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120.xml" ContentType="application/vnd.openxmlformats-officedocument.drawingml.diagramData+xml"/>
  <Override PartName="/ppt/diagrams/data180.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8" r:id="rId1"/>
  </p:sldMasterIdLst>
  <p:notesMasterIdLst>
    <p:notesMasterId r:id="rId109"/>
  </p:notesMasterIdLst>
  <p:sldIdLst>
    <p:sldId id="256" r:id="rId2"/>
    <p:sldId id="257" r:id="rId3"/>
    <p:sldId id="273" r:id="rId4"/>
    <p:sldId id="258" r:id="rId5"/>
    <p:sldId id="364" r:id="rId6"/>
    <p:sldId id="259" r:id="rId7"/>
    <p:sldId id="260" r:id="rId8"/>
    <p:sldId id="261" r:id="rId9"/>
    <p:sldId id="262" r:id="rId10"/>
    <p:sldId id="263" r:id="rId11"/>
    <p:sldId id="264" r:id="rId12"/>
    <p:sldId id="265" r:id="rId13"/>
    <p:sldId id="361" r:id="rId14"/>
    <p:sldId id="266" r:id="rId15"/>
    <p:sldId id="362" r:id="rId16"/>
    <p:sldId id="268" r:id="rId17"/>
    <p:sldId id="269" r:id="rId18"/>
    <p:sldId id="270" r:id="rId19"/>
    <p:sldId id="365" r:id="rId20"/>
    <p:sldId id="271" r:id="rId21"/>
    <p:sldId id="272"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363" r:id="rId43"/>
    <p:sldId id="294" r:id="rId44"/>
    <p:sldId id="295" r:id="rId45"/>
    <p:sldId id="296" r:id="rId46"/>
    <p:sldId id="297" r:id="rId47"/>
    <p:sldId id="298" r:id="rId48"/>
    <p:sldId id="299" r:id="rId49"/>
    <p:sldId id="300" r:id="rId50"/>
    <p:sldId id="366" r:id="rId51"/>
    <p:sldId id="301" r:id="rId52"/>
    <p:sldId id="367" r:id="rId53"/>
    <p:sldId id="368" r:id="rId54"/>
    <p:sldId id="303" r:id="rId55"/>
    <p:sldId id="306" r:id="rId56"/>
    <p:sldId id="357" r:id="rId57"/>
    <p:sldId id="305" r:id="rId58"/>
    <p:sldId id="307" r:id="rId59"/>
    <p:sldId id="358" r:id="rId60"/>
    <p:sldId id="369" r:id="rId61"/>
    <p:sldId id="359" r:id="rId62"/>
    <p:sldId id="309" r:id="rId63"/>
    <p:sldId id="370" r:id="rId64"/>
    <p:sldId id="312" r:id="rId65"/>
    <p:sldId id="313" r:id="rId66"/>
    <p:sldId id="371" r:id="rId67"/>
    <p:sldId id="372" r:id="rId68"/>
    <p:sldId id="315" r:id="rId69"/>
    <p:sldId id="316" r:id="rId70"/>
    <p:sldId id="317" r:id="rId71"/>
    <p:sldId id="318" r:id="rId72"/>
    <p:sldId id="319" r:id="rId73"/>
    <p:sldId id="320" r:id="rId74"/>
    <p:sldId id="373" r:id="rId75"/>
    <p:sldId id="323" r:id="rId76"/>
    <p:sldId id="324" r:id="rId77"/>
    <p:sldId id="304" r:id="rId78"/>
    <p:sldId id="325" r:id="rId79"/>
    <p:sldId id="326" r:id="rId80"/>
    <p:sldId id="327" r:id="rId81"/>
    <p:sldId id="328" r:id="rId82"/>
    <p:sldId id="329" r:id="rId83"/>
    <p:sldId id="374" r:id="rId84"/>
    <p:sldId id="330" r:id="rId85"/>
    <p:sldId id="332" r:id="rId86"/>
    <p:sldId id="333" r:id="rId87"/>
    <p:sldId id="334" r:id="rId88"/>
    <p:sldId id="335" r:id="rId89"/>
    <p:sldId id="336" r:id="rId90"/>
    <p:sldId id="337" r:id="rId91"/>
    <p:sldId id="338" r:id="rId92"/>
    <p:sldId id="339" r:id="rId93"/>
    <p:sldId id="375" r:id="rId94"/>
    <p:sldId id="341" r:id="rId95"/>
    <p:sldId id="342" r:id="rId96"/>
    <p:sldId id="343" r:id="rId97"/>
    <p:sldId id="344" r:id="rId98"/>
    <p:sldId id="345" r:id="rId99"/>
    <p:sldId id="346" r:id="rId100"/>
    <p:sldId id="347" r:id="rId101"/>
    <p:sldId id="348" r:id="rId102"/>
    <p:sldId id="349" r:id="rId103"/>
    <p:sldId id="350" r:id="rId104"/>
    <p:sldId id="351" r:id="rId105"/>
    <p:sldId id="352" r:id="rId106"/>
    <p:sldId id="353" r:id="rId107"/>
    <p:sldId id="354" r:id="rId10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D4CADA36-1FD3-4540-AB37-B9B1AAE88065}">
          <p14:sldIdLst>
            <p14:sldId id="256"/>
            <p14:sldId id="257"/>
            <p14:sldId id="273"/>
            <p14:sldId id="258"/>
            <p14:sldId id="364"/>
            <p14:sldId id="259"/>
            <p14:sldId id="260"/>
            <p14:sldId id="261"/>
            <p14:sldId id="262"/>
            <p14:sldId id="263"/>
            <p14:sldId id="264"/>
            <p14:sldId id="265"/>
            <p14:sldId id="361"/>
            <p14:sldId id="266"/>
            <p14:sldId id="362"/>
            <p14:sldId id="268"/>
            <p14:sldId id="269"/>
            <p14:sldId id="270"/>
            <p14:sldId id="365"/>
            <p14:sldId id="271"/>
            <p14:sldId id="272"/>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363"/>
            <p14:sldId id="294"/>
            <p14:sldId id="295"/>
            <p14:sldId id="296"/>
            <p14:sldId id="297"/>
            <p14:sldId id="298"/>
            <p14:sldId id="299"/>
            <p14:sldId id="300"/>
            <p14:sldId id="366"/>
            <p14:sldId id="301"/>
            <p14:sldId id="367"/>
            <p14:sldId id="368"/>
            <p14:sldId id="303"/>
            <p14:sldId id="306"/>
          </p14:sldIdLst>
        </p14:section>
        <p14:section name="Başlıksız Bölüm" id="{08214DB5-32B9-4A60-B547-B27F8EDA58DE}">
          <p14:sldIdLst>
            <p14:sldId id="357"/>
            <p14:sldId id="305"/>
            <p14:sldId id="307"/>
            <p14:sldId id="358"/>
            <p14:sldId id="369"/>
            <p14:sldId id="359"/>
            <p14:sldId id="309"/>
            <p14:sldId id="370"/>
            <p14:sldId id="312"/>
            <p14:sldId id="313"/>
            <p14:sldId id="371"/>
            <p14:sldId id="372"/>
            <p14:sldId id="315"/>
            <p14:sldId id="316"/>
            <p14:sldId id="317"/>
            <p14:sldId id="318"/>
            <p14:sldId id="319"/>
            <p14:sldId id="320"/>
            <p14:sldId id="373"/>
            <p14:sldId id="323"/>
            <p14:sldId id="324"/>
            <p14:sldId id="304"/>
            <p14:sldId id="325"/>
            <p14:sldId id="326"/>
            <p14:sldId id="327"/>
            <p14:sldId id="328"/>
            <p14:sldId id="329"/>
            <p14:sldId id="374"/>
            <p14:sldId id="330"/>
            <p14:sldId id="332"/>
            <p14:sldId id="333"/>
            <p14:sldId id="334"/>
            <p14:sldId id="335"/>
            <p14:sldId id="336"/>
            <p14:sldId id="337"/>
            <p14:sldId id="338"/>
            <p14:sldId id="339"/>
            <p14:sldId id="375"/>
            <p14:sldId id="341"/>
            <p14:sldId id="342"/>
            <p14:sldId id="343"/>
            <p14:sldId id="344"/>
            <p14:sldId id="345"/>
            <p14:sldId id="346"/>
            <p14:sldId id="347"/>
            <p14:sldId id="348"/>
            <p14:sldId id="349"/>
            <p14:sldId id="350"/>
            <p14:sldId id="351"/>
            <p14:sldId id="352"/>
            <p14:sldId id="353"/>
            <p14:sldId id="35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33" autoAdjust="0"/>
    <p:restoredTop sz="94660"/>
  </p:normalViewPr>
  <p:slideViewPr>
    <p:cSldViewPr snapToGrid="0">
      <p:cViewPr varScale="1">
        <p:scale>
          <a:sx n="67" d="100"/>
          <a:sy n="67" d="100"/>
        </p:scale>
        <p:origin x="1086" y="6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diagrams/_rels/data10.xml.rels><?xml version="1.0" encoding="UTF-8" standalone="yes"?>
<Relationships xmlns="http://schemas.openxmlformats.org/package/2006/relationships"><Relationship Id="rId1" Type="http://schemas.openxmlformats.org/officeDocument/2006/relationships/image" Target="../media/image38.png"/></Relationships>
</file>

<file path=ppt/diagrams/_rels/data120.xml.rels><?xml version="1.0" encoding="UTF-8" standalone="yes"?>
<Relationships xmlns="http://schemas.openxmlformats.org/package/2006/relationships"><Relationship Id="rId1" Type="http://schemas.openxmlformats.org/officeDocument/2006/relationships/image" Target="../media/image460.png"/></Relationships>
</file>

<file path=ppt/diagrams/_rels/data14.xml.rels><?xml version="1.0" encoding="UTF-8" standalone="yes"?>
<Relationships xmlns="http://schemas.openxmlformats.org/package/2006/relationships"><Relationship Id="rId1" Type="http://schemas.openxmlformats.org/officeDocument/2006/relationships/image" Target="../media/image46.png"/></Relationships>
</file>

<file path=ppt/diagrams/_rels/data15.xml.rels><?xml version="1.0" encoding="UTF-8" standalone="yes"?>
<Relationships xmlns="http://schemas.openxmlformats.org/package/2006/relationships"><Relationship Id="rId1" Type="http://schemas.openxmlformats.org/officeDocument/2006/relationships/image" Target="../media/image69.png"/></Relationships>
</file>

<file path=ppt/diagrams/_rels/data16.xml.rels><?xml version="1.0" encoding="UTF-8" standalone="yes"?>
<Relationships xmlns="http://schemas.openxmlformats.org/package/2006/relationships"><Relationship Id="rId1" Type="http://schemas.openxmlformats.org/officeDocument/2006/relationships/image" Target="../media/image80.png"/></Relationships>
</file>

<file path=ppt/diagrams/_rels/data17.xml.rels><?xml version="1.0" encoding="UTF-8" standalone="yes"?>
<Relationships xmlns="http://schemas.openxmlformats.org/package/2006/relationships"><Relationship Id="rId1" Type="http://schemas.openxmlformats.org/officeDocument/2006/relationships/image" Target="../media/image90.png"/></Relationships>
</file>

<file path=ppt/diagrams/_rels/data180.xml.rels><?xml version="1.0" encoding="UTF-8" standalone="yes"?>
<Relationships xmlns="http://schemas.openxmlformats.org/package/2006/relationships"><Relationship Id="rId1" Type="http://schemas.openxmlformats.org/officeDocument/2006/relationships/image" Target="../media/image94.png"/></Relationships>
</file>

<file path=ppt/diagrams/_rels/data23.xml.rels><?xml version="1.0" encoding="UTF-8" standalone="yes"?>
<Relationships xmlns="http://schemas.openxmlformats.org/package/2006/relationships"><Relationship Id="rId1" Type="http://schemas.openxmlformats.org/officeDocument/2006/relationships/image" Target="../media/image108.png"/></Relationships>
</file>

<file path=ppt/diagrams/_rels/data3.xml.rels><?xml version="1.0" encoding="UTF-8" standalone="yes"?>
<Relationships xmlns="http://schemas.openxmlformats.org/package/2006/relationships"><Relationship Id="rId1" Type="http://schemas.openxmlformats.org/officeDocument/2006/relationships/image" Target="../media/image8.png"/></Relationships>
</file>

<file path=ppt/diagrams/_rels/data5.xml.rels><?xml version="1.0" encoding="UTF-8" standalone="yes"?>
<Relationships xmlns="http://schemas.openxmlformats.org/package/2006/relationships"><Relationship Id="rId1" Type="http://schemas.openxmlformats.org/officeDocument/2006/relationships/image" Target="../media/image17.png"/></Relationships>
</file>

<file path=ppt/diagrams/_rels/data6.xml.rels><?xml version="1.0" encoding="UTF-8" standalone="yes"?>
<Relationships xmlns="http://schemas.openxmlformats.org/package/2006/relationships"><Relationship Id="rId1" Type="http://schemas.openxmlformats.org/officeDocument/2006/relationships/image" Target="../media/image26.png"/></Relationships>
</file>

<file path=ppt/diagrams/_rels/data7.xml.rels><?xml version="1.0" encoding="UTF-8" standalone="yes"?>
<Relationships xmlns="http://schemas.openxmlformats.org/package/2006/relationships"><Relationship Id="rId1" Type="http://schemas.openxmlformats.org/officeDocument/2006/relationships/image" Target="../media/image27.png"/></Relationships>
</file>

<file path=ppt/diagrams/_rels/data8.xml.rels><?xml version="1.0" encoding="UTF-8" standalone="yes"?>
<Relationships xmlns="http://schemas.openxmlformats.org/package/2006/relationships"><Relationship Id="rId1" Type="http://schemas.openxmlformats.org/officeDocument/2006/relationships/image" Target="../media/image30.png"/></Relationships>
</file>

<file path=ppt/diagrams/_rels/data9.xml.rels><?xml version="1.0" encoding="UTF-8" standalone="yes"?>
<Relationships xmlns="http://schemas.openxmlformats.org/package/2006/relationships"><Relationship Id="rId1" Type="http://schemas.openxmlformats.org/officeDocument/2006/relationships/image" Target="../media/image34.png"/></Relationships>
</file>

<file path=ppt/diagrams/_rels/drawing10.xml.rels><?xml version="1.0" encoding="UTF-8" standalone="yes"?>
<Relationships xmlns="http://schemas.openxmlformats.org/package/2006/relationships"><Relationship Id="rId1" Type="http://schemas.openxmlformats.org/officeDocument/2006/relationships/image" Target="../media/image38.png"/></Relationships>
</file>

<file path=ppt/diagrams/_rels/drawing14.xml.rels><?xml version="1.0" encoding="UTF-8" standalone="yes"?>
<Relationships xmlns="http://schemas.openxmlformats.org/package/2006/relationships"><Relationship Id="rId1" Type="http://schemas.openxmlformats.org/officeDocument/2006/relationships/image" Target="../media/image46.png"/></Relationships>
</file>

<file path=ppt/diagrams/_rels/drawing15.xml.rels><?xml version="1.0" encoding="UTF-8" standalone="yes"?>
<Relationships xmlns="http://schemas.openxmlformats.org/package/2006/relationships"><Relationship Id="rId1" Type="http://schemas.openxmlformats.org/officeDocument/2006/relationships/image" Target="../media/image69.png"/></Relationships>
</file>

<file path=ppt/diagrams/_rels/drawing16.xml.rels><?xml version="1.0" encoding="UTF-8" standalone="yes"?>
<Relationships xmlns="http://schemas.openxmlformats.org/package/2006/relationships"><Relationship Id="rId1" Type="http://schemas.openxmlformats.org/officeDocument/2006/relationships/image" Target="../media/image80.png"/></Relationships>
</file>

<file path=ppt/diagrams/_rels/drawing17.xml.rels><?xml version="1.0" encoding="UTF-8" standalone="yes"?>
<Relationships xmlns="http://schemas.openxmlformats.org/package/2006/relationships"><Relationship Id="rId1" Type="http://schemas.openxmlformats.org/officeDocument/2006/relationships/image" Target="../media/image90.png"/></Relationships>
</file>

<file path=ppt/diagrams/_rels/drawing23.xml.rels><?xml version="1.0" encoding="UTF-8" standalone="yes"?>
<Relationships xmlns="http://schemas.openxmlformats.org/package/2006/relationships"><Relationship Id="rId1" Type="http://schemas.openxmlformats.org/officeDocument/2006/relationships/image" Target="../media/image108.png"/></Relationships>
</file>

<file path=ppt/diagrams/_rels/drawing3.xml.rels><?xml version="1.0" encoding="UTF-8" standalone="yes"?>
<Relationships xmlns="http://schemas.openxmlformats.org/package/2006/relationships"><Relationship Id="rId1" Type="http://schemas.openxmlformats.org/officeDocument/2006/relationships/image" Target="../media/image8.png"/></Relationships>
</file>

<file path=ppt/diagrams/_rels/drawing5.xml.rels><?xml version="1.0" encoding="UTF-8" standalone="yes"?>
<Relationships xmlns="http://schemas.openxmlformats.org/package/2006/relationships"><Relationship Id="rId1" Type="http://schemas.openxmlformats.org/officeDocument/2006/relationships/image" Target="../media/image17.png"/></Relationships>
</file>

<file path=ppt/diagrams/_rels/drawing6.xml.rels><?xml version="1.0" encoding="UTF-8" standalone="yes"?>
<Relationships xmlns="http://schemas.openxmlformats.org/package/2006/relationships"><Relationship Id="rId1" Type="http://schemas.openxmlformats.org/officeDocument/2006/relationships/image" Target="../media/image26.png"/></Relationships>
</file>

<file path=ppt/diagrams/_rels/drawing7.xml.rels><?xml version="1.0" encoding="UTF-8" standalone="yes"?>
<Relationships xmlns="http://schemas.openxmlformats.org/package/2006/relationships"><Relationship Id="rId1" Type="http://schemas.openxmlformats.org/officeDocument/2006/relationships/image" Target="../media/image27.png"/></Relationships>
</file>

<file path=ppt/diagrams/_rels/drawing8.xml.rels><?xml version="1.0" encoding="UTF-8" standalone="yes"?>
<Relationships xmlns="http://schemas.openxmlformats.org/package/2006/relationships"><Relationship Id="rId1" Type="http://schemas.openxmlformats.org/officeDocument/2006/relationships/image" Target="../media/image30.png"/></Relationships>
</file>

<file path=ppt/diagrams/_rels/drawing9.xml.rels><?xml version="1.0" encoding="UTF-8" standalone="yes"?>
<Relationships xmlns="http://schemas.openxmlformats.org/package/2006/relationships"><Relationship Id="rId1" Type="http://schemas.openxmlformats.org/officeDocument/2006/relationships/image" Target="../media/image3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7F7ABC-59C9-4D2C-A065-017C6C9517C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tr-TR"/>
        </a:p>
      </dgm:t>
    </dgm:pt>
    <dgm:pt modelId="{8D5B6844-1270-4F5E-A5E3-24CA0DDF16F2}">
      <dgm:prSet phldrT="[Metin]"/>
      <dgm:spPr/>
      <dgm:t>
        <a:bodyPr/>
        <a:lstStyle/>
        <a:p>
          <a:r>
            <a:rPr lang="tr-TR" dirty="0" smtClean="0"/>
            <a:t>TANIM</a:t>
          </a:r>
          <a:endParaRPr lang="tr-TR" dirty="0"/>
        </a:p>
      </dgm:t>
    </dgm:pt>
    <dgm:pt modelId="{1AC39DBC-483F-4487-A3DC-4135EFF51B54}" type="parTrans" cxnId="{EF269CDB-13B2-4786-9A4F-8EE1F3477CE6}">
      <dgm:prSet/>
      <dgm:spPr/>
      <dgm:t>
        <a:bodyPr/>
        <a:lstStyle/>
        <a:p>
          <a:endParaRPr lang="tr-TR"/>
        </a:p>
      </dgm:t>
    </dgm:pt>
    <dgm:pt modelId="{76BA7AF5-49DD-4550-ADFD-DC62CAAE5150}" type="sibTrans" cxnId="{EF269CDB-13B2-4786-9A4F-8EE1F3477CE6}">
      <dgm:prSet/>
      <dgm:spPr/>
      <dgm:t>
        <a:bodyPr/>
        <a:lstStyle/>
        <a:p>
          <a:endParaRPr lang="tr-TR"/>
        </a:p>
      </dgm:t>
    </dgm:pt>
    <dgm:pt modelId="{12A40EF9-AF6A-42F5-B5A4-8A3C4871E760}">
      <dgm:prSet phldrT="[Metin]"/>
      <dgm:spPr/>
      <dgm:t>
        <a:bodyPr/>
        <a:lstStyle/>
        <a:p>
          <a:r>
            <a:rPr lang="tr-TR" b="1" i="1" dirty="0" smtClean="0"/>
            <a:t>S</a:t>
          </a:r>
          <a:r>
            <a:rPr lang="tr-TR" dirty="0" smtClean="0"/>
            <a:t> eşit olasılıklı sonuçların boş olmayan, sonlu bir örneklem kümesi, ve </a:t>
          </a:r>
          <a:r>
            <a:rPr lang="tr-TR" b="1" i="1" dirty="0" smtClean="0"/>
            <a:t>E</a:t>
          </a:r>
          <a:r>
            <a:rPr lang="tr-TR" dirty="0" smtClean="0"/>
            <a:t>’ de bir olay, yani, </a:t>
          </a:r>
          <a:r>
            <a:rPr lang="tr-TR" b="1" i="1" dirty="0" smtClean="0"/>
            <a:t>S</a:t>
          </a:r>
          <a:r>
            <a:rPr lang="tr-TR" dirty="0" smtClean="0"/>
            <a:t>’ </a:t>
          </a:r>
          <a:r>
            <a:rPr lang="tr-TR" dirty="0" err="1" smtClean="0"/>
            <a:t>nin</a:t>
          </a:r>
          <a:r>
            <a:rPr lang="tr-TR" dirty="0" smtClean="0"/>
            <a:t> bir alt kümesi ise, o zaman </a:t>
          </a:r>
          <a:r>
            <a:rPr lang="tr-TR" b="1" dirty="0" smtClean="0"/>
            <a:t>E</a:t>
          </a:r>
          <a:r>
            <a:rPr lang="tr-TR" dirty="0" smtClean="0"/>
            <a:t>’ </a:t>
          </a:r>
          <a:r>
            <a:rPr lang="tr-TR" dirty="0" err="1" smtClean="0"/>
            <a:t>nin</a:t>
          </a:r>
          <a:r>
            <a:rPr lang="tr-TR" dirty="0" smtClean="0"/>
            <a:t> olasılığı ’ </a:t>
          </a:r>
          <a:r>
            <a:rPr lang="tr-TR" dirty="0" err="1" smtClean="0"/>
            <a:t>dir</a:t>
          </a:r>
          <a:r>
            <a:rPr lang="tr-TR" dirty="0" smtClean="0"/>
            <a:t>.</a:t>
          </a:r>
          <a:endParaRPr lang="tr-TR" dirty="0"/>
        </a:p>
      </dgm:t>
    </dgm:pt>
    <dgm:pt modelId="{663987AF-153F-4512-9931-5D8BA0F7708C}" type="sibTrans" cxnId="{A2FBE95C-F891-46A6-ADA6-CF54403B1DCB}">
      <dgm:prSet/>
      <dgm:spPr/>
      <dgm:t>
        <a:bodyPr/>
        <a:lstStyle/>
        <a:p>
          <a:endParaRPr lang="tr-TR"/>
        </a:p>
      </dgm:t>
    </dgm:pt>
    <dgm:pt modelId="{C1ED8DEB-20A1-41D9-8F3A-71A97587754B}" type="parTrans" cxnId="{A2FBE95C-F891-46A6-ADA6-CF54403B1DCB}">
      <dgm:prSet/>
      <dgm:spPr/>
      <dgm:t>
        <a:bodyPr/>
        <a:lstStyle/>
        <a:p>
          <a:endParaRPr lang="tr-TR"/>
        </a:p>
      </dgm:t>
    </dgm:pt>
    <dgm:pt modelId="{E8F57212-A8A5-4F8D-91F6-C9AC7807C7A3}" type="pres">
      <dgm:prSet presAssocID="{F67F7ABC-59C9-4D2C-A065-017C6C9517CD}" presName="linearFlow" presStyleCnt="0">
        <dgm:presLayoutVars>
          <dgm:dir/>
          <dgm:animLvl val="lvl"/>
          <dgm:resizeHandles val="exact"/>
        </dgm:presLayoutVars>
      </dgm:prSet>
      <dgm:spPr/>
      <dgm:t>
        <a:bodyPr/>
        <a:lstStyle/>
        <a:p>
          <a:endParaRPr lang="tr-TR"/>
        </a:p>
      </dgm:t>
    </dgm:pt>
    <dgm:pt modelId="{C301A954-09D4-44DE-8858-3C5ED97CC718}" type="pres">
      <dgm:prSet presAssocID="{8D5B6844-1270-4F5E-A5E3-24CA0DDF16F2}" presName="composite" presStyleCnt="0"/>
      <dgm:spPr/>
    </dgm:pt>
    <dgm:pt modelId="{8E4981CC-92C4-483B-A4DF-06967F41979F}" type="pres">
      <dgm:prSet presAssocID="{8D5B6844-1270-4F5E-A5E3-24CA0DDF16F2}" presName="parentText" presStyleLbl="alignNode1" presStyleIdx="0" presStyleCnt="1" custLinFactNeighborY="-1261">
        <dgm:presLayoutVars>
          <dgm:chMax val="1"/>
          <dgm:bulletEnabled val="1"/>
        </dgm:presLayoutVars>
      </dgm:prSet>
      <dgm:spPr/>
      <dgm:t>
        <a:bodyPr/>
        <a:lstStyle/>
        <a:p>
          <a:endParaRPr lang="tr-TR"/>
        </a:p>
      </dgm:t>
    </dgm:pt>
    <dgm:pt modelId="{E6CE8FDE-D416-4755-BD2F-CAA5D9208B63}" type="pres">
      <dgm:prSet presAssocID="{8D5B6844-1270-4F5E-A5E3-24CA0DDF16F2}" presName="descendantText" presStyleLbl="alignAcc1" presStyleIdx="0" presStyleCnt="1" custLinFactNeighborY="0">
        <dgm:presLayoutVars>
          <dgm:bulletEnabled val="1"/>
        </dgm:presLayoutVars>
      </dgm:prSet>
      <dgm:spPr/>
      <dgm:t>
        <a:bodyPr/>
        <a:lstStyle/>
        <a:p>
          <a:endParaRPr lang="tr-TR"/>
        </a:p>
      </dgm:t>
    </dgm:pt>
  </dgm:ptLst>
  <dgm:cxnLst>
    <dgm:cxn modelId="{D60FC1CA-72F4-4B68-98C8-9162D9F06373}" type="presOf" srcId="{12A40EF9-AF6A-42F5-B5A4-8A3C4871E760}" destId="{E6CE8FDE-D416-4755-BD2F-CAA5D9208B63}" srcOrd="0" destOrd="0" presId="urn:microsoft.com/office/officeart/2005/8/layout/chevron2"/>
    <dgm:cxn modelId="{A2FBE95C-F891-46A6-ADA6-CF54403B1DCB}" srcId="{8D5B6844-1270-4F5E-A5E3-24CA0DDF16F2}" destId="{12A40EF9-AF6A-42F5-B5A4-8A3C4871E760}" srcOrd="0" destOrd="0" parTransId="{C1ED8DEB-20A1-41D9-8F3A-71A97587754B}" sibTransId="{663987AF-153F-4512-9931-5D8BA0F7708C}"/>
    <dgm:cxn modelId="{33D130BC-AF56-4F2A-9D5E-03BF4DA671BD}" type="presOf" srcId="{F67F7ABC-59C9-4D2C-A065-017C6C9517CD}" destId="{E8F57212-A8A5-4F8D-91F6-C9AC7807C7A3}" srcOrd="0" destOrd="0" presId="urn:microsoft.com/office/officeart/2005/8/layout/chevron2"/>
    <dgm:cxn modelId="{EF269CDB-13B2-4786-9A4F-8EE1F3477CE6}" srcId="{F67F7ABC-59C9-4D2C-A065-017C6C9517CD}" destId="{8D5B6844-1270-4F5E-A5E3-24CA0DDF16F2}" srcOrd="0" destOrd="0" parTransId="{1AC39DBC-483F-4487-A3DC-4135EFF51B54}" sibTransId="{76BA7AF5-49DD-4550-ADFD-DC62CAAE5150}"/>
    <dgm:cxn modelId="{329CF7C3-F5D7-41F4-B60C-E5D42CB49FE7}" type="presOf" srcId="{8D5B6844-1270-4F5E-A5E3-24CA0DDF16F2}" destId="{8E4981CC-92C4-483B-A4DF-06967F41979F}" srcOrd="0" destOrd="0" presId="urn:microsoft.com/office/officeart/2005/8/layout/chevron2"/>
    <dgm:cxn modelId="{A34C66A5-ADD0-4281-95AD-E2520FDA490D}" type="presParOf" srcId="{E8F57212-A8A5-4F8D-91F6-C9AC7807C7A3}" destId="{C301A954-09D4-44DE-8858-3C5ED97CC718}" srcOrd="0" destOrd="0" presId="urn:microsoft.com/office/officeart/2005/8/layout/chevron2"/>
    <dgm:cxn modelId="{08F30323-47BF-43B6-8692-48BFB543EE7F}" type="presParOf" srcId="{C301A954-09D4-44DE-8858-3C5ED97CC718}" destId="{8E4981CC-92C4-483B-A4DF-06967F41979F}" srcOrd="0" destOrd="0" presId="urn:microsoft.com/office/officeart/2005/8/layout/chevron2"/>
    <dgm:cxn modelId="{CC59227D-CF65-4BB7-AEEF-62E7276046FF}" type="presParOf" srcId="{C301A954-09D4-44DE-8858-3C5ED97CC718}" destId="{E6CE8FDE-D416-4755-BD2F-CAA5D9208B6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0F47742-2B0D-4C15-819F-1757B7DC25FF}" type="doc">
      <dgm:prSet loTypeId="urn:microsoft.com/office/officeart/2005/8/layout/vList6" loCatId="process" qsTypeId="urn:microsoft.com/office/officeart/2005/8/quickstyle/simple1" qsCatId="simple" csTypeId="urn:microsoft.com/office/officeart/2005/8/colors/colorful1#2" csCatId="colorful" phldr="1"/>
      <dgm:spPr/>
      <dgm:t>
        <a:bodyPr/>
        <a:lstStyle/>
        <a:p>
          <a:endParaRPr lang="tr-TR"/>
        </a:p>
      </dgm:t>
    </dgm:pt>
    <dgm:pt modelId="{ED21739D-7B9D-4DDF-97D5-3EB49221B5BC}">
      <dgm:prSet phldrT="[Metin]"/>
      <dgm:spPr/>
      <dgm:t>
        <a:bodyPr/>
        <a:lstStyle/>
        <a:p>
          <a:r>
            <a:rPr lang="tr-TR" dirty="0" smtClean="0"/>
            <a:t>Teorem 2</a:t>
          </a:r>
          <a:endParaRPr lang="tr-TR" dirty="0"/>
        </a:p>
      </dgm:t>
    </dgm:pt>
    <dgm:pt modelId="{2F427CA3-E537-4755-9539-7148AF933E88}" type="parTrans" cxnId="{910C2140-9FAF-4179-8843-20ECD52EAA8E}">
      <dgm:prSet/>
      <dgm:spPr/>
      <dgm:t>
        <a:bodyPr/>
        <a:lstStyle/>
        <a:p>
          <a:endParaRPr lang="tr-TR"/>
        </a:p>
      </dgm:t>
    </dgm:pt>
    <dgm:pt modelId="{B66C6567-DF3B-475B-A491-5D3340110B0F}" type="sibTrans" cxnId="{910C2140-9FAF-4179-8843-20ECD52EAA8E}">
      <dgm:prSet/>
      <dgm:spPr/>
      <dgm:t>
        <a:bodyPr/>
        <a:lstStyle/>
        <a:p>
          <a:endParaRPr lang="tr-TR"/>
        </a:p>
      </dgm:t>
    </dgm:pt>
    <dgm:pt modelId="{67577D72-3314-4D3B-88F2-F53F831D65C5}">
      <dgm:prSet phldrT="[Metin]"/>
      <dgm:spPr>
        <a:blipFill rotWithShape="0">
          <a:blip xmlns:r="http://schemas.openxmlformats.org/officeDocument/2006/relationships" r:embed="rId1"/>
          <a:stretch>
            <a:fillRect l="-1453"/>
          </a:stretch>
        </a:blipFill>
      </dgm:spPr>
      <dgm:t>
        <a:bodyPr/>
        <a:lstStyle/>
        <a:p>
          <a:r>
            <a:rPr lang="tr-TR" smtClean="0"/>
            <a:t> </a:t>
          </a:r>
          <a:endParaRPr lang="tr-TR"/>
        </a:p>
      </dgm:t>
    </dgm:pt>
    <dgm:pt modelId="{ABA2F783-2405-4E1D-9E56-D93A1BA302DA}" type="parTrans" cxnId="{C69A3DDB-C06C-4F0F-A8CA-199BF3549D14}">
      <dgm:prSet/>
      <dgm:spPr/>
      <dgm:t>
        <a:bodyPr/>
        <a:lstStyle/>
        <a:p>
          <a:endParaRPr lang="tr-TR"/>
        </a:p>
      </dgm:t>
    </dgm:pt>
    <dgm:pt modelId="{A9D68EA7-C3CB-4935-8667-909BC225003F}" type="sibTrans" cxnId="{C69A3DDB-C06C-4F0F-A8CA-199BF3549D14}">
      <dgm:prSet/>
      <dgm:spPr/>
      <dgm:t>
        <a:bodyPr/>
        <a:lstStyle/>
        <a:p>
          <a:endParaRPr lang="tr-TR"/>
        </a:p>
      </dgm:t>
    </dgm:pt>
    <dgm:pt modelId="{8D8E406A-C0AF-45A2-BCB5-0EEDF8B6F394}">
      <dgm:prSet/>
      <dgm:spPr/>
      <dgm:t>
        <a:bodyPr/>
        <a:lstStyle/>
        <a:p>
          <a:r>
            <a:rPr lang="tr-TR" smtClean="0"/>
            <a:t> </a:t>
          </a:r>
          <a:endParaRPr lang="tr-TR"/>
        </a:p>
      </dgm:t>
    </dgm:pt>
    <dgm:pt modelId="{06DE8F09-E44C-4456-8677-9E6FF9B2E15D}" type="parTrans" cxnId="{1B08B58D-6AF7-4B4B-9EA9-E2D15FF19EDC}">
      <dgm:prSet/>
      <dgm:spPr/>
      <dgm:t>
        <a:bodyPr/>
        <a:lstStyle/>
        <a:p>
          <a:endParaRPr lang="tr-TR"/>
        </a:p>
      </dgm:t>
    </dgm:pt>
    <dgm:pt modelId="{94458549-F888-4EBA-98FD-22FA7F1955F5}" type="sibTrans" cxnId="{1B08B58D-6AF7-4B4B-9EA9-E2D15FF19EDC}">
      <dgm:prSet/>
      <dgm:spPr/>
      <dgm:t>
        <a:bodyPr/>
        <a:lstStyle/>
        <a:p>
          <a:endParaRPr lang="tr-TR"/>
        </a:p>
      </dgm:t>
    </dgm:pt>
    <dgm:pt modelId="{701B5755-FBAC-4A9C-9AE5-3A9415FD2215}" type="pres">
      <dgm:prSet presAssocID="{90F47742-2B0D-4C15-819F-1757B7DC25FF}" presName="Name0" presStyleCnt="0">
        <dgm:presLayoutVars>
          <dgm:dir/>
          <dgm:animLvl val="lvl"/>
          <dgm:resizeHandles/>
        </dgm:presLayoutVars>
      </dgm:prSet>
      <dgm:spPr/>
      <dgm:t>
        <a:bodyPr/>
        <a:lstStyle/>
        <a:p>
          <a:endParaRPr lang="tr-TR"/>
        </a:p>
      </dgm:t>
    </dgm:pt>
    <dgm:pt modelId="{C49847A4-1AED-4B7B-AAEB-F4C42FCAA9D5}" type="pres">
      <dgm:prSet presAssocID="{ED21739D-7B9D-4DDF-97D5-3EB49221B5BC}" presName="linNode" presStyleCnt="0"/>
      <dgm:spPr/>
      <dgm:t>
        <a:bodyPr/>
        <a:lstStyle/>
        <a:p>
          <a:endParaRPr lang="tr-TR"/>
        </a:p>
      </dgm:t>
    </dgm:pt>
    <dgm:pt modelId="{78BADCD6-BE31-4A92-94D0-100BE5414686}" type="pres">
      <dgm:prSet presAssocID="{ED21739D-7B9D-4DDF-97D5-3EB49221B5BC}" presName="parentShp" presStyleLbl="node1" presStyleIdx="0" presStyleCnt="1" custScaleX="58206" custScaleY="80869">
        <dgm:presLayoutVars>
          <dgm:bulletEnabled val="1"/>
        </dgm:presLayoutVars>
      </dgm:prSet>
      <dgm:spPr/>
      <dgm:t>
        <a:bodyPr/>
        <a:lstStyle/>
        <a:p>
          <a:endParaRPr lang="tr-TR"/>
        </a:p>
      </dgm:t>
    </dgm:pt>
    <dgm:pt modelId="{42D08C2D-5C20-4B14-A112-7678A5D33D63}" type="pres">
      <dgm:prSet presAssocID="{ED21739D-7B9D-4DDF-97D5-3EB49221B5BC}" presName="childShp" presStyleLbl="bgAccFollowNode1" presStyleIdx="0" presStyleCnt="1" custScaleX="142880">
        <dgm:presLayoutVars>
          <dgm:bulletEnabled val="1"/>
        </dgm:presLayoutVars>
      </dgm:prSet>
      <dgm:spPr/>
      <dgm:t>
        <a:bodyPr/>
        <a:lstStyle/>
        <a:p>
          <a:endParaRPr lang="tr-TR"/>
        </a:p>
      </dgm:t>
    </dgm:pt>
  </dgm:ptLst>
  <dgm:cxnLst>
    <dgm:cxn modelId="{89533B15-4F81-4D49-895A-F3003392FD78}" type="presOf" srcId="{ED21739D-7B9D-4DDF-97D5-3EB49221B5BC}" destId="{78BADCD6-BE31-4A92-94D0-100BE5414686}" srcOrd="0" destOrd="0" presId="urn:microsoft.com/office/officeart/2005/8/layout/vList6"/>
    <dgm:cxn modelId="{1F8AC27A-BB93-473F-9EF5-66E93166179A}" type="presOf" srcId="{8D8E406A-C0AF-45A2-BCB5-0EEDF8B6F394}" destId="{42D08C2D-5C20-4B14-A112-7678A5D33D63}" srcOrd="0" destOrd="1" presId="urn:microsoft.com/office/officeart/2005/8/layout/vList6"/>
    <dgm:cxn modelId="{26EF73BB-BE20-4386-A69B-A3B9A8331291}" type="presOf" srcId="{90F47742-2B0D-4C15-819F-1757B7DC25FF}" destId="{701B5755-FBAC-4A9C-9AE5-3A9415FD2215}" srcOrd="0" destOrd="0" presId="urn:microsoft.com/office/officeart/2005/8/layout/vList6"/>
    <dgm:cxn modelId="{910C2140-9FAF-4179-8843-20ECD52EAA8E}" srcId="{90F47742-2B0D-4C15-819F-1757B7DC25FF}" destId="{ED21739D-7B9D-4DDF-97D5-3EB49221B5BC}" srcOrd="0" destOrd="0" parTransId="{2F427CA3-E537-4755-9539-7148AF933E88}" sibTransId="{B66C6567-DF3B-475B-A491-5D3340110B0F}"/>
    <dgm:cxn modelId="{C69A3DDB-C06C-4F0F-A8CA-199BF3549D14}" srcId="{ED21739D-7B9D-4DDF-97D5-3EB49221B5BC}" destId="{67577D72-3314-4D3B-88F2-F53F831D65C5}" srcOrd="0" destOrd="0" parTransId="{ABA2F783-2405-4E1D-9E56-D93A1BA302DA}" sibTransId="{A9D68EA7-C3CB-4935-8667-909BC225003F}"/>
    <dgm:cxn modelId="{1B08B58D-6AF7-4B4B-9EA9-E2D15FF19EDC}" srcId="{ED21739D-7B9D-4DDF-97D5-3EB49221B5BC}" destId="{8D8E406A-C0AF-45A2-BCB5-0EEDF8B6F394}" srcOrd="1" destOrd="0" parTransId="{06DE8F09-E44C-4456-8677-9E6FF9B2E15D}" sibTransId="{94458549-F888-4EBA-98FD-22FA7F1955F5}"/>
    <dgm:cxn modelId="{ADE5E027-83C7-4DDA-933A-BCAE1AC4F2C7}" type="presOf" srcId="{67577D72-3314-4D3B-88F2-F53F831D65C5}" destId="{42D08C2D-5C20-4B14-A112-7678A5D33D63}" srcOrd="0" destOrd="0" presId="urn:microsoft.com/office/officeart/2005/8/layout/vList6"/>
    <dgm:cxn modelId="{7EFFAB71-B538-4B5E-9E93-4A1D74D4F162}" type="presParOf" srcId="{701B5755-FBAC-4A9C-9AE5-3A9415FD2215}" destId="{C49847A4-1AED-4B7B-AAEB-F4C42FCAA9D5}" srcOrd="0" destOrd="0" presId="urn:microsoft.com/office/officeart/2005/8/layout/vList6"/>
    <dgm:cxn modelId="{56C296DD-72BF-4844-B64E-058DD1ECD161}" type="presParOf" srcId="{C49847A4-1AED-4B7B-AAEB-F4C42FCAA9D5}" destId="{78BADCD6-BE31-4A92-94D0-100BE5414686}" srcOrd="0" destOrd="0" presId="urn:microsoft.com/office/officeart/2005/8/layout/vList6"/>
    <dgm:cxn modelId="{89E949F3-B898-4B37-BA1F-04F3BE9A364B}" type="presParOf" srcId="{C49847A4-1AED-4B7B-AAEB-F4C42FCAA9D5}" destId="{42D08C2D-5C20-4B14-A112-7678A5D33D63}"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67F7ABC-59C9-4D2C-A065-017C6C9517C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tr-TR"/>
        </a:p>
      </dgm:t>
    </dgm:pt>
    <dgm:pt modelId="{8D5B6844-1270-4F5E-A5E3-24CA0DDF16F2}">
      <dgm:prSet phldrT="[Metin]"/>
      <dgm:spPr/>
      <dgm:t>
        <a:bodyPr/>
        <a:lstStyle/>
        <a:p>
          <a:r>
            <a:rPr lang="tr-TR" dirty="0" smtClean="0"/>
            <a:t>TANIM 6</a:t>
          </a:r>
          <a:endParaRPr lang="tr-TR" dirty="0"/>
        </a:p>
      </dgm:t>
    </dgm:pt>
    <dgm:pt modelId="{1AC39DBC-483F-4487-A3DC-4135EFF51B54}" type="parTrans" cxnId="{EF269CDB-13B2-4786-9A4F-8EE1F3477CE6}">
      <dgm:prSet/>
      <dgm:spPr/>
      <dgm:t>
        <a:bodyPr/>
        <a:lstStyle/>
        <a:p>
          <a:endParaRPr lang="tr-TR"/>
        </a:p>
      </dgm:t>
    </dgm:pt>
    <dgm:pt modelId="{76BA7AF5-49DD-4550-ADFD-DC62CAAE5150}" type="sibTrans" cxnId="{EF269CDB-13B2-4786-9A4F-8EE1F3477CE6}">
      <dgm:prSet/>
      <dgm:spPr/>
      <dgm:t>
        <a:bodyPr/>
        <a:lstStyle/>
        <a:p>
          <a:endParaRPr lang="tr-TR"/>
        </a:p>
      </dgm:t>
    </dgm:pt>
    <dgm:pt modelId="{12A40EF9-AF6A-42F5-B5A4-8A3C4871E760}">
      <dgm:prSet phldrT="[Metin]"/>
      <dgm:spPr/>
      <dgm:t>
        <a:bodyPr/>
        <a:lstStyle/>
        <a:p>
          <a:r>
            <a:rPr lang="tr-TR" dirty="0" smtClean="0"/>
            <a:t>Bir </a:t>
          </a:r>
          <a:r>
            <a:rPr lang="tr-TR" i="1" dirty="0" smtClean="0"/>
            <a:t>rastgele değişken </a:t>
          </a:r>
          <a:r>
            <a:rPr lang="tr-TR" dirty="0" smtClean="0"/>
            <a:t>bir denemenin örnek uzayından reel sayılar kümesine tanımlanan bir fonksiyondur. Yani, bir rastgele değişken her olası sonuca bir reel sayı karşılık getirir.</a:t>
          </a:r>
          <a:r>
            <a:rPr lang="tr-TR" b="1" i="1" dirty="0" smtClean="0"/>
            <a:t> </a:t>
          </a:r>
          <a:endParaRPr lang="tr-TR" dirty="0"/>
        </a:p>
      </dgm:t>
    </dgm:pt>
    <dgm:pt modelId="{663987AF-153F-4512-9931-5D8BA0F7708C}" type="sibTrans" cxnId="{A2FBE95C-F891-46A6-ADA6-CF54403B1DCB}">
      <dgm:prSet/>
      <dgm:spPr/>
      <dgm:t>
        <a:bodyPr/>
        <a:lstStyle/>
        <a:p>
          <a:endParaRPr lang="tr-TR"/>
        </a:p>
      </dgm:t>
    </dgm:pt>
    <dgm:pt modelId="{C1ED8DEB-20A1-41D9-8F3A-71A97587754B}" type="parTrans" cxnId="{A2FBE95C-F891-46A6-ADA6-CF54403B1DCB}">
      <dgm:prSet/>
      <dgm:spPr/>
      <dgm:t>
        <a:bodyPr/>
        <a:lstStyle/>
        <a:p>
          <a:endParaRPr lang="tr-TR"/>
        </a:p>
      </dgm:t>
    </dgm:pt>
    <dgm:pt modelId="{E8F57212-A8A5-4F8D-91F6-C9AC7807C7A3}" type="pres">
      <dgm:prSet presAssocID="{F67F7ABC-59C9-4D2C-A065-017C6C9517CD}" presName="linearFlow" presStyleCnt="0">
        <dgm:presLayoutVars>
          <dgm:dir/>
          <dgm:animLvl val="lvl"/>
          <dgm:resizeHandles val="exact"/>
        </dgm:presLayoutVars>
      </dgm:prSet>
      <dgm:spPr/>
      <dgm:t>
        <a:bodyPr/>
        <a:lstStyle/>
        <a:p>
          <a:endParaRPr lang="tr-TR"/>
        </a:p>
      </dgm:t>
    </dgm:pt>
    <dgm:pt modelId="{C301A954-09D4-44DE-8858-3C5ED97CC718}" type="pres">
      <dgm:prSet presAssocID="{8D5B6844-1270-4F5E-A5E3-24CA0DDF16F2}" presName="composite" presStyleCnt="0"/>
      <dgm:spPr/>
    </dgm:pt>
    <dgm:pt modelId="{8E4981CC-92C4-483B-A4DF-06967F41979F}" type="pres">
      <dgm:prSet presAssocID="{8D5B6844-1270-4F5E-A5E3-24CA0DDF16F2}" presName="parentText" presStyleLbl="alignNode1" presStyleIdx="0" presStyleCnt="1" custLinFactNeighborY="-720">
        <dgm:presLayoutVars>
          <dgm:chMax val="1"/>
          <dgm:bulletEnabled val="1"/>
        </dgm:presLayoutVars>
      </dgm:prSet>
      <dgm:spPr/>
      <dgm:t>
        <a:bodyPr/>
        <a:lstStyle/>
        <a:p>
          <a:endParaRPr lang="tr-TR"/>
        </a:p>
      </dgm:t>
    </dgm:pt>
    <dgm:pt modelId="{E6CE8FDE-D416-4755-BD2F-CAA5D9208B63}" type="pres">
      <dgm:prSet presAssocID="{8D5B6844-1270-4F5E-A5E3-24CA0DDF16F2}" presName="descendantText" presStyleLbl="alignAcc1" presStyleIdx="0" presStyleCnt="1" custScaleY="100000" custLinFactNeighborX="-303" custLinFactNeighborY="-99764">
        <dgm:presLayoutVars>
          <dgm:bulletEnabled val="1"/>
        </dgm:presLayoutVars>
      </dgm:prSet>
      <dgm:spPr/>
      <dgm:t>
        <a:bodyPr/>
        <a:lstStyle/>
        <a:p>
          <a:endParaRPr lang="tr-TR"/>
        </a:p>
      </dgm:t>
    </dgm:pt>
  </dgm:ptLst>
  <dgm:cxnLst>
    <dgm:cxn modelId="{A2FBE95C-F891-46A6-ADA6-CF54403B1DCB}" srcId="{8D5B6844-1270-4F5E-A5E3-24CA0DDF16F2}" destId="{12A40EF9-AF6A-42F5-B5A4-8A3C4871E760}" srcOrd="0" destOrd="0" parTransId="{C1ED8DEB-20A1-41D9-8F3A-71A97587754B}" sibTransId="{663987AF-153F-4512-9931-5D8BA0F7708C}"/>
    <dgm:cxn modelId="{A538D18E-7F5C-47C9-9797-593F50952F5C}" type="presOf" srcId="{8D5B6844-1270-4F5E-A5E3-24CA0DDF16F2}" destId="{8E4981CC-92C4-483B-A4DF-06967F41979F}" srcOrd="0" destOrd="0" presId="urn:microsoft.com/office/officeart/2005/8/layout/chevron2"/>
    <dgm:cxn modelId="{C1B7B9BB-AF08-4210-BDCF-60335472483E}" type="presOf" srcId="{F67F7ABC-59C9-4D2C-A065-017C6C9517CD}" destId="{E8F57212-A8A5-4F8D-91F6-C9AC7807C7A3}" srcOrd="0" destOrd="0" presId="urn:microsoft.com/office/officeart/2005/8/layout/chevron2"/>
    <dgm:cxn modelId="{EF269CDB-13B2-4786-9A4F-8EE1F3477CE6}" srcId="{F67F7ABC-59C9-4D2C-A065-017C6C9517CD}" destId="{8D5B6844-1270-4F5E-A5E3-24CA0DDF16F2}" srcOrd="0" destOrd="0" parTransId="{1AC39DBC-483F-4487-A3DC-4135EFF51B54}" sibTransId="{76BA7AF5-49DD-4550-ADFD-DC62CAAE5150}"/>
    <dgm:cxn modelId="{33BAA6FD-9FE8-4F78-BF30-BEEB8E2E7312}" type="presOf" srcId="{12A40EF9-AF6A-42F5-B5A4-8A3C4871E760}" destId="{E6CE8FDE-D416-4755-BD2F-CAA5D9208B63}" srcOrd="0" destOrd="0" presId="urn:microsoft.com/office/officeart/2005/8/layout/chevron2"/>
    <dgm:cxn modelId="{5FC9F911-751F-4AD1-86D0-A298D9B0FC5E}" type="presParOf" srcId="{E8F57212-A8A5-4F8D-91F6-C9AC7807C7A3}" destId="{C301A954-09D4-44DE-8858-3C5ED97CC718}" srcOrd="0" destOrd="0" presId="urn:microsoft.com/office/officeart/2005/8/layout/chevron2"/>
    <dgm:cxn modelId="{EDCCB53A-E0A4-4B0A-8CDB-AC344EB977CD}" type="presParOf" srcId="{C301A954-09D4-44DE-8858-3C5ED97CC718}" destId="{8E4981CC-92C4-483B-A4DF-06967F41979F}" srcOrd="0" destOrd="0" presId="urn:microsoft.com/office/officeart/2005/8/layout/chevron2"/>
    <dgm:cxn modelId="{6A43DF57-9203-4A52-BC29-BF73A759249C}" type="presParOf" srcId="{C301A954-09D4-44DE-8858-3C5ED97CC718}" destId="{E6CE8FDE-D416-4755-BD2F-CAA5D9208B6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67F7ABC-59C9-4D2C-A065-017C6C9517C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tr-TR"/>
        </a:p>
      </dgm:t>
    </dgm:pt>
    <dgm:pt modelId="{8D5B6844-1270-4F5E-A5E3-24CA0DDF16F2}">
      <dgm:prSet phldrT="[Metin]"/>
      <dgm:spPr/>
      <dgm:t>
        <a:bodyPr/>
        <a:lstStyle/>
        <a:p>
          <a:r>
            <a:rPr lang="tr-TR" dirty="0" smtClean="0"/>
            <a:t>TANIM 6</a:t>
          </a:r>
          <a:endParaRPr lang="tr-TR" dirty="0"/>
        </a:p>
      </dgm:t>
    </dgm:pt>
    <dgm:pt modelId="{1AC39DBC-483F-4487-A3DC-4135EFF51B54}" type="parTrans" cxnId="{EF269CDB-13B2-4786-9A4F-8EE1F3477CE6}">
      <dgm:prSet/>
      <dgm:spPr/>
      <dgm:t>
        <a:bodyPr/>
        <a:lstStyle/>
        <a:p>
          <a:endParaRPr lang="tr-TR"/>
        </a:p>
      </dgm:t>
    </dgm:pt>
    <dgm:pt modelId="{76BA7AF5-49DD-4550-ADFD-DC62CAAE5150}" type="sibTrans" cxnId="{EF269CDB-13B2-4786-9A4F-8EE1F3477CE6}">
      <dgm:prSet/>
      <dgm:spPr/>
      <dgm:t>
        <a:bodyPr/>
        <a:lstStyle/>
        <a:p>
          <a:endParaRPr lang="tr-TR"/>
        </a:p>
      </dgm:t>
    </dgm:pt>
    <mc:AlternateContent xmlns:mc="http://schemas.openxmlformats.org/markup-compatibility/2006" xmlns:a14="http://schemas.microsoft.com/office/drawing/2010/main">
      <mc:Choice Requires="a14">
        <dgm:pt modelId="{12A40EF9-AF6A-42F5-B5A4-8A3C4871E760}">
          <dgm:prSet phldrT="[Metin]"/>
          <dgm:spPr/>
          <dgm:t>
            <a:bodyPr/>
            <a:lstStyle/>
            <a:p>
              <a:r>
                <a:rPr lang="tr-TR" dirty="0" smtClean="0"/>
                <a:t>Bir </a:t>
              </a:r>
              <a:r>
                <a:rPr lang="tr-TR" i="1" dirty="0"/>
                <a:t>S </a:t>
              </a:r>
              <a:r>
                <a:rPr lang="tr-TR" dirty="0"/>
                <a:t>örnek uzayı üzerindeki bir </a:t>
              </a:r>
              <a:r>
                <a:rPr lang="tr-TR" i="1" dirty="0"/>
                <a:t>X</a:t>
              </a:r>
              <a:r>
                <a:rPr lang="tr-TR" dirty="0"/>
                <a:t> rastgele değişkeninin </a:t>
              </a:r>
              <a:r>
                <a:rPr lang="tr-TR" i="1" dirty="0"/>
                <a:t>dağılımı, </a:t>
              </a:r>
              <a:r>
                <a:rPr lang="tr-TR" dirty="0"/>
                <a:t>her r </a:t>
              </a:r>
              <a14:m>
                <m:oMath xmlns:m="http://schemas.openxmlformats.org/officeDocument/2006/math">
                  <m:r>
                    <a:rPr lang="tr-TR" i="1">
                      <a:latin typeface="Cambria Math" panose="02040503050406030204" pitchFamily="18" charset="0"/>
                    </a:rPr>
                    <m:t>∈</m:t>
                  </m:r>
                </m:oMath>
              </a14:m>
              <a:r>
                <a:rPr lang="tr-TR" dirty="0"/>
                <a:t> </a:t>
              </a:r>
              <a:r>
                <a:rPr lang="tr-TR" i="1" dirty="0"/>
                <a:t>X(S) </a:t>
              </a:r>
              <a:r>
                <a:rPr lang="tr-TR" dirty="0"/>
                <a:t>için (r, </a:t>
              </a:r>
              <a:r>
                <a:rPr lang="tr-TR" i="1" dirty="0"/>
                <a:t>p(X = r</a:t>
              </a:r>
              <a:r>
                <a:rPr lang="tr-TR" dirty="0"/>
                <a:t>)) ikililerinin kümesidir. Burada </a:t>
              </a:r>
              <a:r>
                <a:rPr lang="tr-TR" i="1" dirty="0"/>
                <a:t>p{X = </a:t>
              </a:r>
              <a:r>
                <a:rPr lang="tr-TR" dirty="0"/>
                <a:t>r); </a:t>
              </a:r>
              <a:r>
                <a:rPr lang="tr-TR" i="1" dirty="0"/>
                <a:t>X’ in r </a:t>
              </a:r>
              <a:r>
                <a:rPr lang="tr-TR" dirty="0"/>
                <a:t>değerini alma ihtimalidir. (Bu dağılımdaki ikililerin kümesi, </a:t>
              </a:r>
              <a:r>
                <a:rPr lang="tr-TR" i="1" dirty="0"/>
                <a:t>r </a:t>
              </a:r>
              <a14:m>
                <m:oMath xmlns:m="http://schemas.openxmlformats.org/officeDocument/2006/math">
                  <m:r>
                    <a:rPr lang="tr-TR" i="1">
                      <a:latin typeface="Cambria Math" panose="02040503050406030204" pitchFamily="18" charset="0"/>
                    </a:rPr>
                    <m:t>∈</m:t>
                  </m:r>
                </m:oMath>
              </a14:m>
              <a:r>
                <a:rPr lang="tr-TR" dirty="0"/>
                <a:t>  </a:t>
              </a:r>
              <a:r>
                <a:rPr lang="tr-TR" i="1" dirty="0"/>
                <a:t>X(S) için p{X </a:t>
              </a:r>
              <a:r>
                <a:rPr lang="tr-TR" dirty="0"/>
                <a:t>= </a:t>
              </a:r>
              <a:r>
                <a:rPr lang="tr-TR" i="1" dirty="0"/>
                <a:t>r</a:t>
              </a:r>
              <a:r>
                <a:rPr lang="tr-TR" dirty="0"/>
                <a:t>) olasılıkları ile belirlenir</a:t>
              </a:r>
              <a:r>
                <a:rPr lang="tr-TR" dirty="0" smtClean="0"/>
                <a:t>.</a:t>
              </a:r>
              <a:endParaRPr lang="tr-TR" dirty="0"/>
            </a:p>
          </dgm:t>
        </dgm:pt>
      </mc:Choice>
      <mc:Fallback xmlns="">
        <dgm:pt modelId="{12A40EF9-AF6A-42F5-B5A4-8A3C4871E760}">
          <dgm:prSet phldrT="[Metin]"/>
          <dgm:spPr/>
          <dgm:t>
            <a:bodyPr/>
            <a:lstStyle/>
            <a:p>
              <a:r>
                <a:rPr lang="tr-TR" dirty="0" smtClean="0"/>
                <a:t>Bir </a:t>
              </a:r>
              <a:r>
                <a:rPr lang="tr-TR" i="1" dirty="0"/>
                <a:t>S </a:t>
              </a:r>
              <a:r>
                <a:rPr lang="tr-TR" dirty="0"/>
                <a:t>örnek uzayı üzerindeki bir </a:t>
              </a:r>
              <a:r>
                <a:rPr lang="tr-TR" i="1" dirty="0"/>
                <a:t>X</a:t>
              </a:r>
              <a:r>
                <a:rPr lang="tr-TR" dirty="0"/>
                <a:t> rastgele değişkeninin </a:t>
              </a:r>
              <a:r>
                <a:rPr lang="tr-TR" i="1" dirty="0"/>
                <a:t>dağılımı, </a:t>
              </a:r>
              <a:r>
                <a:rPr lang="tr-TR" dirty="0"/>
                <a:t>her r </a:t>
              </a:r>
              <a:r>
                <a:rPr lang="tr-TR" i="0">
                  <a:latin typeface="Cambria Math" panose="02040503050406030204" pitchFamily="18" charset="0"/>
                </a:rPr>
                <a:t>∈</a:t>
              </a:r>
              <a:r>
                <a:rPr lang="tr-TR" dirty="0"/>
                <a:t> </a:t>
              </a:r>
              <a:r>
                <a:rPr lang="tr-TR" i="1" dirty="0"/>
                <a:t>X(S) </a:t>
              </a:r>
              <a:r>
                <a:rPr lang="tr-TR" dirty="0"/>
                <a:t>için (r, </a:t>
              </a:r>
              <a:r>
                <a:rPr lang="tr-TR" i="1" dirty="0"/>
                <a:t>p(X = r</a:t>
              </a:r>
              <a:r>
                <a:rPr lang="tr-TR" dirty="0"/>
                <a:t>)) ikililerinin kümesidir. Burada </a:t>
              </a:r>
              <a:r>
                <a:rPr lang="tr-TR" i="1" dirty="0"/>
                <a:t>p{X = </a:t>
              </a:r>
              <a:r>
                <a:rPr lang="tr-TR" dirty="0"/>
                <a:t>r); </a:t>
              </a:r>
              <a:r>
                <a:rPr lang="tr-TR" i="1" dirty="0"/>
                <a:t>X’ in r </a:t>
              </a:r>
              <a:r>
                <a:rPr lang="tr-TR" dirty="0"/>
                <a:t>değerini alma ihtimalidir. (Bu dağılımdaki ikililerin kümesi, </a:t>
              </a:r>
              <a:r>
                <a:rPr lang="tr-TR" i="1" dirty="0"/>
                <a:t>r </a:t>
              </a:r>
              <a:r>
                <a:rPr lang="tr-TR" i="0">
                  <a:latin typeface="Cambria Math" panose="02040503050406030204" pitchFamily="18" charset="0"/>
                </a:rPr>
                <a:t>∈</a:t>
              </a:r>
              <a:r>
                <a:rPr lang="tr-TR" dirty="0"/>
                <a:t>  </a:t>
              </a:r>
              <a:r>
                <a:rPr lang="tr-TR" i="1" dirty="0"/>
                <a:t>X(S) için p{X </a:t>
              </a:r>
              <a:r>
                <a:rPr lang="tr-TR" dirty="0"/>
                <a:t>= </a:t>
              </a:r>
              <a:r>
                <a:rPr lang="tr-TR" i="1" dirty="0"/>
                <a:t>r</a:t>
              </a:r>
              <a:r>
                <a:rPr lang="tr-TR" dirty="0"/>
                <a:t>) olasılıkları ile belirlenir</a:t>
              </a:r>
              <a:r>
                <a:rPr lang="tr-TR" dirty="0" smtClean="0"/>
                <a:t>.</a:t>
              </a:r>
              <a:endParaRPr lang="tr-TR" dirty="0"/>
            </a:p>
          </dgm:t>
        </dgm:pt>
      </mc:Fallback>
    </mc:AlternateContent>
    <dgm:pt modelId="{663987AF-153F-4512-9931-5D8BA0F7708C}" type="sibTrans" cxnId="{A2FBE95C-F891-46A6-ADA6-CF54403B1DCB}">
      <dgm:prSet/>
      <dgm:spPr/>
      <dgm:t>
        <a:bodyPr/>
        <a:lstStyle/>
        <a:p>
          <a:endParaRPr lang="tr-TR"/>
        </a:p>
      </dgm:t>
    </dgm:pt>
    <dgm:pt modelId="{C1ED8DEB-20A1-41D9-8F3A-71A97587754B}" type="parTrans" cxnId="{A2FBE95C-F891-46A6-ADA6-CF54403B1DCB}">
      <dgm:prSet/>
      <dgm:spPr/>
      <dgm:t>
        <a:bodyPr/>
        <a:lstStyle/>
        <a:p>
          <a:endParaRPr lang="tr-TR"/>
        </a:p>
      </dgm:t>
    </dgm:pt>
    <dgm:pt modelId="{E8F57212-A8A5-4F8D-91F6-C9AC7807C7A3}" type="pres">
      <dgm:prSet presAssocID="{F67F7ABC-59C9-4D2C-A065-017C6C9517CD}" presName="linearFlow" presStyleCnt="0">
        <dgm:presLayoutVars>
          <dgm:dir/>
          <dgm:animLvl val="lvl"/>
          <dgm:resizeHandles val="exact"/>
        </dgm:presLayoutVars>
      </dgm:prSet>
      <dgm:spPr/>
      <dgm:t>
        <a:bodyPr/>
        <a:lstStyle/>
        <a:p>
          <a:endParaRPr lang="tr-TR"/>
        </a:p>
      </dgm:t>
    </dgm:pt>
    <dgm:pt modelId="{C301A954-09D4-44DE-8858-3C5ED97CC718}" type="pres">
      <dgm:prSet presAssocID="{8D5B6844-1270-4F5E-A5E3-24CA0DDF16F2}" presName="composite" presStyleCnt="0"/>
      <dgm:spPr/>
    </dgm:pt>
    <dgm:pt modelId="{8E4981CC-92C4-483B-A4DF-06967F41979F}" type="pres">
      <dgm:prSet presAssocID="{8D5B6844-1270-4F5E-A5E3-24CA0DDF16F2}" presName="parentText" presStyleLbl="alignNode1" presStyleIdx="0" presStyleCnt="1" custLinFactNeighborY="-720">
        <dgm:presLayoutVars>
          <dgm:chMax val="1"/>
          <dgm:bulletEnabled val="1"/>
        </dgm:presLayoutVars>
      </dgm:prSet>
      <dgm:spPr/>
      <dgm:t>
        <a:bodyPr/>
        <a:lstStyle/>
        <a:p>
          <a:endParaRPr lang="tr-TR"/>
        </a:p>
      </dgm:t>
    </dgm:pt>
    <dgm:pt modelId="{E6CE8FDE-D416-4755-BD2F-CAA5D9208B63}" type="pres">
      <dgm:prSet presAssocID="{8D5B6844-1270-4F5E-A5E3-24CA0DDF16F2}" presName="descendantText" presStyleLbl="alignAcc1" presStyleIdx="0" presStyleCnt="1" custScaleY="100000" custLinFactNeighborX="-303" custLinFactNeighborY="-99764">
        <dgm:presLayoutVars>
          <dgm:bulletEnabled val="1"/>
        </dgm:presLayoutVars>
      </dgm:prSet>
      <dgm:spPr/>
      <dgm:t>
        <a:bodyPr/>
        <a:lstStyle/>
        <a:p>
          <a:endParaRPr lang="tr-TR"/>
        </a:p>
      </dgm:t>
    </dgm:pt>
  </dgm:ptLst>
  <dgm:cxnLst>
    <dgm:cxn modelId="{A2FBE95C-F891-46A6-ADA6-CF54403B1DCB}" srcId="{8D5B6844-1270-4F5E-A5E3-24CA0DDF16F2}" destId="{12A40EF9-AF6A-42F5-B5A4-8A3C4871E760}" srcOrd="0" destOrd="0" parTransId="{C1ED8DEB-20A1-41D9-8F3A-71A97587754B}" sibTransId="{663987AF-153F-4512-9931-5D8BA0F7708C}"/>
    <dgm:cxn modelId="{9992F926-5206-4A65-A602-4CCD75E76D6C}" type="presOf" srcId="{12A40EF9-AF6A-42F5-B5A4-8A3C4871E760}" destId="{E6CE8FDE-D416-4755-BD2F-CAA5D9208B63}" srcOrd="0" destOrd="0" presId="urn:microsoft.com/office/officeart/2005/8/layout/chevron2"/>
    <dgm:cxn modelId="{EF269CDB-13B2-4786-9A4F-8EE1F3477CE6}" srcId="{F67F7ABC-59C9-4D2C-A065-017C6C9517CD}" destId="{8D5B6844-1270-4F5E-A5E3-24CA0DDF16F2}" srcOrd="0" destOrd="0" parTransId="{1AC39DBC-483F-4487-A3DC-4135EFF51B54}" sibTransId="{76BA7AF5-49DD-4550-ADFD-DC62CAAE5150}"/>
    <dgm:cxn modelId="{72A37BB1-7B2F-4D2B-955C-D3BDAEA9D804}" type="presOf" srcId="{F67F7ABC-59C9-4D2C-A065-017C6C9517CD}" destId="{E8F57212-A8A5-4F8D-91F6-C9AC7807C7A3}" srcOrd="0" destOrd="0" presId="urn:microsoft.com/office/officeart/2005/8/layout/chevron2"/>
    <dgm:cxn modelId="{F22C44F4-67CE-4256-8AC7-E64D40C71C5D}" type="presOf" srcId="{8D5B6844-1270-4F5E-A5E3-24CA0DDF16F2}" destId="{8E4981CC-92C4-483B-A4DF-06967F41979F}" srcOrd="0" destOrd="0" presId="urn:microsoft.com/office/officeart/2005/8/layout/chevron2"/>
    <dgm:cxn modelId="{B0309E21-4B8F-4954-B82C-798E79E83ACA}" type="presParOf" srcId="{E8F57212-A8A5-4F8D-91F6-C9AC7807C7A3}" destId="{C301A954-09D4-44DE-8858-3C5ED97CC718}" srcOrd="0" destOrd="0" presId="urn:microsoft.com/office/officeart/2005/8/layout/chevron2"/>
    <dgm:cxn modelId="{09EF265E-A006-4D74-A2D5-F46DE274F543}" type="presParOf" srcId="{C301A954-09D4-44DE-8858-3C5ED97CC718}" destId="{8E4981CC-92C4-483B-A4DF-06967F41979F}" srcOrd="0" destOrd="0" presId="urn:microsoft.com/office/officeart/2005/8/layout/chevron2"/>
    <dgm:cxn modelId="{BD0F779B-4227-424C-9DE9-354AA950FD57}" type="presParOf" srcId="{C301A954-09D4-44DE-8858-3C5ED97CC718}" destId="{E6CE8FDE-D416-4755-BD2F-CAA5D9208B6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0.xml><?xml version="1.0" encoding="utf-8"?>
<dgm:dataModel xmlns:dgm="http://schemas.openxmlformats.org/drawingml/2006/diagram" xmlns:a="http://schemas.openxmlformats.org/drawingml/2006/main">
  <dgm:ptLst>
    <dgm:pt modelId="{F67F7ABC-59C9-4D2C-A065-017C6C9517C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tr-TR"/>
        </a:p>
      </dgm:t>
    </dgm:pt>
    <dgm:pt modelId="{8D5B6844-1270-4F5E-A5E3-24CA0DDF16F2}">
      <dgm:prSet phldrT="[Metin]"/>
      <dgm:spPr/>
      <dgm:t>
        <a:bodyPr/>
        <a:lstStyle/>
        <a:p>
          <a:r>
            <a:rPr lang="tr-TR" dirty="0" smtClean="0"/>
            <a:t>TANIM 6</a:t>
          </a:r>
          <a:endParaRPr lang="tr-TR" dirty="0"/>
        </a:p>
      </dgm:t>
    </dgm:pt>
    <dgm:pt modelId="{1AC39DBC-483F-4487-A3DC-4135EFF51B54}" type="parTrans" cxnId="{EF269CDB-13B2-4786-9A4F-8EE1F3477CE6}">
      <dgm:prSet/>
      <dgm:spPr/>
      <dgm:t>
        <a:bodyPr/>
        <a:lstStyle/>
        <a:p>
          <a:endParaRPr lang="tr-TR"/>
        </a:p>
      </dgm:t>
    </dgm:pt>
    <dgm:pt modelId="{76BA7AF5-49DD-4550-ADFD-DC62CAAE5150}" type="sibTrans" cxnId="{EF269CDB-13B2-4786-9A4F-8EE1F3477CE6}">
      <dgm:prSet/>
      <dgm:spPr/>
      <dgm:t>
        <a:bodyPr/>
        <a:lstStyle/>
        <a:p>
          <a:endParaRPr lang="tr-TR"/>
        </a:p>
      </dgm:t>
    </dgm:pt>
    <dgm:pt modelId="{12A40EF9-AF6A-42F5-B5A4-8A3C4871E760}">
      <dgm:prSet phldrT="[Metin]"/>
      <dgm:spPr>
        <a:blipFill rotWithShape="0">
          <a:blip xmlns:r="http://schemas.openxmlformats.org/officeDocument/2006/relationships" r:embed="rId1"/>
          <a:stretch>
            <a:fillRect l="-86"/>
          </a:stretch>
        </a:blipFill>
      </dgm:spPr>
      <dgm:t>
        <a:bodyPr/>
        <a:lstStyle/>
        <a:p>
          <a:r>
            <a:rPr lang="tr-TR">
              <a:noFill/>
            </a:rPr>
            <a:t> </a:t>
          </a:r>
        </a:p>
      </dgm:t>
    </dgm:pt>
    <dgm:pt modelId="{663987AF-153F-4512-9931-5D8BA0F7708C}" type="sibTrans" cxnId="{A2FBE95C-F891-46A6-ADA6-CF54403B1DCB}">
      <dgm:prSet/>
      <dgm:spPr/>
      <dgm:t>
        <a:bodyPr/>
        <a:lstStyle/>
        <a:p>
          <a:endParaRPr lang="tr-TR"/>
        </a:p>
      </dgm:t>
    </dgm:pt>
    <dgm:pt modelId="{C1ED8DEB-20A1-41D9-8F3A-71A97587754B}" type="parTrans" cxnId="{A2FBE95C-F891-46A6-ADA6-CF54403B1DCB}">
      <dgm:prSet/>
      <dgm:spPr/>
      <dgm:t>
        <a:bodyPr/>
        <a:lstStyle/>
        <a:p>
          <a:endParaRPr lang="tr-TR"/>
        </a:p>
      </dgm:t>
    </dgm:pt>
    <dgm:pt modelId="{E8F57212-A8A5-4F8D-91F6-C9AC7807C7A3}" type="pres">
      <dgm:prSet presAssocID="{F67F7ABC-59C9-4D2C-A065-017C6C9517CD}" presName="linearFlow" presStyleCnt="0">
        <dgm:presLayoutVars>
          <dgm:dir/>
          <dgm:animLvl val="lvl"/>
          <dgm:resizeHandles val="exact"/>
        </dgm:presLayoutVars>
      </dgm:prSet>
      <dgm:spPr/>
      <dgm:t>
        <a:bodyPr/>
        <a:lstStyle/>
        <a:p>
          <a:endParaRPr lang="tr-TR"/>
        </a:p>
      </dgm:t>
    </dgm:pt>
    <dgm:pt modelId="{C301A954-09D4-44DE-8858-3C5ED97CC718}" type="pres">
      <dgm:prSet presAssocID="{8D5B6844-1270-4F5E-A5E3-24CA0DDF16F2}" presName="composite" presStyleCnt="0"/>
      <dgm:spPr/>
    </dgm:pt>
    <dgm:pt modelId="{8E4981CC-92C4-483B-A4DF-06967F41979F}" type="pres">
      <dgm:prSet presAssocID="{8D5B6844-1270-4F5E-A5E3-24CA0DDF16F2}" presName="parentText" presStyleLbl="alignNode1" presStyleIdx="0" presStyleCnt="1" custLinFactNeighborY="-720">
        <dgm:presLayoutVars>
          <dgm:chMax val="1"/>
          <dgm:bulletEnabled val="1"/>
        </dgm:presLayoutVars>
      </dgm:prSet>
      <dgm:spPr/>
      <dgm:t>
        <a:bodyPr/>
        <a:lstStyle/>
        <a:p>
          <a:endParaRPr lang="tr-TR"/>
        </a:p>
      </dgm:t>
    </dgm:pt>
    <dgm:pt modelId="{E6CE8FDE-D416-4755-BD2F-CAA5D9208B63}" type="pres">
      <dgm:prSet presAssocID="{8D5B6844-1270-4F5E-A5E3-24CA0DDF16F2}" presName="descendantText" presStyleLbl="alignAcc1" presStyleIdx="0" presStyleCnt="1" custScaleY="100000" custLinFactNeighborX="-303" custLinFactNeighborY="-99764">
        <dgm:presLayoutVars>
          <dgm:bulletEnabled val="1"/>
        </dgm:presLayoutVars>
      </dgm:prSet>
      <dgm:spPr/>
      <dgm:t>
        <a:bodyPr/>
        <a:lstStyle/>
        <a:p>
          <a:endParaRPr lang="tr-TR"/>
        </a:p>
      </dgm:t>
    </dgm:pt>
  </dgm:ptLst>
  <dgm:cxnLst>
    <dgm:cxn modelId="{A2FBE95C-F891-46A6-ADA6-CF54403B1DCB}" srcId="{8D5B6844-1270-4F5E-A5E3-24CA0DDF16F2}" destId="{12A40EF9-AF6A-42F5-B5A4-8A3C4871E760}" srcOrd="0" destOrd="0" parTransId="{C1ED8DEB-20A1-41D9-8F3A-71A97587754B}" sibTransId="{663987AF-153F-4512-9931-5D8BA0F7708C}"/>
    <dgm:cxn modelId="{9992F926-5206-4A65-A602-4CCD75E76D6C}" type="presOf" srcId="{12A40EF9-AF6A-42F5-B5A4-8A3C4871E760}" destId="{E6CE8FDE-D416-4755-BD2F-CAA5D9208B63}" srcOrd="0" destOrd="0" presId="urn:microsoft.com/office/officeart/2005/8/layout/chevron2"/>
    <dgm:cxn modelId="{EF269CDB-13B2-4786-9A4F-8EE1F3477CE6}" srcId="{F67F7ABC-59C9-4D2C-A065-017C6C9517CD}" destId="{8D5B6844-1270-4F5E-A5E3-24CA0DDF16F2}" srcOrd="0" destOrd="0" parTransId="{1AC39DBC-483F-4487-A3DC-4135EFF51B54}" sibTransId="{76BA7AF5-49DD-4550-ADFD-DC62CAAE5150}"/>
    <dgm:cxn modelId="{72A37BB1-7B2F-4D2B-955C-D3BDAEA9D804}" type="presOf" srcId="{F67F7ABC-59C9-4D2C-A065-017C6C9517CD}" destId="{E8F57212-A8A5-4F8D-91F6-C9AC7807C7A3}" srcOrd="0" destOrd="0" presId="urn:microsoft.com/office/officeart/2005/8/layout/chevron2"/>
    <dgm:cxn modelId="{F22C44F4-67CE-4256-8AC7-E64D40C71C5D}" type="presOf" srcId="{8D5B6844-1270-4F5E-A5E3-24CA0DDF16F2}" destId="{8E4981CC-92C4-483B-A4DF-06967F41979F}" srcOrd="0" destOrd="0" presId="urn:microsoft.com/office/officeart/2005/8/layout/chevron2"/>
    <dgm:cxn modelId="{B0309E21-4B8F-4954-B82C-798E79E83ACA}" type="presParOf" srcId="{E8F57212-A8A5-4F8D-91F6-C9AC7807C7A3}" destId="{C301A954-09D4-44DE-8858-3C5ED97CC718}" srcOrd="0" destOrd="0" presId="urn:microsoft.com/office/officeart/2005/8/layout/chevron2"/>
    <dgm:cxn modelId="{09EF265E-A006-4D74-A2D5-F46DE274F543}" type="presParOf" srcId="{C301A954-09D4-44DE-8858-3C5ED97CC718}" destId="{8E4981CC-92C4-483B-A4DF-06967F41979F}" srcOrd="0" destOrd="0" presId="urn:microsoft.com/office/officeart/2005/8/layout/chevron2"/>
    <dgm:cxn modelId="{BD0F779B-4227-424C-9DE9-354AA950FD57}" type="presParOf" srcId="{C301A954-09D4-44DE-8858-3C5ED97CC718}" destId="{E6CE8FDE-D416-4755-BD2F-CAA5D9208B63}" srcOrd="1" destOrd="0" presId="urn:microsoft.com/office/officeart/2005/8/layout/chevron2"/>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0F47742-2B0D-4C15-819F-1757B7DC25FF}" type="doc">
      <dgm:prSet loTypeId="urn:microsoft.com/office/officeart/2005/8/layout/vList6" loCatId="process" qsTypeId="urn:microsoft.com/office/officeart/2005/8/quickstyle/simple1" qsCatId="simple" csTypeId="urn:microsoft.com/office/officeart/2005/8/colors/colorful1#3" csCatId="colorful" phldr="1"/>
      <dgm:spPr/>
      <dgm:t>
        <a:bodyPr/>
        <a:lstStyle/>
        <a:p>
          <a:endParaRPr lang="tr-TR"/>
        </a:p>
      </dgm:t>
    </dgm:pt>
    <dgm:pt modelId="{ED21739D-7B9D-4DDF-97D5-3EB49221B5BC}">
      <dgm:prSet phldrT="[Metin]"/>
      <dgm:spPr/>
      <dgm:t>
        <a:bodyPr/>
        <a:lstStyle/>
        <a:p>
          <a:r>
            <a:rPr lang="tr-TR" dirty="0" smtClean="0"/>
            <a:t>Teorem 3</a:t>
          </a:r>
          <a:endParaRPr lang="tr-TR" dirty="0"/>
        </a:p>
      </dgm:t>
    </dgm:pt>
    <dgm:pt modelId="{2F427CA3-E537-4755-9539-7148AF933E88}" type="parTrans" cxnId="{910C2140-9FAF-4179-8843-20ECD52EAA8E}">
      <dgm:prSet/>
      <dgm:spPr/>
      <dgm:t>
        <a:bodyPr/>
        <a:lstStyle/>
        <a:p>
          <a:endParaRPr lang="tr-TR"/>
        </a:p>
      </dgm:t>
    </dgm:pt>
    <dgm:pt modelId="{B66C6567-DF3B-475B-A491-5D3340110B0F}" type="sibTrans" cxnId="{910C2140-9FAF-4179-8843-20ECD52EAA8E}">
      <dgm:prSet/>
      <dgm:spPr/>
      <dgm:t>
        <a:bodyPr/>
        <a:lstStyle/>
        <a:p>
          <a:endParaRPr lang="tr-TR"/>
        </a:p>
      </dgm:t>
    </dgm:pt>
    <dgm:pt modelId="{67577D72-3314-4D3B-88F2-F53F831D65C5}">
      <dgm:prSet phldrT="[Metin]"/>
      <dgm:spPr/>
      <dgm:t>
        <a:bodyPr/>
        <a:lstStyle/>
        <a:p>
          <a:endParaRPr lang="tr-TR" sz="1200" b="1" dirty="0"/>
        </a:p>
      </dgm:t>
    </dgm:pt>
    <dgm:pt modelId="{ABA2F783-2405-4E1D-9E56-D93A1BA302DA}" type="parTrans" cxnId="{C69A3DDB-C06C-4F0F-A8CA-199BF3549D14}">
      <dgm:prSet/>
      <dgm:spPr/>
      <dgm:t>
        <a:bodyPr/>
        <a:lstStyle/>
        <a:p>
          <a:endParaRPr lang="tr-TR"/>
        </a:p>
      </dgm:t>
    </dgm:pt>
    <dgm:pt modelId="{A9D68EA7-C3CB-4935-8667-909BC225003F}" type="sibTrans" cxnId="{C69A3DDB-C06C-4F0F-A8CA-199BF3549D14}">
      <dgm:prSet/>
      <dgm:spPr/>
      <dgm:t>
        <a:bodyPr/>
        <a:lstStyle/>
        <a:p>
          <a:endParaRPr lang="tr-TR"/>
        </a:p>
      </dgm:t>
    </dgm:pt>
    <dgm:pt modelId="{8D8E406A-C0AF-45A2-BCB5-0EEDF8B6F394}">
      <dgm:prSet custT="1"/>
      <dgm:spPr/>
      <dgm:t>
        <a:bodyPr/>
        <a:lstStyle/>
        <a:p>
          <a:r>
            <a:rPr lang="tr-TR" sz="1600" b="1" dirty="0" smtClean="0"/>
            <a:t>OLASILIKSAL YÖNTEM </a:t>
          </a:r>
          <a:r>
            <a:rPr lang="tr-TR" sz="1600" i="1" dirty="0" smtClean="0"/>
            <a:t>S </a:t>
          </a:r>
          <a:r>
            <a:rPr lang="tr-TR" sz="1600" dirty="0" smtClean="0"/>
            <a:t>kümesinden rastgele seçilen bir elemanın belirli bir özelliği sağlamama olasılığı l' den az ise, bu durumda </a:t>
          </a:r>
          <a:r>
            <a:rPr lang="tr-TR" sz="1600" i="1" dirty="0" smtClean="0"/>
            <a:t>S</a:t>
          </a:r>
          <a:r>
            <a:rPr lang="tr-TR" sz="1600" dirty="0" smtClean="0"/>
            <a:t>’ de bu özelliği sağlayan en az bir eleman vardır.</a:t>
          </a:r>
          <a:endParaRPr lang="tr-TR" sz="1600" dirty="0"/>
        </a:p>
      </dgm:t>
    </dgm:pt>
    <dgm:pt modelId="{06DE8F09-E44C-4456-8677-9E6FF9B2E15D}" type="parTrans" cxnId="{1B08B58D-6AF7-4B4B-9EA9-E2D15FF19EDC}">
      <dgm:prSet/>
      <dgm:spPr/>
      <dgm:t>
        <a:bodyPr/>
        <a:lstStyle/>
        <a:p>
          <a:endParaRPr lang="tr-TR"/>
        </a:p>
      </dgm:t>
    </dgm:pt>
    <dgm:pt modelId="{94458549-F888-4EBA-98FD-22FA7F1955F5}" type="sibTrans" cxnId="{1B08B58D-6AF7-4B4B-9EA9-E2D15FF19EDC}">
      <dgm:prSet/>
      <dgm:spPr/>
      <dgm:t>
        <a:bodyPr/>
        <a:lstStyle/>
        <a:p>
          <a:endParaRPr lang="tr-TR"/>
        </a:p>
      </dgm:t>
    </dgm:pt>
    <dgm:pt modelId="{B53F2688-962C-416A-BFDB-7D2282D72DDB}">
      <dgm:prSet/>
      <dgm:spPr/>
      <dgm:t>
        <a:bodyPr/>
        <a:lstStyle/>
        <a:p>
          <a:endParaRPr lang="tr-TR" sz="1200" dirty="0" smtClean="0"/>
        </a:p>
      </dgm:t>
    </dgm:pt>
    <dgm:pt modelId="{B587673D-6A3C-4523-B81A-D1E3D7D0A7FC}" type="parTrans" cxnId="{C535E9B3-56D7-470C-BE27-ABD013E9F2E8}">
      <dgm:prSet/>
      <dgm:spPr/>
      <dgm:t>
        <a:bodyPr/>
        <a:lstStyle/>
        <a:p>
          <a:endParaRPr lang="tr-TR"/>
        </a:p>
      </dgm:t>
    </dgm:pt>
    <dgm:pt modelId="{9F8448C3-1834-4AE6-95C7-1E4A5A9DE8BD}" type="sibTrans" cxnId="{C535E9B3-56D7-470C-BE27-ABD013E9F2E8}">
      <dgm:prSet/>
      <dgm:spPr/>
      <dgm:t>
        <a:bodyPr/>
        <a:lstStyle/>
        <a:p>
          <a:endParaRPr lang="tr-TR"/>
        </a:p>
      </dgm:t>
    </dgm:pt>
    <dgm:pt modelId="{701B5755-FBAC-4A9C-9AE5-3A9415FD2215}" type="pres">
      <dgm:prSet presAssocID="{90F47742-2B0D-4C15-819F-1757B7DC25FF}" presName="Name0" presStyleCnt="0">
        <dgm:presLayoutVars>
          <dgm:dir/>
          <dgm:animLvl val="lvl"/>
          <dgm:resizeHandles/>
        </dgm:presLayoutVars>
      </dgm:prSet>
      <dgm:spPr/>
      <dgm:t>
        <a:bodyPr/>
        <a:lstStyle/>
        <a:p>
          <a:endParaRPr lang="tr-TR"/>
        </a:p>
      </dgm:t>
    </dgm:pt>
    <dgm:pt modelId="{C49847A4-1AED-4B7B-AAEB-F4C42FCAA9D5}" type="pres">
      <dgm:prSet presAssocID="{ED21739D-7B9D-4DDF-97D5-3EB49221B5BC}" presName="linNode" presStyleCnt="0"/>
      <dgm:spPr/>
      <dgm:t>
        <a:bodyPr/>
        <a:lstStyle/>
        <a:p>
          <a:endParaRPr lang="tr-TR"/>
        </a:p>
      </dgm:t>
    </dgm:pt>
    <dgm:pt modelId="{78BADCD6-BE31-4A92-94D0-100BE5414686}" type="pres">
      <dgm:prSet presAssocID="{ED21739D-7B9D-4DDF-97D5-3EB49221B5BC}" presName="parentShp" presStyleLbl="node1" presStyleIdx="0" presStyleCnt="1" custScaleX="54174" custScaleY="80606">
        <dgm:presLayoutVars>
          <dgm:bulletEnabled val="1"/>
        </dgm:presLayoutVars>
      </dgm:prSet>
      <dgm:spPr/>
      <dgm:t>
        <a:bodyPr/>
        <a:lstStyle/>
        <a:p>
          <a:endParaRPr lang="tr-TR"/>
        </a:p>
      </dgm:t>
    </dgm:pt>
    <dgm:pt modelId="{42D08C2D-5C20-4B14-A112-7678A5D33D63}" type="pres">
      <dgm:prSet presAssocID="{ED21739D-7B9D-4DDF-97D5-3EB49221B5BC}" presName="childShp" presStyleLbl="bgAccFollowNode1" presStyleIdx="0" presStyleCnt="1" custScaleX="142880" custLinFactNeighborX="745" custLinFactNeighborY="32696">
        <dgm:presLayoutVars>
          <dgm:bulletEnabled val="1"/>
        </dgm:presLayoutVars>
      </dgm:prSet>
      <dgm:spPr/>
      <dgm:t>
        <a:bodyPr/>
        <a:lstStyle/>
        <a:p>
          <a:endParaRPr lang="tr-TR"/>
        </a:p>
      </dgm:t>
    </dgm:pt>
  </dgm:ptLst>
  <dgm:cxnLst>
    <dgm:cxn modelId="{F1EE6697-E38D-4E8E-8A74-9F80D8C75EF7}" type="presOf" srcId="{90F47742-2B0D-4C15-819F-1757B7DC25FF}" destId="{701B5755-FBAC-4A9C-9AE5-3A9415FD2215}" srcOrd="0" destOrd="0" presId="urn:microsoft.com/office/officeart/2005/8/layout/vList6"/>
    <dgm:cxn modelId="{1B08B58D-6AF7-4B4B-9EA9-E2D15FF19EDC}" srcId="{ED21739D-7B9D-4DDF-97D5-3EB49221B5BC}" destId="{8D8E406A-C0AF-45A2-BCB5-0EEDF8B6F394}" srcOrd="1" destOrd="0" parTransId="{06DE8F09-E44C-4456-8677-9E6FF9B2E15D}" sibTransId="{94458549-F888-4EBA-98FD-22FA7F1955F5}"/>
    <dgm:cxn modelId="{9DB7CD68-FE30-4246-ACE6-753066563B11}" type="presOf" srcId="{ED21739D-7B9D-4DDF-97D5-3EB49221B5BC}" destId="{78BADCD6-BE31-4A92-94D0-100BE5414686}" srcOrd="0" destOrd="0" presId="urn:microsoft.com/office/officeart/2005/8/layout/vList6"/>
    <dgm:cxn modelId="{C69A3DDB-C06C-4F0F-A8CA-199BF3549D14}" srcId="{ED21739D-7B9D-4DDF-97D5-3EB49221B5BC}" destId="{67577D72-3314-4D3B-88F2-F53F831D65C5}" srcOrd="0" destOrd="0" parTransId="{ABA2F783-2405-4E1D-9E56-D93A1BA302DA}" sibTransId="{A9D68EA7-C3CB-4935-8667-909BC225003F}"/>
    <dgm:cxn modelId="{DBA29D6E-E87F-49B3-A638-3CCA02B5749B}" type="presOf" srcId="{67577D72-3314-4D3B-88F2-F53F831D65C5}" destId="{42D08C2D-5C20-4B14-A112-7678A5D33D63}" srcOrd="0" destOrd="0" presId="urn:microsoft.com/office/officeart/2005/8/layout/vList6"/>
    <dgm:cxn modelId="{C535E9B3-56D7-470C-BE27-ABD013E9F2E8}" srcId="{ED21739D-7B9D-4DDF-97D5-3EB49221B5BC}" destId="{B53F2688-962C-416A-BFDB-7D2282D72DDB}" srcOrd="2" destOrd="0" parTransId="{B587673D-6A3C-4523-B81A-D1E3D7D0A7FC}" sibTransId="{9F8448C3-1834-4AE6-95C7-1E4A5A9DE8BD}"/>
    <dgm:cxn modelId="{CEA96684-6674-4C4B-A09A-1DB9162B296F}" type="presOf" srcId="{B53F2688-962C-416A-BFDB-7D2282D72DDB}" destId="{42D08C2D-5C20-4B14-A112-7678A5D33D63}" srcOrd="0" destOrd="2" presId="urn:microsoft.com/office/officeart/2005/8/layout/vList6"/>
    <dgm:cxn modelId="{910C2140-9FAF-4179-8843-20ECD52EAA8E}" srcId="{90F47742-2B0D-4C15-819F-1757B7DC25FF}" destId="{ED21739D-7B9D-4DDF-97D5-3EB49221B5BC}" srcOrd="0" destOrd="0" parTransId="{2F427CA3-E537-4755-9539-7148AF933E88}" sibTransId="{B66C6567-DF3B-475B-A491-5D3340110B0F}"/>
    <dgm:cxn modelId="{B06E1974-4674-4B29-8682-485F428575C9}" type="presOf" srcId="{8D8E406A-C0AF-45A2-BCB5-0EEDF8B6F394}" destId="{42D08C2D-5C20-4B14-A112-7678A5D33D63}" srcOrd="0" destOrd="1" presId="urn:microsoft.com/office/officeart/2005/8/layout/vList6"/>
    <dgm:cxn modelId="{9DA689C8-51DA-478A-AE5E-4EE9458FD2F6}" type="presParOf" srcId="{701B5755-FBAC-4A9C-9AE5-3A9415FD2215}" destId="{C49847A4-1AED-4B7B-AAEB-F4C42FCAA9D5}" srcOrd="0" destOrd="0" presId="urn:microsoft.com/office/officeart/2005/8/layout/vList6"/>
    <dgm:cxn modelId="{A840FD46-4A07-4766-AECA-D4AD1C592BF6}" type="presParOf" srcId="{C49847A4-1AED-4B7B-AAEB-F4C42FCAA9D5}" destId="{78BADCD6-BE31-4A92-94D0-100BE5414686}" srcOrd="0" destOrd="0" presId="urn:microsoft.com/office/officeart/2005/8/layout/vList6"/>
    <dgm:cxn modelId="{D6E1F826-9838-458E-B68B-C113AB7B46B5}" type="presParOf" srcId="{C49847A4-1AED-4B7B-AAEB-F4C42FCAA9D5}" destId="{42D08C2D-5C20-4B14-A112-7678A5D33D63}"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0F47742-2B0D-4C15-819F-1757B7DC25FF}" type="doc">
      <dgm:prSet loTypeId="urn:microsoft.com/office/officeart/2005/8/layout/vList6" loCatId="process" qsTypeId="urn:microsoft.com/office/officeart/2005/8/quickstyle/simple1" qsCatId="simple" csTypeId="urn:microsoft.com/office/officeart/2005/8/colors/colorful1#4" csCatId="colorful" phldr="1"/>
      <dgm:spPr/>
      <dgm:t>
        <a:bodyPr/>
        <a:lstStyle/>
        <a:p>
          <a:endParaRPr lang="tr-TR"/>
        </a:p>
      </dgm:t>
    </dgm:pt>
    <dgm:pt modelId="{67577D72-3314-4D3B-88F2-F53F831D65C5}">
      <dgm:prSet phldrT="[Metin]"/>
      <dgm:spPr>
        <a:blipFill rotWithShape="0">
          <a:blip xmlns:r="http://schemas.openxmlformats.org/officeDocument/2006/relationships" r:embed="rId1"/>
          <a:stretch>
            <a:fillRect l="-1841"/>
          </a:stretch>
        </a:blipFill>
      </dgm:spPr>
      <dgm:t>
        <a:bodyPr/>
        <a:lstStyle/>
        <a:p>
          <a:endParaRPr lang="tr-TR" dirty="0"/>
        </a:p>
      </dgm:t>
    </dgm:pt>
    <dgm:pt modelId="{A9D68EA7-C3CB-4935-8667-909BC225003F}" type="sibTrans" cxnId="{C69A3DDB-C06C-4F0F-A8CA-199BF3549D14}">
      <dgm:prSet/>
      <dgm:spPr/>
      <dgm:t>
        <a:bodyPr/>
        <a:lstStyle/>
        <a:p>
          <a:endParaRPr lang="tr-TR"/>
        </a:p>
      </dgm:t>
    </dgm:pt>
    <dgm:pt modelId="{ABA2F783-2405-4E1D-9E56-D93A1BA302DA}" type="parTrans" cxnId="{C69A3DDB-C06C-4F0F-A8CA-199BF3549D14}">
      <dgm:prSet/>
      <dgm:spPr/>
      <dgm:t>
        <a:bodyPr/>
        <a:lstStyle/>
        <a:p>
          <a:endParaRPr lang="tr-TR"/>
        </a:p>
      </dgm:t>
    </dgm:pt>
    <dgm:pt modelId="{ED21739D-7B9D-4DDF-97D5-3EB49221B5BC}">
      <dgm:prSet phldrT="[Metin]"/>
      <dgm:spPr/>
      <dgm:t>
        <a:bodyPr/>
        <a:lstStyle/>
        <a:p>
          <a:r>
            <a:rPr lang="tr-TR" dirty="0" smtClean="0"/>
            <a:t>Teorem 4</a:t>
          </a:r>
          <a:endParaRPr lang="tr-TR" dirty="0"/>
        </a:p>
      </dgm:t>
    </dgm:pt>
    <dgm:pt modelId="{B66C6567-DF3B-475B-A491-5D3340110B0F}" type="sibTrans" cxnId="{910C2140-9FAF-4179-8843-20ECD52EAA8E}">
      <dgm:prSet/>
      <dgm:spPr/>
      <dgm:t>
        <a:bodyPr/>
        <a:lstStyle/>
        <a:p>
          <a:endParaRPr lang="tr-TR"/>
        </a:p>
      </dgm:t>
    </dgm:pt>
    <dgm:pt modelId="{2F427CA3-E537-4755-9539-7148AF933E88}" type="parTrans" cxnId="{910C2140-9FAF-4179-8843-20ECD52EAA8E}">
      <dgm:prSet/>
      <dgm:spPr/>
      <dgm:t>
        <a:bodyPr/>
        <a:lstStyle/>
        <a:p>
          <a:endParaRPr lang="tr-TR"/>
        </a:p>
      </dgm:t>
    </dgm:pt>
    <dgm:pt modelId="{701B5755-FBAC-4A9C-9AE5-3A9415FD2215}" type="pres">
      <dgm:prSet presAssocID="{90F47742-2B0D-4C15-819F-1757B7DC25FF}" presName="Name0" presStyleCnt="0">
        <dgm:presLayoutVars>
          <dgm:dir/>
          <dgm:animLvl val="lvl"/>
          <dgm:resizeHandles/>
        </dgm:presLayoutVars>
      </dgm:prSet>
      <dgm:spPr/>
      <dgm:t>
        <a:bodyPr/>
        <a:lstStyle/>
        <a:p>
          <a:endParaRPr lang="tr-TR"/>
        </a:p>
      </dgm:t>
    </dgm:pt>
    <dgm:pt modelId="{C49847A4-1AED-4B7B-AAEB-F4C42FCAA9D5}" type="pres">
      <dgm:prSet presAssocID="{ED21739D-7B9D-4DDF-97D5-3EB49221B5BC}" presName="linNode" presStyleCnt="0"/>
      <dgm:spPr/>
      <dgm:t>
        <a:bodyPr/>
        <a:lstStyle/>
        <a:p>
          <a:endParaRPr lang="tr-TR"/>
        </a:p>
      </dgm:t>
    </dgm:pt>
    <dgm:pt modelId="{78BADCD6-BE31-4A92-94D0-100BE5414686}" type="pres">
      <dgm:prSet presAssocID="{ED21739D-7B9D-4DDF-97D5-3EB49221B5BC}" presName="parentShp" presStyleLbl="node1" presStyleIdx="0" presStyleCnt="1" custScaleX="54279" custScaleY="83316" custLinFactNeighborX="-35" custLinFactNeighborY="-773">
        <dgm:presLayoutVars>
          <dgm:bulletEnabled val="1"/>
        </dgm:presLayoutVars>
      </dgm:prSet>
      <dgm:spPr/>
      <dgm:t>
        <a:bodyPr/>
        <a:lstStyle/>
        <a:p>
          <a:endParaRPr lang="tr-TR"/>
        </a:p>
      </dgm:t>
    </dgm:pt>
    <dgm:pt modelId="{42D08C2D-5C20-4B14-A112-7678A5D33D63}" type="pres">
      <dgm:prSet presAssocID="{ED21739D-7B9D-4DDF-97D5-3EB49221B5BC}" presName="childShp" presStyleLbl="bgAccFollowNode1" presStyleIdx="0" presStyleCnt="1" custScaleX="142880" custLinFactNeighborX="745" custLinFactNeighborY="32696">
        <dgm:presLayoutVars>
          <dgm:bulletEnabled val="1"/>
        </dgm:presLayoutVars>
      </dgm:prSet>
      <dgm:spPr/>
      <dgm:t>
        <a:bodyPr/>
        <a:lstStyle/>
        <a:p>
          <a:endParaRPr lang="tr-TR"/>
        </a:p>
      </dgm:t>
    </dgm:pt>
  </dgm:ptLst>
  <dgm:cxnLst>
    <dgm:cxn modelId="{910C2140-9FAF-4179-8843-20ECD52EAA8E}" srcId="{90F47742-2B0D-4C15-819F-1757B7DC25FF}" destId="{ED21739D-7B9D-4DDF-97D5-3EB49221B5BC}" srcOrd="0" destOrd="0" parTransId="{2F427CA3-E537-4755-9539-7148AF933E88}" sibTransId="{B66C6567-DF3B-475B-A491-5D3340110B0F}"/>
    <dgm:cxn modelId="{474A02A6-CBC0-473D-987C-6CCDBE67B0D1}" type="presOf" srcId="{67577D72-3314-4D3B-88F2-F53F831D65C5}" destId="{42D08C2D-5C20-4B14-A112-7678A5D33D63}" srcOrd="0" destOrd="0" presId="urn:microsoft.com/office/officeart/2005/8/layout/vList6"/>
    <dgm:cxn modelId="{C69A3DDB-C06C-4F0F-A8CA-199BF3549D14}" srcId="{ED21739D-7B9D-4DDF-97D5-3EB49221B5BC}" destId="{67577D72-3314-4D3B-88F2-F53F831D65C5}" srcOrd="0" destOrd="0" parTransId="{ABA2F783-2405-4E1D-9E56-D93A1BA302DA}" sibTransId="{A9D68EA7-C3CB-4935-8667-909BC225003F}"/>
    <dgm:cxn modelId="{D11873F5-4C77-4802-80DE-6083F3D3BB4E}" type="presOf" srcId="{ED21739D-7B9D-4DDF-97D5-3EB49221B5BC}" destId="{78BADCD6-BE31-4A92-94D0-100BE5414686}" srcOrd="0" destOrd="0" presId="urn:microsoft.com/office/officeart/2005/8/layout/vList6"/>
    <dgm:cxn modelId="{2039EA39-1665-401D-8A1C-D26F737FB62B}" type="presOf" srcId="{90F47742-2B0D-4C15-819F-1757B7DC25FF}" destId="{701B5755-FBAC-4A9C-9AE5-3A9415FD2215}" srcOrd="0" destOrd="0" presId="urn:microsoft.com/office/officeart/2005/8/layout/vList6"/>
    <dgm:cxn modelId="{604DCEE4-5FB6-4497-AFB7-66B7223B9D74}" type="presParOf" srcId="{701B5755-FBAC-4A9C-9AE5-3A9415FD2215}" destId="{C49847A4-1AED-4B7B-AAEB-F4C42FCAA9D5}" srcOrd="0" destOrd="0" presId="urn:microsoft.com/office/officeart/2005/8/layout/vList6"/>
    <dgm:cxn modelId="{50DD36ED-F888-4432-A222-7C1A9259476E}" type="presParOf" srcId="{C49847A4-1AED-4B7B-AAEB-F4C42FCAA9D5}" destId="{78BADCD6-BE31-4A92-94D0-100BE5414686}" srcOrd="0" destOrd="0" presId="urn:microsoft.com/office/officeart/2005/8/layout/vList6"/>
    <dgm:cxn modelId="{DBDF902B-45F4-42EC-B788-F7E5269C97EE}" type="presParOf" srcId="{C49847A4-1AED-4B7B-AAEB-F4C42FCAA9D5}" destId="{42D08C2D-5C20-4B14-A112-7678A5D33D63}"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0F47742-2B0D-4C15-819F-1757B7DC25FF}" type="doc">
      <dgm:prSet loTypeId="urn:microsoft.com/office/officeart/2005/8/layout/vList6" loCatId="process" qsTypeId="urn:microsoft.com/office/officeart/2005/8/quickstyle/simple1" qsCatId="simple" csTypeId="urn:microsoft.com/office/officeart/2005/8/colors/colorful1#5" csCatId="colorful" phldr="1"/>
      <dgm:spPr/>
      <dgm:t>
        <a:bodyPr/>
        <a:lstStyle/>
        <a:p>
          <a:endParaRPr lang="tr-TR"/>
        </a:p>
      </dgm:t>
    </dgm:pt>
    <dgm:pt modelId="{ED21739D-7B9D-4DDF-97D5-3EB49221B5BC}">
      <dgm:prSet phldrT="[Metin]" custT="1"/>
      <dgm:spPr/>
      <dgm:t>
        <a:bodyPr/>
        <a:lstStyle/>
        <a:p>
          <a:r>
            <a:rPr lang="tr-TR" sz="2000" dirty="0" smtClean="0"/>
            <a:t>Teorem 1</a:t>
          </a:r>
          <a:endParaRPr lang="tr-TR" sz="2000" dirty="0"/>
        </a:p>
      </dgm:t>
    </dgm:pt>
    <dgm:pt modelId="{2F427CA3-E537-4755-9539-7148AF933E88}" type="parTrans" cxnId="{910C2140-9FAF-4179-8843-20ECD52EAA8E}">
      <dgm:prSet/>
      <dgm:spPr/>
      <dgm:t>
        <a:bodyPr/>
        <a:lstStyle/>
        <a:p>
          <a:endParaRPr lang="tr-TR"/>
        </a:p>
      </dgm:t>
    </dgm:pt>
    <dgm:pt modelId="{B66C6567-DF3B-475B-A491-5D3340110B0F}" type="sibTrans" cxnId="{910C2140-9FAF-4179-8843-20ECD52EAA8E}">
      <dgm:prSet/>
      <dgm:spPr/>
      <dgm:t>
        <a:bodyPr/>
        <a:lstStyle/>
        <a:p>
          <a:endParaRPr lang="tr-TR"/>
        </a:p>
      </dgm:t>
    </dgm:pt>
    <dgm:pt modelId="{701B5755-FBAC-4A9C-9AE5-3A9415FD2215}" type="pres">
      <dgm:prSet presAssocID="{90F47742-2B0D-4C15-819F-1757B7DC25FF}" presName="Name0" presStyleCnt="0">
        <dgm:presLayoutVars>
          <dgm:dir/>
          <dgm:animLvl val="lvl"/>
          <dgm:resizeHandles/>
        </dgm:presLayoutVars>
      </dgm:prSet>
      <dgm:spPr/>
      <dgm:t>
        <a:bodyPr/>
        <a:lstStyle/>
        <a:p>
          <a:endParaRPr lang="tr-TR"/>
        </a:p>
      </dgm:t>
    </dgm:pt>
    <dgm:pt modelId="{C49847A4-1AED-4B7B-AAEB-F4C42FCAA9D5}" type="pres">
      <dgm:prSet presAssocID="{ED21739D-7B9D-4DDF-97D5-3EB49221B5BC}" presName="linNode" presStyleCnt="0"/>
      <dgm:spPr/>
      <dgm:t>
        <a:bodyPr/>
        <a:lstStyle/>
        <a:p>
          <a:endParaRPr lang="tr-TR"/>
        </a:p>
      </dgm:t>
    </dgm:pt>
    <dgm:pt modelId="{78BADCD6-BE31-4A92-94D0-100BE5414686}" type="pres">
      <dgm:prSet presAssocID="{ED21739D-7B9D-4DDF-97D5-3EB49221B5BC}" presName="parentShp" presStyleLbl="node1" presStyleIdx="0" presStyleCnt="1" custScaleX="42893" custScaleY="80869">
        <dgm:presLayoutVars>
          <dgm:bulletEnabled val="1"/>
        </dgm:presLayoutVars>
      </dgm:prSet>
      <dgm:spPr/>
      <dgm:t>
        <a:bodyPr/>
        <a:lstStyle/>
        <a:p>
          <a:endParaRPr lang="tr-TR"/>
        </a:p>
      </dgm:t>
    </dgm:pt>
    <dgm:pt modelId="{42D08C2D-5C20-4B14-A112-7678A5D33D63}" type="pres">
      <dgm:prSet presAssocID="{ED21739D-7B9D-4DDF-97D5-3EB49221B5BC}" presName="childShp" presStyleLbl="bgAccFollowNode1" presStyleIdx="0" presStyleCnt="1" custScaleX="142880" custLinFactNeighborY="-968">
        <dgm:presLayoutVars>
          <dgm:bulletEnabled val="1"/>
        </dgm:presLayoutVars>
      </dgm:prSet>
      <dgm:spPr>
        <a:blipFill rotWithShape="0">
          <a:blip xmlns:r="http://schemas.openxmlformats.org/officeDocument/2006/relationships" r:embed="rId1"/>
          <a:stretch>
            <a:fillRect l="-1243"/>
          </a:stretch>
        </a:blipFill>
      </dgm:spPr>
      <dgm:t>
        <a:bodyPr/>
        <a:lstStyle/>
        <a:p>
          <a:endParaRPr lang="tr-TR"/>
        </a:p>
      </dgm:t>
    </dgm:pt>
  </dgm:ptLst>
  <dgm:cxnLst>
    <dgm:cxn modelId="{910C2140-9FAF-4179-8843-20ECD52EAA8E}" srcId="{90F47742-2B0D-4C15-819F-1757B7DC25FF}" destId="{ED21739D-7B9D-4DDF-97D5-3EB49221B5BC}" srcOrd="0" destOrd="0" parTransId="{2F427CA3-E537-4755-9539-7148AF933E88}" sibTransId="{B66C6567-DF3B-475B-A491-5D3340110B0F}"/>
    <dgm:cxn modelId="{6FBC4E23-D2F7-4CDF-8272-3D686EF39C78}" type="presOf" srcId="{90F47742-2B0D-4C15-819F-1757B7DC25FF}" destId="{701B5755-FBAC-4A9C-9AE5-3A9415FD2215}" srcOrd="0" destOrd="0" presId="urn:microsoft.com/office/officeart/2005/8/layout/vList6"/>
    <dgm:cxn modelId="{A2D2B15D-B0AC-42D4-A100-EF61DDEAD1D0}" type="presOf" srcId="{ED21739D-7B9D-4DDF-97D5-3EB49221B5BC}" destId="{78BADCD6-BE31-4A92-94D0-100BE5414686}" srcOrd="0" destOrd="0" presId="urn:microsoft.com/office/officeart/2005/8/layout/vList6"/>
    <dgm:cxn modelId="{63121784-7064-4282-A273-88A530EF28B6}" type="presParOf" srcId="{701B5755-FBAC-4A9C-9AE5-3A9415FD2215}" destId="{C49847A4-1AED-4B7B-AAEB-F4C42FCAA9D5}" srcOrd="0" destOrd="0" presId="urn:microsoft.com/office/officeart/2005/8/layout/vList6"/>
    <dgm:cxn modelId="{67D01CB1-6B0E-42B3-8412-7D9ACAABF971}" type="presParOf" srcId="{C49847A4-1AED-4B7B-AAEB-F4C42FCAA9D5}" destId="{78BADCD6-BE31-4A92-94D0-100BE5414686}" srcOrd="0" destOrd="0" presId="urn:microsoft.com/office/officeart/2005/8/layout/vList6"/>
    <dgm:cxn modelId="{B578A9CE-B85D-4F0B-9680-2003CAB54D06}" type="presParOf" srcId="{C49847A4-1AED-4B7B-AAEB-F4C42FCAA9D5}" destId="{42D08C2D-5C20-4B14-A112-7678A5D33D63}"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0F47742-2B0D-4C15-819F-1757B7DC25FF}" type="doc">
      <dgm:prSet loTypeId="urn:microsoft.com/office/officeart/2005/8/layout/vList6" loCatId="process" qsTypeId="urn:microsoft.com/office/officeart/2005/8/quickstyle/simple1" qsCatId="simple" csTypeId="urn:microsoft.com/office/officeart/2005/8/colors/colorful3" csCatId="colorful" phldr="1"/>
      <dgm:spPr/>
      <dgm:t>
        <a:bodyPr/>
        <a:lstStyle/>
        <a:p>
          <a:endParaRPr lang="tr-TR"/>
        </a:p>
      </dgm:t>
    </dgm:pt>
    <dgm:pt modelId="{ED21739D-7B9D-4DDF-97D5-3EB49221B5BC}">
      <dgm:prSet phldrT="[Metin]" custT="1"/>
      <dgm:spPr/>
      <dgm:t>
        <a:bodyPr/>
        <a:lstStyle/>
        <a:p>
          <a:r>
            <a:rPr lang="tr-TR" sz="2400" dirty="0" smtClean="0"/>
            <a:t>Teorem 2</a:t>
          </a:r>
          <a:endParaRPr lang="tr-TR" sz="2400" dirty="0"/>
        </a:p>
      </dgm:t>
    </dgm:pt>
    <dgm:pt modelId="{2F427CA3-E537-4755-9539-7148AF933E88}" type="parTrans" cxnId="{910C2140-9FAF-4179-8843-20ECD52EAA8E}">
      <dgm:prSet/>
      <dgm:spPr/>
      <dgm:t>
        <a:bodyPr/>
        <a:lstStyle/>
        <a:p>
          <a:endParaRPr lang="tr-TR"/>
        </a:p>
      </dgm:t>
    </dgm:pt>
    <dgm:pt modelId="{B66C6567-DF3B-475B-A491-5D3340110B0F}" type="sibTrans" cxnId="{910C2140-9FAF-4179-8843-20ECD52EAA8E}">
      <dgm:prSet/>
      <dgm:spPr/>
      <dgm:t>
        <a:bodyPr/>
        <a:lstStyle/>
        <a:p>
          <a:endParaRPr lang="tr-TR"/>
        </a:p>
      </dgm:t>
    </dgm:pt>
    <dgm:pt modelId="{67577D72-3314-4D3B-88F2-F53F831D65C5}">
      <dgm:prSet phldrT="[Metin]"/>
      <dgm:spPr>
        <a:blipFill rotWithShape="0">
          <a:blip xmlns:r="http://schemas.openxmlformats.org/officeDocument/2006/relationships" r:embed="rId1"/>
          <a:stretch>
            <a:fillRect l="-1647" b="-1596"/>
          </a:stretch>
        </a:blipFill>
      </dgm:spPr>
      <dgm:t>
        <a:bodyPr/>
        <a:lstStyle/>
        <a:p>
          <a:r>
            <a:rPr lang="tr-TR">
              <a:noFill/>
            </a:rPr>
            <a:t> </a:t>
          </a:r>
        </a:p>
      </dgm:t>
    </dgm:pt>
    <dgm:pt modelId="{ABA2F783-2405-4E1D-9E56-D93A1BA302DA}" type="parTrans" cxnId="{C69A3DDB-C06C-4F0F-A8CA-199BF3549D14}">
      <dgm:prSet/>
      <dgm:spPr/>
      <dgm:t>
        <a:bodyPr/>
        <a:lstStyle/>
        <a:p>
          <a:endParaRPr lang="tr-TR"/>
        </a:p>
      </dgm:t>
    </dgm:pt>
    <dgm:pt modelId="{A9D68EA7-C3CB-4935-8667-909BC225003F}" type="sibTrans" cxnId="{C69A3DDB-C06C-4F0F-A8CA-199BF3549D14}">
      <dgm:prSet/>
      <dgm:spPr/>
      <dgm:t>
        <a:bodyPr/>
        <a:lstStyle/>
        <a:p>
          <a:endParaRPr lang="tr-TR"/>
        </a:p>
      </dgm:t>
    </dgm:pt>
    <dgm:pt modelId="{BF960153-5C91-4343-BA80-0E5FE6330905}">
      <dgm:prSet/>
      <dgm:spPr/>
      <dgm:t>
        <a:bodyPr/>
        <a:lstStyle/>
        <a:p>
          <a:r>
            <a:rPr lang="tr-TR">
              <a:noFill/>
            </a:rPr>
            <a:t> </a:t>
          </a:r>
        </a:p>
      </dgm:t>
    </dgm:pt>
    <dgm:pt modelId="{74D915C4-C243-428D-8A52-11BBEF8BBDB7}" type="parTrans" cxnId="{644FFC3F-B43C-4D7B-91A8-A75D0DDA7FE4}">
      <dgm:prSet/>
      <dgm:spPr/>
      <dgm:t>
        <a:bodyPr/>
        <a:lstStyle/>
        <a:p>
          <a:endParaRPr lang="tr-TR"/>
        </a:p>
      </dgm:t>
    </dgm:pt>
    <dgm:pt modelId="{F49B5F55-594C-4E09-829B-753D77D2B7D1}" type="sibTrans" cxnId="{644FFC3F-B43C-4D7B-91A8-A75D0DDA7FE4}">
      <dgm:prSet/>
      <dgm:spPr/>
      <dgm:t>
        <a:bodyPr/>
        <a:lstStyle/>
        <a:p>
          <a:endParaRPr lang="tr-TR"/>
        </a:p>
      </dgm:t>
    </dgm:pt>
    <dgm:pt modelId="{701B5755-FBAC-4A9C-9AE5-3A9415FD2215}" type="pres">
      <dgm:prSet presAssocID="{90F47742-2B0D-4C15-819F-1757B7DC25FF}" presName="Name0" presStyleCnt="0">
        <dgm:presLayoutVars>
          <dgm:dir/>
          <dgm:animLvl val="lvl"/>
          <dgm:resizeHandles/>
        </dgm:presLayoutVars>
      </dgm:prSet>
      <dgm:spPr/>
      <dgm:t>
        <a:bodyPr/>
        <a:lstStyle/>
        <a:p>
          <a:endParaRPr lang="tr-TR"/>
        </a:p>
      </dgm:t>
    </dgm:pt>
    <dgm:pt modelId="{C49847A4-1AED-4B7B-AAEB-F4C42FCAA9D5}" type="pres">
      <dgm:prSet presAssocID="{ED21739D-7B9D-4DDF-97D5-3EB49221B5BC}" presName="linNode" presStyleCnt="0"/>
      <dgm:spPr/>
    </dgm:pt>
    <dgm:pt modelId="{78BADCD6-BE31-4A92-94D0-100BE5414686}" type="pres">
      <dgm:prSet presAssocID="{ED21739D-7B9D-4DDF-97D5-3EB49221B5BC}" presName="parentShp" presStyleLbl="node1" presStyleIdx="0" presStyleCnt="1" custScaleX="58206" custScaleY="80869">
        <dgm:presLayoutVars>
          <dgm:bulletEnabled val="1"/>
        </dgm:presLayoutVars>
      </dgm:prSet>
      <dgm:spPr/>
      <dgm:t>
        <a:bodyPr/>
        <a:lstStyle/>
        <a:p>
          <a:endParaRPr lang="tr-TR"/>
        </a:p>
      </dgm:t>
    </dgm:pt>
    <dgm:pt modelId="{42D08C2D-5C20-4B14-A112-7678A5D33D63}" type="pres">
      <dgm:prSet presAssocID="{ED21739D-7B9D-4DDF-97D5-3EB49221B5BC}" presName="childShp" presStyleLbl="bgAccFollowNode1" presStyleIdx="0" presStyleCnt="1" custScaleX="142880" custLinFactNeighborX="-1241" custLinFactNeighborY="24583">
        <dgm:presLayoutVars>
          <dgm:bulletEnabled val="1"/>
        </dgm:presLayoutVars>
      </dgm:prSet>
      <dgm:spPr/>
      <dgm:t>
        <a:bodyPr/>
        <a:lstStyle/>
        <a:p>
          <a:endParaRPr lang="tr-TR"/>
        </a:p>
      </dgm:t>
    </dgm:pt>
  </dgm:ptLst>
  <dgm:cxnLst>
    <dgm:cxn modelId="{7DF57E16-D951-46A2-8918-86E850818E65}" type="presOf" srcId="{BF960153-5C91-4343-BA80-0E5FE6330905}" destId="{42D08C2D-5C20-4B14-A112-7678A5D33D63}" srcOrd="0" destOrd="1" presId="urn:microsoft.com/office/officeart/2005/8/layout/vList6"/>
    <dgm:cxn modelId="{910C2140-9FAF-4179-8843-20ECD52EAA8E}" srcId="{90F47742-2B0D-4C15-819F-1757B7DC25FF}" destId="{ED21739D-7B9D-4DDF-97D5-3EB49221B5BC}" srcOrd="0" destOrd="0" parTransId="{2F427CA3-E537-4755-9539-7148AF933E88}" sibTransId="{B66C6567-DF3B-475B-A491-5D3340110B0F}"/>
    <dgm:cxn modelId="{C69A3DDB-C06C-4F0F-A8CA-199BF3549D14}" srcId="{ED21739D-7B9D-4DDF-97D5-3EB49221B5BC}" destId="{67577D72-3314-4D3B-88F2-F53F831D65C5}" srcOrd="0" destOrd="0" parTransId="{ABA2F783-2405-4E1D-9E56-D93A1BA302DA}" sibTransId="{A9D68EA7-C3CB-4935-8667-909BC225003F}"/>
    <dgm:cxn modelId="{FE1EAAB2-8E9F-4266-8B82-18C2D0DCF4A3}" type="presOf" srcId="{67577D72-3314-4D3B-88F2-F53F831D65C5}" destId="{42D08C2D-5C20-4B14-A112-7678A5D33D63}" srcOrd="0" destOrd="0" presId="urn:microsoft.com/office/officeart/2005/8/layout/vList6"/>
    <dgm:cxn modelId="{5149AFBE-52B7-42A7-9894-6A65AFDBAC54}" type="presOf" srcId="{ED21739D-7B9D-4DDF-97D5-3EB49221B5BC}" destId="{78BADCD6-BE31-4A92-94D0-100BE5414686}" srcOrd="0" destOrd="0" presId="urn:microsoft.com/office/officeart/2005/8/layout/vList6"/>
    <dgm:cxn modelId="{06F20713-2161-457C-AE04-092A302FE98E}" type="presOf" srcId="{90F47742-2B0D-4C15-819F-1757B7DC25FF}" destId="{701B5755-FBAC-4A9C-9AE5-3A9415FD2215}" srcOrd="0" destOrd="0" presId="urn:microsoft.com/office/officeart/2005/8/layout/vList6"/>
    <dgm:cxn modelId="{644FFC3F-B43C-4D7B-91A8-A75D0DDA7FE4}" srcId="{ED21739D-7B9D-4DDF-97D5-3EB49221B5BC}" destId="{BF960153-5C91-4343-BA80-0E5FE6330905}" srcOrd="1" destOrd="0" parTransId="{74D915C4-C243-428D-8A52-11BBEF8BBDB7}" sibTransId="{F49B5F55-594C-4E09-829B-753D77D2B7D1}"/>
    <dgm:cxn modelId="{A5128DAE-7960-40DF-AD84-FB3B0C12CBFE}" type="presParOf" srcId="{701B5755-FBAC-4A9C-9AE5-3A9415FD2215}" destId="{C49847A4-1AED-4B7B-AAEB-F4C42FCAA9D5}" srcOrd="0" destOrd="0" presId="urn:microsoft.com/office/officeart/2005/8/layout/vList6"/>
    <dgm:cxn modelId="{F0779CF3-8343-41C5-9CD7-53ACE15DA8EE}" type="presParOf" srcId="{C49847A4-1AED-4B7B-AAEB-F4C42FCAA9D5}" destId="{78BADCD6-BE31-4A92-94D0-100BE5414686}" srcOrd="0" destOrd="0" presId="urn:microsoft.com/office/officeart/2005/8/layout/vList6"/>
    <dgm:cxn modelId="{87097A30-1CF1-4223-9AD2-43967BC8E458}" type="presParOf" srcId="{C49847A4-1AED-4B7B-AAEB-F4C42FCAA9D5}" destId="{42D08C2D-5C20-4B14-A112-7678A5D33D63}"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67F7ABC-59C9-4D2C-A065-017C6C9517C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tr-TR"/>
        </a:p>
      </dgm:t>
    </dgm:pt>
    <dgm:pt modelId="{8D5B6844-1270-4F5E-A5E3-24CA0DDF16F2}">
      <dgm:prSet phldrT="[Metin]"/>
      <dgm:spPr/>
      <dgm:t>
        <a:bodyPr/>
        <a:lstStyle/>
        <a:p>
          <a:r>
            <a:rPr lang="tr-TR" dirty="0" smtClean="0"/>
            <a:t>TANIM</a:t>
          </a:r>
          <a:endParaRPr lang="tr-TR" dirty="0"/>
        </a:p>
      </dgm:t>
    </dgm:pt>
    <dgm:pt modelId="{1AC39DBC-483F-4487-A3DC-4135EFF51B54}" type="parTrans" cxnId="{EF269CDB-13B2-4786-9A4F-8EE1F3477CE6}">
      <dgm:prSet/>
      <dgm:spPr/>
      <dgm:t>
        <a:bodyPr/>
        <a:lstStyle/>
        <a:p>
          <a:endParaRPr lang="tr-TR"/>
        </a:p>
      </dgm:t>
    </dgm:pt>
    <dgm:pt modelId="{76BA7AF5-49DD-4550-ADFD-DC62CAAE5150}" type="sibTrans" cxnId="{EF269CDB-13B2-4786-9A4F-8EE1F3477CE6}">
      <dgm:prSet/>
      <dgm:spPr/>
      <dgm:t>
        <a:bodyPr/>
        <a:lstStyle/>
        <a:p>
          <a:endParaRPr lang="tr-TR"/>
        </a:p>
      </dgm:t>
    </dgm:pt>
    <dgm:pt modelId="{12A40EF9-AF6A-42F5-B5A4-8A3C4871E760}">
      <dgm:prSet phldrT="[Metin]"/>
      <dgm:spPr>
        <a:blipFill rotWithShape="0">
          <a:blip xmlns:r="http://schemas.openxmlformats.org/officeDocument/2006/relationships" r:embed="rId1"/>
          <a:stretch>
            <a:fillRect l="-85" t="-29730" r="-338" b="-104505"/>
          </a:stretch>
        </a:blipFill>
      </dgm:spPr>
      <dgm:t>
        <a:bodyPr/>
        <a:lstStyle/>
        <a:p>
          <a:r>
            <a:rPr lang="tr-TR">
              <a:noFill/>
            </a:rPr>
            <a:t> </a:t>
          </a:r>
        </a:p>
      </dgm:t>
    </dgm:pt>
    <dgm:pt modelId="{663987AF-153F-4512-9931-5D8BA0F7708C}" type="sibTrans" cxnId="{A2FBE95C-F891-46A6-ADA6-CF54403B1DCB}">
      <dgm:prSet/>
      <dgm:spPr/>
      <dgm:t>
        <a:bodyPr/>
        <a:lstStyle/>
        <a:p>
          <a:endParaRPr lang="tr-TR"/>
        </a:p>
      </dgm:t>
    </dgm:pt>
    <dgm:pt modelId="{C1ED8DEB-20A1-41D9-8F3A-71A97587754B}" type="parTrans" cxnId="{A2FBE95C-F891-46A6-ADA6-CF54403B1DCB}">
      <dgm:prSet/>
      <dgm:spPr/>
      <dgm:t>
        <a:bodyPr/>
        <a:lstStyle/>
        <a:p>
          <a:endParaRPr lang="tr-TR"/>
        </a:p>
      </dgm:t>
    </dgm:pt>
    <dgm:pt modelId="{E8F57212-A8A5-4F8D-91F6-C9AC7807C7A3}" type="pres">
      <dgm:prSet presAssocID="{F67F7ABC-59C9-4D2C-A065-017C6C9517CD}" presName="linearFlow" presStyleCnt="0">
        <dgm:presLayoutVars>
          <dgm:dir/>
          <dgm:animLvl val="lvl"/>
          <dgm:resizeHandles val="exact"/>
        </dgm:presLayoutVars>
      </dgm:prSet>
      <dgm:spPr/>
      <dgm:t>
        <a:bodyPr/>
        <a:lstStyle/>
        <a:p>
          <a:endParaRPr lang="tr-TR"/>
        </a:p>
      </dgm:t>
    </dgm:pt>
    <dgm:pt modelId="{C301A954-09D4-44DE-8858-3C5ED97CC718}" type="pres">
      <dgm:prSet presAssocID="{8D5B6844-1270-4F5E-A5E3-24CA0DDF16F2}" presName="composite" presStyleCnt="0"/>
      <dgm:spPr/>
    </dgm:pt>
    <dgm:pt modelId="{8E4981CC-92C4-483B-A4DF-06967F41979F}" type="pres">
      <dgm:prSet presAssocID="{8D5B6844-1270-4F5E-A5E3-24CA0DDF16F2}" presName="parentText" presStyleLbl="alignNode1" presStyleIdx="0" presStyleCnt="1" custLinFactNeighborX="-75139" custLinFactNeighborY="-1193">
        <dgm:presLayoutVars>
          <dgm:chMax val="1"/>
          <dgm:bulletEnabled val="1"/>
        </dgm:presLayoutVars>
      </dgm:prSet>
      <dgm:spPr/>
      <dgm:t>
        <a:bodyPr/>
        <a:lstStyle/>
        <a:p>
          <a:endParaRPr lang="tr-TR"/>
        </a:p>
      </dgm:t>
    </dgm:pt>
    <dgm:pt modelId="{E6CE8FDE-D416-4755-BD2F-CAA5D9208B63}" type="pres">
      <dgm:prSet presAssocID="{8D5B6844-1270-4F5E-A5E3-24CA0DDF16F2}" presName="descendantText" presStyleLbl="alignAcc1" presStyleIdx="0" presStyleCnt="1" custLinFactNeighborY="-2054">
        <dgm:presLayoutVars>
          <dgm:bulletEnabled val="1"/>
        </dgm:presLayoutVars>
      </dgm:prSet>
      <dgm:spPr/>
      <dgm:t>
        <a:bodyPr/>
        <a:lstStyle/>
        <a:p>
          <a:endParaRPr lang="tr-TR"/>
        </a:p>
      </dgm:t>
    </dgm:pt>
  </dgm:ptLst>
  <dgm:cxnLst>
    <dgm:cxn modelId="{D4DA4069-1E1F-45FE-A6DB-2AC19102CBBB}" type="presOf" srcId="{12A40EF9-AF6A-42F5-B5A4-8A3C4871E760}" destId="{E6CE8FDE-D416-4755-BD2F-CAA5D9208B63}" srcOrd="0" destOrd="0" presId="urn:microsoft.com/office/officeart/2005/8/layout/chevron2"/>
    <dgm:cxn modelId="{A2FBE95C-F891-46A6-ADA6-CF54403B1DCB}" srcId="{8D5B6844-1270-4F5E-A5E3-24CA0DDF16F2}" destId="{12A40EF9-AF6A-42F5-B5A4-8A3C4871E760}" srcOrd="0" destOrd="0" parTransId="{C1ED8DEB-20A1-41D9-8F3A-71A97587754B}" sibTransId="{663987AF-153F-4512-9931-5D8BA0F7708C}"/>
    <dgm:cxn modelId="{EF269CDB-13B2-4786-9A4F-8EE1F3477CE6}" srcId="{F67F7ABC-59C9-4D2C-A065-017C6C9517CD}" destId="{8D5B6844-1270-4F5E-A5E3-24CA0DDF16F2}" srcOrd="0" destOrd="0" parTransId="{1AC39DBC-483F-4487-A3DC-4135EFF51B54}" sibTransId="{76BA7AF5-49DD-4550-ADFD-DC62CAAE5150}"/>
    <dgm:cxn modelId="{85C899CC-7DA9-4753-A1A1-F016F29A82B3}" type="presOf" srcId="{8D5B6844-1270-4F5E-A5E3-24CA0DDF16F2}" destId="{8E4981CC-92C4-483B-A4DF-06967F41979F}" srcOrd="0" destOrd="0" presId="urn:microsoft.com/office/officeart/2005/8/layout/chevron2"/>
    <dgm:cxn modelId="{7777C206-4508-4069-B928-E458D08A2D06}" type="presOf" srcId="{F67F7ABC-59C9-4D2C-A065-017C6C9517CD}" destId="{E8F57212-A8A5-4F8D-91F6-C9AC7807C7A3}" srcOrd="0" destOrd="0" presId="urn:microsoft.com/office/officeart/2005/8/layout/chevron2"/>
    <dgm:cxn modelId="{C3900788-CB6C-451F-82E2-F240791732B9}" type="presParOf" srcId="{E8F57212-A8A5-4F8D-91F6-C9AC7807C7A3}" destId="{C301A954-09D4-44DE-8858-3C5ED97CC718}" srcOrd="0" destOrd="0" presId="urn:microsoft.com/office/officeart/2005/8/layout/chevron2"/>
    <dgm:cxn modelId="{F44005AC-0188-476E-8D49-B46293EB7B08}" type="presParOf" srcId="{C301A954-09D4-44DE-8858-3C5ED97CC718}" destId="{8E4981CC-92C4-483B-A4DF-06967F41979F}" srcOrd="0" destOrd="0" presId="urn:microsoft.com/office/officeart/2005/8/layout/chevron2"/>
    <dgm:cxn modelId="{4D0113A1-9E41-4798-A603-7A0FC807D255}" type="presParOf" srcId="{C301A954-09D4-44DE-8858-3C5ED97CC718}" destId="{E6CE8FDE-D416-4755-BD2F-CAA5D9208B6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0F47742-2B0D-4C15-819F-1757B7DC25FF}" type="doc">
      <dgm:prSet loTypeId="urn:microsoft.com/office/officeart/2005/8/layout/vList6" loCatId="process" qsTypeId="urn:microsoft.com/office/officeart/2005/8/quickstyle/simple1" qsCatId="simple" csTypeId="urn:microsoft.com/office/officeart/2005/8/colors/colorful3" csCatId="colorful" phldr="1"/>
      <dgm:spPr/>
      <dgm:t>
        <a:bodyPr/>
        <a:lstStyle/>
        <a:p>
          <a:endParaRPr lang="tr-TR"/>
        </a:p>
      </dgm:t>
    </dgm:pt>
    <dgm:pt modelId="{ED21739D-7B9D-4DDF-97D5-3EB49221B5BC}">
      <dgm:prSet phldrT="[Metin]" custT="1"/>
      <dgm:spPr/>
      <dgm:t>
        <a:bodyPr/>
        <a:lstStyle/>
        <a:p>
          <a:r>
            <a:rPr lang="tr-TR" sz="2000" dirty="0" smtClean="0"/>
            <a:t>Teorem 1</a:t>
          </a:r>
          <a:endParaRPr lang="tr-TR" sz="2000" dirty="0"/>
        </a:p>
      </dgm:t>
    </dgm:pt>
    <dgm:pt modelId="{2F427CA3-E537-4755-9539-7148AF933E88}" type="parTrans" cxnId="{910C2140-9FAF-4179-8843-20ECD52EAA8E}">
      <dgm:prSet/>
      <dgm:spPr/>
      <dgm:t>
        <a:bodyPr/>
        <a:lstStyle/>
        <a:p>
          <a:endParaRPr lang="tr-TR"/>
        </a:p>
      </dgm:t>
    </dgm:pt>
    <dgm:pt modelId="{B66C6567-DF3B-475B-A491-5D3340110B0F}" type="sibTrans" cxnId="{910C2140-9FAF-4179-8843-20ECD52EAA8E}">
      <dgm:prSet/>
      <dgm:spPr/>
      <dgm:t>
        <a:bodyPr/>
        <a:lstStyle/>
        <a:p>
          <a:endParaRPr lang="tr-TR"/>
        </a:p>
      </dgm:t>
    </dgm:pt>
    <mc:AlternateContent xmlns:mc="http://schemas.openxmlformats.org/markup-compatibility/2006" xmlns:a14="http://schemas.microsoft.com/office/drawing/2010/main">
      <mc:Choice Requires="a14">
        <dgm:pt modelId="{67577D72-3314-4D3B-88F2-F53F831D65C5}">
          <dgm:prSet phldrT="[Metin]"/>
          <dgm:spPr/>
          <dgm:t>
            <a:bodyPr/>
            <a:lstStyle/>
            <a:p>
              <a:r>
                <a:rPr lang="tr-TR" dirty="0" smtClean="0"/>
                <a:t>Eğer X bir rastgele değişken ve p(X = r) de X= r olma olasılığı yani, </a:t>
              </a:r>
              <a:r>
                <a:rPr lang="tr-TR" b="1" dirty="0" smtClean="0"/>
                <a:t>p(X=r)=</a:t>
              </a:r>
              <a14:m>
                <m:oMath xmlns:m="http://schemas.openxmlformats.org/officeDocument/2006/math">
                  <m:nary>
                    <m:naryPr>
                      <m:chr m:val="∑"/>
                      <m:limLoc m:val="subSup"/>
                      <m:supHide m:val="on"/>
                      <m:ctrlPr>
                        <a:rPr lang="tr-TR" b="1" i="1">
                          <a:latin typeface="Cambria Math" panose="02040503050406030204" pitchFamily="18" charset="0"/>
                        </a:rPr>
                      </m:ctrlPr>
                    </m:naryPr>
                    <m:sub>
                      <m:r>
                        <a:rPr lang="tr-TR" b="1" i="1">
                          <a:latin typeface="Cambria Math" panose="02040503050406030204" pitchFamily="18" charset="0"/>
                        </a:rPr>
                        <m:t>𝒔</m:t>
                      </m:r>
                      <m:r>
                        <a:rPr lang="tr-TR" b="1" i="1">
                          <a:latin typeface="Cambria Math" panose="02040503050406030204" pitchFamily="18" charset="0"/>
                        </a:rPr>
                        <m:t> €</m:t>
                      </m:r>
                      <m:r>
                        <a:rPr lang="tr-TR" b="1" i="1">
                          <a:latin typeface="Cambria Math" panose="02040503050406030204" pitchFamily="18" charset="0"/>
                        </a:rPr>
                        <m:t>𝑺</m:t>
                      </m:r>
                    </m:sub>
                    <m:sup/>
                    <m:e>
                      <m:r>
                        <a:rPr lang="tr-TR" b="1" i="1">
                          <a:latin typeface="Cambria Math" panose="02040503050406030204" pitchFamily="18" charset="0"/>
                        </a:rPr>
                        <m:t>𝑿</m:t>
                      </m:r>
                      <m:r>
                        <a:rPr lang="tr-TR" b="1" i="1">
                          <a:latin typeface="Cambria Math" panose="02040503050406030204" pitchFamily="18" charset="0"/>
                        </a:rPr>
                        <m:t>(</m:t>
                      </m:r>
                      <m:r>
                        <a:rPr lang="tr-TR" b="1" i="1">
                          <a:latin typeface="Cambria Math" panose="02040503050406030204" pitchFamily="18" charset="0"/>
                        </a:rPr>
                        <m:t>𝒔</m:t>
                      </m:r>
                      <m:r>
                        <a:rPr lang="tr-TR" b="1" i="1">
                          <a:latin typeface="Cambria Math" panose="02040503050406030204" pitchFamily="18" charset="0"/>
                        </a:rPr>
                        <m:t>)</m:t>
                      </m:r>
                    </m:e>
                  </m:nary>
                </m:oMath>
              </a14:m>
              <a:r>
                <a:rPr lang="tr-TR" b="1" dirty="0"/>
                <a:t> =r </a:t>
              </a:r>
              <a:r>
                <a:rPr lang="tr-TR" b="1" baseline="30000" dirty="0"/>
                <a:t>p(s</a:t>
              </a:r>
              <a:r>
                <a:rPr lang="tr-TR" b="1" baseline="30000" dirty="0" smtClean="0"/>
                <a:t>)</a:t>
              </a:r>
              <a:r>
                <a:rPr lang="tr-TR" b="1" dirty="0" smtClean="0"/>
                <a:t>,                                                         </a:t>
              </a:r>
              <a:r>
                <a:rPr lang="tr-TR" dirty="0" smtClean="0"/>
                <a:t> ise </a:t>
              </a:r>
              <a:r>
                <a:rPr lang="tr-TR" b="1" i="1" dirty="0" smtClean="0"/>
                <a:t>E(X) =   </a:t>
              </a:r>
              <a14:m>
                <m:oMath xmlns:m="http://schemas.openxmlformats.org/officeDocument/2006/math">
                  <m:nary>
                    <m:naryPr>
                      <m:chr m:val="∑"/>
                      <m:limLoc m:val="subSup"/>
                      <m:supHide m:val="on"/>
                      <m:ctrlPr>
                        <a:rPr lang="tr-TR" b="1" i="1">
                          <a:latin typeface="Cambria Math" panose="02040503050406030204" pitchFamily="18" charset="0"/>
                        </a:rPr>
                      </m:ctrlPr>
                    </m:naryPr>
                    <m:sub>
                      <m:r>
                        <a:rPr lang="tr-TR" b="1" i="1">
                          <a:latin typeface="Cambria Math" panose="02040503050406030204" pitchFamily="18" charset="0"/>
                        </a:rPr>
                        <m:t>𝒓</m:t>
                      </m:r>
                      <m:r>
                        <a:rPr lang="tr-TR" b="1" i="1">
                          <a:latin typeface="Cambria Math" panose="02040503050406030204" pitchFamily="18" charset="0"/>
                        </a:rPr>
                        <m:t> € </m:t>
                      </m:r>
                      <m:r>
                        <a:rPr lang="tr-TR" b="1" i="1">
                          <a:latin typeface="Cambria Math" panose="02040503050406030204" pitchFamily="18" charset="0"/>
                        </a:rPr>
                        <m:t>𝑿</m:t>
                      </m:r>
                      <m:r>
                        <a:rPr lang="tr-TR" b="1" i="1">
                          <a:latin typeface="Cambria Math" panose="02040503050406030204" pitchFamily="18" charset="0"/>
                        </a:rPr>
                        <m:t>(</m:t>
                      </m:r>
                      <m:r>
                        <a:rPr lang="tr-TR" b="1" i="1">
                          <a:latin typeface="Cambria Math" panose="02040503050406030204" pitchFamily="18" charset="0"/>
                        </a:rPr>
                        <m:t>𝑺</m:t>
                      </m:r>
                      <m:r>
                        <a:rPr lang="tr-TR" b="1" i="1">
                          <a:latin typeface="Cambria Math" panose="02040503050406030204" pitchFamily="18" charset="0"/>
                        </a:rPr>
                        <m:t>)</m:t>
                      </m:r>
                    </m:sub>
                    <m:sup/>
                    <m:e>
                      <m:r>
                        <a:rPr lang="tr-TR" b="1" i="1">
                          <a:latin typeface="Cambria Math" panose="02040503050406030204" pitchFamily="18" charset="0"/>
                        </a:rPr>
                        <m:t>𝒑</m:t>
                      </m:r>
                      <m:r>
                        <a:rPr lang="tr-TR" b="1" i="1">
                          <a:latin typeface="Cambria Math" panose="02040503050406030204" pitchFamily="18" charset="0"/>
                        </a:rPr>
                        <m:t>(</m:t>
                      </m:r>
                      <m:r>
                        <a:rPr lang="tr-TR" b="1" i="1">
                          <a:latin typeface="Cambria Math" panose="02040503050406030204" pitchFamily="18" charset="0"/>
                        </a:rPr>
                        <m:t>𝑿</m:t>
                      </m:r>
                      <m:r>
                        <a:rPr lang="tr-TR" b="1" i="1">
                          <a:latin typeface="Cambria Math" panose="02040503050406030204" pitchFamily="18" charset="0"/>
                        </a:rPr>
                        <m:t>=</m:t>
                      </m:r>
                      <m:r>
                        <a:rPr lang="tr-TR" b="1" i="1">
                          <a:latin typeface="Cambria Math" panose="02040503050406030204" pitchFamily="18" charset="0"/>
                        </a:rPr>
                        <m:t>𝒓</m:t>
                      </m:r>
                      <m:r>
                        <a:rPr lang="tr-TR" b="1" i="1">
                          <a:latin typeface="Cambria Math" panose="02040503050406030204" pitchFamily="18" charset="0"/>
                        </a:rPr>
                        <m:t>)</m:t>
                      </m:r>
                      <m:r>
                        <a:rPr lang="tr-TR" b="1" i="1">
                          <a:latin typeface="Cambria Math" panose="02040503050406030204" pitchFamily="18" charset="0"/>
                        </a:rPr>
                        <m:t>𝒓</m:t>
                      </m:r>
                    </m:e>
                  </m:nary>
                </m:oMath>
              </a14:m>
              <a:r>
                <a:rPr lang="tr-TR" dirty="0" smtClean="0"/>
                <a:t> olur.</a:t>
              </a:r>
              <a:endParaRPr lang="tr-TR" b="1" dirty="0"/>
            </a:p>
          </dgm:t>
        </dgm:pt>
      </mc:Choice>
      <mc:Fallback xmlns="">
        <dgm:pt modelId="{67577D72-3314-4D3B-88F2-F53F831D65C5}">
          <dgm:prSet phldrT="[Metin]"/>
          <dgm:spPr/>
          <dgm:t>
            <a:bodyPr/>
            <a:lstStyle/>
            <a:p>
              <a:r>
                <a:rPr lang="tr-TR" dirty="0" smtClean="0"/>
                <a:t>Eğer X bir rastgele değişken ve p(X = r) de X= r olma olasılığı yani, </a:t>
              </a:r>
              <a:r>
                <a:rPr lang="tr-TR" b="1" dirty="0" smtClean="0"/>
                <a:t>p(X=r)=</a:t>
              </a:r>
              <a:r>
                <a:rPr lang="tr-TR" b="1" i="0"/>
                <a:t>∑2_(𝒔 </a:t>
              </a:r>
              <a:r>
                <a:rPr lang="az-Cyrl-AZ" b="1" i="0" smtClean="0">
                  <a:latin typeface="Cambria Math" panose="02040503050406030204" pitchFamily="18" charset="0"/>
                </a:rPr>
                <a:t>€</a:t>
              </a:r>
              <a:r>
                <a:rPr lang="tr-TR" b="1" i="0"/>
                <a:t>𝑺)▒〖𝑿(𝒔)〗</a:t>
              </a:r>
              <a:r>
                <a:rPr lang="tr-TR" b="1" dirty="0"/>
                <a:t> =r </a:t>
              </a:r>
              <a:r>
                <a:rPr lang="tr-TR" b="1" baseline="30000" dirty="0"/>
                <a:t>p(s</a:t>
              </a:r>
              <a:r>
                <a:rPr lang="tr-TR" b="1" baseline="30000" dirty="0" smtClean="0"/>
                <a:t>)</a:t>
              </a:r>
              <a:r>
                <a:rPr lang="tr-TR" b="1" dirty="0" smtClean="0"/>
                <a:t>,                                                         </a:t>
              </a:r>
              <a:r>
                <a:rPr lang="tr-TR" dirty="0" smtClean="0"/>
                <a:t> ise </a:t>
              </a:r>
              <a:r>
                <a:rPr lang="tr-TR" b="1" i="1" dirty="0" smtClean="0"/>
                <a:t>E(X) =   </a:t>
              </a:r>
              <a:r>
                <a:rPr lang="tr-TR" b="1" i="0"/>
                <a:t>∑2_(𝒓 </a:t>
              </a:r>
              <a:r>
                <a:rPr lang="az-Cyrl-AZ" b="1" i="0" smtClean="0">
                  <a:latin typeface="Cambria Math" panose="02040503050406030204" pitchFamily="18" charset="0"/>
                </a:rPr>
                <a:t>€</a:t>
              </a:r>
              <a:r>
                <a:rPr lang="tr-TR" b="1" i="0" smtClean="0">
                  <a:latin typeface="Cambria Math" panose="02040503050406030204" pitchFamily="18" charset="0"/>
                </a:rPr>
                <a:t> </a:t>
              </a:r>
              <a:r>
                <a:rPr lang="tr-TR" b="1" i="0"/>
                <a:t>𝑿(𝑺))▒〖𝒑(𝑿=𝒓)𝒓〗</a:t>
              </a:r>
              <a:r>
                <a:rPr lang="tr-TR" dirty="0" smtClean="0"/>
                <a:t> olur.</a:t>
              </a:r>
              <a:endParaRPr lang="tr-TR" b="1" dirty="0"/>
            </a:p>
          </dgm:t>
        </dgm:pt>
      </mc:Fallback>
    </mc:AlternateContent>
    <dgm:pt modelId="{ABA2F783-2405-4E1D-9E56-D93A1BA302DA}" type="parTrans" cxnId="{C69A3DDB-C06C-4F0F-A8CA-199BF3549D14}">
      <dgm:prSet/>
      <dgm:spPr/>
      <dgm:t>
        <a:bodyPr/>
        <a:lstStyle/>
        <a:p>
          <a:endParaRPr lang="tr-TR"/>
        </a:p>
      </dgm:t>
    </dgm:pt>
    <dgm:pt modelId="{A9D68EA7-C3CB-4935-8667-909BC225003F}" type="sibTrans" cxnId="{C69A3DDB-C06C-4F0F-A8CA-199BF3549D14}">
      <dgm:prSet/>
      <dgm:spPr/>
      <dgm:t>
        <a:bodyPr/>
        <a:lstStyle/>
        <a:p>
          <a:endParaRPr lang="tr-TR"/>
        </a:p>
      </dgm:t>
    </dgm:pt>
    <dgm:pt modelId="{701B5755-FBAC-4A9C-9AE5-3A9415FD2215}" type="pres">
      <dgm:prSet presAssocID="{90F47742-2B0D-4C15-819F-1757B7DC25FF}" presName="Name0" presStyleCnt="0">
        <dgm:presLayoutVars>
          <dgm:dir/>
          <dgm:animLvl val="lvl"/>
          <dgm:resizeHandles/>
        </dgm:presLayoutVars>
      </dgm:prSet>
      <dgm:spPr/>
      <dgm:t>
        <a:bodyPr/>
        <a:lstStyle/>
        <a:p>
          <a:endParaRPr lang="tr-TR"/>
        </a:p>
      </dgm:t>
    </dgm:pt>
    <dgm:pt modelId="{C49847A4-1AED-4B7B-AAEB-F4C42FCAA9D5}" type="pres">
      <dgm:prSet presAssocID="{ED21739D-7B9D-4DDF-97D5-3EB49221B5BC}" presName="linNode" presStyleCnt="0"/>
      <dgm:spPr/>
    </dgm:pt>
    <dgm:pt modelId="{78BADCD6-BE31-4A92-94D0-100BE5414686}" type="pres">
      <dgm:prSet presAssocID="{ED21739D-7B9D-4DDF-97D5-3EB49221B5BC}" presName="parentShp" presStyleLbl="node1" presStyleIdx="0" presStyleCnt="1" custScaleX="42893" custScaleY="80869">
        <dgm:presLayoutVars>
          <dgm:bulletEnabled val="1"/>
        </dgm:presLayoutVars>
      </dgm:prSet>
      <dgm:spPr/>
      <dgm:t>
        <a:bodyPr/>
        <a:lstStyle/>
        <a:p>
          <a:endParaRPr lang="tr-TR"/>
        </a:p>
      </dgm:t>
    </dgm:pt>
    <dgm:pt modelId="{42D08C2D-5C20-4B14-A112-7678A5D33D63}" type="pres">
      <dgm:prSet presAssocID="{ED21739D-7B9D-4DDF-97D5-3EB49221B5BC}" presName="childShp" presStyleLbl="bgAccFollowNode1" presStyleIdx="0" presStyleCnt="1" custScaleX="142880">
        <dgm:presLayoutVars>
          <dgm:bulletEnabled val="1"/>
        </dgm:presLayoutVars>
      </dgm:prSet>
      <dgm:spPr/>
      <dgm:t>
        <a:bodyPr/>
        <a:lstStyle/>
        <a:p>
          <a:endParaRPr lang="tr-TR"/>
        </a:p>
      </dgm:t>
    </dgm:pt>
  </dgm:ptLst>
  <dgm:cxnLst>
    <dgm:cxn modelId="{910C2140-9FAF-4179-8843-20ECD52EAA8E}" srcId="{90F47742-2B0D-4C15-819F-1757B7DC25FF}" destId="{ED21739D-7B9D-4DDF-97D5-3EB49221B5BC}" srcOrd="0" destOrd="0" parTransId="{2F427CA3-E537-4755-9539-7148AF933E88}" sibTransId="{B66C6567-DF3B-475B-A491-5D3340110B0F}"/>
    <dgm:cxn modelId="{C69A3DDB-C06C-4F0F-A8CA-199BF3549D14}" srcId="{ED21739D-7B9D-4DDF-97D5-3EB49221B5BC}" destId="{67577D72-3314-4D3B-88F2-F53F831D65C5}" srcOrd="0" destOrd="0" parTransId="{ABA2F783-2405-4E1D-9E56-D93A1BA302DA}" sibTransId="{A9D68EA7-C3CB-4935-8667-909BC225003F}"/>
    <dgm:cxn modelId="{4B6A1E33-B111-41A8-B206-F3157A4FF3FE}" type="presOf" srcId="{67577D72-3314-4D3B-88F2-F53F831D65C5}" destId="{42D08C2D-5C20-4B14-A112-7678A5D33D63}" srcOrd="0" destOrd="0" presId="urn:microsoft.com/office/officeart/2005/8/layout/vList6"/>
    <dgm:cxn modelId="{3F7C8F27-E31D-4620-860A-A9F88F810E93}" type="presOf" srcId="{ED21739D-7B9D-4DDF-97D5-3EB49221B5BC}" destId="{78BADCD6-BE31-4A92-94D0-100BE5414686}" srcOrd="0" destOrd="0" presId="urn:microsoft.com/office/officeart/2005/8/layout/vList6"/>
    <dgm:cxn modelId="{36F4760D-283F-4DB1-AECC-05ED4D4A7AE5}" type="presOf" srcId="{90F47742-2B0D-4C15-819F-1757B7DC25FF}" destId="{701B5755-FBAC-4A9C-9AE5-3A9415FD2215}" srcOrd="0" destOrd="0" presId="urn:microsoft.com/office/officeart/2005/8/layout/vList6"/>
    <dgm:cxn modelId="{F9A98E0A-2CCA-4E61-B17C-F930257B297C}" type="presParOf" srcId="{701B5755-FBAC-4A9C-9AE5-3A9415FD2215}" destId="{C49847A4-1AED-4B7B-AAEB-F4C42FCAA9D5}" srcOrd="0" destOrd="0" presId="urn:microsoft.com/office/officeart/2005/8/layout/vList6"/>
    <dgm:cxn modelId="{B5C3793B-F138-439F-98C5-E599307D33C7}" type="presParOf" srcId="{C49847A4-1AED-4B7B-AAEB-F4C42FCAA9D5}" destId="{78BADCD6-BE31-4A92-94D0-100BE5414686}" srcOrd="0" destOrd="0" presId="urn:microsoft.com/office/officeart/2005/8/layout/vList6"/>
    <dgm:cxn modelId="{18572D18-27EB-47B5-A6A0-3038EE5818F5}" type="presParOf" srcId="{C49847A4-1AED-4B7B-AAEB-F4C42FCAA9D5}" destId="{42D08C2D-5C20-4B14-A112-7678A5D33D63}"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0.xml><?xml version="1.0" encoding="utf-8"?>
<dgm:dataModel xmlns:dgm="http://schemas.openxmlformats.org/drawingml/2006/diagram" xmlns:a="http://schemas.openxmlformats.org/drawingml/2006/main">
  <dgm:ptLst>
    <dgm:pt modelId="{90F47742-2B0D-4C15-819F-1757B7DC25FF}" type="doc">
      <dgm:prSet loTypeId="urn:microsoft.com/office/officeart/2005/8/layout/vList6" loCatId="process" qsTypeId="urn:microsoft.com/office/officeart/2005/8/quickstyle/simple1" qsCatId="simple" csTypeId="urn:microsoft.com/office/officeart/2005/8/colors/colorful3" csCatId="colorful" phldr="1"/>
      <dgm:spPr/>
      <dgm:t>
        <a:bodyPr/>
        <a:lstStyle/>
        <a:p>
          <a:endParaRPr lang="tr-TR"/>
        </a:p>
      </dgm:t>
    </dgm:pt>
    <dgm:pt modelId="{ED21739D-7B9D-4DDF-97D5-3EB49221B5BC}">
      <dgm:prSet phldrT="[Metin]" custT="1"/>
      <dgm:spPr/>
      <dgm:t>
        <a:bodyPr/>
        <a:lstStyle/>
        <a:p>
          <a:r>
            <a:rPr lang="tr-TR" sz="2000" dirty="0" smtClean="0"/>
            <a:t>Teorem 1</a:t>
          </a:r>
          <a:endParaRPr lang="tr-TR" sz="2000" dirty="0"/>
        </a:p>
      </dgm:t>
    </dgm:pt>
    <dgm:pt modelId="{2F427CA3-E537-4755-9539-7148AF933E88}" type="parTrans" cxnId="{910C2140-9FAF-4179-8843-20ECD52EAA8E}">
      <dgm:prSet/>
      <dgm:spPr/>
      <dgm:t>
        <a:bodyPr/>
        <a:lstStyle/>
        <a:p>
          <a:endParaRPr lang="tr-TR"/>
        </a:p>
      </dgm:t>
    </dgm:pt>
    <dgm:pt modelId="{B66C6567-DF3B-475B-A491-5D3340110B0F}" type="sibTrans" cxnId="{910C2140-9FAF-4179-8843-20ECD52EAA8E}">
      <dgm:prSet/>
      <dgm:spPr/>
      <dgm:t>
        <a:bodyPr/>
        <a:lstStyle/>
        <a:p>
          <a:endParaRPr lang="tr-TR"/>
        </a:p>
      </dgm:t>
    </dgm:pt>
    <dgm:pt modelId="{67577D72-3314-4D3B-88F2-F53F831D65C5}">
      <dgm:prSet phldrT="[Metin]"/>
      <dgm:spPr>
        <a:blipFill rotWithShape="0">
          <a:blip xmlns:r="http://schemas.openxmlformats.org/officeDocument/2006/relationships" r:embed="rId1"/>
          <a:stretch>
            <a:fillRect l="-1508" t="-3333" b="-35000"/>
          </a:stretch>
        </a:blipFill>
      </dgm:spPr>
      <dgm:t>
        <a:bodyPr/>
        <a:lstStyle/>
        <a:p>
          <a:r>
            <a:rPr lang="tr-TR">
              <a:noFill/>
            </a:rPr>
            <a:t> </a:t>
          </a:r>
        </a:p>
      </dgm:t>
    </dgm:pt>
    <dgm:pt modelId="{ABA2F783-2405-4E1D-9E56-D93A1BA302DA}" type="parTrans" cxnId="{C69A3DDB-C06C-4F0F-A8CA-199BF3549D14}">
      <dgm:prSet/>
      <dgm:spPr/>
      <dgm:t>
        <a:bodyPr/>
        <a:lstStyle/>
        <a:p>
          <a:endParaRPr lang="tr-TR"/>
        </a:p>
      </dgm:t>
    </dgm:pt>
    <dgm:pt modelId="{A9D68EA7-C3CB-4935-8667-909BC225003F}" type="sibTrans" cxnId="{C69A3DDB-C06C-4F0F-A8CA-199BF3549D14}">
      <dgm:prSet/>
      <dgm:spPr/>
      <dgm:t>
        <a:bodyPr/>
        <a:lstStyle/>
        <a:p>
          <a:endParaRPr lang="tr-TR"/>
        </a:p>
      </dgm:t>
    </dgm:pt>
    <dgm:pt modelId="{701B5755-FBAC-4A9C-9AE5-3A9415FD2215}" type="pres">
      <dgm:prSet presAssocID="{90F47742-2B0D-4C15-819F-1757B7DC25FF}" presName="Name0" presStyleCnt="0">
        <dgm:presLayoutVars>
          <dgm:dir/>
          <dgm:animLvl val="lvl"/>
          <dgm:resizeHandles/>
        </dgm:presLayoutVars>
      </dgm:prSet>
      <dgm:spPr/>
      <dgm:t>
        <a:bodyPr/>
        <a:lstStyle/>
        <a:p>
          <a:endParaRPr lang="tr-TR"/>
        </a:p>
      </dgm:t>
    </dgm:pt>
    <dgm:pt modelId="{C49847A4-1AED-4B7B-AAEB-F4C42FCAA9D5}" type="pres">
      <dgm:prSet presAssocID="{ED21739D-7B9D-4DDF-97D5-3EB49221B5BC}" presName="linNode" presStyleCnt="0"/>
      <dgm:spPr/>
    </dgm:pt>
    <dgm:pt modelId="{78BADCD6-BE31-4A92-94D0-100BE5414686}" type="pres">
      <dgm:prSet presAssocID="{ED21739D-7B9D-4DDF-97D5-3EB49221B5BC}" presName="parentShp" presStyleLbl="node1" presStyleIdx="0" presStyleCnt="1" custScaleX="42893" custScaleY="80869">
        <dgm:presLayoutVars>
          <dgm:bulletEnabled val="1"/>
        </dgm:presLayoutVars>
      </dgm:prSet>
      <dgm:spPr/>
      <dgm:t>
        <a:bodyPr/>
        <a:lstStyle/>
        <a:p>
          <a:endParaRPr lang="tr-TR"/>
        </a:p>
      </dgm:t>
    </dgm:pt>
    <dgm:pt modelId="{42D08C2D-5C20-4B14-A112-7678A5D33D63}" type="pres">
      <dgm:prSet presAssocID="{ED21739D-7B9D-4DDF-97D5-3EB49221B5BC}" presName="childShp" presStyleLbl="bgAccFollowNode1" presStyleIdx="0" presStyleCnt="1" custScaleX="142880">
        <dgm:presLayoutVars>
          <dgm:bulletEnabled val="1"/>
        </dgm:presLayoutVars>
      </dgm:prSet>
      <dgm:spPr/>
      <dgm:t>
        <a:bodyPr/>
        <a:lstStyle/>
        <a:p>
          <a:endParaRPr lang="tr-TR"/>
        </a:p>
      </dgm:t>
    </dgm:pt>
  </dgm:ptLst>
  <dgm:cxnLst>
    <dgm:cxn modelId="{910C2140-9FAF-4179-8843-20ECD52EAA8E}" srcId="{90F47742-2B0D-4C15-819F-1757B7DC25FF}" destId="{ED21739D-7B9D-4DDF-97D5-3EB49221B5BC}" srcOrd="0" destOrd="0" parTransId="{2F427CA3-E537-4755-9539-7148AF933E88}" sibTransId="{B66C6567-DF3B-475B-A491-5D3340110B0F}"/>
    <dgm:cxn modelId="{C69A3DDB-C06C-4F0F-A8CA-199BF3549D14}" srcId="{ED21739D-7B9D-4DDF-97D5-3EB49221B5BC}" destId="{67577D72-3314-4D3B-88F2-F53F831D65C5}" srcOrd="0" destOrd="0" parTransId="{ABA2F783-2405-4E1D-9E56-D93A1BA302DA}" sibTransId="{A9D68EA7-C3CB-4935-8667-909BC225003F}"/>
    <dgm:cxn modelId="{4B6A1E33-B111-41A8-B206-F3157A4FF3FE}" type="presOf" srcId="{67577D72-3314-4D3B-88F2-F53F831D65C5}" destId="{42D08C2D-5C20-4B14-A112-7678A5D33D63}" srcOrd="0" destOrd="0" presId="urn:microsoft.com/office/officeart/2005/8/layout/vList6"/>
    <dgm:cxn modelId="{3F7C8F27-E31D-4620-860A-A9F88F810E93}" type="presOf" srcId="{ED21739D-7B9D-4DDF-97D5-3EB49221B5BC}" destId="{78BADCD6-BE31-4A92-94D0-100BE5414686}" srcOrd="0" destOrd="0" presId="urn:microsoft.com/office/officeart/2005/8/layout/vList6"/>
    <dgm:cxn modelId="{36F4760D-283F-4DB1-AECC-05ED4D4A7AE5}" type="presOf" srcId="{90F47742-2B0D-4C15-819F-1757B7DC25FF}" destId="{701B5755-FBAC-4A9C-9AE5-3A9415FD2215}" srcOrd="0" destOrd="0" presId="urn:microsoft.com/office/officeart/2005/8/layout/vList6"/>
    <dgm:cxn modelId="{F9A98E0A-2CCA-4E61-B17C-F930257B297C}" type="presParOf" srcId="{701B5755-FBAC-4A9C-9AE5-3A9415FD2215}" destId="{C49847A4-1AED-4B7B-AAEB-F4C42FCAA9D5}" srcOrd="0" destOrd="0" presId="urn:microsoft.com/office/officeart/2005/8/layout/vList6"/>
    <dgm:cxn modelId="{B5C3793B-F138-439F-98C5-E599307D33C7}" type="presParOf" srcId="{C49847A4-1AED-4B7B-AAEB-F4C42FCAA9D5}" destId="{78BADCD6-BE31-4A92-94D0-100BE5414686}" srcOrd="0" destOrd="0" presId="urn:microsoft.com/office/officeart/2005/8/layout/vList6"/>
    <dgm:cxn modelId="{18572D18-27EB-47B5-A6A0-3038EE5818F5}" type="presParOf" srcId="{C49847A4-1AED-4B7B-AAEB-F4C42FCAA9D5}" destId="{42D08C2D-5C20-4B14-A112-7678A5D33D63}" srcOrd="1" destOrd="0" presId="urn:microsoft.com/office/officeart/2005/8/layout/vList6"/>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0F47742-2B0D-4C15-819F-1757B7DC25FF}" type="doc">
      <dgm:prSet loTypeId="urn:microsoft.com/office/officeart/2005/8/layout/vList6" loCatId="process" qsTypeId="urn:microsoft.com/office/officeart/2005/8/quickstyle/simple1" qsCatId="simple" csTypeId="urn:microsoft.com/office/officeart/2005/8/colors/colorful3" csCatId="colorful" phldr="1"/>
      <dgm:spPr/>
      <dgm:t>
        <a:bodyPr/>
        <a:lstStyle/>
        <a:p>
          <a:endParaRPr lang="tr-TR"/>
        </a:p>
      </dgm:t>
    </dgm:pt>
    <dgm:pt modelId="{ED21739D-7B9D-4DDF-97D5-3EB49221B5BC}">
      <dgm:prSet phldrT="[Metin]" custT="1"/>
      <dgm:spPr/>
      <dgm:t>
        <a:bodyPr/>
        <a:lstStyle/>
        <a:p>
          <a:r>
            <a:rPr lang="tr-TR" sz="2000" dirty="0" smtClean="0"/>
            <a:t>Teorem 2</a:t>
          </a:r>
          <a:endParaRPr lang="tr-TR" sz="2000" dirty="0"/>
        </a:p>
      </dgm:t>
    </dgm:pt>
    <dgm:pt modelId="{2F427CA3-E537-4755-9539-7148AF933E88}" type="parTrans" cxnId="{910C2140-9FAF-4179-8843-20ECD52EAA8E}">
      <dgm:prSet/>
      <dgm:spPr/>
      <dgm:t>
        <a:bodyPr/>
        <a:lstStyle/>
        <a:p>
          <a:endParaRPr lang="tr-TR"/>
        </a:p>
      </dgm:t>
    </dgm:pt>
    <dgm:pt modelId="{B66C6567-DF3B-475B-A491-5D3340110B0F}" type="sibTrans" cxnId="{910C2140-9FAF-4179-8843-20ECD52EAA8E}">
      <dgm:prSet/>
      <dgm:spPr/>
      <dgm:t>
        <a:bodyPr/>
        <a:lstStyle/>
        <a:p>
          <a:endParaRPr lang="tr-TR"/>
        </a:p>
      </dgm:t>
    </dgm:pt>
    <dgm:pt modelId="{67577D72-3314-4D3B-88F2-F53F831D65C5}">
      <dgm:prSet phldrT="[Metin]"/>
      <dgm:spPr/>
      <dgm:t>
        <a:bodyPr/>
        <a:lstStyle/>
        <a:p>
          <a:r>
            <a:rPr lang="tr-TR" b="1" dirty="0" smtClean="0"/>
            <a:t>n</a:t>
          </a:r>
          <a:r>
            <a:rPr lang="tr-TR" dirty="0" smtClean="0"/>
            <a:t> defa karşılıklı bağımsız </a:t>
          </a:r>
          <a:r>
            <a:rPr lang="tr-TR" dirty="0" err="1" smtClean="0"/>
            <a:t>Bernoulli</a:t>
          </a:r>
          <a:r>
            <a:rPr lang="tr-TR" dirty="0" smtClean="0"/>
            <a:t> denemesi uygulandığında başarının beklenen sayısı </a:t>
          </a:r>
          <a:r>
            <a:rPr lang="tr-TR" i="1" dirty="0" err="1" smtClean="0"/>
            <a:t>np</a:t>
          </a:r>
          <a:r>
            <a:rPr lang="tr-TR" dirty="0" err="1" smtClean="0"/>
            <a:t>'dir</a:t>
          </a:r>
          <a:r>
            <a:rPr lang="tr-TR" dirty="0" smtClean="0"/>
            <a:t>. Buradan her bir başarılı denemenin olasılığıdır.</a:t>
          </a:r>
          <a:endParaRPr lang="tr-TR" b="1" dirty="0"/>
        </a:p>
      </dgm:t>
    </dgm:pt>
    <dgm:pt modelId="{ABA2F783-2405-4E1D-9E56-D93A1BA302DA}" type="parTrans" cxnId="{C69A3DDB-C06C-4F0F-A8CA-199BF3549D14}">
      <dgm:prSet/>
      <dgm:spPr/>
      <dgm:t>
        <a:bodyPr/>
        <a:lstStyle/>
        <a:p>
          <a:endParaRPr lang="tr-TR"/>
        </a:p>
      </dgm:t>
    </dgm:pt>
    <dgm:pt modelId="{A9D68EA7-C3CB-4935-8667-909BC225003F}" type="sibTrans" cxnId="{C69A3DDB-C06C-4F0F-A8CA-199BF3549D14}">
      <dgm:prSet/>
      <dgm:spPr/>
      <dgm:t>
        <a:bodyPr/>
        <a:lstStyle/>
        <a:p>
          <a:endParaRPr lang="tr-TR"/>
        </a:p>
      </dgm:t>
    </dgm:pt>
    <dgm:pt modelId="{701B5755-FBAC-4A9C-9AE5-3A9415FD2215}" type="pres">
      <dgm:prSet presAssocID="{90F47742-2B0D-4C15-819F-1757B7DC25FF}" presName="Name0" presStyleCnt="0">
        <dgm:presLayoutVars>
          <dgm:dir/>
          <dgm:animLvl val="lvl"/>
          <dgm:resizeHandles/>
        </dgm:presLayoutVars>
      </dgm:prSet>
      <dgm:spPr/>
      <dgm:t>
        <a:bodyPr/>
        <a:lstStyle/>
        <a:p>
          <a:endParaRPr lang="tr-TR"/>
        </a:p>
      </dgm:t>
    </dgm:pt>
    <dgm:pt modelId="{C49847A4-1AED-4B7B-AAEB-F4C42FCAA9D5}" type="pres">
      <dgm:prSet presAssocID="{ED21739D-7B9D-4DDF-97D5-3EB49221B5BC}" presName="linNode" presStyleCnt="0"/>
      <dgm:spPr/>
    </dgm:pt>
    <dgm:pt modelId="{78BADCD6-BE31-4A92-94D0-100BE5414686}" type="pres">
      <dgm:prSet presAssocID="{ED21739D-7B9D-4DDF-97D5-3EB49221B5BC}" presName="parentShp" presStyleLbl="node1" presStyleIdx="0" presStyleCnt="1" custScaleX="48808" custScaleY="80869">
        <dgm:presLayoutVars>
          <dgm:bulletEnabled val="1"/>
        </dgm:presLayoutVars>
      </dgm:prSet>
      <dgm:spPr/>
      <dgm:t>
        <a:bodyPr/>
        <a:lstStyle/>
        <a:p>
          <a:endParaRPr lang="tr-TR"/>
        </a:p>
      </dgm:t>
    </dgm:pt>
    <dgm:pt modelId="{42D08C2D-5C20-4B14-A112-7678A5D33D63}" type="pres">
      <dgm:prSet presAssocID="{ED21739D-7B9D-4DDF-97D5-3EB49221B5BC}" presName="childShp" presStyleLbl="bgAccFollowNode1" presStyleIdx="0" presStyleCnt="1" custScaleX="142880">
        <dgm:presLayoutVars>
          <dgm:bulletEnabled val="1"/>
        </dgm:presLayoutVars>
      </dgm:prSet>
      <dgm:spPr/>
      <dgm:t>
        <a:bodyPr/>
        <a:lstStyle/>
        <a:p>
          <a:endParaRPr lang="tr-TR"/>
        </a:p>
      </dgm:t>
    </dgm:pt>
  </dgm:ptLst>
  <dgm:cxnLst>
    <dgm:cxn modelId="{910C2140-9FAF-4179-8843-20ECD52EAA8E}" srcId="{90F47742-2B0D-4C15-819F-1757B7DC25FF}" destId="{ED21739D-7B9D-4DDF-97D5-3EB49221B5BC}" srcOrd="0" destOrd="0" parTransId="{2F427CA3-E537-4755-9539-7148AF933E88}" sibTransId="{B66C6567-DF3B-475B-A491-5D3340110B0F}"/>
    <dgm:cxn modelId="{60A4BEA9-8911-438D-9D48-D3FF35A8E515}" type="presOf" srcId="{90F47742-2B0D-4C15-819F-1757B7DC25FF}" destId="{701B5755-FBAC-4A9C-9AE5-3A9415FD2215}" srcOrd="0" destOrd="0" presId="urn:microsoft.com/office/officeart/2005/8/layout/vList6"/>
    <dgm:cxn modelId="{C69A3DDB-C06C-4F0F-A8CA-199BF3549D14}" srcId="{ED21739D-7B9D-4DDF-97D5-3EB49221B5BC}" destId="{67577D72-3314-4D3B-88F2-F53F831D65C5}" srcOrd="0" destOrd="0" parTransId="{ABA2F783-2405-4E1D-9E56-D93A1BA302DA}" sibTransId="{A9D68EA7-C3CB-4935-8667-909BC225003F}"/>
    <dgm:cxn modelId="{7670B9BE-4CD7-4DBA-B866-E165E5CB85A3}" type="presOf" srcId="{67577D72-3314-4D3B-88F2-F53F831D65C5}" destId="{42D08C2D-5C20-4B14-A112-7678A5D33D63}" srcOrd="0" destOrd="0" presId="urn:microsoft.com/office/officeart/2005/8/layout/vList6"/>
    <dgm:cxn modelId="{7E2EBC39-1A6A-483B-A86B-EF27B3CB88A9}" type="presOf" srcId="{ED21739D-7B9D-4DDF-97D5-3EB49221B5BC}" destId="{78BADCD6-BE31-4A92-94D0-100BE5414686}" srcOrd="0" destOrd="0" presId="urn:microsoft.com/office/officeart/2005/8/layout/vList6"/>
    <dgm:cxn modelId="{4F8AF419-8659-4C8C-8C65-D76276C36F49}" type="presParOf" srcId="{701B5755-FBAC-4A9C-9AE5-3A9415FD2215}" destId="{C49847A4-1AED-4B7B-AAEB-F4C42FCAA9D5}" srcOrd="0" destOrd="0" presId="urn:microsoft.com/office/officeart/2005/8/layout/vList6"/>
    <dgm:cxn modelId="{A4CD3779-DEBD-4545-B770-FF4AB34ADAF0}" type="presParOf" srcId="{C49847A4-1AED-4B7B-AAEB-F4C42FCAA9D5}" destId="{78BADCD6-BE31-4A92-94D0-100BE5414686}" srcOrd="0" destOrd="0" presId="urn:microsoft.com/office/officeart/2005/8/layout/vList6"/>
    <dgm:cxn modelId="{46C1D692-86AB-4926-998E-4102D2549CC0}" type="presParOf" srcId="{C49847A4-1AED-4B7B-AAEB-F4C42FCAA9D5}" destId="{42D08C2D-5C20-4B14-A112-7678A5D33D63}"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34FF44-D49A-4354-92AC-E44B467F2AC5}" type="doc">
      <dgm:prSet loTypeId="urn:microsoft.com/office/officeart/2005/8/layout/vList6" loCatId="list" qsTypeId="urn:microsoft.com/office/officeart/2005/8/quickstyle/simple1" qsCatId="simple" csTypeId="urn:microsoft.com/office/officeart/2005/8/colors/colorful2" csCatId="colorful" phldr="1"/>
      <dgm:spPr/>
      <dgm:t>
        <a:bodyPr/>
        <a:lstStyle/>
        <a:p>
          <a:endParaRPr lang="tr-TR"/>
        </a:p>
      </dgm:t>
    </dgm:pt>
    <dgm:pt modelId="{5E2363B0-4C62-4692-8C51-F9553BBFBE8A}">
      <dgm:prSet phldrT="[Metin]" custT="1"/>
      <dgm:spPr/>
      <dgm:t>
        <a:bodyPr/>
        <a:lstStyle/>
        <a:p>
          <a:r>
            <a:rPr lang="tr-TR" sz="2000" dirty="0" smtClean="0"/>
            <a:t>Teorem 1:</a:t>
          </a:r>
          <a:endParaRPr lang="tr-TR" sz="2000" dirty="0"/>
        </a:p>
      </dgm:t>
    </dgm:pt>
    <dgm:pt modelId="{A0F19524-4D17-4D1E-B422-E4EBA0D4B4E9}" type="parTrans" cxnId="{B35A719A-D540-44C3-86FB-AF465F254B28}">
      <dgm:prSet/>
      <dgm:spPr/>
      <dgm:t>
        <a:bodyPr/>
        <a:lstStyle/>
        <a:p>
          <a:endParaRPr lang="tr-TR"/>
        </a:p>
      </dgm:t>
    </dgm:pt>
    <dgm:pt modelId="{5AFB083A-63B4-44A6-A89B-810E9632F16A}" type="sibTrans" cxnId="{B35A719A-D540-44C3-86FB-AF465F254B28}">
      <dgm:prSet/>
      <dgm:spPr/>
      <dgm:t>
        <a:bodyPr/>
        <a:lstStyle/>
        <a:p>
          <a:endParaRPr lang="tr-TR"/>
        </a:p>
      </dgm:t>
    </dgm:pt>
    <dgm:pt modelId="{1690E47A-B95C-46DB-AC34-EDF261FAD6E4}">
      <dgm:prSet phldrT="[Metin]"/>
      <dgm:spPr/>
      <dgm:t>
        <a:bodyPr/>
        <a:lstStyle/>
        <a:p>
          <a:r>
            <a:rPr lang="tr-TR" i="1" dirty="0" smtClean="0"/>
            <a:t>E</a:t>
          </a:r>
          <a:r>
            <a:rPr lang="tr-TR" dirty="0" smtClean="0"/>
            <a:t>, </a:t>
          </a:r>
          <a:r>
            <a:rPr lang="tr-TR" i="1" dirty="0" smtClean="0"/>
            <a:t>S </a:t>
          </a:r>
          <a:r>
            <a:rPr lang="tr-TR" dirty="0" smtClean="0"/>
            <a:t>örneklem uzayında bir olay olsun. </a:t>
          </a:r>
          <a:r>
            <a:rPr lang="tr-TR" i="1" dirty="0" smtClean="0"/>
            <a:t>E</a:t>
          </a:r>
          <a:r>
            <a:rPr lang="tr-TR" dirty="0" smtClean="0"/>
            <a:t>’ </a:t>
          </a:r>
          <a:r>
            <a:rPr lang="tr-TR" dirty="0" err="1" smtClean="0"/>
            <a:t>nin</a:t>
          </a:r>
          <a:r>
            <a:rPr lang="tr-TR" dirty="0" smtClean="0"/>
            <a:t> tümleyeni      olayı olan                       olayının olasılığı                                        ‘</a:t>
          </a:r>
          <a:r>
            <a:rPr lang="tr-TR" dirty="0" err="1" smtClean="0"/>
            <a:t>dir</a:t>
          </a:r>
          <a:endParaRPr lang="tr-TR" dirty="0"/>
        </a:p>
      </dgm:t>
    </dgm:pt>
    <dgm:pt modelId="{0535CA8B-967D-42C9-9E86-5798504716B0}" type="parTrans" cxnId="{1823AC57-1CF4-4EAA-B336-DA49F46930B8}">
      <dgm:prSet/>
      <dgm:spPr/>
      <dgm:t>
        <a:bodyPr/>
        <a:lstStyle/>
        <a:p>
          <a:endParaRPr lang="tr-TR"/>
        </a:p>
      </dgm:t>
    </dgm:pt>
    <dgm:pt modelId="{B6CE0E18-8381-4529-8AB1-7B8F6A1DFFD8}" type="sibTrans" cxnId="{1823AC57-1CF4-4EAA-B336-DA49F46930B8}">
      <dgm:prSet/>
      <dgm:spPr/>
      <dgm:t>
        <a:bodyPr/>
        <a:lstStyle/>
        <a:p>
          <a:endParaRPr lang="tr-TR"/>
        </a:p>
      </dgm:t>
    </dgm:pt>
    <dgm:pt modelId="{753967B6-470B-4DD0-A852-80CC3F0F8AE2}">
      <dgm:prSet phldrT="[Metin]"/>
      <dgm:spPr/>
      <dgm:t>
        <a:bodyPr/>
        <a:lstStyle/>
        <a:p>
          <a:endParaRPr lang="tr-TR" dirty="0"/>
        </a:p>
      </dgm:t>
    </dgm:pt>
    <dgm:pt modelId="{EB828D6B-BF16-47D3-B288-164ED3FADAB4}" type="parTrans" cxnId="{CB388333-439E-4AA3-B04B-81900A6C70D5}">
      <dgm:prSet/>
      <dgm:spPr/>
      <dgm:t>
        <a:bodyPr/>
        <a:lstStyle/>
        <a:p>
          <a:endParaRPr lang="tr-TR"/>
        </a:p>
      </dgm:t>
    </dgm:pt>
    <dgm:pt modelId="{10CCA1E5-1ECC-44CA-A1F4-245B9A9CE7E9}" type="sibTrans" cxnId="{CB388333-439E-4AA3-B04B-81900A6C70D5}">
      <dgm:prSet/>
      <dgm:spPr/>
      <dgm:t>
        <a:bodyPr/>
        <a:lstStyle/>
        <a:p>
          <a:endParaRPr lang="tr-TR"/>
        </a:p>
      </dgm:t>
    </dgm:pt>
    <dgm:pt modelId="{1CC5DF5C-4D11-4C00-A965-2AC5232CB83B}" type="pres">
      <dgm:prSet presAssocID="{6A34FF44-D49A-4354-92AC-E44B467F2AC5}" presName="Name0" presStyleCnt="0">
        <dgm:presLayoutVars>
          <dgm:dir/>
          <dgm:animLvl val="lvl"/>
          <dgm:resizeHandles/>
        </dgm:presLayoutVars>
      </dgm:prSet>
      <dgm:spPr/>
      <dgm:t>
        <a:bodyPr/>
        <a:lstStyle/>
        <a:p>
          <a:endParaRPr lang="tr-TR"/>
        </a:p>
      </dgm:t>
    </dgm:pt>
    <dgm:pt modelId="{C7D4C6B2-F172-439E-BD22-0BC087376C1A}" type="pres">
      <dgm:prSet presAssocID="{5E2363B0-4C62-4692-8C51-F9553BBFBE8A}" presName="linNode" presStyleCnt="0"/>
      <dgm:spPr/>
    </dgm:pt>
    <dgm:pt modelId="{A1E80F6F-3243-4DBB-83E9-3F04594A6D4D}" type="pres">
      <dgm:prSet presAssocID="{5E2363B0-4C62-4692-8C51-F9553BBFBE8A}" presName="parentShp" presStyleLbl="node1" presStyleIdx="0" presStyleCnt="1" custScaleX="48360" custScaleY="39787" custLinFactNeighborX="-19112" custLinFactNeighborY="10890">
        <dgm:presLayoutVars>
          <dgm:bulletEnabled val="1"/>
        </dgm:presLayoutVars>
      </dgm:prSet>
      <dgm:spPr/>
      <dgm:t>
        <a:bodyPr/>
        <a:lstStyle/>
        <a:p>
          <a:endParaRPr lang="tr-TR"/>
        </a:p>
      </dgm:t>
    </dgm:pt>
    <dgm:pt modelId="{DFCB9283-39C9-4071-BD72-2586EA5212E2}" type="pres">
      <dgm:prSet presAssocID="{5E2363B0-4C62-4692-8C51-F9553BBFBE8A}" presName="childShp" presStyleLbl="bgAccFollowNode1" presStyleIdx="0" presStyleCnt="1" custScaleX="147374" custScaleY="47473" custLinFactNeighborX="484" custLinFactNeighborY="12171">
        <dgm:presLayoutVars>
          <dgm:bulletEnabled val="1"/>
        </dgm:presLayoutVars>
      </dgm:prSet>
      <dgm:spPr/>
      <dgm:t>
        <a:bodyPr/>
        <a:lstStyle/>
        <a:p>
          <a:endParaRPr lang="tr-TR"/>
        </a:p>
      </dgm:t>
    </dgm:pt>
  </dgm:ptLst>
  <dgm:cxnLst>
    <dgm:cxn modelId="{A6703C00-1CDA-416F-B249-5DF8203B8B81}" type="presOf" srcId="{6A34FF44-D49A-4354-92AC-E44B467F2AC5}" destId="{1CC5DF5C-4D11-4C00-A965-2AC5232CB83B}" srcOrd="0" destOrd="0" presId="urn:microsoft.com/office/officeart/2005/8/layout/vList6"/>
    <dgm:cxn modelId="{1823AC57-1CF4-4EAA-B336-DA49F46930B8}" srcId="{5E2363B0-4C62-4692-8C51-F9553BBFBE8A}" destId="{1690E47A-B95C-46DB-AC34-EDF261FAD6E4}" srcOrd="0" destOrd="0" parTransId="{0535CA8B-967D-42C9-9E86-5798504716B0}" sibTransId="{B6CE0E18-8381-4529-8AB1-7B8F6A1DFFD8}"/>
    <dgm:cxn modelId="{E98781DD-49FF-4A8B-B9D5-1B8DE946C6CB}" type="presOf" srcId="{1690E47A-B95C-46DB-AC34-EDF261FAD6E4}" destId="{DFCB9283-39C9-4071-BD72-2586EA5212E2}" srcOrd="0" destOrd="0" presId="urn:microsoft.com/office/officeart/2005/8/layout/vList6"/>
    <dgm:cxn modelId="{CB388333-439E-4AA3-B04B-81900A6C70D5}" srcId="{5E2363B0-4C62-4692-8C51-F9553BBFBE8A}" destId="{753967B6-470B-4DD0-A852-80CC3F0F8AE2}" srcOrd="1" destOrd="0" parTransId="{EB828D6B-BF16-47D3-B288-164ED3FADAB4}" sibTransId="{10CCA1E5-1ECC-44CA-A1F4-245B9A9CE7E9}"/>
    <dgm:cxn modelId="{13CF289E-B978-4A93-9585-C885A2857B2F}" type="presOf" srcId="{753967B6-470B-4DD0-A852-80CC3F0F8AE2}" destId="{DFCB9283-39C9-4071-BD72-2586EA5212E2}" srcOrd="0" destOrd="1" presId="urn:microsoft.com/office/officeart/2005/8/layout/vList6"/>
    <dgm:cxn modelId="{6CF7773C-37AC-49AA-9EFC-54481A0A41B5}" type="presOf" srcId="{5E2363B0-4C62-4692-8C51-F9553BBFBE8A}" destId="{A1E80F6F-3243-4DBB-83E9-3F04594A6D4D}" srcOrd="0" destOrd="0" presId="urn:microsoft.com/office/officeart/2005/8/layout/vList6"/>
    <dgm:cxn modelId="{B35A719A-D540-44C3-86FB-AF465F254B28}" srcId="{6A34FF44-D49A-4354-92AC-E44B467F2AC5}" destId="{5E2363B0-4C62-4692-8C51-F9553BBFBE8A}" srcOrd="0" destOrd="0" parTransId="{A0F19524-4D17-4D1E-B422-E4EBA0D4B4E9}" sibTransId="{5AFB083A-63B4-44A6-A89B-810E9632F16A}"/>
    <dgm:cxn modelId="{99E41750-5514-4330-9C4C-41F91BF6CE1B}" type="presParOf" srcId="{1CC5DF5C-4D11-4C00-A965-2AC5232CB83B}" destId="{C7D4C6B2-F172-439E-BD22-0BC087376C1A}" srcOrd="0" destOrd="0" presId="urn:microsoft.com/office/officeart/2005/8/layout/vList6"/>
    <dgm:cxn modelId="{3B15C598-8763-41CB-8B70-DA3FFD5A02CB}" type="presParOf" srcId="{C7D4C6B2-F172-439E-BD22-0BC087376C1A}" destId="{A1E80F6F-3243-4DBB-83E9-3F04594A6D4D}" srcOrd="0" destOrd="0" presId="urn:microsoft.com/office/officeart/2005/8/layout/vList6"/>
    <dgm:cxn modelId="{7F05CA92-78DC-4320-8DF2-750316337C6F}" type="presParOf" srcId="{C7D4C6B2-F172-439E-BD22-0BC087376C1A}" destId="{DFCB9283-39C9-4071-BD72-2586EA5212E2}"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0F47742-2B0D-4C15-819F-1757B7DC25FF}" type="doc">
      <dgm:prSet loTypeId="urn:microsoft.com/office/officeart/2005/8/layout/vList6" loCatId="process" qsTypeId="urn:microsoft.com/office/officeart/2005/8/quickstyle/simple1" qsCatId="simple" csTypeId="urn:microsoft.com/office/officeart/2005/8/colors/colorful3" csCatId="colorful" phldr="1"/>
      <dgm:spPr/>
      <dgm:t>
        <a:bodyPr/>
        <a:lstStyle/>
        <a:p>
          <a:endParaRPr lang="tr-TR"/>
        </a:p>
      </dgm:t>
    </dgm:pt>
    <dgm:pt modelId="{ED21739D-7B9D-4DDF-97D5-3EB49221B5BC}">
      <dgm:prSet phldrT="[Metin]" custT="1"/>
      <dgm:spPr/>
      <dgm:t>
        <a:bodyPr/>
        <a:lstStyle/>
        <a:p>
          <a:r>
            <a:rPr lang="tr-TR" sz="2800" dirty="0" smtClean="0"/>
            <a:t>Teorem 3</a:t>
          </a:r>
          <a:endParaRPr lang="tr-TR" sz="2800" dirty="0"/>
        </a:p>
      </dgm:t>
    </dgm:pt>
    <dgm:pt modelId="{2F427CA3-E537-4755-9539-7148AF933E88}" type="parTrans" cxnId="{910C2140-9FAF-4179-8843-20ECD52EAA8E}">
      <dgm:prSet/>
      <dgm:spPr/>
      <dgm:t>
        <a:bodyPr/>
        <a:lstStyle/>
        <a:p>
          <a:endParaRPr lang="tr-TR"/>
        </a:p>
      </dgm:t>
    </dgm:pt>
    <dgm:pt modelId="{B66C6567-DF3B-475B-A491-5D3340110B0F}" type="sibTrans" cxnId="{910C2140-9FAF-4179-8843-20ECD52EAA8E}">
      <dgm:prSet/>
      <dgm:spPr/>
      <dgm:t>
        <a:bodyPr/>
        <a:lstStyle/>
        <a:p>
          <a:endParaRPr lang="tr-TR"/>
        </a:p>
      </dgm:t>
    </dgm:pt>
    <dgm:pt modelId="{67577D72-3314-4D3B-88F2-F53F831D65C5}">
      <dgm:prSet phldrT="[Metin]"/>
      <dgm:spPr/>
      <dgm:t>
        <a:bodyPr/>
        <a:lstStyle/>
        <a:p>
          <a:r>
            <a:rPr lang="tr-TR" dirty="0" smtClean="0"/>
            <a:t>Eğer n bir pozitif tamsayı olmak üzere </a:t>
          </a:r>
          <a:r>
            <a:rPr lang="tr-TR" dirty="0" err="1" smtClean="0"/>
            <a:t>X</a:t>
          </a:r>
          <a:r>
            <a:rPr lang="tr-TR" baseline="-25000" dirty="0" err="1" smtClean="0"/>
            <a:t>i</a:t>
          </a:r>
          <a:r>
            <a:rPr lang="tr-TR" dirty="0" err="1" smtClean="0"/>
            <a:t>,i</a:t>
          </a:r>
          <a:r>
            <a:rPr lang="tr-TR" dirty="0" smtClean="0"/>
            <a:t>= l,2,...,n için S üzerindeki rastgele değişkenler, ve a ve b birer gerçek sayı ise, bu taktirde</a:t>
          </a:r>
          <a:endParaRPr lang="tr-TR" b="1" dirty="0"/>
        </a:p>
      </dgm:t>
    </dgm:pt>
    <dgm:pt modelId="{ABA2F783-2405-4E1D-9E56-D93A1BA302DA}" type="parTrans" cxnId="{C69A3DDB-C06C-4F0F-A8CA-199BF3549D14}">
      <dgm:prSet/>
      <dgm:spPr/>
      <dgm:t>
        <a:bodyPr/>
        <a:lstStyle/>
        <a:p>
          <a:endParaRPr lang="tr-TR"/>
        </a:p>
      </dgm:t>
    </dgm:pt>
    <dgm:pt modelId="{A9D68EA7-C3CB-4935-8667-909BC225003F}" type="sibTrans" cxnId="{C69A3DDB-C06C-4F0F-A8CA-199BF3549D14}">
      <dgm:prSet/>
      <dgm:spPr/>
      <dgm:t>
        <a:bodyPr/>
        <a:lstStyle/>
        <a:p>
          <a:endParaRPr lang="tr-TR"/>
        </a:p>
      </dgm:t>
    </dgm:pt>
    <dgm:pt modelId="{A6A14566-A3BB-459D-8759-560C4CD02F98}">
      <dgm:prSet/>
      <dgm:spPr/>
      <dgm:t>
        <a:bodyPr/>
        <a:lstStyle/>
        <a:p>
          <a:r>
            <a:rPr lang="tr-TR" b="1" dirty="0" smtClean="0"/>
            <a:t>(i) </a:t>
          </a:r>
          <a:r>
            <a:rPr lang="tr-TR" b="1" i="1" dirty="0" smtClean="0"/>
            <a:t>E(X</a:t>
          </a:r>
          <a:r>
            <a:rPr lang="tr-TR" b="1" i="1" baseline="-25000" dirty="0" smtClean="0"/>
            <a:t>1</a:t>
          </a:r>
          <a:r>
            <a:rPr lang="tr-TR" b="1" i="1" dirty="0" smtClean="0"/>
            <a:t>+ X</a:t>
          </a:r>
          <a:r>
            <a:rPr lang="tr-TR" b="1" i="1" baseline="-25000" dirty="0" smtClean="0"/>
            <a:t>2</a:t>
          </a:r>
          <a:r>
            <a:rPr lang="tr-TR" b="1" i="1" dirty="0" smtClean="0"/>
            <a:t>+</a:t>
          </a:r>
          <a:r>
            <a:rPr lang="tr-TR" b="1" i="1" baseline="-25000" dirty="0" smtClean="0"/>
            <a:t>……………………+</a:t>
          </a:r>
          <a:r>
            <a:rPr lang="tr-TR" b="1" i="1" dirty="0" smtClean="0"/>
            <a:t> </a:t>
          </a:r>
          <a:r>
            <a:rPr lang="tr-TR" b="1" i="1" dirty="0" err="1" smtClean="0"/>
            <a:t>X</a:t>
          </a:r>
          <a:r>
            <a:rPr lang="tr-TR" b="1" i="1" baseline="-25000" dirty="0" err="1" smtClean="0"/>
            <a:t>n</a:t>
          </a:r>
          <a:r>
            <a:rPr lang="tr-TR" b="1" i="1" dirty="0" smtClean="0"/>
            <a:t>)=E(X</a:t>
          </a:r>
          <a:r>
            <a:rPr lang="tr-TR" b="1" i="1" baseline="-25000" dirty="0" smtClean="0"/>
            <a:t>1</a:t>
          </a:r>
          <a:r>
            <a:rPr lang="tr-TR" b="1" i="1" dirty="0" smtClean="0"/>
            <a:t>)+ E(X</a:t>
          </a:r>
          <a:r>
            <a:rPr lang="tr-TR" b="1" i="1" baseline="-25000" dirty="0" smtClean="0"/>
            <a:t>2</a:t>
          </a:r>
          <a:r>
            <a:rPr lang="tr-TR" b="1" i="1" dirty="0" smtClean="0"/>
            <a:t>)+…… +E(</a:t>
          </a:r>
          <a:r>
            <a:rPr lang="tr-TR" b="1" i="1" dirty="0" err="1" smtClean="0"/>
            <a:t>X</a:t>
          </a:r>
          <a:r>
            <a:rPr lang="tr-TR" b="1" i="1" baseline="-25000" dirty="0" err="1" smtClean="0"/>
            <a:t>n</a:t>
          </a:r>
          <a:r>
            <a:rPr lang="tr-TR" b="1" i="1" dirty="0" smtClean="0"/>
            <a:t>)</a:t>
          </a:r>
          <a:endParaRPr lang="tr-TR" b="1" dirty="0"/>
        </a:p>
      </dgm:t>
    </dgm:pt>
    <dgm:pt modelId="{42735DF1-27A0-4C0C-8238-F2CF1ECA71B4}" type="parTrans" cxnId="{22D19E65-2C6D-47D0-B3A9-1B47C353F651}">
      <dgm:prSet/>
      <dgm:spPr/>
      <dgm:t>
        <a:bodyPr/>
        <a:lstStyle/>
        <a:p>
          <a:endParaRPr lang="tr-TR"/>
        </a:p>
      </dgm:t>
    </dgm:pt>
    <dgm:pt modelId="{564BD9AE-D946-44C9-9090-7C814F1DD128}" type="sibTrans" cxnId="{22D19E65-2C6D-47D0-B3A9-1B47C353F651}">
      <dgm:prSet/>
      <dgm:spPr/>
      <dgm:t>
        <a:bodyPr/>
        <a:lstStyle/>
        <a:p>
          <a:endParaRPr lang="tr-TR"/>
        </a:p>
      </dgm:t>
    </dgm:pt>
    <dgm:pt modelId="{C4D1E393-6D52-4C9C-9F5E-FE538B170B2D}">
      <dgm:prSet/>
      <dgm:spPr/>
      <dgm:t>
        <a:bodyPr/>
        <a:lstStyle/>
        <a:p>
          <a:r>
            <a:rPr lang="tr-TR" b="1" dirty="0" smtClean="0"/>
            <a:t>(ii) </a:t>
          </a:r>
          <a:r>
            <a:rPr lang="tr-TR" b="1" i="1" dirty="0" smtClean="0"/>
            <a:t>E(</a:t>
          </a:r>
          <a:r>
            <a:rPr lang="tr-TR" b="1" i="1" dirty="0" err="1" smtClean="0"/>
            <a:t>aX+b</a:t>
          </a:r>
          <a:r>
            <a:rPr lang="tr-TR" b="1" i="1" dirty="0" smtClean="0"/>
            <a:t>)=</a:t>
          </a:r>
          <a:r>
            <a:rPr lang="tr-TR" b="1" i="1" dirty="0" err="1" smtClean="0"/>
            <a:t>aE</a:t>
          </a:r>
          <a:r>
            <a:rPr lang="tr-TR" b="1" i="1" dirty="0" smtClean="0"/>
            <a:t>(X)+b </a:t>
          </a:r>
          <a:r>
            <a:rPr lang="tr-TR" dirty="0" err="1" smtClean="0"/>
            <a:t>dir</a:t>
          </a:r>
          <a:r>
            <a:rPr lang="tr-TR" dirty="0" smtClean="0"/>
            <a:t>.</a:t>
          </a:r>
          <a:endParaRPr lang="tr-TR" dirty="0"/>
        </a:p>
      </dgm:t>
    </dgm:pt>
    <dgm:pt modelId="{80A8D5FD-C684-4431-92C9-BCA07DC22522}" type="parTrans" cxnId="{64C1FE2E-1B69-47EC-AFC5-126757BDCF25}">
      <dgm:prSet/>
      <dgm:spPr/>
      <dgm:t>
        <a:bodyPr/>
        <a:lstStyle/>
        <a:p>
          <a:endParaRPr lang="tr-TR"/>
        </a:p>
      </dgm:t>
    </dgm:pt>
    <dgm:pt modelId="{C2580E44-E35F-46DD-A033-FCE06FF97109}" type="sibTrans" cxnId="{64C1FE2E-1B69-47EC-AFC5-126757BDCF25}">
      <dgm:prSet/>
      <dgm:spPr/>
      <dgm:t>
        <a:bodyPr/>
        <a:lstStyle/>
        <a:p>
          <a:endParaRPr lang="tr-TR"/>
        </a:p>
      </dgm:t>
    </dgm:pt>
    <dgm:pt modelId="{701B5755-FBAC-4A9C-9AE5-3A9415FD2215}" type="pres">
      <dgm:prSet presAssocID="{90F47742-2B0D-4C15-819F-1757B7DC25FF}" presName="Name0" presStyleCnt="0">
        <dgm:presLayoutVars>
          <dgm:dir/>
          <dgm:animLvl val="lvl"/>
          <dgm:resizeHandles/>
        </dgm:presLayoutVars>
      </dgm:prSet>
      <dgm:spPr/>
      <dgm:t>
        <a:bodyPr/>
        <a:lstStyle/>
        <a:p>
          <a:endParaRPr lang="tr-TR"/>
        </a:p>
      </dgm:t>
    </dgm:pt>
    <dgm:pt modelId="{C49847A4-1AED-4B7B-AAEB-F4C42FCAA9D5}" type="pres">
      <dgm:prSet presAssocID="{ED21739D-7B9D-4DDF-97D5-3EB49221B5BC}" presName="linNode" presStyleCnt="0"/>
      <dgm:spPr/>
    </dgm:pt>
    <dgm:pt modelId="{78BADCD6-BE31-4A92-94D0-100BE5414686}" type="pres">
      <dgm:prSet presAssocID="{ED21739D-7B9D-4DDF-97D5-3EB49221B5BC}" presName="parentShp" presStyleLbl="node1" presStyleIdx="0" presStyleCnt="1" custScaleX="58206" custScaleY="80869">
        <dgm:presLayoutVars>
          <dgm:bulletEnabled val="1"/>
        </dgm:presLayoutVars>
      </dgm:prSet>
      <dgm:spPr/>
      <dgm:t>
        <a:bodyPr/>
        <a:lstStyle/>
        <a:p>
          <a:endParaRPr lang="tr-TR"/>
        </a:p>
      </dgm:t>
    </dgm:pt>
    <dgm:pt modelId="{42D08C2D-5C20-4B14-A112-7678A5D33D63}" type="pres">
      <dgm:prSet presAssocID="{ED21739D-7B9D-4DDF-97D5-3EB49221B5BC}" presName="childShp" presStyleLbl="bgAccFollowNode1" presStyleIdx="0" presStyleCnt="1" custScaleX="142880">
        <dgm:presLayoutVars>
          <dgm:bulletEnabled val="1"/>
        </dgm:presLayoutVars>
      </dgm:prSet>
      <dgm:spPr/>
      <dgm:t>
        <a:bodyPr/>
        <a:lstStyle/>
        <a:p>
          <a:endParaRPr lang="tr-TR"/>
        </a:p>
      </dgm:t>
    </dgm:pt>
  </dgm:ptLst>
  <dgm:cxnLst>
    <dgm:cxn modelId="{29581630-375F-4C4D-A9F9-24739A954A1A}" type="presOf" srcId="{ED21739D-7B9D-4DDF-97D5-3EB49221B5BC}" destId="{78BADCD6-BE31-4A92-94D0-100BE5414686}" srcOrd="0" destOrd="0" presId="urn:microsoft.com/office/officeart/2005/8/layout/vList6"/>
    <dgm:cxn modelId="{64C1FE2E-1B69-47EC-AFC5-126757BDCF25}" srcId="{ED21739D-7B9D-4DDF-97D5-3EB49221B5BC}" destId="{C4D1E393-6D52-4C9C-9F5E-FE538B170B2D}" srcOrd="2" destOrd="0" parTransId="{80A8D5FD-C684-4431-92C9-BCA07DC22522}" sibTransId="{C2580E44-E35F-46DD-A033-FCE06FF97109}"/>
    <dgm:cxn modelId="{C69A3DDB-C06C-4F0F-A8CA-199BF3549D14}" srcId="{ED21739D-7B9D-4DDF-97D5-3EB49221B5BC}" destId="{67577D72-3314-4D3B-88F2-F53F831D65C5}" srcOrd="0" destOrd="0" parTransId="{ABA2F783-2405-4E1D-9E56-D93A1BA302DA}" sibTransId="{A9D68EA7-C3CB-4935-8667-909BC225003F}"/>
    <dgm:cxn modelId="{C4DA9F56-D1F5-4F6E-8D11-1522A68FA072}" type="presOf" srcId="{67577D72-3314-4D3B-88F2-F53F831D65C5}" destId="{42D08C2D-5C20-4B14-A112-7678A5D33D63}" srcOrd="0" destOrd="0" presId="urn:microsoft.com/office/officeart/2005/8/layout/vList6"/>
    <dgm:cxn modelId="{910C2140-9FAF-4179-8843-20ECD52EAA8E}" srcId="{90F47742-2B0D-4C15-819F-1757B7DC25FF}" destId="{ED21739D-7B9D-4DDF-97D5-3EB49221B5BC}" srcOrd="0" destOrd="0" parTransId="{2F427CA3-E537-4755-9539-7148AF933E88}" sibTransId="{B66C6567-DF3B-475B-A491-5D3340110B0F}"/>
    <dgm:cxn modelId="{22D19E65-2C6D-47D0-B3A9-1B47C353F651}" srcId="{ED21739D-7B9D-4DDF-97D5-3EB49221B5BC}" destId="{A6A14566-A3BB-459D-8759-560C4CD02F98}" srcOrd="1" destOrd="0" parTransId="{42735DF1-27A0-4C0C-8238-F2CF1ECA71B4}" sibTransId="{564BD9AE-D946-44C9-9090-7C814F1DD128}"/>
    <dgm:cxn modelId="{28D4ED9D-21E3-4266-A1DB-2D7802AE6AAE}" type="presOf" srcId="{A6A14566-A3BB-459D-8759-560C4CD02F98}" destId="{42D08C2D-5C20-4B14-A112-7678A5D33D63}" srcOrd="0" destOrd="1" presId="urn:microsoft.com/office/officeart/2005/8/layout/vList6"/>
    <dgm:cxn modelId="{D18C5C39-4EEC-40EF-9574-83B558CA6F42}" type="presOf" srcId="{C4D1E393-6D52-4C9C-9F5E-FE538B170B2D}" destId="{42D08C2D-5C20-4B14-A112-7678A5D33D63}" srcOrd="0" destOrd="2" presId="urn:microsoft.com/office/officeart/2005/8/layout/vList6"/>
    <dgm:cxn modelId="{7FF8C6E0-87A3-44CB-8A5C-27020B69C111}" type="presOf" srcId="{90F47742-2B0D-4C15-819F-1757B7DC25FF}" destId="{701B5755-FBAC-4A9C-9AE5-3A9415FD2215}" srcOrd="0" destOrd="0" presId="urn:microsoft.com/office/officeart/2005/8/layout/vList6"/>
    <dgm:cxn modelId="{236DC18A-016D-453D-BD64-8F80CFE6263C}" type="presParOf" srcId="{701B5755-FBAC-4A9C-9AE5-3A9415FD2215}" destId="{C49847A4-1AED-4B7B-AAEB-F4C42FCAA9D5}" srcOrd="0" destOrd="0" presId="urn:microsoft.com/office/officeart/2005/8/layout/vList6"/>
    <dgm:cxn modelId="{B739837D-6A70-471E-A15E-A84792188B11}" type="presParOf" srcId="{C49847A4-1AED-4B7B-AAEB-F4C42FCAA9D5}" destId="{78BADCD6-BE31-4A92-94D0-100BE5414686}" srcOrd="0" destOrd="0" presId="urn:microsoft.com/office/officeart/2005/8/layout/vList6"/>
    <dgm:cxn modelId="{357C8136-DB0B-4396-99B8-CB6F5F2CF26C}" type="presParOf" srcId="{C49847A4-1AED-4B7B-AAEB-F4C42FCAA9D5}" destId="{42D08C2D-5C20-4B14-A112-7678A5D33D63}"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67F7ABC-59C9-4D2C-A065-017C6C9517C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tr-TR"/>
        </a:p>
      </dgm:t>
    </dgm:pt>
    <dgm:pt modelId="{8D5B6844-1270-4F5E-A5E3-24CA0DDF16F2}">
      <dgm:prSet phldrT="[Metin]"/>
      <dgm:spPr/>
      <dgm:t>
        <a:bodyPr/>
        <a:lstStyle/>
        <a:p>
          <a:r>
            <a:rPr lang="tr-TR" dirty="0" smtClean="0"/>
            <a:t>TANIM</a:t>
          </a:r>
          <a:endParaRPr lang="tr-TR" dirty="0"/>
        </a:p>
      </dgm:t>
    </dgm:pt>
    <dgm:pt modelId="{1AC39DBC-483F-4487-A3DC-4135EFF51B54}" type="parTrans" cxnId="{EF269CDB-13B2-4786-9A4F-8EE1F3477CE6}">
      <dgm:prSet/>
      <dgm:spPr/>
      <dgm:t>
        <a:bodyPr/>
        <a:lstStyle/>
        <a:p>
          <a:endParaRPr lang="tr-TR"/>
        </a:p>
      </dgm:t>
    </dgm:pt>
    <dgm:pt modelId="{76BA7AF5-49DD-4550-ADFD-DC62CAAE5150}" type="sibTrans" cxnId="{EF269CDB-13B2-4786-9A4F-8EE1F3477CE6}">
      <dgm:prSet/>
      <dgm:spPr/>
      <dgm:t>
        <a:bodyPr/>
        <a:lstStyle/>
        <a:p>
          <a:endParaRPr lang="tr-TR"/>
        </a:p>
      </dgm:t>
    </dgm:pt>
    <dgm:pt modelId="{12A40EF9-AF6A-42F5-B5A4-8A3C4871E760}">
      <dgm:prSet phldrT="[Metin]"/>
      <dgm:spPr/>
      <dgm:t>
        <a:bodyPr/>
        <a:lstStyle/>
        <a:p>
          <a:r>
            <a:rPr lang="tr-TR" dirty="0" smtClean="0"/>
            <a:t>Eğer </a:t>
          </a:r>
          <a:r>
            <a:rPr lang="tr-TR" b="1" i="1" dirty="0" smtClean="0"/>
            <a:t>p(X= r</a:t>
          </a:r>
          <a:r>
            <a:rPr lang="tr-TR" b="1" i="1" baseline="-25000" dirty="0" smtClean="0"/>
            <a:t>1</a:t>
          </a:r>
          <a:r>
            <a:rPr lang="tr-TR" b="1" i="1" dirty="0" smtClean="0"/>
            <a:t> ve Y= r</a:t>
          </a:r>
          <a:r>
            <a:rPr lang="tr-TR" b="1" i="1" baseline="-25000" dirty="0" smtClean="0"/>
            <a:t>2</a:t>
          </a:r>
          <a:r>
            <a:rPr lang="tr-TR" b="1" i="1" dirty="0" smtClean="0"/>
            <a:t>) = p(X= r</a:t>
          </a:r>
          <a:r>
            <a:rPr lang="tr-TR" b="1" i="1" baseline="-25000" dirty="0" smtClean="0"/>
            <a:t>1</a:t>
          </a:r>
          <a:r>
            <a:rPr lang="tr-TR" b="1" i="1" dirty="0" smtClean="0"/>
            <a:t>).p(Y= r</a:t>
          </a:r>
          <a:r>
            <a:rPr lang="tr-TR" b="1" i="1" baseline="-25000" dirty="0" smtClean="0"/>
            <a:t>2</a:t>
          </a:r>
          <a:r>
            <a:rPr lang="tr-TR" b="1" i="1" dirty="0" smtClean="0"/>
            <a:t>)</a:t>
          </a:r>
          <a:r>
            <a:rPr lang="tr-TR" b="1" dirty="0" smtClean="0"/>
            <a:t> </a:t>
          </a:r>
          <a:r>
            <a:rPr lang="tr-TR" dirty="0" smtClean="0"/>
            <a:t>ya da diğer bir ifadeyle, eğer her </a:t>
          </a:r>
          <a:r>
            <a:rPr lang="tr-TR" b="1" dirty="0" smtClean="0"/>
            <a:t>r</a:t>
          </a:r>
          <a:r>
            <a:rPr lang="tr-TR" b="1" baseline="-25000" dirty="0" smtClean="0"/>
            <a:t>1</a:t>
          </a:r>
          <a:r>
            <a:rPr lang="tr-TR" dirty="0" smtClean="0"/>
            <a:t> ve </a:t>
          </a:r>
          <a:r>
            <a:rPr lang="tr-TR" b="1" dirty="0" smtClean="0"/>
            <a:t>r</a:t>
          </a:r>
          <a:r>
            <a:rPr lang="tr-TR" b="1" baseline="-25000" dirty="0" smtClean="0"/>
            <a:t>2</a:t>
          </a:r>
          <a:r>
            <a:rPr lang="tr-TR" baseline="-25000" dirty="0" smtClean="0"/>
            <a:t> </a:t>
          </a:r>
          <a:r>
            <a:rPr lang="tr-TR" dirty="0" err="1" smtClean="0"/>
            <a:t>gerçel</a:t>
          </a:r>
          <a:r>
            <a:rPr lang="tr-TR" dirty="0" smtClean="0"/>
            <a:t> sayıları için </a:t>
          </a:r>
          <a:r>
            <a:rPr lang="tr-TR" b="1" i="1" dirty="0" smtClean="0"/>
            <a:t>X= r</a:t>
          </a:r>
          <a:r>
            <a:rPr lang="tr-TR" b="1" i="1" baseline="-25000" dirty="0" smtClean="0"/>
            <a:t>1</a:t>
          </a:r>
          <a:r>
            <a:rPr lang="tr-TR" b="1" i="1" dirty="0" smtClean="0"/>
            <a:t> </a:t>
          </a:r>
          <a:r>
            <a:rPr lang="tr-TR" i="1" dirty="0" smtClean="0"/>
            <a:t>ve </a:t>
          </a:r>
          <a:r>
            <a:rPr lang="tr-TR" b="1" i="1" dirty="0" smtClean="0"/>
            <a:t>Y = r</a:t>
          </a:r>
          <a:r>
            <a:rPr lang="tr-TR" b="1" i="1" baseline="-25000" dirty="0" smtClean="0"/>
            <a:t>2</a:t>
          </a:r>
          <a:r>
            <a:rPr lang="tr-TR" b="1" i="1" dirty="0" smtClean="0"/>
            <a:t>'</a:t>
          </a:r>
          <a:r>
            <a:rPr lang="tr-TR" b="0" i="1" dirty="0" smtClean="0"/>
            <a:t>nin</a:t>
          </a:r>
          <a:r>
            <a:rPr lang="tr-TR" b="1" dirty="0" smtClean="0"/>
            <a:t> </a:t>
          </a:r>
          <a:r>
            <a:rPr lang="tr-TR" dirty="0" smtClean="0"/>
            <a:t>olasılığı, </a:t>
          </a:r>
          <a:r>
            <a:rPr lang="tr-TR" b="1" i="1" dirty="0" smtClean="0"/>
            <a:t>X= r</a:t>
          </a:r>
          <a:r>
            <a:rPr lang="tr-TR" b="1" i="1" baseline="-25000" dirty="0" smtClean="0"/>
            <a:t>1</a:t>
          </a:r>
          <a:r>
            <a:rPr lang="tr-TR" b="1" i="1" dirty="0" smtClean="0"/>
            <a:t> </a:t>
          </a:r>
          <a:r>
            <a:rPr lang="tr-TR" i="1" dirty="0" smtClean="0"/>
            <a:t>ve </a:t>
          </a:r>
          <a:r>
            <a:rPr lang="tr-TR" b="1" i="1" dirty="0" smtClean="0"/>
            <a:t>Y= r</a:t>
          </a:r>
          <a:r>
            <a:rPr lang="tr-TR" b="1" i="1" baseline="-25000" dirty="0" smtClean="0"/>
            <a:t>2</a:t>
          </a:r>
          <a:r>
            <a:rPr lang="tr-TR" b="1" dirty="0" smtClean="0"/>
            <a:t> </a:t>
          </a:r>
          <a:r>
            <a:rPr lang="tr-TR" dirty="0" smtClean="0"/>
            <a:t>olasılıklarının çarpımına eşit ise S örnek uzayı üzerindeki X ve Y rastgele değişkenleri </a:t>
          </a:r>
          <a:r>
            <a:rPr lang="tr-TR" i="1" dirty="0" smtClean="0"/>
            <a:t>bağımsızdır</a:t>
          </a:r>
          <a:r>
            <a:rPr lang="tr-TR" dirty="0" smtClean="0"/>
            <a:t> denir.</a:t>
          </a:r>
          <a:endParaRPr lang="tr-TR" dirty="0"/>
        </a:p>
      </dgm:t>
    </dgm:pt>
    <dgm:pt modelId="{663987AF-153F-4512-9931-5D8BA0F7708C}" type="sibTrans" cxnId="{A2FBE95C-F891-46A6-ADA6-CF54403B1DCB}">
      <dgm:prSet/>
      <dgm:spPr/>
      <dgm:t>
        <a:bodyPr/>
        <a:lstStyle/>
        <a:p>
          <a:endParaRPr lang="tr-TR"/>
        </a:p>
      </dgm:t>
    </dgm:pt>
    <dgm:pt modelId="{C1ED8DEB-20A1-41D9-8F3A-71A97587754B}" type="parTrans" cxnId="{A2FBE95C-F891-46A6-ADA6-CF54403B1DCB}">
      <dgm:prSet/>
      <dgm:spPr/>
      <dgm:t>
        <a:bodyPr/>
        <a:lstStyle/>
        <a:p>
          <a:endParaRPr lang="tr-TR"/>
        </a:p>
      </dgm:t>
    </dgm:pt>
    <dgm:pt modelId="{E8F57212-A8A5-4F8D-91F6-C9AC7807C7A3}" type="pres">
      <dgm:prSet presAssocID="{F67F7ABC-59C9-4D2C-A065-017C6C9517CD}" presName="linearFlow" presStyleCnt="0">
        <dgm:presLayoutVars>
          <dgm:dir/>
          <dgm:animLvl val="lvl"/>
          <dgm:resizeHandles val="exact"/>
        </dgm:presLayoutVars>
      </dgm:prSet>
      <dgm:spPr/>
      <dgm:t>
        <a:bodyPr/>
        <a:lstStyle/>
        <a:p>
          <a:endParaRPr lang="tr-TR"/>
        </a:p>
      </dgm:t>
    </dgm:pt>
    <dgm:pt modelId="{C301A954-09D4-44DE-8858-3C5ED97CC718}" type="pres">
      <dgm:prSet presAssocID="{8D5B6844-1270-4F5E-A5E3-24CA0DDF16F2}" presName="composite" presStyleCnt="0"/>
      <dgm:spPr/>
    </dgm:pt>
    <dgm:pt modelId="{8E4981CC-92C4-483B-A4DF-06967F41979F}" type="pres">
      <dgm:prSet presAssocID="{8D5B6844-1270-4F5E-A5E3-24CA0DDF16F2}" presName="parentText" presStyleLbl="alignNode1" presStyleIdx="0" presStyleCnt="1" custLinFactNeighborX="-75139" custLinFactNeighborY="-1193">
        <dgm:presLayoutVars>
          <dgm:chMax val="1"/>
          <dgm:bulletEnabled val="1"/>
        </dgm:presLayoutVars>
      </dgm:prSet>
      <dgm:spPr/>
      <dgm:t>
        <a:bodyPr/>
        <a:lstStyle/>
        <a:p>
          <a:endParaRPr lang="tr-TR"/>
        </a:p>
      </dgm:t>
    </dgm:pt>
    <dgm:pt modelId="{E6CE8FDE-D416-4755-BD2F-CAA5D9208B63}" type="pres">
      <dgm:prSet presAssocID="{8D5B6844-1270-4F5E-A5E3-24CA0DDF16F2}" presName="descendantText" presStyleLbl="alignAcc1" presStyleIdx="0" presStyleCnt="1">
        <dgm:presLayoutVars>
          <dgm:bulletEnabled val="1"/>
        </dgm:presLayoutVars>
      </dgm:prSet>
      <dgm:spPr/>
      <dgm:t>
        <a:bodyPr/>
        <a:lstStyle/>
        <a:p>
          <a:endParaRPr lang="tr-TR"/>
        </a:p>
      </dgm:t>
    </dgm:pt>
  </dgm:ptLst>
  <dgm:cxnLst>
    <dgm:cxn modelId="{A2FBE95C-F891-46A6-ADA6-CF54403B1DCB}" srcId="{8D5B6844-1270-4F5E-A5E3-24CA0DDF16F2}" destId="{12A40EF9-AF6A-42F5-B5A4-8A3C4871E760}" srcOrd="0" destOrd="0" parTransId="{C1ED8DEB-20A1-41D9-8F3A-71A97587754B}" sibTransId="{663987AF-153F-4512-9931-5D8BA0F7708C}"/>
    <dgm:cxn modelId="{2C986101-F7EB-416C-9405-4F4BA7BF212B}" type="presOf" srcId="{12A40EF9-AF6A-42F5-B5A4-8A3C4871E760}" destId="{E6CE8FDE-D416-4755-BD2F-CAA5D9208B63}" srcOrd="0" destOrd="0" presId="urn:microsoft.com/office/officeart/2005/8/layout/chevron2"/>
    <dgm:cxn modelId="{EF269CDB-13B2-4786-9A4F-8EE1F3477CE6}" srcId="{F67F7ABC-59C9-4D2C-A065-017C6C9517CD}" destId="{8D5B6844-1270-4F5E-A5E3-24CA0DDF16F2}" srcOrd="0" destOrd="0" parTransId="{1AC39DBC-483F-4487-A3DC-4135EFF51B54}" sibTransId="{76BA7AF5-49DD-4550-ADFD-DC62CAAE5150}"/>
    <dgm:cxn modelId="{BCE04785-A189-469A-878A-756DE3E1410D}" type="presOf" srcId="{8D5B6844-1270-4F5E-A5E3-24CA0DDF16F2}" destId="{8E4981CC-92C4-483B-A4DF-06967F41979F}" srcOrd="0" destOrd="0" presId="urn:microsoft.com/office/officeart/2005/8/layout/chevron2"/>
    <dgm:cxn modelId="{3AC09B46-5A1B-40BA-B5CB-6F5C17EA725F}" type="presOf" srcId="{F67F7ABC-59C9-4D2C-A065-017C6C9517CD}" destId="{E8F57212-A8A5-4F8D-91F6-C9AC7807C7A3}" srcOrd="0" destOrd="0" presId="urn:microsoft.com/office/officeart/2005/8/layout/chevron2"/>
    <dgm:cxn modelId="{3791EB97-0058-49E6-94AB-7CE6AA245DD5}" type="presParOf" srcId="{E8F57212-A8A5-4F8D-91F6-C9AC7807C7A3}" destId="{C301A954-09D4-44DE-8858-3C5ED97CC718}" srcOrd="0" destOrd="0" presId="urn:microsoft.com/office/officeart/2005/8/layout/chevron2"/>
    <dgm:cxn modelId="{415A3473-0095-45C5-8D6F-AE9BA107CDD9}" type="presParOf" srcId="{C301A954-09D4-44DE-8858-3C5ED97CC718}" destId="{8E4981CC-92C4-483B-A4DF-06967F41979F}" srcOrd="0" destOrd="0" presId="urn:microsoft.com/office/officeart/2005/8/layout/chevron2"/>
    <dgm:cxn modelId="{8CCADFD5-C876-4F88-8AC4-B86AF4A8A1A8}" type="presParOf" srcId="{C301A954-09D4-44DE-8858-3C5ED97CC718}" destId="{E6CE8FDE-D416-4755-BD2F-CAA5D9208B6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90F47742-2B0D-4C15-819F-1757B7DC25FF}" type="doc">
      <dgm:prSet loTypeId="urn:microsoft.com/office/officeart/2005/8/layout/vList6" loCatId="process" qsTypeId="urn:microsoft.com/office/officeart/2005/8/quickstyle/simple1" qsCatId="simple" csTypeId="urn:microsoft.com/office/officeart/2005/8/colors/colorful3" csCatId="colorful" phldr="1"/>
      <dgm:spPr/>
      <dgm:t>
        <a:bodyPr/>
        <a:lstStyle/>
        <a:p>
          <a:endParaRPr lang="tr-TR"/>
        </a:p>
      </dgm:t>
    </dgm:pt>
    <dgm:pt modelId="{ED21739D-7B9D-4DDF-97D5-3EB49221B5BC}">
      <dgm:prSet phldrT="[Metin]"/>
      <dgm:spPr/>
      <dgm:t>
        <a:bodyPr/>
        <a:lstStyle/>
        <a:p>
          <a:r>
            <a:rPr lang="tr-TR" dirty="0" smtClean="0"/>
            <a:t>Teorem 4</a:t>
          </a:r>
          <a:endParaRPr lang="tr-TR" dirty="0"/>
        </a:p>
      </dgm:t>
    </dgm:pt>
    <dgm:pt modelId="{2F427CA3-E537-4755-9539-7148AF933E88}" type="parTrans" cxnId="{910C2140-9FAF-4179-8843-20ECD52EAA8E}">
      <dgm:prSet/>
      <dgm:spPr/>
      <dgm:t>
        <a:bodyPr/>
        <a:lstStyle/>
        <a:p>
          <a:endParaRPr lang="tr-TR"/>
        </a:p>
      </dgm:t>
    </dgm:pt>
    <dgm:pt modelId="{B66C6567-DF3B-475B-A491-5D3340110B0F}" type="sibTrans" cxnId="{910C2140-9FAF-4179-8843-20ECD52EAA8E}">
      <dgm:prSet/>
      <dgm:spPr/>
      <dgm:t>
        <a:bodyPr/>
        <a:lstStyle/>
        <a:p>
          <a:endParaRPr lang="tr-TR"/>
        </a:p>
      </dgm:t>
    </dgm:pt>
    <dgm:pt modelId="{67577D72-3314-4D3B-88F2-F53F831D65C5}">
      <dgm:prSet phldrT="[Metin]"/>
      <dgm:spPr/>
      <dgm:t>
        <a:bodyPr/>
        <a:lstStyle/>
        <a:p>
          <a:r>
            <a:rPr lang="tr-TR" dirty="0" smtClean="0"/>
            <a:t>Eğer </a:t>
          </a:r>
          <a:r>
            <a:rPr lang="tr-TR" b="1" dirty="0" smtClean="0"/>
            <a:t>X</a:t>
          </a:r>
          <a:r>
            <a:rPr lang="tr-TR" dirty="0" smtClean="0"/>
            <a:t> ve </a:t>
          </a:r>
          <a:r>
            <a:rPr lang="tr-TR" b="1" dirty="0" smtClean="0"/>
            <a:t>Y</a:t>
          </a:r>
          <a:r>
            <a:rPr lang="tr-TR" dirty="0" smtClean="0"/>
            <a:t>, </a:t>
          </a:r>
          <a:r>
            <a:rPr lang="tr-TR" b="1" dirty="0" smtClean="0"/>
            <a:t>S</a:t>
          </a:r>
          <a:r>
            <a:rPr lang="tr-TR" dirty="0" smtClean="0"/>
            <a:t> örnek uzayı üzerinde bağımsız değişkenler ise, o zaman </a:t>
          </a:r>
          <a:r>
            <a:rPr lang="tr-TR" b="1" i="1" dirty="0" smtClean="0"/>
            <a:t>E(XY)=E(X)E(Y)</a:t>
          </a:r>
          <a:r>
            <a:rPr lang="tr-TR" dirty="0" smtClean="0"/>
            <a:t>'</a:t>
          </a:r>
          <a:r>
            <a:rPr lang="tr-TR" dirty="0" err="1" smtClean="0"/>
            <a:t>dir</a:t>
          </a:r>
          <a:r>
            <a:rPr lang="tr-TR" dirty="0" smtClean="0"/>
            <a:t>.</a:t>
          </a:r>
          <a:endParaRPr lang="tr-TR" b="1" dirty="0"/>
        </a:p>
      </dgm:t>
    </dgm:pt>
    <dgm:pt modelId="{ABA2F783-2405-4E1D-9E56-D93A1BA302DA}" type="parTrans" cxnId="{C69A3DDB-C06C-4F0F-A8CA-199BF3549D14}">
      <dgm:prSet/>
      <dgm:spPr/>
      <dgm:t>
        <a:bodyPr/>
        <a:lstStyle/>
        <a:p>
          <a:endParaRPr lang="tr-TR"/>
        </a:p>
      </dgm:t>
    </dgm:pt>
    <dgm:pt modelId="{A9D68EA7-C3CB-4935-8667-909BC225003F}" type="sibTrans" cxnId="{C69A3DDB-C06C-4F0F-A8CA-199BF3549D14}">
      <dgm:prSet/>
      <dgm:spPr/>
      <dgm:t>
        <a:bodyPr/>
        <a:lstStyle/>
        <a:p>
          <a:endParaRPr lang="tr-TR"/>
        </a:p>
      </dgm:t>
    </dgm:pt>
    <dgm:pt modelId="{701B5755-FBAC-4A9C-9AE5-3A9415FD2215}" type="pres">
      <dgm:prSet presAssocID="{90F47742-2B0D-4C15-819F-1757B7DC25FF}" presName="Name0" presStyleCnt="0">
        <dgm:presLayoutVars>
          <dgm:dir/>
          <dgm:animLvl val="lvl"/>
          <dgm:resizeHandles/>
        </dgm:presLayoutVars>
      </dgm:prSet>
      <dgm:spPr/>
      <dgm:t>
        <a:bodyPr/>
        <a:lstStyle/>
        <a:p>
          <a:endParaRPr lang="tr-TR"/>
        </a:p>
      </dgm:t>
    </dgm:pt>
    <dgm:pt modelId="{C49847A4-1AED-4B7B-AAEB-F4C42FCAA9D5}" type="pres">
      <dgm:prSet presAssocID="{ED21739D-7B9D-4DDF-97D5-3EB49221B5BC}" presName="linNode" presStyleCnt="0"/>
      <dgm:spPr/>
    </dgm:pt>
    <dgm:pt modelId="{78BADCD6-BE31-4A92-94D0-100BE5414686}" type="pres">
      <dgm:prSet presAssocID="{ED21739D-7B9D-4DDF-97D5-3EB49221B5BC}" presName="parentShp" presStyleLbl="node1" presStyleIdx="0" presStyleCnt="1" custScaleX="58206" custScaleY="80869">
        <dgm:presLayoutVars>
          <dgm:bulletEnabled val="1"/>
        </dgm:presLayoutVars>
      </dgm:prSet>
      <dgm:spPr/>
      <dgm:t>
        <a:bodyPr/>
        <a:lstStyle/>
        <a:p>
          <a:endParaRPr lang="tr-TR"/>
        </a:p>
      </dgm:t>
    </dgm:pt>
    <dgm:pt modelId="{42D08C2D-5C20-4B14-A112-7678A5D33D63}" type="pres">
      <dgm:prSet presAssocID="{ED21739D-7B9D-4DDF-97D5-3EB49221B5BC}" presName="childShp" presStyleLbl="bgAccFollowNode1" presStyleIdx="0" presStyleCnt="1" custScaleX="142880">
        <dgm:presLayoutVars>
          <dgm:bulletEnabled val="1"/>
        </dgm:presLayoutVars>
      </dgm:prSet>
      <dgm:spPr/>
      <dgm:t>
        <a:bodyPr/>
        <a:lstStyle/>
        <a:p>
          <a:endParaRPr lang="tr-TR"/>
        </a:p>
      </dgm:t>
    </dgm:pt>
  </dgm:ptLst>
  <dgm:cxnLst>
    <dgm:cxn modelId="{910C2140-9FAF-4179-8843-20ECD52EAA8E}" srcId="{90F47742-2B0D-4C15-819F-1757B7DC25FF}" destId="{ED21739D-7B9D-4DDF-97D5-3EB49221B5BC}" srcOrd="0" destOrd="0" parTransId="{2F427CA3-E537-4755-9539-7148AF933E88}" sibTransId="{B66C6567-DF3B-475B-A491-5D3340110B0F}"/>
    <dgm:cxn modelId="{C69A3DDB-C06C-4F0F-A8CA-199BF3549D14}" srcId="{ED21739D-7B9D-4DDF-97D5-3EB49221B5BC}" destId="{67577D72-3314-4D3B-88F2-F53F831D65C5}" srcOrd="0" destOrd="0" parTransId="{ABA2F783-2405-4E1D-9E56-D93A1BA302DA}" sibTransId="{A9D68EA7-C3CB-4935-8667-909BC225003F}"/>
    <dgm:cxn modelId="{FD2253B0-3795-4A34-A5BA-895E36D834A0}" type="presOf" srcId="{ED21739D-7B9D-4DDF-97D5-3EB49221B5BC}" destId="{78BADCD6-BE31-4A92-94D0-100BE5414686}" srcOrd="0" destOrd="0" presId="urn:microsoft.com/office/officeart/2005/8/layout/vList6"/>
    <dgm:cxn modelId="{AA7D30AF-591F-44C6-803D-36F6FEC8D8F6}" type="presOf" srcId="{90F47742-2B0D-4C15-819F-1757B7DC25FF}" destId="{701B5755-FBAC-4A9C-9AE5-3A9415FD2215}" srcOrd="0" destOrd="0" presId="urn:microsoft.com/office/officeart/2005/8/layout/vList6"/>
    <dgm:cxn modelId="{25894B1E-5A87-40E1-B517-41B0B469C298}" type="presOf" srcId="{67577D72-3314-4D3B-88F2-F53F831D65C5}" destId="{42D08C2D-5C20-4B14-A112-7678A5D33D63}" srcOrd="0" destOrd="0" presId="urn:microsoft.com/office/officeart/2005/8/layout/vList6"/>
    <dgm:cxn modelId="{06F81399-783D-4E44-9051-7398D7313490}" type="presParOf" srcId="{701B5755-FBAC-4A9C-9AE5-3A9415FD2215}" destId="{C49847A4-1AED-4B7B-AAEB-F4C42FCAA9D5}" srcOrd="0" destOrd="0" presId="urn:microsoft.com/office/officeart/2005/8/layout/vList6"/>
    <dgm:cxn modelId="{6EE4845A-AD16-413C-9E02-DA2E961DCF5D}" type="presParOf" srcId="{C49847A4-1AED-4B7B-AAEB-F4C42FCAA9D5}" destId="{78BADCD6-BE31-4A92-94D0-100BE5414686}" srcOrd="0" destOrd="0" presId="urn:microsoft.com/office/officeart/2005/8/layout/vList6"/>
    <dgm:cxn modelId="{C3EC6D30-C2EF-4182-9C00-E5E131F68F65}" type="presParOf" srcId="{C49847A4-1AED-4B7B-AAEB-F4C42FCAA9D5}" destId="{42D08C2D-5C20-4B14-A112-7678A5D33D63}"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F67F7ABC-59C9-4D2C-A065-017C6C9517C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tr-TR"/>
        </a:p>
      </dgm:t>
    </dgm:pt>
    <dgm:pt modelId="{8D5B6844-1270-4F5E-A5E3-24CA0DDF16F2}">
      <dgm:prSet phldrT="[Metin]"/>
      <dgm:spPr/>
      <dgm:t>
        <a:bodyPr/>
        <a:lstStyle/>
        <a:p>
          <a:r>
            <a:rPr lang="tr-TR" dirty="0" smtClean="0"/>
            <a:t>TANIM</a:t>
          </a:r>
          <a:endParaRPr lang="tr-TR" dirty="0"/>
        </a:p>
      </dgm:t>
    </dgm:pt>
    <dgm:pt modelId="{1AC39DBC-483F-4487-A3DC-4135EFF51B54}" type="parTrans" cxnId="{EF269CDB-13B2-4786-9A4F-8EE1F3477CE6}">
      <dgm:prSet/>
      <dgm:spPr/>
      <dgm:t>
        <a:bodyPr/>
        <a:lstStyle/>
        <a:p>
          <a:endParaRPr lang="tr-TR"/>
        </a:p>
      </dgm:t>
    </dgm:pt>
    <dgm:pt modelId="{76BA7AF5-49DD-4550-ADFD-DC62CAAE5150}" type="sibTrans" cxnId="{EF269CDB-13B2-4786-9A4F-8EE1F3477CE6}">
      <dgm:prSet/>
      <dgm:spPr/>
      <dgm:t>
        <a:bodyPr/>
        <a:lstStyle/>
        <a:p>
          <a:endParaRPr lang="tr-TR"/>
        </a:p>
      </dgm:t>
    </dgm:pt>
    <dgm:pt modelId="{12A40EF9-AF6A-42F5-B5A4-8A3C4871E760}">
      <dgm:prSet phldrT="[Metin]"/>
      <dgm:spPr>
        <a:blipFill rotWithShape="0">
          <a:blip xmlns:r="http://schemas.openxmlformats.org/officeDocument/2006/relationships" r:embed="rId1"/>
          <a:stretch>
            <a:fillRect l="-85" t="-49091" b="-48182"/>
          </a:stretch>
        </a:blipFill>
      </dgm:spPr>
      <dgm:t>
        <a:bodyPr/>
        <a:lstStyle/>
        <a:p>
          <a:r>
            <a:rPr lang="tr-TR">
              <a:noFill/>
            </a:rPr>
            <a:t> </a:t>
          </a:r>
        </a:p>
      </dgm:t>
    </dgm:pt>
    <dgm:pt modelId="{663987AF-153F-4512-9931-5D8BA0F7708C}" type="sibTrans" cxnId="{A2FBE95C-F891-46A6-ADA6-CF54403B1DCB}">
      <dgm:prSet/>
      <dgm:spPr/>
      <dgm:t>
        <a:bodyPr/>
        <a:lstStyle/>
        <a:p>
          <a:endParaRPr lang="tr-TR"/>
        </a:p>
      </dgm:t>
    </dgm:pt>
    <dgm:pt modelId="{C1ED8DEB-20A1-41D9-8F3A-71A97587754B}" type="parTrans" cxnId="{A2FBE95C-F891-46A6-ADA6-CF54403B1DCB}">
      <dgm:prSet/>
      <dgm:spPr/>
      <dgm:t>
        <a:bodyPr/>
        <a:lstStyle/>
        <a:p>
          <a:endParaRPr lang="tr-TR"/>
        </a:p>
      </dgm:t>
    </dgm:pt>
    <dgm:pt modelId="{E8F57212-A8A5-4F8D-91F6-C9AC7807C7A3}" type="pres">
      <dgm:prSet presAssocID="{F67F7ABC-59C9-4D2C-A065-017C6C9517CD}" presName="linearFlow" presStyleCnt="0">
        <dgm:presLayoutVars>
          <dgm:dir/>
          <dgm:animLvl val="lvl"/>
          <dgm:resizeHandles val="exact"/>
        </dgm:presLayoutVars>
      </dgm:prSet>
      <dgm:spPr/>
      <dgm:t>
        <a:bodyPr/>
        <a:lstStyle/>
        <a:p>
          <a:endParaRPr lang="tr-TR"/>
        </a:p>
      </dgm:t>
    </dgm:pt>
    <dgm:pt modelId="{C301A954-09D4-44DE-8858-3C5ED97CC718}" type="pres">
      <dgm:prSet presAssocID="{8D5B6844-1270-4F5E-A5E3-24CA0DDF16F2}" presName="composite" presStyleCnt="0"/>
      <dgm:spPr/>
    </dgm:pt>
    <dgm:pt modelId="{8E4981CC-92C4-483B-A4DF-06967F41979F}" type="pres">
      <dgm:prSet presAssocID="{8D5B6844-1270-4F5E-A5E3-24CA0DDF16F2}" presName="parentText" presStyleLbl="alignNode1" presStyleIdx="0" presStyleCnt="1" custLinFactNeighborX="-75139" custLinFactNeighborY="-1193">
        <dgm:presLayoutVars>
          <dgm:chMax val="1"/>
          <dgm:bulletEnabled val="1"/>
        </dgm:presLayoutVars>
      </dgm:prSet>
      <dgm:spPr/>
      <dgm:t>
        <a:bodyPr/>
        <a:lstStyle/>
        <a:p>
          <a:endParaRPr lang="tr-TR"/>
        </a:p>
      </dgm:t>
    </dgm:pt>
    <dgm:pt modelId="{E6CE8FDE-D416-4755-BD2F-CAA5D9208B63}" type="pres">
      <dgm:prSet presAssocID="{8D5B6844-1270-4F5E-A5E3-24CA0DDF16F2}" presName="descendantText" presStyleLbl="alignAcc1" presStyleIdx="0" presStyleCnt="1" custLinFactNeighborX="0" custLinFactNeighborY="6162">
        <dgm:presLayoutVars>
          <dgm:bulletEnabled val="1"/>
        </dgm:presLayoutVars>
      </dgm:prSet>
      <dgm:spPr/>
      <dgm:t>
        <a:bodyPr/>
        <a:lstStyle/>
        <a:p>
          <a:endParaRPr lang="tr-TR"/>
        </a:p>
      </dgm:t>
    </dgm:pt>
  </dgm:ptLst>
  <dgm:cxnLst>
    <dgm:cxn modelId="{FA9E8103-8F21-48F7-A405-4D8E72B65B60}" type="presOf" srcId="{F67F7ABC-59C9-4D2C-A065-017C6C9517CD}" destId="{E8F57212-A8A5-4F8D-91F6-C9AC7807C7A3}" srcOrd="0" destOrd="0" presId="urn:microsoft.com/office/officeart/2005/8/layout/chevron2"/>
    <dgm:cxn modelId="{A2FBE95C-F891-46A6-ADA6-CF54403B1DCB}" srcId="{8D5B6844-1270-4F5E-A5E3-24CA0DDF16F2}" destId="{12A40EF9-AF6A-42F5-B5A4-8A3C4871E760}" srcOrd="0" destOrd="0" parTransId="{C1ED8DEB-20A1-41D9-8F3A-71A97587754B}" sibTransId="{663987AF-153F-4512-9931-5D8BA0F7708C}"/>
    <dgm:cxn modelId="{EF269CDB-13B2-4786-9A4F-8EE1F3477CE6}" srcId="{F67F7ABC-59C9-4D2C-A065-017C6C9517CD}" destId="{8D5B6844-1270-4F5E-A5E3-24CA0DDF16F2}" srcOrd="0" destOrd="0" parTransId="{1AC39DBC-483F-4487-A3DC-4135EFF51B54}" sibTransId="{76BA7AF5-49DD-4550-ADFD-DC62CAAE5150}"/>
    <dgm:cxn modelId="{30CE2A69-BC72-44C9-B0D5-3FF421A6571E}" type="presOf" srcId="{8D5B6844-1270-4F5E-A5E3-24CA0DDF16F2}" destId="{8E4981CC-92C4-483B-A4DF-06967F41979F}" srcOrd="0" destOrd="0" presId="urn:microsoft.com/office/officeart/2005/8/layout/chevron2"/>
    <dgm:cxn modelId="{902EC757-DF5E-42C7-BDA0-F0392B4BE1B8}" type="presOf" srcId="{12A40EF9-AF6A-42F5-B5A4-8A3C4871E760}" destId="{E6CE8FDE-D416-4755-BD2F-CAA5D9208B63}" srcOrd="0" destOrd="0" presId="urn:microsoft.com/office/officeart/2005/8/layout/chevron2"/>
    <dgm:cxn modelId="{C995F793-025B-450E-90F6-9854627F926A}" type="presParOf" srcId="{E8F57212-A8A5-4F8D-91F6-C9AC7807C7A3}" destId="{C301A954-09D4-44DE-8858-3C5ED97CC718}" srcOrd="0" destOrd="0" presId="urn:microsoft.com/office/officeart/2005/8/layout/chevron2"/>
    <dgm:cxn modelId="{8DB6EB49-730A-41ED-A9DC-FC47C36A8F6B}" type="presParOf" srcId="{C301A954-09D4-44DE-8858-3C5ED97CC718}" destId="{8E4981CC-92C4-483B-A4DF-06967F41979F}" srcOrd="0" destOrd="0" presId="urn:microsoft.com/office/officeart/2005/8/layout/chevron2"/>
    <dgm:cxn modelId="{FECE41DB-462B-4CD8-9252-7C5FD6DDF477}" type="presParOf" srcId="{C301A954-09D4-44DE-8858-3C5ED97CC718}" destId="{E6CE8FDE-D416-4755-BD2F-CAA5D9208B6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90F47742-2B0D-4C15-819F-1757B7DC25FF}" type="doc">
      <dgm:prSet loTypeId="urn:microsoft.com/office/officeart/2005/8/layout/vList6" loCatId="process" qsTypeId="urn:microsoft.com/office/officeart/2005/8/quickstyle/simple1" qsCatId="simple" csTypeId="urn:microsoft.com/office/officeart/2005/8/colors/colorful3" csCatId="colorful" phldr="1"/>
      <dgm:spPr/>
      <dgm:t>
        <a:bodyPr/>
        <a:lstStyle/>
        <a:p>
          <a:endParaRPr lang="tr-TR"/>
        </a:p>
      </dgm:t>
    </dgm:pt>
    <dgm:pt modelId="{ED21739D-7B9D-4DDF-97D5-3EB49221B5BC}">
      <dgm:prSet phldrT="[Metin]"/>
      <dgm:spPr/>
      <dgm:t>
        <a:bodyPr/>
        <a:lstStyle/>
        <a:p>
          <a:r>
            <a:rPr lang="tr-TR" dirty="0" smtClean="0"/>
            <a:t>Teorem 5</a:t>
          </a:r>
          <a:endParaRPr lang="tr-TR" dirty="0"/>
        </a:p>
      </dgm:t>
    </dgm:pt>
    <dgm:pt modelId="{2F427CA3-E537-4755-9539-7148AF933E88}" type="parTrans" cxnId="{910C2140-9FAF-4179-8843-20ECD52EAA8E}">
      <dgm:prSet/>
      <dgm:spPr/>
      <dgm:t>
        <a:bodyPr/>
        <a:lstStyle/>
        <a:p>
          <a:endParaRPr lang="tr-TR"/>
        </a:p>
      </dgm:t>
    </dgm:pt>
    <dgm:pt modelId="{B66C6567-DF3B-475B-A491-5D3340110B0F}" type="sibTrans" cxnId="{910C2140-9FAF-4179-8843-20ECD52EAA8E}">
      <dgm:prSet/>
      <dgm:spPr/>
      <dgm:t>
        <a:bodyPr/>
        <a:lstStyle/>
        <a:p>
          <a:endParaRPr lang="tr-TR"/>
        </a:p>
      </dgm:t>
    </dgm:pt>
    <dgm:pt modelId="{67577D72-3314-4D3B-88F2-F53F831D65C5}">
      <dgm:prSet phldrT="[Metin]"/>
      <dgm:spPr/>
      <dgm:t>
        <a:bodyPr/>
        <a:lstStyle/>
        <a:p>
          <a:r>
            <a:rPr lang="tr-TR" dirty="0" smtClean="0"/>
            <a:t>Eğer,</a:t>
          </a:r>
          <a:r>
            <a:rPr lang="tr-TR" b="1" dirty="0" smtClean="0"/>
            <a:t> X, S </a:t>
          </a:r>
          <a:r>
            <a:rPr lang="tr-TR" dirty="0" smtClean="0"/>
            <a:t>örnek uzayı üzerinde bir rastgele değişken ise, bu takdirde </a:t>
          </a:r>
          <a:r>
            <a:rPr lang="tr-TR" b="1" dirty="0" smtClean="0"/>
            <a:t>V</a:t>
          </a:r>
          <a:r>
            <a:rPr lang="tr-TR" b="1" i="1" dirty="0" smtClean="0"/>
            <a:t>(X) = E(X</a:t>
          </a:r>
          <a:r>
            <a:rPr lang="tr-TR" b="1" i="1" baseline="30000" dirty="0" smtClean="0"/>
            <a:t>2</a:t>
          </a:r>
          <a:r>
            <a:rPr lang="tr-TR" b="1" i="1" dirty="0" smtClean="0"/>
            <a:t>) — E(X)</a:t>
          </a:r>
          <a:r>
            <a:rPr lang="tr-TR" b="1" baseline="30000" dirty="0" smtClean="0"/>
            <a:t>2</a:t>
          </a:r>
          <a:r>
            <a:rPr lang="tr-TR" b="1" dirty="0" smtClean="0"/>
            <a:t>’dir</a:t>
          </a:r>
          <a:r>
            <a:rPr lang="tr-TR" dirty="0" smtClean="0"/>
            <a:t>.</a:t>
          </a:r>
          <a:endParaRPr lang="tr-TR" b="1" dirty="0"/>
        </a:p>
      </dgm:t>
    </dgm:pt>
    <dgm:pt modelId="{ABA2F783-2405-4E1D-9E56-D93A1BA302DA}" type="parTrans" cxnId="{C69A3DDB-C06C-4F0F-A8CA-199BF3549D14}">
      <dgm:prSet/>
      <dgm:spPr/>
      <dgm:t>
        <a:bodyPr/>
        <a:lstStyle/>
        <a:p>
          <a:endParaRPr lang="tr-TR"/>
        </a:p>
      </dgm:t>
    </dgm:pt>
    <dgm:pt modelId="{A9D68EA7-C3CB-4935-8667-909BC225003F}" type="sibTrans" cxnId="{C69A3DDB-C06C-4F0F-A8CA-199BF3549D14}">
      <dgm:prSet/>
      <dgm:spPr/>
      <dgm:t>
        <a:bodyPr/>
        <a:lstStyle/>
        <a:p>
          <a:endParaRPr lang="tr-TR"/>
        </a:p>
      </dgm:t>
    </dgm:pt>
    <dgm:pt modelId="{701B5755-FBAC-4A9C-9AE5-3A9415FD2215}" type="pres">
      <dgm:prSet presAssocID="{90F47742-2B0D-4C15-819F-1757B7DC25FF}" presName="Name0" presStyleCnt="0">
        <dgm:presLayoutVars>
          <dgm:dir/>
          <dgm:animLvl val="lvl"/>
          <dgm:resizeHandles/>
        </dgm:presLayoutVars>
      </dgm:prSet>
      <dgm:spPr/>
      <dgm:t>
        <a:bodyPr/>
        <a:lstStyle/>
        <a:p>
          <a:endParaRPr lang="tr-TR"/>
        </a:p>
      </dgm:t>
    </dgm:pt>
    <dgm:pt modelId="{C49847A4-1AED-4B7B-AAEB-F4C42FCAA9D5}" type="pres">
      <dgm:prSet presAssocID="{ED21739D-7B9D-4DDF-97D5-3EB49221B5BC}" presName="linNode" presStyleCnt="0"/>
      <dgm:spPr/>
    </dgm:pt>
    <dgm:pt modelId="{78BADCD6-BE31-4A92-94D0-100BE5414686}" type="pres">
      <dgm:prSet presAssocID="{ED21739D-7B9D-4DDF-97D5-3EB49221B5BC}" presName="parentShp" presStyleLbl="node1" presStyleIdx="0" presStyleCnt="1" custScaleX="58206" custScaleY="80869" custLinFactNeighborY="0">
        <dgm:presLayoutVars>
          <dgm:bulletEnabled val="1"/>
        </dgm:presLayoutVars>
      </dgm:prSet>
      <dgm:spPr/>
      <dgm:t>
        <a:bodyPr/>
        <a:lstStyle/>
        <a:p>
          <a:endParaRPr lang="tr-TR"/>
        </a:p>
      </dgm:t>
    </dgm:pt>
    <dgm:pt modelId="{42D08C2D-5C20-4B14-A112-7678A5D33D63}" type="pres">
      <dgm:prSet presAssocID="{ED21739D-7B9D-4DDF-97D5-3EB49221B5BC}" presName="childShp" presStyleLbl="bgAccFollowNode1" presStyleIdx="0" presStyleCnt="1" custScaleX="142880">
        <dgm:presLayoutVars>
          <dgm:bulletEnabled val="1"/>
        </dgm:presLayoutVars>
      </dgm:prSet>
      <dgm:spPr/>
      <dgm:t>
        <a:bodyPr/>
        <a:lstStyle/>
        <a:p>
          <a:endParaRPr lang="tr-TR"/>
        </a:p>
      </dgm:t>
    </dgm:pt>
  </dgm:ptLst>
  <dgm:cxnLst>
    <dgm:cxn modelId="{910C2140-9FAF-4179-8843-20ECD52EAA8E}" srcId="{90F47742-2B0D-4C15-819F-1757B7DC25FF}" destId="{ED21739D-7B9D-4DDF-97D5-3EB49221B5BC}" srcOrd="0" destOrd="0" parTransId="{2F427CA3-E537-4755-9539-7148AF933E88}" sibTransId="{B66C6567-DF3B-475B-A491-5D3340110B0F}"/>
    <dgm:cxn modelId="{9A3B9356-2D25-4FD0-9C3A-4BC134A6B4FF}" type="presOf" srcId="{90F47742-2B0D-4C15-819F-1757B7DC25FF}" destId="{701B5755-FBAC-4A9C-9AE5-3A9415FD2215}" srcOrd="0" destOrd="0" presId="urn:microsoft.com/office/officeart/2005/8/layout/vList6"/>
    <dgm:cxn modelId="{C69A3DDB-C06C-4F0F-A8CA-199BF3549D14}" srcId="{ED21739D-7B9D-4DDF-97D5-3EB49221B5BC}" destId="{67577D72-3314-4D3B-88F2-F53F831D65C5}" srcOrd="0" destOrd="0" parTransId="{ABA2F783-2405-4E1D-9E56-D93A1BA302DA}" sibTransId="{A9D68EA7-C3CB-4935-8667-909BC225003F}"/>
    <dgm:cxn modelId="{4BE799F8-E31D-4CF0-B48F-2E60921D9C68}" type="presOf" srcId="{67577D72-3314-4D3B-88F2-F53F831D65C5}" destId="{42D08C2D-5C20-4B14-A112-7678A5D33D63}" srcOrd="0" destOrd="0" presId="urn:microsoft.com/office/officeart/2005/8/layout/vList6"/>
    <dgm:cxn modelId="{9CBDC02F-ABD3-4498-AA1D-BE8051CD32C7}" type="presOf" srcId="{ED21739D-7B9D-4DDF-97D5-3EB49221B5BC}" destId="{78BADCD6-BE31-4A92-94D0-100BE5414686}" srcOrd="0" destOrd="0" presId="urn:microsoft.com/office/officeart/2005/8/layout/vList6"/>
    <dgm:cxn modelId="{74941D69-680B-4DAB-B4C4-98F2D3D08775}" type="presParOf" srcId="{701B5755-FBAC-4A9C-9AE5-3A9415FD2215}" destId="{C49847A4-1AED-4B7B-AAEB-F4C42FCAA9D5}" srcOrd="0" destOrd="0" presId="urn:microsoft.com/office/officeart/2005/8/layout/vList6"/>
    <dgm:cxn modelId="{8CA5D159-D5A7-4B04-ADC0-2A53B7144347}" type="presParOf" srcId="{C49847A4-1AED-4B7B-AAEB-F4C42FCAA9D5}" destId="{78BADCD6-BE31-4A92-94D0-100BE5414686}" srcOrd="0" destOrd="0" presId="urn:microsoft.com/office/officeart/2005/8/layout/vList6"/>
    <dgm:cxn modelId="{F5F4D53D-E7A3-4D1C-8931-841D454CC596}" type="presParOf" srcId="{C49847A4-1AED-4B7B-AAEB-F4C42FCAA9D5}" destId="{42D08C2D-5C20-4B14-A112-7678A5D33D63}" srcOrd="1" destOrd="0" presId="urn:microsoft.com/office/officeart/2005/8/layout/vList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90F47742-2B0D-4C15-819F-1757B7DC25FF}" type="doc">
      <dgm:prSet loTypeId="urn:microsoft.com/office/officeart/2005/8/layout/vList6" loCatId="process" qsTypeId="urn:microsoft.com/office/officeart/2005/8/quickstyle/simple1" qsCatId="simple" csTypeId="urn:microsoft.com/office/officeart/2005/8/colors/colorful3" csCatId="colorful" phldr="1"/>
      <dgm:spPr/>
      <dgm:t>
        <a:bodyPr/>
        <a:lstStyle/>
        <a:p>
          <a:endParaRPr lang="tr-TR"/>
        </a:p>
      </dgm:t>
    </dgm:pt>
    <dgm:pt modelId="{ED21739D-7B9D-4DDF-97D5-3EB49221B5BC}">
      <dgm:prSet phldrT="[Metin]"/>
      <dgm:spPr/>
      <dgm:t>
        <a:bodyPr/>
        <a:lstStyle/>
        <a:p>
          <a:r>
            <a:rPr lang="tr-TR" dirty="0" smtClean="0"/>
            <a:t>Teorem 6</a:t>
          </a:r>
          <a:endParaRPr lang="tr-TR" dirty="0"/>
        </a:p>
      </dgm:t>
    </dgm:pt>
    <dgm:pt modelId="{2F427CA3-E537-4755-9539-7148AF933E88}" type="parTrans" cxnId="{910C2140-9FAF-4179-8843-20ECD52EAA8E}">
      <dgm:prSet/>
      <dgm:spPr/>
      <dgm:t>
        <a:bodyPr/>
        <a:lstStyle/>
        <a:p>
          <a:endParaRPr lang="tr-TR"/>
        </a:p>
      </dgm:t>
    </dgm:pt>
    <dgm:pt modelId="{B66C6567-DF3B-475B-A491-5D3340110B0F}" type="sibTrans" cxnId="{910C2140-9FAF-4179-8843-20ECD52EAA8E}">
      <dgm:prSet/>
      <dgm:spPr/>
      <dgm:t>
        <a:bodyPr/>
        <a:lstStyle/>
        <a:p>
          <a:endParaRPr lang="tr-TR"/>
        </a:p>
      </dgm:t>
    </dgm:pt>
    <dgm:pt modelId="{67577D72-3314-4D3B-88F2-F53F831D65C5}">
      <dgm:prSet phldrT="[Metin]"/>
      <dgm:spPr/>
      <dgm:t>
        <a:bodyPr/>
        <a:lstStyle/>
        <a:p>
          <a:r>
            <a:rPr lang="tr-TR" b="1" dirty="0" smtClean="0"/>
            <a:t>BİENAYME FORMÜLÜ</a:t>
          </a:r>
          <a:r>
            <a:rPr lang="tr-TR" dirty="0" smtClean="0"/>
            <a:t> Eğer </a:t>
          </a:r>
          <a:r>
            <a:rPr lang="tr-TR" i="1" dirty="0" smtClean="0"/>
            <a:t>X</a:t>
          </a:r>
          <a:r>
            <a:rPr lang="tr-TR" dirty="0" smtClean="0"/>
            <a:t> ve </a:t>
          </a:r>
          <a:r>
            <a:rPr lang="tr-TR" i="1" dirty="0" smtClean="0"/>
            <a:t>Y, S</a:t>
          </a:r>
          <a:r>
            <a:rPr lang="tr-TR" dirty="0" smtClean="0"/>
            <a:t> örnek uzayı üzerinde iki bağımsız rastgele değişken ise </a:t>
          </a:r>
          <a:r>
            <a:rPr lang="tr-TR" i="1" dirty="0" smtClean="0"/>
            <a:t>V(X+ Y) = V(X) </a:t>
          </a:r>
          <a:r>
            <a:rPr lang="tr-TR" dirty="0" smtClean="0"/>
            <a:t>+ </a:t>
          </a:r>
          <a:r>
            <a:rPr lang="tr-TR" i="1" dirty="0" smtClean="0"/>
            <a:t>V(Y)</a:t>
          </a:r>
          <a:r>
            <a:rPr lang="tr-TR" dirty="0" smtClean="0"/>
            <a:t> </a:t>
          </a:r>
          <a:r>
            <a:rPr lang="tr-TR" dirty="0" err="1" smtClean="0"/>
            <a:t>dir</a:t>
          </a:r>
          <a:r>
            <a:rPr lang="tr-TR" dirty="0" smtClean="0"/>
            <a:t>. Üstelik, eğer </a:t>
          </a:r>
          <a:r>
            <a:rPr lang="tr-TR" dirty="0" err="1" smtClean="0"/>
            <a:t>X</a:t>
          </a:r>
          <a:r>
            <a:rPr lang="tr-TR" baseline="-25000" dirty="0" err="1" smtClean="0"/>
            <a:t>i</a:t>
          </a:r>
          <a:r>
            <a:rPr lang="tr-TR" baseline="-25000" dirty="0" smtClean="0"/>
            <a:t> </a:t>
          </a:r>
          <a:r>
            <a:rPr lang="tr-TR" dirty="0" smtClean="0"/>
            <a:t>‘n pozitif bir tam sayı olmak üzere i = 1,2,... ,n için S üzerinde bağımsız rastgele değişkenler ise, </a:t>
          </a:r>
          <a:r>
            <a:rPr lang="tr-TR" i="1" dirty="0" smtClean="0"/>
            <a:t>V(X</a:t>
          </a:r>
          <a:r>
            <a:rPr lang="tr-TR" i="1" baseline="-25000" dirty="0" smtClean="0"/>
            <a:t>1</a:t>
          </a:r>
          <a:r>
            <a:rPr lang="tr-TR" i="1" dirty="0" smtClean="0"/>
            <a:t>+ X</a:t>
          </a:r>
          <a:r>
            <a:rPr lang="tr-TR" i="1" baseline="-25000" dirty="0" smtClean="0"/>
            <a:t>2</a:t>
          </a:r>
          <a:r>
            <a:rPr lang="tr-TR" i="1" dirty="0" smtClean="0"/>
            <a:t> + • • • + </a:t>
          </a:r>
          <a:r>
            <a:rPr lang="tr-TR" i="1" dirty="0" err="1" smtClean="0"/>
            <a:t>X</a:t>
          </a:r>
          <a:r>
            <a:rPr lang="tr-TR" i="1" baseline="-25000" dirty="0" err="1" smtClean="0"/>
            <a:t>n</a:t>
          </a:r>
          <a:r>
            <a:rPr lang="tr-TR" i="1" dirty="0" smtClean="0"/>
            <a:t>) = V(X</a:t>
          </a:r>
          <a:r>
            <a:rPr lang="tr-TR" i="1" baseline="-25000" dirty="0" smtClean="0"/>
            <a:t>1</a:t>
          </a:r>
          <a:r>
            <a:rPr lang="tr-TR" i="1" dirty="0" smtClean="0"/>
            <a:t>)+V(X</a:t>
          </a:r>
          <a:r>
            <a:rPr lang="tr-TR" i="1" baseline="-25000" dirty="0" smtClean="0"/>
            <a:t>2</a:t>
          </a:r>
          <a:r>
            <a:rPr lang="tr-TR" i="1" dirty="0" smtClean="0"/>
            <a:t>)+…..+V(</a:t>
          </a:r>
          <a:r>
            <a:rPr lang="tr-TR" i="1" dirty="0" err="1" smtClean="0"/>
            <a:t>X</a:t>
          </a:r>
          <a:r>
            <a:rPr lang="tr-TR" i="1" baseline="-25000" dirty="0" err="1" smtClean="0"/>
            <a:t>n</a:t>
          </a:r>
          <a:r>
            <a:rPr lang="tr-TR" i="1" dirty="0" smtClean="0"/>
            <a:t>)</a:t>
          </a:r>
          <a:endParaRPr lang="tr-TR" b="1" dirty="0"/>
        </a:p>
      </dgm:t>
    </dgm:pt>
    <dgm:pt modelId="{ABA2F783-2405-4E1D-9E56-D93A1BA302DA}" type="parTrans" cxnId="{C69A3DDB-C06C-4F0F-A8CA-199BF3549D14}">
      <dgm:prSet/>
      <dgm:spPr/>
      <dgm:t>
        <a:bodyPr/>
        <a:lstStyle/>
        <a:p>
          <a:endParaRPr lang="tr-TR"/>
        </a:p>
      </dgm:t>
    </dgm:pt>
    <dgm:pt modelId="{A9D68EA7-C3CB-4935-8667-909BC225003F}" type="sibTrans" cxnId="{C69A3DDB-C06C-4F0F-A8CA-199BF3549D14}">
      <dgm:prSet/>
      <dgm:spPr/>
      <dgm:t>
        <a:bodyPr/>
        <a:lstStyle/>
        <a:p>
          <a:endParaRPr lang="tr-TR"/>
        </a:p>
      </dgm:t>
    </dgm:pt>
    <dgm:pt modelId="{701B5755-FBAC-4A9C-9AE5-3A9415FD2215}" type="pres">
      <dgm:prSet presAssocID="{90F47742-2B0D-4C15-819F-1757B7DC25FF}" presName="Name0" presStyleCnt="0">
        <dgm:presLayoutVars>
          <dgm:dir/>
          <dgm:animLvl val="lvl"/>
          <dgm:resizeHandles/>
        </dgm:presLayoutVars>
      </dgm:prSet>
      <dgm:spPr/>
      <dgm:t>
        <a:bodyPr/>
        <a:lstStyle/>
        <a:p>
          <a:endParaRPr lang="tr-TR"/>
        </a:p>
      </dgm:t>
    </dgm:pt>
    <dgm:pt modelId="{C49847A4-1AED-4B7B-AAEB-F4C42FCAA9D5}" type="pres">
      <dgm:prSet presAssocID="{ED21739D-7B9D-4DDF-97D5-3EB49221B5BC}" presName="linNode" presStyleCnt="0"/>
      <dgm:spPr/>
    </dgm:pt>
    <dgm:pt modelId="{78BADCD6-BE31-4A92-94D0-100BE5414686}" type="pres">
      <dgm:prSet presAssocID="{ED21739D-7B9D-4DDF-97D5-3EB49221B5BC}" presName="parentShp" presStyleLbl="node1" presStyleIdx="0" presStyleCnt="1" custScaleX="58206" custScaleY="80869">
        <dgm:presLayoutVars>
          <dgm:bulletEnabled val="1"/>
        </dgm:presLayoutVars>
      </dgm:prSet>
      <dgm:spPr/>
      <dgm:t>
        <a:bodyPr/>
        <a:lstStyle/>
        <a:p>
          <a:endParaRPr lang="tr-TR"/>
        </a:p>
      </dgm:t>
    </dgm:pt>
    <dgm:pt modelId="{42D08C2D-5C20-4B14-A112-7678A5D33D63}" type="pres">
      <dgm:prSet presAssocID="{ED21739D-7B9D-4DDF-97D5-3EB49221B5BC}" presName="childShp" presStyleLbl="bgAccFollowNode1" presStyleIdx="0" presStyleCnt="1" custScaleX="142880">
        <dgm:presLayoutVars>
          <dgm:bulletEnabled val="1"/>
        </dgm:presLayoutVars>
      </dgm:prSet>
      <dgm:spPr/>
      <dgm:t>
        <a:bodyPr/>
        <a:lstStyle/>
        <a:p>
          <a:endParaRPr lang="tr-TR"/>
        </a:p>
      </dgm:t>
    </dgm:pt>
  </dgm:ptLst>
  <dgm:cxnLst>
    <dgm:cxn modelId="{910C2140-9FAF-4179-8843-20ECD52EAA8E}" srcId="{90F47742-2B0D-4C15-819F-1757B7DC25FF}" destId="{ED21739D-7B9D-4DDF-97D5-3EB49221B5BC}" srcOrd="0" destOrd="0" parTransId="{2F427CA3-E537-4755-9539-7148AF933E88}" sibTransId="{B66C6567-DF3B-475B-A491-5D3340110B0F}"/>
    <dgm:cxn modelId="{2FC4BB35-0920-4EC5-A5AE-0AF55F796E4D}" type="presOf" srcId="{ED21739D-7B9D-4DDF-97D5-3EB49221B5BC}" destId="{78BADCD6-BE31-4A92-94D0-100BE5414686}" srcOrd="0" destOrd="0" presId="urn:microsoft.com/office/officeart/2005/8/layout/vList6"/>
    <dgm:cxn modelId="{C69A3DDB-C06C-4F0F-A8CA-199BF3549D14}" srcId="{ED21739D-7B9D-4DDF-97D5-3EB49221B5BC}" destId="{67577D72-3314-4D3B-88F2-F53F831D65C5}" srcOrd="0" destOrd="0" parTransId="{ABA2F783-2405-4E1D-9E56-D93A1BA302DA}" sibTransId="{A9D68EA7-C3CB-4935-8667-909BC225003F}"/>
    <dgm:cxn modelId="{41CCCFC1-D1C1-4780-9E32-7E20009F06A9}" type="presOf" srcId="{90F47742-2B0D-4C15-819F-1757B7DC25FF}" destId="{701B5755-FBAC-4A9C-9AE5-3A9415FD2215}" srcOrd="0" destOrd="0" presId="urn:microsoft.com/office/officeart/2005/8/layout/vList6"/>
    <dgm:cxn modelId="{96292710-CCA7-4FDD-B2BA-0C10675B8D5D}" type="presOf" srcId="{67577D72-3314-4D3B-88F2-F53F831D65C5}" destId="{42D08C2D-5C20-4B14-A112-7678A5D33D63}" srcOrd="0" destOrd="0" presId="urn:microsoft.com/office/officeart/2005/8/layout/vList6"/>
    <dgm:cxn modelId="{5A35A098-855D-4DAA-8EEE-FF7DC432D854}" type="presParOf" srcId="{701B5755-FBAC-4A9C-9AE5-3A9415FD2215}" destId="{C49847A4-1AED-4B7B-AAEB-F4C42FCAA9D5}" srcOrd="0" destOrd="0" presId="urn:microsoft.com/office/officeart/2005/8/layout/vList6"/>
    <dgm:cxn modelId="{FD29C22C-2ED2-4689-A516-8565908C78E8}" type="presParOf" srcId="{C49847A4-1AED-4B7B-AAEB-F4C42FCAA9D5}" destId="{78BADCD6-BE31-4A92-94D0-100BE5414686}" srcOrd="0" destOrd="0" presId="urn:microsoft.com/office/officeart/2005/8/layout/vList6"/>
    <dgm:cxn modelId="{27CAA0AA-BE33-49FE-BCA6-ABD137E5EED6}" type="presParOf" srcId="{C49847A4-1AED-4B7B-AAEB-F4C42FCAA9D5}" destId="{42D08C2D-5C20-4B14-A112-7678A5D33D63}"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90F47742-2B0D-4C15-819F-1757B7DC25FF}" type="doc">
      <dgm:prSet loTypeId="urn:microsoft.com/office/officeart/2005/8/layout/vList6" loCatId="process" qsTypeId="urn:microsoft.com/office/officeart/2005/8/quickstyle/simple1" qsCatId="simple" csTypeId="urn:microsoft.com/office/officeart/2005/8/colors/colorful3" csCatId="colorful" phldr="1"/>
      <dgm:spPr/>
      <dgm:t>
        <a:bodyPr/>
        <a:lstStyle/>
        <a:p>
          <a:endParaRPr lang="tr-TR"/>
        </a:p>
      </dgm:t>
    </dgm:pt>
    <dgm:pt modelId="{ED21739D-7B9D-4DDF-97D5-3EB49221B5BC}">
      <dgm:prSet phldrT="[Metin]"/>
      <dgm:spPr/>
      <dgm:t>
        <a:bodyPr/>
        <a:lstStyle/>
        <a:p>
          <a:r>
            <a:rPr lang="tr-TR" dirty="0" smtClean="0"/>
            <a:t>Teorem 7</a:t>
          </a:r>
          <a:endParaRPr lang="tr-TR" dirty="0"/>
        </a:p>
      </dgm:t>
    </dgm:pt>
    <dgm:pt modelId="{2F427CA3-E537-4755-9539-7148AF933E88}" type="parTrans" cxnId="{910C2140-9FAF-4179-8843-20ECD52EAA8E}">
      <dgm:prSet/>
      <dgm:spPr/>
      <dgm:t>
        <a:bodyPr/>
        <a:lstStyle/>
        <a:p>
          <a:endParaRPr lang="tr-TR"/>
        </a:p>
      </dgm:t>
    </dgm:pt>
    <dgm:pt modelId="{B66C6567-DF3B-475B-A491-5D3340110B0F}" type="sibTrans" cxnId="{910C2140-9FAF-4179-8843-20ECD52EAA8E}">
      <dgm:prSet/>
      <dgm:spPr/>
      <dgm:t>
        <a:bodyPr/>
        <a:lstStyle/>
        <a:p>
          <a:endParaRPr lang="tr-TR"/>
        </a:p>
      </dgm:t>
    </dgm:pt>
    <dgm:pt modelId="{67577D72-3314-4D3B-88F2-F53F831D65C5}">
      <dgm:prSet phldrT="[Metin]"/>
      <dgm:spPr/>
      <dgm:t>
        <a:bodyPr/>
        <a:lstStyle/>
        <a:p>
          <a:r>
            <a:rPr lang="tr-TR" b="1" i="1" dirty="0" smtClean="0"/>
            <a:t>X, S</a:t>
          </a:r>
          <a:r>
            <a:rPr lang="tr-TR" b="1" dirty="0" smtClean="0"/>
            <a:t> </a:t>
          </a:r>
          <a:r>
            <a:rPr lang="tr-TR" dirty="0" smtClean="0"/>
            <a:t>örnek uzayı üzerinde </a:t>
          </a:r>
          <a:r>
            <a:rPr lang="tr-TR" i="1" dirty="0" smtClean="0"/>
            <a:t>p</a:t>
          </a:r>
          <a:r>
            <a:rPr lang="tr-TR" dirty="0" smtClean="0"/>
            <a:t> olasılık fonksiyonlu bir rastgele değişken olsun. Eğer r pozitif bir </a:t>
          </a:r>
          <a:r>
            <a:rPr lang="tr-TR" dirty="0" err="1" smtClean="0"/>
            <a:t>gerçel</a:t>
          </a:r>
          <a:r>
            <a:rPr lang="tr-TR" dirty="0" smtClean="0"/>
            <a:t> sayı ise, o zaman </a:t>
          </a:r>
          <a:r>
            <a:rPr lang="tr-TR" b="1" i="1" dirty="0" smtClean="0"/>
            <a:t>P(|X(s)-E(X)| ≥ r ) ≤ V(X)/r</a:t>
          </a:r>
          <a:r>
            <a:rPr lang="tr-TR" b="1" i="1" baseline="30000" dirty="0" smtClean="0"/>
            <a:t>2 </a:t>
          </a:r>
          <a:r>
            <a:rPr lang="tr-TR" dirty="0" err="1" smtClean="0"/>
            <a:t>dir</a:t>
          </a:r>
          <a:r>
            <a:rPr lang="tr-TR" dirty="0" smtClean="0"/>
            <a:t>.</a:t>
          </a:r>
          <a:endParaRPr lang="tr-TR" b="1" dirty="0"/>
        </a:p>
      </dgm:t>
    </dgm:pt>
    <dgm:pt modelId="{ABA2F783-2405-4E1D-9E56-D93A1BA302DA}" type="parTrans" cxnId="{C69A3DDB-C06C-4F0F-A8CA-199BF3549D14}">
      <dgm:prSet/>
      <dgm:spPr/>
      <dgm:t>
        <a:bodyPr/>
        <a:lstStyle/>
        <a:p>
          <a:endParaRPr lang="tr-TR"/>
        </a:p>
      </dgm:t>
    </dgm:pt>
    <dgm:pt modelId="{A9D68EA7-C3CB-4935-8667-909BC225003F}" type="sibTrans" cxnId="{C69A3DDB-C06C-4F0F-A8CA-199BF3549D14}">
      <dgm:prSet/>
      <dgm:spPr/>
      <dgm:t>
        <a:bodyPr/>
        <a:lstStyle/>
        <a:p>
          <a:endParaRPr lang="tr-TR"/>
        </a:p>
      </dgm:t>
    </dgm:pt>
    <dgm:pt modelId="{701B5755-FBAC-4A9C-9AE5-3A9415FD2215}" type="pres">
      <dgm:prSet presAssocID="{90F47742-2B0D-4C15-819F-1757B7DC25FF}" presName="Name0" presStyleCnt="0">
        <dgm:presLayoutVars>
          <dgm:dir/>
          <dgm:animLvl val="lvl"/>
          <dgm:resizeHandles/>
        </dgm:presLayoutVars>
      </dgm:prSet>
      <dgm:spPr/>
      <dgm:t>
        <a:bodyPr/>
        <a:lstStyle/>
        <a:p>
          <a:endParaRPr lang="tr-TR"/>
        </a:p>
      </dgm:t>
    </dgm:pt>
    <dgm:pt modelId="{C49847A4-1AED-4B7B-AAEB-F4C42FCAA9D5}" type="pres">
      <dgm:prSet presAssocID="{ED21739D-7B9D-4DDF-97D5-3EB49221B5BC}" presName="linNode" presStyleCnt="0"/>
      <dgm:spPr/>
    </dgm:pt>
    <dgm:pt modelId="{78BADCD6-BE31-4A92-94D0-100BE5414686}" type="pres">
      <dgm:prSet presAssocID="{ED21739D-7B9D-4DDF-97D5-3EB49221B5BC}" presName="parentShp" presStyleLbl="node1" presStyleIdx="0" presStyleCnt="1" custScaleX="58206" custScaleY="80869">
        <dgm:presLayoutVars>
          <dgm:bulletEnabled val="1"/>
        </dgm:presLayoutVars>
      </dgm:prSet>
      <dgm:spPr/>
      <dgm:t>
        <a:bodyPr/>
        <a:lstStyle/>
        <a:p>
          <a:endParaRPr lang="tr-TR"/>
        </a:p>
      </dgm:t>
    </dgm:pt>
    <dgm:pt modelId="{42D08C2D-5C20-4B14-A112-7678A5D33D63}" type="pres">
      <dgm:prSet presAssocID="{ED21739D-7B9D-4DDF-97D5-3EB49221B5BC}" presName="childShp" presStyleLbl="bgAccFollowNode1" presStyleIdx="0" presStyleCnt="1" custScaleX="142880">
        <dgm:presLayoutVars>
          <dgm:bulletEnabled val="1"/>
        </dgm:presLayoutVars>
      </dgm:prSet>
      <dgm:spPr/>
      <dgm:t>
        <a:bodyPr/>
        <a:lstStyle/>
        <a:p>
          <a:endParaRPr lang="tr-TR"/>
        </a:p>
      </dgm:t>
    </dgm:pt>
  </dgm:ptLst>
  <dgm:cxnLst>
    <dgm:cxn modelId="{910C2140-9FAF-4179-8843-20ECD52EAA8E}" srcId="{90F47742-2B0D-4C15-819F-1757B7DC25FF}" destId="{ED21739D-7B9D-4DDF-97D5-3EB49221B5BC}" srcOrd="0" destOrd="0" parTransId="{2F427CA3-E537-4755-9539-7148AF933E88}" sibTransId="{B66C6567-DF3B-475B-A491-5D3340110B0F}"/>
    <dgm:cxn modelId="{271617D4-17C7-4A32-9180-B2B48EE77DED}" type="presOf" srcId="{67577D72-3314-4D3B-88F2-F53F831D65C5}" destId="{42D08C2D-5C20-4B14-A112-7678A5D33D63}" srcOrd="0" destOrd="0" presId="urn:microsoft.com/office/officeart/2005/8/layout/vList6"/>
    <dgm:cxn modelId="{C69A3DDB-C06C-4F0F-A8CA-199BF3549D14}" srcId="{ED21739D-7B9D-4DDF-97D5-3EB49221B5BC}" destId="{67577D72-3314-4D3B-88F2-F53F831D65C5}" srcOrd="0" destOrd="0" parTransId="{ABA2F783-2405-4E1D-9E56-D93A1BA302DA}" sibTransId="{A9D68EA7-C3CB-4935-8667-909BC225003F}"/>
    <dgm:cxn modelId="{FE092F14-2482-4354-AE35-E327D22FB7A4}" type="presOf" srcId="{90F47742-2B0D-4C15-819F-1757B7DC25FF}" destId="{701B5755-FBAC-4A9C-9AE5-3A9415FD2215}" srcOrd="0" destOrd="0" presId="urn:microsoft.com/office/officeart/2005/8/layout/vList6"/>
    <dgm:cxn modelId="{892DD8EE-E446-4710-BD71-2DF4A6EE42B2}" type="presOf" srcId="{ED21739D-7B9D-4DDF-97D5-3EB49221B5BC}" destId="{78BADCD6-BE31-4A92-94D0-100BE5414686}" srcOrd="0" destOrd="0" presId="urn:microsoft.com/office/officeart/2005/8/layout/vList6"/>
    <dgm:cxn modelId="{97347347-15E2-4DB2-9DCC-6B387CE4BC90}" type="presParOf" srcId="{701B5755-FBAC-4A9C-9AE5-3A9415FD2215}" destId="{C49847A4-1AED-4B7B-AAEB-F4C42FCAA9D5}" srcOrd="0" destOrd="0" presId="urn:microsoft.com/office/officeart/2005/8/layout/vList6"/>
    <dgm:cxn modelId="{7620E535-B707-48B8-B819-26E3F168BEA8}" type="presParOf" srcId="{C49847A4-1AED-4B7B-AAEB-F4C42FCAA9D5}" destId="{78BADCD6-BE31-4A92-94D0-100BE5414686}" srcOrd="0" destOrd="0" presId="urn:microsoft.com/office/officeart/2005/8/layout/vList6"/>
    <dgm:cxn modelId="{E27F0BAA-CCD9-4F15-8C91-3251E84B18A3}" type="presParOf" srcId="{C49847A4-1AED-4B7B-AAEB-F4C42FCAA9D5}" destId="{42D08C2D-5C20-4B14-A112-7678A5D33D63}"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F47742-2B0D-4C15-819F-1757B7DC25FF}" type="doc">
      <dgm:prSet loTypeId="urn:microsoft.com/office/officeart/2005/8/layout/vList6" loCatId="process" qsTypeId="urn:microsoft.com/office/officeart/2005/8/quickstyle/simple1" qsCatId="simple" csTypeId="urn:microsoft.com/office/officeart/2005/8/colors/colorful1#1" csCatId="colorful" phldr="1"/>
      <dgm:spPr/>
      <dgm:t>
        <a:bodyPr/>
        <a:lstStyle/>
        <a:p>
          <a:endParaRPr lang="tr-TR"/>
        </a:p>
      </dgm:t>
    </dgm:pt>
    <dgm:pt modelId="{ED21739D-7B9D-4DDF-97D5-3EB49221B5BC}">
      <dgm:prSet phldrT="[Metin]"/>
      <dgm:spPr/>
      <dgm:t>
        <a:bodyPr/>
        <a:lstStyle/>
        <a:p>
          <a:r>
            <a:rPr lang="tr-TR" dirty="0" smtClean="0"/>
            <a:t>Teorem 2</a:t>
          </a:r>
          <a:endParaRPr lang="tr-TR" dirty="0"/>
        </a:p>
      </dgm:t>
    </dgm:pt>
    <dgm:pt modelId="{2F427CA3-E537-4755-9539-7148AF933E88}" type="parTrans" cxnId="{910C2140-9FAF-4179-8843-20ECD52EAA8E}">
      <dgm:prSet/>
      <dgm:spPr/>
      <dgm:t>
        <a:bodyPr/>
        <a:lstStyle/>
        <a:p>
          <a:endParaRPr lang="tr-TR"/>
        </a:p>
      </dgm:t>
    </dgm:pt>
    <dgm:pt modelId="{B66C6567-DF3B-475B-A491-5D3340110B0F}" type="sibTrans" cxnId="{910C2140-9FAF-4179-8843-20ECD52EAA8E}">
      <dgm:prSet/>
      <dgm:spPr/>
      <dgm:t>
        <a:bodyPr/>
        <a:lstStyle/>
        <a:p>
          <a:endParaRPr lang="tr-TR"/>
        </a:p>
      </dgm:t>
    </dgm:pt>
    <dgm:pt modelId="{701B5755-FBAC-4A9C-9AE5-3A9415FD2215}" type="pres">
      <dgm:prSet presAssocID="{90F47742-2B0D-4C15-819F-1757B7DC25FF}" presName="Name0" presStyleCnt="0">
        <dgm:presLayoutVars>
          <dgm:dir/>
          <dgm:animLvl val="lvl"/>
          <dgm:resizeHandles/>
        </dgm:presLayoutVars>
      </dgm:prSet>
      <dgm:spPr/>
      <dgm:t>
        <a:bodyPr/>
        <a:lstStyle/>
        <a:p>
          <a:endParaRPr lang="tr-TR"/>
        </a:p>
      </dgm:t>
    </dgm:pt>
    <dgm:pt modelId="{C49847A4-1AED-4B7B-AAEB-F4C42FCAA9D5}" type="pres">
      <dgm:prSet presAssocID="{ED21739D-7B9D-4DDF-97D5-3EB49221B5BC}" presName="linNode" presStyleCnt="0"/>
      <dgm:spPr/>
      <dgm:t>
        <a:bodyPr/>
        <a:lstStyle/>
        <a:p>
          <a:endParaRPr lang="tr-TR"/>
        </a:p>
      </dgm:t>
    </dgm:pt>
    <dgm:pt modelId="{78BADCD6-BE31-4A92-94D0-100BE5414686}" type="pres">
      <dgm:prSet presAssocID="{ED21739D-7B9D-4DDF-97D5-3EB49221B5BC}" presName="parentShp" presStyleLbl="node1" presStyleIdx="0" presStyleCnt="1" custScaleX="58206" custScaleY="80869">
        <dgm:presLayoutVars>
          <dgm:bulletEnabled val="1"/>
        </dgm:presLayoutVars>
      </dgm:prSet>
      <dgm:spPr/>
      <dgm:t>
        <a:bodyPr/>
        <a:lstStyle/>
        <a:p>
          <a:endParaRPr lang="tr-TR"/>
        </a:p>
      </dgm:t>
    </dgm:pt>
    <dgm:pt modelId="{42D08C2D-5C20-4B14-A112-7678A5D33D63}" type="pres">
      <dgm:prSet presAssocID="{ED21739D-7B9D-4DDF-97D5-3EB49221B5BC}" presName="childShp" presStyleLbl="bgAccFollowNode1" presStyleIdx="0" presStyleCnt="1" custScaleX="142880" custLinFactNeighborX="972" custLinFactNeighborY="16757">
        <dgm:presLayoutVars>
          <dgm:bulletEnabled val="1"/>
        </dgm:presLayoutVars>
      </dgm:prSet>
      <dgm:spPr>
        <a:blipFill rotWithShape="0">
          <a:blip xmlns:r="http://schemas.openxmlformats.org/officeDocument/2006/relationships" r:embed="rId1"/>
          <a:stretch>
            <a:fillRect l="-2035"/>
          </a:stretch>
        </a:blipFill>
      </dgm:spPr>
      <dgm:t>
        <a:bodyPr/>
        <a:lstStyle/>
        <a:p>
          <a:endParaRPr lang="tr-TR"/>
        </a:p>
      </dgm:t>
    </dgm:pt>
  </dgm:ptLst>
  <dgm:cxnLst>
    <dgm:cxn modelId="{910C2140-9FAF-4179-8843-20ECD52EAA8E}" srcId="{90F47742-2B0D-4C15-819F-1757B7DC25FF}" destId="{ED21739D-7B9D-4DDF-97D5-3EB49221B5BC}" srcOrd="0" destOrd="0" parTransId="{2F427CA3-E537-4755-9539-7148AF933E88}" sibTransId="{B66C6567-DF3B-475B-A491-5D3340110B0F}"/>
    <dgm:cxn modelId="{92209F5D-EFEB-4488-84AE-D4A69D757460}" type="presOf" srcId="{90F47742-2B0D-4C15-819F-1757B7DC25FF}" destId="{701B5755-FBAC-4A9C-9AE5-3A9415FD2215}" srcOrd="0" destOrd="0" presId="urn:microsoft.com/office/officeart/2005/8/layout/vList6"/>
    <dgm:cxn modelId="{078EB962-4694-4645-B6DC-543CE1BBF99F}" type="presOf" srcId="{ED21739D-7B9D-4DDF-97D5-3EB49221B5BC}" destId="{78BADCD6-BE31-4A92-94D0-100BE5414686}" srcOrd="0" destOrd="0" presId="urn:microsoft.com/office/officeart/2005/8/layout/vList6"/>
    <dgm:cxn modelId="{0B467BF5-E95B-47DC-9B3C-7D2A16886541}" type="presParOf" srcId="{701B5755-FBAC-4A9C-9AE5-3A9415FD2215}" destId="{C49847A4-1AED-4B7B-AAEB-F4C42FCAA9D5}" srcOrd="0" destOrd="0" presId="urn:microsoft.com/office/officeart/2005/8/layout/vList6"/>
    <dgm:cxn modelId="{D2CDAB63-CD4D-4A8F-AF61-441808879FBC}" type="presParOf" srcId="{C49847A4-1AED-4B7B-AAEB-F4C42FCAA9D5}" destId="{78BADCD6-BE31-4A92-94D0-100BE5414686}" srcOrd="0" destOrd="0" presId="urn:microsoft.com/office/officeart/2005/8/layout/vList6"/>
    <dgm:cxn modelId="{27262AA8-4B78-49E8-97CC-5DD586792D6D}" type="presParOf" srcId="{C49847A4-1AED-4B7B-AAEB-F4C42FCAA9D5}" destId="{42D08C2D-5C20-4B14-A112-7678A5D33D63}"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7F7ABC-59C9-4D2C-A065-017C6C9517C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tr-TR"/>
        </a:p>
      </dgm:t>
    </dgm:pt>
    <dgm:pt modelId="{8D5B6844-1270-4F5E-A5E3-24CA0DDF16F2}">
      <dgm:prSet phldrT="[Metin]"/>
      <dgm:spPr/>
      <dgm:t>
        <a:bodyPr/>
        <a:lstStyle/>
        <a:p>
          <a:r>
            <a:rPr lang="tr-TR" dirty="0" smtClean="0"/>
            <a:t>TANIM 1</a:t>
          </a:r>
          <a:endParaRPr lang="tr-TR" dirty="0"/>
        </a:p>
      </dgm:t>
    </dgm:pt>
    <dgm:pt modelId="{1AC39DBC-483F-4487-A3DC-4135EFF51B54}" type="parTrans" cxnId="{EF269CDB-13B2-4786-9A4F-8EE1F3477CE6}">
      <dgm:prSet/>
      <dgm:spPr/>
      <dgm:t>
        <a:bodyPr/>
        <a:lstStyle/>
        <a:p>
          <a:endParaRPr lang="tr-TR"/>
        </a:p>
      </dgm:t>
    </dgm:pt>
    <dgm:pt modelId="{76BA7AF5-49DD-4550-ADFD-DC62CAAE5150}" type="sibTrans" cxnId="{EF269CDB-13B2-4786-9A4F-8EE1F3477CE6}">
      <dgm:prSet/>
      <dgm:spPr/>
      <dgm:t>
        <a:bodyPr/>
        <a:lstStyle/>
        <a:p>
          <a:endParaRPr lang="tr-TR"/>
        </a:p>
      </dgm:t>
    </dgm:pt>
    <dgm:pt modelId="{12A40EF9-AF6A-42F5-B5A4-8A3C4871E760}">
      <dgm:prSet phldrT="[Metin]"/>
      <dgm:spPr/>
      <dgm:t>
        <a:bodyPr/>
        <a:lstStyle/>
        <a:p>
          <a:r>
            <a:rPr lang="tr-TR" b="1" dirty="0" smtClean="0"/>
            <a:t> </a:t>
          </a:r>
          <a:r>
            <a:rPr lang="tr-TR" i="1" dirty="0" smtClean="0"/>
            <a:t>S,</a:t>
          </a:r>
          <a:r>
            <a:rPr lang="tr-TR" b="1" dirty="0" smtClean="0"/>
            <a:t> </a:t>
          </a:r>
          <a:r>
            <a:rPr lang="tr-TR" i="1" dirty="0" smtClean="0"/>
            <a:t>n </a:t>
          </a:r>
          <a:r>
            <a:rPr lang="tr-TR" dirty="0" smtClean="0"/>
            <a:t>elemanlı bir küme olsun. </a:t>
          </a:r>
          <a:r>
            <a:rPr lang="tr-TR" b="1" dirty="0" smtClean="0"/>
            <a:t>S</a:t>
          </a:r>
          <a:r>
            <a:rPr lang="tr-TR" dirty="0" smtClean="0"/>
            <a:t>' </a:t>
          </a:r>
          <a:r>
            <a:rPr lang="tr-TR" dirty="0" err="1" smtClean="0"/>
            <a:t>nin</a:t>
          </a:r>
          <a:r>
            <a:rPr lang="tr-TR" dirty="0" smtClean="0"/>
            <a:t> </a:t>
          </a:r>
          <a:r>
            <a:rPr lang="tr-TR" dirty="0" err="1" smtClean="0"/>
            <a:t>herbir</a:t>
          </a:r>
          <a:r>
            <a:rPr lang="tr-TR" dirty="0" smtClean="0"/>
            <a:t> elemanına </a:t>
          </a:r>
          <a:r>
            <a:rPr lang="tr-TR" i="1" dirty="0" smtClean="0"/>
            <a:t>1/n </a:t>
          </a:r>
          <a:r>
            <a:rPr lang="tr-TR" dirty="0" smtClean="0"/>
            <a:t>olasılığını atayan dağılıma </a:t>
          </a:r>
          <a:r>
            <a:rPr lang="tr-TR" i="1" dirty="0" smtClean="0">
              <a:solidFill>
                <a:schemeClr val="tx1"/>
              </a:solidFill>
            </a:rPr>
            <a:t>düzgün dağılım </a:t>
          </a:r>
          <a:r>
            <a:rPr lang="tr-TR" dirty="0" smtClean="0"/>
            <a:t>denir. Şimdi bir olayın olasılığını, bu olayın sonuçlarının olasılıklarının toplamı cinsinden tanım­layalım.</a:t>
          </a:r>
          <a:endParaRPr lang="tr-TR" dirty="0"/>
        </a:p>
      </dgm:t>
    </dgm:pt>
    <dgm:pt modelId="{663987AF-153F-4512-9931-5D8BA0F7708C}" type="sibTrans" cxnId="{A2FBE95C-F891-46A6-ADA6-CF54403B1DCB}">
      <dgm:prSet/>
      <dgm:spPr/>
      <dgm:t>
        <a:bodyPr/>
        <a:lstStyle/>
        <a:p>
          <a:endParaRPr lang="tr-TR"/>
        </a:p>
      </dgm:t>
    </dgm:pt>
    <dgm:pt modelId="{C1ED8DEB-20A1-41D9-8F3A-71A97587754B}" type="parTrans" cxnId="{A2FBE95C-F891-46A6-ADA6-CF54403B1DCB}">
      <dgm:prSet/>
      <dgm:spPr/>
      <dgm:t>
        <a:bodyPr/>
        <a:lstStyle/>
        <a:p>
          <a:endParaRPr lang="tr-TR"/>
        </a:p>
      </dgm:t>
    </dgm:pt>
    <dgm:pt modelId="{E8F57212-A8A5-4F8D-91F6-C9AC7807C7A3}" type="pres">
      <dgm:prSet presAssocID="{F67F7ABC-59C9-4D2C-A065-017C6C9517CD}" presName="linearFlow" presStyleCnt="0">
        <dgm:presLayoutVars>
          <dgm:dir/>
          <dgm:animLvl val="lvl"/>
          <dgm:resizeHandles val="exact"/>
        </dgm:presLayoutVars>
      </dgm:prSet>
      <dgm:spPr/>
      <dgm:t>
        <a:bodyPr/>
        <a:lstStyle/>
        <a:p>
          <a:endParaRPr lang="tr-TR"/>
        </a:p>
      </dgm:t>
    </dgm:pt>
    <dgm:pt modelId="{C301A954-09D4-44DE-8858-3C5ED97CC718}" type="pres">
      <dgm:prSet presAssocID="{8D5B6844-1270-4F5E-A5E3-24CA0DDF16F2}" presName="composite" presStyleCnt="0"/>
      <dgm:spPr/>
    </dgm:pt>
    <dgm:pt modelId="{8E4981CC-92C4-483B-A4DF-06967F41979F}" type="pres">
      <dgm:prSet presAssocID="{8D5B6844-1270-4F5E-A5E3-24CA0DDF16F2}" presName="parentText" presStyleLbl="alignNode1" presStyleIdx="0" presStyleCnt="1" custLinFactNeighborY="-720">
        <dgm:presLayoutVars>
          <dgm:chMax val="1"/>
          <dgm:bulletEnabled val="1"/>
        </dgm:presLayoutVars>
      </dgm:prSet>
      <dgm:spPr/>
      <dgm:t>
        <a:bodyPr/>
        <a:lstStyle/>
        <a:p>
          <a:endParaRPr lang="tr-TR"/>
        </a:p>
      </dgm:t>
    </dgm:pt>
    <dgm:pt modelId="{E6CE8FDE-D416-4755-BD2F-CAA5D9208B63}" type="pres">
      <dgm:prSet presAssocID="{8D5B6844-1270-4F5E-A5E3-24CA0DDF16F2}" presName="descendantText" presStyleLbl="alignAcc1" presStyleIdx="0" presStyleCnt="1">
        <dgm:presLayoutVars>
          <dgm:bulletEnabled val="1"/>
        </dgm:presLayoutVars>
      </dgm:prSet>
      <dgm:spPr/>
      <dgm:t>
        <a:bodyPr/>
        <a:lstStyle/>
        <a:p>
          <a:endParaRPr lang="tr-TR"/>
        </a:p>
      </dgm:t>
    </dgm:pt>
  </dgm:ptLst>
  <dgm:cxnLst>
    <dgm:cxn modelId="{A2FBE95C-F891-46A6-ADA6-CF54403B1DCB}" srcId="{8D5B6844-1270-4F5E-A5E3-24CA0DDF16F2}" destId="{12A40EF9-AF6A-42F5-B5A4-8A3C4871E760}" srcOrd="0" destOrd="0" parTransId="{C1ED8DEB-20A1-41D9-8F3A-71A97587754B}" sibTransId="{663987AF-153F-4512-9931-5D8BA0F7708C}"/>
    <dgm:cxn modelId="{1A7E8376-7491-4DB8-BD81-E4F20A2BB144}" type="presOf" srcId="{8D5B6844-1270-4F5E-A5E3-24CA0DDF16F2}" destId="{8E4981CC-92C4-483B-A4DF-06967F41979F}" srcOrd="0" destOrd="0" presId="urn:microsoft.com/office/officeart/2005/8/layout/chevron2"/>
    <dgm:cxn modelId="{EF269CDB-13B2-4786-9A4F-8EE1F3477CE6}" srcId="{F67F7ABC-59C9-4D2C-A065-017C6C9517CD}" destId="{8D5B6844-1270-4F5E-A5E3-24CA0DDF16F2}" srcOrd="0" destOrd="0" parTransId="{1AC39DBC-483F-4487-A3DC-4135EFF51B54}" sibTransId="{76BA7AF5-49DD-4550-ADFD-DC62CAAE5150}"/>
    <dgm:cxn modelId="{F3A89974-0F28-4377-928F-DFA83CDDFD62}" type="presOf" srcId="{F67F7ABC-59C9-4D2C-A065-017C6C9517CD}" destId="{E8F57212-A8A5-4F8D-91F6-C9AC7807C7A3}" srcOrd="0" destOrd="0" presId="urn:microsoft.com/office/officeart/2005/8/layout/chevron2"/>
    <dgm:cxn modelId="{17777448-61F5-414D-8BFA-0F91D80708F1}" type="presOf" srcId="{12A40EF9-AF6A-42F5-B5A4-8A3C4871E760}" destId="{E6CE8FDE-D416-4755-BD2F-CAA5D9208B63}" srcOrd="0" destOrd="0" presId="urn:microsoft.com/office/officeart/2005/8/layout/chevron2"/>
    <dgm:cxn modelId="{BC4453FC-77E1-464B-AF34-5A86F0FBD030}" type="presParOf" srcId="{E8F57212-A8A5-4F8D-91F6-C9AC7807C7A3}" destId="{C301A954-09D4-44DE-8858-3C5ED97CC718}" srcOrd="0" destOrd="0" presId="urn:microsoft.com/office/officeart/2005/8/layout/chevron2"/>
    <dgm:cxn modelId="{9A4D3994-A86E-42D2-81CE-28E6179ED2D2}" type="presParOf" srcId="{C301A954-09D4-44DE-8858-3C5ED97CC718}" destId="{8E4981CC-92C4-483B-A4DF-06967F41979F}" srcOrd="0" destOrd="0" presId="urn:microsoft.com/office/officeart/2005/8/layout/chevron2"/>
    <dgm:cxn modelId="{F02B7B94-CCCA-4EFD-8564-6C05B51C81C4}" type="presParOf" srcId="{C301A954-09D4-44DE-8858-3C5ED97CC718}" destId="{E6CE8FDE-D416-4755-BD2F-CAA5D9208B6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67F7ABC-59C9-4D2C-A065-017C6C9517C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tr-TR"/>
        </a:p>
      </dgm:t>
    </dgm:pt>
    <dgm:pt modelId="{8D5B6844-1270-4F5E-A5E3-24CA0DDF16F2}">
      <dgm:prSet phldrT="[Metin]"/>
      <dgm:spPr/>
      <dgm:t>
        <a:bodyPr/>
        <a:lstStyle/>
        <a:p>
          <a:r>
            <a:rPr lang="tr-TR" dirty="0" smtClean="0"/>
            <a:t>TANIM 2</a:t>
          </a:r>
          <a:endParaRPr lang="tr-TR" dirty="0"/>
        </a:p>
      </dgm:t>
    </dgm:pt>
    <dgm:pt modelId="{1AC39DBC-483F-4487-A3DC-4135EFF51B54}" type="parTrans" cxnId="{EF269CDB-13B2-4786-9A4F-8EE1F3477CE6}">
      <dgm:prSet/>
      <dgm:spPr/>
      <dgm:t>
        <a:bodyPr/>
        <a:lstStyle/>
        <a:p>
          <a:endParaRPr lang="tr-TR"/>
        </a:p>
      </dgm:t>
    </dgm:pt>
    <dgm:pt modelId="{76BA7AF5-49DD-4550-ADFD-DC62CAAE5150}" type="sibTrans" cxnId="{EF269CDB-13B2-4786-9A4F-8EE1F3477CE6}">
      <dgm:prSet/>
      <dgm:spPr/>
      <dgm:t>
        <a:bodyPr/>
        <a:lstStyle/>
        <a:p>
          <a:endParaRPr lang="tr-TR"/>
        </a:p>
      </dgm:t>
    </dgm:pt>
    <dgm:pt modelId="{12A40EF9-AF6A-42F5-B5A4-8A3C4871E760}">
      <dgm:prSet phldrT="[Metin]"/>
      <dgm:spPr>
        <a:blipFill rotWithShape="0">
          <a:blip xmlns:r="http://schemas.openxmlformats.org/officeDocument/2006/relationships" r:embed="rId1"/>
          <a:stretch>
            <a:fillRect l="-85" t="-44144" b="-41441"/>
          </a:stretch>
        </a:blipFill>
      </dgm:spPr>
      <dgm:t>
        <a:bodyPr/>
        <a:lstStyle/>
        <a:p>
          <a:r>
            <a:rPr lang="tr-TR" dirty="0">
              <a:noFill/>
            </a:rPr>
            <a:t> </a:t>
          </a:r>
        </a:p>
      </dgm:t>
    </dgm:pt>
    <dgm:pt modelId="{663987AF-153F-4512-9931-5D8BA0F7708C}" type="sibTrans" cxnId="{A2FBE95C-F891-46A6-ADA6-CF54403B1DCB}">
      <dgm:prSet/>
      <dgm:spPr/>
      <dgm:t>
        <a:bodyPr/>
        <a:lstStyle/>
        <a:p>
          <a:endParaRPr lang="tr-TR"/>
        </a:p>
      </dgm:t>
    </dgm:pt>
    <dgm:pt modelId="{C1ED8DEB-20A1-41D9-8F3A-71A97587754B}" type="parTrans" cxnId="{A2FBE95C-F891-46A6-ADA6-CF54403B1DCB}">
      <dgm:prSet/>
      <dgm:spPr/>
      <dgm:t>
        <a:bodyPr/>
        <a:lstStyle/>
        <a:p>
          <a:endParaRPr lang="tr-TR"/>
        </a:p>
      </dgm:t>
    </dgm:pt>
    <dgm:pt modelId="{E8F57212-A8A5-4F8D-91F6-C9AC7807C7A3}" type="pres">
      <dgm:prSet presAssocID="{F67F7ABC-59C9-4D2C-A065-017C6C9517CD}" presName="linearFlow" presStyleCnt="0">
        <dgm:presLayoutVars>
          <dgm:dir/>
          <dgm:animLvl val="lvl"/>
          <dgm:resizeHandles val="exact"/>
        </dgm:presLayoutVars>
      </dgm:prSet>
      <dgm:spPr/>
      <dgm:t>
        <a:bodyPr/>
        <a:lstStyle/>
        <a:p>
          <a:endParaRPr lang="tr-TR"/>
        </a:p>
      </dgm:t>
    </dgm:pt>
    <dgm:pt modelId="{C301A954-09D4-44DE-8858-3C5ED97CC718}" type="pres">
      <dgm:prSet presAssocID="{8D5B6844-1270-4F5E-A5E3-24CA0DDF16F2}" presName="composite" presStyleCnt="0"/>
      <dgm:spPr/>
    </dgm:pt>
    <dgm:pt modelId="{8E4981CC-92C4-483B-A4DF-06967F41979F}" type="pres">
      <dgm:prSet presAssocID="{8D5B6844-1270-4F5E-A5E3-24CA0DDF16F2}" presName="parentText" presStyleLbl="alignNode1" presStyleIdx="0" presStyleCnt="1" custLinFactNeighborY="-720">
        <dgm:presLayoutVars>
          <dgm:chMax val="1"/>
          <dgm:bulletEnabled val="1"/>
        </dgm:presLayoutVars>
      </dgm:prSet>
      <dgm:spPr/>
      <dgm:t>
        <a:bodyPr/>
        <a:lstStyle/>
        <a:p>
          <a:endParaRPr lang="tr-TR"/>
        </a:p>
      </dgm:t>
    </dgm:pt>
    <dgm:pt modelId="{E6CE8FDE-D416-4755-BD2F-CAA5D9208B63}" type="pres">
      <dgm:prSet presAssocID="{8D5B6844-1270-4F5E-A5E3-24CA0DDF16F2}" presName="descendantText" presStyleLbl="alignAcc1" presStyleIdx="0" presStyleCnt="1">
        <dgm:presLayoutVars>
          <dgm:bulletEnabled val="1"/>
        </dgm:presLayoutVars>
      </dgm:prSet>
      <dgm:spPr/>
      <dgm:t>
        <a:bodyPr/>
        <a:lstStyle/>
        <a:p>
          <a:endParaRPr lang="tr-TR"/>
        </a:p>
      </dgm:t>
    </dgm:pt>
  </dgm:ptLst>
  <dgm:cxnLst>
    <dgm:cxn modelId="{5719EC20-38D3-4103-BD3C-E74ADC256A8E}" type="presOf" srcId="{12A40EF9-AF6A-42F5-B5A4-8A3C4871E760}" destId="{E6CE8FDE-D416-4755-BD2F-CAA5D9208B63}" srcOrd="0" destOrd="0" presId="urn:microsoft.com/office/officeart/2005/8/layout/chevron2"/>
    <dgm:cxn modelId="{AA66D841-AE4D-4DA4-A17A-EDA97496D691}" type="presOf" srcId="{F67F7ABC-59C9-4D2C-A065-017C6C9517CD}" destId="{E8F57212-A8A5-4F8D-91F6-C9AC7807C7A3}" srcOrd="0" destOrd="0" presId="urn:microsoft.com/office/officeart/2005/8/layout/chevron2"/>
    <dgm:cxn modelId="{A2FBE95C-F891-46A6-ADA6-CF54403B1DCB}" srcId="{8D5B6844-1270-4F5E-A5E3-24CA0DDF16F2}" destId="{12A40EF9-AF6A-42F5-B5A4-8A3C4871E760}" srcOrd="0" destOrd="0" parTransId="{C1ED8DEB-20A1-41D9-8F3A-71A97587754B}" sibTransId="{663987AF-153F-4512-9931-5D8BA0F7708C}"/>
    <dgm:cxn modelId="{D8039079-DB1F-4F0A-8E0A-F9489FC4611B}" type="presOf" srcId="{8D5B6844-1270-4F5E-A5E3-24CA0DDF16F2}" destId="{8E4981CC-92C4-483B-A4DF-06967F41979F}" srcOrd="0" destOrd="0" presId="urn:microsoft.com/office/officeart/2005/8/layout/chevron2"/>
    <dgm:cxn modelId="{EF269CDB-13B2-4786-9A4F-8EE1F3477CE6}" srcId="{F67F7ABC-59C9-4D2C-A065-017C6C9517CD}" destId="{8D5B6844-1270-4F5E-A5E3-24CA0DDF16F2}" srcOrd="0" destOrd="0" parTransId="{1AC39DBC-483F-4487-A3DC-4135EFF51B54}" sibTransId="{76BA7AF5-49DD-4550-ADFD-DC62CAAE5150}"/>
    <dgm:cxn modelId="{64FD65DD-025D-4059-9DBB-CE64092D45B9}" type="presParOf" srcId="{E8F57212-A8A5-4F8D-91F6-C9AC7807C7A3}" destId="{C301A954-09D4-44DE-8858-3C5ED97CC718}" srcOrd="0" destOrd="0" presId="urn:microsoft.com/office/officeart/2005/8/layout/chevron2"/>
    <dgm:cxn modelId="{E30E1ED0-5256-4BD6-9755-4F674F81F364}" type="presParOf" srcId="{C301A954-09D4-44DE-8858-3C5ED97CC718}" destId="{8E4981CC-92C4-483B-A4DF-06967F41979F}" srcOrd="0" destOrd="0" presId="urn:microsoft.com/office/officeart/2005/8/layout/chevron2"/>
    <dgm:cxn modelId="{6569E874-522A-4D6C-93EA-C01798D61046}" type="presParOf" srcId="{C301A954-09D4-44DE-8858-3C5ED97CC718}" destId="{E6CE8FDE-D416-4755-BD2F-CAA5D9208B63}"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0F47742-2B0D-4C15-819F-1757B7DC25FF}" type="doc">
      <dgm:prSet loTypeId="urn:microsoft.com/office/officeart/2005/8/layout/vList6" loCatId="process" qsTypeId="urn:microsoft.com/office/officeart/2005/8/quickstyle/simple1" qsCatId="simple" csTypeId="urn:microsoft.com/office/officeart/2005/8/colors/colorful3" csCatId="colorful" phldr="1"/>
      <dgm:spPr/>
      <dgm:t>
        <a:bodyPr/>
        <a:lstStyle/>
        <a:p>
          <a:endParaRPr lang="tr-TR"/>
        </a:p>
      </dgm:t>
    </dgm:pt>
    <dgm:pt modelId="{ED21739D-7B9D-4DDF-97D5-3EB49221B5BC}">
      <dgm:prSet phldrT="[Metin]" custT="1"/>
      <dgm:spPr/>
      <dgm:t>
        <a:bodyPr/>
        <a:lstStyle/>
        <a:p>
          <a:r>
            <a:rPr lang="tr-TR" sz="2800" dirty="0" smtClean="0"/>
            <a:t>Teorem 1</a:t>
          </a:r>
          <a:endParaRPr lang="tr-TR" sz="2800" dirty="0"/>
        </a:p>
      </dgm:t>
    </dgm:pt>
    <dgm:pt modelId="{2F427CA3-E537-4755-9539-7148AF933E88}" type="parTrans" cxnId="{910C2140-9FAF-4179-8843-20ECD52EAA8E}">
      <dgm:prSet/>
      <dgm:spPr/>
      <dgm:t>
        <a:bodyPr/>
        <a:lstStyle/>
        <a:p>
          <a:endParaRPr lang="tr-TR"/>
        </a:p>
      </dgm:t>
    </dgm:pt>
    <dgm:pt modelId="{B66C6567-DF3B-475B-A491-5D3340110B0F}" type="sibTrans" cxnId="{910C2140-9FAF-4179-8843-20ECD52EAA8E}">
      <dgm:prSet/>
      <dgm:spPr/>
      <dgm:t>
        <a:bodyPr/>
        <a:lstStyle/>
        <a:p>
          <a:endParaRPr lang="tr-TR"/>
        </a:p>
      </dgm:t>
    </dgm:pt>
    <dgm:pt modelId="{67577D72-3314-4D3B-88F2-F53F831D65C5}">
      <dgm:prSet phldrT="[Metin]"/>
      <dgm:spPr>
        <a:blipFill rotWithShape="0">
          <a:blip xmlns:r="http://schemas.openxmlformats.org/officeDocument/2006/relationships" r:embed="rId1"/>
          <a:stretch>
            <a:fillRect l="-1260" b="-26111"/>
          </a:stretch>
        </a:blipFill>
      </dgm:spPr>
      <dgm:t>
        <a:bodyPr/>
        <a:lstStyle/>
        <a:p>
          <a:r>
            <a:rPr lang="tr-TR">
              <a:noFill/>
            </a:rPr>
            <a:t> </a:t>
          </a:r>
        </a:p>
      </dgm:t>
    </dgm:pt>
    <dgm:pt modelId="{ABA2F783-2405-4E1D-9E56-D93A1BA302DA}" type="parTrans" cxnId="{C69A3DDB-C06C-4F0F-A8CA-199BF3549D14}">
      <dgm:prSet/>
      <dgm:spPr/>
      <dgm:t>
        <a:bodyPr/>
        <a:lstStyle/>
        <a:p>
          <a:endParaRPr lang="tr-TR"/>
        </a:p>
      </dgm:t>
    </dgm:pt>
    <dgm:pt modelId="{A9D68EA7-C3CB-4935-8667-909BC225003F}" type="sibTrans" cxnId="{C69A3DDB-C06C-4F0F-A8CA-199BF3549D14}">
      <dgm:prSet/>
      <dgm:spPr/>
      <dgm:t>
        <a:bodyPr/>
        <a:lstStyle/>
        <a:p>
          <a:endParaRPr lang="tr-TR"/>
        </a:p>
      </dgm:t>
    </dgm:pt>
    <dgm:pt modelId="{148DED04-17D7-4DD8-8A3F-7C566660FB31}">
      <dgm:prSet/>
      <dgm:spPr/>
      <dgm:t>
        <a:bodyPr/>
        <a:lstStyle/>
        <a:p>
          <a:r>
            <a:rPr lang="tr-TR">
              <a:noFill/>
            </a:rPr>
            <a:t> </a:t>
          </a:r>
        </a:p>
      </dgm:t>
    </dgm:pt>
    <dgm:pt modelId="{A103B0BA-E71A-4C50-8DE4-683E78B4F2C2}" type="parTrans" cxnId="{1E013E9C-B14B-447A-A917-E12ED4CAE668}">
      <dgm:prSet/>
      <dgm:spPr/>
      <dgm:t>
        <a:bodyPr/>
        <a:lstStyle/>
        <a:p>
          <a:endParaRPr lang="tr-TR"/>
        </a:p>
      </dgm:t>
    </dgm:pt>
    <dgm:pt modelId="{705F0D88-6E21-47B5-A28A-37F62937B302}" type="sibTrans" cxnId="{1E013E9C-B14B-447A-A917-E12ED4CAE668}">
      <dgm:prSet/>
      <dgm:spPr/>
      <dgm:t>
        <a:bodyPr/>
        <a:lstStyle/>
        <a:p>
          <a:endParaRPr lang="tr-TR"/>
        </a:p>
      </dgm:t>
    </dgm:pt>
    <dgm:pt modelId="{8D8E406A-C0AF-45A2-BCB5-0EEDF8B6F394}">
      <dgm:prSet/>
      <dgm:spPr/>
      <dgm:t>
        <a:bodyPr/>
        <a:lstStyle/>
        <a:p>
          <a:r>
            <a:rPr lang="tr-TR">
              <a:noFill/>
            </a:rPr>
            <a:t> </a:t>
          </a:r>
        </a:p>
      </dgm:t>
    </dgm:pt>
    <dgm:pt modelId="{06DE8F09-E44C-4456-8677-9E6FF9B2E15D}" type="parTrans" cxnId="{1B08B58D-6AF7-4B4B-9EA9-E2D15FF19EDC}">
      <dgm:prSet/>
      <dgm:spPr/>
      <dgm:t>
        <a:bodyPr/>
        <a:lstStyle/>
        <a:p>
          <a:endParaRPr lang="tr-TR"/>
        </a:p>
      </dgm:t>
    </dgm:pt>
    <dgm:pt modelId="{94458549-F888-4EBA-98FD-22FA7F1955F5}" type="sibTrans" cxnId="{1B08B58D-6AF7-4B4B-9EA9-E2D15FF19EDC}">
      <dgm:prSet/>
      <dgm:spPr/>
      <dgm:t>
        <a:bodyPr/>
        <a:lstStyle/>
        <a:p>
          <a:endParaRPr lang="tr-TR"/>
        </a:p>
      </dgm:t>
    </dgm:pt>
    <dgm:pt modelId="{701B5755-FBAC-4A9C-9AE5-3A9415FD2215}" type="pres">
      <dgm:prSet presAssocID="{90F47742-2B0D-4C15-819F-1757B7DC25FF}" presName="Name0" presStyleCnt="0">
        <dgm:presLayoutVars>
          <dgm:dir/>
          <dgm:animLvl val="lvl"/>
          <dgm:resizeHandles/>
        </dgm:presLayoutVars>
      </dgm:prSet>
      <dgm:spPr/>
      <dgm:t>
        <a:bodyPr/>
        <a:lstStyle/>
        <a:p>
          <a:endParaRPr lang="tr-TR"/>
        </a:p>
      </dgm:t>
    </dgm:pt>
    <dgm:pt modelId="{C49847A4-1AED-4B7B-AAEB-F4C42FCAA9D5}" type="pres">
      <dgm:prSet presAssocID="{ED21739D-7B9D-4DDF-97D5-3EB49221B5BC}" presName="linNode" presStyleCnt="0"/>
      <dgm:spPr/>
    </dgm:pt>
    <dgm:pt modelId="{78BADCD6-BE31-4A92-94D0-100BE5414686}" type="pres">
      <dgm:prSet presAssocID="{ED21739D-7B9D-4DDF-97D5-3EB49221B5BC}" presName="parentShp" presStyleLbl="node1" presStyleIdx="0" presStyleCnt="1" custScaleX="58206" custScaleY="80869">
        <dgm:presLayoutVars>
          <dgm:bulletEnabled val="1"/>
        </dgm:presLayoutVars>
      </dgm:prSet>
      <dgm:spPr/>
      <dgm:t>
        <a:bodyPr/>
        <a:lstStyle/>
        <a:p>
          <a:endParaRPr lang="tr-TR"/>
        </a:p>
      </dgm:t>
    </dgm:pt>
    <dgm:pt modelId="{42D08C2D-5C20-4B14-A112-7678A5D33D63}" type="pres">
      <dgm:prSet presAssocID="{ED21739D-7B9D-4DDF-97D5-3EB49221B5BC}" presName="childShp" presStyleLbl="bgAccFollowNode1" presStyleIdx="0" presStyleCnt="1" custScaleX="142880">
        <dgm:presLayoutVars>
          <dgm:bulletEnabled val="1"/>
        </dgm:presLayoutVars>
      </dgm:prSet>
      <dgm:spPr/>
      <dgm:t>
        <a:bodyPr/>
        <a:lstStyle/>
        <a:p>
          <a:endParaRPr lang="tr-TR"/>
        </a:p>
      </dgm:t>
    </dgm:pt>
  </dgm:ptLst>
  <dgm:cxnLst>
    <dgm:cxn modelId="{910C2140-9FAF-4179-8843-20ECD52EAA8E}" srcId="{90F47742-2B0D-4C15-819F-1757B7DC25FF}" destId="{ED21739D-7B9D-4DDF-97D5-3EB49221B5BC}" srcOrd="0" destOrd="0" parTransId="{2F427CA3-E537-4755-9539-7148AF933E88}" sibTransId="{B66C6567-DF3B-475B-A491-5D3340110B0F}"/>
    <dgm:cxn modelId="{1E013E9C-B14B-447A-A917-E12ED4CAE668}" srcId="{ED21739D-7B9D-4DDF-97D5-3EB49221B5BC}" destId="{148DED04-17D7-4DD8-8A3F-7C566660FB31}" srcOrd="1" destOrd="0" parTransId="{A103B0BA-E71A-4C50-8DE4-683E78B4F2C2}" sibTransId="{705F0D88-6E21-47B5-A28A-37F62937B302}"/>
    <dgm:cxn modelId="{C69A3DDB-C06C-4F0F-A8CA-199BF3549D14}" srcId="{ED21739D-7B9D-4DDF-97D5-3EB49221B5BC}" destId="{67577D72-3314-4D3B-88F2-F53F831D65C5}" srcOrd="0" destOrd="0" parTransId="{ABA2F783-2405-4E1D-9E56-D93A1BA302DA}" sibTransId="{A9D68EA7-C3CB-4935-8667-909BC225003F}"/>
    <dgm:cxn modelId="{238C80C6-35C1-45F3-BAE7-55913B5CCF5F}" type="presOf" srcId="{67577D72-3314-4D3B-88F2-F53F831D65C5}" destId="{42D08C2D-5C20-4B14-A112-7678A5D33D63}" srcOrd="0" destOrd="0" presId="urn:microsoft.com/office/officeart/2005/8/layout/vList6"/>
    <dgm:cxn modelId="{E971ECBE-C50A-401A-9A4A-19EE4E2BFDB0}" type="presOf" srcId="{148DED04-17D7-4DD8-8A3F-7C566660FB31}" destId="{42D08C2D-5C20-4B14-A112-7678A5D33D63}" srcOrd="0" destOrd="1" presId="urn:microsoft.com/office/officeart/2005/8/layout/vList6"/>
    <dgm:cxn modelId="{1B08B58D-6AF7-4B4B-9EA9-E2D15FF19EDC}" srcId="{148DED04-17D7-4DD8-8A3F-7C566660FB31}" destId="{8D8E406A-C0AF-45A2-BCB5-0EEDF8B6F394}" srcOrd="0" destOrd="0" parTransId="{06DE8F09-E44C-4456-8677-9E6FF9B2E15D}" sibTransId="{94458549-F888-4EBA-98FD-22FA7F1955F5}"/>
    <dgm:cxn modelId="{084BC6BD-819B-440B-A6A1-48416B0F23F5}" type="presOf" srcId="{90F47742-2B0D-4C15-819F-1757B7DC25FF}" destId="{701B5755-FBAC-4A9C-9AE5-3A9415FD2215}" srcOrd="0" destOrd="0" presId="urn:microsoft.com/office/officeart/2005/8/layout/vList6"/>
    <dgm:cxn modelId="{02BD2580-E8EC-4045-8F78-CD0DB4AEB7EB}" type="presOf" srcId="{8D8E406A-C0AF-45A2-BCB5-0EEDF8B6F394}" destId="{42D08C2D-5C20-4B14-A112-7678A5D33D63}" srcOrd="0" destOrd="2" presId="urn:microsoft.com/office/officeart/2005/8/layout/vList6"/>
    <dgm:cxn modelId="{35355837-2618-4A6B-BA45-7E261CF959C6}" type="presOf" srcId="{ED21739D-7B9D-4DDF-97D5-3EB49221B5BC}" destId="{78BADCD6-BE31-4A92-94D0-100BE5414686}" srcOrd="0" destOrd="0" presId="urn:microsoft.com/office/officeart/2005/8/layout/vList6"/>
    <dgm:cxn modelId="{6C8EAF05-2A3F-4E6D-A556-4C5D4FC070EC}" type="presParOf" srcId="{701B5755-FBAC-4A9C-9AE5-3A9415FD2215}" destId="{C49847A4-1AED-4B7B-AAEB-F4C42FCAA9D5}" srcOrd="0" destOrd="0" presId="urn:microsoft.com/office/officeart/2005/8/layout/vList6"/>
    <dgm:cxn modelId="{BC79E115-1813-4BC6-8616-D220A6D67D3E}" type="presParOf" srcId="{C49847A4-1AED-4B7B-AAEB-F4C42FCAA9D5}" destId="{78BADCD6-BE31-4A92-94D0-100BE5414686}" srcOrd="0" destOrd="0" presId="urn:microsoft.com/office/officeart/2005/8/layout/vList6"/>
    <dgm:cxn modelId="{4E5E4D2D-510A-46C1-9EB6-ED4B0F54C11D}" type="presParOf" srcId="{C49847A4-1AED-4B7B-AAEB-F4C42FCAA9D5}" destId="{42D08C2D-5C20-4B14-A112-7678A5D33D63}"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67F7ABC-59C9-4D2C-A065-017C6C9517C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tr-TR"/>
        </a:p>
      </dgm:t>
    </dgm:pt>
    <dgm:pt modelId="{8D5B6844-1270-4F5E-A5E3-24CA0DDF16F2}">
      <dgm:prSet phldrT="[Metin]"/>
      <dgm:spPr/>
      <dgm:t>
        <a:bodyPr/>
        <a:lstStyle/>
        <a:p>
          <a:r>
            <a:rPr lang="tr-TR" dirty="0" smtClean="0"/>
            <a:t>TANIM 3</a:t>
          </a:r>
          <a:endParaRPr lang="tr-TR" dirty="0"/>
        </a:p>
      </dgm:t>
    </dgm:pt>
    <dgm:pt modelId="{1AC39DBC-483F-4487-A3DC-4135EFF51B54}" type="parTrans" cxnId="{EF269CDB-13B2-4786-9A4F-8EE1F3477CE6}">
      <dgm:prSet/>
      <dgm:spPr/>
      <dgm:t>
        <a:bodyPr/>
        <a:lstStyle/>
        <a:p>
          <a:endParaRPr lang="tr-TR"/>
        </a:p>
      </dgm:t>
    </dgm:pt>
    <dgm:pt modelId="{76BA7AF5-49DD-4550-ADFD-DC62CAAE5150}" type="sibTrans" cxnId="{EF269CDB-13B2-4786-9A4F-8EE1F3477CE6}">
      <dgm:prSet/>
      <dgm:spPr/>
      <dgm:t>
        <a:bodyPr/>
        <a:lstStyle/>
        <a:p>
          <a:endParaRPr lang="tr-TR"/>
        </a:p>
      </dgm:t>
    </dgm:pt>
    <dgm:pt modelId="{12A40EF9-AF6A-42F5-B5A4-8A3C4871E760}">
      <dgm:prSet phldrT="[Metin]"/>
      <dgm:spPr>
        <a:blipFill rotWithShape="0">
          <a:blip xmlns:r="http://schemas.openxmlformats.org/officeDocument/2006/relationships" r:embed="rId1"/>
          <a:stretch>
            <a:fillRect l="-85" t="-14545" b="-70909"/>
          </a:stretch>
        </a:blipFill>
      </dgm:spPr>
      <dgm:t>
        <a:bodyPr/>
        <a:lstStyle/>
        <a:p>
          <a:r>
            <a:rPr lang="tr-TR">
              <a:noFill/>
            </a:rPr>
            <a:t> </a:t>
          </a:r>
        </a:p>
      </dgm:t>
    </dgm:pt>
    <dgm:pt modelId="{663987AF-153F-4512-9931-5D8BA0F7708C}" type="sibTrans" cxnId="{A2FBE95C-F891-46A6-ADA6-CF54403B1DCB}">
      <dgm:prSet/>
      <dgm:spPr/>
      <dgm:t>
        <a:bodyPr/>
        <a:lstStyle/>
        <a:p>
          <a:endParaRPr lang="tr-TR"/>
        </a:p>
      </dgm:t>
    </dgm:pt>
    <dgm:pt modelId="{C1ED8DEB-20A1-41D9-8F3A-71A97587754B}" type="parTrans" cxnId="{A2FBE95C-F891-46A6-ADA6-CF54403B1DCB}">
      <dgm:prSet/>
      <dgm:spPr/>
      <dgm:t>
        <a:bodyPr/>
        <a:lstStyle/>
        <a:p>
          <a:endParaRPr lang="tr-TR"/>
        </a:p>
      </dgm:t>
    </dgm:pt>
    <dgm:pt modelId="{E8F57212-A8A5-4F8D-91F6-C9AC7807C7A3}" type="pres">
      <dgm:prSet presAssocID="{F67F7ABC-59C9-4D2C-A065-017C6C9517CD}" presName="linearFlow" presStyleCnt="0">
        <dgm:presLayoutVars>
          <dgm:dir/>
          <dgm:animLvl val="lvl"/>
          <dgm:resizeHandles val="exact"/>
        </dgm:presLayoutVars>
      </dgm:prSet>
      <dgm:spPr/>
      <dgm:t>
        <a:bodyPr/>
        <a:lstStyle/>
        <a:p>
          <a:endParaRPr lang="tr-TR"/>
        </a:p>
      </dgm:t>
    </dgm:pt>
    <dgm:pt modelId="{C301A954-09D4-44DE-8858-3C5ED97CC718}" type="pres">
      <dgm:prSet presAssocID="{8D5B6844-1270-4F5E-A5E3-24CA0DDF16F2}" presName="composite" presStyleCnt="0"/>
      <dgm:spPr/>
    </dgm:pt>
    <dgm:pt modelId="{8E4981CC-92C4-483B-A4DF-06967F41979F}" type="pres">
      <dgm:prSet presAssocID="{8D5B6844-1270-4F5E-A5E3-24CA0DDF16F2}" presName="parentText" presStyleLbl="alignNode1" presStyleIdx="0" presStyleCnt="1" custLinFactNeighborY="-720">
        <dgm:presLayoutVars>
          <dgm:chMax val="1"/>
          <dgm:bulletEnabled val="1"/>
        </dgm:presLayoutVars>
      </dgm:prSet>
      <dgm:spPr/>
      <dgm:t>
        <a:bodyPr/>
        <a:lstStyle/>
        <a:p>
          <a:endParaRPr lang="tr-TR"/>
        </a:p>
      </dgm:t>
    </dgm:pt>
    <dgm:pt modelId="{E6CE8FDE-D416-4755-BD2F-CAA5D9208B63}" type="pres">
      <dgm:prSet presAssocID="{8D5B6844-1270-4F5E-A5E3-24CA0DDF16F2}" presName="descendantText" presStyleLbl="alignAcc1" presStyleIdx="0" presStyleCnt="1" custScaleY="100000" custLinFactNeighborX="-353" custLinFactNeighborY="12191">
        <dgm:presLayoutVars>
          <dgm:bulletEnabled val="1"/>
        </dgm:presLayoutVars>
      </dgm:prSet>
      <dgm:spPr/>
      <dgm:t>
        <a:bodyPr/>
        <a:lstStyle/>
        <a:p>
          <a:endParaRPr lang="tr-TR"/>
        </a:p>
      </dgm:t>
    </dgm:pt>
  </dgm:ptLst>
  <dgm:cxnLst>
    <dgm:cxn modelId="{133EA071-8735-4C6E-BC35-9EA56EC61EE5}" type="presOf" srcId="{F67F7ABC-59C9-4D2C-A065-017C6C9517CD}" destId="{E8F57212-A8A5-4F8D-91F6-C9AC7807C7A3}" srcOrd="0" destOrd="0" presId="urn:microsoft.com/office/officeart/2005/8/layout/chevron2"/>
    <dgm:cxn modelId="{A2FBE95C-F891-46A6-ADA6-CF54403B1DCB}" srcId="{8D5B6844-1270-4F5E-A5E3-24CA0DDF16F2}" destId="{12A40EF9-AF6A-42F5-B5A4-8A3C4871E760}" srcOrd="0" destOrd="0" parTransId="{C1ED8DEB-20A1-41D9-8F3A-71A97587754B}" sibTransId="{663987AF-153F-4512-9931-5D8BA0F7708C}"/>
    <dgm:cxn modelId="{E9CA1CFE-92C5-4277-BAA8-8620A7D63156}" type="presOf" srcId="{8D5B6844-1270-4F5E-A5E3-24CA0DDF16F2}" destId="{8E4981CC-92C4-483B-A4DF-06967F41979F}" srcOrd="0" destOrd="0" presId="urn:microsoft.com/office/officeart/2005/8/layout/chevron2"/>
    <dgm:cxn modelId="{EF269CDB-13B2-4786-9A4F-8EE1F3477CE6}" srcId="{F67F7ABC-59C9-4D2C-A065-017C6C9517CD}" destId="{8D5B6844-1270-4F5E-A5E3-24CA0DDF16F2}" srcOrd="0" destOrd="0" parTransId="{1AC39DBC-483F-4487-A3DC-4135EFF51B54}" sibTransId="{76BA7AF5-49DD-4550-ADFD-DC62CAAE5150}"/>
    <dgm:cxn modelId="{9D0DCD65-47A1-4C48-AFE8-32643017A62C}" type="presOf" srcId="{12A40EF9-AF6A-42F5-B5A4-8A3C4871E760}" destId="{E6CE8FDE-D416-4755-BD2F-CAA5D9208B63}" srcOrd="0" destOrd="0" presId="urn:microsoft.com/office/officeart/2005/8/layout/chevron2"/>
    <dgm:cxn modelId="{E957143A-2C67-4592-8628-9F3D685E1601}" type="presParOf" srcId="{E8F57212-A8A5-4F8D-91F6-C9AC7807C7A3}" destId="{C301A954-09D4-44DE-8858-3C5ED97CC718}" srcOrd="0" destOrd="0" presId="urn:microsoft.com/office/officeart/2005/8/layout/chevron2"/>
    <dgm:cxn modelId="{FA2BEAD9-F50F-4640-ACF2-988A47906510}" type="presParOf" srcId="{C301A954-09D4-44DE-8858-3C5ED97CC718}" destId="{8E4981CC-92C4-483B-A4DF-06967F41979F}" srcOrd="0" destOrd="0" presId="urn:microsoft.com/office/officeart/2005/8/layout/chevron2"/>
    <dgm:cxn modelId="{E367C28A-0BFA-4416-BE75-B189DD98698B}" type="presParOf" srcId="{C301A954-09D4-44DE-8858-3C5ED97CC718}" destId="{E6CE8FDE-D416-4755-BD2F-CAA5D9208B6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67F7ABC-59C9-4D2C-A065-017C6C9517C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tr-TR"/>
        </a:p>
      </dgm:t>
    </dgm:pt>
    <dgm:pt modelId="{8D5B6844-1270-4F5E-A5E3-24CA0DDF16F2}">
      <dgm:prSet phldrT="[Metin]"/>
      <dgm:spPr/>
      <dgm:t>
        <a:bodyPr/>
        <a:lstStyle/>
        <a:p>
          <a:r>
            <a:rPr lang="tr-TR" dirty="0" smtClean="0"/>
            <a:t>TANIM 4</a:t>
          </a:r>
          <a:endParaRPr lang="tr-TR" dirty="0"/>
        </a:p>
      </dgm:t>
    </dgm:pt>
    <dgm:pt modelId="{1AC39DBC-483F-4487-A3DC-4135EFF51B54}" type="parTrans" cxnId="{EF269CDB-13B2-4786-9A4F-8EE1F3477CE6}">
      <dgm:prSet/>
      <dgm:spPr/>
      <dgm:t>
        <a:bodyPr/>
        <a:lstStyle/>
        <a:p>
          <a:endParaRPr lang="tr-TR"/>
        </a:p>
      </dgm:t>
    </dgm:pt>
    <dgm:pt modelId="{76BA7AF5-49DD-4550-ADFD-DC62CAAE5150}" type="sibTrans" cxnId="{EF269CDB-13B2-4786-9A4F-8EE1F3477CE6}">
      <dgm:prSet/>
      <dgm:spPr/>
      <dgm:t>
        <a:bodyPr/>
        <a:lstStyle/>
        <a:p>
          <a:endParaRPr lang="tr-TR"/>
        </a:p>
      </dgm:t>
    </dgm:pt>
    <dgm:pt modelId="{12A40EF9-AF6A-42F5-B5A4-8A3C4871E760}">
      <dgm:prSet phldrT="[Metin]"/>
      <dgm:spPr>
        <a:blipFill rotWithShape="0">
          <a:blip xmlns:r="http://schemas.openxmlformats.org/officeDocument/2006/relationships" r:embed="rId1"/>
          <a:stretch>
            <a:fillRect l="-169" t="-8108" b="-14414"/>
          </a:stretch>
        </a:blipFill>
      </dgm:spPr>
      <dgm:t>
        <a:bodyPr/>
        <a:lstStyle/>
        <a:p>
          <a:r>
            <a:rPr lang="tr-TR">
              <a:noFill/>
            </a:rPr>
            <a:t> </a:t>
          </a:r>
        </a:p>
      </dgm:t>
    </dgm:pt>
    <dgm:pt modelId="{663987AF-153F-4512-9931-5D8BA0F7708C}" type="sibTrans" cxnId="{A2FBE95C-F891-46A6-ADA6-CF54403B1DCB}">
      <dgm:prSet/>
      <dgm:spPr/>
      <dgm:t>
        <a:bodyPr/>
        <a:lstStyle/>
        <a:p>
          <a:endParaRPr lang="tr-TR"/>
        </a:p>
      </dgm:t>
    </dgm:pt>
    <dgm:pt modelId="{C1ED8DEB-20A1-41D9-8F3A-71A97587754B}" type="parTrans" cxnId="{A2FBE95C-F891-46A6-ADA6-CF54403B1DCB}">
      <dgm:prSet/>
      <dgm:spPr/>
      <dgm:t>
        <a:bodyPr/>
        <a:lstStyle/>
        <a:p>
          <a:endParaRPr lang="tr-TR"/>
        </a:p>
      </dgm:t>
    </dgm:pt>
    <dgm:pt modelId="{E8F57212-A8A5-4F8D-91F6-C9AC7807C7A3}" type="pres">
      <dgm:prSet presAssocID="{F67F7ABC-59C9-4D2C-A065-017C6C9517CD}" presName="linearFlow" presStyleCnt="0">
        <dgm:presLayoutVars>
          <dgm:dir/>
          <dgm:animLvl val="lvl"/>
          <dgm:resizeHandles val="exact"/>
        </dgm:presLayoutVars>
      </dgm:prSet>
      <dgm:spPr/>
      <dgm:t>
        <a:bodyPr/>
        <a:lstStyle/>
        <a:p>
          <a:endParaRPr lang="tr-TR"/>
        </a:p>
      </dgm:t>
    </dgm:pt>
    <dgm:pt modelId="{C301A954-09D4-44DE-8858-3C5ED97CC718}" type="pres">
      <dgm:prSet presAssocID="{8D5B6844-1270-4F5E-A5E3-24CA0DDF16F2}" presName="composite" presStyleCnt="0"/>
      <dgm:spPr/>
    </dgm:pt>
    <dgm:pt modelId="{8E4981CC-92C4-483B-A4DF-06967F41979F}" type="pres">
      <dgm:prSet presAssocID="{8D5B6844-1270-4F5E-A5E3-24CA0DDF16F2}" presName="parentText" presStyleLbl="alignNode1" presStyleIdx="0" presStyleCnt="1" custLinFactNeighborY="1261">
        <dgm:presLayoutVars>
          <dgm:chMax val="1"/>
          <dgm:bulletEnabled val="1"/>
        </dgm:presLayoutVars>
      </dgm:prSet>
      <dgm:spPr/>
      <dgm:t>
        <a:bodyPr/>
        <a:lstStyle/>
        <a:p>
          <a:endParaRPr lang="tr-TR"/>
        </a:p>
      </dgm:t>
    </dgm:pt>
    <dgm:pt modelId="{E6CE8FDE-D416-4755-BD2F-CAA5D9208B63}" type="pres">
      <dgm:prSet presAssocID="{8D5B6844-1270-4F5E-A5E3-24CA0DDF16F2}" presName="descendantText" presStyleLbl="alignAcc1" presStyleIdx="0" presStyleCnt="1" custScaleY="100000" custLinFactNeighborY="4432">
        <dgm:presLayoutVars>
          <dgm:bulletEnabled val="1"/>
        </dgm:presLayoutVars>
      </dgm:prSet>
      <dgm:spPr/>
      <dgm:t>
        <a:bodyPr/>
        <a:lstStyle/>
        <a:p>
          <a:endParaRPr lang="tr-TR"/>
        </a:p>
      </dgm:t>
    </dgm:pt>
  </dgm:ptLst>
  <dgm:cxnLst>
    <dgm:cxn modelId="{A2FBE95C-F891-46A6-ADA6-CF54403B1DCB}" srcId="{8D5B6844-1270-4F5E-A5E3-24CA0DDF16F2}" destId="{12A40EF9-AF6A-42F5-B5A4-8A3C4871E760}" srcOrd="0" destOrd="0" parTransId="{C1ED8DEB-20A1-41D9-8F3A-71A97587754B}" sibTransId="{663987AF-153F-4512-9931-5D8BA0F7708C}"/>
    <dgm:cxn modelId="{D5E30BF9-2C81-4FE5-9180-75C61BDB0924}" type="presOf" srcId="{12A40EF9-AF6A-42F5-B5A4-8A3C4871E760}" destId="{E6CE8FDE-D416-4755-BD2F-CAA5D9208B63}" srcOrd="0" destOrd="0" presId="urn:microsoft.com/office/officeart/2005/8/layout/chevron2"/>
    <dgm:cxn modelId="{E0D0A741-D8D3-4CC9-B5A3-E3FF939D982A}" type="presOf" srcId="{F67F7ABC-59C9-4D2C-A065-017C6C9517CD}" destId="{E8F57212-A8A5-4F8D-91F6-C9AC7807C7A3}" srcOrd="0" destOrd="0" presId="urn:microsoft.com/office/officeart/2005/8/layout/chevron2"/>
    <dgm:cxn modelId="{9E6EF68A-DC06-42B6-980F-8DFBF9958845}" type="presOf" srcId="{8D5B6844-1270-4F5E-A5E3-24CA0DDF16F2}" destId="{8E4981CC-92C4-483B-A4DF-06967F41979F}" srcOrd="0" destOrd="0" presId="urn:microsoft.com/office/officeart/2005/8/layout/chevron2"/>
    <dgm:cxn modelId="{EF269CDB-13B2-4786-9A4F-8EE1F3477CE6}" srcId="{F67F7ABC-59C9-4D2C-A065-017C6C9517CD}" destId="{8D5B6844-1270-4F5E-A5E3-24CA0DDF16F2}" srcOrd="0" destOrd="0" parTransId="{1AC39DBC-483F-4487-A3DC-4135EFF51B54}" sibTransId="{76BA7AF5-49DD-4550-ADFD-DC62CAAE5150}"/>
    <dgm:cxn modelId="{C4ED8C5B-5F16-4C2A-B230-F63EF28DE212}" type="presParOf" srcId="{E8F57212-A8A5-4F8D-91F6-C9AC7807C7A3}" destId="{C301A954-09D4-44DE-8858-3C5ED97CC718}" srcOrd="0" destOrd="0" presId="urn:microsoft.com/office/officeart/2005/8/layout/chevron2"/>
    <dgm:cxn modelId="{5F4B9C21-9D49-449A-BE07-3414FF3F74C8}" type="presParOf" srcId="{C301A954-09D4-44DE-8858-3C5ED97CC718}" destId="{8E4981CC-92C4-483B-A4DF-06967F41979F}" srcOrd="0" destOrd="0" presId="urn:microsoft.com/office/officeart/2005/8/layout/chevron2"/>
    <dgm:cxn modelId="{47146EEC-E4CA-440A-9151-B044CD85DC60}" type="presParOf" srcId="{C301A954-09D4-44DE-8858-3C5ED97CC718}" destId="{E6CE8FDE-D416-4755-BD2F-CAA5D9208B6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67F7ABC-59C9-4D2C-A065-017C6C9517C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tr-TR"/>
        </a:p>
      </dgm:t>
    </dgm:pt>
    <dgm:pt modelId="{8D5B6844-1270-4F5E-A5E3-24CA0DDF16F2}">
      <dgm:prSet phldrT="[Metin]"/>
      <dgm:spPr/>
      <dgm:t>
        <a:bodyPr/>
        <a:lstStyle/>
        <a:p>
          <a:r>
            <a:rPr lang="tr-TR" dirty="0" smtClean="0"/>
            <a:t>TANIM 4</a:t>
          </a:r>
          <a:endParaRPr lang="tr-TR" dirty="0"/>
        </a:p>
      </dgm:t>
    </dgm:pt>
    <dgm:pt modelId="{1AC39DBC-483F-4487-A3DC-4135EFF51B54}" type="parTrans" cxnId="{EF269CDB-13B2-4786-9A4F-8EE1F3477CE6}">
      <dgm:prSet/>
      <dgm:spPr/>
      <dgm:t>
        <a:bodyPr/>
        <a:lstStyle/>
        <a:p>
          <a:endParaRPr lang="tr-TR"/>
        </a:p>
      </dgm:t>
    </dgm:pt>
    <dgm:pt modelId="{76BA7AF5-49DD-4550-ADFD-DC62CAAE5150}" type="sibTrans" cxnId="{EF269CDB-13B2-4786-9A4F-8EE1F3477CE6}">
      <dgm:prSet/>
      <dgm:spPr/>
      <dgm:t>
        <a:bodyPr/>
        <a:lstStyle/>
        <a:p>
          <a:endParaRPr lang="tr-TR"/>
        </a:p>
      </dgm:t>
    </dgm:pt>
    <dgm:pt modelId="{12A40EF9-AF6A-42F5-B5A4-8A3C4871E760}">
      <dgm:prSet phldrT="[Metin]"/>
      <dgm:spPr>
        <a:blipFill rotWithShape="0">
          <a:blip xmlns:r="http://schemas.openxmlformats.org/officeDocument/2006/relationships" r:embed="rId1"/>
          <a:stretch>
            <a:fillRect l="-86"/>
          </a:stretch>
        </a:blipFill>
      </dgm:spPr>
      <dgm:t>
        <a:bodyPr/>
        <a:lstStyle/>
        <a:p>
          <a:r>
            <a:rPr lang="tr-TR">
              <a:noFill/>
            </a:rPr>
            <a:t> </a:t>
          </a:r>
        </a:p>
      </dgm:t>
    </dgm:pt>
    <dgm:pt modelId="{663987AF-153F-4512-9931-5D8BA0F7708C}" type="sibTrans" cxnId="{A2FBE95C-F891-46A6-ADA6-CF54403B1DCB}">
      <dgm:prSet/>
      <dgm:spPr/>
      <dgm:t>
        <a:bodyPr/>
        <a:lstStyle/>
        <a:p>
          <a:endParaRPr lang="tr-TR"/>
        </a:p>
      </dgm:t>
    </dgm:pt>
    <dgm:pt modelId="{C1ED8DEB-20A1-41D9-8F3A-71A97587754B}" type="parTrans" cxnId="{A2FBE95C-F891-46A6-ADA6-CF54403B1DCB}">
      <dgm:prSet/>
      <dgm:spPr/>
      <dgm:t>
        <a:bodyPr/>
        <a:lstStyle/>
        <a:p>
          <a:endParaRPr lang="tr-TR"/>
        </a:p>
      </dgm:t>
    </dgm:pt>
    <dgm:pt modelId="{E8F57212-A8A5-4F8D-91F6-C9AC7807C7A3}" type="pres">
      <dgm:prSet presAssocID="{F67F7ABC-59C9-4D2C-A065-017C6C9517CD}" presName="linearFlow" presStyleCnt="0">
        <dgm:presLayoutVars>
          <dgm:dir/>
          <dgm:animLvl val="lvl"/>
          <dgm:resizeHandles val="exact"/>
        </dgm:presLayoutVars>
      </dgm:prSet>
      <dgm:spPr/>
      <dgm:t>
        <a:bodyPr/>
        <a:lstStyle/>
        <a:p>
          <a:endParaRPr lang="tr-TR"/>
        </a:p>
      </dgm:t>
    </dgm:pt>
    <dgm:pt modelId="{C301A954-09D4-44DE-8858-3C5ED97CC718}" type="pres">
      <dgm:prSet presAssocID="{8D5B6844-1270-4F5E-A5E3-24CA0DDF16F2}" presName="composite" presStyleCnt="0"/>
      <dgm:spPr/>
    </dgm:pt>
    <dgm:pt modelId="{8E4981CC-92C4-483B-A4DF-06967F41979F}" type="pres">
      <dgm:prSet presAssocID="{8D5B6844-1270-4F5E-A5E3-24CA0DDF16F2}" presName="parentText" presStyleLbl="alignNode1" presStyleIdx="0" presStyleCnt="1" custLinFactNeighborY="-720">
        <dgm:presLayoutVars>
          <dgm:chMax val="1"/>
          <dgm:bulletEnabled val="1"/>
        </dgm:presLayoutVars>
      </dgm:prSet>
      <dgm:spPr/>
      <dgm:t>
        <a:bodyPr/>
        <a:lstStyle/>
        <a:p>
          <a:endParaRPr lang="tr-TR"/>
        </a:p>
      </dgm:t>
    </dgm:pt>
    <dgm:pt modelId="{E6CE8FDE-D416-4755-BD2F-CAA5D9208B63}" type="pres">
      <dgm:prSet presAssocID="{8D5B6844-1270-4F5E-A5E3-24CA0DDF16F2}" presName="descendantText" presStyleLbl="alignAcc1" presStyleIdx="0" presStyleCnt="1" custScaleY="100000" custLinFactNeighborX="-303" custLinFactNeighborY="-99764">
        <dgm:presLayoutVars>
          <dgm:bulletEnabled val="1"/>
        </dgm:presLayoutVars>
      </dgm:prSet>
      <dgm:spPr/>
      <dgm:t>
        <a:bodyPr/>
        <a:lstStyle/>
        <a:p>
          <a:endParaRPr lang="tr-TR"/>
        </a:p>
      </dgm:t>
    </dgm:pt>
  </dgm:ptLst>
  <dgm:cxnLst>
    <dgm:cxn modelId="{8535D48A-345C-4AB0-917B-71791AEA9063}" type="presOf" srcId="{8D5B6844-1270-4F5E-A5E3-24CA0DDF16F2}" destId="{8E4981CC-92C4-483B-A4DF-06967F41979F}" srcOrd="0" destOrd="0" presId="urn:microsoft.com/office/officeart/2005/8/layout/chevron2"/>
    <dgm:cxn modelId="{F22DFA6F-B02F-4CEE-98D7-BDA642EAC1F1}" type="presOf" srcId="{F67F7ABC-59C9-4D2C-A065-017C6C9517CD}" destId="{E8F57212-A8A5-4F8D-91F6-C9AC7807C7A3}" srcOrd="0" destOrd="0" presId="urn:microsoft.com/office/officeart/2005/8/layout/chevron2"/>
    <dgm:cxn modelId="{A2FBE95C-F891-46A6-ADA6-CF54403B1DCB}" srcId="{8D5B6844-1270-4F5E-A5E3-24CA0DDF16F2}" destId="{12A40EF9-AF6A-42F5-B5A4-8A3C4871E760}" srcOrd="0" destOrd="0" parTransId="{C1ED8DEB-20A1-41D9-8F3A-71A97587754B}" sibTransId="{663987AF-153F-4512-9931-5D8BA0F7708C}"/>
    <dgm:cxn modelId="{EF269CDB-13B2-4786-9A4F-8EE1F3477CE6}" srcId="{F67F7ABC-59C9-4D2C-A065-017C6C9517CD}" destId="{8D5B6844-1270-4F5E-A5E3-24CA0DDF16F2}" srcOrd="0" destOrd="0" parTransId="{1AC39DBC-483F-4487-A3DC-4135EFF51B54}" sibTransId="{76BA7AF5-49DD-4550-ADFD-DC62CAAE5150}"/>
    <dgm:cxn modelId="{27207C25-5698-4F89-B9C7-274E0A1B5002}" type="presOf" srcId="{12A40EF9-AF6A-42F5-B5A4-8A3C4871E760}" destId="{E6CE8FDE-D416-4755-BD2F-CAA5D9208B63}" srcOrd="0" destOrd="0" presId="urn:microsoft.com/office/officeart/2005/8/layout/chevron2"/>
    <dgm:cxn modelId="{C8C85BD4-E12F-4DE1-98E7-EE75F9F22D25}" type="presParOf" srcId="{E8F57212-A8A5-4F8D-91F6-C9AC7807C7A3}" destId="{C301A954-09D4-44DE-8858-3C5ED97CC718}" srcOrd="0" destOrd="0" presId="urn:microsoft.com/office/officeart/2005/8/layout/chevron2"/>
    <dgm:cxn modelId="{7BA42ABB-5083-4937-A783-253EC7D4FB6F}" type="presParOf" srcId="{C301A954-09D4-44DE-8858-3C5ED97CC718}" destId="{8E4981CC-92C4-483B-A4DF-06967F41979F}" srcOrd="0" destOrd="0" presId="urn:microsoft.com/office/officeart/2005/8/layout/chevron2"/>
    <dgm:cxn modelId="{4FFF1AFC-3DED-42BA-A37F-64CFE42358BE}" type="presParOf" srcId="{C301A954-09D4-44DE-8858-3C5ED97CC718}" destId="{E6CE8FDE-D416-4755-BD2F-CAA5D9208B6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4981CC-92C4-483B-A4DF-06967F41979F}">
      <dsp:nvSpPr>
        <dsp:cNvPr id="0" name=""/>
        <dsp:cNvSpPr/>
      </dsp:nvSpPr>
      <dsp:spPr>
        <a:xfrm rot="5400000">
          <a:off x="-151084" y="151084"/>
          <a:ext cx="1007228" cy="705059"/>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tr-TR" sz="1600" kern="1200" dirty="0" smtClean="0"/>
            <a:t>TANIM</a:t>
          </a:r>
          <a:endParaRPr lang="tr-TR" sz="1600" kern="1200" dirty="0"/>
        </a:p>
      </dsp:txBody>
      <dsp:txXfrm rot="-5400000">
        <a:off x="1" y="352530"/>
        <a:ext cx="705059" cy="302169"/>
      </dsp:txXfrm>
    </dsp:sp>
    <dsp:sp modelId="{E6CE8FDE-D416-4755-BD2F-CAA5D9208B63}">
      <dsp:nvSpPr>
        <dsp:cNvPr id="0" name=""/>
        <dsp:cNvSpPr/>
      </dsp:nvSpPr>
      <dsp:spPr>
        <a:xfrm rot="5400000">
          <a:off x="4337673" y="-3632614"/>
          <a:ext cx="654698" cy="7919926"/>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tr-TR" sz="2000" b="1" i="1" kern="1200" dirty="0" smtClean="0"/>
            <a:t>S</a:t>
          </a:r>
          <a:r>
            <a:rPr lang="tr-TR" sz="2000" kern="1200" dirty="0" smtClean="0"/>
            <a:t> eşit olasılıklı sonuçların boş olmayan, sonlu bir örneklem kümesi, ve </a:t>
          </a:r>
          <a:r>
            <a:rPr lang="tr-TR" sz="2000" b="1" i="1" kern="1200" dirty="0" smtClean="0"/>
            <a:t>E</a:t>
          </a:r>
          <a:r>
            <a:rPr lang="tr-TR" sz="2000" kern="1200" dirty="0" smtClean="0"/>
            <a:t>’ de bir olay, yani, </a:t>
          </a:r>
          <a:r>
            <a:rPr lang="tr-TR" sz="2000" b="1" i="1" kern="1200" dirty="0" smtClean="0"/>
            <a:t>S</a:t>
          </a:r>
          <a:r>
            <a:rPr lang="tr-TR" sz="2000" kern="1200" dirty="0" smtClean="0"/>
            <a:t>’ </a:t>
          </a:r>
          <a:r>
            <a:rPr lang="tr-TR" sz="2000" kern="1200" dirty="0" err="1" smtClean="0"/>
            <a:t>nin</a:t>
          </a:r>
          <a:r>
            <a:rPr lang="tr-TR" sz="2000" kern="1200" dirty="0" smtClean="0"/>
            <a:t> bir alt kümesi ise, o zaman </a:t>
          </a:r>
          <a:r>
            <a:rPr lang="tr-TR" sz="2000" b="1" kern="1200" dirty="0" smtClean="0"/>
            <a:t>E</a:t>
          </a:r>
          <a:r>
            <a:rPr lang="tr-TR" sz="2000" kern="1200" dirty="0" smtClean="0"/>
            <a:t>’ </a:t>
          </a:r>
          <a:r>
            <a:rPr lang="tr-TR" sz="2000" kern="1200" dirty="0" err="1" smtClean="0"/>
            <a:t>nin</a:t>
          </a:r>
          <a:r>
            <a:rPr lang="tr-TR" sz="2000" kern="1200" dirty="0" smtClean="0"/>
            <a:t> olasılığı ’ </a:t>
          </a:r>
          <a:r>
            <a:rPr lang="tr-TR" sz="2000" kern="1200" dirty="0" err="1" smtClean="0"/>
            <a:t>dir</a:t>
          </a:r>
          <a:r>
            <a:rPr lang="tr-TR" sz="2000" kern="1200" dirty="0" smtClean="0"/>
            <a:t>.</a:t>
          </a:r>
          <a:endParaRPr lang="tr-TR" sz="2000" kern="1200" dirty="0"/>
        </a:p>
      </dsp:txBody>
      <dsp:txXfrm rot="-5400000">
        <a:off x="705059" y="31960"/>
        <a:ext cx="7887966" cy="59077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08C2D-5C20-4B14-A112-7678A5D33D63}">
      <dsp:nvSpPr>
        <dsp:cNvPr id="0" name=""/>
        <dsp:cNvSpPr/>
      </dsp:nvSpPr>
      <dsp:spPr>
        <a:xfrm>
          <a:off x="1703232" y="0"/>
          <a:ext cx="6265841" cy="1043213"/>
        </a:xfrm>
        <a:prstGeom prst="rightArrow">
          <a:avLst>
            <a:gd name="adj1" fmla="val 75000"/>
            <a:gd name="adj2" fmla="val 50000"/>
          </a:avLst>
        </a:prstGeom>
        <a:blipFill rotWithShape="0">
          <a:blip xmlns:r="http://schemas.openxmlformats.org/officeDocument/2006/relationships" r:embed="rId1"/>
          <a:stretch>
            <a:fillRect l="-1453"/>
          </a:stretch>
        </a:blipFill>
        <a:ln w="1905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tr-TR" sz="2600" kern="1200" smtClean="0"/>
            <a:t> </a:t>
          </a:r>
          <a:endParaRPr lang="tr-TR" sz="2600" kern="1200"/>
        </a:p>
        <a:p>
          <a:pPr marL="228600" lvl="1" indent="-228600" algn="l" defTabSz="1155700">
            <a:lnSpc>
              <a:spcPct val="90000"/>
            </a:lnSpc>
            <a:spcBef>
              <a:spcPct val="0"/>
            </a:spcBef>
            <a:spcAft>
              <a:spcPct val="15000"/>
            </a:spcAft>
            <a:buChar char="••"/>
          </a:pPr>
          <a:r>
            <a:rPr lang="tr-TR" sz="2600" kern="1200" smtClean="0"/>
            <a:t> </a:t>
          </a:r>
          <a:endParaRPr lang="tr-TR" sz="2600" kern="1200"/>
        </a:p>
      </dsp:txBody>
      <dsp:txXfrm>
        <a:off x="1703232" y="0"/>
        <a:ext cx="6265841" cy="1043213"/>
      </dsp:txXfrm>
    </dsp:sp>
    <dsp:sp modelId="{78BADCD6-BE31-4A92-94D0-100BE5414686}">
      <dsp:nvSpPr>
        <dsp:cNvPr id="0" name=""/>
        <dsp:cNvSpPr/>
      </dsp:nvSpPr>
      <dsp:spPr>
        <a:xfrm>
          <a:off x="1526" y="99788"/>
          <a:ext cx="1701705" cy="843635"/>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tr-TR" sz="2900" kern="1200" dirty="0" smtClean="0"/>
            <a:t>Teorem 2</a:t>
          </a:r>
          <a:endParaRPr lang="tr-TR" sz="2900" kern="1200" dirty="0"/>
        </a:p>
      </dsp:txBody>
      <dsp:txXfrm>
        <a:off x="1526" y="99788"/>
        <a:ext cx="1701705" cy="84363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4981CC-92C4-483B-A4DF-06967F41979F}">
      <dsp:nvSpPr>
        <dsp:cNvPr id="0" name=""/>
        <dsp:cNvSpPr/>
      </dsp:nvSpPr>
      <dsp:spPr>
        <a:xfrm rot="5400000">
          <a:off x="-182142" y="182142"/>
          <a:ext cx="1214286" cy="850000"/>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tr-TR" sz="1600" kern="1200" dirty="0" smtClean="0"/>
            <a:t>TANIM 6</a:t>
          </a:r>
          <a:endParaRPr lang="tr-TR" sz="1600" kern="1200" dirty="0"/>
        </a:p>
      </dsp:txBody>
      <dsp:txXfrm rot="-5400000">
        <a:off x="1" y="424999"/>
        <a:ext cx="850000" cy="364286"/>
      </dsp:txXfrm>
    </dsp:sp>
    <dsp:sp modelId="{E6CE8FDE-D416-4755-BD2F-CAA5D9208B63}">
      <dsp:nvSpPr>
        <dsp:cNvPr id="0" name=""/>
        <dsp:cNvSpPr/>
      </dsp:nvSpPr>
      <dsp:spPr>
        <a:xfrm rot="5400000">
          <a:off x="3957700" y="-3129053"/>
          <a:ext cx="789285" cy="7047392"/>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tr-TR" sz="1700" kern="1200" dirty="0" smtClean="0"/>
            <a:t>Bir </a:t>
          </a:r>
          <a:r>
            <a:rPr lang="tr-TR" sz="1700" i="1" kern="1200" dirty="0" smtClean="0"/>
            <a:t>rastgele değişken </a:t>
          </a:r>
          <a:r>
            <a:rPr lang="tr-TR" sz="1700" kern="1200" dirty="0" smtClean="0"/>
            <a:t>bir denemenin örnek uzayından reel sayılar kümesine tanımlanan bir fonksiyondur. Yani, bir rastgele değişken her olası sonuca bir reel sayı karşılık getirir.</a:t>
          </a:r>
          <a:r>
            <a:rPr lang="tr-TR" sz="1700" b="1" i="1" kern="1200" dirty="0" smtClean="0"/>
            <a:t> </a:t>
          </a:r>
          <a:endParaRPr lang="tr-TR" sz="1700" kern="1200" dirty="0"/>
        </a:p>
      </dsp:txBody>
      <dsp:txXfrm rot="-5400000">
        <a:off x="828647" y="38530"/>
        <a:ext cx="7008862" cy="71222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4981CC-92C4-483B-A4DF-06967F41979F}">
      <dsp:nvSpPr>
        <dsp:cNvPr id="0" name=""/>
        <dsp:cNvSpPr/>
      </dsp:nvSpPr>
      <dsp:spPr>
        <a:xfrm rot="5400000">
          <a:off x="-182142" y="182142"/>
          <a:ext cx="1214286" cy="850000"/>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tr-TR" sz="1600" kern="1200" dirty="0" smtClean="0"/>
            <a:t>TANIM 6</a:t>
          </a:r>
          <a:endParaRPr lang="tr-TR" sz="1600" kern="1200" dirty="0"/>
        </a:p>
      </dsp:txBody>
      <dsp:txXfrm rot="-5400000">
        <a:off x="1" y="424999"/>
        <a:ext cx="850000" cy="364286"/>
      </dsp:txXfrm>
    </dsp:sp>
    <dsp:sp modelId="{E6CE8FDE-D416-4755-BD2F-CAA5D9208B63}">
      <dsp:nvSpPr>
        <dsp:cNvPr id="0" name=""/>
        <dsp:cNvSpPr/>
      </dsp:nvSpPr>
      <dsp:spPr>
        <a:xfrm rot="5400000">
          <a:off x="3957700" y="-3129053"/>
          <a:ext cx="789285" cy="7047392"/>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tr-TR" sz="1500" kern="1200" dirty="0" smtClean="0"/>
            <a:t>Bir </a:t>
          </a:r>
          <a:r>
            <a:rPr lang="tr-TR" sz="1500" i="1" kern="1200" dirty="0"/>
            <a:t>S </a:t>
          </a:r>
          <a:r>
            <a:rPr lang="tr-TR" sz="1500" kern="1200" dirty="0"/>
            <a:t>örnek uzayı üzerindeki bir </a:t>
          </a:r>
          <a:r>
            <a:rPr lang="tr-TR" sz="1500" i="1" kern="1200" dirty="0"/>
            <a:t>X</a:t>
          </a:r>
          <a:r>
            <a:rPr lang="tr-TR" sz="1500" kern="1200" dirty="0"/>
            <a:t> rastgele değişkeninin </a:t>
          </a:r>
          <a:r>
            <a:rPr lang="tr-TR" sz="1500" i="1" kern="1200" dirty="0"/>
            <a:t>dağılımı, </a:t>
          </a:r>
          <a:r>
            <a:rPr lang="tr-TR" sz="1500" kern="1200" dirty="0"/>
            <a:t>her r </a:t>
          </a:r>
          <a14:m xmlns:a14="http://schemas.microsoft.com/office/drawing/2010/main">
            <m:oMath xmlns:m="http://schemas.openxmlformats.org/officeDocument/2006/math">
              <m:r>
                <a:rPr lang="tr-TR" sz="1500" i="1" kern="1200">
                  <a:latin typeface="Cambria Math" panose="02040503050406030204" pitchFamily="18" charset="0"/>
                </a:rPr>
                <m:t>∈</m:t>
              </m:r>
            </m:oMath>
          </a14:m>
          <a:r>
            <a:rPr lang="tr-TR" sz="1500" kern="1200" dirty="0"/>
            <a:t> </a:t>
          </a:r>
          <a:r>
            <a:rPr lang="tr-TR" sz="1500" i="1" kern="1200" dirty="0"/>
            <a:t>X(S) </a:t>
          </a:r>
          <a:r>
            <a:rPr lang="tr-TR" sz="1500" kern="1200" dirty="0"/>
            <a:t>için (r, </a:t>
          </a:r>
          <a:r>
            <a:rPr lang="tr-TR" sz="1500" i="1" kern="1200" dirty="0"/>
            <a:t>p(X = r</a:t>
          </a:r>
          <a:r>
            <a:rPr lang="tr-TR" sz="1500" kern="1200" dirty="0"/>
            <a:t>)) ikililerinin kümesidir. Burada </a:t>
          </a:r>
          <a:r>
            <a:rPr lang="tr-TR" sz="1500" i="1" kern="1200" dirty="0"/>
            <a:t>p{X = </a:t>
          </a:r>
          <a:r>
            <a:rPr lang="tr-TR" sz="1500" kern="1200" dirty="0"/>
            <a:t>r); </a:t>
          </a:r>
          <a:r>
            <a:rPr lang="tr-TR" sz="1500" i="1" kern="1200" dirty="0"/>
            <a:t>X’ in r </a:t>
          </a:r>
          <a:r>
            <a:rPr lang="tr-TR" sz="1500" kern="1200" dirty="0"/>
            <a:t>değerini alma ihtimalidir. (Bu dağılımdaki ikililerin kümesi, </a:t>
          </a:r>
          <a:r>
            <a:rPr lang="tr-TR" sz="1500" i="1" kern="1200" dirty="0"/>
            <a:t>r </a:t>
          </a:r>
          <a14:m xmlns:a14="http://schemas.microsoft.com/office/drawing/2010/main">
            <m:oMath xmlns:m="http://schemas.openxmlformats.org/officeDocument/2006/math">
              <m:r>
                <a:rPr lang="tr-TR" sz="1500" i="1" kern="1200">
                  <a:latin typeface="Cambria Math" panose="02040503050406030204" pitchFamily="18" charset="0"/>
                </a:rPr>
                <m:t>∈</m:t>
              </m:r>
            </m:oMath>
          </a14:m>
          <a:r>
            <a:rPr lang="tr-TR" sz="1500" kern="1200" dirty="0"/>
            <a:t>  </a:t>
          </a:r>
          <a:r>
            <a:rPr lang="tr-TR" sz="1500" i="1" kern="1200" dirty="0"/>
            <a:t>X(S) için p{X </a:t>
          </a:r>
          <a:r>
            <a:rPr lang="tr-TR" sz="1500" kern="1200" dirty="0"/>
            <a:t>= </a:t>
          </a:r>
          <a:r>
            <a:rPr lang="tr-TR" sz="1500" i="1" kern="1200" dirty="0"/>
            <a:t>r</a:t>
          </a:r>
          <a:r>
            <a:rPr lang="tr-TR" sz="1500" kern="1200" dirty="0"/>
            <a:t>) olasılıkları ile belirlenir</a:t>
          </a:r>
          <a:r>
            <a:rPr lang="tr-TR" sz="1500" kern="1200" dirty="0" smtClean="0"/>
            <a:t>.</a:t>
          </a:r>
          <a:endParaRPr lang="tr-TR" sz="1500" kern="1200" dirty="0"/>
        </a:p>
      </dsp:txBody>
      <dsp:txXfrm rot="-5400000">
        <a:off x="828647" y="38530"/>
        <a:ext cx="7008862" cy="71222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08C2D-5C20-4B14-A112-7678A5D33D63}">
      <dsp:nvSpPr>
        <dsp:cNvPr id="0" name=""/>
        <dsp:cNvSpPr/>
      </dsp:nvSpPr>
      <dsp:spPr>
        <a:xfrm>
          <a:off x="1611339" y="1018"/>
          <a:ext cx="6359261" cy="1042194"/>
        </a:xfrm>
        <a:prstGeom prst="rightArrow">
          <a:avLst>
            <a:gd name="adj1" fmla="val 75000"/>
            <a:gd name="adj2" fmla="val 50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14300" lvl="1" indent="-114300" algn="l" defTabSz="533400">
            <a:lnSpc>
              <a:spcPct val="90000"/>
            </a:lnSpc>
            <a:spcBef>
              <a:spcPct val="0"/>
            </a:spcBef>
            <a:spcAft>
              <a:spcPct val="15000"/>
            </a:spcAft>
            <a:buChar char="••"/>
          </a:pPr>
          <a:endParaRPr lang="tr-TR" sz="1200" b="1" kern="1200" dirty="0"/>
        </a:p>
        <a:p>
          <a:pPr marL="171450" lvl="1" indent="-171450" algn="l" defTabSz="711200">
            <a:lnSpc>
              <a:spcPct val="90000"/>
            </a:lnSpc>
            <a:spcBef>
              <a:spcPct val="0"/>
            </a:spcBef>
            <a:spcAft>
              <a:spcPct val="15000"/>
            </a:spcAft>
            <a:buChar char="••"/>
          </a:pPr>
          <a:r>
            <a:rPr lang="tr-TR" sz="1600" b="1" kern="1200" dirty="0" smtClean="0"/>
            <a:t>OLASILIKSAL YÖNTEM </a:t>
          </a:r>
          <a:r>
            <a:rPr lang="tr-TR" sz="1600" i="1" kern="1200" dirty="0" smtClean="0"/>
            <a:t>S </a:t>
          </a:r>
          <a:r>
            <a:rPr lang="tr-TR" sz="1600" kern="1200" dirty="0" smtClean="0"/>
            <a:t>kümesinden rastgele seçilen bir elemanın belirli bir özelliği sağlamama olasılığı l' den az ise, bu durumda </a:t>
          </a:r>
          <a:r>
            <a:rPr lang="tr-TR" sz="1600" i="1" kern="1200" dirty="0" smtClean="0"/>
            <a:t>S</a:t>
          </a:r>
          <a:r>
            <a:rPr lang="tr-TR" sz="1600" kern="1200" dirty="0" smtClean="0"/>
            <a:t>’ de bu özelliği sağlayan en az bir eleman vardır.</a:t>
          </a:r>
          <a:endParaRPr lang="tr-TR" sz="1600" kern="1200" dirty="0"/>
        </a:p>
        <a:p>
          <a:pPr marL="114300" lvl="1" indent="-114300" algn="l" defTabSz="533400">
            <a:lnSpc>
              <a:spcPct val="90000"/>
            </a:lnSpc>
            <a:spcBef>
              <a:spcPct val="0"/>
            </a:spcBef>
            <a:spcAft>
              <a:spcPct val="15000"/>
            </a:spcAft>
            <a:buChar char="••"/>
          </a:pPr>
          <a:endParaRPr lang="tr-TR" sz="1200" kern="1200" dirty="0" smtClean="0"/>
        </a:p>
      </dsp:txBody>
      <dsp:txXfrm>
        <a:off x="1611339" y="1018"/>
        <a:ext cx="6359261" cy="1042194"/>
      </dsp:txXfrm>
    </dsp:sp>
    <dsp:sp modelId="{78BADCD6-BE31-4A92-94D0-100BE5414686}">
      <dsp:nvSpPr>
        <dsp:cNvPr id="0" name=""/>
        <dsp:cNvSpPr/>
      </dsp:nvSpPr>
      <dsp:spPr>
        <a:xfrm>
          <a:off x="1949" y="101570"/>
          <a:ext cx="1607440" cy="840071"/>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tr-TR" sz="2700" kern="1200" dirty="0" smtClean="0"/>
            <a:t>Teorem 3</a:t>
          </a:r>
          <a:endParaRPr lang="tr-TR" sz="2700" kern="1200" dirty="0"/>
        </a:p>
      </dsp:txBody>
      <dsp:txXfrm>
        <a:off x="1949" y="101570"/>
        <a:ext cx="1607440" cy="84007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08C2D-5C20-4B14-A112-7678A5D33D63}">
      <dsp:nvSpPr>
        <dsp:cNvPr id="0" name=""/>
        <dsp:cNvSpPr/>
      </dsp:nvSpPr>
      <dsp:spPr>
        <a:xfrm>
          <a:off x="1611339" y="0"/>
          <a:ext cx="6359261" cy="1043213"/>
        </a:xfrm>
        <a:prstGeom prst="rightArrow">
          <a:avLst>
            <a:gd name="adj1" fmla="val 75000"/>
            <a:gd name="adj2" fmla="val 50000"/>
          </a:avLst>
        </a:prstGeom>
        <a:blipFill rotWithShape="0">
          <a:blip xmlns:r="http://schemas.openxmlformats.org/officeDocument/2006/relationships" r:embed="rId1"/>
          <a:stretch>
            <a:fillRect l="-1841"/>
          </a:stretch>
        </a:blipFill>
        <a:ln w="1905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285750" lvl="1" indent="-285750" algn="l" defTabSz="2400300">
            <a:lnSpc>
              <a:spcPct val="90000"/>
            </a:lnSpc>
            <a:spcBef>
              <a:spcPct val="0"/>
            </a:spcBef>
            <a:spcAft>
              <a:spcPct val="15000"/>
            </a:spcAft>
            <a:buChar char="••"/>
          </a:pPr>
          <a:endParaRPr lang="tr-TR" sz="5400" kern="1200" dirty="0"/>
        </a:p>
      </dsp:txBody>
      <dsp:txXfrm>
        <a:off x="1611339" y="0"/>
        <a:ext cx="6359261" cy="1043213"/>
      </dsp:txXfrm>
    </dsp:sp>
    <dsp:sp modelId="{78BADCD6-BE31-4A92-94D0-100BE5414686}">
      <dsp:nvSpPr>
        <dsp:cNvPr id="0" name=""/>
        <dsp:cNvSpPr/>
      </dsp:nvSpPr>
      <dsp:spPr>
        <a:xfrm>
          <a:off x="0" y="78960"/>
          <a:ext cx="1610556" cy="869163"/>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tr-TR" sz="2700" kern="1200" dirty="0" smtClean="0"/>
            <a:t>Teorem 4</a:t>
          </a:r>
          <a:endParaRPr lang="tr-TR" sz="2700" kern="1200" dirty="0"/>
        </a:p>
      </dsp:txBody>
      <dsp:txXfrm>
        <a:off x="0" y="78960"/>
        <a:ext cx="1610556" cy="86916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08C2D-5C20-4B14-A112-7678A5D33D63}">
      <dsp:nvSpPr>
        <dsp:cNvPr id="0" name=""/>
        <dsp:cNvSpPr/>
      </dsp:nvSpPr>
      <dsp:spPr>
        <a:xfrm>
          <a:off x="1471188" y="0"/>
          <a:ext cx="7344679" cy="1389823"/>
        </a:xfrm>
        <a:prstGeom prst="rightArrow">
          <a:avLst>
            <a:gd name="adj1" fmla="val 75000"/>
            <a:gd name="adj2" fmla="val 50000"/>
          </a:avLst>
        </a:prstGeom>
        <a:blipFill rotWithShape="0">
          <a:blip xmlns:r="http://schemas.openxmlformats.org/officeDocument/2006/relationships" r:embed="rId1"/>
          <a:stretch>
            <a:fillRect l="-1243"/>
          </a:stretch>
        </a:blipFill>
        <a:ln w="1905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BADCD6-BE31-4A92-94D0-100BE5414686}">
      <dsp:nvSpPr>
        <dsp:cNvPr id="0" name=""/>
        <dsp:cNvSpPr/>
      </dsp:nvSpPr>
      <dsp:spPr>
        <a:xfrm>
          <a:off x="1258" y="132943"/>
          <a:ext cx="1469929" cy="1123936"/>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tr-TR" sz="2000" kern="1200" dirty="0" smtClean="0"/>
            <a:t>Teorem 1</a:t>
          </a:r>
          <a:endParaRPr lang="tr-TR" sz="2000" kern="1200" dirty="0"/>
        </a:p>
      </dsp:txBody>
      <dsp:txXfrm>
        <a:off x="1258" y="132943"/>
        <a:ext cx="1469929" cy="112393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08C2D-5C20-4B14-A112-7678A5D33D63}">
      <dsp:nvSpPr>
        <dsp:cNvPr id="0" name=""/>
        <dsp:cNvSpPr/>
      </dsp:nvSpPr>
      <dsp:spPr>
        <a:xfrm>
          <a:off x="1697596" y="0"/>
          <a:ext cx="6381033" cy="2232959"/>
        </a:xfrm>
        <a:prstGeom prst="rightArrow">
          <a:avLst>
            <a:gd name="adj1" fmla="val 75000"/>
            <a:gd name="adj2" fmla="val 50000"/>
          </a:avLst>
        </a:prstGeom>
        <a:blipFill rotWithShape="0">
          <a:blip xmlns:r="http://schemas.openxmlformats.org/officeDocument/2006/relationships" r:embed="rId1"/>
          <a:stretch>
            <a:fillRect l="-1647" b="-1596"/>
          </a:stretch>
        </a:blip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t" anchorCtr="0">
          <a:noAutofit/>
        </a:bodyPr>
        <a:lstStyle/>
        <a:p>
          <a:pPr marL="285750" lvl="1" indent="-285750" algn="l" defTabSz="2489200">
            <a:lnSpc>
              <a:spcPct val="90000"/>
            </a:lnSpc>
            <a:spcBef>
              <a:spcPct val="0"/>
            </a:spcBef>
            <a:spcAft>
              <a:spcPct val="15000"/>
            </a:spcAft>
            <a:buChar char="••"/>
          </a:pPr>
          <a:r>
            <a:rPr lang="tr-TR" sz="5600" kern="1200">
              <a:noFill/>
            </a:rPr>
            <a:t> </a:t>
          </a:r>
        </a:p>
        <a:p>
          <a:pPr marL="285750" lvl="1" indent="-285750" algn="l" defTabSz="2489200">
            <a:lnSpc>
              <a:spcPct val="90000"/>
            </a:lnSpc>
            <a:spcBef>
              <a:spcPct val="0"/>
            </a:spcBef>
            <a:spcAft>
              <a:spcPct val="15000"/>
            </a:spcAft>
            <a:buChar char="••"/>
          </a:pPr>
          <a:r>
            <a:rPr lang="tr-TR" sz="5600" kern="1200">
              <a:noFill/>
            </a:rPr>
            <a:t> </a:t>
          </a:r>
        </a:p>
      </dsp:txBody>
      <dsp:txXfrm>
        <a:off x="1697596" y="0"/>
        <a:ext cx="6381033" cy="2232959"/>
      </dsp:txXfrm>
    </dsp:sp>
    <dsp:sp modelId="{78BADCD6-BE31-4A92-94D0-100BE5414686}">
      <dsp:nvSpPr>
        <dsp:cNvPr id="0" name=""/>
        <dsp:cNvSpPr/>
      </dsp:nvSpPr>
      <dsp:spPr>
        <a:xfrm>
          <a:off x="1555" y="213593"/>
          <a:ext cx="1732990" cy="1805772"/>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tr-TR" sz="2400" kern="1200" dirty="0" smtClean="0"/>
            <a:t>Teorem 2</a:t>
          </a:r>
          <a:endParaRPr lang="tr-TR" sz="2400" kern="1200" dirty="0"/>
        </a:p>
      </dsp:txBody>
      <dsp:txXfrm>
        <a:off x="1555" y="213593"/>
        <a:ext cx="1732990" cy="180577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4981CC-92C4-483B-A4DF-06967F41979F}">
      <dsp:nvSpPr>
        <dsp:cNvPr id="0" name=""/>
        <dsp:cNvSpPr/>
      </dsp:nvSpPr>
      <dsp:spPr>
        <a:xfrm rot="5400000">
          <a:off x="-151084" y="151084"/>
          <a:ext cx="1007228" cy="705059"/>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tr-TR" sz="1600" kern="1200" dirty="0" smtClean="0"/>
            <a:t>TANIM</a:t>
          </a:r>
          <a:endParaRPr lang="tr-TR" sz="1600" kern="1200" dirty="0"/>
        </a:p>
      </dsp:txBody>
      <dsp:txXfrm rot="-5400000">
        <a:off x="1" y="352530"/>
        <a:ext cx="705059" cy="302169"/>
      </dsp:txXfrm>
    </dsp:sp>
    <dsp:sp modelId="{E6CE8FDE-D416-4755-BD2F-CAA5D9208B63}">
      <dsp:nvSpPr>
        <dsp:cNvPr id="0" name=""/>
        <dsp:cNvSpPr/>
      </dsp:nvSpPr>
      <dsp:spPr>
        <a:xfrm rot="5400000">
          <a:off x="3973877" y="-3268817"/>
          <a:ext cx="654698" cy="7192333"/>
        </a:xfrm>
        <a:prstGeom prst="round2SameRect">
          <a:avLst/>
        </a:prstGeom>
        <a:blipFill rotWithShape="0">
          <a:blip xmlns:r="http://schemas.openxmlformats.org/officeDocument/2006/relationships" r:embed="rId1"/>
          <a:stretch>
            <a:fillRect l="-85" t="-29730" r="-338" b="-104505"/>
          </a:stretch>
        </a:blip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tr-TR" sz="4000" kern="1200">
              <a:noFill/>
            </a:rPr>
            <a:t> </a:t>
          </a:r>
        </a:p>
      </dsp:txBody>
      <dsp:txXfrm rot="-5400000">
        <a:off x="705060" y="31960"/>
        <a:ext cx="7160373" cy="59077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08C2D-5C20-4B14-A112-7678A5D33D63}">
      <dsp:nvSpPr>
        <dsp:cNvPr id="0" name=""/>
        <dsp:cNvSpPr/>
      </dsp:nvSpPr>
      <dsp:spPr>
        <a:xfrm>
          <a:off x="1370576" y="0"/>
          <a:ext cx="6842389" cy="1043213"/>
        </a:xfrm>
        <a:prstGeom prst="rightArrow">
          <a:avLst>
            <a:gd name="adj1" fmla="val 75000"/>
            <a:gd name="adj2" fmla="val 50000"/>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tr-TR" sz="1700" kern="1200" dirty="0" smtClean="0"/>
            <a:t>Eğer X bir rastgele değişken ve p(X = r) de X= r olma olasılığı yani, </a:t>
          </a:r>
          <a:r>
            <a:rPr lang="tr-TR" sz="1700" b="1" kern="1200" dirty="0" smtClean="0"/>
            <a:t>p(X=r)=</a:t>
          </a:r>
          <a14:m xmlns:a14="http://schemas.microsoft.com/office/drawing/2010/main">
            <m:oMath xmlns:m="http://schemas.openxmlformats.org/officeDocument/2006/math">
              <m:nary>
                <m:naryPr>
                  <m:chr m:val="∑"/>
                  <m:limLoc m:val="subSup"/>
                  <m:supHide m:val="on"/>
                  <m:ctrlPr>
                    <a:rPr lang="tr-TR" sz="1700" b="1" i="1" kern="1200">
                      <a:latin typeface="Cambria Math" panose="02040503050406030204" pitchFamily="18" charset="0"/>
                    </a:rPr>
                  </m:ctrlPr>
                </m:naryPr>
                <m:sub>
                  <m:r>
                    <a:rPr lang="tr-TR" sz="1700" b="1" i="1" kern="1200">
                      <a:latin typeface="Cambria Math" panose="02040503050406030204" pitchFamily="18" charset="0"/>
                    </a:rPr>
                    <m:t>𝒔</m:t>
                  </m:r>
                  <m:r>
                    <a:rPr lang="tr-TR" sz="1700" b="1" i="1" kern="1200">
                      <a:latin typeface="Cambria Math" panose="02040503050406030204" pitchFamily="18" charset="0"/>
                    </a:rPr>
                    <m:t> €</m:t>
                  </m:r>
                  <m:r>
                    <a:rPr lang="tr-TR" sz="1700" b="1" i="1" kern="1200">
                      <a:latin typeface="Cambria Math" panose="02040503050406030204" pitchFamily="18" charset="0"/>
                    </a:rPr>
                    <m:t>𝑺</m:t>
                  </m:r>
                </m:sub>
                <m:sup/>
                <m:e>
                  <m:r>
                    <a:rPr lang="tr-TR" sz="1700" b="1" i="1" kern="1200">
                      <a:latin typeface="Cambria Math" panose="02040503050406030204" pitchFamily="18" charset="0"/>
                    </a:rPr>
                    <m:t>𝑿</m:t>
                  </m:r>
                  <m:r>
                    <a:rPr lang="tr-TR" sz="1700" b="1" i="1" kern="1200">
                      <a:latin typeface="Cambria Math" panose="02040503050406030204" pitchFamily="18" charset="0"/>
                    </a:rPr>
                    <m:t>(</m:t>
                  </m:r>
                  <m:r>
                    <a:rPr lang="tr-TR" sz="1700" b="1" i="1" kern="1200">
                      <a:latin typeface="Cambria Math" panose="02040503050406030204" pitchFamily="18" charset="0"/>
                    </a:rPr>
                    <m:t>𝒔</m:t>
                  </m:r>
                  <m:r>
                    <a:rPr lang="tr-TR" sz="1700" b="1" i="1" kern="1200">
                      <a:latin typeface="Cambria Math" panose="02040503050406030204" pitchFamily="18" charset="0"/>
                    </a:rPr>
                    <m:t>)</m:t>
                  </m:r>
                </m:e>
              </m:nary>
            </m:oMath>
          </a14:m>
          <a:r>
            <a:rPr lang="tr-TR" sz="1700" b="1" kern="1200" dirty="0"/>
            <a:t> =r </a:t>
          </a:r>
          <a:r>
            <a:rPr lang="tr-TR" sz="1700" b="1" kern="1200" baseline="30000" dirty="0"/>
            <a:t>p(s</a:t>
          </a:r>
          <a:r>
            <a:rPr lang="tr-TR" sz="1700" b="1" kern="1200" baseline="30000" dirty="0" smtClean="0"/>
            <a:t>)</a:t>
          </a:r>
          <a:r>
            <a:rPr lang="tr-TR" sz="1700" b="1" kern="1200" dirty="0" smtClean="0"/>
            <a:t>,                                                         </a:t>
          </a:r>
          <a:r>
            <a:rPr lang="tr-TR" sz="1700" kern="1200" dirty="0" smtClean="0"/>
            <a:t> ise </a:t>
          </a:r>
          <a:r>
            <a:rPr lang="tr-TR" sz="1700" b="1" i="1" kern="1200" dirty="0" smtClean="0"/>
            <a:t>E(X) =   </a:t>
          </a:r>
          <a14:m xmlns:a14="http://schemas.microsoft.com/office/drawing/2010/main">
            <m:oMath xmlns:m="http://schemas.openxmlformats.org/officeDocument/2006/math">
              <m:nary>
                <m:naryPr>
                  <m:chr m:val="∑"/>
                  <m:limLoc m:val="subSup"/>
                  <m:supHide m:val="on"/>
                  <m:ctrlPr>
                    <a:rPr lang="tr-TR" sz="1700" b="1" i="1" kern="1200">
                      <a:latin typeface="Cambria Math" panose="02040503050406030204" pitchFamily="18" charset="0"/>
                    </a:rPr>
                  </m:ctrlPr>
                </m:naryPr>
                <m:sub>
                  <m:r>
                    <a:rPr lang="tr-TR" sz="1700" b="1" i="1" kern="1200">
                      <a:latin typeface="Cambria Math" panose="02040503050406030204" pitchFamily="18" charset="0"/>
                    </a:rPr>
                    <m:t>𝒓</m:t>
                  </m:r>
                  <m:r>
                    <a:rPr lang="tr-TR" sz="1700" b="1" i="1" kern="1200">
                      <a:latin typeface="Cambria Math" panose="02040503050406030204" pitchFamily="18" charset="0"/>
                    </a:rPr>
                    <m:t> € </m:t>
                  </m:r>
                  <m:r>
                    <a:rPr lang="tr-TR" sz="1700" b="1" i="1" kern="1200">
                      <a:latin typeface="Cambria Math" panose="02040503050406030204" pitchFamily="18" charset="0"/>
                    </a:rPr>
                    <m:t>𝑿</m:t>
                  </m:r>
                  <m:r>
                    <a:rPr lang="tr-TR" sz="1700" b="1" i="1" kern="1200">
                      <a:latin typeface="Cambria Math" panose="02040503050406030204" pitchFamily="18" charset="0"/>
                    </a:rPr>
                    <m:t>(</m:t>
                  </m:r>
                  <m:r>
                    <a:rPr lang="tr-TR" sz="1700" b="1" i="1" kern="1200">
                      <a:latin typeface="Cambria Math" panose="02040503050406030204" pitchFamily="18" charset="0"/>
                    </a:rPr>
                    <m:t>𝑺</m:t>
                  </m:r>
                  <m:r>
                    <a:rPr lang="tr-TR" sz="1700" b="1" i="1" kern="1200">
                      <a:latin typeface="Cambria Math" panose="02040503050406030204" pitchFamily="18" charset="0"/>
                    </a:rPr>
                    <m:t>)</m:t>
                  </m:r>
                </m:sub>
                <m:sup/>
                <m:e>
                  <m:r>
                    <a:rPr lang="tr-TR" sz="1700" b="1" i="1" kern="1200">
                      <a:latin typeface="Cambria Math" panose="02040503050406030204" pitchFamily="18" charset="0"/>
                    </a:rPr>
                    <m:t>𝒑</m:t>
                  </m:r>
                  <m:r>
                    <a:rPr lang="tr-TR" sz="1700" b="1" i="1" kern="1200">
                      <a:latin typeface="Cambria Math" panose="02040503050406030204" pitchFamily="18" charset="0"/>
                    </a:rPr>
                    <m:t>(</m:t>
                  </m:r>
                  <m:r>
                    <a:rPr lang="tr-TR" sz="1700" b="1" i="1" kern="1200">
                      <a:latin typeface="Cambria Math" panose="02040503050406030204" pitchFamily="18" charset="0"/>
                    </a:rPr>
                    <m:t>𝑿</m:t>
                  </m:r>
                  <m:r>
                    <a:rPr lang="tr-TR" sz="1700" b="1" i="1" kern="1200">
                      <a:latin typeface="Cambria Math" panose="02040503050406030204" pitchFamily="18" charset="0"/>
                    </a:rPr>
                    <m:t>=</m:t>
                  </m:r>
                  <m:r>
                    <a:rPr lang="tr-TR" sz="1700" b="1" i="1" kern="1200">
                      <a:latin typeface="Cambria Math" panose="02040503050406030204" pitchFamily="18" charset="0"/>
                    </a:rPr>
                    <m:t>𝒓</m:t>
                  </m:r>
                  <m:r>
                    <a:rPr lang="tr-TR" sz="1700" b="1" i="1" kern="1200">
                      <a:latin typeface="Cambria Math" panose="02040503050406030204" pitchFamily="18" charset="0"/>
                    </a:rPr>
                    <m:t>)</m:t>
                  </m:r>
                  <m:r>
                    <a:rPr lang="tr-TR" sz="1700" b="1" i="1" kern="1200">
                      <a:latin typeface="Cambria Math" panose="02040503050406030204" pitchFamily="18" charset="0"/>
                    </a:rPr>
                    <m:t>𝒓</m:t>
                  </m:r>
                </m:e>
              </m:nary>
            </m:oMath>
          </a14:m>
          <a:r>
            <a:rPr lang="tr-TR" sz="1700" kern="1200" dirty="0" smtClean="0"/>
            <a:t> olur.</a:t>
          </a:r>
          <a:endParaRPr lang="tr-TR" sz="1700" b="1" kern="1200" dirty="0"/>
        </a:p>
      </dsp:txBody>
      <dsp:txXfrm>
        <a:off x="1370576" y="130402"/>
        <a:ext cx="6451184" cy="782409"/>
      </dsp:txXfrm>
    </dsp:sp>
    <dsp:sp modelId="{78BADCD6-BE31-4A92-94D0-100BE5414686}">
      <dsp:nvSpPr>
        <dsp:cNvPr id="0" name=""/>
        <dsp:cNvSpPr/>
      </dsp:nvSpPr>
      <dsp:spPr>
        <a:xfrm>
          <a:off x="1172" y="99788"/>
          <a:ext cx="1369403" cy="843635"/>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tr-TR" sz="2000" kern="1200" dirty="0" smtClean="0"/>
            <a:t>Teorem 1</a:t>
          </a:r>
          <a:endParaRPr lang="tr-TR" sz="2000" kern="1200" dirty="0"/>
        </a:p>
      </dsp:txBody>
      <dsp:txXfrm>
        <a:off x="42355" y="140971"/>
        <a:ext cx="1287037" cy="76126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08C2D-5C20-4B14-A112-7678A5D33D63}">
      <dsp:nvSpPr>
        <dsp:cNvPr id="0" name=""/>
        <dsp:cNvSpPr/>
      </dsp:nvSpPr>
      <dsp:spPr>
        <a:xfrm>
          <a:off x="1526070" y="0"/>
          <a:ext cx="6684223" cy="1043213"/>
        </a:xfrm>
        <a:prstGeom prst="rightArrow">
          <a:avLst>
            <a:gd name="adj1" fmla="val 75000"/>
            <a:gd name="adj2" fmla="val 50000"/>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t" anchorCtr="0">
          <a:noAutofit/>
        </a:bodyPr>
        <a:lstStyle/>
        <a:p>
          <a:pPr marL="171450" lvl="1" indent="-171450" algn="l" defTabSz="844550">
            <a:lnSpc>
              <a:spcPct val="90000"/>
            </a:lnSpc>
            <a:spcBef>
              <a:spcPct val="0"/>
            </a:spcBef>
            <a:spcAft>
              <a:spcPct val="15000"/>
            </a:spcAft>
            <a:buChar char="••"/>
          </a:pPr>
          <a:r>
            <a:rPr lang="tr-TR" sz="1900" b="1" kern="1200" dirty="0" smtClean="0"/>
            <a:t>n</a:t>
          </a:r>
          <a:r>
            <a:rPr lang="tr-TR" sz="1900" kern="1200" dirty="0" smtClean="0"/>
            <a:t> defa karşılıklı bağımsız </a:t>
          </a:r>
          <a:r>
            <a:rPr lang="tr-TR" sz="1900" kern="1200" dirty="0" err="1" smtClean="0"/>
            <a:t>Bernoulli</a:t>
          </a:r>
          <a:r>
            <a:rPr lang="tr-TR" sz="1900" kern="1200" dirty="0" smtClean="0"/>
            <a:t> denemesi uygulandığında başarının beklenen sayısı </a:t>
          </a:r>
          <a:r>
            <a:rPr lang="tr-TR" sz="1900" i="1" kern="1200" dirty="0" err="1" smtClean="0"/>
            <a:t>np</a:t>
          </a:r>
          <a:r>
            <a:rPr lang="tr-TR" sz="1900" kern="1200" dirty="0" err="1" smtClean="0"/>
            <a:t>'dir</a:t>
          </a:r>
          <a:r>
            <a:rPr lang="tr-TR" sz="1900" kern="1200" dirty="0" smtClean="0"/>
            <a:t>. Buradan her bir başarılı denemenin olasılığıdır.</a:t>
          </a:r>
          <a:endParaRPr lang="tr-TR" sz="1900" b="1" kern="1200" dirty="0"/>
        </a:p>
      </dsp:txBody>
      <dsp:txXfrm>
        <a:off x="1526070" y="0"/>
        <a:ext cx="6684223" cy="1043213"/>
      </dsp:txXfrm>
    </dsp:sp>
    <dsp:sp modelId="{78BADCD6-BE31-4A92-94D0-100BE5414686}">
      <dsp:nvSpPr>
        <dsp:cNvPr id="0" name=""/>
        <dsp:cNvSpPr/>
      </dsp:nvSpPr>
      <dsp:spPr>
        <a:xfrm>
          <a:off x="3843" y="99788"/>
          <a:ext cx="1522226" cy="843635"/>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tr-TR" sz="2000" kern="1200" dirty="0" smtClean="0"/>
            <a:t>Teorem 2</a:t>
          </a:r>
          <a:endParaRPr lang="tr-TR" sz="2000" kern="1200" dirty="0"/>
        </a:p>
      </dsp:txBody>
      <dsp:txXfrm>
        <a:off x="3843" y="99788"/>
        <a:ext cx="1522226" cy="8436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CB9283-39C9-4071-BD72-2586EA5212E2}">
      <dsp:nvSpPr>
        <dsp:cNvPr id="0" name=""/>
        <dsp:cNvSpPr/>
      </dsp:nvSpPr>
      <dsp:spPr>
        <a:xfrm>
          <a:off x="1422130" y="806830"/>
          <a:ext cx="6493704" cy="996569"/>
        </a:xfrm>
        <a:prstGeom prst="rightArrow">
          <a:avLst>
            <a:gd name="adj1" fmla="val 75000"/>
            <a:gd name="adj2" fmla="val 50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tr-TR" sz="1700" i="1" kern="1200" dirty="0" smtClean="0"/>
            <a:t>E</a:t>
          </a:r>
          <a:r>
            <a:rPr lang="tr-TR" sz="1700" kern="1200" dirty="0" smtClean="0"/>
            <a:t>, </a:t>
          </a:r>
          <a:r>
            <a:rPr lang="tr-TR" sz="1700" i="1" kern="1200" dirty="0" smtClean="0"/>
            <a:t>S </a:t>
          </a:r>
          <a:r>
            <a:rPr lang="tr-TR" sz="1700" kern="1200" dirty="0" smtClean="0"/>
            <a:t>örneklem uzayında bir olay olsun. </a:t>
          </a:r>
          <a:r>
            <a:rPr lang="tr-TR" sz="1700" i="1" kern="1200" dirty="0" smtClean="0"/>
            <a:t>E</a:t>
          </a:r>
          <a:r>
            <a:rPr lang="tr-TR" sz="1700" kern="1200" dirty="0" smtClean="0"/>
            <a:t>’ </a:t>
          </a:r>
          <a:r>
            <a:rPr lang="tr-TR" sz="1700" kern="1200" dirty="0" err="1" smtClean="0"/>
            <a:t>nin</a:t>
          </a:r>
          <a:r>
            <a:rPr lang="tr-TR" sz="1700" kern="1200" dirty="0" smtClean="0"/>
            <a:t> tümleyeni      olayı olan                       olayının olasılığı                                        ‘</a:t>
          </a:r>
          <a:r>
            <a:rPr lang="tr-TR" sz="1700" kern="1200" dirty="0" err="1" smtClean="0"/>
            <a:t>dir</a:t>
          </a:r>
          <a:endParaRPr lang="tr-TR" sz="1700" kern="1200" dirty="0"/>
        </a:p>
        <a:p>
          <a:pPr marL="171450" lvl="1" indent="-171450" algn="l" defTabSz="755650">
            <a:lnSpc>
              <a:spcPct val="90000"/>
            </a:lnSpc>
            <a:spcBef>
              <a:spcPct val="0"/>
            </a:spcBef>
            <a:spcAft>
              <a:spcPct val="15000"/>
            </a:spcAft>
            <a:buChar char="••"/>
          </a:pPr>
          <a:endParaRPr lang="tr-TR" sz="1700" kern="1200" dirty="0"/>
        </a:p>
      </dsp:txBody>
      <dsp:txXfrm>
        <a:off x="1422130" y="806830"/>
        <a:ext cx="6493704" cy="996569"/>
      </dsp:txXfrm>
    </dsp:sp>
    <dsp:sp modelId="{A1E80F6F-3243-4DBB-83E9-3F04594A6D4D}">
      <dsp:nvSpPr>
        <dsp:cNvPr id="0" name=""/>
        <dsp:cNvSpPr/>
      </dsp:nvSpPr>
      <dsp:spPr>
        <a:xfrm>
          <a:off x="0" y="860612"/>
          <a:ext cx="1420583" cy="835222"/>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tr-TR" sz="2000" kern="1200" dirty="0" smtClean="0"/>
            <a:t>Teorem 1:</a:t>
          </a:r>
          <a:endParaRPr lang="tr-TR" sz="2000" kern="1200" dirty="0"/>
        </a:p>
      </dsp:txBody>
      <dsp:txXfrm>
        <a:off x="0" y="860612"/>
        <a:ext cx="1420583" cy="83522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08C2D-5C20-4B14-A112-7678A5D33D63}">
      <dsp:nvSpPr>
        <dsp:cNvPr id="0" name=""/>
        <dsp:cNvSpPr/>
      </dsp:nvSpPr>
      <dsp:spPr>
        <a:xfrm>
          <a:off x="1703232" y="0"/>
          <a:ext cx="6265841" cy="1594646"/>
        </a:xfrm>
        <a:prstGeom prst="rightArrow">
          <a:avLst>
            <a:gd name="adj1" fmla="val 75000"/>
            <a:gd name="adj2" fmla="val 50000"/>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tr-TR" sz="1600" kern="1200" dirty="0" smtClean="0"/>
            <a:t>Eğer n bir pozitif tamsayı olmak üzere </a:t>
          </a:r>
          <a:r>
            <a:rPr lang="tr-TR" sz="1600" kern="1200" dirty="0" err="1" smtClean="0"/>
            <a:t>X</a:t>
          </a:r>
          <a:r>
            <a:rPr lang="tr-TR" sz="1600" kern="1200" baseline="-25000" dirty="0" err="1" smtClean="0"/>
            <a:t>i</a:t>
          </a:r>
          <a:r>
            <a:rPr lang="tr-TR" sz="1600" kern="1200" dirty="0" err="1" smtClean="0"/>
            <a:t>,i</a:t>
          </a:r>
          <a:r>
            <a:rPr lang="tr-TR" sz="1600" kern="1200" dirty="0" smtClean="0"/>
            <a:t>= l,2,...,n için S üzerindeki rastgele değişkenler, ve a ve b birer gerçek sayı ise, bu taktirde</a:t>
          </a:r>
          <a:endParaRPr lang="tr-TR" sz="1600" b="1" kern="1200" dirty="0"/>
        </a:p>
        <a:p>
          <a:pPr marL="171450" lvl="1" indent="-171450" algn="l" defTabSz="711200">
            <a:lnSpc>
              <a:spcPct val="90000"/>
            </a:lnSpc>
            <a:spcBef>
              <a:spcPct val="0"/>
            </a:spcBef>
            <a:spcAft>
              <a:spcPct val="15000"/>
            </a:spcAft>
            <a:buChar char="••"/>
          </a:pPr>
          <a:r>
            <a:rPr lang="tr-TR" sz="1600" b="1" kern="1200" dirty="0" smtClean="0"/>
            <a:t>(i) </a:t>
          </a:r>
          <a:r>
            <a:rPr lang="tr-TR" sz="1600" b="1" i="1" kern="1200" dirty="0" smtClean="0"/>
            <a:t>E(X</a:t>
          </a:r>
          <a:r>
            <a:rPr lang="tr-TR" sz="1600" b="1" i="1" kern="1200" baseline="-25000" dirty="0" smtClean="0"/>
            <a:t>1</a:t>
          </a:r>
          <a:r>
            <a:rPr lang="tr-TR" sz="1600" b="1" i="1" kern="1200" dirty="0" smtClean="0"/>
            <a:t>+ X</a:t>
          </a:r>
          <a:r>
            <a:rPr lang="tr-TR" sz="1600" b="1" i="1" kern="1200" baseline="-25000" dirty="0" smtClean="0"/>
            <a:t>2</a:t>
          </a:r>
          <a:r>
            <a:rPr lang="tr-TR" sz="1600" b="1" i="1" kern="1200" dirty="0" smtClean="0"/>
            <a:t>+</a:t>
          </a:r>
          <a:r>
            <a:rPr lang="tr-TR" sz="1600" b="1" i="1" kern="1200" baseline="-25000" dirty="0" smtClean="0"/>
            <a:t>……………………+</a:t>
          </a:r>
          <a:r>
            <a:rPr lang="tr-TR" sz="1600" b="1" i="1" kern="1200" dirty="0" smtClean="0"/>
            <a:t> </a:t>
          </a:r>
          <a:r>
            <a:rPr lang="tr-TR" sz="1600" b="1" i="1" kern="1200" dirty="0" err="1" smtClean="0"/>
            <a:t>X</a:t>
          </a:r>
          <a:r>
            <a:rPr lang="tr-TR" sz="1600" b="1" i="1" kern="1200" baseline="-25000" dirty="0" err="1" smtClean="0"/>
            <a:t>n</a:t>
          </a:r>
          <a:r>
            <a:rPr lang="tr-TR" sz="1600" b="1" i="1" kern="1200" dirty="0" smtClean="0"/>
            <a:t>)=E(X</a:t>
          </a:r>
          <a:r>
            <a:rPr lang="tr-TR" sz="1600" b="1" i="1" kern="1200" baseline="-25000" dirty="0" smtClean="0"/>
            <a:t>1</a:t>
          </a:r>
          <a:r>
            <a:rPr lang="tr-TR" sz="1600" b="1" i="1" kern="1200" dirty="0" smtClean="0"/>
            <a:t>)+ E(X</a:t>
          </a:r>
          <a:r>
            <a:rPr lang="tr-TR" sz="1600" b="1" i="1" kern="1200" baseline="-25000" dirty="0" smtClean="0"/>
            <a:t>2</a:t>
          </a:r>
          <a:r>
            <a:rPr lang="tr-TR" sz="1600" b="1" i="1" kern="1200" dirty="0" smtClean="0"/>
            <a:t>)+…… +E(</a:t>
          </a:r>
          <a:r>
            <a:rPr lang="tr-TR" sz="1600" b="1" i="1" kern="1200" dirty="0" err="1" smtClean="0"/>
            <a:t>X</a:t>
          </a:r>
          <a:r>
            <a:rPr lang="tr-TR" sz="1600" b="1" i="1" kern="1200" baseline="-25000" dirty="0" err="1" smtClean="0"/>
            <a:t>n</a:t>
          </a:r>
          <a:r>
            <a:rPr lang="tr-TR" sz="1600" b="1" i="1" kern="1200" dirty="0" smtClean="0"/>
            <a:t>)</a:t>
          </a:r>
          <a:endParaRPr lang="tr-TR" sz="1600" b="1" kern="1200" dirty="0"/>
        </a:p>
        <a:p>
          <a:pPr marL="171450" lvl="1" indent="-171450" algn="l" defTabSz="711200">
            <a:lnSpc>
              <a:spcPct val="90000"/>
            </a:lnSpc>
            <a:spcBef>
              <a:spcPct val="0"/>
            </a:spcBef>
            <a:spcAft>
              <a:spcPct val="15000"/>
            </a:spcAft>
            <a:buChar char="••"/>
          </a:pPr>
          <a:r>
            <a:rPr lang="tr-TR" sz="1600" b="1" kern="1200" dirty="0" smtClean="0"/>
            <a:t>(ii) </a:t>
          </a:r>
          <a:r>
            <a:rPr lang="tr-TR" sz="1600" b="1" i="1" kern="1200" dirty="0" smtClean="0"/>
            <a:t>E(</a:t>
          </a:r>
          <a:r>
            <a:rPr lang="tr-TR" sz="1600" b="1" i="1" kern="1200" dirty="0" err="1" smtClean="0"/>
            <a:t>aX+b</a:t>
          </a:r>
          <a:r>
            <a:rPr lang="tr-TR" sz="1600" b="1" i="1" kern="1200" dirty="0" smtClean="0"/>
            <a:t>)=</a:t>
          </a:r>
          <a:r>
            <a:rPr lang="tr-TR" sz="1600" b="1" i="1" kern="1200" dirty="0" err="1" smtClean="0"/>
            <a:t>aE</a:t>
          </a:r>
          <a:r>
            <a:rPr lang="tr-TR" sz="1600" b="1" i="1" kern="1200" dirty="0" smtClean="0"/>
            <a:t>(X)+b </a:t>
          </a:r>
          <a:r>
            <a:rPr lang="tr-TR" sz="1600" kern="1200" dirty="0" err="1" smtClean="0"/>
            <a:t>dir</a:t>
          </a:r>
          <a:r>
            <a:rPr lang="tr-TR" sz="1600" kern="1200" dirty="0" smtClean="0"/>
            <a:t>.</a:t>
          </a:r>
          <a:endParaRPr lang="tr-TR" sz="1600" kern="1200" dirty="0"/>
        </a:p>
      </dsp:txBody>
      <dsp:txXfrm>
        <a:off x="1703232" y="0"/>
        <a:ext cx="6265841" cy="1594646"/>
      </dsp:txXfrm>
    </dsp:sp>
    <dsp:sp modelId="{78BADCD6-BE31-4A92-94D0-100BE5414686}">
      <dsp:nvSpPr>
        <dsp:cNvPr id="0" name=""/>
        <dsp:cNvSpPr/>
      </dsp:nvSpPr>
      <dsp:spPr>
        <a:xfrm>
          <a:off x="1526" y="152535"/>
          <a:ext cx="1701705" cy="1289575"/>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tr-TR" sz="2800" kern="1200" dirty="0" smtClean="0"/>
            <a:t>Teorem 3</a:t>
          </a:r>
          <a:endParaRPr lang="tr-TR" sz="2800" kern="1200" dirty="0"/>
        </a:p>
      </dsp:txBody>
      <dsp:txXfrm>
        <a:off x="1526" y="152535"/>
        <a:ext cx="1701705" cy="128957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4981CC-92C4-483B-A4DF-06967F41979F}">
      <dsp:nvSpPr>
        <dsp:cNvPr id="0" name=""/>
        <dsp:cNvSpPr/>
      </dsp:nvSpPr>
      <dsp:spPr>
        <a:xfrm rot="5400000">
          <a:off x="-151084" y="151084"/>
          <a:ext cx="1007228" cy="705059"/>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tr-TR" sz="1600" kern="1200" dirty="0" smtClean="0"/>
            <a:t>TANIM</a:t>
          </a:r>
          <a:endParaRPr lang="tr-TR" sz="1600" kern="1200" dirty="0"/>
        </a:p>
      </dsp:txBody>
      <dsp:txXfrm rot="-5400000">
        <a:off x="1" y="352530"/>
        <a:ext cx="705059" cy="302169"/>
      </dsp:txXfrm>
    </dsp:sp>
    <dsp:sp modelId="{E6CE8FDE-D416-4755-BD2F-CAA5D9208B63}">
      <dsp:nvSpPr>
        <dsp:cNvPr id="0" name=""/>
        <dsp:cNvSpPr/>
      </dsp:nvSpPr>
      <dsp:spPr>
        <a:xfrm rot="5400000">
          <a:off x="3973877" y="-3268817"/>
          <a:ext cx="654698" cy="7192333"/>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tr-TR" sz="1400" kern="1200" dirty="0" smtClean="0"/>
            <a:t>Eğer </a:t>
          </a:r>
          <a:r>
            <a:rPr lang="tr-TR" sz="1400" b="1" i="1" kern="1200" dirty="0" smtClean="0"/>
            <a:t>p(X= r</a:t>
          </a:r>
          <a:r>
            <a:rPr lang="tr-TR" sz="1400" b="1" i="1" kern="1200" baseline="-25000" dirty="0" smtClean="0"/>
            <a:t>1</a:t>
          </a:r>
          <a:r>
            <a:rPr lang="tr-TR" sz="1400" b="1" i="1" kern="1200" dirty="0" smtClean="0"/>
            <a:t> ve Y= r</a:t>
          </a:r>
          <a:r>
            <a:rPr lang="tr-TR" sz="1400" b="1" i="1" kern="1200" baseline="-25000" dirty="0" smtClean="0"/>
            <a:t>2</a:t>
          </a:r>
          <a:r>
            <a:rPr lang="tr-TR" sz="1400" b="1" i="1" kern="1200" dirty="0" smtClean="0"/>
            <a:t>) = p(X= r</a:t>
          </a:r>
          <a:r>
            <a:rPr lang="tr-TR" sz="1400" b="1" i="1" kern="1200" baseline="-25000" dirty="0" smtClean="0"/>
            <a:t>1</a:t>
          </a:r>
          <a:r>
            <a:rPr lang="tr-TR" sz="1400" b="1" i="1" kern="1200" dirty="0" smtClean="0"/>
            <a:t>).p(Y= r</a:t>
          </a:r>
          <a:r>
            <a:rPr lang="tr-TR" sz="1400" b="1" i="1" kern="1200" baseline="-25000" dirty="0" smtClean="0"/>
            <a:t>2</a:t>
          </a:r>
          <a:r>
            <a:rPr lang="tr-TR" sz="1400" b="1" i="1" kern="1200" dirty="0" smtClean="0"/>
            <a:t>)</a:t>
          </a:r>
          <a:r>
            <a:rPr lang="tr-TR" sz="1400" b="1" kern="1200" dirty="0" smtClean="0"/>
            <a:t> </a:t>
          </a:r>
          <a:r>
            <a:rPr lang="tr-TR" sz="1400" kern="1200" dirty="0" smtClean="0"/>
            <a:t>ya da diğer bir ifadeyle, eğer her </a:t>
          </a:r>
          <a:r>
            <a:rPr lang="tr-TR" sz="1400" b="1" kern="1200" dirty="0" smtClean="0"/>
            <a:t>r</a:t>
          </a:r>
          <a:r>
            <a:rPr lang="tr-TR" sz="1400" b="1" kern="1200" baseline="-25000" dirty="0" smtClean="0"/>
            <a:t>1</a:t>
          </a:r>
          <a:r>
            <a:rPr lang="tr-TR" sz="1400" kern="1200" dirty="0" smtClean="0"/>
            <a:t> ve </a:t>
          </a:r>
          <a:r>
            <a:rPr lang="tr-TR" sz="1400" b="1" kern="1200" dirty="0" smtClean="0"/>
            <a:t>r</a:t>
          </a:r>
          <a:r>
            <a:rPr lang="tr-TR" sz="1400" b="1" kern="1200" baseline="-25000" dirty="0" smtClean="0"/>
            <a:t>2</a:t>
          </a:r>
          <a:r>
            <a:rPr lang="tr-TR" sz="1400" kern="1200" baseline="-25000" dirty="0" smtClean="0"/>
            <a:t> </a:t>
          </a:r>
          <a:r>
            <a:rPr lang="tr-TR" sz="1400" kern="1200" dirty="0" err="1" smtClean="0"/>
            <a:t>gerçel</a:t>
          </a:r>
          <a:r>
            <a:rPr lang="tr-TR" sz="1400" kern="1200" dirty="0" smtClean="0"/>
            <a:t> sayıları için </a:t>
          </a:r>
          <a:r>
            <a:rPr lang="tr-TR" sz="1400" b="1" i="1" kern="1200" dirty="0" smtClean="0"/>
            <a:t>X= r</a:t>
          </a:r>
          <a:r>
            <a:rPr lang="tr-TR" sz="1400" b="1" i="1" kern="1200" baseline="-25000" dirty="0" smtClean="0"/>
            <a:t>1</a:t>
          </a:r>
          <a:r>
            <a:rPr lang="tr-TR" sz="1400" b="1" i="1" kern="1200" dirty="0" smtClean="0"/>
            <a:t> </a:t>
          </a:r>
          <a:r>
            <a:rPr lang="tr-TR" sz="1400" i="1" kern="1200" dirty="0" smtClean="0"/>
            <a:t>ve </a:t>
          </a:r>
          <a:r>
            <a:rPr lang="tr-TR" sz="1400" b="1" i="1" kern="1200" dirty="0" smtClean="0"/>
            <a:t>Y = r</a:t>
          </a:r>
          <a:r>
            <a:rPr lang="tr-TR" sz="1400" b="1" i="1" kern="1200" baseline="-25000" dirty="0" smtClean="0"/>
            <a:t>2</a:t>
          </a:r>
          <a:r>
            <a:rPr lang="tr-TR" sz="1400" b="1" i="1" kern="1200" dirty="0" smtClean="0"/>
            <a:t>'</a:t>
          </a:r>
          <a:r>
            <a:rPr lang="tr-TR" sz="1400" b="0" i="1" kern="1200" dirty="0" smtClean="0"/>
            <a:t>nin</a:t>
          </a:r>
          <a:r>
            <a:rPr lang="tr-TR" sz="1400" b="1" kern="1200" dirty="0" smtClean="0"/>
            <a:t> </a:t>
          </a:r>
          <a:r>
            <a:rPr lang="tr-TR" sz="1400" kern="1200" dirty="0" smtClean="0"/>
            <a:t>olasılığı, </a:t>
          </a:r>
          <a:r>
            <a:rPr lang="tr-TR" sz="1400" b="1" i="1" kern="1200" dirty="0" smtClean="0"/>
            <a:t>X= r</a:t>
          </a:r>
          <a:r>
            <a:rPr lang="tr-TR" sz="1400" b="1" i="1" kern="1200" baseline="-25000" dirty="0" smtClean="0"/>
            <a:t>1</a:t>
          </a:r>
          <a:r>
            <a:rPr lang="tr-TR" sz="1400" b="1" i="1" kern="1200" dirty="0" smtClean="0"/>
            <a:t> </a:t>
          </a:r>
          <a:r>
            <a:rPr lang="tr-TR" sz="1400" i="1" kern="1200" dirty="0" smtClean="0"/>
            <a:t>ve </a:t>
          </a:r>
          <a:r>
            <a:rPr lang="tr-TR" sz="1400" b="1" i="1" kern="1200" dirty="0" smtClean="0"/>
            <a:t>Y= r</a:t>
          </a:r>
          <a:r>
            <a:rPr lang="tr-TR" sz="1400" b="1" i="1" kern="1200" baseline="-25000" dirty="0" smtClean="0"/>
            <a:t>2</a:t>
          </a:r>
          <a:r>
            <a:rPr lang="tr-TR" sz="1400" b="1" kern="1200" dirty="0" smtClean="0"/>
            <a:t> </a:t>
          </a:r>
          <a:r>
            <a:rPr lang="tr-TR" sz="1400" kern="1200" dirty="0" smtClean="0"/>
            <a:t>olasılıklarının çarpımına eşit ise S örnek uzayı üzerindeki X ve Y rastgele değişkenleri </a:t>
          </a:r>
          <a:r>
            <a:rPr lang="tr-TR" sz="1400" i="1" kern="1200" dirty="0" smtClean="0"/>
            <a:t>bağımsızdır</a:t>
          </a:r>
          <a:r>
            <a:rPr lang="tr-TR" sz="1400" kern="1200" dirty="0" smtClean="0"/>
            <a:t> denir.</a:t>
          </a:r>
          <a:endParaRPr lang="tr-TR" sz="1400" kern="1200" dirty="0"/>
        </a:p>
      </dsp:txBody>
      <dsp:txXfrm rot="-5400000">
        <a:off x="705060" y="31960"/>
        <a:ext cx="7160373" cy="59077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08C2D-5C20-4B14-A112-7678A5D33D63}">
      <dsp:nvSpPr>
        <dsp:cNvPr id="0" name=""/>
        <dsp:cNvSpPr/>
      </dsp:nvSpPr>
      <dsp:spPr>
        <a:xfrm>
          <a:off x="1703232" y="0"/>
          <a:ext cx="6265841" cy="748418"/>
        </a:xfrm>
        <a:prstGeom prst="rightArrow">
          <a:avLst>
            <a:gd name="adj1" fmla="val 75000"/>
            <a:gd name="adj2" fmla="val 50000"/>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tr-TR" sz="2000" kern="1200" dirty="0" smtClean="0"/>
            <a:t>Eğer </a:t>
          </a:r>
          <a:r>
            <a:rPr lang="tr-TR" sz="2000" b="1" kern="1200" dirty="0" smtClean="0"/>
            <a:t>X</a:t>
          </a:r>
          <a:r>
            <a:rPr lang="tr-TR" sz="2000" kern="1200" dirty="0" smtClean="0"/>
            <a:t> ve </a:t>
          </a:r>
          <a:r>
            <a:rPr lang="tr-TR" sz="2000" b="1" kern="1200" dirty="0" smtClean="0"/>
            <a:t>Y</a:t>
          </a:r>
          <a:r>
            <a:rPr lang="tr-TR" sz="2000" kern="1200" dirty="0" smtClean="0"/>
            <a:t>, </a:t>
          </a:r>
          <a:r>
            <a:rPr lang="tr-TR" sz="2000" b="1" kern="1200" dirty="0" smtClean="0"/>
            <a:t>S</a:t>
          </a:r>
          <a:r>
            <a:rPr lang="tr-TR" sz="2000" kern="1200" dirty="0" smtClean="0"/>
            <a:t> örnek uzayı üzerinde bağımsız değişkenler ise, o zaman </a:t>
          </a:r>
          <a:r>
            <a:rPr lang="tr-TR" sz="2000" b="1" i="1" kern="1200" dirty="0" smtClean="0"/>
            <a:t>E(XY)=E(X)E(Y)</a:t>
          </a:r>
          <a:r>
            <a:rPr lang="tr-TR" sz="2000" kern="1200" dirty="0" smtClean="0"/>
            <a:t>'</a:t>
          </a:r>
          <a:r>
            <a:rPr lang="tr-TR" sz="2000" kern="1200" dirty="0" err="1" smtClean="0"/>
            <a:t>dir</a:t>
          </a:r>
          <a:r>
            <a:rPr lang="tr-TR" sz="2000" kern="1200" dirty="0" smtClean="0"/>
            <a:t>.</a:t>
          </a:r>
          <a:endParaRPr lang="tr-TR" sz="2000" b="1" kern="1200" dirty="0"/>
        </a:p>
      </dsp:txBody>
      <dsp:txXfrm>
        <a:off x="1703232" y="0"/>
        <a:ext cx="6265841" cy="748418"/>
      </dsp:txXfrm>
    </dsp:sp>
    <dsp:sp modelId="{78BADCD6-BE31-4A92-94D0-100BE5414686}">
      <dsp:nvSpPr>
        <dsp:cNvPr id="0" name=""/>
        <dsp:cNvSpPr/>
      </dsp:nvSpPr>
      <dsp:spPr>
        <a:xfrm>
          <a:off x="1526" y="71589"/>
          <a:ext cx="1701705" cy="605238"/>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tr-TR" sz="2900" kern="1200" dirty="0" smtClean="0"/>
            <a:t>Teorem 4</a:t>
          </a:r>
          <a:endParaRPr lang="tr-TR" sz="2900" kern="1200" dirty="0"/>
        </a:p>
      </dsp:txBody>
      <dsp:txXfrm>
        <a:off x="1526" y="71589"/>
        <a:ext cx="1701705" cy="605238"/>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4981CC-92C4-483B-A4DF-06967F41979F}">
      <dsp:nvSpPr>
        <dsp:cNvPr id="0" name=""/>
        <dsp:cNvSpPr/>
      </dsp:nvSpPr>
      <dsp:spPr>
        <a:xfrm rot="5400000">
          <a:off x="-192455" y="192455"/>
          <a:ext cx="1283038" cy="898126"/>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tr-TR" sz="2100" kern="1200" dirty="0" smtClean="0"/>
            <a:t>TANIM</a:t>
          </a:r>
          <a:endParaRPr lang="tr-TR" sz="2100" kern="1200" dirty="0"/>
        </a:p>
      </dsp:txBody>
      <dsp:txXfrm rot="-5400000">
        <a:off x="1" y="449062"/>
        <a:ext cx="898126" cy="384912"/>
      </dsp:txXfrm>
    </dsp:sp>
    <dsp:sp modelId="{E6CE8FDE-D416-4755-BD2F-CAA5D9208B63}">
      <dsp:nvSpPr>
        <dsp:cNvPr id="0" name=""/>
        <dsp:cNvSpPr/>
      </dsp:nvSpPr>
      <dsp:spPr>
        <a:xfrm rot="5400000">
          <a:off x="3980772" y="-3031256"/>
          <a:ext cx="833974" cy="6999266"/>
        </a:xfrm>
        <a:prstGeom prst="round2SameRect">
          <a:avLst/>
        </a:prstGeom>
        <a:blipFill rotWithShape="0">
          <a:blip xmlns:r="http://schemas.openxmlformats.org/officeDocument/2006/relationships" r:embed="rId1"/>
          <a:stretch>
            <a:fillRect l="-85" t="-49091" b="-48182"/>
          </a:stretch>
        </a:blip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9824" tIns="33020" rIns="33020" bIns="33020" numCol="1" spcCol="1270" anchor="ctr" anchorCtr="0">
          <a:noAutofit/>
        </a:bodyPr>
        <a:lstStyle/>
        <a:p>
          <a:pPr marL="285750" lvl="1" indent="-285750" algn="l" defTabSz="2311400">
            <a:lnSpc>
              <a:spcPct val="90000"/>
            </a:lnSpc>
            <a:spcBef>
              <a:spcPct val="0"/>
            </a:spcBef>
            <a:spcAft>
              <a:spcPct val="15000"/>
            </a:spcAft>
            <a:buChar char="••"/>
          </a:pPr>
          <a:r>
            <a:rPr lang="tr-TR" sz="5200" kern="1200">
              <a:noFill/>
            </a:rPr>
            <a:t> </a:t>
          </a:r>
        </a:p>
      </dsp:txBody>
      <dsp:txXfrm rot="-5400000">
        <a:off x="898127" y="92100"/>
        <a:ext cx="6958555" cy="75255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08C2D-5C20-4B14-A112-7678A5D33D63}">
      <dsp:nvSpPr>
        <dsp:cNvPr id="0" name=""/>
        <dsp:cNvSpPr/>
      </dsp:nvSpPr>
      <dsp:spPr>
        <a:xfrm>
          <a:off x="1703232" y="0"/>
          <a:ext cx="6265841" cy="748418"/>
        </a:xfrm>
        <a:prstGeom prst="rightArrow">
          <a:avLst>
            <a:gd name="adj1" fmla="val 75000"/>
            <a:gd name="adj2" fmla="val 50000"/>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tr-TR" sz="2000" kern="1200" dirty="0" smtClean="0"/>
            <a:t>Eğer,</a:t>
          </a:r>
          <a:r>
            <a:rPr lang="tr-TR" sz="2000" b="1" kern="1200" dirty="0" smtClean="0"/>
            <a:t> X, S </a:t>
          </a:r>
          <a:r>
            <a:rPr lang="tr-TR" sz="2000" kern="1200" dirty="0" smtClean="0"/>
            <a:t>örnek uzayı üzerinde bir rastgele değişken ise, bu takdirde </a:t>
          </a:r>
          <a:r>
            <a:rPr lang="tr-TR" sz="2000" b="1" kern="1200" dirty="0" smtClean="0"/>
            <a:t>V</a:t>
          </a:r>
          <a:r>
            <a:rPr lang="tr-TR" sz="2000" b="1" i="1" kern="1200" dirty="0" smtClean="0"/>
            <a:t>(X) = E(X</a:t>
          </a:r>
          <a:r>
            <a:rPr lang="tr-TR" sz="2000" b="1" i="1" kern="1200" baseline="30000" dirty="0" smtClean="0"/>
            <a:t>2</a:t>
          </a:r>
          <a:r>
            <a:rPr lang="tr-TR" sz="2000" b="1" i="1" kern="1200" dirty="0" smtClean="0"/>
            <a:t>) — E(X)</a:t>
          </a:r>
          <a:r>
            <a:rPr lang="tr-TR" sz="2000" b="1" kern="1200" baseline="30000" dirty="0" smtClean="0"/>
            <a:t>2</a:t>
          </a:r>
          <a:r>
            <a:rPr lang="tr-TR" sz="2000" b="1" kern="1200" dirty="0" smtClean="0"/>
            <a:t>’dir</a:t>
          </a:r>
          <a:r>
            <a:rPr lang="tr-TR" sz="2000" kern="1200" dirty="0" smtClean="0"/>
            <a:t>.</a:t>
          </a:r>
          <a:endParaRPr lang="tr-TR" sz="2000" b="1" kern="1200" dirty="0"/>
        </a:p>
      </dsp:txBody>
      <dsp:txXfrm>
        <a:off x="1703232" y="0"/>
        <a:ext cx="6265841" cy="748418"/>
      </dsp:txXfrm>
    </dsp:sp>
    <dsp:sp modelId="{78BADCD6-BE31-4A92-94D0-100BE5414686}">
      <dsp:nvSpPr>
        <dsp:cNvPr id="0" name=""/>
        <dsp:cNvSpPr/>
      </dsp:nvSpPr>
      <dsp:spPr>
        <a:xfrm>
          <a:off x="1526" y="71589"/>
          <a:ext cx="1701705" cy="605238"/>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tr-TR" sz="2900" kern="1200" dirty="0" smtClean="0"/>
            <a:t>Teorem 5</a:t>
          </a:r>
          <a:endParaRPr lang="tr-TR" sz="2900" kern="1200" dirty="0"/>
        </a:p>
      </dsp:txBody>
      <dsp:txXfrm>
        <a:off x="1526" y="71589"/>
        <a:ext cx="1701705" cy="60523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08C2D-5C20-4B14-A112-7678A5D33D63}">
      <dsp:nvSpPr>
        <dsp:cNvPr id="0" name=""/>
        <dsp:cNvSpPr/>
      </dsp:nvSpPr>
      <dsp:spPr>
        <a:xfrm>
          <a:off x="1731252" y="0"/>
          <a:ext cx="6368918" cy="1084104"/>
        </a:xfrm>
        <a:prstGeom prst="rightArrow">
          <a:avLst>
            <a:gd name="adj1" fmla="val 75000"/>
            <a:gd name="adj2" fmla="val 50000"/>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tr-TR" sz="1500" b="1" kern="1200" dirty="0" smtClean="0"/>
            <a:t>BİENAYME FORMÜLÜ</a:t>
          </a:r>
          <a:r>
            <a:rPr lang="tr-TR" sz="1500" kern="1200" dirty="0" smtClean="0"/>
            <a:t> Eğer </a:t>
          </a:r>
          <a:r>
            <a:rPr lang="tr-TR" sz="1500" i="1" kern="1200" dirty="0" smtClean="0"/>
            <a:t>X</a:t>
          </a:r>
          <a:r>
            <a:rPr lang="tr-TR" sz="1500" kern="1200" dirty="0" smtClean="0"/>
            <a:t> ve </a:t>
          </a:r>
          <a:r>
            <a:rPr lang="tr-TR" sz="1500" i="1" kern="1200" dirty="0" smtClean="0"/>
            <a:t>Y, S</a:t>
          </a:r>
          <a:r>
            <a:rPr lang="tr-TR" sz="1500" kern="1200" dirty="0" smtClean="0"/>
            <a:t> örnek uzayı üzerinde iki bağımsız rastgele değişken ise </a:t>
          </a:r>
          <a:r>
            <a:rPr lang="tr-TR" sz="1500" i="1" kern="1200" dirty="0" smtClean="0"/>
            <a:t>V(X+ Y) = V(X) </a:t>
          </a:r>
          <a:r>
            <a:rPr lang="tr-TR" sz="1500" kern="1200" dirty="0" smtClean="0"/>
            <a:t>+ </a:t>
          </a:r>
          <a:r>
            <a:rPr lang="tr-TR" sz="1500" i="1" kern="1200" dirty="0" smtClean="0"/>
            <a:t>V(Y)</a:t>
          </a:r>
          <a:r>
            <a:rPr lang="tr-TR" sz="1500" kern="1200" dirty="0" smtClean="0"/>
            <a:t> </a:t>
          </a:r>
          <a:r>
            <a:rPr lang="tr-TR" sz="1500" kern="1200" dirty="0" err="1" smtClean="0"/>
            <a:t>dir</a:t>
          </a:r>
          <a:r>
            <a:rPr lang="tr-TR" sz="1500" kern="1200" dirty="0" smtClean="0"/>
            <a:t>. Üstelik, eğer </a:t>
          </a:r>
          <a:r>
            <a:rPr lang="tr-TR" sz="1500" kern="1200" dirty="0" err="1" smtClean="0"/>
            <a:t>X</a:t>
          </a:r>
          <a:r>
            <a:rPr lang="tr-TR" sz="1500" kern="1200" baseline="-25000" dirty="0" err="1" smtClean="0"/>
            <a:t>i</a:t>
          </a:r>
          <a:r>
            <a:rPr lang="tr-TR" sz="1500" kern="1200" baseline="-25000" dirty="0" smtClean="0"/>
            <a:t> </a:t>
          </a:r>
          <a:r>
            <a:rPr lang="tr-TR" sz="1500" kern="1200" dirty="0" smtClean="0"/>
            <a:t>‘n pozitif bir tam sayı olmak üzere i = 1,2,... ,n için S üzerinde bağımsız rastgele değişkenler ise, </a:t>
          </a:r>
          <a:r>
            <a:rPr lang="tr-TR" sz="1500" i="1" kern="1200" dirty="0" smtClean="0"/>
            <a:t>V(X</a:t>
          </a:r>
          <a:r>
            <a:rPr lang="tr-TR" sz="1500" i="1" kern="1200" baseline="-25000" dirty="0" smtClean="0"/>
            <a:t>1</a:t>
          </a:r>
          <a:r>
            <a:rPr lang="tr-TR" sz="1500" i="1" kern="1200" dirty="0" smtClean="0"/>
            <a:t>+ X</a:t>
          </a:r>
          <a:r>
            <a:rPr lang="tr-TR" sz="1500" i="1" kern="1200" baseline="-25000" dirty="0" smtClean="0"/>
            <a:t>2</a:t>
          </a:r>
          <a:r>
            <a:rPr lang="tr-TR" sz="1500" i="1" kern="1200" dirty="0" smtClean="0"/>
            <a:t> + • • • + </a:t>
          </a:r>
          <a:r>
            <a:rPr lang="tr-TR" sz="1500" i="1" kern="1200" dirty="0" err="1" smtClean="0"/>
            <a:t>X</a:t>
          </a:r>
          <a:r>
            <a:rPr lang="tr-TR" sz="1500" i="1" kern="1200" baseline="-25000" dirty="0" err="1" smtClean="0"/>
            <a:t>n</a:t>
          </a:r>
          <a:r>
            <a:rPr lang="tr-TR" sz="1500" i="1" kern="1200" dirty="0" smtClean="0"/>
            <a:t>) = V(X</a:t>
          </a:r>
          <a:r>
            <a:rPr lang="tr-TR" sz="1500" i="1" kern="1200" baseline="-25000" dirty="0" smtClean="0"/>
            <a:t>1</a:t>
          </a:r>
          <a:r>
            <a:rPr lang="tr-TR" sz="1500" i="1" kern="1200" dirty="0" smtClean="0"/>
            <a:t>)+V(X</a:t>
          </a:r>
          <a:r>
            <a:rPr lang="tr-TR" sz="1500" i="1" kern="1200" baseline="-25000" dirty="0" smtClean="0"/>
            <a:t>2</a:t>
          </a:r>
          <a:r>
            <a:rPr lang="tr-TR" sz="1500" i="1" kern="1200" dirty="0" smtClean="0"/>
            <a:t>)+…..+V(</a:t>
          </a:r>
          <a:r>
            <a:rPr lang="tr-TR" sz="1500" i="1" kern="1200" dirty="0" err="1" smtClean="0"/>
            <a:t>X</a:t>
          </a:r>
          <a:r>
            <a:rPr lang="tr-TR" sz="1500" i="1" kern="1200" baseline="-25000" dirty="0" err="1" smtClean="0"/>
            <a:t>n</a:t>
          </a:r>
          <a:r>
            <a:rPr lang="tr-TR" sz="1500" i="1" kern="1200" dirty="0" smtClean="0"/>
            <a:t>)</a:t>
          </a:r>
          <a:endParaRPr lang="tr-TR" sz="1500" b="1" kern="1200" dirty="0"/>
        </a:p>
      </dsp:txBody>
      <dsp:txXfrm>
        <a:off x="1731252" y="0"/>
        <a:ext cx="6368918" cy="1084104"/>
      </dsp:txXfrm>
    </dsp:sp>
    <dsp:sp modelId="{78BADCD6-BE31-4A92-94D0-100BE5414686}">
      <dsp:nvSpPr>
        <dsp:cNvPr id="0" name=""/>
        <dsp:cNvSpPr/>
      </dsp:nvSpPr>
      <dsp:spPr>
        <a:xfrm>
          <a:off x="1552" y="103699"/>
          <a:ext cx="1729699" cy="876704"/>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tr-TR" sz="2900" kern="1200" dirty="0" smtClean="0"/>
            <a:t>Teorem 6</a:t>
          </a:r>
          <a:endParaRPr lang="tr-TR" sz="2900" kern="1200" dirty="0"/>
        </a:p>
      </dsp:txBody>
      <dsp:txXfrm>
        <a:off x="1552" y="103699"/>
        <a:ext cx="1729699" cy="876704"/>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08C2D-5C20-4B14-A112-7678A5D33D63}">
      <dsp:nvSpPr>
        <dsp:cNvPr id="0" name=""/>
        <dsp:cNvSpPr/>
      </dsp:nvSpPr>
      <dsp:spPr>
        <a:xfrm>
          <a:off x="1731252" y="0"/>
          <a:ext cx="6368918" cy="748418"/>
        </a:xfrm>
        <a:prstGeom prst="rightArrow">
          <a:avLst>
            <a:gd name="adj1" fmla="val 75000"/>
            <a:gd name="adj2" fmla="val 50000"/>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tr-TR" sz="1500" b="1" i="1" kern="1200" dirty="0" smtClean="0"/>
            <a:t>X, S</a:t>
          </a:r>
          <a:r>
            <a:rPr lang="tr-TR" sz="1500" b="1" kern="1200" dirty="0" smtClean="0"/>
            <a:t> </a:t>
          </a:r>
          <a:r>
            <a:rPr lang="tr-TR" sz="1500" kern="1200" dirty="0" smtClean="0"/>
            <a:t>örnek uzayı üzerinde </a:t>
          </a:r>
          <a:r>
            <a:rPr lang="tr-TR" sz="1500" i="1" kern="1200" dirty="0" smtClean="0"/>
            <a:t>p</a:t>
          </a:r>
          <a:r>
            <a:rPr lang="tr-TR" sz="1500" kern="1200" dirty="0" smtClean="0"/>
            <a:t> olasılık fonksiyonlu bir rastgele değişken olsun. Eğer r pozitif bir </a:t>
          </a:r>
          <a:r>
            <a:rPr lang="tr-TR" sz="1500" kern="1200" dirty="0" err="1" smtClean="0"/>
            <a:t>gerçel</a:t>
          </a:r>
          <a:r>
            <a:rPr lang="tr-TR" sz="1500" kern="1200" dirty="0" smtClean="0"/>
            <a:t> sayı ise, o zaman </a:t>
          </a:r>
          <a:r>
            <a:rPr lang="tr-TR" sz="1500" b="1" i="1" kern="1200" dirty="0" smtClean="0"/>
            <a:t>P(|X(s)-E(X)| ≥ r ) ≤ V(X)/r</a:t>
          </a:r>
          <a:r>
            <a:rPr lang="tr-TR" sz="1500" b="1" i="1" kern="1200" baseline="30000" dirty="0" smtClean="0"/>
            <a:t>2 </a:t>
          </a:r>
          <a:r>
            <a:rPr lang="tr-TR" sz="1500" kern="1200" dirty="0" err="1" smtClean="0"/>
            <a:t>dir</a:t>
          </a:r>
          <a:r>
            <a:rPr lang="tr-TR" sz="1500" kern="1200" dirty="0" smtClean="0"/>
            <a:t>.</a:t>
          </a:r>
          <a:endParaRPr lang="tr-TR" sz="1500" b="1" kern="1200" dirty="0"/>
        </a:p>
      </dsp:txBody>
      <dsp:txXfrm>
        <a:off x="1731252" y="0"/>
        <a:ext cx="6368918" cy="748418"/>
      </dsp:txXfrm>
    </dsp:sp>
    <dsp:sp modelId="{78BADCD6-BE31-4A92-94D0-100BE5414686}">
      <dsp:nvSpPr>
        <dsp:cNvPr id="0" name=""/>
        <dsp:cNvSpPr/>
      </dsp:nvSpPr>
      <dsp:spPr>
        <a:xfrm>
          <a:off x="1552" y="71589"/>
          <a:ext cx="1729699" cy="605238"/>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tr-TR" sz="2900" kern="1200" dirty="0" smtClean="0"/>
            <a:t>Teorem 7</a:t>
          </a:r>
          <a:endParaRPr lang="tr-TR" sz="2900" kern="1200" dirty="0"/>
        </a:p>
      </dsp:txBody>
      <dsp:txXfrm>
        <a:off x="1552" y="71589"/>
        <a:ext cx="1729699" cy="6052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08C2D-5C20-4B14-A112-7678A5D33D63}">
      <dsp:nvSpPr>
        <dsp:cNvPr id="0" name=""/>
        <dsp:cNvSpPr/>
      </dsp:nvSpPr>
      <dsp:spPr>
        <a:xfrm>
          <a:off x="1704759" y="0"/>
          <a:ext cx="6265841" cy="1043213"/>
        </a:xfrm>
        <a:prstGeom prst="rightArrow">
          <a:avLst>
            <a:gd name="adj1" fmla="val 75000"/>
            <a:gd name="adj2" fmla="val 50000"/>
          </a:avLst>
        </a:prstGeom>
        <a:blipFill rotWithShape="0">
          <a:blip xmlns:r="http://schemas.openxmlformats.org/officeDocument/2006/relationships" r:embed="rId1"/>
          <a:stretch>
            <a:fillRect l="-2035"/>
          </a:stretch>
        </a:blipFill>
        <a:ln w="1905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BADCD6-BE31-4A92-94D0-100BE5414686}">
      <dsp:nvSpPr>
        <dsp:cNvPr id="0" name=""/>
        <dsp:cNvSpPr/>
      </dsp:nvSpPr>
      <dsp:spPr>
        <a:xfrm>
          <a:off x="1526" y="99788"/>
          <a:ext cx="1701705" cy="843635"/>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tr-TR" sz="2900" kern="1200" dirty="0" smtClean="0"/>
            <a:t>Teorem 2</a:t>
          </a:r>
          <a:endParaRPr lang="tr-TR" sz="2900" kern="1200" dirty="0"/>
        </a:p>
      </dsp:txBody>
      <dsp:txXfrm>
        <a:off x="1526" y="99788"/>
        <a:ext cx="1701705" cy="8436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4981CC-92C4-483B-A4DF-06967F41979F}">
      <dsp:nvSpPr>
        <dsp:cNvPr id="0" name=""/>
        <dsp:cNvSpPr/>
      </dsp:nvSpPr>
      <dsp:spPr>
        <a:xfrm rot="5400000">
          <a:off x="-151084" y="151084"/>
          <a:ext cx="1007228" cy="705059"/>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tr-TR" sz="1300" kern="1200" dirty="0" smtClean="0"/>
            <a:t>TANIM 1</a:t>
          </a:r>
          <a:endParaRPr lang="tr-TR" sz="1300" kern="1200" dirty="0"/>
        </a:p>
      </dsp:txBody>
      <dsp:txXfrm rot="-5400000">
        <a:off x="1" y="352530"/>
        <a:ext cx="705059" cy="302169"/>
      </dsp:txXfrm>
    </dsp:sp>
    <dsp:sp modelId="{E6CE8FDE-D416-4755-BD2F-CAA5D9208B63}">
      <dsp:nvSpPr>
        <dsp:cNvPr id="0" name=""/>
        <dsp:cNvSpPr/>
      </dsp:nvSpPr>
      <dsp:spPr>
        <a:xfrm rot="5400000">
          <a:off x="3973877" y="-3268817"/>
          <a:ext cx="654698" cy="7192333"/>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tr-TR" sz="1400" b="1" kern="1200" dirty="0" smtClean="0"/>
            <a:t> </a:t>
          </a:r>
          <a:r>
            <a:rPr lang="tr-TR" sz="1400" i="1" kern="1200" dirty="0" smtClean="0"/>
            <a:t>S,</a:t>
          </a:r>
          <a:r>
            <a:rPr lang="tr-TR" sz="1400" b="1" kern="1200" dirty="0" smtClean="0"/>
            <a:t> </a:t>
          </a:r>
          <a:r>
            <a:rPr lang="tr-TR" sz="1400" i="1" kern="1200" dirty="0" smtClean="0"/>
            <a:t>n </a:t>
          </a:r>
          <a:r>
            <a:rPr lang="tr-TR" sz="1400" kern="1200" dirty="0" smtClean="0"/>
            <a:t>elemanlı bir küme olsun. </a:t>
          </a:r>
          <a:r>
            <a:rPr lang="tr-TR" sz="1400" b="1" kern="1200" dirty="0" smtClean="0"/>
            <a:t>S</a:t>
          </a:r>
          <a:r>
            <a:rPr lang="tr-TR" sz="1400" kern="1200" dirty="0" smtClean="0"/>
            <a:t>' </a:t>
          </a:r>
          <a:r>
            <a:rPr lang="tr-TR" sz="1400" kern="1200" dirty="0" err="1" smtClean="0"/>
            <a:t>nin</a:t>
          </a:r>
          <a:r>
            <a:rPr lang="tr-TR" sz="1400" kern="1200" dirty="0" smtClean="0"/>
            <a:t> </a:t>
          </a:r>
          <a:r>
            <a:rPr lang="tr-TR" sz="1400" kern="1200" dirty="0" err="1" smtClean="0"/>
            <a:t>herbir</a:t>
          </a:r>
          <a:r>
            <a:rPr lang="tr-TR" sz="1400" kern="1200" dirty="0" smtClean="0"/>
            <a:t> elemanına </a:t>
          </a:r>
          <a:r>
            <a:rPr lang="tr-TR" sz="1400" i="1" kern="1200" dirty="0" smtClean="0"/>
            <a:t>1/n </a:t>
          </a:r>
          <a:r>
            <a:rPr lang="tr-TR" sz="1400" kern="1200" dirty="0" smtClean="0"/>
            <a:t>olasılığını atayan dağılıma </a:t>
          </a:r>
          <a:r>
            <a:rPr lang="tr-TR" sz="1400" i="1" kern="1200" dirty="0" smtClean="0">
              <a:solidFill>
                <a:schemeClr val="tx1"/>
              </a:solidFill>
            </a:rPr>
            <a:t>düzgün dağılım </a:t>
          </a:r>
          <a:r>
            <a:rPr lang="tr-TR" sz="1400" kern="1200" dirty="0" smtClean="0"/>
            <a:t>denir. Şimdi bir olayın olasılığını, bu olayın sonuçlarının olasılıklarının toplamı cinsinden tanım­layalım.</a:t>
          </a:r>
          <a:endParaRPr lang="tr-TR" sz="1400" kern="1200" dirty="0"/>
        </a:p>
      </dsp:txBody>
      <dsp:txXfrm rot="-5400000">
        <a:off x="705060" y="31960"/>
        <a:ext cx="7160373" cy="5907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4981CC-92C4-483B-A4DF-06967F41979F}">
      <dsp:nvSpPr>
        <dsp:cNvPr id="0" name=""/>
        <dsp:cNvSpPr/>
      </dsp:nvSpPr>
      <dsp:spPr>
        <a:xfrm rot="5400000">
          <a:off x="-151084" y="151084"/>
          <a:ext cx="1007228" cy="705059"/>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tr-TR" sz="1300" kern="1200" dirty="0" smtClean="0"/>
            <a:t>TANIM 2</a:t>
          </a:r>
          <a:endParaRPr lang="tr-TR" sz="1300" kern="1200" dirty="0"/>
        </a:p>
      </dsp:txBody>
      <dsp:txXfrm rot="-5400000">
        <a:off x="1" y="352530"/>
        <a:ext cx="705059" cy="302169"/>
      </dsp:txXfrm>
    </dsp:sp>
    <dsp:sp modelId="{E6CE8FDE-D416-4755-BD2F-CAA5D9208B63}">
      <dsp:nvSpPr>
        <dsp:cNvPr id="0" name=""/>
        <dsp:cNvSpPr/>
      </dsp:nvSpPr>
      <dsp:spPr>
        <a:xfrm rot="5400000">
          <a:off x="3973877" y="-3268817"/>
          <a:ext cx="654698" cy="7192333"/>
        </a:xfrm>
        <a:prstGeom prst="round2SameRect">
          <a:avLst/>
        </a:prstGeom>
        <a:blipFill rotWithShape="0">
          <a:blip xmlns:r="http://schemas.openxmlformats.org/officeDocument/2006/relationships" r:embed="rId1"/>
          <a:stretch>
            <a:fillRect l="-85" t="-44144" b="-41441"/>
          </a:stretch>
        </a:blip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tr-TR" sz="4000" kern="1200" dirty="0">
              <a:noFill/>
            </a:rPr>
            <a:t> </a:t>
          </a:r>
        </a:p>
      </dsp:txBody>
      <dsp:txXfrm rot="-5400000">
        <a:off x="705060" y="31960"/>
        <a:ext cx="7160373" cy="5907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08C2D-5C20-4B14-A112-7678A5D33D63}">
      <dsp:nvSpPr>
        <dsp:cNvPr id="0" name=""/>
        <dsp:cNvSpPr/>
      </dsp:nvSpPr>
      <dsp:spPr>
        <a:xfrm>
          <a:off x="1758938" y="0"/>
          <a:ext cx="6470770" cy="1057002"/>
        </a:xfrm>
        <a:prstGeom prst="rightArrow">
          <a:avLst>
            <a:gd name="adj1" fmla="val 75000"/>
            <a:gd name="adj2" fmla="val 50000"/>
          </a:avLst>
        </a:prstGeom>
        <a:blipFill rotWithShape="0">
          <a:blip xmlns:r="http://schemas.openxmlformats.org/officeDocument/2006/relationships" r:embed="rId1"/>
          <a:stretch>
            <a:fillRect l="-1260" b="-26111"/>
          </a:stretch>
        </a:blip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tr-TR" sz="1700" kern="1200">
              <a:noFill/>
            </a:rPr>
            <a:t> </a:t>
          </a:r>
        </a:p>
        <a:p>
          <a:pPr marL="171450" lvl="1" indent="-171450" algn="l" defTabSz="755650">
            <a:lnSpc>
              <a:spcPct val="90000"/>
            </a:lnSpc>
            <a:spcBef>
              <a:spcPct val="0"/>
            </a:spcBef>
            <a:spcAft>
              <a:spcPct val="15000"/>
            </a:spcAft>
            <a:buChar char="••"/>
          </a:pPr>
          <a:r>
            <a:rPr lang="tr-TR" sz="1700" kern="1200">
              <a:noFill/>
            </a:rPr>
            <a:t> </a:t>
          </a:r>
        </a:p>
        <a:p>
          <a:pPr marL="342900" lvl="2" indent="-171450" algn="l" defTabSz="755650">
            <a:lnSpc>
              <a:spcPct val="90000"/>
            </a:lnSpc>
            <a:spcBef>
              <a:spcPct val="0"/>
            </a:spcBef>
            <a:spcAft>
              <a:spcPct val="15000"/>
            </a:spcAft>
            <a:buChar char="••"/>
          </a:pPr>
          <a:r>
            <a:rPr lang="tr-TR" sz="1700" kern="1200">
              <a:noFill/>
            </a:rPr>
            <a:t> </a:t>
          </a:r>
        </a:p>
      </dsp:txBody>
      <dsp:txXfrm>
        <a:off x="1758938" y="0"/>
        <a:ext cx="6470770" cy="1057002"/>
      </dsp:txXfrm>
    </dsp:sp>
    <dsp:sp modelId="{78BADCD6-BE31-4A92-94D0-100BE5414686}">
      <dsp:nvSpPr>
        <dsp:cNvPr id="0" name=""/>
        <dsp:cNvSpPr/>
      </dsp:nvSpPr>
      <dsp:spPr>
        <a:xfrm>
          <a:off x="1576" y="101107"/>
          <a:ext cx="1757361" cy="854787"/>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tr-TR" sz="2800" kern="1200" dirty="0" smtClean="0"/>
            <a:t>Teorem 1</a:t>
          </a:r>
          <a:endParaRPr lang="tr-TR" sz="2800" kern="1200" dirty="0"/>
        </a:p>
      </dsp:txBody>
      <dsp:txXfrm>
        <a:off x="1576" y="101107"/>
        <a:ext cx="1757361" cy="8547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4981CC-92C4-483B-A4DF-06967F41979F}">
      <dsp:nvSpPr>
        <dsp:cNvPr id="0" name=""/>
        <dsp:cNvSpPr/>
      </dsp:nvSpPr>
      <dsp:spPr>
        <a:xfrm rot="5400000">
          <a:off x="-151084" y="151084"/>
          <a:ext cx="1007228" cy="705059"/>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tr-TR" sz="1300" kern="1200" dirty="0" smtClean="0"/>
            <a:t>TANIM 3</a:t>
          </a:r>
          <a:endParaRPr lang="tr-TR" sz="1300" kern="1200" dirty="0"/>
        </a:p>
      </dsp:txBody>
      <dsp:txXfrm rot="-5400000">
        <a:off x="1" y="352530"/>
        <a:ext cx="705059" cy="302169"/>
      </dsp:txXfrm>
    </dsp:sp>
    <dsp:sp modelId="{E6CE8FDE-D416-4755-BD2F-CAA5D9208B63}">
      <dsp:nvSpPr>
        <dsp:cNvPr id="0" name=""/>
        <dsp:cNvSpPr/>
      </dsp:nvSpPr>
      <dsp:spPr>
        <a:xfrm rot="5400000">
          <a:off x="3948488" y="-3189003"/>
          <a:ext cx="654698" cy="7192333"/>
        </a:xfrm>
        <a:prstGeom prst="round2SameRect">
          <a:avLst/>
        </a:prstGeom>
        <a:blipFill rotWithShape="0">
          <a:blip xmlns:r="http://schemas.openxmlformats.org/officeDocument/2006/relationships" r:embed="rId1"/>
          <a:stretch>
            <a:fillRect l="-85" t="-14545" b="-70909"/>
          </a:stretch>
        </a:blip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tr-TR" sz="4000" kern="1200">
              <a:noFill/>
            </a:rPr>
            <a:t> </a:t>
          </a:r>
        </a:p>
      </dsp:txBody>
      <dsp:txXfrm rot="-5400000">
        <a:off x="679671" y="111774"/>
        <a:ext cx="7160373" cy="59077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4981CC-92C4-483B-A4DF-06967F41979F}">
      <dsp:nvSpPr>
        <dsp:cNvPr id="0" name=""/>
        <dsp:cNvSpPr/>
      </dsp:nvSpPr>
      <dsp:spPr>
        <a:xfrm rot="5400000">
          <a:off x="-151084" y="151084"/>
          <a:ext cx="1007228" cy="705059"/>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tr-TR" sz="1300" kern="1200" dirty="0" smtClean="0"/>
            <a:t>TANIM 4</a:t>
          </a:r>
          <a:endParaRPr lang="tr-TR" sz="1300" kern="1200" dirty="0"/>
        </a:p>
      </dsp:txBody>
      <dsp:txXfrm rot="-5400000">
        <a:off x="1" y="352530"/>
        <a:ext cx="705059" cy="302169"/>
      </dsp:txXfrm>
    </dsp:sp>
    <dsp:sp modelId="{E6CE8FDE-D416-4755-BD2F-CAA5D9208B63}">
      <dsp:nvSpPr>
        <dsp:cNvPr id="0" name=""/>
        <dsp:cNvSpPr/>
      </dsp:nvSpPr>
      <dsp:spPr>
        <a:xfrm rot="5400000">
          <a:off x="3973877" y="-3239801"/>
          <a:ext cx="654698" cy="7192333"/>
        </a:xfrm>
        <a:prstGeom prst="round2SameRect">
          <a:avLst/>
        </a:prstGeom>
        <a:blipFill rotWithShape="0">
          <a:blip xmlns:r="http://schemas.openxmlformats.org/officeDocument/2006/relationships" r:embed="rId1"/>
          <a:stretch>
            <a:fillRect l="-169" t="-8108" b="-14414"/>
          </a:stretch>
        </a:blip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tr-TR" sz="4000" kern="1200">
              <a:noFill/>
            </a:rPr>
            <a:t> </a:t>
          </a:r>
        </a:p>
      </dsp:txBody>
      <dsp:txXfrm rot="-5400000">
        <a:off x="705060" y="60976"/>
        <a:ext cx="7160373" cy="59077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4981CC-92C4-483B-A4DF-06967F41979F}">
      <dsp:nvSpPr>
        <dsp:cNvPr id="0" name=""/>
        <dsp:cNvSpPr/>
      </dsp:nvSpPr>
      <dsp:spPr>
        <a:xfrm rot="5400000">
          <a:off x="-285269" y="285269"/>
          <a:ext cx="1901794" cy="1331255"/>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tr-TR" sz="2500" kern="1200" dirty="0" smtClean="0"/>
            <a:t>TANIM 4</a:t>
          </a:r>
          <a:endParaRPr lang="tr-TR" sz="2500" kern="1200" dirty="0"/>
        </a:p>
      </dsp:txBody>
      <dsp:txXfrm rot="-5400000">
        <a:off x="1" y="665628"/>
        <a:ext cx="1331255" cy="570539"/>
      </dsp:txXfrm>
    </dsp:sp>
    <dsp:sp modelId="{E6CE8FDE-D416-4755-BD2F-CAA5D9208B63}">
      <dsp:nvSpPr>
        <dsp:cNvPr id="0" name=""/>
        <dsp:cNvSpPr/>
      </dsp:nvSpPr>
      <dsp:spPr>
        <a:xfrm rot="5400000">
          <a:off x="4294128" y="-2984705"/>
          <a:ext cx="1236166" cy="7205577"/>
        </a:xfrm>
        <a:prstGeom prst="round2SameRect">
          <a:avLst/>
        </a:prstGeom>
        <a:blipFill rotWithShape="0">
          <a:blip xmlns:r="http://schemas.openxmlformats.org/officeDocument/2006/relationships" r:embed="rId1"/>
          <a:stretch>
            <a:fillRect l="-86"/>
          </a:stretch>
        </a:blip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62280" tIns="41275" rIns="41275" bIns="41275" numCol="1" spcCol="1270" anchor="ctr" anchorCtr="0">
          <a:noAutofit/>
        </a:bodyPr>
        <a:lstStyle/>
        <a:p>
          <a:pPr marL="285750" lvl="1" indent="-285750" algn="l" defTabSz="2889250">
            <a:lnSpc>
              <a:spcPct val="90000"/>
            </a:lnSpc>
            <a:spcBef>
              <a:spcPct val="0"/>
            </a:spcBef>
            <a:spcAft>
              <a:spcPct val="15000"/>
            </a:spcAft>
            <a:buChar char="••"/>
          </a:pPr>
          <a:r>
            <a:rPr lang="tr-TR" sz="6500" kern="1200">
              <a:noFill/>
            </a:rPr>
            <a:t> </a:t>
          </a:r>
        </a:p>
      </dsp:txBody>
      <dsp:txXfrm rot="-5400000">
        <a:off x="1309423" y="60345"/>
        <a:ext cx="7145232" cy="111547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image" Target="../media/image3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image" Target="../media/image40.emf"/><Relationship Id="rId6" Type="http://schemas.openxmlformats.org/officeDocument/2006/relationships/image" Target="../media/image45.emf"/><Relationship Id="rId5" Type="http://schemas.openxmlformats.org/officeDocument/2006/relationships/image" Target="../media/image44.emf"/><Relationship Id="rId4" Type="http://schemas.openxmlformats.org/officeDocument/2006/relationships/image" Target="../media/image43.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image" Target="../media/image47.emf"/><Relationship Id="rId6" Type="http://schemas.openxmlformats.org/officeDocument/2006/relationships/image" Target="../media/image52.emf"/><Relationship Id="rId5" Type="http://schemas.openxmlformats.org/officeDocument/2006/relationships/image" Target="../media/image51.emf"/><Relationship Id="rId4" Type="http://schemas.openxmlformats.org/officeDocument/2006/relationships/image" Target="../media/image50.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image" Target="../media/image54.emf"/><Relationship Id="rId5" Type="http://schemas.openxmlformats.org/officeDocument/2006/relationships/image" Target="../media/image58.emf"/><Relationship Id="rId4" Type="http://schemas.openxmlformats.org/officeDocument/2006/relationships/image" Target="../media/image5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image" Target="../media/image60.emf"/><Relationship Id="rId5" Type="http://schemas.openxmlformats.org/officeDocument/2006/relationships/image" Target="../media/image64.emf"/><Relationship Id="rId4" Type="http://schemas.openxmlformats.org/officeDocument/2006/relationships/image" Target="../media/image63.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image" Target="../media/image65.emf"/><Relationship Id="rId1" Type="http://schemas.openxmlformats.org/officeDocument/2006/relationships/image" Target="../media/image61.emf"/><Relationship Id="rId4" Type="http://schemas.openxmlformats.org/officeDocument/2006/relationships/image" Target="../media/image67.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image" Target="../media/image61.emf"/><Relationship Id="rId1" Type="http://schemas.openxmlformats.org/officeDocument/2006/relationships/image" Target="../media/image70.emf"/><Relationship Id="rId5" Type="http://schemas.openxmlformats.org/officeDocument/2006/relationships/image" Target="../media/image73.emf"/><Relationship Id="rId4" Type="http://schemas.openxmlformats.org/officeDocument/2006/relationships/image" Target="../media/image72.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image" Target="../media/image74.emf"/><Relationship Id="rId1" Type="http://schemas.openxmlformats.org/officeDocument/2006/relationships/image" Target="../media/image61.emf"/><Relationship Id="rId5" Type="http://schemas.openxmlformats.org/officeDocument/2006/relationships/image" Target="../media/image77.emf"/><Relationship Id="rId4" Type="http://schemas.openxmlformats.org/officeDocument/2006/relationships/image" Target="../media/image76.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4.emf"/><Relationship Id="rId2" Type="http://schemas.openxmlformats.org/officeDocument/2006/relationships/image" Target="../media/image83.emf"/><Relationship Id="rId1" Type="http://schemas.openxmlformats.org/officeDocument/2006/relationships/image" Target="../media/image82.emf"/><Relationship Id="rId4" Type="http://schemas.openxmlformats.org/officeDocument/2006/relationships/image" Target="../media/image85.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86.emf"/><Relationship Id="rId1" Type="http://schemas.openxmlformats.org/officeDocument/2006/relationships/image" Target="../media/image8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88.emf"/><Relationship Id="rId1" Type="http://schemas.openxmlformats.org/officeDocument/2006/relationships/image" Target="../media/image87.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89.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2.e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95.emf"/><Relationship Id="rId1" Type="http://schemas.openxmlformats.org/officeDocument/2006/relationships/image" Target="../media/image94.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98.emf"/><Relationship Id="rId2" Type="http://schemas.openxmlformats.org/officeDocument/2006/relationships/image" Target="../media/image97.emf"/><Relationship Id="rId1" Type="http://schemas.openxmlformats.org/officeDocument/2006/relationships/image" Target="../media/image96.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99.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00.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image" Target="../media/image102.emf"/><Relationship Id="rId1" Type="http://schemas.openxmlformats.org/officeDocument/2006/relationships/image" Target="../media/image101.e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07.emf"/><Relationship Id="rId2" Type="http://schemas.openxmlformats.org/officeDocument/2006/relationships/image" Target="../media/image106.emf"/><Relationship Id="rId1" Type="http://schemas.openxmlformats.org/officeDocument/2006/relationships/image" Target="../media/image10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13.emf"/><Relationship Id="rId2" Type="http://schemas.openxmlformats.org/officeDocument/2006/relationships/image" Target="../media/image112.emf"/><Relationship Id="rId1" Type="http://schemas.openxmlformats.org/officeDocument/2006/relationships/image" Target="../media/image111.emf"/><Relationship Id="rId4" Type="http://schemas.openxmlformats.org/officeDocument/2006/relationships/image" Target="../media/image114.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F35E01-871E-404F-85CA-8B3F78DEF928}" type="datetimeFigureOut">
              <a:rPr lang="tr-TR"/>
              <a:pPr/>
              <a:t>3.10.2020</a:t>
            </a:fld>
            <a:endParaRPr lang="tr-TR"/>
          </a:p>
        </p:txBody>
      </p:sp>
      <p:sp>
        <p:nvSpPr>
          <p:cNvPr id="4" name="Slayt Görüntüsü Yer Tutucus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C4B6AF-F21F-46A1-9282-4AEB784B1DFA}" type="slidenum">
              <a:rPr lang="tr-TR"/>
              <a:pPr/>
              <a:t>‹#›</a:t>
            </a:fld>
            <a:endParaRPr lang="tr-TR"/>
          </a:p>
        </p:txBody>
      </p:sp>
    </p:spTree>
    <p:extLst>
      <p:ext uri="{BB962C8B-B14F-4D97-AF65-F5344CB8AC3E}">
        <p14:creationId xmlns:p14="http://schemas.microsoft.com/office/powerpoint/2010/main" val="2260993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1</a:t>
            </a:fld>
            <a:endParaRPr lang="tr-TR"/>
          </a:p>
        </p:txBody>
      </p:sp>
    </p:spTree>
    <p:extLst>
      <p:ext uri="{BB962C8B-B14F-4D97-AF65-F5344CB8AC3E}">
        <p14:creationId xmlns:p14="http://schemas.microsoft.com/office/powerpoint/2010/main" val="4094657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2</a:t>
            </a:fld>
            <a:endParaRPr lang="tr-TR"/>
          </a:p>
        </p:txBody>
      </p:sp>
    </p:spTree>
    <p:extLst>
      <p:ext uri="{BB962C8B-B14F-4D97-AF65-F5344CB8AC3E}">
        <p14:creationId xmlns:p14="http://schemas.microsoft.com/office/powerpoint/2010/main" val="3699863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3" name="22 Dikdörtgen"/>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23 Dikdörtgen"/>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24 Dikdörtgen"/>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25 Dikdörtgen"/>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Dikdörtgen"/>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29 Yuvarlatılmış Dikdörtgen"/>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30 Yuvarlatılmış Dikdörtgen"/>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Dikdörtgen"/>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ikdörtgen"/>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Dikdörtgen"/>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Başlık"/>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a:xfrm>
            <a:off x="6705600" y="4206240"/>
            <a:ext cx="960120" cy="457200"/>
          </a:xfrm>
        </p:spPr>
        <p:txBody>
          <a:bodyPr/>
          <a:lstStyle/>
          <a:p>
            <a:fld id="{16C01193-8287-4834-A286-6B880643E934}" type="datetime4">
              <a:rPr lang="en-US" smtClean="0"/>
              <a:pPr/>
              <a:t>October 3, 2020</a:t>
            </a:fld>
            <a:endParaRPr lang="en-US"/>
          </a:p>
        </p:txBody>
      </p:sp>
      <p:sp>
        <p:nvSpPr>
          <p:cNvPr id="17" name="16 Altbilgi Yer Tutucusu"/>
          <p:cNvSpPr>
            <a:spLocks noGrp="1"/>
          </p:cNvSpPr>
          <p:nvPr>
            <p:ph type="ftr" sz="quarter" idx="11"/>
          </p:nvPr>
        </p:nvSpPr>
        <p:spPr>
          <a:xfrm>
            <a:off x="5410200" y="4205288"/>
            <a:ext cx="1295400" cy="457200"/>
          </a:xfrm>
        </p:spPr>
        <p:txBody>
          <a:bodyPr/>
          <a:lstStyle/>
          <a:p>
            <a:endParaRPr lang="en-US" dirty="0"/>
          </a:p>
        </p:txBody>
      </p:sp>
      <p:sp>
        <p:nvSpPr>
          <p:cNvPr id="29" name="28 Slayt Numarası Yer Tutucusu"/>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8B37D5FE-740C-46F5-801A-FA5477D9711F}" type="slidenum">
              <a:rPr lang="en-US" smtClean="0"/>
              <a:pPr/>
              <a:t>‹#›</a:t>
            </a:fld>
            <a:endParaRPr lang="en-US"/>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16C01193-8287-4834-A286-6B880643E934}" type="datetime4">
              <a:rPr lang="en-US" smtClean="0"/>
              <a:pPr/>
              <a:t>October 3, 2020</a:t>
            </a:fld>
            <a:endParaRPr lang="en-US"/>
          </a:p>
        </p:txBody>
      </p:sp>
      <p:sp>
        <p:nvSpPr>
          <p:cNvPr id="5" name="4 Altbilgi Yer Tutucusu"/>
          <p:cNvSpPr>
            <a:spLocks noGrp="1"/>
          </p:cNvSpPr>
          <p:nvPr>
            <p:ph type="ftr" sz="quarter" idx="11"/>
          </p:nvPr>
        </p:nvSpPr>
        <p:spPr/>
        <p:txBody>
          <a:bodyPr/>
          <a:lstStyle/>
          <a:p>
            <a:endParaRPr lang="en-US" dirty="0"/>
          </a:p>
        </p:txBody>
      </p:sp>
      <p:sp>
        <p:nvSpPr>
          <p:cNvPr id="6" name="5 Slayt Numarası Yer Tutucusu"/>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781800" y="1143000"/>
            <a:ext cx="1905000" cy="5486400"/>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1143000"/>
            <a:ext cx="6248400" cy="5486400"/>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16C01193-8287-4834-A286-6B880643E934}" type="datetime4">
              <a:rPr lang="en-US" smtClean="0"/>
              <a:pPr/>
              <a:t>October 3, 2020</a:t>
            </a:fld>
            <a:endParaRPr lang="en-US"/>
          </a:p>
        </p:txBody>
      </p:sp>
      <p:sp>
        <p:nvSpPr>
          <p:cNvPr id="5" name="4 Altbilgi Yer Tutucusu"/>
          <p:cNvSpPr>
            <a:spLocks noGrp="1"/>
          </p:cNvSpPr>
          <p:nvPr>
            <p:ph type="ftr" sz="quarter" idx="11"/>
          </p:nvPr>
        </p:nvSpPr>
        <p:spPr/>
        <p:txBody>
          <a:bodyPr/>
          <a:lstStyle/>
          <a:p>
            <a:endParaRPr lang="en-US" dirty="0"/>
          </a:p>
        </p:txBody>
      </p:sp>
      <p:sp>
        <p:nvSpPr>
          <p:cNvPr id="6" name="5 Slayt Numarası Yer Tutucusu"/>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16C01193-8287-4834-A286-6B880643E934}" type="datetime4">
              <a:rPr lang="en-US" smtClean="0"/>
              <a:pPr/>
              <a:t>October 3, 2020</a:t>
            </a:fld>
            <a:endParaRPr lang="en-US"/>
          </a:p>
        </p:txBody>
      </p:sp>
      <p:sp>
        <p:nvSpPr>
          <p:cNvPr id="5" name="4 Altbilgi Yer Tutucusu"/>
          <p:cNvSpPr>
            <a:spLocks noGrp="1"/>
          </p:cNvSpPr>
          <p:nvPr>
            <p:ph type="ftr" sz="quarter" idx="11"/>
          </p:nvPr>
        </p:nvSpPr>
        <p:spPr/>
        <p:txBody>
          <a:bodyPr/>
          <a:lstStyle/>
          <a:p>
            <a:endParaRPr lang="en-US" dirty="0"/>
          </a:p>
        </p:txBody>
      </p:sp>
      <p:sp>
        <p:nvSpPr>
          <p:cNvPr id="6" name="5 Slayt Numarası Yer Tutucusu"/>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16C01193-8287-4834-A286-6B880643E934}" type="datetime4">
              <a:rPr lang="en-US" smtClean="0"/>
              <a:pPr/>
              <a:t>October 3, 2020</a:t>
            </a:fld>
            <a:endParaRPr lang="en-US"/>
          </a:p>
        </p:txBody>
      </p:sp>
      <p:sp>
        <p:nvSpPr>
          <p:cNvPr id="5" name="4 Altbilgi Yer Tutucusu"/>
          <p:cNvSpPr>
            <a:spLocks noGrp="1"/>
          </p:cNvSpPr>
          <p:nvPr>
            <p:ph type="ftr" sz="quarter" idx="11"/>
          </p:nvPr>
        </p:nvSpPr>
        <p:spPr/>
        <p:txBody>
          <a:bodyPr/>
          <a:lstStyle/>
          <a:p>
            <a:endParaRPr lang="en-US" dirty="0"/>
          </a:p>
        </p:txBody>
      </p:sp>
      <p:sp>
        <p:nvSpPr>
          <p:cNvPr id="6" name="5 Slayt Numarası Yer Tutucusu"/>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16C01193-8287-4834-A286-6B880643E934}" type="datetime4">
              <a:rPr lang="en-US" smtClean="0"/>
              <a:pPr/>
              <a:t>October 3, 2020</a:t>
            </a:fld>
            <a:endParaRPr lang="en-US"/>
          </a:p>
        </p:txBody>
      </p:sp>
      <p:sp>
        <p:nvSpPr>
          <p:cNvPr id="6" name="5 Altbilgi Yer Tutucusu"/>
          <p:cNvSpPr>
            <a:spLocks noGrp="1"/>
          </p:cNvSpPr>
          <p:nvPr>
            <p:ph type="ftr" sz="quarter" idx="11"/>
          </p:nvPr>
        </p:nvSpPr>
        <p:spPr/>
        <p:txBody>
          <a:bodyPr/>
          <a:lstStyle/>
          <a:p>
            <a:endParaRPr lang="en-US" dirty="0"/>
          </a:p>
        </p:txBody>
      </p:sp>
      <p:sp>
        <p:nvSpPr>
          <p:cNvPr id="7" name="6 Slayt Numarası Yer Tutucusu"/>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381000" y="1143000"/>
            <a:ext cx="8382000" cy="1069848"/>
          </a:xfrm>
        </p:spPr>
        <p:txBody>
          <a:bodyPr anchor="ctr"/>
          <a:lstStyle>
            <a:lvl1pPr>
              <a:defRPr sz="4000" b="0" i="0" cap="none" baseline="0"/>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6" name="25 Veri Yer Tutucusu"/>
          <p:cNvSpPr>
            <a:spLocks noGrp="1"/>
          </p:cNvSpPr>
          <p:nvPr>
            <p:ph type="dt" sz="half" idx="10"/>
          </p:nvPr>
        </p:nvSpPr>
        <p:spPr/>
        <p:txBody>
          <a:bodyPr rtlCol="0"/>
          <a:lstStyle/>
          <a:p>
            <a:fld id="{16C01193-8287-4834-A286-6B880643E934}" type="datetime4">
              <a:rPr lang="en-US" smtClean="0"/>
              <a:pPr/>
              <a:t>October 3, 2020</a:t>
            </a:fld>
            <a:endParaRPr lang="en-US"/>
          </a:p>
        </p:txBody>
      </p:sp>
      <p:sp>
        <p:nvSpPr>
          <p:cNvPr id="27" name="26 Slayt Numarası Yer Tutucusu"/>
          <p:cNvSpPr>
            <a:spLocks noGrp="1"/>
          </p:cNvSpPr>
          <p:nvPr>
            <p:ph type="sldNum" sz="quarter" idx="11"/>
          </p:nvPr>
        </p:nvSpPr>
        <p:spPr/>
        <p:txBody>
          <a:bodyPr rtlCol="0"/>
          <a:lstStyle/>
          <a:p>
            <a:fld id="{8B37D5FE-740C-46F5-801A-FA5477D9711F}" type="slidenum">
              <a:rPr lang="en-US" smtClean="0"/>
              <a:pPr/>
              <a:t>‹#›</a:t>
            </a:fld>
            <a:endParaRPr lang="en-US"/>
          </a:p>
        </p:txBody>
      </p:sp>
      <p:sp>
        <p:nvSpPr>
          <p:cNvPr id="28" name="27 Altbilgi Yer Tutucusu"/>
          <p:cNvSpPr>
            <a:spLocks noGrp="1"/>
          </p:cNvSpPr>
          <p:nvPr>
            <p:ph type="ftr" sz="quarter" idx="12"/>
          </p:nvPr>
        </p:nvSpPr>
        <p:spPr/>
        <p:txBody>
          <a:bodyPr rtlCol="0"/>
          <a:lstStyle/>
          <a:p>
            <a:endParaRPr lang="en-US" dirty="0"/>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tr-TR" smtClean="0"/>
              <a:t>Asıl başlık stili için tıklatın</a:t>
            </a:r>
            <a:endParaRPr kumimoji="0" lang="en-US"/>
          </a:p>
        </p:txBody>
      </p:sp>
      <p:sp>
        <p:nvSpPr>
          <p:cNvPr id="3" name="2 Veri Yer Tutucusu"/>
          <p:cNvSpPr>
            <a:spLocks noGrp="1"/>
          </p:cNvSpPr>
          <p:nvPr>
            <p:ph type="dt" sz="half" idx="10"/>
          </p:nvPr>
        </p:nvSpPr>
        <p:spPr>
          <a:xfrm>
            <a:off x="6583680" y="612648"/>
            <a:ext cx="957264" cy="457200"/>
          </a:xfrm>
        </p:spPr>
        <p:txBody>
          <a:bodyPr/>
          <a:lstStyle/>
          <a:p>
            <a:fld id="{16C01193-8287-4834-A286-6B880643E934}" type="datetime4">
              <a:rPr lang="en-US" smtClean="0"/>
              <a:pPr/>
              <a:t>October 3, 2020</a:t>
            </a:fld>
            <a:endParaRPr lang="en-US"/>
          </a:p>
        </p:txBody>
      </p:sp>
      <p:sp>
        <p:nvSpPr>
          <p:cNvPr id="4" name="3 Altbilgi Yer Tutucusu"/>
          <p:cNvSpPr>
            <a:spLocks noGrp="1"/>
          </p:cNvSpPr>
          <p:nvPr>
            <p:ph type="ftr" sz="quarter" idx="11"/>
          </p:nvPr>
        </p:nvSpPr>
        <p:spPr>
          <a:xfrm>
            <a:off x="5257800" y="612648"/>
            <a:ext cx="1325880" cy="457200"/>
          </a:xfrm>
        </p:spPr>
        <p:txBody>
          <a:bodyPr/>
          <a:lstStyle/>
          <a:p>
            <a:endParaRPr lang="en-US" dirty="0"/>
          </a:p>
        </p:txBody>
      </p:sp>
      <p:sp>
        <p:nvSpPr>
          <p:cNvPr id="5" name="4 Slayt Numarası Yer Tutucusu"/>
          <p:cNvSpPr>
            <a:spLocks noGrp="1"/>
          </p:cNvSpPr>
          <p:nvPr>
            <p:ph type="sldNum" sz="quarter" idx="12"/>
          </p:nvPr>
        </p:nvSpPr>
        <p:spPr>
          <a:xfrm>
            <a:off x="8174736" y="2272"/>
            <a:ext cx="762000" cy="365760"/>
          </a:xfrm>
        </p:spPr>
        <p:txBody>
          <a:bodyPr/>
          <a:lstStyle/>
          <a:p>
            <a:fld id="{8B37D5FE-740C-46F5-801A-FA5477D9711F}" type="slidenum">
              <a:rPr lang="en-US" smtClean="0"/>
              <a:pPr/>
              <a:t>‹#›</a:t>
            </a:fld>
            <a:endParaRPr 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16C01193-8287-4834-A286-6B880643E934}" type="datetime4">
              <a:rPr lang="en-US" smtClean="0"/>
              <a:pPr/>
              <a:t>October 3, 2020</a:t>
            </a:fld>
            <a:endParaRPr lang="en-US"/>
          </a:p>
        </p:txBody>
      </p:sp>
      <p:sp>
        <p:nvSpPr>
          <p:cNvPr id="3" name="2 Altbilgi Yer Tutucusu"/>
          <p:cNvSpPr>
            <a:spLocks noGrp="1"/>
          </p:cNvSpPr>
          <p:nvPr>
            <p:ph type="ftr" sz="quarter" idx="11"/>
          </p:nvPr>
        </p:nvSpPr>
        <p:spPr/>
        <p:txBody>
          <a:bodyPr/>
          <a:lstStyle/>
          <a:p>
            <a:endParaRPr lang="en-US" dirty="0"/>
          </a:p>
        </p:txBody>
      </p:sp>
      <p:sp>
        <p:nvSpPr>
          <p:cNvPr id="4" name="3 Slayt Numarası Yer Tutucusu"/>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5353496" y="1101970"/>
            <a:ext cx="3383280" cy="877824"/>
          </a:xfrm>
        </p:spPr>
        <p:txBody>
          <a:bodyPr anchor="b"/>
          <a:lstStyle>
            <a:lvl1pPr algn="l">
              <a:buNone/>
              <a:defRPr sz="1800" b="1"/>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16C01193-8287-4834-A286-6B880643E934}" type="datetime4">
              <a:rPr lang="en-US" smtClean="0"/>
              <a:pPr/>
              <a:t>October 3, 2020</a:t>
            </a:fld>
            <a:endParaRPr lang="en-US"/>
          </a:p>
        </p:txBody>
      </p:sp>
      <p:sp>
        <p:nvSpPr>
          <p:cNvPr id="6" name="5 Altbilgi Yer Tutucusu"/>
          <p:cNvSpPr>
            <a:spLocks noGrp="1"/>
          </p:cNvSpPr>
          <p:nvPr>
            <p:ph type="ftr" sz="quarter" idx="11"/>
          </p:nvPr>
        </p:nvSpPr>
        <p:spPr/>
        <p:txBody>
          <a:bodyPr/>
          <a:lstStyle/>
          <a:p>
            <a:endParaRPr lang="en-US" dirty="0"/>
          </a:p>
        </p:txBody>
      </p:sp>
      <p:sp>
        <p:nvSpPr>
          <p:cNvPr id="7" name="6 Slayt Numarası Yer Tutucusu"/>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16C01193-8287-4834-A286-6B880643E934}" type="datetime4">
              <a:rPr lang="en-US" smtClean="0"/>
              <a:pPr/>
              <a:t>October 3, 2020</a:t>
            </a:fld>
            <a:endParaRPr lang="en-US"/>
          </a:p>
        </p:txBody>
      </p:sp>
      <p:sp>
        <p:nvSpPr>
          <p:cNvPr id="6" name="5 Altbilgi Yer Tutucusu"/>
          <p:cNvSpPr>
            <a:spLocks noGrp="1"/>
          </p:cNvSpPr>
          <p:nvPr>
            <p:ph type="ftr" sz="quarter" idx="11"/>
          </p:nvPr>
        </p:nvSpPr>
        <p:spPr/>
        <p:txBody>
          <a:bodyPr/>
          <a:lstStyle/>
          <a:p>
            <a:endParaRPr lang="en-US" dirty="0"/>
          </a:p>
        </p:txBody>
      </p:sp>
      <p:sp>
        <p:nvSpPr>
          <p:cNvPr id="7" name="6 Slayt Numarası Yer Tutucusu"/>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27 Dikdörtgen"/>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Dikdörtgen"/>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29 Dikdörtgen"/>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30 Dikdörtgen"/>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Dikdörtgen"/>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32 Yuvarlatılmış Dikdörtgen"/>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33 Yuvarlatılmış Dikdörtgen"/>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34 Dikdörtgen"/>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35 Dikdörtgen"/>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36 Dikdörtgen"/>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37 Dikdörtgen"/>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38 Dikdörtgen"/>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39 Dikdörtgen"/>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Başlık Yer Tutucusu"/>
          <p:cNvSpPr>
            <a:spLocks noGrp="1"/>
          </p:cNvSpPr>
          <p:nvPr>
            <p:ph type="title"/>
          </p:nvPr>
        </p:nvSpPr>
        <p:spPr>
          <a:xfrm>
            <a:off x="457200" y="1143000"/>
            <a:ext cx="8229600" cy="1066800"/>
          </a:xfrm>
          <a:prstGeom prst="rect">
            <a:avLst/>
          </a:prstGeom>
        </p:spPr>
        <p:txBody>
          <a:bodyPr vert="horz" anchor="ctr">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6C01193-8287-4834-A286-6B880643E934}" type="datetime4">
              <a:rPr lang="en-US" smtClean="0"/>
              <a:pPr/>
              <a:t>October 3, 2020</a:t>
            </a:fld>
            <a:endParaRPr lang="en-US"/>
          </a:p>
        </p:txBody>
      </p:sp>
      <p:sp>
        <p:nvSpPr>
          <p:cNvPr id="3" name="2 Altbilgi Yer Tutucusu"/>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22 Slayt Numarası Yer Tutucusu"/>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8B37D5FE-740C-46F5-801A-FA5477D971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diagramLayout" Target="../diagrams/layout25.xml"/><Relationship Id="rId7" Type="http://schemas.openxmlformats.org/officeDocument/2006/relationships/image" Target="../media/image109.emf"/><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10.emf"/><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8" Type="http://schemas.openxmlformats.org/officeDocument/2006/relationships/package" Target="../embeddings/Microsoft_Word_Belgesi109.docx"/><Relationship Id="rId13" Type="http://schemas.openxmlformats.org/officeDocument/2006/relationships/image" Target="../media/image113.emf"/><Relationship Id="rId3" Type="http://schemas.openxmlformats.org/officeDocument/2006/relationships/diagramData" Target="../diagrams/data26.xml"/><Relationship Id="rId7" Type="http://schemas.microsoft.com/office/2007/relationships/diagramDrawing" Target="../diagrams/drawing26.xml"/><Relationship Id="rId12" Type="http://schemas.openxmlformats.org/officeDocument/2006/relationships/package" Target="../embeddings/Microsoft_Word_Belgesi111.docx"/><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diagramColors" Target="../diagrams/colors26.xml"/><Relationship Id="rId11" Type="http://schemas.openxmlformats.org/officeDocument/2006/relationships/image" Target="../media/image112.emf"/><Relationship Id="rId5" Type="http://schemas.openxmlformats.org/officeDocument/2006/relationships/diagramQuickStyle" Target="../diagrams/quickStyle26.xml"/><Relationship Id="rId15" Type="http://schemas.openxmlformats.org/officeDocument/2006/relationships/image" Target="../media/image114.emf"/><Relationship Id="rId10" Type="http://schemas.openxmlformats.org/officeDocument/2006/relationships/package" Target="../embeddings/Microsoft_Word_Belgesi110.docx"/><Relationship Id="rId4" Type="http://schemas.openxmlformats.org/officeDocument/2006/relationships/diagramLayout" Target="../diagrams/layout26.xml"/><Relationship Id="rId9" Type="http://schemas.openxmlformats.org/officeDocument/2006/relationships/image" Target="../media/image111.emf"/><Relationship Id="rId14" Type="http://schemas.openxmlformats.org/officeDocument/2006/relationships/package" Target="../embeddings/Microsoft_Word_Belgesi112.docx"/></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package" Target="../embeddings/Microsoft_Word_Belgesi.docx"/><Relationship Id="rId13" Type="http://schemas.openxmlformats.org/officeDocument/2006/relationships/image" Target="../media/image5.emf"/><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package" Target="../embeddings/Microsoft_Word_Belgesi2.doc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diagramColors" Target="../diagrams/colors2.xml"/><Relationship Id="rId11" Type="http://schemas.openxmlformats.org/officeDocument/2006/relationships/image" Target="../media/image4.emf"/><Relationship Id="rId5" Type="http://schemas.openxmlformats.org/officeDocument/2006/relationships/diagramQuickStyle" Target="../diagrams/quickStyle2.xml"/><Relationship Id="rId10" Type="http://schemas.openxmlformats.org/officeDocument/2006/relationships/package" Target="../embeddings/Microsoft_Word_Belgesi1.docx"/><Relationship Id="rId4" Type="http://schemas.openxmlformats.org/officeDocument/2006/relationships/diagramLayout" Target="../diagrams/layout2.xml"/><Relationship Id="rId9" Type="http://schemas.openxmlformats.org/officeDocument/2006/relationships/image" Target="../media/image3.emf"/></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Belgesi3.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package" Target="../embeddings/Microsoft_Word_Belgesi4.docx"/><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7.emf"/></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Word_Belgesi5.doc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Belgesi6.docx"/><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1.emf"/><Relationship Id="rId5" Type="http://schemas.openxmlformats.org/officeDocument/2006/relationships/package" Target="../embeddings/Microsoft_Word_Belgesi7.docx"/><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Word_Belgesi8.doc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4.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Word_Belgesi9.docx"/><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5.emf"/></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Word_Belgesi10.docx"/><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6.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package" Target="../embeddings/Microsoft_Word_Belgesi11.docx"/><Relationship Id="rId7" Type="http://schemas.openxmlformats.org/officeDocument/2006/relationships/package" Target="../embeddings/Microsoft_Word_Belgesi13.docx"/><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9.emf"/><Relationship Id="rId5" Type="http://schemas.openxmlformats.org/officeDocument/2006/relationships/package" Target="../embeddings/Microsoft_Word_Belgesi12.docx"/><Relationship Id="rId4" Type="http://schemas.openxmlformats.org/officeDocument/2006/relationships/image" Target="../media/image1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package" Target="../embeddings/Microsoft_Word_Belgesi14.docx"/><Relationship Id="rId7" Type="http://schemas.openxmlformats.org/officeDocument/2006/relationships/package" Target="../embeddings/Microsoft_Word_Belgesi16.docx"/><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2.emf"/><Relationship Id="rId5" Type="http://schemas.openxmlformats.org/officeDocument/2006/relationships/package" Target="../embeddings/Microsoft_Word_Belgesi15.docx"/><Relationship Id="rId4" Type="http://schemas.openxmlformats.org/officeDocument/2006/relationships/image" Target="../media/image21.emf"/></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Word_Belgesi17.docx"/><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5.emf"/><Relationship Id="rId5" Type="http://schemas.openxmlformats.org/officeDocument/2006/relationships/package" Target="../embeddings/Microsoft_Word_Belgesi18.docx"/><Relationship Id="rId4" Type="http://schemas.openxmlformats.org/officeDocument/2006/relationships/image" Target="../media/image24.emf"/></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Word_Belgesi19.docx"/><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9.emf"/><Relationship Id="rId5" Type="http://schemas.openxmlformats.org/officeDocument/2006/relationships/package" Target="../embeddings/Microsoft_Word_Belgesi20.docx"/><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7.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package" Target="../embeddings/Microsoft_Word_Belgesi21.docx"/><Relationship Id="rId7" Type="http://schemas.openxmlformats.org/officeDocument/2006/relationships/package" Target="../embeddings/Microsoft_Word_Belgesi23.docx"/><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2.emf"/><Relationship Id="rId5" Type="http://schemas.openxmlformats.org/officeDocument/2006/relationships/package" Target="../embeddings/Microsoft_Word_Belgesi22.docx"/><Relationship Id="rId4" Type="http://schemas.openxmlformats.org/officeDocument/2006/relationships/image" Target="../media/image31.emf"/></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package" Target="../embeddings/Microsoft_Word_Belgesi24.docx"/><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5.emf"/></Relationships>
</file>

<file path=ppt/slides/_rels/slide41.xml.rels><?xml version="1.0" encoding="UTF-8" standalone="yes"?>
<Relationships xmlns="http://schemas.openxmlformats.org/package/2006/relationships"><Relationship Id="rId8" Type="http://schemas.openxmlformats.org/officeDocument/2006/relationships/package" Target="../embeddings/Microsoft_Word_Belgesi25.docx"/><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diagramColors" Target="../diagrams/colors10.xml"/><Relationship Id="rId11" Type="http://schemas.openxmlformats.org/officeDocument/2006/relationships/image" Target="../media/image37.emf"/><Relationship Id="rId5" Type="http://schemas.openxmlformats.org/officeDocument/2006/relationships/diagramQuickStyle" Target="../diagrams/quickStyle10.xml"/><Relationship Id="rId10" Type="http://schemas.openxmlformats.org/officeDocument/2006/relationships/package" Target="../embeddings/Microsoft_Word_Belgesi26.docx"/><Relationship Id="rId4" Type="http://schemas.openxmlformats.org/officeDocument/2006/relationships/diagramLayout" Target="../diagrams/layout10.xml"/><Relationship Id="rId9" Type="http://schemas.openxmlformats.org/officeDocument/2006/relationships/image" Target="../media/image36.emf"/></Relationships>
</file>

<file path=ppt/slides/_rels/slide42.xml.rels><?xml version="1.0" encoding="UTF-8" standalone="yes"?>
<Relationships xmlns="http://schemas.openxmlformats.org/package/2006/relationships"><Relationship Id="rId3" Type="http://schemas.openxmlformats.org/officeDocument/2006/relationships/package" Target="../embeddings/Microsoft_Word_Belgesi27.docx"/><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39.png"/><Relationship Id="rId4" Type="http://schemas.openxmlformats.org/officeDocument/2006/relationships/image" Target="../media/image36.emf"/></Relationships>
</file>

<file path=ppt/slides/_rels/slide43.xml.rels><?xml version="1.0" encoding="UTF-8" standalone="yes"?>
<Relationships xmlns="http://schemas.openxmlformats.org/package/2006/relationships"><Relationship Id="rId8" Type="http://schemas.openxmlformats.org/officeDocument/2006/relationships/image" Target="../media/image42.emf"/><Relationship Id="rId13" Type="http://schemas.openxmlformats.org/officeDocument/2006/relationships/package" Target="../embeddings/Microsoft_Word_Belgesi33.docx"/><Relationship Id="rId3" Type="http://schemas.openxmlformats.org/officeDocument/2006/relationships/package" Target="../embeddings/Microsoft_Word_Belgesi28.docx"/><Relationship Id="rId7" Type="http://schemas.openxmlformats.org/officeDocument/2006/relationships/package" Target="../embeddings/Microsoft_Word_Belgesi30.docx"/><Relationship Id="rId12" Type="http://schemas.openxmlformats.org/officeDocument/2006/relationships/image" Target="../media/image44.e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1.emf"/><Relationship Id="rId11" Type="http://schemas.openxmlformats.org/officeDocument/2006/relationships/package" Target="../embeddings/Microsoft_Word_Belgesi32.docx"/><Relationship Id="rId5" Type="http://schemas.openxmlformats.org/officeDocument/2006/relationships/package" Target="../embeddings/Microsoft_Word_Belgesi29.docx"/><Relationship Id="rId10" Type="http://schemas.openxmlformats.org/officeDocument/2006/relationships/image" Target="../media/image43.emf"/><Relationship Id="rId4" Type="http://schemas.openxmlformats.org/officeDocument/2006/relationships/image" Target="../media/image40.emf"/><Relationship Id="rId9" Type="http://schemas.openxmlformats.org/officeDocument/2006/relationships/package" Target="../embeddings/Microsoft_Word_Belgesi31.docx"/><Relationship Id="rId14" Type="http://schemas.openxmlformats.org/officeDocument/2006/relationships/image" Target="../media/image45.emf"/></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2.xml"/><Relationship Id="rId7" Type="http://schemas.openxmlformats.org/officeDocument/2006/relationships/diagramData" Target="../diagrams/data120.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10" Type="http://schemas.openxmlformats.org/officeDocument/2006/relationships/diagramColors" Target="../diagrams/colors12.xml"/><Relationship Id="rId4" Type="http://schemas.openxmlformats.org/officeDocument/2006/relationships/diagramQuickStyle" Target="../diagrams/quickStyle12.xml"/><Relationship Id="rId9" Type="http://schemas.openxmlformats.org/officeDocument/2006/relationships/diagramQuickStyle" Target="../diagrams/quickStyle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51.xml.rels><?xml version="1.0" encoding="UTF-8" standalone="yes"?>
<Relationships xmlns="http://schemas.openxmlformats.org/package/2006/relationships"><Relationship Id="rId8" Type="http://schemas.openxmlformats.org/officeDocument/2006/relationships/package" Target="../embeddings/Microsoft_Word_Belgesi36.docx"/><Relationship Id="rId13" Type="http://schemas.openxmlformats.org/officeDocument/2006/relationships/image" Target="../media/image51.emf"/><Relationship Id="rId3" Type="http://schemas.openxmlformats.org/officeDocument/2006/relationships/image" Target="../media/image53.png"/><Relationship Id="rId7" Type="http://schemas.openxmlformats.org/officeDocument/2006/relationships/image" Target="../media/image48.emf"/><Relationship Id="rId12" Type="http://schemas.openxmlformats.org/officeDocument/2006/relationships/package" Target="../embeddings/Microsoft_Word_Belgesi38.docx"/><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package" Target="../embeddings/Microsoft_Word_Belgesi35.docx"/><Relationship Id="rId11" Type="http://schemas.openxmlformats.org/officeDocument/2006/relationships/image" Target="../media/image50.emf"/><Relationship Id="rId5" Type="http://schemas.openxmlformats.org/officeDocument/2006/relationships/image" Target="../media/image47.emf"/><Relationship Id="rId15" Type="http://schemas.openxmlformats.org/officeDocument/2006/relationships/image" Target="../media/image52.emf"/><Relationship Id="rId10" Type="http://schemas.openxmlformats.org/officeDocument/2006/relationships/package" Target="../embeddings/Microsoft_Word_Belgesi37.docx"/><Relationship Id="rId4" Type="http://schemas.openxmlformats.org/officeDocument/2006/relationships/package" Target="../embeddings/Microsoft_Word_Belgesi34.docx"/><Relationship Id="rId9" Type="http://schemas.openxmlformats.org/officeDocument/2006/relationships/image" Target="../media/image49.emf"/><Relationship Id="rId14" Type="http://schemas.openxmlformats.org/officeDocument/2006/relationships/package" Target="../embeddings/Microsoft_Word_Belgesi39.docx"/></Relationships>
</file>

<file path=ppt/slides/_rels/slide52.x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package" Target="../embeddings/Microsoft_Word_Belgesi40.docx"/><Relationship Id="rId7" Type="http://schemas.openxmlformats.org/officeDocument/2006/relationships/package" Target="../embeddings/Microsoft_Word_Belgesi42.docx"/><Relationship Id="rId12" Type="http://schemas.openxmlformats.org/officeDocument/2006/relationships/image" Target="../media/image58.e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5.emf"/><Relationship Id="rId11" Type="http://schemas.openxmlformats.org/officeDocument/2006/relationships/package" Target="../embeddings/Microsoft_Word_Belgesi44.docx"/><Relationship Id="rId5" Type="http://schemas.openxmlformats.org/officeDocument/2006/relationships/package" Target="../embeddings/Microsoft_Word_Belgesi41.docx"/><Relationship Id="rId10" Type="http://schemas.openxmlformats.org/officeDocument/2006/relationships/image" Target="../media/image57.emf"/><Relationship Id="rId4" Type="http://schemas.openxmlformats.org/officeDocument/2006/relationships/image" Target="../media/image54.emf"/><Relationship Id="rId9" Type="http://schemas.openxmlformats.org/officeDocument/2006/relationships/package" Target="../embeddings/Microsoft_Word_Belgesi43.docx"/></Relationships>
</file>

<file path=ppt/slides/_rels/slide53.xml.rels><?xml version="1.0" encoding="UTF-8" standalone="yes"?>
<Relationships xmlns="http://schemas.openxmlformats.org/package/2006/relationships"><Relationship Id="rId3" Type="http://schemas.openxmlformats.org/officeDocument/2006/relationships/package" Target="../embeddings/Microsoft_Word_Belgesi45.docx"/><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59.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62.emf"/><Relationship Id="rId3" Type="http://schemas.openxmlformats.org/officeDocument/2006/relationships/package" Target="../embeddings/Microsoft_Word_Belgesi46.docx"/><Relationship Id="rId7" Type="http://schemas.openxmlformats.org/officeDocument/2006/relationships/package" Target="../embeddings/Microsoft_Word_Belgesi48.docx"/><Relationship Id="rId12" Type="http://schemas.openxmlformats.org/officeDocument/2006/relationships/image" Target="../media/image64.e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61.emf"/><Relationship Id="rId11" Type="http://schemas.openxmlformats.org/officeDocument/2006/relationships/package" Target="../embeddings/Microsoft_Word_Belgesi50.docx"/><Relationship Id="rId5" Type="http://schemas.openxmlformats.org/officeDocument/2006/relationships/package" Target="../embeddings/Microsoft_Word_Belgesi47.docx"/><Relationship Id="rId10" Type="http://schemas.openxmlformats.org/officeDocument/2006/relationships/image" Target="../media/image63.emf"/><Relationship Id="rId4" Type="http://schemas.openxmlformats.org/officeDocument/2006/relationships/image" Target="../media/image60.emf"/><Relationship Id="rId9" Type="http://schemas.openxmlformats.org/officeDocument/2006/relationships/package" Target="../embeddings/Microsoft_Word_Belgesi49.docx"/></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package" Target="../embeddings/Microsoft_Word_Belgesi55.docx"/><Relationship Id="rId13" Type="http://schemas.openxmlformats.org/officeDocument/2006/relationships/package" Target="../embeddings/Microsoft_Word_Belgesi58.docx"/><Relationship Id="rId3" Type="http://schemas.openxmlformats.org/officeDocument/2006/relationships/package" Target="../embeddings/Microsoft_Word_Belgesi51.docx"/><Relationship Id="rId7" Type="http://schemas.openxmlformats.org/officeDocument/2006/relationships/package" Target="../embeddings/Microsoft_Word_Belgesi54.docx"/><Relationship Id="rId12" Type="http://schemas.openxmlformats.org/officeDocument/2006/relationships/image" Target="../media/image66.e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package" Target="../embeddings/Microsoft_Word_Belgesi53.docx"/><Relationship Id="rId11" Type="http://schemas.openxmlformats.org/officeDocument/2006/relationships/package" Target="../embeddings/Microsoft_Word_Belgesi57.docx"/><Relationship Id="rId5" Type="http://schemas.openxmlformats.org/officeDocument/2006/relationships/package" Target="../embeddings/Microsoft_Word_Belgesi52.docx"/><Relationship Id="rId10" Type="http://schemas.openxmlformats.org/officeDocument/2006/relationships/image" Target="../media/image65.emf"/><Relationship Id="rId4" Type="http://schemas.openxmlformats.org/officeDocument/2006/relationships/image" Target="../media/image61.emf"/><Relationship Id="rId9" Type="http://schemas.openxmlformats.org/officeDocument/2006/relationships/package" Target="../embeddings/Microsoft_Word_Belgesi56.docx"/><Relationship Id="rId14" Type="http://schemas.openxmlformats.org/officeDocument/2006/relationships/image" Target="../media/image67.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package" Target="../embeddings/Microsoft_Word_Belgesi59.docx"/><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 Id="rId9" Type="http://schemas.openxmlformats.org/officeDocument/2006/relationships/image" Target="../media/image68.emf"/></Relationships>
</file>

<file path=ppt/slides/_rels/slide63.xml.rels><?xml version="1.0" encoding="UTF-8" standalone="yes"?>
<Relationships xmlns="http://schemas.openxmlformats.org/package/2006/relationships"><Relationship Id="rId8" Type="http://schemas.openxmlformats.org/officeDocument/2006/relationships/package" Target="../embeddings/Microsoft_Word_Belgesi63.docx"/><Relationship Id="rId13" Type="http://schemas.openxmlformats.org/officeDocument/2006/relationships/image" Target="../media/image71.emf"/><Relationship Id="rId18" Type="http://schemas.openxmlformats.org/officeDocument/2006/relationships/package" Target="../embeddings/Microsoft_Word_Belgesi72.docx"/><Relationship Id="rId3" Type="http://schemas.openxmlformats.org/officeDocument/2006/relationships/package" Target="../embeddings/Microsoft_Word_Belgesi60.docx"/><Relationship Id="rId21" Type="http://schemas.openxmlformats.org/officeDocument/2006/relationships/image" Target="../media/image73.emf"/><Relationship Id="rId7" Type="http://schemas.openxmlformats.org/officeDocument/2006/relationships/package" Target="../embeddings/Microsoft_Word_Belgesi62.docx"/><Relationship Id="rId12" Type="http://schemas.openxmlformats.org/officeDocument/2006/relationships/package" Target="../embeddings/Microsoft_Word_Belgesi67.docx"/><Relationship Id="rId17" Type="http://schemas.openxmlformats.org/officeDocument/2006/relationships/package" Target="../embeddings/Microsoft_Word_Belgesi71.docx"/><Relationship Id="rId2" Type="http://schemas.openxmlformats.org/officeDocument/2006/relationships/slideLayout" Target="../slideLayouts/slideLayout2.xml"/><Relationship Id="rId16" Type="http://schemas.openxmlformats.org/officeDocument/2006/relationships/package" Target="../embeddings/Microsoft_Word_Belgesi70.docx"/><Relationship Id="rId20" Type="http://schemas.openxmlformats.org/officeDocument/2006/relationships/package" Target="../embeddings/Microsoft_Word_Belgesi73.docx"/><Relationship Id="rId1" Type="http://schemas.openxmlformats.org/officeDocument/2006/relationships/vmlDrawing" Target="../drawings/vmlDrawing24.vml"/><Relationship Id="rId6" Type="http://schemas.openxmlformats.org/officeDocument/2006/relationships/image" Target="../media/image61.emf"/><Relationship Id="rId11" Type="http://schemas.openxmlformats.org/officeDocument/2006/relationships/package" Target="../embeddings/Microsoft_Word_Belgesi66.docx"/><Relationship Id="rId5" Type="http://schemas.openxmlformats.org/officeDocument/2006/relationships/package" Target="../embeddings/Microsoft_Word_Belgesi61.docx"/><Relationship Id="rId15" Type="http://schemas.openxmlformats.org/officeDocument/2006/relationships/package" Target="../embeddings/Microsoft_Word_Belgesi69.docx"/><Relationship Id="rId10" Type="http://schemas.openxmlformats.org/officeDocument/2006/relationships/package" Target="../embeddings/Microsoft_Word_Belgesi65.docx"/><Relationship Id="rId19" Type="http://schemas.openxmlformats.org/officeDocument/2006/relationships/image" Target="../media/image72.emf"/><Relationship Id="rId4" Type="http://schemas.openxmlformats.org/officeDocument/2006/relationships/image" Target="../media/image70.emf"/><Relationship Id="rId9" Type="http://schemas.openxmlformats.org/officeDocument/2006/relationships/package" Target="../embeddings/Microsoft_Word_Belgesi64.docx"/><Relationship Id="rId14" Type="http://schemas.openxmlformats.org/officeDocument/2006/relationships/package" Target="../embeddings/Microsoft_Word_Belgesi68.docx"/></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package" Target="../embeddings/Microsoft_Word_Belgesi74.docx"/><Relationship Id="rId7" Type="http://schemas.openxmlformats.org/officeDocument/2006/relationships/package" Target="../embeddings/Microsoft_Word_Belgesi77.docx"/><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package" Target="../embeddings/Microsoft_Word_Belgesi76.docx"/><Relationship Id="rId5" Type="http://schemas.openxmlformats.org/officeDocument/2006/relationships/package" Target="../embeddings/Microsoft_Word_Belgesi75.docx"/><Relationship Id="rId4" Type="http://schemas.openxmlformats.org/officeDocument/2006/relationships/image" Target="../media/image61.emf"/></Relationships>
</file>

<file path=ppt/slides/_rels/slide66.xml.rels><?xml version="1.0" encoding="UTF-8" standalone="yes"?>
<Relationships xmlns="http://schemas.openxmlformats.org/package/2006/relationships"><Relationship Id="rId8" Type="http://schemas.openxmlformats.org/officeDocument/2006/relationships/image" Target="../media/image75.emf"/><Relationship Id="rId3" Type="http://schemas.openxmlformats.org/officeDocument/2006/relationships/package" Target="../embeddings/Microsoft_Word_Belgesi78.docx"/><Relationship Id="rId7" Type="http://schemas.openxmlformats.org/officeDocument/2006/relationships/package" Target="../embeddings/Microsoft_Word_Belgesi80.docx"/><Relationship Id="rId12" Type="http://schemas.openxmlformats.org/officeDocument/2006/relationships/image" Target="../media/image77.e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74.emf"/><Relationship Id="rId11" Type="http://schemas.openxmlformats.org/officeDocument/2006/relationships/package" Target="../embeddings/Microsoft_Word_Belgesi82.docx"/><Relationship Id="rId5" Type="http://schemas.openxmlformats.org/officeDocument/2006/relationships/package" Target="../embeddings/Microsoft_Word_Belgesi79.docx"/><Relationship Id="rId10" Type="http://schemas.openxmlformats.org/officeDocument/2006/relationships/image" Target="../media/image76.emf"/><Relationship Id="rId4" Type="http://schemas.openxmlformats.org/officeDocument/2006/relationships/image" Target="../media/image61.emf"/><Relationship Id="rId9" Type="http://schemas.openxmlformats.org/officeDocument/2006/relationships/package" Target="../embeddings/Microsoft_Word_Belgesi81.docx"/></Relationships>
</file>

<file path=ppt/slides/_rels/slide67.xml.rels><?xml version="1.0" encoding="UTF-8" standalone="yes"?>
<Relationships xmlns="http://schemas.openxmlformats.org/package/2006/relationships"><Relationship Id="rId3" Type="http://schemas.openxmlformats.org/officeDocument/2006/relationships/package" Target="../embeddings/Microsoft_Word_Belgesi83.docx"/><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79.png"/><Relationship Id="rId4" Type="http://schemas.openxmlformats.org/officeDocument/2006/relationships/image" Target="../media/image78.emf"/></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1.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image" Target="../media/image84.emf"/><Relationship Id="rId3" Type="http://schemas.openxmlformats.org/officeDocument/2006/relationships/package" Target="../embeddings/Microsoft_Word_Belgesi84.docx"/><Relationship Id="rId7" Type="http://schemas.openxmlformats.org/officeDocument/2006/relationships/package" Target="../embeddings/Microsoft_Word_Belgesi86.docx"/><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83.emf"/><Relationship Id="rId5" Type="http://schemas.openxmlformats.org/officeDocument/2006/relationships/package" Target="../embeddings/Microsoft_Word_Belgesi85.docx"/><Relationship Id="rId10" Type="http://schemas.openxmlformats.org/officeDocument/2006/relationships/image" Target="../media/image85.emf"/><Relationship Id="rId4" Type="http://schemas.openxmlformats.org/officeDocument/2006/relationships/image" Target="../media/image82.emf"/><Relationship Id="rId9" Type="http://schemas.openxmlformats.org/officeDocument/2006/relationships/package" Target="../embeddings/Microsoft_Word_Belgesi87.docx"/></Relationships>
</file>

<file path=ppt/slides/_rels/slide74.xml.rels><?xml version="1.0" encoding="UTF-8" standalone="yes"?>
<Relationships xmlns="http://schemas.openxmlformats.org/package/2006/relationships"><Relationship Id="rId3" Type="http://schemas.openxmlformats.org/officeDocument/2006/relationships/package" Target="../embeddings/Microsoft_Word_Belgesi88.docx"/><Relationship Id="rId7" Type="http://schemas.openxmlformats.org/officeDocument/2006/relationships/image" Target="../media/image86.e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package" Target="../embeddings/Microsoft_Word_Belgesi90.docx"/><Relationship Id="rId5" Type="http://schemas.openxmlformats.org/officeDocument/2006/relationships/package" Target="../embeddings/Microsoft_Word_Belgesi89.docx"/><Relationship Id="rId4" Type="http://schemas.openxmlformats.org/officeDocument/2006/relationships/image" Target="../media/image83.e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package" Target="../embeddings/Microsoft_Word_Belgesi91.docx"/><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88.emf"/><Relationship Id="rId5" Type="http://schemas.openxmlformats.org/officeDocument/2006/relationships/package" Target="../embeddings/Microsoft_Word_Belgesi92.docx"/><Relationship Id="rId4" Type="http://schemas.openxmlformats.org/officeDocument/2006/relationships/image" Target="../media/image87.e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package" Target="../embeddings/Microsoft_Word_Belgesi93.docx"/><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 Id="rId9" Type="http://schemas.openxmlformats.org/officeDocument/2006/relationships/image" Target="../media/image89.emf"/></Relationships>
</file>

<file path=ppt/slides/_rels/slide82.xml.rels><?xml version="1.0" encoding="UTF-8" standalone="yes"?>
<Relationships xmlns="http://schemas.openxmlformats.org/package/2006/relationships"><Relationship Id="rId3" Type="http://schemas.openxmlformats.org/officeDocument/2006/relationships/package" Target="../embeddings/Microsoft_Word_Belgesi94.docx"/><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91.e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8" Type="http://schemas.openxmlformats.org/officeDocument/2006/relationships/diagramData" Target="../diagrams/data180.xml"/><Relationship Id="rId13" Type="http://schemas.openxmlformats.org/officeDocument/2006/relationships/image" Target="../media/image92.emf"/><Relationship Id="rId3" Type="http://schemas.openxmlformats.org/officeDocument/2006/relationships/diagramData" Target="../diagrams/data18.xml"/><Relationship Id="rId7" Type="http://schemas.microsoft.com/office/2007/relationships/diagramDrawing" Target="../diagrams/drawing18.xml"/><Relationship Id="rId12" Type="http://schemas.openxmlformats.org/officeDocument/2006/relationships/package" Target="../embeddings/Microsoft_Word_Belgesi95.docx"/><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diagramColors" Target="../diagrams/colors18.xml"/><Relationship Id="rId11" Type="http://schemas.openxmlformats.org/officeDocument/2006/relationships/diagramColors" Target="../diagrams/colors18.xml"/><Relationship Id="rId5" Type="http://schemas.openxmlformats.org/officeDocument/2006/relationships/diagramQuickStyle" Target="../diagrams/quickStyle18.xml"/><Relationship Id="rId10" Type="http://schemas.openxmlformats.org/officeDocument/2006/relationships/diagramQuickStyle" Target="../diagrams/quickStyle18.xml"/><Relationship Id="rId4" Type="http://schemas.openxmlformats.org/officeDocument/2006/relationships/diagramLayout" Target="../diagrams/layout18.xml"/><Relationship Id="rId9" Type="http://schemas.openxmlformats.org/officeDocument/2006/relationships/diagramLayout" Target="../diagrams/layout18.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19.xml"/><Relationship Id="rId7" Type="http://schemas.openxmlformats.org/officeDocument/2006/relationships/image" Target="../media/image93.png"/><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87.xml.rels><?xml version="1.0" encoding="UTF-8" standalone="yes"?>
<Relationships xmlns="http://schemas.openxmlformats.org/package/2006/relationships"><Relationship Id="rId8" Type="http://schemas.openxmlformats.org/officeDocument/2006/relationships/package" Target="../embeddings/Microsoft_Word_Belgesi96.docx"/><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diagramColors" Target="../diagrams/colors20.xml"/><Relationship Id="rId11" Type="http://schemas.openxmlformats.org/officeDocument/2006/relationships/image" Target="../media/image95.emf"/><Relationship Id="rId5" Type="http://schemas.openxmlformats.org/officeDocument/2006/relationships/diagramQuickStyle" Target="../diagrams/quickStyle20.xml"/><Relationship Id="rId10" Type="http://schemas.openxmlformats.org/officeDocument/2006/relationships/package" Target="../embeddings/Microsoft_Word_Belgesi97.docx"/><Relationship Id="rId4" Type="http://schemas.openxmlformats.org/officeDocument/2006/relationships/diagramLayout" Target="../diagrams/layout20.xml"/><Relationship Id="rId9" Type="http://schemas.openxmlformats.org/officeDocument/2006/relationships/image" Target="../media/image94.emf"/></Relationships>
</file>

<file path=ppt/slides/_rels/slide88.xml.rels><?xml version="1.0" encoding="UTF-8" standalone="yes"?>
<Relationships xmlns="http://schemas.openxmlformats.org/package/2006/relationships"><Relationship Id="rId8" Type="http://schemas.openxmlformats.org/officeDocument/2006/relationships/image" Target="../media/image98.emf"/><Relationship Id="rId3" Type="http://schemas.openxmlformats.org/officeDocument/2006/relationships/package" Target="../embeddings/Microsoft_Word_Belgesi98.docx"/><Relationship Id="rId7" Type="http://schemas.openxmlformats.org/officeDocument/2006/relationships/package" Target="../embeddings/Microsoft_Word_Belgesi100.docx"/><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97.emf"/><Relationship Id="rId5" Type="http://schemas.openxmlformats.org/officeDocument/2006/relationships/package" Target="../embeddings/Microsoft_Word_Belgesi99.docx"/><Relationship Id="rId4" Type="http://schemas.openxmlformats.org/officeDocument/2006/relationships/image" Target="../media/image96.e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package" Target="../embeddings/Microsoft_Word_Belgesi101.docx"/><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99.e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package" Target="../embeddings/Microsoft_Word_Belgesi102.docx"/><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100.emf"/></Relationships>
</file>

<file path=ppt/slides/_rels/slide93.xml.rels><?xml version="1.0" encoding="UTF-8" standalone="yes"?>
<Relationships xmlns="http://schemas.openxmlformats.org/package/2006/relationships"><Relationship Id="rId8" Type="http://schemas.openxmlformats.org/officeDocument/2006/relationships/image" Target="../media/image103.emf"/><Relationship Id="rId3" Type="http://schemas.openxmlformats.org/officeDocument/2006/relationships/package" Target="../embeddings/Microsoft_Word_Belgesi103.docx"/><Relationship Id="rId7" Type="http://schemas.openxmlformats.org/officeDocument/2006/relationships/package" Target="../embeddings/Microsoft_Word_Belgesi105.docx"/><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02.emf"/><Relationship Id="rId5" Type="http://schemas.openxmlformats.org/officeDocument/2006/relationships/package" Target="../embeddings/Microsoft_Word_Belgesi104.docx"/><Relationship Id="rId4" Type="http://schemas.openxmlformats.org/officeDocument/2006/relationships/image" Target="../media/image101.emf"/></Relationships>
</file>

<file path=ppt/slides/_rels/slide94.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95.xml.rels><?xml version="1.0" encoding="UTF-8" standalone="yes"?>
<Relationships xmlns="http://schemas.openxmlformats.org/package/2006/relationships"><Relationship Id="rId3" Type="http://schemas.openxmlformats.org/officeDocument/2006/relationships/diagramLayout" Target="../diagrams/layout22.xml"/><Relationship Id="rId7" Type="http://schemas.openxmlformats.org/officeDocument/2006/relationships/image" Target="../media/image104.png"/><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8" Type="http://schemas.openxmlformats.org/officeDocument/2006/relationships/diagramData" Target="../diagrams/data24.xml"/><Relationship Id="rId13" Type="http://schemas.openxmlformats.org/officeDocument/2006/relationships/package" Target="../embeddings/Microsoft_Word_Belgesi106.docx"/><Relationship Id="rId18" Type="http://schemas.openxmlformats.org/officeDocument/2006/relationships/image" Target="../media/image107.emf"/><Relationship Id="rId3" Type="http://schemas.openxmlformats.org/officeDocument/2006/relationships/diagramData" Target="../diagrams/data23.xml"/><Relationship Id="rId7" Type="http://schemas.microsoft.com/office/2007/relationships/diagramDrawing" Target="../diagrams/drawing23.xml"/><Relationship Id="rId12" Type="http://schemas.microsoft.com/office/2007/relationships/diagramDrawing" Target="../diagrams/drawing24.xml"/><Relationship Id="rId17" Type="http://schemas.openxmlformats.org/officeDocument/2006/relationships/package" Target="../embeddings/Microsoft_Word_Belgesi108.docx"/><Relationship Id="rId2" Type="http://schemas.openxmlformats.org/officeDocument/2006/relationships/slideLayout" Target="../slideLayouts/slideLayout2.xml"/><Relationship Id="rId16" Type="http://schemas.openxmlformats.org/officeDocument/2006/relationships/image" Target="../media/image106.emf"/><Relationship Id="rId1" Type="http://schemas.openxmlformats.org/officeDocument/2006/relationships/vmlDrawing" Target="../drawings/vmlDrawing39.vml"/><Relationship Id="rId6" Type="http://schemas.openxmlformats.org/officeDocument/2006/relationships/diagramColors" Target="../diagrams/colors23.xml"/><Relationship Id="rId11" Type="http://schemas.openxmlformats.org/officeDocument/2006/relationships/diagramColors" Target="../diagrams/colors24.xml"/><Relationship Id="rId5" Type="http://schemas.openxmlformats.org/officeDocument/2006/relationships/diagramQuickStyle" Target="../diagrams/quickStyle23.xml"/><Relationship Id="rId15" Type="http://schemas.openxmlformats.org/officeDocument/2006/relationships/package" Target="../embeddings/Microsoft_Word_Belgesi107.docx"/><Relationship Id="rId10" Type="http://schemas.openxmlformats.org/officeDocument/2006/relationships/diagramQuickStyle" Target="../diagrams/quickStyle24.xml"/><Relationship Id="rId4" Type="http://schemas.openxmlformats.org/officeDocument/2006/relationships/diagramLayout" Target="../diagrams/layout23.xml"/><Relationship Id="rId9" Type="http://schemas.openxmlformats.org/officeDocument/2006/relationships/diagramLayout" Target="../diagrams/layout24.xml"/><Relationship Id="rId14" Type="http://schemas.openxmlformats.org/officeDocument/2006/relationships/image" Target="../media/image105.e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a:t>B</a:t>
            </a:r>
            <a:r>
              <a:rPr lang="tr-TR" dirty="0" smtClean="0"/>
              <a:t>ölüm 7</a:t>
            </a:r>
            <a:endParaRPr lang="en-US" dirty="0"/>
          </a:p>
        </p:txBody>
      </p:sp>
      <p:sp>
        <p:nvSpPr>
          <p:cNvPr id="3" name="Subtitle 2"/>
          <p:cNvSpPr>
            <a:spLocks noGrp="1"/>
          </p:cNvSpPr>
          <p:nvPr>
            <p:ph type="subTitle" idx="1"/>
          </p:nvPr>
        </p:nvSpPr>
        <p:spPr/>
        <p:txBody>
          <a:bodyPr/>
          <a:lstStyle/>
          <a:p>
            <a:r>
              <a:rPr lang="tr-TR" dirty="0"/>
              <a:t>Ayrık Olasılık</a:t>
            </a:r>
            <a:endParaRPr lang="en-US" dirty="0"/>
          </a:p>
        </p:txBody>
      </p:sp>
      <p:sp>
        <p:nvSpPr>
          <p:cNvPr id="4" name="Date Placeholder 3"/>
          <p:cNvSpPr>
            <a:spLocks noGrp="1"/>
          </p:cNvSpPr>
          <p:nvPr>
            <p:ph type="dt" sz="half" idx="10"/>
          </p:nvPr>
        </p:nvSpPr>
        <p:spPr>
          <a:xfrm>
            <a:off x="506506" y="4313817"/>
            <a:ext cx="2801471" cy="457200"/>
          </a:xfrm>
        </p:spPr>
        <p:txBody>
          <a:bodyPr/>
          <a:lstStyle/>
          <a:p>
            <a:r>
              <a:rPr lang="tr-TR" sz="1200" dirty="0" smtClean="0"/>
              <a:t>Ayrık Matematik ve Uygulamaları</a:t>
            </a:r>
            <a:endParaRPr lang="en-US" sz="1200"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1</a:t>
            </a:fld>
            <a:endParaRPr lang="en-US" dirty="0"/>
          </a:p>
        </p:txBody>
      </p:sp>
    </p:spTree>
    <p:extLst>
      <p:ext uri="{BB962C8B-B14F-4D97-AF65-F5344CB8AC3E}">
        <p14:creationId xmlns:p14="http://schemas.microsoft.com/office/powerpoint/2010/main" val="2194097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776516"/>
            <a:ext cx="7024744" cy="690207"/>
          </a:xfrm>
        </p:spPr>
        <p:txBody>
          <a:bodyPr>
            <a:normAutofit/>
          </a:bodyPr>
          <a:lstStyle/>
          <a:p>
            <a:pPr algn="ctr"/>
            <a:r>
              <a:rPr lang="tr-TR" sz="3200" b="1" u="sng" dirty="0"/>
              <a:t>7.1.1 </a:t>
            </a:r>
            <a:r>
              <a:rPr lang="tr-TR" sz="3200" b="1" u="sng" dirty="0" smtClean="0"/>
              <a:t>Sonlu Olasılık</a:t>
            </a:r>
            <a:endParaRPr lang="tr-TR" sz="3200" dirty="0"/>
          </a:p>
        </p:txBody>
      </p:sp>
      <p:sp>
        <p:nvSpPr>
          <p:cNvPr id="7" name="6 İçerik Yer Tutucusu"/>
          <p:cNvSpPr>
            <a:spLocks noGrp="1"/>
          </p:cNvSpPr>
          <p:nvPr>
            <p:ph idx="1"/>
          </p:nvPr>
        </p:nvSpPr>
        <p:spPr>
          <a:xfrm>
            <a:off x="698500" y="1778000"/>
            <a:ext cx="7835900" cy="4054629"/>
          </a:xfrm>
        </p:spPr>
        <p:txBody>
          <a:bodyPr>
            <a:normAutofit/>
          </a:bodyPr>
          <a:lstStyle/>
          <a:p>
            <a:pPr algn="just"/>
            <a:r>
              <a:rPr lang="tr-TR" sz="2000" b="1" i="1" dirty="0" smtClean="0">
                <a:solidFill>
                  <a:srgbClr val="C00000"/>
                </a:solidFill>
              </a:rPr>
              <a:t>Çözüm</a:t>
            </a:r>
            <a:r>
              <a:rPr lang="tr-TR" sz="2000" i="1" dirty="0" smtClean="0">
                <a:solidFill>
                  <a:srgbClr val="C00000"/>
                </a:solidFill>
              </a:rPr>
              <a:t>: </a:t>
            </a:r>
            <a:r>
              <a:rPr lang="tr-TR" sz="2000" dirty="0" smtClean="0"/>
              <a:t>(a) Çarpım kuralına göre, her top çekildiğinde topların sayısı bir sonraki çekim için bir top daha az olacağından, topların seçilme yollarının sayısı ' dür. Sonuç olarak, 11, 4, 17, 39 ve 23 numaralı topların sırasıyla çekilmesi olası­lığı 1/254.251.200' </a:t>
            </a:r>
            <a:r>
              <a:rPr lang="tr-TR" sz="2000" dirty="0" err="1" smtClean="0"/>
              <a:t>dir</a:t>
            </a:r>
            <a:r>
              <a:rPr lang="tr-TR" sz="2000" dirty="0" smtClean="0"/>
              <a:t>. Bu çekilen topun yerine koyulmama örneklemeli işlemine bir örnektir. </a:t>
            </a:r>
          </a:p>
          <a:p>
            <a:pPr algn="just"/>
            <a:endParaRPr lang="tr-TR" sz="2000" dirty="0" smtClean="0"/>
          </a:p>
          <a:p>
            <a:pPr algn="just"/>
            <a:r>
              <a:rPr lang="tr-TR" sz="2000" dirty="0" smtClean="0"/>
              <a:t>(b) Her bir top çekilirken kutuda 50 adet top olacağından, beş top 50</a:t>
            </a:r>
            <a:r>
              <a:rPr lang="tr-TR" sz="2000" baseline="30000" dirty="0" smtClean="0"/>
              <a:t>5</a:t>
            </a:r>
            <a:r>
              <a:rPr lang="tr-TR" sz="2000" dirty="0" smtClean="0"/>
              <a:t> = 312.500.000 yol­la seçilir. Sonuç olarak, 11, 4, 17, 39, ve 23 numaralı topların sırasıyla çekilmesi olasılığı 1/312,500,000'dir. Bu örnek, yerine koyma örneklemeli işleme bir örnektir.</a:t>
            </a:r>
          </a:p>
          <a:p>
            <a:pPr algn="just"/>
            <a:endParaRPr lang="tr-TR" sz="2000" dirty="0"/>
          </a:p>
        </p:txBody>
      </p:sp>
      <p:sp>
        <p:nvSpPr>
          <p:cNvPr id="5" name="Altbilgi Yer Tutucusu 4"/>
          <p:cNvSpPr>
            <a:spLocks noGrp="1"/>
          </p:cNvSpPr>
          <p:nvPr>
            <p:ph type="ftr" sz="quarter" idx="11"/>
          </p:nvPr>
        </p:nvSpPr>
        <p:spPr>
          <a:xfrm>
            <a:off x="7818120" y="6400800"/>
            <a:ext cx="1325880" cy="457200"/>
          </a:xfrm>
        </p:spPr>
        <p:txBody>
          <a:bodyPr/>
          <a:lstStyle/>
          <a:p>
            <a:r>
              <a:rPr lang="tr-TR" dirty="0"/>
              <a:t>7.1 Ayrık Olasılığa Giriş</a:t>
            </a:r>
            <a:endParaRPr lang="en-US" dirty="0"/>
          </a:p>
          <a:p>
            <a:endParaRPr lang="en-US" dirty="0"/>
          </a:p>
        </p:txBody>
      </p:sp>
      <p:sp>
        <p:nvSpPr>
          <p:cNvPr id="6" name="Slayt Numarası Yer Tutucusu 5"/>
          <p:cNvSpPr>
            <a:spLocks noGrp="1"/>
          </p:cNvSpPr>
          <p:nvPr>
            <p:ph type="sldNum" sz="quarter" idx="12"/>
          </p:nvPr>
        </p:nvSpPr>
        <p:spPr/>
        <p:txBody>
          <a:bodyPr>
            <a:normAutofit/>
          </a:bodyPr>
          <a:lstStyle/>
          <a:p>
            <a:fld id="{8B37D5FE-740C-46F5-801A-FA5477D9711F}" type="slidenum">
              <a:rPr lang="en-US" smtClean="0"/>
              <a:pPr/>
              <a:t>10</a:t>
            </a:fld>
            <a:endParaRPr lang="en-US"/>
          </a:p>
        </p:txBody>
      </p:sp>
    </p:spTree>
    <p:extLst>
      <p:ext uri="{BB962C8B-B14F-4D97-AF65-F5344CB8AC3E}">
        <p14:creationId xmlns:p14="http://schemas.microsoft.com/office/powerpoint/2010/main" val="25807103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2" y="686578"/>
            <a:ext cx="7024744" cy="692279"/>
          </a:xfrm>
        </p:spPr>
        <p:txBody>
          <a:bodyPr>
            <a:normAutofit fontScale="90000"/>
          </a:bodyPr>
          <a:lstStyle/>
          <a:p>
            <a:pPr algn="ctr"/>
            <a:r>
              <a:rPr lang="tr-TR" b="1" dirty="0"/>
              <a:t>7.4.5 </a:t>
            </a:r>
            <a:r>
              <a:rPr lang="tr-TR" b="1" dirty="0" err="1"/>
              <a:t>Varyans</a:t>
            </a:r>
            <a:endParaRPr lang="tr-TR" dirty="0"/>
          </a:p>
        </p:txBody>
      </p:sp>
      <p:sp>
        <p:nvSpPr>
          <p:cNvPr id="3" name="İçerik Yer Tutucusu 2"/>
          <p:cNvSpPr>
            <a:spLocks noGrp="1"/>
          </p:cNvSpPr>
          <p:nvPr>
            <p:ph idx="1"/>
          </p:nvPr>
        </p:nvSpPr>
        <p:spPr>
          <a:xfrm>
            <a:off x="1043492" y="1648737"/>
            <a:ext cx="7534451" cy="3508977"/>
          </a:xfrm>
        </p:spPr>
        <p:txBody>
          <a:bodyPr>
            <a:normAutofit/>
          </a:bodyPr>
          <a:lstStyle/>
          <a:p>
            <a:r>
              <a:rPr lang="tr-TR" sz="2000" b="1" dirty="0">
                <a:solidFill>
                  <a:srgbClr val="C00000"/>
                </a:solidFill>
              </a:rPr>
              <a:t>ÖRNEK</a:t>
            </a:r>
            <a:r>
              <a:rPr lang="tr-TR" sz="2000" b="1" dirty="0"/>
              <a:t> </a:t>
            </a:r>
            <a:r>
              <a:rPr lang="tr-TR" sz="2000" dirty="0" smtClean="0">
                <a:solidFill>
                  <a:srgbClr val="C00000"/>
                </a:solidFill>
              </a:rPr>
              <a:t> </a:t>
            </a:r>
            <a:r>
              <a:rPr lang="tr-TR" sz="2000" dirty="0" smtClean="0"/>
              <a:t>Eğer </a:t>
            </a:r>
            <a:r>
              <a:rPr lang="tr-TR" sz="2000" dirty="0" err="1"/>
              <a:t>Bernoulli</a:t>
            </a:r>
            <a:r>
              <a:rPr lang="tr-TR" sz="2000" dirty="0"/>
              <a:t> denemesi başarılıysa, </a:t>
            </a:r>
            <a:r>
              <a:rPr lang="tr-TR" sz="2000" i="1" dirty="0"/>
              <a:t>X(t)</a:t>
            </a:r>
            <a:r>
              <a:rPr lang="tr-TR" sz="2000" dirty="0"/>
              <a:t> = 1, başarısızsa </a:t>
            </a:r>
            <a:r>
              <a:rPr lang="tr-TR" sz="2000" i="1" dirty="0"/>
              <a:t>X(t)</a:t>
            </a:r>
            <a:r>
              <a:rPr lang="tr-TR" sz="2000" dirty="0"/>
              <a:t> = 0 ve </a:t>
            </a:r>
            <a:r>
              <a:rPr lang="tr-TR" sz="2000" i="1" dirty="0"/>
              <a:t>p</a:t>
            </a:r>
            <a:r>
              <a:rPr lang="tr-TR" sz="2000" dirty="0"/>
              <a:t> başarının, </a:t>
            </a:r>
            <a:r>
              <a:rPr lang="tr-TR" sz="2000" i="1" dirty="0"/>
              <a:t>q</a:t>
            </a:r>
            <a:r>
              <a:rPr lang="tr-TR" sz="2000" dirty="0"/>
              <a:t> başarısızlığın olasılığı olmak üzerek rastgele değişkeninin </a:t>
            </a:r>
            <a:r>
              <a:rPr lang="tr-TR" sz="2000" dirty="0" err="1" smtClean="0"/>
              <a:t>vaRyansı</a:t>
            </a:r>
            <a:r>
              <a:rPr lang="tr-TR" sz="2000" dirty="0" smtClean="0"/>
              <a:t> </a:t>
            </a:r>
            <a:r>
              <a:rPr lang="tr-TR" sz="2000" dirty="0"/>
              <a:t>nedir</a:t>
            </a:r>
            <a:r>
              <a:rPr lang="tr-TR" sz="2000" dirty="0" smtClean="0">
                <a:latin typeface="Arial" panose="020B0604020202020204" pitchFamily="34" charset="0"/>
                <a:cs typeface="Arial" panose="020B0604020202020204" pitchFamily="34" charset="0"/>
              </a:rPr>
              <a:t>?</a:t>
            </a:r>
          </a:p>
          <a:p>
            <a:endParaRPr lang="tr-TR" sz="2000" dirty="0">
              <a:latin typeface="Arial" panose="020B0604020202020204" pitchFamily="34" charset="0"/>
              <a:cs typeface="Arial" panose="020B0604020202020204" pitchFamily="34" charset="0"/>
            </a:endParaRPr>
          </a:p>
          <a:p>
            <a:pPr marL="68580" indent="0">
              <a:buNone/>
            </a:pPr>
            <a:endParaRPr lang="tr-TR" sz="2000" dirty="0">
              <a:latin typeface="Arial" panose="020B0604020202020204" pitchFamily="34" charset="0"/>
              <a:cs typeface="Arial" panose="020B0604020202020204" pitchFamily="34" charset="0"/>
            </a:endParaRPr>
          </a:p>
          <a:p>
            <a:r>
              <a:rPr lang="tr-TR" sz="2000" b="1" i="1" dirty="0">
                <a:solidFill>
                  <a:srgbClr val="C00000"/>
                </a:solidFill>
              </a:rPr>
              <a:t>Çözüm</a:t>
            </a:r>
            <a:r>
              <a:rPr lang="tr-TR" sz="2000" b="1" i="1" dirty="0"/>
              <a:t>:</a:t>
            </a:r>
            <a:r>
              <a:rPr lang="tr-TR" sz="2000" dirty="0"/>
              <a:t> X sadece 0 ve 1 değerlerini aldığı için, </a:t>
            </a:r>
            <a:r>
              <a:rPr lang="tr-TR" sz="2000" i="1" dirty="0"/>
              <a:t>X</a:t>
            </a:r>
            <a:r>
              <a:rPr lang="tr-TR" sz="2000" i="1" baseline="30000" dirty="0"/>
              <a:t>2</a:t>
            </a:r>
            <a:r>
              <a:rPr lang="tr-TR" sz="2000" i="1" dirty="0"/>
              <a:t>(t) =X(t)</a:t>
            </a:r>
            <a:r>
              <a:rPr lang="tr-TR" sz="2000" dirty="0"/>
              <a:t>’</a:t>
            </a:r>
            <a:r>
              <a:rPr lang="tr-TR" sz="2000" dirty="0" err="1"/>
              <a:t>dir</a:t>
            </a:r>
            <a:r>
              <a:rPr lang="tr-TR" sz="2000" dirty="0"/>
              <a:t>. Böylece</a:t>
            </a:r>
          </a:p>
          <a:p>
            <a:pPr marL="68580" indent="0" algn="ctr">
              <a:buNone/>
            </a:pPr>
            <a:r>
              <a:rPr lang="tr-TR" sz="2000" i="1" dirty="0" smtClean="0"/>
              <a:t>V(X</a:t>
            </a:r>
            <a:r>
              <a:rPr lang="tr-TR" sz="2000" i="1" dirty="0"/>
              <a:t>)</a:t>
            </a:r>
            <a:r>
              <a:rPr lang="tr-TR" sz="2000" dirty="0"/>
              <a:t> = </a:t>
            </a:r>
            <a:r>
              <a:rPr lang="tr-TR" sz="2000" i="1" dirty="0"/>
              <a:t>E(X</a:t>
            </a:r>
            <a:r>
              <a:rPr lang="tr-TR" sz="2000" i="1" baseline="30000" dirty="0"/>
              <a:t>2 </a:t>
            </a:r>
            <a:r>
              <a:rPr lang="tr-TR" sz="2000" i="1" dirty="0"/>
              <a:t>)- E(X)</a:t>
            </a:r>
            <a:r>
              <a:rPr lang="tr-TR" sz="2000" i="1" baseline="30000" dirty="0"/>
              <a:t>2 </a:t>
            </a:r>
            <a:r>
              <a:rPr lang="tr-TR" sz="2000" i="1" dirty="0"/>
              <a:t>=p-p</a:t>
            </a:r>
            <a:r>
              <a:rPr lang="tr-TR" sz="2000" i="1" baseline="30000" dirty="0"/>
              <a:t>2</a:t>
            </a:r>
            <a:r>
              <a:rPr lang="tr-TR" sz="2000" i="1" dirty="0"/>
              <a:t>=p(1-p)=</a:t>
            </a:r>
            <a:r>
              <a:rPr lang="tr-TR" sz="2000" i="1" dirty="0" err="1"/>
              <a:t>pq</a:t>
            </a:r>
            <a:r>
              <a:rPr lang="tr-TR" sz="2000" i="1" baseline="30000" dirty="0"/>
              <a:t>  </a:t>
            </a:r>
            <a:endParaRPr lang="tr-TR" sz="2000" dirty="0"/>
          </a:p>
          <a:p>
            <a:pPr marL="68580" indent="0">
              <a:buNone/>
            </a:pPr>
            <a:r>
              <a:rPr lang="tr-TR" sz="2000" dirty="0"/>
              <a:t>dur.</a:t>
            </a:r>
          </a:p>
          <a:p>
            <a:endParaRPr lang="tr-TR" dirty="0"/>
          </a:p>
        </p:txBody>
      </p:sp>
      <p:sp>
        <p:nvSpPr>
          <p:cNvPr id="7" name="Altbilgi Yer Tutucusu 4"/>
          <p:cNvSpPr>
            <a:spLocks noGrp="1"/>
          </p:cNvSpPr>
          <p:nvPr>
            <p:ph type="ftr" sz="quarter" idx="11"/>
          </p:nvPr>
        </p:nvSpPr>
        <p:spPr>
          <a:xfrm>
            <a:off x="5162877" y="6117093"/>
            <a:ext cx="3502152" cy="365125"/>
          </a:xfrm>
        </p:spPr>
        <p:txBody>
          <a:bodyPr/>
          <a:lstStyle/>
          <a:p>
            <a:r>
              <a:rPr lang="en-US" dirty="0"/>
              <a:t>7.4 </a:t>
            </a:r>
            <a:r>
              <a:rPr lang="en-US" dirty="0" err="1"/>
              <a:t>Beklenen</a:t>
            </a:r>
            <a:r>
              <a:rPr lang="en-US" dirty="0"/>
              <a:t> </a:t>
            </a:r>
            <a:r>
              <a:rPr lang="en-US" dirty="0" err="1"/>
              <a:t>Değer</a:t>
            </a:r>
            <a:r>
              <a:rPr lang="en-US" dirty="0"/>
              <a:t> </a:t>
            </a:r>
            <a:r>
              <a:rPr lang="en-US" dirty="0" err="1"/>
              <a:t>ve</a:t>
            </a:r>
            <a:r>
              <a:rPr lang="en-US" dirty="0"/>
              <a:t> </a:t>
            </a:r>
            <a:r>
              <a:rPr lang="en-US" dirty="0" err="1" smtClean="0"/>
              <a:t>Varyans</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100</a:t>
            </a:fld>
            <a:endParaRPr lang="en-US"/>
          </a:p>
        </p:txBody>
      </p:sp>
    </p:spTree>
    <p:extLst>
      <p:ext uri="{BB962C8B-B14F-4D97-AF65-F5344CB8AC3E}">
        <p14:creationId xmlns:p14="http://schemas.microsoft.com/office/powerpoint/2010/main" val="182834031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25365"/>
          </a:xfrm>
        </p:spPr>
        <p:txBody>
          <a:bodyPr>
            <a:normAutofit fontScale="90000"/>
          </a:bodyPr>
          <a:lstStyle/>
          <a:p>
            <a:pPr algn="ctr"/>
            <a:r>
              <a:rPr lang="tr-TR" sz="3200" b="1" dirty="0"/>
              <a:t>7.4.5 </a:t>
            </a:r>
            <a:r>
              <a:rPr lang="tr-TR" sz="3200" b="1" dirty="0" err="1"/>
              <a:t>Varyans</a:t>
            </a:r>
            <a:endParaRPr lang="tr-TR" sz="3200" dirty="0"/>
          </a:p>
        </p:txBody>
      </p:sp>
      <p:sp>
        <p:nvSpPr>
          <p:cNvPr id="3" name="İçerik Yer Tutucusu 2"/>
          <p:cNvSpPr>
            <a:spLocks noGrp="1"/>
          </p:cNvSpPr>
          <p:nvPr>
            <p:ph idx="1"/>
          </p:nvPr>
        </p:nvSpPr>
        <p:spPr>
          <a:xfrm>
            <a:off x="570563" y="3012629"/>
            <a:ext cx="5126294" cy="3811430"/>
          </a:xfrm>
        </p:spPr>
        <p:txBody>
          <a:bodyPr>
            <a:normAutofit fontScale="70000" lnSpcReduction="20000"/>
          </a:bodyPr>
          <a:lstStyle/>
          <a:p>
            <a:r>
              <a:rPr lang="tr-TR" dirty="0">
                <a:solidFill>
                  <a:schemeClr val="accent3"/>
                </a:solidFill>
              </a:rPr>
              <a:t>IRENEE-JULES BİENAYME (</a:t>
            </a:r>
            <a:r>
              <a:rPr lang="tr-TR" dirty="0" smtClean="0">
                <a:solidFill>
                  <a:schemeClr val="accent3"/>
                </a:solidFill>
              </a:rPr>
              <a:t>1796-1898</a:t>
            </a:r>
            <a:r>
              <a:rPr lang="tr-TR" i="1" dirty="0" smtClean="0">
                <a:solidFill>
                  <a:schemeClr val="accent3"/>
                </a:solidFill>
              </a:rPr>
              <a:t>)</a:t>
            </a:r>
            <a:endParaRPr lang="tr-TR" dirty="0">
              <a:solidFill>
                <a:schemeClr val="accent3"/>
              </a:solidFill>
            </a:endParaRPr>
          </a:p>
          <a:p>
            <a:pPr marL="68580" indent="0" algn="just">
              <a:buNone/>
            </a:pPr>
            <a:r>
              <a:rPr lang="tr-TR" dirty="0" err="1" smtClean="0"/>
              <a:t>Bianeyme</a:t>
            </a:r>
            <a:r>
              <a:rPr lang="tr-TR" dirty="0"/>
              <a:t>, pratik zekâsıyla anılırdı, ama önemli ispatları es geçen kâğıtları okuyucularını düş kırıklığına uğrattı. Seyrek olarak yayın çıkarttı, Çoğunlukla az tanınan dergilerde yazdı. Ama olasılık ve istatistiğe, onun sosyal bilim ve maliyedeki uygulamalarına önemli katkıları olmuştur. Önemli katkılarından bazıları, </a:t>
            </a:r>
            <a:r>
              <a:rPr lang="tr-TR" dirty="0" err="1"/>
              <a:t>Laplace'ın</a:t>
            </a:r>
            <a:r>
              <a:rPr lang="tr-TR" dirty="0"/>
              <a:t> en küçük kareler yöntemini genelleştirerek oluşturduğu büyük sayılar kuralının basit ispatı olan, </a:t>
            </a:r>
            <a:r>
              <a:rPr lang="tr-TR" dirty="0" err="1"/>
              <a:t>Bianeyme-Chebyshev</a:t>
            </a:r>
            <a:r>
              <a:rPr lang="tr-TR" dirty="0"/>
              <a:t> eşitsizliği ve rastgele değişkenlerin toplamının </a:t>
            </a:r>
            <a:r>
              <a:rPr lang="tr-TR" dirty="0" err="1"/>
              <a:t>varyansı</a:t>
            </a:r>
            <a:r>
              <a:rPr lang="tr-TR" dirty="0"/>
              <a:t> için </a:t>
            </a:r>
            <a:r>
              <a:rPr lang="tr-TR" dirty="0" err="1"/>
              <a:t>Bianeyme</a:t>
            </a:r>
            <a:r>
              <a:rPr lang="tr-TR" dirty="0"/>
              <a:t> formülüdür</a:t>
            </a:r>
          </a:p>
        </p:txBody>
      </p:sp>
      <p:sp>
        <p:nvSpPr>
          <p:cNvPr id="6" name="Slayt Numarası Yer Tutucusu 5"/>
          <p:cNvSpPr>
            <a:spLocks noGrp="1"/>
          </p:cNvSpPr>
          <p:nvPr>
            <p:ph type="sldNum" sz="quarter" idx="12"/>
          </p:nvPr>
        </p:nvSpPr>
        <p:spPr/>
        <p:txBody>
          <a:bodyPr/>
          <a:lstStyle/>
          <a:p>
            <a:fld id="{8B37D5FE-740C-46F5-801A-FA5477D9711F}" type="slidenum">
              <a:rPr lang="en-US" smtClean="0"/>
              <a:pPr/>
              <a:t>101</a:t>
            </a:fld>
            <a:endParaRPr lang="en-US"/>
          </a:p>
        </p:txBody>
      </p:sp>
      <p:graphicFrame>
        <p:nvGraphicFramePr>
          <p:cNvPr id="7" name="İçerik Yer Tutucusu 10"/>
          <p:cNvGraphicFramePr>
            <a:graphicFrameLocks/>
          </p:cNvGraphicFramePr>
          <p:nvPr>
            <p:extLst>
              <p:ext uri="{D42A27DB-BD31-4B8C-83A1-F6EECF244321}">
                <p14:modId xmlns:p14="http://schemas.microsoft.com/office/powerpoint/2010/main" val="2152001964"/>
              </p:ext>
            </p:extLst>
          </p:nvPr>
        </p:nvGraphicFramePr>
        <p:xfrm>
          <a:off x="570563" y="1685989"/>
          <a:ext cx="8101723" cy="1084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Resim 7"/>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00266" y="3373513"/>
            <a:ext cx="1952172" cy="19884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9082515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1"/>
          <p:cNvSpPr>
            <a:spLocks noGrp="1"/>
          </p:cNvSpPr>
          <p:nvPr>
            <p:ph type="title"/>
          </p:nvPr>
        </p:nvSpPr>
        <p:spPr>
          <a:xfrm>
            <a:off x="1043492" y="861389"/>
            <a:ext cx="7024744" cy="692279"/>
          </a:xfrm>
        </p:spPr>
        <p:txBody>
          <a:bodyPr>
            <a:normAutofit fontScale="90000"/>
          </a:bodyPr>
          <a:lstStyle/>
          <a:p>
            <a:pPr algn="ctr"/>
            <a:r>
              <a:rPr lang="tr-TR" b="1" dirty="0"/>
              <a:t>7.4.5 </a:t>
            </a:r>
            <a:r>
              <a:rPr lang="tr-TR" b="1" dirty="0" err="1"/>
              <a:t>Varyans</a:t>
            </a:r>
            <a:endParaRPr lang="tr-TR" dirty="0"/>
          </a:p>
        </p:txBody>
      </p:sp>
      <p:sp>
        <p:nvSpPr>
          <p:cNvPr id="3" name="İçerik Yer Tutucusu 2"/>
          <p:cNvSpPr>
            <a:spLocks noGrp="1"/>
          </p:cNvSpPr>
          <p:nvPr>
            <p:ph idx="1"/>
          </p:nvPr>
        </p:nvSpPr>
        <p:spPr>
          <a:xfrm>
            <a:off x="336177" y="1583394"/>
            <a:ext cx="8646458" cy="4924982"/>
          </a:xfrm>
        </p:spPr>
        <p:txBody>
          <a:bodyPr>
            <a:normAutofit/>
          </a:bodyPr>
          <a:lstStyle/>
          <a:p>
            <a:r>
              <a:rPr lang="tr-TR" sz="2000" b="1" i="1" dirty="0">
                <a:solidFill>
                  <a:srgbClr val="C00000"/>
                </a:solidFill>
              </a:rPr>
              <a:t>İspat</a:t>
            </a:r>
            <a:r>
              <a:rPr lang="tr-TR" sz="2000" b="1" i="1" dirty="0"/>
              <a:t>:</a:t>
            </a:r>
            <a:r>
              <a:rPr lang="tr-TR" sz="2000" dirty="0"/>
              <a:t> Teorem 6'dan </a:t>
            </a:r>
            <a:r>
              <a:rPr lang="tr-TR" sz="2000" b="1" i="1" dirty="0"/>
              <a:t>V(X + Y) = E((X+ Y)</a:t>
            </a:r>
            <a:r>
              <a:rPr lang="tr-TR" sz="2000" b="1" i="1" baseline="30000" dirty="0"/>
              <a:t>2</a:t>
            </a:r>
            <a:r>
              <a:rPr lang="tr-TR" sz="2000" b="1" i="1" dirty="0"/>
              <a:t>) - E{X + Y)</a:t>
            </a:r>
            <a:r>
              <a:rPr lang="tr-TR" sz="2000" b="1" i="1" baseline="30000" dirty="0"/>
              <a:t>2</a:t>
            </a:r>
            <a:r>
              <a:rPr lang="tr-TR" sz="2000" b="1" baseline="30000" dirty="0"/>
              <a:t> </a:t>
            </a:r>
            <a:r>
              <a:rPr lang="tr-TR" sz="2000" dirty="0"/>
              <a:t>olduğunu biliyoruz. </a:t>
            </a:r>
            <a:r>
              <a:rPr lang="tr-TR" sz="2000" dirty="0" smtClean="0"/>
              <a:t>Buradan</a:t>
            </a:r>
          </a:p>
          <a:p>
            <a:endParaRPr lang="tr-TR" sz="2000" dirty="0"/>
          </a:p>
          <a:p>
            <a:pPr marL="68580" indent="0">
              <a:buNone/>
            </a:pPr>
            <a:r>
              <a:rPr lang="tr-TR" sz="2000" b="1" i="1" dirty="0"/>
              <a:t>V(X+Y) = E(X</a:t>
            </a:r>
            <a:r>
              <a:rPr lang="tr-TR" sz="2000" b="1" i="1" baseline="30000" dirty="0"/>
              <a:t>2</a:t>
            </a:r>
            <a:r>
              <a:rPr lang="tr-TR" sz="2000" b="1" i="1" dirty="0"/>
              <a:t> + 2XY+ Y</a:t>
            </a:r>
            <a:r>
              <a:rPr lang="tr-TR" sz="2000" b="1" i="1" baseline="30000" dirty="0"/>
              <a:t>2</a:t>
            </a:r>
            <a:r>
              <a:rPr lang="tr-TR" sz="2000" b="1" i="1" dirty="0"/>
              <a:t>) - (E(X) + E(Y))</a:t>
            </a:r>
            <a:r>
              <a:rPr lang="tr-TR" sz="2000" b="1" i="1" baseline="30000" dirty="0"/>
              <a:t>2</a:t>
            </a:r>
            <a:endParaRPr lang="tr-TR" sz="2000" b="1" dirty="0"/>
          </a:p>
          <a:p>
            <a:pPr marL="68580" indent="0">
              <a:buNone/>
            </a:pPr>
            <a:r>
              <a:rPr lang="tr-TR" sz="2000" b="1" dirty="0" smtClean="0"/>
              <a:t>            = </a:t>
            </a:r>
            <a:r>
              <a:rPr lang="tr-TR" sz="2000" b="1" i="1" dirty="0"/>
              <a:t>E(X</a:t>
            </a:r>
            <a:r>
              <a:rPr lang="tr-TR" sz="2000" b="1" i="1" baseline="30000" dirty="0"/>
              <a:t>2</a:t>
            </a:r>
            <a:r>
              <a:rPr lang="tr-TR" sz="2000" b="1" i="1" dirty="0"/>
              <a:t>) + 2E(XY) + E(Y</a:t>
            </a:r>
            <a:r>
              <a:rPr lang="tr-TR" sz="2000" b="1" i="1" baseline="30000" dirty="0"/>
              <a:t>2</a:t>
            </a:r>
            <a:r>
              <a:rPr lang="tr-TR" sz="2000" b="1" i="1" dirty="0"/>
              <a:t>) - E(X)</a:t>
            </a:r>
            <a:r>
              <a:rPr lang="tr-TR" sz="2000" b="1" i="1" baseline="30000" dirty="0"/>
              <a:t>2</a:t>
            </a:r>
            <a:r>
              <a:rPr lang="tr-TR" sz="2000" b="1" i="1" dirty="0"/>
              <a:t> - 2E(X)E(Y) - E(Y)</a:t>
            </a:r>
            <a:r>
              <a:rPr lang="tr-TR" sz="2000" b="1" i="1" baseline="30000" dirty="0"/>
              <a:t>2</a:t>
            </a:r>
            <a:r>
              <a:rPr lang="tr-TR" sz="2000" b="1" dirty="0"/>
              <a:t> </a:t>
            </a:r>
            <a:endParaRPr lang="tr-TR" sz="2000" b="1" dirty="0" smtClean="0"/>
          </a:p>
          <a:p>
            <a:pPr marL="68580" indent="0">
              <a:buNone/>
            </a:pPr>
            <a:r>
              <a:rPr lang="tr-TR" sz="2000" dirty="0" smtClean="0"/>
              <a:t>elde </a:t>
            </a:r>
            <a:r>
              <a:rPr lang="tr-TR" sz="2000" dirty="0"/>
              <a:t>edilir.</a:t>
            </a:r>
          </a:p>
          <a:p>
            <a:pPr marL="68580" indent="0">
              <a:buNone/>
            </a:pPr>
            <a:endParaRPr lang="tr-TR" sz="2000" dirty="0" smtClean="0"/>
          </a:p>
          <a:p>
            <a:r>
              <a:rPr lang="tr-TR" sz="2000" dirty="0" smtClean="0"/>
              <a:t>X </a:t>
            </a:r>
            <a:r>
              <a:rPr lang="tr-TR" sz="2000" dirty="0"/>
              <a:t>ve Y birbirinden bağımsız olduğundan, Teorem 5'den </a:t>
            </a:r>
          </a:p>
          <a:p>
            <a:pPr marL="68580" indent="0">
              <a:buNone/>
            </a:pPr>
            <a:r>
              <a:rPr lang="tr-TR" sz="2000" b="1" dirty="0" smtClean="0"/>
              <a:t>E(XY</a:t>
            </a:r>
            <a:r>
              <a:rPr lang="tr-TR" sz="2000" b="1" dirty="0"/>
              <a:t>) = E(X)E(Y)</a:t>
            </a:r>
            <a:r>
              <a:rPr lang="tr-TR" sz="2000" dirty="0"/>
              <a:t>’</a:t>
            </a:r>
            <a:r>
              <a:rPr lang="tr-TR" sz="2000" dirty="0" err="1"/>
              <a:t>dir</a:t>
            </a:r>
            <a:r>
              <a:rPr lang="tr-TR" sz="2000" dirty="0"/>
              <a:t>. </a:t>
            </a:r>
            <a:endParaRPr lang="tr-TR" sz="2000" dirty="0" smtClean="0"/>
          </a:p>
          <a:p>
            <a:pPr marL="68580" indent="0">
              <a:buNone/>
            </a:pPr>
            <a:r>
              <a:rPr lang="tr-TR" sz="2000" dirty="0" smtClean="0"/>
              <a:t>Bu </a:t>
            </a:r>
            <a:r>
              <a:rPr lang="tr-TR" sz="2000" dirty="0"/>
              <a:t>da</a:t>
            </a:r>
          </a:p>
          <a:p>
            <a:pPr marL="68580" indent="0">
              <a:buNone/>
            </a:pPr>
            <a:r>
              <a:rPr lang="tr-TR" sz="2000" b="1" i="1" dirty="0"/>
              <a:t>V(X+ Y) = (E(X</a:t>
            </a:r>
            <a:r>
              <a:rPr lang="tr-TR" sz="2000" b="1" i="1" baseline="30000" dirty="0"/>
              <a:t>2</a:t>
            </a:r>
            <a:r>
              <a:rPr lang="tr-TR" sz="2000" b="1" i="1" dirty="0"/>
              <a:t>) - E(X)</a:t>
            </a:r>
            <a:r>
              <a:rPr lang="tr-TR" sz="2000" b="1" i="1" baseline="30000" dirty="0"/>
              <a:t>2</a:t>
            </a:r>
            <a:r>
              <a:rPr lang="tr-TR" sz="2000" b="1" i="1" dirty="0"/>
              <a:t>) + (E(Y</a:t>
            </a:r>
            <a:r>
              <a:rPr lang="tr-TR" sz="2000" b="1" i="1" baseline="30000" dirty="0"/>
              <a:t>2</a:t>
            </a:r>
            <a:r>
              <a:rPr lang="tr-TR" sz="2000" b="1" i="1" dirty="0"/>
              <a:t>) - E(Y)</a:t>
            </a:r>
            <a:r>
              <a:rPr lang="tr-TR" sz="2000" b="1" i="1" baseline="30000" dirty="0"/>
              <a:t>2</a:t>
            </a:r>
            <a:r>
              <a:rPr lang="tr-TR" sz="2000" b="1" i="1" dirty="0"/>
              <a:t>)</a:t>
            </a:r>
            <a:endParaRPr lang="tr-TR" sz="2000" b="1" dirty="0"/>
          </a:p>
          <a:p>
            <a:pPr marL="68580" indent="0">
              <a:buNone/>
            </a:pPr>
            <a:r>
              <a:rPr lang="tr-TR" sz="2000" b="1" i="1" dirty="0" smtClean="0"/>
              <a:t>             = </a:t>
            </a:r>
            <a:r>
              <a:rPr lang="tr-TR" sz="2000" b="1" i="1" dirty="0"/>
              <a:t>V(X)+ V(Y).</a:t>
            </a:r>
            <a:endParaRPr lang="tr-TR" sz="2000" b="1" dirty="0"/>
          </a:p>
          <a:p>
            <a:pPr marL="68580" indent="0">
              <a:buNone/>
            </a:pPr>
            <a:r>
              <a:rPr lang="tr-TR" sz="2000" dirty="0"/>
              <a:t>sonucunu verir.</a:t>
            </a:r>
          </a:p>
          <a:p>
            <a:endParaRPr lang="tr-TR" sz="2000" dirty="0"/>
          </a:p>
        </p:txBody>
      </p:sp>
      <p:sp>
        <p:nvSpPr>
          <p:cNvPr id="8" name="Altbilgi Yer Tutucusu 4"/>
          <p:cNvSpPr>
            <a:spLocks noGrp="1"/>
          </p:cNvSpPr>
          <p:nvPr>
            <p:ph type="ftr" sz="quarter" idx="11"/>
          </p:nvPr>
        </p:nvSpPr>
        <p:spPr>
          <a:xfrm>
            <a:off x="5162877" y="6117093"/>
            <a:ext cx="3502152" cy="365125"/>
          </a:xfrm>
        </p:spPr>
        <p:txBody>
          <a:bodyPr/>
          <a:lstStyle/>
          <a:p>
            <a:r>
              <a:rPr lang="en-US" dirty="0"/>
              <a:t>7.4 </a:t>
            </a:r>
            <a:r>
              <a:rPr lang="en-US" dirty="0" err="1"/>
              <a:t>Beklenen</a:t>
            </a:r>
            <a:r>
              <a:rPr lang="en-US" dirty="0"/>
              <a:t> </a:t>
            </a:r>
            <a:r>
              <a:rPr lang="en-US" dirty="0" err="1"/>
              <a:t>Değer</a:t>
            </a:r>
            <a:r>
              <a:rPr lang="en-US" dirty="0"/>
              <a:t> </a:t>
            </a:r>
            <a:r>
              <a:rPr lang="en-US" dirty="0" err="1"/>
              <a:t>ve</a:t>
            </a:r>
            <a:r>
              <a:rPr lang="en-US" dirty="0"/>
              <a:t> </a:t>
            </a:r>
            <a:r>
              <a:rPr lang="en-US" dirty="0" err="1" smtClean="0"/>
              <a:t>Varyans</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102</a:t>
            </a:fld>
            <a:endParaRPr lang="en-US"/>
          </a:p>
        </p:txBody>
      </p:sp>
    </p:spTree>
    <p:extLst>
      <p:ext uri="{BB962C8B-B14F-4D97-AF65-F5344CB8AC3E}">
        <p14:creationId xmlns:p14="http://schemas.microsoft.com/office/powerpoint/2010/main" val="362993134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1"/>
          <p:cNvSpPr>
            <a:spLocks noGrp="1"/>
          </p:cNvSpPr>
          <p:nvPr>
            <p:ph type="title"/>
          </p:nvPr>
        </p:nvSpPr>
        <p:spPr>
          <a:xfrm>
            <a:off x="1043492" y="1009308"/>
            <a:ext cx="7024744" cy="692279"/>
          </a:xfrm>
        </p:spPr>
        <p:txBody>
          <a:bodyPr>
            <a:normAutofit fontScale="90000"/>
          </a:bodyPr>
          <a:lstStyle/>
          <a:p>
            <a:pPr algn="ctr"/>
            <a:r>
              <a:rPr lang="tr-TR" b="1" dirty="0"/>
              <a:t>7.4.5 </a:t>
            </a:r>
            <a:r>
              <a:rPr lang="tr-TR" b="1" dirty="0" err="1"/>
              <a:t>Varyans</a:t>
            </a:r>
            <a:endParaRPr lang="tr-TR" dirty="0"/>
          </a:p>
        </p:txBody>
      </p:sp>
      <p:sp>
        <p:nvSpPr>
          <p:cNvPr id="8" name="Altbilgi Yer Tutucusu 4"/>
          <p:cNvSpPr>
            <a:spLocks noGrp="1"/>
          </p:cNvSpPr>
          <p:nvPr>
            <p:ph type="ftr" sz="quarter" idx="11"/>
          </p:nvPr>
        </p:nvSpPr>
        <p:spPr>
          <a:xfrm>
            <a:off x="5539393" y="6399480"/>
            <a:ext cx="3502152" cy="365125"/>
          </a:xfrm>
        </p:spPr>
        <p:txBody>
          <a:bodyPr/>
          <a:lstStyle/>
          <a:p>
            <a:r>
              <a:rPr lang="en-US" dirty="0"/>
              <a:t>7.4 </a:t>
            </a:r>
            <a:r>
              <a:rPr lang="en-US" dirty="0" err="1"/>
              <a:t>Beklenen</a:t>
            </a:r>
            <a:r>
              <a:rPr lang="en-US" dirty="0"/>
              <a:t> </a:t>
            </a:r>
            <a:r>
              <a:rPr lang="en-US" dirty="0" err="1"/>
              <a:t>Değer</a:t>
            </a:r>
            <a:r>
              <a:rPr lang="en-US" dirty="0"/>
              <a:t> </a:t>
            </a:r>
            <a:r>
              <a:rPr lang="en-US" dirty="0" err="1"/>
              <a:t>ve</a:t>
            </a:r>
            <a:r>
              <a:rPr lang="en-US" dirty="0"/>
              <a:t> </a:t>
            </a:r>
            <a:r>
              <a:rPr lang="en-US" dirty="0" err="1" smtClean="0"/>
              <a:t>Varyans</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103</a:t>
            </a:fld>
            <a:endParaRPr lang="en-US"/>
          </a:p>
        </p:txBody>
      </p:sp>
      <p:sp>
        <p:nvSpPr>
          <p:cNvPr id="9" name="8 İçerik Yer Tutucusu"/>
          <p:cNvSpPr>
            <a:spLocks noGrp="1"/>
          </p:cNvSpPr>
          <p:nvPr>
            <p:ph idx="1"/>
          </p:nvPr>
        </p:nvSpPr>
        <p:spPr>
          <a:xfrm>
            <a:off x="389965" y="1738436"/>
            <a:ext cx="8458200" cy="4325112"/>
          </a:xfrm>
        </p:spPr>
        <p:txBody>
          <a:bodyPr>
            <a:normAutofit/>
          </a:bodyPr>
          <a:lstStyle/>
          <a:p>
            <a:pPr>
              <a:buNone/>
            </a:pPr>
            <a:endParaRPr lang="tr-TR" sz="2000" dirty="0" smtClean="0"/>
          </a:p>
          <a:p>
            <a:r>
              <a:rPr lang="tr-TR" sz="2000" b="1" dirty="0" smtClean="0">
                <a:solidFill>
                  <a:srgbClr val="C00000"/>
                </a:solidFill>
              </a:rPr>
              <a:t>ÖRNEK </a:t>
            </a:r>
            <a:r>
              <a:rPr lang="tr-TR" sz="2000" dirty="0" smtClean="0"/>
              <a:t>	Şimdi n sayıda </a:t>
            </a:r>
            <a:r>
              <a:rPr lang="tr-TR" sz="2000" dirty="0" err="1" smtClean="0"/>
              <a:t>Bernoulli</a:t>
            </a:r>
            <a:r>
              <a:rPr lang="tr-TR" sz="2000" dirty="0" smtClean="0"/>
              <a:t> denemesi yapıldığında, başarıların sayısını sayan rastgele değişkeninin </a:t>
            </a:r>
            <a:r>
              <a:rPr lang="tr-TR" sz="2000" dirty="0" err="1" smtClean="0"/>
              <a:t>varyansım</a:t>
            </a:r>
            <a:r>
              <a:rPr lang="tr-TR" sz="2000" dirty="0" smtClean="0"/>
              <a:t> bulacağız.</a:t>
            </a:r>
          </a:p>
          <a:p>
            <a:r>
              <a:rPr lang="tr-TR" sz="2000" dirty="0" smtClean="0"/>
              <a:t>n sayıda </a:t>
            </a:r>
            <a:r>
              <a:rPr lang="tr-TR" sz="2000" dirty="0" err="1" smtClean="0"/>
              <a:t>Bernoulli</a:t>
            </a:r>
            <a:r>
              <a:rPr lang="tr-TR" sz="2000" dirty="0" smtClean="0"/>
              <a:t> denemesi yapıldığında, her denemede </a:t>
            </a:r>
            <a:r>
              <a:rPr lang="tr-TR" sz="2000" i="1" dirty="0" smtClean="0"/>
              <a:t>p</a:t>
            </a:r>
            <a:r>
              <a:rPr lang="tr-TR" sz="2000" dirty="0" smtClean="0"/>
              <a:t> başarının olasılığı ve </a:t>
            </a:r>
            <a:r>
              <a:rPr lang="tr-TR" sz="2000" i="1" dirty="0" smtClean="0"/>
              <a:t>q</a:t>
            </a:r>
            <a:r>
              <a:rPr lang="tr-TR" sz="2000" dirty="0" smtClean="0"/>
              <a:t> da başarısızlığın olasılığı olduğuna göre başarı sayısının </a:t>
            </a:r>
            <a:r>
              <a:rPr lang="tr-TR" sz="2000" dirty="0" err="1" smtClean="0"/>
              <a:t>varyansım</a:t>
            </a:r>
            <a:r>
              <a:rPr lang="tr-TR" sz="2000" dirty="0" smtClean="0"/>
              <a:t> bulunuz.</a:t>
            </a:r>
          </a:p>
          <a:p>
            <a:endParaRPr lang="tr-TR" sz="2000" dirty="0" smtClean="0"/>
          </a:p>
          <a:p>
            <a:endParaRPr lang="tr-TR" sz="2000" dirty="0" smtClean="0"/>
          </a:p>
          <a:p>
            <a:r>
              <a:rPr lang="tr-TR" sz="2000" i="1" dirty="0" smtClean="0">
                <a:solidFill>
                  <a:srgbClr val="C00000"/>
                </a:solidFill>
              </a:rPr>
              <a:t>Çözüm</a:t>
            </a:r>
            <a:r>
              <a:rPr lang="tr-TR" sz="2000" i="1" dirty="0" smtClean="0"/>
              <a:t>:</a:t>
            </a:r>
            <a:r>
              <a:rPr lang="tr-TR" sz="2000" dirty="0" smtClean="0"/>
              <a:t> </a:t>
            </a:r>
            <a:r>
              <a:rPr lang="tr-TR" sz="2000" dirty="0" err="1" smtClean="0"/>
              <a:t>X</a:t>
            </a:r>
            <a:r>
              <a:rPr lang="tr-TR" sz="2000" baseline="-25000" dirty="0" err="1" smtClean="0"/>
              <a:t>i</a:t>
            </a:r>
            <a:r>
              <a:rPr lang="tr-TR" sz="2000" baseline="-25000" dirty="0" smtClean="0"/>
              <a:t>,</a:t>
            </a:r>
            <a:r>
              <a:rPr lang="tr-TR" sz="2000" dirty="0" smtClean="0"/>
              <a:t> deneme başarılıysa, </a:t>
            </a:r>
            <a:r>
              <a:rPr lang="tr-TR" sz="2000" dirty="0" err="1" smtClean="0"/>
              <a:t>X</a:t>
            </a:r>
            <a:r>
              <a:rPr lang="tr-TR" sz="2000" baseline="-25000" dirty="0" err="1" smtClean="0"/>
              <a:t>i</a:t>
            </a:r>
            <a:r>
              <a:rPr lang="tr-TR" sz="2000" dirty="0" smtClean="0"/>
              <a:t>((t</a:t>
            </a:r>
            <a:r>
              <a:rPr lang="tr-TR" sz="2000" baseline="-25000" dirty="0" smtClean="0"/>
              <a:t>1,</a:t>
            </a:r>
            <a:r>
              <a:rPr lang="tr-TR" sz="2000" dirty="0" smtClean="0"/>
              <a:t>t</a:t>
            </a:r>
            <a:r>
              <a:rPr lang="tr-TR" sz="2000" baseline="-25000" dirty="0" smtClean="0"/>
              <a:t>2</a:t>
            </a:r>
            <a:r>
              <a:rPr lang="tr-TR" sz="2000" dirty="0" smtClean="0"/>
              <a:t>,….</a:t>
            </a:r>
            <a:r>
              <a:rPr lang="tr-TR" sz="2000" dirty="0" err="1" smtClean="0"/>
              <a:t>t</a:t>
            </a:r>
            <a:r>
              <a:rPr lang="tr-TR" sz="2000" baseline="-25000" dirty="0" err="1" smtClean="0"/>
              <a:t>n</a:t>
            </a:r>
            <a:r>
              <a:rPr lang="tr-TR" sz="2000" dirty="0" smtClean="0"/>
              <a:t>))=1 ve t</a:t>
            </a:r>
            <a:r>
              <a:rPr lang="tr-TR" sz="2000" baseline="-25000" dirty="0" smtClean="0"/>
              <a:t>i</a:t>
            </a:r>
            <a:r>
              <a:rPr lang="tr-TR" sz="2000" dirty="0" smtClean="0"/>
              <a:t> deneme başarısızsa </a:t>
            </a:r>
            <a:r>
              <a:rPr lang="tr-TR" sz="2000" dirty="0" err="1" smtClean="0"/>
              <a:t>X</a:t>
            </a:r>
            <a:r>
              <a:rPr lang="tr-TR" sz="2000" baseline="-25000" dirty="0" err="1" smtClean="0"/>
              <a:t>i</a:t>
            </a:r>
            <a:r>
              <a:rPr lang="tr-TR" sz="2000" dirty="0" smtClean="0"/>
              <a:t>((t</a:t>
            </a:r>
            <a:r>
              <a:rPr lang="tr-TR" sz="2000" baseline="-25000" dirty="0" smtClean="0"/>
              <a:t>1,</a:t>
            </a:r>
            <a:r>
              <a:rPr lang="tr-TR" sz="2000" dirty="0" smtClean="0"/>
              <a:t>t</a:t>
            </a:r>
            <a:r>
              <a:rPr lang="tr-TR" sz="2000" baseline="-25000" dirty="0" smtClean="0"/>
              <a:t>2</a:t>
            </a:r>
            <a:r>
              <a:rPr lang="tr-TR" sz="2000" dirty="0" smtClean="0"/>
              <a:t>,….</a:t>
            </a:r>
            <a:r>
              <a:rPr lang="tr-TR" sz="2000" dirty="0" err="1" smtClean="0"/>
              <a:t>t</a:t>
            </a:r>
            <a:r>
              <a:rPr lang="tr-TR" sz="2000" baseline="-25000" dirty="0" err="1" smtClean="0"/>
              <a:t>n</a:t>
            </a:r>
            <a:r>
              <a:rPr lang="tr-TR" sz="2000" dirty="0" smtClean="0"/>
              <a:t>))=0 olacak şekilde bir rastgele değişken olsun.</a:t>
            </a:r>
            <a:r>
              <a:rPr lang="tr-TR" sz="2000" i="1" dirty="0" smtClean="0"/>
              <a:t> X</a:t>
            </a:r>
            <a:r>
              <a:rPr lang="tr-TR" sz="2000" i="1" baseline="-25000" dirty="0" smtClean="0"/>
              <a:t>1</a:t>
            </a:r>
            <a:r>
              <a:rPr lang="tr-TR" sz="2000" i="1" dirty="0" smtClean="0"/>
              <a:t>+ X</a:t>
            </a:r>
            <a:r>
              <a:rPr lang="tr-TR" sz="2000" i="1" baseline="-25000" dirty="0" smtClean="0"/>
              <a:t>2</a:t>
            </a:r>
            <a:r>
              <a:rPr lang="tr-TR" sz="2000" i="1" dirty="0" smtClean="0"/>
              <a:t> + • • • + </a:t>
            </a:r>
            <a:r>
              <a:rPr lang="tr-TR" sz="2000" i="1" dirty="0" err="1" smtClean="0"/>
              <a:t>X</a:t>
            </a:r>
            <a:r>
              <a:rPr lang="tr-TR" sz="2000" i="1" baseline="-25000" dirty="0" err="1" smtClean="0"/>
              <a:t>n</a:t>
            </a:r>
            <a:r>
              <a:rPr lang="tr-TR" sz="2000" i="1" baseline="-25000" dirty="0" smtClean="0"/>
              <a:t> </a:t>
            </a:r>
            <a:r>
              <a:rPr lang="tr-TR" sz="2000" dirty="0" smtClean="0"/>
              <a:t>olsun. O zaman n denemedeki başarı sayısını X sayar. Teorem 6'dan </a:t>
            </a:r>
            <a:r>
              <a:rPr lang="tr-TR" sz="2000" i="1" dirty="0" smtClean="0"/>
              <a:t>V(X)</a:t>
            </a:r>
            <a:r>
              <a:rPr lang="tr-TR" sz="2000" dirty="0" smtClean="0"/>
              <a:t>=</a:t>
            </a:r>
            <a:r>
              <a:rPr lang="tr-TR" sz="2000" i="1" dirty="0" smtClean="0"/>
              <a:t>V(X</a:t>
            </a:r>
            <a:r>
              <a:rPr lang="tr-TR" sz="2000" i="1" baseline="-25000" dirty="0" smtClean="0"/>
              <a:t>1</a:t>
            </a:r>
            <a:r>
              <a:rPr lang="tr-TR" sz="2000" i="1" dirty="0" smtClean="0"/>
              <a:t>)+V(X</a:t>
            </a:r>
            <a:r>
              <a:rPr lang="tr-TR" sz="2000" i="1" baseline="-25000" dirty="0" smtClean="0"/>
              <a:t>2</a:t>
            </a:r>
            <a:r>
              <a:rPr lang="tr-TR" sz="2000" i="1" dirty="0" smtClean="0"/>
              <a:t>)+…..+V(</a:t>
            </a:r>
            <a:r>
              <a:rPr lang="tr-TR" sz="2000" i="1" dirty="0" err="1" smtClean="0"/>
              <a:t>X</a:t>
            </a:r>
            <a:r>
              <a:rPr lang="tr-TR" sz="2000" i="1" baseline="-25000" dirty="0" err="1" smtClean="0"/>
              <a:t>n</a:t>
            </a:r>
            <a:r>
              <a:rPr lang="tr-TR" sz="2000" i="1" dirty="0" smtClean="0"/>
              <a:t>)’</a:t>
            </a:r>
            <a:r>
              <a:rPr lang="tr-TR" sz="2000" dirty="0" err="1" smtClean="0"/>
              <a:t>dir</a:t>
            </a:r>
            <a:r>
              <a:rPr lang="tr-TR" sz="2000" dirty="0" smtClean="0"/>
              <a:t>.  i=1,2,…..n için </a:t>
            </a:r>
            <a:r>
              <a:rPr lang="tr-TR" sz="2000" i="1" dirty="0" smtClean="0"/>
              <a:t>V(</a:t>
            </a:r>
            <a:r>
              <a:rPr lang="tr-TR" sz="2000" i="1" dirty="0" err="1" smtClean="0"/>
              <a:t>X</a:t>
            </a:r>
            <a:r>
              <a:rPr lang="tr-TR" sz="2000" i="1" baseline="-25000" dirty="0" err="1" smtClean="0"/>
              <a:t>i</a:t>
            </a:r>
            <a:r>
              <a:rPr lang="tr-TR" sz="2000" i="1" dirty="0" smtClean="0"/>
              <a:t>)=</a:t>
            </a:r>
            <a:r>
              <a:rPr lang="tr-TR" sz="2000" i="1" dirty="0" err="1" smtClean="0"/>
              <a:t>pq</a:t>
            </a:r>
            <a:r>
              <a:rPr lang="tr-TR" sz="2000" i="1" dirty="0" smtClean="0"/>
              <a:t>,</a:t>
            </a:r>
            <a:r>
              <a:rPr lang="tr-TR" sz="2000" dirty="0" smtClean="0"/>
              <a:t> buradan da </a:t>
            </a:r>
            <a:r>
              <a:rPr lang="tr-TR" sz="2000" i="1" dirty="0" smtClean="0"/>
              <a:t>V(X) = </a:t>
            </a:r>
            <a:r>
              <a:rPr lang="tr-TR" sz="2000" i="1" dirty="0" err="1" smtClean="0"/>
              <a:t>npq</a:t>
            </a:r>
            <a:r>
              <a:rPr lang="tr-TR" sz="2000" dirty="0" smtClean="0"/>
              <a:t> bulunur.</a:t>
            </a:r>
          </a:p>
          <a:p>
            <a:endParaRPr lang="tr-TR" dirty="0"/>
          </a:p>
        </p:txBody>
      </p:sp>
    </p:spTree>
    <p:extLst>
      <p:ext uri="{BB962C8B-B14F-4D97-AF65-F5344CB8AC3E}">
        <p14:creationId xmlns:p14="http://schemas.microsoft.com/office/powerpoint/2010/main" val="233707314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Unvan 1"/>
          <p:cNvSpPr>
            <a:spLocks noGrp="1"/>
          </p:cNvSpPr>
          <p:nvPr>
            <p:ph type="title"/>
          </p:nvPr>
        </p:nvSpPr>
        <p:spPr>
          <a:xfrm>
            <a:off x="1118856" y="1092222"/>
            <a:ext cx="7024744" cy="692279"/>
          </a:xfrm>
        </p:spPr>
        <p:txBody>
          <a:bodyPr>
            <a:normAutofit fontScale="90000"/>
          </a:bodyPr>
          <a:lstStyle/>
          <a:p>
            <a:pPr algn="ctr"/>
            <a:r>
              <a:rPr lang="tr-TR" b="1" dirty="0"/>
              <a:t>7.4.5 </a:t>
            </a:r>
            <a:r>
              <a:rPr lang="tr-TR" b="1" dirty="0" err="1"/>
              <a:t>Varyans</a:t>
            </a:r>
            <a:endParaRPr lang="tr-TR" dirty="0"/>
          </a:p>
        </p:txBody>
      </p:sp>
      <p:sp>
        <p:nvSpPr>
          <p:cNvPr id="3" name="İçerik Yer Tutucusu 2"/>
          <p:cNvSpPr>
            <a:spLocks noGrp="1"/>
          </p:cNvSpPr>
          <p:nvPr>
            <p:ph idx="1"/>
          </p:nvPr>
        </p:nvSpPr>
        <p:spPr>
          <a:xfrm>
            <a:off x="1043493" y="2323652"/>
            <a:ext cx="5045250" cy="3508977"/>
          </a:xfrm>
        </p:spPr>
        <p:txBody>
          <a:bodyPr>
            <a:normAutofit fontScale="77500" lnSpcReduction="20000"/>
          </a:bodyPr>
          <a:lstStyle/>
          <a:p>
            <a:r>
              <a:rPr lang="tr-TR" dirty="0" smtClean="0">
                <a:solidFill>
                  <a:schemeClr val="accent3"/>
                </a:solidFill>
              </a:rPr>
              <a:t>PAFNUTY </a:t>
            </a:r>
            <a:r>
              <a:rPr lang="tr-TR" dirty="0">
                <a:solidFill>
                  <a:schemeClr val="accent3"/>
                </a:solidFill>
              </a:rPr>
              <a:t>LVOVICH CHEBSYHEV(1821-1894</a:t>
            </a:r>
            <a:r>
              <a:rPr lang="tr-TR" dirty="0" smtClean="0">
                <a:solidFill>
                  <a:schemeClr val="accent3"/>
                </a:solidFill>
              </a:rPr>
              <a:t>)</a:t>
            </a:r>
            <a:r>
              <a:rPr lang="tr-TR" dirty="0"/>
              <a:t> Benzerlik (</a:t>
            </a:r>
            <a:r>
              <a:rPr lang="tr-TR" dirty="0" err="1"/>
              <a:t>Congruence</a:t>
            </a:r>
            <a:r>
              <a:rPr lang="tr-TR" dirty="0"/>
              <a:t>) teorisi üzerine olan kitabı 1849'da yazıldı ve sayılar kuramının gelişmesinde etkili oldu. Asal sayıların dağılımı üzerindeki çalışması son derece önemlidir. </a:t>
            </a:r>
            <a:r>
              <a:rPr lang="tr-TR" dirty="0" err="1"/>
              <a:t>Bertrand'ın</a:t>
            </a:r>
            <a:r>
              <a:rPr lang="tr-TR" dirty="0"/>
              <a:t> her n&gt;3 tam sayısı için, n ve 2n-2 sayıları arasında bir asal sayı vardır varsayımını ispatladı. </a:t>
            </a:r>
            <a:r>
              <a:rPr lang="tr-TR" dirty="0" err="1"/>
              <a:t>Chebyshev</a:t>
            </a:r>
            <a:r>
              <a:rPr lang="tr-TR" dirty="0"/>
              <a:t> asal sayı teoremi için daha sonra kullanılacak fikirlerin geliştirilmesine yardımcı oldu.</a:t>
            </a:r>
            <a:r>
              <a:rPr lang="tr-TR" dirty="0" smtClean="0">
                <a:solidFill>
                  <a:schemeClr val="accent3"/>
                </a:solidFill>
              </a:rPr>
              <a:t> </a:t>
            </a:r>
            <a:endParaRPr lang="tr-TR" dirty="0">
              <a:solidFill>
                <a:schemeClr val="accent3"/>
              </a:solidFill>
            </a:endParaRPr>
          </a:p>
        </p:txBody>
      </p:sp>
      <p:sp>
        <p:nvSpPr>
          <p:cNvPr id="10" name="Altbilgi Yer Tutucusu 4"/>
          <p:cNvSpPr>
            <a:spLocks noGrp="1"/>
          </p:cNvSpPr>
          <p:nvPr>
            <p:ph type="ftr" sz="quarter" idx="11"/>
          </p:nvPr>
        </p:nvSpPr>
        <p:spPr>
          <a:xfrm>
            <a:off x="5162877" y="6117093"/>
            <a:ext cx="3502152" cy="365125"/>
          </a:xfrm>
        </p:spPr>
        <p:txBody>
          <a:bodyPr/>
          <a:lstStyle/>
          <a:p>
            <a:r>
              <a:rPr lang="en-US" dirty="0"/>
              <a:t>7.4 </a:t>
            </a:r>
            <a:r>
              <a:rPr lang="en-US" dirty="0" err="1"/>
              <a:t>Beklenen</a:t>
            </a:r>
            <a:r>
              <a:rPr lang="en-US" dirty="0"/>
              <a:t> </a:t>
            </a:r>
            <a:r>
              <a:rPr lang="en-US" dirty="0" err="1"/>
              <a:t>Değer</a:t>
            </a:r>
            <a:r>
              <a:rPr lang="en-US" dirty="0"/>
              <a:t> </a:t>
            </a:r>
            <a:r>
              <a:rPr lang="en-US" dirty="0" err="1"/>
              <a:t>ve</a:t>
            </a:r>
            <a:r>
              <a:rPr lang="en-US" dirty="0"/>
              <a:t> </a:t>
            </a:r>
            <a:r>
              <a:rPr lang="en-US" dirty="0" err="1" smtClean="0"/>
              <a:t>Varyans</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104</a:t>
            </a:fld>
            <a:endParaRPr lang="en-US"/>
          </a:p>
        </p:txBody>
      </p:sp>
      <p:pic>
        <p:nvPicPr>
          <p:cNvPr id="7" name="Resim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08183" y="3046418"/>
            <a:ext cx="1715246" cy="187579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3028381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1"/>
          <p:cNvSpPr>
            <a:spLocks noGrp="1"/>
          </p:cNvSpPr>
          <p:nvPr>
            <p:ph type="title"/>
          </p:nvPr>
        </p:nvSpPr>
        <p:spPr>
          <a:xfrm>
            <a:off x="1106244" y="751136"/>
            <a:ext cx="7024744" cy="692279"/>
          </a:xfrm>
        </p:spPr>
        <p:txBody>
          <a:bodyPr>
            <a:normAutofit fontScale="90000"/>
          </a:bodyPr>
          <a:lstStyle/>
          <a:p>
            <a:pPr algn="ctr"/>
            <a:r>
              <a:rPr lang="tr-TR" b="1" dirty="0"/>
              <a:t>7.4.5 </a:t>
            </a:r>
            <a:r>
              <a:rPr lang="tr-TR" b="1" dirty="0" err="1"/>
              <a:t>Varyans</a:t>
            </a:r>
            <a:endParaRPr lang="tr-TR" dirty="0"/>
          </a:p>
        </p:txBody>
      </p:sp>
      <p:sp>
        <p:nvSpPr>
          <p:cNvPr id="3" name="İçerik Yer Tutucusu 2"/>
          <p:cNvSpPr>
            <a:spLocks noGrp="1"/>
          </p:cNvSpPr>
          <p:nvPr>
            <p:ph idx="1"/>
          </p:nvPr>
        </p:nvSpPr>
        <p:spPr>
          <a:xfrm>
            <a:off x="634146" y="2451945"/>
            <a:ext cx="8178800" cy="2381099"/>
          </a:xfrm>
        </p:spPr>
        <p:txBody>
          <a:bodyPr>
            <a:normAutofit/>
          </a:bodyPr>
          <a:lstStyle/>
          <a:p>
            <a:pPr marL="68580" indent="0">
              <a:buNone/>
            </a:pPr>
            <a:r>
              <a:rPr lang="tr-TR" b="1" dirty="0" smtClean="0">
                <a:solidFill>
                  <a:srgbClr val="C00000"/>
                </a:solidFill>
              </a:rPr>
              <a:t>     </a:t>
            </a:r>
            <a:r>
              <a:rPr lang="tr-TR" b="1" u="sng" dirty="0" err="1" smtClean="0">
                <a:solidFill>
                  <a:srgbClr val="C00000"/>
                </a:solidFill>
              </a:rPr>
              <a:t>Chebyshev</a:t>
            </a:r>
            <a:r>
              <a:rPr lang="tr-TR" b="1" u="sng" dirty="0" smtClean="0">
                <a:solidFill>
                  <a:srgbClr val="C00000"/>
                </a:solidFill>
              </a:rPr>
              <a:t> Eşitsizliği</a:t>
            </a:r>
            <a:r>
              <a:rPr lang="tr-TR" dirty="0">
                <a:solidFill>
                  <a:srgbClr val="C00000"/>
                </a:solidFill>
              </a:rPr>
              <a:t> </a:t>
            </a:r>
            <a:endParaRPr lang="tr-TR" dirty="0" smtClean="0">
              <a:solidFill>
                <a:srgbClr val="C00000"/>
              </a:solidFill>
            </a:endParaRPr>
          </a:p>
          <a:p>
            <a:r>
              <a:rPr lang="tr-TR" sz="2000" dirty="0" smtClean="0"/>
              <a:t>Bir </a:t>
            </a:r>
            <a:r>
              <a:rPr lang="tr-TR" sz="2000" dirty="0"/>
              <a:t>rastgele değişkenin beklenen değerinden uzak bir değer alması ne kadar olasıdır</a:t>
            </a:r>
            <a:r>
              <a:rPr lang="tr-TR" sz="2000" dirty="0">
                <a:latin typeface="Arial" panose="020B0604020202020204" pitchFamily="34" charset="0"/>
                <a:cs typeface="Arial" panose="020B0604020202020204" pitchFamily="34" charset="0"/>
              </a:rPr>
              <a:t>?</a:t>
            </a:r>
            <a:r>
              <a:rPr lang="tr-TR" sz="2000" dirty="0"/>
              <a:t> Teorem </a:t>
            </a:r>
            <a:r>
              <a:rPr lang="tr-TR" sz="2000" dirty="0" smtClean="0"/>
              <a:t>7'de </a:t>
            </a:r>
            <a:r>
              <a:rPr lang="tr-TR" sz="2000" dirty="0" err="1"/>
              <a:t>Chebyshev</a:t>
            </a:r>
            <a:r>
              <a:rPr lang="tr-TR" sz="2000" dirty="0"/>
              <a:t> eşitsizliği olarak adlandırılan eşitsizlik, bu soruyu rastgele değişkenin değerinin, rastgele değişkenin beklenen değerinden belirli miktardan fazla farklı olması olasılığı için bir üst sınır belirleyerek cevaplandırmamıza yardımcı olur.</a:t>
            </a:r>
          </a:p>
          <a:p>
            <a:endParaRPr lang="tr-TR" dirty="0"/>
          </a:p>
        </p:txBody>
      </p:sp>
      <p:sp>
        <p:nvSpPr>
          <p:cNvPr id="8" name="Altbilgi Yer Tutucusu 4"/>
          <p:cNvSpPr>
            <a:spLocks noGrp="1"/>
          </p:cNvSpPr>
          <p:nvPr>
            <p:ph type="ftr" sz="quarter" idx="11"/>
          </p:nvPr>
        </p:nvSpPr>
        <p:spPr>
          <a:xfrm>
            <a:off x="5162877" y="6117093"/>
            <a:ext cx="3502152" cy="365125"/>
          </a:xfrm>
        </p:spPr>
        <p:txBody>
          <a:bodyPr/>
          <a:lstStyle/>
          <a:p>
            <a:r>
              <a:rPr lang="en-US" dirty="0"/>
              <a:t>7.4 </a:t>
            </a:r>
            <a:r>
              <a:rPr lang="en-US" dirty="0" err="1"/>
              <a:t>Beklenen</a:t>
            </a:r>
            <a:r>
              <a:rPr lang="en-US" dirty="0"/>
              <a:t> </a:t>
            </a:r>
            <a:r>
              <a:rPr lang="en-US" dirty="0" err="1"/>
              <a:t>Değer</a:t>
            </a:r>
            <a:r>
              <a:rPr lang="en-US" dirty="0"/>
              <a:t> </a:t>
            </a:r>
            <a:r>
              <a:rPr lang="en-US" dirty="0" err="1"/>
              <a:t>ve</a:t>
            </a:r>
            <a:r>
              <a:rPr lang="en-US" dirty="0"/>
              <a:t> </a:t>
            </a:r>
            <a:r>
              <a:rPr lang="en-US" dirty="0" err="1" smtClean="0"/>
              <a:t>Varyans</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105</a:t>
            </a:fld>
            <a:endParaRPr lang="en-US"/>
          </a:p>
        </p:txBody>
      </p:sp>
    </p:spTree>
    <p:extLst>
      <p:ext uri="{BB962C8B-B14F-4D97-AF65-F5344CB8AC3E}">
        <p14:creationId xmlns:p14="http://schemas.microsoft.com/office/powerpoint/2010/main" val="283873118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1"/>
          <p:cNvSpPr>
            <a:spLocks noGrp="1"/>
          </p:cNvSpPr>
          <p:nvPr>
            <p:ph type="title"/>
          </p:nvPr>
        </p:nvSpPr>
        <p:spPr>
          <a:xfrm>
            <a:off x="1106244" y="751136"/>
            <a:ext cx="7024744" cy="692279"/>
          </a:xfrm>
        </p:spPr>
        <p:txBody>
          <a:bodyPr>
            <a:normAutofit fontScale="90000"/>
          </a:bodyPr>
          <a:lstStyle/>
          <a:p>
            <a:pPr algn="ctr"/>
            <a:r>
              <a:rPr lang="tr-TR" b="1" dirty="0"/>
              <a:t>7.4.5 </a:t>
            </a:r>
            <a:r>
              <a:rPr lang="tr-TR" b="1" dirty="0" err="1"/>
              <a:t>Varyans</a:t>
            </a:r>
            <a:endParaRPr lang="tr-TR" dirty="0"/>
          </a:p>
        </p:txBody>
      </p:sp>
      <p:sp>
        <p:nvSpPr>
          <p:cNvPr id="8" name="Altbilgi Yer Tutucusu 4"/>
          <p:cNvSpPr>
            <a:spLocks noGrp="1"/>
          </p:cNvSpPr>
          <p:nvPr>
            <p:ph type="ftr" sz="quarter" idx="11"/>
          </p:nvPr>
        </p:nvSpPr>
        <p:spPr>
          <a:xfrm>
            <a:off x="5528645" y="6412521"/>
            <a:ext cx="3502152" cy="365125"/>
          </a:xfrm>
        </p:spPr>
        <p:txBody>
          <a:bodyPr/>
          <a:lstStyle/>
          <a:p>
            <a:r>
              <a:rPr lang="en-US" dirty="0"/>
              <a:t>7.4 </a:t>
            </a:r>
            <a:r>
              <a:rPr lang="en-US" dirty="0" err="1"/>
              <a:t>Beklenen</a:t>
            </a:r>
            <a:r>
              <a:rPr lang="en-US" dirty="0"/>
              <a:t> </a:t>
            </a:r>
            <a:r>
              <a:rPr lang="en-US" dirty="0" err="1"/>
              <a:t>Değer</a:t>
            </a:r>
            <a:r>
              <a:rPr lang="en-US" dirty="0"/>
              <a:t> </a:t>
            </a:r>
            <a:r>
              <a:rPr lang="en-US" dirty="0" err="1"/>
              <a:t>ve</a:t>
            </a:r>
            <a:r>
              <a:rPr lang="en-US" dirty="0"/>
              <a:t> </a:t>
            </a:r>
            <a:r>
              <a:rPr lang="en-US" dirty="0" err="1" smtClean="0"/>
              <a:t>Varyans</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106</a:t>
            </a:fld>
            <a:endParaRPr lang="en-US"/>
          </a:p>
        </p:txBody>
      </p:sp>
      <p:graphicFrame>
        <p:nvGraphicFramePr>
          <p:cNvPr id="9" name="İçerik Yer Tutucusu 10"/>
          <p:cNvGraphicFramePr>
            <a:graphicFrameLocks/>
          </p:cNvGraphicFramePr>
          <p:nvPr>
            <p:extLst>
              <p:ext uri="{D42A27DB-BD31-4B8C-83A1-F6EECF244321}">
                <p14:modId xmlns:p14="http://schemas.microsoft.com/office/powerpoint/2010/main" val="2588651444"/>
              </p:ext>
            </p:extLst>
          </p:nvPr>
        </p:nvGraphicFramePr>
        <p:xfrm>
          <a:off x="563306" y="1443415"/>
          <a:ext cx="8101723" cy="7484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9 İçerik Yer Tutucusu"/>
          <p:cNvSpPr>
            <a:spLocks noGrp="1"/>
          </p:cNvSpPr>
          <p:nvPr>
            <p:ph idx="1"/>
          </p:nvPr>
        </p:nvSpPr>
        <p:spPr>
          <a:xfrm>
            <a:off x="513471" y="2277560"/>
            <a:ext cx="8229600" cy="4325112"/>
          </a:xfrm>
        </p:spPr>
        <p:txBody>
          <a:bodyPr/>
          <a:lstStyle/>
          <a:p>
            <a:r>
              <a:rPr lang="tr-TR" sz="2000" i="1" dirty="0" smtClean="0">
                <a:solidFill>
                  <a:srgbClr val="C00000"/>
                </a:solidFill>
              </a:rPr>
              <a:t>İspat:</a:t>
            </a:r>
            <a:r>
              <a:rPr lang="tr-TR" sz="2000" dirty="0" smtClean="0">
                <a:solidFill>
                  <a:srgbClr val="C00000"/>
                </a:solidFill>
              </a:rPr>
              <a:t> </a:t>
            </a:r>
            <a:r>
              <a:rPr lang="tr-TR" sz="2000" i="1" dirty="0" smtClean="0"/>
              <a:t>A =  {s  S | X(s) — E(X ≥ r)</a:t>
            </a:r>
            <a:r>
              <a:rPr lang="tr-TR" sz="2000" dirty="0" smtClean="0"/>
              <a:t> şeklinde bir olay olsun. İspat etmek istediğimiz </a:t>
            </a:r>
            <a:r>
              <a:rPr lang="tr-TR" sz="2000" i="1" dirty="0" smtClean="0"/>
              <a:t>p(A)≤ V(X)/r2 </a:t>
            </a:r>
            <a:r>
              <a:rPr lang="tr-TR" sz="2000" dirty="0" smtClean="0"/>
              <a:t>olduğudur.</a:t>
            </a:r>
          </a:p>
          <a:p>
            <a:endParaRPr lang="tr-TR" sz="2000" dirty="0" smtClean="0"/>
          </a:p>
          <a:p>
            <a:endParaRPr lang="tr-TR" sz="2000" dirty="0" smtClean="0"/>
          </a:p>
          <a:p>
            <a:endParaRPr lang="tr-TR" sz="2000" dirty="0" smtClean="0"/>
          </a:p>
          <a:p>
            <a:pPr>
              <a:buNone/>
            </a:pPr>
            <a:r>
              <a:rPr lang="tr-TR" sz="2000" dirty="0" smtClean="0"/>
              <a:t>olduğuna dikkat ediniz.</a:t>
            </a:r>
          </a:p>
          <a:p>
            <a:r>
              <a:rPr lang="tr-TR" sz="2000" dirty="0" smtClean="0"/>
              <a:t>Bu ifadedeki ikinci toplam toplanan terimler negatif olmadığından negatif değildir. Ayrıca </a:t>
            </a:r>
            <a:r>
              <a:rPr lang="tr-TR" sz="2000" i="1" dirty="0" err="1" smtClean="0"/>
              <a:t>A</a:t>
            </a:r>
            <a:r>
              <a:rPr lang="tr-TR" sz="2000" dirty="0" err="1" smtClean="0"/>
              <a:t>'daki</a:t>
            </a:r>
            <a:r>
              <a:rPr lang="tr-TR" sz="2000" dirty="0" smtClean="0"/>
              <a:t> her </a:t>
            </a:r>
            <a:r>
              <a:rPr lang="tr-TR" sz="2000" i="1" dirty="0" smtClean="0"/>
              <a:t>S</a:t>
            </a:r>
            <a:r>
              <a:rPr lang="tr-TR" sz="2000" dirty="0" smtClean="0"/>
              <a:t> elemanı için, (X(s) — E(X))</a:t>
            </a:r>
            <a:r>
              <a:rPr lang="tr-TR" sz="2000" baseline="30000" dirty="0" smtClean="0"/>
              <a:t>2</a:t>
            </a:r>
            <a:r>
              <a:rPr lang="tr-TR" sz="2000" dirty="0" smtClean="0"/>
              <a:t> &gt; r</a:t>
            </a:r>
            <a:r>
              <a:rPr lang="tr-TR" sz="2000" baseline="30000" dirty="0" smtClean="0"/>
              <a:t>2</a:t>
            </a:r>
            <a:r>
              <a:rPr lang="tr-TR" sz="2000" dirty="0" smtClean="0"/>
              <a:t> olduğundan, bu ifadedeki birinci toplam en az                   </a:t>
            </a:r>
          </a:p>
          <a:p>
            <a:endParaRPr lang="tr-TR" sz="2000" dirty="0" smtClean="0"/>
          </a:p>
          <a:p>
            <a:r>
              <a:rPr lang="tr-TR" sz="2000" dirty="0" smtClean="0"/>
              <a:t>Bu nedenle </a:t>
            </a:r>
            <a:r>
              <a:rPr lang="tr-TR" sz="2000" i="1" dirty="0" smtClean="0"/>
              <a:t>V (X) ≥ </a:t>
            </a:r>
            <a:r>
              <a:rPr lang="tr-TR" sz="2000" dirty="0" smtClean="0"/>
              <a:t>                                            Bu ise, </a:t>
            </a:r>
            <a:r>
              <a:rPr lang="tr-TR" sz="2000" i="1" dirty="0" smtClean="0"/>
              <a:t>V(X)/r</a:t>
            </a:r>
            <a:r>
              <a:rPr lang="tr-TR" sz="2000" i="1" baseline="30000" dirty="0" smtClean="0"/>
              <a:t>2</a:t>
            </a:r>
            <a:r>
              <a:rPr lang="tr-TR" sz="2000" i="1" dirty="0" smtClean="0"/>
              <a:t>≥ p(A) </a:t>
            </a:r>
            <a:r>
              <a:rPr lang="tr-TR" sz="2000" dirty="0" smtClean="0"/>
              <a:t>sonucunu verir. Böylece, </a:t>
            </a:r>
            <a:r>
              <a:rPr lang="tr-TR" sz="2000" i="1" dirty="0" smtClean="0"/>
              <a:t>p(A) ≤ V(X)/r</a:t>
            </a:r>
            <a:r>
              <a:rPr lang="tr-TR" sz="2000" i="1" baseline="30000" dirty="0" smtClean="0"/>
              <a:t>2</a:t>
            </a:r>
            <a:r>
              <a:rPr lang="tr-TR" sz="2000" dirty="0" smtClean="0"/>
              <a:t> olarak ispat tamamlanır.</a:t>
            </a:r>
          </a:p>
        </p:txBody>
      </p:sp>
      <p:graphicFrame>
        <p:nvGraphicFramePr>
          <p:cNvPr id="147457" name="Object 1"/>
          <p:cNvGraphicFramePr>
            <a:graphicFrameLocks noChangeAspect="1"/>
          </p:cNvGraphicFramePr>
          <p:nvPr/>
        </p:nvGraphicFramePr>
        <p:xfrm>
          <a:off x="954278" y="2818748"/>
          <a:ext cx="6475412" cy="900112"/>
        </p:xfrm>
        <a:graphic>
          <a:graphicData uri="http://schemas.openxmlformats.org/presentationml/2006/ole">
            <mc:AlternateContent xmlns:mc="http://schemas.openxmlformats.org/markup-compatibility/2006">
              <mc:Choice xmlns:v="urn:schemas-microsoft-com:vml" Requires="v">
                <p:oleObj spid="_x0000_s147462" name="Belge" r:id="rId8" imgW="6645894" imgH="937114" progId="Word.Document.12">
                  <p:embed/>
                </p:oleObj>
              </mc:Choice>
              <mc:Fallback>
                <p:oleObj name="Belge" r:id="rId8" imgW="6645894" imgH="937114" progId="Word.Document.12">
                  <p:embed/>
                  <p:pic>
                    <p:nvPicPr>
                      <p:cNvPr id="0" name="Picture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4278" y="2818748"/>
                        <a:ext cx="6475412" cy="90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7458" name="Object 2"/>
          <p:cNvGraphicFramePr>
            <a:graphicFrameLocks noChangeAspect="1"/>
          </p:cNvGraphicFramePr>
          <p:nvPr/>
        </p:nvGraphicFramePr>
        <p:xfrm>
          <a:off x="1451219" y="3325495"/>
          <a:ext cx="11512550" cy="1243013"/>
        </p:xfrm>
        <a:graphic>
          <a:graphicData uri="http://schemas.openxmlformats.org/presentationml/2006/ole">
            <mc:AlternateContent xmlns:mc="http://schemas.openxmlformats.org/markup-compatibility/2006">
              <mc:Choice xmlns:v="urn:schemas-microsoft-com:vml" Requires="v">
                <p:oleObj spid="_x0000_s147463" name="Belge" r:id="rId10" imgW="11714535" imgH="1274806" progId="Word.Document.12">
                  <p:embed/>
                </p:oleObj>
              </mc:Choice>
              <mc:Fallback>
                <p:oleObj name="Belge" r:id="rId10" imgW="11714535" imgH="1274806" progId="Word.Document.12">
                  <p:embed/>
                  <p:pic>
                    <p:nvPicPr>
                      <p:cNvPr id="0"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51219" y="3325495"/>
                        <a:ext cx="11512550" cy="124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7460" name="Object 4"/>
          <p:cNvGraphicFramePr>
            <a:graphicFrameLocks noChangeAspect="1"/>
          </p:cNvGraphicFramePr>
          <p:nvPr/>
        </p:nvGraphicFramePr>
        <p:xfrm>
          <a:off x="3603122" y="4976446"/>
          <a:ext cx="5699125" cy="715963"/>
        </p:xfrm>
        <a:graphic>
          <a:graphicData uri="http://schemas.openxmlformats.org/presentationml/2006/ole">
            <mc:AlternateContent xmlns:mc="http://schemas.openxmlformats.org/markup-compatibility/2006">
              <mc:Choice xmlns:v="urn:schemas-microsoft-com:vml" Requires="v">
                <p:oleObj spid="_x0000_s147464" name="Belge" r:id="rId12" imgW="5761150" imgH="732626" progId="Word.Document.12">
                  <p:embed/>
                </p:oleObj>
              </mc:Choice>
              <mc:Fallback>
                <p:oleObj name="Belge" r:id="rId12" imgW="5761150" imgH="732626" progId="Word.Document.12">
                  <p:embed/>
                  <p:pic>
                    <p:nvPicPr>
                      <p:cNvPr id="0"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03122" y="4976446"/>
                        <a:ext cx="5699125"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7461" name="Object 5"/>
          <p:cNvGraphicFramePr>
            <a:graphicFrameLocks noChangeAspect="1"/>
          </p:cNvGraphicFramePr>
          <p:nvPr/>
        </p:nvGraphicFramePr>
        <p:xfrm>
          <a:off x="2963310" y="5640506"/>
          <a:ext cx="6751637" cy="457200"/>
        </p:xfrm>
        <a:graphic>
          <a:graphicData uri="http://schemas.openxmlformats.org/presentationml/2006/ole">
            <mc:AlternateContent xmlns:mc="http://schemas.openxmlformats.org/markup-compatibility/2006">
              <mc:Choice xmlns:v="urn:schemas-microsoft-com:vml" Requires="v">
                <p:oleObj spid="_x0000_s147465" name="Belge" r:id="rId14" imgW="6750528" imgH="460457" progId="Word.Document.12">
                  <p:embed/>
                </p:oleObj>
              </mc:Choice>
              <mc:Fallback>
                <p:oleObj name="Belge" r:id="rId14" imgW="6750528" imgH="460457" progId="Word.Document.12">
                  <p:embed/>
                  <p:pic>
                    <p:nvPicPr>
                      <p:cNvPr id="0" name="Picture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63310" y="5640506"/>
                        <a:ext cx="6751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5822906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1"/>
          <p:cNvSpPr>
            <a:spLocks noGrp="1"/>
          </p:cNvSpPr>
          <p:nvPr>
            <p:ph type="title"/>
          </p:nvPr>
        </p:nvSpPr>
        <p:spPr>
          <a:xfrm>
            <a:off x="1106244" y="751136"/>
            <a:ext cx="7024744" cy="692279"/>
          </a:xfrm>
        </p:spPr>
        <p:txBody>
          <a:bodyPr>
            <a:normAutofit fontScale="90000"/>
          </a:bodyPr>
          <a:lstStyle/>
          <a:p>
            <a:pPr algn="ctr"/>
            <a:r>
              <a:rPr lang="tr-TR" b="1" dirty="0"/>
              <a:t>7.4.5 </a:t>
            </a:r>
            <a:r>
              <a:rPr lang="tr-TR" b="1" dirty="0" err="1"/>
              <a:t>Varyans</a:t>
            </a:r>
            <a:endParaRPr lang="tr-TR" dirty="0"/>
          </a:p>
        </p:txBody>
      </p:sp>
      <p:sp>
        <p:nvSpPr>
          <p:cNvPr id="8" name="Altbilgi Yer Tutucusu 4"/>
          <p:cNvSpPr>
            <a:spLocks noGrp="1"/>
          </p:cNvSpPr>
          <p:nvPr>
            <p:ph type="ftr" sz="quarter" idx="11"/>
          </p:nvPr>
        </p:nvSpPr>
        <p:spPr>
          <a:xfrm>
            <a:off x="5606628" y="6439821"/>
            <a:ext cx="3502152" cy="365125"/>
          </a:xfrm>
        </p:spPr>
        <p:txBody>
          <a:bodyPr/>
          <a:lstStyle/>
          <a:p>
            <a:r>
              <a:rPr lang="en-US" dirty="0"/>
              <a:t>7.4 </a:t>
            </a:r>
            <a:r>
              <a:rPr lang="en-US" dirty="0" err="1"/>
              <a:t>Beklenen</a:t>
            </a:r>
            <a:r>
              <a:rPr lang="en-US" dirty="0"/>
              <a:t> </a:t>
            </a:r>
            <a:r>
              <a:rPr lang="en-US" dirty="0" err="1"/>
              <a:t>Değer</a:t>
            </a:r>
            <a:r>
              <a:rPr lang="en-US" dirty="0"/>
              <a:t> </a:t>
            </a:r>
            <a:r>
              <a:rPr lang="en-US" dirty="0" err="1"/>
              <a:t>ve</a:t>
            </a:r>
            <a:r>
              <a:rPr lang="en-US" dirty="0"/>
              <a:t> </a:t>
            </a:r>
            <a:r>
              <a:rPr lang="en-US" dirty="0" err="1" smtClean="0"/>
              <a:t>Varyans</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107</a:t>
            </a:fld>
            <a:endParaRPr lang="en-US"/>
          </a:p>
        </p:txBody>
      </p:sp>
      <p:sp>
        <p:nvSpPr>
          <p:cNvPr id="9" name="8 İçerik Yer Tutucusu"/>
          <p:cNvSpPr>
            <a:spLocks noGrp="1"/>
          </p:cNvSpPr>
          <p:nvPr>
            <p:ph idx="1"/>
          </p:nvPr>
        </p:nvSpPr>
        <p:spPr>
          <a:xfrm>
            <a:off x="457200" y="1573306"/>
            <a:ext cx="8229600" cy="5001230"/>
          </a:xfrm>
        </p:spPr>
        <p:txBody>
          <a:bodyPr>
            <a:normAutofit/>
          </a:bodyPr>
          <a:lstStyle/>
          <a:p>
            <a:pPr algn="just"/>
            <a:r>
              <a:rPr lang="tr-TR" sz="2000" b="1" dirty="0" smtClean="0">
                <a:solidFill>
                  <a:srgbClr val="C00000"/>
                </a:solidFill>
              </a:rPr>
              <a:t>ÖRNEK</a:t>
            </a:r>
            <a:r>
              <a:rPr lang="tr-TR" sz="2000" dirty="0" smtClean="0"/>
              <a:t> Hilesiz bir zar atıldığında gelen sayının değeri </a:t>
            </a:r>
            <a:r>
              <a:rPr lang="tr-TR" sz="2000" i="1" dirty="0" smtClean="0"/>
              <a:t>X</a:t>
            </a:r>
            <a:r>
              <a:rPr lang="tr-TR" sz="2000" dirty="0" smtClean="0"/>
              <a:t> rastgele değişkeni olsun. </a:t>
            </a:r>
          </a:p>
          <a:p>
            <a:pPr algn="just"/>
            <a:endParaRPr lang="tr-TR" sz="2000" i="1" dirty="0" smtClean="0"/>
          </a:p>
          <a:p>
            <a:pPr algn="just"/>
            <a:endParaRPr lang="tr-TR" sz="2000" i="1" dirty="0" smtClean="0"/>
          </a:p>
          <a:p>
            <a:pPr algn="just"/>
            <a:r>
              <a:rPr lang="tr-TR" sz="2000" i="1" dirty="0" smtClean="0"/>
              <a:t>E(X)</a:t>
            </a:r>
            <a:r>
              <a:rPr lang="tr-TR" sz="2000" dirty="0" smtClean="0"/>
              <a:t>=7/2  ve </a:t>
            </a:r>
            <a:r>
              <a:rPr lang="tr-TR" sz="2000" i="1" dirty="0" smtClean="0"/>
              <a:t>V(X) =</a:t>
            </a:r>
            <a:r>
              <a:rPr lang="tr-TR" sz="2000" dirty="0" smtClean="0"/>
              <a:t> 35/12  . </a:t>
            </a:r>
            <a:r>
              <a:rPr lang="tr-TR" sz="2000" dirty="0" err="1" smtClean="0"/>
              <a:t>X'in</a:t>
            </a:r>
            <a:r>
              <a:rPr lang="tr-TR" sz="2000" dirty="0" smtClean="0"/>
              <a:t> olası değerleri 1, 2, 3, 4, 5 ve 6 olduğundan X, onun ortalaması olan 5/2'den daha büyük bir değer alamaz. E(X) = 7/2'dir. Böylece, eğer </a:t>
            </a:r>
            <a:r>
              <a:rPr lang="tr-TR" sz="2000" i="1" dirty="0" smtClean="0"/>
              <a:t>r</a:t>
            </a:r>
            <a:r>
              <a:rPr lang="tr-TR" sz="2000" dirty="0" smtClean="0"/>
              <a:t> &gt; 5/2 ise, p(|X— 7/2| </a:t>
            </a:r>
            <a:r>
              <a:rPr lang="tr-TR" sz="2000" i="1" dirty="0" smtClean="0"/>
              <a:t>≥</a:t>
            </a:r>
            <a:r>
              <a:rPr lang="tr-TR" sz="2000" dirty="0" smtClean="0"/>
              <a:t> r) = 0'dir. </a:t>
            </a:r>
            <a:r>
              <a:rPr lang="tr-TR" sz="2000" dirty="0" err="1" smtClean="0"/>
              <a:t>Chebyshev</a:t>
            </a:r>
            <a:r>
              <a:rPr lang="tr-TR" sz="2000" dirty="0" smtClean="0"/>
              <a:t> eşitsizliğinden biliyoruz ki, </a:t>
            </a:r>
            <a:r>
              <a:rPr lang="tr-TR" sz="2000" i="1" dirty="0" smtClean="0"/>
              <a:t>p(|X— 7/2| ≥ r) ≤ (35/12)/r</a:t>
            </a:r>
            <a:r>
              <a:rPr lang="tr-TR" sz="2000" i="1" baseline="30000" dirty="0" smtClean="0"/>
              <a:t>2</a:t>
            </a:r>
            <a:r>
              <a:rPr lang="tr-TR" sz="2000" i="1" dirty="0" smtClean="0"/>
              <a:t>'</a:t>
            </a:r>
            <a:r>
              <a:rPr lang="tr-TR" sz="2000" dirty="0" smtClean="0"/>
              <a:t>dir.</a:t>
            </a:r>
          </a:p>
          <a:p>
            <a:pPr algn="just">
              <a:buNone/>
            </a:pPr>
            <a:endParaRPr lang="tr-TR" sz="2000" dirty="0" smtClean="0"/>
          </a:p>
          <a:p>
            <a:pPr algn="just"/>
            <a:endParaRPr lang="tr-TR" sz="2000" dirty="0" smtClean="0"/>
          </a:p>
          <a:p>
            <a:pPr algn="just"/>
            <a:r>
              <a:rPr lang="tr-TR" sz="2000" dirty="0" smtClean="0"/>
              <a:t>Örneğin, r = 3 olduğunda, </a:t>
            </a:r>
            <a:r>
              <a:rPr lang="tr-TR" sz="2000" dirty="0" err="1" smtClean="0"/>
              <a:t>Chebyshev</a:t>
            </a:r>
            <a:r>
              <a:rPr lang="tr-TR" sz="2000" dirty="0" smtClean="0"/>
              <a:t> eşitsizliği bize p(|X- 7/2| </a:t>
            </a:r>
            <a:r>
              <a:rPr lang="tr-TR" sz="2000" i="1" dirty="0" smtClean="0"/>
              <a:t>≥ </a:t>
            </a:r>
            <a:r>
              <a:rPr lang="tr-TR" sz="2000" dirty="0" smtClean="0"/>
              <a:t> 3) </a:t>
            </a:r>
            <a:r>
              <a:rPr lang="tr-TR" sz="2000" i="1" dirty="0" smtClean="0"/>
              <a:t>≤</a:t>
            </a:r>
            <a:r>
              <a:rPr lang="tr-TR" sz="2000" dirty="0" smtClean="0"/>
              <a:t> (35/12)/9 = 35/1080,324 olduğunu verir ki bu kötü bir tahmindir. Çünkü, p(|X — 7/21 </a:t>
            </a:r>
            <a:r>
              <a:rPr lang="tr-TR" sz="2000" i="1" dirty="0" smtClean="0"/>
              <a:t>≥</a:t>
            </a:r>
            <a:r>
              <a:rPr lang="tr-TR" sz="2000" dirty="0" smtClean="0"/>
              <a:t> 3) = 0'dır.</a:t>
            </a:r>
            <a:endParaRPr lang="tr-TR" sz="2000" dirty="0"/>
          </a:p>
        </p:txBody>
      </p:sp>
    </p:spTree>
    <p:extLst>
      <p:ext uri="{BB962C8B-B14F-4D97-AF65-F5344CB8AC3E}">
        <p14:creationId xmlns:p14="http://schemas.microsoft.com/office/powerpoint/2010/main" val="1645242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28172" y="795435"/>
            <a:ext cx="8425542" cy="1018850"/>
          </a:xfrm>
        </p:spPr>
        <p:txBody>
          <a:bodyPr>
            <a:noAutofit/>
          </a:bodyPr>
          <a:lstStyle/>
          <a:p>
            <a:pPr algn="ctr"/>
            <a:r>
              <a:rPr lang="tr-TR" sz="3200" b="1" u="sng" dirty="0" smtClean="0"/>
              <a:t>7.1.2 Birleşik </a:t>
            </a:r>
            <a:r>
              <a:rPr lang="tr-TR" sz="3200" b="1" u="sng" dirty="0"/>
              <a:t>ve Tamamlayıcı Olayların </a:t>
            </a:r>
            <a:r>
              <a:rPr lang="tr-TR" sz="3200" b="1" u="sng" dirty="0" smtClean="0"/>
              <a:t>Olasılığı</a:t>
            </a:r>
            <a:endParaRPr lang="tr-TR" sz="3200" dirty="0"/>
          </a:p>
        </p:txBody>
      </p:sp>
      <p:sp>
        <p:nvSpPr>
          <p:cNvPr id="8" name="7 İçerik Yer Tutucusu"/>
          <p:cNvSpPr>
            <a:spLocks noGrp="1"/>
          </p:cNvSpPr>
          <p:nvPr>
            <p:ph idx="1"/>
          </p:nvPr>
        </p:nvSpPr>
        <p:spPr>
          <a:xfrm>
            <a:off x="622300" y="1955800"/>
            <a:ext cx="8013700" cy="4279899"/>
          </a:xfrm>
        </p:spPr>
        <p:txBody>
          <a:bodyPr>
            <a:normAutofit/>
          </a:bodyPr>
          <a:lstStyle/>
          <a:p>
            <a:r>
              <a:rPr lang="tr-TR" sz="2000" dirty="0" smtClean="0"/>
              <a:t>Başka olaylardan türetilmiş olayların olasılığını bulmak için sayma tekniğini kullanabiliriz.</a:t>
            </a:r>
          </a:p>
          <a:p>
            <a:endParaRPr lang="tr-TR" sz="2200" dirty="0" smtClean="0"/>
          </a:p>
          <a:p>
            <a:endParaRPr lang="tr-TR" sz="2200" dirty="0" smtClean="0"/>
          </a:p>
          <a:p>
            <a:pPr>
              <a:buNone/>
            </a:pPr>
            <a:endParaRPr lang="tr-TR" sz="2200" dirty="0" smtClean="0"/>
          </a:p>
          <a:p>
            <a:r>
              <a:rPr lang="tr-TR" sz="2000" b="1" i="1" dirty="0" smtClean="0"/>
              <a:t>İspat: </a:t>
            </a:r>
            <a:r>
              <a:rPr lang="tr-TR" sz="2000" dirty="0" smtClean="0"/>
              <a:t> olayının olasılığını bulmak için  olduğuna dikkat edelim. Böylece</a:t>
            </a:r>
          </a:p>
          <a:p>
            <a:endParaRPr lang="tr-TR" sz="2200" dirty="0" smtClean="0"/>
          </a:p>
          <a:p>
            <a:endParaRPr lang="tr-TR" sz="2000" dirty="0" smtClean="0"/>
          </a:p>
          <a:p>
            <a:endParaRPr lang="tr-TR" sz="2000" dirty="0" smtClean="0"/>
          </a:p>
          <a:p>
            <a:endParaRPr lang="tr-TR" sz="2000" dirty="0" smtClean="0"/>
          </a:p>
          <a:p>
            <a:r>
              <a:rPr lang="tr-TR" sz="2000" dirty="0" smtClean="0"/>
              <a:t>elde edilir.</a:t>
            </a:r>
          </a:p>
          <a:p>
            <a:endParaRPr lang="tr-TR" dirty="0" smtClean="0"/>
          </a:p>
          <a:p>
            <a:endParaRPr lang="tr-TR" dirty="0"/>
          </a:p>
        </p:txBody>
      </p:sp>
      <p:sp>
        <p:nvSpPr>
          <p:cNvPr id="5" name="Altbilgi Yer Tutucusu 4"/>
          <p:cNvSpPr>
            <a:spLocks noGrp="1"/>
          </p:cNvSpPr>
          <p:nvPr>
            <p:ph type="ftr" sz="quarter" idx="11"/>
          </p:nvPr>
        </p:nvSpPr>
        <p:spPr>
          <a:xfrm>
            <a:off x="7589520" y="6206624"/>
            <a:ext cx="1325880" cy="457200"/>
          </a:xfrm>
        </p:spPr>
        <p:txBody>
          <a:bodyPr/>
          <a:lstStyle/>
          <a:p>
            <a:r>
              <a:rPr lang="tr-TR" dirty="0"/>
              <a:t>7.1 Ayrık Olasılığa Giriş</a:t>
            </a:r>
            <a:endParaRPr lang="en-US" dirty="0"/>
          </a:p>
          <a:p>
            <a:endParaRPr lang="en-US" dirty="0"/>
          </a:p>
        </p:txBody>
      </p:sp>
      <p:sp>
        <p:nvSpPr>
          <p:cNvPr id="6" name="Slayt Numarası Yer Tutucusu 5"/>
          <p:cNvSpPr>
            <a:spLocks noGrp="1"/>
          </p:cNvSpPr>
          <p:nvPr>
            <p:ph type="sldNum" sz="quarter" idx="12"/>
          </p:nvPr>
        </p:nvSpPr>
        <p:spPr/>
        <p:txBody>
          <a:bodyPr>
            <a:normAutofit/>
          </a:bodyPr>
          <a:lstStyle/>
          <a:p>
            <a:fld id="{8B37D5FE-740C-46F5-801A-FA5477D9711F}" type="slidenum">
              <a:rPr lang="en-US" smtClean="0"/>
              <a:pPr/>
              <a:t>11</a:t>
            </a:fld>
            <a:endParaRPr lang="en-US"/>
          </a:p>
        </p:txBody>
      </p:sp>
      <p:sp>
        <p:nvSpPr>
          <p:cNvPr id="3686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6867" name="Rectangle 3"/>
          <p:cNvSpPr>
            <a:spLocks noChangeArrowheads="1"/>
          </p:cNvSpPr>
          <p:nvPr/>
        </p:nvSpPr>
        <p:spPr bwMode="auto">
          <a:xfrm>
            <a:off x="0" y="890588"/>
            <a:ext cx="9144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1" name="10 Diyagram"/>
          <p:cNvGraphicFramePr/>
          <p:nvPr/>
        </p:nvGraphicFramePr>
        <p:xfrm>
          <a:off x="637735" y="1861234"/>
          <a:ext cx="7915835" cy="20992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7889" name="Object 1"/>
          <p:cNvGraphicFramePr>
            <a:graphicFrameLocks noChangeAspect="1"/>
          </p:cNvGraphicFramePr>
          <p:nvPr/>
        </p:nvGraphicFramePr>
        <p:xfrm>
          <a:off x="2658624" y="2985648"/>
          <a:ext cx="4966065" cy="300038"/>
        </p:xfrm>
        <a:graphic>
          <a:graphicData uri="http://schemas.openxmlformats.org/presentationml/2006/ole">
            <mc:AlternateContent xmlns:mc="http://schemas.openxmlformats.org/markup-compatibility/2006">
              <mc:Choice xmlns:v="urn:schemas-microsoft-com:vml" Requires="v">
                <p:oleObj spid="_x0000_s37892" name="Belge" r:id="rId8" imgW="5761150" imgH="303491" progId="Word.Document.12">
                  <p:embed/>
                </p:oleObj>
              </mc:Choice>
              <mc:Fallback>
                <p:oleObj name="Belge" r:id="rId8" imgW="5761150" imgH="303491" progId="Word.Document.12">
                  <p:embed/>
                  <p:pic>
                    <p:nvPicPr>
                      <p:cNvPr id="0" name="Picture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58624" y="2985648"/>
                        <a:ext cx="4966065" cy="30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0" name="Object 2"/>
          <p:cNvGraphicFramePr>
            <a:graphicFrameLocks noChangeAspect="1"/>
          </p:cNvGraphicFramePr>
          <p:nvPr/>
        </p:nvGraphicFramePr>
        <p:xfrm>
          <a:off x="5346598" y="3006541"/>
          <a:ext cx="5761037" cy="256543"/>
        </p:xfrm>
        <a:graphic>
          <a:graphicData uri="http://schemas.openxmlformats.org/presentationml/2006/ole">
            <mc:AlternateContent xmlns:mc="http://schemas.openxmlformats.org/markup-compatibility/2006">
              <mc:Choice xmlns:v="urn:schemas-microsoft-com:vml" Requires="v">
                <p:oleObj spid="_x0000_s37893" name="Belge" r:id="rId10" imgW="5761150" imgH="303491" progId="Word.Document.12">
                  <p:embed/>
                </p:oleObj>
              </mc:Choice>
              <mc:Fallback>
                <p:oleObj name="Belge" r:id="rId10" imgW="5761150" imgH="303491" progId="Word.Document.12">
                  <p:embed/>
                  <p:pic>
                    <p:nvPicPr>
                      <p:cNvPr id="0"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46598" y="3006541"/>
                        <a:ext cx="5761037" cy="256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1" name="Object 3"/>
          <p:cNvGraphicFramePr>
            <a:graphicFrameLocks noChangeAspect="1"/>
          </p:cNvGraphicFramePr>
          <p:nvPr/>
        </p:nvGraphicFramePr>
        <p:xfrm>
          <a:off x="2218298" y="4216867"/>
          <a:ext cx="5711825" cy="1708150"/>
        </p:xfrm>
        <a:graphic>
          <a:graphicData uri="http://schemas.openxmlformats.org/presentationml/2006/ole">
            <mc:AlternateContent xmlns:mc="http://schemas.openxmlformats.org/markup-compatibility/2006">
              <mc:Choice xmlns:v="urn:schemas-microsoft-com:vml" Requires="v">
                <p:oleObj spid="_x0000_s37894" name="Belge" r:id="rId12" imgW="5761150" imgH="1728062" progId="Word.Document.12">
                  <p:embed/>
                </p:oleObj>
              </mc:Choice>
              <mc:Fallback>
                <p:oleObj name="Belge" r:id="rId12" imgW="5761150" imgH="1728062" progId="Word.Document.12">
                  <p:embed/>
                  <p:pic>
                    <p:nvPicPr>
                      <p:cNvPr id="0"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18298" y="4216867"/>
                        <a:ext cx="5711825" cy="170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394399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04862" y="667656"/>
            <a:ext cx="8499653" cy="1038555"/>
          </a:xfrm>
        </p:spPr>
        <p:txBody>
          <a:bodyPr>
            <a:normAutofit fontScale="90000"/>
          </a:bodyPr>
          <a:lstStyle/>
          <a:p>
            <a:pPr algn="ctr"/>
            <a:r>
              <a:rPr lang="tr-TR" sz="3200" b="1" u="sng" dirty="0"/>
              <a:t>7.1.2 Birleşik ve Tamamlayıcı Olayların </a:t>
            </a:r>
            <a:r>
              <a:rPr lang="tr-TR" sz="3200" b="1" u="sng" dirty="0" smtClean="0"/>
              <a:t/>
            </a:r>
            <a:br>
              <a:rPr lang="tr-TR" sz="3200" b="1" u="sng" dirty="0" smtClean="0"/>
            </a:br>
            <a:r>
              <a:rPr lang="tr-TR" sz="3200" b="1" u="sng" dirty="0" smtClean="0"/>
              <a:t>Olasılığı</a:t>
            </a:r>
            <a:endParaRPr lang="tr-TR" sz="3200" dirty="0"/>
          </a:p>
        </p:txBody>
      </p:sp>
      <p:sp>
        <p:nvSpPr>
          <p:cNvPr id="7" name="6 İçerik Yer Tutucusu"/>
          <p:cNvSpPr>
            <a:spLocks noGrp="1"/>
          </p:cNvSpPr>
          <p:nvPr>
            <p:ph idx="1"/>
          </p:nvPr>
        </p:nvSpPr>
        <p:spPr>
          <a:xfrm>
            <a:off x="558800" y="1663700"/>
            <a:ext cx="8128000" cy="4168929"/>
          </a:xfrm>
        </p:spPr>
        <p:txBody>
          <a:bodyPr>
            <a:normAutofit/>
          </a:bodyPr>
          <a:lstStyle/>
          <a:p>
            <a:r>
              <a:rPr lang="tr-TR" sz="2000" dirty="0" smtClean="0"/>
              <a:t>Doğrudan yaklaşım iyi çalışmadığı zaman, bir olayın olasılığını bulmak için alternatif bir strateji vardır. Olayın olasılığını belirlemek yerine, onun tümleyeninin olasılığı bulunabilir. Örnek 8'de gösterildiği gibi, bunu yapmak genellikle daha kolaydır.</a:t>
            </a:r>
          </a:p>
          <a:p>
            <a:r>
              <a:rPr lang="tr-TR" sz="2000" b="1" dirty="0" smtClean="0">
                <a:solidFill>
                  <a:srgbClr val="C00000"/>
                </a:solidFill>
              </a:rPr>
              <a:t>ÖRNEK 8</a:t>
            </a:r>
            <a:r>
              <a:rPr lang="tr-TR" sz="2000" b="1" dirty="0" smtClean="0"/>
              <a:t>	</a:t>
            </a:r>
            <a:r>
              <a:rPr lang="tr-TR" sz="2000" dirty="0" smtClean="0"/>
              <a:t>10</a:t>
            </a:r>
            <a:r>
              <a:rPr lang="tr-TR" sz="2000" b="1" dirty="0" smtClean="0"/>
              <a:t> </a:t>
            </a:r>
            <a:r>
              <a:rPr lang="tr-TR" sz="2000" dirty="0" smtClean="0"/>
              <a:t>bit (1 ve 0 ile temsil edilen bilgi akışı) rastgele </a:t>
            </a:r>
            <a:r>
              <a:rPr lang="tr-TR" sz="2000" dirty="0" err="1" smtClean="0"/>
              <a:t>oluştumluyor</a:t>
            </a:r>
            <a:r>
              <a:rPr lang="tr-TR" sz="2000" dirty="0" smtClean="0"/>
              <a:t>. Bu bitlerin en az birinin sıfır olması olasılığı nedir?</a:t>
            </a:r>
          </a:p>
          <a:p>
            <a:r>
              <a:rPr lang="tr-TR" sz="2000" b="1" i="1" dirty="0" smtClean="0">
                <a:solidFill>
                  <a:srgbClr val="C00000"/>
                </a:solidFill>
              </a:rPr>
              <a:t>Çözüm: </a:t>
            </a:r>
            <a:r>
              <a:rPr lang="tr-TR" sz="2000" dirty="0" smtClean="0"/>
              <a:t>10 bitin en az birinin 0 olması olayına </a:t>
            </a:r>
            <a:r>
              <a:rPr lang="tr-TR" sz="2000" i="1" dirty="0" smtClean="0"/>
              <a:t>E </a:t>
            </a:r>
            <a:r>
              <a:rPr lang="tr-TR" sz="2000" dirty="0" smtClean="0"/>
              <a:t>diyelim. O zaman </a:t>
            </a:r>
            <a:r>
              <a:rPr lang="tr-TR" sz="2000" i="1" dirty="0" smtClean="0"/>
              <a:t>, </a:t>
            </a:r>
            <a:r>
              <a:rPr lang="tr-TR" sz="2000" dirty="0" smtClean="0"/>
              <a:t>tüm bitleri 1 olan bir olaydır. </a:t>
            </a:r>
            <a:r>
              <a:rPr lang="tr-TR" sz="2000" i="1" dirty="0" smtClean="0"/>
              <a:t>S, </a:t>
            </a:r>
            <a:r>
              <a:rPr lang="tr-TR" sz="2000" dirty="0" smtClean="0"/>
              <a:t>bütün 10 uzunluğundaki bit karakterlerinin bir kümesi olduğundan, bu </a:t>
            </a:r>
            <a:r>
              <a:rPr lang="tr-TR" sz="2000" i="1" dirty="0" smtClean="0"/>
              <a:t>E </a:t>
            </a:r>
            <a:r>
              <a:rPr lang="tr-TR" sz="2000" dirty="0" smtClean="0"/>
              <a:t>olayının olasılığı</a:t>
            </a:r>
          </a:p>
          <a:p>
            <a:endParaRPr lang="tr-TR" dirty="0" smtClean="0"/>
          </a:p>
          <a:p>
            <a:endParaRPr lang="tr-TR" dirty="0"/>
          </a:p>
        </p:txBody>
      </p:sp>
      <p:sp>
        <p:nvSpPr>
          <p:cNvPr id="5" name="Altbilgi Yer Tutucusu 4"/>
          <p:cNvSpPr>
            <a:spLocks noGrp="1"/>
          </p:cNvSpPr>
          <p:nvPr>
            <p:ph type="ftr" sz="quarter" idx="11"/>
          </p:nvPr>
        </p:nvSpPr>
        <p:spPr>
          <a:xfrm>
            <a:off x="5127670" y="6164211"/>
            <a:ext cx="3502152" cy="365125"/>
          </a:xfrm>
        </p:spPr>
        <p:txBody>
          <a:bodyPr/>
          <a:lstStyle/>
          <a:p>
            <a:r>
              <a:rPr lang="tr-TR" dirty="0"/>
              <a:t>7.1 Ayrık Olasılığa Giriş</a:t>
            </a:r>
            <a:endParaRPr lang="en-US" dirty="0"/>
          </a:p>
        </p:txBody>
      </p:sp>
      <p:sp>
        <p:nvSpPr>
          <p:cNvPr id="6" name="Slayt Numarası Yer Tutucusu 5"/>
          <p:cNvSpPr>
            <a:spLocks noGrp="1"/>
          </p:cNvSpPr>
          <p:nvPr>
            <p:ph type="sldNum" sz="quarter" idx="12"/>
          </p:nvPr>
        </p:nvSpPr>
        <p:spPr/>
        <p:txBody>
          <a:bodyPr>
            <a:normAutofit/>
          </a:bodyPr>
          <a:lstStyle/>
          <a:p>
            <a:fld id="{8B37D5FE-740C-46F5-801A-FA5477D9711F}" type="slidenum">
              <a:rPr lang="en-US" smtClean="0"/>
              <a:pPr/>
              <a:t>12</a:t>
            </a:fld>
            <a:endParaRPr lang="en-US"/>
          </a:p>
        </p:txBody>
      </p:sp>
      <p:sp>
        <p:nvSpPr>
          <p:cNvPr id="3584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5846" name="Rectangle 6"/>
          <p:cNvSpPr>
            <a:spLocks noChangeArrowheads="1"/>
          </p:cNvSpPr>
          <p:nvPr/>
        </p:nvSpPr>
        <p:spPr bwMode="auto">
          <a:xfrm>
            <a:off x="0" y="900113"/>
            <a:ext cx="9144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3584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5849" name="Rectangle 9"/>
          <p:cNvSpPr>
            <a:spLocks noChangeArrowheads="1"/>
          </p:cNvSpPr>
          <p:nvPr/>
        </p:nvSpPr>
        <p:spPr bwMode="auto">
          <a:xfrm>
            <a:off x="0" y="900113"/>
            <a:ext cx="9144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3585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5855" name="Rectangle 15"/>
          <p:cNvSpPr>
            <a:spLocks noChangeArrowheads="1"/>
          </p:cNvSpPr>
          <p:nvPr/>
        </p:nvSpPr>
        <p:spPr bwMode="auto">
          <a:xfrm>
            <a:off x="0" y="852488"/>
            <a:ext cx="9144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36865" name="Object 1"/>
          <p:cNvGraphicFramePr>
            <a:graphicFrameLocks noChangeAspect="1"/>
          </p:cNvGraphicFramePr>
          <p:nvPr/>
        </p:nvGraphicFramePr>
        <p:xfrm>
          <a:off x="2938463" y="4781550"/>
          <a:ext cx="4616450" cy="1619250"/>
        </p:xfrm>
        <a:graphic>
          <a:graphicData uri="http://schemas.openxmlformats.org/presentationml/2006/ole">
            <mc:AlternateContent xmlns:mc="http://schemas.openxmlformats.org/markup-compatibility/2006">
              <mc:Choice xmlns:v="urn:schemas-microsoft-com:vml" Requires="v">
                <p:oleObj spid="_x0000_s36866" name="Belge" r:id="rId3" imgW="5761150" imgH="2028673" progId="Word.Document.12">
                  <p:embed/>
                </p:oleObj>
              </mc:Choice>
              <mc:Fallback>
                <p:oleObj name="Belge" r:id="rId3" imgW="5761150" imgH="2028673" progId="Word.Document.12">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8463" y="4781550"/>
                        <a:ext cx="461645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112593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1"/>
          <p:cNvSpPr>
            <a:spLocks noGrp="1"/>
          </p:cNvSpPr>
          <p:nvPr>
            <p:ph type="title"/>
          </p:nvPr>
        </p:nvSpPr>
        <p:spPr>
          <a:xfrm>
            <a:off x="404862" y="845456"/>
            <a:ext cx="8499653" cy="1038555"/>
          </a:xfrm>
        </p:spPr>
        <p:txBody>
          <a:bodyPr>
            <a:normAutofit fontScale="90000"/>
          </a:bodyPr>
          <a:lstStyle/>
          <a:p>
            <a:pPr algn="ctr"/>
            <a:r>
              <a:rPr lang="tr-TR" sz="3200" b="1" u="sng" dirty="0"/>
              <a:t>7.1.2 Birleşik ve Tamamlayıcı Olayların </a:t>
            </a:r>
            <a:r>
              <a:rPr lang="tr-TR" sz="3200" b="1" u="sng" dirty="0" smtClean="0"/>
              <a:t/>
            </a:r>
            <a:br>
              <a:rPr lang="tr-TR" sz="3200" b="1" u="sng" dirty="0" smtClean="0"/>
            </a:br>
            <a:r>
              <a:rPr lang="tr-TR" sz="3200" b="1" u="sng" dirty="0" smtClean="0"/>
              <a:t>Olasılığı</a:t>
            </a:r>
            <a:endParaRPr lang="tr-TR" sz="3200" dirty="0"/>
          </a:p>
        </p:txBody>
      </p:sp>
      <p:sp>
        <p:nvSpPr>
          <p:cNvPr id="3" name="2 İçerik Yer Tutucusu"/>
          <p:cNvSpPr>
            <a:spLocks noGrp="1"/>
          </p:cNvSpPr>
          <p:nvPr>
            <p:ph idx="1"/>
          </p:nvPr>
        </p:nvSpPr>
        <p:spPr>
          <a:xfrm>
            <a:off x="1043492" y="2323652"/>
            <a:ext cx="7427408" cy="3508977"/>
          </a:xfrm>
        </p:spPr>
        <p:txBody>
          <a:bodyPr/>
          <a:lstStyle/>
          <a:p>
            <a:r>
              <a:rPr lang="tr-TR" dirty="0" smtClean="0"/>
              <a:t>O halde, en az bir 0 bit içeren bit dizgisinin olasılığı 1023/1024 olur. Teorem 1' i kullanmadan doğrudan bu olasılığı bulmak oldukça zordur.</a:t>
            </a:r>
          </a:p>
          <a:p>
            <a:endParaRPr lang="tr-TR" dirty="0"/>
          </a:p>
        </p:txBody>
      </p:sp>
      <p:sp>
        <p:nvSpPr>
          <p:cNvPr id="8" name="Altbilgi Yer Tutucusu 4"/>
          <p:cNvSpPr>
            <a:spLocks noGrp="1"/>
          </p:cNvSpPr>
          <p:nvPr>
            <p:ph type="ftr" sz="quarter" idx="11"/>
          </p:nvPr>
        </p:nvSpPr>
        <p:spPr>
          <a:xfrm>
            <a:off x="5127670" y="6164211"/>
            <a:ext cx="3502152" cy="365125"/>
          </a:xfrm>
        </p:spPr>
        <p:txBody>
          <a:bodyPr/>
          <a:lstStyle/>
          <a:p>
            <a:r>
              <a:rPr lang="tr-TR" dirty="0"/>
              <a:t>7.1 Ayrık Olasılığa Giriş</a:t>
            </a:r>
            <a:endParaRPr lang="en-US" dirty="0"/>
          </a:p>
        </p:txBody>
      </p:sp>
      <p:sp>
        <p:nvSpPr>
          <p:cNvPr id="6" name="5 Slayt Numarası Yer Tutucusu"/>
          <p:cNvSpPr>
            <a:spLocks noGrp="1"/>
          </p:cNvSpPr>
          <p:nvPr>
            <p:ph type="sldNum" sz="quarter" idx="12"/>
          </p:nvPr>
        </p:nvSpPr>
        <p:spPr/>
        <p:txBody>
          <a:bodyPr>
            <a:normAutofit/>
          </a:bodyPr>
          <a:lstStyle/>
          <a:p>
            <a:fld id="{8B37D5FE-740C-46F5-801A-FA5477D9711F}"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64455" y="624763"/>
            <a:ext cx="8294916" cy="1143000"/>
          </a:xfrm>
        </p:spPr>
        <p:txBody>
          <a:bodyPr>
            <a:normAutofit/>
          </a:bodyPr>
          <a:lstStyle/>
          <a:p>
            <a:pPr algn="ctr"/>
            <a:r>
              <a:rPr lang="tr-TR" sz="3200" b="1" u="sng" dirty="0"/>
              <a:t>7.1.2 Birleşik ve Tamamlayıcı Olayların </a:t>
            </a:r>
            <a:r>
              <a:rPr lang="tr-TR" sz="3200" b="1" u="sng" dirty="0" smtClean="0"/>
              <a:t/>
            </a:r>
            <a:br>
              <a:rPr lang="tr-TR" sz="3200" b="1" u="sng" dirty="0" smtClean="0"/>
            </a:br>
            <a:r>
              <a:rPr lang="tr-TR" sz="3200" b="1" u="sng" dirty="0" smtClean="0"/>
              <a:t>Olasılığı</a:t>
            </a:r>
            <a:endParaRPr lang="tr-TR" sz="3200" dirty="0"/>
          </a:p>
        </p:txBody>
      </p:sp>
      <p:sp>
        <p:nvSpPr>
          <p:cNvPr id="8" name="7 İçerik Yer Tutucusu"/>
          <p:cNvSpPr>
            <a:spLocks noGrp="1"/>
          </p:cNvSpPr>
          <p:nvPr>
            <p:ph idx="1"/>
          </p:nvPr>
        </p:nvSpPr>
        <p:spPr>
          <a:xfrm>
            <a:off x="814892" y="3182372"/>
            <a:ext cx="7681408" cy="3508977"/>
          </a:xfrm>
        </p:spPr>
        <p:txBody>
          <a:bodyPr/>
          <a:lstStyle/>
          <a:p>
            <a:r>
              <a:rPr lang="tr-TR" sz="2000" b="1" i="1" dirty="0" smtClean="0"/>
              <a:t>İspat: </a:t>
            </a:r>
            <a:r>
              <a:rPr lang="tr-TR" sz="2000" dirty="0" smtClean="0"/>
              <a:t>İki kümenin birleşimindeki elemanların sayısını veren Kesim 2.2'deki formül kullanılırsa,</a:t>
            </a:r>
          </a:p>
          <a:p>
            <a:endParaRPr lang="tr-TR" sz="2000" dirty="0" smtClean="0"/>
          </a:p>
          <a:p>
            <a:endParaRPr lang="tr-TR" sz="2000" dirty="0" smtClean="0"/>
          </a:p>
          <a:p>
            <a:r>
              <a:rPr lang="tr-TR" sz="2000" dirty="0" smtClean="0"/>
              <a:t>olduğu görülür.</a:t>
            </a:r>
          </a:p>
          <a:p>
            <a:endParaRPr lang="tr-TR" dirty="0"/>
          </a:p>
        </p:txBody>
      </p:sp>
      <p:sp>
        <p:nvSpPr>
          <p:cNvPr id="5" name="Altbilgi Yer Tutucusu 4"/>
          <p:cNvSpPr>
            <a:spLocks noGrp="1"/>
          </p:cNvSpPr>
          <p:nvPr>
            <p:ph type="ftr" sz="quarter" idx="11"/>
          </p:nvPr>
        </p:nvSpPr>
        <p:spPr>
          <a:xfrm>
            <a:off x="7649307" y="6225657"/>
            <a:ext cx="1325880" cy="457200"/>
          </a:xfrm>
        </p:spPr>
        <p:txBody>
          <a:bodyPr/>
          <a:lstStyle/>
          <a:p>
            <a:r>
              <a:rPr lang="tr-TR" dirty="0"/>
              <a:t>7.1 Ayrık Olasılığa Giriş</a:t>
            </a:r>
            <a:endParaRPr lang="en-US" dirty="0"/>
          </a:p>
          <a:p>
            <a:endParaRPr lang="en-US" dirty="0"/>
          </a:p>
        </p:txBody>
      </p:sp>
      <p:sp>
        <p:nvSpPr>
          <p:cNvPr id="6" name="Slayt Numarası Yer Tutucusu 5"/>
          <p:cNvSpPr>
            <a:spLocks noGrp="1"/>
          </p:cNvSpPr>
          <p:nvPr>
            <p:ph type="sldNum" sz="quarter" idx="12"/>
          </p:nvPr>
        </p:nvSpPr>
        <p:spPr/>
        <p:txBody>
          <a:bodyPr>
            <a:normAutofit/>
          </a:bodyPr>
          <a:lstStyle/>
          <a:p>
            <a:fld id="{8B37D5FE-740C-46F5-801A-FA5477D9711F}" type="slidenum">
              <a:rPr lang="en-US" smtClean="0"/>
              <a:pPr/>
              <a:t>14</a:t>
            </a:fld>
            <a:endParaRPr lang="en-US"/>
          </a:p>
        </p:txBody>
      </p:sp>
      <p:graphicFrame>
        <p:nvGraphicFramePr>
          <p:cNvPr id="13" name="İçerik Yer Tutucusu 10"/>
          <p:cNvGraphicFramePr>
            <a:graphicFrameLocks/>
          </p:cNvGraphicFramePr>
          <p:nvPr>
            <p:extLst>
              <p:ext uri="{D42A27DB-BD31-4B8C-83A1-F6EECF244321}">
                <p14:modId xmlns:p14="http://schemas.microsoft.com/office/powerpoint/2010/main" val="469014980"/>
              </p:ext>
            </p:extLst>
          </p:nvPr>
        </p:nvGraphicFramePr>
        <p:xfrm>
          <a:off x="514788" y="1717555"/>
          <a:ext cx="7970601" cy="1043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48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4819" name="Rectangle 3"/>
          <p:cNvSpPr>
            <a:spLocks noChangeArrowheads="1"/>
          </p:cNvSpPr>
          <p:nvPr/>
        </p:nvSpPr>
        <p:spPr bwMode="auto">
          <a:xfrm>
            <a:off x="0" y="690563"/>
            <a:ext cx="9144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9" name="Object 3"/>
          <p:cNvGraphicFramePr>
            <a:graphicFrameLocks noChangeAspect="1"/>
          </p:cNvGraphicFramePr>
          <p:nvPr/>
        </p:nvGraphicFramePr>
        <p:xfrm>
          <a:off x="1201272" y="4054654"/>
          <a:ext cx="10942638" cy="884237"/>
        </p:xfrm>
        <a:graphic>
          <a:graphicData uri="http://schemas.openxmlformats.org/presentationml/2006/ole">
            <mc:AlternateContent xmlns:mc="http://schemas.openxmlformats.org/markup-compatibility/2006">
              <mc:Choice xmlns:v="urn:schemas-microsoft-com:vml" Requires="v">
                <p:oleObj spid="_x0000_s34820" name="Belge" r:id="rId8" imgW="11138790" imgH="891752" progId="Word.Document.12">
                  <p:embed/>
                </p:oleObj>
              </mc:Choice>
              <mc:Fallback>
                <p:oleObj name="Belge" r:id="rId8" imgW="11138790" imgH="891752" progId="Word.Document.12">
                  <p:embed/>
                  <p:pic>
                    <p:nvPicPr>
                      <p:cNvPr id="0"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01272" y="4054654"/>
                        <a:ext cx="10942638"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14297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Unvan 8"/>
          <p:cNvSpPr>
            <a:spLocks noGrp="1"/>
          </p:cNvSpPr>
          <p:nvPr>
            <p:ph type="title"/>
          </p:nvPr>
        </p:nvSpPr>
        <p:spPr>
          <a:xfrm>
            <a:off x="426635" y="722366"/>
            <a:ext cx="8927824" cy="1143000"/>
          </a:xfrm>
        </p:spPr>
        <p:txBody>
          <a:bodyPr>
            <a:normAutofit/>
          </a:bodyPr>
          <a:lstStyle/>
          <a:p>
            <a:pPr algn="ctr"/>
            <a:r>
              <a:rPr lang="tr-TR" sz="3200" b="1" u="sng" dirty="0"/>
              <a:t>7.1.2 Birleşik ve Tamamlayıcı Olayların Olasılığı</a:t>
            </a:r>
            <a:endParaRPr lang="tr-TR" sz="3200" dirty="0"/>
          </a:p>
        </p:txBody>
      </p:sp>
      <p:sp>
        <p:nvSpPr>
          <p:cNvPr id="3" name="2 İçerik Yer Tutucusu"/>
          <p:cNvSpPr>
            <a:spLocks noGrp="1"/>
          </p:cNvSpPr>
          <p:nvPr>
            <p:ph idx="1"/>
          </p:nvPr>
        </p:nvSpPr>
        <p:spPr>
          <a:xfrm>
            <a:off x="698500" y="1980752"/>
            <a:ext cx="8445500" cy="4356548"/>
          </a:xfrm>
        </p:spPr>
        <p:txBody>
          <a:bodyPr>
            <a:normAutofit/>
          </a:bodyPr>
          <a:lstStyle/>
          <a:p>
            <a:r>
              <a:rPr lang="tr-TR" sz="2000" dirty="0" smtClean="0"/>
              <a:t>Böylece, iki olayın birleşiminin olasılığı</a:t>
            </a:r>
          </a:p>
          <a:p>
            <a:endParaRPr lang="tr-TR" sz="2400" dirty="0" smtClean="0">
              <a:latin typeface="Times New Roman"/>
              <a:cs typeface="Times New Roman"/>
            </a:endParaRPr>
          </a:p>
          <a:p>
            <a:endParaRPr lang="tr-TR" sz="2400" dirty="0" smtClean="0">
              <a:latin typeface="Times New Roman"/>
              <a:cs typeface="Times New Roman"/>
            </a:endParaRPr>
          </a:p>
          <a:p>
            <a:endParaRPr lang="tr-TR" sz="2400" dirty="0" smtClean="0">
              <a:latin typeface="Times New Roman"/>
              <a:cs typeface="Times New Roman"/>
            </a:endParaRPr>
          </a:p>
          <a:p>
            <a:endParaRPr lang="tr-TR" sz="2400" dirty="0" smtClean="0">
              <a:latin typeface="Times New Roman"/>
              <a:cs typeface="Times New Roman"/>
            </a:endParaRPr>
          </a:p>
          <a:p>
            <a:endParaRPr lang="tr-TR" sz="2400" dirty="0" smtClean="0">
              <a:latin typeface="Times New Roman"/>
              <a:cs typeface="Times New Roman"/>
            </a:endParaRPr>
          </a:p>
          <a:p>
            <a:pPr>
              <a:buNone/>
            </a:pPr>
            <a:endParaRPr lang="tr-TR" sz="2400" dirty="0" smtClean="0">
              <a:latin typeface="Times New Roman"/>
              <a:cs typeface="Times New Roman"/>
            </a:endParaRPr>
          </a:p>
          <a:p>
            <a:pPr>
              <a:buNone/>
            </a:pPr>
            <a:endParaRPr lang="tr-TR" sz="2400" dirty="0" smtClean="0"/>
          </a:p>
          <a:p>
            <a:pPr>
              <a:buNone/>
            </a:pPr>
            <a:r>
              <a:rPr lang="tr-TR" sz="2000" dirty="0" smtClean="0"/>
              <a:t>Biçimde elde edilir.</a:t>
            </a:r>
          </a:p>
          <a:p>
            <a:r>
              <a:rPr lang="tr-TR" sz="2000" b="1" dirty="0" smtClean="0">
                <a:solidFill>
                  <a:srgbClr val="C00000"/>
                </a:solidFill>
              </a:rPr>
              <a:t>ÖRNEK 9</a:t>
            </a:r>
            <a:r>
              <a:rPr lang="tr-TR" sz="2000" b="1" dirty="0" smtClean="0"/>
              <a:t>	</a:t>
            </a:r>
            <a:r>
              <a:rPr lang="tr-TR" sz="2000" dirty="0" smtClean="0"/>
              <a:t>100' ü geçmeyen pozitif tamsayılar kümesinden rastgele seçilen bir pozitif tamsayının 2 veya 5'e bölünebilme olasılığı nedir</a:t>
            </a:r>
            <a:r>
              <a:rPr lang="tr-TR" sz="2000" dirty="0" smtClean="0">
                <a:latin typeface="Andalus" pitchFamily="18" charset="-78"/>
                <a:cs typeface="Andalus" pitchFamily="18" charset="-78"/>
              </a:rPr>
              <a:t>?</a:t>
            </a:r>
          </a:p>
          <a:p>
            <a:endParaRPr lang="tr-TR" dirty="0" smtClean="0">
              <a:latin typeface="Times New Roman"/>
              <a:cs typeface="Times New Roman"/>
            </a:endParaRPr>
          </a:p>
          <a:p>
            <a:endParaRPr lang="tr-TR" dirty="0" smtClean="0"/>
          </a:p>
        </p:txBody>
      </p:sp>
      <p:sp>
        <p:nvSpPr>
          <p:cNvPr id="7" name="Altbilgi Yer Tutucusu 4"/>
          <p:cNvSpPr>
            <a:spLocks noGrp="1"/>
          </p:cNvSpPr>
          <p:nvPr>
            <p:ph type="ftr" sz="quarter" idx="11"/>
          </p:nvPr>
        </p:nvSpPr>
        <p:spPr>
          <a:xfrm>
            <a:off x="5480069" y="6492875"/>
            <a:ext cx="3502152" cy="365125"/>
          </a:xfrm>
        </p:spPr>
        <p:txBody>
          <a:bodyPr/>
          <a:lstStyle/>
          <a:p>
            <a:r>
              <a:rPr lang="tr-TR" dirty="0"/>
              <a:t>7.1 Ayrık Olasılığa Giriş</a:t>
            </a:r>
            <a:endParaRPr lang="en-US" dirty="0"/>
          </a:p>
          <a:p>
            <a:endParaRPr lang="en-US" dirty="0"/>
          </a:p>
        </p:txBody>
      </p:sp>
      <p:sp>
        <p:nvSpPr>
          <p:cNvPr id="6" name="5 Slayt Numarası Yer Tutucusu"/>
          <p:cNvSpPr>
            <a:spLocks noGrp="1"/>
          </p:cNvSpPr>
          <p:nvPr>
            <p:ph type="sldNum" sz="quarter" idx="12"/>
          </p:nvPr>
        </p:nvSpPr>
        <p:spPr/>
        <p:txBody>
          <a:bodyPr>
            <a:normAutofit/>
          </a:bodyPr>
          <a:lstStyle/>
          <a:p>
            <a:fld id="{8B37D5FE-740C-46F5-801A-FA5477D9711F}" type="slidenum">
              <a:rPr lang="en-US" smtClean="0"/>
              <a:pPr/>
              <a:t>15</a:t>
            </a:fld>
            <a:endParaRPr lang="en-US"/>
          </a:p>
        </p:txBody>
      </p:sp>
      <p:sp>
        <p:nvSpPr>
          <p:cNvPr id="130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30051" name="Rectangle 3"/>
          <p:cNvSpPr>
            <a:spLocks noChangeArrowheads="1"/>
          </p:cNvSpPr>
          <p:nvPr/>
        </p:nvSpPr>
        <p:spPr bwMode="auto">
          <a:xfrm>
            <a:off x="0" y="890588"/>
            <a:ext cx="9144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300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30054" name="Rectangle 6"/>
          <p:cNvSpPr>
            <a:spLocks noChangeArrowheads="1"/>
          </p:cNvSpPr>
          <p:nvPr/>
        </p:nvSpPr>
        <p:spPr bwMode="auto">
          <a:xfrm>
            <a:off x="0" y="890588"/>
            <a:ext cx="9144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300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30057" name="Rectangle 9"/>
          <p:cNvSpPr>
            <a:spLocks noChangeArrowheads="1"/>
          </p:cNvSpPr>
          <p:nvPr/>
        </p:nvSpPr>
        <p:spPr bwMode="auto">
          <a:xfrm>
            <a:off x="0" y="890588"/>
            <a:ext cx="9144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30059"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30060" name="Rectangle 12"/>
          <p:cNvSpPr>
            <a:spLocks noChangeArrowheads="1"/>
          </p:cNvSpPr>
          <p:nvPr/>
        </p:nvSpPr>
        <p:spPr bwMode="auto">
          <a:xfrm>
            <a:off x="0" y="690563"/>
            <a:ext cx="9144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33802" name="Object 10"/>
          <p:cNvGraphicFramePr>
            <a:graphicFrameLocks noChangeAspect="1"/>
          </p:cNvGraphicFramePr>
          <p:nvPr/>
        </p:nvGraphicFramePr>
        <p:xfrm>
          <a:off x="1896036" y="2655140"/>
          <a:ext cx="6831106" cy="2132012"/>
        </p:xfrm>
        <a:graphic>
          <a:graphicData uri="http://schemas.openxmlformats.org/presentationml/2006/ole">
            <mc:AlternateContent xmlns:mc="http://schemas.openxmlformats.org/markup-compatibility/2006">
              <mc:Choice xmlns:v="urn:schemas-microsoft-com:vml" Requires="v">
                <p:oleObj spid="_x0000_s33803" name="Belge" r:id="rId3" imgW="5761150" imgH="1521415" progId="Word.Document.12">
                  <p:embed/>
                </p:oleObj>
              </mc:Choice>
              <mc:Fallback>
                <p:oleObj name="Belge" r:id="rId3" imgW="5761150" imgH="1521415" progId="Word.Document.12">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6036" y="2655140"/>
                        <a:ext cx="6831106" cy="213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1"/>
          <p:cNvSpPr>
            <a:spLocks noGrp="1"/>
          </p:cNvSpPr>
          <p:nvPr>
            <p:ph type="title"/>
          </p:nvPr>
        </p:nvSpPr>
        <p:spPr>
          <a:xfrm>
            <a:off x="428172" y="860198"/>
            <a:ext cx="8614228" cy="931862"/>
          </a:xfrm>
        </p:spPr>
        <p:txBody>
          <a:bodyPr>
            <a:noAutofit/>
          </a:bodyPr>
          <a:lstStyle/>
          <a:p>
            <a:pPr algn="ctr"/>
            <a:r>
              <a:rPr lang="tr-TR" sz="3200" b="1" u="sng" dirty="0"/>
              <a:t>7.1.2 Birleşik ve Tamamlayıcı Olayların Olasılığı</a:t>
            </a:r>
            <a:endParaRPr lang="tr-TR" sz="3200" dirty="0"/>
          </a:p>
        </p:txBody>
      </p:sp>
      <p:sp>
        <p:nvSpPr>
          <p:cNvPr id="8" name="7 İçerik Yer Tutucusu"/>
          <p:cNvSpPr>
            <a:spLocks noGrp="1"/>
          </p:cNvSpPr>
          <p:nvPr>
            <p:ph idx="1"/>
          </p:nvPr>
        </p:nvSpPr>
        <p:spPr>
          <a:xfrm>
            <a:off x="609600" y="1854200"/>
            <a:ext cx="7950200" cy="3978429"/>
          </a:xfrm>
        </p:spPr>
        <p:txBody>
          <a:bodyPr>
            <a:normAutofit fontScale="85000" lnSpcReduction="10000"/>
          </a:bodyPr>
          <a:lstStyle/>
          <a:p>
            <a:r>
              <a:rPr lang="tr-TR" sz="2400" b="1" i="1" dirty="0" smtClean="0">
                <a:solidFill>
                  <a:srgbClr val="C00000"/>
                </a:solidFill>
              </a:rPr>
              <a:t>Çözüm:</a:t>
            </a:r>
            <a:r>
              <a:rPr lang="tr-TR" sz="2400" i="1" dirty="0" smtClean="0">
                <a:solidFill>
                  <a:srgbClr val="C00000"/>
                </a:solidFill>
              </a:rPr>
              <a:t> </a:t>
            </a:r>
            <a:r>
              <a:rPr lang="tr-TR" sz="2400" dirty="0" smtClean="0"/>
              <a:t>Rastgele seçilen tamsayının 2 ile bölünebilme olayı </a:t>
            </a:r>
            <a:r>
              <a:rPr lang="tr-TR" sz="2400" i="1" dirty="0" smtClean="0"/>
              <a:t>E</a:t>
            </a:r>
            <a:r>
              <a:rPr lang="tr-TR" sz="2400" i="1" baseline="-25000" dirty="0" smtClean="0"/>
              <a:t>1 </a:t>
            </a:r>
            <a:r>
              <a:rPr lang="tr-TR" sz="2400" dirty="0" smtClean="0"/>
              <a:t>ve 5 ile bölünebilme olayı </a:t>
            </a:r>
            <a:r>
              <a:rPr lang="tr-TR" sz="2400" i="1" dirty="0" smtClean="0"/>
              <a:t>E</a:t>
            </a:r>
            <a:r>
              <a:rPr lang="tr-TR" sz="2400" i="1" baseline="-25000" dirty="0" smtClean="0"/>
              <a:t>2 </a:t>
            </a:r>
            <a:r>
              <a:rPr lang="tr-TR" sz="2400" dirty="0" smtClean="0"/>
              <a:t>olsun. O zaman </a:t>
            </a:r>
            <a:r>
              <a:rPr lang="tr-TR" sz="2400" i="1" dirty="0" smtClean="0"/>
              <a:t> </a:t>
            </a:r>
            <a:r>
              <a:rPr lang="tr-TR" sz="2400" dirty="0" smtClean="0"/>
              <a:t>olayı ya 2 ya da 5 ile bölünebilme olayı olur. Ayrıca, </a:t>
            </a:r>
            <a:r>
              <a:rPr lang="tr-TR" sz="2400" i="1" dirty="0" smtClean="0"/>
              <a:t> </a:t>
            </a:r>
            <a:r>
              <a:rPr lang="tr-TR" sz="2400" dirty="0" smtClean="0"/>
              <a:t>olayı da 2 ve 5 ile bölünebilme olayı olur ki bu olay 10 ile bölünebilme olayı olarak da ifade edilebilir</a:t>
            </a:r>
            <a:r>
              <a:rPr lang="tr-TR" sz="2400" i="1" dirty="0" smtClean="0"/>
              <a:t> E</a:t>
            </a:r>
            <a:r>
              <a:rPr lang="tr-TR" sz="2400" i="1" baseline="-25000" dirty="0" smtClean="0"/>
              <a:t>1</a:t>
            </a:r>
            <a:r>
              <a:rPr lang="tr-TR" sz="2400" dirty="0" smtClean="0"/>
              <a:t>=50, </a:t>
            </a:r>
            <a:r>
              <a:rPr lang="tr-TR" sz="2400" i="1" dirty="0" smtClean="0"/>
              <a:t>E</a:t>
            </a:r>
            <a:r>
              <a:rPr lang="tr-TR" sz="2400" i="1" baseline="-25000" dirty="0" smtClean="0"/>
              <a:t>2</a:t>
            </a:r>
            <a:r>
              <a:rPr lang="tr-TR" sz="2400" dirty="0" smtClean="0"/>
              <a:t>=20 ve </a:t>
            </a:r>
            <a:r>
              <a:rPr lang="tr-TR" sz="2400" i="1" dirty="0" smtClean="0"/>
              <a:t>E</a:t>
            </a:r>
            <a:r>
              <a:rPr lang="tr-TR" sz="2400" i="1" baseline="-25000" dirty="0" smtClean="0"/>
              <a:t>1</a:t>
            </a:r>
            <a:r>
              <a:rPr lang="tr-TR" sz="2400" i="1" dirty="0" smtClean="0"/>
              <a:t> n E</a:t>
            </a:r>
            <a:r>
              <a:rPr lang="tr-TR" sz="2400" i="1" baseline="-25000" dirty="0" smtClean="0"/>
              <a:t>2</a:t>
            </a:r>
            <a:r>
              <a:rPr lang="tr-TR" sz="2400" dirty="0" smtClean="0"/>
              <a:t> olduğundan, seçilen sayının 2 veya 5 ile bölünebilme olasılığı</a:t>
            </a:r>
          </a:p>
          <a:p>
            <a:endParaRPr lang="tr-TR" sz="2600" dirty="0" smtClean="0"/>
          </a:p>
          <a:p>
            <a:endParaRPr lang="tr-TR" sz="2600" dirty="0" smtClean="0"/>
          </a:p>
          <a:p>
            <a:endParaRPr lang="tr-TR" sz="2600" dirty="0" smtClean="0"/>
          </a:p>
          <a:p>
            <a:endParaRPr lang="tr-TR" sz="2600" dirty="0" smtClean="0"/>
          </a:p>
          <a:p>
            <a:endParaRPr lang="tr-TR" sz="2600" dirty="0" smtClean="0"/>
          </a:p>
          <a:p>
            <a:pPr>
              <a:buNone/>
            </a:pPr>
            <a:endParaRPr lang="tr-TR" sz="2600" dirty="0" smtClean="0"/>
          </a:p>
          <a:p>
            <a:r>
              <a:rPr lang="tr-TR" sz="2400" dirty="0" smtClean="0"/>
              <a:t>olur</a:t>
            </a:r>
            <a:r>
              <a:rPr lang="tr-TR" sz="2600" dirty="0" smtClean="0"/>
              <a:t>.</a:t>
            </a:r>
          </a:p>
          <a:p>
            <a:endParaRPr lang="tr-TR" dirty="0"/>
          </a:p>
        </p:txBody>
      </p:sp>
      <p:sp>
        <p:nvSpPr>
          <p:cNvPr id="5" name="Altbilgi Yer Tutucusu 4"/>
          <p:cNvSpPr>
            <a:spLocks noGrp="1"/>
          </p:cNvSpPr>
          <p:nvPr>
            <p:ph type="ftr" sz="quarter" idx="11"/>
          </p:nvPr>
        </p:nvSpPr>
        <p:spPr>
          <a:xfrm>
            <a:off x="4938990" y="5953758"/>
            <a:ext cx="3502152" cy="365125"/>
          </a:xfrm>
        </p:spPr>
        <p:txBody>
          <a:bodyPr/>
          <a:lstStyle/>
          <a:p>
            <a:r>
              <a:rPr lang="tr-TR" dirty="0"/>
              <a:t>7.1 Ayrık Olasılığa Giriş</a:t>
            </a:r>
            <a:endParaRPr lang="en-US" dirty="0"/>
          </a:p>
          <a:p>
            <a:endParaRPr lang="en-US" dirty="0"/>
          </a:p>
        </p:txBody>
      </p:sp>
      <p:sp>
        <p:nvSpPr>
          <p:cNvPr id="6" name="Slayt Numarası Yer Tutucusu 5"/>
          <p:cNvSpPr>
            <a:spLocks noGrp="1"/>
          </p:cNvSpPr>
          <p:nvPr>
            <p:ph type="sldNum" sz="quarter" idx="12"/>
          </p:nvPr>
        </p:nvSpPr>
        <p:spPr/>
        <p:txBody>
          <a:bodyPr>
            <a:normAutofit/>
          </a:bodyPr>
          <a:lstStyle/>
          <a:p>
            <a:fld id="{8B37D5FE-740C-46F5-801A-FA5477D9711F}" type="slidenum">
              <a:rPr lang="en-US" smtClean="0"/>
              <a:pPr/>
              <a:t>16</a:t>
            </a:fld>
            <a:endParaRPr lang="en-US"/>
          </a:p>
        </p:txBody>
      </p:sp>
      <p:sp>
        <p:nvSpPr>
          <p:cNvPr id="327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2771" name="Rectangle 3"/>
          <p:cNvSpPr>
            <a:spLocks noChangeArrowheads="1"/>
          </p:cNvSpPr>
          <p:nvPr/>
        </p:nvSpPr>
        <p:spPr bwMode="auto">
          <a:xfrm>
            <a:off x="0" y="690563"/>
            <a:ext cx="9144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3277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2774" name="Rectangle 6"/>
          <p:cNvSpPr>
            <a:spLocks noChangeArrowheads="1"/>
          </p:cNvSpPr>
          <p:nvPr/>
        </p:nvSpPr>
        <p:spPr bwMode="auto">
          <a:xfrm>
            <a:off x="0" y="852488"/>
            <a:ext cx="9144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 name="Object 1"/>
          <p:cNvGraphicFramePr>
            <a:graphicFrameLocks noChangeAspect="1"/>
          </p:cNvGraphicFramePr>
          <p:nvPr/>
        </p:nvGraphicFramePr>
        <p:xfrm>
          <a:off x="1089855" y="3498582"/>
          <a:ext cx="11901488" cy="928687"/>
        </p:xfrm>
        <a:graphic>
          <a:graphicData uri="http://schemas.openxmlformats.org/presentationml/2006/ole">
            <mc:AlternateContent xmlns:mc="http://schemas.openxmlformats.org/markup-compatibility/2006">
              <mc:Choice xmlns:v="urn:schemas-microsoft-com:vml" Requires="v">
                <p:oleObj spid="_x0000_s32771" name="Belge" r:id="rId3" imgW="8132098" imgH="644783" progId="Word.Document.12">
                  <p:embed/>
                </p:oleObj>
              </mc:Choice>
              <mc:Fallback>
                <p:oleObj name="Belge" r:id="rId3" imgW="8132098" imgH="644783" progId="Word.Document.12">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855" y="3498582"/>
                        <a:ext cx="11901488" cy="92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2"/>
          <p:cNvGraphicFramePr>
            <a:graphicFrameLocks noChangeAspect="1"/>
          </p:cNvGraphicFramePr>
          <p:nvPr/>
        </p:nvGraphicFramePr>
        <p:xfrm>
          <a:off x="2998983" y="4030835"/>
          <a:ext cx="6595183" cy="625572"/>
        </p:xfrm>
        <a:graphic>
          <a:graphicData uri="http://schemas.openxmlformats.org/presentationml/2006/ole">
            <mc:AlternateContent xmlns:mc="http://schemas.openxmlformats.org/markup-compatibility/2006">
              <mc:Choice xmlns:v="urn:schemas-microsoft-com:vml" Requires="v">
                <p:oleObj spid="_x0000_s32772" name="Belge" r:id="rId5" imgW="5761150" imgH="399254" progId="Word.Document.12">
                  <p:embed/>
                </p:oleObj>
              </mc:Choice>
              <mc:Fallback>
                <p:oleObj name="Belge" r:id="rId5" imgW="5761150" imgH="399254" progId="Word.Document.12">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8983" y="4030835"/>
                        <a:ext cx="6595183" cy="625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2585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506211"/>
            <a:ext cx="7024744" cy="648736"/>
          </a:xfrm>
        </p:spPr>
        <p:txBody>
          <a:bodyPr>
            <a:normAutofit/>
          </a:bodyPr>
          <a:lstStyle/>
          <a:p>
            <a:pPr algn="ctr"/>
            <a:r>
              <a:rPr lang="tr-TR" sz="3200" b="1" u="sng" dirty="0" smtClean="0"/>
              <a:t>7.1.3 Olasılıksal </a:t>
            </a:r>
            <a:r>
              <a:rPr lang="tr-TR" sz="3200" b="1" u="sng" dirty="0"/>
              <a:t>Akıl Yürütme</a:t>
            </a:r>
            <a:endParaRPr lang="tr-TR" sz="3200" dirty="0"/>
          </a:p>
        </p:txBody>
      </p:sp>
      <p:sp>
        <p:nvSpPr>
          <p:cNvPr id="3" name="İçerik Yer Tutucusu 2"/>
          <p:cNvSpPr>
            <a:spLocks noGrp="1"/>
          </p:cNvSpPr>
          <p:nvPr>
            <p:ph idx="1"/>
          </p:nvPr>
        </p:nvSpPr>
        <p:spPr>
          <a:xfrm>
            <a:off x="935916" y="2534322"/>
            <a:ext cx="7643308" cy="3508977"/>
          </a:xfrm>
        </p:spPr>
        <p:txBody>
          <a:bodyPr>
            <a:normAutofit/>
          </a:bodyPr>
          <a:lstStyle/>
          <a:p>
            <a:pPr algn="just"/>
            <a:r>
              <a:rPr lang="tr-TR" sz="2000" dirty="0"/>
              <a:t>İki olaydan hangisinin daha büyük olasılıklı olduğunu belirleme problemi yaygın bir problemdir. </a:t>
            </a:r>
            <a:endParaRPr lang="tr-TR" sz="2000" dirty="0" smtClean="0"/>
          </a:p>
          <a:p>
            <a:pPr algn="just"/>
            <a:endParaRPr lang="tr-TR" sz="2000" dirty="0"/>
          </a:p>
          <a:p>
            <a:pPr algn="just"/>
            <a:r>
              <a:rPr lang="tr-TR" sz="2000" dirty="0" smtClean="0"/>
              <a:t>Bu </a:t>
            </a:r>
            <a:r>
              <a:rPr lang="tr-TR" sz="2000" dirty="0"/>
              <a:t>tür olayların olasılıkları incelendiğinde yanıltıcı olabilir. </a:t>
            </a:r>
            <a:endParaRPr lang="tr-TR" sz="2000" dirty="0" smtClean="0"/>
          </a:p>
          <a:p>
            <a:pPr marL="68580" indent="0" algn="just">
              <a:buNone/>
            </a:pPr>
            <a:endParaRPr lang="tr-TR" sz="2000" dirty="0" smtClean="0"/>
          </a:p>
          <a:p>
            <a:pPr algn="just"/>
            <a:r>
              <a:rPr lang="tr-TR" sz="2000" dirty="0" smtClean="0"/>
              <a:t>Örnek </a:t>
            </a:r>
            <a:r>
              <a:rPr lang="tr-TR" sz="2000" dirty="0"/>
              <a:t>10 bu tür bir problemi açıkla­maktadır. Bu örnekte, kökeni bir televizyon gösteri oyunu olan </a:t>
            </a:r>
            <a:r>
              <a:rPr lang="tr-TR" sz="2000" i="1" dirty="0" err="1"/>
              <a:t>Let</a:t>
            </a:r>
            <a:r>
              <a:rPr lang="tr-TR" sz="2000" i="1" dirty="0"/>
              <a:t> 's </a:t>
            </a:r>
            <a:r>
              <a:rPr lang="tr-TR" sz="2000" i="1" dirty="0" err="1"/>
              <a:t>Make</a:t>
            </a:r>
            <a:r>
              <a:rPr lang="tr-TR" sz="2000" i="1" dirty="0"/>
              <a:t> a </a:t>
            </a:r>
            <a:r>
              <a:rPr lang="tr-TR" sz="2000" i="1" dirty="0" err="1"/>
              <a:t>Deal</a:t>
            </a:r>
            <a:r>
              <a:rPr lang="tr-TR" sz="2000" i="1" dirty="0"/>
              <a:t> </a:t>
            </a:r>
            <a:r>
              <a:rPr lang="tr-TR" sz="2000" dirty="0"/>
              <a:t>oyununa daya­nan ve gösterinin sunucusu </a:t>
            </a:r>
            <a:r>
              <a:rPr lang="tr-TR" sz="2000" dirty="0" err="1"/>
              <a:t>Monty</a:t>
            </a:r>
            <a:r>
              <a:rPr lang="tr-TR" sz="2000" dirty="0"/>
              <a:t> </a:t>
            </a:r>
            <a:r>
              <a:rPr lang="tr-TR" sz="2000" dirty="0" err="1"/>
              <a:t>Hall'in</a:t>
            </a:r>
            <a:r>
              <a:rPr lang="tr-TR" sz="2000" dirty="0"/>
              <a:t> adıyla anılan ünlü bir problemden bahsedilmektedir.</a:t>
            </a:r>
          </a:p>
          <a:p>
            <a:pPr marL="68580" indent="0" algn="just">
              <a:buNone/>
            </a:pPr>
            <a:endParaRPr lang="tr-TR" dirty="0"/>
          </a:p>
        </p:txBody>
      </p:sp>
      <p:sp>
        <p:nvSpPr>
          <p:cNvPr id="5" name="Altbilgi Yer Tutucusu 4"/>
          <p:cNvSpPr>
            <a:spLocks noGrp="1"/>
          </p:cNvSpPr>
          <p:nvPr>
            <p:ph type="ftr" sz="quarter" idx="11"/>
          </p:nvPr>
        </p:nvSpPr>
        <p:spPr>
          <a:xfrm>
            <a:off x="7624482" y="6206624"/>
            <a:ext cx="1325880" cy="457200"/>
          </a:xfrm>
        </p:spPr>
        <p:txBody>
          <a:bodyPr/>
          <a:lstStyle/>
          <a:p>
            <a:r>
              <a:rPr lang="tr-TR" dirty="0"/>
              <a:t>7.1 Ayrık Olasılığa Giriş</a:t>
            </a:r>
            <a:endParaRPr lang="en-US" dirty="0"/>
          </a:p>
          <a:p>
            <a:endParaRPr lang="en-US" dirty="0"/>
          </a:p>
        </p:txBody>
      </p:sp>
      <p:sp>
        <p:nvSpPr>
          <p:cNvPr id="6" name="Slayt Numarası Yer Tutucusu 5"/>
          <p:cNvSpPr>
            <a:spLocks noGrp="1"/>
          </p:cNvSpPr>
          <p:nvPr>
            <p:ph type="sldNum" sz="quarter" idx="12"/>
          </p:nvPr>
        </p:nvSpPr>
        <p:spPr/>
        <p:txBody>
          <a:bodyPr>
            <a:normAutofit/>
          </a:bodyPr>
          <a:lstStyle/>
          <a:p>
            <a:fld id="{8B37D5FE-740C-46F5-801A-FA5477D9711F}" type="slidenum">
              <a:rPr lang="en-US" smtClean="0"/>
              <a:pPr/>
              <a:t>17</a:t>
            </a:fld>
            <a:endParaRPr lang="en-US"/>
          </a:p>
        </p:txBody>
      </p:sp>
    </p:spTree>
    <p:extLst>
      <p:ext uri="{BB962C8B-B14F-4D97-AF65-F5344CB8AC3E}">
        <p14:creationId xmlns:p14="http://schemas.microsoft.com/office/powerpoint/2010/main" val="22520054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78176" y="537030"/>
            <a:ext cx="7024744" cy="973235"/>
          </a:xfrm>
        </p:spPr>
        <p:txBody>
          <a:bodyPr>
            <a:normAutofit/>
          </a:bodyPr>
          <a:lstStyle/>
          <a:p>
            <a:pPr algn="ctr"/>
            <a:r>
              <a:rPr lang="tr-TR" sz="3200" b="1" u="sng" dirty="0"/>
              <a:t>7.1.3 Olasılıksal Akıl Yürütme</a:t>
            </a:r>
            <a:endParaRPr lang="tr-TR" sz="3200" dirty="0"/>
          </a:p>
        </p:txBody>
      </p:sp>
      <p:sp>
        <p:nvSpPr>
          <p:cNvPr id="3" name="İçerik Yer Tutucusu 2"/>
          <p:cNvSpPr>
            <a:spLocks noGrp="1"/>
          </p:cNvSpPr>
          <p:nvPr>
            <p:ph idx="1"/>
          </p:nvPr>
        </p:nvSpPr>
        <p:spPr>
          <a:xfrm>
            <a:off x="-1" y="1554368"/>
            <a:ext cx="5876366" cy="4925253"/>
          </a:xfrm>
        </p:spPr>
        <p:txBody>
          <a:bodyPr>
            <a:normAutofit fontScale="62500" lnSpcReduction="20000"/>
          </a:bodyPr>
          <a:lstStyle/>
          <a:p>
            <a:r>
              <a:rPr lang="tr-TR" sz="2900" b="1" dirty="0">
                <a:solidFill>
                  <a:srgbClr val="C00000"/>
                </a:solidFill>
              </a:rPr>
              <a:t>ÖRNEK </a:t>
            </a:r>
            <a:r>
              <a:rPr lang="tr-TR" sz="2900" b="1" dirty="0" smtClean="0">
                <a:solidFill>
                  <a:srgbClr val="C00000"/>
                </a:solidFill>
              </a:rPr>
              <a:t>1 </a:t>
            </a:r>
            <a:r>
              <a:rPr lang="tr-TR" sz="2900" b="1" dirty="0" smtClean="0"/>
              <a:t>: </a:t>
            </a:r>
            <a:r>
              <a:rPr lang="tr-TR" sz="2900" b="1" dirty="0" err="1" smtClean="0"/>
              <a:t>Monty</a:t>
            </a:r>
            <a:r>
              <a:rPr lang="tr-TR" sz="2900" b="1" dirty="0" smtClean="0"/>
              <a:t> </a:t>
            </a:r>
            <a:r>
              <a:rPr lang="tr-TR" sz="2900" b="1" dirty="0" err="1" smtClean="0"/>
              <a:t>Hall'in</a:t>
            </a:r>
            <a:r>
              <a:rPr lang="tr-TR" sz="2900" b="1" dirty="0" smtClean="0"/>
              <a:t> Üç Kapı Bulmacası </a:t>
            </a:r>
            <a:r>
              <a:rPr lang="tr-TR" sz="2900" dirty="0" smtClean="0"/>
              <a:t>Bir </a:t>
            </a:r>
            <a:r>
              <a:rPr lang="tr-TR" sz="2900" dirty="0"/>
              <a:t>oyun gösterisinin yarışmacısı olduğunuzu varsayalım. Büyük bir ödülü kazanma şansınız var. Sizden açmak için üç kapıdan birini seçmeniz isteniyor; </a:t>
            </a:r>
            <a:r>
              <a:rPr lang="tr-TR" sz="2900" dirty="0" smtClean="0"/>
              <a:t>büyük </a:t>
            </a:r>
            <a:r>
              <a:rPr lang="tr-TR" sz="2900" dirty="0"/>
              <a:t>ödül üç kapıdan birinin arkasında ve diğer iki kapı kaybettiren kapılardır. </a:t>
            </a:r>
            <a:endParaRPr lang="tr-TR" sz="2900" dirty="0" smtClean="0"/>
          </a:p>
          <a:p>
            <a:endParaRPr lang="tr-TR" sz="2900" dirty="0"/>
          </a:p>
          <a:p>
            <a:r>
              <a:rPr lang="tr-TR" sz="2900" dirty="0" smtClean="0"/>
              <a:t>Siz </a:t>
            </a:r>
            <a:r>
              <a:rPr lang="tr-TR" sz="2900" dirty="0"/>
              <a:t>kapılardan birini seçtikten sonra, her bir kapının arkasında ne olduğunu bilen oyun sunucusu şunu yapıyor. İlk olarak, kazanan kapı seçilmiş olsun veya olmasın, o arkasında ne olduğunu bildiği diğer iki kapıdan kaybet­tiren kapıyı (eğer diğer her iki kapı da kaybettiren kapı ise rastgele birini seçerek) açıyor. </a:t>
            </a:r>
            <a:endParaRPr lang="tr-TR" sz="2900" dirty="0" smtClean="0"/>
          </a:p>
          <a:p>
            <a:endParaRPr lang="tr-TR" sz="2900" dirty="0"/>
          </a:p>
          <a:p>
            <a:r>
              <a:rPr lang="tr-TR" sz="2900" dirty="0" smtClean="0"/>
              <a:t>Sonra </a:t>
            </a:r>
            <a:r>
              <a:rPr lang="tr-TR" sz="2900" dirty="0"/>
              <a:t>size, seçiminizi değiştirmek isteyip istemediğinizi soruyor. Hangi stratejiyi kullanmalısınız</a:t>
            </a:r>
            <a:r>
              <a:rPr lang="tr-TR" sz="2900" dirty="0">
                <a:cs typeface="Arial" panose="020B0604020202020204" pitchFamily="34" charset="0"/>
              </a:rPr>
              <a:t>?</a:t>
            </a:r>
            <a:r>
              <a:rPr lang="tr-TR" sz="2900" dirty="0"/>
              <a:t> Kapıları </a:t>
            </a:r>
            <a:r>
              <a:rPr lang="tr-TR" sz="2900" dirty="0" smtClean="0"/>
              <a:t>değiştirmeli </a:t>
            </a:r>
            <a:r>
              <a:rPr lang="tr-TR" sz="2900" dirty="0"/>
              <a:t>misiniz veya seçiminizi muhafaza mı etmelisiniz yoksa fark etmez </a:t>
            </a:r>
            <a:r>
              <a:rPr lang="tr-TR" sz="2900" dirty="0" smtClean="0"/>
              <a:t>mi</a:t>
            </a:r>
            <a:r>
              <a:rPr lang="tr-TR" sz="2900" dirty="0">
                <a:cs typeface="Arial" panose="020B0604020202020204" pitchFamily="34" charset="0"/>
              </a:rPr>
              <a:t>?</a:t>
            </a:r>
          </a:p>
          <a:p>
            <a:endParaRPr lang="tr-TR" dirty="0"/>
          </a:p>
          <a:p>
            <a:endParaRPr lang="tr-TR" dirty="0"/>
          </a:p>
        </p:txBody>
      </p:sp>
      <p:sp>
        <p:nvSpPr>
          <p:cNvPr id="5" name="Altbilgi Yer Tutucusu 4"/>
          <p:cNvSpPr>
            <a:spLocks noGrp="1"/>
          </p:cNvSpPr>
          <p:nvPr>
            <p:ph type="ftr" sz="quarter" idx="11"/>
          </p:nvPr>
        </p:nvSpPr>
        <p:spPr>
          <a:xfrm>
            <a:off x="7570694" y="6233518"/>
            <a:ext cx="1325880" cy="457200"/>
          </a:xfrm>
        </p:spPr>
        <p:txBody>
          <a:bodyPr/>
          <a:lstStyle/>
          <a:p>
            <a:r>
              <a:rPr lang="tr-TR" dirty="0"/>
              <a:t>7.1 Ayrık Olasılığa Giriş</a:t>
            </a:r>
            <a:endParaRPr lang="en-US" dirty="0"/>
          </a:p>
          <a:p>
            <a:endParaRPr lang="en-US" dirty="0"/>
          </a:p>
        </p:txBody>
      </p:sp>
      <p:sp>
        <p:nvSpPr>
          <p:cNvPr id="6" name="Slayt Numarası Yer Tutucusu 5"/>
          <p:cNvSpPr>
            <a:spLocks noGrp="1"/>
          </p:cNvSpPr>
          <p:nvPr>
            <p:ph type="sldNum" sz="quarter" idx="12"/>
          </p:nvPr>
        </p:nvSpPr>
        <p:spPr/>
        <p:txBody>
          <a:bodyPr>
            <a:normAutofit/>
          </a:bodyPr>
          <a:lstStyle/>
          <a:p>
            <a:fld id="{8B37D5FE-740C-46F5-801A-FA5477D9711F}" type="slidenum">
              <a:rPr lang="en-US" smtClean="0"/>
              <a:pPr/>
              <a:t>18</a:t>
            </a:fld>
            <a:endParaRPr lang="en-US"/>
          </a:p>
        </p:txBody>
      </p:sp>
      <p:pic>
        <p:nvPicPr>
          <p:cNvPr id="30722" name="Picture 2" descr="C:\Users\Merve PARLAK\Desktop\176px-Monty_closed_doors.svg.png"/>
          <p:cNvPicPr>
            <a:picLocks noChangeAspect="1" noChangeArrowheads="1"/>
          </p:cNvPicPr>
          <p:nvPr/>
        </p:nvPicPr>
        <p:blipFill>
          <a:blip r:embed="rId2" cstate="print"/>
          <a:srcRect/>
          <a:stretch>
            <a:fillRect/>
          </a:stretch>
        </p:blipFill>
        <p:spPr bwMode="auto">
          <a:xfrm>
            <a:off x="6009431" y="2418041"/>
            <a:ext cx="2758047" cy="2328769"/>
          </a:xfrm>
          <a:prstGeom prst="rect">
            <a:avLst/>
          </a:prstGeom>
          <a:noFill/>
        </p:spPr>
      </p:pic>
    </p:spTree>
    <p:extLst>
      <p:ext uri="{BB962C8B-B14F-4D97-AF65-F5344CB8AC3E}">
        <p14:creationId xmlns:p14="http://schemas.microsoft.com/office/powerpoint/2010/main" val="24575962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layt Numarası Yer Tutucusu"/>
          <p:cNvSpPr>
            <a:spLocks noGrp="1"/>
          </p:cNvSpPr>
          <p:nvPr>
            <p:ph type="sldNum" sz="quarter" idx="12"/>
          </p:nvPr>
        </p:nvSpPr>
        <p:spPr/>
        <p:txBody>
          <a:bodyPr/>
          <a:lstStyle/>
          <a:p>
            <a:fld id="{8B37D5FE-740C-46F5-801A-FA5477D9711F}" type="slidenum">
              <a:rPr lang="en-US" smtClean="0"/>
              <a:pPr/>
              <a:t>19</a:t>
            </a:fld>
            <a:endParaRPr lang="en-US"/>
          </a:p>
        </p:txBody>
      </p:sp>
      <p:pic>
        <p:nvPicPr>
          <p:cNvPr id="7" name="Picture 1" descr="C:\Users\Merve PARLAK\Desktop\adsizjpg-728x728.jpg"/>
          <p:cNvPicPr>
            <a:picLocks noChangeAspect="1" noChangeArrowheads="1"/>
          </p:cNvPicPr>
          <p:nvPr/>
        </p:nvPicPr>
        <p:blipFill>
          <a:blip r:embed="rId2" cstate="print"/>
          <a:srcRect/>
          <a:stretch>
            <a:fillRect/>
          </a:stretch>
        </p:blipFill>
        <p:spPr bwMode="auto">
          <a:xfrm>
            <a:off x="578224" y="1619434"/>
            <a:ext cx="7826188" cy="5184778"/>
          </a:xfrm>
          <a:prstGeom prst="rect">
            <a:avLst/>
          </a:prstGeom>
          <a:noFill/>
        </p:spPr>
      </p:pic>
      <p:sp>
        <p:nvSpPr>
          <p:cNvPr id="8" name="Unvan 1"/>
          <p:cNvSpPr>
            <a:spLocks noGrp="1"/>
          </p:cNvSpPr>
          <p:nvPr>
            <p:ph type="title"/>
          </p:nvPr>
        </p:nvSpPr>
        <p:spPr>
          <a:xfrm>
            <a:off x="978176" y="698395"/>
            <a:ext cx="7024744" cy="973235"/>
          </a:xfrm>
        </p:spPr>
        <p:txBody>
          <a:bodyPr>
            <a:normAutofit/>
          </a:bodyPr>
          <a:lstStyle/>
          <a:p>
            <a:pPr algn="ctr"/>
            <a:r>
              <a:rPr lang="tr-TR" sz="3200" b="1" u="sng" dirty="0"/>
              <a:t>7.1.3 Olasılıksal Akıl Yürütme</a:t>
            </a:r>
            <a:endParaRPr lang="tr-TR"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7.BÖLÜM</a:t>
            </a:r>
          </a:p>
        </p:txBody>
      </p:sp>
      <p:sp>
        <p:nvSpPr>
          <p:cNvPr id="3" name="İçerik Yer Tutucusu 2"/>
          <p:cNvSpPr>
            <a:spLocks noGrp="1"/>
          </p:cNvSpPr>
          <p:nvPr>
            <p:ph idx="1"/>
          </p:nvPr>
        </p:nvSpPr>
        <p:spPr/>
        <p:txBody>
          <a:bodyPr/>
          <a:lstStyle/>
          <a:p>
            <a:pPr lvl="1">
              <a:buNone/>
            </a:pPr>
            <a:r>
              <a:rPr lang="tr-TR" sz="2800" b="1" dirty="0"/>
              <a:t>KONULAR</a:t>
            </a:r>
          </a:p>
          <a:p>
            <a:pPr lvl="1"/>
            <a:r>
              <a:rPr lang="tr-TR" sz="2800" dirty="0"/>
              <a:t>7.1 Ayrık Olasılığa Giriş</a:t>
            </a:r>
            <a:endParaRPr lang="tr-TR" sz="3600" dirty="0"/>
          </a:p>
          <a:p>
            <a:pPr lvl="1"/>
            <a:r>
              <a:rPr lang="tr-TR" sz="2800" dirty="0" smtClean="0"/>
              <a:t>7.2 Olasılık </a:t>
            </a:r>
            <a:r>
              <a:rPr lang="tr-TR" sz="2800" dirty="0"/>
              <a:t>Teorisi</a:t>
            </a:r>
            <a:endParaRPr lang="tr-TR" sz="3600" dirty="0"/>
          </a:p>
          <a:p>
            <a:pPr lvl="1"/>
            <a:r>
              <a:rPr lang="tr-TR" sz="2800" dirty="0" smtClean="0"/>
              <a:t>7.3 </a:t>
            </a:r>
            <a:r>
              <a:rPr lang="tr-TR" sz="2800" dirty="0" err="1" smtClean="0"/>
              <a:t>Bayes</a:t>
            </a:r>
            <a:r>
              <a:rPr lang="tr-TR" sz="2800" dirty="0" smtClean="0"/>
              <a:t> </a:t>
            </a:r>
            <a:r>
              <a:rPr lang="tr-TR" sz="2800" dirty="0"/>
              <a:t>Teoremi</a:t>
            </a:r>
          </a:p>
          <a:p>
            <a:pPr lvl="1"/>
            <a:r>
              <a:rPr lang="tr-TR" sz="2800" dirty="0" smtClean="0"/>
              <a:t>7.4 </a:t>
            </a:r>
            <a:r>
              <a:rPr lang="tr-TR" sz="2800" dirty="0"/>
              <a:t>Beklenen Değer ve </a:t>
            </a:r>
            <a:r>
              <a:rPr lang="tr-TR" sz="2800" dirty="0" err="1"/>
              <a:t>Varyans</a:t>
            </a:r>
            <a:endParaRPr lang="tr-TR" sz="2800" dirty="0"/>
          </a:p>
          <a:p>
            <a:pPr marL="68580" indent="0">
              <a:buNone/>
            </a:pPr>
            <a:endParaRPr lang="tr-TR" dirty="0"/>
          </a:p>
        </p:txBody>
      </p:sp>
      <p:sp>
        <p:nvSpPr>
          <p:cNvPr id="4" name="Veri Yer Tutucusu 3"/>
          <p:cNvSpPr>
            <a:spLocks noGrp="1"/>
          </p:cNvSpPr>
          <p:nvPr>
            <p:ph type="dt" sz="half" idx="10"/>
          </p:nvPr>
        </p:nvSpPr>
        <p:spPr>
          <a:xfrm>
            <a:off x="5422006" y="224492"/>
            <a:ext cx="2708982" cy="365125"/>
          </a:xfrm>
        </p:spPr>
        <p:txBody>
          <a:bodyPr/>
          <a:lstStyle/>
          <a:p>
            <a:r>
              <a:rPr lang="tr-TR" dirty="0"/>
              <a:t>Ayrık Matematik ve Uygulamaları</a:t>
            </a:r>
            <a:endParaRPr lang="en-US" dirty="0"/>
          </a:p>
        </p:txBody>
      </p:sp>
      <p:sp>
        <p:nvSpPr>
          <p:cNvPr id="6" name="Slayt Numarası Yer Tutucusu 5"/>
          <p:cNvSpPr>
            <a:spLocks noGrp="1"/>
          </p:cNvSpPr>
          <p:nvPr>
            <p:ph type="sldNum" sz="quarter" idx="12"/>
          </p:nvPr>
        </p:nvSpPr>
        <p:spPr/>
        <p:txBody>
          <a:bodyPr>
            <a:normAutofit/>
          </a:bodyPr>
          <a:lstStyle/>
          <a:p>
            <a:fld id="{8B37D5FE-740C-46F5-801A-FA5477D9711F}" type="slidenum">
              <a:rPr lang="en-US" smtClean="0"/>
              <a:pPr/>
              <a:t>2</a:t>
            </a:fld>
            <a:endParaRPr lang="en-US"/>
          </a:p>
        </p:txBody>
      </p:sp>
    </p:spTree>
    <p:extLst>
      <p:ext uri="{BB962C8B-B14F-4D97-AF65-F5344CB8AC3E}">
        <p14:creationId xmlns:p14="http://schemas.microsoft.com/office/powerpoint/2010/main" val="20805074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730122"/>
            <a:ext cx="7024744" cy="822907"/>
          </a:xfrm>
        </p:spPr>
        <p:txBody>
          <a:bodyPr>
            <a:normAutofit fontScale="90000"/>
          </a:bodyPr>
          <a:lstStyle/>
          <a:p>
            <a:r>
              <a:rPr lang="tr-TR" b="1" u="sng" dirty="0"/>
              <a:t>7.1.3 Olasılıksal Akıl Yürütme</a:t>
            </a:r>
            <a:endParaRPr lang="tr-TR" dirty="0"/>
          </a:p>
        </p:txBody>
      </p:sp>
      <p:sp>
        <p:nvSpPr>
          <p:cNvPr id="3" name="İçerik Yer Tutucusu 2"/>
          <p:cNvSpPr>
            <a:spLocks noGrp="1"/>
          </p:cNvSpPr>
          <p:nvPr>
            <p:ph idx="1"/>
          </p:nvPr>
        </p:nvSpPr>
        <p:spPr>
          <a:xfrm>
            <a:off x="493486" y="1596576"/>
            <a:ext cx="8247102" cy="5261424"/>
          </a:xfrm>
        </p:spPr>
        <p:txBody>
          <a:bodyPr>
            <a:normAutofit fontScale="77500" lnSpcReduction="20000"/>
          </a:bodyPr>
          <a:lstStyle/>
          <a:p>
            <a:pPr algn="just"/>
            <a:r>
              <a:rPr lang="tr-TR" sz="2600" b="1" i="1" dirty="0" smtClean="0">
                <a:solidFill>
                  <a:srgbClr val="C00000"/>
                </a:solidFill>
              </a:rPr>
              <a:t>Çözüm</a:t>
            </a:r>
            <a:r>
              <a:rPr lang="tr-TR" sz="2600" b="1" i="1" dirty="0">
                <a:solidFill>
                  <a:srgbClr val="C00000"/>
                </a:solidFill>
              </a:rPr>
              <a:t>:</a:t>
            </a:r>
            <a:r>
              <a:rPr lang="tr-TR" sz="2600" i="1" dirty="0">
                <a:solidFill>
                  <a:srgbClr val="C00000"/>
                </a:solidFill>
              </a:rPr>
              <a:t> </a:t>
            </a:r>
            <a:r>
              <a:rPr lang="tr-TR" sz="2600" dirty="0"/>
              <a:t>Üç kapının da doğru olabilme olasılığı eşit olduğundan, doğru kapıyı seçme </a:t>
            </a:r>
            <a:r>
              <a:rPr lang="tr-TR" sz="2600" dirty="0" smtClean="0"/>
              <a:t>olasılığınız </a:t>
            </a:r>
            <a:r>
              <a:rPr lang="tr-TR" sz="2600" dirty="0"/>
              <a:t>(sunucu bir kapı açmadan ve seçiminizi değiştirmek isteyip istemediğinizi sormadan önce) 1/3'tür. Oyun sunucusu her zaman arkasında ödül olmayan kapıyı açtığından, onun bir kapıyı açmasından sonra da, doğru kapının olasılığı değişmez</a:t>
            </a:r>
            <a:r>
              <a:rPr lang="tr-TR" sz="2600" dirty="0" smtClean="0"/>
              <a:t>.</a:t>
            </a:r>
          </a:p>
          <a:p>
            <a:pPr algn="just"/>
            <a:endParaRPr lang="tr-TR" sz="2600" dirty="0" smtClean="0"/>
          </a:p>
          <a:p>
            <a:pPr algn="just"/>
            <a:r>
              <a:rPr lang="tr-TR" sz="2600" dirty="0" smtClean="0"/>
              <a:t>Yanlış </a:t>
            </a:r>
            <a:r>
              <a:rPr lang="tr-TR" sz="2600" dirty="0"/>
              <a:t>kapıyı seçmiş olmanızın olasılığı, ödülün, seçmediğiniz, diğer iki kapıdan birinin ar­kasında olması olasılığıdır. Sonuç olarak, yanlış seçim yapmanızın olasılığı 2/3 'tür</a:t>
            </a:r>
            <a:r>
              <a:rPr lang="tr-TR" sz="2600" dirty="0" smtClean="0"/>
              <a:t>.</a:t>
            </a:r>
          </a:p>
          <a:p>
            <a:pPr marL="68580" indent="0" algn="just">
              <a:buNone/>
            </a:pPr>
            <a:endParaRPr lang="tr-TR" sz="2600" dirty="0" smtClean="0"/>
          </a:p>
          <a:p>
            <a:pPr algn="just"/>
            <a:r>
              <a:rPr lang="tr-TR" sz="2600" dirty="0" smtClean="0"/>
              <a:t>Oyun sunucusu </a:t>
            </a:r>
            <a:r>
              <a:rPr lang="tr-TR" sz="2600" dirty="0"/>
              <a:t>size göstermek için arkasında ödül olmayan bir kapıyı açtığında, eğer siz de yanlış seçim yaptı iseniz o zaman ödül diğer kapının arkasında olacaktır. </a:t>
            </a:r>
            <a:endParaRPr lang="tr-TR" sz="2600" dirty="0" smtClean="0"/>
          </a:p>
          <a:p>
            <a:pPr algn="just"/>
            <a:endParaRPr lang="tr-TR" sz="2600" dirty="0" smtClean="0"/>
          </a:p>
          <a:p>
            <a:pPr algn="just"/>
            <a:r>
              <a:rPr lang="tr-TR" sz="2600" dirty="0" smtClean="0"/>
              <a:t>Eğer </a:t>
            </a:r>
            <a:r>
              <a:rPr lang="tr-TR" sz="2600" dirty="0"/>
              <a:t>başlangıçta yaptığınız seçim doğru değildiyse, o zaman seçiminizi değiştirmek size her zaman </a:t>
            </a:r>
            <a:r>
              <a:rPr lang="tr-TR" sz="2600" dirty="0" smtClean="0"/>
              <a:t>kazandıracaktır. Dolayısıyla</a:t>
            </a:r>
            <a:r>
              <a:rPr lang="tr-TR" sz="2600" dirty="0"/>
              <a:t>, kapılan değiştirerek kazanma olasılığınız 2/3 olur. Diğer bir deyişle, oyun sunucusu tarafından size seçiminizi değiştirme şansı verildiğinde, her zaman kapılan değiştirmelisiniz. Bu kazanma olasılığınızı ikiye katlar. </a:t>
            </a:r>
            <a:r>
              <a:rPr lang="tr-TR" dirty="0"/>
              <a:t/>
            </a:r>
            <a:br>
              <a:rPr lang="tr-TR" dirty="0"/>
            </a:br>
            <a:endParaRPr lang="tr-TR" dirty="0"/>
          </a:p>
        </p:txBody>
      </p:sp>
      <p:sp>
        <p:nvSpPr>
          <p:cNvPr id="5" name="Altbilgi Yer Tutucusu 4"/>
          <p:cNvSpPr>
            <a:spLocks noGrp="1"/>
          </p:cNvSpPr>
          <p:nvPr>
            <p:ph type="ftr" sz="quarter" idx="11"/>
          </p:nvPr>
        </p:nvSpPr>
        <p:spPr>
          <a:xfrm>
            <a:off x="5641848" y="6492875"/>
            <a:ext cx="3502152" cy="365125"/>
          </a:xfrm>
        </p:spPr>
        <p:txBody>
          <a:bodyPr/>
          <a:lstStyle/>
          <a:p>
            <a:r>
              <a:rPr lang="tr-TR" dirty="0"/>
              <a:t>7.1 Ayrık Olasılığa Giriş</a:t>
            </a:r>
            <a:endParaRPr lang="en-US" dirty="0"/>
          </a:p>
          <a:p>
            <a:endParaRPr lang="en-US" dirty="0"/>
          </a:p>
        </p:txBody>
      </p:sp>
      <p:sp>
        <p:nvSpPr>
          <p:cNvPr id="6" name="Slayt Numarası Yer Tutucusu 5"/>
          <p:cNvSpPr>
            <a:spLocks noGrp="1"/>
          </p:cNvSpPr>
          <p:nvPr>
            <p:ph type="sldNum" sz="quarter" idx="12"/>
          </p:nvPr>
        </p:nvSpPr>
        <p:spPr/>
        <p:txBody>
          <a:bodyPr>
            <a:normAutofit/>
          </a:bodyPr>
          <a:lstStyle/>
          <a:p>
            <a:fld id="{8B37D5FE-740C-46F5-801A-FA5477D9711F}" type="slidenum">
              <a:rPr lang="en-US" smtClean="0"/>
              <a:pPr/>
              <a:t>20</a:t>
            </a:fld>
            <a:endParaRPr lang="en-US"/>
          </a:p>
        </p:txBody>
      </p:sp>
    </p:spTree>
    <p:extLst>
      <p:ext uri="{BB962C8B-B14F-4D97-AF65-F5344CB8AC3E}">
        <p14:creationId xmlns:p14="http://schemas.microsoft.com/office/powerpoint/2010/main" val="122518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77751" y="1047193"/>
            <a:ext cx="7024744" cy="793879"/>
          </a:xfrm>
        </p:spPr>
        <p:txBody>
          <a:bodyPr>
            <a:normAutofit/>
          </a:bodyPr>
          <a:lstStyle/>
          <a:p>
            <a:r>
              <a:rPr lang="tr-TR" sz="3200" b="1" dirty="0" smtClean="0"/>
              <a:t>7.2 Olasılık Teorisi</a:t>
            </a:r>
            <a:endParaRPr lang="tr-TR" sz="3200" b="1" dirty="0"/>
          </a:p>
        </p:txBody>
      </p:sp>
      <p:sp>
        <p:nvSpPr>
          <p:cNvPr id="3" name="İçerik Yer Tutucusu 2"/>
          <p:cNvSpPr>
            <a:spLocks noGrp="1"/>
          </p:cNvSpPr>
          <p:nvPr>
            <p:ph idx="1"/>
          </p:nvPr>
        </p:nvSpPr>
        <p:spPr>
          <a:xfrm>
            <a:off x="777750" y="1841073"/>
            <a:ext cx="7872763" cy="4011086"/>
          </a:xfrm>
        </p:spPr>
        <p:txBody>
          <a:bodyPr>
            <a:normAutofit fontScale="92500"/>
          </a:bodyPr>
          <a:lstStyle/>
          <a:p>
            <a:r>
              <a:rPr lang="tr-TR" dirty="0" smtClean="0"/>
              <a:t>7.2 Olasılık Teorisi Giriş</a:t>
            </a:r>
          </a:p>
          <a:p>
            <a:r>
              <a:rPr lang="tr-TR" dirty="0" smtClean="0"/>
              <a:t>7.2.1 Olasılık Ataması</a:t>
            </a:r>
          </a:p>
          <a:p>
            <a:r>
              <a:rPr lang="tr-TR" dirty="0" smtClean="0"/>
              <a:t>7.2.2 Olasılıkların </a:t>
            </a:r>
            <a:r>
              <a:rPr lang="tr-TR" dirty="0" err="1"/>
              <a:t>Tümleyenleri</a:t>
            </a:r>
            <a:r>
              <a:rPr lang="tr-TR" dirty="0"/>
              <a:t> ve Olayların </a:t>
            </a:r>
            <a:r>
              <a:rPr lang="tr-TR" dirty="0" smtClean="0"/>
              <a:t>Birleşimi</a:t>
            </a:r>
          </a:p>
          <a:p>
            <a:r>
              <a:rPr lang="tr-TR" dirty="0"/>
              <a:t>7.2.3 Koşullu </a:t>
            </a:r>
            <a:r>
              <a:rPr lang="tr-TR" dirty="0" smtClean="0"/>
              <a:t>Olasılık</a:t>
            </a:r>
          </a:p>
          <a:p>
            <a:r>
              <a:rPr lang="tr-TR" dirty="0"/>
              <a:t>7.2.4 </a:t>
            </a:r>
            <a:r>
              <a:rPr lang="tr-TR" dirty="0" smtClean="0"/>
              <a:t>Bağımsızlık</a:t>
            </a:r>
          </a:p>
          <a:p>
            <a:r>
              <a:rPr lang="tr-TR" dirty="0"/>
              <a:t>7.2.5 </a:t>
            </a:r>
            <a:r>
              <a:rPr lang="tr-TR" dirty="0" err="1"/>
              <a:t>Bernoulli</a:t>
            </a:r>
            <a:r>
              <a:rPr lang="tr-TR" dirty="0"/>
              <a:t> Denemeleri ve </a:t>
            </a:r>
            <a:r>
              <a:rPr lang="tr-TR" dirty="0" err="1"/>
              <a:t>Binom</a:t>
            </a:r>
            <a:r>
              <a:rPr lang="tr-TR" dirty="0"/>
              <a:t> </a:t>
            </a:r>
            <a:r>
              <a:rPr lang="tr-TR" dirty="0" smtClean="0"/>
              <a:t>Dağılımı</a:t>
            </a:r>
          </a:p>
          <a:p>
            <a:r>
              <a:rPr lang="tr-TR" dirty="0"/>
              <a:t>7.2.6 Rastgele </a:t>
            </a:r>
            <a:r>
              <a:rPr lang="tr-TR" dirty="0" smtClean="0"/>
              <a:t>Değişkenler</a:t>
            </a:r>
          </a:p>
          <a:p>
            <a:r>
              <a:rPr lang="tr-TR" dirty="0"/>
              <a:t>7.2.7 Monte Carlo </a:t>
            </a:r>
            <a:r>
              <a:rPr lang="tr-TR" dirty="0" smtClean="0"/>
              <a:t>Algoritmaları</a:t>
            </a:r>
          </a:p>
          <a:p>
            <a:r>
              <a:rPr lang="tr-TR" dirty="0"/>
              <a:t>7.2.8 Olasılıksal Yöntem</a:t>
            </a:r>
          </a:p>
        </p:txBody>
      </p:sp>
      <p:sp>
        <p:nvSpPr>
          <p:cNvPr id="5" name="Altbilgi Yer Tutucusu 4"/>
          <p:cNvSpPr>
            <a:spLocks noGrp="1"/>
          </p:cNvSpPr>
          <p:nvPr>
            <p:ph type="ftr" sz="quarter" idx="11"/>
          </p:nvPr>
        </p:nvSpPr>
        <p:spPr>
          <a:xfrm>
            <a:off x="4851902" y="6077130"/>
            <a:ext cx="3502152" cy="365125"/>
          </a:xfrm>
        </p:spPr>
        <p:txBody>
          <a:bodyPr/>
          <a:lstStyle/>
          <a:p>
            <a:r>
              <a:rPr lang="tr-TR" dirty="0" smtClean="0"/>
              <a:t>İçerik</a:t>
            </a:r>
          </a:p>
        </p:txBody>
      </p:sp>
      <p:sp>
        <p:nvSpPr>
          <p:cNvPr id="6" name="Slayt Numarası Yer Tutucusu 5"/>
          <p:cNvSpPr>
            <a:spLocks noGrp="1"/>
          </p:cNvSpPr>
          <p:nvPr>
            <p:ph type="sldNum" sz="quarter" idx="12"/>
          </p:nvPr>
        </p:nvSpPr>
        <p:spPr/>
        <p:txBody>
          <a:bodyPr>
            <a:normAutofit/>
          </a:bodyPr>
          <a:lstStyle/>
          <a:p>
            <a:fld id="{8B37D5FE-740C-46F5-801A-FA5477D9711F}" type="slidenum">
              <a:rPr lang="en-US" smtClean="0"/>
              <a:pPr/>
              <a:t>21</a:t>
            </a:fld>
            <a:endParaRPr lang="en-US"/>
          </a:p>
        </p:txBody>
      </p:sp>
    </p:spTree>
    <p:extLst>
      <p:ext uri="{BB962C8B-B14F-4D97-AF65-F5344CB8AC3E}">
        <p14:creationId xmlns:p14="http://schemas.microsoft.com/office/powerpoint/2010/main" val="24333873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664806"/>
            <a:ext cx="7024744" cy="670507"/>
          </a:xfrm>
        </p:spPr>
        <p:txBody>
          <a:bodyPr>
            <a:normAutofit/>
          </a:bodyPr>
          <a:lstStyle/>
          <a:p>
            <a:pPr algn="ctr"/>
            <a:r>
              <a:rPr lang="tr-TR" sz="3200" b="1" dirty="0"/>
              <a:t>7.2 Olasılık Teorisi </a:t>
            </a:r>
            <a:r>
              <a:rPr lang="tr-TR" sz="3200" b="1" dirty="0" smtClean="0"/>
              <a:t>Giriş</a:t>
            </a:r>
            <a:endParaRPr lang="tr-TR" sz="3200" b="1" dirty="0"/>
          </a:p>
        </p:txBody>
      </p:sp>
      <p:sp>
        <p:nvSpPr>
          <p:cNvPr id="7" name="6 İçerik Yer Tutucusu"/>
          <p:cNvSpPr>
            <a:spLocks noGrp="1"/>
          </p:cNvSpPr>
          <p:nvPr>
            <p:ph idx="1"/>
          </p:nvPr>
        </p:nvSpPr>
        <p:spPr>
          <a:xfrm>
            <a:off x="469900" y="1282700"/>
            <a:ext cx="8064500" cy="5372100"/>
          </a:xfrm>
        </p:spPr>
        <p:txBody>
          <a:bodyPr>
            <a:normAutofit fontScale="62500" lnSpcReduction="20000"/>
          </a:bodyPr>
          <a:lstStyle/>
          <a:p>
            <a:r>
              <a:rPr lang="tr-TR" sz="3200" dirty="0" smtClean="0"/>
              <a:t>Kesim 7.1' de bir olayın olasılık kavramını verdik. (Hatırlanacağı gibi, bir olay, bir denemenin olası sonuçlarının alt kümesidir.) Bir </a:t>
            </a:r>
            <a:r>
              <a:rPr lang="tr-TR" sz="3200" i="1" dirty="0" smtClean="0"/>
              <a:t>E </a:t>
            </a:r>
            <a:r>
              <a:rPr lang="tr-TR" sz="3200" dirty="0" smtClean="0"/>
              <a:t>olayının olasılığını </a:t>
            </a:r>
            <a:r>
              <a:rPr lang="tr-TR" sz="3200" dirty="0" err="1" smtClean="0"/>
              <a:t>Laplace</a:t>
            </a:r>
            <a:r>
              <a:rPr lang="tr-TR" sz="3200" dirty="0" smtClean="0"/>
              <a:t>' </a:t>
            </a:r>
            <a:r>
              <a:rPr lang="tr-TR" sz="3200" dirty="0" err="1" smtClean="0"/>
              <a:t>ın</a:t>
            </a:r>
            <a:r>
              <a:rPr lang="tr-TR" sz="3200" dirty="0" smtClean="0"/>
              <a:t> yaptığı gibi, £"deki so­nuçların sayısının toplam sonuçların sayısına bölünmesi olarak</a:t>
            </a:r>
          </a:p>
          <a:p>
            <a:endParaRPr lang="tr-TR" sz="2900" dirty="0" smtClean="0"/>
          </a:p>
          <a:p>
            <a:endParaRPr lang="tr-TR" sz="2900" dirty="0" smtClean="0"/>
          </a:p>
          <a:p>
            <a:pPr>
              <a:buNone/>
            </a:pPr>
            <a:endParaRPr lang="tr-TR" sz="2900" dirty="0" smtClean="0"/>
          </a:p>
          <a:p>
            <a:r>
              <a:rPr lang="tr-TR" sz="3200" dirty="0" smtClean="0"/>
              <a:t>şeklinde tanımladık.</a:t>
            </a:r>
            <a:r>
              <a:rPr lang="tr-TR" sz="3200" b="1" i="1" dirty="0" smtClean="0"/>
              <a:t> </a:t>
            </a:r>
            <a:r>
              <a:rPr lang="tr-TR" sz="3200" dirty="0" smtClean="0"/>
              <a:t>Bu tanımlamada tüm sonuçların olasılıklarının eşit olduğu varsayılır.</a:t>
            </a:r>
          </a:p>
          <a:p>
            <a:endParaRPr lang="tr-TR" sz="3200" dirty="0" smtClean="0"/>
          </a:p>
          <a:p>
            <a:r>
              <a:rPr lang="tr-TR" sz="3200" dirty="0" smtClean="0"/>
              <a:t> Ancak, denemelerin çoğunda sonuçların olasılıkları eşit değildir. </a:t>
            </a:r>
          </a:p>
          <a:p>
            <a:endParaRPr lang="tr-TR" sz="2900" dirty="0" smtClean="0"/>
          </a:p>
          <a:p>
            <a:r>
              <a:rPr lang="tr-TR" sz="3200" dirty="0" smtClean="0"/>
              <a:t>Örneğin, bir madeni para hileli ise, bu durumda tura gelme olasılığı yazı gelme olasılığının iki katı olabilir. Benzer şekilde, belirli bir elemanın bir listede olup olmama olasılığı, o girdinin nasıl yapıldığına bağlıdır. Bu gibi durumların olasılığını nasıl modelleyebiliriz? Bu bölümde, sonuçlarının olasılıkları eşit olmayan denemelerin sonuçlarının olasılıklarını nasıl tanımlayacağımızı vereceğiz.</a:t>
            </a:r>
          </a:p>
          <a:p>
            <a:endParaRPr lang="tr-TR" dirty="0" smtClean="0"/>
          </a:p>
          <a:p>
            <a:pPr>
              <a:buNone/>
            </a:pPr>
            <a:endParaRPr lang="tr-TR" dirty="0"/>
          </a:p>
        </p:txBody>
      </p:sp>
      <p:sp>
        <p:nvSpPr>
          <p:cNvPr id="5" name="Altbilgi Yer Tutucusu 4"/>
          <p:cNvSpPr>
            <a:spLocks noGrp="1"/>
          </p:cNvSpPr>
          <p:nvPr>
            <p:ph type="ftr" sz="quarter" idx="11"/>
          </p:nvPr>
        </p:nvSpPr>
        <p:spPr>
          <a:xfrm>
            <a:off x="5098648" y="6127931"/>
            <a:ext cx="3502152" cy="365125"/>
          </a:xfrm>
        </p:spPr>
        <p:txBody>
          <a:bodyPr/>
          <a:lstStyle/>
          <a:p>
            <a:r>
              <a:rPr lang="tr-TR" dirty="0"/>
              <a:t>7.2 Olasılık Teorisi </a:t>
            </a:r>
            <a:endParaRPr lang="en-US" dirty="0"/>
          </a:p>
        </p:txBody>
      </p:sp>
      <p:sp>
        <p:nvSpPr>
          <p:cNvPr id="6" name="Slayt Numarası Yer Tutucusu 5"/>
          <p:cNvSpPr>
            <a:spLocks noGrp="1"/>
          </p:cNvSpPr>
          <p:nvPr>
            <p:ph type="sldNum" sz="quarter" idx="12"/>
          </p:nvPr>
        </p:nvSpPr>
        <p:spPr/>
        <p:txBody>
          <a:bodyPr>
            <a:normAutofit/>
          </a:bodyPr>
          <a:lstStyle/>
          <a:p>
            <a:fld id="{8B37D5FE-740C-46F5-801A-FA5477D9711F}" type="slidenum">
              <a:rPr lang="en-US" smtClean="0"/>
              <a:pPr/>
              <a:t>22</a:t>
            </a:fld>
            <a:endParaRPr lang="en-US"/>
          </a:p>
        </p:txBody>
      </p:sp>
      <p:sp>
        <p:nvSpPr>
          <p:cNvPr id="276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7651" name="Rectangle 3"/>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3" name="Object 1"/>
          <p:cNvGraphicFramePr>
            <a:graphicFrameLocks noChangeAspect="1"/>
          </p:cNvGraphicFramePr>
          <p:nvPr/>
        </p:nvGraphicFramePr>
        <p:xfrm>
          <a:off x="2247900" y="2428875"/>
          <a:ext cx="5711825" cy="614363"/>
        </p:xfrm>
        <a:graphic>
          <a:graphicData uri="http://schemas.openxmlformats.org/presentationml/2006/ole">
            <mc:AlternateContent xmlns:mc="http://schemas.openxmlformats.org/markup-compatibility/2006">
              <mc:Choice xmlns:v="urn:schemas-microsoft-com:vml" Requires="v">
                <p:oleObj spid="_x0000_s27650" name="Belge" r:id="rId3" imgW="5814434" imgH="630023" progId="Word.Document.12">
                  <p:embed/>
                </p:oleObj>
              </mc:Choice>
              <mc:Fallback>
                <p:oleObj name="Belge" r:id="rId3" imgW="5814434" imgH="630023" progId="Word.Document.12">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7900" y="2428875"/>
                        <a:ext cx="5711825"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845030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715608"/>
            <a:ext cx="7024744" cy="677765"/>
          </a:xfrm>
        </p:spPr>
        <p:txBody>
          <a:bodyPr>
            <a:normAutofit/>
          </a:bodyPr>
          <a:lstStyle/>
          <a:p>
            <a:pPr algn="ctr"/>
            <a:r>
              <a:rPr lang="tr-TR" sz="3200" b="1" dirty="0"/>
              <a:t>7.2 Olasılık Teorisi Giriş</a:t>
            </a:r>
            <a:endParaRPr lang="tr-TR" sz="3200" dirty="0"/>
          </a:p>
        </p:txBody>
      </p:sp>
      <p:sp>
        <p:nvSpPr>
          <p:cNvPr id="3" name="İçerik Yer Tutucusu 2"/>
          <p:cNvSpPr>
            <a:spLocks noGrp="1"/>
          </p:cNvSpPr>
          <p:nvPr>
            <p:ph idx="1"/>
          </p:nvPr>
        </p:nvSpPr>
        <p:spPr>
          <a:xfrm>
            <a:off x="515258" y="1467310"/>
            <a:ext cx="7801428" cy="4762217"/>
          </a:xfrm>
        </p:spPr>
        <p:txBody>
          <a:bodyPr>
            <a:normAutofit lnSpcReduction="10000"/>
          </a:bodyPr>
          <a:lstStyle/>
          <a:p>
            <a:r>
              <a:rPr lang="tr-TR" sz="1900" dirty="0"/>
              <a:t>Düzgün bir paranın dört kez atıldığını ve birincide tura geldiğini varsayalım. Verilen bu bilgiler ışığında üç kez tura gelme olasılığı </a:t>
            </a:r>
            <a:r>
              <a:rPr lang="tr-TR" sz="1900" dirty="0" smtClean="0"/>
              <a:t>nedir</a:t>
            </a:r>
            <a:r>
              <a:rPr lang="tr-TR" sz="2000" dirty="0" smtClean="0">
                <a:latin typeface="Arial" panose="020B0604020202020204" pitchFamily="34" charset="0"/>
                <a:cs typeface="Arial" panose="020B0604020202020204" pitchFamily="34" charset="0"/>
              </a:rPr>
              <a:t>?</a:t>
            </a:r>
          </a:p>
          <a:p>
            <a:pPr marL="68580" indent="0">
              <a:buNone/>
            </a:pPr>
            <a:endParaRPr lang="tr-TR" sz="2000" dirty="0">
              <a:latin typeface="Arial" panose="020B0604020202020204" pitchFamily="34" charset="0"/>
              <a:cs typeface="Arial" panose="020B0604020202020204" pitchFamily="34" charset="0"/>
            </a:endParaRPr>
          </a:p>
          <a:p>
            <a:r>
              <a:rPr lang="tr-TR" sz="1900" dirty="0" smtClean="0"/>
              <a:t> </a:t>
            </a:r>
            <a:r>
              <a:rPr lang="tr-TR" sz="1900" dirty="0"/>
              <a:t>Bu ve benzeri somları cevaplamak için </a:t>
            </a:r>
            <a:r>
              <a:rPr lang="tr-TR" sz="1900" i="1" dirty="0">
                <a:solidFill>
                  <a:schemeClr val="accent3"/>
                </a:solidFill>
              </a:rPr>
              <a:t>koşullu</a:t>
            </a:r>
            <a:r>
              <a:rPr lang="tr-TR" sz="1900" dirty="0">
                <a:solidFill>
                  <a:schemeClr val="accent3"/>
                </a:solidFill>
              </a:rPr>
              <a:t> </a:t>
            </a:r>
            <a:r>
              <a:rPr lang="tr-TR" sz="1900" i="1" dirty="0">
                <a:solidFill>
                  <a:schemeClr val="accent3"/>
                </a:solidFill>
              </a:rPr>
              <a:t>olasılık </a:t>
            </a:r>
            <a:r>
              <a:rPr lang="tr-TR" sz="1900" dirty="0"/>
              <a:t>kavramını vereceğiz. İlk atışın tura gelmesi diğer üç atışın tura gelmesi olasılığını değiştirir </a:t>
            </a:r>
            <a:r>
              <a:rPr lang="tr-TR" sz="1900" dirty="0" smtClean="0"/>
              <a:t>mi</a:t>
            </a:r>
            <a:r>
              <a:rPr lang="tr-TR" sz="2000" dirty="0" smtClean="0">
                <a:latin typeface="Arial" panose="020B0604020202020204" pitchFamily="34" charset="0"/>
                <a:cs typeface="Arial" panose="020B0604020202020204" pitchFamily="34" charset="0"/>
              </a:rPr>
              <a:t>?</a:t>
            </a:r>
            <a:r>
              <a:rPr lang="tr-TR" sz="1900" dirty="0" smtClean="0"/>
              <a:t> </a:t>
            </a:r>
            <a:r>
              <a:rPr lang="tr-TR" sz="1900" dirty="0"/>
              <a:t>Eğer değiştirmezse, bu iki olaya </a:t>
            </a:r>
            <a:r>
              <a:rPr lang="tr-TR" sz="1900" i="1" dirty="0"/>
              <a:t>bağımsızdır </a:t>
            </a:r>
            <a:r>
              <a:rPr lang="tr-TR" sz="1900" dirty="0"/>
              <a:t>denir ki, bu kavram daha sonra ele alınacaktır</a:t>
            </a:r>
            <a:r>
              <a:rPr lang="tr-TR" sz="1900" dirty="0" smtClean="0"/>
              <a:t>.</a:t>
            </a:r>
          </a:p>
          <a:p>
            <a:pPr marL="68580" indent="0">
              <a:buNone/>
            </a:pPr>
            <a:endParaRPr lang="tr-TR" sz="1900" dirty="0"/>
          </a:p>
          <a:p>
            <a:r>
              <a:rPr lang="tr-TR" sz="1900" dirty="0"/>
              <a:t>Bir denemenin sonucu üzerine birçok soru sorulabilir. Örneğin, bir madeni parayı 100 kez attığımızda, tam 40 tura gelme olasılığı </a:t>
            </a:r>
            <a:r>
              <a:rPr lang="tr-TR" sz="1900" dirty="0" smtClean="0"/>
              <a:t>nedir</a:t>
            </a:r>
            <a:r>
              <a:rPr lang="tr-TR" sz="2000" dirty="0">
                <a:latin typeface="Arial" panose="020B0604020202020204" pitchFamily="34" charset="0"/>
                <a:cs typeface="Arial" panose="020B0604020202020204" pitchFamily="34" charset="0"/>
              </a:rPr>
              <a:t>?</a:t>
            </a:r>
          </a:p>
          <a:p>
            <a:endParaRPr lang="tr-TR" sz="1900" dirty="0" smtClean="0"/>
          </a:p>
          <a:p>
            <a:r>
              <a:rPr lang="tr-TR" sz="1900" dirty="0" smtClean="0"/>
              <a:t> </a:t>
            </a:r>
            <a:r>
              <a:rPr lang="tr-TR" sz="1900" dirty="0"/>
              <a:t>Kaç tane tura gelmesini </a:t>
            </a:r>
            <a:r>
              <a:rPr lang="tr-TR" sz="1900" dirty="0" smtClean="0"/>
              <a:t>ummalıyız</a:t>
            </a:r>
            <a:r>
              <a:rPr lang="tr-TR" sz="2000" dirty="0" smtClean="0">
                <a:latin typeface="Arial" panose="020B0604020202020204" pitchFamily="34" charset="0"/>
                <a:cs typeface="Arial" panose="020B0604020202020204" pitchFamily="34" charset="0"/>
              </a:rPr>
              <a:t>?</a:t>
            </a:r>
          </a:p>
          <a:p>
            <a:pPr marL="68580" indent="0">
              <a:buNone/>
            </a:pPr>
            <a:endParaRPr lang="tr-TR" sz="2000" dirty="0">
              <a:latin typeface="Arial" panose="020B0604020202020204" pitchFamily="34" charset="0"/>
              <a:cs typeface="Arial" panose="020B0604020202020204" pitchFamily="34" charset="0"/>
            </a:endParaRPr>
          </a:p>
          <a:p>
            <a:r>
              <a:rPr lang="tr-TR" sz="1900" dirty="0" smtClean="0"/>
              <a:t> </a:t>
            </a:r>
            <a:r>
              <a:rPr lang="tr-TR" sz="1900" dirty="0"/>
              <a:t>Bu bölümde denemelerin sonuçları ile sayısal değerleri ilişkilendiren fonksiyonlar olan rastgele değişkenleri tanıtacağız.</a:t>
            </a:r>
          </a:p>
          <a:p>
            <a:endParaRPr lang="tr-TR" dirty="0"/>
          </a:p>
        </p:txBody>
      </p:sp>
      <p:sp>
        <p:nvSpPr>
          <p:cNvPr id="4" name="Veri Yer Tutucusu 3"/>
          <p:cNvSpPr>
            <a:spLocks noGrp="1"/>
          </p:cNvSpPr>
          <p:nvPr>
            <p:ph type="dt" sz="half" idx="10"/>
          </p:nvPr>
        </p:nvSpPr>
        <p:spPr/>
        <p:txBody>
          <a:bodyPr/>
          <a:lstStyle/>
          <a:p>
            <a:fld id="{05A93482-8E69-40F7-BCAD-5662A6CADB27}" type="datetime4">
              <a:rPr lang="en-US" smtClean="0"/>
              <a:pPr/>
              <a:t>October 3, 2020</a:t>
            </a:fld>
            <a:endParaRPr lang="en-US"/>
          </a:p>
        </p:txBody>
      </p:sp>
      <p:sp>
        <p:nvSpPr>
          <p:cNvPr id="5" name="Altbilgi Yer Tutucusu 4"/>
          <p:cNvSpPr>
            <a:spLocks noGrp="1"/>
          </p:cNvSpPr>
          <p:nvPr>
            <p:ph type="ftr" sz="quarter" idx="11"/>
          </p:nvPr>
        </p:nvSpPr>
        <p:spPr>
          <a:xfrm>
            <a:off x="5192988" y="6229528"/>
            <a:ext cx="3502152" cy="365125"/>
          </a:xfrm>
        </p:spPr>
        <p:txBody>
          <a:bodyPr/>
          <a:lstStyle/>
          <a:p>
            <a:r>
              <a:rPr lang="tr-TR" dirty="0"/>
              <a:t>7.2 Olasılık Teorisi </a:t>
            </a:r>
            <a:endParaRPr lang="en-US" dirty="0"/>
          </a:p>
          <a:p>
            <a:endParaRPr lang="en-US" dirty="0"/>
          </a:p>
        </p:txBody>
      </p:sp>
      <p:sp>
        <p:nvSpPr>
          <p:cNvPr id="6" name="Slayt Numarası Yer Tutucusu 5"/>
          <p:cNvSpPr>
            <a:spLocks noGrp="1"/>
          </p:cNvSpPr>
          <p:nvPr>
            <p:ph type="sldNum" sz="quarter" idx="12"/>
          </p:nvPr>
        </p:nvSpPr>
        <p:spPr/>
        <p:txBody>
          <a:bodyPr>
            <a:normAutofit/>
          </a:bodyPr>
          <a:lstStyle/>
          <a:p>
            <a:fld id="{8B37D5FE-740C-46F5-801A-FA5477D9711F}" type="slidenum">
              <a:rPr lang="en-US" smtClean="0"/>
              <a:pPr/>
              <a:t>23</a:t>
            </a:fld>
            <a:endParaRPr lang="en-US"/>
          </a:p>
        </p:txBody>
      </p:sp>
    </p:spTree>
    <p:extLst>
      <p:ext uri="{BB962C8B-B14F-4D97-AF65-F5344CB8AC3E}">
        <p14:creationId xmlns:p14="http://schemas.microsoft.com/office/powerpoint/2010/main" val="36223115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78175" y="609147"/>
            <a:ext cx="7024744" cy="828093"/>
          </a:xfrm>
        </p:spPr>
        <p:txBody>
          <a:bodyPr>
            <a:normAutofit/>
          </a:bodyPr>
          <a:lstStyle/>
          <a:p>
            <a:pPr algn="ctr"/>
            <a:r>
              <a:rPr lang="tr-TR" sz="3600" b="1" dirty="0" smtClean="0"/>
              <a:t>7.2.1</a:t>
            </a:r>
            <a:r>
              <a:rPr lang="tr-TR" sz="3600" b="1" dirty="0"/>
              <a:t>Olasılık </a:t>
            </a:r>
            <a:r>
              <a:rPr lang="tr-TR" sz="3600" b="1" dirty="0" smtClean="0"/>
              <a:t>Ataması</a:t>
            </a:r>
            <a:endParaRPr lang="tr-TR" dirty="0"/>
          </a:p>
        </p:txBody>
      </p:sp>
      <p:sp>
        <p:nvSpPr>
          <p:cNvPr id="7" name="6 İçerik Yer Tutucusu"/>
          <p:cNvSpPr>
            <a:spLocks noGrp="1"/>
          </p:cNvSpPr>
          <p:nvPr>
            <p:ph idx="1"/>
          </p:nvPr>
        </p:nvSpPr>
        <p:spPr>
          <a:xfrm>
            <a:off x="546100" y="1587500"/>
            <a:ext cx="7988300" cy="4711700"/>
          </a:xfrm>
        </p:spPr>
        <p:txBody>
          <a:bodyPr>
            <a:normAutofit fontScale="62500" lnSpcReduction="20000"/>
          </a:bodyPr>
          <a:lstStyle/>
          <a:p>
            <a:r>
              <a:rPr lang="tr-TR" i="1" dirty="0" smtClean="0"/>
              <a:t>S; </a:t>
            </a:r>
            <a:r>
              <a:rPr lang="tr-TR" dirty="0" smtClean="0"/>
              <a:t>sonlu veya sayılabilir çokluktaki sonuçlara sahip olan bir denemenin örnek uzayı olsun. Her bir </a:t>
            </a:r>
            <a:r>
              <a:rPr lang="tr-TR" i="1" dirty="0" smtClean="0"/>
              <a:t>s</a:t>
            </a:r>
            <a:r>
              <a:rPr lang="tr-TR" dirty="0" smtClean="0"/>
              <a:t> sonucunun olasılığını </a:t>
            </a:r>
            <a:r>
              <a:rPr lang="tr-TR" i="1" dirty="0" smtClean="0"/>
              <a:t>p(s) </a:t>
            </a:r>
            <a:r>
              <a:rPr lang="tr-TR" dirty="0" smtClean="0"/>
              <a:t>ile gösterelim. Bu durumda iki koşul ile karşılaşırız:</a:t>
            </a:r>
          </a:p>
          <a:p>
            <a:endParaRPr lang="tr-TR" dirty="0" smtClean="0"/>
          </a:p>
          <a:p>
            <a:r>
              <a:rPr lang="tr-TR" i="1" dirty="0" smtClean="0"/>
              <a:t>i</a:t>
            </a:r>
            <a:r>
              <a:rPr lang="tr-TR" dirty="0" smtClean="0"/>
              <a:t>.0&lt;=p(s)&lt;=1  her biri için  s € S</a:t>
            </a:r>
          </a:p>
          <a:p>
            <a:endParaRPr lang="tr-TR" dirty="0" smtClean="0"/>
          </a:p>
          <a:p>
            <a:r>
              <a:rPr lang="tr-TR" i="1" dirty="0" err="1" smtClean="0"/>
              <a:t>ii</a:t>
            </a:r>
            <a:r>
              <a:rPr lang="tr-TR" dirty="0" smtClean="0"/>
              <a:t>.</a:t>
            </a:r>
          </a:p>
          <a:p>
            <a:pPr lvl="0"/>
            <a:endParaRPr lang="tr-TR" dirty="0" smtClean="0"/>
          </a:p>
          <a:p>
            <a:pPr lvl="0">
              <a:buNone/>
            </a:pPr>
            <a:endParaRPr lang="tr-TR" dirty="0" smtClean="0"/>
          </a:p>
          <a:p>
            <a:pPr lvl="0"/>
            <a:r>
              <a:rPr lang="tr-TR" dirty="0" smtClean="0"/>
              <a:t>Birinci koşul, her sonucun olasılığının 1' den küçük ve negatif olmayan bir reel sayı olduğunu söyler. İkinci koşul ise, tüm olası sonuçların olasılıklarının toplamının 1 olduğunu ifade eder, yani, bir deneme yaptığımızda, elde ettiğimiz sonuç kesinlikle bu sonuçlardan bir tanesidir. (Örnek uzayın sonsuz olduğu durumda, belirtelim ki, </a:t>
            </a:r>
            <a:r>
              <a:rPr lang="tr-TR" i="1" dirty="0" smtClean="0"/>
              <a:t> </a:t>
            </a:r>
            <a:r>
              <a:rPr lang="tr-TR" dirty="0" smtClean="0"/>
              <a:t>serisi yakınsak bir sonsuz se­ridir.) </a:t>
            </a:r>
          </a:p>
          <a:p>
            <a:pPr lvl="0"/>
            <a:endParaRPr lang="tr-TR" dirty="0" smtClean="0"/>
          </a:p>
          <a:p>
            <a:pPr lvl="0"/>
            <a:r>
              <a:rPr lang="tr-TR" dirty="0" smtClean="0"/>
              <a:t>Bu, </a:t>
            </a:r>
            <a:r>
              <a:rPr lang="tr-TR" i="1" dirty="0" smtClean="0"/>
              <a:t>n </a:t>
            </a:r>
            <a:r>
              <a:rPr lang="tr-TR" dirty="0" smtClean="0"/>
              <a:t>sonuçtan her   birinin olasılığının l/n olduğunu söyleyen </a:t>
            </a:r>
            <a:r>
              <a:rPr lang="tr-TR" dirty="0" err="1" smtClean="0"/>
              <a:t>Laplace'in</a:t>
            </a:r>
            <a:r>
              <a:rPr lang="tr-TR" dirty="0" smtClean="0"/>
              <a:t> tanımının bir genellemesidir. Hakikaten, </a:t>
            </a:r>
            <a:r>
              <a:rPr lang="tr-TR" i="1" dirty="0" smtClean="0"/>
              <a:t>S </a:t>
            </a:r>
            <a:r>
              <a:rPr lang="tr-TR" dirty="0" smtClean="0"/>
              <a:t>sınırlı olduğunda ve </a:t>
            </a:r>
            <a:r>
              <a:rPr lang="tr-TR" dirty="0" err="1" smtClean="0"/>
              <a:t>Laplace</a:t>
            </a:r>
            <a:r>
              <a:rPr lang="tr-TR" dirty="0" smtClean="0"/>
              <a:t>' </a:t>
            </a:r>
            <a:r>
              <a:rPr lang="tr-TR" dirty="0" err="1" smtClean="0"/>
              <a:t>ın</a:t>
            </a:r>
            <a:r>
              <a:rPr lang="tr-TR" dirty="0" smtClean="0"/>
              <a:t> tanımındaki eşit olasılıklı olaylar kullanıldığında </a:t>
            </a:r>
            <a:r>
              <a:rPr lang="tr-TR" i="1" dirty="0" smtClean="0"/>
              <a:t>(i)</a:t>
            </a:r>
            <a:r>
              <a:rPr lang="tr-TR" dirty="0" smtClean="0"/>
              <a:t> ve </a:t>
            </a:r>
            <a:r>
              <a:rPr lang="tr-TR" i="1" dirty="0" smtClean="0"/>
              <a:t>(</a:t>
            </a:r>
            <a:r>
              <a:rPr lang="tr-TR" i="1" dirty="0" err="1" smtClean="0"/>
              <a:t>ii</a:t>
            </a:r>
            <a:r>
              <a:rPr lang="tr-TR" i="1" dirty="0" smtClean="0"/>
              <a:t>)</a:t>
            </a:r>
            <a:r>
              <a:rPr lang="tr-TR" dirty="0" smtClean="0"/>
              <a:t> durumları gerçekleşmiş olur. </a:t>
            </a:r>
          </a:p>
          <a:p>
            <a:endParaRPr lang="tr-TR" dirty="0" smtClean="0"/>
          </a:p>
        </p:txBody>
      </p:sp>
      <p:sp>
        <p:nvSpPr>
          <p:cNvPr id="5" name="Altbilgi Yer Tutucusu 4"/>
          <p:cNvSpPr>
            <a:spLocks noGrp="1"/>
          </p:cNvSpPr>
          <p:nvPr>
            <p:ph type="ftr" sz="quarter" idx="11"/>
          </p:nvPr>
        </p:nvSpPr>
        <p:spPr>
          <a:xfrm>
            <a:off x="5207505" y="6244045"/>
            <a:ext cx="3502152" cy="365125"/>
          </a:xfrm>
        </p:spPr>
        <p:txBody>
          <a:bodyPr/>
          <a:lstStyle/>
          <a:p>
            <a:r>
              <a:rPr lang="tr-TR" dirty="0"/>
              <a:t>7.2 Olasılık Teorisi </a:t>
            </a:r>
            <a:endParaRPr lang="en-US" dirty="0"/>
          </a:p>
          <a:p>
            <a:endParaRPr lang="en-US" dirty="0"/>
          </a:p>
        </p:txBody>
      </p:sp>
      <p:sp>
        <p:nvSpPr>
          <p:cNvPr id="6" name="Slayt Numarası Yer Tutucusu 5"/>
          <p:cNvSpPr>
            <a:spLocks noGrp="1"/>
          </p:cNvSpPr>
          <p:nvPr>
            <p:ph type="sldNum" sz="quarter" idx="12"/>
          </p:nvPr>
        </p:nvSpPr>
        <p:spPr/>
        <p:txBody>
          <a:bodyPr>
            <a:normAutofit/>
          </a:bodyPr>
          <a:lstStyle/>
          <a:p>
            <a:fld id="{8B37D5FE-740C-46F5-801A-FA5477D9711F}" type="slidenum">
              <a:rPr lang="en-US" smtClean="0"/>
              <a:pPr/>
              <a:t>24</a:t>
            </a:fld>
            <a:endParaRPr lang="en-US"/>
          </a:p>
        </p:txBody>
      </p:sp>
      <p:sp>
        <p:nvSpPr>
          <p:cNvPr id="2560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5603" name="Rectangle 3"/>
          <p:cNvSpPr>
            <a:spLocks noChangeArrowheads="1"/>
          </p:cNvSpPr>
          <p:nvPr/>
        </p:nvSpPr>
        <p:spPr bwMode="auto">
          <a:xfrm>
            <a:off x="1350963" y="8667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3" name="Object 1"/>
          <p:cNvGraphicFramePr>
            <a:graphicFrameLocks noChangeAspect="1"/>
          </p:cNvGraphicFramePr>
          <p:nvPr/>
        </p:nvGraphicFramePr>
        <p:xfrm>
          <a:off x="-501277" y="2999162"/>
          <a:ext cx="10148888" cy="644525"/>
        </p:xfrm>
        <a:graphic>
          <a:graphicData uri="http://schemas.openxmlformats.org/presentationml/2006/ole">
            <mc:AlternateContent xmlns:mc="http://schemas.openxmlformats.org/markup-compatibility/2006">
              <mc:Choice xmlns:v="urn:schemas-microsoft-com:vml" Requires="v">
                <p:oleObj spid="_x0000_s25602" name="Belge" r:id="rId3" imgW="5814434" imgH="372973" progId="Word.Document.12">
                  <p:embed/>
                </p:oleObj>
              </mc:Choice>
              <mc:Fallback>
                <p:oleObj name="Belge" r:id="rId3" imgW="5814434" imgH="372973" progId="Word.Document.12">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277" y="2999162"/>
                        <a:ext cx="10148888"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068222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2" y="589616"/>
            <a:ext cx="7024744" cy="880965"/>
          </a:xfrm>
        </p:spPr>
        <p:txBody>
          <a:bodyPr>
            <a:normAutofit/>
          </a:bodyPr>
          <a:lstStyle/>
          <a:p>
            <a:pPr algn="ctr"/>
            <a:r>
              <a:rPr lang="tr-TR" sz="3200" b="1" dirty="0"/>
              <a:t>7.2.1Olasılık Ataması</a:t>
            </a:r>
            <a:endParaRPr lang="tr-TR" sz="3200" dirty="0"/>
          </a:p>
        </p:txBody>
      </p:sp>
      <p:sp>
        <p:nvSpPr>
          <p:cNvPr id="7" name="6 İçerik Yer Tutucusu"/>
          <p:cNvSpPr>
            <a:spLocks noGrp="1"/>
          </p:cNvSpPr>
          <p:nvPr>
            <p:ph idx="1"/>
          </p:nvPr>
        </p:nvSpPr>
        <p:spPr>
          <a:xfrm>
            <a:off x="673100" y="1409700"/>
            <a:ext cx="7937500" cy="4737100"/>
          </a:xfrm>
        </p:spPr>
        <p:txBody>
          <a:bodyPr>
            <a:normAutofit fontScale="70000" lnSpcReduction="20000"/>
          </a:bodyPr>
          <a:lstStyle/>
          <a:p>
            <a:r>
              <a:rPr lang="tr-TR" dirty="0" smtClean="0"/>
              <a:t>Olası sonuçlar, </a:t>
            </a:r>
            <a:r>
              <a:rPr lang="tr-TR" i="1" dirty="0" smtClean="0"/>
              <a:t>x</a:t>
            </a:r>
            <a:r>
              <a:rPr lang="tr-TR" i="1" baseline="-25000" dirty="0" smtClean="0"/>
              <a:t>1</a:t>
            </a:r>
            <a:r>
              <a:rPr lang="tr-TR" i="1" dirty="0" smtClean="0"/>
              <a:t> , x</a:t>
            </a:r>
            <a:r>
              <a:rPr lang="tr-TR" i="1" baseline="-25000" dirty="0" smtClean="0"/>
              <a:t>2</a:t>
            </a:r>
            <a:r>
              <a:rPr lang="tr-TR" i="1" dirty="0" smtClean="0"/>
              <a:t>, … ,  </a:t>
            </a:r>
            <a:r>
              <a:rPr lang="tr-TR" i="1" dirty="0" err="1" smtClean="0"/>
              <a:t>x</a:t>
            </a:r>
            <a:r>
              <a:rPr lang="tr-TR" i="1" baseline="-25000" dirty="0" err="1" smtClean="0"/>
              <a:t>n</a:t>
            </a:r>
            <a:r>
              <a:rPr lang="tr-TR" i="1" dirty="0" smtClean="0"/>
              <a:t> </a:t>
            </a:r>
            <a:r>
              <a:rPr lang="tr-TR" dirty="0" smtClean="0"/>
              <a:t>olduğunda yukarıdaki iki koşul</a:t>
            </a:r>
          </a:p>
          <a:p>
            <a:endParaRPr lang="tr-TR" dirty="0" smtClean="0"/>
          </a:p>
          <a:p>
            <a:endParaRPr lang="tr-TR" dirty="0" smtClean="0"/>
          </a:p>
          <a:p>
            <a:endParaRPr lang="tr-TR" dirty="0" smtClean="0"/>
          </a:p>
          <a:p>
            <a:endParaRPr lang="tr-TR" dirty="0" smtClean="0"/>
          </a:p>
          <a:p>
            <a:pPr>
              <a:buNone/>
            </a:pPr>
            <a:endParaRPr lang="tr-TR" dirty="0" smtClean="0"/>
          </a:p>
          <a:p>
            <a:pPr>
              <a:buNone/>
            </a:pPr>
            <a:endParaRPr lang="tr-TR" dirty="0" smtClean="0"/>
          </a:p>
          <a:p>
            <a:pPr>
              <a:buNone/>
            </a:pPr>
            <a:r>
              <a:rPr lang="tr-TR" dirty="0" smtClean="0"/>
              <a:t>halini alır.</a:t>
            </a:r>
          </a:p>
          <a:p>
            <a:r>
              <a:rPr lang="tr-TR" i="1" dirty="0" smtClean="0"/>
              <a:t>S </a:t>
            </a:r>
            <a:r>
              <a:rPr lang="tr-TR" dirty="0" smtClean="0"/>
              <a:t>örnek uzayının tüm sonuçlarının kümesinden elde edilen </a:t>
            </a:r>
            <a:r>
              <a:rPr lang="tr-TR" i="1" dirty="0" smtClean="0"/>
              <a:t>p </a:t>
            </a:r>
            <a:r>
              <a:rPr lang="tr-TR" dirty="0" smtClean="0"/>
              <a:t>fonksiyonuna </a:t>
            </a:r>
            <a:r>
              <a:rPr lang="tr-TR" b="1" dirty="0" smtClean="0"/>
              <a:t>olasılık dağılımı </a:t>
            </a:r>
            <a:r>
              <a:rPr lang="tr-TR" dirty="0" smtClean="0"/>
              <a:t>denir.</a:t>
            </a:r>
          </a:p>
          <a:p>
            <a:endParaRPr lang="tr-TR" dirty="0" smtClean="0"/>
          </a:p>
          <a:p>
            <a:r>
              <a:rPr lang="tr-TR" dirty="0" smtClean="0"/>
              <a:t>Bir denemeyi modellemek için, bir </a:t>
            </a:r>
            <a:r>
              <a:rPr lang="tr-TR" i="1" dirty="0" smtClean="0"/>
              <a:t>s </a:t>
            </a:r>
            <a:r>
              <a:rPr lang="tr-TR" dirty="0" smtClean="0"/>
              <a:t>sonucunun tüm olası değerlerinin, limiti deneydeki tüm sonuçların sayısına oranlanarak </a:t>
            </a:r>
            <a:r>
              <a:rPr lang="tr-TR" i="1" dirty="0" smtClean="0"/>
              <a:t>p(s)</a:t>
            </a:r>
            <a:r>
              <a:rPr lang="tr-TR" dirty="0" smtClean="0"/>
              <a:t>' ye atanır. (Bir denemedeki tüm sonuçların ortalama olarak tahmin edilebilir bir değerde olduğunu varsayarsak, bu limitin var olduğunu söyleyebiliriz. Buna ilave olarak bir deneydeki başarılı denemelerin daha önceki sonuçlardan bağımsız olduğunu kabul edelim.)</a:t>
            </a:r>
          </a:p>
          <a:p>
            <a:endParaRPr lang="tr-TR" dirty="0" smtClean="0"/>
          </a:p>
          <a:p>
            <a:endParaRPr lang="tr-TR" dirty="0"/>
          </a:p>
        </p:txBody>
      </p:sp>
      <p:sp>
        <p:nvSpPr>
          <p:cNvPr id="5" name="Altbilgi Yer Tutucusu 4"/>
          <p:cNvSpPr>
            <a:spLocks noGrp="1"/>
          </p:cNvSpPr>
          <p:nvPr>
            <p:ph type="ftr" sz="quarter" idx="11"/>
          </p:nvPr>
        </p:nvSpPr>
        <p:spPr>
          <a:xfrm>
            <a:off x="5126590" y="6116637"/>
            <a:ext cx="3502152" cy="365125"/>
          </a:xfrm>
        </p:spPr>
        <p:txBody>
          <a:bodyPr/>
          <a:lstStyle/>
          <a:p>
            <a:r>
              <a:rPr lang="tr-TR" dirty="0"/>
              <a:t>7.2 Olasılık Teorisi </a:t>
            </a:r>
            <a:endParaRPr lang="en-US" dirty="0"/>
          </a:p>
        </p:txBody>
      </p:sp>
      <p:sp>
        <p:nvSpPr>
          <p:cNvPr id="6" name="Slayt Numarası Yer Tutucusu 5"/>
          <p:cNvSpPr>
            <a:spLocks noGrp="1"/>
          </p:cNvSpPr>
          <p:nvPr>
            <p:ph type="sldNum" sz="quarter" idx="12"/>
          </p:nvPr>
        </p:nvSpPr>
        <p:spPr/>
        <p:txBody>
          <a:bodyPr>
            <a:normAutofit/>
          </a:bodyPr>
          <a:lstStyle/>
          <a:p>
            <a:fld id="{8B37D5FE-740C-46F5-801A-FA5477D9711F}" type="slidenum">
              <a:rPr lang="en-US" smtClean="0"/>
              <a:pPr/>
              <a:t>25</a:t>
            </a:fld>
            <a:endParaRPr lang="en-US"/>
          </a:p>
        </p:txBody>
      </p:sp>
      <p:graphicFrame>
        <p:nvGraphicFramePr>
          <p:cNvPr id="24578" name="Object 2"/>
          <p:cNvGraphicFramePr>
            <a:graphicFrameLocks noChangeAspect="1"/>
          </p:cNvGraphicFramePr>
          <p:nvPr/>
        </p:nvGraphicFramePr>
        <p:xfrm>
          <a:off x="998538" y="1912938"/>
          <a:ext cx="6794500" cy="1365250"/>
        </p:xfrm>
        <a:graphic>
          <a:graphicData uri="http://schemas.openxmlformats.org/presentationml/2006/ole">
            <mc:AlternateContent xmlns:mc="http://schemas.openxmlformats.org/markup-compatibility/2006">
              <mc:Choice xmlns:v="urn:schemas-microsoft-com:vml" Requires="v">
                <p:oleObj spid="_x0000_s24579" name="Belge" r:id="rId3" imgW="5761150" imgH="1163562" progId="Word.Document.12">
                  <p:embed/>
                </p:oleObj>
              </mc:Choice>
              <mc:Fallback>
                <p:oleObj name="Belge" r:id="rId3" imgW="5761150" imgH="1163562"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538" y="1912938"/>
                        <a:ext cx="6794500"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658608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94930" y="480759"/>
            <a:ext cx="7024744" cy="764850"/>
          </a:xfrm>
        </p:spPr>
        <p:txBody>
          <a:bodyPr/>
          <a:lstStyle/>
          <a:p>
            <a:pPr algn="ctr"/>
            <a:r>
              <a:rPr lang="tr-TR" sz="3200" b="1" dirty="0" smtClean="0"/>
              <a:t>7.2.1Olasılık</a:t>
            </a:r>
            <a:r>
              <a:rPr lang="tr-TR" b="1" dirty="0" smtClean="0"/>
              <a:t> </a:t>
            </a:r>
            <a:r>
              <a:rPr lang="tr-TR" sz="3200" b="1" dirty="0"/>
              <a:t>Ataması</a:t>
            </a:r>
            <a:endParaRPr lang="tr-TR" sz="3200" dirty="0"/>
          </a:p>
        </p:txBody>
      </p:sp>
      <p:sp>
        <p:nvSpPr>
          <p:cNvPr id="3" name="İçerik Yer Tutucusu 2"/>
          <p:cNvSpPr>
            <a:spLocks noGrp="1"/>
          </p:cNvSpPr>
          <p:nvPr>
            <p:ph idx="1"/>
          </p:nvPr>
        </p:nvSpPr>
        <p:spPr>
          <a:xfrm>
            <a:off x="422365" y="1260689"/>
            <a:ext cx="7926337" cy="5045767"/>
          </a:xfrm>
        </p:spPr>
        <p:txBody>
          <a:bodyPr>
            <a:normAutofit/>
          </a:bodyPr>
          <a:lstStyle/>
          <a:p>
            <a:pPr algn="just"/>
            <a:r>
              <a:rPr lang="tr-TR" sz="1800" b="1" i="1" dirty="0">
                <a:solidFill>
                  <a:srgbClr val="C00000"/>
                </a:solidFill>
              </a:rPr>
              <a:t>Uyarı: </a:t>
            </a:r>
            <a:r>
              <a:rPr lang="tr-TR" sz="1800" dirty="0"/>
              <a:t>Çıktıların kümesi sonlu olmadığında ya da, bir deneyin çıktıları reel sayılar olabile­ceğinden, bu çıktılar sayılabilir olmadığında bu tür olayların olasılığını tartışmayacağız. Bu gibi durumlarda olayların olasılığını incelemek için genellikle integral hesabı gerekmektedir</a:t>
            </a:r>
            <a:r>
              <a:rPr lang="tr-TR" sz="1800" dirty="0" smtClean="0"/>
              <a:t>.</a:t>
            </a:r>
          </a:p>
          <a:p>
            <a:pPr marL="68580" indent="0" algn="just">
              <a:buNone/>
            </a:pPr>
            <a:endParaRPr lang="tr-TR" sz="1800" dirty="0" smtClean="0"/>
          </a:p>
          <a:p>
            <a:pPr algn="just"/>
            <a:r>
              <a:rPr lang="tr-TR" sz="1800" b="1" dirty="0" smtClean="0">
                <a:solidFill>
                  <a:srgbClr val="C00000"/>
                </a:solidFill>
              </a:rPr>
              <a:t>ÖRNEK 1</a:t>
            </a:r>
            <a:r>
              <a:rPr lang="tr-TR" sz="1800" b="1" dirty="0" smtClean="0"/>
              <a:t>	</a:t>
            </a:r>
            <a:r>
              <a:rPr lang="tr-TR" sz="1800" dirty="0" smtClean="0"/>
              <a:t>Düzgün bir para atıldığında T (tura) ve Y (yazı) gelme olasılıkları nedir</a:t>
            </a:r>
            <a:r>
              <a:rPr lang="tr-TR" sz="1800" dirty="0" smtClean="0">
                <a:latin typeface="Arial" panose="020B0604020202020204" pitchFamily="34" charset="0"/>
                <a:cs typeface="Arial" panose="020B0604020202020204" pitchFamily="34" charset="0"/>
              </a:rPr>
              <a:t>? </a:t>
            </a:r>
            <a:r>
              <a:rPr lang="tr-TR" sz="1800" dirty="0" smtClean="0"/>
              <a:t>Tura gelme ihtimalinin yazıya göre iki kat fazla olması durumunda olasılık ataması nasıl yapılır</a:t>
            </a:r>
            <a:r>
              <a:rPr lang="tr-TR" sz="1800" dirty="0" smtClean="0">
                <a:latin typeface="Arial" panose="020B0604020202020204" pitchFamily="34" charset="0"/>
                <a:cs typeface="Arial" panose="020B0604020202020204" pitchFamily="34" charset="0"/>
              </a:rPr>
              <a:t>?</a:t>
            </a:r>
          </a:p>
          <a:p>
            <a:pPr algn="just"/>
            <a:r>
              <a:rPr lang="tr-TR" sz="1800" b="1" i="1" dirty="0" smtClean="0">
                <a:solidFill>
                  <a:srgbClr val="C00000"/>
                </a:solidFill>
              </a:rPr>
              <a:t>Çözüm</a:t>
            </a:r>
            <a:r>
              <a:rPr lang="tr-TR" sz="1800" b="1" i="1" dirty="0">
                <a:solidFill>
                  <a:srgbClr val="C00000"/>
                </a:solidFill>
              </a:rPr>
              <a:t>: </a:t>
            </a:r>
            <a:r>
              <a:rPr lang="tr-TR" sz="1800" dirty="0"/>
              <a:t>Düzgün bir para için yazı ve tura gelme olasılıkları birbirine eşittir. Sonuç olarak, her biri için olasılık 1/2, </a:t>
            </a:r>
            <a:r>
              <a:rPr lang="tr-TR" sz="1800" i="1" dirty="0"/>
              <a:t>yani </a:t>
            </a:r>
            <a:r>
              <a:rPr lang="tr-TR" sz="1800" b="1" i="1" dirty="0"/>
              <a:t>p(T) = P(Y) </a:t>
            </a:r>
            <a:r>
              <a:rPr lang="tr-TR" sz="1800" i="1" dirty="0"/>
              <a:t>= </a:t>
            </a:r>
            <a:r>
              <a:rPr lang="tr-TR" sz="1800" dirty="0" smtClean="0"/>
              <a:t>1/2'dir. Elimizde </a:t>
            </a:r>
            <a:r>
              <a:rPr lang="tr-TR" sz="1800" dirty="0"/>
              <a:t>ki hileli para için</a:t>
            </a:r>
            <a:r>
              <a:rPr lang="tr-TR" sz="1800" dirty="0" smtClean="0"/>
              <a:t>;</a:t>
            </a:r>
          </a:p>
          <a:p>
            <a:pPr>
              <a:buNone/>
            </a:pPr>
            <a:r>
              <a:rPr lang="tr-TR" sz="1800" b="1" i="1" dirty="0" smtClean="0"/>
              <a:t>     p(H</a:t>
            </a:r>
            <a:r>
              <a:rPr lang="tr-TR" sz="1800" b="1" i="1" dirty="0"/>
              <a:t>) = 2p(T</a:t>
            </a:r>
            <a:r>
              <a:rPr lang="tr-TR" sz="1800" b="1" i="1" dirty="0" smtClean="0"/>
              <a:t>)</a:t>
            </a:r>
            <a:r>
              <a:rPr lang="tr-TR" sz="1800" b="1" i="1" dirty="0"/>
              <a:t> </a:t>
            </a:r>
            <a:r>
              <a:rPr lang="tr-TR" sz="1800" i="1" dirty="0" smtClean="0"/>
              <a:t>idi.</a:t>
            </a:r>
            <a:endParaRPr lang="tr-TR" sz="1800" dirty="0"/>
          </a:p>
          <a:p>
            <a:pPr marL="68580" indent="0">
              <a:buNone/>
            </a:pPr>
            <a:r>
              <a:rPr lang="tr-TR" sz="1800" i="1" dirty="0" smtClean="0"/>
              <a:t>     </a:t>
            </a:r>
            <a:r>
              <a:rPr lang="tr-TR" sz="1800" b="1" i="1" dirty="0" smtClean="0"/>
              <a:t>p(H</a:t>
            </a:r>
            <a:r>
              <a:rPr lang="tr-TR" sz="1800" b="1" i="1" dirty="0"/>
              <a:t>)+p(T)=</a:t>
            </a:r>
            <a:r>
              <a:rPr lang="tr-TR" sz="1800" i="1" dirty="0" smtClean="0"/>
              <a:t>1</a:t>
            </a:r>
            <a:endParaRPr lang="tr-TR" sz="1800" dirty="0"/>
          </a:p>
          <a:p>
            <a:pPr marL="68580" indent="0">
              <a:buNone/>
            </a:pPr>
            <a:r>
              <a:rPr lang="tr-TR" sz="1800" dirty="0" smtClean="0"/>
              <a:t>   olduğundan buradan  </a:t>
            </a:r>
          </a:p>
          <a:p>
            <a:pPr marL="68580" indent="0">
              <a:buNone/>
            </a:pPr>
            <a:r>
              <a:rPr lang="tr-TR" sz="1800" i="1" dirty="0" smtClean="0"/>
              <a:t>    </a:t>
            </a:r>
            <a:r>
              <a:rPr lang="tr-TR" sz="1800" b="1" i="1" dirty="0" smtClean="0"/>
              <a:t>2p(Y</a:t>
            </a:r>
            <a:r>
              <a:rPr lang="tr-TR" sz="1800" b="1" i="1" dirty="0"/>
              <a:t>)+p(T)=3p(T)= </a:t>
            </a:r>
            <a:r>
              <a:rPr lang="tr-TR" sz="1800" dirty="0"/>
              <a:t>1 </a:t>
            </a:r>
          </a:p>
          <a:p>
            <a:pPr marL="68580" indent="0">
              <a:buNone/>
            </a:pPr>
            <a:r>
              <a:rPr lang="tr-TR" sz="1800" dirty="0" smtClean="0"/>
              <a:t>elde </a:t>
            </a:r>
            <a:r>
              <a:rPr lang="tr-TR" sz="1800" dirty="0"/>
              <a:t>edilir Sonuç olarak, </a:t>
            </a:r>
            <a:r>
              <a:rPr lang="tr-TR" sz="1800" dirty="0" smtClean="0"/>
              <a:t> </a:t>
            </a:r>
            <a:r>
              <a:rPr lang="tr-TR" sz="1800" b="1" i="1" dirty="0" smtClean="0"/>
              <a:t>p(Y</a:t>
            </a:r>
            <a:r>
              <a:rPr lang="tr-TR" sz="1800" b="1" i="1" dirty="0"/>
              <a:t>) </a:t>
            </a:r>
            <a:r>
              <a:rPr lang="tr-TR" sz="1800" dirty="0"/>
              <a:t>= 1/3 ve </a:t>
            </a:r>
            <a:r>
              <a:rPr lang="tr-TR" sz="1800" b="1" i="1" dirty="0"/>
              <a:t>p(T)</a:t>
            </a:r>
            <a:r>
              <a:rPr lang="tr-TR" sz="1800" b="1" dirty="0"/>
              <a:t> </a:t>
            </a:r>
            <a:r>
              <a:rPr lang="tr-TR" sz="1800" dirty="0"/>
              <a:t>= 2/3 elde </a:t>
            </a:r>
            <a:r>
              <a:rPr lang="tr-TR" sz="1800" dirty="0" smtClean="0"/>
              <a:t>edilir.</a:t>
            </a:r>
            <a:endParaRPr lang="tr-TR" sz="1800" dirty="0"/>
          </a:p>
          <a:p>
            <a:pPr algn="just"/>
            <a:endParaRPr lang="tr-TR" sz="1800" dirty="0"/>
          </a:p>
          <a:p>
            <a:pPr marL="68580" indent="0" algn="just">
              <a:buNone/>
            </a:pPr>
            <a:endParaRPr lang="tr-TR" dirty="0"/>
          </a:p>
          <a:p>
            <a:endParaRPr lang="tr-TR" dirty="0"/>
          </a:p>
        </p:txBody>
      </p:sp>
      <p:sp>
        <p:nvSpPr>
          <p:cNvPr id="5" name="Altbilgi Yer Tutucusu 4"/>
          <p:cNvSpPr>
            <a:spLocks noGrp="1"/>
          </p:cNvSpPr>
          <p:nvPr>
            <p:ph type="ftr" sz="quarter" idx="11"/>
          </p:nvPr>
        </p:nvSpPr>
        <p:spPr>
          <a:xfrm>
            <a:off x="5200248" y="6251303"/>
            <a:ext cx="3502152" cy="365125"/>
          </a:xfrm>
        </p:spPr>
        <p:txBody>
          <a:bodyPr/>
          <a:lstStyle/>
          <a:p>
            <a:r>
              <a:rPr lang="tr-TR" dirty="0"/>
              <a:t>7.2 Olasılık Teorisi </a:t>
            </a:r>
            <a:endParaRPr lang="en-US" dirty="0"/>
          </a:p>
          <a:p>
            <a:endParaRPr lang="en-US" dirty="0"/>
          </a:p>
        </p:txBody>
      </p:sp>
      <p:sp>
        <p:nvSpPr>
          <p:cNvPr id="6" name="Slayt Numarası Yer Tutucusu 5"/>
          <p:cNvSpPr>
            <a:spLocks noGrp="1"/>
          </p:cNvSpPr>
          <p:nvPr>
            <p:ph type="sldNum" sz="quarter" idx="12"/>
          </p:nvPr>
        </p:nvSpPr>
        <p:spPr/>
        <p:txBody>
          <a:bodyPr>
            <a:normAutofit/>
          </a:bodyPr>
          <a:lstStyle/>
          <a:p>
            <a:fld id="{8B37D5FE-740C-46F5-801A-FA5477D9711F}" type="slidenum">
              <a:rPr lang="en-US" smtClean="0"/>
              <a:pPr/>
              <a:t>26</a:t>
            </a:fld>
            <a:endParaRPr lang="en-US"/>
          </a:p>
        </p:txBody>
      </p:sp>
    </p:spTree>
    <p:extLst>
      <p:ext uri="{BB962C8B-B14F-4D97-AF65-F5344CB8AC3E}">
        <p14:creationId xmlns:p14="http://schemas.microsoft.com/office/powerpoint/2010/main" val="23720917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2" y="695136"/>
            <a:ext cx="7024744" cy="980195"/>
          </a:xfrm>
        </p:spPr>
        <p:txBody>
          <a:bodyPr>
            <a:normAutofit/>
          </a:bodyPr>
          <a:lstStyle/>
          <a:p>
            <a:pPr algn="ctr"/>
            <a:r>
              <a:rPr lang="tr-TR" sz="3200" b="1" dirty="0"/>
              <a:t>7.2.1Olasılık Ataması</a:t>
            </a:r>
            <a:endParaRPr lang="tr-TR" sz="3200" dirty="0"/>
          </a:p>
        </p:txBody>
      </p:sp>
      <p:sp>
        <p:nvSpPr>
          <p:cNvPr id="10" name="9 İçerik Yer Tutucusu"/>
          <p:cNvSpPr>
            <a:spLocks noGrp="1"/>
          </p:cNvSpPr>
          <p:nvPr>
            <p:ph idx="1"/>
          </p:nvPr>
        </p:nvSpPr>
        <p:spPr>
          <a:xfrm>
            <a:off x="571500" y="4024404"/>
            <a:ext cx="7937500" cy="2657629"/>
          </a:xfrm>
        </p:spPr>
        <p:txBody>
          <a:bodyPr>
            <a:normAutofit/>
          </a:bodyPr>
          <a:lstStyle/>
          <a:p>
            <a:r>
              <a:rPr lang="tr-TR" sz="2000" dirty="0" smtClean="0"/>
              <a:t>Bir </a:t>
            </a:r>
            <a:r>
              <a:rPr lang="tr-TR" sz="2000" i="1" dirty="0" smtClean="0"/>
              <a:t>E</a:t>
            </a:r>
            <a:r>
              <a:rPr lang="tr-TR" sz="2000" dirty="0" smtClean="0"/>
              <a:t> olayında </a:t>
            </a:r>
            <a:r>
              <a:rPr lang="tr-TR" sz="2000" i="1" dirty="0" smtClean="0"/>
              <a:t>n</a:t>
            </a:r>
            <a:r>
              <a:rPr lang="tr-TR" sz="2000" dirty="0" smtClean="0"/>
              <a:t> sonuç varsa, yani  ise, bu durumda ’ </a:t>
            </a:r>
            <a:r>
              <a:rPr lang="tr-TR" sz="2000" dirty="0" err="1" smtClean="0"/>
              <a:t>dir</a:t>
            </a:r>
            <a:r>
              <a:rPr lang="tr-TR" sz="2000" dirty="0" smtClean="0"/>
              <a:t>. Düzgün bir dağılımın atadığı olasılıklar ile </a:t>
            </a:r>
            <a:r>
              <a:rPr lang="tr-TR" sz="2000" dirty="0" err="1" smtClean="0"/>
              <a:t>Laplace'ın</a:t>
            </a:r>
            <a:r>
              <a:rPr lang="tr-TR" sz="2000" dirty="0" smtClean="0"/>
              <a:t> </a:t>
            </a:r>
            <a:r>
              <a:rPr lang="tr-TR" sz="2000" dirty="0" err="1" smtClean="0"/>
              <a:t>orjinal</a:t>
            </a:r>
            <a:r>
              <a:rPr lang="tr-TR" sz="2000" dirty="0" smtClean="0"/>
              <a:t> tanımındaki olasılık­ların aynı olduğunu vurgulamakta fayda vardır. Örnek uzaydan bir elemanın düzgün dağılım kullanarak seçilmesine, </a:t>
            </a:r>
            <a:r>
              <a:rPr lang="tr-TR" sz="2000" i="1" dirty="0" smtClean="0"/>
              <a:t>S</a:t>
            </a:r>
            <a:r>
              <a:rPr lang="tr-TR" sz="2000" dirty="0" smtClean="0"/>
              <a:t>' </a:t>
            </a:r>
            <a:r>
              <a:rPr lang="tr-TR" sz="2000" dirty="0" err="1" smtClean="0"/>
              <a:t>nin</a:t>
            </a:r>
            <a:r>
              <a:rPr lang="tr-TR" sz="2000" dirty="0" smtClean="0"/>
              <a:t> bir elemanının </a:t>
            </a:r>
            <a:r>
              <a:rPr lang="tr-TR" sz="2000" b="1" dirty="0" smtClean="0"/>
              <a:t>rastgele seçimi </a:t>
            </a:r>
            <a:r>
              <a:rPr lang="tr-TR" sz="2000" dirty="0" smtClean="0"/>
              <a:t>denir.</a:t>
            </a:r>
          </a:p>
          <a:p>
            <a:endParaRPr lang="tr-TR" dirty="0"/>
          </a:p>
        </p:txBody>
      </p:sp>
      <p:sp>
        <p:nvSpPr>
          <p:cNvPr id="5" name="Altbilgi Yer Tutucusu 4"/>
          <p:cNvSpPr>
            <a:spLocks noGrp="1"/>
          </p:cNvSpPr>
          <p:nvPr>
            <p:ph type="ftr" sz="quarter" idx="11"/>
          </p:nvPr>
        </p:nvSpPr>
        <p:spPr>
          <a:xfrm>
            <a:off x="5075791" y="6091645"/>
            <a:ext cx="3502152" cy="365125"/>
          </a:xfrm>
        </p:spPr>
        <p:txBody>
          <a:bodyPr/>
          <a:lstStyle/>
          <a:p>
            <a:r>
              <a:rPr lang="tr-TR" dirty="0"/>
              <a:t>7.2 Olasılık Teorisi </a:t>
            </a:r>
            <a:endParaRPr lang="en-US" dirty="0"/>
          </a:p>
          <a:p>
            <a:endParaRPr lang="en-US" dirty="0"/>
          </a:p>
        </p:txBody>
      </p:sp>
      <p:sp>
        <p:nvSpPr>
          <p:cNvPr id="6" name="Slayt Numarası Yer Tutucusu 5"/>
          <p:cNvSpPr>
            <a:spLocks noGrp="1"/>
          </p:cNvSpPr>
          <p:nvPr>
            <p:ph type="sldNum" sz="quarter" idx="12"/>
          </p:nvPr>
        </p:nvSpPr>
        <p:spPr/>
        <p:txBody>
          <a:bodyPr>
            <a:normAutofit/>
          </a:bodyPr>
          <a:lstStyle/>
          <a:p>
            <a:fld id="{8B37D5FE-740C-46F5-801A-FA5477D9711F}" type="slidenum">
              <a:rPr lang="en-US" smtClean="0"/>
              <a:pPr/>
              <a:t>27</a:t>
            </a:fld>
            <a:endParaRPr lang="en-US"/>
          </a:p>
        </p:txBody>
      </p:sp>
      <p:graphicFrame>
        <p:nvGraphicFramePr>
          <p:cNvPr id="7" name="Diyagram 6"/>
          <p:cNvGraphicFramePr/>
          <p:nvPr>
            <p:extLst>
              <p:ext uri="{D42A27DB-BD31-4B8C-83A1-F6EECF244321}">
                <p14:modId xmlns:p14="http://schemas.microsoft.com/office/powerpoint/2010/main" val="800492311"/>
              </p:ext>
            </p:extLst>
          </p:nvPr>
        </p:nvGraphicFramePr>
        <p:xfrm>
          <a:off x="595086" y="1787199"/>
          <a:ext cx="7897393" cy="1007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yagram 7"/>
          <p:cNvGraphicFramePr/>
          <p:nvPr>
            <p:extLst>
              <p:ext uri="{D42A27DB-BD31-4B8C-83A1-F6EECF244321}">
                <p14:modId xmlns:p14="http://schemas.microsoft.com/office/powerpoint/2010/main" val="3574797708"/>
              </p:ext>
            </p:extLst>
          </p:nvPr>
        </p:nvGraphicFramePr>
        <p:xfrm>
          <a:off x="595085" y="2621770"/>
          <a:ext cx="7897393" cy="10072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220187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17661" y="407053"/>
            <a:ext cx="7024744" cy="848433"/>
          </a:xfrm>
        </p:spPr>
        <p:txBody>
          <a:bodyPr>
            <a:normAutofit/>
          </a:bodyPr>
          <a:lstStyle/>
          <a:p>
            <a:pPr algn="ctr"/>
            <a:r>
              <a:rPr lang="tr-TR" sz="3200" b="1" dirty="0"/>
              <a:t>7.2.1Olasılık Ataması</a:t>
            </a:r>
            <a:endParaRPr lang="tr-TR" sz="3200" dirty="0"/>
          </a:p>
        </p:txBody>
      </p:sp>
      <p:sp>
        <p:nvSpPr>
          <p:cNvPr id="3" name="İçerik Yer Tutucusu 2"/>
          <p:cNvSpPr>
            <a:spLocks noGrp="1"/>
          </p:cNvSpPr>
          <p:nvPr>
            <p:ph idx="1"/>
          </p:nvPr>
        </p:nvSpPr>
        <p:spPr>
          <a:xfrm>
            <a:off x="529771" y="1322231"/>
            <a:ext cx="8033657" cy="5136626"/>
          </a:xfrm>
        </p:spPr>
        <p:txBody>
          <a:bodyPr>
            <a:normAutofit fontScale="92500" lnSpcReduction="10000"/>
          </a:bodyPr>
          <a:lstStyle/>
          <a:p>
            <a:pPr algn="just"/>
            <a:r>
              <a:rPr lang="tr-TR" sz="2200" b="1" dirty="0">
                <a:solidFill>
                  <a:srgbClr val="C00000"/>
                </a:solidFill>
              </a:rPr>
              <a:t>ÖRNEK </a:t>
            </a:r>
            <a:r>
              <a:rPr lang="tr-TR" sz="2200" b="1" dirty="0" smtClean="0">
                <a:solidFill>
                  <a:srgbClr val="C00000"/>
                </a:solidFill>
              </a:rPr>
              <a:t>2: </a:t>
            </a:r>
            <a:r>
              <a:rPr lang="tr-TR" sz="2200" dirty="0" smtClean="0"/>
              <a:t>3 </a:t>
            </a:r>
            <a:r>
              <a:rPr lang="tr-TR" sz="2200" dirty="0"/>
              <a:t>gelme olasılığının diğer beş sonucun gelme olasılıklarının iki katı olan hileli bir zarımız ol­sun. Bu zar atıldığında tek gelme olasılığı </a:t>
            </a:r>
            <a:r>
              <a:rPr lang="tr-TR" sz="2200" dirty="0" smtClean="0"/>
              <a:t>nedir</a:t>
            </a:r>
            <a:r>
              <a:rPr lang="tr-TR" sz="2200" dirty="0" smtClean="0">
                <a:latin typeface="Arial" panose="020B0604020202020204" pitchFamily="34" charset="0"/>
                <a:cs typeface="Arial" panose="020B0604020202020204" pitchFamily="34" charset="0"/>
              </a:rPr>
              <a:t>?</a:t>
            </a:r>
          </a:p>
          <a:p>
            <a:pPr algn="just"/>
            <a:endParaRPr lang="tr-TR" sz="2200" dirty="0" smtClean="0">
              <a:latin typeface="Arial" panose="020B0604020202020204" pitchFamily="34" charset="0"/>
              <a:cs typeface="Arial" panose="020B0604020202020204" pitchFamily="34" charset="0"/>
            </a:endParaRPr>
          </a:p>
          <a:p>
            <a:pPr algn="just"/>
            <a:r>
              <a:rPr lang="tr-TR" sz="2200" b="1" i="1" dirty="0">
                <a:solidFill>
                  <a:srgbClr val="C00000"/>
                </a:solidFill>
              </a:rPr>
              <a:t>Çözüm: </a:t>
            </a:r>
            <a:r>
              <a:rPr lang="tr-TR" sz="2200" dirty="0"/>
              <a:t>Sonucun </a:t>
            </a:r>
            <a:r>
              <a:rPr lang="tr-TR" sz="2200" i="1" dirty="0"/>
              <a:t>E</a:t>
            </a:r>
            <a:r>
              <a:rPr lang="tr-TR" sz="2200" dirty="0"/>
              <a:t>={1,3,5} olma olasılığını bulmak istiyoruz. Örnek 2 </a:t>
            </a:r>
            <a:r>
              <a:rPr lang="tr-TR" sz="2200" dirty="0" smtClean="0"/>
              <a:t>gereğince</a:t>
            </a:r>
          </a:p>
          <a:p>
            <a:pPr algn="just"/>
            <a:endParaRPr lang="tr-TR" sz="2200" dirty="0"/>
          </a:p>
          <a:p>
            <a:pPr marL="68580" indent="0">
              <a:buNone/>
            </a:pPr>
            <a:r>
              <a:rPr lang="tr-TR" sz="2200" i="1" dirty="0" smtClean="0"/>
              <a:t>    P(1</a:t>
            </a:r>
            <a:r>
              <a:rPr lang="tr-TR" sz="2200" i="1" dirty="0"/>
              <a:t>) = p(2) = </a:t>
            </a:r>
            <a:r>
              <a:rPr lang="tr-TR" sz="2200" dirty="0"/>
              <a:t>p(4) = </a:t>
            </a:r>
            <a:r>
              <a:rPr lang="tr-TR" sz="2200" i="1" dirty="0"/>
              <a:t>p(5) = </a:t>
            </a:r>
            <a:r>
              <a:rPr lang="tr-TR" sz="2200" i="1" dirty="0" smtClean="0"/>
              <a:t>p(6</a:t>
            </a:r>
            <a:r>
              <a:rPr lang="tr-TR" sz="2200" i="1" dirty="0"/>
              <a:t>) = </a:t>
            </a:r>
            <a:r>
              <a:rPr lang="tr-TR" sz="2200" dirty="0"/>
              <a:t>1/7; p(3) = 2/7 </a:t>
            </a:r>
          </a:p>
          <a:p>
            <a:pPr marL="68580" indent="0" algn="just">
              <a:buNone/>
            </a:pPr>
            <a:r>
              <a:rPr lang="tr-TR" sz="2200" dirty="0" smtClean="0"/>
              <a:t>    olur</a:t>
            </a:r>
            <a:r>
              <a:rPr lang="tr-TR" sz="2200" dirty="0"/>
              <a:t>. Buradan</a:t>
            </a:r>
          </a:p>
          <a:p>
            <a:pPr marL="68580" indent="0" algn="just">
              <a:buNone/>
            </a:pPr>
            <a:r>
              <a:rPr lang="tr-TR" sz="2200" i="1" dirty="0" smtClean="0"/>
              <a:t>    P(E</a:t>
            </a:r>
            <a:r>
              <a:rPr lang="tr-TR" sz="2200" i="1" dirty="0"/>
              <a:t>) = p(1) +p(3) +p(5) = </a:t>
            </a:r>
            <a:r>
              <a:rPr lang="tr-TR" sz="2200" dirty="0"/>
              <a:t>1/7 + 2/7 + 1/7 = 4/7 </a:t>
            </a:r>
          </a:p>
          <a:p>
            <a:pPr marL="68580" indent="0" algn="just">
              <a:buNone/>
            </a:pPr>
            <a:r>
              <a:rPr lang="tr-TR" sz="2200" dirty="0" smtClean="0"/>
              <a:t>   elde </a:t>
            </a:r>
            <a:r>
              <a:rPr lang="tr-TR" sz="2200" dirty="0"/>
              <a:t>edilir</a:t>
            </a:r>
            <a:r>
              <a:rPr lang="tr-TR" sz="2200" dirty="0" smtClean="0"/>
              <a:t>.</a:t>
            </a:r>
          </a:p>
          <a:p>
            <a:pPr marL="68580" indent="0" algn="just">
              <a:buNone/>
            </a:pPr>
            <a:endParaRPr lang="tr-TR" sz="2200" dirty="0" smtClean="0"/>
          </a:p>
          <a:p>
            <a:pPr algn="just"/>
            <a:r>
              <a:rPr lang="tr-TR" sz="2200" dirty="0"/>
              <a:t>Olası sonuçlarının sayısı eşit ve sonlu olduğunda, bu kesimde verilen bir olayın olasılığı tanımı (Tanını 2), </a:t>
            </a:r>
            <a:r>
              <a:rPr lang="tr-TR" sz="2200" dirty="0" err="1"/>
              <a:t>Laplace</a:t>
            </a:r>
            <a:r>
              <a:rPr lang="tr-TR" sz="2200" dirty="0"/>
              <a:t>' </a:t>
            </a:r>
            <a:r>
              <a:rPr lang="tr-TR" sz="2200" dirty="0" err="1"/>
              <a:t>ın</a:t>
            </a:r>
            <a:r>
              <a:rPr lang="tr-TR" sz="2200" dirty="0"/>
              <a:t> tanımı (Kesim 7.1; Tanım 1) ile uyumludur. Bunu görmek için, olasılıkları eşit olan </a:t>
            </a:r>
            <a:r>
              <a:rPr lang="tr-TR" sz="2200" i="1" dirty="0"/>
              <a:t>n </a:t>
            </a:r>
            <a:r>
              <a:rPr lang="tr-TR" sz="2200" dirty="0"/>
              <a:t>sonuç olduğunu varsayalım. Olasılıkların toplamı 1 olduğundan her bir sonucunun olasılığı </a:t>
            </a:r>
            <a:r>
              <a:rPr lang="tr-TR" sz="2200" i="1" dirty="0"/>
              <a:t>1/n </a:t>
            </a:r>
            <a:r>
              <a:rPr lang="tr-TR" sz="2200" dirty="0"/>
              <a:t>olur</a:t>
            </a:r>
            <a:r>
              <a:rPr lang="tr-TR" sz="2200" dirty="0" smtClean="0"/>
              <a:t>.</a:t>
            </a:r>
          </a:p>
          <a:p>
            <a:pPr algn="just"/>
            <a:endParaRPr lang="tr-TR" sz="2200" dirty="0" smtClean="0"/>
          </a:p>
          <a:p>
            <a:pPr algn="just"/>
            <a:endParaRPr lang="tr-TR" sz="1800" dirty="0"/>
          </a:p>
          <a:p>
            <a:pPr marL="68580" indent="0" algn="just">
              <a:buNone/>
            </a:pPr>
            <a:endParaRPr lang="tr-TR" sz="1800" dirty="0"/>
          </a:p>
          <a:p>
            <a:pPr algn="just"/>
            <a:endParaRPr lang="tr-TR" sz="1800" dirty="0"/>
          </a:p>
        </p:txBody>
      </p:sp>
      <p:sp>
        <p:nvSpPr>
          <p:cNvPr id="5" name="Altbilgi Yer Tutucusu 4"/>
          <p:cNvSpPr>
            <a:spLocks noGrp="1"/>
          </p:cNvSpPr>
          <p:nvPr>
            <p:ph type="ftr" sz="quarter" idx="11"/>
          </p:nvPr>
        </p:nvSpPr>
        <p:spPr>
          <a:xfrm>
            <a:off x="5163962" y="6219649"/>
            <a:ext cx="3502152" cy="365125"/>
          </a:xfrm>
        </p:spPr>
        <p:txBody>
          <a:bodyPr/>
          <a:lstStyle/>
          <a:p>
            <a:r>
              <a:rPr lang="tr-TR" dirty="0"/>
              <a:t>7.2 Olasılık Teorisi </a:t>
            </a:r>
            <a:endParaRPr lang="en-US" dirty="0"/>
          </a:p>
          <a:p>
            <a:endParaRPr lang="en-US" dirty="0"/>
          </a:p>
        </p:txBody>
      </p:sp>
      <p:sp>
        <p:nvSpPr>
          <p:cNvPr id="6" name="Slayt Numarası Yer Tutucusu 5"/>
          <p:cNvSpPr>
            <a:spLocks noGrp="1"/>
          </p:cNvSpPr>
          <p:nvPr>
            <p:ph type="sldNum" sz="quarter" idx="12"/>
          </p:nvPr>
        </p:nvSpPr>
        <p:spPr/>
        <p:txBody>
          <a:bodyPr>
            <a:normAutofit/>
          </a:bodyPr>
          <a:lstStyle/>
          <a:p>
            <a:fld id="{8B37D5FE-740C-46F5-801A-FA5477D9711F}" type="slidenum">
              <a:rPr lang="en-US" smtClean="0"/>
              <a:pPr/>
              <a:t>28</a:t>
            </a:fld>
            <a:endParaRPr lang="en-US"/>
          </a:p>
        </p:txBody>
      </p:sp>
    </p:spTree>
    <p:extLst>
      <p:ext uri="{BB962C8B-B14F-4D97-AF65-F5344CB8AC3E}">
        <p14:creationId xmlns:p14="http://schemas.microsoft.com/office/powerpoint/2010/main" val="19956891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2" y="1226457"/>
            <a:ext cx="7024744" cy="617635"/>
          </a:xfrm>
        </p:spPr>
        <p:txBody>
          <a:bodyPr>
            <a:normAutofit/>
          </a:bodyPr>
          <a:lstStyle/>
          <a:p>
            <a:pPr algn="ctr"/>
            <a:r>
              <a:rPr lang="tr-TR" sz="3200" b="1" dirty="0"/>
              <a:t>7.2.1Olasılık Ataması</a:t>
            </a:r>
            <a:endParaRPr lang="tr-TR" sz="3200" dirty="0"/>
          </a:p>
        </p:txBody>
      </p:sp>
      <p:sp>
        <p:nvSpPr>
          <p:cNvPr id="7" name="6 İçerik Yer Tutucusu"/>
          <p:cNvSpPr>
            <a:spLocks noGrp="1"/>
          </p:cNvSpPr>
          <p:nvPr>
            <p:ph idx="1"/>
          </p:nvPr>
        </p:nvSpPr>
        <p:spPr>
          <a:xfrm>
            <a:off x="941892" y="1955352"/>
            <a:ext cx="7275008" cy="3797748"/>
          </a:xfrm>
        </p:spPr>
        <p:txBody>
          <a:bodyPr>
            <a:normAutofit/>
          </a:bodyPr>
          <a:lstStyle/>
          <a:p>
            <a:r>
              <a:rPr lang="tr-TR" sz="2000" i="1" dirty="0" smtClean="0"/>
              <a:t>m </a:t>
            </a:r>
            <a:r>
              <a:rPr lang="tr-TR" sz="2000" dirty="0" smtClean="0"/>
              <a:t>sonuç içeren bir </a:t>
            </a:r>
            <a:r>
              <a:rPr lang="tr-TR" sz="2000" i="1" dirty="0" smtClean="0"/>
              <a:t>E </a:t>
            </a:r>
            <a:r>
              <a:rPr lang="tr-TR" sz="2000" dirty="0" smtClean="0"/>
              <a:t>olayını göz önüne alalım. Tanım 2'ye göre;         </a:t>
            </a:r>
          </a:p>
          <a:p>
            <a:pPr>
              <a:buNone/>
            </a:pPr>
            <a:r>
              <a:rPr lang="tr-TR" sz="2000" dirty="0" smtClean="0"/>
              <a:t>                       </a:t>
            </a:r>
            <a:r>
              <a:rPr lang="tr-TR" sz="2000" dirty="0" err="1" smtClean="0"/>
              <a:t>dir</a:t>
            </a:r>
            <a:r>
              <a:rPr lang="tr-TR" sz="2000" dirty="0" smtClean="0"/>
              <a:t>. Çünkü                                   olduğundan</a:t>
            </a:r>
          </a:p>
          <a:p>
            <a:endParaRPr lang="tr-TR" sz="2000" dirty="0" smtClean="0"/>
          </a:p>
          <a:p>
            <a:pPr>
              <a:buNone/>
            </a:pPr>
            <a:endParaRPr lang="tr-TR" sz="2000" dirty="0" smtClean="0"/>
          </a:p>
          <a:p>
            <a:endParaRPr lang="tr-TR" sz="2000" dirty="0" smtClean="0"/>
          </a:p>
          <a:p>
            <a:endParaRPr lang="tr-TR" sz="2000" dirty="0" smtClean="0"/>
          </a:p>
          <a:p>
            <a:endParaRPr lang="tr-TR" sz="2000" dirty="0" smtClean="0"/>
          </a:p>
          <a:p>
            <a:r>
              <a:rPr lang="tr-TR" sz="2000" dirty="0" smtClean="0"/>
              <a:t>elde edilir. Bu ise </a:t>
            </a:r>
            <a:r>
              <a:rPr lang="tr-TR" sz="2000" dirty="0" err="1" smtClean="0"/>
              <a:t>Laplace</a:t>
            </a:r>
            <a:r>
              <a:rPr lang="tr-TR" sz="2000" dirty="0" smtClean="0"/>
              <a:t> tanımına göre bir </a:t>
            </a:r>
            <a:r>
              <a:rPr lang="tr-TR" sz="2000" i="1" dirty="0" smtClean="0"/>
              <a:t>E</a:t>
            </a:r>
            <a:r>
              <a:rPr lang="tr-TR" sz="2000" dirty="0" smtClean="0"/>
              <a:t> olayının olasılığıdır.</a:t>
            </a:r>
          </a:p>
          <a:p>
            <a:endParaRPr lang="tr-TR" sz="2000" dirty="0"/>
          </a:p>
        </p:txBody>
      </p:sp>
      <p:sp>
        <p:nvSpPr>
          <p:cNvPr id="5" name="Altbilgi Yer Tutucusu 4"/>
          <p:cNvSpPr>
            <a:spLocks noGrp="1"/>
          </p:cNvSpPr>
          <p:nvPr>
            <p:ph type="ftr" sz="quarter" idx="11"/>
          </p:nvPr>
        </p:nvSpPr>
        <p:spPr>
          <a:xfrm>
            <a:off x="5134933" y="6106160"/>
            <a:ext cx="3502152" cy="365125"/>
          </a:xfrm>
        </p:spPr>
        <p:txBody>
          <a:bodyPr/>
          <a:lstStyle/>
          <a:p>
            <a:r>
              <a:rPr lang="tr-TR" dirty="0"/>
              <a:t>7.2 Olasılık Teorisi </a:t>
            </a:r>
            <a:endParaRPr lang="en-US" dirty="0"/>
          </a:p>
          <a:p>
            <a:endParaRPr lang="en-US" dirty="0"/>
          </a:p>
        </p:txBody>
      </p:sp>
      <p:sp>
        <p:nvSpPr>
          <p:cNvPr id="6" name="Slayt Numarası Yer Tutucusu 5"/>
          <p:cNvSpPr>
            <a:spLocks noGrp="1"/>
          </p:cNvSpPr>
          <p:nvPr>
            <p:ph type="sldNum" sz="quarter" idx="12"/>
          </p:nvPr>
        </p:nvSpPr>
        <p:spPr/>
        <p:txBody>
          <a:bodyPr>
            <a:normAutofit/>
          </a:bodyPr>
          <a:lstStyle/>
          <a:p>
            <a:fld id="{8B37D5FE-740C-46F5-801A-FA5477D9711F}" type="slidenum">
              <a:rPr lang="en-US" smtClean="0"/>
              <a:pPr/>
              <a:t>29</a:t>
            </a:fld>
            <a:endParaRPr lang="en-US"/>
          </a:p>
        </p:txBody>
      </p:sp>
      <p:graphicFrame>
        <p:nvGraphicFramePr>
          <p:cNvPr id="20482" name="Object 2"/>
          <p:cNvGraphicFramePr>
            <a:graphicFrameLocks noChangeAspect="1"/>
          </p:cNvGraphicFramePr>
          <p:nvPr/>
        </p:nvGraphicFramePr>
        <p:xfrm>
          <a:off x="3821486" y="2383958"/>
          <a:ext cx="5443537" cy="266700"/>
        </p:xfrm>
        <a:graphic>
          <a:graphicData uri="http://schemas.openxmlformats.org/presentationml/2006/ole">
            <mc:AlternateContent xmlns:mc="http://schemas.openxmlformats.org/markup-compatibility/2006">
              <mc:Choice xmlns:v="urn:schemas-microsoft-com:vml" Requires="v">
                <p:oleObj spid="_x0000_s20485" name="Belge" r:id="rId3" imgW="5761150" imgH="298451" progId="Word.Document.12">
                  <p:embed/>
                </p:oleObj>
              </mc:Choice>
              <mc:Fallback>
                <p:oleObj name="Belge" r:id="rId3" imgW="5761150" imgH="298451"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1486" y="2383958"/>
                        <a:ext cx="5443537"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3" name="Object 3"/>
          <p:cNvGraphicFramePr>
            <a:graphicFrameLocks noChangeAspect="1"/>
          </p:cNvGraphicFramePr>
          <p:nvPr/>
        </p:nvGraphicFramePr>
        <p:xfrm>
          <a:off x="2216990" y="3074427"/>
          <a:ext cx="5697537" cy="619125"/>
        </p:xfrm>
        <a:graphic>
          <a:graphicData uri="http://schemas.openxmlformats.org/presentationml/2006/ole">
            <mc:AlternateContent xmlns:mc="http://schemas.openxmlformats.org/markup-compatibility/2006">
              <mc:Choice xmlns:v="urn:schemas-microsoft-com:vml" Requires="v">
                <p:oleObj spid="_x0000_s20486" name="Belge" r:id="rId5" imgW="5761150" imgH="630383" progId="Word.Document.12">
                  <p:embed/>
                </p:oleObj>
              </mc:Choice>
              <mc:Fallback>
                <p:oleObj name="Belge" r:id="rId5" imgW="5761150" imgH="630383" progId="Word.Document.12">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6990" y="3074427"/>
                        <a:ext cx="5697537"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4" name="Object 4"/>
          <p:cNvGraphicFramePr>
            <a:graphicFrameLocks noChangeAspect="1"/>
          </p:cNvGraphicFramePr>
          <p:nvPr/>
        </p:nvGraphicFramePr>
        <p:xfrm>
          <a:off x="201706" y="2245658"/>
          <a:ext cx="6562165" cy="645459"/>
        </p:xfrm>
        <a:graphic>
          <a:graphicData uri="http://schemas.openxmlformats.org/presentationml/2006/ole">
            <mc:AlternateContent xmlns:mc="http://schemas.openxmlformats.org/markup-compatibility/2006">
              <mc:Choice xmlns:v="urn:schemas-microsoft-com:vml" Requires="v">
                <p:oleObj spid="_x0000_s20487" name="Belge" r:id="rId7" imgW="5761150" imgH="498618" progId="Word.Document.12">
                  <p:embed/>
                </p:oleObj>
              </mc:Choice>
              <mc:Fallback>
                <p:oleObj name="Belge" r:id="rId7" imgW="5761150" imgH="498618" progId="Word.Document.12">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706" y="2245658"/>
                        <a:ext cx="6562165" cy="64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30633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b="1" dirty="0" smtClean="0"/>
              <a:t>7.1 BÖLÜM</a:t>
            </a:r>
            <a:endParaRPr lang="tr-TR" sz="3200" b="1" dirty="0"/>
          </a:p>
        </p:txBody>
      </p:sp>
      <p:sp>
        <p:nvSpPr>
          <p:cNvPr id="3" name="İçerik Yer Tutucusu 2"/>
          <p:cNvSpPr>
            <a:spLocks noGrp="1"/>
          </p:cNvSpPr>
          <p:nvPr>
            <p:ph idx="1"/>
          </p:nvPr>
        </p:nvSpPr>
        <p:spPr>
          <a:xfrm>
            <a:off x="1043492" y="2323652"/>
            <a:ext cx="7607022" cy="3508977"/>
          </a:xfrm>
        </p:spPr>
        <p:txBody>
          <a:bodyPr/>
          <a:lstStyle/>
          <a:p>
            <a:pPr marL="342900" lvl="1"/>
            <a:r>
              <a:rPr lang="tr-TR" sz="2800" dirty="0"/>
              <a:t>7.1 Ayrık Olasılığa </a:t>
            </a:r>
            <a:r>
              <a:rPr lang="tr-TR" sz="2800" dirty="0" smtClean="0"/>
              <a:t>Giriş</a:t>
            </a:r>
          </a:p>
          <a:p>
            <a:pPr marL="342900" lvl="1"/>
            <a:r>
              <a:rPr lang="tr-TR" sz="2800" dirty="0"/>
              <a:t>7.1.1 Sonlu </a:t>
            </a:r>
            <a:r>
              <a:rPr lang="tr-TR" sz="2800" dirty="0" smtClean="0"/>
              <a:t>Olasılık</a:t>
            </a:r>
          </a:p>
          <a:p>
            <a:pPr marL="342900" lvl="1"/>
            <a:r>
              <a:rPr lang="tr-TR" sz="2800" dirty="0"/>
              <a:t>7.1.2 Birleşik ve </a:t>
            </a:r>
            <a:r>
              <a:rPr lang="tr-TR" sz="2800" dirty="0" smtClean="0"/>
              <a:t>Tamamlayıcı Olayların Olasılığı</a:t>
            </a:r>
          </a:p>
          <a:p>
            <a:pPr marL="342900" lvl="1"/>
            <a:r>
              <a:rPr lang="tr-TR" sz="2800" dirty="0"/>
              <a:t>7.1.3 Olasılıksal Akıl Yürütme</a:t>
            </a:r>
            <a:endParaRPr lang="tr-TR" sz="2800" dirty="0" smtClean="0"/>
          </a:p>
          <a:p>
            <a:pPr marL="68580" lvl="1" indent="0">
              <a:buNone/>
            </a:pPr>
            <a:endParaRPr lang="tr-TR" sz="2800" dirty="0" smtClean="0"/>
          </a:p>
          <a:p>
            <a:pPr marL="342900" lvl="1"/>
            <a:endParaRPr lang="tr-TR" sz="3600" dirty="0"/>
          </a:p>
          <a:p>
            <a:endParaRPr lang="tr-TR" dirty="0"/>
          </a:p>
        </p:txBody>
      </p:sp>
      <p:sp>
        <p:nvSpPr>
          <p:cNvPr id="6" name="Slayt Numarası Yer Tutucusu 5"/>
          <p:cNvSpPr>
            <a:spLocks noGrp="1"/>
          </p:cNvSpPr>
          <p:nvPr>
            <p:ph type="sldNum" sz="quarter" idx="12"/>
          </p:nvPr>
        </p:nvSpPr>
        <p:spPr/>
        <p:txBody>
          <a:bodyPr>
            <a:normAutofit/>
          </a:bodyPr>
          <a:lstStyle/>
          <a:p>
            <a:fld id="{8B37D5FE-740C-46F5-801A-FA5477D9711F}" type="slidenum">
              <a:rPr lang="en-US" smtClean="0"/>
              <a:pPr/>
              <a:t>3</a:t>
            </a:fld>
            <a:endParaRPr lang="en-US"/>
          </a:p>
        </p:txBody>
      </p:sp>
    </p:spTree>
    <p:extLst>
      <p:ext uri="{BB962C8B-B14F-4D97-AF65-F5344CB8AC3E}">
        <p14:creationId xmlns:p14="http://schemas.microsoft.com/office/powerpoint/2010/main" val="24864346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39926" y="985663"/>
            <a:ext cx="7418339" cy="914853"/>
          </a:xfrm>
        </p:spPr>
        <p:txBody>
          <a:bodyPr>
            <a:normAutofit fontScale="90000"/>
          </a:bodyPr>
          <a:lstStyle/>
          <a:p>
            <a:pPr algn="ctr"/>
            <a:r>
              <a:rPr lang="tr-TR" sz="3200" b="1" dirty="0"/>
              <a:t>7.2.2 Olasılıkların </a:t>
            </a:r>
            <a:r>
              <a:rPr lang="tr-TR" sz="3200" b="1" dirty="0" err="1"/>
              <a:t>Tümleyenleri</a:t>
            </a:r>
            <a:r>
              <a:rPr lang="tr-TR" sz="3200" b="1" dirty="0"/>
              <a:t> ve Olayların </a:t>
            </a:r>
            <a:r>
              <a:rPr lang="tr-TR" sz="3200" b="1" dirty="0" smtClean="0"/>
              <a:t>Birleşimi</a:t>
            </a:r>
            <a:endParaRPr lang="tr-TR" sz="3200" b="1" dirty="0"/>
          </a:p>
        </p:txBody>
      </p:sp>
      <p:sp>
        <p:nvSpPr>
          <p:cNvPr id="7" name="6 İçerik Yer Tutucusu"/>
          <p:cNvSpPr>
            <a:spLocks noGrp="1"/>
          </p:cNvSpPr>
          <p:nvPr>
            <p:ph idx="1"/>
          </p:nvPr>
        </p:nvSpPr>
        <p:spPr>
          <a:xfrm>
            <a:off x="738692" y="2032745"/>
            <a:ext cx="7808408" cy="4622800"/>
          </a:xfrm>
        </p:spPr>
        <p:txBody>
          <a:bodyPr>
            <a:normAutofit/>
          </a:bodyPr>
          <a:lstStyle/>
          <a:p>
            <a:pPr algn="just"/>
            <a:r>
              <a:rPr lang="tr-TR" sz="2000" dirty="0" smtClean="0"/>
              <a:t>Kesim 7.1' de olayların kombinasyonlarının olasılıkları için verilen formülleri, bir olayın ola­sılığını tanımladığımız Tanım 2'de de kullanmaya devam edeceğiz. Örneğin, </a:t>
            </a:r>
            <a:r>
              <a:rPr lang="tr-TR" sz="2000" i="1" dirty="0" smtClean="0"/>
              <a:t>E; </a:t>
            </a:r>
            <a:r>
              <a:rPr lang="tr-TR" sz="2000" dirty="0" smtClean="0"/>
              <a:t>bir </a:t>
            </a:r>
            <a:r>
              <a:rPr lang="tr-TR" sz="2000" i="1" dirty="0" smtClean="0"/>
              <a:t>E </a:t>
            </a:r>
            <a:r>
              <a:rPr lang="tr-TR" sz="2000" dirty="0" smtClean="0"/>
              <a:t>olayının tümleyeni olmak üzere, Kesim 7.1' deki Teorem 1’ den</a:t>
            </a:r>
          </a:p>
          <a:p>
            <a:pPr algn="just"/>
            <a:endParaRPr lang="tr-TR" sz="2000" dirty="0" smtClean="0"/>
          </a:p>
          <a:p>
            <a:pPr algn="just"/>
            <a:endParaRPr lang="tr-TR" sz="2000" dirty="0" smtClean="0"/>
          </a:p>
          <a:p>
            <a:pPr algn="just"/>
            <a:r>
              <a:rPr lang="tr-TR" sz="2000" dirty="0" smtClean="0"/>
              <a:t>elde edilir. Bu eşitlik, aynı zamanda Tanım 2 kullanılarak da elde edilebilir. Bunu görmek için, </a:t>
            </a:r>
            <a:r>
              <a:rPr lang="tr-TR" sz="2000" i="1" dirty="0" smtClean="0"/>
              <a:t>n </a:t>
            </a:r>
            <a:r>
              <a:rPr lang="tr-TR" sz="2000" dirty="0" smtClean="0"/>
              <a:t>olası sonucun olasılıklarının toplamının 1 olduğunu ve her bir sonucun </a:t>
            </a:r>
            <a:r>
              <a:rPr lang="tr-TR" sz="2000" i="1" dirty="0" smtClean="0"/>
              <a:t>E </a:t>
            </a:r>
            <a:r>
              <a:rPr lang="tr-TR" sz="2000" dirty="0" smtClean="0"/>
              <a:t>veya </a:t>
            </a:r>
            <a:r>
              <a:rPr lang="tr-TR" sz="2000" i="1" dirty="0" smtClean="0"/>
              <a:t> </a:t>
            </a:r>
            <a:r>
              <a:rPr lang="tr-TR" sz="2000" dirty="0" smtClean="0"/>
              <a:t>'de bulundu­ğunu, ancak aynı anda her ikisinde olmadığını göz önünde bulundurursak,</a:t>
            </a:r>
          </a:p>
          <a:p>
            <a:pPr algn="just"/>
            <a:endParaRPr lang="tr-TR" sz="2000" dirty="0" smtClean="0"/>
          </a:p>
          <a:p>
            <a:pPr algn="just"/>
            <a:endParaRPr lang="tr-TR" sz="2000" dirty="0" smtClean="0"/>
          </a:p>
          <a:p>
            <a:pPr algn="just"/>
            <a:r>
              <a:rPr lang="tr-TR" sz="2000" dirty="0" smtClean="0"/>
              <a:t>elde edilir. Bu nedenle                                 bulunur.</a:t>
            </a:r>
          </a:p>
          <a:p>
            <a:endParaRPr lang="tr-TR" sz="2000" dirty="0" smtClean="0"/>
          </a:p>
          <a:p>
            <a:endParaRPr lang="tr-TR" sz="2000" dirty="0" smtClean="0"/>
          </a:p>
          <a:p>
            <a:endParaRPr lang="tr-TR" dirty="0"/>
          </a:p>
        </p:txBody>
      </p:sp>
      <p:sp>
        <p:nvSpPr>
          <p:cNvPr id="5" name="Altbilgi Yer Tutucusu 4"/>
          <p:cNvSpPr>
            <a:spLocks noGrp="1"/>
          </p:cNvSpPr>
          <p:nvPr>
            <p:ph type="ftr" sz="quarter" idx="11"/>
          </p:nvPr>
        </p:nvSpPr>
        <p:spPr>
          <a:xfrm>
            <a:off x="5134933" y="6153758"/>
            <a:ext cx="3502152" cy="365125"/>
          </a:xfrm>
        </p:spPr>
        <p:txBody>
          <a:bodyPr/>
          <a:lstStyle/>
          <a:p>
            <a:r>
              <a:rPr lang="tr-TR" dirty="0"/>
              <a:t>7.2 Olasılık Teorisi </a:t>
            </a:r>
            <a:endParaRPr lang="en-US" dirty="0"/>
          </a:p>
        </p:txBody>
      </p:sp>
      <p:sp>
        <p:nvSpPr>
          <p:cNvPr id="6" name="Slayt Numarası Yer Tutucusu 5"/>
          <p:cNvSpPr>
            <a:spLocks noGrp="1"/>
          </p:cNvSpPr>
          <p:nvPr>
            <p:ph type="sldNum" sz="quarter" idx="12"/>
          </p:nvPr>
        </p:nvSpPr>
        <p:spPr>
          <a:xfrm>
            <a:off x="8174736" y="42613"/>
            <a:ext cx="762000" cy="365760"/>
          </a:xfrm>
        </p:spPr>
        <p:txBody>
          <a:bodyPr>
            <a:normAutofit/>
          </a:bodyPr>
          <a:lstStyle/>
          <a:p>
            <a:fld id="{8B37D5FE-740C-46F5-801A-FA5477D9711F}" type="slidenum">
              <a:rPr lang="en-US" smtClean="0"/>
              <a:pPr/>
              <a:t>30</a:t>
            </a:fld>
            <a:endParaRPr lang="en-US"/>
          </a:p>
        </p:txBody>
      </p:sp>
      <p:graphicFrame>
        <p:nvGraphicFramePr>
          <p:cNvPr id="19457" name="Object 1"/>
          <p:cNvGraphicFramePr>
            <a:graphicFrameLocks noChangeAspect="1"/>
          </p:cNvGraphicFramePr>
          <p:nvPr/>
        </p:nvGraphicFramePr>
        <p:xfrm>
          <a:off x="578223" y="3208801"/>
          <a:ext cx="6162675" cy="1293813"/>
        </p:xfrm>
        <a:graphic>
          <a:graphicData uri="http://schemas.openxmlformats.org/presentationml/2006/ole">
            <mc:AlternateContent xmlns:mc="http://schemas.openxmlformats.org/markup-compatibility/2006">
              <mc:Choice xmlns:v="urn:schemas-microsoft-com:vml" Requires="v">
                <p:oleObj spid="_x0000_s19463" name="Belge" r:id="rId3" imgW="6235382" imgH="1321607" progId="Word.Document.12">
                  <p:embed/>
                </p:oleObj>
              </mc:Choice>
              <mc:Fallback>
                <p:oleObj name="Belge" r:id="rId3" imgW="6235382" imgH="1321607" progId="Word.Document.12">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223" y="3208801"/>
                        <a:ext cx="6162675" cy="129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59" name="Rectangle 3"/>
          <p:cNvSpPr>
            <a:spLocks noChangeArrowheads="1"/>
          </p:cNvSpPr>
          <p:nvPr/>
        </p:nvSpPr>
        <p:spPr bwMode="auto">
          <a:xfrm>
            <a:off x="0" y="40341"/>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p(</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9460" name="Rectangle 4"/>
          <p:cNvSpPr>
            <a:spLocks noChangeArrowheads="1"/>
          </p:cNvSpPr>
          <p:nvPr/>
        </p:nvSpPr>
        <p:spPr bwMode="auto">
          <a:xfrm>
            <a:off x="1243013" y="794404"/>
            <a:ext cx="9144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9461" name="Object 5"/>
          <p:cNvGraphicFramePr>
            <a:graphicFrameLocks noChangeAspect="1"/>
          </p:cNvGraphicFramePr>
          <p:nvPr/>
        </p:nvGraphicFramePr>
        <p:xfrm>
          <a:off x="1142347" y="5369110"/>
          <a:ext cx="7248260" cy="511313"/>
        </p:xfrm>
        <a:graphic>
          <a:graphicData uri="http://schemas.openxmlformats.org/presentationml/2006/ole">
            <mc:AlternateContent xmlns:mc="http://schemas.openxmlformats.org/markup-compatibility/2006">
              <mc:Choice xmlns:v="urn:schemas-microsoft-com:vml" Requires="v">
                <p:oleObj spid="_x0000_s19464" name="Belge" r:id="rId5" imgW="5761150" imgH="406815" progId="Word.Document.12">
                  <p:embed/>
                </p:oleObj>
              </mc:Choice>
              <mc:Fallback>
                <p:oleObj name="Belge" r:id="rId5" imgW="5761150" imgH="406815" progId="Word.Document.12">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2347" y="5369110"/>
                        <a:ext cx="7248260" cy="51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2" name="Object 6"/>
          <p:cNvGraphicFramePr>
            <a:graphicFrameLocks noChangeAspect="1"/>
          </p:cNvGraphicFramePr>
          <p:nvPr/>
        </p:nvGraphicFramePr>
        <p:xfrm>
          <a:off x="3185553" y="5947707"/>
          <a:ext cx="5891212" cy="300038"/>
        </p:xfrm>
        <a:graphic>
          <a:graphicData uri="http://schemas.openxmlformats.org/presentationml/2006/ole">
            <mc:AlternateContent xmlns:mc="http://schemas.openxmlformats.org/markup-compatibility/2006">
              <mc:Choice xmlns:v="urn:schemas-microsoft-com:vml" Requires="v">
                <p:oleObj spid="_x0000_s19465" name="Belge" r:id="rId7" imgW="5761150" imgH="303491" progId="Word.Document.12">
                  <p:embed/>
                </p:oleObj>
              </mc:Choice>
              <mc:Fallback>
                <p:oleObj name="Belge" r:id="rId7" imgW="5761150" imgH="303491" progId="Word.Document.12">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85553" y="5947707"/>
                        <a:ext cx="5891212" cy="30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347564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5297" y="1118529"/>
            <a:ext cx="7024744" cy="803755"/>
          </a:xfrm>
        </p:spPr>
        <p:txBody>
          <a:bodyPr>
            <a:normAutofit fontScale="90000"/>
          </a:bodyPr>
          <a:lstStyle/>
          <a:p>
            <a:pPr algn="ctr"/>
            <a:r>
              <a:rPr lang="tr-TR" sz="3200" b="1" dirty="0"/>
              <a:t>7.2.2 Olasılıkların </a:t>
            </a:r>
            <a:r>
              <a:rPr lang="tr-TR" sz="3200" b="1" dirty="0" err="1" smtClean="0"/>
              <a:t>Tümleyenleri</a:t>
            </a:r>
            <a:r>
              <a:rPr lang="tr-TR" sz="3200" b="1" dirty="0" smtClean="0"/>
              <a:t> </a:t>
            </a:r>
            <a:r>
              <a:rPr lang="tr-TR" sz="3200" b="1" dirty="0"/>
              <a:t>ve Olayların Birleşimi</a:t>
            </a:r>
            <a:endParaRPr lang="tr-TR" sz="3200" dirty="0"/>
          </a:p>
        </p:txBody>
      </p:sp>
      <p:sp>
        <p:nvSpPr>
          <p:cNvPr id="7" name="6 İçerik Yer Tutucusu"/>
          <p:cNvSpPr>
            <a:spLocks noGrp="1"/>
          </p:cNvSpPr>
          <p:nvPr>
            <p:ph idx="1"/>
          </p:nvPr>
        </p:nvSpPr>
        <p:spPr>
          <a:xfrm>
            <a:off x="635000" y="2182903"/>
            <a:ext cx="7899400" cy="4308629"/>
          </a:xfrm>
        </p:spPr>
        <p:txBody>
          <a:bodyPr>
            <a:normAutofit/>
          </a:bodyPr>
          <a:lstStyle/>
          <a:p>
            <a:r>
              <a:rPr lang="tr-TR" sz="2200" dirty="0" err="1" smtClean="0">
                <a:solidFill>
                  <a:schemeClr val="tx1"/>
                </a:solidFill>
              </a:rPr>
              <a:t>Laplace</a:t>
            </a:r>
            <a:r>
              <a:rPr lang="tr-TR" sz="2200" dirty="0" smtClean="0">
                <a:solidFill>
                  <a:schemeClr val="tx1"/>
                </a:solidFill>
              </a:rPr>
              <a:t> tanımı altında, Kesim 7.1, Teorem 2' de verdiğimiz.</a:t>
            </a:r>
          </a:p>
          <a:p>
            <a:endParaRPr lang="tr-TR" dirty="0" smtClean="0">
              <a:solidFill>
                <a:schemeClr val="tx1"/>
              </a:solidFill>
            </a:endParaRPr>
          </a:p>
          <a:p>
            <a:endParaRPr lang="tr-TR" sz="2200" dirty="0" smtClean="0">
              <a:solidFill>
                <a:schemeClr val="tx1"/>
              </a:solidFill>
            </a:endParaRPr>
          </a:p>
          <a:p>
            <a:pPr algn="just"/>
            <a:r>
              <a:rPr lang="tr-TR" sz="2200" dirty="0" smtClean="0">
                <a:solidFill>
                  <a:schemeClr val="tx1"/>
                </a:solidFill>
              </a:rPr>
              <a:t>eşitliğini ele alalım. Bu aynı zamanda, bu bölümde tanımladığımız bir olayın olasılığı ile tutarlıdır. Şimdi bunu gösterelim                            ' deki sonuçların olasılıklarının toplamıdır. Bir x sonucu </a:t>
            </a:r>
            <a:r>
              <a:rPr lang="tr-TR" sz="2200" i="1" dirty="0" smtClean="0">
                <a:solidFill>
                  <a:schemeClr val="tx1"/>
                </a:solidFill>
              </a:rPr>
              <a:t>E</a:t>
            </a:r>
            <a:r>
              <a:rPr lang="tr-TR" sz="2200" i="1" baseline="-25000" dirty="0" smtClean="0">
                <a:solidFill>
                  <a:schemeClr val="tx1"/>
                </a:solidFill>
              </a:rPr>
              <a:t>1</a:t>
            </a:r>
            <a:r>
              <a:rPr lang="tr-TR" sz="2200" i="1" dirty="0" smtClean="0">
                <a:solidFill>
                  <a:schemeClr val="tx1"/>
                </a:solidFill>
              </a:rPr>
              <a:t> </a:t>
            </a:r>
            <a:r>
              <a:rPr lang="tr-TR" sz="2200" dirty="0" smtClean="0">
                <a:solidFill>
                  <a:schemeClr val="tx1"/>
                </a:solidFill>
              </a:rPr>
              <a:t>veya </a:t>
            </a:r>
            <a:r>
              <a:rPr lang="tr-TR" sz="2200" i="1" dirty="0" smtClean="0">
                <a:solidFill>
                  <a:schemeClr val="tx1"/>
                </a:solidFill>
              </a:rPr>
              <a:t>E</a:t>
            </a:r>
            <a:r>
              <a:rPr lang="tr-TR" sz="2200" i="1" baseline="-25000" dirty="0" smtClean="0">
                <a:solidFill>
                  <a:schemeClr val="tx1"/>
                </a:solidFill>
              </a:rPr>
              <a:t>2</a:t>
            </a:r>
            <a:r>
              <a:rPr lang="tr-TR" sz="2200" i="1" dirty="0" smtClean="0">
                <a:solidFill>
                  <a:schemeClr val="tx1"/>
                </a:solidFill>
              </a:rPr>
              <a:t>' den </a:t>
            </a:r>
            <a:r>
              <a:rPr lang="tr-TR" sz="2200" dirty="0" smtClean="0">
                <a:solidFill>
                  <a:schemeClr val="tx1"/>
                </a:solidFill>
              </a:rPr>
              <a:t>birinde iken, ancak aynı anda her ikisinde değil </a:t>
            </a:r>
            <a:r>
              <a:rPr lang="tr-TR" sz="2200" i="1" dirty="0" smtClean="0">
                <a:solidFill>
                  <a:schemeClr val="tx1"/>
                </a:solidFill>
              </a:rPr>
              <a:t>ise p(x); p(E</a:t>
            </a:r>
            <a:r>
              <a:rPr lang="tr-TR" sz="2200" i="1" baseline="-25000" dirty="0" smtClean="0">
                <a:solidFill>
                  <a:schemeClr val="tx1"/>
                </a:solidFill>
              </a:rPr>
              <a:t>1</a:t>
            </a:r>
            <a:r>
              <a:rPr lang="tr-TR" sz="2200" i="1" dirty="0" smtClean="0">
                <a:solidFill>
                  <a:schemeClr val="tx1"/>
                </a:solidFill>
              </a:rPr>
              <a:t>) veya p(E</a:t>
            </a:r>
            <a:r>
              <a:rPr lang="tr-TR" sz="2200" i="1" baseline="-25000" dirty="0" smtClean="0">
                <a:solidFill>
                  <a:schemeClr val="tx1"/>
                </a:solidFill>
              </a:rPr>
              <a:t>1</a:t>
            </a:r>
            <a:r>
              <a:rPr lang="tr-TR" sz="2200" i="1" dirty="0" smtClean="0">
                <a:solidFill>
                  <a:schemeClr val="tx1"/>
                </a:solidFill>
              </a:rPr>
              <a:t>) </a:t>
            </a:r>
            <a:r>
              <a:rPr lang="tr-TR" sz="2200" dirty="0" smtClean="0">
                <a:solidFill>
                  <a:schemeClr val="tx1"/>
                </a:solidFill>
              </a:rPr>
              <a:t>toplamlarının biri olarak karşımıza çıkar. </a:t>
            </a:r>
            <a:r>
              <a:rPr lang="tr-TR" sz="2200" i="1" dirty="0" smtClean="0">
                <a:solidFill>
                  <a:schemeClr val="tx1"/>
                </a:solidFill>
              </a:rPr>
              <a:t>x </a:t>
            </a:r>
            <a:r>
              <a:rPr lang="tr-TR" sz="2200" dirty="0" smtClean="0">
                <a:solidFill>
                  <a:schemeClr val="tx1"/>
                </a:solidFill>
              </a:rPr>
              <a:t>sonucu </a:t>
            </a:r>
            <a:r>
              <a:rPr lang="tr-TR" sz="2200" i="1" dirty="0" smtClean="0">
                <a:solidFill>
                  <a:schemeClr val="tx1"/>
                </a:solidFill>
              </a:rPr>
              <a:t>E</a:t>
            </a:r>
            <a:r>
              <a:rPr lang="tr-TR" sz="2200" i="1" baseline="-25000" dirty="0" smtClean="0">
                <a:solidFill>
                  <a:schemeClr val="tx1"/>
                </a:solidFill>
              </a:rPr>
              <a:t>1</a:t>
            </a:r>
            <a:r>
              <a:rPr lang="tr-TR" sz="2200" i="1" dirty="0" smtClean="0">
                <a:solidFill>
                  <a:schemeClr val="tx1"/>
                </a:solidFill>
              </a:rPr>
              <a:t> </a:t>
            </a:r>
            <a:r>
              <a:rPr lang="tr-TR" sz="2200" dirty="0" smtClean="0">
                <a:solidFill>
                  <a:schemeClr val="tx1"/>
                </a:solidFill>
              </a:rPr>
              <a:t>ve </a:t>
            </a:r>
            <a:r>
              <a:rPr lang="tr-TR" sz="2200" i="1" dirty="0" smtClean="0">
                <a:solidFill>
                  <a:schemeClr val="tx1"/>
                </a:solidFill>
              </a:rPr>
              <a:t>E</a:t>
            </a:r>
            <a:r>
              <a:rPr lang="tr-TR" sz="2200" i="1" baseline="-25000" dirty="0" smtClean="0">
                <a:solidFill>
                  <a:schemeClr val="tx1"/>
                </a:solidFill>
              </a:rPr>
              <a:t>2</a:t>
            </a:r>
            <a:r>
              <a:rPr lang="tr-TR" sz="2200" i="1" dirty="0" smtClean="0">
                <a:solidFill>
                  <a:schemeClr val="tx1"/>
                </a:solidFill>
              </a:rPr>
              <a:t>’ </a:t>
            </a:r>
            <a:r>
              <a:rPr lang="tr-TR" sz="2200" i="1" dirty="0" err="1" smtClean="0">
                <a:solidFill>
                  <a:schemeClr val="tx1"/>
                </a:solidFill>
              </a:rPr>
              <a:t>nin</a:t>
            </a:r>
            <a:r>
              <a:rPr lang="tr-TR" sz="2200" i="1" dirty="0" smtClean="0">
                <a:solidFill>
                  <a:schemeClr val="tx1"/>
                </a:solidFill>
              </a:rPr>
              <a:t> </a:t>
            </a:r>
            <a:r>
              <a:rPr lang="tr-TR" sz="2200" dirty="0" smtClean="0">
                <a:solidFill>
                  <a:schemeClr val="tx1"/>
                </a:solidFill>
              </a:rPr>
              <a:t>her ikisinde olduğu zaman,</a:t>
            </a:r>
            <a:r>
              <a:rPr lang="tr-TR" sz="2200" i="1" dirty="0" smtClean="0">
                <a:solidFill>
                  <a:schemeClr val="tx1"/>
                </a:solidFill>
              </a:rPr>
              <a:t>p(x), </a:t>
            </a:r>
            <a:r>
              <a:rPr lang="tr-TR" sz="2200" dirty="0" smtClean="0">
                <a:solidFill>
                  <a:schemeClr val="tx1"/>
                </a:solidFill>
              </a:rPr>
              <a:t>hem </a:t>
            </a:r>
            <a:r>
              <a:rPr lang="tr-TR" sz="2200" i="1" dirty="0" smtClean="0">
                <a:solidFill>
                  <a:schemeClr val="tx1"/>
                </a:solidFill>
              </a:rPr>
              <a:t>p(E</a:t>
            </a:r>
            <a:r>
              <a:rPr lang="tr-TR" sz="2200" i="1" baseline="-25000" dirty="0" smtClean="0">
                <a:solidFill>
                  <a:schemeClr val="tx1"/>
                </a:solidFill>
              </a:rPr>
              <a:t>1</a:t>
            </a:r>
            <a:r>
              <a:rPr lang="tr-TR" sz="2200" i="1" dirty="0" smtClean="0">
                <a:solidFill>
                  <a:schemeClr val="tx1"/>
                </a:solidFill>
              </a:rPr>
              <a:t>) </a:t>
            </a:r>
            <a:r>
              <a:rPr lang="tr-TR" sz="2200" dirty="0" smtClean="0">
                <a:solidFill>
                  <a:schemeClr val="tx1"/>
                </a:solidFill>
              </a:rPr>
              <a:t>hem de </a:t>
            </a:r>
            <a:r>
              <a:rPr lang="tr-TR" sz="2200" i="1" dirty="0" smtClean="0">
                <a:solidFill>
                  <a:schemeClr val="tx1"/>
                </a:solidFill>
              </a:rPr>
              <a:t>p(E</a:t>
            </a:r>
            <a:r>
              <a:rPr lang="tr-TR" sz="2200" i="1" baseline="-25000" dirty="0" smtClean="0">
                <a:solidFill>
                  <a:schemeClr val="tx1"/>
                </a:solidFill>
              </a:rPr>
              <a:t>2</a:t>
            </a:r>
            <a:r>
              <a:rPr lang="tr-TR" sz="2200" i="1" dirty="0" smtClean="0">
                <a:solidFill>
                  <a:schemeClr val="tx1"/>
                </a:solidFill>
              </a:rPr>
              <a:t>)’ de </a:t>
            </a:r>
            <a:r>
              <a:rPr lang="tr-TR" sz="2200" dirty="0" smtClean="0">
                <a:solidFill>
                  <a:schemeClr val="tx1"/>
                </a:solidFill>
              </a:rPr>
              <a:t>olur ve buradan 1+1 - 1=1 olur. Sonuç olarak, sol taraf ve sağ taraf eşittir.</a:t>
            </a:r>
          </a:p>
          <a:p>
            <a:endParaRPr lang="tr-TR" dirty="0" smtClean="0"/>
          </a:p>
          <a:p>
            <a:endParaRPr lang="tr-TR" dirty="0"/>
          </a:p>
        </p:txBody>
      </p:sp>
      <p:sp>
        <p:nvSpPr>
          <p:cNvPr id="5" name="Altbilgi Yer Tutucusu 4"/>
          <p:cNvSpPr>
            <a:spLocks noGrp="1"/>
          </p:cNvSpPr>
          <p:nvPr>
            <p:ph type="ftr" sz="quarter" idx="11"/>
          </p:nvPr>
        </p:nvSpPr>
        <p:spPr>
          <a:xfrm>
            <a:off x="5192990" y="6222274"/>
            <a:ext cx="3502152" cy="365125"/>
          </a:xfrm>
        </p:spPr>
        <p:txBody>
          <a:bodyPr/>
          <a:lstStyle/>
          <a:p>
            <a:r>
              <a:rPr lang="tr-TR" dirty="0"/>
              <a:t>7.2 Olasılık Teorisi </a:t>
            </a:r>
            <a:endParaRPr lang="en-US" dirty="0"/>
          </a:p>
          <a:p>
            <a:endParaRPr lang="en-US" dirty="0"/>
          </a:p>
        </p:txBody>
      </p:sp>
      <p:sp>
        <p:nvSpPr>
          <p:cNvPr id="6" name="Slayt Numarası Yer Tutucusu 5"/>
          <p:cNvSpPr>
            <a:spLocks noGrp="1"/>
          </p:cNvSpPr>
          <p:nvPr>
            <p:ph type="sldNum" sz="quarter" idx="12"/>
          </p:nvPr>
        </p:nvSpPr>
        <p:spPr/>
        <p:txBody>
          <a:bodyPr>
            <a:normAutofit/>
          </a:bodyPr>
          <a:lstStyle/>
          <a:p>
            <a:fld id="{8B37D5FE-740C-46F5-801A-FA5477D9711F}" type="slidenum">
              <a:rPr lang="en-US" smtClean="0"/>
              <a:pPr/>
              <a:t>31</a:t>
            </a:fld>
            <a:endParaRPr lang="en-US"/>
          </a:p>
        </p:txBody>
      </p:sp>
      <p:graphicFrame>
        <p:nvGraphicFramePr>
          <p:cNvPr id="18434" name="Object 2"/>
          <p:cNvGraphicFramePr>
            <a:graphicFrameLocks noChangeAspect="1"/>
          </p:cNvGraphicFramePr>
          <p:nvPr/>
        </p:nvGraphicFramePr>
        <p:xfrm>
          <a:off x="982663" y="2963300"/>
          <a:ext cx="9959975" cy="506412"/>
        </p:xfrm>
        <a:graphic>
          <a:graphicData uri="http://schemas.openxmlformats.org/presentationml/2006/ole">
            <mc:AlternateContent xmlns:mc="http://schemas.openxmlformats.org/markup-compatibility/2006">
              <mc:Choice xmlns:v="urn:schemas-microsoft-com:vml" Requires="v">
                <p:oleObj spid="_x0000_s18436" name="Belge" r:id="rId3" imgW="6954997" imgH="353173" progId="Word.Document.12">
                  <p:embed/>
                </p:oleObj>
              </mc:Choice>
              <mc:Fallback>
                <p:oleObj name="Belge" r:id="rId3" imgW="6954997" imgH="353173"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663" y="2963300"/>
                        <a:ext cx="9959975"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5" name="Object 3"/>
          <p:cNvGraphicFramePr>
            <a:graphicFrameLocks noChangeAspect="1"/>
          </p:cNvGraphicFramePr>
          <p:nvPr/>
        </p:nvGraphicFramePr>
        <p:xfrm>
          <a:off x="2735465" y="4159457"/>
          <a:ext cx="9053058" cy="279400"/>
        </p:xfrm>
        <a:graphic>
          <a:graphicData uri="http://schemas.openxmlformats.org/presentationml/2006/ole">
            <mc:AlternateContent xmlns:mc="http://schemas.openxmlformats.org/markup-compatibility/2006">
              <mc:Choice xmlns:v="urn:schemas-microsoft-com:vml" Requires="v">
                <p:oleObj spid="_x0000_s18437" name="Belge" r:id="rId5" imgW="5761150" imgH="178566" progId="Word.Document.12">
                  <p:embed/>
                </p:oleObj>
              </mc:Choice>
              <mc:Fallback>
                <p:oleObj name="Belge" r:id="rId5" imgW="5761150" imgH="178566" progId="Word.Document.12">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5465" y="4159457"/>
                        <a:ext cx="9053058"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793136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06244" y="1181284"/>
            <a:ext cx="7024744" cy="1143000"/>
          </a:xfrm>
        </p:spPr>
        <p:txBody>
          <a:bodyPr>
            <a:normAutofit/>
          </a:bodyPr>
          <a:lstStyle/>
          <a:p>
            <a:pPr algn="ctr"/>
            <a:r>
              <a:rPr lang="tr-TR" sz="3200" b="1" dirty="0"/>
              <a:t>7.2.2 Olasılıkların </a:t>
            </a:r>
            <a:r>
              <a:rPr lang="tr-TR" sz="3200" b="1" dirty="0" err="1"/>
              <a:t>Tümleyenleri</a:t>
            </a:r>
            <a:r>
              <a:rPr lang="tr-TR" sz="3200" b="1" dirty="0"/>
              <a:t> ve Olayların Birleşimi</a:t>
            </a:r>
            <a:endParaRPr lang="tr-TR" sz="3200" dirty="0"/>
          </a:p>
        </p:txBody>
      </p:sp>
      <p:sp>
        <p:nvSpPr>
          <p:cNvPr id="3" name="İçerik Yer Tutucusu 2"/>
          <p:cNvSpPr>
            <a:spLocks noGrp="1"/>
          </p:cNvSpPr>
          <p:nvPr>
            <p:ph idx="1"/>
          </p:nvPr>
        </p:nvSpPr>
        <p:spPr>
          <a:xfrm>
            <a:off x="515257" y="2472201"/>
            <a:ext cx="8142514" cy="3898927"/>
          </a:xfrm>
        </p:spPr>
        <p:txBody>
          <a:bodyPr>
            <a:normAutofit/>
          </a:bodyPr>
          <a:lstStyle/>
          <a:p>
            <a:r>
              <a:rPr lang="tr-TR" sz="2000" dirty="0" smtClean="0">
                <a:solidFill>
                  <a:schemeClr val="tx1"/>
                </a:solidFill>
              </a:rPr>
              <a:t>Teorem 1,önceki slaytta elde edilen formülün, ikişer ikişer ayrık olayların birleşiminin olasılığı için bir genelleme niteliğindedir.</a:t>
            </a:r>
          </a:p>
          <a:p>
            <a:endParaRPr lang="tr-TR" sz="2000" dirty="0" smtClean="0">
              <a:solidFill>
                <a:schemeClr val="tx1"/>
              </a:solidFill>
            </a:endParaRPr>
          </a:p>
          <a:p>
            <a:endParaRPr lang="tr-TR" sz="2000" dirty="0" smtClean="0">
              <a:solidFill>
                <a:schemeClr val="tx1"/>
              </a:solidFill>
            </a:endParaRPr>
          </a:p>
          <a:p>
            <a:endParaRPr lang="tr-TR" sz="2000" dirty="0">
              <a:solidFill>
                <a:schemeClr val="tx1"/>
              </a:solidFill>
            </a:endParaRPr>
          </a:p>
          <a:p>
            <a:pPr>
              <a:buNone/>
            </a:pPr>
            <a:endParaRPr lang="tr-TR" sz="2000" dirty="0" smtClean="0">
              <a:solidFill>
                <a:schemeClr val="tx1"/>
              </a:solidFill>
            </a:endParaRPr>
          </a:p>
          <a:p>
            <a:pPr marL="68580" indent="0" algn="ctr">
              <a:buNone/>
            </a:pPr>
            <a:endParaRPr lang="tr-TR" sz="2000" dirty="0" smtClean="0">
              <a:solidFill>
                <a:schemeClr val="tx1"/>
              </a:solidFill>
            </a:endParaRPr>
          </a:p>
          <a:p>
            <a:r>
              <a:rPr lang="tr-TR" sz="2000" dirty="0" smtClean="0">
                <a:solidFill>
                  <a:schemeClr val="tx1"/>
                </a:solidFill>
              </a:rPr>
              <a:t>(</a:t>
            </a:r>
            <a:r>
              <a:rPr lang="tr-TR" sz="2000" dirty="0">
                <a:solidFill>
                  <a:schemeClr val="tx1"/>
                </a:solidFill>
              </a:rPr>
              <a:t>Bu teoremi </a:t>
            </a:r>
            <a:r>
              <a:rPr lang="tr-TR" sz="2000" i="1" dirty="0">
                <a:solidFill>
                  <a:schemeClr val="tx1"/>
                </a:solidFill>
              </a:rPr>
              <a:t>E</a:t>
            </a:r>
            <a:r>
              <a:rPr lang="tr-TR" sz="2000" i="1" baseline="-25000" dirty="0">
                <a:solidFill>
                  <a:schemeClr val="tx1"/>
                </a:solidFill>
              </a:rPr>
              <a:t>1</a:t>
            </a:r>
            <a:r>
              <a:rPr lang="tr-TR" sz="2000" i="1" dirty="0">
                <a:solidFill>
                  <a:schemeClr val="tx1"/>
                </a:solidFill>
              </a:rPr>
              <a:t>, E</a:t>
            </a:r>
            <a:r>
              <a:rPr lang="tr-TR" sz="2000" i="1" baseline="-25000" dirty="0">
                <a:solidFill>
                  <a:schemeClr val="tx1"/>
                </a:solidFill>
              </a:rPr>
              <a:t>2</a:t>
            </a:r>
            <a:r>
              <a:rPr lang="tr-TR" sz="2000" i="1" dirty="0">
                <a:solidFill>
                  <a:schemeClr val="tx1"/>
                </a:solidFill>
              </a:rPr>
              <a:t>, ... </a:t>
            </a:r>
            <a:r>
              <a:rPr lang="tr-TR" sz="2000" dirty="0">
                <a:solidFill>
                  <a:schemeClr val="tx1"/>
                </a:solidFill>
              </a:rPr>
              <a:t>, dizisi; sonlu veya </a:t>
            </a:r>
            <a:r>
              <a:rPr lang="tr-TR" sz="2000" dirty="0" smtClean="0">
                <a:solidFill>
                  <a:schemeClr val="tx1"/>
                </a:solidFill>
              </a:rPr>
              <a:t>sayılabilir </a:t>
            </a:r>
            <a:r>
              <a:rPr lang="tr-TR" sz="2000" dirty="0">
                <a:solidFill>
                  <a:schemeClr val="tx1"/>
                </a:solidFill>
              </a:rPr>
              <a:t>sonsuz çoklukta ayrık olayların dizisi olması durumunda da kullanabiliriz.)</a:t>
            </a:r>
          </a:p>
          <a:p>
            <a:endParaRPr lang="tr-TR" sz="1800" dirty="0"/>
          </a:p>
        </p:txBody>
      </p:sp>
      <p:sp>
        <p:nvSpPr>
          <p:cNvPr id="5" name="Altbilgi Yer Tutucusu 4"/>
          <p:cNvSpPr>
            <a:spLocks noGrp="1"/>
          </p:cNvSpPr>
          <p:nvPr>
            <p:ph type="ftr" sz="quarter" idx="11"/>
          </p:nvPr>
        </p:nvSpPr>
        <p:spPr>
          <a:xfrm>
            <a:off x="5236533" y="6244045"/>
            <a:ext cx="3502152" cy="365125"/>
          </a:xfrm>
        </p:spPr>
        <p:txBody>
          <a:bodyPr/>
          <a:lstStyle/>
          <a:p>
            <a:r>
              <a:rPr lang="tr-TR" dirty="0"/>
              <a:t>7.2 Olasılık Teorisi </a:t>
            </a:r>
            <a:endParaRPr lang="en-US" dirty="0"/>
          </a:p>
          <a:p>
            <a:endParaRPr lang="en-US" dirty="0"/>
          </a:p>
        </p:txBody>
      </p:sp>
      <p:sp>
        <p:nvSpPr>
          <p:cNvPr id="6" name="Slayt Numarası Yer Tutucusu 5"/>
          <p:cNvSpPr>
            <a:spLocks noGrp="1"/>
          </p:cNvSpPr>
          <p:nvPr>
            <p:ph type="sldNum" sz="quarter" idx="12"/>
          </p:nvPr>
        </p:nvSpPr>
        <p:spPr/>
        <p:txBody>
          <a:bodyPr>
            <a:normAutofit/>
          </a:bodyPr>
          <a:lstStyle/>
          <a:p>
            <a:fld id="{8B37D5FE-740C-46F5-801A-FA5477D9711F}" type="slidenum">
              <a:rPr lang="en-US" smtClean="0"/>
              <a:pPr/>
              <a:t>32</a:t>
            </a:fld>
            <a:endParaRPr lang="en-US"/>
          </a:p>
        </p:txBody>
      </p:sp>
      <p:graphicFrame>
        <p:nvGraphicFramePr>
          <p:cNvPr id="7" name="İçerik Yer Tutucusu 10"/>
          <p:cNvGraphicFramePr>
            <a:graphicFrameLocks/>
          </p:cNvGraphicFramePr>
          <p:nvPr>
            <p:extLst>
              <p:ext uri="{D42A27DB-BD31-4B8C-83A1-F6EECF244321}">
                <p14:modId xmlns:p14="http://schemas.microsoft.com/office/powerpoint/2010/main" val="2475321918"/>
              </p:ext>
            </p:extLst>
          </p:nvPr>
        </p:nvGraphicFramePr>
        <p:xfrm>
          <a:off x="633315" y="3326736"/>
          <a:ext cx="8231285" cy="1057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76310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75360" y="1025342"/>
            <a:ext cx="7024744" cy="590679"/>
          </a:xfrm>
        </p:spPr>
        <p:txBody>
          <a:bodyPr>
            <a:normAutofit/>
          </a:bodyPr>
          <a:lstStyle/>
          <a:p>
            <a:pPr algn="ctr"/>
            <a:r>
              <a:rPr lang="tr-TR" sz="3200" b="1" dirty="0" smtClean="0"/>
              <a:t>7.2.3 Koşullu Olasılık</a:t>
            </a:r>
            <a:endParaRPr lang="tr-TR" sz="3200" dirty="0"/>
          </a:p>
        </p:txBody>
      </p:sp>
      <p:sp>
        <p:nvSpPr>
          <p:cNvPr id="3" name="İçerik Yer Tutucusu 2"/>
          <p:cNvSpPr>
            <a:spLocks noGrp="1"/>
          </p:cNvSpPr>
          <p:nvPr>
            <p:ph idx="1"/>
          </p:nvPr>
        </p:nvSpPr>
        <p:spPr>
          <a:xfrm>
            <a:off x="562855" y="1687313"/>
            <a:ext cx="8091715" cy="4875278"/>
          </a:xfrm>
        </p:spPr>
        <p:txBody>
          <a:bodyPr>
            <a:noAutofit/>
          </a:bodyPr>
          <a:lstStyle/>
          <a:p>
            <a:pPr algn="just"/>
            <a:r>
              <a:rPr lang="tr-TR" sz="2000" dirty="0">
                <a:solidFill>
                  <a:schemeClr val="tx1"/>
                </a:solidFill>
              </a:rPr>
              <a:t>Bir paranın üç kez atıldığını ve tüm sekiz olasılığın da eşit olduğunu varsayalım. Ayrıca, ilk atı­lışta yazı gelmesi olayına </a:t>
            </a:r>
            <a:r>
              <a:rPr lang="tr-TR" sz="2000" i="1" dirty="0">
                <a:solidFill>
                  <a:schemeClr val="tx1"/>
                </a:solidFill>
              </a:rPr>
              <a:t>F </a:t>
            </a:r>
            <a:r>
              <a:rPr lang="tr-TR" sz="2000" dirty="0">
                <a:solidFill>
                  <a:schemeClr val="tx1"/>
                </a:solidFill>
              </a:rPr>
              <a:t>diyelim. Bu bilgiler göz önüne alındığında, tek sayıda yazı gelmesi olasılığı </a:t>
            </a:r>
            <a:r>
              <a:rPr lang="tr-TR" sz="2000" dirty="0" smtClean="0">
                <a:solidFill>
                  <a:schemeClr val="tx1"/>
                </a:solidFill>
              </a:rPr>
              <a:t>nedir</a:t>
            </a:r>
            <a:r>
              <a:rPr lang="tr-TR" sz="2000" dirty="0">
                <a:solidFill>
                  <a:schemeClr val="tx1"/>
                </a:solidFill>
                <a:latin typeface="Arial" panose="020B0604020202020204" pitchFamily="34" charset="0"/>
                <a:cs typeface="Arial" panose="020B0604020202020204" pitchFamily="34" charset="0"/>
              </a:rPr>
              <a:t>?</a:t>
            </a:r>
          </a:p>
          <a:p>
            <a:pPr marL="68580" indent="0" algn="just">
              <a:buNone/>
            </a:pPr>
            <a:endParaRPr lang="tr-TR" sz="2000" dirty="0">
              <a:solidFill>
                <a:schemeClr val="tx1"/>
              </a:solidFill>
            </a:endParaRPr>
          </a:p>
          <a:p>
            <a:pPr algn="just"/>
            <a:r>
              <a:rPr lang="tr-TR" sz="2000" dirty="0" smtClean="0">
                <a:solidFill>
                  <a:schemeClr val="tx1"/>
                </a:solidFill>
              </a:rPr>
              <a:t>Birinci </a:t>
            </a:r>
            <a:r>
              <a:rPr lang="tr-TR" sz="2000" dirty="0">
                <a:solidFill>
                  <a:schemeClr val="tx1"/>
                </a:solidFill>
              </a:rPr>
              <a:t>atılışın yazı gelmesi nedeniyle sadece dört olası sonuç vardır: </a:t>
            </a:r>
            <a:r>
              <a:rPr lang="tr-TR" sz="2000" i="1" dirty="0">
                <a:solidFill>
                  <a:schemeClr val="tx1"/>
                </a:solidFill>
              </a:rPr>
              <a:t>YYY, YYT, YTY, YTT, </a:t>
            </a:r>
            <a:r>
              <a:rPr lang="tr-TR" sz="2000" dirty="0">
                <a:solidFill>
                  <a:schemeClr val="tx1"/>
                </a:solidFill>
              </a:rPr>
              <a:t>burada sırasıyla </a:t>
            </a:r>
            <a:r>
              <a:rPr lang="tr-TR" sz="2000" i="1" dirty="0">
                <a:solidFill>
                  <a:schemeClr val="tx1"/>
                </a:solidFill>
              </a:rPr>
              <a:t>Y </a:t>
            </a:r>
            <a:r>
              <a:rPr lang="tr-TR" sz="2000" dirty="0">
                <a:solidFill>
                  <a:schemeClr val="tx1"/>
                </a:solidFill>
              </a:rPr>
              <a:t>yazı ve </a:t>
            </a:r>
            <a:r>
              <a:rPr lang="tr-TR" sz="2000" i="1" dirty="0">
                <a:solidFill>
                  <a:schemeClr val="tx1"/>
                </a:solidFill>
              </a:rPr>
              <a:t>T</a:t>
            </a:r>
            <a:r>
              <a:rPr lang="tr-TR" sz="2000" dirty="0">
                <a:solidFill>
                  <a:schemeClr val="tx1"/>
                </a:solidFill>
              </a:rPr>
              <a:t> turayı temsil eder. Tek sayıda yazının göründüğü sonuç­lar </a:t>
            </a:r>
            <a:r>
              <a:rPr lang="tr-TR" sz="2000" i="1" dirty="0">
                <a:solidFill>
                  <a:schemeClr val="tx1"/>
                </a:solidFill>
              </a:rPr>
              <a:t>YYY ve YTT </a:t>
            </a:r>
            <a:r>
              <a:rPr lang="tr-TR" sz="2000" i="1" dirty="0" err="1">
                <a:solidFill>
                  <a:schemeClr val="tx1"/>
                </a:solidFill>
              </a:rPr>
              <a:t>dır</a:t>
            </a:r>
            <a:r>
              <a:rPr lang="tr-TR" sz="2000" i="1" dirty="0">
                <a:solidFill>
                  <a:schemeClr val="tx1"/>
                </a:solidFill>
              </a:rPr>
              <a:t>. </a:t>
            </a:r>
            <a:r>
              <a:rPr lang="tr-TR" sz="2000" dirty="0">
                <a:solidFill>
                  <a:schemeClr val="tx1"/>
                </a:solidFill>
              </a:rPr>
              <a:t>Sekiz sonucun olasılıklarının eşit olması nedeniyle, </a:t>
            </a:r>
            <a:r>
              <a:rPr lang="tr-TR" sz="2000" i="1" dirty="0">
                <a:solidFill>
                  <a:schemeClr val="tx1"/>
                </a:solidFill>
              </a:rPr>
              <a:t>F </a:t>
            </a:r>
            <a:r>
              <a:rPr lang="tr-TR" sz="2000" dirty="0">
                <a:solidFill>
                  <a:schemeClr val="tx1"/>
                </a:solidFill>
              </a:rPr>
              <a:t>koşuluna göre dört sonucun olasılıkları eşit ve 1/4 tür. Buna göre </a:t>
            </a:r>
            <a:r>
              <a:rPr lang="tr-TR" sz="2000" i="1" dirty="0">
                <a:solidFill>
                  <a:schemeClr val="tx1"/>
                </a:solidFill>
              </a:rPr>
              <a:t>E</a:t>
            </a:r>
            <a:r>
              <a:rPr lang="tr-TR" sz="2000" dirty="0">
                <a:solidFill>
                  <a:schemeClr val="tx1"/>
                </a:solidFill>
              </a:rPr>
              <a:t>’ </a:t>
            </a:r>
            <a:r>
              <a:rPr lang="tr-TR" sz="2000" dirty="0" err="1">
                <a:solidFill>
                  <a:schemeClr val="tx1"/>
                </a:solidFill>
              </a:rPr>
              <a:t>nin</a:t>
            </a:r>
            <a:r>
              <a:rPr lang="tr-TR" sz="2000" dirty="0">
                <a:solidFill>
                  <a:schemeClr val="tx1"/>
                </a:solidFill>
              </a:rPr>
              <a:t> olasılığı 2/4 = 1/2 olmalıdır. </a:t>
            </a:r>
            <a:endParaRPr lang="tr-TR" sz="2000" dirty="0" smtClean="0">
              <a:solidFill>
                <a:schemeClr val="tx1"/>
              </a:solidFill>
            </a:endParaRPr>
          </a:p>
          <a:p>
            <a:pPr algn="just"/>
            <a:endParaRPr lang="tr-TR" sz="2000" dirty="0">
              <a:solidFill>
                <a:schemeClr val="tx1"/>
              </a:solidFill>
            </a:endParaRPr>
          </a:p>
          <a:p>
            <a:pPr algn="just"/>
            <a:r>
              <a:rPr lang="tr-TR" sz="2000" dirty="0" smtClean="0">
                <a:solidFill>
                  <a:schemeClr val="tx1"/>
                </a:solidFill>
              </a:rPr>
              <a:t>Bu </a:t>
            </a:r>
            <a:r>
              <a:rPr lang="tr-TR" sz="2000" dirty="0">
                <a:solidFill>
                  <a:schemeClr val="tx1"/>
                </a:solidFill>
              </a:rPr>
              <a:t>olasılık, </a:t>
            </a:r>
            <a:r>
              <a:rPr lang="tr-TR" sz="2000" i="1" dirty="0">
                <a:solidFill>
                  <a:schemeClr val="tx1"/>
                </a:solidFill>
              </a:rPr>
              <a:t>F </a:t>
            </a:r>
            <a:r>
              <a:rPr lang="tr-TR" sz="2000" dirty="0">
                <a:solidFill>
                  <a:schemeClr val="tx1"/>
                </a:solidFill>
              </a:rPr>
              <a:t>verildiğinde </a:t>
            </a:r>
            <a:r>
              <a:rPr lang="tr-TR" sz="2000" i="1" dirty="0">
                <a:solidFill>
                  <a:schemeClr val="tx1"/>
                </a:solidFill>
              </a:rPr>
              <a:t>E</a:t>
            </a:r>
            <a:r>
              <a:rPr lang="tr-TR" sz="2000" dirty="0">
                <a:solidFill>
                  <a:schemeClr val="tx1"/>
                </a:solidFill>
              </a:rPr>
              <a:t>’ </a:t>
            </a:r>
            <a:r>
              <a:rPr lang="tr-TR" sz="2000" dirty="0" err="1">
                <a:solidFill>
                  <a:schemeClr val="tx1"/>
                </a:solidFill>
              </a:rPr>
              <a:t>nin</a:t>
            </a:r>
            <a:r>
              <a:rPr lang="tr-TR" sz="2000" dirty="0">
                <a:solidFill>
                  <a:schemeClr val="tx1"/>
                </a:solidFill>
              </a:rPr>
              <a:t> </a:t>
            </a:r>
            <a:r>
              <a:rPr lang="tr-TR" sz="2000" b="1" dirty="0">
                <a:solidFill>
                  <a:schemeClr val="tx1"/>
                </a:solidFill>
              </a:rPr>
              <a:t>koşullu olasılığı </a:t>
            </a:r>
            <a:r>
              <a:rPr lang="tr-TR" sz="2000" dirty="0">
                <a:solidFill>
                  <a:schemeClr val="tx1"/>
                </a:solidFill>
              </a:rPr>
              <a:t>olarak adlandırılır.</a:t>
            </a:r>
          </a:p>
        </p:txBody>
      </p:sp>
      <p:sp>
        <p:nvSpPr>
          <p:cNvPr id="5" name="Altbilgi Yer Tutucusu 4"/>
          <p:cNvSpPr>
            <a:spLocks noGrp="1"/>
          </p:cNvSpPr>
          <p:nvPr>
            <p:ph type="ftr" sz="quarter" idx="11"/>
          </p:nvPr>
        </p:nvSpPr>
        <p:spPr>
          <a:xfrm>
            <a:off x="5171220" y="6251303"/>
            <a:ext cx="3502152" cy="365125"/>
          </a:xfrm>
        </p:spPr>
        <p:txBody>
          <a:bodyPr/>
          <a:lstStyle/>
          <a:p>
            <a:r>
              <a:rPr lang="tr-TR" dirty="0"/>
              <a:t>7.2 Olasılık Teorisi </a:t>
            </a:r>
            <a:endParaRPr lang="en-US" dirty="0"/>
          </a:p>
          <a:p>
            <a:endParaRPr lang="en-US" dirty="0"/>
          </a:p>
        </p:txBody>
      </p:sp>
      <p:sp>
        <p:nvSpPr>
          <p:cNvPr id="6" name="Slayt Numarası Yer Tutucusu 5"/>
          <p:cNvSpPr>
            <a:spLocks noGrp="1"/>
          </p:cNvSpPr>
          <p:nvPr>
            <p:ph type="sldNum" sz="quarter" idx="12"/>
          </p:nvPr>
        </p:nvSpPr>
        <p:spPr/>
        <p:txBody>
          <a:bodyPr>
            <a:normAutofit/>
          </a:bodyPr>
          <a:lstStyle/>
          <a:p>
            <a:fld id="{8B37D5FE-740C-46F5-801A-FA5477D9711F}" type="slidenum">
              <a:rPr lang="en-US" smtClean="0"/>
              <a:pPr/>
              <a:t>33</a:t>
            </a:fld>
            <a:endParaRPr lang="en-US"/>
          </a:p>
        </p:txBody>
      </p:sp>
    </p:spTree>
    <p:extLst>
      <p:ext uri="{BB962C8B-B14F-4D97-AF65-F5344CB8AC3E}">
        <p14:creationId xmlns:p14="http://schemas.microsoft.com/office/powerpoint/2010/main" val="30769842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06244" y="1173921"/>
            <a:ext cx="7024744" cy="706793"/>
          </a:xfrm>
        </p:spPr>
        <p:txBody>
          <a:bodyPr>
            <a:normAutofit/>
          </a:bodyPr>
          <a:lstStyle/>
          <a:p>
            <a:pPr algn="ctr"/>
            <a:r>
              <a:rPr lang="tr-TR" sz="3200" b="1" dirty="0"/>
              <a:t>7.2.3 Koşullu Olasılık</a:t>
            </a:r>
            <a:endParaRPr lang="tr-TR" sz="3200" dirty="0"/>
          </a:p>
        </p:txBody>
      </p:sp>
      <p:sp>
        <p:nvSpPr>
          <p:cNvPr id="8" name="7 İçerik Yer Tutucusu"/>
          <p:cNvSpPr>
            <a:spLocks noGrp="1"/>
          </p:cNvSpPr>
          <p:nvPr>
            <p:ph idx="1"/>
          </p:nvPr>
        </p:nvSpPr>
        <p:spPr>
          <a:xfrm>
            <a:off x="419100" y="2037974"/>
            <a:ext cx="8255000" cy="4359429"/>
          </a:xfrm>
        </p:spPr>
        <p:txBody>
          <a:bodyPr>
            <a:normAutofit lnSpcReduction="10000"/>
          </a:bodyPr>
          <a:lstStyle/>
          <a:p>
            <a:r>
              <a:rPr lang="tr-TR" sz="2000" dirty="0" smtClean="0">
                <a:solidFill>
                  <a:schemeClr val="tx1"/>
                </a:solidFill>
              </a:rPr>
              <a:t>Genel olarak, </a:t>
            </a:r>
            <a:r>
              <a:rPr lang="tr-TR" sz="2000" i="1" dirty="0" smtClean="0">
                <a:solidFill>
                  <a:schemeClr val="tx1"/>
                </a:solidFill>
              </a:rPr>
              <a:t>F </a:t>
            </a:r>
            <a:r>
              <a:rPr lang="tr-TR" sz="2000" dirty="0" smtClean="0">
                <a:solidFill>
                  <a:schemeClr val="tx1"/>
                </a:solidFill>
              </a:rPr>
              <a:t>verildiğinde </a:t>
            </a:r>
            <a:r>
              <a:rPr lang="tr-TR" sz="2000" i="1" dirty="0" smtClean="0">
                <a:solidFill>
                  <a:schemeClr val="tx1"/>
                </a:solidFill>
              </a:rPr>
              <a:t>E</a:t>
            </a:r>
            <a:r>
              <a:rPr lang="tr-TR" sz="2000" dirty="0" smtClean="0">
                <a:solidFill>
                  <a:schemeClr val="tx1"/>
                </a:solidFill>
              </a:rPr>
              <a:t>’ </a:t>
            </a:r>
            <a:r>
              <a:rPr lang="tr-TR" sz="2000" dirty="0" err="1" smtClean="0">
                <a:solidFill>
                  <a:schemeClr val="tx1"/>
                </a:solidFill>
              </a:rPr>
              <a:t>nin</a:t>
            </a:r>
            <a:r>
              <a:rPr lang="tr-TR" sz="2000" dirty="0" smtClean="0">
                <a:solidFill>
                  <a:schemeClr val="tx1"/>
                </a:solidFill>
              </a:rPr>
              <a:t> koşullu olasılığını bulmak için </a:t>
            </a:r>
            <a:r>
              <a:rPr lang="tr-TR" sz="2000" i="1" dirty="0" smtClean="0">
                <a:solidFill>
                  <a:schemeClr val="tx1"/>
                </a:solidFill>
              </a:rPr>
              <a:t>F' </a:t>
            </a:r>
            <a:r>
              <a:rPr lang="tr-TR" sz="2000" i="1" dirty="0" err="1" smtClean="0">
                <a:solidFill>
                  <a:schemeClr val="tx1"/>
                </a:solidFill>
              </a:rPr>
              <a:t>yi</a:t>
            </a:r>
            <a:r>
              <a:rPr lang="tr-TR" sz="2000" i="1" dirty="0" smtClean="0">
                <a:solidFill>
                  <a:schemeClr val="tx1"/>
                </a:solidFill>
              </a:rPr>
              <a:t> </a:t>
            </a:r>
            <a:r>
              <a:rPr lang="tr-TR" sz="2000" dirty="0" smtClean="0">
                <a:solidFill>
                  <a:schemeClr val="tx1"/>
                </a:solidFill>
              </a:rPr>
              <a:t>örnek uzay olarak kullanırız. </a:t>
            </a:r>
            <a:r>
              <a:rPr lang="tr-TR" sz="2000" i="1" dirty="0" smtClean="0">
                <a:solidFill>
                  <a:schemeClr val="tx1"/>
                </a:solidFill>
              </a:rPr>
              <a:t>E</a:t>
            </a:r>
            <a:r>
              <a:rPr lang="tr-TR" sz="2000" dirty="0" smtClean="0">
                <a:solidFill>
                  <a:schemeClr val="tx1"/>
                </a:solidFill>
              </a:rPr>
              <a:t>’ deki bir sonucun elde edilmesi için, bu sonucun aynı zamanda,  ‘de olması gerekir. Buna göre şimdi Tanım 3 'ü verelim</a:t>
            </a:r>
            <a:r>
              <a:rPr lang="tr-TR" dirty="0" smtClean="0"/>
              <a:t>.</a:t>
            </a:r>
          </a:p>
          <a:p>
            <a:endParaRPr lang="tr-TR" dirty="0" smtClean="0"/>
          </a:p>
          <a:p>
            <a:endParaRPr lang="tr-TR" dirty="0" smtClean="0"/>
          </a:p>
          <a:p>
            <a:endParaRPr lang="tr-TR" dirty="0" smtClean="0"/>
          </a:p>
          <a:p>
            <a:endParaRPr lang="tr-TR" dirty="0" smtClean="0"/>
          </a:p>
          <a:p>
            <a:r>
              <a:rPr lang="tr-TR" sz="2000" b="1" dirty="0" smtClean="0">
                <a:solidFill>
                  <a:srgbClr val="C00000"/>
                </a:solidFill>
              </a:rPr>
              <a:t>ÖRNEK</a:t>
            </a:r>
            <a:r>
              <a:rPr lang="tr-TR" b="1" dirty="0" smtClean="0">
                <a:solidFill>
                  <a:srgbClr val="C00000"/>
                </a:solidFill>
              </a:rPr>
              <a:t> </a:t>
            </a:r>
            <a:r>
              <a:rPr lang="tr-TR" sz="2000" dirty="0" smtClean="0">
                <a:solidFill>
                  <a:schemeClr val="tx1"/>
                </a:solidFill>
              </a:rPr>
              <a:t>Uzunluğu dört bit olan dizilerden 16 tane üretilebilir ve her birinin olasılığı da eşittir. İlk biti 0 olan dizilerde en az iki ardışık bitin 0 olma olasılığı nedir</a:t>
            </a:r>
            <a:r>
              <a:rPr lang="tr-TR" sz="2000" dirty="0" smtClean="0">
                <a:solidFill>
                  <a:schemeClr val="tx1"/>
                </a:solidFill>
                <a:latin typeface="Arial" pitchFamily="34" charset="0"/>
                <a:cs typeface="Arial" pitchFamily="34" charset="0"/>
              </a:rPr>
              <a:t>?</a:t>
            </a:r>
            <a:r>
              <a:rPr lang="tr-TR" sz="2000" dirty="0" smtClean="0">
                <a:solidFill>
                  <a:schemeClr val="tx1"/>
                </a:solidFill>
              </a:rPr>
              <a:t> (0 bit ve 1 bit olasılıklarının eşit olduğunu varsayıyoruz)</a:t>
            </a:r>
          </a:p>
          <a:p>
            <a:endParaRPr lang="tr-TR" dirty="0" smtClean="0"/>
          </a:p>
          <a:p>
            <a:endParaRPr lang="tr-TR" dirty="0"/>
          </a:p>
        </p:txBody>
      </p:sp>
      <p:sp>
        <p:nvSpPr>
          <p:cNvPr id="5" name="Altbilgi Yer Tutucusu 4"/>
          <p:cNvSpPr>
            <a:spLocks noGrp="1"/>
          </p:cNvSpPr>
          <p:nvPr>
            <p:ph type="ftr" sz="quarter" idx="11"/>
          </p:nvPr>
        </p:nvSpPr>
        <p:spPr>
          <a:xfrm>
            <a:off x="5148362" y="6142446"/>
            <a:ext cx="3502152" cy="365125"/>
          </a:xfrm>
        </p:spPr>
        <p:txBody>
          <a:bodyPr/>
          <a:lstStyle/>
          <a:p>
            <a:r>
              <a:rPr lang="tr-TR" dirty="0"/>
              <a:t>7.2 Olasılık Teorisi </a:t>
            </a:r>
            <a:endParaRPr lang="en-US" dirty="0"/>
          </a:p>
        </p:txBody>
      </p:sp>
      <p:sp>
        <p:nvSpPr>
          <p:cNvPr id="6" name="Slayt Numarası Yer Tutucusu 5"/>
          <p:cNvSpPr>
            <a:spLocks noGrp="1"/>
          </p:cNvSpPr>
          <p:nvPr>
            <p:ph type="sldNum" sz="quarter" idx="12"/>
          </p:nvPr>
        </p:nvSpPr>
        <p:spPr/>
        <p:txBody>
          <a:bodyPr>
            <a:normAutofit/>
          </a:bodyPr>
          <a:lstStyle/>
          <a:p>
            <a:fld id="{8B37D5FE-740C-46F5-801A-FA5477D9711F}" type="slidenum">
              <a:rPr lang="en-US" smtClean="0"/>
              <a:pPr/>
              <a:t>34</a:t>
            </a:fld>
            <a:endParaRPr lang="en-US"/>
          </a:p>
        </p:txBody>
      </p:sp>
      <p:graphicFrame>
        <p:nvGraphicFramePr>
          <p:cNvPr id="7" name="Diyagram 6"/>
          <p:cNvGraphicFramePr/>
          <p:nvPr>
            <p:extLst>
              <p:ext uri="{D42A27DB-BD31-4B8C-83A1-F6EECF244321}">
                <p14:modId xmlns:p14="http://schemas.microsoft.com/office/powerpoint/2010/main" val="3028271962"/>
              </p:ext>
            </p:extLst>
          </p:nvPr>
        </p:nvGraphicFramePr>
        <p:xfrm>
          <a:off x="558801" y="3656300"/>
          <a:ext cx="7897393" cy="1007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25741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2" y="897035"/>
            <a:ext cx="7024744" cy="576165"/>
          </a:xfrm>
        </p:spPr>
        <p:txBody>
          <a:bodyPr>
            <a:normAutofit fontScale="90000"/>
          </a:bodyPr>
          <a:lstStyle/>
          <a:p>
            <a:pPr algn="ctr"/>
            <a:r>
              <a:rPr lang="tr-TR" sz="3200" b="1" dirty="0"/>
              <a:t>7.2.3 Koşullu Olasılık</a:t>
            </a:r>
            <a:endParaRPr lang="tr-TR" sz="3200" dirty="0"/>
          </a:p>
        </p:txBody>
      </p:sp>
      <p:sp>
        <p:nvSpPr>
          <p:cNvPr id="7" name="6 İçerik Yer Tutucusu"/>
          <p:cNvSpPr>
            <a:spLocks noGrp="1"/>
          </p:cNvSpPr>
          <p:nvPr>
            <p:ph idx="1"/>
          </p:nvPr>
        </p:nvSpPr>
        <p:spPr>
          <a:xfrm>
            <a:off x="533400" y="1600200"/>
            <a:ext cx="8204200" cy="4257829"/>
          </a:xfrm>
        </p:spPr>
        <p:txBody>
          <a:bodyPr/>
          <a:lstStyle/>
          <a:p>
            <a:r>
              <a:rPr lang="tr-TR" b="1" i="1" dirty="0" smtClean="0">
                <a:solidFill>
                  <a:srgbClr val="C00000"/>
                </a:solidFill>
              </a:rPr>
              <a:t>Çözüm</a:t>
            </a:r>
            <a:r>
              <a:rPr lang="tr-TR" b="1" i="1" dirty="0" smtClean="0"/>
              <a:t>:</a:t>
            </a:r>
            <a:r>
              <a:rPr lang="tr-TR" i="1" dirty="0" smtClean="0"/>
              <a:t> </a:t>
            </a:r>
            <a:r>
              <a:rPr lang="tr-TR" sz="2000" i="1" dirty="0" smtClean="0">
                <a:solidFill>
                  <a:schemeClr val="tx1"/>
                </a:solidFill>
              </a:rPr>
              <a:t>E </a:t>
            </a:r>
            <a:r>
              <a:rPr lang="tr-TR" sz="2000" dirty="0" smtClean="0">
                <a:solidFill>
                  <a:schemeClr val="tx1"/>
                </a:solidFill>
              </a:rPr>
              <a:t>olayı en az iki ardışık 0 içeren dört bit uzunluklu diziler ve F’ de ilk biti 0 ve uzunluğu dört olan diziler olsun. İlk biti 0 olan bir dizide en az iki ardışık 0 olma olasılığı</a:t>
            </a:r>
          </a:p>
          <a:p>
            <a:endParaRPr lang="tr-TR" sz="2000" dirty="0" smtClean="0">
              <a:solidFill>
                <a:schemeClr val="tx1"/>
              </a:solidFill>
            </a:endParaRPr>
          </a:p>
          <a:p>
            <a:endParaRPr lang="tr-TR" sz="2000" dirty="0" smtClean="0">
              <a:solidFill>
                <a:schemeClr val="tx1"/>
              </a:solidFill>
            </a:endParaRPr>
          </a:p>
          <a:p>
            <a:endParaRPr lang="tr-TR" sz="2000" dirty="0" smtClean="0">
              <a:solidFill>
                <a:schemeClr val="tx1"/>
              </a:solidFill>
            </a:endParaRPr>
          </a:p>
          <a:p>
            <a:r>
              <a:rPr lang="tr-TR" sz="2000" dirty="0" smtClean="0">
                <a:solidFill>
                  <a:schemeClr val="tx1"/>
                </a:solidFill>
              </a:rPr>
              <a:t>şeklinde hesaplanır.</a:t>
            </a:r>
          </a:p>
          <a:p>
            <a:r>
              <a:rPr lang="tr-TR" sz="2000" dirty="0" smtClean="0">
                <a:solidFill>
                  <a:schemeClr val="tx1"/>
                </a:solidFill>
              </a:rPr>
              <a:t> </a:t>
            </a:r>
            <a:r>
              <a:rPr lang="tr-TR" sz="2000" i="1" dirty="0" smtClean="0">
                <a:solidFill>
                  <a:schemeClr val="tx1"/>
                </a:solidFill>
              </a:rPr>
              <a:t>= </a:t>
            </a:r>
            <a:r>
              <a:rPr lang="tr-TR" sz="2000" dirty="0" smtClean="0">
                <a:solidFill>
                  <a:schemeClr val="tx1"/>
                </a:solidFill>
              </a:rPr>
              <a:t>{0000,0001,0010,0011,0100} olduğundan </a:t>
            </a:r>
            <a:r>
              <a:rPr lang="tr-TR" sz="2000" i="1" dirty="0" smtClean="0">
                <a:solidFill>
                  <a:schemeClr val="tx1"/>
                </a:solidFill>
              </a:rPr>
              <a:t>p(E n F) </a:t>
            </a:r>
            <a:r>
              <a:rPr lang="tr-TR" sz="2000" dirty="0" smtClean="0">
                <a:solidFill>
                  <a:schemeClr val="tx1"/>
                </a:solidFill>
              </a:rPr>
              <a:t>= 5/16 olur. İlk biti 0 olan dizilerin sayısı sekiz olduğundan </a:t>
            </a:r>
            <a:r>
              <a:rPr lang="tr-TR" sz="2000" i="1" dirty="0" smtClean="0">
                <a:solidFill>
                  <a:schemeClr val="tx1"/>
                </a:solidFill>
              </a:rPr>
              <a:t>p(F) = </a:t>
            </a:r>
            <a:r>
              <a:rPr lang="tr-TR" sz="2000" dirty="0" smtClean="0">
                <a:solidFill>
                  <a:schemeClr val="tx1"/>
                </a:solidFill>
              </a:rPr>
              <a:t>8/16 = 1/2'dir. Sonuç olarak,</a:t>
            </a:r>
          </a:p>
          <a:p>
            <a:endParaRPr lang="tr-TR" sz="2000" dirty="0" smtClean="0"/>
          </a:p>
          <a:p>
            <a:pPr>
              <a:buNone/>
            </a:pPr>
            <a:endParaRPr lang="tr-TR" dirty="0"/>
          </a:p>
        </p:txBody>
      </p:sp>
      <p:sp>
        <p:nvSpPr>
          <p:cNvPr id="5" name="Altbilgi Yer Tutucusu 4"/>
          <p:cNvSpPr>
            <a:spLocks noGrp="1"/>
          </p:cNvSpPr>
          <p:nvPr>
            <p:ph type="ftr" sz="quarter" idx="11"/>
          </p:nvPr>
        </p:nvSpPr>
        <p:spPr>
          <a:xfrm>
            <a:off x="5178477" y="6142446"/>
            <a:ext cx="3502152" cy="365125"/>
          </a:xfrm>
        </p:spPr>
        <p:txBody>
          <a:bodyPr/>
          <a:lstStyle/>
          <a:p>
            <a:r>
              <a:rPr lang="tr-TR" dirty="0"/>
              <a:t>7.2 Olasılık Teorisi </a:t>
            </a:r>
            <a:endParaRPr lang="en-US" dirty="0"/>
          </a:p>
        </p:txBody>
      </p:sp>
      <p:sp>
        <p:nvSpPr>
          <p:cNvPr id="6" name="Slayt Numarası Yer Tutucusu 5"/>
          <p:cNvSpPr>
            <a:spLocks noGrp="1"/>
          </p:cNvSpPr>
          <p:nvPr>
            <p:ph type="sldNum" sz="quarter" idx="12"/>
          </p:nvPr>
        </p:nvSpPr>
        <p:spPr/>
        <p:txBody>
          <a:bodyPr>
            <a:normAutofit/>
          </a:bodyPr>
          <a:lstStyle/>
          <a:p>
            <a:fld id="{8B37D5FE-740C-46F5-801A-FA5477D9711F}" type="slidenum">
              <a:rPr lang="en-US" smtClean="0"/>
              <a:pPr/>
              <a:t>35</a:t>
            </a:fld>
            <a:endParaRPr lang="en-US"/>
          </a:p>
        </p:txBody>
      </p:sp>
      <p:sp>
        <p:nvSpPr>
          <p:cNvPr id="143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4339" name="Object 3"/>
          <p:cNvGraphicFramePr>
            <a:graphicFrameLocks noChangeAspect="1"/>
          </p:cNvGraphicFramePr>
          <p:nvPr/>
        </p:nvGraphicFramePr>
        <p:xfrm>
          <a:off x="2205318" y="2879352"/>
          <a:ext cx="5697538" cy="619125"/>
        </p:xfrm>
        <a:graphic>
          <a:graphicData uri="http://schemas.openxmlformats.org/presentationml/2006/ole">
            <mc:AlternateContent xmlns:mc="http://schemas.openxmlformats.org/markup-compatibility/2006">
              <mc:Choice xmlns:v="urn:schemas-microsoft-com:vml" Requires="v">
                <p:oleObj spid="_x0000_s14341" name="Belge" r:id="rId3" imgW="5761150" imgH="634703" progId="Word.Document.12">
                  <p:embed/>
                </p:oleObj>
              </mc:Choice>
              <mc:Fallback>
                <p:oleObj name="Belge" r:id="rId3" imgW="5761150" imgH="634703" progId="Word.Document.12">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5318" y="2879352"/>
                        <a:ext cx="5697538"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0" name="Object 4"/>
          <p:cNvGraphicFramePr>
            <a:graphicFrameLocks noChangeAspect="1"/>
          </p:cNvGraphicFramePr>
          <p:nvPr/>
        </p:nvGraphicFramePr>
        <p:xfrm>
          <a:off x="1917794" y="5229505"/>
          <a:ext cx="6353813" cy="544512"/>
        </p:xfrm>
        <a:graphic>
          <a:graphicData uri="http://schemas.openxmlformats.org/presentationml/2006/ole">
            <mc:AlternateContent xmlns:mc="http://schemas.openxmlformats.org/markup-compatibility/2006">
              <mc:Choice xmlns:v="urn:schemas-microsoft-com:vml" Requires="v">
                <p:oleObj spid="_x0000_s14342" name="Belge" r:id="rId5" imgW="5761150" imgH="378014" progId="Word.Document.12">
                  <p:embed/>
                </p:oleObj>
              </mc:Choice>
              <mc:Fallback>
                <p:oleObj name="Belge" r:id="rId5" imgW="5761150" imgH="378014" progId="Word.Document.12">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7794" y="5229505"/>
                        <a:ext cx="6353813"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900938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18856" y="827238"/>
            <a:ext cx="7024744" cy="590679"/>
          </a:xfrm>
        </p:spPr>
        <p:txBody>
          <a:bodyPr>
            <a:normAutofit fontScale="90000"/>
          </a:bodyPr>
          <a:lstStyle/>
          <a:p>
            <a:pPr algn="ctr"/>
            <a:r>
              <a:rPr lang="tr-TR" sz="3600" b="1" dirty="0" smtClean="0"/>
              <a:t>7.2.4 Bağımsızlık</a:t>
            </a:r>
            <a:endParaRPr lang="tr-TR" dirty="0"/>
          </a:p>
        </p:txBody>
      </p:sp>
      <p:sp>
        <p:nvSpPr>
          <p:cNvPr id="8" name="7 İçerik Yer Tutucusu"/>
          <p:cNvSpPr>
            <a:spLocks noGrp="1"/>
          </p:cNvSpPr>
          <p:nvPr>
            <p:ph idx="1"/>
          </p:nvPr>
        </p:nvSpPr>
        <p:spPr>
          <a:xfrm>
            <a:off x="698500" y="1473946"/>
            <a:ext cx="7937500" cy="4600729"/>
          </a:xfrm>
        </p:spPr>
        <p:txBody>
          <a:bodyPr>
            <a:normAutofit/>
          </a:bodyPr>
          <a:lstStyle/>
          <a:p>
            <a:r>
              <a:rPr lang="tr-TR" sz="2000" dirty="0" smtClean="0">
                <a:solidFill>
                  <a:schemeClr val="tx1"/>
                </a:solidFill>
              </a:rPr>
              <a:t>Koşullu olasılık konusundaki tartışmaya geri dönelini. Bir paranın üç kez atıldığını kabul edelim. Birincinin yazı gelmesi </a:t>
            </a:r>
            <a:r>
              <a:rPr lang="tr-TR" sz="2000" i="1" dirty="0" smtClean="0">
                <a:solidFill>
                  <a:schemeClr val="tx1"/>
                </a:solidFill>
              </a:rPr>
              <a:t>(F </a:t>
            </a:r>
            <a:r>
              <a:rPr lang="tr-TR" sz="2000" dirty="0" smtClean="0">
                <a:solidFill>
                  <a:schemeClr val="tx1"/>
                </a:solidFill>
              </a:rPr>
              <a:t>olayı), tek sayıda yazı gelmesi </a:t>
            </a:r>
            <a:r>
              <a:rPr lang="tr-TR" sz="2000" i="1" dirty="0" smtClean="0">
                <a:solidFill>
                  <a:schemeClr val="tx1"/>
                </a:solidFill>
              </a:rPr>
              <a:t>(E </a:t>
            </a:r>
            <a:r>
              <a:rPr lang="tr-TR" sz="2000" dirty="0" smtClean="0">
                <a:solidFill>
                  <a:schemeClr val="tx1"/>
                </a:solidFill>
              </a:rPr>
              <a:t>olayı) olasılığını değiştirir mi? Diğer bir deyişle, </a:t>
            </a:r>
            <a:r>
              <a:rPr lang="tr-TR" sz="2000" i="1" dirty="0" smtClean="0">
                <a:solidFill>
                  <a:schemeClr val="tx1"/>
                </a:solidFill>
              </a:rPr>
              <a:t> = P(E) </a:t>
            </a:r>
            <a:r>
              <a:rPr lang="tr-TR" sz="2000" dirty="0" smtClean="0">
                <a:solidFill>
                  <a:schemeClr val="tx1"/>
                </a:solidFill>
              </a:rPr>
              <a:t>midir</a:t>
            </a:r>
            <a:r>
              <a:rPr lang="tr-TR" sz="2000" dirty="0" smtClean="0">
                <a:solidFill>
                  <a:schemeClr val="tx1"/>
                </a:solidFill>
                <a:latin typeface="Arial" pitchFamily="34" charset="0"/>
                <a:cs typeface="Arial" pitchFamily="34" charset="0"/>
              </a:rPr>
              <a:t>? </a:t>
            </a:r>
            <a:r>
              <a:rPr lang="tr-TR" sz="2000" dirty="0" smtClean="0">
                <a:solidFill>
                  <a:schemeClr val="tx1"/>
                </a:solidFill>
              </a:rPr>
              <a:t>Bu eşitlik, </a:t>
            </a:r>
            <a:r>
              <a:rPr lang="tr-TR" sz="2000" i="1" dirty="0" smtClean="0">
                <a:solidFill>
                  <a:schemeClr val="tx1"/>
                </a:solidFill>
              </a:rPr>
              <a:t>E ve F </a:t>
            </a:r>
            <a:r>
              <a:rPr lang="tr-TR" sz="2000" dirty="0" smtClean="0">
                <a:solidFill>
                  <a:schemeClr val="tx1"/>
                </a:solidFill>
              </a:rPr>
              <a:t>olayları için geçerlidir, çünkü</a:t>
            </a:r>
            <a:r>
              <a:rPr lang="tr-TR" sz="2000" i="1" dirty="0" smtClean="0">
                <a:solidFill>
                  <a:schemeClr val="tx1"/>
                </a:solidFill>
              </a:rPr>
              <a:t> p(F </a:t>
            </a:r>
            <a:r>
              <a:rPr lang="tr-TR" sz="2000" dirty="0" smtClean="0">
                <a:solidFill>
                  <a:schemeClr val="tx1"/>
                </a:solidFill>
              </a:rPr>
              <a:t>| </a:t>
            </a:r>
            <a:r>
              <a:rPr lang="tr-TR" sz="2000" i="1" dirty="0" smtClean="0">
                <a:solidFill>
                  <a:schemeClr val="tx1"/>
                </a:solidFill>
              </a:rPr>
              <a:t>E) </a:t>
            </a:r>
            <a:r>
              <a:rPr lang="tr-TR" sz="2000" dirty="0" smtClean="0">
                <a:solidFill>
                  <a:schemeClr val="tx1"/>
                </a:solidFill>
              </a:rPr>
              <a:t>= 1/2 </a:t>
            </a:r>
            <a:r>
              <a:rPr lang="tr-TR" sz="2000" i="1" dirty="0" smtClean="0">
                <a:solidFill>
                  <a:schemeClr val="tx1"/>
                </a:solidFill>
              </a:rPr>
              <a:t>ve p(E) </a:t>
            </a:r>
            <a:r>
              <a:rPr lang="tr-TR" sz="2000" dirty="0" smtClean="0">
                <a:solidFill>
                  <a:schemeClr val="tx1"/>
                </a:solidFill>
              </a:rPr>
              <a:t>= 1/2'dir. </a:t>
            </a:r>
          </a:p>
          <a:p>
            <a:endParaRPr lang="tr-TR" sz="2000" dirty="0" smtClean="0">
              <a:solidFill>
                <a:schemeClr val="tx1"/>
              </a:solidFill>
            </a:endParaRPr>
          </a:p>
          <a:p>
            <a:r>
              <a:rPr lang="tr-TR" sz="2000" dirty="0" smtClean="0">
                <a:solidFill>
                  <a:schemeClr val="tx1"/>
                </a:solidFill>
              </a:rPr>
              <a:t>Bu eşitlik sağlandığı için, </a:t>
            </a:r>
            <a:r>
              <a:rPr lang="tr-TR" sz="2000" i="1" dirty="0" smtClean="0">
                <a:solidFill>
                  <a:schemeClr val="tx1"/>
                </a:solidFill>
              </a:rPr>
              <a:t>E </a:t>
            </a:r>
            <a:r>
              <a:rPr lang="tr-TR" sz="2000" dirty="0" smtClean="0">
                <a:solidFill>
                  <a:schemeClr val="tx1"/>
                </a:solidFill>
              </a:rPr>
              <a:t>ve </a:t>
            </a:r>
            <a:r>
              <a:rPr lang="tr-TR" sz="2000" i="1" dirty="0" smtClean="0">
                <a:solidFill>
                  <a:schemeClr val="tx1"/>
                </a:solidFill>
              </a:rPr>
              <a:t>F </a:t>
            </a:r>
            <a:r>
              <a:rPr lang="tr-TR" sz="2000" b="1" dirty="0" smtClean="0">
                <a:solidFill>
                  <a:schemeClr val="tx1"/>
                </a:solidFill>
              </a:rPr>
              <a:t>olayları bağımsızdır</a:t>
            </a:r>
            <a:r>
              <a:rPr lang="tr-TR" sz="2000" dirty="0" smtClean="0">
                <a:solidFill>
                  <a:schemeClr val="tx1"/>
                </a:solidFill>
              </a:rPr>
              <a:t> denir. İki olay bağımsız olduğunda, bir olay meydana gelmesi, diğer olayın gerçekleşmesi ihtimali hakkında bir bilgi vermez.</a:t>
            </a:r>
          </a:p>
          <a:p>
            <a:r>
              <a:rPr lang="tr-TR" sz="2000" i="1" dirty="0" smtClean="0">
                <a:solidFill>
                  <a:schemeClr val="tx1"/>
                </a:solidFill>
              </a:rPr>
              <a:t>p(E </a:t>
            </a:r>
            <a:r>
              <a:rPr lang="tr-TR" sz="2000" dirty="0" smtClean="0">
                <a:solidFill>
                  <a:schemeClr val="tx1"/>
                </a:solidFill>
              </a:rPr>
              <a:t>| </a:t>
            </a:r>
            <a:r>
              <a:rPr lang="tr-TR" sz="2000" i="1" dirty="0" smtClean="0">
                <a:solidFill>
                  <a:schemeClr val="tx1"/>
                </a:solidFill>
              </a:rPr>
              <a:t>F) = P(</a:t>
            </a:r>
            <a:r>
              <a:rPr lang="tr-TR" sz="2000" i="1" dirty="0" err="1" smtClean="0">
                <a:solidFill>
                  <a:schemeClr val="tx1"/>
                </a:solidFill>
              </a:rPr>
              <a:t>EnF</a:t>
            </a:r>
            <a:r>
              <a:rPr lang="tr-TR" sz="2000" i="1" dirty="0" smtClean="0">
                <a:solidFill>
                  <a:schemeClr val="tx1"/>
                </a:solidFill>
              </a:rPr>
              <a:t>) / p(F) </a:t>
            </a:r>
            <a:r>
              <a:rPr lang="tr-TR" sz="2000" dirty="0" smtClean="0">
                <a:solidFill>
                  <a:schemeClr val="tx1"/>
                </a:solidFill>
              </a:rPr>
              <a:t>olduğundan </a:t>
            </a:r>
            <a:r>
              <a:rPr lang="tr-TR" sz="2000" i="1" dirty="0" smtClean="0">
                <a:solidFill>
                  <a:schemeClr val="tx1"/>
                </a:solidFill>
              </a:rPr>
              <a:t>p(E </a:t>
            </a:r>
            <a:r>
              <a:rPr lang="tr-TR" sz="2000" dirty="0" smtClean="0">
                <a:solidFill>
                  <a:schemeClr val="tx1"/>
                </a:solidFill>
              </a:rPr>
              <a:t>| </a:t>
            </a:r>
            <a:r>
              <a:rPr lang="tr-TR" sz="2000" i="1" dirty="0" smtClean="0">
                <a:solidFill>
                  <a:schemeClr val="tx1"/>
                </a:solidFill>
              </a:rPr>
              <a:t>F) =p(E)</a:t>
            </a:r>
            <a:r>
              <a:rPr lang="tr-TR" sz="2000" dirty="0" smtClean="0">
                <a:solidFill>
                  <a:schemeClr val="tx1"/>
                </a:solidFill>
              </a:rPr>
              <a:t> olup olmadığını sormak ile</a:t>
            </a:r>
            <a:r>
              <a:rPr lang="tr-TR" sz="2000" i="1" dirty="0" smtClean="0">
                <a:solidFill>
                  <a:schemeClr val="tx1"/>
                </a:solidFill>
              </a:rPr>
              <a:t> p()=p(E)p(F)</a:t>
            </a:r>
            <a:r>
              <a:rPr lang="tr-TR" sz="2000" dirty="0" smtClean="0">
                <a:solidFill>
                  <a:schemeClr val="tx1"/>
                </a:solidFill>
              </a:rPr>
              <a:t> olup olmadığını sormak aynı şeydir. Bu durumda aşağıdaki tanımı verebiliriz.</a:t>
            </a:r>
          </a:p>
          <a:p>
            <a:endParaRPr lang="tr-TR" sz="2000" dirty="0"/>
          </a:p>
        </p:txBody>
      </p:sp>
      <p:sp>
        <p:nvSpPr>
          <p:cNvPr id="5" name="Altbilgi Yer Tutucusu 4"/>
          <p:cNvSpPr>
            <a:spLocks noGrp="1"/>
          </p:cNvSpPr>
          <p:nvPr>
            <p:ph type="ftr" sz="quarter" idx="11"/>
          </p:nvPr>
        </p:nvSpPr>
        <p:spPr>
          <a:xfrm>
            <a:off x="5185734" y="6229532"/>
            <a:ext cx="3502152" cy="365125"/>
          </a:xfrm>
        </p:spPr>
        <p:txBody>
          <a:bodyPr/>
          <a:lstStyle/>
          <a:p>
            <a:r>
              <a:rPr lang="tr-TR" dirty="0"/>
              <a:t>7.2 Olasılık Teorisi </a:t>
            </a:r>
            <a:endParaRPr lang="en-US" dirty="0"/>
          </a:p>
          <a:p>
            <a:endParaRPr lang="en-US" dirty="0"/>
          </a:p>
        </p:txBody>
      </p:sp>
      <p:sp>
        <p:nvSpPr>
          <p:cNvPr id="6" name="Slayt Numarası Yer Tutucusu 5"/>
          <p:cNvSpPr>
            <a:spLocks noGrp="1"/>
          </p:cNvSpPr>
          <p:nvPr>
            <p:ph type="sldNum" sz="quarter" idx="12"/>
          </p:nvPr>
        </p:nvSpPr>
        <p:spPr/>
        <p:txBody>
          <a:bodyPr>
            <a:normAutofit/>
          </a:bodyPr>
          <a:lstStyle/>
          <a:p>
            <a:fld id="{8B37D5FE-740C-46F5-801A-FA5477D9711F}" type="slidenum">
              <a:rPr lang="en-US" smtClean="0"/>
              <a:pPr/>
              <a:t>36</a:t>
            </a:fld>
            <a:endParaRPr lang="en-US"/>
          </a:p>
        </p:txBody>
      </p:sp>
      <p:graphicFrame>
        <p:nvGraphicFramePr>
          <p:cNvPr id="7" name="Diyagram 6"/>
          <p:cNvGraphicFramePr/>
          <p:nvPr>
            <p:extLst>
              <p:ext uri="{D42A27DB-BD31-4B8C-83A1-F6EECF244321}">
                <p14:modId xmlns:p14="http://schemas.microsoft.com/office/powerpoint/2010/main" val="2760794553"/>
              </p:ext>
            </p:extLst>
          </p:nvPr>
        </p:nvGraphicFramePr>
        <p:xfrm>
          <a:off x="710121" y="5493766"/>
          <a:ext cx="7897393" cy="1007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86537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85435" y="683745"/>
            <a:ext cx="7024744" cy="675693"/>
          </a:xfrm>
        </p:spPr>
        <p:txBody>
          <a:bodyPr>
            <a:normAutofit/>
          </a:bodyPr>
          <a:lstStyle/>
          <a:p>
            <a:pPr algn="ctr"/>
            <a:r>
              <a:rPr lang="tr-TR" sz="3200" b="1" dirty="0"/>
              <a:t>7.2.4 Bağımsızlık</a:t>
            </a:r>
            <a:endParaRPr lang="tr-TR" sz="3200" dirty="0"/>
          </a:p>
        </p:txBody>
      </p:sp>
      <p:sp>
        <p:nvSpPr>
          <p:cNvPr id="7" name="6 İçerik Yer Tutucusu"/>
          <p:cNvSpPr>
            <a:spLocks noGrp="1"/>
          </p:cNvSpPr>
          <p:nvPr>
            <p:ph idx="1"/>
          </p:nvPr>
        </p:nvSpPr>
        <p:spPr>
          <a:xfrm>
            <a:off x="353359" y="1312582"/>
            <a:ext cx="8432800" cy="5969000"/>
          </a:xfrm>
        </p:spPr>
        <p:txBody>
          <a:bodyPr>
            <a:noAutofit/>
          </a:bodyPr>
          <a:lstStyle/>
          <a:p>
            <a:r>
              <a:rPr lang="tr-TR" sz="2000" b="1" dirty="0" smtClean="0">
                <a:solidFill>
                  <a:srgbClr val="C00000"/>
                </a:solidFill>
              </a:rPr>
              <a:t>ÖRNEK</a:t>
            </a:r>
            <a:r>
              <a:rPr lang="tr-TR" sz="2000" b="1" dirty="0" smtClean="0"/>
              <a:t> </a:t>
            </a:r>
            <a:r>
              <a:rPr lang="tr-TR" sz="2000" i="1" dirty="0" smtClean="0">
                <a:solidFill>
                  <a:schemeClr val="tx1"/>
                </a:solidFill>
              </a:rPr>
              <a:t>E </a:t>
            </a:r>
            <a:r>
              <a:rPr lang="tr-TR" sz="2000" dirty="0" smtClean="0">
                <a:solidFill>
                  <a:schemeClr val="tx1"/>
                </a:solidFill>
              </a:rPr>
              <a:t>rastgele seçilmiş uzunluğu dört olan ve 1 ile başlayan bir bit dizgisi, </a:t>
            </a:r>
            <a:r>
              <a:rPr lang="tr-TR" sz="2000" i="1" dirty="0" smtClean="0">
                <a:solidFill>
                  <a:schemeClr val="tx1"/>
                </a:solidFill>
              </a:rPr>
              <a:t>F </a:t>
            </a:r>
            <a:r>
              <a:rPr lang="tr-TR" sz="2000" dirty="0" smtClean="0">
                <a:solidFill>
                  <a:schemeClr val="tx1"/>
                </a:solidFill>
              </a:rPr>
              <a:t>ise, bu bit dizgisinin çift sayıda 1 içermesi olayı olsun. Uzunluğu dört olan 16 bit dizgisi için </a:t>
            </a:r>
            <a:r>
              <a:rPr lang="tr-TR" sz="2000" i="1" dirty="0" smtClean="0">
                <a:solidFill>
                  <a:schemeClr val="tx1"/>
                </a:solidFill>
              </a:rPr>
              <a:t>Eve F </a:t>
            </a:r>
            <a:r>
              <a:rPr lang="tr-TR" sz="2000" dirty="0" smtClean="0">
                <a:solidFill>
                  <a:schemeClr val="tx1"/>
                </a:solidFill>
              </a:rPr>
              <a:t>olayları bağımsız mıdır</a:t>
            </a:r>
            <a:r>
              <a:rPr lang="tr-TR" sz="2000" dirty="0" smtClean="0">
                <a:solidFill>
                  <a:schemeClr val="tx1"/>
                </a:solidFill>
                <a:latin typeface="Arial" pitchFamily="34" charset="0"/>
                <a:cs typeface="Arial" pitchFamily="34" charset="0"/>
              </a:rPr>
              <a:t>?</a:t>
            </a:r>
          </a:p>
          <a:p>
            <a:r>
              <a:rPr lang="tr-TR" sz="2000" b="1" i="1" dirty="0" smtClean="0">
                <a:solidFill>
                  <a:srgbClr val="C00000"/>
                </a:solidFill>
              </a:rPr>
              <a:t>Çözüm</a:t>
            </a:r>
            <a:r>
              <a:rPr lang="tr-TR" sz="2000" b="1" i="1" dirty="0" smtClean="0"/>
              <a:t>:</a:t>
            </a:r>
            <a:r>
              <a:rPr lang="tr-TR" sz="2000" i="1" dirty="0" smtClean="0"/>
              <a:t> </a:t>
            </a:r>
            <a:r>
              <a:rPr lang="tr-TR" sz="2000" dirty="0" smtClean="0"/>
              <a:t>1 ile başlayan sekiz bit dizgisi vardır: 1000, 1001, 1010, 1011, 1100, 1101, 1110 ve 1111. Çift sayıda 1 içeren diziler ise, 0000, 0011, 0101, 0110, </a:t>
            </a:r>
          </a:p>
          <a:p>
            <a:pPr>
              <a:buNone/>
            </a:pPr>
            <a:r>
              <a:rPr lang="tr-TR" sz="2000" dirty="0" smtClean="0"/>
              <a:t>1001, 1010, 1100, 1111 </a:t>
            </a:r>
            <a:r>
              <a:rPr lang="tr-TR" sz="2000" dirty="0" err="1" smtClean="0"/>
              <a:t>dir</a:t>
            </a:r>
            <a:r>
              <a:rPr lang="tr-TR" sz="2000" dirty="0" smtClean="0"/>
              <a:t>.Uzunluğu dört olan 16 bit dizgisi olduğundan,     </a:t>
            </a:r>
          </a:p>
          <a:p>
            <a:pPr>
              <a:buNone/>
            </a:pPr>
            <a:endParaRPr lang="tr-TR" sz="2000" dirty="0" smtClean="0"/>
          </a:p>
          <a:p>
            <a:pPr>
              <a:buNone/>
            </a:pPr>
            <a:r>
              <a:rPr lang="tr-TR" sz="2000" dirty="0" smtClean="0"/>
              <a:t>                          </a:t>
            </a:r>
          </a:p>
          <a:p>
            <a:pPr>
              <a:buNone/>
            </a:pPr>
            <a:r>
              <a:rPr lang="tr-TR" sz="2000" dirty="0" smtClean="0"/>
              <a:t>yazılabilir.</a:t>
            </a:r>
          </a:p>
          <a:p>
            <a:pPr>
              <a:buNone/>
            </a:pPr>
            <a:endParaRPr lang="tr-TR" sz="2000" dirty="0" smtClean="0"/>
          </a:p>
          <a:p>
            <a:pPr>
              <a:buNone/>
            </a:pPr>
            <a:r>
              <a:rPr lang="tr-TR" sz="2000" dirty="0" smtClean="0"/>
              <a:t>E∩F={1111,1100,1010,1001} olduğundan</a:t>
            </a:r>
          </a:p>
          <a:p>
            <a:pPr>
              <a:buNone/>
            </a:pPr>
            <a:endParaRPr lang="tr-TR" sz="2000" dirty="0" smtClean="0"/>
          </a:p>
          <a:p>
            <a:pPr>
              <a:buNone/>
            </a:pPr>
            <a:r>
              <a:rPr lang="tr-TR" sz="2000" dirty="0" smtClean="0"/>
              <a:t>elde edilir ve buradan</a:t>
            </a:r>
          </a:p>
          <a:p>
            <a:pPr>
              <a:buNone/>
            </a:pPr>
            <a:endParaRPr lang="tr-TR" sz="2000" dirty="0" smtClean="0"/>
          </a:p>
          <a:p>
            <a:pPr>
              <a:buNone/>
            </a:pPr>
            <a:r>
              <a:rPr lang="tr-TR" sz="2000" i="1" dirty="0" smtClean="0"/>
              <a:t>E </a:t>
            </a:r>
            <a:r>
              <a:rPr lang="tr-TR" sz="2000" dirty="0" smtClean="0"/>
              <a:t>ve </a:t>
            </a:r>
            <a:r>
              <a:rPr lang="tr-TR" sz="2000" i="1" dirty="0" smtClean="0"/>
              <a:t>F </a:t>
            </a:r>
            <a:r>
              <a:rPr lang="tr-TR" sz="2000" dirty="0" smtClean="0"/>
              <a:t>olaylarının bağımsız olduğu sonucuna varırız.</a:t>
            </a:r>
          </a:p>
          <a:p>
            <a:pPr>
              <a:buNone/>
            </a:pPr>
            <a:endParaRPr lang="tr-TR" sz="2000" dirty="0" smtClean="0"/>
          </a:p>
          <a:p>
            <a:pPr>
              <a:buNone/>
            </a:pPr>
            <a:r>
              <a:rPr lang="tr-TR" sz="2000" dirty="0" smtClean="0"/>
              <a:t> </a:t>
            </a:r>
            <a:r>
              <a:rPr lang="tr-TR" sz="2000" i="1" dirty="0" smtClean="0"/>
              <a:t> </a:t>
            </a:r>
            <a:endParaRPr lang="tr-TR" sz="2000" dirty="0" smtClean="0"/>
          </a:p>
          <a:p>
            <a:pPr>
              <a:buNone/>
            </a:pPr>
            <a:endParaRPr lang="tr-TR" sz="2000" dirty="0" smtClean="0"/>
          </a:p>
          <a:p>
            <a:endParaRPr lang="tr-TR" sz="2000" dirty="0">
              <a:solidFill>
                <a:schemeClr val="tx1"/>
              </a:solidFill>
              <a:latin typeface="Arial" pitchFamily="34" charset="0"/>
              <a:cs typeface="Arial" pitchFamily="34" charset="0"/>
            </a:endParaRPr>
          </a:p>
        </p:txBody>
      </p:sp>
      <p:sp>
        <p:nvSpPr>
          <p:cNvPr id="5" name="Altbilgi Yer Tutucusu 4"/>
          <p:cNvSpPr>
            <a:spLocks noGrp="1"/>
          </p:cNvSpPr>
          <p:nvPr>
            <p:ph type="ftr" sz="quarter" idx="11"/>
          </p:nvPr>
        </p:nvSpPr>
        <p:spPr>
          <a:xfrm>
            <a:off x="5200248" y="6273074"/>
            <a:ext cx="3502152" cy="365125"/>
          </a:xfrm>
        </p:spPr>
        <p:txBody>
          <a:bodyPr/>
          <a:lstStyle/>
          <a:p>
            <a:r>
              <a:rPr lang="tr-TR" dirty="0"/>
              <a:t>7.2 Olasılık Teorisi </a:t>
            </a:r>
            <a:endParaRPr lang="en-US" dirty="0"/>
          </a:p>
          <a:p>
            <a:endParaRPr lang="en-US" dirty="0"/>
          </a:p>
        </p:txBody>
      </p:sp>
      <p:sp>
        <p:nvSpPr>
          <p:cNvPr id="6" name="Slayt Numarası Yer Tutucusu 5"/>
          <p:cNvSpPr>
            <a:spLocks noGrp="1"/>
          </p:cNvSpPr>
          <p:nvPr>
            <p:ph type="sldNum" sz="quarter" idx="12"/>
          </p:nvPr>
        </p:nvSpPr>
        <p:spPr/>
        <p:txBody>
          <a:bodyPr>
            <a:normAutofit/>
          </a:bodyPr>
          <a:lstStyle/>
          <a:p>
            <a:fld id="{8B37D5FE-740C-46F5-801A-FA5477D9711F}" type="slidenum">
              <a:rPr lang="en-US" smtClean="0"/>
              <a:pPr/>
              <a:t>37</a:t>
            </a:fld>
            <a:endParaRPr lang="en-US"/>
          </a:p>
        </p:txBody>
      </p:sp>
      <p:graphicFrame>
        <p:nvGraphicFramePr>
          <p:cNvPr id="12289" name="Object 1"/>
          <p:cNvGraphicFramePr>
            <a:graphicFrameLocks noChangeAspect="1"/>
          </p:cNvGraphicFramePr>
          <p:nvPr/>
        </p:nvGraphicFramePr>
        <p:xfrm>
          <a:off x="518739" y="3482788"/>
          <a:ext cx="6070320" cy="439178"/>
        </p:xfrm>
        <a:graphic>
          <a:graphicData uri="http://schemas.openxmlformats.org/presentationml/2006/ole">
            <mc:AlternateContent xmlns:mc="http://schemas.openxmlformats.org/markup-compatibility/2006">
              <mc:Choice xmlns:v="urn:schemas-microsoft-com:vml" Requires="v">
                <p:oleObj spid="_x0000_s12292" name="Belge" r:id="rId3" imgW="6003879" imgH="292691" progId="Word.Document.12">
                  <p:embed/>
                </p:oleObj>
              </mc:Choice>
              <mc:Fallback>
                <p:oleObj name="Belge" r:id="rId3" imgW="6003879" imgH="292691" progId="Word.Document.12">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739" y="3482788"/>
                        <a:ext cx="6070320" cy="439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0" name="Object 2"/>
          <p:cNvGraphicFramePr>
            <a:graphicFrameLocks noChangeAspect="1"/>
          </p:cNvGraphicFramePr>
          <p:nvPr/>
        </p:nvGraphicFramePr>
        <p:xfrm>
          <a:off x="941388" y="4760259"/>
          <a:ext cx="5697537" cy="495954"/>
        </p:xfrm>
        <a:graphic>
          <a:graphicData uri="http://schemas.openxmlformats.org/presentationml/2006/ole">
            <mc:AlternateContent xmlns:mc="http://schemas.openxmlformats.org/markup-compatibility/2006">
              <mc:Choice xmlns:v="urn:schemas-microsoft-com:vml" Requires="v">
                <p:oleObj spid="_x0000_s12293" name="Belge" r:id="rId5" imgW="5761150" imgH="390614" progId="Word.Document.12">
                  <p:embed/>
                </p:oleObj>
              </mc:Choice>
              <mc:Fallback>
                <p:oleObj name="Belge" r:id="rId5" imgW="5761150" imgH="390614" progId="Word.Document.12">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1388" y="4760259"/>
                        <a:ext cx="5697537" cy="495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1" name="Object 3"/>
          <p:cNvGraphicFramePr>
            <a:graphicFrameLocks noChangeAspect="1"/>
          </p:cNvGraphicFramePr>
          <p:nvPr/>
        </p:nvGraphicFramePr>
        <p:xfrm>
          <a:off x="725488" y="5646737"/>
          <a:ext cx="9242425" cy="592697"/>
        </p:xfrm>
        <a:graphic>
          <a:graphicData uri="http://schemas.openxmlformats.org/presentationml/2006/ole">
            <mc:AlternateContent xmlns:mc="http://schemas.openxmlformats.org/markup-compatibility/2006">
              <mc:Choice xmlns:v="urn:schemas-microsoft-com:vml" Requires="v">
                <p:oleObj spid="_x0000_s12294" name="Belge" r:id="rId7" imgW="9699955" imgH="468377" progId="Word.Document.12">
                  <p:embed/>
                </p:oleObj>
              </mc:Choice>
              <mc:Fallback>
                <p:oleObj name="Belge" r:id="rId7" imgW="9699955" imgH="468377" progId="Word.Document.12">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5488" y="5646737"/>
                        <a:ext cx="9242425" cy="592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129181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2" y="802692"/>
            <a:ext cx="7024744" cy="568907"/>
          </a:xfrm>
        </p:spPr>
        <p:txBody>
          <a:bodyPr>
            <a:normAutofit fontScale="90000"/>
          </a:bodyPr>
          <a:lstStyle/>
          <a:p>
            <a:pPr algn="ctr"/>
            <a:r>
              <a:rPr lang="tr-TR" sz="3200" b="1" dirty="0"/>
              <a:t>7.2.4 Bağımsızlık</a:t>
            </a:r>
            <a:endParaRPr lang="tr-TR" sz="3200" dirty="0"/>
          </a:p>
        </p:txBody>
      </p:sp>
      <p:sp>
        <p:nvSpPr>
          <p:cNvPr id="3" name="İçerik Yer Tutucusu 2"/>
          <p:cNvSpPr>
            <a:spLocks noGrp="1"/>
          </p:cNvSpPr>
          <p:nvPr>
            <p:ph idx="1"/>
          </p:nvPr>
        </p:nvSpPr>
        <p:spPr>
          <a:xfrm>
            <a:off x="413658" y="1371599"/>
            <a:ext cx="8106227" cy="4564287"/>
          </a:xfrm>
        </p:spPr>
        <p:txBody>
          <a:bodyPr>
            <a:noAutofit/>
          </a:bodyPr>
          <a:lstStyle/>
          <a:p>
            <a:pPr algn="just"/>
            <a:r>
              <a:rPr lang="tr-TR" sz="2000" b="1" dirty="0"/>
              <a:t>İKİŞER İKİŞER VE KARŞILIKLI BAĞIMSIZLIK </a:t>
            </a:r>
            <a:r>
              <a:rPr lang="tr-TR" sz="2000" dirty="0"/>
              <a:t>İkiden fazla olay için de bağımsızlık tanımlayabiliriz. Bununla birlikte, Tanım 5' de verildiği gibi, iki farklı tür bağımsızlık vardır</a:t>
            </a:r>
            <a:r>
              <a:rPr lang="tr-TR" sz="2000" dirty="0" smtClean="0"/>
              <a:t>.</a:t>
            </a:r>
          </a:p>
          <a:p>
            <a:pPr algn="just"/>
            <a:endParaRPr lang="tr-TR" sz="2000" dirty="0" smtClean="0"/>
          </a:p>
          <a:p>
            <a:pPr algn="just"/>
            <a:endParaRPr lang="tr-TR" sz="2000" dirty="0" smtClean="0"/>
          </a:p>
          <a:p>
            <a:pPr algn="just"/>
            <a:endParaRPr lang="tr-TR" sz="2000" dirty="0" smtClean="0"/>
          </a:p>
          <a:p>
            <a:pPr algn="just"/>
            <a:endParaRPr lang="tr-TR" sz="2000" dirty="0"/>
          </a:p>
          <a:p>
            <a:pPr algn="just"/>
            <a:endParaRPr lang="tr-TR" sz="2000" dirty="0" smtClean="0"/>
          </a:p>
          <a:p>
            <a:pPr marL="68580" indent="0" algn="just">
              <a:buNone/>
            </a:pPr>
            <a:endParaRPr lang="tr-TR" sz="2000" dirty="0"/>
          </a:p>
          <a:p>
            <a:pPr algn="just"/>
            <a:r>
              <a:rPr lang="tr-TR" sz="2000" dirty="0" smtClean="0">
                <a:solidFill>
                  <a:schemeClr val="tx1"/>
                </a:solidFill>
              </a:rPr>
              <a:t>Tanım </a:t>
            </a:r>
            <a:r>
              <a:rPr lang="tr-TR" sz="2000" dirty="0">
                <a:solidFill>
                  <a:schemeClr val="tx1"/>
                </a:solidFill>
              </a:rPr>
              <a:t>5'ten, karşılıklı bağımsız </a:t>
            </a:r>
            <a:r>
              <a:rPr lang="tr-TR" sz="2000" i="1" dirty="0">
                <a:solidFill>
                  <a:schemeClr val="tx1"/>
                </a:solidFill>
              </a:rPr>
              <a:t>n </a:t>
            </a:r>
            <a:r>
              <a:rPr lang="tr-TR" sz="2000" dirty="0">
                <a:solidFill>
                  <a:schemeClr val="tx1"/>
                </a:solidFill>
              </a:rPr>
              <a:t>olayın aynı zamanda ikişer ikişer bağımsız olduğu so­nucuna ulaşırız. Ancak bölüm sonundaki tamamlayıcı alıştırmalardaki 25. somda göreceğiniz gibi, tersi her zaman doğru değildir. Karşılıklı bağımsız hipotezlerini sağlamasına rağmen iki­şer ikişer bağımsız olmayan olaylarla ilgili birçok teorem vardır. Bu bölümün sonunda da buna ilişkin pek çok teorem verilecektir</a:t>
            </a:r>
            <a:r>
              <a:rPr lang="tr-TR" sz="2000" dirty="0"/>
              <a:t>.</a:t>
            </a:r>
          </a:p>
          <a:p>
            <a:pPr algn="just"/>
            <a:endParaRPr lang="tr-TR" sz="1800" dirty="0"/>
          </a:p>
        </p:txBody>
      </p:sp>
      <p:sp>
        <p:nvSpPr>
          <p:cNvPr id="5" name="Altbilgi Yer Tutucusu 4"/>
          <p:cNvSpPr>
            <a:spLocks noGrp="1"/>
          </p:cNvSpPr>
          <p:nvPr>
            <p:ph type="ftr" sz="quarter" idx="11"/>
          </p:nvPr>
        </p:nvSpPr>
        <p:spPr>
          <a:xfrm>
            <a:off x="5422659" y="6301032"/>
            <a:ext cx="3502152" cy="365125"/>
          </a:xfrm>
        </p:spPr>
        <p:txBody>
          <a:bodyPr/>
          <a:lstStyle/>
          <a:p>
            <a:r>
              <a:rPr lang="tr-TR" dirty="0"/>
              <a:t>7.2 Olasılık Teorisi </a:t>
            </a:r>
            <a:endParaRPr lang="en-US" dirty="0"/>
          </a:p>
        </p:txBody>
      </p:sp>
      <p:sp>
        <p:nvSpPr>
          <p:cNvPr id="6" name="Slayt Numarası Yer Tutucusu 5"/>
          <p:cNvSpPr>
            <a:spLocks noGrp="1"/>
          </p:cNvSpPr>
          <p:nvPr>
            <p:ph type="sldNum" sz="quarter" idx="12"/>
          </p:nvPr>
        </p:nvSpPr>
        <p:spPr/>
        <p:txBody>
          <a:bodyPr>
            <a:normAutofit/>
          </a:bodyPr>
          <a:lstStyle/>
          <a:p>
            <a:fld id="{8B37D5FE-740C-46F5-801A-FA5477D9711F}" type="slidenum">
              <a:rPr lang="en-US" smtClean="0"/>
              <a:pPr/>
              <a:t>38</a:t>
            </a:fld>
            <a:endParaRPr lang="en-US"/>
          </a:p>
        </p:txBody>
      </p:sp>
      <p:graphicFrame>
        <p:nvGraphicFramePr>
          <p:cNvPr id="7" name="Diyagram 6"/>
          <p:cNvGraphicFramePr/>
          <p:nvPr>
            <p:extLst>
              <p:ext uri="{D42A27DB-BD31-4B8C-83A1-F6EECF244321}">
                <p14:modId xmlns:p14="http://schemas.microsoft.com/office/powerpoint/2010/main" val="4175441229"/>
              </p:ext>
            </p:extLst>
          </p:nvPr>
        </p:nvGraphicFramePr>
        <p:xfrm>
          <a:off x="284437" y="2508842"/>
          <a:ext cx="8536833" cy="19017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58108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06244" y="765895"/>
            <a:ext cx="7024744" cy="1143000"/>
          </a:xfrm>
        </p:spPr>
        <p:txBody>
          <a:bodyPr>
            <a:normAutofit/>
          </a:bodyPr>
          <a:lstStyle/>
          <a:p>
            <a:pPr algn="ctr"/>
            <a:r>
              <a:rPr lang="tr-TR" sz="3200" b="1" dirty="0"/>
              <a:t>7.2.5 </a:t>
            </a:r>
            <a:r>
              <a:rPr lang="tr-TR" sz="3200" b="1" dirty="0" err="1"/>
              <a:t>Bernoulli</a:t>
            </a:r>
            <a:r>
              <a:rPr lang="tr-TR" sz="3200" b="1" dirty="0"/>
              <a:t> Denemeleri ve </a:t>
            </a:r>
            <a:r>
              <a:rPr lang="tr-TR" sz="3200" b="1" dirty="0" err="1"/>
              <a:t>Binom</a:t>
            </a:r>
            <a:r>
              <a:rPr lang="tr-TR" sz="3200" b="1" dirty="0"/>
              <a:t> </a:t>
            </a:r>
            <a:r>
              <a:rPr lang="tr-TR" sz="3200" b="1" dirty="0" smtClean="0"/>
              <a:t>Dağılımı</a:t>
            </a:r>
            <a:endParaRPr lang="tr-TR" sz="3200" b="1" dirty="0"/>
          </a:p>
        </p:txBody>
      </p:sp>
      <p:sp>
        <p:nvSpPr>
          <p:cNvPr id="3" name="İçerik Yer Tutucusu 2"/>
          <p:cNvSpPr>
            <a:spLocks noGrp="1"/>
          </p:cNvSpPr>
          <p:nvPr>
            <p:ph idx="1"/>
          </p:nvPr>
        </p:nvSpPr>
        <p:spPr>
          <a:xfrm>
            <a:off x="543632" y="1861428"/>
            <a:ext cx="8149967" cy="4515938"/>
          </a:xfrm>
        </p:spPr>
        <p:txBody>
          <a:bodyPr>
            <a:noAutofit/>
          </a:bodyPr>
          <a:lstStyle/>
          <a:p>
            <a:pPr algn="just"/>
            <a:r>
              <a:rPr lang="tr-TR" sz="1900" dirty="0"/>
              <a:t>Bir deneyin sadece iki olası sonucunun olduğunu kabul edelim. Örneğin, rastgele bir bit üretil­diğinde, olası sonuçlar 0 ve 1' </a:t>
            </a:r>
            <a:r>
              <a:rPr lang="tr-TR" sz="1900" dirty="0" err="1"/>
              <a:t>dir</a:t>
            </a:r>
            <a:r>
              <a:rPr lang="tr-TR" sz="1900" dirty="0"/>
              <a:t>. Bir para atıldığında, mümkün olan sonuçlar yazı ve turadır. </a:t>
            </a:r>
            <a:endParaRPr lang="tr-TR" sz="1900" dirty="0" smtClean="0"/>
          </a:p>
          <a:p>
            <a:pPr algn="just"/>
            <a:endParaRPr lang="tr-TR" sz="1900" dirty="0" smtClean="0"/>
          </a:p>
          <a:p>
            <a:pPr algn="just"/>
            <a:r>
              <a:rPr lang="tr-TR" sz="1900" dirty="0" smtClean="0"/>
              <a:t>James </a:t>
            </a:r>
            <a:r>
              <a:rPr lang="tr-TR" sz="1900" dirty="0" err="1"/>
              <a:t>Bernoulli</a:t>
            </a:r>
            <a:r>
              <a:rPr lang="tr-TR" sz="1900" dirty="0"/>
              <a:t> olasılık teorisine önemli katkılar sağlamıştır. Bu nedenle iki sonuçlu </a:t>
            </a:r>
            <a:r>
              <a:rPr lang="tr-TR" sz="1900" dirty="0" smtClean="0"/>
              <a:t>denemelere </a:t>
            </a:r>
            <a:r>
              <a:rPr lang="tr-TR" sz="1900" b="1" dirty="0" err="1"/>
              <a:t>Bernoulli</a:t>
            </a:r>
            <a:r>
              <a:rPr lang="tr-TR" sz="1900" b="1" dirty="0"/>
              <a:t> denemeleri </a:t>
            </a:r>
            <a:r>
              <a:rPr lang="tr-TR" sz="1900" dirty="0"/>
              <a:t>denir. Genel olarak, bir </a:t>
            </a:r>
            <a:r>
              <a:rPr lang="tr-TR" sz="1900" dirty="0" err="1"/>
              <a:t>Bernoulli</a:t>
            </a:r>
            <a:r>
              <a:rPr lang="tr-TR" sz="1900" dirty="0"/>
              <a:t> denemesinin olası sonucu </a:t>
            </a:r>
            <a:r>
              <a:rPr lang="tr-TR" sz="1900" b="1" dirty="0"/>
              <a:t>başarı </a:t>
            </a:r>
            <a:r>
              <a:rPr lang="tr-TR" sz="1900" dirty="0"/>
              <a:t>ya da </a:t>
            </a:r>
            <a:r>
              <a:rPr lang="tr-TR" sz="1900" b="1" dirty="0"/>
              <a:t>başarısızlık </a:t>
            </a:r>
            <a:r>
              <a:rPr lang="tr-TR" sz="1900" dirty="0"/>
              <a:t>olarak adlandırılır. Eğer </a:t>
            </a:r>
            <a:r>
              <a:rPr lang="tr-TR" sz="1900" i="1" dirty="0"/>
              <a:t>p</a:t>
            </a:r>
            <a:r>
              <a:rPr lang="tr-TR" sz="1900" dirty="0"/>
              <a:t>; başarı olasılığı ve </a:t>
            </a:r>
            <a:r>
              <a:rPr lang="tr-TR" sz="1900" i="1" dirty="0"/>
              <a:t>q; </a:t>
            </a:r>
            <a:r>
              <a:rPr lang="tr-TR" sz="1900" dirty="0"/>
              <a:t>başarısızlık olasılığı ise, bu durumda </a:t>
            </a:r>
            <a:r>
              <a:rPr lang="tr-TR" sz="1900" i="1" dirty="0"/>
              <a:t>p + q =1</a:t>
            </a:r>
            <a:r>
              <a:rPr lang="tr-TR" sz="1900" dirty="0"/>
              <a:t>' </a:t>
            </a:r>
            <a:r>
              <a:rPr lang="tr-TR" sz="1900" dirty="0" err="1"/>
              <a:t>dir</a:t>
            </a:r>
            <a:r>
              <a:rPr lang="tr-TR" sz="1900" dirty="0" smtClean="0"/>
              <a:t>.</a:t>
            </a:r>
          </a:p>
          <a:p>
            <a:pPr marL="68580" indent="0" algn="just">
              <a:buNone/>
            </a:pPr>
            <a:endParaRPr lang="tr-TR" sz="1900" dirty="0" smtClean="0"/>
          </a:p>
          <a:p>
            <a:pPr algn="just"/>
            <a:r>
              <a:rPr lang="tr-TR" sz="1900" dirty="0"/>
              <a:t>Birçok problem, birbirinden bağımsız </a:t>
            </a:r>
            <a:r>
              <a:rPr lang="tr-TR" sz="1900" i="1" dirty="0"/>
              <a:t>n </a:t>
            </a:r>
            <a:r>
              <a:rPr lang="tr-TR" sz="1900" dirty="0" err="1"/>
              <a:t>Bernoulli</a:t>
            </a:r>
            <a:r>
              <a:rPr lang="tr-TR" sz="1900" dirty="0"/>
              <a:t> denemesinden </a:t>
            </a:r>
            <a:r>
              <a:rPr lang="tr-TR" sz="1900" i="1" dirty="0"/>
              <a:t>k </a:t>
            </a:r>
            <a:r>
              <a:rPr lang="tr-TR" sz="1900" dirty="0"/>
              <a:t>başarı olasılığının belir­lenmesi ile çözülebilir. (Eğer başarının koşullu </a:t>
            </a:r>
            <a:r>
              <a:rPr lang="tr-TR" sz="1900" dirty="0" smtClean="0"/>
              <a:t>olasılığı? </a:t>
            </a:r>
            <a:r>
              <a:rPr lang="tr-TR" sz="1900" dirty="0"/>
              <a:t>ise, bu durumda </a:t>
            </a:r>
            <a:r>
              <a:rPr lang="tr-TR" sz="1900" dirty="0" err="1"/>
              <a:t>Bernoulli</a:t>
            </a:r>
            <a:r>
              <a:rPr lang="tr-TR" sz="1900" dirty="0"/>
              <a:t> denemeleri </a:t>
            </a:r>
            <a:r>
              <a:rPr lang="tr-TR" sz="1900" b="1" dirty="0"/>
              <a:t>karşılıklı bağımsızdır.) </a:t>
            </a:r>
            <a:r>
              <a:rPr lang="tr-TR" sz="1900" dirty="0"/>
              <a:t>Örnek 8'i göz önüne alalım. </a:t>
            </a:r>
          </a:p>
        </p:txBody>
      </p:sp>
      <p:sp>
        <p:nvSpPr>
          <p:cNvPr id="5" name="Altbilgi Yer Tutucusu 4"/>
          <p:cNvSpPr>
            <a:spLocks noGrp="1"/>
          </p:cNvSpPr>
          <p:nvPr>
            <p:ph type="ftr" sz="quarter" idx="11"/>
          </p:nvPr>
        </p:nvSpPr>
        <p:spPr>
          <a:xfrm>
            <a:off x="5200248" y="6217286"/>
            <a:ext cx="3502152" cy="365125"/>
          </a:xfrm>
        </p:spPr>
        <p:txBody>
          <a:bodyPr/>
          <a:lstStyle/>
          <a:p>
            <a:r>
              <a:rPr lang="tr-TR" dirty="0"/>
              <a:t>7.2 Olasılık Teorisi </a:t>
            </a:r>
            <a:endParaRPr lang="en-US" dirty="0"/>
          </a:p>
          <a:p>
            <a:endParaRPr lang="en-US" dirty="0"/>
          </a:p>
        </p:txBody>
      </p:sp>
      <p:sp>
        <p:nvSpPr>
          <p:cNvPr id="6" name="Slayt Numarası Yer Tutucusu 5"/>
          <p:cNvSpPr>
            <a:spLocks noGrp="1"/>
          </p:cNvSpPr>
          <p:nvPr>
            <p:ph type="sldNum" sz="quarter" idx="12"/>
          </p:nvPr>
        </p:nvSpPr>
        <p:spPr/>
        <p:txBody>
          <a:bodyPr>
            <a:normAutofit/>
          </a:bodyPr>
          <a:lstStyle/>
          <a:p>
            <a:fld id="{8B37D5FE-740C-46F5-801A-FA5477D9711F}" type="slidenum">
              <a:rPr lang="en-US" smtClean="0"/>
              <a:pPr/>
              <a:t>39</a:t>
            </a:fld>
            <a:endParaRPr lang="en-US"/>
          </a:p>
        </p:txBody>
      </p:sp>
    </p:spTree>
    <p:extLst>
      <p:ext uri="{BB962C8B-B14F-4D97-AF65-F5344CB8AC3E}">
        <p14:creationId xmlns:p14="http://schemas.microsoft.com/office/powerpoint/2010/main" val="1459490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06244" y="635800"/>
            <a:ext cx="7024744" cy="762778"/>
          </a:xfrm>
        </p:spPr>
        <p:txBody>
          <a:bodyPr>
            <a:normAutofit/>
          </a:bodyPr>
          <a:lstStyle/>
          <a:p>
            <a:pPr algn="ctr"/>
            <a:r>
              <a:rPr lang="tr-TR" sz="3200" b="1" u="sng" dirty="0"/>
              <a:t>7.1 Ayrık Olasılığa Giriş</a:t>
            </a:r>
            <a:endParaRPr lang="tr-TR" sz="3200" dirty="0"/>
          </a:p>
        </p:txBody>
      </p:sp>
      <p:sp>
        <p:nvSpPr>
          <p:cNvPr id="3" name="İçerik Yer Tutucusu 2"/>
          <p:cNvSpPr>
            <a:spLocks noGrp="1"/>
          </p:cNvSpPr>
          <p:nvPr>
            <p:ph idx="1"/>
          </p:nvPr>
        </p:nvSpPr>
        <p:spPr>
          <a:xfrm>
            <a:off x="535405" y="1030636"/>
            <a:ext cx="7990115" cy="6248064"/>
          </a:xfrm>
        </p:spPr>
        <p:txBody>
          <a:bodyPr>
            <a:noAutofit/>
          </a:bodyPr>
          <a:lstStyle/>
          <a:p>
            <a:pPr algn="just"/>
            <a:endParaRPr lang="tr-TR" sz="1900" dirty="0" smtClean="0"/>
          </a:p>
          <a:p>
            <a:pPr algn="just"/>
            <a:r>
              <a:rPr lang="tr-TR" sz="1900" dirty="0" smtClean="0">
                <a:solidFill>
                  <a:schemeClr val="tx1"/>
                </a:solidFill>
              </a:rPr>
              <a:t>On </a:t>
            </a:r>
            <a:r>
              <a:rPr lang="tr-TR" sz="1900" dirty="0">
                <a:solidFill>
                  <a:schemeClr val="tx1"/>
                </a:solidFill>
              </a:rPr>
              <a:t>yedinci yüzyılda Fransız matematikçi </a:t>
            </a:r>
            <a:r>
              <a:rPr lang="tr-TR" sz="1900" i="1" dirty="0" err="1">
                <a:solidFill>
                  <a:schemeClr val="tx1"/>
                </a:solidFill>
              </a:rPr>
              <a:t>Blaise</a:t>
            </a:r>
            <a:r>
              <a:rPr lang="tr-TR" sz="1900" i="1" dirty="0">
                <a:solidFill>
                  <a:schemeClr val="tx1"/>
                </a:solidFill>
              </a:rPr>
              <a:t> Pascal, </a:t>
            </a:r>
            <a:r>
              <a:rPr lang="tr-TR" sz="1900" dirty="0">
                <a:solidFill>
                  <a:schemeClr val="tx1"/>
                </a:solidFill>
              </a:rPr>
              <a:t>bir çift zar defalarca atıldığında elde edilen sonuçlara dayanarak, bazı popüler bahislerin kazanma oranlarını belirlemiştir. </a:t>
            </a:r>
          </a:p>
          <a:p>
            <a:pPr algn="just">
              <a:buNone/>
            </a:pPr>
            <a:endParaRPr lang="tr-TR" sz="1900" dirty="0">
              <a:solidFill>
                <a:schemeClr val="tx1"/>
              </a:solidFill>
            </a:endParaRPr>
          </a:p>
          <a:p>
            <a:pPr algn="just"/>
            <a:r>
              <a:rPr lang="tr-TR" sz="1900" dirty="0">
                <a:solidFill>
                  <a:schemeClr val="tx1"/>
                </a:solidFill>
              </a:rPr>
              <a:t>On sekizinci yüzyılda, ayrıca şans oyununu da in­celeyen Fransız matematikçi </a:t>
            </a:r>
            <a:r>
              <a:rPr lang="tr-TR" sz="1900" i="1" dirty="0" err="1">
                <a:solidFill>
                  <a:schemeClr val="tx1"/>
                </a:solidFill>
              </a:rPr>
              <a:t>Laplace</a:t>
            </a:r>
            <a:r>
              <a:rPr lang="tr-TR" sz="1900" i="1" dirty="0">
                <a:solidFill>
                  <a:schemeClr val="tx1"/>
                </a:solidFill>
              </a:rPr>
              <a:t>, </a:t>
            </a:r>
            <a:r>
              <a:rPr lang="tr-TR" sz="1900" dirty="0">
                <a:solidFill>
                  <a:schemeClr val="tx1"/>
                </a:solidFill>
              </a:rPr>
              <a:t>başarılı sonuçların sayısının olası sonuçların sayısına bölünmesi gibi bir olayın olasılığını tanımladı.</a:t>
            </a:r>
          </a:p>
          <a:p>
            <a:pPr algn="just"/>
            <a:r>
              <a:rPr lang="tr-TR" sz="1900" dirty="0">
                <a:solidFill>
                  <a:schemeClr val="tx1"/>
                </a:solidFill>
              </a:rPr>
              <a:t> </a:t>
            </a:r>
            <a:r>
              <a:rPr lang="tr-TR" sz="2000" dirty="0" smtClean="0"/>
              <a:t>Örneğin, zar atıldığında zarın üstünde tek sayı gelme olasılığı, zarın üstüne tek sayı gelme durumlarının, tüm muhtemel sonuçların sayısına bölünmesiyle elde edilen sayıdır. </a:t>
            </a:r>
          </a:p>
          <a:p>
            <a:pPr algn="just"/>
            <a:endParaRPr lang="tr-TR" sz="2000" dirty="0" smtClean="0"/>
          </a:p>
          <a:p>
            <a:pPr algn="just"/>
            <a:r>
              <a:rPr lang="tr-TR" sz="2000" dirty="0" smtClean="0"/>
              <a:t>Bir zarın üstünde gelebilecek, 1, 2, 3, 4, 5, ve 6 olarak adlan­dırılan toplam altı muhtemel sonuç vardır ve 1, 3 ve 5 biçiminde tek sayı olarak adlandırılan bu altı sonucun üçü kesin olarak başarılıdır.</a:t>
            </a:r>
          </a:p>
          <a:p>
            <a:pPr algn="just"/>
            <a:endParaRPr lang="tr-TR" sz="2000" dirty="0" smtClean="0"/>
          </a:p>
          <a:p>
            <a:pPr algn="just"/>
            <a:r>
              <a:rPr lang="tr-TR" sz="2000" dirty="0" smtClean="0"/>
              <a:t> Dolayısıyla, zarın tek sayı gelme olasılığı 3/6 = 1/2 olur. </a:t>
            </a:r>
            <a:endParaRPr lang="tr-TR" sz="1900" dirty="0">
              <a:solidFill>
                <a:schemeClr val="tx1"/>
              </a:solidFill>
            </a:endParaRPr>
          </a:p>
          <a:p>
            <a:endParaRPr lang="tr-TR" sz="1900" dirty="0"/>
          </a:p>
        </p:txBody>
      </p:sp>
      <p:sp>
        <p:nvSpPr>
          <p:cNvPr id="5" name="Altbilgi Yer Tutucusu 4"/>
          <p:cNvSpPr>
            <a:spLocks noGrp="1"/>
          </p:cNvSpPr>
          <p:nvPr>
            <p:ph type="ftr" sz="quarter" idx="11"/>
          </p:nvPr>
        </p:nvSpPr>
        <p:spPr>
          <a:xfrm>
            <a:off x="5463852" y="6492875"/>
            <a:ext cx="3502152" cy="365125"/>
          </a:xfrm>
        </p:spPr>
        <p:txBody>
          <a:bodyPr/>
          <a:lstStyle/>
          <a:p>
            <a:r>
              <a:rPr lang="tr-TR" dirty="0" smtClean="0"/>
              <a:t>7.1 Ayrık Olasılığa Giriş</a:t>
            </a:r>
            <a:endParaRPr lang="en-US" dirty="0"/>
          </a:p>
        </p:txBody>
      </p:sp>
      <p:sp>
        <p:nvSpPr>
          <p:cNvPr id="6" name="Slayt Numarası Yer Tutucusu 5"/>
          <p:cNvSpPr>
            <a:spLocks noGrp="1"/>
          </p:cNvSpPr>
          <p:nvPr>
            <p:ph type="sldNum" sz="quarter" idx="12"/>
          </p:nvPr>
        </p:nvSpPr>
        <p:spPr/>
        <p:txBody>
          <a:bodyPr>
            <a:normAutofit/>
          </a:bodyPr>
          <a:lstStyle/>
          <a:p>
            <a:fld id="{8B37D5FE-740C-46F5-801A-FA5477D9711F}" type="slidenum">
              <a:rPr lang="en-US" smtClean="0"/>
              <a:pPr/>
              <a:t>4</a:t>
            </a:fld>
            <a:endParaRPr lang="en-US"/>
          </a:p>
        </p:txBody>
      </p:sp>
    </p:spTree>
    <p:extLst>
      <p:ext uri="{BB962C8B-B14F-4D97-AF65-F5344CB8AC3E}">
        <p14:creationId xmlns:p14="http://schemas.microsoft.com/office/powerpoint/2010/main" val="5040237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36724" y="589616"/>
            <a:ext cx="7024744" cy="1143000"/>
          </a:xfrm>
        </p:spPr>
        <p:txBody>
          <a:bodyPr>
            <a:normAutofit/>
          </a:bodyPr>
          <a:lstStyle/>
          <a:p>
            <a:pPr algn="ctr"/>
            <a:r>
              <a:rPr lang="tr-TR" sz="3200" b="1" dirty="0"/>
              <a:t>7.2.5 </a:t>
            </a:r>
            <a:r>
              <a:rPr lang="tr-TR" sz="3200" b="1" dirty="0" err="1"/>
              <a:t>Bernoulli</a:t>
            </a:r>
            <a:r>
              <a:rPr lang="tr-TR" sz="3200" b="1" dirty="0"/>
              <a:t> Denemeleri ve </a:t>
            </a:r>
            <a:r>
              <a:rPr lang="tr-TR" sz="3200" b="1" dirty="0" err="1"/>
              <a:t>Binom</a:t>
            </a:r>
            <a:r>
              <a:rPr lang="tr-TR" sz="3200" b="1" dirty="0"/>
              <a:t> Dağılımı</a:t>
            </a:r>
            <a:endParaRPr lang="tr-TR" sz="3200" dirty="0"/>
          </a:p>
        </p:txBody>
      </p:sp>
      <p:sp>
        <p:nvSpPr>
          <p:cNvPr id="7" name="6 İçerik Yer Tutucusu"/>
          <p:cNvSpPr>
            <a:spLocks noGrp="1"/>
          </p:cNvSpPr>
          <p:nvPr>
            <p:ph idx="1"/>
          </p:nvPr>
        </p:nvSpPr>
        <p:spPr>
          <a:xfrm>
            <a:off x="571499" y="1752600"/>
            <a:ext cx="8048065" cy="4080029"/>
          </a:xfrm>
        </p:spPr>
        <p:txBody>
          <a:bodyPr>
            <a:normAutofit lnSpcReduction="10000"/>
          </a:bodyPr>
          <a:lstStyle/>
          <a:p>
            <a:r>
              <a:rPr lang="tr-TR" sz="2000" b="1" dirty="0" smtClean="0">
                <a:solidFill>
                  <a:srgbClr val="C00000"/>
                </a:solidFill>
              </a:rPr>
              <a:t>ÖRNEK </a:t>
            </a:r>
            <a:r>
              <a:rPr lang="tr-TR" sz="2000" dirty="0" smtClean="0">
                <a:solidFill>
                  <a:schemeClr val="tx1"/>
                </a:solidFill>
              </a:rPr>
              <a:t>Tura gelme olasılığı 2/3 olan hileli bir para, </a:t>
            </a:r>
            <a:r>
              <a:rPr lang="tr-TR" sz="2000" dirty="0" err="1" smtClean="0">
                <a:solidFill>
                  <a:schemeClr val="tx1"/>
                </a:solidFill>
              </a:rPr>
              <a:t>herbir</a:t>
            </a:r>
            <a:r>
              <a:rPr lang="tr-TR" sz="2000" dirty="0" smtClean="0">
                <a:solidFill>
                  <a:schemeClr val="tx1"/>
                </a:solidFill>
              </a:rPr>
              <a:t> atılışın bağımsız olduğu kabul edilerek, 7 kere atıldığında, 4 kere tura gelme olasılığı nedir?</a:t>
            </a:r>
          </a:p>
          <a:p>
            <a:r>
              <a:rPr lang="tr-TR" sz="2000" b="1" i="1" dirty="0" smtClean="0">
                <a:solidFill>
                  <a:srgbClr val="C00000"/>
                </a:solidFill>
              </a:rPr>
              <a:t>Çözüm</a:t>
            </a:r>
            <a:r>
              <a:rPr lang="tr-TR" sz="2000" b="1" i="1" dirty="0" smtClean="0"/>
              <a:t>: </a:t>
            </a:r>
            <a:r>
              <a:rPr lang="tr-TR" sz="2000" dirty="0" smtClean="0">
                <a:solidFill>
                  <a:schemeClr val="tx1"/>
                </a:solidFill>
              </a:rPr>
              <a:t>Üç Bir para yedi kez atıldığında, 2</a:t>
            </a:r>
            <a:r>
              <a:rPr lang="tr-TR" sz="2000" baseline="30000" dirty="0" smtClean="0">
                <a:solidFill>
                  <a:schemeClr val="tx1"/>
                </a:solidFill>
              </a:rPr>
              <a:t>7</a:t>
            </a:r>
            <a:r>
              <a:rPr lang="tr-TR" sz="2000" dirty="0" smtClean="0">
                <a:solidFill>
                  <a:schemeClr val="tx1"/>
                </a:solidFill>
              </a:rPr>
              <a:t> = 128 olası sonuç vardır. 7 atılışta 4 tura gelmesi C(7,4)' tür. Atışlar birbirinden bağımsız olduğundan, bu sonuçların her birinin (dört tura ve üç yazı) olasılığı (2/3)</a:t>
            </a:r>
            <a:r>
              <a:rPr lang="tr-TR" sz="2000" baseline="30000" dirty="0" smtClean="0">
                <a:solidFill>
                  <a:schemeClr val="tx1"/>
                </a:solidFill>
              </a:rPr>
              <a:t>4</a:t>
            </a:r>
            <a:r>
              <a:rPr lang="tr-TR" sz="2000" dirty="0" smtClean="0">
                <a:solidFill>
                  <a:schemeClr val="tx1"/>
                </a:solidFill>
              </a:rPr>
              <a:t>(1/3)</a:t>
            </a:r>
            <a:r>
              <a:rPr lang="tr-TR" sz="2000" baseline="30000" dirty="0" smtClean="0">
                <a:solidFill>
                  <a:schemeClr val="tx1"/>
                </a:solidFill>
              </a:rPr>
              <a:t>3</a:t>
            </a:r>
            <a:r>
              <a:rPr lang="tr-TR" sz="2000" dirty="0" smtClean="0">
                <a:solidFill>
                  <a:schemeClr val="tx1"/>
                </a:solidFill>
              </a:rPr>
              <a:t>'tür. Sonuç olarak, tam dört tura gelme olasılığı</a:t>
            </a:r>
          </a:p>
          <a:p>
            <a:endParaRPr lang="tr-TR" sz="2000" dirty="0" smtClean="0">
              <a:solidFill>
                <a:schemeClr val="tx1"/>
              </a:solidFill>
            </a:endParaRPr>
          </a:p>
          <a:p>
            <a:endParaRPr lang="tr-TR" sz="2000" dirty="0" smtClean="0">
              <a:solidFill>
                <a:schemeClr val="tx1"/>
              </a:solidFill>
            </a:endParaRPr>
          </a:p>
          <a:p>
            <a:endParaRPr lang="tr-TR" sz="2000" dirty="0" smtClean="0">
              <a:solidFill>
                <a:schemeClr val="tx1"/>
              </a:solidFill>
            </a:endParaRPr>
          </a:p>
          <a:p>
            <a:pPr>
              <a:buNone/>
            </a:pPr>
            <a:r>
              <a:rPr lang="tr-TR" sz="2000" dirty="0" smtClean="0">
                <a:solidFill>
                  <a:schemeClr val="tx1"/>
                </a:solidFill>
              </a:rPr>
              <a:t>olur. </a:t>
            </a:r>
          </a:p>
          <a:p>
            <a:r>
              <a:rPr lang="tr-TR" sz="2000" dirty="0" smtClean="0">
                <a:solidFill>
                  <a:schemeClr val="tx1"/>
                </a:solidFill>
              </a:rPr>
              <a:t>Örnekte kullanılan mantık ile hareket edersek, </a:t>
            </a:r>
            <a:r>
              <a:rPr lang="tr-TR" sz="2000" i="1" dirty="0" smtClean="0">
                <a:solidFill>
                  <a:schemeClr val="tx1"/>
                </a:solidFill>
              </a:rPr>
              <a:t>n </a:t>
            </a:r>
            <a:r>
              <a:rPr lang="tr-TR" sz="2000" dirty="0" smtClean="0">
                <a:solidFill>
                  <a:schemeClr val="tx1"/>
                </a:solidFill>
              </a:rPr>
              <a:t>bağımsız </a:t>
            </a:r>
            <a:r>
              <a:rPr lang="tr-TR" sz="2000" dirty="0" err="1" smtClean="0">
                <a:solidFill>
                  <a:schemeClr val="tx1"/>
                </a:solidFill>
              </a:rPr>
              <a:t>Bemoulli</a:t>
            </a:r>
            <a:r>
              <a:rPr lang="tr-TR" sz="2000" dirty="0" smtClean="0">
                <a:solidFill>
                  <a:schemeClr val="tx1"/>
                </a:solidFill>
              </a:rPr>
              <a:t> denemesinde </a:t>
            </a:r>
            <a:r>
              <a:rPr lang="tr-TR" sz="2000" i="1" dirty="0" smtClean="0">
                <a:solidFill>
                  <a:schemeClr val="tx1"/>
                </a:solidFill>
              </a:rPr>
              <a:t>k </a:t>
            </a:r>
            <a:r>
              <a:rPr lang="tr-TR" sz="2000" dirty="0" smtClean="0">
                <a:solidFill>
                  <a:schemeClr val="tx1"/>
                </a:solidFill>
              </a:rPr>
              <a:t>ba­şarı olasılığı bulunabili</a:t>
            </a:r>
            <a:r>
              <a:rPr lang="tr-TR" sz="2000" dirty="0" smtClean="0"/>
              <a:t>r.</a:t>
            </a:r>
          </a:p>
          <a:p>
            <a:endParaRPr lang="tr-TR" sz="2000" dirty="0" smtClean="0"/>
          </a:p>
          <a:p>
            <a:endParaRPr lang="tr-TR" dirty="0"/>
          </a:p>
        </p:txBody>
      </p:sp>
      <p:sp>
        <p:nvSpPr>
          <p:cNvPr id="4" name="Veri Yer Tutucusu 3"/>
          <p:cNvSpPr>
            <a:spLocks noGrp="1"/>
          </p:cNvSpPr>
          <p:nvPr>
            <p:ph type="dt" sz="half" idx="10"/>
          </p:nvPr>
        </p:nvSpPr>
        <p:spPr/>
        <p:txBody>
          <a:bodyPr/>
          <a:lstStyle/>
          <a:p>
            <a:fld id="{05A93482-8E69-40F7-BCAD-5662A6CADB27}" type="datetime4">
              <a:rPr lang="en-US" smtClean="0"/>
              <a:pPr/>
              <a:t>October 3, 2020</a:t>
            </a:fld>
            <a:endParaRPr lang="en-US"/>
          </a:p>
        </p:txBody>
      </p:sp>
      <p:sp>
        <p:nvSpPr>
          <p:cNvPr id="5" name="Altbilgi Yer Tutucusu 4"/>
          <p:cNvSpPr>
            <a:spLocks noGrp="1"/>
          </p:cNvSpPr>
          <p:nvPr>
            <p:ph type="ftr" sz="quarter" idx="11"/>
          </p:nvPr>
        </p:nvSpPr>
        <p:spPr>
          <a:xfrm>
            <a:off x="5200248" y="6171474"/>
            <a:ext cx="3502152" cy="365125"/>
          </a:xfrm>
        </p:spPr>
        <p:txBody>
          <a:bodyPr/>
          <a:lstStyle/>
          <a:p>
            <a:r>
              <a:rPr lang="tr-TR" dirty="0"/>
              <a:t>7.2 Olasılık Teorisi </a:t>
            </a:r>
            <a:endParaRPr lang="en-US" dirty="0"/>
          </a:p>
          <a:p>
            <a:endParaRPr lang="en-US" dirty="0"/>
          </a:p>
        </p:txBody>
      </p:sp>
      <p:sp>
        <p:nvSpPr>
          <p:cNvPr id="6" name="Slayt Numarası Yer Tutucusu 5"/>
          <p:cNvSpPr>
            <a:spLocks noGrp="1"/>
          </p:cNvSpPr>
          <p:nvPr>
            <p:ph type="sldNum" sz="quarter" idx="12"/>
          </p:nvPr>
        </p:nvSpPr>
        <p:spPr/>
        <p:txBody>
          <a:bodyPr>
            <a:normAutofit/>
          </a:bodyPr>
          <a:lstStyle/>
          <a:p>
            <a:fld id="{8B37D5FE-740C-46F5-801A-FA5477D9711F}" type="slidenum">
              <a:rPr lang="en-US" smtClean="0"/>
              <a:pPr/>
              <a:t>40</a:t>
            </a:fld>
            <a:endParaRPr lang="en-US"/>
          </a:p>
        </p:txBody>
      </p:sp>
      <p:graphicFrame>
        <p:nvGraphicFramePr>
          <p:cNvPr id="9217" name="Object 1"/>
          <p:cNvGraphicFramePr>
            <a:graphicFrameLocks noChangeAspect="1"/>
          </p:cNvGraphicFramePr>
          <p:nvPr/>
        </p:nvGraphicFramePr>
        <p:xfrm>
          <a:off x="1233488" y="4346575"/>
          <a:ext cx="7313087" cy="441325"/>
        </p:xfrm>
        <a:graphic>
          <a:graphicData uri="http://schemas.openxmlformats.org/presentationml/2006/ole">
            <mc:AlternateContent xmlns:mc="http://schemas.openxmlformats.org/markup-compatibility/2006">
              <mc:Choice xmlns:v="urn:schemas-microsoft-com:vml" Requires="v">
                <p:oleObj spid="_x0000_s9218" name="Belge" r:id="rId3" imgW="5761150" imgH="347412" progId="Word.Document.12">
                  <p:embed/>
                </p:oleObj>
              </mc:Choice>
              <mc:Fallback>
                <p:oleObj name="Belge" r:id="rId3" imgW="5761150" imgH="347412" progId="Word.Document.12">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3488" y="4346575"/>
                        <a:ext cx="7313087"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123814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66928" y="801261"/>
            <a:ext cx="7024744" cy="1143000"/>
          </a:xfrm>
        </p:spPr>
        <p:txBody>
          <a:bodyPr>
            <a:normAutofit/>
          </a:bodyPr>
          <a:lstStyle/>
          <a:p>
            <a:pPr algn="ctr"/>
            <a:r>
              <a:rPr lang="tr-TR" sz="3200" b="1" dirty="0"/>
              <a:t>7.2.5 </a:t>
            </a:r>
            <a:r>
              <a:rPr lang="tr-TR" sz="3200" b="1" dirty="0" err="1"/>
              <a:t>Bernoulli</a:t>
            </a:r>
            <a:r>
              <a:rPr lang="tr-TR" sz="3200" b="1" dirty="0"/>
              <a:t> Denemeleri ve </a:t>
            </a:r>
            <a:r>
              <a:rPr lang="tr-TR" sz="3200" b="1" dirty="0" err="1"/>
              <a:t>Binom</a:t>
            </a:r>
            <a:r>
              <a:rPr lang="tr-TR" sz="3200" b="1" dirty="0"/>
              <a:t> Dağılımı</a:t>
            </a:r>
            <a:endParaRPr lang="tr-TR" sz="3200" dirty="0"/>
          </a:p>
        </p:txBody>
      </p:sp>
      <p:sp>
        <p:nvSpPr>
          <p:cNvPr id="8" name="7 İçerik Yer Tutucusu"/>
          <p:cNvSpPr>
            <a:spLocks noGrp="1"/>
          </p:cNvSpPr>
          <p:nvPr>
            <p:ph idx="1"/>
          </p:nvPr>
        </p:nvSpPr>
        <p:spPr>
          <a:xfrm>
            <a:off x="469900" y="2780104"/>
            <a:ext cx="7899400" cy="3508977"/>
          </a:xfrm>
        </p:spPr>
        <p:txBody>
          <a:bodyPr>
            <a:normAutofit/>
          </a:bodyPr>
          <a:lstStyle/>
          <a:p>
            <a:pPr lvl="1" algn="just"/>
            <a:r>
              <a:rPr lang="tr-TR" sz="2000" b="1" i="1" dirty="0" smtClean="0">
                <a:solidFill>
                  <a:srgbClr val="C00000"/>
                </a:solidFill>
              </a:rPr>
              <a:t>İspat</a:t>
            </a:r>
            <a:r>
              <a:rPr lang="tr-TR" sz="2000" b="1" i="1" dirty="0" smtClean="0"/>
              <a:t>:</a:t>
            </a:r>
            <a:r>
              <a:rPr lang="tr-TR" b="1" i="1" dirty="0" smtClean="0"/>
              <a:t> </a:t>
            </a:r>
            <a:r>
              <a:rPr lang="tr-TR" sz="1800" i="1" dirty="0" smtClean="0">
                <a:solidFill>
                  <a:schemeClr val="tx1"/>
                </a:solidFill>
              </a:rPr>
              <a:t>n </a:t>
            </a:r>
            <a:r>
              <a:rPr lang="tr-TR" sz="1800" dirty="0" err="1" smtClean="0">
                <a:solidFill>
                  <a:schemeClr val="tx1"/>
                </a:solidFill>
              </a:rPr>
              <a:t>Bernoulli</a:t>
            </a:r>
            <a:r>
              <a:rPr lang="tr-TR" sz="1800" dirty="0" smtClean="0">
                <a:solidFill>
                  <a:schemeClr val="tx1"/>
                </a:solidFill>
              </a:rPr>
              <a:t> denemesi dikkate alındığında, sonuç bir </a:t>
            </a:r>
            <a:r>
              <a:rPr lang="tr-TR" sz="1800" i="1" dirty="0" smtClean="0">
                <a:solidFill>
                  <a:schemeClr val="tx1"/>
                </a:solidFill>
              </a:rPr>
              <a:t>n</a:t>
            </a:r>
            <a:r>
              <a:rPr lang="tr-TR" sz="1800" dirty="0" smtClean="0">
                <a:solidFill>
                  <a:schemeClr val="tx1"/>
                </a:solidFill>
              </a:rPr>
              <a:t>-</a:t>
            </a:r>
            <a:r>
              <a:rPr lang="tr-TR" sz="1800" dirty="0" err="1" smtClean="0">
                <a:solidFill>
                  <a:schemeClr val="tx1"/>
                </a:solidFill>
              </a:rPr>
              <a:t>lidir</a:t>
            </a:r>
            <a:r>
              <a:rPr lang="tr-TR" sz="1800" dirty="0" smtClean="0">
                <a:solidFill>
                  <a:schemeClr val="tx1"/>
                </a:solidFill>
              </a:rPr>
              <a:t>: (</a:t>
            </a:r>
            <a:r>
              <a:rPr lang="tr-TR" sz="1800" i="1" dirty="0" smtClean="0">
                <a:solidFill>
                  <a:schemeClr val="tx1"/>
                </a:solidFill>
              </a:rPr>
              <a:t>t</a:t>
            </a:r>
            <a:r>
              <a:rPr lang="tr-TR" sz="1800" i="1" baseline="-25000" dirty="0" smtClean="0">
                <a:solidFill>
                  <a:schemeClr val="tx1"/>
                </a:solidFill>
              </a:rPr>
              <a:t>1</a:t>
            </a:r>
            <a:r>
              <a:rPr lang="tr-TR" sz="1800" dirty="0" smtClean="0">
                <a:solidFill>
                  <a:schemeClr val="tx1"/>
                </a:solidFill>
              </a:rPr>
              <a:t>, </a:t>
            </a:r>
            <a:r>
              <a:rPr lang="tr-TR" sz="1800" i="1" dirty="0" smtClean="0">
                <a:solidFill>
                  <a:schemeClr val="tx1"/>
                </a:solidFill>
              </a:rPr>
              <a:t>t</a:t>
            </a:r>
            <a:r>
              <a:rPr lang="tr-TR" sz="1800" i="1" baseline="-25000" dirty="0" smtClean="0">
                <a:solidFill>
                  <a:schemeClr val="tx1"/>
                </a:solidFill>
              </a:rPr>
              <a:t>2</a:t>
            </a:r>
            <a:r>
              <a:rPr lang="tr-TR" sz="1800" i="1" dirty="0" smtClean="0">
                <a:solidFill>
                  <a:schemeClr val="tx1"/>
                </a:solidFill>
              </a:rPr>
              <a:t>,…, </a:t>
            </a:r>
            <a:r>
              <a:rPr lang="tr-TR" sz="1800" i="1" dirty="0" err="1" smtClean="0">
                <a:solidFill>
                  <a:schemeClr val="tx1"/>
                </a:solidFill>
              </a:rPr>
              <a:t>t</a:t>
            </a:r>
            <a:r>
              <a:rPr lang="tr-TR" sz="1800" i="1" baseline="-25000" dirty="0" err="1" smtClean="0">
                <a:solidFill>
                  <a:schemeClr val="tx1"/>
                </a:solidFill>
              </a:rPr>
              <a:t>n</a:t>
            </a:r>
            <a:r>
              <a:rPr lang="tr-TR" sz="1800" i="1" dirty="0" smtClean="0">
                <a:solidFill>
                  <a:schemeClr val="tx1"/>
                </a:solidFill>
              </a:rPr>
              <a:t>). </a:t>
            </a:r>
            <a:r>
              <a:rPr lang="tr-TR" sz="1800" dirty="0" smtClean="0">
                <a:solidFill>
                  <a:schemeClr val="tx1"/>
                </a:solidFill>
              </a:rPr>
              <a:t>Burada, </a:t>
            </a:r>
            <a:r>
              <a:rPr lang="tr-TR" sz="1800" i="1" dirty="0" smtClean="0">
                <a:solidFill>
                  <a:schemeClr val="tx1"/>
                </a:solidFill>
              </a:rPr>
              <a:t>i</a:t>
            </a:r>
            <a:r>
              <a:rPr lang="tr-TR" sz="1800" dirty="0" smtClean="0">
                <a:solidFill>
                  <a:schemeClr val="tx1"/>
                </a:solidFill>
              </a:rPr>
              <a:t>= 1, 2 , . . . , </a:t>
            </a:r>
            <a:r>
              <a:rPr lang="tr-TR" sz="1800" i="1" dirty="0" smtClean="0">
                <a:solidFill>
                  <a:schemeClr val="tx1"/>
                </a:solidFill>
              </a:rPr>
              <a:t>n </a:t>
            </a:r>
            <a:r>
              <a:rPr lang="tr-TR" sz="1800" dirty="0" smtClean="0">
                <a:solidFill>
                  <a:schemeClr val="tx1"/>
                </a:solidFill>
              </a:rPr>
              <a:t>için </a:t>
            </a:r>
            <a:r>
              <a:rPr lang="tr-TR" sz="1800" i="1" dirty="0" smtClean="0">
                <a:solidFill>
                  <a:schemeClr val="tx1"/>
                </a:solidFill>
              </a:rPr>
              <a:t>t</a:t>
            </a:r>
            <a:r>
              <a:rPr lang="tr-TR" sz="1800" i="1" baseline="-25000" dirty="0" smtClean="0">
                <a:solidFill>
                  <a:schemeClr val="tx1"/>
                </a:solidFill>
              </a:rPr>
              <a:t>i</a:t>
            </a:r>
            <a:r>
              <a:rPr lang="tr-TR" sz="1800" dirty="0" smtClean="0">
                <a:solidFill>
                  <a:schemeClr val="tx1"/>
                </a:solidFill>
              </a:rPr>
              <a:t> = </a:t>
            </a:r>
            <a:r>
              <a:rPr lang="tr-TR" sz="1800" i="1" dirty="0" smtClean="0">
                <a:solidFill>
                  <a:schemeClr val="tx1"/>
                </a:solidFill>
              </a:rPr>
              <a:t>S </a:t>
            </a:r>
            <a:r>
              <a:rPr lang="tr-TR" sz="1800" dirty="0" smtClean="0">
                <a:solidFill>
                  <a:schemeClr val="tx1"/>
                </a:solidFill>
              </a:rPr>
              <a:t>(başarı için) ya da </a:t>
            </a:r>
            <a:r>
              <a:rPr lang="tr-TR" sz="1800" i="1" dirty="0" err="1" smtClean="0">
                <a:solidFill>
                  <a:schemeClr val="tx1"/>
                </a:solidFill>
              </a:rPr>
              <a:t>t</a:t>
            </a:r>
            <a:r>
              <a:rPr lang="tr-TR" sz="1800" i="1" baseline="-25000" dirty="0" err="1" smtClean="0">
                <a:solidFill>
                  <a:schemeClr val="tx1"/>
                </a:solidFill>
              </a:rPr>
              <a:t>t</a:t>
            </a:r>
            <a:r>
              <a:rPr lang="tr-TR" sz="1800" i="1" dirty="0" smtClean="0">
                <a:solidFill>
                  <a:schemeClr val="tx1"/>
                </a:solidFill>
              </a:rPr>
              <a:t> = F </a:t>
            </a:r>
            <a:r>
              <a:rPr lang="tr-TR" sz="1800" dirty="0" smtClean="0">
                <a:solidFill>
                  <a:schemeClr val="tx1"/>
                </a:solidFill>
              </a:rPr>
              <a:t>(başarısızlık için)' </a:t>
            </a:r>
            <a:r>
              <a:rPr lang="tr-TR" sz="1800" dirty="0" err="1" smtClean="0">
                <a:solidFill>
                  <a:schemeClr val="tx1"/>
                </a:solidFill>
              </a:rPr>
              <a:t>dir</a:t>
            </a:r>
            <a:r>
              <a:rPr lang="tr-TR" sz="1800" dirty="0" smtClean="0">
                <a:solidFill>
                  <a:schemeClr val="tx1"/>
                </a:solidFill>
              </a:rPr>
              <a:t>. </a:t>
            </a:r>
            <a:r>
              <a:rPr lang="tr-TR" sz="1800" i="1" dirty="0" smtClean="0">
                <a:solidFill>
                  <a:schemeClr val="tx1"/>
                </a:solidFill>
              </a:rPr>
              <a:t>n </a:t>
            </a:r>
            <a:r>
              <a:rPr lang="tr-TR" sz="1800" dirty="0" smtClean="0">
                <a:solidFill>
                  <a:schemeClr val="tx1"/>
                </a:solidFill>
              </a:rPr>
              <a:t>deneme de bağımsız olduğu için, her sonuçta </a:t>
            </a:r>
            <a:r>
              <a:rPr lang="tr-TR" sz="1800" i="1" dirty="0" smtClean="0">
                <a:solidFill>
                  <a:schemeClr val="tx1"/>
                </a:solidFill>
              </a:rPr>
              <a:t>k </a:t>
            </a:r>
            <a:r>
              <a:rPr lang="tr-TR" sz="1800" dirty="0" smtClean="0">
                <a:solidFill>
                  <a:schemeClr val="tx1"/>
                </a:solidFill>
              </a:rPr>
              <a:t>başarı ve n — </a:t>
            </a:r>
            <a:r>
              <a:rPr lang="tr-TR" sz="1800" i="1" dirty="0" smtClean="0">
                <a:solidFill>
                  <a:schemeClr val="tx1"/>
                </a:solidFill>
              </a:rPr>
              <a:t>k </a:t>
            </a:r>
            <a:r>
              <a:rPr lang="tr-TR" sz="1800" dirty="0" smtClean="0">
                <a:solidFill>
                  <a:schemeClr val="tx1"/>
                </a:solidFill>
              </a:rPr>
              <a:t>başarısızlık olasılığı (herhangi bir sırada)  ‘ dır. </a:t>
            </a:r>
            <a:r>
              <a:rPr lang="tr-TR" sz="1800" i="1" dirty="0" smtClean="0">
                <a:solidFill>
                  <a:schemeClr val="tx1"/>
                </a:solidFill>
              </a:rPr>
              <a:t>k </a:t>
            </a:r>
            <a:r>
              <a:rPr lang="tr-TR" sz="1800" dirty="0" smtClean="0">
                <a:solidFill>
                  <a:schemeClr val="tx1"/>
                </a:solidFill>
              </a:rPr>
              <a:t>tane </a:t>
            </a:r>
            <a:r>
              <a:rPr lang="tr-TR" sz="1800" i="1" dirty="0" smtClean="0">
                <a:solidFill>
                  <a:schemeClr val="tx1"/>
                </a:solidFill>
              </a:rPr>
              <a:t>S </a:t>
            </a:r>
            <a:r>
              <a:rPr lang="tr-TR" sz="1800" dirty="0" smtClean="0">
                <a:solidFill>
                  <a:schemeClr val="tx1"/>
                </a:solidFill>
              </a:rPr>
              <a:t>içeren </a:t>
            </a:r>
            <a:r>
              <a:rPr lang="tr-TR" sz="1800" i="1" dirty="0" smtClean="0">
                <a:solidFill>
                  <a:schemeClr val="tx1"/>
                </a:solidFill>
              </a:rPr>
              <a:t>n—</a:t>
            </a:r>
            <a:r>
              <a:rPr lang="tr-TR" sz="1800" dirty="0" err="1" smtClean="0">
                <a:solidFill>
                  <a:schemeClr val="tx1"/>
                </a:solidFill>
              </a:rPr>
              <a:t>lilerin</a:t>
            </a:r>
            <a:r>
              <a:rPr lang="tr-TR" sz="1800" dirty="0" smtClean="0">
                <a:solidFill>
                  <a:schemeClr val="tx1"/>
                </a:solidFill>
              </a:rPr>
              <a:t> sayısı </a:t>
            </a:r>
            <a:r>
              <a:rPr lang="tr-TR" sz="1800" i="1" dirty="0" smtClean="0">
                <a:solidFill>
                  <a:schemeClr val="tx1"/>
                </a:solidFill>
              </a:rPr>
              <a:t>C(n, k) </a:t>
            </a:r>
            <a:r>
              <a:rPr lang="tr-TR" sz="1800" dirty="0" smtClean="0">
                <a:solidFill>
                  <a:schemeClr val="tx1"/>
                </a:solidFill>
              </a:rPr>
              <a:t>olduğundan tam olarak </a:t>
            </a:r>
            <a:r>
              <a:rPr lang="tr-TR" sz="1800" i="1" dirty="0" smtClean="0">
                <a:solidFill>
                  <a:schemeClr val="tx1"/>
                </a:solidFill>
              </a:rPr>
              <a:t>k </a:t>
            </a:r>
            <a:r>
              <a:rPr lang="tr-TR" sz="1800" dirty="0" smtClean="0">
                <a:solidFill>
                  <a:schemeClr val="tx1"/>
                </a:solidFill>
              </a:rPr>
              <a:t>başarı olasılığı</a:t>
            </a:r>
          </a:p>
          <a:p>
            <a:pPr lvl="1"/>
            <a:endParaRPr lang="tr-TR" sz="1800" dirty="0" smtClean="0">
              <a:solidFill>
                <a:schemeClr val="tx1"/>
              </a:solidFill>
            </a:endParaRPr>
          </a:p>
          <a:p>
            <a:pPr lvl="1">
              <a:buNone/>
            </a:pPr>
            <a:r>
              <a:rPr lang="tr-TR" sz="1800" dirty="0" smtClean="0">
                <a:solidFill>
                  <a:schemeClr val="tx1"/>
                </a:solidFill>
              </a:rPr>
              <a:t>olur.</a:t>
            </a:r>
          </a:p>
          <a:p>
            <a:pPr lvl="1" algn="just">
              <a:buNone/>
            </a:pPr>
            <a:r>
              <a:rPr lang="tr-TR" sz="1800" dirty="0" smtClean="0">
                <a:solidFill>
                  <a:schemeClr val="tx1"/>
                </a:solidFill>
              </a:rPr>
              <a:t>    Başarı olasılığı </a:t>
            </a:r>
            <a:r>
              <a:rPr lang="tr-TR" sz="1800" i="1" dirty="0" smtClean="0">
                <a:solidFill>
                  <a:schemeClr val="tx1"/>
                </a:solidFill>
              </a:rPr>
              <a:t>p </a:t>
            </a:r>
            <a:r>
              <a:rPr lang="tr-TR" sz="1800" dirty="0" smtClean="0">
                <a:solidFill>
                  <a:schemeClr val="tx1"/>
                </a:solidFill>
              </a:rPr>
              <a:t>ve başarısızlık olasılığı </a:t>
            </a:r>
            <a:r>
              <a:rPr lang="tr-TR" sz="1800" i="1" dirty="0" smtClean="0">
                <a:solidFill>
                  <a:schemeClr val="tx1"/>
                </a:solidFill>
              </a:rPr>
              <a:t>q = </a:t>
            </a:r>
            <a:r>
              <a:rPr lang="tr-TR" sz="1800" dirty="0" smtClean="0">
                <a:solidFill>
                  <a:schemeClr val="tx1"/>
                </a:solidFill>
              </a:rPr>
              <a:t>1 — </a:t>
            </a:r>
            <a:r>
              <a:rPr lang="tr-TR" sz="1800" i="1" dirty="0" smtClean="0">
                <a:solidFill>
                  <a:schemeClr val="tx1"/>
                </a:solidFill>
              </a:rPr>
              <a:t>p </a:t>
            </a:r>
            <a:r>
              <a:rPr lang="tr-TR" sz="1800" dirty="0" smtClean="0">
                <a:solidFill>
                  <a:schemeClr val="tx1"/>
                </a:solidFill>
              </a:rPr>
              <a:t>olan birbirinden bağımsız </a:t>
            </a:r>
            <a:r>
              <a:rPr lang="tr-TR" sz="1800" i="1" dirty="0" smtClean="0">
                <a:solidFill>
                  <a:schemeClr val="tx1"/>
                </a:solidFill>
              </a:rPr>
              <a:t>n </a:t>
            </a:r>
            <a:r>
              <a:rPr lang="tr-TR" sz="1800" dirty="0" err="1" smtClean="0">
                <a:solidFill>
                  <a:schemeClr val="tx1"/>
                </a:solidFill>
              </a:rPr>
              <a:t>Bernoulli</a:t>
            </a:r>
            <a:r>
              <a:rPr lang="tr-TR" sz="1800" dirty="0" smtClean="0">
                <a:solidFill>
                  <a:schemeClr val="tx1"/>
                </a:solidFill>
              </a:rPr>
              <a:t> denemesinde </a:t>
            </a:r>
            <a:r>
              <a:rPr lang="tr-TR" sz="1800" i="1" dirty="0" smtClean="0">
                <a:solidFill>
                  <a:schemeClr val="tx1"/>
                </a:solidFill>
              </a:rPr>
              <a:t>k </a:t>
            </a:r>
            <a:r>
              <a:rPr lang="tr-TR" sz="1800" dirty="0" smtClean="0">
                <a:solidFill>
                  <a:schemeClr val="tx1"/>
                </a:solidFill>
              </a:rPr>
              <a:t>başarı olasılığını; </a:t>
            </a:r>
            <a:r>
              <a:rPr lang="tr-TR" sz="1800" i="1" dirty="0" smtClean="0">
                <a:solidFill>
                  <a:schemeClr val="tx1"/>
                </a:solidFill>
              </a:rPr>
              <a:t>b(k; n, p) </a:t>
            </a:r>
            <a:r>
              <a:rPr lang="tr-TR" sz="1800" dirty="0" smtClean="0">
                <a:solidFill>
                  <a:schemeClr val="tx1"/>
                </a:solidFill>
              </a:rPr>
              <a:t>ile gösterelim, </a:t>
            </a:r>
            <a:r>
              <a:rPr lang="tr-TR" sz="1800" i="1" dirty="0" smtClean="0">
                <a:solidFill>
                  <a:schemeClr val="tx1"/>
                </a:solidFill>
              </a:rPr>
              <a:t>k' </a:t>
            </a:r>
            <a:r>
              <a:rPr lang="tr-TR" sz="1800" i="1" dirty="0" err="1" smtClean="0">
                <a:solidFill>
                  <a:schemeClr val="tx1"/>
                </a:solidFill>
              </a:rPr>
              <a:t>nm</a:t>
            </a:r>
            <a:r>
              <a:rPr lang="tr-TR" sz="1800" i="1" dirty="0" smtClean="0">
                <a:solidFill>
                  <a:schemeClr val="tx1"/>
                </a:solidFill>
              </a:rPr>
              <a:t> </a:t>
            </a:r>
            <a:r>
              <a:rPr lang="tr-TR" sz="1800" dirty="0" smtClean="0">
                <a:solidFill>
                  <a:schemeClr val="tx1"/>
                </a:solidFill>
              </a:rPr>
              <a:t>bir fonksiyonu olan bu fonksiyona</a:t>
            </a:r>
            <a:r>
              <a:rPr lang="tr-TR" sz="1800" b="1" dirty="0" smtClean="0">
                <a:solidFill>
                  <a:schemeClr val="tx1"/>
                </a:solidFill>
              </a:rPr>
              <a:t> </a:t>
            </a:r>
            <a:r>
              <a:rPr lang="tr-TR" sz="1800" b="1" dirty="0" err="1" smtClean="0">
                <a:solidFill>
                  <a:schemeClr val="tx1"/>
                </a:solidFill>
              </a:rPr>
              <a:t>binom</a:t>
            </a:r>
            <a:r>
              <a:rPr lang="tr-TR" sz="1800" b="1" dirty="0" smtClean="0">
                <a:solidFill>
                  <a:schemeClr val="tx1"/>
                </a:solidFill>
              </a:rPr>
              <a:t> dağılımı </a:t>
            </a:r>
            <a:r>
              <a:rPr lang="tr-TR" sz="1800" dirty="0" smtClean="0">
                <a:solidFill>
                  <a:schemeClr val="tx1"/>
                </a:solidFill>
              </a:rPr>
              <a:t>denir. Teorem 2 gereğince </a:t>
            </a:r>
            <a:r>
              <a:rPr lang="tr-TR" sz="1800" i="1" dirty="0" smtClean="0">
                <a:solidFill>
                  <a:schemeClr val="tx1"/>
                </a:solidFill>
              </a:rPr>
              <a:t>b(k; n,p) =                ’            </a:t>
            </a:r>
            <a:r>
              <a:rPr lang="tr-TR" sz="1800" dirty="0" err="1" smtClean="0">
                <a:solidFill>
                  <a:schemeClr val="tx1"/>
                </a:solidFill>
              </a:rPr>
              <a:t>dir</a:t>
            </a:r>
            <a:r>
              <a:rPr lang="tr-TR" sz="1800" i="1" dirty="0" smtClean="0">
                <a:solidFill>
                  <a:schemeClr val="tx1"/>
                </a:solidFill>
              </a:rPr>
              <a:t>.</a:t>
            </a:r>
            <a:endParaRPr lang="tr-TR" sz="1800" dirty="0" smtClean="0">
              <a:solidFill>
                <a:schemeClr val="tx1"/>
              </a:solidFill>
            </a:endParaRPr>
          </a:p>
          <a:p>
            <a:pPr lvl="1">
              <a:buNone/>
            </a:pPr>
            <a:endParaRPr lang="tr-TR" sz="1800" dirty="0" smtClean="0"/>
          </a:p>
          <a:p>
            <a:endParaRPr lang="tr-TR" dirty="0" smtClean="0"/>
          </a:p>
          <a:p>
            <a:endParaRPr lang="tr-TR" dirty="0"/>
          </a:p>
        </p:txBody>
      </p:sp>
      <p:sp>
        <p:nvSpPr>
          <p:cNvPr id="5" name="Altbilgi Yer Tutucusu 4"/>
          <p:cNvSpPr>
            <a:spLocks noGrp="1"/>
          </p:cNvSpPr>
          <p:nvPr>
            <p:ph type="ftr" sz="quarter" idx="11"/>
          </p:nvPr>
        </p:nvSpPr>
        <p:spPr>
          <a:xfrm>
            <a:off x="5200248" y="6135189"/>
            <a:ext cx="3502152" cy="365125"/>
          </a:xfrm>
        </p:spPr>
        <p:txBody>
          <a:bodyPr/>
          <a:lstStyle/>
          <a:p>
            <a:r>
              <a:rPr lang="tr-TR" dirty="0"/>
              <a:t>7.2 Olasılık Teorisi </a:t>
            </a:r>
            <a:endParaRPr lang="en-US" dirty="0"/>
          </a:p>
        </p:txBody>
      </p:sp>
      <p:sp>
        <p:nvSpPr>
          <p:cNvPr id="6" name="Slayt Numarası Yer Tutucusu 5"/>
          <p:cNvSpPr>
            <a:spLocks noGrp="1"/>
          </p:cNvSpPr>
          <p:nvPr>
            <p:ph type="sldNum" sz="quarter" idx="12"/>
          </p:nvPr>
        </p:nvSpPr>
        <p:spPr/>
        <p:txBody>
          <a:bodyPr>
            <a:normAutofit/>
          </a:bodyPr>
          <a:lstStyle/>
          <a:p>
            <a:fld id="{8B37D5FE-740C-46F5-801A-FA5477D9711F}" type="slidenum">
              <a:rPr lang="en-US" smtClean="0"/>
              <a:pPr/>
              <a:t>41</a:t>
            </a:fld>
            <a:endParaRPr lang="en-US"/>
          </a:p>
        </p:txBody>
      </p:sp>
      <p:graphicFrame>
        <p:nvGraphicFramePr>
          <p:cNvPr id="7" name="İçerik Yer Tutucusu 10"/>
          <p:cNvGraphicFramePr>
            <a:graphicFrameLocks/>
          </p:cNvGraphicFramePr>
          <p:nvPr>
            <p:extLst>
              <p:ext uri="{D42A27DB-BD31-4B8C-83A1-F6EECF244321}">
                <p14:modId xmlns:p14="http://schemas.microsoft.com/office/powerpoint/2010/main" val="658194213"/>
              </p:ext>
            </p:extLst>
          </p:nvPr>
        </p:nvGraphicFramePr>
        <p:xfrm>
          <a:off x="594000" y="1800074"/>
          <a:ext cx="7970601" cy="1043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193" name="Object 1"/>
          <p:cNvGraphicFramePr>
            <a:graphicFrameLocks noChangeAspect="1"/>
          </p:cNvGraphicFramePr>
          <p:nvPr/>
        </p:nvGraphicFramePr>
        <p:xfrm>
          <a:off x="1308809" y="4505676"/>
          <a:ext cx="5697537" cy="295275"/>
        </p:xfrm>
        <a:graphic>
          <a:graphicData uri="http://schemas.openxmlformats.org/presentationml/2006/ole">
            <mc:AlternateContent xmlns:mc="http://schemas.openxmlformats.org/markup-compatibility/2006">
              <mc:Choice xmlns:v="urn:schemas-microsoft-com:vml" Requires="v">
                <p:oleObj spid="_x0000_s8197" name="Belge" r:id="rId8" imgW="5761150" imgH="309251" progId="Word.Document.12">
                  <p:embed/>
                </p:oleObj>
              </mc:Choice>
              <mc:Fallback>
                <p:oleObj name="Belge" r:id="rId8" imgW="5761150" imgH="309251" progId="Word.Document.12">
                  <p:embed/>
                  <p:pic>
                    <p:nvPicPr>
                      <p:cNvPr id="0" name="Picture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08809" y="4505676"/>
                        <a:ext cx="5697537"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5"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8196" name="Object 4"/>
          <p:cNvGraphicFramePr>
            <a:graphicFrameLocks noChangeAspect="1"/>
          </p:cNvGraphicFramePr>
          <p:nvPr/>
        </p:nvGraphicFramePr>
        <p:xfrm>
          <a:off x="3573074" y="5803376"/>
          <a:ext cx="5697538" cy="295275"/>
        </p:xfrm>
        <a:graphic>
          <a:graphicData uri="http://schemas.openxmlformats.org/presentationml/2006/ole">
            <mc:AlternateContent xmlns:mc="http://schemas.openxmlformats.org/markup-compatibility/2006">
              <mc:Choice xmlns:v="urn:schemas-microsoft-com:vml" Requires="v">
                <p:oleObj spid="_x0000_s8198" name="Belge" r:id="rId10" imgW="5761150" imgH="309251" progId="Word.Document.12">
                  <p:embed/>
                </p:oleObj>
              </mc:Choice>
              <mc:Fallback>
                <p:oleObj name="Belge" r:id="rId10" imgW="5761150" imgH="309251" progId="Word.Document.12">
                  <p:embed/>
                  <p:pic>
                    <p:nvPicPr>
                      <p:cNvPr id="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73074" y="5803376"/>
                        <a:ext cx="5697538"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743432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1"/>
          <p:cNvSpPr>
            <a:spLocks noGrp="1"/>
          </p:cNvSpPr>
          <p:nvPr>
            <p:ph type="title"/>
          </p:nvPr>
        </p:nvSpPr>
        <p:spPr>
          <a:xfrm>
            <a:off x="1066928" y="892285"/>
            <a:ext cx="7024744" cy="1143000"/>
          </a:xfrm>
        </p:spPr>
        <p:txBody>
          <a:bodyPr>
            <a:normAutofit/>
          </a:bodyPr>
          <a:lstStyle/>
          <a:p>
            <a:pPr algn="ctr"/>
            <a:r>
              <a:rPr lang="tr-TR" sz="3200" b="1" dirty="0"/>
              <a:t>7.2.5 </a:t>
            </a:r>
            <a:r>
              <a:rPr lang="tr-TR" sz="3200" b="1" dirty="0" err="1"/>
              <a:t>Bernoulli</a:t>
            </a:r>
            <a:r>
              <a:rPr lang="tr-TR" sz="3200" b="1" dirty="0"/>
              <a:t> Denemeleri ve </a:t>
            </a:r>
            <a:r>
              <a:rPr lang="tr-TR" sz="3200" b="1" dirty="0" err="1"/>
              <a:t>Binom</a:t>
            </a:r>
            <a:r>
              <a:rPr lang="tr-TR" sz="3200" b="1" dirty="0"/>
              <a:t> Dağılımı</a:t>
            </a:r>
            <a:endParaRPr lang="tr-TR" sz="3200" dirty="0"/>
          </a:p>
        </p:txBody>
      </p:sp>
      <p:sp>
        <p:nvSpPr>
          <p:cNvPr id="9" name="7 İçerik Yer Tutucusu"/>
          <p:cNvSpPr>
            <a:spLocks noGrp="1"/>
          </p:cNvSpPr>
          <p:nvPr>
            <p:ph idx="1"/>
          </p:nvPr>
        </p:nvSpPr>
        <p:spPr>
          <a:xfrm>
            <a:off x="469900" y="2281516"/>
            <a:ext cx="7899400" cy="4168929"/>
          </a:xfrm>
        </p:spPr>
        <p:txBody>
          <a:bodyPr>
            <a:normAutofit/>
          </a:bodyPr>
          <a:lstStyle/>
          <a:p>
            <a:pPr lvl="1">
              <a:buNone/>
            </a:pPr>
            <a:endParaRPr lang="tr-TR" sz="1800" dirty="0" smtClean="0"/>
          </a:p>
          <a:p>
            <a:pPr lvl="1"/>
            <a:r>
              <a:rPr lang="tr-TR" sz="2000" dirty="0" smtClean="0">
                <a:solidFill>
                  <a:schemeClr val="tx1"/>
                </a:solidFill>
              </a:rPr>
              <a:t>Başarı olasılığı </a:t>
            </a:r>
            <a:r>
              <a:rPr lang="tr-TR" sz="2000" i="1" dirty="0" smtClean="0">
                <a:solidFill>
                  <a:schemeClr val="tx1"/>
                </a:solidFill>
              </a:rPr>
              <a:t>p </a:t>
            </a:r>
            <a:r>
              <a:rPr lang="tr-TR" sz="2000" dirty="0" smtClean="0">
                <a:solidFill>
                  <a:schemeClr val="tx1"/>
                </a:solidFill>
              </a:rPr>
              <a:t>ve başarısızlık olasılığı </a:t>
            </a:r>
            <a:r>
              <a:rPr lang="tr-TR" sz="2000" i="1" dirty="0" smtClean="0">
                <a:solidFill>
                  <a:schemeClr val="tx1"/>
                </a:solidFill>
              </a:rPr>
              <a:t>q = </a:t>
            </a:r>
            <a:r>
              <a:rPr lang="tr-TR" sz="2000" dirty="0" smtClean="0">
                <a:solidFill>
                  <a:schemeClr val="tx1"/>
                </a:solidFill>
              </a:rPr>
              <a:t>1 — </a:t>
            </a:r>
            <a:r>
              <a:rPr lang="tr-TR" sz="2000" i="1" dirty="0" smtClean="0">
                <a:solidFill>
                  <a:schemeClr val="tx1"/>
                </a:solidFill>
              </a:rPr>
              <a:t>p </a:t>
            </a:r>
            <a:r>
              <a:rPr lang="tr-TR" sz="2000" dirty="0" smtClean="0">
                <a:solidFill>
                  <a:schemeClr val="tx1"/>
                </a:solidFill>
              </a:rPr>
              <a:t>olan birbirinden bağımsız </a:t>
            </a:r>
            <a:r>
              <a:rPr lang="tr-TR" sz="2000" i="1" dirty="0" smtClean="0">
                <a:solidFill>
                  <a:schemeClr val="tx1"/>
                </a:solidFill>
              </a:rPr>
              <a:t>n </a:t>
            </a:r>
            <a:r>
              <a:rPr lang="tr-TR" sz="2000" dirty="0" err="1" smtClean="0">
                <a:solidFill>
                  <a:schemeClr val="tx1"/>
                </a:solidFill>
              </a:rPr>
              <a:t>Bernoulli</a:t>
            </a:r>
            <a:r>
              <a:rPr lang="tr-TR" sz="2000" dirty="0" smtClean="0">
                <a:solidFill>
                  <a:schemeClr val="tx1"/>
                </a:solidFill>
              </a:rPr>
              <a:t> denemesinde </a:t>
            </a:r>
            <a:r>
              <a:rPr lang="tr-TR" sz="2000" i="1" dirty="0" smtClean="0">
                <a:solidFill>
                  <a:schemeClr val="tx1"/>
                </a:solidFill>
              </a:rPr>
              <a:t>k </a:t>
            </a:r>
            <a:r>
              <a:rPr lang="tr-TR" sz="2000" dirty="0" smtClean="0">
                <a:solidFill>
                  <a:schemeClr val="tx1"/>
                </a:solidFill>
              </a:rPr>
              <a:t>başarı olasılığını; </a:t>
            </a:r>
            <a:r>
              <a:rPr lang="tr-TR" sz="2000" i="1" dirty="0" smtClean="0">
                <a:solidFill>
                  <a:schemeClr val="tx1"/>
                </a:solidFill>
              </a:rPr>
              <a:t>b(k; n, p) </a:t>
            </a:r>
            <a:r>
              <a:rPr lang="tr-TR" sz="2000" dirty="0" smtClean="0">
                <a:solidFill>
                  <a:schemeClr val="tx1"/>
                </a:solidFill>
              </a:rPr>
              <a:t>ile gösterelim, </a:t>
            </a:r>
            <a:r>
              <a:rPr lang="tr-TR" sz="2000" i="1" dirty="0" smtClean="0">
                <a:solidFill>
                  <a:schemeClr val="tx1"/>
                </a:solidFill>
              </a:rPr>
              <a:t>k' </a:t>
            </a:r>
            <a:r>
              <a:rPr lang="tr-TR" sz="2000" i="1" dirty="0" err="1" smtClean="0">
                <a:solidFill>
                  <a:schemeClr val="tx1"/>
                </a:solidFill>
              </a:rPr>
              <a:t>nm</a:t>
            </a:r>
            <a:r>
              <a:rPr lang="tr-TR" sz="2000" i="1" dirty="0" smtClean="0">
                <a:solidFill>
                  <a:schemeClr val="tx1"/>
                </a:solidFill>
              </a:rPr>
              <a:t> </a:t>
            </a:r>
            <a:r>
              <a:rPr lang="tr-TR" sz="2000" dirty="0" smtClean="0">
                <a:solidFill>
                  <a:schemeClr val="tx1"/>
                </a:solidFill>
              </a:rPr>
              <a:t>bir fonksiyonu olan bu fonksiyona</a:t>
            </a:r>
            <a:r>
              <a:rPr lang="tr-TR" sz="2000" b="1" dirty="0" smtClean="0">
                <a:solidFill>
                  <a:schemeClr val="tx1"/>
                </a:solidFill>
              </a:rPr>
              <a:t> </a:t>
            </a:r>
            <a:r>
              <a:rPr lang="tr-TR" sz="2000" b="1" dirty="0" err="1" smtClean="0">
                <a:solidFill>
                  <a:schemeClr val="tx1"/>
                </a:solidFill>
              </a:rPr>
              <a:t>binom</a:t>
            </a:r>
            <a:r>
              <a:rPr lang="tr-TR" sz="2000" b="1" dirty="0" smtClean="0">
                <a:solidFill>
                  <a:schemeClr val="tx1"/>
                </a:solidFill>
              </a:rPr>
              <a:t> dağılımı </a:t>
            </a:r>
            <a:r>
              <a:rPr lang="tr-TR" sz="2000" dirty="0" smtClean="0">
                <a:solidFill>
                  <a:schemeClr val="tx1"/>
                </a:solidFill>
              </a:rPr>
              <a:t>denir. Teorem 2 gereğince </a:t>
            </a:r>
            <a:r>
              <a:rPr lang="tr-TR" sz="2000" i="1" dirty="0" smtClean="0">
                <a:solidFill>
                  <a:schemeClr val="tx1"/>
                </a:solidFill>
              </a:rPr>
              <a:t>b(k; n,p) =                          </a:t>
            </a:r>
            <a:r>
              <a:rPr lang="tr-TR" sz="2000" dirty="0" err="1" smtClean="0">
                <a:solidFill>
                  <a:schemeClr val="tx1"/>
                </a:solidFill>
              </a:rPr>
              <a:t>dir</a:t>
            </a:r>
            <a:r>
              <a:rPr lang="tr-TR" sz="2000" i="1" dirty="0" smtClean="0">
                <a:solidFill>
                  <a:schemeClr val="tx1"/>
                </a:solidFill>
              </a:rPr>
              <a:t>.</a:t>
            </a:r>
          </a:p>
          <a:p>
            <a:pPr lvl="1"/>
            <a:endParaRPr lang="tr-TR" sz="2000" b="1" dirty="0" smtClean="0">
              <a:solidFill>
                <a:srgbClr val="C00000"/>
              </a:solidFill>
            </a:endParaRPr>
          </a:p>
          <a:p>
            <a:pPr lvl="1"/>
            <a:endParaRPr lang="tr-TR" sz="2000" b="1" dirty="0" smtClean="0">
              <a:solidFill>
                <a:srgbClr val="C00000"/>
              </a:solidFill>
            </a:endParaRPr>
          </a:p>
          <a:p>
            <a:pPr lvl="1"/>
            <a:r>
              <a:rPr lang="tr-TR" sz="2000" b="1" dirty="0" smtClean="0">
                <a:solidFill>
                  <a:srgbClr val="C00000"/>
                </a:solidFill>
              </a:rPr>
              <a:t>ÖRNEK</a:t>
            </a:r>
            <a:r>
              <a:rPr lang="tr-TR" sz="2000" b="1" dirty="0" smtClean="0">
                <a:solidFill>
                  <a:schemeClr val="tx1"/>
                </a:solidFill>
              </a:rPr>
              <a:t> </a:t>
            </a:r>
            <a:r>
              <a:rPr lang="tr-TR" sz="2000" dirty="0" smtClean="0">
                <a:solidFill>
                  <a:schemeClr val="tx1"/>
                </a:solidFill>
              </a:rPr>
              <a:t>Bir 0 bitinin oluşturulma olasılığının 0,9 ve dolayısıyla bir 1 bitinin oluşturulma olasılığının 0,1 ve bu bitlerin bağımsız olarak oluşturulduğunu varsayalım. Oluşturulan 10 bitte tam olarak sekiz tane 0 biti oluşturulma olasılığı nedir</a:t>
            </a:r>
            <a:r>
              <a:rPr lang="tr-TR" sz="2000" dirty="0" smtClean="0">
                <a:solidFill>
                  <a:schemeClr val="tx1"/>
                </a:solidFill>
                <a:latin typeface="Arial" pitchFamily="34" charset="0"/>
                <a:cs typeface="Arial" pitchFamily="34" charset="0"/>
              </a:rPr>
              <a:t>?</a:t>
            </a:r>
          </a:p>
          <a:p>
            <a:pPr lvl="1">
              <a:buNone/>
            </a:pPr>
            <a:endParaRPr lang="tr-TR" sz="1800" dirty="0" smtClean="0"/>
          </a:p>
          <a:p>
            <a:endParaRPr lang="tr-TR" dirty="0" smtClean="0"/>
          </a:p>
          <a:p>
            <a:endParaRPr lang="tr-TR" dirty="0"/>
          </a:p>
        </p:txBody>
      </p:sp>
      <p:sp>
        <p:nvSpPr>
          <p:cNvPr id="6" name="5 Slayt Numarası Yer Tutucusu"/>
          <p:cNvSpPr>
            <a:spLocks noGrp="1"/>
          </p:cNvSpPr>
          <p:nvPr>
            <p:ph type="sldNum" sz="quarter" idx="12"/>
          </p:nvPr>
        </p:nvSpPr>
        <p:spPr/>
        <p:txBody>
          <a:bodyPr>
            <a:normAutofit/>
          </a:bodyPr>
          <a:lstStyle/>
          <a:p>
            <a:fld id="{8B37D5FE-740C-46F5-801A-FA5477D9711F}" type="slidenum">
              <a:rPr lang="en-US" smtClean="0"/>
              <a:pPr/>
              <a:t>42</a:t>
            </a:fld>
            <a:endParaRPr lang="en-US"/>
          </a:p>
        </p:txBody>
      </p:sp>
      <p:graphicFrame>
        <p:nvGraphicFramePr>
          <p:cNvPr id="10" name="Object 1"/>
          <p:cNvGraphicFramePr>
            <a:graphicFrameLocks noChangeAspect="1"/>
          </p:cNvGraphicFramePr>
          <p:nvPr/>
        </p:nvGraphicFramePr>
        <p:xfrm>
          <a:off x="4487555" y="3553773"/>
          <a:ext cx="5697537" cy="295275"/>
        </p:xfrm>
        <a:graphic>
          <a:graphicData uri="http://schemas.openxmlformats.org/presentationml/2006/ole">
            <mc:AlternateContent xmlns:mc="http://schemas.openxmlformats.org/markup-compatibility/2006">
              <mc:Choice xmlns:v="urn:schemas-microsoft-com:vml" Requires="v">
                <p:oleObj spid="_x0000_s132099" name="Belge" r:id="rId3" imgW="5761150" imgH="309251" progId="Word.Document.12">
                  <p:embed/>
                </p:oleObj>
              </mc:Choice>
              <mc:Fallback>
                <p:oleObj name="Belge" r:id="rId3" imgW="5761150" imgH="309251"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7555" y="3553773"/>
                        <a:ext cx="5697537"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210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32101" name="Picture 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0" y="0"/>
            <a:ext cx="790575" cy="180975"/>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76325" y="898203"/>
            <a:ext cx="7024744" cy="1143000"/>
          </a:xfrm>
        </p:spPr>
        <p:txBody>
          <a:bodyPr>
            <a:normAutofit/>
          </a:bodyPr>
          <a:lstStyle/>
          <a:p>
            <a:pPr algn="ctr"/>
            <a:r>
              <a:rPr lang="tr-TR" sz="3200" b="1" dirty="0"/>
              <a:t>7.2.5 </a:t>
            </a:r>
            <a:r>
              <a:rPr lang="tr-TR" sz="3200" b="1" dirty="0" err="1"/>
              <a:t>Bernoulli</a:t>
            </a:r>
            <a:r>
              <a:rPr lang="tr-TR" sz="3200" b="1" dirty="0"/>
              <a:t> Denemeleri ve </a:t>
            </a:r>
            <a:r>
              <a:rPr lang="tr-TR" sz="3200" b="1" dirty="0" err="1"/>
              <a:t>Binom</a:t>
            </a:r>
            <a:r>
              <a:rPr lang="tr-TR" sz="3200" b="1" dirty="0"/>
              <a:t> Dağılımı</a:t>
            </a:r>
            <a:endParaRPr lang="tr-TR" sz="3200" dirty="0"/>
          </a:p>
        </p:txBody>
      </p:sp>
      <p:sp>
        <p:nvSpPr>
          <p:cNvPr id="5" name="Altbilgi Yer Tutucusu 4"/>
          <p:cNvSpPr>
            <a:spLocks noGrp="1"/>
          </p:cNvSpPr>
          <p:nvPr>
            <p:ph type="ftr" sz="quarter" idx="11"/>
          </p:nvPr>
        </p:nvSpPr>
        <p:spPr>
          <a:xfrm>
            <a:off x="5185734" y="6139491"/>
            <a:ext cx="3502152" cy="365125"/>
          </a:xfrm>
        </p:spPr>
        <p:txBody>
          <a:bodyPr/>
          <a:lstStyle/>
          <a:p>
            <a:r>
              <a:rPr lang="tr-TR" dirty="0"/>
              <a:t>7.2 Olasılık Teorisi </a:t>
            </a:r>
            <a:endParaRPr lang="en-US" dirty="0"/>
          </a:p>
          <a:p>
            <a:endParaRPr lang="en-US" dirty="0"/>
          </a:p>
        </p:txBody>
      </p:sp>
      <p:sp>
        <p:nvSpPr>
          <p:cNvPr id="6" name="Slayt Numarası Yer Tutucusu 5"/>
          <p:cNvSpPr>
            <a:spLocks noGrp="1"/>
          </p:cNvSpPr>
          <p:nvPr>
            <p:ph type="sldNum" sz="quarter" idx="12"/>
          </p:nvPr>
        </p:nvSpPr>
        <p:spPr/>
        <p:txBody>
          <a:bodyPr>
            <a:normAutofit/>
          </a:bodyPr>
          <a:lstStyle/>
          <a:p>
            <a:fld id="{8B37D5FE-740C-46F5-801A-FA5477D9711F}" type="slidenum">
              <a:rPr lang="en-US" smtClean="0"/>
              <a:pPr/>
              <a:t>43</a:t>
            </a:fld>
            <a:endParaRPr lang="en-US"/>
          </a:p>
        </p:txBody>
      </p:sp>
      <p:sp>
        <p:nvSpPr>
          <p:cNvPr id="7" name="6 İçerik Yer Tutucusu"/>
          <p:cNvSpPr>
            <a:spLocks noGrp="1"/>
          </p:cNvSpPr>
          <p:nvPr>
            <p:ph idx="1"/>
          </p:nvPr>
        </p:nvSpPr>
        <p:spPr>
          <a:xfrm>
            <a:off x="457200" y="2249424"/>
            <a:ext cx="8175812" cy="4325112"/>
          </a:xfrm>
        </p:spPr>
        <p:txBody>
          <a:bodyPr/>
          <a:lstStyle/>
          <a:p>
            <a:r>
              <a:rPr lang="tr-TR" b="1" i="1" dirty="0" smtClean="0">
                <a:solidFill>
                  <a:srgbClr val="C00000"/>
                </a:solidFill>
              </a:rPr>
              <a:t>Çözüm</a:t>
            </a:r>
            <a:r>
              <a:rPr lang="tr-TR" dirty="0" smtClean="0"/>
              <a:t> </a:t>
            </a:r>
            <a:r>
              <a:rPr lang="tr-TR" sz="2000" dirty="0" smtClean="0"/>
              <a:t>Teorem 2'den, tam sekiz 0 bit üretme olasılığı’</a:t>
            </a:r>
          </a:p>
          <a:p>
            <a:endParaRPr lang="tr-TR" sz="2000" dirty="0" smtClean="0"/>
          </a:p>
          <a:p>
            <a:r>
              <a:rPr lang="tr-TR" sz="2000" dirty="0" smtClean="0"/>
              <a:t>Belirtmeliyiz ki, bağımsız </a:t>
            </a:r>
            <a:r>
              <a:rPr lang="tr-TR" sz="2000" i="1" dirty="0" smtClean="0"/>
              <a:t>n </a:t>
            </a:r>
            <a:r>
              <a:rPr lang="tr-TR" sz="2000" dirty="0" err="1" smtClean="0"/>
              <a:t>Bernoulli</a:t>
            </a:r>
            <a:r>
              <a:rPr lang="tr-TR" sz="2000" dirty="0" smtClean="0"/>
              <a:t> denemesi dikkate alındığında, </a:t>
            </a:r>
            <a:r>
              <a:rPr lang="tr-TR" sz="2000" i="1" dirty="0" smtClean="0"/>
              <a:t> </a:t>
            </a:r>
            <a:r>
              <a:rPr lang="tr-TR" sz="2000" dirty="0" smtClean="0"/>
              <a:t>için, </a:t>
            </a:r>
            <a:r>
              <a:rPr lang="tr-TR" sz="2000" i="1" dirty="0" smtClean="0"/>
              <a:t>k=                </a:t>
            </a:r>
            <a:r>
              <a:rPr lang="tr-TR" sz="2000" dirty="0" smtClean="0"/>
              <a:t>başarılarının olasılıklarının toplamı</a:t>
            </a:r>
          </a:p>
          <a:p>
            <a:endParaRPr lang="tr-TR" dirty="0" smtClean="0"/>
          </a:p>
          <a:p>
            <a:endParaRPr lang="tr-TR" dirty="0" smtClean="0"/>
          </a:p>
          <a:p>
            <a:endParaRPr lang="tr-TR" dirty="0" smtClean="0"/>
          </a:p>
          <a:p>
            <a:r>
              <a:rPr lang="tr-TR" sz="2000" dirty="0" smtClean="0"/>
              <a:t>olur. Bu ifadedeki birinci eşitlik, </a:t>
            </a:r>
            <a:r>
              <a:rPr lang="tr-TR" sz="2000" dirty="0" err="1" smtClean="0"/>
              <a:t>binom</a:t>
            </a:r>
            <a:r>
              <a:rPr lang="tr-TR" sz="2000" dirty="0" smtClean="0"/>
              <a:t> teoreminin (Kesim 6.4' e bakınız.) bir sonucudur.                 olduğundan ikinci eşitlik elde edilir</a:t>
            </a:r>
            <a:r>
              <a:rPr lang="tr-TR" sz="2000" i="1" dirty="0" smtClean="0"/>
              <a:t>.</a:t>
            </a:r>
            <a:endParaRPr lang="tr-TR" sz="2000" dirty="0" smtClean="0"/>
          </a:p>
          <a:p>
            <a:endParaRPr lang="tr-TR" dirty="0" smtClean="0"/>
          </a:p>
          <a:p>
            <a:endParaRPr lang="tr-TR" dirty="0"/>
          </a:p>
        </p:txBody>
      </p:sp>
      <p:graphicFrame>
        <p:nvGraphicFramePr>
          <p:cNvPr id="7170" name="Object 2"/>
          <p:cNvGraphicFramePr>
            <a:graphicFrameLocks noChangeAspect="1"/>
          </p:cNvGraphicFramePr>
          <p:nvPr/>
        </p:nvGraphicFramePr>
        <p:xfrm>
          <a:off x="-830670" y="2813314"/>
          <a:ext cx="10287000" cy="317500"/>
        </p:xfrm>
        <a:graphic>
          <a:graphicData uri="http://schemas.openxmlformats.org/presentationml/2006/ole">
            <mc:AlternateContent xmlns:mc="http://schemas.openxmlformats.org/markup-compatibility/2006">
              <mc:Choice xmlns:v="urn:schemas-microsoft-com:vml" Requires="v">
                <p:oleObj spid="_x0000_s7180" name="Belge" r:id="rId3" imgW="5761150" imgH="178566" progId="Word.Document.12">
                  <p:embed/>
                </p:oleObj>
              </mc:Choice>
              <mc:Fallback>
                <p:oleObj name="Belge" r:id="rId3" imgW="5761150" imgH="178566"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670" y="2813314"/>
                        <a:ext cx="102870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1" name="Object 3"/>
          <p:cNvGraphicFramePr>
            <a:graphicFrameLocks noChangeAspect="1"/>
          </p:cNvGraphicFramePr>
          <p:nvPr/>
        </p:nvGraphicFramePr>
        <p:xfrm>
          <a:off x="2380718" y="2819307"/>
          <a:ext cx="5697538" cy="309562"/>
        </p:xfrm>
        <a:graphic>
          <a:graphicData uri="http://schemas.openxmlformats.org/presentationml/2006/ole">
            <mc:AlternateContent xmlns:mc="http://schemas.openxmlformats.org/markup-compatibility/2006">
              <mc:Choice xmlns:v="urn:schemas-microsoft-com:vml" Requires="v">
                <p:oleObj spid="_x0000_s7181" name="Belge" r:id="rId5" imgW="5761150" imgH="315011" progId="Word.Document.12">
                  <p:embed/>
                </p:oleObj>
              </mc:Choice>
              <mc:Fallback>
                <p:oleObj name="Belge" r:id="rId5" imgW="5761150" imgH="315011" progId="Word.Document.12">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0718" y="2819307"/>
                        <a:ext cx="5697538" cy="30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2" name="Object 4"/>
          <p:cNvGraphicFramePr>
            <a:graphicFrameLocks noChangeAspect="1"/>
          </p:cNvGraphicFramePr>
          <p:nvPr/>
        </p:nvGraphicFramePr>
        <p:xfrm>
          <a:off x="4715753" y="2815664"/>
          <a:ext cx="6521205" cy="304053"/>
        </p:xfrm>
        <a:graphic>
          <a:graphicData uri="http://schemas.openxmlformats.org/presentationml/2006/ole">
            <mc:AlternateContent xmlns:mc="http://schemas.openxmlformats.org/markup-compatibility/2006">
              <mc:Choice xmlns:v="urn:schemas-microsoft-com:vml" Requires="v">
                <p:oleObj spid="_x0000_s7182" name="Belge" r:id="rId7" imgW="5761150" imgH="297731" progId="Word.Document.12">
                  <p:embed/>
                </p:oleObj>
              </mc:Choice>
              <mc:Fallback>
                <p:oleObj name="Belge" r:id="rId7" imgW="5761150" imgH="297731" progId="Word.Document.12">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5753" y="2815664"/>
                        <a:ext cx="6521205" cy="304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3" name="Object 5"/>
          <p:cNvGraphicFramePr>
            <a:graphicFrameLocks noChangeAspect="1"/>
          </p:cNvGraphicFramePr>
          <p:nvPr/>
        </p:nvGraphicFramePr>
        <p:xfrm>
          <a:off x="242047" y="3407335"/>
          <a:ext cx="6001030" cy="330948"/>
        </p:xfrm>
        <a:graphic>
          <a:graphicData uri="http://schemas.openxmlformats.org/presentationml/2006/ole">
            <mc:AlternateContent xmlns:mc="http://schemas.openxmlformats.org/markup-compatibility/2006">
              <mc:Choice xmlns:v="urn:schemas-microsoft-com:vml" Requires="v">
                <p:oleObj spid="_x0000_s7183" name="Belge" r:id="rId9" imgW="5761150" imgH="178566" progId="Word.Document.12">
                  <p:embed/>
                </p:oleObj>
              </mc:Choice>
              <mc:Fallback>
                <p:oleObj name="Belge" r:id="rId9" imgW="5761150" imgH="178566" progId="Word.Document.12">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047" y="3407335"/>
                        <a:ext cx="6001030" cy="330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4" name="Object 6"/>
          <p:cNvGraphicFramePr>
            <a:graphicFrameLocks noChangeAspect="1"/>
          </p:cNvGraphicFramePr>
          <p:nvPr/>
        </p:nvGraphicFramePr>
        <p:xfrm>
          <a:off x="672353" y="3865562"/>
          <a:ext cx="8727141" cy="961931"/>
        </p:xfrm>
        <a:graphic>
          <a:graphicData uri="http://schemas.openxmlformats.org/presentationml/2006/ole">
            <mc:AlternateContent xmlns:mc="http://schemas.openxmlformats.org/markup-compatibility/2006">
              <mc:Choice xmlns:v="urn:schemas-microsoft-com:vml" Requires="v">
                <p:oleObj spid="_x0000_s7184" name="Belge" r:id="rId11" imgW="5761150" imgH="498618" progId="Word.Document.12">
                  <p:embed/>
                </p:oleObj>
              </mc:Choice>
              <mc:Fallback>
                <p:oleObj name="Belge" r:id="rId11" imgW="5761150" imgH="498618" progId="Word.Document.12">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2353" y="3865562"/>
                        <a:ext cx="8727141" cy="961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717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7179" name="Object 11"/>
          <p:cNvGraphicFramePr>
            <a:graphicFrameLocks noChangeAspect="1"/>
          </p:cNvGraphicFramePr>
          <p:nvPr/>
        </p:nvGraphicFramePr>
        <p:xfrm>
          <a:off x="1435195" y="5437841"/>
          <a:ext cx="6229629" cy="330948"/>
        </p:xfrm>
        <a:graphic>
          <a:graphicData uri="http://schemas.openxmlformats.org/presentationml/2006/ole">
            <mc:AlternateContent xmlns:mc="http://schemas.openxmlformats.org/markup-compatibility/2006">
              <mc:Choice xmlns:v="urn:schemas-microsoft-com:vml" Requires="v">
                <p:oleObj spid="_x0000_s7185" name="Belge" r:id="rId13" imgW="5761150" imgH="178566" progId="Word.Document.12">
                  <p:embed/>
                </p:oleObj>
              </mc:Choice>
              <mc:Fallback>
                <p:oleObj name="Belge" r:id="rId13" imgW="5761150" imgH="178566" progId="Word.Document.12">
                  <p:embed/>
                  <p:pic>
                    <p:nvPicPr>
                      <p:cNvPr id="0"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35195" y="5437841"/>
                        <a:ext cx="6229629" cy="330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88497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2" y="839274"/>
            <a:ext cx="7024744" cy="496336"/>
          </a:xfrm>
        </p:spPr>
        <p:txBody>
          <a:bodyPr>
            <a:noAutofit/>
          </a:bodyPr>
          <a:lstStyle/>
          <a:p>
            <a:pPr algn="ctr"/>
            <a:r>
              <a:rPr lang="tr-TR" sz="3200" b="1" dirty="0"/>
              <a:t>7.2.6 Rastgele </a:t>
            </a:r>
            <a:r>
              <a:rPr lang="tr-TR" sz="3200" b="1" dirty="0" smtClean="0"/>
              <a:t>Değişkenler</a:t>
            </a:r>
            <a:endParaRPr lang="tr-TR" sz="3200" dirty="0"/>
          </a:p>
        </p:txBody>
      </p:sp>
      <p:sp>
        <p:nvSpPr>
          <p:cNvPr id="3" name="İçerik Yer Tutucusu 2"/>
          <p:cNvSpPr>
            <a:spLocks noGrp="1"/>
          </p:cNvSpPr>
          <p:nvPr>
            <p:ph idx="1"/>
          </p:nvPr>
        </p:nvSpPr>
        <p:spPr>
          <a:xfrm>
            <a:off x="1" y="1481367"/>
            <a:ext cx="8834718" cy="4661078"/>
          </a:xfrm>
        </p:spPr>
        <p:txBody>
          <a:bodyPr>
            <a:normAutofit fontScale="70000" lnSpcReduction="20000"/>
          </a:bodyPr>
          <a:lstStyle/>
          <a:p>
            <a:pPr algn="just"/>
            <a:r>
              <a:rPr lang="tr-TR" dirty="0"/>
              <a:t>Birçok sorun bir deney sonucu ile ilişkili bir sayısal değer ile ilgilidir. Örneğin, rastgele oluştu­rulmuş 10 bitlik bir dizi içindeki bir değerine sahip bitlerin toplam sayısı veya bir paranın 20 kez atılmasındaki yazıların sayısı ile ilgileniyor olabiliriz. Bu türden problemler için rastgele değişken kavramını vereceğiz</a:t>
            </a:r>
            <a:r>
              <a:rPr lang="tr-TR" dirty="0" smtClean="0"/>
              <a:t>.</a:t>
            </a:r>
          </a:p>
          <a:p>
            <a:pPr algn="just"/>
            <a:endParaRPr lang="tr-TR" dirty="0"/>
          </a:p>
          <a:p>
            <a:pPr algn="just"/>
            <a:endParaRPr lang="tr-TR" dirty="0"/>
          </a:p>
          <a:p>
            <a:pPr algn="just"/>
            <a:endParaRPr lang="tr-TR" b="1" dirty="0" smtClean="0"/>
          </a:p>
          <a:p>
            <a:pPr marL="68580" indent="0" algn="just">
              <a:buNone/>
            </a:pPr>
            <a:r>
              <a:rPr lang="tr-TR" b="1" dirty="0"/>
              <a:t>	</a:t>
            </a:r>
            <a:endParaRPr lang="tr-TR" b="1" i="1" dirty="0" smtClean="0"/>
          </a:p>
          <a:p>
            <a:pPr algn="just"/>
            <a:endParaRPr lang="tr-TR" b="1" i="1" dirty="0" smtClean="0"/>
          </a:p>
          <a:p>
            <a:pPr algn="just"/>
            <a:endParaRPr lang="tr-TR" b="1" i="1" dirty="0"/>
          </a:p>
          <a:p>
            <a:pPr algn="just"/>
            <a:endParaRPr lang="tr-TR" b="1" i="1" dirty="0" smtClean="0"/>
          </a:p>
          <a:p>
            <a:pPr algn="just"/>
            <a:r>
              <a:rPr lang="tr-TR" b="1" i="1" dirty="0" smtClean="0">
                <a:solidFill>
                  <a:srgbClr val="C00000"/>
                </a:solidFill>
              </a:rPr>
              <a:t>Uyarı</a:t>
            </a:r>
            <a:r>
              <a:rPr lang="tr-TR" b="1" i="1" dirty="0">
                <a:solidFill>
                  <a:srgbClr val="C00000"/>
                </a:solidFill>
              </a:rPr>
              <a:t>: </a:t>
            </a:r>
            <a:r>
              <a:rPr lang="tr-TR" dirty="0"/>
              <a:t>Belirtelim ki, bir rastgele değişken bir fonksiyondur. Ne bir değişken ne de rastgeledir! </a:t>
            </a:r>
            <a:r>
              <a:rPr lang="tr-TR" i="1" dirty="0"/>
              <a:t>Rastgele değişken </a:t>
            </a:r>
            <a:r>
              <a:rPr lang="tr-TR" dirty="0"/>
              <a:t>adı 1916 yılında İtalyan matematikçi F. P. </a:t>
            </a:r>
            <a:r>
              <a:rPr lang="tr-TR" dirty="0" err="1"/>
              <a:t>Cantelli</a:t>
            </a:r>
            <a:r>
              <a:rPr lang="tr-TR" dirty="0"/>
              <a:t> tarafından tanıtıl­dı. 1940'ların sonlarında, matematikçiler W. </a:t>
            </a:r>
            <a:r>
              <a:rPr lang="tr-TR" dirty="0" err="1"/>
              <a:t>Feller</a:t>
            </a:r>
            <a:r>
              <a:rPr lang="tr-TR" dirty="0"/>
              <a:t> ve JL </a:t>
            </a:r>
            <a:r>
              <a:rPr lang="tr-TR" dirty="0" err="1"/>
              <a:t>Doob</a:t>
            </a:r>
            <a:r>
              <a:rPr lang="tr-TR" dirty="0"/>
              <a:t> "rastgele değişken" veya daha uygun bir ifadeyle "şans değişkeni" için para atışı yaptılar. </a:t>
            </a:r>
            <a:r>
              <a:rPr lang="tr-TR" dirty="0" err="1"/>
              <a:t>Malesef</a:t>
            </a:r>
            <a:r>
              <a:rPr lang="tr-TR" dirty="0"/>
              <a:t> kazanan </a:t>
            </a:r>
            <a:r>
              <a:rPr lang="tr-TR" dirty="0" err="1"/>
              <a:t>Feller</a:t>
            </a:r>
            <a:r>
              <a:rPr lang="tr-TR" dirty="0"/>
              <a:t> oldu ve o zamandan beri kitaplarda "rastgele değişken" ismi kullanıldı.</a:t>
            </a:r>
          </a:p>
          <a:p>
            <a:pPr algn="just"/>
            <a:endParaRPr lang="tr-TR" dirty="0"/>
          </a:p>
          <a:p>
            <a:pPr algn="just"/>
            <a:endParaRPr lang="tr-TR" dirty="0"/>
          </a:p>
        </p:txBody>
      </p:sp>
      <p:sp>
        <p:nvSpPr>
          <p:cNvPr id="5" name="Altbilgi Yer Tutucusu 4"/>
          <p:cNvSpPr>
            <a:spLocks noGrp="1"/>
          </p:cNvSpPr>
          <p:nvPr>
            <p:ph type="ftr" sz="quarter" idx="11"/>
          </p:nvPr>
        </p:nvSpPr>
        <p:spPr>
          <a:xfrm>
            <a:off x="5163962" y="6142446"/>
            <a:ext cx="3502152" cy="365125"/>
          </a:xfrm>
        </p:spPr>
        <p:txBody>
          <a:bodyPr/>
          <a:lstStyle/>
          <a:p>
            <a:r>
              <a:rPr lang="tr-TR" dirty="0"/>
              <a:t>7.2 Olasılık Teorisi </a:t>
            </a:r>
            <a:endParaRPr lang="en-US" dirty="0"/>
          </a:p>
          <a:p>
            <a:endParaRPr lang="en-US" dirty="0"/>
          </a:p>
        </p:txBody>
      </p:sp>
      <p:sp>
        <p:nvSpPr>
          <p:cNvPr id="6" name="Slayt Numarası Yer Tutucusu 5"/>
          <p:cNvSpPr>
            <a:spLocks noGrp="1"/>
          </p:cNvSpPr>
          <p:nvPr>
            <p:ph type="sldNum" sz="quarter" idx="12"/>
          </p:nvPr>
        </p:nvSpPr>
        <p:spPr/>
        <p:txBody>
          <a:bodyPr>
            <a:normAutofit/>
          </a:bodyPr>
          <a:lstStyle/>
          <a:p>
            <a:fld id="{8B37D5FE-740C-46F5-801A-FA5477D9711F}" type="slidenum">
              <a:rPr lang="en-US" smtClean="0"/>
              <a:pPr/>
              <a:t>44</a:t>
            </a:fld>
            <a:endParaRPr lang="en-US"/>
          </a:p>
        </p:txBody>
      </p:sp>
      <p:graphicFrame>
        <p:nvGraphicFramePr>
          <p:cNvPr id="7" name="Diyagram 6"/>
          <p:cNvGraphicFramePr/>
          <p:nvPr>
            <p:extLst>
              <p:ext uri="{D42A27DB-BD31-4B8C-83A1-F6EECF244321}">
                <p14:modId xmlns:p14="http://schemas.microsoft.com/office/powerpoint/2010/main" val="1087360884"/>
              </p:ext>
            </p:extLst>
          </p:nvPr>
        </p:nvGraphicFramePr>
        <p:xfrm>
          <a:off x="633164" y="2977334"/>
          <a:ext cx="7897393" cy="12142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25360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Unvan 1"/>
          <p:cNvSpPr>
            <a:spLocks noGrp="1"/>
          </p:cNvSpPr>
          <p:nvPr>
            <p:ph type="title"/>
          </p:nvPr>
        </p:nvSpPr>
        <p:spPr>
          <a:xfrm>
            <a:off x="1136724" y="894417"/>
            <a:ext cx="7024744" cy="496336"/>
          </a:xfrm>
        </p:spPr>
        <p:txBody>
          <a:bodyPr>
            <a:noAutofit/>
          </a:bodyPr>
          <a:lstStyle/>
          <a:p>
            <a:pPr algn="ctr"/>
            <a:r>
              <a:rPr lang="tr-TR" sz="3200" b="1" dirty="0"/>
              <a:t>7.2.6 Rastgele </a:t>
            </a:r>
            <a:r>
              <a:rPr lang="tr-TR" sz="3200" b="1" dirty="0" smtClean="0"/>
              <a:t>Değişkenler</a:t>
            </a:r>
            <a:endParaRPr lang="tr-TR" sz="3200" dirty="0"/>
          </a:p>
        </p:txBody>
      </p:sp>
      <p:sp>
        <p:nvSpPr>
          <p:cNvPr id="13" name="İçerik Yer Tutucusu 2"/>
          <p:cNvSpPr>
            <a:spLocks noGrp="1"/>
          </p:cNvSpPr>
          <p:nvPr>
            <p:ph idx="1"/>
          </p:nvPr>
        </p:nvSpPr>
        <p:spPr>
          <a:xfrm>
            <a:off x="760464" y="1390753"/>
            <a:ext cx="7665079" cy="4661078"/>
          </a:xfrm>
        </p:spPr>
        <p:txBody>
          <a:bodyPr>
            <a:normAutofit/>
          </a:bodyPr>
          <a:lstStyle/>
          <a:p>
            <a:pPr algn="just"/>
            <a:endParaRPr lang="tr-TR" b="1" dirty="0" smtClean="0"/>
          </a:p>
          <a:p>
            <a:pPr algn="just"/>
            <a:r>
              <a:rPr lang="tr-TR" sz="2000" b="1" dirty="0" smtClean="0">
                <a:solidFill>
                  <a:srgbClr val="C00000"/>
                </a:solidFill>
              </a:rPr>
              <a:t>ÖRNEK :</a:t>
            </a:r>
            <a:r>
              <a:rPr lang="tr-TR" sz="2000" b="1" dirty="0"/>
              <a:t>	</a:t>
            </a:r>
            <a:r>
              <a:rPr lang="tr-TR" sz="2000" dirty="0"/>
              <a:t>Bir paranın üç kez </a:t>
            </a:r>
            <a:r>
              <a:rPr lang="tr-TR" sz="2000" dirty="0" err="1"/>
              <a:t>atıldğmı</a:t>
            </a:r>
            <a:r>
              <a:rPr lang="tr-TR" sz="2000" dirty="0"/>
              <a:t> varsayalım. </a:t>
            </a:r>
            <a:r>
              <a:rPr lang="tr-TR" sz="2000" i="1" dirty="0"/>
              <a:t>X(t) </a:t>
            </a:r>
            <a:r>
              <a:rPr lang="tr-TR" sz="2000" dirty="0"/>
              <a:t>rastgele değişkeni; </a:t>
            </a:r>
            <a:r>
              <a:rPr lang="tr-TR" sz="2000" i="1" dirty="0"/>
              <a:t>t </a:t>
            </a:r>
            <a:r>
              <a:rPr lang="tr-TR" sz="2000" dirty="0"/>
              <a:t>sonucunda görünen turaların sayısı olsun. Bu durumda </a:t>
            </a:r>
            <a:r>
              <a:rPr lang="tr-TR" sz="2000" i="1" dirty="0"/>
              <a:t>X(i)' </a:t>
            </a:r>
            <a:r>
              <a:rPr lang="tr-TR" sz="2000" i="1" dirty="0" err="1"/>
              <a:t>nin</a:t>
            </a:r>
            <a:r>
              <a:rPr lang="tr-TR" sz="2000" i="1" dirty="0"/>
              <a:t> </a:t>
            </a:r>
            <a:r>
              <a:rPr lang="tr-TR" sz="2000" dirty="0"/>
              <a:t>alacağı değerler aşağıdaki </a:t>
            </a:r>
            <a:r>
              <a:rPr lang="tr-TR" sz="2000" dirty="0" smtClean="0"/>
              <a:t>gibidir:</a:t>
            </a:r>
          </a:p>
          <a:p>
            <a:pPr marL="68580" indent="0" algn="just">
              <a:buNone/>
            </a:pPr>
            <a:endParaRPr lang="tr-TR" sz="2000" dirty="0" smtClean="0"/>
          </a:p>
          <a:p>
            <a:pPr marL="68580" indent="0">
              <a:buNone/>
            </a:pPr>
            <a:r>
              <a:rPr lang="tr-TR" sz="2000" i="1" dirty="0" smtClean="0"/>
              <a:t>     X(TTT</a:t>
            </a:r>
            <a:r>
              <a:rPr lang="tr-TR" sz="2000" i="1" dirty="0"/>
              <a:t>) = 3,</a:t>
            </a:r>
            <a:endParaRPr lang="tr-TR" sz="2000" dirty="0"/>
          </a:p>
          <a:p>
            <a:pPr marL="68580" indent="0">
              <a:buNone/>
            </a:pPr>
            <a:r>
              <a:rPr lang="tr-TR" sz="2000" i="1" dirty="0" smtClean="0"/>
              <a:t>     X(TTY</a:t>
            </a:r>
            <a:r>
              <a:rPr lang="tr-TR" sz="2000" i="1" dirty="0"/>
              <a:t>) = X(TYT) = X(YTT) </a:t>
            </a:r>
            <a:r>
              <a:rPr lang="tr-TR" sz="2000" dirty="0"/>
              <a:t>= 2, </a:t>
            </a:r>
          </a:p>
          <a:p>
            <a:pPr marL="68580" indent="0">
              <a:buNone/>
            </a:pPr>
            <a:r>
              <a:rPr lang="tr-TR" sz="2000" i="1" dirty="0" smtClean="0"/>
              <a:t>     X(YYT</a:t>
            </a:r>
            <a:r>
              <a:rPr lang="tr-TR" sz="2000" i="1" dirty="0"/>
              <a:t>)= X(YTY) = X(TYY) </a:t>
            </a:r>
            <a:r>
              <a:rPr lang="tr-TR" sz="2000" dirty="0"/>
              <a:t>= 1, </a:t>
            </a:r>
          </a:p>
          <a:p>
            <a:pPr marL="68580" indent="0">
              <a:buNone/>
            </a:pPr>
            <a:r>
              <a:rPr lang="tr-TR" sz="2000" i="1" dirty="0" smtClean="0"/>
              <a:t>     X(YYY</a:t>
            </a:r>
            <a:r>
              <a:rPr lang="tr-TR" sz="2000" i="1" dirty="0"/>
              <a:t>) = </a:t>
            </a:r>
            <a:r>
              <a:rPr lang="tr-TR" sz="2000" dirty="0"/>
              <a:t>0.</a:t>
            </a:r>
          </a:p>
          <a:p>
            <a:pPr algn="just"/>
            <a:endParaRPr lang="tr-TR" dirty="0"/>
          </a:p>
        </p:txBody>
      </p:sp>
      <p:sp>
        <p:nvSpPr>
          <p:cNvPr id="15" name="Altbilgi Yer Tutucusu 4"/>
          <p:cNvSpPr>
            <a:spLocks noGrp="1"/>
          </p:cNvSpPr>
          <p:nvPr>
            <p:ph type="ftr" sz="quarter" idx="11"/>
          </p:nvPr>
        </p:nvSpPr>
        <p:spPr>
          <a:xfrm>
            <a:off x="5200248" y="6335442"/>
            <a:ext cx="3502152" cy="365125"/>
          </a:xfrm>
        </p:spPr>
        <p:txBody>
          <a:bodyPr/>
          <a:lstStyle/>
          <a:p>
            <a:r>
              <a:rPr lang="tr-TR" dirty="0"/>
              <a:t>7.2 Olasılık Teorisi </a:t>
            </a:r>
            <a:endParaRPr lang="en-US" dirty="0"/>
          </a:p>
          <a:p>
            <a:endParaRPr lang="en-US" dirty="0"/>
          </a:p>
        </p:txBody>
      </p:sp>
      <p:sp>
        <p:nvSpPr>
          <p:cNvPr id="6" name="Slayt Numarası Yer Tutucusu 5"/>
          <p:cNvSpPr>
            <a:spLocks noGrp="1"/>
          </p:cNvSpPr>
          <p:nvPr>
            <p:ph type="sldNum" sz="quarter" idx="12"/>
          </p:nvPr>
        </p:nvSpPr>
        <p:spPr/>
        <p:txBody>
          <a:bodyPr>
            <a:normAutofit/>
          </a:bodyPr>
          <a:lstStyle/>
          <a:p>
            <a:fld id="{8B37D5FE-740C-46F5-801A-FA5477D9711F}" type="slidenum">
              <a:rPr lang="en-US" smtClean="0"/>
              <a:pPr/>
              <a:t>45</a:t>
            </a:fld>
            <a:endParaRPr lang="en-US"/>
          </a:p>
        </p:txBody>
      </p:sp>
      <p:sp>
        <p:nvSpPr>
          <p:cNvPr id="14" name="Veri Yer Tutucusu 3"/>
          <p:cNvSpPr txBox="1">
            <a:spLocks/>
          </p:cNvSpPr>
          <p:nvPr/>
        </p:nvSpPr>
        <p:spPr>
          <a:xfrm>
            <a:off x="6149788" y="376892"/>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rgbClr val="FEFEFE"/>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6773929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1"/>
          <p:cNvSpPr>
            <a:spLocks noGrp="1"/>
          </p:cNvSpPr>
          <p:nvPr>
            <p:ph type="title"/>
          </p:nvPr>
        </p:nvSpPr>
        <p:spPr>
          <a:xfrm>
            <a:off x="1107695" y="821845"/>
            <a:ext cx="7024744" cy="496336"/>
          </a:xfrm>
        </p:spPr>
        <p:txBody>
          <a:bodyPr>
            <a:noAutofit/>
          </a:bodyPr>
          <a:lstStyle/>
          <a:p>
            <a:pPr algn="ctr"/>
            <a:r>
              <a:rPr lang="tr-TR" sz="3200" b="1" dirty="0"/>
              <a:t>7.2.6 Rastgele </a:t>
            </a:r>
            <a:r>
              <a:rPr lang="tr-TR" sz="3200" b="1" dirty="0" smtClean="0"/>
              <a:t>Değişkenler</a:t>
            </a:r>
            <a:endParaRPr lang="tr-TR" sz="3200" dirty="0"/>
          </a:p>
        </p:txBody>
      </p:sp>
      <p:sp>
        <p:nvSpPr>
          <p:cNvPr id="8" name="İçerik Yer Tutucusu 2"/>
          <p:cNvSpPr>
            <a:spLocks noGrp="1"/>
          </p:cNvSpPr>
          <p:nvPr>
            <p:ph idx="1"/>
          </p:nvPr>
        </p:nvSpPr>
        <p:spPr>
          <a:xfrm>
            <a:off x="731435" y="2569029"/>
            <a:ext cx="7665079" cy="3410230"/>
          </a:xfrm>
        </p:spPr>
        <p:txBody>
          <a:bodyPr>
            <a:normAutofit/>
          </a:bodyPr>
          <a:lstStyle/>
          <a:p>
            <a:pPr algn="just"/>
            <a:endParaRPr lang="tr-TR" b="1" dirty="0" smtClean="0"/>
          </a:p>
          <a:p>
            <a:pPr marL="68580" indent="0" algn="just">
              <a:buNone/>
            </a:pPr>
            <a:endParaRPr lang="tr-TR" sz="1900" dirty="0" smtClean="0"/>
          </a:p>
          <a:p>
            <a:pPr algn="just"/>
            <a:r>
              <a:rPr lang="tr-TR" sz="1900" i="1" dirty="0" smtClean="0"/>
              <a:t> </a:t>
            </a:r>
            <a:r>
              <a:rPr lang="tr-TR" sz="1900" b="1" dirty="0" smtClean="0">
                <a:solidFill>
                  <a:srgbClr val="C00000"/>
                </a:solidFill>
              </a:rPr>
              <a:t>ÖRNEK: </a:t>
            </a:r>
            <a:r>
              <a:rPr lang="tr-TR" sz="1900" dirty="0" smtClean="0"/>
              <a:t>Düzgün </a:t>
            </a:r>
            <a:r>
              <a:rPr lang="tr-TR" sz="1900" dirty="0"/>
              <a:t>bir para üç kez atıldığında sekiz olası sonuçtan her birinin olasılığı 1/8' </a:t>
            </a:r>
            <a:r>
              <a:rPr lang="tr-TR" sz="1900" dirty="0" err="1"/>
              <a:t>dir</a:t>
            </a:r>
            <a:r>
              <a:rPr lang="tr-TR" sz="1900" dirty="0"/>
              <a:t>. Bu yüzden, Örnek 10 için </a:t>
            </a:r>
            <a:r>
              <a:rPr lang="tr-TR" sz="1900" i="1" dirty="0"/>
              <a:t>X(t) </a:t>
            </a:r>
            <a:r>
              <a:rPr lang="tr-TR" sz="1900" dirty="0"/>
              <a:t>rastgele değişkeninin dağılımı </a:t>
            </a:r>
            <a:r>
              <a:rPr lang="tr-TR" sz="1900" i="1" dirty="0"/>
              <a:t>p(X= </a:t>
            </a:r>
            <a:r>
              <a:rPr lang="tr-TR" sz="1900" dirty="0"/>
              <a:t>3) = 1/8</a:t>
            </a:r>
            <a:r>
              <a:rPr lang="tr-TR" sz="1900" i="1" dirty="0"/>
              <a:t>,p(X= </a:t>
            </a:r>
            <a:r>
              <a:rPr lang="tr-TR" sz="1900" dirty="0"/>
              <a:t>2) = </a:t>
            </a:r>
            <a:r>
              <a:rPr lang="tr-TR" sz="1900" i="1" dirty="0"/>
              <a:t>3/8,p(X= </a:t>
            </a:r>
            <a:r>
              <a:rPr lang="tr-TR" sz="1900" dirty="0"/>
              <a:t>1) = 3/8 </a:t>
            </a:r>
            <a:r>
              <a:rPr lang="tr-TR" sz="1900" i="1" dirty="0"/>
              <a:t>ve p(X= </a:t>
            </a:r>
            <a:r>
              <a:rPr lang="tr-TR" sz="1900" dirty="0"/>
              <a:t>0) = 1/8 olasılıkları ile belirlenir. Sonuç olarak, Örnek 10' </a:t>
            </a:r>
            <a:r>
              <a:rPr lang="tr-TR" sz="1900" dirty="0" err="1"/>
              <a:t>daki</a:t>
            </a:r>
            <a:r>
              <a:rPr lang="tr-TR" sz="1900" dirty="0"/>
              <a:t> </a:t>
            </a:r>
            <a:r>
              <a:rPr lang="tr-TR" sz="1900" i="1" dirty="0"/>
              <a:t>X(t)’</a:t>
            </a:r>
            <a:r>
              <a:rPr lang="tr-TR" sz="1900" dirty="0"/>
              <a:t> </a:t>
            </a:r>
            <a:r>
              <a:rPr lang="tr-TR" sz="1900" dirty="0" err="1"/>
              <a:t>nin</a:t>
            </a:r>
            <a:r>
              <a:rPr lang="tr-TR" sz="1900" dirty="0"/>
              <a:t> dağılımı (3,1/8), (2,3/8), (1,3/8) ve (0,1/8) ikililerinin kümesidir.</a:t>
            </a:r>
          </a:p>
          <a:p>
            <a:pPr algn="just"/>
            <a:endParaRPr lang="tr-TR" dirty="0"/>
          </a:p>
        </p:txBody>
      </p:sp>
      <p:sp>
        <p:nvSpPr>
          <p:cNvPr id="9" name="Altbilgi Yer Tutucusu 4"/>
          <p:cNvSpPr>
            <a:spLocks noGrp="1"/>
          </p:cNvSpPr>
          <p:nvPr>
            <p:ph type="ftr" sz="quarter" idx="11"/>
          </p:nvPr>
        </p:nvSpPr>
        <p:spPr>
          <a:xfrm>
            <a:off x="5171219" y="6262870"/>
            <a:ext cx="3502152" cy="365125"/>
          </a:xfrm>
        </p:spPr>
        <p:txBody>
          <a:bodyPr/>
          <a:lstStyle/>
          <a:p>
            <a:r>
              <a:rPr lang="tr-TR" dirty="0"/>
              <a:t>7.2 Olasılık Teorisi </a:t>
            </a:r>
            <a:endParaRPr lang="en-US" dirty="0"/>
          </a:p>
          <a:p>
            <a:endParaRPr lang="en-US" dirty="0"/>
          </a:p>
        </p:txBody>
      </p:sp>
      <p:sp>
        <p:nvSpPr>
          <p:cNvPr id="6" name="Slayt Numarası Yer Tutucusu 5"/>
          <p:cNvSpPr>
            <a:spLocks noGrp="1"/>
          </p:cNvSpPr>
          <p:nvPr>
            <p:ph type="sldNum" sz="quarter" idx="12"/>
          </p:nvPr>
        </p:nvSpPr>
        <p:spPr/>
        <p:txBody>
          <a:bodyPr>
            <a:normAutofit/>
          </a:bodyPr>
          <a:lstStyle/>
          <a:p>
            <a:fld id="{8B37D5FE-740C-46F5-801A-FA5477D9711F}" type="slidenum">
              <a:rPr lang="en-US" smtClean="0"/>
              <a:pPr/>
              <a:t>46</a:t>
            </a:fld>
            <a:endParaRPr lang="en-US"/>
          </a:p>
        </p:txBody>
      </p:sp>
      <mc:AlternateContent xmlns:mc="http://schemas.openxmlformats.org/markup-compatibility/2006" xmlns:a14="http://schemas.microsoft.com/office/drawing/2010/main">
        <mc:Choice Requires="a14">
          <p:graphicFrame>
            <p:nvGraphicFramePr>
              <p:cNvPr id="10" name="Diyagram 9"/>
              <p:cNvGraphicFramePr/>
              <p:nvPr>
                <p:extLst>
                  <p:ext uri="{D42A27DB-BD31-4B8C-83A1-F6EECF244321}">
                    <p14:modId xmlns:p14="http://schemas.microsoft.com/office/powerpoint/2010/main" val="3853418407"/>
                  </p:ext>
                </p:extLst>
              </p:nvPr>
            </p:nvGraphicFramePr>
            <p:xfrm>
              <a:off x="601806" y="1943291"/>
              <a:ext cx="7897393" cy="12142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10" name="Diyagram 9"/>
              <p:cNvGraphicFramePr/>
              <p:nvPr>
                <p:extLst>
                  <p:ext uri="{D42A27DB-BD31-4B8C-83A1-F6EECF244321}">
                    <p14:modId xmlns="" xmlns:p14="http://schemas.microsoft.com/office/powerpoint/2010/main" val="3853418407"/>
                  </p:ext>
                </p:extLst>
              </p:nvPr>
            </p:nvGraphicFramePr>
            <p:xfrm>
              <a:off x="601806" y="1943291"/>
              <a:ext cx="7897393" cy="121428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23939287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2" y="703276"/>
            <a:ext cx="7024744" cy="714050"/>
          </a:xfrm>
        </p:spPr>
        <p:txBody>
          <a:bodyPr>
            <a:normAutofit/>
          </a:bodyPr>
          <a:lstStyle/>
          <a:p>
            <a:pPr algn="ctr"/>
            <a:r>
              <a:rPr lang="tr-TR" sz="3200" b="1" dirty="0"/>
              <a:t>7.2.7 Monte Carlo </a:t>
            </a:r>
            <a:r>
              <a:rPr lang="tr-TR" sz="3200" b="1" dirty="0" smtClean="0"/>
              <a:t>Algoritmaları</a:t>
            </a:r>
            <a:endParaRPr lang="tr-TR" sz="3200" b="1" dirty="0"/>
          </a:p>
        </p:txBody>
      </p:sp>
      <p:sp>
        <p:nvSpPr>
          <p:cNvPr id="3" name="İçerik Yer Tutucusu 2"/>
          <p:cNvSpPr>
            <a:spLocks noGrp="1"/>
          </p:cNvSpPr>
          <p:nvPr>
            <p:ph idx="1"/>
          </p:nvPr>
        </p:nvSpPr>
        <p:spPr>
          <a:xfrm>
            <a:off x="537029" y="1342726"/>
            <a:ext cx="7889600" cy="5205991"/>
          </a:xfrm>
        </p:spPr>
        <p:txBody>
          <a:bodyPr>
            <a:normAutofit fontScale="70000" lnSpcReduction="20000"/>
          </a:bodyPr>
          <a:lstStyle/>
          <a:p>
            <a:pPr algn="just"/>
            <a:endParaRPr lang="tr-TR" dirty="0" smtClean="0"/>
          </a:p>
          <a:p>
            <a:pPr algn="just"/>
            <a:r>
              <a:rPr lang="tr-TR" dirty="0" smtClean="0"/>
              <a:t>Bir </a:t>
            </a:r>
            <a:r>
              <a:rPr lang="tr-TR" dirty="0"/>
              <a:t>veya daha fazla adımın rastgele seçildiği algoritmalara </a:t>
            </a:r>
            <a:r>
              <a:rPr lang="tr-TR" b="1" dirty="0"/>
              <a:t>olasılıksal algoritmalar </a:t>
            </a:r>
            <a:r>
              <a:rPr lang="tr-TR" dirty="0"/>
              <a:t>denir. </a:t>
            </a:r>
            <a:r>
              <a:rPr lang="tr-TR" b="1" dirty="0"/>
              <a:t>Monte </a:t>
            </a:r>
            <a:r>
              <a:rPr lang="tr-TR" b="1" dirty="0" err="1"/>
              <a:t>Carlo</a:t>
            </a:r>
            <a:r>
              <a:rPr lang="tr-TR" b="1" dirty="0"/>
              <a:t> </a:t>
            </a:r>
            <a:r>
              <a:rPr lang="tr-TR" b="1" dirty="0" smtClean="0"/>
              <a:t>algoritmaları </a:t>
            </a:r>
            <a:r>
              <a:rPr lang="tr-TR" dirty="0"/>
              <a:t>her zaman çözüm üretir fakat, küçük bir olasılıkla da olsa bu yanıtlar yanlış olabilir. Bu­nunla birlikte, algoritma yeterince hesaplama yaptığında, yanlış cevap olasılığı hızlı bir şekilde azalır. Karar problemleri ya "doğru" ya da "yanlış" cevaplarına sahiptir. </a:t>
            </a:r>
            <a:endParaRPr lang="tr-TR" dirty="0" smtClean="0"/>
          </a:p>
          <a:p>
            <a:pPr marL="68580" indent="0" algn="just">
              <a:buNone/>
            </a:pPr>
            <a:endParaRPr lang="tr-TR" dirty="0" smtClean="0"/>
          </a:p>
          <a:p>
            <a:pPr algn="just"/>
            <a:r>
              <a:rPr lang="tr-TR" dirty="0"/>
              <a:t>Monte Carlo algoritması bir karar problemi için bir dizi testler kullanır. Algoritmanın probleme doğru cevap verme olasılığı daha fazla test yapılmasıyla artar. Algoritmanın her adımında, olası yanıtlar "doğru", ki bunun anlamı cevap doğru olduğunda daha fazla tekrara gerek yoktur, veya "bilinmeyen", ki bunun da anlamı cevap "doğru" veya "yanlış" olabi­lir. Algoritma tüm tekrarlamaları yaptıktan sonra bir cevaba ulaşır. Eğer bir adımda cevap "doğru" ise sonuç "doğru", eğer her adımda cevap "bilinmeyen" ise, sonuç "yanlış" tır. Eğer doğru cevap "yanlış" ise, algoritma her tekrarlamadan sonra "bilinmeyen" cevabını vereceği için sonuç "yanlış" olur. Ancak, eğer cevap "doğru" ise, algoritma "doğru" veya "yanlış" cevap verebilir.</a:t>
            </a:r>
          </a:p>
        </p:txBody>
      </p:sp>
      <p:sp>
        <p:nvSpPr>
          <p:cNvPr id="7" name="Altbilgi Yer Tutucusu 4"/>
          <p:cNvSpPr>
            <a:spLocks noGrp="1"/>
          </p:cNvSpPr>
          <p:nvPr>
            <p:ph type="ftr" sz="quarter" idx="11"/>
          </p:nvPr>
        </p:nvSpPr>
        <p:spPr>
          <a:xfrm>
            <a:off x="5185734" y="6212070"/>
            <a:ext cx="3502152" cy="365125"/>
          </a:xfrm>
        </p:spPr>
        <p:txBody>
          <a:bodyPr/>
          <a:lstStyle/>
          <a:p>
            <a:r>
              <a:rPr lang="tr-TR" dirty="0"/>
              <a:t>7.2 Olasılık Teorisi </a:t>
            </a:r>
            <a:endParaRPr lang="en-US" dirty="0"/>
          </a:p>
          <a:p>
            <a:endParaRPr lang="en-US" dirty="0"/>
          </a:p>
        </p:txBody>
      </p:sp>
      <p:sp>
        <p:nvSpPr>
          <p:cNvPr id="6" name="Slayt Numarası Yer Tutucusu 5"/>
          <p:cNvSpPr>
            <a:spLocks noGrp="1"/>
          </p:cNvSpPr>
          <p:nvPr>
            <p:ph type="sldNum" sz="quarter" idx="12"/>
          </p:nvPr>
        </p:nvSpPr>
        <p:spPr/>
        <p:txBody>
          <a:bodyPr>
            <a:normAutofit/>
          </a:bodyPr>
          <a:lstStyle/>
          <a:p>
            <a:fld id="{8B37D5FE-740C-46F5-801A-FA5477D9711F}" type="slidenum">
              <a:rPr lang="en-US" smtClean="0"/>
              <a:pPr/>
              <a:t>47</a:t>
            </a:fld>
            <a:endParaRPr lang="en-US"/>
          </a:p>
        </p:txBody>
      </p:sp>
    </p:spTree>
    <p:extLst>
      <p:ext uri="{BB962C8B-B14F-4D97-AF65-F5344CB8AC3E}">
        <p14:creationId xmlns:p14="http://schemas.microsoft.com/office/powerpoint/2010/main" val="32636686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1"/>
          <p:cNvSpPr>
            <a:spLocks noGrp="1"/>
          </p:cNvSpPr>
          <p:nvPr>
            <p:ph type="title"/>
          </p:nvPr>
        </p:nvSpPr>
        <p:spPr>
          <a:xfrm>
            <a:off x="1043492" y="609147"/>
            <a:ext cx="7024744" cy="714050"/>
          </a:xfrm>
        </p:spPr>
        <p:txBody>
          <a:bodyPr>
            <a:normAutofit/>
          </a:bodyPr>
          <a:lstStyle/>
          <a:p>
            <a:pPr algn="ctr"/>
            <a:r>
              <a:rPr lang="tr-TR" sz="3200" b="1" dirty="0"/>
              <a:t>7.2.7 Monte Carlo </a:t>
            </a:r>
            <a:r>
              <a:rPr lang="tr-TR" sz="3200" b="1" dirty="0" smtClean="0"/>
              <a:t>Algoritmaları</a:t>
            </a:r>
            <a:endParaRPr lang="tr-TR" sz="3200" b="1" dirty="0"/>
          </a:p>
        </p:txBody>
      </p:sp>
      <p:sp>
        <p:nvSpPr>
          <p:cNvPr id="3" name="İçerik Yer Tutucusu 2"/>
          <p:cNvSpPr>
            <a:spLocks noGrp="1"/>
          </p:cNvSpPr>
          <p:nvPr>
            <p:ph idx="1"/>
          </p:nvPr>
        </p:nvSpPr>
        <p:spPr>
          <a:xfrm>
            <a:off x="624114" y="1603830"/>
            <a:ext cx="7932057" cy="4228800"/>
          </a:xfrm>
        </p:spPr>
        <p:txBody>
          <a:bodyPr>
            <a:normAutofit/>
          </a:bodyPr>
          <a:lstStyle/>
          <a:p>
            <a:pPr algn="just"/>
            <a:r>
              <a:rPr lang="tr-TR" sz="1800" dirty="0"/>
              <a:t>Cevabı "doğru" olan bir olayın testten "doğru" cevabının gelme olasılığı </a:t>
            </a:r>
            <a:r>
              <a:rPr lang="tr-TR" sz="1800" i="1" dirty="0"/>
              <a:t>p </a:t>
            </a:r>
            <a:r>
              <a:rPr lang="tr-TR" sz="1800" dirty="0"/>
              <a:t>olsun, "bilin­meyen" cevabının </a:t>
            </a:r>
            <a:r>
              <a:rPr lang="tr-TR" sz="1800" dirty="0" err="1"/>
              <a:t>olsılığı</a:t>
            </a:r>
            <a:r>
              <a:rPr lang="tr-TR" sz="1800" dirty="0"/>
              <a:t> da </a:t>
            </a:r>
            <a:r>
              <a:rPr lang="tr-TR" sz="1800" i="1" dirty="0"/>
              <a:t>1-p </a:t>
            </a:r>
            <a:r>
              <a:rPr lang="tr-TR" sz="1800" dirty="0"/>
              <a:t>olur. </a:t>
            </a:r>
            <a:endParaRPr lang="tr-TR" sz="1800" dirty="0" smtClean="0"/>
          </a:p>
          <a:p>
            <a:pPr algn="just"/>
            <a:endParaRPr lang="tr-TR" sz="1800" dirty="0"/>
          </a:p>
          <a:p>
            <a:pPr algn="just"/>
            <a:r>
              <a:rPr lang="tr-TR" sz="1800" dirty="0" smtClean="0"/>
              <a:t>Yapılan </a:t>
            </a:r>
            <a:r>
              <a:rPr lang="tr-TR" sz="1800" dirty="0"/>
              <a:t>birbirinden bağımsız </a:t>
            </a:r>
            <a:r>
              <a:rPr lang="tr-TR" sz="1800" i="1" dirty="0"/>
              <a:t>n </a:t>
            </a:r>
            <a:r>
              <a:rPr lang="tr-TR" sz="1800" dirty="0"/>
              <a:t>denemeden "bilinme­yen" cevabı elde edilsin. Bu durumda "yanlış" yanıtı sonucundaki hata olasılığı </a:t>
            </a:r>
            <a:r>
              <a:rPr lang="tr-TR" sz="1800" i="1" dirty="0"/>
              <a:t>(1-p)</a:t>
            </a:r>
            <a:r>
              <a:rPr lang="tr-TR" sz="1800" dirty="0"/>
              <a:t>’ </a:t>
            </a:r>
            <a:r>
              <a:rPr lang="tr-TR" sz="1800" dirty="0" err="1"/>
              <a:t>dir</a:t>
            </a:r>
            <a:r>
              <a:rPr lang="tr-TR" sz="1800" dirty="0"/>
              <a:t>. </a:t>
            </a:r>
            <a:endParaRPr lang="tr-TR" sz="1800" dirty="0" smtClean="0"/>
          </a:p>
          <a:p>
            <a:pPr algn="just"/>
            <a:endParaRPr lang="tr-TR" sz="1800" dirty="0"/>
          </a:p>
          <a:p>
            <a:pPr algn="just"/>
            <a:r>
              <a:rPr lang="tr-TR" sz="1800" dirty="0" smtClean="0"/>
              <a:t>Bu </a:t>
            </a:r>
            <a:r>
              <a:rPr lang="tr-TR" sz="1800" dirty="0"/>
              <a:t>olasılık, </a:t>
            </a:r>
            <a:r>
              <a:rPr lang="tr-TR" sz="1800" i="1" dirty="0"/>
              <a:t>p </a:t>
            </a:r>
            <a:r>
              <a:rPr lang="tr-TR" sz="1800" dirty="0">
                <a:sym typeface="Symbol" panose="05050102010706020507" pitchFamily="18" charset="2"/>
              </a:rPr>
              <a:t></a:t>
            </a:r>
            <a:r>
              <a:rPr lang="tr-TR" sz="1800" dirty="0"/>
              <a:t> 0 iken, test sayısını artırdığımızda 0' a yaklaşır. Sonuç olarak, cevap "</a:t>
            </a:r>
            <a:r>
              <a:rPr lang="tr-TR" sz="1800" dirty="0" err="1"/>
              <a:t>tme</a:t>
            </a:r>
            <a:r>
              <a:rPr lang="tr-TR" sz="1800" dirty="0"/>
              <a:t>" olduğunda, algoritmanın "doğru" yanıtı verme olasılığı </a:t>
            </a:r>
            <a:r>
              <a:rPr lang="tr-TR" sz="1800" dirty="0" smtClean="0"/>
              <a:t>1' </a:t>
            </a:r>
            <a:r>
              <a:rPr lang="tr-TR" sz="1800" dirty="0"/>
              <a:t>e yaklaşır.</a:t>
            </a:r>
          </a:p>
          <a:p>
            <a:pPr marL="68580" indent="0">
              <a:buNone/>
            </a:pPr>
            <a:endParaRPr lang="tr-TR" dirty="0"/>
          </a:p>
        </p:txBody>
      </p:sp>
      <p:sp>
        <p:nvSpPr>
          <p:cNvPr id="8" name="Altbilgi Yer Tutucusu 4"/>
          <p:cNvSpPr>
            <a:spLocks noGrp="1"/>
          </p:cNvSpPr>
          <p:nvPr>
            <p:ph type="ftr" sz="quarter" idx="11"/>
          </p:nvPr>
        </p:nvSpPr>
        <p:spPr>
          <a:xfrm>
            <a:off x="5105905" y="6171474"/>
            <a:ext cx="3502152" cy="365125"/>
          </a:xfrm>
        </p:spPr>
        <p:txBody>
          <a:bodyPr/>
          <a:lstStyle/>
          <a:p>
            <a:r>
              <a:rPr lang="tr-TR" dirty="0"/>
              <a:t>7.2 Olasılık Teorisi </a:t>
            </a:r>
            <a:endParaRPr lang="en-US" dirty="0"/>
          </a:p>
          <a:p>
            <a:endParaRPr lang="en-US" dirty="0"/>
          </a:p>
        </p:txBody>
      </p:sp>
      <p:sp>
        <p:nvSpPr>
          <p:cNvPr id="6" name="Slayt Numarası Yer Tutucusu 5"/>
          <p:cNvSpPr>
            <a:spLocks noGrp="1"/>
          </p:cNvSpPr>
          <p:nvPr>
            <p:ph type="sldNum" sz="quarter" idx="12"/>
          </p:nvPr>
        </p:nvSpPr>
        <p:spPr/>
        <p:txBody>
          <a:bodyPr>
            <a:normAutofit/>
          </a:bodyPr>
          <a:lstStyle/>
          <a:p>
            <a:fld id="{8B37D5FE-740C-46F5-801A-FA5477D9711F}" type="slidenum">
              <a:rPr lang="en-US" smtClean="0"/>
              <a:pPr/>
              <a:t>48</a:t>
            </a:fld>
            <a:endParaRPr lang="en-US"/>
          </a:p>
        </p:txBody>
      </p:sp>
    </p:spTree>
    <p:extLst>
      <p:ext uri="{BB962C8B-B14F-4D97-AF65-F5344CB8AC3E}">
        <p14:creationId xmlns:p14="http://schemas.microsoft.com/office/powerpoint/2010/main" val="10508807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26202" y="670298"/>
            <a:ext cx="7024744" cy="583422"/>
          </a:xfrm>
        </p:spPr>
        <p:txBody>
          <a:bodyPr>
            <a:normAutofit/>
          </a:bodyPr>
          <a:lstStyle/>
          <a:p>
            <a:pPr algn="ctr"/>
            <a:r>
              <a:rPr lang="tr-TR" sz="3200" b="1" dirty="0" smtClean="0"/>
              <a:t>7.2.8 Olasılıksal Yöntem</a:t>
            </a:r>
            <a:endParaRPr lang="tr-TR" sz="3200" dirty="0"/>
          </a:p>
        </p:txBody>
      </p:sp>
      <p:sp>
        <p:nvSpPr>
          <p:cNvPr id="7" name="Altbilgi Yer Tutucusu 4"/>
          <p:cNvSpPr>
            <a:spLocks noGrp="1"/>
          </p:cNvSpPr>
          <p:nvPr>
            <p:ph type="ftr" sz="quarter" idx="11"/>
          </p:nvPr>
        </p:nvSpPr>
        <p:spPr>
          <a:xfrm>
            <a:off x="5641848" y="6492875"/>
            <a:ext cx="3502152" cy="365125"/>
          </a:xfrm>
        </p:spPr>
        <p:txBody>
          <a:bodyPr/>
          <a:lstStyle/>
          <a:p>
            <a:r>
              <a:rPr lang="tr-TR" dirty="0"/>
              <a:t>7.2 Olasılık Teorisi </a:t>
            </a:r>
            <a:endParaRPr lang="en-US" dirty="0"/>
          </a:p>
          <a:p>
            <a:endParaRPr lang="en-US" dirty="0"/>
          </a:p>
        </p:txBody>
      </p:sp>
      <p:sp>
        <p:nvSpPr>
          <p:cNvPr id="6" name="Slayt Numarası Yer Tutucusu 5"/>
          <p:cNvSpPr>
            <a:spLocks noGrp="1"/>
          </p:cNvSpPr>
          <p:nvPr>
            <p:ph type="sldNum" sz="quarter" idx="12"/>
          </p:nvPr>
        </p:nvSpPr>
        <p:spPr/>
        <p:txBody>
          <a:bodyPr>
            <a:normAutofit/>
          </a:bodyPr>
          <a:lstStyle/>
          <a:p>
            <a:fld id="{8B37D5FE-740C-46F5-801A-FA5477D9711F}" type="slidenum">
              <a:rPr lang="en-US" smtClean="0"/>
              <a:pPr/>
              <a:t>49</a:t>
            </a:fld>
            <a:endParaRPr lang="en-US"/>
          </a:p>
        </p:txBody>
      </p:sp>
      <p:graphicFrame>
        <p:nvGraphicFramePr>
          <p:cNvPr id="10" name="İçerik Yer Tutucusu 10"/>
          <p:cNvGraphicFramePr>
            <a:graphicFrameLocks/>
          </p:cNvGraphicFramePr>
          <p:nvPr>
            <p:extLst>
              <p:ext uri="{D42A27DB-BD31-4B8C-83A1-F6EECF244321}">
                <p14:modId xmlns:p14="http://schemas.microsoft.com/office/powerpoint/2010/main" val="1143816197"/>
              </p:ext>
            </p:extLst>
          </p:nvPr>
        </p:nvGraphicFramePr>
        <p:xfrm>
          <a:off x="663016" y="3632631"/>
          <a:ext cx="7970601" cy="1043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10 İçerik Yer Tutucusu"/>
          <p:cNvSpPr>
            <a:spLocks noGrp="1"/>
          </p:cNvSpPr>
          <p:nvPr>
            <p:ph idx="1"/>
          </p:nvPr>
        </p:nvSpPr>
        <p:spPr>
          <a:xfrm>
            <a:off x="337625" y="1390427"/>
            <a:ext cx="8581292" cy="5052576"/>
          </a:xfrm>
        </p:spPr>
        <p:txBody>
          <a:bodyPr>
            <a:normAutofit fontScale="92500" lnSpcReduction="20000"/>
          </a:bodyPr>
          <a:lstStyle/>
          <a:p>
            <a:r>
              <a:rPr lang="tr-TR" sz="2000" dirty="0" smtClean="0"/>
              <a:t>Paul </a:t>
            </a:r>
            <a:r>
              <a:rPr lang="tr-TR" sz="2000" dirty="0" err="1" smtClean="0"/>
              <a:t>Erdös</a:t>
            </a:r>
            <a:r>
              <a:rPr lang="tr-TR" sz="2000" dirty="0" smtClean="0"/>
              <a:t> ve </a:t>
            </a:r>
            <a:r>
              <a:rPr lang="tr-TR" sz="2000" dirty="0" err="1" smtClean="0"/>
              <a:t>Alfred</a:t>
            </a:r>
            <a:r>
              <a:rPr lang="tr-TR" sz="2000" dirty="0" smtClean="0"/>
              <a:t> </a:t>
            </a:r>
            <a:r>
              <a:rPr lang="tr-TR" sz="2000" dirty="0" err="1" smtClean="0"/>
              <a:t>Renyi</a:t>
            </a:r>
            <a:r>
              <a:rPr lang="tr-TR" sz="2000" dirty="0" smtClean="0"/>
              <a:t> tarafından tanıtılan </a:t>
            </a:r>
            <a:r>
              <a:rPr lang="tr-TR" sz="2000" dirty="0" err="1" smtClean="0"/>
              <a:t>olasılıksal</a:t>
            </a:r>
            <a:r>
              <a:rPr lang="tr-TR" sz="2000" dirty="0" smtClean="0"/>
              <a:t> yöntem, yapısal olmayan ispatların üretilmesi için kullanılan güçlü bir tekniktir. Bir </a:t>
            </a:r>
            <a:r>
              <a:rPr lang="tr-TR" sz="2000" i="1" dirty="0" smtClean="0"/>
              <a:t>S </a:t>
            </a:r>
            <a:r>
              <a:rPr lang="tr-TR" sz="2000" dirty="0" smtClean="0"/>
              <a:t>kümesi ile ilgili sonuçları, örneğin, belirli bir özelliğe sahip bir elemanın </a:t>
            </a:r>
            <a:r>
              <a:rPr lang="tr-TR" sz="2000" i="1" dirty="0" smtClean="0"/>
              <a:t>S</a:t>
            </a:r>
            <a:r>
              <a:rPr lang="tr-TR" sz="2000" dirty="0" smtClean="0"/>
              <a:t>’ de olduğunu kanıtlamak, </a:t>
            </a:r>
            <a:r>
              <a:rPr lang="tr-TR" sz="2000" dirty="0" err="1" smtClean="0"/>
              <a:t>olasılıksal</a:t>
            </a:r>
            <a:r>
              <a:rPr lang="tr-TR" sz="2000" dirty="0" smtClean="0"/>
              <a:t> yöntem kullanarak ispatlamak için </a:t>
            </a:r>
            <a:r>
              <a:rPr lang="tr-TR" sz="2000" i="1" dirty="0" smtClean="0"/>
              <a:t>S</a:t>
            </a:r>
            <a:r>
              <a:rPr lang="tr-TR" sz="2000" dirty="0" smtClean="0"/>
              <a:t>' </a:t>
            </a:r>
            <a:r>
              <a:rPr lang="tr-TR" sz="2000" dirty="0" err="1" smtClean="0"/>
              <a:t>nin</a:t>
            </a:r>
            <a:r>
              <a:rPr lang="tr-TR" sz="2000" dirty="0" smtClean="0"/>
              <a:t> elemanlarına bir olasılık atarız. Daha sonra </a:t>
            </a:r>
            <a:r>
              <a:rPr lang="tr-TR" sz="2000" dirty="0" err="1" smtClean="0"/>
              <a:t>S'nin</a:t>
            </a:r>
            <a:r>
              <a:rPr lang="tr-TR" sz="2000" dirty="0" smtClean="0"/>
              <a:t> elemanları ile ilgili sonuçları kanıtlamak için olasılık teorisindeki yöntemleri kullanırız. Özellikle, bu özelliğin pozitif olduğunu açıklayan </a:t>
            </a:r>
            <a:r>
              <a:rPr lang="tr-TR" sz="2000" i="1" dirty="0" smtClean="0"/>
              <a:t>x  S </a:t>
            </a:r>
            <a:r>
              <a:rPr lang="tr-TR" sz="2000" dirty="0" smtClean="0"/>
              <a:t>olasılığını kullanarak istenilen özelliğe sahip bir elemanın bulunduğunu gösterebiliriz. </a:t>
            </a:r>
            <a:r>
              <a:rPr lang="tr-TR" sz="2000" dirty="0" err="1" smtClean="0"/>
              <a:t>Olasılıksal</a:t>
            </a:r>
            <a:r>
              <a:rPr lang="tr-TR" sz="2000" dirty="0" smtClean="0"/>
              <a:t> yöntem Teorem 3 'teki eşdeğer ifadeye dayanmaktadır..</a:t>
            </a:r>
          </a:p>
          <a:p>
            <a:endParaRPr lang="tr-TR" sz="2000" dirty="0" smtClean="0"/>
          </a:p>
          <a:p>
            <a:endParaRPr lang="tr-TR" sz="2000" dirty="0" smtClean="0"/>
          </a:p>
          <a:p>
            <a:endParaRPr lang="tr-TR" sz="2000" dirty="0" smtClean="0"/>
          </a:p>
          <a:p>
            <a:endParaRPr lang="tr-TR" sz="2000" dirty="0" smtClean="0"/>
          </a:p>
          <a:p>
            <a:endParaRPr lang="tr-TR" sz="2000" dirty="0" smtClean="0"/>
          </a:p>
          <a:p>
            <a:r>
              <a:rPr lang="tr-TR" sz="2000" dirty="0" smtClean="0"/>
              <a:t>İstenen özelliğe uygun belirli bir eleman bulunamayacağı için varlık ispatı </a:t>
            </a:r>
            <a:r>
              <a:rPr lang="tr-TR" sz="2000" dirty="0" err="1" smtClean="0"/>
              <a:t>olasılıksal</a:t>
            </a:r>
            <a:r>
              <a:rPr lang="tr-TR" sz="2000" dirty="0" smtClean="0"/>
              <a:t> yönteme dayanır.</a:t>
            </a:r>
          </a:p>
          <a:p>
            <a:r>
              <a:rPr lang="tr-TR" sz="2000" dirty="0" err="1" smtClean="0"/>
              <a:t>Ramsey</a:t>
            </a:r>
            <a:r>
              <a:rPr lang="tr-TR" sz="2000" dirty="0" smtClean="0"/>
              <a:t> sayısı </a:t>
            </a:r>
            <a:r>
              <a:rPr lang="tr-TR" sz="2000" i="1" dirty="0" smtClean="0"/>
              <a:t>R(k, k) </a:t>
            </a:r>
            <a:r>
              <a:rPr lang="tr-TR" sz="2000" dirty="0" smtClean="0"/>
              <a:t>için bir alt sınıf bularak </a:t>
            </a:r>
            <a:r>
              <a:rPr lang="tr-TR" sz="2000" dirty="0" err="1" smtClean="0"/>
              <a:t>olasılıksal</a:t>
            </a:r>
            <a:r>
              <a:rPr lang="tr-TR" sz="2000" dirty="0" smtClean="0"/>
              <a:t> yöntemin gücünü gösterelim. Ke­sim 6.2' den </a:t>
            </a:r>
            <a:r>
              <a:rPr lang="tr-TR" sz="2000" dirty="0" err="1" smtClean="0"/>
              <a:t>Ramsey</a:t>
            </a:r>
            <a:r>
              <a:rPr lang="tr-TR" sz="2000" dirty="0" smtClean="0"/>
              <a:t> sayısının </a:t>
            </a:r>
            <a:r>
              <a:rPr lang="tr-TR" sz="2000" i="1" dirty="0" smtClean="0"/>
              <a:t>R(k, k), </a:t>
            </a:r>
            <a:r>
              <a:rPr lang="tr-TR" sz="2000" dirty="0" smtClean="0"/>
              <a:t>birbirleriyle düşman olan veya dost olan en az k kişinin </a:t>
            </a:r>
            <a:r>
              <a:rPr lang="tr-TR" sz="2000" dirty="0" err="1" smtClean="0"/>
              <a:t>birarada</a:t>
            </a:r>
            <a:r>
              <a:rPr lang="tr-TR" sz="2000" dirty="0" smtClean="0"/>
              <a:t> olduğu bir partideki insan sayısına eşit olduğunu hatırlayınız (iki kişinin ya dost, ya düşman olduğu varsayılırsa).</a:t>
            </a:r>
          </a:p>
          <a:p>
            <a:endParaRPr lang="tr-TR" sz="2000" dirty="0" smtClean="0"/>
          </a:p>
          <a:p>
            <a:endParaRPr lang="tr-TR" sz="2000" dirty="0"/>
          </a:p>
        </p:txBody>
      </p:sp>
    </p:spTree>
    <p:extLst>
      <p:ext uri="{BB962C8B-B14F-4D97-AF65-F5344CB8AC3E}">
        <p14:creationId xmlns:p14="http://schemas.microsoft.com/office/powerpoint/2010/main" val="1217400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43754" y="1859459"/>
            <a:ext cx="5513294" cy="4325112"/>
          </a:xfrm>
        </p:spPr>
        <p:txBody>
          <a:bodyPr>
            <a:normAutofit fontScale="92500"/>
          </a:bodyPr>
          <a:lstStyle/>
          <a:p>
            <a:pPr algn="just"/>
            <a:r>
              <a:rPr lang="tr-TR" sz="2200" dirty="0" smtClean="0"/>
              <a:t>Örneğin, zar atıldığında zarın üstünde tek sayı gelme olasılığı, zarın üstüne tek sayı gelme durumlarının, tüm muhtemel sonuçların sayısına bölünmesiyle elde edilen sayıdır.</a:t>
            </a:r>
          </a:p>
          <a:p>
            <a:pPr algn="just"/>
            <a:endParaRPr lang="tr-TR" sz="2200" dirty="0" smtClean="0"/>
          </a:p>
          <a:p>
            <a:pPr algn="just"/>
            <a:r>
              <a:rPr lang="tr-TR" sz="2200" dirty="0" smtClean="0"/>
              <a:t> Bir zarın üstünde gelebilecek, 1, 2, 3, 4, 5, ve 6 olarak adlan­dırılan toplam altı muhtemel sonuç vardır ve 1, 3 ve 5 biçiminde tek sayı olarak adlandırılan bu altı sonucun üçü kesin olarak başarılıdır. Dolayısıyla, zarın tek sayı gelme olasılığı 3/6 = 1/2 olur. (Muhtemel olan bütün sonuçların eşit olasılıklı olduğu, bir başka deyişle zarın adil olduğu kabul edilmiştir.)</a:t>
            </a:r>
          </a:p>
          <a:p>
            <a:pPr algn="just"/>
            <a:endParaRPr lang="tr-TR" dirty="0"/>
          </a:p>
        </p:txBody>
      </p:sp>
      <p:sp>
        <p:nvSpPr>
          <p:cNvPr id="6" name="5 Slayt Numarası Yer Tutucusu"/>
          <p:cNvSpPr>
            <a:spLocks noGrp="1"/>
          </p:cNvSpPr>
          <p:nvPr>
            <p:ph type="sldNum" sz="quarter" idx="12"/>
          </p:nvPr>
        </p:nvSpPr>
        <p:spPr/>
        <p:txBody>
          <a:bodyPr>
            <a:normAutofit/>
          </a:bodyPr>
          <a:lstStyle/>
          <a:p>
            <a:fld id="{8B37D5FE-740C-46F5-801A-FA5477D9711F}" type="slidenum">
              <a:rPr lang="en-US" smtClean="0"/>
              <a:pPr/>
              <a:t>5</a:t>
            </a:fld>
            <a:endParaRPr lang="en-US"/>
          </a:p>
        </p:txBody>
      </p:sp>
      <p:sp>
        <p:nvSpPr>
          <p:cNvPr id="7" name="Unvan 1"/>
          <p:cNvSpPr>
            <a:spLocks noGrp="1"/>
          </p:cNvSpPr>
          <p:nvPr>
            <p:ph type="title"/>
          </p:nvPr>
        </p:nvSpPr>
        <p:spPr>
          <a:xfrm>
            <a:off x="1012114" y="945083"/>
            <a:ext cx="7024744" cy="762778"/>
          </a:xfrm>
        </p:spPr>
        <p:txBody>
          <a:bodyPr>
            <a:normAutofit/>
          </a:bodyPr>
          <a:lstStyle/>
          <a:p>
            <a:pPr algn="ctr"/>
            <a:r>
              <a:rPr lang="tr-TR" sz="3200" b="1" u="sng" dirty="0"/>
              <a:t>7.1 Ayrık Olasılığa Giriş</a:t>
            </a:r>
            <a:endParaRPr lang="tr-TR" sz="3200" dirty="0"/>
          </a:p>
        </p:txBody>
      </p:sp>
      <p:sp>
        <p:nvSpPr>
          <p:cNvPr id="8" name="Altbilgi Yer Tutucusu 4"/>
          <p:cNvSpPr>
            <a:spLocks noGrp="1"/>
          </p:cNvSpPr>
          <p:nvPr>
            <p:ph type="ftr" sz="quarter" idx="11"/>
          </p:nvPr>
        </p:nvSpPr>
        <p:spPr>
          <a:xfrm>
            <a:off x="5463852" y="6492875"/>
            <a:ext cx="3502152" cy="365125"/>
          </a:xfrm>
        </p:spPr>
        <p:txBody>
          <a:bodyPr/>
          <a:lstStyle/>
          <a:p>
            <a:r>
              <a:rPr lang="tr-TR" dirty="0" smtClean="0"/>
              <a:t>7.1 Ayrık Olasılığa Giriş</a:t>
            </a:r>
            <a:endParaRPr lang="en-US" dirty="0"/>
          </a:p>
        </p:txBody>
      </p:sp>
      <p:pic>
        <p:nvPicPr>
          <p:cNvPr id="133122" name="Picture 2" descr="C:\Users\Merve PARLAK\Desktop\indir.jpg"/>
          <p:cNvPicPr>
            <a:picLocks noChangeAspect="1" noChangeArrowheads="1"/>
          </p:cNvPicPr>
          <p:nvPr/>
        </p:nvPicPr>
        <p:blipFill>
          <a:blip r:embed="rId2" cstate="print"/>
          <a:srcRect/>
          <a:stretch>
            <a:fillRect/>
          </a:stretch>
        </p:blipFill>
        <p:spPr bwMode="auto">
          <a:xfrm>
            <a:off x="5970496" y="2558862"/>
            <a:ext cx="3079376" cy="2389655"/>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07224"/>
            <a:ext cx="8229600" cy="2567312"/>
          </a:xfrm>
        </p:spPr>
        <p:txBody>
          <a:bodyPr>
            <a:normAutofit/>
          </a:bodyPr>
          <a:lstStyle/>
          <a:p>
            <a:r>
              <a:rPr lang="tr-TR" sz="2000" b="1" i="1" dirty="0" smtClean="0"/>
              <a:t>İspat: </a:t>
            </a:r>
            <a:r>
              <a:rPr lang="tr-TR" sz="2000" dirty="0" smtClean="0"/>
              <a:t>Kesim 6.2' de gösterdiğimiz gibi, </a:t>
            </a:r>
            <a:r>
              <a:rPr lang="tr-TR" sz="2000" i="1" dirty="0" smtClean="0"/>
              <a:t>k </a:t>
            </a:r>
            <a:r>
              <a:rPr lang="tr-TR" sz="2000" dirty="0" smtClean="0"/>
              <a:t>= 2 ve </a:t>
            </a:r>
            <a:r>
              <a:rPr lang="tr-TR" sz="2000" i="1" dirty="0" smtClean="0"/>
              <a:t>k </a:t>
            </a:r>
            <a:r>
              <a:rPr lang="tr-TR" sz="2000" dirty="0" smtClean="0"/>
              <a:t>= 3 için </a:t>
            </a:r>
            <a:r>
              <a:rPr lang="tr-TR" sz="2000" i="1" dirty="0" smtClean="0"/>
              <a:t>R(2, </a:t>
            </a:r>
            <a:r>
              <a:rPr lang="tr-TR" sz="2000" dirty="0" smtClean="0"/>
              <a:t>2) = 2 ve </a:t>
            </a:r>
            <a:r>
              <a:rPr lang="tr-TR" sz="2000" i="1" dirty="0" smtClean="0"/>
              <a:t>R(3, </a:t>
            </a:r>
            <a:r>
              <a:rPr lang="tr-TR" sz="2000" dirty="0" smtClean="0"/>
              <a:t>3) = 6 olduğundan teorem sağlanır. Şimdi </a:t>
            </a:r>
            <a:r>
              <a:rPr lang="tr-TR" sz="2000" i="1" dirty="0" smtClean="0"/>
              <a:t>k &gt; </a:t>
            </a:r>
            <a:r>
              <a:rPr lang="tr-TR" sz="2000" dirty="0" smtClean="0"/>
              <a:t>4 olsun. Bir partide </a:t>
            </a:r>
            <a:r>
              <a:rPr lang="tr-TR" sz="2000" i="1" dirty="0" smtClean="0"/>
              <a:t>2</a:t>
            </a:r>
            <a:r>
              <a:rPr lang="tr-TR" sz="2000" i="1" baseline="30000" dirty="0" smtClean="0"/>
              <a:t>kl2</a:t>
            </a:r>
            <a:r>
              <a:rPr lang="tr-TR" sz="2000" i="1" dirty="0" smtClean="0"/>
              <a:t> </a:t>
            </a:r>
            <a:r>
              <a:rPr lang="tr-TR" sz="2000" dirty="0" smtClean="0"/>
              <a:t>kişiden daha az varsa, buradakilerin </a:t>
            </a:r>
            <a:r>
              <a:rPr lang="tr-TR" sz="2000" i="1" dirty="0" smtClean="0"/>
              <a:t>k </a:t>
            </a:r>
            <a:r>
              <a:rPr lang="tr-TR" sz="2000" dirty="0" smtClean="0"/>
              <a:t>tanesinin ne dost ne de düşman olmama olasılığını göstermek için </a:t>
            </a:r>
            <a:r>
              <a:rPr lang="tr-TR" sz="2000" dirty="0" err="1" smtClean="0"/>
              <a:t>olasılıksal</a:t>
            </a:r>
            <a:r>
              <a:rPr lang="tr-TR" sz="2000" dirty="0" smtClean="0"/>
              <a:t> yöntemi kullanacağız. Bu ise </a:t>
            </a:r>
            <a:r>
              <a:rPr lang="tr-TR" sz="2000" i="1" dirty="0" smtClean="0"/>
              <a:t>R(k, </a:t>
            </a:r>
            <a:r>
              <a:rPr lang="tr-TR" sz="2000" dirty="0" smtClean="0"/>
              <a:t>k)'</a:t>
            </a:r>
            <a:r>
              <a:rPr lang="tr-TR" sz="2000" dirty="0" err="1" smtClean="0"/>
              <a:t>mn</a:t>
            </a:r>
            <a:r>
              <a:rPr lang="tr-TR" sz="2000" dirty="0" smtClean="0"/>
              <a:t> en az 2 olduğunu gösterir.</a:t>
            </a:r>
          </a:p>
          <a:p>
            <a:pPr>
              <a:buNone/>
            </a:pPr>
            <a:r>
              <a:rPr lang="tr-TR" dirty="0" smtClean="0"/>
              <a:t> </a:t>
            </a:r>
          </a:p>
          <a:p>
            <a:endParaRPr lang="tr-TR" dirty="0"/>
          </a:p>
        </p:txBody>
      </p:sp>
      <p:sp>
        <p:nvSpPr>
          <p:cNvPr id="6" name="5 Slayt Numarası Yer Tutucusu"/>
          <p:cNvSpPr>
            <a:spLocks noGrp="1"/>
          </p:cNvSpPr>
          <p:nvPr>
            <p:ph type="sldNum" sz="quarter" idx="12"/>
          </p:nvPr>
        </p:nvSpPr>
        <p:spPr/>
        <p:txBody>
          <a:bodyPr/>
          <a:lstStyle/>
          <a:p>
            <a:fld id="{8B37D5FE-740C-46F5-801A-FA5477D9711F}" type="slidenum">
              <a:rPr lang="en-US" smtClean="0"/>
              <a:pPr/>
              <a:t>50</a:t>
            </a:fld>
            <a:endParaRPr lang="en-US"/>
          </a:p>
        </p:txBody>
      </p:sp>
      <p:graphicFrame>
        <p:nvGraphicFramePr>
          <p:cNvPr id="10" name="İçerik Yer Tutucusu 10"/>
          <p:cNvGraphicFramePr>
            <a:graphicFrameLocks/>
          </p:cNvGraphicFramePr>
          <p:nvPr>
            <p:extLst>
              <p:ext uri="{D42A27DB-BD31-4B8C-83A1-F6EECF244321}">
                <p14:modId xmlns:p14="http://schemas.microsoft.com/office/powerpoint/2010/main" val="2485846401"/>
              </p:ext>
            </p:extLst>
          </p:nvPr>
        </p:nvGraphicFramePr>
        <p:xfrm>
          <a:off x="466896" y="2548107"/>
          <a:ext cx="7970601" cy="1043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Unvan 1"/>
          <p:cNvSpPr>
            <a:spLocks noGrp="1"/>
          </p:cNvSpPr>
          <p:nvPr>
            <p:ph type="title"/>
          </p:nvPr>
        </p:nvSpPr>
        <p:spPr>
          <a:xfrm>
            <a:off x="985861" y="1100604"/>
            <a:ext cx="7024744" cy="583422"/>
          </a:xfrm>
        </p:spPr>
        <p:txBody>
          <a:bodyPr>
            <a:normAutofit/>
          </a:bodyPr>
          <a:lstStyle/>
          <a:p>
            <a:pPr algn="ctr"/>
            <a:r>
              <a:rPr lang="tr-TR" sz="3200" b="1" dirty="0" smtClean="0"/>
              <a:t>7.2.8 Olasılıksal Yöntem</a:t>
            </a:r>
            <a:endParaRPr lang="tr-TR" sz="32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Unvan 1"/>
          <p:cNvSpPr>
            <a:spLocks noGrp="1"/>
          </p:cNvSpPr>
          <p:nvPr>
            <p:ph type="title"/>
          </p:nvPr>
        </p:nvSpPr>
        <p:spPr>
          <a:xfrm>
            <a:off x="1272945" y="881326"/>
            <a:ext cx="7024744" cy="583422"/>
          </a:xfrm>
        </p:spPr>
        <p:txBody>
          <a:bodyPr>
            <a:normAutofit/>
          </a:bodyPr>
          <a:lstStyle/>
          <a:p>
            <a:pPr algn="ctr"/>
            <a:r>
              <a:rPr lang="tr-TR" sz="3200" b="1" dirty="0" smtClean="0"/>
              <a:t>7.2.8 Olasılıksal Yöntem</a:t>
            </a:r>
            <a:endParaRPr lang="tr-TR" sz="3200" dirty="0"/>
          </a:p>
        </p:txBody>
      </p:sp>
      <p:sp>
        <p:nvSpPr>
          <p:cNvPr id="12" name="Altbilgi Yer Tutucusu 4"/>
          <p:cNvSpPr>
            <a:spLocks noGrp="1"/>
          </p:cNvSpPr>
          <p:nvPr>
            <p:ph type="ftr" sz="quarter" idx="11"/>
          </p:nvPr>
        </p:nvSpPr>
        <p:spPr>
          <a:xfrm>
            <a:off x="5177391" y="6222275"/>
            <a:ext cx="3502152" cy="365125"/>
          </a:xfrm>
        </p:spPr>
        <p:txBody>
          <a:bodyPr/>
          <a:lstStyle/>
          <a:p>
            <a:r>
              <a:rPr lang="tr-TR" dirty="0"/>
              <a:t>7.2 Olasılık Teorisi </a:t>
            </a:r>
            <a:endParaRPr lang="en-US" dirty="0"/>
          </a:p>
          <a:p>
            <a:endParaRPr lang="en-US" dirty="0"/>
          </a:p>
        </p:txBody>
      </p:sp>
      <p:sp>
        <p:nvSpPr>
          <p:cNvPr id="6" name="Slayt Numarası Yer Tutucusu 5"/>
          <p:cNvSpPr>
            <a:spLocks noGrp="1"/>
          </p:cNvSpPr>
          <p:nvPr>
            <p:ph type="sldNum" sz="quarter" idx="12"/>
          </p:nvPr>
        </p:nvSpPr>
        <p:spPr/>
        <p:txBody>
          <a:bodyPr>
            <a:normAutofit/>
          </a:bodyPr>
          <a:lstStyle/>
          <a:p>
            <a:fld id="{8B37D5FE-740C-46F5-801A-FA5477D9711F}" type="slidenum">
              <a:rPr lang="en-US" smtClean="0"/>
              <a:pPr/>
              <a:t>51</a:t>
            </a:fld>
            <a:endParaRPr lang="en-US"/>
          </a:p>
        </p:txBody>
      </p:sp>
      <p:sp>
        <p:nvSpPr>
          <p:cNvPr id="9" name="8 İçerik Yer Tutucusu"/>
          <p:cNvSpPr>
            <a:spLocks noGrp="1"/>
          </p:cNvSpPr>
          <p:nvPr>
            <p:ph idx="1"/>
          </p:nvPr>
        </p:nvSpPr>
        <p:spPr>
          <a:xfrm>
            <a:off x="457199" y="1653988"/>
            <a:ext cx="8444753" cy="4920548"/>
          </a:xfrm>
        </p:spPr>
        <p:txBody>
          <a:bodyPr>
            <a:normAutofit/>
          </a:bodyPr>
          <a:lstStyle/>
          <a:p>
            <a:r>
              <a:rPr lang="tr-TR" sz="2000" dirty="0" err="1" smtClean="0"/>
              <a:t>Olasılıksal</a:t>
            </a:r>
            <a:r>
              <a:rPr lang="tr-TR" sz="2000" dirty="0" smtClean="0"/>
              <a:t> yöntemi kullanmak için, iki kişinin dost ve düşman olma olasılığının eşit olduğunu kabul edelim. (Aslında bu varsayım gerçekçi değildir.) Partide </a:t>
            </a:r>
            <a:r>
              <a:rPr lang="tr-TR" sz="2000" i="1" dirty="0" smtClean="0"/>
              <a:t>n </a:t>
            </a:r>
            <a:r>
              <a:rPr lang="tr-TR" sz="2000" dirty="0" smtClean="0"/>
              <a:t>kişi olsun. Birbirinden farklı </a:t>
            </a:r>
            <a:r>
              <a:rPr lang="tr-TR" sz="2000" i="1" dirty="0" smtClean="0"/>
              <a:t>k </a:t>
            </a:r>
            <a:r>
              <a:rPr lang="tr-TR" sz="2000" dirty="0" smtClean="0"/>
              <a:t>kişilik grupların sayısı;     dır ve bunları </a:t>
            </a:r>
            <a:r>
              <a:rPr lang="tr-TR" sz="2000" i="1" dirty="0" smtClean="0"/>
              <a:t>S</a:t>
            </a:r>
            <a:r>
              <a:rPr lang="tr-TR" sz="2000" i="1" baseline="-25000" dirty="0" smtClean="0"/>
              <a:t>1</a:t>
            </a:r>
            <a:r>
              <a:rPr lang="tr-TR" sz="2000" i="1" dirty="0" smtClean="0"/>
              <a:t>, S</a:t>
            </a:r>
            <a:r>
              <a:rPr lang="tr-TR" sz="2000" i="1" baseline="-25000" dirty="0" smtClean="0"/>
              <a:t>2</a:t>
            </a:r>
            <a:r>
              <a:rPr lang="tr-TR" sz="2000" i="1" dirty="0" smtClean="0"/>
              <a:t>,.., </a:t>
            </a:r>
            <a:r>
              <a:rPr lang="tr-TR" sz="2000" i="1" cap="small" dirty="0" smtClean="0"/>
              <a:t>       </a:t>
            </a:r>
            <a:r>
              <a:rPr lang="tr-TR" sz="2000" dirty="0" smtClean="0"/>
              <a:t>şeklinde gösterelim. </a:t>
            </a:r>
            <a:r>
              <a:rPr lang="tr-TR" sz="2000" i="1" dirty="0" smtClean="0"/>
              <a:t>E</a:t>
            </a:r>
            <a:r>
              <a:rPr lang="tr-TR" sz="2000" i="1" baseline="-25000" dirty="0" smtClean="0"/>
              <a:t>t</a:t>
            </a:r>
            <a:r>
              <a:rPr lang="tr-TR" sz="2000" i="1" dirty="0" smtClean="0"/>
              <a:t> </a:t>
            </a:r>
            <a:r>
              <a:rPr lang="tr-TR" sz="2000" dirty="0" smtClean="0"/>
              <a:t>olayı; S</a:t>
            </a:r>
            <a:r>
              <a:rPr lang="tr-TR" sz="2000" baseline="-25000" dirty="0" smtClean="0"/>
              <a:t>i</a:t>
            </a:r>
            <a:r>
              <a:rPr lang="tr-TR" sz="2000" dirty="0" smtClean="0"/>
              <a:t> deki birbiriyle dost veya düşman tüm </a:t>
            </a:r>
            <a:r>
              <a:rPr lang="tr-TR" sz="2000" i="1" dirty="0" smtClean="0"/>
              <a:t>k </a:t>
            </a:r>
            <a:r>
              <a:rPr lang="tr-TR" sz="2000" dirty="0" smtClean="0"/>
              <a:t>kişilerini göstersin, </a:t>
            </a:r>
            <a:r>
              <a:rPr lang="tr-TR" sz="2000" i="1" dirty="0" smtClean="0"/>
              <a:t>n </a:t>
            </a:r>
            <a:r>
              <a:rPr lang="tr-TR" sz="2000" dirty="0" smtClean="0"/>
              <a:t>kişi içindeki </a:t>
            </a:r>
            <a:r>
              <a:rPr lang="tr-TR" sz="2000" i="1" dirty="0" smtClean="0"/>
              <a:t>k </a:t>
            </a:r>
            <a:r>
              <a:rPr lang="tr-TR" sz="2000" dirty="0" smtClean="0"/>
              <a:t>kişinin birbiriyle dost veya düşman olma olasılığı,            ‘</a:t>
            </a:r>
            <a:r>
              <a:rPr lang="tr-TR" sz="2000" dirty="0" err="1" smtClean="0"/>
              <a:t>dir</a:t>
            </a:r>
            <a:r>
              <a:rPr lang="tr-TR" sz="2000" dirty="0" smtClean="0"/>
              <a:t>.</a:t>
            </a:r>
          </a:p>
          <a:p>
            <a:endParaRPr lang="tr-TR" sz="2000" dirty="0" smtClean="0"/>
          </a:p>
          <a:p>
            <a:r>
              <a:rPr lang="tr-TR" sz="2000" dirty="0" smtClean="0"/>
              <a:t>Kabulümüze göre, iki kişinin dost veya düşman olma olasılığı eşitti ve bu olasılık 1/2'dir. </a:t>
            </a:r>
            <a:r>
              <a:rPr lang="tr-TR" sz="2000" i="1" dirty="0" smtClean="0"/>
              <a:t>S</a:t>
            </a:r>
            <a:r>
              <a:rPr lang="tr-TR" sz="2000" i="1" baseline="-25000" dirty="0" smtClean="0"/>
              <a:t>i</a:t>
            </a:r>
            <a:r>
              <a:rPr lang="tr-TR" sz="2000" i="1" dirty="0" smtClean="0"/>
              <a:t> </a:t>
            </a:r>
            <a:r>
              <a:rPr lang="tr-TR" sz="2000" dirty="0" smtClean="0"/>
              <a:t>içinde       = </a:t>
            </a:r>
            <a:r>
              <a:rPr lang="tr-TR" sz="2000" i="1" dirty="0" smtClean="0"/>
              <a:t>k(k—1)/2 </a:t>
            </a:r>
            <a:r>
              <a:rPr lang="tr-TR" sz="2000" dirty="0" smtClean="0"/>
              <a:t>tane ikili grup vardır. Dolayısıyla, </a:t>
            </a:r>
            <a:r>
              <a:rPr lang="tr-TR" sz="2000" i="1" dirty="0" smtClean="0"/>
              <a:t>S</a:t>
            </a:r>
            <a:r>
              <a:rPr lang="tr-TR" sz="2000" i="1" baseline="-25000" dirty="0" smtClean="0"/>
              <a:t>i</a:t>
            </a:r>
            <a:r>
              <a:rPr lang="tr-TR" sz="2000" dirty="0" smtClean="0"/>
              <a:t>’ deki tüm insanların karşılıklı dost olma olasılığı ile düşman olma olasılığı  eşit                         '</a:t>
            </a:r>
            <a:r>
              <a:rPr lang="tr-TR" sz="2000" dirty="0" err="1" smtClean="0"/>
              <a:t>dir</a:t>
            </a:r>
            <a:r>
              <a:rPr lang="tr-TR" sz="2000" dirty="0" smtClean="0"/>
              <a:t> ve böylece </a:t>
            </a:r>
            <a:r>
              <a:rPr lang="tr-TR" sz="2000" i="1" dirty="0" smtClean="0"/>
              <a:t>p(</a:t>
            </a:r>
            <a:r>
              <a:rPr lang="tr-TR" sz="2000" i="1" dirty="0" err="1" smtClean="0"/>
              <a:t>E</a:t>
            </a:r>
            <a:r>
              <a:rPr lang="tr-TR" sz="2000" i="1" baseline="-25000" dirty="0" err="1" smtClean="0"/>
              <a:t>i</a:t>
            </a:r>
            <a:r>
              <a:rPr lang="tr-TR" sz="2000" i="1" dirty="0" smtClean="0"/>
              <a:t>) </a:t>
            </a:r>
            <a:r>
              <a:rPr lang="tr-TR" sz="2000" dirty="0" smtClean="0"/>
              <a:t>= 2(1/2)</a:t>
            </a:r>
            <a:r>
              <a:rPr lang="tr-TR" sz="2000" baseline="30000" dirty="0" smtClean="0"/>
              <a:t>k(k-1)/2</a:t>
            </a:r>
            <a:r>
              <a:rPr lang="tr-TR" sz="2000" dirty="0" smtClean="0"/>
              <a:t> şeklindedir.</a:t>
            </a:r>
          </a:p>
          <a:p>
            <a:endParaRPr lang="tr-TR" sz="2000" dirty="0" smtClean="0"/>
          </a:p>
          <a:p>
            <a:r>
              <a:rPr lang="tr-TR" sz="2000" i="1" dirty="0" smtClean="0"/>
              <a:t>n</a:t>
            </a:r>
            <a:r>
              <a:rPr lang="tr-TR" sz="2000" dirty="0" smtClean="0"/>
              <a:t> kişilik bir </a:t>
            </a:r>
            <a:r>
              <a:rPr lang="tr-TR" sz="2000" dirty="0" err="1" smtClean="0"/>
              <a:t>grupda</a:t>
            </a:r>
            <a:r>
              <a:rPr lang="tr-TR" sz="2000" dirty="0" smtClean="0"/>
              <a:t>  </a:t>
            </a:r>
            <a:r>
              <a:rPr lang="tr-TR" sz="2000" i="1" dirty="0" smtClean="0"/>
              <a:t>k </a:t>
            </a:r>
            <a:r>
              <a:rPr lang="tr-TR" sz="2000" dirty="0" smtClean="0"/>
              <a:t>kişinin dost veya düşman olma olasılığı                    ‘</a:t>
            </a:r>
            <a:r>
              <a:rPr lang="tr-TR" sz="2000" dirty="0" err="1" smtClean="0"/>
              <a:t>dir</a:t>
            </a:r>
            <a:r>
              <a:rPr lang="tr-TR" sz="2000" dirty="0" smtClean="0"/>
              <a:t>. </a:t>
            </a:r>
            <a:r>
              <a:rPr lang="tr-TR" sz="2000" dirty="0" err="1" smtClean="0"/>
              <a:t>Boole</a:t>
            </a:r>
            <a:r>
              <a:rPr lang="tr-TR" sz="2000" dirty="0" smtClean="0"/>
              <a:t> eşitsizliğini (Alıştırma 15) kullanarak</a:t>
            </a:r>
          </a:p>
        </p:txBody>
      </p:sp>
      <p:sp>
        <p:nvSpPr>
          <p:cNvPr id="2058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05825"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404412" y="2272553"/>
            <a:ext cx="309282" cy="371140"/>
          </a:xfrm>
          <a:prstGeom prst="rect">
            <a:avLst/>
          </a:prstGeom>
          <a:noFill/>
        </p:spPr>
      </p:pic>
      <p:graphicFrame>
        <p:nvGraphicFramePr>
          <p:cNvPr id="205827" name="Object 3"/>
          <p:cNvGraphicFramePr>
            <a:graphicFrameLocks noChangeAspect="1"/>
          </p:cNvGraphicFramePr>
          <p:nvPr/>
        </p:nvGraphicFramePr>
        <p:xfrm>
          <a:off x="3093197" y="2637398"/>
          <a:ext cx="5711825" cy="374650"/>
        </p:xfrm>
        <a:graphic>
          <a:graphicData uri="http://schemas.openxmlformats.org/presentationml/2006/ole">
            <mc:AlternateContent xmlns:mc="http://schemas.openxmlformats.org/markup-compatibility/2006">
              <mc:Choice xmlns:v="urn:schemas-microsoft-com:vml" Requires="v">
                <p:oleObj spid="_x0000_s205839" name="Belge" r:id="rId4" imgW="5761150" imgH="381614" progId="Word.Document.12">
                  <p:embed/>
                </p:oleObj>
              </mc:Choice>
              <mc:Fallback>
                <p:oleObj name="Belge" r:id="rId4" imgW="5761150" imgH="381614" progId="Word.Document.12">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3197" y="2637398"/>
                        <a:ext cx="5711825"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8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205830" name="Object 6"/>
          <p:cNvGraphicFramePr>
            <a:graphicFrameLocks noChangeAspect="1"/>
          </p:cNvGraphicFramePr>
          <p:nvPr/>
        </p:nvGraphicFramePr>
        <p:xfrm>
          <a:off x="4299417" y="3213941"/>
          <a:ext cx="3499877" cy="416765"/>
        </p:xfrm>
        <a:graphic>
          <a:graphicData uri="http://schemas.openxmlformats.org/presentationml/2006/ole">
            <mc:AlternateContent xmlns:mc="http://schemas.openxmlformats.org/markup-compatibility/2006">
              <mc:Choice xmlns:v="urn:schemas-microsoft-com:vml" Requires="v">
                <p:oleObj spid="_x0000_s205840" name="Belge" r:id="rId6" imgW="5761150" imgH="538939" progId="Word.Document.12">
                  <p:embed/>
                </p:oleObj>
              </mc:Choice>
              <mc:Fallback>
                <p:oleObj name="Belge" r:id="rId6" imgW="5761150" imgH="538939" progId="Word.Document.12">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99417" y="3213941"/>
                        <a:ext cx="3499877" cy="416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831" name="Object 7"/>
          <p:cNvGraphicFramePr>
            <a:graphicFrameLocks noChangeAspect="1"/>
          </p:cNvGraphicFramePr>
          <p:nvPr/>
        </p:nvGraphicFramePr>
        <p:xfrm>
          <a:off x="2295804" y="4180635"/>
          <a:ext cx="5761037" cy="350837"/>
        </p:xfrm>
        <a:graphic>
          <a:graphicData uri="http://schemas.openxmlformats.org/presentationml/2006/ole">
            <mc:AlternateContent xmlns:mc="http://schemas.openxmlformats.org/markup-compatibility/2006">
              <mc:Choice xmlns:v="urn:schemas-microsoft-com:vml" Requires="v">
                <p:oleObj spid="_x0000_s205841" name="Belge" r:id="rId8" imgW="5761150" imgH="468017" progId="Word.Document.12">
                  <p:embed/>
                </p:oleObj>
              </mc:Choice>
              <mc:Fallback>
                <p:oleObj name="Belge" r:id="rId8" imgW="5761150" imgH="468017" progId="Word.Document.12">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95804" y="4180635"/>
                        <a:ext cx="5761037"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8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205834" name="Object 10"/>
          <p:cNvGraphicFramePr>
            <a:graphicFrameLocks noChangeAspect="1"/>
          </p:cNvGraphicFramePr>
          <p:nvPr/>
        </p:nvGraphicFramePr>
        <p:xfrm>
          <a:off x="1690688" y="3333750"/>
          <a:ext cx="5761037" cy="188913"/>
        </p:xfrm>
        <a:graphic>
          <a:graphicData uri="http://schemas.openxmlformats.org/presentationml/2006/ole">
            <mc:AlternateContent xmlns:mc="http://schemas.openxmlformats.org/markup-compatibility/2006">
              <mc:Choice xmlns:v="urn:schemas-microsoft-com:vml" Requires="v">
                <p:oleObj spid="_x0000_s205842" name="Belge" r:id="rId10" imgW="5761150" imgH="188287" progId="Word.Document.12">
                  <p:embed/>
                </p:oleObj>
              </mc:Choice>
              <mc:Fallback>
                <p:oleObj name="Belge" r:id="rId10" imgW="5761150" imgH="188287" progId="Word.Document.12">
                  <p:embed/>
                  <p:pic>
                    <p:nvPicPr>
                      <p:cNvPr id="0"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90688" y="3333750"/>
                        <a:ext cx="5761037" cy="18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8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205837" name="Object 13"/>
          <p:cNvGraphicFramePr>
            <a:graphicFrameLocks noChangeAspect="1"/>
          </p:cNvGraphicFramePr>
          <p:nvPr/>
        </p:nvGraphicFramePr>
        <p:xfrm>
          <a:off x="749394" y="4839821"/>
          <a:ext cx="5761037" cy="283509"/>
        </p:xfrm>
        <a:graphic>
          <a:graphicData uri="http://schemas.openxmlformats.org/presentationml/2006/ole">
            <mc:AlternateContent xmlns:mc="http://schemas.openxmlformats.org/markup-compatibility/2006">
              <mc:Choice xmlns:v="urn:schemas-microsoft-com:vml" Requires="v">
                <p:oleObj spid="_x0000_s205843" name="Belge" r:id="rId12" imgW="5761150" imgH="284410" progId="Word.Document.12">
                  <p:embed/>
                </p:oleObj>
              </mc:Choice>
              <mc:Fallback>
                <p:oleObj name="Belge" r:id="rId12" imgW="5761150" imgH="284410" progId="Word.Document.12">
                  <p:embed/>
                  <p:pic>
                    <p:nvPicPr>
                      <p:cNvPr id="0"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9394" y="4839821"/>
                        <a:ext cx="5761037" cy="283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838" name="Object 14"/>
          <p:cNvGraphicFramePr>
            <a:graphicFrameLocks noChangeAspect="1"/>
          </p:cNvGraphicFramePr>
          <p:nvPr/>
        </p:nvGraphicFramePr>
        <p:xfrm>
          <a:off x="7277371" y="5313751"/>
          <a:ext cx="5700712" cy="595312"/>
        </p:xfrm>
        <a:graphic>
          <a:graphicData uri="http://schemas.openxmlformats.org/presentationml/2006/ole">
            <mc:AlternateContent xmlns:mc="http://schemas.openxmlformats.org/markup-compatibility/2006">
              <mc:Choice xmlns:v="urn:schemas-microsoft-com:vml" Requires="v">
                <p:oleObj spid="_x0000_s205844" name="Belge" r:id="rId14" imgW="5761150" imgH="606982" progId="Word.Document.12">
                  <p:embed/>
                </p:oleObj>
              </mc:Choice>
              <mc:Fallback>
                <p:oleObj name="Belge" r:id="rId14" imgW="5761150" imgH="606982" progId="Word.Document.12">
                  <p:embed/>
                  <p:pic>
                    <p:nvPicPr>
                      <p:cNvPr id="0" name="Picture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77371" y="5313751"/>
                        <a:ext cx="5700712"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891503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43753" y="739588"/>
            <a:ext cx="8229600" cy="1066800"/>
          </a:xfrm>
        </p:spPr>
        <p:txBody>
          <a:bodyPr/>
          <a:lstStyle/>
          <a:p>
            <a:pPr algn="ctr"/>
            <a:r>
              <a:rPr lang="tr-TR" dirty="0" smtClean="0"/>
              <a:t>DEVAM</a:t>
            </a:r>
            <a:endParaRPr lang="tr-TR" dirty="0"/>
          </a:p>
        </p:txBody>
      </p:sp>
      <p:sp>
        <p:nvSpPr>
          <p:cNvPr id="3" name="2 İçerik Yer Tutucusu"/>
          <p:cNvSpPr>
            <a:spLocks noGrp="1"/>
          </p:cNvSpPr>
          <p:nvPr>
            <p:ph idx="1"/>
          </p:nvPr>
        </p:nvSpPr>
        <p:spPr>
          <a:xfrm>
            <a:off x="421618" y="3053724"/>
            <a:ext cx="8229600" cy="4046338"/>
          </a:xfrm>
        </p:spPr>
        <p:txBody>
          <a:bodyPr>
            <a:normAutofit/>
          </a:bodyPr>
          <a:lstStyle/>
          <a:p>
            <a:r>
              <a:rPr lang="tr-TR" sz="2000" dirty="0" smtClean="0"/>
              <a:t>elde ederiz. Kesim 6.4’ teki Alıştırma 17 gereğince                             ‘</a:t>
            </a:r>
            <a:r>
              <a:rPr lang="tr-TR" sz="2000" dirty="0" err="1" smtClean="0"/>
              <a:t>dir</a:t>
            </a:r>
            <a:r>
              <a:rPr lang="tr-TR" sz="2000" dirty="0" smtClean="0"/>
              <a:t>.</a:t>
            </a:r>
          </a:p>
          <a:p>
            <a:pPr>
              <a:buNone/>
            </a:pPr>
            <a:r>
              <a:rPr lang="tr-TR" sz="2000" dirty="0" smtClean="0"/>
              <a:t>Böylece</a:t>
            </a:r>
          </a:p>
          <a:p>
            <a:pPr>
              <a:buNone/>
            </a:pPr>
            <a:endParaRPr lang="tr-TR" sz="2000" dirty="0" smtClean="0"/>
          </a:p>
          <a:p>
            <a:pPr>
              <a:buNone/>
            </a:pPr>
            <a:endParaRPr lang="tr-TR" sz="2000" dirty="0" smtClean="0"/>
          </a:p>
          <a:p>
            <a:pPr>
              <a:buNone/>
            </a:pPr>
            <a:endParaRPr lang="tr-TR" sz="2000" dirty="0" smtClean="0"/>
          </a:p>
          <a:p>
            <a:pPr>
              <a:buNone/>
            </a:pPr>
            <a:r>
              <a:rPr lang="tr-TR" sz="2000" dirty="0" smtClean="0"/>
              <a:t>Bulunur. Eğer </a:t>
            </a:r>
            <a:r>
              <a:rPr lang="tr-TR" sz="2000" i="1" dirty="0" smtClean="0"/>
              <a:t>n&lt;2</a:t>
            </a:r>
            <a:r>
              <a:rPr lang="tr-TR" sz="2000" i="1" baseline="30000" dirty="0" smtClean="0"/>
              <a:t>k/2</a:t>
            </a:r>
            <a:r>
              <a:rPr lang="tr-TR" sz="2000" baseline="30000" dirty="0" smtClean="0"/>
              <a:t> </a:t>
            </a:r>
            <a:r>
              <a:rPr lang="tr-TR" sz="2000" dirty="0" smtClean="0"/>
              <a:t>ise, </a:t>
            </a:r>
          </a:p>
          <a:p>
            <a:pPr>
              <a:buNone/>
            </a:pPr>
            <a:endParaRPr lang="tr-TR" sz="2000" dirty="0" smtClean="0"/>
          </a:p>
        </p:txBody>
      </p:sp>
      <p:sp>
        <p:nvSpPr>
          <p:cNvPr id="6" name="5 Slayt Numarası Yer Tutucusu"/>
          <p:cNvSpPr>
            <a:spLocks noGrp="1"/>
          </p:cNvSpPr>
          <p:nvPr>
            <p:ph type="sldNum" sz="quarter" idx="12"/>
          </p:nvPr>
        </p:nvSpPr>
        <p:spPr/>
        <p:txBody>
          <a:bodyPr/>
          <a:lstStyle/>
          <a:p>
            <a:fld id="{8B37D5FE-740C-46F5-801A-FA5477D9711F}" type="slidenum">
              <a:rPr lang="en-US" smtClean="0"/>
              <a:pPr/>
              <a:t>52</a:t>
            </a:fld>
            <a:endParaRPr lang="en-US"/>
          </a:p>
        </p:txBody>
      </p:sp>
      <p:graphicFrame>
        <p:nvGraphicFramePr>
          <p:cNvPr id="215044" name="Object 4"/>
          <p:cNvGraphicFramePr>
            <a:graphicFrameLocks noChangeAspect="1"/>
          </p:cNvGraphicFramePr>
          <p:nvPr/>
        </p:nvGraphicFramePr>
        <p:xfrm>
          <a:off x="573088" y="1563688"/>
          <a:ext cx="9174162" cy="2638425"/>
        </p:xfrm>
        <a:graphic>
          <a:graphicData uri="http://schemas.openxmlformats.org/presentationml/2006/ole">
            <mc:AlternateContent xmlns:mc="http://schemas.openxmlformats.org/markup-compatibility/2006">
              <mc:Choice xmlns:v="urn:schemas-microsoft-com:vml" Requires="v">
                <p:oleObj spid="_x0000_s215049" name="Belge" r:id="rId3" imgW="7305934" imgH="2101035" progId="Word.Document.12">
                  <p:embed/>
                </p:oleObj>
              </mc:Choice>
              <mc:Fallback>
                <p:oleObj name="Belge" r:id="rId3" imgW="7305934" imgH="2101035" progId="Word.Document.12">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088" y="1563688"/>
                        <a:ext cx="9174162"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45" name="Object 5"/>
          <p:cNvGraphicFramePr>
            <a:graphicFrameLocks noChangeAspect="1"/>
          </p:cNvGraphicFramePr>
          <p:nvPr/>
        </p:nvGraphicFramePr>
        <p:xfrm>
          <a:off x="3683000" y="1725613"/>
          <a:ext cx="5756275" cy="809625"/>
        </p:xfrm>
        <a:graphic>
          <a:graphicData uri="http://schemas.openxmlformats.org/presentationml/2006/ole">
            <mc:AlternateContent xmlns:mc="http://schemas.openxmlformats.org/markup-compatibility/2006">
              <mc:Choice xmlns:v="urn:schemas-microsoft-com:vml" Requires="v">
                <p:oleObj spid="_x0000_s215050" name="Belge" r:id="rId5" imgW="5860157" imgH="815789" progId="Word.Document.12">
                  <p:embed/>
                </p:oleObj>
              </mc:Choice>
              <mc:Fallback>
                <p:oleObj name="Belge" r:id="rId5" imgW="5860157" imgH="815789" progId="Word.Document.12">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3000" y="1725613"/>
                        <a:ext cx="575627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46" name="Object 6"/>
          <p:cNvGraphicFramePr>
            <a:graphicFrameLocks noChangeAspect="1"/>
          </p:cNvGraphicFramePr>
          <p:nvPr/>
        </p:nvGraphicFramePr>
        <p:xfrm>
          <a:off x="6165010" y="2987588"/>
          <a:ext cx="5761037" cy="585606"/>
        </p:xfrm>
        <a:graphic>
          <a:graphicData uri="http://schemas.openxmlformats.org/presentationml/2006/ole">
            <mc:AlternateContent xmlns:mc="http://schemas.openxmlformats.org/markup-compatibility/2006">
              <mc:Choice xmlns:v="urn:schemas-microsoft-com:vml" Requires="v">
                <p:oleObj spid="_x0000_s215051" name="Belge" r:id="rId7" imgW="5761150" imgH="522019" progId="Word.Document.12">
                  <p:embed/>
                </p:oleObj>
              </mc:Choice>
              <mc:Fallback>
                <p:oleObj name="Belge" r:id="rId7" imgW="5761150" imgH="522019" progId="Word.Document.12">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65010" y="2987588"/>
                        <a:ext cx="5761037" cy="585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47" name="Object 7"/>
          <p:cNvGraphicFramePr>
            <a:graphicFrameLocks noChangeAspect="1"/>
          </p:cNvGraphicFramePr>
          <p:nvPr/>
        </p:nvGraphicFramePr>
        <p:xfrm>
          <a:off x="0" y="3826754"/>
          <a:ext cx="12141200" cy="1573213"/>
        </p:xfrm>
        <a:graphic>
          <a:graphicData uri="http://schemas.openxmlformats.org/presentationml/2006/ole">
            <mc:AlternateContent xmlns:mc="http://schemas.openxmlformats.org/markup-compatibility/2006">
              <mc:Choice xmlns:v="urn:schemas-microsoft-com:vml" Requires="v">
                <p:oleObj spid="_x0000_s215052" name="Belge" r:id="rId9" imgW="11792692" imgH="1538335" progId="Word.Document.12">
                  <p:embed/>
                </p:oleObj>
              </mc:Choice>
              <mc:Fallback>
                <p:oleObj name="Belge" r:id="rId9" imgW="11792692" imgH="1538335" progId="Word.Document.12">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3826754"/>
                        <a:ext cx="12141200" cy="157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48" name="Object 8"/>
          <p:cNvGraphicFramePr>
            <a:graphicFrameLocks noChangeAspect="1"/>
          </p:cNvGraphicFramePr>
          <p:nvPr/>
        </p:nvGraphicFramePr>
        <p:xfrm>
          <a:off x="0" y="5135562"/>
          <a:ext cx="17541875" cy="1722438"/>
        </p:xfrm>
        <a:graphic>
          <a:graphicData uri="http://schemas.openxmlformats.org/presentationml/2006/ole">
            <mc:AlternateContent xmlns:mc="http://schemas.openxmlformats.org/markup-compatibility/2006">
              <mc:Choice xmlns:v="urn:schemas-microsoft-com:vml" Requires="v">
                <p:oleObj spid="_x0000_s215053" name="Belge" r:id="rId11" imgW="11780630" imgH="1170402" progId="Word.Document.12">
                  <p:embed/>
                </p:oleObj>
              </mc:Choice>
              <mc:Fallback>
                <p:oleObj name="Belge" r:id="rId11" imgW="11780630" imgH="1170402" progId="Word.Document.12">
                  <p:embed/>
                  <p:pic>
                    <p:nvPicPr>
                      <p:cNvPr id="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5135562"/>
                        <a:ext cx="17541875" cy="172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1331258"/>
            <a:ext cx="8229600" cy="1066800"/>
          </a:xfrm>
        </p:spPr>
        <p:txBody>
          <a:bodyPr/>
          <a:lstStyle/>
          <a:p>
            <a:pPr algn="ctr"/>
            <a:r>
              <a:rPr lang="tr-TR" dirty="0" smtClean="0"/>
              <a:t>DEVAM</a:t>
            </a:r>
            <a:endParaRPr lang="tr-TR" dirty="0"/>
          </a:p>
        </p:txBody>
      </p:sp>
      <p:sp>
        <p:nvSpPr>
          <p:cNvPr id="3" name="2 İçerik Yer Tutucusu"/>
          <p:cNvSpPr>
            <a:spLocks noGrp="1"/>
          </p:cNvSpPr>
          <p:nvPr>
            <p:ph idx="1"/>
          </p:nvPr>
        </p:nvSpPr>
        <p:spPr>
          <a:xfrm>
            <a:off x="457200" y="3083138"/>
            <a:ext cx="8229600" cy="4325112"/>
          </a:xfrm>
        </p:spPr>
        <p:txBody>
          <a:bodyPr>
            <a:normAutofit/>
          </a:bodyPr>
          <a:lstStyle/>
          <a:p>
            <a:r>
              <a:rPr lang="tr-TR" sz="2000" dirty="0" smtClean="0"/>
              <a:t>Olur. Burada k=&gt;4 olduğundan son adımı yazabiliriz.</a:t>
            </a:r>
          </a:p>
          <a:p>
            <a:pPr>
              <a:buNone/>
            </a:pPr>
            <a:r>
              <a:rPr lang="tr-TR" sz="2000" dirty="0" smtClean="0"/>
              <a:t>   </a:t>
            </a:r>
          </a:p>
          <a:p>
            <a:r>
              <a:rPr lang="tr-TR" sz="2000" dirty="0" smtClean="0"/>
              <a:t>Şimdi k=&gt;4 iken                       sonucuna varabiliriz. Bu nedenle, bu olayın tümleyeninin olasılığı 0’dan büyüktür. Burada n&lt; </a:t>
            </a:r>
            <a:r>
              <a:rPr lang="tr-TR" sz="2000" i="1" dirty="0" smtClean="0"/>
              <a:t>2</a:t>
            </a:r>
            <a:r>
              <a:rPr lang="tr-TR" sz="2000" i="1" baseline="30000" dirty="0" smtClean="0"/>
              <a:t>k/2</a:t>
            </a:r>
            <a:r>
              <a:rPr lang="tr-TR" sz="2000" dirty="0" smtClean="0"/>
              <a:t> ise, öyle en az bir küme vardır ki, onunla k tanesi bir biriyle dost veya düşman olacak şekilde altkümesi yoktur. </a:t>
            </a:r>
          </a:p>
          <a:p>
            <a:pPr>
              <a:buNone/>
            </a:pPr>
            <a:endParaRPr lang="tr-TR" sz="2000" dirty="0"/>
          </a:p>
        </p:txBody>
      </p:sp>
      <p:sp>
        <p:nvSpPr>
          <p:cNvPr id="6" name="5 Slayt Numarası Yer Tutucusu"/>
          <p:cNvSpPr>
            <a:spLocks noGrp="1"/>
          </p:cNvSpPr>
          <p:nvPr>
            <p:ph type="sldNum" sz="quarter" idx="12"/>
          </p:nvPr>
        </p:nvSpPr>
        <p:spPr/>
        <p:txBody>
          <a:bodyPr/>
          <a:lstStyle/>
          <a:p>
            <a:fld id="{8B37D5FE-740C-46F5-801A-FA5477D9711F}" type="slidenum">
              <a:rPr lang="en-US" smtClean="0"/>
              <a:pPr/>
              <a:t>53</a:t>
            </a:fld>
            <a:endParaRPr lang="en-US"/>
          </a:p>
        </p:txBody>
      </p:sp>
      <p:graphicFrame>
        <p:nvGraphicFramePr>
          <p:cNvPr id="216066" name="Object 2"/>
          <p:cNvGraphicFramePr>
            <a:graphicFrameLocks noChangeAspect="1"/>
          </p:cNvGraphicFramePr>
          <p:nvPr/>
        </p:nvGraphicFramePr>
        <p:xfrm>
          <a:off x="2658876" y="3655541"/>
          <a:ext cx="5880006" cy="472703"/>
        </p:xfrm>
        <a:graphic>
          <a:graphicData uri="http://schemas.openxmlformats.org/presentationml/2006/ole">
            <mc:AlternateContent xmlns:mc="http://schemas.openxmlformats.org/markup-compatibility/2006">
              <mc:Choice xmlns:v="urn:schemas-microsoft-com:vml" Requires="v">
                <p:oleObj spid="_x0000_s216067" name="Belge" r:id="rId3" imgW="5761150" imgH="367213" progId="Word.Document.12">
                  <p:embed/>
                </p:oleObj>
              </mc:Choice>
              <mc:Fallback>
                <p:oleObj name="Belge" r:id="rId3" imgW="5761150" imgH="367213"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8876" y="3655541"/>
                        <a:ext cx="5880006" cy="472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92797" y="1622611"/>
            <a:ext cx="7024744" cy="741007"/>
          </a:xfrm>
        </p:spPr>
        <p:txBody>
          <a:bodyPr>
            <a:normAutofit/>
          </a:bodyPr>
          <a:lstStyle/>
          <a:p>
            <a:pPr algn="ctr"/>
            <a:r>
              <a:rPr lang="tr-TR" sz="3200" b="1" dirty="0"/>
              <a:t>7.3 BAYES </a:t>
            </a:r>
            <a:r>
              <a:rPr lang="tr-TR" sz="3200" b="1" dirty="0" smtClean="0"/>
              <a:t>TEOREMİ</a:t>
            </a:r>
            <a:endParaRPr lang="tr-TR" sz="3200" dirty="0"/>
          </a:p>
        </p:txBody>
      </p:sp>
      <p:sp>
        <p:nvSpPr>
          <p:cNvPr id="3" name="İçerik Yer Tutucusu 2"/>
          <p:cNvSpPr>
            <a:spLocks noGrp="1"/>
          </p:cNvSpPr>
          <p:nvPr>
            <p:ph idx="1"/>
          </p:nvPr>
        </p:nvSpPr>
        <p:spPr>
          <a:xfrm>
            <a:off x="1057836" y="2381922"/>
            <a:ext cx="6777317" cy="3508977"/>
          </a:xfrm>
        </p:spPr>
        <p:txBody>
          <a:bodyPr/>
          <a:lstStyle/>
          <a:p>
            <a:r>
              <a:rPr lang="tr-TR" dirty="0" smtClean="0"/>
              <a:t>7.3.1 Giriş</a:t>
            </a:r>
          </a:p>
          <a:p>
            <a:r>
              <a:rPr lang="tr-TR" dirty="0" smtClean="0"/>
              <a:t>7.3.2 </a:t>
            </a:r>
            <a:r>
              <a:rPr lang="tr-TR" dirty="0" err="1" smtClean="0"/>
              <a:t>Bayes</a:t>
            </a:r>
            <a:r>
              <a:rPr lang="tr-TR" dirty="0" smtClean="0"/>
              <a:t> </a:t>
            </a:r>
            <a:r>
              <a:rPr lang="tr-TR" dirty="0"/>
              <a:t>Teoremi</a:t>
            </a:r>
          </a:p>
          <a:p>
            <a:endParaRPr lang="tr-TR" dirty="0"/>
          </a:p>
        </p:txBody>
      </p:sp>
      <p:sp>
        <p:nvSpPr>
          <p:cNvPr id="5" name="Altbilgi Yer Tutucusu 4"/>
          <p:cNvSpPr>
            <a:spLocks noGrp="1"/>
          </p:cNvSpPr>
          <p:nvPr>
            <p:ph type="ftr" sz="quarter" idx="11"/>
          </p:nvPr>
        </p:nvSpPr>
        <p:spPr>
          <a:xfrm>
            <a:off x="5192991" y="6156960"/>
            <a:ext cx="3502152" cy="365125"/>
          </a:xfrm>
        </p:spPr>
        <p:txBody>
          <a:bodyPr/>
          <a:lstStyle/>
          <a:p>
            <a:r>
              <a:rPr lang="tr-TR" dirty="0" smtClean="0"/>
              <a:t>İçerik</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54</a:t>
            </a:fld>
            <a:endParaRPr lang="en-US"/>
          </a:p>
        </p:txBody>
      </p:sp>
    </p:spTree>
    <p:extLst>
      <p:ext uri="{BB962C8B-B14F-4D97-AF65-F5344CB8AC3E}">
        <p14:creationId xmlns:p14="http://schemas.microsoft.com/office/powerpoint/2010/main" val="7653276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88" y="829103"/>
            <a:ext cx="7024744" cy="568907"/>
          </a:xfrm>
        </p:spPr>
        <p:txBody>
          <a:bodyPr>
            <a:noAutofit/>
          </a:bodyPr>
          <a:lstStyle/>
          <a:p>
            <a:pPr algn="ctr"/>
            <a:r>
              <a:rPr lang="tr-TR" sz="3200" b="1" dirty="0" smtClean="0"/>
              <a:t>Giriş</a:t>
            </a:r>
            <a:endParaRPr lang="tr-TR" sz="3200" dirty="0"/>
          </a:p>
        </p:txBody>
      </p:sp>
      <p:sp>
        <p:nvSpPr>
          <p:cNvPr id="3" name="İçerik Yer Tutucusu 2"/>
          <p:cNvSpPr>
            <a:spLocks noGrp="1"/>
          </p:cNvSpPr>
          <p:nvPr>
            <p:ph idx="1"/>
          </p:nvPr>
        </p:nvSpPr>
        <p:spPr>
          <a:xfrm>
            <a:off x="520889" y="1518920"/>
            <a:ext cx="8069943" cy="4995533"/>
          </a:xfrm>
        </p:spPr>
        <p:txBody>
          <a:bodyPr>
            <a:normAutofit/>
          </a:bodyPr>
          <a:lstStyle/>
          <a:p>
            <a:pPr algn="just"/>
            <a:r>
              <a:rPr lang="tr-TR" sz="2000" dirty="0"/>
              <a:t>Kısmi kanıtlar temelinde oluşan belirli bir olayın ortaya çıkma olasılığını değerlendirmek istediğimiz birçok zaman vardır. Örneğin, çok doğru bir şekilde tanısı konulabilen belirli bir hastalığı olan insanların yüzdesini bildiğimizi kabul edelim. Aslında bu hastalık için insanlar testin kendilerinde pozitif olma ihtimalini bilmek isterler. </a:t>
            </a:r>
            <a:endParaRPr lang="tr-TR" sz="2000" dirty="0" smtClean="0"/>
          </a:p>
          <a:p>
            <a:pPr algn="just"/>
            <a:endParaRPr lang="tr-TR" sz="2000" dirty="0" smtClean="0"/>
          </a:p>
          <a:p>
            <a:pPr algn="just"/>
            <a:r>
              <a:rPr lang="tr-TR" sz="2000" dirty="0" smtClean="0"/>
              <a:t>Biz </a:t>
            </a:r>
            <a:r>
              <a:rPr lang="tr-TR" sz="2000" dirty="0"/>
              <a:t>bu bölümde, bir kişi için bu hastalığın testinin pozitif olma olasılığını belirlemek için kullanılabilecek bir sonuç vereceğiz. Bu sonucu kullanmak için, hastalığın testinin pozitif fakat hasta olmayan ve hastalığın testinin negatif </a:t>
            </a:r>
            <a:r>
              <a:rPr lang="tr-TR" sz="2000" dirty="0" smtClean="0"/>
              <a:t>fakat </a:t>
            </a:r>
            <a:r>
              <a:rPr lang="tr-TR" sz="2000" dirty="0"/>
              <a:t>hasta olan insanların yüzdesini de bilmemiz gerekecektir.</a:t>
            </a:r>
          </a:p>
          <a:p>
            <a:pPr algn="just"/>
            <a:endParaRPr lang="tr-TR" sz="1800" dirty="0" smtClean="0"/>
          </a:p>
        </p:txBody>
      </p:sp>
      <p:sp>
        <p:nvSpPr>
          <p:cNvPr id="5" name="Altbilgi Yer Tutucusu 4"/>
          <p:cNvSpPr>
            <a:spLocks noGrp="1"/>
          </p:cNvSpPr>
          <p:nvPr>
            <p:ph type="ftr" sz="quarter" idx="11"/>
          </p:nvPr>
        </p:nvSpPr>
        <p:spPr>
          <a:xfrm>
            <a:off x="5200248" y="6151947"/>
            <a:ext cx="3502152" cy="365125"/>
          </a:xfrm>
        </p:spPr>
        <p:txBody>
          <a:bodyPr/>
          <a:lstStyle/>
          <a:p>
            <a:r>
              <a:rPr lang="en-US" dirty="0"/>
              <a:t>7.3 B</a:t>
            </a:r>
            <a:r>
              <a:rPr lang="tr-TR" dirty="0" err="1"/>
              <a:t>ayes</a:t>
            </a:r>
            <a:r>
              <a:rPr lang="tr-TR" dirty="0"/>
              <a:t> </a:t>
            </a:r>
            <a:r>
              <a:rPr lang="tr-TR" dirty="0" smtClean="0"/>
              <a:t>Teoremi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55</a:t>
            </a:fld>
            <a:endParaRPr lang="en-US"/>
          </a:p>
        </p:txBody>
      </p:sp>
    </p:spTree>
    <p:extLst>
      <p:ext uri="{BB962C8B-B14F-4D97-AF65-F5344CB8AC3E}">
        <p14:creationId xmlns:p14="http://schemas.microsoft.com/office/powerpoint/2010/main" val="189312922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1"/>
          <p:cNvSpPr>
            <a:spLocks noGrp="1"/>
          </p:cNvSpPr>
          <p:nvPr>
            <p:ph type="title"/>
          </p:nvPr>
        </p:nvSpPr>
        <p:spPr>
          <a:xfrm>
            <a:off x="1043489" y="691217"/>
            <a:ext cx="7024744" cy="568907"/>
          </a:xfrm>
        </p:spPr>
        <p:txBody>
          <a:bodyPr>
            <a:noAutofit/>
          </a:bodyPr>
          <a:lstStyle/>
          <a:p>
            <a:pPr algn="ctr"/>
            <a:r>
              <a:rPr lang="tr-TR" sz="3200" b="1" dirty="0" smtClean="0"/>
              <a:t>Giriş</a:t>
            </a:r>
            <a:endParaRPr lang="tr-TR" sz="3200" dirty="0"/>
          </a:p>
        </p:txBody>
      </p:sp>
      <p:sp>
        <p:nvSpPr>
          <p:cNvPr id="8" name="İçerik Yer Tutucusu 2"/>
          <p:cNvSpPr>
            <a:spLocks noGrp="1"/>
          </p:cNvSpPr>
          <p:nvPr>
            <p:ph idx="1"/>
          </p:nvPr>
        </p:nvSpPr>
        <p:spPr>
          <a:xfrm>
            <a:off x="520889" y="1260124"/>
            <a:ext cx="8069943" cy="4995533"/>
          </a:xfrm>
        </p:spPr>
        <p:txBody>
          <a:bodyPr>
            <a:normAutofit/>
          </a:bodyPr>
          <a:lstStyle/>
          <a:p>
            <a:pPr marL="68580" indent="0" algn="just">
              <a:buNone/>
            </a:pPr>
            <a:endParaRPr lang="tr-TR" sz="1800" dirty="0" smtClean="0"/>
          </a:p>
          <a:p>
            <a:pPr algn="just"/>
            <a:r>
              <a:rPr lang="tr-TR" sz="2000" dirty="0" smtClean="0"/>
              <a:t>Benzer </a:t>
            </a:r>
            <a:r>
              <a:rPr lang="tr-TR" sz="2000" dirty="0"/>
              <a:t>şekilde, istenmeyen posta (spam) olarak gelen e-postalarımızın yüzdesini bildiğimizi kabul edelim. </a:t>
            </a:r>
            <a:endParaRPr lang="tr-TR" sz="2000" dirty="0" smtClean="0"/>
          </a:p>
          <a:p>
            <a:pPr algn="just"/>
            <a:endParaRPr lang="tr-TR" sz="2000" dirty="0"/>
          </a:p>
          <a:p>
            <a:pPr algn="just"/>
            <a:r>
              <a:rPr lang="tr-TR" sz="2000" dirty="0" smtClean="0"/>
              <a:t>Gelen </a:t>
            </a:r>
            <a:r>
              <a:rPr lang="tr-TR" sz="2000" dirty="0"/>
              <a:t>bir e-posta iletisinin içinde geçen kelimeleri kullanarak onun istenmeyen bir e-posta olması olasılığını belirleyebiliriz. Bu olasılığı belirlemek için istenmeyen ileti olarak gelen mesajların yüzdesini, bu kelimelerin her birinin içinde geçtiği istenmeyen e-postaların yüzdesini ve bu kelimelerin içinde geçtiği fakat istenmeyen e-posta olmayan mesajların yüzdesini bilmemiz gerekir</a:t>
            </a:r>
            <a:r>
              <a:rPr lang="tr-TR" sz="2000" dirty="0" smtClean="0"/>
              <a:t>.</a:t>
            </a:r>
          </a:p>
          <a:p>
            <a:pPr algn="just"/>
            <a:endParaRPr lang="tr-TR" sz="2000" dirty="0" smtClean="0"/>
          </a:p>
          <a:p>
            <a:pPr algn="just"/>
            <a:r>
              <a:rPr lang="tr-TR" sz="2000" dirty="0" smtClean="0"/>
              <a:t>Bu </a:t>
            </a:r>
            <a:r>
              <a:rPr lang="tr-TR" sz="2000" dirty="0"/>
              <a:t>tür soruları yanıtlamak için </a:t>
            </a:r>
            <a:r>
              <a:rPr lang="tr-TR" sz="2000" dirty="0" err="1"/>
              <a:t>Bayes</a:t>
            </a:r>
            <a:r>
              <a:rPr lang="tr-TR" sz="2000" dirty="0"/>
              <a:t> teoremi adı verilen ve on sekizinci yüzyıla kadar uzanan bir sonucu kullanabiliriz. </a:t>
            </a:r>
          </a:p>
        </p:txBody>
      </p:sp>
      <p:sp>
        <p:nvSpPr>
          <p:cNvPr id="9" name="Altbilgi Yer Tutucusu 4"/>
          <p:cNvSpPr>
            <a:spLocks noGrp="1"/>
          </p:cNvSpPr>
          <p:nvPr>
            <p:ph type="ftr" sz="quarter" idx="11"/>
          </p:nvPr>
        </p:nvSpPr>
        <p:spPr>
          <a:xfrm>
            <a:off x="5200248" y="6151947"/>
            <a:ext cx="3502152" cy="365125"/>
          </a:xfrm>
        </p:spPr>
        <p:txBody>
          <a:bodyPr/>
          <a:lstStyle/>
          <a:p>
            <a:r>
              <a:rPr lang="en-US" dirty="0"/>
              <a:t>7.3 B</a:t>
            </a:r>
            <a:r>
              <a:rPr lang="tr-TR" dirty="0" err="1"/>
              <a:t>ayes</a:t>
            </a:r>
            <a:r>
              <a:rPr lang="tr-TR" dirty="0"/>
              <a:t> </a:t>
            </a:r>
            <a:r>
              <a:rPr lang="tr-TR" dirty="0" smtClean="0"/>
              <a:t>Teoremi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56</a:t>
            </a:fld>
            <a:endParaRPr lang="en-US"/>
          </a:p>
        </p:txBody>
      </p:sp>
    </p:spTree>
    <p:extLst>
      <p:ext uri="{BB962C8B-B14F-4D97-AF65-F5344CB8AC3E}">
        <p14:creationId xmlns:p14="http://schemas.microsoft.com/office/powerpoint/2010/main" val="17952262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83833" y="851194"/>
            <a:ext cx="7024744" cy="728565"/>
          </a:xfrm>
        </p:spPr>
        <p:txBody>
          <a:bodyPr>
            <a:normAutofit/>
          </a:bodyPr>
          <a:lstStyle/>
          <a:p>
            <a:pPr algn="ctr"/>
            <a:r>
              <a:rPr lang="tr-TR" sz="3200" b="1" dirty="0"/>
              <a:t>7.3.2 </a:t>
            </a:r>
            <a:r>
              <a:rPr lang="tr-TR" sz="3200" b="1" dirty="0" err="1"/>
              <a:t>Bayes</a:t>
            </a:r>
            <a:r>
              <a:rPr lang="tr-TR" sz="3200" b="1" dirty="0"/>
              <a:t> </a:t>
            </a:r>
            <a:r>
              <a:rPr lang="tr-TR" sz="3200" b="1" dirty="0" smtClean="0"/>
              <a:t>Teoremi</a:t>
            </a:r>
            <a:endParaRPr lang="tr-TR" sz="3200" b="1" dirty="0"/>
          </a:p>
        </p:txBody>
      </p:sp>
      <p:sp>
        <p:nvSpPr>
          <p:cNvPr id="5" name="Altbilgi Yer Tutucusu 4"/>
          <p:cNvSpPr>
            <a:spLocks noGrp="1"/>
          </p:cNvSpPr>
          <p:nvPr>
            <p:ph type="ftr" sz="quarter" idx="11"/>
          </p:nvPr>
        </p:nvSpPr>
        <p:spPr>
          <a:xfrm>
            <a:off x="5193382" y="6149704"/>
            <a:ext cx="3502152" cy="365125"/>
          </a:xfrm>
        </p:spPr>
        <p:txBody>
          <a:bodyPr/>
          <a:lstStyle/>
          <a:p>
            <a:r>
              <a:rPr lang="en-US" dirty="0"/>
              <a:t>7.3 B</a:t>
            </a:r>
            <a:r>
              <a:rPr lang="tr-TR" dirty="0" err="1"/>
              <a:t>ayes</a:t>
            </a:r>
            <a:r>
              <a:rPr lang="tr-TR" dirty="0"/>
              <a:t> </a:t>
            </a:r>
            <a:r>
              <a:rPr lang="tr-TR" dirty="0" smtClean="0"/>
              <a:t>Teoremi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57</a:t>
            </a:fld>
            <a:endParaRPr lang="en-US"/>
          </a:p>
        </p:txBody>
      </p:sp>
      <p:sp>
        <p:nvSpPr>
          <p:cNvPr id="7" name="6 İçerik Yer Tutucusu"/>
          <p:cNvSpPr>
            <a:spLocks noGrp="1"/>
          </p:cNvSpPr>
          <p:nvPr>
            <p:ph idx="1"/>
          </p:nvPr>
        </p:nvSpPr>
        <p:spPr>
          <a:xfrm>
            <a:off x="255493" y="1577071"/>
            <a:ext cx="8646459" cy="5038882"/>
          </a:xfrm>
        </p:spPr>
        <p:txBody>
          <a:bodyPr>
            <a:normAutofit/>
          </a:bodyPr>
          <a:lstStyle/>
          <a:p>
            <a:pPr algn="just"/>
            <a:r>
              <a:rPr lang="tr-TR" sz="2000" dirty="0" err="1" smtClean="0"/>
              <a:t>Bayes</a:t>
            </a:r>
            <a:r>
              <a:rPr lang="tr-TR" sz="2000" dirty="0" smtClean="0"/>
              <a:t> teoremi arkasındaki fikri, fazladan bir bilgi olduğunda belli bir olayın gerçekleşmesinde daha gerçekçi bir tahmin elde edilmesine ilişkin bir örnek ile gösterelim.</a:t>
            </a:r>
          </a:p>
          <a:p>
            <a:pPr algn="just"/>
            <a:r>
              <a:rPr lang="tr-TR" sz="2000" dirty="0" smtClean="0"/>
              <a:t>Yani, bir </a:t>
            </a:r>
            <a:r>
              <a:rPr lang="tr-TR" sz="2000" i="1" dirty="0" smtClean="0"/>
              <a:t>F</a:t>
            </a:r>
            <a:r>
              <a:rPr lang="tr-TR" sz="2000" dirty="0" smtClean="0"/>
              <a:t> olayının meydana gelme olasılığı olan </a:t>
            </a:r>
            <a:r>
              <a:rPr lang="tr-TR" sz="2000" i="1" dirty="0" smtClean="0"/>
              <a:t>p(F)</a:t>
            </a:r>
            <a:r>
              <a:rPr lang="tr-TR" sz="2000" dirty="0" smtClean="0"/>
              <a:t>'</a:t>
            </a:r>
            <a:r>
              <a:rPr lang="tr-TR" sz="2000" dirty="0" err="1" smtClean="0"/>
              <a:t>yi</a:t>
            </a:r>
            <a:r>
              <a:rPr lang="tr-TR" sz="2000" dirty="0" smtClean="0"/>
              <a:t> bildiğimizi, ancak bu bilgiye bir E olayı meydana geldiğinde sahip olduğumuzu kabul edelim. Sonra </a:t>
            </a:r>
            <a:r>
              <a:rPr lang="tr-TR" sz="2000" i="1" dirty="0" err="1" smtClean="0"/>
              <a:t>E</a:t>
            </a:r>
            <a:r>
              <a:rPr lang="tr-TR" sz="2000" dirty="0" err="1" smtClean="0"/>
              <a:t>’nin</a:t>
            </a:r>
            <a:r>
              <a:rPr lang="tr-TR" sz="2000" dirty="0" smtClean="0"/>
              <a:t> gerçekleştiği göz önüne alındığında </a:t>
            </a:r>
            <a:r>
              <a:rPr lang="tr-TR" sz="2000" dirty="0" err="1" smtClean="0"/>
              <a:t>F'nin</a:t>
            </a:r>
            <a:r>
              <a:rPr lang="tr-TR" sz="2000" dirty="0" smtClean="0"/>
              <a:t> gerçekleşmesi </a:t>
            </a:r>
            <a:r>
              <a:rPr lang="tr-TR" sz="2000" i="1" dirty="0" smtClean="0"/>
              <a:t>p(F | E</a:t>
            </a:r>
            <a:r>
              <a:rPr lang="tr-TR" sz="2000" dirty="0" smtClean="0"/>
              <a:t>) koşullu olasılığı </a:t>
            </a:r>
            <a:r>
              <a:rPr lang="tr-TR" sz="2000" dirty="0" err="1" smtClean="0"/>
              <a:t>E’nin</a:t>
            </a:r>
            <a:r>
              <a:rPr lang="tr-TR" sz="2000" dirty="0" smtClean="0"/>
              <a:t> meydana gelme olasılığı olan </a:t>
            </a:r>
            <a:r>
              <a:rPr lang="tr-TR" sz="2000" i="1" dirty="0" smtClean="0"/>
              <a:t>p(F)</a:t>
            </a:r>
            <a:r>
              <a:rPr lang="tr-TR" sz="2000" dirty="0" smtClean="0"/>
              <a:t>'den daha gerçekçidir. Örnek 1’de p</a:t>
            </a:r>
            <a:r>
              <a:rPr lang="tr-TR" sz="2000" i="1" dirty="0" smtClean="0"/>
              <a:t>(F),p(E | F) ve p(E|)</a:t>
            </a:r>
            <a:r>
              <a:rPr lang="tr-TR" sz="2000" dirty="0" smtClean="0"/>
              <a:t> '</a:t>
            </a:r>
            <a:r>
              <a:rPr lang="tr-TR" sz="2000" dirty="0" err="1" smtClean="0"/>
              <a:t>yi</a:t>
            </a:r>
            <a:r>
              <a:rPr lang="tr-TR" sz="2000" dirty="0" smtClean="0"/>
              <a:t> bildiğimiz zaman </a:t>
            </a:r>
            <a:r>
              <a:rPr lang="tr-TR" sz="2000" i="1" dirty="0" smtClean="0"/>
              <a:t>p(E | F)</a:t>
            </a:r>
            <a:r>
              <a:rPr lang="tr-TR" sz="2000" dirty="0" smtClean="0"/>
              <a:t>'</a:t>
            </a:r>
            <a:r>
              <a:rPr lang="tr-TR" sz="2000" dirty="0" err="1" smtClean="0"/>
              <a:t>yi</a:t>
            </a:r>
            <a:r>
              <a:rPr lang="tr-TR" sz="2000" dirty="0" smtClean="0"/>
              <a:t> bulabileceğimizi göreceğiz.</a:t>
            </a:r>
          </a:p>
          <a:p>
            <a:pPr algn="just"/>
            <a:r>
              <a:rPr lang="tr-TR" sz="2000" b="1" dirty="0" smtClean="0">
                <a:solidFill>
                  <a:srgbClr val="C00000"/>
                </a:solidFill>
              </a:rPr>
              <a:t>ÖRNEK</a:t>
            </a:r>
            <a:r>
              <a:rPr lang="tr-TR" sz="2000" b="1" dirty="0" smtClean="0"/>
              <a:t> </a:t>
            </a:r>
            <a:r>
              <a:rPr lang="tr-TR" sz="2000" dirty="0" smtClean="0"/>
              <a:t>Elimizde iki kutu var. Birinci kutu iki yeşil, yedi kırmızı top; ikinci kutu ise dört yeşil, üç kırmızı top içermektedir. Bob ilk olarak rastgele iki kutudan birini seçer. Daha sonra rastgele bu kutudan topların birini çeker. Bob bir kırmızı top çekmişse, bu topun birinci kutudan seçilmiş olması olasılığı nedir? </a:t>
            </a:r>
          </a:p>
          <a:p>
            <a:pPr algn="just"/>
            <a:endParaRPr lang="tr-TR" sz="2000" dirty="0" smtClean="0"/>
          </a:p>
          <a:p>
            <a:endParaRPr lang="tr-TR" dirty="0"/>
          </a:p>
        </p:txBody>
      </p:sp>
    </p:spTree>
    <p:extLst>
      <p:ext uri="{BB962C8B-B14F-4D97-AF65-F5344CB8AC3E}">
        <p14:creationId xmlns:p14="http://schemas.microsoft.com/office/powerpoint/2010/main" val="278499631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1"/>
          <p:cNvSpPr>
            <a:spLocks noGrp="1"/>
          </p:cNvSpPr>
          <p:nvPr>
            <p:ph type="title"/>
          </p:nvPr>
        </p:nvSpPr>
        <p:spPr>
          <a:xfrm>
            <a:off x="973281" y="967216"/>
            <a:ext cx="7024744" cy="728565"/>
          </a:xfrm>
        </p:spPr>
        <p:txBody>
          <a:bodyPr>
            <a:normAutofit/>
          </a:bodyPr>
          <a:lstStyle/>
          <a:p>
            <a:pPr algn="ctr"/>
            <a:r>
              <a:rPr lang="tr-TR" sz="3200" b="1" dirty="0"/>
              <a:t>7.3.2 </a:t>
            </a:r>
            <a:r>
              <a:rPr lang="tr-TR" sz="3200" b="1" dirty="0" err="1"/>
              <a:t>Bayes</a:t>
            </a:r>
            <a:r>
              <a:rPr lang="tr-TR" sz="3200" b="1" dirty="0"/>
              <a:t> </a:t>
            </a:r>
            <a:r>
              <a:rPr lang="tr-TR" sz="3200" b="1" dirty="0" smtClean="0"/>
              <a:t>Teoremi</a:t>
            </a:r>
            <a:endParaRPr lang="tr-TR" sz="3200" b="1" dirty="0"/>
          </a:p>
        </p:txBody>
      </p:sp>
      <p:sp>
        <p:nvSpPr>
          <p:cNvPr id="8" name="Altbilgi Yer Tutucusu 4"/>
          <p:cNvSpPr>
            <a:spLocks noGrp="1"/>
          </p:cNvSpPr>
          <p:nvPr>
            <p:ph type="ftr" sz="quarter" idx="11"/>
          </p:nvPr>
        </p:nvSpPr>
        <p:spPr>
          <a:xfrm>
            <a:off x="5135324" y="6258561"/>
            <a:ext cx="3502152" cy="365125"/>
          </a:xfrm>
        </p:spPr>
        <p:txBody>
          <a:bodyPr/>
          <a:lstStyle/>
          <a:p>
            <a:r>
              <a:rPr lang="en-US" dirty="0"/>
              <a:t>7.3 B</a:t>
            </a:r>
            <a:r>
              <a:rPr lang="tr-TR" dirty="0" err="1"/>
              <a:t>ayes</a:t>
            </a:r>
            <a:r>
              <a:rPr lang="tr-TR" dirty="0"/>
              <a:t> </a:t>
            </a:r>
            <a:r>
              <a:rPr lang="tr-TR" dirty="0" smtClean="0"/>
              <a:t>Teoremi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58</a:t>
            </a:fld>
            <a:endParaRPr lang="en-US"/>
          </a:p>
        </p:txBody>
      </p:sp>
      <p:sp>
        <p:nvSpPr>
          <p:cNvPr id="9" name="8 İçerik Yer Tutucusu"/>
          <p:cNvSpPr>
            <a:spLocks noGrp="1"/>
          </p:cNvSpPr>
          <p:nvPr>
            <p:ph idx="1"/>
          </p:nvPr>
        </p:nvSpPr>
        <p:spPr>
          <a:xfrm>
            <a:off x="457200" y="1775012"/>
            <a:ext cx="8229600" cy="4799524"/>
          </a:xfrm>
        </p:spPr>
        <p:txBody>
          <a:bodyPr>
            <a:normAutofit lnSpcReduction="10000"/>
          </a:bodyPr>
          <a:lstStyle/>
          <a:p>
            <a:r>
              <a:rPr lang="tr-TR" sz="2000" b="1" i="1" dirty="0" smtClean="0">
                <a:solidFill>
                  <a:srgbClr val="C00000"/>
                </a:solidFill>
              </a:rPr>
              <a:t>Çözüm</a:t>
            </a:r>
            <a:r>
              <a:rPr lang="tr-TR" sz="2000" b="1" dirty="0" smtClean="0"/>
              <a:t>:</a:t>
            </a:r>
            <a:r>
              <a:rPr lang="tr-TR" sz="2000" dirty="0" smtClean="0"/>
              <a:t> E Bob'un bir kırmızı top seçmiş olması olayı olsun;  ise Bob'un seçtiği topun yeşil bir top olması olayıdır. </a:t>
            </a:r>
          </a:p>
          <a:p>
            <a:endParaRPr lang="tr-TR" sz="2000" dirty="0" smtClean="0"/>
          </a:p>
          <a:p>
            <a:r>
              <a:rPr lang="tr-TR" sz="2000" dirty="0" smtClean="0"/>
              <a:t>F Bob'un birinci kutudan bir top seçmiş olması olayı; ise Bob'un ikinci kutudan bir top seçmesi olayı olsun. </a:t>
            </a:r>
          </a:p>
          <a:p>
            <a:endParaRPr lang="tr-TR" sz="2000" dirty="0" smtClean="0"/>
          </a:p>
          <a:p>
            <a:r>
              <a:rPr lang="tr-TR" sz="2000" dirty="0" smtClean="0"/>
              <a:t>Biz Bob'un seçtiği topun birinci kutudan ve kırmızı olması olasılığı olan </a:t>
            </a:r>
            <a:r>
              <a:rPr lang="tr-TR" sz="2000" i="1" dirty="0" smtClean="0"/>
              <a:t>p(F|E)</a:t>
            </a:r>
            <a:r>
              <a:rPr lang="tr-TR" sz="2000" dirty="0" smtClean="0"/>
              <a:t>'</a:t>
            </a:r>
            <a:r>
              <a:rPr lang="tr-TR" sz="2000" dirty="0" err="1" smtClean="0"/>
              <a:t>yi</a:t>
            </a:r>
            <a:r>
              <a:rPr lang="tr-TR" sz="2000" dirty="0" smtClean="0"/>
              <a:t> bulmak istiyoruz.</a:t>
            </a:r>
          </a:p>
          <a:p>
            <a:endParaRPr lang="tr-TR" sz="2000" dirty="0" smtClean="0"/>
          </a:p>
          <a:p>
            <a:r>
              <a:rPr lang="tr-TR" sz="2000" dirty="0" smtClean="0"/>
              <a:t>Koşullu olasılığın tanımından </a:t>
            </a:r>
            <a:r>
              <a:rPr lang="tr-TR" sz="2000" i="1" dirty="0" smtClean="0"/>
              <a:t>p(F|E)= p(F∩E)/p(E)</a:t>
            </a:r>
            <a:r>
              <a:rPr lang="tr-TR" sz="2000" dirty="0" smtClean="0"/>
              <a:t> olduğunu biliyoruz. Bize verilen bilgileri kullanarak </a:t>
            </a:r>
            <a:r>
              <a:rPr lang="tr-TR" sz="2000" i="1" dirty="0" smtClean="0"/>
              <a:t>p(F ∩E)</a:t>
            </a:r>
            <a:r>
              <a:rPr lang="tr-TR" sz="2000" dirty="0" smtClean="0"/>
              <a:t> ve </a:t>
            </a:r>
            <a:r>
              <a:rPr lang="tr-TR" sz="2000" i="1" dirty="0" smtClean="0"/>
              <a:t>p(E)</a:t>
            </a:r>
            <a:r>
              <a:rPr lang="tr-TR" sz="2000" dirty="0" smtClean="0"/>
              <a:t>'</a:t>
            </a:r>
            <a:r>
              <a:rPr lang="tr-TR" sz="2000" dirty="0" err="1" smtClean="0"/>
              <a:t>yi</a:t>
            </a:r>
            <a:r>
              <a:rPr lang="tr-TR" sz="2000" dirty="0" smtClean="0"/>
              <a:t> belirleyip böylece </a:t>
            </a:r>
            <a:r>
              <a:rPr lang="tr-TR" sz="2000" i="1" dirty="0" smtClean="0"/>
              <a:t>p(F|E)</a:t>
            </a:r>
            <a:r>
              <a:rPr lang="tr-TR" sz="2000" dirty="0" smtClean="0"/>
              <a:t>’ </a:t>
            </a:r>
            <a:r>
              <a:rPr lang="tr-TR" sz="2000" dirty="0" err="1" smtClean="0"/>
              <a:t>yi</a:t>
            </a:r>
            <a:r>
              <a:rPr lang="tr-TR" sz="2000" dirty="0" smtClean="0"/>
              <a:t> bulabilir miyiz?</a:t>
            </a:r>
          </a:p>
          <a:p>
            <a:endParaRPr lang="tr-TR" sz="2000" dirty="0" smtClean="0"/>
          </a:p>
          <a:p>
            <a:r>
              <a:rPr lang="tr-TR" sz="2000" dirty="0" smtClean="0"/>
              <a:t>Birincisi, ilk kutu yedi tanesi kırmızı olan toplam dokuz top içerdiğinden </a:t>
            </a:r>
            <a:r>
              <a:rPr lang="tr-TR" sz="2000" i="1" dirty="0" smtClean="0"/>
              <a:t>p(F|E)=</a:t>
            </a:r>
            <a:r>
              <a:rPr lang="tr-TR" sz="2000" dirty="0" smtClean="0"/>
              <a:t> 7/9 olduğunu biliyoruz.</a:t>
            </a:r>
          </a:p>
          <a:p>
            <a:endParaRPr lang="tr-TR" sz="2000" dirty="0"/>
          </a:p>
        </p:txBody>
      </p:sp>
    </p:spTree>
    <p:extLst>
      <p:ext uri="{BB962C8B-B14F-4D97-AF65-F5344CB8AC3E}">
        <p14:creationId xmlns:p14="http://schemas.microsoft.com/office/powerpoint/2010/main" val="220466308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Unvan 1"/>
          <p:cNvSpPr>
            <a:spLocks noGrp="1"/>
          </p:cNvSpPr>
          <p:nvPr>
            <p:ph type="title"/>
          </p:nvPr>
        </p:nvSpPr>
        <p:spPr>
          <a:xfrm>
            <a:off x="1024081" y="1227997"/>
            <a:ext cx="7024744" cy="728565"/>
          </a:xfrm>
        </p:spPr>
        <p:txBody>
          <a:bodyPr>
            <a:normAutofit/>
          </a:bodyPr>
          <a:lstStyle/>
          <a:p>
            <a:pPr algn="ctr"/>
            <a:r>
              <a:rPr lang="tr-TR" sz="3200" b="1" dirty="0"/>
              <a:t>7.3.2 </a:t>
            </a:r>
            <a:r>
              <a:rPr lang="tr-TR" sz="3200" b="1" dirty="0" err="1"/>
              <a:t>Bayes</a:t>
            </a:r>
            <a:r>
              <a:rPr lang="tr-TR" sz="3200" b="1" dirty="0"/>
              <a:t> </a:t>
            </a:r>
            <a:r>
              <a:rPr lang="tr-TR" sz="3200" b="1" dirty="0" smtClean="0"/>
              <a:t>Teoremi</a:t>
            </a:r>
            <a:endParaRPr lang="tr-TR" sz="3200" b="1" dirty="0"/>
          </a:p>
        </p:txBody>
      </p:sp>
      <p:sp>
        <p:nvSpPr>
          <p:cNvPr id="9" name="Altbilgi Yer Tutucusu 4"/>
          <p:cNvSpPr>
            <a:spLocks noGrp="1"/>
          </p:cNvSpPr>
          <p:nvPr>
            <p:ph type="ftr" sz="quarter" idx="11"/>
          </p:nvPr>
        </p:nvSpPr>
        <p:spPr>
          <a:xfrm>
            <a:off x="5135324" y="6258561"/>
            <a:ext cx="3502152" cy="365125"/>
          </a:xfrm>
        </p:spPr>
        <p:txBody>
          <a:bodyPr/>
          <a:lstStyle/>
          <a:p>
            <a:r>
              <a:rPr lang="en-US" dirty="0"/>
              <a:t>7.3 B</a:t>
            </a:r>
            <a:r>
              <a:rPr lang="tr-TR" dirty="0" err="1"/>
              <a:t>ayes</a:t>
            </a:r>
            <a:r>
              <a:rPr lang="tr-TR" dirty="0"/>
              <a:t> </a:t>
            </a:r>
            <a:r>
              <a:rPr lang="tr-TR" dirty="0" smtClean="0"/>
              <a:t>Teoremi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59</a:t>
            </a:fld>
            <a:endParaRPr lang="en-US"/>
          </a:p>
        </p:txBody>
      </p:sp>
      <p:sp>
        <p:nvSpPr>
          <p:cNvPr id="10" name="9 İçerik Yer Tutucusu"/>
          <p:cNvSpPr>
            <a:spLocks noGrp="1"/>
          </p:cNvSpPr>
          <p:nvPr>
            <p:ph idx="1"/>
          </p:nvPr>
        </p:nvSpPr>
        <p:spPr/>
        <p:txBody>
          <a:bodyPr>
            <a:normAutofit/>
          </a:bodyPr>
          <a:lstStyle/>
          <a:p>
            <a:r>
              <a:rPr lang="tr-TR" sz="2000" dirty="0" smtClean="0"/>
              <a:t>Benzer olarak ikinci kutu üçü kırmızı toplam 7 top içerdiğinden </a:t>
            </a:r>
          </a:p>
          <a:p>
            <a:endParaRPr lang="tr-TR" sz="2000" dirty="0" smtClean="0"/>
          </a:p>
          <a:p>
            <a:r>
              <a:rPr lang="tr-TR" sz="2000" dirty="0" smtClean="0"/>
              <a:t>Bob rastgele bir kutu seçti. Bu halde </a:t>
            </a:r>
            <a:r>
              <a:rPr lang="tr-TR" sz="2000" i="1" dirty="0" smtClean="0"/>
              <a:t>p(F) = p(  )=</a:t>
            </a:r>
            <a:r>
              <a:rPr lang="tr-TR" sz="2000" dirty="0" smtClean="0"/>
              <a:t> 1/2'dir.</a:t>
            </a:r>
          </a:p>
          <a:p>
            <a:r>
              <a:rPr lang="tr-TR" sz="2000" i="1" dirty="0" smtClean="0"/>
              <a:t>p(E | F)</a:t>
            </a:r>
            <a:r>
              <a:rPr lang="tr-TR" sz="2000" dirty="0" smtClean="0"/>
              <a:t> = </a:t>
            </a:r>
            <a:r>
              <a:rPr lang="tr-TR" sz="2000" i="1" dirty="0" smtClean="0"/>
              <a:t>p(E ∩ F)/ p(F)</a:t>
            </a:r>
            <a:r>
              <a:rPr lang="tr-TR" sz="2000" dirty="0" smtClean="0"/>
              <a:t> olduğu için </a:t>
            </a:r>
            <a:r>
              <a:rPr lang="tr-TR" sz="2000" i="1" dirty="0" smtClean="0"/>
              <a:t>p(E∩F)=p(E|F)/p(F)=           </a:t>
            </a:r>
          </a:p>
          <a:p>
            <a:pPr>
              <a:buNone/>
            </a:pPr>
            <a:r>
              <a:rPr lang="tr-TR" sz="2000" dirty="0" smtClean="0"/>
              <a:t>    olur. [Hatırlatalım ki bu değerlerden birine </a:t>
            </a:r>
            <a:r>
              <a:rPr lang="tr-TR" sz="2000" i="1" dirty="0" smtClean="0"/>
              <a:t>p(E | F)</a:t>
            </a:r>
            <a:r>
              <a:rPr lang="tr-TR" sz="2000" dirty="0" smtClean="0"/>
              <a:t>'</a:t>
            </a:r>
            <a:r>
              <a:rPr lang="tr-TR" sz="2000" dirty="0" err="1" smtClean="0"/>
              <a:t>yi</a:t>
            </a:r>
            <a:r>
              <a:rPr lang="tr-TR" sz="2000" dirty="0" smtClean="0"/>
              <a:t> belirlemek için ihtiyacımız var.] Benzer olarak                                            olduğundan </a:t>
            </a:r>
            <a:endParaRPr lang="tr-TR" sz="2000" dirty="0"/>
          </a:p>
        </p:txBody>
      </p:sp>
      <p:graphicFrame>
        <p:nvGraphicFramePr>
          <p:cNvPr id="196609" name="Object 1"/>
          <p:cNvGraphicFramePr>
            <a:graphicFrameLocks noChangeAspect="1"/>
          </p:cNvGraphicFramePr>
          <p:nvPr/>
        </p:nvGraphicFramePr>
        <p:xfrm>
          <a:off x="7427744" y="2279599"/>
          <a:ext cx="5877415" cy="411163"/>
        </p:xfrm>
        <a:graphic>
          <a:graphicData uri="http://schemas.openxmlformats.org/presentationml/2006/ole">
            <mc:AlternateContent xmlns:mc="http://schemas.openxmlformats.org/markup-compatibility/2006">
              <mc:Choice xmlns:v="urn:schemas-microsoft-com:vml" Requires="v">
                <p:oleObj spid="_x0000_s196619" name="Belge" r:id="rId3" imgW="5761150" imgH="428775" progId="Word.Document.12">
                  <p:embed/>
                </p:oleObj>
              </mc:Choice>
              <mc:Fallback>
                <p:oleObj name="Belge" r:id="rId3" imgW="5761150" imgH="428775" progId="Word.Document.12">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7744" y="2279599"/>
                        <a:ext cx="5877415"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661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96615" name="Object 7"/>
          <p:cNvGraphicFramePr>
            <a:graphicFrameLocks noChangeAspect="1"/>
          </p:cNvGraphicFramePr>
          <p:nvPr/>
        </p:nvGraphicFramePr>
        <p:xfrm>
          <a:off x="4377616" y="2996420"/>
          <a:ext cx="5761037" cy="427062"/>
        </p:xfrm>
        <a:graphic>
          <a:graphicData uri="http://schemas.openxmlformats.org/presentationml/2006/ole">
            <mc:AlternateContent xmlns:mc="http://schemas.openxmlformats.org/markup-compatibility/2006">
              <mc:Choice xmlns:v="urn:schemas-microsoft-com:vml" Requires="v">
                <p:oleObj spid="_x0000_s196620" name="Belge" r:id="rId5" imgW="5761150" imgH="428775" progId="Word.Document.12">
                  <p:embed/>
                </p:oleObj>
              </mc:Choice>
              <mc:Fallback>
                <p:oleObj name="Belge" r:id="rId5" imgW="5761150" imgH="428775" progId="Word.Document.12">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77616" y="2996420"/>
                        <a:ext cx="5761037" cy="4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6616" name="Object 8"/>
          <p:cNvGraphicFramePr>
            <a:graphicFrameLocks noChangeAspect="1"/>
          </p:cNvGraphicFramePr>
          <p:nvPr/>
        </p:nvGraphicFramePr>
        <p:xfrm>
          <a:off x="6952003" y="3340145"/>
          <a:ext cx="5761037" cy="373063"/>
        </p:xfrm>
        <a:graphic>
          <a:graphicData uri="http://schemas.openxmlformats.org/presentationml/2006/ole">
            <mc:AlternateContent xmlns:mc="http://schemas.openxmlformats.org/markup-compatibility/2006">
              <mc:Choice xmlns:v="urn:schemas-microsoft-com:vml" Requires="v">
                <p:oleObj spid="_x0000_s196621" name="Belge" r:id="rId7" imgW="5761150" imgH="556940" progId="Word.Document.12">
                  <p:embed/>
                </p:oleObj>
              </mc:Choice>
              <mc:Fallback>
                <p:oleObj name="Belge" r:id="rId7" imgW="5761150" imgH="556940" progId="Word.Document.12">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52003" y="3340145"/>
                        <a:ext cx="5761037"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6617" name="Object 9"/>
          <p:cNvGraphicFramePr>
            <a:graphicFrameLocks noChangeAspect="1"/>
          </p:cNvGraphicFramePr>
          <p:nvPr/>
        </p:nvGraphicFramePr>
        <p:xfrm>
          <a:off x="4222875" y="3983161"/>
          <a:ext cx="6313830" cy="405960"/>
        </p:xfrm>
        <a:graphic>
          <a:graphicData uri="http://schemas.openxmlformats.org/presentationml/2006/ole">
            <mc:AlternateContent xmlns:mc="http://schemas.openxmlformats.org/markup-compatibility/2006">
              <mc:Choice xmlns:v="urn:schemas-microsoft-com:vml" Requires="v">
                <p:oleObj spid="_x0000_s196622" name="Belge" r:id="rId9" imgW="5761150" imgH="428775" progId="Word.Document.12">
                  <p:embed/>
                </p:oleObj>
              </mc:Choice>
              <mc:Fallback>
                <p:oleObj name="Belge" r:id="rId9" imgW="5761150" imgH="428775" progId="Word.Document.12">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2875" y="3983161"/>
                        <a:ext cx="6313830" cy="405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6618" name="Object 10"/>
          <p:cNvGraphicFramePr>
            <a:graphicFrameLocks noChangeAspect="1"/>
          </p:cNvGraphicFramePr>
          <p:nvPr/>
        </p:nvGraphicFramePr>
        <p:xfrm>
          <a:off x="-585299" y="4365676"/>
          <a:ext cx="11248610" cy="1008181"/>
        </p:xfrm>
        <a:graphic>
          <a:graphicData uri="http://schemas.openxmlformats.org/presentationml/2006/ole">
            <mc:AlternateContent xmlns:mc="http://schemas.openxmlformats.org/markup-compatibility/2006">
              <mc:Choice xmlns:v="urn:schemas-microsoft-com:vml" Requires="v">
                <p:oleObj spid="_x0000_s196623" name="Belge" r:id="rId11" imgW="11786696" imgH="799589" progId="Word.Document.12">
                  <p:embed/>
                </p:oleObj>
              </mc:Choice>
              <mc:Fallback>
                <p:oleObj name="Belge" r:id="rId11" imgW="11786696" imgH="799589" progId="Word.Document.12">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5299" y="4365676"/>
                        <a:ext cx="11248610" cy="1008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434527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56937" y="837484"/>
            <a:ext cx="7024744" cy="764850"/>
          </a:xfrm>
        </p:spPr>
        <p:txBody>
          <a:bodyPr>
            <a:normAutofit/>
          </a:bodyPr>
          <a:lstStyle/>
          <a:p>
            <a:pPr algn="ctr"/>
            <a:r>
              <a:rPr lang="tr-TR" sz="3200" b="1" u="sng" dirty="0"/>
              <a:t>7.1 Ayrık Olasılığa Giriş</a:t>
            </a:r>
            <a:endParaRPr lang="tr-TR" sz="3200" dirty="0"/>
          </a:p>
        </p:txBody>
      </p:sp>
      <p:sp>
        <p:nvSpPr>
          <p:cNvPr id="3" name="İçerik Yer Tutucusu 2"/>
          <p:cNvSpPr>
            <a:spLocks noGrp="1"/>
          </p:cNvSpPr>
          <p:nvPr>
            <p:ph idx="1"/>
          </p:nvPr>
        </p:nvSpPr>
        <p:spPr>
          <a:xfrm>
            <a:off x="828339" y="1702284"/>
            <a:ext cx="7425594" cy="4385840"/>
          </a:xfrm>
        </p:spPr>
        <p:txBody>
          <a:bodyPr>
            <a:normAutofit/>
          </a:bodyPr>
          <a:lstStyle/>
          <a:p>
            <a:pPr algn="just"/>
            <a:r>
              <a:rPr lang="tr-TR" sz="2000" dirty="0">
                <a:solidFill>
                  <a:schemeClr val="tx1"/>
                </a:solidFill>
              </a:rPr>
              <a:t>Bu bölümde kendimizi, sonlu sayıda eşit olasılıklı sonuçlara sahip deneyler için, kısıtlayacağız. Bu bize bir olayın olasılığının </a:t>
            </a:r>
            <a:r>
              <a:rPr lang="tr-TR" sz="2000" dirty="0" err="1">
                <a:solidFill>
                  <a:schemeClr val="tx1"/>
                </a:solidFill>
              </a:rPr>
              <a:t>Laplace</a:t>
            </a:r>
            <a:r>
              <a:rPr lang="tr-TR" sz="2000" dirty="0">
                <a:solidFill>
                  <a:schemeClr val="tx1"/>
                </a:solidFill>
              </a:rPr>
              <a:t> tanımını kullanmamıza izin verir. </a:t>
            </a:r>
            <a:endParaRPr lang="tr-TR" sz="2000" dirty="0" smtClean="0">
              <a:solidFill>
                <a:schemeClr val="tx1"/>
              </a:solidFill>
            </a:endParaRPr>
          </a:p>
          <a:p>
            <a:pPr algn="just"/>
            <a:endParaRPr lang="tr-TR" sz="2000" dirty="0" smtClean="0">
              <a:solidFill>
                <a:schemeClr val="tx1"/>
              </a:solidFill>
            </a:endParaRPr>
          </a:p>
          <a:p>
            <a:pPr algn="just"/>
            <a:r>
              <a:rPr lang="tr-TR" sz="2000" dirty="0" smtClean="0">
                <a:solidFill>
                  <a:schemeClr val="tx1"/>
                </a:solidFill>
              </a:rPr>
              <a:t>Biz</a:t>
            </a:r>
            <a:r>
              <a:rPr lang="tr-TR" sz="2000" dirty="0">
                <a:solidFill>
                  <a:schemeClr val="tx1"/>
                </a:solidFill>
              </a:rPr>
              <a:t>, mutlaka eşit olasılıklı olması gerekmeyen sonlu sayıda sonuçlara sahip deneyleri incelediğimiz, Kesim 7.2’ de olasılık çalışmamıza devam edeceğiz. Kesim 7.2'de koşullu olasılık, bağımsız olaylar ve rastgele değişkenler gibi kavramları içeren olasılık teorisinin bazı temel kavramlarını da tanıtacağız. </a:t>
            </a:r>
            <a:endParaRPr lang="tr-TR" sz="2000" dirty="0" smtClean="0">
              <a:solidFill>
                <a:schemeClr val="tx1"/>
              </a:solidFill>
            </a:endParaRPr>
          </a:p>
          <a:p>
            <a:pPr algn="just"/>
            <a:endParaRPr lang="tr-TR" sz="2000" dirty="0" smtClean="0">
              <a:solidFill>
                <a:schemeClr val="tx1"/>
              </a:solidFill>
            </a:endParaRPr>
          </a:p>
          <a:p>
            <a:pPr algn="just"/>
            <a:r>
              <a:rPr lang="tr-TR" sz="2000" dirty="0" smtClean="0">
                <a:solidFill>
                  <a:schemeClr val="tx1"/>
                </a:solidFill>
              </a:rPr>
              <a:t>Kesim </a:t>
            </a:r>
            <a:r>
              <a:rPr lang="tr-TR" sz="2000" dirty="0">
                <a:solidFill>
                  <a:schemeClr val="tx1"/>
                </a:solidFill>
              </a:rPr>
              <a:t>7.4' te bir rastgele değişkenin beklenti ve </a:t>
            </a:r>
            <a:r>
              <a:rPr lang="tr-TR" sz="2000" dirty="0" err="1">
                <a:solidFill>
                  <a:schemeClr val="tx1"/>
                </a:solidFill>
              </a:rPr>
              <a:t>varyans</a:t>
            </a:r>
            <a:r>
              <a:rPr lang="tr-TR" sz="2000" dirty="0">
                <a:solidFill>
                  <a:schemeClr val="tx1"/>
                </a:solidFill>
              </a:rPr>
              <a:t> kavramlarını tanıtacağız.</a:t>
            </a:r>
          </a:p>
          <a:p>
            <a:pPr marL="68580" indent="0" algn="just">
              <a:buNone/>
            </a:pPr>
            <a:endParaRPr lang="tr-TR" sz="1700" dirty="0">
              <a:solidFill>
                <a:schemeClr val="tx1"/>
              </a:solidFill>
            </a:endParaRPr>
          </a:p>
        </p:txBody>
      </p:sp>
      <p:sp>
        <p:nvSpPr>
          <p:cNvPr id="5" name="Altbilgi Yer Tutucusu 4"/>
          <p:cNvSpPr>
            <a:spLocks noGrp="1"/>
          </p:cNvSpPr>
          <p:nvPr>
            <p:ph type="ftr" sz="quarter" idx="11"/>
          </p:nvPr>
        </p:nvSpPr>
        <p:spPr>
          <a:xfrm>
            <a:off x="7651376" y="6206624"/>
            <a:ext cx="1325880" cy="457200"/>
          </a:xfrm>
        </p:spPr>
        <p:txBody>
          <a:bodyPr/>
          <a:lstStyle/>
          <a:p>
            <a:r>
              <a:rPr lang="tr-TR" dirty="0"/>
              <a:t>7.1 Ayrık Olasılığa Giriş</a:t>
            </a:r>
            <a:endParaRPr lang="en-US" dirty="0"/>
          </a:p>
          <a:p>
            <a:endParaRPr lang="en-US" dirty="0"/>
          </a:p>
        </p:txBody>
      </p:sp>
      <p:sp>
        <p:nvSpPr>
          <p:cNvPr id="6" name="Slayt Numarası Yer Tutucusu 5"/>
          <p:cNvSpPr>
            <a:spLocks noGrp="1"/>
          </p:cNvSpPr>
          <p:nvPr>
            <p:ph type="sldNum" sz="quarter" idx="12"/>
          </p:nvPr>
        </p:nvSpPr>
        <p:spPr/>
        <p:txBody>
          <a:bodyPr>
            <a:normAutofit/>
          </a:bodyPr>
          <a:lstStyle/>
          <a:p>
            <a:fld id="{8B37D5FE-740C-46F5-801A-FA5477D9711F}" type="slidenum">
              <a:rPr lang="en-US" smtClean="0"/>
              <a:pPr/>
              <a:t>6</a:t>
            </a:fld>
            <a:endParaRPr lang="en-US"/>
          </a:p>
        </p:txBody>
      </p:sp>
    </p:spTree>
    <p:extLst>
      <p:ext uri="{BB962C8B-B14F-4D97-AF65-F5344CB8AC3E}">
        <p14:creationId xmlns:p14="http://schemas.microsoft.com/office/powerpoint/2010/main" val="129945037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r>
              <a:rPr lang="tr-TR" sz="2000" dirty="0" smtClean="0"/>
              <a:t>Şimdi </a:t>
            </a:r>
            <a:r>
              <a:rPr lang="tr-TR" sz="2000" i="1" dirty="0" smtClean="0"/>
              <a:t>p(E)</a:t>
            </a:r>
            <a:r>
              <a:rPr lang="tr-TR" sz="2000" dirty="0" smtClean="0"/>
              <a:t>'</a:t>
            </a:r>
            <a:r>
              <a:rPr lang="tr-TR" sz="2000" dirty="0" err="1" smtClean="0"/>
              <a:t>yi</a:t>
            </a:r>
            <a:r>
              <a:rPr lang="tr-TR" sz="2000" dirty="0" smtClean="0"/>
              <a:t> bulabiliriz. </a:t>
            </a:r>
            <a:r>
              <a:rPr lang="tr-TR" sz="2000" i="1" dirty="0" smtClean="0"/>
              <a:t>E = (E ∩ F) U (E ∩   )</a:t>
            </a:r>
            <a:r>
              <a:rPr lang="tr-TR" sz="2000" dirty="0" smtClean="0"/>
              <a:t>'</a:t>
            </a:r>
            <a:r>
              <a:rPr lang="tr-TR" sz="2000" dirty="0" err="1" smtClean="0"/>
              <a:t>dir</a:t>
            </a:r>
            <a:r>
              <a:rPr lang="tr-TR" dirty="0" smtClean="0"/>
              <a:t>.</a:t>
            </a:r>
          </a:p>
          <a:p>
            <a:r>
              <a:rPr lang="tr-TR" sz="2000" dirty="0" smtClean="0"/>
              <a:t>Burada </a:t>
            </a:r>
            <a:r>
              <a:rPr lang="tr-TR" sz="2000" i="1" dirty="0" smtClean="0"/>
              <a:t>E ∩  </a:t>
            </a:r>
            <a:r>
              <a:rPr lang="tr-TR" sz="2000" dirty="0" smtClean="0"/>
              <a:t> ve </a:t>
            </a:r>
            <a:r>
              <a:rPr lang="tr-TR" sz="2000" i="1" dirty="0" smtClean="0"/>
              <a:t>E ∩  </a:t>
            </a:r>
            <a:r>
              <a:rPr lang="tr-TR" sz="2000" dirty="0" smtClean="0"/>
              <a:t> ayrık kümelerdir. (Eğer x, hem E ∩   </a:t>
            </a:r>
            <a:r>
              <a:rPr lang="tr-TR" sz="2000" dirty="0" err="1" smtClean="0"/>
              <a:t>F'ye</a:t>
            </a:r>
            <a:r>
              <a:rPr lang="tr-TR" sz="2000" dirty="0" smtClean="0"/>
              <a:t> hem de E ∩     'ye ait ise x hem F 'ye hem de   'ye aittir. Bu ise imkansızdır.) Buna göre,</a:t>
            </a:r>
          </a:p>
          <a:p>
            <a:endParaRPr lang="tr-TR" sz="2000" i="1" dirty="0" smtClean="0"/>
          </a:p>
          <a:p>
            <a:endParaRPr lang="tr-TR" sz="2000" i="1" dirty="0" smtClean="0"/>
          </a:p>
          <a:p>
            <a:r>
              <a:rPr lang="tr-TR" sz="2000" i="1" dirty="0" smtClean="0"/>
              <a:t>p(F∩ E)=</a:t>
            </a:r>
            <a:r>
              <a:rPr lang="tr-TR" sz="2000" dirty="0" smtClean="0"/>
              <a:t>7/18 </a:t>
            </a:r>
            <a:r>
              <a:rPr lang="tr-TR" sz="2000" i="1" dirty="0" smtClean="0"/>
              <a:t>VE p(E )=</a:t>
            </a:r>
            <a:r>
              <a:rPr lang="tr-TR" sz="2000" dirty="0" smtClean="0"/>
              <a:t>38/63sonuçlarını bulmuştuk.</a:t>
            </a:r>
          </a:p>
          <a:p>
            <a:r>
              <a:rPr lang="tr-TR" sz="2000" dirty="0" smtClean="0"/>
              <a:t>Buradan </a:t>
            </a:r>
            <a:r>
              <a:rPr lang="tr-TR" sz="2000" i="1" dirty="0" smtClean="0"/>
              <a:t>p(F|E)=</a:t>
            </a:r>
            <a:endParaRPr lang="tr-TR" sz="2000" dirty="0"/>
          </a:p>
        </p:txBody>
      </p:sp>
      <p:sp>
        <p:nvSpPr>
          <p:cNvPr id="6" name="5 Slayt Numarası Yer Tutucusu"/>
          <p:cNvSpPr>
            <a:spLocks noGrp="1"/>
          </p:cNvSpPr>
          <p:nvPr>
            <p:ph type="sldNum" sz="quarter" idx="12"/>
          </p:nvPr>
        </p:nvSpPr>
        <p:spPr/>
        <p:txBody>
          <a:bodyPr/>
          <a:lstStyle/>
          <a:p>
            <a:fld id="{8B37D5FE-740C-46F5-801A-FA5477D9711F}" type="slidenum">
              <a:rPr lang="en-US" smtClean="0"/>
              <a:pPr/>
              <a:t>60</a:t>
            </a:fld>
            <a:endParaRPr lang="en-US"/>
          </a:p>
        </p:txBody>
      </p:sp>
      <p:graphicFrame>
        <p:nvGraphicFramePr>
          <p:cNvPr id="217090" name="Object 2"/>
          <p:cNvGraphicFramePr>
            <a:graphicFrameLocks noChangeAspect="1"/>
          </p:cNvGraphicFramePr>
          <p:nvPr/>
        </p:nvGraphicFramePr>
        <p:xfrm>
          <a:off x="4303106" y="2405530"/>
          <a:ext cx="5761038" cy="427038"/>
        </p:xfrm>
        <a:graphic>
          <a:graphicData uri="http://schemas.openxmlformats.org/presentationml/2006/ole">
            <mc:AlternateContent xmlns:mc="http://schemas.openxmlformats.org/markup-compatibility/2006">
              <mc:Choice xmlns:v="urn:schemas-microsoft-com:vml" Requires="v">
                <p:oleObj spid="_x0000_s217099" name="Belge" r:id="rId3" imgW="5761150" imgH="428775" progId="Word.Document.12">
                  <p:embed/>
                </p:oleObj>
              </mc:Choice>
              <mc:Fallback>
                <p:oleObj name="Belge" r:id="rId3" imgW="5761150" imgH="428775"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3106" y="2405530"/>
                        <a:ext cx="5761038"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7091" name="Object 3"/>
          <p:cNvGraphicFramePr>
            <a:graphicFrameLocks noChangeAspect="1"/>
          </p:cNvGraphicFramePr>
          <p:nvPr/>
        </p:nvGraphicFramePr>
        <p:xfrm>
          <a:off x="865749" y="2772616"/>
          <a:ext cx="5761037" cy="427037"/>
        </p:xfrm>
        <a:graphic>
          <a:graphicData uri="http://schemas.openxmlformats.org/presentationml/2006/ole">
            <mc:AlternateContent xmlns:mc="http://schemas.openxmlformats.org/markup-compatibility/2006">
              <mc:Choice xmlns:v="urn:schemas-microsoft-com:vml" Requires="v">
                <p:oleObj spid="_x0000_s217100" name="Belge" r:id="rId5" imgW="5761150" imgH="428775" progId="Word.Document.12">
                  <p:embed/>
                </p:oleObj>
              </mc:Choice>
              <mc:Fallback>
                <p:oleObj name="Belge" r:id="rId5" imgW="5761150" imgH="428775" progId="Word.Document.12">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749" y="2772616"/>
                        <a:ext cx="5761037"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7092" name="Object 4"/>
          <p:cNvGraphicFramePr>
            <a:graphicFrameLocks noChangeAspect="1"/>
          </p:cNvGraphicFramePr>
          <p:nvPr/>
        </p:nvGraphicFramePr>
        <p:xfrm>
          <a:off x="1766704" y="2772616"/>
          <a:ext cx="5761037" cy="427037"/>
        </p:xfrm>
        <a:graphic>
          <a:graphicData uri="http://schemas.openxmlformats.org/presentationml/2006/ole">
            <mc:AlternateContent xmlns:mc="http://schemas.openxmlformats.org/markup-compatibility/2006">
              <mc:Choice xmlns:v="urn:schemas-microsoft-com:vml" Requires="v">
                <p:oleObj spid="_x0000_s217101" name="Belge" r:id="rId6" imgW="5761150" imgH="428775" progId="Word.Document.12">
                  <p:embed/>
                </p:oleObj>
              </mc:Choice>
              <mc:Fallback>
                <p:oleObj name="Belge" r:id="rId6" imgW="5761150" imgH="428775" progId="Word.Document.12">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6704" y="2772616"/>
                        <a:ext cx="5761037"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7093" name="Object 5"/>
          <p:cNvGraphicFramePr>
            <a:graphicFrameLocks noChangeAspect="1"/>
          </p:cNvGraphicFramePr>
          <p:nvPr/>
        </p:nvGraphicFramePr>
        <p:xfrm>
          <a:off x="-88995" y="3068451"/>
          <a:ext cx="5761037" cy="427037"/>
        </p:xfrm>
        <a:graphic>
          <a:graphicData uri="http://schemas.openxmlformats.org/presentationml/2006/ole">
            <mc:AlternateContent xmlns:mc="http://schemas.openxmlformats.org/markup-compatibility/2006">
              <mc:Choice xmlns:v="urn:schemas-microsoft-com:vml" Requires="v">
                <p:oleObj spid="_x0000_s217102" name="Belge" r:id="rId7" imgW="5761150" imgH="428775" progId="Word.Document.12">
                  <p:embed/>
                </p:oleObj>
              </mc:Choice>
              <mc:Fallback>
                <p:oleObj name="Belge" r:id="rId7" imgW="5761150" imgH="428775" progId="Word.Document.12">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95" y="3068451"/>
                        <a:ext cx="5761037"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7095" name="Object 7"/>
          <p:cNvGraphicFramePr>
            <a:graphicFrameLocks noChangeAspect="1"/>
          </p:cNvGraphicFramePr>
          <p:nvPr/>
        </p:nvGraphicFramePr>
        <p:xfrm>
          <a:off x="3178642" y="3068451"/>
          <a:ext cx="5761037" cy="427037"/>
        </p:xfrm>
        <a:graphic>
          <a:graphicData uri="http://schemas.openxmlformats.org/presentationml/2006/ole">
            <mc:AlternateContent xmlns:mc="http://schemas.openxmlformats.org/markup-compatibility/2006">
              <mc:Choice xmlns:v="urn:schemas-microsoft-com:vml" Requires="v">
                <p:oleObj spid="_x0000_s217103" name="Belge" r:id="rId8" imgW="5761150" imgH="428775" progId="Word.Document.12">
                  <p:embed/>
                </p:oleObj>
              </mc:Choice>
              <mc:Fallback>
                <p:oleObj name="Belge" r:id="rId8" imgW="5761150" imgH="428775" progId="Word.Document.12">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8642" y="3068451"/>
                        <a:ext cx="5761037"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7096" name="Object 8"/>
          <p:cNvGraphicFramePr>
            <a:graphicFrameLocks noChangeAspect="1"/>
          </p:cNvGraphicFramePr>
          <p:nvPr/>
        </p:nvGraphicFramePr>
        <p:xfrm>
          <a:off x="923645" y="3768911"/>
          <a:ext cx="10688637" cy="989013"/>
        </p:xfrm>
        <a:graphic>
          <a:graphicData uri="http://schemas.openxmlformats.org/presentationml/2006/ole">
            <mc:AlternateContent xmlns:mc="http://schemas.openxmlformats.org/markup-compatibility/2006">
              <mc:Choice xmlns:v="urn:schemas-microsoft-com:vml" Requires="v">
                <p:oleObj spid="_x0000_s217104" name="Belge" r:id="rId9" imgW="6864670" imgH="634703" progId="Word.Document.12">
                  <p:embed/>
                </p:oleObj>
              </mc:Choice>
              <mc:Fallback>
                <p:oleObj name="Belge" r:id="rId9" imgW="6864670" imgH="634703" progId="Word.Document.12">
                  <p:embed/>
                  <p:pic>
                    <p:nvPicPr>
                      <p:cNvPr id="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3645" y="3768911"/>
                        <a:ext cx="10688637" cy="98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7097" name="Object 9"/>
          <p:cNvGraphicFramePr>
            <a:graphicFrameLocks noChangeAspect="1"/>
          </p:cNvGraphicFramePr>
          <p:nvPr/>
        </p:nvGraphicFramePr>
        <p:xfrm>
          <a:off x="2773902" y="4704495"/>
          <a:ext cx="5761037" cy="627159"/>
        </p:xfrm>
        <a:graphic>
          <a:graphicData uri="http://schemas.openxmlformats.org/presentationml/2006/ole">
            <mc:AlternateContent xmlns:mc="http://schemas.openxmlformats.org/markup-compatibility/2006">
              <mc:Choice xmlns:v="urn:schemas-microsoft-com:vml" Requires="v">
                <p:oleObj spid="_x0000_s217105" name="Belge" r:id="rId11" imgW="5761150" imgH="609502" progId="Word.Document.12">
                  <p:embed/>
                </p:oleObj>
              </mc:Choice>
              <mc:Fallback>
                <p:oleObj name="Belge" r:id="rId11" imgW="5761150" imgH="609502" progId="Word.Document.12">
                  <p:embed/>
                  <p:pic>
                    <p:nvPicPr>
                      <p:cNvPr id="0"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3902" y="4704495"/>
                        <a:ext cx="5761037" cy="627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7098" name="Object 10"/>
          <p:cNvGraphicFramePr>
            <a:graphicFrameLocks noChangeAspect="1"/>
          </p:cNvGraphicFramePr>
          <p:nvPr/>
        </p:nvGraphicFramePr>
        <p:xfrm>
          <a:off x="5113777" y="4795399"/>
          <a:ext cx="5710237" cy="374650"/>
        </p:xfrm>
        <a:graphic>
          <a:graphicData uri="http://schemas.openxmlformats.org/presentationml/2006/ole">
            <mc:AlternateContent xmlns:mc="http://schemas.openxmlformats.org/markup-compatibility/2006">
              <mc:Choice xmlns:v="urn:schemas-microsoft-com:vml" Requires="v">
                <p:oleObj spid="_x0000_s217106" name="Belge" r:id="rId13" imgW="5761150" imgH="390974" progId="Word.Document.12">
                  <p:embed/>
                </p:oleObj>
              </mc:Choice>
              <mc:Fallback>
                <p:oleObj name="Belge" r:id="rId13" imgW="5761150" imgH="390974" progId="Word.Document.12">
                  <p:embed/>
                  <p:pic>
                    <p:nvPicPr>
                      <p:cNvPr id="0"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13777" y="4795399"/>
                        <a:ext cx="571023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Unvan 1"/>
          <p:cNvSpPr>
            <a:spLocks noGrp="1"/>
          </p:cNvSpPr>
          <p:nvPr>
            <p:ph type="title"/>
          </p:nvPr>
        </p:nvSpPr>
        <p:spPr>
          <a:xfrm>
            <a:off x="1043492" y="1044503"/>
            <a:ext cx="7024744" cy="728565"/>
          </a:xfrm>
        </p:spPr>
        <p:txBody>
          <a:bodyPr>
            <a:normAutofit/>
          </a:bodyPr>
          <a:lstStyle/>
          <a:p>
            <a:pPr algn="ctr"/>
            <a:r>
              <a:rPr lang="tr-TR" sz="3200" b="1" dirty="0"/>
              <a:t>7.3.2 </a:t>
            </a:r>
            <a:r>
              <a:rPr lang="tr-TR" sz="3200" b="1" dirty="0" err="1"/>
              <a:t>Bayes</a:t>
            </a:r>
            <a:r>
              <a:rPr lang="tr-TR" sz="3200" b="1" dirty="0"/>
              <a:t> </a:t>
            </a:r>
            <a:r>
              <a:rPr lang="tr-TR" sz="3200" b="1" dirty="0" smtClean="0"/>
              <a:t>Teoremi</a:t>
            </a:r>
            <a:endParaRPr lang="tr-TR" sz="3200" b="1" dirty="0"/>
          </a:p>
        </p:txBody>
      </p:sp>
      <p:sp>
        <p:nvSpPr>
          <p:cNvPr id="7" name="İçerik Yer Tutucusu 2"/>
          <p:cNvSpPr>
            <a:spLocks noGrp="1"/>
          </p:cNvSpPr>
          <p:nvPr>
            <p:ph idx="1"/>
          </p:nvPr>
        </p:nvSpPr>
        <p:spPr>
          <a:xfrm>
            <a:off x="457200" y="1773068"/>
            <a:ext cx="7998593" cy="5328306"/>
          </a:xfrm>
        </p:spPr>
        <p:txBody>
          <a:bodyPr>
            <a:normAutofit/>
          </a:bodyPr>
          <a:lstStyle/>
          <a:p>
            <a:pPr marL="68580" indent="0" algn="just">
              <a:buNone/>
            </a:pPr>
            <a:endParaRPr lang="tr-TR" sz="2000" dirty="0" smtClean="0"/>
          </a:p>
          <a:p>
            <a:pPr algn="just"/>
            <a:r>
              <a:rPr lang="tr-TR" sz="2000" dirty="0" smtClean="0"/>
              <a:t>Fazladan bilgimiz olmadan önce, Bob'un, birinci kutuyu seçme olasılığının, 1/ 2 olduğunu kabul etmiştik. Ancak bu ek bilgi ile birlikte rastgele seçilen topun kırmızı olma olasılığı yaklaşık 0,645'e yükselmiştir. </a:t>
            </a:r>
          </a:p>
          <a:p>
            <a:pPr algn="just"/>
            <a:endParaRPr lang="tr-TR" sz="2000" dirty="0" smtClean="0"/>
          </a:p>
          <a:p>
            <a:pPr algn="just"/>
            <a:r>
              <a:rPr lang="tr-TR" sz="2000" dirty="0" smtClean="0"/>
              <a:t>Yani Bob'un birinci kutudan fazladan bilgi yok iken bir top çekme olasılığı 1/2'den, seçilen topun kırmızı olduğunu bildiğimiz zaman 0,645'e yükselmiştir.</a:t>
            </a:r>
          </a:p>
          <a:p>
            <a:pPr marL="68580" indent="0" algn="just">
              <a:buNone/>
            </a:pPr>
            <a:endParaRPr lang="tr-TR" sz="2000" dirty="0"/>
          </a:p>
        </p:txBody>
      </p:sp>
      <p:sp>
        <p:nvSpPr>
          <p:cNvPr id="9" name="Altbilgi Yer Tutucusu 4"/>
          <p:cNvSpPr>
            <a:spLocks noGrp="1"/>
          </p:cNvSpPr>
          <p:nvPr>
            <p:ph type="ftr" sz="quarter" idx="11"/>
          </p:nvPr>
        </p:nvSpPr>
        <p:spPr>
          <a:xfrm>
            <a:off x="5154735" y="6171475"/>
            <a:ext cx="3502152" cy="365125"/>
          </a:xfrm>
        </p:spPr>
        <p:txBody>
          <a:bodyPr/>
          <a:lstStyle/>
          <a:p>
            <a:r>
              <a:rPr lang="en-US" dirty="0"/>
              <a:t>7.3 B</a:t>
            </a:r>
            <a:r>
              <a:rPr lang="tr-TR" dirty="0" err="1"/>
              <a:t>ayes</a:t>
            </a:r>
            <a:r>
              <a:rPr lang="tr-TR" dirty="0"/>
              <a:t> </a:t>
            </a:r>
            <a:r>
              <a:rPr lang="tr-TR" dirty="0" smtClean="0"/>
              <a:t>Teoremi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61</a:t>
            </a:fld>
            <a:endParaRPr lang="en-US"/>
          </a:p>
        </p:txBody>
      </p:sp>
    </p:spTree>
    <p:extLst>
      <p:ext uri="{BB962C8B-B14F-4D97-AF65-F5344CB8AC3E}">
        <p14:creationId xmlns:p14="http://schemas.microsoft.com/office/powerpoint/2010/main" val="210445209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1"/>
          <p:cNvSpPr>
            <a:spLocks noGrp="1"/>
          </p:cNvSpPr>
          <p:nvPr>
            <p:ph type="title"/>
          </p:nvPr>
        </p:nvSpPr>
        <p:spPr>
          <a:xfrm>
            <a:off x="1043492" y="589616"/>
            <a:ext cx="7024744" cy="728565"/>
          </a:xfrm>
        </p:spPr>
        <p:txBody>
          <a:bodyPr>
            <a:normAutofit/>
          </a:bodyPr>
          <a:lstStyle/>
          <a:p>
            <a:pPr algn="ctr"/>
            <a:r>
              <a:rPr lang="tr-TR" sz="3200" b="1" dirty="0"/>
              <a:t>7.3.2 </a:t>
            </a:r>
            <a:r>
              <a:rPr lang="tr-TR" sz="3200" b="1" dirty="0" err="1"/>
              <a:t>Bayes</a:t>
            </a:r>
            <a:r>
              <a:rPr lang="tr-TR" sz="3200" b="1" dirty="0"/>
              <a:t> </a:t>
            </a:r>
            <a:r>
              <a:rPr lang="tr-TR" sz="3200" b="1" dirty="0" smtClean="0"/>
              <a:t>Teoremi</a:t>
            </a:r>
            <a:endParaRPr lang="tr-TR" sz="3200" b="1" dirty="0"/>
          </a:p>
        </p:txBody>
      </p:sp>
      <p:sp>
        <p:nvSpPr>
          <p:cNvPr id="8" name="Altbilgi Yer Tutucusu 4"/>
          <p:cNvSpPr>
            <a:spLocks noGrp="1"/>
          </p:cNvSpPr>
          <p:nvPr>
            <p:ph type="ftr" sz="quarter" idx="11"/>
          </p:nvPr>
        </p:nvSpPr>
        <p:spPr>
          <a:xfrm>
            <a:off x="5161992" y="6164218"/>
            <a:ext cx="3502152" cy="365125"/>
          </a:xfrm>
        </p:spPr>
        <p:txBody>
          <a:bodyPr/>
          <a:lstStyle/>
          <a:p>
            <a:r>
              <a:rPr lang="en-US" dirty="0"/>
              <a:t>7.3 B</a:t>
            </a:r>
            <a:r>
              <a:rPr lang="tr-TR" dirty="0" err="1"/>
              <a:t>ayes</a:t>
            </a:r>
            <a:r>
              <a:rPr lang="tr-TR" dirty="0"/>
              <a:t> </a:t>
            </a:r>
            <a:r>
              <a:rPr lang="tr-TR" dirty="0" smtClean="0"/>
              <a:t>Teoremi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62</a:t>
            </a:fld>
            <a:endParaRPr lang="en-US"/>
          </a:p>
        </p:txBody>
      </p:sp>
      <p:graphicFrame>
        <p:nvGraphicFramePr>
          <p:cNvPr id="9" name="İçerik Yer Tutucusu 10"/>
          <p:cNvGraphicFramePr>
            <a:graphicFrameLocks/>
          </p:cNvGraphicFramePr>
          <p:nvPr>
            <p:extLst>
              <p:ext uri="{D42A27DB-BD31-4B8C-83A1-F6EECF244321}">
                <p14:modId xmlns:p14="http://schemas.microsoft.com/office/powerpoint/2010/main" val="2894896503"/>
              </p:ext>
            </p:extLst>
          </p:nvPr>
        </p:nvGraphicFramePr>
        <p:xfrm>
          <a:off x="286534" y="1460954"/>
          <a:ext cx="8817126" cy="13898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9 İçerik Yer Tutucusu"/>
          <p:cNvSpPr>
            <a:spLocks noGrp="1"/>
          </p:cNvSpPr>
          <p:nvPr>
            <p:ph idx="1"/>
          </p:nvPr>
        </p:nvSpPr>
        <p:spPr>
          <a:xfrm>
            <a:off x="457200" y="2850776"/>
            <a:ext cx="8229600" cy="3723760"/>
          </a:xfrm>
        </p:spPr>
        <p:txBody>
          <a:bodyPr/>
          <a:lstStyle/>
          <a:p>
            <a:r>
              <a:rPr lang="tr-TR" sz="2000" b="1" i="1" dirty="0" smtClean="0"/>
              <a:t>İspat:</a:t>
            </a:r>
            <a:r>
              <a:rPr lang="tr-TR" sz="2000" dirty="0" smtClean="0"/>
              <a:t> Koşullu olasılığın tanımından p(F | E) = p(E ∩  F)/p(E) ve p(E | F) = p(E ∩  F)/p(F)'</a:t>
            </a:r>
            <a:r>
              <a:rPr lang="tr-TR" sz="2000" dirty="0" err="1" smtClean="0"/>
              <a:t>dir</a:t>
            </a:r>
            <a:r>
              <a:rPr lang="tr-TR" sz="2000" dirty="0" smtClean="0"/>
              <a:t>.</a:t>
            </a:r>
          </a:p>
          <a:p>
            <a:endParaRPr lang="tr-TR" sz="2000" dirty="0" smtClean="0"/>
          </a:p>
          <a:p>
            <a:r>
              <a:rPr lang="tr-TR" sz="2000" dirty="0" smtClean="0"/>
              <a:t>Bu nedenle p(E ∩  F)=p(F| E)p(E) ve p (E ∩  F) = p(E | F)p(F)'</a:t>
            </a:r>
            <a:r>
              <a:rPr lang="tr-TR" sz="2000" dirty="0" err="1" smtClean="0"/>
              <a:t>dir</a:t>
            </a:r>
            <a:r>
              <a:rPr lang="tr-TR" sz="2000" dirty="0" smtClean="0"/>
              <a:t>. p(E ∩  F) için bu iki eşitlik p(F | E)p(E) = p(E | F)p(F) olduğunu gösterir. Eşitliğin her iki yanı p(E) ile bölünürse</a:t>
            </a:r>
          </a:p>
          <a:p>
            <a:endParaRPr lang="tr-TR" sz="2000" dirty="0" smtClean="0"/>
          </a:p>
          <a:p>
            <a:endParaRPr lang="tr-TR" sz="2000" dirty="0" smtClean="0"/>
          </a:p>
          <a:p>
            <a:endParaRPr lang="tr-TR" sz="2000" dirty="0" smtClean="0"/>
          </a:p>
          <a:p>
            <a:endParaRPr lang="tr-TR" sz="2000" dirty="0" smtClean="0"/>
          </a:p>
          <a:p>
            <a:r>
              <a:rPr lang="tr-TR" sz="2000" dirty="0" smtClean="0"/>
              <a:t>buluruz.</a:t>
            </a:r>
          </a:p>
          <a:p>
            <a:endParaRPr lang="tr-TR" sz="2000" dirty="0" smtClean="0"/>
          </a:p>
          <a:p>
            <a:endParaRPr lang="tr-TR" dirty="0"/>
          </a:p>
        </p:txBody>
      </p:sp>
      <p:graphicFrame>
        <p:nvGraphicFramePr>
          <p:cNvPr id="193537" name="Object 1"/>
          <p:cNvGraphicFramePr>
            <a:graphicFrameLocks noChangeAspect="1"/>
          </p:cNvGraphicFramePr>
          <p:nvPr/>
        </p:nvGraphicFramePr>
        <p:xfrm>
          <a:off x="964546" y="5079907"/>
          <a:ext cx="5761037" cy="648540"/>
        </p:xfrm>
        <a:graphic>
          <a:graphicData uri="http://schemas.openxmlformats.org/presentationml/2006/ole">
            <mc:AlternateContent xmlns:mc="http://schemas.openxmlformats.org/markup-compatibility/2006">
              <mc:Choice xmlns:v="urn:schemas-microsoft-com:vml" Requires="v">
                <p:oleObj spid="_x0000_s193538" name="Belge" r:id="rId8" imgW="5761150" imgH="617422" progId="Word.Document.12">
                  <p:embed/>
                </p:oleObj>
              </mc:Choice>
              <mc:Fallback>
                <p:oleObj name="Belge" r:id="rId8" imgW="5761150" imgH="617422" progId="Word.Document.12">
                  <p:embed/>
                  <p:pic>
                    <p:nvPicPr>
                      <p:cNvPr id="0" name="Picture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4546" y="5079907"/>
                        <a:ext cx="5761037" cy="648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782915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68941" y="1290918"/>
            <a:ext cx="8229600" cy="5567082"/>
          </a:xfrm>
        </p:spPr>
        <p:txBody>
          <a:bodyPr>
            <a:normAutofit/>
          </a:bodyPr>
          <a:lstStyle/>
          <a:p>
            <a:r>
              <a:rPr lang="tr-TR" sz="2000" dirty="0" smtClean="0"/>
              <a:t>Son                                                                    olduğunu görürüz.</a:t>
            </a:r>
          </a:p>
          <a:p>
            <a:r>
              <a:rPr lang="tr-TR" sz="2000" dirty="0" smtClean="0"/>
              <a:t>Bunu görmek için  E=E∩S=E∩ (FU     )=(E∩F) U(E∩   ) olduğuna dikkat edelim.  </a:t>
            </a:r>
          </a:p>
          <a:p>
            <a:r>
              <a:rPr lang="tr-TR" sz="2000" dirty="0" smtClean="0"/>
              <a:t>Ayrıca eğer x </a:t>
            </a:r>
            <a:r>
              <a:rPr lang="tr-TR" sz="2000" b="1" dirty="0" smtClean="0"/>
              <a:t>∈</a:t>
            </a:r>
            <a:r>
              <a:rPr lang="tr-TR" sz="2000" dirty="0" smtClean="0"/>
              <a:t> E∩F ve x </a:t>
            </a:r>
            <a:r>
              <a:rPr lang="tr-TR" sz="2000" b="1" dirty="0" smtClean="0"/>
              <a:t>∈</a:t>
            </a:r>
            <a:r>
              <a:rPr lang="tr-TR" sz="2000" dirty="0" smtClean="0"/>
              <a:t> E∩      ise  x </a:t>
            </a:r>
            <a:r>
              <a:rPr lang="tr-TR" sz="2000" b="1" dirty="0" smtClean="0"/>
              <a:t>∈ </a:t>
            </a:r>
            <a:r>
              <a:rPr lang="tr-TR" sz="2000" dirty="0" smtClean="0"/>
              <a:t>E∩     = ø olduğu için E∩F ve  E∩      ayrıktır.</a:t>
            </a:r>
          </a:p>
          <a:p>
            <a:r>
              <a:rPr lang="tr-TR" sz="2000" dirty="0" smtClean="0"/>
              <a:t> Sonuç olarak p(E)=p(E∩F)+p(E∩     ) ’</a:t>
            </a:r>
            <a:r>
              <a:rPr lang="tr-TR" sz="2000" dirty="0" err="1" smtClean="0"/>
              <a:t>dir</a:t>
            </a:r>
            <a:r>
              <a:rPr lang="tr-TR" sz="2000" dirty="0" smtClean="0"/>
              <a:t>.</a:t>
            </a:r>
          </a:p>
          <a:p>
            <a:r>
              <a:rPr lang="tr-TR" sz="2000" dirty="0" smtClean="0"/>
              <a:t>Biz zaten p(E ∩ F) = p(E | F)p(F) olduğunu göstermiştik. Diğer taraftan p(E |     ) p(E ∩  ) /p(F) olduğundan p(E ∩   ) = p(E|   )p(   )’</a:t>
            </a:r>
            <a:r>
              <a:rPr lang="tr-TR" sz="2000" dirty="0" err="1" smtClean="0"/>
              <a:t>dir</a:t>
            </a:r>
            <a:r>
              <a:rPr lang="tr-TR" sz="2000" dirty="0" smtClean="0"/>
              <a:t>.Bu ise</a:t>
            </a:r>
          </a:p>
          <a:p>
            <a:endParaRPr lang="tr-TR" sz="2000" dirty="0" smtClean="0"/>
          </a:p>
          <a:p>
            <a:endParaRPr lang="tr-TR" sz="2000" dirty="0" smtClean="0"/>
          </a:p>
          <a:p>
            <a:r>
              <a:rPr lang="tr-TR" sz="2000" dirty="0" smtClean="0"/>
              <a:t>sonucunu verir.</a:t>
            </a:r>
          </a:p>
          <a:p>
            <a:r>
              <a:rPr lang="tr-TR" sz="2000" dirty="0" smtClean="0"/>
              <a:t>İspatı tamamlamak için </a:t>
            </a:r>
            <a:r>
              <a:rPr lang="tr-TR" sz="2000" i="1" dirty="0" smtClean="0"/>
              <a:t>p(E) </a:t>
            </a:r>
            <a:r>
              <a:rPr lang="tr-TR" sz="2000" dirty="0" smtClean="0"/>
              <a:t>'</a:t>
            </a:r>
            <a:r>
              <a:rPr lang="tr-TR" sz="2000" dirty="0" err="1" smtClean="0"/>
              <a:t>nin</a:t>
            </a:r>
            <a:r>
              <a:rPr lang="tr-TR" sz="2000" dirty="0" smtClean="0"/>
              <a:t> bu ifadesini </a:t>
            </a:r>
            <a:r>
              <a:rPr lang="tr-TR" sz="2000" i="1" dirty="0" smtClean="0"/>
              <a:t>p(F | E) = p(E | F)p(F)/p(E)</a:t>
            </a:r>
            <a:r>
              <a:rPr lang="tr-TR" sz="2000" dirty="0" smtClean="0"/>
              <a:t> denkleminde yerine yazarız. Buradan</a:t>
            </a:r>
          </a:p>
          <a:p>
            <a:endParaRPr lang="tr-TR" sz="2000" dirty="0" smtClean="0"/>
          </a:p>
          <a:p>
            <a:endParaRPr lang="tr-TR" sz="2000" dirty="0" smtClean="0"/>
          </a:p>
          <a:p>
            <a:r>
              <a:rPr lang="tr-TR" sz="2000" dirty="0" smtClean="0"/>
              <a:t>elde ederiz. Bu da ispatı tamamlar.</a:t>
            </a:r>
            <a:endParaRPr lang="tr-TR" sz="2000" dirty="0"/>
          </a:p>
        </p:txBody>
      </p:sp>
      <p:sp>
        <p:nvSpPr>
          <p:cNvPr id="6" name="5 Slayt Numarası Yer Tutucusu"/>
          <p:cNvSpPr>
            <a:spLocks noGrp="1"/>
          </p:cNvSpPr>
          <p:nvPr>
            <p:ph type="sldNum" sz="quarter" idx="12"/>
          </p:nvPr>
        </p:nvSpPr>
        <p:spPr/>
        <p:txBody>
          <a:bodyPr/>
          <a:lstStyle/>
          <a:p>
            <a:fld id="{8B37D5FE-740C-46F5-801A-FA5477D9711F}" type="slidenum">
              <a:rPr lang="en-US" smtClean="0"/>
              <a:pPr/>
              <a:t>63</a:t>
            </a:fld>
            <a:endParaRPr lang="en-US"/>
          </a:p>
        </p:txBody>
      </p:sp>
      <p:graphicFrame>
        <p:nvGraphicFramePr>
          <p:cNvPr id="218114" name="Object 2"/>
          <p:cNvGraphicFramePr>
            <a:graphicFrameLocks noChangeAspect="1"/>
          </p:cNvGraphicFramePr>
          <p:nvPr/>
        </p:nvGraphicFramePr>
        <p:xfrm>
          <a:off x="1491515" y="1335177"/>
          <a:ext cx="9800492" cy="774358"/>
        </p:xfrm>
        <a:graphic>
          <a:graphicData uri="http://schemas.openxmlformats.org/presentationml/2006/ole">
            <mc:AlternateContent xmlns:mc="http://schemas.openxmlformats.org/markup-compatibility/2006">
              <mc:Choice xmlns:v="urn:schemas-microsoft-com:vml" Requires="v">
                <p:oleObj spid="_x0000_s218131" name="Belge" r:id="rId3" imgW="7580840" imgH="713906" progId="Word.Document.12">
                  <p:embed/>
                </p:oleObj>
              </mc:Choice>
              <mc:Fallback>
                <p:oleObj name="Belge" r:id="rId3" imgW="7580840" imgH="713906"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1515" y="1335177"/>
                        <a:ext cx="9800492" cy="774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8115" name="Object 3"/>
          <p:cNvGraphicFramePr>
            <a:graphicFrameLocks noChangeAspect="1"/>
          </p:cNvGraphicFramePr>
          <p:nvPr/>
        </p:nvGraphicFramePr>
        <p:xfrm>
          <a:off x="3275387" y="1692369"/>
          <a:ext cx="5761037" cy="427037"/>
        </p:xfrm>
        <a:graphic>
          <a:graphicData uri="http://schemas.openxmlformats.org/presentationml/2006/ole">
            <mc:AlternateContent xmlns:mc="http://schemas.openxmlformats.org/markup-compatibility/2006">
              <mc:Choice xmlns:v="urn:schemas-microsoft-com:vml" Requires="v">
                <p:oleObj spid="_x0000_s218132" name="Belge" r:id="rId5" imgW="5761150" imgH="428775" progId="Word.Document.12">
                  <p:embed/>
                </p:oleObj>
              </mc:Choice>
              <mc:Fallback>
                <p:oleObj name="Belge" r:id="rId5" imgW="5761150" imgH="428775" progId="Word.Document.12">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387" y="1692369"/>
                        <a:ext cx="5761037"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8116" name="Object 4"/>
          <p:cNvGraphicFramePr>
            <a:graphicFrameLocks noChangeAspect="1"/>
          </p:cNvGraphicFramePr>
          <p:nvPr/>
        </p:nvGraphicFramePr>
        <p:xfrm>
          <a:off x="5056748" y="1678922"/>
          <a:ext cx="5761037" cy="427037"/>
        </p:xfrm>
        <a:graphic>
          <a:graphicData uri="http://schemas.openxmlformats.org/presentationml/2006/ole">
            <mc:AlternateContent xmlns:mc="http://schemas.openxmlformats.org/markup-compatibility/2006">
              <mc:Choice xmlns:v="urn:schemas-microsoft-com:vml" Requires="v">
                <p:oleObj spid="_x0000_s218133" name="Belge" r:id="rId7" imgW="5761150" imgH="428775" progId="Word.Document.12">
                  <p:embed/>
                </p:oleObj>
              </mc:Choice>
              <mc:Fallback>
                <p:oleObj name="Belge" r:id="rId7" imgW="5761150" imgH="428775" progId="Word.Document.12">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6748" y="1678922"/>
                        <a:ext cx="5761037"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8117" name="Object 5"/>
          <p:cNvGraphicFramePr>
            <a:graphicFrameLocks noChangeAspect="1"/>
          </p:cNvGraphicFramePr>
          <p:nvPr/>
        </p:nvGraphicFramePr>
        <p:xfrm>
          <a:off x="2747775" y="2342962"/>
          <a:ext cx="5761037" cy="427038"/>
        </p:xfrm>
        <a:graphic>
          <a:graphicData uri="http://schemas.openxmlformats.org/presentationml/2006/ole">
            <mc:AlternateContent xmlns:mc="http://schemas.openxmlformats.org/markup-compatibility/2006">
              <mc:Choice xmlns:v="urn:schemas-microsoft-com:vml" Requires="v">
                <p:oleObj spid="_x0000_s218134" name="Belge" r:id="rId8" imgW="5761150" imgH="428775" progId="Word.Document.12">
                  <p:embed/>
                </p:oleObj>
              </mc:Choice>
              <mc:Fallback>
                <p:oleObj name="Belge" r:id="rId8" imgW="5761150" imgH="428775" progId="Word.Document.12">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7775" y="2342962"/>
                        <a:ext cx="576103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8119" name="Object 7"/>
          <p:cNvGraphicFramePr>
            <a:graphicFrameLocks noChangeAspect="1"/>
          </p:cNvGraphicFramePr>
          <p:nvPr/>
        </p:nvGraphicFramePr>
        <p:xfrm>
          <a:off x="4307634" y="2342963"/>
          <a:ext cx="5761037" cy="427038"/>
        </p:xfrm>
        <a:graphic>
          <a:graphicData uri="http://schemas.openxmlformats.org/presentationml/2006/ole">
            <mc:AlternateContent xmlns:mc="http://schemas.openxmlformats.org/markup-compatibility/2006">
              <mc:Choice xmlns:v="urn:schemas-microsoft-com:vml" Requires="v">
                <p:oleObj spid="_x0000_s218135" name="Belge" r:id="rId9" imgW="5761150" imgH="428775" progId="Word.Document.12">
                  <p:embed/>
                </p:oleObj>
              </mc:Choice>
              <mc:Fallback>
                <p:oleObj name="Belge" r:id="rId9" imgW="5761150" imgH="428775" progId="Word.Document.12">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7634" y="2342963"/>
                        <a:ext cx="576103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8120" name="Object 8"/>
          <p:cNvGraphicFramePr>
            <a:graphicFrameLocks noChangeAspect="1"/>
          </p:cNvGraphicFramePr>
          <p:nvPr/>
        </p:nvGraphicFramePr>
        <p:xfrm>
          <a:off x="-129896" y="2638799"/>
          <a:ext cx="5761037" cy="427038"/>
        </p:xfrm>
        <a:graphic>
          <a:graphicData uri="http://schemas.openxmlformats.org/presentationml/2006/ole">
            <mc:AlternateContent xmlns:mc="http://schemas.openxmlformats.org/markup-compatibility/2006">
              <mc:Choice xmlns:v="urn:schemas-microsoft-com:vml" Requires="v">
                <p:oleObj spid="_x0000_s218136" name="Belge" r:id="rId10" imgW="5761150" imgH="428775" progId="Word.Document.12">
                  <p:embed/>
                </p:oleObj>
              </mc:Choice>
              <mc:Fallback>
                <p:oleObj name="Belge" r:id="rId10" imgW="5761150" imgH="428775" progId="Word.Document.12">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896" y="2638799"/>
                        <a:ext cx="576103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8123" name="Object 11"/>
          <p:cNvGraphicFramePr>
            <a:graphicFrameLocks noChangeAspect="1"/>
          </p:cNvGraphicFramePr>
          <p:nvPr/>
        </p:nvGraphicFramePr>
        <p:xfrm>
          <a:off x="3124293" y="2974975"/>
          <a:ext cx="5761037" cy="427038"/>
        </p:xfrm>
        <a:graphic>
          <a:graphicData uri="http://schemas.openxmlformats.org/presentationml/2006/ole">
            <mc:AlternateContent xmlns:mc="http://schemas.openxmlformats.org/markup-compatibility/2006">
              <mc:Choice xmlns:v="urn:schemas-microsoft-com:vml" Requires="v">
                <p:oleObj spid="_x0000_s218137" name="Belge" r:id="rId11" imgW="5761150" imgH="428775" progId="Word.Document.12">
                  <p:embed/>
                </p:oleObj>
              </mc:Choice>
              <mc:Fallback>
                <p:oleObj name="Belge" r:id="rId11" imgW="5761150" imgH="428775" progId="Word.Document.12">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93" y="2974975"/>
                        <a:ext cx="576103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8124" name="Object 12"/>
          <p:cNvGraphicFramePr>
            <a:graphicFrameLocks noChangeAspect="1"/>
          </p:cNvGraphicFramePr>
          <p:nvPr/>
        </p:nvGraphicFramePr>
        <p:xfrm>
          <a:off x="62754" y="3624917"/>
          <a:ext cx="5761038" cy="427038"/>
        </p:xfrm>
        <a:graphic>
          <a:graphicData uri="http://schemas.openxmlformats.org/presentationml/2006/ole">
            <mc:AlternateContent xmlns:mc="http://schemas.openxmlformats.org/markup-compatibility/2006">
              <mc:Choice xmlns:v="urn:schemas-microsoft-com:vml" Requires="v">
                <p:oleObj spid="_x0000_s218138" name="Belge" r:id="rId12" imgW="5761150" imgH="428775" progId="Word.Document.12">
                  <p:embed/>
                </p:oleObj>
              </mc:Choice>
              <mc:Fallback>
                <p:oleObj name="Belge" r:id="rId12" imgW="5761150" imgH="428775" progId="Word.Document.12">
                  <p:embed/>
                  <p:pic>
                    <p:nvPicPr>
                      <p:cNvPr id="0"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754" y="3624917"/>
                        <a:ext cx="5761038"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8125" name="Object 13"/>
          <p:cNvGraphicFramePr>
            <a:graphicFrameLocks noChangeAspect="1"/>
          </p:cNvGraphicFramePr>
          <p:nvPr/>
        </p:nvGraphicFramePr>
        <p:xfrm>
          <a:off x="989947" y="3625104"/>
          <a:ext cx="5761037" cy="427038"/>
        </p:xfrm>
        <a:graphic>
          <a:graphicData uri="http://schemas.openxmlformats.org/presentationml/2006/ole">
            <mc:AlternateContent xmlns:mc="http://schemas.openxmlformats.org/markup-compatibility/2006">
              <mc:Choice xmlns:v="urn:schemas-microsoft-com:vml" Requires="v">
                <p:oleObj spid="_x0000_s218139" name="Belge" r:id="rId14" imgW="5761150" imgH="428775" progId="Word.Document.12">
                  <p:embed/>
                </p:oleObj>
              </mc:Choice>
              <mc:Fallback>
                <p:oleObj name="Belge" r:id="rId14" imgW="5761150" imgH="428775" progId="Word.Document.12">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9947" y="3625104"/>
                        <a:ext cx="576103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8126" name="Object 14"/>
          <p:cNvGraphicFramePr>
            <a:graphicFrameLocks noChangeAspect="1"/>
          </p:cNvGraphicFramePr>
          <p:nvPr/>
        </p:nvGraphicFramePr>
        <p:xfrm>
          <a:off x="3773488" y="3638549"/>
          <a:ext cx="5761037" cy="427038"/>
        </p:xfrm>
        <a:graphic>
          <a:graphicData uri="http://schemas.openxmlformats.org/presentationml/2006/ole">
            <mc:AlternateContent xmlns:mc="http://schemas.openxmlformats.org/markup-compatibility/2006">
              <mc:Choice xmlns:v="urn:schemas-microsoft-com:vml" Requires="v">
                <p:oleObj spid="_x0000_s218140" name="Belge" r:id="rId15" imgW="5761150" imgH="428775" progId="Word.Document.12">
                  <p:embed/>
                </p:oleObj>
              </mc:Choice>
              <mc:Fallback>
                <p:oleObj name="Belge" r:id="rId15" imgW="5761150" imgH="428775" progId="Word.Document.12">
                  <p:embed/>
                  <p:pic>
                    <p:nvPicPr>
                      <p:cNvPr id="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3488" y="3638549"/>
                        <a:ext cx="576103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8127" name="Object 15"/>
          <p:cNvGraphicFramePr>
            <a:graphicFrameLocks noChangeAspect="1"/>
          </p:cNvGraphicFramePr>
          <p:nvPr/>
        </p:nvGraphicFramePr>
        <p:xfrm>
          <a:off x="4741675" y="3651996"/>
          <a:ext cx="5761037" cy="427038"/>
        </p:xfrm>
        <a:graphic>
          <a:graphicData uri="http://schemas.openxmlformats.org/presentationml/2006/ole">
            <mc:AlternateContent xmlns:mc="http://schemas.openxmlformats.org/markup-compatibility/2006">
              <mc:Choice xmlns:v="urn:schemas-microsoft-com:vml" Requires="v">
                <p:oleObj spid="_x0000_s218141" name="Belge" r:id="rId16" imgW="5761150" imgH="428775" progId="Word.Document.12">
                  <p:embed/>
                </p:oleObj>
              </mc:Choice>
              <mc:Fallback>
                <p:oleObj name="Belge" r:id="rId16" imgW="5761150" imgH="428775" progId="Word.Document.12">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1675" y="3651996"/>
                        <a:ext cx="576103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8128" name="Object 16"/>
          <p:cNvGraphicFramePr>
            <a:graphicFrameLocks noChangeAspect="1"/>
          </p:cNvGraphicFramePr>
          <p:nvPr/>
        </p:nvGraphicFramePr>
        <p:xfrm>
          <a:off x="5211702" y="3694200"/>
          <a:ext cx="5761037" cy="427038"/>
        </p:xfrm>
        <a:graphic>
          <a:graphicData uri="http://schemas.openxmlformats.org/presentationml/2006/ole">
            <mc:AlternateContent xmlns:mc="http://schemas.openxmlformats.org/markup-compatibility/2006">
              <mc:Choice xmlns:v="urn:schemas-microsoft-com:vml" Requires="v">
                <p:oleObj spid="_x0000_s218142" name="Belge" r:id="rId17" imgW="5761150" imgH="428775" progId="Word.Document.12">
                  <p:embed/>
                </p:oleObj>
              </mc:Choice>
              <mc:Fallback>
                <p:oleObj name="Belge" r:id="rId17" imgW="5761150" imgH="428775" progId="Word.Document.12">
                  <p:embed/>
                  <p:pic>
                    <p:nvPicPr>
                      <p:cNvPr id="0"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1702" y="3694200"/>
                        <a:ext cx="576103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8129" name="Object 17"/>
          <p:cNvGraphicFramePr>
            <a:graphicFrameLocks noChangeAspect="1"/>
          </p:cNvGraphicFramePr>
          <p:nvPr/>
        </p:nvGraphicFramePr>
        <p:xfrm>
          <a:off x="-2" y="4010025"/>
          <a:ext cx="11604813" cy="1624293"/>
        </p:xfrm>
        <a:graphic>
          <a:graphicData uri="http://schemas.openxmlformats.org/presentationml/2006/ole">
            <mc:AlternateContent xmlns:mc="http://schemas.openxmlformats.org/markup-compatibility/2006">
              <mc:Choice xmlns:v="urn:schemas-microsoft-com:vml" Requires="v">
                <p:oleObj spid="_x0000_s218143" name="Belge" r:id="rId18" imgW="11795943" imgH="1382810" progId="Word.Document.12">
                  <p:embed/>
                </p:oleObj>
              </mc:Choice>
              <mc:Fallback>
                <p:oleObj name="Belge" r:id="rId18" imgW="11795943" imgH="1382810" progId="Word.Document.12">
                  <p:embed/>
                  <p:pic>
                    <p:nvPicPr>
                      <p:cNvPr id="0" name="Picture 1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 y="4010025"/>
                        <a:ext cx="11604813" cy="1624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8130" name="Object 18"/>
          <p:cNvGraphicFramePr>
            <a:graphicFrameLocks noChangeAspect="1"/>
          </p:cNvGraphicFramePr>
          <p:nvPr/>
        </p:nvGraphicFramePr>
        <p:xfrm>
          <a:off x="977328" y="5627637"/>
          <a:ext cx="9488488" cy="1109662"/>
        </p:xfrm>
        <a:graphic>
          <a:graphicData uri="http://schemas.openxmlformats.org/presentationml/2006/ole">
            <mc:AlternateContent xmlns:mc="http://schemas.openxmlformats.org/markup-compatibility/2006">
              <mc:Choice xmlns:v="urn:schemas-microsoft-com:vml" Requires="v">
                <p:oleObj spid="_x0000_s218144" name="Belge" r:id="rId20" imgW="9648963" imgH="1136201" progId="Word.Document.12">
                  <p:embed/>
                </p:oleObj>
              </mc:Choice>
              <mc:Fallback>
                <p:oleObj name="Belge" r:id="rId20" imgW="9648963" imgH="1136201" progId="Word.Document.12">
                  <p:embed/>
                  <p:pic>
                    <p:nvPicPr>
                      <p:cNvPr id="0" name="Picture 1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77328" y="5627637"/>
                        <a:ext cx="9488488" cy="110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Unvan 1"/>
          <p:cNvSpPr>
            <a:spLocks noGrp="1"/>
          </p:cNvSpPr>
          <p:nvPr>
            <p:ph type="title"/>
          </p:nvPr>
        </p:nvSpPr>
        <p:spPr>
          <a:xfrm>
            <a:off x="1043492" y="669446"/>
            <a:ext cx="7024744" cy="542498"/>
          </a:xfrm>
        </p:spPr>
        <p:txBody>
          <a:bodyPr>
            <a:normAutofit fontScale="90000"/>
          </a:bodyPr>
          <a:lstStyle/>
          <a:p>
            <a:pPr algn="ctr"/>
            <a:r>
              <a:rPr lang="tr-TR" sz="3200" b="1" dirty="0"/>
              <a:t>7.3.2 </a:t>
            </a:r>
            <a:r>
              <a:rPr lang="tr-TR" sz="3200" b="1" dirty="0" err="1"/>
              <a:t>Bayes</a:t>
            </a:r>
            <a:r>
              <a:rPr lang="tr-TR" sz="3200" b="1" dirty="0"/>
              <a:t> </a:t>
            </a:r>
            <a:r>
              <a:rPr lang="tr-TR" sz="3200" b="1" dirty="0" smtClean="0"/>
              <a:t>Teoremi</a:t>
            </a:r>
            <a:endParaRPr lang="tr-TR" sz="3200" b="1" dirty="0"/>
          </a:p>
        </p:txBody>
      </p:sp>
      <p:sp>
        <p:nvSpPr>
          <p:cNvPr id="3" name="İçerik Yer Tutucusu 2"/>
          <p:cNvSpPr>
            <a:spLocks noGrp="1"/>
          </p:cNvSpPr>
          <p:nvPr>
            <p:ph idx="1"/>
          </p:nvPr>
        </p:nvSpPr>
        <p:spPr>
          <a:xfrm>
            <a:off x="464457" y="1211944"/>
            <a:ext cx="8199687" cy="5109027"/>
          </a:xfrm>
        </p:spPr>
        <p:txBody>
          <a:bodyPr>
            <a:normAutofit/>
          </a:bodyPr>
          <a:lstStyle/>
          <a:p>
            <a:pPr algn="just"/>
            <a:r>
              <a:rPr lang="tr-TR" sz="1800" b="1" dirty="0"/>
              <a:t>BAYES TEOREMİNİN UYGULAMASI</a:t>
            </a:r>
            <a:r>
              <a:rPr lang="tr-TR" sz="1800" dirty="0"/>
              <a:t> </a:t>
            </a:r>
            <a:r>
              <a:rPr lang="tr-TR" sz="1800" dirty="0" err="1"/>
              <a:t>Bayes</a:t>
            </a:r>
            <a:r>
              <a:rPr lang="tr-TR" sz="1800" dirty="0"/>
              <a:t> teoremi birçok bilim dalında ortaya çıkan problemleri çözmek için kullanılabilir</a:t>
            </a:r>
            <a:r>
              <a:rPr lang="tr-TR" sz="1800" dirty="0" smtClean="0"/>
              <a:t>.</a:t>
            </a:r>
          </a:p>
          <a:p>
            <a:pPr algn="just"/>
            <a:endParaRPr lang="tr-TR" sz="1800" dirty="0" smtClean="0"/>
          </a:p>
          <a:p>
            <a:pPr algn="just"/>
            <a:r>
              <a:rPr lang="tr-TR" sz="1800" dirty="0"/>
              <a:t>Sonra tıpta </a:t>
            </a:r>
            <a:r>
              <a:rPr lang="tr-TR" sz="1800" dirty="0" err="1"/>
              <a:t>Bayes</a:t>
            </a:r>
            <a:r>
              <a:rPr lang="tr-TR" sz="1800" dirty="0"/>
              <a:t> teoreminin bir uygulamasını </a:t>
            </a:r>
            <a:r>
              <a:rPr lang="tr-TR" sz="1800" dirty="0" smtClean="0"/>
              <a:t>tartışacağız</a:t>
            </a:r>
            <a:r>
              <a:rPr lang="tr-TR" sz="1800" dirty="0"/>
              <a:t>. Özellikle, gerçekte testleri pozitif olan birisinin bu hastalığa yakalanma olasılığını değerlendirmek için </a:t>
            </a:r>
            <a:r>
              <a:rPr lang="tr-TR" sz="1800" dirty="0" err="1"/>
              <a:t>Bayes</a:t>
            </a:r>
            <a:r>
              <a:rPr lang="tr-TR" sz="1800" dirty="0"/>
              <a:t> teoreminin nasıl kullanılacağını </a:t>
            </a:r>
            <a:r>
              <a:rPr lang="tr-TR" sz="1800" dirty="0" smtClean="0"/>
              <a:t>göstereceğiz.</a:t>
            </a:r>
          </a:p>
          <a:p>
            <a:pPr algn="just"/>
            <a:endParaRPr lang="tr-TR" sz="1800" dirty="0" smtClean="0"/>
          </a:p>
          <a:p>
            <a:pPr algn="just"/>
            <a:r>
              <a:rPr lang="tr-TR" sz="1800" b="1" dirty="0">
                <a:solidFill>
                  <a:srgbClr val="C00000"/>
                </a:solidFill>
              </a:rPr>
              <a:t>ÖRNEK</a:t>
            </a:r>
            <a:r>
              <a:rPr lang="tr-TR" sz="1800" b="1" dirty="0"/>
              <a:t> </a:t>
            </a:r>
            <a:r>
              <a:rPr lang="tr-TR" sz="1800" b="1" dirty="0">
                <a:solidFill>
                  <a:srgbClr val="C00000"/>
                </a:solidFill>
              </a:rPr>
              <a:t>2</a:t>
            </a:r>
            <a:r>
              <a:rPr lang="tr-TR" sz="1800" dirty="0">
                <a:solidFill>
                  <a:srgbClr val="C00000"/>
                </a:solidFill>
              </a:rPr>
              <a:t> </a:t>
            </a:r>
            <a:r>
              <a:rPr lang="tr-TR" sz="1800" dirty="0" smtClean="0"/>
              <a:t>Tanı </a:t>
            </a:r>
            <a:r>
              <a:rPr lang="tr-TR" sz="1800" dirty="0"/>
              <a:t>testleri oldukça doğru olan 100.000 kişide bir görülen nadir bir hastalık olduğunu varsayalım. Bu testin doğruluğu hastalığa sahip rastgele bir kişi seçildiğinde %99,0; hastalığa sahip olmayan rast gele bir kişi seçildiğinde %99,5'dir. Verilen bu bilgiler ışığında, aşağıdakileri bulabilir </a:t>
            </a:r>
            <a:r>
              <a:rPr lang="tr-TR" sz="1800" dirty="0" smtClean="0"/>
              <a:t>miyiz</a:t>
            </a:r>
            <a:r>
              <a:rPr lang="tr-TR" sz="1800" dirty="0">
                <a:latin typeface="Arial" panose="020B0604020202020204" pitchFamily="34" charset="0"/>
                <a:cs typeface="Arial" panose="020B0604020202020204" pitchFamily="34" charset="0"/>
              </a:rPr>
              <a:t> </a:t>
            </a:r>
            <a:r>
              <a:rPr lang="tr-TR" sz="1800" dirty="0" smtClean="0">
                <a:latin typeface="Arial" panose="020B0604020202020204" pitchFamily="34" charset="0"/>
                <a:cs typeface="Arial" panose="020B0604020202020204" pitchFamily="34" charset="0"/>
              </a:rPr>
              <a:t>?</a:t>
            </a:r>
          </a:p>
          <a:p>
            <a:pPr algn="just"/>
            <a:endParaRPr lang="tr-TR" sz="1800" dirty="0" smtClean="0">
              <a:latin typeface="Arial" panose="020B0604020202020204" pitchFamily="34" charset="0"/>
              <a:cs typeface="Arial" panose="020B0604020202020204" pitchFamily="34" charset="0"/>
            </a:endParaRPr>
          </a:p>
          <a:p>
            <a:pPr algn="just"/>
            <a:r>
              <a:rPr lang="tr-TR" sz="1800" dirty="0"/>
              <a:t>(a)Bir kişinin hasta ve pozitif testli olması </a:t>
            </a:r>
            <a:r>
              <a:rPr lang="tr-TR" sz="1800" dirty="0" smtClean="0"/>
              <a:t>olasılığını</a:t>
            </a:r>
            <a:r>
              <a:rPr lang="tr-TR" sz="1800" dirty="0">
                <a:latin typeface="Arial" panose="020B0604020202020204" pitchFamily="34" charset="0"/>
                <a:cs typeface="Arial" panose="020B0604020202020204" pitchFamily="34" charset="0"/>
              </a:rPr>
              <a:t> ?</a:t>
            </a:r>
            <a:endParaRPr lang="tr-TR" sz="1800" dirty="0"/>
          </a:p>
          <a:p>
            <a:pPr algn="just"/>
            <a:r>
              <a:rPr lang="tr-TR" sz="1800" dirty="0"/>
              <a:t>(b)Bir kişinin hasta olmama ve negatif testli olması </a:t>
            </a:r>
            <a:r>
              <a:rPr lang="tr-TR" sz="1800" dirty="0" smtClean="0"/>
              <a:t>olasılığını</a:t>
            </a:r>
            <a:r>
              <a:rPr lang="tr-TR" sz="1800" dirty="0">
                <a:latin typeface="Arial" panose="020B0604020202020204" pitchFamily="34" charset="0"/>
                <a:cs typeface="Arial" panose="020B0604020202020204" pitchFamily="34" charset="0"/>
              </a:rPr>
              <a:t> ?</a:t>
            </a:r>
            <a:endParaRPr lang="tr-TR" sz="1800" dirty="0"/>
          </a:p>
          <a:p>
            <a:pPr algn="just"/>
            <a:r>
              <a:rPr lang="tr-TR" sz="1800" dirty="0"/>
              <a:t>Testleri pozitif olan erkek veya kadın hasta olduğunu düşünecek şekilde endişeli olmalı </a:t>
            </a:r>
            <a:r>
              <a:rPr lang="tr-TR" sz="1800" dirty="0" smtClean="0"/>
              <a:t>mı</a:t>
            </a:r>
            <a:r>
              <a:rPr lang="tr-TR" sz="1800" dirty="0">
                <a:latin typeface="Arial" panose="020B0604020202020204" pitchFamily="34" charset="0"/>
                <a:cs typeface="Arial" panose="020B0604020202020204" pitchFamily="34" charset="0"/>
              </a:rPr>
              <a:t> ?</a:t>
            </a:r>
            <a:endParaRPr lang="tr-TR" sz="1800" dirty="0"/>
          </a:p>
          <a:p>
            <a:pPr algn="just"/>
            <a:endParaRPr lang="tr-TR" sz="1800" dirty="0"/>
          </a:p>
        </p:txBody>
      </p:sp>
      <p:sp>
        <p:nvSpPr>
          <p:cNvPr id="9" name="Altbilgi Yer Tutucusu 4"/>
          <p:cNvSpPr>
            <a:spLocks noGrp="1"/>
          </p:cNvSpPr>
          <p:nvPr>
            <p:ph type="ftr" sz="quarter" idx="11"/>
          </p:nvPr>
        </p:nvSpPr>
        <p:spPr>
          <a:xfrm>
            <a:off x="5161992" y="6164218"/>
            <a:ext cx="3502152" cy="365125"/>
          </a:xfrm>
        </p:spPr>
        <p:txBody>
          <a:bodyPr/>
          <a:lstStyle/>
          <a:p>
            <a:r>
              <a:rPr lang="en-US" dirty="0"/>
              <a:t>7.3 B</a:t>
            </a:r>
            <a:r>
              <a:rPr lang="tr-TR" dirty="0" err="1"/>
              <a:t>ayes</a:t>
            </a:r>
            <a:r>
              <a:rPr lang="tr-TR" dirty="0"/>
              <a:t> </a:t>
            </a:r>
            <a:r>
              <a:rPr lang="tr-TR" dirty="0" smtClean="0"/>
              <a:t>Teoremi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64</a:t>
            </a:fld>
            <a:endParaRPr lang="en-US"/>
          </a:p>
        </p:txBody>
      </p:sp>
    </p:spTree>
    <p:extLst>
      <p:ext uri="{BB962C8B-B14F-4D97-AF65-F5344CB8AC3E}">
        <p14:creationId xmlns:p14="http://schemas.microsoft.com/office/powerpoint/2010/main" val="11432554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1"/>
          <p:cNvSpPr>
            <a:spLocks noGrp="1"/>
          </p:cNvSpPr>
          <p:nvPr>
            <p:ph type="title"/>
          </p:nvPr>
        </p:nvSpPr>
        <p:spPr>
          <a:xfrm>
            <a:off x="1043492" y="756533"/>
            <a:ext cx="7024744" cy="542498"/>
          </a:xfrm>
        </p:spPr>
        <p:txBody>
          <a:bodyPr>
            <a:normAutofit fontScale="90000"/>
          </a:bodyPr>
          <a:lstStyle/>
          <a:p>
            <a:pPr algn="ctr"/>
            <a:r>
              <a:rPr lang="tr-TR" sz="3200" b="1" dirty="0" smtClean="0"/>
              <a:t>7.3.2 </a:t>
            </a:r>
            <a:r>
              <a:rPr lang="tr-TR" sz="3200" b="1" dirty="0" err="1" smtClean="0"/>
              <a:t>Bayes</a:t>
            </a:r>
            <a:r>
              <a:rPr lang="tr-TR" sz="3200" b="1" dirty="0" smtClean="0"/>
              <a:t> Teoremi</a:t>
            </a:r>
            <a:endParaRPr lang="tr-TR" sz="3200" b="1" dirty="0"/>
          </a:p>
        </p:txBody>
      </p:sp>
      <p:sp>
        <p:nvSpPr>
          <p:cNvPr id="8" name="Altbilgi Yer Tutucusu 4"/>
          <p:cNvSpPr>
            <a:spLocks noGrp="1"/>
          </p:cNvSpPr>
          <p:nvPr>
            <p:ph type="ftr" sz="quarter" idx="11"/>
          </p:nvPr>
        </p:nvSpPr>
        <p:spPr>
          <a:xfrm>
            <a:off x="5161992" y="6164218"/>
            <a:ext cx="3502152" cy="365125"/>
          </a:xfrm>
        </p:spPr>
        <p:txBody>
          <a:bodyPr/>
          <a:lstStyle/>
          <a:p>
            <a:r>
              <a:rPr lang="en-US" dirty="0"/>
              <a:t>7.3 B</a:t>
            </a:r>
            <a:r>
              <a:rPr lang="tr-TR" dirty="0" err="1"/>
              <a:t>ayes</a:t>
            </a:r>
            <a:r>
              <a:rPr lang="tr-TR" dirty="0"/>
              <a:t> </a:t>
            </a:r>
            <a:r>
              <a:rPr lang="tr-TR" dirty="0" smtClean="0"/>
              <a:t>Teoremi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65</a:t>
            </a:fld>
            <a:endParaRPr lang="en-US"/>
          </a:p>
        </p:txBody>
      </p:sp>
      <p:sp>
        <p:nvSpPr>
          <p:cNvPr id="9" name="8 İçerik Yer Tutucusu"/>
          <p:cNvSpPr>
            <a:spLocks noGrp="1"/>
          </p:cNvSpPr>
          <p:nvPr>
            <p:ph idx="1"/>
          </p:nvPr>
        </p:nvSpPr>
        <p:spPr>
          <a:xfrm>
            <a:off x="322729" y="1442600"/>
            <a:ext cx="8229600" cy="4325112"/>
          </a:xfrm>
        </p:spPr>
        <p:txBody>
          <a:bodyPr/>
          <a:lstStyle/>
          <a:p>
            <a:r>
              <a:rPr lang="tr-TR" sz="2000" i="1" dirty="0" smtClean="0">
                <a:solidFill>
                  <a:srgbClr val="C00000"/>
                </a:solidFill>
              </a:rPr>
              <a:t>Çözüm</a:t>
            </a:r>
            <a:r>
              <a:rPr lang="tr-TR" sz="2000" i="1" dirty="0" smtClean="0"/>
              <a:t>:</a:t>
            </a:r>
            <a:r>
              <a:rPr lang="tr-TR" sz="2000" dirty="0" smtClean="0"/>
              <a:t> (a) F rastgele seçilen bir kişinin hastalık taşıması olayı ve E de hastalık için pozitif testli rastgele bir kişi seçtiğiniz olay olsun. Biz </a:t>
            </a:r>
            <a:r>
              <a:rPr lang="tr-TR" sz="2000" i="1" dirty="0" smtClean="0"/>
              <a:t>p(F|E)</a:t>
            </a:r>
            <a:r>
              <a:rPr lang="tr-TR" sz="2000" dirty="0" smtClean="0"/>
              <a:t>’</a:t>
            </a:r>
            <a:r>
              <a:rPr lang="tr-TR" sz="2000" dirty="0" err="1" smtClean="0"/>
              <a:t>yi</a:t>
            </a:r>
            <a:r>
              <a:rPr lang="tr-TR" sz="2000" dirty="0" smtClean="0"/>
              <a:t> hesaplamak istiyoruz. </a:t>
            </a:r>
            <a:r>
              <a:rPr lang="tr-TR" sz="2000" dirty="0" err="1" smtClean="0"/>
              <a:t>Bayes</a:t>
            </a:r>
            <a:r>
              <a:rPr lang="tr-TR" sz="2000" dirty="0" smtClean="0"/>
              <a:t> teoremini kullanarak </a:t>
            </a:r>
            <a:r>
              <a:rPr lang="tr-TR" sz="2000" i="1" dirty="0" smtClean="0"/>
              <a:t>p(F | E) </a:t>
            </a:r>
            <a:r>
              <a:rPr lang="tr-TR" sz="2000" dirty="0" smtClean="0"/>
              <a:t>'</a:t>
            </a:r>
            <a:r>
              <a:rPr lang="tr-TR" sz="2000" dirty="0" err="1" smtClean="0"/>
              <a:t>yi</a:t>
            </a:r>
            <a:r>
              <a:rPr lang="tr-TR" sz="2000" dirty="0" smtClean="0"/>
              <a:t> hesaplamak için </a:t>
            </a:r>
            <a:r>
              <a:rPr lang="tr-TR" sz="2000" i="1" dirty="0" smtClean="0"/>
              <a:t>p(E |F),p(E |     )),p(F)</a:t>
            </a:r>
            <a:r>
              <a:rPr lang="tr-TR" sz="2000" dirty="0" smtClean="0"/>
              <a:t> ve </a:t>
            </a:r>
            <a:r>
              <a:rPr lang="tr-TR" sz="2000" i="1" dirty="0" smtClean="0"/>
              <a:t>p(   ) </a:t>
            </a:r>
            <a:r>
              <a:rPr lang="tr-TR" sz="2000" dirty="0" smtClean="0"/>
              <a:t>'</a:t>
            </a:r>
            <a:r>
              <a:rPr lang="tr-TR" sz="2000" dirty="0" err="1" smtClean="0"/>
              <a:t>yi</a:t>
            </a:r>
            <a:r>
              <a:rPr lang="tr-TR" sz="2000" dirty="0" smtClean="0"/>
              <a:t> bulmaya ihtiyacımız var.</a:t>
            </a:r>
          </a:p>
          <a:p>
            <a:r>
              <a:rPr lang="tr-TR" sz="2000" dirty="0" smtClean="0"/>
              <a:t>Biz 100.000'de bir kişinin bu hastalığa sahip olduğunu biliyoruz. Bu yüzden </a:t>
            </a:r>
            <a:r>
              <a:rPr lang="tr-TR" sz="2000" i="1" dirty="0" smtClean="0"/>
              <a:t>p(F)</a:t>
            </a:r>
            <a:r>
              <a:rPr lang="tr-TR" sz="2000" dirty="0" smtClean="0"/>
              <a:t> = 1/100.000 = 0,00001 ve </a:t>
            </a:r>
            <a:r>
              <a:rPr lang="tr-TR" sz="2000" i="1" dirty="0" smtClean="0"/>
              <a:t>p(   )</a:t>
            </a:r>
            <a:r>
              <a:rPr lang="tr-TR" sz="2000" dirty="0" smtClean="0"/>
              <a:t> = 1-0,00001 = 0,99999. Bir kişinin testleri pozitif olduğu zaman % 99 hastalığa sahip olduğu için biliyoruz kip </a:t>
            </a:r>
            <a:r>
              <a:rPr lang="tr-TR" sz="2000" i="1" dirty="0" smtClean="0"/>
              <a:t>(E|F)</a:t>
            </a:r>
            <a:r>
              <a:rPr lang="tr-TR" sz="2000" dirty="0" smtClean="0"/>
              <a:t> = 0,99'dur. Bu, hastalığa sahip olan bir kişinin, gerçek bir pozitif doğru olasılığıdır. Bu </a:t>
            </a:r>
            <a:r>
              <a:rPr lang="tr-TR" sz="2000" i="1" dirty="0" smtClean="0"/>
              <a:t>p(    | F)</a:t>
            </a:r>
            <a:r>
              <a:rPr lang="tr-TR" sz="2000" dirty="0" smtClean="0"/>
              <a:t> =1 — </a:t>
            </a:r>
            <a:r>
              <a:rPr lang="tr-TR" sz="2000" i="1" dirty="0" smtClean="0"/>
              <a:t>p(E|F)</a:t>
            </a:r>
            <a:r>
              <a:rPr lang="tr-TR" sz="2000" dirty="0" smtClean="0"/>
              <a:t> = 1 — 0,99 = 0.01; olduğunu söyler. Bu ise, testleri negatif olan bir hasta kişinin olasılığıdır, yani yanlış negatif olasılığıdır.</a:t>
            </a:r>
          </a:p>
          <a:p>
            <a:endParaRPr lang="tr-TR" sz="2000" dirty="0" smtClean="0"/>
          </a:p>
          <a:p>
            <a:endParaRPr lang="tr-TR" dirty="0"/>
          </a:p>
        </p:txBody>
      </p:sp>
      <p:graphicFrame>
        <p:nvGraphicFramePr>
          <p:cNvPr id="189444" name="Object 4"/>
          <p:cNvGraphicFramePr>
            <a:graphicFrameLocks noChangeAspect="1"/>
          </p:cNvGraphicFramePr>
          <p:nvPr/>
        </p:nvGraphicFramePr>
        <p:xfrm>
          <a:off x="2640107" y="2423645"/>
          <a:ext cx="5761038" cy="427038"/>
        </p:xfrm>
        <a:graphic>
          <a:graphicData uri="http://schemas.openxmlformats.org/presentationml/2006/ole">
            <mc:AlternateContent xmlns:mc="http://schemas.openxmlformats.org/markup-compatibility/2006">
              <mc:Choice xmlns:v="urn:schemas-microsoft-com:vml" Requires="v">
                <p:oleObj spid="_x0000_s189449" name="Belge" r:id="rId3" imgW="5761150" imgH="428775" progId="Word.Document.12">
                  <p:embed/>
                </p:oleObj>
              </mc:Choice>
              <mc:Fallback>
                <p:oleObj name="Belge" r:id="rId3" imgW="5761150" imgH="428775" progId="Word.Document.12">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107" y="2423645"/>
                        <a:ext cx="5761038"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9445" name="Object 5"/>
          <p:cNvGraphicFramePr>
            <a:graphicFrameLocks noChangeAspect="1"/>
          </p:cNvGraphicFramePr>
          <p:nvPr/>
        </p:nvGraphicFramePr>
        <p:xfrm>
          <a:off x="4119282" y="2423646"/>
          <a:ext cx="5761038" cy="427038"/>
        </p:xfrm>
        <a:graphic>
          <a:graphicData uri="http://schemas.openxmlformats.org/presentationml/2006/ole">
            <mc:AlternateContent xmlns:mc="http://schemas.openxmlformats.org/markup-compatibility/2006">
              <mc:Choice xmlns:v="urn:schemas-microsoft-com:vml" Requires="v">
                <p:oleObj spid="_x0000_s189450" name="Belge" r:id="rId5" imgW="5761150" imgH="428775" progId="Word.Document.12">
                  <p:embed/>
                </p:oleObj>
              </mc:Choice>
              <mc:Fallback>
                <p:oleObj name="Belge" r:id="rId5" imgW="5761150" imgH="428775" progId="Word.Document.12">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9282" y="2423646"/>
                        <a:ext cx="5761038"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9446" name="Object 6"/>
          <p:cNvGraphicFramePr>
            <a:graphicFrameLocks noChangeAspect="1"/>
          </p:cNvGraphicFramePr>
          <p:nvPr/>
        </p:nvGraphicFramePr>
        <p:xfrm>
          <a:off x="3774422" y="3369889"/>
          <a:ext cx="5761037" cy="427037"/>
        </p:xfrm>
        <a:graphic>
          <a:graphicData uri="http://schemas.openxmlformats.org/presentationml/2006/ole">
            <mc:AlternateContent xmlns:mc="http://schemas.openxmlformats.org/markup-compatibility/2006">
              <mc:Choice xmlns:v="urn:schemas-microsoft-com:vml" Requires="v">
                <p:oleObj spid="_x0000_s189451" name="Belge" r:id="rId6" imgW="5761150" imgH="428775" progId="Word.Document.12">
                  <p:embed/>
                </p:oleObj>
              </mc:Choice>
              <mc:Fallback>
                <p:oleObj name="Belge" r:id="rId6" imgW="5761150" imgH="428775" progId="Word.Document.12">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4422" y="3369889"/>
                        <a:ext cx="5761037"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9448" name="Object 8"/>
          <p:cNvGraphicFramePr>
            <a:graphicFrameLocks noChangeAspect="1"/>
          </p:cNvGraphicFramePr>
          <p:nvPr/>
        </p:nvGraphicFramePr>
        <p:xfrm>
          <a:off x="3114023" y="4284289"/>
          <a:ext cx="5761037" cy="427037"/>
        </p:xfrm>
        <a:graphic>
          <a:graphicData uri="http://schemas.openxmlformats.org/presentationml/2006/ole">
            <mc:AlternateContent xmlns:mc="http://schemas.openxmlformats.org/markup-compatibility/2006">
              <mc:Choice xmlns:v="urn:schemas-microsoft-com:vml" Requires="v">
                <p:oleObj spid="_x0000_s189452" name="Belge" r:id="rId7" imgW="5761150" imgH="428775" progId="Word.Document.12">
                  <p:embed/>
                </p:oleObj>
              </mc:Choice>
              <mc:Fallback>
                <p:oleObj name="Belge" r:id="rId7" imgW="5761150" imgH="428775" progId="Word.Document.12">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4023" y="4284289"/>
                        <a:ext cx="5761037"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1035151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95835" y="1187105"/>
            <a:ext cx="8229600" cy="5670895"/>
          </a:xfrm>
        </p:spPr>
        <p:txBody>
          <a:bodyPr/>
          <a:lstStyle/>
          <a:p>
            <a:r>
              <a:rPr lang="tr-TR" sz="2000" dirty="0" smtClean="0"/>
              <a:t>Ayrıca, % 99,5 negatif testli bir kişi hastalığa sahip olmadığı için, biz biliyoruz ki p( | ) = 0,995 '</a:t>
            </a:r>
            <a:r>
              <a:rPr lang="tr-TR" sz="2000" dirty="0" err="1" smtClean="0"/>
              <a:t>dir</a:t>
            </a:r>
            <a:r>
              <a:rPr lang="tr-TR" sz="2000" dirty="0" smtClean="0"/>
              <a:t>. Bu negatif testli hastalığı olmayan bir kişinin, doğru bir negatif olasılığıdır. Sonuç olarak, p(E|    ) = 1 - p(        ) = 1 - 0,995 = 0,005; olduğunu görürüz. Bu pozitif testli hastalığı olmayan bir kişinin yanlış pozitif olasılığıdır, yani hastalığı olmayan bir kişi yanlış olarak testte pozitif çıkmıştır.</a:t>
            </a:r>
          </a:p>
          <a:p>
            <a:r>
              <a:rPr lang="tr-TR" sz="2000" dirty="0" smtClean="0"/>
              <a:t>p(F | E) olasılığı hastalık için pozitif test sonucu çıkan, bir kişinin hastalığı olduğuna dair olasılıktır. </a:t>
            </a:r>
            <a:r>
              <a:rPr lang="tr-TR" sz="2000" dirty="0" err="1" smtClean="0"/>
              <a:t>Bayes</a:t>
            </a:r>
            <a:r>
              <a:rPr lang="tr-TR" sz="2000" dirty="0" smtClean="0"/>
              <a:t> teoreminden biliyoruz ki,</a:t>
            </a:r>
          </a:p>
          <a:p>
            <a:endParaRPr lang="tr-TR" sz="2000" dirty="0" smtClean="0"/>
          </a:p>
          <a:p>
            <a:endParaRPr lang="tr-TR" sz="2000" dirty="0" smtClean="0"/>
          </a:p>
          <a:p>
            <a:endParaRPr lang="tr-TR" sz="2000" dirty="0" smtClean="0"/>
          </a:p>
          <a:p>
            <a:endParaRPr lang="tr-TR" sz="2000" dirty="0" smtClean="0"/>
          </a:p>
          <a:p>
            <a:endParaRPr lang="tr-TR" sz="2000" dirty="0" smtClean="0"/>
          </a:p>
          <a:p>
            <a:endParaRPr lang="tr-TR" sz="2000" dirty="0" smtClean="0"/>
          </a:p>
          <a:p>
            <a:r>
              <a:rPr lang="tr-TR" sz="2000" dirty="0" smtClean="0"/>
              <a:t>(b) Hastalık testinden negatif sonucu olan birisinin hasta olmama olasılığı p(        )’</a:t>
            </a:r>
            <a:r>
              <a:rPr lang="tr-TR" sz="2000" dirty="0" err="1" smtClean="0"/>
              <a:t>dir</a:t>
            </a:r>
            <a:r>
              <a:rPr lang="tr-TR" sz="2000" dirty="0" smtClean="0"/>
              <a:t>.</a:t>
            </a:r>
          </a:p>
          <a:p>
            <a:endParaRPr lang="tr-TR" sz="2000" dirty="0" smtClean="0"/>
          </a:p>
          <a:p>
            <a:endParaRPr lang="tr-TR" sz="2000" dirty="0" smtClean="0"/>
          </a:p>
          <a:p>
            <a:endParaRPr lang="tr-TR" sz="2000" dirty="0" smtClean="0"/>
          </a:p>
          <a:p>
            <a:endParaRPr lang="tr-TR" sz="2000" dirty="0" smtClean="0"/>
          </a:p>
          <a:p>
            <a:endParaRPr lang="tr-TR" sz="2000" dirty="0" smtClean="0"/>
          </a:p>
          <a:p>
            <a:endParaRPr lang="tr-TR" sz="2000" dirty="0" smtClean="0"/>
          </a:p>
          <a:p>
            <a:endParaRPr lang="tr-TR" sz="2000" dirty="0" smtClean="0"/>
          </a:p>
          <a:p>
            <a:endParaRPr lang="tr-TR" sz="2000" dirty="0" smtClean="0"/>
          </a:p>
          <a:p>
            <a:endParaRPr lang="tr-TR" dirty="0"/>
          </a:p>
        </p:txBody>
      </p:sp>
      <p:sp>
        <p:nvSpPr>
          <p:cNvPr id="6" name="5 Slayt Numarası Yer Tutucusu"/>
          <p:cNvSpPr>
            <a:spLocks noGrp="1"/>
          </p:cNvSpPr>
          <p:nvPr>
            <p:ph type="sldNum" sz="quarter" idx="12"/>
          </p:nvPr>
        </p:nvSpPr>
        <p:spPr/>
        <p:txBody>
          <a:bodyPr/>
          <a:lstStyle/>
          <a:p>
            <a:fld id="{8B37D5FE-740C-46F5-801A-FA5477D9711F}" type="slidenum">
              <a:rPr lang="en-US" smtClean="0"/>
              <a:pPr/>
              <a:t>66</a:t>
            </a:fld>
            <a:endParaRPr lang="en-US"/>
          </a:p>
        </p:txBody>
      </p:sp>
      <p:graphicFrame>
        <p:nvGraphicFramePr>
          <p:cNvPr id="219138" name="Object 2"/>
          <p:cNvGraphicFramePr>
            <a:graphicFrameLocks noChangeAspect="1"/>
          </p:cNvGraphicFramePr>
          <p:nvPr/>
        </p:nvGraphicFramePr>
        <p:xfrm>
          <a:off x="5208774" y="1859337"/>
          <a:ext cx="5761037" cy="427037"/>
        </p:xfrm>
        <a:graphic>
          <a:graphicData uri="http://schemas.openxmlformats.org/presentationml/2006/ole">
            <mc:AlternateContent xmlns:mc="http://schemas.openxmlformats.org/markup-compatibility/2006">
              <mc:Choice xmlns:v="urn:schemas-microsoft-com:vml" Requires="v">
                <p:oleObj spid="_x0000_s219143" name="Belge" r:id="rId3" imgW="5761150" imgH="428775" progId="Word.Document.12">
                  <p:embed/>
                </p:oleObj>
              </mc:Choice>
              <mc:Fallback>
                <p:oleObj name="Belge" r:id="rId3" imgW="5761150" imgH="428775"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8774" y="1859337"/>
                        <a:ext cx="5761037"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9139" name="Object 3"/>
          <p:cNvGraphicFramePr>
            <a:graphicFrameLocks noChangeAspect="1"/>
          </p:cNvGraphicFramePr>
          <p:nvPr/>
        </p:nvGraphicFramePr>
        <p:xfrm>
          <a:off x="7570158" y="1891082"/>
          <a:ext cx="5761037" cy="401952"/>
        </p:xfrm>
        <a:graphic>
          <a:graphicData uri="http://schemas.openxmlformats.org/presentationml/2006/ole">
            <mc:AlternateContent xmlns:mc="http://schemas.openxmlformats.org/markup-compatibility/2006">
              <mc:Choice xmlns:v="urn:schemas-microsoft-com:vml" Requires="v">
                <p:oleObj spid="_x0000_s219144" name="Belge" r:id="rId5" imgW="5761150" imgH="428775" progId="Word.Document.12">
                  <p:embed/>
                </p:oleObj>
              </mc:Choice>
              <mc:Fallback>
                <p:oleObj name="Belge" r:id="rId5" imgW="5761150" imgH="428775" progId="Word.Document.12">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0158" y="1891082"/>
                        <a:ext cx="5761037" cy="401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9140" name="Object 4"/>
          <p:cNvGraphicFramePr>
            <a:graphicFrameLocks noChangeAspect="1"/>
          </p:cNvGraphicFramePr>
          <p:nvPr/>
        </p:nvGraphicFramePr>
        <p:xfrm>
          <a:off x="2038960" y="3856038"/>
          <a:ext cx="6491287" cy="1935162"/>
        </p:xfrm>
        <a:graphic>
          <a:graphicData uri="http://schemas.openxmlformats.org/presentationml/2006/ole">
            <mc:AlternateContent xmlns:mc="http://schemas.openxmlformats.org/markup-compatibility/2006">
              <mc:Choice xmlns:v="urn:schemas-microsoft-com:vml" Requires="v">
                <p:oleObj spid="_x0000_s219145" name="Belge" r:id="rId7" imgW="6540970" imgH="1647059" progId="Word.Document.12">
                  <p:embed/>
                </p:oleObj>
              </mc:Choice>
              <mc:Fallback>
                <p:oleObj name="Belge" r:id="rId7" imgW="6540970" imgH="1647059" progId="Word.Document.12">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38960" y="3856038"/>
                        <a:ext cx="6491287" cy="193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9141" name="Object 5"/>
          <p:cNvGraphicFramePr>
            <a:graphicFrameLocks noChangeAspect="1"/>
          </p:cNvGraphicFramePr>
          <p:nvPr/>
        </p:nvGraphicFramePr>
        <p:xfrm>
          <a:off x="1172661" y="4725886"/>
          <a:ext cx="12815888" cy="1127125"/>
        </p:xfrm>
        <a:graphic>
          <a:graphicData uri="http://schemas.openxmlformats.org/presentationml/2006/ole">
            <mc:AlternateContent xmlns:mc="http://schemas.openxmlformats.org/markup-compatibility/2006">
              <mc:Choice xmlns:v="urn:schemas-microsoft-com:vml" Requires="v">
                <p:oleObj spid="_x0000_s219146" name="Belge" r:id="rId9" imgW="11789792" imgH="1051238" progId="Word.Document.12">
                  <p:embed/>
                </p:oleObj>
              </mc:Choice>
              <mc:Fallback>
                <p:oleObj name="Belge" r:id="rId9" imgW="11789792" imgH="1051238" progId="Word.Document.12">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72661" y="4725886"/>
                        <a:ext cx="12815888"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9142" name="Object 6"/>
          <p:cNvGraphicFramePr>
            <a:graphicFrameLocks noChangeAspect="1"/>
          </p:cNvGraphicFramePr>
          <p:nvPr/>
        </p:nvGraphicFramePr>
        <p:xfrm>
          <a:off x="987305" y="6129384"/>
          <a:ext cx="5761037" cy="412091"/>
        </p:xfrm>
        <a:graphic>
          <a:graphicData uri="http://schemas.openxmlformats.org/presentationml/2006/ole">
            <mc:AlternateContent xmlns:mc="http://schemas.openxmlformats.org/markup-compatibility/2006">
              <mc:Choice xmlns:v="urn:schemas-microsoft-com:vml" Requires="v">
                <p:oleObj spid="_x0000_s219147" name="Belge" r:id="rId11" imgW="5761150" imgH="396014" progId="Word.Document.12">
                  <p:embed/>
                </p:oleObj>
              </mc:Choice>
              <mc:Fallback>
                <p:oleObj name="Belge" r:id="rId11" imgW="5761150" imgH="396014" progId="Word.Document.12">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87305" y="6129384"/>
                        <a:ext cx="5761037" cy="412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30306" y="1173658"/>
            <a:ext cx="8229600" cy="5684341"/>
          </a:xfrm>
        </p:spPr>
        <p:txBody>
          <a:bodyPr>
            <a:normAutofit/>
          </a:bodyPr>
          <a:lstStyle/>
          <a:p>
            <a:r>
              <a:rPr lang="tr-TR" sz="2000" dirty="0" err="1" smtClean="0"/>
              <a:t>Bayes</a:t>
            </a:r>
            <a:r>
              <a:rPr lang="tr-TR" sz="2000" dirty="0" smtClean="0"/>
              <a:t> Teoreminden biliyoruz ki;</a:t>
            </a:r>
          </a:p>
          <a:p>
            <a:endParaRPr lang="tr-TR" sz="2000" dirty="0" smtClean="0"/>
          </a:p>
          <a:p>
            <a:endParaRPr lang="tr-TR" sz="2000" dirty="0" smtClean="0"/>
          </a:p>
          <a:p>
            <a:endParaRPr lang="tr-TR" sz="2000" dirty="0" smtClean="0"/>
          </a:p>
          <a:p>
            <a:pPr>
              <a:buNone/>
            </a:pPr>
            <a:endParaRPr lang="tr-TR" sz="2000" dirty="0" smtClean="0"/>
          </a:p>
          <a:p>
            <a:pPr>
              <a:buNone/>
            </a:pPr>
            <a:r>
              <a:rPr lang="tr-TR" sz="2000" dirty="0" smtClean="0"/>
              <a:t>                                 =</a:t>
            </a:r>
          </a:p>
          <a:p>
            <a:endParaRPr lang="tr-TR" sz="2000" dirty="0" smtClean="0"/>
          </a:p>
          <a:p>
            <a:r>
              <a:rPr lang="tr-TR" sz="2000" dirty="0" smtClean="0"/>
              <a:t>Sonuç olarak; negatif test sonucu olan insanların yüzde 99,99999'u gerçekten hastalığa sahip değildir.</a:t>
            </a:r>
          </a:p>
          <a:p>
            <a:r>
              <a:rPr lang="tr-TR" sz="2000" dirty="0" smtClean="0"/>
              <a:t>(a) şıkkında gördük ki hastalık için pozitif test sonucu olanların sadece %0,2'si gerçekten hastalığa sahiptir. Çünkü hastalık çok nadirdir; tanısal testlerdeki yanlış pozitif olma oranı doğru pozitif olma durumundan oldukça büyüktür. Bu da gerçekten pozitif test sonucuna sahip olan insanların gerçekten hasta olma yüzdesini son derece düşürür. Hastalıklar için pozitif testi olanlar gerçekten hasta olduklarını düşünüp fazla endişelenmemelidir.	</a:t>
            </a:r>
          </a:p>
          <a:p>
            <a:endParaRPr lang="tr-TR" sz="2000" dirty="0"/>
          </a:p>
        </p:txBody>
      </p:sp>
      <p:sp>
        <p:nvSpPr>
          <p:cNvPr id="6" name="5 Slayt Numarası Yer Tutucusu"/>
          <p:cNvSpPr>
            <a:spLocks noGrp="1"/>
          </p:cNvSpPr>
          <p:nvPr>
            <p:ph type="sldNum" sz="quarter" idx="12"/>
          </p:nvPr>
        </p:nvSpPr>
        <p:spPr/>
        <p:txBody>
          <a:bodyPr/>
          <a:lstStyle/>
          <a:p>
            <a:fld id="{8B37D5FE-740C-46F5-801A-FA5477D9711F}" type="slidenum">
              <a:rPr lang="en-US" smtClean="0"/>
              <a:pPr/>
              <a:t>67</a:t>
            </a:fld>
            <a:endParaRPr lang="en-US"/>
          </a:p>
        </p:txBody>
      </p:sp>
      <p:graphicFrame>
        <p:nvGraphicFramePr>
          <p:cNvPr id="220162" name="Object 2"/>
          <p:cNvGraphicFramePr>
            <a:graphicFrameLocks noChangeAspect="1"/>
          </p:cNvGraphicFramePr>
          <p:nvPr/>
        </p:nvGraphicFramePr>
        <p:xfrm>
          <a:off x="644525" y="1556592"/>
          <a:ext cx="10058400" cy="1123950"/>
        </p:xfrm>
        <a:graphic>
          <a:graphicData uri="http://schemas.openxmlformats.org/presentationml/2006/ole">
            <mc:AlternateContent xmlns:mc="http://schemas.openxmlformats.org/markup-compatibility/2006">
              <mc:Choice xmlns:v="urn:schemas-microsoft-com:vml" Requires="v">
                <p:oleObj spid="_x0000_s220163" name="Belge" r:id="rId3" imgW="10230859" imgH="1152041" progId="Word.Document.12">
                  <p:embed/>
                </p:oleObj>
              </mc:Choice>
              <mc:Fallback>
                <p:oleObj name="Belge" r:id="rId3" imgW="10230859" imgH="1152041"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525" y="1556592"/>
                        <a:ext cx="1005840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016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49263" algn="just"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pic>
        <p:nvPicPr>
          <p:cNvPr id="220163"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931459" y="2487704"/>
            <a:ext cx="2891117" cy="598163"/>
          </a:xfrm>
          <a:prstGeom prst="rect">
            <a:avLst/>
          </a:prstGeom>
          <a:noFill/>
        </p:spPr>
      </p:pic>
      <p:sp>
        <p:nvSpPr>
          <p:cNvPr id="220165" name="Rectangle 5"/>
          <p:cNvSpPr>
            <a:spLocks noChangeArrowheads="1"/>
          </p:cNvSpPr>
          <p:nvPr/>
        </p:nvSpPr>
        <p:spPr bwMode="auto">
          <a:xfrm>
            <a:off x="2164977" y="3183857"/>
            <a:ext cx="2687288" cy="36933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49263"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0.9999999'dur</a:t>
            </a:r>
            <a:r>
              <a:rPr kumimoji="0" lang="tr-TR" sz="11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tr-T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1"/>
          <p:cNvSpPr>
            <a:spLocks noGrp="1"/>
          </p:cNvSpPr>
          <p:nvPr>
            <p:ph type="title"/>
          </p:nvPr>
        </p:nvSpPr>
        <p:spPr>
          <a:xfrm>
            <a:off x="1043492" y="1366756"/>
            <a:ext cx="7024744" cy="542498"/>
          </a:xfrm>
        </p:spPr>
        <p:txBody>
          <a:bodyPr>
            <a:normAutofit fontScale="90000"/>
          </a:bodyPr>
          <a:lstStyle/>
          <a:p>
            <a:pPr algn="ctr"/>
            <a:r>
              <a:rPr lang="tr-TR" sz="3200" b="1" dirty="0"/>
              <a:t>7.3.2 </a:t>
            </a:r>
            <a:r>
              <a:rPr lang="tr-TR" sz="3200" b="1" dirty="0" err="1"/>
              <a:t>Bayes</a:t>
            </a:r>
            <a:r>
              <a:rPr lang="tr-TR" sz="3200" b="1" dirty="0"/>
              <a:t> </a:t>
            </a:r>
            <a:r>
              <a:rPr lang="tr-TR" sz="3200" b="1" dirty="0" smtClean="0"/>
              <a:t>Teoremi</a:t>
            </a:r>
            <a:endParaRPr lang="tr-TR" sz="3200" b="1" dirty="0"/>
          </a:p>
        </p:txBody>
      </p:sp>
      <p:sp>
        <p:nvSpPr>
          <p:cNvPr id="3" name="İçerik Yer Tutucusu 2"/>
          <p:cNvSpPr>
            <a:spLocks noGrp="1"/>
          </p:cNvSpPr>
          <p:nvPr>
            <p:ph idx="1"/>
          </p:nvPr>
        </p:nvSpPr>
        <p:spPr>
          <a:xfrm>
            <a:off x="522514" y="5029200"/>
            <a:ext cx="8141630" cy="803430"/>
          </a:xfrm>
        </p:spPr>
        <p:txBody>
          <a:bodyPr>
            <a:normAutofit/>
          </a:bodyPr>
          <a:lstStyle/>
          <a:p>
            <a:pPr marL="68580" indent="0">
              <a:buNone/>
            </a:pPr>
            <a:r>
              <a:rPr lang="tr-TR" sz="1800" b="1" dirty="0" smtClean="0"/>
              <a:t>   </a:t>
            </a:r>
            <a:endParaRPr lang="tr-TR" sz="1800" dirty="0" smtClean="0"/>
          </a:p>
          <a:p>
            <a:endParaRPr lang="tr-TR" sz="1800" dirty="0" smtClean="0"/>
          </a:p>
          <a:p>
            <a:pPr marL="68580" indent="0">
              <a:buNone/>
            </a:pPr>
            <a:endParaRPr lang="tr-TR" sz="1800" dirty="0"/>
          </a:p>
        </p:txBody>
      </p:sp>
      <p:sp>
        <p:nvSpPr>
          <p:cNvPr id="8" name="Altbilgi Yer Tutucusu 4"/>
          <p:cNvSpPr>
            <a:spLocks noGrp="1"/>
          </p:cNvSpPr>
          <p:nvPr>
            <p:ph type="ftr" sz="quarter" idx="11"/>
          </p:nvPr>
        </p:nvSpPr>
        <p:spPr>
          <a:xfrm>
            <a:off x="5161992" y="6164218"/>
            <a:ext cx="3502152" cy="365125"/>
          </a:xfrm>
        </p:spPr>
        <p:txBody>
          <a:bodyPr/>
          <a:lstStyle/>
          <a:p>
            <a:r>
              <a:rPr lang="en-US" dirty="0"/>
              <a:t>7.3 B</a:t>
            </a:r>
            <a:r>
              <a:rPr lang="tr-TR" dirty="0" err="1"/>
              <a:t>ayes</a:t>
            </a:r>
            <a:r>
              <a:rPr lang="tr-TR" dirty="0"/>
              <a:t> </a:t>
            </a:r>
            <a:r>
              <a:rPr lang="tr-TR" dirty="0" smtClean="0"/>
              <a:t>Teoremi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68</a:t>
            </a:fld>
            <a:endParaRPr lang="en-US"/>
          </a:p>
        </p:txBody>
      </p:sp>
      <p:graphicFrame>
        <p:nvGraphicFramePr>
          <p:cNvPr id="9" name="İçerik Yer Tutucusu 10"/>
          <p:cNvGraphicFramePr>
            <a:graphicFrameLocks/>
          </p:cNvGraphicFramePr>
          <p:nvPr>
            <p:extLst>
              <p:ext uri="{D42A27DB-BD31-4B8C-83A1-F6EECF244321}">
                <p14:modId xmlns:p14="http://schemas.microsoft.com/office/powerpoint/2010/main" val="954213925"/>
              </p:ext>
            </p:extLst>
          </p:nvPr>
        </p:nvGraphicFramePr>
        <p:xfrm>
          <a:off x="663795" y="2324526"/>
          <a:ext cx="8117134" cy="2232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528693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03151" y="790357"/>
            <a:ext cx="7024744" cy="561650"/>
          </a:xfrm>
        </p:spPr>
        <p:txBody>
          <a:bodyPr>
            <a:normAutofit fontScale="90000"/>
          </a:bodyPr>
          <a:lstStyle/>
          <a:p>
            <a:pPr algn="ctr"/>
            <a:r>
              <a:rPr lang="tr-TR" sz="3200" b="1" u="sng" dirty="0" err="1"/>
              <a:t>Bayes</a:t>
            </a:r>
            <a:r>
              <a:rPr lang="tr-TR" sz="3200" b="1" u="sng" dirty="0"/>
              <a:t> Spam </a:t>
            </a:r>
            <a:r>
              <a:rPr lang="tr-TR" sz="3200" b="1" u="sng" dirty="0" smtClean="0"/>
              <a:t>Filtreleri</a:t>
            </a:r>
            <a:endParaRPr lang="tr-TR" sz="3200" dirty="0"/>
          </a:p>
        </p:txBody>
      </p:sp>
      <p:sp>
        <p:nvSpPr>
          <p:cNvPr id="3" name="İçerik Yer Tutucusu 2"/>
          <p:cNvSpPr>
            <a:spLocks noGrp="1"/>
          </p:cNvSpPr>
          <p:nvPr>
            <p:ph idx="1"/>
          </p:nvPr>
        </p:nvSpPr>
        <p:spPr>
          <a:xfrm>
            <a:off x="198079" y="1419241"/>
            <a:ext cx="8798003" cy="4488275"/>
          </a:xfrm>
        </p:spPr>
        <p:txBody>
          <a:bodyPr>
            <a:noAutofit/>
          </a:bodyPr>
          <a:lstStyle/>
          <a:p>
            <a:pPr algn="just"/>
            <a:r>
              <a:rPr lang="tr-TR" sz="2000" dirty="0"/>
              <a:t>Çoğu elektronik posta kutuları 'spam' olarak bilinen mesaj akımına </a:t>
            </a:r>
            <a:r>
              <a:rPr lang="tr-TR" sz="2000" dirty="0" smtClean="0"/>
              <a:t>maruz kalır.</a:t>
            </a:r>
          </a:p>
          <a:p>
            <a:pPr algn="just"/>
            <a:r>
              <a:rPr lang="tr-TR" sz="2000" dirty="0" smtClean="0"/>
              <a:t>Spam </a:t>
            </a:r>
            <a:r>
              <a:rPr lang="tr-TR" sz="2000" dirty="0"/>
              <a:t>elektronik mail sistemini tehdit eder; çok sayıda çalışma </a:t>
            </a:r>
            <a:r>
              <a:rPr lang="tr-TR" sz="2000" dirty="0" err="1"/>
              <a:t>spamları</a:t>
            </a:r>
            <a:r>
              <a:rPr lang="tr-TR" sz="2000" dirty="0"/>
              <a:t> filtrelemeye adanmıştır. </a:t>
            </a:r>
            <a:endParaRPr lang="tr-TR" sz="2000" dirty="0" smtClean="0"/>
          </a:p>
          <a:p>
            <a:pPr algn="just"/>
            <a:endParaRPr lang="tr-TR" sz="2000" dirty="0" smtClean="0"/>
          </a:p>
          <a:p>
            <a:pPr algn="just"/>
            <a:r>
              <a:rPr lang="tr-TR" sz="2000" dirty="0" err="1" smtClean="0"/>
              <a:t>Spamları</a:t>
            </a:r>
            <a:r>
              <a:rPr lang="tr-TR" sz="2000" dirty="0" smtClean="0"/>
              <a:t> </a:t>
            </a:r>
            <a:r>
              <a:rPr lang="tr-TR" sz="2000" dirty="0"/>
              <a:t>yok etmek için geliştirilen ilk araçlardan bazıları </a:t>
            </a:r>
            <a:r>
              <a:rPr lang="tr-TR" sz="2000" b="1" dirty="0" err="1"/>
              <a:t>Bayes</a:t>
            </a:r>
            <a:r>
              <a:rPr lang="tr-TR" sz="2000" b="1" dirty="0"/>
              <a:t> Spam Filtreleri</a:t>
            </a:r>
            <a:r>
              <a:rPr lang="tr-TR" sz="2000" dirty="0"/>
              <a:t> gibi, </a:t>
            </a:r>
            <a:r>
              <a:rPr lang="tr-TR" sz="2000" dirty="0" err="1"/>
              <a:t>Bayes</a:t>
            </a:r>
            <a:r>
              <a:rPr lang="tr-TR" sz="2000" dirty="0"/>
              <a:t> Teoremi baz alınarak yapılmıştır</a:t>
            </a:r>
            <a:r>
              <a:rPr lang="tr-TR" sz="2000" dirty="0" smtClean="0"/>
              <a:t>.</a:t>
            </a:r>
          </a:p>
          <a:p>
            <a:pPr algn="just"/>
            <a:endParaRPr lang="tr-TR" sz="2000" dirty="0" smtClean="0"/>
          </a:p>
          <a:p>
            <a:pPr algn="just"/>
            <a:r>
              <a:rPr lang="tr-TR" sz="2000" dirty="0"/>
              <a:t>Bir </a:t>
            </a:r>
            <a:r>
              <a:rPr lang="tr-TR" sz="2000" dirty="0" err="1"/>
              <a:t>Bayes</a:t>
            </a:r>
            <a:r>
              <a:rPr lang="tr-TR" sz="2000" dirty="0"/>
              <a:t> Spam Filtresi gelen postanın spam olup olmadığını tahmin etmek için geçmişteki e-posta mesajlarının bilgilerini kullanır</a:t>
            </a:r>
            <a:r>
              <a:rPr lang="tr-TR" sz="2000" dirty="0" smtClean="0"/>
              <a:t>.</a:t>
            </a:r>
          </a:p>
          <a:p>
            <a:pPr algn="just"/>
            <a:endParaRPr lang="tr-TR" sz="2000" dirty="0" smtClean="0"/>
          </a:p>
          <a:p>
            <a:pPr algn="just"/>
            <a:r>
              <a:rPr lang="tr-TR" sz="2000" dirty="0" err="1"/>
              <a:t>Bayes</a:t>
            </a:r>
            <a:r>
              <a:rPr lang="tr-TR" sz="2000" dirty="0"/>
              <a:t> Spam Filtresi özellikle mesajlarda kullanılan kelimelerin sıklığına bakar. </a:t>
            </a:r>
            <a:r>
              <a:rPr lang="tr-TR" sz="2000" dirty="0" smtClean="0"/>
              <a:t>Örneğin </a:t>
            </a:r>
            <a:r>
              <a:rPr lang="tr-TR" sz="2000" dirty="0"/>
              <a:t>'w' haili için; V’nin spam e-posta mesajında görülme olasılığı spam olarak bilinen e-posta mesajlarında kaç kez görülmesinin ve spam olarak bilinmeyen mesajlarda görülme sayısının belirlenmesiyle değerlendirilir, e-posta mesajları spam olup olmadığını değerlendirmek için incelediğimizde; spam işareti olabilecek kelimelere bakarız.</a:t>
            </a:r>
          </a:p>
          <a:p>
            <a:pPr algn="just"/>
            <a:endParaRPr lang="tr-TR" sz="2000" dirty="0"/>
          </a:p>
        </p:txBody>
      </p:sp>
      <p:sp>
        <p:nvSpPr>
          <p:cNvPr id="5" name="Altbilgi Yer Tutucusu 4"/>
          <p:cNvSpPr>
            <a:spLocks noGrp="1"/>
          </p:cNvSpPr>
          <p:nvPr>
            <p:ph type="ftr" sz="quarter" idx="11"/>
          </p:nvPr>
        </p:nvSpPr>
        <p:spPr>
          <a:xfrm>
            <a:off x="5461255" y="6392815"/>
            <a:ext cx="3502152" cy="365125"/>
          </a:xfrm>
        </p:spPr>
        <p:txBody>
          <a:bodyPr/>
          <a:lstStyle/>
          <a:p>
            <a:r>
              <a:rPr lang="en-US" dirty="0"/>
              <a:t>7.3 B</a:t>
            </a:r>
            <a:r>
              <a:rPr lang="tr-TR" dirty="0" err="1"/>
              <a:t>ayes</a:t>
            </a:r>
            <a:r>
              <a:rPr lang="tr-TR" dirty="0"/>
              <a:t> </a:t>
            </a:r>
            <a:r>
              <a:rPr lang="tr-TR" dirty="0" smtClean="0"/>
              <a:t>Teoremi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69</a:t>
            </a:fld>
            <a:endParaRPr lang="en-US"/>
          </a:p>
        </p:txBody>
      </p:sp>
    </p:spTree>
    <p:extLst>
      <p:ext uri="{BB962C8B-B14F-4D97-AF65-F5344CB8AC3E}">
        <p14:creationId xmlns:p14="http://schemas.microsoft.com/office/powerpoint/2010/main" val="352929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18090" y="654959"/>
            <a:ext cx="7024744" cy="639407"/>
          </a:xfrm>
        </p:spPr>
        <p:txBody>
          <a:bodyPr>
            <a:normAutofit/>
          </a:bodyPr>
          <a:lstStyle/>
          <a:p>
            <a:r>
              <a:rPr lang="tr-TR" sz="3200" b="1" u="sng" dirty="0" smtClean="0"/>
              <a:t>7.1.1 Sonlu </a:t>
            </a:r>
            <a:r>
              <a:rPr lang="tr-TR" sz="3200" b="1" u="sng" dirty="0"/>
              <a:t>Olasılık</a:t>
            </a:r>
            <a:endParaRPr lang="tr-TR" sz="3200" dirty="0"/>
          </a:p>
        </p:txBody>
      </p:sp>
      <p:sp>
        <p:nvSpPr>
          <p:cNvPr id="9" name="8 İçerik Yer Tutucusu"/>
          <p:cNvSpPr>
            <a:spLocks noGrp="1"/>
          </p:cNvSpPr>
          <p:nvPr>
            <p:ph idx="1"/>
          </p:nvPr>
        </p:nvSpPr>
        <p:spPr>
          <a:xfrm>
            <a:off x="497541" y="1358900"/>
            <a:ext cx="7973359" cy="4978400"/>
          </a:xfrm>
        </p:spPr>
        <p:txBody>
          <a:bodyPr>
            <a:normAutofit/>
          </a:bodyPr>
          <a:lstStyle/>
          <a:p>
            <a:pPr algn="just"/>
            <a:r>
              <a:rPr lang="tr-TR" sz="2200" dirty="0" smtClean="0"/>
              <a:t>Bir </a:t>
            </a:r>
            <a:r>
              <a:rPr lang="tr-TR" sz="2200" b="1" dirty="0" smtClean="0"/>
              <a:t>deney, </a:t>
            </a:r>
            <a:r>
              <a:rPr lang="tr-TR" sz="2200" dirty="0" smtClean="0"/>
              <a:t>olası sonuçların bulunduğu küme elemanlarından birini veren bir işlemdir. Deneyin </a:t>
            </a:r>
            <a:r>
              <a:rPr lang="tr-TR" sz="2200" b="1" dirty="0" smtClean="0"/>
              <a:t>örneklem (örnek) uzayı </a:t>
            </a:r>
            <a:r>
              <a:rPr lang="tr-TR" sz="2200" dirty="0" smtClean="0"/>
              <a:t>olası sonuçların kümesidir. Bir </a:t>
            </a:r>
            <a:r>
              <a:rPr lang="tr-TR" sz="2200" b="1" dirty="0" smtClean="0"/>
              <a:t>olay </a:t>
            </a:r>
            <a:r>
              <a:rPr lang="tr-TR" sz="2200" dirty="0" smtClean="0"/>
              <a:t>örneklem uzayının bir alt kümesidir.</a:t>
            </a:r>
          </a:p>
          <a:p>
            <a:pPr algn="just"/>
            <a:endParaRPr lang="tr-TR" sz="2400" dirty="0" smtClean="0"/>
          </a:p>
          <a:p>
            <a:pPr algn="just"/>
            <a:endParaRPr lang="tr-TR" sz="2400" dirty="0" smtClean="0"/>
          </a:p>
          <a:p>
            <a:pPr algn="just">
              <a:buNone/>
            </a:pPr>
            <a:endParaRPr lang="tr-TR" sz="2400" dirty="0" smtClean="0"/>
          </a:p>
          <a:p>
            <a:pPr algn="just"/>
            <a:r>
              <a:rPr lang="tr-TR" sz="2400" dirty="0" smtClean="0"/>
              <a:t> </a:t>
            </a:r>
            <a:r>
              <a:rPr lang="tr-TR" sz="2000" dirty="0" smtClean="0">
                <a:solidFill>
                  <a:srgbClr val="C00000"/>
                </a:solidFill>
              </a:rPr>
              <a:t>Bir olayın olasılığı olumsuz ya da birden fazla olamaz</a:t>
            </a:r>
            <a:r>
              <a:rPr lang="tr-TR" sz="2200" dirty="0" smtClean="0">
                <a:solidFill>
                  <a:srgbClr val="C00000"/>
                </a:solidFill>
              </a:rPr>
              <a:t>.</a:t>
            </a:r>
          </a:p>
          <a:p>
            <a:pPr algn="just"/>
            <a:r>
              <a:rPr lang="tr-TR" sz="2000" dirty="0" err="1" smtClean="0">
                <a:solidFill>
                  <a:schemeClr val="tx1"/>
                </a:solidFill>
              </a:rPr>
              <a:t>Laplace</a:t>
            </a:r>
            <a:r>
              <a:rPr lang="tr-TR" sz="2000" dirty="0" smtClean="0">
                <a:solidFill>
                  <a:schemeClr val="tx1"/>
                </a:solidFill>
              </a:rPr>
              <a:t> tanımına göre, bir olayın olasılığı 0 ile 1 arasındadır. Bunu görmek için, eğer </a:t>
            </a:r>
            <a:r>
              <a:rPr lang="tr-TR" sz="2000" i="1" dirty="0" smtClean="0">
                <a:solidFill>
                  <a:schemeClr val="tx1"/>
                </a:solidFill>
              </a:rPr>
              <a:t>E </a:t>
            </a:r>
            <a:r>
              <a:rPr lang="tr-TR" sz="2000" dirty="0" smtClean="0">
                <a:solidFill>
                  <a:schemeClr val="tx1"/>
                </a:solidFill>
              </a:rPr>
              <a:t>sonlu örneklem uzayı S' de bir olay ise, o zaman </a:t>
            </a:r>
            <a:r>
              <a:rPr lang="tr-TR" sz="2000" i="1" dirty="0" smtClean="0">
                <a:solidFill>
                  <a:schemeClr val="tx1"/>
                </a:solidFill>
              </a:rPr>
              <a:t>E </a:t>
            </a:r>
            <a:r>
              <a:rPr lang="tr-TR" sz="2000" dirty="0" smtClean="0">
                <a:solidFill>
                  <a:schemeClr val="tx1"/>
                </a:solidFill>
                <a:sym typeface="Symbol"/>
              </a:rPr>
              <a:t></a:t>
            </a:r>
            <a:r>
              <a:rPr lang="tr-TR" sz="2000" dirty="0" smtClean="0">
                <a:solidFill>
                  <a:schemeClr val="tx1"/>
                </a:solidFill>
              </a:rPr>
              <a:t> </a:t>
            </a:r>
            <a:r>
              <a:rPr lang="tr-TR" sz="2000" i="1" dirty="0" smtClean="0">
                <a:solidFill>
                  <a:schemeClr val="tx1"/>
                </a:solidFill>
              </a:rPr>
              <a:t>S </a:t>
            </a:r>
            <a:r>
              <a:rPr lang="tr-TR" sz="2000" dirty="0" smtClean="0">
                <a:solidFill>
                  <a:schemeClr val="tx1"/>
                </a:solidFill>
              </a:rPr>
              <a:t>olduğundan  olacağına dikkat edelim. Böylece,  olur. </a:t>
            </a:r>
          </a:p>
          <a:p>
            <a:pPr algn="just"/>
            <a:r>
              <a:rPr lang="tr-TR" sz="2000" dirty="0" smtClean="0">
                <a:solidFill>
                  <a:schemeClr val="tx1"/>
                </a:solidFill>
              </a:rPr>
              <a:t>Örnekler 1-7, bir olayın olasılığının nasıl kurulduğunu göstermektedir</a:t>
            </a:r>
          </a:p>
          <a:p>
            <a:endParaRPr lang="tr-TR" dirty="0"/>
          </a:p>
        </p:txBody>
      </p:sp>
      <p:sp>
        <p:nvSpPr>
          <p:cNvPr id="5" name="Altbilgi Yer Tutucusu 4"/>
          <p:cNvSpPr>
            <a:spLocks noGrp="1"/>
          </p:cNvSpPr>
          <p:nvPr>
            <p:ph type="ftr" sz="quarter" idx="11"/>
          </p:nvPr>
        </p:nvSpPr>
        <p:spPr>
          <a:xfrm>
            <a:off x="5127675" y="6106157"/>
            <a:ext cx="3502152" cy="365125"/>
          </a:xfrm>
        </p:spPr>
        <p:txBody>
          <a:bodyPr/>
          <a:lstStyle/>
          <a:p>
            <a:r>
              <a:rPr lang="tr-TR" dirty="0"/>
              <a:t>7.1 Ayrık Olasılığa Giriş</a:t>
            </a:r>
            <a:endParaRPr lang="en-US" dirty="0"/>
          </a:p>
          <a:p>
            <a:endParaRPr lang="en-US" dirty="0"/>
          </a:p>
        </p:txBody>
      </p:sp>
      <p:sp>
        <p:nvSpPr>
          <p:cNvPr id="6" name="Slayt Numarası Yer Tutucusu 5"/>
          <p:cNvSpPr>
            <a:spLocks noGrp="1"/>
          </p:cNvSpPr>
          <p:nvPr>
            <p:ph type="sldNum" sz="quarter" idx="12"/>
          </p:nvPr>
        </p:nvSpPr>
        <p:spPr/>
        <p:txBody>
          <a:bodyPr>
            <a:normAutofit/>
          </a:bodyPr>
          <a:lstStyle/>
          <a:p>
            <a:fld id="{8B37D5FE-740C-46F5-801A-FA5477D9711F}" type="slidenum">
              <a:rPr lang="en-US" smtClean="0"/>
              <a:pPr/>
              <a:t>7</a:t>
            </a:fld>
            <a:endParaRPr lang="en-US"/>
          </a:p>
        </p:txBody>
      </p:sp>
      <p:graphicFrame>
        <p:nvGraphicFramePr>
          <p:cNvPr id="7" name="Diyagram 6"/>
          <p:cNvGraphicFramePr/>
          <p:nvPr>
            <p:extLst>
              <p:ext uri="{D42A27DB-BD31-4B8C-83A1-F6EECF244321}">
                <p14:modId xmlns:p14="http://schemas.microsoft.com/office/powerpoint/2010/main" val="2663964306"/>
              </p:ext>
            </p:extLst>
          </p:nvPr>
        </p:nvGraphicFramePr>
        <p:xfrm>
          <a:off x="236626" y="3053268"/>
          <a:ext cx="8624986" cy="1007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924937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1"/>
          <p:cNvSpPr>
            <a:spLocks noGrp="1"/>
          </p:cNvSpPr>
          <p:nvPr>
            <p:ph type="title"/>
          </p:nvPr>
        </p:nvSpPr>
        <p:spPr>
          <a:xfrm>
            <a:off x="1043492" y="788178"/>
            <a:ext cx="7024744" cy="561650"/>
          </a:xfrm>
        </p:spPr>
        <p:txBody>
          <a:bodyPr>
            <a:normAutofit fontScale="90000"/>
          </a:bodyPr>
          <a:lstStyle/>
          <a:p>
            <a:pPr algn="ctr"/>
            <a:r>
              <a:rPr lang="tr-TR" sz="3200" b="1" u="sng" dirty="0" err="1"/>
              <a:t>Bayes</a:t>
            </a:r>
            <a:r>
              <a:rPr lang="tr-TR" sz="3200" b="1" u="sng" dirty="0"/>
              <a:t> Spam </a:t>
            </a:r>
            <a:r>
              <a:rPr lang="tr-TR" sz="3200" b="1" u="sng" dirty="0" smtClean="0"/>
              <a:t>Filtreleri</a:t>
            </a:r>
            <a:endParaRPr lang="tr-TR" sz="3200" dirty="0"/>
          </a:p>
        </p:txBody>
      </p:sp>
      <p:sp>
        <p:nvSpPr>
          <p:cNvPr id="3" name="İçerik Yer Tutucusu 2"/>
          <p:cNvSpPr>
            <a:spLocks noGrp="1"/>
          </p:cNvSpPr>
          <p:nvPr>
            <p:ph idx="1"/>
          </p:nvPr>
        </p:nvSpPr>
        <p:spPr>
          <a:xfrm>
            <a:off x="542750" y="1548389"/>
            <a:ext cx="8138270" cy="4615826"/>
          </a:xfrm>
        </p:spPr>
        <p:txBody>
          <a:bodyPr>
            <a:noAutofit/>
          </a:bodyPr>
          <a:lstStyle/>
          <a:p>
            <a:r>
              <a:rPr lang="tr-TR" sz="2000" dirty="0" smtClean="0"/>
              <a:t>Örneğin </a:t>
            </a:r>
            <a:r>
              <a:rPr lang="tr-TR" sz="2000" dirty="0"/>
              <a:t>'</a:t>
            </a:r>
            <a:r>
              <a:rPr lang="tr-TR" sz="2000" dirty="0" err="1"/>
              <a:t>offer</a:t>
            </a:r>
            <a:r>
              <a:rPr lang="tr-TR" sz="2000" dirty="0"/>
              <a:t>'(teklif) '</a:t>
            </a:r>
            <a:r>
              <a:rPr lang="tr-TR" sz="2000" dirty="0" err="1"/>
              <a:t>special</a:t>
            </a:r>
            <a:r>
              <a:rPr lang="tr-TR" sz="2000" dirty="0"/>
              <a:t>' (özel) veya '</a:t>
            </a:r>
            <a:r>
              <a:rPr lang="tr-TR" sz="2000" dirty="0" err="1"/>
              <a:t>oppurtunity</a:t>
            </a:r>
            <a:r>
              <a:rPr lang="tr-TR" sz="2000" dirty="0"/>
              <a:t>' (fırsat); aynı zamanda mesajın spam olmadığını gösteren kelimelere de bakarız</a:t>
            </a:r>
            <a:r>
              <a:rPr lang="tr-TR" sz="2000" dirty="0" smtClean="0"/>
              <a:t>.</a:t>
            </a:r>
          </a:p>
          <a:p>
            <a:endParaRPr lang="tr-TR" sz="2000" dirty="0" smtClean="0"/>
          </a:p>
          <a:p>
            <a:r>
              <a:rPr lang="tr-TR" sz="2000" dirty="0"/>
              <a:t>Maalesef, spam filtreleri spam mesajlarını saptarken başarısız olabilir bu '</a:t>
            </a:r>
            <a:r>
              <a:rPr lang="tr-TR" sz="2000" dirty="0" err="1"/>
              <a:t>false</a:t>
            </a:r>
            <a:r>
              <a:rPr lang="tr-TR" sz="2000" dirty="0"/>
              <a:t> </a:t>
            </a:r>
            <a:r>
              <a:rPr lang="tr-TR" sz="2000" dirty="0" err="1"/>
              <a:t>negative</a:t>
            </a:r>
            <a:r>
              <a:rPr lang="tr-TR" sz="2000" dirty="0"/>
              <a:t>' (yanlış negatif) olarak tanımlanır. </a:t>
            </a:r>
            <a:endParaRPr lang="tr-TR" sz="2000" dirty="0" smtClean="0"/>
          </a:p>
          <a:p>
            <a:endParaRPr lang="tr-TR" sz="2000" dirty="0" smtClean="0"/>
          </a:p>
          <a:p>
            <a:r>
              <a:rPr lang="tr-TR" sz="2000" dirty="0" smtClean="0"/>
              <a:t>Ayrıca </a:t>
            </a:r>
            <a:r>
              <a:rPr lang="tr-TR" sz="2000" dirty="0"/>
              <a:t>bazen spam olmayan mesajları spam olarak tanımlarsa bu da '</a:t>
            </a:r>
            <a:r>
              <a:rPr lang="tr-TR" sz="2000" dirty="0" err="1"/>
              <a:t>false</a:t>
            </a:r>
            <a:r>
              <a:rPr lang="tr-TR" sz="2000" dirty="0"/>
              <a:t> </a:t>
            </a:r>
            <a:r>
              <a:rPr lang="tr-TR" sz="2000" dirty="0" err="1"/>
              <a:t>positive</a:t>
            </a:r>
            <a:r>
              <a:rPr lang="tr-TR" sz="2000" dirty="0"/>
              <a:t>' (yanlış pozitif) olarak adlandırılır. </a:t>
            </a:r>
            <a:endParaRPr lang="tr-TR" sz="2000" dirty="0" smtClean="0"/>
          </a:p>
          <a:p>
            <a:endParaRPr lang="tr-TR" sz="2000" dirty="0" smtClean="0"/>
          </a:p>
          <a:p>
            <a:r>
              <a:rPr lang="tr-TR" sz="2000" dirty="0" err="1" smtClean="0"/>
              <a:t>Spamı</a:t>
            </a:r>
            <a:r>
              <a:rPr lang="tr-TR" sz="2000" dirty="0" smtClean="0"/>
              <a:t> </a:t>
            </a:r>
            <a:r>
              <a:rPr lang="tr-TR" sz="2000" dirty="0"/>
              <a:t>test ederken yanlış pozitifleri minimuma indirgemek önemlidir; çünkü istenilen postaları filtrelemek </a:t>
            </a:r>
            <a:r>
              <a:rPr lang="tr-TR" sz="2000" dirty="0" err="1"/>
              <a:t>spamları</a:t>
            </a:r>
            <a:r>
              <a:rPr lang="tr-TR" sz="2000" dirty="0"/>
              <a:t> serbest bırakmaktan daha kötüdür</a:t>
            </a:r>
            <a:r>
              <a:rPr lang="tr-TR" sz="2000" dirty="0" smtClean="0"/>
              <a:t>.</a:t>
            </a:r>
          </a:p>
          <a:p>
            <a:endParaRPr lang="tr-TR" sz="2000" dirty="0"/>
          </a:p>
          <a:p>
            <a:endParaRPr lang="tr-TR" sz="2000" dirty="0"/>
          </a:p>
        </p:txBody>
      </p:sp>
      <p:sp>
        <p:nvSpPr>
          <p:cNvPr id="8" name="Altbilgi Yer Tutucusu 4"/>
          <p:cNvSpPr>
            <a:spLocks noGrp="1"/>
          </p:cNvSpPr>
          <p:nvPr>
            <p:ph type="ftr" sz="quarter" idx="11"/>
          </p:nvPr>
        </p:nvSpPr>
        <p:spPr>
          <a:xfrm>
            <a:off x="5178868" y="6164216"/>
            <a:ext cx="3502152" cy="365125"/>
          </a:xfrm>
        </p:spPr>
        <p:txBody>
          <a:bodyPr/>
          <a:lstStyle/>
          <a:p>
            <a:r>
              <a:rPr lang="en-US" dirty="0"/>
              <a:t>7.3 B</a:t>
            </a:r>
            <a:r>
              <a:rPr lang="tr-TR" dirty="0" err="1"/>
              <a:t>ayes</a:t>
            </a:r>
            <a:r>
              <a:rPr lang="tr-TR" dirty="0"/>
              <a:t> </a:t>
            </a:r>
            <a:r>
              <a:rPr lang="tr-TR" dirty="0" smtClean="0"/>
              <a:t>Teoremi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70</a:t>
            </a:fld>
            <a:endParaRPr lang="en-US"/>
          </a:p>
        </p:txBody>
      </p:sp>
    </p:spTree>
    <p:extLst>
      <p:ext uri="{BB962C8B-B14F-4D97-AF65-F5344CB8AC3E}">
        <p14:creationId xmlns:p14="http://schemas.microsoft.com/office/powerpoint/2010/main" val="342681672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1"/>
          <p:cNvSpPr>
            <a:spLocks noGrp="1"/>
          </p:cNvSpPr>
          <p:nvPr>
            <p:ph type="title"/>
          </p:nvPr>
        </p:nvSpPr>
        <p:spPr>
          <a:xfrm>
            <a:off x="1043492" y="841966"/>
            <a:ext cx="7024744" cy="561650"/>
          </a:xfrm>
        </p:spPr>
        <p:txBody>
          <a:bodyPr>
            <a:normAutofit fontScale="90000"/>
          </a:bodyPr>
          <a:lstStyle/>
          <a:p>
            <a:pPr algn="ctr"/>
            <a:r>
              <a:rPr lang="tr-TR" sz="3200" b="1" u="sng" dirty="0" err="1"/>
              <a:t>Bayes</a:t>
            </a:r>
            <a:r>
              <a:rPr lang="tr-TR" sz="3200" b="1" u="sng" dirty="0"/>
              <a:t> Spam </a:t>
            </a:r>
            <a:r>
              <a:rPr lang="tr-TR" sz="3200" b="1" u="sng" dirty="0" smtClean="0"/>
              <a:t>Filtreleri</a:t>
            </a:r>
            <a:endParaRPr lang="tr-TR" sz="3200" dirty="0"/>
          </a:p>
        </p:txBody>
      </p:sp>
      <p:sp>
        <p:nvSpPr>
          <p:cNvPr id="3" name="İçerik Yer Tutucusu 2"/>
          <p:cNvSpPr>
            <a:spLocks noGrp="1"/>
          </p:cNvSpPr>
          <p:nvPr>
            <p:ph idx="1"/>
          </p:nvPr>
        </p:nvSpPr>
        <p:spPr>
          <a:xfrm>
            <a:off x="309283" y="1558404"/>
            <a:ext cx="6033460" cy="4777081"/>
          </a:xfrm>
        </p:spPr>
        <p:txBody>
          <a:bodyPr>
            <a:normAutofit/>
          </a:bodyPr>
          <a:lstStyle/>
          <a:p>
            <a:r>
              <a:rPr lang="tr-TR" sz="1600" dirty="0"/>
              <a:t> </a:t>
            </a:r>
            <a:r>
              <a:rPr lang="tr-TR" sz="1600" dirty="0">
                <a:solidFill>
                  <a:schemeClr val="accent3"/>
                </a:solidFill>
              </a:rPr>
              <a:t>THOMAS BAYES (1702-1761</a:t>
            </a:r>
            <a:r>
              <a:rPr lang="tr-TR" sz="1600" dirty="0" smtClean="0">
                <a:solidFill>
                  <a:schemeClr val="accent3"/>
                </a:solidFill>
              </a:rPr>
              <a:t>)</a:t>
            </a:r>
          </a:p>
          <a:p>
            <a:pPr algn="just"/>
            <a:r>
              <a:rPr lang="tr-TR" sz="1600" dirty="0"/>
              <a:t> </a:t>
            </a:r>
            <a:r>
              <a:rPr lang="tr-TR" sz="2000" dirty="0"/>
              <a:t>1719'da, mantık ve teoloji çalıştığı </a:t>
            </a:r>
            <a:r>
              <a:rPr lang="tr-TR" sz="2000" dirty="0" err="1"/>
              <a:t>Edinburg</a:t>
            </a:r>
            <a:r>
              <a:rPr lang="tr-TR" sz="2000" dirty="0"/>
              <a:t> Üniversitesi'ne başladı</a:t>
            </a:r>
            <a:r>
              <a:rPr lang="tr-TR" sz="2000" dirty="0" smtClean="0"/>
              <a:t>.</a:t>
            </a:r>
            <a:r>
              <a:rPr lang="tr-TR" sz="2000" dirty="0"/>
              <a:t> </a:t>
            </a:r>
            <a:r>
              <a:rPr lang="tr-TR" sz="2000" dirty="0" err="1"/>
              <a:t>Bayes</a:t>
            </a:r>
            <a:r>
              <a:rPr lang="tr-TR" sz="2000" dirty="0"/>
              <a:t>, ölümünden üç yıl sonra 1764'te olasılık üzerine yayımlanan makalesiyle bilinir. Bu makale, öldüğü zaman, arkasından kâğıtları bulan bir arkadaşı tarafından </a:t>
            </a:r>
            <a:r>
              <a:rPr lang="tr-TR" sz="2000" dirty="0" err="1"/>
              <a:t>Royal</a:t>
            </a:r>
            <a:r>
              <a:rPr lang="tr-TR" sz="2000" dirty="0"/>
              <a:t> </a:t>
            </a:r>
            <a:r>
              <a:rPr lang="tr-TR" sz="2000" dirty="0" err="1"/>
              <a:t>Society'e</a:t>
            </a:r>
            <a:r>
              <a:rPr lang="tr-TR" sz="2000" dirty="0"/>
              <a:t> gönderildi. Bu yazının giriş kısmında amacını, hakkında hiçbir bilgi olmayan bir olayın olasılığını hesaplamak için bir metot bulmak olarak belirtti. Ancak bu eşit şartlar altında, zamanın belirli kesimlerinde idi. </a:t>
            </a:r>
            <a:r>
              <a:rPr lang="tr-TR" sz="2000" dirty="0" err="1"/>
              <a:t>Bayes'in</a:t>
            </a:r>
            <a:r>
              <a:rPr lang="tr-TR" sz="2000" dirty="0"/>
              <a:t> sonuçları, büyük Fransız matematikçi </a:t>
            </a:r>
            <a:r>
              <a:rPr lang="tr-TR" sz="2000" dirty="0" err="1"/>
              <a:t>Laplace</a:t>
            </a:r>
            <a:r>
              <a:rPr lang="tr-TR" sz="2000" dirty="0"/>
              <a:t> tarafından kabul edildi. Ancak daha sonra, </a:t>
            </a:r>
            <a:r>
              <a:rPr lang="tr-TR" sz="2000" dirty="0" err="1"/>
              <a:t>Boole</a:t>
            </a:r>
            <a:r>
              <a:rPr lang="tr-TR" sz="2000" dirty="0"/>
              <a:t> tarafından yazılan </a:t>
            </a:r>
            <a:r>
              <a:rPr lang="tr-TR" sz="2000" dirty="0" err="1"/>
              <a:t>Laws</a:t>
            </a:r>
            <a:r>
              <a:rPr lang="tr-TR" sz="2000" dirty="0"/>
              <a:t> </a:t>
            </a:r>
            <a:r>
              <a:rPr lang="tr-TR" sz="2000" dirty="0" smtClean="0"/>
              <a:t>of </a:t>
            </a:r>
            <a:r>
              <a:rPr lang="tr-TR" sz="2000" dirty="0" err="1" smtClean="0"/>
              <a:t>Thought</a:t>
            </a:r>
            <a:r>
              <a:rPr lang="tr-TR" sz="2000" dirty="0" smtClean="0"/>
              <a:t> </a:t>
            </a:r>
            <a:r>
              <a:rPr lang="tr-TR" sz="2000" dirty="0"/>
              <a:t>adlı </a:t>
            </a:r>
            <a:r>
              <a:rPr lang="tr-TR" sz="2000" dirty="0" err="1"/>
              <a:t>kitabta</a:t>
            </a:r>
            <a:r>
              <a:rPr lang="tr-TR" sz="2000" dirty="0"/>
              <a:t> eleştirildi. O zamandan beri, </a:t>
            </a:r>
            <a:r>
              <a:rPr lang="tr-TR" sz="2000" dirty="0" err="1"/>
              <a:t>Bayes'in</a:t>
            </a:r>
            <a:r>
              <a:rPr lang="tr-TR" sz="2000" dirty="0"/>
              <a:t> teorileri tartışma konusudur.</a:t>
            </a:r>
          </a:p>
          <a:p>
            <a:endParaRPr lang="tr-TR" sz="1600" dirty="0">
              <a:solidFill>
                <a:schemeClr val="accent3"/>
              </a:solidFill>
            </a:endParaRPr>
          </a:p>
        </p:txBody>
      </p:sp>
      <p:sp>
        <p:nvSpPr>
          <p:cNvPr id="8" name="Altbilgi Yer Tutucusu 4"/>
          <p:cNvSpPr>
            <a:spLocks noGrp="1"/>
          </p:cNvSpPr>
          <p:nvPr>
            <p:ph type="ftr" sz="quarter" idx="11"/>
          </p:nvPr>
        </p:nvSpPr>
        <p:spPr>
          <a:xfrm>
            <a:off x="5178868" y="6164216"/>
            <a:ext cx="3502152" cy="365125"/>
          </a:xfrm>
        </p:spPr>
        <p:txBody>
          <a:bodyPr/>
          <a:lstStyle/>
          <a:p>
            <a:r>
              <a:rPr lang="en-US" dirty="0"/>
              <a:t>7.3 B</a:t>
            </a:r>
            <a:r>
              <a:rPr lang="tr-TR" dirty="0" err="1"/>
              <a:t>ayes</a:t>
            </a:r>
            <a:r>
              <a:rPr lang="tr-TR" dirty="0"/>
              <a:t> </a:t>
            </a:r>
            <a:r>
              <a:rPr lang="tr-TR" dirty="0" smtClean="0"/>
              <a:t>Teoremi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71</a:t>
            </a:fld>
            <a:endParaRPr lang="en-US"/>
          </a:p>
        </p:txBody>
      </p:sp>
      <p:pic>
        <p:nvPicPr>
          <p:cNvPr id="9" name="Resim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41351" y="2583981"/>
            <a:ext cx="1937657" cy="200035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6680991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1"/>
          <p:cNvSpPr>
            <a:spLocks noGrp="1"/>
          </p:cNvSpPr>
          <p:nvPr>
            <p:ph type="title"/>
          </p:nvPr>
        </p:nvSpPr>
        <p:spPr>
          <a:xfrm>
            <a:off x="1021720" y="689479"/>
            <a:ext cx="7024744" cy="561650"/>
          </a:xfrm>
        </p:spPr>
        <p:txBody>
          <a:bodyPr>
            <a:normAutofit fontScale="90000"/>
          </a:bodyPr>
          <a:lstStyle/>
          <a:p>
            <a:pPr algn="ctr"/>
            <a:r>
              <a:rPr lang="tr-TR" sz="3200" b="1" u="sng" dirty="0" err="1"/>
              <a:t>Bayes</a:t>
            </a:r>
            <a:r>
              <a:rPr lang="tr-TR" sz="3200" b="1" u="sng" dirty="0"/>
              <a:t> Spam </a:t>
            </a:r>
            <a:r>
              <a:rPr lang="tr-TR" sz="3200" b="1" u="sng" dirty="0" smtClean="0"/>
              <a:t>Filtreleri</a:t>
            </a:r>
            <a:endParaRPr lang="tr-TR" sz="3200" dirty="0"/>
          </a:p>
        </p:txBody>
      </p:sp>
      <p:sp>
        <p:nvSpPr>
          <p:cNvPr id="3" name="İçerik Yer Tutucusu 2"/>
          <p:cNvSpPr>
            <a:spLocks noGrp="1"/>
          </p:cNvSpPr>
          <p:nvPr>
            <p:ph idx="1"/>
          </p:nvPr>
        </p:nvSpPr>
        <p:spPr>
          <a:xfrm>
            <a:off x="647337" y="1251129"/>
            <a:ext cx="8033683" cy="5095649"/>
          </a:xfrm>
        </p:spPr>
        <p:txBody>
          <a:bodyPr>
            <a:normAutofit fontScale="70000" lnSpcReduction="20000"/>
          </a:bodyPr>
          <a:lstStyle/>
          <a:p>
            <a:endParaRPr lang="tr-TR" dirty="0"/>
          </a:p>
          <a:p>
            <a:r>
              <a:rPr lang="tr-TR" dirty="0" smtClean="0"/>
              <a:t> </a:t>
            </a:r>
            <a:r>
              <a:rPr lang="tr-TR" dirty="0"/>
              <a:t>İlk olarak varsayalım ki; spam olarak bilinen bir B mesaj kümesi ve spam olarak bilinmeyen G mesaj kümesine sahip olalım</a:t>
            </a:r>
            <a:r>
              <a:rPr lang="tr-TR" dirty="0" smtClean="0"/>
              <a:t>.</a:t>
            </a:r>
            <a:r>
              <a:rPr lang="tr-TR" dirty="0"/>
              <a:t> </a:t>
            </a:r>
            <a:endParaRPr lang="tr-TR" dirty="0" smtClean="0"/>
          </a:p>
          <a:p>
            <a:endParaRPr lang="tr-TR" dirty="0"/>
          </a:p>
          <a:p>
            <a:r>
              <a:rPr lang="tr-TR" dirty="0" smtClean="0"/>
              <a:t>İkinci </a:t>
            </a:r>
            <a:r>
              <a:rPr lang="tr-TR" dirty="0"/>
              <a:t>olarak B ve G mesaj kümelerinde olan kelimeleri tanımlayacağız</a:t>
            </a:r>
            <a:r>
              <a:rPr lang="tr-TR" dirty="0" smtClean="0"/>
              <a:t>.</a:t>
            </a:r>
          </a:p>
          <a:p>
            <a:endParaRPr lang="tr-TR" dirty="0" smtClean="0"/>
          </a:p>
          <a:p>
            <a:r>
              <a:rPr lang="tr-TR" dirty="0" smtClean="0"/>
              <a:t> </a:t>
            </a:r>
            <a:r>
              <a:rPr lang="tr-TR" dirty="0"/>
              <a:t>Biz </a:t>
            </a:r>
            <a:r>
              <a:rPr lang="tr-TR" i="1" dirty="0" err="1"/>
              <a:t>n</a:t>
            </a:r>
            <a:r>
              <a:rPr lang="tr-TR" i="1" baseline="-25000" dirty="0" err="1"/>
              <a:t>B</a:t>
            </a:r>
            <a:r>
              <a:rPr lang="tr-TR" i="1" dirty="0"/>
              <a:t>(w)</a:t>
            </a:r>
            <a:r>
              <a:rPr lang="tr-TR" dirty="0"/>
              <a:t> ve </a:t>
            </a:r>
            <a:r>
              <a:rPr lang="tr-TR" i="1" dirty="0" err="1"/>
              <a:t>n</a:t>
            </a:r>
            <a:r>
              <a:rPr lang="tr-TR" i="1" baseline="-25000" dirty="0" err="1"/>
              <a:t>G</a:t>
            </a:r>
            <a:r>
              <a:rPr lang="tr-TR" i="1" dirty="0"/>
              <a:t>(w)</a:t>
            </a:r>
            <a:r>
              <a:rPr lang="tr-TR" dirty="0"/>
              <a:t> '</a:t>
            </a:r>
            <a:r>
              <a:rPr lang="tr-TR" dirty="0" err="1"/>
              <a:t>yi</a:t>
            </a:r>
            <a:r>
              <a:rPr lang="tr-TR" dirty="0"/>
              <a:t> bulmak için, sırasıyla B ve G kümeleri içindeki w kelimesini içeren mesaj sayısını sayarız. </a:t>
            </a:r>
            <a:endParaRPr lang="tr-TR" dirty="0" smtClean="0"/>
          </a:p>
          <a:p>
            <a:endParaRPr lang="tr-TR" dirty="0" smtClean="0"/>
          </a:p>
          <a:p>
            <a:r>
              <a:rPr lang="tr-TR" dirty="0" smtClean="0"/>
              <a:t>O </a:t>
            </a:r>
            <a:r>
              <a:rPr lang="tr-TR" dirty="0"/>
              <a:t>zaman spam mesajının w kelimesini içermesinin deneysel olasılığı </a:t>
            </a:r>
            <a:r>
              <a:rPr lang="tr-TR" i="1" dirty="0"/>
              <a:t>p(w) = </a:t>
            </a:r>
            <a:r>
              <a:rPr lang="tr-TR" i="1" dirty="0" err="1"/>
              <a:t>nB</a:t>
            </a:r>
            <a:r>
              <a:rPr lang="tr-TR" i="1" dirty="0"/>
              <a:t>(w)/| B |</a:t>
            </a:r>
            <a:r>
              <a:rPr lang="tr-TR" dirty="0"/>
              <a:t>’</a:t>
            </a:r>
            <a:r>
              <a:rPr lang="tr-TR" dirty="0" err="1"/>
              <a:t>dir</a:t>
            </a:r>
            <a:r>
              <a:rPr lang="tr-TR" dirty="0"/>
              <a:t>. </a:t>
            </a:r>
            <a:endParaRPr lang="tr-TR" dirty="0" smtClean="0"/>
          </a:p>
          <a:p>
            <a:endParaRPr lang="tr-TR" dirty="0" smtClean="0"/>
          </a:p>
          <a:p>
            <a:r>
              <a:rPr lang="tr-TR" dirty="0" smtClean="0"/>
              <a:t>Spam </a:t>
            </a:r>
            <a:r>
              <a:rPr lang="tr-TR" dirty="0"/>
              <a:t>olmayan bir mesajın w kelimesini içermesinin deneysel olasılığı </a:t>
            </a:r>
            <a:r>
              <a:rPr lang="tr-TR" i="1" dirty="0"/>
              <a:t>q(w)=</a:t>
            </a:r>
            <a:r>
              <a:rPr lang="tr-TR" i="1" dirty="0" err="1"/>
              <a:t>n</a:t>
            </a:r>
            <a:r>
              <a:rPr lang="tr-TR" i="1" baseline="-25000" dirty="0" err="1"/>
              <a:t>G</a:t>
            </a:r>
            <a:r>
              <a:rPr lang="tr-TR" i="1" dirty="0"/>
              <a:t>(w)/|G|</a:t>
            </a:r>
            <a:r>
              <a:rPr lang="tr-TR" dirty="0"/>
              <a:t>’</a:t>
            </a:r>
            <a:r>
              <a:rPr lang="tr-TR" dirty="0" err="1"/>
              <a:t>dir</a:t>
            </a:r>
            <a:r>
              <a:rPr lang="tr-TR" dirty="0"/>
              <a:t>. </a:t>
            </a:r>
            <a:endParaRPr lang="tr-TR" dirty="0" smtClean="0"/>
          </a:p>
          <a:p>
            <a:endParaRPr lang="tr-TR" dirty="0" smtClean="0"/>
          </a:p>
          <a:p>
            <a:r>
              <a:rPr lang="tr-TR" dirty="0" smtClean="0"/>
              <a:t>Böylece </a:t>
            </a:r>
            <a:r>
              <a:rPr lang="tr-TR" i="1" dirty="0"/>
              <a:t>p(w)</a:t>
            </a:r>
            <a:r>
              <a:rPr lang="tr-TR" dirty="0"/>
              <a:t> ve </a:t>
            </a:r>
            <a:r>
              <a:rPr lang="tr-TR" i="1" dirty="0"/>
              <a:t>q(w)</a:t>
            </a:r>
            <a:r>
              <a:rPr lang="tr-TR" dirty="0"/>
              <a:t> sırasıyla gelen spam ve spam olmayan mesajların w kelimesini içerme olasılıklarını ölçer.</a:t>
            </a:r>
          </a:p>
          <a:p>
            <a:endParaRPr lang="tr-TR" dirty="0"/>
          </a:p>
        </p:txBody>
      </p:sp>
      <p:sp>
        <p:nvSpPr>
          <p:cNvPr id="8" name="Altbilgi Yer Tutucusu 4"/>
          <p:cNvSpPr>
            <a:spLocks noGrp="1"/>
          </p:cNvSpPr>
          <p:nvPr>
            <p:ph type="ftr" sz="quarter" idx="11"/>
          </p:nvPr>
        </p:nvSpPr>
        <p:spPr>
          <a:xfrm>
            <a:off x="5178868" y="6164216"/>
            <a:ext cx="3502152" cy="365125"/>
          </a:xfrm>
        </p:spPr>
        <p:txBody>
          <a:bodyPr/>
          <a:lstStyle/>
          <a:p>
            <a:r>
              <a:rPr lang="en-US" dirty="0"/>
              <a:t>7.3 B</a:t>
            </a:r>
            <a:r>
              <a:rPr lang="tr-TR" dirty="0" err="1"/>
              <a:t>ayes</a:t>
            </a:r>
            <a:r>
              <a:rPr lang="tr-TR" dirty="0"/>
              <a:t> </a:t>
            </a:r>
            <a:r>
              <a:rPr lang="tr-TR" dirty="0" smtClean="0"/>
              <a:t>Teoremi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72</a:t>
            </a:fld>
            <a:endParaRPr lang="en-US"/>
          </a:p>
        </p:txBody>
      </p:sp>
    </p:spTree>
    <p:extLst>
      <p:ext uri="{BB962C8B-B14F-4D97-AF65-F5344CB8AC3E}">
        <p14:creationId xmlns:p14="http://schemas.microsoft.com/office/powerpoint/2010/main" val="250329080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1"/>
          <p:cNvSpPr>
            <a:spLocks noGrp="1"/>
          </p:cNvSpPr>
          <p:nvPr>
            <p:ph type="title"/>
          </p:nvPr>
        </p:nvSpPr>
        <p:spPr>
          <a:xfrm>
            <a:off x="1021720" y="689479"/>
            <a:ext cx="7024744" cy="561650"/>
          </a:xfrm>
        </p:spPr>
        <p:txBody>
          <a:bodyPr>
            <a:normAutofit fontScale="90000"/>
          </a:bodyPr>
          <a:lstStyle/>
          <a:p>
            <a:pPr algn="ctr"/>
            <a:r>
              <a:rPr lang="tr-TR" sz="3200" b="1" u="sng" dirty="0" err="1"/>
              <a:t>Bayes</a:t>
            </a:r>
            <a:r>
              <a:rPr lang="tr-TR" sz="3200" b="1" u="sng" dirty="0"/>
              <a:t> Spam </a:t>
            </a:r>
            <a:r>
              <a:rPr lang="tr-TR" sz="3200" b="1" u="sng" dirty="0" smtClean="0"/>
              <a:t>Filtreleri</a:t>
            </a:r>
            <a:endParaRPr lang="tr-TR" sz="3200" dirty="0"/>
          </a:p>
        </p:txBody>
      </p:sp>
      <p:sp>
        <p:nvSpPr>
          <p:cNvPr id="8" name="Altbilgi Yer Tutucusu 4"/>
          <p:cNvSpPr>
            <a:spLocks noGrp="1"/>
          </p:cNvSpPr>
          <p:nvPr>
            <p:ph type="ftr" sz="quarter" idx="11"/>
          </p:nvPr>
        </p:nvSpPr>
        <p:spPr>
          <a:xfrm>
            <a:off x="5178868" y="6164216"/>
            <a:ext cx="3502152" cy="365125"/>
          </a:xfrm>
        </p:spPr>
        <p:txBody>
          <a:bodyPr/>
          <a:lstStyle/>
          <a:p>
            <a:r>
              <a:rPr lang="en-US" dirty="0"/>
              <a:t>7.3 B</a:t>
            </a:r>
            <a:r>
              <a:rPr lang="tr-TR" dirty="0" err="1"/>
              <a:t>ayes</a:t>
            </a:r>
            <a:r>
              <a:rPr lang="tr-TR" dirty="0"/>
              <a:t> </a:t>
            </a:r>
            <a:r>
              <a:rPr lang="tr-TR" dirty="0" smtClean="0"/>
              <a:t>Teoremi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73</a:t>
            </a:fld>
            <a:endParaRPr lang="en-US"/>
          </a:p>
        </p:txBody>
      </p:sp>
      <p:sp>
        <p:nvSpPr>
          <p:cNvPr id="9" name="8 İçerik Yer Tutucusu"/>
          <p:cNvSpPr>
            <a:spLocks noGrp="1"/>
          </p:cNvSpPr>
          <p:nvPr>
            <p:ph idx="1"/>
          </p:nvPr>
        </p:nvSpPr>
        <p:spPr>
          <a:xfrm>
            <a:off x="403411" y="1364566"/>
            <a:ext cx="8229600" cy="5493434"/>
          </a:xfrm>
        </p:spPr>
        <p:txBody>
          <a:bodyPr>
            <a:normAutofit/>
          </a:bodyPr>
          <a:lstStyle/>
          <a:p>
            <a:pPr algn="just"/>
            <a:r>
              <a:rPr lang="tr-TR" sz="2000" dirty="0" smtClean="0"/>
              <a:t>Şimdi w kelimesini içeren yeni bir e-posta mesajına ulaştığımızı varsayalım. S mesajın </a:t>
            </a:r>
            <a:r>
              <a:rPr lang="tr-TR" sz="2000" dirty="0" err="1" smtClean="0"/>
              <a:t>spam</a:t>
            </a:r>
            <a:r>
              <a:rPr lang="tr-TR" sz="2000" dirty="0" smtClean="0"/>
              <a:t> olduğu olay olsun. E ise w kelimesini içeren mesaj olayı olsun. Olaylardan S </a:t>
            </a:r>
            <a:r>
              <a:rPr lang="tr-TR" sz="2000" dirty="0" err="1" smtClean="0"/>
              <a:t>spam</a:t>
            </a:r>
            <a:r>
              <a:rPr lang="tr-TR" sz="2000" dirty="0" smtClean="0"/>
              <a:t> olan mesaj, S ise </a:t>
            </a:r>
            <a:r>
              <a:rPr lang="tr-TR" sz="2000" dirty="0" err="1" smtClean="0"/>
              <a:t>spam</a:t>
            </a:r>
            <a:r>
              <a:rPr lang="tr-TR" sz="2000" dirty="0" smtClean="0"/>
              <a:t> olmayan mesaj olarak bölünmüştür. Böylece </a:t>
            </a:r>
            <a:r>
              <a:rPr lang="tr-TR" sz="2000" dirty="0" err="1" smtClean="0"/>
              <a:t>Bayes</a:t>
            </a:r>
            <a:r>
              <a:rPr lang="tr-TR" sz="2000" dirty="0" smtClean="0"/>
              <a:t> Teoremi ‘ne göre </a:t>
            </a:r>
            <a:r>
              <a:rPr lang="tr-TR" sz="2000" dirty="0" err="1" smtClean="0"/>
              <a:t>spam</a:t>
            </a:r>
            <a:r>
              <a:rPr lang="tr-TR" sz="2000" dirty="0" smtClean="0"/>
              <a:t> olan bir mesajın w kelimesini içerme olasılığı şöyledir:</a:t>
            </a:r>
          </a:p>
          <a:p>
            <a:pPr algn="just"/>
            <a:endParaRPr lang="tr-TR" sz="2000" dirty="0" smtClean="0"/>
          </a:p>
          <a:p>
            <a:pPr algn="just"/>
            <a:endParaRPr lang="tr-TR" sz="2000" dirty="0" smtClean="0"/>
          </a:p>
          <a:p>
            <a:pPr algn="just"/>
            <a:endParaRPr lang="tr-TR" sz="2000" dirty="0" smtClean="0"/>
          </a:p>
          <a:p>
            <a:pPr algn="just"/>
            <a:r>
              <a:rPr lang="tr-TR" sz="2000" dirty="0" smtClean="0"/>
              <a:t>Bu formülü uygulamak için, ilk olarak gelen mesajın </a:t>
            </a:r>
            <a:r>
              <a:rPr lang="tr-TR" sz="2000" dirty="0" err="1" smtClean="0"/>
              <a:t>spam</a:t>
            </a:r>
            <a:r>
              <a:rPr lang="tr-TR" sz="2000" dirty="0" smtClean="0"/>
              <a:t> olma olasılığı olan p(S)'</a:t>
            </a:r>
            <a:r>
              <a:rPr lang="tr-TR" sz="2000" dirty="0" err="1" smtClean="0"/>
              <a:t>yi</a:t>
            </a:r>
            <a:r>
              <a:rPr lang="tr-TR" sz="2000" dirty="0" smtClean="0"/>
              <a:t>, </a:t>
            </a:r>
            <a:r>
              <a:rPr lang="tr-TR" sz="2000" dirty="0" err="1" smtClean="0"/>
              <a:t>spam</a:t>
            </a:r>
            <a:r>
              <a:rPr lang="tr-TR" sz="2000" dirty="0" smtClean="0"/>
              <a:t> olarak görülmeyen mesaj olasılığı olan p(  )'</a:t>
            </a:r>
            <a:r>
              <a:rPr lang="tr-TR" sz="2000" dirty="0" err="1" smtClean="0"/>
              <a:t>yi</a:t>
            </a:r>
            <a:r>
              <a:rPr lang="tr-TR" sz="2000" dirty="0" smtClean="0"/>
              <a:t> ölçeriz. Gelen mesajın </a:t>
            </a:r>
            <a:r>
              <a:rPr lang="tr-TR" sz="2000" dirty="0" err="1" smtClean="0"/>
              <a:t>spam</a:t>
            </a:r>
            <a:r>
              <a:rPr lang="tr-TR" sz="2000" dirty="0" smtClean="0"/>
              <a:t> olma olasılığı hakkındaki geçmiş bilgilere bakmaksızın kolaylık için, mesajın eşit olarak </a:t>
            </a:r>
            <a:r>
              <a:rPr lang="tr-TR" sz="2000" dirty="0" err="1" smtClean="0"/>
              <a:t>spam</a:t>
            </a:r>
            <a:r>
              <a:rPr lang="tr-TR" sz="2000" dirty="0" smtClean="0"/>
              <a:t> olup olmama ihtimaline sahip olduğunu varsayarız. Yani p(S)=p(  ) = 1/2 olduğunu kabul ederiz. Bu varsayımı kullanarak </a:t>
            </a:r>
            <a:r>
              <a:rPr lang="tr-TR" sz="2000" dirty="0" err="1" smtClean="0"/>
              <a:t>spam</a:t>
            </a:r>
            <a:r>
              <a:rPr lang="tr-TR" sz="2000" dirty="0" smtClean="0"/>
              <a:t> olan mesajın w kelimesine sahip olma olasılığı</a:t>
            </a:r>
          </a:p>
          <a:p>
            <a:pPr algn="just"/>
            <a:endParaRPr lang="tr-TR" sz="2000" dirty="0" smtClean="0"/>
          </a:p>
          <a:p>
            <a:pPr algn="just"/>
            <a:endParaRPr lang="tr-TR" sz="2000" dirty="0" smtClean="0"/>
          </a:p>
          <a:p>
            <a:endParaRPr lang="tr-TR" dirty="0"/>
          </a:p>
        </p:txBody>
      </p:sp>
      <p:graphicFrame>
        <p:nvGraphicFramePr>
          <p:cNvPr id="181249" name="Object 1"/>
          <p:cNvGraphicFramePr>
            <a:graphicFrameLocks noChangeAspect="1"/>
          </p:cNvGraphicFramePr>
          <p:nvPr/>
        </p:nvGraphicFramePr>
        <p:xfrm>
          <a:off x="666361" y="3040078"/>
          <a:ext cx="10928350" cy="1423988"/>
        </p:xfrm>
        <a:graphic>
          <a:graphicData uri="http://schemas.openxmlformats.org/presentationml/2006/ole">
            <mc:AlternateContent xmlns:mc="http://schemas.openxmlformats.org/markup-compatibility/2006">
              <mc:Choice xmlns:v="urn:schemas-microsoft-com:vml" Requires="v">
                <p:oleObj spid="_x0000_s181256" name="Belge" r:id="rId3" imgW="11300452" imgH="1482893" progId="Word.Document.12">
                  <p:embed/>
                </p:oleObj>
              </mc:Choice>
              <mc:Fallback>
                <p:oleObj name="Belge" r:id="rId3" imgW="11300452" imgH="1482893" progId="Word.Document.12">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361" y="3040078"/>
                        <a:ext cx="10928350" cy="142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1252" name="Object 4"/>
          <p:cNvGraphicFramePr>
            <a:graphicFrameLocks noChangeAspect="1"/>
          </p:cNvGraphicFramePr>
          <p:nvPr/>
        </p:nvGraphicFramePr>
        <p:xfrm>
          <a:off x="5832914" y="4365033"/>
          <a:ext cx="6040438" cy="358775"/>
        </p:xfrm>
        <a:graphic>
          <a:graphicData uri="http://schemas.openxmlformats.org/presentationml/2006/ole">
            <mc:AlternateContent xmlns:mc="http://schemas.openxmlformats.org/markup-compatibility/2006">
              <mc:Choice xmlns:v="urn:schemas-microsoft-com:vml" Requires="v">
                <p:oleObj spid="_x0000_s181257" name="Belge" r:id="rId5" imgW="11300452" imgH="693745" progId="Word.Document.12">
                  <p:embed/>
                </p:oleObj>
              </mc:Choice>
              <mc:Fallback>
                <p:oleObj name="Belge" r:id="rId5" imgW="11300452" imgH="693745" progId="Word.Document.12">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32914" y="4365033"/>
                        <a:ext cx="6040438"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1254" name="Object 6"/>
          <p:cNvGraphicFramePr>
            <a:graphicFrameLocks noChangeAspect="1"/>
          </p:cNvGraphicFramePr>
          <p:nvPr/>
        </p:nvGraphicFramePr>
        <p:xfrm>
          <a:off x="4690654" y="5221409"/>
          <a:ext cx="6040438" cy="358775"/>
        </p:xfrm>
        <a:graphic>
          <a:graphicData uri="http://schemas.openxmlformats.org/presentationml/2006/ole">
            <mc:AlternateContent xmlns:mc="http://schemas.openxmlformats.org/markup-compatibility/2006">
              <mc:Choice xmlns:v="urn:schemas-microsoft-com:vml" Requires="v">
                <p:oleObj spid="_x0000_s181258" name="Belge" r:id="rId7" imgW="11300452" imgH="693745" progId="Word.Document.12">
                  <p:embed/>
                </p:oleObj>
              </mc:Choice>
              <mc:Fallback>
                <p:oleObj name="Belge" r:id="rId7" imgW="11300452" imgH="693745" progId="Word.Document.12">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90654" y="5221409"/>
                        <a:ext cx="6040438"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1255" name="Object 7"/>
          <p:cNvGraphicFramePr>
            <a:graphicFrameLocks noChangeAspect="1"/>
          </p:cNvGraphicFramePr>
          <p:nvPr/>
        </p:nvGraphicFramePr>
        <p:xfrm>
          <a:off x="2054225" y="5841020"/>
          <a:ext cx="7585075" cy="1198563"/>
        </p:xfrm>
        <a:graphic>
          <a:graphicData uri="http://schemas.openxmlformats.org/presentationml/2006/ole">
            <mc:AlternateContent xmlns:mc="http://schemas.openxmlformats.org/markup-compatibility/2006">
              <mc:Choice xmlns:v="urn:schemas-microsoft-com:vml" Requires="v">
                <p:oleObj spid="_x0000_s181259" name="Belge" r:id="rId9" imgW="7783099" imgH="1239165" progId="Word.Document.12">
                  <p:embed/>
                </p:oleObj>
              </mc:Choice>
              <mc:Fallback>
                <p:oleObj name="Belge" r:id="rId9" imgW="7783099" imgH="1239165" progId="Word.Document.12">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4225" y="5841020"/>
                        <a:ext cx="7585075" cy="119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9540686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166738" y="1402259"/>
            <a:ext cx="8794377" cy="4871932"/>
          </a:xfrm>
        </p:spPr>
        <p:txBody>
          <a:bodyPr>
            <a:normAutofit/>
          </a:bodyPr>
          <a:lstStyle/>
          <a:p>
            <a:pPr algn="just"/>
            <a:r>
              <a:rPr lang="tr-TR" sz="2000" dirty="0" smtClean="0"/>
              <a:t>Şimdi, w kelimesini içeren mesajın </a:t>
            </a:r>
            <a:r>
              <a:rPr lang="tr-TR" sz="2000" dirty="0" err="1" smtClean="0"/>
              <a:t>spam</a:t>
            </a:r>
            <a:r>
              <a:rPr lang="tr-TR" sz="2000" dirty="0" smtClean="0"/>
              <a:t> olma olasılığı olan </a:t>
            </a:r>
            <a:r>
              <a:rPr lang="tr-TR" sz="2000" i="1" dirty="0" smtClean="0"/>
              <a:t>p(w)</a:t>
            </a:r>
            <a:r>
              <a:rPr lang="tr-TR" sz="2000" dirty="0" smtClean="0"/>
              <a:t>'</a:t>
            </a:r>
            <a:r>
              <a:rPr lang="tr-TR" sz="2000" dirty="0" err="1" smtClean="0"/>
              <a:t>nin</a:t>
            </a:r>
            <a:r>
              <a:rPr lang="tr-TR" sz="2000" dirty="0" smtClean="0"/>
              <a:t> koşullu olasılığı </a:t>
            </a:r>
            <a:r>
              <a:rPr lang="tr-TR" sz="2000" i="1" dirty="0" smtClean="0"/>
              <a:t>p(E | S) </a:t>
            </a:r>
            <a:r>
              <a:rPr lang="tr-TR" sz="2000" dirty="0" smtClean="0"/>
              <a:t>'</a:t>
            </a:r>
            <a:r>
              <a:rPr lang="tr-TR" sz="2000" dirty="0" err="1" smtClean="0"/>
              <a:t>yi</a:t>
            </a:r>
            <a:r>
              <a:rPr lang="tr-TR" sz="2000" dirty="0" smtClean="0"/>
              <a:t> hesaplayacağız. Benzer olarak, w kelimesini içeren bir mesajın </a:t>
            </a:r>
            <a:r>
              <a:rPr lang="tr-TR" sz="2000" dirty="0" err="1" smtClean="0"/>
              <a:t>spam</a:t>
            </a:r>
            <a:r>
              <a:rPr lang="tr-TR" sz="2000" dirty="0" smtClean="0"/>
              <a:t> olmama olasılığı olan </a:t>
            </a:r>
            <a:r>
              <a:rPr lang="tr-TR" sz="2000" i="1" dirty="0" smtClean="0"/>
              <a:t>q(w)</a:t>
            </a:r>
            <a:r>
              <a:rPr lang="tr-TR" sz="2000" dirty="0" smtClean="0"/>
              <a:t>'</a:t>
            </a:r>
            <a:r>
              <a:rPr lang="tr-TR" sz="2000" dirty="0" err="1" smtClean="0"/>
              <a:t>nin</a:t>
            </a:r>
            <a:r>
              <a:rPr lang="tr-TR" sz="2000" dirty="0" smtClean="0"/>
              <a:t> koşullu olasılığı  </a:t>
            </a:r>
            <a:r>
              <a:rPr lang="tr-TR" sz="2000" i="1" dirty="0" smtClean="0"/>
              <a:t>p(E |  )</a:t>
            </a:r>
            <a:r>
              <a:rPr lang="tr-TR" sz="2000" dirty="0" smtClean="0"/>
              <a:t>'</a:t>
            </a:r>
            <a:r>
              <a:rPr lang="tr-TR" sz="2000" dirty="0" err="1" smtClean="0"/>
              <a:t>yi</a:t>
            </a:r>
            <a:r>
              <a:rPr lang="tr-TR" sz="2000" dirty="0" smtClean="0"/>
              <a:t> hesaplayacağız. </a:t>
            </a:r>
            <a:r>
              <a:rPr lang="tr-TR" sz="2000" i="1" dirty="0" smtClean="0"/>
              <a:t>p(E | S)</a:t>
            </a:r>
            <a:r>
              <a:rPr lang="tr-TR" sz="2000" dirty="0" smtClean="0"/>
              <a:t> ve </a:t>
            </a:r>
            <a:r>
              <a:rPr lang="tr-TR" sz="2000" i="1" dirty="0" smtClean="0"/>
              <a:t>p(E |    )</a:t>
            </a:r>
            <a:r>
              <a:rPr lang="tr-TR" sz="2000" dirty="0" smtClean="0"/>
              <a:t> için bu hesaplamaları eklediğimizde </a:t>
            </a:r>
            <a:r>
              <a:rPr lang="tr-TR" sz="2000" i="1" dirty="0" smtClean="0"/>
              <a:t>p(S | E)</a:t>
            </a:r>
            <a:r>
              <a:rPr lang="tr-TR" sz="2000" dirty="0" smtClean="0"/>
              <a:t> şöyle ölçülebilir:</a:t>
            </a:r>
          </a:p>
          <a:p>
            <a:pPr algn="just"/>
            <a:endParaRPr lang="tr-TR" sz="2000" dirty="0" smtClean="0"/>
          </a:p>
          <a:p>
            <a:pPr algn="just"/>
            <a:endParaRPr lang="tr-TR" sz="2000" dirty="0" smtClean="0"/>
          </a:p>
          <a:p>
            <a:pPr algn="just"/>
            <a:endParaRPr lang="tr-TR" sz="2000" dirty="0" smtClean="0"/>
          </a:p>
          <a:p>
            <a:pPr algn="just"/>
            <a:endParaRPr lang="tr-TR" sz="2000" dirty="0" smtClean="0"/>
          </a:p>
          <a:p>
            <a:pPr algn="just"/>
            <a:r>
              <a:rPr lang="tr-TR" sz="2000" dirty="0" smtClean="0"/>
              <a:t>Yani, eğer mesaj w kelimesini içerirse r(w) o mesajın </a:t>
            </a:r>
            <a:r>
              <a:rPr lang="tr-TR" sz="2000" dirty="0" err="1" smtClean="0"/>
              <a:t>spam</a:t>
            </a:r>
            <a:r>
              <a:rPr lang="tr-TR" sz="2000" dirty="0" smtClean="0"/>
              <a:t> olma olasılığını hesaplar. </a:t>
            </a:r>
          </a:p>
          <a:p>
            <a:pPr algn="just"/>
            <a:endParaRPr lang="tr-TR" sz="2000" dirty="0" smtClean="0"/>
          </a:p>
          <a:p>
            <a:pPr algn="just"/>
            <a:r>
              <a:rPr lang="tr-TR" sz="2000" dirty="0" smtClean="0"/>
              <a:t>Eğer </a:t>
            </a:r>
            <a:r>
              <a:rPr lang="tr-TR" sz="2000" i="1" dirty="0" smtClean="0"/>
              <a:t>r(w)</a:t>
            </a:r>
            <a:r>
              <a:rPr lang="tr-TR" sz="2000" dirty="0" smtClean="0"/>
              <a:t> belirlediğimiz eşikten, 0,9 gibi, büyükse o zaman bu mesajı </a:t>
            </a:r>
            <a:r>
              <a:rPr lang="tr-TR" sz="2000" dirty="0" err="1" smtClean="0"/>
              <a:t>spam</a:t>
            </a:r>
            <a:r>
              <a:rPr lang="tr-TR" sz="2000" dirty="0" smtClean="0"/>
              <a:t> olarak sınıflandırabiliriz.</a:t>
            </a:r>
          </a:p>
          <a:p>
            <a:endParaRPr lang="tr-TR" sz="2000" dirty="0" smtClean="0"/>
          </a:p>
          <a:p>
            <a:endParaRPr lang="tr-TR" sz="2000" dirty="0" smtClean="0"/>
          </a:p>
          <a:p>
            <a:endParaRPr lang="tr-TR" sz="2000" dirty="0"/>
          </a:p>
        </p:txBody>
      </p:sp>
      <p:sp>
        <p:nvSpPr>
          <p:cNvPr id="6" name="5 Slayt Numarası Yer Tutucusu"/>
          <p:cNvSpPr>
            <a:spLocks noGrp="1"/>
          </p:cNvSpPr>
          <p:nvPr>
            <p:ph type="sldNum" sz="quarter" idx="12"/>
          </p:nvPr>
        </p:nvSpPr>
        <p:spPr/>
        <p:txBody>
          <a:bodyPr/>
          <a:lstStyle/>
          <a:p>
            <a:fld id="{8B37D5FE-740C-46F5-801A-FA5477D9711F}" type="slidenum">
              <a:rPr lang="en-US" smtClean="0"/>
              <a:pPr/>
              <a:t>74</a:t>
            </a:fld>
            <a:endParaRPr lang="en-US"/>
          </a:p>
        </p:txBody>
      </p:sp>
      <p:graphicFrame>
        <p:nvGraphicFramePr>
          <p:cNvPr id="221187" name="Object 3"/>
          <p:cNvGraphicFramePr>
            <a:graphicFrameLocks noChangeAspect="1"/>
          </p:cNvGraphicFramePr>
          <p:nvPr/>
        </p:nvGraphicFramePr>
        <p:xfrm>
          <a:off x="2654211" y="2393665"/>
          <a:ext cx="6040438" cy="358775"/>
        </p:xfrm>
        <a:graphic>
          <a:graphicData uri="http://schemas.openxmlformats.org/presentationml/2006/ole">
            <mc:AlternateContent xmlns:mc="http://schemas.openxmlformats.org/markup-compatibility/2006">
              <mc:Choice xmlns:v="urn:schemas-microsoft-com:vml" Requires="v">
                <p:oleObj spid="_x0000_s221194" name="Belge" r:id="rId3" imgW="11300452" imgH="693745" progId="Word.Document.12">
                  <p:embed/>
                </p:oleObj>
              </mc:Choice>
              <mc:Fallback>
                <p:oleObj name="Belge" r:id="rId3" imgW="11300452" imgH="693745" progId="Word.Document.12">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4211" y="2393665"/>
                        <a:ext cx="6040438"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1189" name="Object 5"/>
          <p:cNvGraphicFramePr>
            <a:graphicFrameLocks noChangeAspect="1"/>
          </p:cNvGraphicFramePr>
          <p:nvPr/>
        </p:nvGraphicFramePr>
        <p:xfrm>
          <a:off x="6967845" y="2086658"/>
          <a:ext cx="6040438" cy="358775"/>
        </p:xfrm>
        <a:graphic>
          <a:graphicData uri="http://schemas.openxmlformats.org/presentationml/2006/ole">
            <mc:AlternateContent xmlns:mc="http://schemas.openxmlformats.org/markup-compatibility/2006">
              <mc:Choice xmlns:v="urn:schemas-microsoft-com:vml" Requires="v">
                <p:oleObj spid="_x0000_s221195" name="Belge" r:id="rId5" imgW="11300452" imgH="693745" progId="Word.Document.12">
                  <p:embed/>
                </p:oleObj>
              </mc:Choice>
              <mc:Fallback>
                <p:oleObj name="Belge" r:id="rId5" imgW="11300452" imgH="693745" progId="Word.Document.12">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7845" y="2086658"/>
                        <a:ext cx="6040438"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1193" name="Object 9"/>
          <p:cNvGraphicFramePr>
            <a:graphicFrameLocks noChangeAspect="1"/>
          </p:cNvGraphicFramePr>
          <p:nvPr/>
        </p:nvGraphicFramePr>
        <p:xfrm>
          <a:off x="198438" y="2981494"/>
          <a:ext cx="8975725" cy="1401762"/>
        </p:xfrm>
        <a:graphic>
          <a:graphicData uri="http://schemas.openxmlformats.org/presentationml/2006/ole">
            <mc:AlternateContent xmlns:mc="http://schemas.openxmlformats.org/markup-compatibility/2006">
              <mc:Choice xmlns:v="urn:schemas-microsoft-com:vml" Requires="v">
                <p:oleObj spid="_x0000_s221196" name="Belge" r:id="rId6" imgW="7174745" imgH="1123240" progId="Word.Document.12">
                  <p:embed/>
                </p:oleObj>
              </mc:Choice>
              <mc:Fallback>
                <p:oleObj name="Belge" r:id="rId6" imgW="7174745" imgH="1123240" progId="Word.Document.12">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438" y="2981494"/>
                        <a:ext cx="8975725" cy="1401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1"/>
          <p:cNvSpPr>
            <a:spLocks noGrp="1"/>
          </p:cNvSpPr>
          <p:nvPr>
            <p:ph type="title"/>
          </p:nvPr>
        </p:nvSpPr>
        <p:spPr>
          <a:xfrm>
            <a:off x="1035167" y="1119785"/>
            <a:ext cx="7024744" cy="561650"/>
          </a:xfrm>
        </p:spPr>
        <p:txBody>
          <a:bodyPr>
            <a:normAutofit fontScale="90000"/>
          </a:bodyPr>
          <a:lstStyle/>
          <a:p>
            <a:pPr algn="ctr"/>
            <a:r>
              <a:rPr lang="tr-TR" sz="3200" b="1" u="sng" dirty="0" err="1"/>
              <a:t>Bayes</a:t>
            </a:r>
            <a:r>
              <a:rPr lang="tr-TR" sz="3200" b="1" u="sng" dirty="0"/>
              <a:t> Spam </a:t>
            </a:r>
            <a:r>
              <a:rPr lang="tr-TR" sz="3200" b="1" u="sng" dirty="0" smtClean="0"/>
              <a:t>Filtreleri</a:t>
            </a:r>
            <a:endParaRPr lang="tr-TR" sz="3200" dirty="0"/>
          </a:p>
        </p:txBody>
      </p:sp>
      <p:sp>
        <p:nvSpPr>
          <p:cNvPr id="3" name="İçerik Yer Tutucusu 2"/>
          <p:cNvSpPr>
            <a:spLocks noGrp="1"/>
          </p:cNvSpPr>
          <p:nvPr>
            <p:ph idx="1"/>
          </p:nvPr>
        </p:nvSpPr>
        <p:spPr>
          <a:xfrm>
            <a:off x="1021720" y="1547138"/>
            <a:ext cx="7403822" cy="3508977"/>
          </a:xfrm>
        </p:spPr>
        <p:txBody>
          <a:bodyPr>
            <a:normAutofit/>
          </a:bodyPr>
          <a:lstStyle/>
          <a:p>
            <a:endParaRPr lang="tr-TR" sz="2000" b="1" dirty="0" smtClean="0"/>
          </a:p>
          <a:p>
            <a:endParaRPr lang="tr-TR" sz="2000" b="1" dirty="0"/>
          </a:p>
          <a:p>
            <a:r>
              <a:rPr lang="tr-TR" sz="2000" b="1" dirty="0" smtClean="0">
                <a:solidFill>
                  <a:srgbClr val="C00000"/>
                </a:solidFill>
              </a:rPr>
              <a:t>ÖRNEK :</a:t>
            </a:r>
            <a:r>
              <a:rPr lang="tr-TR" sz="2000" dirty="0" smtClean="0">
                <a:solidFill>
                  <a:srgbClr val="C00000"/>
                </a:solidFill>
              </a:rPr>
              <a:t> </a:t>
            </a:r>
            <a:r>
              <a:rPr lang="tr-TR" sz="2000" dirty="0"/>
              <a:t>	</a:t>
            </a:r>
            <a:endParaRPr lang="tr-TR" sz="2000" dirty="0" smtClean="0"/>
          </a:p>
          <a:p>
            <a:pPr marL="68580" indent="0" algn="just">
              <a:buNone/>
            </a:pPr>
            <a:r>
              <a:rPr lang="tr-TR" sz="2000" dirty="0" smtClean="0"/>
              <a:t>Spam </a:t>
            </a:r>
            <a:r>
              <a:rPr lang="tr-TR" sz="2000" dirty="0"/>
              <a:t>olarak bilinen 2000 mesajın 250'sinde ve spam olarak görülmeyen 1000 mesajın 5'inde '</a:t>
            </a:r>
            <a:r>
              <a:rPr lang="tr-TR" sz="2000" dirty="0" err="1"/>
              <a:t>Rolex</a:t>
            </a:r>
            <a:r>
              <a:rPr lang="tr-TR" sz="2000" dirty="0"/>
              <a:t>' kelimesini bulduğunuzu kabul edelim. '</a:t>
            </a:r>
            <a:r>
              <a:rPr lang="tr-TR" sz="2000" dirty="0" err="1"/>
              <a:t>Rolex</a:t>
            </a:r>
            <a:r>
              <a:rPr lang="tr-TR" sz="2000" dirty="0"/>
              <a:t>' kelimesini içeren bir gelen mesajın spam olma olasılığı herhangi bir gelen mesajın spam olup olmama olasılığıyla aynı varsayılır. Eğer bizim spam mesajını reddetme eşik değerimiz 0,9 ise biz böyle mesajları reddedecek </a:t>
            </a:r>
            <a:r>
              <a:rPr lang="tr-TR" sz="2000" dirty="0" smtClean="0"/>
              <a:t>miyiz</a:t>
            </a:r>
            <a:r>
              <a:rPr lang="tr-TR" sz="2000" dirty="0" smtClean="0">
                <a:latin typeface="Arial" panose="020B0604020202020204" pitchFamily="34" charset="0"/>
                <a:cs typeface="Arial" panose="020B0604020202020204" pitchFamily="34" charset="0"/>
              </a:rPr>
              <a:t>?</a:t>
            </a:r>
            <a:endParaRPr lang="tr-TR" sz="2000" dirty="0"/>
          </a:p>
          <a:p>
            <a:endParaRPr lang="tr-TR" sz="2000" dirty="0"/>
          </a:p>
        </p:txBody>
      </p:sp>
      <p:sp>
        <p:nvSpPr>
          <p:cNvPr id="8" name="Altbilgi Yer Tutucusu 4"/>
          <p:cNvSpPr>
            <a:spLocks noGrp="1"/>
          </p:cNvSpPr>
          <p:nvPr>
            <p:ph type="ftr" sz="quarter" idx="11"/>
          </p:nvPr>
        </p:nvSpPr>
        <p:spPr>
          <a:xfrm>
            <a:off x="5178868" y="6164216"/>
            <a:ext cx="3502152" cy="365125"/>
          </a:xfrm>
        </p:spPr>
        <p:txBody>
          <a:bodyPr/>
          <a:lstStyle/>
          <a:p>
            <a:r>
              <a:rPr lang="en-US" dirty="0"/>
              <a:t>7.3 B</a:t>
            </a:r>
            <a:r>
              <a:rPr lang="tr-TR" dirty="0" err="1"/>
              <a:t>ayes</a:t>
            </a:r>
            <a:r>
              <a:rPr lang="tr-TR" dirty="0"/>
              <a:t> </a:t>
            </a:r>
            <a:r>
              <a:rPr lang="tr-TR" dirty="0" smtClean="0"/>
              <a:t>Teoremi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75</a:t>
            </a:fld>
            <a:endParaRPr lang="en-US"/>
          </a:p>
        </p:txBody>
      </p:sp>
    </p:spTree>
    <p:extLst>
      <p:ext uri="{BB962C8B-B14F-4D97-AF65-F5344CB8AC3E}">
        <p14:creationId xmlns:p14="http://schemas.microsoft.com/office/powerpoint/2010/main" val="41462871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ltbilgi Yer Tutucusu 4"/>
          <p:cNvSpPr>
            <a:spLocks noGrp="1"/>
          </p:cNvSpPr>
          <p:nvPr>
            <p:ph type="ftr" sz="quarter" idx="11"/>
          </p:nvPr>
        </p:nvSpPr>
        <p:spPr>
          <a:xfrm>
            <a:off x="5178868" y="6164216"/>
            <a:ext cx="3502152" cy="365125"/>
          </a:xfrm>
        </p:spPr>
        <p:txBody>
          <a:bodyPr/>
          <a:lstStyle/>
          <a:p>
            <a:r>
              <a:rPr lang="en-US" dirty="0"/>
              <a:t>7.3 B</a:t>
            </a:r>
            <a:r>
              <a:rPr lang="tr-TR" dirty="0" err="1"/>
              <a:t>ayes</a:t>
            </a:r>
            <a:r>
              <a:rPr lang="tr-TR" dirty="0"/>
              <a:t> </a:t>
            </a:r>
            <a:r>
              <a:rPr lang="tr-TR" dirty="0" smtClean="0"/>
              <a:t>Teoremi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76</a:t>
            </a:fld>
            <a:endParaRPr lang="en-US"/>
          </a:p>
        </p:txBody>
      </p:sp>
      <p:sp>
        <p:nvSpPr>
          <p:cNvPr id="9" name="8 İçerik Yer Tutucusu"/>
          <p:cNvSpPr>
            <a:spLocks noGrp="1"/>
          </p:cNvSpPr>
          <p:nvPr>
            <p:ph idx="1"/>
          </p:nvPr>
        </p:nvSpPr>
        <p:spPr>
          <a:xfrm>
            <a:off x="416859" y="1223889"/>
            <a:ext cx="8229600" cy="5634111"/>
          </a:xfrm>
        </p:spPr>
        <p:txBody>
          <a:bodyPr>
            <a:normAutofit/>
          </a:bodyPr>
          <a:lstStyle/>
          <a:p>
            <a:r>
              <a:rPr lang="tr-TR" sz="2000" i="1" dirty="0" smtClean="0">
                <a:solidFill>
                  <a:srgbClr val="C00000"/>
                </a:solidFill>
              </a:rPr>
              <a:t>Çözüm</a:t>
            </a:r>
            <a:r>
              <a:rPr lang="tr-TR" sz="2000" i="1" dirty="0" smtClean="0"/>
              <a:t>:</a:t>
            </a:r>
            <a:r>
              <a:rPr lang="tr-TR" sz="2000" dirty="0" smtClean="0"/>
              <a:t> '</a:t>
            </a:r>
            <a:r>
              <a:rPr lang="tr-TR" sz="2000" dirty="0" err="1" smtClean="0"/>
              <a:t>Rolex</a:t>
            </a:r>
            <a:r>
              <a:rPr lang="tr-TR" sz="2000" dirty="0" smtClean="0"/>
              <a:t>' kelimesinin </a:t>
            </a:r>
            <a:r>
              <a:rPr lang="tr-TR" sz="2000" dirty="0" err="1" smtClean="0"/>
              <a:t>spam</a:t>
            </a:r>
            <a:r>
              <a:rPr lang="tr-TR" sz="2000" dirty="0" smtClean="0"/>
              <a:t> mesajlarında veya </a:t>
            </a:r>
            <a:r>
              <a:rPr lang="tr-TR" sz="2000" dirty="0" err="1" smtClean="0"/>
              <a:t>spam</a:t>
            </a:r>
            <a:r>
              <a:rPr lang="tr-TR" sz="2000" dirty="0" smtClean="0"/>
              <a:t> olmayan mesajlarda görülmesinin hesabını yapmak için</a:t>
            </a:r>
          </a:p>
          <a:p>
            <a:endParaRPr lang="tr-TR" sz="2000" dirty="0" smtClean="0"/>
          </a:p>
          <a:p>
            <a:pPr algn="ctr">
              <a:buNone/>
            </a:pPr>
            <a:r>
              <a:rPr lang="tr-TR" sz="2000" i="1" dirty="0" smtClean="0"/>
              <a:t>p(</a:t>
            </a:r>
            <a:r>
              <a:rPr lang="tr-TR" sz="2000" i="1" dirty="0" err="1" smtClean="0"/>
              <a:t>Rolex</a:t>
            </a:r>
            <a:r>
              <a:rPr lang="tr-TR" sz="2000" i="1" dirty="0" smtClean="0"/>
              <a:t>)</a:t>
            </a:r>
            <a:r>
              <a:rPr lang="tr-TR" sz="2000" dirty="0" smtClean="0"/>
              <a:t> = 250/2000 = 0,125 ve </a:t>
            </a:r>
            <a:r>
              <a:rPr lang="tr-TR" sz="2000" i="1" dirty="0" smtClean="0"/>
              <a:t>q(</a:t>
            </a:r>
            <a:r>
              <a:rPr lang="tr-TR" sz="2000" i="1" dirty="0" err="1" smtClean="0"/>
              <a:t>Rolex</a:t>
            </a:r>
            <a:r>
              <a:rPr lang="tr-TR" sz="2000" i="1" dirty="0" smtClean="0"/>
              <a:t>)</a:t>
            </a:r>
            <a:r>
              <a:rPr lang="tr-TR" sz="2000" dirty="0" smtClean="0"/>
              <a:t> = 5/1000 = 0,005</a:t>
            </a:r>
          </a:p>
          <a:p>
            <a:pPr>
              <a:buNone/>
            </a:pPr>
            <a:endParaRPr lang="tr-TR" sz="2000" dirty="0" smtClean="0"/>
          </a:p>
          <a:p>
            <a:pPr>
              <a:buNone/>
            </a:pPr>
            <a:r>
              <a:rPr lang="tr-TR" sz="2000" dirty="0" smtClean="0"/>
              <a:t>işlemini kullanırız.</a:t>
            </a:r>
          </a:p>
          <a:p>
            <a:r>
              <a:rPr lang="tr-TR" sz="2000" dirty="0" smtClean="0"/>
              <a:t>Çünkü bir mesajın </a:t>
            </a:r>
            <a:r>
              <a:rPr lang="tr-TR" sz="2000" dirty="0" err="1" smtClean="0"/>
              <a:t>spam</a:t>
            </a:r>
            <a:r>
              <a:rPr lang="tr-TR" sz="2000" dirty="0" smtClean="0"/>
              <a:t> olup olmama ihtimalini eşit olarak varsaydığımızdan, '</a:t>
            </a:r>
            <a:r>
              <a:rPr lang="tr-TR" sz="2000" dirty="0" err="1" smtClean="0"/>
              <a:t>Rolex</a:t>
            </a:r>
            <a:r>
              <a:rPr lang="tr-TR" sz="2000" dirty="0" smtClean="0"/>
              <a:t>' kelimesini içeren bir mesajın </a:t>
            </a:r>
            <a:r>
              <a:rPr lang="tr-TR" sz="2000" dirty="0" err="1" smtClean="0"/>
              <a:t>spam</a:t>
            </a:r>
            <a:r>
              <a:rPr lang="tr-TR" sz="2000" dirty="0" smtClean="0"/>
              <a:t> olup olmama olasılığını</a:t>
            </a:r>
          </a:p>
          <a:p>
            <a:endParaRPr lang="tr-TR" sz="2000" dirty="0" smtClean="0"/>
          </a:p>
          <a:p>
            <a:endParaRPr lang="tr-TR" sz="2000" dirty="0" smtClean="0"/>
          </a:p>
          <a:p>
            <a:endParaRPr lang="tr-TR" sz="2000" dirty="0" smtClean="0"/>
          </a:p>
          <a:p>
            <a:endParaRPr lang="tr-TR" sz="2000" dirty="0" smtClean="0"/>
          </a:p>
          <a:p>
            <a:endParaRPr lang="tr-TR" sz="2000" dirty="0" smtClean="0"/>
          </a:p>
          <a:p>
            <a:r>
              <a:rPr lang="tr-TR" sz="2000" dirty="0" smtClean="0"/>
              <a:t>olarak hesaplarız.</a:t>
            </a:r>
            <a:r>
              <a:rPr lang="tr-TR" sz="2000" i="1" dirty="0" smtClean="0"/>
              <a:t> r</a:t>
            </a:r>
            <a:r>
              <a:rPr lang="tr-TR" sz="2000" dirty="0" smtClean="0"/>
              <a:t>(</a:t>
            </a:r>
            <a:r>
              <a:rPr lang="tr-TR" sz="2000" dirty="0" err="1" smtClean="0"/>
              <a:t>Rolex</a:t>
            </a:r>
            <a:r>
              <a:rPr lang="tr-TR" sz="2000" dirty="0" smtClean="0"/>
              <a:t>) 0,9 olan eşik değerimizden daha büyük olduğundan böyle mesajları </a:t>
            </a:r>
            <a:r>
              <a:rPr lang="tr-TR" sz="2000" dirty="0" err="1" smtClean="0"/>
              <a:t>spam</a:t>
            </a:r>
            <a:r>
              <a:rPr lang="tr-TR" sz="2000" dirty="0" smtClean="0"/>
              <a:t> olarak reddederiz.</a:t>
            </a:r>
          </a:p>
          <a:p>
            <a:endParaRPr lang="tr-TR" sz="2000" dirty="0" smtClean="0"/>
          </a:p>
          <a:p>
            <a:endParaRPr lang="tr-TR" sz="2000" dirty="0" smtClean="0"/>
          </a:p>
          <a:p>
            <a:pPr>
              <a:buNone/>
            </a:pPr>
            <a:endParaRPr lang="tr-TR" sz="2000" dirty="0" smtClean="0"/>
          </a:p>
          <a:p>
            <a:endParaRPr lang="tr-TR" dirty="0"/>
          </a:p>
        </p:txBody>
      </p:sp>
      <p:graphicFrame>
        <p:nvGraphicFramePr>
          <p:cNvPr id="177153" name="Object 1"/>
          <p:cNvGraphicFramePr>
            <a:graphicFrameLocks noChangeAspect="1"/>
          </p:cNvGraphicFramePr>
          <p:nvPr/>
        </p:nvGraphicFramePr>
        <p:xfrm>
          <a:off x="-61791" y="3934887"/>
          <a:ext cx="13258801" cy="1949450"/>
        </p:xfrm>
        <a:graphic>
          <a:graphicData uri="http://schemas.openxmlformats.org/presentationml/2006/ole">
            <mc:AlternateContent xmlns:mc="http://schemas.openxmlformats.org/markup-compatibility/2006">
              <mc:Choice xmlns:v="urn:schemas-microsoft-com:vml" Requires="v">
                <p:oleObj spid="_x0000_s177157" name="Belge" r:id="rId3" imgW="10000962" imgH="1474253" progId="Word.Document.12">
                  <p:embed/>
                </p:oleObj>
              </mc:Choice>
              <mc:Fallback>
                <p:oleObj name="Belge" r:id="rId3" imgW="10000962" imgH="1474253" progId="Word.Document.12">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91" y="3934887"/>
                        <a:ext cx="13258801"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7156" name="Object 4"/>
          <p:cNvGraphicFramePr>
            <a:graphicFrameLocks noChangeAspect="1"/>
          </p:cNvGraphicFramePr>
          <p:nvPr/>
        </p:nvGraphicFramePr>
        <p:xfrm>
          <a:off x="4694238" y="5212927"/>
          <a:ext cx="5608637" cy="609600"/>
        </p:xfrm>
        <a:graphic>
          <a:graphicData uri="http://schemas.openxmlformats.org/presentationml/2006/ole">
            <mc:AlternateContent xmlns:mc="http://schemas.openxmlformats.org/markup-compatibility/2006">
              <mc:Choice xmlns:v="urn:schemas-microsoft-com:vml" Requires="v">
                <p:oleObj spid="_x0000_s177158" name="Belge" r:id="rId5" imgW="5761150" imgH="634343" progId="Word.Document.12">
                  <p:embed/>
                </p:oleObj>
              </mc:Choice>
              <mc:Fallback>
                <p:oleObj name="Belge" r:id="rId5" imgW="5761150" imgH="634343" progId="Word.Document.12">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4238" y="5212927"/>
                        <a:ext cx="560863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7422023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1" y="956768"/>
            <a:ext cx="7024744" cy="677765"/>
          </a:xfrm>
        </p:spPr>
        <p:txBody>
          <a:bodyPr>
            <a:normAutofit/>
          </a:bodyPr>
          <a:lstStyle/>
          <a:p>
            <a:pPr algn="ctr"/>
            <a:r>
              <a:rPr lang="tr-TR" sz="3200" b="1" dirty="0"/>
              <a:t>7.4 Beklenen Değer ve </a:t>
            </a:r>
            <a:r>
              <a:rPr lang="tr-TR" sz="3200" b="1" dirty="0" err="1" smtClean="0"/>
              <a:t>Varyans</a:t>
            </a:r>
            <a:endParaRPr lang="tr-TR" sz="3200" dirty="0"/>
          </a:p>
        </p:txBody>
      </p:sp>
      <p:sp>
        <p:nvSpPr>
          <p:cNvPr id="3" name="İçerik Yer Tutucusu 2"/>
          <p:cNvSpPr>
            <a:spLocks noGrp="1"/>
          </p:cNvSpPr>
          <p:nvPr>
            <p:ph idx="1"/>
          </p:nvPr>
        </p:nvSpPr>
        <p:spPr>
          <a:xfrm>
            <a:off x="1167205" y="2027141"/>
            <a:ext cx="6777317" cy="3508977"/>
          </a:xfrm>
        </p:spPr>
        <p:txBody>
          <a:bodyPr/>
          <a:lstStyle/>
          <a:p>
            <a:r>
              <a:rPr lang="tr-TR" dirty="0" smtClean="0"/>
              <a:t>7.4 Giriş</a:t>
            </a:r>
            <a:endParaRPr lang="tr-TR" dirty="0"/>
          </a:p>
          <a:p>
            <a:r>
              <a:rPr lang="tr-TR" dirty="0" smtClean="0"/>
              <a:t>7.4.1 Beklenen </a:t>
            </a:r>
            <a:r>
              <a:rPr lang="tr-TR" dirty="0"/>
              <a:t>Değerler</a:t>
            </a:r>
          </a:p>
          <a:p>
            <a:r>
              <a:rPr lang="tr-TR" dirty="0" smtClean="0"/>
              <a:t>7.4.2 Beklenen </a:t>
            </a:r>
            <a:r>
              <a:rPr lang="tr-TR" dirty="0"/>
              <a:t>Değerin </a:t>
            </a:r>
            <a:r>
              <a:rPr lang="tr-TR" dirty="0" err="1"/>
              <a:t>Doğrusallığı</a:t>
            </a:r>
            <a:endParaRPr lang="tr-TR" dirty="0"/>
          </a:p>
          <a:p>
            <a:r>
              <a:rPr lang="tr-TR" dirty="0" smtClean="0"/>
              <a:t>7.4.3 Ortalama-Durum </a:t>
            </a:r>
            <a:r>
              <a:rPr lang="tr-TR" dirty="0"/>
              <a:t>Hesaplama Karmaşıklığı</a:t>
            </a:r>
          </a:p>
          <a:p>
            <a:r>
              <a:rPr lang="tr-TR" dirty="0" smtClean="0"/>
              <a:t>7.4.4 Bağımsız </a:t>
            </a:r>
            <a:r>
              <a:rPr lang="tr-TR" dirty="0"/>
              <a:t>Rastgele Değişkenler</a:t>
            </a:r>
          </a:p>
          <a:p>
            <a:r>
              <a:rPr lang="tr-TR" dirty="0" smtClean="0"/>
              <a:t>7.4.5 </a:t>
            </a:r>
            <a:r>
              <a:rPr lang="tr-TR" dirty="0" err="1" smtClean="0"/>
              <a:t>Varyans</a:t>
            </a:r>
            <a:endParaRPr lang="tr-TR" dirty="0"/>
          </a:p>
          <a:p>
            <a:endParaRPr lang="tr-TR" dirty="0"/>
          </a:p>
        </p:txBody>
      </p:sp>
      <p:sp>
        <p:nvSpPr>
          <p:cNvPr id="5" name="Altbilgi Yer Tutucusu 4"/>
          <p:cNvSpPr>
            <a:spLocks noGrp="1"/>
          </p:cNvSpPr>
          <p:nvPr>
            <p:ph type="ftr" sz="quarter" idx="11"/>
          </p:nvPr>
        </p:nvSpPr>
        <p:spPr>
          <a:xfrm>
            <a:off x="5185734" y="6149703"/>
            <a:ext cx="3502152" cy="365125"/>
          </a:xfrm>
        </p:spPr>
        <p:txBody>
          <a:bodyPr/>
          <a:lstStyle/>
          <a:p>
            <a:r>
              <a:rPr lang="en-US" dirty="0"/>
              <a:t>7.4 </a:t>
            </a:r>
            <a:r>
              <a:rPr lang="en-US" dirty="0" err="1"/>
              <a:t>Beklenen</a:t>
            </a:r>
            <a:r>
              <a:rPr lang="en-US" dirty="0"/>
              <a:t> </a:t>
            </a:r>
            <a:r>
              <a:rPr lang="en-US" dirty="0" err="1"/>
              <a:t>Değer</a:t>
            </a:r>
            <a:r>
              <a:rPr lang="en-US" dirty="0"/>
              <a:t> </a:t>
            </a:r>
            <a:r>
              <a:rPr lang="en-US" dirty="0" err="1"/>
              <a:t>ve</a:t>
            </a:r>
            <a:r>
              <a:rPr lang="en-US" dirty="0"/>
              <a:t> </a:t>
            </a:r>
            <a:r>
              <a:rPr lang="en-US" dirty="0" err="1"/>
              <a:t>Varyans</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77</a:t>
            </a:fld>
            <a:endParaRPr lang="en-US"/>
          </a:p>
        </p:txBody>
      </p:sp>
    </p:spTree>
    <p:extLst>
      <p:ext uri="{BB962C8B-B14F-4D97-AF65-F5344CB8AC3E}">
        <p14:creationId xmlns:p14="http://schemas.microsoft.com/office/powerpoint/2010/main" val="13192708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Unvan 1"/>
          <p:cNvSpPr>
            <a:spLocks noGrp="1"/>
          </p:cNvSpPr>
          <p:nvPr>
            <p:ph type="title"/>
          </p:nvPr>
        </p:nvSpPr>
        <p:spPr>
          <a:xfrm>
            <a:off x="1048614" y="1052550"/>
            <a:ext cx="7024744" cy="561650"/>
          </a:xfrm>
        </p:spPr>
        <p:txBody>
          <a:bodyPr>
            <a:normAutofit fontScale="90000"/>
          </a:bodyPr>
          <a:lstStyle/>
          <a:p>
            <a:pPr algn="ctr"/>
            <a:r>
              <a:rPr lang="tr-TR" sz="3200" b="1" dirty="0" smtClean="0"/>
              <a:t>7.4 GİRİŞ</a:t>
            </a:r>
            <a:endParaRPr lang="tr-TR" sz="3200" dirty="0"/>
          </a:p>
        </p:txBody>
      </p:sp>
      <p:sp>
        <p:nvSpPr>
          <p:cNvPr id="3" name="İçerik Yer Tutucusu 2"/>
          <p:cNvSpPr>
            <a:spLocks noGrp="1"/>
          </p:cNvSpPr>
          <p:nvPr>
            <p:ph idx="1"/>
          </p:nvPr>
        </p:nvSpPr>
        <p:spPr>
          <a:xfrm>
            <a:off x="597947" y="1721776"/>
            <a:ext cx="8123415" cy="4823100"/>
          </a:xfrm>
        </p:spPr>
        <p:txBody>
          <a:bodyPr>
            <a:normAutofit/>
          </a:bodyPr>
          <a:lstStyle/>
          <a:p>
            <a:pPr algn="just"/>
            <a:r>
              <a:rPr lang="tr-TR" sz="2000" dirty="0"/>
              <a:t>Bir rastgele değişkenin beklenen değeri bir örnek uzaydaki bütün elemanlar üzerinden, bir elemanın olasılığı ile bu elemanın rastgele değişkenin değerinin çarpımının toplamıdır. </a:t>
            </a:r>
            <a:endParaRPr lang="tr-TR" sz="2000" dirty="0" smtClean="0"/>
          </a:p>
          <a:p>
            <a:pPr algn="just"/>
            <a:endParaRPr lang="tr-TR" sz="2000" dirty="0"/>
          </a:p>
          <a:p>
            <a:pPr algn="just"/>
            <a:r>
              <a:rPr lang="tr-TR" sz="2000" dirty="0" smtClean="0"/>
              <a:t>Sonuç </a:t>
            </a:r>
            <a:r>
              <a:rPr lang="tr-TR" sz="2000" dirty="0"/>
              <a:t>olarak, beklenen değer bir rastgele değişkenin değerinin ağırlıklı ortalamasıdır</a:t>
            </a:r>
            <a:r>
              <a:rPr lang="tr-TR" sz="2000" dirty="0" smtClean="0"/>
              <a:t>.</a:t>
            </a:r>
          </a:p>
          <a:p>
            <a:pPr algn="just"/>
            <a:endParaRPr lang="tr-TR" sz="2000" dirty="0"/>
          </a:p>
          <a:p>
            <a:pPr algn="just"/>
            <a:r>
              <a:rPr lang="tr-TR" sz="2000" dirty="0" smtClean="0"/>
              <a:t> </a:t>
            </a:r>
            <a:r>
              <a:rPr lang="tr-TR" sz="2000" dirty="0"/>
              <a:t>Rastgele değişkenin beklenen değeri, bu değişkenin değerinin dağıtımı için merkezi bir nokta sağlar</a:t>
            </a:r>
            <a:r>
              <a:rPr lang="tr-TR" sz="2000" dirty="0" smtClean="0"/>
              <a:t>.</a:t>
            </a:r>
          </a:p>
          <a:p>
            <a:pPr algn="just"/>
            <a:endParaRPr lang="tr-TR" sz="2000" dirty="0"/>
          </a:p>
          <a:p>
            <a:pPr algn="just"/>
            <a:r>
              <a:rPr lang="tr-TR" sz="2000" dirty="0" smtClean="0"/>
              <a:t> </a:t>
            </a:r>
            <a:r>
              <a:rPr lang="tr-TR" sz="2000" dirty="0"/>
              <a:t>Bir rastgele değişkenin beklenen değeri kavramını kullanarak birçok problemi çözebiliriz. </a:t>
            </a:r>
            <a:endParaRPr lang="tr-TR" sz="2000" dirty="0" smtClean="0"/>
          </a:p>
          <a:p>
            <a:endParaRPr lang="tr-TR" sz="2000" dirty="0"/>
          </a:p>
          <a:p>
            <a:endParaRPr lang="tr-TR" sz="2000" dirty="0"/>
          </a:p>
        </p:txBody>
      </p:sp>
      <p:sp>
        <p:nvSpPr>
          <p:cNvPr id="9" name="Altbilgi Yer Tutucusu 4"/>
          <p:cNvSpPr>
            <a:spLocks noGrp="1"/>
          </p:cNvSpPr>
          <p:nvPr>
            <p:ph type="ftr" sz="quarter" idx="11"/>
          </p:nvPr>
        </p:nvSpPr>
        <p:spPr>
          <a:xfrm>
            <a:off x="5178868" y="6164216"/>
            <a:ext cx="3502152" cy="365125"/>
          </a:xfrm>
        </p:spPr>
        <p:txBody>
          <a:bodyPr/>
          <a:lstStyle/>
          <a:p>
            <a:r>
              <a:rPr lang="en-US" dirty="0"/>
              <a:t>7.4 </a:t>
            </a:r>
            <a:r>
              <a:rPr lang="en-US" dirty="0" err="1"/>
              <a:t>Beklenen</a:t>
            </a:r>
            <a:r>
              <a:rPr lang="en-US" dirty="0"/>
              <a:t> </a:t>
            </a:r>
            <a:r>
              <a:rPr lang="en-US" dirty="0" err="1"/>
              <a:t>Değer</a:t>
            </a:r>
            <a:r>
              <a:rPr lang="en-US" dirty="0"/>
              <a:t> </a:t>
            </a:r>
            <a:r>
              <a:rPr lang="en-US" dirty="0" err="1"/>
              <a:t>ve</a:t>
            </a:r>
            <a:r>
              <a:rPr lang="en-US" dirty="0"/>
              <a:t> </a:t>
            </a:r>
            <a:r>
              <a:rPr lang="en-US" dirty="0" err="1"/>
              <a:t>Varyans</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78</a:t>
            </a:fld>
            <a:endParaRPr lang="en-US"/>
          </a:p>
        </p:txBody>
      </p:sp>
    </p:spTree>
    <p:extLst>
      <p:ext uri="{BB962C8B-B14F-4D97-AF65-F5344CB8AC3E}">
        <p14:creationId xmlns:p14="http://schemas.microsoft.com/office/powerpoint/2010/main" val="153788270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1"/>
          <p:cNvSpPr>
            <a:spLocks noGrp="1"/>
          </p:cNvSpPr>
          <p:nvPr>
            <p:ph type="title"/>
          </p:nvPr>
        </p:nvSpPr>
        <p:spPr>
          <a:xfrm>
            <a:off x="978178" y="1070166"/>
            <a:ext cx="7024744" cy="561650"/>
          </a:xfrm>
        </p:spPr>
        <p:txBody>
          <a:bodyPr>
            <a:normAutofit fontScale="90000"/>
          </a:bodyPr>
          <a:lstStyle/>
          <a:p>
            <a:pPr algn="ctr"/>
            <a:r>
              <a:rPr lang="tr-TR" sz="3200" b="1" dirty="0" smtClean="0"/>
              <a:t/>
            </a:r>
            <a:br>
              <a:rPr lang="tr-TR" sz="3200" b="1" dirty="0" smtClean="0"/>
            </a:br>
            <a:r>
              <a:rPr lang="tr-TR" sz="3200" b="1" dirty="0"/>
              <a:t/>
            </a:r>
            <a:br>
              <a:rPr lang="tr-TR" sz="3200" b="1" dirty="0"/>
            </a:br>
            <a:r>
              <a:rPr lang="tr-TR" sz="3200" b="1" dirty="0" smtClean="0"/>
              <a:t>7.4 GİRİŞ</a:t>
            </a:r>
            <a:endParaRPr lang="tr-TR" sz="3200" dirty="0"/>
          </a:p>
        </p:txBody>
      </p:sp>
      <p:sp>
        <p:nvSpPr>
          <p:cNvPr id="3" name="İçerik Yer Tutucusu 2"/>
          <p:cNvSpPr>
            <a:spLocks noGrp="1"/>
          </p:cNvSpPr>
          <p:nvPr>
            <p:ph idx="1"/>
          </p:nvPr>
        </p:nvSpPr>
        <p:spPr>
          <a:xfrm>
            <a:off x="464457" y="1350991"/>
            <a:ext cx="8216563" cy="4813224"/>
          </a:xfrm>
        </p:spPr>
        <p:txBody>
          <a:bodyPr>
            <a:normAutofit/>
          </a:bodyPr>
          <a:lstStyle/>
          <a:p>
            <a:endParaRPr lang="tr-TR" sz="2000" dirty="0" smtClean="0"/>
          </a:p>
          <a:p>
            <a:endParaRPr lang="tr-TR" sz="2000" dirty="0"/>
          </a:p>
          <a:p>
            <a:endParaRPr lang="tr-TR" sz="2000" dirty="0" smtClean="0"/>
          </a:p>
          <a:p>
            <a:pPr algn="just"/>
            <a:r>
              <a:rPr lang="tr-TR" sz="2000" dirty="0" smtClean="0"/>
              <a:t>Örneğin</a:t>
            </a:r>
            <a:r>
              <a:rPr lang="tr-TR" sz="2000" dirty="0"/>
              <a:t>, şans oyunlarında avantajı olan kişiyi belirlemede ve algoritmaların ortalama durum karışıklığını belirlemede gibi. Bir rastgele değişkenin diğer yararlı ölçümü de onun </a:t>
            </a:r>
            <a:r>
              <a:rPr lang="tr-TR" sz="2000" dirty="0" err="1"/>
              <a:t>varyansıdır</a:t>
            </a:r>
            <a:r>
              <a:rPr lang="tr-TR" sz="2000" dirty="0"/>
              <a:t> ki bu bize rastgele değişkenlerin değerlerinin nasıl yayıldığını söyler. Bir rastgele değişkenin </a:t>
            </a:r>
            <a:r>
              <a:rPr lang="tr-TR" sz="2000" dirty="0" err="1"/>
              <a:t>varyansını</a:t>
            </a:r>
            <a:r>
              <a:rPr lang="tr-TR" sz="2000" dirty="0"/>
              <a:t>, rastgele değişkenin beklenen değerinden ne kadar uzaklaşacağının olasılığını hesaplamak için kullanırız.</a:t>
            </a:r>
          </a:p>
          <a:p>
            <a:endParaRPr lang="tr-TR" sz="2000" dirty="0"/>
          </a:p>
        </p:txBody>
      </p:sp>
      <p:sp>
        <p:nvSpPr>
          <p:cNvPr id="8" name="Altbilgi Yer Tutucusu 4"/>
          <p:cNvSpPr>
            <a:spLocks noGrp="1"/>
          </p:cNvSpPr>
          <p:nvPr>
            <p:ph type="ftr" sz="quarter" idx="11"/>
          </p:nvPr>
        </p:nvSpPr>
        <p:spPr>
          <a:xfrm>
            <a:off x="5178868" y="6164216"/>
            <a:ext cx="3502152" cy="365125"/>
          </a:xfrm>
        </p:spPr>
        <p:txBody>
          <a:bodyPr/>
          <a:lstStyle/>
          <a:p>
            <a:r>
              <a:rPr lang="en-US" dirty="0"/>
              <a:t>7.4 </a:t>
            </a:r>
            <a:r>
              <a:rPr lang="en-US" dirty="0" err="1"/>
              <a:t>Beklenen</a:t>
            </a:r>
            <a:r>
              <a:rPr lang="en-US" dirty="0"/>
              <a:t> </a:t>
            </a:r>
            <a:r>
              <a:rPr lang="en-US" dirty="0" err="1"/>
              <a:t>Değer</a:t>
            </a:r>
            <a:r>
              <a:rPr lang="en-US" dirty="0"/>
              <a:t> </a:t>
            </a:r>
            <a:r>
              <a:rPr lang="en-US" dirty="0" err="1"/>
              <a:t>ve</a:t>
            </a:r>
            <a:r>
              <a:rPr lang="en-US" dirty="0"/>
              <a:t> </a:t>
            </a:r>
            <a:r>
              <a:rPr lang="en-US" dirty="0" err="1"/>
              <a:t>Varyans</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79</a:t>
            </a:fld>
            <a:endParaRPr lang="en-US"/>
          </a:p>
        </p:txBody>
      </p:sp>
    </p:spTree>
    <p:extLst>
      <p:ext uri="{BB962C8B-B14F-4D97-AF65-F5344CB8AC3E}">
        <p14:creationId xmlns:p14="http://schemas.microsoft.com/office/powerpoint/2010/main" val="24073524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740230"/>
            <a:ext cx="7024744" cy="958721"/>
          </a:xfrm>
        </p:spPr>
        <p:txBody>
          <a:bodyPr>
            <a:normAutofit/>
          </a:bodyPr>
          <a:lstStyle/>
          <a:p>
            <a:pPr algn="ctr"/>
            <a:r>
              <a:rPr lang="tr-TR" sz="3200" b="1" u="sng" dirty="0" smtClean="0"/>
              <a:t>7.1.1 Sonlu Olasılık</a:t>
            </a:r>
            <a:endParaRPr lang="tr-TR" sz="3200" dirty="0"/>
          </a:p>
        </p:txBody>
      </p:sp>
      <p:sp>
        <p:nvSpPr>
          <p:cNvPr id="3" name="İçerik Yer Tutucusu 2"/>
          <p:cNvSpPr>
            <a:spLocks noGrp="1"/>
          </p:cNvSpPr>
          <p:nvPr>
            <p:ph idx="1"/>
          </p:nvPr>
        </p:nvSpPr>
        <p:spPr>
          <a:xfrm>
            <a:off x="1043492" y="2017486"/>
            <a:ext cx="6777317" cy="3815143"/>
          </a:xfrm>
        </p:spPr>
        <p:txBody>
          <a:bodyPr>
            <a:normAutofit/>
          </a:bodyPr>
          <a:lstStyle/>
          <a:p>
            <a:pPr algn="just"/>
            <a:r>
              <a:rPr lang="tr-TR" sz="2000" b="1" dirty="0">
                <a:solidFill>
                  <a:srgbClr val="C00000"/>
                </a:solidFill>
              </a:rPr>
              <a:t>ÖRNEK</a:t>
            </a:r>
            <a:r>
              <a:rPr lang="tr-TR" sz="2000" b="1" dirty="0"/>
              <a:t> </a:t>
            </a:r>
            <a:r>
              <a:rPr lang="tr-TR" sz="2000" b="1" dirty="0" smtClean="0">
                <a:solidFill>
                  <a:srgbClr val="C00000"/>
                </a:solidFill>
              </a:rPr>
              <a:t>1</a:t>
            </a:r>
            <a:r>
              <a:rPr lang="tr-TR" sz="2000" b="1" dirty="0" smtClean="0"/>
              <a:t>:</a:t>
            </a:r>
            <a:r>
              <a:rPr lang="tr-TR" sz="2000" dirty="0"/>
              <a:t>Bir </a:t>
            </a:r>
            <a:r>
              <a:rPr lang="tr-TR" sz="2000" dirty="0" smtClean="0"/>
              <a:t>kutuda </a:t>
            </a:r>
            <a:r>
              <a:rPr lang="tr-TR" sz="2000" dirty="0"/>
              <a:t>dört mavi top ve beş kırmızı top vardır. Kupadan rastgele seçilmiş bir topun mavi olma olasılığı </a:t>
            </a:r>
            <a:r>
              <a:rPr lang="tr-TR" sz="2000" dirty="0" smtClean="0"/>
              <a:t>nedir</a:t>
            </a:r>
            <a:r>
              <a:rPr lang="tr-TR" sz="2000" dirty="0" smtClean="0">
                <a:latin typeface="Arial" panose="020B0604020202020204" pitchFamily="34" charset="0"/>
                <a:cs typeface="Arial" panose="020B0604020202020204" pitchFamily="34" charset="0"/>
              </a:rPr>
              <a:t>?</a:t>
            </a:r>
          </a:p>
          <a:p>
            <a:pPr algn="just"/>
            <a:endParaRPr lang="tr-TR" sz="2000" dirty="0" smtClean="0">
              <a:latin typeface="Arial" panose="020B0604020202020204" pitchFamily="34" charset="0"/>
              <a:cs typeface="Arial" panose="020B0604020202020204" pitchFamily="34" charset="0"/>
            </a:endParaRPr>
          </a:p>
          <a:p>
            <a:pPr algn="just"/>
            <a:r>
              <a:rPr lang="tr-TR" sz="2000" b="1" i="1" dirty="0">
                <a:solidFill>
                  <a:srgbClr val="C00000"/>
                </a:solidFill>
              </a:rPr>
              <a:t>Çözüm:</a:t>
            </a:r>
            <a:r>
              <a:rPr lang="tr-TR" sz="2000" i="1" dirty="0">
                <a:solidFill>
                  <a:srgbClr val="C00000"/>
                </a:solidFill>
              </a:rPr>
              <a:t> </a:t>
            </a:r>
            <a:r>
              <a:rPr lang="tr-TR" sz="2000" dirty="0"/>
              <a:t>Olasılığı hesaplamak için, dokuz olası sonuç olduğunu unutmayalım ve bu olası sonuçların dördü mavi top olmasıdır. Bu nedenle, bir mavi top seçilme olasılığı 4/9 olur.</a:t>
            </a:r>
          </a:p>
        </p:txBody>
      </p:sp>
      <p:sp>
        <p:nvSpPr>
          <p:cNvPr id="5" name="Altbilgi Yer Tutucusu 4"/>
          <p:cNvSpPr>
            <a:spLocks noGrp="1"/>
          </p:cNvSpPr>
          <p:nvPr>
            <p:ph type="ftr" sz="quarter" idx="11"/>
          </p:nvPr>
        </p:nvSpPr>
        <p:spPr>
          <a:xfrm>
            <a:off x="4772074" y="5924730"/>
            <a:ext cx="3502152" cy="365125"/>
          </a:xfrm>
        </p:spPr>
        <p:txBody>
          <a:bodyPr/>
          <a:lstStyle/>
          <a:p>
            <a:r>
              <a:rPr lang="tr-TR" dirty="0"/>
              <a:t>7.1 Ayrık Olasılığa Giriş</a:t>
            </a:r>
            <a:endParaRPr lang="en-US" dirty="0"/>
          </a:p>
          <a:p>
            <a:endParaRPr lang="en-US" dirty="0"/>
          </a:p>
        </p:txBody>
      </p:sp>
      <p:sp>
        <p:nvSpPr>
          <p:cNvPr id="6" name="Slayt Numarası Yer Tutucusu 5"/>
          <p:cNvSpPr>
            <a:spLocks noGrp="1"/>
          </p:cNvSpPr>
          <p:nvPr>
            <p:ph type="sldNum" sz="quarter" idx="12"/>
          </p:nvPr>
        </p:nvSpPr>
        <p:spPr/>
        <p:txBody>
          <a:bodyPr>
            <a:normAutofit/>
          </a:bodyPr>
          <a:lstStyle/>
          <a:p>
            <a:fld id="{8B37D5FE-740C-46F5-801A-FA5477D9711F}" type="slidenum">
              <a:rPr lang="en-US" smtClean="0"/>
              <a:pPr/>
              <a:t>8</a:t>
            </a:fld>
            <a:endParaRPr lang="en-US"/>
          </a:p>
        </p:txBody>
      </p:sp>
    </p:spTree>
    <p:extLst>
      <p:ext uri="{BB962C8B-B14F-4D97-AF65-F5344CB8AC3E}">
        <p14:creationId xmlns:p14="http://schemas.microsoft.com/office/powerpoint/2010/main" val="365391042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2" y="846235"/>
            <a:ext cx="7024744" cy="663250"/>
          </a:xfrm>
        </p:spPr>
        <p:txBody>
          <a:bodyPr>
            <a:normAutofit/>
          </a:bodyPr>
          <a:lstStyle/>
          <a:p>
            <a:pPr algn="ctr"/>
            <a:r>
              <a:rPr lang="tr-TR" sz="3200" b="1" dirty="0"/>
              <a:t>7.4.1 Beklenen </a:t>
            </a:r>
            <a:r>
              <a:rPr lang="tr-TR" sz="3200" b="1" dirty="0" smtClean="0"/>
              <a:t>Değerler</a:t>
            </a:r>
            <a:endParaRPr lang="tr-TR" sz="3200" dirty="0"/>
          </a:p>
        </p:txBody>
      </p:sp>
      <p:sp>
        <p:nvSpPr>
          <p:cNvPr id="3" name="İçerik Yer Tutucusu 2"/>
          <p:cNvSpPr>
            <a:spLocks noGrp="1"/>
          </p:cNvSpPr>
          <p:nvPr>
            <p:ph idx="1"/>
          </p:nvPr>
        </p:nvSpPr>
        <p:spPr>
          <a:xfrm>
            <a:off x="643153" y="1970315"/>
            <a:ext cx="8011886" cy="4466045"/>
          </a:xfrm>
        </p:spPr>
        <p:txBody>
          <a:bodyPr>
            <a:normAutofit/>
          </a:bodyPr>
          <a:lstStyle/>
          <a:p>
            <a:pPr algn="just"/>
            <a:r>
              <a:rPr lang="tr-TR" sz="2000" dirty="0"/>
              <a:t>Bir rastgele değişken almak için bu değer vasıtasıyla birçok soru formülleştirilebilir ya da daha doğrusu, bir deney defalarca tekrarlandığında bir rastgele değişkenin ortalama değeri hesaplanabilir. Bu tür somlar şu tür problemleri içerir: Bir madeni para 100 kez havaya atıldığında kaç kez tura </a:t>
            </a:r>
            <a:r>
              <a:rPr lang="tr-TR" sz="2000" dirty="0" smtClean="0"/>
              <a:t>görebiliriz</a:t>
            </a:r>
            <a:r>
              <a:rPr lang="tr-TR" sz="2000" dirty="0">
                <a:latin typeface="Arial" panose="020B0604020202020204" pitchFamily="34" charset="0"/>
                <a:cs typeface="Arial" panose="020B0604020202020204" pitchFamily="34" charset="0"/>
              </a:rPr>
              <a:t> </a:t>
            </a:r>
            <a:r>
              <a:rPr lang="tr-TR" sz="2000" dirty="0" smtClean="0">
                <a:latin typeface="Arial" panose="020B0604020202020204" pitchFamily="34" charset="0"/>
                <a:cs typeface="Arial" panose="020B0604020202020204" pitchFamily="34" charset="0"/>
              </a:rPr>
              <a:t>?</a:t>
            </a:r>
          </a:p>
          <a:p>
            <a:pPr marL="68580" indent="0" algn="just">
              <a:buNone/>
            </a:pPr>
            <a:endParaRPr lang="tr-TR" sz="2000" dirty="0" smtClean="0">
              <a:latin typeface="Arial" panose="020B0604020202020204" pitchFamily="34" charset="0"/>
              <a:cs typeface="Arial" panose="020B0604020202020204" pitchFamily="34" charset="0"/>
            </a:endParaRPr>
          </a:p>
          <a:p>
            <a:pPr algn="just"/>
            <a:r>
              <a:rPr lang="tr-TR" sz="2000" dirty="0" smtClean="0"/>
              <a:t> </a:t>
            </a:r>
            <a:r>
              <a:rPr lang="tr-TR" sz="2000" dirty="0"/>
              <a:t>Doğrusal arama yöntemi kullanarak bir listede bir eleman bulunurken yapılan karşılaştırmaların beklenen sayısı </a:t>
            </a:r>
            <a:r>
              <a:rPr lang="tr-TR" sz="2000" dirty="0" smtClean="0"/>
              <a:t>nedir</a:t>
            </a:r>
            <a:r>
              <a:rPr lang="tr-TR" sz="2000" dirty="0" smtClean="0">
                <a:latin typeface="Arial" panose="020B0604020202020204" pitchFamily="34" charset="0"/>
                <a:cs typeface="Arial" panose="020B0604020202020204" pitchFamily="34" charset="0"/>
              </a:rPr>
              <a:t>?</a:t>
            </a:r>
            <a:r>
              <a:rPr lang="tr-TR" sz="2000" dirty="0" smtClean="0"/>
              <a:t>    Böyle </a:t>
            </a:r>
            <a:r>
              <a:rPr lang="tr-TR" sz="2000" dirty="0"/>
              <a:t>soruları cevaplandırmak için rastgele değişkenin beklenen değeriyle tanışalım.</a:t>
            </a:r>
          </a:p>
          <a:p>
            <a:pPr marL="68580" indent="0">
              <a:buNone/>
            </a:pPr>
            <a:r>
              <a:rPr lang="tr-TR" sz="2000" dirty="0" smtClean="0"/>
              <a:t> </a:t>
            </a:r>
            <a:endParaRPr lang="tr-TR" sz="2000" dirty="0"/>
          </a:p>
        </p:txBody>
      </p:sp>
      <p:sp>
        <p:nvSpPr>
          <p:cNvPr id="5" name="Altbilgi Yer Tutucusu 4"/>
          <p:cNvSpPr>
            <a:spLocks noGrp="1"/>
          </p:cNvSpPr>
          <p:nvPr>
            <p:ph type="ftr" sz="quarter" idx="11"/>
          </p:nvPr>
        </p:nvSpPr>
        <p:spPr>
          <a:xfrm>
            <a:off x="5178476" y="6142446"/>
            <a:ext cx="3502152" cy="365125"/>
          </a:xfrm>
        </p:spPr>
        <p:txBody>
          <a:bodyPr/>
          <a:lstStyle/>
          <a:p>
            <a:r>
              <a:rPr lang="en-US" dirty="0"/>
              <a:t>7.4 </a:t>
            </a:r>
            <a:r>
              <a:rPr lang="en-US" dirty="0" err="1"/>
              <a:t>Beklenen</a:t>
            </a:r>
            <a:r>
              <a:rPr lang="en-US" dirty="0"/>
              <a:t> </a:t>
            </a:r>
            <a:r>
              <a:rPr lang="en-US" dirty="0" err="1"/>
              <a:t>Değer</a:t>
            </a:r>
            <a:r>
              <a:rPr lang="en-US" dirty="0"/>
              <a:t> </a:t>
            </a:r>
            <a:r>
              <a:rPr lang="en-US" dirty="0" err="1"/>
              <a:t>ve</a:t>
            </a:r>
            <a:r>
              <a:rPr lang="en-US" dirty="0"/>
              <a:t> </a:t>
            </a:r>
            <a:r>
              <a:rPr lang="en-US" dirty="0" err="1" smtClean="0"/>
              <a:t>Varyans</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80</a:t>
            </a:fld>
            <a:endParaRPr lang="en-US"/>
          </a:p>
        </p:txBody>
      </p:sp>
    </p:spTree>
    <p:extLst>
      <p:ext uri="{BB962C8B-B14F-4D97-AF65-F5344CB8AC3E}">
        <p14:creationId xmlns:p14="http://schemas.microsoft.com/office/powerpoint/2010/main" val="308988059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1"/>
          <p:cNvSpPr>
            <a:spLocks noGrp="1"/>
          </p:cNvSpPr>
          <p:nvPr>
            <p:ph type="title"/>
          </p:nvPr>
        </p:nvSpPr>
        <p:spPr>
          <a:xfrm>
            <a:off x="1043492" y="846235"/>
            <a:ext cx="7024744" cy="663250"/>
          </a:xfrm>
        </p:spPr>
        <p:txBody>
          <a:bodyPr>
            <a:normAutofit/>
          </a:bodyPr>
          <a:lstStyle/>
          <a:p>
            <a:pPr algn="ctr"/>
            <a:r>
              <a:rPr lang="tr-TR" sz="3200" b="1" dirty="0"/>
              <a:t>7.4.1 Beklenen </a:t>
            </a:r>
            <a:r>
              <a:rPr lang="tr-TR" sz="3200" b="1" dirty="0" smtClean="0"/>
              <a:t>Değerler</a:t>
            </a:r>
            <a:endParaRPr lang="tr-TR" sz="3200" dirty="0"/>
          </a:p>
        </p:txBody>
      </p:sp>
      <p:sp>
        <p:nvSpPr>
          <p:cNvPr id="8" name="Altbilgi Yer Tutucusu 4"/>
          <p:cNvSpPr>
            <a:spLocks noGrp="1"/>
          </p:cNvSpPr>
          <p:nvPr>
            <p:ph type="ftr" sz="quarter" idx="11"/>
          </p:nvPr>
        </p:nvSpPr>
        <p:spPr>
          <a:xfrm>
            <a:off x="5178476" y="6142446"/>
            <a:ext cx="3502152" cy="365125"/>
          </a:xfrm>
        </p:spPr>
        <p:txBody>
          <a:bodyPr/>
          <a:lstStyle/>
          <a:p>
            <a:r>
              <a:rPr lang="en-US" dirty="0"/>
              <a:t>7.4 </a:t>
            </a:r>
            <a:r>
              <a:rPr lang="en-US" dirty="0" err="1"/>
              <a:t>Beklenen</a:t>
            </a:r>
            <a:r>
              <a:rPr lang="en-US" dirty="0"/>
              <a:t> </a:t>
            </a:r>
            <a:r>
              <a:rPr lang="en-US" dirty="0" err="1"/>
              <a:t>Değer</a:t>
            </a:r>
            <a:r>
              <a:rPr lang="en-US" dirty="0"/>
              <a:t> </a:t>
            </a:r>
            <a:r>
              <a:rPr lang="en-US" dirty="0" err="1"/>
              <a:t>ve</a:t>
            </a:r>
            <a:r>
              <a:rPr lang="en-US" dirty="0"/>
              <a:t> </a:t>
            </a:r>
            <a:r>
              <a:rPr lang="en-US" dirty="0" err="1" smtClean="0"/>
              <a:t>Varyans</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81</a:t>
            </a:fld>
            <a:endParaRPr lang="en-US"/>
          </a:p>
        </p:txBody>
      </p:sp>
      <p:graphicFrame>
        <p:nvGraphicFramePr>
          <p:cNvPr id="21" name="Diyagram 20"/>
          <p:cNvGraphicFramePr/>
          <p:nvPr>
            <p:extLst>
              <p:ext uri="{D42A27DB-BD31-4B8C-83A1-F6EECF244321}">
                <p14:modId xmlns:p14="http://schemas.microsoft.com/office/powerpoint/2010/main" val="183269243"/>
              </p:ext>
            </p:extLst>
          </p:nvPr>
        </p:nvGraphicFramePr>
        <p:xfrm>
          <a:off x="651520" y="1714208"/>
          <a:ext cx="7897393" cy="10072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8 İçerik Yer Tutucusu"/>
          <p:cNvSpPr>
            <a:spLocks noGrp="1"/>
          </p:cNvSpPr>
          <p:nvPr>
            <p:ph idx="1"/>
          </p:nvPr>
        </p:nvSpPr>
        <p:spPr>
          <a:xfrm>
            <a:off x="295836" y="2652834"/>
            <a:ext cx="8229600" cy="4325112"/>
          </a:xfrm>
        </p:spPr>
        <p:txBody>
          <a:bodyPr/>
          <a:lstStyle/>
          <a:p>
            <a:r>
              <a:rPr lang="tr-TR" sz="2000" i="1" dirty="0" smtClean="0"/>
              <a:t>s</a:t>
            </a:r>
            <a:r>
              <a:rPr lang="tr-TR" sz="2000" dirty="0" smtClean="0"/>
              <a:t> € </a:t>
            </a:r>
            <a:r>
              <a:rPr lang="tr-TR" sz="2000" i="1" dirty="0" smtClean="0"/>
              <a:t>S </a:t>
            </a:r>
            <a:r>
              <a:rPr lang="tr-TR" sz="2000" dirty="0" smtClean="0"/>
              <a:t>için </a:t>
            </a:r>
            <a:r>
              <a:rPr lang="tr-TR" sz="2000" i="1" dirty="0" err="1" smtClean="0"/>
              <a:t>X</a:t>
            </a:r>
            <a:r>
              <a:rPr lang="tr-TR" sz="2000" dirty="0" err="1" smtClean="0"/>
              <a:t>'in</a:t>
            </a:r>
            <a:r>
              <a:rPr lang="tr-TR" sz="2000" dirty="0" smtClean="0"/>
              <a:t> sapması </a:t>
            </a:r>
            <a:r>
              <a:rPr lang="tr-TR" sz="2000" i="1" dirty="0" smtClean="0"/>
              <a:t>X(s) ~ E(X)</a:t>
            </a:r>
            <a:r>
              <a:rPr lang="tr-TR" sz="2000" dirty="0" smtClean="0"/>
              <a:t>'</a:t>
            </a:r>
            <a:r>
              <a:rPr lang="tr-TR" sz="2000" dirty="0" err="1" smtClean="0"/>
              <a:t>dir</a:t>
            </a:r>
            <a:r>
              <a:rPr lang="tr-TR" sz="2000" dirty="0" smtClean="0"/>
              <a:t>. Yani </a:t>
            </a:r>
            <a:r>
              <a:rPr lang="tr-TR" sz="2000" i="1" dirty="0" err="1" smtClean="0"/>
              <a:t>X</a:t>
            </a:r>
            <a:r>
              <a:rPr lang="tr-TR" sz="2000" dirty="0" err="1" smtClean="0"/>
              <a:t>'in</a:t>
            </a:r>
            <a:r>
              <a:rPr lang="tr-TR" sz="2000" dirty="0" smtClean="0"/>
              <a:t> beklenen değeri ve </a:t>
            </a:r>
            <a:r>
              <a:rPr lang="tr-TR" sz="2000" i="1" dirty="0" err="1" smtClean="0"/>
              <a:t>X</a:t>
            </a:r>
            <a:r>
              <a:rPr lang="tr-TR" sz="2000" dirty="0" err="1" smtClean="0"/>
              <a:t>'in</a:t>
            </a:r>
            <a:r>
              <a:rPr lang="tr-TR" sz="2000" dirty="0" smtClean="0"/>
              <a:t> ortalaması arasındaki farktır.</a:t>
            </a:r>
          </a:p>
          <a:p>
            <a:r>
              <a:rPr lang="tr-TR" sz="2000" dirty="0" smtClean="0"/>
              <a:t>Örnek uzay S, S = {x</a:t>
            </a:r>
            <a:r>
              <a:rPr lang="tr-TR" sz="2000" baseline="-25000" dirty="0" smtClean="0"/>
              <a:t>1,</a:t>
            </a:r>
            <a:r>
              <a:rPr lang="tr-TR" sz="2000" dirty="0" smtClean="0"/>
              <a:t>x</a:t>
            </a:r>
            <a:r>
              <a:rPr lang="tr-TR" sz="2000" baseline="-25000" dirty="0" smtClean="0"/>
              <a:t>2,</a:t>
            </a:r>
            <a:r>
              <a:rPr lang="tr-TR" sz="2000" dirty="0" smtClean="0"/>
              <a:t>…..,</a:t>
            </a:r>
            <a:r>
              <a:rPr lang="tr-TR" sz="2000" dirty="0" err="1" smtClean="0"/>
              <a:t>x</a:t>
            </a:r>
            <a:r>
              <a:rPr lang="tr-TR" sz="2000" baseline="-25000" dirty="0" err="1" smtClean="0"/>
              <a:t>n</a:t>
            </a:r>
            <a:r>
              <a:rPr lang="tr-TR" sz="2000" dirty="0" smtClean="0"/>
              <a:t> } n tane elemana sahip olduğunda;</a:t>
            </a:r>
          </a:p>
          <a:p>
            <a:endParaRPr lang="tr-TR" sz="2000" dirty="0" smtClean="0"/>
          </a:p>
          <a:p>
            <a:pPr>
              <a:buNone/>
            </a:pPr>
            <a:r>
              <a:rPr lang="tr-TR" sz="2000" dirty="0" smtClean="0"/>
              <a:t>      E(X)                           </a:t>
            </a:r>
          </a:p>
          <a:p>
            <a:pPr>
              <a:buNone/>
            </a:pPr>
            <a:r>
              <a:rPr lang="tr-TR" sz="2000" dirty="0" smtClean="0"/>
              <a:t>     olur.</a:t>
            </a:r>
          </a:p>
          <a:p>
            <a:pPr algn="just">
              <a:buNone/>
            </a:pPr>
            <a:r>
              <a:rPr lang="tr-TR" sz="2000" b="1" i="1" dirty="0" smtClean="0">
                <a:solidFill>
                  <a:srgbClr val="C00000"/>
                </a:solidFill>
              </a:rPr>
              <a:t>    Uyarı:</a:t>
            </a:r>
            <a:r>
              <a:rPr lang="tr-TR" sz="2000" dirty="0" smtClean="0">
                <a:solidFill>
                  <a:srgbClr val="C00000"/>
                </a:solidFill>
              </a:rPr>
              <a:t> </a:t>
            </a:r>
            <a:r>
              <a:rPr lang="tr-TR" sz="2000" dirty="0" smtClean="0"/>
              <a:t>Örnek uzay sonsuz elemanlı olduğunda, tanımdaki sonsuz seri sadece mutlak yakınsak olduğu zaman beklenti tanımlıdır. Yani bir sonsuz örnek uzay üzerinde bir rastgele değişkenin beklentisi eğer varsa sonludur.</a:t>
            </a:r>
          </a:p>
          <a:p>
            <a:pPr>
              <a:buNone/>
            </a:pPr>
            <a:endParaRPr lang="tr-TR" sz="2000" dirty="0" smtClean="0"/>
          </a:p>
          <a:p>
            <a:endParaRPr lang="tr-TR" sz="2000" dirty="0" smtClean="0"/>
          </a:p>
          <a:p>
            <a:endParaRPr lang="tr-TR" dirty="0"/>
          </a:p>
        </p:txBody>
      </p:sp>
      <p:graphicFrame>
        <p:nvGraphicFramePr>
          <p:cNvPr id="172033" name="Object 1"/>
          <p:cNvGraphicFramePr>
            <a:graphicFrameLocks noChangeAspect="1"/>
          </p:cNvGraphicFramePr>
          <p:nvPr/>
        </p:nvGraphicFramePr>
        <p:xfrm>
          <a:off x="470087" y="3885360"/>
          <a:ext cx="6326188" cy="928687"/>
        </p:xfrm>
        <a:graphic>
          <a:graphicData uri="http://schemas.openxmlformats.org/presentationml/2006/ole">
            <mc:AlternateContent xmlns:mc="http://schemas.openxmlformats.org/markup-compatibility/2006">
              <mc:Choice xmlns:v="urn:schemas-microsoft-com:vml" Requires="v">
                <p:oleObj spid="_x0000_s172034" name="Belge" r:id="rId8" imgW="7873590" imgH="1157442" progId="Word.Document.12">
                  <p:embed/>
                </p:oleObj>
              </mc:Choice>
              <mc:Fallback>
                <p:oleObj name="Belge" r:id="rId8" imgW="7873590" imgH="1157442" progId="Word.Document.12">
                  <p:embed/>
                  <p:pic>
                    <p:nvPicPr>
                      <p:cNvPr id="0" name="Picture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0087" y="3885360"/>
                        <a:ext cx="6326188" cy="92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6530358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1"/>
          <p:cNvSpPr>
            <a:spLocks noGrp="1"/>
          </p:cNvSpPr>
          <p:nvPr>
            <p:ph type="title"/>
          </p:nvPr>
        </p:nvSpPr>
        <p:spPr>
          <a:xfrm>
            <a:off x="1074483" y="1421567"/>
            <a:ext cx="7024744" cy="663250"/>
          </a:xfrm>
        </p:spPr>
        <p:txBody>
          <a:bodyPr>
            <a:normAutofit/>
          </a:bodyPr>
          <a:lstStyle/>
          <a:p>
            <a:pPr algn="ctr"/>
            <a:r>
              <a:rPr lang="tr-TR" sz="3200" b="1" dirty="0"/>
              <a:t>7.4.1 Beklenen </a:t>
            </a:r>
            <a:r>
              <a:rPr lang="tr-TR" sz="3200" b="1" dirty="0" smtClean="0"/>
              <a:t>Değerler</a:t>
            </a:r>
            <a:endParaRPr lang="tr-TR" sz="3200" dirty="0"/>
          </a:p>
        </p:txBody>
      </p:sp>
      <p:sp>
        <p:nvSpPr>
          <p:cNvPr id="8" name="Altbilgi Yer Tutucusu 4"/>
          <p:cNvSpPr>
            <a:spLocks noGrp="1"/>
          </p:cNvSpPr>
          <p:nvPr>
            <p:ph type="ftr" sz="quarter" idx="11"/>
          </p:nvPr>
        </p:nvSpPr>
        <p:spPr>
          <a:xfrm>
            <a:off x="5178476" y="6142446"/>
            <a:ext cx="3502152" cy="365125"/>
          </a:xfrm>
        </p:spPr>
        <p:txBody>
          <a:bodyPr/>
          <a:lstStyle/>
          <a:p>
            <a:r>
              <a:rPr lang="en-US" dirty="0"/>
              <a:t>7.4 </a:t>
            </a:r>
            <a:r>
              <a:rPr lang="en-US" dirty="0" err="1"/>
              <a:t>Beklenen</a:t>
            </a:r>
            <a:r>
              <a:rPr lang="en-US" dirty="0"/>
              <a:t> </a:t>
            </a:r>
            <a:r>
              <a:rPr lang="en-US" dirty="0" err="1"/>
              <a:t>Değer</a:t>
            </a:r>
            <a:r>
              <a:rPr lang="en-US" dirty="0"/>
              <a:t> </a:t>
            </a:r>
            <a:r>
              <a:rPr lang="en-US" dirty="0" err="1"/>
              <a:t>ve</a:t>
            </a:r>
            <a:r>
              <a:rPr lang="en-US" dirty="0"/>
              <a:t> </a:t>
            </a:r>
            <a:r>
              <a:rPr lang="en-US" dirty="0" err="1" smtClean="0"/>
              <a:t>Varyans</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82</a:t>
            </a:fld>
            <a:endParaRPr lang="en-US"/>
          </a:p>
        </p:txBody>
      </p:sp>
      <p:sp>
        <p:nvSpPr>
          <p:cNvPr id="9" name="8 İçerik Yer Tutucusu"/>
          <p:cNvSpPr>
            <a:spLocks noGrp="1"/>
          </p:cNvSpPr>
          <p:nvPr>
            <p:ph idx="1"/>
          </p:nvPr>
        </p:nvSpPr>
        <p:spPr>
          <a:xfrm>
            <a:off x="336176" y="2252335"/>
            <a:ext cx="8229600" cy="4325112"/>
          </a:xfrm>
        </p:spPr>
        <p:txBody>
          <a:bodyPr/>
          <a:lstStyle/>
          <a:p>
            <a:r>
              <a:rPr lang="tr-TR" sz="2000" b="1" dirty="0" smtClean="0">
                <a:solidFill>
                  <a:srgbClr val="C00000"/>
                </a:solidFill>
              </a:rPr>
              <a:t>ÖRNEK 1 </a:t>
            </a:r>
            <a:r>
              <a:rPr lang="tr-TR" sz="2000" b="1" dirty="0" smtClean="0"/>
              <a:t>	Bir Zarın Beklenen Değeri</a:t>
            </a:r>
            <a:r>
              <a:rPr lang="tr-TR" sz="2000" dirty="0" smtClean="0"/>
              <a:t> Hilesiz bir zar atıldığında gelen sayı X olsun. </a:t>
            </a:r>
            <a:r>
              <a:rPr lang="tr-TR" sz="2000" dirty="0" err="1" smtClean="0"/>
              <a:t>X’in</a:t>
            </a:r>
            <a:r>
              <a:rPr lang="tr-TR" sz="2000" dirty="0" smtClean="0"/>
              <a:t> beklenen değeri nedir?</a:t>
            </a:r>
          </a:p>
          <a:p>
            <a:r>
              <a:rPr lang="tr-TR" sz="2000" i="1" dirty="0" smtClean="0">
                <a:solidFill>
                  <a:srgbClr val="C00000"/>
                </a:solidFill>
              </a:rPr>
              <a:t>Çözüm:</a:t>
            </a:r>
            <a:r>
              <a:rPr lang="tr-TR" sz="2000" dirty="0" smtClean="0">
                <a:solidFill>
                  <a:srgbClr val="C00000"/>
                </a:solidFill>
              </a:rPr>
              <a:t> </a:t>
            </a:r>
            <a:r>
              <a:rPr lang="tr-TR" sz="2000" dirty="0" smtClean="0"/>
              <a:t>X rastgele değişkeni 1, 2, 3, 4, 5 veya 6 değerlerinin her birini 1/6 olasılıkla alır ve</a:t>
            </a:r>
          </a:p>
          <a:p>
            <a:endParaRPr lang="tr-TR" sz="2000" dirty="0" smtClean="0"/>
          </a:p>
          <a:p>
            <a:endParaRPr lang="tr-TR" dirty="0"/>
          </a:p>
        </p:txBody>
      </p:sp>
      <p:graphicFrame>
        <p:nvGraphicFramePr>
          <p:cNvPr id="171009" name="Object 1"/>
          <p:cNvGraphicFramePr>
            <a:graphicFrameLocks noChangeAspect="1"/>
          </p:cNvGraphicFramePr>
          <p:nvPr/>
        </p:nvGraphicFramePr>
        <p:xfrm>
          <a:off x="968310" y="3835870"/>
          <a:ext cx="11363325" cy="1873250"/>
        </p:xfrm>
        <a:graphic>
          <a:graphicData uri="http://schemas.openxmlformats.org/presentationml/2006/ole">
            <mc:AlternateContent xmlns:mc="http://schemas.openxmlformats.org/markup-compatibility/2006">
              <mc:Choice xmlns:v="urn:schemas-microsoft-com:vml" Requires="v">
                <p:oleObj spid="_x0000_s171010" name="Belge" r:id="rId3" imgW="11545740" imgH="1919949" progId="Word.Document.12">
                  <p:embed/>
                </p:oleObj>
              </mc:Choice>
              <mc:Fallback>
                <p:oleObj name="Belge" r:id="rId3" imgW="11545740" imgH="1919949" progId="Word.Document.12">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8310" y="3835870"/>
                        <a:ext cx="11363325" cy="187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5207543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035424"/>
            <a:ext cx="8229600" cy="5539112"/>
          </a:xfrm>
        </p:spPr>
        <p:txBody>
          <a:bodyPr>
            <a:noAutofit/>
          </a:bodyPr>
          <a:lstStyle/>
          <a:p>
            <a:pPr algn="just"/>
            <a:r>
              <a:rPr lang="tr-TR" sz="2000" b="1" dirty="0" smtClean="0">
                <a:solidFill>
                  <a:srgbClr val="C00000"/>
                </a:solidFill>
              </a:rPr>
              <a:t>ÖRNEK 2 </a:t>
            </a:r>
            <a:r>
              <a:rPr lang="tr-TR" sz="2000" b="1" dirty="0" smtClean="0"/>
              <a:t>	</a:t>
            </a:r>
            <a:r>
              <a:rPr lang="tr-TR" sz="2000" dirty="0" smtClean="0"/>
              <a:t>Bir çift hilesiz zar atıldığında elde edilen sayıların toplamının beklenen değeri nedir?</a:t>
            </a:r>
          </a:p>
          <a:p>
            <a:pPr algn="just"/>
            <a:endParaRPr lang="tr-TR" sz="2000" dirty="0" smtClean="0"/>
          </a:p>
          <a:p>
            <a:pPr algn="just"/>
            <a:r>
              <a:rPr lang="tr-TR" sz="2000" i="1" dirty="0" smtClean="0">
                <a:solidFill>
                  <a:srgbClr val="C00000"/>
                </a:solidFill>
              </a:rPr>
              <a:t>Çözüm:</a:t>
            </a:r>
            <a:r>
              <a:rPr lang="tr-TR" sz="2000" dirty="0" smtClean="0">
                <a:solidFill>
                  <a:srgbClr val="C00000"/>
                </a:solidFill>
              </a:rPr>
              <a:t> </a:t>
            </a:r>
            <a:r>
              <a:rPr lang="tr-TR" sz="2000" dirty="0" smtClean="0"/>
              <a:t>Bir çift hilesiz zar atıldığında gelen sayıların toplamının X rastgele değişkenine eşit olduğunu varsayalım. Kesim 7.2 Örnek 10'dabu, deneydeki </a:t>
            </a:r>
            <a:r>
              <a:rPr lang="tr-TR" sz="2000" dirty="0" err="1" smtClean="0"/>
              <a:t>X’in</a:t>
            </a:r>
            <a:r>
              <a:rPr lang="tr-TR" sz="2000" dirty="0" smtClean="0"/>
              <a:t> değeri için 36 sonucu listeledik. </a:t>
            </a:r>
            <a:r>
              <a:rPr lang="tr-TR" sz="2000" dirty="0" err="1" smtClean="0"/>
              <a:t>X’in</a:t>
            </a:r>
            <a:r>
              <a:rPr lang="tr-TR" sz="2000" dirty="0" smtClean="0"/>
              <a:t> değer kümesi (2,3,4,5,6,7,8,9,10,11,12)'</a:t>
            </a:r>
            <a:r>
              <a:rPr lang="tr-TR" sz="2000" dirty="0" err="1" smtClean="0"/>
              <a:t>dir</a:t>
            </a:r>
            <a:r>
              <a:rPr lang="tr-TR" sz="2000" dirty="0" smtClean="0"/>
              <a:t>. </a:t>
            </a:r>
          </a:p>
          <a:p>
            <a:pPr algn="just"/>
            <a:endParaRPr lang="tr-TR" sz="2000" dirty="0" smtClean="0"/>
          </a:p>
          <a:p>
            <a:r>
              <a:rPr lang="tr-TR" sz="2000" i="1" dirty="0" smtClean="0"/>
              <a:t>p(X =</a:t>
            </a:r>
            <a:r>
              <a:rPr lang="tr-TR" sz="2000" dirty="0" smtClean="0"/>
              <a:t> 2) = p(X = 12) = 1/36,</a:t>
            </a:r>
          </a:p>
          <a:p>
            <a:r>
              <a:rPr lang="tr-TR" sz="2000" i="1" dirty="0" smtClean="0"/>
              <a:t>p(X =</a:t>
            </a:r>
            <a:r>
              <a:rPr lang="tr-TR" sz="2000" dirty="0" smtClean="0"/>
              <a:t> 3) = p(X = 11) = 2/36 = 1/18,</a:t>
            </a:r>
          </a:p>
          <a:p>
            <a:r>
              <a:rPr lang="tr-TR" sz="2000" i="1" dirty="0" smtClean="0"/>
              <a:t>p(X = </a:t>
            </a:r>
            <a:r>
              <a:rPr lang="tr-TR" sz="2000" dirty="0" smtClean="0"/>
              <a:t>4) = p(X - 10) = 3/36 = 1/12,</a:t>
            </a:r>
          </a:p>
          <a:p>
            <a:r>
              <a:rPr lang="tr-TR" sz="2000" i="1" dirty="0" smtClean="0"/>
              <a:t>p(X</a:t>
            </a:r>
            <a:r>
              <a:rPr lang="tr-TR" sz="2000" dirty="0" smtClean="0"/>
              <a:t> =5) = p(X = 9) = 4/36 = 1/9,</a:t>
            </a:r>
          </a:p>
          <a:p>
            <a:r>
              <a:rPr lang="tr-TR" sz="2000" i="1" dirty="0" smtClean="0"/>
              <a:t>p(X</a:t>
            </a:r>
            <a:r>
              <a:rPr lang="tr-TR" sz="2000" dirty="0" smtClean="0"/>
              <a:t> = 6) = p(X = 8) = 5/36,</a:t>
            </a:r>
          </a:p>
          <a:p>
            <a:r>
              <a:rPr lang="tr-TR" sz="2000" i="1" dirty="0" smtClean="0"/>
              <a:t>p(X</a:t>
            </a:r>
            <a:r>
              <a:rPr lang="tr-TR" sz="2000" dirty="0" smtClean="0"/>
              <a:t> =7)= 6/36 = 1/6			</a:t>
            </a:r>
          </a:p>
          <a:p>
            <a:r>
              <a:rPr lang="tr-TR" sz="2000" dirty="0" smtClean="0"/>
              <a:t>olur.	</a:t>
            </a:r>
            <a:endParaRPr lang="tr-TR" sz="2000" dirty="0"/>
          </a:p>
        </p:txBody>
      </p:sp>
      <p:sp>
        <p:nvSpPr>
          <p:cNvPr id="6" name="5 Slayt Numarası Yer Tutucusu"/>
          <p:cNvSpPr>
            <a:spLocks noGrp="1"/>
          </p:cNvSpPr>
          <p:nvPr>
            <p:ph type="sldNum" sz="quarter" idx="12"/>
          </p:nvPr>
        </p:nvSpPr>
        <p:spPr/>
        <p:txBody>
          <a:bodyPr/>
          <a:lstStyle/>
          <a:p>
            <a:fld id="{8B37D5FE-740C-46F5-801A-FA5477D9711F}" type="slidenum">
              <a:rPr lang="en-US" smtClean="0"/>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1"/>
          <p:cNvSpPr>
            <a:spLocks noGrp="1"/>
          </p:cNvSpPr>
          <p:nvPr>
            <p:ph type="title"/>
          </p:nvPr>
        </p:nvSpPr>
        <p:spPr>
          <a:xfrm>
            <a:off x="1106244" y="817205"/>
            <a:ext cx="7024744" cy="663250"/>
          </a:xfrm>
        </p:spPr>
        <p:txBody>
          <a:bodyPr>
            <a:normAutofit/>
          </a:bodyPr>
          <a:lstStyle/>
          <a:p>
            <a:pPr algn="ctr"/>
            <a:r>
              <a:rPr lang="tr-TR" sz="3200" b="1" dirty="0"/>
              <a:t>7.4.1 Beklenen </a:t>
            </a:r>
            <a:r>
              <a:rPr lang="tr-TR" sz="3200" b="1" dirty="0" smtClean="0"/>
              <a:t>Değerler</a:t>
            </a:r>
            <a:endParaRPr lang="tr-TR" sz="3200" dirty="0"/>
          </a:p>
        </p:txBody>
      </p:sp>
      <p:sp>
        <p:nvSpPr>
          <p:cNvPr id="8" name="Altbilgi Yer Tutucusu 4"/>
          <p:cNvSpPr>
            <a:spLocks noGrp="1"/>
          </p:cNvSpPr>
          <p:nvPr>
            <p:ph type="ftr" sz="quarter" idx="11"/>
          </p:nvPr>
        </p:nvSpPr>
        <p:spPr>
          <a:xfrm>
            <a:off x="5178476" y="6142446"/>
            <a:ext cx="3502152" cy="365125"/>
          </a:xfrm>
        </p:spPr>
        <p:txBody>
          <a:bodyPr/>
          <a:lstStyle/>
          <a:p>
            <a:r>
              <a:rPr lang="en-US" dirty="0"/>
              <a:t>7.4 </a:t>
            </a:r>
            <a:r>
              <a:rPr lang="en-US" dirty="0" err="1"/>
              <a:t>Beklenen</a:t>
            </a:r>
            <a:r>
              <a:rPr lang="en-US" dirty="0"/>
              <a:t> </a:t>
            </a:r>
            <a:r>
              <a:rPr lang="en-US" dirty="0" err="1"/>
              <a:t>Değer</a:t>
            </a:r>
            <a:r>
              <a:rPr lang="en-US" dirty="0"/>
              <a:t> </a:t>
            </a:r>
            <a:r>
              <a:rPr lang="en-US" dirty="0" err="1"/>
              <a:t>ve</a:t>
            </a:r>
            <a:r>
              <a:rPr lang="en-US" dirty="0"/>
              <a:t> </a:t>
            </a:r>
            <a:r>
              <a:rPr lang="en-US" dirty="0" err="1" smtClean="0"/>
              <a:t>Varyans</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84</a:t>
            </a:fld>
            <a:endParaRPr lang="en-US"/>
          </a:p>
        </p:txBody>
      </p:sp>
      <p:sp>
        <p:nvSpPr>
          <p:cNvPr id="9" name="8 İçerik Yer Tutucusu"/>
          <p:cNvSpPr>
            <a:spLocks noGrp="1"/>
          </p:cNvSpPr>
          <p:nvPr>
            <p:ph idx="1"/>
          </p:nvPr>
        </p:nvSpPr>
        <p:spPr>
          <a:xfrm>
            <a:off x="242048" y="1630859"/>
            <a:ext cx="8686800" cy="4904412"/>
          </a:xfrm>
        </p:spPr>
        <p:txBody>
          <a:bodyPr>
            <a:normAutofit/>
          </a:bodyPr>
          <a:lstStyle/>
          <a:p>
            <a:pPr algn="just"/>
            <a:r>
              <a:rPr lang="tr-TR" sz="2000" b="1" dirty="0" smtClean="0">
                <a:solidFill>
                  <a:srgbClr val="C00000"/>
                </a:solidFill>
              </a:rPr>
              <a:t>ÖRNEK 3 </a:t>
            </a:r>
            <a:r>
              <a:rPr lang="tr-TR" sz="2000" dirty="0" smtClean="0"/>
              <a:t> Hilesiz bir madeni para üç kez havaya atılsın. S, sekiz olası sonucun örnek uzayı olsun ve X rastgele değişkeni de sonucun kaç kere tura geleceği olsun. </a:t>
            </a:r>
            <a:r>
              <a:rPr lang="tr-TR" sz="2000" dirty="0" err="1" smtClean="0"/>
              <a:t>X'in</a:t>
            </a:r>
            <a:r>
              <a:rPr lang="tr-TR" sz="2000" dirty="0" smtClean="0"/>
              <a:t> beklenen değeri nedir?</a:t>
            </a:r>
          </a:p>
          <a:p>
            <a:pPr algn="just"/>
            <a:r>
              <a:rPr lang="tr-TR" sz="2000" i="1" dirty="0" smtClean="0">
                <a:solidFill>
                  <a:srgbClr val="C00000"/>
                </a:solidFill>
              </a:rPr>
              <a:t>Çözüm</a:t>
            </a:r>
            <a:r>
              <a:rPr lang="tr-TR" sz="2000" i="1" dirty="0" smtClean="0"/>
              <a:t>:</a:t>
            </a:r>
            <a:r>
              <a:rPr lang="tr-TR" sz="2000" dirty="0" smtClean="0"/>
              <a:t> Kesim 7.2 Örnek 10 bir madeni para üç kez havaya atıldığında </a:t>
            </a:r>
            <a:r>
              <a:rPr lang="tr-TR" sz="2000" dirty="0" err="1" smtClean="0"/>
              <a:t>X'in</a:t>
            </a:r>
            <a:r>
              <a:rPr lang="tr-TR" sz="2000" dirty="0" smtClean="0"/>
              <a:t> alabileceği sekiz olası sonucu üstelemiştik. Madeni para hilesiz ve atışlar bağımsız olduğundan, her sonucun </a:t>
            </a:r>
            <a:r>
              <a:rPr lang="tr-TR" sz="2000" dirty="0" err="1" smtClean="0"/>
              <a:t>olasığı</a:t>
            </a:r>
            <a:r>
              <a:rPr lang="tr-TR" sz="2000" dirty="0" smtClean="0"/>
              <a:t> 1/8' </a:t>
            </a:r>
            <a:r>
              <a:rPr lang="tr-TR" sz="2000" dirty="0" err="1" smtClean="0"/>
              <a:t>dir</a:t>
            </a:r>
            <a:r>
              <a:rPr lang="tr-TR" sz="2000" dirty="0" smtClean="0"/>
              <a:t>. Buna göre</a:t>
            </a:r>
          </a:p>
          <a:p>
            <a:pPr algn="just"/>
            <a:endParaRPr lang="tr-TR" sz="2000" dirty="0" smtClean="0"/>
          </a:p>
          <a:p>
            <a:r>
              <a:rPr lang="tr-TR" sz="2000" i="1" dirty="0" smtClean="0"/>
              <a:t>E(X) = 1/8X(TTT) + X(TTY) + X(TYT) + X(YTT) + X(YYT) </a:t>
            </a:r>
            <a:endParaRPr lang="tr-TR" sz="2000" dirty="0" smtClean="0"/>
          </a:p>
          <a:p>
            <a:r>
              <a:rPr lang="tr-TR" sz="2000" i="1" dirty="0" smtClean="0"/>
              <a:t>+ X(YTY) + X(TYY) + X{YYY)]</a:t>
            </a:r>
            <a:endParaRPr lang="tr-TR" sz="2000" dirty="0" smtClean="0"/>
          </a:p>
          <a:p>
            <a:r>
              <a:rPr lang="tr-TR" sz="2000" dirty="0" smtClean="0"/>
              <a:t>=  1/8(3+2+2+2+ 1+ 1+ 1+0)= 12/8</a:t>
            </a:r>
          </a:p>
          <a:p>
            <a:r>
              <a:rPr lang="tr-TR" sz="2000" dirty="0" smtClean="0"/>
              <a:t>=3/2 ‘</a:t>
            </a:r>
            <a:r>
              <a:rPr lang="tr-TR" sz="2000" dirty="0" err="1" smtClean="0"/>
              <a:t>dir</a:t>
            </a:r>
            <a:r>
              <a:rPr lang="tr-TR" sz="2000" dirty="0" smtClean="0"/>
              <a:t>.</a:t>
            </a:r>
          </a:p>
          <a:p>
            <a:pPr>
              <a:buNone/>
            </a:pPr>
            <a:r>
              <a:rPr lang="tr-TR" sz="2000" dirty="0" smtClean="0"/>
              <a:t> elde edilir.</a:t>
            </a:r>
          </a:p>
          <a:p>
            <a:r>
              <a:rPr lang="tr-TR" sz="2000" dirty="0" smtClean="0"/>
              <a:t>Sonuç olarak, madeni para üç kez havaya atıldığında tura gelmesinin beklenen değeri 3/2'dir.</a:t>
            </a:r>
          </a:p>
          <a:p>
            <a:pPr algn="just"/>
            <a:endParaRPr lang="tr-TR" sz="2000" dirty="0" smtClean="0"/>
          </a:p>
          <a:p>
            <a:endParaRPr lang="tr-TR" sz="2000" dirty="0"/>
          </a:p>
        </p:txBody>
      </p:sp>
    </p:spTree>
    <p:extLst>
      <p:ext uri="{BB962C8B-B14F-4D97-AF65-F5344CB8AC3E}">
        <p14:creationId xmlns:p14="http://schemas.microsoft.com/office/powerpoint/2010/main" val="333988713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Unvan 1"/>
          <p:cNvSpPr>
            <a:spLocks noGrp="1"/>
          </p:cNvSpPr>
          <p:nvPr>
            <p:ph type="title"/>
          </p:nvPr>
        </p:nvSpPr>
        <p:spPr>
          <a:xfrm>
            <a:off x="1106244" y="817205"/>
            <a:ext cx="7024744" cy="663250"/>
          </a:xfrm>
        </p:spPr>
        <p:txBody>
          <a:bodyPr>
            <a:normAutofit/>
          </a:bodyPr>
          <a:lstStyle/>
          <a:p>
            <a:pPr algn="ctr"/>
            <a:r>
              <a:rPr lang="tr-TR" sz="3200" b="1" dirty="0"/>
              <a:t>7.4.1 Beklenen </a:t>
            </a:r>
            <a:r>
              <a:rPr lang="tr-TR" sz="3200" b="1" dirty="0" smtClean="0"/>
              <a:t>Değerler</a:t>
            </a:r>
            <a:endParaRPr lang="tr-TR" sz="3200" dirty="0"/>
          </a:p>
        </p:txBody>
      </p:sp>
      <p:sp>
        <p:nvSpPr>
          <p:cNvPr id="15" name="Altbilgi Yer Tutucusu 4"/>
          <p:cNvSpPr>
            <a:spLocks noGrp="1"/>
          </p:cNvSpPr>
          <p:nvPr>
            <p:ph type="ftr" sz="quarter" idx="11"/>
          </p:nvPr>
        </p:nvSpPr>
        <p:spPr>
          <a:xfrm>
            <a:off x="5433969" y="6397939"/>
            <a:ext cx="3502152" cy="365125"/>
          </a:xfrm>
        </p:spPr>
        <p:txBody>
          <a:bodyPr/>
          <a:lstStyle/>
          <a:p>
            <a:r>
              <a:rPr lang="en-US" dirty="0"/>
              <a:t>7.4 </a:t>
            </a:r>
            <a:r>
              <a:rPr lang="en-US" dirty="0" err="1"/>
              <a:t>Beklenen</a:t>
            </a:r>
            <a:r>
              <a:rPr lang="en-US" dirty="0"/>
              <a:t> </a:t>
            </a:r>
            <a:r>
              <a:rPr lang="en-US" dirty="0" err="1"/>
              <a:t>Değer</a:t>
            </a:r>
            <a:r>
              <a:rPr lang="en-US" dirty="0"/>
              <a:t> </a:t>
            </a:r>
            <a:r>
              <a:rPr lang="en-US" dirty="0" err="1"/>
              <a:t>ve</a:t>
            </a:r>
            <a:r>
              <a:rPr lang="en-US" dirty="0"/>
              <a:t> </a:t>
            </a:r>
            <a:r>
              <a:rPr lang="en-US" dirty="0" err="1" smtClean="0"/>
              <a:t>Varyans</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85</a:t>
            </a:fld>
            <a:endParaRPr lang="en-US"/>
          </a:p>
        </p:txBody>
      </p:sp>
      <mc:AlternateContent xmlns:mc="http://schemas.openxmlformats.org/markup-compatibility/2006" xmlns:a14="http://schemas.microsoft.com/office/drawing/2010/main">
        <mc:Choice Requires="a14">
          <p:graphicFrame>
            <p:nvGraphicFramePr>
              <p:cNvPr id="13" name="İçerik Yer Tutucusu 10"/>
              <p:cNvGraphicFramePr>
                <a:graphicFrameLocks/>
              </p:cNvGraphicFramePr>
              <p:nvPr>
                <p:extLst>
                  <p:ext uri="{D42A27DB-BD31-4B8C-83A1-F6EECF244321}">
                    <p14:modId xmlns:p14="http://schemas.microsoft.com/office/powerpoint/2010/main" val="2281311922"/>
                  </p:ext>
                </p:extLst>
              </p:nvPr>
            </p:nvGraphicFramePr>
            <p:xfrm>
              <a:off x="466490" y="1708043"/>
              <a:ext cx="8214138" cy="1043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13" name="İçerik Yer Tutucusu 10"/>
              <p:cNvGraphicFramePr>
                <a:graphicFrameLocks/>
              </p:cNvGraphicFramePr>
              <p:nvPr>
                <p:extLst>
                  <p:ext uri="{D42A27DB-BD31-4B8C-83A1-F6EECF244321}">
                    <p14:modId xmlns="" xmlns:p14="http://schemas.microsoft.com/office/powerpoint/2010/main" val="2281311922"/>
                  </p:ext>
                </p:extLst>
              </p:nvPr>
            </p:nvGraphicFramePr>
            <p:xfrm>
              <a:off x="466490" y="1708043"/>
              <a:ext cx="8214138" cy="104321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8" name="7 İçerik Yer Tutucusu"/>
          <p:cNvSpPr>
            <a:spLocks noGrp="1"/>
          </p:cNvSpPr>
          <p:nvPr>
            <p:ph idx="1"/>
          </p:nvPr>
        </p:nvSpPr>
        <p:spPr>
          <a:xfrm>
            <a:off x="295835" y="2827647"/>
            <a:ext cx="8229600" cy="3868988"/>
          </a:xfrm>
        </p:spPr>
        <p:txBody>
          <a:bodyPr>
            <a:normAutofit/>
          </a:bodyPr>
          <a:lstStyle/>
          <a:p>
            <a:pPr algn="just"/>
            <a:r>
              <a:rPr lang="tr-TR" i="1" dirty="0" smtClean="0">
                <a:solidFill>
                  <a:srgbClr val="C00000"/>
                </a:solidFill>
              </a:rPr>
              <a:t>İspat:</a:t>
            </a:r>
            <a:r>
              <a:rPr lang="tr-TR" dirty="0" smtClean="0">
                <a:solidFill>
                  <a:srgbClr val="C00000"/>
                </a:solidFill>
              </a:rPr>
              <a:t> </a:t>
            </a:r>
            <a:r>
              <a:rPr lang="tr-TR" sz="2000" dirty="0" err="1" smtClean="0"/>
              <a:t>X'in</a:t>
            </a:r>
            <a:r>
              <a:rPr lang="tr-TR" sz="2000" dirty="0" smtClean="0"/>
              <a:t> X(S) değer kümesinde bir rastgele değişken olduğunu ve X rastgele değişkeni r değerini aldığındaki olasılığın p(X = r) olduğunu kabul edelim. Sonuç olarak p(X= r), X(s)= r olacak şekildeki s sonuçlarının olasılıklarının toplamıdır. Buradan</a:t>
            </a:r>
          </a:p>
          <a:p>
            <a:endParaRPr lang="tr-TR" sz="2000" dirty="0" smtClean="0"/>
          </a:p>
          <a:p>
            <a:endParaRPr lang="tr-TR" sz="2000" dirty="0" smtClean="0"/>
          </a:p>
          <a:p>
            <a:pPr>
              <a:buNone/>
            </a:pPr>
            <a:r>
              <a:rPr lang="tr-TR" sz="2000" dirty="0" smtClean="0"/>
              <a:t>olur.	</a:t>
            </a:r>
          </a:p>
          <a:p>
            <a:pPr algn="just"/>
            <a:r>
              <a:rPr lang="tr-TR" sz="2000" dirty="0" smtClean="0"/>
              <a:t>Örnek 2 ve Teorem 2'nin ispatı bu formülün açıklanmasına yardımcı olacaktır. Örnek 3'te iki hilesiz zar atıldığında gelen sayıların toplamının beklenen değerini bulacağız. Teorem 2'de de n tane </a:t>
            </a:r>
            <a:r>
              <a:rPr lang="tr-TR" sz="2000" dirty="0" err="1" smtClean="0"/>
              <a:t>Bernoulli</a:t>
            </a:r>
            <a:r>
              <a:rPr lang="tr-TR" sz="2000" dirty="0" smtClean="0"/>
              <a:t> denemesi uygulandığında başarılı sayıların beklenen değerini bulacağız.</a:t>
            </a:r>
          </a:p>
          <a:p>
            <a:endParaRPr lang="tr-TR" sz="2000" dirty="0" smtClean="0"/>
          </a:p>
          <a:p>
            <a:endParaRPr lang="tr-TR" sz="2000" dirty="0" smtClean="0"/>
          </a:p>
          <a:p>
            <a:endParaRPr lang="tr-TR" dirty="0"/>
          </a:p>
        </p:txBody>
      </p:sp>
      <p:graphicFrame>
        <p:nvGraphicFramePr>
          <p:cNvPr id="168961" name="Object 1"/>
          <p:cNvGraphicFramePr>
            <a:graphicFrameLocks noChangeAspect="1"/>
          </p:cNvGraphicFramePr>
          <p:nvPr/>
        </p:nvGraphicFramePr>
        <p:xfrm>
          <a:off x="344488" y="4342093"/>
          <a:ext cx="9129712" cy="1258888"/>
        </p:xfrm>
        <a:graphic>
          <a:graphicData uri="http://schemas.openxmlformats.org/presentationml/2006/ole">
            <mc:AlternateContent xmlns:mc="http://schemas.openxmlformats.org/markup-compatibility/2006">
              <mc:Choice xmlns:v="urn:schemas-microsoft-com:vml" Requires="v">
                <p:oleObj spid="_x0000_s168962" name="Belge" r:id="rId12" imgW="9281814" imgH="1289926" progId="Word.Document.12">
                  <p:embed/>
                </p:oleObj>
              </mc:Choice>
              <mc:Fallback>
                <p:oleObj name="Belge" r:id="rId12" imgW="9281814" imgH="1289926" progId="Word.Document.12">
                  <p:embed/>
                  <p:pic>
                    <p:nvPicPr>
                      <p:cNvPr id="0"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4488" y="4342093"/>
                        <a:ext cx="9129712" cy="125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60797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Unvan 1"/>
          <p:cNvSpPr>
            <a:spLocks noGrp="1"/>
          </p:cNvSpPr>
          <p:nvPr>
            <p:ph type="title"/>
          </p:nvPr>
        </p:nvSpPr>
        <p:spPr>
          <a:xfrm>
            <a:off x="1106244" y="817205"/>
            <a:ext cx="7024744" cy="663250"/>
          </a:xfrm>
        </p:spPr>
        <p:txBody>
          <a:bodyPr>
            <a:normAutofit/>
          </a:bodyPr>
          <a:lstStyle/>
          <a:p>
            <a:pPr algn="ctr"/>
            <a:r>
              <a:rPr lang="tr-TR" sz="3200" b="1" dirty="0"/>
              <a:t>7.4.1 Beklenen </a:t>
            </a:r>
            <a:r>
              <a:rPr lang="tr-TR" sz="3200" b="1" dirty="0" smtClean="0"/>
              <a:t>Değerler</a:t>
            </a:r>
            <a:endParaRPr lang="tr-TR" sz="3200" dirty="0"/>
          </a:p>
        </p:txBody>
      </p:sp>
      <p:sp>
        <p:nvSpPr>
          <p:cNvPr id="7" name="İçerik Yer Tutucusu 2"/>
          <p:cNvSpPr>
            <a:spLocks noGrp="1"/>
          </p:cNvSpPr>
          <p:nvPr>
            <p:ph idx="1"/>
          </p:nvPr>
        </p:nvSpPr>
        <p:spPr>
          <a:xfrm>
            <a:off x="400091" y="2486988"/>
            <a:ext cx="8085994" cy="3833983"/>
          </a:xfrm>
        </p:spPr>
        <p:txBody>
          <a:bodyPr>
            <a:normAutofit/>
          </a:bodyPr>
          <a:lstStyle/>
          <a:p>
            <a:r>
              <a:rPr lang="tr-TR" sz="1800" i="1" dirty="0">
                <a:solidFill>
                  <a:srgbClr val="C00000"/>
                </a:solidFill>
              </a:rPr>
              <a:t>İspat</a:t>
            </a:r>
            <a:r>
              <a:rPr lang="tr-TR" sz="1800" i="1" dirty="0"/>
              <a:t>: </a:t>
            </a:r>
            <a:r>
              <a:rPr lang="tr-TR" sz="1800" dirty="0"/>
              <a:t>n denemedeki başarının sayısı </a:t>
            </a:r>
            <a:r>
              <a:rPr lang="tr-TR" sz="1800" i="1" dirty="0"/>
              <a:t>X</a:t>
            </a:r>
            <a:r>
              <a:rPr lang="tr-TR" sz="1800" dirty="0"/>
              <a:t> rastgele değişkenine eşit olsun. </a:t>
            </a:r>
            <a:endParaRPr lang="tr-TR" sz="1800" dirty="0" smtClean="0"/>
          </a:p>
          <a:p>
            <a:pPr marL="68580" indent="0">
              <a:buNone/>
            </a:pPr>
            <a:endParaRPr lang="tr-TR" sz="1800" dirty="0"/>
          </a:p>
          <a:p>
            <a:r>
              <a:rPr lang="tr-TR" sz="1800" dirty="0" smtClean="0"/>
              <a:t>Kesim </a:t>
            </a:r>
            <a:r>
              <a:rPr lang="tr-TR" sz="1800" dirty="0"/>
              <a:t>7.2'deki Teorem 2’den </a:t>
            </a:r>
            <a:r>
              <a:rPr lang="tr-TR" sz="1800" i="1" dirty="0"/>
              <a:t>p(X= k) = C(n, k)</a:t>
            </a:r>
            <a:r>
              <a:rPr lang="tr-TR" sz="1800" i="1" dirty="0" err="1"/>
              <a:t>p</a:t>
            </a:r>
            <a:r>
              <a:rPr lang="tr-TR" sz="1800" i="1" baseline="30000" dirty="0" err="1"/>
              <a:t>k</a:t>
            </a:r>
            <a:r>
              <a:rPr lang="tr-TR" sz="1800" i="1" dirty="0" err="1"/>
              <a:t>q</a:t>
            </a:r>
            <a:r>
              <a:rPr lang="tr-TR" sz="1800" i="1" baseline="30000" dirty="0" err="1"/>
              <a:t>n</a:t>
            </a:r>
            <a:r>
              <a:rPr lang="tr-TR" sz="1800" i="1" baseline="30000" dirty="0"/>
              <a:t>-k</a:t>
            </a:r>
            <a:r>
              <a:rPr lang="tr-TR" sz="1800" dirty="0"/>
              <a:t> olduğunu görürüz. Böylece</a:t>
            </a:r>
            <a:r>
              <a:rPr lang="tr-TR" sz="1800" dirty="0" smtClean="0"/>
              <a:t>,</a:t>
            </a:r>
          </a:p>
          <a:p>
            <a:endParaRPr lang="tr-TR" sz="2000" dirty="0"/>
          </a:p>
          <a:p>
            <a:pPr marL="68580" indent="0">
              <a:buNone/>
            </a:pPr>
            <a:endParaRPr lang="tr-TR" sz="2000" dirty="0" smtClean="0"/>
          </a:p>
          <a:p>
            <a:endParaRPr lang="tr-TR" sz="2000" dirty="0"/>
          </a:p>
          <a:p>
            <a:endParaRPr lang="tr-TR" sz="2000" dirty="0" smtClean="0"/>
          </a:p>
          <a:p>
            <a:endParaRPr lang="tr-TR" sz="2000" dirty="0" smtClean="0"/>
          </a:p>
          <a:p>
            <a:r>
              <a:rPr lang="tr-TR" sz="2000" dirty="0" smtClean="0"/>
              <a:t>Buda ispatı tamamlar.</a:t>
            </a:r>
            <a:endParaRPr lang="tr-TR" sz="2000" dirty="0"/>
          </a:p>
        </p:txBody>
      </p:sp>
      <p:sp>
        <p:nvSpPr>
          <p:cNvPr id="10" name="Altbilgi Yer Tutucusu 4"/>
          <p:cNvSpPr>
            <a:spLocks noGrp="1"/>
          </p:cNvSpPr>
          <p:nvPr>
            <p:ph type="ftr" sz="quarter" idx="11"/>
          </p:nvPr>
        </p:nvSpPr>
        <p:spPr>
          <a:xfrm>
            <a:off x="5178476" y="6142446"/>
            <a:ext cx="3502152" cy="365125"/>
          </a:xfrm>
        </p:spPr>
        <p:txBody>
          <a:bodyPr/>
          <a:lstStyle/>
          <a:p>
            <a:r>
              <a:rPr lang="en-US" dirty="0"/>
              <a:t>7.4 </a:t>
            </a:r>
            <a:r>
              <a:rPr lang="en-US" dirty="0" err="1"/>
              <a:t>Beklenen</a:t>
            </a:r>
            <a:r>
              <a:rPr lang="en-US" dirty="0"/>
              <a:t> </a:t>
            </a:r>
            <a:r>
              <a:rPr lang="en-US" dirty="0" err="1"/>
              <a:t>Değer</a:t>
            </a:r>
            <a:r>
              <a:rPr lang="en-US" dirty="0"/>
              <a:t> </a:t>
            </a:r>
            <a:r>
              <a:rPr lang="en-US" dirty="0" err="1"/>
              <a:t>ve</a:t>
            </a:r>
            <a:r>
              <a:rPr lang="en-US" dirty="0"/>
              <a:t> </a:t>
            </a:r>
            <a:r>
              <a:rPr lang="en-US" dirty="0" err="1" smtClean="0"/>
              <a:t>Varyans</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86</a:t>
            </a:fld>
            <a:endParaRPr lang="en-US"/>
          </a:p>
        </p:txBody>
      </p:sp>
      <p:graphicFrame>
        <p:nvGraphicFramePr>
          <p:cNvPr id="8" name="İçerik Yer Tutucusu 10"/>
          <p:cNvGraphicFramePr>
            <a:graphicFrameLocks/>
          </p:cNvGraphicFramePr>
          <p:nvPr>
            <p:extLst>
              <p:ext uri="{D42A27DB-BD31-4B8C-83A1-F6EECF244321}">
                <p14:modId xmlns:p14="http://schemas.microsoft.com/office/powerpoint/2010/main" val="1538230180"/>
              </p:ext>
            </p:extLst>
          </p:nvPr>
        </p:nvGraphicFramePr>
        <p:xfrm>
          <a:off x="400091" y="1480455"/>
          <a:ext cx="8214138" cy="1043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Tablo 12"/>
          <p:cNvGraphicFramePr>
            <a:graphicFrameLocks noGrp="1"/>
          </p:cNvGraphicFramePr>
          <p:nvPr>
            <p:extLst>
              <p:ext uri="{D42A27DB-BD31-4B8C-83A1-F6EECF244321}">
                <p14:modId xmlns:p14="http://schemas.microsoft.com/office/powerpoint/2010/main" val="2611291825"/>
              </p:ext>
            </p:extLst>
          </p:nvPr>
        </p:nvGraphicFramePr>
        <p:xfrm>
          <a:off x="416859" y="3644155"/>
          <a:ext cx="8458200" cy="2299446"/>
        </p:xfrm>
        <a:graphic>
          <a:graphicData uri="http://schemas.openxmlformats.org/drawingml/2006/table">
            <a:tbl>
              <a:tblPr firstRow="1" firstCol="1" bandRow="1">
                <a:tableStyleId>{5C22544A-7EE6-4342-B048-85BDC9FD1C3A}</a:tableStyleId>
              </a:tblPr>
              <a:tblGrid>
                <a:gridCol w="4553780">
                  <a:extLst>
                    <a:ext uri="{9D8B030D-6E8A-4147-A177-3AD203B41FA5}">
                      <a16:colId xmlns:a16="http://schemas.microsoft.com/office/drawing/2014/main" val="20000"/>
                    </a:ext>
                  </a:extLst>
                </a:gridCol>
                <a:gridCol w="3904420">
                  <a:extLst>
                    <a:ext uri="{9D8B030D-6E8A-4147-A177-3AD203B41FA5}">
                      <a16:colId xmlns:a16="http://schemas.microsoft.com/office/drawing/2014/main" val="20001"/>
                    </a:ext>
                  </a:extLst>
                </a:gridCol>
              </a:tblGrid>
              <a:tr h="344602">
                <a:tc>
                  <a:txBody>
                    <a:bodyPr/>
                    <a:lstStyle/>
                    <a:p>
                      <a:endParaRPr lang="tr-TR" dirty="0"/>
                    </a:p>
                  </a:txBody>
                  <a:tcPr marL="68580" marR="68580" marT="0" marB="0">
                    <a:blipFill rotWithShape="0">
                      <a:blip r:embed="rId7"/>
                      <a:stretch>
                        <a:fillRect l="-313" t="-142500" r="-86406" b="-625000"/>
                      </a:stretch>
                    </a:blipFill>
                  </a:tcPr>
                </a:tc>
                <a:tc>
                  <a:txBody>
                    <a:bodyPr/>
                    <a:lstStyle/>
                    <a:p>
                      <a:pPr algn="just">
                        <a:lnSpc>
                          <a:spcPct val="107000"/>
                        </a:lnSpc>
                        <a:spcBef>
                          <a:spcPts val="1585"/>
                        </a:spcBef>
                        <a:spcAft>
                          <a:spcPts val="0"/>
                        </a:spcAft>
                      </a:pPr>
                      <a:r>
                        <a:rPr lang="tr-TR" sz="1200" dirty="0">
                          <a:solidFill>
                            <a:schemeClr val="tx1"/>
                          </a:solidFill>
                          <a:effectLst/>
                        </a:rPr>
                        <a:t>Teorem 1’den</a:t>
                      </a:r>
                      <a:endParaRPr lang="tr-TR"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lumMod val="40000"/>
                        <a:lumOff val="60000"/>
                      </a:schemeClr>
                    </a:solidFill>
                  </a:tcPr>
                </a:tc>
                <a:extLst>
                  <a:ext uri="{0D108BD9-81ED-4DB2-BD59-A6C34878D82A}">
                    <a16:rowId xmlns:a16="http://schemas.microsoft.com/office/drawing/2014/main" val="10000"/>
                  </a:ext>
                </a:extLst>
              </a:tr>
              <a:tr h="344602">
                <a:tc>
                  <a:txBody>
                    <a:bodyPr/>
                    <a:lstStyle/>
                    <a:p>
                      <a:endParaRPr lang="tr-TR"/>
                    </a:p>
                  </a:txBody>
                  <a:tcPr marL="68580" marR="68580" marT="0" marB="0">
                    <a:blipFill rotWithShape="0">
                      <a:blip r:embed="rId7"/>
                      <a:stretch>
                        <a:fillRect l="-313" t="-242500" r="-86406" b="-525000"/>
                      </a:stretch>
                    </a:blipFill>
                  </a:tcPr>
                </a:tc>
                <a:tc>
                  <a:txBody>
                    <a:bodyPr/>
                    <a:lstStyle/>
                    <a:p>
                      <a:pPr algn="just">
                        <a:lnSpc>
                          <a:spcPct val="107000"/>
                        </a:lnSpc>
                        <a:spcBef>
                          <a:spcPts val="1585"/>
                        </a:spcBef>
                        <a:spcAft>
                          <a:spcPts val="0"/>
                        </a:spcAft>
                      </a:pPr>
                      <a:r>
                        <a:rPr lang="tr-TR" sz="1200">
                          <a:solidFill>
                            <a:schemeClr val="tx1"/>
                          </a:solidFill>
                          <a:effectLst/>
                        </a:rPr>
                        <a:t>Kesim 7.2'de Teorem 2'den</a:t>
                      </a:r>
                      <a:endParaRPr lang="tr-T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09669">
                <a:tc>
                  <a:txBody>
                    <a:bodyPr/>
                    <a:lstStyle/>
                    <a:p>
                      <a:endParaRPr lang="tr-TR"/>
                    </a:p>
                  </a:txBody>
                  <a:tcPr marL="68580" marR="68580" marT="0" marB="0">
                    <a:blipFill rotWithShape="0">
                      <a:blip r:embed="rId7"/>
                      <a:stretch>
                        <a:fillRect l="-313" t="-342500" r="-86406" b="-425000"/>
                      </a:stretch>
                    </a:blipFill>
                  </a:tcPr>
                </a:tc>
                <a:tc>
                  <a:txBody>
                    <a:bodyPr/>
                    <a:lstStyle/>
                    <a:p>
                      <a:pPr algn="just">
                        <a:lnSpc>
                          <a:spcPct val="107000"/>
                        </a:lnSpc>
                        <a:spcBef>
                          <a:spcPts val="1585"/>
                        </a:spcBef>
                        <a:spcAft>
                          <a:spcPts val="0"/>
                        </a:spcAft>
                      </a:pPr>
                      <a:r>
                        <a:rPr lang="tr-TR" sz="1200">
                          <a:solidFill>
                            <a:schemeClr val="tx1"/>
                          </a:solidFill>
                          <a:effectLst/>
                        </a:rPr>
                        <a:t>Kesim 6.4'te Alıştırma 2 l'den</a:t>
                      </a:r>
                      <a:endParaRPr lang="tr-T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44602">
                <a:tc>
                  <a:txBody>
                    <a:bodyPr/>
                    <a:lstStyle/>
                    <a:p>
                      <a:endParaRPr lang="tr-TR"/>
                    </a:p>
                  </a:txBody>
                  <a:tcPr marL="68580" marR="68580" marT="0" marB="0">
                    <a:blipFill rotWithShape="0">
                      <a:blip r:embed="rId7"/>
                      <a:stretch>
                        <a:fillRect l="-313" t="-442500" r="-86406" b="-325000"/>
                      </a:stretch>
                    </a:blipFill>
                  </a:tcPr>
                </a:tc>
                <a:tc>
                  <a:txBody>
                    <a:bodyPr/>
                    <a:lstStyle/>
                    <a:p>
                      <a:pPr algn="just">
                        <a:lnSpc>
                          <a:spcPct val="107000"/>
                        </a:lnSpc>
                        <a:spcBef>
                          <a:spcPts val="1585"/>
                        </a:spcBef>
                        <a:spcAft>
                          <a:spcPts val="0"/>
                        </a:spcAft>
                      </a:pPr>
                      <a:r>
                        <a:rPr lang="tr-TR" sz="1200">
                          <a:solidFill>
                            <a:schemeClr val="tx1"/>
                          </a:solidFill>
                          <a:effectLst/>
                        </a:rPr>
                        <a:t>Her bir terimden wp çarpanı alınırsa</a:t>
                      </a:r>
                      <a:endParaRPr lang="tr-T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64275">
                <a:tc>
                  <a:txBody>
                    <a:bodyPr/>
                    <a:lstStyle/>
                    <a:p>
                      <a:endParaRPr lang="tr-TR" dirty="0"/>
                    </a:p>
                  </a:txBody>
                  <a:tcPr marL="68580" marR="68580" marT="0" marB="0">
                    <a:blipFill rotWithShape="0">
                      <a:blip r:embed="rId7"/>
                      <a:stretch>
                        <a:fillRect l="-313" t="-452083" r="-86406" b="-170833"/>
                      </a:stretch>
                    </a:blipFill>
                  </a:tcPr>
                </a:tc>
                <a:tc>
                  <a:txBody>
                    <a:bodyPr/>
                    <a:lstStyle/>
                    <a:p>
                      <a:pPr algn="just">
                        <a:lnSpc>
                          <a:spcPct val="107000"/>
                        </a:lnSpc>
                        <a:spcBef>
                          <a:spcPts val="1585"/>
                        </a:spcBef>
                        <a:spcAft>
                          <a:spcPts val="0"/>
                        </a:spcAft>
                      </a:pPr>
                      <a:r>
                        <a:rPr lang="tr-TR" sz="1200" dirty="0">
                          <a:solidFill>
                            <a:schemeClr val="tx1"/>
                          </a:solidFill>
                          <a:effectLst/>
                        </a:rPr>
                        <a:t>Toplamın </a:t>
                      </a:r>
                      <a:r>
                        <a:rPr lang="tr-TR" sz="1200" dirty="0" err="1">
                          <a:solidFill>
                            <a:schemeClr val="tx1"/>
                          </a:solidFill>
                          <a:effectLst/>
                        </a:rPr>
                        <a:t>indeksiy</a:t>
                      </a:r>
                      <a:r>
                        <a:rPr lang="tr-TR" sz="1200" dirty="0">
                          <a:solidFill>
                            <a:schemeClr val="tx1"/>
                          </a:solidFill>
                          <a:effectLst/>
                        </a:rPr>
                        <a:t> j= k—l kadar kaydırılırsa</a:t>
                      </a:r>
                      <a:endParaRPr lang="tr-TR"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45848">
                <a:tc>
                  <a:txBody>
                    <a:bodyPr/>
                    <a:lstStyle/>
                    <a:p>
                      <a:pPr marL="0" algn="just" defTabSz="914400" rtl="0" eaLnBrk="1" latinLnBrk="0" hangingPunct="1">
                        <a:lnSpc>
                          <a:spcPct val="107000"/>
                        </a:lnSpc>
                        <a:spcBef>
                          <a:spcPts val="1585"/>
                        </a:spcBef>
                        <a:spcAft>
                          <a:spcPts val="0"/>
                        </a:spcAft>
                      </a:pPr>
                      <a:r>
                        <a:rPr lang="tr-TR" sz="1100" b="0"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tr-TR" sz="1100" b="0" kern="12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np</a:t>
                      </a:r>
                      <a:r>
                        <a:rPr lang="tr-TR" sz="1100" b="0"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 + q)"-1</a:t>
                      </a:r>
                    </a:p>
                  </a:txBody>
                  <a:tcPr marL="68580" marR="68580" marT="0" marB="0">
                    <a:solidFill>
                      <a:schemeClr val="bg2">
                        <a:lumMod val="60000"/>
                        <a:lumOff val="40000"/>
                      </a:schemeClr>
                    </a:solidFill>
                  </a:tcPr>
                </a:tc>
                <a:tc>
                  <a:txBody>
                    <a:bodyPr/>
                    <a:lstStyle/>
                    <a:p>
                      <a:pPr algn="just">
                        <a:lnSpc>
                          <a:spcPct val="107000"/>
                        </a:lnSpc>
                        <a:spcBef>
                          <a:spcPts val="1585"/>
                        </a:spcBef>
                        <a:spcAft>
                          <a:spcPts val="0"/>
                        </a:spcAft>
                      </a:pPr>
                      <a:r>
                        <a:rPr lang="tr-TR" sz="1200" dirty="0" err="1">
                          <a:solidFill>
                            <a:schemeClr val="tx1"/>
                          </a:solidFill>
                          <a:effectLst/>
                        </a:rPr>
                        <a:t>binom</a:t>
                      </a:r>
                      <a:r>
                        <a:rPr lang="tr-TR" sz="1200" dirty="0">
                          <a:solidFill>
                            <a:schemeClr val="tx1"/>
                          </a:solidFill>
                          <a:effectLst/>
                        </a:rPr>
                        <a:t> teoreminden</a:t>
                      </a:r>
                      <a:endParaRPr lang="tr-TR"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245848">
                <a:tc>
                  <a:txBody>
                    <a:bodyPr/>
                    <a:lstStyle/>
                    <a:p>
                      <a:pPr marL="0" algn="just" defTabSz="914400" rtl="0" eaLnBrk="1" latinLnBrk="0" hangingPunct="1">
                        <a:lnSpc>
                          <a:spcPct val="107000"/>
                        </a:lnSpc>
                        <a:spcBef>
                          <a:spcPts val="1585"/>
                        </a:spcBef>
                        <a:spcAft>
                          <a:spcPts val="0"/>
                        </a:spcAft>
                      </a:pPr>
                      <a:r>
                        <a:rPr lang="tr-TR" sz="1100" b="0"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tr-TR" sz="1100" b="0" kern="12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np </a:t>
                      </a:r>
                      <a:endParaRPr lang="tr-TR" sz="1100" b="0"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Bef>
                          <a:spcPts val="1585"/>
                        </a:spcBef>
                        <a:spcAft>
                          <a:spcPts val="0"/>
                        </a:spcAft>
                      </a:pPr>
                      <a:r>
                        <a:rPr lang="tr-TR" sz="1200" dirty="0">
                          <a:solidFill>
                            <a:schemeClr val="tx1"/>
                          </a:solidFill>
                          <a:effectLst/>
                        </a:rPr>
                        <a:t>p + q = 1 olduğu için</a:t>
                      </a:r>
                      <a:endParaRPr lang="tr-TR"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7254972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34634" y="706297"/>
            <a:ext cx="7577994" cy="750336"/>
          </a:xfrm>
        </p:spPr>
        <p:txBody>
          <a:bodyPr>
            <a:noAutofit/>
          </a:bodyPr>
          <a:lstStyle/>
          <a:p>
            <a:pPr algn="ctr"/>
            <a:r>
              <a:rPr lang="tr-TR" sz="3200" b="1" dirty="0"/>
              <a:t>7.4.2 Beklenen Değerin </a:t>
            </a:r>
            <a:r>
              <a:rPr lang="tr-TR" sz="3200" b="1" dirty="0" err="1" smtClean="0"/>
              <a:t>Doğrusallığı</a:t>
            </a:r>
            <a:endParaRPr lang="tr-TR" sz="3200" b="1" dirty="0"/>
          </a:p>
        </p:txBody>
      </p:sp>
      <p:sp>
        <p:nvSpPr>
          <p:cNvPr id="3" name="İçerik Yer Tutucusu 2"/>
          <p:cNvSpPr>
            <a:spLocks noGrp="1"/>
          </p:cNvSpPr>
          <p:nvPr>
            <p:ph idx="1"/>
          </p:nvPr>
        </p:nvSpPr>
        <p:spPr>
          <a:xfrm>
            <a:off x="486594" y="1470080"/>
            <a:ext cx="8165006" cy="5051744"/>
          </a:xfrm>
        </p:spPr>
        <p:txBody>
          <a:bodyPr>
            <a:noAutofit/>
          </a:bodyPr>
          <a:lstStyle/>
          <a:p>
            <a:r>
              <a:rPr lang="tr-TR" sz="2000" dirty="0" smtClean="0"/>
              <a:t>Aşağıdaki teorem bize </a:t>
            </a:r>
            <a:r>
              <a:rPr lang="tr-TR" sz="2000" dirty="0"/>
              <a:t>beklenen değerin doğrusal olduğunu söyler. Örneğin, rastgele değişkenlerin toplamının beklenen değeri beklenen değerlerin toplamıdır. Biz bu özelliği oldukça kullanışlı buluruz</a:t>
            </a:r>
            <a:r>
              <a:rPr lang="tr-TR" sz="2000" dirty="0" smtClean="0"/>
              <a:t>.</a:t>
            </a:r>
          </a:p>
          <a:p>
            <a:endParaRPr lang="tr-TR" sz="2000" dirty="0" smtClean="0"/>
          </a:p>
          <a:p>
            <a:endParaRPr lang="tr-TR" sz="2000" dirty="0" smtClean="0"/>
          </a:p>
          <a:p>
            <a:endParaRPr lang="tr-TR" sz="2000" dirty="0" smtClean="0"/>
          </a:p>
          <a:p>
            <a:endParaRPr lang="tr-TR" sz="2000" dirty="0" smtClean="0"/>
          </a:p>
          <a:p>
            <a:endParaRPr lang="tr-TR" sz="2000" dirty="0" smtClean="0"/>
          </a:p>
          <a:p>
            <a:pPr>
              <a:buNone/>
            </a:pPr>
            <a:r>
              <a:rPr lang="tr-TR" sz="2000" i="1" dirty="0" smtClean="0">
                <a:solidFill>
                  <a:srgbClr val="C00000"/>
                </a:solidFill>
              </a:rPr>
              <a:t>İspat:</a:t>
            </a:r>
            <a:r>
              <a:rPr lang="tr-TR" sz="2000" dirty="0" smtClean="0">
                <a:solidFill>
                  <a:srgbClr val="C00000"/>
                </a:solidFill>
              </a:rPr>
              <a:t> </a:t>
            </a:r>
            <a:r>
              <a:rPr lang="tr-TR" sz="2000" dirty="0" smtClean="0"/>
              <a:t>(i) için n = 2 alındığında beklenen değerin tanımından direk olarak, </a:t>
            </a:r>
          </a:p>
          <a:p>
            <a:pPr>
              <a:buNone/>
            </a:pPr>
            <a:r>
              <a:rPr lang="tr-TR" sz="2000" dirty="0" smtClean="0"/>
              <a:t>E(X</a:t>
            </a:r>
            <a:r>
              <a:rPr lang="tr-TR" sz="2000" baseline="-25000" dirty="0" smtClean="0"/>
              <a:t>1</a:t>
            </a:r>
            <a:r>
              <a:rPr lang="tr-TR" sz="2000" dirty="0" smtClean="0"/>
              <a:t> + X</a:t>
            </a:r>
            <a:r>
              <a:rPr lang="tr-TR" sz="2000" baseline="-25000" dirty="0" smtClean="0"/>
              <a:t>2</a:t>
            </a:r>
            <a:r>
              <a:rPr lang="tr-TR" sz="2000" dirty="0" smtClean="0"/>
              <a:t>) = </a:t>
            </a:r>
          </a:p>
          <a:p>
            <a:pPr>
              <a:buNone/>
            </a:pPr>
            <a:endParaRPr lang="tr-TR" sz="2000" dirty="0" smtClean="0"/>
          </a:p>
          <a:p>
            <a:pPr marL="68580" indent="0">
              <a:buNone/>
            </a:pPr>
            <a:r>
              <a:rPr lang="tr-TR" sz="2000" dirty="0" smtClean="0"/>
              <a:t>               </a:t>
            </a:r>
          </a:p>
          <a:p>
            <a:pPr marL="68580" indent="0">
              <a:buNone/>
            </a:pPr>
            <a:r>
              <a:rPr lang="tr-TR" sz="2000" dirty="0" smtClean="0"/>
              <a:t>                   = E(X</a:t>
            </a:r>
            <a:r>
              <a:rPr lang="tr-TR" sz="2000" baseline="-25000" dirty="0" smtClean="0"/>
              <a:t>1</a:t>
            </a:r>
            <a:r>
              <a:rPr lang="tr-TR" sz="2000" dirty="0" smtClean="0"/>
              <a:t>) + E(X</a:t>
            </a:r>
            <a:r>
              <a:rPr lang="tr-TR" sz="2000" baseline="-25000" dirty="0" smtClean="0"/>
              <a:t>2</a:t>
            </a:r>
            <a:r>
              <a:rPr lang="tr-TR" sz="2000" dirty="0" smtClean="0"/>
              <a:t>) </a:t>
            </a:r>
          </a:p>
          <a:p>
            <a:pPr marL="68580" indent="0">
              <a:buNone/>
            </a:pPr>
            <a:r>
              <a:rPr lang="tr-TR" sz="2000" dirty="0" smtClean="0"/>
              <a:t>elde edilir. </a:t>
            </a:r>
            <a:r>
              <a:rPr lang="tr-TR" sz="2000" i="1" dirty="0" smtClean="0"/>
              <a:t>n</a:t>
            </a:r>
            <a:r>
              <a:rPr lang="tr-TR" sz="2000" dirty="0" smtClean="0"/>
              <a:t> tane rastgele değişken olması durumu da, iki rastgele değişken olması durumu kullanılarak matematiksel tümevarımla kolayca görülür. </a:t>
            </a:r>
          </a:p>
          <a:p>
            <a:pPr marL="68580" indent="0">
              <a:buNone/>
            </a:pPr>
            <a:endParaRPr lang="tr-TR" sz="2000" dirty="0"/>
          </a:p>
        </p:txBody>
      </p:sp>
      <p:sp>
        <p:nvSpPr>
          <p:cNvPr id="7" name="Altbilgi Yer Tutucusu 4"/>
          <p:cNvSpPr>
            <a:spLocks noGrp="1"/>
          </p:cNvSpPr>
          <p:nvPr>
            <p:ph type="ftr" sz="quarter" idx="11"/>
          </p:nvPr>
        </p:nvSpPr>
        <p:spPr>
          <a:xfrm>
            <a:off x="5593199" y="6533263"/>
            <a:ext cx="3502152" cy="365125"/>
          </a:xfrm>
        </p:spPr>
        <p:txBody>
          <a:bodyPr/>
          <a:lstStyle/>
          <a:p>
            <a:r>
              <a:rPr lang="en-US" dirty="0"/>
              <a:t>7.4 </a:t>
            </a:r>
            <a:r>
              <a:rPr lang="en-US" dirty="0" err="1"/>
              <a:t>Beklenen</a:t>
            </a:r>
            <a:r>
              <a:rPr lang="en-US" dirty="0"/>
              <a:t> </a:t>
            </a:r>
            <a:r>
              <a:rPr lang="en-US" dirty="0" err="1"/>
              <a:t>Değer</a:t>
            </a:r>
            <a:r>
              <a:rPr lang="en-US" dirty="0"/>
              <a:t> </a:t>
            </a:r>
            <a:r>
              <a:rPr lang="en-US" dirty="0" err="1"/>
              <a:t>ve</a:t>
            </a:r>
            <a:r>
              <a:rPr lang="en-US" dirty="0"/>
              <a:t> </a:t>
            </a:r>
            <a:r>
              <a:rPr lang="en-US" dirty="0" err="1" smtClean="0"/>
              <a:t>Varyans</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87</a:t>
            </a:fld>
            <a:endParaRPr lang="en-US"/>
          </a:p>
        </p:txBody>
      </p:sp>
      <p:graphicFrame>
        <p:nvGraphicFramePr>
          <p:cNvPr id="8" name="İçerik Yer Tutucusu 10"/>
          <p:cNvGraphicFramePr>
            <a:graphicFrameLocks/>
          </p:cNvGraphicFramePr>
          <p:nvPr>
            <p:extLst>
              <p:ext uri="{D42A27DB-BD31-4B8C-83A1-F6EECF244321}">
                <p14:modId xmlns:p14="http://schemas.microsoft.com/office/powerpoint/2010/main" val="2008020504"/>
              </p:ext>
            </p:extLst>
          </p:nvPr>
        </p:nvGraphicFramePr>
        <p:xfrm>
          <a:off x="568921" y="2433918"/>
          <a:ext cx="7970601" cy="15946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66913" name="Object 1"/>
          <p:cNvGraphicFramePr>
            <a:graphicFrameLocks noChangeAspect="1"/>
          </p:cNvGraphicFramePr>
          <p:nvPr/>
        </p:nvGraphicFramePr>
        <p:xfrm>
          <a:off x="1872410" y="4506631"/>
          <a:ext cx="5711825" cy="554038"/>
        </p:xfrm>
        <a:graphic>
          <a:graphicData uri="http://schemas.openxmlformats.org/presentationml/2006/ole">
            <mc:AlternateContent xmlns:mc="http://schemas.openxmlformats.org/markup-compatibility/2006">
              <mc:Choice xmlns:v="urn:schemas-microsoft-com:vml" Requires="v">
                <p:oleObj spid="_x0000_s166915" name="Belge" r:id="rId8" imgW="5761150" imgH="571341" progId="Word.Document.12">
                  <p:embed/>
                </p:oleObj>
              </mc:Choice>
              <mc:Fallback>
                <p:oleObj name="Belge" r:id="rId8" imgW="5761150" imgH="571341" progId="Word.Document.12">
                  <p:embed/>
                  <p:pic>
                    <p:nvPicPr>
                      <p:cNvPr id="0" name="Picture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72410" y="4506631"/>
                        <a:ext cx="5711825"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6914" name="Object 2"/>
          <p:cNvGraphicFramePr>
            <a:graphicFrameLocks noChangeAspect="1"/>
          </p:cNvGraphicFramePr>
          <p:nvPr/>
        </p:nvGraphicFramePr>
        <p:xfrm>
          <a:off x="484469" y="4802933"/>
          <a:ext cx="9983788" cy="1393825"/>
        </p:xfrm>
        <a:graphic>
          <a:graphicData uri="http://schemas.openxmlformats.org/presentationml/2006/ole">
            <mc:AlternateContent xmlns:mc="http://schemas.openxmlformats.org/markup-compatibility/2006">
              <mc:Choice xmlns:v="urn:schemas-microsoft-com:vml" Requires="v">
                <p:oleObj spid="_x0000_s166916" name="Belge" r:id="rId10" imgW="10154927" imgH="1428171" progId="Word.Document.12">
                  <p:embed/>
                </p:oleObj>
              </mc:Choice>
              <mc:Fallback>
                <p:oleObj name="Belge" r:id="rId10" imgW="10154927" imgH="1428171" progId="Word.Document.12">
                  <p:embed/>
                  <p:pic>
                    <p:nvPicPr>
                      <p:cNvPr id="0"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4469" y="4802933"/>
                        <a:ext cx="9983788" cy="139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798118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Unvan 1"/>
          <p:cNvSpPr>
            <a:spLocks noGrp="1"/>
          </p:cNvSpPr>
          <p:nvPr>
            <p:ph type="title"/>
          </p:nvPr>
        </p:nvSpPr>
        <p:spPr>
          <a:xfrm>
            <a:off x="934634" y="706297"/>
            <a:ext cx="7577994" cy="750336"/>
          </a:xfrm>
        </p:spPr>
        <p:txBody>
          <a:bodyPr>
            <a:noAutofit/>
          </a:bodyPr>
          <a:lstStyle/>
          <a:p>
            <a:pPr algn="ctr"/>
            <a:r>
              <a:rPr lang="tr-TR" sz="3200" b="1" dirty="0"/>
              <a:t>7.4.2 Beklenen Değerin </a:t>
            </a:r>
            <a:r>
              <a:rPr lang="tr-TR" sz="3200" b="1" dirty="0" err="1" smtClean="0"/>
              <a:t>Doğrusallığı</a:t>
            </a:r>
            <a:endParaRPr lang="tr-TR" sz="3200" b="1" dirty="0"/>
          </a:p>
        </p:txBody>
      </p:sp>
      <p:sp>
        <p:nvSpPr>
          <p:cNvPr id="10" name="Altbilgi Yer Tutucusu 4"/>
          <p:cNvSpPr>
            <a:spLocks noGrp="1"/>
          </p:cNvSpPr>
          <p:nvPr>
            <p:ph type="ftr" sz="quarter" idx="11"/>
          </p:nvPr>
        </p:nvSpPr>
        <p:spPr>
          <a:xfrm>
            <a:off x="5641848" y="6492875"/>
            <a:ext cx="3502152" cy="365125"/>
          </a:xfrm>
        </p:spPr>
        <p:txBody>
          <a:bodyPr/>
          <a:lstStyle/>
          <a:p>
            <a:r>
              <a:rPr lang="en-US" dirty="0"/>
              <a:t>7.4 </a:t>
            </a:r>
            <a:r>
              <a:rPr lang="en-US" dirty="0" err="1"/>
              <a:t>Beklenen</a:t>
            </a:r>
            <a:r>
              <a:rPr lang="en-US" dirty="0"/>
              <a:t> </a:t>
            </a:r>
            <a:r>
              <a:rPr lang="en-US" dirty="0" err="1"/>
              <a:t>Değer</a:t>
            </a:r>
            <a:r>
              <a:rPr lang="en-US" dirty="0"/>
              <a:t> </a:t>
            </a:r>
            <a:r>
              <a:rPr lang="en-US" dirty="0" err="1"/>
              <a:t>ve</a:t>
            </a:r>
            <a:r>
              <a:rPr lang="en-US" dirty="0"/>
              <a:t> </a:t>
            </a:r>
            <a:r>
              <a:rPr lang="en-US" dirty="0" err="1" smtClean="0"/>
              <a:t>Varyans</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88</a:t>
            </a:fld>
            <a:endParaRPr lang="en-US"/>
          </a:p>
        </p:txBody>
      </p:sp>
      <p:sp>
        <p:nvSpPr>
          <p:cNvPr id="7" name="6 İçerik Yer Tutucusu"/>
          <p:cNvSpPr>
            <a:spLocks noGrp="1"/>
          </p:cNvSpPr>
          <p:nvPr>
            <p:ph idx="1"/>
          </p:nvPr>
        </p:nvSpPr>
        <p:spPr>
          <a:xfrm>
            <a:off x="215152" y="1429153"/>
            <a:ext cx="8659907" cy="5213694"/>
          </a:xfrm>
        </p:spPr>
        <p:txBody>
          <a:bodyPr>
            <a:normAutofit fontScale="92500" lnSpcReduction="10000"/>
          </a:bodyPr>
          <a:lstStyle/>
          <a:p>
            <a:r>
              <a:rPr lang="tr-TR" sz="2000" i="1" dirty="0" smtClean="0"/>
              <a:t>(</a:t>
            </a:r>
            <a:r>
              <a:rPr lang="tr-TR" sz="2000" i="1" dirty="0" err="1" smtClean="0"/>
              <a:t>ii</a:t>
            </a:r>
            <a:r>
              <a:rPr lang="tr-TR" sz="2000" i="1" dirty="0" smtClean="0"/>
              <a:t>)</a:t>
            </a:r>
            <a:r>
              <a:rPr lang="tr-TR" sz="2000" dirty="0" smtClean="0"/>
              <a:t>’</a:t>
            </a:r>
            <a:r>
              <a:rPr lang="tr-TR" sz="2000" dirty="0" err="1" smtClean="0"/>
              <a:t>yi</a:t>
            </a:r>
            <a:r>
              <a:rPr lang="tr-TR" sz="2000" dirty="0" smtClean="0"/>
              <a:t> ispatlamak için:</a:t>
            </a:r>
          </a:p>
          <a:p>
            <a:endParaRPr lang="tr-TR" sz="2000" dirty="0" smtClean="0"/>
          </a:p>
          <a:p>
            <a:endParaRPr lang="tr-TR" sz="2000" dirty="0" smtClean="0"/>
          </a:p>
          <a:p>
            <a:endParaRPr lang="tr-TR" sz="2000" dirty="0" smtClean="0"/>
          </a:p>
          <a:p>
            <a:endParaRPr lang="tr-TR" sz="2000" b="1" dirty="0" smtClean="0"/>
          </a:p>
          <a:p>
            <a:r>
              <a:rPr lang="tr-TR" sz="2000" b="1" dirty="0" smtClean="0">
                <a:solidFill>
                  <a:srgbClr val="C00000"/>
                </a:solidFill>
              </a:rPr>
              <a:t>ÖRNEK</a:t>
            </a:r>
            <a:r>
              <a:rPr lang="tr-TR" sz="2000" b="1" dirty="0" smtClean="0"/>
              <a:t> </a:t>
            </a:r>
            <a:r>
              <a:rPr lang="tr-TR" sz="2000" dirty="0" smtClean="0"/>
              <a:t>Bir çift zar atıldığında üste gelen sayıların toplamının beklenen değerini bulmak için Teorem 3'ü kullanınız. (Bu örnek Teorem 3 kullanılmadan, Örnek 2'te çözülmüştür.)</a:t>
            </a:r>
          </a:p>
          <a:p>
            <a:endParaRPr lang="tr-TR" sz="2000" dirty="0" smtClean="0"/>
          </a:p>
          <a:p>
            <a:pPr algn="just"/>
            <a:r>
              <a:rPr lang="tr-TR" sz="2000" i="1" dirty="0" smtClean="0">
                <a:solidFill>
                  <a:srgbClr val="C00000"/>
                </a:solidFill>
              </a:rPr>
              <a:t>Çözüm:</a:t>
            </a:r>
            <a:r>
              <a:rPr lang="tr-TR" sz="2000" dirty="0" smtClean="0">
                <a:solidFill>
                  <a:srgbClr val="C00000"/>
                </a:solidFill>
              </a:rPr>
              <a:t> </a:t>
            </a:r>
            <a:r>
              <a:rPr lang="tr-TR" sz="2000" i="1" dirty="0" smtClean="0"/>
              <a:t>X</a:t>
            </a:r>
            <a:r>
              <a:rPr lang="tr-TR" sz="2000" i="1" baseline="-25000" dirty="0" smtClean="0"/>
              <a:t>1</a:t>
            </a:r>
            <a:r>
              <a:rPr lang="tr-TR" sz="2000" i="1" dirty="0" smtClean="0"/>
              <a:t> ve X</a:t>
            </a:r>
            <a:r>
              <a:rPr lang="tr-TR" sz="2000" i="1" baseline="-25000" dirty="0" smtClean="0"/>
              <a:t>2,</a:t>
            </a:r>
            <a:r>
              <a:rPr lang="tr-TR" sz="2000" i="1" dirty="0" smtClean="0"/>
              <a:t> X</a:t>
            </a:r>
            <a:r>
              <a:rPr lang="tr-TR" sz="2000" i="1" baseline="-25000" dirty="0" smtClean="0"/>
              <a:t>1</a:t>
            </a:r>
            <a:r>
              <a:rPr lang="tr-TR" sz="2000" i="1" dirty="0" smtClean="0"/>
              <a:t>(( i, j)) = i</a:t>
            </a:r>
            <a:r>
              <a:rPr lang="tr-TR" sz="2000" dirty="0" smtClean="0"/>
              <a:t> ve X</a:t>
            </a:r>
            <a:r>
              <a:rPr lang="tr-TR" sz="2000" baseline="-25000" dirty="0" smtClean="0"/>
              <a:t>2</a:t>
            </a:r>
            <a:r>
              <a:rPr lang="tr-TR" sz="2000" dirty="0" smtClean="0"/>
              <a:t> </a:t>
            </a:r>
            <a:r>
              <a:rPr lang="tr-TR" sz="2000" i="1" dirty="0" smtClean="0"/>
              <a:t>(( i, j)) = j</a:t>
            </a:r>
            <a:r>
              <a:rPr lang="tr-TR" sz="2000" dirty="0" smtClean="0"/>
              <a:t> durumunu yansıtan rastgele değişkenler olsunlar. Böylece X</a:t>
            </a:r>
            <a:r>
              <a:rPr lang="tr-TR" sz="2000" baseline="-25000" dirty="0" smtClean="0"/>
              <a:t>1</a:t>
            </a:r>
            <a:r>
              <a:rPr lang="tr-TR" sz="2000" dirty="0" smtClean="0"/>
              <a:t>, ilk zarda görülen sayı ve X</a:t>
            </a:r>
            <a:r>
              <a:rPr lang="tr-TR" sz="2000" baseline="-25000" dirty="0" smtClean="0"/>
              <a:t>2</a:t>
            </a:r>
            <a:r>
              <a:rPr lang="tr-TR" sz="2000" dirty="0" smtClean="0"/>
              <a:t> de ikinci zarda görülen sayıdır. </a:t>
            </a:r>
          </a:p>
          <a:p>
            <a:pPr algn="just"/>
            <a:endParaRPr lang="tr-TR" sz="2000" dirty="0" smtClean="0"/>
          </a:p>
          <a:p>
            <a:pPr algn="just"/>
            <a:r>
              <a:rPr lang="tr-TR" sz="2000" dirty="0" smtClean="0"/>
              <a:t>Her iki zarda da (1+2 + 3+4 + 5 + 6)/6 =21/6=7/2 eşit olduğundan, </a:t>
            </a:r>
            <a:r>
              <a:rPr lang="tr-TR" sz="2000" i="1" dirty="0" smtClean="0"/>
              <a:t>E(X</a:t>
            </a:r>
            <a:r>
              <a:rPr lang="tr-TR" sz="2000" i="1" baseline="-25000" dirty="0" smtClean="0"/>
              <a:t>1</a:t>
            </a:r>
            <a:r>
              <a:rPr lang="tr-TR" sz="2000" i="1" dirty="0" smtClean="0"/>
              <a:t>)=E(X</a:t>
            </a:r>
            <a:r>
              <a:rPr lang="tr-TR" sz="2000" i="1" baseline="-25000" dirty="0" smtClean="0"/>
              <a:t>2</a:t>
            </a:r>
            <a:r>
              <a:rPr lang="tr-TR" sz="2000" i="1" dirty="0" smtClean="0"/>
              <a:t>)</a:t>
            </a:r>
            <a:r>
              <a:rPr lang="tr-TR" sz="2000" dirty="0" smtClean="0"/>
              <a:t>=7/2 olduğunu görmek oldukça kolaydır. İki zar atıldığında gelen iki sayının toplamı X</a:t>
            </a:r>
            <a:r>
              <a:rPr lang="tr-TR" sz="2000" baseline="-25000" dirty="0" smtClean="0"/>
              <a:t>1</a:t>
            </a:r>
            <a:r>
              <a:rPr lang="tr-TR" sz="2000" dirty="0" smtClean="0"/>
              <a:t>+X</a:t>
            </a:r>
            <a:r>
              <a:rPr lang="tr-TR" sz="2000" baseline="-25000" dirty="0" smtClean="0"/>
              <a:t>2</a:t>
            </a:r>
            <a:r>
              <a:rPr lang="tr-TR" sz="2000" dirty="0" smtClean="0"/>
              <a:t>'nin toplamıdır. Teorem 3'den toplamın beklenen değeri;</a:t>
            </a:r>
          </a:p>
          <a:p>
            <a:pPr algn="just"/>
            <a:endParaRPr lang="tr-TR" sz="2000" dirty="0" smtClean="0"/>
          </a:p>
          <a:p>
            <a:pPr algn="just"/>
            <a:r>
              <a:rPr lang="tr-TR" sz="2000" i="1" dirty="0" smtClean="0"/>
              <a:t>E(X</a:t>
            </a:r>
            <a:r>
              <a:rPr lang="tr-TR" sz="2000" i="1" baseline="-25000" dirty="0" smtClean="0"/>
              <a:t>1</a:t>
            </a:r>
            <a:r>
              <a:rPr lang="tr-TR" sz="2000" i="1" dirty="0" smtClean="0"/>
              <a:t> + X</a:t>
            </a:r>
            <a:r>
              <a:rPr lang="tr-TR" sz="2000" i="1" baseline="-25000" dirty="0" smtClean="0"/>
              <a:t>2</a:t>
            </a:r>
            <a:r>
              <a:rPr lang="tr-TR" sz="2000" i="1" dirty="0" smtClean="0"/>
              <a:t>) = E(X</a:t>
            </a:r>
            <a:r>
              <a:rPr lang="tr-TR" sz="2000" i="1" baseline="-25000" dirty="0" smtClean="0"/>
              <a:t>1</a:t>
            </a:r>
            <a:r>
              <a:rPr lang="tr-TR" sz="2000" i="1" dirty="0" smtClean="0"/>
              <a:t>) + E(X</a:t>
            </a:r>
            <a:r>
              <a:rPr lang="tr-TR" sz="2000" i="1" baseline="-25000" dirty="0" smtClean="0"/>
              <a:t>2</a:t>
            </a:r>
            <a:r>
              <a:rPr lang="tr-TR" sz="2000" i="1" dirty="0" smtClean="0"/>
              <a:t>) </a:t>
            </a:r>
            <a:r>
              <a:rPr lang="tr-TR" sz="2000" dirty="0" smtClean="0"/>
              <a:t>= 7/2 + 7/2 = 7'dir.	</a:t>
            </a:r>
          </a:p>
          <a:p>
            <a:endParaRPr lang="tr-TR" sz="2000" dirty="0" smtClean="0"/>
          </a:p>
          <a:p>
            <a:endParaRPr lang="tr-TR" sz="2000" dirty="0" smtClean="0"/>
          </a:p>
          <a:p>
            <a:pPr>
              <a:buNone/>
            </a:pPr>
            <a:endParaRPr lang="tr-TR" sz="2000" dirty="0" smtClean="0"/>
          </a:p>
          <a:p>
            <a:endParaRPr lang="tr-TR" dirty="0"/>
          </a:p>
        </p:txBody>
      </p:sp>
      <p:graphicFrame>
        <p:nvGraphicFramePr>
          <p:cNvPr id="165889" name="Object 1"/>
          <p:cNvGraphicFramePr>
            <a:graphicFrameLocks noChangeAspect="1"/>
          </p:cNvGraphicFramePr>
          <p:nvPr/>
        </p:nvGraphicFramePr>
        <p:xfrm>
          <a:off x="-599603" y="1721319"/>
          <a:ext cx="9218612" cy="868362"/>
        </p:xfrm>
        <a:graphic>
          <a:graphicData uri="http://schemas.openxmlformats.org/presentationml/2006/ole">
            <mc:AlternateContent xmlns:mc="http://schemas.openxmlformats.org/markup-compatibility/2006">
              <mc:Choice xmlns:v="urn:schemas-microsoft-com:vml" Requires="v">
                <p:oleObj spid="_x0000_s165892" name="Belge" r:id="rId3" imgW="9388296" imgH="890672" progId="Word.Document.12">
                  <p:embed/>
                </p:oleObj>
              </mc:Choice>
              <mc:Fallback>
                <p:oleObj name="Belge" r:id="rId3" imgW="9388296" imgH="890672" progId="Word.Document.12">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603" y="1721319"/>
                        <a:ext cx="9218612" cy="86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5890" name="Object 2"/>
          <p:cNvGraphicFramePr>
            <a:graphicFrameLocks noChangeAspect="1"/>
          </p:cNvGraphicFramePr>
          <p:nvPr/>
        </p:nvGraphicFramePr>
        <p:xfrm>
          <a:off x="1448544" y="2015660"/>
          <a:ext cx="8274050" cy="944562"/>
        </p:xfrm>
        <a:graphic>
          <a:graphicData uri="http://schemas.openxmlformats.org/presentationml/2006/ole">
            <mc:AlternateContent xmlns:mc="http://schemas.openxmlformats.org/markup-compatibility/2006">
              <mc:Choice xmlns:v="urn:schemas-microsoft-com:vml" Requires="v">
                <p:oleObj spid="_x0000_s165893" name="Belge" r:id="rId5" imgW="8412391" imgH="967355" progId="Word.Document.12">
                  <p:embed/>
                </p:oleObj>
              </mc:Choice>
              <mc:Fallback>
                <p:oleObj name="Belge" r:id="rId5" imgW="8412391" imgH="967355" progId="Word.Document.12">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8544" y="2015660"/>
                        <a:ext cx="82740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5891" name="Object 3"/>
          <p:cNvGraphicFramePr>
            <a:graphicFrameLocks noChangeAspect="1"/>
          </p:cNvGraphicFramePr>
          <p:nvPr/>
        </p:nvGraphicFramePr>
        <p:xfrm>
          <a:off x="1443410" y="2417204"/>
          <a:ext cx="9129712" cy="914400"/>
        </p:xfrm>
        <a:graphic>
          <a:graphicData uri="http://schemas.openxmlformats.org/presentationml/2006/ole">
            <mc:AlternateContent xmlns:mc="http://schemas.openxmlformats.org/markup-compatibility/2006">
              <mc:Choice xmlns:v="urn:schemas-microsoft-com:vml" Requires="v">
                <p:oleObj spid="_x0000_s165894" name="Belge" r:id="rId7" imgW="9281814" imgH="936394" progId="Word.Document.12">
                  <p:embed/>
                </p:oleObj>
              </mc:Choice>
              <mc:Fallback>
                <p:oleObj name="Belge" r:id="rId7" imgW="9281814" imgH="936394" progId="Word.Document.12">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3410" y="2417204"/>
                        <a:ext cx="912971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9753697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1"/>
          <p:cNvSpPr>
            <a:spLocks noGrp="1"/>
          </p:cNvSpPr>
          <p:nvPr>
            <p:ph type="title"/>
          </p:nvPr>
        </p:nvSpPr>
        <p:spPr>
          <a:xfrm>
            <a:off x="934634" y="1002131"/>
            <a:ext cx="7577994" cy="750336"/>
          </a:xfrm>
        </p:spPr>
        <p:txBody>
          <a:bodyPr>
            <a:noAutofit/>
          </a:bodyPr>
          <a:lstStyle/>
          <a:p>
            <a:pPr algn="ctr"/>
            <a:r>
              <a:rPr lang="tr-TR" sz="3200" b="1" dirty="0"/>
              <a:t>7.4.2 Beklenen Değerin </a:t>
            </a:r>
            <a:r>
              <a:rPr lang="tr-TR" sz="3200" b="1" dirty="0" err="1" smtClean="0"/>
              <a:t>Doğrusallığı</a:t>
            </a:r>
            <a:endParaRPr lang="tr-TR" sz="3200" b="1" dirty="0"/>
          </a:p>
        </p:txBody>
      </p:sp>
      <p:sp>
        <p:nvSpPr>
          <p:cNvPr id="3" name="İçerik Yer Tutucusu 2"/>
          <p:cNvSpPr>
            <a:spLocks noGrp="1"/>
          </p:cNvSpPr>
          <p:nvPr>
            <p:ph idx="1"/>
          </p:nvPr>
        </p:nvSpPr>
        <p:spPr>
          <a:xfrm>
            <a:off x="632012" y="1748971"/>
            <a:ext cx="8019588" cy="4772853"/>
          </a:xfrm>
        </p:spPr>
        <p:txBody>
          <a:bodyPr>
            <a:normAutofit/>
          </a:bodyPr>
          <a:lstStyle/>
          <a:p>
            <a:pPr>
              <a:buNone/>
            </a:pPr>
            <a:r>
              <a:rPr lang="tr-TR" sz="2000" b="1" i="1" dirty="0">
                <a:solidFill>
                  <a:srgbClr val="C00000"/>
                </a:solidFill>
              </a:rPr>
              <a:t>Çözüm:</a:t>
            </a:r>
            <a:r>
              <a:rPr lang="tr-TR" sz="2000" b="1" dirty="0">
                <a:solidFill>
                  <a:srgbClr val="C00000"/>
                </a:solidFill>
              </a:rPr>
              <a:t> </a:t>
            </a:r>
            <a:endParaRPr lang="tr-TR" sz="2000" b="1" i="1" dirty="0">
              <a:solidFill>
                <a:srgbClr val="C00000"/>
              </a:solidFill>
            </a:endParaRPr>
          </a:p>
          <a:p>
            <a:pPr marL="68580" indent="0" algn="just">
              <a:buNone/>
            </a:pPr>
            <a:r>
              <a:rPr lang="tr-TR" sz="2000" b="1" i="1" dirty="0" smtClean="0"/>
              <a:t>X</a:t>
            </a:r>
            <a:r>
              <a:rPr lang="tr-TR" sz="2000" b="1" i="1" baseline="-25000" dirty="0" smtClean="0"/>
              <a:t>1</a:t>
            </a:r>
            <a:r>
              <a:rPr lang="tr-TR" sz="2000" i="1" dirty="0" smtClean="0"/>
              <a:t> </a:t>
            </a:r>
            <a:r>
              <a:rPr lang="tr-TR" sz="2000" i="1" dirty="0"/>
              <a:t>ve </a:t>
            </a:r>
            <a:r>
              <a:rPr lang="tr-TR" sz="2000" b="1" i="1" dirty="0"/>
              <a:t>X</a:t>
            </a:r>
            <a:r>
              <a:rPr lang="tr-TR" sz="2000" b="1" i="1" baseline="-25000" dirty="0"/>
              <a:t>2,</a:t>
            </a:r>
            <a:r>
              <a:rPr lang="tr-TR" sz="2000" b="1" i="1" dirty="0"/>
              <a:t> X</a:t>
            </a:r>
            <a:r>
              <a:rPr lang="tr-TR" sz="2000" b="1" i="1" baseline="-25000" dirty="0"/>
              <a:t>1</a:t>
            </a:r>
            <a:r>
              <a:rPr lang="tr-TR" sz="2000" b="1" i="1" dirty="0"/>
              <a:t>(( i, j)) = i</a:t>
            </a:r>
            <a:r>
              <a:rPr lang="tr-TR" sz="2000" b="1" dirty="0"/>
              <a:t> </a:t>
            </a:r>
            <a:r>
              <a:rPr lang="tr-TR" sz="2000" dirty="0"/>
              <a:t>ve </a:t>
            </a:r>
            <a:r>
              <a:rPr lang="tr-TR" sz="2000" b="1" dirty="0"/>
              <a:t>X</a:t>
            </a:r>
            <a:r>
              <a:rPr lang="tr-TR" sz="2000" b="1" baseline="-25000" dirty="0"/>
              <a:t>2</a:t>
            </a:r>
            <a:r>
              <a:rPr lang="tr-TR" sz="2000" b="1" dirty="0"/>
              <a:t> </a:t>
            </a:r>
            <a:r>
              <a:rPr lang="tr-TR" sz="2000" b="1" i="1" dirty="0"/>
              <a:t>(( i, j)) = j</a:t>
            </a:r>
            <a:r>
              <a:rPr lang="tr-TR" sz="2000" b="1" dirty="0"/>
              <a:t> </a:t>
            </a:r>
            <a:r>
              <a:rPr lang="tr-TR" sz="2000" dirty="0"/>
              <a:t>durumunu yansıtan rastgele değişkenler olsunlar. Böylece X</a:t>
            </a:r>
            <a:r>
              <a:rPr lang="tr-TR" sz="2000" baseline="-25000" dirty="0"/>
              <a:t>1</a:t>
            </a:r>
            <a:r>
              <a:rPr lang="tr-TR" sz="2000" dirty="0"/>
              <a:t>, ilk zarda görülen sayı ve X</a:t>
            </a:r>
            <a:r>
              <a:rPr lang="tr-TR" sz="2000" baseline="-25000" dirty="0"/>
              <a:t>2</a:t>
            </a:r>
            <a:r>
              <a:rPr lang="tr-TR" sz="2000" dirty="0"/>
              <a:t> de ikinci zarda görülen sayıdır. </a:t>
            </a:r>
            <a:endParaRPr lang="tr-TR" sz="2000" dirty="0" smtClean="0"/>
          </a:p>
          <a:p>
            <a:pPr marL="68580" indent="0" algn="just">
              <a:buNone/>
            </a:pPr>
            <a:endParaRPr lang="tr-TR" sz="2000" dirty="0" smtClean="0"/>
          </a:p>
          <a:p>
            <a:pPr marL="68580" indent="0" algn="just"/>
            <a:r>
              <a:rPr lang="tr-TR" sz="2000" dirty="0" smtClean="0"/>
              <a:t>Her </a:t>
            </a:r>
            <a:r>
              <a:rPr lang="tr-TR" sz="2000" dirty="0"/>
              <a:t>iki zarda da </a:t>
            </a:r>
            <a:r>
              <a:rPr lang="tr-TR" sz="2000" b="1" dirty="0"/>
              <a:t>(1+2 + 3+4 + 5 + 6)/6 =21/6=7/2 </a:t>
            </a:r>
            <a:r>
              <a:rPr lang="tr-TR" sz="2000" dirty="0"/>
              <a:t>eşit olduğundan, </a:t>
            </a:r>
            <a:r>
              <a:rPr lang="tr-TR" sz="2000" b="1" i="1" dirty="0"/>
              <a:t>E(X</a:t>
            </a:r>
            <a:r>
              <a:rPr lang="tr-TR" sz="2000" b="1" i="1" baseline="-25000" dirty="0"/>
              <a:t>1</a:t>
            </a:r>
            <a:r>
              <a:rPr lang="tr-TR" sz="2000" b="1" i="1" dirty="0" smtClean="0"/>
              <a:t>)=E(X</a:t>
            </a:r>
            <a:r>
              <a:rPr lang="tr-TR" sz="2000" b="1" i="1" baseline="-25000" dirty="0" smtClean="0"/>
              <a:t>2</a:t>
            </a:r>
            <a:r>
              <a:rPr lang="tr-TR" sz="2000" b="1" i="1" dirty="0"/>
              <a:t>)</a:t>
            </a:r>
            <a:r>
              <a:rPr lang="tr-TR" sz="2000" b="1" dirty="0"/>
              <a:t> = 7/2 </a:t>
            </a:r>
            <a:r>
              <a:rPr lang="tr-TR" sz="2000" dirty="0"/>
              <a:t>olduğunu görmek oldukça kolaydır. İki zar atıldığında gelen iki sayının toplamı </a:t>
            </a:r>
            <a:r>
              <a:rPr lang="tr-TR" sz="2000" b="1" dirty="0" smtClean="0"/>
              <a:t>X</a:t>
            </a:r>
            <a:r>
              <a:rPr lang="tr-TR" sz="2000" b="1" baseline="-25000" dirty="0" smtClean="0"/>
              <a:t>1</a:t>
            </a:r>
            <a:r>
              <a:rPr lang="tr-TR" sz="2000" b="1" dirty="0" smtClean="0"/>
              <a:t>+X</a:t>
            </a:r>
            <a:r>
              <a:rPr lang="tr-TR" sz="2000" b="1" baseline="-25000" dirty="0" smtClean="0"/>
              <a:t>2</a:t>
            </a:r>
            <a:r>
              <a:rPr lang="tr-TR" sz="2000" b="1" dirty="0" smtClean="0"/>
              <a:t>'</a:t>
            </a:r>
            <a:r>
              <a:rPr lang="tr-TR" sz="2000" dirty="0" smtClean="0"/>
              <a:t>nin</a:t>
            </a:r>
            <a:r>
              <a:rPr lang="tr-TR" sz="2000" b="1" dirty="0" smtClean="0"/>
              <a:t> </a:t>
            </a:r>
            <a:r>
              <a:rPr lang="tr-TR" sz="2000" dirty="0"/>
              <a:t>toplamıdır. </a:t>
            </a:r>
            <a:endParaRPr lang="tr-TR" sz="2000" dirty="0" smtClean="0"/>
          </a:p>
          <a:p>
            <a:pPr marL="68580" indent="0" algn="just">
              <a:buNone/>
            </a:pPr>
            <a:endParaRPr lang="tr-TR" sz="2000" dirty="0"/>
          </a:p>
          <a:p>
            <a:pPr marL="68580" indent="0" algn="just"/>
            <a:r>
              <a:rPr lang="tr-TR" sz="2000" dirty="0" smtClean="0"/>
              <a:t>Teorem </a:t>
            </a:r>
            <a:r>
              <a:rPr lang="tr-TR" sz="2000" dirty="0"/>
              <a:t>3'den toplamın beklenen değeri;</a:t>
            </a:r>
          </a:p>
          <a:p>
            <a:pPr algn="just"/>
            <a:r>
              <a:rPr lang="tr-TR" sz="2000" b="1" i="1" dirty="0"/>
              <a:t>E(X</a:t>
            </a:r>
            <a:r>
              <a:rPr lang="tr-TR" sz="2000" b="1" i="1" baseline="-25000" dirty="0"/>
              <a:t>1</a:t>
            </a:r>
            <a:r>
              <a:rPr lang="tr-TR" sz="2000" b="1" i="1" dirty="0"/>
              <a:t> + X</a:t>
            </a:r>
            <a:r>
              <a:rPr lang="tr-TR" sz="2000" b="1" i="1" baseline="-25000" dirty="0"/>
              <a:t>2</a:t>
            </a:r>
            <a:r>
              <a:rPr lang="tr-TR" sz="2000" b="1" i="1" dirty="0"/>
              <a:t>) = E(X</a:t>
            </a:r>
            <a:r>
              <a:rPr lang="tr-TR" sz="2000" b="1" i="1" baseline="-25000" dirty="0"/>
              <a:t>1</a:t>
            </a:r>
            <a:r>
              <a:rPr lang="tr-TR" sz="2000" b="1" i="1" dirty="0"/>
              <a:t>) + E(X</a:t>
            </a:r>
            <a:r>
              <a:rPr lang="tr-TR" sz="2000" b="1" i="1" baseline="-25000" dirty="0"/>
              <a:t>2</a:t>
            </a:r>
            <a:r>
              <a:rPr lang="tr-TR" sz="2000" b="1" i="1" dirty="0"/>
              <a:t>) </a:t>
            </a:r>
            <a:r>
              <a:rPr lang="tr-TR" sz="2000" b="1" dirty="0"/>
              <a:t>= 7/2 + 7/2 = 7'</a:t>
            </a:r>
            <a:r>
              <a:rPr lang="tr-TR" sz="2000" dirty="0"/>
              <a:t>dir.	</a:t>
            </a:r>
          </a:p>
          <a:p>
            <a:pPr algn="just"/>
            <a:endParaRPr lang="tr-TR" sz="2000" dirty="0"/>
          </a:p>
        </p:txBody>
      </p:sp>
      <p:sp>
        <p:nvSpPr>
          <p:cNvPr id="8" name="Altbilgi Yer Tutucusu 4"/>
          <p:cNvSpPr>
            <a:spLocks noGrp="1"/>
          </p:cNvSpPr>
          <p:nvPr>
            <p:ph type="ftr" sz="quarter" idx="11"/>
          </p:nvPr>
        </p:nvSpPr>
        <p:spPr>
          <a:xfrm>
            <a:off x="5418388" y="6304664"/>
            <a:ext cx="3502152" cy="365125"/>
          </a:xfrm>
        </p:spPr>
        <p:txBody>
          <a:bodyPr/>
          <a:lstStyle/>
          <a:p>
            <a:r>
              <a:rPr lang="en-US" dirty="0"/>
              <a:t>7.4 </a:t>
            </a:r>
            <a:r>
              <a:rPr lang="en-US" dirty="0" err="1"/>
              <a:t>Beklenen</a:t>
            </a:r>
            <a:r>
              <a:rPr lang="en-US" dirty="0"/>
              <a:t> </a:t>
            </a:r>
            <a:r>
              <a:rPr lang="en-US" dirty="0" err="1"/>
              <a:t>Değer</a:t>
            </a:r>
            <a:r>
              <a:rPr lang="en-US" dirty="0"/>
              <a:t> </a:t>
            </a:r>
            <a:r>
              <a:rPr lang="en-US" dirty="0" err="1"/>
              <a:t>ve</a:t>
            </a:r>
            <a:r>
              <a:rPr lang="en-US" dirty="0"/>
              <a:t> </a:t>
            </a:r>
            <a:r>
              <a:rPr lang="en-US" dirty="0" err="1" smtClean="0"/>
              <a:t>Varyans</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89</a:t>
            </a:fld>
            <a:endParaRPr lang="en-US"/>
          </a:p>
        </p:txBody>
      </p:sp>
    </p:spTree>
    <p:extLst>
      <p:ext uri="{BB962C8B-B14F-4D97-AF65-F5344CB8AC3E}">
        <p14:creationId xmlns:p14="http://schemas.microsoft.com/office/powerpoint/2010/main" val="7063482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187322"/>
            <a:ext cx="7024744" cy="547136"/>
          </a:xfrm>
        </p:spPr>
        <p:txBody>
          <a:bodyPr>
            <a:noAutofit/>
          </a:bodyPr>
          <a:lstStyle/>
          <a:p>
            <a:pPr algn="ctr"/>
            <a:r>
              <a:rPr lang="tr-TR" sz="3200" b="1" u="sng" dirty="0" smtClean="0"/>
              <a:t>7.1.1 Sonlu Olasılık</a:t>
            </a:r>
            <a:endParaRPr lang="tr-TR" sz="3200" dirty="0"/>
          </a:p>
        </p:txBody>
      </p:sp>
      <p:sp>
        <p:nvSpPr>
          <p:cNvPr id="3" name="İçerik Yer Tutucusu 2"/>
          <p:cNvSpPr>
            <a:spLocks noGrp="1"/>
          </p:cNvSpPr>
          <p:nvPr>
            <p:ph idx="1"/>
          </p:nvPr>
        </p:nvSpPr>
        <p:spPr>
          <a:xfrm>
            <a:off x="1043492" y="1444179"/>
            <a:ext cx="6777317" cy="4528450"/>
          </a:xfrm>
        </p:spPr>
        <p:txBody>
          <a:bodyPr>
            <a:normAutofit/>
          </a:bodyPr>
          <a:lstStyle/>
          <a:p>
            <a:pPr marL="68580" indent="0">
              <a:buNone/>
            </a:pPr>
            <a:endParaRPr lang="tr-TR" sz="1800" b="1" dirty="0" smtClean="0"/>
          </a:p>
          <a:p>
            <a:pPr marL="68580" indent="0">
              <a:buNone/>
            </a:pPr>
            <a:endParaRPr lang="tr-TR" sz="1800" b="1" dirty="0"/>
          </a:p>
          <a:p>
            <a:pPr marL="68580" indent="0">
              <a:buNone/>
            </a:pPr>
            <a:endParaRPr lang="tr-TR" sz="1800" b="1" dirty="0" smtClean="0"/>
          </a:p>
          <a:p>
            <a:r>
              <a:rPr lang="tr-TR" sz="2000" b="1" dirty="0" smtClean="0">
                <a:solidFill>
                  <a:srgbClr val="C00000"/>
                </a:solidFill>
              </a:rPr>
              <a:t>ÖRNEK 2</a:t>
            </a:r>
            <a:r>
              <a:rPr lang="tr-TR" sz="2000" b="1" dirty="0" smtClean="0"/>
              <a:t>: </a:t>
            </a:r>
            <a:r>
              <a:rPr lang="tr-TR" sz="2000" dirty="0" smtClean="0"/>
              <a:t>1</a:t>
            </a:r>
            <a:r>
              <a:rPr lang="tr-TR" sz="2000" dirty="0"/>
              <a:t>, 2, ..., 50 sayıları ile numaralandırılmış bir kutu içerisindeki </a:t>
            </a:r>
            <a:r>
              <a:rPr lang="tr-TR" sz="2000" dirty="0" smtClean="0"/>
              <a:t>50 toptan</a:t>
            </a:r>
            <a:r>
              <a:rPr lang="tr-TR" sz="2000" dirty="0"/>
              <a:t>,</a:t>
            </a:r>
          </a:p>
          <a:p>
            <a:pPr marL="68580" lvl="0" indent="0">
              <a:buNone/>
            </a:pPr>
            <a:r>
              <a:rPr lang="tr-TR" sz="2000" b="1" dirty="0" smtClean="0"/>
              <a:t>    a)</a:t>
            </a:r>
            <a:r>
              <a:rPr lang="tr-TR" sz="2000" dirty="0" smtClean="0"/>
              <a:t>Çekilen </a:t>
            </a:r>
            <a:r>
              <a:rPr lang="tr-TR" sz="2000" dirty="0"/>
              <a:t>topun kutuya yeniden atılmaması,</a:t>
            </a:r>
          </a:p>
          <a:p>
            <a:pPr marL="68580" lvl="0" indent="0">
              <a:buNone/>
            </a:pPr>
            <a:r>
              <a:rPr lang="tr-TR" sz="2000" b="1" dirty="0" smtClean="0"/>
              <a:t>    b)</a:t>
            </a:r>
            <a:r>
              <a:rPr lang="tr-TR" sz="2000" dirty="0" smtClean="0"/>
              <a:t>Çekilen </a:t>
            </a:r>
            <a:r>
              <a:rPr lang="tr-TR" sz="2000" dirty="0"/>
              <a:t>topun kutuya geri atılması</a:t>
            </a:r>
          </a:p>
          <a:p>
            <a:pPr marL="68580" indent="0" algn="just">
              <a:buNone/>
            </a:pPr>
            <a:r>
              <a:rPr lang="tr-TR" sz="2000" dirty="0"/>
              <a:t>durumlarının her biri için, 11,4, 17, 39 ve 23 numaralı topların çekilme olasılığı </a:t>
            </a:r>
            <a:r>
              <a:rPr lang="tr-TR" sz="2000" dirty="0" smtClean="0"/>
              <a:t>nedir</a:t>
            </a:r>
            <a:r>
              <a:rPr lang="tr-TR" sz="2000" dirty="0" smtClean="0">
                <a:latin typeface="Arial" panose="020B0604020202020204" pitchFamily="34" charset="0"/>
                <a:cs typeface="Arial" panose="020B0604020202020204" pitchFamily="34" charset="0"/>
              </a:rPr>
              <a:t>?</a:t>
            </a:r>
          </a:p>
          <a:p>
            <a:pPr marL="68580" indent="0" algn="just">
              <a:buNone/>
            </a:pPr>
            <a:endParaRPr lang="tr-TR" sz="1800" dirty="0" smtClean="0">
              <a:latin typeface="Arial" panose="020B0604020202020204" pitchFamily="34" charset="0"/>
              <a:cs typeface="Arial" panose="020B0604020202020204" pitchFamily="34" charset="0"/>
            </a:endParaRPr>
          </a:p>
          <a:p>
            <a:pPr marL="68580" indent="0" algn="just">
              <a:buNone/>
            </a:pPr>
            <a:endParaRPr lang="tr-TR" sz="1800" i="1" dirty="0" smtClean="0"/>
          </a:p>
          <a:p>
            <a:pPr marL="68580" indent="0" algn="just">
              <a:buNone/>
            </a:pPr>
            <a:endParaRPr lang="tr-TR" sz="1800" dirty="0">
              <a:latin typeface="Arial" panose="020B0604020202020204" pitchFamily="34" charset="0"/>
              <a:cs typeface="Arial" panose="020B0604020202020204" pitchFamily="34" charset="0"/>
            </a:endParaRPr>
          </a:p>
          <a:p>
            <a:pPr marL="68580" indent="0">
              <a:buNone/>
            </a:pPr>
            <a:endParaRPr lang="tr-TR" sz="1800" dirty="0" smtClean="0"/>
          </a:p>
          <a:p>
            <a:endParaRPr lang="tr-TR" sz="1800" dirty="0"/>
          </a:p>
        </p:txBody>
      </p:sp>
      <p:sp>
        <p:nvSpPr>
          <p:cNvPr id="5" name="Altbilgi Yer Tutucusu 4"/>
          <p:cNvSpPr>
            <a:spLocks noGrp="1"/>
          </p:cNvSpPr>
          <p:nvPr>
            <p:ph type="ftr" sz="quarter" idx="11"/>
          </p:nvPr>
        </p:nvSpPr>
        <p:spPr>
          <a:xfrm>
            <a:off x="4692247" y="5968272"/>
            <a:ext cx="3502152" cy="365125"/>
          </a:xfrm>
        </p:spPr>
        <p:txBody>
          <a:bodyPr/>
          <a:lstStyle/>
          <a:p>
            <a:r>
              <a:rPr lang="tr-TR" dirty="0"/>
              <a:t>7.1 Ayrık Olasılığa Giriş</a:t>
            </a:r>
            <a:endParaRPr lang="en-US" dirty="0"/>
          </a:p>
          <a:p>
            <a:endParaRPr lang="en-US" dirty="0"/>
          </a:p>
        </p:txBody>
      </p:sp>
      <p:sp>
        <p:nvSpPr>
          <p:cNvPr id="6" name="Slayt Numarası Yer Tutucusu 5"/>
          <p:cNvSpPr>
            <a:spLocks noGrp="1"/>
          </p:cNvSpPr>
          <p:nvPr>
            <p:ph type="sldNum" sz="quarter" idx="12"/>
          </p:nvPr>
        </p:nvSpPr>
        <p:spPr/>
        <p:txBody>
          <a:bodyPr>
            <a:normAutofit/>
          </a:bodyPr>
          <a:lstStyle/>
          <a:p>
            <a:fld id="{8B37D5FE-740C-46F5-801A-FA5477D9711F}" type="slidenum">
              <a:rPr lang="en-US" smtClean="0"/>
              <a:pPr/>
              <a:t>9</a:t>
            </a:fld>
            <a:endParaRPr lang="en-US"/>
          </a:p>
        </p:txBody>
      </p:sp>
    </p:spTree>
    <p:extLst>
      <p:ext uri="{BB962C8B-B14F-4D97-AF65-F5344CB8AC3E}">
        <p14:creationId xmlns:p14="http://schemas.microsoft.com/office/powerpoint/2010/main" val="167911419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38690" y="599495"/>
            <a:ext cx="7933596" cy="1143000"/>
          </a:xfrm>
        </p:spPr>
        <p:txBody>
          <a:bodyPr>
            <a:normAutofit/>
          </a:bodyPr>
          <a:lstStyle/>
          <a:p>
            <a:pPr algn="ctr"/>
            <a:r>
              <a:rPr lang="tr-TR" sz="3200" b="1" dirty="0"/>
              <a:t>7.4.3 Ortalama-Durum Hesaplama </a:t>
            </a:r>
            <a:r>
              <a:rPr lang="tr-TR" sz="3200" b="1" dirty="0" smtClean="0"/>
              <a:t>Karmaşıklığı</a:t>
            </a:r>
            <a:endParaRPr lang="tr-TR" sz="3200" b="1"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90</a:t>
            </a:fld>
            <a:endParaRPr lang="en-US"/>
          </a:p>
        </p:txBody>
      </p:sp>
      <p:sp>
        <p:nvSpPr>
          <p:cNvPr id="7" name="6 İçerik Yer Tutucusu"/>
          <p:cNvSpPr>
            <a:spLocks noGrp="1"/>
          </p:cNvSpPr>
          <p:nvPr>
            <p:ph idx="1"/>
          </p:nvPr>
        </p:nvSpPr>
        <p:spPr>
          <a:xfrm>
            <a:off x="457200" y="1671199"/>
            <a:ext cx="8229600" cy="4837177"/>
          </a:xfrm>
        </p:spPr>
        <p:txBody>
          <a:bodyPr>
            <a:normAutofit/>
          </a:bodyPr>
          <a:lstStyle/>
          <a:p>
            <a:pPr algn="just"/>
            <a:r>
              <a:rPr lang="tr-TR" sz="2000" dirty="0" smtClean="0"/>
              <a:t>Bir algoritmanın ortalama-durum hesaplama karmaşıklığını hesaplamak, bir rastgele değişkenin beklenen değerini hesaplamak olarak da çevrilebilir.</a:t>
            </a:r>
          </a:p>
          <a:p>
            <a:pPr algn="just">
              <a:buNone/>
            </a:pPr>
            <a:endParaRPr lang="tr-TR" sz="2000" dirty="0" smtClean="0"/>
          </a:p>
          <a:p>
            <a:pPr algn="just"/>
            <a:r>
              <a:rPr lang="tr-TR" sz="2000" dirty="0" smtClean="0"/>
              <a:t>Bir deneyin örnek uzayı </a:t>
            </a:r>
            <a:r>
              <a:rPr lang="tr-TR" sz="2000" i="1" dirty="0" smtClean="0"/>
              <a:t>j</a:t>
            </a:r>
            <a:r>
              <a:rPr lang="tr-TR" sz="2000" dirty="0" smtClean="0"/>
              <a:t>= 1,2,..., n için </a:t>
            </a:r>
            <a:r>
              <a:rPr lang="tr-TR" sz="2000" i="1" dirty="0" err="1" smtClean="0"/>
              <a:t>a</a:t>
            </a:r>
            <a:r>
              <a:rPr lang="tr-TR" sz="2000" baseline="-25000" dirty="0" err="1" smtClean="0"/>
              <a:t>j</a:t>
            </a:r>
            <a:r>
              <a:rPr lang="tr-TR" sz="2000" dirty="0" smtClean="0"/>
              <a:t> gibi olası girdiler ve </a:t>
            </a:r>
            <a:r>
              <a:rPr lang="tr-TR" sz="2000" i="1" dirty="0" smtClean="0"/>
              <a:t>X, </a:t>
            </a:r>
            <a:r>
              <a:rPr lang="tr-TR" sz="2000" i="1" dirty="0" err="1" smtClean="0"/>
              <a:t>a</a:t>
            </a:r>
            <a:r>
              <a:rPr lang="tr-TR" sz="2000" i="1" baseline="-25000" dirty="0" err="1" smtClean="0"/>
              <a:t>j</a:t>
            </a:r>
            <a:r>
              <a:rPr lang="tr-TR" sz="2000" dirty="0" smtClean="0"/>
              <a:t> girdi olarak verildiğinde algoritmada kullanılan işlemlerin sayısına eşit olan rastgele değişken olsun. </a:t>
            </a:r>
          </a:p>
          <a:p>
            <a:pPr algn="just"/>
            <a:endParaRPr lang="tr-TR" sz="2000" dirty="0" smtClean="0"/>
          </a:p>
          <a:p>
            <a:pPr algn="just"/>
            <a:r>
              <a:rPr lang="tr-TR" sz="2000" dirty="0" smtClean="0"/>
              <a:t>Girdi bilgimize dayalı olarak, her olası girdi değeri olan </a:t>
            </a:r>
            <a:r>
              <a:rPr lang="tr-TR" sz="2000" i="1" dirty="0" err="1" smtClean="0"/>
              <a:t>a</a:t>
            </a:r>
            <a:r>
              <a:rPr lang="tr-TR" sz="2000" i="1" baseline="-25000" dirty="0" err="1" smtClean="0"/>
              <a:t>j</a:t>
            </a:r>
            <a:r>
              <a:rPr lang="tr-TR" sz="2000" dirty="0" err="1" smtClean="0"/>
              <a:t>'nin</a:t>
            </a:r>
            <a:r>
              <a:rPr lang="tr-TR" sz="2000" dirty="0" smtClean="0"/>
              <a:t> olasılığı </a:t>
            </a:r>
            <a:r>
              <a:rPr lang="tr-TR" sz="2000" i="1" dirty="0" smtClean="0"/>
              <a:t>p(</a:t>
            </a:r>
            <a:r>
              <a:rPr lang="tr-TR" sz="2000" i="1" dirty="0" err="1" smtClean="0"/>
              <a:t>a</a:t>
            </a:r>
            <a:r>
              <a:rPr lang="tr-TR" sz="2000" i="1" baseline="-25000" dirty="0" err="1" smtClean="0"/>
              <a:t>j</a:t>
            </a:r>
            <a:r>
              <a:rPr lang="tr-TR" sz="2000" i="1" dirty="0" smtClean="0"/>
              <a:t>)</a:t>
            </a:r>
            <a:r>
              <a:rPr lang="tr-TR" sz="2000" dirty="0" smtClean="0"/>
              <a:t> olarak verilir. O zaman, algoritmanın ortalama-durum hesaplama karmaşıklığının hesaplanması</a:t>
            </a:r>
          </a:p>
          <a:p>
            <a:pPr algn="just"/>
            <a:endParaRPr lang="tr-TR" sz="2000" dirty="0" smtClean="0"/>
          </a:p>
          <a:p>
            <a:pPr algn="just"/>
            <a:endParaRPr lang="tr-TR" sz="2000" dirty="0" smtClean="0"/>
          </a:p>
          <a:p>
            <a:pPr algn="just"/>
            <a:endParaRPr lang="tr-TR" sz="2000" dirty="0" smtClean="0"/>
          </a:p>
          <a:p>
            <a:pPr algn="just"/>
            <a:r>
              <a:rPr lang="tr-TR" sz="2000" dirty="0" smtClean="0"/>
              <a:t>Bu da </a:t>
            </a:r>
            <a:r>
              <a:rPr lang="tr-TR" sz="2000" dirty="0" err="1" smtClean="0"/>
              <a:t>X’in</a:t>
            </a:r>
            <a:r>
              <a:rPr lang="tr-TR" sz="2000" dirty="0" smtClean="0"/>
              <a:t> beklenen değeridir.</a:t>
            </a:r>
          </a:p>
          <a:p>
            <a:pPr algn="just"/>
            <a:endParaRPr lang="tr-TR" sz="2000" dirty="0" smtClean="0"/>
          </a:p>
          <a:p>
            <a:pPr algn="just"/>
            <a:endParaRPr lang="tr-TR" dirty="0"/>
          </a:p>
        </p:txBody>
      </p:sp>
      <p:graphicFrame>
        <p:nvGraphicFramePr>
          <p:cNvPr id="163841" name="Object 1"/>
          <p:cNvGraphicFramePr>
            <a:graphicFrameLocks noChangeAspect="1"/>
          </p:cNvGraphicFramePr>
          <p:nvPr/>
        </p:nvGraphicFramePr>
        <p:xfrm>
          <a:off x="1693863" y="5156200"/>
          <a:ext cx="5711825" cy="869950"/>
        </p:xfrm>
        <a:graphic>
          <a:graphicData uri="http://schemas.openxmlformats.org/presentationml/2006/ole">
            <mc:AlternateContent xmlns:mc="http://schemas.openxmlformats.org/markup-compatibility/2006">
              <mc:Choice xmlns:v="urn:schemas-microsoft-com:vml" Requires="v">
                <p:oleObj spid="_x0000_s163842" name="Belge" r:id="rId3" imgW="5814434" imgH="959074" progId="Word.Document.12">
                  <p:embed/>
                </p:oleObj>
              </mc:Choice>
              <mc:Fallback>
                <p:oleObj name="Belge" r:id="rId3" imgW="5814434" imgH="959074" progId="Word.Document.12">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3863" y="5156200"/>
                        <a:ext cx="5711825" cy="86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1384659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1"/>
          <p:cNvSpPr>
            <a:spLocks noGrp="1"/>
          </p:cNvSpPr>
          <p:nvPr>
            <p:ph type="title"/>
          </p:nvPr>
        </p:nvSpPr>
        <p:spPr>
          <a:xfrm>
            <a:off x="674650" y="618192"/>
            <a:ext cx="7933596" cy="1143000"/>
          </a:xfrm>
        </p:spPr>
        <p:txBody>
          <a:bodyPr>
            <a:normAutofit/>
          </a:bodyPr>
          <a:lstStyle/>
          <a:p>
            <a:pPr algn="ctr"/>
            <a:r>
              <a:rPr lang="tr-TR" sz="3200" b="1" dirty="0"/>
              <a:t>7.4.3 Ortalama-Durum Hesaplama </a:t>
            </a:r>
            <a:r>
              <a:rPr lang="tr-TR" sz="3200" b="1" dirty="0" smtClean="0"/>
              <a:t>Karmaşıklığı </a:t>
            </a:r>
            <a:r>
              <a:rPr lang="tr-TR" sz="3200" b="1" dirty="0"/>
              <a:t>Ç</a:t>
            </a:r>
            <a:r>
              <a:rPr lang="tr-TR" sz="3200" b="1" dirty="0" smtClean="0"/>
              <a:t>özüm Devam</a:t>
            </a:r>
            <a:endParaRPr lang="tr-TR" sz="3200" b="1" dirty="0"/>
          </a:p>
        </p:txBody>
      </p:sp>
      <p:sp>
        <p:nvSpPr>
          <p:cNvPr id="3" name="İçerik Yer Tutucusu 2"/>
          <p:cNvSpPr>
            <a:spLocks noGrp="1"/>
          </p:cNvSpPr>
          <p:nvPr>
            <p:ph idx="1"/>
          </p:nvPr>
        </p:nvSpPr>
        <p:spPr>
          <a:xfrm>
            <a:off x="674649" y="1789767"/>
            <a:ext cx="8004893" cy="4746832"/>
          </a:xfrm>
        </p:spPr>
        <p:txBody>
          <a:bodyPr>
            <a:normAutofit/>
          </a:bodyPr>
          <a:lstStyle/>
          <a:p>
            <a:r>
              <a:rPr lang="tr-TR" sz="2000" b="1" dirty="0" smtClean="0">
                <a:solidFill>
                  <a:srgbClr val="C00000"/>
                </a:solidFill>
              </a:rPr>
              <a:t>ÖRNEK</a:t>
            </a:r>
            <a:r>
              <a:rPr lang="tr-TR" sz="2000" dirty="0">
                <a:solidFill>
                  <a:srgbClr val="C00000"/>
                </a:solidFill>
              </a:rPr>
              <a:t> </a:t>
            </a:r>
            <a:r>
              <a:rPr lang="tr-TR" sz="2000" b="1" dirty="0" smtClean="0"/>
              <a:t>Yerleştirmeli </a:t>
            </a:r>
            <a:r>
              <a:rPr lang="tr-TR" sz="2000" b="1" dirty="0"/>
              <a:t>Sıralamanın Ortalama-durum</a:t>
            </a:r>
            <a:r>
              <a:rPr lang="tr-TR" sz="2000" dirty="0"/>
              <a:t> Karmaşıklığı Yerleştirmeli sıralama </a:t>
            </a:r>
            <a:r>
              <a:rPr lang="tr-TR" sz="2000" dirty="0" smtClean="0"/>
              <a:t>tarafından </a:t>
            </a:r>
            <a:r>
              <a:rPr lang="tr-TR" sz="2000" dirty="0"/>
              <a:t>n tane farklı eleman için kullanılan karşılaştırmaların ortalama sayısı nedir</a:t>
            </a:r>
            <a:r>
              <a:rPr lang="tr-TR" sz="2000" dirty="0" smtClean="0">
                <a:latin typeface="Arial" panose="020B0604020202020204" pitchFamily="34" charset="0"/>
                <a:cs typeface="Arial" panose="020B0604020202020204" pitchFamily="34" charset="0"/>
              </a:rPr>
              <a:t>?</a:t>
            </a:r>
          </a:p>
          <a:p>
            <a:pPr algn="just"/>
            <a:r>
              <a:rPr lang="tr-TR" sz="2000" b="1" i="1" dirty="0">
                <a:solidFill>
                  <a:srgbClr val="C00000"/>
                </a:solidFill>
              </a:rPr>
              <a:t>Çözüm</a:t>
            </a:r>
            <a:r>
              <a:rPr lang="tr-TR" sz="2000" b="1" i="1" dirty="0"/>
              <a:t>:</a:t>
            </a:r>
            <a:r>
              <a:rPr lang="tr-TR" sz="2000" b="1" dirty="0"/>
              <a:t> </a:t>
            </a:r>
            <a:r>
              <a:rPr lang="tr-TR" sz="2000" dirty="0"/>
              <a:t>İlk olarak </a:t>
            </a:r>
            <a:r>
              <a:rPr lang="tr-TR" sz="2000" b="1" dirty="0"/>
              <a:t>X</a:t>
            </a:r>
            <a:r>
              <a:rPr lang="tr-TR" sz="2000" dirty="0"/>
              <a:t> rastgele değişkeninin, yerleştirmeli sıralama tarafından (Kesim 3.1 de açıklandı.) </a:t>
            </a:r>
            <a:r>
              <a:rPr lang="tr-TR" sz="2000" b="1" dirty="0"/>
              <a:t>n</a:t>
            </a:r>
            <a:r>
              <a:rPr lang="tr-TR" sz="2000" dirty="0"/>
              <a:t> </a:t>
            </a:r>
            <a:r>
              <a:rPr lang="tr-TR" sz="2000" b="1" dirty="0"/>
              <a:t>farklı </a:t>
            </a:r>
            <a:r>
              <a:rPr lang="tr-TR" sz="2000" b="1" i="1" dirty="0" smtClean="0"/>
              <a:t>a</a:t>
            </a:r>
            <a:r>
              <a:rPr lang="tr-TR" sz="2000" b="1" i="1" baseline="-25000" dirty="0" smtClean="0"/>
              <a:t>1</a:t>
            </a:r>
            <a:r>
              <a:rPr lang="tr-TR" sz="2000" b="1" i="1" dirty="0" smtClean="0"/>
              <a:t>,a</a:t>
            </a:r>
            <a:r>
              <a:rPr lang="tr-TR" sz="2000" b="1" i="1" baseline="-25000" dirty="0" smtClean="0"/>
              <a:t>2</a:t>
            </a:r>
            <a:r>
              <a:rPr lang="tr-TR" sz="2000" b="1" i="1" dirty="0" smtClean="0"/>
              <a:t>,...,a</a:t>
            </a:r>
            <a:r>
              <a:rPr lang="tr-TR" sz="2000" b="1" i="1" baseline="-25000" dirty="0" smtClean="0"/>
              <a:t>n</a:t>
            </a:r>
            <a:r>
              <a:rPr lang="tr-TR" sz="2000" b="1" dirty="0" smtClean="0"/>
              <a:t> </a:t>
            </a:r>
            <a:r>
              <a:rPr lang="tr-TR" sz="2000" dirty="0"/>
              <a:t>elemanlarının bir listesini sıralamada kullanılan karşılaştırmaların sayısına eşit olduğunu varsayalım</a:t>
            </a:r>
            <a:r>
              <a:rPr lang="tr-TR" sz="2000" dirty="0" smtClean="0"/>
              <a:t>. </a:t>
            </a:r>
            <a:r>
              <a:rPr lang="tr-TR" sz="2000" dirty="0"/>
              <a:t>O zaman </a:t>
            </a:r>
            <a:r>
              <a:rPr lang="tr-TR" sz="2000" i="1" dirty="0"/>
              <a:t>E(X)</a:t>
            </a:r>
            <a:r>
              <a:rPr lang="tr-TR" sz="2000" dirty="0"/>
              <a:t> kullanılan karşılaştırmaların ortalama sayısıdır. (</a:t>
            </a:r>
            <a:r>
              <a:rPr lang="tr-TR" sz="2000" i="1" dirty="0"/>
              <a:t>i</a:t>
            </a:r>
            <a:r>
              <a:rPr lang="tr-TR" sz="2000" dirty="0"/>
              <a:t>= 2, 3, ..., </a:t>
            </a:r>
            <a:r>
              <a:rPr lang="tr-TR" sz="2000" i="1" dirty="0"/>
              <a:t>n</a:t>
            </a:r>
            <a:r>
              <a:rPr lang="tr-TR" sz="2000" dirty="0"/>
              <a:t> için i. adımda orijinal listenin sıralanmış ilk </a:t>
            </a:r>
            <a:r>
              <a:rPr lang="tr-TR" sz="2000" i="1" dirty="0"/>
              <a:t>i-1</a:t>
            </a:r>
            <a:r>
              <a:rPr lang="tr-TR" sz="2000" dirty="0"/>
              <a:t> elemanından oluşan yerleştirmeli listede doğru konuma orijinal listedeki </a:t>
            </a:r>
            <a:r>
              <a:rPr lang="tr-TR" sz="2000" i="1" dirty="0"/>
              <a:t>i.</a:t>
            </a:r>
            <a:r>
              <a:rPr lang="tr-TR" sz="2000" dirty="0"/>
              <a:t> elemanın eklendiğini hatırlatalım.)</a:t>
            </a:r>
          </a:p>
          <a:p>
            <a:pPr algn="just"/>
            <a:r>
              <a:rPr lang="tr-TR" sz="2000" b="1" i="1" dirty="0" err="1"/>
              <a:t>X</a:t>
            </a:r>
            <a:r>
              <a:rPr lang="tr-TR" sz="2000" b="1" i="1" baseline="-25000" dirty="0" err="1"/>
              <a:t>i</a:t>
            </a:r>
            <a:r>
              <a:rPr lang="tr-TR" sz="2000" b="1" i="1" dirty="0"/>
              <a:t> </a:t>
            </a:r>
            <a:r>
              <a:rPr lang="tr-TR" sz="2000" dirty="0"/>
              <a:t>rastgele değişkeni, ilk </a:t>
            </a:r>
            <a:r>
              <a:rPr lang="tr-TR" sz="2000" b="1" i="1" dirty="0"/>
              <a:t>i - 1</a:t>
            </a:r>
            <a:r>
              <a:rPr lang="tr-TR" sz="2000" b="1" dirty="0"/>
              <a:t> </a:t>
            </a:r>
            <a:r>
              <a:rPr lang="tr-TR" sz="2000" dirty="0"/>
              <a:t>tane </a:t>
            </a:r>
            <a:r>
              <a:rPr lang="tr-TR" sz="2000" b="1" i="1" dirty="0"/>
              <a:t>a</a:t>
            </a:r>
            <a:r>
              <a:rPr lang="tr-TR" sz="2000" b="1" i="1" baseline="-25000" dirty="0"/>
              <a:t>1</a:t>
            </a:r>
            <a:r>
              <a:rPr lang="tr-TR" sz="2000" b="1" i="1" dirty="0"/>
              <a:t>, a</a:t>
            </a:r>
            <a:r>
              <a:rPr lang="tr-TR" sz="2000" b="1" i="1" baseline="-25000" dirty="0"/>
              <a:t>2</a:t>
            </a:r>
            <a:r>
              <a:rPr lang="tr-TR" sz="2000" b="1" i="1" dirty="0"/>
              <a:t>, …., a</a:t>
            </a:r>
            <a:r>
              <a:rPr lang="tr-TR" sz="2000" b="1" i="1" baseline="-25000" dirty="0"/>
              <a:t>i-1</a:t>
            </a:r>
            <a:r>
              <a:rPr lang="tr-TR" sz="2000" b="1" i="1" dirty="0"/>
              <a:t>  </a:t>
            </a:r>
            <a:r>
              <a:rPr lang="tr-TR" sz="2000" dirty="0"/>
              <a:t>elemanın eklenmesinden sonra </a:t>
            </a:r>
            <a:r>
              <a:rPr lang="tr-TR" sz="2000" i="1" dirty="0" err="1"/>
              <a:t>a</a:t>
            </a:r>
            <a:r>
              <a:rPr lang="tr-TR" sz="2000" i="1" baseline="-25000" dirty="0" err="1"/>
              <a:t>i</a:t>
            </a:r>
            <a:r>
              <a:rPr lang="tr-TR" sz="2000" dirty="0" err="1"/>
              <a:t>’yi</a:t>
            </a:r>
            <a:r>
              <a:rPr lang="tr-TR" sz="2000" dirty="0"/>
              <a:t> uygun konuma eklemek için kullanılan karşılaştırmaların sayısına eşit olsun.</a:t>
            </a:r>
          </a:p>
          <a:p>
            <a:pPr algn="just"/>
            <a:endParaRPr lang="tr-TR" sz="2000" dirty="0">
              <a:latin typeface="Arial" panose="020B0604020202020204" pitchFamily="34" charset="0"/>
              <a:cs typeface="Arial" panose="020B0604020202020204" pitchFamily="34" charset="0"/>
            </a:endParaRPr>
          </a:p>
        </p:txBody>
      </p:sp>
      <p:sp>
        <p:nvSpPr>
          <p:cNvPr id="8" name="Altbilgi Yer Tutucusu 4"/>
          <p:cNvSpPr>
            <a:spLocks noGrp="1"/>
          </p:cNvSpPr>
          <p:nvPr>
            <p:ph type="ftr" sz="quarter" idx="11"/>
          </p:nvPr>
        </p:nvSpPr>
        <p:spPr>
          <a:xfrm>
            <a:off x="5229276" y="6171474"/>
            <a:ext cx="3502152" cy="365125"/>
          </a:xfrm>
        </p:spPr>
        <p:txBody>
          <a:bodyPr/>
          <a:lstStyle/>
          <a:p>
            <a:r>
              <a:rPr lang="en-US" dirty="0"/>
              <a:t>7.4 </a:t>
            </a:r>
            <a:r>
              <a:rPr lang="en-US" dirty="0" err="1"/>
              <a:t>Beklenen</a:t>
            </a:r>
            <a:r>
              <a:rPr lang="en-US" dirty="0"/>
              <a:t> </a:t>
            </a:r>
            <a:r>
              <a:rPr lang="en-US" dirty="0" err="1"/>
              <a:t>Değer</a:t>
            </a:r>
            <a:r>
              <a:rPr lang="en-US" dirty="0"/>
              <a:t> </a:t>
            </a:r>
            <a:r>
              <a:rPr lang="en-US" dirty="0" err="1"/>
              <a:t>ve</a:t>
            </a:r>
            <a:r>
              <a:rPr lang="en-US" dirty="0"/>
              <a:t> </a:t>
            </a:r>
            <a:r>
              <a:rPr lang="en-US" dirty="0" err="1" smtClean="0"/>
              <a:t>Varyans</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91</a:t>
            </a:fld>
            <a:endParaRPr lang="en-US"/>
          </a:p>
        </p:txBody>
      </p:sp>
    </p:spTree>
    <p:extLst>
      <p:ext uri="{BB962C8B-B14F-4D97-AF65-F5344CB8AC3E}">
        <p14:creationId xmlns:p14="http://schemas.microsoft.com/office/powerpoint/2010/main" val="14744536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ltbilgi Yer Tutucusu 4"/>
          <p:cNvSpPr>
            <a:spLocks noGrp="1"/>
          </p:cNvSpPr>
          <p:nvPr>
            <p:ph type="ftr" sz="quarter" idx="11"/>
          </p:nvPr>
        </p:nvSpPr>
        <p:spPr>
          <a:xfrm>
            <a:off x="5538557" y="6453861"/>
            <a:ext cx="3502152" cy="365125"/>
          </a:xfrm>
        </p:spPr>
        <p:txBody>
          <a:bodyPr/>
          <a:lstStyle/>
          <a:p>
            <a:r>
              <a:rPr lang="en-US" dirty="0"/>
              <a:t>7.4 </a:t>
            </a:r>
            <a:r>
              <a:rPr lang="en-US" dirty="0" err="1"/>
              <a:t>Beklenen</a:t>
            </a:r>
            <a:r>
              <a:rPr lang="en-US" dirty="0"/>
              <a:t> </a:t>
            </a:r>
            <a:r>
              <a:rPr lang="en-US" dirty="0" err="1"/>
              <a:t>Değer</a:t>
            </a:r>
            <a:r>
              <a:rPr lang="en-US" dirty="0"/>
              <a:t> </a:t>
            </a:r>
            <a:r>
              <a:rPr lang="en-US" dirty="0" err="1"/>
              <a:t>ve</a:t>
            </a:r>
            <a:r>
              <a:rPr lang="en-US" dirty="0"/>
              <a:t> </a:t>
            </a:r>
            <a:r>
              <a:rPr lang="en-US" dirty="0" err="1" smtClean="0"/>
              <a:t>Varyans</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92</a:t>
            </a:fld>
            <a:endParaRPr lang="en-US"/>
          </a:p>
        </p:txBody>
      </p:sp>
      <p:sp>
        <p:nvSpPr>
          <p:cNvPr id="9" name="8 İçerik Yer Tutucusu"/>
          <p:cNvSpPr>
            <a:spLocks noGrp="1"/>
          </p:cNvSpPr>
          <p:nvPr>
            <p:ph idx="1"/>
          </p:nvPr>
        </p:nvSpPr>
        <p:spPr>
          <a:xfrm>
            <a:off x="0" y="765284"/>
            <a:ext cx="8794376" cy="5867633"/>
          </a:xfrm>
        </p:spPr>
        <p:txBody>
          <a:bodyPr>
            <a:noAutofit/>
          </a:bodyPr>
          <a:lstStyle/>
          <a:p>
            <a:pPr algn="just"/>
            <a:r>
              <a:rPr lang="tr-TR" sz="2000" i="1" dirty="0" smtClean="0"/>
              <a:t>X = X</a:t>
            </a:r>
            <a:r>
              <a:rPr lang="tr-TR" sz="2000" i="1" baseline="-25000" dirty="0" smtClean="0"/>
              <a:t>2 </a:t>
            </a:r>
            <a:r>
              <a:rPr lang="tr-TR" sz="2000" i="1" dirty="0" smtClean="0"/>
              <a:t>+ X</a:t>
            </a:r>
            <a:r>
              <a:rPr lang="tr-TR" sz="2000" i="1" baseline="-25000" dirty="0" smtClean="0"/>
              <a:t>3</a:t>
            </a:r>
            <a:r>
              <a:rPr lang="tr-TR" sz="2000" i="1" dirty="0" smtClean="0"/>
              <a:t>, + … + </a:t>
            </a:r>
            <a:r>
              <a:rPr lang="tr-TR" sz="2000" i="1" dirty="0" err="1" smtClean="0"/>
              <a:t>X</a:t>
            </a:r>
            <a:r>
              <a:rPr lang="tr-TR" sz="2000" i="1" baseline="-25000" dirty="0" err="1" smtClean="0"/>
              <a:t>n</a:t>
            </a:r>
            <a:r>
              <a:rPr lang="tr-TR" sz="2000" dirty="0" smtClean="0"/>
              <a:t> olduğu için, beklenen değerin doğrusallığını kullanarak </a:t>
            </a:r>
            <a:r>
              <a:rPr lang="tr-TR" sz="2000" i="1" dirty="0" smtClean="0"/>
              <a:t>E(X) = E(X</a:t>
            </a:r>
            <a:r>
              <a:rPr lang="tr-TR" sz="2000" i="1" baseline="-25000" dirty="0" smtClean="0"/>
              <a:t>2</a:t>
            </a:r>
            <a:r>
              <a:rPr lang="tr-TR" sz="2000" i="1" dirty="0" smtClean="0"/>
              <a:t> +X</a:t>
            </a:r>
            <a:r>
              <a:rPr lang="tr-TR" sz="2000" i="1" baseline="-25000" dirty="0" smtClean="0"/>
              <a:t>3</a:t>
            </a:r>
            <a:r>
              <a:rPr lang="tr-TR" sz="2000" i="1" dirty="0" smtClean="0"/>
              <a:t> + ---+</a:t>
            </a:r>
            <a:r>
              <a:rPr lang="tr-TR" sz="2000" i="1" dirty="0" err="1" smtClean="0"/>
              <a:t>X</a:t>
            </a:r>
            <a:r>
              <a:rPr lang="tr-TR" sz="2000" i="1" baseline="-25000" dirty="0" err="1" smtClean="0"/>
              <a:t>n</a:t>
            </a:r>
            <a:r>
              <a:rPr lang="tr-TR" sz="2000" i="1" dirty="0" smtClean="0"/>
              <a:t>) = E(X</a:t>
            </a:r>
            <a:r>
              <a:rPr lang="tr-TR" sz="2000" i="1" baseline="-25000" dirty="0" smtClean="0"/>
              <a:t>2</a:t>
            </a:r>
            <a:r>
              <a:rPr lang="tr-TR" sz="2000" i="1" dirty="0" smtClean="0"/>
              <a:t>) + E(X</a:t>
            </a:r>
            <a:r>
              <a:rPr lang="tr-TR" sz="2000" i="1" baseline="-25000" dirty="0" smtClean="0"/>
              <a:t>3</a:t>
            </a:r>
            <a:r>
              <a:rPr lang="tr-TR" sz="2000" i="1" dirty="0" smtClean="0"/>
              <a:t>) + …. + E(</a:t>
            </a:r>
            <a:r>
              <a:rPr lang="tr-TR" sz="2000" i="1" dirty="0" err="1" smtClean="0"/>
              <a:t>X</a:t>
            </a:r>
            <a:r>
              <a:rPr lang="tr-TR" sz="2000" i="1" baseline="-25000" dirty="0" err="1" smtClean="0"/>
              <a:t>n</a:t>
            </a:r>
            <a:r>
              <a:rPr lang="tr-TR" sz="2000" i="1" dirty="0" smtClean="0"/>
              <a:t>)</a:t>
            </a:r>
            <a:r>
              <a:rPr lang="tr-TR" sz="2000" dirty="0" smtClean="0"/>
              <a:t> elde ederiz.</a:t>
            </a:r>
          </a:p>
          <a:p>
            <a:pPr algn="just"/>
            <a:endParaRPr lang="tr-TR" sz="2000" dirty="0" smtClean="0"/>
          </a:p>
          <a:p>
            <a:pPr algn="just"/>
            <a:r>
              <a:rPr lang="tr-TR" sz="2000" i="1" dirty="0" smtClean="0"/>
              <a:t>i = 2, 3,..., n</a:t>
            </a:r>
            <a:r>
              <a:rPr lang="tr-TR" sz="2000" dirty="0" smtClean="0"/>
              <a:t> olduğunda </a:t>
            </a:r>
            <a:r>
              <a:rPr lang="tr-TR" sz="2000" i="1" dirty="0" smtClean="0"/>
              <a:t>E(</a:t>
            </a:r>
            <a:r>
              <a:rPr lang="tr-TR" sz="2000" i="1" dirty="0" err="1" smtClean="0"/>
              <a:t>X</a:t>
            </a:r>
            <a:r>
              <a:rPr lang="tr-TR" sz="2000" i="1" baseline="-25000" dirty="0" err="1" smtClean="0"/>
              <a:t>i</a:t>
            </a:r>
            <a:r>
              <a:rPr lang="tr-TR" sz="2000" i="1" dirty="0" smtClean="0"/>
              <a:t>)</a:t>
            </a:r>
            <a:r>
              <a:rPr lang="tr-TR" sz="2000" dirty="0" smtClean="0"/>
              <a:t>'i bulmak için, </a:t>
            </a:r>
            <a:r>
              <a:rPr lang="tr-TR" sz="2000" i="1" dirty="0" err="1" smtClean="0"/>
              <a:t>p</a:t>
            </a:r>
            <a:r>
              <a:rPr lang="tr-TR" sz="2000" i="1" baseline="-25000" dirty="0" err="1" smtClean="0"/>
              <a:t>j</a:t>
            </a:r>
            <a:r>
              <a:rPr lang="tr-TR" sz="2000" i="1" dirty="0" smtClean="0"/>
              <a:t>(k),k.</a:t>
            </a:r>
            <a:r>
              <a:rPr lang="tr-TR" sz="2000" dirty="0" smtClean="0"/>
              <a:t>durumda oluşan listedeki ilk j elemanın en büyüğünün olasılığını, göstersin. </a:t>
            </a:r>
          </a:p>
          <a:p>
            <a:pPr algn="just"/>
            <a:r>
              <a:rPr lang="tr-TR" sz="2000" dirty="0" smtClean="0"/>
              <a:t>Yani 1 </a:t>
            </a:r>
            <a:r>
              <a:rPr lang="tr-TR" sz="2000" i="1" dirty="0" smtClean="0"/>
              <a:t>≤k≤j </a:t>
            </a:r>
            <a:r>
              <a:rPr lang="tr-TR" sz="2000" dirty="0" smtClean="0"/>
              <a:t>için </a:t>
            </a:r>
            <a:r>
              <a:rPr lang="tr-TR" sz="2000" i="1" dirty="0" err="1" smtClean="0"/>
              <a:t>maks</a:t>
            </a:r>
            <a:r>
              <a:rPr lang="tr-TR" sz="2000" i="1" dirty="0" smtClean="0"/>
              <a:t>(a</a:t>
            </a:r>
            <a:r>
              <a:rPr lang="tr-TR" sz="2000" i="1" baseline="-25000" dirty="0" smtClean="0"/>
              <a:t>l</a:t>
            </a:r>
            <a:r>
              <a:rPr lang="tr-TR" sz="2000" i="1" dirty="0" smtClean="0"/>
              <a:t> a</a:t>
            </a:r>
            <a:r>
              <a:rPr lang="tr-TR" sz="2000" i="1" baseline="-25000" dirty="0" smtClean="0"/>
              <a:t>2</a:t>
            </a:r>
            <a:r>
              <a:rPr lang="tr-TR" sz="2000" i="1" dirty="0" smtClean="0"/>
              <a:t>, . . ., </a:t>
            </a:r>
            <a:r>
              <a:rPr lang="tr-TR" sz="2000" i="1" dirty="0" err="1" smtClean="0"/>
              <a:t>a</a:t>
            </a:r>
            <a:r>
              <a:rPr lang="tr-TR" sz="2000" i="1" baseline="-25000" dirty="0" err="1" smtClean="0"/>
              <a:t>j</a:t>
            </a:r>
            <a:r>
              <a:rPr lang="tr-TR" sz="2000" i="1" dirty="0" smtClean="0"/>
              <a:t>) = </a:t>
            </a:r>
            <a:r>
              <a:rPr lang="tr-TR" sz="2000" i="1" dirty="0" err="1" smtClean="0"/>
              <a:t>a</a:t>
            </a:r>
            <a:r>
              <a:rPr lang="tr-TR" sz="2000" i="1" baseline="-25000" dirty="0" err="1" smtClean="0"/>
              <a:t>k’</a:t>
            </a:r>
            <a:r>
              <a:rPr lang="tr-TR" sz="2000" dirty="0" err="1" smtClean="0"/>
              <a:t>dır</a:t>
            </a:r>
            <a:r>
              <a:rPr lang="tr-TR" sz="2000" dirty="0" smtClean="0"/>
              <a:t>.</a:t>
            </a:r>
          </a:p>
          <a:p>
            <a:pPr algn="just">
              <a:buNone/>
            </a:pPr>
            <a:endParaRPr lang="tr-TR" sz="2000" dirty="0" smtClean="0"/>
          </a:p>
          <a:p>
            <a:pPr algn="just"/>
            <a:r>
              <a:rPr lang="tr-TR" sz="2000" dirty="0" smtClean="0"/>
              <a:t> Listedeki elemanların dağılımı rastgele olduğu için herhangi bir durumda ilk j elemanın en büyük olması olasılığı eşittir. </a:t>
            </a:r>
          </a:p>
          <a:p>
            <a:pPr algn="just"/>
            <a:endParaRPr lang="tr-TR" sz="2000" dirty="0" smtClean="0"/>
          </a:p>
          <a:p>
            <a:pPr algn="just"/>
            <a:r>
              <a:rPr lang="tr-TR" sz="2000" dirty="0" smtClean="0"/>
              <a:t>Sonuç olarak </a:t>
            </a:r>
            <a:r>
              <a:rPr lang="tr-TR" sz="2000" i="1" dirty="0" err="1" smtClean="0"/>
              <a:t>p</a:t>
            </a:r>
            <a:r>
              <a:rPr lang="tr-TR" sz="2000" i="1" baseline="-25000" dirty="0" err="1" smtClean="0"/>
              <a:t>j</a:t>
            </a:r>
            <a:r>
              <a:rPr lang="tr-TR" sz="2000" i="1" dirty="0" smtClean="0"/>
              <a:t>(k)</a:t>
            </a:r>
            <a:r>
              <a:rPr lang="tr-TR" sz="2000" dirty="0" smtClean="0"/>
              <a:t> = l/</a:t>
            </a:r>
            <a:r>
              <a:rPr lang="tr-TR" sz="2000" dirty="0" err="1" smtClean="0"/>
              <a:t>j'dir</a:t>
            </a:r>
            <a:r>
              <a:rPr lang="tr-TR" sz="2000" dirty="0" smtClean="0"/>
              <a:t>. Eğer </a:t>
            </a:r>
            <a:r>
              <a:rPr lang="tr-TR" sz="2000" i="1" dirty="0" err="1" smtClean="0"/>
              <a:t>X</a:t>
            </a:r>
            <a:r>
              <a:rPr lang="tr-TR" sz="2000" i="1" baseline="-25000" dirty="0" err="1" smtClean="0"/>
              <a:t>i</a:t>
            </a:r>
            <a:r>
              <a:rPr lang="tr-TR" sz="2000" i="1" dirty="0" smtClean="0"/>
              <a:t>(k)</a:t>
            </a:r>
            <a:r>
              <a:rPr lang="tr-TR" sz="2000" dirty="0" smtClean="0"/>
              <a:t> yerleştirmeli sıralama sırasında yapılan karşılaştırmaların sayısına eşit ise </a:t>
            </a:r>
            <a:r>
              <a:rPr lang="tr-TR" sz="2000" i="1" dirty="0" err="1" smtClean="0"/>
              <a:t>a</a:t>
            </a:r>
            <a:r>
              <a:rPr lang="tr-TR" sz="2000" i="1" baseline="-25000" dirty="0" err="1" smtClean="0"/>
              <a:t>i</a:t>
            </a:r>
            <a:r>
              <a:rPr lang="tr-TR" sz="2000" i="1" dirty="0" smtClean="0"/>
              <a:t> a</a:t>
            </a:r>
            <a:r>
              <a:rPr lang="tr-TR" sz="2000" i="1" baseline="-25000" dirty="0" smtClean="0"/>
              <a:t>1</a:t>
            </a:r>
            <a:r>
              <a:rPr lang="tr-TR" sz="2000" i="1" dirty="0" smtClean="0"/>
              <a:t>, . . ., </a:t>
            </a:r>
            <a:r>
              <a:rPr lang="tr-TR" sz="2000" i="1" dirty="0" err="1" smtClean="0"/>
              <a:t>a</a:t>
            </a:r>
            <a:r>
              <a:rPr lang="tr-TR" sz="2000" i="1" baseline="-25000" dirty="0" err="1" smtClean="0"/>
              <a:t>i</a:t>
            </a:r>
            <a:r>
              <a:rPr lang="tr-TR" sz="2000" i="1" baseline="-25000" dirty="0" smtClean="0"/>
              <a:t>-1</a:t>
            </a:r>
            <a:r>
              <a:rPr lang="tr-TR" sz="2000" baseline="-25000" dirty="0" smtClean="0"/>
              <a:t> </a:t>
            </a:r>
            <a:r>
              <a:rPr lang="tr-TR" sz="2000" dirty="0" smtClean="0"/>
              <a:t>olarak sınıflandırılan listede k. Sırada ise </a:t>
            </a:r>
            <a:r>
              <a:rPr lang="tr-TR" sz="2000" i="1" dirty="0" err="1" smtClean="0"/>
              <a:t>X</a:t>
            </a:r>
            <a:r>
              <a:rPr lang="tr-TR" sz="2000" i="1" baseline="-25000" dirty="0" err="1" smtClean="0"/>
              <a:t>i</a:t>
            </a:r>
            <a:r>
              <a:rPr lang="tr-TR" sz="2000" i="1" dirty="0" smtClean="0"/>
              <a:t>(k)=</a:t>
            </a:r>
            <a:r>
              <a:rPr lang="tr-TR" sz="2000" i="1" dirty="0" err="1" smtClean="0"/>
              <a:t>k’</a:t>
            </a:r>
            <a:r>
              <a:rPr lang="tr-TR" sz="2000" dirty="0" err="1" smtClean="0"/>
              <a:t>dır</a:t>
            </a:r>
            <a:r>
              <a:rPr lang="tr-TR" sz="2000" dirty="0" smtClean="0"/>
              <a:t>.</a:t>
            </a:r>
          </a:p>
          <a:p>
            <a:pPr algn="just"/>
            <a:r>
              <a:rPr lang="tr-TR" sz="2000" i="1" dirty="0" err="1" smtClean="0"/>
              <a:t>a</a:t>
            </a:r>
            <a:r>
              <a:rPr lang="tr-TR" sz="2000" i="1" baseline="-25000" dirty="0" err="1" smtClean="0"/>
              <a:t>i</a:t>
            </a:r>
            <a:r>
              <a:rPr lang="tr-TR" sz="2000" dirty="0" smtClean="0"/>
              <a:t> herhangi bir ilk </a:t>
            </a:r>
            <a:r>
              <a:rPr lang="tr-TR" sz="2000" i="1" dirty="0" smtClean="0"/>
              <a:t>i.</a:t>
            </a:r>
            <a:r>
              <a:rPr lang="tr-TR" sz="2000" dirty="0" smtClean="0"/>
              <a:t> konumda eklendiği için bu mümkündür. Buradan</a:t>
            </a:r>
          </a:p>
          <a:p>
            <a:pPr algn="just"/>
            <a:endParaRPr lang="tr-TR" sz="2000" dirty="0" smtClean="0"/>
          </a:p>
          <a:p>
            <a:pPr algn="just"/>
            <a:endParaRPr lang="tr-TR" sz="2000" dirty="0" smtClean="0"/>
          </a:p>
          <a:p>
            <a:pPr algn="just"/>
            <a:endParaRPr lang="tr-TR" sz="2000" dirty="0" smtClean="0"/>
          </a:p>
          <a:p>
            <a:pPr algn="just"/>
            <a:r>
              <a:rPr lang="tr-TR" sz="2000" dirty="0" smtClean="0"/>
              <a:t>buluruz. </a:t>
            </a:r>
          </a:p>
          <a:p>
            <a:pPr algn="just"/>
            <a:endParaRPr lang="tr-TR" sz="2000" dirty="0" smtClean="0"/>
          </a:p>
          <a:p>
            <a:endParaRPr lang="tr-TR" sz="2000" dirty="0"/>
          </a:p>
        </p:txBody>
      </p:sp>
      <p:graphicFrame>
        <p:nvGraphicFramePr>
          <p:cNvPr id="161793" name="Object 1"/>
          <p:cNvGraphicFramePr>
            <a:graphicFrameLocks noChangeAspect="1"/>
          </p:cNvGraphicFramePr>
          <p:nvPr/>
        </p:nvGraphicFramePr>
        <p:xfrm>
          <a:off x="209295" y="5464666"/>
          <a:ext cx="16960850" cy="1874838"/>
        </p:xfrm>
        <a:graphic>
          <a:graphicData uri="http://schemas.openxmlformats.org/presentationml/2006/ole">
            <mc:AlternateContent xmlns:mc="http://schemas.openxmlformats.org/markup-compatibility/2006">
              <mc:Choice xmlns:v="urn:schemas-microsoft-com:vml" Requires="v">
                <p:oleObj spid="_x0000_s161794" name="Belge" r:id="rId3" imgW="11784067" imgH="1316207" progId="Word.Document.12">
                  <p:embed/>
                </p:oleObj>
              </mc:Choice>
              <mc:Fallback>
                <p:oleObj name="Belge" r:id="rId3" imgW="11784067" imgH="1316207" progId="Word.Document.12">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295" y="5464666"/>
                        <a:ext cx="16960850" cy="187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718482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5958" y="825684"/>
            <a:ext cx="8229600" cy="5209355"/>
          </a:xfrm>
        </p:spPr>
        <p:txBody>
          <a:bodyPr/>
          <a:lstStyle/>
          <a:p>
            <a:r>
              <a:rPr lang="tr-TR" sz="2000" dirty="0" smtClean="0"/>
              <a:t>Bu ise</a:t>
            </a:r>
          </a:p>
          <a:p>
            <a:endParaRPr lang="tr-TR" sz="2000" dirty="0" smtClean="0"/>
          </a:p>
          <a:p>
            <a:endParaRPr lang="tr-TR" sz="2000" dirty="0" smtClean="0"/>
          </a:p>
          <a:p>
            <a:endParaRPr lang="tr-TR" sz="2000" dirty="0" smtClean="0"/>
          </a:p>
          <a:p>
            <a:endParaRPr lang="tr-TR" sz="2000" dirty="0" smtClean="0"/>
          </a:p>
          <a:p>
            <a:pPr>
              <a:buNone/>
            </a:pPr>
            <a:r>
              <a:rPr lang="tr-TR" sz="2000" dirty="0" smtClean="0"/>
              <a:t>olduğunu verir.</a:t>
            </a:r>
          </a:p>
          <a:p>
            <a:r>
              <a:rPr lang="tr-TR" sz="2000" dirty="0" smtClean="0"/>
              <a:t>Üçüncü eşitliği elde etmek için, toplamın indisini j = i + 1 olarak değiştirdik. </a:t>
            </a:r>
          </a:p>
          <a:p>
            <a:endParaRPr lang="tr-TR" sz="2000" dirty="0" smtClean="0"/>
          </a:p>
          <a:p>
            <a:r>
              <a:rPr lang="tr-TR" sz="2000" dirty="0" smtClean="0"/>
              <a:t>Dördüncü eşitliği elde etmek için ise m = n + 1 alarak</a:t>
            </a:r>
          </a:p>
          <a:p>
            <a:pPr>
              <a:buNone/>
            </a:pPr>
            <a:r>
              <a:rPr lang="tr-TR" sz="2000" dirty="0" smtClean="0"/>
              <a:t>formülünü j=1, j=2 terimlerini çıkararak kullandık. </a:t>
            </a:r>
          </a:p>
          <a:p>
            <a:pPr>
              <a:buNone/>
            </a:pPr>
            <a:endParaRPr lang="tr-TR" sz="2000" dirty="0" smtClean="0"/>
          </a:p>
          <a:p>
            <a:r>
              <a:rPr lang="tr-TR" sz="2000" dirty="0" smtClean="0"/>
              <a:t>Sonuç olarak yerleştirmeli sıralamada n elemana yapılan karşılaştırmaların sayısının ortalamasını (n</a:t>
            </a:r>
            <a:r>
              <a:rPr lang="tr-TR" sz="2000" baseline="30000" dirty="0" smtClean="0"/>
              <a:t>2 </a:t>
            </a:r>
            <a:r>
              <a:rPr lang="tr-TR" sz="2000" dirty="0" smtClean="0"/>
              <a:t>+ 3n - 4)/4, yani θ (n</a:t>
            </a:r>
            <a:r>
              <a:rPr lang="tr-TR" sz="2000" baseline="30000" dirty="0" smtClean="0"/>
              <a:t>2</a:t>
            </a:r>
            <a:r>
              <a:rPr lang="tr-TR" sz="2000" dirty="0" smtClean="0"/>
              <a:t>)olarak buluruz</a:t>
            </a:r>
          </a:p>
          <a:p>
            <a:pPr>
              <a:buNone/>
            </a:pPr>
            <a:endParaRPr lang="tr-TR" sz="2000" dirty="0" smtClean="0"/>
          </a:p>
        </p:txBody>
      </p:sp>
      <p:sp>
        <p:nvSpPr>
          <p:cNvPr id="6" name="5 Slayt Numarası Yer Tutucusu"/>
          <p:cNvSpPr>
            <a:spLocks noGrp="1"/>
          </p:cNvSpPr>
          <p:nvPr>
            <p:ph type="sldNum" sz="quarter" idx="12"/>
          </p:nvPr>
        </p:nvSpPr>
        <p:spPr/>
        <p:txBody>
          <a:bodyPr/>
          <a:lstStyle/>
          <a:p>
            <a:fld id="{8B37D5FE-740C-46F5-801A-FA5477D9711F}" type="slidenum">
              <a:rPr lang="en-US" smtClean="0"/>
              <a:pPr/>
              <a:t>93</a:t>
            </a:fld>
            <a:endParaRPr lang="en-US"/>
          </a:p>
        </p:txBody>
      </p:sp>
      <p:graphicFrame>
        <p:nvGraphicFramePr>
          <p:cNvPr id="222210" name="Object 2"/>
          <p:cNvGraphicFramePr>
            <a:graphicFrameLocks noChangeAspect="1"/>
          </p:cNvGraphicFramePr>
          <p:nvPr/>
        </p:nvGraphicFramePr>
        <p:xfrm>
          <a:off x="760566" y="1215551"/>
          <a:ext cx="11047412" cy="1004887"/>
        </p:xfrm>
        <a:graphic>
          <a:graphicData uri="http://schemas.openxmlformats.org/presentationml/2006/ole">
            <mc:AlternateContent xmlns:mc="http://schemas.openxmlformats.org/markup-compatibility/2006">
              <mc:Choice xmlns:v="urn:schemas-microsoft-com:vml" Requires="v">
                <p:oleObj spid="_x0000_s222213" name="Belge" r:id="rId3" imgW="10072299" imgH="911193" progId="Word.Document.12">
                  <p:embed/>
                </p:oleObj>
              </mc:Choice>
              <mc:Fallback>
                <p:oleObj name="Belge" r:id="rId3" imgW="10072299" imgH="911193"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566" y="1215551"/>
                        <a:ext cx="11047412"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2211" name="Object 3"/>
          <p:cNvGraphicFramePr>
            <a:graphicFrameLocks noChangeAspect="1"/>
          </p:cNvGraphicFramePr>
          <p:nvPr/>
        </p:nvGraphicFramePr>
        <p:xfrm>
          <a:off x="1217754" y="1740559"/>
          <a:ext cx="12450763" cy="1630362"/>
        </p:xfrm>
        <a:graphic>
          <a:graphicData uri="http://schemas.openxmlformats.org/presentationml/2006/ole">
            <mc:AlternateContent xmlns:mc="http://schemas.openxmlformats.org/markup-compatibility/2006">
              <mc:Choice xmlns:v="urn:schemas-microsoft-com:vml" Requires="v">
                <p:oleObj spid="_x0000_s222214" name="Belge" r:id="rId5" imgW="11804838" imgH="1545536" progId="Word.Document.12">
                  <p:embed/>
                </p:oleObj>
              </mc:Choice>
              <mc:Fallback>
                <p:oleObj name="Belge" r:id="rId5" imgW="11804838" imgH="1545536" progId="Word.Document.12">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7754" y="1740559"/>
                        <a:ext cx="12450763"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2212" name="Object 4"/>
          <p:cNvGraphicFramePr>
            <a:graphicFrameLocks noChangeAspect="1"/>
          </p:cNvGraphicFramePr>
          <p:nvPr/>
        </p:nvGraphicFramePr>
        <p:xfrm>
          <a:off x="6485039" y="3936374"/>
          <a:ext cx="5711825" cy="419100"/>
        </p:xfrm>
        <a:graphic>
          <a:graphicData uri="http://schemas.openxmlformats.org/presentationml/2006/ole">
            <mc:AlternateContent xmlns:mc="http://schemas.openxmlformats.org/markup-compatibility/2006">
              <mc:Choice xmlns:v="urn:schemas-microsoft-com:vml" Requires="v">
                <p:oleObj spid="_x0000_s222215" name="Belge" r:id="rId7" imgW="5761150" imgH="428415" progId="Word.Document.12">
                  <p:embed/>
                </p:oleObj>
              </mc:Choice>
              <mc:Fallback>
                <p:oleObj name="Belge" r:id="rId7" imgW="5761150" imgH="428415" progId="Word.Document.12">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85039" y="3936374"/>
                        <a:ext cx="57118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54050" y="701092"/>
            <a:ext cx="7374796" cy="605193"/>
          </a:xfrm>
        </p:spPr>
        <p:txBody>
          <a:bodyPr>
            <a:normAutofit/>
          </a:bodyPr>
          <a:lstStyle/>
          <a:p>
            <a:pPr algn="ctr"/>
            <a:r>
              <a:rPr lang="tr-TR" sz="3200" b="1" dirty="0"/>
              <a:t>7.4.4 Bağımsız Rastgele </a:t>
            </a:r>
            <a:r>
              <a:rPr lang="tr-TR" sz="3200" b="1" dirty="0" smtClean="0"/>
              <a:t>Değişkenler</a:t>
            </a:r>
            <a:endParaRPr lang="tr-TR" sz="3200" b="1" dirty="0"/>
          </a:p>
        </p:txBody>
      </p:sp>
      <p:sp>
        <p:nvSpPr>
          <p:cNvPr id="3" name="İçerik Yer Tutucusu 2"/>
          <p:cNvSpPr>
            <a:spLocks noGrp="1"/>
          </p:cNvSpPr>
          <p:nvPr>
            <p:ph idx="1"/>
          </p:nvPr>
        </p:nvSpPr>
        <p:spPr>
          <a:xfrm>
            <a:off x="147918" y="2434613"/>
            <a:ext cx="8504731" cy="4182668"/>
          </a:xfrm>
        </p:spPr>
        <p:txBody>
          <a:bodyPr>
            <a:noAutofit/>
          </a:bodyPr>
          <a:lstStyle/>
          <a:p>
            <a:pPr algn="just"/>
            <a:r>
              <a:rPr lang="tr-TR" sz="2000" b="1" dirty="0">
                <a:solidFill>
                  <a:srgbClr val="C00000"/>
                </a:solidFill>
              </a:rPr>
              <a:t>ÖRNEK</a:t>
            </a:r>
            <a:r>
              <a:rPr lang="tr-TR" sz="2000" b="1" dirty="0"/>
              <a:t> </a:t>
            </a:r>
            <a:r>
              <a:rPr lang="tr-TR" sz="2000" dirty="0" smtClean="0"/>
              <a:t>Örnek </a:t>
            </a:r>
            <a:r>
              <a:rPr lang="tr-TR" sz="2000" dirty="0"/>
              <a:t>4'teki </a:t>
            </a:r>
            <a:r>
              <a:rPr lang="tr-TR" sz="2000" b="1" dirty="0" smtClean="0"/>
              <a:t>X</a:t>
            </a:r>
            <a:r>
              <a:rPr lang="tr-TR" sz="2000" b="1" baseline="-25000" dirty="0"/>
              <a:t>1</a:t>
            </a:r>
            <a:r>
              <a:rPr lang="tr-TR" sz="2000" baseline="-25000" dirty="0" smtClean="0"/>
              <a:t> </a:t>
            </a:r>
            <a:r>
              <a:rPr lang="tr-TR" sz="2000" dirty="0"/>
              <a:t>ve </a:t>
            </a:r>
            <a:r>
              <a:rPr lang="tr-TR" sz="2000" b="1" dirty="0"/>
              <a:t>X</a:t>
            </a:r>
            <a:r>
              <a:rPr lang="tr-TR" sz="2000" b="1" baseline="-25000" dirty="0"/>
              <a:t>2</a:t>
            </a:r>
            <a:r>
              <a:rPr lang="tr-TR" sz="2000" dirty="0"/>
              <a:t> </a:t>
            </a:r>
            <a:r>
              <a:rPr lang="tr-TR" sz="2000" dirty="0" smtClean="0"/>
              <a:t>rastgele değişkenleri </a:t>
            </a:r>
            <a:r>
              <a:rPr lang="tr-TR" sz="2000" dirty="0"/>
              <a:t>bağımsız mıdır</a:t>
            </a:r>
            <a:r>
              <a:rPr lang="tr-TR" sz="2000" dirty="0" smtClean="0">
                <a:latin typeface="Arial" panose="020B0604020202020204" pitchFamily="34" charset="0"/>
                <a:cs typeface="Arial" panose="020B0604020202020204" pitchFamily="34" charset="0"/>
              </a:rPr>
              <a:t>?</a:t>
            </a:r>
          </a:p>
          <a:p>
            <a:pPr algn="just"/>
            <a:endParaRPr lang="tr-TR" sz="2000" dirty="0">
              <a:latin typeface="Arial" panose="020B0604020202020204" pitchFamily="34" charset="0"/>
              <a:cs typeface="Arial" panose="020B0604020202020204" pitchFamily="34" charset="0"/>
            </a:endParaRPr>
          </a:p>
          <a:p>
            <a:pPr algn="just"/>
            <a:r>
              <a:rPr lang="tr-TR" sz="2000" b="1" i="1" dirty="0">
                <a:solidFill>
                  <a:srgbClr val="C00000"/>
                </a:solidFill>
              </a:rPr>
              <a:t>Çözüm</a:t>
            </a:r>
            <a:r>
              <a:rPr lang="tr-TR" sz="2000" b="1" i="1" dirty="0"/>
              <a:t>:</a:t>
            </a:r>
            <a:r>
              <a:rPr lang="tr-TR" sz="2000" b="1" dirty="0"/>
              <a:t> </a:t>
            </a:r>
            <a:r>
              <a:rPr lang="tr-TR" sz="2000" dirty="0"/>
              <a:t>S = {1, 2, 3, 4, 5, 6} ve i € S, </a:t>
            </a:r>
            <a:r>
              <a:rPr lang="tr-TR" sz="2000" dirty="0" err="1"/>
              <a:t>j€S</a:t>
            </a:r>
            <a:r>
              <a:rPr lang="tr-TR" sz="2000" dirty="0"/>
              <a:t> olsun. Bir çift zar atıldığında 36 tane sonuç olma ihtimali var ve her biri eşit olasılığa sahip olduğu </a:t>
            </a:r>
            <a:r>
              <a:rPr lang="tr-TR" sz="2000" dirty="0" smtClean="0"/>
              <a:t>için</a:t>
            </a:r>
          </a:p>
          <a:p>
            <a:pPr marL="68580" indent="0" algn="just">
              <a:buNone/>
            </a:pPr>
            <a:r>
              <a:rPr lang="tr-TR" sz="2000" i="1" dirty="0" smtClean="0"/>
              <a:t>    p(X</a:t>
            </a:r>
            <a:r>
              <a:rPr lang="tr-TR" sz="2000" i="1" baseline="-25000" dirty="0" smtClean="0"/>
              <a:t>1</a:t>
            </a:r>
            <a:r>
              <a:rPr lang="tr-TR" sz="2000" i="1" dirty="0" smtClean="0"/>
              <a:t> </a:t>
            </a:r>
            <a:r>
              <a:rPr lang="tr-TR" sz="2000" i="1" dirty="0"/>
              <a:t>= i ve X</a:t>
            </a:r>
            <a:r>
              <a:rPr lang="tr-TR" sz="2000" i="1" baseline="-25000" dirty="0"/>
              <a:t>2</a:t>
            </a:r>
            <a:r>
              <a:rPr lang="tr-TR" sz="2000" i="1" dirty="0"/>
              <a:t> = j)</a:t>
            </a:r>
            <a:r>
              <a:rPr lang="tr-TR" sz="2000" dirty="0"/>
              <a:t> = 1/36'dır</a:t>
            </a:r>
            <a:r>
              <a:rPr lang="tr-TR" sz="2000" dirty="0" smtClean="0"/>
              <a:t>.</a:t>
            </a:r>
          </a:p>
          <a:p>
            <a:pPr marL="68580" indent="0" algn="just">
              <a:buNone/>
            </a:pPr>
            <a:endParaRPr lang="tr-TR" sz="2000" dirty="0"/>
          </a:p>
          <a:p>
            <a:pPr algn="just"/>
            <a:r>
              <a:rPr lang="tr-TR" sz="2000" dirty="0"/>
              <a:t>Üstelik</a:t>
            </a:r>
            <a:r>
              <a:rPr lang="tr-TR" sz="2000" b="1" dirty="0"/>
              <a:t> </a:t>
            </a:r>
            <a:r>
              <a:rPr lang="tr-TR" sz="2000" b="1" i="1" dirty="0"/>
              <a:t>p</a:t>
            </a:r>
            <a:r>
              <a:rPr lang="tr-TR" sz="2000" b="1" dirty="0"/>
              <a:t>(X</a:t>
            </a:r>
            <a:r>
              <a:rPr lang="tr-TR" sz="2000" b="1" baseline="-25000" dirty="0"/>
              <a:t>1</a:t>
            </a:r>
            <a:r>
              <a:rPr lang="tr-TR" sz="2000" b="1" dirty="0"/>
              <a:t>= i) = 1/6 </a:t>
            </a:r>
            <a:r>
              <a:rPr lang="tr-TR" sz="2000" dirty="0"/>
              <a:t>ve </a:t>
            </a:r>
            <a:r>
              <a:rPr lang="tr-TR" sz="2000" b="1" i="1" dirty="0"/>
              <a:t>p</a:t>
            </a:r>
            <a:r>
              <a:rPr lang="tr-TR" sz="2000" b="1" dirty="0"/>
              <a:t> (X</a:t>
            </a:r>
            <a:r>
              <a:rPr lang="tr-TR" sz="2000" b="1" baseline="-25000" dirty="0"/>
              <a:t>2</a:t>
            </a:r>
            <a:r>
              <a:rPr lang="tr-TR" sz="2000" b="1" dirty="0"/>
              <a:t> =j)= 1/6'</a:t>
            </a:r>
            <a:r>
              <a:rPr lang="tr-TR" sz="2000" dirty="0"/>
              <a:t>dır. Çünkü </a:t>
            </a:r>
            <a:r>
              <a:rPr lang="tr-TR" sz="2000" b="1" i="1" dirty="0"/>
              <a:t>i</a:t>
            </a:r>
            <a:r>
              <a:rPr lang="tr-TR" sz="2000" i="1" dirty="0"/>
              <a:t>'</a:t>
            </a:r>
            <a:r>
              <a:rPr lang="tr-TR" sz="2000" dirty="0"/>
              <a:t>nin ilk zarda görülme olasılığı ve </a:t>
            </a:r>
            <a:r>
              <a:rPr lang="tr-TR" sz="2000" b="1" dirty="0"/>
              <a:t>y</a:t>
            </a:r>
            <a:r>
              <a:rPr lang="tr-TR" sz="2000" dirty="0"/>
              <a:t>'nin ikinci zarda görülme olasılığı her </a:t>
            </a:r>
            <a:r>
              <a:rPr lang="tr-TR" sz="2000" dirty="0" err="1"/>
              <a:t>ikisininde</a:t>
            </a:r>
            <a:r>
              <a:rPr lang="tr-TR" sz="2000" dirty="0"/>
              <a:t> 1/6'dır. Bu ise</a:t>
            </a:r>
            <a:r>
              <a:rPr lang="tr-TR" sz="2000" dirty="0" smtClean="0"/>
              <a:t>,</a:t>
            </a:r>
          </a:p>
          <a:p>
            <a:pPr algn="just"/>
            <a:endParaRPr lang="tr-TR" sz="2000" dirty="0"/>
          </a:p>
          <a:p>
            <a:pPr marL="68580" indent="0" algn="just">
              <a:buNone/>
            </a:pPr>
            <a:r>
              <a:rPr lang="tr-TR" sz="2000" b="1" i="1" dirty="0"/>
              <a:t>p(X</a:t>
            </a:r>
            <a:r>
              <a:rPr lang="tr-TR" sz="2000" b="1" i="1" baseline="-25000" dirty="0"/>
              <a:t>1</a:t>
            </a:r>
            <a:r>
              <a:rPr lang="tr-TR" sz="2000" b="1" i="1" dirty="0"/>
              <a:t>= i </a:t>
            </a:r>
            <a:r>
              <a:rPr lang="tr-TR" sz="2000" i="1" dirty="0" smtClean="0"/>
              <a:t>ve </a:t>
            </a:r>
            <a:r>
              <a:rPr lang="tr-TR" sz="2000" b="1" i="1" dirty="0" smtClean="0"/>
              <a:t>X</a:t>
            </a:r>
            <a:r>
              <a:rPr lang="tr-TR" sz="2000" b="1" i="1" baseline="-25000" dirty="0" smtClean="0"/>
              <a:t>1</a:t>
            </a:r>
            <a:r>
              <a:rPr lang="tr-TR" sz="2000" b="1" i="1" dirty="0" smtClean="0"/>
              <a:t>=j</a:t>
            </a:r>
            <a:r>
              <a:rPr lang="tr-TR" sz="2000" b="1" i="1" dirty="0"/>
              <a:t>) </a:t>
            </a:r>
            <a:r>
              <a:rPr lang="tr-TR" sz="2000" i="1" dirty="0"/>
              <a:t>=1/36 ve </a:t>
            </a:r>
            <a:r>
              <a:rPr lang="tr-TR" sz="2000" b="1" i="1" dirty="0"/>
              <a:t>p(X</a:t>
            </a:r>
            <a:r>
              <a:rPr lang="tr-TR" sz="2000" b="1" i="1" baseline="-25000" dirty="0"/>
              <a:t>1</a:t>
            </a:r>
            <a:r>
              <a:rPr lang="tr-TR" sz="2000" b="1" i="1" dirty="0"/>
              <a:t> = i) .p(X</a:t>
            </a:r>
            <a:r>
              <a:rPr lang="tr-TR" sz="2000" b="1" i="1" baseline="-25000" dirty="0"/>
              <a:t>2</a:t>
            </a:r>
            <a:r>
              <a:rPr lang="tr-TR" sz="2000" b="1" i="1" dirty="0"/>
              <a:t> =j) </a:t>
            </a:r>
            <a:r>
              <a:rPr lang="tr-TR" sz="2000" i="1" dirty="0"/>
              <a:t>= </a:t>
            </a:r>
            <a:r>
              <a:rPr lang="tr-TR" sz="2000" i="1" dirty="0" smtClean="0"/>
              <a:t>1/6*1/6=1/36</a:t>
            </a:r>
            <a:endParaRPr lang="tr-TR" sz="2000" dirty="0" smtClean="0"/>
          </a:p>
          <a:p>
            <a:pPr marL="68580" indent="0" algn="just">
              <a:buNone/>
            </a:pPr>
            <a:r>
              <a:rPr lang="tr-TR" sz="2000" dirty="0" smtClean="0"/>
              <a:t>olduğunu verir. Böylece </a:t>
            </a:r>
            <a:r>
              <a:rPr lang="tr-TR" sz="2000" b="1" dirty="0" smtClean="0"/>
              <a:t>X</a:t>
            </a:r>
            <a:r>
              <a:rPr lang="tr-TR" sz="2000" b="1" baseline="-25000" dirty="0" smtClean="0"/>
              <a:t>1</a:t>
            </a:r>
            <a:r>
              <a:rPr lang="tr-TR" sz="2000" dirty="0" smtClean="0"/>
              <a:t> ve </a:t>
            </a:r>
            <a:r>
              <a:rPr lang="tr-TR" sz="2000" b="1" dirty="0" smtClean="0"/>
              <a:t>X</a:t>
            </a:r>
            <a:r>
              <a:rPr lang="tr-TR" sz="2000" b="1" baseline="-25000" dirty="0" smtClean="0"/>
              <a:t>2</a:t>
            </a:r>
            <a:r>
              <a:rPr lang="tr-TR" sz="2000" dirty="0" smtClean="0"/>
              <a:t> rastgele bağımsızdır.</a:t>
            </a:r>
            <a:endParaRPr lang="tr-TR" sz="2000" dirty="0"/>
          </a:p>
        </p:txBody>
      </p:sp>
      <p:sp>
        <p:nvSpPr>
          <p:cNvPr id="11" name="Altbilgi Yer Tutucusu 4"/>
          <p:cNvSpPr>
            <a:spLocks noGrp="1"/>
          </p:cNvSpPr>
          <p:nvPr>
            <p:ph type="ftr" sz="quarter" idx="11"/>
          </p:nvPr>
        </p:nvSpPr>
        <p:spPr>
          <a:xfrm>
            <a:off x="5552004" y="6494202"/>
            <a:ext cx="3502152" cy="365125"/>
          </a:xfrm>
        </p:spPr>
        <p:txBody>
          <a:bodyPr/>
          <a:lstStyle/>
          <a:p>
            <a:r>
              <a:rPr lang="en-US" dirty="0"/>
              <a:t>7.4 </a:t>
            </a:r>
            <a:r>
              <a:rPr lang="en-US" dirty="0" err="1"/>
              <a:t>Beklenen</a:t>
            </a:r>
            <a:r>
              <a:rPr lang="en-US" dirty="0"/>
              <a:t> </a:t>
            </a:r>
            <a:r>
              <a:rPr lang="en-US" dirty="0" err="1"/>
              <a:t>Değer</a:t>
            </a:r>
            <a:r>
              <a:rPr lang="en-US" dirty="0"/>
              <a:t> </a:t>
            </a:r>
            <a:r>
              <a:rPr lang="en-US" dirty="0" err="1"/>
              <a:t>ve</a:t>
            </a:r>
            <a:r>
              <a:rPr lang="en-US" dirty="0"/>
              <a:t> </a:t>
            </a:r>
            <a:r>
              <a:rPr lang="en-US" dirty="0" err="1" smtClean="0"/>
              <a:t>Varyans</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94</a:t>
            </a:fld>
            <a:endParaRPr lang="en-US"/>
          </a:p>
        </p:txBody>
      </p:sp>
      <p:graphicFrame>
        <p:nvGraphicFramePr>
          <p:cNvPr id="10" name="Diyagram 9"/>
          <p:cNvGraphicFramePr/>
          <p:nvPr>
            <p:extLst>
              <p:ext uri="{D42A27DB-BD31-4B8C-83A1-F6EECF244321}">
                <p14:modId xmlns:p14="http://schemas.microsoft.com/office/powerpoint/2010/main" val="280338284"/>
              </p:ext>
            </p:extLst>
          </p:nvPr>
        </p:nvGraphicFramePr>
        <p:xfrm>
          <a:off x="607977" y="1417760"/>
          <a:ext cx="7897393" cy="1007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963059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1"/>
          <p:cNvSpPr>
            <a:spLocks noGrp="1"/>
          </p:cNvSpPr>
          <p:nvPr>
            <p:ph type="title"/>
          </p:nvPr>
        </p:nvSpPr>
        <p:spPr>
          <a:xfrm>
            <a:off x="954050" y="795221"/>
            <a:ext cx="7374796" cy="605193"/>
          </a:xfrm>
        </p:spPr>
        <p:txBody>
          <a:bodyPr>
            <a:normAutofit/>
          </a:bodyPr>
          <a:lstStyle/>
          <a:p>
            <a:pPr algn="ctr"/>
            <a:r>
              <a:rPr lang="tr-TR" sz="3200" b="1" dirty="0"/>
              <a:t>7.4.4 Bağımsız Rastgele </a:t>
            </a:r>
            <a:r>
              <a:rPr lang="tr-TR" sz="3200" b="1" dirty="0" smtClean="0"/>
              <a:t>Değişkenler</a:t>
            </a:r>
            <a:endParaRPr lang="tr-TR" sz="3200" b="1" dirty="0"/>
          </a:p>
        </p:txBody>
      </p:sp>
      <p:sp>
        <p:nvSpPr>
          <p:cNvPr id="3" name="İçerik Yer Tutucusu 2"/>
          <p:cNvSpPr>
            <a:spLocks noGrp="1"/>
          </p:cNvSpPr>
          <p:nvPr>
            <p:ph idx="1"/>
          </p:nvPr>
        </p:nvSpPr>
        <p:spPr>
          <a:xfrm>
            <a:off x="663795" y="2213429"/>
            <a:ext cx="7798033" cy="3643086"/>
          </a:xfrm>
        </p:spPr>
        <p:txBody>
          <a:bodyPr>
            <a:normAutofit/>
          </a:bodyPr>
          <a:lstStyle/>
          <a:p>
            <a:r>
              <a:rPr lang="tr-TR" sz="2000" b="1" i="1" dirty="0">
                <a:solidFill>
                  <a:srgbClr val="C00000"/>
                </a:solidFill>
              </a:rPr>
              <a:t>İspat</a:t>
            </a:r>
            <a:r>
              <a:rPr lang="tr-TR" sz="2000" b="1" i="1" dirty="0"/>
              <a:t>:</a:t>
            </a:r>
            <a:r>
              <a:rPr lang="tr-TR" sz="2000" b="1" dirty="0"/>
              <a:t> </a:t>
            </a:r>
            <a:r>
              <a:rPr lang="tr-TR" sz="2000" dirty="0"/>
              <a:t>Bu formülü ispatlamak için, şu anahtar yorumu kullanacağız. </a:t>
            </a:r>
            <a:r>
              <a:rPr lang="tr-TR" sz="2000" i="1" dirty="0" smtClean="0"/>
              <a:t>XY</a:t>
            </a:r>
            <a:r>
              <a:rPr lang="tr-TR" sz="2000" dirty="0" smtClean="0"/>
              <a:t>=</a:t>
            </a:r>
            <a:r>
              <a:rPr lang="tr-TR" sz="2000" i="1" dirty="0" smtClean="0"/>
              <a:t> </a:t>
            </a:r>
            <a:r>
              <a:rPr lang="tr-TR" sz="2000" i="1" dirty="0"/>
              <a:t>r</a:t>
            </a:r>
            <a:r>
              <a:rPr lang="tr-TR" sz="2000" dirty="0"/>
              <a:t> olayı bütün </a:t>
            </a:r>
            <a:r>
              <a:rPr lang="tr-TR" sz="2000" i="1" dirty="0"/>
              <a:t>r</a:t>
            </a:r>
            <a:r>
              <a:rPr lang="tr-TR" sz="2000" i="1" baseline="-25000" dirty="0"/>
              <a:t>1</a:t>
            </a:r>
            <a:r>
              <a:rPr lang="tr-TR" sz="2000" i="1" dirty="0"/>
              <a:t>€X(S) </a:t>
            </a:r>
            <a:r>
              <a:rPr lang="tr-TR" sz="2000" dirty="0"/>
              <a:t>ve </a:t>
            </a:r>
            <a:r>
              <a:rPr lang="tr-TR" sz="2000" i="1" dirty="0"/>
              <a:t>r2 € Y(S</a:t>
            </a:r>
            <a:r>
              <a:rPr lang="tr-TR" sz="2000" dirty="0"/>
              <a:t>) üzerinde X = r</a:t>
            </a:r>
            <a:r>
              <a:rPr lang="tr-TR" sz="2000" baseline="-25000" dirty="0"/>
              <a:t>1</a:t>
            </a:r>
            <a:r>
              <a:rPr lang="tr-TR" sz="2000" dirty="0"/>
              <a:t> ve Y = r</a:t>
            </a:r>
            <a:r>
              <a:rPr lang="tr-TR" sz="2000" baseline="-25000" dirty="0"/>
              <a:t>2</a:t>
            </a:r>
            <a:r>
              <a:rPr lang="tr-TR" sz="2000" dirty="0"/>
              <a:t> ayrık bağımsız olaylarının birleşimi ve r = r</a:t>
            </a:r>
            <a:r>
              <a:rPr lang="tr-TR" sz="2000" baseline="-25000" dirty="0"/>
              <a:t>1</a:t>
            </a:r>
            <a:r>
              <a:rPr lang="tr-TR" sz="2000" dirty="0"/>
              <a:t>r</a:t>
            </a:r>
            <a:r>
              <a:rPr lang="tr-TR" sz="2000" baseline="-25000" dirty="0"/>
              <a:t>2</a:t>
            </a:r>
            <a:r>
              <a:rPr lang="tr-TR" sz="2000" dirty="0"/>
              <a:t>'dir. Böylece</a:t>
            </a:r>
            <a:r>
              <a:rPr lang="tr-TR" sz="2000" dirty="0" smtClean="0"/>
              <a:t>;</a:t>
            </a:r>
          </a:p>
          <a:p>
            <a:endParaRPr lang="tr-TR" sz="2000" dirty="0"/>
          </a:p>
          <a:p>
            <a:endParaRPr lang="tr-TR" sz="2000" dirty="0"/>
          </a:p>
        </p:txBody>
      </p:sp>
      <p:sp>
        <p:nvSpPr>
          <p:cNvPr id="8" name="Altbilgi Yer Tutucusu 4"/>
          <p:cNvSpPr>
            <a:spLocks noGrp="1"/>
          </p:cNvSpPr>
          <p:nvPr>
            <p:ph type="ftr" sz="quarter" idx="11"/>
          </p:nvPr>
        </p:nvSpPr>
        <p:spPr>
          <a:xfrm>
            <a:off x="5552004" y="6494202"/>
            <a:ext cx="3502152" cy="365125"/>
          </a:xfrm>
        </p:spPr>
        <p:txBody>
          <a:bodyPr/>
          <a:lstStyle/>
          <a:p>
            <a:r>
              <a:rPr lang="en-US" dirty="0"/>
              <a:t>7.4 </a:t>
            </a:r>
            <a:r>
              <a:rPr lang="en-US" dirty="0" err="1"/>
              <a:t>Beklenen</a:t>
            </a:r>
            <a:r>
              <a:rPr lang="en-US" dirty="0"/>
              <a:t> </a:t>
            </a:r>
            <a:r>
              <a:rPr lang="en-US" dirty="0" err="1"/>
              <a:t>Değer</a:t>
            </a:r>
            <a:r>
              <a:rPr lang="en-US" dirty="0"/>
              <a:t> </a:t>
            </a:r>
            <a:r>
              <a:rPr lang="en-US" dirty="0" err="1"/>
              <a:t>ve</a:t>
            </a:r>
            <a:r>
              <a:rPr lang="en-US" dirty="0"/>
              <a:t> </a:t>
            </a:r>
            <a:r>
              <a:rPr lang="en-US" dirty="0" err="1" smtClean="0"/>
              <a:t>Varyans</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95</a:t>
            </a:fld>
            <a:endParaRPr lang="en-US"/>
          </a:p>
        </p:txBody>
      </p:sp>
      <p:graphicFrame>
        <p:nvGraphicFramePr>
          <p:cNvPr id="9" name="İçerik Yer Tutucusu 10"/>
          <p:cNvGraphicFramePr>
            <a:graphicFrameLocks/>
          </p:cNvGraphicFramePr>
          <p:nvPr>
            <p:extLst>
              <p:ext uri="{D42A27DB-BD31-4B8C-83A1-F6EECF244321}">
                <p14:modId xmlns:p14="http://schemas.microsoft.com/office/powerpoint/2010/main" val="310391016"/>
              </p:ext>
            </p:extLst>
          </p:nvPr>
        </p:nvGraphicFramePr>
        <p:xfrm>
          <a:off x="663795" y="1384329"/>
          <a:ext cx="7970601" cy="7484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Tablo 9"/>
          <p:cNvGraphicFramePr>
            <a:graphicFrameLocks noGrp="1"/>
          </p:cNvGraphicFramePr>
          <p:nvPr>
            <p:extLst>
              <p:ext uri="{D42A27DB-BD31-4B8C-83A1-F6EECF244321}">
                <p14:modId xmlns:p14="http://schemas.microsoft.com/office/powerpoint/2010/main" val="2292252776"/>
              </p:ext>
            </p:extLst>
          </p:nvPr>
        </p:nvGraphicFramePr>
        <p:xfrm>
          <a:off x="1089211" y="3442445"/>
          <a:ext cx="6615953" cy="2988389"/>
        </p:xfrm>
        <a:graphic>
          <a:graphicData uri="http://schemas.openxmlformats.org/drawingml/2006/table">
            <a:tbl>
              <a:tblPr firstRow="1" firstCol="1" bandRow="1">
                <a:tableStyleId>{5C22544A-7EE6-4342-B048-85BDC9FD1C3A}</a:tableStyleId>
              </a:tblPr>
              <a:tblGrid>
                <a:gridCol w="4606824">
                  <a:extLst>
                    <a:ext uri="{9D8B030D-6E8A-4147-A177-3AD203B41FA5}">
                      <a16:colId xmlns:a16="http://schemas.microsoft.com/office/drawing/2014/main" val="20000"/>
                    </a:ext>
                  </a:extLst>
                </a:gridCol>
                <a:gridCol w="2009129">
                  <a:extLst>
                    <a:ext uri="{9D8B030D-6E8A-4147-A177-3AD203B41FA5}">
                      <a16:colId xmlns:a16="http://schemas.microsoft.com/office/drawing/2014/main" val="20001"/>
                    </a:ext>
                  </a:extLst>
                </a:gridCol>
              </a:tblGrid>
              <a:tr h="303461">
                <a:tc>
                  <a:txBody>
                    <a:bodyPr/>
                    <a:lstStyle/>
                    <a:p>
                      <a:endParaRPr lang="tr-TR" dirty="0"/>
                    </a:p>
                  </a:txBody>
                  <a:tcPr marL="68580" marR="68580" marT="0" marB="0">
                    <a:blipFill rotWithShape="0">
                      <a:blip r:embed="rId7"/>
                      <a:stretch>
                        <a:fillRect l="-132" t="-136111" r="-44195" b="-1147222"/>
                      </a:stretch>
                    </a:blipFill>
                  </a:tcPr>
                </a:tc>
                <a:tc>
                  <a:txBody>
                    <a:bodyPr/>
                    <a:lstStyle/>
                    <a:p>
                      <a:pPr algn="just">
                        <a:lnSpc>
                          <a:spcPct val="107000"/>
                        </a:lnSpc>
                        <a:spcBef>
                          <a:spcPts val="1585"/>
                        </a:spcBef>
                        <a:spcAft>
                          <a:spcPts val="0"/>
                        </a:spcAft>
                      </a:pPr>
                      <a:r>
                        <a:rPr lang="tr-TR" sz="1200">
                          <a:effectLst/>
                        </a:rPr>
                        <a:t>Teorem 1’den</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32994">
                <a:tc>
                  <a:txBody>
                    <a:bodyPr/>
                    <a:lstStyle/>
                    <a:p>
                      <a:endParaRPr lang="tr-TR" dirty="0"/>
                    </a:p>
                  </a:txBody>
                  <a:tcPr marL="68580" marR="68580" marT="0" marB="0">
                    <a:blipFill rotWithShape="0">
                      <a:blip r:embed="rId7"/>
                      <a:stretch>
                        <a:fillRect l="-132" t="-132813" r="-44195" b="-545313"/>
                      </a:stretch>
                    </a:blipFill>
                  </a:tcPr>
                </a:tc>
                <a:tc>
                  <a:txBody>
                    <a:bodyPr/>
                    <a:lstStyle/>
                    <a:p>
                      <a:pPr algn="just">
                        <a:lnSpc>
                          <a:spcPct val="107000"/>
                        </a:lnSpc>
                        <a:spcBef>
                          <a:spcPts val="1585"/>
                        </a:spcBef>
                        <a:spcAft>
                          <a:spcPts val="0"/>
                        </a:spcAft>
                      </a:pPr>
                      <a:r>
                        <a:rPr lang="tr-TR" sz="1200">
                          <a:effectLst/>
                        </a:rPr>
                        <a:t>XY=r ifadesi ayrıkların birleşimi olduğu için</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32994">
                <a:tc>
                  <a:txBody>
                    <a:bodyPr/>
                    <a:lstStyle/>
                    <a:p>
                      <a:endParaRPr lang="tr-TR"/>
                    </a:p>
                  </a:txBody>
                  <a:tcPr marL="68580" marR="68580" marT="0" marB="0">
                    <a:blipFill rotWithShape="0">
                      <a:blip r:embed="rId7"/>
                      <a:stretch>
                        <a:fillRect l="-132" t="-229231" r="-44195" b="-436923"/>
                      </a:stretch>
                    </a:blipFill>
                  </a:tcPr>
                </a:tc>
                <a:tc>
                  <a:txBody>
                    <a:bodyPr/>
                    <a:lstStyle/>
                    <a:p>
                      <a:pPr algn="just">
                        <a:lnSpc>
                          <a:spcPct val="107000"/>
                        </a:lnSpc>
                        <a:spcBef>
                          <a:spcPts val="1585"/>
                        </a:spcBef>
                        <a:spcAft>
                          <a:spcPts val="0"/>
                        </a:spcAft>
                      </a:pPr>
                      <a:r>
                        <a:rPr lang="tr-TR" sz="1200">
                          <a:effectLst/>
                        </a:rPr>
                        <a:t>Sıralı terimlerin çift toplamını kullanarak</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32994">
                <a:tc>
                  <a:txBody>
                    <a:bodyPr/>
                    <a:lstStyle/>
                    <a:p>
                      <a:endParaRPr lang="tr-TR"/>
                    </a:p>
                  </a:txBody>
                  <a:tcPr marL="68580" marR="68580" marT="0" marB="0">
                    <a:blipFill rotWithShape="0">
                      <a:blip r:embed="rId7"/>
                      <a:stretch>
                        <a:fillRect l="-132" t="-334375" r="-44195" b="-343750"/>
                      </a:stretch>
                    </a:blipFill>
                  </a:tcPr>
                </a:tc>
                <a:tc>
                  <a:txBody>
                    <a:bodyPr/>
                    <a:lstStyle/>
                    <a:p>
                      <a:pPr>
                        <a:lnSpc>
                          <a:spcPct val="107000"/>
                        </a:lnSpc>
                        <a:spcBef>
                          <a:spcPts val="1585"/>
                        </a:spcBef>
                        <a:spcAft>
                          <a:spcPts val="0"/>
                        </a:spcAft>
                      </a:pPr>
                      <a:r>
                        <a:rPr lang="tr-TR" sz="1200">
                          <a:effectLst/>
                        </a:rPr>
                        <a:t>X ve Y’nin bağımsızlığından</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32994">
                <a:tc>
                  <a:txBody>
                    <a:bodyPr/>
                    <a:lstStyle/>
                    <a:p>
                      <a:endParaRPr lang="tr-TR"/>
                    </a:p>
                  </a:txBody>
                  <a:tcPr marL="68580" marR="68580" marT="0" marB="0">
                    <a:blipFill rotWithShape="0">
                      <a:blip r:embed="rId7"/>
                      <a:stretch>
                        <a:fillRect l="-132" t="-427692" r="-44195" b="-238462"/>
                      </a:stretch>
                    </a:blipFill>
                  </a:tcPr>
                </a:tc>
                <a:tc>
                  <a:txBody>
                    <a:bodyPr/>
                    <a:lstStyle/>
                    <a:p>
                      <a:pPr algn="just">
                        <a:lnSpc>
                          <a:spcPct val="107000"/>
                        </a:lnSpc>
                        <a:spcBef>
                          <a:spcPts val="1585"/>
                        </a:spcBef>
                        <a:spcAft>
                          <a:spcPts val="0"/>
                        </a:spcAft>
                      </a:pPr>
                      <a:r>
                        <a:rPr lang="tr-TR" sz="1200">
                          <a:effectLst/>
                        </a:rPr>
                        <a:t>r</a:t>
                      </a:r>
                      <a:r>
                        <a:rPr lang="tr-TR" sz="1200" baseline="-25000">
                          <a:effectLst/>
                        </a:rPr>
                        <a:t>1</a:t>
                      </a:r>
                      <a:r>
                        <a:rPr lang="tr-TR" sz="1200">
                          <a:effectLst/>
                        </a:rPr>
                        <a:t>.p(X=r</a:t>
                      </a:r>
                      <a:r>
                        <a:rPr lang="tr-TR" sz="1200" baseline="-25000">
                          <a:effectLst/>
                        </a:rPr>
                        <a:t>1</a:t>
                      </a:r>
                      <a:r>
                        <a:rPr lang="tr-TR" sz="1200">
                          <a:effectLst/>
                        </a:rPr>
                        <a:t>) çarpanlara ayrılmasından</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03461">
                <a:tc>
                  <a:txBody>
                    <a:bodyPr/>
                    <a:lstStyle/>
                    <a:p>
                      <a:endParaRPr lang="tr-TR"/>
                    </a:p>
                  </a:txBody>
                  <a:tcPr marL="68580" marR="68580" marT="0" marB="0">
                    <a:blipFill rotWithShape="0">
                      <a:blip r:embed="rId7"/>
                      <a:stretch>
                        <a:fillRect l="-132" t="-836585" r="-44195" b="-278049"/>
                      </a:stretch>
                    </a:blipFill>
                  </a:tcPr>
                </a:tc>
                <a:tc>
                  <a:txBody>
                    <a:bodyPr/>
                    <a:lstStyle/>
                    <a:p>
                      <a:pPr algn="just">
                        <a:lnSpc>
                          <a:spcPct val="107000"/>
                        </a:lnSpc>
                        <a:spcBef>
                          <a:spcPts val="1585"/>
                        </a:spcBef>
                        <a:spcAft>
                          <a:spcPts val="0"/>
                        </a:spcAft>
                      </a:pPr>
                      <a:r>
                        <a:rPr lang="tr-TR" sz="1200">
                          <a:effectLst/>
                        </a:rPr>
                        <a:t>E(Y) tanımından</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432994">
                <a:tc>
                  <a:txBody>
                    <a:bodyPr/>
                    <a:lstStyle/>
                    <a:p>
                      <a:endParaRPr lang="tr-TR" dirty="0"/>
                    </a:p>
                  </a:txBody>
                  <a:tcPr marL="68580" marR="68580" marT="0" marB="0">
                    <a:blipFill rotWithShape="0">
                      <a:blip r:embed="rId7"/>
                      <a:stretch>
                        <a:fillRect l="-132" t="-590769" r="-44195" b="-75385"/>
                      </a:stretch>
                    </a:blipFill>
                  </a:tcPr>
                </a:tc>
                <a:tc>
                  <a:txBody>
                    <a:bodyPr/>
                    <a:lstStyle/>
                    <a:p>
                      <a:pPr algn="just">
                        <a:lnSpc>
                          <a:spcPct val="107000"/>
                        </a:lnSpc>
                        <a:spcBef>
                          <a:spcPts val="1585"/>
                        </a:spcBef>
                        <a:spcAft>
                          <a:spcPts val="0"/>
                        </a:spcAft>
                      </a:pPr>
                      <a:r>
                        <a:rPr lang="tr-TR" sz="1200">
                          <a:effectLst/>
                        </a:rPr>
                        <a:t>E(Y) çarpanlara ayrılmasından</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216497">
                <a:tc>
                  <a:txBody>
                    <a:bodyPr/>
                    <a:lstStyle/>
                    <a:p>
                      <a:pPr algn="just">
                        <a:lnSpc>
                          <a:spcPct val="107000"/>
                        </a:lnSpc>
                        <a:spcBef>
                          <a:spcPts val="1585"/>
                        </a:spcBef>
                        <a:spcAft>
                          <a:spcPts val="0"/>
                        </a:spcAft>
                      </a:pPr>
                      <a:r>
                        <a:rPr lang="tr-TR" sz="1200" dirty="0" smtClean="0">
                          <a:solidFill>
                            <a:schemeClr val="tx1"/>
                          </a:solidFill>
                          <a:effectLst/>
                        </a:rPr>
                        <a:t>      =</a:t>
                      </a:r>
                      <a:r>
                        <a:rPr lang="tr-TR" sz="1200" dirty="0">
                          <a:solidFill>
                            <a:schemeClr val="tx1"/>
                          </a:solidFill>
                          <a:effectLst/>
                        </a:rPr>
                        <a:t>E(Y)E(X)</a:t>
                      </a:r>
                      <a:endParaRPr lang="tr-TR"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lumMod val="40000"/>
                        <a:lumOff val="60000"/>
                      </a:schemeClr>
                    </a:solidFill>
                  </a:tcPr>
                </a:tc>
                <a:tc>
                  <a:txBody>
                    <a:bodyPr/>
                    <a:lstStyle/>
                    <a:p>
                      <a:pPr algn="just">
                        <a:lnSpc>
                          <a:spcPct val="107000"/>
                        </a:lnSpc>
                        <a:spcBef>
                          <a:spcPts val="1585"/>
                        </a:spcBef>
                        <a:spcAft>
                          <a:spcPts val="0"/>
                        </a:spcAft>
                      </a:pPr>
                      <a:r>
                        <a:rPr lang="tr-TR" sz="1200" dirty="0">
                          <a:effectLst/>
                        </a:rPr>
                        <a:t>E(X)’in tanımından</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17612327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1"/>
          <p:cNvSpPr>
            <a:spLocks noGrp="1"/>
          </p:cNvSpPr>
          <p:nvPr>
            <p:ph type="title"/>
          </p:nvPr>
        </p:nvSpPr>
        <p:spPr>
          <a:xfrm>
            <a:off x="866459" y="947835"/>
            <a:ext cx="7374796" cy="605193"/>
          </a:xfrm>
        </p:spPr>
        <p:txBody>
          <a:bodyPr>
            <a:normAutofit/>
          </a:bodyPr>
          <a:lstStyle/>
          <a:p>
            <a:pPr algn="ctr"/>
            <a:r>
              <a:rPr lang="tr-TR" sz="3200" b="1" dirty="0"/>
              <a:t>7.4.4 Bağımsız Rastgele </a:t>
            </a:r>
            <a:r>
              <a:rPr lang="tr-TR" sz="3200" b="1" dirty="0" smtClean="0"/>
              <a:t>Değişkenler</a:t>
            </a:r>
            <a:endParaRPr lang="tr-TR" sz="3200" b="1" dirty="0"/>
          </a:p>
        </p:txBody>
      </p:sp>
      <p:sp>
        <p:nvSpPr>
          <p:cNvPr id="3" name="İçerik Yer Tutucusu 2"/>
          <p:cNvSpPr>
            <a:spLocks noGrp="1"/>
          </p:cNvSpPr>
          <p:nvPr>
            <p:ph idx="1"/>
          </p:nvPr>
        </p:nvSpPr>
        <p:spPr>
          <a:xfrm>
            <a:off x="435429" y="2097314"/>
            <a:ext cx="8236857" cy="4119971"/>
          </a:xfrm>
        </p:spPr>
        <p:txBody>
          <a:bodyPr>
            <a:normAutofit fontScale="92500" lnSpcReduction="10000"/>
          </a:bodyPr>
          <a:lstStyle/>
          <a:p>
            <a:r>
              <a:rPr lang="tr-TR" sz="2000" b="1" dirty="0"/>
              <a:t> </a:t>
            </a:r>
            <a:r>
              <a:rPr lang="tr-TR" sz="2000" b="1" dirty="0">
                <a:solidFill>
                  <a:srgbClr val="C00000"/>
                </a:solidFill>
              </a:rPr>
              <a:t>ÖRNEK </a:t>
            </a:r>
            <a:r>
              <a:rPr lang="tr-TR" sz="2000" dirty="0"/>
              <a:t>	X ve Y rastgele değişkenleri bir madeni para iki kez atıldığında gelen yazı ve turanın sayısı olsun. Teorem 1’den, </a:t>
            </a:r>
            <a:r>
              <a:rPr lang="tr-TR" sz="2000" i="1" dirty="0"/>
              <a:t>p(X = 2) = 4,p(X= 1) = 1/2</a:t>
            </a:r>
            <a:r>
              <a:rPr lang="tr-TR" sz="2000" dirty="0"/>
              <a:t> ve </a:t>
            </a:r>
            <a:r>
              <a:rPr lang="tr-TR" sz="2000" i="1" dirty="0"/>
              <a:t>p(X = 0)</a:t>
            </a:r>
            <a:r>
              <a:rPr lang="tr-TR" sz="2000" dirty="0"/>
              <a:t> = 1/4 olduğu </a:t>
            </a:r>
            <a:r>
              <a:rPr lang="tr-TR" sz="2000" dirty="0" smtClean="0"/>
              <a:t>için</a:t>
            </a:r>
          </a:p>
          <a:p>
            <a:endParaRPr lang="tr-TR" sz="2000" dirty="0" smtClean="0"/>
          </a:p>
          <a:p>
            <a:pPr marL="68580" indent="0">
              <a:buNone/>
            </a:pPr>
            <a:r>
              <a:rPr lang="tr-TR" sz="2000" b="1" i="1" dirty="0"/>
              <a:t>E(X)</a:t>
            </a:r>
            <a:r>
              <a:rPr lang="tr-TR" sz="2000" b="1" dirty="0"/>
              <a:t> = 2*1/4+1*1/2+0*1/4= </a:t>
            </a:r>
            <a:r>
              <a:rPr lang="tr-TR" sz="2000" b="1" dirty="0" smtClean="0"/>
              <a:t>1'</a:t>
            </a:r>
            <a:r>
              <a:rPr lang="tr-TR" sz="2000" dirty="0" smtClean="0"/>
              <a:t>dir.</a:t>
            </a:r>
          </a:p>
          <a:p>
            <a:pPr marL="68580" indent="0">
              <a:buNone/>
            </a:pPr>
            <a:endParaRPr lang="tr-TR" sz="2000" dirty="0"/>
          </a:p>
          <a:p>
            <a:r>
              <a:rPr lang="tr-TR" sz="2000" dirty="0"/>
              <a:t>Benzer hesaplama </a:t>
            </a:r>
            <a:r>
              <a:rPr lang="tr-TR" sz="2000" b="1" i="1" dirty="0"/>
              <a:t>E(Y)</a:t>
            </a:r>
            <a:r>
              <a:rPr lang="tr-TR" sz="2000" b="1" dirty="0"/>
              <a:t> = 1 </a:t>
            </a:r>
            <a:r>
              <a:rPr lang="tr-TR" sz="2000" dirty="0"/>
              <a:t>olduğunu gösterir. İki tura ve sıfır yazı geldiğinde </a:t>
            </a:r>
            <a:r>
              <a:rPr lang="tr-TR" sz="2000" b="1" dirty="0"/>
              <a:t>XY = 0</a:t>
            </a:r>
            <a:r>
              <a:rPr lang="tr-TR" sz="2000" dirty="0"/>
              <a:t>; iki yazı ve sıfır tura geldiğinde </a:t>
            </a:r>
            <a:r>
              <a:rPr lang="tr-TR" sz="2000" b="1" dirty="0"/>
              <a:t>E(Y) = 1 </a:t>
            </a:r>
            <a:r>
              <a:rPr lang="tr-TR" sz="2000" dirty="0"/>
              <a:t>'</a:t>
            </a:r>
            <a:r>
              <a:rPr lang="tr-TR" sz="2000" dirty="0" err="1"/>
              <a:t>dir</a:t>
            </a:r>
            <a:r>
              <a:rPr lang="tr-TR" sz="2000" dirty="0"/>
              <a:t>. Böylece</a:t>
            </a:r>
            <a:r>
              <a:rPr lang="tr-TR" sz="2000" dirty="0" smtClean="0"/>
              <a:t>,</a:t>
            </a:r>
          </a:p>
          <a:p>
            <a:pPr marL="68580" indent="0">
              <a:buNone/>
            </a:pPr>
            <a:endParaRPr lang="tr-TR" sz="2000" dirty="0"/>
          </a:p>
          <a:p>
            <a:pPr marL="68580" indent="0">
              <a:buNone/>
            </a:pPr>
            <a:r>
              <a:rPr lang="tr-TR" sz="2000" b="1" i="1" dirty="0" smtClean="0"/>
              <a:t> E(XY</a:t>
            </a:r>
            <a:r>
              <a:rPr lang="tr-TR" sz="2000" b="1" i="1" dirty="0"/>
              <a:t>)</a:t>
            </a:r>
            <a:r>
              <a:rPr lang="tr-TR" sz="2000" b="1" dirty="0"/>
              <a:t> </a:t>
            </a:r>
            <a:r>
              <a:rPr lang="tr-TR" sz="2000" dirty="0"/>
              <a:t>= 1*1/2+0.1/2 = l/2'dir</a:t>
            </a:r>
            <a:r>
              <a:rPr lang="tr-TR" sz="2000" dirty="0" smtClean="0"/>
              <a:t>.</a:t>
            </a:r>
          </a:p>
          <a:p>
            <a:pPr marL="68580" indent="0">
              <a:buNone/>
            </a:pPr>
            <a:endParaRPr lang="tr-TR" sz="2000" dirty="0"/>
          </a:p>
          <a:p>
            <a:pPr marL="68580" indent="0">
              <a:buNone/>
            </a:pPr>
            <a:r>
              <a:rPr lang="tr-TR" sz="2000" dirty="0"/>
              <a:t>Bu ise</a:t>
            </a:r>
          </a:p>
          <a:p>
            <a:r>
              <a:rPr lang="tr-TR" sz="2000" b="1" i="1" dirty="0"/>
              <a:t>E(XY) ≠ E(X)E(Y)</a:t>
            </a:r>
            <a:r>
              <a:rPr lang="tr-TR" sz="2000" b="1" dirty="0"/>
              <a:t> </a:t>
            </a:r>
            <a:r>
              <a:rPr lang="tr-TR" sz="2000" dirty="0"/>
              <a:t>olduğunu verir.</a:t>
            </a:r>
          </a:p>
          <a:p>
            <a:endParaRPr lang="tr-TR" sz="2000" dirty="0"/>
          </a:p>
        </p:txBody>
      </p:sp>
      <p:sp>
        <p:nvSpPr>
          <p:cNvPr id="8" name="Altbilgi Yer Tutucusu 4"/>
          <p:cNvSpPr>
            <a:spLocks noGrp="1"/>
          </p:cNvSpPr>
          <p:nvPr>
            <p:ph type="ftr" sz="quarter" idx="11"/>
          </p:nvPr>
        </p:nvSpPr>
        <p:spPr>
          <a:xfrm>
            <a:off x="5229276" y="6171474"/>
            <a:ext cx="3502152" cy="365125"/>
          </a:xfrm>
        </p:spPr>
        <p:txBody>
          <a:bodyPr/>
          <a:lstStyle/>
          <a:p>
            <a:r>
              <a:rPr lang="en-US" dirty="0"/>
              <a:t>7.4 </a:t>
            </a:r>
            <a:r>
              <a:rPr lang="en-US" dirty="0" err="1"/>
              <a:t>Beklenen</a:t>
            </a:r>
            <a:r>
              <a:rPr lang="en-US" dirty="0"/>
              <a:t> </a:t>
            </a:r>
            <a:r>
              <a:rPr lang="en-US" dirty="0" err="1"/>
              <a:t>Değer</a:t>
            </a:r>
            <a:r>
              <a:rPr lang="en-US" dirty="0"/>
              <a:t> </a:t>
            </a:r>
            <a:r>
              <a:rPr lang="en-US" dirty="0" err="1"/>
              <a:t>ve</a:t>
            </a:r>
            <a:r>
              <a:rPr lang="en-US" dirty="0"/>
              <a:t> </a:t>
            </a:r>
            <a:r>
              <a:rPr lang="en-US" dirty="0" err="1" smtClean="0"/>
              <a:t>Varyans</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96</a:t>
            </a:fld>
            <a:endParaRPr lang="en-US"/>
          </a:p>
        </p:txBody>
      </p:sp>
    </p:spTree>
    <p:extLst>
      <p:ext uri="{BB962C8B-B14F-4D97-AF65-F5344CB8AC3E}">
        <p14:creationId xmlns:p14="http://schemas.microsoft.com/office/powerpoint/2010/main" val="362478091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2" y="621267"/>
            <a:ext cx="7024744" cy="605193"/>
          </a:xfrm>
        </p:spPr>
        <p:txBody>
          <a:bodyPr>
            <a:normAutofit/>
          </a:bodyPr>
          <a:lstStyle/>
          <a:p>
            <a:pPr algn="ctr"/>
            <a:r>
              <a:rPr lang="tr-TR" sz="3200" b="1" dirty="0"/>
              <a:t>7.4.5 </a:t>
            </a:r>
            <a:r>
              <a:rPr lang="tr-TR" sz="3200" b="1" dirty="0" err="1" smtClean="0"/>
              <a:t>Varyans</a:t>
            </a:r>
            <a:endParaRPr lang="tr-TR" sz="3200" b="1" dirty="0"/>
          </a:p>
        </p:txBody>
      </p:sp>
      <p:sp>
        <p:nvSpPr>
          <p:cNvPr id="3" name="İçerik Yer Tutucusu 2"/>
          <p:cNvSpPr>
            <a:spLocks noGrp="1"/>
          </p:cNvSpPr>
          <p:nvPr>
            <p:ph idx="1"/>
          </p:nvPr>
        </p:nvSpPr>
        <p:spPr>
          <a:xfrm>
            <a:off x="478971" y="1226460"/>
            <a:ext cx="8171543" cy="5043711"/>
          </a:xfrm>
        </p:spPr>
        <p:txBody>
          <a:bodyPr>
            <a:normAutofit lnSpcReduction="10000"/>
          </a:bodyPr>
          <a:lstStyle/>
          <a:p>
            <a:pPr algn="just"/>
            <a:r>
              <a:rPr lang="tr-TR" sz="2000" dirty="0" smtClean="0"/>
              <a:t>Bir </a:t>
            </a:r>
            <a:r>
              <a:rPr lang="tr-TR" sz="2000" dirty="0"/>
              <a:t>rastgele değişkenin beklenen değeri bize onun ortalama değerini </a:t>
            </a:r>
            <a:r>
              <a:rPr lang="tr-TR" sz="2000" dirty="0" smtClean="0"/>
              <a:t>verir.</a:t>
            </a:r>
          </a:p>
          <a:p>
            <a:pPr algn="just"/>
            <a:r>
              <a:rPr lang="tr-TR" sz="2000" dirty="0" smtClean="0"/>
              <a:t> </a:t>
            </a:r>
            <a:r>
              <a:rPr lang="tr-TR" sz="2000" dirty="0"/>
              <a:t>Ancak değerlerin nasıl yayıldığı hakkında bilgi vermez</a:t>
            </a:r>
            <a:r>
              <a:rPr lang="tr-TR" sz="2000" dirty="0" smtClean="0"/>
              <a:t>.</a:t>
            </a:r>
          </a:p>
          <a:p>
            <a:pPr marL="68580" indent="0" algn="just">
              <a:buNone/>
            </a:pPr>
            <a:r>
              <a:rPr lang="tr-TR" sz="2000" dirty="0" smtClean="0"/>
              <a:t> </a:t>
            </a:r>
          </a:p>
          <a:p>
            <a:pPr algn="just"/>
            <a:r>
              <a:rPr lang="tr-TR" sz="2000" dirty="0" smtClean="0"/>
              <a:t>Örneğin </a:t>
            </a:r>
            <a:r>
              <a:rPr lang="tr-TR" sz="2000" dirty="0"/>
              <a:t>ve </a:t>
            </a:r>
            <a:r>
              <a:rPr lang="tr-TR" sz="2000" i="1" dirty="0"/>
              <a:t>Y S</a:t>
            </a:r>
            <a:r>
              <a:rPr lang="tr-TR" sz="2000" dirty="0"/>
              <a:t> = {1, 2, 3, 4, 5, 6} kümesi üzerinde her </a:t>
            </a:r>
            <a:r>
              <a:rPr lang="tr-TR" sz="2000" i="1" dirty="0"/>
              <a:t>s € S için X(s)</a:t>
            </a:r>
            <a:r>
              <a:rPr lang="tr-TR" sz="2000" dirty="0"/>
              <a:t> = 0, eğer s €  {1, 2, 3} ise </a:t>
            </a:r>
            <a:r>
              <a:rPr lang="tr-TR" sz="2000" i="1" dirty="0"/>
              <a:t>Y(s)</a:t>
            </a:r>
            <a:r>
              <a:rPr lang="tr-TR" sz="2000" dirty="0"/>
              <a:t> = -</a:t>
            </a:r>
            <a:r>
              <a:rPr lang="tr-TR" sz="2000" dirty="0" smtClean="0"/>
              <a:t>1 </a:t>
            </a:r>
            <a:r>
              <a:rPr lang="tr-TR" sz="2000" dirty="0"/>
              <a:t>ve eğer s e {4, 5, 6} ise Y(s) = 1 olacak şekilde rastgele değişkenler ise </a:t>
            </a:r>
            <a:r>
              <a:rPr lang="tr-TR" sz="2000" i="1" dirty="0"/>
              <a:t>X</a:t>
            </a:r>
            <a:r>
              <a:rPr lang="tr-TR" sz="2000" dirty="0"/>
              <a:t> ve </a:t>
            </a:r>
            <a:r>
              <a:rPr lang="tr-TR" sz="2000" i="1" dirty="0"/>
              <a:t>Y</a:t>
            </a:r>
            <a:r>
              <a:rPr lang="tr-TR" sz="2000" dirty="0"/>
              <a:t>’nin her ikisinin de beklenen değeri sıfırdır. </a:t>
            </a:r>
            <a:endParaRPr lang="tr-TR" sz="2000" dirty="0" smtClean="0"/>
          </a:p>
          <a:p>
            <a:pPr algn="just"/>
            <a:endParaRPr lang="tr-TR" sz="2000" dirty="0" smtClean="0"/>
          </a:p>
          <a:p>
            <a:pPr algn="just"/>
            <a:r>
              <a:rPr lang="tr-TR" sz="2000" dirty="0" smtClean="0"/>
              <a:t>Ancak </a:t>
            </a:r>
            <a:r>
              <a:rPr lang="tr-TR" sz="2000" dirty="0"/>
              <a:t>Y rastgele değişkeni daima 0 dan </a:t>
            </a:r>
            <a:r>
              <a:rPr lang="tr-TR" sz="2000" dirty="0" err="1"/>
              <a:t>l'e</a:t>
            </a:r>
            <a:r>
              <a:rPr lang="tr-TR" sz="2000" dirty="0"/>
              <a:t> değişirken X rastgele değişkeni asla 0 dan farklı olmaz. </a:t>
            </a:r>
            <a:endParaRPr lang="tr-TR" sz="2000" dirty="0" smtClean="0"/>
          </a:p>
          <a:p>
            <a:pPr algn="just"/>
            <a:endParaRPr lang="tr-TR" sz="2000" dirty="0" smtClean="0"/>
          </a:p>
          <a:p>
            <a:pPr algn="just"/>
            <a:r>
              <a:rPr lang="tr-TR" sz="2000" dirty="0" smtClean="0"/>
              <a:t>Bir </a:t>
            </a:r>
            <a:r>
              <a:rPr lang="tr-TR" sz="2000" dirty="0"/>
              <a:t>rastgele değişkenin </a:t>
            </a:r>
            <a:r>
              <a:rPr lang="tr-TR" sz="2000" dirty="0" err="1"/>
              <a:t>varyansı</a:t>
            </a:r>
            <a:r>
              <a:rPr lang="tr-TR" sz="2000" dirty="0"/>
              <a:t> bize rastgele değişkenin nasıl yayıldığını gösteren dağılımdır. </a:t>
            </a:r>
            <a:endParaRPr lang="tr-TR" sz="2000" dirty="0" smtClean="0"/>
          </a:p>
          <a:p>
            <a:pPr algn="just"/>
            <a:endParaRPr lang="tr-TR" sz="2000" dirty="0" smtClean="0"/>
          </a:p>
          <a:p>
            <a:pPr algn="just"/>
            <a:r>
              <a:rPr lang="tr-TR" sz="2000" dirty="0" err="1" smtClean="0"/>
              <a:t>Varyans</a:t>
            </a:r>
            <a:r>
              <a:rPr lang="tr-TR" sz="2000" dirty="0" smtClean="0"/>
              <a:t> </a:t>
            </a:r>
            <a:r>
              <a:rPr lang="tr-TR" sz="2000" dirty="0"/>
              <a:t>özellikle X in nasıl yayıldığının ölçüsünü veren onun beklenen değeri hakkındaki dağılımıdır.</a:t>
            </a:r>
          </a:p>
          <a:p>
            <a:endParaRPr lang="tr-TR" sz="2000" dirty="0"/>
          </a:p>
        </p:txBody>
      </p:sp>
      <p:sp>
        <p:nvSpPr>
          <p:cNvPr id="5" name="Altbilgi Yer Tutucusu 4"/>
          <p:cNvSpPr>
            <a:spLocks noGrp="1"/>
          </p:cNvSpPr>
          <p:nvPr>
            <p:ph type="ftr" sz="quarter" idx="11"/>
          </p:nvPr>
        </p:nvSpPr>
        <p:spPr>
          <a:xfrm>
            <a:off x="5220933" y="6211435"/>
            <a:ext cx="3502152" cy="365125"/>
          </a:xfrm>
        </p:spPr>
        <p:txBody>
          <a:bodyPr/>
          <a:lstStyle/>
          <a:p>
            <a:r>
              <a:rPr lang="en-US" dirty="0"/>
              <a:t>7.4 </a:t>
            </a:r>
            <a:r>
              <a:rPr lang="en-US" dirty="0" err="1"/>
              <a:t>Beklenen</a:t>
            </a:r>
            <a:r>
              <a:rPr lang="en-US" dirty="0"/>
              <a:t> </a:t>
            </a:r>
            <a:r>
              <a:rPr lang="en-US" dirty="0" err="1"/>
              <a:t>Değer</a:t>
            </a:r>
            <a:r>
              <a:rPr lang="en-US" dirty="0"/>
              <a:t> </a:t>
            </a:r>
            <a:r>
              <a:rPr lang="en-US" dirty="0" err="1"/>
              <a:t>ve</a:t>
            </a:r>
            <a:r>
              <a:rPr lang="en-US" dirty="0"/>
              <a:t> </a:t>
            </a:r>
            <a:r>
              <a:rPr lang="en-US" dirty="0" err="1" smtClean="0"/>
              <a:t>Varyans</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97</a:t>
            </a:fld>
            <a:endParaRPr lang="en-US"/>
          </a:p>
        </p:txBody>
      </p:sp>
    </p:spTree>
    <p:extLst>
      <p:ext uri="{BB962C8B-B14F-4D97-AF65-F5344CB8AC3E}">
        <p14:creationId xmlns:p14="http://schemas.microsoft.com/office/powerpoint/2010/main" val="126402461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Unvan 1"/>
          <p:cNvSpPr>
            <a:spLocks noGrp="1"/>
          </p:cNvSpPr>
          <p:nvPr>
            <p:ph type="title"/>
          </p:nvPr>
        </p:nvSpPr>
        <p:spPr>
          <a:xfrm>
            <a:off x="1043492" y="621267"/>
            <a:ext cx="7024744" cy="605193"/>
          </a:xfrm>
        </p:spPr>
        <p:txBody>
          <a:bodyPr>
            <a:normAutofit/>
          </a:bodyPr>
          <a:lstStyle/>
          <a:p>
            <a:pPr algn="ctr"/>
            <a:r>
              <a:rPr lang="tr-TR" sz="3200" b="1" dirty="0"/>
              <a:t>7.4.5 </a:t>
            </a:r>
            <a:r>
              <a:rPr lang="tr-TR" sz="3200" b="1" dirty="0" err="1" smtClean="0"/>
              <a:t>Varyans</a:t>
            </a:r>
            <a:endParaRPr lang="tr-TR" sz="3200" b="1" dirty="0"/>
          </a:p>
        </p:txBody>
      </p:sp>
      <p:sp>
        <p:nvSpPr>
          <p:cNvPr id="11" name="Altbilgi Yer Tutucusu 4"/>
          <p:cNvSpPr>
            <a:spLocks noGrp="1"/>
          </p:cNvSpPr>
          <p:nvPr>
            <p:ph type="ftr" sz="quarter" idx="11"/>
          </p:nvPr>
        </p:nvSpPr>
        <p:spPr>
          <a:xfrm>
            <a:off x="5641848" y="6492875"/>
            <a:ext cx="3502152" cy="365125"/>
          </a:xfrm>
        </p:spPr>
        <p:txBody>
          <a:bodyPr/>
          <a:lstStyle/>
          <a:p>
            <a:r>
              <a:rPr lang="en-US" dirty="0"/>
              <a:t>7.4 </a:t>
            </a:r>
            <a:r>
              <a:rPr lang="en-US" dirty="0" err="1"/>
              <a:t>Beklenen</a:t>
            </a:r>
            <a:r>
              <a:rPr lang="en-US" dirty="0"/>
              <a:t> </a:t>
            </a:r>
            <a:r>
              <a:rPr lang="en-US" dirty="0" err="1"/>
              <a:t>Değer</a:t>
            </a:r>
            <a:r>
              <a:rPr lang="en-US" dirty="0"/>
              <a:t> </a:t>
            </a:r>
            <a:r>
              <a:rPr lang="en-US" dirty="0" err="1"/>
              <a:t>ve</a:t>
            </a:r>
            <a:r>
              <a:rPr lang="en-US" dirty="0"/>
              <a:t> </a:t>
            </a:r>
            <a:r>
              <a:rPr lang="en-US" dirty="0" err="1" smtClean="0"/>
              <a:t>Varyans</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98</a:t>
            </a:fld>
            <a:endParaRPr lang="en-US"/>
          </a:p>
        </p:txBody>
      </p:sp>
      <p:graphicFrame>
        <p:nvGraphicFramePr>
          <p:cNvPr id="7" name="Diyagram 6"/>
          <p:cNvGraphicFramePr/>
          <p:nvPr>
            <p:extLst>
              <p:ext uri="{D42A27DB-BD31-4B8C-83A1-F6EECF244321}">
                <p14:modId xmlns:p14="http://schemas.microsoft.com/office/powerpoint/2010/main" val="1506690091"/>
              </p:ext>
            </p:extLst>
          </p:nvPr>
        </p:nvGraphicFramePr>
        <p:xfrm>
          <a:off x="483453" y="1218115"/>
          <a:ext cx="7897393" cy="12830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İçerik Yer Tutucusu 10"/>
          <p:cNvGraphicFramePr>
            <a:graphicFrameLocks/>
          </p:cNvGraphicFramePr>
          <p:nvPr>
            <p:extLst>
              <p:ext uri="{D42A27DB-BD31-4B8C-83A1-F6EECF244321}">
                <p14:modId xmlns:p14="http://schemas.microsoft.com/office/powerpoint/2010/main" val="1188217470"/>
              </p:ext>
            </p:extLst>
          </p:nvPr>
        </p:nvGraphicFramePr>
        <p:xfrm>
          <a:off x="436093" y="2486193"/>
          <a:ext cx="7970601" cy="74841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8 İçerik Yer Tutucusu"/>
          <p:cNvSpPr>
            <a:spLocks noGrp="1"/>
          </p:cNvSpPr>
          <p:nvPr>
            <p:ph idx="1"/>
          </p:nvPr>
        </p:nvSpPr>
        <p:spPr>
          <a:xfrm>
            <a:off x="430305" y="3231055"/>
            <a:ext cx="8471647" cy="3398345"/>
          </a:xfrm>
        </p:spPr>
        <p:txBody>
          <a:bodyPr>
            <a:normAutofit/>
          </a:bodyPr>
          <a:lstStyle/>
          <a:p>
            <a:r>
              <a:rPr lang="tr-TR" sz="2000" b="1" i="1" dirty="0" smtClean="0">
                <a:solidFill>
                  <a:srgbClr val="C00000"/>
                </a:solidFill>
              </a:rPr>
              <a:t>İspat</a:t>
            </a:r>
            <a:r>
              <a:rPr lang="tr-TR" sz="2000" b="1" dirty="0" smtClean="0">
                <a:solidFill>
                  <a:srgbClr val="C00000"/>
                </a:solidFill>
              </a:rPr>
              <a:t>:</a:t>
            </a:r>
          </a:p>
          <a:p>
            <a:endParaRPr lang="tr-TR" sz="2000" b="1" dirty="0" smtClean="0">
              <a:solidFill>
                <a:srgbClr val="C00000"/>
              </a:solidFill>
            </a:endParaRPr>
          </a:p>
          <a:p>
            <a:endParaRPr lang="tr-TR" sz="2000" b="1" dirty="0" smtClean="0">
              <a:solidFill>
                <a:srgbClr val="C00000"/>
              </a:solidFill>
            </a:endParaRPr>
          </a:p>
          <a:p>
            <a:r>
              <a:rPr lang="tr-TR" sz="2000" i="1" dirty="0" smtClean="0"/>
              <a:t>=E(X</a:t>
            </a:r>
            <a:r>
              <a:rPr lang="tr-TR" sz="2000" i="1" baseline="30000" dirty="0" smtClean="0"/>
              <a:t>2</a:t>
            </a:r>
            <a:r>
              <a:rPr lang="tr-TR" sz="2000" i="1" dirty="0" smtClean="0"/>
              <a:t>)-2E(X)E(X)+E(X)</a:t>
            </a:r>
            <a:r>
              <a:rPr lang="tr-TR" sz="2000" i="1" baseline="30000" dirty="0" smtClean="0"/>
              <a:t>2</a:t>
            </a:r>
            <a:endParaRPr lang="tr-TR" sz="2000" dirty="0" smtClean="0"/>
          </a:p>
          <a:p>
            <a:r>
              <a:rPr lang="tr-TR" sz="2000" i="1" baseline="30000" dirty="0" smtClean="0"/>
              <a:t>=</a:t>
            </a:r>
            <a:r>
              <a:rPr lang="tr-TR" sz="2000" i="1" dirty="0" smtClean="0"/>
              <a:t> E(X</a:t>
            </a:r>
            <a:r>
              <a:rPr lang="tr-TR" sz="2000" i="1" baseline="30000" dirty="0" smtClean="0"/>
              <a:t>2 </a:t>
            </a:r>
            <a:r>
              <a:rPr lang="tr-TR" sz="2000" i="1" dirty="0" smtClean="0"/>
              <a:t>)+ E(X)</a:t>
            </a:r>
            <a:r>
              <a:rPr lang="tr-TR" sz="2000" i="1" baseline="30000" dirty="0" smtClean="0"/>
              <a:t>2   </a:t>
            </a:r>
            <a:r>
              <a:rPr lang="tr-TR" sz="2000" i="1" dirty="0" smtClean="0"/>
              <a:t>‘</a:t>
            </a:r>
            <a:r>
              <a:rPr lang="tr-TR" sz="2000" i="1" dirty="0" err="1" smtClean="0"/>
              <a:t>dir</a:t>
            </a:r>
            <a:r>
              <a:rPr lang="tr-TR" sz="2000" i="1" dirty="0" smtClean="0"/>
              <a:t>.</a:t>
            </a:r>
            <a:endParaRPr lang="tr-TR" sz="2000" dirty="0" smtClean="0"/>
          </a:p>
          <a:p>
            <a:pPr algn="just"/>
            <a:r>
              <a:rPr lang="tr-TR" sz="2000" dirty="0" smtClean="0">
                <a:solidFill>
                  <a:srgbClr val="C00000"/>
                </a:solidFill>
              </a:rPr>
              <a:t> </a:t>
            </a:r>
            <a:r>
              <a:rPr lang="tr-TR" sz="2000" dirty="0" smtClean="0"/>
              <a:t>İlk adımdan son adıma kadar                        bilgisini kullandık.</a:t>
            </a:r>
          </a:p>
          <a:p>
            <a:pPr algn="just"/>
            <a:r>
              <a:rPr lang="tr-TR" sz="2000" dirty="0" smtClean="0"/>
              <a:t>V(X) ) için alternatif bir formül türetmek için Teorem 3 ve Teorem 5‘i kullanabiliriz ki bu da bir rastgele değişkenin </a:t>
            </a:r>
            <a:r>
              <a:rPr lang="tr-TR" sz="2000" dirty="0" err="1" smtClean="0"/>
              <a:t>varyansını</a:t>
            </a:r>
            <a:r>
              <a:rPr lang="tr-TR" sz="2000" dirty="0" smtClean="0"/>
              <a:t> anlamamızda yardımcı olur.</a:t>
            </a:r>
          </a:p>
          <a:p>
            <a:pPr>
              <a:buNone/>
            </a:pPr>
            <a:endParaRPr lang="tr-TR" sz="2000" dirty="0">
              <a:solidFill>
                <a:srgbClr val="C00000"/>
              </a:solidFill>
            </a:endParaRPr>
          </a:p>
        </p:txBody>
      </p:sp>
      <p:graphicFrame>
        <p:nvGraphicFramePr>
          <p:cNvPr id="155649" name="Object 1"/>
          <p:cNvGraphicFramePr>
            <a:graphicFrameLocks noChangeAspect="1"/>
          </p:cNvGraphicFramePr>
          <p:nvPr/>
        </p:nvGraphicFramePr>
        <p:xfrm>
          <a:off x="1519052" y="3306576"/>
          <a:ext cx="7645400" cy="360362"/>
        </p:xfrm>
        <a:graphic>
          <a:graphicData uri="http://schemas.openxmlformats.org/presentationml/2006/ole">
            <mc:AlternateContent xmlns:mc="http://schemas.openxmlformats.org/markup-compatibility/2006">
              <mc:Choice xmlns:v="urn:schemas-microsoft-com:vml" Requires="v">
                <p:oleObj spid="_x0000_s155652" name="Belge" r:id="rId13" imgW="7783099" imgH="485657" progId="Word.Document.12">
                  <p:embed/>
                </p:oleObj>
              </mc:Choice>
              <mc:Fallback>
                <p:oleObj name="Belge" r:id="rId13" imgW="7783099" imgH="485657" progId="Word.Document.12">
                  <p:embed/>
                  <p:pic>
                    <p:nvPicPr>
                      <p:cNvPr id="0" name="Picture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19052" y="3306576"/>
                        <a:ext cx="76454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5650" name="Object 2"/>
          <p:cNvGraphicFramePr>
            <a:graphicFrameLocks noChangeAspect="1"/>
          </p:cNvGraphicFramePr>
          <p:nvPr/>
        </p:nvGraphicFramePr>
        <p:xfrm>
          <a:off x="2030488" y="3502531"/>
          <a:ext cx="13212763" cy="854075"/>
        </p:xfrm>
        <a:graphic>
          <a:graphicData uri="http://schemas.openxmlformats.org/presentationml/2006/ole">
            <mc:AlternateContent xmlns:mc="http://schemas.openxmlformats.org/markup-compatibility/2006">
              <mc:Choice xmlns:v="urn:schemas-microsoft-com:vml" Requires="v">
                <p:oleObj spid="_x0000_s155653" name="Belge" r:id="rId15" imgW="11781365" imgH="807509" progId="Word.Document.12">
                  <p:embed/>
                </p:oleObj>
              </mc:Choice>
              <mc:Fallback>
                <p:oleObj name="Belge" r:id="rId15" imgW="11781365" imgH="807509" progId="Word.Document.12">
                  <p:embed/>
                  <p:pic>
                    <p:nvPicPr>
                      <p:cNvPr id="0"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30488" y="3502531"/>
                        <a:ext cx="13212763"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5651" name="Object 3"/>
          <p:cNvGraphicFramePr>
            <a:graphicFrameLocks noChangeAspect="1"/>
          </p:cNvGraphicFramePr>
          <p:nvPr/>
        </p:nvGraphicFramePr>
        <p:xfrm>
          <a:off x="3955055" y="5015132"/>
          <a:ext cx="5700712" cy="381000"/>
        </p:xfrm>
        <a:graphic>
          <a:graphicData uri="http://schemas.openxmlformats.org/presentationml/2006/ole">
            <mc:AlternateContent xmlns:mc="http://schemas.openxmlformats.org/markup-compatibility/2006">
              <mc:Choice xmlns:v="urn:schemas-microsoft-com:vml" Requires="v">
                <p:oleObj spid="_x0000_s155654" name="Belge" r:id="rId17" imgW="5761150" imgH="390974" progId="Word.Document.12">
                  <p:embed/>
                </p:oleObj>
              </mc:Choice>
              <mc:Fallback>
                <p:oleObj name="Belge" r:id="rId17" imgW="5761150" imgH="390974" progId="Word.Document.12">
                  <p:embed/>
                  <p:pic>
                    <p:nvPicPr>
                      <p:cNvPr id="0"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55055" y="5015132"/>
                        <a:ext cx="5700712"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1010769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14463" y="747788"/>
            <a:ext cx="7024744" cy="634222"/>
          </a:xfrm>
        </p:spPr>
        <p:txBody>
          <a:bodyPr>
            <a:normAutofit fontScale="90000"/>
          </a:bodyPr>
          <a:lstStyle/>
          <a:p>
            <a:pPr algn="ctr"/>
            <a:r>
              <a:rPr lang="tr-TR" b="1" dirty="0" smtClean="0"/>
              <a:t>SONUÇ</a:t>
            </a:r>
            <a:endParaRPr lang="tr-TR" b="1" dirty="0"/>
          </a:p>
        </p:txBody>
      </p:sp>
      <p:sp>
        <p:nvSpPr>
          <p:cNvPr id="3" name="İçerik Yer Tutucusu 2"/>
          <p:cNvSpPr>
            <a:spLocks noGrp="1"/>
          </p:cNvSpPr>
          <p:nvPr>
            <p:ph idx="1"/>
          </p:nvPr>
        </p:nvSpPr>
        <p:spPr>
          <a:xfrm>
            <a:off x="322730" y="1434030"/>
            <a:ext cx="8646458" cy="1907263"/>
          </a:xfrm>
        </p:spPr>
        <p:txBody>
          <a:bodyPr>
            <a:normAutofit fontScale="92500" lnSpcReduction="10000"/>
          </a:bodyPr>
          <a:lstStyle/>
          <a:p>
            <a:r>
              <a:rPr lang="tr-TR" sz="2200" dirty="0"/>
              <a:t>Eğer X, S örnek uzayında bir rastgele değişken ve E(X) = µ ise, bu taktirde </a:t>
            </a:r>
            <a:r>
              <a:rPr lang="tr-TR" sz="2200" i="1" dirty="0"/>
              <a:t>V(X)=E((X - µ)</a:t>
            </a:r>
            <a:r>
              <a:rPr lang="tr-TR" sz="2200" i="1" baseline="30000" dirty="0"/>
              <a:t>2</a:t>
            </a:r>
            <a:r>
              <a:rPr lang="tr-TR" sz="2200" i="1" dirty="0"/>
              <a:t>)</a:t>
            </a:r>
            <a:r>
              <a:rPr lang="tr-TR" sz="2200" dirty="0"/>
              <a:t> </a:t>
            </a:r>
            <a:r>
              <a:rPr lang="tr-TR" sz="2200" dirty="0" err="1"/>
              <a:t>dir</a:t>
            </a:r>
            <a:r>
              <a:rPr lang="tr-TR" sz="2200" dirty="0"/>
              <a:t>.</a:t>
            </a:r>
          </a:p>
          <a:p>
            <a:r>
              <a:rPr lang="tr-TR" sz="2200" b="1" i="1" dirty="0">
                <a:solidFill>
                  <a:srgbClr val="C00000"/>
                </a:solidFill>
              </a:rPr>
              <a:t>İspat</a:t>
            </a:r>
            <a:r>
              <a:rPr lang="tr-TR" sz="2200" b="1" i="1" dirty="0"/>
              <a:t>:</a:t>
            </a:r>
            <a:r>
              <a:rPr lang="tr-TR" sz="2200" dirty="0"/>
              <a:t> Eğer </a:t>
            </a:r>
            <a:r>
              <a:rPr lang="tr-TR" sz="2200" i="1" dirty="0"/>
              <a:t>X, E(X) = </a:t>
            </a:r>
            <a:r>
              <a:rPr lang="tr-TR" sz="2200" dirty="0"/>
              <a:t>µ olacak şekilde bir rastgele değişken ise</a:t>
            </a:r>
            <a:r>
              <a:rPr lang="tr-TR" sz="2200" dirty="0" smtClean="0"/>
              <a:t>,</a:t>
            </a:r>
            <a:r>
              <a:rPr lang="tr-TR" sz="2200" dirty="0"/>
              <a:t> </a:t>
            </a:r>
            <a:r>
              <a:rPr lang="tr-TR" sz="2200" dirty="0" smtClean="0"/>
              <a:t>Bu </a:t>
            </a:r>
            <a:r>
              <a:rPr lang="tr-TR" sz="2200" dirty="0"/>
              <a:t>da ispatı tamamlar.</a:t>
            </a:r>
          </a:p>
          <a:p>
            <a:r>
              <a:rPr lang="tr-TR" sz="2200" dirty="0"/>
              <a:t>Sonuç 1, bize X rastgele değişkenin </a:t>
            </a:r>
            <a:r>
              <a:rPr lang="tr-TR" sz="2200" dirty="0" err="1"/>
              <a:t>vaıyansmın</a:t>
            </a:r>
            <a:r>
              <a:rPr lang="tr-TR" sz="2200" dirty="0"/>
              <a:t>, X ve </a:t>
            </a:r>
            <a:r>
              <a:rPr lang="tr-TR" sz="2200" dirty="0" err="1"/>
              <a:t>X'in</a:t>
            </a:r>
            <a:r>
              <a:rPr lang="tr-TR" sz="2200" dirty="0"/>
              <a:t> kendi beklenen değeri arasındaki farkın karesinin beklenen değerini verir. </a:t>
            </a:r>
          </a:p>
          <a:p>
            <a:endParaRPr lang="tr-TR" dirty="0"/>
          </a:p>
        </p:txBody>
      </p:sp>
      <p:sp>
        <p:nvSpPr>
          <p:cNvPr id="8" name="Altbilgi Yer Tutucusu 4"/>
          <p:cNvSpPr>
            <a:spLocks noGrp="1"/>
          </p:cNvSpPr>
          <p:nvPr>
            <p:ph type="ftr" sz="quarter" idx="11"/>
          </p:nvPr>
        </p:nvSpPr>
        <p:spPr>
          <a:xfrm>
            <a:off x="5431817" y="6305351"/>
            <a:ext cx="3502152" cy="365125"/>
          </a:xfrm>
        </p:spPr>
        <p:txBody>
          <a:bodyPr/>
          <a:lstStyle/>
          <a:p>
            <a:r>
              <a:rPr lang="en-US" dirty="0"/>
              <a:t>7.4 </a:t>
            </a:r>
            <a:r>
              <a:rPr lang="en-US" dirty="0" err="1"/>
              <a:t>Beklenen</a:t>
            </a:r>
            <a:r>
              <a:rPr lang="en-US" dirty="0"/>
              <a:t> </a:t>
            </a:r>
            <a:r>
              <a:rPr lang="en-US" dirty="0" err="1"/>
              <a:t>Değer</a:t>
            </a:r>
            <a:r>
              <a:rPr lang="en-US" dirty="0"/>
              <a:t> </a:t>
            </a:r>
            <a:r>
              <a:rPr lang="en-US" dirty="0" err="1"/>
              <a:t>ve</a:t>
            </a:r>
            <a:r>
              <a:rPr lang="en-US" dirty="0"/>
              <a:t> </a:t>
            </a:r>
            <a:r>
              <a:rPr lang="en-US" dirty="0" err="1" smtClean="0"/>
              <a:t>Varyans</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99</a:t>
            </a:fld>
            <a:endParaRPr lang="en-US"/>
          </a:p>
        </p:txBody>
      </p:sp>
      <p:graphicFrame>
        <p:nvGraphicFramePr>
          <p:cNvPr id="7" name="Tablo 6"/>
          <p:cNvGraphicFramePr>
            <a:graphicFrameLocks noGrp="1"/>
          </p:cNvGraphicFramePr>
          <p:nvPr>
            <p:extLst>
              <p:ext uri="{D42A27DB-BD31-4B8C-83A1-F6EECF244321}">
                <p14:modId xmlns:p14="http://schemas.microsoft.com/office/powerpoint/2010/main" val="734160762"/>
              </p:ext>
            </p:extLst>
          </p:nvPr>
        </p:nvGraphicFramePr>
        <p:xfrm>
          <a:off x="1142999" y="3332050"/>
          <a:ext cx="6844552" cy="1979537"/>
        </p:xfrm>
        <a:graphic>
          <a:graphicData uri="http://schemas.openxmlformats.org/drawingml/2006/table">
            <a:tbl>
              <a:tblPr firstRow="1" firstCol="1" bandRow="1">
                <a:tableStyleId>{5C22544A-7EE6-4342-B048-85BDC9FD1C3A}</a:tableStyleId>
              </a:tblPr>
              <a:tblGrid>
                <a:gridCol w="3422276">
                  <a:extLst>
                    <a:ext uri="{9D8B030D-6E8A-4147-A177-3AD203B41FA5}">
                      <a16:colId xmlns:a16="http://schemas.microsoft.com/office/drawing/2014/main" val="20000"/>
                    </a:ext>
                  </a:extLst>
                </a:gridCol>
                <a:gridCol w="3422276">
                  <a:extLst>
                    <a:ext uri="{9D8B030D-6E8A-4147-A177-3AD203B41FA5}">
                      <a16:colId xmlns:a16="http://schemas.microsoft.com/office/drawing/2014/main" val="20001"/>
                    </a:ext>
                  </a:extLst>
                </a:gridCol>
              </a:tblGrid>
              <a:tr h="315235">
                <a:tc>
                  <a:txBody>
                    <a:bodyPr/>
                    <a:lstStyle/>
                    <a:p>
                      <a:pPr algn="just">
                        <a:lnSpc>
                          <a:spcPct val="107000"/>
                        </a:lnSpc>
                        <a:spcBef>
                          <a:spcPts val="1585"/>
                        </a:spcBef>
                        <a:spcAft>
                          <a:spcPts val="0"/>
                        </a:spcAft>
                      </a:pPr>
                      <a:r>
                        <a:rPr lang="tr-TR" sz="1200" dirty="0">
                          <a:solidFill>
                            <a:schemeClr val="tx1"/>
                          </a:solidFill>
                          <a:effectLst/>
                        </a:rPr>
                        <a:t>V(X)=E((X - µ)</a:t>
                      </a:r>
                      <a:r>
                        <a:rPr lang="tr-TR" sz="1200" baseline="30000" dirty="0">
                          <a:solidFill>
                            <a:schemeClr val="tx1"/>
                          </a:solidFill>
                          <a:effectLst/>
                        </a:rPr>
                        <a:t>2</a:t>
                      </a:r>
                      <a:r>
                        <a:rPr lang="tr-TR" sz="1200" dirty="0">
                          <a:solidFill>
                            <a:schemeClr val="tx1"/>
                          </a:solidFill>
                          <a:effectLst/>
                        </a:rPr>
                        <a:t>)=E(X</a:t>
                      </a:r>
                      <a:r>
                        <a:rPr lang="tr-TR" sz="1200" baseline="30000" dirty="0">
                          <a:solidFill>
                            <a:schemeClr val="tx1"/>
                          </a:solidFill>
                          <a:effectLst/>
                        </a:rPr>
                        <a:t>2</a:t>
                      </a:r>
                      <a:r>
                        <a:rPr lang="tr-TR" sz="1200" dirty="0">
                          <a:solidFill>
                            <a:schemeClr val="tx1"/>
                          </a:solidFill>
                          <a:effectLst/>
                        </a:rPr>
                        <a:t>-2µX+ µ</a:t>
                      </a:r>
                      <a:r>
                        <a:rPr lang="tr-TR" sz="1200" baseline="30000" dirty="0">
                          <a:solidFill>
                            <a:schemeClr val="tx1"/>
                          </a:solidFill>
                          <a:effectLst/>
                        </a:rPr>
                        <a:t>2</a:t>
                      </a:r>
                      <a:r>
                        <a:rPr lang="tr-TR" sz="1200" dirty="0">
                          <a:solidFill>
                            <a:schemeClr val="tx1"/>
                          </a:solidFill>
                          <a:effectLst/>
                        </a:rPr>
                        <a:t>)</a:t>
                      </a:r>
                      <a:endParaRPr lang="tr-TR"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lumMod val="40000"/>
                        <a:lumOff val="60000"/>
                      </a:schemeClr>
                    </a:solidFill>
                  </a:tcPr>
                </a:tc>
                <a:tc>
                  <a:txBody>
                    <a:bodyPr/>
                    <a:lstStyle/>
                    <a:p>
                      <a:pPr algn="just">
                        <a:lnSpc>
                          <a:spcPct val="107000"/>
                        </a:lnSpc>
                        <a:spcBef>
                          <a:spcPts val="1585"/>
                        </a:spcBef>
                        <a:spcAft>
                          <a:spcPts val="0"/>
                        </a:spcAft>
                      </a:pPr>
                      <a:r>
                        <a:rPr lang="tr-TR" sz="1200" b="0" dirty="0">
                          <a:solidFill>
                            <a:schemeClr val="tx1"/>
                          </a:solidFill>
                          <a:effectLst/>
                        </a:rPr>
                        <a:t>(X — µ)</a:t>
                      </a:r>
                      <a:r>
                        <a:rPr lang="tr-TR" sz="1200" b="0" baseline="30000" dirty="0">
                          <a:solidFill>
                            <a:schemeClr val="tx1"/>
                          </a:solidFill>
                          <a:effectLst/>
                        </a:rPr>
                        <a:t>2</a:t>
                      </a:r>
                      <a:r>
                        <a:rPr lang="tr-TR" sz="1200" b="0" dirty="0">
                          <a:solidFill>
                            <a:schemeClr val="tx1"/>
                          </a:solidFill>
                          <a:effectLst/>
                        </a:rPr>
                        <a:t>açılır</a:t>
                      </a:r>
                      <a:endParaRPr lang="tr-TR"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85663">
                <a:tc>
                  <a:txBody>
                    <a:bodyPr/>
                    <a:lstStyle/>
                    <a:p>
                      <a:pPr algn="just">
                        <a:lnSpc>
                          <a:spcPct val="107000"/>
                        </a:lnSpc>
                        <a:spcBef>
                          <a:spcPts val="1585"/>
                        </a:spcBef>
                        <a:spcAft>
                          <a:spcPts val="0"/>
                        </a:spcAft>
                      </a:pPr>
                      <a:r>
                        <a:rPr lang="tr-TR" sz="1200" dirty="0">
                          <a:solidFill>
                            <a:schemeClr val="tx1"/>
                          </a:solidFill>
                          <a:effectLst/>
                        </a:rPr>
                        <a:t>=E(X</a:t>
                      </a:r>
                      <a:r>
                        <a:rPr lang="tr-TR" sz="1200" baseline="30000" dirty="0">
                          <a:solidFill>
                            <a:schemeClr val="tx1"/>
                          </a:solidFill>
                          <a:effectLst/>
                        </a:rPr>
                        <a:t>2</a:t>
                      </a:r>
                      <a:r>
                        <a:rPr lang="tr-TR" sz="1200" dirty="0">
                          <a:solidFill>
                            <a:schemeClr val="tx1"/>
                          </a:solidFill>
                          <a:effectLst/>
                        </a:rPr>
                        <a:t>)-E(2µX)+E(µ)</a:t>
                      </a:r>
                      <a:r>
                        <a:rPr lang="tr-TR" sz="1200" baseline="30000" dirty="0">
                          <a:solidFill>
                            <a:schemeClr val="tx1"/>
                          </a:solidFill>
                          <a:effectLst/>
                        </a:rPr>
                        <a:t>2</a:t>
                      </a:r>
                      <a:endParaRPr lang="tr-TR"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lumMod val="40000"/>
                        <a:lumOff val="60000"/>
                      </a:schemeClr>
                    </a:solidFill>
                  </a:tcPr>
                </a:tc>
                <a:tc>
                  <a:txBody>
                    <a:bodyPr/>
                    <a:lstStyle/>
                    <a:p>
                      <a:pPr algn="just">
                        <a:lnSpc>
                          <a:spcPct val="107000"/>
                        </a:lnSpc>
                        <a:spcBef>
                          <a:spcPts val="1585"/>
                        </a:spcBef>
                        <a:spcAft>
                          <a:spcPts val="0"/>
                        </a:spcAft>
                      </a:pPr>
                      <a:r>
                        <a:rPr lang="tr-TR" sz="1200" dirty="0">
                          <a:effectLst/>
                        </a:rPr>
                        <a:t>Teorem 3'ün (i) şıkkından</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32934">
                <a:tc>
                  <a:txBody>
                    <a:bodyPr/>
                    <a:lstStyle/>
                    <a:p>
                      <a:pPr algn="just">
                        <a:lnSpc>
                          <a:spcPct val="107000"/>
                        </a:lnSpc>
                        <a:spcBef>
                          <a:spcPts val="1585"/>
                        </a:spcBef>
                        <a:spcAft>
                          <a:spcPts val="0"/>
                        </a:spcAft>
                      </a:pPr>
                      <a:r>
                        <a:rPr lang="tr-TR" sz="1200" dirty="0">
                          <a:solidFill>
                            <a:schemeClr val="tx1"/>
                          </a:solidFill>
                          <a:effectLst/>
                        </a:rPr>
                        <a:t>=E(X</a:t>
                      </a:r>
                      <a:r>
                        <a:rPr lang="tr-TR" sz="1200" baseline="30000" dirty="0">
                          <a:solidFill>
                            <a:schemeClr val="tx1"/>
                          </a:solidFill>
                          <a:effectLst/>
                        </a:rPr>
                        <a:t>2</a:t>
                      </a:r>
                      <a:r>
                        <a:rPr lang="tr-TR" sz="1200" dirty="0">
                          <a:solidFill>
                            <a:schemeClr val="tx1"/>
                          </a:solidFill>
                          <a:effectLst/>
                        </a:rPr>
                        <a:t>)-2µE(X)+µ</a:t>
                      </a:r>
                      <a:r>
                        <a:rPr lang="tr-TR" sz="1200" baseline="30000" dirty="0">
                          <a:solidFill>
                            <a:schemeClr val="tx1"/>
                          </a:solidFill>
                          <a:effectLst/>
                        </a:rPr>
                        <a:t>2</a:t>
                      </a:r>
                      <a:endParaRPr lang="tr-TR"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lumMod val="40000"/>
                        <a:lumOff val="60000"/>
                      </a:schemeClr>
                    </a:solidFill>
                  </a:tcPr>
                </a:tc>
                <a:tc>
                  <a:txBody>
                    <a:bodyPr/>
                    <a:lstStyle/>
                    <a:p>
                      <a:pPr algn="just">
                        <a:lnSpc>
                          <a:spcPct val="107000"/>
                        </a:lnSpc>
                        <a:spcBef>
                          <a:spcPts val="1585"/>
                        </a:spcBef>
                        <a:spcAft>
                          <a:spcPts val="0"/>
                        </a:spcAft>
                      </a:pPr>
                      <a:r>
                        <a:rPr lang="tr-TR" sz="1200" dirty="0">
                          <a:effectLst/>
                        </a:rPr>
                        <a:t>Teorem 3'ün (ii) şıkkından, µ bir sabit göstermektedir</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15235">
                <a:tc>
                  <a:txBody>
                    <a:bodyPr/>
                    <a:lstStyle/>
                    <a:p>
                      <a:pPr algn="just">
                        <a:lnSpc>
                          <a:spcPct val="107000"/>
                        </a:lnSpc>
                        <a:spcBef>
                          <a:spcPts val="1585"/>
                        </a:spcBef>
                        <a:spcAft>
                          <a:spcPts val="0"/>
                        </a:spcAft>
                      </a:pPr>
                      <a:r>
                        <a:rPr lang="tr-TR" sz="1200" dirty="0">
                          <a:solidFill>
                            <a:schemeClr val="tx1"/>
                          </a:solidFill>
                          <a:effectLst/>
                        </a:rPr>
                        <a:t>=E(X</a:t>
                      </a:r>
                      <a:r>
                        <a:rPr lang="tr-TR" sz="1200" baseline="30000" dirty="0">
                          <a:solidFill>
                            <a:schemeClr val="tx1"/>
                          </a:solidFill>
                          <a:effectLst/>
                        </a:rPr>
                        <a:t>2</a:t>
                      </a:r>
                      <a:r>
                        <a:rPr lang="tr-TR" sz="1200" dirty="0">
                          <a:solidFill>
                            <a:schemeClr val="tx1"/>
                          </a:solidFill>
                          <a:effectLst/>
                        </a:rPr>
                        <a:t>)-2µ</a:t>
                      </a:r>
                      <a:r>
                        <a:rPr lang="tr-TR" sz="1200" baseline="30000" dirty="0">
                          <a:solidFill>
                            <a:schemeClr val="tx1"/>
                          </a:solidFill>
                          <a:effectLst/>
                        </a:rPr>
                        <a:t>2</a:t>
                      </a:r>
                      <a:r>
                        <a:rPr lang="tr-TR" sz="1200" dirty="0">
                          <a:solidFill>
                            <a:schemeClr val="tx1"/>
                          </a:solidFill>
                          <a:effectLst/>
                        </a:rPr>
                        <a:t>+µ</a:t>
                      </a:r>
                      <a:r>
                        <a:rPr lang="tr-TR" sz="1200" baseline="30000" dirty="0">
                          <a:solidFill>
                            <a:schemeClr val="tx1"/>
                          </a:solidFill>
                          <a:effectLst/>
                        </a:rPr>
                        <a:t>2</a:t>
                      </a:r>
                      <a:endParaRPr lang="tr-TR"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lumMod val="40000"/>
                        <a:lumOff val="60000"/>
                      </a:schemeClr>
                    </a:solidFill>
                  </a:tcPr>
                </a:tc>
                <a:tc>
                  <a:txBody>
                    <a:bodyPr/>
                    <a:lstStyle/>
                    <a:p>
                      <a:pPr algn="just">
                        <a:lnSpc>
                          <a:spcPct val="107000"/>
                        </a:lnSpc>
                        <a:spcBef>
                          <a:spcPts val="1585"/>
                        </a:spcBef>
                        <a:spcAft>
                          <a:spcPts val="0"/>
                        </a:spcAft>
                      </a:pPr>
                      <a:r>
                        <a:rPr lang="tr-TR" sz="1200" dirty="0">
                          <a:effectLst/>
                        </a:rPr>
                        <a:t>E(X) = µ olduğundan</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15235">
                <a:tc>
                  <a:txBody>
                    <a:bodyPr/>
                    <a:lstStyle/>
                    <a:p>
                      <a:pPr algn="just">
                        <a:lnSpc>
                          <a:spcPct val="107000"/>
                        </a:lnSpc>
                        <a:spcBef>
                          <a:spcPts val="1585"/>
                        </a:spcBef>
                        <a:spcAft>
                          <a:spcPts val="0"/>
                        </a:spcAft>
                      </a:pPr>
                      <a:r>
                        <a:rPr lang="tr-TR" sz="1200" dirty="0">
                          <a:solidFill>
                            <a:schemeClr val="tx1"/>
                          </a:solidFill>
                          <a:effectLst/>
                        </a:rPr>
                        <a:t>=E(X</a:t>
                      </a:r>
                      <a:r>
                        <a:rPr lang="tr-TR" sz="1200" baseline="30000" dirty="0">
                          <a:solidFill>
                            <a:schemeClr val="tx1"/>
                          </a:solidFill>
                          <a:effectLst/>
                        </a:rPr>
                        <a:t>2</a:t>
                      </a:r>
                      <a:r>
                        <a:rPr lang="tr-TR" sz="1200" dirty="0">
                          <a:solidFill>
                            <a:schemeClr val="tx1"/>
                          </a:solidFill>
                          <a:effectLst/>
                        </a:rPr>
                        <a:t>)- µ</a:t>
                      </a:r>
                      <a:r>
                        <a:rPr lang="tr-TR" sz="1200" baseline="30000" dirty="0">
                          <a:solidFill>
                            <a:schemeClr val="tx1"/>
                          </a:solidFill>
                          <a:effectLst/>
                        </a:rPr>
                        <a:t>2</a:t>
                      </a:r>
                      <a:endParaRPr lang="tr-TR"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lumMod val="40000"/>
                        <a:lumOff val="60000"/>
                      </a:schemeClr>
                    </a:solidFill>
                  </a:tcPr>
                </a:tc>
                <a:tc>
                  <a:txBody>
                    <a:bodyPr/>
                    <a:lstStyle/>
                    <a:p>
                      <a:pPr algn="just">
                        <a:lnSpc>
                          <a:spcPct val="107000"/>
                        </a:lnSpc>
                        <a:spcBef>
                          <a:spcPts val="1585"/>
                        </a:spcBef>
                        <a:spcAft>
                          <a:spcPts val="0"/>
                        </a:spcAft>
                      </a:pPr>
                      <a:r>
                        <a:rPr lang="tr-TR" sz="1200" dirty="0">
                          <a:effectLst/>
                        </a:rPr>
                        <a:t>sadeleştirme</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15235">
                <a:tc>
                  <a:txBody>
                    <a:bodyPr/>
                    <a:lstStyle/>
                    <a:p>
                      <a:pPr algn="just">
                        <a:lnSpc>
                          <a:spcPct val="107000"/>
                        </a:lnSpc>
                        <a:spcBef>
                          <a:spcPts val="1585"/>
                        </a:spcBef>
                        <a:spcAft>
                          <a:spcPts val="0"/>
                        </a:spcAft>
                      </a:pPr>
                      <a:r>
                        <a:rPr lang="tr-TR" sz="1200" dirty="0">
                          <a:solidFill>
                            <a:schemeClr val="tx1"/>
                          </a:solidFill>
                          <a:effectLst/>
                        </a:rPr>
                        <a:t>=V(X)</a:t>
                      </a:r>
                      <a:endParaRPr lang="tr-TR"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lumMod val="40000"/>
                        <a:lumOff val="60000"/>
                      </a:schemeClr>
                    </a:solidFill>
                  </a:tcPr>
                </a:tc>
                <a:tc>
                  <a:txBody>
                    <a:bodyPr/>
                    <a:lstStyle/>
                    <a:p>
                      <a:pPr algn="just">
                        <a:lnSpc>
                          <a:spcPct val="107000"/>
                        </a:lnSpc>
                        <a:spcBef>
                          <a:spcPts val="1585"/>
                        </a:spcBef>
                        <a:spcAft>
                          <a:spcPts val="0"/>
                        </a:spcAft>
                      </a:pPr>
                      <a:r>
                        <a:rPr lang="tr-TR" sz="1200" dirty="0">
                          <a:effectLst/>
                        </a:rPr>
                        <a:t>Teorem 6'dan ve E(X) = µ olduğundan</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
        <p:nvSpPr>
          <p:cNvPr id="9" name="İçerik Yer Tutucusu 2"/>
          <p:cNvSpPr txBox="1">
            <a:spLocks/>
          </p:cNvSpPr>
          <p:nvPr/>
        </p:nvSpPr>
        <p:spPr>
          <a:xfrm>
            <a:off x="341084" y="5299321"/>
            <a:ext cx="8802915" cy="1907263"/>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buNone/>
            </a:pPr>
            <a:r>
              <a:rPr lang="tr-TR" sz="2000" dirty="0" smtClean="0"/>
              <a:t>   Bu da ispatı tamamlar.</a:t>
            </a:r>
          </a:p>
          <a:p>
            <a:r>
              <a:rPr lang="tr-TR" sz="2000" dirty="0" smtClean="0"/>
              <a:t>Sonuç 1, bize X rastgele değişkenin </a:t>
            </a:r>
            <a:r>
              <a:rPr lang="tr-TR" sz="2000" dirty="0" err="1" smtClean="0"/>
              <a:t>vaıyansmın</a:t>
            </a:r>
            <a:r>
              <a:rPr lang="tr-TR" sz="2000" dirty="0" smtClean="0"/>
              <a:t>, X ve </a:t>
            </a:r>
            <a:r>
              <a:rPr lang="tr-TR" sz="2000" dirty="0" err="1" smtClean="0"/>
              <a:t>X'in</a:t>
            </a:r>
            <a:r>
              <a:rPr lang="tr-TR" sz="2000" dirty="0" smtClean="0"/>
              <a:t> kendi beklenen değeri arasındaki farkın karesinin beklenen değerini verir. </a:t>
            </a:r>
          </a:p>
          <a:p>
            <a:endParaRPr lang="tr-TR" sz="2000" dirty="0"/>
          </a:p>
        </p:txBody>
      </p:sp>
    </p:spTree>
    <p:extLst>
      <p:ext uri="{BB962C8B-B14F-4D97-AF65-F5344CB8AC3E}">
        <p14:creationId xmlns:p14="http://schemas.microsoft.com/office/powerpoint/2010/main" val="9197564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Şehir Hayatı">
  <a:themeElements>
    <a:clrScheme name="Görünüş">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Özel 1">
      <a:majorFont>
        <a:latin typeface="Trebuchet MS"/>
        <a:ea typeface=""/>
        <a:cs typeface=""/>
      </a:majorFont>
      <a:minorFont>
        <a:latin typeface="Times New Roman"/>
        <a:ea typeface=""/>
        <a:cs typeface=""/>
      </a:minorFont>
    </a:fontScheme>
    <a:fmtScheme name="Şehir Hayatı">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Paper</Template>
  <TotalTime>2522</TotalTime>
  <Words>10130</Words>
  <Application>Microsoft Office PowerPoint</Application>
  <PresentationFormat>Ekran Gösterisi (4:3)</PresentationFormat>
  <Paragraphs>1094</Paragraphs>
  <Slides>107</Slides>
  <Notes>2</Notes>
  <HiddenSlides>0</HiddenSlides>
  <MMClips>0</MMClips>
  <ScaleCrop>false</ScaleCrop>
  <HeadingPairs>
    <vt:vector size="8" baseType="variant">
      <vt:variant>
        <vt:lpstr>Kullanılan Yazı Tipleri</vt:lpstr>
      </vt:variant>
      <vt:variant>
        <vt:i4>9</vt:i4>
      </vt:variant>
      <vt:variant>
        <vt:lpstr>Tema</vt:lpstr>
      </vt:variant>
      <vt:variant>
        <vt:i4>1</vt:i4>
      </vt:variant>
      <vt:variant>
        <vt:lpstr>Eklenmiş OLE Hizmet Programları</vt:lpstr>
      </vt:variant>
      <vt:variant>
        <vt:i4>1</vt:i4>
      </vt:variant>
      <vt:variant>
        <vt:lpstr>Slayt Başlıkları</vt:lpstr>
      </vt:variant>
      <vt:variant>
        <vt:i4>107</vt:i4>
      </vt:variant>
    </vt:vector>
  </HeadingPairs>
  <TitlesOfParts>
    <vt:vector size="118" baseType="lpstr">
      <vt:lpstr>Andalus</vt:lpstr>
      <vt:lpstr>Arial</vt:lpstr>
      <vt:lpstr>Calibri</vt:lpstr>
      <vt:lpstr>Cambria Math</vt:lpstr>
      <vt:lpstr>Georgia</vt:lpstr>
      <vt:lpstr>Symbol</vt:lpstr>
      <vt:lpstr>Times New Roman</vt:lpstr>
      <vt:lpstr>Trebuchet MS</vt:lpstr>
      <vt:lpstr>Wingdings 2</vt:lpstr>
      <vt:lpstr>Şehir Hayatı</vt:lpstr>
      <vt:lpstr>Belge</vt:lpstr>
      <vt:lpstr>Bölüm 7</vt:lpstr>
      <vt:lpstr>7.BÖLÜM</vt:lpstr>
      <vt:lpstr>7.1 BÖLÜM</vt:lpstr>
      <vt:lpstr>7.1 Ayrık Olasılığa Giriş</vt:lpstr>
      <vt:lpstr>7.1 Ayrık Olasılığa Giriş</vt:lpstr>
      <vt:lpstr>7.1 Ayrık Olasılığa Giriş</vt:lpstr>
      <vt:lpstr>7.1.1 Sonlu Olasılık</vt:lpstr>
      <vt:lpstr>7.1.1 Sonlu Olasılık</vt:lpstr>
      <vt:lpstr>7.1.1 Sonlu Olasılık</vt:lpstr>
      <vt:lpstr>7.1.1 Sonlu Olasılık</vt:lpstr>
      <vt:lpstr>7.1.2 Birleşik ve Tamamlayıcı Olayların Olasılığı</vt:lpstr>
      <vt:lpstr>7.1.2 Birleşik ve Tamamlayıcı Olayların  Olasılığı</vt:lpstr>
      <vt:lpstr>7.1.2 Birleşik ve Tamamlayıcı Olayların  Olasılığı</vt:lpstr>
      <vt:lpstr>7.1.2 Birleşik ve Tamamlayıcı Olayların  Olasılığı</vt:lpstr>
      <vt:lpstr>7.1.2 Birleşik ve Tamamlayıcı Olayların Olasılığı</vt:lpstr>
      <vt:lpstr>7.1.2 Birleşik ve Tamamlayıcı Olayların Olasılığı</vt:lpstr>
      <vt:lpstr>7.1.3 Olasılıksal Akıl Yürütme</vt:lpstr>
      <vt:lpstr>7.1.3 Olasılıksal Akıl Yürütme</vt:lpstr>
      <vt:lpstr>7.1.3 Olasılıksal Akıl Yürütme</vt:lpstr>
      <vt:lpstr>7.1.3 Olasılıksal Akıl Yürütme</vt:lpstr>
      <vt:lpstr>7.2 Olasılık Teorisi</vt:lpstr>
      <vt:lpstr>7.2 Olasılık Teorisi Giriş</vt:lpstr>
      <vt:lpstr>7.2 Olasılık Teorisi Giriş</vt:lpstr>
      <vt:lpstr>7.2.1Olasılık Ataması</vt:lpstr>
      <vt:lpstr>7.2.1Olasılık Ataması</vt:lpstr>
      <vt:lpstr>7.2.1Olasılık Ataması</vt:lpstr>
      <vt:lpstr>7.2.1Olasılık Ataması</vt:lpstr>
      <vt:lpstr>7.2.1Olasılık Ataması</vt:lpstr>
      <vt:lpstr>7.2.1Olasılık Ataması</vt:lpstr>
      <vt:lpstr>7.2.2 Olasılıkların Tümleyenleri ve Olayların Birleşimi</vt:lpstr>
      <vt:lpstr>7.2.2 Olasılıkların Tümleyenleri ve Olayların Birleşimi</vt:lpstr>
      <vt:lpstr>7.2.2 Olasılıkların Tümleyenleri ve Olayların Birleşimi</vt:lpstr>
      <vt:lpstr>7.2.3 Koşullu Olasılık</vt:lpstr>
      <vt:lpstr>7.2.3 Koşullu Olasılık</vt:lpstr>
      <vt:lpstr>7.2.3 Koşullu Olasılık</vt:lpstr>
      <vt:lpstr>7.2.4 Bağımsızlık</vt:lpstr>
      <vt:lpstr>7.2.4 Bağımsızlık</vt:lpstr>
      <vt:lpstr>7.2.4 Bağımsızlık</vt:lpstr>
      <vt:lpstr>7.2.5 Bernoulli Denemeleri ve Binom Dağılımı</vt:lpstr>
      <vt:lpstr>7.2.5 Bernoulli Denemeleri ve Binom Dağılımı</vt:lpstr>
      <vt:lpstr>7.2.5 Bernoulli Denemeleri ve Binom Dağılımı</vt:lpstr>
      <vt:lpstr>7.2.5 Bernoulli Denemeleri ve Binom Dağılımı</vt:lpstr>
      <vt:lpstr>7.2.5 Bernoulli Denemeleri ve Binom Dağılımı</vt:lpstr>
      <vt:lpstr>7.2.6 Rastgele Değişkenler</vt:lpstr>
      <vt:lpstr>7.2.6 Rastgele Değişkenler</vt:lpstr>
      <vt:lpstr>7.2.6 Rastgele Değişkenler</vt:lpstr>
      <vt:lpstr>7.2.7 Monte Carlo Algoritmaları</vt:lpstr>
      <vt:lpstr>7.2.7 Monte Carlo Algoritmaları</vt:lpstr>
      <vt:lpstr>7.2.8 Olasılıksal Yöntem</vt:lpstr>
      <vt:lpstr>7.2.8 Olasılıksal Yöntem</vt:lpstr>
      <vt:lpstr>7.2.8 Olasılıksal Yöntem</vt:lpstr>
      <vt:lpstr>DEVAM</vt:lpstr>
      <vt:lpstr>DEVAM</vt:lpstr>
      <vt:lpstr>7.3 BAYES TEOREMİ</vt:lpstr>
      <vt:lpstr>Giriş</vt:lpstr>
      <vt:lpstr>Giriş</vt:lpstr>
      <vt:lpstr>7.3.2 Bayes Teoremi</vt:lpstr>
      <vt:lpstr>7.3.2 Bayes Teoremi</vt:lpstr>
      <vt:lpstr>7.3.2 Bayes Teoremi</vt:lpstr>
      <vt:lpstr>PowerPoint Sunusu</vt:lpstr>
      <vt:lpstr>7.3.2 Bayes Teoremi</vt:lpstr>
      <vt:lpstr>7.3.2 Bayes Teoremi</vt:lpstr>
      <vt:lpstr>PowerPoint Sunusu</vt:lpstr>
      <vt:lpstr>7.3.2 Bayes Teoremi</vt:lpstr>
      <vt:lpstr>7.3.2 Bayes Teoremi</vt:lpstr>
      <vt:lpstr>PowerPoint Sunusu</vt:lpstr>
      <vt:lpstr>PowerPoint Sunusu</vt:lpstr>
      <vt:lpstr>7.3.2 Bayes Teoremi</vt:lpstr>
      <vt:lpstr>Bayes Spam Filtreleri</vt:lpstr>
      <vt:lpstr>Bayes Spam Filtreleri</vt:lpstr>
      <vt:lpstr>Bayes Spam Filtreleri</vt:lpstr>
      <vt:lpstr>Bayes Spam Filtreleri</vt:lpstr>
      <vt:lpstr>Bayes Spam Filtreleri</vt:lpstr>
      <vt:lpstr>PowerPoint Sunusu</vt:lpstr>
      <vt:lpstr>Bayes Spam Filtreleri</vt:lpstr>
      <vt:lpstr>PowerPoint Sunusu</vt:lpstr>
      <vt:lpstr>7.4 Beklenen Değer ve Varyans</vt:lpstr>
      <vt:lpstr>7.4 GİRİŞ</vt:lpstr>
      <vt:lpstr>  7.4 GİRİŞ</vt:lpstr>
      <vt:lpstr>7.4.1 Beklenen Değerler</vt:lpstr>
      <vt:lpstr>7.4.1 Beklenen Değerler</vt:lpstr>
      <vt:lpstr>7.4.1 Beklenen Değerler</vt:lpstr>
      <vt:lpstr>PowerPoint Sunusu</vt:lpstr>
      <vt:lpstr>7.4.1 Beklenen Değerler</vt:lpstr>
      <vt:lpstr>7.4.1 Beklenen Değerler</vt:lpstr>
      <vt:lpstr>7.4.1 Beklenen Değerler</vt:lpstr>
      <vt:lpstr>7.4.2 Beklenen Değerin Doğrusallığı</vt:lpstr>
      <vt:lpstr>7.4.2 Beklenen Değerin Doğrusallığı</vt:lpstr>
      <vt:lpstr>7.4.2 Beklenen Değerin Doğrusallığı</vt:lpstr>
      <vt:lpstr>7.4.3 Ortalama-Durum Hesaplama Karmaşıklığı</vt:lpstr>
      <vt:lpstr>7.4.3 Ortalama-Durum Hesaplama Karmaşıklığı Çözüm Devam</vt:lpstr>
      <vt:lpstr>PowerPoint Sunusu</vt:lpstr>
      <vt:lpstr>PowerPoint Sunusu</vt:lpstr>
      <vt:lpstr>7.4.4 Bağımsız Rastgele Değişkenler</vt:lpstr>
      <vt:lpstr>7.4.4 Bağımsız Rastgele Değişkenler</vt:lpstr>
      <vt:lpstr>7.4.4 Bağımsız Rastgele Değişkenler</vt:lpstr>
      <vt:lpstr>7.4.5 Varyans</vt:lpstr>
      <vt:lpstr>7.4.5 Varyans</vt:lpstr>
      <vt:lpstr>SONUÇ</vt:lpstr>
      <vt:lpstr>7.4.5 Varyans</vt:lpstr>
      <vt:lpstr>7.4.5 Varyans</vt:lpstr>
      <vt:lpstr>7.4.5 Varyans</vt:lpstr>
      <vt:lpstr>7.4.5 Varyans</vt:lpstr>
      <vt:lpstr>7.4.5 Varyans</vt:lpstr>
      <vt:lpstr>7.4.5 Varyans</vt:lpstr>
      <vt:lpstr>7.4.5 Varyans</vt:lpstr>
      <vt:lpstr>7.4.5 Varyans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Merve PARLAK</dc:creator>
  <cp:lastModifiedBy>AVCI</cp:lastModifiedBy>
  <cp:revision>136</cp:revision>
  <dcterms:created xsi:type="dcterms:W3CDTF">2014-09-16T21:29:24Z</dcterms:created>
  <dcterms:modified xsi:type="dcterms:W3CDTF">2020-10-03T18:36:22Z</dcterms:modified>
</cp:coreProperties>
</file>