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4"/>
  </p:notesMasterIdLst>
  <p:sldIdLst>
    <p:sldId id="256" r:id="rId2"/>
    <p:sldId id="345" r:id="rId3"/>
    <p:sldId id="257" r:id="rId4"/>
    <p:sldId id="258" r:id="rId5"/>
    <p:sldId id="259" r:id="rId6"/>
    <p:sldId id="346" r:id="rId7"/>
    <p:sldId id="260" r:id="rId8"/>
    <p:sldId id="261" r:id="rId9"/>
    <p:sldId id="262" r:id="rId10"/>
    <p:sldId id="263" r:id="rId11"/>
    <p:sldId id="264" r:id="rId12"/>
    <p:sldId id="265" r:id="rId13"/>
    <p:sldId id="266" r:id="rId14"/>
    <p:sldId id="268" r:id="rId15"/>
    <p:sldId id="267" r:id="rId16"/>
    <p:sldId id="269" r:id="rId17"/>
    <p:sldId id="270" r:id="rId18"/>
    <p:sldId id="271" r:id="rId19"/>
    <p:sldId id="272" r:id="rId20"/>
    <p:sldId id="273" r:id="rId21"/>
    <p:sldId id="275" r:id="rId22"/>
    <p:sldId id="344" r:id="rId23"/>
    <p:sldId id="276" r:id="rId24"/>
    <p:sldId id="274" r:id="rId25"/>
    <p:sldId id="277" r:id="rId26"/>
    <p:sldId id="280" r:id="rId27"/>
    <p:sldId id="281" r:id="rId28"/>
    <p:sldId id="279" r:id="rId29"/>
    <p:sldId id="278" r:id="rId30"/>
    <p:sldId id="285" r:id="rId31"/>
    <p:sldId id="284" r:id="rId32"/>
    <p:sldId id="283" r:id="rId33"/>
    <p:sldId id="287" r:id="rId34"/>
    <p:sldId id="286" r:id="rId35"/>
    <p:sldId id="282" r:id="rId36"/>
    <p:sldId id="288" r:id="rId37"/>
    <p:sldId id="289" r:id="rId38"/>
    <p:sldId id="290" r:id="rId39"/>
    <p:sldId id="291" r:id="rId40"/>
    <p:sldId id="292" r:id="rId41"/>
    <p:sldId id="293" r:id="rId42"/>
    <p:sldId id="294" r:id="rId43"/>
    <p:sldId id="295" r:id="rId44"/>
    <p:sldId id="298" r:id="rId45"/>
    <p:sldId id="297" r:id="rId46"/>
    <p:sldId id="299" r:id="rId47"/>
    <p:sldId id="296" r:id="rId48"/>
    <p:sldId id="300" r:id="rId49"/>
    <p:sldId id="301" r:id="rId50"/>
    <p:sldId id="303" r:id="rId51"/>
    <p:sldId id="302" r:id="rId52"/>
    <p:sldId id="305" r:id="rId53"/>
    <p:sldId id="304" r:id="rId54"/>
    <p:sldId id="306" r:id="rId55"/>
    <p:sldId id="307" r:id="rId56"/>
    <p:sldId id="308" r:id="rId57"/>
    <p:sldId id="309" r:id="rId58"/>
    <p:sldId id="310" r:id="rId59"/>
    <p:sldId id="311" r:id="rId60"/>
    <p:sldId id="313" r:id="rId61"/>
    <p:sldId id="347" r:id="rId62"/>
    <p:sldId id="314" r:id="rId63"/>
    <p:sldId id="312" r:id="rId64"/>
    <p:sldId id="348" r:id="rId65"/>
    <p:sldId id="318" r:id="rId66"/>
    <p:sldId id="315" r:id="rId67"/>
    <p:sldId id="317" r:id="rId68"/>
    <p:sldId id="316" r:id="rId69"/>
    <p:sldId id="319" r:id="rId70"/>
    <p:sldId id="323" r:id="rId71"/>
    <p:sldId id="322" r:id="rId72"/>
    <p:sldId id="321" r:id="rId73"/>
    <p:sldId id="324" r:id="rId74"/>
    <p:sldId id="325" r:id="rId75"/>
    <p:sldId id="326" r:id="rId76"/>
    <p:sldId id="327" r:id="rId77"/>
    <p:sldId id="328" r:id="rId78"/>
    <p:sldId id="332" r:id="rId79"/>
    <p:sldId id="331" r:id="rId80"/>
    <p:sldId id="330" r:id="rId81"/>
    <p:sldId id="329" r:id="rId82"/>
    <p:sldId id="333" r:id="rId83"/>
    <p:sldId id="334" r:id="rId84"/>
    <p:sldId id="335" r:id="rId85"/>
    <p:sldId id="336" r:id="rId86"/>
    <p:sldId id="337" r:id="rId87"/>
    <p:sldId id="338" r:id="rId88"/>
    <p:sldId id="339" r:id="rId89"/>
    <p:sldId id="340" r:id="rId90"/>
    <p:sldId id="341" r:id="rId91"/>
    <p:sldId id="342" r:id="rId92"/>
    <p:sldId id="343" r:id="rId9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17" autoAdjust="0"/>
    <p:restoredTop sz="94662" autoAdjust="0"/>
  </p:normalViewPr>
  <p:slideViewPr>
    <p:cSldViewPr>
      <p:cViewPr varScale="1">
        <p:scale>
          <a:sx n="67" d="100"/>
          <a:sy n="67" d="100"/>
        </p:scale>
        <p:origin x="1326"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DB3F0E-CAA3-4394-9009-DC4C01959736}" type="datetimeFigureOut">
              <a:rPr lang="tr-TR" smtClean="0"/>
              <a:t>3.10.2020</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A20932D-7D30-4A11-8666-61194BDBA72A}" type="slidenum">
              <a:rPr lang="tr-TR" smtClean="0"/>
              <a:t>‹#›</a:t>
            </a:fld>
            <a:endParaRPr lang="tr-TR"/>
          </a:p>
        </p:txBody>
      </p:sp>
    </p:spTree>
    <p:extLst>
      <p:ext uri="{BB962C8B-B14F-4D97-AF65-F5344CB8AC3E}">
        <p14:creationId xmlns:p14="http://schemas.microsoft.com/office/powerpoint/2010/main" val="117450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Başlık 7"/>
          <p:cNvSpPr>
            <a:spLocks noGrp="1"/>
          </p:cNvSpPr>
          <p:nvPr>
            <p:ph type="ctrTitle"/>
          </p:nvPr>
        </p:nvSpPr>
        <p:spPr>
          <a:xfrm>
            <a:off x="2286000" y="3124200"/>
            <a:ext cx="6172200" cy="1894362"/>
          </a:xfrm>
        </p:spPr>
        <p:txBody>
          <a:bodyPr/>
          <a:lstStyle>
            <a:lvl1pPr>
              <a:defRPr b="1"/>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bwMode="auto">
          <a:xfrm rot="5400000">
            <a:off x="7764621" y="1174097"/>
            <a:ext cx="2286000" cy="381000"/>
          </a:xfrm>
        </p:spPr>
        <p:txBody>
          <a:bodyPr/>
          <a:lstStyle/>
          <a:p>
            <a:fld id="{3917D328-B16B-4004-A57C-EC6BD0CCA9E3}" type="datetime1">
              <a:rPr lang="tr-TR" smtClean="0"/>
              <a:t>3.10.2020</a:t>
            </a:fld>
            <a:endParaRPr lang="tr-TR"/>
          </a:p>
        </p:txBody>
      </p:sp>
      <p:sp>
        <p:nvSpPr>
          <p:cNvPr id="17" name="Altbilgi Yer Tutucusu 16"/>
          <p:cNvSpPr>
            <a:spLocks noGrp="1"/>
          </p:cNvSpPr>
          <p:nvPr>
            <p:ph type="ftr" sz="quarter" idx="11"/>
          </p:nvPr>
        </p:nvSpPr>
        <p:spPr bwMode="auto">
          <a:xfrm rot="5400000">
            <a:off x="7077269" y="4181669"/>
            <a:ext cx="3657600" cy="384048"/>
          </a:xfrm>
        </p:spPr>
        <p:txBody>
          <a:bodyPr/>
          <a:lstStyle/>
          <a:p>
            <a:endParaRPr lang="tr-TR"/>
          </a:p>
        </p:txBody>
      </p:sp>
      <p:sp>
        <p:nvSpPr>
          <p:cNvPr id="10" name="Dikdörtgen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Dikdörtgen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Dikdörtgen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üz Bağlayıcı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Düz Bağlayıcı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Düz Bağlayıcı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Dikdörtgen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ayt Numarası Yer Tutucusu 28"/>
          <p:cNvSpPr>
            <a:spLocks noGrp="1"/>
          </p:cNvSpPr>
          <p:nvPr>
            <p:ph type="sldNum" sz="quarter" idx="12"/>
          </p:nvPr>
        </p:nvSpPr>
        <p:spPr bwMode="auto">
          <a:xfrm>
            <a:off x="1325544" y="4928702"/>
            <a:ext cx="609600" cy="517524"/>
          </a:xfrm>
        </p:spPr>
        <p:txBody>
          <a:bodyPr/>
          <a:lstStyle/>
          <a:p>
            <a:fld id="{3F53E46D-0D11-4F90-90B1-E4A64180CDCE}" type="slidenum">
              <a:rPr lang="tr-TR" smtClean="0"/>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0345086B-2E20-4A99-B51E-0C6B7930325F}" type="datetime1">
              <a:rPr lang="tr-TR" smtClean="0"/>
              <a:t>3.10.2020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53E46D-0D11-4F90-90B1-E4A64180CDCE}"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9"/>
            <a:ext cx="1676400" cy="5851525"/>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274638"/>
            <a:ext cx="6019800" cy="5851525"/>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fld id="{211AC51F-56FE-4F96-9F3F-F3110C1FD69C}" type="datetime1">
              <a:rPr lang="tr-TR" smtClean="0"/>
              <a:t>3.10.2020</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F53E46D-0D11-4F90-90B1-E4A64180CDCE}"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8" name="İçerik Yer Tutucusu 7"/>
          <p:cNvSpPr>
            <a:spLocks noGrp="1"/>
          </p:cNvSpPr>
          <p:nvPr>
            <p:ph sz="quarter" idx="1"/>
          </p:nvPr>
        </p:nvSpPr>
        <p:spPr>
          <a:xfrm>
            <a:off x="457200" y="1600200"/>
            <a:ext cx="7467600" cy="487375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Veri Yer Tutucusu 6"/>
          <p:cNvSpPr>
            <a:spLocks noGrp="1"/>
          </p:cNvSpPr>
          <p:nvPr>
            <p:ph type="dt" sz="half" idx="14"/>
          </p:nvPr>
        </p:nvSpPr>
        <p:spPr/>
        <p:txBody>
          <a:bodyPr rtlCol="0"/>
          <a:lstStyle/>
          <a:p>
            <a:fld id="{FF08F5E2-4063-46C5-B188-9F1659837556}" type="datetime1">
              <a:rPr lang="tr-TR" smtClean="0"/>
              <a:t>3.10.2020</a:t>
            </a:fld>
            <a:endParaRPr lang="tr-TR"/>
          </a:p>
        </p:txBody>
      </p:sp>
      <p:sp>
        <p:nvSpPr>
          <p:cNvPr id="9" name="Slayt Numarası Yer Tutucusu 8"/>
          <p:cNvSpPr>
            <a:spLocks noGrp="1"/>
          </p:cNvSpPr>
          <p:nvPr>
            <p:ph type="sldNum" sz="quarter" idx="15"/>
          </p:nvPr>
        </p:nvSpPr>
        <p:spPr/>
        <p:txBody>
          <a:bodyPr rtlCol="0"/>
          <a:lstStyle/>
          <a:p>
            <a:fld id="{3F53E46D-0D11-4F90-90B1-E4A64180CDCE}" type="slidenum">
              <a:rPr lang="tr-TR" smtClean="0"/>
              <a:t>‹#›</a:t>
            </a:fld>
            <a:endParaRPr lang="tr-TR"/>
          </a:p>
        </p:txBody>
      </p:sp>
      <p:sp>
        <p:nvSpPr>
          <p:cNvPr id="10" name="Altbilgi Yer Tutucusu 9"/>
          <p:cNvSpPr>
            <a:spLocks noGrp="1"/>
          </p:cNvSpPr>
          <p:nvPr>
            <p:ph type="ftr" sz="quarter" idx="16"/>
          </p:nvPr>
        </p:nvSpPr>
        <p:spPr/>
        <p:txBody>
          <a:bodyPr rtlCol="0"/>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Başlık 1"/>
          <p:cNvSpPr>
            <a:spLocks noGrp="1"/>
          </p:cNvSpPr>
          <p:nvPr>
            <p:ph type="title"/>
          </p:nvPr>
        </p:nvSpPr>
        <p:spPr>
          <a:xfrm>
            <a:off x="2286000" y="2895600"/>
            <a:ext cx="6172200" cy="2053590"/>
          </a:xfrm>
        </p:spPr>
        <p:txBody>
          <a:bodyPr/>
          <a:lstStyle>
            <a:lvl1pPr algn="l">
              <a:buNone/>
              <a:defRPr sz="3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Veri Yer Tutucusu 3"/>
          <p:cNvSpPr>
            <a:spLocks noGrp="1"/>
          </p:cNvSpPr>
          <p:nvPr>
            <p:ph type="dt" sz="half" idx="10"/>
          </p:nvPr>
        </p:nvSpPr>
        <p:spPr bwMode="auto">
          <a:xfrm rot="5400000">
            <a:off x="7763256" y="1170432"/>
            <a:ext cx="2286000" cy="381000"/>
          </a:xfrm>
        </p:spPr>
        <p:txBody>
          <a:bodyPr/>
          <a:lstStyle/>
          <a:p>
            <a:fld id="{F055E103-C2FB-4823-A44D-3CB4A7C35119}" type="datetime1">
              <a:rPr lang="tr-TR" smtClean="0"/>
              <a:t>3.10.2020</a:t>
            </a:fld>
            <a:endParaRPr lang="tr-TR"/>
          </a:p>
        </p:txBody>
      </p:sp>
      <p:sp>
        <p:nvSpPr>
          <p:cNvPr id="5" name="Altbilgi Yer Tutucusu 4"/>
          <p:cNvSpPr>
            <a:spLocks noGrp="1"/>
          </p:cNvSpPr>
          <p:nvPr>
            <p:ph type="ftr" sz="quarter" idx="11"/>
          </p:nvPr>
        </p:nvSpPr>
        <p:spPr bwMode="auto">
          <a:xfrm rot="5400000">
            <a:off x="7077456" y="4178808"/>
            <a:ext cx="3657600" cy="384048"/>
          </a:xfrm>
        </p:spPr>
        <p:txBody>
          <a:bodyPr/>
          <a:lstStyle/>
          <a:p>
            <a:endParaRPr lang="tr-TR"/>
          </a:p>
        </p:txBody>
      </p:sp>
      <p:sp>
        <p:nvSpPr>
          <p:cNvPr id="9" name="Dikdörtgen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ikdörtgen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Düz Bağlayıcı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Düz Bağlayıcı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Düz Bağlayıcı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Düz Bağlayıcı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Dikdörtgen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Düz Bağlayıcı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ayt Numarası Yer Tutucusu 5"/>
          <p:cNvSpPr>
            <a:spLocks noGrp="1"/>
          </p:cNvSpPr>
          <p:nvPr>
            <p:ph type="sldNum" sz="quarter" idx="12"/>
          </p:nvPr>
        </p:nvSpPr>
        <p:spPr bwMode="auto">
          <a:xfrm>
            <a:off x="1340616" y="4928702"/>
            <a:ext cx="609600" cy="517524"/>
          </a:xfrm>
        </p:spPr>
        <p:txBody>
          <a:bodyPr/>
          <a:lstStyle/>
          <a:p>
            <a:fld id="{3F53E46D-0D11-4F90-90B1-E4A64180CDCE}"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fld id="{F6F4F071-E8E8-4835-BE24-F786EF0C4F6F}" type="datetime1">
              <a:rPr lang="tr-TR" smtClean="0"/>
              <a:t>3.10.2020</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F53E46D-0D11-4F90-90B1-E4A64180CDCE}" type="slidenum">
              <a:rPr lang="tr-TR" smtClean="0"/>
              <a:t>‹#›</a:t>
            </a:fld>
            <a:endParaRPr lang="tr-TR"/>
          </a:p>
        </p:txBody>
      </p:sp>
      <p:sp>
        <p:nvSpPr>
          <p:cNvPr id="9" name="İçerik Yer Tutucusu 8"/>
          <p:cNvSpPr>
            <a:spLocks noGrp="1"/>
          </p:cNvSpPr>
          <p:nvPr>
            <p:ph sz="quarter" idx="1"/>
          </p:nvPr>
        </p:nvSpPr>
        <p:spPr>
          <a:xfrm>
            <a:off x="457200"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270248" y="1600200"/>
            <a:ext cx="36576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7543800" cy="1143000"/>
          </a:xfrm>
        </p:spPr>
        <p:txBody>
          <a:bodyPr anchor="b"/>
          <a:lstStyle>
            <a:lvl1pPr>
              <a:defRPr/>
            </a:lvl1pPr>
          </a:lstStyle>
          <a:p>
            <a:r>
              <a:rPr kumimoji="0" lang="tr-TR" smtClean="0"/>
              <a:t>Asıl başlık stili için tıklatın</a:t>
            </a:r>
            <a:endParaRPr kumimoji="0" lang="en-US"/>
          </a:p>
        </p:txBody>
      </p:sp>
      <p:sp>
        <p:nvSpPr>
          <p:cNvPr id="7" name="Veri Yer Tutucusu 6"/>
          <p:cNvSpPr>
            <a:spLocks noGrp="1"/>
          </p:cNvSpPr>
          <p:nvPr>
            <p:ph type="dt" sz="half" idx="10"/>
          </p:nvPr>
        </p:nvSpPr>
        <p:spPr/>
        <p:txBody>
          <a:bodyPr/>
          <a:lstStyle/>
          <a:p>
            <a:fld id="{4E64FC60-CBEA-412F-9195-FCEC01EB2F32}" type="datetime1">
              <a:rPr lang="tr-TR" smtClean="0"/>
              <a:t>3.10.2020</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F53E46D-0D11-4F90-90B1-E4A64180CDCE}" type="slidenum">
              <a:rPr lang="tr-TR" smtClean="0"/>
              <a:t>‹#›</a:t>
            </a:fld>
            <a:endParaRPr lang="tr-TR"/>
          </a:p>
        </p:txBody>
      </p:sp>
      <p:sp>
        <p:nvSpPr>
          <p:cNvPr id="11" name="İçerik Yer Tutucusu 10"/>
          <p:cNvSpPr>
            <a:spLocks noGrp="1"/>
          </p:cNvSpPr>
          <p:nvPr>
            <p:ph sz="quarter" idx="2"/>
          </p:nvPr>
        </p:nvSpPr>
        <p:spPr>
          <a:xfrm>
            <a:off x="457200"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371975" y="2362200"/>
            <a:ext cx="3657600" cy="3886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Metin Yer Tutucusu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4" name="Metin Yer Tutucusu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6" name="Veri Yer Tutucusu 5"/>
          <p:cNvSpPr>
            <a:spLocks noGrp="1"/>
          </p:cNvSpPr>
          <p:nvPr>
            <p:ph type="dt" sz="half" idx="10"/>
          </p:nvPr>
        </p:nvSpPr>
        <p:spPr/>
        <p:txBody>
          <a:bodyPr rtlCol="0"/>
          <a:lstStyle/>
          <a:p>
            <a:fld id="{AD0773FA-2CA5-4D3A-B144-CAAC0B378F5D}" type="datetime1">
              <a:rPr lang="tr-TR" smtClean="0"/>
              <a:t>3.10.2020</a:t>
            </a:fld>
            <a:endParaRPr lang="tr-TR"/>
          </a:p>
        </p:txBody>
      </p:sp>
      <p:sp>
        <p:nvSpPr>
          <p:cNvPr id="7" name="Slayt Numarası Yer Tutucusu 6"/>
          <p:cNvSpPr>
            <a:spLocks noGrp="1"/>
          </p:cNvSpPr>
          <p:nvPr>
            <p:ph type="sldNum" sz="quarter" idx="11"/>
          </p:nvPr>
        </p:nvSpPr>
        <p:spPr/>
        <p:txBody>
          <a:bodyPr rtlCol="0"/>
          <a:lstStyle/>
          <a:p>
            <a:fld id="{3F53E46D-0D11-4F90-90B1-E4A64180CDCE}" type="slidenum">
              <a:rPr lang="tr-TR" smtClean="0"/>
              <a:t>‹#›</a:t>
            </a:fld>
            <a:endParaRPr lang="tr-TR"/>
          </a:p>
        </p:txBody>
      </p:sp>
      <p:sp>
        <p:nvSpPr>
          <p:cNvPr id="8" name="Altbilgi Yer Tutucusu 7"/>
          <p:cNvSpPr>
            <a:spLocks noGrp="1"/>
          </p:cNvSpPr>
          <p:nvPr>
            <p:ph type="ftr" sz="quarter" idx="12"/>
          </p:nvPr>
        </p:nvSpPr>
        <p:spPr/>
        <p:txBody>
          <a:bodyPr rtlCol="0"/>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4F169347-9197-4C2F-81CF-B2597F5AB58D}" type="datetime1">
              <a:rPr lang="tr-TR" smtClean="0"/>
              <a:t>3.10.2020</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F53E46D-0D11-4F90-90B1-E4A64180CDCE}"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Düz Bağlayıcı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Başlık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smtClean="0"/>
              <a:t>Asıl başlık stili için tıklatın</a:t>
            </a:r>
            <a:endParaRPr kumimoji="0" lang="en-US"/>
          </a:p>
        </p:txBody>
      </p:sp>
      <p:sp>
        <p:nvSpPr>
          <p:cNvPr id="3" name="Metin Yer Tutucusu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Düz Bağlayıcı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Düz Bağlayıcı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Düz Bağlayıcı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Dikdörtgen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Düz Bağlayıcı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İçerik Yer Tutucusu 17"/>
          <p:cNvSpPr>
            <a:spLocks noGrp="1"/>
          </p:cNvSpPr>
          <p:nvPr>
            <p:ph sz="quarter" idx="1"/>
          </p:nvPr>
        </p:nvSpPr>
        <p:spPr>
          <a:xfrm>
            <a:off x="304800" y="274320"/>
            <a:ext cx="5638800" cy="6327648"/>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1" name="Veri Yer Tutucusu 20"/>
          <p:cNvSpPr>
            <a:spLocks noGrp="1"/>
          </p:cNvSpPr>
          <p:nvPr>
            <p:ph type="dt" sz="half" idx="14"/>
          </p:nvPr>
        </p:nvSpPr>
        <p:spPr/>
        <p:txBody>
          <a:bodyPr rtlCol="0"/>
          <a:lstStyle/>
          <a:p>
            <a:fld id="{0F546EEE-232C-4106-99DF-E31A6589EEBB}" type="datetime1">
              <a:rPr lang="tr-TR" smtClean="0"/>
              <a:t>3.10.2020</a:t>
            </a:fld>
            <a:endParaRPr lang="tr-TR"/>
          </a:p>
        </p:txBody>
      </p:sp>
      <p:sp>
        <p:nvSpPr>
          <p:cNvPr id="22" name="Slayt Numarası Yer Tutucusu 21"/>
          <p:cNvSpPr>
            <a:spLocks noGrp="1"/>
          </p:cNvSpPr>
          <p:nvPr>
            <p:ph type="sldNum" sz="quarter" idx="15"/>
          </p:nvPr>
        </p:nvSpPr>
        <p:spPr/>
        <p:txBody>
          <a:bodyPr rtlCol="0"/>
          <a:lstStyle/>
          <a:p>
            <a:fld id="{3F53E46D-0D11-4F90-90B1-E4A64180CDCE}" type="slidenum">
              <a:rPr lang="tr-TR" smtClean="0"/>
              <a:t>‹#›</a:t>
            </a:fld>
            <a:endParaRPr lang="tr-TR"/>
          </a:p>
        </p:txBody>
      </p:sp>
      <p:sp>
        <p:nvSpPr>
          <p:cNvPr id="23" name="Altbilgi Yer Tutucusu 22"/>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Düz Bağlayıcı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Başlık 1"/>
          <p:cNvSpPr>
            <a:spLocks noGrp="1"/>
          </p:cNvSpPr>
          <p:nvPr>
            <p:ph type="title"/>
          </p:nvPr>
        </p:nvSpPr>
        <p:spPr>
          <a:xfrm rot="5400000">
            <a:off x="3350133" y="3200400"/>
            <a:ext cx="6309360" cy="457200"/>
          </a:xfrm>
        </p:spPr>
        <p:txBody>
          <a:bodyPr anchor="b"/>
          <a:lstStyle>
            <a:lvl1pPr algn="l">
              <a:buNone/>
              <a:defRPr sz="2000" b="1"/>
            </a:lvl1pPr>
          </a:lstStyle>
          <a:p>
            <a:r>
              <a:rPr kumimoji="0" lang="tr-TR" smtClean="0"/>
              <a:t>Asıl başlık stili için tıklatın</a:t>
            </a:r>
            <a:endParaRPr kumimoji="0" lang="en-US"/>
          </a:p>
        </p:txBody>
      </p:sp>
      <p:sp>
        <p:nvSpPr>
          <p:cNvPr id="3" name="Resim Yer Tutucusu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smtClean="0"/>
              <a:t>Resim eklemek için simgeyi tıklatın</a:t>
            </a:r>
            <a:endParaRPr kumimoji="0" lang="en-US" dirty="0"/>
          </a:p>
        </p:txBody>
      </p:sp>
      <p:sp>
        <p:nvSpPr>
          <p:cNvPr id="4" name="Metin Yer Tutucusu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10" name="Düz Bağlayıcı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Dikdörtgen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üz Bağlayıcı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Düz Bağlayıcı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Düz Bağlayıcı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Veri Yer Tutucusu 16"/>
          <p:cNvSpPr>
            <a:spLocks noGrp="1"/>
          </p:cNvSpPr>
          <p:nvPr>
            <p:ph type="dt" sz="half" idx="10"/>
          </p:nvPr>
        </p:nvSpPr>
        <p:spPr/>
        <p:txBody>
          <a:bodyPr rtlCol="0"/>
          <a:lstStyle/>
          <a:p>
            <a:fld id="{6BAE9A0D-3652-4B4A-8CB4-F28BBC2B073D}" type="datetime1">
              <a:rPr lang="tr-TR" smtClean="0"/>
              <a:t>3.10.2020</a:t>
            </a:fld>
            <a:endParaRPr lang="tr-TR"/>
          </a:p>
        </p:txBody>
      </p:sp>
      <p:sp>
        <p:nvSpPr>
          <p:cNvPr id="18" name="Slayt Numarası Yer Tutucusu 17"/>
          <p:cNvSpPr>
            <a:spLocks noGrp="1"/>
          </p:cNvSpPr>
          <p:nvPr>
            <p:ph type="sldNum" sz="quarter" idx="11"/>
          </p:nvPr>
        </p:nvSpPr>
        <p:spPr/>
        <p:txBody>
          <a:bodyPr rtlCol="0"/>
          <a:lstStyle/>
          <a:p>
            <a:fld id="{3F53E46D-0D11-4F90-90B1-E4A64180CDCE}" type="slidenum">
              <a:rPr lang="tr-TR" smtClean="0"/>
              <a:t>‹#›</a:t>
            </a:fld>
            <a:endParaRPr lang="tr-TR"/>
          </a:p>
        </p:txBody>
      </p:sp>
      <p:sp>
        <p:nvSpPr>
          <p:cNvPr id="21" name="Altbilgi Yer Tutucusu 20"/>
          <p:cNvSpPr>
            <a:spLocks noGrp="1"/>
          </p:cNvSpPr>
          <p:nvPr>
            <p:ph type="ftr" sz="quarter" idx="12"/>
          </p:nvPr>
        </p:nvSpPr>
        <p:spPr/>
        <p:txBody>
          <a:bodyPr rtlCol="0"/>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Düz Bağlayıcı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Başlık Yer Tutucusu 21"/>
          <p:cNvSpPr>
            <a:spLocks noGrp="1"/>
          </p:cNvSpPr>
          <p:nvPr>
            <p:ph type="title"/>
          </p:nvPr>
        </p:nvSpPr>
        <p:spPr>
          <a:xfrm>
            <a:off x="457200" y="274638"/>
            <a:ext cx="7467600" cy="1143000"/>
          </a:xfrm>
          <a:prstGeom prst="rect">
            <a:avLst/>
          </a:prstGeom>
        </p:spPr>
        <p:txBody>
          <a:bodyPr vert="horz" anchor="b">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1A5C9BA-8A78-4FE7-BE33-664500DA4FC6}" type="datetime1">
              <a:rPr lang="tr-TR" smtClean="0"/>
              <a:t>3.10.2020</a:t>
            </a:fld>
            <a:endParaRPr lang="tr-TR"/>
          </a:p>
        </p:txBody>
      </p:sp>
      <p:sp>
        <p:nvSpPr>
          <p:cNvPr id="3" name="Altbilgi Yer Tutucusu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Düz Bağlayıcı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Düz Bağlayıcı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Dikdörtgen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üz Bağlayıcı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ayt Numarası Yer Tutucusu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F53E46D-0D11-4F90-90B1-E4A64180CDCE}"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1763688" y="1772816"/>
            <a:ext cx="7128792" cy="1894362"/>
          </a:xfrm>
        </p:spPr>
        <p:txBody>
          <a:bodyPr>
            <a:normAutofit/>
          </a:bodyPr>
          <a:lstStyle/>
          <a:p>
            <a:r>
              <a:rPr lang="tr-TR" sz="3400" dirty="0" smtClean="0"/>
              <a:t>8. İLERİ SAYMA TEKNİKLERİ</a:t>
            </a:r>
            <a:endParaRPr lang="tr-TR" sz="3400" dirty="0"/>
          </a:p>
        </p:txBody>
      </p:sp>
    </p:spTree>
    <p:extLst>
      <p:ext uri="{BB962C8B-B14F-4D97-AF65-F5344CB8AC3E}">
        <p14:creationId xmlns:p14="http://schemas.microsoft.com/office/powerpoint/2010/main" val="71757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908720"/>
            <a:ext cx="8003232" cy="5217443"/>
          </a:xfrm>
        </p:spPr>
        <p:txBody>
          <a:bodyPr>
            <a:normAutofit/>
          </a:bodyPr>
          <a:lstStyle/>
          <a:p>
            <a:pPr marL="0" indent="0" algn="just">
              <a:buNone/>
            </a:pPr>
            <a:r>
              <a:rPr lang="tr-TR" dirty="0" smtClean="0"/>
              <a:t>	1 </a:t>
            </a:r>
            <a:r>
              <a:rPr lang="tr-TR" dirty="0"/>
              <a:t>ile biten ve ardışık 2 tane 0 içermeyen n uzunluğundaki bit dizgisi, aynı zamanda </a:t>
            </a:r>
            <a:r>
              <a:rPr lang="tr-TR" dirty="0" smtClean="0"/>
              <a:t>n-1 </a:t>
            </a:r>
            <a:r>
              <a:rPr lang="tr-TR" dirty="0"/>
              <a:t>uzunluğunda ardışık 2 tane 0 içermeyen </a:t>
            </a:r>
            <a:r>
              <a:rPr lang="tr-TR" dirty="0" smtClean="0"/>
              <a:t>n-1 </a:t>
            </a:r>
            <a:r>
              <a:rPr lang="tr-TR" dirty="0"/>
              <a:t>uzunluğunda bir bit dizgisidir. Sonuç olarak a</a:t>
            </a:r>
            <a:r>
              <a:rPr lang="tr-TR" baseline="-25000" dirty="0"/>
              <a:t>n-1</a:t>
            </a:r>
            <a:r>
              <a:rPr lang="tr-TR" dirty="0"/>
              <a:t> tane bit dizgisi vardır.</a:t>
            </a:r>
          </a:p>
          <a:p>
            <a:pPr marL="0" indent="0" algn="just">
              <a:buNone/>
            </a:pPr>
            <a:r>
              <a:rPr lang="tr-TR" dirty="0" smtClean="0"/>
              <a:t>	İki </a:t>
            </a:r>
            <a:r>
              <a:rPr lang="tr-TR" dirty="0"/>
              <a:t>ardışık 0 içermeyen, 0 ile biten n uzunluğundaki bir bit dizgisinde (</a:t>
            </a:r>
            <a:r>
              <a:rPr lang="tr-TR" dirty="0" smtClean="0"/>
              <a:t>n-1</a:t>
            </a:r>
            <a:r>
              <a:rPr lang="tr-TR" dirty="0"/>
              <a:t>) tane bit vardır. Aksi halde 2 ardışık 0 ile bitmesi gerekir, n uzunluğunda sonu 0 ile biten ve ardışık iki tane 0 sıfır içermeyen bir bit dizgisi aynı zamanda, iki tane ardışık 0 içermeyen ve 10 ile biten </a:t>
            </a:r>
            <a:r>
              <a:rPr lang="tr-TR" dirty="0" smtClean="0"/>
              <a:t>n-2 </a:t>
            </a:r>
            <a:r>
              <a:rPr lang="tr-TR" dirty="0"/>
              <a:t>uzunluğunda bir bit dizgisidir. Buna bağlı olarak, bu şekilde a</a:t>
            </a:r>
            <a:r>
              <a:rPr lang="tr-TR" baseline="-25000" dirty="0"/>
              <a:t>n_2 </a:t>
            </a:r>
            <a:r>
              <a:rPr lang="tr-TR" dirty="0"/>
              <a:t>adet bit dizgisi vardır.</a:t>
            </a:r>
          </a:p>
          <a:p>
            <a:pPr algn="just"/>
            <a:endParaRPr lang="tr-TR" dirty="0"/>
          </a:p>
        </p:txBody>
      </p:sp>
      <p:sp>
        <p:nvSpPr>
          <p:cNvPr id="2" name="Slayt Numarası Yer Tutucusu 1"/>
          <p:cNvSpPr>
            <a:spLocks noGrp="1"/>
          </p:cNvSpPr>
          <p:nvPr>
            <p:ph type="sldNum" sz="quarter" idx="15"/>
          </p:nvPr>
        </p:nvSpPr>
        <p:spPr/>
        <p:txBody>
          <a:bodyPr/>
          <a:lstStyle/>
          <a:p>
            <a:fld id="{3F53E46D-0D11-4F90-90B1-E4A64180CDCE}" type="slidenum">
              <a:rPr lang="tr-TR" smtClean="0"/>
              <a:t>10</a:t>
            </a:fld>
            <a:endParaRPr lang="tr-TR"/>
          </a:p>
        </p:txBody>
      </p:sp>
    </p:spTree>
    <p:extLst>
      <p:ext uri="{BB962C8B-B14F-4D97-AF65-F5344CB8AC3E}">
        <p14:creationId xmlns:p14="http://schemas.microsoft.com/office/powerpoint/2010/main" val="14361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1052736"/>
            <a:ext cx="8075240" cy="5073427"/>
          </a:xfrm>
        </p:spPr>
        <p:txBody>
          <a:bodyPr>
            <a:normAutofit/>
          </a:bodyPr>
          <a:lstStyle/>
          <a:p>
            <a:pPr marL="0" indent="0" algn="just">
              <a:buNone/>
            </a:pPr>
            <a:r>
              <a:rPr lang="tr-TR" dirty="0"/>
              <a:t>Şekil 4'de gösterildiği gibi özetleyecek olursak,</a:t>
            </a:r>
          </a:p>
          <a:p>
            <a:pPr marL="0" indent="0" algn="just">
              <a:buNone/>
            </a:pPr>
            <a:r>
              <a:rPr lang="tr-TR" dirty="0"/>
              <a:t>n≥</a:t>
            </a:r>
            <a:r>
              <a:rPr lang="tr-TR" dirty="0" smtClean="0"/>
              <a:t>3 için</a:t>
            </a:r>
            <a:endParaRPr lang="tr-TR" dirty="0"/>
          </a:p>
          <a:p>
            <a:pPr marL="0" indent="0" algn="just">
              <a:buNone/>
            </a:pPr>
            <a:r>
              <a:rPr lang="tr-TR" dirty="0"/>
              <a:t>a</a:t>
            </a:r>
            <a:r>
              <a:rPr lang="tr-TR" baseline="-25000" dirty="0"/>
              <a:t>n=</a:t>
            </a:r>
            <a:r>
              <a:rPr lang="tr-TR" dirty="0"/>
              <a:t> a</a:t>
            </a:r>
            <a:r>
              <a:rPr lang="tr-TR" baseline="-25000" dirty="0"/>
              <a:t>n-1+</a:t>
            </a:r>
            <a:r>
              <a:rPr lang="tr-TR" dirty="0"/>
              <a:t> </a:t>
            </a:r>
            <a:r>
              <a:rPr lang="tr-TR" dirty="0" smtClean="0"/>
              <a:t>a</a:t>
            </a:r>
            <a:r>
              <a:rPr lang="tr-TR" baseline="-25000" dirty="0" smtClean="0"/>
              <a:t>n-2</a:t>
            </a:r>
            <a:r>
              <a:rPr lang="tr-TR" dirty="0" smtClean="0"/>
              <a:t> olur</a:t>
            </a:r>
            <a:r>
              <a:rPr lang="tr-TR" dirty="0"/>
              <a:t>.</a:t>
            </a:r>
          </a:p>
          <a:p>
            <a:pPr marL="0" indent="0" algn="just">
              <a:buNone/>
            </a:pPr>
            <a:r>
              <a:rPr lang="tr-TR" dirty="0"/>
              <a:t>İlk durumlar için </a:t>
            </a:r>
            <a:r>
              <a:rPr lang="tr-TR" dirty="0" smtClean="0"/>
              <a:t>a</a:t>
            </a:r>
            <a:r>
              <a:rPr lang="tr-TR" baseline="-25000" dirty="0" smtClean="0"/>
              <a:t>1</a:t>
            </a:r>
            <a:r>
              <a:rPr lang="tr-TR" dirty="0" smtClean="0"/>
              <a:t> </a:t>
            </a:r>
            <a:r>
              <a:rPr lang="tr-TR" dirty="0"/>
              <a:t>= 2 olur. Çünkü 1 uzunluğundaki her iki dizi, 0 ve 1, ardışık iki 0 içermez. Ayrıca a</a:t>
            </a:r>
            <a:r>
              <a:rPr lang="tr-TR" baseline="-25000" dirty="0"/>
              <a:t>2</a:t>
            </a:r>
            <a:r>
              <a:rPr lang="tr-TR" dirty="0"/>
              <a:t>=3 diyebiliriz. Çünkü uzunluğu 2 olan bit dizgileri 01,10 ve 11 olur. a</a:t>
            </a:r>
            <a:r>
              <a:rPr lang="tr-TR" baseline="-25000" dirty="0"/>
              <a:t>5'</a:t>
            </a:r>
            <a:r>
              <a:rPr lang="tr-TR" dirty="0"/>
              <a:t>i elde etmek için, 3 kere özyineleme ilişkisi kullanmamız gerekir.</a:t>
            </a:r>
          </a:p>
          <a:p>
            <a:pPr marL="0" indent="0" algn="just">
              <a:buNone/>
            </a:pPr>
            <a:r>
              <a:rPr lang="tr-TR" dirty="0"/>
              <a:t>a</a:t>
            </a:r>
            <a:r>
              <a:rPr lang="tr-TR" baseline="-25000" dirty="0"/>
              <a:t>3</a:t>
            </a:r>
            <a:r>
              <a:rPr lang="tr-TR" dirty="0"/>
              <a:t> = a</a:t>
            </a:r>
            <a:r>
              <a:rPr lang="tr-TR" baseline="-25000" dirty="0"/>
              <a:t>2</a:t>
            </a:r>
            <a:r>
              <a:rPr lang="tr-TR" dirty="0"/>
              <a:t> + a</a:t>
            </a:r>
            <a:r>
              <a:rPr lang="tr-TR" baseline="-25000" dirty="0"/>
              <a:t>1</a:t>
            </a:r>
            <a:r>
              <a:rPr lang="tr-TR" dirty="0"/>
              <a:t> =3 + 2 = 5,</a:t>
            </a:r>
          </a:p>
          <a:p>
            <a:pPr marL="0" indent="0" algn="just">
              <a:buNone/>
            </a:pPr>
            <a:r>
              <a:rPr lang="tr-TR" dirty="0" smtClean="0"/>
              <a:t>a</a:t>
            </a:r>
            <a:r>
              <a:rPr lang="tr-TR" baseline="-25000" dirty="0" smtClean="0"/>
              <a:t>4</a:t>
            </a:r>
            <a:r>
              <a:rPr lang="tr-TR" dirty="0"/>
              <a:t>= a</a:t>
            </a:r>
            <a:r>
              <a:rPr lang="tr-TR" baseline="-25000" dirty="0"/>
              <a:t>3</a:t>
            </a:r>
            <a:r>
              <a:rPr lang="tr-TR" dirty="0"/>
              <a:t> + a</a:t>
            </a:r>
            <a:r>
              <a:rPr lang="tr-TR" baseline="-25000" dirty="0"/>
              <a:t>2</a:t>
            </a:r>
            <a:r>
              <a:rPr lang="tr-TR" dirty="0"/>
              <a:t> = 5 + 3 = 8,</a:t>
            </a:r>
          </a:p>
          <a:p>
            <a:pPr marL="0" indent="0" algn="just">
              <a:buNone/>
            </a:pPr>
            <a:r>
              <a:rPr lang="tr-TR" dirty="0"/>
              <a:t>a</a:t>
            </a:r>
            <a:r>
              <a:rPr lang="tr-TR" baseline="-25000" dirty="0"/>
              <a:t>5</a:t>
            </a:r>
            <a:r>
              <a:rPr lang="tr-TR" dirty="0"/>
              <a:t> = a</a:t>
            </a:r>
            <a:r>
              <a:rPr lang="tr-TR" baseline="-25000" dirty="0"/>
              <a:t>4</a:t>
            </a:r>
            <a:r>
              <a:rPr lang="tr-TR" dirty="0"/>
              <a:t> + a</a:t>
            </a:r>
            <a:r>
              <a:rPr lang="tr-TR" baseline="-25000" dirty="0"/>
              <a:t>3</a:t>
            </a:r>
            <a:r>
              <a:rPr lang="tr-TR" dirty="0"/>
              <a:t> = 8 + 5 = 13.</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11</a:t>
            </a:fld>
            <a:endParaRPr lang="tr-TR"/>
          </a:p>
        </p:txBody>
      </p:sp>
    </p:spTree>
    <p:extLst>
      <p:ext uri="{BB962C8B-B14F-4D97-AF65-F5344CB8AC3E}">
        <p14:creationId xmlns:p14="http://schemas.microsoft.com/office/powerpoint/2010/main" val="1561118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endParaRPr lang="tr-TR"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tr-TR"/>
          </a:p>
        </p:txBody>
      </p:sp>
      <p:pic>
        <p:nvPicPr>
          <p:cNvPr id="1025" name="Resim 4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47" y="745232"/>
            <a:ext cx="8331501" cy="35478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1500499" y="4837328"/>
            <a:ext cx="6077881"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tr-TR" altLang="tr-TR" sz="1500" b="1" i="0" u="none" strike="noStrike" cap="none" normalizeH="0" baseline="0" dirty="0" smtClean="0">
                <a:ln>
                  <a:noFill/>
                </a:ln>
                <a:solidFill>
                  <a:srgbClr val="2E74B5"/>
                </a:solidFill>
                <a:effectLst/>
                <a:latin typeface="Times New Roman" pitchFamily="18" charset="0"/>
                <a:ea typeface="Calibri" pitchFamily="34" charset="0"/>
                <a:cs typeface="Times New Roman" pitchFamily="18" charset="0"/>
              </a:rPr>
              <a:t>ŞEKİL 4:</a:t>
            </a:r>
            <a:r>
              <a:rPr kumimoji="0" lang="tr-TR" altLang="tr-TR" sz="1500" b="0" i="0" u="none" strike="noStrike" cap="none" normalizeH="0" baseline="0" dirty="0" smtClean="0">
                <a:ln>
                  <a:noFill/>
                </a:ln>
                <a:solidFill>
                  <a:srgbClr val="2E74B5"/>
                </a:solidFill>
                <a:effectLst/>
                <a:latin typeface="Times New Roman" pitchFamily="18" charset="0"/>
                <a:ea typeface="Calibri" pitchFamily="34" charset="0"/>
                <a:cs typeface="Times New Roman" pitchFamily="18" charset="0"/>
              </a:rPr>
              <a:t> </a:t>
            </a:r>
            <a:r>
              <a:rPr kumimoji="0" lang="tr-TR" altLang="tr-TR" sz="1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Ardışık iki tane 0 i</a:t>
            </a:r>
            <a:r>
              <a:rPr kumimoji="0" lang="tr-TR" altLang="tr-TR" sz="1500" b="0" i="0" u="none" strike="noStrike" cap="none" normalizeH="0" baseline="0" dirty="0" smtClean="0">
                <a:ln>
                  <a:noFill/>
                </a:ln>
                <a:solidFill>
                  <a:schemeClr val="tx1"/>
                </a:solidFill>
                <a:effectLst/>
                <a:latin typeface="Calibri"/>
                <a:ea typeface="Calibri" pitchFamily="34" charset="0"/>
                <a:cs typeface="Times New Roman" pitchFamily="18" charset="0"/>
              </a:rPr>
              <a:t>ç</a:t>
            </a:r>
            <a:r>
              <a:rPr kumimoji="0" lang="tr-TR" altLang="tr-TR" sz="15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ermeyen n uzunluğunda bit dizgilerinin sayımı</a:t>
            </a:r>
            <a:endParaRPr kumimoji="0" lang="tr-TR" altLang="tr-TR" sz="15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Slayt Numarası Yer Tutucusu 5"/>
          <p:cNvSpPr>
            <a:spLocks noGrp="1"/>
          </p:cNvSpPr>
          <p:nvPr>
            <p:ph type="sldNum" sz="quarter" idx="15"/>
          </p:nvPr>
        </p:nvSpPr>
        <p:spPr/>
        <p:txBody>
          <a:bodyPr/>
          <a:lstStyle/>
          <a:p>
            <a:fld id="{3F53E46D-0D11-4F90-90B1-E4A64180CDCE}" type="slidenum">
              <a:rPr lang="tr-TR" smtClean="0"/>
              <a:t>12</a:t>
            </a:fld>
            <a:endParaRPr lang="tr-TR"/>
          </a:p>
        </p:txBody>
      </p:sp>
    </p:spTree>
    <p:extLst>
      <p:ext uri="{BB962C8B-B14F-4D97-AF65-F5344CB8AC3E}">
        <p14:creationId xmlns:p14="http://schemas.microsoft.com/office/powerpoint/2010/main" val="524075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sz="quarter" idx="1"/>
          </p:nvPr>
        </p:nvSpPr>
        <p:spPr>
          <a:xfrm>
            <a:off x="457200" y="1600200"/>
            <a:ext cx="7859216" cy="4873752"/>
          </a:xfrm>
        </p:spPr>
        <p:txBody>
          <a:bodyPr>
            <a:normAutofit/>
          </a:bodyPr>
          <a:lstStyle/>
          <a:p>
            <a:pPr marL="0" indent="0" algn="just">
              <a:buNone/>
            </a:pPr>
            <a:r>
              <a:rPr lang="tr-TR" dirty="0" smtClean="0"/>
              <a:t>	n </a:t>
            </a:r>
            <a:r>
              <a:rPr lang="tr-TR" dirty="0"/>
              <a:t>+ 1 tane sayının, x</a:t>
            </a:r>
            <a:r>
              <a:rPr lang="tr-TR" baseline="-25000" dirty="0"/>
              <a:t>0,</a:t>
            </a:r>
            <a:r>
              <a:rPr lang="tr-TR" dirty="0"/>
              <a:t>x</a:t>
            </a:r>
            <a:r>
              <a:rPr lang="tr-TR" baseline="-25000" dirty="0"/>
              <a:t>1</a:t>
            </a:r>
            <a:r>
              <a:rPr lang="tr-TR" dirty="0"/>
              <a:t>,x</a:t>
            </a:r>
            <a:r>
              <a:rPr lang="tr-TR" baseline="-25000" dirty="0"/>
              <a:t>2</a:t>
            </a:r>
            <a:r>
              <a:rPr lang="tr-TR" dirty="0"/>
              <a:t>…..</a:t>
            </a:r>
            <a:r>
              <a:rPr lang="tr-TR" dirty="0" err="1"/>
              <a:t>x</a:t>
            </a:r>
            <a:r>
              <a:rPr lang="tr-TR" baseline="-25000" dirty="0" err="1"/>
              <a:t>n</a:t>
            </a:r>
            <a:r>
              <a:rPr lang="tr-TR" baseline="-25000" dirty="0"/>
              <a:t> </a:t>
            </a:r>
            <a:r>
              <a:rPr lang="tr-TR" dirty="0"/>
              <a:t>çarpım sırasını belirlemek için kaç şekilde paranteze alınabileceğini </a:t>
            </a:r>
            <a:r>
              <a:rPr lang="tr-TR" dirty="0" err="1"/>
              <a:t>C</a:t>
            </a:r>
            <a:r>
              <a:rPr lang="tr-TR" baseline="-25000" dirty="0" err="1"/>
              <a:t>n</a:t>
            </a:r>
            <a:r>
              <a:rPr lang="tr-TR" dirty="0"/>
              <a:t> için özyineleme ilişkisi kurarak bulunuz. (</a:t>
            </a:r>
            <a:r>
              <a:rPr lang="tr-TR" dirty="0" err="1"/>
              <a:t>C</a:t>
            </a:r>
            <a:r>
              <a:rPr lang="tr-TR" baseline="-25000" dirty="0" err="1"/>
              <a:t>n</a:t>
            </a:r>
            <a:r>
              <a:rPr lang="tr-TR" dirty="0"/>
              <a:t>: kaç şekilde paranteze alınabileceği.)</a:t>
            </a:r>
          </a:p>
          <a:p>
            <a:pPr marL="0" indent="0" algn="just">
              <a:buNone/>
            </a:pPr>
            <a:r>
              <a:rPr lang="tr-TR" dirty="0"/>
              <a:t>Mesela, C</a:t>
            </a:r>
            <a:r>
              <a:rPr lang="tr-TR" baseline="-25000" dirty="0"/>
              <a:t>3</a:t>
            </a:r>
            <a:r>
              <a:rPr lang="tr-TR" dirty="0"/>
              <a:t> = 5 olur. Çünkü x</a:t>
            </a:r>
            <a:r>
              <a:rPr lang="tr-TR" baseline="-25000" dirty="0"/>
              <a:t>0,</a:t>
            </a:r>
            <a:r>
              <a:rPr lang="tr-TR" dirty="0"/>
              <a:t>x</a:t>
            </a:r>
            <a:r>
              <a:rPr lang="tr-TR" baseline="-25000" dirty="0"/>
              <a:t>1</a:t>
            </a:r>
            <a:r>
              <a:rPr lang="tr-TR" dirty="0"/>
              <a:t>,x</a:t>
            </a:r>
            <a:r>
              <a:rPr lang="tr-TR" baseline="-25000" dirty="0"/>
              <a:t>2</a:t>
            </a:r>
            <a:r>
              <a:rPr lang="tr-TR" dirty="0"/>
              <a:t>,x</a:t>
            </a:r>
            <a:r>
              <a:rPr lang="tr-TR" baseline="-25000" dirty="0"/>
              <a:t>3 </a:t>
            </a:r>
            <a:r>
              <a:rPr lang="tr-TR" dirty="0"/>
              <a:t>için çarpım sırasına karar vermek için 5 farklı paranteze alma şekli vardır.</a:t>
            </a:r>
          </a:p>
          <a:p>
            <a:pPr marL="0" indent="0" algn="just">
              <a:buNone/>
            </a:pPr>
            <a:r>
              <a:rPr lang="tr-TR" dirty="0" smtClean="0"/>
              <a:t>((</a:t>
            </a:r>
            <a:r>
              <a:rPr lang="tr-TR" dirty="0"/>
              <a:t>x</a:t>
            </a:r>
            <a:r>
              <a:rPr lang="tr-TR" baseline="-25000" dirty="0"/>
              <a:t>0 </a:t>
            </a:r>
            <a:r>
              <a:rPr lang="tr-TR" dirty="0"/>
              <a:t>• x</a:t>
            </a:r>
            <a:r>
              <a:rPr lang="tr-TR" baseline="-25000" dirty="0"/>
              <a:t>1</a:t>
            </a:r>
            <a:r>
              <a:rPr lang="tr-TR" dirty="0"/>
              <a:t>) • x</a:t>
            </a:r>
            <a:r>
              <a:rPr lang="tr-TR" baseline="-25000" dirty="0"/>
              <a:t>2</a:t>
            </a:r>
            <a:r>
              <a:rPr lang="tr-TR" dirty="0"/>
              <a:t>) • x</a:t>
            </a:r>
            <a:r>
              <a:rPr lang="tr-TR" baseline="-25000" dirty="0"/>
              <a:t>3</a:t>
            </a:r>
            <a:r>
              <a:rPr lang="tr-TR" dirty="0"/>
              <a:t>	     (x</a:t>
            </a:r>
            <a:r>
              <a:rPr lang="tr-TR" baseline="-25000" dirty="0"/>
              <a:t>0 </a:t>
            </a:r>
            <a:r>
              <a:rPr lang="tr-TR" dirty="0"/>
              <a:t>• (x</a:t>
            </a:r>
            <a:r>
              <a:rPr lang="tr-TR" baseline="-25000" dirty="0"/>
              <a:t>1</a:t>
            </a:r>
            <a:r>
              <a:rPr lang="tr-TR" dirty="0"/>
              <a:t> • x</a:t>
            </a:r>
            <a:r>
              <a:rPr lang="tr-TR" baseline="-25000" dirty="0"/>
              <a:t>2</a:t>
            </a:r>
            <a:r>
              <a:rPr lang="tr-TR" dirty="0"/>
              <a:t>)) • x</a:t>
            </a:r>
            <a:r>
              <a:rPr lang="tr-TR" baseline="-25000" dirty="0"/>
              <a:t>3</a:t>
            </a:r>
            <a:r>
              <a:rPr lang="tr-TR" dirty="0"/>
              <a:t>	             </a:t>
            </a:r>
            <a:endParaRPr lang="tr-TR" dirty="0" smtClean="0"/>
          </a:p>
          <a:p>
            <a:pPr marL="0" indent="0" algn="just">
              <a:buNone/>
            </a:pPr>
            <a:r>
              <a:rPr lang="tr-TR" dirty="0" smtClean="0"/>
              <a:t>(</a:t>
            </a:r>
            <a:r>
              <a:rPr lang="tr-TR" dirty="0"/>
              <a:t>x</a:t>
            </a:r>
            <a:r>
              <a:rPr lang="tr-TR" baseline="-25000" dirty="0"/>
              <a:t>0</a:t>
            </a:r>
            <a:r>
              <a:rPr lang="tr-TR" dirty="0"/>
              <a:t> • x</a:t>
            </a:r>
            <a:r>
              <a:rPr lang="tr-TR" baseline="-25000" dirty="0"/>
              <a:t>1</a:t>
            </a:r>
            <a:r>
              <a:rPr lang="tr-TR" dirty="0"/>
              <a:t>) • (x</a:t>
            </a:r>
            <a:r>
              <a:rPr lang="tr-TR" baseline="-25000" dirty="0"/>
              <a:t>2</a:t>
            </a:r>
            <a:r>
              <a:rPr lang="tr-TR" dirty="0"/>
              <a:t> • x</a:t>
            </a:r>
            <a:r>
              <a:rPr lang="tr-TR" baseline="-25000" dirty="0"/>
              <a:t>3</a:t>
            </a:r>
            <a:r>
              <a:rPr lang="tr-TR" dirty="0"/>
              <a:t>)</a:t>
            </a:r>
          </a:p>
          <a:p>
            <a:pPr marL="0" indent="0" algn="just">
              <a:buNone/>
            </a:pPr>
            <a:r>
              <a:rPr lang="tr-TR" dirty="0"/>
              <a:t>x</a:t>
            </a:r>
            <a:r>
              <a:rPr lang="tr-TR" baseline="-25000" dirty="0"/>
              <a:t>0</a:t>
            </a:r>
            <a:r>
              <a:rPr lang="tr-TR" dirty="0"/>
              <a:t> • (x</a:t>
            </a:r>
            <a:r>
              <a:rPr lang="tr-TR" baseline="-25000" dirty="0"/>
              <a:t>1</a:t>
            </a:r>
            <a:r>
              <a:rPr lang="tr-TR" dirty="0"/>
              <a:t>•x</a:t>
            </a:r>
            <a:r>
              <a:rPr lang="tr-TR" baseline="-25000" dirty="0"/>
              <a:t>2</a:t>
            </a:r>
            <a:r>
              <a:rPr lang="tr-TR" dirty="0"/>
              <a:t>) •x</a:t>
            </a:r>
            <a:r>
              <a:rPr lang="tr-TR" baseline="-25000" dirty="0"/>
              <a:t>3</a:t>
            </a:r>
            <a:r>
              <a:rPr lang="tr-TR" dirty="0"/>
              <a:t>)	     x</a:t>
            </a:r>
            <a:r>
              <a:rPr lang="tr-TR" baseline="-25000" dirty="0"/>
              <a:t>0</a:t>
            </a:r>
            <a:r>
              <a:rPr lang="tr-TR" dirty="0"/>
              <a:t> • (x</a:t>
            </a:r>
            <a:r>
              <a:rPr lang="tr-TR" baseline="-25000" dirty="0"/>
              <a:t>1</a:t>
            </a:r>
            <a:r>
              <a:rPr lang="tr-TR" dirty="0"/>
              <a:t>•(x</a:t>
            </a:r>
            <a:r>
              <a:rPr lang="tr-TR" baseline="-25000" dirty="0"/>
              <a:t>2</a:t>
            </a:r>
            <a:r>
              <a:rPr lang="tr-TR" dirty="0"/>
              <a:t> •x</a:t>
            </a:r>
            <a:r>
              <a:rPr lang="tr-TR" baseline="-25000" dirty="0"/>
              <a:t>3</a:t>
            </a:r>
            <a:r>
              <a:rPr lang="tr-TR" dirty="0"/>
              <a:t>))</a:t>
            </a:r>
          </a:p>
          <a:p>
            <a:pPr marL="0" indent="0" algn="just">
              <a:buNone/>
            </a:pPr>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13</a:t>
            </a:fld>
            <a:endParaRPr lang="tr-TR"/>
          </a:p>
        </p:txBody>
      </p:sp>
      <p:pic>
        <p:nvPicPr>
          <p:cNvPr id="5" name="Picture 2" descr="http://www.noktalamaisaretleri.com/images/soru-isaret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2320" y="188640"/>
            <a:ext cx="1224136" cy="99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97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Çözüm</a:t>
            </a:r>
            <a:endParaRPr lang="tr-TR" dirty="0"/>
          </a:p>
        </p:txBody>
      </p:sp>
      <p:sp>
        <p:nvSpPr>
          <p:cNvPr id="3" name="İçerik Yer Tutucusu 2"/>
          <p:cNvSpPr>
            <a:spLocks noGrp="1"/>
          </p:cNvSpPr>
          <p:nvPr>
            <p:ph sz="quarter" idx="1"/>
          </p:nvPr>
        </p:nvSpPr>
        <p:spPr>
          <a:xfrm>
            <a:off x="457200" y="1600200"/>
            <a:ext cx="7859216" cy="4873752"/>
          </a:xfrm>
        </p:spPr>
        <p:txBody>
          <a:bodyPr/>
          <a:lstStyle/>
          <a:p>
            <a:pPr marL="0" indent="0" algn="just">
              <a:buNone/>
            </a:pPr>
            <a:r>
              <a:rPr lang="tr-TR" dirty="0" smtClean="0"/>
              <a:t>	</a:t>
            </a:r>
            <a:r>
              <a:rPr lang="tr-TR" dirty="0" err="1" smtClean="0"/>
              <a:t>C</a:t>
            </a:r>
            <a:r>
              <a:rPr lang="tr-TR" baseline="-25000" dirty="0" err="1" smtClean="0"/>
              <a:t>n</a:t>
            </a:r>
            <a:r>
              <a:rPr lang="tr-TR" baseline="-25000" dirty="0" smtClean="0"/>
              <a:t> </a:t>
            </a:r>
            <a:r>
              <a:rPr lang="tr-TR" dirty="0"/>
              <a:t>için bir özyineleme ilişkisi oluşturmak için x</a:t>
            </a:r>
            <a:r>
              <a:rPr lang="tr-TR" baseline="-25000" dirty="0"/>
              <a:t>0,</a:t>
            </a:r>
            <a:r>
              <a:rPr lang="tr-TR" dirty="0"/>
              <a:t>x</a:t>
            </a:r>
            <a:r>
              <a:rPr lang="tr-TR" baseline="-25000" dirty="0"/>
              <a:t>1</a:t>
            </a:r>
            <a:r>
              <a:rPr lang="tr-TR" dirty="0"/>
              <a:t>,x</a:t>
            </a:r>
            <a:r>
              <a:rPr lang="tr-TR" baseline="-25000" dirty="0"/>
              <a:t>2</a:t>
            </a:r>
            <a:r>
              <a:rPr lang="tr-TR" dirty="0"/>
              <a:t>…..</a:t>
            </a:r>
            <a:r>
              <a:rPr lang="tr-TR" dirty="0" err="1"/>
              <a:t>x</a:t>
            </a:r>
            <a:r>
              <a:rPr lang="tr-TR" baseline="-25000" dirty="0" err="1"/>
              <a:t>n</a:t>
            </a:r>
            <a:r>
              <a:rPr lang="tr-TR" baseline="-25000" dirty="0"/>
              <a:t> ‘</a:t>
            </a:r>
            <a:r>
              <a:rPr lang="tr-TR" dirty="0"/>
              <a:t>e koyduğumuz parantez nerede olursa olsun dışarıda bir "•" operatörü parantezin dışında kalır. Örneğin (x</a:t>
            </a:r>
            <a:r>
              <a:rPr lang="tr-TR" baseline="-25000" dirty="0"/>
              <a:t>0 </a:t>
            </a:r>
            <a:r>
              <a:rPr lang="tr-TR" dirty="0"/>
              <a:t>• (x</a:t>
            </a:r>
            <a:r>
              <a:rPr lang="tr-TR" baseline="-25000" dirty="0"/>
              <a:t>1</a:t>
            </a:r>
            <a:r>
              <a:rPr lang="tr-TR" dirty="0"/>
              <a:t> • x</a:t>
            </a:r>
            <a:r>
              <a:rPr lang="tr-TR" baseline="-25000" dirty="0"/>
              <a:t>2</a:t>
            </a:r>
            <a:r>
              <a:rPr lang="tr-TR" dirty="0"/>
              <a:t>)) • x</a:t>
            </a:r>
            <a:r>
              <a:rPr lang="tr-TR" baseline="-25000" dirty="0"/>
              <a:t>3</a:t>
            </a:r>
            <a:r>
              <a:rPr lang="tr-TR" dirty="0"/>
              <a:t> "•" son operatördür. (x</a:t>
            </a:r>
            <a:r>
              <a:rPr lang="tr-TR" baseline="-25000" dirty="0"/>
              <a:t>0 </a:t>
            </a:r>
            <a:r>
              <a:rPr lang="tr-TR" dirty="0"/>
              <a:t>• x</a:t>
            </a:r>
            <a:r>
              <a:rPr lang="tr-TR" baseline="-25000" dirty="0"/>
              <a:t>1 </a:t>
            </a:r>
            <a:r>
              <a:rPr lang="tr-TR" dirty="0"/>
              <a:t>) • (x</a:t>
            </a:r>
            <a:r>
              <a:rPr lang="tr-TR" baseline="-25000" dirty="0"/>
              <a:t>2</a:t>
            </a:r>
            <a:r>
              <a:rPr lang="tr-TR" dirty="0"/>
              <a:t> • x</a:t>
            </a:r>
            <a:r>
              <a:rPr lang="tr-TR" baseline="-25000" dirty="0"/>
              <a:t>3 </a:t>
            </a:r>
            <a:r>
              <a:rPr lang="tr-TR" dirty="0"/>
              <a:t>)'de ise ikinci operatör olduğu görülmektedir. Son operatör 2 tane n + 1 sayının arasında bulunur, örneğin </a:t>
            </a:r>
            <a:r>
              <a:rPr lang="tr-TR" dirty="0" err="1"/>
              <a:t>x</a:t>
            </a:r>
            <a:r>
              <a:rPr lang="tr-TR" baseline="-25000" dirty="0" err="1"/>
              <a:t>k</a:t>
            </a:r>
            <a:r>
              <a:rPr lang="tr-TR" dirty="0"/>
              <a:t> ve x</a:t>
            </a:r>
            <a:r>
              <a:rPr lang="tr-TR" baseline="-25000" dirty="0"/>
              <a:t>k+1</a:t>
            </a:r>
            <a:r>
              <a:rPr lang="tr-TR" dirty="0"/>
              <a:t>.</a:t>
            </a:r>
          </a:p>
        </p:txBody>
      </p:sp>
      <p:sp>
        <p:nvSpPr>
          <p:cNvPr id="4" name="Slayt Numarası Yer Tutucusu 3"/>
          <p:cNvSpPr>
            <a:spLocks noGrp="1"/>
          </p:cNvSpPr>
          <p:nvPr>
            <p:ph type="sldNum" sz="quarter" idx="15"/>
          </p:nvPr>
        </p:nvSpPr>
        <p:spPr/>
        <p:txBody>
          <a:bodyPr/>
          <a:lstStyle/>
          <a:p>
            <a:fld id="{3F53E46D-0D11-4F90-90B1-E4A64180CDCE}" type="slidenum">
              <a:rPr lang="tr-TR" smtClean="0"/>
              <a:t>14</a:t>
            </a:fld>
            <a:endParaRPr lang="tr-TR"/>
          </a:p>
        </p:txBody>
      </p:sp>
    </p:spTree>
    <p:extLst>
      <p:ext uri="{BB962C8B-B14F-4D97-AF65-F5344CB8AC3E}">
        <p14:creationId xmlns:p14="http://schemas.microsoft.com/office/powerpoint/2010/main" val="209088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302840" y="908720"/>
                <a:ext cx="8229600" cy="5217443"/>
              </a:xfrm>
            </p:spPr>
            <p:txBody>
              <a:bodyPr>
                <a:normAutofit/>
              </a:bodyPr>
              <a:lstStyle/>
              <a:p>
                <a:pPr marL="0" indent="0" algn="just">
                  <a:buNone/>
                </a:pPr>
                <a:r>
                  <a:rPr lang="tr-TR" dirty="0" smtClean="0"/>
                  <a:t>	Son operatörün </a:t>
                </a:r>
                <a:r>
                  <a:rPr lang="tr-TR" dirty="0" err="1"/>
                  <a:t>x</a:t>
                </a:r>
                <a:r>
                  <a:rPr lang="tr-TR" baseline="-25000" dirty="0" err="1"/>
                  <a:t>k</a:t>
                </a:r>
                <a:r>
                  <a:rPr lang="tr-TR" dirty="0"/>
                  <a:t> ve </a:t>
                </a:r>
                <a:r>
                  <a:rPr lang="tr-TR" dirty="0" smtClean="0"/>
                  <a:t>x</a:t>
                </a:r>
                <a:r>
                  <a:rPr lang="tr-TR" baseline="-25000" dirty="0" smtClean="0"/>
                  <a:t>k+1</a:t>
                </a:r>
                <a:r>
                  <a:rPr lang="tr-TR" dirty="0" smtClean="0"/>
                  <a:t> arasında </a:t>
                </a:r>
                <a:r>
                  <a:rPr lang="tr-TR" dirty="0"/>
                  <a:t>bulunduğunda </a:t>
                </a:r>
                <a:r>
                  <a:rPr lang="tr-TR" dirty="0" smtClean="0"/>
                  <a:t>n+1 </a:t>
                </a:r>
                <a:r>
                  <a:rPr lang="tr-TR" dirty="0"/>
                  <a:t>tane sayının çarpım sırası için parantezleri yerleştirmenin </a:t>
                </a:r>
                <a:r>
                  <a:rPr lang="tr-TR" dirty="0" err="1"/>
                  <a:t>C</a:t>
                </a:r>
                <a:r>
                  <a:rPr lang="tr-TR" baseline="-25000" dirty="0" err="1"/>
                  <a:t>k</a:t>
                </a:r>
                <a:r>
                  <a:rPr lang="tr-TR" baseline="-25000" dirty="0"/>
                  <a:t>  </a:t>
                </a:r>
                <a:r>
                  <a:rPr lang="tr-TR" dirty="0"/>
                  <a:t> C</a:t>
                </a:r>
                <a:r>
                  <a:rPr lang="tr-TR" baseline="-25000" dirty="0"/>
                  <a:t>n-k-1 </a:t>
                </a:r>
                <a:r>
                  <a:rPr lang="tr-TR" dirty="0"/>
                  <a:t>tane yolu vardır. Çünkü x</a:t>
                </a:r>
                <a:r>
                  <a:rPr lang="tr-TR" baseline="-25000" dirty="0"/>
                  <a:t>0 </a:t>
                </a:r>
                <a:r>
                  <a:rPr lang="tr-TR" dirty="0"/>
                  <a:t>• x</a:t>
                </a:r>
                <a:r>
                  <a:rPr lang="tr-TR" baseline="-25000" dirty="0"/>
                  <a:t>1</a:t>
                </a:r>
                <a:r>
                  <a:rPr lang="tr-TR" dirty="0"/>
                  <a:t>,x</a:t>
                </a:r>
                <a:r>
                  <a:rPr lang="tr-TR" baseline="-25000" dirty="0"/>
                  <a:t>2</a:t>
                </a:r>
                <a:r>
                  <a:rPr lang="tr-TR" dirty="0"/>
                  <a:t>…..</a:t>
                </a:r>
                <a:r>
                  <a:rPr lang="tr-TR" dirty="0" err="1"/>
                  <a:t>x</a:t>
                </a:r>
                <a:r>
                  <a:rPr lang="tr-TR" baseline="-25000" dirty="0" err="1"/>
                  <a:t>k</a:t>
                </a:r>
                <a:r>
                  <a:rPr lang="tr-TR" baseline="-25000" dirty="0"/>
                  <a:t> </a:t>
                </a:r>
                <a:r>
                  <a:rPr lang="tr-TR" dirty="0"/>
                  <a:t>çarpımına parantez eklemek için ve k + 1 çarpılan sayının sırasını bulmak için </a:t>
                </a:r>
                <a:r>
                  <a:rPr lang="tr-TR" dirty="0" err="1"/>
                  <a:t>C</a:t>
                </a:r>
                <a:r>
                  <a:rPr lang="tr-TR" baseline="-25000" dirty="0" err="1"/>
                  <a:t>k</a:t>
                </a:r>
                <a:r>
                  <a:rPr lang="tr-TR" dirty="0"/>
                  <a:t> yol vardır ve </a:t>
                </a:r>
                <a:r>
                  <a:rPr lang="tr-TR" dirty="0" err="1"/>
                  <a:t>x</a:t>
                </a:r>
                <a:r>
                  <a:rPr lang="tr-TR" baseline="-25000" dirty="0" err="1"/>
                  <a:t>k+l</a:t>
                </a:r>
                <a:r>
                  <a:rPr lang="tr-TR" baseline="-25000" dirty="0"/>
                  <a:t> </a:t>
                </a:r>
                <a:r>
                  <a:rPr lang="tr-TR" dirty="0"/>
                  <a:t>• x</a:t>
                </a:r>
                <a:r>
                  <a:rPr lang="tr-TR" baseline="-25000" dirty="0"/>
                  <a:t>k+2</a:t>
                </a:r>
                <a:r>
                  <a:rPr lang="tr-TR" dirty="0"/>
                  <a:t>	</a:t>
                </a:r>
                <a:r>
                  <a:rPr lang="tr-TR" dirty="0" err="1"/>
                  <a:t>x</a:t>
                </a:r>
                <a:r>
                  <a:rPr lang="tr-TR" baseline="-25000" dirty="0" err="1"/>
                  <a:t>n</a:t>
                </a:r>
                <a:r>
                  <a:rPr lang="tr-TR" dirty="0"/>
                  <a:t> çarpımına parantez eklemek için ve bu n — k çarpılan sayının sırasını bulmak için de C</a:t>
                </a:r>
                <a:r>
                  <a:rPr lang="tr-TR" baseline="-25000" dirty="0"/>
                  <a:t>n-k-1 </a:t>
                </a:r>
                <a:r>
                  <a:rPr lang="tr-TR" dirty="0"/>
                  <a:t>yol vardır. Bu son operatör</a:t>
                </a:r>
              </a:p>
              <a:p>
                <a:pPr marL="0" indent="0" algn="just">
                  <a:buNone/>
                </a:pPr>
                <a:r>
                  <a:rPr lang="tr-TR" i="1" dirty="0" err="1" smtClean="0"/>
                  <a:t>C</a:t>
                </a:r>
                <a:r>
                  <a:rPr lang="tr-TR" i="1" baseline="-25000" dirty="0" err="1" smtClean="0"/>
                  <a:t>n</a:t>
                </a:r>
                <a:r>
                  <a:rPr lang="tr-TR" i="1" dirty="0" smtClean="0"/>
                  <a:t> </a:t>
                </a:r>
                <a:r>
                  <a:rPr lang="tr-TR" i="1" dirty="0"/>
                  <a:t>= C</a:t>
                </a:r>
                <a:r>
                  <a:rPr lang="tr-TR" i="1" baseline="-25000" dirty="0"/>
                  <a:t>0</a:t>
                </a:r>
                <a:r>
                  <a:rPr lang="tr-TR" i="1" dirty="0"/>
                  <a:t>C</a:t>
                </a:r>
                <a:r>
                  <a:rPr lang="tr-TR" i="1" baseline="-25000" dirty="0"/>
                  <a:t>n-1</a:t>
                </a:r>
                <a:r>
                  <a:rPr lang="tr-TR" i="1" dirty="0"/>
                  <a:t>+ C</a:t>
                </a:r>
                <a:r>
                  <a:rPr lang="tr-TR" i="1" baseline="-25000" dirty="0"/>
                  <a:t>1</a:t>
                </a:r>
                <a:r>
                  <a:rPr lang="tr-TR" i="1" dirty="0"/>
                  <a:t>C</a:t>
                </a:r>
                <a:r>
                  <a:rPr lang="tr-TR" i="1" baseline="-25000" dirty="0"/>
                  <a:t>n-2</a:t>
                </a:r>
                <a:r>
                  <a:rPr lang="tr-TR" i="1" dirty="0"/>
                  <a:t> + ……. C</a:t>
                </a:r>
                <a:r>
                  <a:rPr lang="tr-TR" i="1" baseline="-25000" dirty="0"/>
                  <a:t>n-2</a:t>
                </a:r>
                <a:r>
                  <a:rPr lang="tr-TR" i="1" dirty="0"/>
                  <a:t> C</a:t>
                </a:r>
                <a:r>
                  <a:rPr lang="tr-TR" i="1" baseline="-25000" dirty="0"/>
                  <a:t>1+</a:t>
                </a:r>
                <a:r>
                  <a:rPr lang="tr-TR" i="1" dirty="0"/>
                  <a:t> C</a:t>
                </a:r>
                <a:r>
                  <a:rPr lang="tr-TR" i="1" baseline="-25000" dirty="0"/>
                  <a:t>n-1</a:t>
                </a:r>
                <a:r>
                  <a:rPr lang="tr-TR" i="1" dirty="0"/>
                  <a:t>C</a:t>
                </a:r>
                <a:r>
                  <a:rPr lang="tr-TR" i="1" baseline="-25000" dirty="0"/>
                  <a:t>0</a:t>
                </a:r>
                <a:endParaRPr lang="tr-TR" dirty="0"/>
              </a:p>
              <a:p>
                <a:pPr marL="0" indent="0" algn="just">
                  <a:buNone/>
                </a:pPr>
                <a:r>
                  <a:rPr lang="tr-TR" dirty="0"/>
                  <a:t> </a:t>
                </a:r>
                <a:r>
                  <a:rPr lang="tr-TR" dirty="0" smtClean="0"/>
                  <a:t>    </a:t>
                </a:r>
                <a:r>
                  <a:rPr lang="tr-TR" dirty="0"/>
                  <a:t>=</a:t>
                </a:r>
                <a14:m>
                  <m:oMath xmlns:m="http://schemas.openxmlformats.org/officeDocument/2006/math">
                    <m:nary>
                      <m:naryPr>
                        <m:chr m:val="∑"/>
                        <m:limLoc m:val="undOvr"/>
                        <m:ctrlPr>
                          <a:rPr lang="tr-TR" i="1">
                            <a:latin typeface="Cambria Math" panose="02040503050406030204" pitchFamily="18" charset="0"/>
                          </a:rPr>
                        </m:ctrlPr>
                      </m:naryPr>
                      <m:sub>
                        <m:r>
                          <a:rPr lang="tr-TR" i="1">
                            <a:latin typeface="Cambria Math"/>
                          </a:rPr>
                          <m:t>𝑘</m:t>
                        </m:r>
                        <m:r>
                          <a:rPr lang="tr-TR" i="1">
                            <a:latin typeface="Cambria Math"/>
                          </a:rPr>
                          <m:t>=0</m:t>
                        </m:r>
                      </m:sub>
                      <m:sup>
                        <m:r>
                          <a:rPr lang="tr-TR" i="1">
                            <a:latin typeface="Cambria Math"/>
                          </a:rPr>
                          <m:t>𝑛</m:t>
                        </m:r>
                        <m:r>
                          <a:rPr lang="tr-TR" i="1">
                            <a:latin typeface="Cambria Math"/>
                          </a:rPr>
                          <m:t>−1</m:t>
                        </m:r>
                      </m:sup>
                      <m:e>
                        <m:sSub>
                          <m:sSubPr>
                            <m:ctrlPr>
                              <a:rPr lang="tr-TR" i="1">
                                <a:latin typeface="Cambria Math" panose="02040503050406030204" pitchFamily="18" charset="0"/>
                              </a:rPr>
                            </m:ctrlPr>
                          </m:sSubPr>
                          <m:e>
                            <m:r>
                              <a:rPr lang="tr-TR" i="1">
                                <a:latin typeface="Cambria Math"/>
                              </a:rPr>
                              <m:t>𝐶</m:t>
                            </m:r>
                          </m:e>
                          <m:sub>
                            <m:r>
                              <a:rPr lang="tr-TR" i="1">
                                <a:latin typeface="Cambria Math"/>
                              </a:rPr>
                              <m:t>𝑘</m:t>
                            </m:r>
                          </m:sub>
                        </m:sSub>
                        <m:r>
                          <a:rPr lang="tr-TR" i="1">
                            <a:latin typeface="Cambria Math"/>
                          </a:rPr>
                          <m:t> </m:t>
                        </m:r>
                        <m:sSub>
                          <m:sSubPr>
                            <m:ctrlPr>
                              <a:rPr lang="tr-TR" i="1">
                                <a:latin typeface="Cambria Math" panose="02040503050406030204" pitchFamily="18" charset="0"/>
                              </a:rPr>
                            </m:ctrlPr>
                          </m:sSubPr>
                          <m:e>
                            <m:r>
                              <a:rPr lang="tr-TR" i="1">
                                <a:latin typeface="Cambria Math"/>
                              </a:rPr>
                              <m:t>𝐶</m:t>
                            </m:r>
                          </m:e>
                          <m:sub>
                            <m:r>
                              <a:rPr lang="tr-TR" i="1">
                                <a:latin typeface="Cambria Math"/>
                              </a:rPr>
                              <m:t>𝑛</m:t>
                            </m:r>
                            <m:r>
                              <a:rPr lang="tr-TR" i="1">
                                <a:latin typeface="Cambria Math"/>
                              </a:rPr>
                              <m:t>−</m:t>
                            </m:r>
                            <m:r>
                              <a:rPr lang="tr-TR" i="1">
                                <a:latin typeface="Cambria Math"/>
                              </a:rPr>
                              <m:t>𝑘</m:t>
                            </m:r>
                            <m:r>
                              <a:rPr lang="tr-TR" i="1">
                                <a:latin typeface="Cambria Math"/>
                              </a:rPr>
                              <m:t>−1</m:t>
                            </m:r>
                          </m:sub>
                        </m:sSub>
                      </m:e>
                    </m:nary>
                    <m:r>
                      <a:rPr lang="tr-TR" b="0" i="0" smtClean="0">
                        <a:latin typeface="Cambria Math"/>
                      </a:rPr>
                      <m:t>  </m:t>
                    </m:r>
                  </m:oMath>
                </a14:m>
                <a:r>
                  <a:rPr lang="tr-TR" dirty="0"/>
                  <a:t>olacak şekilde n + 1 sayı arasından herhangi iki tanesinin arasında bulunabilir. İlk durumların C</a:t>
                </a:r>
                <a:r>
                  <a:rPr lang="tr-TR" baseline="-25000" dirty="0"/>
                  <a:t>0</a:t>
                </a:r>
                <a:r>
                  <a:rPr lang="tr-TR" dirty="0"/>
                  <a:t> = 1 ve C</a:t>
                </a:r>
                <a:r>
                  <a:rPr lang="tr-TR" baseline="-25000" dirty="0"/>
                  <a:t>1</a:t>
                </a:r>
                <a:r>
                  <a:rPr lang="tr-TR" dirty="0"/>
                  <a:t> = 1 olduğuna dikkat ediniz.</a:t>
                </a:r>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302840" y="908720"/>
                <a:ext cx="8229600" cy="5217443"/>
              </a:xfrm>
              <a:blipFill rotWithShape="1">
                <a:blip r:embed="rId2"/>
                <a:stretch>
                  <a:fillRect l="-1185" t="-935" r="-1111"/>
                </a:stretch>
              </a:blipFill>
            </p:spPr>
            <p:txBody>
              <a:bodyPr/>
              <a:lstStyle/>
              <a:p>
                <a:r>
                  <a:rPr lang="tr-TR">
                    <a:noFill/>
                  </a:rPr>
                  <a:t> </a:t>
                </a:r>
              </a:p>
            </p:txBody>
          </p:sp>
        </mc:Fallback>
      </mc:AlternateContent>
      <p:sp>
        <p:nvSpPr>
          <p:cNvPr id="2" name="Slayt Numarası Yer Tutucusu 1"/>
          <p:cNvSpPr>
            <a:spLocks noGrp="1"/>
          </p:cNvSpPr>
          <p:nvPr>
            <p:ph type="sldNum" sz="quarter" idx="15"/>
          </p:nvPr>
        </p:nvSpPr>
        <p:spPr/>
        <p:txBody>
          <a:bodyPr/>
          <a:lstStyle/>
          <a:p>
            <a:fld id="{3F53E46D-0D11-4F90-90B1-E4A64180CDCE}" type="slidenum">
              <a:rPr lang="tr-TR" smtClean="0"/>
              <a:t>15</a:t>
            </a:fld>
            <a:endParaRPr lang="tr-TR"/>
          </a:p>
        </p:txBody>
      </p:sp>
    </p:spTree>
    <p:extLst>
      <p:ext uri="{BB962C8B-B14F-4D97-AF65-F5344CB8AC3E}">
        <p14:creationId xmlns:p14="http://schemas.microsoft.com/office/powerpoint/2010/main" val="457670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u="sng" dirty="0" smtClean="0"/>
              <a:t>ALGORİTMALAR VE ÖZYİNELEME İLİŞKİLERİ (BAĞINTILARI)</a:t>
            </a:r>
            <a:endParaRPr lang="tr-TR" dirty="0"/>
          </a:p>
        </p:txBody>
      </p:sp>
      <p:sp>
        <p:nvSpPr>
          <p:cNvPr id="3" name="İçerik Yer Tutucusu 2"/>
          <p:cNvSpPr>
            <a:spLocks noGrp="1"/>
          </p:cNvSpPr>
          <p:nvPr>
            <p:ph sz="quarter" idx="1"/>
          </p:nvPr>
        </p:nvSpPr>
        <p:spPr>
          <a:xfrm>
            <a:off x="457200" y="1600200"/>
            <a:ext cx="7859216" cy="4873752"/>
          </a:xfrm>
        </p:spPr>
        <p:txBody>
          <a:bodyPr>
            <a:normAutofit/>
          </a:bodyPr>
          <a:lstStyle/>
          <a:p>
            <a:pPr marL="0" indent="0" algn="just">
              <a:buNone/>
            </a:pPr>
            <a:r>
              <a:rPr lang="tr-TR" dirty="0" smtClean="0"/>
              <a:t>	Dinamik </a:t>
            </a:r>
            <a:r>
              <a:rPr lang="tr-TR" dirty="0"/>
              <a:t>programlama anlayışını izleyen bir algoritma, problemi daha basit örtüşen alt problemlere ayırır ve sonucu alt problemlerin çözümlerini kullanarak bulur. Genelde, özyineleme ilişkileri alt problemlerin çözümlerinden tüm sonucu bulmak için kullanılır. Dinamik programlama Ekonomi, Bilgisayar Görüsü, Konuşma Tanıma, Yapay Zeka, Bilgisayar Grafiği, </a:t>
            </a:r>
            <a:r>
              <a:rPr lang="tr-TR" dirty="0" err="1"/>
              <a:t>Biyoinformatik</a:t>
            </a:r>
            <a:r>
              <a:rPr lang="tr-TR" dirty="0"/>
              <a:t> gibi çok farklı alanlardaki problemleri çözmek için kullanılır. </a:t>
            </a:r>
            <a:endParaRPr lang="tr-TR" dirty="0" smtClean="0"/>
          </a:p>
        </p:txBody>
      </p:sp>
      <p:sp>
        <p:nvSpPr>
          <p:cNvPr id="4" name="Slayt Numarası Yer Tutucusu 3"/>
          <p:cNvSpPr>
            <a:spLocks noGrp="1"/>
          </p:cNvSpPr>
          <p:nvPr>
            <p:ph type="sldNum" sz="quarter" idx="15"/>
          </p:nvPr>
        </p:nvSpPr>
        <p:spPr/>
        <p:txBody>
          <a:bodyPr/>
          <a:lstStyle/>
          <a:p>
            <a:fld id="{3F53E46D-0D11-4F90-90B1-E4A64180CDCE}" type="slidenum">
              <a:rPr lang="tr-TR" smtClean="0"/>
              <a:t>16</a:t>
            </a:fld>
            <a:endParaRPr lang="tr-TR"/>
          </a:p>
        </p:txBody>
      </p:sp>
    </p:spTree>
    <p:extLst>
      <p:ext uri="{BB962C8B-B14F-4D97-AF65-F5344CB8AC3E}">
        <p14:creationId xmlns:p14="http://schemas.microsoft.com/office/powerpoint/2010/main" val="3272225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pic>
        <p:nvPicPr>
          <p:cNvPr id="4" name="İçerik Yer Tutucusu 3"/>
          <p:cNvPicPr>
            <a:picLocks noGrp="1"/>
          </p:cNvPicPr>
          <p:nvPr>
            <p:ph sz="quarter" idx="1"/>
          </p:nvPr>
        </p:nvPicPr>
        <p:blipFill>
          <a:blip r:embed="rId2" cstate="print"/>
          <a:srcRect/>
          <a:stretch>
            <a:fillRect/>
          </a:stretch>
        </p:blipFill>
        <p:spPr bwMode="auto">
          <a:xfrm>
            <a:off x="776808" y="1412776"/>
            <a:ext cx="7467600" cy="3584927"/>
          </a:xfrm>
          <a:prstGeom prst="rect">
            <a:avLst/>
          </a:prstGeom>
          <a:noFill/>
          <a:ln w="9525">
            <a:noFill/>
            <a:miter lim="800000"/>
            <a:headEnd/>
            <a:tailEnd/>
          </a:ln>
        </p:spPr>
      </p:pic>
      <p:sp>
        <p:nvSpPr>
          <p:cNvPr id="5" name="Dikdörtgen 4"/>
          <p:cNvSpPr/>
          <p:nvPr/>
        </p:nvSpPr>
        <p:spPr>
          <a:xfrm>
            <a:off x="1547664" y="5373215"/>
            <a:ext cx="5328592" cy="323165"/>
          </a:xfrm>
          <a:prstGeom prst="rect">
            <a:avLst/>
          </a:prstGeom>
        </p:spPr>
        <p:txBody>
          <a:bodyPr wrap="square">
            <a:spAutoFit/>
          </a:bodyPr>
          <a:lstStyle/>
          <a:p>
            <a:r>
              <a:rPr lang="tr-TR" sz="1500" b="1" dirty="0">
                <a:solidFill>
                  <a:srgbClr val="00B0F0"/>
                </a:solidFill>
                <a:latin typeface="Times New Roman" panose="02020603050405020304" pitchFamily="18" charset="0"/>
                <a:cs typeface="Times New Roman" panose="02020603050405020304" pitchFamily="18" charset="0"/>
              </a:rPr>
              <a:t>ŞEKİL </a:t>
            </a:r>
            <a:r>
              <a:rPr lang="tr-TR" sz="1500" b="1" dirty="0" smtClean="0">
                <a:solidFill>
                  <a:srgbClr val="00B0F0"/>
                </a:solidFill>
                <a:latin typeface="Times New Roman" panose="02020603050405020304" pitchFamily="18" charset="0"/>
                <a:cs typeface="Times New Roman" panose="02020603050405020304" pitchFamily="18" charset="0"/>
              </a:rPr>
              <a:t>5</a:t>
            </a:r>
            <a:r>
              <a:rPr lang="tr-TR" sz="1500" dirty="0" smtClean="0">
                <a:latin typeface="Times New Roman" panose="02020603050405020304" pitchFamily="18" charset="0"/>
                <a:cs typeface="Times New Roman" panose="02020603050405020304" pitchFamily="18" charset="0"/>
              </a:rPr>
              <a:t>: </a:t>
            </a:r>
            <a:r>
              <a:rPr lang="tr-TR" sz="1500" i="1" dirty="0">
                <a:latin typeface="Times New Roman" panose="02020603050405020304" pitchFamily="18" charset="0"/>
                <a:cs typeface="Times New Roman" panose="02020603050405020304" pitchFamily="18" charset="0"/>
              </a:rPr>
              <a:t>p(n) </a:t>
            </a:r>
            <a:r>
              <a:rPr lang="tr-TR" sz="1500" dirty="0">
                <a:latin typeface="Times New Roman" panose="02020603050405020304" pitchFamily="18" charset="0"/>
                <a:cs typeface="Times New Roman" panose="02020603050405020304" pitchFamily="18" charset="0"/>
              </a:rPr>
              <a:t>değerlerine sahip ders planlaması gösterilmektedir.</a:t>
            </a:r>
          </a:p>
        </p:txBody>
      </p:sp>
      <p:sp>
        <p:nvSpPr>
          <p:cNvPr id="3" name="Slayt Numarası Yer Tutucusu 2"/>
          <p:cNvSpPr>
            <a:spLocks noGrp="1"/>
          </p:cNvSpPr>
          <p:nvPr>
            <p:ph type="sldNum" sz="quarter" idx="15"/>
          </p:nvPr>
        </p:nvSpPr>
        <p:spPr/>
        <p:txBody>
          <a:bodyPr/>
          <a:lstStyle/>
          <a:p>
            <a:fld id="{3F53E46D-0D11-4F90-90B1-E4A64180CDCE}" type="slidenum">
              <a:rPr lang="tr-TR" smtClean="0"/>
              <a:t>17</a:t>
            </a:fld>
            <a:endParaRPr lang="tr-TR"/>
          </a:p>
        </p:txBody>
      </p:sp>
      <p:pic>
        <p:nvPicPr>
          <p:cNvPr id="6" name="Picture 2" descr="http://www.noktalamaisaretleri.com/images/soru-isaret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2320" y="188640"/>
            <a:ext cx="1080120" cy="87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733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1196752"/>
            <a:ext cx="8003232" cy="5277200"/>
          </a:xfrm>
        </p:spPr>
        <p:txBody>
          <a:bodyPr/>
          <a:lstStyle/>
          <a:p>
            <a:pPr marL="0" indent="0" algn="just">
              <a:buNone/>
            </a:pPr>
            <a:r>
              <a:rPr lang="tr-TR" dirty="0"/>
              <a:t>Şekil 5'de gösterilmekte olan 7 ders için başlama ve bitiş saatlerini bulun.</a:t>
            </a:r>
          </a:p>
          <a:p>
            <a:pPr algn="just"/>
            <a:r>
              <a:rPr lang="tr-TR" dirty="0"/>
              <a:t>Ders 1: başlama 8 bitiş 10 </a:t>
            </a:r>
          </a:p>
          <a:p>
            <a:pPr algn="just"/>
            <a:r>
              <a:rPr lang="tr-TR" dirty="0"/>
              <a:t>Ders 2: başlama 9 bitiş 11 </a:t>
            </a:r>
          </a:p>
          <a:p>
            <a:pPr algn="just"/>
            <a:r>
              <a:rPr lang="tr-TR" dirty="0"/>
              <a:t>Ders 3: başlama 10:30 bitiş 12 </a:t>
            </a:r>
          </a:p>
          <a:p>
            <a:pPr algn="just"/>
            <a:r>
              <a:rPr lang="tr-TR" dirty="0"/>
              <a:t>Ders 4: başlama 9:30 bitiş 13 </a:t>
            </a:r>
          </a:p>
          <a:p>
            <a:pPr algn="just"/>
            <a:r>
              <a:rPr lang="tr-TR" dirty="0"/>
              <a:t>Ders 5: başlama 8:30 bitiş 14</a:t>
            </a:r>
          </a:p>
          <a:p>
            <a:pPr algn="just"/>
            <a:r>
              <a:rPr lang="tr-TR" dirty="0"/>
              <a:t> Ders 6: başlama 11 bitiş 14</a:t>
            </a:r>
          </a:p>
          <a:p>
            <a:pPr algn="just"/>
            <a:r>
              <a:rPr lang="tr-TR" dirty="0"/>
              <a:t> Ders 7: başlama 13 bitiş 14 </a:t>
            </a:r>
          </a:p>
          <a:p>
            <a:pPr marL="0" indent="0" algn="just">
              <a:buNone/>
            </a:pPr>
            <a:r>
              <a:rPr lang="tr-TR" i="1" dirty="0"/>
              <a:t>j</a:t>
            </a:r>
            <a:r>
              <a:rPr lang="tr-TR" dirty="0"/>
              <a:t> = 1, 2, . . . , 7 için </a:t>
            </a:r>
            <a:r>
              <a:rPr lang="tr-TR" i="1" dirty="0"/>
              <a:t>p(j)</a:t>
            </a:r>
            <a:r>
              <a:rPr lang="tr-TR" dirty="0"/>
              <a:t>'</a:t>
            </a:r>
            <a:r>
              <a:rPr lang="tr-TR" dirty="0" err="1"/>
              <a:t>yi</a:t>
            </a:r>
            <a:r>
              <a:rPr lang="tr-TR" dirty="0"/>
              <a:t> bulunuz.</a:t>
            </a:r>
          </a:p>
          <a:p>
            <a:pPr algn="just"/>
            <a:endParaRPr lang="tr-TR" dirty="0"/>
          </a:p>
        </p:txBody>
      </p:sp>
      <p:sp>
        <p:nvSpPr>
          <p:cNvPr id="2" name="Slayt Numarası Yer Tutucusu 1"/>
          <p:cNvSpPr>
            <a:spLocks noGrp="1"/>
          </p:cNvSpPr>
          <p:nvPr>
            <p:ph type="sldNum" sz="quarter" idx="15"/>
          </p:nvPr>
        </p:nvSpPr>
        <p:spPr/>
        <p:txBody>
          <a:bodyPr/>
          <a:lstStyle/>
          <a:p>
            <a:fld id="{3F53E46D-0D11-4F90-90B1-E4A64180CDCE}" type="slidenum">
              <a:rPr lang="tr-TR" smtClean="0"/>
              <a:t>18</a:t>
            </a:fld>
            <a:endParaRPr lang="tr-TR"/>
          </a:p>
        </p:txBody>
      </p:sp>
    </p:spTree>
    <p:extLst>
      <p:ext uri="{BB962C8B-B14F-4D97-AF65-F5344CB8AC3E}">
        <p14:creationId xmlns:p14="http://schemas.microsoft.com/office/powerpoint/2010/main" val="1657259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ÇÖZÜM</a:t>
            </a:r>
            <a:endParaRPr lang="tr-TR" dirty="0"/>
          </a:p>
        </p:txBody>
      </p:sp>
      <p:sp>
        <p:nvSpPr>
          <p:cNvPr id="3" name="İçerik Yer Tutucusu 2"/>
          <p:cNvSpPr>
            <a:spLocks noGrp="1"/>
          </p:cNvSpPr>
          <p:nvPr>
            <p:ph sz="quarter" idx="1"/>
          </p:nvPr>
        </p:nvSpPr>
        <p:spPr>
          <a:xfrm>
            <a:off x="457200" y="1600200"/>
            <a:ext cx="7715200" cy="4873752"/>
          </a:xfrm>
        </p:spPr>
        <p:txBody>
          <a:bodyPr/>
          <a:lstStyle/>
          <a:p>
            <a:pPr marL="0" indent="0" algn="just">
              <a:buNone/>
            </a:pPr>
            <a:r>
              <a:rPr lang="tr-TR" i="1" dirty="0"/>
              <a:t>p(1)</a:t>
            </a:r>
            <a:r>
              <a:rPr lang="tr-TR" dirty="0"/>
              <a:t> = 0 ve </a:t>
            </a:r>
            <a:r>
              <a:rPr lang="tr-TR" i="1" dirty="0"/>
              <a:t>p(2)</a:t>
            </a:r>
            <a:r>
              <a:rPr lang="tr-TR" dirty="0"/>
              <a:t> = 0, çünkü her iki dersin başlamasından önce hiçbir ders bitmiyor.</a:t>
            </a:r>
          </a:p>
          <a:p>
            <a:pPr marL="0" indent="0" algn="just">
              <a:buNone/>
            </a:pPr>
            <a:r>
              <a:rPr lang="tr-TR" i="1" dirty="0"/>
              <a:t>P(3)</a:t>
            </a:r>
            <a:r>
              <a:rPr lang="tr-TR" dirty="0"/>
              <a:t> = 1 olur çünkü ders 3 ve ders 1 uyumludur. Fakat ders 3 ve ders 2 uyumlu değildir. </a:t>
            </a:r>
            <a:r>
              <a:rPr lang="tr-TR" i="1" dirty="0"/>
              <a:t>P(4)</a:t>
            </a:r>
            <a:r>
              <a:rPr lang="tr-TR" dirty="0"/>
              <a:t>= 0 çünkü ders4 1,2 ya da 3 numaralı derslerin hiç biriyle uyumlu değildir. P(5) = 0 çünkü ders 5 1, 2, 3 ya da 4 numaralı derslerin hiç biriyle uyumlu değildir. P(6) = 2 çünkü ders 6 ve 2 ile uyumludur. Son olarak p(l) = 4'tür. Çünkü ders 7 ve 4 ile uyumludur. Fakat ders 7 ne ders 5 ne de 6 ile uyumlu değildir.	</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19</a:t>
            </a:fld>
            <a:endParaRPr lang="tr-TR"/>
          </a:p>
        </p:txBody>
      </p:sp>
    </p:spTree>
    <p:extLst>
      <p:ext uri="{BB962C8B-B14F-4D97-AF65-F5344CB8AC3E}">
        <p14:creationId xmlns:p14="http://schemas.microsoft.com/office/powerpoint/2010/main" val="3798501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2195736" y="548680"/>
            <a:ext cx="6552728" cy="5940088"/>
          </a:xfrm>
          <a:prstGeom prst="rect">
            <a:avLst/>
          </a:prstGeom>
        </p:spPr>
        <p:txBody>
          <a:bodyPr wrap="square">
            <a:spAutoFit/>
          </a:bodyPr>
          <a:lstStyle/>
          <a:p>
            <a:pPr algn="just"/>
            <a:r>
              <a:rPr lang="tr-TR" sz="2000" b="1" dirty="0" smtClean="0"/>
              <a:t>8.1</a:t>
            </a:r>
            <a:r>
              <a:rPr lang="tr-TR" sz="2000" dirty="0" smtClean="0"/>
              <a:t> Özyineleme İlişkisi Uygulamaları </a:t>
            </a:r>
          </a:p>
          <a:p>
            <a:pPr marL="285750" indent="-285750" algn="just">
              <a:buFont typeface="Arial" panose="020B0604020202020204" pitchFamily="34" charset="0"/>
              <a:buChar char="•"/>
            </a:pPr>
            <a:r>
              <a:rPr lang="tr-TR" sz="2000" dirty="0" smtClean="0"/>
              <a:t>Özyineleme İlişkileri İle Modelleme</a:t>
            </a:r>
          </a:p>
          <a:p>
            <a:pPr marL="285750" indent="-285750" algn="just">
              <a:buFont typeface="Arial" panose="020B0604020202020204" pitchFamily="34" charset="0"/>
              <a:buChar char="•"/>
            </a:pPr>
            <a:r>
              <a:rPr lang="tr-TR" sz="2000" dirty="0" smtClean="0"/>
              <a:t>Algoritmalar Ve Özyineleme İlişkileri (Bağıntıları)</a:t>
            </a:r>
          </a:p>
          <a:p>
            <a:pPr algn="just"/>
            <a:r>
              <a:rPr lang="tr-TR" sz="2000" b="1" dirty="0" smtClean="0"/>
              <a:t>8.2</a:t>
            </a:r>
            <a:r>
              <a:rPr lang="tr-TR" sz="2000" dirty="0" smtClean="0"/>
              <a:t> Doğrusal </a:t>
            </a:r>
            <a:r>
              <a:rPr lang="tr-TR" sz="2000" dirty="0" err="1" smtClean="0"/>
              <a:t>Özyineli</a:t>
            </a:r>
            <a:r>
              <a:rPr lang="tr-TR" sz="2000" dirty="0" smtClean="0"/>
              <a:t> İlişkilerin Çözümü</a:t>
            </a:r>
          </a:p>
          <a:p>
            <a:pPr marL="285750" indent="-285750" algn="just">
              <a:buFont typeface="Arial" panose="020B0604020202020204" pitchFamily="34" charset="0"/>
              <a:buChar char="•"/>
            </a:pPr>
            <a:r>
              <a:rPr lang="tr-TR" sz="2000" dirty="0" smtClean="0"/>
              <a:t>Doğrusal Homojen </a:t>
            </a:r>
            <a:r>
              <a:rPr lang="tr-TR" sz="2000" dirty="0" err="1" smtClean="0"/>
              <a:t>Özyineli</a:t>
            </a:r>
            <a:r>
              <a:rPr lang="tr-TR" sz="2000" dirty="0" smtClean="0"/>
              <a:t> İlişkilerin Sabit Katsayılar İle Çözümü</a:t>
            </a:r>
          </a:p>
          <a:p>
            <a:pPr marL="285750" indent="-285750" algn="just">
              <a:buFont typeface="Arial" panose="020B0604020202020204" pitchFamily="34" charset="0"/>
              <a:buChar char="•"/>
            </a:pPr>
            <a:r>
              <a:rPr lang="tr-TR" sz="2000" dirty="0" smtClean="0"/>
              <a:t>Sabit Katsayılı Doğrusal Homojen Olmayan </a:t>
            </a:r>
            <a:r>
              <a:rPr lang="tr-TR" sz="2000" dirty="0" err="1" smtClean="0"/>
              <a:t>Özyineli</a:t>
            </a:r>
            <a:r>
              <a:rPr lang="tr-TR" sz="2000" dirty="0" smtClean="0"/>
              <a:t> İlişkiler</a:t>
            </a:r>
          </a:p>
          <a:p>
            <a:pPr algn="just"/>
            <a:r>
              <a:rPr lang="tr-TR" sz="2000" b="1" dirty="0" smtClean="0"/>
              <a:t>8.3</a:t>
            </a:r>
            <a:r>
              <a:rPr lang="tr-TR" sz="2000" dirty="0" smtClean="0"/>
              <a:t> Böl-ve-fethet Algoritmaları Ve Özyineleme İlişkileri</a:t>
            </a:r>
          </a:p>
          <a:p>
            <a:pPr marL="285750" indent="-285750" algn="just">
              <a:buFont typeface="Arial" panose="020B0604020202020204" pitchFamily="34" charset="0"/>
              <a:buChar char="•"/>
            </a:pPr>
            <a:r>
              <a:rPr lang="tr-TR" sz="2000" dirty="0" smtClean="0"/>
              <a:t>Böl-ve-fethet Özyineleme İlişkileri</a:t>
            </a:r>
          </a:p>
          <a:p>
            <a:pPr algn="just"/>
            <a:r>
              <a:rPr lang="tr-TR" sz="2000" b="1" dirty="0" smtClean="0"/>
              <a:t>8.4. </a:t>
            </a:r>
            <a:r>
              <a:rPr lang="tr-TR" sz="2000" dirty="0" smtClean="0"/>
              <a:t>Üretici Fonksiyonlar</a:t>
            </a:r>
          </a:p>
          <a:p>
            <a:pPr algn="just"/>
            <a:r>
              <a:rPr lang="tr-TR" sz="2000" b="1" dirty="0" smtClean="0"/>
              <a:t>8.5. </a:t>
            </a:r>
            <a:r>
              <a:rPr lang="tr-TR" sz="2000" dirty="0" smtClean="0"/>
              <a:t>İçerme-dışlama (</a:t>
            </a:r>
            <a:r>
              <a:rPr lang="tr-TR" sz="2000" smtClean="0"/>
              <a:t>Dahil Etme-Hariç </a:t>
            </a:r>
            <a:r>
              <a:rPr lang="tr-TR" sz="2000" dirty="0" smtClean="0"/>
              <a:t>Tutma)</a:t>
            </a:r>
          </a:p>
          <a:p>
            <a:pPr marL="285750" indent="-285750" algn="just">
              <a:buFont typeface="Arial" panose="020B0604020202020204" pitchFamily="34" charset="0"/>
              <a:buChar char="•"/>
            </a:pPr>
            <a:r>
              <a:rPr lang="tr-TR" sz="2000" dirty="0" smtClean="0"/>
              <a:t>İçerme-dışlama Prensibi </a:t>
            </a:r>
          </a:p>
          <a:p>
            <a:pPr algn="just"/>
            <a:r>
              <a:rPr lang="tr-TR" sz="2000" b="1" dirty="0" smtClean="0"/>
              <a:t>8.6. </a:t>
            </a:r>
            <a:r>
              <a:rPr lang="tr-TR" sz="2000" dirty="0" smtClean="0"/>
              <a:t>İçerme-dışlama Uygulamaları</a:t>
            </a:r>
          </a:p>
          <a:p>
            <a:pPr marL="285750" indent="-285750" algn="just">
              <a:buFont typeface="Arial" panose="020B0604020202020204" pitchFamily="34" charset="0"/>
              <a:buChar char="•"/>
            </a:pPr>
            <a:r>
              <a:rPr lang="tr-TR" sz="2000" dirty="0" smtClean="0"/>
              <a:t>İçerme-dışlamanın Bir Başka Şekli</a:t>
            </a:r>
          </a:p>
          <a:p>
            <a:pPr marL="285750" indent="-285750" algn="just">
              <a:buFont typeface="Arial" panose="020B0604020202020204" pitchFamily="34" charset="0"/>
              <a:buChar char="•"/>
            </a:pPr>
            <a:r>
              <a:rPr lang="tr-TR" sz="2000" dirty="0" err="1" smtClean="0"/>
              <a:t>Erastosthenes</a:t>
            </a:r>
            <a:r>
              <a:rPr lang="tr-TR" sz="2000" dirty="0" smtClean="0"/>
              <a:t> Kalburu</a:t>
            </a:r>
          </a:p>
          <a:p>
            <a:pPr marL="285750" indent="-285750" algn="just">
              <a:buFont typeface="Arial" panose="020B0604020202020204" pitchFamily="34" charset="0"/>
              <a:buChar char="•"/>
            </a:pPr>
            <a:r>
              <a:rPr lang="tr-TR" sz="2000" dirty="0" smtClean="0"/>
              <a:t>Örten Fonksiyon Sayısı</a:t>
            </a:r>
          </a:p>
          <a:p>
            <a:pPr marL="285750" indent="-285750" algn="just">
              <a:buFont typeface="Arial" panose="020B0604020202020204" pitchFamily="34" charset="0"/>
              <a:buChar char="•"/>
            </a:pPr>
            <a:r>
              <a:rPr lang="tr-TR" sz="2000" dirty="0" smtClean="0"/>
              <a:t>Düzensizlikler</a:t>
            </a:r>
            <a:endParaRPr lang="tr-TR" sz="2000" dirty="0"/>
          </a:p>
        </p:txBody>
      </p:sp>
    </p:spTree>
    <p:extLst>
      <p:ext uri="{BB962C8B-B14F-4D97-AF65-F5344CB8AC3E}">
        <p14:creationId xmlns:p14="http://schemas.microsoft.com/office/powerpoint/2010/main" val="2848284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692696"/>
            <a:ext cx="7859216" cy="5781256"/>
          </a:xfrm>
        </p:spPr>
        <p:txBody>
          <a:bodyPr>
            <a:normAutofit/>
          </a:bodyPr>
          <a:lstStyle/>
          <a:p>
            <a:pPr marL="0" indent="0" algn="just">
              <a:buNone/>
            </a:pPr>
            <a:r>
              <a:rPr lang="tr-TR" dirty="0"/>
              <a:t>Bu problem için bir dinamik programlama algoritması geliştirmek için öncelikli olarak bir anahtar özyineleme ilişkisi oluşturuyoruz. Bunu yapmak için, eğer </a:t>
            </a:r>
            <a:r>
              <a:rPr lang="tr-TR" i="1" dirty="0"/>
              <a:t>j≤ 7</a:t>
            </a:r>
            <a:r>
              <a:rPr lang="tr-TR" dirty="0"/>
              <a:t> olursa, ilk</a:t>
            </a:r>
            <a:r>
              <a:rPr lang="tr-TR" i="1" dirty="0"/>
              <a:t> j</a:t>
            </a:r>
            <a:r>
              <a:rPr lang="tr-TR" dirty="0"/>
              <a:t> tane ders için en iyi planlama için 2 tane ihtimal </a:t>
            </a:r>
            <a:r>
              <a:rPr lang="tr-TR" dirty="0" smtClean="0"/>
              <a:t>vardır, 1</a:t>
            </a:r>
            <a:r>
              <a:rPr lang="tr-TR" dirty="0"/>
              <a:t>. durum </a:t>
            </a:r>
            <a:r>
              <a:rPr lang="tr-TR" i="1" dirty="0"/>
              <a:t>j </a:t>
            </a:r>
            <a:r>
              <a:rPr lang="tr-TR" dirty="0"/>
              <a:t>en iyi planlamaya dahildir. 2. durum ise değildir.</a:t>
            </a:r>
          </a:p>
          <a:p>
            <a:pPr marL="0" indent="0" algn="just">
              <a:buNone/>
            </a:pPr>
            <a:r>
              <a:rPr lang="tr-TR" i="1" dirty="0"/>
              <a:t>(i) durum:</a:t>
            </a:r>
            <a:r>
              <a:rPr lang="tr-TR" dirty="0"/>
              <a:t> Diğer derslerin hiç birinin y ile uyumlu olmaması durumunda biliyoruz ki </a:t>
            </a:r>
            <a:r>
              <a:rPr lang="tr-TR" i="1" dirty="0"/>
              <a:t>p(j)</a:t>
            </a:r>
            <a:r>
              <a:rPr lang="tr-TR" dirty="0"/>
              <a:t> + 1, .... ,</a:t>
            </a:r>
            <a:r>
              <a:rPr lang="tr-TR" i="1" dirty="0"/>
              <a:t>j</a:t>
            </a:r>
            <a:r>
              <a:rPr lang="tr-TR" dirty="0"/>
              <a:t> - 1 bu planlamaya dahil değildir. Dahası bu en uygun planlama 1,2, ... </a:t>
            </a:r>
            <a:r>
              <a:rPr lang="tr-TR" i="1" dirty="0"/>
              <a:t>p(j)</a:t>
            </a:r>
            <a:r>
              <a:rPr lang="tr-TR" dirty="0"/>
              <a:t> derslerini de içermelidir. 1,2,... ,</a:t>
            </a:r>
            <a:r>
              <a:rPr lang="tr-TR" i="1" dirty="0"/>
              <a:t>p(j)</a:t>
            </a:r>
            <a:r>
              <a:rPr lang="tr-TR" dirty="0"/>
              <a:t> dersleri için </a:t>
            </a:r>
            <a:r>
              <a:rPr lang="tr-TR" i="1" dirty="0"/>
              <a:t>j</a:t>
            </a:r>
            <a:r>
              <a:rPr lang="tr-TR" dirty="0"/>
              <a:t> dersi eklenerek daha iyi bir planlama olsaydı, tüm en uygun planlardan daha iyi bir planımız olmuş olacaktı. Sonuç olarak </a:t>
            </a:r>
            <a:r>
              <a:rPr lang="tr-TR" i="1" dirty="0"/>
              <a:t>(i) </a:t>
            </a:r>
            <a:r>
              <a:rPr lang="tr-TR" dirty="0"/>
              <a:t>durumu için, </a:t>
            </a:r>
            <a:r>
              <a:rPr lang="tr-TR" i="1" dirty="0"/>
              <a:t>T(j)</a:t>
            </a:r>
            <a:r>
              <a:rPr lang="tr-TR" dirty="0"/>
              <a:t>=</a:t>
            </a:r>
            <a:r>
              <a:rPr lang="tr-TR" dirty="0" err="1"/>
              <a:t>w</a:t>
            </a:r>
            <a:r>
              <a:rPr lang="tr-TR" baseline="-25000" dirty="0" err="1"/>
              <a:t>j</a:t>
            </a:r>
            <a:r>
              <a:rPr lang="tr-TR" dirty="0" err="1"/>
              <a:t>+</a:t>
            </a:r>
            <a:r>
              <a:rPr lang="tr-TR" i="1" dirty="0" err="1"/>
              <a:t>T</a:t>
            </a:r>
            <a:r>
              <a:rPr lang="tr-TR" i="1" dirty="0"/>
              <a:t>(p(j))</a:t>
            </a:r>
            <a:endParaRPr lang="tr-TR" dirty="0"/>
          </a:p>
          <a:p>
            <a:pPr algn="just"/>
            <a:endParaRPr lang="tr-TR" dirty="0"/>
          </a:p>
        </p:txBody>
      </p:sp>
      <p:sp>
        <p:nvSpPr>
          <p:cNvPr id="2" name="Slayt Numarası Yer Tutucusu 1"/>
          <p:cNvSpPr>
            <a:spLocks noGrp="1"/>
          </p:cNvSpPr>
          <p:nvPr>
            <p:ph type="sldNum" sz="quarter" idx="15"/>
          </p:nvPr>
        </p:nvSpPr>
        <p:spPr/>
        <p:txBody>
          <a:bodyPr/>
          <a:lstStyle/>
          <a:p>
            <a:fld id="{3F53E46D-0D11-4F90-90B1-E4A64180CDCE}" type="slidenum">
              <a:rPr lang="tr-TR" smtClean="0"/>
              <a:t>20</a:t>
            </a:fld>
            <a:endParaRPr lang="tr-TR"/>
          </a:p>
        </p:txBody>
      </p:sp>
    </p:spTree>
    <p:extLst>
      <p:ext uri="{BB962C8B-B14F-4D97-AF65-F5344CB8AC3E}">
        <p14:creationId xmlns:p14="http://schemas.microsoft.com/office/powerpoint/2010/main" val="3273681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1124744"/>
            <a:ext cx="7931224" cy="5349208"/>
          </a:xfrm>
        </p:spPr>
        <p:txBody>
          <a:bodyPr>
            <a:normAutofit/>
          </a:bodyPr>
          <a:lstStyle/>
          <a:p>
            <a:pPr marL="0" indent="0" algn="just">
              <a:buNone/>
            </a:pPr>
            <a:r>
              <a:rPr lang="tr-TR" i="1" dirty="0"/>
              <a:t>(ii) Durum:</a:t>
            </a:r>
            <a:r>
              <a:rPr lang="tr-TR" dirty="0"/>
              <a:t> Ders j eğer en uygun plana dahil değilse, 1, 2, ... ,j’den en uygun plan 1,2,..., j -1 için olan en uygun planla aynı olur. Sonuç olarak, </a:t>
            </a:r>
            <a:r>
              <a:rPr lang="tr-TR" i="1" dirty="0"/>
              <a:t>(ii) </a:t>
            </a:r>
            <a:r>
              <a:rPr lang="tr-TR" dirty="0"/>
              <a:t>durumunda </a:t>
            </a:r>
            <a:r>
              <a:rPr lang="tr-TR" i="1" dirty="0"/>
              <a:t>T(j) = T(j- 1)</a:t>
            </a:r>
            <a:r>
              <a:rPr lang="tr-TR" dirty="0"/>
              <a:t> olur. Durum </a:t>
            </a:r>
            <a:r>
              <a:rPr lang="tr-TR" i="1" dirty="0"/>
              <a:t>(i)  ve (ii)</a:t>
            </a:r>
            <a:r>
              <a:rPr lang="tr-TR" dirty="0"/>
              <a:t>'</a:t>
            </a:r>
            <a:r>
              <a:rPr lang="tr-TR" dirty="0" err="1"/>
              <a:t>yi</a:t>
            </a:r>
            <a:r>
              <a:rPr lang="tr-TR" dirty="0"/>
              <a:t> birleştirdiğimiz takdirde özyineleme ilişkisini</a:t>
            </a:r>
          </a:p>
          <a:p>
            <a:pPr marL="0" indent="0" algn="just">
              <a:buNone/>
            </a:pPr>
            <a:r>
              <a:rPr lang="tr-TR" i="1" dirty="0"/>
              <a:t>T(j) = </a:t>
            </a:r>
            <a:r>
              <a:rPr lang="tr-TR" i="1" dirty="0" err="1"/>
              <a:t>maks</a:t>
            </a:r>
            <a:r>
              <a:rPr lang="tr-TR" i="1" dirty="0"/>
              <a:t>(</a:t>
            </a:r>
            <a:r>
              <a:rPr lang="tr-TR" i="1" dirty="0" err="1"/>
              <a:t>w</a:t>
            </a:r>
            <a:r>
              <a:rPr lang="tr-TR" i="1" baseline="-25000" dirty="0" err="1"/>
              <a:t>j</a:t>
            </a:r>
            <a:r>
              <a:rPr lang="tr-TR" i="1" dirty="0"/>
              <a:t> + T(p(j)), T(j- 1))</a:t>
            </a:r>
            <a:r>
              <a:rPr lang="tr-TR" dirty="0"/>
              <a:t> olarak buluruz.</a:t>
            </a:r>
          </a:p>
          <a:p>
            <a:pPr marL="0" indent="0" algn="just">
              <a:buNone/>
            </a:pPr>
            <a:r>
              <a:rPr lang="tr-TR" dirty="0"/>
              <a:t>Bu özyineleme ilişkisini bulduğumuza göre en uygun algoritmayı, Algoritma </a:t>
            </a:r>
            <a:r>
              <a:rPr lang="tr-TR" dirty="0" smtClean="0"/>
              <a:t>1'i </a:t>
            </a:r>
            <a:r>
              <a:rPr lang="tr-TR" dirty="0"/>
              <a:t>maksimum toplam katılımcı sayısını bulmak için oluşturmaya başlayabiliriz. </a:t>
            </a:r>
          </a:p>
        </p:txBody>
      </p:sp>
      <p:sp>
        <p:nvSpPr>
          <p:cNvPr id="2" name="Slayt Numarası Yer Tutucusu 1"/>
          <p:cNvSpPr>
            <a:spLocks noGrp="1"/>
          </p:cNvSpPr>
          <p:nvPr>
            <p:ph type="sldNum" sz="quarter" idx="15"/>
          </p:nvPr>
        </p:nvSpPr>
        <p:spPr/>
        <p:txBody>
          <a:bodyPr/>
          <a:lstStyle/>
          <a:p>
            <a:fld id="{3F53E46D-0D11-4F90-90B1-E4A64180CDCE}" type="slidenum">
              <a:rPr lang="tr-TR" smtClean="0"/>
              <a:t>21</a:t>
            </a:fld>
            <a:endParaRPr lang="tr-TR"/>
          </a:p>
        </p:txBody>
      </p:sp>
    </p:spTree>
    <p:extLst>
      <p:ext uri="{BB962C8B-B14F-4D97-AF65-F5344CB8AC3E}">
        <p14:creationId xmlns:p14="http://schemas.microsoft.com/office/powerpoint/2010/main" val="368877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1340768"/>
            <a:ext cx="7931224" cy="5133184"/>
          </a:xfrm>
        </p:spPr>
        <p:txBody>
          <a:bodyPr>
            <a:normAutofit/>
          </a:bodyPr>
          <a:lstStyle/>
          <a:p>
            <a:pPr marL="0" indent="0" algn="just">
              <a:buNone/>
            </a:pPr>
            <a:r>
              <a:rPr lang="tr-TR" dirty="0"/>
              <a:t>Algoritma biz her hesapladığımızda </a:t>
            </a:r>
            <a:r>
              <a:rPr lang="tr-TR" i="1" dirty="0"/>
              <a:t>T(j)</a:t>
            </a:r>
            <a:r>
              <a:rPr lang="tr-TR" dirty="0"/>
              <a:t> değerini saklamakta oldukça verimli bir algoritmadır. Bize </a:t>
            </a:r>
            <a:r>
              <a:rPr lang="tr-TR" i="1" dirty="0"/>
              <a:t>T(j)</a:t>
            </a:r>
            <a:r>
              <a:rPr lang="tr-TR" dirty="0"/>
              <a:t> değerini bir kere hesaplama olanağı veriyor. Eğer bunu yapmamış olsaydık algoritmada </a:t>
            </a:r>
            <a:r>
              <a:rPr lang="tr-TR" dirty="0" err="1"/>
              <a:t>üssel</a:t>
            </a:r>
            <a:r>
              <a:rPr lang="tr-TR" dirty="0"/>
              <a:t> kötü durum karmaşıklığı olacaktı. Her hesaplanan değerin saklanma sürecine</a:t>
            </a:r>
            <a:r>
              <a:rPr lang="tr-TR" b="1" dirty="0"/>
              <a:t> not etme, saklama (</a:t>
            </a:r>
            <a:r>
              <a:rPr lang="tr-TR" b="1" dirty="0" err="1"/>
              <a:t>memoi-zation</a:t>
            </a:r>
            <a:r>
              <a:rPr lang="tr-TR" b="1" dirty="0"/>
              <a:t>)</a:t>
            </a:r>
            <a:r>
              <a:rPr lang="tr-TR" dirty="0"/>
              <a:t> diyoruz. Not etme, </a:t>
            </a:r>
            <a:r>
              <a:rPr lang="tr-TR" dirty="0" err="1"/>
              <a:t>özyineli</a:t>
            </a:r>
            <a:r>
              <a:rPr lang="tr-TR" dirty="0"/>
              <a:t> algoritmaları verimli yapmak için çok önemli bir tekniktir.</a:t>
            </a:r>
          </a:p>
        </p:txBody>
      </p:sp>
      <p:sp>
        <p:nvSpPr>
          <p:cNvPr id="2" name="Slayt Numarası Yer Tutucusu 1"/>
          <p:cNvSpPr>
            <a:spLocks noGrp="1"/>
          </p:cNvSpPr>
          <p:nvPr>
            <p:ph type="sldNum" sz="quarter" idx="15"/>
          </p:nvPr>
        </p:nvSpPr>
        <p:spPr/>
        <p:txBody>
          <a:bodyPr/>
          <a:lstStyle/>
          <a:p>
            <a:fld id="{3F53E46D-0D11-4F90-90B1-E4A64180CDCE}" type="slidenum">
              <a:rPr lang="tr-TR" smtClean="0"/>
              <a:t>22</a:t>
            </a:fld>
            <a:endParaRPr lang="tr-TR"/>
          </a:p>
        </p:txBody>
      </p:sp>
    </p:spTree>
    <p:extLst>
      <p:ext uri="{BB962C8B-B14F-4D97-AF65-F5344CB8AC3E}">
        <p14:creationId xmlns:p14="http://schemas.microsoft.com/office/powerpoint/2010/main" val="995278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400" b="1" u="sng" dirty="0" smtClean="0"/>
              <a:t>ALGORİTMA 1: DERSLERİ PLANLAMA İÇİN DİNAMİK PROGRAMLAMA ALGORİTMASI</a:t>
            </a:r>
            <a:endParaRPr lang="tr-TR" sz="2400" dirty="0"/>
          </a:p>
        </p:txBody>
      </p:sp>
      <p:sp>
        <p:nvSpPr>
          <p:cNvPr id="3" name="İçerik Yer Tutucusu 2"/>
          <p:cNvSpPr>
            <a:spLocks noGrp="1"/>
          </p:cNvSpPr>
          <p:nvPr>
            <p:ph sz="quarter" idx="1"/>
          </p:nvPr>
        </p:nvSpPr>
        <p:spPr>
          <a:xfrm>
            <a:off x="457200" y="1600200"/>
            <a:ext cx="7859216" cy="4873752"/>
          </a:xfrm>
        </p:spPr>
        <p:txBody>
          <a:bodyPr>
            <a:normAutofit fontScale="92500" lnSpcReduction="10000"/>
          </a:bodyPr>
          <a:lstStyle/>
          <a:p>
            <a:pPr marL="0" indent="0" algn="just">
              <a:buNone/>
            </a:pPr>
            <a:r>
              <a:rPr lang="tr-TR" b="1" dirty="0"/>
              <a:t>prosedür</a:t>
            </a:r>
            <a:r>
              <a:rPr lang="tr-TR" dirty="0"/>
              <a:t> </a:t>
            </a:r>
            <a:r>
              <a:rPr lang="tr-TR" i="1" dirty="0"/>
              <a:t>Maksimum katılımcı</a:t>
            </a:r>
            <a:r>
              <a:rPr lang="tr-TR" dirty="0"/>
              <a:t> (</a:t>
            </a:r>
            <a:r>
              <a:rPr lang="tr-TR" dirty="0" err="1"/>
              <a:t>s</a:t>
            </a:r>
            <a:r>
              <a:rPr lang="tr-TR" baseline="-25000" dirty="0" err="1"/>
              <a:t>l</a:t>
            </a:r>
            <a:r>
              <a:rPr lang="tr-TR" dirty="0"/>
              <a:t> s</a:t>
            </a:r>
            <a:r>
              <a:rPr lang="tr-TR" baseline="-25000" dirty="0"/>
              <a:t>2</a:t>
            </a:r>
            <a:r>
              <a:rPr lang="tr-TR" dirty="0"/>
              <a:t>, …..</a:t>
            </a:r>
            <a:r>
              <a:rPr lang="tr-TR" dirty="0" err="1"/>
              <a:t>s</a:t>
            </a:r>
            <a:r>
              <a:rPr lang="tr-TR" baseline="-25000" dirty="0" err="1"/>
              <a:t>n</a:t>
            </a:r>
            <a:r>
              <a:rPr lang="tr-TR" dirty="0"/>
              <a:t>: derslerin başlama zamanı;</a:t>
            </a:r>
          </a:p>
          <a:p>
            <a:pPr marL="0" indent="0" algn="just">
              <a:buNone/>
            </a:pPr>
            <a:r>
              <a:rPr lang="tr-TR" dirty="0"/>
              <a:t>e</a:t>
            </a:r>
            <a:r>
              <a:rPr lang="tr-TR" baseline="-25000" dirty="0"/>
              <a:t>1</a:t>
            </a:r>
            <a:r>
              <a:rPr lang="tr-TR" dirty="0"/>
              <a:t>, e</a:t>
            </a:r>
            <a:r>
              <a:rPr lang="tr-TR" baseline="-25000" dirty="0"/>
              <a:t>2</a:t>
            </a:r>
            <a:r>
              <a:rPr lang="tr-TR" dirty="0"/>
              <a:t>, … e</a:t>
            </a:r>
            <a:r>
              <a:rPr lang="tr-TR" baseline="-25000" dirty="0"/>
              <a:t>n</a:t>
            </a:r>
            <a:r>
              <a:rPr lang="tr-TR" dirty="0"/>
              <a:t>: derslerin bitiş zamanı; </a:t>
            </a:r>
            <a:r>
              <a:rPr lang="tr-TR" dirty="0" err="1"/>
              <a:t>w</a:t>
            </a:r>
            <a:r>
              <a:rPr lang="tr-TR" baseline="-25000" dirty="0" err="1"/>
              <a:t>j</a:t>
            </a:r>
            <a:r>
              <a:rPr lang="tr-TR" dirty="0"/>
              <a:t>, w</a:t>
            </a:r>
            <a:r>
              <a:rPr lang="tr-TR" baseline="-25000" dirty="0"/>
              <a:t>2</a:t>
            </a:r>
            <a:r>
              <a:rPr lang="tr-TR" dirty="0"/>
              <a:t>, … ,</a:t>
            </a:r>
            <a:r>
              <a:rPr lang="tr-TR" dirty="0" err="1"/>
              <a:t>w</a:t>
            </a:r>
            <a:r>
              <a:rPr lang="tr-TR" baseline="-25000" dirty="0" err="1"/>
              <a:t>n</a:t>
            </a:r>
            <a:r>
              <a:rPr lang="tr-TR" dirty="0"/>
              <a:t>: derse katılımcıların sayısı) dersleri bitiş zamanına göre sırala ve tekrar isimlendir </a:t>
            </a:r>
            <a:r>
              <a:rPr lang="tr-TR" dirty="0" err="1"/>
              <a:t>e</a:t>
            </a:r>
            <a:r>
              <a:rPr lang="tr-TR" baseline="-25000" dirty="0" err="1"/>
              <a:t>j</a:t>
            </a:r>
            <a:r>
              <a:rPr lang="tr-TR" dirty="0"/>
              <a:t> ≤e</a:t>
            </a:r>
            <a:r>
              <a:rPr lang="tr-TR" baseline="-25000" dirty="0"/>
              <a:t>2</a:t>
            </a:r>
            <a:r>
              <a:rPr lang="tr-TR" dirty="0"/>
              <a:t>≤….≤e</a:t>
            </a:r>
            <a:r>
              <a:rPr lang="tr-TR" baseline="-25000" dirty="0"/>
              <a:t>n</a:t>
            </a:r>
            <a:endParaRPr lang="tr-TR" dirty="0"/>
          </a:p>
          <a:p>
            <a:pPr marL="0" indent="0" algn="just">
              <a:buNone/>
            </a:pPr>
            <a:r>
              <a:rPr lang="tr-TR" dirty="0" err="1"/>
              <a:t>for</a:t>
            </a:r>
            <a:r>
              <a:rPr lang="tr-TR" dirty="0"/>
              <a:t> j : = 1 </a:t>
            </a:r>
            <a:r>
              <a:rPr lang="tr-TR" dirty="0" err="1"/>
              <a:t>to</a:t>
            </a:r>
            <a:r>
              <a:rPr lang="tr-TR" dirty="0"/>
              <a:t> n</a:t>
            </a:r>
          </a:p>
          <a:p>
            <a:pPr marL="0" indent="0" algn="just">
              <a:buNone/>
            </a:pPr>
            <a:r>
              <a:rPr lang="tr-TR" dirty="0" err="1"/>
              <a:t>if</a:t>
            </a:r>
            <a:r>
              <a:rPr lang="tr-TR" dirty="0"/>
              <a:t> bir </a:t>
            </a:r>
            <a:r>
              <a:rPr lang="tr-TR" i="1" dirty="0"/>
              <a:t>i </a:t>
            </a:r>
            <a:r>
              <a:rPr lang="tr-TR" dirty="0"/>
              <a:t>işi </a:t>
            </a:r>
            <a:r>
              <a:rPr lang="tr-TR" i="1" dirty="0"/>
              <a:t>i &lt;j </a:t>
            </a:r>
            <a:r>
              <a:rPr lang="tr-TR" dirty="0" err="1"/>
              <a:t>olııp</a:t>
            </a:r>
            <a:r>
              <a:rPr lang="tr-TR" dirty="0"/>
              <a:t> </a:t>
            </a:r>
            <a:r>
              <a:rPr lang="tr-TR" i="1" dirty="0"/>
              <a:t>j</a:t>
            </a:r>
            <a:r>
              <a:rPr lang="tr-TR" dirty="0"/>
              <a:t> ile uyumlu değilse</a:t>
            </a:r>
          </a:p>
          <a:p>
            <a:pPr marL="0" indent="0" algn="just">
              <a:buNone/>
            </a:pPr>
            <a:r>
              <a:rPr lang="tr-TR" i="1" dirty="0"/>
              <a:t>p(j) = 0</a:t>
            </a:r>
            <a:endParaRPr lang="tr-TR" dirty="0"/>
          </a:p>
          <a:p>
            <a:pPr marL="0" indent="0" algn="just">
              <a:buNone/>
            </a:pPr>
            <a:r>
              <a:rPr lang="tr-TR" dirty="0"/>
              <a:t>else </a:t>
            </a:r>
            <a:r>
              <a:rPr lang="tr-TR" i="1" dirty="0"/>
              <a:t>p(j)</a:t>
            </a:r>
            <a:r>
              <a:rPr lang="tr-TR" dirty="0"/>
              <a:t> : = maksimum{</a:t>
            </a:r>
            <a:r>
              <a:rPr lang="tr-TR" i="1" dirty="0"/>
              <a:t>i | i &lt;j i işi j</a:t>
            </a:r>
            <a:r>
              <a:rPr lang="tr-TR" dirty="0"/>
              <a:t> işi ile uyumlu}</a:t>
            </a:r>
          </a:p>
          <a:p>
            <a:pPr marL="0" indent="0" algn="just">
              <a:buNone/>
            </a:pPr>
            <a:r>
              <a:rPr lang="tr-TR" dirty="0"/>
              <a:t>T(0) : = 0</a:t>
            </a:r>
          </a:p>
          <a:p>
            <a:pPr marL="0" indent="0" algn="just">
              <a:buNone/>
            </a:pPr>
            <a:r>
              <a:rPr lang="tr-TR" dirty="0" err="1" smtClean="0"/>
              <a:t>for</a:t>
            </a:r>
            <a:r>
              <a:rPr lang="tr-TR" dirty="0" smtClean="0"/>
              <a:t> </a:t>
            </a:r>
            <a:r>
              <a:rPr lang="tr-TR" i="1" dirty="0"/>
              <a:t>j</a:t>
            </a:r>
            <a:r>
              <a:rPr lang="tr-TR" dirty="0"/>
              <a:t> : = 1 </a:t>
            </a:r>
            <a:r>
              <a:rPr lang="tr-TR" dirty="0" err="1"/>
              <a:t>to</a:t>
            </a:r>
            <a:r>
              <a:rPr lang="tr-TR" dirty="0"/>
              <a:t> n</a:t>
            </a:r>
          </a:p>
          <a:p>
            <a:pPr marL="0" indent="0" algn="just">
              <a:buNone/>
            </a:pPr>
            <a:r>
              <a:rPr lang="tr-TR" dirty="0"/>
              <a:t>T(j): = maksimum</a:t>
            </a:r>
            <a:r>
              <a:rPr lang="tr-TR" i="1" dirty="0"/>
              <a:t>(</a:t>
            </a:r>
            <a:r>
              <a:rPr lang="tr-TR" i="1" dirty="0" err="1"/>
              <a:t>w</a:t>
            </a:r>
            <a:r>
              <a:rPr lang="tr-TR" i="1" baseline="-25000" dirty="0" err="1"/>
              <a:t>j</a:t>
            </a:r>
            <a:r>
              <a:rPr lang="tr-TR" i="1" dirty="0"/>
              <a:t>-+ T(p(j)), T(j - 1))</a:t>
            </a:r>
            <a:r>
              <a:rPr lang="tr-TR" dirty="0"/>
              <a:t> </a:t>
            </a:r>
          </a:p>
          <a:p>
            <a:pPr marL="0" indent="0" algn="just">
              <a:buNone/>
            </a:pPr>
            <a:r>
              <a:rPr lang="tr-TR" dirty="0" err="1"/>
              <a:t>return</a:t>
            </a:r>
            <a:r>
              <a:rPr lang="tr-TR" dirty="0"/>
              <a:t> T(n){T(n) maksimum katılımcı sayısı}</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23</a:t>
            </a:fld>
            <a:endParaRPr lang="tr-TR"/>
          </a:p>
        </p:txBody>
      </p:sp>
    </p:spTree>
    <p:extLst>
      <p:ext uri="{BB962C8B-B14F-4D97-AF65-F5344CB8AC3E}">
        <p14:creationId xmlns:p14="http://schemas.microsoft.com/office/powerpoint/2010/main" val="3922540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u="sng" dirty="0" smtClean="0"/>
              <a:t>8.2 DOĞRUSAL ÖZYİNELİ İLİŞKİLERİN ÇÖZÜMÜ</a:t>
            </a:r>
            <a:endParaRPr lang="tr-TR" dirty="0"/>
          </a:p>
        </p:txBody>
      </p:sp>
      <p:sp>
        <p:nvSpPr>
          <p:cNvPr id="3" name="İçerik Yer Tutucusu 2"/>
          <p:cNvSpPr>
            <a:spLocks noGrp="1"/>
          </p:cNvSpPr>
          <p:nvPr>
            <p:ph sz="quarter" idx="1"/>
          </p:nvPr>
        </p:nvSpPr>
        <p:spPr>
          <a:xfrm>
            <a:off x="457200" y="1556792"/>
            <a:ext cx="7931224" cy="4873752"/>
          </a:xfrm>
        </p:spPr>
        <p:txBody>
          <a:bodyPr/>
          <a:lstStyle/>
          <a:p>
            <a:pPr marL="0" indent="0" algn="just">
              <a:buNone/>
            </a:pPr>
            <a:r>
              <a:rPr lang="tr-TR" dirty="0" smtClean="0"/>
              <a:t>	</a:t>
            </a:r>
          </a:p>
          <a:p>
            <a:pPr marL="0" indent="0" algn="just">
              <a:buNone/>
            </a:pPr>
            <a:r>
              <a:rPr lang="tr-TR" dirty="0"/>
              <a:t>	</a:t>
            </a:r>
            <a:r>
              <a:rPr lang="tr-TR" dirty="0" smtClean="0"/>
              <a:t>Modellerde </a:t>
            </a:r>
            <a:r>
              <a:rPr lang="tr-TR" dirty="0"/>
              <a:t>çok çeşitli </a:t>
            </a:r>
            <a:r>
              <a:rPr lang="tr-TR" dirty="0" err="1"/>
              <a:t>özyineli</a:t>
            </a:r>
            <a:r>
              <a:rPr lang="tr-TR" dirty="0"/>
              <a:t> ilişkiler (bağıntılar) bulunmaktadır. Bu </a:t>
            </a:r>
            <a:r>
              <a:rPr lang="tr-TR" dirty="0" err="1"/>
              <a:t>özyineli</a:t>
            </a:r>
            <a:r>
              <a:rPr lang="tr-TR" dirty="0"/>
              <a:t> ilişkilerden bazıları </a:t>
            </a:r>
            <a:r>
              <a:rPr lang="tr-TR" dirty="0" err="1"/>
              <a:t>iterasyon</a:t>
            </a:r>
            <a:r>
              <a:rPr lang="tr-TR" dirty="0"/>
              <a:t> veya bazı diğer özel teknikler yardımıyla çözülebilmektedir. Ancak, </a:t>
            </a:r>
            <a:r>
              <a:rPr lang="tr-TR" dirty="0" err="1"/>
              <a:t>özyineli</a:t>
            </a:r>
            <a:r>
              <a:rPr lang="tr-TR" dirty="0"/>
              <a:t> ilişkilerden önemli bir sınıf doğrudan sistematik bir yöntem ile çözülebilmektedir. Bunlar bir dizi koşulları bir önceki koşulların doğrusal kombinasyonları şeklinde açıklayan </a:t>
            </a:r>
            <a:r>
              <a:rPr lang="tr-TR" dirty="0" err="1"/>
              <a:t>özyineli</a:t>
            </a:r>
            <a:r>
              <a:rPr lang="tr-TR" dirty="0"/>
              <a:t> ilişkilerdir.</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24</a:t>
            </a:fld>
            <a:endParaRPr lang="tr-TR"/>
          </a:p>
        </p:txBody>
      </p:sp>
    </p:spTree>
    <p:extLst>
      <p:ext uri="{BB962C8B-B14F-4D97-AF65-F5344CB8AC3E}">
        <p14:creationId xmlns:p14="http://schemas.microsoft.com/office/powerpoint/2010/main" val="1287359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620688"/>
            <a:ext cx="7931224" cy="5853264"/>
          </a:xfrm>
        </p:spPr>
        <p:txBody>
          <a:bodyPr>
            <a:normAutofit lnSpcReduction="10000"/>
          </a:bodyPr>
          <a:lstStyle/>
          <a:p>
            <a:pPr marL="0" indent="0" algn="just">
              <a:buNone/>
            </a:pPr>
            <a:r>
              <a:rPr lang="tr-TR" dirty="0"/>
              <a:t>Sabit katsayılı k. dereceden doğrusal bir homojen özyineleme ilişkisi şu </a:t>
            </a:r>
            <a:r>
              <a:rPr lang="tr-TR" dirty="0" smtClean="0"/>
              <a:t>formdadır:</a:t>
            </a:r>
            <a:endParaRPr lang="tr-TR" dirty="0"/>
          </a:p>
          <a:p>
            <a:pPr marL="0" indent="0" algn="just">
              <a:buNone/>
            </a:pPr>
            <a:r>
              <a:rPr lang="tr-TR" dirty="0"/>
              <a:t>a</a:t>
            </a:r>
            <a:r>
              <a:rPr lang="tr-TR" baseline="-25000" dirty="0"/>
              <a:t>n </a:t>
            </a:r>
            <a:r>
              <a:rPr lang="tr-TR" dirty="0"/>
              <a:t>= c</a:t>
            </a:r>
            <a:r>
              <a:rPr lang="tr-TR" baseline="-25000" dirty="0"/>
              <a:t>1</a:t>
            </a:r>
            <a:r>
              <a:rPr lang="tr-TR" dirty="0"/>
              <a:t>a</a:t>
            </a:r>
            <a:r>
              <a:rPr lang="tr-TR" baseline="-25000" dirty="0"/>
              <a:t>n-1</a:t>
            </a:r>
            <a:r>
              <a:rPr lang="tr-TR" dirty="0"/>
              <a:t> + c</a:t>
            </a:r>
            <a:r>
              <a:rPr lang="tr-TR" baseline="-25000" dirty="0"/>
              <a:t>2</a:t>
            </a:r>
            <a:r>
              <a:rPr lang="tr-TR" dirty="0"/>
              <a:t>a</a:t>
            </a:r>
            <a:r>
              <a:rPr lang="tr-TR" baseline="-25000" dirty="0"/>
              <a:t>n-2</a:t>
            </a:r>
            <a:r>
              <a:rPr lang="tr-TR" dirty="0"/>
              <a:t> + ……+ </a:t>
            </a:r>
            <a:r>
              <a:rPr lang="tr-TR" dirty="0" err="1"/>
              <a:t>c</a:t>
            </a:r>
            <a:r>
              <a:rPr lang="tr-TR" baseline="-25000" dirty="0" err="1"/>
              <a:t>k</a:t>
            </a:r>
            <a:r>
              <a:rPr lang="tr-TR" dirty="0" err="1"/>
              <a:t>a</a:t>
            </a:r>
            <a:r>
              <a:rPr lang="tr-TR" baseline="-25000" dirty="0" err="1"/>
              <a:t>n</a:t>
            </a:r>
            <a:r>
              <a:rPr lang="tr-TR" baseline="-25000" dirty="0"/>
              <a:t>-k</a:t>
            </a:r>
            <a:r>
              <a:rPr lang="tr-TR" dirty="0"/>
              <a:t> </a:t>
            </a:r>
            <a:r>
              <a:rPr lang="tr-TR" dirty="0" smtClean="0"/>
              <a:t>burada </a:t>
            </a:r>
            <a:r>
              <a:rPr lang="tr-TR" dirty="0"/>
              <a:t>c</a:t>
            </a:r>
            <a:r>
              <a:rPr lang="tr-TR" baseline="-25000" dirty="0"/>
              <a:t>1</a:t>
            </a:r>
            <a:r>
              <a:rPr lang="tr-TR" dirty="0"/>
              <a:t>, c</a:t>
            </a:r>
            <a:r>
              <a:rPr lang="tr-TR" baseline="-25000" dirty="0"/>
              <a:t>2</a:t>
            </a:r>
            <a:r>
              <a:rPr lang="tr-TR" dirty="0"/>
              <a:t>,. . . ,</a:t>
            </a:r>
            <a:r>
              <a:rPr lang="tr-TR" dirty="0" err="1"/>
              <a:t>c</a:t>
            </a:r>
            <a:r>
              <a:rPr lang="tr-TR" baseline="-25000" dirty="0" err="1"/>
              <a:t>k</a:t>
            </a:r>
            <a:r>
              <a:rPr lang="tr-TR" baseline="-25000" dirty="0"/>
              <a:t> </a:t>
            </a:r>
            <a:r>
              <a:rPr lang="tr-TR" dirty="0"/>
              <a:t>reel sayılar ve c</a:t>
            </a:r>
            <a:r>
              <a:rPr lang="tr-TR" baseline="-25000" dirty="0"/>
              <a:t>k</a:t>
            </a:r>
            <a:r>
              <a:rPr lang="tr-TR" dirty="0"/>
              <a:t>≠0</a:t>
            </a:r>
          </a:p>
          <a:p>
            <a:pPr marL="0" indent="0" algn="just">
              <a:buNone/>
            </a:pPr>
            <a:r>
              <a:rPr lang="tr-TR" dirty="0" smtClean="0"/>
              <a:t>Bu </a:t>
            </a:r>
            <a:r>
              <a:rPr lang="tr-TR" dirty="0" err="1" smtClean="0"/>
              <a:t>özyineli</a:t>
            </a:r>
            <a:r>
              <a:rPr lang="tr-TR" dirty="0" smtClean="0"/>
              <a:t> </a:t>
            </a:r>
            <a:r>
              <a:rPr lang="tr-TR" dirty="0"/>
              <a:t>ilişki </a:t>
            </a:r>
            <a:r>
              <a:rPr lang="tr-TR" b="1" dirty="0"/>
              <a:t>doğrusaldır </a:t>
            </a:r>
            <a:r>
              <a:rPr lang="tr-TR" dirty="0"/>
              <a:t>çünkü eşitliğin sağ tarafı bir önceki terimlerin toplamı şeklindedir ve her bir terim </a:t>
            </a:r>
            <a:r>
              <a:rPr lang="tr-TR" i="1" dirty="0"/>
              <a:t>n</a:t>
            </a:r>
            <a:r>
              <a:rPr lang="tr-TR" dirty="0"/>
              <a:t>'ye bağlı bir fonksiyon ile çarpılmaktadır. </a:t>
            </a:r>
            <a:r>
              <a:rPr lang="tr-TR" b="1" dirty="0"/>
              <a:t>Homojendir,</a:t>
            </a:r>
            <a:r>
              <a:rPr lang="tr-TR" dirty="0"/>
              <a:t> çünkü hiç bir terim</a:t>
            </a:r>
            <a:r>
              <a:rPr lang="tr-TR" i="1" dirty="0"/>
              <a:t> </a:t>
            </a:r>
            <a:r>
              <a:rPr lang="tr-TR" i="1" dirty="0" err="1"/>
              <a:t>a</a:t>
            </a:r>
            <a:r>
              <a:rPr lang="tr-TR" i="1" baseline="-25000" dirty="0" err="1"/>
              <a:t>j</a:t>
            </a:r>
            <a:r>
              <a:rPr lang="tr-TR" dirty="0"/>
              <a:t> terimleri ile çarpılmamaktadır. </a:t>
            </a:r>
            <a:r>
              <a:rPr lang="tr-TR" dirty="0" err="1"/>
              <a:t>Herbir</a:t>
            </a:r>
            <a:r>
              <a:rPr lang="tr-TR" dirty="0"/>
              <a:t> terimin katsayısı </a:t>
            </a:r>
            <a:r>
              <a:rPr lang="tr-TR" i="1" dirty="0"/>
              <a:t>n'</a:t>
            </a:r>
            <a:r>
              <a:rPr lang="tr-TR" dirty="0"/>
              <a:t>ye bağlı bir fonksiyon yerine bir sabittir. Bir terim bir önceki k terim ile ifade edildiğinden </a:t>
            </a:r>
            <a:r>
              <a:rPr lang="tr-TR" i="1" dirty="0"/>
              <a:t>k.</a:t>
            </a:r>
            <a:r>
              <a:rPr lang="tr-TR" dirty="0"/>
              <a:t> </a:t>
            </a:r>
            <a:r>
              <a:rPr lang="tr-TR" b="1" dirty="0"/>
              <a:t>derecedendir.</a:t>
            </a:r>
            <a:endParaRPr lang="tr-TR" dirty="0"/>
          </a:p>
          <a:p>
            <a:pPr marL="0" indent="0" algn="just">
              <a:buNone/>
            </a:pPr>
            <a:r>
              <a:rPr lang="tr-TR" dirty="0"/>
              <a:t>Tümevarımın ikinci kuralı sonucu eşitlikteki </a:t>
            </a:r>
            <a:r>
              <a:rPr lang="tr-TR" dirty="0" err="1"/>
              <a:t>özyineli</a:t>
            </a:r>
            <a:r>
              <a:rPr lang="tr-TR" dirty="0"/>
              <a:t> ilişkiye cevap veren bir dizi aşağıdaki özyineleme ve k başlangıç koşulu ile özgün bir şekilde belirlenmiş olur.</a:t>
            </a:r>
          </a:p>
          <a:p>
            <a:pPr marL="0" indent="0" algn="just">
              <a:buNone/>
            </a:pPr>
            <a:r>
              <a:rPr lang="tr-TR" i="1" dirty="0"/>
              <a:t>a</a:t>
            </a:r>
            <a:r>
              <a:rPr lang="tr-TR" i="1" baseline="-25000" dirty="0"/>
              <a:t>0=</a:t>
            </a:r>
            <a:r>
              <a:rPr lang="tr-TR" i="1" dirty="0"/>
              <a:t>C</a:t>
            </a:r>
            <a:r>
              <a:rPr lang="tr-TR" i="1" baseline="-25000" dirty="0"/>
              <a:t>0,</a:t>
            </a:r>
            <a:r>
              <a:rPr lang="tr-TR" i="1" dirty="0"/>
              <a:t> a</a:t>
            </a:r>
            <a:r>
              <a:rPr lang="tr-TR" i="1" baseline="-25000" dirty="0"/>
              <a:t>1=</a:t>
            </a:r>
            <a:r>
              <a:rPr lang="tr-TR" i="1" dirty="0"/>
              <a:t> C</a:t>
            </a:r>
            <a:r>
              <a:rPr lang="tr-TR" i="1" baseline="-25000" dirty="0"/>
              <a:t>1,……,</a:t>
            </a:r>
            <a:r>
              <a:rPr lang="tr-TR" i="1" dirty="0"/>
              <a:t> a</a:t>
            </a:r>
            <a:r>
              <a:rPr lang="tr-TR" i="1" baseline="-25000" dirty="0"/>
              <a:t>k-1=</a:t>
            </a:r>
            <a:r>
              <a:rPr lang="tr-TR" i="1" dirty="0"/>
              <a:t> C</a:t>
            </a:r>
            <a:r>
              <a:rPr lang="tr-TR" i="1" baseline="-25000" dirty="0"/>
              <a:t>k-1</a:t>
            </a:r>
            <a:endParaRPr lang="tr-TR" dirty="0"/>
          </a:p>
          <a:p>
            <a:pPr algn="just"/>
            <a:endParaRPr lang="tr-TR" dirty="0"/>
          </a:p>
        </p:txBody>
      </p:sp>
      <p:sp>
        <p:nvSpPr>
          <p:cNvPr id="2" name="Slayt Numarası Yer Tutucusu 1"/>
          <p:cNvSpPr>
            <a:spLocks noGrp="1"/>
          </p:cNvSpPr>
          <p:nvPr>
            <p:ph type="sldNum" sz="quarter" idx="15"/>
          </p:nvPr>
        </p:nvSpPr>
        <p:spPr/>
        <p:txBody>
          <a:bodyPr/>
          <a:lstStyle/>
          <a:p>
            <a:fld id="{3F53E46D-0D11-4F90-90B1-E4A64180CDCE}" type="slidenum">
              <a:rPr lang="tr-TR" smtClean="0"/>
              <a:t>25</a:t>
            </a:fld>
            <a:endParaRPr lang="tr-TR"/>
          </a:p>
        </p:txBody>
      </p:sp>
    </p:spTree>
    <p:extLst>
      <p:ext uri="{BB962C8B-B14F-4D97-AF65-F5344CB8AC3E}">
        <p14:creationId xmlns:p14="http://schemas.microsoft.com/office/powerpoint/2010/main" val="3224327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476672"/>
            <a:ext cx="7467600" cy="1368152"/>
          </a:xfrm>
        </p:spPr>
        <p:txBody>
          <a:bodyPr>
            <a:noAutofit/>
          </a:bodyPr>
          <a:lstStyle/>
          <a:p>
            <a:r>
              <a:rPr lang="tr-TR" sz="2600" b="1" u="sng" dirty="0" smtClean="0"/>
              <a:t>DOĞRUSAL HOMOJEN ÖZYİNELİ İLİŞKİLERİN SABİT KATSAYILAR İLE ÇÖZÜMÜ</a:t>
            </a:r>
            <a:endParaRPr lang="tr-TR" sz="2600" dirty="0"/>
          </a:p>
        </p:txBody>
      </p:sp>
      <p:sp>
        <p:nvSpPr>
          <p:cNvPr id="3" name="İçerik Yer Tutucusu 2"/>
          <p:cNvSpPr>
            <a:spLocks noGrp="1"/>
          </p:cNvSpPr>
          <p:nvPr>
            <p:ph sz="quarter" idx="1"/>
          </p:nvPr>
        </p:nvSpPr>
        <p:spPr>
          <a:xfrm>
            <a:off x="457200" y="2060848"/>
            <a:ext cx="7787208" cy="4413104"/>
          </a:xfrm>
        </p:spPr>
        <p:txBody>
          <a:bodyPr/>
          <a:lstStyle/>
          <a:p>
            <a:pPr marL="0" indent="0" algn="just">
              <a:buNone/>
            </a:pPr>
            <a:r>
              <a:rPr lang="tr-TR" dirty="0"/>
              <a:t>Doğrusal homojen </a:t>
            </a:r>
            <a:r>
              <a:rPr lang="tr-TR" dirty="0" err="1"/>
              <a:t>özyineli</a:t>
            </a:r>
            <a:r>
              <a:rPr lang="tr-TR" dirty="0"/>
              <a:t> ilişkilerin çözümündeki temel yaklaşım r bir sabit olmak üzere </a:t>
            </a:r>
            <a:r>
              <a:rPr lang="tr-TR" i="1" dirty="0"/>
              <a:t>a</a:t>
            </a:r>
            <a:r>
              <a:rPr lang="tr-TR" i="1" baseline="-25000" dirty="0"/>
              <a:t>n</a:t>
            </a:r>
            <a:r>
              <a:rPr lang="tr-TR" i="1" dirty="0"/>
              <a:t>=</a:t>
            </a:r>
            <a:r>
              <a:rPr lang="tr-TR" i="1" dirty="0" err="1"/>
              <a:t>r</a:t>
            </a:r>
            <a:r>
              <a:rPr lang="tr-TR" i="1" baseline="30000" dirty="0" err="1"/>
              <a:t>n</a:t>
            </a:r>
            <a:r>
              <a:rPr lang="tr-TR" dirty="0"/>
              <a:t> formunda çözümler aramaktır. Dikkat edilmelidir ki </a:t>
            </a:r>
            <a:r>
              <a:rPr lang="tr-TR" i="1" dirty="0"/>
              <a:t>a</a:t>
            </a:r>
            <a:r>
              <a:rPr lang="tr-TR" i="1" baseline="-25000" dirty="0"/>
              <a:t>n</a:t>
            </a:r>
            <a:r>
              <a:rPr lang="tr-TR" i="1" dirty="0"/>
              <a:t>=</a:t>
            </a:r>
            <a:r>
              <a:rPr lang="tr-TR" i="1" dirty="0" err="1"/>
              <a:t>r</a:t>
            </a:r>
            <a:r>
              <a:rPr lang="tr-TR" i="1" baseline="30000" dirty="0" err="1"/>
              <a:t>n</a:t>
            </a:r>
            <a:r>
              <a:rPr lang="tr-TR" dirty="0"/>
              <a:t> , </a:t>
            </a:r>
            <a:r>
              <a:rPr lang="tr-TR" i="1" dirty="0"/>
              <a:t>a</a:t>
            </a:r>
            <a:r>
              <a:rPr lang="tr-TR" i="1" baseline="-25000" dirty="0"/>
              <a:t>n</a:t>
            </a:r>
            <a:r>
              <a:rPr lang="tr-TR" i="1" dirty="0"/>
              <a:t>=c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 +….</a:t>
            </a:r>
            <a:r>
              <a:rPr lang="tr-TR" i="1" dirty="0"/>
              <a:t> </a:t>
            </a:r>
            <a:r>
              <a:rPr lang="tr-TR" i="1" dirty="0" err="1"/>
              <a:t>c</a:t>
            </a:r>
            <a:r>
              <a:rPr lang="tr-TR" i="1" baseline="-25000" dirty="0" err="1"/>
              <a:t>k</a:t>
            </a:r>
            <a:r>
              <a:rPr lang="tr-TR" i="1" dirty="0" err="1"/>
              <a:t>a</a:t>
            </a:r>
            <a:r>
              <a:rPr lang="tr-TR" i="1" baseline="-25000" dirty="0" err="1"/>
              <a:t>n</a:t>
            </a:r>
            <a:r>
              <a:rPr lang="tr-TR" i="1" baseline="-25000" dirty="0"/>
              <a:t>-k</a:t>
            </a:r>
            <a:r>
              <a:rPr lang="tr-TR" dirty="0"/>
              <a:t> </a:t>
            </a:r>
            <a:r>
              <a:rPr lang="tr-TR" dirty="0" err="1"/>
              <a:t>özyineli</a:t>
            </a:r>
            <a:r>
              <a:rPr lang="tr-TR" dirty="0"/>
              <a:t> ilişkisinin ancak ve </a:t>
            </a:r>
            <a:r>
              <a:rPr lang="tr-TR" dirty="0" smtClean="0"/>
              <a:t>ancak </a:t>
            </a:r>
            <a:r>
              <a:rPr lang="tr-TR" i="1" dirty="0" err="1" smtClean="0"/>
              <a:t>r</a:t>
            </a:r>
            <a:r>
              <a:rPr lang="tr-TR" i="1" baseline="30000" dirty="0" err="1" smtClean="0"/>
              <a:t>n</a:t>
            </a:r>
            <a:r>
              <a:rPr lang="tr-TR" dirty="0" smtClean="0"/>
              <a:t> </a:t>
            </a:r>
            <a:r>
              <a:rPr lang="tr-TR" dirty="0"/>
              <a:t>=</a:t>
            </a:r>
            <a:r>
              <a:rPr lang="tr-TR" i="1" dirty="0"/>
              <a:t> c</a:t>
            </a:r>
            <a:r>
              <a:rPr lang="tr-TR" i="1" baseline="-25000" dirty="0"/>
              <a:t>1</a:t>
            </a:r>
            <a:r>
              <a:rPr lang="tr-TR" i="1" dirty="0"/>
              <a:t>r</a:t>
            </a:r>
            <a:r>
              <a:rPr lang="tr-TR" i="1" baseline="30000" dirty="0"/>
              <a:t>n-1</a:t>
            </a:r>
            <a:r>
              <a:rPr lang="tr-TR" baseline="30000" dirty="0"/>
              <a:t> </a:t>
            </a:r>
            <a:r>
              <a:rPr lang="tr-TR" dirty="0"/>
              <a:t> +</a:t>
            </a:r>
            <a:r>
              <a:rPr lang="tr-TR" i="1" dirty="0"/>
              <a:t> c</a:t>
            </a:r>
            <a:r>
              <a:rPr lang="tr-TR" i="1" baseline="-25000" dirty="0"/>
              <a:t>1</a:t>
            </a:r>
            <a:r>
              <a:rPr lang="tr-TR" i="1" dirty="0"/>
              <a:t>r-</a:t>
            </a:r>
            <a:r>
              <a:rPr lang="tr-TR" i="1" baseline="30000" dirty="0"/>
              <a:t>n2</a:t>
            </a:r>
            <a:r>
              <a:rPr lang="tr-TR" i="1" dirty="0"/>
              <a:t>+….+ </a:t>
            </a:r>
            <a:r>
              <a:rPr lang="tr-TR" i="1" dirty="0" err="1"/>
              <a:t>c</a:t>
            </a:r>
            <a:r>
              <a:rPr lang="tr-TR" i="1" baseline="-25000" dirty="0" err="1"/>
              <a:t>k</a:t>
            </a:r>
            <a:r>
              <a:rPr lang="tr-TR" i="1" baseline="-25000" dirty="0"/>
              <a:t> </a:t>
            </a:r>
            <a:r>
              <a:rPr lang="tr-TR" i="1" dirty="0" err="1"/>
              <a:t>r</a:t>
            </a:r>
            <a:r>
              <a:rPr lang="tr-TR" i="1" baseline="30000" dirty="0" err="1"/>
              <a:t>n</a:t>
            </a:r>
            <a:r>
              <a:rPr lang="tr-TR" i="1" baseline="30000" dirty="0"/>
              <a:t>-k</a:t>
            </a:r>
            <a:r>
              <a:rPr lang="tr-TR" dirty="0"/>
              <a:t>  </a:t>
            </a:r>
            <a:r>
              <a:rPr lang="tr-TR" dirty="0" smtClean="0"/>
              <a:t>koşulu </a:t>
            </a:r>
            <a:r>
              <a:rPr lang="tr-TR" dirty="0"/>
              <a:t>ile bir çözümüdür.</a:t>
            </a:r>
          </a:p>
          <a:p>
            <a:pPr marL="0" indent="0" algn="just">
              <a:buNone/>
            </a:pPr>
            <a:r>
              <a:rPr lang="tr-TR" dirty="0"/>
              <a:t>Eşitliğin her iki tarafı </a:t>
            </a:r>
            <a:r>
              <a:rPr lang="tr-TR" i="1" dirty="0" err="1"/>
              <a:t>r</a:t>
            </a:r>
            <a:r>
              <a:rPr lang="tr-TR" i="1" baseline="30000" dirty="0" err="1"/>
              <a:t>n</a:t>
            </a:r>
            <a:r>
              <a:rPr lang="tr-TR" i="1" baseline="30000" dirty="0"/>
              <a:t>-k</a:t>
            </a:r>
            <a:r>
              <a:rPr lang="tr-TR" dirty="0"/>
              <a:t> ile bölünerek sağ tarafı soldan çıkartılırsa aşağıdaki eşitlik elde edilir.</a:t>
            </a:r>
          </a:p>
          <a:p>
            <a:pPr marL="0" indent="0" algn="just">
              <a:buNone/>
            </a:pPr>
            <a:r>
              <a:rPr lang="tr-TR" i="1" dirty="0" err="1"/>
              <a:t>r</a:t>
            </a:r>
            <a:r>
              <a:rPr lang="tr-TR" i="1" baseline="30000" dirty="0" err="1"/>
              <a:t>n</a:t>
            </a:r>
            <a:r>
              <a:rPr lang="tr-TR" i="1" baseline="30000" dirty="0"/>
              <a:t>-k</a:t>
            </a:r>
            <a:r>
              <a:rPr lang="tr-TR" i="1" dirty="0"/>
              <a:t> – c</a:t>
            </a:r>
            <a:r>
              <a:rPr lang="tr-TR" i="1" baseline="-25000" dirty="0"/>
              <a:t>1</a:t>
            </a:r>
            <a:r>
              <a:rPr lang="tr-TR" i="1" dirty="0"/>
              <a:t> r</a:t>
            </a:r>
            <a:r>
              <a:rPr lang="tr-TR" i="1" baseline="30000" dirty="0"/>
              <a:t>-k-1 </a:t>
            </a:r>
            <a:r>
              <a:rPr lang="tr-TR" i="1" dirty="0"/>
              <a:t>– c</a:t>
            </a:r>
            <a:r>
              <a:rPr lang="tr-TR" i="1" baseline="-25000" dirty="0"/>
              <a:t>2</a:t>
            </a:r>
            <a:r>
              <a:rPr lang="tr-TR" i="1" dirty="0"/>
              <a:t> r</a:t>
            </a:r>
            <a:r>
              <a:rPr lang="tr-TR" i="1" baseline="30000" dirty="0"/>
              <a:t>-k-2 </a:t>
            </a:r>
            <a:r>
              <a:rPr lang="tr-TR" i="1" dirty="0"/>
              <a:t>- …….- c</a:t>
            </a:r>
            <a:r>
              <a:rPr lang="tr-TR" i="1" baseline="-25000" dirty="0"/>
              <a:t>k-1</a:t>
            </a:r>
            <a:r>
              <a:rPr lang="tr-TR" i="1" dirty="0"/>
              <a:t> r - </a:t>
            </a:r>
            <a:r>
              <a:rPr lang="tr-TR" i="1" dirty="0" err="1"/>
              <a:t>c</a:t>
            </a:r>
            <a:r>
              <a:rPr lang="tr-TR" i="1" baseline="-25000" dirty="0" err="1"/>
              <a:t>k</a:t>
            </a:r>
            <a:r>
              <a:rPr lang="tr-TR" i="1" dirty="0"/>
              <a:t>=0 </a:t>
            </a:r>
            <a:endParaRPr lang="tr-TR" dirty="0"/>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26</a:t>
            </a:fld>
            <a:endParaRPr lang="tr-TR"/>
          </a:p>
        </p:txBody>
      </p:sp>
    </p:spTree>
    <p:extLst>
      <p:ext uri="{BB962C8B-B14F-4D97-AF65-F5344CB8AC3E}">
        <p14:creationId xmlns:p14="http://schemas.microsoft.com/office/powerpoint/2010/main" val="1577726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a:xfrm>
            <a:off x="457200" y="1600200"/>
            <a:ext cx="7859216" cy="4873752"/>
          </a:xfrm>
        </p:spPr>
        <p:txBody>
          <a:bodyPr/>
          <a:lstStyle/>
          <a:p>
            <a:pPr marL="0" indent="0" algn="just">
              <a:buNone/>
            </a:pPr>
            <a:r>
              <a:rPr lang="tr-TR" dirty="0" smtClean="0"/>
              <a:t>	Sonuç </a:t>
            </a:r>
            <a:r>
              <a:rPr lang="tr-TR" dirty="0"/>
              <a:t>olarak, {</a:t>
            </a:r>
            <a:r>
              <a:rPr lang="tr-TR" i="1" dirty="0"/>
              <a:t>a</a:t>
            </a:r>
            <a:r>
              <a:rPr lang="tr-TR" i="1" baseline="-25000" dirty="0"/>
              <a:t>n</a:t>
            </a:r>
            <a:r>
              <a:rPr lang="tr-TR" dirty="0"/>
              <a:t>} dizisi, </a:t>
            </a:r>
            <a:r>
              <a:rPr lang="tr-TR" i="1" dirty="0"/>
              <a:t>a</a:t>
            </a:r>
            <a:r>
              <a:rPr lang="tr-TR" i="1" baseline="-25000" dirty="0"/>
              <a:t>n</a:t>
            </a:r>
            <a:r>
              <a:rPr lang="tr-TR" i="1" dirty="0"/>
              <a:t> = </a:t>
            </a:r>
            <a:r>
              <a:rPr lang="tr-TR" i="1" dirty="0" err="1"/>
              <a:t>r</a:t>
            </a:r>
            <a:r>
              <a:rPr lang="tr-TR" i="1" baseline="30000" dirty="0" err="1"/>
              <a:t>n</a:t>
            </a:r>
            <a:r>
              <a:rPr lang="tr-TR" dirty="0"/>
              <a:t> ancak ve ancak r elde edilen bu eşitliğin çözümü ise bir çözümdür. Bu eşitlik </a:t>
            </a:r>
            <a:r>
              <a:rPr lang="tr-TR" dirty="0" err="1"/>
              <a:t>özyineli</a:t>
            </a:r>
            <a:r>
              <a:rPr lang="tr-TR" dirty="0"/>
              <a:t> ilişkinin </a:t>
            </a:r>
            <a:r>
              <a:rPr lang="tr-TR" b="1" dirty="0"/>
              <a:t>karakteristik denklemi</a:t>
            </a:r>
            <a:r>
              <a:rPr lang="tr-TR" dirty="0"/>
              <a:t> olarak adlandırılır. Bu denklemin sonuçları ise </a:t>
            </a:r>
            <a:r>
              <a:rPr lang="tr-TR" dirty="0" err="1"/>
              <a:t>özyineli</a:t>
            </a:r>
            <a:r>
              <a:rPr lang="tr-TR" dirty="0"/>
              <a:t> ilişkinin </a:t>
            </a:r>
            <a:r>
              <a:rPr lang="tr-TR" b="1" dirty="0"/>
              <a:t>karakteristik kökü</a:t>
            </a:r>
            <a:r>
              <a:rPr lang="tr-TR" dirty="0"/>
              <a:t> olarak adlandırılır. Gördüğümüz gibi bu karakteristik kökler </a:t>
            </a:r>
            <a:r>
              <a:rPr lang="tr-TR" dirty="0" err="1"/>
              <a:t>özyineli</a:t>
            </a:r>
            <a:r>
              <a:rPr lang="tr-TR" dirty="0"/>
              <a:t> ilişkilerin tüm çözümleri için verilecek bir formül için kullanılabilir.</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27</a:t>
            </a:fld>
            <a:endParaRPr lang="tr-TR"/>
          </a:p>
        </p:txBody>
      </p:sp>
    </p:spTree>
    <p:extLst>
      <p:ext uri="{BB962C8B-B14F-4D97-AF65-F5344CB8AC3E}">
        <p14:creationId xmlns:p14="http://schemas.microsoft.com/office/powerpoint/2010/main" val="3542481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a:xfrm>
            <a:off x="457200" y="1600200"/>
            <a:ext cx="7859216" cy="4873752"/>
          </a:xfrm>
        </p:spPr>
        <p:txBody>
          <a:bodyPr/>
          <a:lstStyle/>
          <a:p>
            <a:pPr marL="0" indent="0" algn="just">
              <a:buNone/>
            </a:pPr>
            <a:r>
              <a:rPr lang="tr-TR" b="1" dirty="0" smtClean="0"/>
              <a:t>TEOREM </a:t>
            </a:r>
            <a:r>
              <a:rPr lang="tr-TR" b="1" dirty="0"/>
              <a:t>1</a:t>
            </a:r>
            <a:r>
              <a:rPr lang="tr-TR" dirty="0"/>
              <a:t> </a:t>
            </a:r>
            <a:endParaRPr lang="tr-TR" dirty="0" smtClean="0"/>
          </a:p>
          <a:p>
            <a:pPr marL="0" indent="0" algn="just">
              <a:buNone/>
            </a:pPr>
            <a:r>
              <a:rPr lang="tr-TR" dirty="0" smtClean="0"/>
              <a:t>	c</a:t>
            </a:r>
            <a:r>
              <a:rPr lang="tr-TR" baseline="-25000" dirty="0" smtClean="0"/>
              <a:t>1 </a:t>
            </a:r>
            <a:r>
              <a:rPr lang="tr-TR" dirty="0"/>
              <a:t>ve c</a:t>
            </a:r>
            <a:r>
              <a:rPr lang="tr-TR" baseline="-25000" dirty="0"/>
              <a:t>2 </a:t>
            </a:r>
            <a:r>
              <a:rPr lang="tr-TR" dirty="0" err="1"/>
              <a:t>gerçel</a:t>
            </a:r>
            <a:r>
              <a:rPr lang="tr-TR" dirty="0"/>
              <a:t> sayılar olsun</a:t>
            </a:r>
            <a:r>
              <a:rPr lang="tr-TR" i="1" dirty="0"/>
              <a:t>, r</a:t>
            </a:r>
            <a:r>
              <a:rPr lang="tr-TR" i="1" baseline="30000" dirty="0"/>
              <a:t>2</a:t>
            </a:r>
            <a:r>
              <a:rPr lang="tr-TR" i="1" dirty="0"/>
              <a:t> — c</a:t>
            </a:r>
            <a:r>
              <a:rPr lang="tr-TR" i="1" baseline="-25000" dirty="0"/>
              <a:t>1</a:t>
            </a:r>
            <a:r>
              <a:rPr lang="tr-TR" i="1" dirty="0"/>
              <a:t>r — c</a:t>
            </a:r>
            <a:r>
              <a:rPr lang="tr-TR" i="1" baseline="-25000" dirty="0"/>
              <a:t>2</a:t>
            </a:r>
            <a:r>
              <a:rPr lang="tr-TR" dirty="0"/>
              <a:t> = 0 eşitliğinin iki ayrık r</a:t>
            </a:r>
            <a:r>
              <a:rPr lang="tr-TR" baseline="-25000" dirty="0"/>
              <a:t>1</a:t>
            </a:r>
            <a:r>
              <a:rPr lang="tr-TR" dirty="0"/>
              <a:t> ve r</a:t>
            </a:r>
            <a:r>
              <a:rPr lang="tr-TR" baseline="-25000" dirty="0"/>
              <a:t>2 </a:t>
            </a:r>
            <a:r>
              <a:rPr lang="tr-TR" dirty="0"/>
              <a:t>kökleri olduğunu varsayalım. Bu durumda ancak ve ancak a</a:t>
            </a:r>
            <a:r>
              <a:rPr lang="tr-TR" baseline="-25000" dirty="0"/>
              <a:t>1</a:t>
            </a:r>
            <a:r>
              <a:rPr lang="tr-TR" dirty="0"/>
              <a:t> ve a</a:t>
            </a:r>
            <a:r>
              <a:rPr lang="tr-TR" baseline="-25000" dirty="0"/>
              <a:t>2</a:t>
            </a:r>
            <a:r>
              <a:rPr lang="tr-TR" dirty="0"/>
              <a:t> sabitler olmak üzere n = 0, 1,2, . . ., için </a:t>
            </a:r>
            <a:r>
              <a:rPr lang="tr-TR" i="1" dirty="0"/>
              <a:t>a</a:t>
            </a:r>
            <a:r>
              <a:rPr lang="tr-TR" i="1" baseline="-25000" dirty="0"/>
              <a:t>n</a:t>
            </a:r>
            <a:r>
              <a:rPr lang="tr-TR" i="1" dirty="0"/>
              <a:t> = a</a:t>
            </a:r>
            <a:r>
              <a:rPr lang="tr-TR" i="1" baseline="-25000" dirty="0"/>
              <a:t>1</a:t>
            </a:r>
            <a:r>
              <a:rPr lang="tr-TR" i="1" dirty="0"/>
              <a:t>r</a:t>
            </a:r>
            <a:r>
              <a:rPr lang="tr-TR" i="1" baseline="30000" dirty="0"/>
              <a:t>n</a:t>
            </a:r>
            <a:r>
              <a:rPr lang="tr-TR" i="1" baseline="-25000" dirty="0"/>
              <a:t>1</a:t>
            </a:r>
            <a:r>
              <a:rPr lang="tr-TR" i="1" dirty="0"/>
              <a:t>+ a</a:t>
            </a:r>
            <a:r>
              <a:rPr lang="tr-TR" i="1" baseline="-25000" dirty="0"/>
              <a:t>2</a:t>
            </a:r>
            <a:r>
              <a:rPr lang="tr-TR" i="1" dirty="0"/>
              <a:t>r</a:t>
            </a:r>
            <a:r>
              <a:rPr lang="tr-TR" i="1" baseline="30000" dirty="0"/>
              <a:t>n</a:t>
            </a:r>
            <a:r>
              <a:rPr lang="tr-TR" i="1" baseline="-25000" dirty="0"/>
              <a:t>2 </a:t>
            </a:r>
            <a:r>
              <a:rPr lang="tr-TR" dirty="0"/>
              <a:t>eşitliğinin sağlandığı durumda {</a:t>
            </a:r>
            <a:r>
              <a:rPr lang="tr-TR" i="1" dirty="0"/>
              <a:t>a</a:t>
            </a:r>
            <a:r>
              <a:rPr lang="tr-TR" i="1" baseline="-25000" dirty="0"/>
              <a:t>n</a:t>
            </a:r>
            <a:r>
              <a:rPr lang="tr-TR" dirty="0"/>
              <a:t>} dizisi </a:t>
            </a:r>
            <a:r>
              <a:rPr lang="tr-TR" i="1" dirty="0"/>
              <a:t>a</a:t>
            </a:r>
            <a:r>
              <a:rPr lang="tr-TR" i="1" baseline="-25000" dirty="0"/>
              <a:t>n</a:t>
            </a:r>
            <a:r>
              <a:rPr lang="tr-TR" i="1" dirty="0"/>
              <a:t> = c</a:t>
            </a:r>
            <a:r>
              <a:rPr lang="tr-TR" i="1" baseline="-25000" dirty="0"/>
              <a:t>1</a:t>
            </a:r>
            <a:r>
              <a:rPr lang="tr-TR" i="1" dirty="0"/>
              <a:t>a</a:t>
            </a:r>
            <a:r>
              <a:rPr lang="tr-TR" i="1" baseline="-25000" dirty="0"/>
              <a:t>n-1</a:t>
            </a:r>
            <a:r>
              <a:rPr lang="tr-TR" i="1" dirty="0"/>
              <a:t>+c2a</a:t>
            </a:r>
            <a:r>
              <a:rPr lang="tr-TR" i="1" baseline="-25000" dirty="0"/>
              <a:t>n-2</a:t>
            </a:r>
            <a:r>
              <a:rPr lang="tr-TR" baseline="-25000" dirty="0"/>
              <a:t> </a:t>
            </a:r>
            <a:r>
              <a:rPr lang="tr-TR" dirty="0" err="1"/>
              <a:t>özyineli</a:t>
            </a:r>
            <a:r>
              <a:rPr lang="tr-TR" dirty="0"/>
              <a:t> ilişkisinin bir çözümü olur.</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28</a:t>
            </a:fld>
            <a:endParaRPr lang="tr-TR"/>
          </a:p>
        </p:txBody>
      </p:sp>
    </p:spTree>
    <p:extLst>
      <p:ext uri="{BB962C8B-B14F-4D97-AF65-F5344CB8AC3E}">
        <p14:creationId xmlns:p14="http://schemas.microsoft.com/office/powerpoint/2010/main" val="1712387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052736"/>
                <a:ext cx="7787208" cy="5421216"/>
              </a:xfrm>
            </p:spPr>
            <p:txBody>
              <a:bodyPr>
                <a:normAutofit/>
              </a:bodyPr>
              <a:lstStyle/>
              <a:p>
                <a:pPr marL="0" indent="0" algn="just">
                  <a:buNone/>
                </a:pPr>
                <a:r>
                  <a:rPr lang="tr-TR" i="1" dirty="0">
                    <a:solidFill>
                      <a:srgbClr val="00B0F0"/>
                    </a:solidFill>
                  </a:rPr>
                  <a:t>İspat:</a:t>
                </a:r>
                <a:r>
                  <a:rPr lang="tr-TR" dirty="0">
                    <a:solidFill>
                      <a:srgbClr val="00B0F0"/>
                    </a:solidFill>
                  </a:rPr>
                  <a:t> </a:t>
                </a:r>
                <a:r>
                  <a:rPr lang="tr-TR" dirty="0"/>
                  <a:t>Teoremin kanıtı için iki şey yapılmalıdır. İlk olarak </a:t>
                </a:r>
                <a:r>
                  <a:rPr lang="tr-TR" i="1" dirty="0"/>
                  <a:t>r</a:t>
                </a:r>
                <a:r>
                  <a:rPr lang="tr-TR" i="1" baseline="-25000" dirty="0"/>
                  <a:t>1</a:t>
                </a:r>
                <a:r>
                  <a:rPr lang="tr-TR" dirty="0"/>
                  <a:t> ve </a:t>
                </a:r>
                <a:r>
                  <a:rPr lang="tr-TR" i="1" dirty="0"/>
                  <a:t>r</a:t>
                </a:r>
                <a:r>
                  <a:rPr lang="tr-TR" i="1" baseline="-25000" dirty="0"/>
                  <a:t>2 </a:t>
                </a:r>
                <a:r>
                  <a:rPr lang="tr-TR" dirty="0"/>
                  <a:t>'</a:t>
                </a:r>
                <a:r>
                  <a:rPr lang="tr-TR" dirty="0" err="1"/>
                  <a:t>nin</a:t>
                </a:r>
                <a:r>
                  <a:rPr lang="tr-TR" dirty="0"/>
                  <a:t> karakteristik denkleminin kökleri ve</a:t>
                </a:r>
                <a:r>
                  <a:rPr lang="tr-TR" i="1" dirty="0"/>
                  <a:t> a</a:t>
                </a:r>
                <a:r>
                  <a:rPr lang="tr-TR" i="1" baseline="-25000" dirty="0"/>
                  <a:t>1</a:t>
                </a:r>
                <a:r>
                  <a:rPr lang="tr-TR" i="1" dirty="0"/>
                  <a:t>, a</a:t>
                </a:r>
                <a:r>
                  <a:rPr lang="tr-TR" i="1" baseline="-25000" dirty="0"/>
                  <a:t>2</a:t>
                </a:r>
                <a:r>
                  <a:rPr lang="tr-TR" i="1" dirty="0"/>
                  <a:t>'nin </a:t>
                </a:r>
                <a:r>
                  <a:rPr lang="tr-TR" dirty="0"/>
                  <a:t>sabitler olduğu gösterilmelidir. Bunun neticesinde </a:t>
                </a:r>
                <a:r>
                  <a:rPr lang="tr-TR" i="1" dirty="0"/>
                  <a:t>a</a:t>
                </a:r>
                <a:r>
                  <a:rPr lang="tr-TR" i="1" baseline="-25000" dirty="0"/>
                  <a:t>n</a:t>
                </a:r>
                <a:r>
                  <a:rPr lang="tr-TR" dirty="0"/>
                  <a:t>=</a:t>
                </a:r>
                <a:r>
                  <a:rPr lang="tr-TR" i="1" dirty="0"/>
                  <a:t>a</a:t>
                </a:r>
                <a:r>
                  <a:rPr lang="tr-TR" i="1" baseline="-25000" dirty="0"/>
                  <a:t>1</a:t>
                </a:r>
                <a:r>
                  <a:rPr lang="tr-TR" i="1" dirty="0"/>
                  <a:t>r</a:t>
                </a:r>
                <a:r>
                  <a:rPr lang="tr-TR" i="1" baseline="30000" dirty="0"/>
                  <a:t>n</a:t>
                </a:r>
                <a:r>
                  <a:rPr lang="tr-TR" i="1" baseline="-25000" dirty="0"/>
                  <a:t>1</a:t>
                </a:r>
                <a:r>
                  <a:rPr lang="tr-TR" i="1" dirty="0"/>
                  <a:t>+ a</a:t>
                </a:r>
                <a:r>
                  <a:rPr lang="tr-TR" i="1" baseline="-25000" dirty="0"/>
                  <a:t>2</a:t>
                </a:r>
                <a:r>
                  <a:rPr lang="tr-TR" i="1" dirty="0"/>
                  <a:t>r</a:t>
                </a:r>
                <a:r>
                  <a:rPr lang="tr-TR" i="1" baseline="30000" dirty="0"/>
                  <a:t>n</a:t>
                </a:r>
                <a:r>
                  <a:rPr lang="tr-TR" i="1" baseline="-25000" dirty="0"/>
                  <a:t>2</a:t>
                </a:r>
                <a:r>
                  <a:rPr lang="tr-TR" dirty="0"/>
                  <a:t> eşitliğine sahip {</a:t>
                </a:r>
                <a:r>
                  <a:rPr lang="tr-TR" i="1" dirty="0"/>
                  <a:t>a</a:t>
                </a:r>
                <a:r>
                  <a:rPr lang="tr-TR" i="1" baseline="-25000" dirty="0"/>
                  <a:t>n</a:t>
                </a:r>
                <a:r>
                  <a:rPr lang="tr-TR" dirty="0"/>
                  <a:t>} dizisinin </a:t>
                </a:r>
                <a:r>
                  <a:rPr lang="tr-TR" dirty="0" err="1"/>
                  <a:t>özyineli</a:t>
                </a:r>
                <a:r>
                  <a:rPr lang="tr-TR" dirty="0"/>
                  <a:t> ilişkinin çözümü olacaktır. İkinci adım olarak, eğer {</a:t>
                </a:r>
                <a:r>
                  <a:rPr lang="tr-TR" i="1" dirty="0"/>
                  <a:t>a</a:t>
                </a:r>
                <a:r>
                  <a:rPr lang="tr-TR" i="1" baseline="-25000" dirty="0"/>
                  <a:t>n</a:t>
                </a:r>
                <a:r>
                  <a:rPr lang="tr-TR" dirty="0"/>
                  <a:t>}dizisi bir çözüm ise bazı </a:t>
                </a:r>
                <a:r>
                  <a:rPr lang="tr-TR" i="1" dirty="0"/>
                  <a:t>a</a:t>
                </a:r>
                <a:r>
                  <a:rPr lang="tr-TR" i="1" baseline="-25000" dirty="0"/>
                  <a:t>1</a:t>
                </a:r>
                <a:r>
                  <a:rPr lang="tr-TR" i="1" dirty="0"/>
                  <a:t> ve a</a:t>
                </a:r>
                <a:r>
                  <a:rPr lang="tr-TR" i="1" baseline="-25000" dirty="0"/>
                  <a:t>2</a:t>
                </a:r>
                <a:r>
                  <a:rPr lang="tr-TR" baseline="-25000" dirty="0"/>
                  <a:t> </a:t>
                </a:r>
                <a:r>
                  <a:rPr lang="tr-TR" dirty="0"/>
                  <a:t>sabitleri için </a:t>
                </a:r>
                <a:r>
                  <a:rPr lang="tr-TR" i="1" dirty="0"/>
                  <a:t>a</a:t>
                </a:r>
                <a:r>
                  <a:rPr lang="tr-TR" i="1" baseline="-25000" dirty="0"/>
                  <a:t>n</a:t>
                </a:r>
                <a:r>
                  <a:rPr lang="tr-TR" i="1" dirty="0"/>
                  <a:t> = a</a:t>
                </a:r>
                <a:r>
                  <a:rPr lang="tr-TR" i="1" baseline="-25000" dirty="0"/>
                  <a:t>1</a:t>
                </a:r>
                <a:r>
                  <a:rPr lang="tr-TR" i="1" dirty="0"/>
                  <a:t>r</a:t>
                </a:r>
                <a:r>
                  <a:rPr lang="tr-TR" i="1" baseline="30000" dirty="0"/>
                  <a:t>n</a:t>
                </a:r>
                <a:r>
                  <a:rPr lang="tr-TR" i="1" baseline="-25000" dirty="0"/>
                  <a:t>1</a:t>
                </a:r>
                <a:r>
                  <a:rPr lang="tr-TR" i="1" dirty="0"/>
                  <a:t>+ a</a:t>
                </a:r>
                <a:r>
                  <a:rPr lang="tr-TR" i="1" baseline="-25000" dirty="0"/>
                  <a:t>2</a:t>
                </a:r>
                <a:r>
                  <a:rPr lang="tr-TR" i="1" dirty="0"/>
                  <a:t>r</a:t>
                </a:r>
                <a:r>
                  <a:rPr lang="tr-TR" i="1" baseline="30000" dirty="0"/>
                  <a:t>n</a:t>
                </a:r>
                <a:r>
                  <a:rPr lang="tr-TR" i="1" baseline="-25000" dirty="0"/>
                  <a:t>2 </a:t>
                </a:r>
                <a:r>
                  <a:rPr lang="tr-TR" dirty="0"/>
                  <a:t>eşitliğinin sağlandığı gösterilmelidir.</a:t>
                </a:r>
              </a:p>
              <a:p>
                <a:pPr marL="0" indent="0" algn="just">
                  <a:buNone/>
                </a:pPr>
                <a:r>
                  <a:rPr lang="tr-TR" dirty="0"/>
                  <a:t>Şimdi </a:t>
                </a:r>
                <a:r>
                  <a:rPr lang="tr-TR" i="1" dirty="0"/>
                  <a:t>a</a:t>
                </a:r>
                <a:r>
                  <a:rPr lang="tr-TR" i="1" baseline="-25000" dirty="0"/>
                  <a:t>n</a:t>
                </a:r>
                <a:r>
                  <a:rPr lang="tr-TR" i="1" dirty="0"/>
                  <a:t> = a</a:t>
                </a:r>
                <a:r>
                  <a:rPr lang="tr-TR" i="1" baseline="-25000" dirty="0"/>
                  <a:t>1</a:t>
                </a:r>
                <a:r>
                  <a:rPr lang="tr-TR" i="1" dirty="0"/>
                  <a:t>r</a:t>
                </a:r>
                <a:r>
                  <a:rPr lang="tr-TR" i="1" baseline="30000" dirty="0"/>
                  <a:t>n</a:t>
                </a:r>
                <a:r>
                  <a:rPr lang="tr-TR" i="1" baseline="-25000" dirty="0"/>
                  <a:t>1</a:t>
                </a:r>
                <a:r>
                  <a:rPr lang="tr-TR" i="1" dirty="0"/>
                  <a:t>+ a</a:t>
                </a:r>
                <a:r>
                  <a:rPr lang="tr-TR" i="1" baseline="-25000" dirty="0"/>
                  <a:t>2</a:t>
                </a:r>
                <a:r>
                  <a:rPr lang="tr-TR" i="1" dirty="0"/>
                  <a:t>r</a:t>
                </a:r>
                <a:r>
                  <a:rPr lang="tr-TR" i="1" baseline="30000" dirty="0"/>
                  <a:t>n</a:t>
                </a:r>
                <a:r>
                  <a:rPr lang="tr-TR" i="1" baseline="-25000" dirty="0"/>
                  <a:t>2  </a:t>
                </a:r>
                <a:r>
                  <a:rPr lang="tr-TR" dirty="0"/>
                  <a:t>ise </a:t>
                </a:r>
                <a:r>
                  <a:rPr lang="tr-TR" i="1" dirty="0"/>
                  <a:t>{a</a:t>
                </a:r>
                <a:r>
                  <a:rPr lang="tr-TR" i="1" baseline="-25000" dirty="0"/>
                  <a:t>n</a:t>
                </a:r>
                <a:r>
                  <a:rPr lang="tr-TR" i="1" dirty="0"/>
                  <a:t>}</a:t>
                </a:r>
                <a:r>
                  <a:rPr lang="tr-TR" dirty="0"/>
                  <a:t> dizisinin </a:t>
                </a:r>
                <a:r>
                  <a:rPr lang="tr-TR" dirty="0" err="1"/>
                  <a:t>özyineli</a:t>
                </a:r>
                <a:r>
                  <a:rPr lang="tr-TR" dirty="0"/>
                  <a:t> ilişkinin çözümü olduğunu göstereceğiz. </a:t>
                </a:r>
                <a:r>
                  <a:rPr lang="tr-TR" i="1" dirty="0"/>
                  <a:t>r</a:t>
                </a:r>
                <a:r>
                  <a:rPr lang="tr-TR" i="1" baseline="-25000" dirty="0"/>
                  <a:t>1</a:t>
                </a:r>
                <a:r>
                  <a:rPr lang="tr-TR" dirty="0"/>
                  <a:t> ve </a:t>
                </a:r>
                <a:r>
                  <a:rPr lang="tr-TR" i="1" dirty="0"/>
                  <a:t>r</a:t>
                </a:r>
                <a:r>
                  <a:rPr lang="tr-TR" i="1" baseline="-25000" dirty="0"/>
                  <a:t>2,</a:t>
                </a:r>
                <a:r>
                  <a:rPr lang="tr-TR" i="1" dirty="0"/>
                  <a:t> r</a:t>
                </a:r>
                <a:r>
                  <a:rPr lang="tr-TR" i="1" baseline="30000" dirty="0"/>
                  <a:t>2</a:t>
                </a:r>
                <a:r>
                  <a:rPr lang="tr-TR" i="1" dirty="0"/>
                  <a:t> — c</a:t>
                </a:r>
                <a:r>
                  <a:rPr lang="tr-TR" i="1" baseline="-25000" dirty="0"/>
                  <a:t>1</a:t>
                </a:r>
                <a:r>
                  <a:rPr lang="tr-TR" i="1" dirty="0"/>
                  <a:t>r — c</a:t>
                </a:r>
                <a:r>
                  <a:rPr lang="tr-TR" i="1" baseline="-25000" dirty="0"/>
                  <a:t>2</a:t>
                </a:r>
                <a:r>
                  <a:rPr lang="tr-TR" dirty="0"/>
                  <a:t> = 0 denkleminin kökleri olduğundan </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1</m:t>
                        </m:r>
                      </m:sub>
                      <m:sup>
                        <m:r>
                          <a:rPr lang="tr-TR" i="1" baseline="-25000">
                            <a:latin typeface="Cambria Math"/>
                          </a:rPr>
                          <m:t>2</m:t>
                        </m:r>
                      </m:sup>
                    </m:sSubSup>
                    <m:r>
                      <a:rPr lang="tr-TR" i="1" baseline="-25000">
                        <a:latin typeface="Cambria Math"/>
                      </a:rPr>
                      <m:t>=</m:t>
                    </m:r>
                  </m:oMath>
                </a14:m>
                <a:r>
                  <a:rPr lang="tr-TR" i="1" dirty="0"/>
                  <a:t>c</a:t>
                </a:r>
                <a:r>
                  <a:rPr lang="tr-TR" i="1" baseline="-25000" dirty="0"/>
                  <a:t>1</a:t>
                </a:r>
                <a:r>
                  <a:rPr lang="tr-TR" i="1" dirty="0"/>
                  <a:t>r</a:t>
                </a:r>
                <a:r>
                  <a:rPr lang="tr-TR" i="1" baseline="-25000" dirty="0"/>
                  <a:t>1</a:t>
                </a:r>
                <a:r>
                  <a:rPr lang="tr-TR" i="1" dirty="0"/>
                  <a:t> +c</a:t>
                </a:r>
                <a:r>
                  <a:rPr lang="tr-TR" i="1" baseline="-25000" dirty="0"/>
                  <a:t>2</a:t>
                </a:r>
                <a:r>
                  <a:rPr lang="tr-TR" dirty="0"/>
                  <a:t> = 0 diyebiliriz.</a:t>
                </a:r>
              </a:p>
              <a:p>
                <a:pPr marL="0" indent="0" algn="just">
                  <a:buNone/>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052736"/>
                <a:ext cx="7787208" cy="5421216"/>
              </a:xfrm>
              <a:blipFill rotWithShape="1">
                <a:blip r:embed="rId2"/>
                <a:stretch>
                  <a:fillRect l="-1175" t="-900" r="-1175"/>
                </a:stretch>
              </a:blipFill>
            </p:spPr>
            <p:txBody>
              <a:bodyPr/>
              <a:lstStyle/>
              <a:p>
                <a:r>
                  <a:rPr lang="tr-TR">
                    <a:noFill/>
                  </a:rPr>
                  <a:t> </a:t>
                </a:r>
              </a:p>
            </p:txBody>
          </p:sp>
        </mc:Fallback>
      </mc:AlternateContent>
      <p:sp>
        <p:nvSpPr>
          <p:cNvPr id="2" name="Slayt Numarası Yer Tutucusu 1"/>
          <p:cNvSpPr>
            <a:spLocks noGrp="1"/>
          </p:cNvSpPr>
          <p:nvPr>
            <p:ph type="sldNum" sz="quarter" idx="15"/>
          </p:nvPr>
        </p:nvSpPr>
        <p:spPr/>
        <p:txBody>
          <a:bodyPr/>
          <a:lstStyle/>
          <a:p>
            <a:fld id="{3F53E46D-0D11-4F90-90B1-E4A64180CDCE}" type="slidenum">
              <a:rPr lang="tr-TR" smtClean="0"/>
              <a:t>29</a:t>
            </a:fld>
            <a:endParaRPr lang="tr-TR"/>
          </a:p>
        </p:txBody>
      </p:sp>
    </p:spTree>
    <p:extLst>
      <p:ext uri="{BB962C8B-B14F-4D97-AF65-F5344CB8AC3E}">
        <p14:creationId xmlns:p14="http://schemas.microsoft.com/office/powerpoint/2010/main" val="249621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323528" y="1484784"/>
            <a:ext cx="8229600" cy="4641379"/>
          </a:xfrm>
        </p:spPr>
        <p:txBody>
          <a:bodyPr>
            <a:normAutofit/>
          </a:bodyPr>
          <a:lstStyle/>
          <a:p>
            <a:pPr marL="0" indent="0" algn="just">
              <a:buNone/>
            </a:pPr>
            <a:r>
              <a:rPr lang="tr-TR" dirty="0" smtClean="0"/>
              <a:t>	Algoritma </a:t>
            </a:r>
            <a:r>
              <a:rPr lang="tr-TR" dirty="0"/>
              <a:t>çalışmalarında özyineleme ilişkilerinin oynadığı 2 önemli </a:t>
            </a:r>
            <a:r>
              <a:rPr lang="tr-TR" dirty="0" smtClean="0"/>
              <a:t>rol vardır. </a:t>
            </a:r>
            <a:r>
              <a:rPr lang="tr-TR" dirty="0"/>
              <a:t>Birincisi, Dinamik programlama olarak </a:t>
            </a:r>
            <a:r>
              <a:rPr lang="tr-TR" dirty="0" smtClean="0"/>
              <a:t>da </a:t>
            </a:r>
            <a:r>
              <a:rPr lang="tr-TR" dirty="0"/>
              <a:t>bilinen çok önemli bir algoritma 1</a:t>
            </a:r>
            <a:r>
              <a:rPr lang="tr-TR" dirty="0" smtClean="0"/>
              <a:t> </a:t>
            </a:r>
            <a:r>
              <a:rPr lang="tr-TR" dirty="0"/>
              <a:t>paradigmayı burada inceleyeceğiz. Bu paradigmayı esas alan algoritmalar problemi örtüşen alt problemlere bölerler. Daha sonra problemin çözümü alt problemlerin özyineleme ilişkisi kullanılarak çözümlerinden bulunur. </a:t>
            </a:r>
            <a:endParaRPr lang="tr-TR" dirty="0" smtClean="0"/>
          </a:p>
        </p:txBody>
      </p:sp>
      <p:sp>
        <p:nvSpPr>
          <p:cNvPr id="2" name="Slayt Numarası Yer Tutucusu 1"/>
          <p:cNvSpPr>
            <a:spLocks noGrp="1"/>
          </p:cNvSpPr>
          <p:nvPr>
            <p:ph type="sldNum" sz="quarter" idx="15"/>
          </p:nvPr>
        </p:nvSpPr>
        <p:spPr/>
        <p:txBody>
          <a:bodyPr/>
          <a:lstStyle/>
          <a:p>
            <a:fld id="{3F53E46D-0D11-4F90-90B1-E4A64180CDCE}" type="slidenum">
              <a:rPr lang="tr-TR" smtClean="0"/>
              <a:t>3</a:t>
            </a:fld>
            <a:endParaRPr lang="tr-TR" dirty="0"/>
          </a:p>
        </p:txBody>
      </p:sp>
    </p:spTree>
    <p:extLst>
      <p:ext uri="{BB962C8B-B14F-4D97-AF65-F5344CB8AC3E}">
        <p14:creationId xmlns:p14="http://schemas.microsoft.com/office/powerpoint/2010/main" val="41283164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600200"/>
                <a:ext cx="7787208" cy="4873752"/>
              </a:xfrm>
            </p:spPr>
            <p:txBody>
              <a:bodyPr/>
              <a:lstStyle/>
              <a:p>
                <a:pPr marL="0" indent="0">
                  <a:buNone/>
                </a:pPr>
                <a:r>
                  <a:rPr lang="tr-TR" dirty="0"/>
                  <a:t>Bu eşitliklerden görüyoruz ki;</a:t>
                </a:r>
              </a:p>
              <a:p>
                <a:pPr marL="0" indent="0">
                  <a:buNone/>
                </a:pPr>
                <a:r>
                  <a:rPr lang="tr-TR" i="1" dirty="0"/>
                  <a:t>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 </a:t>
                </a:r>
                <a:r>
                  <a:rPr lang="tr-TR" i="1" dirty="0"/>
                  <a:t>= c</a:t>
                </a:r>
                <a:r>
                  <a:rPr lang="tr-TR" i="1" baseline="-25000" dirty="0"/>
                  <a:t>1 </a:t>
                </a:r>
                <a:r>
                  <a:rPr lang="tr-TR" i="1" dirty="0"/>
                  <a:t>(a</a:t>
                </a:r>
                <a:r>
                  <a:rPr lang="tr-TR" i="1" baseline="-25000"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1</m:t>
                        </m:r>
                      </m:sub>
                      <m:sup>
                        <m:r>
                          <a:rPr lang="tr-TR" i="1" baseline="-25000">
                            <a:latin typeface="Cambria Math"/>
                          </a:rPr>
                          <m:t>𝑛</m:t>
                        </m:r>
                        <m:r>
                          <a:rPr lang="tr-TR" i="1" baseline="-25000">
                            <a:latin typeface="Cambria Math"/>
                          </a:rPr>
                          <m:t>−1</m:t>
                        </m:r>
                      </m:sup>
                    </m:sSubSup>
                  </m:oMath>
                </a14:m>
                <a:r>
                  <a:rPr lang="tr-TR" i="1" dirty="0"/>
                  <a:t>+ a</a:t>
                </a:r>
                <a:r>
                  <a:rPr lang="tr-TR" i="1" baseline="-25000" dirty="0"/>
                  <a:t>2</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2</m:t>
                        </m:r>
                      </m:sub>
                      <m:sup>
                        <m:r>
                          <a:rPr lang="tr-TR" i="1" baseline="-25000">
                            <a:latin typeface="Cambria Math"/>
                          </a:rPr>
                          <m:t>𝑛</m:t>
                        </m:r>
                        <m:r>
                          <a:rPr lang="tr-TR" i="1" baseline="-25000">
                            <a:latin typeface="Cambria Math"/>
                          </a:rPr>
                          <m:t>−1</m:t>
                        </m:r>
                      </m:sup>
                    </m:sSubSup>
                  </m:oMath>
                </a14:m>
                <a:r>
                  <a:rPr lang="tr-TR" i="1" dirty="0"/>
                  <a:t>)+ c</a:t>
                </a:r>
                <a:r>
                  <a:rPr lang="tr-TR" i="1" baseline="-25000" dirty="0"/>
                  <a:t>1 </a:t>
                </a:r>
                <a:r>
                  <a:rPr lang="tr-TR" i="1" dirty="0"/>
                  <a:t>(a</a:t>
                </a:r>
                <a:r>
                  <a:rPr lang="tr-TR" i="1" baseline="-25000"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1</m:t>
                        </m:r>
                      </m:sub>
                      <m:sup>
                        <m:r>
                          <a:rPr lang="tr-TR" i="1" baseline="-25000">
                            <a:latin typeface="Cambria Math"/>
                          </a:rPr>
                          <m:t>𝑛</m:t>
                        </m:r>
                        <m:r>
                          <a:rPr lang="tr-TR" i="1" baseline="-25000">
                            <a:latin typeface="Cambria Math"/>
                          </a:rPr>
                          <m:t>−2</m:t>
                        </m:r>
                      </m:sup>
                    </m:sSubSup>
                  </m:oMath>
                </a14:m>
                <a:r>
                  <a:rPr lang="tr-TR" i="1" dirty="0"/>
                  <a:t>+ a</a:t>
                </a:r>
                <a:r>
                  <a:rPr lang="tr-TR" i="1" baseline="-25000" dirty="0"/>
                  <a:t>2</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2</m:t>
                        </m:r>
                      </m:sub>
                      <m:sup>
                        <m:r>
                          <a:rPr lang="tr-TR" i="1" baseline="-25000">
                            <a:latin typeface="Cambria Math"/>
                          </a:rPr>
                          <m:t>𝑛</m:t>
                        </m:r>
                        <m:r>
                          <a:rPr lang="tr-TR" i="1" baseline="-25000">
                            <a:latin typeface="Cambria Math"/>
                          </a:rPr>
                          <m:t>−2</m:t>
                        </m:r>
                      </m:sup>
                    </m:sSubSup>
                  </m:oMath>
                </a14:m>
                <a:r>
                  <a:rPr lang="tr-TR" i="1" dirty="0"/>
                  <a:t>)</a:t>
                </a:r>
                <a:endParaRPr lang="tr-TR" dirty="0"/>
              </a:p>
              <a:p>
                <a:pPr marL="0" indent="0">
                  <a:buNone/>
                </a:pPr>
                <a:r>
                  <a:rPr lang="tr-TR" i="1" dirty="0" smtClean="0"/>
                  <a:t>		= </a:t>
                </a:r>
                <a:r>
                  <a:rPr lang="tr-TR" i="1" dirty="0"/>
                  <a:t>a</a:t>
                </a:r>
                <a:r>
                  <a:rPr lang="tr-TR" i="1" baseline="-25000"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1</m:t>
                        </m:r>
                      </m:sub>
                      <m:sup>
                        <m:r>
                          <a:rPr lang="tr-TR" i="1" baseline="-25000">
                            <a:latin typeface="Cambria Math"/>
                          </a:rPr>
                          <m:t>𝑛</m:t>
                        </m:r>
                        <m:r>
                          <a:rPr lang="tr-TR" i="1" baseline="-25000">
                            <a:latin typeface="Cambria Math"/>
                          </a:rPr>
                          <m:t>−2</m:t>
                        </m:r>
                      </m:sup>
                    </m:sSubSup>
                  </m:oMath>
                </a14:m>
                <a:r>
                  <a:rPr lang="tr-TR" i="1" dirty="0"/>
                  <a:t>(c</a:t>
                </a:r>
                <a:r>
                  <a:rPr lang="tr-TR" i="1" baseline="-25000" dirty="0"/>
                  <a:t>1</a:t>
                </a:r>
                <a:r>
                  <a:rPr lang="tr-TR" i="1" dirty="0"/>
                  <a:t>r</a:t>
                </a:r>
                <a:r>
                  <a:rPr lang="tr-TR" i="1" baseline="-25000" dirty="0"/>
                  <a:t>1</a:t>
                </a:r>
                <a:r>
                  <a:rPr lang="tr-TR" i="1" dirty="0"/>
                  <a:t> +c</a:t>
                </a:r>
                <a:r>
                  <a:rPr lang="tr-TR" i="1" baseline="-25000" dirty="0"/>
                  <a:t>2 </a:t>
                </a:r>
                <a:r>
                  <a:rPr lang="tr-TR" i="1" dirty="0"/>
                  <a:t>) + a</a:t>
                </a:r>
                <a:r>
                  <a:rPr lang="tr-TR" i="1" baseline="-25000" dirty="0"/>
                  <a:t>2</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2</m:t>
                        </m:r>
                      </m:sub>
                      <m:sup>
                        <m:r>
                          <a:rPr lang="tr-TR" i="1" baseline="-25000">
                            <a:latin typeface="Cambria Math"/>
                          </a:rPr>
                          <m:t>𝑛</m:t>
                        </m:r>
                        <m:r>
                          <a:rPr lang="tr-TR" i="1" baseline="-25000">
                            <a:latin typeface="Cambria Math"/>
                          </a:rPr>
                          <m:t>−2</m:t>
                        </m:r>
                      </m:sup>
                    </m:sSubSup>
                  </m:oMath>
                </a14:m>
                <a:r>
                  <a:rPr lang="tr-TR" i="1" dirty="0"/>
                  <a:t> (c</a:t>
                </a:r>
                <a:r>
                  <a:rPr lang="tr-TR" i="1" baseline="-25000" dirty="0"/>
                  <a:t>1</a:t>
                </a:r>
                <a:r>
                  <a:rPr lang="tr-TR" i="1" dirty="0"/>
                  <a:t>r</a:t>
                </a:r>
                <a:r>
                  <a:rPr lang="tr-TR" i="1" baseline="-25000" dirty="0"/>
                  <a:t>2</a:t>
                </a:r>
                <a:r>
                  <a:rPr lang="tr-TR" i="1" dirty="0"/>
                  <a:t> +c</a:t>
                </a:r>
                <a:r>
                  <a:rPr lang="tr-TR" i="1" baseline="-25000" dirty="0"/>
                  <a:t>2  </a:t>
                </a:r>
                <a:r>
                  <a:rPr lang="tr-TR" i="1" dirty="0"/>
                  <a:t>)</a:t>
                </a:r>
                <a:endParaRPr lang="tr-TR" dirty="0"/>
              </a:p>
              <a:p>
                <a:pPr marL="0" indent="0">
                  <a:buNone/>
                </a:pPr>
                <a:r>
                  <a:rPr lang="tr-TR" i="1" dirty="0" smtClean="0"/>
                  <a:t>		= </a:t>
                </a:r>
                <a:r>
                  <a:rPr lang="tr-TR" i="1" dirty="0"/>
                  <a:t>a</a:t>
                </a:r>
                <a:r>
                  <a:rPr lang="tr-TR" i="1" baseline="-25000"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1</m:t>
                        </m:r>
                      </m:sub>
                      <m:sup>
                        <m:r>
                          <a:rPr lang="tr-TR" i="1" baseline="-25000">
                            <a:latin typeface="Cambria Math"/>
                          </a:rPr>
                          <m:t>𝑛</m:t>
                        </m:r>
                        <m:r>
                          <a:rPr lang="tr-TR" i="1" baseline="-25000">
                            <a:latin typeface="Cambria Math"/>
                          </a:rPr>
                          <m:t>−2</m:t>
                        </m:r>
                      </m:sup>
                    </m:sSubSup>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1</m:t>
                        </m:r>
                      </m:sub>
                      <m:sup>
                        <m:r>
                          <a:rPr lang="tr-TR" i="1" baseline="-25000">
                            <a:latin typeface="Cambria Math"/>
                          </a:rPr>
                          <m:t>2</m:t>
                        </m:r>
                      </m:sup>
                    </m:sSubSup>
                  </m:oMath>
                </a14:m>
                <a:r>
                  <a:rPr lang="tr-TR" i="1" dirty="0"/>
                  <a:t>+a</a:t>
                </a:r>
                <a:r>
                  <a:rPr lang="tr-TR" i="1" baseline="-25000" dirty="0"/>
                  <a:t>2</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2</m:t>
                        </m:r>
                      </m:sub>
                      <m:sup>
                        <m:r>
                          <a:rPr lang="tr-TR" i="1" baseline="-25000">
                            <a:latin typeface="Cambria Math"/>
                          </a:rPr>
                          <m:t>𝑛</m:t>
                        </m:r>
                        <m:r>
                          <a:rPr lang="tr-TR" i="1" baseline="-25000">
                            <a:latin typeface="Cambria Math"/>
                          </a:rPr>
                          <m:t>−2</m:t>
                        </m:r>
                      </m:sup>
                    </m:sSubSup>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2</m:t>
                        </m:r>
                      </m:sub>
                      <m:sup>
                        <m:r>
                          <a:rPr lang="tr-TR" i="1" baseline="-25000">
                            <a:latin typeface="Cambria Math"/>
                          </a:rPr>
                          <m:t>2</m:t>
                        </m:r>
                      </m:sup>
                    </m:sSubSup>
                  </m:oMath>
                </a14:m>
                <a:endParaRPr lang="tr-TR" dirty="0"/>
              </a:p>
              <a:p>
                <a:pPr marL="0" indent="0">
                  <a:buNone/>
                </a:pPr>
                <a:r>
                  <a:rPr lang="tr-TR" i="1" dirty="0" smtClean="0"/>
                  <a:t>		= </a:t>
                </a:r>
                <a:r>
                  <a:rPr lang="tr-TR" i="1" dirty="0"/>
                  <a:t>a</a:t>
                </a:r>
                <a:r>
                  <a:rPr lang="tr-TR" i="1" baseline="-25000"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1</m:t>
                        </m:r>
                      </m:sub>
                      <m:sup>
                        <m:r>
                          <a:rPr lang="tr-TR" i="1" baseline="-25000">
                            <a:latin typeface="Cambria Math"/>
                          </a:rPr>
                          <m:t>𝑛</m:t>
                        </m:r>
                      </m:sup>
                    </m:sSubSup>
                  </m:oMath>
                </a14:m>
                <a:r>
                  <a:rPr lang="tr-TR" i="1" dirty="0"/>
                  <a:t>+ a</a:t>
                </a:r>
                <a:r>
                  <a:rPr lang="tr-TR" i="1" baseline="-25000" dirty="0"/>
                  <a:t>2</a:t>
                </a:r>
                <a:r>
                  <a:rPr lang="tr-TR" i="1"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2</m:t>
                        </m:r>
                      </m:sub>
                      <m:sup>
                        <m:r>
                          <a:rPr lang="tr-TR" i="1" baseline="-25000">
                            <a:latin typeface="Cambria Math"/>
                          </a:rPr>
                          <m:t>𝑛</m:t>
                        </m:r>
                      </m:sup>
                    </m:sSubSup>
                  </m:oMath>
                </a14:m>
                <a:endParaRPr lang="tr-TR" dirty="0"/>
              </a:p>
              <a:p>
                <a:pPr marL="0" indent="0">
                  <a:buNone/>
                </a:pPr>
                <a:r>
                  <a:rPr lang="tr-TR" i="1" dirty="0" smtClean="0"/>
                  <a:t>		=</a:t>
                </a:r>
                <a:r>
                  <a:rPr lang="tr-TR" i="1" dirty="0"/>
                  <a:t>a</a:t>
                </a:r>
                <a:r>
                  <a:rPr lang="tr-TR" i="1" baseline="-25000" dirty="0"/>
                  <a:t>n</a:t>
                </a:r>
                <a:endParaRPr lang="tr-TR" dirty="0"/>
              </a:p>
              <a:p>
                <a:pPr marL="0" indent="0" algn="just">
                  <a:buNone/>
                </a:pPr>
                <a:r>
                  <a:rPr lang="tr-TR" dirty="0"/>
                  <a:t>Bu da gösteriyor ki </a:t>
                </a:r>
                <a:r>
                  <a:rPr lang="tr-TR" i="1" dirty="0"/>
                  <a:t>a</a:t>
                </a:r>
                <a:r>
                  <a:rPr lang="tr-TR" i="1" baseline="-25000" dirty="0"/>
                  <a:t>n</a:t>
                </a:r>
                <a:r>
                  <a:rPr lang="tr-TR" dirty="0"/>
                  <a:t> =</a:t>
                </a:r>
                <a:r>
                  <a:rPr lang="tr-TR" i="1" dirty="0"/>
                  <a:t> a</a:t>
                </a:r>
                <a:r>
                  <a:rPr lang="tr-TR" i="1" baseline="-25000"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1</m:t>
                        </m:r>
                      </m:sub>
                      <m:sup>
                        <m:r>
                          <a:rPr lang="tr-TR" i="1" baseline="-25000">
                            <a:latin typeface="Cambria Math"/>
                          </a:rPr>
                          <m:t>𝑛</m:t>
                        </m:r>
                      </m:sup>
                    </m:sSubSup>
                  </m:oMath>
                </a14:m>
                <a:r>
                  <a:rPr lang="tr-TR" dirty="0"/>
                  <a:t> +</a:t>
                </a:r>
                <a:r>
                  <a:rPr lang="tr-TR" i="1" dirty="0"/>
                  <a:t> a</a:t>
                </a:r>
                <a:r>
                  <a:rPr lang="tr-TR" i="1" baseline="-25000" dirty="0"/>
                  <a:t>2</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2</m:t>
                        </m:r>
                      </m:sub>
                      <m:sup>
                        <m:r>
                          <a:rPr lang="tr-TR" i="1" baseline="-25000">
                            <a:latin typeface="Cambria Math"/>
                          </a:rPr>
                          <m:t>2</m:t>
                        </m:r>
                      </m:sup>
                    </m:sSubSup>
                  </m:oMath>
                </a14:m>
                <a:r>
                  <a:rPr lang="tr-TR" i="1" dirty="0"/>
                  <a:t> </a:t>
                </a:r>
                <a:r>
                  <a:rPr lang="tr-TR" dirty="0"/>
                  <a:t>eşitliğine sahip {</a:t>
                </a:r>
                <a:r>
                  <a:rPr lang="tr-TR" i="1" dirty="0"/>
                  <a:t>a</a:t>
                </a:r>
                <a:r>
                  <a:rPr lang="tr-TR" i="1" baseline="-25000" dirty="0"/>
                  <a:t>n</a:t>
                </a:r>
                <a:r>
                  <a:rPr lang="tr-TR" dirty="0"/>
                  <a:t>} dizisi </a:t>
                </a:r>
                <a:r>
                  <a:rPr lang="tr-TR" dirty="0" err="1"/>
                  <a:t>özyineli</a:t>
                </a:r>
                <a:r>
                  <a:rPr lang="tr-TR" dirty="0"/>
                  <a:t> ilişkinin çözümüdür.</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600200"/>
                <a:ext cx="7787208" cy="4873752"/>
              </a:xfrm>
              <a:blipFill rotWithShape="1">
                <a:blip r:embed="rId2"/>
                <a:stretch>
                  <a:fillRect l="-1175" t="-1001" r="-1175"/>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30</a:t>
            </a:fld>
            <a:endParaRPr lang="tr-TR"/>
          </a:p>
        </p:txBody>
      </p:sp>
    </p:spTree>
    <p:extLst>
      <p:ext uri="{BB962C8B-B14F-4D97-AF65-F5344CB8AC3E}">
        <p14:creationId xmlns:p14="http://schemas.microsoft.com/office/powerpoint/2010/main" val="203388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764704"/>
                <a:ext cx="7787208" cy="5709248"/>
              </a:xfrm>
            </p:spPr>
            <p:txBody>
              <a:bodyPr>
                <a:normAutofit lnSpcReduction="10000"/>
              </a:bodyPr>
              <a:lstStyle/>
              <a:p>
                <a:pPr marL="0" indent="0" algn="just">
                  <a:buNone/>
                </a:pPr>
                <a:r>
                  <a:rPr lang="tr-TR" i="1" dirty="0"/>
                  <a:t>a</a:t>
                </a:r>
                <a:r>
                  <a:rPr lang="tr-TR" i="1" baseline="-25000" dirty="0"/>
                  <a:t>n</a:t>
                </a:r>
                <a:r>
                  <a:rPr lang="tr-TR" dirty="0"/>
                  <a:t> = </a:t>
                </a:r>
                <a:r>
                  <a:rPr lang="tr-TR" i="1" dirty="0"/>
                  <a:t>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 </a:t>
                </a:r>
                <a:r>
                  <a:rPr lang="tr-TR" dirty="0" err="1"/>
                  <a:t>özyineli</a:t>
                </a:r>
                <a:r>
                  <a:rPr lang="tr-TR" dirty="0"/>
                  <a:t> ilişkisine ait her bir {</a:t>
                </a:r>
                <a:r>
                  <a:rPr lang="tr-TR" i="1" dirty="0"/>
                  <a:t>a</a:t>
                </a:r>
                <a:r>
                  <a:rPr lang="tr-TR" i="1" baseline="-25000" dirty="0"/>
                  <a:t>n</a:t>
                </a:r>
                <a:r>
                  <a:rPr lang="tr-TR" dirty="0"/>
                  <a:t>} çözümü için n = O, 1, 2 , . . . , olmak üzere </a:t>
                </a:r>
                <a:r>
                  <a:rPr lang="tr-TR" i="1" dirty="0"/>
                  <a:t>a</a:t>
                </a:r>
                <a:r>
                  <a:rPr lang="tr-TR" i="1" baseline="-25000" dirty="0"/>
                  <a:t>1</a:t>
                </a:r>
                <a:r>
                  <a:rPr lang="tr-TR" dirty="0"/>
                  <a:t> ve </a:t>
                </a:r>
                <a:r>
                  <a:rPr lang="tr-TR" i="1" dirty="0"/>
                  <a:t>a</a:t>
                </a:r>
                <a:r>
                  <a:rPr lang="tr-TR" i="1" baseline="-25000" dirty="0"/>
                  <a:t>2</a:t>
                </a:r>
                <a:r>
                  <a:rPr lang="tr-TR" i="1" dirty="0"/>
                  <a:t> </a:t>
                </a:r>
                <a:r>
                  <a:rPr lang="tr-TR" dirty="0"/>
                  <a:t>sabitleri için </a:t>
                </a:r>
                <a:r>
                  <a:rPr lang="tr-TR" i="1" dirty="0"/>
                  <a:t>a</a:t>
                </a:r>
                <a:r>
                  <a:rPr lang="tr-TR" i="1" baseline="-25000" dirty="0"/>
                  <a:t>n</a:t>
                </a:r>
                <a:r>
                  <a:rPr lang="tr-TR" dirty="0"/>
                  <a:t> =</a:t>
                </a:r>
                <a:r>
                  <a:rPr lang="tr-TR" i="1" dirty="0"/>
                  <a:t> a</a:t>
                </a:r>
                <a:r>
                  <a:rPr lang="tr-TR" i="1" baseline="-25000"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1</m:t>
                        </m:r>
                      </m:sub>
                      <m:sup>
                        <m:r>
                          <a:rPr lang="tr-TR" i="1" baseline="-25000">
                            <a:latin typeface="Cambria Math"/>
                          </a:rPr>
                          <m:t>𝑛</m:t>
                        </m:r>
                      </m:sup>
                    </m:sSubSup>
                  </m:oMath>
                </a14:m>
                <a:r>
                  <a:rPr lang="tr-TR" dirty="0"/>
                  <a:t> +</a:t>
                </a:r>
                <a:r>
                  <a:rPr lang="tr-TR" i="1" dirty="0"/>
                  <a:t> a</a:t>
                </a:r>
                <a:r>
                  <a:rPr lang="tr-TR" i="1" baseline="-25000" dirty="0"/>
                  <a:t>2</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2</m:t>
                        </m:r>
                      </m:sub>
                      <m:sup>
                        <m:r>
                          <a:rPr lang="tr-TR" i="1" baseline="-25000">
                            <a:latin typeface="Cambria Math"/>
                          </a:rPr>
                          <m:t>𝑛</m:t>
                        </m:r>
                      </m:sup>
                    </m:sSubSup>
                  </m:oMath>
                </a14:m>
                <a:r>
                  <a:rPr lang="tr-TR" i="1" dirty="0"/>
                  <a:t> </a:t>
                </a:r>
                <a:r>
                  <a:rPr lang="tr-TR" dirty="0"/>
                  <a:t>olduğunu göstermek amacı ile varsayalım ki {</a:t>
                </a:r>
                <a:r>
                  <a:rPr lang="tr-TR" i="1" dirty="0"/>
                  <a:t>a</a:t>
                </a:r>
                <a:r>
                  <a:rPr lang="tr-TR" i="1" baseline="-25000" dirty="0"/>
                  <a:t>n</a:t>
                </a:r>
                <a:r>
                  <a:rPr lang="tr-TR" dirty="0"/>
                  <a:t>} </a:t>
                </a:r>
                <a:r>
                  <a:rPr lang="tr-TR" dirty="0" err="1"/>
                  <a:t>özyineli</a:t>
                </a:r>
                <a:r>
                  <a:rPr lang="tr-TR" dirty="0"/>
                  <a:t> ilişkinin bir çözümü olsun ve başlangıç koşulu olarak </a:t>
                </a:r>
                <a:r>
                  <a:rPr lang="tr-TR" i="1" dirty="0"/>
                  <a:t>a</a:t>
                </a:r>
                <a:r>
                  <a:rPr lang="tr-TR" i="1" baseline="-25000" dirty="0"/>
                  <a:t>0</a:t>
                </a:r>
                <a:r>
                  <a:rPr lang="tr-TR" i="1" dirty="0"/>
                  <a:t> = C</a:t>
                </a:r>
                <a:r>
                  <a:rPr lang="tr-TR" i="1" baseline="-25000" dirty="0"/>
                  <a:t>0</a:t>
                </a:r>
                <a:r>
                  <a:rPr lang="tr-TR" dirty="0"/>
                  <a:t> ve </a:t>
                </a:r>
                <a:r>
                  <a:rPr lang="tr-TR" i="1" dirty="0"/>
                  <a:t>a</a:t>
                </a:r>
                <a:r>
                  <a:rPr lang="tr-TR" i="1" baseline="-25000" dirty="0"/>
                  <a:t>1</a:t>
                </a:r>
                <a:r>
                  <a:rPr lang="tr-TR" i="1" dirty="0"/>
                  <a:t> = C</a:t>
                </a:r>
                <a:r>
                  <a:rPr lang="tr-TR" i="1" baseline="-25000" dirty="0"/>
                  <a:t>1</a:t>
                </a:r>
                <a:r>
                  <a:rPr lang="tr-TR" dirty="0"/>
                  <a:t> tutulsun. </a:t>
                </a:r>
                <a:r>
                  <a:rPr lang="tr-TR" i="1" dirty="0"/>
                  <a:t>a</a:t>
                </a:r>
                <a:r>
                  <a:rPr lang="tr-TR" i="1" baseline="-25000" dirty="0"/>
                  <a:t>n </a:t>
                </a:r>
                <a:r>
                  <a:rPr lang="tr-TR" dirty="0"/>
                  <a:t>= </a:t>
                </a:r>
                <a:r>
                  <a:rPr lang="tr-TR" i="1" dirty="0"/>
                  <a:t>a</a:t>
                </a:r>
                <a:r>
                  <a:rPr lang="tr-TR" i="1" baseline="-25000" dirty="0"/>
                  <a:t>n</a:t>
                </a:r>
                <a:r>
                  <a:rPr lang="tr-TR" dirty="0"/>
                  <a:t> =</a:t>
                </a:r>
                <a:r>
                  <a:rPr lang="tr-TR" i="1" dirty="0"/>
                  <a:t> a</a:t>
                </a:r>
                <a:r>
                  <a:rPr lang="tr-TR" i="1" baseline="-25000"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1</m:t>
                        </m:r>
                      </m:sub>
                      <m:sup>
                        <m:r>
                          <a:rPr lang="tr-TR" i="1" baseline="-25000">
                            <a:latin typeface="Cambria Math"/>
                          </a:rPr>
                          <m:t>𝑛</m:t>
                        </m:r>
                      </m:sup>
                    </m:sSubSup>
                  </m:oMath>
                </a14:m>
                <a:r>
                  <a:rPr lang="tr-TR" dirty="0"/>
                  <a:t> +</a:t>
                </a:r>
                <a:r>
                  <a:rPr lang="tr-TR" i="1" dirty="0"/>
                  <a:t> a</a:t>
                </a:r>
                <a:r>
                  <a:rPr lang="tr-TR" i="1" baseline="-25000" dirty="0"/>
                  <a:t>2</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 </m:t>
                        </m:r>
                        <m:r>
                          <a:rPr lang="tr-TR" i="1" baseline="-25000">
                            <a:latin typeface="Cambria Math"/>
                          </a:rPr>
                          <m:t>𝑟</m:t>
                        </m:r>
                      </m:e>
                      <m:sub>
                        <m:r>
                          <a:rPr lang="tr-TR" i="1" baseline="-25000">
                            <a:latin typeface="Cambria Math"/>
                          </a:rPr>
                          <m:t>2</m:t>
                        </m:r>
                      </m:sub>
                      <m:sup>
                        <m:r>
                          <a:rPr lang="tr-TR" i="1" baseline="-25000">
                            <a:latin typeface="Cambria Math"/>
                          </a:rPr>
                          <m:t>𝑛</m:t>
                        </m:r>
                      </m:sup>
                    </m:sSubSup>
                  </m:oMath>
                </a14:m>
                <a:r>
                  <a:rPr lang="tr-TR" dirty="0"/>
                  <a:t>eşitliğine sahip {</a:t>
                </a:r>
                <a:r>
                  <a:rPr lang="tr-TR" i="1" dirty="0"/>
                  <a:t>a</a:t>
                </a:r>
                <a:r>
                  <a:rPr lang="tr-TR" i="1" baseline="-25000" dirty="0"/>
                  <a:t>n</a:t>
                </a:r>
                <a:r>
                  <a:rPr lang="tr-TR" dirty="0"/>
                  <a:t>} dizisinde </a:t>
                </a:r>
                <a:r>
                  <a:rPr lang="tr-TR" i="1" dirty="0"/>
                  <a:t>a</a:t>
                </a:r>
                <a:r>
                  <a:rPr lang="tr-TR" i="1" baseline="-25000" dirty="0"/>
                  <a:t>1 </a:t>
                </a:r>
                <a:r>
                  <a:rPr lang="tr-TR" i="1" dirty="0"/>
                  <a:t>ve a</a:t>
                </a:r>
                <a:r>
                  <a:rPr lang="tr-TR" i="1" baseline="-25000" dirty="0"/>
                  <a:t>2</a:t>
                </a:r>
                <a:r>
                  <a:rPr lang="tr-TR" dirty="0"/>
                  <a:t> gibi sabitler için aynı başlangıç koşullarının elde edileceği gösterilecektir. Bu da aşağıdaki şartlan </a:t>
                </a:r>
                <a:r>
                  <a:rPr lang="tr-TR" dirty="0" err="1"/>
                  <a:t>gerektinnektedir</a:t>
                </a:r>
                <a:r>
                  <a:rPr lang="tr-TR" dirty="0"/>
                  <a:t>.</a:t>
                </a:r>
              </a:p>
              <a:p>
                <a:pPr marL="0" indent="0" algn="just">
                  <a:buNone/>
                </a:pPr>
                <a:r>
                  <a:rPr lang="tr-TR" i="1" dirty="0"/>
                  <a:t>a</a:t>
                </a:r>
                <a:r>
                  <a:rPr lang="tr-TR" i="1" baseline="-25000" dirty="0"/>
                  <a:t>0</a:t>
                </a:r>
                <a:r>
                  <a:rPr lang="tr-TR" i="1" dirty="0"/>
                  <a:t>= C</a:t>
                </a:r>
                <a:r>
                  <a:rPr lang="tr-TR" i="1" baseline="-25000" dirty="0"/>
                  <a:t>0 </a:t>
                </a:r>
                <a:r>
                  <a:rPr lang="tr-TR" i="1" dirty="0"/>
                  <a:t>=a</a:t>
                </a:r>
                <a:r>
                  <a:rPr lang="tr-TR" i="1" baseline="-25000" dirty="0"/>
                  <a:t>1</a:t>
                </a:r>
                <a:r>
                  <a:rPr lang="tr-TR" i="1" dirty="0"/>
                  <a:t>+a</a:t>
                </a:r>
                <a:r>
                  <a:rPr lang="tr-TR" i="1" baseline="-25000" dirty="0"/>
                  <a:t>2 ,</a:t>
                </a:r>
                <a:endParaRPr lang="tr-TR" dirty="0"/>
              </a:p>
              <a:p>
                <a:pPr marL="0" indent="0" algn="just">
                  <a:buNone/>
                </a:pPr>
                <a:r>
                  <a:rPr lang="tr-TR" i="1" dirty="0"/>
                  <a:t>a</a:t>
                </a:r>
                <a:r>
                  <a:rPr lang="tr-TR" i="1" baseline="-25000" dirty="0"/>
                  <a:t>1</a:t>
                </a:r>
                <a:r>
                  <a:rPr lang="tr-TR" i="1" dirty="0"/>
                  <a:t>= C</a:t>
                </a:r>
                <a:r>
                  <a:rPr lang="tr-TR" i="1" baseline="-25000" dirty="0"/>
                  <a:t>1 </a:t>
                </a:r>
                <a:r>
                  <a:rPr lang="tr-TR" i="1" dirty="0"/>
                  <a:t>=a</a:t>
                </a:r>
                <a:r>
                  <a:rPr lang="tr-TR" i="1" baseline="-25000" dirty="0"/>
                  <a:t>1 </a:t>
                </a:r>
                <a:r>
                  <a:rPr lang="tr-TR" i="1" dirty="0"/>
                  <a:t>r</a:t>
                </a:r>
                <a:r>
                  <a:rPr lang="tr-TR" i="1" baseline="-25000" dirty="0"/>
                  <a:t>1 </a:t>
                </a:r>
                <a:r>
                  <a:rPr lang="tr-TR" i="1" dirty="0"/>
                  <a:t>+a</a:t>
                </a:r>
                <a:r>
                  <a:rPr lang="tr-TR" i="1" baseline="-25000" dirty="0"/>
                  <a:t>2  </a:t>
                </a:r>
                <a:r>
                  <a:rPr lang="tr-TR" i="1" dirty="0"/>
                  <a:t>r</a:t>
                </a:r>
                <a:r>
                  <a:rPr lang="tr-TR" i="1" baseline="-25000" dirty="0"/>
                  <a:t>2</a:t>
                </a:r>
                <a:endParaRPr lang="tr-TR" dirty="0"/>
              </a:p>
              <a:p>
                <a:pPr marL="0" indent="0" algn="just">
                  <a:buNone/>
                </a:pPr>
                <a:r>
                  <a:rPr lang="tr-TR" dirty="0"/>
                  <a:t>Bu iki eşitliği »j ve a2 için çözebiliriz. Birinci eşitlikten </a:t>
                </a:r>
                <a:r>
                  <a:rPr lang="tr-TR" i="1" dirty="0"/>
                  <a:t>a</a:t>
                </a:r>
                <a:r>
                  <a:rPr lang="tr-TR" i="1" baseline="-25000" dirty="0"/>
                  <a:t>2</a:t>
                </a:r>
                <a:r>
                  <a:rPr lang="tr-TR" dirty="0"/>
                  <a:t> = </a:t>
                </a:r>
                <a:r>
                  <a:rPr lang="tr-TR" i="1" dirty="0"/>
                  <a:t>C</a:t>
                </a:r>
                <a:r>
                  <a:rPr lang="tr-TR" i="1" baseline="-25000" dirty="0"/>
                  <a:t>0</a:t>
                </a:r>
                <a:r>
                  <a:rPr lang="tr-TR" dirty="0"/>
                  <a:t> — </a:t>
                </a:r>
                <a:r>
                  <a:rPr lang="tr-TR" i="1" dirty="0"/>
                  <a:t>a</a:t>
                </a:r>
                <a:r>
                  <a:rPr lang="tr-TR" i="1" baseline="-25000" dirty="0"/>
                  <a:t>1 </a:t>
                </a:r>
                <a:r>
                  <a:rPr lang="tr-TR" dirty="0"/>
                  <a:t>elde edilir. Bu ifade ikincide yerine konduğunda aşağıdaki eşitlik elde edilir.</a:t>
                </a:r>
              </a:p>
              <a:p>
                <a:pPr marL="0" indent="0" algn="just">
                  <a:buNone/>
                </a:pPr>
                <a:r>
                  <a:rPr lang="tr-TR" i="1" dirty="0"/>
                  <a:t>C</a:t>
                </a:r>
                <a:r>
                  <a:rPr lang="tr-TR" i="1" baseline="-25000" dirty="0"/>
                  <a:t>1</a:t>
                </a:r>
                <a:r>
                  <a:rPr lang="tr-TR" i="1" dirty="0"/>
                  <a:t> = a</a:t>
                </a:r>
                <a:r>
                  <a:rPr lang="tr-TR" i="1" baseline="-25000" dirty="0"/>
                  <a:t>1</a:t>
                </a:r>
                <a:r>
                  <a:rPr lang="tr-TR" i="1" dirty="0"/>
                  <a:t> r</a:t>
                </a:r>
                <a:r>
                  <a:rPr lang="tr-TR" i="1" baseline="-25000" dirty="0"/>
                  <a:t>1</a:t>
                </a:r>
                <a:r>
                  <a:rPr lang="tr-TR" i="1" dirty="0"/>
                  <a:t> + (C</a:t>
                </a:r>
                <a:r>
                  <a:rPr lang="tr-TR" i="1" baseline="-25000" dirty="0"/>
                  <a:t>0</a:t>
                </a:r>
                <a:r>
                  <a:rPr lang="tr-TR" i="1" dirty="0"/>
                  <a:t> — a</a:t>
                </a:r>
                <a:r>
                  <a:rPr lang="tr-TR" i="1" baseline="-25000" dirty="0"/>
                  <a:t>1 </a:t>
                </a:r>
                <a:r>
                  <a:rPr lang="tr-TR" i="1" dirty="0"/>
                  <a:t>)r</a:t>
                </a:r>
                <a:r>
                  <a:rPr lang="tr-TR" i="1" baseline="-25000" dirty="0"/>
                  <a:t>2</a:t>
                </a:r>
                <a:r>
                  <a:rPr lang="tr-TR" i="1" dirty="0"/>
                  <a:t>. </a:t>
                </a:r>
                <a:endParaRPr lang="tr-TR" dirty="0"/>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764704"/>
                <a:ext cx="7787208" cy="5709248"/>
              </a:xfrm>
              <a:blipFill rotWithShape="1">
                <a:blip r:embed="rId2"/>
                <a:stretch>
                  <a:fillRect l="-1175" t="-1494" r="-1175"/>
                </a:stretch>
              </a:blipFill>
            </p:spPr>
            <p:txBody>
              <a:bodyPr/>
              <a:lstStyle/>
              <a:p>
                <a:r>
                  <a:rPr lang="tr-TR">
                    <a:noFill/>
                  </a:rPr>
                  <a:t> </a:t>
                </a:r>
              </a:p>
            </p:txBody>
          </p:sp>
        </mc:Fallback>
      </mc:AlternateContent>
      <p:sp>
        <p:nvSpPr>
          <p:cNvPr id="2" name="Slayt Numarası Yer Tutucusu 1"/>
          <p:cNvSpPr>
            <a:spLocks noGrp="1"/>
          </p:cNvSpPr>
          <p:nvPr>
            <p:ph type="sldNum" sz="quarter" idx="15"/>
          </p:nvPr>
        </p:nvSpPr>
        <p:spPr/>
        <p:txBody>
          <a:bodyPr/>
          <a:lstStyle/>
          <a:p>
            <a:fld id="{3F53E46D-0D11-4F90-90B1-E4A64180CDCE}" type="slidenum">
              <a:rPr lang="tr-TR" smtClean="0"/>
              <a:t>31</a:t>
            </a:fld>
            <a:endParaRPr lang="tr-TR"/>
          </a:p>
        </p:txBody>
      </p:sp>
    </p:spTree>
    <p:extLst>
      <p:ext uri="{BB962C8B-B14F-4D97-AF65-F5344CB8AC3E}">
        <p14:creationId xmlns:p14="http://schemas.microsoft.com/office/powerpoint/2010/main" val="867530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052736"/>
                <a:ext cx="7859216" cy="5421216"/>
              </a:xfrm>
            </p:spPr>
            <p:txBody>
              <a:bodyPr/>
              <a:lstStyle/>
              <a:p>
                <a:pPr marL="0" indent="0" algn="just">
                  <a:buNone/>
                </a:pPr>
                <a:r>
                  <a:rPr lang="tr-TR" dirty="0"/>
                  <a:t>Buradan </a:t>
                </a:r>
                <a:r>
                  <a:rPr lang="tr-TR" i="1" dirty="0"/>
                  <a:t>a</a:t>
                </a:r>
                <a:r>
                  <a:rPr lang="tr-TR" i="1" baseline="-25000" dirty="0"/>
                  <a:t>1 </a:t>
                </a:r>
                <a:r>
                  <a:rPr lang="tr-TR" dirty="0"/>
                  <a:t>ve </a:t>
                </a:r>
                <a:r>
                  <a:rPr lang="tr-TR" i="1" dirty="0"/>
                  <a:t>a</a:t>
                </a:r>
                <a:r>
                  <a:rPr lang="tr-TR" i="1" baseline="-25000" dirty="0"/>
                  <a:t>2</a:t>
                </a:r>
                <a:r>
                  <a:rPr lang="tr-TR" dirty="0"/>
                  <a:t>'yi elde edecek olursak aşağıdaki eşitliklere ulaşırız. </a:t>
                </a:r>
              </a:p>
              <a:p>
                <a:pPr marL="0" indent="0" algn="just">
                  <a:buNone/>
                </a:pPr>
                <a:r>
                  <a:rPr lang="tr-TR" i="1" dirty="0"/>
                  <a:t>a</a:t>
                </a:r>
                <a:r>
                  <a:rPr lang="tr-TR" i="1" baseline="-25000" dirty="0"/>
                  <a:t>1</a:t>
                </a:r>
                <a:r>
                  <a:rPr lang="tr-TR" i="1" dirty="0"/>
                  <a:t>=</a:t>
                </a:r>
                <a14:m>
                  <m:oMath xmlns:m="http://schemas.openxmlformats.org/officeDocument/2006/math">
                    <m:sSub>
                      <m:sSubPr>
                        <m:ctrlPr>
                          <a:rPr lang="tr-TR" i="1">
                            <a:latin typeface="Cambria Math" panose="02040503050406030204" pitchFamily="18" charset="0"/>
                          </a:rPr>
                        </m:ctrlPr>
                      </m:sSubPr>
                      <m:e>
                        <m:r>
                          <a:rPr lang="tr-TR" i="1">
                            <a:latin typeface="Cambria Math"/>
                          </a:rPr>
                          <m:t>(</m:t>
                        </m:r>
                        <m:r>
                          <a:rPr lang="tr-TR" i="1">
                            <a:latin typeface="Cambria Math"/>
                          </a:rPr>
                          <m:t>𝐶</m:t>
                        </m:r>
                      </m:e>
                      <m:sub>
                        <m:r>
                          <a:rPr lang="tr-TR" i="1">
                            <a:latin typeface="Cambria Math"/>
                          </a:rPr>
                          <m:t>1</m:t>
                        </m:r>
                      </m:sub>
                    </m:sSub>
                    <m:r>
                      <a:rPr lang="tr-TR" i="1">
                        <a:latin typeface="Cambria Math"/>
                      </a:rPr>
                      <m:t>−</m:t>
                    </m:r>
                    <m:sSub>
                      <m:sSubPr>
                        <m:ctrlPr>
                          <a:rPr lang="tr-TR" i="1">
                            <a:latin typeface="Cambria Math" panose="02040503050406030204" pitchFamily="18" charset="0"/>
                          </a:rPr>
                        </m:ctrlPr>
                      </m:sSubPr>
                      <m:e>
                        <m:r>
                          <a:rPr lang="tr-TR" i="1">
                            <a:latin typeface="Cambria Math"/>
                          </a:rPr>
                          <m:t>𝐶</m:t>
                        </m:r>
                      </m:e>
                      <m:sub>
                        <m:r>
                          <a:rPr lang="tr-TR" i="1">
                            <a:latin typeface="Cambria Math"/>
                          </a:rPr>
                          <m:t>0</m:t>
                        </m:r>
                      </m:sub>
                    </m:sSub>
                    <m:sSub>
                      <m:sSubPr>
                        <m:ctrlPr>
                          <a:rPr lang="tr-TR" i="1">
                            <a:latin typeface="Cambria Math" panose="02040503050406030204" pitchFamily="18" charset="0"/>
                          </a:rPr>
                        </m:ctrlPr>
                      </m:sSubPr>
                      <m:e>
                        <m:r>
                          <a:rPr lang="tr-TR" i="1">
                            <a:latin typeface="Cambria Math"/>
                          </a:rPr>
                          <m:t>𝑟</m:t>
                        </m:r>
                      </m:e>
                      <m:sub>
                        <m:r>
                          <a:rPr lang="tr-TR" i="1">
                            <a:latin typeface="Cambria Math"/>
                          </a:rPr>
                          <m:t>2 </m:t>
                        </m:r>
                      </m:sub>
                    </m:sSub>
                    <m:r>
                      <a:rPr lang="tr-TR" i="1">
                        <a:latin typeface="Cambria Math"/>
                      </a:rPr>
                      <m:t>)/</m:t>
                    </m:r>
                    <m:sSub>
                      <m:sSubPr>
                        <m:ctrlPr>
                          <a:rPr lang="tr-TR" i="1">
                            <a:latin typeface="Cambria Math" panose="02040503050406030204" pitchFamily="18" charset="0"/>
                          </a:rPr>
                        </m:ctrlPr>
                      </m:sSubPr>
                      <m:e>
                        <m:r>
                          <a:rPr lang="tr-TR" i="1">
                            <a:latin typeface="Cambria Math"/>
                          </a:rPr>
                          <m:t>(</m:t>
                        </m:r>
                        <m:r>
                          <a:rPr lang="tr-TR" i="1">
                            <a:latin typeface="Cambria Math"/>
                          </a:rPr>
                          <m:t>𝑟</m:t>
                        </m:r>
                      </m:e>
                      <m:sub>
                        <m:r>
                          <a:rPr lang="tr-TR" i="1">
                            <a:latin typeface="Cambria Math"/>
                          </a:rPr>
                          <m:t>1</m:t>
                        </m:r>
                      </m:sub>
                    </m:sSub>
                    <m:r>
                      <a:rPr lang="tr-TR" i="1">
                        <a:latin typeface="Cambria Math"/>
                      </a:rPr>
                      <m:t>−</m:t>
                    </m:r>
                    <m:sSub>
                      <m:sSubPr>
                        <m:ctrlPr>
                          <a:rPr lang="tr-TR" i="1">
                            <a:latin typeface="Cambria Math" panose="02040503050406030204" pitchFamily="18" charset="0"/>
                          </a:rPr>
                        </m:ctrlPr>
                      </m:sSubPr>
                      <m:e>
                        <m:r>
                          <a:rPr lang="tr-TR" i="1">
                            <a:latin typeface="Cambria Math"/>
                          </a:rPr>
                          <m:t>𝑟</m:t>
                        </m:r>
                      </m:e>
                      <m:sub>
                        <m:r>
                          <a:rPr lang="tr-TR" i="1">
                            <a:latin typeface="Cambria Math"/>
                          </a:rPr>
                          <m:t>2 </m:t>
                        </m:r>
                      </m:sub>
                    </m:sSub>
                    <m:r>
                      <a:rPr lang="tr-TR" i="1">
                        <a:latin typeface="Cambria Math"/>
                      </a:rPr>
                      <m:t>)</m:t>
                    </m:r>
                  </m:oMath>
                </a14:m>
                <a:endParaRPr lang="tr-TR" dirty="0"/>
              </a:p>
              <a:p>
                <a:pPr marL="0" indent="0" algn="just">
                  <a:buNone/>
                </a:pPr>
                <a:r>
                  <a:rPr lang="tr-TR" dirty="0"/>
                  <a:t>ve </a:t>
                </a:r>
              </a:p>
              <a:p>
                <a:pPr marL="0" indent="0" algn="just">
                  <a:buNone/>
                </a:pPr>
                <a:r>
                  <a:rPr lang="tr-TR" i="1" dirty="0"/>
                  <a:t>a</a:t>
                </a:r>
                <a:r>
                  <a:rPr lang="tr-TR" i="1" baseline="-25000" dirty="0"/>
                  <a:t>2</a:t>
                </a:r>
                <a:r>
                  <a:rPr lang="tr-TR" i="1" dirty="0"/>
                  <a:t>=C</a:t>
                </a:r>
                <a:r>
                  <a:rPr lang="tr-TR" i="1" baseline="-25000" dirty="0"/>
                  <a:t>0 </a:t>
                </a:r>
                <a:r>
                  <a:rPr lang="tr-TR" i="1" dirty="0"/>
                  <a:t>- a</a:t>
                </a:r>
                <a:r>
                  <a:rPr lang="tr-TR" i="1" baseline="-25000" dirty="0"/>
                  <a:t>1</a:t>
                </a:r>
                <a:r>
                  <a:rPr lang="tr-TR" i="1" dirty="0"/>
                  <a:t>= C</a:t>
                </a:r>
                <a:r>
                  <a:rPr lang="tr-TR" i="1" baseline="-25000" dirty="0"/>
                  <a:t>0-</a:t>
                </a:r>
                <a14:m>
                  <m:oMath xmlns:m="http://schemas.openxmlformats.org/officeDocument/2006/math">
                    <m:sSub>
                      <m:sSubPr>
                        <m:ctrlPr>
                          <a:rPr lang="tr-TR" i="1">
                            <a:latin typeface="Cambria Math" panose="02040503050406030204" pitchFamily="18" charset="0"/>
                          </a:rPr>
                        </m:ctrlPr>
                      </m:sSubPr>
                      <m:e>
                        <m:r>
                          <a:rPr lang="tr-TR" i="1">
                            <a:latin typeface="Cambria Math"/>
                          </a:rPr>
                          <m:t>(</m:t>
                        </m:r>
                        <m:r>
                          <a:rPr lang="tr-TR" i="1">
                            <a:latin typeface="Cambria Math"/>
                          </a:rPr>
                          <m:t>𝐶</m:t>
                        </m:r>
                      </m:e>
                      <m:sub>
                        <m:r>
                          <a:rPr lang="tr-TR" i="1">
                            <a:latin typeface="Cambria Math"/>
                          </a:rPr>
                          <m:t>1</m:t>
                        </m:r>
                      </m:sub>
                    </m:sSub>
                    <m:r>
                      <a:rPr lang="tr-TR" i="1">
                        <a:latin typeface="Cambria Math"/>
                      </a:rPr>
                      <m:t>−</m:t>
                    </m:r>
                    <m:sSub>
                      <m:sSubPr>
                        <m:ctrlPr>
                          <a:rPr lang="tr-TR" i="1">
                            <a:latin typeface="Cambria Math" panose="02040503050406030204" pitchFamily="18" charset="0"/>
                          </a:rPr>
                        </m:ctrlPr>
                      </m:sSubPr>
                      <m:e>
                        <m:r>
                          <a:rPr lang="tr-TR" i="1">
                            <a:latin typeface="Cambria Math"/>
                          </a:rPr>
                          <m:t>𝐶</m:t>
                        </m:r>
                      </m:e>
                      <m:sub>
                        <m:r>
                          <a:rPr lang="tr-TR" i="1">
                            <a:latin typeface="Cambria Math"/>
                          </a:rPr>
                          <m:t>0</m:t>
                        </m:r>
                      </m:sub>
                    </m:sSub>
                    <m:sSub>
                      <m:sSubPr>
                        <m:ctrlPr>
                          <a:rPr lang="tr-TR" i="1">
                            <a:latin typeface="Cambria Math" panose="02040503050406030204" pitchFamily="18" charset="0"/>
                          </a:rPr>
                        </m:ctrlPr>
                      </m:sSubPr>
                      <m:e>
                        <m:r>
                          <a:rPr lang="tr-TR" i="1">
                            <a:latin typeface="Cambria Math"/>
                          </a:rPr>
                          <m:t>𝑟</m:t>
                        </m:r>
                      </m:e>
                      <m:sub>
                        <m:r>
                          <a:rPr lang="tr-TR" i="1">
                            <a:latin typeface="Cambria Math"/>
                          </a:rPr>
                          <m:t>2 </m:t>
                        </m:r>
                      </m:sub>
                    </m:sSub>
                    <m:r>
                      <a:rPr lang="tr-TR" i="1">
                        <a:latin typeface="Cambria Math"/>
                      </a:rPr>
                      <m:t>)/</m:t>
                    </m:r>
                    <m:sSub>
                      <m:sSubPr>
                        <m:ctrlPr>
                          <a:rPr lang="tr-TR" i="1">
                            <a:latin typeface="Cambria Math" panose="02040503050406030204" pitchFamily="18" charset="0"/>
                          </a:rPr>
                        </m:ctrlPr>
                      </m:sSubPr>
                      <m:e>
                        <m:r>
                          <a:rPr lang="tr-TR" i="1">
                            <a:latin typeface="Cambria Math"/>
                          </a:rPr>
                          <m:t>(</m:t>
                        </m:r>
                        <m:r>
                          <a:rPr lang="tr-TR" i="1">
                            <a:latin typeface="Cambria Math"/>
                          </a:rPr>
                          <m:t>𝑟</m:t>
                        </m:r>
                      </m:e>
                      <m:sub>
                        <m:r>
                          <a:rPr lang="tr-TR" i="1">
                            <a:latin typeface="Cambria Math"/>
                          </a:rPr>
                          <m:t>1</m:t>
                        </m:r>
                      </m:sub>
                    </m:sSub>
                    <m:r>
                      <a:rPr lang="tr-TR" i="1">
                        <a:latin typeface="Cambria Math"/>
                      </a:rPr>
                      <m:t>−</m:t>
                    </m:r>
                    <m:sSub>
                      <m:sSubPr>
                        <m:ctrlPr>
                          <a:rPr lang="tr-TR" i="1">
                            <a:latin typeface="Cambria Math" panose="02040503050406030204" pitchFamily="18" charset="0"/>
                          </a:rPr>
                        </m:ctrlPr>
                      </m:sSubPr>
                      <m:e>
                        <m:r>
                          <a:rPr lang="tr-TR" i="1">
                            <a:latin typeface="Cambria Math"/>
                          </a:rPr>
                          <m:t>𝑟</m:t>
                        </m:r>
                      </m:e>
                      <m:sub>
                        <m:r>
                          <a:rPr lang="tr-TR" i="1">
                            <a:latin typeface="Cambria Math"/>
                          </a:rPr>
                          <m:t>2 </m:t>
                        </m:r>
                      </m:sub>
                    </m:sSub>
                    <m:r>
                      <a:rPr lang="tr-TR" i="1">
                        <a:latin typeface="Cambria Math"/>
                      </a:rPr>
                      <m:t>)</m:t>
                    </m:r>
                  </m:oMath>
                </a14:m>
                <a:r>
                  <a:rPr lang="tr-TR" i="1" dirty="0"/>
                  <a:t>=</a:t>
                </a:r>
                <a14:m>
                  <m:oMath xmlns:m="http://schemas.openxmlformats.org/officeDocument/2006/math">
                    <m:r>
                      <a:rPr lang="tr-TR" i="1">
                        <a:latin typeface="Cambria Math"/>
                      </a:rPr>
                      <m:t> (</m:t>
                    </m:r>
                    <m:sSub>
                      <m:sSubPr>
                        <m:ctrlPr>
                          <a:rPr lang="tr-TR" i="1">
                            <a:latin typeface="Cambria Math" panose="02040503050406030204" pitchFamily="18" charset="0"/>
                          </a:rPr>
                        </m:ctrlPr>
                      </m:sSubPr>
                      <m:e>
                        <m:r>
                          <a:rPr lang="tr-TR" i="1">
                            <a:latin typeface="Cambria Math"/>
                          </a:rPr>
                          <m:t>𝐶</m:t>
                        </m:r>
                      </m:e>
                      <m:sub>
                        <m:r>
                          <a:rPr lang="tr-TR" i="1">
                            <a:latin typeface="Cambria Math"/>
                          </a:rPr>
                          <m:t>0</m:t>
                        </m:r>
                      </m:sub>
                    </m:sSub>
                    <m:sSub>
                      <m:sSubPr>
                        <m:ctrlPr>
                          <a:rPr lang="tr-TR" i="1">
                            <a:latin typeface="Cambria Math" panose="02040503050406030204" pitchFamily="18" charset="0"/>
                          </a:rPr>
                        </m:ctrlPr>
                      </m:sSubPr>
                      <m:e>
                        <m:r>
                          <a:rPr lang="tr-TR" i="1">
                            <a:latin typeface="Cambria Math"/>
                          </a:rPr>
                          <m:t>𝑟</m:t>
                        </m:r>
                      </m:e>
                      <m:sub>
                        <m:r>
                          <a:rPr lang="tr-TR" i="1">
                            <a:latin typeface="Cambria Math"/>
                          </a:rPr>
                          <m:t>1 </m:t>
                        </m:r>
                      </m:sub>
                    </m:sSub>
                    <m:r>
                      <a:rPr lang="tr-TR" i="1">
                        <a:latin typeface="Cambria Math"/>
                      </a:rPr>
                      <m:t>− </m:t>
                    </m:r>
                    <m:sSub>
                      <m:sSubPr>
                        <m:ctrlPr>
                          <a:rPr lang="tr-TR" i="1">
                            <a:latin typeface="Cambria Math" panose="02040503050406030204" pitchFamily="18" charset="0"/>
                          </a:rPr>
                        </m:ctrlPr>
                      </m:sSubPr>
                      <m:e>
                        <m:r>
                          <a:rPr lang="tr-TR" i="1">
                            <a:latin typeface="Cambria Math"/>
                          </a:rPr>
                          <m:t>𝐶</m:t>
                        </m:r>
                      </m:e>
                      <m:sub>
                        <m:r>
                          <a:rPr lang="tr-TR" i="1">
                            <a:latin typeface="Cambria Math"/>
                          </a:rPr>
                          <m:t>1</m:t>
                        </m:r>
                      </m:sub>
                    </m:sSub>
                    <m:r>
                      <a:rPr lang="tr-TR" i="1">
                        <a:latin typeface="Cambria Math"/>
                      </a:rPr>
                      <m:t>)/</m:t>
                    </m:r>
                    <m:sSub>
                      <m:sSubPr>
                        <m:ctrlPr>
                          <a:rPr lang="tr-TR" i="1">
                            <a:latin typeface="Cambria Math" panose="02040503050406030204" pitchFamily="18" charset="0"/>
                          </a:rPr>
                        </m:ctrlPr>
                      </m:sSubPr>
                      <m:e>
                        <m:r>
                          <a:rPr lang="tr-TR" i="1">
                            <a:latin typeface="Cambria Math"/>
                          </a:rPr>
                          <m:t>(</m:t>
                        </m:r>
                        <m:r>
                          <a:rPr lang="tr-TR" i="1">
                            <a:latin typeface="Cambria Math"/>
                          </a:rPr>
                          <m:t>𝑟</m:t>
                        </m:r>
                      </m:e>
                      <m:sub>
                        <m:r>
                          <a:rPr lang="tr-TR" i="1">
                            <a:latin typeface="Cambria Math"/>
                          </a:rPr>
                          <m:t>1</m:t>
                        </m:r>
                      </m:sub>
                    </m:sSub>
                    <m:r>
                      <a:rPr lang="tr-TR" i="1">
                        <a:latin typeface="Cambria Math"/>
                      </a:rPr>
                      <m:t>−</m:t>
                    </m:r>
                    <m:sSub>
                      <m:sSubPr>
                        <m:ctrlPr>
                          <a:rPr lang="tr-TR" i="1">
                            <a:latin typeface="Cambria Math" panose="02040503050406030204" pitchFamily="18" charset="0"/>
                          </a:rPr>
                        </m:ctrlPr>
                      </m:sSubPr>
                      <m:e>
                        <m:r>
                          <a:rPr lang="tr-TR" i="1">
                            <a:latin typeface="Cambria Math"/>
                          </a:rPr>
                          <m:t>𝑟</m:t>
                        </m:r>
                      </m:e>
                      <m:sub>
                        <m:r>
                          <a:rPr lang="tr-TR" i="1">
                            <a:latin typeface="Cambria Math"/>
                          </a:rPr>
                          <m:t>2 </m:t>
                        </m:r>
                      </m:sub>
                    </m:sSub>
                    <m:r>
                      <a:rPr lang="tr-TR" i="1">
                        <a:latin typeface="Cambria Math"/>
                      </a:rPr>
                      <m:t>)</m:t>
                    </m:r>
                  </m:oMath>
                </a14:m>
                <a:endParaRPr lang="tr-TR" dirty="0"/>
              </a:p>
              <a:p>
                <a:pPr marL="0" indent="0" algn="just">
                  <a:buNone/>
                </a:pPr>
                <a:r>
                  <a:rPr lang="tr-TR" i="1" dirty="0"/>
                  <a:t>a</a:t>
                </a:r>
                <a:r>
                  <a:rPr lang="tr-TR" i="1" baseline="-25000" dirty="0"/>
                  <a:t>1 </a:t>
                </a:r>
                <a:r>
                  <a:rPr lang="tr-TR" dirty="0"/>
                  <a:t>ve </a:t>
                </a:r>
                <a:r>
                  <a:rPr lang="tr-TR" i="1" dirty="0"/>
                  <a:t>a</a:t>
                </a:r>
                <a:r>
                  <a:rPr lang="tr-TR" i="1" baseline="-25000" dirty="0"/>
                  <a:t>2</a:t>
                </a:r>
                <a:r>
                  <a:rPr lang="tr-TR" dirty="0"/>
                  <a:t> için verilen bu ifadeler </a:t>
                </a:r>
                <a14:m>
                  <m:oMath xmlns:m="http://schemas.openxmlformats.org/officeDocument/2006/math">
                    <m:sSub>
                      <m:sSubPr>
                        <m:ctrlPr>
                          <a:rPr lang="tr-TR" i="1">
                            <a:latin typeface="Cambria Math" panose="02040503050406030204" pitchFamily="18" charset="0"/>
                          </a:rPr>
                        </m:ctrlPr>
                      </m:sSubPr>
                      <m:e>
                        <m:r>
                          <a:rPr lang="tr-TR" i="1">
                            <a:latin typeface="Cambria Math"/>
                          </a:rPr>
                          <m:t>𝑟</m:t>
                        </m:r>
                      </m:e>
                      <m:sub>
                        <m:r>
                          <a:rPr lang="tr-TR" i="1">
                            <a:latin typeface="Cambria Math"/>
                          </a:rPr>
                          <m:t>1</m:t>
                        </m:r>
                      </m:sub>
                    </m:sSub>
                    <m:r>
                      <a:rPr lang="tr-TR" i="1">
                        <a:latin typeface="Cambria Math"/>
                      </a:rPr>
                      <m:t>≠</m:t>
                    </m:r>
                    <m:sSub>
                      <m:sSubPr>
                        <m:ctrlPr>
                          <a:rPr lang="tr-TR" i="1">
                            <a:latin typeface="Cambria Math" panose="02040503050406030204" pitchFamily="18" charset="0"/>
                          </a:rPr>
                        </m:ctrlPr>
                      </m:sSubPr>
                      <m:e>
                        <m:r>
                          <a:rPr lang="tr-TR" i="1">
                            <a:latin typeface="Cambria Math"/>
                          </a:rPr>
                          <m:t>𝑟</m:t>
                        </m:r>
                      </m:e>
                      <m:sub>
                        <m:r>
                          <a:rPr lang="tr-TR" i="1">
                            <a:latin typeface="Cambria Math"/>
                          </a:rPr>
                          <m:t>2 </m:t>
                        </m:r>
                      </m:sub>
                    </m:sSub>
                  </m:oMath>
                </a14:m>
                <a:r>
                  <a:rPr lang="tr-TR" dirty="0"/>
                  <a:t>gerçeğine dayanmaktadır. (</a:t>
                </a:r>
                <a14:m>
                  <m:oMath xmlns:m="http://schemas.openxmlformats.org/officeDocument/2006/math">
                    <m:sSub>
                      <m:sSubPr>
                        <m:ctrlPr>
                          <a:rPr lang="tr-TR" i="1">
                            <a:latin typeface="Cambria Math" panose="02040503050406030204" pitchFamily="18" charset="0"/>
                          </a:rPr>
                        </m:ctrlPr>
                      </m:sSubPr>
                      <m:e>
                        <m:r>
                          <a:rPr lang="tr-TR" i="1">
                            <a:latin typeface="Cambria Math"/>
                          </a:rPr>
                          <m:t>(</m:t>
                        </m:r>
                        <m:r>
                          <a:rPr lang="tr-TR" i="1">
                            <a:latin typeface="Cambria Math"/>
                          </a:rPr>
                          <m:t>𝑟</m:t>
                        </m:r>
                      </m:e>
                      <m:sub>
                        <m:r>
                          <a:rPr lang="tr-TR" i="1">
                            <a:latin typeface="Cambria Math"/>
                          </a:rPr>
                          <m:t>1</m:t>
                        </m:r>
                      </m:sub>
                    </m:sSub>
                    <m:r>
                      <a:rPr lang="tr-TR">
                        <a:latin typeface="Cambria Math"/>
                      </a:rPr>
                      <m:t>=</m:t>
                    </m:r>
                    <m:sSub>
                      <m:sSubPr>
                        <m:ctrlPr>
                          <a:rPr lang="tr-TR" i="1">
                            <a:latin typeface="Cambria Math" panose="02040503050406030204" pitchFamily="18" charset="0"/>
                          </a:rPr>
                        </m:ctrlPr>
                      </m:sSubPr>
                      <m:e>
                        <m:r>
                          <a:rPr lang="tr-TR" i="1">
                            <a:latin typeface="Cambria Math"/>
                          </a:rPr>
                          <m:t>𝑟</m:t>
                        </m:r>
                      </m:e>
                      <m:sub>
                        <m:r>
                          <a:rPr lang="tr-TR" i="1">
                            <a:latin typeface="Cambria Math"/>
                          </a:rPr>
                          <m:t>2 </m:t>
                        </m:r>
                      </m:sub>
                    </m:sSub>
                    <m:r>
                      <a:rPr lang="tr-TR" i="1">
                        <a:latin typeface="Cambria Math"/>
                      </a:rPr>
                      <m:t>)</m:t>
                    </m:r>
                  </m:oMath>
                </a14:m>
                <a:r>
                  <a:rPr lang="tr-TR" dirty="0"/>
                  <a:t>  olduğunda bu teorem doğra değildir). </a:t>
                </a:r>
                <a:r>
                  <a:rPr lang="tr-TR" i="1" dirty="0"/>
                  <a:t>a</a:t>
                </a:r>
                <a:r>
                  <a:rPr lang="tr-TR" i="1" baseline="-25000" dirty="0"/>
                  <a:t>l</a:t>
                </a:r>
                <a:r>
                  <a:rPr lang="tr-TR" i="1" dirty="0"/>
                  <a:t> ve a</a:t>
                </a:r>
                <a:r>
                  <a:rPr lang="tr-TR" i="1" baseline="-25000" dirty="0"/>
                  <a:t>2</a:t>
                </a:r>
                <a:r>
                  <a:rPr lang="tr-TR" dirty="0"/>
                  <a:t> için verilen bu değerler </a:t>
                </a:r>
                <a:r>
                  <a:rPr lang="tr-TR" i="1" dirty="0"/>
                  <a:t>a</a:t>
                </a:r>
                <a:r>
                  <a:rPr lang="tr-TR" i="1" baseline="-25000"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1</m:t>
                        </m:r>
                      </m:sub>
                      <m:sup>
                        <m:r>
                          <a:rPr lang="tr-TR" i="1" baseline="-25000">
                            <a:latin typeface="Cambria Math"/>
                          </a:rPr>
                          <m:t>𝑛</m:t>
                        </m:r>
                      </m:sup>
                    </m:sSubSup>
                  </m:oMath>
                </a14:m>
                <a:r>
                  <a:rPr lang="tr-TR" i="1" dirty="0"/>
                  <a:t>+ a</a:t>
                </a:r>
                <a:r>
                  <a:rPr lang="tr-TR" i="1" baseline="-25000" dirty="0" smtClean="0"/>
                  <a:t>2</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2</m:t>
                        </m:r>
                      </m:sub>
                      <m:sup>
                        <m:r>
                          <a:rPr lang="tr-TR" i="1" baseline="-25000">
                            <a:latin typeface="Cambria Math"/>
                          </a:rPr>
                          <m:t>𝑛</m:t>
                        </m:r>
                      </m:sup>
                    </m:sSubSup>
                  </m:oMath>
                </a14:m>
                <a:r>
                  <a:rPr lang="tr-TR" dirty="0"/>
                  <a:t>denklemindeki {</a:t>
                </a:r>
                <a:r>
                  <a:rPr lang="tr-TR" i="1" dirty="0"/>
                  <a:t>a</a:t>
                </a:r>
                <a:r>
                  <a:rPr lang="tr-TR" i="1" baseline="-25000" dirty="0"/>
                  <a:t>n</a:t>
                </a:r>
                <a:r>
                  <a:rPr lang="tr-TR" dirty="0"/>
                  <a:t>} dizisi için iki başlangıç koşulunu sağlamış olurlar.</a:t>
                </a:r>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052736"/>
                <a:ext cx="7859216" cy="5421216"/>
              </a:xfrm>
              <a:blipFill rotWithShape="1">
                <a:blip r:embed="rId2"/>
                <a:stretch>
                  <a:fillRect l="-1164" t="-900" r="-1164"/>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32</a:t>
            </a:fld>
            <a:endParaRPr lang="tr-TR"/>
          </a:p>
        </p:txBody>
      </p:sp>
    </p:spTree>
    <p:extLst>
      <p:ext uri="{BB962C8B-B14F-4D97-AF65-F5344CB8AC3E}">
        <p14:creationId xmlns:p14="http://schemas.microsoft.com/office/powerpoint/2010/main" val="294027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836712"/>
                <a:ext cx="7859216" cy="5637240"/>
              </a:xfrm>
            </p:spPr>
            <p:txBody>
              <a:bodyPr/>
              <a:lstStyle/>
              <a:p>
                <a:pPr marL="0" indent="0" algn="just">
                  <a:buNone/>
                </a:pPr>
                <a:r>
                  <a:rPr lang="tr-TR" dirty="0" smtClean="0"/>
                  <a:t>{</a:t>
                </a:r>
                <a:r>
                  <a:rPr lang="tr-TR" i="1" dirty="0"/>
                  <a:t>a</a:t>
                </a:r>
                <a:r>
                  <a:rPr lang="tr-TR" i="1" baseline="-25000" dirty="0"/>
                  <a:t>n</a:t>
                </a:r>
                <a:r>
                  <a:rPr lang="tr-TR" dirty="0"/>
                  <a:t>} ve {</a:t>
                </a:r>
                <a:r>
                  <a:rPr lang="tr-TR" i="1" dirty="0"/>
                  <a:t> a</a:t>
                </a:r>
                <a:r>
                  <a:rPr lang="tr-TR" i="1" baseline="-25000" dirty="0"/>
                  <a:t>1</a:t>
                </a:r>
                <a:r>
                  <a:rPr lang="tr-TR" i="1" dirty="0"/>
                  <a:t> </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1</m:t>
                        </m:r>
                      </m:sub>
                      <m:sup>
                        <m:r>
                          <a:rPr lang="tr-TR" i="1" baseline="-25000">
                            <a:latin typeface="Cambria Math"/>
                          </a:rPr>
                          <m:t>𝑛</m:t>
                        </m:r>
                      </m:sup>
                    </m:sSubSup>
                  </m:oMath>
                </a14:m>
                <a:r>
                  <a:rPr lang="tr-TR" i="1" dirty="0"/>
                  <a:t>+ a</a:t>
                </a:r>
                <a:r>
                  <a:rPr lang="tr-TR" i="1" baseline="-25000" dirty="0"/>
                  <a:t>2</a:t>
                </a:r>
                <a:r>
                  <a:rPr lang="tr-TR" i="1" dirty="0"/>
                  <a:t> </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2</m:t>
                        </m:r>
                      </m:sub>
                      <m:sup>
                        <m:r>
                          <a:rPr lang="tr-TR" i="1" baseline="-25000">
                            <a:latin typeface="Cambria Math"/>
                          </a:rPr>
                          <m:t>𝑛</m:t>
                        </m:r>
                      </m:sup>
                    </m:sSubSup>
                  </m:oMath>
                </a14:m>
                <a:r>
                  <a:rPr lang="tr-TR" dirty="0"/>
                  <a:t>}’</a:t>
                </a:r>
                <a:r>
                  <a:rPr lang="tr-TR" dirty="0" err="1"/>
                  <a:t>nin</a:t>
                </a:r>
                <a:r>
                  <a:rPr lang="tr-TR" dirty="0"/>
                  <a:t> </a:t>
                </a:r>
                <a:r>
                  <a:rPr lang="tr-TR" i="1" dirty="0"/>
                  <a:t>a</a:t>
                </a:r>
                <a:r>
                  <a:rPr lang="tr-TR" i="1" baseline="-25000" dirty="0"/>
                  <a:t>n</a:t>
                </a:r>
                <a:r>
                  <a:rPr lang="tr-TR" dirty="0"/>
                  <a:t> = </a:t>
                </a:r>
                <a:r>
                  <a:rPr lang="tr-TR" i="1" dirty="0"/>
                  <a:t>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 </a:t>
                </a:r>
                <a:r>
                  <a:rPr lang="tr-TR" dirty="0" err="1"/>
                  <a:t>özyineli</a:t>
                </a:r>
                <a:r>
                  <a:rPr lang="tr-TR" dirty="0"/>
                  <a:t> ilişkisi için bir çözüm olduğunu ve her ikisinin de n = 0 ve n = 1 başlangıç koşullarını sağladığını biliyoruz. İki başlangıç koşullu ikinci dereceden doğrusal homojen </a:t>
                </a:r>
                <a:r>
                  <a:rPr lang="tr-TR" dirty="0" err="1"/>
                  <a:t>özyineli</a:t>
                </a:r>
                <a:r>
                  <a:rPr lang="tr-TR" dirty="0"/>
                  <a:t> ilişkilerin tek bir çözümü olacağından her iki çözümün de aynı olduğunu söyleyebiliriz, yani tüm negatif olmayan n değerleri için </a:t>
                </a:r>
                <a:r>
                  <a:rPr lang="tr-TR" i="1" dirty="0"/>
                  <a:t>a</a:t>
                </a:r>
                <a:r>
                  <a:rPr lang="tr-TR" i="1" baseline="-25000" dirty="0"/>
                  <a:t>n</a:t>
                </a:r>
                <a:r>
                  <a:rPr lang="tr-TR" dirty="0"/>
                  <a:t> =</a:t>
                </a:r>
                <a:r>
                  <a:rPr lang="tr-TR" i="1" dirty="0"/>
                  <a:t> a</a:t>
                </a:r>
                <a:r>
                  <a:rPr lang="tr-TR" i="1" baseline="-25000" dirty="0"/>
                  <a:t>1</a:t>
                </a:r>
                <a:r>
                  <a:rPr lang="tr-TR" i="1" dirty="0"/>
                  <a:t> </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1</m:t>
                        </m:r>
                      </m:sub>
                      <m:sup>
                        <m:r>
                          <a:rPr lang="tr-TR" i="1" baseline="-25000">
                            <a:latin typeface="Cambria Math"/>
                          </a:rPr>
                          <m:t>𝑛</m:t>
                        </m:r>
                      </m:sup>
                    </m:sSubSup>
                  </m:oMath>
                </a14:m>
                <a:r>
                  <a:rPr lang="tr-TR" i="1" dirty="0"/>
                  <a:t>+ a</a:t>
                </a:r>
                <a:r>
                  <a:rPr lang="tr-TR" i="1" baseline="-25000" dirty="0"/>
                  <a:t>2</a:t>
                </a:r>
                <a:r>
                  <a:rPr lang="tr-TR" i="1" dirty="0"/>
                  <a:t> </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2</m:t>
                        </m:r>
                      </m:sub>
                      <m:sup>
                        <m:r>
                          <a:rPr lang="tr-TR" i="1" baseline="-25000">
                            <a:latin typeface="Cambria Math"/>
                          </a:rPr>
                          <m:t>𝑛</m:t>
                        </m:r>
                      </m:sup>
                    </m:sSubSup>
                  </m:oMath>
                </a14:m>
                <a:r>
                  <a:rPr lang="tr-TR" dirty="0"/>
                  <a:t>diyebiliriz. Kanıtı sabit katsayılı ikinci dereceden doğrusal homojen </a:t>
                </a:r>
                <a:r>
                  <a:rPr lang="tr-TR" dirty="0" err="1"/>
                  <a:t>özyineli</a:t>
                </a:r>
                <a:r>
                  <a:rPr lang="tr-TR" dirty="0"/>
                  <a:t> ilişkiler için verilecek çözümün </a:t>
                </a:r>
                <a:r>
                  <a:rPr lang="tr-TR" i="1" dirty="0"/>
                  <a:t>a</a:t>
                </a:r>
                <a:r>
                  <a:rPr lang="tr-TR" i="1" baseline="-25000" dirty="0"/>
                  <a:t>1 </a:t>
                </a:r>
                <a:r>
                  <a:rPr lang="tr-TR" dirty="0"/>
                  <a:t>ve </a:t>
                </a:r>
                <a:r>
                  <a:rPr lang="tr-TR" i="1" dirty="0"/>
                  <a:t>a</a:t>
                </a:r>
                <a:r>
                  <a:rPr lang="tr-TR" i="1" baseline="-25000" dirty="0"/>
                  <a:t>2</a:t>
                </a:r>
                <a:r>
                  <a:rPr lang="tr-TR" dirty="0"/>
                  <a:t> sabitler olmak üzere </a:t>
                </a:r>
                <a:r>
                  <a:rPr lang="tr-TR" i="1" dirty="0"/>
                  <a:t>a</a:t>
                </a:r>
                <a:r>
                  <a:rPr lang="tr-TR" i="1" baseline="-25000"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1</m:t>
                        </m:r>
                      </m:sub>
                      <m:sup>
                        <m:r>
                          <a:rPr lang="tr-TR" i="1" baseline="-25000">
                            <a:latin typeface="Cambria Math"/>
                          </a:rPr>
                          <m:t>𝑛</m:t>
                        </m:r>
                      </m:sup>
                    </m:sSubSup>
                  </m:oMath>
                </a14:m>
                <a:r>
                  <a:rPr lang="tr-TR" i="1" dirty="0"/>
                  <a:t>+ a</a:t>
                </a:r>
                <a:r>
                  <a:rPr lang="tr-TR" i="1" baseline="-25000" dirty="0"/>
                  <a:t>2</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2</m:t>
                        </m:r>
                      </m:sub>
                      <m:sup>
                        <m:r>
                          <a:rPr lang="tr-TR" i="1" baseline="-25000">
                            <a:latin typeface="Cambria Math"/>
                          </a:rPr>
                          <m:t>𝑛</m:t>
                        </m:r>
                      </m:sup>
                    </m:sSubSup>
                    <m:r>
                      <a:rPr lang="tr-TR" b="0" i="0" baseline="-25000" smtClean="0">
                        <a:latin typeface="Cambria Math"/>
                      </a:rPr>
                      <m:t> </m:t>
                    </m:r>
                  </m:oMath>
                </a14:m>
                <a:r>
                  <a:rPr lang="tr-TR" dirty="0" smtClean="0"/>
                  <a:t>formunda </a:t>
                </a:r>
                <a:r>
                  <a:rPr lang="tr-TR" dirty="0"/>
                  <a:t>olması gerektiğini göstererek tamamladık.	</a:t>
                </a:r>
              </a:p>
              <a:p>
                <a:pPr marL="0" indent="0" algn="just">
                  <a:buNone/>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836712"/>
                <a:ext cx="7859216" cy="5637240"/>
              </a:xfrm>
              <a:blipFill rotWithShape="1">
                <a:blip r:embed="rId2"/>
                <a:stretch>
                  <a:fillRect l="-1164" t="-865" r="-1164"/>
                </a:stretch>
              </a:blipFill>
            </p:spPr>
            <p:txBody>
              <a:bodyPr/>
              <a:lstStyle/>
              <a:p>
                <a:r>
                  <a:rPr lang="tr-TR">
                    <a:noFill/>
                  </a:rPr>
                  <a:t> </a:t>
                </a:r>
              </a:p>
            </p:txBody>
          </p:sp>
        </mc:Fallback>
      </mc:AlternateContent>
      <p:sp>
        <p:nvSpPr>
          <p:cNvPr id="2" name="Slayt Numarası Yer Tutucusu 1"/>
          <p:cNvSpPr>
            <a:spLocks noGrp="1"/>
          </p:cNvSpPr>
          <p:nvPr>
            <p:ph type="sldNum" sz="quarter" idx="15"/>
          </p:nvPr>
        </p:nvSpPr>
        <p:spPr/>
        <p:txBody>
          <a:bodyPr/>
          <a:lstStyle/>
          <a:p>
            <a:fld id="{3F53E46D-0D11-4F90-90B1-E4A64180CDCE}" type="slidenum">
              <a:rPr lang="tr-TR" smtClean="0"/>
              <a:t>33</a:t>
            </a:fld>
            <a:endParaRPr lang="tr-TR"/>
          </a:p>
        </p:txBody>
      </p:sp>
    </p:spTree>
    <p:extLst>
      <p:ext uri="{BB962C8B-B14F-4D97-AF65-F5344CB8AC3E}">
        <p14:creationId xmlns:p14="http://schemas.microsoft.com/office/powerpoint/2010/main" val="535230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sz="quarter" idx="1"/>
          </p:nvPr>
        </p:nvSpPr>
        <p:spPr/>
        <p:txBody>
          <a:bodyPr/>
          <a:lstStyle/>
          <a:p>
            <a:pPr marL="0" indent="0">
              <a:buNone/>
            </a:pPr>
            <a:r>
              <a:rPr lang="tr-TR" dirty="0"/>
              <a:t> </a:t>
            </a:r>
            <a:endParaRPr lang="tr-TR" dirty="0" smtClean="0"/>
          </a:p>
          <a:p>
            <a:pPr marL="0" indent="0">
              <a:buNone/>
            </a:pPr>
            <a:r>
              <a:rPr lang="tr-TR" dirty="0" smtClean="0"/>
              <a:t>Aşağıdaki </a:t>
            </a:r>
            <a:r>
              <a:rPr lang="tr-TR" dirty="0" err="1"/>
              <a:t>özyineli</a:t>
            </a:r>
            <a:r>
              <a:rPr lang="tr-TR" dirty="0"/>
              <a:t> ilişkinin çözümü </a:t>
            </a:r>
            <a:r>
              <a:rPr lang="tr-TR" i="1" dirty="0"/>
              <a:t>a</a:t>
            </a:r>
            <a:r>
              <a:rPr lang="tr-TR" i="1" baseline="-25000" dirty="0"/>
              <a:t>0</a:t>
            </a:r>
            <a:r>
              <a:rPr lang="tr-TR" i="1" dirty="0"/>
              <a:t> </a:t>
            </a:r>
            <a:r>
              <a:rPr lang="tr-TR" dirty="0"/>
              <a:t>= 2 ve  </a:t>
            </a:r>
            <a:r>
              <a:rPr lang="tr-TR" i="1" dirty="0"/>
              <a:t>a</a:t>
            </a:r>
            <a:r>
              <a:rPr lang="tr-TR" i="1" baseline="-25000" dirty="0"/>
              <a:t>1</a:t>
            </a:r>
            <a:r>
              <a:rPr lang="tr-TR" dirty="0"/>
              <a:t>=7 için nedir?</a:t>
            </a:r>
          </a:p>
          <a:p>
            <a:pPr marL="0" indent="0">
              <a:buNone/>
            </a:pPr>
            <a:endParaRPr lang="tr-TR" i="1" dirty="0" smtClean="0"/>
          </a:p>
          <a:p>
            <a:pPr marL="0" indent="0">
              <a:buNone/>
            </a:pPr>
            <a:r>
              <a:rPr lang="tr-TR" i="1" dirty="0" smtClean="0"/>
              <a:t>a</a:t>
            </a:r>
            <a:r>
              <a:rPr lang="tr-TR" i="1" baseline="-25000" dirty="0" smtClean="0"/>
              <a:t>n</a:t>
            </a:r>
            <a:r>
              <a:rPr lang="tr-TR" dirty="0" smtClean="0"/>
              <a:t> </a:t>
            </a:r>
            <a:r>
              <a:rPr lang="tr-TR" dirty="0"/>
              <a:t>= </a:t>
            </a:r>
            <a:r>
              <a:rPr lang="tr-TR" i="1" dirty="0"/>
              <a:t>a</a:t>
            </a:r>
            <a:r>
              <a:rPr lang="tr-TR" i="1" baseline="-25000" dirty="0"/>
              <a:t>n-1</a:t>
            </a:r>
            <a:r>
              <a:rPr lang="tr-TR" i="1" dirty="0"/>
              <a:t>+ </a:t>
            </a:r>
            <a:r>
              <a:rPr lang="tr-TR" dirty="0"/>
              <a:t>2</a:t>
            </a:r>
            <a:r>
              <a:rPr lang="tr-TR" i="1" dirty="0"/>
              <a:t> a</a:t>
            </a:r>
            <a:r>
              <a:rPr lang="tr-TR" i="1" baseline="-25000" dirty="0"/>
              <a:t>n-2</a:t>
            </a:r>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34</a:t>
            </a:fld>
            <a:endParaRPr lang="tr-TR"/>
          </a:p>
        </p:txBody>
      </p:sp>
      <p:pic>
        <p:nvPicPr>
          <p:cNvPr id="5" name="Picture 2" descr="http://www.noktalamaisaretleri.com/images/soru-isaret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88640"/>
            <a:ext cx="1008112" cy="81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879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467600" cy="994122"/>
          </a:xfrm>
        </p:spPr>
        <p:txBody>
          <a:bodyPr/>
          <a:lstStyle/>
          <a:p>
            <a:r>
              <a:rPr lang="tr-TR" dirty="0" smtClean="0"/>
              <a:t>ÇÖZÜM</a:t>
            </a:r>
            <a:endParaRPr lang="tr-TR" dirty="0"/>
          </a:p>
        </p:txBody>
      </p:sp>
      <p:sp>
        <p:nvSpPr>
          <p:cNvPr id="3" name="İçerik Yer Tutucusu 2"/>
          <p:cNvSpPr>
            <a:spLocks noGrp="1"/>
          </p:cNvSpPr>
          <p:nvPr>
            <p:ph sz="quarter" idx="1"/>
          </p:nvPr>
        </p:nvSpPr>
        <p:spPr>
          <a:xfrm>
            <a:off x="457200" y="1412776"/>
            <a:ext cx="7859216" cy="5061176"/>
          </a:xfrm>
        </p:spPr>
        <p:txBody>
          <a:bodyPr>
            <a:normAutofit lnSpcReduction="10000"/>
          </a:bodyPr>
          <a:lstStyle/>
          <a:p>
            <a:pPr marL="0" indent="0" algn="just">
              <a:buNone/>
            </a:pPr>
            <a:r>
              <a:rPr lang="tr-TR" dirty="0"/>
              <a:t>Bu problemin çözümü için Teorem 1 kullanılabilir. </a:t>
            </a:r>
            <a:r>
              <a:rPr lang="tr-TR" dirty="0" err="1"/>
              <a:t>Özyineli</a:t>
            </a:r>
            <a:r>
              <a:rPr lang="tr-TR" dirty="0"/>
              <a:t> ilişkinin karakteristik denklemi </a:t>
            </a:r>
            <a:r>
              <a:rPr lang="tr-TR" i="1" dirty="0"/>
              <a:t>r</a:t>
            </a:r>
            <a:r>
              <a:rPr lang="tr-TR" i="1" baseline="30000" dirty="0"/>
              <a:t>2</a:t>
            </a:r>
            <a:r>
              <a:rPr lang="tr-TR" i="1" dirty="0"/>
              <a:t> — r — 2 </a:t>
            </a:r>
            <a:r>
              <a:rPr lang="tr-TR" dirty="0"/>
              <a:t>= 0'dır. Bu denklemin kökleri r = 2 ve r = — 1 olarak bulunur. {</a:t>
            </a:r>
            <a:r>
              <a:rPr lang="tr-TR" i="1" dirty="0"/>
              <a:t> a</a:t>
            </a:r>
            <a:r>
              <a:rPr lang="tr-TR" i="1" baseline="-25000" dirty="0"/>
              <a:t>n</a:t>
            </a:r>
            <a:r>
              <a:rPr lang="tr-TR" dirty="0"/>
              <a:t> } dizisi ancak ve ancak bazı </a:t>
            </a:r>
            <a:r>
              <a:rPr lang="tr-TR" i="1" dirty="0"/>
              <a:t>a</a:t>
            </a:r>
            <a:r>
              <a:rPr lang="tr-TR" i="1" baseline="-25000" dirty="0"/>
              <a:t>1 </a:t>
            </a:r>
            <a:r>
              <a:rPr lang="tr-TR" dirty="0"/>
              <a:t>ve </a:t>
            </a:r>
            <a:r>
              <a:rPr lang="tr-TR" i="1" dirty="0"/>
              <a:t>a</a:t>
            </a:r>
            <a:r>
              <a:rPr lang="tr-TR" i="1" baseline="-25000" dirty="0"/>
              <a:t>2</a:t>
            </a:r>
            <a:r>
              <a:rPr lang="tr-TR" dirty="0"/>
              <a:t> sabitleri için </a:t>
            </a:r>
            <a:r>
              <a:rPr lang="tr-TR" i="1" dirty="0"/>
              <a:t>a</a:t>
            </a:r>
            <a:r>
              <a:rPr lang="tr-TR" i="1" baseline="-25000" dirty="0"/>
              <a:t>n</a:t>
            </a:r>
            <a:r>
              <a:rPr lang="tr-TR" dirty="0"/>
              <a:t> = </a:t>
            </a:r>
            <a:r>
              <a:rPr lang="tr-TR" i="1" dirty="0"/>
              <a:t>a</a:t>
            </a:r>
            <a:r>
              <a:rPr lang="tr-TR" i="1" baseline="-25000" dirty="0"/>
              <a:t>1</a:t>
            </a:r>
            <a:r>
              <a:rPr lang="tr-TR" i="1" dirty="0"/>
              <a:t>2</a:t>
            </a:r>
            <a:r>
              <a:rPr lang="tr-TR" i="1" baseline="30000" dirty="0"/>
              <a:t>n</a:t>
            </a:r>
            <a:r>
              <a:rPr lang="tr-TR" i="1" dirty="0"/>
              <a:t>+  a</a:t>
            </a:r>
            <a:r>
              <a:rPr lang="tr-TR" i="1" baseline="-25000" dirty="0"/>
              <a:t>2</a:t>
            </a:r>
            <a:r>
              <a:rPr lang="tr-TR" i="1" dirty="0"/>
              <a:t>(-1)</a:t>
            </a:r>
            <a:r>
              <a:rPr lang="tr-TR" baseline="30000" dirty="0"/>
              <a:t>n </a:t>
            </a:r>
            <a:r>
              <a:rPr lang="tr-TR" dirty="0"/>
              <a:t>sağlanıyor ise </a:t>
            </a:r>
            <a:r>
              <a:rPr lang="tr-TR" dirty="0" err="1"/>
              <a:t>özyineli</a:t>
            </a:r>
            <a:r>
              <a:rPr lang="tr-TR" dirty="0"/>
              <a:t> ilişkinin çözümüdür. Başlangıç koşullarından aşağıdaki denklemler elde edilir.</a:t>
            </a:r>
          </a:p>
          <a:p>
            <a:pPr marL="0" indent="0" algn="just">
              <a:buNone/>
            </a:pPr>
            <a:r>
              <a:rPr lang="tr-TR" i="1" dirty="0" smtClean="0"/>
              <a:t>a</a:t>
            </a:r>
            <a:r>
              <a:rPr lang="tr-TR" i="1" baseline="-25000" dirty="0" smtClean="0"/>
              <a:t>0</a:t>
            </a:r>
            <a:r>
              <a:rPr lang="tr-TR" dirty="0" smtClean="0"/>
              <a:t> </a:t>
            </a:r>
            <a:r>
              <a:rPr lang="tr-TR" dirty="0"/>
              <a:t>= 2 = </a:t>
            </a:r>
            <a:r>
              <a:rPr lang="tr-TR" i="1" dirty="0"/>
              <a:t>a</a:t>
            </a:r>
            <a:r>
              <a:rPr lang="tr-TR" i="1" baseline="-25000" dirty="0"/>
              <a:t>1 </a:t>
            </a:r>
            <a:r>
              <a:rPr lang="tr-TR" dirty="0"/>
              <a:t>+ </a:t>
            </a:r>
            <a:r>
              <a:rPr lang="tr-TR" i="1" dirty="0"/>
              <a:t>a</a:t>
            </a:r>
            <a:r>
              <a:rPr lang="tr-TR" i="1" baseline="-25000" dirty="0"/>
              <a:t>2</a:t>
            </a:r>
            <a:endParaRPr lang="tr-TR" dirty="0"/>
          </a:p>
          <a:p>
            <a:pPr marL="0" indent="0" algn="just">
              <a:buNone/>
            </a:pPr>
            <a:r>
              <a:rPr lang="tr-TR" i="1" dirty="0"/>
              <a:t>a</a:t>
            </a:r>
            <a:r>
              <a:rPr lang="tr-TR" i="1" baseline="-25000" dirty="0"/>
              <a:t>1</a:t>
            </a:r>
            <a:r>
              <a:rPr lang="tr-TR" dirty="0"/>
              <a:t>= 7= </a:t>
            </a:r>
            <a:r>
              <a:rPr lang="tr-TR" i="1" dirty="0"/>
              <a:t>a</a:t>
            </a:r>
            <a:r>
              <a:rPr lang="tr-TR" i="1" baseline="-25000" dirty="0"/>
              <a:t>1.</a:t>
            </a:r>
            <a:r>
              <a:rPr lang="tr-TR" i="1" dirty="0"/>
              <a:t>.2+ a</a:t>
            </a:r>
            <a:r>
              <a:rPr lang="tr-TR" i="1" baseline="-25000" dirty="0"/>
              <a:t>2</a:t>
            </a:r>
            <a:r>
              <a:rPr lang="tr-TR" i="1" dirty="0"/>
              <a:t>(-1)</a:t>
            </a:r>
            <a:endParaRPr lang="tr-TR" dirty="0"/>
          </a:p>
          <a:p>
            <a:pPr marL="0" indent="0" algn="just">
              <a:buNone/>
            </a:pPr>
            <a:r>
              <a:rPr lang="tr-TR" dirty="0"/>
              <a:t>Bu iki eşitliğin çözümünden </a:t>
            </a:r>
            <a:r>
              <a:rPr lang="tr-TR" i="1" dirty="0"/>
              <a:t>a</a:t>
            </a:r>
            <a:r>
              <a:rPr lang="tr-TR" i="1" baseline="-25000" dirty="0"/>
              <a:t>1</a:t>
            </a:r>
            <a:r>
              <a:rPr lang="tr-TR" dirty="0"/>
              <a:t>= 3 ve </a:t>
            </a:r>
            <a:r>
              <a:rPr lang="tr-TR" i="1" dirty="0"/>
              <a:t>a</a:t>
            </a:r>
            <a:r>
              <a:rPr lang="tr-TR" i="1" baseline="-25000" dirty="0"/>
              <a:t>2</a:t>
            </a:r>
            <a:r>
              <a:rPr lang="tr-TR" dirty="0"/>
              <a:t>= -1 bulunur. Böylece </a:t>
            </a:r>
            <a:r>
              <a:rPr lang="tr-TR" dirty="0" err="1"/>
              <a:t>özyineli</a:t>
            </a:r>
            <a:r>
              <a:rPr lang="tr-TR" dirty="0"/>
              <a:t> ilişkinin ve başlangıç koşullarının çözümü olan {</a:t>
            </a:r>
            <a:r>
              <a:rPr lang="tr-TR" i="1" dirty="0"/>
              <a:t> a</a:t>
            </a:r>
            <a:r>
              <a:rPr lang="tr-TR" i="1" baseline="-25000" dirty="0"/>
              <a:t>n</a:t>
            </a:r>
            <a:r>
              <a:rPr lang="tr-TR" dirty="0"/>
              <a:t>} dizisi şu şekildedir;</a:t>
            </a:r>
          </a:p>
          <a:p>
            <a:pPr marL="0" indent="0" algn="just">
              <a:buNone/>
            </a:pPr>
            <a:r>
              <a:rPr lang="tr-TR" i="1" dirty="0"/>
              <a:t>A</a:t>
            </a:r>
            <a:r>
              <a:rPr lang="tr-TR" i="1" baseline="-25000" dirty="0"/>
              <a:t>n</a:t>
            </a:r>
            <a:r>
              <a:rPr lang="tr-TR" dirty="0"/>
              <a:t>= 3 • 2</a:t>
            </a:r>
            <a:r>
              <a:rPr lang="tr-TR" baseline="30000" dirty="0"/>
              <a:t>n</a:t>
            </a:r>
            <a:r>
              <a:rPr lang="tr-TR" dirty="0"/>
              <a:t>- (-1)</a:t>
            </a:r>
            <a:r>
              <a:rPr lang="tr-TR" baseline="30000" dirty="0"/>
              <a:t>n</a:t>
            </a:r>
            <a:r>
              <a:rPr lang="tr-TR" dirty="0"/>
              <a:t>	</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35</a:t>
            </a:fld>
            <a:endParaRPr lang="tr-TR"/>
          </a:p>
        </p:txBody>
      </p:sp>
    </p:spTree>
    <p:extLst>
      <p:ext uri="{BB962C8B-B14F-4D97-AF65-F5344CB8AC3E}">
        <p14:creationId xmlns:p14="http://schemas.microsoft.com/office/powerpoint/2010/main" val="30058605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600200"/>
                <a:ext cx="7859216" cy="4873752"/>
              </a:xfrm>
            </p:spPr>
            <p:txBody>
              <a:bodyPr/>
              <a:lstStyle/>
              <a:p>
                <a:pPr marL="0" indent="0" algn="just">
                  <a:buNone/>
                </a:pPr>
                <a:r>
                  <a:rPr lang="tr-TR" b="1" dirty="0"/>
                  <a:t>TEOREM 2</a:t>
                </a:r>
                <a:r>
                  <a:rPr lang="tr-TR" dirty="0"/>
                  <a:t> 	</a:t>
                </a:r>
                <a:endParaRPr lang="tr-TR" dirty="0" smtClean="0"/>
              </a:p>
              <a:p>
                <a:pPr marL="0" indent="0" algn="just">
                  <a:buNone/>
                </a:pPr>
                <a:r>
                  <a:rPr lang="tr-TR" dirty="0" smtClean="0"/>
                  <a:t>	c</a:t>
                </a:r>
                <a:r>
                  <a:rPr lang="tr-TR" baseline="-25000" dirty="0" smtClean="0"/>
                  <a:t>1</a:t>
                </a:r>
                <a:r>
                  <a:rPr lang="tr-TR" dirty="0" smtClean="0"/>
                  <a:t> </a:t>
                </a:r>
                <a:r>
                  <a:rPr lang="tr-TR" dirty="0"/>
                  <a:t>ve c</a:t>
                </a:r>
                <a:r>
                  <a:rPr lang="tr-TR" baseline="-25000" dirty="0"/>
                  <a:t>2</a:t>
                </a:r>
                <a:r>
                  <a:rPr lang="tr-TR" dirty="0"/>
                  <a:t> reel sayılar olsun ve c</a:t>
                </a:r>
                <a:r>
                  <a:rPr lang="tr-TR" baseline="-25000" dirty="0"/>
                  <a:t>2</a:t>
                </a:r>
                <a:r>
                  <a:rPr lang="tr-TR" dirty="0"/>
                  <a:t>≠0 olsun. Varsayalım ki r</a:t>
                </a:r>
                <a:r>
                  <a:rPr lang="tr-TR" baseline="30000" dirty="0"/>
                  <a:t>2</a:t>
                </a:r>
                <a:r>
                  <a:rPr lang="tr-TR" dirty="0"/>
                  <a:t> - c</a:t>
                </a:r>
                <a:r>
                  <a:rPr lang="tr-TR" baseline="-25000" dirty="0"/>
                  <a:t>1</a:t>
                </a:r>
                <a:r>
                  <a:rPr lang="tr-TR" dirty="0"/>
                  <a:t>r— c</a:t>
                </a:r>
                <a:r>
                  <a:rPr lang="tr-TR" baseline="-25000" dirty="0"/>
                  <a:t>2</a:t>
                </a:r>
                <a:r>
                  <a:rPr lang="tr-TR" dirty="0"/>
                  <a:t> = 0 eşitliği tek bir </a:t>
                </a:r>
                <a:r>
                  <a:rPr lang="tr-TR" i="1" dirty="0"/>
                  <a:t>r</a:t>
                </a:r>
                <a:r>
                  <a:rPr lang="tr-TR" i="1" baseline="-25000" dirty="0"/>
                  <a:t>0</a:t>
                </a:r>
                <a:r>
                  <a:rPr lang="tr-TR" dirty="0"/>
                  <a:t> köküne sahip olsun. {</a:t>
                </a:r>
                <a:r>
                  <a:rPr lang="tr-TR" i="1" dirty="0"/>
                  <a:t> a</a:t>
                </a:r>
                <a:r>
                  <a:rPr lang="tr-TR" i="1" baseline="-25000" dirty="0"/>
                  <a:t>n</a:t>
                </a:r>
                <a:r>
                  <a:rPr lang="tr-TR" dirty="0"/>
                  <a:t> } dizisi </a:t>
                </a:r>
                <a:r>
                  <a:rPr lang="tr-TR" i="1" dirty="0"/>
                  <a:t>a</a:t>
                </a:r>
                <a:r>
                  <a:rPr lang="tr-TR" i="1" baseline="-25000" dirty="0"/>
                  <a:t>n</a:t>
                </a:r>
                <a:r>
                  <a:rPr lang="tr-TR" dirty="0"/>
                  <a:t> = </a:t>
                </a:r>
                <a:r>
                  <a:rPr lang="tr-TR" i="1" dirty="0"/>
                  <a:t>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 </a:t>
                </a:r>
                <a:r>
                  <a:rPr lang="tr-TR" dirty="0" err="1"/>
                  <a:t>özyineli</a:t>
                </a:r>
                <a:r>
                  <a:rPr lang="tr-TR" dirty="0"/>
                  <a:t> ilişkisi için ancak ve ancak </a:t>
                </a:r>
                <a:r>
                  <a:rPr lang="tr-TR" i="1" dirty="0"/>
                  <a:t>a</a:t>
                </a:r>
                <a:r>
                  <a:rPr lang="tr-TR" i="1" baseline="-25000" dirty="0"/>
                  <a:t>1 </a:t>
                </a:r>
                <a:r>
                  <a:rPr lang="tr-TR" dirty="0"/>
                  <a:t>ve </a:t>
                </a:r>
                <a:r>
                  <a:rPr lang="tr-TR" i="1" dirty="0"/>
                  <a:t>a</a:t>
                </a:r>
                <a:r>
                  <a:rPr lang="tr-TR" i="1" baseline="-25000" dirty="0"/>
                  <a:t>2</a:t>
                </a:r>
                <a:r>
                  <a:rPr lang="tr-TR" dirty="0"/>
                  <a:t> sabitler olmak üzere n = 0, 1, 2, . . . , için </a:t>
                </a:r>
                <a:r>
                  <a:rPr lang="tr-TR" i="1" dirty="0"/>
                  <a:t>a</a:t>
                </a:r>
                <a:r>
                  <a:rPr lang="tr-TR" i="1" baseline="-25000" dirty="0"/>
                  <a:t>n</a:t>
                </a:r>
                <a:r>
                  <a:rPr lang="tr-TR" dirty="0"/>
                  <a:t> = </a:t>
                </a:r>
                <a:r>
                  <a:rPr lang="tr-TR" i="1" dirty="0"/>
                  <a:t>a</a:t>
                </a:r>
                <a:r>
                  <a:rPr lang="tr-TR" i="1" baseline="-25000" dirty="0"/>
                  <a:t>1</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0</m:t>
                        </m:r>
                      </m:sub>
                      <m:sup>
                        <m:r>
                          <a:rPr lang="tr-TR" i="1" baseline="-25000">
                            <a:latin typeface="Cambria Math"/>
                          </a:rPr>
                          <m:t>𝑛</m:t>
                        </m:r>
                      </m:sup>
                    </m:sSubSup>
                  </m:oMath>
                </a14:m>
                <a:r>
                  <a:rPr lang="tr-TR" i="1" dirty="0"/>
                  <a:t>+ a</a:t>
                </a:r>
                <a:r>
                  <a:rPr lang="tr-TR" i="1" baseline="-25000" dirty="0"/>
                  <a:t>2</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𝑛𝑟</m:t>
                        </m:r>
                      </m:e>
                      <m:sub>
                        <m:r>
                          <a:rPr lang="tr-TR" i="1" baseline="-25000">
                            <a:latin typeface="Cambria Math"/>
                          </a:rPr>
                          <m:t>0</m:t>
                        </m:r>
                      </m:sub>
                      <m:sup>
                        <m:r>
                          <a:rPr lang="tr-TR" i="1" baseline="-25000">
                            <a:latin typeface="Cambria Math"/>
                          </a:rPr>
                          <m:t>𝑛</m:t>
                        </m:r>
                      </m:sup>
                    </m:sSubSup>
                  </m:oMath>
                </a14:m>
                <a:r>
                  <a:rPr lang="tr-TR" i="1" dirty="0"/>
                  <a:t>+ </a:t>
                </a:r>
                <a:r>
                  <a:rPr lang="tr-TR" dirty="0"/>
                  <a:t>ise bir çözümdür.</a:t>
                </a:r>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600200"/>
                <a:ext cx="7859216" cy="4873752"/>
              </a:xfrm>
              <a:blipFill rotWithShape="1">
                <a:blip r:embed="rId2"/>
                <a:stretch>
                  <a:fillRect l="-1164" t="-1001" r="-1164"/>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36</a:t>
            </a:fld>
            <a:endParaRPr lang="tr-TR"/>
          </a:p>
        </p:txBody>
      </p:sp>
    </p:spTree>
    <p:extLst>
      <p:ext uri="{BB962C8B-B14F-4D97-AF65-F5344CB8AC3E}">
        <p14:creationId xmlns:p14="http://schemas.microsoft.com/office/powerpoint/2010/main" val="2945544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908720"/>
                <a:ext cx="7787208" cy="5565232"/>
              </a:xfrm>
            </p:spPr>
            <p:txBody>
              <a:bodyPr/>
              <a:lstStyle/>
              <a:p>
                <a:pPr marL="0" indent="0" algn="just">
                  <a:buNone/>
                </a:pPr>
                <a:r>
                  <a:rPr lang="tr-TR" b="1" dirty="0"/>
                  <a:t>TEOREM 3</a:t>
                </a:r>
                <a:r>
                  <a:rPr lang="tr-TR" dirty="0"/>
                  <a:t>      </a:t>
                </a:r>
                <a:endParaRPr lang="tr-TR" dirty="0" smtClean="0"/>
              </a:p>
              <a:p>
                <a:pPr marL="0" indent="0" algn="just">
                  <a:buNone/>
                </a:pPr>
                <a:r>
                  <a:rPr lang="tr-TR" dirty="0" smtClean="0"/>
                  <a:t>c</a:t>
                </a:r>
                <a:r>
                  <a:rPr lang="tr-TR" baseline="-25000" dirty="0" smtClean="0"/>
                  <a:t>1</a:t>
                </a:r>
                <a:r>
                  <a:rPr lang="tr-TR" baseline="-25000" dirty="0"/>
                  <a:t>,</a:t>
                </a:r>
                <a:r>
                  <a:rPr lang="tr-TR" dirty="0"/>
                  <a:t> c</a:t>
                </a:r>
                <a:r>
                  <a:rPr lang="tr-TR" baseline="-25000" dirty="0"/>
                  <a:t>2</a:t>
                </a:r>
                <a:r>
                  <a:rPr lang="tr-TR" dirty="0"/>
                  <a:t>,... , </a:t>
                </a:r>
                <a:r>
                  <a:rPr lang="tr-TR" dirty="0" err="1"/>
                  <a:t>c</a:t>
                </a:r>
                <a:r>
                  <a:rPr lang="tr-TR" baseline="-25000" dirty="0" err="1"/>
                  <a:t>k</a:t>
                </a:r>
                <a:r>
                  <a:rPr lang="tr-TR" dirty="0"/>
                  <a:t> </a:t>
                </a:r>
                <a:r>
                  <a:rPr lang="tr-TR" dirty="0" err="1"/>
                  <a:t>gerçel</a:t>
                </a:r>
                <a:r>
                  <a:rPr lang="tr-TR" dirty="0"/>
                  <a:t> sayılar olsun. Varsayalım ki karakteristik denklem</a:t>
                </a:r>
              </a:p>
              <a:p>
                <a:pPr marL="0" indent="0" algn="just">
                  <a:buNone/>
                </a:pPr>
                <a:r>
                  <a:rPr lang="tr-TR" dirty="0" err="1"/>
                  <a:t>r</a:t>
                </a:r>
                <a:r>
                  <a:rPr lang="tr-TR" baseline="30000" dirty="0" err="1"/>
                  <a:t>k</a:t>
                </a:r>
                <a:r>
                  <a:rPr lang="tr-TR" dirty="0"/>
                  <a:t>- c</a:t>
                </a:r>
                <a:r>
                  <a:rPr lang="tr-TR" baseline="-25000" dirty="0"/>
                  <a:t>1</a:t>
                </a:r>
                <a:r>
                  <a:rPr lang="tr-TR" dirty="0"/>
                  <a:t>r</a:t>
                </a:r>
                <a:r>
                  <a:rPr lang="tr-TR" baseline="30000" dirty="0"/>
                  <a:t>k-1</a:t>
                </a:r>
                <a:r>
                  <a:rPr lang="tr-TR" dirty="0"/>
                  <a:t>-…..-	</a:t>
                </a:r>
                <a:r>
                  <a:rPr lang="tr-TR" dirty="0" err="1"/>
                  <a:t>c</a:t>
                </a:r>
                <a:r>
                  <a:rPr lang="tr-TR" baseline="-25000" dirty="0" err="1"/>
                  <a:t>k</a:t>
                </a:r>
                <a:r>
                  <a:rPr lang="tr-TR" baseline="-25000" dirty="0"/>
                  <a:t> </a:t>
                </a:r>
                <a:r>
                  <a:rPr lang="tr-TR" dirty="0"/>
                  <a:t>= 0</a:t>
                </a:r>
              </a:p>
              <a:p>
                <a:pPr marL="0" indent="0" algn="just">
                  <a:buNone/>
                </a:pPr>
                <a:r>
                  <a:rPr lang="tr-TR" dirty="0"/>
                  <a:t>k ayrık </a:t>
                </a:r>
                <a:r>
                  <a:rPr lang="tr-TR" i="1" dirty="0"/>
                  <a:t>r</a:t>
                </a:r>
                <a:r>
                  <a:rPr lang="tr-TR" i="1" baseline="-25000" dirty="0"/>
                  <a:t>1</a:t>
                </a:r>
                <a:r>
                  <a:rPr lang="tr-TR" i="1" dirty="0"/>
                  <a:t>, r</a:t>
                </a:r>
                <a:r>
                  <a:rPr lang="tr-TR" i="1" baseline="-25000" dirty="0"/>
                  <a:t>2,</a:t>
                </a:r>
                <a:r>
                  <a:rPr lang="tr-TR" i="1" dirty="0"/>
                  <a:t> ... , </a:t>
                </a:r>
                <a:r>
                  <a:rPr lang="tr-TR" i="1" dirty="0" err="1"/>
                  <a:t>r</a:t>
                </a:r>
                <a:r>
                  <a:rPr lang="tr-TR" i="1" baseline="-25000" dirty="0" err="1"/>
                  <a:t>k</a:t>
                </a:r>
                <a:r>
                  <a:rPr lang="tr-TR" dirty="0"/>
                  <a:t> köklere sahip olsun. Bu durumda ancak ve ancak </a:t>
                </a:r>
                <a:r>
                  <a:rPr lang="tr-TR" i="1" dirty="0"/>
                  <a:t>a</a:t>
                </a:r>
                <a:r>
                  <a:rPr lang="tr-TR" i="1" baseline="-25000" dirty="0"/>
                  <a:t>1</a:t>
                </a:r>
                <a:r>
                  <a:rPr lang="tr-TR" dirty="0"/>
                  <a:t>,</a:t>
                </a:r>
                <a:r>
                  <a:rPr lang="tr-TR" i="1" dirty="0"/>
                  <a:t>a</a:t>
                </a:r>
                <a:r>
                  <a:rPr lang="tr-TR" i="1" baseline="-25000" dirty="0"/>
                  <a:t>2</a:t>
                </a:r>
                <a:r>
                  <a:rPr lang="tr-TR" dirty="0"/>
                  <a:t>, ... , </a:t>
                </a:r>
                <a:r>
                  <a:rPr lang="tr-TR" i="1" dirty="0"/>
                  <a:t>a</a:t>
                </a:r>
                <a:r>
                  <a:rPr lang="tr-TR" i="1" baseline="-25000" dirty="0"/>
                  <a:t>k</a:t>
                </a:r>
                <a:r>
                  <a:rPr lang="tr-TR" dirty="0"/>
                  <a:t> sabitleri ve n = 0, 1, 2,... , için</a:t>
                </a:r>
              </a:p>
              <a:p>
                <a:pPr marL="0" indent="0" algn="just">
                  <a:buNone/>
                </a:pPr>
                <a:r>
                  <a:rPr lang="tr-TR" i="1" dirty="0"/>
                  <a:t>a</a:t>
                </a:r>
                <a:r>
                  <a:rPr lang="tr-TR" i="1" baseline="-25000" dirty="0"/>
                  <a:t>n</a:t>
                </a:r>
                <a:r>
                  <a:rPr lang="tr-TR" dirty="0"/>
                  <a:t> = </a:t>
                </a:r>
                <a:r>
                  <a:rPr lang="tr-TR" i="1" dirty="0"/>
                  <a:t>a</a:t>
                </a:r>
                <a:r>
                  <a:rPr lang="tr-TR" i="1" baseline="-25000" dirty="0"/>
                  <a:t>1</a:t>
                </a:r>
                <a:r>
                  <a:rPr lang="tr-TR" i="1" dirty="0"/>
                  <a:t> </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1</m:t>
                        </m:r>
                      </m:sub>
                      <m:sup>
                        <m:r>
                          <a:rPr lang="tr-TR" i="1" baseline="-25000">
                            <a:latin typeface="Cambria Math"/>
                          </a:rPr>
                          <m:t>𝑛</m:t>
                        </m:r>
                      </m:sup>
                    </m:sSubSup>
                  </m:oMath>
                </a14:m>
                <a:r>
                  <a:rPr lang="tr-TR" i="1" dirty="0"/>
                  <a:t>+ a</a:t>
                </a:r>
                <a:r>
                  <a:rPr lang="tr-TR" i="1" baseline="-25000" dirty="0"/>
                  <a:t>2</a:t>
                </a:r>
                <a:r>
                  <a:rPr lang="tr-TR" i="1" dirty="0"/>
                  <a:t> </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2</m:t>
                        </m:r>
                      </m:sub>
                      <m:sup>
                        <m:r>
                          <a:rPr lang="tr-TR" i="1" baseline="-25000">
                            <a:latin typeface="Cambria Math"/>
                          </a:rPr>
                          <m:t>𝑛</m:t>
                        </m:r>
                      </m:sup>
                    </m:sSubSup>
                  </m:oMath>
                </a14:m>
                <a:r>
                  <a:rPr lang="tr-TR" dirty="0"/>
                  <a:t>+ • • • + </a:t>
                </a:r>
                <a:r>
                  <a:rPr lang="tr-TR" i="1" dirty="0"/>
                  <a:t>a</a:t>
                </a:r>
                <a:r>
                  <a:rPr lang="tr-TR" i="1" baseline="-25000" dirty="0"/>
                  <a:t>k</a:t>
                </a:r>
                <a:r>
                  <a:rPr lang="tr-TR" i="1" dirty="0"/>
                  <a:t> </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𝑘</m:t>
                        </m:r>
                      </m:sub>
                      <m:sup>
                        <m:r>
                          <a:rPr lang="tr-TR" i="1" baseline="-25000">
                            <a:latin typeface="Cambria Math"/>
                          </a:rPr>
                          <m:t>𝑛</m:t>
                        </m:r>
                      </m:sup>
                    </m:sSubSup>
                  </m:oMath>
                </a14:m>
                <a:r>
                  <a:rPr lang="tr-TR" i="1" dirty="0"/>
                  <a:t>+ a</a:t>
                </a:r>
                <a:r>
                  <a:rPr lang="tr-TR" i="1" baseline="-25000" dirty="0"/>
                  <a:t>2</a:t>
                </a:r>
                <a:r>
                  <a:rPr lang="tr-TR" i="1" dirty="0"/>
                  <a:t> </a:t>
                </a:r>
                <a14:m>
                  <m:oMath xmlns:m="http://schemas.openxmlformats.org/officeDocument/2006/math">
                    <m:sSubSup>
                      <m:sSubSupPr>
                        <m:ctrlPr>
                          <a:rPr lang="tr-TR" i="1" baseline="-25000">
                            <a:latin typeface="Cambria Math" panose="02040503050406030204" pitchFamily="18" charset="0"/>
                          </a:rPr>
                        </m:ctrlPr>
                      </m:sSubSupPr>
                      <m:e>
                        <m:r>
                          <a:rPr lang="tr-TR" i="1" baseline="-25000">
                            <a:latin typeface="Cambria Math"/>
                          </a:rPr>
                          <m:t>𝑟</m:t>
                        </m:r>
                      </m:e>
                      <m:sub>
                        <m:r>
                          <a:rPr lang="tr-TR" i="1" baseline="-25000">
                            <a:latin typeface="Cambria Math"/>
                          </a:rPr>
                          <m:t>2</m:t>
                        </m:r>
                      </m:sub>
                      <m:sup>
                        <m:r>
                          <a:rPr lang="tr-TR" i="1" baseline="-25000">
                            <a:latin typeface="Cambria Math"/>
                          </a:rPr>
                          <m:t>𝑛</m:t>
                        </m:r>
                      </m:sup>
                    </m:sSubSup>
                  </m:oMath>
                </a14:m>
                <a:r>
                  <a:rPr lang="tr-TR" dirty="0"/>
                  <a:t>sağlanır ise {</a:t>
                </a:r>
                <a:r>
                  <a:rPr lang="tr-TR" i="1" dirty="0"/>
                  <a:t> a</a:t>
                </a:r>
                <a:r>
                  <a:rPr lang="tr-TR" i="1" baseline="-25000" dirty="0"/>
                  <a:t>n</a:t>
                </a:r>
                <a:r>
                  <a:rPr lang="tr-TR" dirty="0"/>
                  <a:t> } dizisi</a:t>
                </a:r>
              </a:p>
              <a:p>
                <a:pPr marL="0" indent="0" algn="just">
                  <a:buNone/>
                </a:pPr>
                <a:r>
                  <a:rPr lang="tr-TR" i="1" dirty="0"/>
                  <a:t>a</a:t>
                </a:r>
                <a:r>
                  <a:rPr lang="tr-TR" i="1" baseline="-25000" dirty="0"/>
                  <a:t>n</a:t>
                </a:r>
                <a:r>
                  <a:rPr lang="tr-TR" dirty="0"/>
                  <a:t> = </a:t>
                </a:r>
                <a:r>
                  <a:rPr lang="tr-TR" i="1" dirty="0"/>
                  <a:t>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a:t>
                </a:r>
                <a:r>
                  <a:rPr lang="tr-TR" i="1" dirty="0"/>
                  <a:t> </a:t>
                </a:r>
                <a:r>
                  <a:rPr lang="tr-TR" i="1" dirty="0" err="1"/>
                  <a:t>c</a:t>
                </a:r>
                <a:r>
                  <a:rPr lang="tr-TR" i="1" baseline="-25000" dirty="0" err="1"/>
                  <a:t>k</a:t>
                </a:r>
                <a:r>
                  <a:rPr lang="tr-TR" i="1" dirty="0" err="1"/>
                  <a:t>a</a:t>
                </a:r>
                <a:r>
                  <a:rPr lang="tr-TR" i="1" baseline="-25000" dirty="0" err="1"/>
                  <a:t>n</a:t>
                </a:r>
                <a:r>
                  <a:rPr lang="tr-TR" i="1" baseline="-25000" dirty="0"/>
                  <a:t>-k</a:t>
                </a:r>
                <a:endParaRPr lang="tr-TR" dirty="0"/>
              </a:p>
              <a:p>
                <a:pPr marL="0" indent="0" algn="just">
                  <a:buNone/>
                </a:pPr>
                <a:r>
                  <a:rPr lang="tr-TR" dirty="0" err="1"/>
                  <a:t>özyineli</a:t>
                </a:r>
                <a:r>
                  <a:rPr lang="tr-TR" dirty="0"/>
                  <a:t> ilişkisinin çözümüdür.</a:t>
                </a:r>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908720"/>
                <a:ext cx="7787208" cy="5565232"/>
              </a:xfrm>
              <a:blipFill rotWithShape="1">
                <a:blip r:embed="rId2"/>
                <a:stretch>
                  <a:fillRect l="-1175" t="-876" r="-1175"/>
                </a:stretch>
              </a:blipFill>
            </p:spPr>
            <p:txBody>
              <a:bodyPr/>
              <a:lstStyle/>
              <a:p>
                <a:r>
                  <a:rPr lang="tr-TR">
                    <a:noFill/>
                  </a:rPr>
                  <a:t> </a:t>
                </a:r>
              </a:p>
            </p:txBody>
          </p:sp>
        </mc:Fallback>
      </mc:AlternateContent>
      <p:sp>
        <p:nvSpPr>
          <p:cNvPr id="2" name="Slayt Numarası Yer Tutucusu 1"/>
          <p:cNvSpPr>
            <a:spLocks noGrp="1"/>
          </p:cNvSpPr>
          <p:nvPr>
            <p:ph type="sldNum" sz="quarter" idx="15"/>
          </p:nvPr>
        </p:nvSpPr>
        <p:spPr/>
        <p:txBody>
          <a:bodyPr/>
          <a:lstStyle/>
          <a:p>
            <a:fld id="{3F53E46D-0D11-4F90-90B1-E4A64180CDCE}" type="slidenum">
              <a:rPr lang="tr-TR" smtClean="0"/>
              <a:t>37</a:t>
            </a:fld>
            <a:endParaRPr lang="tr-TR"/>
          </a:p>
        </p:txBody>
      </p:sp>
    </p:spTree>
    <p:extLst>
      <p:ext uri="{BB962C8B-B14F-4D97-AF65-F5344CB8AC3E}">
        <p14:creationId xmlns:p14="http://schemas.microsoft.com/office/powerpoint/2010/main" val="785502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sz="quarter" idx="1"/>
          </p:nvPr>
        </p:nvSpPr>
        <p:spPr/>
        <p:txBody>
          <a:bodyPr/>
          <a:lstStyle/>
          <a:p>
            <a:pPr marL="0" indent="0">
              <a:buNone/>
            </a:pPr>
            <a:r>
              <a:rPr lang="tr-TR" dirty="0"/>
              <a:t>Aşağıdaki </a:t>
            </a:r>
            <a:r>
              <a:rPr lang="tr-TR" dirty="0" err="1"/>
              <a:t>özyineli</a:t>
            </a:r>
            <a:r>
              <a:rPr lang="tr-TR" dirty="0"/>
              <a:t> ilişkinin </a:t>
            </a:r>
            <a:r>
              <a:rPr lang="tr-TR" i="1" dirty="0"/>
              <a:t>a</a:t>
            </a:r>
            <a:r>
              <a:rPr lang="tr-TR" i="1" baseline="-25000" dirty="0"/>
              <a:t>0 </a:t>
            </a:r>
            <a:r>
              <a:rPr lang="tr-TR" dirty="0"/>
              <a:t>=2, </a:t>
            </a:r>
            <a:r>
              <a:rPr lang="tr-TR" i="1" dirty="0"/>
              <a:t>a</a:t>
            </a:r>
            <a:r>
              <a:rPr lang="tr-TR" i="1" baseline="-25000" dirty="0"/>
              <a:t>1</a:t>
            </a:r>
            <a:r>
              <a:rPr lang="tr-TR" dirty="0"/>
              <a:t> = 5, ve </a:t>
            </a:r>
            <a:r>
              <a:rPr lang="tr-TR" i="1" dirty="0"/>
              <a:t>a</a:t>
            </a:r>
            <a:r>
              <a:rPr lang="tr-TR" i="1" baseline="-25000" dirty="0"/>
              <a:t>2 </a:t>
            </a:r>
            <a:r>
              <a:rPr lang="tr-TR" dirty="0"/>
              <a:t>= 15 başlangıç koşulları için çözümünü bulunuz</a:t>
            </a:r>
            <a:r>
              <a:rPr lang="tr-TR" dirty="0" smtClean="0"/>
              <a:t>.</a:t>
            </a:r>
          </a:p>
          <a:p>
            <a:pPr marL="0" indent="0">
              <a:buNone/>
            </a:pPr>
            <a:endParaRPr lang="tr-TR" dirty="0"/>
          </a:p>
          <a:p>
            <a:pPr marL="0" indent="0">
              <a:buNone/>
            </a:pPr>
            <a:r>
              <a:rPr lang="tr-TR" i="1" dirty="0"/>
              <a:t>a</a:t>
            </a:r>
            <a:r>
              <a:rPr lang="tr-TR" i="1" baseline="-25000" dirty="0"/>
              <a:t>n</a:t>
            </a:r>
            <a:r>
              <a:rPr lang="tr-TR" dirty="0"/>
              <a:t>  = 6</a:t>
            </a:r>
            <a:r>
              <a:rPr lang="tr-TR" i="1" dirty="0"/>
              <a:t> a</a:t>
            </a:r>
            <a:r>
              <a:rPr lang="tr-TR" i="1" baseline="-25000" dirty="0"/>
              <a:t>n-1</a:t>
            </a:r>
            <a:r>
              <a:rPr lang="tr-TR" dirty="0"/>
              <a:t> - 11</a:t>
            </a:r>
            <a:r>
              <a:rPr lang="tr-TR" i="1" dirty="0"/>
              <a:t> a</a:t>
            </a:r>
            <a:r>
              <a:rPr lang="tr-TR" i="1" baseline="-25000" dirty="0"/>
              <a:t>n-2 </a:t>
            </a:r>
            <a:r>
              <a:rPr lang="tr-TR" dirty="0"/>
              <a:t>+ 6</a:t>
            </a:r>
            <a:r>
              <a:rPr lang="tr-TR" i="1" dirty="0"/>
              <a:t> a</a:t>
            </a:r>
            <a:r>
              <a:rPr lang="tr-TR" i="1" baseline="-25000" dirty="0"/>
              <a:t>n-3</a:t>
            </a:r>
            <a:endParaRPr lang="tr-TR" dirty="0"/>
          </a:p>
          <a:p>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38</a:t>
            </a:fld>
            <a:endParaRPr lang="tr-TR"/>
          </a:p>
        </p:txBody>
      </p:sp>
      <p:pic>
        <p:nvPicPr>
          <p:cNvPr id="5" name="Picture 2" descr="http://www.noktalamaisaretleri.com/images/soru-isaret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2320" y="188640"/>
            <a:ext cx="1080120" cy="87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470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ÇÖZÜM</a:t>
            </a:r>
            <a:endParaRPr lang="tr-TR" dirty="0"/>
          </a:p>
        </p:txBody>
      </p:sp>
      <p:sp>
        <p:nvSpPr>
          <p:cNvPr id="3" name="İçerik Yer Tutucusu 2"/>
          <p:cNvSpPr>
            <a:spLocks noGrp="1"/>
          </p:cNvSpPr>
          <p:nvPr>
            <p:ph sz="quarter" idx="1"/>
          </p:nvPr>
        </p:nvSpPr>
        <p:spPr>
          <a:xfrm>
            <a:off x="457200" y="1600200"/>
            <a:ext cx="7787208" cy="4873752"/>
          </a:xfrm>
        </p:spPr>
        <p:txBody>
          <a:bodyPr>
            <a:normAutofit/>
          </a:bodyPr>
          <a:lstStyle/>
          <a:p>
            <a:pPr marL="0" indent="0" algn="just">
              <a:buNone/>
            </a:pPr>
            <a:r>
              <a:rPr lang="tr-TR" dirty="0"/>
              <a:t>Verilen </a:t>
            </a:r>
            <a:r>
              <a:rPr lang="tr-TR" dirty="0" err="1"/>
              <a:t>özyineli</a:t>
            </a:r>
            <a:r>
              <a:rPr lang="tr-TR" dirty="0"/>
              <a:t> ilişkinin karakteristik </a:t>
            </a:r>
            <a:r>
              <a:rPr lang="tr-TR" dirty="0" err="1"/>
              <a:t>polinomu</a:t>
            </a:r>
            <a:r>
              <a:rPr lang="tr-TR" dirty="0"/>
              <a:t> şu şekildedir</a:t>
            </a:r>
            <a:r>
              <a:rPr lang="tr-TR" dirty="0" smtClean="0"/>
              <a:t>.</a:t>
            </a:r>
          </a:p>
          <a:p>
            <a:pPr marL="0" indent="0" algn="just">
              <a:buNone/>
            </a:pPr>
            <a:endParaRPr lang="tr-TR" dirty="0"/>
          </a:p>
          <a:p>
            <a:pPr marL="0" indent="0" algn="just">
              <a:buNone/>
            </a:pPr>
            <a:r>
              <a:rPr lang="tr-TR" dirty="0"/>
              <a:t>r</a:t>
            </a:r>
            <a:r>
              <a:rPr lang="tr-TR" baseline="-25000" dirty="0"/>
              <a:t>3 </a:t>
            </a:r>
            <a:r>
              <a:rPr lang="tr-TR" dirty="0"/>
              <a:t>- 6r</a:t>
            </a:r>
            <a:r>
              <a:rPr lang="tr-TR" baseline="30000" dirty="0"/>
              <a:t>2</a:t>
            </a:r>
            <a:r>
              <a:rPr lang="tr-TR" dirty="0"/>
              <a:t> + 11r - 6</a:t>
            </a:r>
          </a:p>
          <a:p>
            <a:pPr marL="0" indent="0" algn="just">
              <a:buNone/>
            </a:pPr>
            <a:r>
              <a:rPr lang="tr-TR" dirty="0"/>
              <a:t>r</a:t>
            </a:r>
            <a:r>
              <a:rPr lang="tr-TR" baseline="-25000" dirty="0"/>
              <a:t>3</a:t>
            </a:r>
            <a:r>
              <a:rPr lang="tr-TR" dirty="0"/>
              <a:t> — 6r</a:t>
            </a:r>
            <a:r>
              <a:rPr lang="tr-TR" baseline="30000" dirty="0"/>
              <a:t>2</a:t>
            </a:r>
            <a:r>
              <a:rPr lang="tr-TR" dirty="0"/>
              <a:t> + 11r — 6 = (r — l)(r — 2)(r — 3) olduğundan karakteristik kökler r = 1, r = 2, ve r= 3 olarak bulunur. Bu durumda verilen </a:t>
            </a:r>
            <a:r>
              <a:rPr lang="tr-TR" dirty="0" err="1"/>
              <a:t>özyineli</a:t>
            </a:r>
            <a:r>
              <a:rPr lang="tr-TR" dirty="0"/>
              <a:t> ilişkiye ait çözümler şu </a:t>
            </a:r>
            <a:r>
              <a:rPr lang="tr-TR" dirty="0" smtClean="0"/>
              <a:t>formdadır</a:t>
            </a:r>
          </a:p>
          <a:p>
            <a:pPr marL="0" indent="0" algn="just">
              <a:buNone/>
            </a:pPr>
            <a:endParaRPr lang="tr-TR" dirty="0"/>
          </a:p>
          <a:p>
            <a:pPr marL="0" indent="0" algn="just">
              <a:buNone/>
            </a:pPr>
            <a:r>
              <a:rPr lang="tr-TR" i="1" dirty="0"/>
              <a:t>a</a:t>
            </a:r>
            <a:r>
              <a:rPr lang="tr-TR" i="1" baseline="-25000" dirty="0"/>
              <a:t>1=</a:t>
            </a:r>
            <a:r>
              <a:rPr lang="tr-TR" i="1" dirty="0"/>
              <a:t> a</a:t>
            </a:r>
            <a:r>
              <a:rPr lang="tr-TR" i="1" baseline="-25000" dirty="0"/>
              <a:t>1 . </a:t>
            </a:r>
            <a:r>
              <a:rPr lang="tr-TR" i="1" dirty="0"/>
              <a:t>1</a:t>
            </a:r>
            <a:r>
              <a:rPr lang="tr-TR" i="1" baseline="30000" dirty="0"/>
              <a:t>n</a:t>
            </a:r>
            <a:r>
              <a:rPr lang="tr-TR" i="1" dirty="0"/>
              <a:t>+ a</a:t>
            </a:r>
            <a:r>
              <a:rPr lang="tr-TR" i="1" baseline="-25000" dirty="0"/>
              <a:t>2 . </a:t>
            </a:r>
            <a:r>
              <a:rPr lang="tr-TR" i="1" dirty="0"/>
              <a:t>2</a:t>
            </a:r>
            <a:r>
              <a:rPr lang="tr-TR" i="1" baseline="30000" dirty="0"/>
              <a:t>n </a:t>
            </a:r>
            <a:r>
              <a:rPr lang="tr-TR" i="1" dirty="0"/>
              <a:t>+ a</a:t>
            </a:r>
            <a:r>
              <a:rPr lang="tr-TR" i="1" baseline="-25000" dirty="0"/>
              <a:t>3 .</a:t>
            </a:r>
            <a:r>
              <a:rPr lang="tr-TR" i="1" dirty="0"/>
              <a:t>3</a:t>
            </a:r>
            <a:r>
              <a:rPr lang="tr-TR" i="1" baseline="30000" dirty="0"/>
              <a:t>n</a:t>
            </a:r>
            <a:endParaRPr lang="tr-TR" dirty="0"/>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39</a:t>
            </a:fld>
            <a:endParaRPr lang="tr-TR"/>
          </a:p>
        </p:txBody>
      </p:sp>
    </p:spTree>
    <p:extLst>
      <p:ext uri="{BB962C8B-B14F-4D97-AF65-F5344CB8AC3E}">
        <p14:creationId xmlns:p14="http://schemas.microsoft.com/office/powerpoint/2010/main" val="235394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323528" y="1268760"/>
            <a:ext cx="8229600" cy="4857403"/>
          </a:xfrm>
        </p:spPr>
        <p:txBody>
          <a:bodyPr>
            <a:normAutofit/>
          </a:bodyPr>
          <a:lstStyle/>
          <a:p>
            <a:pPr marL="0" indent="0" algn="just">
              <a:buNone/>
            </a:pPr>
            <a:r>
              <a:rPr lang="tr-TR" dirty="0" smtClean="0"/>
              <a:t>	İkincisi, bir başka önemli algoritma olan böl-ve-fethet algoritması olacak. Bu paradigmayı kullanan algoritmalar </a:t>
            </a:r>
            <a:r>
              <a:rPr lang="tr-TR" dirty="0" err="1" smtClean="0"/>
              <a:t>özyineli</a:t>
            </a:r>
            <a:r>
              <a:rPr lang="tr-TR" dirty="0" smtClean="0"/>
              <a:t> olarak, problemler doğrudan çözülebilene kadar sabit sayıdaki örtüşmeyen alt problemlere bölünerek, esas problemi bulurlar. Bu algoritmaların karmaşıklığı özel bir çeşit özyineleme ilişkisi kullanılarak analiz edilebilir. Bu bölümde, böl-ve-fethet algoritmasının çeşitlerini ve özyineleme ilişkileri kullanılarak karmaşıklığını nasıl analiz edeceğimizi göreceğiz.</a:t>
            </a:r>
          </a:p>
          <a:p>
            <a:endParaRPr lang="tr-TR" dirty="0"/>
          </a:p>
        </p:txBody>
      </p:sp>
      <p:sp>
        <p:nvSpPr>
          <p:cNvPr id="2" name="Slayt Numarası Yer Tutucusu 1"/>
          <p:cNvSpPr>
            <a:spLocks noGrp="1"/>
          </p:cNvSpPr>
          <p:nvPr>
            <p:ph type="sldNum" sz="quarter" idx="15"/>
          </p:nvPr>
        </p:nvSpPr>
        <p:spPr/>
        <p:txBody>
          <a:bodyPr/>
          <a:lstStyle/>
          <a:p>
            <a:fld id="{3F53E46D-0D11-4F90-90B1-E4A64180CDCE}" type="slidenum">
              <a:rPr lang="tr-TR" smtClean="0"/>
              <a:t>4</a:t>
            </a:fld>
            <a:endParaRPr lang="tr-TR"/>
          </a:p>
        </p:txBody>
      </p:sp>
    </p:spTree>
    <p:extLst>
      <p:ext uri="{BB962C8B-B14F-4D97-AF65-F5344CB8AC3E}">
        <p14:creationId xmlns:p14="http://schemas.microsoft.com/office/powerpoint/2010/main" val="28150990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1124744"/>
            <a:ext cx="7859216" cy="5349208"/>
          </a:xfrm>
        </p:spPr>
        <p:txBody>
          <a:bodyPr>
            <a:normAutofit/>
          </a:bodyPr>
          <a:lstStyle/>
          <a:p>
            <a:pPr marL="0" indent="0" algn="just">
              <a:buNone/>
            </a:pPr>
            <a:r>
              <a:rPr lang="tr-TR" i="1" dirty="0"/>
              <a:t>a</a:t>
            </a:r>
            <a:r>
              <a:rPr lang="tr-TR" i="1" baseline="-25000" dirty="0"/>
              <a:t>1</a:t>
            </a:r>
            <a:r>
              <a:rPr lang="tr-TR" dirty="0"/>
              <a:t>,</a:t>
            </a:r>
            <a:r>
              <a:rPr lang="tr-TR" i="1" dirty="0"/>
              <a:t>a</a:t>
            </a:r>
            <a:r>
              <a:rPr lang="tr-TR" i="1" baseline="-25000" dirty="0"/>
              <a:t>2</a:t>
            </a:r>
            <a:r>
              <a:rPr lang="tr-TR" dirty="0"/>
              <a:t> ve </a:t>
            </a:r>
            <a:r>
              <a:rPr lang="tr-TR" i="1" dirty="0"/>
              <a:t>a</a:t>
            </a:r>
            <a:r>
              <a:rPr lang="tr-TR" i="1" baseline="-25000" dirty="0"/>
              <a:t>3</a:t>
            </a:r>
            <a:r>
              <a:rPr lang="tr-TR" dirty="0"/>
              <a:t> sabitlerini bulmak için başlangıç koşullarını kullanalım. Bu durumda,</a:t>
            </a:r>
          </a:p>
          <a:p>
            <a:pPr marL="0" indent="0" algn="just">
              <a:buNone/>
            </a:pPr>
            <a:r>
              <a:rPr lang="tr-TR" dirty="0"/>
              <a:t>a</a:t>
            </a:r>
            <a:r>
              <a:rPr lang="tr-TR" baseline="-25000" dirty="0"/>
              <a:t>0</a:t>
            </a:r>
            <a:r>
              <a:rPr lang="tr-TR" dirty="0"/>
              <a:t> = 2 = </a:t>
            </a:r>
            <a:r>
              <a:rPr lang="tr-TR" i="1" dirty="0"/>
              <a:t>a</a:t>
            </a:r>
            <a:r>
              <a:rPr lang="tr-TR" i="1" baseline="-25000" dirty="0"/>
              <a:t>1</a:t>
            </a:r>
            <a:r>
              <a:rPr lang="tr-TR" dirty="0"/>
              <a:t> + </a:t>
            </a:r>
            <a:r>
              <a:rPr lang="tr-TR" i="1" dirty="0"/>
              <a:t>a</a:t>
            </a:r>
            <a:r>
              <a:rPr lang="tr-TR" i="1" baseline="-25000" dirty="0"/>
              <a:t>2</a:t>
            </a:r>
            <a:r>
              <a:rPr lang="tr-TR" dirty="0"/>
              <a:t> + </a:t>
            </a:r>
            <a:r>
              <a:rPr lang="tr-TR" i="1" dirty="0"/>
              <a:t>a</a:t>
            </a:r>
            <a:r>
              <a:rPr lang="tr-TR" i="1" baseline="-25000" dirty="0"/>
              <a:t>3,</a:t>
            </a:r>
            <a:endParaRPr lang="tr-TR" dirty="0"/>
          </a:p>
          <a:p>
            <a:pPr marL="0" indent="0" algn="just">
              <a:buNone/>
            </a:pPr>
            <a:r>
              <a:rPr lang="tr-TR" i="1" dirty="0"/>
              <a:t>a</a:t>
            </a:r>
            <a:r>
              <a:rPr lang="tr-TR" i="1" baseline="-25000" dirty="0"/>
              <a:t>1</a:t>
            </a:r>
            <a:r>
              <a:rPr lang="tr-TR" dirty="0"/>
              <a:t> = 5 = </a:t>
            </a:r>
            <a:r>
              <a:rPr lang="tr-TR" i="1" dirty="0"/>
              <a:t>a</a:t>
            </a:r>
            <a:r>
              <a:rPr lang="tr-TR" i="1" baseline="-25000" dirty="0"/>
              <a:t>1</a:t>
            </a:r>
            <a:r>
              <a:rPr lang="tr-TR" dirty="0"/>
              <a:t> + </a:t>
            </a:r>
            <a:r>
              <a:rPr lang="tr-TR" i="1" dirty="0"/>
              <a:t>a</a:t>
            </a:r>
            <a:r>
              <a:rPr lang="tr-TR" i="1" baseline="-25000" dirty="0"/>
              <a:t>2 </a:t>
            </a:r>
            <a:r>
              <a:rPr lang="tr-TR" i="1" dirty="0"/>
              <a:t>.2</a:t>
            </a:r>
            <a:r>
              <a:rPr lang="tr-TR" dirty="0"/>
              <a:t> + </a:t>
            </a:r>
            <a:r>
              <a:rPr lang="tr-TR" i="1" dirty="0"/>
              <a:t>a</a:t>
            </a:r>
            <a:r>
              <a:rPr lang="tr-TR" i="1" baseline="-25000" dirty="0"/>
              <a:t>3</a:t>
            </a:r>
            <a:r>
              <a:rPr lang="tr-TR" i="1" dirty="0"/>
              <a:t> . 3,</a:t>
            </a:r>
            <a:endParaRPr lang="tr-TR" dirty="0"/>
          </a:p>
          <a:p>
            <a:pPr marL="0" indent="0" algn="just">
              <a:buNone/>
            </a:pPr>
            <a:r>
              <a:rPr lang="tr-TR" i="1" dirty="0"/>
              <a:t>a</a:t>
            </a:r>
            <a:r>
              <a:rPr lang="tr-TR" i="1" baseline="-25000" dirty="0"/>
              <a:t>2</a:t>
            </a:r>
            <a:r>
              <a:rPr lang="tr-TR" dirty="0"/>
              <a:t> = 15=</a:t>
            </a:r>
            <a:r>
              <a:rPr lang="tr-TR" i="1" dirty="0"/>
              <a:t> a</a:t>
            </a:r>
            <a:r>
              <a:rPr lang="tr-TR" i="1" baseline="-25000" dirty="0"/>
              <a:t>1</a:t>
            </a:r>
            <a:r>
              <a:rPr lang="tr-TR" dirty="0"/>
              <a:t> + </a:t>
            </a:r>
            <a:r>
              <a:rPr lang="tr-TR" i="1" dirty="0"/>
              <a:t>a</a:t>
            </a:r>
            <a:r>
              <a:rPr lang="tr-TR" i="1" baseline="-25000" dirty="0"/>
              <a:t>2 </a:t>
            </a:r>
            <a:r>
              <a:rPr lang="tr-TR" i="1" dirty="0"/>
              <a:t>.4</a:t>
            </a:r>
            <a:r>
              <a:rPr lang="tr-TR" dirty="0"/>
              <a:t>+ </a:t>
            </a:r>
            <a:r>
              <a:rPr lang="tr-TR" i="1" dirty="0"/>
              <a:t>a</a:t>
            </a:r>
            <a:r>
              <a:rPr lang="tr-TR" i="1" baseline="-25000" dirty="0"/>
              <a:t>3</a:t>
            </a:r>
            <a:r>
              <a:rPr lang="tr-TR" i="1" dirty="0"/>
              <a:t> . 9,</a:t>
            </a:r>
            <a:endParaRPr lang="tr-TR" dirty="0"/>
          </a:p>
          <a:p>
            <a:pPr marL="0" indent="0" algn="just">
              <a:buNone/>
            </a:pPr>
            <a:endParaRPr lang="tr-TR" dirty="0" smtClean="0"/>
          </a:p>
          <a:p>
            <a:pPr marL="0" indent="0" algn="just">
              <a:buNone/>
            </a:pPr>
            <a:r>
              <a:rPr lang="tr-TR" dirty="0" smtClean="0"/>
              <a:t>Üç </a:t>
            </a:r>
            <a:r>
              <a:rPr lang="tr-TR" dirty="0"/>
              <a:t>eşitlik çözüldüğünde </a:t>
            </a:r>
            <a:r>
              <a:rPr lang="tr-TR" i="1" dirty="0"/>
              <a:t>a</a:t>
            </a:r>
            <a:r>
              <a:rPr lang="tr-TR" i="1" baseline="-25000" dirty="0"/>
              <a:t>1</a:t>
            </a:r>
            <a:r>
              <a:rPr lang="tr-TR" dirty="0"/>
              <a:t> = 1, </a:t>
            </a:r>
            <a:r>
              <a:rPr lang="tr-TR" i="1" dirty="0"/>
              <a:t>a</a:t>
            </a:r>
            <a:r>
              <a:rPr lang="tr-TR" i="1" baseline="-25000" dirty="0"/>
              <a:t>2</a:t>
            </a:r>
            <a:r>
              <a:rPr lang="tr-TR" dirty="0"/>
              <a:t> = — 1 ve </a:t>
            </a:r>
            <a:r>
              <a:rPr lang="tr-TR" i="1" dirty="0"/>
              <a:t>a</a:t>
            </a:r>
            <a:r>
              <a:rPr lang="tr-TR" i="1" baseline="-25000" dirty="0"/>
              <a:t>3</a:t>
            </a:r>
            <a:r>
              <a:rPr lang="tr-TR" dirty="0"/>
              <a:t>= 2 olarak hesaplanır. Böylece verilen </a:t>
            </a:r>
            <a:r>
              <a:rPr lang="tr-TR" dirty="0" err="1"/>
              <a:t>özyineli</a:t>
            </a:r>
            <a:r>
              <a:rPr lang="tr-TR" dirty="0"/>
              <a:t> ilişki ve başlangıç değerlerine ait tek çözüm olan {</a:t>
            </a:r>
            <a:r>
              <a:rPr lang="tr-TR" i="1" dirty="0"/>
              <a:t>a</a:t>
            </a:r>
            <a:r>
              <a:rPr lang="tr-TR" i="1" baseline="-25000" dirty="0"/>
              <a:t>n</a:t>
            </a:r>
            <a:r>
              <a:rPr lang="tr-TR" dirty="0"/>
              <a:t>} dizisi aşağıdaki formdadır.</a:t>
            </a:r>
          </a:p>
          <a:p>
            <a:pPr algn="just"/>
            <a:endParaRPr lang="tr-TR" dirty="0" smtClean="0"/>
          </a:p>
          <a:p>
            <a:pPr marL="0" indent="0" algn="just">
              <a:buNone/>
            </a:pPr>
            <a:r>
              <a:rPr lang="tr-TR" i="1" dirty="0"/>
              <a:t>a</a:t>
            </a:r>
            <a:r>
              <a:rPr lang="tr-TR" i="1" baseline="-25000" dirty="0"/>
              <a:t>n</a:t>
            </a:r>
            <a:r>
              <a:rPr lang="tr-TR" dirty="0"/>
              <a:t> = 1 – 2</a:t>
            </a:r>
            <a:r>
              <a:rPr lang="tr-TR" baseline="30000" dirty="0"/>
              <a:t>n </a:t>
            </a:r>
            <a:r>
              <a:rPr lang="tr-TR" dirty="0"/>
              <a:t>+ 2 . 3</a:t>
            </a:r>
            <a:r>
              <a:rPr lang="tr-TR" baseline="30000" dirty="0"/>
              <a:t>n</a:t>
            </a:r>
            <a:endParaRPr lang="tr-TR" dirty="0"/>
          </a:p>
          <a:p>
            <a:pPr algn="just"/>
            <a:endParaRPr lang="tr-TR" dirty="0"/>
          </a:p>
        </p:txBody>
      </p:sp>
      <p:sp>
        <p:nvSpPr>
          <p:cNvPr id="2" name="Slayt Numarası Yer Tutucusu 1"/>
          <p:cNvSpPr>
            <a:spLocks noGrp="1"/>
          </p:cNvSpPr>
          <p:nvPr>
            <p:ph type="sldNum" sz="quarter" idx="15"/>
          </p:nvPr>
        </p:nvSpPr>
        <p:spPr/>
        <p:txBody>
          <a:bodyPr/>
          <a:lstStyle/>
          <a:p>
            <a:fld id="{3F53E46D-0D11-4F90-90B1-E4A64180CDCE}" type="slidenum">
              <a:rPr lang="tr-TR" smtClean="0"/>
              <a:t>40</a:t>
            </a:fld>
            <a:endParaRPr lang="tr-TR"/>
          </a:p>
        </p:txBody>
      </p:sp>
    </p:spTree>
    <p:extLst>
      <p:ext uri="{BB962C8B-B14F-4D97-AF65-F5344CB8AC3E}">
        <p14:creationId xmlns:p14="http://schemas.microsoft.com/office/powerpoint/2010/main" val="40318455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764704"/>
                <a:ext cx="7931224" cy="5709248"/>
              </a:xfrm>
            </p:spPr>
            <p:txBody>
              <a:bodyPr>
                <a:normAutofit fontScale="92500"/>
              </a:bodyPr>
              <a:lstStyle/>
              <a:p>
                <a:pPr marL="0" indent="0" algn="just">
                  <a:buNone/>
                </a:pPr>
                <a:r>
                  <a:rPr lang="tr-TR" b="1" dirty="0"/>
                  <a:t>TEOREM 4</a:t>
                </a:r>
                <a:r>
                  <a:rPr lang="tr-TR" dirty="0"/>
                  <a:t>  	</a:t>
                </a:r>
                <a:endParaRPr lang="tr-TR" dirty="0" smtClean="0"/>
              </a:p>
              <a:p>
                <a:pPr marL="0" indent="0" algn="just">
                  <a:buNone/>
                </a:pPr>
                <a:r>
                  <a:rPr lang="tr-TR" dirty="0" smtClean="0"/>
                  <a:t>c</a:t>
                </a:r>
                <a:r>
                  <a:rPr lang="tr-TR" baseline="-25000" dirty="0" smtClean="0"/>
                  <a:t>1</a:t>
                </a:r>
                <a:r>
                  <a:rPr lang="tr-TR" baseline="-25000" dirty="0"/>
                  <a:t>,</a:t>
                </a:r>
                <a:r>
                  <a:rPr lang="tr-TR" dirty="0"/>
                  <a:t> c</a:t>
                </a:r>
                <a:r>
                  <a:rPr lang="tr-TR" baseline="-25000" dirty="0"/>
                  <a:t>2</a:t>
                </a:r>
                <a:r>
                  <a:rPr lang="tr-TR" dirty="0"/>
                  <a:t>,... , </a:t>
                </a:r>
                <a:r>
                  <a:rPr lang="tr-TR" dirty="0" err="1"/>
                  <a:t>c</a:t>
                </a:r>
                <a:r>
                  <a:rPr lang="tr-TR" baseline="-25000" dirty="0" err="1"/>
                  <a:t>k</a:t>
                </a:r>
                <a:r>
                  <a:rPr lang="tr-TR" dirty="0"/>
                  <a:t> </a:t>
                </a:r>
                <a:r>
                  <a:rPr lang="tr-TR" dirty="0" err="1"/>
                  <a:t>gerçel</a:t>
                </a:r>
                <a:r>
                  <a:rPr lang="tr-TR" dirty="0"/>
                  <a:t> sayılar olsun. Varsayalım ki karakteristik denklem</a:t>
                </a:r>
              </a:p>
              <a:p>
                <a:pPr marL="0" indent="0" algn="just">
                  <a:buNone/>
                </a:pPr>
                <a:r>
                  <a:rPr lang="tr-TR" dirty="0" err="1"/>
                  <a:t>r</a:t>
                </a:r>
                <a:r>
                  <a:rPr lang="tr-TR" baseline="30000" dirty="0" err="1"/>
                  <a:t>k</a:t>
                </a:r>
                <a:r>
                  <a:rPr lang="tr-TR" dirty="0"/>
                  <a:t>- c</a:t>
                </a:r>
                <a:r>
                  <a:rPr lang="tr-TR" baseline="-25000" dirty="0"/>
                  <a:t>1</a:t>
                </a:r>
                <a:r>
                  <a:rPr lang="tr-TR" dirty="0"/>
                  <a:t>r</a:t>
                </a:r>
                <a:r>
                  <a:rPr lang="tr-TR" baseline="30000" dirty="0"/>
                  <a:t>k-1</a:t>
                </a:r>
                <a:r>
                  <a:rPr lang="tr-TR" dirty="0"/>
                  <a:t>-…..-	</a:t>
                </a:r>
                <a:r>
                  <a:rPr lang="tr-TR" dirty="0" err="1"/>
                  <a:t>c</a:t>
                </a:r>
                <a:r>
                  <a:rPr lang="tr-TR" baseline="-25000" dirty="0" err="1"/>
                  <a:t>k</a:t>
                </a:r>
                <a:r>
                  <a:rPr lang="tr-TR" baseline="-25000" dirty="0"/>
                  <a:t> </a:t>
                </a:r>
                <a:r>
                  <a:rPr lang="tr-TR" dirty="0"/>
                  <a:t>= 0</a:t>
                </a:r>
              </a:p>
              <a:p>
                <a:pPr marL="0" indent="0" algn="just">
                  <a:buNone/>
                </a:pPr>
                <a:r>
                  <a:rPr lang="tr-TR" i="1" dirty="0"/>
                  <a:t>m</a:t>
                </a:r>
                <a:r>
                  <a:rPr lang="tr-TR" i="1" baseline="-25000" dirty="0"/>
                  <a:t>1,</a:t>
                </a:r>
                <a:r>
                  <a:rPr lang="tr-TR" i="1" dirty="0"/>
                  <a:t> m</a:t>
                </a:r>
                <a:r>
                  <a:rPr lang="tr-TR" i="1" baseline="-25000" dirty="0"/>
                  <a:t>2</a:t>
                </a:r>
                <a:r>
                  <a:rPr lang="tr-TR" i="1" dirty="0"/>
                  <a:t>,... , </a:t>
                </a:r>
                <a:r>
                  <a:rPr lang="tr-TR" i="1" dirty="0" err="1"/>
                  <a:t>m</a:t>
                </a:r>
                <a:r>
                  <a:rPr lang="tr-TR" i="1" baseline="-25000" dirty="0" err="1"/>
                  <a:t>t</a:t>
                </a:r>
                <a:r>
                  <a:rPr lang="tr-TR" dirty="0"/>
                  <a:t> kez tekrar eden t adet </a:t>
                </a:r>
                <a:r>
                  <a:rPr lang="tr-TR" i="1" dirty="0"/>
                  <a:t>r</a:t>
                </a:r>
                <a:r>
                  <a:rPr lang="tr-TR" i="1" baseline="-25000" dirty="0"/>
                  <a:t>1</a:t>
                </a:r>
                <a:r>
                  <a:rPr lang="tr-TR" i="1" dirty="0"/>
                  <a:t>, r</a:t>
                </a:r>
                <a:r>
                  <a:rPr lang="tr-TR" i="1" baseline="-25000" dirty="0"/>
                  <a:t>2,</a:t>
                </a:r>
                <a:r>
                  <a:rPr lang="tr-TR" i="1" dirty="0"/>
                  <a:t> ... , </a:t>
                </a:r>
                <a:r>
                  <a:rPr lang="tr-TR" i="1" dirty="0" err="1"/>
                  <a:t>r</a:t>
                </a:r>
                <a:r>
                  <a:rPr lang="tr-TR" i="1" baseline="-25000" dirty="0" err="1"/>
                  <a:t>t</a:t>
                </a:r>
                <a:r>
                  <a:rPr lang="tr-TR" i="1" baseline="-25000" dirty="0"/>
                  <a:t> </a:t>
                </a:r>
                <a:r>
                  <a:rPr lang="tr-TR" dirty="0"/>
                  <a:t> köküne sahip olsun. Öyle ki </a:t>
                </a:r>
                <a:r>
                  <a:rPr lang="tr-TR" i="1" dirty="0"/>
                  <a:t>i</a:t>
                </a:r>
                <a:r>
                  <a:rPr lang="tr-TR" dirty="0"/>
                  <a:t> = 1,2,..., t ve </a:t>
                </a:r>
                <a:r>
                  <a:rPr lang="tr-TR" i="1" dirty="0"/>
                  <a:t>m1+m2 +.. , </a:t>
                </a:r>
                <a:r>
                  <a:rPr lang="tr-TR" i="1" dirty="0" err="1"/>
                  <a:t>m</a:t>
                </a:r>
                <a:r>
                  <a:rPr lang="tr-TR" i="1" baseline="-25000" dirty="0" err="1"/>
                  <a:t>t</a:t>
                </a:r>
                <a:r>
                  <a:rPr lang="tr-TR" i="1" dirty="0"/>
                  <a:t> = k</a:t>
                </a:r>
                <a:r>
                  <a:rPr lang="tr-TR" dirty="0"/>
                  <a:t> olmak üzere m</a:t>
                </a:r>
                <a:r>
                  <a:rPr lang="tr-TR" baseline="-25000" dirty="0"/>
                  <a:t>i</a:t>
                </a:r>
                <a:r>
                  <a:rPr lang="tr-TR" dirty="0"/>
                  <a:t> ≥ 1. Bu durumda {</a:t>
                </a:r>
                <a:r>
                  <a:rPr lang="tr-TR" i="1" dirty="0"/>
                  <a:t> a</a:t>
                </a:r>
                <a:r>
                  <a:rPr lang="tr-TR" i="1" baseline="-25000" dirty="0"/>
                  <a:t>n</a:t>
                </a:r>
                <a:r>
                  <a:rPr lang="tr-TR" dirty="0"/>
                  <a:t> } </a:t>
                </a:r>
                <a:r>
                  <a:rPr lang="tr-TR" dirty="0" smtClean="0"/>
                  <a:t>dizisi ancak </a:t>
                </a:r>
                <a:r>
                  <a:rPr lang="tr-TR" dirty="0"/>
                  <a:t>ve ancak</a:t>
                </a:r>
              </a:p>
              <a:p>
                <a:pPr marL="0" indent="0" algn="just">
                  <a:buNone/>
                </a:pPr>
                <a:r>
                  <a:rPr lang="tr-TR" i="1" dirty="0"/>
                  <a:t>a</a:t>
                </a:r>
                <a:r>
                  <a:rPr lang="tr-TR" i="1" baseline="-25000" dirty="0"/>
                  <a:t>n</a:t>
                </a:r>
                <a:r>
                  <a:rPr lang="tr-TR" i="1" dirty="0"/>
                  <a:t> = (a</a:t>
                </a:r>
                <a:r>
                  <a:rPr lang="tr-TR" i="1" baseline="-25000" dirty="0"/>
                  <a:t>1,0</a:t>
                </a:r>
                <a:r>
                  <a:rPr lang="tr-TR" i="1" dirty="0"/>
                  <a:t>+a</a:t>
                </a:r>
                <a:r>
                  <a:rPr lang="tr-TR" i="1" baseline="-25000" dirty="0"/>
                  <a:t>1,1 </a:t>
                </a:r>
                <a:r>
                  <a:rPr lang="tr-TR" i="1" dirty="0"/>
                  <a:t>n+…….+ a</a:t>
                </a:r>
                <a:r>
                  <a:rPr lang="tr-TR" i="1" baseline="-25000" dirty="0"/>
                  <a:t>1,m1-1</a:t>
                </a:r>
                <a:r>
                  <a:rPr lang="tr-TR" i="1" dirty="0"/>
                  <a:t>n</a:t>
                </a:r>
                <a:r>
                  <a:rPr lang="tr-TR" i="1" baseline="30000" dirty="0"/>
                  <a:t>m1-1</a:t>
                </a:r>
                <a:r>
                  <a:rPr lang="tr-TR" i="1" dirty="0"/>
                  <a:t>)</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𝑟</m:t>
                        </m:r>
                      </m:e>
                      <m:sub>
                        <m:r>
                          <a:rPr lang="tr-TR" i="1">
                            <a:latin typeface="Cambria Math"/>
                          </a:rPr>
                          <m:t>1</m:t>
                        </m:r>
                      </m:sub>
                      <m:sup>
                        <m:r>
                          <a:rPr lang="tr-TR" i="1">
                            <a:latin typeface="Cambria Math"/>
                          </a:rPr>
                          <m:t>𝑛</m:t>
                        </m:r>
                      </m:sup>
                    </m:sSubSup>
                  </m:oMath>
                </a14:m>
                <a:r>
                  <a:rPr lang="tr-TR" i="1" dirty="0"/>
                  <a:t>+ (a</a:t>
                </a:r>
                <a:r>
                  <a:rPr lang="tr-TR" i="1" baseline="-25000" dirty="0"/>
                  <a:t>2,0</a:t>
                </a:r>
                <a:r>
                  <a:rPr lang="tr-TR" i="1" dirty="0"/>
                  <a:t>+a</a:t>
                </a:r>
                <a:r>
                  <a:rPr lang="tr-TR" i="1" baseline="-25000" dirty="0"/>
                  <a:t>2,1 </a:t>
                </a:r>
                <a:r>
                  <a:rPr lang="tr-TR" i="1" dirty="0"/>
                  <a:t>n+…….+ a</a:t>
                </a:r>
                <a:r>
                  <a:rPr lang="tr-TR" i="1" baseline="-25000" dirty="0"/>
                  <a:t>2,m2-1</a:t>
                </a:r>
                <a:r>
                  <a:rPr lang="tr-TR" i="1" dirty="0"/>
                  <a:t>n</a:t>
                </a:r>
                <a:r>
                  <a:rPr lang="tr-TR" i="1" baseline="30000" dirty="0"/>
                  <a:t>m2-1</a:t>
                </a:r>
                <a:r>
                  <a:rPr lang="tr-TR" i="1" dirty="0"/>
                  <a:t>)</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𝑟</m:t>
                        </m:r>
                      </m:e>
                      <m:sub>
                        <m:r>
                          <a:rPr lang="tr-TR" i="1">
                            <a:latin typeface="Cambria Math"/>
                          </a:rPr>
                          <m:t>2</m:t>
                        </m:r>
                      </m:sub>
                      <m:sup>
                        <m:r>
                          <a:rPr lang="tr-TR" i="1">
                            <a:latin typeface="Cambria Math"/>
                          </a:rPr>
                          <m:t>𝑛</m:t>
                        </m:r>
                      </m:sup>
                    </m:sSubSup>
                  </m:oMath>
                </a14:m>
                <a:r>
                  <a:rPr lang="tr-TR" i="1" dirty="0"/>
                  <a:t>+…..+(a</a:t>
                </a:r>
                <a:r>
                  <a:rPr lang="tr-TR" i="1" baseline="-25000" dirty="0"/>
                  <a:t>t,0</a:t>
                </a:r>
                <a:r>
                  <a:rPr lang="tr-TR" i="1" dirty="0"/>
                  <a:t>+a</a:t>
                </a:r>
                <a:r>
                  <a:rPr lang="tr-TR" i="1" baseline="-25000" dirty="0"/>
                  <a:t>t,1 </a:t>
                </a:r>
                <a:r>
                  <a:rPr lang="tr-TR" i="1" dirty="0"/>
                  <a:t>n+…….+ a</a:t>
                </a:r>
                <a:r>
                  <a:rPr lang="tr-TR" i="1" baseline="-25000" dirty="0"/>
                  <a:t>t,mt-1</a:t>
                </a:r>
                <a:r>
                  <a:rPr lang="tr-TR" i="1" dirty="0"/>
                  <a:t>n</a:t>
                </a:r>
                <a:r>
                  <a:rPr lang="tr-TR" i="1" baseline="30000" dirty="0"/>
                  <a:t>mt-1</a:t>
                </a:r>
                <a:r>
                  <a:rPr lang="tr-TR" i="1" dirty="0"/>
                  <a:t>)</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𝑟</m:t>
                        </m:r>
                      </m:e>
                      <m:sub>
                        <m:r>
                          <a:rPr lang="tr-TR" i="1">
                            <a:latin typeface="Cambria Math"/>
                          </a:rPr>
                          <m:t>𝑡</m:t>
                        </m:r>
                      </m:sub>
                      <m:sup>
                        <m:r>
                          <a:rPr lang="tr-TR" i="1">
                            <a:latin typeface="Cambria Math"/>
                          </a:rPr>
                          <m:t>𝑛</m:t>
                        </m:r>
                      </m:sup>
                    </m:sSubSup>
                  </m:oMath>
                </a14:m>
                <a:endParaRPr lang="tr-TR" dirty="0"/>
              </a:p>
              <a:p>
                <a:pPr marL="0" indent="0" algn="just">
                  <a:buNone/>
                </a:pPr>
                <a:r>
                  <a:rPr lang="tr-TR" dirty="0"/>
                  <a:t>koşulu sağlanıyor ise</a:t>
                </a:r>
              </a:p>
              <a:p>
                <a:pPr marL="0" indent="0" algn="just">
                  <a:buNone/>
                </a:pPr>
                <a:r>
                  <a:rPr lang="tr-TR" i="1" dirty="0"/>
                  <a:t>a</a:t>
                </a:r>
                <a:r>
                  <a:rPr lang="tr-TR" i="1" baseline="-25000" dirty="0"/>
                  <a:t>n</a:t>
                </a:r>
                <a:r>
                  <a:rPr lang="tr-TR" dirty="0"/>
                  <a:t> = </a:t>
                </a:r>
                <a:r>
                  <a:rPr lang="tr-TR" i="1" dirty="0"/>
                  <a:t>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a:t>
                </a:r>
                <a:r>
                  <a:rPr lang="tr-TR" i="1" dirty="0"/>
                  <a:t> </a:t>
                </a:r>
                <a:r>
                  <a:rPr lang="tr-TR" i="1" dirty="0" err="1" smtClean="0"/>
                  <a:t>c</a:t>
                </a:r>
                <a:r>
                  <a:rPr lang="tr-TR" i="1" baseline="-25000" dirty="0" err="1" smtClean="0"/>
                  <a:t>k</a:t>
                </a:r>
                <a:r>
                  <a:rPr lang="tr-TR" i="1" dirty="0" err="1" smtClean="0"/>
                  <a:t>a</a:t>
                </a:r>
                <a:r>
                  <a:rPr lang="tr-TR" i="1" baseline="-25000" dirty="0" err="1" smtClean="0"/>
                  <a:t>n</a:t>
                </a:r>
                <a:r>
                  <a:rPr lang="tr-TR" i="1" baseline="-25000" dirty="0" smtClean="0"/>
                  <a:t>-k</a:t>
                </a:r>
                <a:r>
                  <a:rPr lang="tr-TR" dirty="0"/>
                  <a:t> </a:t>
                </a:r>
                <a:r>
                  <a:rPr lang="tr-TR" dirty="0" smtClean="0"/>
                  <a:t> </a:t>
                </a:r>
                <a:r>
                  <a:rPr lang="tr-TR" dirty="0" err="1" smtClean="0"/>
                  <a:t>özyineli</a:t>
                </a:r>
                <a:r>
                  <a:rPr lang="tr-TR" dirty="0" smtClean="0"/>
                  <a:t> </a:t>
                </a:r>
                <a:r>
                  <a:rPr lang="tr-TR" dirty="0"/>
                  <a:t>ilişkisinin çözümüdür.</a:t>
                </a:r>
              </a:p>
              <a:p>
                <a:pPr marL="0" indent="0" algn="just">
                  <a:buNone/>
                </a:pPr>
                <a:r>
                  <a:rPr lang="tr-TR" dirty="0"/>
                  <a:t>Burada 1 ≤ i ≤ t ve 0 ≤j ≤ m</a:t>
                </a:r>
                <a:r>
                  <a:rPr lang="tr-TR" baseline="-25000" dirty="0"/>
                  <a:t>i</a:t>
                </a:r>
                <a:r>
                  <a:rPr lang="tr-TR" dirty="0"/>
                  <a:t> — 1 için </a:t>
                </a:r>
                <a:r>
                  <a:rPr lang="tr-TR" dirty="0" err="1"/>
                  <a:t>a</a:t>
                </a:r>
                <a:r>
                  <a:rPr lang="tr-TR" baseline="-25000" dirty="0" err="1"/>
                  <a:t>i,j</a:t>
                </a:r>
                <a:r>
                  <a:rPr lang="tr-TR" baseline="-25000" dirty="0"/>
                  <a:t> </a:t>
                </a:r>
                <a:r>
                  <a:rPr lang="tr-TR" dirty="0"/>
                  <a:t>sabi</a:t>
                </a:r>
                <a:r>
                  <a:rPr lang="tr-TR" baseline="-25000" dirty="0"/>
                  <a:t>t</a:t>
                </a:r>
                <a:r>
                  <a:rPr lang="tr-TR" dirty="0"/>
                  <a:t> ve n =0, 1, 2,...</a:t>
                </a:r>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764704"/>
                <a:ext cx="7931224" cy="5709248"/>
              </a:xfrm>
              <a:blipFill rotWithShape="1">
                <a:blip r:embed="rId2"/>
                <a:stretch>
                  <a:fillRect l="-922" t="-640" r="-999"/>
                </a:stretch>
              </a:blipFill>
            </p:spPr>
            <p:txBody>
              <a:bodyPr/>
              <a:lstStyle/>
              <a:p>
                <a:r>
                  <a:rPr lang="tr-TR">
                    <a:noFill/>
                  </a:rPr>
                  <a:t> </a:t>
                </a:r>
              </a:p>
            </p:txBody>
          </p:sp>
        </mc:Fallback>
      </mc:AlternateContent>
      <p:sp>
        <p:nvSpPr>
          <p:cNvPr id="2" name="Slayt Numarası Yer Tutucusu 1"/>
          <p:cNvSpPr>
            <a:spLocks noGrp="1"/>
          </p:cNvSpPr>
          <p:nvPr>
            <p:ph type="sldNum" sz="quarter" idx="15"/>
          </p:nvPr>
        </p:nvSpPr>
        <p:spPr/>
        <p:txBody>
          <a:bodyPr/>
          <a:lstStyle/>
          <a:p>
            <a:fld id="{3F53E46D-0D11-4F90-90B1-E4A64180CDCE}" type="slidenum">
              <a:rPr lang="tr-TR" smtClean="0"/>
              <a:t>41</a:t>
            </a:fld>
            <a:endParaRPr lang="tr-TR"/>
          </a:p>
        </p:txBody>
      </p:sp>
    </p:spTree>
    <p:extLst>
      <p:ext uri="{BB962C8B-B14F-4D97-AF65-F5344CB8AC3E}">
        <p14:creationId xmlns:p14="http://schemas.microsoft.com/office/powerpoint/2010/main" val="40107199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sz="quarter" idx="1"/>
          </p:nvPr>
        </p:nvSpPr>
        <p:spPr>
          <a:xfrm>
            <a:off x="457200" y="1628800"/>
            <a:ext cx="7787208" cy="4845152"/>
          </a:xfrm>
        </p:spPr>
        <p:txBody>
          <a:bodyPr/>
          <a:lstStyle/>
          <a:p>
            <a:pPr marL="0" indent="0" algn="just">
              <a:buNone/>
            </a:pPr>
            <a:r>
              <a:rPr lang="tr-TR" dirty="0"/>
              <a:t>Varsayalım ki bir doğrusal homojen </a:t>
            </a:r>
            <a:r>
              <a:rPr lang="tr-TR" dirty="0" err="1"/>
              <a:t>özyineli</a:t>
            </a:r>
            <a:r>
              <a:rPr lang="tr-TR" dirty="0"/>
              <a:t> ilişkinin karakteristik kökleri 2, 2, 2, 5, 5 ve 9 olsun (burada üç kök vardır, kök 2 üç kez, kök 5 iki kez ve kök 9 bir kez tekrar eder). Bu durumda genel çözüm hangi formdadır</a:t>
            </a:r>
            <a:r>
              <a:rPr lang="tr-TR" dirty="0" smtClean="0"/>
              <a:t>?</a:t>
            </a:r>
          </a:p>
          <a:p>
            <a:pPr marL="0" indent="0" algn="just">
              <a:buNone/>
            </a:pPr>
            <a:endParaRPr lang="tr-TR" dirty="0"/>
          </a:p>
          <a:p>
            <a:pPr marL="0" indent="0" algn="just">
              <a:buNone/>
            </a:pPr>
            <a:r>
              <a:rPr lang="tr-TR" b="1" i="1" dirty="0"/>
              <a:t>Çözüm:</a:t>
            </a:r>
            <a:r>
              <a:rPr lang="tr-TR" b="1" dirty="0"/>
              <a:t> </a:t>
            </a:r>
            <a:r>
              <a:rPr lang="tr-TR" dirty="0"/>
              <a:t>Teorem 4'e göre çözümün genel formu şu şekildedir</a:t>
            </a:r>
          </a:p>
          <a:p>
            <a:pPr marL="0" indent="0" algn="just">
              <a:buNone/>
            </a:pPr>
            <a:endParaRPr lang="tr-TR" i="1" dirty="0" smtClean="0"/>
          </a:p>
          <a:p>
            <a:pPr marL="0" indent="0" algn="just">
              <a:buNone/>
            </a:pPr>
            <a:r>
              <a:rPr lang="tr-TR" i="1" dirty="0" smtClean="0"/>
              <a:t>(</a:t>
            </a:r>
            <a:r>
              <a:rPr lang="tr-TR" i="1" dirty="0"/>
              <a:t>a</a:t>
            </a:r>
            <a:r>
              <a:rPr lang="tr-TR" i="1" baseline="-25000" dirty="0"/>
              <a:t>1,0</a:t>
            </a:r>
            <a:r>
              <a:rPr lang="tr-TR" i="1" dirty="0"/>
              <a:t>+a</a:t>
            </a:r>
            <a:r>
              <a:rPr lang="tr-TR" i="1" baseline="-25000" dirty="0"/>
              <a:t>1,1 </a:t>
            </a:r>
            <a:r>
              <a:rPr lang="tr-TR" i="1" dirty="0"/>
              <a:t>n+ a</a:t>
            </a:r>
            <a:r>
              <a:rPr lang="tr-TR" i="1" baseline="-25000" dirty="0"/>
              <a:t>1,2 </a:t>
            </a:r>
            <a:r>
              <a:rPr lang="tr-TR" i="1" dirty="0"/>
              <a:t>n</a:t>
            </a:r>
            <a:r>
              <a:rPr lang="tr-TR" i="1" baseline="30000" dirty="0"/>
              <a:t>2</a:t>
            </a:r>
            <a:r>
              <a:rPr lang="tr-TR" i="1" dirty="0"/>
              <a:t>)2</a:t>
            </a:r>
            <a:r>
              <a:rPr lang="tr-TR" i="1" baseline="30000" dirty="0"/>
              <a:t>n </a:t>
            </a:r>
            <a:r>
              <a:rPr lang="tr-TR" i="1" dirty="0"/>
              <a:t>+( a</a:t>
            </a:r>
            <a:r>
              <a:rPr lang="tr-TR" i="1" baseline="-25000" dirty="0"/>
              <a:t>2,0</a:t>
            </a:r>
            <a:r>
              <a:rPr lang="tr-TR" i="1" dirty="0"/>
              <a:t>+a</a:t>
            </a:r>
            <a:r>
              <a:rPr lang="tr-TR" i="1" baseline="-25000" dirty="0"/>
              <a:t>2,1 </a:t>
            </a:r>
            <a:r>
              <a:rPr lang="tr-TR" i="1" dirty="0"/>
              <a:t>n+ a</a:t>
            </a:r>
            <a:r>
              <a:rPr lang="tr-TR" i="1" baseline="-25000" dirty="0"/>
              <a:t>1,2 </a:t>
            </a:r>
            <a:r>
              <a:rPr lang="tr-TR" i="1" dirty="0"/>
              <a:t>n)5</a:t>
            </a:r>
            <a:r>
              <a:rPr lang="tr-TR" i="1" baseline="30000" dirty="0"/>
              <a:t>n</a:t>
            </a:r>
            <a:r>
              <a:rPr lang="tr-TR" i="1" dirty="0"/>
              <a:t>+ a</a:t>
            </a:r>
            <a:r>
              <a:rPr lang="tr-TR" i="1" baseline="-25000" dirty="0"/>
              <a:t>3,0</a:t>
            </a:r>
            <a:r>
              <a:rPr lang="tr-TR" i="1" dirty="0"/>
              <a:t>9</a:t>
            </a:r>
            <a:r>
              <a:rPr lang="tr-TR" i="1" baseline="30000" dirty="0"/>
              <a:t>n</a:t>
            </a:r>
            <a:endParaRPr lang="tr-TR" dirty="0"/>
          </a:p>
          <a:p>
            <a:pPr marL="0" indent="0" algn="just">
              <a:buNone/>
            </a:pPr>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42</a:t>
            </a:fld>
            <a:endParaRPr lang="tr-TR"/>
          </a:p>
        </p:txBody>
      </p:sp>
      <p:pic>
        <p:nvPicPr>
          <p:cNvPr id="5" name="Picture 2" descr="http://www.noktalamaisaretleri.com/images/soru-isaret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86282" y="206212"/>
            <a:ext cx="1046157" cy="846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350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859216" cy="1143000"/>
          </a:xfrm>
        </p:spPr>
        <p:txBody>
          <a:bodyPr>
            <a:noAutofit/>
          </a:bodyPr>
          <a:lstStyle/>
          <a:p>
            <a:r>
              <a:rPr lang="tr-TR" sz="2600" b="1" u="sng" dirty="0" smtClean="0"/>
              <a:t>SABİT KATSAYILI DOĞRUSAL HOMOJEN OLMAYAN ÖZYİNELİ İLİŞKİLER</a:t>
            </a:r>
            <a:endParaRPr lang="tr-TR" sz="2600" dirty="0"/>
          </a:p>
        </p:txBody>
      </p:sp>
      <p:sp>
        <p:nvSpPr>
          <p:cNvPr id="3" name="İçerik Yer Tutucusu 2"/>
          <p:cNvSpPr>
            <a:spLocks noGrp="1"/>
          </p:cNvSpPr>
          <p:nvPr>
            <p:ph sz="quarter" idx="1"/>
          </p:nvPr>
        </p:nvSpPr>
        <p:spPr>
          <a:xfrm>
            <a:off x="457200" y="1600200"/>
            <a:ext cx="7931224" cy="4873752"/>
          </a:xfrm>
        </p:spPr>
        <p:txBody>
          <a:bodyPr>
            <a:normAutofit/>
          </a:bodyPr>
          <a:lstStyle/>
          <a:p>
            <a:pPr marL="0" indent="0" algn="just">
              <a:buNone/>
            </a:pPr>
            <a:r>
              <a:rPr lang="tr-TR" i="1" dirty="0" smtClean="0"/>
              <a:t>a</a:t>
            </a:r>
            <a:r>
              <a:rPr lang="tr-TR" i="1" baseline="-25000" dirty="0" smtClean="0"/>
              <a:t>n</a:t>
            </a:r>
            <a:r>
              <a:rPr lang="tr-TR" dirty="0" smtClean="0"/>
              <a:t> </a:t>
            </a:r>
            <a:r>
              <a:rPr lang="tr-TR" dirty="0"/>
              <a:t>= 3</a:t>
            </a:r>
            <a:r>
              <a:rPr lang="tr-TR" i="1" dirty="0"/>
              <a:t> a</a:t>
            </a:r>
            <a:r>
              <a:rPr lang="tr-TR" i="1" baseline="-25000" dirty="0"/>
              <a:t>n-1</a:t>
            </a:r>
            <a:r>
              <a:rPr lang="tr-TR" dirty="0"/>
              <a:t> + 2</a:t>
            </a:r>
            <a:r>
              <a:rPr lang="tr-TR" baseline="-25000" dirty="0"/>
              <a:t>n</a:t>
            </a:r>
            <a:r>
              <a:rPr lang="tr-TR" dirty="0"/>
              <a:t> </a:t>
            </a:r>
            <a:r>
              <a:rPr lang="tr-TR" b="1" dirty="0"/>
              <a:t>sabit kat sayılı doğrusal homojen olmayan </a:t>
            </a:r>
            <a:r>
              <a:rPr lang="tr-TR" b="1" dirty="0" err="1"/>
              <a:t>özyineli</a:t>
            </a:r>
            <a:r>
              <a:rPr lang="tr-TR" b="1" dirty="0"/>
              <a:t> ilişkilere</a:t>
            </a:r>
            <a:r>
              <a:rPr lang="tr-TR" dirty="0"/>
              <a:t> bir örnektir ve bu tür ilişkiler aşağıdaki formdadır.</a:t>
            </a:r>
          </a:p>
          <a:p>
            <a:pPr marL="0" indent="0" algn="just">
              <a:buNone/>
            </a:pPr>
            <a:r>
              <a:rPr lang="tr-TR" i="1" dirty="0"/>
              <a:t>a</a:t>
            </a:r>
            <a:r>
              <a:rPr lang="tr-TR" i="1" baseline="-25000" dirty="0"/>
              <a:t>n</a:t>
            </a:r>
            <a:r>
              <a:rPr lang="tr-TR" dirty="0"/>
              <a:t> = </a:t>
            </a:r>
            <a:r>
              <a:rPr lang="tr-TR" i="1" dirty="0"/>
              <a:t>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a:t>
            </a:r>
            <a:r>
              <a:rPr lang="tr-TR" i="1" dirty="0"/>
              <a:t> </a:t>
            </a:r>
            <a:r>
              <a:rPr lang="tr-TR" i="1" dirty="0" err="1"/>
              <a:t>c</a:t>
            </a:r>
            <a:r>
              <a:rPr lang="tr-TR" i="1" baseline="-25000" dirty="0" err="1"/>
              <a:t>k</a:t>
            </a:r>
            <a:r>
              <a:rPr lang="tr-TR" i="1" dirty="0" err="1"/>
              <a:t>a</a:t>
            </a:r>
            <a:r>
              <a:rPr lang="tr-TR" i="1" baseline="-25000" dirty="0" err="1"/>
              <a:t>n</a:t>
            </a:r>
            <a:r>
              <a:rPr lang="tr-TR" i="1" baseline="-25000" dirty="0"/>
              <a:t>-k </a:t>
            </a:r>
            <a:r>
              <a:rPr lang="tr-TR" dirty="0"/>
              <a:t>F(n),</a:t>
            </a:r>
          </a:p>
          <a:p>
            <a:pPr marL="0" indent="0" algn="just">
              <a:buNone/>
            </a:pPr>
            <a:r>
              <a:rPr lang="tr-TR" dirty="0"/>
              <a:t>burada c</a:t>
            </a:r>
            <a:r>
              <a:rPr lang="tr-TR" baseline="-25000" dirty="0"/>
              <a:t>1,</a:t>
            </a:r>
            <a:r>
              <a:rPr lang="tr-TR" dirty="0"/>
              <a:t> c</a:t>
            </a:r>
            <a:r>
              <a:rPr lang="tr-TR" baseline="-25000" dirty="0"/>
              <a:t>2</a:t>
            </a:r>
            <a:r>
              <a:rPr lang="tr-TR" dirty="0"/>
              <a:t>,... , </a:t>
            </a:r>
            <a:r>
              <a:rPr lang="tr-TR" dirty="0" err="1"/>
              <a:t>c</a:t>
            </a:r>
            <a:r>
              <a:rPr lang="tr-TR" baseline="-25000" dirty="0" err="1"/>
              <a:t>k</a:t>
            </a:r>
            <a:r>
              <a:rPr lang="tr-TR" dirty="0"/>
              <a:t> </a:t>
            </a:r>
            <a:r>
              <a:rPr lang="tr-TR" dirty="0" err="1"/>
              <a:t>gerçel</a:t>
            </a:r>
            <a:r>
              <a:rPr lang="tr-TR" dirty="0"/>
              <a:t> sayılardır ve F(</a:t>
            </a:r>
            <a:r>
              <a:rPr lang="tr-TR" i="1" dirty="0"/>
              <a:t>n</a:t>
            </a:r>
            <a:r>
              <a:rPr lang="tr-TR" dirty="0"/>
              <a:t>) </a:t>
            </a:r>
            <a:r>
              <a:rPr lang="tr-TR" dirty="0" err="1"/>
              <a:t>tamamıyle</a:t>
            </a:r>
            <a:r>
              <a:rPr lang="tr-TR" dirty="0"/>
              <a:t> </a:t>
            </a:r>
            <a:r>
              <a:rPr lang="tr-TR" i="1" dirty="0"/>
              <a:t>n</a:t>
            </a:r>
            <a:r>
              <a:rPr lang="tr-TR" dirty="0"/>
              <a:t>'ye bağlı olmayan bir fonksiyondur. </a:t>
            </a:r>
            <a:r>
              <a:rPr lang="tr-TR" dirty="0" err="1"/>
              <a:t>Özyineli</a:t>
            </a:r>
            <a:endParaRPr lang="tr-TR" dirty="0"/>
          </a:p>
          <a:p>
            <a:pPr marL="0" indent="0" algn="just">
              <a:buNone/>
            </a:pPr>
            <a:r>
              <a:rPr lang="tr-TR" i="1" dirty="0"/>
              <a:t>a</a:t>
            </a:r>
            <a:r>
              <a:rPr lang="tr-TR" i="1" baseline="-25000" dirty="0"/>
              <a:t>n</a:t>
            </a:r>
            <a:r>
              <a:rPr lang="tr-TR" dirty="0"/>
              <a:t> = </a:t>
            </a:r>
            <a:r>
              <a:rPr lang="tr-TR" i="1" dirty="0"/>
              <a:t>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a:t>
            </a:r>
            <a:r>
              <a:rPr lang="tr-TR" i="1" dirty="0"/>
              <a:t> </a:t>
            </a:r>
            <a:r>
              <a:rPr lang="tr-TR" i="1" dirty="0" err="1"/>
              <a:t>c</a:t>
            </a:r>
            <a:r>
              <a:rPr lang="tr-TR" i="1" baseline="-25000" dirty="0" err="1"/>
              <a:t>k</a:t>
            </a:r>
            <a:r>
              <a:rPr lang="tr-TR" i="1" dirty="0" err="1"/>
              <a:t>a</a:t>
            </a:r>
            <a:r>
              <a:rPr lang="tr-TR" i="1" baseline="-25000" dirty="0" err="1"/>
              <a:t>n</a:t>
            </a:r>
            <a:r>
              <a:rPr lang="tr-TR" i="1" baseline="-25000" dirty="0"/>
              <a:t>-k </a:t>
            </a:r>
            <a:endParaRPr lang="tr-TR" dirty="0"/>
          </a:p>
          <a:p>
            <a:pPr marL="0" indent="0" algn="just">
              <a:buNone/>
            </a:pPr>
            <a:r>
              <a:rPr lang="tr-TR" dirty="0"/>
              <a:t>ilişkisi </a:t>
            </a:r>
            <a:r>
              <a:rPr lang="tr-TR" b="1" dirty="0"/>
              <a:t>ilgili homojen </a:t>
            </a:r>
            <a:r>
              <a:rPr lang="tr-TR" b="1" dirty="0" err="1"/>
              <a:t>özyineli</a:t>
            </a:r>
            <a:r>
              <a:rPr lang="tr-TR" b="1" dirty="0"/>
              <a:t> ilişki</a:t>
            </a:r>
            <a:r>
              <a:rPr lang="tr-TR" dirty="0"/>
              <a:t> olarak adlandırılır. Bu homojen olmayan </a:t>
            </a:r>
            <a:r>
              <a:rPr lang="tr-TR" dirty="0" err="1"/>
              <a:t>özyineli</a:t>
            </a:r>
            <a:r>
              <a:rPr lang="tr-TR" dirty="0"/>
              <a:t> </a:t>
            </a:r>
            <a:r>
              <a:rPr lang="tr-TR" dirty="0" smtClean="0"/>
              <a:t>ilişkilerin </a:t>
            </a:r>
            <a:r>
              <a:rPr lang="tr-TR" dirty="0"/>
              <a:t>çözümü için önemli bir rol oynayacaktır.</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43</a:t>
            </a:fld>
            <a:endParaRPr lang="tr-TR"/>
          </a:p>
        </p:txBody>
      </p:sp>
    </p:spTree>
    <p:extLst>
      <p:ext uri="{BB962C8B-B14F-4D97-AF65-F5344CB8AC3E}">
        <p14:creationId xmlns:p14="http://schemas.microsoft.com/office/powerpoint/2010/main" val="491514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196752"/>
                <a:ext cx="8003232" cy="5277200"/>
              </a:xfrm>
            </p:spPr>
            <p:txBody>
              <a:bodyPr/>
              <a:lstStyle/>
              <a:p>
                <a:pPr marL="0" indent="0" algn="just">
                  <a:buNone/>
                </a:pPr>
                <a:r>
                  <a:rPr lang="tr-TR" b="1" dirty="0"/>
                  <a:t>TEOREM 5</a:t>
                </a:r>
                <a:r>
                  <a:rPr lang="tr-TR" dirty="0"/>
                  <a:t> </a:t>
                </a:r>
                <a:endParaRPr lang="tr-TR" dirty="0" smtClean="0"/>
              </a:p>
              <a:p>
                <a:pPr marL="0" indent="0" algn="just">
                  <a:buNone/>
                </a:pPr>
                <a:r>
                  <a:rPr lang="tr-TR" dirty="0" smtClean="0"/>
                  <a:t>Eğer </a:t>
                </a:r>
                <a:r>
                  <a:rPr lang="tr-TR" dirty="0"/>
                  <a:t>{</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r>
                          <a:rPr lang="tr-TR" i="1">
                            <a:latin typeface="Cambria Math"/>
                          </a:rPr>
                          <m:t>(</m:t>
                        </m:r>
                        <m:r>
                          <a:rPr lang="tr-TR" i="1">
                            <a:latin typeface="Cambria Math"/>
                          </a:rPr>
                          <m:t>𝑝</m:t>
                        </m:r>
                        <m:r>
                          <a:rPr lang="tr-TR" i="1">
                            <a:latin typeface="Cambria Math"/>
                          </a:rPr>
                          <m:t>)</m:t>
                        </m:r>
                      </m:sup>
                    </m:sSubSup>
                  </m:oMath>
                </a14:m>
                <a:r>
                  <a:rPr lang="tr-TR" dirty="0"/>
                  <a:t>} aşağıdaki gibi sabit katsayılı homojen olmayan doğrusal </a:t>
                </a:r>
                <a:r>
                  <a:rPr lang="tr-TR" dirty="0" err="1"/>
                  <a:t>özyineli</a:t>
                </a:r>
                <a:r>
                  <a:rPr lang="tr-TR" dirty="0"/>
                  <a:t> ilişkinin bir özel çözümü ise,</a:t>
                </a:r>
              </a:p>
              <a:p>
                <a:pPr marL="0" indent="0" algn="just">
                  <a:buNone/>
                </a:pPr>
                <a:r>
                  <a:rPr lang="tr-TR" i="1" dirty="0"/>
                  <a:t>a</a:t>
                </a:r>
                <a:r>
                  <a:rPr lang="tr-TR" i="1" baseline="-25000" dirty="0"/>
                  <a:t>n</a:t>
                </a:r>
                <a:r>
                  <a:rPr lang="tr-TR" dirty="0"/>
                  <a:t> = </a:t>
                </a:r>
                <a:r>
                  <a:rPr lang="tr-TR" i="1" dirty="0"/>
                  <a:t>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a:t>
                </a:r>
                <a:r>
                  <a:rPr lang="tr-TR" i="1" dirty="0"/>
                  <a:t> </a:t>
                </a:r>
                <a:r>
                  <a:rPr lang="tr-TR" i="1" dirty="0" err="1"/>
                  <a:t>c</a:t>
                </a:r>
                <a:r>
                  <a:rPr lang="tr-TR" i="1" baseline="-25000" dirty="0" err="1"/>
                  <a:t>k</a:t>
                </a:r>
                <a:r>
                  <a:rPr lang="tr-TR" i="1" dirty="0" err="1"/>
                  <a:t>a</a:t>
                </a:r>
                <a:r>
                  <a:rPr lang="tr-TR" i="1" baseline="-25000" dirty="0" err="1"/>
                  <a:t>n</a:t>
                </a:r>
                <a:r>
                  <a:rPr lang="tr-TR" i="1" baseline="-25000" dirty="0"/>
                  <a:t>-k </a:t>
                </a:r>
                <a:r>
                  <a:rPr lang="tr-TR" dirty="0"/>
                  <a:t>F(n),</a:t>
                </a:r>
              </a:p>
              <a:p>
                <a:pPr marL="0" indent="0" algn="just">
                  <a:buNone/>
                </a:pPr>
                <a:r>
                  <a:rPr lang="tr-TR" dirty="0"/>
                  <a:t>tüm çözümler{</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d>
                          <m:dPr>
                            <m:ctrlPr>
                              <a:rPr lang="tr-TR" i="1">
                                <a:latin typeface="Cambria Math" panose="02040503050406030204" pitchFamily="18" charset="0"/>
                              </a:rPr>
                            </m:ctrlPr>
                          </m:dPr>
                          <m:e>
                            <m:r>
                              <a:rPr lang="tr-TR" i="1">
                                <a:latin typeface="Cambria Math"/>
                              </a:rPr>
                              <m:t>𝑝</m:t>
                            </m:r>
                          </m:e>
                        </m:d>
                      </m:sup>
                    </m:sSubSup>
                    <m:r>
                      <a:rPr lang="tr-TR" i="1">
                        <a:latin typeface="Cambria Math"/>
                      </a:rPr>
                      <m:t>+ </m:t>
                    </m:r>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r>
                          <a:rPr lang="tr-TR" i="1">
                            <a:latin typeface="Cambria Math"/>
                          </a:rPr>
                          <m:t>(</m:t>
                        </m:r>
                        <m:r>
                          <a:rPr lang="tr-TR" i="1">
                            <a:latin typeface="Cambria Math"/>
                          </a:rPr>
                          <m:t>h</m:t>
                        </m:r>
                        <m:r>
                          <a:rPr lang="tr-TR" i="1">
                            <a:latin typeface="Cambria Math"/>
                          </a:rPr>
                          <m:t>)</m:t>
                        </m:r>
                      </m:sup>
                    </m:sSubSup>
                  </m:oMath>
                </a14:m>
                <a:r>
                  <a:rPr lang="tr-TR" dirty="0"/>
                  <a:t>} } formunda olur, burada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r>
                          <a:rPr lang="tr-TR" i="1">
                            <a:latin typeface="Cambria Math"/>
                          </a:rPr>
                          <m:t>(</m:t>
                        </m:r>
                        <m:r>
                          <a:rPr lang="tr-TR" i="1">
                            <a:latin typeface="Cambria Math"/>
                          </a:rPr>
                          <m:t>h</m:t>
                        </m:r>
                        <m:r>
                          <a:rPr lang="tr-TR" i="1">
                            <a:latin typeface="Cambria Math"/>
                          </a:rPr>
                          <m:t>)</m:t>
                        </m:r>
                      </m:sup>
                    </m:sSubSup>
                  </m:oMath>
                </a14:m>
                <a:r>
                  <a:rPr lang="tr-TR" dirty="0"/>
                  <a:t>} ilgili homojen </a:t>
                </a:r>
                <a:r>
                  <a:rPr lang="tr-TR" dirty="0" err="1"/>
                  <a:t>özyineli</a:t>
                </a:r>
                <a:endParaRPr lang="tr-TR" dirty="0"/>
              </a:p>
              <a:p>
                <a:pPr marL="0" indent="0" algn="just">
                  <a:buNone/>
                </a:pPr>
                <a:r>
                  <a:rPr lang="tr-TR" i="1" dirty="0"/>
                  <a:t>a</a:t>
                </a:r>
                <a:r>
                  <a:rPr lang="tr-TR" i="1" baseline="-25000" dirty="0"/>
                  <a:t>n</a:t>
                </a:r>
                <a:r>
                  <a:rPr lang="tr-TR" dirty="0"/>
                  <a:t> = </a:t>
                </a:r>
                <a:r>
                  <a:rPr lang="tr-TR" i="1" dirty="0"/>
                  <a:t>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a:t>
                </a:r>
                <a:r>
                  <a:rPr lang="tr-TR" i="1" dirty="0"/>
                  <a:t> </a:t>
                </a:r>
                <a:r>
                  <a:rPr lang="tr-TR" i="1" dirty="0" err="1"/>
                  <a:t>c</a:t>
                </a:r>
                <a:r>
                  <a:rPr lang="tr-TR" i="1" baseline="-25000" dirty="0" err="1"/>
                  <a:t>k</a:t>
                </a:r>
                <a:r>
                  <a:rPr lang="tr-TR" i="1" dirty="0" err="1"/>
                  <a:t>a</a:t>
                </a:r>
                <a:r>
                  <a:rPr lang="tr-TR" i="1" baseline="-25000" dirty="0" err="1"/>
                  <a:t>n</a:t>
                </a:r>
                <a:r>
                  <a:rPr lang="tr-TR" i="1" baseline="-25000" dirty="0"/>
                  <a:t>-k </a:t>
                </a:r>
                <a:endParaRPr lang="tr-TR" dirty="0"/>
              </a:p>
              <a:p>
                <a:pPr marL="0" indent="0" algn="just">
                  <a:buNone/>
                </a:pPr>
                <a:r>
                  <a:rPr lang="tr-TR" dirty="0"/>
                  <a:t>ilişkisinin bir çözümüdür.</a:t>
                </a:r>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196752"/>
                <a:ext cx="8003232" cy="5277200"/>
              </a:xfrm>
              <a:blipFill rotWithShape="1">
                <a:blip r:embed="rId2"/>
                <a:stretch>
                  <a:fillRect l="-1142" t="-924" r="-1142"/>
                </a:stretch>
              </a:blipFill>
            </p:spPr>
            <p:txBody>
              <a:bodyPr/>
              <a:lstStyle/>
              <a:p>
                <a:r>
                  <a:rPr lang="tr-TR">
                    <a:noFill/>
                  </a:rPr>
                  <a:t> </a:t>
                </a:r>
              </a:p>
            </p:txBody>
          </p:sp>
        </mc:Fallback>
      </mc:AlternateContent>
      <p:sp>
        <p:nvSpPr>
          <p:cNvPr id="2" name="Slayt Numarası Yer Tutucusu 1"/>
          <p:cNvSpPr>
            <a:spLocks noGrp="1"/>
          </p:cNvSpPr>
          <p:nvPr>
            <p:ph type="sldNum" sz="quarter" idx="15"/>
          </p:nvPr>
        </p:nvSpPr>
        <p:spPr/>
        <p:txBody>
          <a:bodyPr/>
          <a:lstStyle/>
          <a:p>
            <a:fld id="{3F53E46D-0D11-4F90-90B1-E4A64180CDCE}" type="slidenum">
              <a:rPr lang="tr-TR" smtClean="0"/>
              <a:t>44</a:t>
            </a:fld>
            <a:endParaRPr lang="tr-TR"/>
          </a:p>
        </p:txBody>
      </p:sp>
    </p:spTree>
    <p:extLst>
      <p:ext uri="{BB962C8B-B14F-4D97-AF65-F5344CB8AC3E}">
        <p14:creationId xmlns:p14="http://schemas.microsoft.com/office/powerpoint/2010/main" val="34705020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692696"/>
                <a:ext cx="7931224" cy="5781256"/>
              </a:xfrm>
            </p:spPr>
            <p:txBody>
              <a:bodyPr>
                <a:normAutofit lnSpcReduction="10000"/>
              </a:bodyPr>
              <a:lstStyle/>
              <a:p>
                <a:pPr marL="0" indent="0" algn="just">
                  <a:buNone/>
                </a:pPr>
                <a:r>
                  <a:rPr lang="tr-TR" i="1" dirty="0">
                    <a:solidFill>
                      <a:srgbClr val="00B0F0"/>
                    </a:solidFill>
                  </a:rPr>
                  <a:t>İspat:</a:t>
                </a:r>
                <a:r>
                  <a:rPr lang="tr-TR" dirty="0">
                    <a:solidFill>
                      <a:srgbClr val="00B0F0"/>
                    </a:solidFill>
                  </a:rPr>
                  <a:t>    </a:t>
                </a:r>
                <a:r>
                  <a:rPr lang="tr-TR" dirty="0"/>
                  <a:t>{</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r>
                      <a:rPr lang="tr-TR" i="1">
                        <a:latin typeface="Cambria Math"/>
                      </a:rPr>
                      <m:t>}</m:t>
                    </m:r>
                  </m:oMath>
                </a14:m>
                <a:r>
                  <a:rPr lang="tr-TR" dirty="0"/>
                  <a:t>homojen olmayan </a:t>
                </a:r>
                <a:r>
                  <a:rPr lang="tr-TR" dirty="0" err="1"/>
                  <a:t>özyineli</a:t>
                </a:r>
                <a:r>
                  <a:rPr lang="tr-TR" dirty="0"/>
                  <a:t> ilişkinin kısmi bir çözümü olduğundan biliyoruz ki</a:t>
                </a:r>
              </a:p>
              <a:p>
                <a:pPr marL="0" indent="0" algn="just">
                  <a:buNone/>
                </a:pP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 = </a:t>
                </a:r>
                <a:r>
                  <a:rPr lang="tr-TR" i="1" dirty="0"/>
                  <a:t>c</a:t>
                </a:r>
                <a:r>
                  <a:rPr lang="tr-TR" i="1" baseline="-25000" dirty="0"/>
                  <a:t>1</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r>
                          <a:rPr lang="tr-TR" i="1">
                            <a:latin typeface="Cambria Math"/>
                          </a:rPr>
                          <m:t>−1</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 +</a:t>
                </a:r>
                <a:r>
                  <a:rPr lang="tr-TR" i="1" dirty="0"/>
                  <a:t> c</a:t>
                </a:r>
                <a:r>
                  <a:rPr lang="tr-TR" i="1" baseline="-25000" dirty="0"/>
                  <a:t>2</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r>
                          <a:rPr lang="tr-TR" i="1">
                            <a:latin typeface="Cambria Math"/>
                          </a:rPr>
                          <m:t>−2</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 ….+ </a:t>
                </a:r>
                <a:r>
                  <a:rPr lang="tr-TR" i="1" dirty="0" err="1"/>
                  <a:t>c</a:t>
                </a:r>
                <a:r>
                  <a:rPr lang="tr-TR" i="1" baseline="-25000" dirty="0" err="1"/>
                  <a:t>k</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r>
                          <a:rPr lang="tr-TR" i="1">
                            <a:latin typeface="Cambria Math"/>
                          </a:rPr>
                          <m:t>−</m:t>
                        </m:r>
                        <m:r>
                          <a:rPr lang="tr-TR" i="1">
                            <a:latin typeface="Cambria Math"/>
                          </a:rPr>
                          <m:t>𝑘</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 F[n)</a:t>
                </a:r>
              </a:p>
              <a:p>
                <a:pPr marL="0" indent="0" algn="just">
                  <a:buNone/>
                </a:pPr>
                <a:r>
                  <a:rPr lang="tr-TR" dirty="0"/>
                  <a:t>Şimdi {</a:t>
                </a:r>
                <a:r>
                  <a:rPr lang="tr-TR" i="1" dirty="0" err="1"/>
                  <a:t>b</a:t>
                </a:r>
                <a:r>
                  <a:rPr lang="tr-TR" baseline="-25000" dirty="0" err="1"/>
                  <a:t>n</a:t>
                </a:r>
                <a:r>
                  <a:rPr lang="tr-TR" dirty="0"/>
                  <a:t>}'</a:t>
                </a:r>
                <a:r>
                  <a:rPr lang="tr-TR" dirty="0" err="1"/>
                  <a:t>mn</a:t>
                </a:r>
                <a:r>
                  <a:rPr lang="tr-TR" dirty="0"/>
                  <a:t> homojen olmayan </a:t>
                </a:r>
                <a:r>
                  <a:rPr lang="tr-TR" dirty="0" err="1"/>
                  <a:t>özyineli</a:t>
                </a:r>
                <a:r>
                  <a:rPr lang="tr-TR" dirty="0"/>
                  <a:t> ilişkinin ikinci çözümü olduğunu varsayalım, öyle ki</a:t>
                </a:r>
              </a:p>
              <a:p>
                <a:pPr marL="0" indent="0" algn="just">
                  <a:buNone/>
                </a:pPr>
                <a:r>
                  <a:rPr lang="tr-TR" dirty="0" err="1"/>
                  <a:t>b</a:t>
                </a:r>
                <a:r>
                  <a:rPr lang="tr-TR" baseline="-25000" dirty="0" err="1"/>
                  <a:t>n</a:t>
                </a:r>
                <a:r>
                  <a:rPr lang="tr-TR" dirty="0"/>
                  <a:t> = </a:t>
                </a:r>
                <a:r>
                  <a:rPr lang="tr-TR" i="1" dirty="0"/>
                  <a:t>c</a:t>
                </a:r>
                <a:r>
                  <a:rPr lang="tr-TR" i="1" baseline="-25000" dirty="0"/>
                  <a:t>1</a:t>
                </a:r>
                <a:r>
                  <a:rPr lang="tr-TR" i="1" dirty="0"/>
                  <a:t>b</a:t>
                </a:r>
                <a:r>
                  <a:rPr lang="tr-TR" i="1" baseline="-25000" dirty="0"/>
                  <a:t>n-1</a:t>
                </a:r>
                <a:r>
                  <a:rPr lang="tr-TR" i="1" dirty="0"/>
                  <a:t>+ c</a:t>
                </a:r>
                <a:r>
                  <a:rPr lang="tr-TR" i="1" baseline="-25000" dirty="0"/>
                  <a:t>2</a:t>
                </a:r>
                <a:r>
                  <a:rPr lang="tr-TR" i="1" dirty="0"/>
                  <a:t>b</a:t>
                </a:r>
                <a:r>
                  <a:rPr lang="tr-TR" i="1" baseline="-25000" dirty="0"/>
                  <a:t>n-2+……..+</a:t>
                </a:r>
                <a:r>
                  <a:rPr lang="tr-TR" i="1" dirty="0"/>
                  <a:t> </a:t>
                </a:r>
                <a:r>
                  <a:rPr lang="tr-TR" i="1" dirty="0" err="1"/>
                  <a:t>c</a:t>
                </a:r>
                <a:r>
                  <a:rPr lang="tr-TR" i="1" baseline="-25000" dirty="0" err="1"/>
                  <a:t>k</a:t>
                </a:r>
                <a:r>
                  <a:rPr lang="tr-TR" i="1" dirty="0" err="1"/>
                  <a:t>b</a:t>
                </a:r>
                <a:r>
                  <a:rPr lang="tr-TR" i="1" baseline="-25000" dirty="0" err="1"/>
                  <a:t>n</a:t>
                </a:r>
                <a:r>
                  <a:rPr lang="tr-TR" i="1" baseline="-25000" dirty="0"/>
                  <a:t>-k </a:t>
                </a:r>
                <a:r>
                  <a:rPr lang="tr-TR" dirty="0"/>
                  <a:t>+ F(n).</a:t>
                </a:r>
              </a:p>
              <a:p>
                <a:pPr marL="0" indent="0" algn="just">
                  <a:buNone/>
                </a:pPr>
                <a:r>
                  <a:rPr lang="tr-TR" dirty="0"/>
                  <a:t>Bu eşitliklerden ilkini ikincisinden çıkartırsak şu eşitliği elde ederiz</a:t>
                </a:r>
              </a:p>
              <a:p>
                <a:pPr marL="0" indent="0" algn="just">
                  <a:buNone/>
                </a:pPr>
                <a:r>
                  <a:rPr lang="tr-TR" dirty="0" err="1"/>
                  <a:t>b</a:t>
                </a:r>
                <a:r>
                  <a:rPr lang="tr-TR" baseline="-25000" dirty="0" err="1"/>
                  <a:t>n</a:t>
                </a:r>
                <a:r>
                  <a:rPr lang="tr-TR" dirty="0"/>
                  <a:t> -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 c</a:t>
                </a:r>
                <a:r>
                  <a:rPr lang="tr-TR" baseline="-25000" dirty="0"/>
                  <a:t>1</a:t>
                </a:r>
                <a:r>
                  <a:rPr lang="tr-TR" dirty="0"/>
                  <a:t> (b</a:t>
                </a:r>
                <a:r>
                  <a:rPr lang="tr-TR" baseline="-25000" dirty="0"/>
                  <a:t>n-1</a:t>
                </a:r>
                <a:r>
                  <a:rPr lang="tr-TR" dirty="0"/>
                  <a:t> -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r>
                          <a:rPr lang="tr-TR" i="1">
                            <a:latin typeface="Cambria Math"/>
                          </a:rPr>
                          <m:t>−1</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 + c</a:t>
                </a:r>
                <a:r>
                  <a:rPr lang="tr-TR" baseline="-25000" dirty="0"/>
                  <a:t>2</a:t>
                </a:r>
                <a:r>
                  <a:rPr lang="tr-TR" dirty="0"/>
                  <a:t>(b</a:t>
                </a:r>
                <a:r>
                  <a:rPr lang="tr-TR" baseline="-25000" dirty="0"/>
                  <a:t>n-2</a:t>
                </a:r>
                <a:r>
                  <a:rPr lang="tr-TR" dirty="0"/>
                  <a:t> -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r>
                          <a:rPr lang="tr-TR" i="1">
                            <a:latin typeface="Cambria Math"/>
                          </a:rPr>
                          <m:t>−1</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 + ….+ </a:t>
                </a:r>
                <a:r>
                  <a:rPr lang="tr-TR" dirty="0" err="1"/>
                  <a:t>c</a:t>
                </a:r>
                <a:r>
                  <a:rPr lang="tr-TR" baseline="-25000" dirty="0" err="1"/>
                  <a:t>k</a:t>
                </a:r>
                <a:r>
                  <a:rPr lang="tr-TR" dirty="0"/>
                  <a:t>(</a:t>
                </a:r>
                <a:r>
                  <a:rPr lang="tr-TR" dirty="0" err="1"/>
                  <a:t>b</a:t>
                </a:r>
                <a:r>
                  <a:rPr lang="tr-TR" baseline="-25000" dirty="0" err="1"/>
                  <a:t>n</a:t>
                </a:r>
                <a:r>
                  <a:rPr lang="tr-TR" baseline="-25000" dirty="0"/>
                  <a:t>-k</a:t>
                </a:r>
                <a:r>
                  <a:rPr lang="tr-TR" dirty="0"/>
                  <a:t> -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r>
                          <a:rPr lang="tr-TR" i="1">
                            <a:latin typeface="Cambria Math"/>
                          </a:rPr>
                          <m:t>−</m:t>
                        </m:r>
                        <m:r>
                          <a:rPr lang="tr-TR" i="1">
                            <a:latin typeface="Cambria Math"/>
                          </a:rPr>
                          <m:t>𝑘</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a:t>
                </a:r>
              </a:p>
              <a:p>
                <a:pPr marL="0" indent="0" algn="just">
                  <a:buNone/>
                </a:pPr>
                <a:r>
                  <a:rPr lang="tr-TR" dirty="0"/>
                  <a:t>Böylelikle {</a:t>
                </a:r>
                <a:r>
                  <a:rPr lang="tr-TR" dirty="0" err="1"/>
                  <a:t>b</a:t>
                </a:r>
                <a:r>
                  <a:rPr lang="tr-TR" baseline="-25000" dirty="0" err="1"/>
                  <a:t>n</a:t>
                </a:r>
                <a:r>
                  <a:rPr lang="tr-TR" dirty="0"/>
                  <a:t> —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r>
                          <a:rPr lang="tr-TR" i="1">
                            <a:latin typeface="Cambria Math"/>
                          </a:rPr>
                          <m:t>−1</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 ilgili homojen doğrusal </a:t>
                </a:r>
                <a:r>
                  <a:rPr lang="tr-TR" dirty="0" err="1"/>
                  <a:t>özyineli</a:t>
                </a:r>
                <a:r>
                  <a:rPr lang="tr-TR" dirty="0"/>
                  <a:t> ilişkinin,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d>
                          <m:dPr>
                            <m:ctrlPr>
                              <a:rPr lang="tr-TR" i="1">
                                <a:latin typeface="Cambria Math" panose="02040503050406030204" pitchFamily="18" charset="0"/>
                              </a:rPr>
                            </m:ctrlPr>
                          </m:dPr>
                          <m:e>
                            <m:r>
                              <a:rPr lang="tr-TR" i="1">
                                <a:latin typeface="Cambria Math"/>
                              </a:rPr>
                              <m:t>h</m:t>
                            </m:r>
                          </m:e>
                        </m:d>
                        <m:r>
                          <a:rPr lang="tr-TR" i="1">
                            <a:latin typeface="Cambria Math"/>
                          </a:rPr>
                          <m:t> </m:t>
                        </m:r>
                      </m:sup>
                    </m:sSubSup>
                  </m:oMath>
                </a14:m>
                <a:r>
                  <a:rPr lang="tr-TR" dirty="0"/>
                  <a:t>}, şeklinde bir çözümü vardır diyebiliriz. Sonuç olarak tüm n değerleri için </a:t>
                </a:r>
                <a:r>
                  <a:rPr lang="tr-TR" dirty="0" err="1"/>
                  <a:t>b</a:t>
                </a:r>
                <a:r>
                  <a:rPr lang="tr-TR" baseline="-25000" dirty="0" err="1"/>
                  <a:t>n</a:t>
                </a:r>
                <a:r>
                  <a:rPr lang="tr-TR" dirty="0"/>
                  <a:t> =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d>
                          <m:dPr>
                            <m:ctrlPr>
                              <a:rPr lang="tr-TR" i="1">
                                <a:latin typeface="Cambria Math" panose="02040503050406030204" pitchFamily="18" charset="0"/>
                              </a:rPr>
                            </m:ctrlPr>
                          </m:dPr>
                          <m:e>
                            <m:r>
                              <a:rPr lang="tr-TR" i="1">
                                <a:latin typeface="Cambria Math"/>
                              </a:rPr>
                              <m:t>h</m:t>
                            </m:r>
                          </m:e>
                        </m:d>
                        <m:r>
                          <a:rPr lang="tr-TR" i="1">
                            <a:latin typeface="Cambria Math"/>
                          </a:rPr>
                          <m:t> </m:t>
                        </m:r>
                      </m:sup>
                    </m:sSubSup>
                  </m:oMath>
                </a14:m>
                <a:r>
                  <a:rPr lang="tr-TR" dirty="0"/>
                  <a:t>diyebiliriz.</a:t>
                </a:r>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692696"/>
                <a:ext cx="7931224" cy="5781256"/>
              </a:xfrm>
              <a:blipFill rotWithShape="1">
                <a:blip r:embed="rId2"/>
                <a:stretch>
                  <a:fillRect l="-922" r="-999"/>
                </a:stretch>
              </a:blipFill>
            </p:spPr>
            <p:txBody>
              <a:bodyPr/>
              <a:lstStyle/>
              <a:p>
                <a:r>
                  <a:rPr lang="tr-TR">
                    <a:noFill/>
                  </a:rPr>
                  <a:t> </a:t>
                </a:r>
              </a:p>
            </p:txBody>
          </p:sp>
        </mc:Fallback>
      </mc:AlternateContent>
      <p:sp>
        <p:nvSpPr>
          <p:cNvPr id="2" name="Slayt Numarası Yer Tutucusu 1"/>
          <p:cNvSpPr>
            <a:spLocks noGrp="1"/>
          </p:cNvSpPr>
          <p:nvPr>
            <p:ph type="sldNum" sz="quarter" idx="15"/>
          </p:nvPr>
        </p:nvSpPr>
        <p:spPr/>
        <p:txBody>
          <a:bodyPr/>
          <a:lstStyle/>
          <a:p>
            <a:fld id="{3F53E46D-0D11-4F90-90B1-E4A64180CDCE}" type="slidenum">
              <a:rPr lang="tr-TR" smtClean="0"/>
              <a:t>45</a:t>
            </a:fld>
            <a:endParaRPr lang="tr-TR"/>
          </a:p>
        </p:txBody>
      </p:sp>
    </p:spTree>
    <p:extLst>
      <p:ext uri="{BB962C8B-B14F-4D97-AF65-F5344CB8AC3E}">
        <p14:creationId xmlns:p14="http://schemas.microsoft.com/office/powerpoint/2010/main" val="2644421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sz="quarter" idx="1"/>
          </p:nvPr>
        </p:nvSpPr>
        <p:spPr/>
        <p:txBody>
          <a:bodyPr/>
          <a:lstStyle/>
          <a:p>
            <a:pPr marL="0" indent="0" algn="just">
              <a:buNone/>
            </a:pPr>
            <a:r>
              <a:rPr lang="tr-TR" dirty="0" smtClean="0"/>
              <a:t>Aşağıdaki </a:t>
            </a:r>
            <a:r>
              <a:rPr lang="tr-TR" dirty="0" err="1" smtClean="0"/>
              <a:t>özyineli</a:t>
            </a:r>
            <a:r>
              <a:rPr lang="tr-TR" dirty="0" smtClean="0"/>
              <a:t> </a:t>
            </a:r>
            <a:r>
              <a:rPr lang="tr-TR" dirty="0"/>
              <a:t>ilişkinin tüm çözümlerini bulunuz</a:t>
            </a:r>
          </a:p>
          <a:p>
            <a:pPr marL="0" indent="0" algn="just">
              <a:buNone/>
            </a:pPr>
            <a:endParaRPr lang="tr-TR" i="1" dirty="0" smtClean="0"/>
          </a:p>
          <a:p>
            <a:pPr marL="0" indent="0" algn="just">
              <a:buNone/>
            </a:pPr>
            <a:r>
              <a:rPr lang="tr-TR" i="1" dirty="0" smtClean="0"/>
              <a:t>a</a:t>
            </a:r>
            <a:r>
              <a:rPr lang="tr-TR" i="1" baseline="-25000" dirty="0" smtClean="0"/>
              <a:t>n</a:t>
            </a:r>
            <a:r>
              <a:rPr lang="tr-TR" dirty="0" smtClean="0"/>
              <a:t> </a:t>
            </a:r>
            <a:r>
              <a:rPr lang="tr-TR" dirty="0"/>
              <a:t>= 5</a:t>
            </a:r>
            <a:r>
              <a:rPr lang="tr-TR" i="1" dirty="0"/>
              <a:t> a</a:t>
            </a:r>
            <a:r>
              <a:rPr lang="tr-TR" i="1" baseline="-25000" dirty="0"/>
              <a:t>n</a:t>
            </a:r>
            <a:r>
              <a:rPr lang="tr-TR" dirty="0"/>
              <a:t>-</a:t>
            </a:r>
            <a:r>
              <a:rPr lang="tr-TR" baseline="-25000" dirty="0"/>
              <a:t>1</a:t>
            </a:r>
            <a:r>
              <a:rPr lang="tr-TR" dirty="0"/>
              <a:t> - 6</a:t>
            </a:r>
            <a:r>
              <a:rPr lang="tr-TR" i="1" dirty="0"/>
              <a:t> a</a:t>
            </a:r>
            <a:r>
              <a:rPr lang="tr-TR" i="1" baseline="-25000" dirty="0"/>
              <a:t>n</a:t>
            </a:r>
            <a:r>
              <a:rPr lang="tr-TR" dirty="0"/>
              <a:t>-</a:t>
            </a:r>
            <a:r>
              <a:rPr lang="tr-TR" baseline="-25000" dirty="0"/>
              <a:t>2</a:t>
            </a:r>
            <a:r>
              <a:rPr lang="tr-TR" dirty="0"/>
              <a:t> + 7</a:t>
            </a:r>
            <a:r>
              <a:rPr lang="tr-TR" baseline="30000" dirty="0"/>
              <a:t>n</a:t>
            </a:r>
            <a:endParaRPr lang="tr-TR" dirty="0"/>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46</a:t>
            </a:fld>
            <a:endParaRPr lang="tr-TR"/>
          </a:p>
        </p:txBody>
      </p:sp>
      <p:pic>
        <p:nvPicPr>
          <p:cNvPr id="5" name="Picture 2" descr="http://www.noktalamaisaretleri.com/images/soru-isaret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2320" y="188640"/>
            <a:ext cx="1080120" cy="8740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639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ÇÖZÜM</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600200"/>
                <a:ext cx="7931224" cy="4873752"/>
              </a:xfrm>
            </p:spPr>
            <p:txBody>
              <a:bodyPr>
                <a:normAutofit lnSpcReduction="10000"/>
              </a:bodyPr>
              <a:lstStyle/>
              <a:p>
                <a:pPr marL="0" indent="0" algn="just">
                  <a:buNone/>
                </a:pPr>
                <a:r>
                  <a:rPr lang="tr-TR" dirty="0"/>
                  <a:t>Bu bir doğrusal homojen olmayan </a:t>
                </a:r>
                <a:r>
                  <a:rPr lang="tr-TR" dirty="0" err="1"/>
                  <a:t>özyineli</a:t>
                </a:r>
                <a:r>
                  <a:rPr lang="tr-TR" dirty="0"/>
                  <a:t> ilişkidir. Bununla ilgili homojen </a:t>
                </a:r>
                <a:r>
                  <a:rPr lang="tr-TR" dirty="0" err="1"/>
                  <a:t>özyineli</a:t>
                </a:r>
                <a:endParaRPr lang="tr-TR" dirty="0"/>
              </a:p>
              <a:p>
                <a:pPr marL="0" indent="0" algn="just">
                  <a:buNone/>
                </a:pPr>
                <a:r>
                  <a:rPr lang="tr-TR" i="1" dirty="0" smtClean="0"/>
                  <a:t>a</a:t>
                </a:r>
                <a:r>
                  <a:rPr lang="tr-TR" i="1" baseline="-25000" dirty="0" smtClean="0"/>
                  <a:t>n</a:t>
                </a:r>
                <a:r>
                  <a:rPr lang="tr-TR" dirty="0" smtClean="0"/>
                  <a:t> </a:t>
                </a:r>
                <a:r>
                  <a:rPr lang="tr-TR" dirty="0"/>
                  <a:t>= 5</a:t>
                </a:r>
                <a:r>
                  <a:rPr lang="tr-TR" i="1" dirty="0"/>
                  <a:t> a</a:t>
                </a:r>
                <a:r>
                  <a:rPr lang="tr-TR" i="1" baseline="-25000" dirty="0"/>
                  <a:t>n</a:t>
                </a:r>
                <a:r>
                  <a:rPr lang="tr-TR" dirty="0"/>
                  <a:t>-</a:t>
                </a:r>
                <a:r>
                  <a:rPr lang="tr-TR" baseline="-25000" dirty="0"/>
                  <a:t>1</a:t>
                </a:r>
                <a:r>
                  <a:rPr lang="tr-TR" dirty="0"/>
                  <a:t> - 6</a:t>
                </a:r>
                <a:r>
                  <a:rPr lang="tr-TR" i="1" dirty="0"/>
                  <a:t> </a:t>
                </a:r>
                <a:r>
                  <a:rPr lang="tr-TR" i="1" dirty="0" smtClean="0"/>
                  <a:t>a</a:t>
                </a:r>
                <a:r>
                  <a:rPr lang="tr-TR" i="1" baseline="-25000" dirty="0" smtClean="0"/>
                  <a:t>n</a:t>
                </a:r>
                <a:r>
                  <a:rPr lang="tr-TR" dirty="0" smtClean="0"/>
                  <a:t>-</a:t>
                </a:r>
                <a:r>
                  <a:rPr lang="tr-TR" baseline="-25000" dirty="0" smtClean="0"/>
                  <a:t>2</a:t>
                </a:r>
                <a:r>
                  <a:rPr lang="tr-TR" dirty="0"/>
                  <a:t> </a:t>
                </a:r>
                <a:r>
                  <a:rPr lang="tr-TR" dirty="0" smtClean="0"/>
                  <a:t> ilişkisine </a:t>
                </a:r>
                <a:r>
                  <a:rPr lang="tr-TR" dirty="0"/>
                  <a:t>ait çözümle a j ve a2 sabitler olmak üzere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 </a:t>
                </a:r>
                <a:r>
                  <a:rPr lang="tr-TR" i="1" dirty="0"/>
                  <a:t>a</a:t>
                </a:r>
                <a:r>
                  <a:rPr lang="tr-TR" i="1" baseline="-25000" dirty="0"/>
                  <a:t>1</a:t>
                </a:r>
                <a:r>
                  <a:rPr lang="tr-TR" i="1" dirty="0"/>
                  <a:t> . 3</a:t>
                </a:r>
                <a:r>
                  <a:rPr lang="tr-TR" i="1" baseline="30000" dirty="0"/>
                  <a:t>n</a:t>
                </a:r>
                <a:r>
                  <a:rPr lang="tr-TR" i="1" dirty="0"/>
                  <a:t> + a</a:t>
                </a:r>
                <a:r>
                  <a:rPr lang="tr-TR" i="1" baseline="-25000" dirty="0"/>
                  <a:t>2</a:t>
                </a:r>
                <a:r>
                  <a:rPr lang="tr-TR" i="1" dirty="0"/>
                  <a:t> .2</a:t>
                </a:r>
                <a:r>
                  <a:rPr lang="tr-TR" i="1" baseline="30000" dirty="0"/>
                  <a:t>n</a:t>
                </a:r>
                <a:r>
                  <a:rPr lang="tr-TR" baseline="30000" dirty="0"/>
                  <a:t> </a:t>
                </a:r>
                <a:r>
                  <a:rPr lang="tr-TR" dirty="0"/>
                  <a:t>şeklindedir. </a:t>
                </a:r>
                <a:r>
                  <a:rPr lang="tr-TR" i="1" dirty="0"/>
                  <a:t>F(n)</a:t>
                </a:r>
                <a:r>
                  <a:rPr lang="tr-TR" dirty="0"/>
                  <a:t> =7</a:t>
                </a:r>
                <a:r>
                  <a:rPr lang="tr-TR" baseline="30000" dirty="0"/>
                  <a:t>n</a:t>
                </a:r>
                <a:r>
                  <a:rPr lang="tr-TR" dirty="0"/>
                  <a:t> olduğundan uygun test çözümü C bir sabit olmak üzere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a:t>
                </a:r>
                <a:r>
                  <a:rPr lang="tr-TR" i="1" dirty="0"/>
                  <a:t>C. 7</a:t>
                </a:r>
                <a:r>
                  <a:rPr lang="tr-TR" i="1" baseline="30000" dirty="0"/>
                  <a:t>n</a:t>
                </a:r>
                <a:r>
                  <a:rPr lang="tr-TR" dirty="0"/>
                  <a:t> şeklindedir. </a:t>
                </a:r>
                <a:r>
                  <a:rPr lang="tr-TR" dirty="0" err="1"/>
                  <a:t>Özyineli</a:t>
                </a:r>
                <a:r>
                  <a:rPr lang="tr-TR" dirty="0"/>
                  <a:t> ilişkideki dizinin terimlerini </a:t>
                </a:r>
                <a:r>
                  <a:rPr lang="tr-TR" dirty="0" err="1"/>
                  <a:t>özyineli</a:t>
                </a:r>
                <a:r>
                  <a:rPr lang="tr-TR" dirty="0"/>
                  <a:t> ilişkiye yerleştirirsek C. 7</a:t>
                </a:r>
                <a:r>
                  <a:rPr lang="tr-TR" baseline="30000" dirty="0"/>
                  <a:t>n</a:t>
                </a:r>
                <a:r>
                  <a:rPr lang="tr-TR" dirty="0"/>
                  <a:t> = 5C . 7</a:t>
                </a:r>
                <a:r>
                  <a:rPr lang="tr-TR" baseline="30000" dirty="0"/>
                  <a:t>n-1</a:t>
                </a:r>
                <a:r>
                  <a:rPr lang="tr-TR" dirty="0"/>
                  <a:t> — 6</a:t>
                </a:r>
                <a:r>
                  <a:rPr lang="tr-TR" i="1" dirty="0"/>
                  <a:t>C </a:t>
                </a:r>
                <a:r>
                  <a:rPr lang="tr-TR" dirty="0"/>
                  <a:t>. 7</a:t>
                </a:r>
                <a:r>
                  <a:rPr lang="tr-TR" baseline="30000" dirty="0"/>
                  <a:t>n-2</a:t>
                </a:r>
                <a:r>
                  <a:rPr lang="tr-TR" dirty="0"/>
                  <a:t> + 7</a:t>
                </a:r>
                <a:r>
                  <a:rPr lang="tr-TR" baseline="30000" dirty="0"/>
                  <a:t>n</a:t>
                </a:r>
                <a:r>
                  <a:rPr lang="tr-TR" dirty="0"/>
                  <a:t> elde ederiz. Burada 7</a:t>
                </a:r>
                <a:r>
                  <a:rPr lang="tr-TR" baseline="30000" dirty="0"/>
                  <a:t>n-2</a:t>
                </a:r>
                <a:r>
                  <a:rPr lang="tr-TR" dirty="0"/>
                  <a:t> </a:t>
                </a:r>
                <a:r>
                  <a:rPr lang="tr-TR" dirty="0" err="1"/>
                  <a:t>leri</a:t>
                </a:r>
                <a:r>
                  <a:rPr lang="tr-TR" dirty="0"/>
                  <a:t> sadeleştirirsek eşitlik </a:t>
                </a:r>
                <a:r>
                  <a:rPr lang="tr-TR" i="1" dirty="0"/>
                  <a:t>49C</a:t>
                </a:r>
                <a:r>
                  <a:rPr lang="tr-TR" dirty="0"/>
                  <a:t> = </a:t>
                </a:r>
                <a:r>
                  <a:rPr lang="tr-TR" i="1" dirty="0"/>
                  <a:t>35C — 6C</a:t>
                </a:r>
                <a:r>
                  <a:rPr lang="tr-TR" dirty="0"/>
                  <a:t> + 49 halini alır ve </a:t>
                </a:r>
                <a:r>
                  <a:rPr lang="tr-TR" i="1" dirty="0"/>
                  <a:t>C=49/20</a:t>
                </a:r>
                <a:r>
                  <a:rPr lang="tr-TR" dirty="0"/>
                  <a:t> bulunur. Bu durumda </a:t>
                </a:r>
                <a14:m>
                  <m:oMath xmlns:m="http://schemas.openxmlformats.org/officeDocument/2006/math">
                    <m:sSubSup>
                      <m:sSubSupPr>
                        <m:ctrlPr>
                          <a:rPr lang="tr-TR" i="1">
                            <a:latin typeface="Cambria Math" panose="02040503050406030204" pitchFamily="18" charset="0"/>
                          </a:rPr>
                        </m:ctrlPr>
                      </m:sSubSupPr>
                      <m:e>
                        <m:r>
                          <a:rPr lang="tr-TR" i="1">
                            <a:latin typeface="Cambria Math"/>
                          </a:rPr>
                          <m:t>𝑎</m:t>
                        </m:r>
                      </m:e>
                      <m:sub>
                        <m:r>
                          <a:rPr lang="tr-TR" i="1">
                            <a:latin typeface="Cambria Math"/>
                          </a:rPr>
                          <m:t>𝑛</m:t>
                        </m:r>
                      </m:sub>
                      <m:sup>
                        <m:d>
                          <m:dPr>
                            <m:ctrlPr>
                              <a:rPr lang="tr-TR" i="1">
                                <a:latin typeface="Cambria Math" panose="02040503050406030204" pitchFamily="18" charset="0"/>
                              </a:rPr>
                            </m:ctrlPr>
                          </m:dPr>
                          <m:e>
                            <m:r>
                              <a:rPr lang="tr-TR" i="1">
                                <a:latin typeface="Cambria Math"/>
                              </a:rPr>
                              <m:t>𝑝</m:t>
                            </m:r>
                          </m:e>
                        </m:d>
                        <m:r>
                          <a:rPr lang="tr-TR" i="1">
                            <a:latin typeface="Cambria Math"/>
                          </a:rPr>
                          <m:t> </m:t>
                        </m:r>
                      </m:sup>
                    </m:sSubSup>
                  </m:oMath>
                </a14:m>
                <a:r>
                  <a:rPr lang="tr-TR" dirty="0"/>
                  <a:t>= (49/20)7</a:t>
                </a:r>
                <a:r>
                  <a:rPr lang="tr-TR" baseline="30000" dirty="0"/>
                  <a:t>n</a:t>
                </a:r>
                <a:r>
                  <a:rPr lang="tr-TR" dirty="0"/>
                  <a:t> eşitliği özel çözüm olur. Teorem 5'e göre tüm çözümler şu formdadır</a:t>
                </a:r>
              </a:p>
              <a:p>
                <a:pPr marL="0" indent="0" algn="just">
                  <a:buNone/>
                </a:pPr>
                <a:r>
                  <a:rPr lang="tr-TR" i="1" dirty="0" smtClean="0"/>
                  <a:t>a</a:t>
                </a:r>
                <a:r>
                  <a:rPr lang="tr-TR" baseline="-25000" dirty="0" smtClean="0"/>
                  <a:t>n </a:t>
                </a:r>
                <a:r>
                  <a:rPr lang="tr-TR" dirty="0"/>
                  <a:t>= </a:t>
                </a:r>
                <a:r>
                  <a:rPr lang="tr-TR" i="1" dirty="0"/>
                  <a:t>a</a:t>
                </a:r>
                <a:r>
                  <a:rPr lang="tr-TR" i="1" baseline="-25000" dirty="0"/>
                  <a:t>1 .</a:t>
                </a:r>
                <a:r>
                  <a:rPr lang="tr-TR" dirty="0"/>
                  <a:t> 3</a:t>
                </a:r>
                <a:r>
                  <a:rPr lang="tr-TR" baseline="30000" dirty="0"/>
                  <a:t>n</a:t>
                </a:r>
                <a:r>
                  <a:rPr lang="tr-TR" dirty="0"/>
                  <a:t> + </a:t>
                </a:r>
                <a:r>
                  <a:rPr lang="tr-TR" i="1" dirty="0"/>
                  <a:t>a</a:t>
                </a:r>
                <a:r>
                  <a:rPr lang="tr-TR" i="1" baseline="-25000" dirty="0"/>
                  <a:t>2 .</a:t>
                </a:r>
                <a:r>
                  <a:rPr lang="tr-TR" dirty="0"/>
                  <a:t> 2</a:t>
                </a:r>
                <a:r>
                  <a:rPr lang="tr-TR" baseline="30000" dirty="0"/>
                  <a:t>n</a:t>
                </a:r>
                <a:r>
                  <a:rPr lang="tr-TR" dirty="0"/>
                  <a:t> + (</a:t>
                </a:r>
                <a:r>
                  <a:rPr lang="tr-TR" dirty="0" smtClean="0"/>
                  <a:t>49/20)7</a:t>
                </a:r>
                <a:r>
                  <a:rPr lang="tr-TR" baseline="30000" dirty="0" smtClean="0"/>
                  <a:t>n</a:t>
                </a:r>
                <a:endParaRPr lang="tr-TR" dirty="0"/>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600200"/>
                <a:ext cx="7931224" cy="4873752"/>
              </a:xfrm>
              <a:blipFill rotWithShape="1">
                <a:blip r:embed="rId2"/>
                <a:stretch>
                  <a:fillRect l="-1153" t="-1752" r="-1153"/>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47</a:t>
            </a:fld>
            <a:endParaRPr lang="tr-TR"/>
          </a:p>
        </p:txBody>
      </p:sp>
    </p:spTree>
    <p:extLst>
      <p:ext uri="{BB962C8B-B14F-4D97-AF65-F5344CB8AC3E}">
        <p14:creationId xmlns:p14="http://schemas.microsoft.com/office/powerpoint/2010/main" val="769971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692696"/>
            <a:ext cx="7859216" cy="5781256"/>
          </a:xfrm>
        </p:spPr>
        <p:txBody>
          <a:bodyPr>
            <a:normAutofit lnSpcReduction="10000"/>
          </a:bodyPr>
          <a:lstStyle/>
          <a:p>
            <a:pPr marL="0" indent="0" algn="just">
              <a:buNone/>
            </a:pPr>
            <a:r>
              <a:rPr lang="tr-TR" b="1" dirty="0"/>
              <a:t>TEOREM 6 	</a:t>
            </a:r>
            <a:endParaRPr lang="tr-TR" b="1" dirty="0" smtClean="0"/>
          </a:p>
          <a:p>
            <a:pPr marL="0" indent="0" algn="just">
              <a:buNone/>
            </a:pPr>
            <a:r>
              <a:rPr lang="tr-TR" dirty="0" smtClean="0"/>
              <a:t>Varsayalım </a:t>
            </a:r>
            <a:r>
              <a:rPr lang="tr-TR" dirty="0"/>
              <a:t>ki {</a:t>
            </a:r>
            <a:r>
              <a:rPr lang="tr-TR" i="1" dirty="0"/>
              <a:t>a</a:t>
            </a:r>
            <a:r>
              <a:rPr lang="tr-TR" i="1" baseline="-25000" dirty="0"/>
              <a:t>n</a:t>
            </a:r>
            <a:r>
              <a:rPr lang="tr-TR" dirty="0"/>
              <a:t>} aşağıdaki doğrusal homojen olmayan </a:t>
            </a:r>
            <a:r>
              <a:rPr lang="tr-TR" dirty="0" err="1"/>
              <a:t>özyineli</a:t>
            </a:r>
            <a:r>
              <a:rPr lang="tr-TR" dirty="0"/>
              <a:t> ilişkiyi gerçeklesin </a:t>
            </a:r>
          </a:p>
          <a:p>
            <a:pPr marL="0" indent="0" algn="just">
              <a:buNone/>
            </a:pPr>
            <a:r>
              <a:rPr lang="tr-TR" i="1" dirty="0"/>
              <a:t>a</a:t>
            </a:r>
            <a:r>
              <a:rPr lang="tr-TR" baseline="-25000" dirty="0"/>
              <a:t>n </a:t>
            </a:r>
            <a:r>
              <a:rPr lang="tr-TR" dirty="0"/>
              <a:t>=</a:t>
            </a:r>
            <a:r>
              <a:rPr lang="tr-TR" i="1" dirty="0"/>
              <a:t> c</a:t>
            </a:r>
            <a:r>
              <a:rPr lang="tr-TR" i="1" baseline="-25000" dirty="0"/>
              <a:t>1</a:t>
            </a:r>
            <a:r>
              <a:rPr lang="tr-TR" i="1" dirty="0"/>
              <a:t>a</a:t>
            </a:r>
            <a:r>
              <a:rPr lang="tr-TR" i="1" baseline="-25000" dirty="0"/>
              <a:t>n-1</a:t>
            </a:r>
            <a:r>
              <a:rPr lang="tr-TR" i="1" dirty="0"/>
              <a:t>+ c</a:t>
            </a:r>
            <a:r>
              <a:rPr lang="tr-TR" i="1" baseline="-25000" dirty="0"/>
              <a:t>2</a:t>
            </a:r>
            <a:r>
              <a:rPr lang="tr-TR" i="1" dirty="0"/>
              <a:t>a</a:t>
            </a:r>
            <a:r>
              <a:rPr lang="tr-TR" i="1" baseline="-25000" dirty="0"/>
              <a:t>n-2+……..+</a:t>
            </a:r>
            <a:r>
              <a:rPr lang="tr-TR" i="1" dirty="0"/>
              <a:t> </a:t>
            </a:r>
            <a:r>
              <a:rPr lang="tr-TR" i="1" dirty="0" err="1"/>
              <a:t>c</a:t>
            </a:r>
            <a:r>
              <a:rPr lang="tr-TR" i="1" baseline="-25000" dirty="0" err="1"/>
              <a:t>k</a:t>
            </a:r>
            <a:r>
              <a:rPr lang="tr-TR" i="1" dirty="0" err="1"/>
              <a:t>a</a:t>
            </a:r>
            <a:r>
              <a:rPr lang="tr-TR" i="1" baseline="-25000" dirty="0" err="1"/>
              <a:t>n</a:t>
            </a:r>
            <a:r>
              <a:rPr lang="tr-TR" i="1" baseline="-25000" dirty="0"/>
              <a:t>-k </a:t>
            </a:r>
            <a:r>
              <a:rPr lang="tr-TR" i="1" dirty="0"/>
              <a:t>F(n),</a:t>
            </a:r>
            <a:endParaRPr lang="tr-TR" dirty="0"/>
          </a:p>
          <a:p>
            <a:pPr marL="0" indent="0" algn="just">
              <a:buNone/>
            </a:pPr>
            <a:r>
              <a:rPr lang="tr-TR" dirty="0"/>
              <a:t>burada c</a:t>
            </a:r>
            <a:r>
              <a:rPr lang="tr-TR" baseline="-25000" dirty="0"/>
              <a:t>1,</a:t>
            </a:r>
            <a:r>
              <a:rPr lang="tr-TR" dirty="0"/>
              <a:t> c</a:t>
            </a:r>
            <a:r>
              <a:rPr lang="tr-TR" baseline="-25000" dirty="0"/>
              <a:t>2</a:t>
            </a:r>
            <a:r>
              <a:rPr lang="tr-TR" dirty="0"/>
              <a:t>,... , </a:t>
            </a:r>
            <a:r>
              <a:rPr lang="tr-TR" dirty="0" err="1"/>
              <a:t>c</a:t>
            </a:r>
            <a:r>
              <a:rPr lang="tr-TR" baseline="-25000" dirty="0" err="1"/>
              <a:t>k</a:t>
            </a:r>
            <a:r>
              <a:rPr lang="tr-TR" dirty="0"/>
              <a:t> </a:t>
            </a:r>
            <a:r>
              <a:rPr lang="tr-TR" dirty="0" err="1"/>
              <a:t>gerçel</a:t>
            </a:r>
            <a:r>
              <a:rPr lang="tr-TR" dirty="0"/>
              <a:t> sayılar ve</a:t>
            </a:r>
          </a:p>
          <a:p>
            <a:pPr marL="0" indent="0" algn="just">
              <a:buNone/>
            </a:pPr>
            <a:r>
              <a:rPr lang="tr-TR" i="1" dirty="0"/>
              <a:t>F(n)</a:t>
            </a:r>
            <a:r>
              <a:rPr lang="tr-TR" dirty="0"/>
              <a:t> =(</a:t>
            </a:r>
            <a:r>
              <a:rPr lang="tr-TR" i="1" dirty="0" err="1"/>
              <a:t>b</a:t>
            </a:r>
            <a:r>
              <a:rPr lang="tr-TR" i="1" baseline="-25000" dirty="0" err="1"/>
              <a:t>t</a:t>
            </a:r>
            <a:r>
              <a:rPr lang="tr-TR" i="1" baseline="-25000" dirty="0"/>
              <a:t> </a:t>
            </a:r>
            <a:r>
              <a:rPr lang="tr-TR" i="1" dirty="0" err="1"/>
              <a:t>n</a:t>
            </a:r>
            <a:r>
              <a:rPr lang="tr-TR" i="1" baseline="30000" dirty="0" err="1"/>
              <a:t>t</a:t>
            </a:r>
            <a:r>
              <a:rPr lang="tr-TR" i="1" baseline="30000" dirty="0"/>
              <a:t> </a:t>
            </a:r>
            <a:r>
              <a:rPr lang="tr-TR" i="1" dirty="0"/>
              <a:t>+ b</a:t>
            </a:r>
            <a:r>
              <a:rPr lang="tr-TR" i="1" baseline="-25000" dirty="0"/>
              <a:t>t-1 </a:t>
            </a:r>
            <a:r>
              <a:rPr lang="tr-TR" i="1" dirty="0"/>
              <a:t>n</a:t>
            </a:r>
            <a:r>
              <a:rPr lang="tr-TR" i="1" baseline="30000" dirty="0"/>
              <a:t>t-1</a:t>
            </a:r>
            <a:r>
              <a:rPr lang="tr-TR" i="1" baseline="-25000" dirty="0"/>
              <a:t>+……..+</a:t>
            </a:r>
            <a:r>
              <a:rPr lang="tr-TR" i="1" dirty="0"/>
              <a:t> </a:t>
            </a:r>
            <a:r>
              <a:rPr lang="tr-TR" i="1" dirty="0" err="1"/>
              <a:t>b</a:t>
            </a:r>
            <a:r>
              <a:rPr lang="tr-TR" i="1" baseline="-25000" dirty="0" err="1"/>
              <a:t>t</a:t>
            </a:r>
            <a:r>
              <a:rPr lang="tr-TR" i="1" baseline="-25000" dirty="0"/>
              <a:t> </a:t>
            </a:r>
            <a:r>
              <a:rPr lang="tr-TR" i="1" dirty="0"/>
              <a:t>n</a:t>
            </a:r>
            <a:r>
              <a:rPr lang="tr-TR" i="1" baseline="30000" dirty="0"/>
              <a:t> </a:t>
            </a:r>
            <a:r>
              <a:rPr lang="tr-TR" dirty="0"/>
              <a:t>+ b</a:t>
            </a:r>
            <a:r>
              <a:rPr lang="tr-TR" baseline="-25000" dirty="0"/>
              <a:t>0</a:t>
            </a:r>
            <a:r>
              <a:rPr lang="tr-TR" dirty="0"/>
              <a:t>)</a:t>
            </a:r>
            <a:r>
              <a:rPr lang="tr-TR" i="1" dirty="0" err="1"/>
              <a:t>s</a:t>
            </a:r>
            <a:r>
              <a:rPr lang="tr-TR" i="1" baseline="30000" dirty="0" err="1"/>
              <a:t>n</a:t>
            </a:r>
            <a:endParaRPr lang="tr-TR" dirty="0"/>
          </a:p>
          <a:p>
            <a:pPr marL="0" indent="0" algn="just">
              <a:buNone/>
            </a:pPr>
            <a:r>
              <a:rPr lang="tr-TR" dirty="0"/>
              <a:t>burada </a:t>
            </a:r>
            <a:r>
              <a:rPr lang="tr-TR" i="1" dirty="0"/>
              <a:t>b</a:t>
            </a:r>
            <a:r>
              <a:rPr lang="tr-TR" i="1" baseline="-25000" dirty="0"/>
              <a:t>0</a:t>
            </a:r>
            <a:r>
              <a:rPr lang="tr-TR" i="1" dirty="0"/>
              <a:t>, b</a:t>
            </a:r>
            <a:r>
              <a:rPr lang="tr-TR" i="1" baseline="-25000" dirty="0"/>
              <a:t>1</a:t>
            </a:r>
            <a:r>
              <a:rPr lang="tr-TR" i="1" dirty="0"/>
              <a:t>,.....,</a:t>
            </a:r>
            <a:r>
              <a:rPr lang="tr-TR" i="1" dirty="0" err="1"/>
              <a:t>b</a:t>
            </a:r>
            <a:r>
              <a:rPr lang="tr-TR" i="1" baseline="-25000" dirty="0" err="1"/>
              <a:t>t</a:t>
            </a:r>
            <a:r>
              <a:rPr lang="tr-TR" i="1" dirty="0"/>
              <a:t> </a:t>
            </a:r>
            <a:r>
              <a:rPr lang="tr-TR" dirty="0"/>
              <a:t>ve s </a:t>
            </a:r>
            <a:r>
              <a:rPr lang="tr-TR" dirty="0" err="1"/>
              <a:t>gerçel</a:t>
            </a:r>
            <a:r>
              <a:rPr lang="tr-TR" dirty="0"/>
              <a:t> sayılar olsun. 5 ilgili doğrusal homojen </a:t>
            </a:r>
            <a:r>
              <a:rPr lang="tr-TR" dirty="0" err="1"/>
              <a:t>özyineli</a:t>
            </a:r>
            <a:r>
              <a:rPr lang="tr-TR" dirty="0"/>
              <a:t> ilişkinin karakteristik eşitliğine ait bir kök olmadığında aşağıdaki formda bir özel çözüm vardır deriz.</a:t>
            </a:r>
          </a:p>
          <a:p>
            <a:pPr marL="0" indent="0" algn="just">
              <a:buNone/>
            </a:pPr>
            <a:r>
              <a:rPr lang="tr-TR" i="1" dirty="0"/>
              <a:t>(</a:t>
            </a:r>
            <a:r>
              <a:rPr lang="tr-TR" i="1" dirty="0" err="1"/>
              <a:t>p</a:t>
            </a:r>
            <a:r>
              <a:rPr lang="tr-TR" i="1" baseline="-25000" dirty="0" err="1"/>
              <a:t>t</a:t>
            </a:r>
            <a:r>
              <a:rPr lang="tr-TR" i="1" baseline="-25000" dirty="0"/>
              <a:t> </a:t>
            </a:r>
            <a:r>
              <a:rPr lang="tr-TR" i="1" dirty="0" err="1"/>
              <a:t>n</a:t>
            </a:r>
            <a:r>
              <a:rPr lang="tr-TR" i="1" baseline="30000" dirty="0" err="1"/>
              <a:t>t</a:t>
            </a:r>
            <a:r>
              <a:rPr lang="tr-TR" i="1" baseline="30000" dirty="0"/>
              <a:t> </a:t>
            </a:r>
            <a:r>
              <a:rPr lang="tr-TR" i="1" dirty="0"/>
              <a:t>+ p</a:t>
            </a:r>
            <a:r>
              <a:rPr lang="tr-TR" i="1" baseline="-25000" dirty="0"/>
              <a:t>t-1</a:t>
            </a:r>
            <a:r>
              <a:rPr lang="tr-TR" i="1" dirty="0"/>
              <a:t>n</a:t>
            </a:r>
            <a:r>
              <a:rPr lang="tr-TR" i="1" baseline="30000" dirty="0"/>
              <a:t>t-1</a:t>
            </a:r>
            <a:r>
              <a:rPr lang="tr-TR" i="1" dirty="0"/>
              <a:t>+……+ p</a:t>
            </a:r>
            <a:r>
              <a:rPr lang="tr-TR" i="1" baseline="-25000" dirty="0"/>
              <a:t>1</a:t>
            </a:r>
            <a:r>
              <a:rPr lang="tr-TR" i="1" dirty="0"/>
              <a:t>n</a:t>
            </a:r>
            <a:r>
              <a:rPr lang="tr-TR" i="1" baseline="30000" dirty="0"/>
              <a:t> </a:t>
            </a:r>
            <a:r>
              <a:rPr lang="tr-TR" i="1" dirty="0"/>
              <a:t>+ p</a:t>
            </a:r>
            <a:r>
              <a:rPr lang="tr-TR" i="1" baseline="-25000" dirty="0"/>
              <a:t>0</a:t>
            </a:r>
            <a:r>
              <a:rPr lang="tr-TR" i="1" dirty="0"/>
              <a:t>)</a:t>
            </a:r>
            <a:r>
              <a:rPr lang="tr-TR" i="1" dirty="0" err="1"/>
              <a:t>s</a:t>
            </a:r>
            <a:r>
              <a:rPr lang="tr-TR" i="1" baseline="30000" dirty="0" err="1"/>
              <a:t>n</a:t>
            </a:r>
            <a:endParaRPr lang="tr-TR" dirty="0"/>
          </a:p>
          <a:p>
            <a:pPr marL="0" indent="0" algn="just">
              <a:buNone/>
            </a:pPr>
            <a:r>
              <a:rPr lang="tr-TR" dirty="0"/>
              <a:t>s bu karakteristik eşitliğin bir kökü ve m'de bu kökün tekrar sayısı olduğunda aşağıdaki form-da bir özel çözüm vardır deriz.</a:t>
            </a:r>
          </a:p>
          <a:p>
            <a:pPr marL="0" indent="0" algn="just">
              <a:buNone/>
            </a:pPr>
            <a:r>
              <a:rPr lang="tr-TR" i="1" dirty="0" err="1"/>
              <a:t>n</a:t>
            </a:r>
            <a:r>
              <a:rPr lang="tr-TR" i="1" baseline="30000" dirty="0" err="1"/>
              <a:t>m</a:t>
            </a:r>
            <a:r>
              <a:rPr lang="tr-TR" i="1" dirty="0"/>
              <a:t>(</a:t>
            </a:r>
            <a:r>
              <a:rPr lang="tr-TR" i="1" dirty="0" err="1"/>
              <a:t>p</a:t>
            </a:r>
            <a:r>
              <a:rPr lang="tr-TR" i="1" baseline="-25000" dirty="0" err="1"/>
              <a:t>t</a:t>
            </a:r>
            <a:r>
              <a:rPr lang="tr-TR" i="1" baseline="-25000" dirty="0"/>
              <a:t> </a:t>
            </a:r>
            <a:r>
              <a:rPr lang="tr-TR" i="1" dirty="0" err="1"/>
              <a:t>n</a:t>
            </a:r>
            <a:r>
              <a:rPr lang="tr-TR" i="1" baseline="30000" dirty="0" err="1"/>
              <a:t>t</a:t>
            </a:r>
            <a:r>
              <a:rPr lang="tr-TR" i="1" baseline="30000" dirty="0"/>
              <a:t> </a:t>
            </a:r>
            <a:r>
              <a:rPr lang="tr-TR" i="1" dirty="0"/>
              <a:t>+ p</a:t>
            </a:r>
            <a:r>
              <a:rPr lang="tr-TR" i="1" baseline="-25000" dirty="0"/>
              <a:t>t-1</a:t>
            </a:r>
            <a:r>
              <a:rPr lang="tr-TR" i="1" dirty="0"/>
              <a:t>n</a:t>
            </a:r>
            <a:r>
              <a:rPr lang="tr-TR" i="1" baseline="30000" dirty="0"/>
              <a:t>t-1</a:t>
            </a:r>
            <a:r>
              <a:rPr lang="tr-TR" i="1" dirty="0"/>
              <a:t>+……+ p</a:t>
            </a:r>
            <a:r>
              <a:rPr lang="tr-TR" i="1" baseline="-25000" dirty="0"/>
              <a:t>1</a:t>
            </a:r>
            <a:r>
              <a:rPr lang="tr-TR" i="1" dirty="0"/>
              <a:t>n</a:t>
            </a:r>
            <a:r>
              <a:rPr lang="tr-TR" i="1" baseline="30000" dirty="0"/>
              <a:t> </a:t>
            </a:r>
            <a:r>
              <a:rPr lang="tr-TR" i="1" dirty="0"/>
              <a:t>+ p</a:t>
            </a:r>
            <a:r>
              <a:rPr lang="tr-TR" i="1" baseline="-25000" dirty="0"/>
              <a:t>0</a:t>
            </a:r>
            <a:r>
              <a:rPr lang="tr-TR" i="1" dirty="0"/>
              <a:t>)</a:t>
            </a:r>
            <a:r>
              <a:rPr lang="tr-TR" i="1" dirty="0" err="1"/>
              <a:t>s</a:t>
            </a:r>
            <a:r>
              <a:rPr lang="tr-TR" i="1" baseline="30000" dirty="0" err="1"/>
              <a:t>n</a:t>
            </a:r>
            <a:endParaRPr lang="tr-TR" dirty="0"/>
          </a:p>
          <a:p>
            <a:pPr algn="just"/>
            <a:endParaRPr lang="tr-TR" dirty="0"/>
          </a:p>
        </p:txBody>
      </p:sp>
      <p:sp>
        <p:nvSpPr>
          <p:cNvPr id="2" name="Slayt Numarası Yer Tutucusu 1"/>
          <p:cNvSpPr>
            <a:spLocks noGrp="1"/>
          </p:cNvSpPr>
          <p:nvPr>
            <p:ph type="sldNum" sz="quarter" idx="15"/>
          </p:nvPr>
        </p:nvSpPr>
        <p:spPr/>
        <p:txBody>
          <a:bodyPr/>
          <a:lstStyle/>
          <a:p>
            <a:fld id="{3F53E46D-0D11-4F90-90B1-E4A64180CDCE}" type="slidenum">
              <a:rPr lang="tr-TR" smtClean="0"/>
              <a:t>48</a:t>
            </a:fld>
            <a:endParaRPr lang="tr-TR"/>
          </a:p>
        </p:txBody>
      </p:sp>
    </p:spTree>
    <p:extLst>
      <p:ext uri="{BB962C8B-B14F-4D97-AF65-F5344CB8AC3E}">
        <p14:creationId xmlns:p14="http://schemas.microsoft.com/office/powerpoint/2010/main" val="15782623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sz="quarter" idx="1"/>
          </p:nvPr>
        </p:nvSpPr>
        <p:spPr>
          <a:xfrm>
            <a:off x="457200" y="1700808"/>
            <a:ext cx="7787208" cy="4773144"/>
          </a:xfrm>
        </p:spPr>
        <p:txBody>
          <a:bodyPr>
            <a:normAutofit/>
          </a:bodyPr>
          <a:lstStyle/>
          <a:p>
            <a:pPr marL="0" indent="0" algn="just">
              <a:buNone/>
            </a:pPr>
            <a:r>
              <a:rPr lang="tr-TR" dirty="0"/>
              <a:t>Doğrusal homojen olmayan </a:t>
            </a:r>
            <a:r>
              <a:rPr lang="tr-TR" dirty="0" err="1"/>
              <a:t>özyineli</a:t>
            </a:r>
            <a:r>
              <a:rPr lang="tr-TR" dirty="0"/>
              <a:t> </a:t>
            </a:r>
            <a:r>
              <a:rPr lang="tr-TR" i="1" dirty="0"/>
              <a:t>a</a:t>
            </a:r>
            <a:r>
              <a:rPr lang="tr-TR" i="1" baseline="-25000" dirty="0"/>
              <a:t>n</a:t>
            </a:r>
            <a:r>
              <a:rPr lang="tr-TR" i="1" dirty="0"/>
              <a:t> = </a:t>
            </a:r>
            <a:r>
              <a:rPr lang="tr-TR" i="1" dirty="0" smtClean="0"/>
              <a:t>6a</a:t>
            </a:r>
            <a:r>
              <a:rPr lang="tr-TR" i="1" baseline="-25000" dirty="0" smtClean="0"/>
              <a:t>n-1</a:t>
            </a:r>
            <a:r>
              <a:rPr lang="tr-TR" i="1" dirty="0" smtClean="0"/>
              <a:t>-9a</a:t>
            </a:r>
            <a:r>
              <a:rPr lang="tr-TR" i="1" baseline="-25000" dirty="0" smtClean="0"/>
              <a:t>n-2</a:t>
            </a:r>
            <a:r>
              <a:rPr lang="tr-TR" i="1" dirty="0"/>
              <a:t>+ F(n) </a:t>
            </a:r>
            <a:r>
              <a:rPr lang="tr-TR" dirty="0"/>
              <a:t>ilişkisinin hangi formu </a:t>
            </a:r>
            <a:r>
              <a:rPr lang="tr-TR" i="1" dirty="0"/>
              <a:t>F(n) = 3</a:t>
            </a:r>
            <a:r>
              <a:rPr lang="tr-TR" i="1" baseline="30000" dirty="0"/>
              <a:t>n</a:t>
            </a:r>
            <a:r>
              <a:rPr lang="tr-TR" i="1" dirty="0"/>
              <a:t>, F(n) = n3</a:t>
            </a:r>
            <a:r>
              <a:rPr lang="tr-TR" i="1" baseline="30000" dirty="0"/>
              <a:t>n</a:t>
            </a:r>
            <a:r>
              <a:rPr lang="tr-TR" i="1" dirty="0"/>
              <a:t>, F(n) = n</a:t>
            </a:r>
            <a:r>
              <a:rPr lang="tr-TR" i="1" baseline="30000" dirty="0"/>
              <a:t>2</a:t>
            </a:r>
            <a:r>
              <a:rPr lang="tr-TR" i="1" dirty="0"/>
              <a:t>2</a:t>
            </a:r>
            <a:r>
              <a:rPr lang="tr-TR" i="1" baseline="30000" dirty="0"/>
              <a:t>n</a:t>
            </a:r>
            <a:r>
              <a:rPr lang="tr-TR" dirty="0"/>
              <a:t> ve </a:t>
            </a:r>
            <a:r>
              <a:rPr lang="tr-TR" i="1" dirty="0"/>
              <a:t>F(n) = (n</a:t>
            </a:r>
            <a:r>
              <a:rPr lang="tr-TR" i="1" baseline="30000" dirty="0"/>
              <a:t>2</a:t>
            </a:r>
            <a:r>
              <a:rPr lang="tr-TR" i="1" dirty="0"/>
              <a:t> + 1)3</a:t>
            </a:r>
            <a:r>
              <a:rPr lang="tr-TR" i="1" baseline="30000" dirty="0"/>
              <a:t>n</a:t>
            </a:r>
            <a:r>
              <a:rPr lang="tr-TR" dirty="0"/>
              <a:t> için özel çözüme sahiptir</a:t>
            </a:r>
            <a:r>
              <a:rPr lang="tr-TR" dirty="0" smtClean="0"/>
              <a:t>?</a:t>
            </a:r>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49</a:t>
            </a:fld>
            <a:endParaRPr lang="tr-TR"/>
          </a:p>
        </p:txBody>
      </p:sp>
      <p:pic>
        <p:nvPicPr>
          <p:cNvPr id="5" name="Picture 2" descr="http://www.noktalamaisaretleri.com/images/soru-isaret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88640"/>
            <a:ext cx="1008112" cy="81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977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404664"/>
            <a:ext cx="7467600" cy="1224136"/>
          </a:xfrm>
        </p:spPr>
        <p:txBody>
          <a:bodyPr>
            <a:normAutofit/>
          </a:bodyPr>
          <a:lstStyle/>
          <a:p>
            <a:r>
              <a:rPr lang="tr-TR" b="1" u="sng" dirty="0" smtClean="0"/>
              <a:t>8.1 ÖZYİNELEME İLİŞKİSİ UYGULAMALARI </a:t>
            </a:r>
            <a:endParaRPr lang="tr-TR" dirty="0"/>
          </a:p>
        </p:txBody>
      </p:sp>
      <p:sp>
        <p:nvSpPr>
          <p:cNvPr id="3" name="İçerik Yer Tutucusu 2"/>
          <p:cNvSpPr>
            <a:spLocks noGrp="1"/>
          </p:cNvSpPr>
          <p:nvPr>
            <p:ph sz="quarter" idx="1"/>
          </p:nvPr>
        </p:nvSpPr>
        <p:spPr>
          <a:xfrm>
            <a:off x="457200" y="1916832"/>
            <a:ext cx="7715200" cy="4557120"/>
          </a:xfrm>
        </p:spPr>
        <p:txBody>
          <a:bodyPr>
            <a:normAutofit/>
          </a:bodyPr>
          <a:lstStyle/>
          <a:p>
            <a:pPr marL="0" indent="0" algn="just">
              <a:buNone/>
            </a:pPr>
            <a:r>
              <a:rPr lang="tr-TR" dirty="0" smtClean="0"/>
              <a:t>	Bu </a:t>
            </a:r>
            <a:r>
              <a:rPr lang="tr-TR" dirty="0"/>
              <a:t>bölümde, sayma problemlerini çözmek için </a:t>
            </a:r>
            <a:r>
              <a:rPr lang="tr-TR" dirty="0" smtClean="0"/>
              <a:t>kullanılan </a:t>
            </a:r>
            <a:r>
              <a:rPr lang="tr-TR" dirty="0"/>
              <a:t>ilişkileri inceleyeceğiz. Mesela, bir bakteriyel kolonideki bakteri sayısı her saatte iki katma çıksın. Eğer koloni 5 bakteri ile başlarsa, n saat sonunda bakteri sayısı ne kadar artar? </a:t>
            </a:r>
            <a:endParaRPr lang="tr-TR" dirty="0" smtClean="0"/>
          </a:p>
          <a:p>
            <a:pPr marL="0" indent="0" algn="just">
              <a:buNone/>
            </a:pPr>
            <a:r>
              <a:rPr lang="tr-TR" dirty="0" smtClean="0"/>
              <a:t>	</a:t>
            </a:r>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5</a:t>
            </a:fld>
            <a:endParaRPr lang="tr-TR"/>
          </a:p>
        </p:txBody>
      </p:sp>
      <p:pic>
        <p:nvPicPr>
          <p:cNvPr id="1026" name="Picture 2" descr="https://ekspedisiaim.files.wordpress.com/2012/04/1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4221088"/>
            <a:ext cx="3810000"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44688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ÇÖZÜM</a:t>
            </a:r>
            <a:endParaRPr lang="tr-TR" dirty="0"/>
          </a:p>
        </p:txBody>
      </p:sp>
      <p:sp>
        <p:nvSpPr>
          <p:cNvPr id="3" name="İçerik Yer Tutucusu 2"/>
          <p:cNvSpPr>
            <a:spLocks noGrp="1"/>
          </p:cNvSpPr>
          <p:nvPr>
            <p:ph sz="quarter" idx="1"/>
          </p:nvPr>
        </p:nvSpPr>
        <p:spPr>
          <a:xfrm>
            <a:off x="457200" y="1600200"/>
            <a:ext cx="7787208" cy="4873752"/>
          </a:xfrm>
        </p:spPr>
        <p:txBody>
          <a:bodyPr>
            <a:normAutofit lnSpcReduction="10000"/>
          </a:bodyPr>
          <a:lstStyle/>
          <a:p>
            <a:pPr marL="0" indent="0" algn="just">
              <a:buNone/>
            </a:pPr>
            <a:r>
              <a:rPr lang="tr-TR" dirty="0" smtClean="0"/>
              <a:t>İlgili </a:t>
            </a:r>
            <a:r>
              <a:rPr lang="tr-TR" dirty="0"/>
              <a:t>doğrusal homojen </a:t>
            </a:r>
            <a:r>
              <a:rPr lang="tr-TR" dirty="0" err="1"/>
              <a:t>özyineli</a:t>
            </a:r>
            <a:r>
              <a:rPr lang="tr-TR" dirty="0"/>
              <a:t> ilişki </a:t>
            </a:r>
            <a:r>
              <a:rPr lang="tr-TR" i="1" dirty="0"/>
              <a:t>a</a:t>
            </a:r>
            <a:r>
              <a:rPr lang="tr-TR" i="1" baseline="-25000" dirty="0"/>
              <a:t>n</a:t>
            </a:r>
            <a:r>
              <a:rPr lang="tr-TR" i="1" dirty="0"/>
              <a:t> = 6a</a:t>
            </a:r>
            <a:r>
              <a:rPr lang="tr-TR" i="1" baseline="-25000" dirty="0"/>
              <a:t>n-1 </a:t>
            </a:r>
            <a:r>
              <a:rPr lang="tr-TR" i="1" dirty="0" smtClean="0"/>
              <a:t>-9a</a:t>
            </a:r>
            <a:r>
              <a:rPr lang="tr-TR" i="1" baseline="-25000" dirty="0" smtClean="0"/>
              <a:t>n-2</a:t>
            </a:r>
            <a:r>
              <a:rPr lang="tr-TR" i="1" dirty="0" smtClean="0"/>
              <a:t> </a:t>
            </a:r>
            <a:r>
              <a:rPr lang="tr-TR" dirty="0"/>
              <a:t>şeklindedir. Bunun karakteristik denklemi olan </a:t>
            </a:r>
            <a:r>
              <a:rPr lang="tr-TR" i="1" dirty="0" smtClean="0"/>
              <a:t>r</a:t>
            </a:r>
            <a:r>
              <a:rPr lang="tr-TR" i="1" baseline="30000" dirty="0" smtClean="0"/>
              <a:t>2</a:t>
            </a:r>
            <a:r>
              <a:rPr lang="tr-TR" i="1" dirty="0"/>
              <a:t>-</a:t>
            </a:r>
            <a:r>
              <a:rPr lang="tr-TR" i="1" dirty="0" smtClean="0"/>
              <a:t>6r+9=(r-3)</a:t>
            </a:r>
            <a:r>
              <a:rPr lang="tr-TR" i="1" baseline="30000" dirty="0" smtClean="0"/>
              <a:t>2</a:t>
            </a:r>
            <a:r>
              <a:rPr lang="tr-TR" dirty="0" smtClean="0"/>
              <a:t>=0 </a:t>
            </a:r>
            <a:r>
              <a:rPr lang="tr-TR" dirty="0"/>
              <a:t>iki kez tekrar eden tek bir köke, 3, sahiptir. </a:t>
            </a:r>
            <a:r>
              <a:rPr lang="tr-TR" i="1" dirty="0"/>
              <a:t>P(n)</a:t>
            </a:r>
            <a:r>
              <a:rPr lang="tr-TR" dirty="0"/>
              <a:t> bir </a:t>
            </a:r>
            <a:r>
              <a:rPr lang="tr-TR" dirty="0" err="1"/>
              <a:t>polinom</a:t>
            </a:r>
            <a:r>
              <a:rPr lang="tr-TR" dirty="0"/>
              <a:t> ve</a:t>
            </a:r>
            <a:r>
              <a:rPr lang="tr-TR" i="1" dirty="0"/>
              <a:t> s</a:t>
            </a:r>
            <a:r>
              <a:rPr lang="tr-TR" dirty="0"/>
              <a:t> bir sabit olmak üzere </a:t>
            </a:r>
            <a:r>
              <a:rPr lang="tr-TR" i="1" dirty="0"/>
              <a:t>P(n)</a:t>
            </a:r>
            <a:r>
              <a:rPr lang="tr-TR" i="1" dirty="0" err="1"/>
              <a:t>s</a:t>
            </a:r>
            <a:r>
              <a:rPr lang="tr-TR" i="1" baseline="30000" dirty="0" err="1"/>
              <a:t>n</a:t>
            </a:r>
            <a:r>
              <a:rPr lang="tr-TR" dirty="0"/>
              <a:t> formundaki F(n) ile Teorem 6'yı uygulamak için s'nin bu karakteristik denkleme ait bir kök olup olmadığını araştırmalıyız.</a:t>
            </a:r>
          </a:p>
          <a:p>
            <a:pPr marL="0" indent="0" algn="just">
              <a:buNone/>
            </a:pPr>
            <a:r>
              <a:rPr lang="tr-TR" dirty="0" smtClean="0"/>
              <a:t>s=3 </a:t>
            </a:r>
            <a:r>
              <a:rPr lang="tr-TR" dirty="0"/>
              <a:t>iki kez tekrar eden bir kök olduğundan, fakat </a:t>
            </a:r>
            <a:r>
              <a:rPr lang="tr-TR" i="1" dirty="0" smtClean="0"/>
              <a:t>s=2</a:t>
            </a:r>
            <a:r>
              <a:rPr lang="tr-TR" dirty="0" smtClean="0"/>
              <a:t> </a:t>
            </a:r>
            <a:r>
              <a:rPr lang="tr-TR" dirty="0"/>
              <a:t>bir kök olmadığından dolayı Teorem 6 özel bir çözümün </a:t>
            </a:r>
            <a:r>
              <a:rPr lang="tr-TR" i="1" dirty="0"/>
              <a:t>F(n</a:t>
            </a:r>
            <a:r>
              <a:rPr lang="tr-TR" i="1" dirty="0" smtClean="0"/>
              <a:t>)=3</a:t>
            </a:r>
            <a:r>
              <a:rPr lang="tr-TR" i="1" baseline="30000" dirty="0" smtClean="0"/>
              <a:t>n</a:t>
            </a:r>
            <a:r>
              <a:rPr lang="tr-TR" i="1" dirty="0" smtClean="0"/>
              <a:t> </a:t>
            </a:r>
            <a:r>
              <a:rPr lang="tr-TR" dirty="0"/>
              <a:t>olduğunda </a:t>
            </a:r>
            <a:r>
              <a:rPr lang="tr-TR" i="1" dirty="0"/>
              <a:t>p</a:t>
            </a:r>
            <a:r>
              <a:rPr lang="tr-TR" i="1" baseline="-25000" dirty="0"/>
              <a:t>0</a:t>
            </a:r>
            <a:r>
              <a:rPr lang="tr-TR" i="1" dirty="0"/>
              <a:t>n</a:t>
            </a:r>
            <a:r>
              <a:rPr lang="tr-TR" i="1" baseline="30000" dirty="0"/>
              <a:t>2</a:t>
            </a:r>
            <a:r>
              <a:rPr lang="tr-TR" i="1" dirty="0"/>
              <a:t>3</a:t>
            </a:r>
            <a:r>
              <a:rPr lang="tr-TR" i="1" baseline="30000" dirty="0"/>
              <a:t>n</a:t>
            </a:r>
            <a:r>
              <a:rPr lang="tr-TR" dirty="0"/>
              <a:t>,  </a:t>
            </a:r>
            <a:r>
              <a:rPr lang="tr-TR" i="1" dirty="0"/>
              <a:t>F(n</a:t>
            </a:r>
            <a:r>
              <a:rPr lang="tr-TR" i="1" dirty="0" smtClean="0"/>
              <a:t>)=n3</a:t>
            </a:r>
            <a:r>
              <a:rPr lang="tr-TR" i="1" baseline="30000" dirty="0" smtClean="0"/>
              <a:t>n</a:t>
            </a:r>
            <a:r>
              <a:rPr lang="tr-TR" dirty="0" smtClean="0"/>
              <a:t> </a:t>
            </a:r>
            <a:r>
              <a:rPr lang="tr-TR" dirty="0"/>
              <a:t>olduğunda </a:t>
            </a:r>
            <a:r>
              <a:rPr lang="tr-TR" i="1" dirty="0"/>
              <a:t>n</a:t>
            </a:r>
            <a:r>
              <a:rPr lang="tr-TR" i="1" baseline="30000" dirty="0"/>
              <a:t>2</a:t>
            </a:r>
            <a:r>
              <a:rPr lang="tr-TR" i="1" dirty="0"/>
              <a:t>(p</a:t>
            </a:r>
            <a:r>
              <a:rPr lang="tr-TR" i="1" baseline="-25000" dirty="0"/>
              <a:t>1</a:t>
            </a:r>
            <a:r>
              <a:rPr lang="tr-TR" i="1" dirty="0"/>
              <a:t>n + p</a:t>
            </a:r>
            <a:r>
              <a:rPr lang="tr-TR" i="1" baseline="-25000" dirty="0"/>
              <a:t>0</a:t>
            </a:r>
            <a:r>
              <a:rPr lang="tr-TR" i="1" dirty="0"/>
              <a:t>)3</a:t>
            </a:r>
            <a:r>
              <a:rPr lang="tr-TR" i="1" baseline="30000" dirty="0"/>
              <a:t>n</a:t>
            </a:r>
            <a:r>
              <a:rPr lang="tr-TR" i="1" dirty="0"/>
              <a:t>, F(n</a:t>
            </a:r>
            <a:r>
              <a:rPr lang="tr-TR" i="1" dirty="0" smtClean="0"/>
              <a:t>)=n</a:t>
            </a:r>
            <a:r>
              <a:rPr lang="tr-TR" i="1" baseline="-25000" dirty="0" smtClean="0"/>
              <a:t>2</a:t>
            </a:r>
            <a:r>
              <a:rPr lang="tr-TR" i="1" dirty="0" smtClean="0"/>
              <a:t>2</a:t>
            </a:r>
            <a:r>
              <a:rPr lang="tr-TR" i="1" baseline="30000" dirty="0" smtClean="0"/>
              <a:t>n</a:t>
            </a:r>
            <a:r>
              <a:rPr lang="tr-TR" dirty="0" smtClean="0"/>
              <a:t> </a:t>
            </a:r>
            <a:r>
              <a:rPr lang="tr-TR" dirty="0"/>
              <a:t>olduğunda </a:t>
            </a:r>
            <a:r>
              <a:rPr lang="tr-TR" i="1" dirty="0"/>
              <a:t>(p</a:t>
            </a:r>
            <a:r>
              <a:rPr lang="tr-TR" i="1" baseline="-25000" dirty="0"/>
              <a:t>2</a:t>
            </a:r>
            <a:r>
              <a:rPr lang="tr-TR" i="1" dirty="0"/>
              <a:t>n</a:t>
            </a:r>
            <a:r>
              <a:rPr lang="tr-TR" i="1" baseline="30000" dirty="0"/>
              <a:t>2 </a:t>
            </a:r>
            <a:r>
              <a:rPr lang="tr-TR" i="1" dirty="0"/>
              <a:t>+ </a:t>
            </a:r>
            <a:r>
              <a:rPr lang="tr-TR" i="1" dirty="0" smtClean="0"/>
              <a:t>p</a:t>
            </a:r>
            <a:r>
              <a:rPr lang="tr-TR" i="1" baseline="-25000" dirty="0" smtClean="0"/>
              <a:t>1</a:t>
            </a:r>
            <a:r>
              <a:rPr lang="tr-TR" i="1" dirty="0" smtClean="0"/>
              <a:t>n+p</a:t>
            </a:r>
            <a:r>
              <a:rPr lang="tr-TR" i="1" baseline="-25000" dirty="0" smtClean="0"/>
              <a:t>0</a:t>
            </a:r>
            <a:r>
              <a:rPr lang="tr-TR" i="1" dirty="0" smtClean="0"/>
              <a:t>)2</a:t>
            </a:r>
            <a:r>
              <a:rPr lang="tr-TR" i="1" baseline="30000" dirty="0" smtClean="0"/>
              <a:t>n</a:t>
            </a:r>
            <a:r>
              <a:rPr lang="tr-TR" dirty="0" smtClean="0"/>
              <a:t> </a:t>
            </a:r>
            <a:r>
              <a:rPr lang="tr-TR" dirty="0"/>
              <a:t>ve </a:t>
            </a:r>
            <a:r>
              <a:rPr lang="tr-TR" i="1" dirty="0"/>
              <a:t>F(n</a:t>
            </a:r>
            <a:r>
              <a:rPr lang="tr-TR" i="1" dirty="0" smtClean="0"/>
              <a:t>)=(</a:t>
            </a:r>
            <a:r>
              <a:rPr lang="tr-TR" i="1" dirty="0"/>
              <a:t>n</a:t>
            </a:r>
            <a:r>
              <a:rPr lang="tr-TR" i="1" baseline="30000" dirty="0"/>
              <a:t>2</a:t>
            </a:r>
            <a:r>
              <a:rPr lang="tr-TR" i="1" dirty="0"/>
              <a:t> + 1)3</a:t>
            </a:r>
            <a:r>
              <a:rPr lang="tr-TR" i="1" baseline="30000" dirty="0"/>
              <a:t>n</a:t>
            </a:r>
            <a:r>
              <a:rPr lang="tr-TR" i="1" dirty="0"/>
              <a:t> </a:t>
            </a:r>
            <a:r>
              <a:rPr lang="tr-TR" dirty="0"/>
              <a:t>olduğunda </a:t>
            </a:r>
            <a:r>
              <a:rPr lang="tr-TR" i="1" dirty="0" smtClean="0"/>
              <a:t>n</a:t>
            </a:r>
            <a:r>
              <a:rPr lang="tr-TR" i="1" baseline="30000" dirty="0" smtClean="0"/>
              <a:t>2</a:t>
            </a:r>
            <a:r>
              <a:rPr lang="tr-TR" i="1" dirty="0" smtClean="0"/>
              <a:t>(p</a:t>
            </a:r>
            <a:r>
              <a:rPr lang="tr-TR" i="1" baseline="-25000" dirty="0" smtClean="0"/>
              <a:t>2</a:t>
            </a:r>
            <a:r>
              <a:rPr lang="tr-TR" i="1" dirty="0" smtClean="0"/>
              <a:t>n</a:t>
            </a:r>
            <a:r>
              <a:rPr lang="tr-TR" i="1" baseline="30000" dirty="0" smtClean="0"/>
              <a:t>2</a:t>
            </a:r>
            <a:r>
              <a:rPr lang="tr-TR" i="1" dirty="0" smtClean="0"/>
              <a:t>+p</a:t>
            </a:r>
            <a:r>
              <a:rPr lang="tr-TR" i="1" baseline="-25000" dirty="0" smtClean="0"/>
              <a:t>1</a:t>
            </a:r>
            <a:r>
              <a:rPr lang="tr-TR" i="1" dirty="0" smtClean="0"/>
              <a:t>n+</a:t>
            </a:r>
            <a:r>
              <a:rPr lang="tr-TR" dirty="0" smtClean="0"/>
              <a:t>p</a:t>
            </a:r>
            <a:r>
              <a:rPr lang="tr-TR" baseline="-25000" dirty="0" smtClean="0"/>
              <a:t>0</a:t>
            </a:r>
            <a:r>
              <a:rPr lang="tr-TR" dirty="0" smtClean="0"/>
              <a:t>)3</a:t>
            </a:r>
            <a:r>
              <a:rPr lang="tr-TR" baseline="30000" dirty="0" smtClean="0"/>
              <a:t>n</a:t>
            </a:r>
            <a:r>
              <a:rPr lang="tr-TR" dirty="0" smtClean="0"/>
              <a:t> </a:t>
            </a:r>
            <a:r>
              <a:rPr lang="tr-TR" dirty="0"/>
              <a:t>şeklinde olacağını söylemektedir.	</a:t>
            </a:r>
          </a:p>
          <a:p>
            <a:pPr algn="just"/>
            <a:endParaRPr lang="tr-TR" dirty="0"/>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50</a:t>
            </a:fld>
            <a:endParaRPr lang="tr-TR"/>
          </a:p>
        </p:txBody>
      </p:sp>
    </p:spTree>
    <p:extLst>
      <p:ext uri="{BB962C8B-B14F-4D97-AF65-F5344CB8AC3E}">
        <p14:creationId xmlns:p14="http://schemas.microsoft.com/office/powerpoint/2010/main" val="2925909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b="1" u="sng" dirty="0" smtClean="0"/>
              <a:t>8.3 BÖL-VE-FETHET ALGORİTMALARI VE ÖZYİNELEME İLİŞKİLERİ</a:t>
            </a:r>
            <a:endParaRPr lang="tr-TR" dirty="0"/>
          </a:p>
        </p:txBody>
      </p:sp>
      <p:sp>
        <p:nvSpPr>
          <p:cNvPr id="3" name="İçerik Yer Tutucusu 2"/>
          <p:cNvSpPr>
            <a:spLocks noGrp="1"/>
          </p:cNvSpPr>
          <p:nvPr>
            <p:ph sz="quarter" idx="1"/>
          </p:nvPr>
        </p:nvSpPr>
        <p:spPr>
          <a:xfrm>
            <a:off x="457200" y="1600200"/>
            <a:ext cx="7859216" cy="4873752"/>
          </a:xfrm>
        </p:spPr>
        <p:txBody>
          <a:bodyPr>
            <a:normAutofit/>
          </a:bodyPr>
          <a:lstStyle/>
          <a:p>
            <a:pPr marL="0" indent="0" algn="just">
              <a:buNone/>
            </a:pPr>
            <a:r>
              <a:rPr lang="tr-TR" dirty="0" smtClean="0"/>
              <a:t>	Çoğu </a:t>
            </a:r>
            <a:r>
              <a:rPr lang="tr-TR" dirty="0" err="1"/>
              <a:t>özyineli</a:t>
            </a:r>
            <a:r>
              <a:rPr lang="tr-TR" dirty="0"/>
              <a:t> algoritmalar verilen problemi alır ve daha küçük problemlere </a:t>
            </a:r>
            <a:r>
              <a:rPr lang="tr-TR" dirty="0" smtClean="0"/>
              <a:t>böler. Mesela</a:t>
            </a:r>
            <a:r>
              <a:rPr lang="tr-TR" dirty="0"/>
              <a:t>, ikili aramada bir listede bir elemanı aramak için önce o listenin yarısında aramayı gerçekleştiririz. Bu süreç listede bir eleman kalana kadar devam eder. </a:t>
            </a:r>
            <a:r>
              <a:rPr lang="tr-TR" dirty="0" smtClean="0"/>
              <a:t>Bu </a:t>
            </a:r>
            <a:r>
              <a:rPr lang="tr-TR" dirty="0"/>
              <a:t>çeşit algoritma kullanan bir diğer örnek de iki tamsayının çarpılması problemi olabilir. Bu problemde problem daha az bit içeren üç çarpma işlemine indirgenir. Bu süreç bir bitlik çarpma işlemleri elde edene kadar devam eder. Bütün bu prosedürler </a:t>
            </a:r>
            <a:r>
              <a:rPr lang="tr-TR" dirty="0" smtClean="0"/>
              <a:t>böl-ve-fethet </a:t>
            </a:r>
            <a:r>
              <a:rPr lang="tr-TR" dirty="0"/>
              <a:t>denilen bir </a:t>
            </a:r>
            <a:r>
              <a:rPr lang="tr-TR" dirty="0" err="1"/>
              <a:t>algoritmik</a:t>
            </a:r>
            <a:r>
              <a:rPr lang="tr-TR" dirty="0"/>
              <a:t> paradigmanın ürünleridir ve </a:t>
            </a:r>
            <a:r>
              <a:rPr lang="tr-TR" i="1" dirty="0" smtClean="0"/>
              <a:t>böl-ve-fethet</a:t>
            </a:r>
            <a:r>
              <a:rPr lang="tr-TR" dirty="0" smtClean="0"/>
              <a:t> </a:t>
            </a:r>
            <a:r>
              <a:rPr lang="tr-TR" dirty="0"/>
              <a:t>algoritmaları olarak adlandırılır.</a:t>
            </a:r>
          </a:p>
        </p:txBody>
      </p:sp>
      <p:sp>
        <p:nvSpPr>
          <p:cNvPr id="4" name="Slayt Numarası Yer Tutucusu 3"/>
          <p:cNvSpPr>
            <a:spLocks noGrp="1"/>
          </p:cNvSpPr>
          <p:nvPr>
            <p:ph type="sldNum" sz="quarter" idx="15"/>
          </p:nvPr>
        </p:nvSpPr>
        <p:spPr/>
        <p:txBody>
          <a:bodyPr/>
          <a:lstStyle/>
          <a:p>
            <a:fld id="{3F53E46D-0D11-4F90-90B1-E4A64180CDCE}" type="slidenum">
              <a:rPr lang="tr-TR" smtClean="0"/>
              <a:t>51</a:t>
            </a:fld>
            <a:endParaRPr lang="tr-TR"/>
          </a:p>
        </p:txBody>
      </p:sp>
    </p:spTree>
    <p:extLst>
      <p:ext uri="{BB962C8B-B14F-4D97-AF65-F5344CB8AC3E}">
        <p14:creationId xmlns:p14="http://schemas.microsoft.com/office/powerpoint/2010/main" val="22299531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u="sng" dirty="0" smtClean="0"/>
              <a:t>BÖL-VE-FETHET ÖZYİNELEME İLİŞKİLERİ</a:t>
            </a:r>
            <a:endParaRPr lang="tr-TR" dirty="0"/>
          </a:p>
        </p:txBody>
      </p:sp>
      <p:sp>
        <p:nvSpPr>
          <p:cNvPr id="3" name="İçerik Yer Tutucusu 2"/>
          <p:cNvSpPr>
            <a:spLocks noGrp="1"/>
          </p:cNvSpPr>
          <p:nvPr>
            <p:ph sz="quarter" idx="1"/>
          </p:nvPr>
        </p:nvSpPr>
        <p:spPr>
          <a:xfrm>
            <a:off x="457200" y="1600200"/>
            <a:ext cx="7859216" cy="4873752"/>
          </a:xfrm>
        </p:spPr>
        <p:txBody>
          <a:bodyPr>
            <a:normAutofit/>
          </a:bodyPr>
          <a:lstStyle/>
          <a:p>
            <a:pPr marL="0" indent="0" algn="just">
              <a:buNone/>
            </a:pPr>
            <a:r>
              <a:rPr lang="tr-TR" dirty="0" smtClean="0"/>
              <a:t>	Farz </a:t>
            </a:r>
            <a:r>
              <a:rPr lang="tr-TR" dirty="0"/>
              <a:t>edelim ki, bir </a:t>
            </a:r>
            <a:r>
              <a:rPr lang="tr-TR" dirty="0" err="1"/>
              <a:t>özyineli</a:t>
            </a:r>
            <a:r>
              <a:rPr lang="tr-TR" dirty="0"/>
              <a:t> algoritma </a:t>
            </a:r>
            <a:r>
              <a:rPr lang="tr-TR" i="1" dirty="0"/>
              <a:t>n</a:t>
            </a:r>
            <a:r>
              <a:rPr lang="tr-TR" dirty="0"/>
              <a:t> boyutundaki problemi a alt probleme bölüyor. Bu alt problemlerin boyutu da </a:t>
            </a:r>
            <a:r>
              <a:rPr lang="tr-TR" i="1" dirty="0" smtClean="0"/>
              <a:t>n/b</a:t>
            </a:r>
            <a:endParaRPr lang="tr-TR" dirty="0"/>
          </a:p>
          <a:p>
            <a:pPr marL="0" indent="0" algn="just">
              <a:buNone/>
            </a:pPr>
            <a:r>
              <a:rPr lang="tr-TR" dirty="0" smtClean="0"/>
              <a:t>	Ayrıca </a:t>
            </a:r>
            <a:r>
              <a:rPr lang="tr-TR" dirty="0"/>
              <a:t>farz edelim ki, toplamda </a:t>
            </a:r>
            <a:r>
              <a:rPr lang="tr-TR" i="1" dirty="0"/>
              <a:t>g(n)</a:t>
            </a:r>
            <a:r>
              <a:rPr lang="tr-TR" dirty="0"/>
              <a:t> kadar ekstra bir maliyet alt çözümlerin birleştirilip orijinal çözümün elde edilmesi için kullanılıyor. Bu durumda, eğer </a:t>
            </a:r>
            <a:r>
              <a:rPr lang="tr-TR" i="1" dirty="0"/>
              <a:t>f(n)</a:t>
            </a:r>
            <a:r>
              <a:rPr lang="tr-TR" dirty="0"/>
              <a:t> n boyutundaki problemin toplam maliyet fonksiyonu dersek/aşağıdaki </a:t>
            </a:r>
            <a:r>
              <a:rPr lang="tr-TR" dirty="0" err="1"/>
              <a:t>özyineli</a:t>
            </a:r>
            <a:r>
              <a:rPr lang="tr-TR" dirty="0"/>
              <a:t> ilişkiyi sağlar:</a:t>
            </a:r>
          </a:p>
          <a:p>
            <a:pPr marL="0" indent="0" algn="just">
              <a:buNone/>
            </a:pPr>
            <a:r>
              <a:rPr lang="tr-TR" i="1" dirty="0"/>
              <a:t>f(n)  = af (n/b) + g(n</a:t>
            </a:r>
            <a:r>
              <a:rPr lang="tr-TR" i="1" dirty="0" smtClean="0"/>
              <a:t>)</a:t>
            </a:r>
            <a:endParaRPr lang="tr-TR" dirty="0"/>
          </a:p>
          <a:p>
            <a:pPr marL="0" indent="0" algn="just">
              <a:buNone/>
            </a:pPr>
            <a:r>
              <a:rPr lang="tr-TR" dirty="0"/>
              <a:t>Buna </a:t>
            </a:r>
            <a:r>
              <a:rPr lang="tr-TR" b="1" dirty="0" smtClean="0"/>
              <a:t>böl-ve-fethet </a:t>
            </a:r>
            <a:r>
              <a:rPr lang="tr-TR" b="1" dirty="0"/>
              <a:t>özyineleme</a:t>
            </a:r>
            <a:r>
              <a:rPr lang="tr-TR" dirty="0"/>
              <a:t> ilişkisi denir</a:t>
            </a:r>
            <a:r>
              <a:rPr lang="tr-TR" dirty="0" smtClean="0"/>
              <a:t>.</a:t>
            </a:r>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52</a:t>
            </a:fld>
            <a:endParaRPr lang="tr-TR"/>
          </a:p>
        </p:txBody>
      </p:sp>
    </p:spTree>
    <p:extLst>
      <p:ext uri="{BB962C8B-B14F-4D97-AF65-F5344CB8AC3E}">
        <p14:creationId xmlns:p14="http://schemas.microsoft.com/office/powerpoint/2010/main" val="41603773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692696"/>
                <a:ext cx="7859216" cy="5781256"/>
              </a:xfrm>
            </p:spPr>
            <p:txBody>
              <a:bodyPr>
                <a:normAutofit/>
              </a:bodyPr>
              <a:lstStyle/>
              <a:p>
                <a:pPr marL="0" indent="0" algn="just">
                  <a:buNone/>
                </a:pPr>
                <a:r>
                  <a:rPr lang="tr-TR" b="1" dirty="0" smtClean="0"/>
                  <a:t>TEOREM 1</a:t>
                </a:r>
                <a:r>
                  <a:rPr lang="tr-TR" dirty="0"/>
                  <a:t> 	</a:t>
                </a:r>
                <a:endParaRPr lang="tr-TR" dirty="0" smtClean="0"/>
              </a:p>
              <a:p>
                <a:pPr marL="0" indent="0" algn="just">
                  <a:buNone/>
                </a:pPr>
                <a:r>
                  <a:rPr lang="tr-TR" dirty="0" smtClean="0"/>
                  <a:t>Farz </a:t>
                </a:r>
                <a:r>
                  <a:rPr lang="tr-TR" dirty="0"/>
                  <a:t>edelim ki f aşağıdaki </a:t>
                </a:r>
                <a:r>
                  <a:rPr lang="tr-TR" dirty="0" err="1"/>
                  <a:t>özyineli</a:t>
                </a:r>
                <a:r>
                  <a:rPr lang="tr-TR" dirty="0"/>
                  <a:t> ilişkiyi sağlayan artan bir fonksiyon olsun. </a:t>
                </a:r>
                <a:r>
                  <a:rPr lang="tr-TR" i="1" dirty="0"/>
                  <a:t>f(n) </a:t>
                </a:r>
                <a:r>
                  <a:rPr lang="tr-TR" dirty="0"/>
                  <a:t>=</a:t>
                </a:r>
                <a:r>
                  <a:rPr lang="tr-TR" i="1" dirty="0"/>
                  <a:t> af (n/b) </a:t>
                </a:r>
                <a:r>
                  <a:rPr lang="tr-TR" dirty="0"/>
                  <a:t>+ c </a:t>
                </a:r>
              </a:p>
              <a:p>
                <a:pPr marL="0" indent="0" algn="just">
                  <a:buNone/>
                </a:pPr>
                <a:r>
                  <a:rPr lang="tr-TR" dirty="0"/>
                  <a:t>n, b ile tam bölünebilir, a ≥1, b 1 'den büyük bir tamsayı ve c pozitif bir reel sayı olduğunda;</a:t>
                </a:r>
              </a:p>
              <a:p>
                <a:pPr marL="0" indent="0" algn="just">
                  <a:buNone/>
                </a:pPr>
                <a:r>
                  <a:rPr lang="tr-TR" i="1" dirty="0" smtClean="0"/>
                  <a:t>O</a:t>
                </a:r>
                <a:r>
                  <a:rPr lang="tr-TR" dirty="0"/>
                  <a:t>(</a:t>
                </a:r>
                <a14:m>
                  <m:oMath xmlns:m="http://schemas.openxmlformats.org/officeDocument/2006/math">
                    <m:sSup>
                      <m:sSupPr>
                        <m:ctrlPr>
                          <a:rPr lang="tr-TR" i="1">
                            <a:latin typeface="Cambria Math" panose="02040503050406030204" pitchFamily="18" charset="0"/>
                          </a:rPr>
                        </m:ctrlPr>
                      </m:sSupPr>
                      <m:e>
                        <m:r>
                          <a:rPr lang="tr-TR" i="1">
                            <a:latin typeface="Cambria Math"/>
                          </a:rPr>
                          <m:t>𝑛</m:t>
                        </m:r>
                      </m:e>
                      <m:sup>
                        <m:sSup>
                          <m:sSupPr>
                            <m:ctrlPr>
                              <a:rPr lang="tr-TR" i="1">
                                <a:latin typeface="Cambria Math" panose="02040503050406030204" pitchFamily="18" charset="0"/>
                              </a:rPr>
                            </m:ctrlPr>
                          </m:sSupPr>
                          <m:e>
                            <m:sSub>
                              <m:sSubPr>
                                <m:ctrlPr>
                                  <a:rPr lang="tr-TR" i="1">
                                    <a:latin typeface="Cambria Math" panose="02040503050406030204" pitchFamily="18" charset="0"/>
                                  </a:rPr>
                                </m:ctrlPr>
                              </m:sSubPr>
                              <m:e>
                                <m:r>
                                  <a:rPr lang="tr-TR" i="1">
                                    <a:latin typeface="Cambria Math"/>
                                  </a:rPr>
                                  <m:t>𝑙𝑜𝑔</m:t>
                                </m:r>
                              </m:e>
                              <m:sub>
                                <m:r>
                                  <a:rPr lang="tr-TR" i="1">
                                    <a:latin typeface="Cambria Math"/>
                                  </a:rPr>
                                  <m:t>𝑏</m:t>
                                </m:r>
                              </m:sub>
                            </m:sSub>
                          </m:e>
                          <m:sup>
                            <m:r>
                              <a:rPr lang="tr-TR" i="1">
                                <a:latin typeface="Cambria Math"/>
                              </a:rPr>
                              <m:t>𝑎</m:t>
                            </m:r>
                          </m:sup>
                        </m:sSup>
                      </m:sup>
                    </m:sSup>
                    <m:r>
                      <a:rPr lang="tr-TR" b="0" i="1" smtClean="0">
                        <a:latin typeface="Cambria Math"/>
                      </a:rPr>
                      <m:t>)</m:t>
                    </m:r>
                  </m:oMath>
                </a14:m>
                <a:r>
                  <a:rPr lang="tr-TR" dirty="0"/>
                  <a:t> a&gt;1 olduğunda</a:t>
                </a:r>
              </a:p>
              <a:p>
                <a:pPr marL="0" indent="0" algn="just">
                  <a:buNone/>
                </a:pPr>
                <a:r>
                  <a:rPr lang="tr-TR" i="1" dirty="0"/>
                  <a:t>f(n)= O(</a:t>
                </a:r>
                <a:r>
                  <a:rPr lang="tr-TR" i="1" dirty="0" err="1"/>
                  <a:t>logn</a:t>
                </a:r>
                <a:r>
                  <a:rPr lang="tr-TR" i="1" dirty="0"/>
                  <a:t>) a=1</a:t>
                </a:r>
                <a:r>
                  <a:rPr lang="tr-TR" dirty="0"/>
                  <a:t> olduğunda</a:t>
                </a:r>
              </a:p>
              <a:p>
                <a:pPr marL="0" indent="0" algn="just">
                  <a:buNone/>
                </a:pPr>
                <a:r>
                  <a:rPr lang="tr-TR" dirty="0"/>
                  <a:t>Dahası, k  pozitif bir tamsayı için; </a:t>
                </a:r>
                <a:r>
                  <a:rPr lang="tr-TR" dirty="0" smtClean="0"/>
                  <a:t>n=</a:t>
                </a:r>
                <a:r>
                  <a:rPr lang="tr-TR" dirty="0" err="1" smtClean="0"/>
                  <a:t>b</a:t>
                </a:r>
                <a:r>
                  <a:rPr lang="tr-TR" baseline="30000" dirty="0" err="1" smtClean="0"/>
                  <a:t>k</a:t>
                </a:r>
                <a:r>
                  <a:rPr lang="tr-TR" dirty="0" smtClean="0"/>
                  <a:t> </a:t>
                </a:r>
                <a:r>
                  <a:rPr lang="tr-TR" dirty="0"/>
                  <a:t>ve </a:t>
                </a:r>
                <a:r>
                  <a:rPr lang="tr-TR" dirty="0" smtClean="0"/>
                  <a:t>a≠1</a:t>
                </a:r>
                <a:r>
                  <a:rPr lang="tr-TR" dirty="0"/>
                  <a:t>, olduğunda</a:t>
                </a:r>
              </a:p>
              <a:p>
                <a:pPr marL="0" indent="0" algn="just">
                  <a:buNone/>
                </a:pPr>
                <a:r>
                  <a:rPr lang="tr-TR" i="1" dirty="0"/>
                  <a:t>f(n)=C</a:t>
                </a:r>
                <a:r>
                  <a:rPr lang="tr-TR" i="1" baseline="-25000" dirty="0"/>
                  <a:t>1</a:t>
                </a:r>
                <a14:m>
                  <m:oMath xmlns:m="http://schemas.openxmlformats.org/officeDocument/2006/math">
                    <m:sSup>
                      <m:sSupPr>
                        <m:ctrlPr>
                          <a:rPr lang="tr-TR" i="1">
                            <a:latin typeface="Cambria Math" panose="02040503050406030204" pitchFamily="18" charset="0"/>
                          </a:rPr>
                        </m:ctrlPr>
                      </m:sSupPr>
                      <m:e>
                        <m:r>
                          <a:rPr lang="tr-TR" i="1">
                            <a:latin typeface="Cambria Math"/>
                          </a:rPr>
                          <m:t>𝑛</m:t>
                        </m:r>
                      </m:e>
                      <m:sup>
                        <m:sSup>
                          <m:sSupPr>
                            <m:ctrlPr>
                              <a:rPr lang="tr-TR" i="1">
                                <a:latin typeface="Cambria Math" panose="02040503050406030204" pitchFamily="18" charset="0"/>
                              </a:rPr>
                            </m:ctrlPr>
                          </m:sSupPr>
                          <m:e>
                            <m:sSub>
                              <m:sSubPr>
                                <m:ctrlPr>
                                  <a:rPr lang="tr-TR" i="1">
                                    <a:latin typeface="Cambria Math" panose="02040503050406030204" pitchFamily="18" charset="0"/>
                                  </a:rPr>
                                </m:ctrlPr>
                              </m:sSubPr>
                              <m:e>
                                <m:r>
                                  <a:rPr lang="tr-TR" i="1">
                                    <a:latin typeface="Cambria Math"/>
                                  </a:rPr>
                                  <m:t>𝑙𝑜𝑔</m:t>
                                </m:r>
                              </m:e>
                              <m:sub>
                                <m:r>
                                  <a:rPr lang="tr-TR" i="1">
                                    <a:latin typeface="Cambria Math"/>
                                  </a:rPr>
                                  <m:t>𝑏</m:t>
                                </m:r>
                              </m:sub>
                            </m:sSub>
                          </m:e>
                          <m:sup>
                            <m:r>
                              <a:rPr lang="tr-TR" i="1">
                                <a:latin typeface="Cambria Math"/>
                              </a:rPr>
                              <m:t>𝑎</m:t>
                            </m:r>
                          </m:sup>
                        </m:sSup>
                      </m:sup>
                    </m:sSup>
                  </m:oMath>
                </a14:m>
                <a:r>
                  <a:rPr lang="tr-TR" i="1" dirty="0" smtClean="0"/>
                  <a:t>+C</a:t>
                </a:r>
                <a:r>
                  <a:rPr lang="tr-TR" i="1" baseline="-25000" dirty="0" smtClean="0"/>
                  <a:t>2</a:t>
                </a:r>
                <a:r>
                  <a:rPr lang="tr-TR" i="1" baseline="-25000" dirty="0"/>
                  <a:t>,</a:t>
                </a:r>
                <a:r>
                  <a:rPr lang="tr-TR" i="1" dirty="0"/>
                  <a:t> </a:t>
                </a:r>
                <a:endParaRPr lang="tr-TR" dirty="0"/>
              </a:p>
              <a:p>
                <a:pPr marL="0" indent="0" algn="just">
                  <a:buNone/>
                </a:pPr>
                <a:r>
                  <a:rPr lang="tr-TR" dirty="0"/>
                  <a:t>burada</a:t>
                </a:r>
              </a:p>
              <a:p>
                <a:pPr marL="0" indent="0" algn="just">
                  <a:buNone/>
                </a:pPr>
                <a:r>
                  <a:rPr lang="tr-TR" i="1" dirty="0"/>
                  <a:t>C</a:t>
                </a:r>
                <a:r>
                  <a:rPr lang="tr-TR" i="1" baseline="-25000" dirty="0"/>
                  <a:t>1</a:t>
                </a:r>
                <a:r>
                  <a:rPr lang="tr-TR" i="1" dirty="0"/>
                  <a:t>= f(1)+ c/(</a:t>
                </a:r>
                <a:r>
                  <a:rPr lang="tr-TR" i="1" dirty="0" smtClean="0"/>
                  <a:t>a-1</a:t>
                </a:r>
                <a:r>
                  <a:rPr lang="tr-TR" i="1" dirty="0"/>
                  <a:t>) ve </a:t>
                </a:r>
                <a:r>
                  <a:rPr lang="tr-TR" i="1" dirty="0" smtClean="0"/>
                  <a:t>C</a:t>
                </a:r>
                <a:r>
                  <a:rPr lang="tr-TR" i="1" baseline="-25000" dirty="0" smtClean="0"/>
                  <a:t>2</a:t>
                </a:r>
                <a:r>
                  <a:rPr lang="tr-TR" i="1" dirty="0" smtClean="0"/>
                  <a:t>=-c</a:t>
                </a:r>
                <a:r>
                  <a:rPr lang="tr-TR" i="1" dirty="0"/>
                  <a:t>/(</a:t>
                </a:r>
                <a:r>
                  <a:rPr lang="tr-TR" i="1" dirty="0" smtClean="0"/>
                  <a:t>a-1)</a:t>
                </a:r>
                <a:endParaRPr lang="tr-TR" dirty="0"/>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692696"/>
                <a:ext cx="7859216" cy="5781256"/>
              </a:xfrm>
              <a:blipFill rotWithShape="1">
                <a:blip r:embed="rId2"/>
                <a:stretch>
                  <a:fillRect l="-1164" t="-844" r="-1164"/>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53</a:t>
            </a:fld>
            <a:endParaRPr lang="tr-TR"/>
          </a:p>
        </p:txBody>
      </p:sp>
    </p:spTree>
    <p:extLst>
      <p:ext uri="{BB962C8B-B14F-4D97-AF65-F5344CB8AC3E}">
        <p14:creationId xmlns:p14="http://schemas.microsoft.com/office/powerpoint/2010/main" val="1069410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692696"/>
                <a:ext cx="7787208" cy="5781256"/>
              </a:xfrm>
            </p:spPr>
            <p:txBody>
              <a:bodyPr>
                <a:normAutofit/>
              </a:bodyPr>
              <a:lstStyle/>
              <a:p>
                <a:pPr marL="0" indent="0" algn="just">
                  <a:buNone/>
                </a:pPr>
                <a:r>
                  <a:rPr lang="tr-TR" i="1" dirty="0" smtClean="0">
                    <a:solidFill>
                      <a:srgbClr val="00B0F0"/>
                    </a:solidFill>
                  </a:rPr>
                  <a:t>İspat:</a:t>
                </a:r>
                <a:r>
                  <a:rPr lang="tr-TR" dirty="0">
                    <a:solidFill>
                      <a:srgbClr val="00B0F0"/>
                    </a:solidFill>
                  </a:rPr>
                  <a:t> </a:t>
                </a:r>
                <a:r>
                  <a:rPr lang="tr-TR" dirty="0" smtClean="0">
                    <a:solidFill>
                      <a:srgbClr val="00B0F0"/>
                    </a:solidFill>
                  </a:rPr>
                  <a:t> </a:t>
                </a:r>
                <a:r>
                  <a:rPr lang="tr-TR" dirty="0" smtClean="0"/>
                  <a:t>İlk </a:t>
                </a:r>
                <a:r>
                  <a:rPr lang="tr-TR" dirty="0"/>
                  <a:t>olarak</a:t>
                </a:r>
                <a:r>
                  <a:rPr lang="tr-TR" i="1" dirty="0"/>
                  <a:t> n = </a:t>
                </a:r>
                <a:r>
                  <a:rPr lang="tr-TR" i="1" dirty="0" err="1"/>
                  <a:t>b</a:t>
                </a:r>
                <a:r>
                  <a:rPr lang="tr-TR" i="1" baseline="30000" dirty="0" err="1"/>
                  <a:t>k</a:t>
                </a:r>
                <a:r>
                  <a:rPr lang="tr-TR" i="1" dirty="0"/>
                  <a:t> </a:t>
                </a:r>
                <a:r>
                  <a:rPr lang="tr-TR" dirty="0"/>
                  <a:t>olduğunu varsayalım. Teoremde </a:t>
                </a:r>
                <a:r>
                  <a:rPr lang="tr-TR" i="1" dirty="0"/>
                  <a:t>f(n)</a:t>
                </a:r>
                <a:r>
                  <a:rPr lang="tr-TR" dirty="0"/>
                  <a:t> için yazılmış olan ifadeden (g(n) = c) elde edilen</a:t>
                </a:r>
              </a:p>
              <a:p>
                <a:pPr marL="0" indent="0" algn="just">
                  <a:buNone/>
                </a:pPr>
                <a:r>
                  <a:rPr lang="tr-TR" i="1" dirty="0" smtClean="0"/>
                  <a:t>f(n)=</a:t>
                </a:r>
                <a:r>
                  <a:rPr lang="tr-TR" i="1" dirty="0" err="1"/>
                  <a:t>a</a:t>
                </a:r>
                <a:r>
                  <a:rPr lang="tr-TR" i="1" baseline="30000" dirty="0" err="1"/>
                  <a:t>k</a:t>
                </a:r>
                <a:r>
                  <a:rPr lang="tr-TR" i="1" dirty="0" err="1"/>
                  <a:t>f</a:t>
                </a:r>
                <a:r>
                  <a:rPr lang="tr-TR" i="1" dirty="0"/>
                  <a:t>(1)+</a:t>
                </a:r>
                <a14:m>
                  <m:oMath xmlns:m="http://schemas.openxmlformats.org/officeDocument/2006/math">
                    <m:r>
                      <a:rPr lang="tr-TR" i="1">
                        <a:latin typeface="Cambria Math"/>
                      </a:rPr>
                      <m:t> </m:t>
                    </m:r>
                    <m:nary>
                      <m:naryPr>
                        <m:chr m:val="∑"/>
                        <m:limLoc m:val="undOvr"/>
                        <m:ctrlPr>
                          <a:rPr lang="tr-TR" i="1">
                            <a:latin typeface="Cambria Math" panose="02040503050406030204" pitchFamily="18" charset="0"/>
                          </a:rPr>
                        </m:ctrlPr>
                      </m:naryPr>
                      <m:sub>
                        <m:r>
                          <a:rPr lang="tr-TR" i="1">
                            <a:latin typeface="Cambria Math"/>
                          </a:rPr>
                          <m:t>𝑖</m:t>
                        </m:r>
                        <m:r>
                          <a:rPr lang="tr-TR" i="1">
                            <a:latin typeface="Cambria Math"/>
                          </a:rPr>
                          <m:t>=0</m:t>
                        </m:r>
                      </m:sub>
                      <m:sup>
                        <m:r>
                          <a:rPr lang="tr-TR" i="1">
                            <a:latin typeface="Cambria Math"/>
                          </a:rPr>
                          <m:t>𝑘</m:t>
                        </m:r>
                        <m:r>
                          <a:rPr lang="tr-TR" i="1">
                            <a:latin typeface="Cambria Math"/>
                          </a:rPr>
                          <m:t>−1</m:t>
                        </m:r>
                      </m:sup>
                      <m:e>
                        <m:sSup>
                          <m:sSupPr>
                            <m:ctrlPr>
                              <a:rPr lang="tr-TR" i="1">
                                <a:latin typeface="Cambria Math" panose="02040503050406030204" pitchFamily="18" charset="0"/>
                              </a:rPr>
                            </m:ctrlPr>
                          </m:sSupPr>
                          <m:e>
                            <m:r>
                              <a:rPr lang="tr-TR" i="1">
                                <a:latin typeface="Cambria Math"/>
                              </a:rPr>
                              <m:t>𝑎</m:t>
                            </m:r>
                          </m:e>
                          <m:sup>
                            <m:r>
                              <a:rPr lang="tr-TR" i="1">
                                <a:latin typeface="Cambria Math"/>
                              </a:rPr>
                              <m:t>𝑗</m:t>
                            </m:r>
                          </m:sup>
                        </m:sSup>
                        <m:r>
                          <a:rPr lang="tr-TR" i="1">
                            <a:latin typeface="Cambria Math"/>
                          </a:rPr>
                          <m:t>𝑐</m:t>
                        </m:r>
                        <m:r>
                          <a:rPr lang="tr-TR" i="1">
                            <a:latin typeface="Cambria Math"/>
                          </a:rPr>
                          <m:t>)</m:t>
                        </m:r>
                      </m:e>
                    </m:nary>
                  </m:oMath>
                </a14:m>
                <a:r>
                  <a:rPr lang="tr-TR" i="1" dirty="0"/>
                  <a:t>= </a:t>
                </a:r>
                <a:r>
                  <a:rPr lang="tr-TR" i="1" dirty="0" err="1"/>
                  <a:t>a</a:t>
                </a:r>
                <a:r>
                  <a:rPr lang="tr-TR" i="1" baseline="30000" dirty="0" err="1"/>
                  <a:t>k</a:t>
                </a:r>
                <a:r>
                  <a:rPr lang="tr-TR" i="1" dirty="0" err="1"/>
                  <a:t>f</a:t>
                </a:r>
                <a:r>
                  <a:rPr lang="tr-TR" i="1" dirty="0"/>
                  <a:t>(1)+c</a:t>
                </a:r>
                <a14:m>
                  <m:oMath xmlns:m="http://schemas.openxmlformats.org/officeDocument/2006/math">
                    <m:nary>
                      <m:naryPr>
                        <m:chr m:val="∑"/>
                        <m:limLoc m:val="undOvr"/>
                        <m:ctrlPr>
                          <a:rPr lang="tr-TR" i="1">
                            <a:latin typeface="Cambria Math" panose="02040503050406030204" pitchFamily="18" charset="0"/>
                          </a:rPr>
                        </m:ctrlPr>
                      </m:naryPr>
                      <m:sub>
                        <m:r>
                          <a:rPr lang="tr-TR" i="1">
                            <a:latin typeface="Cambria Math"/>
                          </a:rPr>
                          <m:t>𝑖</m:t>
                        </m:r>
                        <m:r>
                          <a:rPr lang="tr-TR" i="1">
                            <a:latin typeface="Cambria Math"/>
                          </a:rPr>
                          <m:t>=0</m:t>
                        </m:r>
                      </m:sub>
                      <m:sup>
                        <m:r>
                          <a:rPr lang="tr-TR" i="1">
                            <a:latin typeface="Cambria Math"/>
                          </a:rPr>
                          <m:t>𝑘</m:t>
                        </m:r>
                        <m:r>
                          <a:rPr lang="tr-TR" i="1">
                            <a:latin typeface="Cambria Math"/>
                          </a:rPr>
                          <m:t>−1</m:t>
                        </m:r>
                      </m:sup>
                      <m:e>
                        <m:sSup>
                          <m:sSupPr>
                            <m:ctrlPr>
                              <a:rPr lang="tr-TR" i="1">
                                <a:latin typeface="Cambria Math" panose="02040503050406030204" pitchFamily="18" charset="0"/>
                              </a:rPr>
                            </m:ctrlPr>
                          </m:sSupPr>
                          <m:e>
                            <m:r>
                              <a:rPr lang="tr-TR" i="1">
                                <a:latin typeface="Cambria Math"/>
                              </a:rPr>
                              <m:t>𝑎</m:t>
                            </m:r>
                          </m:e>
                          <m:sup>
                            <m:r>
                              <a:rPr lang="tr-TR" i="1">
                                <a:latin typeface="Cambria Math"/>
                              </a:rPr>
                              <m:t>𝑗</m:t>
                            </m:r>
                          </m:sup>
                        </m:sSup>
                        <m:r>
                          <a:rPr lang="tr-TR" i="1">
                            <a:latin typeface="Cambria Math"/>
                          </a:rPr>
                          <m:t>)</m:t>
                        </m:r>
                      </m:e>
                    </m:nary>
                  </m:oMath>
                </a14:m>
                <a:endParaRPr lang="tr-TR" dirty="0"/>
              </a:p>
              <a:p>
                <a:pPr marL="0" indent="0" algn="just">
                  <a:buNone/>
                </a:pPr>
                <a:r>
                  <a:rPr lang="tr-TR" i="1" dirty="0" smtClean="0"/>
                  <a:t>a =</a:t>
                </a:r>
                <a:r>
                  <a:rPr lang="tr-TR" i="1" dirty="0"/>
                  <a:t>1</a:t>
                </a:r>
                <a:r>
                  <a:rPr lang="tr-TR" dirty="0"/>
                  <a:t> olduğunda elde edilen: </a:t>
                </a:r>
                <a:r>
                  <a:rPr lang="tr-TR" i="1" dirty="0"/>
                  <a:t>f(n)=f(l</a:t>
                </a:r>
                <a:r>
                  <a:rPr lang="tr-TR" dirty="0"/>
                  <a:t>)+</a:t>
                </a:r>
                <a:r>
                  <a:rPr lang="tr-TR" dirty="0" err="1"/>
                  <a:t>ck</a:t>
                </a:r>
                <a:r>
                  <a:rPr lang="tr-TR" dirty="0"/>
                  <a:t>.</a:t>
                </a:r>
              </a:p>
              <a:p>
                <a:pPr marL="0" indent="0" algn="just">
                  <a:buNone/>
                </a:pPr>
                <a:r>
                  <a:rPr lang="tr-TR" i="1" dirty="0"/>
                  <a:t>n = </a:t>
                </a:r>
                <a:r>
                  <a:rPr lang="tr-TR" i="1" dirty="0" err="1"/>
                  <a:t>b</a:t>
                </a:r>
                <a:r>
                  <a:rPr lang="tr-TR" i="1" baseline="30000" dirty="0" err="1"/>
                  <a:t>k</a:t>
                </a:r>
                <a:r>
                  <a:rPr lang="tr-TR" dirty="0"/>
                  <a:t> olduğu için </a:t>
                </a:r>
                <a:r>
                  <a:rPr lang="tr-TR" i="1" dirty="0"/>
                  <a:t>k </a:t>
                </a:r>
                <a:r>
                  <a:rPr lang="tr-TR" dirty="0"/>
                  <a:t>=</a:t>
                </a:r>
                <a:r>
                  <a:rPr lang="tr-TR" i="1" dirty="0"/>
                  <a:t> </a:t>
                </a:r>
                <a:r>
                  <a:rPr lang="tr-TR" i="1" dirty="0" err="1"/>
                  <a:t>log</a:t>
                </a:r>
                <a:r>
                  <a:rPr lang="tr-TR" i="1" baseline="-25000" dirty="0" err="1"/>
                  <a:t>b</a:t>
                </a:r>
                <a:r>
                  <a:rPr lang="tr-TR" dirty="0"/>
                  <a:t> </a:t>
                </a:r>
                <a:r>
                  <a:rPr lang="tr-TR" i="1" dirty="0"/>
                  <a:t>n </a:t>
                </a:r>
                <a:r>
                  <a:rPr lang="tr-TR" dirty="0"/>
                  <a:t>olur. Bu sebeple,</a:t>
                </a:r>
              </a:p>
              <a:p>
                <a:pPr marL="0" indent="0" algn="just">
                  <a:buNone/>
                </a:pPr>
                <a:r>
                  <a:rPr lang="tr-TR" i="1" dirty="0"/>
                  <a:t>f(n)</a:t>
                </a:r>
                <a:r>
                  <a:rPr lang="tr-TR" dirty="0"/>
                  <a:t>=</a:t>
                </a:r>
                <a:r>
                  <a:rPr lang="tr-TR" i="1" dirty="0"/>
                  <a:t>f(l)</a:t>
                </a:r>
                <a:r>
                  <a:rPr lang="tr-TR" dirty="0"/>
                  <a:t> + </a:t>
                </a:r>
                <a:r>
                  <a:rPr lang="tr-TR" i="1" dirty="0"/>
                  <a:t>c </a:t>
                </a:r>
                <a:r>
                  <a:rPr lang="tr-TR" i="1" dirty="0" err="1"/>
                  <a:t>log</a:t>
                </a:r>
                <a:r>
                  <a:rPr lang="tr-TR" i="1" baseline="-25000" dirty="0" err="1"/>
                  <a:t>b</a:t>
                </a:r>
                <a:r>
                  <a:rPr lang="tr-TR" i="1" dirty="0"/>
                  <a:t> n</a:t>
                </a:r>
                <a:r>
                  <a:rPr lang="tr-TR" dirty="0"/>
                  <a:t> yazabiliriz.</a:t>
                </a:r>
              </a:p>
              <a:p>
                <a:pPr marL="0" indent="0" algn="just">
                  <a:buNone/>
                </a:pPr>
                <a:r>
                  <a:rPr lang="tr-TR" dirty="0"/>
                  <a:t>Burada n, b'nin tam katı olmadığında bir pozitif tamsayı k için </a:t>
                </a:r>
                <a:r>
                  <a:rPr lang="tr-TR" dirty="0" err="1"/>
                  <a:t>b</a:t>
                </a:r>
                <a:r>
                  <a:rPr lang="tr-TR" baseline="30000" dirty="0" err="1"/>
                  <a:t>k</a:t>
                </a:r>
                <a:r>
                  <a:rPr lang="tr-TR" dirty="0"/>
                  <a:t> &lt;n &lt; b</a:t>
                </a:r>
                <a:r>
                  <a:rPr lang="tr-TR" baseline="30000" dirty="0"/>
                  <a:t>(k+1)</a:t>
                </a:r>
                <a:r>
                  <a:rPr lang="tr-TR" dirty="0"/>
                  <a:t> olacaktır. </a:t>
                </a:r>
                <a:r>
                  <a:rPr lang="tr-TR" i="1" dirty="0"/>
                  <a:t>f </a:t>
                </a:r>
                <a:r>
                  <a:rPr lang="tr-TR" dirty="0"/>
                  <a:t>artan bir fonksiyon olduğundan </a:t>
                </a:r>
                <a:r>
                  <a:rPr lang="tr-TR" i="1" dirty="0"/>
                  <a:t>f(n) </a:t>
                </a:r>
                <a:r>
                  <a:rPr lang="tr-TR" dirty="0"/>
                  <a:t>≤ </a:t>
                </a:r>
                <a:r>
                  <a:rPr lang="tr-TR" i="1" dirty="0"/>
                  <a:t>f(</a:t>
                </a:r>
                <a:r>
                  <a:rPr lang="tr-TR" dirty="0"/>
                  <a:t>b</a:t>
                </a:r>
                <a:r>
                  <a:rPr lang="tr-TR" baseline="30000" dirty="0"/>
                  <a:t>(k+1)</a:t>
                </a:r>
                <a:r>
                  <a:rPr lang="tr-TR" i="1" dirty="0"/>
                  <a:t>)</a:t>
                </a:r>
                <a:r>
                  <a:rPr lang="tr-TR" dirty="0"/>
                  <a:t> = f(l) + c(k+ 1) = (f(l) + c) + </a:t>
                </a:r>
                <a:r>
                  <a:rPr lang="tr-TR" dirty="0" err="1"/>
                  <a:t>ck</a:t>
                </a:r>
                <a:r>
                  <a:rPr lang="tr-TR" dirty="0"/>
                  <a:t> ≤ (f(l) + c) + </a:t>
                </a:r>
                <a:r>
                  <a:rPr lang="tr-TR" i="1" dirty="0"/>
                  <a:t>c </a:t>
                </a:r>
                <a:r>
                  <a:rPr lang="tr-TR" i="1" dirty="0" err="1"/>
                  <a:t>logbn</a:t>
                </a:r>
                <a:r>
                  <a:rPr lang="tr-TR" dirty="0"/>
                  <a:t>. olacaktır. Bu sebeple a = 1 olduğunda her </a:t>
                </a:r>
                <a:r>
                  <a:rPr lang="tr-TR" dirty="0" err="1"/>
                  <a:t>ikiş</a:t>
                </a:r>
                <a:r>
                  <a:rPr lang="tr-TR" dirty="0"/>
                  <a:t> durum için de</a:t>
                </a:r>
                <a:r>
                  <a:rPr lang="tr-TR" i="1" dirty="0"/>
                  <a:t> f(n)</a:t>
                </a:r>
                <a:r>
                  <a:rPr lang="tr-TR" dirty="0"/>
                  <a:t>, </a:t>
                </a:r>
                <a:r>
                  <a:rPr lang="tr-TR" i="1" dirty="0"/>
                  <a:t>O(</a:t>
                </a:r>
                <a:r>
                  <a:rPr lang="tr-TR" i="1" dirty="0" err="1"/>
                  <a:t>log</a:t>
                </a:r>
                <a:r>
                  <a:rPr lang="tr-TR" i="1" dirty="0"/>
                  <a:t> n)</a:t>
                </a:r>
                <a:r>
                  <a:rPr lang="tr-TR" dirty="0"/>
                  <a:t> olur.</a:t>
                </a:r>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692696"/>
                <a:ext cx="7787208" cy="5781256"/>
              </a:xfrm>
              <a:blipFill rotWithShape="1">
                <a:blip r:embed="rId2"/>
                <a:stretch>
                  <a:fillRect l="-1175" t="-844" r="-1175"/>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54</a:t>
            </a:fld>
            <a:endParaRPr lang="tr-TR"/>
          </a:p>
        </p:txBody>
      </p:sp>
    </p:spTree>
    <p:extLst>
      <p:ext uri="{BB962C8B-B14F-4D97-AF65-F5344CB8AC3E}">
        <p14:creationId xmlns:p14="http://schemas.microsoft.com/office/powerpoint/2010/main" val="1273476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467600" cy="922114"/>
          </a:xfrm>
        </p:spPr>
        <p:txBody>
          <a:bodyPr/>
          <a:lstStyle/>
          <a:p>
            <a:r>
              <a:rPr lang="tr-TR" dirty="0" smtClean="0"/>
              <a:t>ÖRNEK</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340768"/>
                <a:ext cx="7643192" cy="5133184"/>
              </a:xfrm>
            </p:spPr>
            <p:txBody>
              <a:bodyPr>
                <a:normAutofit/>
              </a:bodyPr>
              <a:lstStyle/>
              <a:p>
                <a:pPr marL="0" indent="0" algn="just">
                  <a:buNone/>
                </a:pPr>
                <a:r>
                  <a:rPr lang="tr-TR" i="1" dirty="0" smtClean="0"/>
                  <a:t>f(n) </a:t>
                </a:r>
                <a:r>
                  <a:rPr lang="tr-TR" i="1" dirty="0"/>
                  <a:t>= 5f(n/2)</a:t>
                </a:r>
                <a:r>
                  <a:rPr lang="tr-TR" dirty="0"/>
                  <a:t> + 3 ve/(l) = 7 olsun, k pozitif tamsayısı için </a:t>
                </a:r>
                <a:r>
                  <a:rPr lang="tr-TR" i="1" dirty="0"/>
                  <a:t>f(2</a:t>
                </a:r>
                <a:r>
                  <a:rPr lang="tr-TR" i="1" baseline="30000" dirty="0"/>
                  <a:t>k</a:t>
                </a:r>
                <a:r>
                  <a:rPr lang="tr-TR" dirty="0"/>
                  <a:t>)'</a:t>
                </a:r>
                <a:r>
                  <a:rPr lang="tr-TR" dirty="0" err="1"/>
                  <a:t>yı</a:t>
                </a:r>
                <a:r>
                  <a:rPr lang="tr-TR" dirty="0"/>
                  <a:t> bulunuz. Ayrıca f artan fonksiyon ise f(n)'i hesaplayınız.</a:t>
                </a:r>
              </a:p>
              <a:p>
                <a:endParaRPr lang="tr-TR" dirty="0" smtClean="0"/>
              </a:p>
              <a:p>
                <a:pPr marL="0" indent="0" algn="just">
                  <a:buNone/>
                </a:pPr>
                <a:r>
                  <a:rPr lang="tr-TR" b="1" i="1" dirty="0"/>
                  <a:t>Çözüm:</a:t>
                </a:r>
                <a:r>
                  <a:rPr lang="tr-TR" b="1" dirty="0"/>
                  <a:t> </a:t>
                </a:r>
                <a:r>
                  <a:rPr lang="tr-TR" dirty="0"/>
                  <a:t>Teorem l'deki ispata göre, </a:t>
                </a:r>
                <a:r>
                  <a:rPr lang="tr-TR" dirty="0" smtClean="0"/>
                  <a:t>a=5</a:t>
                </a:r>
                <a:r>
                  <a:rPr lang="tr-TR" dirty="0"/>
                  <a:t>, </a:t>
                </a:r>
                <a:r>
                  <a:rPr lang="tr-TR" dirty="0" smtClean="0"/>
                  <a:t>b=2</a:t>
                </a:r>
                <a:r>
                  <a:rPr lang="tr-TR" dirty="0"/>
                  <a:t>, ve </a:t>
                </a:r>
                <a:r>
                  <a:rPr lang="tr-TR" dirty="0" smtClean="0"/>
                  <a:t>c=3 </a:t>
                </a:r>
                <a:r>
                  <a:rPr lang="tr-TR" dirty="0"/>
                  <a:t>için; </a:t>
                </a:r>
                <a:r>
                  <a:rPr lang="tr-TR" dirty="0" smtClean="0"/>
                  <a:t>n=2</a:t>
                </a:r>
                <a:r>
                  <a:rPr lang="tr-TR" baseline="30000" dirty="0" smtClean="0"/>
                  <a:t>k</a:t>
                </a:r>
                <a:r>
                  <a:rPr lang="tr-TR" dirty="0" smtClean="0"/>
                  <a:t> </a:t>
                </a:r>
                <a:r>
                  <a:rPr lang="tr-TR" dirty="0"/>
                  <a:t>olduğunda şöyle olduğunu görürüz.</a:t>
                </a:r>
              </a:p>
              <a:p>
                <a:pPr marL="0" indent="0">
                  <a:buNone/>
                </a:pPr>
                <a:r>
                  <a:rPr lang="tr-TR" i="1" dirty="0"/>
                  <a:t>f(n) </a:t>
                </a:r>
                <a:r>
                  <a:rPr lang="tr-TR" dirty="0"/>
                  <a:t>= a</a:t>
                </a:r>
                <a:r>
                  <a:rPr lang="tr-TR" baseline="30000" dirty="0"/>
                  <a:t>k </a:t>
                </a:r>
                <a:r>
                  <a:rPr lang="tr-TR" dirty="0"/>
                  <a:t>[( f(l) + c/(a – 1)] + [-c/(a - 1)] </a:t>
                </a:r>
              </a:p>
              <a:p>
                <a:pPr marL="0" indent="0">
                  <a:buNone/>
                </a:pPr>
                <a:r>
                  <a:rPr lang="tr-TR" dirty="0"/>
                  <a:t>       = 5</a:t>
                </a:r>
                <a:r>
                  <a:rPr lang="tr-TR" baseline="30000" dirty="0"/>
                  <a:t>k</a:t>
                </a:r>
                <a:r>
                  <a:rPr lang="tr-TR" dirty="0"/>
                  <a:t>[7 + (3/4)] - ¾</a:t>
                </a:r>
              </a:p>
              <a:p>
                <a:pPr marL="0" indent="0">
                  <a:buNone/>
                </a:pPr>
                <a:r>
                  <a:rPr lang="tr-TR" dirty="0"/>
                  <a:t>       = 5</a:t>
                </a:r>
                <a:r>
                  <a:rPr lang="tr-TR" baseline="30000" dirty="0"/>
                  <a:t>k</a:t>
                </a:r>
                <a:r>
                  <a:rPr lang="tr-TR" dirty="0"/>
                  <a:t> (31/4) - 3/4.</a:t>
                </a:r>
              </a:p>
              <a:p>
                <a:pPr marL="0" indent="0" algn="just">
                  <a:buNone/>
                </a:pPr>
                <a:r>
                  <a:rPr lang="tr-TR" dirty="0"/>
                  <a:t>Ayrıca</a:t>
                </a:r>
                <a:r>
                  <a:rPr lang="tr-TR" i="1" dirty="0"/>
                  <a:t> f(n) </a:t>
                </a:r>
                <a:r>
                  <a:rPr lang="tr-TR" dirty="0"/>
                  <a:t> artan fonksiyon ise, Teorem 1 </a:t>
                </a:r>
                <a:r>
                  <a:rPr lang="tr-TR" i="1" dirty="0"/>
                  <a:t>f(n</a:t>
                </a:r>
                <a:r>
                  <a:rPr lang="tr-TR" i="1" dirty="0" smtClean="0"/>
                  <a:t>)</a:t>
                </a:r>
                <a:r>
                  <a:rPr lang="tr-TR" dirty="0" smtClean="0"/>
                  <a:t>=O</a:t>
                </a:r>
                <a:r>
                  <a:rPr lang="tr-TR" dirty="0"/>
                  <a:t>(</a:t>
                </a:r>
                <a14:m>
                  <m:oMath xmlns:m="http://schemas.openxmlformats.org/officeDocument/2006/math">
                    <m:sSup>
                      <m:sSupPr>
                        <m:ctrlPr>
                          <a:rPr lang="tr-TR" i="1">
                            <a:latin typeface="Cambria Math" panose="02040503050406030204" pitchFamily="18" charset="0"/>
                          </a:rPr>
                        </m:ctrlPr>
                      </m:sSupPr>
                      <m:e>
                        <m:r>
                          <a:rPr lang="tr-TR" i="1">
                            <a:latin typeface="Cambria Math"/>
                          </a:rPr>
                          <m:t>𝑛</m:t>
                        </m:r>
                      </m:e>
                      <m:sup>
                        <m:sSup>
                          <m:sSupPr>
                            <m:ctrlPr>
                              <a:rPr lang="tr-TR" i="1">
                                <a:latin typeface="Cambria Math" panose="02040503050406030204" pitchFamily="18" charset="0"/>
                              </a:rPr>
                            </m:ctrlPr>
                          </m:sSupPr>
                          <m:e>
                            <m:sSub>
                              <m:sSubPr>
                                <m:ctrlPr>
                                  <a:rPr lang="tr-TR" i="1">
                                    <a:latin typeface="Cambria Math" panose="02040503050406030204" pitchFamily="18" charset="0"/>
                                  </a:rPr>
                                </m:ctrlPr>
                              </m:sSubPr>
                              <m:e>
                                <m:r>
                                  <a:rPr lang="tr-TR" i="1">
                                    <a:latin typeface="Cambria Math"/>
                                  </a:rPr>
                                  <m:t>𝑙𝑜𝑔</m:t>
                                </m:r>
                              </m:e>
                              <m:sub>
                                <m:r>
                                  <a:rPr lang="tr-TR" i="1">
                                    <a:latin typeface="Cambria Math"/>
                                  </a:rPr>
                                  <m:t>𝑏</m:t>
                                </m:r>
                              </m:sub>
                            </m:sSub>
                          </m:e>
                          <m:sup>
                            <m:r>
                              <a:rPr lang="tr-TR" i="1">
                                <a:latin typeface="Cambria Math"/>
                              </a:rPr>
                              <m:t>𝑎</m:t>
                            </m:r>
                          </m:sup>
                        </m:sSup>
                      </m:sup>
                    </m:sSup>
                  </m:oMath>
                </a14:m>
                <a:r>
                  <a:rPr lang="tr-TR" dirty="0"/>
                  <a:t>)</a:t>
                </a:r>
                <a:r>
                  <a:rPr lang="tr-TR" dirty="0" smtClean="0"/>
                  <a:t>=</a:t>
                </a:r>
                <a:r>
                  <a:rPr lang="tr-TR" dirty="0"/>
                  <a:t>O(</a:t>
                </a:r>
                <a14:m>
                  <m:oMath xmlns:m="http://schemas.openxmlformats.org/officeDocument/2006/math">
                    <m:sSup>
                      <m:sSupPr>
                        <m:ctrlPr>
                          <a:rPr lang="tr-TR" i="1">
                            <a:latin typeface="Cambria Math" panose="02040503050406030204" pitchFamily="18" charset="0"/>
                          </a:rPr>
                        </m:ctrlPr>
                      </m:sSupPr>
                      <m:e>
                        <m:r>
                          <a:rPr lang="tr-TR" i="1">
                            <a:latin typeface="Cambria Math"/>
                          </a:rPr>
                          <m:t>𝑛</m:t>
                        </m:r>
                      </m:e>
                      <m:sup>
                        <m:sSup>
                          <m:sSupPr>
                            <m:ctrlPr>
                              <a:rPr lang="tr-TR" i="1">
                                <a:latin typeface="Cambria Math" panose="02040503050406030204" pitchFamily="18" charset="0"/>
                              </a:rPr>
                            </m:ctrlPr>
                          </m:sSupPr>
                          <m:e>
                            <m:sSub>
                              <m:sSubPr>
                                <m:ctrlPr>
                                  <a:rPr lang="tr-TR" i="1">
                                    <a:latin typeface="Cambria Math" panose="02040503050406030204" pitchFamily="18" charset="0"/>
                                  </a:rPr>
                                </m:ctrlPr>
                              </m:sSubPr>
                              <m:e>
                                <m:r>
                                  <a:rPr lang="tr-TR" i="1">
                                    <a:latin typeface="Cambria Math"/>
                                  </a:rPr>
                                  <m:t>𝑙𝑜𝑔</m:t>
                                </m:r>
                              </m:e>
                              <m:sub>
                                <m:r>
                                  <a:rPr lang="tr-TR" i="1">
                                    <a:latin typeface="Cambria Math"/>
                                  </a:rPr>
                                  <m:t>𝑏</m:t>
                                </m:r>
                              </m:sub>
                            </m:sSub>
                          </m:e>
                          <m:sup>
                            <m:r>
                              <a:rPr lang="tr-TR" i="1">
                                <a:latin typeface="Cambria Math"/>
                              </a:rPr>
                              <m:t>5</m:t>
                            </m:r>
                          </m:sup>
                        </m:sSup>
                      </m:sup>
                    </m:sSup>
                  </m:oMath>
                </a14:m>
                <a:r>
                  <a:rPr lang="tr-TR" dirty="0"/>
                  <a:t>) olduğunu gösterir.</a:t>
                </a:r>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340768"/>
                <a:ext cx="7643192" cy="5133184"/>
              </a:xfrm>
              <a:blipFill rotWithShape="1">
                <a:blip r:embed="rId2"/>
                <a:stretch>
                  <a:fillRect l="-1196" t="-950" r="-1196"/>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55</a:t>
            </a:fld>
            <a:endParaRPr lang="tr-TR"/>
          </a:p>
        </p:txBody>
      </p:sp>
      <p:pic>
        <p:nvPicPr>
          <p:cNvPr id="5" name="Picture 2" descr="http://www.noktalamaisaretleri.com/images/soru-isaret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4328" y="188640"/>
            <a:ext cx="1008112" cy="81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5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sz="quarter" idx="1"/>
          </p:nvPr>
        </p:nvSpPr>
        <p:spPr>
          <a:xfrm>
            <a:off x="457200" y="1600200"/>
            <a:ext cx="7787208" cy="4873752"/>
          </a:xfrm>
        </p:spPr>
        <p:txBody>
          <a:bodyPr/>
          <a:lstStyle/>
          <a:p>
            <a:pPr marL="0" indent="0" algn="just">
              <a:buNone/>
            </a:pPr>
            <a:r>
              <a:rPr lang="tr-TR" dirty="0" smtClean="0"/>
              <a:t>İkili </a:t>
            </a:r>
            <a:r>
              <a:rPr lang="tr-TR" dirty="0"/>
              <a:t>aramada yapılan karşılaştırma sayısı için </a:t>
            </a:r>
            <a:r>
              <a:rPr lang="tr-TR" dirty="0" smtClean="0"/>
              <a:t>büyük-O </a:t>
            </a:r>
            <a:r>
              <a:rPr lang="tr-TR" dirty="0"/>
              <a:t>tahminini veriniz</a:t>
            </a:r>
            <a:r>
              <a:rPr lang="tr-TR" dirty="0" smtClean="0"/>
              <a:t>.</a:t>
            </a:r>
          </a:p>
          <a:p>
            <a:pPr marL="0" indent="0" algn="just">
              <a:buNone/>
            </a:pPr>
            <a:endParaRPr lang="tr-TR" dirty="0"/>
          </a:p>
          <a:p>
            <a:pPr marL="0" indent="0" algn="just">
              <a:buNone/>
            </a:pPr>
            <a:endParaRPr lang="tr-TR" dirty="0"/>
          </a:p>
          <a:p>
            <a:pPr marL="0" indent="0" algn="just">
              <a:buNone/>
            </a:pPr>
            <a:r>
              <a:rPr lang="tr-TR" b="1" i="1" dirty="0"/>
              <a:t>Çözüm</a:t>
            </a:r>
            <a:r>
              <a:rPr lang="tr-TR" b="1" dirty="0"/>
              <a:t>: </a:t>
            </a:r>
            <a:r>
              <a:rPr lang="tr-TR" dirty="0"/>
              <a:t>Örnek 1 'in çözümünde gösterildiği üzere n çift, ve </a:t>
            </a:r>
            <a:r>
              <a:rPr lang="tr-TR" i="1" dirty="0"/>
              <a:t>f,</a:t>
            </a:r>
            <a:r>
              <a:rPr lang="tr-TR" dirty="0"/>
              <a:t> n uzunluklu bir dizide ikili arama yapmak için gereken toplam karşılaştırma miktarı olduğunda </a:t>
            </a:r>
            <a:r>
              <a:rPr lang="tr-TR" i="1" dirty="0"/>
              <a:t>f(n)</a:t>
            </a:r>
            <a:r>
              <a:rPr lang="tr-TR" dirty="0"/>
              <a:t> =</a:t>
            </a:r>
            <a:r>
              <a:rPr lang="tr-TR" i="1" dirty="0"/>
              <a:t> f(n/2)</a:t>
            </a:r>
            <a:r>
              <a:rPr lang="tr-TR" dirty="0"/>
              <a:t> + 2 olur. Burada Teorem 1'den</a:t>
            </a:r>
            <a:r>
              <a:rPr lang="tr-TR" i="1" dirty="0"/>
              <a:t> f(n)</a:t>
            </a:r>
            <a:r>
              <a:rPr lang="tr-TR" dirty="0"/>
              <a:t> '</a:t>
            </a:r>
            <a:r>
              <a:rPr lang="tr-TR" dirty="0" err="1"/>
              <a:t>nin</a:t>
            </a:r>
            <a:r>
              <a:rPr lang="tr-TR" dirty="0"/>
              <a:t> </a:t>
            </a:r>
            <a:r>
              <a:rPr lang="tr-TR" i="1" dirty="0"/>
              <a:t>O(</a:t>
            </a:r>
            <a:r>
              <a:rPr lang="tr-TR" i="1" dirty="0" err="1"/>
              <a:t>log</a:t>
            </a:r>
            <a:r>
              <a:rPr lang="tr-TR" i="1" dirty="0"/>
              <a:t> n) </a:t>
            </a:r>
            <a:r>
              <a:rPr lang="tr-TR" dirty="0"/>
              <a:t>olduğu görülecektir.	</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56</a:t>
            </a:fld>
            <a:endParaRPr lang="tr-TR"/>
          </a:p>
        </p:txBody>
      </p:sp>
      <p:pic>
        <p:nvPicPr>
          <p:cNvPr id="5" name="Picture 2" descr="http://www.noktalamaisaretleri.com/images/soru-isaret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88640"/>
            <a:ext cx="1008112" cy="815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4334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a:t>TEOREM 2 </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600200"/>
                <a:ext cx="7859216" cy="4873752"/>
              </a:xfrm>
            </p:spPr>
            <p:txBody>
              <a:bodyPr/>
              <a:lstStyle/>
              <a:p>
                <a:pPr marL="0" indent="0" algn="just">
                  <a:buNone/>
                </a:pPr>
                <a:r>
                  <a:rPr lang="tr-TR" b="1" dirty="0" smtClean="0"/>
                  <a:t>MASTER </a:t>
                </a:r>
                <a:r>
                  <a:rPr lang="tr-TR" b="1" dirty="0"/>
                  <a:t>TEOREMİ</a:t>
                </a:r>
                <a:r>
                  <a:rPr lang="tr-TR" dirty="0"/>
                  <a:t> </a:t>
                </a:r>
                <a:r>
                  <a:rPr lang="tr-TR" i="1" dirty="0"/>
                  <a:t>f </a:t>
                </a:r>
                <a:r>
                  <a:rPr lang="tr-TR" dirty="0"/>
                  <a:t>bir artan fonksiyon ve </a:t>
                </a:r>
                <a:r>
                  <a:rPr lang="tr-TR" i="1" dirty="0" smtClean="0"/>
                  <a:t>n=</a:t>
                </a:r>
                <a:r>
                  <a:rPr lang="tr-TR" i="1" dirty="0" err="1" smtClean="0"/>
                  <a:t>b</a:t>
                </a:r>
                <a:r>
                  <a:rPr lang="tr-TR" i="1" baseline="30000" dirty="0" err="1" smtClean="0"/>
                  <a:t>k</a:t>
                </a:r>
                <a:r>
                  <a:rPr lang="tr-TR" dirty="0" smtClean="0"/>
                  <a:t> </a:t>
                </a:r>
                <a:r>
                  <a:rPr lang="tr-TR" dirty="0"/>
                  <a:t>(k pozitif tamsayı), </a:t>
                </a:r>
                <a:r>
                  <a:rPr lang="tr-TR" i="1" dirty="0"/>
                  <a:t>a≥1</a:t>
                </a:r>
                <a:r>
                  <a:rPr lang="tr-TR" dirty="0"/>
                  <a:t>, b 1 'den büyük tamsayı, </a:t>
                </a:r>
                <a:r>
                  <a:rPr lang="tr-TR" i="1" dirty="0"/>
                  <a:t>c</a:t>
                </a:r>
                <a:r>
                  <a:rPr lang="tr-TR" dirty="0"/>
                  <a:t> pozitif reel sayı ve d negatif olmayan reel sayılar olmak üzere f aşağıdaki </a:t>
                </a:r>
                <a:r>
                  <a:rPr lang="tr-TR" dirty="0" err="1"/>
                  <a:t>özyineli</a:t>
                </a:r>
                <a:r>
                  <a:rPr lang="tr-TR" dirty="0"/>
                  <a:t> ilişkiyi sağlıyor olsun.</a:t>
                </a:r>
              </a:p>
              <a:p>
                <a:pPr marL="0" indent="0">
                  <a:buNone/>
                </a:pPr>
                <a:r>
                  <a:rPr lang="tr-TR" i="1" dirty="0"/>
                  <a:t>f(n) = af(n/b) + </a:t>
                </a:r>
                <a:r>
                  <a:rPr lang="tr-TR" i="1" dirty="0" err="1"/>
                  <a:t>cn</a:t>
                </a:r>
                <a:r>
                  <a:rPr lang="tr-TR" i="1" baseline="30000" dirty="0" err="1"/>
                  <a:t>d</a:t>
                </a:r>
                <a:endParaRPr lang="tr-TR" dirty="0"/>
              </a:p>
              <a:p>
                <a:pPr marL="0" indent="0">
                  <a:buNone/>
                </a:pPr>
                <a:r>
                  <a:rPr lang="tr-TR" dirty="0"/>
                  <a:t>Bu </a:t>
                </a:r>
                <a:r>
                  <a:rPr lang="tr-TR" dirty="0" smtClean="0"/>
                  <a:t>durumda</a:t>
                </a:r>
              </a:p>
              <a:p>
                <a:pPr marL="0" indent="0">
                  <a:buNone/>
                </a:pPr>
                <a:endParaRPr lang="tr-TR" dirty="0"/>
              </a:p>
              <a:p>
                <a:pPr marL="0" indent="0" algn="just">
                  <a:buNone/>
                </a:pPr>
                <a:r>
                  <a:rPr lang="tr-TR" i="1" dirty="0"/>
                  <a:t>               </a:t>
                </a:r>
                <a:r>
                  <a:rPr lang="tr-TR" i="1" dirty="0" smtClean="0"/>
                  <a:t>O(</a:t>
                </a:r>
                <a:r>
                  <a:rPr lang="tr-TR" i="1" dirty="0" err="1" smtClean="0"/>
                  <a:t>n</a:t>
                </a:r>
                <a:r>
                  <a:rPr lang="tr-TR" i="1" baseline="30000" dirty="0" err="1" smtClean="0"/>
                  <a:t>d</a:t>
                </a:r>
                <a:r>
                  <a:rPr lang="tr-TR" i="1" dirty="0"/>
                  <a:t>)          </a:t>
                </a:r>
                <a:r>
                  <a:rPr lang="tr-TR" i="1" dirty="0" smtClean="0"/>
                  <a:t> eğer </a:t>
                </a:r>
                <a:r>
                  <a:rPr lang="tr-TR" i="1" dirty="0"/>
                  <a:t>a&lt;</a:t>
                </a:r>
                <a:r>
                  <a:rPr lang="tr-TR" i="1" dirty="0" err="1"/>
                  <a:t>b</a:t>
                </a:r>
                <a:r>
                  <a:rPr lang="tr-TR" i="1" baseline="30000" dirty="0" err="1"/>
                  <a:t>d</a:t>
                </a:r>
                <a:endParaRPr lang="tr-TR" dirty="0"/>
              </a:p>
              <a:p>
                <a:pPr marL="0" indent="0">
                  <a:buNone/>
                </a:pPr>
                <a:r>
                  <a:rPr lang="tr-TR" i="1" dirty="0"/>
                  <a:t>f(n):        O(</a:t>
                </a:r>
                <a:r>
                  <a:rPr lang="tr-TR" i="1" dirty="0" err="1"/>
                  <a:t>n</a:t>
                </a:r>
                <a:r>
                  <a:rPr lang="tr-TR" i="1" baseline="30000" dirty="0" err="1"/>
                  <a:t>d</a:t>
                </a:r>
                <a:r>
                  <a:rPr lang="tr-TR" i="1" dirty="0" err="1"/>
                  <a:t>logn</a:t>
                </a:r>
                <a:r>
                  <a:rPr lang="tr-TR" i="1" dirty="0"/>
                  <a:t>)   eğer a=</a:t>
                </a:r>
                <a:r>
                  <a:rPr lang="tr-TR" i="1" dirty="0" err="1"/>
                  <a:t>b</a:t>
                </a:r>
                <a:r>
                  <a:rPr lang="tr-TR" i="1" baseline="30000" dirty="0" err="1"/>
                  <a:t>d</a:t>
                </a:r>
                <a:endParaRPr lang="tr-TR" dirty="0"/>
              </a:p>
              <a:p>
                <a:pPr marL="0" indent="0">
                  <a:buNone/>
                </a:pPr>
                <a:r>
                  <a:rPr lang="tr-TR" i="1" dirty="0" smtClean="0"/>
                  <a:t>              </a:t>
                </a:r>
                <a:r>
                  <a:rPr lang="tr-TR" i="1" dirty="0"/>
                  <a:t>O(</a:t>
                </a:r>
                <a14:m>
                  <m:oMath xmlns:m="http://schemas.openxmlformats.org/officeDocument/2006/math">
                    <m:sSup>
                      <m:sSupPr>
                        <m:ctrlPr>
                          <a:rPr lang="tr-TR" i="1">
                            <a:latin typeface="Cambria Math" panose="02040503050406030204" pitchFamily="18" charset="0"/>
                          </a:rPr>
                        </m:ctrlPr>
                      </m:sSupPr>
                      <m:e>
                        <m:r>
                          <a:rPr lang="tr-TR" i="1">
                            <a:latin typeface="Cambria Math"/>
                          </a:rPr>
                          <m:t>𝑛</m:t>
                        </m:r>
                      </m:e>
                      <m:sup>
                        <m:sSup>
                          <m:sSupPr>
                            <m:ctrlPr>
                              <a:rPr lang="tr-TR" i="1">
                                <a:latin typeface="Cambria Math" panose="02040503050406030204" pitchFamily="18" charset="0"/>
                              </a:rPr>
                            </m:ctrlPr>
                          </m:sSupPr>
                          <m:e>
                            <m:sSub>
                              <m:sSubPr>
                                <m:ctrlPr>
                                  <a:rPr lang="tr-TR" i="1">
                                    <a:latin typeface="Cambria Math" panose="02040503050406030204" pitchFamily="18" charset="0"/>
                                  </a:rPr>
                                </m:ctrlPr>
                              </m:sSubPr>
                              <m:e>
                                <m:r>
                                  <a:rPr lang="tr-TR" i="1">
                                    <a:latin typeface="Cambria Math"/>
                                  </a:rPr>
                                  <m:t>𝑙𝑜𝑔</m:t>
                                </m:r>
                              </m:e>
                              <m:sub>
                                <m:r>
                                  <a:rPr lang="tr-TR" i="1">
                                    <a:latin typeface="Cambria Math"/>
                                  </a:rPr>
                                  <m:t>𝑏</m:t>
                                </m:r>
                              </m:sub>
                            </m:sSub>
                          </m:e>
                          <m:sup>
                            <m:r>
                              <a:rPr lang="tr-TR" i="1">
                                <a:latin typeface="Cambria Math"/>
                              </a:rPr>
                              <m:t>𝑎</m:t>
                            </m:r>
                          </m:sup>
                        </m:sSup>
                      </m:sup>
                    </m:sSup>
                  </m:oMath>
                </a14:m>
                <a:r>
                  <a:rPr lang="tr-TR" i="1" dirty="0"/>
                  <a:t>)   </a:t>
                </a:r>
                <a:r>
                  <a:rPr lang="tr-TR" i="1" dirty="0" smtClean="0"/>
                  <a:t>  eğer </a:t>
                </a:r>
                <a:r>
                  <a:rPr lang="tr-TR" i="1" dirty="0"/>
                  <a:t>a&gt;</a:t>
                </a:r>
                <a:r>
                  <a:rPr lang="tr-TR" i="1" dirty="0" err="1"/>
                  <a:t>b</a:t>
                </a:r>
                <a:r>
                  <a:rPr lang="tr-TR" i="1" baseline="30000" dirty="0" err="1"/>
                  <a:t>d</a:t>
                </a: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600200"/>
                <a:ext cx="7859216" cy="4873752"/>
              </a:xfrm>
              <a:blipFill rotWithShape="1">
                <a:blip r:embed="rId2"/>
                <a:stretch>
                  <a:fillRect l="-1164" t="-1001" r="-1164"/>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57</a:t>
            </a:fld>
            <a:endParaRPr lang="tr-TR"/>
          </a:p>
        </p:txBody>
      </p:sp>
    </p:spTree>
    <p:extLst>
      <p:ext uri="{BB962C8B-B14F-4D97-AF65-F5344CB8AC3E}">
        <p14:creationId xmlns:p14="http://schemas.microsoft.com/office/powerpoint/2010/main" val="35585457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196752"/>
                <a:ext cx="7787208" cy="5277200"/>
              </a:xfrm>
            </p:spPr>
            <p:txBody>
              <a:bodyPr/>
              <a:lstStyle/>
              <a:p>
                <a:pPr marL="0" indent="0" algn="just">
                  <a:buNone/>
                </a:pPr>
                <a:r>
                  <a:rPr lang="tr-TR" b="1" dirty="0"/>
                  <a:t>En yakın ikili problemi </a:t>
                </a:r>
                <a:r>
                  <a:rPr lang="tr-TR" dirty="0"/>
                  <a:t>Biz düzlemde n tane nokta </a:t>
                </a:r>
                <a:r>
                  <a:rPr lang="tr-TR" i="1" dirty="0"/>
                  <a:t>(x</a:t>
                </a:r>
                <a:r>
                  <a:rPr lang="tr-TR" i="1" baseline="-25000" dirty="0"/>
                  <a:t>1</a:t>
                </a:r>
                <a:r>
                  <a:rPr lang="tr-TR" i="1" dirty="0"/>
                  <a:t>,y</a:t>
                </a:r>
                <a:r>
                  <a:rPr lang="tr-TR" i="1" baseline="-25000" dirty="0"/>
                  <a:t>1</a:t>
                </a:r>
                <a:r>
                  <a:rPr lang="tr-TR" i="1" dirty="0"/>
                  <a:t>), . . ., (</a:t>
                </a:r>
                <a:r>
                  <a:rPr lang="tr-TR" i="1" dirty="0" err="1"/>
                  <a:t>x</a:t>
                </a:r>
                <a:r>
                  <a:rPr lang="tr-TR" i="1" baseline="-25000" dirty="0" err="1"/>
                  <a:t>n</a:t>
                </a:r>
                <a:r>
                  <a:rPr lang="tr-TR" i="1" dirty="0"/>
                  <a:t>, </a:t>
                </a:r>
                <a:r>
                  <a:rPr lang="tr-TR" i="1" dirty="0" err="1"/>
                  <a:t>y</a:t>
                </a:r>
                <a:r>
                  <a:rPr lang="tr-TR" i="1" baseline="-25000" dirty="0" err="1"/>
                  <a:t>n</a:t>
                </a:r>
                <a:r>
                  <a:rPr lang="tr-TR" i="1" dirty="0"/>
                  <a:t>)</a:t>
                </a:r>
                <a:r>
                  <a:rPr lang="tr-TR" dirty="0"/>
                  <a:t> arasında en yakın iki noktayı </a:t>
                </a:r>
                <a:r>
                  <a:rPr lang="tr-TR" dirty="0" err="1"/>
                  <a:t>Öklit</a:t>
                </a:r>
                <a:r>
                  <a:rPr lang="tr-TR" dirty="0"/>
                  <a:t> uzaklığı </a:t>
                </a:r>
                <a14:m>
                  <m:oMath xmlns:m="http://schemas.openxmlformats.org/officeDocument/2006/math">
                    <m:rad>
                      <m:radPr>
                        <m:degHide m:val="on"/>
                        <m:ctrlPr>
                          <a:rPr lang="tr-TR" i="1">
                            <a:latin typeface="Cambria Math" panose="02040503050406030204" pitchFamily="18" charset="0"/>
                          </a:rPr>
                        </m:ctrlPr>
                      </m:radPr>
                      <m:deg/>
                      <m:e>
                        <m:sSup>
                          <m:sSupPr>
                            <m:ctrlPr>
                              <a:rPr lang="tr-TR" i="1">
                                <a:latin typeface="Cambria Math" panose="02040503050406030204" pitchFamily="18" charset="0"/>
                              </a:rPr>
                            </m:ctrlPr>
                          </m:sSupPr>
                          <m:e>
                            <m:sSub>
                              <m:sSubPr>
                                <m:ctrlPr>
                                  <a:rPr lang="tr-TR" i="1">
                                    <a:latin typeface="Cambria Math" panose="02040503050406030204" pitchFamily="18" charset="0"/>
                                  </a:rPr>
                                </m:ctrlPr>
                              </m:sSubPr>
                              <m:e>
                                <m:r>
                                  <a:rPr lang="tr-TR" i="1">
                                    <a:latin typeface="Cambria Math"/>
                                  </a:rPr>
                                  <m:t>(</m:t>
                                </m:r>
                                <m:r>
                                  <a:rPr lang="tr-TR" i="1">
                                    <a:latin typeface="Cambria Math"/>
                                  </a:rPr>
                                  <m:t>𝑥</m:t>
                                </m:r>
                              </m:e>
                              <m:sub>
                                <m:r>
                                  <a:rPr lang="tr-TR" i="1">
                                    <a:latin typeface="Cambria Math"/>
                                  </a:rPr>
                                  <m:t>𝑖</m:t>
                                </m:r>
                              </m:sub>
                            </m:sSub>
                            <m:r>
                              <a:rPr lang="tr-TR" i="1">
                                <a:latin typeface="Cambria Math"/>
                              </a:rPr>
                              <m:t>−</m:t>
                            </m:r>
                            <m:sSub>
                              <m:sSubPr>
                                <m:ctrlPr>
                                  <a:rPr lang="tr-TR" i="1">
                                    <a:latin typeface="Cambria Math" panose="02040503050406030204" pitchFamily="18" charset="0"/>
                                  </a:rPr>
                                </m:ctrlPr>
                              </m:sSubPr>
                              <m:e>
                                <m:r>
                                  <a:rPr lang="tr-TR" i="1">
                                    <a:latin typeface="Cambria Math"/>
                                  </a:rPr>
                                  <m:t>𝑥</m:t>
                                </m:r>
                              </m:e>
                              <m:sub>
                                <m:r>
                                  <a:rPr lang="tr-TR" i="1">
                                    <a:latin typeface="Cambria Math"/>
                                  </a:rPr>
                                  <m:t>𝑗</m:t>
                                </m:r>
                              </m:sub>
                            </m:sSub>
                            <m:r>
                              <a:rPr lang="tr-TR" i="1">
                                <a:latin typeface="Cambria Math"/>
                              </a:rPr>
                              <m:t>)</m:t>
                            </m:r>
                          </m:e>
                          <m:sup>
                            <m:r>
                              <a:rPr lang="tr-TR" i="1">
                                <a:latin typeface="Cambria Math"/>
                              </a:rPr>
                              <m:t> 2</m:t>
                            </m:r>
                          </m:sup>
                        </m:sSup>
                        <m:r>
                          <a:rPr lang="tr-TR" i="1">
                            <a:latin typeface="Cambria Math"/>
                          </a:rPr>
                          <m:t>+</m:t>
                        </m:r>
                        <m:sSup>
                          <m:sSupPr>
                            <m:ctrlPr>
                              <a:rPr lang="tr-TR" i="1">
                                <a:latin typeface="Cambria Math" panose="02040503050406030204" pitchFamily="18" charset="0"/>
                              </a:rPr>
                            </m:ctrlPr>
                          </m:sSupPr>
                          <m:e>
                            <m:sSub>
                              <m:sSubPr>
                                <m:ctrlPr>
                                  <a:rPr lang="tr-TR" i="1">
                                    <a:latin typeface="Cambria Math" panose="02040503050406030204" pitchFamily="18" charset="0"/>
                                  </a:rPr>
                                </m:ctrlPr>
                              </m:sSubPr>
                              <m:e>
                                <m:r>
                                  <a:rPr lang="tr-TR" i="1">
                                    <a:latin typeface="Cambria Math"/>
                                  </a:rPr>
                                  <m:t>(</m:t>
                                </m:r>
                                <m:r>
                                  <a:rPr lang="tr-TR" i="1">
                                    <a:latin typeface="Cambria Math"/>
                                  </a:rPr>
                                  <m:t>𝑦</m:t>
                                </m:r>
                              </m:e>
                              <m:sub>
                                <m:r>
                                  <a:rPr lang="tr-TR" i="1">
                                    <a:latin typeface="Cambria Math"/>
                                  </a:rPr>
                                  <m:t>𝑖</m:t>
                                </m:r>
                              </m:sub>
                            </m:sSub>
                            <m:r>
                              <a:rPr lang="tr-TR" i="1">
                                <a:latin typeface="Cambria Math"/>
                              </a:rPr>
                              <m:t>−</m:t>
                            </m:r>
                            <m:r>
                              <a:rPr lang="tr-TR" i="1">
                                <a:latin typeface="Cambria Math"/>
                              </a:rPr>
                              <m:t>𝑦</m:t>
                            </m:r>
                            <m:r>
                              <a:rPr lang="tr-TR" i="1">
                                <a:latin typeface="Cambria Math"/>
                              </a:rPr>
                              <m:t>)</m:t>
                            </m:r>
                          </m:e>
                          <m:sup>
                            <m:r>
                              <a:rPr lang="tr-TR" i="1">
                                <a:latin typeface="Cambria Math"/>
                              </a:rPr>
                              <m:t>2</m:t>
                            </m:r>
                          </m:sup>
                        </m:sSup>
                      </m:e>
                    </m:rad>
                  </m:oMath>
                </a14:m>
                <a:r>
                  <a:rPr lang="tr-TR" dirty="0"/>
                  <a:t>  kullanarak bulma problemini düşününüz. Bu problem birçok alanda kendine uygulama alanı bulmaktadır. Örneğin bir hava trafik kontrolcüsü, belli yükseklikte uçan uçaklar arasındaki en yakın mesafeyi sürekli olarak ölçerler. Peki en yakın iki nokta nasıl verimli bir şekilde bulunabilir?</a:t>
                </a:r>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196752"/>
                <a:ext cx="7787208" cy="5277200"/>
              </a:xfrm>
              <a:blipFill rotWithShape="1">
                <a:blip r:embed="rId2"/>
                <a:stretch>
                  <a:fillRect l="-1175" t="-924" r="-1175"/>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58</a:t>
            </a:fld>
            <a:endParaRPr lang="tr-TR"/>
          </a:p>
        </p:txBody>
      </p:sp>
    </p:spTree>
    <p:extLst>
      <p:ext uri="{BB962C8B-B14F-4D97-AF65-F5344CB8AC3E}">
        <p14:creationId xmlns:p14="http://schemas.microsoft.com/office/powerpoint/2010/main" val="9169003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59</a:t>
            </a:fld>
            <a:endParaRPr lang="tr-TR"/>
          </a:p>
        </p:txBody>
      </p:sp>
      <p:pic>
        <p:nvPicPr>
          <p:cNvPr id="5" name="Resim 4"/>
          <p:cNvPicPr/>
          <p:nvPr/>
        </p:nvPicPr>
        <p:blipFill>
          <a:blip r:embed="rId2" cstate="print"/>
          <a:srcRect/>
          <a:stretch>
            <a:fillRect/>
          </a:stretch>
        </p:blipFill>
        <p:spPr bwMode="auto">
          <a:xfrm>
            <a:off x="251520" y="692696"/>
            <a:ext cx="8352928" cy="4608512"/>
          </a:xfrm>
          <a:prstGeom prst="rect">
            <a:avLst/>
          </a:prstGeom>
          <a:noFill/>
          <a:ln w="9525">
            <a:noFill/>
            <a:miter lim="800000"/>
            <a:headEnd/>
            <a:tailEnd/>
          </a:ln>
        </p:spPr>
      </p:pic>
      <p:sp>
        <p:nvSpPr>
          <p:cNvPr id="6" name="Dikdörtgen 5"/>
          <p:cNvSpPr/>
          <p:nvPr/>
        </p:nvSpPr>
        <p:spPr>
          <a:xfrm>
            <a:off x="467544" y="5641503"/>
            <a:ext cx="8136904" cy="307777"/>
          </a:xfrm>
          <a:prstGeom prst="rect">
            <a:avLst/>
          </a:prstGeom>
        </p:spPr>
        <p:txBody>
          <a:bodyPr wrap="square">
            <a:spAutoFit/>
          </a:bodyPr>
          <a:lstStyle/>
          <a:p>
            <a:pPr algn="ctr"/>
            <a:r>
              <a:rPr lang="tr-TR" sz="1400" b="1" dirty="0">
                <a:solidFill>
                  <a:srgbClr val="00B0F0"/>
                </a:solidFill>
              </a:rPr>
              <a:t>ŞEKİL 1</a:t>
            </a:r>
            <a:r>
              <a:rPr lang="tr-TR" sz="1400" dirty="0">
                <a:solidFill>
                  <a:srgbClr val="00B0F0"/>
                </a:solidFill>
              </a:rPr>
              <a:t>     </a:t>
            </a:r>
            <a:r>
              <a:rPr lang="tr-TR" sz="1400" dirty="0"/>
              <a:t>En yakın İkili probleminin çözümü algoritmasının özyineleme adımları</a:t>
            </a:r>
          </a:p>
        </p:txBody>
      </p:sp>
    </p:spTree>
    <p:extLst>
      <p:ext uri="{BB962C8B-B14F-4D97-AF65-F5344CB8AC3E}">
        <p14:creationId xmlns:p14="http://schemas.microsoft.com/office/powerpoint/2010/main" val="165812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a:xfrm>
            <a:off x="457200" y="1600200"/>
            <a:ext cx="7715200" cy="4873752"/>
          </a:xfrm>
        </p:spPr>
        <p:txBody>
          <a:bodyPr/>
          <a:lstStyle/>
          <a:p>
            <a:pPr marL="0" indent="0" algn="just">
              <a:buNone/>
            </a:pPr>
            <a:r>
              <a:rPr lang="tr-TR" dirty="0" smtClean="0"/>
              <a:t>	Bu </a:t>
            </a:r>
            <a:r>
              <a:rPr lang="tr-TR" dirty="0"/>
              <a:t>problemi çözmek için, n saat sonundaki bakteri sayısı a</a:t>
            </a:r>
            <a:r>
              <a:rPr lang="tr-TR" baseline="-25000" dirty="0"/>
              <a:t>n</a:t>
            </a:r>
            <a:r>
              <a:rPr lang="tr-TR" dirty="0"/>
              <a:t> olsun diyelim. Bakteri sayısı her saat başı 2 katma çıktığı için </a:t>
            </a:r>
            <a:r>
              <a:rPr lang="tr-TR" i="1" dirty="0" err="1"/>
              <a:t>n'</a:t>
            </a:r>
            <a:r>
              <a:rPr lang="tr-TR" dirty="0" err="1"/>
              <a:t>i</a:t>
            </a:r>
            <a:r>
              <a:rPr lang="tr-TR" dirty="0"/>
              <a:t> pozitif tam sayı kabul ederek a</a:t>
            </a:r>
            <a:r>
              <a:rPr lang="tr-TR" i="1" baseline="-25000" dirty="0"/>
              <a:t>n</a:t>
            </a:r>
            <a:r>
              <a:rPr lang="tr-TR" baseline="-25000" dirty="0"/>
              <a:t> </a:t>
            </a:r>
            <a:r>
              <a:rPr lang="tr-TR" dirty="0"/>
              <a:t>= 2a</a:t>
            </a:r>
            <a:r>
              <a:rPr lang="tr-TR" i="1" baseline="-25000" dirty="0"/>
              <a:t>n</a:t>
            </a:r>
            <a:r>
              <a:rPr lang="tr-TR" dirty="0"/>
              <a:t>-1 gibi bir ilişkiden söz edebiliriz. Bu özyineleme ilişkisi, ilk durumun a</a:t>
            </a:r>
            <a:r>
              <a:rPr lang="tr-TR" baseline="-25000" dirty="0"/>
              <a:t>0 </a:t>
            </a:r>
            <a:r>
              <a:rPr lang="tr-TR" dirty="0"/>
              <a:t>=5 olduğu durum için tüm negatif olmayan n tamsayıları için </a:t>
            </a:r>
            <a:r>
              <a:rPr lang="tr-TR" dirty="0" err="1"/>
              <a:t>a</a:t>
            </a:r>
            <a:r>
              <a:rPr lang="tr-TR" baseline="-25000" dirty="0" err="1"/>
              <a:t>n'</a:t>
            </a:r>
            <a:r>
              <a:rPr lang="tr-TR" dirty="0" err="1"/>
              <a:t>i</a:t>
            </a:r>
            <a:r>
              <a:rPr lang="tr-TR" dirty="0"/>
              <a:t> bulmamızı sağlar. a</a:t>
            </a:r>
            <a:r>
              <a:rPr lang="tr-TR" baseline="-25000" dirty="0"/>
              <a:t>n</a:t>
            </a:r>
            <a:r>
              <a:rPr lang="tr-TR" dirty="0"/>
              <a:t> için, </a:t>
            </a:r>
            <a:r>
              <a:rPr lang="tr-TR" dirty="0" err="1"/>
              <a:t>özyineli</a:t>
            </a:r>
            <a:r>
              <a:rPr lang="tr-TR" dirty="0"/>
              <a:t> yaklaşım yöntemini kullanarak </a:t>
            </a:r>
            <a:r>
              <a:rPr lang="tr-TR" dirty="0" err="1"/>
              <a:t>n'in</a:t>
            </a:r>
            <a:r>
              <a:rPr lang="tr-TR" dirty="0"/>
              <a:t> negatif tamsayı olmaması koşuluyla a</a:t>
            </a:r>
            <a:r>
              <a:rPr lang="tr-TR" baseline="-25000" dirty="0"/>
              <a:t>n</a:t>
            </a:r>
            <a:r>
              <a:rPr lang="tr-TR" dirty="0"/>
              <a:t> = 5 • 2</a:t>
            </a:r>
            <a:r>
              <a:rPr lang="tr-TR" baseline="30000" dirty="0"/>
              <a:t>n</a:t>
            </a:r>
            <a:r>
              <a:rPr lang="tr-TR" dirty="0"/>
              <a:t> formülünü buluruz.</a:t>
            </a:r>
          </a:p>
        </p:txBody>
      </p:sp>
      <p:sp>
        <p:nvSpPr>
          <p:cNvPr id="4" name="Slayt Numarası Yer Tutucusu 3"/>
          <p:cNvSpPr>
            <a:spLocks noGrp="1"/>
          </p:cNvSpPr>
          <p:nvPr>
            <p:ph type="sldNum" sz="quarter" idx="15"/>
          </p:nvPr>
        </p:nvSpPr>
        <p:spPr/>
        <p:txBody>
          <a:bodyPr/>
          <a:lstStyle/>
          <a:p>
            <a:fld id="{3F53E46D-0D11-4F90-90B1-E4A64180CDCE}" type="slidenum">
              <a:rPr lang="tr-TR" smtClean="0"/>
              <a:t>6</a:t>
            </a:fld>
            <a:endParaRPr lang="tr-TR"/>
          </a:p>
        </p:txBody>
      </p:sp>
    </p:spTree>
    <p:extLst>
      <p:ext uri="{BB962C8B-B14F-4D97-AF65-F5344CB8AC3E}">
        <p14:creationId xmlns:p14="http://schemas.microsoft.com/office/powerpoint/2010/main" val="6503679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529208" y="1556792"/>
            <a:ext cx="7931224" cy="4824536"/>
          </a:xfrm>
        </p:spPr>
        <p:txBody>
          <a:bodyPr>
            <a:normAutofit/>
          </a:bodyPr>
          <a:lstStyle/>
          <a:p>
            <a:pPr marL="0" indent="0" algn="just">
              <a:buNone/>
            </a:pPr>
            <a:r>
              <a:rPr lang="tr-TR" b="1" i="1" dirty="0"/>
              <a:t>Çözüm:</a:t>
            </a:r>
            <a:r>
              <a:rPr lang="tr-TR" b="1" dirty="0"/>
              <a:t> </a:t>
            </a:r>
            <a:r>
              <a:rPr lang="tr-TR" dirty="0"/>
              <a:t>Problemi çözmek için, bütün ikililerin arasındaki mesafeyi ölçer ve bu mesafelerden en yakın olanını bulabiliriz. Fakat bu hesaplama </a:t>
            </a:r>
            <a:r>
              <a:rPr lang="tr-TR" i="1" dirty="0"/>
              <a:t>O(n</a:t>
            </a:r>
            <a:r>
              <a:rPr lang="tr-TR" i="1" baseline="30000" dirty="0"/>
              <a:t>2</a:t>
            </a:r>
            <a:r>
              <a:rPr lang="tr-TR" i="1" dirty="0"/>
              <a:t>)</a:t>
            </a:r>
            <a:r>
              <a:rPr lang="tr-TR" dirty="0"/>
              <a:t> </a:t>
            </a:r>
            <a:r>
              <a:rPr lang="tr-TR" dirty="0" err="1"/>
              <a:t>lik</a:t>
            </a:r>
            <a:r>
              <a:rPr lang="tr-TR" dirty="0"/>
              <a:t> bir karmaşıklığa sahiptir. Çünkü toplam ikililerin sayısı </a:t>
            </a:r>
            <a:r>
              <a:rPr lang="tr-TR" i="1" dirty="0"/>
              <a:t>C(n, 2) = n(n — l)/2</a:t>
            </a:r>
            <a:r>
              <a:rPr lang="tr-TR" dirty="0"/>
              <a:t>'dir. Neyse ki, bu problemi </a:t>
            </a:r>
            <a:r>
              <a:rPr lang="tr-TR" i="1" dirty="0"/>
              <a:t>O(n </a:t>
            </a:r>
            <a:r>
              <a:rPr lang="tr-TR" i="1" dirty="0" err="1"/>
              <a:t>log</a:t>
            </a:r>
            <a:r>
              <a:rPr lang="tr-TR" i="1" dirty="0"/>
              <a:t> n)</a:t>
            </a:r>
            <a:r>
              <a:rPr lang="tr-TR" dirty="0"/>
              <a:t> zamanda çözen bir böl—ve—fethet algoritması Michael </a:t>
            </a:r>
            <a:r>
              <a:rPr lang="tr-TR" dirty="0" err="1"/>
              <a:t>Samos</a:t>
            </a:r>
            <a:r>
              <a:rPr lang="tr-TR" dirty="0"/>
              <a:t> tarafından tanımlanmış durumdadır. </a:t>
            </a:r>
            <a:r>
              <a:rPr lang="tr-TR" dirty="0" smtClean="0"/>
              <a:t>	</a:t>
            </a:r>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60</a:t>
            </a:fld>
            <a:endParaRPr lang="tr-TR"/>
          </a:p>
        </p:txBody>
      </p:sp>
    </p:spTree>
    <p:extLst>
      <p:ext uri="{BB962C8B-B14F-4D97-AF65-F5344CB8AC3E}">
        <p14:creationId xmlns:p14="http://schemas.microsoft.com/office/powerpoint/2010/main" val="15606730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1052736"/>
            <a:ext cx="7931224" cy="5421216"/>
          </a:xfrm>
        </p:spPr>
        <p:txBody>
          <a:bodyPr>
            <a:normAutofit/>
          </a:bodyPr>
          <a:lstStyle/>
          <a:p>
            <a:pPr marL="0" indent="0" algn="just">
              <a:buNone/>
            </a:pPr>
            <a:r>
              <a:rPr lang="tr-TR" dirty="0"/>
              <a:t>Basitleştirmek gerekirse, n = 2</a:t>
            </a:r>
            <a:r>
              <a:rPr lang="tr-TR" baseline="30000" dirty="0"/>
              <a:t>k</a:t>
            </a:r>
            <a:r>
              <a:rPr lang="tr-TR" dirty="0"/>
              <a:t> ve k pozitif bir tamsayı olduğunu varsayalım, n = 2 olduğunda, sadece iki noktamız olduğunda bu noktalar arası uzaklık zaten en yakın uzaklık olur. Algoritmanın başında birleştirmeli sıralamayı iki defa kullanacağız: ilki noktaları </a:t>
            </a:r>
            <a:r>
              <a:rPr lang="tr-TR" i="1" dirty="0"/>
              <a:t>x</a:t>
            </a:r>
            <a:r>
              <a:rPr lang="tr-TR" dirty="0"/>
              <a:t> koordinatlarına göre sıralamak için ikincisi ise </a:t>
            </a:r>
            <a:r>
              <a:rPr lang="tr-TR" i="1" dirty="0"/>
              <a:t>y</a:t>
            </a:r>
            <a:r>
              <a:rPr lang="tr-TR" dirty="0"/>
              <a:t> koordinatlarına göre sıralamak için. Her bir sıralama </a:t>
            </a:r>
            <a:r>
              <a:rPr lang="tr-TR" i="1" dirty="0"/>
              <a:t>O(n </a:t>
            </a:r>
            <a:r>
              <a:rPr lang="tr-TR" i="1" dirty="0" err="1"/>
              <a:t>log</a:t>
            </a:r>
            <a:r>
              <a:rPr lang="tr-TR" i="1" dirty="0"/>
              <a:t> n)</a:t>
            </a:r>
            <a:r>
              <a:rPr lang="tr-TR" dirty="0"/>
              <a:t> işlem gerektiriyor ve sıralanan her iki listede </a:t>
            </a:r>
            <a:r>
              <a:rPr lang="tr-TR" dirty="0" err="1"/>
              <a:t>özyineli</a:t>
            </a:r>
            <a:r>
              <a:rPr lang="tr-TR" dirty="0"/>
              <a:t> algoritmanın adımlarında kullanılacaktır.</a:t>
            </a:r>
          </a:p>
        </p:txBody>
      </p:sp>
      <p:sp>
        <p:nvSpPr>
          <p:cNvPr id="4" name="Slayt Numarası Yer Tutucusu 3"/>
          <p:cNvSpPr>
            <a:spLocks noGrp="1"/>
          </p:cNvSpPr>
          <p:nvPr>
            <p:ph type="sldNum" sz="quarter" idx="15"/>
          </p:nvPr>
        </p:nvSpPr>
        <p:spPr/>
        <p:txBody>
          <a:bodyPr/>
          <a:lstStyle/>
          <a:p>
            <a:fld id="{3F53E46D-0D11-4F90-90B1-E4A64180CDCE}" type="slidenum">
              <a:rPr lang="tr-TR" smtClean="0"/>
              <a:t>61</a:t>
            </a:fld>
            <a:endParaRPr lang="tr-TR"/>
          </a:p>
        </p:txBody>
      </p:sp>
    </p:spTree>
    <p:extLst>
      <p:ext uri="{BB962C8B-B14F-4D97-AF65-F5344CB8AC3E}">
        <p14:creationId xmlns:p14="http://schemas.microsoft.com/office/powerpoint/2010/main" val="231621348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476672"/>
            <a:ext cx="8003232" cy="5997280"/>
          </a:xfrm>
        </p:spPr>
        <p:txBody>
          <a:bodyPr>
            <a:normAutofit/>
          </a:bodyPr>
          <a:lstStyle/>
          <a:p>
            <a:pPr marL="0" indent="0" algn="just">
              <a:buNone/>
            </a:pPr>
            <a:r>
              <a:rPr lang="tr-TR" dirty="0"/>
              <a:t>Algoritmanın </a:t>
            </a:r>
            <a:r>
              <a:rPr lang="tr-TR" dirty="0" err="1"/>
              <a:t>özyineli</a:t>
            </a:r>
            <a:r>
              <a:rPr lang="tr-TR" dirty="0"/>
              <a:t> kısmı, problemi geçek problemin yarısı kadar nokta içerecek şekilde ikiye bölüyor. </a:t>
            </a:r>
            <a:r>
              <a:rPr lang="tr-TR" i="1" dirty="0"/>
              <a:t>x</a:t>
            </a:r>
            <a:r>
              <a:rPr lang="tr-TR" dirty="0"/>
              <a:t> koordinatlarına göre sıralı listeyi kullanarak, dikey bir </a:t>
            </a:r>
            <a:r>
              <a:rPr lang="tr-TR" i="1" dirty="0"/>
              <a:t>l</a:t>
            </a:r>
            <a:r>
              <a:rPr lang="tr-TR" dirty="0"/>
              <a:t> çizgisi yardımıyla liste sol ve sağ tarafta eşit nokta kalacak şekilde Şekil 1 'de görüldüğü gibi iki kümeye bölünür, </a:t>
            </a:r>
            <a:r>
              <a:rPr lang="tr-TR" dirty="0" smtClean="0"/>
              <a:t>Algoritmanın </a:t>
            </a:r>
            <a:r>
              <a:rPr lang="tr-TR" dirty="0"/>
              <a:t>sonraki adımlarında noktaları tekrar dizmek gerekmez çünkü sıralı listeden alındıkları için zaten sıralıdırlar. Bu seçim işlemi O(n) karşılaştırmada tamamlanabilir.</a:t>
            </a:r>
          </a:p>
          <a:p>
            <a:pPr marL="0" indent="0" algn="just">
              <a:buNone/>
            </a:pPr>
            <a:r>
              <a:rPr lang="tr-TR" dirty="0"/>
              <a:t>Şimdi en yakın nokta ikilisi için üç ihtimal var:</a:t>
            </a:r>
          </a:p>
          <a:p>
            <a:pPr marL="0" indent="0" algn="just">
              <a:buNone/>
            </a:pPr>
            <a:r>
              <a:rPr lang="tr-TR" dirty="0"/>
              <a:t>1.	Her ikisi de sol bölümde (L) yer alabilir.</a:t>
            </a:r>
          </a:p>
          <a:p>
            <a:pPr marL="0" indent="0" algn="just">
              <a:buNone/>
            </a:pPr>
            <a:r>
              <a:rPr lang="tr-TR" dirty="0"/>
              <a:t>2.	Her ikisi de sağ bölümde (R) yer alabilir.</a:t>
            </a:r>
          </a:p>
          <a:p>
            <a:pPr marL="0" indent="0" algn="just">
              <a:buNone/>
            </a:pPr>
            <a:r>
              <a:rPr lang="tr-TR" dirty="0"/>
              <a:t>3.	Biri sağ bölümde diğeri sol bölümde yer alabilir.</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62</a:t>
            </a:fld>
            <a:endParaRPr lang="tr-TR"/>
          </a:p>
        </p:txBody>
      </p:sp>
    </p:spTree>
    <p:extLst>
      <p:ext uri="{BB962C8B-B14F-4D97-AF65-F5344CB8AC3E}">
        <p14:creationId xmlns:p14="http://schemas.microsoft.com/office/powerpoint/2010/main" val="3992726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836712"/>
            <a:ext cx="7931224" cy="5637240"/>
          </a:xfrm>
        </p:spPr>
        <p:txBody>
          <a:bodyPr>
            <a:normAutofit/>
          </a:bodyPr>
          <a:lstStyle/>
          <a:p>
            <a:pPr marL="0" indent="0" algn="just">
              <a:buNone/>
            </a:pPr>
            <a:r>
              <a:rPr lang="tr-TR" dirty="0" smtClean="0"/>
              <a:t>	Algoritmayı </a:t>
            </a:r>
            <a:r>
              <a:rPr lang="tr-TR" dirty="0" err="1"/>
              <a:t>özyineli</a:t>
            </a:r>
            <a:r>
              <a:rPr lang="tr-TR" dirty="0"/>
              <a:t> şekilde çalıştıralım ve </a:t>
            </a:r>
            <a:r>
              <a:rPr lang="tr-TR" i="1" dirty="0" err="1"/>
              <a:t>d</a:t>
            </a:r>
            <a:r>
              <a:rPr lang="tr-TR" i="1" baseline="-25000" dirty="0" err="1"/>
              <a:t>L</a:t>
            </a:r>
            <a:r>
              <a:rPr lang="tr-TR" dirty="0"/>
              <a:t> sol taraftan gelen minimum uzaklık, </a:t>
            </a:r>
            <a:r>
              <a:rPr lang="tr-TR" i="1" dirty="0" err="1"/>
              <a:t>d</a:t>
            </a:r>
            <a:r>
              <a:rPr lang="tr-TR" i="1" baseline="-25000" dirty="0" err="1"/>
              <a:t>R</a:t>
            </a:r>
            <a:r>
              <a:rPr lang="tr-TR" i="1" dirty="0"/>
              <a:t> </a:t>
            </a:r>
            <a:r>
              <a:rPr lang="tr-TR" dirty="0"/>
              <a:t>sağ taraftan gelen minimum uzaklık olacak şekilde bulalım, </a:t>
            </a:r>
            <a:r>
              <a:rPr lang="tr-TR" i="1" dirty="0" smtClean="0"/>
              <a:t>d=</a:t>
            </a:r>
            <a:r>
              <a:rPr lang="tr-TR" i="1" dirty="0" err="1" smtClean="0"/>
              <a:t>min</a:t>
            </a:r>
            <a:r>
              <a:rPr lang="tr-TR" i="1" dirty="0" smtClean="0"/>
              <a:t>(</a:t>
            </a:r>
            <a:r>
              <a:rPr lang="tr-TR" i="1" dirty="0" err="1" smtClean="0"/>
              <a:t>d</a:t>
            </a:r>
            <a:r>
              <a:rPr lang="tr-TR" i="1" baseline="-25000" dirty="0" err="1" smtClean="0"/>
              <a:t>L</a:t>
            </a:r>
            <a:r>
              <a:rPr lang="tr-TR" i="1" dirty="0" err="1" smtClean="0"/>
              <a:t>,d</a:t>
            </a:r>
            <a:r>
              <a:rPr lang="tr-TR" i="1" baseline="-25000" dirty="0" err="1" smtClean="0"/>
              <a:t>R</a:t>
            </a:r>
            <a:r>
              <a:rPr lang="tr-TR" i="1" dirty="0"/>
              <a:t>)</a:t>
            </a:r>
            <a:r>
              <a:rPr lang="tr-TR" dirty="0"/>
              <a:t> olsun. Algoritmanın "bölme" kısmı tamamlanmış oldu fakat algoritmanın tam olması için "fethetme" kısmının da tamamlanması gerekiyor. </a:t>
            </a:r>
            <a:r>
              <a:rPr lang="tr-TR" dirty="0" smtClean="0"/>
              <a:t>İlk </a:t>
            </a:r>
            <a:r>
              <a:rPr lang="tr-TR" dirty="0"/>
              <a:t>iki durum incelenmiş sadece üçüncü durum kalmıştır ki o da, noktalarda birinin </a:t>
            </a:r>
            <a:r>
              <a:rPr lang="tr-TR" i="1" dirty="0"/>
              <a:t>L</a:t>
            </a:r>
            <a:r>
              <a:rPr lang="tr-TR" dirty="0"/>
              <a:t> bölgesinde diğerinin de </a:t>
            </a:r>
            <a:r>
              <a:rPr lang="tr-TR" i="1" dirty="0"/>
              <a:t>R</a:t>
            </a:r>
            <a:r>
              <a:rPr lang="tr-TR" dirty="0"/>
              <a:t> bölgesinde olması durumudur. Aynı bölgede olan en yakın uzaklığı </a:t>
            </a:r>
            <a:r>
              <a:rPr lang="tr-TR" i="1" dirty="0"/>
              <a:t>d</a:t>
            </a:r>
            <a:r>
              <a:rPr lang="tr-TR" dirty="0"/>
              <a:t> olarak ölçtüğümüz için, üçüncü durumun olabilmesi için noktalar arasındaki uzaklığın d mesafesinden daha küçük olması gerekir.</a:t>
            </a:r>
          </a:p>
          <a:p>
            <a:pPr marL="0" indent="0" algn="just">
              <a:buNone/>
            </a:pPr>
            <a:r>
              <a:rPr lang="tr-TR" dirty="0" smtClean="0"/>
              <a:t>	</a:t>
            </a:r>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63</a:t>
            </a:fld>
            <a:endParaRPr lang="tr-TR"/>
          </a:p>
        </p:txBody>
      </p:sp>
    </p:spTree>
    <p:extLst>
      <p:ext uri="{BB962C8B-B14F-4D97-AF65-F5344CB8AC3E}">
        <p14:creationId xmlns:p14="http://schemas.microsoft.com/office/powerpoint/2010/main" val="31546259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1600200"/>
            <a:ext cx="7787208" cy="4873752"/>
          </a:xfrm>
        </p:spPr>
        <p:txBody>
          <a:bodyPr/>
          <a:lstStyle/>
          <a:p>
            <a:pPr marL="0" indent="0" algn="just">
              <a:buNone/>
            </a:pPr>
            <a:r>
              <a:rPr lang="tr-TR" dirty="0" smtClean="0"/>
              <a:t>	Aradaki </a:t>
            </a:r>
            <a:r>
              <a:rPr lang="tr-TR" dirty="0"/>
              <a:t>mesafenin d’den daha kısa olduğu iki nokta t çizgisini merkez kabul edersek, dikey olarak 2d'lik bir alanda olması gerekir. Aksi halde bu iki nokta arası uzaklığın sadece x koordinatlarına bakarak bile d'den fazla olduğu görülecektir. </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64</a:t>
            </a:fld>
            <a:endParaRPr lang="tr-TR"/>
          </a:p>
        </p:txBody>
      </p:sp>
    </p:spTree>
    <p:extLst>
      <p:ext uri="{BB962C8B-B14F-4D97-AF65-F5344CB8AC3E}">
        <p14:creationId xmlns:p14="http://schemas.microsoft.com/office/powerpoint/2010/main" val="4838797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65</a:t>
            </a:fld>
            <a:endParaRPr lang="tr-TR"/>
          </a:p>
        </p:txBody>
      </p:sp>
      <p:pic>
        <p:nvPicPr>
          <p:cNvPr id="5" name="Resim 4"/>
          <p:cNvPicPr/>
          <p:nvPr/>
        </p:nvPicPr>
        <p:blipFill>
          <a:blip r:embed="rId2" cstate="print"/>
          <a:srcRect/>
          <a:stretch>
            <a:fillRect/>
          </a:stretch>
        </p:blipFill>
        <p:spPr bwMode="auto">
          <a:xfrm>
            <a:off x="251520" y="836712"/>
            <a:ext cx="8064896" cy="3600400"/>
          </a:xfrm>
          <a:prstGeom prst="rect">
            <a:avLst/>
          </a:prstGeom>
          <a:noFill/>
          <a:ln w="9525">
            <a:noFill/>
            <a:miter lim="800000"/>
            <a:headEnd/>
            <a:tailEnd/>
          </a:ln>
        </p:spPr>
      </p:pic>
      <p:sp>
        <p:nvSpPr>
          <p:cNvPr id="6" name="Dikdörtgen 5"/>
          <p:cNvSpPr/>
          <p:nvPr/>
        </p:nvSpPr>
        <p:spPr>
          <a:xfrm>
            <a:off x="467544" y="4894988"/>
            <a:ext cx="7848872" cy="523220"/>
          </a:xfrm>
          <a:prstGeom prst="rect">
            <a:avLst/>
          </a:prstGeom>
        </p:spPr>
        <p:txBody>
          <a:bodyPr wrap="square">
            <a:spAutoFit/>
          </a:bodyPr>
          <a:lstStyle/>
          <a:p>
            <a:r>
              <a:rPr lang="tr-TR" sz="1400" b="1" dirty="0">
                <a:solidFill>
                  <a:srgbClr val="00B0F0"/>
                </a:solidFill>
              </a:rPr>
              <a:t>ŞEKİL 2</a:t>
            </a:r>
            <a:r>
              <a:rPr lang="tr-TR" sz="1400" dirty="0">
                <a:solidFill>
                  <a:srgbClr val="00B0F0"/>
                </a:solidFill>
              </a:rPr>
              <a:t>  </a:t>
            </a:r>
            <a:r>
              <a:rPr lang="tr-TR" sz="1400" dirty="0"/>
              <a:t>	Aralıktaki her bir nokta için en fazla yedi noktanın düşünülmesi gerektiğini gösteriyor.</a:t>
            </a:r>
          </a:p>
        </p:txBody>
      </p:sp>
    </p:spTree>
    <p:extLst>
      <p:ext uri="{BB962C8B-B14F-4D97-AF65-F5344CB8AC3E}">
        <p14:creationId xmlns:p14="http://schemas.microsoft.com/office/powerpoint/2010/main" val="22666127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836712"/>
            <a:ext cx="7787208" cy="5637240"/>
          </a:xfrm>
        </p:spPr>
        <p:txBody>
          <a:bodyPr>
            <a:normAutofit/>
          </a:bodyPr>
          <a:lstStyle/>
          <a:p>
            <a:pPr marL="0" indent="0" algn="just">
              <a:buNone/>
            </a:pPr>
            <a:r>
              <a:rPr lang="tr-TR" dirty="0" smtClean="0"/>
              <a:t>	Koordinatlarına </a:t>
            </a:r>
            <a:r>
              <a:rPr lang="tr-TR" dirty="0"/>
              <a:t>göre sıralarız. Her bir öz yinelemeli adımda, bu sıralama işlemi hali hazırda sıralı liste bulunduğu için O(n) zamanda tamamlanabilir Belirlenen aralıkta en küçük</a:t>
            </a:r>
            <a:r>
              <a:rPr lang="tr-TR" i="1" dirty="0"/>
              <a:t> </a:t>
            </a:r>
            <a:r>
              <a:rPr lang="tr-TR" i="1" dirty="0" smtClean="0"/>
              <a:t>y</a:t>
            </a:r>
            <a:r>
              <a:rPr lang="tr-TR" dirty="0"/>
              <a:t>-</a:t>
            </a:r>
            <a:r>
              <a:rPr lang="tr-TR" dirty="0" smtClean="0"/>
              <a:t>koordinatlarına </a:t>
            </a:r>
            <a:r>
              <a:rPr lang="tr-TR" dirty="0"/>
              <a:t>sahip noktadan başlayarak, aralıktaki her bir noktayı, bu nokta ile arasındaki mesafenin d mesafesinden daha az olabileceği daha büyük </a:t>
            </a:r>
            <a:r>
              <a:rPr lang="tr-TR" i="1" dirty="0" smtClean="0"/>
              <a:t>y-</a:t>
            </a:r>
            <a:r>
              <a:rPr lang="tr-TR" dirty="0" smtClean="0"/>
              <a:t>koordinatına </a:t>
            </a:r>
            <a:r>
              <a:rPr lang="tr-TR" dirty="0"/>
              <a:t>sahip noktalar ile </a:t>
            </a:r>
            <a:r>
              <a:rPr lang="tr-TR" dirty="0" smtClean="0"/>
              <a:t>karşılaştırırız</a:t>
            </a:r>
            <a:r>
              <a:rPr lang="tr-TR" dirty="0"/>
              <a:t>. Dikkat edersek, bir </a:t>
            </a:r>
            <a:r>
              <a:rPr lang="tr-TR" i="1" dirty="0"/>
              <a:t>p</a:t>
            </a:r>
            <a:r>
              <a:rPr lang="tr-TR" dirty="0"/>
              <a:t> noktasını değerlendirmek için sadece p  ile p’nin merkezinde olduğu </a:t>
            </a:r>
            <a:r>
              <a:rPr lang="tr-TR" dirty="0" smtClean="0"/>
              <a:t>2dxd'lik </a:t>
            </a:r>
            <a:r>
              <a:rPr lang="tr-TR" dirty="0"/>
              <a:t>dikdörtgen içinde kalan noktalar arasındaki mesafenin ölçülmesinin yeterli olduğu görülecektir. Burada l çizgisinden d uzaklığından daha fazla uzaklaşılmayacağı unutulmamalıdır.</a:t>
            </a:r>
          </a:p>
          <a:p>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66</a:t>
            </a:fld>
            <a:endParaRPr lang="tr-TR"/>
          </a:p>
        </p:txBody>
      </p:sp>
    </p:spTree>
    <p:extLst>
      <p:ext uri="{BB962C8B-B14F-4D97-AF65-F5344CB8AC3E}">
        <p14:creationId xmlns:p14="http://schemas.microsoft.com/office/powerpoint/2010/main" val="30157767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908720"/>
            <a:ext cx="7931224" cy="5565232"/>
          </a:xfrm>
        </p:spPr>
        <p:txBody>
          <a:bodyPr/>
          <a:lstStyle/>
          <a:p>
            <a:pPr marL="0" indent="0" algn="just">
              <a:buNone/>
            </a:pPr>
            <a:r>
              <a:rPr lang="tr-TR" dirty="0" smtClean="0"/>
              <a:t>	En </a:t>
            </a:r>
            <a:r>
              <a:rPr lang="tr-TR" dirty="0"/>
              <a:t>fazla sekiz noktanın —</a:t>
            </a:r>
            <a:r>
              <a:rPr lang="tr-TR" i="1" dirty="0"/>
              <a:t>p</a:t>
            </a:r>
            <a:r>
              <a:rPr lang="tr-TR" dirty="0"/>
              <a:t> noktası dahil - </a:t>
            </a:r>
            <a:r>
              <a:rPr lang="tr-TR" i="1" dirty="0"/>
              <a:t>2 d</a:t>
            </a:r>
            <a:r>
              <a:rPr lang="tr-TR" dirty="0"/>
              <a:t> x </a:t>
            </a:r>
            <a:r>
              <a:rPr lang="tr-TR" dirty="0" err="1"/>
              <a:t>d'lik</a:t>
            </a:r>
            <a:r>
              <a:rPr lang="tr-TR" dirty="0"/>
              <a:t> dikdörtgen içinde bulunabileceğini gösterebiliriz. Bunu görmek için Şekil 2'de gösterildiği üzere d/2 x d/2’lik karelerde en fazla bir noktanın bulunabileceğine dikkat edilebilir. Bunun sebebi, en uzak noktaların köşegeni </a:t>
            </a:r>
            <a:r>
              <a:rPr lang="tr-TR" i="1" dirty="0"/>
              <a:t>d/√(</a:t>
            </a:r>
            <a:r>
              <a:rPr lang="tr-TR" i="1" dirty="0" smtClean="0"/>
              <a:t>2)(</a:t>
            </a:r>
            <a:r>
              <a:rPr lang="tr-TR" dirty="0"/>
              <a:t>Pisagor teoremi kullanılarak bulunabilir) olan karelerin üzerinde ya da içinde olabilmesidir. Bu mesafe de d’den daha kısadır ve </a:t>
            </a:r>
            <a:r>
              <a:rPr lang="tr-TR" i="1" dirty="0"/>
              <a:t>d/2</a:t>
            </a:r>
            <a:r>
              <a:rPr lang="tr-TR" dirty="0"/>
              <a:t> x d/2’lik kareler ya sağ tarafta ya da sol tarafta bulunur. Bunun anlamı, bu aşamada sadece P ile yedi veya daha az noktanın yer aldığı en fazla yedi mesafe karşılaştırması yapmanız gerekmektedir.</a:t>
            </a:r>
          </a:p>
        </p:txBody>
      </p:sp>
      <p:sp>
        <p:nvSpPr>
          <p:cNvPr id="4" name="Slayt Numarası Yer Tutucusu 3"/>
          <p:cNvSpPr>
            <a:spLocks noGrp="1"/>
          </p:cNvSpPr>
          <p:nvPr>
            <p:ph type="sldNum" sz="quarter" idx="15"/>
          </p:nvPr>
        </p:nvSpPr>
        <p:spPr/>
        <p:txBody>
          <a:bodyPr/>
          <a:lstStyle/>
          <a:p>
            <a:fld id="{3F53E46D-0D11-4F90-90B1-E4A64180CDCE}" type="slidenum">
              <a:rPr lang="tr-TR" smtClean="0"/>
              <a:t>67</a:t>
            </a:fld>
            <a:endParaRPr lang="tr-TR"/>
          </a:p>
        </p:txBody>
      </p:sp>
    </p:spTree>
    <p:extLst>
      <p:ext uri="{BB962C8B-B14F-4D97-AF65-F5344CB8AC3E}">
        <p14:creationId xmlns:p14="http://schemas.microsoft.com/office/powerpoint/2010/main" val="20228994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476672"/>
            <a:ext cx="7859216" cy="5997280"/>
          </a:xfrm>
        </p:spPr>
        <p:txBody>
          <a:bodyPr>
            <a:normAutofit fontScale="92500" lnSpcReduction="10000"/>
          </a:bodyPr>
          <a:lstStyle/>
          <a:p>
            <a:pPr marL="0" indent="0" algn="just">
              <a:buNone/>
            </a:pPr>
            <a:r>
              <a:rPr lang="tr-TR" dirty="0"/>
              <a:t>Belirlenen aralıktaki noktaların toplamı n değerinden daha fazla olamayacağı için, en fazla </a:t>
            </a:r>
            <a:r>
              <a:rPr lang="tr-TR" i="1" dirty="0"/>
              <a:t>7n</a:t>
            </a:r>
            <a:r>
              <a:rPr lang="tr-TR" dirty="0"/>
              <a:t> uzaklığın hesaplanması ve d ile karşılaştırılması gerekir. Çünkü </a:t>
            </a:r>
            <a:r>
              <a:rPr lang="tr-TR" i="1" dirty="0"/>
              <a:t>d</a:t>
            </a:r>
            <a:r>
              <a:rPr lang="tr-TR" dirty="0"/>
              <a:t> den daha kısa olabilecek sadece</a:t>
            </a:r>
            <a:r>
              <a:rPr lang="tr-TR" i="1" dirty="0"/>
              <a:t> 7n</a:t>
            </a:r>
            <a:r>
              <a:rPr lang="tr-TR" dirty="0"/>
              <a:t> ihtimal vardır. Sonuç olarak, bir kere noktalar </a:t>
            </a:r>
            <a:r>
              <a:rPr lang="tr-TR" i="1" dirty="0" smtClean="0"/>
              <a:t>x-</a:t>
            </a:r>
            <a:r>
              <a:rPr lang="tr-TR" dirty="0" smtClean="0"/>
              <a:t>koordinatlarına </a:t>
            </a:r>
            <a:r>
              <a:rPr lang="tr-TR" dirty="0"/>
              <a:t>ve </a:t>
            </a:r>
            <a:r>
              <a:rPr lang="tr-TR" i="1" dirty="0"/>
              <a:t>y</a:t>
            </a:r>
            <a:r>
              <a:rPr lang="tr-TR" dirty="0"/>
              <a:t> - koordinatlarına göre sıralandıklarında, f fonksiyonu artan bir fonksiyon olarak ve </a:t>
            </a:r>
            <a:r>
              <a:rPr lang="tr-TR" i="1" dirty="0"/>
              <a:t>f(2)</a:t>
            </a:r>
            <a:r>
              <a:rPr lang="tr-TR" dirty="0"/>
              <a:t> = 1 temel durumu için</a:t>
            </a:r>
          </a:p>
          <a:p>
            <a:pPr marL="0" indent="0" algn="just">
              <a:buNone/>
            </a:pPr>
            <a:r>
              <a:rPr lang="tr-TR" i="1" dirty="0"/>
              <a:t>f(n) = 2 f(n/2) + 7n</a:t>
            </a:r>
            <a:endParaRPr lang="tr-TR" dirty="0"/>
          </a:p>
          <a:p>
            <a:pPr marL="0" indent="0" algn="just">
              <a:buNone/>
            </a:pPr>
            <a:r>
              <a:rPr lang="tr-TR" dirty="0"/>
              <a:t>eşitliğinin sağlandığını görürüz. Bu da problemin çözümünde kullanılan karşılaştırmalar için bir üst limit olur. Master teoremine göre gereken hesaplamalar yapıldığında </a:t>
            </a:r>
            <a:r>
              <a:rPr lang="tr-TR" i="1" dirty="0"/>
              <a:t>f(n</a:t>
            </a:r>
            <a:r>
              <a:rPr lang="tr-TR" dirty="0"/>
              <a:t>) 'in </a:t>
            </a:r>
            <a:r>
              <a:rPr lang="tr-TR" i="1" dirty="0" smtClean="0"/>
              <a:t>O(</a:t>
            </a:r>
            <a:r>
              <a:rPr lang="tr-TR" i="1" dirty="0" err="1" smtClean="0"/>
              <a:t>nlogn</a:t>
            </a:r>
            <a:r>
              <a:rPr lang="tr-TR" i="1" dirty="0"/>
              <a:t>)</a:t>
            </a:r>
            <a:r>
              <a:rPr lang="tr-TR" dirty="0"/>
              <a:t> olduğu görülecektir. Problemin ilk aşamasında kullanılan sıralamalar için </a:t>
            </a:r>
            <a:r>
              <a:rPr lang="tr-TR" i="1" dirty="0" smtClean="0"/>
              <a:t>O(</a:t>
            </a:r>
            <a:r>
              <a:rPr lang="tr-TR" i="1" dirty="0" err="1" smtClean="0"/>
              <a:t>nlogn</a:t>
            </a:r>
            <a:r>
              <a:rPr lang="tr-TR" i="1" dirty="0"/>
              <a:t>)</a:t>
            </a:r>
            <a:r>
              <a:rPr lang="tr-TR" dirty="0"/>
              <a:t> zaman harcandığını belirtmiştik. Sıralı altkümelerin hesaplanması içinse her bir adımın </a:t>
            </a:r>
            <a:r>
              <a:rPr lang="tr-TR" i="1" dirty="0"/>
              <a:t>O(n)</a:t>
            </a:r>
            <a:r>
              <a:rPr lang="tr-TR" dirty="0"/>
              <a:t> olduğu </a:t>
            </a:r>
            <a:r>
              <a:rPr lang="tr-TR" i="1" dirty="0" smtClean="0"/>
              <a:t>O(</a:t>
            </a:r>
            <a:r>
              <a:rPr lang="tr-TR" i="1" dirty="0" err="1" smtClean="0"/>
              <a:t>logn</a:t>
            </a:r>
            <a:r>
              <a:rPr lang="tr-TR" i="1" dirty="0"/>
              <a:t>)</a:t>
            </a:r>
            <a:r>
              <a:rPr lang="tr-TR" dirty="0"/>
              <a:t> adım kullanılır ki burada da </a:t>
            </a:r>
            <a:r>
              <a:rPr lang="tr-TR" i="1" dirty="0" smtClean="0"/>
              <a:t>O(</a:t>
            </a:r>
            <a:r>
              <a:rPr lang="tr-TR" i="1" dirty="0" err="1" smtClean="0"/>
              <a:t>nlogn</a:t>
            </a:r>
            <a:r>
              <a:rPr lang="tr-TR" i="1" dirty="0"/>
              <a:t>) </a:t>
            </a:r>
            <a:r>
              <a:rPr lang="tr-TR" dirty="0"/>
              <a:t>karmaşıklığı gelir. Böylece, en yakın ikili problemi toplam </a:t>
            </a:r>
            <a:r>
              <a:rPr lang="tr-TR" i="1" dirty="0" smtClean="0"/>
              <a:t>O(</a:t>
            </a:r>
            <a:r>
              <a:rPr lang="tr-TR" i="1" dirty="0" err="1" smtClean="0"/>
              <a:t>nlogn</a:t>
            </a:r>
            <a:r>
              <a:rPr lang="tr-TR" i="1" dirty="0"/>
              <a:t>) </a:t>
            </a:r>
            <a:r>
              <a:rPr lang="tr-TR" dirty="0"/>
              <a:t>karşılaştırmada çözülebilir.</a:t>
            </a:r>
          </a:p>
        </p:txBody>
      </p:sp>
      <p:sp>
        <p:nvSpPr>
          <p:cNvPr id="4" name="Slayt Numarası Yer Tutucusu 3"/>
          <p:cNvSpPr>
            <a:spLocks noGrp="1"/>
          </p:cNvSpPr>
          <p:nvPr>
            <p:ph type="sldNum" sz="quarter" idx="15"/>
          </p:nvPr>
        </p:nvSpPr>
        <p:spPr/>
        <p:txBody>
          <a:bodyPr/>
          <a:lstStyle/>
          <a:p>
            <a:fld id="{3F53E46D-0D11-4F90-90B1-E4A64180CDCE}" type="slidenum">
              <a:rPr lang="tr-TR" smtClean="0"/>
              <a:t>68</a:t>
            </a:fld>
            <a:endParaRPr lang="tr-TR"/>
          </a:p>
        </p:txBody>
      </p:sp>
    </p:spTree>
    <p:extLst>
      <p:ext uri="{BB962C8B-B14F-4D97-AF65-F5344CB8AC3E}">
        <p14:creationId xmlns:p14="http://schemas.microsoft.com/office/powerpoint/2010/main" val="2902999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8.4. ÜRETİCİ FONKSİYONLAR</a:t>
            </a:r>
            <a:endParaRPr lang="tr-TR" dirty="0"/>
          </a:p>
        </p:txBody>
      </p:sp>
      <p:sp>
        <p:nvSpPr>
          <p:cNvPr id="3" name="İçerik Yer Tutucusu 2"/>
          <p:cNvSpPr>
            <a:spLocks noGrp="1"/>
          </p:cNvSpPr>
          <p:nvPr>
            <p:ph sz="quarter" idx="1"/>
          </p:nvPr>
        </p:nvSpPr>
        <p:spPr>
          <a:xfrm>
            <a:off x="457200" y="1600200"/>
            <a:ext cx="7859216" cy="4873752"/>
          </a:xfrm>
        </p:spPr>
        <p:txBody>
          <a:bodyPr/>
          <a:lstStyle/>
          <a:p>
            <a:pPr marL="0" indent="0" algn="just">
              <a:buNone/>
            </a:pPr>
            <a:r>
              <a:rPr lang="tr-TR" dirty="0" smtClean="0"/>
              <a:t>	Üretici </a:t>
            </a:r>
            <a:r>
              <a:rPr lang="tr-TR" dirty="0"/>
              <a:t>fonksiyonlar, seriyi bilinen kuvvet serisindeki değişken </a:t>
            </a:r>
            <a:r>
              <a:rPr lang="tr-TR" i="1" dirty="0" err="1"/>
              <a:t>x</a:t>
            </a:r>
            <a:r>
              <a:rPr lang="tr-TR" dirty="0" err="1"/>
              <a:t>’in</a:t>
            </a:r>
            <a:r>
              <a:rPr lang="tr-TR" dirty="0"/>
              <a:t> kuvvetlerinin katsayıları olarak verimli bir şekilde temsil etmek için kullanılır. </a:t>
            </a:r>
            <a:endParaRPr lang="tr-TR" dirty="0" smtClean="0"/>
          </a:p>
          <a:p>
            <a:pPr marL="0" indent="0" algn="just">
              <a:buNone/>
            </a:pPr>
            <a:r>
              <a:rPr lang="tr-TR" dirty="0" smtClean="0"/>
              <a:t>	Üretici </a:t>
            </a:r>
            <a:r>
              <a:rPr lang="tr-TR" dirty="0"/>
              <a:t>fonksiyonlar özyineleme ilişkilerini çözmek için de kullanılabilir. Önce onları içinde üretici fonksiyon olan eşitliklere çevirmek, daha sonra da bu eşitliği üretici fonksiyon için kapalı bir form bulmak için çözmek gerekebilir. Bu kapalı form ile üretici fonksiyon için kuvvet serisinin katsayıları bulunmuş olunur ki bu da ilk özyineleme ilişkisini çözmek anlamına gelir. </a:t>
            </a:r>
          </a:p>
        </p:txBody>
      </p:sp>
      <p:sp>
        <p:nvSpPr>
          <p:cNvPr id="4" name="Slayt Numarası Yer Tutucusu 3"/>
          <p:cNvSpPr>
            <a:spLocks noGrp="1"/>
          </p:cNvSpPr>
          <p:nvPr>
            <p:ph type="sldNum" sz="quarter" idx="15"/>
          </p:nvPr>
        </p:nvSpPr>
        <p:spPr/>
        <p:txBody>
          <a:bodyPr/>
          <a:lstStyle/>
          <a:p>
            <a:fld id="{3F53E46D-0D11-4F90-90B1-E4A64180CDCE}" type="slidenum">
              <a:rPr lang="tr-TR" smtClean="0"/>
              <a:t>69</a:t>
            </a:fld>
            <a:endParaRPr lang="tr-TR"/>
          </a:p>
        </p:txBody>
      </p:sp>
    </p:spTree>
    <p:extLst>
      <p:ext uri="{BB962C8B-B14F-4D97-AF65-F5344CB8AC3E}">
        <p14:creationId xmlns:p14="http://schemas.microsoft.com/office/powerpoint/2010/main" val="3703523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u="sng" dirty="0" smtClean="0"/>
              <a:t>ÖZYİNELEME İLİŞKİLERİ İLE MODELLEME</a:t>
            </a:r>
            <a:endParaRPr lang="tr-TR" dirty="0"/>
          </a:p>
        </p:txBody>
      </p:sp>
      <p:sp>
        <p:nvSpPr>
          <p:cNvPr id="3" name="İçerik Yer Tutucusu 2"/>
          <p:cNvSpPr>
            <a:spLocks noGrp="1"/>
          </p:cNvSpPr>
          <p:nvPr>
            <p:ph sz="quarter" idx="1"/>
          </p:nvPr>
        </p:nvSpPr>
        <p:spPr>
          <a:xfrm>
            <a:off x="457200" y="1916832"/>
            <a:ext cx="7467600" cy="4557120"/>
          </a:xfrm>
        </p:spPr>
        <p:txBody>
          <a:bodyPr/>
          <a:lstStyle/>
          <a:p>
            <a:pPr marL="0" indent="0" algn="just">
              <a:buNone/>
            </a:pPr>
            <a:r>
              <a:rPr lang="tr-TR" dirty="0" smtClean="0"/>
              <a:t>	Özyineleme </a:t>
            </a:r>
            <a:r>
              <a:rPr lang="tr-TR" dirty="0"/>
              <a:t>ilişkisini; bileşik faiz </a:t>
            </a:r>
            <a:r>
              <a:rPr lang="tr-TR" dirty="0" smtClean="0"/>
              <a:t>hesapları, bir </a:t>
            </a:r>
            <a:r>
              <a:rPr lang="tr-TR" dirty="0"/>
              <a:t>adadaki tavşanların nüfus popülasyonunu hesaplama, Hanoi kulelerindeki hareketlere karar verme, belirli özelliklere sahip bit dizgileri sayma gibi çok çeşitli problemlerin çözümünde kullanabiliriz.</a:t>
            </a:r>
          </a:p>
        </p:txBody>
      </p:sp>
      <p:sp>
        <p:nvSpPr>
          <p:cNvPr id="4" name="Slayt Numarası Yer Tutucusu 3"/>
          <p:cNvSpPr>
            <a:spLocks noGrp="1"/>
          </p:cNvSpPr>
          <p:nvPr>
            <p:ph type="sldNum" sz="quarter" idx="15"/>
          </p:nvPr>
        </p:nvSpPr>
        <p:spPr/>
        <p:txBody>
          <a:bodyPr/>
          <a:lstStyle/>
          <a:p>
            <a:fld id="{3F53E46D-0D11-4F90-90B1-E4A64180CDCE}" type="slidenum">
              <a:rPr lang="tr-TR" smtClean="0"/>
              <a:t>7</a:t>
            </a:fld>
            <a:endParaRPr lang="tr-TR"/>
          </a:p>
        </p:txBody>
      </p:sp>
      <p:pic>
        <p:nvPicPr>
          <p:cNvPr id="2050" name="Picture 2" descr="http://imagesturk.net/images/2012/10/29/BOm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437112"/>
            <a:ext cx="2736304"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7996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sz="quarter" idx="1"/>
          </p:nvPr>
        </p:nvSpPr>
        <p:spPr/>
        <p:txBody>
          <a:bodyPr/>
          <a:lstStyle/>
          <a:p>
            <a:pPr marL="0" indent="0">
              <a:buNone/>
            </a:pPr>
            <a:r>
              <a:rPr lang="tr-TR" b="1" dirty="0"/>
              <a:t>Tanım 1: </a:t>
            </a:r>
            <a:r>
              <a:rPr lang="tr-TR" dirty="0"/>
              <a:t> reel sayılarından oluşan serinin üretici fonksiyonu sonsuz seridir. </a:t>
            </a:r>
          </a:p>
          <a:p>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70</a:t>
            </a:fld>
            <a:endParaRPr lang="tr-TR"/>
          </a:p>
        </p:txBody>
      </p:sp>
      <mc:AlternateContent xmlns:mc="http://schemas.openxmlformats.org/markup-compatibility/2006" xmlns:a14="http://schemas.microsoft.com/office/drawing/2010/main">
        <mc:Choice Requires="a14">
          <p:sp>
            <p:nvSpPr>
              <p:cNvPr id="5" name="Dikdörtgen 4"/>
              <p:cNvSpPr/>
              <p:nvPr/>
            </p:nvSpPr>
            <p:spPr>
              <a:xfrm>
                <a:off x="539552" y="2960282"/>
                <a:ext cx="7704856" cy="69454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tr-TR" sz="2000" i="1">
                          <a:latin typeface="Cambria Math"/>
                        </a:rPr>
                        <m:t>𝐺</m:t>
                      </m:r>
                      <m:d>
                        <m:dPr>
                          <m:ctrlPr>
                            <a:rPr lang="tr-TR" sz="2000" i="1">
                              <a:latin typeface="Cambria Math" panose="02040503050406030204" pitchFamily="18" charset="0"/>
                            </a:rPr>
                          </m:ctrlPr>
                        </m:dPr>
                        <m:e>
                          <m:r>
                            <a:rPr lang="tr-TR" sz="2000" i="1">
                              <a:latin typeface="Cambria Math"/>
                            </a:rPr>
                            <m:t>𝑥</m:t>
                          </m:r>
                        </m:e>
                      </m:d>
                      <m:r>
                        <a:rPr lang="tr-TR" sz="2000" i="1">
                          <a:latin typeface="Cambria Math"/>
                        </a:rPr>
                        <m:t>=</m:t>
                      </m:r>
                      <m:sSub>
                        <m:sSubPr>
                          <m:ctrlPr>
                            <a:rPr lang="tr-TR" sz="2000" i="1">
                              <a:latin typeface="Cambria Math" panose="02040503050406030204" pitchFamily="18" charset="0"/>
                            </a:rPr>
                          </m:ctrlPr>
                        </m:sSubPr>
                        <m:e>
                          <m:r>
                            <a:rPr lang="tr-TR" sz="2000" i="1">
                              <a:latin typeface="Cambria Math"/>
                            </a:rPr>
                            <m:t>𝑎</m:t>
                          </m:r>
                        </m:e>
                        <m:sub>
                          <m:r>
                            <a:rPr lang="tr-TR" sz="2000" i="1">
                              <a:latin typeface="Cambria Math"/>
                            </a:rPr>
                            <m:t>0</m:t>
                          </m:r>
                        </m:sub>
                      </m:sSub>
                      <m:sSub>
                        <m:sSubPr>
                          <m:ctrlPr>
                            <a:rPr lang="tr-TR" sz="2000" i="1">
                              <a:latin typeface="Cambria Math" panose="02040503050406030204" pitchFamily="18" charset="0"/>
                            </a:rPr>
                          </m:ctrlPr>
                        </m:sSubPr>
                        <m:e>
                          <m:r>
                            <a:rPr lang="tr-TR" sz="2000" i="1">
                              <a:latin typeface="Cambria Math"/>
                            </a:rPr>
                            <m:t>,</m:t>
                          </m:r>
                          <m:r>
                            <a:rPr lang="tr-TR" sz="2000" i="1">
                              <a:latin typeface="Cambria Math"/>
                            </a:rPr>
                            <m:t>𝑎</m:t>
                          </m:r>
                        </m:e>
                        <m:sub>
                          <m:r>
                            <a:rPr lang="tr-TR" sz="2000" i="1">
                              <a:latin typeface="Cambria Math"/>
                            </a:rPr>
                            <m:t>1</m:t>
                          </m:r>
                        </m:sub>
                      </m:sSub>
                      <m:r>
                        <a:rPr lang="tr-TR" sz="2000" i="1">
                          <a:latin typeface="Cambria Math"/>
                        </a:rPr>
                        <m:t>𝑥</m:t>
                      </m:r>
                      <m:r>
                        <a:rPr lang="tr-TR" sz="2000" i="1">
                          <a:latin typeface="Cambria Math"/>
                        </a:rPr>
                        <m:t>+…+</m:t>
                      </m:r>
                      <m:sSub>
                        <m:sSubPr>
                          <m:ctrlPr>
                            <a:rPr lang="tr-TR" sz="2000" i="1">
                              <a:latin typeface="Cambria Math" panose="02040503050406030204" pitchFamily="18" charset="0"/>
                            </a:rPr>
                          </m:ctrlPr>
                        </m:sSubPr>
                        <m:e>
                          <m:r>
                            <a:rPr lang="tr-TR" sz="2000" i="1">
                              <a:latin typeface="Cambria Math"/>
                            </a:rPr>
                            <m:t>𝑎</m:t>
                          </m:r>
                        </m:e>
                        <m:sub>
                          <m:r>
                            <a:rPr lang="tr-TR" sz="2000" i="1">
                              <a:latin typeface="Cambria Math"/>
                            </a:rPr>
                            <m:t>𝑘</m:t>
                          </m:r>
                        </m:sub>
                      </m:sSub>
                      <m:sSup>
                        <m:sSupPr>
                          <m:ctrlPr>
                            <a:rPr lang="tr-TR" sz="2000" i="1">
                              <a:latin typeface="Cambria Math" panose="02040503050406030204" pitchFamily="18" charset="0"/>
                            </a:rPr>
                          </m:ctrlPr>
                        </m:sSupPr>
                        <m:e>
                          <m:r>
                            <a:rPr lang="tr-TR" sz="2000" i="1">
                              <a:latin typeface="Cambria Math"/>
                            </a:rPr>
                            <m:t>𝑥</m:t>
                          </m:r>
                        </m:e>
                        <m:sup>
                          <m:r>
                            <a:rPr lang="tr-TR" sz="2000" i="1">
                              <a:latin typeface="Cambria Math"/>
                            </a:rPr>
                            <m:t>𝑘</m:t>
                          </m:r>
                        </m:sup>
                      </m:sSup>
                      <m:r>
                        <a:rPr lang="tr-TR" sz="2000" i="1">
                          <a:latin typeface="Cambria Math"/>
                        </a:rPr>
                        <m:t>+…=</m:t>
                      </m:r>
                      <m:nary>
                        <m:naryPr>
                          <m:chr m:val="∑"/>
                          <m:limLoc m:val="subSup"/>
                          <m:ctrlPr>
                            <a:rPr lang="tr-TR" sz="2000" i="1">
                              <a:latin typeface="Cambria Math" panose="02040503050406030204" pitchFamily="18" charset="0"/>
                            </a:rPr>
                          </m:ctrlPr>
                        </m:naryPr>
                        <m:sub>
                          <m:r>
                            <a:rPr lang="tr-TR" sz="2000" i="1">
                              <a:latin typeface="Cambria Math"/>
                            </a:rPr>
                            <m:t>𝑘</m:t>
                          </m:r>
                          <m:r>
                            <a:rPr lang="tr-TR" sz="2000" i="1">
                              <a:latin typeface="Cambria Math"/>
                            </a:rPr>
                            <m:t>=0</m:t>
                          </m:r>
                        </m:sub>
                        <m:sup>
                          <m:r>
                            <a:rPr lang="tr-TR" sz="2000" i="1">
                              <a:latin typeface="Cambria Math"/>
                            </a:rPr>
                            <m:t>∞</m:t>
                          </m:r>
                        </m:sup>
                        <m:e>
                          <m:sSub>
                            <m:sSubPr>
                              <m:ctrlPr>
                                <a:rPr lang="tr-TR" sz="2000" i="1">
                                  <a:latin typeface="Cambria Math" panose="02040503050406030204" pitchFamily="18" charset="0"/>
                                </a:rPr>
                              </m:ctrlPr>
                            </m:sSubPr>
                            <m:e>
                              <m:r>
                                <a:rPr lang="tr-TR" sz="2000" i="1">
                                  <a:latin typeface="Cambria Math"/>
                                </a:rPr>
                                <m:t>𝑎</m:t>
                              </m:r>
                            </m:e>
                            <m:sub>
                              <m:r>
                                <a:rPr lang="tr-TR" sz="2000" i="1">
                                  <a:latin typeface="Cambria Math"/>
                                </a:rPr>
                                <m:t>𝑘</m:t>
                              </m:r>
                            </m:sub>
                          </m:sSub>
                          <m:sSup>
                            <m:sSupPr>
                              <m:ctrlPr>
                                <a:rPr lang="tr-TR" sz="2000" i="1">
                                  <a:latin typeface="Cambria Math" panose="02040503050406030204" pitchFamily="18" charset="0"/>
                                </a:rPr>
                              </m:ctrlPr>
                            </m:sSupPr>
                            <m:e>
                              <m:r>
                                <a:rPr lang="tr-TR" sz="2000" i="1">
                                  <a:latin typeface="Cambria Math"/>
                                </a:rPr>
                                <m:t>𝑥</m:t>
                              </m:r>
                            </m:e>
                            <m:sup>
                              <m:r>
                                <a:rPr lang="tr-TR" sz="2000" i="1">
                                  <a:latin typeface="Cambria Math"/>
                                </a:rPr>
                                <m:t>𝑘</m:t>
                              </m:r>
                            </m:sup>
                          </m:sSup>
                        </m:e>
                      </m:nary>
                    </m:oMath>
                  </m:oMathPara>
                </a14:m>
                <a:endParaRPr lang="tr-TR" sz="2000" dirty="0"/>
              </a:p>
            </p:txBody>
          </p:sp>
        </mc:Choice>
        <mc:Fallback xmlns="">
          <p:sp>
            <p:nvSpPr>
              <p:cNvPr id="5" name="Dikdörtgen 4"/>
              <p:cNvSpPr>
                <a:spLocks noRot="1" noChangeAspect="1" noMove="1" noResize="1" noEditPoints="1" noAdjustHandles="1" noChangeArrowheads="1" noChangeShapeType="1" noTextEdit="1"/>
              </p:cNvSpPr>
              <p:nvPr/>
            </p:nvSpPr>
            <p:spPr>
              <a:xfrm>
                <a:off x="539552" y="2960282"/>
                <a:ext cx="7704856" cy="694549"/>
              </a:xfrm>
              <a:prstGeom prst="rect">
                <a:avLst/>
              </a:prstGeom>
              <a:blipFill rotWithShape="1">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11623210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sz="quarter" idx="1"/>
          </p:nvPr>
        </p:nvSpPr>
        <p:spPr>
          <a:xfrm>
            <a:off x="457200" y="1600200"/>
            <a:ext cx="7715200" cy="4873752"/>
          </a:xfrm>
        </p:spPr>
        <p:txBody>
          <a:bodyPr/>
          <a:lstStyle/>
          <a:p>
            <a:pPr marL="0" indent="0" algn="just">
              <a:buNone/>
            </a:pPr>
            <a:r>
              <a:rPr lang="tr-TR" dirty="0" smtClean="0"/>
              <a:t>1</a:t>
            </a:r>
            <a:r>
              <a:rPr lang="tr-TR" dirty="0"/>
              <a:t>, 1, 1, 1, 1, 1 dizisinin üretici fonksiyonu nedir</a:t>
            </a:r>
            <a:r>
              <a:rPr lang="tr-TR" dirty="0" smtClean="0"/>
              <a:t>?</a:t>
            </a:r>
          </a:p>
          <a:p>
            <a:pPr marL="0" indent="0" algn="just">
              <a:buNone/>
            </a:pPr>
            <a:endParaRPr lang="tr-TR" dirty="0"/>
          </a:p>
          <a:p>
            <a:pPr marL="0" indent="0" algn="just">
              <a:buNone/>
            </a:pPr>
            <a:r>
              <a:rPr lang="tr-TR" b="1" dirty="0"/>
              <a:t>Çözüm: </a:t>
            </a:r>
            <a:r>
              <a:rPr lang="tr-TR" dirty="0"/>
              <a:t>1, 1, 1, 1, 1, 1 serisinin üretici </a:t>
            </a:r>
            <a:r>
              <a:rPr lang="tr-TR" dirty="0" smtClean="0"/>
              <a:t>fonksiyonu 1+x+x</a:t>
            </a:r>
            <a:r>
              <a:rPr lang="tr-TR" baseline="30000" dirty="0" smtClean="0"/>
              <a:t>2</a:t>
            </a:r>
            <a:r>
              <a:rPr lang="tr-TR" dirty="0" smtClean="0"/>
              <a:t>+x</a:t>
            </a:r>
            <a:r>
              <a:rPr lang="tr-TR" baseline="30000" dirty="0" smtClean="0"/>
              <a:t>3</a:t>
            </a:r>
            <a:r>
              <a:rPr lang="tr-TR" dirty="0" smtClean="0"/>
              <a:t>+x</a:t>
            </a:r>
            <a:r>
              <a:rPr lang="tr-TR" baseline="30000" dirty="0" smtClean="0"/>
              <a:t>4</a:t>
            </a:r>
            <a:r>
              <a:rPr lang="tr-TR" dirty="0" smtClean="0"/>
              <a:t>+x</a:t>
            </a:r>
            <a:r>
              <a:rPr lang="tr-TR" baseline="30000" dirty="0" smtClean="0"/>
              <a:t>5</a:t>
            </a:r>
            <a:r>
              <a:rPr lang="tr-TR" dirty="0" smtClean="0"/>
              <a:t>’tir</a:t>
            </a:r>
            <a:r>
              <a:rPr lang="tr-TR" dirty="0"/>
              <a:t>. Kesim 2.4’teki Teorem 1’e göre  </a:t>
            </a:r>
            <a:r>
              <a:rPr lang="tr-TR" dirty="0" smtClean="0"/>
              <a:t>x≠1 için;</a:t>
            </a:r>
          </a:p>
          <a:p>
            <a:pPr algn="just"/>
            <a:endParaRPr lang="tr-TR" dirty="0"/>
          </a:p>
          <a:p>
            <a:pPr algn="just"/>
            <a:endParaRPr lang="tr-TR" dirty="0" smtClean="0"/>
          </a:p>
          <a:p>
            <a:pPr marL="0" indent="0" algn="just">
              <a:buNone/>
            </a:pPr>
            <a:r>
              <a:rPr lang="tr-TR" dirty="0" smtClean="0"/>
              <a:t>olmaktadır</a:t>
            </a:r>
            <a:r>
              <a:rPr lang="tr-TR" dirty="0"/>
              <a:t>. </a:t>
            </a:r>
          </a:p>
          <a:p>
            <a:pPr marL="0" indent="0" algn="just">
              <a:buNone/>
            </a:pPr>
            <a:r>
              <a:rPr lang="tr-TR" dirty="0"/>
              <a:t>Buna göre,  1, 1, 1, 1, 1, 1 serisinin üretici fonksiyonudur. </a:t>
            </a:r>
          </a:p>
        </p:txBody>
      </p:sp>
      <p:sp>
        <p:nvSpPr>
          <p:cNvPr id="4" name="Slayt Numarası Yer Tutucusu 3"/>
          <p:cNvSpPr>
            <a:spLocks noGrp="1"/>
          </p:cNvSpPr>
          <p:nvPr>
            <p:ph type="sldNum" sz="quarter" idx="15"/>
          </p:nvPr>
        </p:nvSpPr>
        <p:spPr/>
        <p:txBody>
          <a:bodyPr/>
          <a:lstStyle/>
          <a:p>
            <a:fld id="{3F53E46D-0D11-4F90-90B1-E4A64180CDCE}" type="slidenum">
              <a:rPr lang="tr-TR" smtClean="0"/>
              <a:t>71</a:t>
            </a:fld>
            <a:endParaRPr lang="tr-TR"/>
          </a:p>
        </p:txBody>
      </p:sp>
      <mc:AlternateContent xmlns:mc="http://schemas.openxmlformats.org/markup-compatibility/2006" xmlns:a14="http://schemas.microsoft.com/office/drawing/2010/main">
        <mc:Choice Requires="a14">
          <p:sp>
            <p:nvSpPr>
              <p:cNvPr id="5" name="Dikdörtgen 4"/>
              <p:cNvSpPr/>
              <p:nvPr/>
            </p:nvSpPr>
            <p:spPr>
              <a:xfrm>
                <a:off x="2123728" y="3861048"/>
                <a:ext cx="5133906"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tr-TR" sz="2000" i="1">
                              <a:latin typeface="Cambria Math" panose="02040503050406030204" pitchFamily="18" charset="0"/>
                            </a:rPr>
                          </m:ctrlPr>
                        </m:dPr>
                        <m:e>
                          <m:sSup>
                            <m:sSupPr>
                              <m:ctrlPr>
                                <a:rPr lang="tr-TR" sz="2000" i="1">
                                  <a:latin typeface="Cambria Math" panose="02040503050406030204" pitchFamily="18" charset="0"/>
                                </a:rPr>
                              </m:ctrlPr>
                            </m:sSupPr>
                            <m:e>
                              <m:r>
                                <a:rPr lang="tr-TR" sz="2000" i="1">
                                  <a:latin typeface="Cambria Math"/>
                                </a:rPr>
                                <m:t>𝑥</m:t>
                              </m:r>
                            </m:e>
                            <m:sup>
                              <m:r>
                                <a:rPr lang="tr-TR" sz="2000" i="1">
                                  <a:latin typeface="Cambria Math"/>
                                </a:rPr>
                                <m:t>6</m:t>
                              </m:r>
                            </m:sup>
                          </m:sSup>
                          <m:r>
                            <a:rPr lang="tr-TR" sz="2000" i="1">
                              <a:latin typeface="Cambria Math"/>
                            </a:rPr>
                            <m:t>−1</m:t>
                          </m:r>
                        </m:e>
                      </m:d>
                      <m:d>
                        <m:dPr>
                          <m:ctrlPr>
                            <a:rPr lang="tr-TR" sz="2000" i="1">
                              <a:latin typeface="Cambria Math" panose="02040503050406030204" pitchFamily="18" charset="0"/>
                            </a:rPr>
                          </m:ctrlPr>
                        </m:dPr>
                        <m:e>
                          <m:r>
                            <a:rPr lang="tr-TR" sz="2000" i="1">
                              <a:latin typeface="Cambria Math"/>
                            </a:rPr>
                            <m:t>𝑥</m:t>
                          </m:r>
                          <m:r>
                            <a:rPr lang="tr-TR" sz="2000" i="1">
                              <a:latin typeface="Cambria Math"/>
                            </a:rPr>
                            <m:t>−1</m:t>
                          </m:r>
                        </m:e>
                      </m:d>
                      <m:r>
                        <a:rPr lang="tr-TR" sz="2000" i="1">
                          <a:latin typeface="Cambria Math"/>
                        </a:rPr>
                        <m:t>=1+</m:t>
                      </m:r>
                      <m:r>
                        <a:rPr lang="tr-TR" sz="2000" i="1">
                          <a:latin typeface="Cambria Math"/>
                        </a:rPr>
                        <m:t>𝑥</m:t>
                      </m:r>
                      <m:r>
                        <a:rPr lang="tr-TR" sz="2000" i="1">
                          <a:latin typeface="Cambria Math"/>
                        </a:rPr>
                        <m:t>+</m:t>
                      </m:r>
                      <m:sSup>
                        <m:sSupPr>
                          <m:ctrlPr>
                            <a:rPr lang="tr-TR" sz="2000" i="1">
                              <a:latin typeface="Cambria Math" panose="02040503050406030204" pitchFamily="18" charset="0"/>
                            </a:rPr>
                          </m:ctrlPr>
                        </m:sSupPr>
                        <m:e>
                          <m:r>
                            <a:rPr lang="tr-TR" sz="2000" i="1">
                              <a:latin typeface="Cambria Math"/>
                            </a:rPr>
                            <m:t>𝑥</m:t>
                          </m:r>
                        </m:e>
                        <m:sup>
                          <m:r>
                            <a:rPr lang="tr-TR" sz="2000" i="1">
                              <a:latin typeface="Cambria Math"/>
                            </a:rPr>
                            <m:t>2</m:t>
                          </m:r>
                        </m:sup>
                      </m:sSup>
                      <m:r>
                        <a:rPr lang="tr-TR" sz="2000" i="1">
                          <a:latin typeface="Cambria Math"/>
                        </a:rPr>
                        <m:t>+</m:t>
                      </m:r>
                      <m:sSup>
                        <m:sSupPr>
                          <m:ctrlPr>
                            <a:rPr lang="tr-TR" sz="2000" i="1">
                              <a:latin typeface="Cambria Math" panose="02040503050406030204" pitchFamily="18" charset="0"/>
                            </a:rPr>
                          </m:ctrlPr>
                        </m:sSupPr>
                        <m:e>
                          <m:r>
                            <a:rPr lang="tr-TR" sz="2000" i="1">
                              <a:latin typeface="Cambria Math"/>
                            </a:rPr>
                            <m:t>𝑥</m:t>
                          </m:r>
                        </m:e>
                        <m:sup>
                          <m:r>
                            <a:rPr lang="tr-TR" sz="2000" i="1">
                              <a:latin typeface="Cambria Math"/>
                            </a:rPr>
                            <m:t>3</m:t>
                          </m:r>
                        </m:sup>
                      </m:sSup>
                      <m:r>
                        <a:rPr lang="tr-TR" sz="2000" i="1">
                          <a:latin typeface="Cambria Math"/>
                        </a:rPr>
                        <m:t>+</m:t>
                      </m:r>
                      <m:sSup>
                        <m:sSupPr>
                          <m:ctrlPr>
                            <a:rPr lang="tr-TR" sz="2000" i="1">
                              <a:latin typeface="Cambria Math" panose="02040503050406030204" pitchFamily="18" charset="0"/>
                            </a:rPr>
                          </m:ctrlPr>
                        </m:sSupPr>
                        <m:e>
                          <m:r>
                            <a:rPr lang="tr-TR" sz="2000" i="1">
                              <a:latin typeface="Cambria Math"/>
                            </a:rPr>
                            <m:t>𝑥</m:t>
                          </m:r>
                        </m:e>
                        <m:sup>
                          <m:r>
                            <a:rPr lang="tr-TR" sz="2000" i="1">
                              <a:latin typeface="Cambria Math"/>
                            </a:rPr>
                            <m:t>4</m:t>
                          </m:r>
                        </m:sup>
                      </m:sSup>
                      <m:r>
                        <a:rPr lang="tr-TR" sz="2000" i="1">
                          <a:latin typeface="Cambria Math"/>
                        </a:rPr>
                        <m:t>+</m:t>
                      </m:r>
                      <m:sSup>
                        <m:sSupPr>
                          <m:ctrlPr>
                            <a:rPr lang="tr-TR" sz="2000" i="1">
                              <a:latin typeface="Cambria Math" panose="02040503050406030204" pitchFamily="18" charset="0"/>
                            </a:rPr>
                          </m:ctrlPr>
                        </m:sSupPr>
                        <m:e>
                          <m:r>
                            <a:rPr lang="tr-TR" sz="2000" i="1">
                              <a:latin typeface="Cambria Math"/>
                            </a:rPr>
                            <m:t>𝑥</m:t>
                          </m:r>
                        </m:e>
                        <m:sup>
                          <m:r>
                            <a:rPr lang="tr-TR" sz="2000" i="1">
                              <a:latin typeface="Cambria Math"/>
                            </a:rPr>
                            <m:t>5</m:t>
                          </m:r>
                        </m:sup>
                      </m:sSup>
                    </m:oMath>
                  </m:oMathPara>
                </a14:m>
                <a:endParaRPr lang="tr-TR" sz="2000" dirty="0"/>
              </a:p>
            </p:txBody>
          </p:sp>
        </mc:Choice>
        <mc:Fallback xmlns="">
          <p:sp>
            <p:nvSpPr>
              <p:cNvPr id="5" name="Dikdörtgen 4"/>
              <p:cNvSpPr>
                <a:spLocks noRot="1" noChangeAspect="1" noMove="1" noResize="1" noEditPoints="1" noAdjustHandles="1" noChangeArrowheads="1" noChangeShapeType="1" noTextEdit="1"/>
              </p:cNvSpPr>
              <p:nvPr/>
            </p:nvSpPr>
            <p:spPr>
              <a:xfrm>
                <a:off x="2123728" y="3861048"/>
                <a:ext cx="5133906" cy="439736"/>
              </a:xfrm>
              <a:prstGeom prst="rect">
                <a:avLst/>
              </a:prstGeom>
              <a:blipFill rotWithShape="1">
                <a:blip r:embed="rId2"/>
                <a:stretch>
                  <a:fillRect/>
                </a:stretch>
              </a:blipFill>
            </p:spPr>
            <p:txBody>
              <a:bodyPr/>
              <a:lstStyle/>
              <a:p>
                <a:r>
                  <a:rPr lang="tr-TR">
                    <a:noFill/>
                  </a:rPr>
                  <a:t> </a:t>
                </a:r>
              </a:p>
            </p:txBody>
          </p:sp>
        </mc:Fallback>
      </mc:AlternateContent>
      <p:pic>
        <p:nvPicPr>
          <p:cNvPr id="7" name="Picture 2" descr="http://www.noktalamaisaretleri.com/images/soru-isareti.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08304" y="188640"/>
            <a:ext cx="1224136" cy="99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21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124744"/>
                <a:ext cx="7715200" cy="5349208"/>
              </a:xfrm>
            </p:spPr>
            <p:txBody>
              <a:bodyPr>
                <a:normAutofit lnSpcReduction="10000"/>
              </a:bodyPr>
              <a:lstStyle/>
              <a:p>
                <a:pPr marL="0" indent="0" algn="just">
                  <a:buNone/>
                </a:pPr>
                <a:r>
                  <a:rPr lang="tr-TR" b="1" dirty="0"/>
                  <a:t>Teorem 1: </a:t>
                </a:r>
                <a:r>
                  <a:rPr lang="tr-TR" dirty="0"/>
                  <a:t> </a:t>
                </a:r>
                <a14:m>
                  <m:oMath xmlns:m="http://schemas.openxmlformats.org/officeDocument/2006/math">
                    <m:r>
                      <a:rPr lang="tr-TR" i="1">
                        <a:latin typeface="Cambria Math"/>
                      </a:rPr>
                      <m:t>𝑓</m:t>
                    </m:r>
                    <m:d>
                      <m:dPr>
                        <m:ctrlPr>
                          <a:rPr lang="tr-TR" i="1">
                            <a:latin typeface="Cambria Math" panose="02040503050406030204" pitchFamily="18" charset="0"/>
                          </a:rPr>
                        </m:ctrlPr>
                      </m:dPr>
                      <m:e>
                        <m:r>
                          <a:rPr lang="tr-TR" i="1">
                            <a:latin typeface="Cambria Math"/>
                          </a:rPr>
                          <m:t>𝑥</m:t>
                        </m:r>
                      </m:e>
                    </m:d>
                    <m:r>
                      <a:rPr lang="tr-TR" i="1">
                        <a:latin typeface="Cambria Math"/>
                      </a:rPr>
                      <m:t>=</m:t>
                    </m:r>
                    <m:nary>
                      <m:naryPr>
                        <m:chr m:val="∑"/>
                        <m:limLoc m:val="undOvr"/>
                        <m:ctrlPr>
                          <a:rPr lang="tr-TR" i="1">
                            <a:latin typeface="Cambria Math" panose="02040503050406030204" pitchFamily="18" charset="0"/>
                          </a:rPr>
                        </m:ctrlPr>
                      </m:naryPr>
                      <m:sub>
                        <m:r>
                          <a:rPr lang="tr-TR" i="1">
                            <a:latin typeface="Cambria Math"/>
                          </a:rPr>
                          <m:t>𝑘</m:t>
                        </m:r>
                        <m:r>
                          <a:rPr lang="tr-TR" i="1">
                            <a:latin typeface="Cambria Math"/>
                          </a:rPr>
                          <m:t>=0</m:t>
                        </m:r>
                      </m:sub>
                      <m:sup>
                        <m:r>
                          <a:rPr lang="tr-TR" i="1">
                            <a:latin typeface="Cambria Math"/>
                          </a:rPr>
                          <m:t>∞</m:t>
                        </m:r>
                      </m:sup>
                      <m:e>
                        <m:sSub>
                          <m:sSubPr>
                            <m:ctrlPr>
                              <a:rPr lang="tr-TR" i="1">
                                <a:latin typeface="Cambria Math" panose="02040503050406030204" pitchFamily="18" charset="0"/>
                              </a:rPr>
                            </m:ctrlPr>
                          </m:sSubPr>
                          <m:e>
                            <m:r>
                              <a:rPr lang="tr-TR" i="1">
                                <a:latin typeface="Cambria Math"/>
                              </a:rPr>
                              <m:t>𝑎</m:t>
                            </m:r>
                          </m:e>
                          <m:sub>
                            <m:r>
                              <a:rPr lang="tr-TR" i="1">
                                <a:latin typeface="Cambria Math"/>
                              </a:rPr>
                              <m:t>𝑘</m:t>
                            </m:r>
                          </m:sub>
                        </m:sSub>
                        <m:sSup>
                          <m:sSupPr>
                            <m:ctrlPr>
                              <a:rPr lang="tr-TR" i="1">
                                <a:latin typeface="Cambria Math" panose="02040503050406030204" pitchFamily="18" charset="0"/>
                              </a:rPr>
                            </m:ctrlPr>
                          </m:sSupPr>
                          <m:e>
                            <m:r>
                              <a:rPr lang="tr-TR" i="1">
                                <a:latin typeface="Cambria Math"/>
                              </a:rPr>
                              <m:t>𝑥</m:t>
                            </m:r>
                          </m:e>
                          <m:sup>
                            <m:r>
                              <a:rPr lang="tr-TR" i="1">
                                <a:latin typeface="Cambria Math"/>
                              </a:rPr>
                              <m:t>𝑘</m:t>
                            </m:r>
                            <m:r>
                              <a:rPr lang="tr-TR" i="1">
                                <a:latin typeface="Cambria Math"/>
                              </a:rPr>
                              <m:t> </m:t>
                            </m:r>
                          </m:sup>
                        </m:sSup>
                        <m:r>
                          <a:rPr lang="tr-TR" i="1">
                            <a:latin typeface="Cambria Math"/>
                          </a:rPr>
                          <m:t> </m:t>
                        </m:r>
                        <m:r>
                          <a:rPr lang="tr-TR" i="1">
                            <a:latin typeface="Cambria Math"/>
                          </a:rPr>
                          <m:t>𝑣𝑒</m:t>
                        </m:r>
                        <m:r>
                          <a:rPr lang="tr-TR" i="1">
                            <a:latin typeface="Cambria Math"/>
                          </a:rPr>
                          <m:t> </m:t>
                        </m:r>
                        <m:r>
                          <a:rPr lang="tr-TR" i="1">
                            <a:latin typeface="Cambria Math"/>
                          </a:rPr>
                          <m:t>𝑔</m:t>
                        </m:r>
                        <m:d>
                          <m:dPr>
                            <m:ctrlPr>
                              <a:rPr lang="tr-TR" i="1">
                                <a:latin typeface="Cambria Math" panose="02040503050406030204" pitchFamily="18" charset="0"/>
                              </a:rPr>
                            </m:ctrlPr>
                          </m:dPr>
                          <m:e>
                            <m:r>
                              <a:rPr lang="tr-TR" i="1">
                                <a:latin typeface="Cambria Math"/>
                              </a:rPr>
                              <m:t>𝑥</m:t>
                            </m:r>
                          </m:e>
                        </m:d>
                        <m:r>
                          <a:rPr lang="tr-TR" i="1">
                            <a:latin typeface="Cambria Math"/>
                          </a:rPr>
                          <m:t>=</m:t>
                        </m:r>
                        <m:nary>
                          <m:naryPr>
                            <m:chr m:val="∑"/>
                            <m:limLoc m:val="undOvr"/>
                            <m:ctrlPr>
                              <a:rPr lang="tr-TR" i="1">
                                <a:latin typeface="Cambria Math" panose="02040503050406030204" pitchFamily="18" charset="0"/>
                              </a:rPr>
                            </m:ctrlPr>
                          </m:naryPr>
                          <m:sub>
                            <m:r>
                              <a:rPr lang="tr-TR" i="1">
                                <a:latin typeface="Cambria Math"/>
                              </a:rPr>
                              <m:t>𝑘</m:t>
                            </m:r>
                            <m:r>
                              <a:rPr lang="tr-TR" i="1">
                                <a:latin typeface="Cambria Math"/>
                              </a:rPr>
                              <m:t>=0</m:t>
                            </m:r>
                          </m:sub>
                          <m:sup>
                            <m:r>
                              <a:rPr lang="tr-TR" i="1">
                                <a:latin typeface="Cambria Math"/>
                              </a:rPr>
                              <m:t>∞</m:t>
                            </m:r>
                          </m:sup>
                          <m:e>
                            <m:sSub>
                              <m:sSubPr>
                                <m:ctrlPr>
                                  <a:rPr lang="tr-TR" i="1">
                                    <a:latin typeface="Cambria Math" panose="02040503050406030204" pitchFamily="18" charset="0"/>
                                  </a:rPr>
                                </m:ctrlPr>
                              </m:sSubPr>
                              <m:e>
                                <m:r>
                                  <a:rPr lang="tr-TR" i="1">
                                    <a:latin typeface="Cambria Math"/>
                                  </a:rPr>
                                  <m:t>𝑏</m:t>
                                </m:r>
                              </m:e>
                              <m:sub>
                                <m:r>
                                  <a:rPr lang="tr-TR" i="1">
                                    <a:latin typeface="Cambria Math"/>
                                  </a:rPr>
                                  <m:t>𝑘</m:t>
                                </m:r>
                              </m:sub>
                            </m:sSub>
                            <m:sSup>
                              <m:sSupPr>
                                <m:ctrlPr>
                                  <a:rPr lang="tr-TR" i="1">
                                    <a:latin typeface="Cambria Math" panose="02040503050406030204" pitchFamily="18" charset="0"/>
                                  </a:rPr>
                                </m:ctrlPr>
                              </m:sSupPr>
                              <m:e>
                                <m:r>
                                  <a:rPr lang="tr-TR" i="1">
                                    <a:latin typeface="Cambria Math"/>
                                  </a:rPr>
                                  <m:t>𝑥</m:t>
                                </m:r>
                              </m:e>
                              <m:sup>
                                <m:r>
                                  <a:rPr lang="tr-TR" i="1">
                                    <a:latin typeface="Cambria Math"/>
                                  </a:rPr>
                                  <m:t>𝑘</m:t>
                                </m:r>
                              </m:sup>
                            </m:sSup>
                          </m:e>
                        </m:nary>
                      </m:e>
                    </m:nary>
                  </m:oMath>
                </a14:m>
                <a:endParaRPr lang="tr-TR" dirty="0" smtClean="0"/>
              </a:p>
              <a:p>
                <a:pPr marL="0" indent="0" algn="just">
                  <a:buNone/>
                </a:pPr>
                <a:r>
                  <a:rPr lang="tr-TR" dirty="0" smtClean="0"/>
                  <a:t>olduğunu farz </a:t>
                </a:r>
                <a:r>
                  <a:rPr lang="tr-TR" dirty="0"/>
                  <a:t>edelim. Bu durumda</a:t>
                </a:r>
                <a:r>
                  <a:rPr lang="tr-TR" dirty="0" smtClean="0"/>
                  <a:t>;</a:t>
                </a:r>
              </a:p>
              <a:p>
                <a:pPr marL="0" indent="0" algn="just">
                  <a:buNone/>
                </a:pPr>
                <a14:m>
                  <m:oMathPara xmlns:m="http://schemas.openxmlformats.org/officeDocument/2006/math">
                    <m:oMathParaPr>
                      <m:jc m:val="centerGroup"/>
                    </m:oMathParaPr>
                    <m:oMath xmlns:m="http://schemas.openxmlformats.org/officeDocument/2006/math">
                      <m:r>
                        <a:rPr lang="tr-TR" sz="2200" i="1">
                          <a:latin typeface="Cambria Math"/>
                        </a:rPr>
                        <m:t>𝑓</m:t>
                      </m:r>
                      <m:d>
                        <m:dPr>
                          <m:ctrlPr>
                            <a:rPr lang="tr-TR" sz="2200" i="1">
                              <a:latin typeface="Cambria Math" panose="02040503050406030204" pitchFamily="18" charset="0"/>
                            </a:rPr>
                          </m:ctrlPr>
                        </m:dPr>
                        <m:e>
                          <m:r>
                            <a:rPr lang="tr-TR" sz="2200" i="1">
                              <a:latin typeface="Cambria Math"/>
                            </a:rPr>
                            <m:t>𝑥</m:t>
                          </m:r>
                        </m:e>
                      </m:d>
                      <m:r>
                        <a:rPr lang="tr-TR" sz="2200" i="1">
                          <a:latin typeface="Cambria Math"/>
                        </a:rPr>
                        <m:t>+</m:t>
                      </m:r>
                      <m:r>
                        <a:rPr lang="tr-TR" sz="2200" i="1">
                          <a:latin typeface="Cambria Math"/>
                        </a:rPr>
                        <m:t>𝑔</m:t>
                      </m:r>
                      <m:d>
                        <m:dPr>
                          <m:ctrlPr>
                            <a:rPr lang="tr-TR" sz="2200" i="1">
                              <a:latin typeface="Cambria Math" panose="02040503050406030204" pitchFamily="18" charset="0"/>
                            </a:rPr>
                          </m:ctrlPr>
                        </m:dPr>
                        <m:e>
                          <m:r>
                            <a:rPr lang="tr-TR" sz="2200" i="1">
                              <a:latin typeface="Cambria Math"/>
                            </a:rPr>
                            <m:t>𝑥</m:t>
                          </m:r>
                        </m:e>
                      </m:d>
                      <m:r>
                        <a:rPr lang="tr-TR" sz="2200" i="1">
                          <a:latin typeface="Cambria Math"/>
                        </a:rPr>
                        <m:t>=</m:t>
                      </m:r>
                      <m:nary>
                        <m:naryPr>
                          <m:chr m:val="∑"/>
                          <m:limLoc m:val="subSup"/>
                          <m:ctrlPr>
                            <a:rPr lang="tr-TR" sz="2200" i="1">
                              <a:latin typeface="Cambria Math" panose="02040503050406030204" pitchFamily="18" charset="0"/>
                            </a:rPr>
                          </m:ctrlPr>
                        </m:naryPr>
                        <m:sub>
                          <m:r>
                            <a:rPr lang="tr-TR" sz="2200" i="1">
                              <a:latin typeface="Cambria Math"/>
                            </a:rPr>
                            <m:t>𝑘</m:t>
                          </m:r>
                          <m:r>
                            <a:rPr lang="tr-TR" sz="2200" i="1">
                              <a:latin typeface="Cambria Math"/>
                            </a:rPr>
                            <m:t>=0</m:t>
                          </m:r>
                        </m:sub>
                        <m:sup>
                          <m:r>
                            <a:rPr lang="tr-TR" sz="2200" i="1">
                              <a:latin typeface="Cambria Math"/>
                            </a:rPr>
                            <m:t>∞</m:t>
                          </m:r>
                        </m:sup>
                        <m:e>
                          <m:d>
                            <m:dPr>
                              <m:ctrlPr>
                                <a:rPr lang="tr-TR" sz="2200" i="1">
                                  <a:latin typeface="Cambria Math" panose="02040503050406030204" pitchFamily="18" charset="0"/>
                                </a:rPr>
                              </m:ctrlPr>
                            </m:dPr>
                            <m:e>
                              <m:sSub>
                                <m:sSubPr>
                                  <m:ctrlPr>
                                    <a:rPr lang="tr-TR" sz="2200" i="1">
                                      <a:latin typeface="Cambria Math" panose="02040503050406030204" pitchFamily="18" charset="0"/>
                                    </a:rPr>
                                  </m:ctrlPr>
                                </m:sSubPr>
                                <m:e>
                                  <m:r>
                                    <a:rPr lang="tr-TR" sz="2200" i="1">
                                      <a:latin typeface="Cambria Math"/>
                                    </a:rPr>
                                    <m:t>𝑎</m:t>
                                  </m:r>
                                </m:e>
                                <m:sub>
                                  <m:r>
                                    <a:rPr lang="tr-TR" sz="2200" i="1">
                                      <a:latin typeface="Cambria Math"/>
                                    </a:rPr>
                                    <m:t>𝑘</m:t>
                                  </m:r>
                                </m:sub>
                              </m:sSub>
                              <m:r>
                                <a:rPr lang="tr-TR" sz="2200" i="1">
                                  <a:latin typeface="Cambria Math"/>
                                </a:rPr>
                                <m:t>+</m:t>
                              </m:r>
                              <m:sSub>
                                <m:sSubPr>
                                  <m:ctrlPr>
                                    <a:rPr lang="tr-TR" sz="2200" i="1">
                                      <a:latin typeface="Cambria Math" panose="02040503050406030204" pitchFamily="18" charset="0"/>
                                    </a:rPr>
                                  </m:ctrlPr>
                                </m:sSubPr>
                                <m:e>
                                  <m:r>
                                    <a:rPr lang="tr-TR" sz="2200" i="1">
                                      <a:latin typeface="Cambria Math"/>
                                    </a:rPr>
                                    <m:t>𝑏</m:t>
                                  </m:r>
                                </m:e>
                                <m:sub>
                                  <m:r>
                                    <a:rPr lang="tr-TR" sz="2200" i="1">
                                      <a:latin typeface="Cambria Math"/>
                                    </a:rPr>
                                    <m:t>𝑘</m:t>
                                  </m:r>
                                </m:sub>
                              </m:sSub>
                            </m:e>
                          </m:d>
                          <m:sSup>
                            <m:sSupPr>
                              <m:ctrlPr>
                                <a:rPr lang="tr-TR" sz="2200" i="1">
                                  <a:latin typeface="Cambria Math" panose="02040503050406030204" pitchFamily="18" charset="0"/>
                                </a:rPr>
                              </m:ctrlPr>
                            </m:sSupPr>
                            <m:e>
                              <m:r>
                                <a:rPr lang="tr-TR" sz="2200" i="1">
                                  <a:latin typeface="Cambria Math"/>
                                </a:rPr>
                                <m:t>𝑥</m:t>
                              </m:r>
                            </m:e>
                            <m:sup>
                              <m:r>
                                <a:rPr lang="tr-TR" sz="2200" i="1">
                                  <a:latin typeface="Cambria Math"/>
                                </a:rPr>
                                <m:t>𝑘</m:t>
                              </m:r>
                            </m:sup>
                          </m:sSup>
                          <m:r>
                            <a:rPr lang="tr-TR" sz="2200" i="1">
                              <a:latin typeface="Cambria Math"/>
                            </a:rPr>
                            <m:t>𝑣𝑒</m:t>
                          </m:r>
                          <m:r>
                            <a:rPr lang="tr-TR" sz="2200" i="1">
                              <a:latin typeface="Cambria Math"/>
                            </a:rPr>
                            <m:t> </m:t>
                          </m:r>
                          <m:r>
                            <a:rPr lang="tr-TR" sz="2200" i="1">
                              <a:latin typeface="Cambria Math"/>
                            </a:rPr>
                            <m:t>𝑓</m:t>
                          </m:r>
                          <m:d>
                            <m:dPr>
                              <m:ctrlPr>
                                <a:rPr lang="tr-TR" sz="2200" i="1">
                                  <a:latin typeface="Cambria Math" panose="02040503050406030204" pitchFamily="18" charset="0"/>
                                </a:rPr>
                              </m:ctrlPr>
                            </m:dPr>
                            <m:e>
                              <m:r>
                                <a:rPr lang="tr-TR" sz="2200" i="1">
                                  <a:latin typeface="Cambria Math"/>
                                </a:rPr>
                                <m:t>𝑥</m:t>
                              </m:r>
                            </m:e>
                          </m:d>
                          <m:r>
                            <a:rPr lang="tr-TR" sz="2200" i="1">
                              <a:latin typeface="Cambria Math"/>
                            </a:rPr>
                            <m:t>𝑔</m:t>
                          </m:r>
                          <m:d>
                            <m:dPr>
                              <m:ctrlPr>
                                <a:rPr lang="tr-TR" sz="2200" i="1">
                                  <a:latin typeface="Cambria Math" panose="02040503050406030204" pitchFamily="18" charset="0"/>
                                </a:rPr>
                              </m:ctrlPr>
                            </m:dPr>
                            <m:e>
                              <m:r>
                                <a:rPr lang="tr-TR" sz="2200" i="1">
                                  <a:latin typeface="Cambria Math"/>
                                </a:rPr>
                                <m:t>𝑥</m:t>
                              </m:r>
                            </m:e>
                          </m:d>
                          <m:r>
                            <a:rPr lang="tr-TR" sz="2200" i="1">
                              <a:latin typeface="Cambria Math"/>
                            </a:rPr>
                            <m:t>=</m:t>
                          </m:r>
                          <m:nary>
                            <m:naryPr>
                              <m:chr m:val="∑"/>
                              <m:limLoc m:val="undOvr"/>
                              <m:ctrlPr>
                                <a:rPr lang="tr-TR" sz="2200" i="1">
                                  <a:latin typeface="Cambria Math" panose="02040503050406030204" pitchFamily="18" charset="0"/>
                                </a:rPr>
                              </m:ctrlPr>
                            </m:naryPr>
                            <m:sub>
                              <m:r>
                                <a:rPr lang="tr-TR" sz="2200" i="1">
                                  <a:latin typeface="Cambria Math"/>
                                </a:rPr>
                                <m:t>𝑘</m:t>
                              </m:r>
                              <m:r>
                                <a:rPr lang="tr-TR" sz="2200" i="1">
                                  <a:latin typeface="Cambria Math"/>
                                </a:rPr>
                                <m:t>=0</m:t>
                              </m:r>
                            </m:sub>
                            <m:sup>
                              <m:r>
                                <a:rPr lang="tr-TR" sz="2200" i="1">
                                  <a:latin typeface="Cambria Math"/>
                                </a:rPr>
                                <m:t>∞</m:t>
                              </m:r>
                            </m:sup>
                            <m:e>
                              <m:r>
                                <a:rPr lang="tr-TR" sz="2200" i="1">
                                  <a:latin typeface="Cambria Math"/>
                                </a:rPr>
                                <m:t>(</m:t>
                              </m:r>
                              <m:nary>
                                <m:naryPr>
                                  <m:chr m:val="∑"/>
                                  <m:limLoc m:val="undOvr"/>
                                  <m:ctrlPr>
                                    <a:rPr lang="tr-TR" sz="2200" i="1">
                                      <a:latin typeface="Cambria Math" panose="02040503050406030204" pitchFamily="18" charset="0"/>
                                    </a:rPr>
                                  </m:ctrlPr>
                                </m:naryPr>
                                <m:sub>
                                  <m:r>
                                    <a:rPr lang="tr-TR" sz="2200" i="1">
                                      <a:latin typeface="Cambria Math"/>
                                    </a:rPr>
                                    <m:t>𝑗</m:t>
                                  </m:r>
                                  <m:r>
                                    <a:rPr lang="tr-TR" sz="2200" i="1">
                                      <a:latin typeface="Cambria Math"/>
                                    </a:rPr>
                                    <m:t>=0</m:t>
                                  </m:r>
                                </m:sub>
                                <m:sup>
                                  <m:r>
                                    <a:rPr lang="tr-TR" sz="2200" i="1">
                                      <a:latin typeface="Cambria Math"/>
                                    </a:rPr>
                                    <m:t>𝑘</m:t>
                                  </m:r>
                                </m:sup>
                                <m:e>
                                  <m:sSub>
                                    <m:sSubPr>
                                      <m:ctrlPr>
                                        <a:rPr lang="tr-TR" sz="2200" i="1">
                                          <a:latin typeface="Cambria Math" panose="02040503050406030204" pitchFamily="18" charset="0"/>
                                        </a:rPr>
                                      </m:ctrlPr>
                                    </m:sSubPr>
                                    <m:e>
                                      <m:r>
                                        <a:rPr lang="tr-TR" sz="2200" i="1">
                                          <a:latin typeface="Cambria Math"/>
                                        </a:rPr>
                                        <m:t>𝑎</m:t>
                                      </m:r>
                                    </m:e>
                                    <m:sub>
                                      <m:r>
                                        <a:rPr lang="tr-TR" sz="2200" i="1">
                                          <a:latin typeface="Cambria Math"/>
                                        </a:rPr>
                                        <m:t>𝑗</m:t>
                                      </m:r>
                                    </m:sub>
                                  </m:sSub>
                                  <m:sSub>
                                    <m:sSubPr>
                                      <m:ctrlPr>
                                        <a:rPr lang="tr-TR" sz="2200" i="1">
                                          <a:latin typeface="Cambria Math" panose="02040503050406030204" pitchFamily="18" charset="0"/>
                                        </a:rPr>
                                      </m:ctrlPr>
                                    </m:sSubPr>
                                    <m:e>
                                      <m:r>
                                        <a:rPr lang="tr-TR" sz="2200" i="1">
                                          <a:latin typeface="Cambria Math"/>
                                        </a:rPr>
                                        <m:t>𝑏</m:t>
                                      </m:r>
                                    </m:e>
                                    <m:sub>
                                      <m:r>
                                        <a:rPr lang="tr-TR" sz="2200" i="1">
                                          <a:latin typeface="Cambria Math"/>
                                        </a:rPr>
                                        <m:t>𝑘</m:t>
                                      </m:r>
                                      <m:r>
                                        <a:rPr lang="tr-TR" sz="2200" i="1">
                                          <a:latin typeface="Cambria Math"/>
                                        </a:rPr>
                                        <m:t>−</m:t>
                                      </m:r>
                                      <m:r>
                                        <a:rPr lang="tr-TR" sz="2200" i="1">
                                          <a:latin typeface="Cambria Math"/>
                                        </a:rPr>
                                        <m:t>𝑗</m:t>
                                      </m:r>
                                    </m:sub>
                                  </m:sSub>
                                </m:e>
                              </m:nary>
                              <m:r>
                                <a:rPr lang="tr-TR" sz="2200" i="1">
                                  <a:latin typeface="Cambria Math"/>
                                </a:rPr>
                                <m:t>)</m:t>
                              </m:r>
                              <m:sSup>
                                <m:sSupPr>
                                  <m:ctrlPr>
                                    <a:rPr lang="tr-TR" sz="2200" i="1">
                                      <a:latin typeface="Cambria Math" panose="02040503050406030204" pitchFamily="18" charset="0"/>
                                    </a:rPr>
                                  </m:ctrlPr>
                                </m:sSupPr>
                                <m:e>
                                  <m:r>
                                    <a:rPr lang="tr-TR" sz="2200" i="1">
                                      <a:latin typeface="Cambria Math"/>
                                    </a:rPr>
                                    <m:t>𝑥</m:t>
                                  </m:r>
                                </m:e>
                                <m:sup>
                                  <m:r>
                                    <a:rPr lang="tr-TR" sz="2200" i="1">
                                      <a:latin typeface="Cambria Math"/>
                                    </a:rPr>
                                    <m:t>𝑘</m:t>
                                  </m:r>
                                </m:sup>
                              </m:sSup>
                            </m:e>
                          </m:nary>
                        </m:e>
                      </m:nary>
                    </m:oMath>
                  </m:oMathPara>
                </a14:m>
                <a:endParaRPr lang="tr-TR" sz="2200" dirty="0"/>
              </a:p>
              <a:p>
                <a:pPr marL="0" indent="0" algn="just">
                  <a:buNone/>
                </a:pPr>
                <a:r>
                  <a:rPr lang="tr-TR" dirty="0" smtClean="0"/>
                  <a:t>olur</a:t>
                </a:r>
                <a:r>
                  <a:rPr lang="tr-TR" dirty="0"/>
                  <a:t>. </a:t>
                </a:r>
                <a:endParaRPr lang="tr-TR" dirty="0" smtClean="0"/>
              </a:p>
              <a:p>
                <a:pPr marL="0" indent="0" algn="just">
                  <a:buNone/>
                </a:pPr>
                <a:endParaRPr lang="tr-TR" dirty="0"/>
              </a:p>
              <a:p>
                <a:pPr marL="0" indent="0" algn="just">
                  <a:buNone/>
                </a:pPr>
                <a:r>
                  <a:rPr lang="tr-TR" b="1" dirty="0"/>
                  <a:t>Uyarı: </a:t>
                </a:r>
                <a:r>
                  <a:rPr lang="tr-TR" dirty="0"/>
                  <a:t>Teorem 1 bu kesimde ilgilendiğimiz tüm serilerde olduğu gibi sadece bir aralıkta yakınsayan kuvvet serileri için geçerlidir. Fakat, üretici fonksiyon teorisi </a:t>
                </a:r>
                <a:r>
                  <a:rPr lang="tr-TR" dirty="0" err="1"/>
                  <a:t>bunn</a:t>
                </a:r>
                <a:r>
                  <a:rPr lang="tr-TR" dirty="0"/>
                  <a:t> gibi serilerle sınırlandırılmamıştır. Serilerin yakınsamadığı durumlarda Teorem 1’deki ifadeler, üretici fonksiyonların çarpım ve toplamları gibi alınabilir. </a:t>
                </a:r>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124744"/>
                <a:ext cx="7715200" cy="5349208"/>
              </a:xfrm>
              <a:blipFill rotWithShape="1">
                <a:blip r:embed="rId2"/>
                <a:stretch>
                  <a:fillRect l="-948" t="-9806" r="-948"/>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72</a:t>
            </a:fld>
            <a:endParaRPr lang="tr-TR"/>
          </a:p>
        </p:txBody>
      </p:sp>
    </p:spTree>
    <p:extLst>
      <p:ext uri="{BB962C8B-B14F-4D97-AF65-F5344CB8AC3E}">
        <p14:creationId xmlns:p14="http://schemas.microsoft.com/office/powerpoint/2010/main" val="12935032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p:txBody>
              <a:bodyPr/>
              <a:lstStyle/>
              <a:p>
                <a:pPr marL="0" indent="0">
                  <a:buNone/>
                </a:pPr>
                <a:r>
                  <a:rPr lang="tr-TR" b="1" dirty="0" smtClean="0"/>
                  <a:t>Tanım 2: </a:t>
                </a:r>
                <a:r>
                  <a:rPr lang="tr-TR" i="1" dirty="0"/>
                  <a:t>u</a:t>
                </a:r>
                <a:r>
                  <a:rPr lang="tr-TR" dirty="0"/>
                  <a:t> bir reel sayı ve </a:t>
                </a:r>
                <a:r>
                  <a:rPr lang="tr-TR" i="1" dirty="0"/>
                  <a:t>k</a:t>
                </a:r>
                <a:r>
                  <a:rPr lang="tr-TR" dirty="0"/>
                  <a:t> negatif olmayan bir tamsayı olsun. Genişletilmiş </a:t>
                </a:r>
                <a:r>
                  <a:rPr lang="tr-TR" dirty="0" err="1"/>
                  <a:t>binom</a:t>
                </a:r>
                <a:r>
                  <a:rPr lang="tr-TR" dirty="0"/>
                  <a:t> katsayıları </a:t>
                </a:r>
                <a14:m>
                  <m:oMath xmlns:m="http://schemas.openxmlformats.org/officeDocument/2006/math">
                    <m:d>
                      <m:dPr>
                        <m:ctrlPr>
                          <a:rPr lang="tr-TR" i="1">
                            <a:latin typeface="Cambria Math" panose="02040503050406030204" pitchFamily="18" charset="0"/>
                          </a:rPr>
                        </m:ctrlPr>
                      </m:dPr>
                      <m:e>
                        <m:f>
                          <m:fPr>
                            <m:type m:val="noBar"/>
                            <m:ctrlPr>
                              <a:rPr lang="tr-TR" i="1">
                                <a:latin typeface="Cambria Math" panose="02040503050406030204" pitchFamily="18" charset="0"/>
                              </a:rPr>
                            </m:ctrlPr>
                          </m:fPr>
                          <m:num>
                            <m:r>
                              <a:rPr lang="tr-TR" i="1">
                                <a:latin typeface="Cambria Math"/>
                              </a:rPr>
                              <m:t>𝑢</m:t>
                            </m:r>
                          </m:num>
                          <m:den>
                            <m:r>
                              <a:rPr lang="tr-TR" i="1">
                                <a:latin typeface="Cambria Math"/>
                              </a:rPr>
                              <m:t>𝑘</m:t>
                            </m:r>
                          </m:den>
                        </m:f>
                      </m:e>
                    </m:d>
                  </m:oMath>
                </a14:m>
                <a:r>
                  <a:rPr lang="tr-TR" dirty="0"/>
                  <a:t>  şu şekilde tanımlanır</a:t>
                </a:r>
                <a:r>
                  <a:rPr lang="tr-TR" dirty="0" smtClean="0"/>
                  <a:t>:</a:t>
                </a:r>
              </a:p>
              <a:p>
                <a:endParaRPr lang="tr-TR" dirty="0"/>
              </a:p>
              <a:p>
                <a:pPr marL="0" indent="0">
                  <a:buNone/>
                </a:pPr>
                <a14:m>
                  <m:oMathPara xmlns:m="http://schemas.openxmlformats.org/officeDocument/2006/math">
                    <m:oMathParaPr>
                      <m:jc m:val="centerGroup"/>
                    </m:oMathParaPr>
                    <m:oMath xmlns:m="http://schemas.openxmlformats.org/officeDocument/2006/math">
                      <m:d>
                        <m:dPr>
                          <m:ctrlPr>
                            <a:rPr lang="tr-TR" i="1">
                              <a:latin typeface="Cambria Math" panose="02040503050406030204" pitchFamily="18" charset="0"/>
                            </a:rPr>
                          </m:ctrlPr>
                        </m:dPr>
                        <m:e>
                          <m:f>
                            <m:fPr>
                              <m:type m:val="noBar"/>
                              <m:ctrlPr>
                                <a:rPr lang="tr-TR" i="1">
                                  <a:latin typeface="Cambria Math" panose="02040503050406030204" pitchFamily="18" charset="0"/>
                                </a:rPr>
                              </m:ctrlPr>
                            </m:fPr>
                            <m:num>
                              <m:r>
                                <a:rPr lang="tr-TR" i="1">
                                  <a:latin typeface="Cambria Math"/>
                                </a:rPr>
                                <m:t>𝑢</m:t>
                              </m:r>
                            </m:num>
                            <m:den>
                              <m:r>
                                <a:rPr lang="tr-TR" i="1">
                                  <a:latin typeface="Cambria Math"/>
                                </a:rPr>
                                <m:t>𝑘</m:t>
                              </m:r>
                            </m:den>
                          </m:f>
                        </m:e>
                      </m:d>
                      <m:r>
                        <a:rPr lang="tr-TR" i="1">
                          <a:latin typeface="Cambria Math"/>
                        </a:rPr>
                        <m:t>=</m:t>
                      </m:r>
                      <m:d>
                        <m:dPr>
                          <m:begChr m:val="{"/>
                          <m:endChr m:val=""/>
                          <m:ctrlPr>
                            <a:rPr lang="tr-TR" i="1">
                              <a:latin typeface="Cambria Math" panose="02040503050406030204" pitchFamily="18" charset="0"/>
                            </a:rPr>
                          </m:ctrlPr>
                        </m:dPr>
                        <m:e>
                          <m:eqArr>
                            <m:eqArrPr>
                              <m:ctrlPr>
                                <a:rPr lang="tr-TR" i="1">
                                  <a:latin typeface="Cambria Math" panose="02040503050406030204" pitchFamily="18" charset="0"/>
                                </a:rPr>
                              </m:ctrlPr>
                            </m:eqArrPr>
                            <m:e>
                              <m:r>
                                <a:rPr lang="tr-TR" i="1">
                                  <a:latin typeface="Cambria Math"/>
                                </a:rPr>
                                <m:t>𝑢</m:t>
                              </m:r>
                              <m:d>
                                <m:dPr>
                                  <m:ctrlPr>
                                    <a:rPr lang="tr-TR" i="1">
                                      <a:latin typeface="Cambria Math" panose="02040503050406030204" pitchFamily="18" charset="0"/>
                                    </a:rPr>
                                  </m:ctrlPr>
                                </m:dPr>
                                <m:e>
                                  <m:r>
                                    <a:rPr lang="tr-TR" i="1">
                                      <a:latin typeface="Cambria Math"/>
                                    </a:rPr>
                                    <m:t>𝑢</m:t>
                                  </m:r>
                                  <m:r>
                                    <a:rPr lang="tr-TR" i="1">
                                      <a:latin typeface="Cambria Math"/>
                                    </a:rPr>
                                    <m:t>−1</m:t>
                                  </m:r>
                                </m:e>
                              </m:d>
                              <m:r>
                                <a:rPr lang="tr-TR" i="1">
                                  <a:latin typeface="Cambria Math"/>
                                </a:rPr>
                                <m:t>…</m:t>
                              </m:r>
                              <m:f>
                                <m:fPr>
                                  <m:ctrlPr>
                                    <a:rPr lang="tr-TR" i="1">
                                      <a:latin typeface="Cambria Math" panose="02040503050406030204" pitchFamily="18" charset="0"/>
                                    </a:rPr>
                                  </m:ctrlPr>
                                </m:fPr>
                                <m:num>
                                  <m:d>
                                    <m:dPr>
                                      <m:ctrlPr>
                                        <a:rPr lang="tr-TR" i="1">
                                          <a:latin typeface="Cambria Math" panose="02040503050406030204" pitchFamily="18" charset="0"/>
                                        </a:rPr>
                                      </m:ctrlPr>
                                    </m:dPr>
                                    <m:e>
                                      <m:r>
                                        <a:rPr lang="tr-TR" i="1">
                                          <a:latin typeface="Cambria Math"/>
                                        </a:rPr>
                                        <m:t>𝑢</m:t>
                                      </m:r>
                                      <m:r>
                                        <a:rPr lang="tr-TR" i="1">
                                          <a:latin typeface="Cambria Math"/>
                                        </a:rPr>
                                        <m:t>−</m:t>
                                      </m:r>
                                      <m:r>
                                        <a:rPr lang="tr-TR" i="1">
                                          <a:latin typeface="Cambria Math"/>
                                        </a:rPr>
                                        <m:t>𝑘</m:t>
                                      </m:r>
                                      <m:r>
                                        <a:rPr lang="tr-TR" i="1">
                                          <a:latin typeface="Cambria Math"/>
                                        </a:rPr>
                                        <m:t>+1</m:t>
                                      </m:r>
                                    </m:e>
                                  </m:d>
                                </m:num>
                                <m:den>
                                  <m:r>
                                    <a:rPr lang="tr-TR" i="1">
                                      <a:latin typeface="Cambria Math"/>
                                    </a:rPr>
                                    <m:t>𝑘</m:t>
                                  </m:r>
                                  <m:r>
                                    <a:rPr lang="tr-TR" i="1">
                                      <a:latin typeface="Cambria Math"/>
                                    </a:rPr>
                                    <m:t>!</m:t>
                                  </m:r>
                                </m:den>
                              </m:f>
                              <m:r>
                                <a:rPr lang="tr-TR" i="1">
                                  <a:latin typeface="Cambria Math"/>
                                </a:rPr>
                                <m:t> </m:t>
                              </m:r>
                              <m:r>
                                <a:rPr lang="tr-TR" b="0" i="1" smtClean="0">
                                  <a:latin typeface="Cambria Math"/>
                                </a:rPr>
                                <m:t>      </m:t>
                              </m:r>
                              <m:r>
                                <a:rPr lang="tr-TR" i="1">
                                  <a:latin typeface="Cambria Math"/>
                                </a:rPr>
                                <m:t>𝑒</m:t>
                              </m:r>
                              <m:r>
                                <a:rPr lang="tr-TR" i="1">
                                  <a:latin typeface="Cambria Math"/>
                                </a:rPr>
                                <m:t>ğ</m:t>
                              </m:r>
                              <m:r>
                                <a:rPr lang="tr-TR" i="1">
                                  <a:latin typeface="Cambria Math"/>
                                </a:rPr>
                                <m:t>𝑒𝑟</m:t>
                              </m:r>
                              <m:r>
                                <a:rPr lang="tr-TR" i="1">
                                  <a:latin typeface="Cambria Math"/>
                                </a:rPr>
                                <m:t> </m:t>
                              </m:r>
                              <m:r>
                                <a:rPr lang="tr-TR" i="1">
                                  <a:latin typeface="Cambria Math"/>
                                </a:rPr>
                                <m:t>𝑘</m:t>
                              </m:r>
                              <m:r>
                                <a:rPr lang="tr-TR" i="1">
                                  <a:latin typeface="Cambria Math"/>
                                </a:rPr>
                                <m:t>&gt;0</m:t>
                              </m:r>
                            </m:e>
                            <m:e>
                              <m:r>
                                <a:rPr lang="tr-TR" i="1">
                                  <a:latin typeface="Cambria Math"/>
                                </a:rPr>
                                <m:t>1                                         </m:t>
                              </m:r>
                              <m:r>
                                <a:rPr lang="tr-TR" b="0" i="1" smtClean="0">
                                  <a:latin typeface="Cambria Math"/>
                                </a:rPr>
                                <m:t>      </m:t>
                              </m:r>
                              <m:r>
                                <a:rPr lang="tr-TR" i="1">
                                  <a:latin typeface="Cambria Math"/>
                                </a:rPr>
                                <m:t> </m:t>
                              </m:r>
                              <m:r>
                                <a:rPr lang="tr-TR" i="1">
                                  <a:latin typeface="Cambria Math"/>
                                </a:rPr>
                                <m:t>𝑒</m:t>
                              </m:r>
                              <m:r>
                                <a:rPr lang="tr-TR" i="1">
                                  <a:latin typeface="Cambria Math"/>
                                </a:rPr>
                                <m:t>ğ</m:t>
                              </m:r>
                              <m:r>
                                <a:rPr lang="tr-TR" i="1">
                                  <a:latin typeface="Cambria Math"/>
                                </a:rPr>
                                <m:t>𝑒𝑟</m:t>
                              </m:r>
                              <m:r>
                                <a:rPr lang="tr-TR" i="1">
                                  <a:latin typeface="Cambria Math"/>
                                </a:rPr>
                                <m:t> </m:t>
                              </m:r>
                              <m:r>
                                <a:rPr lang="tr-TR" i="1">
                                  <a:latin typeface="Cambria Math"/>
                                </a:rPr>
                                <m:t>𝑘</m:t>
                              </m:r>
                              <m:r>
                                <a:rPr lang="tr-TR" i="1">
                                  <a:latin typeface="Cambria Math"/>
                                </a:rPr>
                                <m:t>=0</m:t>
                              </m:r>
                            </m:e>
                          </m:eqArr>
                        </m:e>
                      </m:d>
                    </m:oMath>
                  </m:oMathPara>
                </a14:m>
                <a:endParaRPr lang="tr-TR" dirty="0"/>
              </a:p>
              <a:p>
                <a:endParaRPr lang="tr-TR"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blipFill rotWithShape="1">
                <a:blip r:embed="rId2"/>
                <a:stretch>
                  <a:fillRect l="-1224" t="-1001"/>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73</a:t>
            </a:fld>
            <a:endParaRPr lang="tr-TR"/>
          </a:p>
        </p:txBody>
      </p:sp>
    </p:spTree>
    <p:extLst>
      <p:ext uri="{BB962C8B-B14F-4D97-AF65-F5344CB8AC3E}">
        <p14:creationId xmlns:p14="http://schemas.microsoft.com/office/powerpoint/2010/main" val="5971275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b="1" dirty="0" smtClean="0"/>
              <a:t>8.5. İÇERME-DIŞLAMA (DAHİL ETME-HARİÇ TUTMA)</a:t>
            </a:r>
            <a:endParaRPr lang="tr-TR" dirty="0"/>
          </a:p>
        </p:txBody>
      </p:sp>
      <p:sp>
        <p:nvSpPr>
          <p:cNvPr id="3" name="İçerik Yer Tutucusu 2"/>
          <p:cNvSpPr>
            <a:spLocks noGrp="1"/>
          </p:cNvSpPr>
          <p:nvPr>
            <p:ph sz="quarter" idx="1"/>
          </p:nvPr>
        </p:nvSpPr>
        <p:spPr>
          <a:xfrm>
            <a:off x="457200" y="1600200"/>
            <a:ext cx="7715200" cy="4873752"/>
          </a:xfrm>
        </p:spPr>
        <p:txBody>
          <a:bodyPr/>
          <a:lstStyle/>
          <a:p>
            <a:pPr marL="0" indent="0" algn="just">
              <a:buNone/>
            </a:pPr>
            <a:r>
              <a:rPr lang="tr-TR" dirty="0" smtClean="0"/>
              <a:t>	Bir </a:t>
            </a:r>
            <a:r>
              <a:rPr lang="tr-TR" dirty="0"/>
              <a:t>ayrık matematik, sınıfı 30 kız ve 50 ikinci sınıf öğrencisi içermektedir. Sınıfta kaç öğrenci, kız ya da ikinci sınıf öğrencisidir? Daha fazla bilgi sağlanmadığı sürece bu soru cevaplanamaz. Sınıftaki kız sayısını ve ikinci sınıf öğrenci sayısını toplama muhtemelen doğru cevap veremez. Bunun sebebi ikinci sınıf öğrencisi olan kızların iki kez sayılacağıdır. Bu gözlem de gösteriyor ki, sınıfta ya kız olan ya da ikinci sınıf olan öğrencilerin sayısı, sınıftaki kız öğrencilerin sayısı ile ikinci sınıf öğrencilerinin sayılarının toplamından ikinci sınıftaki kız öğrenci sayısının çıkarılmasıyla bulunabilir. </a:t>
            </a:r>
          </a:p>
        </p:txBody>
      </p:sp>
      <p:sp>
        <p:nvSpPr>
          <p:cNvPr id="4" name="Slayt Numarası Yer Tutucusu 3"/>
          <p:cNvSpPr>
            <a:spLocks noGrp="1"/>
          </p:cNvSpPr>
          <p:nvPr>
            <p:ph type="sldNum" sz="quarter" idx="15"/>
          </p:nvPr>
        </p:nvSpPr>
        <p:spPr/>
        <p:txBody>
          <a:bodyPr/>
          <a:lstStyle/>
          <a:p>
            <a:fld id="{3F53E46D-0D11-4F90-90B1-E4A64180CDCE}" type="slidenum">
              <a:rPr lang="tr-TR" smtClean="0"/>
              <a:t>74</a:t>
            </a:fld>
            <a:endParaRPr lang="tr-TR"/>
          </a:p>
        </p:txBody>
      </p:sp>
    </p:spTree>
    <p:extLst>
      <p:ext uri="{BB962C8B-B14F-4D97-AF65-F5344CB8AC3E}">
        <p14:creationId xmlns:p14="http://schemas.microsoft.com/office/powerpoint/2010/main" val="310934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İÇERME-DIŞLAMA PRENSİBİ </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p:txBody>
              <a:bodyPr/>
              <a:lstStyle/>
              <a:p>
                <a:pPr marL="0" indent="0" algn="just">
                  <a:buNone/>
                </a:pPr>
                <a:r>
                  <a:rPr lang="tr-TR" dirty="0" smtClean="0"/>
                  <a:t>	İki </a:t>
                </a:r>
                <a:r>
                  <a:rPr lang="tr-TR" dirty="0"/>
                  <a:t>sonlu kümenin birleşimi kaç elemanlıdır? </a:t>
                </a:r>
                <a:endParaRPr lang="tr-TR" dirty="0" smtClean="0"/>
              </a:p>
              <a:p>
                <a:pPr marL="0" indent="0" algn="just">
                  <a:buNone/>
                </a:pPr>
                <a:r>
                  <a:rPr lang="tr-TR" dirty="0" smtClean="0"/>
                  <a:t>	A </a:t>
                </a:r>
                <a:r>
                  <a:rPr lang="tr-TR" dirty="0"/>
                  <a:t>ve B kümelerinin iki birleşimindeki eleman sayısı, o kümelerin elemanlarının toplamından kesişim kümesinin eleman sayısının çıkarılmasıyla bulunur. </a:t>
                </a:r>
                <a:endParaRPr lang="tr-TR" dirty="0" smtClean="0"/>
              </a:p>
              <a:p>
                <a:pPr marL="0" indent="0" algn="just">
                  <a:buNone/>
                </a:pPr>
                <a:endParaRPr lang="tr-TR" dirty="0"/>
              </a:p>
              <a:p>
                <a:pPr marL="0" indent="0" algn="just">
                  <a:buNone/>
                </a:pPr>
                <a14:m>
                  <m:oMathPara xmlns:m="http://schemas.openxmlformats.org/officeDocument/2006/math">
                    <m:oMathParaPr>
                      <m:jc m:val="centerGroup"/>
                    </m:oMathParaPr>
                    <m:oMath xmlns:m="http://schemas.openxmlformats.org/officeDocument/2006/math">
                      <m:d>
                        <m:dPr>
                          <m:begChr m:val="|"/>
                          <m:endChr m:val="|"/>
                          <m:ctrlPr>
                            <a:rPr lang="tr-TR" i="1">
                              <a:latin typeface="Cambria Math" panose="02040503050406030204" pitchFamily="18" charset="0"/>
                            </a:rPr>
                          </m:ctrlPr>
                        </m:dPr>
                        <m:e>
                          <m:r>
                            <a:rPr lang="tr-TR" i="1">
                              <a:latin typeface="Cambria Math"/>
                            </a:rPr>
                            <m:t>𝐴</m:t>
                          </m:r>
                          <m:r>
                            <a:rPr lang="tr-TR" i="1">
                              <a:latin typeface="Cambria Math"/>
                            </a:rPr>
                            <m:t>∪</m:t>
                          </m:r>
                          <m:r>
                            <a:rPr lang="tr-TR" i="1">
                              <a:latin typeface="Cambria Math"/>
                            </a:rPr>
                            <m:t>𝐵</m:t>
                          </m:r>
                        </m:e>
                      </m:d>
                      <m:r>
                        <a:rPr lang="tr-TR" i="1">
                          <a:latin typeface="Cambria Math"/>
                        </a:rPr>
                        <m:t>=</m:t>
                      </m:r>
                      <m:d>
                        <m:dPr>
                          <m:begChr m:val="|"/>
                          <m:endChr m:val="|"/>
                          <m:ctrlPr>
                            <a:rPr lang="tr-TR" i="1">
                              <a:latin typeface="Cambria Math" panose="02040503050406030204" pitchFamily="18" charset="0"/>
                            </a:rPr>
                          </m:ctrlPr>
                        </m:dPr>
                        <m:e>
                          <m:r>
                            <a:rPr lang="tr-TR" i="1">
                              <a:latin typeface="Cambria Math"/>
                            </a:rPr>
                            <m:t>𝐴</m:t>
                          </m:r>
                        </m:e>
                      </m:d>
                      <m:r>
                        <a:rPr lang="tr-TR" i="1">
                          <a:latin typeface="Cambria Math"/>
                        </a:rPr>
                        <m:t>+</m:t>
                      </m:r>
                      <m:d>
                        <m:dPr>
                          <m:begChr m:val="|"/>
                          <m:endChr m:val="|"/>
                          <m:ctrlPr>
                            <a:rPr lang="tr-TR" i="1">
                              <a:latin typeface="Cambria Math" panose="02040503050406030204" pitchFamily="18" charset="0"/>
                            </a:rPr>
                          </m:ctrlPr>
                        </m:dPr>
                        <m:e>
                          <m:r>
                            <a:rPr lang="tr-TR" i="1">
                              <a:latin typeface="Cambria Math"/>
                            </a:rPr>
                            <m:t>𝐵</m:t>
                          </m:r>
                        </m:e>
                      </m:d>
                      <m:r>
                        <a:rPr lang="tr-TR" i="1">
                          <a:latin typeface="Cambria Math"/>
                        </a:rPr>
                        <m:t>−|</m:t>
                      </m:r>
                      <m:r>
                        <a:rPr lang="tr-TR" i="1">
                          <a:latin typeface="Cambria Math"/>
                        </a:rPr>
                        <m:t>𝐴</m:t>
                      </m:r>
                      <m:r>
                        <a:rPr lang="tr-TR" i="1">
                          <a:latin typeface="Cambria Math"/>
                        </a:rPr>
                        <m:t>∩</m:t>
                      </m:r>
                      <m:r>
                        <a:rPr lang="tr-TR" i="1">
                          <a:latin typeface="Cambria Math"/>
                        </a:rPr>
                        <m:t>𝐵</m:t>
                      </m:r>
                      <m:r>
                        <a:rPr lang="tr-TR" i="1">
                          <a:latin typeface="Cambria Math"/>
                        </a:rPr>
                        <m:t>|</m:t>
                      </m:r>
                    </m:oMath>
                  </m:oMathPara>
                </a14:m>
                <a:endParaRPr lang="tr-TR" dirty="0"/>
              </a:p>
              <a:p>
                <a:pPr marL="0" indent="0" algn="just">
                  <a:buNone/>
                </a:pPr>
                <a:endParaRPr lang="tr-TR" dirty="0" smtClean="0"/>
              </a:p>
              <a:p>
                <a:pPr marL="0" indent="0" algn="just">
                  <a:buNone/>
                </a:pPr>
                <a:endParaRPr lang="tr-TR" dirty="0"/>
              </a:p>
              <a:p>
                <a:pPr algn="just"/>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blipFill rotWithShape="1">
                <a:blip r:embed="rId2"/>
                <a:stretch>
                  <a:fillRect l="-1224" t="-1001" r="-1224"/>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75</a:t>
            </a:fld>
            <a:endParaRPr lang="tr-TR"/>
          </a:p>
        </p:txBody>
      </p:sp>
    </p:spTree>
    <p:extLst>
      <p:ext uri="{BB962C8B-B14F-4D97-AF65-F5344CB8AC3E}">
        <p14:creationId xmlns:p14="http://schemas.microsoft.com/office/powerpoint/2010/main" val="11648881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	</a:t>
            </a:r>
            <a:endParaRPr lang="tr-TR" dirty="0"/>
          </a:p>
        </p:txBody>
      </p:sp>
      <p:sp>
        <p:nvSpPr>
          <p:cNvPr id="3" name="İçerik Yer Tutucusu 2"/>
          <p:cNvSpPr>
            <a:spLocks noGrp="1"/>
          </p:cNvSpPr>
          <p:nvPr>
            <p:ph sz="quarter" idx="1"/>
          </p:nvPr>
        </p:nvSpPr>
        <p:spPr>
          <a:xfrm>
            <a:off x="457200" y="1600200"/>
            <a:ext cx="7787208" cy="4873752"/>
          </a:xfrm>
        </p:spPr>
        <p:txBody>
          <a:bodyPr/>
          <a:lstStyle/>
          <a:p>
            <a:pPr marL="0" indent="0" algn="just">
              <a:buNone/>
            </a:pPr>
            <a:r>
              <a:rPr lang="tr-TR" b="1" dirty="0"/>
              <a:t>	</a:t>
            </a:r>
            <a:r>
              <a:rPr lang="tr-TR" dirty="0" smtClean="0"/>
              <a:t>Bir </a:t>
            </a:r>
            <a:r>
              <a:rPr lang="tr-TR" dirty="0"/>
              <a:t>ayrık matematik sınıfında bütün öğrenciler ya bilgisayar bilimi bölümünden ya matematik bölümünden ya da her iki bölümdendir. Bilgisayar bilimi bölümü öğrencilerinin sayısı (ayrıca matematik bölümünde de okuyor olabilirler) 25, aynı şekilde matematik bölümüne kayıtlı öğrenci sayısı da 13. Her iki bölüme kayıtlı öğrencilerin sayısı ise 8. Bu sınıfta kaç öğrenci vardır?</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76</a:t>
            </a:fld>
            <a:endParaRPr lang="tr-TR"/>
          </a:p>
        </p:txBody>
      </p:sp>
      <p:pic>
        <p:nvPicPr>
          <p:cNvPr id="5" name="Picture 2" descr="http://www.noktalamaisaretleri.com/images/soru-isaret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188640"/>
            <a:ext cx="1224136" cy="99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39447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ÇÖZÜM</a:t>
            </a:r>
            <a:endParaRPr lang="tr-TR" dirty="0"/>
          </a:p>
        </p:txBody>
      </p:sp>
      <p:sp>
        <p:nvSpPr>
          <p:cNvPr id="3" name="İçerik Yer Tutucusu 2"/>
          <p:cNvSpPr>
            <a:spLocks noGrp="1"/>
          </p:cNvSpPr>
          <p:nvPr>
            <p:ph sz="quarter" idx="1"/>
          </p:nvPr>
        </p:nvSpPr>
        <p:spPr>
          <a:xfrm>
            <a:off x="457200" y="1600200"/>
            <a:ext cx="7787208" cy="4873752"/>
          </a:xfrm>
        </p:spPr>
        <p:txBody>
          <a:bodyPr/>
          <a:lstStyle/>
          <a:p>
            <a:pPr marL="0" indent="0" algn="just">
              <a:buNone/>
            </a:pPr>
            <a:r>
              <a:rPr lang="tr-TR" dirty="0" smtClean="0"/>
              <a:t>	A </a:t>
            </a:r>
            <a:r>
              <a:rPr lang="tr-TR" dirty="0"/>
              <a:t>kümesi bilgisayar bilimi öğrencilerini ve B kümesi matematik bölümü öğrencilerini temsil etsin. O zaman  hem bilgisayar bölümü hem de matematik bölümü öğrencilerini içerir. Çünkü sınıftaki her öğrenci iki bölümden en az birini okumaktadır. Bu yüzden sınıftaki öğrenci sayısı</a:t>
            </a:r>
            <a:r>
              <a:rPr lang="tr-TR" dirty="0" smtClean="0"/>
              <a:t>:</a:t>
            </a:r>
          </a:p>
          <a:p>
            <a:pPr marL="0" indent="0" algn="just">
              <a:buNone/>
            </a:pPr>
            <a:endParaRPr lang="tr-TR" dirty="0"/>
          </a:p>
          <a:p>
            <a:pPr marL="0" indent="0" algn="just">
              <a:buNone/>
            </a:pPr>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77</a:t>
            </a:fld>
            <a:endParaRPr lang="tr-TR"/>
          </a:p>
        </p:txBody>
      </p:sp>
      <mc:AlternateContent xmlns:mc="http://schemas.openxmlformats.org/markup-compatibility/2006" xmlns:a14="http://schemas.microsoft.com/office/drawing/2010/main">
        <mc:Choice Requires="a14">
          <p:sp>
            <p:nvSpPr>
              <p:cNvPr id="5" name="Dikdörtgen 4"/>
              <p:cNvSpPr/>
              <p:nvPr/>
            </p:nvSpPr>
            <p:spPr>
              <a:xfrm>
                <a:off x="2915816" y="4293096"/>
                <a:ext cx="3743012"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tr-TR" sz="2200" i="1">
                              <a:latin typeface="Cambria Math" panose="02040503050406030204" pitchFamily="18" charset="0"/>
                            </a:rPr>
                          </m:ctrlPr>
                        </m:dPr>
                        <m:e>
                          <m:r>
                            <a:rPr lang="tr-TR" sz="2200" i="1">
                              <a:latin typeface="Cambria Math"/>
                            </a:rPr>
                            <m:t>𝐴</m:t>
                          </m:r>
                          <m:r>
                            <a:rPr lang="tr-TR" sz="2200" i="1">
                              <a:latin typeface="Cambria Math"/>
                            </a:rPr>
                            <m:t>∪</m:t>
                          </m:r>
                          <m:r>
                            <a:rPr lang="tr-TR" sz="2200" i="1">
                              <a:latin typeface="Cambria Math"/>
                            </a:rPr>
                            <m:t>𝐵</m:t>
                          </m:r>
                        </m:e>
                      </m:d>
                      <m:r>
                        <a:rPr lang="tr-TR" sz="2200" i="1">
                          <a:latin typeface="Cambria Math"/>
                        </a:rPr>
                        <m:t>=</m:t>
                      </m:r>
                      <m:d>
                        <m:dPr>
                          <m:begChr m:val="|"/>
                          <m:endChr m:val="|"/>
                          <m:ctrlPr>
                            <a:rPr lang="tr-TR" sz="2200" i="1">
                              <a:latin typeface="Cambria Math" panose="02040503050406030204" pitchFamily="18" charset="0"/>
                            </a:rPr>
                          </m:ctrlPr>
                        </m:dPr>
                        <m:e>
                          <m:r>
                            <a:rPr lang="tr-TR" sz="2200" i="1">
                              <a:latin typeface="Cambria Math"/>
                            </a:rPr>
                            <m:t>𝐴</m:t>
                          </m:r>
                        </m:e>
                      </m:d>
                      <m:r>
                        <a:rPr lang="tr-TR" sz="2200" i="1">
                          <a:latin typeface="Cambria Math"/>
                        </a:rPr>
                        <m:t>+</m:t>
                      </m:r>
                      <m:d>
                        <m:dPr>
                          <m:begChr m:val="|"/>
                          <m:endChr m:val="|"/>
                          <m:ctrlPr>
                            <a:rPr lang="tr-TR" sz="2200" i="1">
                              <a:latin typeface="Cambria Math" panose="02040503050406030204" pitchFamily="18" charset="0"/>
                            </a:rPr>
                          </m:ctrlPr>
                        </m:dPr>
                        <m:e>
                          <m:r>
                            <a:rPr lang="tr-TR" sz="2200" i="1">
                              <a:latin typeface="Cambria Math"/>
                            </a:rPr>
                            <m:t>𝐵</m:t>
                          </m:r>
                        </m:e>
                      </m:d>
                      <m:r>
                        <a:rPr lang="tr-TR" sz="2200" i="1">
                          <a:latin typeface="Cambria Math"/>
                        </a:rPr>
                        <m:t>−|</m:t>
                      </m:r>
                      <m:r>
                        <a:rPr lang="tr-TR" sz="2200" i="1">
                          <a:latin typeface="Cambria Math"/>
                        </a:rPr>
                        <m:t>𝐴</m:t>
                      </m:r>
                      <m:r>
                        <a:rPr lang="tr-TR" sz="2200" i="1">
                          <a:latin typeface="Cambria Math"/>
                        </a:rPr>
                        <m:t>∩</m:t>
                      </m:r>
                      <m:r>
                        <a:rPr lang="tr-TR" sz="2200" i="1">
                          <a:latin typeface="Cambria Math"/>
                        </a:rPr>
                        <m:t>𝐵</m:t>
                      </m:r>
                      <m:r>
                        <a:rPr lang="tr-TR" sz="2200" i="1">
                          <a:latin typeface="Cambria Math"/>
                        </a:rPr>
                        <m:t>|</m:t>
                      </m:r>
                    </m:oMath>
                  </m:oMathPara>
                </a14:m>
                <a:endParaRPr lang="tr-TR" sz="2200" dirty="0"/>
              </a:p>
            </p:txBody>
          </p:sp>
        </mc:Choice>
        <mc:Fallback xmlns="">
          <p:sp>
            <p:nvSpPr>
              <p:cNvPr id="5" name="Dikdörtgen 4"/>
              <p:cNvSpPr>
                <a:spLocks noRot="1" noChangeAspect="1" noMove="1" noResize="1" noEditPoints="1" noAdjustHandles="1" noChangeArrowheads="1" noChangeShapeType="1" noTextEdit="1"/>
              </p:cNvSpPr>
              <p:nvPr/>
            </p:nvSpPr>
            <p:spPr>
              <a:xfrm>
                <a:off x="2915816" y="4293096"/>
                <a:ext cx="3743012" cy="430887"/>
              </a:xfrm>
              <a:prstGeom prst="rect">
                <a:avLst/>
              </a:prstGeom>
              <a:blipFill rotWithShape="1">
                <a:blip r:embed="rId2"/>
                <a:stretch>
                  <a:fillRect b="-18310"/>
                </a:stretch>
              </a:blipFill>
            </p:spPr>
            <p:txBody>
              <a:bodyPr/>
              <a:lstStyle/>
              <a:p>
                <a:r>
                  <a:rPr lang="tr-TR">
                    <a:noFill/>
                  </a:rPr>
                  <a:t> </a:t>
                </a:r>
              </a:p>
            </p:txBody>
          </p:sp>
        </mc:Fallback>
      </mc:AlternateContent>
    </p:spTree>
    <p:extLst>
      <p:ext uri="{BB962C8B-B14F-4D97-AF65-F5344CB8AC3E}">
        <p14:creationId xmlns:p14="http://schemas.microsoft.com/office/powerpoint/2010/main" val="118391715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sz="quarter" idx="1"/>
          </p:nvPr>
        </p:nvSpPr>
        <p:spPr/>
        <p:txBody>
          <a:bodyPr/>
          <a:lstStyle/>
          <a:p>
            <a:pPr marL="0" indent="0">
              <a:buNone/>
            </a:pPr>
            <a:r>
              <a:rPr lang="tr-TR" b="1" dirty="0"/>
              <a:t>Teorem 1-İçerme-Dışlama Prensibi: </a:t>
            </a:r>
            <a:r>
              <a:rPr lang="tr-TR" dirty="0"/>
              <a:t>A</a:t>
            </a:r>
            <a:r>
              <a:rPr lang="tr-TR" baseline="-25000" dirty="0"/>
              <a:t>1,</a:t>
            </a:r>
            <a:r>
              <a:rPr lang="tr-TR" dirty="0"/>
              <a:t>A</a:t>
            </a:r>
            <a:r>
              <a:rPr lang="tr-TR" baseline="-25000" dirty="0"/>
              <a:t>2,…,</a:t>
            </a:r>
            <a:r>
              <a:rPr lang="tr-TR" dirty="0"/>
              <a:t>A</a:t>
            </a:r>
            <a:r>
              <a:rPr lang="tr-TR" baseline="-25000" dirty="0"/>
              <a:t>n</a:t>
            </a:r>
            <a:r>
              <a:rPr lang="tr-TR" dirty="0"/>
              <a:t> sonlu kümeler olsun. Bu durumda aşağıdaki eşitliği yazabiliriz</a:t>
            </a:r>
            <a:r>
              <a:rPr lang="tr-TR" dirty="0" smtClean="0"/>
              <a:t>:</a:t>
            </a:r>
          </a:p>
          <a:p>
            <a:pPr marL="0" indent="0">
              <a:buNone/>
            </a:pPr>
            <a:endParaRPr lang="tr-TR" dirty="0"/>
          </a:p>
          <a:p>
            <a:pPr marL="0" indent="0">
              <a:buNone/>
            </a:pPr>
            <a:endParaRPr lang="tr-TR" dirty="0" smtClean="0"/>
          </a:p>
          <a:p>
            <a:endParaRPr lang="tr-TR" dirty="0"/>
          </a:p>
          <a:p>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78</a:t>
            </a:fld>
            <a:endParaRPr lang="tr-TR"/>
          </a:p>
        </p:txBody>
      </p:sp>
      <mc:AlternateContent xmlns:mc="http://schemas.openxmlformats.org/markup-compatibility/2006" xmlns:a14="http://schemas.microsoft.com/office/drawing/2010/main">
        <mc:Choice Requires="a14">
          <p:sp>
            <p:nvSpPr>
              <p:cNvPr id="5" name="Dikdörtgen 4"/>
              <p:cNvSpPr/>
              <p:nvPr/>
            </p:nvSpPr>
            <p:spPr>
              <a:xfrm>
                <a:off x="144016" y="3140968"/>
                <a:ext cx="4572000" cy="1028615"/>
              </a:xfrm>
              <a:prstGeom prst="rect">
                <a:avLst/>
              </a:prstGeom>
            </p:spPr>
            <p:txBody>
              <a:bodyPr>
                <a:spAutoFit/>
              </a:bodyPr>
              <a:lstStyle/>
              <a:p>
                <a:r>
                  <a:rPr lang="tr-TR" sz="1900" dirty="0"/>
                  <a:t>|</a:t>
                </a:r>
                <a14:m>
                  <m:oMath xmlns:m="http://schemas.openxmlformats.org/officeDocument/2006/math">
                    <m:sSub>
                      <m:sSubPr>
                        <m:ctrlPr>
                          <a:rPr lang="tr-TR" sz="1900" i="1">
                            <a:latin typeface="Cambria Math" panose="02040503050406030204" pitchFamily="18" charset="0"/>
                          </a:rPr>
                        </m:ctrlPr>
                      </m:sSubPr>
                      <m:e>
                        <m:r>
                          <a:rPr lang="tr-TR" sz="1900" i="1">
                            <a:latin typeface="Cambria Math"/>
                          </a:rPr>
                          <m:t>𝐴</m:t>
                        </m:r>
                      </m:e>
                      <m:sub>
                        <m:r>
                          <a:rPr lang="tr-TR" sz="1900" i="1">
                            <a:latin typeface="Cambria Math"/>
                          </a:rPr>
                          <m:t>1</m:t>
                        </m:r>
                      </m:sub>
                    </m:sSub>
                    <m:r>
                      <a:rPr lang="tr-TR" sz="1900" i="1">
                        <a:latin typeface="Cambria Math"/>
                      </a:rPr>
                      <m:t>∪</m:t>
                    </m:r>
                    <m:sSub>
                      <m:sSubPr>
                        <m:ctrlPr>
                          <a:rPr lang="tr-TR" sz="1900" i="1">
                            <a:latin typeface="Cambria Math" panose="02040503050406030204" pitchFamily="18" charset="0"/>
                          </a:rPr>
                        </m:ctrlPr>
                      </m:sSubPr>
                      <m:e>
                        <m:r>
                          <a:rPr lang="tr-TR" sz="1900" i="1">
                            <a:latin typeface="Cambria Math"/>
                          </a:rPr>
                          <m:t>𝐴</m:t>
                        </m:r>
                      </m:e>
                      <m:sub>
                        <m:r>
                          <a:rPr lang="tr-TR" sz="1900" i="1">
                            <a:latin typeface="Cambria Math"/>
                          </a:rPr>
                          <m:t>2</m:t>
                        </m:r>
                      </m:sub>
                    </m:sSub>
                    <m:r>
                      <a:rPr lang="tr-TR" sz="1900" i="1">
                        <a:latin typeface="Cambria Math"/>
                      </a:rPr>
                      <m:t>∪…∪</m:t>
                    </m:r>
                    <m:sSub>
                      <m:sSubPr>
                        <m:ctrlPr>
                          <a:rPr lang="tr-TR" sz="1900" i="1">
                            <a:latin typeface="Cambria Math" panose="02040503050406030204" pitchFamily="18" charset="0"/>
                          </a:rPr>
                        </m:ctrlPr>
                      </m:sSubPr>
                      <m:e>
                        <m:r>
                          <a:rPr lang="tr-TR" sz="1900" i="1">
                            <a:latin typeface="Cambria Math"/>
                          </a:rPr>
                          <m:t>𝐴</m:t>
                        </m:r>
                      </m:e>
                      <m:sub>
                        <m:r>
                          <a:rPr lang="tr-TR" sz="1900" i="1">
                            <a:latin typeface="Cambria Math"/>
                          </a:rPr>
                          <m:t>𝑛</m:t>
                        </m:r>
                      </m:sub>
                    </m:sSub>
                    <m:d>
                      <m:dPr>
                        <m:begChr m:val="|"/>
                        <m:endChr m:val="|"/>
                        <m:ctrlPr>
                          <a:rPr lang="tr-TR" sz="1900" i="1">
                            <a:latin typeface="Cambria Math" panose="02040503050406030204" pitchFamily="18" charset="0"/>
                          </a:rPr>
                        </m:ctrlPr>
                      </m:dPr>
                      <m:e>
                        <m:r>
                          <a:rPr lang="tr-TR" sz="1900" i="1">
                            <a:latin typeface="Cambria Math"/>
                          </a:rPr>
                          <m:t>=</m:t>
                        </m:r>
                        <m:nary>
                          <m:naryPr>
                            <m:chr m:val="∑"/>
                            <m:limLoc m:val="undOvr"/>
                            <m:supHide m:val="on"/>
                            <m:ctrlPr>
                              <a:rPr lang="tr-TR" sz="1900" i="1">
                                <a:latin typeface="Cambria Math" panose="02040503050406030204" pitchFamily="18" charset="0"/>
                              </a:rPr>
                            </m:ctrlPr>
                          </m:naryPr>
                          <m:sub>
                            <m:r>
                              <a:rPr lang="tr-TR" sz="1900" i="1">
                                <a:latin typeface="Cambria Math"/>
                              </a:rPr>
                              <m:t>1≤</m:t>
                            </m:r>
                            <m:r>
                              <a:rPr lang="tr-TR" sz="1900" i="1">
                                <a:latin typeface="Cambria Math"/>
                              </a:rPr>
                              <m:t>𝑖</m:t>
                            </m:r>
                            <m:r>
                              <a:rPr lang="tr-TR" sz="1900" i="1">
                                <a:latin typeface="Cambria Math"/>
                              </a:rPr>
                              <m:t>≤</m:t>
                            </m:r>
                            <m:r>
                              <a:rPr lang="tr-TR" sz="1900" i="1">
                                <a:latin typeface="Cambria Math"/>
                              </a:rPr>
                              <m:t>𝑛</m:t>
                            </m:r>
                          </m:sub>
                          <m:sup/>
                          <m:e>
                            <m:d>
                              <m:dPr>
                                <m:begChr m:val="|"/>
                                <m:endChr m:val="|"/>
                                <m:ctrlPr>
                                  <a:rPr lang="tr-TR" sz="1900" i="1">
                                    <a:latin typeface="Cambria Math" panose="02040503050406030204" pitchFamily="18" charset="0"/>
                                  </a:rPr>
                                </m:ctrlPr>
                              </m:dPr>
                              <m:e>
                                <m:sSub>
                                  <m:sSubPr>
                                    <m:ctrlPr>
                                      <a:rPr lang="tr-TR" sz="1900" i="1">
                                        <a:latin typeface="Cambria Math" panose="02040503050406030204" pitchFamily="18" charset="0"/>
                                      </a:rPr>
                                    </m:ctrlPr>
                                  </m:sSubPr>
                                  <m:e>
                                    <m:r>
                                      <a:rPr lang="tr-TR" sz="1900" i="1">
                                        <a:latin typeface="Cambria Math"/>
                                      </a:rPr>
                                      <m:t>𝐴</m:t>
                                    </m:r>
                                  </m:e>
                                  <m:sub>
                                    <m:r>
                                      <a:rPr lang="tr-TR" sz="1900" i="1">
                                        <a:latin typeface="Cambria Math"/>
                                      </a:rPr>
                                      <m:t>𝑖</m:t>
                                    </m:r>
                                  </m:sub>
                                </m:sSub>
                              </m:e>
                            </m:d>
                            <m:r>
                              <a:rPr lang="tr-TR" sz="1900" i="1">
                                <a:latin typeface="Cambria Math"/>
                              </a:rPr>
                              <m:t>−</m:t>
                            </m:r>
                          </m:e>
                        </m:nary>
                        <m:nary>
                          <m:naryPr>
                            <m:chr m:val="∑"/>
                            <m:limLoc m:val="undOvr"/>
                            <m:supHide m:val="on"/>
                            <m:ctrlPr>
                              <a:rPr lang="tr-TR" sz="1900" i="1">
                                <a:latin typeface="Cambria Math" panose="02040503050406030204" pitchFamily="18" charset="0"/>
                              </a:rPr>
                            </m:ctrlPr>
                          </m:naryPr>
                          <m:sub>
                            <m:r>
                              <a:rPr lang="tr-TR" sz="1900" i="1">
                                <a:latin typeface="Cambria Math"/>
                              </a:rPr>
                              <m:t>1≤</m:t>
                            </m:r>
                            <m:r>
                              <a:rPr lang="tr-TR" sz="1900" i="1">
                                <a:latin typeface="Cambria Math"/>
                              </a:rPr>
                              <m:t>𝑖</m:t>
                            </m:r>
                            <m:r>
                              <a:rPr lang="tr-TR" sz="1900" i="1">
                                <a:latin typeface="Cambria Math"/>
                              </a:rPr>
                              <m:t>≤</m:t>
                            </m:r>
                            <m:r>
                              <a:rPr lang="tr-TR" sz="1900" i="1">
                                <a:latin typeface="Cambria Math"/>
                              </a:rPr>
                              <m:t>𝑗</m:t>
                            </m:r>
                            <m:r>
                              <a:rPr lang="tr-TR" sz="1900" i="1">
                                <a:latin typeface="Cambria Math"/>
                              </a:rPr>
                              <m:t>≤</m:t>
                            </m:r>
                            <m:r>
                              <a:rPr lang="tr-TR" sz="1900" i="1">
                                <a:latin typeface="Cambria Math"/>
                              </a:rPr>
                              <m:t>𝑛</m:t>
                            </m:r>
                          </m:sub>
                          <m:sup/>
                          <m:e>
                            <m:d>
                              <m:dPr>
                                <m:begChr m:val="|"/>
                                <m:endChr m:val="|"/>
                                <m:ctrlPr>
                                  <a:rPr lang="tr-TR" sz="1900" i="1">
                                    <a:latin typeface="Cambria Math" panose="02040503050406030204" pitchFamily="18" charset="0"/>
                                  </a:rPr>
                                </m:ctrlPr>
                              </m:dPr>
                              <m:e>
                                <m:sSub>
                                  <m:sSubPr>
                                    <m:ctrlPr>
                                      <a:rPr lang="tr-TR" sz="1900" i="1">
                                        <a:latin typeface="Cambria Math" panose="02040503050406030204" pitchFamily="18" charset="0"/>
                                      </a:rPr>
                                    </m:ctrlPr>
                                  </m:sSubPr>
                                  <m:e>
                                    <m:r>
                                      <a:rPr lang="tr-TR" sz="1900" i="1">
                                        <a:latin typeface="Cambria Math"/>
                                      </a:rPr>
                                      <m:t>𝐴</m:t>
                                    </m:r>
                                  </m:e>
                                  <m:sub>
                                    <m:r>
                                      <a:rPr lang="tr-TR" sz="1900" i="1">
                                        <a:latin typeface="Cambria Math"/>
                                      </a:rPr>
                                      <m:t>𝑖</m:t>
                                    </m:r>
                                  </m:sub>
                                </m:sSub>
                                <m:r>
                                  <a:rPr lang="tr-TR" sz="1900" i="1">
                                    <a:latin typeface="Cambria Math"/>
                                  </a:rPr>
                                  <m:t>∩</m:t>
                                </m:r>
                                <m:sSub>
                                  <m:sSubPr>
                                    <m:ctrlPr>
                                      <a:rPr lang="tr-TR" sz="1900" i="1">
                                        <a:latin typeface="Cambria Math" panose="02040503050406030204" pitchFamily="18" charset="0"/>
                                      </a:rPr>
                                    </m:ctrlPr>
                                  </m:sSubPr>
                                  <m:e>
                                    <m:r>
                                      <a:rPr lang="tr-TR" sz="1900" i="1">
                                        <a:latin typeface="Cambria Math"/>
                                      </a:rPr>
                                      <m:t>𝐴</m:t>
                                    </m:r>
                                  </m:e>
                                  <m:sub>
                                    <m:r>
                                      <a:rPr lang="tr-TR" sz="1900" i="1">
                                        <a:latin typeface="Cambria Math"/>
                                      </a:rPr>
                                      <m:t>𝑗</m:t>
                                    </m:r>
                                  </m:sub>
                                </m:sSub>
                              </m:e>
                            </m:d>
                            <m:r>
                              <a:rPr lang="tr-TR" sz="1900" i="1">
                                <a:latin typeface="Cambria Math"/>
                              </a:rPr>
                              <m:t>+</m:t>
                            </m:r>
                          </m:e>
                        </m:nary>
                        <m:nary>
                          <m:naryPr>
                            <m:chr m:val="∑"/>
                            <m:limLoc m:val="undOvr"/>
                            <m:supHide m:val="on"/>
                            <m:ctrlPr>
                              <a:rPr lang="tr-TR" sz="1900" i="1">
                                <a:latin typeface="Cambria Math" panose="02040503050406030204" pitchFamily="18" charset="0"/>
                              </a:rPr>
                            </m:ctrlPr>
                          </m:naryPr>
                          <m:sub>
                            <m:r>
                              <a:rPr lang="tr-TR" sz="1900" i="1">
                                <a:latin typeface="Cambria Math"/>
                              </a:rPr>
                              <m:t>1≤</m:t>
                            </m:r>
                            <m:r>
                              <a:rPr lang="tr-TR" sz="1900" i="1">
                                <a:latin typeface="Cambria Math"/>
                              </a:rPr>
                              <m:t>𝑗</m:t>
                            </m:r>
                            <m:r>
                              <a:rPr lang="tr-TR" sz="1900" i="1">
                                <a:latin typeface="Cambria Math"/>
                              </a:rPr>
                              <m:t>≤</m:t>
                            </m:r>
                            <m:r>
                              <a:rPr lang="tr-TR" sz="1900" i="1">
                                <a:latin typeface="Cambria Math"/>
                              </a:rPr>
                              <m:t>𝑘</m:t>
                            </m:r>
                            <m:r>
                              <a:rPr lang="tr-TR" sz="1900" i="1">
                                <a:latin typeface="Cambria Math"/>
                              </a:rPr>
                              <m:t>≤</m:t>
                            </m:r>
                            <m:r>
                              <a:rPr lang="tr-TR" sz="1900" i="1">
                                <a:latin typeface="Cambria Math"/>
                              </a:rPr>
                              <m:t>𝑛</m:t>
                            </m:r>
                          </m:sub>
                          <m:sup/>
                          <m:e>
                            <m:d>
                              <m:dPr>
                                <m:begChr m:val="|"/>
                                <m:endChr m:val="|"/>
                                <m:ctrlPr>
                                  <a:rPr lang="tr-TR" sz="1900" i="1">
                                    <a:latin typeface="Cambria Math" panose="02040503050406030204" pitchFamily="18" charset="0"/>
                                  </a:rPr>
                                </m:ctrlPr>
                              </m:dPr>
                              <m:e>
                                <m:sSub>
                                  <m:sSubPr>
                                    <m:ctrlPr>
                                      <a:rPr lang="tr-TR" sz="1900" i="1">
                                        <a:latin typeface="Cambria Math" panose="02040503050406030204" pitchFamily="18" charset="0"/>
                                      </a:rPr>
                                    </m:ctrlPr>
                                  </m:sSubPr>
                                  <m:e>
                                    <m:r>
                                      <a:rPr lang="tr-TR" sz="1900" i="1">
                                        <a:latin typeface="Cambria Math"/>
                                      </a:rPr>
                                      <m:t>𝐴</m:t>
                                    </m:r>
                                  </m:e>
                                  <m:sub>
                                    <m:r>
                                      <a:rPr lang="tr-TR" sz="1900" i="1">
                                        <a:latin typeface="Cambria Math"/>
                                      </a:rPr>
                                      <m:t>𝑖</m:t>
                                    </m:r>
                                  </m:sub>
                                </m:sSub>
                                <m:r>
                                  <a:rPr lang="tr-TR" sz="1900" i="1">
                                    <a:latin typeface="Cambria Math"/>
                                  </a:rPr>
                                  <m:t>∩</m:t>
                                </m:r>
                                <m:sSub>
                                  <m:sSubPr>
                                    <m:ctrlPr>
                                      <a:rPr lang="tr-TR" sz="1900" i="1">
                                        <a:latin typeface="Cambria Math" panose="02040503050406030204" pitchFamily="18" charset="0"/>
                                      </a:rPr>
                                    </m:ctrlPr>
                                  </m:sSubPr>
                                  <m:e>
                                    <m:r>
                                      <a:rPr lang="tr-TR" sz="1900" i="1">
                                        <a:latin typeface="Cambria Math"/>
                                      </a:rPr>
                                      <m:t>𝐴</m:t>
                                    </m:r>
                                  </m:e>
                                  <m:sub>
                                    <m:r>
                                      <a:rPr lang="tr-TR" sz="1900" i="1">
                                        <a:latin typeface="Cambria Math"/>
                                      </a:rPr>
                                      <m:t>𝑗</m:t>
                                    </m:r>
                                  </m:sub>
                                </m:sSub>
                                <m:r>
                                  <a:rPr lang="tr-TR" sz="1900" i="1">
                                    <a:latin typeface="Cambria Math"/>
                                  </a:rPr>
                                  <m:t>∩</m:t>
                                </m:r>
                                <m:sSub>
                                  <m:sSubPr>
                                    <m:ctrlPr>
                                      <a:rPr lang="tr-TR" sz="1900" i="1">
                                        <a:latin typeface="Cambria Math" panose="02040503050406030204" pitchFamily="18" charset="0"/>
                                      </a:rPr>
                                    </m:ctrlPr>
                                  </m:sSubPr>
                                  <m:e>
                                    <m:r>
                                      <a:rPr lang="tr-TR" sz="1900" i="1">
                                        <a:latin typeface="Cambria Math"/>
                                      </a:rPr>
                                      <m:t>𝐴</m:t>
                                    </m:r>
                                  </m:e>
                                  <m:sub>
                                    <m:r>
                                      <a:rPr lang="tr-TR" sz="1900" i="1">
                                        <a:latin typeface="Cambria Math"/>
                                      </a:rPr>
                                      <m:t>𝑘</m:t>
                                    </m:r>
                                  </m:sub>
                                </m:sSub>
                              </m:e>
                            </m:d>
                            <m:r>
                              <a:rPr lang="tr-TR" sz="1900" i="1">
                                <a:latin typeface="Cambria Math"/>
                              </a:rPr>
                              <m:t>−…+</m:t>
                            </m:r>
                            <m:sSup>
                              <m:sSupPr>
                                <m:ctrlPr>
                                  <a:rPr lang="tr-TR" sz="1900" i="1">
                                    <a:latin typeface="Cambria Math" panose="02040503050406030204" pitchFamily="18" charset="0"/>
                                  </a:rPr>
                                </m:ctrlPr>
                              </m:sSupPr>
                              <m:e>
                                <m:d>
                                  <m:dPr>
                                    <m:ctrlPr>
                                      <a:rPr lang="tr-TR" sz="1900" i="1">
                                        <a:latin typeface="Cambria Math" panose="02040503050406030204" pitchFamily="18" charset="0"/>
                                      </a:rPr>
                                    </m:ctrlPr>
                                  </m:dPr>
                                  <m:e>
                                    <m:r>
                                      <a:rPr lang="tr-TR" sz="1900" i="1">
                                        <a:latin typeface="Cambria Math"/>
                                      </a:rPr>
                                      <m:t>−1</m:t>
                                    </m:r>
                                  </m:e>
                                </m:d>
                              </m:e>
                              <m:sup>
                                <m:r>
                                  <a:rPr lang="tr-TR" sz="1900" i="1">
                                    <a:latin typeface="Cambria Math"/>
                                  </a:rPr>
                                  <m:t>𝑛</m:t>
                                </m:r>
                                <m:r>
                                  <a:rPr lang="tr-TR" sz="1900" i="1">
                                    <a:latin typeface="Cambria Math"/>
                                  </a:rPr>
                                  <m:t>−1</m:t>
                                </m:r>
                              </m:sup>
                            </m:sSup>
                          </m:e>
                        </m:nary>
                      </m:e>
                    </m:d>
                    <m:sSub>
                      <m:sSubPr>
                        <m:ctrlPr>
                          <a:rPr lang="tr-TR" sz="1900" i="1">
                            <a:latin typeface="Cambria Math" panose="02040503050406030204" pitchFamily="18" charset="0"/>
                          </a:rPr>
                        </m:ctrlPr>
                      </m:sSubPr>
                      <m:e>
                        <m:r>
                          <a:rPr lang="tr-TR" sz="1900" i="1">
                            <a:latin typeface="Cambria Math"/>
                          </a:rPr>
                          <m:t>𝐴</m:t>
                        </m:r>
                      </m:e>
                      <m:sub>
                        <m:r>
                          <a:rPr lang="tr-TR" sz="1900" i="1">
                            <a:latin typeface="Cambria Math"/>
                          </a:rPr>
                          <m:t>1</m:t>
                        </m:r>
                      </m:sub>
                    </m:sSub>
                    <m:r>
                      <a:rPr lang="tr-TR" sz="1900" i="1">
                        <a:latin typeface="Cambria Math"/>
                      </a:rPr>
                      <m:t>∩</m:t>
                    </m:r>
                    <m:sSub>
                      <m:sSubPr>
                        <m:ctrlPr>
                          <a:rPr lang="tr-TR" sz="1900" i="1">
                            <a:latin typeface="Cambria Math" panose="02040503050406030204" pitchFamily="18" charset="0"/>
                          </a:rPr>
                        </m:ctrlPr>
                      </m:sSubPr>
                      <m:e>
                        <m:r>
                          <a:rPr lang="tr-TR" sz="1900" i="1">
                            <a:latin typeface="Cambria Math"/>
                          </a:rPr>
                          <m:t>𝐴</m:t>
                        </m:r>
                      </m:e>
                      <m:sub>
                        <m:r>
                          <a:rPr lang="tr-TR" sz="1900" i="1">
                            <a:latin typeface="Cambria Math"/>
                          </a:rPr>
                          <m:t>2</m:t>
                        </m:r>
                      </m:sub>
                    </m:sSub>
                    <m:r>
                      <a:rPr lang="tr-TR" sz="1900" i="1">
                        <a:latin typeface="Cambria Math"/>
                      </a:rPr>
                      <m:t>∩…</m:t>
                    </m:r>
                    <m:sSub>
                      <m:sSubPr>
                        <m:ctrlPr>
                          <a:rPr lang="tr-TR" sz="1900" i="1">
                            <a:latin typeface="Cambria Math" panose="02040503050406030204" pitchFamily="18" charset="0"/>
                          </a:rPr>
                        </m:ctrlPr>
                      </m:sSubPr>
                      <m:e>
                        <m:r>
                          <a:rPr lang="tr-TR" sz="1900" i="1">
                            <a:latin typeface="Cambria Math"/>
                          </a:rPr>
                          <m:t>∩</m:t>
                        </m:r>
                        <m:r>
                          <a:rPr lang="tr-TR" sz="1900" i="1">
                            <a:latin typeface="Cambria Math"/>
                          </a:rPr>
                          <m:t>𝐴</m:t>
                        </m:r>
                      </m:e>
                      <m:sub>
                        <m:r>
                          <a:rPr lang="tr-TR" sz="1900" i="1">
                            <a:latin typeface="Cambria Math"/>
                          </a:rPr>
                          <m:t>𝑛</m:t>
                        </m:r>
                      </m:sub>
                    </m:sSub>
                    <m:r>
                      <a:rPr lang="tr-TR" sz="1900" i="1">
                        <a:latin typeface="Cambria Math"/>
                      </a:rPr>
                      <m:t>|</m:t>
                    </m:r>
                  </m:oMath>
                </a14:m>
                <a:endParaRPr lang="tr-TR" sz="1900" dirty="0"/>
              </a:p>
            </p:txBody>
          </p:sp>
        </mc:Choice>
        <mc:Fallback xmlns="">
          <p:sp>
            <p:nvSpPr>
              <p:cNvPr id="5" name="Dikdörtgen 4"/>
              <p:cNvSpPr>
                <a:spLocks noRot="1" noChangeAspect="1" noMove="1" noResize="1" noEditPoints="1" noAdjustHandles="1" noChangeArrowheads="1" noChangeShapeType="1" noTextEdit="1"/>
              </p:cNvSpPr>
              <p:nvPr/>
            </p:nvSpPr>
            <p:spPr>
              <a:xfrm>
                <a:off x="144016" y="3140968"/>
                <a:ext cx="4572000" cy="1028615"/>
              </a:xfrm>
              <a:prstGeom prst="rect">
                <a:avLst/>
              </a:prstGeom>
              <a:blipFill rotWithShape="1">
                <a:blip r:embed="rId2"/>
                <a:stretch>
                  <a:fillRect l="-1333" t="-13609" r="-88533" b="-36095"/>
                </a:stretch>
              </a:blipFill>
            </p:spPr>
            <p:txBody>
              <a:bodyPr/>
              <a:lstStyle/>
              <a:p>
                <a:r>
                  <a:rPr lang="tr-TR">
                    <a:noFill/>
                  </a:rPr>
                  <a:t> </a:t>
                </a:r>
              </a:p>
            </p:txBody>
          </p:sp>
        </mc:Fallback>
      </mc:AlternateContent>
    </p:spTree>
    <p:extLst>
      <p:ext uri="{BB962C8B-B14F-4D97-AF65-F5344CB8AC3E}">
        <p14:creationId xmlns:p14="http://schemas.microsoft.com/office/powerpoint/2010/main" val="36941122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8.6. İÇERME-DIŞLAMA UYGULAMALARI</a:t>
            </a:r>
            <a:endParaRPr lang="tr-TR" dirty="0"/>
          </a:p>
        </p:txBody>
      </p:sp>
      <p:sp>
        <p:nvSpPr>
          <p:cNvPr id="3" name="İçerik Yer Tutucusu 2"/>
          <p:cNvSpPr>
            <a:spLocks noGrp="1"/>
          </p:cNvSpPr>
          <p:nvPr>
            <p:ph sz="quarter" idx="1"/>
          </p:nvPr>
        </p:nvSpPr>
        <p:spPr>
          <a:xfrm>
            <a:off x="457200" y="1600200"/>
            <a:ext cx="7859216" cy="4873752"/>
          </a:xfrm>
        </p:spPr>
        <p:txBody>
          <a:bodyPr>
            <a:normAutofit/>
          </a:bodyPr>
          <a:lstStyle/>
          <a:p>
            <a:pPr marL="0" indent="0" algn="just">
              <a:buNone/>
            </a:pPr>
            <a:r>
              <a:rPr lang="tr-TR" dirty="0" smtClean="0"/>
              <a:t>	Birçok </a:t>
            </a:r>
            <a:r>
              <a:rPr lang="tr-TR" dirty="0"/>
              <a:t>sayma problemi içerme-dışlama ilkesi kullanılarak çözülebilmektedir. Örneğin, belirli bir sayıdan daha az kaç tane asal sayı olduğu bu ilke yardımıyla bulunabilir. Birçok problem bir sınırlı kümeden diğerine örten fonksiyonlar kullanılarak çözülebilir. İçerme-dışlama ilkesi bu tip fonksiyonların sayısının tespitinde kullanılabilir. Ünlü şapka kontrolü problemi içerme-dışlama ilkesi kullanılarak çözülebilir. Bu problem, bir vestiyer görevlisinin kendisine şapkalarını bırakmış kişilere rastgele olarak seçtiği şapkaları geri verdiğinde hiç kimsenin kendisine ait şapkayı alamamasının </a:t>
            </a:r>
            <a:r>
              <a:rPr lang="tr-TR" dirty="0" smtClean="0"/>
              <a:t>olasılığının </a:t>
            </a:r>
            <a:r>
              <a:rPr lang="tr-TR" dirty="0"/>
              <a:t>ne olduğunu sormaktadır. </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79</a:t>
            </a:fld>
            <a:endParaRPr lang="tr-TR"/>
          </a:p>
        </p:txBody>
      </p:sp>
    </p:spTree>
    <p:extLst>
      <p:ext uri="{BB962C8B-B14F-4D97-AF65-F5344CB8AC3E}">
        <p14:creationId xmlns:p14="http://schemas.microsoft.com/office/powerpoint/2010/main" val="60229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sz="quarter" idx="1"/>
          </p:nvPr>
        </p:nvSpPr>
        <p:spPr/>
        <p:txBody>
          <a:bodyPr/>
          <a:lstStyle/>
          <a:p>
            <a:pPr marL="0" indent="0">
              <a:buNone/>
            </a:pPr>
            <a:r>
              <a:rPr lang="tr-TR" dirty="0" smtClean="0"/>
              <a:t>	n </a:t>
            </a:r>
            <a:r>
              <a:rPr lang="tr-TR" dirty="0"/>
              <a:t>uzunluğunda a</a:t>
            </a:r>
            <a:r>
              <a:rPr lang="tr-TR" dirty="0" smtClean="0"/>
              <a:t>rdışık </a:t>
            </a:r>
            <a:r>
              <a:rPr lang="tr-TR" dirty="0"/>
              <a:t>iki tane 0 içermeyen bit dizgileri için; ilk durumu ve özyineleme ilişkisini bulunuz. </a:t>
            </a:r>
            <a:endParaRPr lang="tr-TR" dirty="0" smtClean="0"/>
          </a:p>
          <a:p>
            <a:pPr marL="0" indent="0">
              <a:buNone/>
            </a:pPr>
            <a:r>
              <a:rPr lang="tr-TR" dirty="0"/>
              <a:t>	</a:t>
            </a:r>
            <a:r>
              <a:rPr lang="tr-TR" dirty="0" smtClean="0"/>
              <a:t>Bu </a:t>
            </a:r>
            <a:r>
              <a:rPr lang="tr-TR" dirty="0"/>
              <a:t>şekilde uzunluğu 5 olan kaç tane bit dizgisi vardır?</a:t>
            </a:r>
          </a:p>
          <a:p>
            <a:pPr marL="0" indent="0">
              <a:buNone/>
            </a:pPr>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8</a:t>
            </a:fld>
            <a:endParaRPr lang="tr-TR"/>
          </a:p>
        </p:txBody>
      </p:sp>
      <p:pic>
        <p:nvPicPr>
          <p:cNvPr id="3074" name="Picture 2" descr="http://www.noktalamaisaretleri.com/images/soru-isaret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188640"/>
            <a:ext cx="1224136" cy="99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52336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323528" y="274638"/>
            <a:ext cx="8136904" cy="850106"/>
          </a:xfrm>
        </p:spPr>
        <p:txBody>
          <a:bodyPr>
            <a:normAutofit/>
          </a:bodyPr>
          <a:lstStyle/>
          <a:p>
            <a:r>
              <a:rPr lang="tr-TR" sz="2800" b="1" dirty="0" smtClean="0"/>
              <a:t>İÇERME-DIŞLAMANIN BİR BAŞKA ŞEKLİ</a:t>
            </a:r>
            <a:endParaRPr lang="tr-TR" sz="2800" dirty="0"/>
          </a:p>
        </p:txBody>
      </p:sp>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268760"/>
                <a:ext cx="7931224" cy="5205192"/>
              </a:xfrm>
            </p:spPr>
            <p:txBody>
              <a:bodyPr/>
              <a:lstStyle/>
              <a:p>
                <a:pPr marL="0" indent="0" algn="just">
                  <a:buNone/>
                </a:pPr>
                <a:r>
                  <a:rPr lang="tr-TR" dirty="0" smtClean="0"/>
                  <a:t>	İçerme-dışlama </a:t>
                </a:r>
                <a:r>
                  <a:rPr lang="tr-TR" dirty="0"/>
                  <a:t>ilkesinin sayma problemlerinde kullanışlı olan bir başka şekli mevcuttur. Özellikle, bu şekil bir küme içinde P</a:t>
                </a:r>
                <a:r>
                  <a:rPr lang="tr-TR" baseline="-25000" dirty="0"/>
                  <a:t>1</a:t>
                </a:r>
                <a:r>
                  <a:rPr lang="tr-TR" dirty="0"/>
                  <a:t>,P</a:t>
                </a:r>
                <a:r>
                  <a:rPr lang="tr-TR" baseline="-25000" dirty="0"/>
                  <a:t>2,…,</a:t>
                </a:r>
                <a:r>
                  <a:rPr lang="tr-TR" dirty="0" err="1"/>
                  <a:t>P</a:t>
                </a:r>
                <a:r>
                  <a:rPr lang="tr-TR" baseline="-25000" dirty="0" err="1"/>
                  <a:t>n</a:t>
                </a:r>
                <a:r>
                  <a:rPr lang="tr-TR" dirty="0"/>
                  <a:t> özelliklerinin hiçbirine sahip olmayan elemanların sayısını bulmakla ilgilenen problemlerin çözümünde kullanılabilir. </a:t>
                </a:r>
                <a:endParaRPr lang="tr-TR" dirty="0" smtClean="0"/>
              </a:p>
              <a:p>
                <a:pPr marL="0" indent="0" algn="just">
                  <a:buNone/>
                </a:pPr>
                <a:r>
                  <a:rPr lang="tr-TR" dirty="0" smtClean="0"/>
                  <a:t>	</a:t>
                </a:r>
                <a:r>
                  <a:rPr lang="tr-TR" dirty="0" err="1" smtClean="0"/>
                  <a:t>A</a:t>
                </a:r>
                <a:r>
                  <a:rPr lang="tr-TR" baseline="-25000" dirty="0" err="1" smtClean="0"/>
                  <a:t>i</a:t>
                </a:r>
                <a:r>
                  <a:rPr lang="tr-TR" dirty="0" smtClean="0"/>
                  <a:t> </a:t>
                </a:r>
                <a:r>
                  <a:rPr lang="tr-TR" dirty="0"/>
                  <a:t>kümesi P</a:t>
                </a:r>
                <a:r>
                  <a:rPr lang="tr-TR" baseline="-25000" dirty="0"/>
                  <a:t>i</a:t>
                </a:r>
                <a:r>
                  <a:rPr lang="tr-TR" dirty="0"/>
                  <a:t> özelliğine sahip olan elemanlardan oluşan bir alt küme olsun. P</a:t>
                </a:r>
                <a:r>
                  <a:rPr lang="tr-TR" baseline="-25000" dirty="0"/>
                  <a:t>i1,</a:t>
                </a:r>
                <a:r>
                  <a:rPr lang="tr-TR" dirty="0"/>
                  <a:t>P</a:t>
                </a:r>
                <a:r>
                  <a:rPr lang="tr-TR" baseline="-25000" dirty="0"/>
                  <a:t>i2,…,</a:t>
                </a:r>
                <a:r>
                  <a:rPr lang="tr-TR" dirty="0"/>
                  <a:t>P</a:t>
                </a:r>
                <a:r>
                  <a:rPr lang="tr-TR" baseline="-25000" dirty="0"/>
                  <a:t>ik</a:t>
                </a:r>
                <a:r>
                  <a:rPr lang="tr-TR" dirty="0"/>
                  <a:t> özelliklerinin tümüne sahip elemanların sayısı N(P</a:t>
                </a:r>
                <a:r>
                  <a:rPr lang="tr-TR" baseline="-25000" dirty="0"/>
                  <a:t>i1,</a:t>
                </a:r>
                <a:r>
                  <a:rPr lang="tr-TR" dirty="0"/>
                  <a:t>P</a:t>
                </a:r>
                <a:r>
                  <a:rPr lang="tr-TR" baseline="-25000" dirty="0"/>
                  <a:t>i2,…,</a:t>
                </a:r>
                <a:r>
                  <a:rPr lang="tr-TR" dirty="0"/>
                  <a:t>P</a:t>
                </a:r>
                <a:r>
                  <a:rPr lang="tr-TR" baseline="-25000" dirty="0"/>
                  <a:t>ik</a:t>
                </a:r>
                <a:r>
                  <a:rPr lang="tr-TR" dirty="0"/>
                  <a:t>) ile gösteriliyor olsun. </a:t>
                </a:r>
              </a:p>
              <a:p>
                <a:pPr marL="0" indent="0">
                  <a:buNone/>
                </a:pPr>
                <a:r>
                  <a:rPr lang="tr-TR" dirty="0" smtClean="0"/>
                  <a:t>Bu değerleri </a:t>
                </a:r>
                <a:r>
                  <a:rPr lang="tr-TR" dirty="0"/>
                  <a:t>kümeler cinsinden yazarsak, </a:t>
                </a:r>
                <a:endParaRPr lang="tr-TR" dirty="0" smtClean="0"/>
              </a:p>
              <a:p>
                <a:pPr marL="0" indent="0">
                  <a:buNone/>
                </a:pPr>
                <a:endParaRPr lang="tr-TR"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𝐴</m:t>
                              </m:r>
                            </m:e>
                            <m:sub>
                              <m:r>
                                <a:rPr lang="tr-TR" i="1">
                                  <a:latin typeface="Cambria Math"/>
                                </a:rPr>
                                <m:t>𝑖</m:t>
                              </m:r>
                              <m:r>
                                <a:rPr lang="tr-TR" i="1">
                                  <a:latin typeface="Cambria Math"/>
                                </a:rPr>
                                <m:t>1</m:t>
                              </m:r>
                            </m:sub>
                          </m:sSub>
                          <m:r>
                            <a:rPr lang="tr-TR" i="1">
                              <a:latin typeface="Cambria Math"/>
                            </a:rPr>
                            <m:t>∩</m:t>
                          </m:r>
                          <m:sSub>
                            <m:sSubPr>
                              <m:ctrlPr>
                                <a:rPr lang="tr-TR" i="1">
                                  <a:latin typeface="Cambria Math" panose="02040503050406030204" pitchFamily="18" charset="0"/>
                                </a:rPr>
                              </m:ctrlPr>
                            </m:sSubPr>
                            <m:e>
                              <m:r>
                                <a:rPr lang="tr-TR" i="1">
                                  <a:latin typeface="Cambria Math"/>
                                </a:rPr>
                                <m:t>𝐴</m:t>
                              </m:r>
                            </m:e>
                            <m:sub>
                              <m:r>
                                <a:rPr lang="tr-TR" i="1">
                                  <a:latin typeface="Cambria Math"/>
                                </a:rPr>
                                <m:t>𝑖</m:t>
                              </m:r>
                              <m:r>
                                <a:rPr lang="tr-TR" i="1">
                                  <a:latin typeface="Cambria Math"/>
                                </a:rPr>
                                <m:t>2</m:t>
                              </m:r>
                            </m:sub>
                          </m:sSub>
                          <m:r>
                            <a:rPr lang="tr-TR" i="1">
                              <a:latin typeface="Cambria Math"/>
                            </a:rPr>
                            <m:t>∩…</m:t>
                          </m:r>
                          <m:sSub>
                            <m:sSubPr>
                              <m:ctrlPr>
                                <a:rPr lang="tr-TR" i="1">
                                  <a:latin typeface="Cambria Math" panose="02040503050406030204" pitchFamily="18" charset="0"/>
                                </a:rPr>
                              </m:ctrlPr>
                            </m:sSubPr>
                            <m:e>
                              <m:r>
                                <a:rPr lang="tr-TR" i="1">
                                  <a:latin typeface="Cambria Math"/>
                                </a:rPr>
                                <m:t>𝐴</m:t>
                              </m:r>
                            </m:e>
                            <m:sub>
                              <m:r>
                                <a:rPr lang="tr-TR" i="1">
                                  <a:latin typeface="Cambria Math"/>
                                </a:rPr>
                                <m:t>𝑖𝑘</m:t>
                              </m:r>
                            </m:sub>
                          </m:sSub>
                        </m:e>
                      </m:d>
                      <m:r>
                        <a:rPr lang="tr-TR" i="1">
                          <a:latin typeface="Cambria Math"/>
                        </a:rPr>
                        <m:t>=</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𝑖</m:t>
                              </m:r>
                              <m:r>
                                <a:rPr lang="tr-TR" i="1">
                                  <a:latin typeface="Cambria Math"/>
                                </a:rPr>
                                <m:t>1</m:t>
                              </m:r>
                            </m:sub>
                          </m:sSub>
                          <m:r>
                            <a:rPr lang="tr-TR" i="1">
                              <a:latin typeface="Cambria Math"/>
                            </a:rPr>
                            <m:t>,</m:t>
                          </m:r>
                          <m:sSub>
                            <m:sSubPr>
                              <m:ctrlPr>
                                <a:rPr lang="tr-TR" i="1">
                                  <a:latin typeface="Cambria Math" panose="02040503050406030204" pitchFamily="18" charset="0"/>
                                </a:rPr>
                              </m:ctrlPr>
                            </m:sSubPr>
                            <m:e>
                              <m:r>
                                <a:rPr lang="tr-TR" i="1">
                                  <a:latin typeface="Cambria Math"/>
                                </a:rPr>
                                <m:t>𝑃</m:t>
                              </m:r>
                            </m:e>
                            <m:sub>
                              <m:r>
                                <a:rPr lang="tr-TR" i="1">
                                  <a:latin typeface="Cambria Math"/>
                                </a:rPr>
                                <m:t>𝑖</m:t>
                              </m:r>
                              <m:r>
                                <a:rPr lang="tr-TR" i="1">
                                  <a:latin typeface="Cambria Math"/>
                                </a:rPr>
                                <m:t>2</m:t>
                              </m:r>
                            </m:sub>
                          </m:sSub>
                          <m:sSub>
                            <m:sSubPr>
                              <m:ctrlPr>
                                <a:rPr lang="tr-TR" i="1">
                                  <a:latin typeface="Cambria Math" panose="02040503050406030204" pitchFamily="18" charset="0"/>
                                </a:rPr>
                              </m:ctrlPr>
                            </m:sSubPr>
                            <m:e>
                              <m:r>
                                <a:rPr lang="tr-TR" i="1">
                                  <a:latin typeface="Cambria Math"/>
                                </a:rPr>
                                <m:t>,…,</m:t>
                              </m:r>
                              <m:r>
                                <a:rPr lang="tr-TR" i="1">
                                  <a:latin typeface="Cambria Math"/>
                                </a:rPr>
                                <m:t>𝑃</m:t>
                              </m:r>
                            </m:e>
                            <m:sub>
                              <m:r>
                                <a:rPr lang="tr-TR" i="1">
                                  <a:latin typeface="Cambria Math"/>
                                </a:rPr>
                                <m:t>𝑖𝑘</m:t>
                              </m:r>
                            </m:sub>
                          </m:sSub>
                        </m:e>
                      </m:d>
                    </m:oMath>
                  </m:oMathPara>
                </a14:m>
                <a:endParaRPr lang="tr-TR" dirty="0"/>
              </a:p>
              <a:p>
                <a:pPr marL="0" indent="0">
                  <a:buNone/>
                </a:pPr>
                <a:endParaRPr lang="tr-TR" dirty="0"/>
              </a:p>
              <a:p>
                <a:pPr marL="0" indent="0" algn="just">
                  <a:buNone/>
                </a:pPr>
                <a:endParaRPr lang="tr-TR" dirty="0" smtClean="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268760"/>
                <a:ext cx="7931224" cy="5205192"/>
              </a:xfrm>
              <a:blipFill rotWithShape="1">
                <a:blip r:embed="rId2"/>
                <a:stretch>
                  <a:fillRect l="-1153" t="-937" r="-1153"/>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80</a:t>
            </a:fld>
            <a:endParaRPr lang="tr-TR"/>
          </a:p>
        </p:txBody>
      </p:sp>
    </p:spTree>
    <p:extLst>
      <p:ext uri="{BB962C8B-B14F-4D97-AF65-F5344CB8AC3E}">
        <p14:creationId xmlns:p14="http://schemas.microsoft.com/office/powerpoint/2010/main" val="171121846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4638"/>
            <a:ext cx="7467600" cy="850106"/>
          </a:xfrm>
        </p:spPr>
        <p:txBody>
          <a:bodyPr/>
          <a:lstStyle/>
          <a:p>
            <a:r>
              <a:rPr lang="tr-TR" b="1" dirty="0" smtClean="0"/>
              <a:t>ERASTOSTHENES KALBURU</a:t>
            </a:r>
            <a:endParaRPr lang="tr-TR" dirty="0"/>
          </a:p>
        </p:txBody>
      </p:sp>
      <p:sp>
        <p:nvSpPr>
          <p:cNvPr id="3" name="İçerik Yer Tutucusu 2"/>
          <p:cNvSpPr>
            <a:spLocks noGrp="1"/>
          </p:cNvSpPr>
          <p:nvPr>
            <p:ph sz="quarter" idx="1"/>
          </p:nvPr>
        </p:nvSpPr>
        <p:spPr>
          <a:xfrm>
            <a:off x="457200" y="1484784"/>
            <a:ext cx="7859216" cy="4989168"/>
          </a:xfrm>
        </p:spPr>
        <p:txBody>
          <a:bodyPr>
            <a:normAutofit/>
          </a:bodyPr>
          <a:lstStyle/>
          <a:p>
            <a:pPr marL="0" indent="0" algn="just">
              <a:buNone/>
            </a:pPr>
            <a:r>
              <a:rPr lang="tr-TR" dirty="0" smtClean="0"/>
              <a:t>	Bir </a:t>
            </a:r>
            <a:r>
              <a:rPr lang="tr-TR" dirty="0"/>
              <a:t>bileşik tamsayının kendi karekökünden büyük olmayan bir asal sayıya bölünmesi gerektiğini hatırlayınız. Bu şekilde, 100’ü geçmeyen asal sayıları bulmak için, 100’ü geçmeyen bileşik sayıların 10’dan büyük olmayan bir asal çarpanı olması gerektiğine dikkat ediniz. 10’dan büyük olmayan tüm asal sayılar 2, 3, 5 ve 7 olduğundan ötürü, 100’ü geçmeyen asal sayılar, bu dört asal sayı ve 1’den büyük, 100’den küçük olup 2, 3, 5 ve 7’nin hiçbirine bölünmeyen tamsayılar olacaktır. </a:t>
            </a:r>
          </a:p>
        </p:txBody>
      </p:sp>
      <p:sp>
        <p:nvSpPr>
          <p:cNvPr id="4" name="Slayt Numarası Yer Tutucusu 3"/>
          <p:cNvSpPr>
            <a:spLocks noGrp="1"/>
          </p:cNvSpPr>
          <p:nvPr>
            <p:ph type="sldNum" sz="quarter" idx="15"/>
          </p:nvPr>
        </p:nvSpPr>
        <p:spPr/>
        <p:txBody>
          <a:bodyPr/>
          <a:lstStyle/>
          <a:p>
            <a:fld id="{3F53E46D-0D11-4F90-90B1-E4A64180CDCE}" type="slidenum">
              <a:rPr lang="tr-TR" smtClean="0"/>
              <a:t>81</a:t>
            </a:fld>
            <a:endParaRPr lang="tr-TR"/>
          </a:p>
        </p:txBody>
      </p:sp>
    </p:spTree>
    <p:extLst>
      <p:ext uri="{BB962C8B-B14F-4D97-AF65-F5344CB8AC3E}">
        <p14:creationId xmlns:p14="http://schemas.microsoft.com/office/powerpoint/2010/main" val="2605259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600200"/>
                <a:ext cx="7787208" cy="4873752"/>
              </a:xfrm>
            </p:spPr>
            <p:txBody>
              <a:bodyPr/>
              <a:lstStyle/>
              <a:p>
                <a:pPr marL="0" indent="0" algn="just">
                  <a:buNone/>
                </a:pPr>
                <a:r>
                  <a:rPr lang="tr-TR" dirty="0" smtClean="0"/>
                  <a:t>	İçerme-dışlama </a:t>
                </a:r>
                <a:r>
                  <a:rPr lang="tr-TR" dirty="0"/>
                  <a:t>ilkesini uygulamak için P</a:t>
                </a:r>
                <a:r>
                  <a:rPr lang="tr-TR" baseline="-25000" dirty="0"/>
                  <a:t>1</a:t>
                </a:r>
                <a:r>
                  <a:rPr lang="tr-TR" dirty="0"/>
                  <a:t>’in bir tamsayının 2’ye bölünebilmesi özelliği, P</a:t>
                </a:r>
                <a:r>
                  <a:rPr lang="tr-TR" baseline="-25000" dirty="0"/>
                  <a:t>2</a:t>
                </a:r>
                <a:r>
                  <a:rPr lang="tr-TR" dirty="0"/>
                  <a:t>’nin bir tamsayının 3’e bölünebilmesi özelliği, P</a:t>
                </a:r>
                <a:r>
                  <a:rPr lang="tr-TR" baseline="-25000" dirty="0"/>
                  <a:t>3</a:t>
                </a:r>
                <a:r>
                  <a:rPr lang="tr-TR" dirty="0"/>
                  <a:t>’ün bir tamsayının 5’e bölünebilmesi özelliği ve P</a:t>
                </a:r>
                <a:r>
                  <a:rPr lang="tr-TR" baseline="-25000" dirty="0"/>
                  <a:t>4</a:t>
                </a:r>
                <a:r>
                  <a:rPr lang="tr-TR" dirty="0"/>
                  <a:t>’ün bir tamsayının 7’ye bölünebilmesi özelliği olduğunu varsayınız. Bu durumda, 100’den büyük olmayan asalların sayısı;</a:t>
                </a:r>
              </a:p>
              <a:p>
                <a:endParaRPr lang="tr-TR" dirty="0" smtClean="0"/>
              </a:p>
              <a:p>
                <a:pPr marL="0" indent="0">
                  <a:buNone/>
                </a:pPr>
                <a14:m>
                  <m:oMathPara xmlns:m="http://schemas.openxmlformats.org/officeDocument/2006/math">
                    <m:oMathParaPr>
                      <m:jc m:val="centerGroup"/>
                    </m:oMathParaPr>
                    <m:oMath xmlns:m="http://schemas.openxmlformats.org/officeDocument/2006/math">
                      <m:r>
                        <a:rPr lang="tr-TR" i="1">
                          <a:latin typeface="Cambria Math"/>
                        </a:rPr>
                        <m:t>4+</m:t>
                      </m:r>
                      <m:r>
                        <a:rPr lang="tr-TR" i="1">
                          <a:latin typeface="Cambria Math"/>
                        </a:rPr>
                        <m:t>𝑁</m:t>
                      </m:r>
                      <m:d>
                        <m:dPr>
                          <m:ctrlPr>
                            <a:rPr lang="tr-TR" i="1">
                              <a:latin typeface="Cambria Math" panose="02040503050406030204" pitchFamily="18" charset="0"/>
                            </a:rPr>
                          </m:ctrlPr>
                        </m:dPr>
                        <m:e>
                          <m:sSubSup>
                            <m:sSubSupPr>
                              <m:ctrlPr>
                                <a:rPr lang="tr-TR" i="1">
                                  <a:latin typeface="Cambria Math" panose="02040503050406030204" pitchFamily="18" charset="0"/>
                                </a:rPr>
                              </m:ctrlPr>
                            </m:sSubSupPr>
                            <m:e>
                              <m:r>
                                <a:rPr lang="tr-TR" i="1">
                                  <a:latin typeface="Cambria Math"/>
                                </a:rPr>
                                <m:t>𝑃</m:t>
                              </m:r>
                            </m:e>
                            <m:sub>
                              <m:r>
                                <a:rPr lang="tr-TR" i="1">
                                  <a:latin typeface="Cambria Math"/>
                                </a:rPr>
                                <m:t>1</m:t>
                              </m:r>
                            </m:sub>
                            <m:sup>
                              <m:r>
                                <a:rPr lang="tr-TR" i="1">
                                  <a:latin typeface="Cambria Math"/>
                                </a:rPr>
                                <m:t>′</m:t>
                              </m:r>
                            </m:sup>
                          </m:sSubSup>
                          <m:sSubSup>
                            <m:sSubSupPr>
                              <m:ctrlPr>
                                <a:rPr lang="tr-TR" i="1">
                                  <a:latin typeface="Cambria Math" panose="02040503050406030204" pitchFamily="18" charset="0"/>
                                </a:rPr>
                              </m:ctrlPr>
                            </m:sSubSupPr>
                            <m:e>
                              <m:r>
                                <a:rPr lang="tr-TR" i="1">
                                  <a:latin typeface="Cambria Math"/>
                                </a:rPr>
                                <m:t>𝑃</m:t>
                              </m:r>
                            </m:e>
                            <m:sub>
                              <m:r>
                                <a:rPr lang="tr-TR" i="1">
                                  <a:latin typeface="Cambria Math"/>
                                </a:rPr>
                                <m:t>2</m:t>
                              </m:r>
                            </m:sub>
                            <m:sup>
                              <m:r>
                                <a:rPr lang="tr-TR" i="1">
                                  <a:latin typeface="Cambria Math"/>
                                </a:rPr>
                                <m:t>′</m:t>
                              </m:r>
                            </m:sup>
                          </m:sSubSup>
                          <m:sSubSup>
                            <m:sSubSupPr>
                              <m:ctrlPr>
                                <a:rPr lang="tr-TR" i="1">
                                  <a:latin typeface="Cambria Math" panose="02040503050406030204" pitchFamily="18" charset="0"/>
                                </a:rPr>
                              </m:ctrlPr>
                            </m:sSubSupPr>
                            <m:e>
                              <m:r>
                                <a:rPr lang="tr-TR" i="1">
                                  <a:latin typeface="Cambria Math"/>
                                </a:rPr>
                                <m:t>𝑃</m:t>
                              </m:r>
                            </m:e>
                            <m:sub>
                              <m:r>
                                <a:rPr lang="tr-TR" i="1">
                                  <a:latin typeface="Cambria Math"/>
                                </a:rPr>
                                <m:t>3</m:t>
                              </m:r>
                            </m:sub>
                            <m:sup>
                              <m:r>
                                <a:rPr lang="tr-TR" i="1">
                                  <a:latin typeface="Cambria Math"/>
                                </a:rPr>
                                <m:t>′</m:t>
                              </m:r>
                            </m:sup>
                          </m:sSubSup>
                          <m:sSubSup>
                            <m:sSubSupPr>
                              <m:ctrlPr>
                                <a:rPr lang="tr-TR" i="1">
                                  <a:latin typeface="Cambria Math" panose="02040503050406030204" pitchFamily="18" charset="0"/>
                                </a:rPr>
                              </m:ctrlPr>
                            </m:sSubSupPr>
                            <m:e>
                              <m:r>
                                <a:rPr lang="tr-TR" i="1">
                                  <a:latin typeface="Cambria Math"/>
                                </a:rPr>
                                <m:t>𝑃</m:t>
                              </m:r>
                            </m:e>
                            <m:sub>
                              <m:r>
                                <a:rPr lang="tr-TR" i="1">
                                  <a:latin typeface="Cambria Math"/>
                                </a:rPr>
                                <m:t>4</m:t>
                              </m:r>
                            </m:sub>
                            <m:sup>
                              <m:r>
                                <a:rPr lang="tr-TR" i="1">
                                  <a:latin typeface="Cambria Math"/>
                                </a:rPr>
                                <m:t>′</m:t>
                              </m:r>
                            </m:sup>
                          </m:sSubSup>
                        </m:e>
                      </m:d>
                    </m:oMath>
                  </m:oMathPara>
                </a14:m>
                <a:endParaRPr lang="tr-TR" dirty="0"/>
              </a:p>
              <a:p>
                <a:endParaRPr lang="tr-TR" dirty="0" smtClean="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600200"/>
                <a:ext cx="7787208" cy="4873752"/>
              </a:xfrm>
              <a:blipFill rotWithShape="1">
                <a:blip r:embed="rId2"/>
                <a:stretch>
                  <a:fillRect l="-1175" t="-1001" r="-1175"/>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82</a:t>
            </a:fld>
            <a:endParaRPr lang="tr-TR"/>
          </a:p>
        </p:txBody>
      </p:sp>
    </p:spTree>
    <p:extLst>
      <p:ext uri="{BB962C8B-B14F-4D97-AF65-F5344CB8AC3E}">
        <p14:creationId xmlns:p14="http://schemas.microsoft.com/office/powerpoint/2010/main" val="22320505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İçerik Yer Tutucusu 2"/>
              <p:cNvSpPr>
                <a:spLocks noGrp="1"/>
              </p:cNvSpPr>
              <p:nvPr>
                <p:ph sz="quarter" idx="1"/>
              </p:nvPr>
            </p:nvSpPr>
            <p:spPr>
              <a:xfrm>
                <a:off x="457200" y="1268760"/>
                <a:ext cx="7467600" cy="5205192"/>
              </a:xfrm>
            </p:spPr>
            <p:txBody>
              <a:bodyPr>
                <a:normAutofit/>
              </a:bodyPr>
              <a:lstStyle/>
              <a:p>
                <a:pPr marL="0" indent="0">
                  <a:buNone/>
                </a:pPr>
                <a:r>
                  <a:rPr lang="tr-TR" dirty="0"/>
                  <a:t>1’den büyük ve 100’ü geçmeyen 99 pozitif tamsayı olduğundan ötürü, içerme-dışlama ilkesi</a:t>
                </a:r>
                <a:r>
                  <a:rPr lang="tr-TR" dirty="0" smtClean="0"/>
                  <a:t>;</a:t>
                </a:r>
              </a:p>
              <a:p>
                <a:pPr marL="0" indent="0">
                  <a:buNone/>
                </a:pPr>
                <a:endParaRPr lang="tr-TR" dirty="0" smtClean="0"/>
              </a:p>
              <a:p>
                <a:pPr marL="0" indent="0">
                  <a:buNone/>
                </a:pPr>
                <a14:m>
                  <m:oMathPara xmlns:m="http://schemas.openxmlformats.org/officeDocument/2006/math">
                    <m:oMathParaPr>
                      <m:jc m:val="centerGroup"/>
                    </m:oMathParaPr>
                    <m:oMath xmlns:m="http://schemas.openxmlformats.org/officeDocument/2006/math">
                      <m:r>
                        <a:rPr lang="tr-TR" i="1">
                          <a:latin typeface="Cambria Math"/>
                        </a:rPr>
                        <m:t>𝑁</m:t>
                      </m:r>
                      <m:d>
                        <m:dPr>
                          <m:ctrlPr>
                            <a:rPr lang="tr-TR" i="1">
                              <a:latin typeface="Cambria Math" panose="02040503050406030204" pitchFamily="18" charset="0"/>
                            </a:rPr>
                          </m:ctrlPr>
                        </m:dPr>
                        <m:e>
                          <m:sSubSup>
                            <m:sSubSupPr>
                              <m:ctrlPr>
                                <a:rPr lang="tr-TR" i="1">
                                  <a:latin typeface="Cambria Math" panose="02040503050406030204" pitchFamily="18" charset="0"/>
                                </a:rPr>
                              </m:ctrlPr>
                            </m:sSubSupPr>
                            <m:e>
                              <m:r>
                                <a:rPr lang="tr-TR" i="1">
                                  <a:latin typeface="Cambria Math"/>
                                </a:rPr>
                                <m:t>𝑃</m:t>
                              </m:r>
                            </m:e>
                            <m:sub>
                              <m:r>
                                <a:rPr lang="tr-TR" i="1">
                                  <a:latin typeface="Cambria Math"/>
                                </a:rPr>
                                <m:t>1</m:t>
                              </m:r>
                            </m:sub>
                            <m:sup>
                              <m:r>
                                <a:rPr lang="tr-TR" i="1">
                                  <a:latin typeface="Cambria Math"/>
                                </a:rPr>
                                <m:t>′</m:t>
                              </m:r>
                            </m:sup>
                          </m:sSubSup>
                          <m:sSubSup>
                            <m:sSubSupPr>
                              <m:ctrlPr>
                                <a:rPr lang="tr-TR" i="1">
                                  <a:latin typeface="Cambria Math" panose="02040503050406030204" pitchFamily="18" charset="0"/>
                                </a:rPr>
                              </m:ctrlPr>
                            </m:sSubSupPr>
                            <m:e>
                              <m:r>
                                <a:rPr lang="tr-TR" i="1">
                                  <a:latin typeface="Cambria Math"/>
                                </a:rPr>
                                <m:t>𝑃</m:t>
                              </m:r>
                            </m:e>
                            <m:sub>
                              <m:r>
                                <a:rPr lang="tr-TR" i="1">
                                  <a:latin typeface="Cambria Math"/>
                                </a:rPr>
                                <m:t>2</m:t>
                              </m:r>
                            </m:sub>
                            <m:sup>
                              <m:r>
                                <a:rPr lang="tr-TR" i="1">
                                  <a:latin typeface="Cambria Math"/>
                                </a:rPr>
                                <m:t>′</m:t>
                              </m:r>
                            </m:sup>
                          </m:sSubSup>
                          <m:sSubSup>
                            <m:sSubSupPr>
                              <m:ctrlPr>
                                <a:rPr lang="tr-TR" i="1">
                                  <a:latin typeface="Cambria Math" panose="02040503050406030204" pitchFamily="18" charset="0"/>
                                </a:rPr>
                              </m:ctrlPr>
                            </m:sSubSupPr>
                            <m:e>
                              <m:r>
                                <a:rPr lang="tr-TR" i="1">
                                  <a:latin typeface="Cambria Math"/>
                                </a:rPr>
                                <m:t>𝑃</m:t>
                              </m:r>
                            </m:e>
                            <m:sub>
                              <m:r>
                                <a:rPr lang="tr-TR" i="1">
                                  <a:latin typeface="Cambria Math"/>
                                </a:rPr>
                                <m:t>3</m:t>
                              </m:r>
                            </m:sub>
                            <m:sup>
                              <m:r>
                                <a:rPr lang="tr-TR" i="1">
                                  <a:latin typeface="Cambria Math"/>
                                </a:rPr>
                                <m:t>′</m:t>
                              </m:r>
                            </m:sup>
                          </m:sSubSup>
                          <m:sSubSup>
                            <m:sSubSupPr>
                              <m:ctrlPr>
                                <a:rPr lang="tr-TR" i="1">
                                  <a:latin typeface="Cambria Math" panose="02040503050406030204" pitchFamily="18" charset="0"/>
                                </a:rPr>
                              </m:ctrlPr>
                            </m:sSubSupPr>
                            <m:e>
                              <m:r>
                                <a:rPr lang="tr-TR" i="1">
                                  <a:latin typeface="Cambria Math"/>
                                </a:rPr>
                                <m:t>𝑃</m:t>
                              </m:r>
                            </m:e>
                            <m:sub>
                              <m:r>
                                <a:rPr lang="tr-TR" i="1">
                                  <a:latin typeface="Cambria Math"/>
                                </a:rPr>
                                <m:t>4</m:t>
                              </m:r>
                            </m:sub>
                            <m:sup>
                              <m:r>
                                <a:rPr lang="tr-TR" i="1">
                                  <a:latin typeface="Cambria Math"/>
                                </a:rPr>
                                <m:t>′</m:t>
                              </m:r>
                            </m:sup>
                          </m:sSubSup>
                        </m:e>
                      </m:d>
                      <m:r>
                        <a:rPr lang="tr-TR" i="1">
                          <a:latin typeface="Cambria Math"/>
                        </a:rPr>
                        <m:t>=99−</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1</m:t>
                              </m:r>
                            </m:sub>
                          </m:sSub>
                        </m:e>
                      </m:d>
                      <m:r>
                        <a:rPr lang="tr-TR" i="1">
                          <a:latin typeface="Cambria Math"/>
                        </a:rPr>
                        <m:t>−</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2</m:t>
                              </m:r>
                            </m:sub>
                          </m:sSub>
                        </m:e>
                      </m:d>
                      <m:r>
                        <a:rPr lang="tr-TR" i="1">
                          <a:latin typeface="Cambria Math"/>
                        </a:rPr>
                        <m:t>− </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3</m:t>
                              </m:r>
                            </m:sub>
                          </m:sSub>
                        </m:e>
                      </m:d>
                      <m:r>
                        <a:rPr lang="tr-TR" i="1">
                          <a:latin typeface="Cambria Math"/>
                        </a:rPr>
                        <m:t>−</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4</m:t>
                              </m:r>
                            </m:sub>
                          </m:sSub>
                        </m:e>
                      </m:d>
                      <m:r>
                        <a:rPr lang="tr-TR" i="1">
                          <a:latin typeface="Cambria Math"/>
                        </a:rPr>
                        <m:t>+ </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1</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2</m:t>
                              </m:r>
                            </m:sub>
                          </m:sSub>
                        </m:e>
                      </m:d>
                      <m:r>
                        <a:rPr lang="tr-TR" i="1">
                          <a:latin typeface="Cambria Math"/>
                        </a:rPr>
                        <m:t>+ </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1</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3</m:t>
                              </m:r>
                            </m:sub>
                          </m:sSub>
                        </m:e>
                      </m:d>
                      <m:r>
                        <a:rPr lang="tr-TR" i="1">
                          <a:latin typeface="Cambria Math"/>
                        </a:rPr>
                        <m:t>+</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1</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4</m:t>
                              </m:r>
                            </m:sub>
                          </m:sSub>
                        </m:e>
                      </m:d>
                      <m:r>
                        <a:rPr lang="tr-TR" i="1">
                          <a:latin typeface="Cambria Math"/>
                        </a:rPr>
                        <m:t>+</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2</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3</m:t>
                              </m:r>
                            </m:sub>
                          </m:sSub>
                        </m:e>
                      </m:d>
                      <m:r>
                        <a:rPr lang="tr-TR" i="1">
                          <a:latin typeface="Cambria Math"/>
                        </a:rPr>
                        <m:t>+</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2</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4</m:t>
                              </m:r>
                            </m:sub>
                          </m:sSub>
                        </m:e>
                      </m:d>
                      <m:r>
                        <a:rPr lang="tr-TR" i="1">
                          <a:latin typeface="Cambria Math"/>
                        </a:rPr>
                        <m:t>+</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3</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4</m:t>
                              </m:r>
                            </m:sub>
                          </m:sSub>
                        </m:e>
                      </m:d>
                      <m:r>
                        <a:rPr lang="tr-TR" i="1">
                          <a:latin typeface="Cambria Math"/>
                        </a:rPr>
                        <m:t>+</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1</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2</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3</m:t>
                              </m:r>
                            </m:sub>
                          </m:sSub>
                        </m:e>
                      </m:d>
                      <m:r>
                        <a:rPr lang="tr-TR" i="1">
                          <a:latin typeface="Cambria Math"/>
                        </a:rPr>
                        <m:t>−</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1</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2</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4</m:t>
                              </m:r>
                            </m:sub>
                          </m:sSub>
                        </m:e>
                      </m:d>
                      <m:r>
                        <a:rPr lang="tr-TR" i="1">
                          <a:latin typeface="Cambria Math"/>
                        </a:rPr>
                        <m:t>−</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1</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3</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4</m:t>
                              </m:r>
                            </m:sub>
                          </m:sSub>
                        </m:e>
                      </m:d>
                      <m:r>
                        <a:rPr lang="tr-TR" i="1">
                          <a:latin typeface="Cambria Math"/>
                        </a:rPr>
                        <m:t>−</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2</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3</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4</m:t>
                              </m:r>
                            </m:sub>
                          </m:sSub>
                        </m:e>
                      </m:d>
                      <m:r>
                        <a:rPr lang="tr-TR" i="1">
                          <a:latin typeface="Cambria Math"/>
                        </a:rPr>
                        <m:t>+</m:t>
                      </m:r>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1</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2</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3</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4</m:t>
                              </m:r>
                            </m:sub>
                          </m:sSub>
                        </m:e>
                      </m:d>
                    </m:oMath>
                  </m:oMathPara>
                </a14:m>
                <a:endParaRPr lang="tr-TR" dirty="0"/>
              </a:p>
              <a:p>
                <a:pPr marL="0" indent="0">
                  <a:buNone/>
                </a:pPr>
                <a:endParaRPr lang="tr-TR" dirty="0"/>
              </a:p>
              <a:p>
                <a:pPr marL="0" indent="0">
                  <a:buNone/>
                </a:pPr>
                <a:r>
                  <a:rPr lang="tr-TR" dirty="0"/>
                  <a:t>ifadesine karşılık gelmektedir.</a:t>
                </a:r>
              </a:p>
              <a:p>
                <a:pPr marL="0" indent="0">
                  <a:buNone/>
                </a:pPr>
                <a:endParaRPr lang="tr-TR" dirty="0" smtClean="0"/>
              </a:p>
              <a:p>
                <a:pPr marL="0" indent="0">
                  <a:buNone/>
                </a:pPr>
                <a:endParaRPr lang="tr-TR" dirty="0"/>
              </a:p>
              <a:p>
                <a:pPr marL="0" indent="0">
                  <a:buNone/>
                </a:pPr>
                <a:endParaRPr lang="tr-TR"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sz="quarter" idx="1"/>
              </p:nvPr>
            </p:nvSpPr>
            <p:spPr>
              <a:xfrm>
                <a:off x="457200" y="1268760"/>
                <a:ext cx="7467600" cy="5205192"/>
              </a:xfrm>
              <a:blipFill rotWithShape="1">
                <a:blip r:embed="rId2"/>
                <a:stretch>
                  <a:fillRect l="-1224" t="-937"/>
                </a:stretch>
              </a:blipFill>
            </p:spPr>
            <p:txBody>
              <a:bodyPr/>
              <a:lstStyle/>
              <a:p>
                <a:r>
                  <a:rPr lang="tr-TR">
                    <a:noFill/>
                  </a:rPr>
                  <a:t> </a:t>
                </a:r>
              </a:p>
            </p:txBody>
          </p:sp>
        </mc:Fallback>
      </mc:AlternateContent>
      <p:sp>
        <p:nvSpPr>
          <p:cNvPr id="4" name="Slayt Numarası Yer Tutucusu 3"/>
          <p:cNvSpPr>
            <a:spLocks noGrp="1"/>
          </p:cNvSpPr>
          <p:nvPr>
            <p:ph type="sldNum" sz="quarter" idx="15"/>
          </p:nvPr>
        </p:nvSpPr>
        <p:spPr/>
        <p:txBody>
          <a:bodyPr/>
          <a:lstStyle/>
          <a:p>
            <a:fld id="{3F53E46D-0D11-4F90-90B1-E4A64180CDCE}" type="slidenum">
              <a:rPr lang="tr-TR" smtClean="0"/>
              <a:t>83</a:t>
            </a:fld>
            <a:endParaRPr lang="tr-TR"/>
          </a:p>
        </p:txBody>
      </p:sp>
    </p:spTree>
    <p:extLst>
      <p:ext uri="{BB962C8B-B14F-4D97-AF65-F5344CB8AC3E}">
        <p14:creationId xmlns:p14="http://schemas.microsoft.com/office/powerpoint/2010/main" val="37500653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ÖRTEN FONKSİYON SAYISI</a:t>
            </a:r>
            <a:endParaRPr lang="tr-TR" dirty="0"/>
          </a:p>
        </p:txBody>
      </p:sp>
      <p:sp>
        <p:nvSpPr>
          <p:cNvPr id="3" name="İçerik Yer Tutucusu 2"/>
          <p:cNvSpPr>
            <a:spLocks noGrp="1"/>
          </p:cNvSpPr>
          <p:nvPr>
            <p:ph sz="quarter" idx="1"/>
          </p:nvPr>
        </p:nvSpPr>
        <p:spPr>
          <a:xfrm>
            <a:off x="457200" y="1772816"/>
            <a:ext cx="7467600" cy="4701136"/>
          </a:xfrm>
        </p:spPr>
        <p:txBody>
          <a:bodyPr/>
          <a:lstStyle/>
          <a:p>
            <a:pPr marL="0" indent="0" algn="just">
              <a:buNone/>
            </a:pPr>
            <a:r>
              <a:rPr lang="tr-TR" dirty="0" smtClean="0"/>
              <a:t>	İçerme-Dışlama </a:t>
            </a:r>
            <a:r>
              <a:rPr lang="tr-TR" dirty="0"/>
              <a:t>ilkesi </a:t>
            </a:r>
            <a:r>
              <a:rPr lang="tr-TR" i="1" dirty="0"/>
              <a:t>m</a:t>
            </a:r>
            <a:r>
              <a:rPr lang="tr-TR" dirty="0"/>
              <a:t> elemanlı bir kümeden </a:t>
            </a:r>
            <a:r>
              <a:rPr lang="tr-TR" i="1" dirty="0"/>
              <a:t>n</a:t>
            </a:r>
            <a:r>
              <a:rPr lang="tr-TR" dirty="0"/>
              <a:t> elemanlı bir kümeye oluşturulabilecek örten fonksiyonların sayısını bulmak için de kullanılabilir.</a:t>
            </a:r>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84</a:t>
            </a:fld>
            <a:endParaRPr lang="tr-TR"/>
          </a:p>
        </p:txBody>
      </p:sp>
    </p:spTree>
    <p:extLst>
      <p:ext uri="{BB962C8B-B14F-4D97-AF65-F5344CB8AC3E}">
        <p14:creationId xmlns:p14="http://schemas.microsoft.com/office/powerpoint/2010/main" val="28886237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ÖRNEK</a:t>
            </a:r>
            <a:endParaRPr lang="tr-TR" dirty="0"/>
          </a:p>
        </p:txBody>
      </p:sp>
      <p:sp>
        <p:nvSpPr>
          <p:cNvPr id="3" name="İçerik Yer Tutucusu 2"/>
          <p:cNvSpPr>
            <a:spLocks noGrp="1"/>
          </p:cNvSpPr>
          <p:nvPr>
            <p:ph sz="quarter" idx="1"/>
          </p:nvPr>
        </p:nvSpPr>
        <p:spPr>
          <a:xfrm>
            <a:off x="457200" y="1600200"/>
            <a:ext cx="7787208" cy="4873752"/>
          </a:xfrm>
        </p:spPr>
        <p:txBody>
          <a:bodyPr/>
          <a:lstStyle/>
          <a:p>
            <a:pPr marL="0" indent="0" algn="just">
              <a:buNone/>
            </a:pPr>
            <a:r>
              <a:rPr lang="tr-TR" dirty="0" smtClean="0"/>
              <a:t>Altı </a:t>
            </a:r>
            <a:r>
              <a:rPr lang="tr-TR" dirty="0"/>
              <a:t>elemanlı bir kümeden üç elemanlı bir kümeye kaç adet örten fonksiyon oluşturulabilir?</a:t>
            </a:r>
          </a:p>
          <a:p>
            <a:endParaRPr lang="tr-TR" dirty="0" smtClean="0"/>
          </a:p>
          <a:p>
            <a:pPr marL="0" indent="0">
              <a:buNone/>
            </a:pPr>
            <a:r>
              <a:rPr lang="tr-TR" i="1" dirty="0" smtClean="0"/>
              <a:t>Çözüm :</a:t>
            </a:r>
          </a:p>
          <a:p>
            <a:pPr marL="0" indent="0" algn="just">
              <a:buNone/>
            </a:pPr>
            <a:r>
              <a:rPr lang="tr-TR" dirty="0"/>
              <a:t>Karşı etki alanında bulunan elemanların b</a:t>
            </a:r>
            <a:r>
              <a:rPr lang="tr-TR" baseline="-25000" dirty="0"/>
              <a:t>1, </a:t>
            </a:r>
            <a:r>
              <a:rPr lang="tr-TR" dirty="0"/>
              <a:t>b</a:t>
            </a:r>
            <a:r>
              <a:rPr lang="tr-TR" baseline="-25000" dirty="0"/>
              <a:t>2 </a:t>
            </a:r>
            <a:r>
              <a:rPr lang="tr-TR" dirty="0"/>
              <a:t>ve b</a:t>
            </a:r>
            <a:r>
              <a:rPr lang="tr-TR" baseline="-25000" dirty="0"/>
              <a:t>3</a:t>
            </a:r>
            <a:r>
              <a:rPr lang="tr-TR" dirty="0"/>
              <a:t>  olduğunu varsayınız. P</a:t>
            </a:r>
            <a:r>
              <a:rPr lang="tr-TR" baseline="-25000" dirty="0"/>
              <a:t>1, </a:t>
            </a:r>
            <a:r>
              <a:rPr lang="tr-TR" dirty="0"/>
              <a:t>P</a:t>
            </a:r>
            <a:r>
              <a:rPr lang="tr-TR" baseline="-25000" dirty="0"/>
              <a:t>2 </a:t>
            </a:r>
            <a:r>
              <a:rPr lang="tr-TR" dirty="0"/>
              <a:t>ve P</a:t>
            </a:r>
            <a:r>
              <a:rPr lang="tr-TR" baseline="-25000" dirty="0"/>
              <a:t>3</a:t>
            </a:r>
            <a:r>
              <a:rPr lang="tr-TR" dirty="0"/>
              <a:t>  sırasıyla b</a:t>
            </a:r>
            <a:r>
              <a:rPr lang="tr-TR" baseline="-25000" dirty="0"/>
              <a:t>1,</a:t>
            </a:r>
            <a:r>
              <a:rPr lang="tr-TR" dirty="0"/>
              <a:t>b</a:t>
            </a:r>
            <a:r>
              <a:rPr lang="tr-TR" baseline="-25000" dirty="0"/>
              <a:t>2 </a:t>
            </a:r>
            <a:r>
              <a:rPr lang="tr-TR" dirty="0"/>
              <a:t>ve b</a:t>
            </a:r>
            <a:r>
              <a:rPr lang="tr-TR" baseline="-25000" dirty="0"/>
              <a:t>3</a:t>
            </a:r>
            <a:r>
              <a:rPr lang="tr-TR" dirty="0"/>
              <a:t>  ’ün fonksiyonun menzilinde olmadığını gösteren özellikler olduğunu varsayınız. Herhangi bir fonksiyonun ancak ve ancak P</a:t>
            </a:r>
            <a:r>
              <a:rPr lang="tr-TR" baseline="-25000" dirty="0"/>
              <a:t>1, </a:t>
            </a:r>
            <a:r>
              <a:rPr lang="tr-TR" dirty="0"/>
              <a:t>P</a:t>
            </a:r>
            <a:r>
              <a:rPr lang="tr-TR" baseline="-25000" dirty="0"/>
              <a:t>2 </a:t>
            </a:r>
            <a:r>
              <a:rPr lang="tr-TR" dirty="0"/>
              <a:t>ve P</a:t>
            </a:r>
            <a:r>
              <a:rPr lang="tr-TR" baseline="-25000" dirty="0"/>
              <a:t>3</a:t>
            </a:r>
            <a:r>
              <a:rPr lang="tr-TR" dirty="0"/>
              <a:t>  özelliklerinin hiçbirine sahip olmadığı durumda örten olduğuna dikkat ediniz. </a:t>
            </a:r>
            <a:endParaRPr lang="tr-TR" dirty="0" smtClean="0"/>
          </a:p>
          <a:p>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85</a:t>
            </a:fld>
            <a:endParaRPr lang="tr-TR"/>
          </a:p>
        </p:txBody>
      </p:sp>
      <p:pic>
        <p:nvPicPr>
          <p:cNvPr id="5" name="Picture 2" descr="http://www.noktalamaisaretleri.com/images/soru-isareti.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08304" y="188640"/>
            <a:ext cx="1224136" cy="99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5854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pPr marL="0" indent="0">
              <a:buNone/>
            </a:pPr>
            <a:r>
              <a:rPr lang="tr-TR" dirty="0" smtClean="0"/>
              <a:t>	İçerme-dışlama </a:t>
            </a:r>
            <a:r>
              <a:rPr lang="tr-TR" dirty="0"/>
              <a:t>ilkesine dayanarak, altı elemanlı bir kümeden üç elemanlı bir kümeye örten fonksiyon sayısı</a:t>
            </a:r>
            <a:r>
              <a:rPr lang="tr-TR" dirty="0" smtClean="0"/>
              <a:t>;</a:t>
            </a:r>
          </a:p>
          <a:p>
            <a:pPr marL="0" indent="0">
              <a:buNone/>
            </a:pPr>
            <a:endParaRPr lang="tr-TR" dirty="0"/>
          </a:p>
          <a:p>
            <a:pPr marL="0" indent="0">
              <a:buNone/>
            </a:pPr>
            <a:endParaRPr lang="tr-TR" dirty="0" smtClean="0"/>
          </a:p>
          <a:p>
            <a:pPr marL="0" indent="0">
              <a:buNone/>
            </a:pPr>
            <a:endParaRPr lang="tr-TR" dirty="0"/>
          </a:p>
          <a:p>
            <a:pPr marL="0" indent="0">
              <a:buNone/>
            </a:pPr>
            <a:endParaRPr lang="tr-TR" dirty="0" smtClean="0"/>
          </a:p>
          <a:p>
            <a:pPr marL="0" indent="0">
              <a:buNone/>
            </a:pPr>
            <a:r>
              <a:rPr lang="tr-TR" dirty="0" smtClean="0"/>
              <a:t>Olacaktır</a:t>
            </a:r>
            <a:r>
              <a:rPr lang="tr-TR" dirty="0"/>
              <a:t>. Burada </a:t>
            </a:r>
            <a:r>
              <a:rPr lang="tr-TR" i="1" dirty="0"/>
              <a:t>N</a:t>
            </a:r>
            <a:r>
              <a:rPr lang="tr-TR" dirty="0"/>
              <a:t> altı elemanlı bir kümeden üç elemanlı bir kümeye doğru oluşturulabilecek tüm fonksiyonların sayısına karşılık gelmektedir.</a:t>
            </a:r>
          </a:p>
          <a:p>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86</a:t>
            </a:fld>
            <a:endParaRPr lang="tr-TR"/>
          </a:p>
        </p:txBody>
      </p:sp>
      <mc:AlternateContent xmlns:mc="http://schemas.openxmlformats.org/markup-compatibility/2006" xmlns:a14="http://schemas.microsoft.com/office/drawing/2010/main">
        <mc:Choice Requires="a14">
          <p:sp>
            <p:nvSpPr>
              <p:cNvPr id="5" name="Dikdörtgen 4"/>
              <p:cNvSpPr/>
              <p:nvPr/>
            </p:nvSpPr>
            <p:spPr>
              <a:xfrm>
                <a:off x="467544" y="3140968"/>
                <a:ext cx="8136904" cy="10770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tr-TR" sz="2000" i="1">
                          <a:latin typeface="Cambria Math"/>
                        </a:rPr>
                        <m:t>𝑁</m:t>
                      </m:r>
                      <m:d>
                        <m:dPr>
                          <m:ctrlPr>
                            <a:rPr lang="tr-TR" sz="2000" i="1">
                              <a:latin typeface="Cambria Math" panose="02040503050406030204" pitchFamily="18" charset="0"/>
                            </a:rPr>
                          </m:ctrlPr>
                        </m:dPr>
                        <m:e>
                          <m:sSubSup>
                            <m:sSubSupPr>
                              <m:ctrlPr>
                                <a:rPr lang="tr-TR" sz="2000" i="1">
                                  <a:latin typeface="Cambria Math" panose="02040503050406030204" pitchFamily="18" charset="0"/>
                                </a:rPr>
                              </m:ctrlPr>
                            </m:sSubSupPr>
                            <m:e>
                              <m:r>
                                <a:rPr lang="tr-TR" sz="2000" i="1">
                                  <a:latin typeface="Cambria Math"/>
                                </a:rPr>
                                <m:t>𝑃</m:t>
                              </m:r>
                            </m:e>
                            <m:sub>
                              <m:r>
                                <a:rPr lang="tr-TR" sz="2000" i="1">
                                  <a:latin typeface="Cambria Math"/>
                                </a:rPr>
                                <m:t>1</m:t>
                              </m:r>
                            </m:sub>
                            <m:sup>
                              <m:r>
                                <a:rPr lang="tr-TR" sz="2000" i="1">
                                  <a:latin typeface="Cambria Math"/>
                                </a:rPr>
                                <m:t>′</m:t>
                              </m:r>
                            </m:sup>
                          </m:sSubSup>
                          <m:sSubSup>
                            <m:sSubSupPr>
                              <m:ctrlPr>
                                <a:rPr lang="tr-TR" sz="2000" i="1">
                                  <a:latin typeface="Cambria Math" panose="02040503050406030204" pitchFamily="18" charset="0"/>
                                </a:rPr>
                              </m:ctrlPr>
                            </m:sSubSupPr>
                            <m:e>
                              <m:r>
                                <a:rPr lang="tr-TR" sz="2000" i="1">
                                  <a:latin typeface="Cambria Math"/>
                                </a:rPr>
                                <m:t>𝑃</m:t>
                              </m:r>
                            </m:e>
                            <m:sub>
                              <m:r>
                                <a:rPr lang="tr-TR" sz="2000" i="1">
                                  <a:latin typeface="Cambria Math"/>
                                </a:rPr>
                                <m:t>2</m:t>
                              </m:r>
                            </m:sub>
                            <m:sup>
                              <m:r>
                                <a:rPr lang="tr-TR" sz="2000" i="1">
                                  <a:latin typeface="Cambria Math"/>
                                </a:rPr>
                                <m:t>′</m:t>
                              </m:r>
                            </m:sup>
                          </m:sSubSup>
                          <m:sSubSup>
                            <m:sSubSupPr>
                              <m:ctrlPr>
                                <a:rPr lang="tr-TR" sz="2000" i="1">
                                  <a:latin typeface="Cambria Math" panose="02040503050406030204" pitchFamily="18" charset="0"/>
                                </a:rPr>
                              </m:ctrlPr>
                            </m:sSubSupPr>
                            <m:e>
                              <m:r>
                                <a:rPr lang="tr-TR" sz="2000" i="1">
                                  <a:latin typeface="Cambria Math"/>
                                </a:rPr>
                                <m:t>𝑃</m:t>
                              </m:r>
                            </m:e>
                            <m:sub>
                              <m:r>
                                <a:rPr lang="tr-TR" sz="2000" i="1">
                                  <a:latin typeface="Cambria Math"/>
                                </a:rPr>
                                <m:t>3</m:t>
                              </m:r>
                            </m:sub>
                            <m:sup>
                              <m:r>
                                <a:rPr lang="tr-TR" sz="2000" i="1">
                                  <a:latin typeface="Cambria Math"/>
                                </a:rPr>
                                <m:t>′</m:t>
                              </m:r>
                            </m:sup>
                          </m:sSubSup>
                        </m:e>
                      </m:d>
                      <m:r>
                        <a:rPr lang="tr-TR" sz="2000" i="1">
                          <a:latin typeface="Cambria Math"/>
                        </a:rPr>
                        <m:t>=</m:t>
                      </m:r>
                      <m:r>
                        <a:rPr lang="tr-TR" sz="2000" i="1">
                          <a:latin typeface="Cambria Math"/>
                        </a:rPr>
                        <m:t>𝑁</m:t>
                      </m:r>
                      <m:r>
                        <a:rPr lang="tr-TR" sz="2000" i="1">
                          <a:latin typeface="Cambria Math"/>
                        </a:rPr>
                        <m:t>−</m:t>
                      </m:r>
                      <m:d>
                        <m:dPr>
                          <m:begChr m:val="["/>
                          <m:endChr m:val="]"/>
                          <m:ctrlPr>
                            <a:rPr lang="tr-TR" sz="2000" i="1">
                              <a:latin typeface="Cambria Math" panose="02040503050406030204" pitchFamily="18" charset="0"/>
                            </a:rPr>
                          </m:ctrlPr>
                        </m:dPr>
                        <m:e>
                          <m:r>
                            <a:rPr lang="tr-TR" sz="2000" i="1">
                              <a:latin typeface="Cambria Math"/>
                            </a:rPr>
                            <m:t>𝑁</m:t>
                          </m:r>
                          <m:d>
                            <m:dPr>
                              <m:ctrlPr>
                                <a:rPr lang="tr-TR" sz="2000" i="1">
                                  <a:latin typeface="Cambria Math" panose="02040503050406030204" pitchFamily="18" charset="0"/>
                                </a:rPr>
                              </m:ctrlPr>
                            </m:dPr>
                            <m:e>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1</m:t>
                                  </m:r>
                                </m:sub>
                              </m:sSub>
                            </m:e>
                          </m:d>
                          <m:r>
                            <a:rPr lang="tr-TR" sz="2000" i="1">
                              <a:latin typeface="Cambria Math"/>
                            </a:rPr>
                            <m:t>+</m:t>
                          </m:r>
                          <m:r>
                            <a:rPr lang="tr-TR" sz="2000" i="1">
                              <a:latin typeface="Cambria Math"/>
                            </a:rPr>
                            <m:t>𝑁</m:t>
                          </m:r>
                          <m:d>
                            <m:dPr>
                              <m:ctrlPr>
                                <a:rPr lang="tr-TR" sz="2000" i="1">
                                  <a:latin typeface="Cambria Math" panose="02040503050406030204" pitchFamily="18" charset="0"/>
                                </a:rPr>
                              </m:ctrlPr>
                            </m:dPr>
                            <m:e>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2</m:t>
                                  </m:r>
                                </m:sub>
                              </m:sSub>
                            </m:e>
                          </m:d>
                          <m:r>
                            <a:rPr lang="tr-TR" sz="2000" i="1">
                              <a:latin typeface="Cambria Math"/>
                            </a:rPr>
                            <m:t>+</m:t>
                          </m:r>
                          <m:r>
                            <a:rPr lang="tr-TR" sz="2000" i="1">
                              <a:latin typeface="Cambria Math"/>
                            </a:rPr>
                            <m:t>𝑁</m:t>
                          </m:r>
                          <m:d>
                            <m:dPr>
                              <m:ctrlPr>
                                <a:rPr lang="tr-TR" sz="2000" i="1">
                                  <a:latin typeface="Cambria Math" panose="02040503050406030204" pitchFamily="18" charset="0"/>
                                </a:rPr>
                              </m:ctrlPr>
                            </m:dPr>
                            <m:e>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3</m:t>
                                  </m:r>
                                </m:sub>
                              </m:sSub>
                            </m:e>
                          </m:d>
                        </m:e>
                      </m:d>
                      <m:r>
                        <a:rPr lang="tr-TR" sz="2000" i="1">
                          <a:latin typeface="Cambria Math"/>
                        </a:rPr>
                        <m:t>+[</m:t>
                      </m:r>
                      <m:r>
                        <a:rPr lang="tr-TR" sz="2000" i="1">
                          <a:latin typeface="Cambria Math"/>
                        </a:rPr>
                        <m:t>𝑁</m:t>
                      </m:r>
                      <m:d>
                        <m:dPr>
                          <m:ctrlPr>
                            <a:rPr lang="tr-TR" sz="2000" i="1">
                              <a:latin typeface="Cambria Math" panose="02040503050406030204" pitchFamily="18" charset="0"/>
                            </a:rPr>
                          </m:ctrlPr>
                        </m:dPr>
                        <m:e>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1</m:t>
                              </m:r>
                            </m:sub>
                          </m:sSub>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2</m:t>
                              </m:r>
                            </m:sub>
                          </m:sSub>
                        </m:e>
                      </m:d>
                      <m:r>
                        <a:rPr lang="tr-TR" sz="2000" i="1">
                          <a:latin typeface="Cambria Math"/>
                        </a:rPr>
                        <m:t>+</m:t>
                      </m:r>
                      <m:r>
                        <a:rPr lang="tr-TR" sz="2000" i="1">
                          <a:latin typeface="Cambria Math"/>
                        </a:rPr>
                        <m:t>𝑁</m:t>
                      </m:r>
                      <m:d>
                        <m:dPr>
                          <m:ctrlPr>
                            <a:rPr lang="tr-TR" sz="2000" i="1">
                              <a:latin typeface="Cambria Math" panose="02040503050406030204" pitchFamily="18" charset="0"/>
                            </a:rPr>
                          </m:ctrlPr>
                        </m:dPr>
                        <m:e>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1</m:t>
                              </m:r>
                            </m:sub>
                          </m:sSub>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3</m:t>
                              </m:r>
                            </m:sub>
                          </m:sSub>
                        </m:e>
                      </m:d>
                      <m:r>
                        <a:rPr lang="tr-TR" sz="2000" i="1">
                          <a:latin typeface="Cambria Math"/>
                        </a:rPr>
                        <m:t>+</m:t>
                      </m:r>
                      <m:r>
                        <a:rPr lang="tr-TR" sz="2000" i="1">
                          <a:latin typeface="Cambria Math"/>
                        </a:rPr>
                        <m:t>𝑁</m:t>
                      </m:r>
                      <m:d>
                        <m:dPr>
                          <m:ctrlPr>
                            <a:rPr lang="tr-TR" sz="2000" i="1">
                              <a:latin typeface="Cambria Math" panose="02040503050406030204" pitchFamily="18" charset="0"/>
                            </a:rPr>
                          </m:ctrlPr>
                        </m:dPr>
                        <m:e>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2</m:t>
                              </m:r>
                            </m:sub>
                          </m:sSub>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3</m:t>
                              </m:r>
                            </m:sub>
                          </m:sSub>
                        </m:e>
                      </m:d>
                      <m:r>
                        <a:rPr lang="tr-TR" sz="2000" i="1">
                          <a:latin typeface="Cambria Math"/>
                        </a:rPr>
                        <m:t>−</m:t>
                      </m:r>
                      <m:r>
                        <a:rPr lang="tr-TR" sz="2000" i="1">
                          <a:latin typeface="Cambria Math"/>
                        </a:rPr>
                        <m:t>𝑁</m:t>
                      </m:r>
                      <m:d>
                        <m:dPr>
                          <m:ctrlPr>
                            <a:rPr lang="tr-TR" sz="2000" i="1">
                              <a:latin typeface="Cambria Math" panose="02040503050406030204" pitchFamily="18" charset="0"/>
                            </a:rPr>
                          </m:ctrlPr>
                        </m:dPr>
                        <m:e>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1</m:t>
                              </m:r>
                            </m:sub>
                          </m:sSub>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2</m:t>
                              </m:r>
                            </m:sub>
                          </m:sSub>
                          <m:sSub>
                            <m:sSubPr>
                              <m:ctrlPr>
                                <a:rPr lang="tr-TR" sz="2000" i="1">
                                  <a:latin typeface="Cambria Math" panose="02040503050406030204" pitchFamily="18" charset="0"/>
                                </a:rPr>
                              </m:ctrlPr>
                            </m:sSubPr>
                            <m:e>
                              <m:r>
                                <a:rPr lang="tr-TR" sz="2000" i="1">
                                  <a:latin typeface="Cambria Math"/>
                                </a:rPr>
                                <m:t>𝑃</m:t>
                              </m:r>
                            </m:e>
                            <m:sub>
                              <m:r>
                                <a:rPr lang="tr-TR" sz="2000" i="1">
                                  <a:latin typeface="Cambria Math"/>
                                </a:rPr>
                                <m:t>3</m:t>
                              </m:r>
                            </m:sub>
                          </m:sSub>
                        </m:e>
                      </m:d>
                      <m:r>
                        <a:rPr lang="tr-TR" sz="2000" i="1">
                          <a:latin typeface="Cambria Math"/>
                        </a:rPr>
                        <m:t>]</m:t>
                      </m:r>
                    </m:oMath>
                  </m:oMathPara>
                </a14:m>
                <a:endParaRPr lang="tr-TR" sz="2000" dirty="0"/>
              </a:p>
            </p:txBody>
          </p:sp>
        </mc:Choice>
        <mc:Fallback xmlns="">
          <p:sp>
            <p:nvSpPr>
              <p:cNvPr id="5" name="Dikdörtgen 4"/>
              <p:cNvSpPr>
                <a:spLocks noRot="1" noChangeAspect="1" noMove="1" noResize="1" noEditPoints="1" noAdjustHandles="1" noChangeArrowheads="1" noChangeShapeType="1" noTextEdit="1"/>
              </p:cNvSpPr>
              <p:nvPr/>
            </p:nvSpPr>
            <p:spPr>
              <a:xfrm>
                <a:off x="467544" y="3140968"/>
                <a:ext cx="8136904" cy="1077090"/>
              </a:xfrm>
              <a:prstGeom prst="rect">
                <a:avLst/>
              </a:prstGeom>
              <a:blipFill rotWithShape="1">
                <a:blip r:embed="rId2"/>
                <a:stretch>
                  <a:fillRect b="-5650"/>
                </a:stretch>
              </a:blipFill>
            </p:spPr>
            <p:txBody>
              <a:bodyPr/>
              <a:lstStyle/>
              <a:p>
                <a:r>
                  <a:rPr lang="tr-TR">
                    <a:noFill/>
                  </a:rPr>
                  <a:t> </a:t>
                </a:r>
              </a:p>
            </p:txBody>
          </p:sp>
        </mc:Fallback>
      </mc:AlternateContent>
    </p:spTree>
    <p:extLst>
      <p:ext uri="{BB962C8B-B14F-4D97-AF65-F5344CB8AC3E}">
        <p14:creationId xmlns:p14="http://schemas.microsoft.com/office/powerpoint/2010/main" val="24484285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p:txBody>
          <a:bodyPr/>
          <a:lstStyle/>
          <a:p>
            <a:pPr marL="0" indent="0" algn="just">
              <a:buNone/>
            </a:pPr>
            <a:r>
              <a:rPr lang="tr-TR" b="1" dirty="0"/>
              <a:t>Teorem 1: </a:t>
            </a:r>
            <a:r>
              <a:rPr lang="tr-TR" dirty="0"/>
              <a:t>m ve n, </a:t>
            </a:r>
            <a:r>
              <a:rPr lang="tr-TR" dirty="0" err="1"/>
              <a:t>m≥n</a:t>
            </a:r>
            <a:r>
              <a:rPr lang="tr-TR" dirty="0"/>
              <a:t> olacak şekilde pozitif tamsayılardır. Bu durumda </a:t>
            </a:r>
            <a:r>
              <a:rPr lang="tr-TR" i="1" dirty="0"/>
              <a:t>m</a:t>
            </a:r>
            <a:r>
              <a:rPr lang="tr-TR" dirty="0"/>
              <a:t> elemanlı bir kümeden </a:t>
            </a:r>
            <a:r>
              <a:rPr lang="tr-TR" i="1" dirty="0"/>
              <a:t>n</a:t>
            </a:r>
            <a:r>
              <a:rPr lang="tr-TR" dirty="0"/>
              <a:t> elemanlı bir kümeye;</a:t>
            </a:r>
          </a:p>
          <a:p>
            <a:pPr algn="just"/>
            <a:endParaRPr lang="tr-TR" dirty="0" smtClean="0"/>
          </a:p>
          <a:p>
            <a:pPr algn="just"/>
            <a:endParaRPr lang="tr-TR" dirty="0"/>
          </a:p>
          <a:p>
            <a:pPr marL="0" indent="0" algn="just">
              <a:buNone/>
            </a:pPr>
            <a:r>
              <a:rPr lang="tr-TR" dirty="0"/>
              <a:t>adet örten fonksiyon bulunmaktadır</a:t>
            </a:r>
            <a:r>
              <a:rPr lang="tr-TR" dirty="0" smtClean="0"/>
              <a:t>.</a:t>
            </a:r>
          </a:p>
          <a:p>
            <a:pPr marL="0" indent="0" algn="just">
              <a:buNone/>
            </a:pPr>
            <a:endParaRPr lang="tr-TR" dirty="0"/>
          </a:p>
          <a:p>
            <a:pPr marL="0" indent="0" algn="just">
              <a:buNone/>
            </a:pPr>
            <a:endParaRPr lang="tr-TR" dirty="0"/>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87</a:t>
            </a:fld>
            <a:endParaRPr lang="tr-TR"/>
          </a:p>
        </p:txBody>
      </p:sp>
      <mc:AlternateContent xmlns:mc="http://schemas.openxmlformats.org/markup-compatibility/2006" xmlns:a14="http://schemas.microsoft.com/office/drawing/2010/main">
        <mc:Choice Requires="a14">
          <p:sp>
            <p:nvSpPr>
              <p:cNvPr id="5" name="Dikdörtgen 4"/>
              <p:cNvSpPr/>
              <p:nvPr/>
            </p:nvSpPr>
            <p:spPr>
              <a:xfrm>
                <a:off x="179512" y="3109009"/>
                <a:ext cx="8568952" cy="415498"/>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tr-TR" sz="2100" i="1">
                              <a:latin typeface="Cambria Math" panose="02040503050406030204" pitchFamily="18" charset="0"/>
                            </a:rPr>
                          </m:ctrlPr>
                        </m:sSupPr>
                        <m:e>
                          <m:r>
                            <a:rPr lang="tr-TR" sz="2100" i="1">
                              <a:latin typeface="Cambria Math"/>
                            </a:rPr>
                            <m:t>𝑛</m:t>
                          </m:r>
                        </m:e>
                        <m:sup>
                          <m:r>
                            <a:rPr lang="tr-TR" sz="2100" i="1">
                              <a:latin typeface="Cambria Math"/>
                            </a:rPr>
                            <m:t>𝑚</m:t>
                          </m:r>
                        </m:sup>
                      </m:sSup>
                      <m:r>
                        <a:rPr lang="tr-TR" sz="2100" i="1">
                          <a:latin typeface="Cambria Math"/>
                        </a:rPr>
                        <m:t>−</m:t>
                      </m:r>
                      <m:r>
                        <a:rPr lang="tr-TR" sz="2100" i="1">
                          <a:latin typeface="Cambria Math"/>
                        </a:rPr>
                        <m:t>𝐶</m:t>
                      </m:r>
                      <m:d>
                        <m:dPr>
                          <m:ctrlPr>
                            <a:rPr lang="tr-TR" sz="2100" i="1">
                              <a:latin typeface="Cambria Math" panose="02040503050406030204" pitchFamily="18" charset="0"/>
                            </a:rPr>
                          </m:ctrlPr>
                        </m:dPr>
                        <m:e>
                          <m:r>
                            <a:rPr lang="tr-TR" sz="2100" i="1">
                              <a:latin typeface="Cambria Math"/>
                            </a:rPr>
                            <m:t>𝑛</m:t>
                          </m:r>
                          <m:r>
                            <a:rPr lang="tr-TR" sz="2100" i="1">
                              <a:latin typeface="Cambria Math"/>
                            </a:rPr>
                            <m:t>,1</m:t>
                          </m:r>
                        </m:e>
                      </m:d>
                      <m:sSup>
                        <m:sSupPr>
                          <m:ctrlPr>
                            <a:rPr lang="tr-TR" sz="2100" i="1">
                              <a:latin typeface="Cambria Math" panose="02040503050406030204" pitchFamily="18" charset="0"/>
                            </a:rPr>
                          </m:ctrlPr>
                        </m:sSupPr>
                        <m:e>
                          <m:d>
                            <m:dPr>
                              <m:ctrlPr>
                                <a:rPr lang="tr-TR" sz="2100" i="1">
                                  <a:latin typeface="Cambria Math" panose="02040503050406030204" pitchFamily="18" charset="0"/>
                                </a:rPr>
                              </m:ctrlPr>
                            </m:dPr>
                            <m:e>
                              <m:r>
                                <a:rPr lang="tr-TR" sz="2100" i="1">
                                  <a:latin typeface="Cambria Math"/>
                                </a:rPr>
                                <m:t>𝑛</m:t>
                              </m:r>
                              <m:r>
                                <a:rPr lang="tr-TR" sz="2100" i="1">
                                  <a:latin typeface="Cambria Math"/>
                                </a:rPr>
                                <m:t>−1</m:t>
                              </m:r>
                            </m:e>
                          </m:d>
                        </m:e>
                        <m:sup>
                          <m:r>
                            <a:rPr lang="tr-TR" sz="2100" i="1">
                              <a:latin typeface="Cambria Math"/>
                            </a:rPr>
                            <m:t>𝑚</m:t>
                          </m:r>
                        </m:sup>
                      </m:sSup>
                      <m:r>
                        <a:rPr lang="tr-TR" sz="2100" i="1">
                          <a:latin typeface="Cambria Math"/>
                        </a:rPr>
                        <m:t>+</m:t>
                      </m:r>
                      <m:r>
                        <a:rPr lang="tr-TR" sz="2100" i="1">
                          <a:latin typeface="Cambria Math"/>
                        </a:rPr>
                        <m:t>𝐶</m:t>
                      </m:r>
                      <m:d>
                        <m:dPr>
                          <m:ctrlPr>
                            <a:rPr lang="tr-TR" sz="2100" i="1">
                              <a:latin typeface="Cambria Math" panose="02040503050406030204" pitchFamily="18" charset="0"/>
                            </a:rPr>
                          </m:ctrlPr>
                        </m:dPr>
                        <m:e>
                          <m:r>
                            <a:rPr lang="tr-TR" sz="2100" i="1">
                              <a:latin typeface="Cambria Math"/>
                            </a:rPr>
                            <m:t>𝑛</m:t>
                          </m:r>
                          <m:r>
                            <a:rPr lang="tr-TR" sz="2100" i="1">
                              <a:latin typeface="Cambria Math"/>
                            </a:rPr>
                            <m:t>,2</m:t>
                          </m:r>
                        </m:e>
                      </m:d>
                      <m:sSup>
                        <m:sSupPr>
                          <m:ctrlPr>
                            <a:rPr lang="tr-TR" sz="2100" i="1">
                              <a:latin typeface="Cambria Math" panose="02040503050406030204" pitchFamily="18" charset="0"/>
                            </a:rPr>
                          </m:ctrlPr>
                        </m:sSupPr>
                        <m:e>
                          <m:d>
                            <m:dPr>
                              <m:ctrlPr>
                                <a:rPr lang="tr-TR" sz="2100" i="1">
                                  <a:latin typeface="Cambria Math" panose="02040503050406030204" pitchFamily="18" charset="0"/>
                                </a:rPr>
                              </m:ctrlPr>
                            </m:dPr>
                            <m:e>
                              <m:r>
                                <a:rPr lang="tr-TR" sz="2100" i="1">
                                  <a:latin typeface="Cambria Math"/>
                                </a:rPr>
                                <m:t>𝑛</m:t>
                              </m:r>
                              <m:r>
                                <a:rPr lang="tr-TR" sz="2100" i="1">
                                  <a:latin typeface="Cambria Math"/>
                                </a:rPr>
                                <m:t>−2</m:t>
                              </m:r>
                            </m:e>
                          </m:d>
                        </m:e>
                        <m:sup>
                          <m:r>
                            <a:rPr lang="tr-TR" sz="2100" i="1">
                              <a:latin typeface="Cambria Math"/>
                            </a:rPr>
                            <m:t>𝑚</m:t>
                          </m:r>
                        </m:sup>
                      </m:sSup>
                      <m:r>
                        <a:rPr lang="tr-TR" sz="2100" i="1">
                          <a:latin typeface="Cambria Math"/>
                        </a:rPr>
                        <m:t>−…+</m:t>
                      </m:r>
                      <m:d>
                        <m:dPr>
                          <m:ctrlPr>
                            <a:rPr lang="tr-TR" sz="2100" i="1">
                              <a:latin typeface="Cambria Math" panose="02040503050406030204" pitchFamily="18" charset="0"/>
                            </a:rPr>
                          </m:ctrlPr>
                        </m:dPr>
                        <m:e>
                          <m:r>
                            <a:rPr lang="tr-TR" sz="2100" i="1">
                              <a:latin typeface="Cambria Math"/>
                            </a:rPr>
                            <m:t>−1</m:t>
                          </m:r>
                        </m:e>
                      </m:d>
                      <m:r>
                        <a:rPr lang="tr-TR" sz="2100" i="1">
                          <a:latin typeface="Cambria Math"/>
                        </a:rPr>
                        <m:t>𝑛</m:t>
                      </m:r>
                      <m:r>
                        <a:rPr lang="tr-TR" sz="2100" i="1">
                          <a:latin typeface="Cambria Math"/>
                        </a:rPr>
                        <m:t>−1</m:t>
                      </m:r>
                      <m:r>
                        <a:rPr lang="tr-TR" sz="2100" i="1">
                          <a:latin typeface="Cambria Math"/>
                        </a:rPr>
                        <m:t>𝐶</m:t>
                      </m:r>
                      <m:d>
                        <m:dPr>
                          <m:ctrlPr>
                            <a:rPr lang="tr-TR" sz="2100" i="1">
                              <a:latin typeface="Cambria Math" panose="02040503050406030204" pitchFamily="18" charset="0"/>
                            </a:rPr>
                          </m:ctrlPr>
                        </m:dPr>
                        <m:e>
                          <m:r>
                            <a:rPr lang="tr-TR" sz="2100" i="1">
                              <a:latin typeface="Cambria Math"/>
                            </a:rPr>
                            <m:t>𝑛</m:t>
                          </m:r>
                          <m:r>
                            <a:rPr lang="tr-TR" sz="2100" i="1">
                              <a:latin typeface="Cambria Math"/>
                            </a:rPr>
                            <m:t>,</m:t>
                          </m:r>
                          <m:r>
                            <a:rPr lang="tr-TR" sz="2100" i="1">
                              <a:latin typeface="Cambria Math"/>
                            </a:rPr>
                            <m:t>𝑛</m:t>
                          </m:r>
                          <m:r>
                            <a:rPr lang="tr-TR" sz="2100" i="1">
                              <a:latin typeface="Cambria Math"/>
                            </a:rPr>
                            <m:t>−1</m:t>
                          </m:r>
                        </m:e>
                      </m:d>
                      <m:r>
                        <a:rPr lang="tr-TR" sz="2100" i="1">
                          <a:latin typeface="Cambria Math"/>
                        </a:rPr>
                        <m:t>.</m:t>
                      </m:r>
                      <m:sSup>
                        <m:sSupPr>
                          <m:ctrlPr>
                            <a:rPr lang="tr-TR" sz="2100" i="1">
                              <a:latin typeface="Cambria Math" panose="02040503050406030204" pitchFamily="18" charset="0"/>
                            </a:rPr>
                          </m:ctrlPr>
                        </m:sSupPr>
                        <m:e>
                          <m:r>
                            <a:rPr lang="tr-TR" sz="2100" i="1">
                              <a:latin typeface="Cambria Math"/>
                            </a:rPr>
                            <m:t>1</m:t>
                          </m:r>
                        </m:e>
                        <m:sup>
                          <m:r>
                            <a:rPr lang="tr-TR" sz="2100" i="1">
                              <a:latin typeface="Cambria Math"/>
                            </a:rPr>
                            <m:t>𝑚</m:t>
                          </m:r>
                        </m:sup>
                      </m:sSup>
                    </m:oMath>
                  </m:oMathPara>
                </a14:m>
                <a:endParaRPr lang="tr-TR" sz="2100" dirty="0"/>
              </a:p>
            </p:txBody>
          </p:sp>
        </mc:Choice>
        <mc:Fallback xmlns="">
          <p:sp>
            <p:nvSpPr>
              <p:cNvPr id="5" name="Dikdörtgen 4"/>
              <p:cNvSpPr>
                <a:spLocks noRot="1" noChangeAspect="1" noMove="1" noResize="1" noEditPoints="1" noAdjustHandles="1" noChangeArrowheads="1" noChangeShapeType="1" noTextEdit="1"/>
              </p:cNvSpPr>
              <p:nvPr/>
            </p:nvSpPr>
            <p:spPr>
              <a:xfrm>
                <a:off x="179512" y="3109009"/>
                <a:ext cx="8568952" cy="415498"/>
              </a:xfrm>
              <a:prstGeom prst="rect">
                <a:avLst/>
              </a:prstGeom>
              <a:blipFill rotWithShape="1">
                <a:blip r:embed="rId2"/>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0611994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1052736"/>
            <a:ext cx="7859216" cy="5421216"/>
          </a:xfrm>
        </p:spPr>
        <p:txBody>
          <a:bodyPr/>
          <a:lstStyle/>
          <a:p>
            <a:pPr marL="0" indent="0" algn="just">
              <a:buNone/>
            </a:pPr>
            <a:r>
              <a:rPr lang="tr-TR" i="1" dirty="0" smtClean="0"/>
              <a:t>	m</a:t>
            </a:r>
            <a:r>
              <a:rPr lang="tr-TR" dirty="0" smtClean="0"/>
              <a:t> </a:t>
            </a:r>
            <a:r>
              <a:rPr lang="tr-TR" dirty="0"/>
              <a:t>elemanlı bir kümeden </a:t>
            </a:r>
            <a:r>
              <a:rPr lang="tr-TR" i="1" dirty="0"/>
              <a:t>n</a:t>
            </a:r>
            <a:r>
              <a:rPr lang="tr-TR" dirty="0"/>
              <a:t> elemanlı bir kümeye bir örten fonksiyon, etki alanındaki </a:t>
            </a:r>
            <a:r>
              <a:rPr lang="tr-TR" i="1" dirty="0"/>
              <a:t>m</a:t>
            </a:r>
            <a:r>
              <a:rPr lang="tr-TR" dirty="0"/>
              <a:t> elemanın </a:t>
            </a:r>
            <a:r>
              <a:rPr lang="tr-TR" i="1" dirty="0"/>
              <a:t>n</a:t>
            </a:r>
            <a:r>
              <a:rPr lang="tr-TR" dirty="0"/>
              <a:t> tane kutuya hiçbir kutu boş kalmayacak şekilde dağıtılmasına, sonra da her </a:t>
            </a:r>
            <a:r>
              <a:rPr lang="tr-TR" i="1" dirty="0"/>
              <a:t>n</a:t>
            </a:r>
            <a:r>
              <a:rPr lang="tr-TR" dirty="0"/>
              <a:t> elemanı kendisinin karşı etki alanı ile ilişkilendirilmesine karşılık gelmektedir. Bunun anlamı, </a:t>
            </a:r>
            <a:r>
              <a:rPr lang="tr-TR" i="1" dirty="0"/>
              <a:t>m</a:t>
            </a:r>
            <a:r>
              <a:rPr lang="tr-TR" dirty="0"/>
              <a:t> elemanlı bir kümeden </a:t>
            </a:r>
            <a:r>
              <a:rPr lang="tr-TR" i="1" dirty="0"/>
              <a:t>n</a:t>
            </a:r>
            <a:r>
              <a:rPr lang="tr-TR" dirty="0"/>
              <a:t> elemanlı bir kümeye örten fonksiyon sayısı, birbirinden </a:t>
            </a:r>
            <a:r>
              <a:rPr lang="tr-TR" dirty="0" smtClean="0"/>
              <a:t>farklı </a:t>
            </a:r>
            <a:r>
              <a:rPr lang="tr-TR" i="1" dirty="0" smtClean="0"/>
              <a:t>m</a:t>
            </a:r>
            <a:r>
              <a:rPr lang="tr-TR" dirty="0" smtClean="0"/>
              <a:t> nesneyi</a:t>
            </a:r>
            <a:r>
              <a:rPr lang="tr-TR" dirty="0"/>
              <a:t>, aynı özelliklere sahip birbirinden farksız </a:t>
            </a:r>
            <a:r>
              <a:rPr lang="tr-TR" i="1" dirty="0"/>
              <a:t>n</a:t>
            </a:r>
            <a:r>
              <a:rPr lang="tr-TR" dirty="0"/>
              <a:t> kutuya hiçbir kutu boş kalmadan dağıtma işleminin </a:t>
            </a:r>
            <a:r>
              <a:rPr lang="tr-TR" i="1" dirty="0"/>
              <a:t>n</a:t>
            </a:r>
            <a:r>
              <a:rPr lang="tr-TR" dirty="0"/>
              <a:t> elemanlı </a:t>
            </a:r>
            <a:r>
              <a:rPr lang="tr-TR" dirty="0" err="1"/>
              <a:t>permütasyon</a:t>
            </a:r>
            <a:r>
              <a:rPr lang="tr-TR" dirty="0"/>
              <a:t> sayısı ile çarpılmasıdır. </a:t>
            </a:r>
          </a:p>
        </p:txBody>
      </p:sp>
      <p:sp>
        <p:nvSpPr>
          <p:cNvPr id="4" name="Slayt Numarası Yer Tutucusu 3"/>
          <p:cNvSpPr>
            <a:spLocks noGrp="1"/>
          </p:cNvSpPr>
          <p:nvPr>
            <p:ph type="sldNum" sz="quarter" idx="15"/>
          </p:nvPr>
        </p:nvSpPr>
        <p:spPr/>
        <p:txBody>
          <a:bodyPr/>
          <a:lstStyle/>
          <a:p>
            <a:fld id="{3F53E46D-0D11-4F90-90B1-E4A64180CDCE}" type="slidenum">
              <a:rPr lang="tr-TR" smtClean="0"/>
              <a:t>88</a:t>
            </a:fld>
            <a:endParaRPr lang="tr-TR"/>
          </a:p>
        </p:txBody>
      </p:sp>
    </p:spTree>
    <p:extLst>
      <p:ext uri="{BB962C8B-B14F-4D97-AF65-F5344CB8AC3E}">
        <p14:creationId xmlns:p14="http://schemas.microsoft.com/office/powerpoint/2010/main" val="42891814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DÜZENSİZLİKLER</a:t>
            </a:r>
            <a:endParaRPr lang="tr-TR" dirty="0"/>
          </a:p>
        </p:txBody>
      </p:sp>
      <p:sp>
        <p:nvSpPr>
          <p:cNvPr id="3" name="İçerik Yer Tutucusu 2"/>
          <p:cNvSpPr>
            <a:spLocks noGrp="1"/>
          </p:cNvSpPr>
          <p:nvPr>
            <p:ph sz="quarter" idx="1"/>
          </p:nvPr>
        </p:nvSpPr>
        <p:spPr>
          <a:xfrm>
            <a:off x="457200" y="1600200"/>
            <a:ext cx="7859216" cy="4873752"/>
          </a:xfrm>
        </p:spPr>
        <p:txBody>
          <a:bodyPr>
            <a:normAutofit/>
          </a:bodyPr>
          <a:lstStyle/>
          <a:p>
            <a:pPr marL="0" indent="0" algn="just">
              <a:buNone/>
            </a:pPr>
            <a:r>
              <a:rPr lang="tr-TR" dirty="0" smtClean="0"/>
              <a:t>İçerme-dışlama </a:t>
            </a:r>
            <a:r>
              <a:rPr lang="tr-TR" dirty="0"/>
              <a:t>ilkesi hiçbiri orijinal konumlarında kalmayacak şekilde dizilen </a:t>
            </a:r>
            <a:r>
              <a:rPr lang="tr-TR" i="1" dirty="0"/>
              <a:t>n</a:t>
            </a:r>
            <a:r>
              <a:rPr lang="tr-TR" dirty="0"/>
              <a:t> nesnenin </a:t>
            </a:r>
            <a:r>
              <a:rPr lang="tr-TR" dirty="0" err="1"/>
              <a:t>permütasyonunu</a:t>
            </a:r>
            <a:r>
              <a:rPr lang="tr-TR" dirty="0"/>
              <a:t> saymak için kullanılacaktır. </a:t>
            </a:r>
            <a:endParaRPr lang="tr-TR" dirty="0" smtClean="0"/>
          </a:p>
          <a:p>
            <a:pPr marL="0" indent="0" algn="just">
              <a:buNone/>
            </a:pPr>
            <a:endParaRPr lang="tr-TR" dirty="0"/>
          </a:p>
          <a:p>
            <a:pPr marL="0" indent="0">
              <a:buNone/>
            </a:pPr>
            <a:endParaRPr lang="tr-TR" b="1" dirty="0" smtClean="0"/>
          </a:p>
          <a:p>
            <a:pPr marL="0" indent="0">
              <a:buNone/>
            </a:pPr>
            <a:r>
              <a:rPr lang="tr-TR" b="1" dirty="0" smtClean="0"/>
              <a:t>Teorem </a:t>
            </a:r>
            <a:r>
              <a:rPr lang="tr-TR" b="1" dirty="0"/>
              <a:t>2: </a:t>
            </a:r>
            <a:r>
              <a:rPr lang="tr-TR" i="1" dirty="0"/>
              <a:t>n</a:t>
            </a:r>
            <a:r>
              <a:rPr lang="tr-TR" dirty="0"/>
              <a:t> elemanlı bir kümenin düzensizlik sayısı;</a:t>
            </a:r>
          </a:p>
          <a:p>
            <a:pPr marL="0" indent="0" algn="just">
              <a:buNone/>
            </a:pPr>
            <a:endParaRPr lang="tr-TR" dirty="0" smtClean="0"/>
          </a:p>
          <a:p>
            <a:pPr marL="0" indent="0" algn="just">
              <a:buNone/>
            </a:pPr>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89</a:t>
            </a:fld>
            <a:endParaRPr lang="tr-TR"/>
          </a:p>
        </p:txBody>
      </p:sp>
      <mc:AlternateContent xmlns:mc="http://schemas.openxmlformats.org/markup-compatibility/2006" xmlns:a14="http://schemas.microsoft.com/office/drawing/2010/main">
        <mc:Choice Requires="a14">
          <p:sp>
            <p:nvSpPr>
              <p:cNvPr id="6" name="Dikdörtgen 5"/>
              <p:cNvSpPr/>
              <p:nvPr/>
            </p:nvSpPr>
            <p:spPr>
              <a:xfrm>
                <a:off x="2267744" y="4653136"/>
                <a:ext cx="4622932" cy="581378"/>
              </a:xfrm>
              <a:prstGeom prst="rect">
                <a:avLst/>
              </a:prstGeom>
            </p:spPr>
            <p:txBody>
              <a:bodyPr wrap="none">
                <a:spAutoFit/>
              </a:bodyPr>
              <a:lstStyle/>
              <a:p>
                <a:r>
                  <a:rPr lang="tr-TR" sz="2200" dirty="0" err="1"/>
                  <a:t>D</a:t>
                </a:r>
                <a:r>
                  <a:rPr lang="tr-TR" sz="2200" baseline="-25000" dirty="0" err="1"/>
                  <a:t>n</a:t>
                </a:r>
                <a:r>
                  <a:rPr lang="tr-TR" sz="2200" dirty="0"/>
                  <a:t>=n![</a:t>
                </a:r>
                <a14:m>
                  <m:oMath xmlns:m="http://schemas.openxmlformats.org/officeDocument/2006/math">
                    <m:r>
                      <a:rPr lang="tr-TR" sz="2200" i="1">
                        <a:latin typeface="Cambria Math"/>
                      </a:rPr>
                      <m:t>1−</m:t>
                    </m:r>
                    <m:f>
                      <m:fPr>
                        <m:ctrlPr>
                          <a:rPr lang="tr-TR" sz="2200" i="1">
                            <a:latin typeface="Cambria Math" panose="02040503050406030204" pitchFamily="18" charset="0"/>
                          </a:rPr>
                        </m:ctrlPr>
                      </m:fPr>
                      <m:num>
                        <m:r>
                          <a:rPr lang="tr-TR" sz="2200" i="1">
                            <a:latin typeface="Cambria Math"/>
                          </a:rPr>
                          <m:t>1</m:t>
                        </m:r>
                      </m:num>
                      <m:den>
                        <m:r>
                          <a:rPr lang="tr-TR" sz="2200" i="1">
                            <a:latin typeface="Cambria Math"/>
                          </a:rPr>
                          <m:t>1!</m:t>
                        </m:r>
                      </m:den>
                    </m:f>
                    <m:r>
                      <a:rPr lang="tr-TR" sz="2200" i="1">
                        <a:latin typeface="Cambria Math"/>
                      </a:rPr>
                      <m:t>+</m:t>
                    </m:r>
                    <m:f>
                      <m:fPr>
                        <m:ctrlPr>
                          <a:rPr lang="tr-TR" sz="2200" i="1">
                            <a:latin typeface="Cambria Math" panose="02040503050406030204" pitchFamily="18" charset="0"/>
                          </a:rPr>
                        </m:ctrlPr>
                      </m:fPr>
                      <m:num>
                        <m:r>
                          <a:rPr lang="tr-TR" sz="2200" i="1">
                            <a:latin typeface="Cambria Math"/>
                          </a:rPr>
                          <m:t>1</m:t>
                        </m:r>
                      </m:num>
                      <m:den>
                        <m:r>
                          <a:rPr lang="tr-TR" sz="2200" i="1">
                            <a:latin typeface="Cambria Math"/>
                          </a:rPr>
                          <m:t>2!</m:t>
                        </m:r>
                      </m:den>
                    </m:f>
                    <m:r>
                      <a:rPr lang="tr-TR" sz="2200" i="1">
                        <a:latin typeface="Cambria Math"/>
                      </a:rPr>
                      <m:t>−</m:t>
                    </m:r>
                    <m:f>
                      <m:fPr>
                        <m:ctrlPr>
                          <a:rPr lang="tr-TR" sz="2200" i="1">
                            <a:latin typeface="Cambria Math" panose="02040503050406030204" pitchFamily="18" charset="0"/>
                          </a:rPr>
                        </m:ctrlPr>
                      </m:fPr>
                      <m:num>
                        <m:r>
                          <a:rPr lang="tr-TR" sz="2200" i="1">
                            <a:latin typeface="Cambria Math"/>
                          </a:rPr>
                          <m:t>1</m:t>
                        </m:r>
                      </m:num>
                      <m:den>
                        <m:r>
                          <a:rPr lang="tr-TR" sz="2200" i="1">
                            <a:latin typeface="Cambria Math"/>
                          </a:rPr>
                          <m:t>3!</m:t>
                        </m:r>
                      </m:den>
                    </m:f>
                    <m:r>
                      <a:rPr lang="tr-TR" sz="2200" i="1">
                        <a:latin typeface="Cambria Math"/>
                      </a:rPr>
                      <m:t>+…+</m:t>
                    </m:r>
                    <m:sSup>
                      <m:sSupPr>
                        <m:ctrlPr>
                          <a:rPr lang="tr-TR" sz="2200" i="1">
                            <a:latin typeface="Cambria Math" panose="02040503050406030204" pitchFamily="18" charset="0"/>
                          </a:rPr>
                        </m:ctrlPr>
                      </m:sSupPr>
                      <m:e>
                        <m:r>
                          <a:rPr lang="tr-TR" sz="2200" i="1">
                            <a:latin typeface="Cambria Math"/>
                          </a:rPr>
                          <m:t>(−1)</m:t>
                        </m:r>
                      </m:e>
                      <m:sup>
                        <m:r>
                          <a:rPr lang="tr-TR" sz="2200" i="1">
                            <a:latin typeface="Cambria Math"/>
                          </a:rPr>
                          <m:t>𝑛</m:t>
                        </m:r>
                      </m:sup>
                    </m:sSup>
                    <m:f>
                      <m:fPr>
                        <m:ctrlPr>
                          <a:rPr lang="tr-TR" sz="2200" i="1">
                            <a:latin typeface="Cambria Math" panose="02040503050406030204" pitchFamily="18" charset="0"/>
                          </a:rPr>
                        </m:ctrlPr>
                      </m:fPr>
                      <m:num>
                        <m:r>
                          <a:rPr lang="tr-TR" sz="2200" i="1">
                            <a:latin typeface="Cambria Math"/>
                          </a:rPr>
                          <m:t>1</m:t>
                        </m:r>
                      </m:num>
                      <m:den>
                        <m:r>
                          <a:rPr lang="tr-TR" sz="2200" i="1">
                            <a:latin typeface="Cambria Math"/>
                          </a:rPr>
                          <m:t>𝑛</m:t>
                        </m:r>
                        <m:r>
                          <a:rPr lang="tr-TR" sz="2200" i="1">
                            <a:latin typeface="Cambria Math"/>
                          </a:rPr>
                          <m:t>!</m:t>
                        </m:r>
                      </m:den>
                    </m:f>
                  </m:oMath>
                </a14:m>
                <a:r>
                  <a:rPr lang="tr-TR" sz="2200" dirty="0"/>
                  <a:t>]</a:t>
                </a:r>
              </a:p>
            </p:txBody>
          </p:sp>
        </mc:Choice>
        <mc:Fallback xmlns="">
          <p:sp>
            <p:nvSpPr>
              <p:cNvPr id="6" name="Dikdörtgen 5"/>
              <p:cNvSpPr>
                <a:spLocks noRot="1" noChangeAspect="1" noMove="1" noResize="1" noEditPoints="1" noAdjustHandles="1" noChangeArrowheads="1" noChangeShapeType="1" noTextEdit="1"/>
              </p:cNvSpPr>
              <p:nvPr/>
            </p:nvSpPr>
            <p:spPr>
              <a:xfrm>
                <a:off x="2267744" y="4653136"/>
                <a:ext cx="4622932" cy="581378"/>
              </a:xfrm>
              <a:prstGeom prst="rect">
                <a:avLst/>
              </a:prstGeom>
              <a:blipFill rotWithShape="1">
                <a:blip r:embed="rId2"/>
                <a:stretch>
                  <a:fillRect l="-1583" r="-923" b="-5208"/>
                </a:stretch>
              </a:blipFill>
            </p:spPr>
            <p:txBody>
              <a:bodyPr/>
              <a:lstStyle/>
              <a:p>
                <a:r>
                  <a:rPr lang="tr-TR">
                    <a:noFill/>
                  </a:rPr>
                  <a:t> </a:t>
                </a:r>
              </a:p>
            </p:txBody>
          </p:sp>
        </mc:Fallback>
      </mc:AlternateContent>
    </p:spTree>
    <p:extLst>
      <p:ext uri="{BB962C8B-B14F-4D97-AF65-F5344CB8AC3E}">
        <p14:creationId xmlns:p14="http://schemas.microsoft.com/office/powerpoint/2010/main" val="406821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ÇÖZÜM</a:t>
            </a:r>
            <a:endParaRPr lang="tr-TR" dirty="0"/>
          </a:p>
        </p:txBody>
      </p:sp>
      <p:sp>
        <p:nvSpPr>
          <p:cNvPr id="3" name="İçerik Yer Tutucusu 2"/>
          <p:cNvSpPr>
            <a:spLocks noGrp="1"/>
          </p:cNvSpPr>
          <p:nvPr>
            <p:ph sz="quarter" idx="1"/>
          </p:nvPr>
        </p:nvSpPr>
        <p:spPr/>
        <p:txBody>
          <a:bodyPr/>
          <a:lstStyle/>
          <a:p>
            <a:pPr marL="0" indent="0" algn="just">
              <a:buNone/>
            </a:pPr>
            <a:r>
              <a:rPr lang="tr-TR" dirty="0" smtClean="0"/>
              <a:t>	Uzunluğu </a:t>
            </a:r>
            <a:r>
              <a:rPr lang="tr-TR" dirty="0"/>
              <a:t>n olan ve ardışık iki tane 0 içermeyen bit dizgilerinin sayısı a</a:t>
            </a:r>
            <a:r>
              <a:rPr lang="tr-TR" baseline="-25000" dirty="0"/>
              <a:t>n</a:t>
            </a:r>
            <a:r>
              <a:rPr lang="tr-TR" dirty="0"/>
              <a:t> olsun. {</a:t>
            </a:r>
            <a:r>
              <a:rPr lang="tr-TR" dirty="0" err="1"/>
              <a:t>a</a:t>
            </a:r>
            <a:r>
              <a:rPr lang="tr-TR" baseline="-25000" dirty="0" err="1"/>
              <a:t>u</a:t>
            </a:r>
            <a:r>
              <a:rPr lang="tr-TR" dirty="0"/>
              <a:t>} için bir özyineleme ilişkisi bulmak için, toplam kuralı kullanarak, ardışık 2 sıfır içermeyen uzunluğu n olan bit dizgileri sayısı; kendisi gibi ardışık 2 sıfır içermeyen 0 ile biten ve 1 ile biten biz dizileri sayısına eşittir diyebiliriz. Bit dizgisinde en az 3 bit olması için n ≥ 3 olduğunu kabul edeceğiz.</a:t>
            </a:r>
          </a:p>
          <a:p>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9</a:t>
            </a:fld>
            <a:endParaRPr lang="tr-TR"/>
          </a:p>
        </p:txBody>
      </p:sp>
    </p:spTree>
    <p:extLst>
      <p:ext uri="{BB962C8B-B14F-4D97-AF65-F5344CB8AC3E}">
        <p14:creationId xmlns:p14="http://schemas.microsoft.com/office/powerpoint/2010/main" val="17730379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sz="quarter" idx="1"/>
          </p:nvPr>
        </p:nvSpPr>
        <p:spPr/>
        <p:txBody>
          <a:bodyPr/>
          <a:lstStyle/>
          <a:p>
            <a:pPr marL="0" indent="0" algn="just">
              <a:buNone/>
            </a:pPr>
            <a:r>
              <a:rPr lang="tr-TR" b="1" dirty="0" smtClean="0"/>
              <a:t>	İspat</a:t>
            </a:r>
            <a:r>
              <a:rPr lang="tr-TR" b="1" dirty="0"/>
              <a:t>: </a:t>
            </a:r>
            <a:r>
              <a:rPr lang="tr-TR" dirty="0"/>
              <a:t>’</a:t>
            </a:r>
            <a:r>
              <a:rPr lang="tr-TR" dirty="0" err="1"/>
              <a:t>nin</a:t>
            </a:r>
            <a:r>
              <a:rPr lang="tr-TR" dirty="0"/>
              <a:t> </a:t>
            </a:r>
            <a:r>
              <a:rPr lang="tr-TR" i="1" dirty="0"/>
              <a:t>i</a:t>
            </a:r>
            <a:r>
              <a:rPr lang="tr-TR" dirty="0"/>
              <a:t> </a:t>
            </a:r>
            <a:r>
              <a:rPr lang="tr-TR" dirty="0" err="1"/>
              <a:t>nolu</a:t>
            </a:r>
            <a:r>
              <a:rPr lang="tr-TR" dirty="0"/>
              <a:t> elemanı sabitleyen bir </a:t>
            </a:r>
            <a:r>
              <a:rPr lang="tr-TR" dirty="0" err="1"/>
              <a:t>permütasyon</a:t>
            </a:r>
            <a:r>
              <a:rPr lang="tr-TR" dirty="0"/>
              <a:t> olduğunu varsayınız. Düzensizlik sayısı, tüm i=1,2,…,n için P</a:t>
            </a:r>
            <a:r>
              <a:rPr lang="tr-TR" baseline="-25000" dirty="0"/>
              <a:t>i</a:t>
            </a:r>
            <a:r>
              <a:rPr lang="tr-TR" dirty="0"/>
              <a:t> özelliğine sahip olmayan </a:t>
            </a:r>
            <a:r>
              <a:rPr lang="tr-TR" dirty="0" err="1"/>
              <a:t>permütasyonların</a:t>
            </a:r>
            <a:r>
              <a:rPr lang="tr-TR" dirty="0"/>
              <a:t> sayısıdır. </a:t>
            </a:r>
            <a:endParaRPr lang="tr-TR" dirty="0" smtClean="0"/>
          </a:p>
          <a:p>
            <a:pPr marL="0" indent="0" algn="just">
              <a:buNone/>
            </a:pPr>
            <a:endParaRPr lang="tr-TR" dirty="0" smtClean="0"/>
          </a:p>
          <a:p>
            <a:pPr marL="0" indent="0" algn="just">
              <a:buNone/>
            </a:pPr>
            <a:r>
              <a:rPr lang="tr-TR" dirty="0" smtClean="0"/>
              <a:t>İçerme-dışlama </a:t>
            </a:r>
            <a:r>
              <a:rPr lang="tr-TR" dirty="0"/>
              <a:t>ilkesi kullanıldığında</a:t>
            </a:r>
            <a:r>
              <a:rPr lang="tr-TR" dirty="0" smtClean="0"/>
              <a:t>,</a:t>
            </a:r>
          </a:p>
          <a:p>
            <a:pPr marL="0" indent="0" algn="just">
              <a:buNone/>
            </a:pPr>
            <a:endParaRPr lang="tr-TR" dirty="0"/>
          </a:p>
          <a:p>
            <a:pPr marL="0" indent="0" algn="just">
              <a:buNone/>
            </a:pPr>
            <a:endParaRPr lang="tr-TR" dirty="0" smtClean="0"/>
          </a:p>
          <a:p>
            <a:pPr marL="0" indent="0" algn="just">
              <a:buNone/>
            </a:pPr>
            <a:r>
              <a:rPr lang="tr-TR" dirty="0" smtClean="0"/>
              <a:t>olur.</a:t>
            </a:r>
            <a:endParaRPr lang="tr-TR" dirty="0"/>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90</a:t>
            </a:fld>
            <a:endParaRPr lang="tr-TR"/>
          </a:p>
        </p:txBody>
      </p:sp>
      <mc:AlternateContent xmlns:mc="http://schemas.openxmlformats.org/markup-compatibility/2006" xmlns:a14="http://schemas.microsoft.com/office/drawing/2010/main">
        <mc:Choice Requires="a14">
          <p:sp>
            <p:nvSpPr>
              <p:cNvPr id="5" name="Dikdörtgen 4"/>
              <p:cNvSpPr/>
              <p:nvPr/>
            </p:nvSpPr>
            <p:spPr>
              <a:xfrm>
                <a:off x="611560" y="4299899"/>
                <a:ext cx="7992888" cy="425245"/>
              </a:xfrm>
              <a:prstGeom prst="rect">
                <a:avLst/>
              </a:prstGeom>
            </p:spPr>
            <p:txBody>
              <a:bodyPr wrap="square">
                <a:spAutoFit/>
              </a:bodyPr>
              <a:lstStyle/>
              <a:p>
                <a:r>
                  <a:rPr lang="tr-TR" dirty="0" err="1"/>
                  <a:t>D</a:t>
                </a:r>
                <a:r>
                  <a:rPr lang="tr-TR" baseline="-25000" dirty="0" err="1"/>
                  <a:t>n</a:t>
                </a:r>
                <a:r>
                  <a:rPr lang="tr-TR" dirty="0"/>
                  <a:t>=N-</a:t>
                </a:r>
                <a14:m>
                  <m:oMath xmlns:m="http://schemas.openxmlformats.org/officeDocument/2006/math">
                    <m:nary>
                      <m:naryPr>
                        <m:chr m:val="∑"/>
                        <m:limLoc m:val="undOvr"/>
                        <m:supHide m:val="on"/>
                        <m:ctrlPr>
                          <a:rPr lang="tr-TR" i="1">
                            <a:latin typeface="Cambria Math" panose="02040503050406030204" pitchFamily="18" charset="0"/>
                          </a:rPr>
                        </m:ctrlPr>
                      </m:naryPr>
                      <m:sub>
                        <m:r>
                          <a:rPr lang="tr-TR" i="1">
                            <a:latin typeface="Cambria Math"/>
                          </a:rPr>
                          <m:t>𝑖</m:t>
                        </m:r>
                      </m:sub>
                      <m:sup/>
                      <m:e>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𝑖</m:t>
                                </m:r>
                              </m:sub>
                            </m:sSub>
                          </m:e>
                        </m:d>
                        <m:r>
                          <a:rPr lang="tr-TR" i="1">
                            <a:latin typeface="Cambria Math"/>
                          </a:rPr>
                          <m:t>+</m:t>
                        </m:r>
                        <m:nary>
                          <m:naryPr>
                            <m:chr m:val="∑"/>
                            <m:limLoc m:val="undOvr"/>
                            <m:supHide m:val="on"/>
                            <m:ctrlPr>
                              <a:rPr lang="tr-TR" i="1">
                                <a:latin typeface="Cambria Math" panose="02040503050406030204" pitchFamily="18" charset="0"/>
                              </a:rPr>
                            </m:ctrlPr>
                          </m:naryPr>
                          <m:sub>
                            <m:r>
                              <a:rPr lang="tr-TR" i="1">
                                <a:latin typeface="Cambria Math"/>
                              </a:rPr>
                              <m:t>𝑖</m:t>
                            </m:r>
                            <m:r>
                              <a:rPr lang="tr-TR" i="1">
                                <a:latin typeface="Cambria Math"/>
                              </a:rPr>
                              <m:t>&lt;</m:t>
                            </m:r>
                            <m:r>
                              <a:rPr lang="tr-TR" i="1">
                                <a:latin typeface="Cambria Math"/>
                              </a:rPr>
                              <m:t>𝑗</m:t>
                            </m:r>
                          </m:sub>
                          <m:sup/>
                          <m:e>
                            <m:r>
                              <a:rPr lang="tr-TR" i="1">
                                <a:latin typeface="Cambria Math"/>
                              </a:rPr>
                              <m:t>𝑁</m:t>
                            </m:r>
                          </m:e>
                        </m:nary>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𝑖</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𝑗</m:t>
                                </m:r>
                              </m:sub>
                            </m:sSub>
                          </m:e>
                        </m:d>
                        <m:r>
                          <a:rPr lang="tr-TR" i="1">
                            <a:latin typeface="Cambria Math"/>
                          </a:rPr>
                          <m:t>−</m:t>
                        </m:r>
                        <m:nary>
                          <m:naryPr>
                            <m:chr m:val="∑"/>
                            <m:limLoc m:val="undOvr"/>
                            <m:supHide m:val="on"/>
                            <m:ctrlPr>
                              <a:rPr lang="tr-TR" i="1">
                                <a:latin typeface="Cambria Math" panose="02040503050406030204" pitchFamily="18" charset="0"/>
                              </a:rPr>
                            </m:ctrlPr>
                          </m:naryPr>
                          <m:sub>
                            <m:r>
                              <a:rPr lang="tr-TR" i="1">
                                <a:latin typeface="Cambria Math"/>
                              </a:rPr>
                              <m:t>𝑖</m:t>
                            </m:r>
                            <m:r>
                              <a:rPr lang="tr-TR" i="1">
                                <a:latin typeface="Cambria Math"/>
                              </a:rPr>
                              <m:t>&lt;</m:t>
                            </m:r>
                            <m:r>
                              <a:rPr lang="tr-TR" i="1">
                                <a:latin typeface="Cambria Math"/>
                              </a:rPr>
                              <m:t>𝑗</m:t>
                            </m:r>
                            <m:r>
                              <a:rPr lang="tr-TR" i="1">
                                <a:latin typeface="Cambria Math"/>
                              </a:rPr>
                              <m:t>&lt;</m:t>
                            </m:r>
                            <m:r>
                              <a:rPr lang="tr-TR" i="1">
                                <a:latin typeface="Cambria Math"/>
                              </a:rPr>
                              <m:t>𝑘</m:t>
                            </m:r>
                          </m:sub>
                          <m:sup/>
                          <m:e>
                            <m:r>
                              <a:rPr lang="tr-TR" i="1">
                                <a:latin typeface="Cambria Math"/>
                              </a:rPr>
                              <m:t>𝑁</m:t>
                            </m:r>
                            <m:d>
                              <m:dPr>
                                <m:ctrlPr>
                                  <a:rPr lang="tr-TR" i="1">
                                    <a:latin typeface="Cambria Math" panose="02040503050406030204" pitchFamily="18" charset="0"/>
                                  </a:rPr>
                                </m:ctrlPr>
                              </m:dPr>
                              <m:e>
                                <m:sSub>
                                  <m:sSubPr>
                                    <m:ctrlPr>
                                      <a:rPr lang="tr-TR" i="1">
                                        <a:latin typeface="Cambria Math" panose="02040503050406030204" pitchFamily="18" charset="0"/>
                                      </a:rPr>
                                    </m:ctrlPr>
                                  </m:sSubPr>
                                  <m:e>
                                    <m:r>
                                      <a:rPr lang="tr-TR" i="1">
                                        <a:latin typeface="Cambria Math"/>
                                      </a:rPr>
                                      <m:t>𝑃</m:t>
                                    </m:r>
                                  </m:e>
                                  <m:sub>
                                    <m:r>
                                      <a:rPr lang="tr-TR" i="1">
                                        <a:latin typeface="Cambria Math"/>
                                      </a:rPr>
                                      <m:t>𝑖</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𝑗</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𝑘</m:t>
                                    </m:r>
                                  </m:sub>
                                </m:sSub>
                              </m:e>
                            </m:d>
                            <m:r>
                              <a:rPr lang="tr-TR" i="1">
                                <a:latin typeface="Cambria Math"/>
                              </a:rPr>
                              <m:t>+…+</m:t>
                            </m:r>
                            <m:sSup>
                              <m:sSupPr>
                                <m:ctrlPr>
                                  <a:rPr lang="tr-TR" i="1">
                                    <a:latin typeface="Cambria Math" panose="02040503050406030204" pitchFamily="18" charset="0"/>
                                  </a:rPr>
                                </m:ctrlPr>
                              </m:sSupPr>
                              <m:e>
                                <m:d>
                                  <m:dPr>
                                    <m:ctrlPr>
                                      <a:rPr lang="tr-TR" i="1">
                                        <a:latin typeface="Cambria Math" panose="02040503050406030204" pitchFamily="18" charset="0"/>
                                      </a:rPr>
                                    </m:ctrlPr>
                                  </m:dPr>
                                  <m:e>
                                    <m:r>
                                      <a:rPr lang="tr-TR" i="1">
                                        <a:latin typeface="Cambria Math"/>
                                      </a:rPr>
                                      <m:t>−1</m:t>
                                    </m:r>
                                  </m:e>
                                </m:d>
                              </m:e>
                              <m:sup>
                                <m:r>
                                  <a:rPr lang="tr-TR" i="1">
                                    <a:latin typeface="Cambria Math"/>
                                  </a:rPr>
                                  <m:t>𝑛</m:t>
                                </m:r>
                              </m:sup>
                            </m:sSup>
                            <m:r>
                              <a:rPr lang="tr-TR" i="1">
                                <a:latin typeface="Cambria Math"/>
                              </a:rPr>
                              <m:t>𝑁</m:t>
                            </m:r>
                            <m:r>
                              <a:rPr lang="tr-TR" i="1">
                                <a:latin typeface="Cambria Math"/>
                              </a:rPr>
                              <m:t>(</m:t>
                            </m:r>
                            <m:sSub>
                              <m:sSubPr>
                                <m:ctrlPr>
                                  <a:rPr lang="tr-TR" i="1">
                                    <a:latin typeface="Cambria Math" panose="02040503050406030204" pitchFamily="18" charset="0"/>
                                  </a:rPr>
                                </m:ctrlPr>
                              </m:sSubPr>
                              <m:e>
                                <m:r>
                                  <a:rPr lang="tr-TR" i="1">
                                    <a:latin typeface="Cambria Math"/>
                                  </a:rPr>
                                  <m:t>𝑃</m:t>
                                </m:r>
                              </m:e>
                              <m:sub>
                                <m:r>
                                  <a:rPr lang="tr-TR" i="1">
                                    <a:latin typeface="Cambria Math"/>
                                  </a:rPr>
                                  <m:t>𝑖</m:t>
                                </m:r>
                              </m:sub>
                            </m:sSub>
                            <m:sSub>
                              <m:sSubPr>
                                <m:ctrlPr>
                                  <a:rPr lang="tr-TR" i="1">
                                    <a:latin typeface="Cambria Math" panose="02040503050406030204" pitchFamily="18" charset="0"/>
                                  </a:rPr>
                                </m:ctrlPr>
                              </m:sSubPr>
                              <m:e>
                                <m:r>
                                  <a:rPr lang="tr-TR" i="1">
                                    <a:latin typeface="Cambria Math"/>
                                  </a:rPr>
                                  <m:t>𝑃</m:t>
                                </m:r>
                              </m:e>
                              <m:sub>
                                <m:r>
                                  <a:rPr lang="tr-TR" i="1">
                                    <a:latin typeface="Cambria Math"/>
                                  </a:rPr>
                                  <m:t>𝑗</m:t>
                                </m:r>
                              </m:sub>
                            </m:sSub>
                            <m:r>
                              <a:rPr lang="tr-TR" i="1">
                                <a:latin typeface="Cambria Math"/>
                              </a:rPr>
                              <m:t>…</m:t>
                            </m:r>
                            <m:sSub>
                              <m:sSubPr>
                                <m:ctrlPr>
                                  <a:rPr lang="tr-TR" i="1">
                                    <a:latin typeface="Cambria Math" panose="02040503050406030204" pitchFamily="18" charset="0"/>
                                  </a:rPr>
                                </m:ctrlPr>
                              </m:sSubPr>
                              <m:e>
                                <m:r>
                                  <a:rPr lang="tr-TR" i="1">
                                    <a:latin typeface="Cambria Math"/>
                                  </a:rPr>
                                  <m:t>𝑃</m:t>
                                </m:r>
                              </m:e>
                              <m:sub>
                                <m:r>
                                  <a:rPr lang="tr-TR" i="1">
                                    <a:latin typeface="Cambria Math"/>
                                  </a:rPr>
                                  <m:t>𝑛</m:t>
                                </m:r>
                              </m:sub>
                            </m:sSub>
                            <m:r>
                              <a:rPr lang="tr-TR" i="1">
                                <a:latin typeface="Cambria Math"/>
                              </a:rPr>
                              <m:t>)</m:t>
                            </m:r>
                          </m:e>
                        </m:nary>
                      </m:e>
                    </m:nary>
                  </m:oMath>
                </a14:m>
                <a:endParaRPr lang="tr-TR" dirty="0"/>
              </a:p>
            </p:txBody>
          </p:sp>
        </mc:Choice>
        <mc:Fallback xmlns="">
          <p:sp>
            <p:nvSpPr>
              <p:cNvPr id="5" name="Dikdörtgen 4"/>
              <p:cNvSpPr>
                <a:spLocks noRot="1" noChangeAspect="1" noMove="1" noResize="1" noEditPoints="1" noAdjustHandles="1" noChangeArrowheads="1" noChangeShapeType="1" noTextEdit="1"/>
              </p:cNvSpPr>
              <p:nvPr/>
            </p:nvSpPr>
            <p:spPr>
              <a:xfrm>
                <a:off x="611560" y="4299899"/>
                <a:ext cx="7992888" cy="425245"/>
              </a:xfrm>
              <a:prstGeom prst="rect">
                <a:avLst/>
              </a:prstGeom>
              <a:blipFill rotWithShape="1">
                <a:blip r:embed="rId2"/>
                <a:stretch>
                  <a:fillRect l="-610" t="-98571" b="-152857"/>
                </a:stretch>
              </a:blipFill>
            </p:spPr>
            <p:txBody>
              <a:bodyPr/>
              <a:lstStyle/>
              <a:p>
                <a:r>
                  <a:rPr lang="tr-TR">
                    <a:noFill/>
                  </a:rPr>
                  <a:t> </a:t>
                </a:r>
              </a:p>
            </p:txBody>
          </p:sp>
        </mc:Fallback>
      </mc:AlternateContent>
    </p:spTree>
    <p:extLst>
      <p:ext uri="{BB962C8B-B14F-4D97-AF65-F5344CB8AC3E}">
        <p14:creationId xmlns:p14="http://schemas.microsoft.com/office/powerpoint/2010/main" val="40356646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sz="quarter" idx="1"/>
          </p:nvPr>
        </p:nvSpPr>
        <p:spPr>
          <a:xfrm>
            <a:off x="457200" y="1600200"/>
            <a:ext cx="7715200" cy="4873752"/>
          </a:xfrm>
        </p:spPr>
        <p:txBody>
          <a:bodyPr/>
          <a:lstStyle/>
          <a:p>
            <a:pPr marL="0" indent="0" algn="just">
              <a:buNone/>
            </a:pPr>
            <a:r>
              <a:rPr lang="tr-TR" dirty="0" smtClean="0"/>
              <a:t>	Burada </a:t>
            </a:r>
            <a:r>
              <a:rPr lang="tr-TR" i="1" dirty="0"/>
              <a:t>N</a:t>
            </a:r>
            <a:r>
              <a:rPr lang="tr-TR" dirty="0"/>
              <a:t> sayısı, </a:t>
            </a:r>
            <a:r>
              <a:rPr lang="tr-TR" i="1" dirty="0"/>
              <a:t>n</a:t>
            </a:r>
            <a:r>
              <a:rPr lang="tr-TR" dirty="0"/>
              <a:t> elemanın </a:t>
            </a:r>
            <a:r>
              <a:rPr lang="tr-TR" dirty="0" err="1"/>
              <a:t>permütasyon</a:t>
            </a:r>
            <a:r>
              <a:rPr lang="tr-TR" dirty="0"/>
              <a:t> sayısıdır. Bu formül, hiçbir elemanı bir konuma sabitlemeyen </a:t>
            </a:r>
            <a:r>
              <a:rPr lang="tr-TR" dirty="0" err="1"/>
              <a:t>permütasyonların</a:t>
            </a:r>
            <a:r>
              <a:rPr lang="tr-TR" dirty="0"/>
              <a:t> sayısının tüm </a:t>
            </a:r>
            <a:r>
              <a:rPr lang="tr-TR" dirty="0" err="1"/>
              <a:t>permütasyonlar</a:t>
            </a:r>
            <a:r>
              <a:rPr lang="tr-TR" dirty="0"/>
              <a:t> sayısından en azından bir elemanı sabitlenmiş olan </a:t>
            </a:r>
            <a:r>
              <a:rPr lang="tr-TR" dirty="0" err="1"/>
              <a:t>permütasyonların</a:t>
            </a:r>
            <a:r>
              <a:rPr lang="tr-TR" dirty="0"/>
              <a:t> çıkarılması en azından iki elemanı sabitlenmiş olan </a:t>
            </a:r>
            <a:r>
              <a:rPr lang="tr-TR" dirty="0" err="1"/>
              <a:t>permütasyonların</a:t>
            </a:r>
            <a:r>
              <a:rPr lang="tr-TR" dirty="0"/>
              <a:t> toplanması, en azından üç elemanı sabitlenmiş olan </a:t>
            </a:r>
            <a:r>
              <a:rPr lang="tr-TR" dirty="0" err="1"/>
              <a:t>permütasyonların</a:t>
            </a:r>
            <a:r>
              <a:rPr lang="tr-TR" dirty="0"/>
              <a:t> çıkarılması ve bunun devamı şeklinde gerçekleşir. </a:t>
            </a:r>
          </a:p>
        </p:txBody>
      </p:sp>
      <p:sp>
        <p:nvSpPr>
          <p:cNvPr id="4" name="Slayt Numarası Yer Tutucusu 3"/>
          <p:cNvSpPr>
            <a:spLocks noGrp="1"/>
          </p:cNvSpPr>
          <p:nvPr>
            <p:ph type="sldNum" sz="quarter" idx="15"/>
          </p:nvPr>
        </p:nvSpPr>
        <p:spPr/>
        <p:txBody>
          <a:bodyPr/>
          <a:lstStyle/>
          <a:p>
            <a:fld id="{3F53E46D-0D11-4F90-90B1-E4A64180CDCE}" type="slidenum">
              <a:rPr lang="tr-TR" smtClean="0"/>
              <a:t>91</a:t>
            </a:fld>
            <a:endParaRPr lang="tr-TR"/>
          </a:p>
        </p:txBody>
      </p:sp>
    </p:spTree>
    <p:extLst>
      <p:ext uri="{BB962C8B-B14F-4D97-AF65-F5344CB8AC3E}">
        <p14:creationId xmlns:p14="http://schemas.microsoft.com/office/powerpoint/2010/main" val="336978135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457200" y="980728"/>
            <a:ext cx="7787208" cy="5493224"/>
          </a:xfrm>
        </p:spPr>
        <p:txBody>
          <a:bodyPr/>
          <a:lstStyle/>
          <a:p>
            <a:pPr marL="0" indent="0" algn="just">
              <a:buNone/>
            </a:pPr>
            <a:r>
              <a:rPr lang="tr-TR" dirty="0" smtClean="0"/>
              <a:t>	Öncelikle </a:t>
            </a:r>
            <a:r>
              <a:rPr lang="tr-TR" i="1" dirty="0"/>
              <a:t>N</a:t>
            </a:r>
            <a:r>
              <a:rPr lang="tr-TR" dirty="0"/>
              <a:t>’nin aslında </a:t>
            </a:r>
            <a:r>
              <a:rPr lang="tr-TR" i="1" dirty="0"/>
              <a:t>n</a:t>
            </a:r>
            <a:r>
              <a:rPr lang="tr-TR" dirty="0"/>
              <a:t> eleman ile oluşturulabilen toplam </a:t>
            </a:r>
            <a:r>
              <a:rPr lang="tr-TR" dirty="0" err="1"/>
              <a:t>permütasyon</a:t>
            </a:r>
            <a:r>
              <a:rPr lang="tr-TR" dirty="0"/>
              <a:t> sayısı olmasından ötürü N=n! olduğuna dikkat ediniz. Buna ilaveten, N(P</a:t>
            </a:r>
            <a:r>
              <a:rPr lang="tr-TR" baseline="-25000" dirty="0"/>
              <a:t>i</a:t>
            </a:r>
            <a:r>
              <a:rPr lang="tr-TR" dirty="0"/>
              <a:t>)=(n-1)! olur. Bunu çarpım kuralından elde edebiliriz, çünkü N(P</a:t>
            </a:r>
            <a:r>
              <a:rPr lang="tr-TR" baseline="-25000" dirty="0"/>
              <a:t>i</a:t>
            </a:r>
            <a:r>
              <a:rPr lang="tr-TR" dirty="0"/>
              <a:t>) </a:t>
            </a:r>
            <a:r>
              <a:rPr lang="tr-TR" i="1" dirty="0"/>
              <a:t>i</a:t>
            </a:r>
            <a:r>
              <a:rPr lang="tr-TR" dirty="0"/>
              <a:t> </a:t>
            </a:r>
            <a:r>
              <a:rPr lang="tr-TR" dirty="0" err="1"/>
              <a:t>nolu</a:t>
            </a:r>
            <a:r>
              <a:rPr lang="tr-TR" dirty="0"/>
              <a:t> elemanı sabitleyen </a:t>
            </a:r>
            <a:r>
              <a:rPr lang="tr-TR" dirty="0" err="1"/>
              <a:t>permütasyonların</a:t>
            </a:r>
            <a:r>
              <a:rPr lang="tr-TR" dirty="0"/>
              <a:t> sayısını gösterdiği için, </a:t>
            </a:r>
            <a:r>
              <a:rPr lang="tr-TR" dirty="0" err="1"/>
              <a:t>permütasyondaki</a:t>
            </a:r>
            <a:r>
              <a:rPr lang="tr-TR" dirty="0"/>
              <a:t> </a:t>
            </a:r>
            <a:r>
              <a:rPr lang="tr-TR" i="1" dirty="0"/>
              <a:t>i</a:t>
            </a:r>
            <a:r>
              <a:rPr lang="tr-TR" dirty="0"/>
              <a:t>. konum hiç değişmeyecektir, fakat kalan tüm konumlar rastgele doldurulabilecektir. Benzer şekilde</a:t>
            </a:r>
            <a:r>
              <a:rPr lang="tr-TR" dirty="0" smtClean="0"/>
              <a:t>;</a:t>
            </a:r>
          </a:p>
          <a:p>
            <a:pPr marL="0" indent="0" algn="just">
              <a:buNone/>
            </a:pPr>
            <a:endParaRPr lang="tr-TR" dirty="0"/>
          </a:p>
          <a:p>
            <a:pPr marL="0" indent="0" algn="just">
              <a:buNone/>
            </a:pPr>
            <a:endParaRPr lang="tr-TR" dirty="0" smtClean="0"/>
          </a:p>
          <a:p>
            <a:pPr marL="0" indent="0" algn="just">
              <a:buNone/>
            </a:pPr>
            <a:r>
              <a:rPr lang="tr-TR" dirty="0" smtClean="0"/>
              <a:t>olur.</a:t>
            </a:r>
            <a:endParaRPr lang="tr-TR" dirty="0"/>
          </a:p>
          <a:p>
            <a:pPr algn="just"/>
            <a:endParaRPr lang="tr-TR" dirty="0"/>
          </a:p>
        </p:txBody>
      </p:sp>
      <p:sp>
        <p:nvSpPr>
          <p:cNvPr id="4" name="Slayt Numarası Yer Tutucusu 3"/>
          <p:cNvSpPr>
            <a:spLocks noGrp="1"/>
          </p:cNvSpPr>
          <p:nvPr>
            <p:ph type="sldNum" sz="quarter" idx="15"/>
          </p:nvPr>
        </p:nvSpPr>
        <p:spPr/>
        <p:txBody>
          <a:bodyPr/>
          <a:lstStyle/>
          <a:p>
            <a:fld id="{3F53E46D-0D11-4F90-90B1-E4A64180CDCE}" type="slidenum">
              <a:rPr lang="tr-TR" smtClean="0"/>
              <a:t>92</a:t>
            </a:fld>
            <a:endParaRPr lang="tr-TR"/>
          </a:p>
        </p:txBody>
      </p:sp>
      <p:sp>
        <p:nvSpPr>
          <p:cNvPr id="2" name="Dikdörtgen 1"/>
          <p:cNvSpPr/>
          <p:nvPr/>
        </p:nvSpPr>
        <p:spPr>
          <a:xfrm>
            <a:off x="3203848" y="4653136"/>
            <a:ext cx="2160240" cy="430887"/>
          </a:xfrm>
          <a:prstGeom prst="rect">
            <a:avLst/>
          </a:prstGeom>
        </p:spPr>
        <p:txBody>
          <a:bodyPr wrap="square">
            <a:spAutoFit/>
          </a:bodyPr>
          <a:lstStyle/>
          <a:p>
            <a:r>
              <a:rPr lang="tr-TR" sz="2200" dirty="0"/>
              <a:t>N(</a:t>
            </a:r>
            <a:r>
              <a:rPr lang="tr-TR" sz="2200" dirty="0" err="1"/>
              <a:t>P</a:t>
            </a:r>
            <a:r>
              <a:rPr lang="tr-TR" sz="2200" baseline="-25000" dirty="0" err="1"/>
              <a:t>i</a:t>
            </a:r>
            <a:r>
              <a:rPr lang="tr-TR" sz="2200" dirty="0" err="1"/>
              <a:t>P</a:t>
            </a:r>
            <a:r>
              <a:rPr lang="tr-TR" sz="2200" baseline="-25000" dirty="0" err="1"/>
              <a:t>j</a:t>
            </a:r>
            <a:r>
              <a:rPr lang="tr-TR" sz="2200" dirty="0"/>
              <a:t>)=(n-2)!</a:t>
            </a:r>
          </a:p>
        </p:txBody>
      </p:sp>
    </p:spTree>
    <p:extLst>
      <p:ext uri="{BB962C8B-B14F-4D97-AF65-F5344CB8AC3E}">
        <p14:creationId xmlns:p14="http://schemas.microsoft.com/office/powerpoint/2010/main" val="809085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Kılavuz">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4712</TotalTime>
  <Words>3067</Words>
  <Application>Microsoft Office PowerPoint</Application>
  <PresentationFormat>Ekran Gösterisi (4:3)</PresentationFormat>
  <Paragraphs>465</Paragraphs>
  <Slides>92</Slides>
  <Notes>0</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92</vt:i4>
      </vt:variant>
    </vt:vector>
  </HeadingPairs>
  <TitlesOfParts>
    <vt:vector size="100" baseType="lpstr">
      <vt:lpstr>Arial</vt:lpstr>
      <vt:lpstr>Calibri</vt:lpstr>
      <vt:lpstr>Cambria Math</vt:lpstr>
      <vt:lpstr>Century Schoolbook</vt:lpstr>
      <vt:lpstr>Times New Roman</vt:lpstr>
      <vt:lpstr>Wingdings</vt:lpstr>
      <vt:lpstr>Wingdings 2</vt:lpstr>
      <vt:lpstr>Cumba</vt:lpstr>
      <vt:lpstr>8. İLERİ SAYMA TEKNİKLERİ</vt:lpstr>
      <vt:lpstr>PowerPoint Sunusu</vt:lpstr>
      <vt:lpstr>PowerPoint Sunusu</vt:lpstr>
      <vt:lpstr>PowerPoint Sunusu</vt:lpstr>
      <vt:lpstr>8.1 ÖZYİNELEME İLİŞKİSİ UYGULAMALARI </vt:lpstr>
      <vt:lpstr>PowerPoint Sunusu</vt:lpstr>
      <vt:lpstr>ÖZYİNELEME İLİŞKİLERİ İLE MODELLEME</vt:lpstr>
      <vt:lpstr>ÖRNEK</vt:lpstr>
      <vt:lpstr>ÇÖZÜM</vt:lpstr>
      <vt:lpstr>PowerPoint Sunusu</vt:lpstr>
      <vt:lpstr>PowerPoint Sunusu</vt:lpstr>
      <vt:lpstr>PowerPoint Sunusu</vt:lpstr>
      <vt:lpstr>Örnek</vt:lpstr>
      <vt:lpstr>Çözüm</vt:lpstr>
      <vt:lpstr>PowerPoint Sunusu</vt:lpstr>
      <vt:lpstr>ALGORİTMALAR VE ÖZYİNELEME İLİŞKİLERİ (BAĞINTILARI)</vt:lpstr>
      <vt:lpstr>ÖRNEK</vt:lpstr>
      <vt:lpstr>PowerPoint Sunusu</vt:lpstr>
      <vt:lpstr>ÇÖZÜM</vt:lpstr>
      <vt:lpstr>PowerPoint Sunusu</vt:lpstr>
      <vt:lpstr>PowerPoint Sunusu</vt:lpstr>
      <vt:lpstr>PowerPoint Sunusu</vt:lpstr>
      <vt:lpstr>ALGORİTMA 1: DERSLERİ PLANLAMA İÇİN DİNAMİK PROGRAMLAMA ALGORİTMASI</vt:lpstr>
      <vt:lpstr>8.2 DOĞRUSAL ÖZYİNELİ İLİŞKİLERİN ÇÖZÜMÜ</vt:lpstr>
      <vt:lpstr>PowerPoint Sunusu</vt:lpstr>
      <vt:lpstr>DOĞRUSAL HOMOJEN ÖZYİNELİ İLİŞKİLERİN SABİT KATSAYILAR İLE ÇÖZÜMÜ</vt:lpstr>
      <vt:lpstr>PowerPoint Sunusu</vt:lpstr>
      <vt:lpstr>PowerPoint Sunusu</vt:lpstr>
      <vt:lpstr>PowerPoint Sunusu</vt:lpstr>
      <vt:lpstr>PowerPoint Sunusu</vt:lpstr>
      <vt:lpstr>PowerPoint Sunusu</vt:lpstr>
      <vt:lpstr>PowerPoint Sunusu</vt:lpstr>
      <vt:lpstr>PowerPoint Sunusu</vt:lpstr>
      <vt:lpstr>ÖRNEK</vt:lpstr>
      <vt:lpstr>ÇÖZÜM</vt:lpstr>
      <vt:lpstr>PowerPoint Sunusu</vt:lpstr>
      <vt:lpstr>PowerPoint Sunusu</vt:lpstr>
      <vt:lpstr>ÖRNEK</vt:lpstr>
      <vt:lpstr>ÇÖZÜM</vt:lpstr>
      <vt:lpstr>PowerPoint Sunusu</vt:lpstr>
      <vt:lpstr>PowerPoint Sunusu</vt:lpstr>
      <vt:lpstr>ÖRNEK</vt:lpstr>
      <vt:lpstr>SABİT KATSAYILI DOĞRUSAL HOMOJEN OLMAYAN ÖZYİNELİ İLİŞKİLER</vt:lpstr>
      <vt:lpstr>PowerPoint Sunusu</vt:lpstr>
      <vt:lpstr>PowerPoint Sunusu</vt:lpstr>
      <vt:lpstr>ÖRNEK</vt:lpstr>
      <vt:lpstr>ÇÖZÜM</vt:lpstr>
      <vt:lpstr>PowerPoint Sunusu</vt:lpstr>
      <vt:lpstr>ÖRNEK</vt:lpstr>
      <vt:lpstr>ÇÖZÜM</vt:lpstr>
      <vt:lpstr>8.3 BÖL-VE-FETHET ALGORİTMALARI VE ÖZYİNELEME İLİŞKİLERİ</vt:lpstr>
      <vt:lpstr>BÖL-VE-FETHET ÖZYİNELEME İLİŞKİLERİ</vt:lpstr>
      <vt:lpstr>PowerPoint Sunusu</vt:lpstr>
      <vt:lpstr>PowerPoint Sunusu</vt:lpstr>
      <vt:lpstr>ÖRNEK</vt:lpstr>
      <vt:lpstr>ÖRNEK</vt:lpstr>
      <vt:lpstr>TEOREM 2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8.4. ÜRETİCİ FONKSİYONLAR</vt:lpstr>
      <vt:lpstr>PowerPoint Sunusu</vt:lpstr>
      <vt:lpstr>ÖRNEK</vt:lpstr>
      <vt:lpstr>PowerPoint Sunusu</vt:lpstr>
      <vt:lpstr>PowerPoint Sunusu</vt:lpstr>
      <vt:lpstr>8.5. İÇERME-DIŞLAMA (DAHİL ETME-HARİÇ TUTMA)</vt:lpstr>
      <vt:lpstr>İÇERME-DIŞLAMA PRENSİBİ </vt:lpstr>
      <vt:lpstr>ÖRNEK </vt:lpstr>
      <vt:lpstr>ÇÖZÜM</vt:lpstr>
      <vt:lpstr>PowerPoint Sunusu</vt:lpstr>
      <vt:lpstr>8.6. İÇERME-DIŞLAMA UYGULAMALARI</vt:lpstr>
      <vt:lpstr>İÇERME-DIŞLAMANIN BİR BAŞKA ŞEKLİ</vt:lpstr>
      <vt:lpstr>ERASTOSTHENES KALBURU</vt:lpstr>
      <vt:lpstr>PowerPoint Sunusu</vt:lpstr>
      <vt:lpstr>PowerPoint Sunusu</vt:lpstr>
      <vt:lpstr>ÖRTEN FONKSİYON SAYISI</vt:lpstr>
      <vt:lpstr>ÖRNEK</vt:lpstr>
      <vt:lpstr>PowerPoint Sunusu</vt:lpstr>
      <vt:lpstr>PowerPoint Sunusu</vt:lpstr>
      <vt:lpstr>PowerPoint Sunusu</vt:lpstr>
      <vt:lpstr>DÜZENSİZLİKLER</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8. İleri Sayma Teknikleri</dc:title>
  <dc:creator>ASUS</dc:creator>
  <cp:lastModifiedBy>AVCI</cp:lastModifiedBy>
  <cp:revision>41</cp:revision>
  <dcterms:created xsi:type="dcterms:W3CDTF">2015-12-25T19:21:22Z</dcterms:created>
  <dcterms:modified xsi:type="dcterms:W3CDTF">2020-10-03T18:37:19Z</dcterms:modified>
</cp:coreProperties>
</file>