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0" r:id="rId1"/>
  </p:sldMasterIdLst>
  <p:notesMasterIdLst>
    <p:notesMasterId r:id="rId113"/>
  </p:notesMasterIdLst>
  <p:sldIdLst>
    <p:sldId id="36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9" r:id="rId22"/>
    <p:sldId id="276" r:id="rId23"/>
    <p:sldId id="277" r:id="rId24"/>
    <p:sldId id="278" r:id="rId25"/>
    <p:sldId id="279" r:id="rId26"/>
    <p:sldId id="280" r:id="rId27"/>
    <p:sldId id="281" r:id="rId28"/>
    <p:sldId id="282" r:id="rId29"/>
    <p:sldId id="283" r:id="rId30"/>
    <p:sldId id="284" r:id="rId31"/>
    <p:sldId id="290" r:id="rId32"/>
    <p:sldId id="285" r:id="rId33"/>
    <p:sldId id="286" r:id="rId34"/>
    <p:sldId id="287" r:id="rId35"/>
    <p:sldId id="288"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4" r:id="rId79"/>
    <p:sldId id="333"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6" r:id="rId96"/>
    <p:sldId id="350" r:id="rId97"/>
    <p:sldId id="351" r:id="rId98"/>
    <p:sldId id="352" r:id="rId99"/>
    <p:sldId id="353" r:id="rId100"/>
    <p:sldId id="354" r:id="rId101"/>
    <p:sldId id="355" r:id="rId102"/>
    <p:sldId id="357" r:id="rId103"/>
    <p:sldId id="358" r:id="rId104"/>
    <p:sldId id="359" r:id="rId105"/>
    <p:sldId id="360" r:id="rId106"/>
    <p:sldId id="361" r:id="rId107"/>
    <p:sldId id="362" r:id="rId108"/>
    <p:sldId id="363" r:id="rId109"/>
    <p:sldId id="364" r:id="rId110"/>
    <p:sldId id="367" r:id="rId111"/>
    <p:sldId id="365" r:id="rId1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63" d="100"/>
          <a:sy n="63"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B22AC-E669-4DAA-944B-93B263F4111E}" type="datetimeFigureOut">
              <a:rPr lang="tr-TR" smtClean="0"/>
              <a:t>3.10.2020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AFB29-70BC-44B2-9783-8E689BD16170}" type="slidenum">
              <a:rPr lang="tr-TR" smtClean="0"/>
              <a:t>‹#›</a:t>
            </a:fld>
            <a:endParaRPr lang="tr-TR"/>
          </a:p>
        </p:txBody>
      </p:sp>
    </p:spTree>
    <p:extLst>
      <p:ext uri="{BB962C8B-B14F-4D97-AF65-F5344CB8AC3E}">
        <p14:creationId xmlns:p14="http://schemas.microsoft.com/office/powerpoint/2010/main" val="217703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10AFB29-70BC-44B2-9783-8E689BD16170}" type="slidenum">
              <a:rPr lang="tr-TR" smtClean="0"/>
              <a:t>89</a:t>
            </a:fld>
            <a:endParaRPr lang="tr-TR"/>
          </a:p>
        </p:txBody>
      </p:sp>
    </p:spTree>
    <p:extLst>
      <p:ext uri="{BB962C8B-B14F-4D97-AF65-F5344CB8AC3E}">
        <p14:creationId xmlns:p14="http://schemas.microsoft.com/office/powerpoint/2010/main" val="361299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139590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4087BDD-666B-412C-A871-705A46720E06}"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365609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63377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1997276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1916389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2668770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961042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1204622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2212434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401349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4087BDD-666B-412C-A871-705A46720E06}" type="datetimeFigureOut">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284616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4087BDD-666B-412C-A871-705A46720E06}"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66506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4087BDD-666B-412C-A871-705A46720E06}" type="datetimeFigureOut">
              <a:rPr lang="tr-TR" smtClean="0"/>
              <a:t>3.10.2020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298324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4087BDD-666B-412C-A871-705A46720E06}" type="datetimeFigureOut">
              <a:rPr lang="tr-TR" smtClean="0"/>
              <a:t>3.10.2020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23980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87BDD-666B-412C-A871-705A46720E06}" type="datetimeFigureOut">
              <a:rPr lang="tr-TR" smtClean="0"/>
              <a:t>3.10.2020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515773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4087BDD-666B-412C-A871-705A46720E06}"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128348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4087BDD-666B-412C-A871-705A46720E06}" type="datetimeFigureOut">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855F480-7DEE-43FD-8BDC-9E7A6F89247A}" type="slidenum">
              <a:rPr lang="tr-TR" smtClean="0"/>
              <a:t>‹#›</a:t>
            </a:fld>
            <a:endParaRPr lang="tr-TR"/>
          </a:p>
        </p:txBody>
      </p:sp>
    </p:spTree>
    <p:extLst>
      <p:ext uri="{BB962C8B-B14F-4D97-AF65-F5344CB8AC3E}">
        <p14:creationId xmlns:p14="http://schemas.microsoft.com/office/powerpoint/2010/main" val="306605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087BDD-666B-412C-A871-705A46720E06}" type="datetimeFigureOut">
              <a:rPr lang="tr-TR" smtClean="0"/>
              <a:t>3.10.2020</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55F480-7DEE-43FD-8BDC-9E7A6F89247A}" type="slidenum">
              <a:rPr lang="tr-TR" smtClean="0"/>
              <a:t>‹#›</a:t>
            </a:fld>
            <a:endParaRPr lang="tr-TR"/>
          </a:p>
        </p:txBody>
      </p:sp>
    </p:spTree>
    <p:extLst>
      <p:ext uri="{BB962C8B-B14F-4D97-AF65-F5344CB8AC3E}">
        <p14:creationId xmlns:p14="http://schemas.microsoft.com/office/powerpoint/2010/main" val="161507930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0.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1.wmf"/><Relationship Id="rId4" Type="http://schemas.openxmlformats.org/officeDocument/2006/relationships/oleObject" Target="../embeddings/oleObject4.bin"/></Relationships>
</file>

<file path=ppt/slides/_rels/slide6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2928401" y="1380069"/>
            <a:ext cx="8574622" cy="631611"/>
          </a:xfrm>
        </p:spPr>
        <p:txBody>
          <a:bodyPr>
            <a:normAutofit fontScale="90000"/>
          </a:bodyPr>
          <a:lstStyle/>
          <a:p>
            <a:r>
              <a:rPr lang="tr-TR" sz="3600" b="1" dirty="0" smtClean="0">
                <a:latin typeface="Arial" panose="020B0604020202020204" pitchFamily="34" charset="0"/>
                <a:cs typeface="Arial" panose="020B0604020202020204" pitchFamily="34" charset="0"/>
              </a:rPr>
              <a:t>BÖLÜM 9 - İLİŞKİLER</a:t>
            </a:r>
            <a:endParaRPr lang="tr-TR"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5722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İlişkilerin Özellikleri</a:t>
            </a:r>
          </a:p>
        </p:txBody>
      </p:sp>
      <p:sp>
        <p:nvSpPr>
          <p:cNvPr id="3" name="İçerik Yer Tutucusu 2"/>
          <p:cNvSpPr>
            <a:spLocks noGrp="1"/>
          </p:cNvSpPr>
          <p:nvPr>
            <p:ph idx="1"/>
          </p:nvPr>
        </p:nvSpPr>
        <p:spPr/>
        <p:txBody>
          <a:bodyPr/>
          <a:lstStyle/>
          <a:p>
            <a:endParaRPr lang="tr-TR" dirty="0" smtClean="0"/>
          </a:p>
          <a:p>
            <a:pPr marL="0" indent="0">
              <a:buNone/>
            </a:pPr>
            <a:endParaRPr lang="tr-TR" dirty="0"/>
          </a:p>
        </p:txBody>
      </p:sp>
      <p:pic>
        <p:nvPicPr>
          <p:cNvPr id="4" name="Resim 3"/>
          <p:cNvPicPr>
            <a:picLocks noChangeAspect="1"/>
          </p:cNvPicPr>
          <p:nvPr/>
        </p:nvPicPr>
        <p:blipFill>
          <a:blip r:embed="rId2"/>
          <a:stretch>
            <a:fillRect/>
          </a:stretch>
        </p:blipFill>
        <p:spPr>
          <a:xfrm>
            <a:off x="1713394" y="2905441"/>
            <a:ext cx="9261187" cy="2078039"/>
          </a:xfrm>
          <a:prstGeom prst="rect">
            <a:avLst/>
          </a:prstGeom>
        </p:spPr>
      </p:pic>
    </p:spTree>
    <p:extLst>
      <p:ext uri="{BB962C8B-B14F-4D97-AF65-F5344CB8AC3E}">
        <p14:creationId xmlns:p14="http://schemas.microsoft.com/office/powerpoint/2010/main" val="371933280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Hasse Şemaları (Diyagramları)</a:t>
            </a:r>
          </a:p>
        </p:txBody>
      </p:sp>
      <p:sp>
        <p:nvSpPr>
          <p:cNvPr id="3" name="İçerik Yer Tutucusu 2"/>
          <p:cNvSpPr>
            <a:spLocks noGrp="1"/>
          </p:cNvSpPr>
          <p:nvPr>
            <p:ph idx="1"/>
          </p:nvPr>
        </p:nvSpPr>
        <p:spPr>
          <a:xfrm>
            <a:off x="1484310" y="2253343"/>
            <a:ext cx="10018713" cy="3537857"/>
          </a:xfrm>
        </p:spPr>
        <p:txBody>
          <a:bodyPr>
            <a:normAutofit/>
          </a:bodyPr>
          <a:lstStyle/>
          <a:p>
            <a:pPr marL="0" indent="0">
              <a:buNone/>
            </a:pPr>
            <a:r>
              <a:rPr lang="tr-TR" dirty="0"/>
              <a:t>Genel olarak, sonlu bir </a:t>
            </a:r>
            <a:r>
              <a:rPr lang="tr-TR" dirty="0" err="1"/>
              <a:t>poset</a:t>
            </a:r>
            <a:r>
              <a:rPr lang="tr-TR" dirty="0"/>
              <a:t> </a:t>
            </a:r>
            <a:r>
              <a:rPr lang="tr-TR" i="1" dirty="0"/>
              <a:t>(S,</a:t>
            </a:r>
            <a:r>
              <a:rPr lang="tr-TR" dirty="0"/>
              <a:t>≼ ) </a:t>
            </a:r>
            <a:r>
              <a:rPr lang="tr-TR" dirty="0" err="1"/>
              <a:t>yi</a:t>
            </a:r>
            <a:r>
              <a:rPr lang="tr-TR" dirty="0"/>
              <a:t> Şu şekilde çizebiliriz: bu ilişkinin yönlü çizgesini çizerek başlarız. Kısmi sıralı yansımalı olduğundan her düğümde bir döngü vardır. Bu döngü­ler kaldırılır. Sonra, </a:t>
            </a:r>
            <a:r>
              <a:rPr lang="tr-TR" dirty="0" err="1"/>
              <a:t>geçişlilik</a:t>
            </a:r>
            <a:r>
              <a:rPr lang="tr-TR" dirty="0"/>
              <a:t> özelliğinden dolayı var olan tüm kenarları kaldırırız. Yani, </a:t>
            </a:r>
            <a:r>
              <a:rPr lang="tr-TR" i="1" dirty="0" err="1"/>
              <a:t>z</a:t>
            </a:r>
            <a:r>
              <a:rPr lang="tr-TR" dirty="0" err="1"/>
              <a:t>Î</a:t>
            </a:r>
            <a:r>
              <a:rPr lang="tr-TR" i="1" dirty="0" err="1"/>
              <a:t>s</a:t>
            </a:r>
            <a:r>
              <a:rPr lang="tr-TR" dirty="0"/>
              <a:t> şeklinde bir eleman varsa ve </a:t>
            </a:r>
            <a:r>
              <a:rPr lang="tr-TR" i="1" dirty="0"/>
              <a:t>x </a:t>
            </a:r>
            <a:r>
              <a:rPr lang="tr-TR" dirty="0"/>
              <a:t>≺</a:t>
            </a:r>
            <a:r>
              <a:rPr lang="tr-TR" i="1" dirty="0"/>
              <a:t>z</a:t>
            </a:r>
            <a:r>
              <a:rPr lang="tr-TR" dirty="0"/>
              <a:t> ve </a:t>
            </a:r>
            <a:r>
              <a:rPr lang="tr-TR" i="1" dirty="0"/>
              <a:t>z </a:t>
            </a:r>
            <a:r>
              <a:rPr lang="tr-TR" dirty="0"/>
              <a:t>≺</a:t>
            </a:r>
            <a:r>
              <a:rPr lang="tr-TR" i="1" dirty="0"/>
              <a:t> x</a:t>
            </a:r>
            <a:r>
              <a:rPr lang="tr-TR" dirty="0"/>
              <a:t> ise, </a:t>
            </a:r>
            <a:r>
              <a:rPr lang="tr-TR" i="1" dirty="0"/>
              <a:t>(x, y)</a:t>
            </a:r>
            <a:r>
              <a:rPr lang="tr-TR" dirty="0"/>
              <a:t> </a:t>
            </a:r>
            <a:r>
              <a:rPr lang="tr-TR" dirty="0" smtClean="0"/>
              <a:t>kenarları kaldırılır</a:t>
            </a:r>
            <a:r>
              <a:rPr lang="tr-TR" dirty="0"/>
              <a:t>. Son olarak, başlangıç düğümü aşağıda ve son düğümü yukarıda olacak şekilde tüm kenarlar düzenlenir. (Şekilde çizildiği gibi) Ardından, tüm kenarlar son düğüme doğru “yukarı” yönlü olduğundan yön gös­teren oklar silinir.</a:t>
            </a:r>
          </a:p>
          <a:p>
            <a:endParaRPr lang="tr-TR" dirty="0"/>
          </a:p>
        </p:txBody>
      </p:sp>
      <p:pic>
        <p:nvPicPr>
          <p:cNvPr id="4" name="Resim 3" descr="image1"/>
          <p:cNvPicPr/>
          <p:nvPr/>
        </p:nvPicPr>
        <p:blipFill>
          <a:blip r:embed="rId2">
            <a:extLst>
              <a:ext uri="{28A0092B-C50C-407E-A947-70E740481C1C}">
                <a14:useLocalDpi xmlns:a14="http://schemas.microsoft.com/office/drawing/2010/main" val="0"/>
              </a:ext>
            </a:extLst>
          </a:blip>
          <a:srcRect/>
          <a:stretch>
            <a:fillRect/>
          </a:stretch>
        </p:blipFill>
        <p:spPr bwMode="auto">
          <a:xfrm>
            <a:off x="9114946" y="4914900"/>
            <a:ext cx="3077054" cy="1943100"/>
          </a:xfrm>
          <a:prstGeom prst="rect">
            <a:avLst/>
          </a:prstGeom>
          <a:noFill/>
        </p:spPr>
      </p:pic>
    </p:spTree>
    <p:extLst>
      <p:ext uri="{BB962C8B-B14F-4D97-AF65-F5344CB8AC3E}">
        <p14:creationId xmlns:p14="http://schemas.microsoft.com/office/powerpoint/2010/main" val="141688801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Büyük ve Küçük Elemanlar</a:t>
            </a:r>
          </a:p>
        </p:txBody>
      </p:sp>
      <p:sp>
        <p:nvSpPr>
          <p:cNvPr id="3" name="İçerik Yer Tutucusu 2"/>
          <p:cNvSpPr>
            <a:spLocks noGrp="1"/>
          </p:cNvSpPr>
          <p:nvPr>
            <p:ph idx="1"/>
          </p:nvPr>
        </p:nvSpPr>
        <p:spPr>
          <a:xfrm>
            <a:off x="1484309" y="2220687"/>
            <a:ext cx="10484533" cy="3918856"/>
          </a:xfrm>
        </p:spPr>
        <p:txBody>
          <a:bodyPr>
            <a:normAutofit/>
          </a:bodyPr>
          <a:lstStyle/>
          <a:p>
            <a:pPr marL="0" indent="0">
              <a:buNone/>
            </a:pPr>
            <a:r>
              <a:rPr lang="tr-TR" dirty="0">
                <a:solidFill>
                  <a:srgbClr val="000000"/>
                </a:solidFill>
                <a:latin typeface="Times New Roman" panose="02020603050405020304" pitchFamily="18" charset="0"/>
                <a:ea typeface="Times New Roman" panose="02020603050405020304" pitchFamily="18" charset="0"/>
              </a:rPr>
              <a:t>Uç özelliklere sahip </a:t>
            </a:r>
            <a:r>
              <a:rPr lang="tr-TR" dirty="0" err="1">
                <a:solidFill>
                  <a:srgbClr val="000000"/>
                </a:solidFill>
                <a:latin typeface="Times New Roman" panose="02020603050405020304" pitchFamily="18" charset="0"/>
                <a:ea typeface="Times New Roman" panose="02020603050405020304" pitchFamily="18" charset="0"/>
              </a:rPr>
              <a:t>poset</a:t>
            </a:r>
            <a:r>
              <a:rPr lang="tr-TR" dirty="0">
                <a:solidFill>
                  <a:srgbClr val="000000"/>
                </a:solidFill>
                <a:latin typeface="Times New Roman" panose="02020603050405020304" pitchFamily="18" charset="0"/>
                <a:ea typeface="Times New Roman" panose="02020603050405020304" pitchFamily="18" charset="0"/>
              </a:rPr>
              <a:t> elemanları birçok uygulama için önemlidir. Eğer bir eleman </a:t>
            </a:r>
            <a:r>
              <a:rPr lang="tr-TR" dirty="0" err="1">
                <a:solidFill>
                  <a:srgbClr val="000000"/>
                </a:solidFill>
                <a:latin typeface="Times New Roman" panose="02020603050405020304" pitchFamily="18" charset="0"/>
                <a:ea typeface="Times New Roman" panose="02020603050405020304" pitchFamily="18" charset="0"/>
              </a:rPr>
              <a:t>poset’in</a:t>
            </a:r>
            <a:r>
              <a:rPr lang="tr-TR" dirty="0">
                <a:solidFill>
                  <a:srgbClr val="000000"/>
                </a:solidFill>
                <a:latin typeface="Times New Roman" panose="02020603050405020304" pitchFamily="18" charset="0"/>
                <a:ea typeface="Times New Roman" panose="02020603050405020304" pitchFamily="18" charset="0"/>
              </a:rPr>
              <a:t> hiçbir elemanından küçük değilse bu eleman büyük olarak adlandırılır. Yani, eğer </a:t>
            </a:r>
            <a:r>
              <a:rPr lang="tr-TR" i="1" dirty="0">
                <a:solidFill>
                  <a:srgbClr val="000000"/>
                </a:solidFill>
                <a:latin typeface="Times New Roman" panose="02020603050405020304" pitchFamily="18" charset="0"/>
                <a:ea typeface="Times New Roman" panose="02020603050405020304" pitchFamily="18" charset="0"/>
              </a:rPr>
              <a:t>b </a:t>
            </a:r>
            <a:r>
              <a:rPr lang="tr-TR" sz="3600"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Î</a:t>
            </a:r>
            <a:r>
              <a:rPr lang="tr-TR" i="1" dirty="0">
                <a:solidFill>
                  <a:srgbClr val="000000"/>
                </a:solidFill>
                <a:latin typeface="Times New Roman" panose="02020603050405020304" pitchFamily="18" charset="0"/>
                <a:ea typeface="Times New Roman" panose="02020603050405020304" pitchFamily="18" charset="0"/>
              </a:rPr>
              <a:t> S</a:t>
            </a:r>
            <a:r>
              <a:rPr lang="tr-TR" dirty="0">
                <a:solidFill>
                  <a:srgbClr val="000000"/>
                </a:solidFill>
                <a:latin typeface="Times New Roman" panose="02020603050405020304" pitchFamily="18" charset="0"/>
                <a:ea typeface="Times New Roman" panose="02020603050405020304" pitchFamily="18" charset="0"/>
              </a:rPr>
              <a:t> olmak kaydıyla </a:t>
            </a:r>
            <a:r>
              <a:rPr lang="tr-TR" i="1" dirty="0">
                <a:solidFill>
                  <a:srgbClr val="000000"/>
                </a:solidFill>
                <a:latin typeface="Times New Roman" panose="02020603050405020304" pitchFamily="18" charset="0"/>
                <a:ea typeface="Times New Roman" panose="02020603050405020304" pitchFamily="18" charset="0"/>
              </a:rPr>
              <a:t>a </a:t>
            </a:r>
            <a:r>
              <a:rPr lang="tr-TR"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tr-TR" i="1" dirty="0">
                <a:solidFill>
                  <a:srgbClr val="000000"/>
                </a:solidFill>
                <a:latin typeface="Times New Roman" panose="02020603050405020304" pitchFamily="18" charset="0"/>
                <a:ea typeface="Times New Roman" panose="02020603050405020304" pitchFamily="18" charset="0"/>
              </a:rPr>
              <a:t> b</a:t>
            </a:r>
            <a:r>
              <a:rPr lang="tr-TR" dirty="0">
                <a:solidFill>
                  <a:srgbClr val="000000"/>
                </a:solidFill>
                <a:latin typeface="Times New Roman" panose="02020603050405020304" pitchFamily="18" charset="0"/>
                <a:ea typeface="Times New Roman" panose="02020603050405020304" pitchFamily="18" charset="0"/>
              </a:rPr>
              <a:t>’yi sağlayan hiçbir </a:t>
            </a:r>
            <a:r>
              <a:rPr lang="tr-TR" i="1" dirty="0">
                <a:solidFill>
                  <a:srgbClr val="000000"/>
                </a:solidFill>
                <a:latin typeface="Times New Roman" panose="02020603050405020304" pitchFamily="18" charset="0"/>
                <a:ea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rPr>
              <a:t> elemanı yoksa </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elemanı (</a:t>
            </a:r>
            <a:r>
              <a:rPr lang="tr-TR" i="1" dirty="0">
                <a:solidFill>
                  <a:srgbClr val="000000"/>
                </a:solidFill>
                <a:latin typeface="Times New Roman" panose="02020603050405020304" pitchFamily="18" charset="0"/>
                <a:ea typeface="Times New Roman" panose="02020603050405020304" pitchFamily="18" charset="0"/>
              </a:rPr>
              <a:t>S</a:t>
            </a:r>
            <a:r>
              <a:rPr lang="tr-TR" dirty="0">
                <a:solidFill>
                  <a:srgbClr val="000000"/>
                </a:solidFill>
                <a:latin typeface="Times New Roman" panose="02020603050405020304" pitchFamily="18" charset="0"/>
                <a:ea typeface="Times New Roman" panose="02020603050405020304" pitchFamily="18" charset="0"/>
              </a:rPr>
              <a:t>, </a:t>
            </a:r>
            <a:r>
              <a:rPr lang="tr-TR"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posetindeki</a:t>
            </a:r>
            <a:r>
              <a:rPr lang="tr-TR" dirty="0">
                <a:solidFill>
                  <a:srgbClr val="000000"/>
                </a:solidFill>
                <a:latin typeface="Times New Roman" panose="02020603050405020304" pitchFamily="18" charset="0"/>
                <a:ea typeface="Times New Roman" panose="02020603050405020304" pitchFamily="18" charset="0"/>
              </a:rPr>
              <a:t> büyük ele­mandır. Benzer şekilde, eğer bir eleman </a:t>
            </a:r>
            <a:r>
              <a:rPr lang="tr-TR" dirty="0" err="1">
                <a:solidFill>
                  <a:srgbClr val="000000"/>
                </a:solidFill>
                <a:latin typeface="Times New Roman" panose="02020603050405020304" pitchFamily="18" charset="0"/>
                <a:ea typeface="Times New Roman" panose="02020603050405020304" pitchFamily="18" charset="0"/>
              </a:rPr>
              <a:t>poset’in</a:t>
            </a:r>
            <a:r>
              <a:rPr lang="tr-TR" dirty="0">
                <a:solidFill>
                  <a:srgbClr val="000000"/>
                </a:solidFill>
                <a:latin typeface="Times New Roman" panose="02020603050405020304" pitchFamily="18" charset="0"/>
                <a:ea typeface="Times New Roman" panose="02020603050405020304" pitchFamily="18" charset="0"/>
              </a:rPr>
              <a:t> hiçbir elemanından büyük değilse bu eleman büyük olarak adlandırılır. Yani, eğer </a:t>
            </a:r>
            <a:r>
              <a:rPr lang="tr-TR" i="1" dirty="0">
                <a:solidFill>
                  <a:srgbClr val="000000"/>
                </a:solidFill>
                <a:latin typeface="Times New Roman" panose="02020603050405020304" pitchFamily="18" charset="0"/>
                <a:ea typeface="Times New Roman" panose="02020603050405020304" pitchFamily="18" charset="0"/>
              </a:rPr>
              <a:t>b </a:t>
            </a:r>
            <a:r>
              <a:rPr lang="tr-TR" sz="3600"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Î</a:t>
            </a:r>
            <a:r>
              <a:rPr lang="tr-TR" i="1" dirty="0">
                <a:solidFill>
                  <a:srgbClr val="000000"/>
                </a:solidFill>
                <a:latin typeface="Times New Roman" panose="02020603050405020304" pitchFamily="18" charset="0"/>
                <a:ea typeface="Times New Roman" panose="02020603050405020304" pitchFamily="18" charset="0"/>
              </a:rPr>
              <a:t> S</a:t>
            </a:r>
            <a:r>
              <a:rPr lang="tr-TR" dirty="0">
                <a:solidFill>
                  <a:srgbClr val="000000"/>
                </a:solidFill>
                <a:latin typeface="Times New Roman" panose="02020603050405020304" pitchFamily="18" charset="0"/>
                <a:ea typeface="Times New Roman" panose="02020603050405020304" pitchFamily="18" charset="0"/>
              </a:rPr>
              <a:t> olmak kaydıyla </a:t>
            </a:r>
            <a:r>
              <a:rPr lang="tr-TR" i="1" dirty="0" err="1">
                <a:solidFill>
                  <a:srgbClr val="000000"/>
                </a:solidFill>
                <a:latin typeface="Times New Roman" panose="02020603050405020304" pitchFamily="18" charset="0"/>
                <a:ea typeface="Times New Roman" panose="02020603050405020304" pitchFamily="18" charset="0"/>
              </a:rPr>
              <a:t>b</a:t>
            </a:r>
            <a:r>
              <a:rPr lang="tr-TR" dirty="0" err="1">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tr-TR" i="1" dirty="0" err="1">
                <a:solidFill>
                  <a:srgbClr val="000000"/>
                </a:solidFill>
                <a:latin typeface="Times New Roman" panose="02020603050405020304" pitchFamily="18" charset="0"/>
                <a:ea typeface="Times New Roman" panose="02020603050405020304" pitchFamily="18" charset="0"/>
              </a:rPr>
              <a:t>a</a:t>
            </a:r>
            <a:r>
              <a:rPr lang="tr-TR" dirty="0" err="1">
                <a:solidFill>
                  <a:srgbClr val="000000"/>
                </a:solidFill>
                <a:latin typeface="Times New Roman" panose="02020603050405020304" pitchFamily="18" charset="0"/>
                <a:ea typeface="Times New Roman" panose="02020603050405020304" pitchFamily="18" charset="0"/>
              </a:rPr>
              <a:t>’yı</a:t>
            </a:r>
            <a:r>
              <a:rPr lang="tr-TR" dirty="0">
                <a:solidFill>
                  <a:srgbClr val="000000"/>
                </a:solidFill>
                <a:latin typeface="Times New Roman" panose="02020603050405020304" pitchFamily="18" charset="0"/>
                <a:ea typeface="Times New Roman" panose="02020603050405020304" pitchFamily="18" charset="0"/>
              </a:rPr>
              <a:t> sağlayan hiçbir </a:t>
            </a:r>
            <a:r>
              <a:rPr lang="tr-TR" i="1" dirty="0">
                <a:solidFill>
                  <a:srgbClr val="000000"/>
                </a:solidFill>
                <a:latin typeface="Times New Roman" panose="02020603050405020304" pitchFamily="18" charset="0"/>
                <a:ea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rPr>
              <a:t> elemanı yoksa </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elemanı (</a:t>
            </a:r>
            <a:r>
              <a:rPr lang="tr-TR" i="1" dirty="0">
                <a:solidFill>
                  <a:srgbClr val="000000"/>
                </a:solidFill>
                <a:latin typeface="Times New Roman" panose="02020603050405020304" pitchFamily="18" charset="0"/>
                <a:ea typeface="Times New Roman" panose="02020603050405020304" pitchFamily="18" charset="0"/>
              </a:rPr>
              <a:t>S</a:t>
            </a:r>
            <a:r>
              <a:rPr lang="tr-TR" dirty="0">
                <a:solidFill>
                  <a:srgbClr val="000000"/>
                </a:solidFill>
                <a:latin typeface="Times New Roman" panose="02020603050405020304" pitchFamily="18" charset="0"/>
                <a:ea typeface="Times New Roman" panose="02020603050405020304" pitchFamily="18" charset="0"/>
              </a:rPr>
              <a:t>, </a:t>
            </a:r>
            <a:r>
              <a:rPr lang="tr-TR"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posetindeki</a:t>
            </a:r>
            <a:r>
              <a:rPr lang="tr-TR" dirty="0">
                <a:solidFill>
                  <a:srgbClr val="000000"/>
                </a:solidFill>
                <a:latin typeface="Times New Roman" panose="02020603050405020304" pitchFamily="18" charset="0"/>
                <a:ea typeface="Times New Roman" panose="02020603050405020304" pitchFamily="18" charset="0"/>
              </a:rPr>
              <a:t> </a:t>
            </a:r>
            <a:r>
              <a:rPr lang="tr-TR" b="1" dirty="0">
                <a:solidFill>
                  <a:srgbClr val="000000"/>
                </a:solidFill>
                <a:latin typeface="Times New Roman" panose="02020603050405020304" pitchFamily="18" charset="0"/>
                <a:ea typeface="Times New Roman" panose="02020603050405020304" pitchFamily="18" charset="0"/>
              </a:rPr>
              <a:t>küçük elemandır. </a:t>
            </a:r>
            <a:r>
              <a:rPr lang="tr-TR" dirty="0">
                <a:solidFill>
                  <a:srgbClr val="000000"/>
                </a:solidFill>
                <a:latin typeface="Times New Roman" panose="02020603050405020304" pitchFamily="18" charset="0"/>
                <a:ea typeface="Times New Roman" panose="02020603050405020304" pitchFamily="18" charset="0"/>
              </a:rPr>
              <a:t>Büyük ve küçük elemanlarını bulunması Hasse şemasında çok kolaydır. Küçük en alttaki eleman, büyük ise en üstteki elemandır</a:t>
            </a:r>
            <a:endParaRPr lang="tr-TR" dirty="0"/>
          </a:p>
        </p:txBody>
      </p:sp>
    </p:spTree>
    <p:extLst>
      <p:ext uri="{BB962C8B-B14F-4D97-AF65-F5344CB8AC3E}">
        <p14:creationId xmlns:p14="http://schemas.microsoft.com/office/powerpoint/2010/main" val="5921701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p:txBody>
          <a:bodyPr/>
          <a:lstStyle/>
          <a:p>
            <a:pPr marL="0" indent="0">
              <a:buNone/>
            </a:pPr>
            <a:r>
              <a:rPr lang="tr-TR" dirty="0"/>
              <a:t>({2, 4, 5, 10, 12, 20, 25}, |) </a:t>
            </a:r>
            <a:r>
              <a:rPr lang="tr-TR" dirty="0" err="1"/>
              <a:t>posetindeki</a:t>
            </a:r>
            <a:r>
              <a:rPr lang="tr-TR" dirty="0"/>
              <a:t> hangi eleman küçük ve hangi eleman büyüktür?</a:t>
            </a:r>
          </a:p>
          <a:p>
            <a:pPr marL="0" indent="0">
              <a:buNone/>
            </a:pPr>
            <a:r>
              <a:rPr lang="tr-TR" i="1" dirty="0"/>
              <a:t>Çözüm:</a:t>
            </a:r>
            <a:r>
              <a:rPr lang="tr-TR" dirty="0"/>
              <a:t> Şekil 5’teki Hasse diyagramında görüldüğü gibi büyük elemanlar 12, 20 ve 25 ve kü­çük elemanlar 2 ve 5 ’tir. Bu örnekte görüldüğü gibi, bir </a:t>
            </a:r>
            <a:r>
              <a:rPr lang="tr-TR" dirty="0" err="1"/>
              <a:t>poset</a:t>
            </a:r>
            <a:r>
              <a:rPr lang="tr-TR" dirty="0"/>
              <a:t> birden fazla büyük ve birden fazla küçük elemana sahip olabilir.</a:t>
            </a:r>
          </a:p>
        </p:txBody>
      </p:sp>
    </p:spTree>
    <p:extLst>
      <p:ext uri="{BB962C8B-B14F-4D97-AF65-F5344CB8AC3E}">
        <p14:creationId xmlns:p14="http://schemas.microsoft.com/office/powerpoint/2010/main" val="9283418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0000"/>
                </a:solidFill>
                <a:latin typeface="Times New Roman" panose="02020603050405020304" pitchFamily="18" charset="0"/>
                <a:ea typeface="Times New Roman" panose="02020603050405020304" pitchFamily="18" charset="0"/>
              </a:rPr>
              <a:t>(P({</a:t>
            </a:r>
            <a:r>
              <a:rPr lang="tr-TR" b="1" i="1" dirty="0">
                <a:solidFill>
                  <a:srgbClr val="000000"/>
                </a:solidFill>
                <a:latin typeface="Times New Roman" panose="02020603050405020304" pitchFamily="18" charset="0"/>
                <a:ea typeface="Times New Roman" panose="02020603050405020304" pitchFamily="18" charset="0"/>
              </a:rPr>
              <a:t>a,</a:t>
            </a:r>
            <a:r>
              <a:rPr lang="tr-TR" b="1" dirty="0">
                <a:solidFill>
                  <a:srgbClr val="000000"/>
                </a:solidFill>
                <a:latin typeface="Times New Roman" panose="02020603050405020304" pitchFamily="18" charset="0"/>
                <a:ea typeface="Times New Roman" panose="02020603050405020304" pitchFamily="18" charset="0"/>
              </a:rPr>
              <a:t> </a:t>
            </a:r>
            <a:r>
              <a:rPr lang="tr-TR" b="1" i="1" dirty="0">
                <a:solidFill>
                  <a:srgbClr val="000000"/>
                </a:solidFill>
                <a:latin typeface="Times New Roman" panose="02020603050405020304" pitchFamily="18" charset="0"/>
                <a:ea typeface="Times New Roman" panose="02020603050405020304" pitchFamily="18" charset="0"/>
              </a:rPr>
              <a:t>b, c},</a:t>
            </a:r>
            <a:r>
              <a:rPr lang="tr-TR" sz="54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dirty="0">
                <a:solidFill>
                  <a:srgbClr val="000000"/>
                </a:solidFill>
                <a:latin typeface="Times New Roman" panose="02020603050405020304" pitchFamily="18" charset="0"/>
                <a:ea typeface="Times New Roman" panose="02020603050405020304" pitchFamily="18" charset="0"/>
              </a:rPr>
              <a:t>)</a:t>
            </a:r>
            <a:r>
              <a:rPr lang="tr-TR" b="1" dirty="0">
                <a:solidFill>
                  <a:srgbClr val="000000"/>
                </a:solidFill>
                <a:latin typeface="Times New Roman" panose="02020603050405020304" pitchFamily="18" charset="0"/>
                <a:ea typeface="Times New Roman" panose="02020603050405020304" pitchFamily="18" charset="0"/>
              </a:rPr>
              <a:t>’</a:t>
            </a:r>
            <a:r>
              <a:rPr lang="tr-TR" b="1" dirty="0" err="1">
                <a:solidFill>
                  <a:srgbClr val="000000"/>
                </a:solidFill>
                <a:latin typeface="Times New Roman" panose="02020603050405020304" pitchFamily="18" charset="0"/>
                <a:ea typeface="Times New Roman" panose="02020603050405020304" pitchFamily="18" charset="0"/>
              </a:rPr>
              <a:t>nin</a:t>
            </a:r>
            <a:r>
              <a:rPr lang="tr-TR" b="1" dirty="0">
                <a:solidFill>
                  <a:srgbClr val="000000"/>
                </a:solidFill>
                <a:latin typeface="Times New Roman" panose="02020603050405020304" pitchFamily="18" charset="0"/>
                <a:ea typeface="Times New Roman" panose="02020603050405020304" pitchFamily="18" charset="0"/>
              </a:rPr>
              <a:t> Hasse diyagramı</a:t>
            </a:r>
            <a:endParaRPr lang="tr-TR" dirty="0"/>
          </a:p>
        </p:txBody>
      </p:sp>
      <p:pic>
        <p:nvPicPr>
          <p:cNvPr id="4" name="İçerik Yer Tutucusu 3" descr="image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6585" y="2438399"/>
            <a:ext cx="5323114" cy="3750130"/>
          </a:xfrm>
          <a:prstGeom prst="rect">
            <a:avLst/>
          </a:prstGeom>
          <a:noFill/>
        </p:spPr>
      </p:pic>
    </p:spTree>
    <p:extLst>
      <p:ext uri="{BB962C8B-B14F-4D97-AF65-F5344CB8AC3E}">
        <p14:creationId xmlns:p14="http://schemas.microsoft.com/office/powerpoint/2010/main" val="14808687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Bir </a:t>
            </a:r>
            <a:r>
              <a:rPr lang="tr-TR" b="1" dirty="0" err="1"/>
              <a:t>Poset’in</a:t>
            </a:r>
            <a:r>
              <a:rPr lang="tr-TR" b="1" dirty="0"/>
              <a:t> Hasse Diyagramı</a:t>
            </a:r>
            <a:endParaRPr lang="tr-TR" dirty="0"/>
          </a:p>
        </p:txBody>
      </p:sp>
      <p:pic>
        <p:nvPicPr>
          <p:cNvPr id="4" name="İçerik Yer Tutucusu 3" descr="image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6552" y="2438399"/>
            <a:ext cx="6074229" cy="3739243"/>
          </a:xfrm>
          <a:prstGeom prst="rect">
            <a:avLst/>
          </a:prstGeom>
          <a:noFill/>
        </p:spPr>
      </p:pic>
    </p:spTree>
    <p:extLst>
      <p:ext uri="{BB962C8B-B14F-4D97-AF65-F5344CB8AC3E}">
        <p14:creationId xmlns:p14="http://schemas.microsoft.com/office/powerpoint/2010/main" val="27870084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Kafesler</a:t>
            </a:r>
          </a:p>
        </p:txBody>
      </p:sp>
      <p:sp>
        <p:nvSpPr>
          <p:cNvPr id="3" name="İçerik Yer Tutucusu 2"/>
          <p:cNvSpPr>
            <a:spLocks noGrp="1"/>
          </p:cNvSpPr>
          <p:nvPr>
            <p:ph idx="1"/>
          </p:nvPr>
        </p:nvSpPr>
        <p:spPr/>
        <p:txBody>
          <a:bodyPr/>
          <a:lstStyle/>
          <a:p>
            <a:pPr marL="0" indent="0">
              <a:buNone/>
            </a:pPr>
            <a:r>
              <a:rPr lang="tr-TR" dirty="0"/>
              <a:t>Bir kısmi sıralı kümedeki her eleman çifti hem en küçük üst sınıra hem de en büyük alt sınıra sahipse buna kafes denir. Kafesler birçok özelliğe sahiptir. Dahası, kafesler bilgi akışını </a:t>
            </a:r>
            <a:r>
              <a:rPr lang="tr-TR" dirty="0" smtClean="0"/>
              <a:t>modelleme </a:t>
            </a:r>
            <a:r>
              <a:rPr lang="tr-TR" dirty="0"/>
              <a:t>gibi uygulamalarda kullanılırlar. Ayrıca </a:t>
            </a:r>
            <a:r>
              <a:rPr lang="tr-TR" dirty="0" err="1"/>
              <a:t>Boolean</a:t>
            </a:r>
            <a:r>
              <a:rPr lang="tr-TR" dirty="0"/>
              <a:t> </a:t>
            </a:r>
            <a:r>
              <a:rPr lang="tr-TR" dirty="0" err="1"/>
              <a:t>cebirinde</a:t>
            </a:r>
            <a:r>
              <a:rPr lang="tr-TR" dirty="0"/>
              <a:t> önemli role sahiptirler.</a:t>
            </a:r>
          </a:p>
        </p:txBody>
      </p:sp>
    </p:spTree>
    <p:extLst>
      <p:ext uri="{BB962C8B-B14F-4D97-AF65-F5344CB8AC3E}">
        <p14:creationId xmlns:p14="http://schemas.microsoft.com/office/powerpoint/2010/main" val="39136400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0"/>
            <a:ext cx="10018713" cy="1752599"/>
          </a:xfrm>
        </p:spPr>
        <p:txBody>
          <a:bodyPr/>
          <a:lstStyle/>
          <a:p>
            <a:r>
              <a:rPr lang="tr-TR" dirty="0" smtClean="0"/>
              <a:t>Örnek</a:t>
            </a:r>
            <a:endParaRPr lang="tr-TR" dirty="0"/>
          </a:p>
        </p:txBody>
      </p:sp>
      <p:sp>
        <p:nvSpPr>
          <p:cNvPr id="3" name="İçerik Yer Tutucusu 2"/>
          <p:cNvSpPr>
            <a:spLocks noGrp="1"/>
          </p:cNvSpPr>
          <p:nvPr>
            <p:ph idx="1"/>
          </p:nvPr>
        </p:nvSpPr>
        <p:spPr>
          <a:xfrm>
            <a:off x="1353682" y="1224643"/>
            <a:ext cx="10707690" cy="3423557"/>
          </a:xfrm>
        </p:spPr>
        <p:txBody>
          <a:bodyPr>
            <a:normAutofit/>
          </a:bodyPr>
          <a:lstStyle/>
          <a:p>
            <a:pPr marL="0" indent="0">
              <a:buNone/>
            </a:pPr>
            <a:r>
              <a:rPr lang="tr-TR" dirty="0"/>
              <a:t>Şekil 8’deki Hasse şemalarının her birisinin gösterdiği </a:t>
            </a:r>
            <a:r>
              <a:rPr lang="tr-TR" dirty="0" err="1"/>
              <a:t>posetlerin</a:t>
            </a:r>
            <a:r>
              <a:rPr lang="tr-TR" dirty="0"/>
              <a:t> kafes olup olmadıklarını be­lirleyiniz.</a:t>
            </a:r>
          </a:p>
          <a:p>
            <a:pPr marL="0" indent="0">
              <a:buNone/>
            </a:pPr>
            <a:r>
              <a:rPr lang="tr-TR" i="1" dirty="0"/>
              <a:t>Çözüm:</a:t>
            </a:r>
            <a:r>
              <a:rPr lang="tr-TR" dirty="0"/>
              <a:t> Şekil (a) ve  (c)’deki Hasse şemaları tarafından gösterilen </a:t>
            </a:r>
            <a:r>
              <a:rPr lang="tr-TR" dirty="0" err="1"/>
              <a:t>posetlerin</a:t>
            </a:r>
            <a:r>
              <a:rPr lang="tr-TR" dirty="0"/>
              <a:t> ikisi de kafestir çünkü </a:t>
            </a:r>
            <a:r>
              <a:rPr lang="tr-TR" dirty="0" err="1"/>
              <a:t>posetteki</a:t>
            </a:r>
            <a:r>
              <a:rPr lang="tr-TR" dirty="0"/>
              <a:t> her bir eleman çiftinin hem en küçük üst sınır hem de en büyük alt sınırı vardır. Buna karşılık Şekil  (b)’deki Hasse diyagramı tarafından gösterilen </a:t>
            </a:r>
            <a:r>
              <a:rPr lang="tr-TR" dirty="0" err="1"/>
              <a:t>poset</a:t>
            </a:r>
            <a:r>
              <a:rPr lang="tr-TR" dirty="0"/>
              <a:t> kafes değildir çünkü </a:t>
            </a:r>
            <a:r>
              <a:rPr lang="tr-TR" i="1" dirty="0"/>
              <a:t>b</a:t>
            </a:r>
            <a:r>
              <a:rPr lang="tr-TR" dirty="0"/>
              <a:t> ve </a:t>
            </a:r>
            <a:r>
              <a:rPr lang="tr-TR" i="1" dirty="0"/>
              <a:t>c</a:t>
            </a:r>
            <a:r>
              <a:rPr lang="tr-TR" dirty="0"/>
              <a:t> elemanları en küçük üst sınıra sahip değildir. Dikkat ederseniz her bir eleman için </a:t>
            </a:r>
            <a:r>
              <a:rPr lang="tr-TR" i="1" dirty="0"/>
              <a:t>d, e</a:t>
            </a:r>
            <a:r>
              <a:rPr lang="tr-TR" dirty="0"/>
              <a:t> ve f bir üst sınırdır. Ancak bunların hiçbirisi </a:t>
            </a:r>
            <a:r>
              <a:rPr lang="tr-TR" dirty="0" err="1"/>
              <a:t>posetin</a:t>
            </a:r>
            <a:r>
              <a:rPr lang="tr-TR" dirty="0"/>
              <a:t> sırasına göre diğer ikisinin önünde değildir. </a:t>
            </a:r>
          </a:p>
          <a:p>
            <a:pPr marL="0" indent="0">
              <a:buNone/>
            </a:pPr>
            <a:endParaRPr lang="tr-TR"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506686"/>
            <a:ext cx="4564536" cy="2126117"/>
          </a:xfrm>
          <a:prstGeom prst="rect">
            <a:avLst/>
          </a:prstGeom>
          <a:noFill/>
        </p:spPr>
      </p:pic>
    </p:spTree>
    <p:extLst>
      <p:ext uri="{BB962C8B-B14F-4D97-AF65-F5344CB8AC3E}">
        <p14:creationId xmlns:p14="http://schemas.microsoft.com/office/powerpoint/2010/main" val="39429640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094015"/>
            <a:ext cx="10018713" cy="4697186"/>
          </a:xfrm>
        </p:spPr>
        <p:txBody>
          <a:bodyPr/>
          <a:lstStyle/>
          <a:p>
            <a:pPr marL="0" indent="0">
              <a:buNone/>
            </a:pPr>
            <a:r>
              <a:rPr lang="tr-TR" b="1" dirty="0"/>
              <a:t>Bilgi Akışının Kafes Modeli </a:t>
            </a:r>
            <a:r>
              <a:rPr lang="tr-TR" dirty="0"/>
              <a:t>Bir kişiden veya bilgisayardan diğerine bilgi akışı güvenlik ku­ralları nedeniyle kısıtlanmıştır. Kafes modelini kullanarak farklı bilgi akış kurallarını gösterebi­liriz. Örneğin, yaygın kullanılan bilgi akışı kurallarından birisi çok seviyeli güvenlik kuralıdır ve askeri sistemlerde kullanılmaktadır. Her bir bilgi parçası bir güvenlik sınıfına atanmıştır ve her güvenlik sınıfı bir </a:t>
            </a:r>
            <a:r>
              <a:rPr lang="tr-TR" i="1" dirty="0"/>
              <a:t>( A, C </a:t>
            </a:r>
            <a:r>
              <a:rPr lang="tr-TR" dirty="0"/>
              <a:t>)</a:t>
            </a:r>
            <a:r>
              <a:rPr lang="tr-TR" b="1" dirty="0"/>
              <a:t> </a:t>
            </a:r>
            <a:r>
              <a:rPr lang="tr-TR" dirty="0"/>
              <a:t>çiftiyle gösterilir. Burada </a:t>
            </a:r>
            <a:r>
              <a:rPr lang="tr-TR" i="1" dirty="0"/>
              <a:t>A,</a:t>
            </a:r>
            <a:r>
              <a:rPr lang="tr-TR" b="1" dirty="0"/>
              <a:t> </a:t>
            </a:r>
            <a:r>
              <a:rPr lang="tr-TR" dirty="0"/>
              <a:t>yetki seviyesini ve C ise kategoriyi göstermektedir. İnsanlar ve bilgisayar programlarının bilgiye erişimlerine güvenlik sınıflarının kümesinden kısıtlanmış bir şekilde izin verilir.</a:t>
            </a:r>
          </a:p>
          <a:p>
            <a:pPr marL="0" indent="0">
              <a:buNone/>
            </a:pPr>
            <a:endParaRPr lang="tr-TR" dirty="0"/>
          </a:p>
        </p:txBody>
      </p:sp>
    </p:spTree>
    <p:extLst>
      <p:ext uri="{BB962C8B-B14F-4D97-AF65-F5344CB8AC3E}">
        <p14:creationId xmlns:p14="http://schemas.microsoft.com/office/powerpoint/2010/main" val="25018388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Topolojik Sıralama</a:t>
            </a:r>
          </a:p>
        </p:txBody>
      </p:sp>
      <p:sp>
        <p:nvSpPr>
          <p:cNvPr id="3" name="İçerik Yer Tutucusu 2"/>
          <p:cNvSpPr>
            <a:spLocks noGrp="1"/>
          </p:cNvSpPr>
          <p:nvPr>
            <p:ph idx="1"/>
          </p:nvPr>
        </p:nvSpPr>
        <p:spPr>
          <a:xfrm>
            <a:off x="1484310" y="1975757"/>
            <a:ext cx="10707690" cy="4196443"/>
          </a:xfrm>
        </p:spPr>
        <p:txBody>
          <a:bodyPr>
            <a:normAutofit/>
          </a:bodyPr>
          <a:lstStyle/>
          <a:p>
            <a:pPr marL="0" indent="0">
              <a:buNone/>
            </a:pPr>
            <a:r>
              <a:rPr lang="tr-TR" dirty="0"/>
              <a:t>Bir projenin 20 farklı işten oluştuğunu varsayalım. Bazı işler diğer bazı işler tamamlandıktan sonra bitirilebilmektedir. Bu işler için bir sıralamayı nasıl yapabiliriz? Bu problemi modellemek için işler kümesinde kısmi sıralama yapmamız gerekmektedir. Şöyle ki, </a:t>
            </a:r>
            <a:r>
              <a:rPr lang="tr-TR" i="1" dirty="0"/>
              <a:t>a</a:t>
            </a:r>
            <a:r>
              <a:rPr lang="tr-TR" b="1" dirty="0"/>
              <a:t> </a:t>
            </a:r>
            <a:r>
              <a:rPr lang="tr-TR" dirty="0"/>
              <a:t>ve </a:t>
            </a:r>
            <a:r>
              <a:rPr lang="tr-TR" i="1" dirty="0"/>
              <a:t>b</a:t>
            </a:r>
            <a:r>
              <a:rPr lang="tr-TR" b="1" dirty="0"/>
              <a:t> </a:t>
            </a:r>
            <a:r>
              <a:rPr lang="tr-TR" dirty="0"/>
              <a:t>işler olarak tanımlandığında sadece ve sadece </a:t>
            </a:r>
            <a:r>
              <a:rPr lang="tr-TR" i="1" dirty="0"/>
              <a:t>b</a:t>
            </a:r>
            <a:r>
              <a:rPr lang="tr-TR" b="1" dirty="0"/>
              <a:t> </a:t>
            </a:r>
            <a:r>
              <a:rPr lang="tr-TR" dirty="0"/>
              <a:t>işi </a:t>
            </a:r>
            <a:r>
              <a:rPr lang="tr-TR" i="1" dirty="0"/>
              <a:t>a</a:t>
            </a:r>
            <a:r>
              <a:rPr lang="tr-TR" b="1" dirty="0"/>
              <a:t> </a:t>
            </a:r>
            <a:r>
              <a:rPr lang="tr-TR" dirty="0"/>
              <a:t>işi tamamlanmadan başlayamaz ise a</a:t>
            </a:r>
            <a:r>
              <a:rPr lang="tr-TR" i="1" dirty="0"/>
              <a:t> </a:t>
            </a:r>
            <a:r>
              <a:rPr lang="tr-TR" dirty="0"/>
              <a:t>≺ </a:t>
            </a:r>
            <a:r>
              <a:rPr lang="tr-TR" i="1" dirty="0"/>
              <a:t>b’dir</a:t>
            </a:r>
            <a:r>
              <a:rPr lang="tr-TR" dirty="0"/>
              <a:t>. ­ Bu projeye bir plan oluşturmak için 20 işin tümünün bu kısmi sıraya uygun bir şekilde sıralanmasına ihtiyacımız vardır</a:t>
            </a:r>
            <a:r>
              <a:rPr lang="tr-TR" dirty="0" smtClean="0"/>
              <a:t>. Bir </a:t>
            </a:r>
            <a:r>
              <a:rPr lang="tr-TR" dirty="0"/>
              <a:t>tanımla başlayalım. ≼ tümüyle sıralaması, </a:t>
            </a:r>
            <a:r>
              <a:rPr lang="tr-TR" i="1" dirty="0" err="1"/>
              <a:t>aRb</a:t>
            </a:r>
            <a:r>
              <a:rPr lang="tr-TR" dirty="0"/>
              <a:t> için </a:t>
            </a:r>
            <a:r>
              <a:rPr lang="tr-TR" i="1" dirty="0"/>
              <a:t>a </a:t>
            </a:r>
            <a:r>
              <a:rPr lang="tr-TR" dirty="0"/>
              <a:t>≼ </a:t>
            </a:r>
            <a:r>
              <a:rPr lang="tr-TR" i="1" dirty="0"/>
              <a:t>b</a:t>
            </a:r>
            <a:r>
              <a:rPr lang="tr-TR" dirty="0"/>
              <a:t> ise kısmı sıralama </a:t>
            </a:r>
            <a:r>
              <a:rPr lang="tr-TR" i="1" dirty="0"/>
              <a:t>R</a:t>
            </a:r>
            <a:r>
              <a:rPr lang="tr-TR" dirty="0"/>
              <a:t> ile </a:t>
            </a:r>
            <a:r>
              <a:rPr lang="tr-TR" b="1" dirty="0"/>
              <a:t>uyum­ludur. </a:t>
            </a:r>
            <a:r>
              <a:rPr lang="tr-TR" dirty="0"/>
              <a:t>Uyumlu bir sıralama oluşturmak </a:t>
            </a:r>
            <a:r>
              <a:rPr lang="tr-TR" b="1" dirty="0"/>
              <a:t>topolojik sıralama </a:t>
            </a:r>
            <a:r>
              <a:rPr lang="tr-TR" dirty="0"/>
              <a:t>olarak adlandırılır. </a:t>
            </a:r>
          </a:p>
        </p:txBody>
      </p:sp>
    </p:spTree>
    <p:extLst>
      <p:ext uri="{BB962C8B-B14F-4D97-AF65-F5344CB8AC3E}">
        <p14:creationId xmlns:p14="http://schemas.microsoft.com/office/powerpoint/2010/main" val="3088677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Lemma</a:t>
            </a:r>
            <a:endParaRPr lang="tr-TR" dirty="0"/>
          </a:p>
        </p:txBody>
      </p:sp>
      <p:sp>
        <p:nvSpPr>
          <p:cNvPr id="3" name="İçerik Yer Tutucusu 2"/>
          <p:cNvSpPr>
            <a:spLocks noGrp="1"/>
          </p:cNvSpPr>
          <p:nvPr>
            <p:ph idx="1"/>
          </p:nvPr>
        </p:nvSpPr>
        <p:spPr/>
        <p:txBody>
          <a:bodyPr/>
          <a:lstStyle/>
          <a:p>
            <a:pPr marL="0" indent="0">
              <a:buNone/>
            </a:pPr>
            <a:r>
              <a:rPr lang="tr-TR" dirty="0"/>
              <a:t>Her boş olmayan </a:t>
            </a:r>
            <a:r>
              <a:rPr lang="tr-TR" i="1" dirty="0"/>
              <a:t>(S, </a:t>
            </a:r>
            <a:r>
              <a:rPr lang="tr-TR" dirty="0"/>
              <a:t>≼</a:t>
            </a:r>
            <a:r>
              <a:rPr lang="tr-TR" i="1" dirty="0"/>
              <a:t>)</a:t>
            </a:r>
            <a:r>
              <a:rPr lang="tr-TR" dirty="0"/>
              <a:t> </a:t>
            </a:r>
            <a:r>
              <a:rPr lang="tr-TR" dirty="0" err="1"/>
              <a:t>posetinin</a:t>
            </a:r>
            <a:r>
              <a:rPr lang="tr-TR" dirty="0"/>
              <a:t> en az bir küçük elemanı vardır</a:t>
            </a:r>
            <a:r>
              <a:rPr lang="tr-TR" dirty="0" smtClean="0"/>
              <a:t>.</a:t>
            </a:r>
            <a:endParaRPr lang="tr-TR" dirty="0"/>
          </a:p>
        </p:txBody>
      </p:sp>
    </p:spTree>
    <p:extLst>
      <p:ext uri="{BB962C8B-B14F-4D97-AF65-F5344CB8AC3E}">
        <p14:creationId xmlns:p14="http://schemas.microsoft.com/office/powerpoint/2010/main" val="53714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4" name="İçerik Yer Tutucusu 3"/>
          <p:cNvPicPr>
            <a:picLocks noGrp="1" noChangeAspect="1"/>
          </p:cNvPicPr>
          <p:nvPr>
            <p:ph idx="1"/>
          </p:nvPr>
        </p:nvPicPr>
        <p:blipFill>
          <a:blip r:embed="rId2"/>
          <a:stretch>
            <a:fillRect/>
          </a:stretch>
        </p:blipFill>
        <p:spPr>
          <a:xfrm>
            <a:off x="1730919" y="3218688"/>
            <a:ext cx="8944187" cy="1146085"/>
          </a:xfrm>
          <a:prstGeom prst="rect">
            <a:avLst/>
          </a:prstGeom>
        </p:spPr>
      </p:pic>
    </p:spTree>
    <p:extLst>
      <p:ext uri="{BB962C8B-B14F-4D97-AF65-F5344CB8AC3E}">
        <p14:creationId xmlns:p14="http://schemas.microsoft.com/office/powerpoint/2010/main" val="41917011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473529"/>
            <a:ext cx="10018713" cy="5317671"/>
          </a:xfrm>
        </p:spPr>
        <p:txBody>
          <a:bodyPr/>
          <a:lstStyle/>
          <a:p>
            <a:pPr marL="0" indent="0">
              <a:buNone/>
            </a:pPr>
            <a:r>
              <a:rPr lang="tr-TR" dirty="0"/>
              <a:t>Göreceğimiz topolojik sıralama algoritmaları boş olmayan sonlu </a:t>
            </a:r>
            <a:r>
              <a:rPr lang="tr-TR" dirty="0" err="1"/>
              <a:t>posetler</a:t>
            </a:r>
            <a:r>
              <a:rPr lang="tr-TR" dirty="0"/>
              <a:t> içindir. </a:t>
            </a:r>
            <a:r>
              <a:rPr lang="tr-TR" i="1" dirty="0"/>
              <a:t>(A, </a:t>
            </a:r>
            <a:r>
              <a:rPr lang="tr-TR" dirty="0"/>
              <a:t>≼ ) </a:t>
            </a:r>
            <a:r>
              <a:rPr lang="tr-TR" dirty="0" err="1"/>
              <a:t>posetinde</a:t>
            </a:r>
            <a:r>
              <a:rPr lang="tr-TR" dirty="0"/>
              <a:t> tümüyle sıralamayı tanımlamak için, ilk önce </a:t>
            </a:r>
            <a:r>
              <a:rPr lang="tr-TR" dirty="0" err="1"/>
              <a:t>Lemma</a:t>
            </a:r>
            <a:r>
              <a:rPr lang="tr-TR" dirty="0"/>
              <a:t> l’deki gibi küçük eleman </a:t>
            </a:r>
            <a:r>
              <a:rPr lang="tr-TR" i="1" dirty="0"/>
              <a:t>a</a:t>
            </a:r>
            <a:r>
              <a:rPr lang="tr-TR" i="1" baseline="-25000" dirty="0"/>
              <a:t>1</a:t>
            </a:r>
            <a:r>
              <a:rPr lang="tr-TR" i="1" dirty="0"/>
              <a:t> </a:t>
            </a:r>
            <a:r>
              <a:rPr lang="tr-TR" dirty="0"/>
              <a:t>seçilir. Sonra, </a:t>
            </a:r>
            <a:r>
              <a:rPr lang="tr-TR" i="1" dirty="0"/>
              <a:t>(A -</a:t>
            </a:r>
            <a:r>
              <a:rPr lang="tr-TR" dirty="0"/>
              <a:t>{</a:t>
            </a:r>
            <a:r>
              <a:rPr lang="tr-TR" i="1" dirty="0"/>
              <a:t>a</a:t>
            </a:r>
            <a:r>
              <a:rPr lang="tr-TR" baseline="-25000" dirty="0"/>
              <a:t>1</a:t>
            </a:r>
            <a:r>
              <a:rPr lang="tr-TR" dirty="0"/>
              <a:t>}, ≼)’in bir </a:t>
            </a:r>
            <a:r>
              <a:rPr lang="tr-TR" dirty="0" err="1"/>
              <a:t>poset</a:t>
            </a:r>
            <a:r>
              <a:rPr lang="tr-TR" dirty="0"/>
              <a:t> olduğuna dikkat ediniz. (≼ tarafından </a:t>
            </a:r>
            <a:r>
              <a:rPr lang="tr-TR" i="1" dirty="0"/>
              <a:t>A</a:t>
            </a:r>
            <a:r>
              <a:rPr lang="tr-TR" dirty="0"/>
              <a:t> üzerindeki ≼ orijinal ilişkisini </a:t>
            </a:r>
            <a:r>
              <a:rPr lang="tr-TR" i="1" dirty="0"/>
              <a:t>A -</a:t>
            </a:r>
            <a:r>
              <a:rPr lang="tr-TR" dirty="0"/>
              <a:t>{</a:t>
            </a:r>
            <a:r>
              <a:rPr lang="tr-TR" i="1" dirty="0"/>
              <a:t>a</a:t>
            </a:r>
            <a:r>
              <a:rPr lang="tr-TR" baseline="-25000" dirty="0"/>
              <a:t>1</a:t>
            </a:r>
            <a:r>
              <a:rPr lang="tr-TR" dirty="0"/>
              <a:t>} ile sınırlamış olduk.) Eğer bu boş değilse, </a:t>
            </a:r>
            <a:r>
              <a:rPr lang="tr-TR" dirty="0" err="1"/>
              <a:t>posetten</a:t>
            </a:r>
            <a:r>
              <a:rPr lang="tr-TR" dirty="0"/>
              <a:t> küçük eleman </a:t>
            </a:r>
            <a:r>
              <a:rPr lang="tr-TR" i="1" dirty="0"/>
              <a:t>a</a:t>
            </a:r>
            <a:r>
              <a:rPr lang="tr-TR" i="1" baseline="-25000" dirty="0"/>
              <a:t>2 </a:t>
            </a:r>
            <a:r>
              <a:rPr lang="tr-TR" dirty="0"/>
              <a:t>seçilir. Ardından </a:t>
            </a:r>
            <a:r>
              <a:rPr lang="tr-TR" i="1" dirty="0"/>
              <a:t>a</a:t>
            </a:r>
            <a:r>
              <a:rPr lang="tr-TR" i="1" baseline="-25000" dirty="0"/>
              <a:t>2</a:t>
            </a:r>
            <a:r>
              <a:rPr lang="tr-TR" dirty="0"/>
              <a:t> kaldırılır ve eğer kalan eleman varsa </a:t>
            </a:r>
            <a:r>
              <a:rPr lang="tr-TR" i="1" dirty="0"/>
              <a:t>A -{a</a:t>
            </a:r>
            <a:r>
              <a:rPr lang="tr-TR" i="1" baseline="-25000" dirty="0"/>
              <a:t>1</a:t>
            </a:r>
            <a:r>
              <a:rPr lang="tr-TR" i="1" dirty="0"/>
              <a:t>,</a:t>
            </a:r>
            <a:r>
              <a:rPr lang="tr-TR" dirty="0"/>
              <a:t> a</a:t>
            </a:r>
            <a:r>
              <a:rPr lang="tr-TR" baseline="-25000" dirty="0"/>
              <a:t>2</a:t>
            </a:r>
            <a:r>
              <a:rPr lang="tr-TR" dirty="0"/>
              <a:t>}’den </a:t>
            </a:r>
            <a:r>
              <a:rPr lang="tr-TR" i="1" dirty="0"/>
              <a:t>a</a:t>
            </a:r>
            <a:r>
              <a:rPr lang="tr-TR" i="1" baseline="-25000" dirty="0"/>
              <a:t>3</a:t>
            </a:r>
            <a:r>
              <a:rPr lang="tr-TR" dirty="0"/>
              <a:t> seçilir. Bu işleme </a:t>
            </a:r>
            <a:r>
              <a:rPr lang="tr-TR" i="1" dirty="0"/>
              <a:t>A- {a</a:t>
            </a:r>
            <a:r>
              <a:rPr lang="tr-TR" i="1" baseline="-25000" dirty="0"/>
              <a:t>1</a:t>
            </a:r>
            <a:r>
              <a:rPr lang="tr-TR" i="1" dirty="0"/>
              <a:t>, a</a:t>
            </a:r>
            <a:r>
              <a:rPr lang="tr-TR" i="1" baseline="-25000" dirty="0"/>
              <a:t>2</a:t>
            </a:r>
            <a:r>
              <a:rPr lang="tr-TR" i="1" dirty="0"/>
              <a:t>,</a:t>
            </a:r>
            <a:r>
              <a:rPr lang="tr-TR" dirty="0"/>
              <a:t>.. </a:t>
            </a:r>
            <a:r>
              <a:rPr lang="tr-TR" i="1" dirty="0"/>
              <a:t>., a</a:t>
            </a:r>
            <a:r>
              <a:rPr lang="tr-TR" i="1" baseline="-25000" dirty="0"/>
              <a:t>k</a:t>
            </a:r>
            <a:r>
              <a:rPr lang="tr-TR" i="1" dirty="0"/>
              <a:t>}</a:t>
            </a:r>
            <a:r>
              <a:rPr lang="tr-TR" dirty="0"/>
              <a:t> </a:t>
            </a:r>
            <a:r>
              <a:rPr lang="tr-TR" dirty="0" err="1"/>
              <a:t>daki</a:t>
            </a:r>
            <a:r>
              <a:rPr lang="tr-TR" dirty="0"/>
              <a:t> küçük eleman </a:t>
            </a:r>
            <a:r>
              <a:rPr lang="tr-TR" i="1" dirty="0"/>
              <a:t>a</a:t>
            </a:r>
            <a:r>
              <a:rPr lang="tr-TR" i="1" baseline="-25000" dirty="0"/>
              <a:t>k+1</a:t>
            </a:r>
            <a:r>
              <a:rPr lang="tr-TR" dirty="0"/>
              <a:t> seçilinceye kadar devam edilir</a:t>
            </a:r>
            <a:r>
              <a:rPr lang="tr-TR" dirty="0" smtClean="0"/>
              <a:t>.</a:t>
            </a:r>
            <a:endParaRPr lang="tr-TR" dirty="0"/>
          </a:p>
        </p:txBody>
      </p:sp>
    </p:spTree>
    <p:extLst>
      <p:ext uri="{BB962C8B-B14F-4D97-AF65-F5344CB8AC3E}">
        <p14:creationId xmlns:p14="http://schemas.microsoft.com/office/powerpoint/2010/main" val="13093848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({1, 2, 4, 5,12, 20}, |) </a:t>
            </a:r>
            <a:r>
              <a:rPr lang="en-US" dirty="0" err="1"/>
              <a:t>İçin</a:t>
            </a:r>
            <a:r>
              <a:rPr lang="en-US" dirty="0"/>
              <a:t> </a:t>
            </a:r>
            <a:r>
              <a:rPr lang="en-US" dirty="0" err="1"/>
              <a:t>Topolojik</a:t>
            </a:r>
            <a:r>
              <a:rPr lang="en-US" dirty="0"/>
              <a:t> </a:t>
            </a:r>
            <a:r>
              <a:rPr lang="en-US" dirty="0" err="1"/>
              <a:t>Sıralama</a:t>
            </a:r>
            <a:endParaRPr lang="tr-TR" dirty="0"/>
          </a:p>
        </p:txBody>
      </p:sp>
      <p:pic>
        <p:nvPicPr>
          <p:cNvPr id="4" name="İçerik Yer Tutucusu 3" descr="image2"/>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965" y="2438399"/>
            <a:ext cx="7955403" cy="3652593"/>
          </a:xfrm>
          <a:prstGeom prst="rect">
            <a:avLst/>
          </a:prstGeom>
          <a:noFill/>
        </p:spPr>
      </p:pic>
    </p:spTree>
    <p:extLst>
      <p:ext uri="{BB962C8B-B14F-4D97-AF65-F5344CB8AC3E}">
        <p14:creationId xmlns:p14="http://schemas.microsoft.com/office/powerpoint/2010/main" val="141185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4" name="İçerik Yer Tutucusu 3"/>
          <p:cNvPicPr>
            <a:picLocks noGrp="1" noChangeAspect="1"/>
          </p:cNvPicPr>
          <p:nvPr>
            <p:ph idx="1"/>
          </p:nvPr>
        </p:nvPicPr>
        <p:blipFill>
          <a:blip r:embed="rId2"/>
          <a:stretch>
            <a:fillRect/>
          </a:stretch>
        </p:blipFill>
        <p:spPr>
          <a:xfrm>
            <a:off x="1484311" y="2980945"/>
            <a:ext cx="10530905" cy="1810102"/>
          </a:xfrm>
          <a:prstGeom prst="rect">
            <a:avLst/>
          </a:prstGeom>
        </p:spPr>
      </p:pic>
    </p:spTree>
    <p:extLst>
      <p:ext uri="{BB962C8B-B14F-4D97-AF65-F5344CB8AC3E}">
        <p14:creationId xmlns:p14="http://schemas.microsoft.com/office/powerpoint/2010/main" val="2305545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93454" y="1834895"/>
            <a:ext cx="10018713" cy="3124201"/>
          </a:xfrm>
        </p:spPr>
        <p:txBody>
          <a:bodyPr/>
          <a:lstStyle/>
          <a:p>
            <a:pPr marL="0" indent="0">
              <a:buNone/>
            </a:pPr>
            <a:r>
              <a:rPr lang="tr-TR" dirty="0"/>
              <a:t>Yani, bir ilişki ancak ve ancak eğer </a:t>
            </a:r>
            <a:r>
              <a:rPr lang="tr-TR" i="1" dirty="0"/>
              <a:t>a</a:t>
            </a:r>
            <a:r>
              <a:rPr lang="tr-TR" dirty="0"/>
              <a:t> ile </a:t>
            </a:r>
            <a:r>
              <a:rPr lang="tr-TR" i="1" dirty="0"/>
              <a:t>b</a:t>
            </a:r>
            <a:r>
              <a:rPr lang="tr-TR" dirty="0"/>
              <a:t> arasında ilişki varsa ve </a:t>
            </a:r>
            <a:r>
              <a:rPr lang="tr-TR" i="1" dirty="0"/>
              <a:t>b </a:t>
            </a:r>
            <a:r>
              <a:rPr lang="tr-TR" dirty="0"/>
              <a:t>ile </a:t>
            </a:r>
            <a:r>
              <a:rPr lang="tr-TR" i="1" dirty="0"/>
              <a:t>a</a:t>
            </a:r>
            <a:r>
              <a:rPr lang="tr-TR" dirty="0"/>
              <a:t> arasında da ilişki varsa simetriktir. Bir ilişki ancak eğer </a:t>
            </a:r>
            <a:r>
              <a:rPr lang="tr-TR" i="1" dirty="0"/>
              <a:t>a</a:t>
            </a:r>
            <a:r>
              <a:rPr lang="tr-TR" dirty="0"/>
              <a:t> ve </a:t>
            </a:r>
            <a:r>
              <a:rPr lang="tr-TR" i="1" dirty="0"/>
              <a:t>b</a:t>
            </a:r>
            <a:r>
              <a:rPr lang="tr-TR" dirty="0"/>
              <a:t> farklı elemanları için </a:t>
            </a:r>
            <a:r>
              <a:rPr lang="tr-TR" i="1" dirty="0"/>
              <a:t>a</a:t>
            </a:r>
            <a:r>
              <a:rPr lang="tr-TR" dirty="0"/>
              <a:t> ile </a:t>
            </a:r>
            <a:r>
              <a:rPr lang="tr-TR" i="1" dirty="0"/>
              <a:t>b</a:t>
            </a:r>
            <a:r>
              <a:rPr lang="tr-TR" dirty="0"/>
              <a:t> arasında ilişki varsa, ancak </a:t>
            </a:r>
            <a:r>
              <a:rPr lang="tr-TR" i="1" dirty="0"/>
              <a:t>b</a:t>
            </a:r>
            <a:r>
              <a:rPr lang="tr-TR" dirty="0"/>
              <a:t> ile</a:t>
            </a:r>
            <a:r>
              <a:rPr lang="tr-TR" i="1" dirty="0"/>
              <a:t> a</a:t>
            </a:r>
            <a:r>
              <a:rPr lang="tr-TR" dirty="0"/>
              <a:t> arasında ilişki yoksa ters simetriktir. </a:t>
            </a:r>
          </a:p>
        </p:txBody>
      </p:sp>
    </p:spTree>
    <p:extLst>
      <p:ext uri="{BB962C8B-B14F-4D97-AF65-F5344CB8AC3E}">
        <p14:creationId xmlns:p14="http://schemas.microsoft.com/office/powerpoint/2010/main" val="570588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1484310" y="2121409"/>
            <a:ext cx="10018713" cy="3669792"/>
          </a:xfrm>
        </p:spPr>
        <p:txBody>
          <a:bodyPr>
            <a:normAutofit/>
          </a:bodyPr>
          <a:lstStyle/>
          <a:p>
            <a:pPr marL="0" indent="0">
              <a:buNone/>
            </a:pPr>
            <a:r>
              <a:rPr lang="tr-TR" dirty="0" smtClean="0"/>
              <a:t>					    </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a:p>
          <a:p>
            <a:pPr marL="0" indent="0">
              <a:buNone/>
            </a:pPr>
            <a:endParaRPr lang="tr-TR" dirty="0" smtClean="0"/>
          </a:p>
          <a:p>
            <a:pPr marL="0" indent="0">
              <a:buNone/>
            </a:pPr>
            <a:r>
              <a:rPr lang="tr-TR" dirty="0" smtClean="0"/>
              <a:t>hangi </a:t>
            </a:r>
            <a:r>
              <a:rPr lang="tr-TR" dirty="0"/>
              <a:t>ilişkiler simetrik hangileri ters simetriktir?</a:t>
            </a:r>
          </a:p>
          <a:p>
            <a:pPr marL="0" indent="0">
              <a:buNone/>
            </a:pPr>
            <a:endParaRPr lang="tr-TR" dirty="0"/>
          </a:p>
        </p:txBody>
      </p:sp>
      <p:sp>
        <p:nvSpPr>
          <p:cNvPr id="6" name="Rectangle 4"/>
          <p:cNvSpPr>
            <a:spLocks noChangeArrowheads="1"/>
          </p:cNvSpPr>
          <p:nvPr/>
        </p:nvSpPr>
        <p:spPr bwMode="auto">
          <a:xfrm>
            <a:off x="813816" y="8229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7" name="Nesne 6"/>
          <p:cNvGraphicFramePr>
            <a:graphicFrameLocks noChangeAspect="1"/>
          </p:cNvGraphicFramePr>
          <p:nvPr>
            <p:extLst>
              <p:ext uri="{D42A27DB-BD31-4B8C-83A1-F6EECF244321}">
                <p14:modId xmlns:p14="http://schemas.microsoft.com/office/powerpoint/2010/main" val="145967923"/>
              </p:ext>
            </p:extLst>
          </p:nvPr>
        </p:nvGraphicFramePr>
        <p:xfrm>
          <a:off x="1828800" y="2339338"/>
          <a:ext cx="3264408" cy="2622001"/>
        </p:xfrm>
        <a:graphic>
          <a:graphicData uri="http://schemas.openxmlformats.org/presentationml/2006/ole">
            <mc:AlternateContent xmlns:mc="http://schemas.openxmlformats.org/markup-compatibility/2006">
              <mc:Choice xmlns:v="urn:schemas-microsoft-com:vml" Requires="v">
                <p:oleObj spid="_x0000_s4140" r:id="rId3" imgW="2070100" imgH="2209800" progId="Equation.DSMT4">
                  <p:embed/>
                </p:oleObj>
              </mc:Choice>
              <mc:Fallback>
                <p:oleObj r:id="rId3" imgW="2070100" imgH="220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339338"/>
                        <a:ext cx="3264408" cy="2622001"/>
                      </a:xfrm>
                      <a:prstGeom prst="rect">
                        <a:avLst/>
                      </a:prstGeom>
                      <a:noFill/>
                    </p:spPr>
                  </p:pic>
                </p:oleObj>
              </mc:Fallback>
            </mc:AlternateContent>
          </a:graphicData>
        </a:graphic>
      </p:graphicFrame>
    </p:spTree>
    <p:extLst>
      <p:ext uri="{BB962C8B-B14F-4D97-AF65-F5344CB8AC3E}">
        <p14:creationId xmlns:p14="http://schemas.microsoft.com/office/powerpoint/2010/main" val="2217963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Çözüm</a:t>
            </a:r>
            <a:endParaRPr lang="tr-TR" dirty="0"/>
          </a:p>
        </p:txBody>
      </p:sp>
      <p:pic>
        <p:nvPicPr>
          <p:cNvPr id="25" name="İçerik Yer Tutucusu 24"/>
          <p:cNvPicPr>
            <a:picLocks noGrp="1" noChangeAspect="1"/>
          </p:cNvPicPr>
          <p:nvPr>
            <p:ph idx="1"/>
          </p:nvPr>
        </p:nvPicPr>
        <p:blipFill>
          <a:blip r:embed="rId2"/>
          <a:stretch>
            <a:fillRect/>
          </a:stretch>
        </p:blipFill>
        <p:spPr>
          <a:xfrm>
            <a:off x="2037912" y="1986477"/>
            <a:ext cx="8285664" cy="1606587"/>
          </a:xfrm>
          <a:prstGeom prst="rect">
            <a:avLst/>
          </a:prstGeom>
        </p:spPr>
      </p:pic>
      <p:pic>
        <p:nvPicPr>
          <p:cNvPr id="47" name="Resim 46"/>
          <p:cNvPicPr>
            <a:picLocks noChangeAspect="1"/>
          </p:cNvPicPr>
          <p:nvPr/>
        </p:nvPicPr>
        <p:blipFill>
          <a:blip r:embed="rId3"/>
          <a:stretch>
            <a:fillRect/>
          </a:stretch>
        </p:blipFill>
        <p:spPr>
          <a:xfrm>
            <a:off x="2037912" y="3897544"/>
            <a:ext cx="8587416" cy="2552177"/>
          </a:xfrm>
          <a:prstGeom prst="rect">
            <a:avLst/>
          </a:prstGeom>
        </p:spPr>
      </p:pic>
    </p:spTree>
    <p:extLst>
      <p:ext uri="{BB962C8B-B14F-4D97-AF65-F5344CB8AC3E}">
        <p14:creationId xmlns:p14="http://schemas.microsoft.com/office/powerpoint/2010/main" val="50762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4" name="İçerik Yer Tutucusu 3"/>
          <p:cNvPicPr>
            <a:picLocks noGrp="1" noChangeAspect="1"/>
          </p:cNvPicPr>
          <p:nvPr>
            <p:ph idx="1"/>
          </p:nvPr>
        </p:nvPicPr>
        <p:blipFill>
          <a:blip r:embed="rId2"/>
          <a:stretch>
            <a:fillRect/>
          </a:stretch>
        </p:blipFill>
        <p:spPr>
          <a:xfrm>
            <a:off x="1385304" y="3191256"/>
            <a:ext cx="10216726" cy="1162083"/>
          </a:xfrm>
          <a:prstGeom prst="rect">
            <a:avLst/>
          </a:prstGeom>
        </p:spPr>
      </p:pic>
    </p:spTree>
    <p:extLst>
      <p:ext uri="{BB962C8B-B14F-4D97-AF65-F5344CB8AC3E}">
        <p14:creationId xmlns:p14="http://schemas.microsoft.com/office/powerpoint/2010/main" val="406467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4" name="İçerik Yer Tutucusu 2"/>
          <p:cNvSpPr>
            <a:spLocks noGrp="1"/>
          </p:cNvSpPr>
          <p:nvPr>
            <p:ph idx="1"/>
          </p:nvPr>
        </p:nvSpPr>
        <p:spPr/>
        <p:txBody>
          <a:bodyPr>
            <a:normAutofit/>
          </a:bodyPr>
          <a:lstStyle/>
          <a:p>
            <a:pPr marL="0" indent="0">
              <a:buNone/>
            </a:pPr>
            <a:r>
              <a:rPr lang="tr-TR" dirty="0" smtClean="0"/>
              <a:t>					    </a:t>
            </a:r>
          </a:p>
          <a:p>
            <a:pPr marL="0" indent="0">
              <a:buNone/>
            </a:pPr>
            <a:endParaRPr lang="tr-TR" dirty="0"/>
          </a:p>
          <a:p>
            <a:pPr marL="0" indent="0">
              <a:buNone/>
            </a:pPr>
            <a:endParaRPr lang="tr-TR" dirty="0" smtClean="0"/>
          </a:p>
          <a:p>
            <a:pPr marL="0" indent="0">
              <a:buNone/>
            </a:pPr>
            <a:endParaRPr lang="tr-TR" dirty="0"/>
          </a:p>
          <a:p>
            <a:pPr marL="0" indent="0">
              <a:buNone/>
            </a:pPr>
            <a:r>
              <a:rPr lang="tr-TR" dirty="0" smtClean="0"/>
              <a:t>hangi </a:t>
            </a:r>
            <a:r>
              <a:rPr lang="tr-TR" dirty="0"/>
              <a:t>ilişkiler geçişlidir?</a:t>
            </a:r>
          </a:p>
        </p:txBody>
      </p:sp>
      <p:graphicFrame>
        <p:nvGraphicFramePr>
          <p:cNvPr id="5" name="Nesne 4"/>
          <p:cNvGraphicFramePr>
            <a:graphicFrameLocks noChangeAspect="1"/>
          </p:cNvGraphicFramePr>
          <p:nvPr>
            <p:extLst>
              <p:ext uri="{D42A27DB-BD31-4B8C-83A1-F6EECF244321}">
                <p14:modId xmlns:p14="http://schemas.microsoft.com/office/powerpoint/2010/main" val="3755904957"/>
              </p:ext>
            </p:extLst>
          </p:nvPr>
        </p:nvGraphicFramePr>
        <p:xfrm>
          <a:off x="1828800" y="2339338"/>
          <a:ext cx="3264408" cy="2622001"/>
        </p:xfrm>
        <a:graphic>
          <a:graphicData uri="http://schemas.openxmlformats.org/presentationml/2006/ole">
            <mc:AlternateContent xmlns:mc="http://schemas.openxmlformats.org/markup-compatibility/2006">
              <mc:Choice xmlns:v="urn:schemas-microsoft-com:vml" Requires="v">
                <p:oleObj spid="_x0000_s7207" r:id="rId3" imgW="2070100" imgH="2209800" progId="Equation.DSMT4">
                  <p:embed/>
                </p:oleObj>
              </mc:Choice>
              <mc:Fallback>
                <p:oleObj r:id="rId3" imgW="2070100" imgH="220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339338"/>
                        <a:ext cx="3264408" cy="2622001"/>
                      </a:xfrm>
                      <a:prstGeom prst="rect">
                        <a:avLst/>
                      </a:prstGeom>
                      <a:noFill/>
                    </p:spPr>
                  </p:pic>
                </p:oleObj>
              </mc:Fallback>
            </mc:AlternateContent>
          </a:graphicData>
        </a:graphic>
      </p:graphicFrame>
    </p:spTree>
    <p:extLst>
      <p:ext uri="{BB962C8B-B14F-4D97-AF65-F5344CB8AC3E}">
        <p14:creationId xmlns:p14="http://schemas.microsoft.com/office/powerpoint/2010/main" val="4278824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Çözüm</a:t>
            </a:r>
            <a:endParaRPr lang="tr-TR" dirty="0"/>
          </a:p>
        </p:txBody>
      </p:sp>
      <p:pic>
        <p:nvPicPr>
          <p:cNvPr id="4" name="İçerik Yer Tutucusu 3"/>
          <p:cNvPicPr>
            <a:picLocks noGrp="1" noChangeAspect="1"/>
          </p:cNvPicPr>
          <p:nvPr>
            <p:ph idx="1"/>
          </p:nvPr>
        </p:nvPicPr>
        <p:blipFill>
          <a:blip r:embed="rId2"/>
          <a:stretch>
            <a:fillRect/>
          </a:stretch>
        </p:blipFill>
        <p:spPr>
          <a:xfrm>
            <a:off x="2023882" y="2761488"/>
            <a:ext cx="8939569" cy="2417142"/>
          </a:xfrm>
          <a:prstGeom prst="rect">
            <a:avLst/>
          </a:prstGeom>
        </p:spPr>
      </p:pic>
    </p:spTree>
    <p:extLst>
      <p:ext uri="{BB962C8B-B14F-4D97-AF65-F5344CB8AC3E}">
        <p14:creationId xmlns:p14="http://schemas.microsoft.com/office/powerpoint/2010/main" val="49832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841249"/>
            <a:ext cx="10018713" cy="4949952"/>
          </a:xfrm>
        </p:spPr>
        <p:txBody>
          <a:bodyPr/>
          <a:lstStyle/>
          <a:p>
            <a:pPr marL="0" indent="0">
              <a:buNone/>
            </a:pPr>
            <a:r>
              <a:rPr lang="tr-TR" dirty="0"/>
              <a:t>Belirli bir özelliğe sahip ilişkilerin sayısını belirlemek için sayma tekniklerini kullanırız. Belirli bir özelliğe sahip ilişkilerin sayısı bu özelliğin n elemanlı bir küme üzerindeki tüm ilişkilerin kümesinde ne kadar yaygın olduğunu gösterir. </a:t>
            </a:r>
            <a:endParaRPr lang="tr-TR" dirty="0" smtClean="0"/>
          </a:p>
          <a:p>
            <a:pPr marL="0" indent="0">
              <a:buNone/>
            </a:pPr>
            <a:endParaRPr lang="tr-TR" dirty="0"/>
          </a:p>
          <a:p>
            <a:pPr marL="0" indent="0">
              <a:buNone/>
            </a:pPr>
            <a:endParaRPr lang="tr-TR" dirty="0" smtClean="0"/>
          </a:p>
          <a:p>
            <a:pPr marL="0" indent="0">
              <a:buNone/>
            </a:pPr>
            <a:endParaRPr lang="tr-TR" dirty="0" smtClean="0"/>
          </a:p>
          <a:p>
            <a:pPr marL="0" indent="0">
              <a:buNone/>
            </a:pPr>
            <a:endParaRPr lang="tr-TR" dirty="0"/>
          </a:p>
        </p:txBody>
      </p:sp>
      <p:pic>
        <p:nvPicPr>
          <p:cNvPr id="11" name="Resim 10"/>
          <p:cNvPicPr>
            <a:picLocks noChangeAspect="1"/>
          </p:cNvPicPr>
          <p:nvPr/>
        </p:nvPicPr>
        <p:blipFill>
          <a:blip r:embed="rId2"/>
          <a:stretch>
            <a:fillRect/>
          </a:stretch>
        </p:blipFill>
        <p:spPr>
          <a:xfrm>
            <a:off x="1484310" y="4051204"/>
            <a:ext cx="9799386" cy="1956403"/>
          </a:xfrm>
          <a:prstGeom prst="rect">
            <a:avLst/>
          </a:prstGeom>
        </p:spPr>
      </p:pic>
    </p:spTree>
    <p:extLst>
      <p:ext uri="{BB962C8B-B14F-4D97-AF65-F5344CB8AC3E}">
        <p14:creationId xmlns:p14="http://schemas.microsoft.com/office/powerpoint/2010/main" val="132624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çerik Yer Tutucusu 10"/>
          <p:cNvSpPr>
            <a:spLocks noGrp="1"/>
          </p:cNvSpPr>
          <p:nvPr>
            <p:ph idx="1"/>
          </p:nvPr>
        </p:nvSpPr>
        <p:spPr>
          <a:xfrm>
            <a:off x="1484310" y="722377"/>
            <a:ext cx="10018713" cy="5068824"/>
          </a:xfrm>
        </p:spPr>
        <p:txBody>
          <a:bodyPr/>
          <a:lstStyle/>
          <a:p>
            <a:pPr marL="0" indent="0">
              <a:buNone/>
            </a:pPr>
            <a:r>
              <a:rPr lang="tr-TR" dirty="0"/>
              <a:t>Kümelerin elemanları arasındaki ilişkiler bir ilişkiyi göstermek için kullanılır. Bir ilişki kümelerin Kartezyen çarpımının bir alt kümesidir. İlişkiler, bir uçuş ağı hangi iki şehrin bağlantılı olduğu, karmaşık bir projenin farklı aşamalarının sıralanması veya bilgisayar </a:t>
            </a:r>
            <a:r>
              <a:rPr lang="tr-TR" dirty="0" err="1"/>
              <a:t>veritabanında</a:t>
            </a:r>
            <a:r>
              <a:rPr lang="tr-TR" dirty="0"/>
              <a:t> bilginin saklanması gibi problemlerin çözümünde kullanılabilir. </a:t>
            </a:r>
          </a:p>
          <a:p>
            <a:pPr marL="0" indent="0">
              <a:buNone/>
            </a:pPr>
            <a:endParaRPr lang="tr-TR" dirty="0"/>
          </a:p>
        </p:txBody>
      </p:sp>
    </p:spTree>
    <p:extLst>
      <p:ext uri="{BB962C8B-B14F-4D97-AF65-F5344CB8AC3E}">
        <p14:creationId xmlns:p14="http://schemas.microsoft.com/office/powerpoint/2010/main" val="474454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17" name="İçerik Yer Tutucusu 16"/>
          <p:cNvPicPr>
            <a:picLocks noGrp="1" noChangeAspect="1"/>
          </p:cNvPicPr>
          <p:nvPr>
            <p:ph idx="1"/>
          </p:nvPr>
        </p:nvPicPr>
        <p:blipFill>
          <a:blip r:embed="rId2"/>
          <a:stretch>
            <a:fillRect/>
          </a:stretch>
        </p:blipFill>
        <p:spPr>
          <a:xfrm>
            <a:off x="1645161" y="2130552"/>
            <a:ext cx="9697011" cy="1984248"/>
          </a:xfrm>
          <a:prstGeom prst="rect">
            <a:avLst/>
          </a:prstGeom>
        </p:spPr>
      </p:pic>
      <p:sp>
        <p:nvSpPr>
          <p:cNvPr id="18" name="Dikdörtgen 17"/>
          <p:cNvSpPr/>
          <p:nvPr/>
        </p:nvSpPr>
        <p:spPr>
          <a:xfrm>
            <a:off x="1484311" y="4375510"/>
            <a:ext cx="9589008" cy="646331"/>
          </a:xfrm>
          <a:prstGeom prst="rect">
            <a:avLst/>
          </a:prstGeom>
        </p:spPr>
        <p:txBody>
          <a:bodyPr wrap="square">
            <a:spAutoFit/>
          </a:bodyPr>
          <a:lstStyle/>
          <a:p>
            <a:r>
              <a:rPr lang="tr-TR" dirty="0" smtClean="0">
                <a:effectLst/>
                <a:latin typeface="Times New Roman" panose="02020603050405020304" pitchFamily="18" charset="0"/>
                <a:ea typeface="Calibri" panose="020F0502020204030204" pitchFamily="34" charset="0"/>
              </a:rPr>
              <a:t>İki ilişkinin bileşkesini hesaplamak, birinci ilişkide sıralı çiftteki ikinci elemanın bulunmasını ve ikinci ilişkide sıralı çiftteki birinci elemanın bulunmasını gerektirir. </a:t>
            </a:r>
            <a:endParaRPr lang="tr-TR" dirty="0"/>
          </a:p>
        </p:txBody>
      </p:sp>
    </p:spTree>
    <p:extLst>
      <p:ext uri="{BB962C8B-B14F-4D97-AF65-F5344CB8AC3E}">
        <p14:creationId xmlns:p14="http://schemas.microsoft.com/office/powerpoint/2010/main" val="246995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9" name="İçerik Yer Tutucusu 8"/>
          <p:cNvPicPr>
            <a:picLocks noGrp="1" noChangeAspect="1"/>
          </p:cNvPicPr>
          <p:nvPr>
            <p:ph idx="1"/>
          </p:nvPr>
        </p:nvPicPr>
        <p:blipFill>
          <a:blip r:embed="rId2"/>
          <a:stretch>
            <a:fillRect/>
          </a:stretch>
        </p:blipFill>
        <p:spPr>
          <a:xfrm>
            <a:off x="1756030" y="3090672"/>
            <a:ext cx="9998068" cy="1083595"/>
          </a:xfrm>
          <a:prstGeom prst="rect">
            <a:avLst/>
          </a:prstGeom>
        </p:spPr>
      </p:pic>
    </p:spTree>
    <p:extLst>
      <p:ext uri="{BB962C8B-B14F-4D97-AF65-F5344CB8AC3E}">
        <p14:creationId xmlns:p14="http://schemas.microsoft.com/office/powerpoint/2010/main" val="3784710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Teorem</a:t>
            </a:r>
            <a:endParaRPr lang="tr-TR" dirty="0"/>
          </a:p>
        </p:txBody>
      </p:sp>
      <p:pic>
        <p:nvPicPr>
          <p:cNvPr id="4" name="İçerik Yer Tutucusu 3"/>
          <p:cNvPicPr>
            <a:picLocks noGrp="1" noChangeAspect="1"/>
          </p:cNvPicPr>
          <p:nvPr>
            <p:ph idx="1"/>
          </p:nvPr>
        </p:nvPicPr>
        <p:blipFill>
          <a:blip r:embed="rId2"/>
          <a:stretch>
            <a:fillRect/>
          </a:stretch>
        </p:blipFill>
        <p:spPr>
          <a:xfrm>
            <a:off x="1955616" y="2124435"/>
            <a:ext cx="6973064" cy="499893"/>
          </a:xfrm>
          <a:prstGeom prst="rect">
            <a:avLst/>
          </a:prstGeom>
        </p:spPr>
      </p:pic>
      <p:pic>
        <p:nvPicPr>
          <p:cNvPr id="46" name="Resim 45"/>
          <p:cNvPicPr>
            <a:picLocks noChangeAspect="1"/>
          </p:cNvPicPr>
          <p:nvPr/>
        </p:nvPicPr>
        <p:blipFill>
          <a:blip r:embed="rId3"/>
          <a:stretch>
            <a:fillRect/>
          </a:stretch>
        </p:blipFill>
        <p:spPr>
          <a:xfrm>
            <a:off x="1955616" y="2624328"/>
            <a:ext cx="8550839" cy="3904488"/>
          </a:xfrm>
          <a:prstGeom prst="rect">
            <a:avLst/>
          </a:prstGeom>
        </p:spPr>
      </p:pic>
    </p:spTree>
    <p:extLst>
      <p:ext uri="{BB962C8B-B14F-4D97-AF65-F5344CB8AC3E}">
        <p14:creationId xmlns:p14="http://schemas.microsoft.com/office/powerpoint/2010/main" val="3391509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a:xfrm>
            <a:off x="2670048" y="1380068"/>
            <a:ext cx="8832975" cy="2616199"/>
          </a:xfrm>
        </p:spPr>
        <p:txBody>
          <a:bodyPr>
            <a:noAutofit/>
          </a:bodyPr>
          <a:lstStyle/>
          <a:p>
            <a:r>
              <a:rPr lang="tr-TR" b="1" dirty="0" smtClean="0"/>
              <a:t>9.2 n-li </a:t>
            </a:r>
            <a:r>
              <a:rPr lang="tr-TR" b="1" dirty="0"/>
              <a:t>İlişkiler </a:t>
            </a:r>
            <a:r>
              <a:rPr lang="tr-TR" b="1" dirty="0" smtClean="0"/>
              <a:t>ve Uygulamaları</a:t>
            </a:r>
            <a:endParaRPr lang="tr-TR" b="1" dirty="0"/>
          </a:p>
        </p:txBody>
      </p:sp>
    </p:spTree>
    <p:extLst>
      <p:ext uri="{BB962C8B-B14F-4D97-AF65-F5344CB8AC3E}">
        <p14:creationId xmlns:p14="http://schemas.microsoft.com/office/powerpoint/2010/main" val="2689504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75750" y="1853183"/>
            <a:ext cx="10018713" cy="3124201"/>
          </a:xfrm>
        </p:spPr>
        <p:txBody>
          <a:bodyPr/>
          <a:lstStyle/>
          <a:p>
            <a:pPr marL="0" indent="0">
              <a:buNone/>
            </a:pPr>
            <a:r>
              <a:rPr lang="tr-TR" dirty="0" smtClean="0"/>
              <a:t>İkiden </a:t>
            </a:r>
            <a:r>
              <a:rPr lang="tr-TR" dirty="0"/>
              <a:t>fazla küme elemanları arasındaki </a:t>
            </a:r>
            <a:r>
              <a:rPr lang="tr-TR" dirty="0" smtClean="0"/>
              <a:t>n-li </a:t>
            </a:r>
            <a:r>
              <a:rPr lang="tr-TR" dirty="0"/>
              <a:t>ilişkiler olarak adlandırılır. Bu ilişkiler bilgisayar </a:t>
            </a:r>
            <a:r>
              <a:rPr lang="tr-TR" dirty="0" err="1"/>
              <a:t>veritabanlarının</a:t>
            </a:r>
            <a:r>
              <a:rPr lang="tr-TR" dirty="0"/>
              <a:t> gösteriminde kullanılır</a:t>
            </a:r>
            <a:r>
              <a:rPr lang="tr-TR" dirty="0" smtClean="0"/>
              <a:t>. </a:t>
            </a:r>
          </a:p>
          <a:p>
            <a:r>
              <a:rPr lang="tr-TR" dirty="0"/>
              <a:t>Şirkette 5 yıldan daha kısa süre çalışan ve senede 50.000 lira kazanan çalışanlar kimlerdir?</a:t>
            </a:r>
          </a:p>
          <a:p>
            <a:pPr marL="0" indent="0">
              <a:buNone/>
            </a:pPr>
            <a:endParaRPr lang="tr-TR" dirty="0"/>
          </a:p>
        </p:txBody>
      </p:sp>
    </p:spTree>
    <p:extLst>
      <p:ext uri="{BB962C8B-B14F-4D97-AF65-F5344CB8AC3E}">
        <p14:creationId xmlns:p14="http://schemas.microsoft.com/office/powerpoint/2010/main" val="3193288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11" name="İçerik Yer Tutucusu 10"/>
          <p:cNvPicPr>
            <a:picLocks noGrp="1" noChangeAspect="1"/>
          </p:cNvPicPr>
          <p:nvPr>
            <p:ph idx="1"/>
          </p:nvPr>
        </p:nvPicPr>
        <p:blipFill>
          <a:blip r:embed="rId2"/>
          <a:stretch>
            <a:fillRect/>
          </a:stretch>
        </p:blipFill>
        <p:spPr>
          <a:xfrm>
            <a:off x="1620010" y="3145536"/>
            <a:ext cx="9311128" cy="1101124"/>
          </a:xfrm>
          <a:prstGeom prst="rect">
            <a:avLst/>
          </a:prstGeom>
        </p:spPr>
      </p:pic>
    </p:spTree>
    <p:extLst>
      <p:ext uri="{BB962C8B-B14F-4D97-AF65-F5344CB8AC3E}">
        <p14:creationId xmlns:p14="http://schemas.microsoft.com/office/powerpoint/2010/main" val="1349035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27" name="İçerik Yer Tutucusu 26"/>
          <p:cNvPicPr>
            <a:picLocks noGrp="1" noChangeAspect="1"/>
          </p:cNvPicPr>
          <p:nvPr>
            <p:ph idx="1"/>
          </p:nvPr>
        </p:nvPicPr>
        <p:blipFill>
          <a:blip r:embed="rId2"/>
          <a:stretch>
            <a:fillRect/>
          </a:stretch>
        </p:blipFill>
        <p:spPr>
          <a:xfrm>
            <a:off x="1224684" y="2633472"/>
            <a:ext cx="10537965" cy="3161623"/>
          </a:xfrm>
          <a:prstGeom prst="rect">
            <a:avLst/>
          </a:prstGeom>
        </p:spPr>
      </p:pic>
    </p:spTree>
    <p:extLst>
      <p:ext uri="{BB962C8B-B14F-4D97-AF65-F5344CB8AC3E}">
        <p14:creationId xmlns:p14="http://schemas.microsoft.com/office/powerpoint/2010/main" val="3890583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Veritabanları</a:t>
            </a:r>
            <a:r>
              <a:rPr lang="tr-TR" dirty="0"/>
              <a:t> ve İlişkiler</a:t>
            </a:r>
          </a:p>
        </p:txBody>
      </p:sp>
      <p:sp>
        <p:nvSpPr>
          <p:cNvPr id="3" name="İçerik Yer Tutucusu 2"/>
          <p:cNvSpPr>
            <a:spLocks noGrp="1"/>
          </p:cNvSpPr>
          <p:nvPr>
            <p:ph idx="1"/>
          </p:nvPr>
        </p:nvSpPr>
        <p:spPr/>
        <p:txBody>
          <a:bodyPr>
            <a:normAutofit fontScale="92500" lnSpcReduction="10000"/>
          </a:bodyPr>
          <a:lstStyle/>
          <a:p>
            <a:r>
              <a:rPr lang="tr-TR" dirty="0"/>
              <a:t>Bir </a:t>
            </a:r>
            <a:r>
              <a:rPr lang="tr-TR" dirty="0" err="1"/>
              <a:t>veritabanı</a:t>
            </a:r>
            <a:r>
              <a:rPr lang="tr-TR" dirty="0"/>
              <a:t> n-li satırları (</a:t>
            </a:r>
            <a:r>
              <a:rPr lang="tr-TR" dirty="0" err="1"/>
              <a:t>n’li</a:t>
            </a:r>
            <a:r>
              <a:rPr lang="tr-TR" dirty="0"/>
              <a:t> demetler) (n-li satırlar yerine n-</a:t>
            </a:r>
            <a:r>
              <a:rPr lang="tr-TR" dirty="0" err="1"/>
              <a:t>li’ler</a:t>
            </a:r>
            <a:r>
              <a:rPr lang="tr-TR" dirty="0"/>
              <a:t> terimi de kullanılmaktadır) olan ve alanları oluşturan kayıtları içerir. Alanlar n-li satırların girişleridir. </a:t>
            </a:r>
            <a:endParaRPr lang="tr-TR" dirty="0" smtClean="0"/>
          </a:p>
          <a:p>
            <a:r>
              <a:rPr lang="tr-TR" dirty="0" err="1"/>
              <a:t>Veritabanını</a:t>
            </a:r>
            <a:r>
              <a:rPr lang="tr-TR" dirty="0"/>
              <a:t> göstermek için kullanılan ilişkiler tablo olarak adlandırılır, çünkü bu ilişkiler sıklıkla tablo halinde gösterilir. </a:t>
            </a:r>
            <a:endParaRPr lang="tr-TR" dirty="0" smtClean="0"/>
          </a:p>
          <a:p>
            <a:r>
              <a:rPr lang="tr-TR" i="1" dirty="0"/>
              <a:t>n</a:t>
            </a:r>
            <a:r>
              <a:rPr lang="tr-TR" dirty="0"/>
              <a:t>-li ilişkinin etki alanının birincil anahtar olarak adlandırılması için bu etki alanındaki </a:t>
            </a:r>
            <a:r>
              <a:rPr lang="tr-TR" i="1" dirty="0"/>
              <a:t>n</a:t>
            </a:r>
            <a:r>
              <a:rPr lang="tr-TR" dirty="0"/>
              <a:t>-li satırın değerinin tüm </a:t>
            </a:r>
            <a:r>
              <a:rPr lang="tr-TR" i="1" dirty="0"/>
              <a:t>n</a:t>
            </a:r>
            <a:r>
              <a:rPr lang="tr-TR" dirty="0"/>
              <a:t>-li satırı belirlemesi gerekmektedir. </a:t>
            </a:r>
            <a:endParaRPr lang="tr-TR" dirty="0" smtClean="0"/>
          </a:p>
          <a:p>
            <a:r>
              <a:rPr lang="tr-TR" dirty="0"/>
              <a:t>Bir ilişkide </a:t>
            </a:r>
            <a:r>
              <a:rPr lang="tr-TR" i="1" dirty="0"/>
              <a:t>n</a:t>
            </a:r>
            <a:r>
              <a:rPr lang="tr-TR" dirty="0"/>
              <a:t>-li satırlardan oluşan topluluk, ilişkinin ekleri olarak adlandırılır. </a:t>
            </a:r>
            <a:endParaRPr lang="tr-TR" dirty="0" smtClean="0"/>
          </a:p>
        </p:txBody>
      </p:sp>
    </p:spTree>
    <p:extLst>
      <p:ext uri="{BB962C8B-B14F-4D97-AF65-F5344CB8AC3E}">
        <p14:creationId xmlns:p14="http://schemas.microsoft.com/office/powerpoint/2010/main" val="443035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Veritabanları</a:t>
            </a:r>
            <a:r>
              <a:rPr lang="tr-TR" dirty="0"/>
              <a:t> ve İlişkiler</a:t>
            </a:r>
          </a:p>
        </p:txBody>
      </p:sp>
      <p:sp>
        <p:nvSpPr>
          <p:cNvPr id="3" name="İçerik Yer Tutucusu 2"/>
          <p:cNvSpPr>
            <a:spLocks noGrp="1"/>
          </p:cNvSpPr>
          <p:nvPr>
            <p:ph idx="1"/>
          </p:nvPr>
        </p:nvSpPr>
        <p:spPr/>
        <p:txBody>
          <a:bodyPr/>
          <a:lstStyle/>
          <a:p>
            <a:pPr marL="0" indent="0">
              <a:buNone/>
            </a:pPr>
            <a:r>
              <a:rPr lang="tr-TR" dirty="0"/>
              <a:t>Etki alanlarının kombinasyonları bir </a:t>
            </a:r>
            <a:r>
              <a:rPr lang="tr-TR" i="1" dirty="0"/>
              <a:t>n</a:t>
            </a:r>
            <a:r>
              <a:rPr lang="tr-TR" dirty="0"/>
              <a:t>-li ilişkide tekil bir </a:t>
            </a:r>
            <a:r>
              <a:rPr lang="tr-TR" i="1" dirty="0"/>
              <a:t>n</a:t>
            </a:r>
            <a:r>
              <a:rPr lang="tr-TR" dirty="0"/>
              <a:t>-li satırları belirleyebilir. Etki alanlarının kümesinin değerleri bir ilişkide </a:t>
            </a:r>
            <a:r>
              <a:rPr lang="tr-TR" i="1" dirty="0"/>
              <a:t>n</a:t>
            </a:r>
            <a:r>
              <a:rPr lang="tr-TR" dirty="0"/>
              <a:t>-li satırları belirlediği durumlarda bu etki alanlarının Kartezyen çarpımı bileşik anahtar olarak adlandırılır. </a:t>
            </a:r>
          </a:p>
        </p:txBody>
      </p:sp>
    </p:spTree>
    <p:extLst>
      <p:ext uri="{BB962C8B-B14F-4D97-AF65-F5344CB8AC3E}">
        <p14:creationId xmlns:p14="http://schemas.microsoft.com/office/powerpoint/2010/main" val="1038680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n-li İlişkiler Üzerinde İşlemler</a:t>
            </a:r>
          </a:p>
        </p:txBody>
      </p:sp>
      <p:sp>
        <p:nvSpPr>
          <p:cNvPr id="3" name="İçerik Yer Tutucusu 2"/>
          <p:cNvSpPr>
            <a:spLocks noGrp="1"/>
          </p:cNvSpPr>
          <p:nvPr>
            <p:ph idx="1"/>
          </p:nvPr>
        </p:nvSpPr>
        <p:spPr/>
        <p:txBody>
          <a:bodyPr/>
          <a:lstStyle/>
          <a:p>
            <a:pPr marL="0" indent="0">
              <a:buNone/>
            </a:pPr>
            <a:r>
              <a:rPr lang="tr-TR" dirty="0"/>
              <a:t>n-li ilişkiler üzerinde değişik işlemler yapılır ve bu işlemlerin sonucunda yeni n-li ilişkiler oluşturulur. Bu işlemler belirli şartları sağlayan n-li satırlar için </a:t>
            </a:r>
            <a:r>
              <a:rPr lang="tr-TR" dirty="0" err="1"/>
              <a:t>veritabanlarındaki</a:t>
            </a:r>
            <a:r>
              <a:rPr lang="tr-TR" dirty="0"/>
              <a:t> sorguların cevapları olabilir. </a:t>
            </a:r>
          </a:p>
        </p:txBody>
      </p:sp>
    </p:spTree>
    <p:extLst>
      <p:ext uri="{BB962C8B-B14F-4D97-AF65-F5344CB8AC3E}">
        <p14:creationId xmlns:p14="http://schemas.microsoft.com/office/powerpoint/2010/main" val="301151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r>
              <a:rPr lang="tr-TR" b="1" dirty="0" smtClean="0"/>
              <a:t>9.1 </a:t>
            </a:r>
            <a:r>
              <a:rPr lang="tr-TR" b="1" dirty="0"/>
              <a:t>İlişkiler ve </a:t>
            </a:r>
            <a:r>
              <a:rPr lang="tr-TR" b="1" dirty="0" smtClean="0"/>
              <a:t>Özellikleri</a:t>
            </a:r>
            <a:r>
              <a:rPr lang="tr-TR" dirty="0"/>
              <a:t/>
            </a:r>
            <a:br>
              <a:rPr lang="tr-TR" dirty="0"/>
            </a:br>
            <a:endParaRPr lang="tr-TR" dirty="0"/>
          </a:p>
        </p:txBody>
      </p:sp>
    </p:spTree>
    <p:extLst>
      <p:ext uri="{BB962C8B-B14F-4D97-AF65-F5344CB8AC3E}">
        <p14:creationId xmlns:p14="http://schemas.microsoft.com/office/powerpoint/2010/main" val="3812179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7" name="İçerik Yer Tutucusu 6"/>
          <p:cNvPicPr>
            <a:picLocks noGrp="1" noChangeAspect="1"/>
          </p:cNvPicPr>
          <p:nvPr>
            <p:ph idx="1"/>
          </p:nvPr>
        </p:nvPicPr>
        <p:blipFill>
          <a:blip r:embed="rId2"/>
          <a:stretch>
            <a:fillRect/>
          </a:stretch>
        </p:blipFill>
        <p:spPr>
          <a:xfrm>
            <a:off x="1369232" y="2928316"/>
            <a:ext cx="10248869" cy="1744268"/>
          </a:xfrm>
          <a:prstGeom prst="rect">
            <a:avLst/>
          </a:prstGeom>
        </p:spPr>
      </p:pic>
    </p:spTree>
    <p:extLst>
      <p:ext uri="{BB962C8B-B14F-4D97-AF65-F5344CB8AC3E}">
        <p14:creationId xmlns:p14="http://schemas.microsoft.com/office/powerpoint/2010/main" val="3921307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281757620"/>
              </p:ext>
            </p:extLst>
          </p:nvPr>
        </p:nvGraphicFramePr>
        <p:xfrm>
          <a:off x="1764316" y="790956"/>
          <a:ext cx="5490210" cy="1920240"/>
        </p:xfrm>
        <a:graphic>
          <a:graphicData uri="http://schemas.openxmlformats.org/drawingml/2006/table">
            <a:tbl>
              <a:tblPr firstRow="1" firstCol="1" bandRow="1">
                <a:tableStyleId>{5C22544A-7EE6-4342-B048-85BDC9FD1C3A}</a:tableStyleId>
              </a:tblPr>
              <a:tblGrid>
                <a:gridCol w="969010">
                  <a:extLst>
                    <a:ext uri="{9D8B030D-6E8A-4147-A177-3AD203B41FA5}">
                      <a16:colId xmlns:a16="http://schemas.microsoft.com/office/drawing/2014/main" val="20000"/>
                    </a:ext>
                  </a:extLst>
                </a:gridCol>
                <a:gridCol w="1082040">
                  <a:extLst>
                    <a:ext uri="{9D8B030D-6E8A-4147-A177-3AD203B41FA5}">
                      <a16:colId xmlns:a16="http://schemas.microsoft.com/office/drawing/2014/main" val="20001"/>
                    </a:ext>
                  </a:extLst>
                </a:gridCol>
                <a:gridCol w="2066925">
                  <a:extLst>
                    <a:ext uri="{9D8B030D-6E8A-4147-A177-3AD203B41FA5}">
                      <a16:colId xmlns:a16="http://schemas.microsoft.com/office/drawing/2014/main" val="20002"/>
                    </a:ext>
                  </a:extLst>
                </a:gridCol>
                <a:gridCol w="1372235">
                  <a:extLst>
                    <a:ext uri="{9D8B030D-6E8A-4147-A177-3AD203B41FA5}">
                      <a16:colId xmlns:a16="http://schemas.microsoft.com/office/drawing/2014/main" val="20003"/>
                    </a:ext>
                  </a:extLst>
                </a:gridCol>
              </a:tblGrid>
              <a:tr h="0">
                <a:tc>
                  <a:txBody>
                    <a:bodyPr/>
                    <a:lstStyle/>
                    <a:p>
                      <a:pPr algn="ctr">
                        <a:lnSpc>
                          <a:spcPct val="150000"/>
                        </a:lnSpc>
                        <a:spcAft>
                          <a:spcPts val="600"/>
                        </a:spcAft>
                      </a:pPr>
                      <a:r>
                        <a:rPr lang="tr-TR" sz="1200" dirty="0" err="1">
                          <a:effectLst/>
                        </a:rPr>
                        <a:t>Öğrenci_adı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ID_numarası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Bölüm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Ortalama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0">
                <a:tc>
                  <a:txBody>
                    <a:bodyPr/>
                    <a:lstStyle/>
                    <a:p>
                      <a:pPr algn="just">
                        <a:lnSpc>
                          <a:spcPct val="150000"/>
                        </a:lnSpc>
                        <a:spcAft>
                          <a:spcPts val="600"/>
                        </a:spcAft>
                      </a:pPr>
                      <a:r>
                        <a:rPr lang="tr-TR" sz="1200">
                          <a:effectLst/>
                        </a:rPr>
                        <a:t>Aslan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231455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600"/>
                        </a:spcAft>
                      </a:pPr>
                      <a:r>
                        <a:rPr lang="tr-TR" sz="1200">
                          <a:effectLst/>
                        </a:rPr>
                        <a:t>Bilgisayar Bilimleri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3,88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0">
                <a:tc>
                  <a:txBody>
                    <a:bodyPr/>
                    <a:lstStyle/>
                    <a:p>
                      <a:pPr algn="just">
                        <a:lnSpc>
                          <a:spcPct val="150000"/>
                        </a:lnSpc>
                        <a:spcAft>
                          <a:spcPts val="600"/>
                        </a:spcAft>
                      </a:pPr>
                      <a:r>
                        <a:rPr lang="tr-TR" sz="1200">
                          <a:effectLst/>
                        </a:rPr>
                        <a:t>Baykan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888323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600"/>
                        </a:spcAft>
                      </a:pPr>
                      <a:r>
                        <a:rPr lang="tr-TR" sz="1200">
                          <a:effectLst/>
                        </a:rPr>
                        <a:t>Fizik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3,45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0">
                <a:tc>
                  <a:txBody>
                    <a:bodyPr/>
                    <a:lstStyle/>
                    <a:p>
                      <a:pPr algn="just">
                        <a:lnSpc>
                          <a:spcPct val="150000"/>
                        </a:lnSpc>
                        <a:spcAft>
                          <a:spcPts val="600"/>
                        </a:spcAft>
                      </a:pPr>
                      <a:r>
                        <a:rPr lang="tr-TR" sz="1200">
                          <a:effectLst/>
                        </a:rPr>
                        <a:t>Ezer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102147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600"/>
                        </a:spcAft>
                      </a:pPr>
                      <a:r>
                        <a:rPr lang="tr-TR" sz="1200">
                          <a:effectLst/>
                        </a:rPr>
                        <a:t>Bilgisayar Bilimleri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3,49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0">
                <a:tc>
                  <a:txBody>
                    <a:bodyPr/>
                    <a:lstStyle/>
                    <a:p>
                      <a:pPr algn="just">
                        <a:lnSpc>
                          <a:spcPct val="150000"/>
                        </a:lnSpc>
                        <a:spcAft>
                          <a:spcPts val="600"/>
                        </a:spcAft>
                      </a:pPr>
                      <a:r>
                        <a:rPr lang="tr-TR" sz="1200">
                          <a:effectLst/>
                        </a:rPr>
                        <a:t>Kardelen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453876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600"/>
                        </a:spcAft>
                      </a:pPr>
                      <a:r>
                        <a:rPr lang="tr-TR" sz="1200">
                          <a:effectLst/>
                        </a:rPr>
                        <a:t>Matematik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3,45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0">
                <a:tc>
                  <a:txBody>
                    <a:bodyPr/>
                    <a:lstStyle/>
                    <a:p>
                      <a:pPr algn="just">
                        <a:lnSpc>
                          <a:spcPct val="150000"/>
                        </a:lnSpc>
                        <a:spcAft>
                          <a:spcPts val="600"/>
                        </a:spcAft>
                      </a:pPr>
                      <a:r>
                        <a:rPr lang="tr-TR" sz="1200">
                          <a:effectLst/>
                        </a:rPr>
                        <a:t>Selimoğlu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678543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600"/>
                        </a:spcAft>
                      </a:pPr>
                      <a:r>
                        <a:rPr lang="tr-TR" sz="1200">
                          <a:effectLst/>
                        </a:rPr>
                        <a:t>Matematik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3,90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0">
                <a:tc>
                  <a:txBody>
                    <a:bodyPr/>
                    <a:lstStyle/>
                    <a:p>
                      <a:pPr algn="just">
                        <a:lnSpc>
                          <a:spcPct val="150000"/>
                        </a:lnSpc>
                        <a:spcAft>
                          <a:spcPts val="600"/>
                        </a:spcAft>
                      </a:pPr>
                      <a:r>
                        <a:rPr lang="tr-TR" sz="1200">
                          <a:effectLst/>
                        </a:rPr>
                        <a:t>Temizkan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a:effectLst/>
                        </a:rPr>
                        <a:t>786576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50000"/>
                        </a:lnSpc>
                        <a:spcAft>
                          <a:spcPts val="600"/>
                        </a:spcAft>
                      </a:pPr>
                      <a:r>
                        <a:rPr lang="tr-TR" sz="1200">
                          <a:effectLst/>
                        </a:rPr>
                        <a:t>Psikoloji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600"/>
                        </a:spcAft>
                      </a:pPr>
                      <a:r>
                        <a:rPr lang="tr-TR" sz="1200" dirty="0">
                          <a:effectLst/>
                        </a:rPr>
                        <a:t>2,99</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3176263262"/>
              </p:ext>
            </p:extLst>
          </p:nvPr>
        </p:nvGraphicFramePr>
        <p:xfrm>
          <a:off x="8000460" y="790955"/>
          <a:ext cx="3131185" cy="1920240"/>
        </p:xfrm>
        <a:graphic>
          <a:graphicData uri="http://schemas.openxmlformats.org/drawingml/2006/table">
            <a:tbl>
              <a:tblPr firstRow="1" firstCol="1" bandRow="1">
                <a:tableStyleId>{5C22544A-7EE6-4342-B048-85BDC9FD1C3A}</a:tableStyleId>
              </a:tblPr>
              <a:tblGrid>
                <a:gridCol w="2049145">
                  <a:extLst>
                    <a:ext uri="{9D8B030D-6E8A-4147-A177-3AD203B41FA5}">
                      <a16:colId xmlns:a16="http://schemas.microsoft.com/office/drawing/2014/main" val="20000"/>
                    </a:ext>
                  </a:extLst>
                </a:gridCol>
                <a:gridCol w="1082040">
                  <a:extLst>
                    <a:ext uri="{9D8B030D-6E8A-4147-A177-3AD203B41FA5}">
                      <a16:colId xmlns:a16="http://schemas.microsoft.com/office/drawing/2014/main" val="20001"/>
                    </a:ext>
                  </a:extLst>
                </a:gridCol>
              </a:tblGrid>
              <a:tr h="0">
                <a:tc>
                  <a:txBody>
                    <a:bodyPr/>
                    <a:lstStyle/>
                    <a:p>
                      <a:pPr algn="just">
                        <a:lnSpc>
                          <a:spcPct val="150000"/>
                        </a:lnSpc>
                        <a:spcAft>
                          <a:spcPts val="400"/>
                        </a:spcAft>
                      </a:pPr>
                      <a:r>
                        <a:rPr lang="tr-TR" sz="1200">
                          <a:effectLst/>
                        </a:rPr>
                        <a:t>Öğrenci_adı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400"/>
                        </a:spcAft>
                      </a:pPr>
                      <a:r>
                        <a:rPr lang="tr-TR" sz="1200">
                          <a:effectLst/>
                        </a:rPr>
                        <a:t>Ortalama</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50000"/>
                        </a:lnSpc>
                        <a:spcAft>
                          <a:spcPts val="400"/>
                        </a:spcAft>
                      </a:pPr>
                      <a:r>
                        <a:rPr lang="tr-TR" sz="1200">
                          <a:effectLst/>
                        </a:rPr>
                        <a:t>Aslan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3,88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50000"/>
                        </a:lnSpc>
                        <a:spcAft>
                          <a:spcPts val="400"/>
                        </a:spcAft>
                      </a:pPr>
                      <a:r>
                        <a:rPr lang="tr-TR" sz="1200">
                          <a:effectLst/>
                        </a:rPr>
                        <a:t>Baykan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3,45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50000"/>
                        </a:lnSpc>
                        <a:spcAft>
                          <a:spcPts val="400"/>
                        </a:spcAft>
                      </a:pPr>
                      <a:r>
                        <a:rPr lang="tr-TR" sz="1200">
                          <a:effectLst/>
                        </a:rPr>
                        <a:t>Ezer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3,49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lnSpc>
                          <a:spcPct val="150000"/>
                        </a:lnSpc>
                        <a:spcAft>
                          <a:spcPts val="400"/>
                        </a:spcAft>
                      </a:pPr>
                      <a:r>
                        <a:rPr lang="tr-TR" sz="1200">
                          <a:effectLst/>
                        </a:rPr>
                        <a:t>Kardelen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3,45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just">
                        <a:lnSpc>
                          <a:spcPct val="150000"/>
                        </a:lnSpc>
                        <a:spcAft>
                          <a:spcPts val="400"/>
                        </a:spcAft>
                      </a:pPr>
                      <a:r>
                        <a:rPr lang="tr-TR" sz="1200">
                          <a:effectLst/>
                        </a:rPr>
                        <a:t>Selimolu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3,90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just">
                        <a:lnSpc>
                          <a:spcPct val="150000"/>
                        </a:lnSpc>
                        <a:spcAft>
                          <a:spcPts val="400"/>
                        </a:spcAft>
                      </a:pPr>
                      <a:r>
                        <a:rPr lang="tr-TR" sz="1200">
                          <a:effectLst/>
                        </a:rPr>
                        <a:t>Temizkan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dirty="0">
                          <a:effectLst/>
                        </a:rPr>
                        <a:t>2,99</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6" name="Tablo 5"/>
          <p:cNvGraphicFramePr>
            <a:graphicFrameLocks noGrp="1"/>
          </p:cNvGraphicFramePr>
          <p:nvPr>
            <p:extLst>
              <p:ext uri="{D42A27DB-BD31-4B8C-83A1-F6EECF244321}">
                <p14:modId xmlns:p14="http://schemas.microsoft.com/office/powerpoint/2010/main" val="2217933103"/>
              </p:ext>
            </p:extLst>
          </p:nvPr>
        </p:nvGraphicFramePr>
        <p:xfrm>
          <a:off x="1764316" y="3707892"/>
          <a:ext cx="4969510" cy="2468880"/>
        </p:xfrm>
        <a:graphic>
          <a:graphicData uri="http://schemas.openxmlformats.org/drawingml/2006/table">
            <a:tbl>
              <a:tblPr firstRow="1" firstCol="1" bandRow="1">
                <a:tableStyleId>{5C22544A-7EE6-4342-B048-85BDC9FD1C3A}</a:tableStyleId>
              </a:tblPr>
              <a:tblGrid>
                <a:gridCol w="1310640">
                  <a:extLst>
                    <a:ext uri="{9D8B030D-6E8A-4147-A177-3AD203B41FA5}">
                      <a16:colId xmlns:a16="http://schemas.microsoft.com/office/drawing/2014/main" val="20000"/>
                    </a:ext>
                  </a:extLst>
                </a:gridCol>
                <a:gridCol w="1829435">
                  <a:extLst>
                    <a:ext uri="{9D8B030D-6E8A-4147-A177-3AD203B41FA5}">
                      <a16:colId xmlns:a16="http://schemas.microsoft.com/office/drawing/2014/main" val="20001"/>
                    </a:ext>
                  </a:extLst>
                </a:gridCol>
                <a:gridCol w="1829435">
                  <a:extLst>
                    <a:ext uri="{9D8B030D-6E8A-4147-A177-3AD203B41FA5}">
                      <a16:colId xmlns:a16="http://schemas.microsoft.com/office/drawing/2014/main" val="20002"/>
                    </a:ext>
                  </a:extLst>
                </a:gridCol>
              </a:tblGrid>
              <a:tr h="0">
                <a:tc>
                  <a:txBody>
                    <a:bodyPr/>
                    <a:lstStyle/>
                    <a:p>
                      <a:pPr algn="ctr">
                        <a:lnSpc>
                          <a:spcPct val="150000"/>
                        </a:lnSpc>
                        <a:spcAft>
                          <a:spcPts val="400"/>
                        </a:spcAft>
                      </a:pPr>
                      <a:r>
                        <a:rPr lang="tr-TR" sz="1200">
                          <a:effectLst/>
                        </a:rPr>
                        <a:t>Öğrenci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Bölüm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Ders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50000"/>
                        </a:lnSpc>
                        <a:spcAft>
                          <a:spcPts val="400"/>
                        </a:spcAft>
                      </a:pPr>
                      <a:r>
                        <a:rPr lang="tr-TR" sz="1200">
                          <a:effectLst/>
                        </a:rPr>
                        <a:t>Aktan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Biyoloji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B1 290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50000"/>
                        </a:lnSpc>
                        <a:spcAft>
                          <a:spcPts val="400"/>
                        </a:spcAft>
                      </a:pPr>
                      <a:r>
                        <a:rPr lang="tr-TR" sz="1200">
                          <a:effectLst/>
                        </a:rPr>
                        <a:t>Aktan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Biyoloji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MS 475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50000"/>
                        </a:lnSpc>
                        <a:spcAft>
                          <a:spcPts val="400"/>
                        </a:spcAft>
                      </a:pPr>
                      <a:r>
                        <a:rPr lang="tr-TR" sz="1200">
                          <a:effectLst/>
                        </a:rPr>
                        <a:t>Aktan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Biyoloji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PY 410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lnSpc>
                          <a:spcPct val="150000"/>
                        </a:lnSpc>
                        <a:spcAft>
                          <a:spcPts val="400"/>
                        </a:spcAft>
                      </a:pPr>
                      <a:r>
                        <a:rPr lang="tr-TR" sz="1200">
                          <a:effectLst/>
                        </a:rPr>
                        <a:t>Mertoğlu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Matematik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MS 511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just">
                        <a:lnSpc>
                          <a:spcPct val="150000"/>
                        </a:lnSpc>
                        <a:spcAft>
                          <a:spcPts val="400"/>
                        </a:spcAft>
                      </a:pPr>
                      <a:r>
                        <a:rPr lang="tr-TR" sz="1200">
                          <a:effectLst/>
                        </a:rPr>
                        <a:t>Mertoğlu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Matematik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MS 603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just">
                        <a:lnSpc>
                          <a:spcPct val="150000"/>
                        </a:lnSpc>
                        <a:spcAft>
                          <a:spcPts val="400"/>
                        </a:spcAft>
                      </a:pPr>
                      <a:r>
                        <a:rPr lang="tr-TR" sz="1200">
                          <a:effectLst/>
                        </a:rPr>
                        <a:t>Mertoğlu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Matematik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BIL 322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algn="just">
                        <a:lnSpc>
                          <a:spcPct val="150000"/>
                        </a:lnSpc>
                        <a:spcAft>
                          <a:spcPts val="400"/>
                        </a:spcAft>
                      </a:pPr>
                      <a:r>
                        <a:rPr lang="tr-TR" sz="1200">
                          <a:effectLst/>
                        </a:rPr>
                        <a:t>Polat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Bilgisayar Bilimleri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MS 575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algn="just">
                        <a:lnSpc>
                          <a:spcPct val="150000"/>
                        </a:lnSpc>
                        <a:spcAft>
                          <a:spcPts val="400"/>
                        </a:spcAft>
                      </a:pPr>
                      <a:r>
                        <a:rPr lang="tr-TR" sz="1200">
                          <a:effectLst/>
                        </a:rPr>
                        <a:t>Polat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a:effectLst/>
                        </a:rPr>
                        <a:t>Bilgisayar Bilimleri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400"/>
                        </a:spcAft>
                      </a:pPr>
                      <a:r>
                        <a:rPr lang="tr-TR" sz="1200" dirty="0">
                          <a:effectLst/>
                        </a:rPr>
                        <a:t>BIL 455</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graphicFrame>
        <p:nvGraphicFramePr>
          <p:cNvPr id="7" name="Tablo 6"/>
          <p:cNvGraphicFramePr>
            <a:graphicFrameLocks noGrp="1"/>
          </p:cNvGraphicFramePr>
          <p:nvPr>
            <p:extLst>
              <p:ext uri="{D42A27DB-BD31-4B8C-83A1-F6EECF244321}">
                <p14:modId xmlns:p14="http://schemas.microsoft.com/office/powerpoint/2010/main" val="1666358846"/>
              </p:ext>
            </p:extLst>
          </p:nvPr>
        </p:nvGraphicFramePr>
        <p:xfrm>
          <a:off x="7081297" y="3758183"/>
          <a:ext cx="4969510" cy="1097280"/>
        </p:xfrm>
        <a:graphic>
          <a:graphicData uri="http://schemas.openxmlformats.org/drawingml/2006/table">
            <a:tbl>
              <a:tblPr firstRow="1" firstCol="1" bandRow="1">
                <a:tableStyleId>{5C22544A-7EE6-4342-B048-85BDC9FD1C3A}</a:tableStyleId>
              </a:tblPr>
              <a:tblGrid>
                <a:gridCol w="2225040">
                  <a:extLst>
                    <a:ext uri="{9D8B030D-6E8A-4147-A177-3AD203B41FA5}">
                      <a16:colId xmlns:a16="http://schemas.microsoft.com/office/drawing/2014/main" val="20000"/>
                    </a:ext>
                  </a:extLst>
                </a:gridCol>
                <a:gridCol w="2744470">
                  <a:extLst>
                    <a:ext uri="{9D8B030D-6E8A-4147-A177-3AD203B41FA5}">
                      <a16:colId xmlns:a16="http://schemas.microsoft.com/office/drawing/2014/main" val="20001"/>
                    </a:ext>
                  </a:extLst>
                </a:gridCol>
              </a:tblGrid>
              <a:tr h="0">
                <a:tc>
                  <a:txBody>
                    <a:bodyPr/>
                    <a:lstStyle/>
                    <a:p>
                      <a:pPr algn="just">
                        <a:lnSpc>
                          <a:spcPct val="150000"/>
                        </a:lnSpc>
                        <a:spcAft>
                          <a:spcPts val="600"/>
                        </a:spcAft>
                      </a:pPr>
                      <a:r>
                        <a:rPr lang="tr-TR" sz="1200">
                          <a:effectLst/>
                        </a:rPr>
                        <a:t>Öğrenci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Bölüm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50000"/>
                        </a:lnSpc>
                        <a:spcAft>
                          <a:spcPts val="600"/>
                        </a:spcAft>
                      </a:pPr>
                      <a:r>
                        <a:rPr lang="tr-TR" sz="1200">
                          <a:effectLst/>
                        </a:rPr>
                        <a:t>Aktan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Biyoloji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50000"/>
                        </a:lnSpc>
                        <a:spcAft>
                          <a:spcPts val="600"/>
                        </a:spcAft>
                      </a:pPr>
                      <a:r>
                        <a:rPr lang="tr-TR" sz="1200">
                          <a:effectLst/>
                        </a:rPr>
                        <a:t>Mertoğlu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Matematik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50000"/>
                        </a:lnSpc>
                        <a:spcAft>
                          <a:spcPts val="600"/>
                        </a:spcAft>
                      </a:pPr>
                      <a:r>
                        <a:rPr lang="tr-TR" sz="1200">
                          <a:effectLst/>
                        </a:rPr>
                        <a:t>Polat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dirty="0">
                          <a:effectLst/>
                        </a:rPr>
                        <a:t>Bilgisayar Bilimleri</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8" name="Metin kutusu 7"/>
          <p:cNvSpPr txBox="1"/>
          <p:nvPr/>
        </p:nvSpPr>
        <p:spPr>
          <a:xfrm>
            <a:off x="1837944" y="421623"/>
            <a:ext cx="860235" cy="369332"/>
          </a:xfrm>
          <a:prstGeom prst="rect">
            <a:avLst/>
          </a:prstGeom>
          <a:noFill/>
        </p:spPr>
        <p:txBody>
          <a:bodyPr wrap="none" rtlCol="0">
            <a:spAutoFit/>
          </a:bodyPr>
          <a:lstStyle/>
          <a:p>
            <a:r>
              <a:rPr lang="tr-TR" dirty="0" smtClean="0"/>
              <a:t>Tablo 1</a:t>
            </a:r>
            <a:endParaRPr lang="tr-TR" dirty="0"/>
          </a:p>
        </p:txBody>
      </p:sp>
      <p:sp>
        <p:nvSpPr>
          <p:cNvPr id="9" name="Metin kutusu 8"/>
          <p:cNvSpPr txBox="1"/>
          <p:nvPr/>
        </p:nvSpPr>
        <p:spPr>
          <a:xfrm>
            <a:off x="7915656" y="421623"/>
            <a:ext cx="874663" cy="369332"/>
          </a:xfrm>
          <a:prstGeom prst="rect">
            <a:avLst/>
          </a:prstGeom>
          <a:noFill/>
        </p:spPr>
        <p:txBody>
          <a:bodyPr wrap="none" rtlCol="0">
            <a:spAutoFit/>
          </a:bodyPr>
          <a:lstStyle/>
          <a:p>
            <a:r>
              <a:rPr lang="tr-TR" dirty="0" smtClean="0"/>
              <a:t>Tablo 2</a:t>
            </a:r>
            <a:endParaRPr lang="tr-TR" dirty="0"/>
          </a:p>
        </p:txBody>
      </p:sp>
      <p:sp>
        <p:nvSpPr>
          <p:cNvPr id="10" name="Metin kutusu 9"/>
          <p:cNvSpPr txBox="1"/>
          <p:nvPr/>
        </p:nvSpPr>
        <p:spPr>
          <a:xfrm>
            <a:off x="1764316" y="3338560"/>
            <a:ext cx="860235" cy="369332"/>
          </a:xfrm>
          <a:prstGeom prst="rect">
            <a:avLst/>
          </a:prstGeom>
          <a:noFill/>
        </p:spPr>
        <p:txBody>
          <a:bodyPr wrap="none" rtlCol="0">
            <a:spAutoFit/>
          </a:bodyPr>
          <a:lstStyle/>
          <a:p>
            <a:r>
              <a:rPr lang="tr-TR" dirty="0" smtClean="0"/>
              <a:t>Tablo 3</a:t>
            </a:r>
            <a:endParaRPr lang="tr-TR" dirty="0"/>
          </a:p>
        </p:txBody>
      </p:sp>
      <p:sp>
        <p:nvSpPr>
          <p:cNvPr id="11" name="Metin kutusu 10"/>
          <p:cNvSpPr txBox="1"/>
          <p:nvPr/>
        </p:nvSpPr>
        <p:spPr>
          <a:xfrm>
            <a:off x="7081297" y="3388851"/>
            <a:ext cx="874663" cy="369332"/>
          </a:xfrm>
          <a:prstGeom prst="rect">
            <a:avLst/>
          </a:prstGeom>
          <a:noFill/>
        </p:spPr>
        <p:txBody>
          <a:bodyPr wrap="none" rtlCol="0">
            <a:spAutoFit/>
          </a:bodyPr>
          <a:lstStyle/>
          <a:p>
            <a:r>
              <a:rPr lang="tr-TR" dirty="0" smtClean="0"/>
              <a:t>Tablo 4</a:t>
            </a:r>
            <a:endParaRPr lang="tr-TR" dirty="0"/>
          </a:p>
        </p:txBody>
      </p:sp>
    </p:spTree>
    <p:extLst>
      <p:ext uri="{BB962C8B-B14F-4D97-AF65-F5344CB8AC3E}">
        <p14:creationId xmlns:p14="http://schemas.microsoft.com/office/powerpoint/2010/main" val="480957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19" name="İçerik Yer Tutucusu 18"/>
          <p:cNvPicPr>
            <a:picLocks noGrp="1" noChangeAspect="1"/>
          </p:cNvPicPr>
          <p:nvPr>
            <p:ph idx="1"/>
          </p:nvPr>
        </p:nvPicPr>
        <p:blipFill>
          <a:blip r:embed="rId2"/>
          <a:stretch>
            <a:fillRect/>
          </a:stretch>
        </p:blipFill>
        <p:spPr>
          <a:xfrm>
            <a:off x="2249424" y="1839306"/>
            <a:ext cx="9400032" cy="4721616"/>
          </a:xfrm>
          <a:prstGeom prst="rect">
            <a:avLst/>
          </a:prstGeom>
        </p:spPr>
      </p:pic>
    </p:spTree>
    <p:extLst>
      <p:ext uri="{BB962C8B-B14F-4D97-AF65-F5344CB8AC3E}">
        <p14:creationId xmlns:p14="http://schemas.microsoft.com/office/powerpoint/2010/main" val="2054299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15" name="İçerik Yer Tutucusu 14"/>
          <p:cNvPicPr>
            <a:picLocks noGrp="1" noChangeAspect="1"/>
          </p:cNvPicPr>
          <p:nvPr>
            <p:ph idx="1"/>
          </p:nvPr>
        </p:nvPicPr>
        <p:blipFill>
          <a:blip r:embed="rId2"/>
          <a:stretch>
            <a:fillRect/>
          </a:stretch>
        </p:blipFill>
        <p:spPr>
          <a:xfrm>
            <a:off x="1313401" y="3163824"/>
            <a:ext cx="10360532" cy="1564429"/>
          </a:xfrm>
          <a:prstGeom prst="rect">
            <a:avLst/>
          </a:prstGeom>
        </p:spPr>
      </p:pic>
    </p:spTree>
    <p:extLst>
      <p:ext uri="{BB962C8B-B14F-4D97-AF65-F5344CB8AC3E}">
        <p14:creationId xmlns:p14="http://schemas.microsoft.com/office/powerpoint/2010/main" val="1207260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Birleştirme</a:t>
            </a:r>
            <a:endParaRPr lang="tr-TR" dirty="0"/>
          </a:p>
        </p:txBody>
      </p:sp>
      <p:sp>
        <p:nvSpPr>
          <p:cNvPr id="3" name="İçerik Yer Tutucusu 2"/>
          <p:cNvSpPr>
            <a:spLocks noGrp="1"/>
          </p:cNvSpPr>
          <p:nvPr>
            <p:ph idx="1"/>
          </p:nvPr>
        </p:nvSpPr>
        <p:spPr/>
        <p:txBody>
          <a:bodyPr/>
          <a:lstStyle/>
          <a:p>
            <a:pPr marL="0" indent="0">
              <a:buNone/>
            </a:pPr>
            <a:r>
              <a:rPr lang="tr-TR" dirty="0"/>
              <a:t>Birleştirme işlemi bazı alanları aynı olan iki tabloyu birleştirerek bir tane tablo elde etmek için kullanılır. Örneğin, bir tablo havayolu, uçuş numarası, kapı ve diğer tablo uçuş numarası, kapı ve uçuş süresi alanlarına sahip olsun. Bunlar havayolu, uçuş numarası, kapı ve uçuş süresi alanlarından oluşan bir tablo halinde birleştirilebilir. </a:t>
            </a:r>
          </a:p>
        </p:txBody>
      </p:sp>
    </p:spTree>
    <p:extLst>
      <p:ext uri="{BB962C8B-B14F-4D97-AF65-F5344CB8AC3E}">
        <p14:creationId xmlns:p14="http://schemas.microsoft.com/office/powerpoint/2010/main" val="3937123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19" name="İçerik Yer Tutucusu 18"/>
          <p:cNvPicPr>
            <a:picLocks noGrp="1" noChangeAspect="1"/>
          </p:cNvPicPr>
          <p:nvPr>
            <p:ph idx="1"/>
          </p:nvPr>
        </p:nvPicPr>
        <p:blipFill>
          <a:blip r:embed="rId2"/>
          <a:stretch>
            <a:fillRect/>
          </a:stretch>
        </p:blipFill>
        <p:spPr>
          <a:xfrm>
            <a:off x="1664427" y="2438399"/>
            <a:ext cx="9983057" cy="3392424"/>
          </a:xfrm>
          <a:prstGeom prst="rect">
            <a:avLst/>
          </a:prstGeom>
        </p:spPr>
      </p:pic>
    </p:spTree>
    <p:extLst>
      <p:ext uri="{BB962C8B-B14F-4D97-AF65-F5344CB8AC3E}">
        <p14:creationId xmlns:p14="http://schemas.microsoft.com/office/powerpoint/2010/main" val="929859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ext uri="{D42A27DB-BD31-4B8C-83A1-F6EECF244321}">
                <p14:modId xmlns:p14="http://schemas.microsoft.com/office/powerpoint/2010/main" val="3744264571"/>
              </p:ext>
            </p:extLst>
          </p:nvPr>
        </p:nvGraphicFramePr>
        <p:xfrm>
          <a:off x="3615722" y="937260"/>
          <a:ext cx="4969510" cy="2468880"/>
        </p:xfrm>
        <a:graphic>
          <a:graphicData uri="http://schemas.openxmlformats.org/drawingml/2006/table">
            <a:tbl>
              <a:tblPr firstRow="1" firstCol="1" bandRow="1">
                <a:tableStyleId>{5C22544A-7EE6-4342-B048-85BDC9FD1C3A}</a:tableStyleId>
              </a:tblPr>
              <a:tblGrid>
                <a:gridCol w="1310640">
                  <a:extLst>
                    <a:ext uri="{9D8B030D-6E8A-4147-A177-3AD203B41FA5}">
                      <a16:colId xmlns:a16="http://schemas.microsoft.com/office/drawing/2014/main" val="20000"/>
                    </a:ext>
                  </a:extLst>
                </a:gridCol>
                <a:gridCol w="1829435">
                  <a:extLst>
                    <a:ext uri="{9D8B030D-6E8A-4147-A177-3AD203B41FA5}">
                      <a16:colId xmlns:a16="http://schemas.microsoft.com/office/drawing/2014/main" val="20001"/>
                    </a:ext>
                  </a:extLst>
                </a:gridCol>
                <a:gridCol w="1829435">
                  <a:extLst>
                    <a:ext uri="{9D8B030D-6E8A-4147-A177-3AD203B41FA5}">
                      <a16:colId xmlns:a16="http://schemas.microsoft.com/office/drawing/2014/main" val="20002"/>
                    </a:ext>
                  </a:extLst>
                </a:gridCol>
              </a:tblGrid>
              <a:tr h="0">
                <a:tc>
                  <a:txBody>
                    <a:bodyPr/>
                    <a:lstStyle/>
                    <a:p>
                      <a:pPr algn="just">
                        <a:lnSpc>
                          <a:spcPct val="150000"/>
                        </a:lnSpc>
                        <a:spcAft>
                          <a:spcPts val="600"/>
                        </a:spcAft>
                      </a:pPr>
                      <a:r>
                        <a:rPr lang="tr-TR" sz="1200" dirty="0">
                          <a:effectLst/>
                        </a:rPr>
                        <a:t>Profesör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Bölüm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Ders_kodu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50000"/>
                        </a:lnSpc>
                        <a:spcAft>
                          <a:spcPts val="600"/>
                        </a:spcAft>
                      </a:pPr>
                      <a:r>
                        <a:rPr lang="tr-TR" sz="1200">
                          <a:effectLst/>
                        </a:rPr>
                        <a:t>Arkın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Zooloji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335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50000"/>
                        </a:lnSpc>
                        <a:spcAft>
                          <a:spcPts val="600"/>
                        </a:spcAft>
                      </a:pPr>
                      <a:r>
                        <a:rPr lang="tr-TR" sz="1200">
                          <a:effectLst/>
                        </a:rPr>
                        <a:t>Arkın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Zooloji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412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50000"/>
                        </a:lnSpc>
                        <a:spcAft>
                          <a:spcPts val="600"/>
                        </a:spcAft>
                      </a:pPr>
                      <a:r>
                        <a:rPr lang="tr-TR" sz="1200">
                          <a:effectLst/>
                        </a:rPr>
                        <a:t>Erdeniz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Psikoloji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501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lnSpc>
                          <a:spcPct val="150000"/>
                        </a:lnSpc>
                        <a:spcAft>
                          <a:spcPts val="600"/>
                        </a:spcAft>
                      </a:pPr>
                      <a:r>
                        <a:rPr lang="tr-TR" sz="1200">
                          <a:effectLst/>
                        </a:rPr>
                        <a:t>Erdeniz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Psikoloji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617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just">
                        <a:lnSpc>
                          <a:spcPct val="150000"/>
                        </a:lnSpc>
                        <a:spcAft>
                          <a:spcPts val="600"/>
                        </a:spcAft>
                      </a:pPr>
                      <a:r>
                        <a:rPr lang="tr-TR" sz="1200">
                          <a:effectLst/>
                        </a:rPr>
                        <a:t>Saatçi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Fizik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544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just">
                        <a:lnSpc>
                          <a:spcPct val="150000"/>
                        </a:lnSpc>
                        <a:spcAft>
                          <a:spcPts val="600"/>
                        </a:spcAft>
                      </a:pPr>
                      <a:r>
                        <a:rPr lang="tr-TR" sz="1200">
                          <a:effectLst/>
                        </a:rPr>
                        <a:t>Saatçi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Fizik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551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algn="just">
                        <a:lnSpc>
                          <a:spcPct val="150000"/>
                        </a:lnSpc>
                        <a:spcAft>
                          <a:spcPts val="600"/>
                        </a:spcAft>
                      </a:pPr>
                      <a:r>
                        <a:rPr lang="tr-TR" sz="1200">
                          <a:effectLst/>
                        </a:rPr>
                        <a:t>Yüksel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Bilgisayar Bilimleri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518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algn="just">
                        <a:lnSpc>
                          <a:spcPct val="150000"/>
                        </a:lnSpc>
                        <a:spcAft>
                          <a:spcPts val="600"/>
                        </a:spcAft>
                      </a:pPr>
                      <a:r>
                        <a:rPr lang="tr-TR" sz="1200">
                          <a:effectLst/>
                        </a:rPr>
                        <a:t>Yüksel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dirty="0">
                          <a:effectLst/>
                        </a:rPr>
                        <a:t>Matematik</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dirty="0">
                          <a:effectLst/>
                        </a:rPr>
                        <a:t>575</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984222147"/>
              </p:ext>
            </p:extLst>
          </p:nvPr>
        </p:nvGraphicFramePr>
        <p:xfrm>
          <a:off x="3615722" y="4046220"/>
          <a:ext cx="4969510" cy="2468880"/>
        </p:xfrm>
        <a:graphic>
          <a:graphicData uri="http://schemas.openxmlformats.org/drawingml/2006/table">
            <a:tbl>
              <a:tblPr firstRow="1" firstCol="1" bandRow="1">
                <a:tableStyleId>{5C22544A-7EE6-4342-B048-85BDC9FD1C3A}</a:tableStyleId>
              </a:tblPr>
              <a:tblGrid>
                <a:gridCol w="1620520">
                  <a:extLst>
                    <a:ext uri="{9D8B030D-6E8A-4147-A177-3AD203B41FA5}">
                      <a16:colId xmlns:a16="http://schemas.microsoft.com/office/drawing/2014/main" val="20000"/>
                    </a:ext>
                  </a:extLst>
                </a:gridCol>
                <a:gridCol w="1529715">
                  <a:extLst>
                    <a:ext uri="{9D8B030D-6E8A-4147-A177-3AD203B41FA5}">
                      <a16:colId xmlns:a16="http://schemas.microsoft.com/office/drawing/2014/main" val="20001"/>
                    </a:ext>
                  </a:extLst>
                </a:gridCol>
                <a:gridCol w="900430">
                  <a:extLst>
                    <a:ext uri="{9D8B030D-6E8A-4147-A177-3AD203B41FA5}">
                      <a16:colId xmlns:a16="http://schemas.microsoft.com/office/drawing/2014/main" val="20002"/>
                    </a:ext>
                  </a:extLst>
                </a:gridCol>
                <a:gridCol w="918845">
                  <a:extLst>
                    <a:ext uri="{9D8B030D-6E8A-4147-A177-3AD203B41FA5}">
                      <a16:colId xmlns:a16="http://schemas.microsoft.com/office/drawing/2014/main" val="20003"/>
                    </a:ext>
                  </a:extLst>
                </a:gridCol>
              </a:tblGrid>
              <a:tr h="0">
                <a:tc>
                  <a:txBody>
                    <a:bodyPr/>
                    <a:lstStyle/>
                    <a:p>
                      <a:pPr algn="just">
                        <a:lnSpc>
                          <a:spcPct val="150000"/>
                        </a:lnSpc>
                        <a:spcAft>
                          <a:spcPts val="600"/>
                        </a:spcAft>
                      </a:pPr>
                      <a:r>
                        <a:rPr lang="tr-TR" sz="1200">
                          <a:effectLst/>
                        </a:rPr>
                        <a:t>Bölüm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Ders_kodu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Derslik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Zaman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50000"/>
                        </a:lnSpc>
                        <a:spcAft>
                          <a:spcPts val="600"/>
                        </a:spcAft>
                      </a:pPr>
                      <a:r>
                        <a:rPr lang="tr-TR" sz="1200">
                          <a:effectLst/>
                        </a:rPr>
                        <a:t>Bilgisayar Bilimleri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Zooloji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N521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14:00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50000"/>
                        </a:lnSpc>
                        <a:spcAft>
                          <a:spcPts val="600"/>
                        </a:spcAft>
                      </a:pPr>
                      <a:r>
                        <a:rPr lang="tr-TR" sz="1200">
                          <a:effectLst/>
                        </a:rPr>
                        <a:t>Matematik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Zooloji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N502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50000"/>
                        </a:lnSpc>
                        <a:spcAft>
                          <a:spcPts val="600"/>
                        </a:spcAft>
                      </a:pPr>
                      <a:r>
                        <a:rPr lang="tr-TR" sz="1200">
                          <a:effectLst/>
                        </a:rPr>
                        <a:t>Matematik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Psikoloji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N521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16:00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lnSpc>
                          <a:spcPct val="150000"/>
                        </a:lnSpc>
                        <a:spcAft>
                          <a:spcPts val="600"/>
                        </a:spcAft>
                      </a:pPr>
                      <a:r>
                        <a:rPr lang="tr-TR" sz="1200">
                          <a:effectLst/>
                        </a:rPr>
                        <a:t>Fizik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Psikoloji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B505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16:00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just">
                        <a:lnSpc>
                          <a:spcPct val="150000"/>
                        </a:lnSpc>
                        <a:spcAft>
                          <a:spcPts val="600"/>
                        </a:spcAft>
                      </a:pPr>
                      <a:r>
                        <a:rPr lang="tr-TR" sz="1200">
                          <a:effectLst/>
                        </a:rPr>
                        <a:t>Psikoloji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Fizik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A100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just">
                        <a:lnSpc>
                          <a:spcPct val="150000"/>
                        </a:lnSpc>
                        <a:spcAft>
                          <a:spcPts val="600"/>
                        </a:spcAft>
                      </a:pPr>
                      <a:r>
                        <a:rPr lang="tr-TR" sz="1200">
                          <a:effectLst/>
                        </a:rPr>
                        <a:t>Psikoloji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Fizik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A110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algn="just">
                        <a:lnSpc>
                          <a:spcPct val="150000"/>
                        </a:lnSpc>
                        <a:spcAft>
                          <a:spcPts val="600"/>
                        </a:spcAft>
                      </a:pPr>
                      <a:r>
                        <a:rPr lang="tr-TR" sz="1200">
                          <a:effectLst/>
                        </a:rPr>
                        <a:t>Zooloji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Bilgisayar Bilimleri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A100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09:00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algn="just">
                        <a:lnSpc>
                          <a:spcPct val="150000"/>
                        </a:lnSpc>
                        <a:spcAft>
                          <a:spcPts val="600"/>
                        </a:spcAft>
                      </a:pPr>
                      <a:r>
                        <a:rPr lang="tr-TR" sz="1200">
                          <a:effectLst/>
                        </a:rPr>
                        <a:t>Zooloji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Matematik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A100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dirty="0">
                          <a:effectLst/>
                        </a:rPr>
                        <a:t>08:00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
        <p:nvSpPr>
          <p:cNvPr id="6" name="Metin kutusu 5"/>
          <p:cNvSpPr txBox="1"/>
          <p:nvPr/>
        </p:nvSpPr>
        <p:spPr>
          <a:xfrm>
            <a:off x="3615722" y="3602736"/>
            <a:ext cx="1075150" cy="369332"/>
          </a:xfrm>
          <a:prstGeom prst="rect">
            <a:avLst/>
          </a:prstGeom>
          <a:noFill/>
        </p:spPr>
        <p:txBody>
          <a:bodyPr wrap="square" rtlCol="0">
            <a:spAutoFit/>
          </a:bodyPr>
          <a:lstStyle/>
          <a:p>
            <a:r>
              <a:rPr lang="tr-TR" dirty="0" smtClean="0"/>
              <a:t>Tablo 6</a:t>
            </a:r>
            <a:endParaRPr lang="tr-TR" dirty="0"/>
          </a:p>
        </p:txBody>
      </p:sp>
      <p:sp>
        <p:nvSpPr>
          <p:cNvPr id="7" name="Metin kutusu 6"/>
          <p:cNvSpPr txBox="1"/>
          <p:nvPr/>
        </p:nvSpPr>
        <p:spPr>
          <a:xfrm>
            <a:off x="3615722" y="567928"/>
            <a:ext cx="1075150" cy="369332"/>
          </a:xfrm>
          <a:prstGeom prst="rect">
            <a:avLst/>
          </a:prstGeom>
          <a:noFill/>
        </p:spPr>
        <p:txBody>
          <a:bodyPr wrap="square" rtlCol="0">
            <a:spAutoFit/>
          </a:bodyPr>
          <a:lstStyle/>
          <a:p>
            <a:r>
              <a:rPr lang="tr-TR" dirty="0" smtClean="0"/>
              <a:t>Tablo 5</a:t>
            </a:r>
            <a:endParaRPr lang="tr-TR" dirty="0"/>
          </a:p>
        </p:txBody>
      </p:sp>
    </p:spTree>
    <p:extLst>
      <p:ext uri="{BB962C8B-B14F-4D97-AF65-F5344CB8AC3E}">
        <p14:creationId xmlns:p14="http://schemas.microsoft.com/office/powerpoint/2010/main" val="2452343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SQL</a:t>
            </a:r>
            <a:endParaRPr lang="tr-TR" dirty="0"/>
          </a:p>
        </p:txBody>
      </p:sp>
      <p:sp>
        <p:nvSpPr>
          <p:cNvPr id="3" name="İçerik Yer Tutucusu 2"/>
          <p:cNvSpPr>
            <a:spLocks noGrp="1"/>
          </p:cNvSpPr>
          <p:nvPr>
            <p:ph idx="1"/>
          </p:nvPr>
        </p:nvSpPr>
        <p:spPr/>
        <p:txBody>
          <a:bodyPr/>
          <a:lstStyle/>
          <a:p>
            <a:pPr marL="0" indent="0">
              <a:buNone/>
            </a:pPr>
            <a:r>
              <a:rPr lang="tr-TR" dirty="0" err="1"/>
              <a:t>Veritabanı</a:t>
            </a:r>
            <a:r>
              <a:rPr lang="tr-TR" dirty="0"/>
              <a:t> sorgu dili SQL (</a:t>
            </a:r>
            <a:r>
              <a:rPr lang="tr-TR" dirty="0" err="1"/>
              <a:t>Structured</a:t>
            </a:r>
            <a:r>
              <a:rPr lang="tr-TR" dirty="0"/>
              <a:t> Query Language) bu kesimde tanımladığımız işlemleri gerçekleştirmek için kullanılır.</a:t>
            </a:r>
          </a:p>
        </p:txBody>
      </p:sp>
    </p:spTree>
    <p:extLst>
      <p:ext uri="{BB962C8B-B14F-4D97-AF65-F5344CB8AC3E}">
        <p14:creationId xmlns:p14="http://schemas.microsoft.com/office/powerpoint/2010/main" val="2982243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ext uri="{D42A27DB-BD31-4B8C-83A1-F6EECF244321}">
                <p14:modId xmlns:p14="http://schemas.microsoft.com/office/powerpoint/2010/main" val="1544069080"/>
              </p:ext>
            </p:extLst>
          </p:nvPr>
        </p:nvGraphicFramePr>
        <p:xfrm>
          <a:off x="3820192" y="1056132"/>
          <a:ext cx="5017770" cy="2194560"/>
        </p:xfrm>
        <a:graphic>
          <a:graphicData uri="http://schemas.openxmlformats.org/drawingml/2006/table">
            <a:tbl>
              <a:tblPr firstRow="1" firstCol="1" bandRow="1">
                <a:tableStyleId>{5C22544A-7EE6-4342-B048-85BDC9FD1C3A}</a:tableStyleId>
              </a:tblPr>
              <a:tblGrid>
                <a:gridCol w="940435">
                  <a:extLst>
                    <a:ext uri="{9D8B030D-6E8A-4147-A177-3AD203B41FA5}">
                      <a16:colId xmlns:a16="http://schemas.microsoft.com/office/drawing/2014/main" val="20000"/>
                    </a:ext>
                  </a:extLst>
                </a:gridCol>
                <a:gridCol w="1579880">
                  <a:extLst>
                    <a:ext uri="{9D8B030D-6E8A-4147-A177-3AD203B41FA5}">
                      <a16:colId xmlns:a16="http://schemas.microsoft.com/office/drawing/2014/main" val="20001"/>
                    </a:ext>
                  </a:extLst>
                </a:gridCol>
                <a:gridCol w="869315">
                  <a:extLst>
                    <a:ext uri="{9D8B030D-6E8A-4147-A177-3AD203B41FA5}">
                      <a16:colId xmlns:a16="http://schemas.microsoft.com/office/drawing/2014/main" val="20002"/>
                    </a:ext>
                  </a:extLst>
                </a:gridCol>
                <a:gridCol w="814070">
                  <a:extLst>
                    <a:ext uri="{9D8B030D-6E8A-4147-A177-3AD203B41FA5}">
                      <a16:colId xmlns:a16="http://schemas.microsoft.com/office/drawing/2014/main" val="20003"/>
                    </a:ext>
                  </a:extLst>
                </a:gridCol>
                <a:gridCol w="814070">
                  <a:extLst>
                    <a:ext uri="{9D8B030D-6E8A-4147-A177-3AD203B41FA5}">
                      <a16:colId xmlns:a16="http://schemas.microsoft.com/office/drawing/2014/main" val="20004"/>
                    </a:ext>
                  </a:extLst>
                </a:gridCol>
              </a:tblGrid>
              <a:tr h="0">
                <a:tc>
                  <a:txBody>
                    <a:bodyPr/>
                    <a:lstStyle/>
                    <a:p>
                      <a:pPr algn="just">
                        <a:lnSpc>
                          <a:spcPct val="150000"/>
                        </a:lnSpc>
                        <a:spcAft>
                          <a:spcPts val="600"/>
                        </a:spcAft>
                      </a:pPr>
                      <a:r>
                        <a:rPr lang="tr-TR" sz="1200">
                          <a:effectLst/>
                        </a:rPr>
                        <a:t>Profesör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Bölüm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Ders_kodu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Derslik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Zaman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50000"/>
                        </a:lnSpc>
                        <a:spcAft>
                          <a:spcPts val="600"/>
                        </a:spcAft>
                      </a:pPr>
                      <a:r>
                        <a:rPr lang="tr-TR" sz="1200">
                          <a:effectLst/>
                        </a:rPr>
                        <a:t>Arkın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Zooloji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335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A100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09:00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50000"/>
                        </a:lnSpc>
                        <a:spcAft>
                          <a:spcPts val="600"/>
                        </a:spcAft>
                      </a:pPr>
                      <a:r>
                        <a:rPr lang="tr-TR" sz="1200">
                          <a:effectLst/>
                        </a:rPr>
                        <a:t>Arkın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Zooloji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412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A100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08:00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50000"/>
                        </a:lnSpc>
                        <a:spcAft>
                          <a:spcPts val="600"/>
                        </a:spcAft>
                      </a:pPr>
                      <a:r>
                        <a:rPr lang="tr-TR" sz="1200">
                          <a:effectLst/>
                        </a:rPr>
                        <a:t>Erdeniz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Psikoloji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501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A100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lnSpc>
                          <a:spcPct val="150000"/>
                        </a:lnSpc>
                        <a:spcAft>
                          <a:spcPts val="600"/>
                        </a:spcAft>
                      </a:pPr>
                      <a:r>
                        <a:rPr lang="tr-TR" sz="1200">
                          <a:effectLst/>
                        </a:rPr>
                        <a:t>Erdeniz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Psikoloji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617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A110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just">
                        <a:lnSpc>
                          <a:spcPct val="150000"/>
                        </a:lnSpc>
                        <a:spcAft>
                          <a:spcPts val="600"/>
                        </a:spcAft>
                      </a:pPr>
                      <a:r>
                        <a:rPr lang="tr-TR" sz="1200">
                          <a:effectLst/>
                        </a:rPr>
                        <a:t>Saatçi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Fizik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544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B505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16:00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just">
                        <a:lnSpc>
                          <a:spcPct val="150000"/>
                        </a:lnSpc>
                        <a:spcAft>
                          <a:spcPts val="600"/>
                        </a:spcAft>
                      </a:pPr>
                      <a:r>
                        <a:rPr lang="tr-TR" sz="1200">
                          <a:effectLst/>
                        </a:rPr>
                        <a:t>Yüksel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Bilgisayar Bilimleri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518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N521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14:00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algn="just">
                        <a:lnSpc>
                          <a:spcPct val="150000"/>
                        </a:lnSpc>
                        <a:spcAft>
                          <a:spcPts val="600"/>
                        </a:spcAft>
                      </a:pPr>
                      <a:r>
                        <a:rPr lang="tr-TR" sz="1200">
                          <a:effectLst/>
                        </a:rPr>
                        <a:t>Yüksel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Matematik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575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N505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dirty="0">
                          <a:effectLst/>
                        </a:rPr>
                        <a:t>15:00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1586689755"/>
              </p:ext>
            </p:extLst>
          </p:nvPr>
        </p:nvGraphicFramePr>
        <p:xfrm>
          <a:off x="3820192" y="4091940"/>
          <a:ext cx="5017770" cy="2468880"/>
        </p:xfrm>
        <a:graphic>
          <a:graphicData uri="http://schemas.openxmlformats.org/drawingml/2006/table">
            <a:tbl>
              <a:tblPr firstRow="1" firstCol="1" bandRow="1">
                <a:tableStyleId>{5C22544A-7EE6-4342-B048-85BDC9FD1C3A}</a:tableStyleId>
              </a:tblPr>
              <a:tblGrid>
                <a:gridCol w="940435">
                  <a:extLst>
                    <a:ext uri="{9D8B030D-6E8A-4147-A177-3AD203B41FA5}">
                      <a16:colId xmlns:a16="http://schemas.microsoft.com/office/drawing/2014/main" val="20000"/>
                    </a:ext>
                  </a:extLst>
                </a:gridCol>
                <a:gridCol w="1579880">
                  <a:extLst>
                    <a:ext uri="{9D8B030D-6E8A-4147-A177-3AD203B41FA5}">
                      <a16:colId xmlns:a16="http://schemas.microsoft.com/office/drawing/2014/main" val="20001"/>
                    </a:ext>
                  </a:extLst>
                </a:gridCol>
                <a:gridCol w="869315">
                  <a:extLst>
                    <a:ext uri="{9D8B030D-6E8A-4147-A177-3AD203B41FA5}">
                      <a16:colId xmlns:a16="http://schemas.microsoft.com/office/drawing/2014/main" val="20002"/>
                    </a:ext>
                  </a:extLst>
                </a:gridCol>
                <a:gridCol w="814070">
                  <a:extLst>
                    <a:ext uri="{9D8B030D-6E8A-4147-A177-3AD203B41FA5}">
                      <a16:colId xmlns:a16="http://schemas.microsoft.com/office/drawing/2014/main" val="20003"/>
                    </a:ext>
                  </a:extLst>
                </a:gridCol>
                <a:gridCol w="814070">
                  <a:extLst>
                    <a:ext uri="{9D8B030D-6E8A-4147-A177-3AD203B41FA5}">
                      <a16:colId xmlns:a16="http://schemas.microsoft.com/office/drawing/2014/main" val="20004"/>
                    </a:ext>
                  </a:extLst>
                </a:gridCol>
              </a:tblGrid>
              <a:tr h="0">
                <a:tc>
                  <a:txBody>
                    <a:bodyPr/>
                    <a:lstStyle/>
                    <a:p>
                      <a:pPr algn="just">
                        <a:lnSpc>
                          <a:spcPct val="150000"/>
                        </a:lnSpc>
                        <a:spcAft>
                          <a:spcPts val="600"/>
                        </a:spcAft>
                      </a:pPr>
                      <a:r>
                        <a:rPr lang="tr-TR" sz="1200">
                          <a:effectLst/>
                        </a:rPr>
                        <a:t>Havayolu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600"/>
                        </a:spcAft>
                      </a:pPr>
                      <a:r>
                        <a:rPr lang="tr-TR" sz="1200">
                          <a:effectLst/>
                        </a:rPr>
                        <a:t>Uçuş_Numarası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Kapı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Gidilecek_şehir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Kalkış_saati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50000"/>
                        </a:lnSpc>
                        <a:spcAft>
                          <a:spcPts val="600"/>
                        </a:spcAft>
                      </a:pPr>
                      <a:r>
                        <a:rPr lang="tr-TR" sz="1200">
                          <a:effectLst/>
                        </a:rPr>
                        <a:t>Nadir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34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İzmir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09:00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50000"/>
                        </a:lnSpc>
                        <a:spcAft>
                          <a:spcPts val="600"/>
                        </a:spcAft>
                      </a:pPr>
                      <a:r>
                        <a:rPr lang="tr-TR" sz="1200">
                          <a:effectLst/>
                        </a:rPr>
                        <a:t>Uçuran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Malatya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08:00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50000"/>
                        </a:lnSpc>
                        <a:spcAft>
                          <a:spcPts val="600"/>
                        </a:spcAft>
                      </a:pPr>
                      <a:r>
                        <a:rPr lang="tr-TR" sz="1200">
                          <a:effectLst/>
                        </a:rPr>
                        <a:t>Uçuran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33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Kars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15:00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lnSpc>
                          <a:spcPct val="150000"/>
                        </a:lnSpc>
                        <a:spcAft>
                          <a:spcPts val="600"/>
                        </a:spcAft>
                      </a:pPr>
                      <a:r>
                        <a:rPr lang="tr-TR" sz="1200">
                          <a:effectLst/>
                        </a:rPr>
                        <a:t>Uçuran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323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34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Antalya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11:00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just">
                        <a:lnSpc>
                          <a:spcPct val="150000"/>
                        </a:lnSpc>
                        <a:spcAft>
                          <a:spcPts val="600"/>
                        </a:spcAft>
                      </a:pPr>
                      <a:r>
                        <a:rPr lang="tr-TR" sz="1200">
                          <a:effectLst/>
                        </a:rPr>
                        <a:t>Nadir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199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İzmir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16:00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just">
                        <a:lnSpc>
                          <a:spcPct val="150000"/>
                        </a:lnSpc>
                        <a:spcAft>
                          <a:spcPts val="600"/>
                        </a:spcAft>
                      </a:pPr>
                      <a:r>
                        <a:rPr lang="tr-TR" sz="1200">
                          <a:effectLst/>
                        </a:rPr>
                        <a:t>Uçuran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222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Malatya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14:00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algn="just">
                        <a:lnSpc>
                          <a:spcPct val="150000"/>
                        </a:lnSpc>
                        <a:spcAft>
                          <a:spcPts val="600"/>
                        </a:spcAft>
                      </a:pPr>
                      <a:r>
                        <a:rPr lang="tr-TR" sz="1200">
                          <a:effectLst/>
                        </a:rPr>
                        <a:t>Nadir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322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34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a:effectLst/>
                        </a:rPr>
                        <a:t>İzmir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600"/>
                        </a:spcAft>
                      </a:pPr>
                      <a:r>
                        <a:rPr lang="tr-TR" sz="1200" dirty="0">
                          <a:effectLst/>
                        </a:rPr>
                        <a:t>15:00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6" name="Metin kutusu 5"/>
          <p:cNvSpPr txBox="1"/>
          <p:nvPr/>
        </p:nvSpPr>
        <p:spPr>
          <a:xfrm>
            <a:off x="3820192" y="686800"/>
            <a:ext cx="1075150" cy="369332"/>
          </a:xfrm>
          <a:prstGeom prst="rect">
            <a:avLst/>
          </a:prstGeom>
          <a:noFill/>
        </p:spPr>
        <p:txBody>
          <a:bodyPr wrap="square" rtlCol="0">
            <a:spAutoFit/>
          </a:bodyPr>
          <a:lstStyle/>
          <a:p>
            <a:r>
              <a:rPr lang="tr-TR" dirty="0" smtClean="0"/>
              <a:t>Tablo 7</a:t>
            </a:r>
            <a:endParaRPr lang="tr-TR" dirty="0"/>
          </a:p>
        </p:txBody>
      </p:sp>
      <p:sp>
        <p:nvSpPr>
          <p:cNvPr id="7" name="Metin kutusu 6"/>
          <p:cNvSpPr txBox="1"/>
          <p:nvPr/>
        </p:nvSpPr>
        <p:spPr>
          <a:xfrm>
            <a:off x="3820192" y="3722608"/>
            <a:ext cx="1075150" cy="369332"/>
          </a:xfrm>
          <a:prstGeom prst="rect">
            <a:avLst/>
          </a:prstGeom>
          <a:noFill/>
        </p:spPr>
        <p:txBody>
          <a:bodyPr wrap="square" rtlCol="0">
            <a:spAutoFit/>
          </a:bodyPr>
          <a:lstStyle/>
          <a:p>
            <a:r>
              <a:rPr lang="tr-TR" dirty="0" smtClean="0"/>
              <a:t>Tablo 8</a:t>
            </a:r>
            <a:endParaRPr lang="tr-TR" dirty="0"/>
          </a:p>
        </p:txBody>
      </p:sp>
    </p:spTree>
    <p:extLst>
      <p:ext uri="{BB962C8B-B14F-4D97-AF65-F5344CB8AC3E}">
        <p14:creationId xmlns:p14="http://schemas.microsoft.com/office/powerpoint/2010/main" val="2738756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7" name="İçerik Yer Tutucusu 6"/>
          <p:cNvPicPr>
            <a:picLocks noGrp="1" noChangeAspect="1"/>
          </p:cNvPicPr>
          <p:nvPr>
            <p:ph idx="1"/>
          </p:nvPr>
        </p:nvPicPr>
        <p:blipFill>
          <a:blip r:embed="rId2"/>
          <a:stretch>
            <a:fillRect/>
          </a:stretch>
        </p:blipFill>
        <p:spPr>
          <a:xfrm>
            <a:off x="1484310" y="2045164"/>
            <a:ext cx="9689658" cy="917491"/>
          </a:xfrm>
          <a:prstGeom prst="rect">
            <a:avLst/>
          </a:prstGeom>
        </p:spPr>
      </p:pic>
      <p:pic>
        <p:nvPicPr>
          <p:cNvPr id="8" name="Resim 7"/>
          <p:cNvPicPr/>
          <p:nvPr/>
        </p:nvPicPr>
        <p:blipFill>
          <a:blip r:embed="rId3" cstate="print">
            <a:lum bright="-20000" contrast="40000"/>
            <a:extLst>
              <a:ext uri="{28A0092B-C50C-407E-A947-70E740481C1C}">
                <a14:useLocalDpi xmlns:a14="http://schemas.microsoft.com/office/drawing/2010/main" val="0"/>
              </a:ext>
            </a:extLst>
          </a:blip>
          <a:srcRect/>
          <a:stretch>
            <a:fillRect/>
          </a:stretch>
        </p:blipFill>
        <p:spPr bwMode="auto">
          <a:xfrm>
            <a:off x="4073778" y="2962655"/>
            <a:ext cx="4356989" cy="683895"/>
          </a:xfrm>
          <a:prstGeom prst="rect">
            <a:avLst/>
          </a:prstGeom>
          <a:noFill/>
          <a:ln>
            <a:noFill/>
          </a:ln>
        </p:spPr>
      </p:pic>
      <p:sp>
        <p:nvSpPr>
          <p:cNvPr id="9" name="Dikdörtgen 8"/>
          <p:cNvSpPr/>
          <p:nvPr/>
        </p:nvSpPr>
        <p:spPr>
          <a:xfrm>
            <a:off x="1411224" y="4014877"/>
            <a:ext cx="9561576" cy="1338828"/>
          </a:xfrm>
          <a:prstGeom prst="rect">
            <a:avLst/>
          </a:prstGeom>
        </p:spPr>
        <p:txBody>
          <a:bodyPr wrap="square">
            <a:spAutoFit/>
          </a:bodyPr>
          <a:lstStyle/>
          <a:p>
            <a:pPr indent="450215" algn="just">
              <a:lnSpc>
                <a:spcPct val="150000"/>
              </a:lnSpc>
              <a:spcAft>
                <a:spcPts val="600"/>
              </a:spcAft>
            </a:pP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Bu sorgu, Uçuşlar </a:t>
            </a:r>
            <a:r>
              <a:rPr lang="tr-TR" dirty="0" err="1" smtClean="0">
                <a:effectLst/>
                <a:latin typeface="Times New Roman" panose="02020603050405020304" pitchFamily="18" charset="0"/>
                <a:ea typeface="Calibri" panose="020F0502020204030204" pitchFamily="34" charset="0"/>
                <a:cs typeface="Times New Roman" panose="02020603050405020304" pitchFamily="18" charset="0"/>
              </a:rPr>
              <a:t>veritabanında</a:t>
            </a:r>
            <a:r>
              <a:rPr lang="tr-TR" dirty="0" smtClean="0">
                <a:effectLst/>
                <a:latin typeface="Times New Roman" panose="02020603050405020304" pitchFamily="18" charset="0"/>
                <a:ea typeface="Calibri" panose="020F0502020204030204" pitchFamily="34" charset="0"/>
                <a:cs typeface="Times New Roman" panose="02020603050405020304" pitchFamily="18" charset="0"/>
              </a:rPr>
              <a:t> Gidilecek Şehir-“İzmir” olan şartı sağlayan 5-li satırları (beşlileri) seçmek için kullanılır. Gidilecek şehir İzmir olan uçuşların kalkış saatlerini listeler. Bunlar, 08:10, 08:47 ve 09:44 olur.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764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pPr marL="0" indent="0">
              <a:buNone/>
            </a:pPr>
            <a:r>
              <a:rPr lang="tr-TR" dirty="0"/>
              <a:t>İki küme elemanları arasındaki ilişkiyi göstermek için ilişkilendirilmiş iki eleman sıralı çiftler halinde kullanılır. Bu yüzden, sıralı çiftler kümesi ikili ilişkiler olarak adlandırılır</a:t>
            </a:r>
          </a:p>
        </p:txBody>
      </p:sp>
    </p:spTree>
    <p:extLst>
      <p:ext uri="{BB962C8B-B14F-4D97-AF65-F5344CB8AC3E}">
        <p14:creationId xmlns:p14="http://schemas.microsoft.com/office/powerpoint/2010/main" val="38218270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r>
              <a:rPr lang="tr-TR" b="1" dirty="0" smtClean="0"/>
              <a:t>9.3 </a:t>
            </a:r>
            <a:r>
              <a:rPr lang="tr-TR" b="1" dirty="0"/>
              <a:t>İlişkilerin Gösterimi</a:t>
            </a:r>
            <a:r>
              <a:rPr lang="tr-TR" dirty="0"/>
              <a:t/>
            </a:r>
            <a:br>
              <a:rPr lang="tr-TR" dirty="0"/>
            </a:br>
            <a:endParaRPr lang="tr-TR" dirty="0"/>
          </a:p>
        </p:txBody>
      </p:sp>
    </p:spTree>
    <p:extLst>
      <p:ext uri="{BB962C8B-B14F-4D97-AF65-F5344CB8AC3E}">
        <p14:creationId xmlns:p14="http://schemas.microsoft.com/office/powerpoint/2010/main" val="3168158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67190" y="2164079"/>
            <a:ext cx="10018713" cy="3124201"/>
          </a:xfrm>
        </p:spPr>
        <p:txBody>
          <a:bodyPr/>
          <a:lstStyle/>
          <a:p>
            <a:pPr marL="0" indent="0">
              <a:buNone/>
            </a:pPr>
            <a:r>
              <a:rPr lang="tr-TR" dirty="0"/>
              <a:t>Bu kesimde ilişkilerin gösteriminde iki farklı yöntemi göreceğiz. Bir metot 0-1 matrisleridir. Diğer metot ise yönlü çizge şeklinde gösterimdir. </a:t>
            </a:r>
            <a:r>
              <a:rPr lang="tr-TR" dirty="0" smtClean="0"/>
              <a:t> Genel </a:t>
            </a:r>
            <a:r>
              <a:rPr lang="tr-TR" dirty="0"/>
              <a:t>olarak bilgisayar programlarındaki ilişkilerin gösteriminde matrisler uygundur. Bunun tersine insanlar sıklıkla yönlü çizgeler kullanılarak ilişkilerin gösterimini ilişkilerin özelliklerini anlamak için daha faydalı bulmaktadırlar.</a:t>
            </a:r>
          </a:p>
          <a:p>
            <a:pPr marL="0" indent="0">
              <a:buNone/>
            </a:pPr>
            <a:endParaRPr lang="tr-TR" dirty="0"/>
          </a:p>
        </p:txBody>
      </p:sp>
    </p:spTree>
    <p:extLst>
      <p:ext uri="{BB962C8B-B14F-4D97-AF65-F5344CB8AC3E}">
        <p14:creationId xmlns:p14="http://schemas.microsoft.com/office/powerpoint/2010/main" val="2923202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İlişkilerin Matrisler Kullanılarak Gösterimi</a:t>
            </a:r>
          </a:p>
        </p:txBody>
      </p:sp>
      <p:pic>
        <p:nvPicPr>
          <p:cNvPr id="14" name="İçerik Yer Tutucusu 13"/>
          <p:cNvPicPr>
            <a:picLocks noGrp="1" noChangeAspect="1"/>
          </p:cNvPicPr>
          <p:nvPr>
            <p:ph idx="1"/>
          </p:nvPr>
        </p:nvPicPr>
        <p:blipFill>
          <a:blip r:embed="rId2"/>
          <a:stretch>
            <a:fillRect/>
          </a:stretch>
        </p:blipFill>
        <p:spPr>
          <a:xfrm>
            <a:off x="1802157" y="2438399"/>
            <a:ext cx="9383020" cy="3755251"/>
          </a:xfrm>
          <a:prstGeom prst="rect">
            <a:avLst/>
          </a:prstGeom>
        </p:spPr>
      </p:pic>
    </p:spTree>
    <p:extLst>
      <p:ext uri="{BB962C8B-B14F-4D97-AF65-F5344CB8AC3E}">
        <p14:creationId xmlns:p14="http://schemas.microsoft.com/office/powerpoint/2010/main" val="425241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8" name="İçerik Yer Tutucusu 7"/>
          <p:cNvPicPr>
            <a:picLocks noGrp="1" noChangeAspect="1"/>
          </p:cNvPicPr>
          <p:nvPr>
            <p:ph idx="1"/>
          </p:nvPr>
        </p:nvPicPr>
        <p:blipFill>
          <a:blip r:embed="rId2"/>
          <a:stretch>
            <a:fillRect/>
          </a:stretch>
        </p:blipFill>
        <p:spPr>
          <a:xfrm>
            <a:off x="1694907" y="2130552"/>
            <a:ext cx="9204741" cy="2240363"/>
          </a:xfrm>
          <a:prstGeom prst="rect">
            <a:avLst/>
          </a:prstGeom>
        </p:spPr>
      </p:pic>
      <p:pic>
        <p:nvPicPr>
          <p:cNvPr id="15" name="Resim 14"/>
          <p:cNvPicPr>
            <a:picLocks noChangeAspect="1"/>
          </p:cNvPicPr>
          <p:nvPr/>
        </p:nvPicPr>
        <p:blipFill>
          <a:blip r:embed="rId3"/>
          <a:stretch>
            <a:fillRect/>
          </a:stretch>
        </p:blipFill>
        <p:spPr>
          <a:xfrm>
            <a:off x="2316898" y="4968956"/>
            <a:ext cx="9250262" cy="1331260"/>
          </a:xfrm>
          <a:prstGeom prst="rect">
            <a:avLst/>
          </a:prstGeom>
        </p:spPr>
      </p:pic>
    </p:spTree>
    <p:extLst>
      <p:ext uri="{BB962C8B-B14F-4D97-AF65-F5344CB8AC3E}">
        <p14:creationId xmlns:p14="http://schemas.microsoft.com/office/powerpoint/2010/main" val="36879083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çerik Yer Tutucusu 18"/>
          <p:cNvPicPr>
            <a:picLocks noGrp="1" noChangeAspect="1"/>
          </p:cNvPicPr>
          <p:nvPr>
            <p:ph idx="1"/>
          </p:nvPr>
        </p:nvPicPr>
        <p:blipFill>
          <a:blip r:embed="rId3"/>
          <a:stretch>
            <a:fillRect/>
          </a:stretch>
        </p:blipFill>
        <p:spPr>
          <a:xfrm>
            <a:off x="1900359" y="795528"/>
            <a:ext cx="9749097" cy="3303384"/>
          </a:xfrm>
          <a:prstGeom prst="rect">
            <a:avLst/>
          </a:prstGeom>
        </p:spPr>
      </p:pic>
      <p:sp>
        <p:nvSpPr>
          <p:cNvPr id="20" name="Rectangle 17"/>
          <p:cNvSpPr>
            <a:spLocks noChangeArrowheads="1"/>
          </p:cNvSpPr>
          <p:nvPr/>
        </p:nvSpPr>
        <p:spPr bwMode="auto">
          <a:xfrm>
            <a:off x="5175504" y="47000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1" name="Nesne 20"/>
          <p:cNvGraphicFramePr>
            <a:graphicFrameLocks noChangeAspect="1"/>
          </p:cNvGraphicFramePr>
          <p:nvPr>
            <p:extLst>
              <p:ext uri="{D42A27DB-BD31-4B8C-83A1-F6EECF244321}">
                <p14:modId xmlns:p14="http://schemas.microsoft.com/office/powerpoint/2010/main" val="2364874984"/>
              </p:ext>
            </p:extLst>
          </p:nvPr>
        </p:nvGraphicFramePr>
        <p:xfrm>
          <a:off x="5403307" y="4325112"/>
          <a:ext cx="1371600" cy="1371600"/>
        </p:xfrm>
        <a:graphic>
          <a:graphicData uri="http://schemas.openxmlformats.org/presentationml/2006/ole">
            <mc:AlternateContent xmlns:mc="http://schemas.openxmlformats.org/markup-compatibility/2006">
              <mc:Choice xmlns:v="urn:schemas-microsoft-com:vml" Requires="v">
                <p:oleObj spid="_x0000_s23602" r:id="rId4" imgW="1371600" imgH="1371600" progId="Equation.DSMT4">
                  <p:embed/>
                </p:oleObj>
              </mc:Choice>
              <mc:Fallback>
                <p:oleObj r:id="rId4" imgW="1371600" imgH="13716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3307" y="4325112"/>
                        <a:ext cx="13716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Metin kutusu 21"/>
          <p:cNvSpPr txBox="1"/>
          <p:nvPr/>
        </p:nvSpPr>
        <p:spPr>
          <a:xfrm>
            <a:off x="5691401" y="5696712"/>
            <a:ext cx="795411" cy="369332"/>
          </a:xfrm>
          <a:prstGeom prst="rect">
            <a:avLst/>
          </a:prstGeom>
          <a:noFill/>
        </p:spPr>
        <p:txBody>
          <a:bodyPr wrap="none" rtlCol="0">
            <a:spAutoFit/>
          </a:bodyPr>
          <a:lstStyle/>
          <a:p>
            <a:r>
              <a:rPr lang="tr-TR" dirty="0" smtClean="0"/>
              <a:t>Şekil 1</a:t>
            </a:r>
            <a:endParaRPr lang="tr-TR" dirty="0"/>
          </a:p>
        </p:txBody>
      </p:sp>
    </p:spTree>
    <p:extLst>
      <p:ext uri="{BB962C8B-B14F-4D97-AF65-F5344CB8AC3E}">
        <p14:creationId xmlns:p14="http://schemas.microsoft.com/office/powerpoint/2010/main" val="3674255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Resim 20"/>
          <p:cNvPicPr>
            <a:picLocks noChangeAspect="1"/>
          </p:cNvPicPr>
          <p:nvPr/>
        </p:nvPicPr>
        <p:blipFill>
          <a:blip r:embed="rId2"/>
          <a:stretch>
            <a:fillRect/>
          </a:stretch>
        </p:blipFill>
        <p:spPr>
          <a:xfrm>
            <a:off x="1731506" y="475488"/>
            <a:ext cx="9981957" cy="3768224"/>
          </a:xfrm>
          <a:prstGeom prst="rect">
            <a:avLst/>
          </a:prstGeom>
        </p:spPr>
      </p:pic>
      <p:pic>
        <p:nvPicPr>
          <p:cNvPr id="25" name="Resim 24"/>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16792" y="4402137"/>
            <a:ext cx="3472815" cy="1619885"/>
          </a:xfrm>
          <a:prstGeom prst="rect">
            <a:avLst/>
          </a:prstGeom>
          <a:noFill/>
          <a:ln>
            <a:noFill/>
          </a:ln>
        </p:spPr>
      </p:pic>
      <p:sp>
        <p:nvSpPr>
          <p:cNvPr id="26" name="Metin kutusu 25"/>
          <p:cNvSpPr txBox="1"/>
          <p:nvPr/>
        </p:nvSpPr>
        <p:spPr>
          <a:xfrm>
            <a:off x="6148280" y="6180447"/>
            <a:ext cx="809837" cy="369332"/>
          </a:xfrm>
          <a:prstGeom prst="rect">
            <a:avLst/>
          </a:prstGeom>
          <a:noFill/>
        </p:spPr>
        <p:txBody>
          <a:bodyPr wrap="none" rtlCol="0">
            <a:spAutoFit/>
          </a:bodyPr>
          <a:lstStyle/>
          <a:p>
            <a:r>
              <a:rPr lang="tr-TR" dirty="0" smtClean="0"/>
              <a:t>Şekil 2</a:t>
            </a:r>
            <a:endParaRPr lang="tr-TR" dirty="0"/>
          </a:p>
        </p:txBody>
      </p:sp>
    </p:spTree>
    <p:extLst>
      <p:ext uri="{BB962C8B-B14F-4D97-AF65-F5344CB8AC3E}">
        <p14:creationId xmlns:p14="http://schemas.microsoft.com/office/powerpoint/2010/main" val="1948199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Resim 15"/>
          <p:cNvPicPr>
            <a:picLocks noChangeAspect="1"/>
          </p:cNvPicPr>
          <p:nvPr/>
        </p:nvPicPr>
        <p:blipFill>
          <a:blip r:embed="rId2"/>
          <a:stretch>
            <a:fillRect/>
          </a:stretch>
        </p:blipFill>
        <p:spPr>
          <a:xfrm>
            <a:off x="1448818" y="1426464"/>
            <a:ext cx="10383099" cy="3818488"/>
          </a:xfrm>
          <a:prstGeom prst="rect">
            <a:avLst/>
          </a:prstGeom>
        </p:spPr>
      </p:pic>
    </p:spTree>
    <p:extLst>
      <p:ext uri="{BB962C8B-B14F-4D97-AF65-F5344CB8AC3E}">
        <p14:creationId xmlns:p14="http://schemas.microsoft.com/office/powerpoint/2010/main" val="27839028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11" name="Resim 10"/>
          <p:cNvPicPr>
            <a:picLocks noChangeAspect="1"/>
          </p:cNvPicPr>
          <p:nvPr/>
        </p:nvPicPr>
        <p:blipFill>
          <a:blip r:embed="rId2"/>
          <a:stretch>
            <a:fillRect/>
          </a:stretch>
        </p:blipFill>
        <p:spPr>
          <a:xfrm>
            <a:off x="1356778" y="1993303"/>
            <a:ext cx="7823797" cy="2411350"/>
          </a:xfrm>
          <a:prstGeom prst="rect">
            <a:avLst/>
          </a:prstGeom>
        </p:spPr>
      </p:pic>
      <p:pic>
        <p:nvPicPr>
          <p:cNvPr id="14" name="Resim 13"/>
          <p:cNvPicPr>
            <a:picLocks noChangeAspect="1"/>
          </p:cNvPicPr>
          <p:nvPr/>
        </p:nvPicPr>
        <p:blipFill>
          <a:blip r:embed="rId3"/>
          <a:stretch>
            <a:fillRect/>
          </a:stretch>
        </p:blipFill>
        <p:spPr>
          <a:xfrm>
            <a:off x="2088298" y="4169664"/>
            <a:ext cx="7259885" cy="2688336"/>
          </a:xfrm>
          <a:prstGeom prst="rect">
            <a:avLst/>
          </a:prstGeom>
        </p:spPr>
      </p:pic>
    </p:spTree>
    <p:extLst>
      <p:ext uri="{BB962C8B-B14F-4D97-AF65-F5344CB8AC3E}">
        <p14:creationId xmlns:p14="http://schemas.microsoft.com/office/powerpoint/2010/main" val="3268638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Yönlü Çizge Kullanarak İlişkilerin Gösterimi</a:t>
            </a:r>
          </a:p>
        </p:txBody>
      </p:sp>
      <p:sp>
        <p:nvSpPr>
          <p:cNvPr id="3" name="İçerik Yer Tutucusu 2"/>
          <p:cNvSpPr>
            <a:spLocks noGrp="1"/>
          </p:cNvSpPr>
          <p:nvPr>
            <p:ph idx="1"/>
          </p:nvPr>
        </p:nvSpPr>
        <p:spPr/>
        <p:txBody>
          <a:bodyPr/>
          <a:lstStyle/>
          <a:p>
            <a:pPr marL="0" indent="0">
              <a:buNone/>
            </a:pPr>
            <a:r>
              <a:rPr lang="tr-TR" dirty="0"/>
              <a:t>Bir ilişkiyi göstermenin önemli bir diğer yolu da yönlü çizge kullanmaktır. Kümenin her elemanı bir nokta ile gösterilir ve her sıralı çift bir ok kullanılarak gösterilir. Sonlu kümeler üzerinde ilişkilerin gösteriminde yönlü çizgeler şeklinde gösterimini yapabiliriz.</a:t>
            </a:r>
          </a:p>
        </p:txBody>
      </p:sp>
    </p:spTree>
    <p:extLst>
      <p:ext uri="{BB962C8B-B14F-4D97-AF65-F5344CB8AC3E}">
        <p14:creationId xmlns:p14="http://schemas.microsoft.com/office/powerpoint/2010/main" val="3401770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pic>
        <p:nvPicPr>
          <p:cNvPr id="9" name="İçerik Yer Tutucusu 8"/>
          <p:cNvPicPr>
            <a:picLocks noGrp="1" noChangeAspect="1"/>
          </p:cNvPicPr>
          <p:nvPr>
            <p:ph idx="1"/>
          </p:nvPr>
        </p:nvPicPr>
        <p:blipFill>
          <a:blip r:embed="rId2"/>
          <a:stretch>
            <a:fillRect/>
          </a:stretch>
        </p:blipFill>
        <p:spPr>
          <a:xfrm>
            <a:off x="1193455" y="2438399"/>
            <a:ext cx="10600423" cy="3204296"/>
          </a:xfrm>
          <a:prstGeom prst="rect">
            <a:avLst/>
          </a:prstGeom>
        </p:spPr>
      </p:pic>
    </p:spTree>
    <p:extLst>
      <p:ext uri="{BB962C8B-B14F-4D97-AF65-F5344CB8AC3E}">
        <p14:creationId xmlns:p14="http://schemas.microsoft.com/office/powerpoint/2010/main" val="96560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Unvan 46"/>
          <p:cNvSpPr>
            <a:spLocks noGrp="1"/>
          </p:cNvSpPr>
          <p:nvPr>
            <p:ph type="title"/>
          </p:nvPr>
        </p:nvSpPr>
        <p:spPr/>
        <p:txBody>
          <a:bodyPr/>
          <a:lstStyle/>
          <a:p>
            <a:r>
              <a:rPr lang="tr-TR" dirty="0" smtClean="0"/>
              <a:t>Tanım</a:t>
            </a:r>
            <a:endParaRPr lang="tr-TR" dirty="0"/>
          </a:p>
        </p:txBody>
      </p:sp>
      <p:pic>
        <p:nvPicPr>
          <p:cNvPr id="52" name="İçerik Yer Tutucusu 51"/>
          <p:cNvPicPr>
            <a:picLocks noGrp="1" noChangeAspect="1"/>
          </p:cNvPicPr>
          <p:nvPr>
            <p:ph idx="1"/>
          </p:nvPr>
        </p:nvPicPr>
        <p:blipFill>
          <a:blip r:embed="rId2"/>
          <a:stretch>
            <a:fillRect/>
          </a:stretch>
        </p:blipFill>
        <p:spPr>
          <a:xfrm>
            <a:off x="1948936" y="2714988"/>
            <a:ext cx="9089461" cy="567708"/>
          </a:xfrm>
          <a:prstGeom prst="rect">
            <a:avLst/>
          </a:prstGeom>
        </p:spPr>
      </p:pic>
    </p:spTree>
    <p:extLst>
      <p:ext uri="{BB962C8B-B14F-4D97-AF65-F5344CB8AC3E}">
        <p14:creationId xmlns:p14="http://schemas.microsoft.com/office/powerpoint/2010/main" val="18698160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9" name="İçerik Yer Tutucusu 8"/>
          <p:cNvPicPr>
            <a:picLocks noGrp="1" noChangeAspect="1"/>
          </p:cNvPicPr>
          <p:nvPr>
            <p:ph idx="1"/>
          </p:nvPr>
        </p:nvPicPr>
        <p:blipFill>
          <a:blip r:embed="rId2"/>
          <a:stretch>
            <a:fillRect/>
          </a:stretch>
        </p:blipFill>
        <p:spPr>
          <a:xfrm>
            <a:off x="1754168" y="2438399"/>
            <a:ext cx="9834584" cy="1118617"/>
          </a:xfrm>
          <a:prstGeom prst="rect">
            <a:avLst/>
          </a:prstGeom>
        </p:spPr>
      </p:pic>
      <p:pic>
        <p:nvPicPr>
          <p:cNvPr id="10" name="Resim 9"/>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787836" y="3644772"/>
            <a:ext cx="3030284" cy="2417699"/>
          </a:xfrm>
          <a:prstGeom prst="rect">
            <a:avLst/>
          </a:prstGeom>
          <a:noFill/>
          <a:ln>
            <a:noFill/>
          </a:ln>
        </p:spPr>
      </p:pic>
    </p:spTree>
    <p:extLst>
      <p:ext uri="{BB962C8B-B14F-4D97-AF65-F5344CB8AC3E}">
        <p14:creationId xmlns:p14="http://schemas.microsoft.com/office/powerpoint/2010/main" val="2551788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r>
              <a:rPr lang="tr-TR" b="1" dirty="0" smtClean="0"/>
              <a:t>9.4 </a:t>
            </a:r>
            <a:r>
              <a:rPr lang="tr-TR" b="1" dirty="0"/>
              <a:t>İlişkilerin Kapanışları</a:t>
            </a:r>
            <a:r>
              <a:rPr lang="tr-TR" dirty="0"/>
              <a:t/>
            </a:r>
            <a:br>
              <a:rPr lang="tr-TR" dirty="0"/>
            </a:br>
            <a:endParaRPr lang="tr-TR" dirty="0"/>
          </a:p>
        </p:txBody>
      </p:sp>
    </p:spTree>
    <p:extLst>
      <p:ext uri="{BB962C8B-B14F-4D97-AF65-F5344CB8AC3E}">
        <p14:creationId xmlns:p14="http://schemas.microsoft.com/office/powerpoint/2010/main" val="3466723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804041"/>
            <a:ext cx="10018713" cy="4987159"/>
          </a:xfrm>
        </p:spPr>
        <p:txBody>
          <a:bodyPr/>
          <a:lstStyle/>
          <a:p>
            <a:pPr marL="0" indent="0">
              <a:buNone/>
            </a:pPr>
            <a:r>
              <a:rPr lang="tr-TR" dirty="0" smtClean="0"/>
              <a:t>Genel olarak, R A kümesinde bir ilişki </a:t>
            </a:r>
            <a:r>
              <a:rPr lang="tr-TR" dirty="0" err="1" smtClean="0"/>
              <a:t>olsub</a:t>
            </a:r>
            <a:r>
              <a:rPr lang="tr-TR" dirty="0" smtClean="0"/>
              <a:t>. R, yansımalı, simetrik veya geçişli gibi bazı özellikleri ifade eden P’ye sahip olabilir veya olmayabilir. Eğer P özelliğine sahip ve R’yi içeren bir S ilişkisi varsa R’nin P’ye göre kapanışı olarak adlandırılır. </a:t>
            </a:r>
          </a:p>
          <a:p>
            <a:pPr marL="0" indent="0">
              <a:buNone/>
            </a:pPr>
            <a:r>
              <a:rPr lang="tr-TR" dirty="0" smtClean="0"/>
              <a:t>Burada S P özelliği ve R’yi içeren tüm ilişkilerin alt kümesidir.</a:t>
            </a:r>
            <a:endParaRPr lang="tr-TR" dirty="0"/>
          </a:p>
        </p:txBody>
      </p:sp>
    </p:spTree>
    <p:extLst>
      <p:ext uri="{BB962C8B-B14F-4D97-AF65-F5344CB8AC3E}">
        <p14:creationId xmlns:p14="http://schemas.microsoft.com/office/powerpoint/2010/main" val="2815937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Kapanışlar</a:t>
            </a:r>
            <a:endParaRPr lang="tr-TR" dirty="0"/>
          </a:p>
        </p:txBody>
      </p:sp>
      <p:pic>
        <p:nvPicPr>
          <p:cNvPr id="9" name="İçerik Yer Tutucusu 8"/>
          <p:cNvPicPr>
            <a:picLocks noGrp="1" noChangeAspect="1"/>
          </p:cNvPicPr>
          <p:nvPr>
            <p:ph idx="1"/>
          </p:nvPr>
        </p:nvPicPr>
        <p:blipFill>
          <a:blip r:embed="rId2"/>
          <a:stretch>
            <a:fillRect/>
          </a:stretch>
        </p:blipFill>
        <p:spPr>
          <a:xfrm>
            <a:off x="1484311" y="2775858"/>
            <a:ext cx="10337575" cy="3325932"/>
          </a:xfrm>
          <a:prstGeom prst="rect">
            <a:avLst/>
          </a:prstGeom>
        </p:spPr>
      </p:pic>
    </p:spTree>
    <p:extLst>
      <p:ext uri="{BB962C8B-B14F-4D97-AF65-F5344CB8AC3E}">
        <p14:creationId xmlns:p14="http://schemas.microsoft.com/office/powerpoint/2010/main" val="2170892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Kapanışlar</a:t>
            </a:r>
          </a:p>
        </p:txBody>
      </p:sp>
      <p:pic>
        <p:nvPicPr>
          <p:cNvPr id="24" name="İçerik Yer Tutucusu 23"/>
          <p:cNvPicPr>
            <a:picLocks noGrp="1" noChangeAspect="1"/>
          </p:cNvPicPr>
          <p:nvPr>
            <p:ph idx="1"/>
          </p:nvPr>
        </p:nvPicPr>
        <p:blipFill>
          <a:blip r:embed="rId2"/>
          <a:stretch>
            <a:fillRect/>
          </a:stretch>
        </p:blipFill>
        <p:spPr>
          <a:xfrm>
            <a:off x="1304697" y="2850893"/>
            <a:ext cx="10707689" cy="2672749"/>
          </a:xfrm>
          <a:prstGeom prst="rect">
            <a:avLst/>
          </a:prstGeom>
        </p:spPr>
      </p:pic>
    </p:spTree>
    <p:extLst>
      <p:ext uri="{BB962C8B-B14F-4D97-AF65-F5344CB8AC3E}">
        <p14:creationId xmlns:p14="http://schemas.microsoft.com/office/powerpoint/2010/main" val="441351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Kapanışlar</a:t>
            </a:r>
          </a:p>
        </p:txBody>
      </p:sp>
      <p:pic>
        <p:nvPicPr>
          <p:cNvPr id="13" name="İçerik Yer Tutucusu 12"/>
          <p:cNvPicPr>
            <a:picLocks noGrp="1" noChangeAspect="1"/>
          </p:cNvPicPr>
          <p:nvPr>
            <p:ph idx="1"/>
          </p:nvPr>
        </p:nvPicPr>
        <p:blipFill>
          <a:blip r:embed="rId2"/>
          <a:stretch>
            <a:fillRect/>
          </a:stretch>
        </p:blipFill>
        <p:spPr>
          <a:xfrm>
            <a:off x="1411681" y="2122715"/>
            <a:ext cx="10091344" cy="4042752"/>
          </a:xfrm>
          <a:prstGeom prst="rect">
            <a:avLst/>
          </a:prstGeom>
        </p:spPr>
      </p:pic>
    </p:spTree>
    <p:extLst>
      <p:ext uri="{BB962C8B-B14F-4D97-AF65-F5344CB8AC3E}">
        <p14:creationId xmlns:p14="http://schemas.microsoft.com/office/powerpoint/2010/main" val="658896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Yönlü Çizgelerde Yollar</a:t>
            </a:r>
          </a:p>
        </p:txBody>
      </p:sp>
      <p:sp>
        <p:nvSpPr>
          <p:cNvPr id="3" name="İçerik Yer Tutucusu 2"/>
          <p:cNvSpPr>
            <a:spLocks noGrp="1"/>
          </p:cNvSpPr>
          <p:nvPr>
            <p:ph idx="1"/>
          </p:nvPr>
        </p:nvSpPr>
        <p:spPr/>
        <p:txBody>
          <a:bodyPr/>
          <a:lstStyle/>
          <a:p>
            <a:pPr marL="0" indent="0">
              <a:buNone/>
            </a:pPr>
            <a:r>
              <a:rPr lang="tr-TR" dirty="0"/>
              <a:t>Bu kesimde ilişkilerin yönlü çizgelerle gösteriminin geçişli kapanışların oluşturulmasında yardımcı </a:t>
            </a:r>
            <a:r>
              <a:rPr lang="tr-TR" dirty="0" smtClean="0"/>
              <a:t>olur. </a:t>
            </a:r>
            <a:r>
              <a:rPr lang="tr-TR" dirty="0"/>
              <a:t>Bir yönlü çizgede bir yol kenarlar boyunca ilerleyerek elde edilir (Kenar üzerindeki ok tarafından gösterilen aynı yöndeki kenarlar</a:t>
            </a:r>
            <a:r>
              <a:rPr lang="tr-TR" dirty="0" smtClean="0"/>
              <a:t>)</a:t>
            </a:r>
            <a:endParaRPr lang="tr-TR" dirty="0"/>
          </a:p>
        </p:txBody>
      </p:sp>
    </p:spTree>
    <p:extLst>
      <p:ext uri="{BB962C8B-B14F-4D97-AF65-F5344CB8AC3E}">
        <p14:creationId xmlns:p14="http://schemas.microsoft.com/office/powerpoint/2010/main" val="3235709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Teorem</a:t>
            </a:r>
            <a:endParaRPr lang="tr-TR" dirty="0"/>
          </a:p>
        </p:txBody>
      </p:sp>
      <p:pic>
        <p:nvPicPr>
          <p:cNvPr id="13" name="İçerik Yer Tutucusu 12"/>
          <p:cNvPicPr>
            <a:picLocks noGrp="1" noChangeAspect="1"/>
          </p:cNvPicPr>
          <p:nvPr>
            <p:ph idx="1"/>
          </p:nvPr>
        </p:nvPicPr>
        <p:blipFill>
          <a:blip r:embed="rId2"/>
          <a:stretch>
            <a:fillRect/>
          </a:stretch>
        </p:blipFill>
        <p:spPr>
          <a:xfrm>
            <a:off x="1703881" y="2612572"/>
            <a:ext cx="9799143" cy="3831829"/>
          </a:xfrm>
          <a:prstGeom prst="rect">
            <a:avLst/>
          </a:prstGeom>
        </p:spPr>
      </p:pic>
    </p:spTree>
    <p:extLst>
      <p:ext uri="{BB962C8B-B14F-4D97-AF65-F5344CB8AC3E}">
        <p14:creationId xmlns:p14="http://schemas.microsoft.com/office/powerpoint/2010/main" val="3555313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16967" y="2095499"/>
            <a:ext cx="10018713" cy="3124201"/>
          </a:xfrm>
        </p:spPr>
        <p:txBody>
          <a:bodyPr/>
          <a:lstStyle/>
          <a:p>
            <a:pPr marL="0" indent="0">
              <a:buNone/>
            </a:pPr>
            <a:r>
              <a:rPr lang="tr-TR" dirty="0"/>
              <a:t>Bir yönlü çizgedeki yol aynı düğümden birden fazla geçebilir. Dahası, bir yönlü çizgedeki bir yolda bir kenar birden fazla olabilir. </a:t>
            </a:r>
          </a:p>
          <a:p>
            <a:pPr marL="0" indent="0">
              <a:buNone/>
            </a:pPr>
            <a:endParaRPr lang="tr-TR" dirty="0"/>
          </a:p>
        </p:txBody>
      </p:sp>
    </p:spTree>
    <p:extLst>
      <p:ext uri="{BB962C8B-B14F-4D97-AF65-F5344CB8AC3E}">
        <p14:creationId xmlns:p14="http://schemas.microsoft.com/office/powerpoint/2010/main" val="2795284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7" name="İçerik Yer Tutucusu 6"/>
          <p:cNvPicPr>
            <a:picLocks noGrp="1" noChangeAspect="1"/>
          </p:cNvPicPr>
          <p:nvPr>
            <p:ph idx="1"/>
          </p:nvPr>
        </p:nvPicPr>
        <p:blipFill>
          <a:blip r:embed="rId2"/>
          <a:stretch>
            <a:fillRect/>
          </a:stretch>
        </p:blipFill>
        <p:spPr>
          <a:xfrm>
            <a:off x="4852326" y="2226126"/>
            <a:ext cx="6791069" cy="3227615"/>
          </a:xfrm>
          <a:prstGeom prst="rect">
            <a:avLst/>
          </a:prstGeom>
        </p:spPr>
      </p:pic>
      <p:pic>
        <p:nvPicPr>
          <p:cNvPr id="8" name="Resim 7"/>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484310" y="2226125"/>
            <a:ext cx="3593876" cy="3048003"/>
          </a:xfrm>
          <a:prstGeom prst="rect">
            <a:avLst/>
          </a:prstGeom>
          <a:noFill/>
          <a:ln>
            <a:noFill/>
          </a:ln>
        </p:spPr>
      </p:pic>
    </p:spTree>
    <p:extLst>
      <p:ext uri="{BB962C8B-B14F-4D97-AF65-F5344CB8AC3E}">
        <p14:creationId xmlns:p14="http://schemas.microsoft.com/office/powerpoint/2010/main" val="51321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10" name="İçerik Yer Tutucusu 9"/>
          <p:cNvPicPr>
            <a:picLocks noGrp="1" noChangeAspect="1"/>
          </p:cNvPicPr>
          <p:nvPr>
            <p:ph idx="1"/>
          </p:nvPr>
        </p:nvPicPr>
        <p:blipFill>
          <a:blip r:embed="rId2"/>
          <a:stretch>
            <a:fillRect/>
          </a:stretch>
        </p:blipFill>
        <p:spPr>
          <a:xfrm>
            <a:off x="1947673" y="2669220"/>
            <a:ext cx="9444318" cy="2378268"/>
          </a:xfrm>
          <a:prstGeom prst="rect">
            <a:avLst/>
          </a:prstGeom>
        </p:spPr>
      </p:pic>
    </p:spTree>
    <p:extLst>
      <p:ext uri="{BB962C8B-B14F-4D97-AF65-F5344CB8AC3E}">
        <p14:creationId xmlns:p14="http://schemas.microsoft.com/office/powerpoint/2010/main" val="1436324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51654" y="146957"/>
            <a:ext cx="10018713" cy="1752599"/>
          </a:xfrm>
        </p:spPr>
        <p:txBody>
          <a:bodyPr/>
          <a:lstStyle/>
          <a:p>
            <a:r>
              <a:rPr lang="tr-TR" dirty="0" smtClean="0"/>
              <a:t>Çözüm</a:t>
            </a:r>
            <a:endParaRPr lang="tr-TR" dirty="0"/>
          </a:p>
        </p:txBody>
      </p:sp>
      <p:pic>
        <p:nvPicPr>
          <p:cNvPr id="19" name="İçerik Yer Tutucusu 18"/>
          <p:cNvPicPr>
            <a:picLocks noGrp="1" noChangeAspect="1"/>
          </p:cNvPicPr>
          <p:nvPr>
            <p:ph idx="1"/>
          </p:nvPr>
        </p:nvPicPr>
        <p:blipFill>
          <a:blip r:embed="rId2"/>
          <a:stretch>
            <a:fillRect/>
          </a:stretch>
        </p:blipFill>
        <p:spPr>
          <a:xfrm>
            <a:off x="1702640" y="1551215"/>
            <a:ext cx="9908097" cy="4893287"/>
          </a:xfrm>
          <a:prstGeom prst="rect">
            <a:avLst/>
          </a:prstGeom>
        </p:spPr>
      </p:pic>
    </p:spTree>
    <p:extLst>
      <p:ext uri="{BB962C8B-B14F-4D97-AF65-F5344CB8AC3E}">
        <p14:creationId xmlns:p14="http://schemas.microsoft.com/office/powerpoint/2010/main" val="1735842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Geçişli Kapanışlar</a:t>
            </a:r>
          </a:p>
        </p:txBody>
      </p:sp>
      <p:pic>
        <p:nvPicPr>
          <p:cNvPr id="13" name="İçerik Yer Tutucusu 12"/>
          <p:cNvPicPr>
            <a:picLocks noGrp="1" noChangeAspect="1"/>
          </p:cNvPicPr>
          <p:nvPr>
            <p:ph idx="1"/>
          </p:nvPr>
        </p:nvPicPr>
        <p:blipFill>
          <a:blip r:embed="rId2"/>
          <a:stretch>
            <a:fillRect/>
          </a:stretch>
        </p:blipFill>
        <p:spPr>
          <a:xfrm>
            <a:off x="1433651" y="2743200"/>
            <a:ext cx="10120031" cy="3073471"/>
          </a:xfrm>
          <a:prstGeom prst="rect">
            <a:avLst/>
          </a:prstGeom>
        </p:spPr>
      </p:pic>
    </p:spTree>
    <p:extLst>
      <p:ext uri="{BB962C8B-B14F-4D97-AF65-F5344CB8AC3E}">
        <p14:creationId xmlns:p14="http://schemas.microsoft.com/office/powerpoint/2010/main" val="29955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Teorem</a:t>
            </a:r>
            <a:endParaRPr lang="tr-TR" dirty="0"/>
          </a:p>
        </p:txBody>
      </p:sp>
      <p:pic>
        <p:nvPicPr>
          <p:cNvPr id="7" name="İçerik Yer Tutucusu 6"/>
          <p:cNvPicPr>
            <a:picLocks noGrp="1" noChangeAspect="1"/>
          </p:cNvPicPr>
          <p:nvPr>
            <p:ph idx="1"/>
          </p:nvPr>
        </p:nvPicPr>
        <p:blipFill>
          <a:blip r:embed="rId2"/>
          <a:stretch>
            <a:fillRect/>
          </a:stretch>
        </p:blipFill>
        <p:spPr>
          <a:xfrm>
            <a:off x="884802" y="3115016"/>
            <a:ext cx="11217730" cy="755321"/>
          </a:xfrm>
          <a:prstGeom prst="rect">
            <a:avLst/>
          </a:prstGeom>
        </p:spPr>
      </p:pic>
    </p:spTree>
    <p:extLst>
      <p:ext uri="{BB962C8B-B14F-4D97-AF65-F5344CB8AC3E}">
        <p14:creationId xmlns:p14="http://schemas.microsoft.com/office/powerpoint/2010/main" val="3596068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Lemma</a:t>
            </a:r>
            <a:endParaRPr lang="tr-TR" dirty="0"/>
          </a:p>
        </p:txBody>
      </p:sp>
      <p:pic>
        <p:nvPicPr>
          <p:cNvPr id="9" name="İçerik Yer Tutucusu 8"/>
          <p:cNvPicPr>
            <a:picLocks noGrp="1" noChangeAspect="1"/>
          </p:cNvPicPr>
          <p:nvPr>
            <p:ph idx="1"/>
          </p:nvPr>
        </p:nvPicPr>
        <p:blipFill>
          <a:blip r:embed="rId2"/>
          <a:stretch>
            <a:fillRect/>
          </a:stretch>
        </p:blipFill>
        <p:spPr>
          <a:xfrm>
            <a:off x="1231230" y="2438399"/>
            <a:ext cx="10271794" cy="1788394"/>
          </a:xfrm>
          <a:prstGeom prst="rect">
            <a:avLst/>
          </a:prstGeom>
        </p:spPr>
      </p:pic>
      <p:pic>
        <p:nvPicPr>
          <p:cNvPr id="10" name="Resim 9"/>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2799311" y="4226793"/>
            <a:ext cx="8124503" cy="2435264"/>
          </a:xfrm>
          <a:prstGeom prst="rect">
            <a:avLst/>
          </a:prstGeom>
          <a:noFill/>
          <a:ln>
            <a:noFill/>
          </a:ln>
        </p:spPr>
      </p:pic>
    </p:spTree>
    <p:extLst>
      <p:ext uri="{BB962C8B-B14F-4D97-AF65-F5344CB8AC3E}">
        <p14:creationId xmlns:p14="http://schemas.microsoft.com/office/powerpoint/2010/main" val="568221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Teorem</a:t>
            </a:r>
            <a:endParaRPr lang="tr-TR" dirty="0"/>
          </a:p>
        </p:txBody>
      </p:sp>
      <p:pic>
        <p:nvPicPr>
          <p:cNvPr id="9" name="İçerik Yer Tutucusu 8"/>
          <p:cNvPicPr>
            <a:picLocks noGrp="1" noChangeAspect="1"/>
          </p:cNvPicPr>
          <p:nvPr>
            <p:ph idx="1"/>
          </p:nvPr>
        </p:nvPicPr>
        <p:blipFill>
          <a:blip r:embed="rId3"/>
          <a:stretch>
            <a:fillRect/>
          </a:stretch>
        </p:blipFill>
        <p:spPr>
          <a:xfrm>
            <a:off x="1356990" y="3445329"/>
            <a:ext cx="10835010" cy="1217954"/>
          </a:xfrm>
          <a:prstGeom prst="rect">
            <a:avLst/>
          </a:prstGeom>
        </p:spPr>
      </p:pic>
      <p:sp>
        <p:nvSpPr>
          <p:cNvPr id="10" name="Rectangle 7"/>
          <p:cNvSpPr>
            <a:spLocks noChangeArrowheads="1"/>
          </p:cNvSpPr>
          <p:nvPr/>
        </p:nvSpPr>
        <p:spPr bwMode="auto">
          <a:xfrm>
            <a:off x="4490358" y="5094514"/>
            <a:ext cx="150593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tr-TR"/>
          </a:p>
        </p:txBody>
      </p:sp>
      <p:graphicFrame>
        <p:nvGraphicFramePr>
          <p:cNvPr id="11" name="Nesne 10"/>
          <p:cNvGraphicFramePr>
            <a:graphicFrameLocks noChangeAspect="1"/>
          </p:cNvGraphicFramePr>
          <p:nvPr>
            <p:extLst>
              <p:ext uri="{D42A27DB-BD31-4B8C-83A1-F6EECF244321}">
                <p14:modId xmlns:p14="http://schemas.microsoft.com/office/powerpoint/2010/main" val="2769107244"/>
              </p:ext>
            </p:extLst>
          </p:nvPr>
        </p:nvGraphicFramePr>
        <p:xfrm>
          <a:off x="4490358" y="5094514"/>
          <a:ext cx="3506489" cy="428741"/>
        </p:xfrm>
        <a:graphic>
          <a:graphicData uri="http://schemas.openxmlformats.org/presentationml/2006/ole">
            <mc:AlternateContent xmlns:mc="http://schemas.openxmlformats.org/markup-compatibility/2006">
              <mc:Choice xmlns:v="urn:schemas-microsoft-com:vml" Requires="v">
                <p:oleObj spid="_x0000_s33825" r:id="rId4" imgW="2183452" imgH="266584" progId="Equation.DSMT4">
                  <p:embed/>
                </p:oleObj>
              </mc:Choice>
              <mc:Fallback>
                <p:oleObj r:id="rId4" imgW="2183452" imgH="266584"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0358" y="5094514"/>
                        <a:ext cx="3506489" cy="428741"/>
                      </a:xfrm>
                      <a:prstGeom prst="rect">
                        <a:avLst/>
                      </a:prstGeom>
                      <a:noFill/>
                    </p:spPr>
                  </p:pic>
                </p:oleObj>
              </mc:Fallback>
            </mc:AlternateContent>
          </a:graphicData>
        </a:graphic>
      </p:graphicFrame>
    </p:spTree>
    <p:extLst>
      <p:ext uri="{BB962C8B-B14F-4D97-AF65-F5344CB8AC3E}">
        <p14:creationId xmlns:p14="http://schemas.microsoft.com/office/powerpoint/2010/main" val="25136324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6" name="İçerik Yer Tutucusu 5"/>
          <p:cNvPicPr>
            <a:picLocks noGrp="1" noChangeAspect="1"/>
          </p:cNvPicPr>
          <p:nvPr>
            <p:ph idx="1"/>
          </p:nvPr>
        </p:nvPicPr>
        <p:blipFill>
          <a:blip r:embed="rId2"/>
          <a:stretch>
            <a:fillRect/>
          </a:stretch>
        </p:blipFill>
        <p:spPr>
          <a:xfrm>
            <a:off x="1484311" y="2438399"/>
            <a:ext cx="8054938" cy="1817704"/>
          </a:xfrm>
          <a:prstGeom prst="rect">
            <a:avLst/>
          </a:prstGeom>
        </p:spPr>
      </p:pic>
    </p:spTree>
    <p:extLst>
      <p:ext uri="{BB962C8B-B14F-4D97-AF65-F5344CB8AC3E}">
        <p14:creationId xmlns:p14="http://schemas.microsoft.com/office/powerpoint/2010/main" val="2978815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0"/>
            <a:ext cx="10018713" cy="1752599"/>
          </a:xfrm>
        </p:spPr>
        <p:txBody>
          <a:bodyPr/>
          <a:lstStyle/>
          <a:p>
            <a:r>
              <a:rPr lang="tr-TR" dirty="0" smtClean="0"/>
              <a:t>Çözüm</a:t>
            </a:r>
            <a:endParaRPr lang="tr-TR" dirty="0"/>
          </a:p>
        </p:txBody>
      </p:sp>
      <p:pic>
        <p:nvPicPr>
          <p:cNvPr id="12" name="İçerik Yer Tutucusu 11"/>
          <p:cNvPicPr>
            <a:picLocks noGrp="1" noChangeAspect="1"/>
          </p:cNvPicPr>
          <p:nvPr>
            <p:ph idx="1"/>
          </p:nvPr>
        </p:nvPicPr>
        <p:blipFill>
          <a:blip r:embed="rId2"/>
          <a:stretch>
            <a:fillRect/>
          </a:stretch>
        </p:blipFill>
        <p:spPr>
          <a:xfrm>
            <a:off x="2047659" y="1562099"/>
            <a:ext cx="9455365" cy="5058617"/>
          </a:xfrm>
          <a:prstGeom prst="rect">
            <a:avLst/>
          </a:prstGeom>
        </p:spPr>
      </p:pic>
    </p:spTree>
    <p:extLst>
      <p:ext uri="{BB962C8B-B14F-4D97-AF65-F5344CB8AC3E}">
        <p14:creationId xmlns:p14="http://schemas.microsoft.com/office/powerpoint/2010/main" val="32130564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çerik Yer Tutucusu 16"/>
          <p:cNvPicPr>
            <a:picLocks noGrp="1" noChangeAspect="1"/>
          </p:cNvPicPr>
          <p:nvPr>
            <p:ph idx="1"/>
          </p:nvPr>
        </p:nvPicPr>
        <p:blipFill>
          <a:blip r:embed="rId2"/>
          <a:stretch>
            <a:fillRect/>
          </a:stretch>
        </p:blipFill>
        <p:spPr>
          <a:xfrm>
            <a:off x="1779813" y="1852708"/>
            <a:ext cx="9749279" cy="3625559"/>
          </a:xfrm>
          <a:prstGeom prst="rect">
            <a:avLst/>
          </a:prstGeom>
        </p:spPr>
      </p:pic>
    </p:spTree>
    <p:extLst>
      <p:ext uri="{BB962C8B-B14F-4D97-AF65-F5344CB8AC3E}">
        <p14:creationId xmlns:p14="http://schemas.microsoft.com/office/powerpoint/2010/main" val="4094466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Warshall’ın</a:t>
            </a:r>
            <a:r>
              <a:rPr lang="tr-TR" dirty="0"/>
              <a:t> Algoritması </a:t>
            </a:r>
          </a:p>
        </p:txBody>
      </p:sp>
      <p:pic>
        <p:nvPicPr>
          <p:cNvPr id="10" name="İçerik Yer Tutucusu 9"/>
          <p:cNvPicPr>
            <a:picLocks noGrp="1" noChangeAspect="1"/>
          </p:cNvPicPr>
          <p:nvPr>
            <p:ph idx="1"/>
          </p:nvPr>
        </p:nvPicPr>
        <p:blipFill>
          <a:blip r:embed="rId2"/>
          <a:stretch>
            <a:fillRect/>
          </a:stretch>
        </p:blipFill>
        <p:spPr>
          <a:xfrm>
            <a:off x="1083387" y="2579914"/>
            <a:ext cx="10820559" cy="3002718"/>
          </a:xfrm>
          <a:prstGeom prst="rect">
            <a:avLst/>
          </a:prstGeom>
        </p:spPr>
      </p:pic>
    </p:spTree>
    <p:extLst>
      <p:ext uri="{BB962C8B-B14F-4D97-AF65-F5344CB8AC3E}">
        <p14:creationId xmlns:p14="http://schemas.microsoft.com/office/powerpoint/2010/main" val="25641237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çerik Yer Tutucusu 10"/>
          <p:cNvPicPr>
            <a:picLocks noGrp="1" noChangeAspect="1"/>
          </p:cNvPicPr>
          <p:nvPr>
            <p:ph idx="1"/>
          </p:nvPr>
        </p:nvPicPr>
        <p:blipFill>
          <a:blip r:embed="rId2"/>
          <a:stretch>
            <a:fillRect/>
          </a:stretch>
        </p:blipFill>
        <p:spPr>
          <a:xfrm>
            <a:off x="1491550" y="2726872"/>
            <a:ext cx="10901836" cy="2211367"/>
          </a:xfrm>
          <a:prstGeom prst="rect">
            <a:avLst/>
          </a:prstGeom>
        </p:spPr>
      </p:pic>
    </p:spTree>
    <p:extLst>
      <p:ext uri="{BB962C8B-B14F-4D97-AF65-F5344CB8AC3E}">
        <p14:creationId xmlns:p14="http://schemas.microsoft.com/office/powerpoint/2010/main" val="76724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İlişki Olarak Fonksiyonlar</a:t>
            </a:r>
          </a:p>
        </p:txBody>
      </p:sp>
      <p:sp>
        <p:nvSpPr>
          <p:cNvPr id="3" name="İçerik Yer Tutucusu 2"/>
          <p:cNvSpPr>
            <a:spLocks noGrp="1"/>
          </p:cNvSpPr>
          <p:nvPr>
            <p:ph idx="1"/>
          </p:nvPr>
        </p:nvSpPr>
        <p:spPr/>
        <p:txBody>
          <a:bodyPr/>
          <a:lstStyle/>
          <a:p>
            <a:pPr marL="0" indent="0">
              <a:buNone/>
            </a:pPr>
            <a:r>
              <a:rPr lang="tr-TR" dirty="0"/>
              <a:t>Bir ilişki A ve B kümelerinin elemanları arasında birden-</a:t>
            </a:r>
            <a:r>
              <a:rPr lang="tr-TR" dirty="0" err="1"/>
              <a:t>çok’a</a:t>
            </a:r>
            <a:r>
              <a:rPr lang="tr-TR" dirty="0"/>
              <a:t> ilişkiyi göstermek için kullanılabilir. Burada A’daki bir eleman B’nin birden fazla elemanıyla ilişkilendirilebilir. Bir fonksiyon B’nin sadece bir elemanını A’daki her elemanla ilişkilendiren bir ilişkidir. </a:t>
            </a:r>
          </a:p>
        </p:txBody>
      </p:sp>
    </p:spTree>
    <p:extLst>
      <p:ext uri="{BB962C8B-B14F-4D97-AF65-F5344CB8AC3E}">
        <p14:creationId xmlns:p14="http://schemas.microsoft.com/office/powerpoint/2010/main" val="27224756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49624" y="2030185"/>
            <a:ext cx="10018713" cy="3124201"/>
          </a:xfrm>
        </p:spPr>
        <p:txBody>
          <a:bodyPr/>
          <a:lstStyle/>
          <a:p>
            <a:pPr marL="0" indent="0">
              <a:buNone/>
            </a:pPr>
            <a:r>
              <a:rPr lang="tr-TR" dirty="0" err="1"/>
              <a:t>Warshall’ın</a:t>
            </a:r>
            <a:r>
              <a:rPr lang="tr-TR" dirty="0"/>
              <a:t> algoritması 0—1 matrisinin sıralama yapısına dayanır. Bu matrisler, W</a:t>
            </a:r>
            <a:r>
              <a:rPr lang="tr-TR" baseline="-25000" dirty="0"/>
              <a:t>0</a:t>
            </a:r>
            <a:r>
              <a:rPr lang="tr-TR" dirty="0"/>
              <a:t> = M</a:t>
            </a:r>
            <a:r>
              <a:rPr lang="tr-TR" baseline="-25000" dirty="0"/>
              <a:t>R</a:t>
            </a:r>
            <a:endParaRPr lang="tr-TR" dirty="0"/>
          </a:p>
          <a:p>
            <a:endParaRPr lang="tr-TR" dirty="0"/>
          </a:p>
        </p:txBody>
      </p:sp>
    </p:spTree>
    <p:extLst>
      <p:ext uri="{BB962C8B-B14F-4D97-AF65-F5344CB8AC3E}">
        <p14:creationId xmlns:p14="http://schemas.microsoft.com/office/powerpoint/2010/main" val="33927643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4947558" y="2438399"/>
            <a:ext cx="6555466" cy="3124201"/>
          </a:xfrm>
        </p:spPr>
        <p:txBody>
          <a:bodyPr/>
          <a:lstStyle/>
          <a:p>
            <a:pPr marL="0" indent="0">
              <a:buNone/>
            </a:pPr>
            <a:r>
              <a:rPr lang="tr-TR" i="1" dirty="0"/>
              <a:t>R,</a:t>
            </a:r>
            <a:r>
              <a:rPr lang="tr-TR" dirty="0"/>
              <a:t> ş</a:t>
            </a:r>
            <a:r>
              <a:rPr lang="tr-TR" dirty="0" smtClean="0"/>
              <a:t>ekilde </a:t>
            </a:r>
            <a:r>
              <a:rPr lang="tr-TR" dirty="0"/>
              <a:t>görülen yönlü çizgede ilişkidir, </a:t>
            </a:r>
            <a:r>
              <a:rPr lang="tr-TR" i="1" dirty="0"/>
              <a:t>a, b, c, d</a:t>
            </a:r>
            <a:r>
              <a:rPr lang="tr-TR" dirty="0"/>
              <a:t>  kümenin elemanlarının listesidir. W</a:t>
            </a:r>
            <a:r>
              <a:rPr lang="tr-TR" baseline="-25000" dirty="0"/>
              <a:t>0</a:t>
            </a:r>
            <a:r>
              <a:rPr lang="tr-TR" dirty="0"/>
              <a:t>, W</a:t>
            </a:r>
            <a:r>
              <a:rPr lang="tr-TR" baseline="-25000" dirty="0"/>
              <a:t>1</a:t>
            </a:r>
            <a:r>
              <a:rPr lang="tr-TR" dirty="0"/>
              <a:t>, W</a:t>
            </a:r>
            <a:r>
              <a:rPr lang="tr-TR" baseline="-25000" dirty="0"/>
              <a:t>2</a:t>
            </a:r>
            <a:r>
              <a:rPr lang="tr-TR" dirty="0"/>
              <a:t>, W</a:t>
            </a:r>
            <a:r>
              <a:rPr lang="tr-TR" baseline="-25000" dirty="0"/>
              <a:t>3</a:t>
            </a:r>
            <a:r>
              <a:rPr lang="tr-TR" dirty="0"/>
              <a:t> ve W</a:t>
            </a:r>
            <a:r>
              <a:rPr lang="tr-TR" baseline="-25000" dirty="0"/>
              <a:t>4</a:t>
            </a:r>
            <a:r>
              <a:rPr lang="tr-TR" dirty="0"/>
              <a:t> matrislerini bulunuz. W</a:t>
            </a:r>
            <a:r>
              <a:rPr lang="tr-TR" baseline="-25000" dirty="0"/>
              <a:t>4</a:t>
            </a:r>
            <a:r>
              <a:rPr lang="tr-TR" dirty="0"/>
              <a:t> matrisi </a:t>
            </a:r>
            <a:r>
              <a:rPr lang="tr-TR" dirty="0" err="1"/>
              <a:t>ü”nin</a:t>
            </a:r>
            <a:r>
              <a:rPr lang="tr-TR" dirty="0"/>
              <a:t> geçişli kapanışıdır.</a:t>
            </a:r>
          </a:p>
        </p:txBody>
      </p:sp>
      <p:pic>
        <p:nvPicPr>
          <p:cNvPr id="4" name="Resim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2129" y="2989489"/>
            <a:ext cx="2714942" cy="2219325"/>
          </a:xfrm>
          <a:prstGeom prst="rect">
            <a:avLst/>
          </a:prstGeom>
          <a:noFill/>
          <a:ln>
            <a:noFill/>
          </a:ln>
        </p:spPr>
      </p:pic>
    </p:spTree>
    <p:extLst>
      <p:ext uri="{BB962C8B-B14F-4D97-AF65-F5344CB8AC3E}">
        <p14:creationId xmlns:p14="http://schemas.microsoft.com/office/powerpoint/2010/main" val="1226939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Çözüm-1</a:t>
            </a:r>
            <a:endParaRPr lang="tr-TR" dirty="0"/>
          </a:p>
        </p:txBody>
      </p:sp>
      <p:sp>
        <p:nvSpPr>
          <p:cNvPr id="3" name="İçerik Yer Tutucusu 2"/>
          <p:cNvSpPr>
            <a:spLocks noGrp="1"/>
          </p:cNvSpPr>
          <p:nvPr>
            <p:ph idx="1"/>
          </p:nvPr>
        </p:nvSpPr>
        <p:spPr>
          <a:xfrm>
            <a:off x="1484311" y="2128157"/>
            <a:ext cx="10272260" cy="1121230"/>
          </a:xfrm>
        </p:spPr>
        <p:txBody>
          <a:bodyPr/>
          <a:lstStyle/>
          <a:p>
            <a:pPr marL="0" indent="0">
              <a:buNone/>
            </a:pPr>
            <a:r>
              <a:rPr lang="tr-TR" dirty="0"/>
              <a:t>v</a:t>
            </a:r>
            <a:r>
              <a:rPr lang="tr-TR" baseline="-25000" dirty="0"/>
              <a:t>1</a:t>
            </a:r>
            <a:r>
              <a:rPr lang="tr-TR" dirty="0"/>
              <a:t>= </a:t>
            </a:r>
            <a:r>
              <a:rPr lang="tr-TR" i="1" dirty="0"/>
              <a:t>a,</a:t>
            </a:r>
            <a:r>
              <a:rPr lang="tr-TR" dirty="0"/>
              <a:t> v</a:t>
            </a:r>
            <a:r>
              <a:rPr lang="tr-TR" baseline="-25000" dirty="0"/>
              <a:t>2</a:t>
            </a:r>
            <a:r>
              <a:rPr lang="tr-TR" dirty="0"/>
              <a:t> = </a:t>
            </a:r>
            <a:r>
              <a:rPr lang="tr-TR" i="1" dirty="0"/>
              <a:t>b,</a:t>
            </a:r>
            <a:r>
              <a:rPr lang="tr-TR" dirty="0"/>
              <a:t> v</a:t>
            </a:r>
            <a:r>
              <a:rPr lang="tr-TR" baseline="-25000" dirty="0"/>
              <a:t>3</a:t>
            </a:r>
            <a:r>
              <a:rPr lang="tr-TR" dirty="0"/>
              <a:t> = </a:t>
            </a:r>
            <a:r>
              <a:rPr lang="tr-TR" i="1" dirty="0"/>
              <a:t>c</a:t>
            </a:r>
            <a:r>
              <a:rPr lang="tr-TR" dirty="0"/>
              <a:t> ve v</a:t>
            </a:r>
            <a:r>
              <a:rPr lang="tr-TR" baseline="-25000" dirty="0"/>
              <a:t>4</a:t>
            </a:r>
            <a:r>
              <a:rPr lang="tr-TR" dirty="0"/>
              <a:t> = </a:t>
            </a:r>
            <a:r>
              <a:rPr lang="tr-TR" i="1" dirty="0"/>
              <a:t>d</a:t>
            </a:r>
            <a:r>
              <a:rPr lang="tr-TR" dirty="0"/>
              <a:t> olsun. İlişki matrisi W</a:t>
            </a:r>
            <a:r>
              <a:rPr lang="tr-TR" baseline="-25000" dirty="0"/>
              <a:t>0</a:t>
            </a:r>
            <a:r>
              <a:rPr lang="tr-TR" dirty="0"/>
              <a:t>’dır </a:t>
            </a:r>
            <a:r>
              <a:rPr lang="tr-TR" dirty="0" smtClean="0"/>
              <a:t>ve					şeklindedir</a:t>
            </a:r>
            <a:endParaRPr lang="tr-TR" dirty="0"/>
          </a:p>
        </p:txBody>
      </p:sp>
      <mc:AlternateContent xmlns:mc="http://schemas.openxmlformats.org/markup-compatibility/2006" xmlns:a14="http://schemas.microsoft.com/office/drawing/2010/main">
        <mc:Choice Requires="a14">
          <p:sp>
            <p:nvSpPr>
              <p:cNvPr id="6" name="Dikdörtgen 5"/>
              <p:cNvSpPr/>
              <p:nvPr/>
            </p:nvSpPr>
            <p:spPr>
              <a:xfrm>
                <a:off x="8456611" y="1983528"/>
                <a:ext cx="1569132" cy="1265859"/>
              </a:xfrm>
              <a:prstGeom prst="rect">
                <a:avLst/>
              </a:prstGeom>
            </p:spPr>
            <p:txBody>
              <a:bodyPr wrap="square">
                <a:spAutoFit/>
              </a:bodyPr>
              <a:lstStyle/>
              <a:p>
                <a:pPr>
                  <a:lnSpc>
                    <a:spcPct val="115000"/>
                  </a:lnSpc>
                  <a:spcAft>
                    <a:spcPts val="10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W</a:t>
                </a:r>
                <a:r>
                  <a:rPr lang="tr-TR"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14:m>
                  <m:oMath xmlns:m="http://schemas.openxmlformats.org/officeDocument/2006/math">
                    <m:d>
                      <m:dPr>
                        <m:begChr m:val="["/>
                        <m:endChr m:val="]"/>
                        <m:ctrlPr>
                          <a:rPr lang="tr-TR"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tr-TR" i="1">
                                <a:effectLst/>
                                <a:latin typeface="Cambria Math" panose="02040503050406030204" pitchFamily="18" charset="0"/>
                                <a:ea typeface="Calibri" panose="020F0502020204030204" pitchFamily="34" charset="0"/>
                                <a:cs typeface="Times New Roman" panose="02020603050405020304" pitchFamily="18" charset="0"/>
                              </a:rPr>
                            </m:ctrlPr>
                          </m:eqArrPr>
                          <m:e>
                            <m:r>
                              <a:rPr lang="tr-TR" i="1">
                                <a:effectLst/>
                                <a:latin typeface="Cambria Math" panose="02040503050406030204" pitchFamily="18" charset="0"/>
                                <a:ea typeface="Calibri" panose="020F0502020204030204" pitchFamily="34" charset="0"/>
                                <a:cs typeface="Times New Roman" panose="02020603050405020304" pitchFamily="18" charset="0"/>
                              </a:rPr>
                              <m:t>0 </m:t>
                            </m:r>
                          </m:e>
                          <m:e>
                            <m:r>
                              <a:rPr lang="tr-TR" i="1">
                                <a:effectLst/>
                                <a:latin typeface="Cambria Math" panose="02040503050406030204" pitchFamily="18" charset="0"/>
                                <a:ea typeface="Calibri" panose="020F0502020204030204" pitchFamily="34" charset="0"/>
                                <a:cs typeface="Times New Roman" panose="02020603050405020304" pitchFamily="18" charset="0"/>
                              </a:rPr>
                              <m:t>1 </m:t>
                            </m:r>
                          </m:e>
                          <m:e>
                            <m:r>
                              <a:rPr lang="tr-TR" i="1">
                                <a:effectLst/>
                                <a:latin typeface="Cambria Math" panose="02040503050406030204" pitchFamily="18" charset="0"/>
                                <a:ea typeface="Cambria Math" panose="02040503050406030204" pitchFamily="18" charset="0"/>
                                <a:cs typeface="Cambria Math" panose="02040503050406030204" pitchFamily="18" charset="0"/>
                              </a:rPr>
                              <m:t>1 </m:t>
                            </m:r>
                          </m:e>
                          <m:e>
                            <m:r>
                              <a:rPr lang="tr-TR" i="1">
                                <a:effectLst/>
                                <a:latin typeface="Cambria Math" panose="02040503050406030204" pitchFamily="18" charset="0"/>
                                <a:ea typeface="Cambria Math" panose="02040503050406030204" pitchFamily="18" charset="0"/>
                                <a:cs typeface="Cambria Math" panose="02040503050406030204" pitchFamily="18" charset="0"/>
                              </a:rPr>
                              <m:t>0 </m:t>
                            </m:r>
                          </m:e>
                        </m:eqArr>
                        <m:eqArr>
                          <m:eqArrPr>
                            <m:ctrlPr>
                              <a:rPr lang="tr-TR" i="1">
                                <a:effectLst/>
                                <a:latin typeface="Cambria Math" panose="02040503050406030204" pitchFamily="18" charset="0"/>
                                <a:ea typeface="Calibri" panose="020F0502020204030204" pitchFamily="34" charset="0"/>
                                <a:cs typeface="Times New Roman" panose="02020603050405020304" pitchFamily="18" charset="0"/>
                              </a:rPr>
                            </m:ctrlPr>
                          </m:eqArrPr>
                          <m:e>
                            <m:r>
                              <a:rPr lang="tr-TR" i="1">
                                <a:effectLst/>
                                <a:latin typeface="Cambria Math" panose="02040503050406030204" pitchFamily="18" charset="0"/>
                                <a:ea typeface="Calibri" panose="020F0502020204030204" pitchFamily="34" charset="0"/>
                                <a:cs typeface="Times New Roman" panose="02020603050405020304" pitchFamily="18" charset="0"/>
                              </a:rPr>
                              <m:t> 0 </m:t>
                            </m:r>
                          </m:e>
                          <m:e>
                            <m:r>
                              <a:rPr lang="tr-TR" i="1">
                                <a:effectLst/>
                                <a:latin typeface="Cambria Math" panose="02040503050406030204" pitchFamily="18" charset="0"/>
                                <a:ea typeface="Calibri" panose="020F0502020204030204" pitchFamily="34" charset="0"/>
                                <a:cs typeface="Times New Roman" panose="02020603050405020304" pitchFamily="18" charset="0"/>
                              </a:rPr>
                              <m:t>0</m:t>
                            </m:r>
                          </m:e>
                          <m:e>
                            <m:r>
                              <a:rPr lang="tr-TR" i="1">
                                <a:effectLst/>
                                <a:latin typeface="Cambria Math" panose="02040503050406030204" pitchFamily="18" charset="0"/>
                                <a:ea typeface="Cambria Math" panose="02040503050406030204" pitchFamily="18" charset="0"/>
                                <a:cs typeface="Cambria Math" panose="02040503050406030204" pitchFamily="18" charset="0"/>
                              </a:rPr>
                              <m:t>0</m:t>
                            </m:r>
                          </m:e>
                          <m:e>
                            <m:r>
                              <a:rPr lang="tr-TR" i="1">
                                <a:effectLst/>
                                <a:latin typeface="Cambria Math" panose="02040503050406030204" pitchFamily="18" charset="0"/>
                                <a:ea typeface="Cambria Math" panose="02040503050406030204" pitchFamily="18" charset="0"/>
                                <a:cs typeface="Cambria Math" panose="02040503050406030204" pitchFamily="18" charset="0"/>
                              </a:rPr>
                              <m:t> 0 </m:t>
                            </m:r>
                          </m:e>
                        </m:eqArr>
                        <m:eqArr>
                          <m:eqArrPr>
                            <m:ctrlPr>
                              <a:rPr lang="tr-TR" i="1">
                                <a:effectLst/>
                                <a:latin typeface="Cambria Math" panose="02040503050406030204" pitchFamily="18" charset="0"/>
                                <a:ea typeface="Calibri" panose="020F0502020204030204" pitchFamily="34" charset="0"/>
                                <a:cs typeface="Times New Roman" panose="02020603050405020304" pitchFamily="18" charset="0"/>
                              </a:rPr>
                            </m:ctrlPr>
                          </m:eqArrPr>
                          <m:e>
                            <m:r>
                              <a:rPr lang="tr-TR" i="1">
                                <a:effectLst/>
                                <a:latin typeface="Cambria Math" panose="02040503050406030204" pitchFamily="18" charset="0"/>
                                <a:ea typeface="Calibri" panose="020F0502020204030204" pitchFamily="34" charset="0"/>
                                <a:cs typeface="Times New Roman" panose="02020603050405020304" pitchFamily="18" charset="0"/>
                              </a:rPr>
                              <m:t>0 </m:t>
                            </m:r>
                          </m:e>
                          <m:e>
                            <m:r>
                              <a:rPr lang="tr-TR" i="1">
                                <a:effectLst/>
                                <a:latin typeface="Cambria Math" panose="02040503050406030204" pitchFamily="18" charset="0"/>
                                <a:ea typeface="Calibri" panose="020F0502020204030204" pitchFamily="34" charset="0"/>
                                <a:cs typeface="Times New Roman" panose="02020603050405020304" pitchFamily="18" charset="0"/>
                              </a:rPr>
                              <m:t> 1 </m:t>
                            </m:r>
                          </m:e>
                          <m:e>
                            <m:r>
                              <a:rPr lang="tr-TR" i="1">
                                <a:effectLst/>
                                <a:latin typeface="Cambria Math" panose="02040503050406030204" pitchFamily="18" charset="0"/>
                                <a:ea typeface="Cambria Math" panose="02040503050406030204" pitchFamily="18" charset="0"/>
                                <a:cs typeface="Cambria Math" panose="02040503050406030204" pitchFamily="18" charset="0"/>
                              </a:rPr>
                              <m:t>0</m:t>
                            </m:r>
                          </m:e>
                          <m:e>
                            <m:r>
                              <a:rPr lang="tr-TR" i="1">
                                <a:effectLst/>
                                <a:latin typeface="Cambria Math" panose="02040503050406030204" pitchFamily="18" charset="0"/>
                                <a:ea typeface="Cambria Math" panose="02040503050406030204" pitchFamily="18" charset="0"/>
                                <a:cs typeface="Cambria Math" panose="02040503050406030204" pitchFamily="18" charset="0"/>
                              </a:rPr>
                              <m:t>1</m:t>
                            </m:r>
                          </m:e>
                        </m:eqArr>
                        <m:eqArr>
                          <m:eqArrPr>
                            <m:ctrlPr>
                              <a:rPr lang="tr-TR" i="1">
                                <a:effectLst/>
                                <a:latin typeface="Cambria Math" panose="02040503050406030204" pitchFamily="18" charset="0"/>
                                <a:ea typeface="Calibri" panose="020F0502020204030204" pitchFamily="34" charset="0"/>
                                <a:cs typeface="Times New Roman" panose="02020603050405020304" pitchFamily="18" charset="0"/>
                              </a:rPr>
                            </m:ctrlPr>
                          </m:eqArrPr>
                          <m:e>
                            <m:r>
                              <a:rPr lang="tr-TR" i="1">
                                <a:effectLst/>
                                <a:latin typeface="Cambria Math" panose="02040503050406030204" pitchFamily="18" charset="0"/>
                                <a:ea typeface="Calibri" panose="020F0502020204030204" pitchFamily="34" charset="0"/>
                                <a:cs typeface="Times New Roman" panose="02020603050405020304" pitchFamily="18" charset="0"/>
                              </a:rPr>
                              <m:t> 1</m:t>
                            </m:r>
                          </m:e>
                          <m:e>
                            <m:r>
                              <a:rPr lang="tr-TR" i="1">
                                <a:effectLst/>
                                <a:latin typeface="Cambria Math" panose="02040503050406030204" pitchFamily="18" charset="0"/>
                                <a:ea typeface="Calibri" panose="020F0502020204030204" pitchFamily="34" charset="0"/>
                                <a:cs typeface="Times New Roman" panose="02020603050405020304" pitchFamily="18" charset="0"/>
                              </a:rPr>
                              <m:t> 0</m:t>
                            </m:r>
                          </m:e>
                          <m:e>
                            <m:r>
                              <a:rPr lang="tr-TR" i="1">
                                <a:effectLst/>
                                <a:latin typeface="Cambria Math" panose="02040503050406030204" pitchFamily="18" charset="0"/>
                                <a:ea typeface="Cambria Math" panose="02040503050406030204" pitchFamily="18" charset="0"/>
                                <a:cs typeface="Cambria Math" panose="02040503050406030204" pitchFamily="18" charset="0"/>
                              </a:rPr>
                              <m:t> 1</m:t>
                            </m:r>
                          </m:e>
                          <m:e>
                            <m:r>
                              <a:rPr lang="tr-TR" i="1">
                                <a:effectLst/>
                                <a:latin typeface="Cambria Math" panose="02040503050406030204" pitchFamily="18" charset="0"/>
                                <a:ea typeface="Cambria Math" panose="02040503050406030204" pitchFamily="18" charset="0"/>
                                <a:cs typeface="Cambria Math" panose="02040503050406030204" pitchFamily="18" charset="0"/>
                              </a:rPr>
                              <m:t> 0</m:t>
                            </m:r>
                          </m:e>
                        </m:eqArr>
                      </m:e>
                    </m:d>
                  </m:oMath>
                </a14:m>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Dikdörtgen 5"/>
              <p:cNvSpPr>
                <a:spLocks noRot="1" noChangeAspect="1" noMove="1" noResize="1" noEditPoints="1" noAdjustHandles="1" noChangeArrowheads="1" noChangeShapeType="1" noTextEdit="1"/>
              </p:cNvSpPr>
              <p:nvPr/>
            </p:nvSpPr>
            <p:spPr>
              <a:xfrm>
                <a:off x="8456611" y="1983528"/>
                <a:ext cx="1569132" cy="1265859"/>
              </a:xfrm>
              <a:prstGeom prst="rect">
                <a:avLst/>
              </a:prstGeom>
              <a:blipFill rotWithShape="0">
                <a:blip r:embed="rId2"/>
                <a:stretch>
                  <a:fillRect l="-3101"/>
                </a:stretch>
              </a:blipFill>
            </p:spPr>
            <p:txBody>
              <a:bodyPr/>
              <a:lstStyle/>
              <a:p>
                <a:r>
                  <a:rPr lang="tr-TR">
                    <a:noFill/>
                  </a:rPr>
                  <a:t> </a:t>
                </a:r>
              </a:p>
            </p:txBody>
          </p:sp>
        </mc:Fallback>
      </mc:AlternateContent>
      <p:sp>
        <p:nvSpPr>
          <p:cNvPr id="9" name="Dikdörtgen 8"/>
          <p:cNvSpPr/>
          <p:nvPr/>
        </p:nvSpPr>
        <p:spPr>
          <a:xfrm>
            <a:off x="1484311" y="3636806"/>
            <a:ext cx="10272260" cy="2308324"/>
          </a:xfrm>
          <a:prstGeom prst="rect">
            <a:avLst/>
          </a:prstGeom>
        </p:spPr>
        <p:txBody>
          <a:bodyPr wrap="square">
            <a:spAutoFit/>
          </a:bodyPr>
          <a:lstStyle/>
          <a:p>
            <a:pPr>
              <a:lnSpc>
                <a:spcPct val="150000"/>
              </a:lnSpc>
              <a:spcAft>
                <a:spcPts val="0"/>
              </a:spcAft>
            </a:pPr>
            <a:r>
              <a:rPr lang="tr-TR" sz="2400" i="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v</a:t>
            </a:r>
            <a:r>
              <a:rPr lang="tr-TR" sz="2400" i="1" baseline="-25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i</a:t>
            </a:r>
            <a:r>
              <a:rPr lang="tr-TR" sz="2400" i="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 a</a:t>
            </a:r>
            <a:r>
              <a:rPr lang="tr-TR"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şeklinde bir içi düğüme sahip </a:t>
            </a:r>
            <a:r>
              <a:rPr lang="tr-TR" sz="24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v</a:t>
            </a:r>
            <a:r>
              <a:rPr lang="tr-TR" sz="2400" baseline="-250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i</a:t>
            </a:r>
            <a:r>
              <a:rPr lang="tr-TR" sz="24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’den</a:t>
            </a:r>
            <a:r>
              <a:rPr lang="tr-TR"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tr-TR" sz="2400" i="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v</a:t>
            </a:r>
            <a:r>
              <a:rPr lang="tr-TR" sz="2400" i="1" baseline="-250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j</a:t>
            </a:r>
            <a:r>
              <a:rPr lang="tr-TR" sz="24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a:t>
            </a:r>
            <a:r>
              <a:rPr lang="tr-TR"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bir yol varsa, W</a:t>
            </a:r>
            <a:r>
              <a:rPr lang="tr-TR" sz="2400" baseline="-25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1</a:t>
            </a:r>
            <a:r>
              <a:rPr lang="tr-TR"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matrisinin (</a:t>
            </a:r>
            <a:r>
              <a:rPr lang="tr-TR" sz="2400"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i,j</a:t>
            </a:r>
            <a:r>
              <a:rPr lang="tr-TR"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elemanı 1 değerine sahiptir. Uzunluğu bir olan tüm yollar kullanılabilir çünkü onlarda iç düğüm bulunmamaktadır. Şimdi b’den </a:t>
            </a:r>
            <a:r>
              <a:rPr lang="tr-TR" sz="2400" i="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d</a:t>
            </a:r>
            <a:r>
              <a:rPr lang="tr-TR"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’ye bir yol vardır ve </a:t>
            </a:r>
            <a:r>
              <a:rPr lang="tr-TR" sz="2400" i="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b, a, d</a:t>
            </a:r>
            <a:r>
              <a:rPr lang="tr-TR" sz="24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şeklinde gösterilir. Böylece,			şeklinde gösterilir. </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Dikdörtgen 9"/>
              <p:cNvSpPr/>
              <p:nvPr/>
            </p:nvSpPr>
            <p:spPr>
              <a:xfrm>
                <a:off x="5170714" y="5191895"/>
                <a:ext cx="1589315" cy="1265859"/>
              </a:xfrm>
              <a:prstGeom prst="rect">
                <a:avLst/>
              </a:prstGeom>
            </p:spPr>
            <p:txBody>
              <a:bodyPr wrap="square">
                <a:spAutoFit/>
              </a:bodyPr>
              <a:lstStyle/>
              <a:p>
                <a:pPr>
                  <a:lnSpc>
                    <a:spcPct val="115000"/>
                  </a:lnSpc>
                  <a:spcAft>
                    <a:spcPts val="10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W</a:t>
                </a:r>
                <a:r>
                  <a:rPr lang="tr-TR"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14:m>
                  <m:oMath xmlns:m="http://schemas.openxmlformats.org/officeDocument/2006/math">
                    <m:d>
                      <m:dPr>
                        <m:begChr m:val="["/>
                        <m:endChr m:val="]"/>
                        <m:ctrlPr>
                          <a:rPr lang="tr-TR"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tr-TR" i="1">
                                <a:effectLst/>
                                <a:latin typeface="Cambria Math" panose="02040503050406030204" pitchFamily="18" charset="0"/>
                                <a:ea typeface="Calibri" panose="020F0502020204030204" pitchFamily="34" charset="0"/>
                                <a:cs typeface="Times New Roman" panose="02020603050405020304" pitchFamily="18" charset="0"/>
                              </a:rPr>
                            </m:ctrlPr>
                          </m:eqArrPr>
                          <m:e>
                            <m:r>
                              <a:rPr lang="tr-TR" i="1">
                                <a:effectLst/>
                                <a:latin typeface="Cambria Math" panose="02040503050406030204" pitchFamily="18" charset="0"/>
                                <a:ea typeface="Calibri" panose="020F0502020204030204" pitchFamily="34" charset="0"/>
                                <a:cs typeface="Times New Roman" panose="02020603050405020304" pitchFamily="18" charset="0"/>
                              </a:rPr>
                              <m:t>0 </m:t>
                            </m:r>
                          </m:e>
                          <m:e>
                            <m:r>
                              <a:rPr lang="tr-TR" i="1">
                                <a:effectLst/>
                                <a:latin typeface="Cambria Math" panose="02040503050406030204" pitchFamily="18" charset="0"/>
                                <a:ea typeface="Calibri" panose="020F0502020204030204" pitchFamily="34" charset="0"/>
                                <a:cs typeface="Times New Roman" panose="02020603050405020304" pitchFamily="18" charset="0"/>
                              </a:rPr>
                              <m:t>1 </m:t>
                            </m:r>
                          </m:e>
                          <m:e>
                            <m:r>
                              <a:rPr lang="tr-TR" i="1">
                                <a:effectLst/>
                                <a:latin typeface="Cambria Math" panose="02040503050406030204" pitchFamily="18" charset="0"/>
                                <a:ea typeface="Cambria Math" panose="02040503050406030204" pitchFamily="18" charset="0"/>
                                <a:cs typeface="Cambria Math" panose="02040503050406030204" pitchFamily="18" charset="0"/>
                              </a:rPr>
                              <m:t>1 </m:t>
                            </m:r>
                          </m:e>
                          <m:e>
                            <m:r>
                              <a:rPr lang="tr-TR" i="1">
                                <a:effectLst/>
                                <a:latin typeface="Cambria Math" panose="02040503050406030204" pitchFamily="18" charset="0"/>
                                <a:ea typeface="Cambria Math" panose="02040503050406030204" pitchFamily="18" charset="0"/>
                                <a:cs typeface="Cambria Math" panose="02040503050406030204" pitchFamily="18" charset="0"/>
                              </a:rPr>
                              <m:t>0 </m:t>
                            </m:r>
                          </m:e>
                        </m:eqArr>
                        <m:eqArr>
                          <m:eqArrPr>
                            <m:ctrlPr>
                              <a:rPr lang="tr-TR" i="1">
                                <a:effectLst/>
                                <a:latin typeface="Cambria Math" panose="02040503050406030204" pitchFamily="18" charset="0"/>
                                <a:ea typeface="Calibri" panose="020F0502020204030204" pitchFamily="34" charset="0"/>
                                <a:cs typeface="Times New Roman" panose="02020603050405020304" pitchFamily="18" charset="0"/>
                              </a:rPr>
                            </m:ctrlPr>
                          </m:eqArrPr>
                          <m:e>
                            <m:r>
                              <a:rPr lang="tr-TR" i="1">
                                <a:effectLst/>
                                <a:latin typeface="Cambria Math" panose="02040503050406030204" pitchFamily="18" charset="0"/>
                                <a:ea typeface="Calibri" panose="020F0502020204030204" pitchFamily="34" charset="0"/>
                                <a:cs typeface="Times New Roman" panose="02020603050405020304" pitchFamily="18" charset="0"/>
                              </a:rPr>
                              <m:t> 0 </m:t>
                            </m:r>
                          </m:e>
                          <m:e>
                            <m:r>
                              <a:rPr lang="tr-TR" i="1">
                                <a:effectLst/>
                                <a:latin typeface="Cambria Math" panose="02040503050406030204" pitchFamily="18" charset="0"/>
                                <a:ea typeface="Calibri" panose="020F0502020204030204" pitchFamily="34" charset="0"/>
                                <a:cs typeface="Times New Roman" panose="02020603050405020304" pitchFamily="18" charset="0"/>
                              </a:rPr>
                              <m:t>0</m:t>
                            </m:r>
                          </m:e>
                          <m:e>
                            <m:r>
                              <a:rPr lang="tr-TR" i="1">
                                <a:effectLst/>
                                <a:latin typeface="Cambria Math" panose="02040503050406030204" pitchFamily="18" charset="0"/>
                                <a:ea typeface="Cambria Math" panose="02040503050406030204" pitchFamily="18" charset="0"/>
                                <a:cs typeface="Cambria Math" panose="02040503050406030204" pitchFamily="18" charset="0"/>
                              </a:rPr>
                              <m:t>0</m:t>
                            </m:r>
                          </m:e>
                          <m:e>
                            <m:r>
                              <a:rPr lang="tr-TR" i="1">
                                <a:effectLst/>
                                <a:latin typeface="Cambria Math" panose="02040503050406030204" pitchFamily="18" charset="0"/>
                                <a:ea typeface="Cambria Math" panose="02040503050406030204" pitchFamily="18" charset="0"/>
                                <a:cs typeface="Cambria Math" panose="02040503050406030204" pitchFamily="18" charset="0"/>
                              </a:rPr>
                              <m:t> 0 </m:t>
                            </m:r>
                          </m:e>
                        </m:eqArr>
                        <m:eqArr>
                          <m:eqArrPr>
                            <m:ctrlPr>
                              <a:rPr lang="tr-TR" i="1">
                                <a:effectLst/>
                                <a:latin typeface="Cambria Math" panose="02040503050406030204" pitchFamily="18" charset="0"/>
                                <a:ea typeface="Calibri" panose="020F0502020204030204" pitchFamily="34" charset="0"/>
                                <a:cs typeface="Times New Roman" panose="02020603050405020304" pitchFamily="18" charset="0"/>
                              </a:rPr>
                            </m:ctrlPr>
                          </m:eqArrPr>
                          <m:e>
                            <m:r>
                              <a:rPr lang="tr-TR" i="1">
                                <a:effectLst/>
                                <a:latin typeface="Cambria Math" panose="02040503050406030204" pitchFamily="18" charset="0"/>
                                <a:ea typeface="Calibri" panose="020F0502020204030204" pitchFamily="34" charset="0"/>
                                <a:cs typeface="Times New Roman" panose="02020603050405020304" pitchFamily="18" charset="0"/>
                              </a:rPr>
                              <m:t>0 </m:t>
                            </m:r>
                          </m:e>
                          <m:e>
                            <m:r>
                              <a:rPr lang="tr-TR" i="1">
                                <a:effectLst/>
                                <a:latin typeface="Cambria Math" panose="02040503050406030204" pitchFamily="18" charset="0"/>
                                <a:ea typeface="Calibri" panose="020F0502020204030204" pitchFamily="34" charset="0"/>
                                <a:cs typeface="Times New Roman" panose="02020603050405020304" pitchFamily="18" charset="0"/>
                              </a:rPr>
                              <m:t> 1 </m:t>
                            </m:r>
                          </m:e>
                          <m:e>
                            <m:r>
                              <a:rPr lang="tr-TR" i="1">
                                <a:effectLst/>
                                <a:latin typeface="Cambria Math" panose="02040503050406030204" pitchFamily="18" charset="0"/>
                                <a:ea typeface="Cambria Math" panose="02040503050406030204" pitchFamily="18" charset="0"/>
                                <a:cs typeface="Cambria Math" panose="02040503050406030204" pitchFamily="18" charset="0"/>
                              </a:rPr>
                              <m:t>0</m:t>
                            </m:r>
                          </m:e>
                          <m:e>
                            <m:r>
                              <a:rPr lang="tr-TR" i="1">
                                <a:effectLst/>
                                <a:latin typeface="Cambria Math" panose="02040503050406030204" pitchFamily="18" charset="0"/>
                                <a:ea typeface="Cambria Math" panose="02040503050406030204" pitchFamily="18" charset="0"/>
                                <a:cs typeface="Cambria Math" panose="02040503050406030204" pitchFamily="18" charset="0"/>
                              </a:rPr>
                              <m:t>1</m:t>
                            </m:r>
                          </m:e>
                        </m:eqArr>
                        <m:eqArr>
                          <m:eqArrPr>
                            <m:ctrlPr>
                              <a:rPr lang="tr-TR" i="1">
                                <a:effectLst/>
                                <a:latin typeface="Cambria Math" panose="02040503050406030204" pitchFamily="18" charset="0"/>
                                <a:ea typeface="Calibri" panose="020F0502020204030204" pitchFamily="34" charset="0"/>
                                <a:cs typeface="Times New Roman" panose="02020603050405020304" pitchFamily="18" charset="0"/>
                              </a:rPr>
                            </m:ctrlPr>
                          </m:eqArrPr>
                          <m:e>
                            <m:r>
                              <a:rPr lang="tr-TR" i="1">
                                <a:effectLst/>
                                <a:latin typeface="Cambria Math" panose="02040503050406030204" pitchFamily="18" charset="0"/>
                                <a:ea typeface="Calibri" panose="020F0502020204030204" pitchFamily="34" charset="0"/>
                                <a:cs typeface="Times New Roman" panose="02020603050405020304" pitchFamily="18" charset="0"/>
                              </a:rPr>
                              <m:t> 1</m:t>
                            </m:r>
                          </m:e>
                          <m:e>
                            <m:r>
                              <a:rPr lang="tr-TR" i="1">
                                <a:effectLst/>
                                <a:latin typeface="Cambria Math" panose="02040503050406030204" pitchFamily="18" charset="0"/>
                                <a:ea typeface="Calibri" panose="020F0502020204030204" pitchFamily="34" charset="0"/>
                                <a:cs typeface="Times New Roman" panose="02020603050405020304" pitchFamily="18" charset="0"/>
                              </a:rPr>
                              <m:t> 1</m:t>
                            </m:r>
                          </m:e>
                          <m:e>
                            <m:r>
                              <a:rPr lang="tr-TR" i="1">
                                <a:effectLst/>
                                <a:latin typeface="Cambria Math" panose="02040503050406030204" pitchFamily="18" charset="0"/>
                                <a:ea typeface="Cambria Math" panose="02040503050406030204" pitchFamily="18" charset="0"/>
                                <a:cs typeface="Cambria Math" panose="02040503050406030204" pitchFamily="18" charset="0"/>
                              </a:rPr>
                              <m:t> 1</m:t>
                            </m:r>
                          </m:e>
                          <m:e>
                            <m:r>
                              <a:rPr lang="tr-TR" i="1">
                                <a:effectLst/>
                                <a:latin typeface="Cambria Math" panose="02040503050406030204" pitchFamily="18" charset="0"/>
                                <a:ea typeface="Cambria Math" panose="02040503050406030204" pitchFamily="18" charset="0"/>
                                <a:cs typeface="Cambria Math" panose="02040503050406030204" pitchFamily="18" charset="0"/>
                              </a:rPr>
                              <m:t> 0</m:t>
                            </m:r>
                          </m:e>
                        </m:eqArr>
                      </m:e>
                    </m:d>
                  </m:oMath>
                </a14:m>
                <a:endParaRPr lang="tr-TR" dirty="0"/>
              </a:p>
            </p:txBody>
          </p:sp>
        </mc:Choice>
        <mc:Fallback xmlns="">
          <p:sp>
            <p:nvSpPr>
              <p:cNvPr id="10" name="Dikdörtgen 9"/>
              <p:cNvSpPr>
                <a:spLocks noRot="1" noChangeAspect="1" noMove="1" noResize="1" noEditPoints="1" noAdjustHandles="1" noChangeArrowheads="1" noChangeShapeType="1" noTextEdit="1"/>
              </p:cNvSpPr>
              <p:nvPr/>
            </p:nvSpPr>
            <p:spPr>
              <a:xfrm>
                <a:off x="5170714" y="5191895"/>
                <a:ext cx="1589315" cy="1265859"/>
              </a:xfrm>
              <a:prstGeom prst="rect">
                <a:avLst/>
              </a:prstGeom>
              <a:blipFill rotWithShape="0">
                <a:blip r:embed="rId3"/>
                <a:stretch>
                  <a:fillRect l="-3065"/>
                </a:stretch>
              </a:blipFill>
            </p:spPr>
            <p:txBody>
              <a:bodyPr/>
              <a:lstStyle/>
              <a:p>
                <a:r>
                  <a:rPr lang="tr-TR">
                    <a:noFill/>
                  </a:rPr>
                  <a:t> </a:t>
                </a:r>
              </a:p>
            </p:txBody>
          </p:sp>
        </mc:Fallback>
      </mc:AlternateContent>
    </p:spTree>
    <p:extLst>
      <p:ext uri="{BB962C8B-B14F-4D97-AF65-F5344CB8AC3E}">
        <p14:creationId xmlns:p14="http://schemas.microsoft.com/office/powerpoint/2010/main" val="14633433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Çözüm-2</a:t>
            </a:r>
            <a:endParaRPr lang="tr-TR" dirty="0"/>
          </a:p>
        </p:txBody>
      </p:sp>
      <p:sp>
        <p:nvSpPr>
          <p:cNvPr id="3" name="İçerik Yer Tutucusu 2"/>
          <p:cNvSpPr>
            <a:spLocks noGrp="1"/>
          </p:cNvSpPr>
          <p:nvPr>
            <p:ph idx="1"/>
          </p:nvPr>
        </p:nvSpPr>
        <p:spPr/>
        <p:txBody>
          <a:bodyPr/>
          <a:lstStyle/>
          <a:p>
            <a:pPr marL="0" indent="0">
              <a:buNone/>
            </a:pPr>
            <a:r>
              <a:rPr lang="tr-TR" dirty="0"/>
              <a:t>V</a:t>
            </a:r>
            <a:r>
              <a:rPr lang="tr-TR" baseline="-25000" dirty="0"/>
              <a:t>1</a:t>
            </a:r>
            <a:r>
              <a:rPr lang="tr-TR" dirty="0"/>
              <a:t> = </a:t>
            </a:r>
            <a:r>
              <a:rPr lang="tr-TR" i="1" dirty="0"/>
              <a:t>a</a:t>
            </a:r>
            <a:r>
              <a:rPr lang="tr-TR" dirty="0"/>
              <a:t> ve/veya v</a:t>
            </a:r>
            <a:r>
              <a:rPr lang="tr-TR" baseline="-25000" dirty="0"/>
              <a:t>2</a:t>
            </a:r>
            <a:r>
              <a:rPr lang="tr-TR" dirty="0"/>
              <a:t> = </a:t>
            </a:r>
            <a:r>
              <a:rPr lang="tr-TR" i="1" dirty="0"/>
              <a:t>b</a:t>
            </a:r>
            <a:r>
              <a:rPr lang="tr-TR" dirty="0"/>
              <a:t> şeklinde iç düğümlere sahip </a:t>
            </a:r>
            <a:r>
              <a:rPr lang="tr-TR" dirty="0" err="1"/>
              <a:t>v</a:t>
            </a:r>
            <a:r>
              <a:rPr lang="tr-TR" baseline="-25000" dirty="0" err="1"/>
              <a:t>i</a:t>
            </a:r>
            <a:r>
              <a:rPr lang="tr-TR" dirty="0" err="1"/>
              <a:t>’den</a:t>
            </a:r>
            <a:r>
              <a:rPr lang="tr-TR" dirty="0"/>
              <a:t> </a:t>
            </a:r>
            <a:r>
              <a:rPr lang="tr-TR" i="1" dirty="0" err="1"/>
              <a:t>v</a:t>
            </a:r>
            <a:r>
              <a:rPr lang="tr-TR" i="1" baseline="-25000" dirty="0" err="1"/>
              <a:t>j</a:t>
            </a:r>
            <a:r>
              <a:rPr lang="tr-TR" dirty="0"/>
              <a:t> ‘ye bir yol varsa, W</a:t>
            </a:r>
            <a:r>
              <a:rPr lang="tr-TR" baseline="-25000" dirty="0"/>
              <a:t>2</a:t>
            </a:r>
            <a:r>
              <a:rPr lang="tr-TR" dirty="0"/>
              <a:t> matrisinin </a:t>
            </a:r>
            <a:r>
              <a:rPr lang="tr-TR" i="1" dirty="0"/>
              <a:t>(</a:t>
            </a:r>
            <a:r>
              <a:rPr lang="tr-TR" i="1" dirty="0" err="1"/>
              <a:t>i,j</a:t>
            </a:r>
            <a:r>
              <a:rPr lang="tr-TR" i="1" dirty="0"/>
              <a:t>)</a:t>
            </a:r>
            <a:r>
              <a:rPr lang="tr-TR" dirty="0"/>
              <a:t> elemanı 1 değerine sahiptir, </a:t>
            </a:r>
            <a:r>
              <a:rPr lang="tr-TR" i="1" dirty="0"/>
              <a:t>b</a:t>
            </a:r>
            <a:r>
              <a:rPr lang="tr-TR" dirty="0"/>
              <a:t> düğümünü son düğüm olarak kullanan kenar olmadığından, </a:t>
            </a:r>
            <a:r>
              <a:rPr lang="tr-TR" i="1" dirty="0"/>
              <a:t>b</a:t>
            </a:r>
            <a:r>
              <a:rPr lang="tr-TR" dirty="0"/>
              <a:t> iç düğüm olsa bile yeni bir yol elde edemeyiz. Böylece, W</a:t>
            </a:r>
            <a:r>
              <a:rPr lang="tr-TR" baseline="-25000" dirty="0"/>
              <a:t>2</a:t>
            </a:r>
            <a:r>
              <a:rPr lang="tr-TR" dirty="0"/>
              <a:t> = W</a:t>
            </a:r>
            <a:r>
              <a:rPr lang="tr-TR" baseline="-25000" dirty="0"/>
              <a:t>1</a:t>
            </a:r>
            <a:r>
              <a:rPr lang="tr-TR" dirty="0"/>
              <a:t>’dir.</a:t>
            </a:r>
          </a:p>
        </p:txBody>
      </p:sp>
    </p:spTree>
    <p:extLst>
      <p:ext uri="{BB962C8B-B14F-4D97-AF65-F5344CB8AC3E}">
        <p14:creationId xmlns:p14="http://schemas.microsoft.com/office/powerpoint/2010/main" val="4205266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Çözüm-3</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2667000"/>
                <a:ext cx="10018713" cy="3080658"/>
              </a:xfrm>
            </p:spPr>
            <p:txBody>
              <a:bodyPr/>
              <a:lstStyle/>
              <a:p>
                <a:pPr marL="0" indent="0">
                  <a:buNone/>
                </a:pPr>
                <a:r>
                  <a:rPr lang="tr-TR" dirty="0"/>
                  <a:t>W</a:t>
                </a:r>
                <a:r>
                  <a:rPr lang="tr-TR" baseline="-25000" dirty="0"/>
                  <a:t>3</a:t>
                </a:r>
                <a:r>
                  <a:rPr lang="tr-TR" dirty="0"/>
                  <a:t>, eğer </a:t>
                </a:r>
                <a:r>
                  <a:rPr lang="tr-TR" dirty="0" err="1"/>
                  <a:t>v</a:t>
                </a:r>
                <a:r>
                  <a:rPr lang="tr-TR" baseline="-25000" dirty="0" err="1"/>
                  <a:t>i</a:t>
                </a:r>
                <a:r>
                  <a:rPr lang="tr-TR" dirty="0" err="1"/>
                  <a:t>’den</a:t>
                </a:r>
                <a:r>
                  <a:rPr lang="tr-TR" dirty="0"/>
                  <a:t> </a:t>
                </a:r>
                <a:r>
                  <a:rPr lang="tr-TR" i="1" dirty="0" err="1"/>
                  <a:t>V</a:t>
                </a:r>
                <a:r>
                  <a:rPr lang="tr-TR" i="1" baseline="-25000" dirty="0" err="1"/>
                  <a:t>j</a:t>
                </a:r>
                <a:r>
                  <a:rPr lang="tr-TR" dirty="0"/>
                  <a:t> ‘ye bir yol varsa ve bu yolda V</a:t>
                </a:r>
                <a:r>
                  <a:rPr lang="tr-TR" baseline="-25000" dirty="0"/>
                  <a:t>1</a:t>
                </a:r>
                <a:r>
                  <a:rPr lang="tr-TR" dirty="0"/>
                  <a:t> = </a:t>
                </a:r>
                <a:r>
                  <a:rPr lang="tr-TR" i="1" dirty="0"/>
                  <a:t>a,</a:t>
                </a:r>
                <a:r>
                  <a:rPr lang="tr-TR" dirty="0"/>
                  <a:t> v</a:t>
                </a:r>
                <a:r>
                  <a:rPr lang="tr-TR" baseline="-25000" dirty="0"/>
                  <a:t>2</a:t>
                </a:r>
                <a:r>
                  <a:rPr lang="tr-TR" dirty="0"/>
                  <a:t> = </a:t>
                </a:r>
                <a:r>
                  <a:rPr lang="tr-TR" i="1" dirty="0"/>
                  <a:t>b</a:t>
                </a:r>
                <a:r>
                  <a:rPr lang="tr-TR" dirty="0"/>
                  <a:t> ise ve/veya v</a:t>
                </a:r>
                <a:r>
                  <a:rPr lang="tr-TR" baseline="-25000" dirty="0"/>
                  <a:t>3</a:t>
                </a:r>
                <a:r>
                  <a:rPr lang="tr-TR" dirty="0"/>
                  <a:t> = </a:t>
                </a:r>
                <a:r>
                  <a:rPr lang="tr-TR" i="1" dirty="0"/>
                  <a:t>c</a:t>
                </a:r>
                <a:r>
                  <a:rPr lang="tr-TR" dirty="0"/>
                  <a:t> iç düğüm ise </a:t>
                </a:r>
                <a:r>
                  <a:rPr lang="tr-TR" i="1" dirty="0"/>
                  <a:t>(</a:t>
                </a:r>
                <a:r>
                  <a:rPr lang="tr-TR" i="1" dirty="0" err="1"/>
                  <a:t>i,j</a:t>
                </a:r>
                <a:r>
                  <a:rPr lang="tr-TR" i="1" dirty="0"/>
                  <a:t>)</a:t>
                </a:r>
                <a:r>
                  <a:rPr lang="tr-TR" dirty="0"/>
                  <a:t> girişinde 1’e sahiptir. Şimdi d’den </a:t>
                </a:r>
                <a:r>
                  <a:rPr lang="tr-TR" i="1" dirty="0"/>
                  <a:t>a</a:t>
                </a:r>
                <a:r>
                  <a:rPr lang="tr-TR" dirty="0"/>
                  <a:t> ’ya </a:t>
                </a:r>
                <a:r>
                  <a:rPr lang="tr-TR" i="1" dirty="0"/>
                  <a:t>d, c, a</a:t>
                </a:r>
                <a:r>
                  <a:rPr lang="tr-TR" dirty="0"/>
                  <a:t> şeklinde bir yol var ve </a:t>
                </a:r>
                <a:r>
                  <a:rPr lang="tr-TR" i="1" dirty="0"/>
                  <a:t>d'</a:t>
                </a:r>
                <a:r>
                  <a:rPr lang="tr-TR" dirty="0"/>
                  <a:t> den </a:t>
                </a:r>
                <a:r>
                  <a:rPr lang="tr-TR" i="1" dirty="0"/>
                  <a:t>d</a:t>
                </a:r>
                <a:r>
                  <a:rPr lang="tr-TR" dirty="0"/>
                  <a:t>’ye </a:t>
                </a:r>
                <a:r>
                  <a:rPr lang="tr-TR" i="1" dirty="0"/>
                  <a:t>d, c, d</a:t>
                </a:r>
                <a:r>
                  <a:rPr lang="tr-TR" dirty="0"/>
                  <a:t> şeklinde bir yol vardır. </a:t>
                </a:r>
                <a:r>
                  <a:rPr lang="tr-TR" dirty="0" smtClean="0"/>
                  <a:t>Böylece, </a:t>
                </a:r>
                <a:r>
                  <a:rPr lang="tr-TR" sz="1800" dirty="0" smtClean="0"/>
                  <a:t>W</a:t>
                </a:r>
                <a:r>
                  <a:rPr lang="tr-TR" sz="1800" baseline="-25000" dirty="0" smtClean="0"/>
                  <a:t>3</a:t>
                </a:r>
                <a:r>
                  <a:rPr lang="tr-TR" sz="1800" baseline="-25000" dirty="0"/>
                  <a:t>=</a:t>
                </a:r>
                <a14:m>
                  <m:oMath xmlns:m="http://schemas.openxmlformats.org/officeDocument/2006/math">
                    <m:d>
                      <m:dPr>
                        <m:begChr m:val="["/>
                        <m:endChr m:val="]"/>
                        <m:ctrlPr>
                          <a:rPr lang="tr-TR" sz="1800" i="1">
                            <a:latin typeface="Cambria Math" panose="02040503050406030204" pitchFamily="18" charset="0"/>
                          </a:rPr>
                        </m:ctrlPr>
                      </m:dPr>
                      <m:e>
                        <m:eqArr>
                          <m:eqArrPr>
                            <m:ctrlPr>
                              <a:rPr lang="tr-TR" sz="1800" i="1">
                                <a:latin typeface="Cambria Math" panose="02040503050406030204" pitchFamily="18" charset="0"/>
                              </a:rPr>
                            </m:ctrlPr>
                          </m:eqArrPr>
                          <m:e>
                            <m:r>
                              <a:rPr lang="tr-TR" sz="1800" i="1">
                                <a:latin typeface="Cambria Math" panose="02040503050406030204" pitchFamily="18" charset="0"/>
                              </a:rPr>
                              <m:t>0 </m:t>
                            </m:r>
                          </m:e>
                          <m:e>
                            <m:r>
                              <a:rPr lang="tr-TR" sz="1800" i="1">
                                <a:latin typeface="Cambria Math" panose="02040503050406030204" pitchFamily="18" charset="0"/>
                              </a:rPr>
                              <m:t>1 </m:t>
                            </m:r>
                          </m:e>
                          <m:e>
                            <m:r>
                              <a:rPr lang="tr-TR" sz="1800" i="1">
                                <a:latin typeface="Cambria Math" panose="02040503050406030204" pitchFamily="18" charset="0"/>
                              </a:rPr>
                              <m:t>1 </m:t>
                            </m:r>
                          </m:e>
                          <m:e>
                            <m:r>
                              <a:rPr lang="tr-TR" sz="1800" i="1">
                                <a:latin typeface="Cambria Math" panose="02040503050406030204" pitchFamily="18" charset="0"/>
                              </a:rPr>
                              <m:t>1 </m:t>
                            </m:r>
                          </m:e>
                        </m:eqArr>
                        <m:eqArr>
                          <m:eqArrPr>
                            <m:ctrlPr>
                              <a:rPr lang="tr-TR" sz="1800" i="1">
                                <a:latin typeface="Cambria Math" panose="02040503050406030204" pitchFamily="18" charset="0"/>
                              </a:rPr>
                            </m:ctrlPr>
                          </m:eqArrPr>
                          <m:e>
                            <m:r>
                              <a:rPr lang="tr-TR" sz="1800" i="1">
                                <a:latin typeface="Cambria Math" panose="02040503050406030204" pitchFamily="18" charset="0"/>
                              </a:rPr>
                              <m:t> 0 </m:t>
                            </m:r>
                          </m:e>
                          <m:e>
                            <m:r>
                              <a:rPr lang="tr-TR" sz="1800" i="1">
                                <a:latin typeface="Cambria Math" panose="02040503050406030204" pitchFamily="18" charset="0"/>
                              </a:rPr>
                              <m:t>0</m:t>
                            </m:r>
                          </m:e>
                          <m:e>
                            <m:r>
                              <a:rPr lang="tr-TR" sz="1800" i="1">
                                <a:latin typeface="Cambria Math" panose="02040503050406030204" pitchFamily="18" charset="0"/>
                              </a:rPr>
                              <m:t>0</m:t>
                            </m:r>
                          </m:e>
                          <m:e>
                            <m:r>
                              <a:rPr lang="tr-TR" sz="1800" i="1">
                                <a:latin typeface="Cambria Math" panose="02040503050406030204" pitchFamily="18" charset="0"/>
                              </a:rPr>
                              <m:t> 0 </m:t>
                            </m:r>
                          </m:e>
                        </m:eqArr>
                        <m:eqArr>
                          <m:eqArrPr>
                            <m:ctrlPr>
                              <a:rPr lang="tr-TR" sz="1800" i="1">
                                <a:latin typeface="Cambria Math" panose="02040503050406030204" pitchFamily="18" charset="0"/>
                              </a:rPr>
                            </m:ctrlPr>
                          </m:eqArrPr>
                          <m:e>
                            <m:r>
                              <a:rPr lang="tr-TR" sz="1800" i="1">
                                <a:latin typeface="Cambria Math" panose="02040503050406030204" pitchFamily="18" charset="0"/>
                              </a:rPr>
                              <m:t>0 </m:t>
                            </m:r>
                          </m:e>
                          <m:e>
                            <m:r>
                              <a:rPr lang="tr-TR" sz="1800" i="1">
                                <a:latin typeface="Cambria Math" panose="02040503050406030204" pitchFamily="18" charset="0"/>
                              </a:rPr>
                              <m:t> 1 </m:t>
                            </m:r>
                          </m:e>
                          <m:e>
                            <m:r>
                              <a:rPr lang="tr-TR" sz="1800" i="1">
                                <a:latin typeface="Cambria Math" panose="02040503050406030204" pitchFamily="18" charset="0"/>
                              </a:rPr>
                              <m:t>0</m:t>
                            </m:r>
                          </m:e>
                          <m:e>
                            <m:r>
                              <a:rPr lang="tr-TR" sz="1800" i="1">
                                <a:latin typeface="Cambria Math" panose="02040503050406030204" pitchFamily="18" charset="0"/>
                              </a:rPr>
                              <m:t>1</m:t>
                            </m:r>
                          </m:e>
                        </m:eqArr>
                        <m:eqArr>
                          <m:eqArrPr>
                            <m:ctrlPr>
                              <a:rPr lang="tr-TR" sz="1800" i="1">
                                <a:latin typeface="Cambria Math" panose="02040503050406030204" pitchFamily="18" charset="0"/>
                              </a:rPr>
                            </m:ctrlPr>
                          </m:eqArrPr>
                          <m:e>
                            <m:r>
                              <a:rPr lang="tr-TR" sz="1800" i="1">
                                <a:latin typeface="Cambria Math" panose="02040503050406030204" pitchFamily="18" charset="0"/>
                              </a:rPr>
                              <m:t> 1</m:t>
                            </m:r>
                          </m:e>
                          <m:e>
                            <m:r>
                              <a:rPr lang="tr-TR" sz="1800" i="1">
                                <a:latin typeface="Cambria Math" panose="02040503050406030204" pitchFamily="18" charset="0"/>
                              </a:rPr>
                              <m:t> 1</m:t>
                            </m:r>
                          </m:e>
                          <m:e>
                            <m:r>
                              <a:rPr lang="tr-TR" sz="1800" i="1">
                                <a:latin typeface="Cambria Math" panose="02040503050406030204" pitchFamily="18" charset="0"/>
                              </a:rPr>
                              <m:t> 1</m:t>
                            </m:r>
                          </m:e>
                          <m:e>
                            <m:r>
                              <a:rPr lang="tr-TR" sz="1800" i="1">
                                <a:latin typeface="Cambria Math" panose="02040503050406030204" pitchFamily="18" charset="0"/>
                              </a:rPr>
                              <m:t> 1</m:t>
                            </m:r>
                          </m:e>
                        </m:eqArr>
                      </m:e>
                    </m:d>
                  </m:oMath>
                </a14:m>
                <a:r>
                  <a:rPr lang="tr-TR" dirty="0" smtClean="0"/>
                  <a:t> olur</a:t>
                </a:r>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2667000"/>
                <a:ext cx="10018713" cy="3080658"/>
              </a:xfrm>
              <a:blipFill rotWithShape="0">
                <a:blip r:embed="rId2"/>
                <a:stretch>
                  <a:fillRect l="-912" r="-122"/>
                </a:stretch>
              </a:blipFill>
            </p:spPr>
            <p:txBody>
              <a:bodyPr/>
              <a:lstStyle/>
              <a:p>
                <a:r>
                  <a:rPr lang="tr-TR">
                    <a:noFill/>
                  </a:rPr>
                  <a:t> </a:t>
                </a:r>
              </a:p>
            </p:txBody>
          </p:sp>
        </mc:Fallback>
      </mc:AlternateContent>
    </p:spTree>
    <p:extLst>
      <p:ext uri="{BB962C8B-B14F-4D97-AF65-F5344CB8AC3E}">
        <p14:creationId xmlns:p14="http://schemas.microsoft.com/office/powerpoint/2010/main" val="21615745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Çözüm-4</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r>
                  <a:rPr lang="tr-TR" dirty="0"/>
                  <a:t>Son olarak, W</a:t>
                </a:r>
                <a:r>
                  <a:rPr lang="tr-TR" baseline="-25000" dirty="0"/>
                  <a:t>4</a:t>
                </a:r>
                <a:r>
                  <a:rPr lang="tr-TR" dirty="0"/>
                  <a:t>, eğer </a:t>
                </a:r>
                <a:r>
                  <a:rPr lang="tr-TR" dirty="0" err="1"/>
                  <a:t>v</a:t>
                </a:r>
                <a:r>
                  <a:rPr lang="tr-TR" baseline="-25000" dirty="0" err="1"/>
                  <a:t>i</a:t>
                </a:r>
                <a:r>
                  <a:rPr lang="tr-TR" dirty="0" err="1"/>
                  <a:t>’den</a:t>
                </a:r>
                <a:r>
                  <a:rPr lang="tr-TR" dirty="0"/>
                  <a:t> </a:t>
                </a:r>
                <a:r>
                  <a:rPr lang="tr-TR" i="1" dirty="0" err="1"/>
                  <a:t>V</a:t>
                </a:r>
                <a:r>
                  <a:rPr lang="tr-TR" i="1" baseline="-25000" dirty="0" err="1"/>
                  <a:t>j</a:t>
                </a:r>
                <a:r>
                  <a:rPr lang="tr-TR" dirty="0"/>
                  <a:t> ‘ye bir yol varsa ve bu yolda V</a:t>
                </a:r>
                <a:r>
                  <a:rPr lang="tr-TR" baseline="-25000" dirty="0"/>
                  <a:t>1</a:t>
                </a:r>
                <a:r>
                  <a:rPr lang="tr-TR" dirty="0"/>
                  <a:t> = </a:t>
                </a:r>
                <a:r>
                  <a:rPr lang="tr-TR" i="1" dirty="0"/>
                  <a:t>a,</a:t>
                </a:r>
                <a:r>
                  <a:rPr lang="tr-TR" dirty="0"/>
                  <a:t> v</a:t>
                </a:r>
                <a:r>
                  <a:rPr lang="tr-TR" baseline="-25000" dirty="0"/>
                  <a:t>2</a:t>
                </a:r>
                <a:r>
                  <a:rPr lang="tr-TR" dirty="0"/>
                  <a:t> </a:t>
                </a:r>
                <a:r>
                  <a:rPr lang="tr-TR" i="1" dirty="0"/>
                  <a:t>= b,</a:t>
                </a:r>
                <a:r>
                  <a:rPr lang="tr-TR" dirty="0"/>
                  <a:t> v</a:t>
                </a:r>
                <a:r>
                  <a:rPr lang="tr-TR" baseline="-25000" dirty="0"/>
                  <a:t>3</a:t>
                </a:r>
                <a:r>
                  <a:rPr lang="tr-TR" dirty="0"/>
                  <a:t> = </a:t>
                </a:r>
                <a:r>
                  <a:rPr lang="tr-TR" i="1" dirty="0"/>
                  <a:t>c</a:t>
                </a:r>
                <a:r>
                  <a:rPr lang="tr-TR" dirty="0"/>
                  <a:t> ise ve/ veya v</a:t>
                </a:r>
                <a:r>
                  <a:rPr lang="tr-TR" baseline="-25000" dirty="0"/>
                  <a:t>4</a:t>
                </a:r>
                <a:r>
                  <a:rPr lang="tr-TR" dirty="0"/>
                  <a:t> = </a:t>
                </a:r>
                <a:r>
                  <a:rPr lang="tr-TR" i="1" dirty="0"/>
                  <a:t>d</a:t>
                </a:r>
                <a:r>
                  <a:rPr lang="tr-TR" dirty="0"/>
                  <a:t> iç düğüm ise (</a:t>
                </a:r>
                <a:r>
                  <a:rPr lang="tr-TR" dirty="0" err="1"/>
                  <a:t>i,j</a:t>
                </a:r>
                <a:r>
                  <a:rPr lang="tr-TR" dirty="0"/>
                  <a:t>) girişinde </a:t>
                </a:r>
                <a:r>
                  <a:rPr lang="tr-TR" dirty="0" err="1"/>
                  <a:t>l’e</a:t>
                </a:r>
                <a:r>
                  <a:rPr lang="tr-TR" dirty="0"/>
                  <a:t> sahiptir. Bunların hepsi çizgenin düğümleri oldu­ğundan, </a:t>
                </a:r>
                <a:r>
                  <a:rPr lang="tr-TR" dirty="0" err="1"/>
                  <a:t>v</a:t>
                </a:r>
                <a:r>
                  <a:rPr lang="tr-TR" baseline="-25000" dirty="0" err="1"/>
                  <a:t>i</a:t>
                </a:r>
                <a:r>
                  <a:rPr lang="tr-TR" dirty="0" err="1"/>
                  <a:t>’den</a:t>
                </a:r>
                <a:r>
                  <a:rPr lang="tr-TR" dirty="0"/>
                  <a:t> </a:t>
                </a:r>
                <a:r>
                  <a:rPr lang="tr-TR" dirty="0" err="1"/>
                  <a:t>v</a:t>
                </a:r>
                <a:r>
                  <a:rPr lang="tr-TR" baseline="-25000" dirty="0" err="1"/>
                  <a:t>j</a:t>
                </a:r>
                <a:r>
                  <a:rPr lang="tr-TR" dirty="0" err="1"/>
                  <a:t>’ye</a:t>
                </a:r>
                <a:r>
                  <a:rPr lang="tr-TR" dirty="0"/>
                  <a:t> bir yol varsa bu giriş 1 ’e sahiptir. </a:t>
                </a:r>
                <a:r>
                  <a:rPr lang="tr-TR" dirty="0" smtClean="0"/>
                  <a:t>Böylece, </a:t>
                </a:r>
                <a:r>
                  <a:rPr lang="tr-TR" sz="1800" dirty="0" smtClean="0"/>
                  <a:t>W</a:t>
                </a:r>
                <a:r>
                  <a:rPr lang="tr-TR" sz="1800" baseline="-25000" dirty="0" smtClean="0"/>
                  <a:t>4</a:t>
                </a:r>
                <a:r>
                  <a:rPr lang="tr-TR" sz="1800" baseline="-25000" dirty="0"/>
                  <a:t>=</a:t>
                </a:r>
                <a14:m>
                  <m:oMath xmlns:m="http://schemas.openxmlformats.org/officeDocument/2006/math">
                    <m:d>
                      <m:dPr>
                        <m:begChr m:val="["/>
                        <m:endChr m:val="]"/>
                        <m:ctrlPr>
                          <a:rPr lang="tr-TR" sz="1800" i="1">
                            <a:latin typeface="Cambria Math" panose="02040503050406030204" pitchFamily="18" charset="0"/>
                          </a:rPr>
                        </m:ctrlPr>
                      </m:dPr>
                      <m:e>
                        <m:eqArr>
                          <m:eqArrPr>
                            <m:ctrlPr>
                              <a:rPr lang="tr-TR" sz="1800" i="1">
                                <a:latin typeface="Cambria Math" panose="02040503050406030204" pitchFamily="18" charset="0"/>
                              </a:rPr>
                            </m:ctrlPr>
                          </m:eqArrPr>
                          <m:e>
                            <m:r>
                              <a:rPr lang="tr-TR" sz="1800" i="1">
                                <a:latin typeface="Cambria Math" panose="02040503050406030204" pitchFamily="18" charset="0"/>
                              </a:rPr>
                              <m:t>1 </m:t>
                            </m:r>
                          </m:e>
                          <m:e>
                            <m:r>
                              <a:rPr lang="tr-TR" sz="1800" i="1">
                                <a:latin typeface="Cambria Math" panose="02040503050406030204" pitchFamily="18" charset="0"/>
                              </a:rPr>
                              <m:t>1 </m:t>
                            </m:r>
                          </m:e>
                          <m:e>
                            <m:r>
                              <a:rPr lang="tr-TR" sz="1800" i="1">
                                <a:latin typeface="Cambria Math" panose="02040503050406030204" pitchFamily="18" charset="0"/>
                              </a:rPr>
                              <m:t>1 </m:t>
                            </m:r>
                          </m:e>
                          <m:e>
                            <m:r>
                              <a:rPr lang="tr-TR" sz="1800" i="1">
                                <a:latin typeface="Cambria Math" panose="02040503050406030204" pitchFamily="18" charset="0"/>
                              </a:rPr>
                              <m:t>1</m:t>
                            </m:r>
                          </m:e>
                        </m:eqArr>
                        <m:eqArr>
                          <m:eqArrPr>
                            <m:ctrlPr>
                              <a:rPr lang="tr-TR" sz="1800" i="1">
                                <a:latin typeface="Cambria Math" panose="02040503050406030204" pitchFamily="18" charset="0"/>
                              </a:rPr>
                            </m:ctrlPr>
                          </m:eqArrPr>
                          <m:e>
                            <m:r>
                              <a:rPr lang="tr-TR" sz="1800" i="1">
                                <a:latin typeface="Cambria Math" panose="02040503050406030204" pitchFamily="18" charset="0"/>
                              </a:rPr>
                              <m:t> 0 </m:t>
                            </m:r>
                          </m:e>
                          <m:e>
                            <m:r>
                              <a:rPr lang="tr-TR" sz="1800" i="1">
                                <a:latin typeface="Cambria Math" panose="02040503050406030204" pitchFamily="18" charset="0"/>
                              </a:rPr>
                              <m:t>0</m:t>
                            </m:r>
                          </m:e>
                          <m:e>
                            <m:r>
                              <a:rPr lang="tr-TR" sz="1800" i="1">
                                <a:latin typeface="Cambria Math" panose="02040503050406030204" pitchFamily="18" charset="0"/>
                              </a:rPr>
                              <m:t>0</m:t>
                            </m:r>
                          </m:e>
                          <m:e>
                            <m:r>
                              <a:rPr lang="tr-TR" sz="1800" i="1">
                                <a:latin typeface="Cambria Math" panose="02040503050406030204" pitchFamily="18" charset="0"/>
                              </a:rPr>
                              <m:t> 0 </m:t>
                            </m:r>
                          </m:e>
                        </m:eqArr>
                        <m:eqArr>
                          <m:eqArrPr>
                            <m:ctrlPr>
                              <a:rPr lang="tr-TR" sz="1800" i="1">
                                <a:latin typeface="Cambria Math" panose="02040503050406030204" pitchFamily="18" charset="0"/>
                              </a:rPr>
                            </m:ctrlPr>
                          </m:eqArrPr>
                          <m:e>
                            <m:r>
                              <a:rPr lang="tr-TR" sz="1800" i="1">
                                <a:latin typeface="Cambria Math" panose="02040503050406030204" pitchFamily="18" charset="0"/>
                              </a:rPr>
                              <m:t>1 </m:t>
                            </m:r>
                          </m:e>
                          <m:e>
                            <m:r>
                              <a:rPr lang="tr-TR" sz="1800" i="1">
                                <a:latin typeface="Cambria Math" panose="02040503050406030204" pitchFamily="18" charset="0"/>
                              </a:rPr>
                              <m:t> 1 </m:t>
                            </m:r>
                          </m:e>
                          <m:e>
                            <m:r>
                              <a:rPr lang="tr-TR" sz="1800" i="1">
                                <a:latin typeface="Cambria Math" panose="02040503050406030204" pitchFamily="18" charset="0"/>
                              </a:rPr>
                              <m:t>1</m:t>
                            </m:r>
                          </m:e>
                          <m:e>
                            <m:r>
                              <a:rPr lang="tr-TR" sz="1800" i="1">
                                <a:latin typeface="Cambria Math" panose="02040503050406030204" pitchFamily="18" charset="0"/>
                              </a:rPr>
                              <m:t>1</m:t>
                            </m:r>
                          </m:e>
                        </m:eqArr>
                        <m:eqArr>
                          <m:eqArrPr>
                            <m:ctrlPr>
                              <a:rPr lang="tr-TR" sz="1800" i="1">
                                <a:latin typeface="Cambria Math" panose="02040503050406030204" pitchFamily="18" charset="0"/>
                              </a:rPr>
                            </m:ctrlPr>
                          </m:eqArrPr>
                          <m:e>
                            <m:r>
                              <a:rPr lang="tr-TR" sz="1800" i="1">
                                <a:latin typeface="Cambria Math" panose="02040503050406030204" pitchFamily="18" charset="0"/>
                              </a:rPr>
                              <m:t> 1</m:t>
                            </m:r>
                          </m:e>
                          <m:e>
                            <m:r>
                              <a:rPr lang="tr-TR" sz="1800" i="1">
                                <a:latin typeface="Cambria Math" panose="02040503050406030204" pitchFamily="18" charset="0"/>
                              </a:rPr>
                              <m:t> 1</m:t>
                            </m:r>
                          </m:e>
                          <m:e>
                            <m:r>
                              <a:rPr lang="tr-TR" sz="1800" i="1">
                                <a:latin typeface="Cambria Math" panose="02040503050406030204" pitchFamily="18" charset="0"/>
                              </a:rPr>
                              <m:t> 1</m:t>
                            </m:r>
                          </m:e>
                          <m:e>
                            <m:r>
                              <a:rPr lang="tr-TR" sz="1800" i="1">
                                <a:latin typeface="Cambria Math" panose="02040503050406030204" pitchFamily="18" charset="0"/>
                              </a:rPr>
                              <m:t> 1</m:t>
                            </m:r>
                          </m:e>
                        </m:eqArr>
                      </m:e>
                    </m:d>
                  </m:oMath>
                </a14:m>
                <a:r>
                  <a:rPr lang="tr-TR" dirty="0" smtClean="0"/>
                  <a:t> olur</a:t>
                </a:r>
                <a:r>
                  <a:rPr lang="tr-TR" dirty="0"/>
                  <a:t>. Bu son W</a:t>
                </a:r>
                <a:r>
                  <a:rPr lang="tr-TR" baseline="-25000" dirty="0"/>
                  <a:t>4</a:t>
                </a:r>
                <a:r>
                  <a:rPr lang="tr-TR" dirty="0"/>
                  <a:t> matrisi geçişli kapanıştır.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1521" r="-1034"/>
                </a:stretch>
              </a:blipFill>
            </p:spPr>
            <p:txBody>
              <a:bodyPr/>
              <a:lstStyle/>
              <a:p>
                <a:r>
                  <a:rPr lang="tr-TR">
                    <a:noFill/>
                  </a:rPr>
                  <a:t> </a:t>
                </a:r>
              </a:p>
            </p:txBody>
          </p:sp>
        </mc:Fallback>
      </mc:AlternateContent>
    </p:spTree>
    <p:extLst>
      <p:ext uri="{BB962C8B-B14F-4D97-AF65-F5344CB8AC3E}">
        <p14:creationId xmlns:p14="http://schemas.microsoft.com/office/powerpoint/2010/main" val="31066115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Lemma</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pPr marL="0" indent="0">
                  <a:lnSpc>
                    <a:spcPct val="150000"/>
                  </a:lnSpc>
                  <a:spcAft>
                    <a:spcPts val="0"/>
                  </a:spcAft>
                  <a:buNone/>
                </a:pP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tr-TR" baseline="-25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tr-T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tr-T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𝑤</m:t>
                        </m:r>
                      </m:e>
                      <m:sub>
                        <m:r>
                          <a:rPr lang="tr-T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𝑖𝑗</m:t>
                        </m:r>
                      </m:sub>
                      <m:sup>
                        <m:r>
                          <a:rPr lang="tr-T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tr-T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𝑘</m:t>
                        </m:r>
                        <m:r>
                          <a:rPr lang="tr-TR"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0—1 matrisi olsun. Bu matris, sadece ve sadece {v</a:t>
                </a:r>
                <a:r>
                  <a:rPr lang="tr-TR"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a:t>
                </a:r>
                <a:r>
                  <a:rPr lang="tr-TR"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tr-TR" baseline="-25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iç düğümler ve </a:t>
                </a: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tr-TR" baseline="-25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tr-TR"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’den</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t>
                </a:r>
                <a:r>
                  <a:rPr lang="tr-TR" i="1" baseline="-25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ye bir yol varsa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i,j</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girişinde 1 değerine sahiptir </a:t>
                </a: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ve</a:t>
                </a:r>
                <a:endParaRPr lang="tr-TR" sz="2000" dirty="0" smtClean="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0"/>
                  </a:spcAft>
                  <a:buNone/>
                </a:pPr>
                <a14:m>
                  <m:oMath xmlns:m="http://schemas.openxmlformats.org/officeDocument/2006/math">
                    <m:sSubSup>
                      <m:sSub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SupPr>
                      <m:e>
                        <m:r>
                          <a:rPr lang="tr-TR" i="1">
                            <a:latin typeface="Cambria Math" panose="02040503050406030204" pitchFamily="18" charset="0"/>
                            <a:ea typeface="Times New Roman" panose="02020603050405020304" pitchFamily="18" charset="0"/>
                            <a:cs typeface="Times New Roman" panose="02020603050405020304" pitchFamily="18" charset="0"/>
                          </a:rPr>
                          <m:t>𝑤</m:t>
                        </m:r>
                      </m:e>
                      <m:sub>
                        <m:r>
                          <a:rPr lang="tr-TR" i="1">
                            <a:latin typeface="Cambria Math" panose="02040503050406030204" pitchFamily="18" charset="0"/>
                            <a:ea typeface="Times New Roman" panose="02020603050405020304" pitchFamily="18" charset="0"/>
                            <a:cs typeface="Times New Roman" panose="02020603050405020304" pitchFamily="18" charset="0"/>
                          </a:rPr>
                          <m:t>𝑖𝑗</m:t>
                        </m:r>
                      </m:sub>
                      <m:sup>
                        <m:r>
                          <a:rPr lang="tr-TR" i="1">
                            <a:latin typeface="Cambria Math" panose="02040503050406030204" pitchFamily="18" charset="0"/>
                            <a:ea typeface="Times New Roman" panose="02020603050405020304" pitchFamily="18" charset="0"/>
                            <a:cs typeface="Times New Roman" panose="02020603050405020304" pitchFamily="18" charset="0"/>
                          </a:rPr>
                          <m:t>[</m:t>
                        </m:r>
                        <m:r>
                          <a:rPr lang="tr-TR" i="1">
                            <a:latin typeface="Cambria Math" panose="02040503050406030204" pitchFamily="18" charset="0"/>
                            <a:ea typeface="Times New Roman" panose="02020603050405020304" pitchFamily="18" charset="0"/>
                            <a:cs typeface="Times New Roman" panose="02020603050405020304" pitchFamily="18" charset="0"/>
                          </a:rPr>
                          <m:t>𝑘</m:t>
                        </m:r>
                        <m:r>
                          <a:rPr lang="tr-TR" i="1">
                            <a:latin typeface="Cambria Math" panose="02040503050406030204" pitchFamily="18" charset="0"/>
                            <a:ea typeface="Times New Roman" panose="02020603050405020304" pitchFamily="18" charset="0"/>
                            <a:cs typeface="Times New Roman" panose="02020603050405020304" pitchFamily="18" charset="0"/>
                          </a:rPr>
                          <m:t>]</m:t>
                        </m:r>
                      </m:sup>
                    </m:sSubSup>
                    <m:r>
                      <a:rPr lang="tr-TR" i="1">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SupPr>
                      <m:e>
                        <m:r>
                          <a:rPr lang="tr-TR" i="1">
                            <a:latin typeface="Cambria Math" panose="02040503050406030204" pitchFamily="18" charset="0"/>
                            <a:ea typeface="Times New Roman" panose="02020603050405020304" pitchFamily="18" charset="0"/>
                            <a:cs typeface="Times New Roman" panose="02020603050405020304" pitchFamily="18" charset="0"/>
                          </a:rPr>
                          <m:t>𝑤</m:t>
                        </m:r>
                      </m:e>
                      <m:sub>
                        <m:r>
                          <a:rPr lang="tr-TR" i="1">
                            <a:latin typeface="Cambria Math" panose="02040503050406030204" pitchFamily="18" charset="0"/>
                            <a:ea typeface="Times New Roman" panose="02020603050405020304" pitchFamily="18" charset="0"/>
                            <a:cs typeface="Times New Roman" panose="02020603050405020304" pitchFamily="18" charset="0"/>
                          </a:rPr>
                          <m:t>𝑖𝑗</m:t>
                        </m:r>
                      </m:sub>
                      <m:sup>
                        <m:r>
                          <a:rPr lang="tr-TR" i="1">
                            <a:latin typeface="Cambria Math" panose="02040503050406030204" pitchFamily="18" charset="0"/>
                            <a:ea typeface="Times New Roman" panose="02020603050405020304" pitchFamily="18" charset="0"/>
                            <a:cs typeface="Times New Roman" panose="02020603050405020304" pitchFamily="18" charset="0"/>
                          </a:rPr>
                          <m:t>[</m:t>
                        </m:r>
                        <m:r>
                          <a:rPr lang="tr-TR" i="1">
                            <a:latin typeface="Cambria Math" panose="02040503050406030204" pitchFamily="18" charset="0"/>
                            <a:ea typeface="Times New Roman" panose="02020603050405020304" pitchFamily="18" charset="0"/>
                            <a:cs typeface="Times New Roman" panose="02020603050405020304" pitchFamily="18" charset="0"/>
                          </a:rPr>
                          <m:t>𝑘</m:t>
                        </m:r>
                        <m:r>
                          <a:rPr lang="tr-TR" i="1">
                            <a:latin typeface="Cambria Math" panose="02040503050406030204" pitchFamily="18" charset="0"/>
                            <a:ea typeface="Times New Roman" panose="02020603050405020304" pitchFamily="18" charset="0"/>
                            <a:cs typeface="Times New Roman" panose="02020603050405020304" pitchFamily="18" charset="0"/>
                          </a:rPr>
                          <m:t>−1]</m:t>
                        </m:r>
                      </m:sup>
                    </m:sSubSup>
                    <m:r>
                      <a:rPr lang="tr-TR"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SupPr>
                      <m:e>
                        <m:r>
                          <a:rPr lang="tr-TR" i="1">
                            <a:latin typeface="Cambria Math" panose="02040503050406030204" pitchFamily="18" charset="0"/>
                            <a:ea typeface="Times New Roman" panose="02020603050405020304" pitchFamily="18" charset="0"/>
                            <a:cs typeface="Times New Roman" panose="02020603050405020304" pitchFamily="18" charset="0"/>
                          </a:rPr>
                          <m:t>𝑤</m:t>
                        </m:r>
                      </m:e>
                      <m:sub>
                        <m:r>
                          <a:rPr lang="tr-TR" i="1">
                            <a:latin typeface="Cambria Math" panose="02040503050406030204" pitchFamily="18" charset="0"/>
                            <a:ea typeface="Times New Roman" panose="02020603050405020304" pitchFamily="18" charset="0"/>
                            <a:cs typeface="Times New Roman" panose="02020603050405020304" pitchFamily="18" charset="0"/>
                          </a:rPr>
                          <m:t>𝑖𝑘</m:t>
                        </m:r>
                      </m:sub>
                      <m:sup>
                        <m:r>
                          <a:rPr lang="tr-TR" i="1">
                            <a:latin typeface="Cambria Math" panose="02040503050406030204" pitchFamily="18" charset="0"/>
                            <a:ea typeface="Times New Roman" panose="02020603050405020304" pitchFamily="18" charset="0"/>
                            <a:cs typeface="Times New Roman" panose="02020603050405020304" pitchFamily="18" charset="0"/>
                          </a:rPr>
                          <m:t>[</m:t>
                        </m:r>
                        <m:r>
                          <a:rPr lang="tr-TR" i="1">
                            <a:latin typeface="Cambria Math" panose="02040503050406030204" pitchFamily="18" charset="0"/>
                            <a:ea typeface="Times New Roman" panose="02020603050405020304" pitchFamily="18" charset="0"/>
                            <a:cs typeface="Times New Roman" panose="02020603050405020304" pitchFamily="18" charset="0"/>
                          </a:rPr>
                          <m:t>𝑘</m:t>
                        </m:r>
                        <m:r>
                          <a:rPr lang="tr-TR" i="1">
                            <a:latin typeface="Cambria Math" panose="02040503050406030204" pitchFamily="18" charset="0"/>
                            <a:ea typeface="Times New Roman" panose="02020603050405020304" pitchFamily="18" charset="0"/>
                            <a:cs typeface="Times New Roman" panose="02020603050405020304" pitchFamily="18" charset="0"/>
                          </a:rPr>
                          <m:t>−1]</m:t>
                        </m:r>
                      </m:sup>
                    </m:sSubSup>
                    <m:r>
                      <a:rPr lang="tr-TR"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SupPr>
                      <m:e>
                        <m:r>
                          <a:rPr lang="tr-TR" i="1">
                            <a:latin typeface="Cambria Math" panose="02040503050406030204" pitchFamily="18" charset="0"/>
                            <a:ea typeface="Times New Roman" panose="02020603050405020304" pitchFamily="18" charset="0"/>
                            <a:cs typeface="Times New Roman" panose="02020603050405020304" pitchFamily="18" charset="0"/>
                          </a:rPr>
                          <m:t>𝑤</m:t>
                        </m:r>
                      </m:e>
                      <m:sub>
                        <m:r>
                          <a:rPr lang="tr-TR" i="1">
                            <a:latin typeface="Cambria Math" panose="02040503050406030204" pitchFamily="18" charset="0"/>
                            <a:ea typeface="Times New Roman" panose="02020603050405020304" pitchFamily="18" charset="0"/>
                            <a:cs typeface="Times New Roman" panose="02020603050405020304" pitchFamily="18" charset="0"/>
                          </a:rPr>
                          <m:t>𝑘𝑗</m:t>
                        </m:r>
                      </m:sub>
                      <m:sup>
                        <m:r>
                          <a:rPr lang="tr-TR" i="1">
                            <a:latin typeface="Cambria Math" panose="02040503050406030204" pitchFamily="18" charset="0"/>
                            <a:ea typeface="Times New Roman" panose="02020603050405020304" pitchFamily="18" charset="0"/>
                            <a:cs typeface="Times New Roman" panose="02020603050405020304" pitchFamily="18" charset="0"/>
                          </a:rPr>
                          <m:t>[</m:t>
                        </m:r>
                        <m:r>
                          <a:rPr lang="tr-TR" i="1">
                            <a:latin typeface="Cambria Math" panose="02040503050406030204" pitchFamily="18" charset="0"/>
                            <a:ea typeface="Times New Roman" panose="02020603050405020304" pitchFamily="18" charset="0"/>
                            <a:cs typeface="Times New Roman" panose="02020603050405020304" pitchFamily="18" charset="0"/>
                          </a:rPr>
                          <m:t>𝑘</m:t>
                        </m:r>
                        <m:r>
                          <a:rPr lang="tr-TR" i="1">
                            <a:latin typeface="Cambria Math" panose="02040503050406030204" pitchFamily="18" charset="0"/>
                            <a:ea typeface="Times New Roman" panose="02020603050405020304" pitchFamily="18" charset="0"/>
                            <a:cs typeface="Times New Roman" panose="02020603050405020304" pitchFamily="18" charset="0"/>
                          </a:rPr>
                          <m:t>−1]</m:t>
                        </m:r>
                      </m:sup>
                    </m:sSubSup>
                    <m:r>
                      <a:rPr lang="tr-TR" i="1">
                        <a:latin typeface="Cambria Math" panose="02040503050406030204" pitchFamily="18" charset="0"/>
                        <a:ea typeface="Times New Roman" panose="02020603050405020304" pitchFamily="18" charset="0"/>
                        <a:cs typeface="Times New Roman" panose="02020603050405020304" pitchFamily="18" charset="0"/>
                      </a:rPr>
                      <m:t>)</m:t>
                    </m:r>
                  </m:oMath>
                </a14:m>
                <a:r>
                  <a:rPr lang="tr-TR" sz="2000" dirty="0" smtClean="0">
                    <a:latin typeface="Calibri" panose="020F0502020204030204" pitchFamily="34" charset="0"/>
                    <a:ea typeface="Calibri" panose="020F0502020204030204" pitchFamily="34" charset="0"/>
                    <a:cs typeface="Times New Roman" panose="02020603050405020304" pitchFamily="18" charset="0"/>
                  </a:rPr>
                  <a:t> olur.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0">
                <a:blip r:embed="rId2"/>
                <a:stretch>
                  <a:fillRect l="-912"/>
                </a:stretch>
              </a:blipFill>
            </p:spPr>
            <p:txBody>
              <a:bodyPr/>
              <a:lstStyle/>
              <a:p>
                <a:r>
                  <a:rPr lang="tr-TR">
                    <a:noFill/>
                  </a:rPr>
                  <a:t> </a:t>
                </a:r>
              </a:p>
            </p:txBody>
          </p:sp>
        </mc:Fallback>
      </mc:AlternateContent>
    </p:spTree>
    <p:extLst>
      <p:ext uri="{BB962C8B-B14F-4D97-AF65-F5344CB8AC3E}">
        <p14:creationId xmlns:p14="http://schemas.microsoft.com/office/powerpoint/2010/main" val="8444219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normAutofit fontScale="90000"/>
          </a:bodyPr>
          <a:lstStyle/>
          <a:p>
            <a:r>
              <a:rPr lang="tr-TR" dirty="0"/>
              <a:t/>
            </a:r>
            <a:br>
              <a:rPr lang="tr-TR" dirty="0"/>
            </a:br>
            <a:r>
              <a:rPr lang="tr-TR" dirty="0"/>
              <a:t> </a:t>
            </a:r>
            <a:br>
              <a:rPr lang="tr-TR" dirty="0"/>
            </a:br>
            <a:r>
              <a:rPr lang="tr-TR" b="1" dirty="0" smtClean="0"/>
              <a:t>9.5 Denklik İlişkileri</a:t>
            </a:r>
            <a:br>
              <a:rPr lang="tr-TR" b="1" dirty="0" smtClean="0"/>
            </a:br>
            <a:endParaRPr lang="tr-TR" b="1" dirty="0"/>
          </a:p>
        </p:txBody>
      </p:sp>
    </p:spTree>
    <p:extLst>
      <p:ext uri="{BB962C8B-B14F-4D97-AF65-F5344CB8AC3E}">
        <p14:creationId xmlns:p14="http://schemas.microsoft.com/office/powerpoint/2010/main" val="41986280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a:t>Denklik ilişkileri matematikte ve bilgisayar bilimlerinde önemlidir. Bunun bir nedeni, iki eleman ilişkilendirildiğinde bunların denk olduğunun düşünülmesidir.</a:t>
            </a:r>
          </a:p>
          <a:p>
            <a:endParaRPr lang="tr-TR" dirty="0"/>
          </a:p>
        </p:txBody>
      </p:sp>
    </p:spTree>
    <p:extLst>
      <p:ext uri="{BB962C8B-B14F-4D97-AF65-F5344CB8AC3E}">
        <p14:creationId xmlns:p14="http://schemas.microsoft.com/office/powerpoint/2010/main" val="28844444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sp>
        <p:nvSpPr>
          <p:cNvPr id="3" name="İçerik Yer Tutucusu 2"/>
          <p:cNvSpPr>
            <a:spLocks noGrp="1"/>
          </p:cNvSpPr>
          <p:nvPr>
            <p:ph idx="1"/>
          </p:nvPr>
        </p:nvSpPr>
        <p:spPr/>
        <p:txBody>
          <a:bodyPr/>
          <a:lstStyle/>
          <a:p>
            <a:pPr marL="0" indent="0">
              <a:buNone/>
            </a:pPr>
            <a:r>
              <a:rPr lang="tr-TR" dirty="0"/>
              <a:t>Bir </a:t>
            </a:r>
            <a:r>
              <a:rPr lang="tr-TR" i="1" dirty="0"/>
              <a:t>A</a:t>
            </a:r>
            <a:r>
              <a:rPr lang="tr-TR" dirty="0"/>
              <a:t> kümesinde tanımlı bir ilişki, yansımalı, simetrik ve geçişli ise </a:t>
            </a:r>
            <a:r>
              <a:rPr lang="tr-TR" i="1" dirty="0"/>
              <a:t>denklik ilişkisi</a:t>
            </a:r>
            <a:r>
              <a:rPr lang="tr-TR" dirty="0"/>
              <a:t> olarak adlandırılır</a:t>
            </a:r>
            <a:r>
              <a:rPr lang="tr-TR" dirty="0" smtClean="0"/>
              <a:t>.</a:t>
            </a:r>
            <a:endParaRPr lang="tr-TR" dirty="0"/>
          </a:p>
        </p:txBody>
      </p:sp>
    </p:spTree>
    <p:extLst>
      <p:ext uri="{BB962C8B-B14F-4D97-AF65-F5344CB8AC3E}">
        <p14:creationId xmlns:p14="http://schemas.microsoft.com/office/powerpoint/2010/main" val="946164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sp>
        <p:nvSpPr>
          <p:cNvPr id="8" name="İçerik Yer Tutucusu 7"/>
          <p:cNvSpPr>
            <a:spLocks noGrp="1"/>
          </p:cNvSpPr>
          <p:nvPr>
            <p:ph idx="1"/>
          </p:nvPr>
        </p:nvSpPr>
        <p:spPr/>
        <p:txBody>
          <a:bodyPr/>
          <a:lstStyle/>
          <a:p>
            <a:pPr marL="0" indent="0">
              <a:buNone/>
            </a:pPr>
            <a:r>
              <a:rPr lang="tr-TR" dirty="0"/>
              <a:t>Bir A kümesi üzerindeki ilişkiyi A’dan A’ya ilişkidir. Başka bir deyişle A üzerindeki bir ilişki  </a:t>
            </a:r>
            <a:r>
              <a:rPr lang="tr-TR" dirty="0" smtClean="0"/>
              <a:t>A x A’nın </a:t>
            </a:r>
            <a:r>
              <a:rPr lang="tr-TR" dirty="0"/>
              <a:t>alt kümesidir. </a:t>
            </a:r>
          </a:p>
        </p:txBody>
      </p:sp>
    </p:spTree>
    <p:extLst>
      <p:ext uri="{BB962C8B-B14F-4D97-AF65-F5344CB8AC3E}">
        <p14:creationId xmlns:p14="http://schemas.microsoft.com/office/powerpoint/2010/main" val="28981656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1484311" y="1997527"/>
            <a:ext cx="10018713" cy="1839687"/>
          </a:xfrm>
        </p:spPr>
        <p:txBody>
          <a:bodyPr/>
          <a:lstStyle/>
          <a:p>
            <a:pPr marL="0" indent="0">
              <a:buNone/>
            </a:pPr>
            <a:r>
              <a:rPr lang="tr-TR" dirty="0" err="1">
                <a:latin typeface="Calibri" panose="020F0502020204030204" pitchFamily="34" charset="0"/>
              </a:rPr>
              <a:t>Mod</a:t>
            </a:r>
            <a:r>
              <a:rPr lang="tr-TR" dirty="0">
                <a:latin typeface="Calibri" panose="020F0502020204030204" pitchFamily="34" charset="0"/>
              </a:rPr>
              <a:t> </a:t>
            </a:r>
            <a:r>
              <a:rPr lang="tr-TR" i="1" dirty="0">
                <a:latin typeface="Calibri" panose="020F0502020204030204" pitchFamily="34" charset="0"/>
              </a:rPr>
              <a:t>m</a:t>
            </a:r>
            <a:r>
              <a:rPr lang="tr-TR" dirty="0">
                <a:latin typeface="Calibri" panose="020F0502020204030204" pitchFamily="34" charset="0"/>
              </a:rPr>
              <a:t> ile </a:t>
            </a:r>
            <a:r>
              <a:rPr lang="tr-TR" dirty="0" smtClean="0">
                <a:latin typeface="Calibri" panose="020F0502020204030204" pitchFamily="34" charset="0"/>
              </a:rPr>
              <a:t>uygunluk </a:t>
            </a:r>
            <a:r>
              <a:rPr lang="tr-TR" i="1" dirty="0">
                <a:latin typeface="Calibri" panose="020F0502020204030204" pitchFamily="34" charset="0"/>
              </a:rPr>
              <a:t>m &gt;</a:t>
            </a:r>
            <a:r>
              <a:rPr lang="tr-TR" b="1" dirty="0">
                <a:latin typeface="Calibri" panose="020F0502020204030204" pitchFamily="34" charset="0"/>
              </a:rPr>
              <a:t> </a:t>
            </a:r>
            <a:r>
              <a:rPr lang="tr-TR" dirty="0">
                <a:latin typeface="Calibri" panose="020F0502020204030204" pitchFamily="34" charset="0"/>
              </a:rPr>
              <a:t>1 olmak üzere </a:t>
            </a:r>
            <a:r>
              <a:rPr lang="tr-TR" i="1" dirty="0">
                <a:latin typeface="Calibri" panose="020F0502020204030204" pitchFamily="34" charset="0"/>
              </a:rPr>
              <a:t>m</a:t>
            </a:r>
            <a:r>
              <a:rPr lang="tr-TR" dirty="0">
                <a:latin typeface="Calibri" panose="020F0502020204030204" pitchFamily="34" charset="0"/>
              </a:rPr>
              <a:t> bir tamsayı olsun. Aşağıdaki ilişkinin tamsayılar kümesinde denklik ilişkisi olduğunu gösteriniz.</a:t>
            </a:r>
          </a:p>
          <a:p>
            <a:pPr marL="0" indent="0">
              <a:buNone/>
            </a:pPr>
            <a:r>
              <a:rPr lang="tr-TR" i="1" dirty="0">
                <a:latin typeface="Calibri" panose="020F0502020204030204" pitchFamily="34" charset="0"/>
              </a:rPr>
              <a:t>R</a:t>
            </a:r>
            <a:r>
              <a:rPr lang="tr-TR" dirty="0">
                <a:latin typeface="Calibri" panose="020F0502020204030204" pitchFamily="34" charset="0"/>
              </a:rPr>
              <a:t> = </a:t>
            </a:r>
            <a:r>
              <a:rPr lang="tr-TR" i="1" dirty="0">
                <a:latin typeface="Calibri" panose="020F0502020204030204" pitchFamily="34" charset="0"/>
              </a:rPr>
              <a:t>{</a:t>
            </a:r>
            <a:r>
              <a:rPr lang="tr-TR" dirty="0">
                <a:latin typeface="Calibri" panose="020F0502020204030204" pitchFamily="34" charset="0"/>
              </a:rPr>
              <a:t> (</a:t>
            </a:r>
            <a:r>
              <a:rPr lang="tr-TR" i="1" dirty="0">
                <a:latin typeface="Calibri" panose="020F0502020204030204" pitchFamily="34" charset="0"/>
              </a:rPr>
              <a:t>a, b)| a</a:t>
            </a:r>
            <a:r>
              <a:rPr lang="tr-TR" dirty="0">
                <a:latin typeface="Calibri" panose="020F0502020204030204" pitchFamily="34" charset="0"/>
              </a:rPr>
              <a:t> ≡ </a:t>
            </a:r>
            <a:r>
              <a:rPr lang="tr-TR" i="1" dirty="0">
                <a:latin typeface="Calibri" panose="020F0502020204030204" pitchFamily="34" charset="0"/>
              </a:rPr>
              <a:t>b</a:t>
            </a:r>
            <a:r>
              <a:rPr lang="tr-TR" dirty="0">
                <a:latin typeface="Calibri" panose="020F0502020204030204" pitchFamily="34" charset="0"/>
              </a:rPr>
              <a:t> (</a:t>
            </a:r>
            <a:r>
              <a:rPr lang="tr-TR" dirty="0" err="1">
                <a:latin typeface="Calibri" panose="020F0502020204030204" pitchFamily="34" charset="0"/>
              </a:rPr>
              <a:t>mod</a:t>
            </a:r>
            <a:r>
              <a:rPr lang="tr-TR" dirty="0">
                <a:latin typeface="Calibri" panose="020F0502020204030204" pitchFamily="34" charset="0"/>
              </a:rPr>
              <a:t> </a:t>
            </a:r>
            <a:r>
              <a:rPr lang="tr-TR" i="1" dirty="0">
                <a:latin typeface="Calibri" panose="020F0502020204030204" pitchFamily="34" charset="0"/>
              </a:rPr>
              <a:t>m)}</a:t>
            </a:r>
            <a:endParaRPr lang="tr-TR" dirty="0">
              <a:latin typeface="Calibri" panose="020F0502020204030204" pitchFamily="34" charset="0"/>
            </a:endParaRPr>
          </a:p>
          <a:p>
            <a:pPr marL="0" indent="0">
              <a:buNone/>
            </a:pPr>
            <a:endParaRPr lang="tr-TR" dirty="0"/>
          </a:p>
        </p:txBody>
      </p:sp>
      <mc:AlternateContent xmlns:mc="http://schemas.openxmlformats.org/markup-compatibility/2006" xmlns:a14="http://schemas.microsoft.com/office/drawing/2010/main">
        <mc:Choice Requires="a14">
          <p:sp>
            <p:nvSpPr>
              <p:cNvPr id="4" name="Dikdörtgen 3"/>
              <p:cNvSpPr/>
              <p:nvPr/>
            </p:nvSpPr>
            <p:spPr>
              <a:xfrm>
                <a:off x="1484311" y="3492784"/>
                <a:ext cx="10319656" cy="2308324"/>
              </a:xfrm>
              <a:prstGeom prst="rect">
                <a:avLst/>
              </a:prstGeom>
            </p:spPr>
            <p:txBody>
              <a:bodyPr wrap="square">
                <a:spAutoFit/>
              </a:bodyPr>
              <a:lstStyle/>
              <a:p>
                <a:r>
                  <a:rPr lang="tr-TR" i="1" dirty="0">
                    <a:solidFill>
                      <a:srgbClr val="1F497D"/>
                    </a:solidFill>
                    <a:latin typeface="Times New Roman" panose="02020603050405020304" pitchFamily="18" charset="0"/>
                    <a:ea typeface="Times New Roman" panose="02020603050405020304" pitchFamily="18" charset="0"/>
                  </a:rPr>
                  <a:t>Çözüm:</a:t>
                </a:r>
                <a:r>
                  <a:rPr lang="tr-TR" dirty="0">
                    <a:solidFill>
                      <a:srgbClr val="1F497D"/>
                    </a:solidFill>
                    <a:effectLst/>
                    <a:latin typeface="Times New Roman" panose="02020603050405020304" pitchFamily="18" charset="0"/>
                    <a:ea typeface="Times New Roman" panose="02020603050405020304" pitchFamily="18" charset="0"/>
                  </a:rPr>
                  <a:t> </a:t>
                </a:r>
                <a:r>
                  <a:rPr lang="tr-TR" dirty="0">
                    <a:solidFill>
                      <a:srgbClr val="000000"/>
                    </a:solidFill>
                    <a:effectLst/>
                    <a:latin typeface="Times New Roman" panose="02020603050405020304" pitchFamily="18" charset="0"/>
                    <a:ea typeface="Times New Roman" panose="02020603050405020304" pitchFamily="18" charset="0"/>
                  </a:rPr>
                  <a:t>Kesim 4.1 ’den hatırlayacağınız gibi, sadece ve sadece </a:t>
                </a:r>
                <a:r>
                  <a:rPr lang="tr-TR" i="1" dirty="0">
                    <a:solidFill>
                      <a:srgbClr val="000000"/>
                    </a:solidFill>
                    <a:effectLst/>
                    <a:latin typeface="Times New Roman" panose="02020603050405020304" pitchFamily="18" charset="0"/>
                    <a:ea typeface="Times New Roman" panose="02020603050405020304" pitchFamily="18" charset="0"/>
                  </a:rPr>
                  <a:t>m, a - b</a:t>
                </a:r>
                <a:r>
                  <a:rPr lang="tr-TR" dirty="0">
                    <a:solidFill>
                      <a:srgbClr val="000000"/>
                    </a:solidFill>
                    <a:effectLst/>
                    <a:latin typeface="Times New Roman" panose="02020603050405020304" pitchFamily="18" charset="0"/>
                    <a:ea typeface="Times New Roman" panose="02020603050405020304" pitchFamily="18" charset="0"/>
                  </a:rPr>
                  <a:t>’yi bölerse </a:t>
                </a:r>
                <a:r>
                  <a:rPr lang="tr-TR" i="1" dirty="0">
                    <a:solidFill>
                      <a:srgbClr val="000000"/>
                    </a:solidFill>
                    <a:effectLst/>
                    <a:latin typeface="Times New Roman" panose="02020603050405020304" pitchFamily="18" charset="0"/>
                    <a:ea typeface="Times New Roman" panose="02020603050405020304" pitchFamily="18" charset="0"/>
                  </a:rPr>
                  <a:t>a ≡ m</a:t>
                </a:r>
                <a:r>
                  <a:rPr lang="tr-TR" dirty="0">
                    <a:solidFill>
                      <a:srgbClr val="000000"/>
                    </a:solidFill>
                    <a:effectLst/>
                    <a:latin typeface="Times New Roman" panose="02020603050405020304" pitchFamily="18" charset="0"/>
                    <a:ea typeface="Times New Roman" panose="02020603050405020304" pitchFamily="18" charset="0"/>
                  </a:rPr>
                  <a:t>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m) </a:t>
                </a:r>
                <a:r>
                  <a:rPr lang="tr-TR" dirty="0" err="1">
                    <a:solidFill>
                      <a:srgbClr val="000000"/>
                    </a:solidFill>
                    <a:effectLst/>
                    <a:latin typeface="Times New Roman" panose="02020603050405020304" pitchFamily="18" charset="0"/>
                    <a:ea typeface="Times New Roman" panose="02020603050405020304" pitchFamily="18" charset="0"/>
                  </a:rPr>
                  <a:t>dir</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a - a</a:t>
                </a:r>
                <a:r>
                  <a:rPr lang="tr-TR" dirty="0">
                    <a:solidFill>
                      <a:srgbClr val="000000"/>
                    </a:solidFill>
                    <a:effectLst/>
                    <a:latin typeface="Times New Roman" panose="02020603050405020304" pitchFamily="18" charset="0"/>
                    <a:ea typeface="Times New Roman" panose="02020603050405020304" pitchFamily="18" charset="0"/>
                  </a:rPr>
                  <a:t> = 0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ile bölünebilir, çünkü 0 = 0 . m olur. Böylece, </a:t>
                </a:r>
                <a:r>
                  <a:rPr lang="tr-TR" i="1" dirty="0">
                    <a:solidFill>
                      <a:srgbClr val="000000"/>
                    </a:solidFill>
                    <a:effectLst/>
                    <a:latin typeface="Times New Roman" panose="02020603050405020304" pitchFamily="18" charset="0"/>
                    <a:ea typeface="Times New Roman" panose="02020603050405020304" pitchFamily="18" charset="0"/>
                  </a:rPr>
                  <a:t>a ≡ a</a:t>
                </a:r>
                <a:r>
                  <a:rPr lang="tr-TR" dirty="0">
                    <a:solidFill>
                      <a:srgbClr val="000000"/>
                    </a:solidFill>
                    <a:effectLst/>
                    <a:latin typeface="Times New Roman" panose="02020603050405020304" pitchFamily="18" charset="0"/>
                    <a:ea typeface="Times New Roman" panose="02020603050405020304" pitchFamily="18" charset="0"/>
                  </a:rPr>
                  <a:t>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olur ve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uygunluğu yansımalıdır. </a:t>
                </a:r>
                <a:r>
                  <a:rPr lang="tr-TR" i="1" dirty="0">
                    <a:solidFill>
                      <a:srgbClr val="000000"/>
                    </a:solidFill>
                    <a:effectLst/>
                    <a:latin typeface="Times New Roman" panose="02020603050405020304" pitchFamily="18" charset="0"/>
                    <a:ea typeface="Times New Roman" panose="02020603050405020304" pitchFamily="18" charset="0"/>
                  </a:rPr>
                  <a:t>a</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b</a:t>
                </a:r>
                <a:r>
                  <a:rPr lang="tr-TR" dirty="0">
                    <a:solidFill>
                      <a:srgbClr val="000000"/>
                    </a:solidFill>
                    <a:effectLst/>
                    <a:latin typeface="Times New Roman" panose="02020603050405020304" pitchFamily="18" charset="0"/>
                    <a:ea typeface="Times New Roman" panose="02020603050405020304" pitchFamily="18" charset="0"/>
                  </a:rPr>
                  <a:t>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olduğunu varsayalım. </a:t>
                </a:r>
                <a:r>
                  <a:rPr lang="tr-TR" i="1" dirty="0">
                    <a:solidFill>
                      <a:srgbClr val="000000"/>
                    </a:solidFill>
                    <a:effectLst/>
                    <a:latin typeface="Times New Roman" panose="02020603050405020304" pitchFamily="18" charset="0"/>
                    <a:ea typeface="Times New Roman" panose="02020603050405020304" pitchFamily="18" charset="0"/>
                  </a:rPr>
                  <a:t>a - b, m</a:t>
                </a:r>
                <a:r>
                  <a:rPr lang="tr-TR" dirty="0">
                    <a:solidFill>
                      <a:srgbClr val="000000"/>
                    </a:solidFill>
                    <a:effectLst/>
                    <a:latin typeface="Times New Roman" panose="02020603050405020304" pitchFamily="18" charset="0"/>
                    <a:ea typeface="Times New Roman" panose="02020603050405020304" pitchFamily="18" charset="0"/>
                  </a:rPr>
                  <a:t> tarafından bölünebi­lir böylece </a:t>
                </a:r>
                <a:r>
                  <a:rPr lang="tr-TR" i="1" dirty="0">
                    <a:solidFill>
                      <a:srgbClr val="000000"/>
                    </a:solidFill>
                    <a:effectLst/>
                    <a:latin typeface="Times New Roman" panose="02020603050405020304" pitchFamily="18" charset="0"/>
                    <a:ea typeface="Times New Roman" panose="02020603050405020304" pitchFamily="18" charset="0"/>
                  </a:rPr>
                  <a:t>a - b = km</a:t>
                </a:r>
                <a:r>
                  <a:rPr lang="tr-TR" dirty="0">
                    <a:solidFill>
                      <a:srgbClr val="000000"/>
                    </a:solidFill>
                    <a:effectLst/>
                    <a:latin typeface="Times New Roman" panose="02020603050405020304" pitchFamily="18" charset="0"/>
                    <a:ea typeface="Times New Roman" panose="02020603050405020304" pitchFamily="18" charset="0"/>
                  </a:rPr>
                  <a:t> olur. Burada </a:t>
                </a:r>
                <a:r>
                  <a:rPr lang="tr-TR" i="1" dirty="0">
                    <a:solidFill>
                      <a:srgbClr val="000000"/>
                    </a:solidFill>
                    <a:effectLst/>
                    <a:latin typeface="Times New Roman" panose="02020603050405020304" pitchFamily="18" charset="0"/>
                    <a:ea typeface="Times New Roman" panose="02020603050405020304" pitchFamily="18" charset="0"/>
                  </a:rPr>
                  <a:t>k</a:t>
                </a:r>
                <a:r>
                  <a:rPr lang="tr-TR" dirty="0">
                    <a:solidFill>
                      <a:srgbClr val="000000"/>
                    </a:solidFill>
                    <a:effectLst/>
                    <a:latin typeface="Times New Roman" panose="02020603050405020304" pitchFamily="18" charset="0"/>
                    <a:ea typeface="Times New Roman" panose="02020603050405020304" pitchFamily="18" charset="0"/>
                  </a:rPr>
                  <a:t> tamsayıdır. Bunun ardından, </a:t>
                </a:r>
                <a:r>
                  <a:rPr lang="tr-TR" i="1" dirty="0">
                    <a:solidFill>
                      <a:srgbClr val="000000"/>
                    </a:solidFill>
                    <a:effectLst/>
                    <a:latin typeface="Times New Roman" panose="02020603050405020304" pitchFamily="18" charset="0"/>
                    <a:ea typeface="Times New Roman" panose="02020603050405020304" pitchFamily="18" charset="0"/>
                  </a:rPr>
                  <a:t>b - a = (-k)m</a:t>
                </a:r>
                <a:r>
                  <a:rPr lang="tr-TR" dirty="0">
                    <a:solidFill>
                      <a:srgbClr val="000000"/>
                    </a:solidFill>
                    <a:effectLst/>
                    <a:latin typeface="Times New Roman" panose="02020603050405020304" pitchFamily="18" charset="0"/>
                    <a:ea typeface="Times New Roman" panose="02020603050405020304" pitchFamily="18" charset="0"/>
                  </a:rPr>
                  <a:t> ve </a:t>
                </a:r>
                <a:r>
                  <a:rPr lang="tr-TR" i="1" dirty="0">
                    <a:solidFill>
                      <a:srgbClr val="000000"/>
                    </a:solidFill>
                    <a:effectLst/>
                    <a:latin typeface="Times New Roman" panose="02020603050405020304" pitchFamily="18" charset="0"/>
                    <a:ea typeface="Times New Roman" panose="02020603050405020304" pitchFamily="18" charset="0"/>
                  </a:rPr>
                  <a:t>b ≡ a </a:t>
                </a:r>
                <a:r>
                  <a:rPr lang="tr-TR" dirty="0">
                    <a:solidFill>
                      <a:srgbClr val="000000"/>
                    </a:solidFill>
                    <a:effectLst/>
                    <a:latin typeface="Times New Roman" panose="02020603050405020304" pitchFamily="18" charset="0"/>
                    <a:ea typeface="Times New Roman" panose="02020603050405020304" pitchFamily="18" charset="0"/>
                  </a:rPr>
                  <a:t>(</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olur. Böylece,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uygunluğu simetriktir. Şimdi </a:t>
                </a:r>
                <a:r>
                  <a:rPr lang="tr-TR" i="1" dirty="0">
                    <a:solidFill>
                      <a:srgbClr val="000000"/>
                    </a:solidFill>
                    <a:effectLst/>
                    <a:latin typeface="Times New Roman" panose="02020603050405020304" pitchFamily="18" charset="0"/>
                    <a:ea typeface="Times New Roman" panose="02020603050405020304" pitchFamily="18" charset="0"/>
                  </a:rPr>
                  <a:t>de a ≡  b</a:t>
                </a:r>
                <a:r>
                  <a:rPr lang="tr-TR" dirty="0">
                    <a:solidFill>
                      <a:srgbClr val="000000"/>
                    </a:solidFill>
                    <a:effectLst/>
                    <a:latin typeface="Times New Roman" panose="02020603050405020304" pitchFamily="18" charset="0"/>
                    <a:ea typeface="Times New Roman" panose="02020603050405020304" pitchFamily="18" charset="0"/>
                  </a:rPr>
                  <a:t>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ve </a:t>
                </a:r>
                <a:r>
                  <a:rPr lang="tr-TR" i="1" dirty="0">
                    <a:solidFill>
                      <a:srgbClr val="000000"/>
                    </a:solidFill>
                    <a:effectLst/>
                    <a:latin typeface="Times New Roman" panose="02020603050405020304" pitchFamily="18" charset="0"/>
                    <a:ea typeface="Times New Roman" panose="02020603050405020304" pitchFamily="18" charset="0"/>
                  </a:rPr>
                  <a:t>b ≡ c</a:t>
                </a:r>
                <a:r>
                  <a:rPr lang="tr-TR" dirty="0">
                    <a:solidFill>
                      <a:srgbClr val="000000"/>
                    </a:solidFill>
                    <a:effectLst/>
                    <a:latin typeface="Times New Roman" panose="02020603050405020304" pitchFamily="18" charset="0"/>
                    <a:ea typeface="Times New Roman" panose="02020603050405020304" pitchFamily="18" charset="0"/>
                  </a:rPr>
                  <a:t>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 </a:t>
                </a:r>
                <a:r>
                  <a:rPr lang="tr-TR" dirty="0">
                    <a:solidFill>
                      <a:srgbClr val="000000"/>
                    </a:solidFill>
                    <a:effectLst/>
                    <a:latin typeface="Times New Roman" panose="02020603050405020304" pitchFamily="18" charset="0"/>
                    <a:ea typeface="Times New Roman" panose="02020603050405020304" pitchFamily="18" charset="0"/>
                  </a:rPr>
                  <a:t>olsun. </a:t>
                </a:r>
                <a:r>
                  <a:rPr lang="tr-TR" i="1" dirty="0">
                    <a:solidFill>
                      <a:srgbClr val="000000"/>
                    </a:solidFill>
                    <a:effectLst/>
                    <a:latin typeface="Times New Roman" panose="02020603050405020304" pitchFamily="18" charset="0"/>
                    <a:ea typeface="Times New Roman" panose="02020603050405020304" pitchFamily="18" charset="0"/>
                  </a:rPr>
                  <a:t>a -b</a:t>
                </a:r>
                <a:r>
                  <a:rPr lang="tr-TR" dirty="0">
                    <a:solidFill>
                      <a:srgbClr val="000000"/>
                    </a:solidFill>
                    <a:effectLst/>
                    <a:latin typeface="Times New Roman" panose="02020603050405020304" pitchFamily="18" charset="0"/>
                    <a:ea typeface="Times New Roman" panose="02020603050405020304" pitchFamily="18" charset="0"/>
                  </a:rPr>
                  <a:t> ve </a:t>
                </a:r>
                <a:r>
                  <a:rPr lang="tr-TR" i="1" dirty="0">
                    <a:solidFill>
                      <a:srgbClr val="000000"/>
                    </a:solidFill>
                    <a:effectLst/>
                    <a:latin typeface="Times New Roman" panose="02020603050405020304" pitchFamily="18" charset="0"/>
                    <a:ea typeface="Times New Roman" panose="02020603050405020304" pitchFamily="18" charset="0"/>
                  </a:rPr>
                  <a:t>b - c’</a:t>
                </a:r>
                <a:r>
                  <a:rPr lang="tr-TR" dirty="0">
                    <a:solidFill>
                      <a:srgbClr val="000000"/>
                    </a:solidFill>
                    <a:effectLst/>
                    <a:latin typeface="Times New Roman" panose="02020603050405020304" pitchFamily="18" charset="0"/>
                    <a:ea typeface="Times New Roman" panose="02020603050405020304" pitchFamily="18" charset="0"/>
                  </a:rPr>
                  <a:t> </a:t>
                </a:r>
                <a:r>
                  <a:rPr lang="tr-TR" dirty="0" err="1">
                    <a:solidFill>
                      <a:srgbClr val="000000"/>
                    </a:solidFill>
                    <a:effectLst/>
                    <a:latin typeface="Times New Roman" panose="02020603050405020304" pitchFamily="18" charset="0"/>
                    <a:ea typeface="Times New Roman" panose="02020603050405020304" pitchFamily="18" charset="0"/>
                  </a:rPr>
                  <a:t>yi</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böler. Bu yüzden </a:t>
                </a:r>
                <a14:m>
                  <m:oMath xmlns:m="http://schemas.openxmlformats.org/officeDocument/2006/math">
                    <m:r>
                      <a:rPr lang="tr-TR"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oMath>
                </a14:m>
                <a:r>
                  <a:rPr lang="tr-TR" dirty="0">
                    <a:solidFill>
                      <a:srgbClr val="000000"/>
                    </a:solidFill>
                    <a:effectLst/>
                    <a:latin typeface="Times New Roman" panose="02020603050405020304" pitchFamily="18" charset="0"/>
                    <a:ea typeface="Times New Roman" panose="02020603050405020304" pitchFamily="18" charset="0"/>
                  </a:rPr>
                  <a:t> ve </a:t>
                </a:r>
                <a14:m>
                  <m:oMath xmlns:m="http://schemas.openxmlformats.org/officeDocument/2006/math">
                    <m:r>
                      <a:rPr lang="tr-TR"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tr-TR" dirty="0">
                    <a:solidFill>
                      <a:srgbClr val="000000"/>
                    </a:solidFill>
                    <a:effectLst/>
                    <a:latin typeface="Times New Roman" panose="02020603050405020304" pitchFamily="18" charset="0"/>
                    <a:ea typeface="Times New Roman" panose="02020603050405020304" pitchFamily="18" charset="0"/>
                  </a:rPr>
                  <a:t> şeklinde iki tane tamsayı vardır </a:t>
                </a:r>
                <a:r>
                  <a:rPr lang="tr-TR" i="1" dirty="0">
                    <a:solidFill>
                      <a:srgbClr val="000000"/>
                    </a:solidFill>
                    <a:effectLst/>
                    <a:latin typeface="Times New Roman" panose="02020603050405020304" pitchFamily="18" charset="0"/>
                    <a:ea typeface="Times New Roman" panose="02020603050405020304" pitchFamily="18" charset="0"/>
                  </a:rPr>
                  <a:t>ve a</a:t>
                </a:r>
                <a:r>
                  <a:rPr lang="tr-TR" dirty="0">
                    <a:solidFill>
                      <a:srgbClr val="000000"/>
                    </a:solidFill>
                    <a:effectLst/>
                    <a:latin typeface="Times New Roman" panose="02020603050405020304" pitchFamily="18" charset="0"/>
                    <a:ea typeface="Times New Roman" panose="02020603050405020304" pitchFamily="18" charset="0"/>
                  </a:rPr>
                  <a:t> - </a:t>
                </a:r>
                <a:r>
                  <a:rPr lang="tr-TR" i="1" dirty="0">
                    <a:solidFill>
                      <a:srgbClr val="000000"/>
                    </a:solidFill>
                    <a:effectLst/>
                    <a:latin typeface="Times New Roman" panose="02020603050405020304" pitchFamily="18" charset="0"/>
                    <a:ea typeface="Times New Roman" panose="02020603050405020304" pitchFamily="18" charset="0"/>
                  </a:rPr>
                  <a:t>b = km</a:t>
                </a:r>
                <a:r>
                  <a:rPr lang="tr-TR" dirty="0">
                    <a:solidFill>
                      <a:srgbClr val="000000"/>
                    </a:solidFill>
                    <a:effectLst/>
                    <a:latin typeface="Times New Roman" panose="02020603050405020304" pitchFamily="18" charset="0"/>
                    <a:ea typeface="Times New Roman" panose="02020603050405020304" pitchFamily="18" charset="0"/>
                  </a:rPr>
                  <a:t> ve </a:t>
                </a:r>
                <a:r>
                  <a:rPr lang="tr-TR" i="1" dirty="0">
                    <a:solidFill>
                      <a:srgbClr val="000000"/>
                    </a:solidFill>
                    <a:effectLst/>
                    <a:latin typeface="Times New Roman" panose="02020603050405020304" pitchFamily="18" charset="0"/>
                    <a:ea typeface="Times New Roman" panose="02020603050405020304" pitchFamily="18" charset="0"/>
                  </a:rPr>
                  <a:t>b - c</a:t>
                </a:r>
                <a:r>
                  <a:rPr lang="tr-TR" dirty="0">
                    <a:solidFill>
                      <a:srgbClr val="000000"/>
                    </a:solidFill>
                    <a:effectLst/>
                    <a:latin typeface="Times New Roman" panose="02020603050405020304" pitchFamily="18" charset="0"/>
                    <a:ea typeface="Times New Roman" panose="02020603050405020304" pitchFamily="18" charset="0"/>
                  </a:rPr>
                  <a:t> =  </a:t>
                </a:r>
                <a14:m>
                  <m:oMath xmlns:m="http://schemas.openxmlformats.org/officeDocument/2006/math">
                    <m:r>
                      <a:rPr lang="tr-TR"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dir. Bu iki eşitliği toplarsak </a:t>
                </a:r>
                <a:r>
                  <a:rPr lang="tr-TR" i="1" dirty="0">
                    <a:solidFill>
                      <a:srgbClr val="000000"/>
                    </a:solidFill>
                    <a:effectLst/>
                    <a:latin typeface="Times New Roman" panose="02020603050405020304" pitchFamily="18" charset="0"/>
                    <a:ea typeface="Times New Roman" panose="02020603050405020304" pitchFamily="18" charset="0"/>
                  </a:rPr>
                  <a:t>a-c = (a-b)</a:t>
                </a:r>
                <a:r>
                  <a:rPr lang="tr-TR" dirty="0">
                    <a:solidFill>
                      <a:srgbClr val="000000"/>
                    </a:solidFill>
                    <a:effectLst/>
                    <a:latin typeface="Times New Roman" panose="02020603050405020304" pitchFamily="18" charset="0"/>
                    <a:ea typeface="Times New Roman" panose="02020603050405020304" pitchFamily="18" charset="0"/>
                  </a:rPr>
                  <a:t> + </a:t>
                </a:r>
                <a:r>
                  <a:rPr lang="tr-TR" i="1" dirty="0">
                    <a:solidFill>
                      <a:srgbClr val="000000"/>
                    </a:solidFill>
                    <a:effectLst/>
                    <a:latin typeface="Times New Roman" panose="02020603050405020304" pitchFamily="18" charset="0"/>
                    <a:ea typeface="Times New Roman" panose="02020603050405020304" pitchFamily="18" charset="0"/>
                  </a:rPr>
                  <a:t>(b-c) = km</a:t>
                </a:r>
                <a:r>
                  <a:rPr lang="tr-TR" dirty="0">
                    <a:solidFill>
                      <a:srgbClr val="000000"/>
                    </a:solidFill>
                    <a:effectLst/>
                    <a:latin typeface="Times New Roman" panose="02020603050405020304" pitchFamily="18" charset="0"/>
                    <a:ea typeface="Times New Roman" panose="02020603050405020304" pitchFamily="18" charset="0"/>
                  </a:rPr>
                  <a:t> + </a:t>
                </a:r>
                <a14:m>
                  <m:oMath xmlns:m="http://schemas.openxmlformats.org/officeDocument/2006/math">
                    <m:r>
                      <a:rPr lang="tr-TR"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tr-TR" i="1" dirty="0">
                    <a:solidFill>
                      <a:srgbClr val="000000"/>
                    </a:solidFill>
                    <a:effectLst/>
                    <a:latin typeface="Times New Roman" panose="02020603050405020304" pitchFamily="18" charset="0"/>
                    <a:ea typeface="Times New Roman" panose="02020603050405020304" pitchFamily="18" charset="0"/>
                  </a:rPr>
                  <a:t>m = (k + 1) m</a:t>
                </a:r>
                <a:r>
                  <a:rPr lang="tr-TR" dirty="0">
                    <a:solidFill>
                      <a:srgbClr val="000000"/>
                    </a:solidFill>
                    <a:effectLst/>
                    <a:latin typeface="Times New Roman" panose="02020603050405020304" pitchFamily="18" charset="0"/>
                    <a:ea typeface="Times New Roman" panose="02020603050405020304" pitchFamily="18" charset="0"/>
                  </a:rPr>
                  <a:t> olur. Böylece, </a:t>
                </a:r>
                <a:r>
                  <a:rPr lang="tr-TR" i="1" dirty="0" err="1">
                    <a:solidFill>
                      <a:srgbClr val="000000"/>
                    </a:solidFill>
                    <a:effectLst/>
                    <a:latin typeface="Times New Roman" panose="02020603050405020304" pitchFamily="18" charset="0"/>
                    <a:ea typeface="Times New Roman" panose="02020603050405020304" pitchFamily="18" charset="0"/>
                  </a:rPr>
                  <a:t>a≡c</a:t>
                </a:r>
                <a:r>
                  <a:rPr lang="tr-TR" dirty="0">
                    <a:solidFill>
                      <a:srgbClr val="000000"/>
                    </a:solidFill>
                    <a:effectLst/>
                    <a:latin typeface="Times New Roman" panose="02020603050405020304" pitchFamily="18" charset="0"/>
                    <a:ea typeface="Times New Roman" panose="02020603050405020304" pitchFamily="18" charset="0"/>
                  </a:rPr>
                  <a:t>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olur. Bu yüzden,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uygunluğu geçişlidir. Bunun sonucunda </a:t>
                </a:r>
                <a:r>
                  <a:rPr lang="tr-TR" dirty="0" err="1">
                    <a:solidFill>
                      <a:srgbClr val="000000"/>
                    </a:solidFill>
                    <a:effectLst/>
                    <a:latin typeface="Times New Roman" panose="02020603050405020304" pitchFamily="18" charset="0"/>
                    <a:ea typeface="Times New Roman" panose="02020603050405020304" pitchFamily="18" charset="0"/>
                  </a:rPr>
                  <a:t>mod</a:t>
                </a:r>
                <a:r>
                  <a:rPr lang="tr-TR" dirty="0">
                    <a:solidFill>
                      <a:srgbClr val="000000"/>
                    </a:solidFill>
                    <a:effectLst/>
                    <a:latin typeface="Times New Roman" panose="02020603050405020304" pitchFamily="18" charset="0"/>
                    <a:ea typeface="Times New Roman" panose="02020603050405020304" pitchFamily="18" charset="0"/>
                  </a:rPr>
                  <a:t> </a:t>
                </a:r>
                <a:r>
                  <a:rPr lang="tr-TR" i="1" dirty="0">
                    <a:solidFill>
                      <a:srgbClr val="000000"/>
                    </a:solidFill>
                    <a:effectLst/>
                    <a:latin typeface="Times New Roman" panose="02020603050405020304" pitchFamily="18" charset="0"/>
                    <a:ea typeface="Times New Roman" panose="02020603050405020304" pitchFamily="18" charset="0"/>
                  </a:rPr>
                  <a:t>m</a:t>
                </a:r>
                <a:r>
                  <a:rPr lang="tr-TR" dirty="0">
                    <a:solidFill>
                      <a:srgbClr val="000000"/>
                    </a:solidFill>
                    <a:effectLst/>
                    <a:latin typeface="Times New Roman" panose="02020603050405020304" pitchFamily="18" charset="0"/>
                    <a:ea typeface="Times New Roman" panose="02020603050405020304" pitchFamily="18" charset="0"/>
                  </a:rPr>
                  <a:t> uygunluğu denklik ilişkisidir.</a:t>
                </a:r>
                <a:endParaRPr lang="tr-TR" dirty="0"/>
              </a:p>
            </p:txBody>
          </p:sp>
        </mc:Choice>
        <mc:Fallback xmlns="">
          <p:sp>
            <p:nvSpPr>
              <p:cNvPr id="4" name="Dikdörtgen 3"/>
              <p:cNvSpPr>
                <a:spLocks noRot="1" noChangeAspect="1" noMove="1" noResize="1" noEditPoints="1" noAdjustHandles="1" noChangeArrowheads="1" noChangeShapeType="1" noTextEdit="1"/>
              </p:cNvSpPr>
              <p:nvPr/>
            </p:nvSpPr>
            <p:spPr>
              <a:xfrm>
                <a:off x="1484311" y="3492784"/>
                <a:ext cx="10319656" cy="2308324"/>
              </a:xfrm>
              <a:prstGeom prst="rect">
                <a:avLst/>
              </a:prstGeom>
              <a:blipFill rotWithShape="0">
                <a:blip r:embed="rId2"/>
                <a:stretch>
                  <a:fillRect l="-473" t="-1583" r="-1063" b="-2902"/>
                </a:stretch>
              </a:blipFill>
            </p:spPr>
            <p:txBody>
              <a:bodyPr/>
              <a:lstStyle/>
              <a:p>
                <a:r>
                  <a:rPr lang="tr-TR">
                    <a:noFill/>
                  </a:rPr>
                  <a:t> </a:t>
                </a:r>
              </a:p>
            </p:txBody>
          </p:sp>
        </mc:Fallback>
      </mc:AlternateContent>
    </p:spTree>
    <p:extLst>
      <p:ext uri="{BB962C8B-B14F-4D97-AF65-F5344CB8AC3E}">
        <p14:creationId xmlns:p14="http://schemas.microsoft.com/office/powerpoint/2010/main" val="22808108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sp>
        <p:nvSpPr>
          <p:cNvPr id="3" name="İçerik Yer Tutucusu 2"/>
          <p:cNvSpPr>
            <a:spLocks noGrp="1"/>
          </p:cNvSpPr>
          <p:nvPr>
            <p:ph idx="1"/>
          </p:nvPr>
        </p:nvSpPr>
        <p:spPr/>
        <p:txBody>
          <a:bodyPr/>
          <a:lstStyle/>
          <a:p>
            <a:pPr marL="0" indent="0">
              <a:buNone/>
            </a:pPr>
            <a:r>
              <a:rPr lang="tr-TR" i="1" dirty="0"/>
              <a:t>R, A</a:t>
            </a:r>
            <a:r>
              <a:rPr lang="tr-TR" dirty="0"/>
              <a:t> kümesinde tanımlı bir denklik ilişkisi olsun. </a:t>
            </a:r>
            <a:r>
              <a:rPr lang="tr-TR" i="1" dirty="0"/>
              <a:t>A</a:t>
            </a:r>
            <a:r>
              <a:rPr lang="tr-TR" dirty="0"/>
              <a:t> kümesindeki bir </a:t>
            </a:r>
            <a:r>
              <a:rPr lang="tr-TR" i="1" dirty="0"/>
              <a:t>a</a:t>
            </a:r>
            <a:r>
              <a:rPr lang="tr-TR" dirty="0"/>
              <a:t> elemanıyla ilişkilendi- </a:t>
            </a:r>
            <a:r>
              <a:rPr lang="tr-TR" dirty="0" err="1"/>
              <a:t>rilmiş</a:t>
            </a:r>
            <a:r>
              <a:rPr lang="tr-TR" dirty="0"/>
              <a:t> tüm elemanların kümesi a’nın </a:t>
            </a:r>
            <a:r>
              <a:rPr lang="tr-TR" i="1" dirty="0"/>
              <a:t>denklik sınıfı</a:t>
            </a:r>
            <a:r>
              <a:rPr lang="tr-TR" dirty="0"/>
              <a:t> olarak adlandırılır, a’nın </a:t>
            </a:r>
            <a:r>
              <a:rPr lang="tr-TR" i="1" dirty="0"/>
              <a:t>R</a:t>
            </a:r>
            <a:r>
              <a:rPr lang="tr-TR" dirty="0"/>
              <a:t> ’ye göre denklik sınıfı [a]</a:t>
            </a:r>
            <a:r>
              <a:rPr lang="tr-TR" i="1" baseline="-25000" dirty="0"/>
              <a:t>R</a:t>
            </a:r>
            <a:r>
              <a:rPr lang="tr-TR" dirty="0"/>
              <a:t> olarak gösterilir. Sadece bir ilişki olduğunda, alt indis </a:t>
            </a:r>
            <a:r>
              <a:rPr lang="tr-TR" i="1" dirty="0"/>
              <a:t>R’</a:t>
            </a:r>
            <a:r>
              <a:rPr lang="tr-TR" dirty="0"/>
              <a:t>yi silerek [a] şeklinde gösterilebilir</a:t>
            </a:r>
            <a:r>
              <a:rPr lang="tr-TR" dirty="0" smtClean="0"/>
              <a:t>.</a:t>
            </a:r>
            <a:endParaRPr lang="tr-TR" dirty="0"/>
          </a:p>
        </p:txBody>
      </p:sp>
    </p:spTree>
    <p:extLst>
      <p:ext uri="{BB962C8B-B14F-4D97-AF65-F5344CB8AC3E}">
        <p14:creationId xmlns:p14="http://schemas.microsoft.com/office/powerpoint/2010/main" val="61427551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061357"/>
            <a:ext cx="10018713" cy="4729843"/>
          </a:xfrm>
        </p:spPr>
        <p:txBody>
          <a:bodyPr/>
          <a:lstStyle/>
          <a:p>
            <a:pPr marL="0" indent="0">
              <a:buNone/>
            </a:pP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Başka bir deyişle,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 A</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üzerinde bir denklik ilişkisi ise a’nın denklik sınıfı,  [</a:t>
            </a: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tr-TR" i="1" baseline="-25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tr-TR" sz="20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tr-TR" sz="3600"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 Î</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sz="2000" i="1" spc="15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sz="3200" dirty="0">
                <a:latin typeface="Calibri" panose="020F0502020204030204" pitchFamily="34" charset="0"/>
                <a:ea typeface="Times New Roman" panose="02020603050405020304" pitchFamily="18" charset="0"/>
                <a:cs typeface="Times New Roman" panose="02020603050405020304" pitchFamily="18" charset="0"/>
              </a:rPr>
              <a:t> </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şeklinde gösterilir</a:t>
            </a: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Eğer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Î</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a:t>
            </a:r>
            <a:r>
              <a:rPr lang="tr-TR"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ise,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bu denklik sınıfının temsilcisi</a:t>
            </a:r>
            <a:r>
              <a:rPr lang="tr-TR"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olarak adlandırılır. Bir sınıf içindeki herhan­gi bir eleman sınıfın temsilcisi olarak kullanılabilir. Yani, sınıfın temsilcisi seçiminde özel bir kural bulunmamaktadır.</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3200" dirty="0" smtClean="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22355613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
            </a:r>
            <a:br>
              <a:rPr lang="tr-TR" dirty="0"/>
            </a:br>
            <a:r>
              <a:rPr lang="tr-TR" dirty="0"/>
              <a:t>Denklik Sınıfları ve Parçalanmalar (Bölütler</a:t>
            </a:r>
            <a:r>
              <a:rPr lang="tr-TR" dirty="0" smtClean="0"/>
              <a:t>)</a:t>
            </a:r>
            <a:endParaRPr lang="tr-TR" dirty="0"/>
          </a:p>
        </p:txBody>
      </p:sp>
      <p:sp>
        <p:nvSpPr>
          <p:cNvPr id="3" name="İçerik Yer Tutucusu 2"/>
          <p:cNvSpPr>
            <a:spLocks noGrp="1"/>
          </p:cNvSpPr>
          <p:nvPr>
            <p:ph idx="1"/>
          </p:nvPr>
        </p:nvSpPr>
        <p:spPr>
          <a:xfrm>
            <a:off x="1484310" y="2666999"/>
            <a:ext cx="10018713" cy="3358244"/>
          </a:xfrm>
        </p:spPr>
        <p:txBody>
          <a:bodyPr/>
          <a:lstStyle/>
          <a:p>
            <a:pPr marL="0" indent="0">
              <a:buNone/>
            </a:pPr>
            <a:r>
              <a:rPr lang="tr-TR" i="1" dirty="0"/>
              <a:t>A,</a:t>
            </a:r>
            <a:r>
              <a:rPr lang="tr-TR" dirty="0"/>
              <a:t> okulunuzdaki tüm bölümlerdeki öğrencilerin kümesi olsun. </a:t>
            </a:r>
            <a:r>
              <a:rPr lang="tr-TR" i="1" dirty="0"/>
              <a:t>R, A</a:t>
            </a:r>
            <a:r>
              <a:rPr lang="tr-TR" dirty="0"/>
              <a:t> üzerinde tanımlı bir ilişki ve x ile </a:t>
            </a:r>
            <a:r>
              <a:rPr lang="tr-TR" i="1" dirty="0"/>
              <a:t>y</a:t>
            </a:r>
            <a:r>
              <a:rPr lang="tr-TR" dirty="0"/>
              <a:t> aynı bölümdeki iki öğrenci olmak kaydıyla (x, </a:t>
            </a:r>
            <a:r>
              <a:rPr lang="tr-TR" i="1" dirty="0"/>
              <a:t>y)</a:t>
            </a:r>
            <a:r>
              <a:rPr lang="tr-TR" dirty="0"/>
              <a:t> İkilisine sahiptir ve </a:t>
            </a:r>
            <a:r>
              <a:rPr lang="tr-TR" i="1" dirty="0"/>
              <a:t>R</a:t>
            </a:r>
            <a:r>
              <a:rPr lang="tr-TR" dirty="0"/>
              <a:t> denklik ilişkisidir. </a:t>
            </a:r>
            <a:r>
              <a:rPr lang="tr-TR" i="1" dirty="0"/>
              <a:t>R</a:t>
            </a:r>
            <a:r>
              <a:rPr lang="tr-TR" dirty="0"/>
              <a:t> ilişkisi </a:t>
            </a:r>
            <a:r>
              <a:rPr lang="tr-TR" i="1" dirty="0"/>
              <a:t>A</a:t>
            </a:r>
            <a:r>
              <a:rPr lang="tr-TR" dirty="0"/>
              <a:t> kümesindeki tüm öğrencileri iki ayrık kümeye böler ve her altkümede aynı bölüm­deki öğrenciler vardır. Örneğin, bir altküme sadece bilgisayar bilimlerindeki tüm öğrencileri, diğer bir küme ise sadece tarih bölümündeki öğrencileri içerir. Bu altkümeler R’nin denklik sınıflarıdır. Bu örnek, bir denklik ilişkisine ait denklik sınıflarının bir kümeyi nasıl ayrık boş olmayan kümelere böldüğünü göstermektedir. </a:t>
            </a:r>
          </a:p>
        </p:txBody>
      </p:sp>
    </p:spTree>
    <p:extLst>
      <p:ext uri="{BB962C8B-B14F-4D97-AF65-F5344CB8AC3E}">
        <p14:creationId xmlns:p14="http://schemas.microsoft.com/office/powerpoint/2010/main" val="976874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Teorem</a:t>
            </a:r>
            <a:endParaRPr lang="tr-TR" dirty="0"/>
          </a:p>
        </p:txBody>
      </p:sp>
      <p:sp>
        <p:nvSpPr>
          <p:cNvPr id="3" name="İçerik Yer Tutucusu 2"/>
          <p:cNvSpPr>
            <a:spLocks noGrp="1"/>
          </p:cNvSpPr>
          <p:nvPr>
            <p:ph idx="1"/>
          </p:nvPr>
        </p:nvSpPr>
        <p:spPr/>
        <p:txBody>
          <a:bodyPr/>
          <a:lstStyle/>
          <a:p>
            <a:pPr marL="666750" marR="419100" lvl="0" indent="0">
              <a:lnSpc>
                <a:spcPts val="1200"/>
              </a:lnSpc>
              <a:spcAft>
                <a:spcPts val="0"/>
              </a:spcAft>
              <a:buClr>
                <a:srgbClr val="30ACEC">
                  <a:lumMod val="75000"/>
                </a:srgbClr>
              </a:buClr>
              <a:buNone/>
            </a:pP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 A</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kümesindeki bir denklik ilişkisi olsun.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’nın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ve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gibi iki elemanı </a:t>
            </a:r>
            <a:endPar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666750" marR="419100" lvl="0" indent="0">
              <a:lnSpc>
                <a:spcPts val="1200"/>
              </a:lnSpc>
              <a:spcAft>
                <a:spcPts val="0"/>
              </a:spcAft>
              <a:buClr>
                <a:srgbClr val="30ACEC">
                  <a:lumMod val="75000"/>
                </a:srgbClr>
              </a:buClr>
              <a:buNone/>
            </a:pPr>
            <a:endPar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666750" marR="419100" lvl="0" indent="0">
              <a:lnSpc>
                <a:spcPts val="1200"/>
              </a:lnSpc>
              <a:spcAft>
                <a:spcPts val="0"/>
              </a:spcAft>
              <a:buClr>
                <a:srgbClr val="30ACEC">
                  <a:lumMod val="75000"/>
                </a:srgbClr>
              </a:buClr>
              <a:buNone/>
            </a:pP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için </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aşağıdaki ifa­deler eşdeğerdir</a:t>
            </a: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666750" marR="419100" lvl="0" indent="0">
              <a:lnSpc>
                <a:spcPts val="1200"/>
              </a:lnSpc>
              <a:spcAft>
                <a:spcPts val="0"/>
              </a:spcAft>
              <a:buClr>
                <a:srgbClr val="30ACEC">
                  <a:lumMod val="75000"/>
                </a:srgbClr>
              </a:buClr>
              <a:buNone/>
            </a:pPr>
            <a:endParaRPr lang="tr-TR"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073150" lvl="0" indent="0" algn="just">
              <a:lnSpc>
                <a:spcPts val="1150"/>
              </a:lnSpc>
              <a:spcAft>
                <a:spcPts val="1805"/>
              </a:spcAft>
              <a:buClr>
                <a:srgbClr val="30ACEC">
                  <a:lumMod val="75000"/>
                </a:srgbClr>
              </a:buClr>
              <a:buNone/>
              <a:tabLst>
                <a:tab pos="2306955" algn="l"/>
                <a:tab pos="3465195" algn="l"/>
              </a:tabLst>
            </a:pP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aRb</a:t>
            </a:r>
            <a:r>
              <a:rPr lang="tr-TR"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(ii)</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(iii) </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tr-TR"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sz="3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sz="3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a:t>
            </a:r>
            <a:endParaRPr lang="tr-TR"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14950468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1175657"/>
                <a:ext cx="10018713" cy="4615543"/>
              </a:xfrm>
            </p:spPr>
            <p:txBody>
              <a:bodyPr>
                <a:normAutofit/>
              </a:bodyPr>
              <a:lstStyle/>
              <a:p>
                <a:pPr marL="0" indent="0">
                  <a:buNone/>
                </a:pPr>
                <a:r>
                  <a:rPr lang="tr-TR" i="1" dirty="0"/>
                  <a:t>R, A</a:t>
                </a:r>
                <a:r>
                  <a:rPr lang="tr-TR" dirty="0"/>
                  <a:t> kümesi üzerinde bir ilişki olsun. </a:t>
                </a:r>
                <a:r>
                  <a:rPr lang="tr-TR" i="1" dirty="0"/>
                  <a:t>R</a:t>
                </a:r>
                <a:r>
                  <a:rPr lang="tr-TR" dirty="0"/>
                  <a:t>’nin denklik sınıflarının birleşimi </a:t>
                </a:r>
                <a:r>
                  <a:rPr lang="tr-TR" i="1" dirty="0"/>
                  <a:t>A</a:t>
                </a:r>
                <a:r>
                  <a:rPr lang="tr-TR" dirty="0"/>
                  <a:t>’nın tüm elemanlarına eşittir. Çünkü </a:t>
                </a:r>
                <a:r>
                  <a:rPr lang="tr-TR" i="1" dirty="0"/>
                  <a:t>A</a:t>
                </a:r>
                <a:r>
                  <a:rPr lang="tr-TR" dirty="0"/>
                  <a:t> ’</a:t>
                </a:r>
                <a:r>
                  <a:rPr lang="tr-TR" dirty="0" err="1"/>
                  <a:t>nın</a:t>
                </a:r>
                <a:r>
                  <a:rPr lang="tr-TR" dirty="0"/>
                  <a:t> her bir </a:t>
                </a:r>
                <a:r>
                  <a:rPr lang="tr-TR" i="1" dirty="0"/>
                  <a:t>a</a:t>
                </a:r>
                <a:r>
                  <a:rPr lang="tr-TR" dirty="0"/>
                  <a:t> elemanı kendisinin olduğu denklik sınıfı [a]</a:t>
                </a:r>
                <a:r>
                  <a:rPr lang="tr-TR" i="1" baseline="-25000" dirty="0"/>
                  <a:t>R</a:t>
                </a:r>
                <a:r>
                  <a:rPr lang="tr-TR" dirty="0"/>
                  <a:t>’nin içindedir. Başka bir deyişle,</a:t>
                </a: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tr-TR" i="1">
                              <a:latin typeface="Cambria Math" panose="02040503050406030204" pitchFamily="18" charset="0"/>
                            </a:rPr>
                          </m:ctrlPr>
                        </m:naryPr>
                        <m:sub>
                          <m:argPr>
                            <m:argSz m:val="2"/>
                          </m:argPr>
                          <m:r>
                            <a:rPr lang="tr-TR" i="1">
                              <a:latin typeface="Cambria Math" panose="02040503050406030204" pitchFamily="18" charset="0"/>
                            </a:rPr>
                            <m:t>𝑎</m:t>
                          </m:r>
                          <m:r>
                            <m:rPr>
                              <m:nor/>
                            </m:rPr>
                            <a:rPr lang="tr-TR"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m:t>Î</m:t>
                          </m:r>
                          <m:r>
                            <a:rPr lang="tr-TR" i="1">
                              <a:latin typeface="Cambria Math" panose="02040503050406030204" pitchFamily="18" charset="0"/>
                            </a:rPr>
                            <m:t>𝐴</m:t>
                          </m:r>
                        </m:sub>
                        <m:sup/>
                        <m:e>
                          <m:r>
                            <a:rPr lang="tr-TR" i="1">
                              <a:latin typeface="Cambria Math" panose="02040503050406030204" pitchFamily="18" charset="0"/>
                            </a:rPr>
                            <m:t>𝑎𝑅</m:t>
                          </m:r>
                        </m:e>
                      </m:nary>
                      <m:r>
                        <a:rPr lang="tr-TR" i="1">
                          <a:latin typeface="Cambria Math" panose="02040503050406030204" pitchFamily="18" charset="0"/>
                        </a:rPr>
                        <m:t>=</m:t>
                      </m:r>
                      <m:r>
                        <a:rPr lang="tr-TR" i="1">
                          <a:latin typeface="Cambria Math" panose="02040503050406030204" pitchFamily="18" charset="0"/>
                        </a:rPr>
                        <m:t>𝐴</m:t>
                      </m:r>
                    </m:oMath>
                  </m:oMathPara>
                </a14:m>
                <a:endParaRPr lang="tr-TR" dirty="0"/>
              </a:p>
              <a:p>
                <a:pPr marL="0" indent="0">
                  <a:buNone/>
                </a:pPr>
                <a:r>
                  <a:rPr lang="tr-TR" dirty="0"/>
                  <a:t>Buna ilaveten, Teorem l’den bu denklik sınıfları ya eşittir veya ayrıktır. Yani, [a]</a:t>
                </a:r>
                <a:r>
                  <a:rPr lang="tr-TR" i="1" baseline="-25000" dirty="0"/>
                  <a:t>R</a:t>
                </a:r>
                <a:r>
                  <a:rPr lang="tr-TR" i="1" dirty="0"/>
                  <a:t> ∩</a:t>
                </a:r>
                <a:r>
                  <a:rPr lang="tr-TR" dirty="0"/>
                  <a:t>  [a]</a:t>
                </a:r>
                <a:r>
                  <a:rPr lang="tr-TR" i="1" baseline="-25000" dirty="0"/>
                  <a:t>R</a:t>
                </a:r>
                <a:r>
                  <a:rPr lang="tr-TR" dirty="0"/>
                  <a:t> = Ø olduğunda</a:t>
                </a:r>
                <a:r>
                  <a:rPr lang="tr-TR" dirty="0" smtClean="0"/>
                  <a:t>, [</a:t>
                </a:r>
                <a:r>
                  <a:rPr lang="tr-TR" dirty="0"/>
                  <a:t>a]</a:t>
                </a:r>
                <a:r>
                  <a:rPr lang="tr-TR" i="1" baseline="-25000" dirty="0"/>
                  <a:t>R</a:t>
                </a:r>
                <a:r>
                  <a:rPr lang="tr-TR" i="1" dirty="0"/>
                  <a:t> ∩</a:t>
                </a:r>
                <a:r>
                  <a:rPr lang="tr-TR" dirty="0"/>
                  <a:t>  [b]</a:t>
                </a:r>
                <a:r>
                  <a:rPr lang="tr-TR" i="1" baseline="-25000" dirty="0"/>
                  <a:t>R</a:t>
                </a:r>
                <a:r>
                  <a:rPr lang="tr-TR" dirty="0"/>
                  <a:t> = Ø, olur. </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1175657"/>
                <a:ext cx="10018713" cy="4615543"/>
              </a:xfrm>
              <a:blipFill rotWithShape="0">
                <a:blip r:embed="rId2"/>
                <a:stretch>
                  <a:fillRect l="-912"/>
                </a:stretch>
              </a:blipFill>
            </p:spPr>
            <p:txBody>
              <a:bodyPr/>
              <a:lstStyle/>
              <a:p>
                <a:r>
                  <a:rPr lang="tr-TR">
                    <a:noFill/>
                  </a:rPr>
                  <a:t> </a:t>
                </a:r>
              </a:p>
            </p:txBody>
          </p:sp>
        </mc:Fallback>
      </mc:AlternateContent>
    </p:spTree>
    <p:extLst>
      <p:ext uri="{BB962C8B-B14F-4D97-AF65-F5344CB8AC3E}">
        <p14:creationId xmlns:p14="http://schemas.microsoft.com/office/powerpoint/2010/main" val="29336842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Teorem</a:t>
            </a:r>
            <a:endParaRPr lang="tr-TR" dirty="0"/>
          </a:p>
        </p:txBody>
      </p:sp>
      <p:sp>
        <p:nvSpPr>
          <p:cNvPr id="3" name="İçerik Yer Tutucusu 2"/>
          <p:cNvSpPr>
            <a:spLocks noGrp="1"/>
          </p:cNvSpPr>
          <p:nvPr>
            <p:ph idx="1"/>
          </p:nvPr>
        </p:nvSpPr>
        <p:spPr>
          <a:xfrm>
            <a:off x="1484311" y="2438399"/>
            <a:ext cx="10018713" cy="3124201"/>
          </a:xfrm>
        </p:spPr>
        <p:txBody>
          <a:bodyPr/>
          <a:lstStyle/>
          <a:p>
            <a:pPr marL="0" indent="0">
              <a:buNone/>
            </a:pPr>
            <a:r>
              <a:rPr lang="tr-TR" dirty="0">
                <a:solidFill>
                  <a:srgbClr val="000000"/>
                </a:solidFill>
                <a:latin typeface="Times New Roman" panose="02020603050405020304" pitchFamily="18" charset="0"/>
                <a:ea typeface="Times New Roman" panose="02020603050405020304" pitchFamily="18" charset="0"/>
              </a:rPr>
              <a:t>R, S üzerinde denk bir ilişki olsun. O zaman R’nin denklik sınıfları S’nin bir parçalanmasını oluşturur. Bunun tersine, S’nin {</a:t>
            </a:r>
            <a:r>
              <a:rPr lang="tr-TR" dirty="0" err="1">
                <a:solidFill>
                  <a:srgbClr val="000000"/>
                </a:solidFill>
                <a:latin typeface="Times New Roman" panose="02020603050405020304" pitchFamily="18" charset="0"/>
                <a:ea typeface="Times New Roman" panose="02020603050405020304" pitchFamily="18" charset="0"/>
              </a:rPr>
              <a:t>A</a:t>
            </a:r>
            <a:r>
              <a:rPr lang="tr-TR" baseline="-25000" dirty="0" err="1">
                <a:solidFill>
                  <a:srgbClr val="000000"/>
                </a:solidFill>
                <a:latin typeface="Times New Roman" panose="02020603050405020304" pitchFamily="18" charset="0"/>
                <a:ea typeface="Times New Roman" panose="02020603050405020304" pitchFamily="18" charset="0"/>
              </a:rPr>
              <a:t>i</a:t>
            </a:r>
            <a:r>
              <a:rPr lang="tr-TR" dirty="0">
                <a:solidFill>
                  <a:srgbClr val="000000"/>
                </a:solidFill>
                <a:latin typeface="Times New Roman" panose="02020603050405020304" pitchFamily="18" charset="0"/>
                <a:ea typeface="Times New Roman" panose="02020603050405020304" pitchFamily="18" charset="0"/>
              </a:rPr>
              <a:t> | i </a:t>
            </a:r>
            <a:r>
              <a:rPr lang="tr-TR" sz="3600"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Î</a:t>
            </a:r>
            <a:r>
              <a:rPr lang="tr-TR" dirty="0">
                <a:solidFill>
                  <a:srgbClr val="000000"/>
                </a:solidFill>
                <a:latin typeface="Times New Roman" panose="02020603050405020304" pitchFamily="18" charset="0"/>
                <a:ea typeface="Times New Roman" panose="02020603050405020304" pitchFamily="18" charset="0"/>
              </a:rPr>
              <a:t>I } parçalanması için i </a:t>
            </a:r>
            <a:r>
              <a:rPr lang="tr-TR" sz="3600"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Î</a:t>
            </a:r>
            <a:r>
              <a:rPr lang="tr-TR" dirty="0">
                <a:solidFill>
                  <a:srgbClr val="000000"/>
                </a:solidFill>
                <a:latin typeface="Times New Roman" panose="02020603050405020304" pitchFamily="18" charset="0"/>
                <a:ea typeface="Times New Roman" panose="02020603050405020304" pitchFamily="18" charset="0"/>
              </a:rPr>
              <a:t> I olmak kaydıyla </a:t>
            </a:r>
            <a:r>
              <a:rPr lang="tr-TR" dirty="0" err="1">
                <a:solidFill>
                  <a:srgbClr val="000000"/>
                </a:solidFill>
                <a:latin typeface="Times New Roman" panose="02020603050405020304" pitchFamily="18" charset="0"/>
                <a:ea typeface="Times New Roman" panose="02020603050405020304" pitchFamily="18" charset="0"/>
              </a:rPr>
              <a:t>A</a:t>
            </a:r>
            <a:r>
              <a:rPr lang="tr-TR" baseline="-25000" dirty="0" err="1">
                <a:solidFill>
                  <a:srgbClr val="000000"/>
                </a:solidFill>
                <a:latin typeface="Times New Roman" panose="02020603050405020304" pitchFamily="18" charset="0"/>
                <a:ea typeface="Times New Roman" panose="02020603050405020304" pitchFamily="18" charset="0"/>
              </a:rPr>
              <a:t>i</a:t>
            </a:r>
            <a:r>
              <a:rPr lang="tr-TR" dirty="0">
                <a:solidFill>
                  <a:srgbClr val="000000"/>
                </a:solidFill>
                <a:latin typeface="Times New Roman" panose="02020603050405020304" pitchFamily="18" charset="0"/>
                <a:ea typeface="Times New Roman" panose="02020603050405020304" pitchFamily="18" charset="0"/>
              </a:rPr>
              <a:t> kümele­rine sahip bir R denklik ilişkisi vardır</a:t>
            </a:r>
            <a:endParaRPr lang="tr-TR" dirty="0"/>
          </a:p>
        </p:txBody>
      </p:sp>
    </p:spTree>
    <p:extLst>
      <p:ext uri="{BB962C8B-B14F-4D97-AF65-F5344CB8AC3E}">
        <p14:creationId xmlns:p14="http://schemas.microsoft.com/office/powerpoint/2010/main" val="10833024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59872"/>
            <a:ext cx="10018713" cy="1752599"/>
          </a:xfrm>
        </p:spPr>
        <p:txBody>
          <a:bodyPr/>
          <a:lstStyle/>
          <a:p>
            <a:r>
              <a:rPr lang="tr-TR" dirty="0" smtClean="0"/>
              <a:t>Örnek</a:t>
            </a:r>
            <a:endParaRPr lang="tr-TR" dirty="0"/>
          </a:p>
        </p:txBody>
      </p:sp>
      <p:sp>
        <p:nvSpPr>
          <p:cNvPr id="3" name="İçerik Yer Tutucusu 2"/>
          <p:cNvSpPr>
            <a:spLocks noGrp="1"/>
          </p:cNvSpPr>
          <p:nvPr>
            <p:ph idx="1"/>
          </p:nvPr>
        </p:nvSpPr>
        <p:spPr>
          <a:xfrm>
            <a:off x="1484310" y="1436915"/>
            <a:ext cx="10018713" cy="4604656"/>
          </a:xfrm>
        </p:spPr>
        <p:txBody>
          <a:bodyPr>
            <a:normAutofit fontScale="92500" lnSpcReduction="20000"/>
          </a:bodyPr>
          <a:lstStyle/>
          <a:p>
            <a:pPr marL="0" indent="0">
              <a:buNone/>
            </a:pPr>
            <a:r>
              <a:rPr lang="tr-TR" dirty="0" err="1"/>
              <a:t>Mod</a:t>
            </a:r>
            <a:r>
              <a:rPr lang="tr-TR" dirty="0"/>
              <a:t> 4 uygunluğundan ortaya çıkan tamsayıların parçalanmasında kaç tane küme vardır</a:t>
            </a:r>
            <a:r>
              <a:rPr lang="tr-TR" dirty="0" smtClean="0"/>
              <a:t>?</a:t>
            </a:r>
          </a:p>
          <a:p>
            <a:pPr marL="0" indent="0">
              <a:buNone/>
            </a:pPr>
            <a:endParaRPr lang="tr-TR" dirty="0"/>
          </a:p>
          <a:p>
            <a:pPr marL="0" indent="0">
              <a:buNone/>
            </a:pPr>
            <a:r>
              <a:rPr lang="tr-TR" dirty="0"/>
              <a:t>Çözüm: Denklik sınıfları 4 tanedir. Bunlar [0]</a:t>
            </a:r>
            <a:r>
              <a:rPr lang="tr-TR" baseline="-25000" dirty="0"/>
              <a:t>4</a:t>
            </a:r>
            <a:r>
              <a:rPr lang="tr-TR" dirty="0"/>
              <a:t>, [1]</a:t>
            </a:r>
            <a:r>
              <a:rPr lang="tr-TR" baseline="-25000" dirty="0"/>
              <a:t>4</a:t>
            </a:r>
            <a:r>
              <a:rPr lang="tr-TR" dirty="0"/>
              <a:t>, [2]</a:t>
            </a:r>
            <a:r>
              <a:rPr lang="tr-TR" baseline="-25000" dirty="0"/>
              <a:t>4</a:t>
            </a:r>
            <a:r>
              <a:rPr lang="tr-TR" dirty="0"/>
              <a:t> ve [3]</a:t>
            </a:r>
            <a:r>
              <a:rPr lang="tr-TR" baseline="-25000" dirty="0"/>
              <a:t>4</a:t>
            </a:r>
            <a:r>
              <a:rPr lang="tr-TR" dirty="0"/>
              <a:t>’e karşılık gelmektedir. Bu kümeler</a:t>
            </a:r>
            <a:r>
              <a:rPr lang="tr-TR" dirty="0" smtClean="0"/>
              <a:t>,</a:t>
            </a:r>
          </a:p>
          <a:p>
            <a:pPr marL="0" indent="0">
              <a:buNone/>
            </a:pPr>
            <a:endParaRPr lang="tr-TR" dirty="0"/>
          </a:p>
          <a:p>
            <a:pPr marL="0" indent="0">
              <a:buNone/>
            </a:pPr>
            <a:r>
              <a:rPr lang="tr-TR" dirty="0"/>
              <a:t>[0]</a:t>
            </a:r>
            <a:r>
              <a:rPr lang="tr-TR" baseline="-25000" dirty="0"/>
              <a:t>4</a:t>
            </a:r>
            <a:r>
              <a:rPr lang="tr-TR" dirty="0"/>
              <a:t>={…,-8,-4,0,4,8,…   },</a:t>
            </a:r>
          </a:p>
          <a:p>
            <a:pPr marL="0" indent="0">
              <a:buNone/>
            </a:pPr>
            <a:r>
              <a:rPr lang="tr-TR" dirty="0"/>
              <a:t>[1]</a:t>
            </a:r>
            <a:r>
              <a:rPr lang="tr-TR" baseline="-25000" dirty="0"/>
              <a:t>4</a:t>
            </a:r>
            <a:r>
              <a:rPr lang="tr-TR" dirty="0"/>
              <a:t>={…,-7,-3,1,5,9,…   },</a:t>
            </a:r>
          </a:p>
          <a:p>
            <a:pPr marL="0" indent="0">
              <a:buNone/>
            </a:pPr>
            <a:r>
              <a:rPr lang="tr-TR" dirty="0"/>
              <a:t>[2]</a:t>
            </a:r>
            <a:r>
              <a:rPr lang="tr-TR" baseline="-25000" dirty="0"/>
              <a:t>4</a:t>
            </a:r>
            <a:r>
              <a:rPr lang="tr-TR" dirty="0"/>
              <a:t>={…,-6,-2,2,6,10,… },</a:t>
            </a:r>
          </a:p>
          <a:p>
            <a:pPr marL="0" indent="0">
              <a:buNone/>
            </a:pPr>
            <a:r>
              <a:rPr lang="tr-TR" dirty="0"/>
              <a:t>[3]</a:t>
            </a:r>
            <a:r>
              <a:rPr lang="tr-TR" baseline="-25000" dirty="0"/>
              <a:t>4</a:t>
            </a:r>
            <a:r>
              <a:rPr lang="tr-TR" dirty="0"/>
              <a:t>={…,-5,-1,3,7,11,… </a:t>
            </a:r>
            <a:r>
              <a:rPr lang="tr-TR" dirty="0" smtClean="0"/>
              <a:t>},</a:t>
            </a:r>
          </a:p>
          <a:p>
            <a:pPr marL="0" indent="0">
              <a:buNone/>
            </a:pPr>
            <a:endParaRPr lang="tr-TR" dirty="0"/>
          </a:p>
          <a:p>
            <a:pPr marL="0" indent="0">
              <a:buNone/>
            </a:pPr>
            <a:r>
              <a:rPr lang="tr-TR" dirty="0"/>
              <a:t>şeklindedir. Bu denklik sınıfları ayrıktır ve tüm tamsayılar sadece bir kez vardır.</a:t>
            </a:r>
          </a:p>
        </p:txBody>
      </p:sp>
    </p:spTree>
    <p:extLst>
      <p:ext uri="{BB962C8B-B14F-4D97-AF65-F5344CB8AC3E}">
        <p14:creationId xmlns:p14="http://schemas.microsoft.com/office/powerpoint/2010/main" val="20718089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ctrTitle"/>
          </p:nvPr>
        </p:nvSpPr>
        <p:spPr/>
        <p:txBody>
          <a:bodyPr/>
          <a:lstStyle/>
          <a:p>
            <a:r>
              <a:rPr lang="tr-TR" b="1" dirty="0" smtClean="0"/>
              <a:t>9.6 Kısmi Sıralamalar</a:t>
            </a:r>
            <a:br>
              <a:rPr lang="tr-TR" b="1" dirty="0" smtClean="0"/>
            </a:br>
            <a:endParaRPr lang="tr-TR" b="1" dirty="0"/>
          </a:p>
        </p:txBody>
      </p:sp>
    </p:spTree>
    <p:extLst>
      <p:ext uri="{BB962C8B-B14F-4D97-AF65-F5344CB8AC3E}">
        <p14:creationId xmlns:p14="http://schemas.microsoft.com/office/powerpoint/2010/main" val="34458637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sp>
        <p:nvSpPr>
          <p:cNvPr id="3" name="İçerik Yer Tutucusu 2"/>
          <p:cNvSpPr>
            <a:spLocks noGrp="1"/>
          </p:cNvSpPr>
          <p:nvPr>
            <p:ph idx="1"/>
          </p:nvPr>
        </p:nvSpPr>
        <p:spPr/>
        <p:txBody>
          <a:bodyPr/>
          <a:lstStyle/>
          <a:p>
            <a:pPr marL="0" indent="0">
              <a:buNone/>
            </a:pPr>
            <a:r>
              <a:rPr lang="tr-TR" dirty="0"/>
              <a:t>Bir </a:t>
            </a:r>
            <a:r>
              <a:rPr lang="tr-TR" i="1" dirty="0"/>
              <a:t>S</a:t>
            </a:r>
            <a:r>
              <a:rPr lang="tr-TR" dirty="0"/>
              <a:t> kümesindeki </a:t>
            </a:r>
            <a:r>
              <a:rPr lang="tr-TR" i="1" dirty="0"/>
              <a:t>R</a:t>
            </a:r>
            <a:r>
              <a:rPr lang="tr-TR" dirty="0"/>
              <a:t> ilişkisi yansımalı, ters simetrik ve geçişli ise </a:t>
            </a:r>
            <a:r>
              <a:rPr lang="tr-TR" i="1" dirty="0"/>
              <a:t>kısmi sıralı</a:t>
            </a:r>
            <a:r>
              <a:rPr lang="tr-TR" dirty="0"/>
              <a:t> olarak adlan­dırılır. </a:t>
            </a:r>
            <a:r>
              <a:rPr lang="tr-TR" i="1" dirty="0"/>
              <a:t>S</a:t>
            </a:r>
            <a:r>
              <a:rPr lang="tr-TR" dirty="0"/>
              <a:t> kümesi ile kısmi sıralı </a:t>
            </a:r>
            <a:r>
              <a:rPr lang="tr-TR" i="1" dirty="0"/>
              <a:t>R</a:t>
            </a:r>
            <a:r>
              <a:rPr lang="tr-TR" dirty="0"/>
              <a:t> kümesi </a:t>
            </a:r>
            <a:r>
              <a:rPr lang="tr-TR" i="1" dirty="0"/>
              <a:t>kısmi sıralı küme veya </a:t>
            </a:r>
            <a:r>
              <a:rPr lang="tr-TR" i="1" dirty="0" err="1"/>
              <a:t>poset</a:t>
            </a:r>
            <a:r>
              <a:rPr lang="tr-TR" dirty="0"/>
              <a:t> olarak adlandırılır ve </a:t>
            </a:r>
            <a:r>
              <a:rPr lang="tr-TR" i="1" dirty="0"/>
              <a:t>(S, R)</a:t>
            </a:r>
            <a:r>
              <a:rPr lang="tr-TR" dirty="0"/>
              <a:t> şeklinde gösterilir. S’nin </a:t>
            </a:r>
            <a:r>
              <a:rPr lang="tr-TR" i="1" dirty="0"/>
              <a:t>üyeleri</a:t>
            </a:r>
            <a:r>
              <a:rPr lang="tr-TR" dirty="0"/>
              <a:t> </a:t>
            </a:r>
            <a:r>
              <a:rPr lang="tr-TR" dirty="0" err="1"/>
              <a:t>posetin</a:t>
            </a:r>
            <a:r>
              <a:rPr lang="tr-TR" dirty="0"/>
              <a:t> </a:t>
            </a:r>
            <a:r>
              <a:rPr lang="tr-TR" i="1" dirty="0"/>
              <a:t>elemanları</a:t>
            </a:r>
            <a:r>
              <a:rPr lang="tr-TR" dirty="0"/>
              <a:t> olarak adlandırılır</a:t>
            </a:r>
            <a:r>
              <a:rPr lang="tr-TR" dirty="0" smtClean="0"/>
              <a:t>.</a:t>
            </a:r>
            <a:endParaRPr lang="tr-TR" dirty="0"/>
          </a:p>
        </p:txBody>
      </p:sp>
    </p:spTree>
    <p:extLst>
      <p:ext uri="{BB962C8B-B14F-4D97-AF65-F5344CB8AC3E}">
        <p14:creationId xmlns:p14="http://schemas.microsoft.com/office/powerpoint/2010/main" val="127686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pic>
        <p:nvPicPr>
          <p:cNvPr id="4" name="İçerik Yer Tutucusu 3"/>
          <p:cNvPicPr>
            <a:picLocks noGrp="1" noChangeAspect="1"/>
          </p:cNvPicPr>
          <p:nvPr>
            <p:ph idx="1"/>
          </p:nvPr>
        </p:nvPicPr>
        <p:blipFill>
          <a:blip r:embed="rId2"/>
          <a:stretch>
            <a:fillRect/>
          </a:stretch>
        </p:blipFill>
        <p:spPr>
          <a:xfrm>
            <a:off x="2065343" y="2438398"/>
            <a:ext cx="8653151" cy="2691385"/>
          </a:xfrm>
          <a:prstGeom prst="rect">
            <a:avLst/>
          </a:prstGeom>
        </p:spPr>
      </p:pic>
      <p:pic>
        <p:nvPicPr>
          <p:cNvPr id="5" name="Resim 4"/>
          <p:cNvPicPr>
            <a:picLocks noChangeAspect="1"/>
          </p:cNvPicPr>
          <p:nvPr/>
        </p:nvPicPr>
        <p:blipFill>
          <a:blip r:embed="rId3"/>
          <a:stretch>
            <a:fillRect/>
          </a:stretch>
        </p:blipFill>
        <p:spPr>
          <a:xfrm>
            <a:off x="3682506" y="5340843"/>
            <a:ext cx="5922531" cy="429021"/>
          </a:xfrm>
          <a:prstGeom prst="rect">
            <a:avLst/>
          </a:prstGeom>
        </p:spPr>
      </p:pic>
    </p:spTree>
    <p:extLst>
      <p:ext uri="{BB962C8B-B14F-4D97-AF65-F5344CB8AC3E}">
        <p14:creationId xmlns:p14="http://schemas.microsoft.com/office/powerpoint/2010/main" val="6431490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1484310" y="2269671"/>
            <a:ext cx="10533519" cy="3521529"/>
          </a:xfrm>
        </p:spPr>
        <p:txBody>
          <a:bodyPr/>
          <a:lstStyle/>
          <a:p>
            <a:pPr marL="0" indent="0" algn="just">
              <a:lnSpc>
                <a:spcPts val="1000"/>
              </a:lnSpc>
              <a:spcAft>
                <a:spcPts val="490"/>
              </a:spcAft>
              <a:buNone/>
            </a:pP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İçerme ilişkisinin (</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bir </a:t>
            </a:r>
            <a:r>
              <a:rPr lang="tr-TR"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kümesinin kuvvet kümesinde kısmi sıralı </a:t>
            </a: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olduğunu</a:t>
            </a:r>
          </a:p>
          <a:p>
            <a:pPr marL="0" indent="0" algn="just">
              <a:lnSpc>
                <a:spcPts val="1000"/>
              </a:lnSpc>
              <a:spcAft>
                <a:spcPts val="490"/>
              </a:spcAft>
              <a:buNone/>
            </a:pPr>
            <a:endPar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000"/>
              </a:lnSpc>
              <a:spcAft>
                <a:spcPts val="490"/>
              </a:spcAft>
              <a:buNone/>
            </a:pP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gösteriniz.</a:t>
            </a:r>
            <a:endParaRPr lang="tr-TR" sz="3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b="1" i="1" dirty="0" err="1">
                <a:solidFill>
                  <a:srgbClr val="000000"/>
                </a:solidFill>
                <a:latin typeface="Times New Roman" panose="02020603050405020304" pitchFamily="18" charset="0"/>
                <a:ea typeface="Times New Roman" panose="02020603050405020304" pitchFamily="18" charset="0"/>
              </a:rPr>
              <a:t>Çöziim</a:t>
            </a:r>
            <a:r>
              <a:rPr lang="tr-TR" i="1" dirty="0">
                <a:solidFill>
                  <a:srgbClr val="000000"/>
                </a:solidFill>
                <a:latin typeface="Times New Roman" panose="02020603050405020304" pitchFamily="18" charset="0"/>
                <a:ea typeface="Times New Roman" panose="02020603050405020304" pitchFamily="18" charset="0"/>
              </a:rPr>
              <a:t>: A</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olduğundan her zaman </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S’nin altkümesidir ve </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dirty="0">
                <a:solidFill>
                  <a:srgbClr val="000000"/>
                </a:solidFill>
                <a:latin typeface="Times New Roman" panose="02020603050405020304" pitchFamily="18" charset="0"/>
                <a:ea typeface="Times New Roman" panose="02020603050405020304" pitchFamily="18" charset="0"/>
              </a:rPr>
              <a:t> yansımalıdır. Ters simetriktir çünkü </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sz="2800" b="1" spc="50" dirty="0">
                <a:solidFill>
                  <a:srgbClr val="000000"/>
                </a:solidFill>
                <a:latin typeface="Georgia" panose="02040502050405020303" pitchFamily="18" charset="0"/>
                <a:ea typeface="Georgia" panose="02040502050405020303" pitchFamily="18" charset="0"/>
                <a:cs typeface="Georgia" panose="02040502050405020303" pitchFamily="18" charset="0"/>
              </a:rPr>
              <a:t> </a:t>
            </a:r>
            <a:r>
              <a:rPr lang="tr-TR" i="1" dirty="0">
                <a:solidFill>
                  <a:srgbClr val="000000"/>
                </a:solidFill>
                <a:latin typeface="Times New Roman" panose="02020603050405020304" pitchFamily="18" charset="0"/>
                <a:ea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rPr>
              <a:t> ve </a:t>
            </a:r>
            <a:r>
              <a:rPr lang="tr-TR" i="1" dirty="0">
                <a:solidFill>
                  <a:srgbClr val="000000"/>
                </a:solidFill>
                <a:latin typeface="Times New Roman" panose="02020603050405020304" pitchFamily="18" charset="0"/>
                <a:ea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rPr>
              <a:t> </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sz="2800" b="1" spc="50" dirty="0">
                <a:solidFill>
                  <a:srgbClr val="000000"/>
                </a:solidFill>
                <a:latin typeface="Georgia" panose="02040502050405020303" pitchFamily="18" charset="0"/>
                <a:ea typeface="Georgia" panose="02040502050405020303" pitchFamily="18" charset="0"/>
                <a:cs typeface="Georgia" panose="02040502050405020303" pitchFamily="18" charset="0"/>
              </a:rPr>
              <a:t> </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ise </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=B olur. Son olarak, </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sz="2800" b="1" spc="50" dirty="0">
                <a:solidFill>
                  <a:srgbClr val="000000"/>
                </a:solidFill>
                <a:latin typeface="Georgia" panose="02040502050405020303" pitchFamily="18" charset="0"/>
                <a:ea typeface="Georgia" panose="02040502050405020303" pitchFamily="18" charset="0"/>
                <a:cs typeface="Georgia" panose="02040502050405020303" pitchFamily="18" charset="0"/>
              </a:rPr>
              <a:t> </a:t>
            </a:r>
            <a:r>
              <a:rPr lang="tr-TR" dirty="0">
                <a:solidFill>
                  <a:srgbClr val="000000"/>
                </a:solidFill>
                <a:latin typeface="Times New Roman" panose="02020603050405020304" pitchFamily="18" charset="0"/>
                <a:ea typeface="Times New Roman" panose="02020603050405020304" pitchFamily="18" charset="0"/>
              </a:rPr>
              <a:t>geçişlidir çünkü </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sz="2800" b="1" spc="50" dirty="0">
                <a:solidFill>
                  <a:srgbClr val="000000"/>
                </a:solidFill>
                <a:latin typeface="Georgia" panose="02040502050405020303" pitchFamily="18" charset="0"/>
                <a:ea typeface="Georgia" panose="02040502050405020303" pitchFamily="18" charset="0"/>
                <a:cs typeface="Georgia" panose="02040502050405020303" pitchFamily="18" charset="0"/>
              </a:rPr>
              <a:t> </a:t>
            </a:r>
            <a:r>
              <a:rPr lang="tr-TR" i="1" dirty="0">
                <a:solidFill>
                  <a:srgbClr val="000000"/>
                </a:solidFill>
                <a:latin typeface="Times New Roman" panose="02020603050405020304" pitchFamily="18" charset="0"/>
                <a:ea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rPr>
              <a:t> ve </a:t>
            </a:r>
            <a:r>
              <a:rPr lang="tr-TR" i="1" dirty="0">
                <a:solidFill>
                  <a:srgbClr val="000000"/>
                </a:solidFill>
                <a:latin typeface="Times New Roman" panose="02020603050405020304" pitchFamily="18" charset="0"/>
                <a:ea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rPr>
              <a:t> </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sz="2800" b="1" spc="50" dirty="0">
                <a:solidFill>
                  <a:srgbClr val="000000"/>
                </a:solidFill>
                <a:latin typeface="Georgia" panose="02040502050405020303" pitchFamily="18" charset="0"/>
                <a:ea typeface="Georgia" panose="02040502050405020303" pitchFamily="18" charset="0"/>
                <a:cs typeface="Georgia" panose="02040502050405020303" pitchFamily="18" charset="0"/>
              </a:rPr>
              <a:t> </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ise </a:t>
            </a:r>
            <a:r>
              <a:rPr lang="tr-TR" i="1" dirty="0">
                <a:solidFill>
                  <a:srgbClr val="000000"/>
                </a:solidFill>
                <a:latin typeface="Times New Roman" panose="02020603050405020304" pitchFamily="18" charset="0"/>
                <a:ea typeface="Times New Roman" panose="02020603050405020304" pitchFamily="18" charset="0"/>
              </a:rPr>
              <a:t>A</a:t>
            </a:r>
            <a:r>
              <a:rPr lang="tr-TR" dirty="0">
                <a:solidFill>
                  <a:srgbClr val="000000"/>
                </a:solidFill>
                <a:latin typeface="Times New Roman" panose="02020603050405020304" pitchFamily="18" charset="0"/>
                <a:ea typeface="Times New Roman" panose="02020603050405020304" pitchFamily="18" charset="0"/>
              </a:rPr>
              <a:t> </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dirty="0">
                <a:solidFill>
                  <a:srgbClr val="000000"/>
                </a:solidFill>
                <a:latin typeface="Times New Roman" panose="02020603050405020304" pitchFamily="18" charset="0"/>
                <a:ea typeface="Times New Roman" panose="02020603050405020304" pitchFamily="18" charset="0"/>
              </a:rPr>
              <a:t> </a:t>
            </a:r>
            <a:r>
              <a:rPr lang="tr-TR" i="1" dirty="0">
                <a:solidFill>
                  <a:srgbClr val="000000"/>
                </a:solidFill>
                <a:latin typeface="Times New Roman" panose="02020603050405020304" pitchFamily="18" charset="0"/>
                <a:ea typeface="Times New Roman" panose="02020603050405020304" pitchFamily="18" charset="0"/>
              </a:rPr>
              <a:t>B'</a:t>
            </a:r>
            <a:r>
              <a:rPr lang="tr-TR" dirty="0">
                <a:solidFill>
                  <a:srgbClr val="000000"/>
                </a:solidFill>
                <a:latin typeface="Times New Roman" panose="02020603050405020304" pitchFamily="18" charset="0"/>
                <a:ea typeface="Times New Roman" panose="02020603050405020304" pitchFamily="18" charset="0"/>
              </a:rPr>
              <a:t>dir. Böylece, </a:t>
            </a:r>
            <a:r>
              <a:rPr lang="tr-TR" sz="3600" u="sng" dirty="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dirty="0">
                <a:solidFill>
                  <a:srgbClr val="000000"/>
                </a:solidFill>
                <a:latin typeface="Times New Roman" panose="02020603050405020304" pitchFamily="18" charset="0"/>
                <a:ea typeface="Times New Roman" panose="02020603050405020304" pitchFamily="18" charset="0"/>
              </a:rPr>
              <a:t>, </a:t>
            </a:r>
            <a:r>
              <a:rPr lang="tr-TR" i="1" dirty="0">
                <a:solidFill>
                  <a:srgbClr val="000000"/>
                </a:solidFill>
                <a:latin typeface="Times New Roman" panose="02020603050405020304" pitchFamily="18" charset="0"/>
                <a:ea typeface="Times New Roman" panose="02020603050405020304" pitchFamily="18" charset="0"/>
              </a:rPr>
              <a:t>P(S)</a:t>
            </a:r>
            <a:r>
              <a:rPr lang="tr-TR" dirty="0">
                <a:solidFill>
                  <a:srgbClr val="000000"/>
                </a:solidFill>
                <a:latin typeface="Times New Roman" panose="02020603050405020304" pitchFamily="18" charset="0"/>
                <a:ea typeface="Times New Roman" panose="02020603050405020304" pitchFamily="18" charset="0"/>
              </a:rPr>
              <a:t> üzerinde kısmi sıralıdır ve (</a:t>
            </a:r>
            <a:r>
              <a:rPr lang="tr-TR" i="1" dirty="0">
                <a:solidFill>
                  <a:srgbClr val="000000"/>
                </a:solidFill>
                <a:latin typeface="Times New Roman" panose="02020603050405020304" pitchFamily="18" charset="0"/>
                <a:ea typeface="Times New Roman" panose="02020603050405020304" pitchFamily="18" charset="0"/>
              </a:rPr>
              <a:t>P</a:t>
            </a:r>
            <a:r>
              <a:rPr lang="tr-TR" dirty="0">
                <a:solidFill>
                  <a:srgbClr val="000000"/>
                </a:solidFill>
                <a:latin typeface="Times New Roman" panose="02020603050405020304" pitchFamily="18" charset="0"/>
                <a:ea typeface="Times New Roman" panose="02020603050405020304" pitchFamily="18" charset="0"/>
              </a:rPr>
              <a:t>(</a:t>
            </a:r>
            <a:r>
              <a:rPr lang="tr-TR" i="1" dirty="0">
                <a:solidFill>
                  <a:srgbClr val="000000"/>
                </a:solidFill>
                <a:latin typeface="Times New Roman" panose="02020603050405020304" pitchFamily="18" charset="0"/>
                <a:ea typeface="Times New Roman" panose="02020603050405020304" pitchFamily="18" charset="0"/>
              </a:rPr>
              <a:t>S</a:t>
            </a:r>
            <a:r>
              <a:rPr lang="tr-TR" dirty="0" smtClean="0">
                <a:solidFill>
                  <a:srgbClr val="000000"/>
                </a:solidFill>
                <a:latin typeface="Times New Roman" panose="02020603050405020304" pitchFamily="18" charset="0"/>
                <a:ea typeface="Times New Roman" panose="02020603050405020304" pitchFamily="18" charset="0"/>
              </a:rPr>
              <a:t>),</a:t>
            </a:r>
            <a:r>
              <a:rPr lang="tr-TR" sz="3600" u="sng" dirty="0" smtClean="0">
                <a:solidFill>
                  <a:srgbClr val="000000"/>
                </a:solidFill>
                <a:latin typeface="Symbol" panose="05050102010706020507" pitchFamily="18" charset="2"/>
                <a:ea typeface="Times New Roman" panose="02020603050405020304" pitchFamily="18" charset="0"/>
                <a:cs typeface="Times New Roman" panose="02020603050405020304" pitchFamily="18" charset="0"/>
              </a:rPr>
              <a:t>Ì</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poset’tir</a:t>
            </a:r>
            <a:r>
              <a:rPr lang="tr-TR" dirty="0">
                <a:solidFill>
                  <a:srgbClr val="000000"/>
                </a:solidFill>
                <a:latin typeface="Times New Roman" panose="02020603050405020304" pitchFamily="18" charset="0"/>
                <a:ea typeface="Times New Roman" panose="02020603050405020304" pitchFamily="18" charset="0"/>
              </a:rPr>
              <a:t>.</a:t>
            </a:r>
            <a:endParaRPr lang="tr-TR" dirty="0"/>
          </a:p>
        </p:txBody>
      </p:sp>
    </p:spTree>
    <p:extLst>
      <p:ext uri="{BB962C8B-B14F-4D97-AF65-F5344CB8AC3E}">
        <p14:creationId xmlns:p14="http://schemas.microsoft.com/office/powerpoint/2010/main" val="26484299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061357"/>
            <a:ext cx="10018713" cy="4729843"/>
          </a:xfrm>
        </p:spPr>
        <p:txBody>
          <a:bodyPr>
            <a:normAutofit/>
          </a:bodyPr>
          <a:lstStyle/>
          <a:p>
            <a:pPr marL="0" indent="0">
              <a:buNone/>
            </a:pPr>
            <a:r>
              <a:rPr lang="tr-TR" dirty="0"/>
              <a:t>Farklı </a:t>
            </a:r>
            <a:r>
              <a:rPr lang="tr-TR" dirty="0" err="1"/>
              <a:t>posetlerde</a:t>
            </a:r>
            <a:r>
              <a:rPr lang="tr-TR" dirty="0"/>
              <a:t> ≤ </a:t>
            </a:r>
            <a:r>
              <a:rPr lang="tr-TR" i="1" dirty="0"/>
              <a:t>,</a:t>
            </a:r>
            <a:r>
              <a:rPr lang="tr-TR" dirty="0"/>
              <a:t> </a:t>
            </a:r>
            <a:r>
              <a:rPr lang="tr-TR" u="sng" dirty="0"/>
              <a:t>Ì</a:t>
            </a:r>
            <a:r>
              <a:rPr lang="tr-TR" b="1" dirty="0"/>
              <a:t> </a:t>
            </a:r>
            <a:r>
              <a:rPr lang="tr-TR" dirty="0"/>
              <a:t>ve | gibi farklı semboller kısmi sıralama için kullanılır. Ancak, herhangi bir </a:t>
            </a:r>
            <a:r>
              <a:rPr lang="tr-TR" dirty="0" err="1"/>
              <a:t>posetteki</a:t>
            </a:r>
            <a:r>
              <a:rPr lang="tr-TR" dirty="0"/>
              <a:t> sıralama ilişkisini anlatırken farklı bir sembol kullanacağız. Burada, </a:t>
            </a:r>
            <a:r>
              <a:rPr lang="tr-TR" i="1" dirty="0"/>
              <a:t>(S,</a:t>
            </a:r>
            <a:r>
              <a:rPr lang="tr-TR" dirty="0"/>
              <a:t> </a:t>
            </a:r>
            <a:r>
              <a:rPr lang="tr-TR" i="1" dirty="0"/>
              <a:t>R</a:t>
            </a:r>
            <a:r>
              <a:rPr lang="tr-TR" dirty="0"/>
              <a:t>)’</a:t>
            </a:r>
            <a:r>
              <a:rPr lang="tr-TR" dirty="0" err="1"/>
              <a:t>nin</a:t>
            </a:r>
            <a:r>
              <a:rPr lang="tr-TR" dirty="0"/>
              <a:t> her­hangi bir poşetteki (</a:t>
            </a:r>
            <a:r>
              <a:rPr lang="tr-TR" i="1" dirty="0"/>
              <a:t>a, b)</a:t>
            </a:r>
            <a:r>
              <a:rPr lang="tr-TR" dirty="0"/>
              <a:t> Î </a:t>
            </a:r>
            <a:r>
              <a:rPr lang="tr-TR" i="1" dirty="0"/>
              <a:t>R</a:t>
            </a:r>
            <a:r>
              <a:rPr lang="tr-TR" dirty="0"/>
              <a:t>’yi ifade etmek için </a:t>
            </a:r>
            <a:r>
              <a:rPr lang="tr-TR" i="1" dirty="0" err="1"/>
              <a:t>a</a:t>
            </a:r>
            <a:r>
              <a:rPr lang="tr-TR" dirty="0" err="1"/>
              <a:t>≼</a:t>
            </a:r>
            <a:r>
              <a:rPr lang="tr-TR" i="1" dirty="0" err="1"/>
              <a:t>b</a:t>
            </a:r>
            <a:r>
              <a:rPr lang="tr-TR" dirty="0"/>
              <a:t> gösterimini kullanacağız. Bu gösterim reel sayılar kümesinde “küçüktür veya eşittir” için kullanılan en yaygın gösterimdir ve ≤sembolüne benzemektedir. (≼sembolü sadece “küçüktür veya eşittir” ilişkisini göstermek için değil herhangi bir </a:t>
            </a:r>
            <a:r>
              <a:rPr lang="tr-TR" dirty="0" err="1"/>
              <a:t>poset’i</a:t>
            </a:r>
            <a:r>
              <a:rPr lang="tr-TR" dirty="0"/>
              <a:t> göstermek için kullanılır.) ≺sembolü ≼sembolünü gösterir ancak burada </a:t>
            </a:r>
            <a:r>
              <a:rPr lang="tr-TR" i="1" dirty="0"/>
              <a:t>a</a:t>
            </a:r>
            <a:r>
              <a:rPr lang="tr-TR" dirty="0"/>
              <a:t> ≠ b’dir. Eğer </a:t>
            </a:r>
            <a:r>
              <a:rPr lang="tr-TR" i="1" dirty="0"/>
              <a:t>a </a:t>
            </a:r>
            <a:r>
              <a:rPr lang="tr-TR" dirty="0"/>
              <a:t>≺</a:t>
            </a:r>
            <a:r>
              <a:rPr lang="tr-TR" i="1" dirty="0"/>
              <a:t>b</a:t>
            </a:r>
            <a:r>
              <a:rPr lang="tr-TR" dirty="0"/>
              <a:t> ise “</a:t>
            </a:r>
            <a:r>
              <a:rPr lang="tr-TR" i="1" dirty="0"/>
              <a:t>a</a:t>
            </a:r>
            <a:r>
              <a:rPr lang="tr-TR" dirty="0"/>
              <a:t> küçüktür </a:t>
            </a:r>
            <a:r>
              <a:rPr lang="tr-TR" i="1" dirty="0"/>
              <a:t>b"</a:t>
            </a:r>
            <a:r>
              <a:rPr lang="tr-TR" dirty="0"/>
              <a:t> veya </a:t>
            </a:r>
            <a:r>
              <a:rPr lang="tr-TR" i="1" dirty="0"/>
              <a:t>“b</a:t>
            </a:r>
            <a:r>
              <a:rPr lang="tr-TR" dirty="0"/>
              <a:t> büyüktür </a:t>
            </a:r>
            <a:r>
              <a:rPr lang="tr-TR" i="1" dirty="0"/>
              <a:t>a</a:t>
            </a:r>
            <a:r>
              <a:rPr lang="tr-TR" dirty="0"/>
              <a:t>” ifadelerini kullanabiliriz.</a:t>
            </a:r>
          </a:p>
          <a:p>
            <a:pPr marL="0" indent="0">
              <a:buNone/>
            </a:pPr>
            <a:endParaRPr lang="tr-TR" dirty="0"/>
          </a:p>
        </p:txBody>
      </p:sp>
    </p:spTree>
    <p:extLst>
      <p:ext uri="{BB962C8B-B14F-4D97-AF65-F5344CB8AC3E}">
        <p14:creationId xmlns:p14="http://schemas.microsoft.com/office/powerpoint/2010/main" val="23199998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sp>
        <p:nvSpPr>
          <p:cNvPr id="3" name="İçerik Yer Tutucusu 2"/>
          <p:cNvSpPr>
            <a:spLocks noGrp="1"/>
          </p:cNvSpPr>
          <p:nvPr>
            <p:ph idx="1"/>
          </p:nvPr>
        </p:nvSpPr>
        <p:spPr/>
        <p:txBody>
          <a:bodyPr/>
          <a:lstStyle/>
          <a:p>
            <a:pPr marL="0" indent="0">
              <a:buNone/>
            </a:pPr>
            <a:r>
              <a:rPr lang="tr-TR" dirty="0"/>
              <a:t>Eğer </a:t>
            </a:r>
            <a:r>
              <a:rPr lang="tr-TR" i="1" dirty="0"/>
              <a:t>a</a:t>
            </a:r>
            <a:r>
              <a:rPr lang="tr-TR" dirty="0"/>
              <a:t> ≼ </a:t>
            </a:r>
            <a:r>
              <a:rPr lang="tr-TR" i="1" dirty="0"/>
              <a:t>b</a:t>
            </a:r>
            <a:r>
              <a:rPr lang="tr-TR" dirty="0"/>
              <a:t> veya </a:t>
            </a:r>
            <a:r>
              <a:rPr lang="tr-TR" i="1" dirty="0"/>
              <a:t>b</a:t>
            </a:r>
            <a:r>
              <a:rPr lang="tr-TR" dirty="0"/>
              <a:t> ≼ </a:t>
            </a:r>
            <a:r>
              <a:rPr lang="tr-TR" i="1" dirty="0"/>
              <a:t>a</a:t>
            </a:r>
            <a:r>
              <a:rPr lang="tr-TR" dirty="0"/>
              <a:t> ise </a:t>
            </a:r>
            <a:r>
              <a:rPr lang="tr-TR" i="1" dirty="0"/>
              <a:t>(S,</a:t>
            </a:r>
            <a:r>
              <a:rPr lang="tr-TR" dirty="0"/>
              <a:t> ≼) </a:t>
            </a:r>
            <a:r>
              <a:rPr lang="tr-TR" dirty="0" err="1"/>
              <a:t>posetinin</a:t>
            </a:r>
            <a:r>
              <a:rPr lang="tr-TR" dirty="0"/>
              <a:t> </a:t>
            </a:r>
            <a:r>
              <a:rPr lang="tr-TR" i="1" dirty="0"/>
              <a:t>a</a:t>
            </a:r>
            <a:r>
              <a:rPr lang="tr-TR" dirty="0"/>
              <a:t> ve </a:t>
            </a:r>
            <a:r>
              <a:rPr lang="tr-TR" i="1" dirty="0"/>
              <a:t>b</a:t>
            </a:r>
            <a:r>
              <a:rPr lang="tr-TR" dirty="0"/>
              <a:t> elemanları </a:t>
            </a:r>
            <a:r>
              <a:rPr lang="tr-TR" i="1" dirty="0"/>
              <a:t>karşılaştırılabilir</a:t>
            </a:r>
            <a:r>
              <a:rPr lang="tr-TR" dirty="0"/>
              <a:t> olarak adlandı­rılır. Eğer </a:t>
            </a:r>
            <a:r>
              <a:rPr lang="tr-TR" i="1" dirty="0"/>
              <a:t>a</a:t>
            </a:r>
            <a:r>
              <a:rPr lang="tr-TR" dirty="0"/>
              <a:t> ≼ b ve </a:t>
            </a:r>
            <a:r>
              <a:rPr lang="tr-TR" i="1" dirty="0"/>
              <a:t>b </a:t>
            </a:r>
            <a:r>
              <a:rPr lang="tr-TR" dirty="0"/>
              <a:t>≼</a:t>
            </a:r>
            <a:r>
              <a:rPr lang="tr-TR" i="1" dirty="0"/>
              <a:t> a</a:t>
            </a:r>
            <a:r>
              <a:rPr lang="tr-TR" dirty="0"/>
              <a:t> değilse S’nin </a:t>
            </a:r>
            <a:r>
              <a:rPr lang="tr-TR" i="1" dirty="0"/>
              <a:t>a</a:t>
            </a:r>
            <a:r>
              <a:rPr lang="tr-TR" dirty="0"/>
              <a:t> ve </a:t>
            </a:r>
            <a:r>
              <a:rPr lang="tr-TR" i="1" dirty="0"/>
              <a:t>b</a:t>
            </a:r>
            <a:r>
              <a:rPr lang="tr-TR" dirty="0"/>
              <a:t> elemanları </a:t>
            </a:r>
            <a:r>
              <a:rPr lang="tr-TR" i="1" dirty="0"/>
              <a:t>karşılaştırılamaz</a:t>
            </a:r>
            <a:r>
              <a:rPr lang="tr-TR" dirty="0"/>
              <a:t> olarak adlandırılır</a:t>
            </a:r>
            <a:r>
              <a:rPr lang="tr-TR" dirty="0" smtClean="0"/>
              <a:t>.</a:t>
            </a:r>
            <a:endParaRPr lang="tr-TR" dirty="0"/>
          </a:p>
        </p:txBody>
      </p:sp>
    </p:spTree>
    <p:extLst>
      <p:ext uri="{BB962C8B-B14F-4D97-AF65-F5344CB8AC3E}">
        <p14:creationId xmlns:p14="http://schemas.microsoft.com/office/powerpoint/2010/main" val="12530791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p:txBody>
          <a:bodyPr/>
          <a:lstStyle/>
          <a:p>
            <a:pPr marL="0" indent="0" algn="just">
              <a:lnSpc>
                <a:spcPts val="1000"/>
              </a:lnSpc>
              <a:spcAft>
                <a:spcPts val="455"/>
              </a:spcAft>
              <a:buNone/>
            </a:pP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a:t>
            </a:r>
            <a:r>
              <a:rPr lang="tr-TR" baseline="30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tr-TR"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posetinde</a:t>
            </a: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3 ve 9 karşılaştırılabilir tamsayılar mıdır? 5 ve 7 </a:t>
            </a:r>
          </a:p>
          <a:p>
            <a:pPr marL="0" indent="0" algn="just">
              <a:lnSpc>
                <a:spcPts val="1000"/>
              </a:lnSpc>
              <a:spcAft>
                <a:spcPts val="455"/>
              </a:spcAft>
              <a:buNone/>
            </a:pPr>
            <a:endPar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1000"/>
              </a:lnSpc>
              <a:spcAft>
                <a:spcPts val="455"/>
              </a:spcAft>
              <a:buNone/>
            </a:pPr>
            <a:r>
              <a:rPr lang="tr-TR"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karşılaştırılabilir midir?</a:t>
            </a:r>
            <a:endParaRPr lang="tr-TR" sz="3200" dirty="0" smtClean="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i="1" dirty="0" smtClean="0">
                <a:solidFill>
                  <a:srgbClr val="000000"/>
                </a:solidFill>
                <a:latin typeface="Times New Roman" panose="02020603050405020304" pitchFamily="18" charset="0"/>
                <a:ea typeface="Times New Roman" panose="02020603050405020304" pitchFamily="18" charset="0"/>
              </a:rPr>
              <a:t>Çözüm</a:t>
            </a:r>
            <a:r>
              <a:rPr lang="tr-TR" i="1" dirty="0">
                <a:solidFill>
                  <a:srgbClr val="000000"/>
                </a:solidFill>
                <a:latin typeface="Times New Roman" panose="02020603050405020304" pitchFamily="18" charset="0"/>
                <a:ea typeface="Times New Roman" panose="02020603050405020304" pitchFamily="18" charset="0"/>
              </a:rPr>
              <a:t>:</a:t>
            </a:r>
            <a:r>
              <a:rPr lang="tr-TR" dirty="0">
                <a:solidFill>
                  <a:srgbClr val="000000"/>
                </a:solidFill>
                <a:latin typeface="Times New Roman" panose="02020603050405020304" pitchFamily="18" charset="0"/>
                <a:ea typeface="Times New Roman" panose="02020603050405020304" pitchFamily="18" charset="0"/>
              </a:rPr>
              <a:t> 3 ve 9 tamsayıları karşılaştırılabilirdir çünkü 3 | 9’dur. 5 ve 7 tamsayıları karşılaştırıla­maz sayılardır çünkü 5 /|7 ve 7 /|5’tir.</a:t>
            </a:r>
            <a:endParaRPr lang="tr-TR" dirty="0"/>
          </a:p>
          <a:p>
            <a:pPr marL="0" indent="0" algn="just">
              <a:lnSpc>
                <a:spcPts val="1000"/>
              </a:lnSpc>
              <a:spcAft>
                <a:spcPts val="455"/>
              </a:spcAft>
              <a:buNone/>
            </a:pPr>
            <a:endParaRPr lang="tr-TR" dirty="0"/>
          </a:p>
        </p:txBody>
      </p:sp>
    </p:spTree>
    <p:extLst>
      <p:ext uri="{BB962C8B-B14F-4D97-AF65-F5344CB8AC3E}">
        <p14:creationId xmlns:p14="http://schemas.microsoft.com/office/powerpoint/2010/main" val="1566450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sp>
        <p:nvSpPr>
          <p:cNvPr id="3" name="İçerik Yer Tutucusu 2"/>
          <p:cNvSpPr>
            <a:spLocks noGrp="1"/>
          </p:cNvSpPr>
          <p:nvPr>
            <p:ph idx="1"/>
          </p:nvPr>
        </p:nvSpPr>
        <p:spPr/>
        <p:txBody>
          <a:bodyPr/>
          <a:lstStyle/>
          <a:p>
            <a:pPr marL="0" indent="0">
              <a:buNone/>
            </a:pPr>
            <a:r>
              <a:rPr lang="tr-TR" dirty="0"/>
              <a:t>Eğer </a:t>
            </a:r>
            <a:r>
              <a:rPr lang="tr-TR" i="1" dirty="0"/>
              <a:t>(S, </a:t>
            </a:r>
            <a:r>
              <a:rPr lang="tr-TR" dirty="0"/>
              <a:t>≼</a:t>
            </a:r>
            <a:r>
              <a:rPr lang="tr-TR" i="1" dirty="0"/>
              <a:t>)</a:t>
            </a:r>
            <a:r>
              <a:rPr lang="tr-TR" dirty="0"/>
              <a:t> bir </a:t>
            </a:r>
            <a:r>
              <a:rPr lang="tr-TR" dirty="0" err="1"/>
              <a:t>poset</a:t>
            </a:r>
            <a:r>
              <a:rPr lang="tr-TR" dirty="0"/>
              <a:t> ve S’nin tüm elemanları karşılaştırılabiliyorsa, </a:t>
            </a:r>
            <a:r>
              <a:rPr lang="tr-TR" i="1" dirty="0"/>
              <a:t>S tümüyle sıralı</a:t>
            </a:r>
            <a:r>
              <a:rPr lang="tr-TR" dirty="0"/>
              <a:t> veya </a:t>
            </a:r>
            <a:r>
              <a:rPr lang="tr-TR" i="1" dirty="0"/>
              <a:t>doğrusal sıralı küme</a:t>
            </a:r>
            <a:r>
              <a:rPr lang="tr-TR" dirty="0"/>
              <a:t> olarak adlandırılır ve ≼ </a:t>
            </a:r>
            <a:r>
              <a:rPr lang="tr-TR" i="1" dirty="0"/>
              <a:t>tümüyle sıralı</a:t>
            </a:r>
            <a:r>
              <a:rPr lang="tr-TR" dirty="0"/>
              <a:t> veya </a:t>
            </a:r>
            <a:r>
              <a:rPr lang="tr-TR" i="1" dirty="0"/>
              <a:t>doğrusal sıralı</a:t>
            </a:r>
            <a:r>
              <a:rPr lang="tr-TR" dirty="0"/>
              <a:t> olarak ad­landırılır. Tümüyle sıralı bir küme  </a:t>
            </a:r>
            <a:r>
              <a:rPr lang="tr-TR" i="1" dirty="0"/>
              <a:t>zincir</a:t>
            </a:r>
            <a:r>
              <a:rPr lang="tr-TR" dirty="0"/>
              <a:t> olarak da adlandırılır.</a:t>
            </a:r>
          </a:p>
        </p:txBody>
      </p:sp>
    </p:spTree>
    <p:extLst>
      <p:ext uri="{BB962C8B-B14F-4D97-AF65-F5344CB8AC3E}">
        <p14:creationId xmlns:p14="http://schemas.microsoft.com/office/powerpoint/2010/main" val="13770021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1484311" y="2291442"/>
            <a:ext cx="10018713" cy="3124201"/>
          </a:xfrm>
        </p:spPr>
        <p:txBody>
          <a:bodyPr/>
          <a:lstStyle/>
          <a:p>
            <a:pPr marL="0" indent="0">
              <a:buNone/>
            </a:pPr>
            <a:r>
              <a:rPr lang="tr-TR" dirty="0"/>
              <a:t>(Z, ≤) tümüyle sıralıdır çünkü </a:t>
            </a:r>
            <a:r>
              <a:rPr lang="tr-TR" i="1" dirty="0"/>
              <a:t>a</a:t>
            </a:r>
            <a:r>
              <a:rPr lang="tr-TR" b="1" dirty="0"/>
              <a:t> </a:t>
            </a:r>
            <a:r>
              <a:rPr lang="tr-TR" dirty="0"/>
              <a:t>ve </a:t>
            </a:r>
            <a:r>
              <a:rPr lang="tr-TR" i="1" dirty="0"/>
              <a:t>b </a:t>
            </a:r>
            <a:r>
              <a:rPr lang="tr-TR" dirty="0"/>
              <a:t>tamsayı olduğunda </a:t>
            </a:r>
            <a:r>
              <a:rPr lang="tr-TR" i="1" dirty="0"/>
              <a:t>a ≤ b</a:t>
            </a:r>
            <a:r>
              <a:rPr lang="tr-TR" dirty="0"/>
              <a:t> veya </a:t>
            </a:r>
            <a:r>
              <a:rPr lang="tr-TR" i="1" dirty="0"/>
              <a:t>b ≤a</a:t>
            </a:r>
            <a:r>
              <a:rPr lang="tr-TR" dirty="0"/>
              <a:t>’dır.</a:t>
            </a:r>
          </a:p>
        </p:txBody>
      </p:sp>
    </p:spTree>
    <p:extLst>
      <p:ext uri="{BB962C8B-B14F-4D97-AF65-F5344CB8AC3E}">
        <p14:creationId xmlns:p14="http://schemas.microsoft.com/office/powerpoint/2010/main" val="10158045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Tanım</a:t>
            </a:r>
            <a:endParaRPr lang="tr-TR" dirty="0"/>
          </a:p>
        </p:txBody>
      </p:sp>
      <p:sp>
        <p:nvSpPr>
          <p:cNvPr id="3" name="İçerik Yer Tutucusu 2"/>
          <p:cNvSpPr>
            <a:spLocks noGrp="1"/>
          </p:cNvSpPr>
          <p:nvPr>
            <p:ph idx="1"/>
          </p:nvPr>
        </p:nvSpPr>
        <p:spPr/>
        <p:txBody>
          <a:bodyPr/>
          <a:lstStyle/>
          <a:p>
            <a:pPr marL="0" indent="0">
              <a:buNone/>
            </a:pPr>
            <a:r>
              <a:rPr lang="tr-TR" dirty="0"/>
              <a:t>(S, ≼</a:t>
            </a:r>
            <a:r>
              <a:rPr lang="tr-TR" i="1" dirty="0"/>
              <a:t>)</a:t>
            </a:r>
            <a:r>
              <a:rPr lang="tr-TR" dirty="0"/>
              <a:t> bir </a:t>
            </a:r>
            <a:r>
              <a:rPr lang="tr-TR" dirty="0" err="1"/>
              <a:t>poset</a:t>
            </a:r>
            <a:r>
              <a:rPr lang="tr-TR" dirty="0"/>
              <a:t> ve S’nin boş olmayan tüm altkümeleri en az bir elemana sahipse (</a:t>
            </a:r>
            <a:r>
              <a:rPr lang="tr-TR" i="1" dirty="0"/>
              <a:t>S, </a:t>
            </a:r>
            <a:r>
              <a:rPr lang="tr-TR" dirty="0"/>
              <a:t>≼</a:t>
            </a:r>
            <a:r>
              <a:rPr lang="tr-TR" i="1" dirty="0"/>
              <a:t>) iyi-sıralanmış bir kümedir.</a:t>
            </a:r>
            <a:endParaRPr lang="tr-TR" dirty="0"/>
          </a:p>
          <a:p>
            <a:pPr marL="0" indent="0">
              <a:buNone/>
            </a:pPr>
            <a:endParaRPr lang="tr-TR" dirty="0"/>
          </a:p>
        </p:txBody>
      </p:sp>
    </p:spTree>
    <p:extLst>
      <p:ext uri="{BB962C8B-B14F-4D97-AF65-F5344CB8AC3E}">
        <p14:creationId xmlns:p14="http://schemas.microsoft.com/office/powerpoint/2010/main" val="25435225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p:txBody>
          <a:bodyPr/>
          <a:lstStyle/>
          <a:p>
            <a:pPr marL="0" indent="0">
              <a:buNone/>
            </a:pPr>
            <a:r>
              <a:rPr lang="tr-TR" dirty="0"/>
              <a:t>Pozitif tamsayıların sıralı İkililerinin kümesi Z</a:t>
            </a:r>
            <a:r>
              <a:rPr lang="tr-TR" baseline="30000" dirty="0"/>
              <a:t>+</a:t>
            </a:r>
            <a:r>
              <a:rPr lang="tr-TR" dirty="0"/>
              <a:t> x Z</a:t>
            </a:r>
            <a:r>
              <a:rPr lang="tr-TR" baseline="30000" dirty="0"/>
              <a:t>+</a:t>
            </a:r>
            <a:r>
              <a:rPr lang="tr-TR" dirty="0"/>
              <a:t>, eğer </a:t>
            </a:r>
            <a:r>
              <a:rPr lang="tr-TR" i="1" dirty="0"/>
              <a:t>a</a:t>
            </a:r>
            <a:r>
              <a:rPr lang="tr-TR" i="1" baseline="-25000" dirty="0"/>
              <a:t>1</a:t>
            </a:r>
            <a:r>
              <a:rPr lang="tr-TR" i="1" dirty="0"/>
              <a:t> &lt; b</a:t>
            </a:r>
            <a:r>
              <a:rPr lang="tr-TR" i="1" baseline="-25000" dirty="0"/>
              <a:t>2</a:t>
            </a:r>
            <a:r>
              <a:rPr lang="tr-TR" baseline="-25000" dirty="0"/>
              <a:t> </a:t>
            </a:r>
            <a:r>
              <a:rPr lang="tr-TR" dirty="0"/>
              <a:t>ve </a:t>
            </a:r>
            <a:r>
              <a:rPr lang="tr-TR" i="1" dirty="0"/>
              <a:t>a</a:t>
            </a:r>
            <a:r>
              <a:rPr lang="tr-TR" i="1" baseline="-25000" dirty="0"/>
              <a:t>2</a:t>
            </a:r>
            <a:r>
              <a:rPr lang="tr-TR" b="1" dirty="0"/>
              <a:t> </a:t>
            </a:r>
            <a:r>
              <a:rPr lang="tr-TR" dirty="0"/>
              <a:t>&lt; </a:t>
            </a:r>
            <a:r>
              <a:rPr lang="tr-TR" i="1" dirty="0"/>
              <a:t>b</a:t>
            </a:r>
            <a:r>
              <a:rPr lang="tr-TR" i="1" baseline="-25000" dirty="0"/>
              <a:t>2</a:t>
            </a:r>
            <a:r>
              <a:rPr lang="tr-TR" dirty="0"/>
              <a:t> olmak kaydıyla (</a:t>
            </a:r>
            <a:r>
              <a:rPr lang="tr-TR" dirty="0" err="1"/>
              <a:t>sözlüksel</a:t>
            </a:r>
            <a:r>
              <a:rPr lang="tr-TR" dirty="0"/>
              <a:t> sıralı) </a:t>
            </a:r>
            <a:r>
              <a:rPr lang="tr-TR" i="1" dirty="0"/>
              <a:t>(a</a:t>
            </a:r>
            <a:r>
              <a:rPr lang="tr-TR" i="1" baseline="-25000" dirty="0"/>
              <a:t>1</a:t>
            </a:r>
            <a:r>
              <a:rPr lang="tr-TR" i="1" dirty="0"/>
              <a:t>, a</a:t>
            </a:r>
            <a:r>
              <a:rPr lang="tr-TR" i="1" baseline="-25000" dirty="0"/>
              <a:t>2</a:t>
            </a:r>
            <a:r>
              <a:rPr lang="tr-TR" i="1" dirty="0"/>
              <a:t>) </a:t>
            </a:r>
            <a:r>
              <a:rPr lang="tr-TR" dirty="0"/>
              <a:t>≼</a:t>
            </a:r>
            <a:r>
              <a:rPr lang="tr-TR" b="1" dirty="0"/>
              <a:t> </a:t>
            </a:r>
            <a:r>
              <a:rPr lang="tr-TR" dirty="0"/>
              <a:t>(</a:t>
            </a:r>
            <a:r>
              <a:rPr lang="tr-TR" i="1" dirty="0"/>
              <a:t>b</a:t>
            </a:r>
            <a:r>
              <a:rPr lang="tr-TR" i="1" baseline="-25000" dirty="0"/>
              <a:t>1</a:t>
            </a:r>
            <a:r>
              <a:rPr lang="tr-TR" b="1" dirty="0"/>
              <a:t>, </a:t>
            </a:r>
            <a:r>
              <a:rPr lang="tr-TR" i="1" dirty="0"/>
              <a:t>b</a:t>
            </a:r>
            <a:r>
              <a:rPr lang="tr-TR" i="1" baseline="-25000" dirty="0"/>
              <a:t>2</a:t>
            </a:r>
            <a:r>
              <a:rPr lang="tr-TR" i="1" dirty="0"/>
              <a:t>) ye</a:t>
            </a:r>
            <a:r>
              <a:rPr lang="tr-TR" b="1" dirty="0"/>
              <a:t> </a:t>
            </a:r>
            <a:r>
              <a:rPr lang="tr-TR" dirty="0"/>
              <a:t>sahipse iyi-sıralanmış kümedir. Bunun doğrulanması alıştırma 53’e bırakılmıştır. Her zamanki ≤ ile sıralanmış Z kümesi iyi-sıralanmış bir küme değildir. Çünkü negatif tamsayılar kümesi Z kümesinin altkümesidir ve en küçük elemanı yok­tur.</a:t>
            </a:r>
          </a:p>
        </p:txBody>
      </p:sp>
    </p:spTree>
    <p:extLst>
      <p:ext uri="{BB962C8B-B14F-4D97-AF65-F5344CB8AC3E}">
        <p14:creationId xmlns:p14="http://schemas.microsoft.com/office/powerpoint/2010/main" val="3443505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Sözlük Sırası</a:t>
            </a:r>
          </a:p>
        </p:txBody>
      </p:sp>
      <p:sp>
        <p:nvSpPr>
          <p:cNvPr id="3" name="İçerik Yer Tutucusu 2"/>
          <p:cNvSpPr>
            <a:spLocks noGrp="1"/>
          </p:cNvSpPr>
          <p:nvPr>
            <p:ph idx="1"/>
          </p:nvPr>
        </p:nvSpPr>
        <p:spPr/>
        <p:txBody>
          <a:bodyPr/>
          <a:lstStyle/>
          <a:p>
            <a:pPr marL="0" indent="0">
              <a:buNone/>
            </a:pPr>
            <a:r>
              <a:rPr lang="tr-TR" dirty="0"/>
              <a:t>Bir sözlükteki kelimeler alfabetik, veya sözlük sırası, olarak sıralıdır. Bu sıralama alfabedeki harflerin sırasına dayanır. Bu bir kümedeki dizgilerin özel bir sıralanmış şeklidir ve kümedeki kısmi sıralamadan oluşturulur.</a:t>
            </a:r>
          </a:p>
          <a:p>
            <a:pPr marL="0" indent="0">
              <a:buNone/>
            </a:pPr>
            <a:endParaRPr lang="tr-TR" dirty="0"/>
          </a:p>
        </p:txBody>
      </p:sp>
    </p:spTree>
    <p:extLst>
      <p:ext uri="{BB962C8B-B14F-4D97-AF65-F5344CB8AC3E}">
        <p14:creationId xmlns:p14="http://schemas.microsoft.com/office/powerpoint/2010/main" val="7956391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012371"/>
            <a:ext cx="10018713" cy="4778829"/>
          </a:xfrm>
        </p:spPr>
        <p:txBody>
          <a:bodyPr>
            <a:normAutofit/>
          </a:bodyPr>
          <a:lstStyle/>
          <a:p>
            <a:pPr marL="0" indent="0">
              <a:buNone/>
            </a:pPr>
            <a:r>
              <a:rPr lang="tr-TR" dirty="0"/>
              <a:t>İlkönce, </a:t>
            </a:r>
            <a:r>
              <a:rPr lang="tr-TR" i="1" dirty="0"/>
              <a:t>(A</a:t>
            </a:r>
            <a:r>
              <a:rPr lang="tr-TR" dirty="0"/>
              <a:t> ≼ 1) ve </a:t>
            </a:r>
            <a:r>
              <a:rPr lang="tr-TR" i="1" dirty="0"/>
              <a:t>(A</a:t>
            </a:r>
            <a:r>
              <a:rPr lang="tr-TR" i="1" baseline="-25000" dirty="0"/>
              <a:t>2</a:t>
            </a:r>
            <a:r>
              <a:rPr lang="tr-TR" dirty="0"/>
              <a:t> ≤ 2) şeklindeki iki </a:t>
            </a:r>
            <a:r>
              <a:rPr lang="tr-TR" dirty="0" err="1"/>
              <a:t>posetin</a:t>
            </a:r>
            <a:r>
              <a:rPr lang="tr-TR" dirty="0"/>
              <a:t> Kartezyen çarpımı üzerindeki kısmi sıralamanın nasıl yapılandırılacağını göreceğiz. </a:t>
            </a:r>
            <a:r>
              <a:rPr lang="tr-TR" i="1" dirty="0"/>
              <a:t>A</a:t>
            </a:r>
            <a:r>
              <a:rPr lang="tr-TR" i="1" baseline="-25000" dirty="0"/>
              <a:t>1</a:t>
            </a:r>
            <a:r>
              <a:rPr lang="tr-TR" i="1" dirty="0"/>
              <a:t> x A</a:t>
            </a:r>
            <a:r>
              <a:rPr lang="tr-TR" i="1" baseline="-25000" dirty="0"/>
              <a:t>2</a:t>
            </a:r>
            <a:r>
              <a:rPr lang="tr-TR" dirty="0"/>
              <a:t> üzerinde </a:t>
            </a:r>
            <a:r>
              <a:rPr lang="tr-TR" b="1" dirty="0"/>
              <a:t>sözlük sıralaması </a:t>
            </a:r>
            <a:r>
              <a:rPr lang="tr-TR" dirty="0"/>
              <a:t>≼, bi­rincinin ilk girişi ikincinin (A</a:t>
            </a:r>
            <a:r>
              <a:rPr lang="tr-TR" baseline="-25000" dirty="0"/>
              <a:t>1</a:t>
            </a:r>
            <a:r>
              <a:rPr lang="tr-TR" dirty="0"/>
              <a:t>’deki) ilk girişinden küçükse veya ilk girişler eşit olduğunda birincinin ikinci girişi ikincinin (A</a:t>
            </a:r>
            <a:r>
              <a:rPr lang="tr-TR" baseline="-25000" dirty="0"/>
              <a:t>2</a:t>
            </a:r>
            <a:r>
              <a:rPr lang="tr-TR" dirty="0"/>
              <a:t>’deki) ikinci girişinden küçükse bir çiftin, ikinci çiftten daha küçük olduğu şeklinde tanımlanır. Girişler aynı olduğu sürece bu karşılaştırma son ka­raktere kadar devam eder. Başka bir deyişle, (a</a:t>
            </a:r>
            <a:r>
              <a:rPr lang="tr-TR" baseline="-25000" dirty="0"/>
              <a:t>1</a:t>
            </a:r>
            <a:r>
              <a:rPr lang="tr-TR" dirty="0"/>
              <a:t>, </a:t>
            </a:r>
            <a:r>
              <a:rPr lang="tr-TR" i="1" dirty="0"/>
              <a:t>b</a:t>
            </a:r>
            <a:r>
              <a:rPr lang="tr-TR" i="1" baseline="-25000" dirty="0"/>
              <a:t>2</a:t>
            </a:r>
            <a:r>
              <a:rPr lang="tr-TR" i="1" dirty="0"/>
              <a:t>)</a:t>
            </a:r>
            <a:r>
              <a:rPr lang="tr-TR" dirty="0"/>
              <a:t> girişleri </a:t>
            </a:r>
            <a:r>
              <a:rPr lang="tr-TR" i="1" dirty="0"/>
              <a:t>(b</a:t>
            </a:r>
            <a:r>
              <a:rPr lang="tr-TR" i="1" baseline="-25000" dirty="0"/>
              <a:t>1</a:t>
            </a:r>
            <a:r>
              <a:rPr lang="tr-TR" i="1" dirty="0"/>
              <a:t>, b</a:t>
            </a:r>
            <a:r>
              <a:rPr lang="tr-TR" i="1" baseline="-25000" dirty="0"/>
              <a:t>2</a:t>
            </a:r>
            <a:r>
              <a:rPr lang="tr-TR" i="1" dirty="0"/>
              <a:t>)</a:t>
            </a:r>
            <a:r>
              <a:rPr lang="tr-TR" dirty="0"/>
              <a:t> girişlerinden küçükse (eğer </a:t>
            </a:r>
            <a:r>
              <a:rPr lang="tr-TR" i="1" dirty="0"/>
              <a:t>a</a:t>
            </a:r>
            <a:r>
              <a:rPr lang="tr-TR" baseline="-25000" dirty="0"/>
              <a:t>1</a:t>
            </a:r>
            <a:r>
              <a:rPr lang="tr-TR" dirty="0"/>
              <a:t> ≺</a:t>
            </a:r>
            <a:r>
              <a:rPr lang="tr-TR" i="1" baseline="-25000" dirty="0"/>
              <a:t>1 </a:t>
            </a:r>
            <a:r>
              <a:rPr lang="tr-TR" i="1" dirty="0"/>
              <a:t>b</a:t>
            </a:r>
            <a:r>
              <a:rPr lang="tr-TR" i="1" baseline="-25000" dirty="0"/>
              <a:t>1 </a:t>
            </a:r>
            <a:r>
              <a:rPr lang="tr-TR" dirty="0"/>
              <a:t>veya ikisi eşitse (a</a:t>
            </a:r>
            <a:r>
              <a:rPr lang="tr-TR" baseline="-25000" dirty="0"/>
              <a:t>1 </a:t>
            </a:r>
            <a:r>
              <a:rPr lang="tr-TR" dirty="0"/>
              <a:t>= b</a:t>
            </a:r>
            <a:r>
              <a:rPr lang="tr-TR" baseline="-25000" dirty="0"/>
              <a:t>1</a:t>
            </a:r>
            <a:r>
              <a:rPr lang="tr-TR" i="1" dirty="0"/>
              <a:t>)</a:t>
            </a:r>
            <a:r>
              <a:rPr lang="tr-TR" dirty="0"/>
              <a:t> ve </a:t>
            </a:r>
            <a:r>
              <a:rPr lang="tr-TR" i="1" dirty="0"/>
              <a:t>a</a:t>
            </a:r>
            <a:r>
              <a:rPr lang="tr-TR" i="1" baseline="-25000" dirty="0"/>
              <a:t>2</a:t>
            </a:r>
            <a:r>
              <a:rPr lang="tr-TR" i="1" dirty="0"/>
              <a:t> </a:t>
            </a:r>
            <a:r>
              <a:rPr lang="tr-TR" dirty="0"/>
              <a:t>≺</a:t>
            </a:r>
            <a:r>
              <a:rPr lang="tr-TR" i="1" baseline="-25000" dirty="0"/>
              <a:t>2</a:t>
            </a:r>
            <a:r>
              <a:rPr lang="tr-TR" i="1" dirty="0"/>
              <a:t> b</a:t>
            </a:r>
            <a:r>
              <a:rPr lang="tr-TR" i="1" baseline="-25000" dirty="0"/>
              <a:t>2</a:t>
            </a:r>
            <a:r>
              <a:rPr lang="tr-TR" dirty="0"/>
              <a:t> ise)</a:t>
            </a:r>
          </a:p>
          <a:p>
            <a:pPr marL="0" indent="0">
              <a:buNone/>
            </a:pPr>
            <a:r>
              <a:rPr lang="tr-TR" i="1" dirty="0"/>
              <a:t>(a</a:t>
            </a:r>
            <a:r>
              <a:rPr lang="tr-TR" i="1" baseline="-25000" dirty="0"/>
              <a:t>1</a:t>
            </a:r>
            <a:r>
              <a:rPr lang="tr-TR" i="1" dirty="0"/>
              <a:t>,a</a:t>
            </a:r>
            <a:r>
              <a:rPr lang="tr-TR" i="1" baseline="-25000" dirty="0"/>
              <a:t>2</a:t>
            </a:r>
            <a:r>
              <a:rPr lang="tr-TR" i="1" dirty="0"/>
              <a:t>) ≺</a:t>
            </a:r>
            <a:r>
              <a:rPr lang="tr-TR" baseline="-25000" dirty="0"/>
              <a:t> </a:t>
            </a:r>
            <a:r>
              <a:rPr lang="tr-TR" i="1" dirty="0"/>
              <a:t> (b</a:t>
            </a:r>
            <a:r>
              <a:rPr lang="tr-TR" i="1" baseline="-25000" dirty="0"/>
              <a:t>1 </a:t>
            </a:r>
            <a:r>
              <a:rPr lang="tr-TR" i="1" dirty="0"/>
              <a:t>,b</a:t>
            </a:r>
            <a:r>
              <a:rPr lang="tr-TR" i="1" baseline="-25000" dirty="0"/>
              <a:t>2</a:t>
            </a:r>
            <a:r>
              <a:rPr lang="tr-TR" i="1" dirty="0" smtClean="0"/>
              <a:t>),</a:t>
            </a:r>
            <a:r>
              <a:rPr lang="tr-TR" dirty="0"/>
              <a:t> </a:t>
            </a:r>
            <a:r>
              <a:rPr lang="tr-TR" dirty="0" smtClean="0"/>
              <a:t>olur</a:t>
            </a:r>
            <a:r>
              <a:rPr lang="tr-TR" dirty="0"/>
              <a:t>. ≺’</a:t>
            </a:r>
            <a:r>
              <a:rPr lang="tr-TR" dirty="0" err="1"/>
              <a:t>nin</a:t>
            </a:r>
            <a:r>
              <a:rPr lang="tr-TR" dirty="0"/>
              <a:t> </a:t>
            </a:r>
            <a:r>
              <a:rPr lang="tr-TR" i="1" dirty="0"/>
              <a:t>A</a:t>
            </a:r>
            <a:r>
              <a:rPr lang="tr-TR" baseline="-25000" dirty="0"/>
              <a:t>1</a:t>
            </a:r>
            <a:r>
              <a:rPr lang="tr-TR" dirty="0"/>
              <a:t> x </a:t>
            </a:r>
            <a:r>
              <a:rPr lang="tr-TR" i="1" dirty="0"/>
              <a:t>A</a:t>
            </a:r>
            <a:r>
              <a:rPr lang="tr-TR" baseline="-25000" dirty="0"/>
              <a:t>2</a:t>
            </a:r>
            <a:r>
              <a:rPr lang="tr-TR" dirty="0"/>
              <a:t>’deki sıralamasına bir eşitlik ekleyerek ≼ kısmi sıralamasını elde ederiz. </a:t>
            </a:r>
          </a:p>
        </p:txBody>
      </p:sp>
    </p:spTree>
    <p:extLst>
      <p:ext uri="{BB962C8B-B14F-4D97-AF65-F5344CB8AC3E}">
        <p14:creationId xmlns:p14="http://schemas.microsoft.com/office/powerpoint/2010/main" val="2884309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TM03457496[[fn=Paralaks]]</Template>
  <TotalTime>271</TotalTime>
  <Words>3621</Words>
  <Application>Microsoft Office PowerPoint</Application>
  <PresentationFormat>Geniş ekran</PresentationFormat>
  <Paragraphs>426</Paragraphs>
  <Slides>111</Slides>
  <Notes>1</Notes>
  <HiddenSlides>0</HiddenSlides>
  <MMClips>0</MMClips>
  <ScaleCrop>false</ScaleCrop>
  <HeadingPairs>
    <vt:vector size="8" baseType="variant">
      <vt:variant>
        <vt:lpstr>Kullanılan Yazı Tipleri</vt:lpstr>
      </vt:variant>
      <vt:variant>
        <vt:i4>7</vt:i4>
      </vt:variant>
      <vt:variant>
        <vt:lpstr>Tema</vt:lpstr>
      </vt:variant>
      <vt:variant>
        <vt:i4>1</vt:i4>
      </vt:variant>
      <vt:variant>
        <vt:lpstr>Eklenmiş OLE Hizmet Programları</vt:lpstr>
      </vt:variant>
      <vt:variant>
        <vt:i4>1</vt:i4>
      </vt:variant>
      <vt:variant>
        <vt:lpstr>Slayt Başlıkları</vt:lpstr>
      </vt:variant>
      <vt:variant>
        <vt:i4>111</vt:i4>
      </vt:variant>
    </vt:vector>
  </HeadingPairs>
  <TitlesOfParts>
    <vt:vector size="120" baseType="lpstr">
      <vt:lpstr>Arial</vt:lpstr>
      <vt:lpstr>Calibri</vt:lpstr>
      <vt:lpstr>Cambria Math</vt:lpstr>
      <vt:lpstr>Corbel</vt:lpstr>
      <vt:lpstr>Georgia</vt:lpstr>
      <vt:lpstr>Symbol</vt:lpstr>
      <vt:lpstr>Times New Roman</vt:lpstr>
      <vt:lpstr>Paralaks</vt:lpstr>
      <vt:lpstr>Equation.DSMT4</vt:lpstr>
      <vt:lpstr>BÖLÜM 9 - İLİŞKİLER</vt:lpstr>
      <vt:lpstr>PowerPoint Sunusu</vt:lpstr>
      <vt:lpstr>9.1 İlişkiler ve Özellikleri </vt:lpstr>
      <vt:lpstr>Giriş</vt:lpstr>
      <vt:lpstr>Tanım</vt:lpstr>
      <vt:lpstr>Örnek</vt:lpstr>
      <vt:lpstr>İlişki Olarak Fonksiyonlar</vt:lpstr>
      <vt:lpstr>Tanım</vt:lpstr>
      <vt:lpstr>Örnek</vt:lpstr>
      <vt:lpstr>İlişkilerin Özellikleri</vt:lpstr>
      <vt:lpstr>Tanım</vt:lpstr>
      <vt:lpstr>Tanım</vt:lpstr>
      <vt:lpstr>PowerPoint Sunusu</vt:lpstr>
      <vt:lpstr>Örnek</vt:lpstr>
      <vt:lpstr>Çözüm</vt:lpstr>
      <vt:lpstr>Tanım</vt:lpstr>
      <vt:lpstr>Örnek</vt:lpstr>
      <vt:lpstr>Çözüm</vt:lpstr>
      <vt:lpstr>PowerPoint Sunusu</vt:lpstr>
      <vt:lpstr>Tanım</vt:lpstr>
      <vt:lpstr>Tanım</vt:lpstr>
      <vt:lpstr>Teorem</vt:lpstr>
      <vt:lpstr>9.2 n-li İlişkiler ve Uygulamaları</vt:lpstr>
      <vt:lpstr>PowerPoint Sunusu</vt:lpstr>
      <vt:lpstr>Tanım</vt:lpstr>
      <vt:lpstr>Örnek</vt:lpstr>
      <vt:lpstr>Veritabanları ve İlişkiler</vt:lpstr>
      <vt:lpstr>Veritabanları ve İlişkiler</vt:lpstr>
      <vt:lpstr>n-li İlişkiler Üzerinde İşlemler</vt:lpstr>
      <vt:lpstr>Tanım</vt:lpstr>
      <vt:lpstr>PowerPoint Sunusu</vt:lpstr>
      <vt:lpstr>Örnek</vt:lpstr>
      <vt:lpstr>Tanım</vt:lpstr>
      <vt:lpstr>Birleştirme</vt:lpstr>
      <vt:lpstr>Tanım</vt:lpstr>
      <vt:lpstr>PowerPoint Sunusu</vt:lpstr>
      <vt:lpstr>SQL</vt:lpstr>
      <vt:lpstr>PowerPoint Sunusu</vt:lpstr>
      <vt:lpstr>Örnek</vt:lpstr>
      <vt:lpstr>9.3 İlişkilerin Gösterimi </vt:lpstr>
      <vt:lpstr>PowerPoint Sunusu</vt:lpstr>
      <vt:lpstr>İlişkilerin Matrisler Kullanılarak Gösterimi</vt:lpstr>
      <vt:lpstr>Örnek</vt:lpstr>
      <vt:lpstr>PowerPoint Sunusu</vt:lpstr>
      <vt:lpstr>PowerPoint Sunusu</vt:lpstr>
      <vt:lpstr>PowerPoint Sunusu</vt:lpstr>
      <vt:lpstr>Örnek</vt:lpstr>
      <vt:lpstr>Yönlü Çizge Kullanarak İlişkilerin Gösterimi</vt:lpstr>
      <vt:lpstr>Tanım</vt:lpstr>
      <vt:lpstr>Örnek</vt:lpstr>
      <vt:lpstr>9.4 İlişkilerin Kapanışları </vt:lpstr>
      <vt:lpstr>PowerPoint Sunusu</vt:lpstr>
      <vt:lpstr>Kapanışlar</vt:lpstr>
      <vt:lpstr>Kapanışlar</vt:lpstr>
      <vt:lpstr>Kapanışlar</vt:lpstr>
      <vt:lpstr>Yönlü Çizgelerde Yollar</vt:lpstr>
      <vt:lpstr>Teorem</vt:lpstr>
      <vt:lpstr>PowerPoint Sunusu</vt:lpstr>
      <vt:lpstr>Örnek</vt:lpstr>
      <vt:lpstr>Çözüm</vt:lpstr>
      <vt:lpstr>Geçişli Kapanışlar</vt:lpstr>
      <vt:lpstr>Teorem</vt:lpstr>
      <vt:lpstr>Lemma</vt:lpstr>
      <vt:lpstr>Teorem</vt:lpstr>
      <vt:lpstr>Örnek</vt:lpstr>
      <vt:lpstr>Çözüm</vt:lpstr>
      <vt:lpstr>PowerPoint Sunusu</vt:lpstr>
      <vt:lpstr>Warshall’ın Algoritması </vt:lpstr>
      <vt:lpstr>PowerPoint Sunusu</vt:lpstr>
      <vt:lpstr>PowerPoint Sunusu</vt:lpstr>
      <vt:lpstr>Örnek</vt:lpstr>
      <vt:lpstr>Çözüm-1</vt:lpstr>
      <vt:lpstr>Çözüm-2</vt:lpstr>
      <vt:lpstr>Çözüm-3</vt:lpstr>
      <vt:lpstr>Çözüm-4</vt:lpstr>
      <vt:lpstr>Lemma</vt:lpstr>
      <vt:lpstr>   9.5 Denklik İlişkileri </vt:lpstr>
      <vt:lpstr>PowerPoint Sunusu</vt:lpstr>
      <vt:lpstr>Tanım</vt:lpstr>
      <vt:lpstr>Örnek</vt:lpstr>
      <vt:lpstr>Tanım</vt:lpstr>
      <vt:lpstr>PowerPoint Sunusu</vt:lpstr>
      <vt:lpstr> Denklik Sınıfları ve Parçalanmalar (Bölütler)</vt:lpstr>
      <vt:lpstr>Teorem</vt:lpstr>
      <vt:lpstr>PowerPoint Sunusu</vt:lpstr>
      <vt:lpstr>Teorem</vt:lpstr>
      <vt:lpstr>Örnek</vt:lpstr>
      <vt:lpstr>9.6 Kısmi Sıralamalar </vt:lpstr>
      <vt:lpstr>Tanım</vt:lpstr>
      <vt:lpstr>Örnek</vt:lpstr>
      <vt:lpstr>PowerPoint Sunusu</vt:lpstr>
      <vt:lpstr>Tanım</vt:lpstr>
      <vt:lpstr>Örnek</vt:lpstr>
      <vt:lpstr>Tanım</vt:lpstr>
      <vt:lpstr>Örnek</vt:lpstr>
      <vt:lpstr>Tanım</vt:lpstr>
      <vt:lpstr>Örnek</vt:lpstr>
      <vt:lpstr>Sözlük Sırası</vt:lpstr>
      <vt:lpstr>PowerPoint Sunusu</vt:lpstr>
      <vt:lpstr>Hasse Şemaları (Diyagramları)</vt:lpstr>
      <vt:lpstr>Büyük ve Küçük Elemanlar</vt:lpstr>
      <vt:lpstr>Örnek</vt:lpstr>
      <vt:lpstr>(P({a, b, c},Ì)’nin Hasse diyagramı</vt:lpstr>
      <vt:lpstr>Bir Poset’in Hasse Diyagramı</vt:lpstr>
      <vt:lpstr>Kafesler</vt:lpstr>
      <vt:lpstr>Örnek</vt:lpstr>
      <vt:lpstr>PowerPoint Sunusu</vt:lpstr>
      <vt:lpstr>Topolojik Sıralama</vt:lpstr>
      <vt:lpstr>Lemma</vt:lpstr>
      <vt:lpstr>PowerPoint Sunusu</vt:lpstr>
      <vt:lpstr>({1, 2, 4, 5,12, 20}, |) İçin Topolojik Sıralama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AYRIK MATEMATİK VE UYGULAMALARI </dc:title>
  <dc:creator>admin</dc:creator>
  <cp:lastModifiedBy>AVCI</cp:lastModifiedBy>
  <cp:revision>47</cp:revision>
  <dcterms:created xsi:type="dcterms:W3CDTF">2016-01-06T19:29:15Z</dcterms:created>
  <dcterms:modified xsi:type="dcterms:W3CDTF">2020-10-03T18:39:31Z</dcterms:modified>
</cp:coreProperties>
</file>