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78A43-21F6-4CC0-9FB1-41243367F085}" type="datetimeFigureOut">
              <a:rPr lang="tr-TR" smtClean="0"/>
              <a:pPr/>
              <a:t>21.12.2014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C7AB9-9B53-4AD3-90A5-944BB764EC3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1F66-FA7F-432C-912C-BFAA64549E70}" type="datetime1">
              <a:rPr lang="tr-TR" smtClean="0"/>
              <a:pPr/>
              <a:t>21.12.2014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5C3-9F30-4370-BFA8-8BF801B79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BAFA-5C6D-4609-925E-969E8488ED20}" type="datetime1">
              <a:rPr lang="tr-TR" smtClean="0"/>
              <a:pPr/>
              <a:t>21.12.2014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5C3-9F30-4370-BFA8-8BF801B79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7184-7E7F-45A8-BBAE-29EF1400A323}" type="datetime1">
              <a:rPr lang="tr-TR" smtClean="0"/>
              <a:pPr/>
              <a:t>21.12.2014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5C3-9F30-4370-BFA8-8BF801B79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00BB-CB5E-47D7-B746-95E9573D4576}" type="datetime1">
              <a:rPr lang="tr-TR" smtClean="0"/>
              <a:pPr/>
              <a:t>21.12.2014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5C3-9F30-4370-BFA8-8BF801B79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580A-2DEB-4AFC-BC26-405D1A45BC5D}" type="datetime1">
              <a:rPr lang="tr-TR" smtClean="0"/>
              <a:pPr/>
              <a:t>21.12.2014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5C3-9F30-4370-BFA8-8BF801B79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7693-E3A2-473C-B405-C10E0E8064A9}" type="datetime1">
              <a:rPr lang="tr-TR" smtClean="0"/>
              <a:pPr/>
              <a:t>21.12.2014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5C3-9F30-4370-BFA8-8BF801B79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A694-B7CC-4FDC-B092-1090CE8137F3}" type="datetime1">
              <a:rPr lang="tr-TR" smtClean="0"/>
              <a:pPr/>
              <a:t>21.12.2014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5C3-9F30-4370-BFA8-8BF801B79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D2D-3E97-4DE5-A582-9510DFBFC6C1}" type="datetime1">
              <a:rPr lang="tr-TR" smtClean="0"/>
              <a:pPr/>
              <a:t>21.12.2014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5C3-9F30-4370-BFA8-8BF801B79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AF2F-3A69-468F-B970-7490E53C896B}" type="datetime1">
              <a:rPr lang="tr-TR" smtClean="0"/>
              <a:pPr/>
              <a:t>21.12.2014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5C3-9F30-4370-BFA8-8BF801B79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7B8F-1C8C-4C2B-96A9-2540476F7C35}" type="datetime1">
              <a:rPr lang="tr-TR" smtClean="0"/>
              <a:pPr/>
              <a:t>21.12.2014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5C3-9F30-4370-BFA8-8BF801B79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A0FA-7BC4-465B-B158-8ACBAA711066}" type="datetime1">
              <a:rPr lang="tr-TR" smtClean="0"/>
              <a:pPr/>
              <a:t>21.12.2014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5C3-9F30-4370-BFA8-8BF801B79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36EDF-03CC-479E-AD82-2F9E999F5A6E}" type="datetime1">
              <a:rPr lang="tr-TR" smtClean="0"/>
              <a:pPr/>
              <a:t>21.12.2014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DE5C3-9F30-4370-BFA8-8BF801B79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09600" y="500050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 Bölüm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12: Eşzamanlılık</a:t>
            </a:r>
            <a:r>
              <a:rPr lang="en-US" dirty="0" smtClean="0"/>
              <a:t/>
            </a:r>
            <a:br>
              <a:rPr lang="en-US" dirty="0" smtClean="0"/>
            </a:br>
            <a:endParaRPr lang="tr-TR" dirty="0" smtClean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1870075"/>
            <a:ext cx="2984500" cy="3692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9" descr="Adsı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8800" y="1870075"/>
            <a:ext cx="2873375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0600" y="1851025"/>
            <a:ext cx="3035300" cy="368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49524"/>
          <a:stretch>
            <a:fillRect/>
          </a:stretch>
        </p:blipFill>
        <p:spPr bwMode="auto">
          <a:xfrm>
            <a:off x="714348" y="1571612"/>
            <a:ext cx="3989415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5C3-9F30-4370-BFA8-8BF801B797B8}" type="slidenum">
              <a:rPr lang="tr-TR" smtClean="0"/>
              <a:pPr/>
              <a:t>10</a:t>
            </a:fld>
            <a:endParaRPr lang="tr-TR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714876" y="1357298"/>
            <a:ext cx="2400300" cy="5029200"/>
            <a:chOff x="3571" y="2520"/>
            <a:chExt cx="3780" cy="7920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5371" y="2520"/>
              <a:ext cx="900" cy="1080"/>
            </a:xfrm>
            <a:prstGeom prst="ellipse">
              <a:avLst/>
            </a:prstGeom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4291" y="4140"/>
              <a:ext cx="900" cy="1080"/>
            </a:xfrm>
            <a:prstGeom prst="ellipse">
              <a:avLst/>
            </a:prstGeom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6091" y="4140"/>
              <a:ext cx="900" cy="1080"/>
            </a:xfrm>
            <a:prstGeom prst="ellipse">
              <a:avLst/>
            </a:prstGeom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4471" y="5940"/>
              <a:ext cx="900" cy="1080"/>
            </a:xfrm>
            <a:prstGeom prst="ellipse">
              <a:avLst/>
            </a:prstGeom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571" y="7740"/>
              <a:ext cx="900" cy="1080"/>
            </a:xfrm>
            <a:prstGeom prst="ellipse">
              <a:avLst/>
            </a:prstGeom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731" y="7920"/>
              <a:ext cx="900" cy="1080"/>
            </a:xfrm>
            <a:prstGeom prst="ellipse">
              <a:avLst/>
            </a:prstGeom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451" y="9360"/>
              <a:ext cx="900" cy="1080"/>
            </a:xfrm>
            <a:prstGeom prst="ellipse">
              <a:avLst/>
            </a:prstGeom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5551" y="270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S1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471" y="432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S2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271" y="432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S3</a:t>
              </a: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4651" y="612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S4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751" y="810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S5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5911" y="828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S6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6631" y="954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S7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4921" y="3420"/>
              <a:ext cx="630" cy="788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6091" y="3420"/>
              <a:ext cx="360" cy="720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4831" y="5220"/>
              <a:ext cx="0" cy="720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4291" y="6840"/>
              <a:ext cx="360" cy="1080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6721" y="5220"/>
              <a:ext cx="480" cy="4320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5011" y="7020"/>
              <a:ext cx="810" cy="1125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6271" y="9000"/>
              <a:ext cx="360" cy="540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4471" y="8460"/>
              <a:ext cx="1980" cy="1620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Fork</a:t>
            </a:r>
            <a:r>
              <a:rPr lang="tr-TR" dirty="0" smtClean="0"/>
              <a:t>-</a:t>
            </a:r>
            <a:r>
              <a:rPr lang="tr-TR" dirty="0" err="1" smtClean="0"/>
              <a:t>Join</a:t>
            </a:r>
            <a:r>
              <a:rPr lang="tr-TR" dirty="0" smtClean="0"/>
              <a:t>/</a:t>
            </a:r>
            <a:r>
              <a:rPr lang="tr-TR" dirty="0" err="1" smtClean="0"/>
              <a:t>Parbegin</a:t>
            </a:r>
            <a:r>
              <a:rPr lang="tr-TR" dirty="0" smtClean="0"/>
              <a:t>-</a:t>
            </a:r>
            <a:r>
              <a:rPr lang="tr-TR" dirty="0" err="1" smtClean="0"/>
              <a:t>parend</a:t>
            </a:r>
            <a:endParaRPr lang="tr-TR" dirty="0"/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9877"/>
          <a:stretch>
            <a:fillRect/>
          </a:stretch>
        </p:blipFill>
        <p:spPr bwMode="auto">
          <a:xfrm>
            <a:off x="4357686" y="857232"/>
            <a:ext cx="3071834" cy="508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Dikdörtgen"/>
          <p:cNvSpPr/>
          <p:nvPr/>
        </p:nvSpPr>
        <p:spPr>
          <a:xfrm>
            <a:off x="2285984" y="60722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Bu öncelik </a:t>
            </a:r>
            <a:r>
              <a:rPr lang="tr-TR" dirty="0" err="1"/>
              <a:t>grafını</a:t>
            </a:r>
            <a:r>
              <a:rPr lang="tr-TR" dirty="0"/>
              <a:t> sadece </a:t>
            </a:r>
            <a:r>
              <a:rPr lang="tr-TR" dirty="0" err="1"/>
              <a:t>parbegin</a:t>
            </a:r>
            <a:r>
              <a:rPr lang="tr-TR" dirty="0"/>
              <a:t>-</a:t>
            </a:r>
            <a:r>
              <a:rPr lang="tr-TR" dirty="0" err="1"/>
              <a:t>parend</a:t>
            </a:r>
            <a:r>
              <a:rPr lang="tr-TR" dirty="0"/>
              <a:t> yapısı kullanarak gerçekleştiremeyiz. 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5C3-9F30-4370-BFA8-8BF801B797B8}" type="slidenum">
              <a:rPr lang="tr-TR" smtClean="0"/>
              <a:pPr/>
              <a:t>11</a:t>
            </a:fld>
            <a:endParaRPr lang="tr-TR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571604" y="857232"/>
            <a:ext cx="2400300" cy="5029200"/>
            <a:chOff x="3571" y="2520"/>
            <a:chExt cx="3780" cy="7920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5371" y="2520"/>
              <a:ext cx="900" cy="1080"/>
            </a:xfrm>
            <a:prstGeom prst="ellipse">
              <a:avLst/>
            </a:prstGeom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4291" y="4140"/>
              <a:ext cx="900" cy="1080"/>
            </a:xfrm>
            <a:prstGeom prst="ellipse">
              <a:avLst/>
            </a:prstGeom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091" y="4140"/>
              <a:ext cx="900" cy="1080"/>
            </a:xfrm>
            <a:prstGeom prst="ellipse">
              <a:avLst/>
            </a:prstGeom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471" y="5940"/>
              <a:ext cx="900" cy="1080"/>
            </a:xfrm>
            <a:prstGeom prst="ellipse">
              <a:avLst/>
            </a:prstGeom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571" y="7740"/>
              <a:ext cx="900" cy="1080"/>
            </a:xfrm>
            <a:prstGeom prst="ellipse">
              <a:avLst/>
            </a:prstGeom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5731" y="7920"/>
              <a:ext cx="900" cy="1080"/>
            </a:xfrm>
            <a:prstGeom prst="ellipse">
              <a:avLst/>
            </a:prstGeom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6451" y="9360"/>
              <a:ext cx="900" cy="1080"/>
            </a:xfrm>
            <a:prstGeom prst="ellipse">
              <a:avLst/>
            </a:prstGeom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5551" y="270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S1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4471" y="432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S2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6271" y="432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S3</a:t>
              </a: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4651" y="612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S4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751" y="810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S5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5911" y="828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S6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6631" y="954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S7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4921" y="3420"/>
              <a:ext cx="630" cy="788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6091" y="3420"/>
              <a:ext cx="360" cy="720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4831" y="5220"/>
              <a:ext cx="0" cy="720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H="1">
              <a:off x="4291" y="6840"/>
              <a:ext cx="360" cy="1080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6721" y="5220"/>
              <a:ext cx="480" cy="4320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5011" y="7020"/>
              <a:ext cx="810" cy="1125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6271" y="9000"/>
              <a:ext cx="360" cy="540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4471" y="8460"/>
              <a:ext cx="1980" cy="1620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Roberto</a:t>
            </a:r>
            <a:r>
              <a:rPr lang="tr-TR" dirty="0" smtClean="0"/>
              <a:t> </a:t>
            </a:r>
            <a:r>
              <a:rPr lang="tr-TR" dirty="0" err="1" smtClean="0"/>
              <a:t>Sebesta</a:t>
            </a:r>
            <a:r>
              <a:rPr lang="tr-TR" dirty="0" smtClean="0"/>
              <a:t>, </a:t>
            </a:r>
            <a:r>
              <a:rPr lang="en-US" dirty="0" smtClean="0"/>
              <a:t>Concepts </a:t>
            </a:r>
            <a:r>
              <a:rPr lang="tr-TR" dirty="0" smtClean="0"/>
              <a:t>o</a:t>
            </a:r>
            <a:r>
              <a:rPr lang="en-US" dirty="0" smtClean="0"/>
              <a:t>f Programming Languages</a:t>
            </a:r>
            <a:r>
              <a:rPr lang="tr-TR" dirty="0" smtClean="0"/>
              <a:t>,</a:t>
            </a:r>
            <a:r>
              <a:rPr lang="en-US" dirty="0" smtClean="0"/>
              <a:t> International 10th Edition </a:t>
            </a:r>
            <a:r>
              <a:rPr lang="tr-TR" dirty="0" smtClean="0"/>
              <a:t>2013</a:t>
            </a:r>
          </a:p>
          <a:p>
            <a:r>
              <a:rPr lang="tr-TR" dirty="0" smtClean="0"/>
              <a:t>Tuğrul Yılmaz, Programlama Dilleri Ders Notları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5C3-9F30-4370-BFA8-8BF801B797B8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Programlama dillerindeki eş zamanlılık kavramı ile bilgisayar donanımındaki paralel çalışma birbirinden bağımsız kavramlardır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Eğer </a:t>
            </a:r>
            <a:r>
              <a:rPr lang="tr-TR" dirty="0"/>
              <a:t>çalışma zamanında üst üste gelme durumu varsa donanım işlemlerinde paralellik oluşur. </a:t>
            </a:r>
            <a:endParaRPr lang="tr-TR" dirty="0" smtClean="0"/>
          </a:p>
          <a:p>
            <a:r>
              <a:rPr lang="tr-TR" dirty="0" smtClean="0"/>
              <a:t>Bir </a:t>
            </a:r>
            <a:r>
              <a:rPr lang="tr-TR" dirty="0"/>
              <a:t>programdaki işlemler eğer paralel olarak işlenebiliyorsa program eş zamanlıdır denilir. </a:t>
            </a:r>
            <a:endParaRPr lang="tr-TR" dirty="0" smtClean="0"/>
          </a:p>
          <a:p>
            <a:r>
              <a:rPr lang="tr-TR" dirty="0" smtClean="0"/>
              <a:t>Eş </a:t>
            </a:r>
            <a:r>
              <a:rPr lang="tr-TR" dirty="0"/>
              <a:t>zamanlılık kavramının karşıtı ise </a:t>
            </a:r>
            <a:r>
              <a:rPr lang="tr-TR" dirty="0" smtClean="0"/>
              <a:t>belirli </a:t>
            </a:r>
            <a:r>
              <a:rPr lang="tr-TR" dirty="0"/>
              <a:t>bir sıraya göre dizilmiş </a:t>
            </a:r>
            <a:r>
              <a:rPr lang="tr-TR" dirty="0" err="1"/>
              <a:t>ardışıl</a:t>
            </a:r>
            <a:r>
              <a:rPr lang="tr-TR" dirty="0"/>
              <a:t> işlemlerdir. 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5C3-9F30-4370-BFA8-8BF801B797B8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Öncelik </a:t>
            </a:r>
            <a:r>
              <a:rPr lang="tr-TR" b="1" dirty="0" err="1" smtClean="0"/>
              <a:t>grafları</a:t>
            </a:r>
            <a:r>
              <a:rPr lang="tr-TR" b="1" dirty="0" smtClean="0"/>
              <a:t>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a</a:t>
            </a:r>
            <a:r>
              <a:rPr lang="tr-TR" b="1" dirty="0"/>
              <a:t>:=x + y;</a:t>
            </a:r>
            <a:endParaRPr lang="tr-TR" dirty="0"/>
          </a:p>
          <a:p>
            <a:r>
              <a:rPr lang="tr-TR" b="1" dirty="0"/>
              <a:t>b:= z + 1;</a:t>
            </a:r>
            <a:endParaRPr lang="tr-TR" dirty="0"/>
          </a:p>
          <a:p>
            <a:r>
              <a:rPr lang="tr-TR" b="1" dirty="0"/>
              <a:t>c:= a -  b;</a:t>
            </a:r>
            <a:endParaRPr lang="tr-TR" dirty="0"/>
          </a:p>
          <a:p>
            <a:r>
              <a:rPr lang="tr-TR" b="1" dirty="0"/>
              <a:t>w:= c + 1;</a:t>
            </a:r>
            <a:endParaRPr lang="tr-TR" dirty="0"/>
          </a:p>
          <a:p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3071802" y="1357298"/>
            <a:ext cx="5786446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2400" dirty="0" smtClean="0"/>
              <a:t>Burada </a:t>
            </a:r>
            <a:r>
              <a:rPr lang="tr-TR" sz="2400" dirty="0"/>
              <a:t>c:=a –b </a:t>
            </a:r>
            <a:r>
              <a:rPr lang="tr-TR" sz="2400" dirty="0" err="1"/>
              <a:t>yi</a:t>
            </a:r>
            <a:r>
              <a:rPr lang="tr-TR" sz="2400" dirty="0"/>
              <a:t> hesaplamak için öncelikle a ve </a:t>
            </a:r>
            <a:r>
              <a:rPr lang="tr-TR" sz="2400" dirty="0" err="1"/>
              <a:t>b’ye</a:t>
            </a:r>
            <a:r>
              <a:rPr lang="tr-TR" sz="2400" dirty="0"/>
              <a:t> değer atanması gerekmektedir.  </a:t>
            </a:r>
            <a:endParaRPr lang="tr-TR" sz="2400" dirty="0" smtClean="0"/>
          </a:p>
          <a:p>
            <a:r>
              <a:rPr lang="tr-TR" sz="2400" dirty="0" smtClean="0"/>
              <a:t>Benzer </a:t>
            </a:r>
            <a:r>
              <a:rPr lang="tr-TR" sz="2400" dirty="0"/>
              <a:t>biçimde w:=c + 1 ifadesinin sonucu da </a:t>
            </a:r>
            <a:r>
              <a:rPr lang="tr-TR" sz="2400" dirty="0" err="1"/>
              <a:t>c’nin</a:t>
            </a:r>
            <a:r>
              <a:rPr lang="tr-TR" sz="2400" dirty="0"/>
              <a:t> hesaplanmasına bağlıdır. </a:t>
            </a:r>
            <a:endParaRPr lang="tr-TR" sz="2400" dirty="0" smtClean="0"/>
          </a:p>
          <a:p>
            <a:r>
              <a:rPr lang="tr-TR" sz="2400" dirty="0" smtClean="0"/>
              <a:t>Diğer </a:t>
            </a:r>
            <a:r>
              <a:rPr lang="tr-TR" sz="2400" dirty="0"/>
              <a:t>taraftan a:=x + y ve b:= z + 1 deyimleri birbirine bağlı değildir. Bu yüzden bu iki deyim birlikte çalıştırılabilir.</a:t>
            </a:r>
          </a:p>
        </p:txBody>
      </p:sp>
      <p:sp>
        <p:nvSpPr>
          <p:cNvPr id="5" name="4 Dikdörtgen"/>
          <p:cNvSpPr/>
          <p:nvPr/>
        </p:nvSpPr>
        <p:spPr>
          <a:xfrm>
            <a:off x="785786" y="4286256"/>
            <a:ext cx="8143932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2400" dirty="0"/>
              <a:t>Buradan anlaşılıyor </a:t>
            </a:r>
            <a:r>
              <a:rPr lang="tr-TR" sz="2400" dirty="0" smtClean="0"/>
              <a:t>ki, </a:t>
            </a:r>
            <a:r>
              <a:rPr lang="tr-TR" sz="2400" dirty="0"/>
              <a:t>bir program parçasında değişik deyimler arasında bir öncelik sıralaması yapılabilir. Bu sıralamanın grafik olarak gösterimine öncelik </a:t>
            </a:r>
            <a:r>
              <a:rPr lang="tr-TR" sz="2400" dirty="0" err="1"/>
              <a:t>grafı</a:t>
            </a:r>
            <a:r>
              <a:rPr lang="tr-TR" sz="2400" dirty="0"/>
              <a:t> denir. Bir öncelik </a:t>
            </a:r>
            <a:r>
              <a:rPr lang="tr-TR" sz="2400" dirty="0" err="1"/>
              <a:t>grafı</a:t>
            </a:r>
            <a:r>
              <a:rPr lang="tr-TR" sz="2400" dirty="0"/>
              <a:t>, her bir düğümü ayrı bir deyimi ifade eden, döngüsel olmayan yönlendirilmiş bir </a:t>
            </a:r>
            <a:r>
              <a:rPr lang="tr-TR" sz="2400" dirty="0" err="1"/>
              <a:t>graftır</a:t>
            </a:r>
            <a:r>
              <a:rPr lang="tr-TR" sz="2400" dirty="0"/>
              <a:t>.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5C3-9F30-4370-BFA8-8BF801B797B8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14282" y="285728"/>
            <a:ext cx="2400300" cy="5029200"/>
            <a:chOff x="3571" y="2520"/>
            <a:chExt cx="3780" cy="7920"/>
          </a:xfrm>
        </p:grpSpPr>
        <p:sp>
          <p:nvSpPr>
            <p:cNvPr id="1027" name="Oval 3"/>
            <p:cNvSpPr>
              <a:spLocks noChangeArrowheads="1"/>
            </p:cNvSpPr>
            <p:nvPr/>
          </p:nvSpPr>
          <p:spPr bwMode="auto">
            <a:xfrm>
              <a:off x="5371" y="2520"/>
              <a:ext cx="900" cy="108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28" name="Oval 4"/>
            <p:cNvSpPr>
              <a:spLocks noChangeArrowheads="1"/>
            </p:cNvSpPr>
            <p:nvPr/>
          </p:nvSpPr>
          <p:spPr bwMode="auto">
            <a:xfrm>
              <a:off x="4291" y="4140"/>
              <a:ext cx="900" cy="108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29" name="Oval 5"/>
            <p:cNvSpPr>
              <a:spLocks noChangeArrowheads="1"/>
            </p:cNvSpPr>
            <p:nvPr/>
          </p:nvSpPr>
          <p:spPr bwMode="auto">
            <a:xfrm>
              <a:off x="6091" y="4140"/>
              <a:ext cx="900" cy="108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30" name="Oval 6"/>
            <p:cNvSpPr>
              <a:spLocks noChangeArrowheads="1"/>
            </p:cNvSpPr>
            <p:nvPr/>
          </p:nvSpPr>
          <p:spPr bwMode="auto">
            <a:xfrm>
              <a:off x="4471" y="5940"/>
              <a:ext cx="900" cy="108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31" name="Oval 7"/>
            <p:cNvSpPr>
              <a:spLocks noChangeArrowheads="1"/>
            </p:cNvSpPr>
            <p:nvPr/>
          </p:nvSpPr>
          <p:spPr bwMode="auto">
            <a:xfrm>
              <a:off x="3571" y="7740"/>
              <a:ext cx="900" cy="108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32" name="Oval 8"/>
            <p:cNvSpPr>
              <a:spLocks noChangeArrowheads="1"/>
            </p:cNvSpPr>
            <p:nvPr/>
          </p:nvSpPr>
          <p:spPr bwMode="auto">
            <a:xfrm>
              <a:off x="5731" y="7920"/>
              <a:ext cx="900" cy="108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6451" y="9360"/>
              <a:ext cx="900" cy="108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34" name="Text Box 10"/>
            <p:cNvSpPr txBox="1">
              <a:spLocks noChangeArrowheads="1"/>
            </p:cNvSpPr>
            <p:nvPr/>
          </p:nvSpPr>
          <p:spPr bwMode="auto">
            <a:xfrm>
              <a:off x="5551" y="270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S1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5" name="Text Box 11"/>
            <p:cNvSpPr txBox="1">
              <a:spLocks noChangeArrowheads="1"/>
            </p:cNvSpPr>
            <p:nvPr/>
          </p:nvSpPr>
          <p:spPr bwMode="auto">
            <a:xfrm>
              <a:off x="4471" y="432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S2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6271" y="432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S3</a:t>
              </a: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4651" y="612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S4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3751" y="810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S5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9" name="Text Box 15"/>
            <p:cNvSpPr txBox="1">
              <a:spLocks noChangeArrowheads="1"/>
            </p:cNvSpPr>
            <p:nvPr/>
          </p:nvSpPr>
          <p:spPr bwMode="auto">
            <a:xfrm>
              <a:off x="5911" y="828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S6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0" name="Text Box 16"/>
            <p:cNvSpPr txBox="1">
              <a:spLocks noChangeArrowheads="1"/>
            </p:cNvSpPr>
            <p:nvPr/>
          </p:nvSpPr>
          <p:spPr bwMode="auto">
            <a:xfrm>
              <a:off x="6631" y="954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S7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 flipH="1">
              <a:off x="4921" y="3420"/>
              <a:ext cx="630" cy="78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42" name="Line 18"/>
            <p:cNvSpPr>
              <a:spLocks noChangeShapeType="1"/>
            </p:cNvSpPr>
            <p:nvPr/>
          </p:nvSpPr>
          <p:spPr bwMode="auto">
            <a:xfrm>
              <a:off x="6091" y="3420"/>
              <a:ext cx="360" cy="72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 flipH="1">
              <a:off x="4831" y="5220"/>
              <a:ext cx="0" cy="72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 flipH="1">
              <a:off x="4291" y="6840"/>
              <a:ext cx="360" cy="108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>
              <a:off x="6721" y="5220"/>
              <a:ext cx="480" cy="432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auto">
            <a:xfrm>
              <a:off x="5011" y="7020"/>
              <a:ext cx="810" cy="11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>
              <a:off x="6271" y="9000"/>
              <a:ext cx="360" cy="54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>
              <a:off x="4471" y="8460"/>
              <a:ext cx="1980" cy="162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grpSp>
        <p:nvGrpSpPr>
          <p:cNvPr id="1049" name="Group 25"/>
          <p:cNvGrpSpPr>
            <a:grpSpLocks/>
          </p:cNvGrpSpPr>
          <p:nvPr/>
        </p:nvGrpSpPr>
        <p:grpSpPr bwMode="auto">
          <a:xfrm>
            <a:off x="7643834" y="571480"/>
            <a:ext cx="571500" cy="3070225"/>
            <a:chOff x="5737" y="1622"/>
            <a:chExt cx="900" cy="4835"/>
          </a:xfrm>
        </p:grpSpPr>
        <p:grpSp>
          <p:nvGrpSpPr>
            <p:cNvPr id="1050" name="Group 26"/>
            <p:cNvGrpSpPr>
              <a:grpSpLocks/>
            </p:cNvGrpSpPr>
            <p:nvPr/>
          </p:nvGrpSpPr>
          <p:grpSpPr bwMode="auto">
            <a:xfrm>
              <a:off x="5737" y="1622"/>
              <a:ext cx="900" cy="1080"/>
              <a:chOff x="10057" y="12217"/>
              <a:chExt cx="900" cy="1080"/>
            </a:xfrm>
          </p:grpSpPr>
          <p:sp>
            <p:nvSpPr>
              <p:cNvPr id="1051" name="Oval 27"/>
              <p:cNvSpPr>
                <a:spLocks noChangeArrowheads="1"/>
              </p:cNvSpPr>
              <p:nvPr/>
            </p:nvSpPr>
            <p:spPr bwMode="auto">
              <a:xfrm>
                <a:off x="10057" y="12217"/>
                <a:ext cx="900" cy="108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52" name="Text Box 28"/>
              <p:cNvSpPr txBox="1">
                <a:spLocks noChangeArrowheads="1"/>
              </p:cNvSpPr>
              <p:nvPr/>
            </p:nvSpPr>
            <p:spPr bwMode="auto">
              <a:xfrm>
                <a:off x="10237" y="12397"/>
                <a:ext cx="5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S1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053" name="Group 29"/>
            <p:cNvGrpSpPr>
              <a:grpSpLocks/>
            </p:cNvGrpSpPr>
            <p:nvPr/>
          </p:nvGrpSpPr>
          <p:grpSpPr bwMode="auto">
            <a:xfrm>
              <a:off x="5737" y="3577"/>
              <a:ext cx="900" cy="1080"/>
              <a:chOff x="10057" y="12217"/>
              <a:chExt cx="900" cy="1080"/>
            </a:xfrm>
          </p:grpSpPr>
          <p:sp>
            <p:nvSpPr>
              <p:cNvPr id="1054" name="Oval 30"/>
              <p:cNvSpPr>
                <a:spLocks noChangeArrowheads="1"/>
              </p:cNvSpPr>
              <p:nvPr/>
            </p:nvSpPr>
            <p:spPr bwMode="auto">
              <a:xfrm>
                <a:off x="10057" y="12217"/>
                <a:ext cx="900" cy="108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55" name="Text Box 31"/>
              <p:cNvSpPr txBox="1">
                <a:spLocks noChangeArrowheads="1"/>
              </p:cNvSpPr>
              <p:nvPr/>
            </p:nvSpPr>
            <p:spPr bwMode="auto">
              <a:xfrm>
                <a:off x="10237" y="12397"/>
                <a:ext cx="5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S2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056" name="Group 32"/>
            <p:cNvGrpSpPr>
              <a:grpSpLocks/>
            </p:cNvGrpSpPr>
            <p:nvPr/>
          </p:nvGrpSpPr>
          <p:grpSpPr bwMode="auto">
            <a:xfrm>
              <a:off x="5737" y="5377"/>
              <a:ext cx="900" cy="1080"/>
              <a:chOff x="10057" y="12217"/>
              <a:chExt cx="900" cy="1080"/>
            </a:xfrm>
          </p:grpSpPr>
          <p:sp>
            <p:nvSpPr>
              <p:cNvPr id="1057" name="Oval 33"/>
              <p:cNvSpPr>
                <a:spLocks noChangeArrowheads="1"/>
              </p:cNvSpPr>
              <p:nvPr/>
            </p:nvSpPr>
            <p:spPr bwMode="auto">
              <a:xfrm>
                <a:off x="10057" y="12217"/>
                <a:ext cx="900" cy="108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58" name="Text Box 34"/>
              <p:cNvSpPr txBox="1">
                <a:spLocks noChangeArrowheads="1"/>
              </p:cNvSpPr>
              <p:nvPr/>
            </p:nvSpPr>
            <p:spPr bwMode="auto">
              <a:xfrm>
                <a:off x="10237" y="12397"/>
                <a:ext cx="5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S3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059" name="Line 35"/>
            <p:cNvSpPr>
              <a:spLocks noChangeShapeType="1"/>
            </p:cNvSpPr>
            <p:nvPr/>
          </p:nvSpPr>
          <p:spPr bwMode="auto">
            <a:xfrm>
              <a:off x="6277" y="2677"/>
              <a:ext cx="0" cy="9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40" name="39 Dikdörtgen"/>
          <p:cNvSpPr/>
          <p:nvPr/>
        </p:nvSpPr>
        <p:spPr>
          <a:xfrm>
            <a:off x="4357686" y="4071942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tr-TR" sz="2000" dirty="0"/>
              <a:t>Bu </a:t>
            </a:r>
            <a:r>
              <a:rPr lang="tr-TR" sz="2000" dirty="0" err="1"/>
              <a:t>grafta</a:t>
            </a:r>
            <a:r>
              <a:rPr lang="tr-TR" sz="2000" dirty="0"/>
              <a:t> görüldüğü gibi, S3 sadece S2 tamamlandıktan sonra işletilebilir. S2 deyimi ise sadece S3 tamamlandıktan sonra işletilebilir. Burada açıkça görülmektedir ki bu iki kısıtlamanın her ikisi aynı anda giderilemez</a:t>
            </a:r>
            <a:r>
              <a:rPr lang="tr-TR" sz="2000" dirty="0" smtClean="0"/>
              <a:t>. </a:t>
            </a:r>
            <a:r>
              <a:rPr lang="tr-TR" sz="2000" dirty="0"/>
              <a:t>Yani bir programın akışını ifade eden öncelik </a:t>
            </a:r>
            <a:r>
              <a:rPr lang="tr-TR" sz="2000" dirty="0" err="1" smtClean="0"/>
              <a:t>grafı</a:t>
            </a:r>
            <a:r>
              <a:rPr lang="tr-TR" sz="2000" dirty="0" smtClean="0"/>
              <a:t>, </a:t>
            </a:r>
            <a:r>
              <a:rPr lang="tr-TR" sz="2000" dirty="0"/>
              <a:t>döngü içermemelidir. </a:t>
            </a:r>
          </a:p>
        </p:txBody>
      </p:sp>
      <p:sp>
        <p:nvSpPr>
          <p:cNvPr id="41" name="40 Dikdörtgen"/>
          <p:cNvSpPr/>
          <p:nvPr/>
        </p:nvSpPr>
        <p:spPr>
          <a:xfrm>
            <a:off x="2500298" y="285728"/>
            <a:ext cx="48577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/>
              <a:t>S2 ve S3 deyimleri, S1 tamamlandıktan sonra işletilebilir.</a:t>
            </a:r>
          </a:p>
          <a:p>
            <a:r>
              <a:rPr lang="tr-TR" sz="2000" dirty="0"/>
              <a:t>S4, S2 tamamlandıktan sonra işletilebilir.</a:t>
            </a:r>
          </a:p>
          <a:p>
            <a:r>
              <a:rPr lang="tr-TR" sz="2000" dirty="0"/>
              <a:t>S5 ve S6, S4 tamamlandıktan sonra işletilebilir.</a:t>
            </a:r>
          </a:p>
          <a:p>
            <a:r>
              <a:rPr lang="tr-TR" sz="2000" dirty="0"/>
              <a:t>S7, sadece S5</a:t>
            </a:r>
            <a:r>
              <a:rPr lang="tr-TR" sz="2000" dirty="0" smtClean="0"/>
              <a:t>, S6 </a:t>
            </a:r>
            <a:r>
              <a:rPr lang="tr-TR" sz="2000" dirty="0"/>
              <a:t>ve S3 tamamlandıktan sonra işletilebilir. </a:t>
            </a:r>
          </a:p>
          <a:p>
            <a:r>
              <a:rPr lang="tr-TR" sz="2000" dirty="0"/>
              <a:t>Bu örnekte S3 deyimi S2, S4, S5 ve S6 deyimleri ile eş zamanlı olarak çalışabilir. </a:t>
            </a:r>
          </a:p>
        </p:txBody>
      </p:sp>
      <p:sp>
        <p:nvSpPr>
          <p:cNvPr id="42" name="4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5C3-9F30-4370-BFA8-8BF801B797B8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43" name="Line 35"/>
          <p:cNvSpPr>
            <a:spLocks noChangeShapeType="1"/>
          </p:cNvSpPr>
          <p:nvPr/>
        </p:nvSpPr>
        <p:spPr bwMode="auto">
          <a:xfrm>
            <a:off x="8072462" y="2428868"/>
            <a:ext cx="0" cy="5715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47" name="Line 35"/>
          <p:cNvSpPr>
            <a:spLocks noChangeShapeType="1"/>
          </p:cNvSpPr>
          <p:nvPr/>
        </p:nvSpPr>
        <p:spPr bwMode="auto">
          <a:xfrm flipH="1" flipV="1">
            <a:off x="7740991" y="2384277"/>
            <a:ext cx="45719" cy="62561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357158" y="2214554"/>
            <a:ext cx="121443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/>
              <a:t>S1: a:=x+y</a:t>
            </a:r>
          </a:p>
          <a:p>
            <a:r>
              <a:rPr lang="tr-TR" dirty="0"/>
              <a:t>S2:b:=z+1</a:t>
            </a:r>
          </a:p>
          <a:p>
            <a:r>
              <a:rPr lang="tr-TR" dirty="0"/>
              <a:t>S3:c:=a-b </a:t>
            </a:r>
          </a:p>
        </p:txBody>
      </p:sp>
      <p:sp>
        <p:nvSpPr>
          <p:cNvPr id="5" name="4 Dikdörtgen"/>
          <p:cNvSpPr/>
          <p:nvPr/>
        </p:nvSpPr>
        <p:spPr>
          <a:xfrm>
            <a:off x="357158" y="3643314"/>
            <a:ext cx="1643074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/>
              <a:t>R(S1)={x, y}</a:t>
            </a:r>
          </a:p>
          <a:p>
            <a:r>
              <a:rPr lang="tr-TR" dirty="0"/>
              <a:t>R(S2)={z}</a:t>
            </a:r>
          </a:p>
          <a:p>
            <a:r>
              <a:rPr lang="tr-TR" dirty="0"/>
              <a:t>R(S3)={a, b}</a:t>
            </a:r>
          </a:p>
          <a:p>
            <a:r>
              <a:rPr lang="tr-TR" dirty="0"/>
              <a:t>W(S1)={a}</a:t>
            </a:r>
          </a:p>
          <a:p>
            <a:r>
              <a:rPr lang="tr-TR" dirty="0"/>
              <a:t>W(S2)={b}</a:t>
            </a:r>
          </a:p>
          <a:p>
            <a:r>
              <a:rPr lang="tr-TR" dirty="0"/>
              <a:t>W(S3)={c}</a:t>
            </a:r>
          </a:p>
        </p:txBody>
      </p:sp>
      <p:sp>
        <p:nvSpPr>
          <p:cNvPr id="6" name="5 Dikdörtgen"/>
          <p:cNvSpPr/>
          <p:nvPr/>
        </p:nvSpPr>
        <p:spPr>
          <a:xfrm>
            <a:off x="2928926" y="2085795"/>
            <a:ext cx="492922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/>
              <a:t>S1 ve S2 deyimleri eş zamanlı olarak çalışabilir mi?</a:t>
            </a:r>
          </a:p>
          <a:p>
            <a:r>
              <a:rPr lang="tr-TR" dirty="0"/>
              <a:t>Koşul 1.R(S1)∩  W(S2)= {x,y}∩{b}={}</a:t>
            </a:r>
          </a:p>
          <a:p>
            <a:r>
              <a:rPr lang="tr-TR" dirty="0"/>
              <a:t>Koşul 2.W(S1) ∩  R(S2)={a}∩ {z}= {}</a:t>
            </a:r>
          </a:p>
          <a:p>
            <a:r>
              <a:rPr lang="tr-TR" dirty="0"/>
              <a:t>Koşul 3.W(S1) ∩ W(S2)={a}∩ {b}= {}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928926" y="3571876"/>
            <a:ext cx="4929222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dirty="0"/>
              <a:t>S1 ve S3 deyimleri eş zamanlı olarak çalışabilir mi?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dirty="0"/>
              <a:t>Koşul 1.R(S1) ∩  W(S3)= {x,y} ∩{c}={}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dirty="0"/>
              <a:t>Koşul 2.W(S1) ∩ R(S3)={a} ∩ {a,b}= {a}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dirty="0"/>
              <a:t>Koşul 3.W(S1) ∩ W(S3)={a} ∩ {c}= {}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928926" y="5000636"/>
            <a:ext cx="4929222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S2 ve S3 deyimleri eş zamanlı olarak çalışabilir mi?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Koşul 1.R(S2) ∩ W(S3)= {z}∩{c}={}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Koşul 2.W(S2) ∩ R(S3)={b}∩ {a,b}= {b}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Koşul 3.W(S2) ∩ W(S3)={b}∩ {c}= {} </a:t>
            </a:r>
          </a:p>
        </p:txBody>
      </p:sp>
      <p:sp>
        <p:nvSpPr>
          <p:cNvPr id="10" name="2 İçerik Yer Tutucusu"/>
          <p:cNvSpPr>
            <a:spLocks noGrp="1"/>
          </p:cNvSpPr>
          <p:nvPr>
            <p:ph idx="1"/>
          </p:nvPr>
        </p:nvSpPr>
        <p:spPr>
          <a:xfrm>
            <a:off x="3000364" y="642918"/>
            <a:ext cx="3071802" cy="114300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tr-TR" dirty="0"/>
              <a:t>1.R(S1) ∩ W(S2)= {}</a:t>
            </a:r>
          </a:p>
          <a:p>
            <a:r>
              <a:rPr lang="tr-TR" dirty="0"/>
              <a:t>2.W(S1) ∩ R(S2)={}</a:t>
            </a:r>
          </a:p>
          <a:p>
            <a:r>
              <a:rPr lang="tr-TR" dirty="0"/>
              <a:t>3.W(S1) ∩ W(S2)={}</a:t>
            </a:r>
          </a:p>
          <a:p>
            <a:endParaRPr lang="tr-TR" dirty="0"/>
          </a:p>
        </p:txBody>
      </p:sp>
      <p:sp>
        <p:nvSpPr>
          <p:cNvPr id="11" name="1 Başlık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Eşzamanlılık Şartları:</a:t>
            </a:r>
            <a:endParaRPr lang="tr-TR" dirty="0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5C3-9F30-4370-BFA8-8BF801B797B8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FORK ve JOIN Yapıları: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785794"/>
            <a:ext cx="8401080" cy="714379"/>
          </a:xfrm>
        </p:spPr>
        <p:txBody>
          <a:bodyPr>
            <a:noAutofit/>
          </a:bodyPr>
          <a:lstStyle/>
          <a:p>
            <a:r>
              <a:rPr lang="tr-TR" sz="1800" dirty="0"/>
              <a:t>FORK ve JOIN yapıları eş zamanlılığı tanımlayan ilk programlama dili </a:t>
            </a:r>
            <a:r>
              <a:rPr lang="tr-TR" sz="1800" dirty="0" err="1"/>
              <a:t>notasyonlarından</a:t>
            </a:r>
            <a:r>
              <a:rPr lang="tr-TR" sz="1800" dirty="0"/>
              <a:t> biridir. Aşağıdaki öncelik </a:t>
            </a:r>
            <a:r>
              <a:rPr lang="tr-TR" sz="1800" dirty="0" err="1"/>
              <a:t>grafı</a:t>
            </a:r>
            <a:r>
              <a:rPr lang="tr-TR" sz="1800" dirty="0"/>
              <a:t> bu komutlardan FORK yapısını ifade etmektedir.</a:t>
            </a:r>
          </a:p>
        </p:txBody>
      </p:sp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1428728" y="1500174"/>
            <a:ext cx="2393952" cy="3571900"/>
            <a:chOff x="3571" y="10260"/>
            <a:chExt cx="3320" cy="5040"/>
          </a:xfrm>
        </p:grpSpPr>
        <p:grpSp>
          <p:nvGrpSpPr>
            <p:cNvPr id="19459" name="Group 3"/>
            <p:cNvGrpSpPr>
              <a:grpSpLocks/>
            </p:cNvGrpSpPr>
            <p:nvPr/>
          </p:nvGrpSpPr>
          <p:grpSpPr bwMode="auto">
            <a:xfrm>
              <a:off x="4781" y="10260"/>
              <a:ext cx="900" cy="1080"/>
              <a:chOff x="10057" y="12217"/>
              <a:chExt cx="900" cy="1080"/>
            </a:xfrm>
          </p:grpSpPr>
          <p:sp>
            <p:nvSpPr>
              <p:cNvPr id="19460" name="Oval 4"/>
              <p:cNvSpPr>
                <a:spLocks noChangeArrowheads="1"/>
              </p:cNvSpPr>
              <p:nvPr/>
            </p:nvSpPr>
            <p:spPr bwMode="auto">
              <a:xfrm>
                <a:off x="10057" y="12217"/>
                <a:ext cx="900" cy="108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9461" name="Text Box 5"/>
              <p:cNvSpPr txBox="1">
                <a:spLocks noChangeArrowheads="1"/>
              </p:cNvSpPr>
              <p:nvPr/>
            </p:nvSpPr>
            <p:spPr bwMode="auto">
              <a:xfrm>
                <a:off x="10237" y="12397"/>
                <a:ext cx="540" cy="540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S1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9462" name="Group 6"/>
            <p:cNvGrpSpPr>
              <a:grpSpLocks/>
            </p:cNvGrpSpPr>
            <p:nvPr/>
          </p:nvGrpSpPr>
          <p:grpSpPr bwMode="auto">
            <a:xfrm>
              <a:off x="4781" y="12215"/>
              <a:ext cx="1100" cy="1080"/>
              <a:chOff x="10057" y="12217"/>
              <a:chExt cx="900" cy="1080"/>
            </a:xfrm>
          </p:grpSpPr>
          <p:sp>
            <p:nvSpPr>
              <p:cNvPr id="19463" name="Oval 7"/>
              <p:cNvSpPr>
                <a:spLocks noChangeArrowheads="1"/>
              </p:cNvSpPr>
              <p:nvPr/>
            </p:nvSpPr>
            <p:spPr bwMode="auto">
              <a:xfrm>
                <a:off x="10057" y="12217"/>
                <a:ext cx="900" cy="108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9464" name="Text Box 8"/>
              <p:cNvSpPr txBox="1">
                <a:spLocks noChangeArrowheads="1"/>
              </p:cNvSpPr>
              <p:nvPr/>
            </p:nvSpPr>
            <p:spPr bwMode="auto">
              <a:xfrm>
                <a:off x="10237" y="12397"/>
                <a:ext cx="540" cy="540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FORK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9465" name="Group 9"/>
            <p:cNvGrpSpPr>
              <a:grpSpLocks/>
            </p:cNvGrpSpPr>
            <p:nvPr/>
          </p:nvGrpSpPr>
          <p:grpSpPr bwMode="auto">
            <a:xfrm>
              <a:off x="3571" y="14040"/>
              <a:ext cx="900" cy="1080"/>
              <a:chOff x="10057" y="12217"/>
              <a:chExt cx="900" cy="1080"/>
            </a:xfrm>
          </p:grpSpPr>
          <p:sp>
            <p:nvSpPr>
              <p:cNvPr id="19466" name="Oval 10"/>
              <p:cNvSpPr>
                <a:spLocks noChangeArrowheads="1"/>
              </p:cNvSpPr>
              <p:nvPr/>
            </p:nvSpPr>
            <p:spPr bwMode="auto">
              <a:xfrm>
                <a:off x="10057" y="12217"/>
                <a:ext cx="900" cy="108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9467" name="Text Box 11"/>
              <p:cNvSpPr txBox="1">
                <a:spLocks noChangeArrowheads="1"/>
              </p:cNvSpPr>
              <p:nvPr/>
            </p:nvSpPr>
            <p:spPr bwMode="auto">
              <a:xfrm>
                <a:off x="10237" y="12397"/>
                <a:ext cx="540" cy="540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S2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5321" y="11315"/>
              <a:ext cx="0" cy="9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5321" y="13295"/>
              <a:ext cx="780" cy="110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 flipH="1">
              <a:off x="4451" y="13320"/>
              <a:ext cx="880" cy="108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grpSp>
          <p:nvGrpSpPr>
            <p:cNvPr id="19471" name="Group 15"/>
            <p:cNvGrpSpPr>
              <a:grpSpLocks/>
            </p:cNvGrpSpPr>
            <p:nvPr/>
          </p:nvGrpSpPr>
          <p:grpSpPr bwMode="auto">
            <a:xfrm>
              <a:off x="5991" y="14220"/>
              <a:ext cx="900" cy="1080"/>
              <a:chOff x="10057" y="12217"/>
              <a:chExt cx="900" cy="1080"/>
            </a:xfrm>
          </p:grpSpPr>
          <p:sp>
            <p:nvSpPr>
              <p:cNvPr id="19472" name="Oval 16"/>
              <p:cNvSpPr>
                <a:spLocks noChangeArrowheads="1"/>
              </p:cNvSpPr>
              <p:nvPr/>
            </p:nvSpPr>
            <p:spPr bwMode="auto">
              <a:xfrm>
                <a:off x="10057" y="12217"/>
                <a:ext cx="900" cy="108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9473" name="Text Box 17"/>
              <p:cNvSpPr txBox="1">
                <a:spLocks noChangeArrowheads="1"/>
              </p:cNvSpPr>
              <p:nvPr/>
            </p:nvSpPr>
            <p:spPr bwMode="auto">
              <a:xfrm>
                <a:off x="10237" y="12397"/>
                <a:ext cx="540" cy="540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S3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4857752" y="1857364"/>
            <a:ext cx="150019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S1;</a:t>
            </a: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FORK L</a:t>
            </a: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S2;</a:t>
            </a: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…</a:t>
            </a: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…</a:t>
            </a: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L:S3;</a:t>
            </a:r>
            <a:endParaRPr kumimoji="0" lang="tr-T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20 Dikdörtgen"/>
          <p:cNvSpPr/>
          <p:nvPr/>
        </p:nvSpPr>
        <p:spPr>
          <a:xfrm>
            <a:off x="285720" y="5286388"/>
            <a:ext cx="871543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/>
              <a:t>Burada eş zamanlı işlemlerden birisi L etiketi ile gösterilen deyimlerden başlarken diğeri FORK komutunu izleyen deyimlerin işlenmesi ile devam eder. </a:t>
            </a:r>
          </a:p>
        </p:txBody>
      </p:sp>
      <p:sp>
        <p:nvSpPr>
          <p:cNvPr id="22" name="21 Dikdörtgen"/>
          <p:cNvSpPr/>
          <p:nvPr/>
        </p:nvSpPr>
        <p:spPr>
          <a:xfrm>
            <a:off x="285720" y="6000768"/>
            <a:ext cx="871543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/>
              <a:t>FORK L deyimi işletildiği zaman S3’de yeni bir hesaplama başlar. Bu yeni hesaplama S2’de devam eden eski hesaplama ile eş zamanlı olarak işletilir.</a:t>
            </a:r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5C3-9F30-4370-BFA8-8BF801B797B8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214282" y="357166"/>
            <a:ext cx="8572560" cy="6771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/>
              <a:t>JOIN </a:t>
            </a:r>
            <a:r>
              <a:rPr lang="tr-TR" sz="2000" dirty="0"/>
              <a:t>komutu</a:t>
            </a:r>
            <a:r>
              <a:rPr lang="tr-TR" dirty="0"/>
              <a:t> iki eş zamanlı hesaplamayı tekrar birleştirir.  JOIN komutunun öncelik </a:t>
            </a:r>
            <a:r>
              <a:rPr lang="tr-TR" dirty="0" err="1"/>
              <a:t>grafı</a:t>
            </a:r>
            <a:r>
              <a:rPr lang="tr-TR" dirty="0"/>
              <a:t> karşılığı aşağıda verilmiştir.</a:t>
            </a:r>
          </a:p>
        </p:txBody>
      </p:sp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428596" y="1142984"/>
            <a:ext cx="2286016" cy="3071834"/>
            <a:chOff x="5221" y="9031"/>
            <a:chExt cx="2770" cy="5040"/>
          </a:xfrm>
        </p:grpSpPr>
        <p:grpSp>
          <p:nvGrpSpPr>
            <p:cNvPr id="20483" name="Group 3"/>
            <p:cNvGrpSpPr>
              <a:grpSpLocks/>
            </p:cNvGrpSpPr>
            <p:nvPr/>
          </p:nvGrpSpPr>
          <p:grpSpPr bwMode="auto">
            <a:xfrm>
              <a:off x="5221" y="9031"/>
              <a:ext cx="900" cy="1080"/>
              <a:chOff x="10057" y="12217"/>
              <a:chExt cx="900" cy="1080"/>
            </a:xfrm>
          </p:grpSpPr>
          <p:sp>
            <p:nvSpPr>
              <p:cNvPr id="20484" name="Oval 4"/>
              <p:cNvSpPr>
                <a:spLocks noChangeArrowheads="1"/>
              </p:cNvSpPr>
              <p:nvPr/>
            </p:nvSpPr>
            <p:spPr bwMode="auto">
              <a:xfrm>
                <a:off x="10057" y="12217"/>
                <a:ext cx="900" cy="108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0485" name="Text Box 5"/>
              <p:cNvSpPr txBox="1">
                <a:spLocks noChangeArrowheads="1"/>
              </p:cNvSpPr>
              <p:nvPr/>
            </p:nvSpPr>
            <p:spPr bwMode="auto">
              <a:xfrm>
                <a:off x="10237" y="12397"/>
                <a:ext cx="540" cy="540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S1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20486" name="Group 6"/>
            <p:cNvGrpSpPr>
              <a:grpSpLocks/>
            </p:cNvGrpSpPr>
            <p:nvPr/>
          </p:nvGrpSpPr>
          <p:grpSpPr bwMode="auto">
            <a:xfrm>
              <a:off x="6211" y="11012"/>
              <a:ext cx="1210" cy="1080"/>
              <a:chOff x="10057" y="12217"/>
              <a:chExt cx="900" cy="1080"/>
            </a:xfrm>
          </p:grpSpPr>
          <p:sp>
            <p:nvSpPr>
              <p:cNvPr id="20487" name="Oval 7"/>
              <p:cNvSpPr>
                <a:spLocks noChangeArrowheads="1"/>
              </p:cNvSpPr>
              <p:nvPr/>
            </p:nvSpPr>
            <p:spPr bwMode="auto">
              <a:xfrm>
                <a:off x="10057" y="12217"/>
                <a:ext cx="900" cy="108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0488" name="Text Box 8"/>
              <p:cNvSpPr txBox="1">
                <a:spLocks noChangeArrowheads="1"/>
              </p:cNvSpPr>
              <p:nvPr/>
            </p:nvSpPr>
            <p:spPr bwMode="auto">
              <a:xfrm>
                <a:off x="10237" y="12397"/>
                <a:ext cx="540" cy="540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JOIN</a:t>
                </a:r>
                <a:endParaRPr kumimoji="0" lang="tr-T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20489" name="Group 9"/>
            <p:cNvGrpSpPr>
              <a:grpSpLocks/>
            </p:cNvGrpSpPr>
            <p:nvPr/>
          </p:nvGrpSpPr>
          <p:grpSpPr bwMode="auto">
            <a:xfrm>
              <a:off x="7091" y="9031"/>
              <a:ext cx="900" cy="1080"/>
              <a:chOff x="10057" y="12217"/>
              <a:chExt cx="900" cy="1080"/>
            </a:xfrm>
          </p:grpSpPr>
          <p:sp>
            <p:nvSpPr>
              <p:cNvPr id="20490" name="Oval 10"/>
              <p:cNvSpPr>
                <a:spLocks noChangeArrowheads="1"/>
              </p:cNvSpPr>
              <p:nvPr/>
            </p:nvSpPr>
            <p:spPr bwMode="auto">
              <a:xfrm>
                <a:off x="10057" y="12217"/>
                <a:ext cx="900" cy="108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0491" name="Text Box 11"/>
              <p:cNvSpPr txBox="1">
                <a:spLocks noChangeArrowheads="1"/>
              </p:cNvSpPr>
              <p:nvPr/>
            </p:nvSpPr>
            <p:spPr bwMode="auto">
              <a:xfrm>
                <a:off x="10237" y="12397"/>
                <a:ext cx="540" cy="540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S2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5991" y="9931"/>
              <a:ext cx="660" cy="108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>
              <a:off x="6871" y="12091"/>
              <a:ext cx="0" cy="9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 flipH="1">
              <a:off x="6761" y="10111"/>
              <a:ext cx="660" cy="9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grpSp>
          <p:nvGrpSpPr>
            <p:cNvPr id="20495" name="Group 15"/>
            <p:cNvGrpSpPr>
              <a:grpSpLocks/>
            </p:cNvGrpSpPr>
            <p:nvPr/>
          </p:nvGrpSpPr>
          <p:grpSpPr bwMode="auto">
            <a:xfrm>
              <a:off x="6431" y="12991"/>
              <a:ext cx="900" cy="1080"/>
              <a:chOff x="10057" y="12217"/>
              <a:chExt cx="900" cy="1080"/>
            </a:xfrm>
          </p:grpSpPr>
          <p:sp>
            <p:nvSpPr>
              <p:cNvPr id="20496" name="Oval 16"/>
              <p:cNvSpPr>
                <a:spLocks noChangeArrowheads="1"/>
              </p:cNvSpPr>
              <p:nvPr/>
            </p:nvSpPr>
            <p:spPr bwMode="auto">
              <a:xfrm>
                <a:off x="10057" y="12217"/>
                <a:ext cx="900" cy="108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0497" name="Text Box 17"/>
              <p:cNvSpPr txBox="1">
                <a:spLocks noChangeArrowheads="1"/>
              </p:cNvSpPr>
              <p:nvPr/>
            </p:nvSpPr>
            <p:spPr bwMode="auto">
              <a:xfrm>
                <a:off x="10237" y="12397"/>
                <a:ext cx="540" cy="540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S3</a:t>
                </a:r>
                <a:endParaRPr kumimoji="0" lang="tr-T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pic>
        <p:nvPicPr>
          <p:cNvPr id="20518" name="Picture 38"/>
          <p:cNvPicPr>
            <a:picLocks noChangeAspect="1" noChangeArrowheads="1"/>
          </p:cNvPicPr>
          <p:nvPr/>
        </p:nvPicPr>
        <p:blipFill>
          <a:blip r:embed="rId2" cstate="print"/>
          <a:srcRect r="49193"/>
          <a:stretch>
            <a:fillRect/>
          </a:stretch>
        </p:blipFill>
        <p:spPr bwMode="auto">
          <a:xfrm>
            <a:off x="3071802" y="1142984"/>
            <a:ext cx="3000396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1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5C3-9F30-4370-BFA8-8BF801B797B8}" type="slidenum">
              <a:rPr lang="tr-TR" smtClean="0"/>
              <a:pPr/>
              <a:t>7</a:t>
            </a:fld>
            <a:endParaRPr lang="tr-TR"/>
          </a:p>
        </p:txBody>
      </p:sp>
      <p:grpSp>
        <p:nvGrpSpPr>
          <p:cNvPr id="21" name="Group 2"/>
          <p:cNvGrpSpPr>
            <a:grpSpLocks/>
          </p:cNvGrpSpPr>
          <p:nvPr/>
        </p:nvGrpSpPr>
        <p:grpSpPr bwMode="auto">
          <a:xfrm>
            <a:off x="6286512" y="1357298"/>
            <a:ext cx="2286016" cy="3071834"/>
            <a:chOff x="5221" y="9031"/>
            <a:chExt cx="2770" cy="5040"/>
          </a:xfrm>
        </p:grpSpPr>
        <p:grpSp>
          <p:nvGrpSpPr>
            <p:cNvPr id="22" name="Group 3"/>
            <p:cNvGrpSpPr>
              <a:grpSpLocks/>
            </p:cNvGrpSpPr>
            <p:nvPr/>
          </p:nvGrpSpPr>
          <p:grpSpPr bwMode="auto">
            <a:xfrm>
              <a:off x="5221" y="9031"/>
              <a:ext cx="900" cy="1080"/>
              <a:chOff x="10057" y="12217"/>
              <a:chExt cx="900" cy="1080"/>
            </a:xfrm>
          </p:grpSpPr>
          <p:sp>
            <p:nvSpPr>
              <p:cNvPr id="35" name="Oval 4"/>
              <p:cNvSpPr>
                <a:spLocks noChangeArrowheads="1"/>
              </p:cNvSpPr>
              <p:nvPr/>
            </p:nvSpPr>
            <p:spPr bwMode="auto">
              <a:xfrm>
                <a:off x="10057" y="12217"/>
                <a:ext cx="900" cy="1080"/>
              </a:xfrm>
              <a:prstGeom prst="ellipse">
                <a:avLst/>
              </a:prstGeom>
              <a:ln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36" name="Text Box 5"/>
              <p:cNvSpPr txBox="1">
                <a:spLocks noChangeArrowheads="1"/>
              </p:cNvSpPr>
              <p:nvPr/>
            </p:nvSpPr>
            <p:spPr bwMode="auto">
              <a:xfrm>
                <a:off x="10237" y="12397"/>
                <a:ext cx="540" cy="540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S1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23" name="Group 6"/>
            <p:cNvGrpSpPr>
              <a:grpSpLocks/>
            </p:cNvGrpSpPr>
            <p:nvPr/>
          </p:nvGrpSpPr>
          <p:grpSpPr bwMode="auto">
            <a:xfrm>
              <a:off x="6211" y="11012"/>
              <a:ext cx="1210" cy="1080"/>
              <a:chOff x="10057" y="12217"/>
              <a:chExt cx="900" cy="1080"/>
            </a:xfrm>
          </p:grpSpPr>
          <p:sp>
            <p:nvSpPr>
              <p:cNvPr id="33" name="Oval 7"/>
              <p:cNvSpPr>
                <a:spLocks noChangeArrowheads="1"/>
              </p:cNvSpPr>
              <p:nvPr/>
            </p:nvSpPr>
            <p:spPr bwMode="auto">
              <a:xfrm>
                <a:off x="10057" y="12217"/>
                <a:ext cx="900" cy="1080"/>
              </a:xfrm>
              <a:prstGeom prst="ellipse">
                <a:avLst/>
              </a:prstGeom>
              <a:ln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34" name="Text Box 8"/>
              <p:cNvSpPr txBox="1">
                <a:spLocks noChangeArrowheads="1"/>
              </p:cNvSpPr>
              <p:nvPr/>
            </p:nvSpPr>
            <p:spPr bwMode="auto">
              <a:xfrm>
                <a:off x="10237" y="12397"/>
                <a:ext cx="540" cy="540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JOIN</a:t>
                </a:r>
                <a:endParaRPr kumimoji="0" lang="tr-T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24" name="Group 9"/>
            <p:cNvGrpSpPr>
              <a:grpSpLocks/>
            </p:cNvGrpSpPr>
            <p:nvPr/>
          </p:nvGrpSpPr>
          <p:grpSpPr bwMode="auto">
            <a:xfrm>
              <a:off x="7091" y="9031"/>
              <a:ext cx="900" cy="1080"/>
              <a:chOff x="10057" y="12217"/>
              <a:chExt cx="900" cy="1080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auto">
              <a:xfrm>
                <a:off x="10057" y="12217"/>
                <a:ext cx="900" cy="1080"/>
              </a:xfrm>
              <a:prstGeom prst="ellipse">
                <a:avLst/>
              </a:prstGeom>
              <a:ln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32" name="Text Box 11"/>
              <p:cNvSpPr txBox="1">
                <a:spLocks noChangeArrowheads="1"/>
              </p:cNvSpPr>
              <p:nvPr/>
            </p:nvSpPr>
            <p:spPr bwMode="auto">
              <a:xfrm>
                <a:off x="10237" y="12397"/>
                <a:ext cx="540" cy="540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S2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5991" y="9931"/>
              <a:ext cx="660" cy="1080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6871" y="12091"/>
              <a:ext cx="0" cy="900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H="1">
              <a:off x="6761" y="10111"/>
              <a:ext cx="660" cy="900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grpSp>
          <p:nvGrpSpPr>
            <p:cNvPr id="28" name="Group 15"/>
            <p:cNvGrpSpPr>
              <a:grpSpLocks/>
            </p:cNvGrpSpPr>
            <p:nvPr/>
          </p:nvGrpSpPr>
          <p:grpSpPr bwMode="auto">
            <a:xfrm>
              <a:off x="6431" y="12991"/>
              <a:ext cx="900" cy="1080"/>
              <a:chOff x="10057" y="12217"/>
              <a:chExt cx="900" cy="1080"/>
            </a:xfrm>
          </p:grpSpPr>
          <p:sp>
            <p:nvSpPr>
              <p:cNvPr id="29" name="Oval 16"/>
              <p:cNvSpPr>
                <a:spLocks noChangeArrowheads="1"/>
              </p:cNvSpPr>
              <p:nvPr/>
            </p:nvSpPr>
            <p:spPr bwMode="auto">
              <a:xfrm>
                <a:off x="10057" y="12217"/>
                <a:ext cx="900" cy="1080"/>
              </a:xfrm>
              <a:prstGeom prst="ellipse">
                <a:avLst/>
              </a:prstGeom>
              <a:ln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30" name="Text Box 17"/>
              <p:cNvSpPr txBox="1">
                <a:spLocks noChangeArrowheads="1"/>
              </p:cNvSpPr>
              <p:nvPr/>
            </p:nvSpPr>
            <p:spPr bwMode="auto">
              <a:xfrm>
                <a:off x="10237" y="12397"/>
                <a:ext cx="540" cy="540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S3</a:t>
                </a:r>
                <a:endParaRPr kumimoji="0" lang="tr-T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 r="49495"/>
          <a:stretch>
            <a:fillRect/>
          </a:stretch>
        </p:blipFill>
        <p:spPr bwMode="auto">
          <a:xfrm>
            <a:off x="1142976" y="785794"/>
            <a:ext cx="3571900" cy="54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3714744" y="285728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Örnek: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5C3-9F30-4370-BFA8-8BF801B797B8}" type="slidenum">
              <a:rPr lang="tr-TR" smtClean="0"/>
              <a:pPr/>
              <a:t>8</a:t>
            </a:fld>
            <a:endParaRPr lang="tr-TR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4786314" y="928670"/>
            <a:ext cx="2400300" cy="5029200"/>
            <a:chOff x="3571" y="2520"/>
            <a:chExt cx="3780" cy="7920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5371" y="2520"/>
              <a:ext cx="900" cy="1080"/>
            </a:xfrm>
            <a:prstGeom prst="ellipse">
              <a:avLst/>
            </a:prstGeom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4291" y="4140"/>
              <a:ext cx="900" cy="1080"/>
            </a:xfrm>
            <a:prstGeom prst="ellipse">
              <a:avLst/>
            </a:prstGeom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6091" y="4140"/>
              <a:ext cx="900" cy="1080"/>
            </a:xfrm>
            <a:prstGeom prst="ellipse">
              <a:avLst/>
            </a:prstGeom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4471" y="5940"/>
              <a:ext cx="900" cy="1080"/>
            </a:xfrm>
            <a:prstGeom prst="ellipse">
              <a:avLst/>
            </a:prstGeom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571" y="7740"/>
              <a:ext cx="900" cy="1080"/>
            </a:xfrm>
            <a:prstGeom prst="ellipse">
              <a:avLst/>
            </a:prstGeom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5731" y="7920"/>
              <a:ext cx="900" cy="1080"/>
            </a:xfrm>
            <a:prstGeom prst="ellipse">
              <a:avLst/>
            </a:prstGeom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6451" y="9360"/>
              <a:ext cx="900" cy="1080"/>
            </a:xfrm>
            <a:prstGeom prst="ellipse">
              <a:avLst/>
            </a:prstGeom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5551" y="270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S1</a:t>
              </a: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471" y="432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S2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6271" y="432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S3</a:t>
              </a: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4651" y="612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S4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3751" y="810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S5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5911" y="828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S6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6631" y="9540"/>
              <a:ext cx="540" cy="540"/>
            </a:xfrm>
            <a:prstGeom prst="rect">
              <a:avLst/>
            </a:prstGeom>
            <a:noFill/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S7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H="1">
              <a:off x="4921" y="3420"/>
              <a:ext cx="630" cy="788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6091" y="3420"/>
              <a:ext cx="360" cy="720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H="1">
              <a:off x="4831" y="5220"/>
              <a:ext cx="0" cy="720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H="1">
              <a:off x="4291" y="6840"/>
              <a:ext cx="360" cy="1080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6721" y="5220"/>
              <a:ext cx="480" cy="4320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5011" y="7020"/>
              <a:ext cx="810" cy="1125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6271" y="9000"/>
              <a:ext cx="360" cy="540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4471" y="8460"/>
              <a:ext cx="1980" cy="1620"/>
            </a:xfrm>
            <a:prstGeom prst="line">
              <a:avLst/>
            </a:prstGeom>
            <a:ln>
              <a:headEnd/>
              <a:tailEnd type="triangle" w="med" len="med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tr-TR" sz="2400" b="1" dirty="0" err="1"/>
              <a:t>Parbegin</a:t>
            </a:r>
            <a:r>
              <a:rPr lang="tr-TR" sz="2400" b="1" dirty="0"/>
              <a:t>-</a:t>
            </a:r>
            <a:r>
              <a:rPr lang="tr-TR" sz="2400" b="1" dirty="0" err="1"/>
              <a:t>Parend</a:t>
            </a:r>
            <a:r>
              <a:rPr lang="tr-TR" sz="2400" b="1" dirty="0"/>
              <a:t> eş zamanlılık deyimleri:</a:t>
            </a:r>
            <a:endParaRPr lang="tr-TR" sz="24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 r="49193"/>
          <a:stretch>
            <a:fillRect/>
          </a:stretch>
        </p:blipFill>
        <p:spPr bwMode="auto">
          <a:xfrm>
            <a:off x="1785918" y="928670"/>
            <a:ext cx="3265136" cy="2643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E5C3-9F30-4370-BFA8-8BF801B797B8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5715008" y="857232"/>
            <a:ext cx="571500" cy="685800"/>
          </a:xfrm>
          <a:prstGeom prst="ellips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029208" y="1885932"/>
            <a:ext cx="571500" cy="685800"/>
          </a:xfrm>
          <a:prstGeom prst="ellips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743580" y="1885932"/>
            <a:ext cx="571500" cy="685800"/>
          </a:xfrm>
          <a:prstGeom prst="ellips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829308" y="971532"/>
            <a:ext cx="342900" cy="342900"/>
          </a:xfrm>
          <a:prstGeom prst="rect">
            <a:avLst/>
          </a:prstGeom>
          <a:noFill/>
          <a:ln>
            <a:noFill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S1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43508" y="2000232"/>
            <a:ext cx="342900" cy="342900"/>
          </a:xfrm>
          <a:prstGeom prst="rect">
            <a:avLst/>
          </a:prstGeom>
          <a:noFill/>
          <a:ln>
            <a:noFill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S2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6456" y="2028808"/>
            <a:ext cx="342900" cy="342900"/>
          </a:xfrm>
          <a:prstGeom prst="rect">
            <a:avLst/>
          </a:prstGeom>
          <a:noFill/>
          <a:ln>
            <a:noFill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S2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H="1">
            <a:off x="5429258" y="1428732"/>
            <a:ext cx="400050" cy="500380"/>
          </a:xfrm>
          <a:prstGeom prst="line">
            <a:avLst/>
          </a:prstGeom>
          <a:ln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6172208" y="1428732"/>
            <a:ext cx="428628" cy="528638"/>
          </a:xfrm>
          <a:prstGeom prst="line">
            <a:avLst/>
          </a:prstGeom>
          <a:ln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6457960" y="1885932"/>
            <a:ext cx="571500" cy="685800"/>
          </a:xfrm>
          <a:prstGeom prst="ellips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6029332" y="1528742"/>
            <a:ext cx="45719" cy="357190"/>
          </a:xfrm>
          <a:prstGeom prst="line">
            <a:avLst/>
          </a:prstGeom>
          <a:ln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5743580" y="2986082"/>
            <a:ext cx="571500" cy="685800"/>
          </a:xfrm>
          <a:prstGeom prst="ellips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386390" y="2528874"/>
            <a:ext cx="385768" cy="642942"/>
          </a:xfrm>
          <a:prstGeom prst="line">
            <a:avLst/>
          </a:prstGeom>
          <a:ln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6029332" y="2528874"/>
            <a:ext cx="45719" cy="500066"/>
          </a:xfrm>
          <a:prstGeom prst="line">
            <a:avLst/>
          </a:prstGeom>
          <a:ln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6243646" y="2528874"/>
            <a:ext cx="428628" cy="571504"/>
          </a:xfrm>
          <a:prstGeom prst="line">
            <a:avLst/>
          </a:prstGeom>
          <a:ln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6615126" y="2028808"/>
            <a:ext cx="342900" cy="342900"/>
          </a:xfrm>
          <a:prstGeom prst="rect">
            <a:avLst/>
          </a:prstGeom>
          <a:noFill/>
          <a:ln>
            <a:noFill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</a:t>
            </a:r>
            <a:r>
              <a:rPr kumimoji="0" lang="tr-TR" sz="1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n</a:t>
            </a:r>
            <a:endParaRPr kumimoji="0" lang="tr-TR" sz="18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5815018" y="3171816"/>
            <a:ext cx="500066" cy="342900"/>
          </a:xfrm>
          <a:prstGeom prst="rect">
            <a:avLst/>
          </a:prstGeom>
          <a:noFill/>
          <a:ln>
            <a:noFill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Sn+1</a:t>
            </a:r>
            <a:endParaRPr kumimoji="0" lang="tr-TR" sz="18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681</Words>
  <Application>Microsoft Office PowerPoint</Application>
  <PresentationFormat>Ekran Gösterisi (4:3)</PresentationFormat>
  <Paragraphs>123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Ofis Teması</vt:lpstr>
      <vt:lpstr>  Bölüm 12: Eşzamanlılık </vt:lpstr>
      <vt:lpstr>Slayt 2</vt:lpstr>
      <vt:lpstr>Öncelik grafları:</vt:lpstr>
      <vt:lpstr>Slayt 4</vt:lpstr>
      <vt:lpstr>Eşzamanlılık Şartları:</vt:lpstr>
      <vt:lpstr>FORK ve JOIN Yapıları:</vt:lpstr>
      <vt:lpstr>Slayt 7</vt:lpstr>
      <vt:lpstr>Slayt 8</vt:lpstr>
      <vt:lpstr>Parbegin-Parend eş zamanlılık deyimleri:</vt:lpstr>
      <vt:lpstr>Örnek</vt:lpstr>
      <vt:lpstr>Fork-Join/Parbegin-parend</vt:lpstr>
      <vt:lpstr>Kaynaklar</vt:lpstr>
    </vt:vector>
  </TitlesOfParts>
  <Company>sau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Eşzamanlılık</dc:title>
  <dc:creator>bsm</dc:creator>
  <cp:lastModifiedBy>Y&amp;B</cp:lastModifiedBy>
  <cp:revision>21</cp:revision>
  <dcterms:created xsi:type="dcterms:W3CDTF">2010-04-15T06:56:29Z</dcterms:created>
  <dcterms:modified xsi:type="dcterms:W3CDTF">2014-12-21T19:21:19Z</dcterms:modified>
</cp:coreProperties>
</file>