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ms-office.legacyDiagramTex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legacyDocTextInfo.bin" ContentType="application/vnd.ms-office.legacyDocTextInfo"/>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5" r:id="rId2"/>
    <p:sldId id="256" r:id="rId3"/>
    <p:sldId id="257" r:id="rId4"/>
    <p:sldId id="258" r:id="rId5"/>
    <p:sldId id="288" r:id="rId6"/>
    <p:sldId id="259" r:id="rId7"/>
    <p:sldId id="260" r:id="rId8"/>
    <p:sldId id="261" r:id="rId9"/>
    <p:sldId id="262" r:id="rId10"/>
    <p:sldId id="289" r:id="rId11"/>
    <p:sldId id="263" r:id="rId12"/>
    <p:sldId id="264" r:id="rId13"/>
    <p:sldId id="265" r:id="rId14"/>
    <p:sldId id="266" r:id="rId15"/>
    <p:sldId id="267" r:id="rId16"/>
    <p:sldId id="268"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269" r:id="rId49"/>
    <p:sldId id="270" r:id="rId50"/>
    <p:sldId id="271" r:id="rId51"/>
    <p:sldId id="272" r:id="rId52"/>
    <p:sldId id="273" r:id="rId53"/>
    <p:sldId id="274" r:id="rId54"/>
    <p:sldId id="275" r:id="rId55"/>
    <p:sldId id="276" r:id="rId56"/>
    <p:sldId id="277" r:id="rId57"/>
    <p:sldId id="287" r:id="rId58"/>
    <p:sldId id="290" r:id="rId59"/>
    <p:sldId id="291" r:id="rId60"/>
    <p:sldId id="284" r:id="rId61"/>
    <p:sldId id="285" r:id="rId62"/>
    <p:sldId id="278" r:id="rId63"/>
    <p:sldId id="286" r:id="rId64"/>
    <p:sldId id="279" r:id="rId65"/>
    <p:sldId id="280" r:id="rId66"/>
    <p:sldId id="292" r:id="rId67"/>
    <p:sldId id="281" r:id="rId68"/>
    <p:sldId id="282" r:id="rId69"/>
    <p:sldId id="283" r:id="rId70"/>
    <p:sldId id="326" r:id="rId7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944" y="-33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microsoft.com/office/2006/relationships/legacyDocTextInfo" Target="legacyDocTextInfo.bin"/><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8" Type="http://schemas.microsoft.com/office/2006/relationships/legacyDiagramText" Target="legacyDiagramText8.bin"/><Relationship Id="rId3" Type="http://schemas.microsoft.com/office/2006/relationships/legacyDiagramText" Target="legacyDiagramText3.bin"/><Relationship Id="rId7" Type="http://schemas.microsoft.com/office/2006/relationships/legacyDiagramText" Target="legacyDiagramText7.bin"/><Relationship Id="rId2" Type="http://schemas.microsoft.com/office/2006/relationships/legacyDiagramText" Target="legacyDiagramText2.bin"/><Relationship Id="rId1" Type="http://schemas.microsoft.com/office/2006/relationships/legacyDiagramText" Target="legacyDiagramText1.bin"/><Relationship Id="rId6" Type="http://schemas.microsoft.com/office/2006/relationships/legacyDiagramText" Target="legacyDiagramText6.bin"/><Relationship Id="rId5" Type="http://schemas.microsoft.com/office/2006/relationships/legacyDiagramText" Target="legacyDiagramText5.bin"/><Relationship Id="rId4" Type="http://schemas.microsoft.com/office/2006/relationships/legacyDiagramText" Target="legacyDiagramText4.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21.12.2014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21.12.2014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21.12.2014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21.12.2014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21.12.2014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D9F75050-0E15-4C5B-92B0-66D068882F1F}" type="datetimeFigureOut">
              <a:rPr lang="tr-TR" smtClean="0"/>
              <a:pPr/>
              <a:t>21.12.2014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D9F75050-0E15-4C5B-92B0-66D068882F1F}" type="datetimeFigureOut">
              <a:rPr lang="tr-TR" smtClean="0"/>
              <a:pPr/>
              <a:t>21.12.2014</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D9F75050-0E15-4C5B-92B0-66D068882F1F}" type="datetimeFigureOut">
              <a:rPr lang="tr-TR" smtClean="0"/>
              <a:pPr/>
              <a:t>21.12.2014</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21.12.2014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21.12.2014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21.12.2014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75050-0E15-4C5B-92B0-66D068882F1F}" type="datetimeFigureOut">
              <a:rPr lang="tr-TR" smtClean="0"/>
              <a:pPr/>
              <a:t>21.12.2014</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p:cNvSpPr>
            <a:spLocks noGrp="1"/>
          </p:cNvSpPr>
          <p:nvPr/>
        </p:nvSpPr>
        <p:spPr bwMode="auto">
          <a:xfrm>
            <a:off x="500034" y="71414"/>
            <a:ext cx="8153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3600">
                <a:solidFill>
                  <a:srgbClr val="009900"/>
                </a:solidFill>
                <a:latin typeface="+mj-lt"/>
                <a:ea typeface="+mj-ea"/>
                <a:cs typeface="+mj-cs"/>
              </a:defRPr>
            </a:lvl1pPr>
            <a:lvl2pPr algn="l" rtl="0" eaLnBrk="0" fontAlgn="base" hangingPunct="0">
              <a:spcBef>
                <a:spcPct val="0"/>
              </a:spcBef>
              <a:spcAft>
                <a:spcPct val="0"/>
              </a:spcAft>
              <a:defRPr sz="3600">
                <a:solidFill>
                  <a:srgbClr val="009900"/>
                </a:solidFill>
                <a:latin typeface="Lucida Sans Unicode" pitchFamily="34" charset="0"/>
              </a:defRPr>
            </a:lvl2pPr>
            <a:lvl3pPr algn="l" rtl="0" eaLnBrk="0" fontAlgn="base" hangingPunct="0">
              <a:spcBef>
                <a:spcPct val="0"/>
              </a:spcBef>
              <a:spcAft>
                <a:spcPct val="0"/>
              </a:spcAft>
              <a:defRPr sz="3600">
                <a:solidFill>
                  <a:srgbClr val="009900"/>
                </a:solidFill>
                <a:latin typeface="Lucida Sans Unicode" pitchFamily="34" charset="0"/>
              </a:defRPr>
            </a:lvl3pPr>
            <a:lvl4pPr algn="l" rtl="0" eaLnBrk="0" fontAlgn="base" hangingPunct="0">
              <a:spcBef>
                <a:spcPct val="0"/>
              </a:spcBef>
              <a:spcAft>
                <a:spcPct val="0"/>
              </a:spcAft>
              <a:defRPr sz="3600">
                <a:solidFill>
                  <a:srgbClr val="009900"/>
                </a:solidFill>
                <a:latin typeface="Lucida Sans Unicode" pitchFamily="34" charset="0"/>
              </a:defRPr>
            </a:lvl4pPr>
            <a:lvl5pPr algn="l" rtl="0" eaLnBrk="0" fontAlgn="base" hangingPunct="0">
              <a:spcBef>
                <a:spcPct val="0"/>
              </a:spcBef>
              <a:spcAft>
                <a:spcPct val="0"/>
              </a:spcAft>
              <a:defRPr sz="3600">
                <a:solidFill>
                  <a:srgbClr val="009900"/>
                </a:solidFill>
                <a:latin typeface="Lucida Sans Unicode" pitchFamily="34" charset="0"/>
              </a:defRPr>
            </a:lvl5pPr>
            <a:lvl6pPr marL="457200" algn="l" rtl="0" fontAlgn="base">
              <a:spcBef>
                <a:spcPct val="0"/>
              </a:spcBef>
              <a:spcAft>
                <a:spcPct val="0"/>
              </a:spcAft>
              <a:defRPr sz="3600">
                <a:solidFill>
                  <a:srgbClr val="009900"/>
                </a:solidFill>
                <a:latin typeface="Lucida Sans Unicode" pitchFamily="34" charset="0"/>
              </a:defRPr>
            </a:lvl6pPr>
            <a:lvl7pPr marL="914400" algn="l" rtl="0" fontAlgn="base">
              <a:spcBef>
                <a:spcPct val="0"/>
              </a:spcBef>
              <a:spcAft>
                <a:spcPct val="0"/>
              </a:spcAft>
              <a:defRPr sz="3600">
                <a:solidFill>
                  <a:srgbClr val="009900"/>
                </a:solidFill>
                <a:latin typeface="Lucida Sans Unicode" pitchFamily="34" charset="0"/>
              </a:defRPr>
            </a:lvl7pPr>
            <a:lvl8pPr marL="1371600" algn="l" rtl="0" fontAlgn="base">
              <a:spcBef>
                <a:spcPct val="0"/>
              </a:spcBef>
              <a:spcAft>
                <a:spcPct val="0"/>
              </a:spcAft>
              <a:defRPr sz="3600">
                <a:solidFill>
                  <a:srgbClr val="009900"/>
                </a:solidFill>
                <a:latin typeface="Lucida Sans Unicode" pitchFamily="34" charset="0"/>
              </a:defRPr>
            </a:lvl8pPr>
            <a:lvl9pPr marL="1828800" algn="l" rtl="0" fontAlgn="base">
              <a:spcBef>
                <a:spcPct val="0"/>
              </a:spcBef>
              <a:spcAft>
                <a:spcPct val="0"/>
              </a:spcAft>
              <a:defRPr sz="3600">
                <a:solidFill>
                  <a:srgbClr val="009900"/>
                </a:solidFill>
                <a:latin typeface="Lucida Sans Unicode" pitchFamily="34" charset="0"/>
              </a:defRPr>
            </a:lvl9pPr>
          </a:lstStyle>
          <a:p>
            <a:r>
              <a:rPr lang="tr-TR" dirty="0" smtClean="0"/>
              <a:t>Bölüm</a:t>
            </a:r>
            <a:r>
              <a:rPr lang="en-US" dirty="0" smtClean="0"/>
              <a:t> 1</a:t>
            </a:r>
            <a:r>
              <a:rPr lang="tr-TR" dirty="0" smtClean="0"/>
              <a:t>3: İstisnaların ve Olayların Yönetilmesi</a:t>
            </a:r>
          </a:p>
        </p:txBody>
      </p:sp>
      <p:pic>
        <p:nvPicPr>
          <p:cNvPr id="8" name="Picture 6"/>
          <p:cNvPicPr>
            <a:picLocks noChangeAspect="1" noChangeArrowheads="1"/>
          </p:cNvPicPr>
          <p:nvPr/>
        </p:nvPicPr>
        <p:blipFill>
          <a:blip r:embed="rId2" cstate="print"/>
          <a:srcRect/>
          <a:stretch>
            <a:fillRect/>
          </a:stretch>
        </p:blipFill>
        <p:spPr bwMode="auto">
          <a:xfrm>
            <a:off x="37570" y="1736731"/>
            <a:ext cx="2984778" cy="3692533"/>
          </a:xfrm>
          <a:prstGeom prst="rect">
            <a:avLst/>
          </a:prstGeom>
          <a:noFill/>
          <a:ln w="9525" algn="ctr">
            <a:noFill/>
            <a:miter lim="800000"/>
            <a:headEnd/>
            <a:tailEnd/>
          </a:ln>
        </p:spPr>
      </p:pic>
      <p:pic>
        <p:nvPicPr>
          <p:cNvPr id="9" name="Picture 9" descr="Adsız"/>
          <p:cNvPicPr>
            <a:picLocks noChangeAspect="1" noChangeArrowheads="1"/>
          </p:cNvPicPr>
          <p:nvPr/>
        </p:nvPicPr>
        <p:blipFill>
          <a:blip r:embed="rId3">
            <a:extLst>
              <a:ext uri="{28A0092B-C50C-407E-A947-70E740481C1C}">
                <a14:useLocalDpi xmlns="" xmlns:a14="http://schemas.microsoft.com/office/drawing/2010/main" xmlns:lc="http://schemas.openxmlformats.org/drawingml/2006/lockedCanvas" val="0"/>
              </a:ext>
            </a:extLst>
          </a:blip>
          <a:srcRect/>
          <a:stretch>
            <a:fillRect/>
          </a:stretch>
        </p:blipFill>
        <p:spPr bwMode="auto">
          <a:xfrm>
            <a:off x="3098548" y="1736730"/>
            <a:ext cx="2874286" cy="3692533"/>
          </a:xfrm>
          <a:prstGeom prst="rect">
            <a:avLst/>
          </a:pr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 uri="{AF507438-7753-43E0-B8FC-AC1667EBCBE1}">
              <a14:hiddenEffects xmlns="" xmlns:a14="http://schemas.microsoft.com/office/drawing/2010/main" xmlns:lc="http://schemas.openxmlformats.org/drawingml/2006/lockedCanvas">
                <a:effectLst>
                  <a:outerShdw dist="35921" dir="2700000" algn="ctr" rotWithShape="0">
                    <a:srgbClr val="808080"/>
                  </a:outerShdw>
                </a:effectLst>
              </a14:hiddenEffects>
            </a:ext>
          </a:extLst>
        </p:spPr>
      </p:pic>
      <p:pic>
        <p:nvPicPr>
          <p:cNvPr id="10" name="Picture 1"/>
          <p:cNvPicPr>
            <a:picLocks noChangeAspect="1" noChangeArrowheads="1"/>
          </p:cNvPicPr>
          <p:nvPr/>
        </p:nvPicPr>
        <p:blipFill>
          <a:blip r:embed="rId4" cstate="print"/>
          <a:srcRect/>
          <a:stretch>
            <a:fillRect/>
          </a:stretch>
        </p:blipFill>
        <p:spPr bwMode="auto">
          <a:xfrm>
            <a:off x="6070348" y="1717647"/>
            <a:ext cx="3036083" cy="368384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İstisna Yönetimi Kontrol Akışı</a:t>
            </a:r>
            <a:endParaRPr lang="tr-TR" dirty="0"/>
          </a:p>
        </p:txBody>
      </p:sp>
      <p:sp>
        <p:nvSpPr>
          <p:cNvPr id="4" name="Line 3"/>
          <p:cNvSpPr>
            <a:spLocks noChangeShapeType="1"/>
          </p:cNvSpPr>
          <p:nvPr/>
        </p:nvSpPr>
        <p:spPr bwMode="auto">
          <a:xfrm>
            <a:off x="1356363" y="2513035"/>
            <a:ext cx="0" cy="685800"/>
          </a:xfrm>
          <a:prstGeom prst="line">
            <a:avLst/>
          </a:prstGeom>
          <a:noFill/>
          <a:ln w="38100">
            <a:solidFill>
              <a:srgbClr val="FF0000"/>
            </a:solidFill>
            <a:round/>
            <a:headEnd/>
            <a:tailEnd type="triangle" w="lg" len="lg"/>
          </a:ln>
          <a:effectLst/>
          <a:scene3d>
            <a:camera prst="orthographicFront"/>
            <a:lightRig rig="threePt" dir="t"/>
          </a:scene3d>
          <a:sp3d>
            <a:bevelT w="101600" prst="riblet"/>
          </a:sp3d>
        </p:spPr>
        <p:txBody>
          <a:bodyPr wrap="none" anchor="ctr"/>
          <a:lstStyle/>
          <a:p>
            <a:pPr>
              <a:defRPr/>
            </a:pPr>
            <a:endParaRPr lang="tr-TR">
              <a:latin typeface="Arial" pitchFamily="34" charset="0"/>
            </a:endParaRPr>
          </a:p>
        </p:txBody>
      </p:sp>
      <p:sp>
        <p:nvSpPr>
          <p:cNvPr id="5" name="AutoShape 4"/>
          <p:cNvSpPr>
            <a:spLocks noChangeArrowheads="1"/>
          </p:cNvSpPr>
          <p:nvPr/>
        </p:nvSpPr>
        <p:spPr bwMode="auto">
          <a:xfrm rot="1192871">
            <a:off x="303851" y="3075010"/>
            <a:ext cx="2160587" cy="1325563"/>
          </a:xfrm>
          <a:prstGeom prst="irregularSeal2">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tr-TR">
              <a:latin typeface="Arial" pitchFamily="34" charset="0"/>
            </a:endParaRPr>
          </a:p>
        </p:txBody>
      </p:sp>
      <p:sp>
        <p:nvSpPr>
          <p:cNvPr id="6" name="Rectangle 5"/>
          <p:cNvSpPr>
            <a:spLocks noChangeArrowheads="1"/>
          </p:cNvSpPr>
          <p:nvPr/>
        </p:nvSpPr>
        <p:spPr bwMode="auto">
          <a:xfrm>
            <a:off x="251463" y="1690710"/>
            <a:ext cx="2209800" cy="646331"/>
          </a:xfrm>
          <a:prstGeom prst="rect">
            <a:avLst/>
          </a:prstGeom>
          <a:noFill/>
          <a:ln w="9525" algn="ctr">
            <a:noFill/>
            <a:miter lim="800000"/>
            <a:headEnd/>
            <a:tailEnd/>
          </a:ln>
          <a:effectLst/>
          <a:scene3d>
            <a:camera prst="orthographicFront"/>
            <a:lightRig rig="threePt" dir="t"/>
          </a:scene3d>
          <a:sp3d>
            <a:bevelT w="101600" prst="riblet"/>
          </a:sp3d>
        </p:spPr>
        <p:txBody>
          <a:bodyPr>
            <a:spAutoFit/>
          </a:bodyPr>
          <a:lstStyle/>
          <a:p>
            <a:pPr>
              <a:defRPr/>
            </a:pPr>
            <a:r>
              <a:rPr lang="tr-TR" altLang="ko-KR" dirty="0" smtClean="0">
                <a:effectLst>
                  <a:outerShdw blurRad="38100" dist="38100" dir="2700000" algn="tl">
                    <a:srgbClr val="000000"/>
                  </a:outerShdw>
                </a:effectLst>
                <a:latin typeface="Arial" pitchFamily="34" charset="0"/>
                <a:ea typeface="굴림" pitchFamily="50" charset="-127"/>
              </a:rPr>
              <a:t>Ana Program Kontrolü</a:t>
            </a:r>
            <a:endParaRPr lang="en-US" dirty="0">
              <a:effectLst>
                <a:outerShdw blurRad="38100" dist="38100" dir="2700000" algn="tl">
                  <a:srgbClr val="000000"/>
                </a:outerShdw>
              </a:effectLst>
              <a:latin typeface="Arial" pitchFamily="34" charset="0"/>
            </a:endParaRPr>
          </a:p>
        </p:txBody>
      </p:sp>
      <p:sp>
        <p:nvSpPr>
          <p:cNvPr id="7" name="Rectangle 6"/>
          <p:cNvSpPr>
            <a:spLocks noChangeArrowheads="1"/>
          </p:cNvSpPr>
          <p:nvPr/>
        </p:nvSpPr>
        <p:spPr bwMode="auto">
          <a:xfrm>
            <a:off x="862965" y="3541735"/>
            <a:ext cx="851515" cy="369332"/>
          </a:xfrm>
          <a:prstGeom prst="rect">
            <a:avLst/>
          </a:prstGeom>
          <a:noFill/>
          <a:ln w="9525" algn="ctr">
            <a:noFill/>
            <a:miter lim="800000"/>
            <a:headEnd/>
            <a:tailEnd/>
          </a:ln>
          <a:effectLst/>
          <a:scene3d>
            <a:camera prst="orthographicFront"/>
            <a:lightRig rig="threePt" dir="t"/>
          </a:scene3d>
          <a:sp3d>
            <a:bevelT w="101600" prst="riblet"/>
          </a:sp3d>
        </p:spPr>
        <p:txBody>
          <a:bodyPr wrap="none">
            <a:spAutoFit/>
          </a:bodyPr>
          <a:lstStyle/>
          <a:p>
            <a:pPr algn="ctr">
              <a:defRPr/>
            </a:pPr>
            <a:r>
              <a:rPr lang="tr-TR" altLang="ko-KR" dirty="0" smtClean="0">
                <a:effectLst>
                  <a:outerShdw blurRad="38100" dist="38100" dir="2700000" algn="tl">
                    <a:srgbClr val="000000"/>
                  </a:outerShdw>
                </a:effectLst>
                <a:latin typeface="Arial" pitchFamily="34" charset="0"/>
                <a:ea typeface="굴림" pitchFamily="50" charset="-127"/>
              </a:rPr>
              <a:t>İstisna</a:t>
            </a:r>
            <a:endParaRPr lang="en-US" dirty="0">
              <a:effectLst>
                <a:outerShdw blurRad="38100" dist="38100" dir="2700000" algn="tl">
                  <a:srgbClr val="000000"/>
                </a:outerShdw>
              </a:effectLst>
              <a:latin typeface="Arial" pitchFamily="34" charset="0"/>
            </a:endParaRPr>
          </a:p>
        </p:txBody>
      </p:sp>
      <p:sp>
        <p:nvSpPr>
          <p:cNvPr id="8" name="AutoShape 7"/>
          <p:cNvSpPr>
            <a:spLocks/>
          </p:cNvSpPr>
          <p:nvPr/>
        </p:nvSpPr>
        <p:spPr bwMode="auto">
          <a:xfrm>
            <a:off x="2464438" y="3198835"/>
            <a:ext cx="149225" cy="1028700"/>
          </a:xfrm>
          <a:prstGeom prst="rightBracket">
            <a:avLst>
              <a:gd name="adj" fmla="val 57447"/>
            </a:avLst>
          </a:prstGeom>
          <a:noFill/>
          <a:ln w="38100">
            <a:solidFill>
              <a:srgbClr val="FFFF00"/>
            </a:solidFill>
            <a:round/>
            <a:headEnd/>
            <a:tailEnd/>
          </a:ln>
          <a:effectLst/>
          <a:scene3d>
            <a:camera prst="orthographicFront"/>
            <a:lightRig rig="threePt" dir="t"/>
          </a:scene3d>
          <a:sp3d>
            <a:bevelT w="101600" prst="riblet"/>
          </a:sp3d>
        </p:spPr>
        <p:txBody>
          <a:bodyPr wrap="none" anchor="ctr"/>
          <a:lstStyle/>
          <a:p>
            <a:pPr>
              <a:defRPr/>
            </a:pPr>
            <a:endParaRPr lang="tr-TR">
              <a:latin typeface="Arial" pitchFamily="34" charset="0"/>
            </a:endParaRPr>
          </a:p>
        </p:txBody>
      </p:sp>
      <p:sp>
        <p:nvSpPr>
          <p:cNvPr id="9" name="Rectangle 8"/>
          <p:cNvSpPr>
            <a:spLocks noChangeArrowheads="1"/>
          </p:cNvSpPr>
          <p:nvPr/>
        </p:nvSpPr>
        <p:spPr bwMode="auto">
          <a:xfrm>
            <a:off x="2872426" y="4081485"/>
            <a:ext cx="1714500" cy="831850"/>
          </a:xfrm>
          <a:prstGeom prst="rect">
            <a:avLst/>
          </a:prstGeom>
          <a:solidFill>
            <a:srgbClr val="FFFF00"/>
          </a:solidFill>
          <a:ln w="9525" algn="ctr">
            <a:solidFill>
              <a:schemeClr val="tx1"/>
            </a:solidFill>
            <a:miter lim="800000"/>
            <a:headEnd/>
            <a:tailEnd/>
          </a:ln>
          <a:effectLst/>
          <a:scene3d>
            <a:camera prst="orthographicFront"/>
            <a:lightRig rig="threePt" dir="t"/>
          </a:scene3d>
          <a:sp3d>
            <a:bevelT w="101600" prst="riblet"/>
          </a:sp3d>
        </p:spPr>
        <p:txBody>
          <a:bodyPr>
            <a:spAutoFit/>
          </a:bodyPr>
          <a:lstStyle/>
          <a:p>
            <a:pPr>
              <a:defRPr/>
            </a:pPr>
            <a:r>
              <a:rPr lang="en-US" altLang="ko-KR" dirty="0">
                <a:solidFill>
                  <a:srgbClr val="3333FF"/>
                </a:solidFill>
                <a:effectLst>
                  <a:outerShdw blurRad="38100" dist="38100" dir="2700000" algn="tl">
                    <a:srgbClr val="000000"/>
                  </a:outerShdw>
                </a:effectLst>
                <a:latin typeface="Arial" pitchFamily="34" charset="0"/>
                <a:ea typeface="굴림" pitchFamily="50" charset="-127"/>
              </a:rPr>
              <a:t>Exception Handler</a:t>
            </a:r>
            <a:endParaRPr lang="en-US" dirty="0">
              <a:solidFill>
                <a:srgbClr val="3333FF"/>
              </a:solidFill>
              <a:effectLst>
                <a:outerShdw blurRad="38100" dist="38100" dir="2700000" algn="tl">
                  <a:srgbClr val="000000"/>
                </a:outerShdw>
              </a:effectLst>
              <a:latin typeface="Arial" pitchFamily="34" charset="0"/>
            </a:endParaRPr>
          </a:p>
        </p:txBody>
      </p:sp>
      <p:cxnSp>
        <p:nvCxnSpPr>
          <p:cNvPr id="10" name="AutoShape 9"/>
          <p:cNvCxnSpPr>
            <a:cxnSpLocks noChangeShapeType="1"/>
            <a:stCxn id="8" idx="2"/>
            <a:endCxn id="9" idx="0"/>
          </p:cNvCxnSpPr>
          <p:nvPr/>
        </p:nvCxnSpPr>
        <p:spPr bwMode="auto">
          <a:xfrm>
            <a:off x="2632713" y="3713185"/>
            <a:ext cx="1096963" cy="368300"/>
          </a:xfrm>
          <a:prstGeom prst="bentConnector2">
            <a:avLst/>
          </a:prstGeom>
          <a:noFill/>
          <a:ln w="38100">
            <a:solidFill>
              <a:srgbClr val="FF0000"/>
            </a:solidFill>
            <a:miter lim="800000"/>
            <a:headEnd/>
            <a:tailEnd type="triangle" w="lg" len="lg"/>
          </a:ln>
          <a:scene3d>
            <a:camera prst="orthographicFront"/>
            <a:lightRig rig="threePt" dir="t"/>
          </a:scene3d>
          <a:sp3d>
            <a:bevelT w="101600" prst="riblet"/>
          </a:sp3d>
        </p:spPr>
      </p:cxnSp>
      <p:sp>
        <p:nvSpPr>
          <p:cNvPr id="11" name="Rectangle 10"/>
          <p:cNvSpPr>
            <a:spLocks noChangeArrowheads="1"/>
          </p:cNvSpPr>
          <p:nvPr/>
        </p:nvSpPr>
        <p:spPr bwMode="auto">
          <a:xfrm>
            <a:off x="251462" y="5429264"/>
            <a:ext cx="2606025" cy="646331"/>
          </a:xfrm>
          <a:prstGeom prst="rect">
            <a:avLst/>
          </a:prstGeom>
          <a:noFill/>
          <a:ln w="9525" algn="ctr">
            <a:noFill/>
            <a:miter lim="800000"/>
            <a:headEnd/>
            <a:tailEnd/>
          </a:ln>
          <a:effectLst/>
          <a:scene3d>
            <a:camera prst="orthographicFront"/>
            <a:lightRig rig="threePt" dir="t"/>
          </a:scene3d>
          <a:sp3d>
            <a:bevelT w="101600" prst="riblet"/>
          </a:sp3d>
        </p:spPr>
        <p:txBody>
          <a:bodyPr wrap="square">
            <a:spAutoFit/>
          </a:bodyPr>
          <a:lstStyle/>
          <a:p>
            <a:pPr>
              <a:defRPr/>
            </a:pPr>
            <a:r>
              <a:rPr lang="tr-TR" altLang="ko-KR" dirty="0" smtClean="0">
                <a:effectLst>
                  <a:outerShdw blurRad="38100" dist="38100" dir="2700000" algn="tl">
                    <a:srgbClr val="000000"/>
                  </a:outerShdw>
                </a:effectLst>
                <a:latin typeface="Arial" pitchFamily="34" charset="0"/>
                <a:ea typeface="굴림" pitchFamily="50" charset="-127"/>
              </a:rPr>
              <a:t>ana </a:t>
            </a:r>
            <a:r>
              <a:rPr lang="en-US" altLang="ko-KR" dirty="0" smtClean="0">
                <a:effectLst>
                  <a:outerShdw blurRad="38100" dist="38100" dir="2700000" algn="tl">
                    <a:srgbClr val="000000"/>
                  </a:outerShdw>
                </a:effectLst>
                <a:latin typeface="Arial" pitchFamily="34" charset="0"/>
                <a:ea typeface="굴림" pitchFamily="50" charset="-127"/>
              </a:rPr>
              <a:t>program</a:t>
            </a:r>
            <a:r>
              <a:rPr lang="tr-TR" altLang="ko-KR" dirty="0" err="1" smtClean="0">
                <a:effectLst>
                  <a:outerShdw blurRad="38100" dist="38100" dir="2700000" algn="tl">
                    <a:srgbClr val="000000"/>
                  </a:outerShdw>
                </a:effectLst>
                <a:latin typeface="Arial" pitchFamily="34" charset="0"/>
                <a:ea typeface="굴림" pitchFamily="50" charset="-127"/>
              </a:rPr>
              <a:t>ın</a:t>
            </a:r>
            <a:r>
              <a:rPr lang="tr-TR" altLang="ko-KR" dirty="0" smtClean="0">
                <a:effectLst>
                  <a:outerShdw blurRad="38100" dist="38100" dir="2700000" algn="tl">
                    <a:srgbClr val="000000"/>
                  </a:outerShdw>
                </a:effectLst>
                <a:latin typeface="Arial" pitchFamily="34" charset="0"/>
                <a:ea typeface="굴림" pitchFamily="50" charset="-127"/>
              </a:rPr>
              <a:t> sürmesi (</a:t>
            </a:r>
            <a:r>
              <a:rPr lang="en-US" altLang="ko-KR" b="1" i="1" dirty="0" smtClean="0">
                <a:solidFill>
                  <a:srgbClr val="FFFF00"/>
                </a:solidFill>
                <a:effectLst>
                  <a:outerShdw blurRad="38100" dist="38100" dir="2700000" algn="tl">
                    <a:srgbClr val="000000"/>
                  </a:outerShdw>
                </a:effectLst>
                <a:latin typeface="Arial" pitchFamily="34" charset="0"/>
                <a:ea typeface="굴림" pitchFamily="50" charset="-127"/>
              </a:rPr>
              <a:t>Continuation</a:t>
            </a:r>
            <a:r>
              <a:rPr lang="en-US" altLang="ko-KR" dirty="0" smtClean="0">
                <a:effectLst>
                  <a:outerShdw blurRad="38100" dist="38100" dir="2700000" algn="tl">
                    <a:srgbClr val="000000"/>
                  </a:outerShdw>
                </a:effectLst>
                <a:latin typeface="Arial" pitchFamily="34" charset="0"/>
                <a:ea typeface="굴림" pitchFamily="50" charset="-127"/>
              </a:rPr>
              <a:t> </a:t>
            </a:r>
            <a:r>
              <a:rPr lang="tr-TR" altLang="ko-KR" dirty="0" smtClean="0">
                <a:effectLst>
                  <a:outerShdw blurRad="38100" dist="38100" dir="2700000" algn="tl">
                    <a:srgbClr val="000000"/>
                  </a:outerShdw>
                </a:effectLst>
                <a:latin typeface="Arial" pitchFamily="34" charset="0"/>
                <a:ea typeface="굴림" pitchFamily="50" charset="-127"/>
              </a:rPr>
              <a:t>)</a:t>
            </a:r>
          </a:p>
        </p:txBody>
      </p:sp>
      <p:cxnSp>
        <p:nvCxnSpPr>
          <p:cNvPr id="12" name="AutoShape 11"/>
          <p:cNvCxnSpPr>
            <a:cxnSpLocks noChangeShapeType="1"/>
            <a:stCxn id="9" idx="2"/>
            <a:endCxn id="11" idx="0"/>
          </p:cNvCxnSpPr>
          <p:nvPr/>
        </p:nvCxnSpPr>
        <p:spPr bwMode="auto">
          <a:xfrm rot="5400000">
            <a:off x="2384112" y="4083699"/>
            <a:ext cx="515929" cy="2175201"/>
          </a:xfrm>
          <a:prstGeom prst="bentConnector3">
            <a:avLst>
              <a:gd name="adj1" fmla="val 50000"/>
            </a:avLst>
          </a:prstGeom>
          <a:noFill/>
          <a:ln w="38100">
            <a:solidFill>
              <a:srgbClr val="FF0000"/>
            </a:solidFill>
            <a:miter lim="800000"/>
            <a:headEnd/>
            <a:tailEnd type="triangle" w="lg" len="lg"/>
          </a:ln>
          <a:scene3d>
            <a:camera prst="orthographicFront"/>
            <a:lightRig rig="threePt" dir="t"/>
          </a:scene3d>
          <a:sp3d>
            <a:bevelT w="101600" prst="riblet"/>
          </a:sp3d>
        </p:spPr>
      </p:cxnSp>
      <p:sp>
        <p:nvSpPr>
          <p:cNvPr id="13" name="Line 12"/>
          <p:cNvSpPr>
            <a:spLocks noChangeShapeType="1"/>
          </p:cNvSpPr>
          <p:nvPr/>
        </p:nvSpPr>
        <p:spPr bwMode="auto">
          <a:xfrm>
            <a:off x="1365888" y="6170635"/>
            <a:ext cx="0" cy="544513"/>
          </a:xfrm>
          <a:prstGeom prst="line">
            <a:avLst/>
          </a:prstGeom>
          <a:noFill/>
          <a:ln w="38100">
            <a:solidFill>
              <a:srgbClr val="FF0000"/>
            </a:solidFill>
            <a:round/>
            <a:headEnd/>
            <a:tailEnd type="triangle" w="lg" len="lg"/>
          </a:ln>
          <a:effectLst/>
        </p:spPr>
        <p:txBody>
          <a:bodyPr wrap="none" anchor="ctr"/>
          <a:lstStyle/>
          <a:p>
            <a:pPr>
              <a:defRPr/>
            </a:pPr>
            <a:endParaRPr lang="tr-TR">
              <a:latin typeface="Arial" pitchFamily="34" charset="0"/>
            </a:endParaRPr>
          </a:p>
        </p:txBody>
      </p:sp>
      <p:sp>
        <p:nvSpPr>
          <p:cNvPr id="14" name="Rectangle 13"/>
          <p:cNvSpPr>
            <a:spLocks noChangeArrowheads="1"/>
          </p:cNvSpPr>
          <p:nvPr/>
        </p:nvSpPr>
        <p:spPr bwMode="auto">
          <a:xfrm>
            <a:off x="2570801" y="2794023"/>
            <a:ext cx="1795462" cy="707886"/>
          </a:xfrm>
          <a:prstGeom prst="rect">
            <a:avLst/>
          </a:prstGeom>
          <a:noFill/>
          <a:ln w="9525" algn="ctr">
            <a:noFill/>
            <a:miter lim="800000"/>
            <a:headEnd/>
            <a:tailEnd/>
          </a:ln>
          <a:effectLst/>
          <a:scene3d>
            <a:camera prst="orthographicFront"/>
            <a:lightRig rig="threePt" dir="t"/>
          </a:scene3d>
          <a:sp3d>
            <a:bevelT w="101600" prst="riblet"/>
          </a:sp3d>
        </p:spPr>
        <p:txBody>
          <a:bodyPr>
            <a:spAutoFit/>
          </a:bodyPr>
          <a:lstStyle/>
          <a:p>
            <a:pPr>
              <a:defRPr/>
            </a:pPr>
            <a:r>
              <a:rPr lang="tr-TR" sz="2000" b="1" dirty="0" smtClean="0">
                <a:solidFill>
                  <a:schemeClr val="accent3">
                    <a:lumMod val="50000"/>
                  </a:schemeClr>
                </a:solidFill>
                <a:effectLst>
                  <a:outerShdw blurRad="38100" dist="38100" dir="2700000" algn="tl">
                    <a:srgbClr val="000000"/>
                  </a:outerShdw>
                </a:effectLst>
                <a:latin typeface="Arial" pitchFamily="34" charset="0"/>
                <a:ea typeface="굴림" pitchFamily="50" charset="-127"/>
              </a:rPr>
              <a:t>istisnayı yakalama</a:t>
            </a:r>
            <a:endParaRPr lang="en-US" sz="2000" b="1" dirty="0">
              <a:solidFill>
                <a:schemeClr val="accent3">
                  <a:lumMod val="50000"/>
                </a:schemeClr>
              </a:solidFill>
              <a:effectLst>
                <a:outerShdw blurRad="38100" dist="38100" dir="2700000" algn="tl">
                  <a:srgbClr val="000000"/>
                </a:outerShdw>
              </a:effectLst>
              <a:latin typeface="Arial" pitchFamily="34" charset="0"/>
            </a:endParaRPr>
          </a:p>
        </p:txBody>
      </p:sp>
      <p:grpSp>
        <p:nvGrpSpPr>
          <p:cNvPr id="15" name="Group 14"/>
          <p:cNvGrpSpPr>
            <a:grpSpLocks/>
          </p:cNvGrpSpPr>
          <p:nvPr/>
        </p:nvGrpSpPr>
        <p:grpSpPr bwMode="auto">
          <a:xfrm>
            <a:off x="4823463" y="1760560"/>
            <a:ext cx="4035425" cy="4752975"/>
            <a:chOff x="3096" y="822"/>
            <a:chExt cx="2542" cy="2994"/>
          </a:xfrm>
        </p:grpSpPr>
        <p:sp>
          <p:nvSpPr>
            <p:cNvPr id="16" name="Line 15"/>
            <p:cNvSpPr>
              <a:spLocks noChangeShapeType="1"/>
            </p:cNvSpPr>
            <p:nvPr/>
          </p:nvSpPr>
          <p:spPr bwMode="auto">
            <a:xfrm>
              <a:off x="3936" y="1340"/>
              <a:ext cx="0" cy="432"/>
            </a:xfrm>
            <a:prstGeom prst="line">
              <a:avLst/>
            </a:prstGeom>
            <a:noFill/>
            <a:ln w="38100">
              <a:solidFill>
                <a:srgbClr val="FF0000"/>
              </a:solidFill>
              <a:round/>
              <a:headEnd/>
              <a:tailEnd type="triangle" w="lg" len="lg"/>
            </a:ln>
            <a:effectLst/>
            <a:scene3d>
              <a:camera prst="orthographicFront"/>
              <a:lightRig rig="threePt" dir="t"/>
            </a:scene3d>
            <a:sp3d>
              <a:bevelT w="101600" prst="riblet"/>
            </a:sp3d>
          </p:spPr>
          <p:txBody>
            <a:bodyPr wrap="none" anchor="ctr"/>
            <a:lstStyle/>
            <a:p>
              <a:pPr>
                <a:defRPr/>
              </a:pPr>
              <a:endParaRPr lang="tr-TR">
                <a:latin typeface="Arial" pitchFamily="34" charset="0"/>
              </a:endParaRPr>
            </a:p>
          </p:txBody>
        </p:sp>
        <p:sp>
          <p:nvSpPr>
            <p:cNvPr id="17" name="AutoShape 16"/>
            <p:cNvSpPr>
              <a:spLocks noChangeArrowheads="1"/>
            </p:cNvSpPr>
            <p:nvPr/>
          </p:nvSpPr>
          <p:spPr bwMode="auto">
            <a:xfrm rot="1192871">
              <a:off x="3273" y="1694"/>
              <a:ext cx="1361" cy="835"/>
            </a:xfrm>
            <a:prstGeom prst="irregularSeal2">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endParaRPr lang="tr-TR">
                <a:latin typeface="Arial" pitchFamily="34" charset="0"/>
              </a:endParaRPr>
            </a:p>
          </p:txBody>
        </p:sp>
        <p:sp>
          <p:nvSpPr>
            <p:cNvPr id="18" name="Rectangle 17"/>
            <p:cNvSpPr>
              <a:spLocks noChangeArrowheads="1"/>
            </p:cNvSpPr>
            <p:nvPr/>
          </p:nvSpPr>
          <p:spPr bwMode="auto">
            <a:xfrm>
              <a:off x="3240" y="822"/>
              <a:ext cx="1392" cy="407"/>
            </a:xfrm>
            <a:prstGeom prst="rect">
              <a:avLst/>
            </a:prstGeom>
            <a:noFill/>
            <a:ln w="9525" algn="ctr">
              <a:noFill/>
              <a:miter lim="800000"/>
              <a:headEnd/>
              <a:tailEnd/>
            </a:ln>
            <a:effectLst/>
            <a:scene3d>
              <a:camera prst="orthographicFront"/>
              <a:lightRig rig="threePt" dir="t"/>
            </a:scene3d>
            <a:sp3d>
              <a:bevelT w="101600" prst="riblet"/>
            </a:sp3d>
          </p:spPr>
          <p:txBody>
            <a:bodyPr>
              <a:spAutoFit/>
            </a:bodyPr>
            <a:lstStyle/>
            <a:p>
              <a:pPr>
                <a:defRPr/>
              </a:pPr>
              <a:r>
                <a:rPr lang="tr-TR" altLang="ko-KR" dirty="0" smtClean="0">
                  <a:effectLst>
                    <a:outerShdw blurRad="38100" dist="38100" dir="2700000" algn="tl">
                      <a:srgbClr val="000000"/>
                    </a:outerShdw>
                  </a:effectLst>
                  <a:latin typeface="Arial" pitchFamily="34" charset="0"/>
                  <a:ea typeface="굴림" pitchFamily="50" charset="-127"/>
                </a:rPr>
                <a:t>Ana Program Kontrolü</a:t>
              </a:r>
              <a:endParaRPr lang="en-US" dirty="0">
                <a:effectLst>
                  <a:outerShdw blurRad="38100" dist="38100" dir="2700000" algn="tl">
                    <a:srgbClr val="000000"/>
                  </a:outerShdw>
                </a:effectLst>
                <a:latin typeface="Arial" pitchFamily="34" charset="0"/>
              </a:endParaRPr>
            </a:p>
          </p:txBody>
        </p:sp>
        <p:sp>
          <p:nvSpPr>
            <p:cNvPr id="19" name="Rectangle 18"/>
            <p:cNvSpPr>
              <a:spLocks noChangeArrowheads="1"/>
            </p:cNvSpPr>
            <p:nvPr/>
          </p:nvSpPr>
          <p:spPr bwMode="auto">
            <a:xfrm>
              <a:off x="3616" y="1988"/>
              <a:ext cx="536" cy="233"/>
            </a:xfrm>
            <a:prstGeom prst="rect">
              <a:avLst/>
            </a:prstGeom>
            <a:noFill/>
            <a:ln w="9525" algn="ctr">
              <a:noFill/>
              <a:miter lim="800000"/>
              <a:headEnd/>
              <a:tailEnd/>
            </a:ln>
            <a:effectLst/>
            <a:scene3d>
              <a:camera prst="orthographicFront"/>
              <a:lightRig rig="threePt" dir="t"/>
            </a:scene3d>
            <a:sp3d>
              <a:bevelT w="101600" prst="riblet"/>
            </a:sp3d>
          </p:spPr>
          <p:txBody>
            <a:bodyPr wrap="none">
              <a:spAutoFit/>
            </a:bodyPr>
            <a:lstStyle/>
            <a:p>
              <a:pPr>
                <a:defRPr/>
              </a:pPr>
              <a:r>
                <a:rPr lang="tr-TR" altLang="ko-KR" dirty="0" smtClean="0">
                  <a:effectLst>
                    <a:outerShdw blurRad="38100" dist="38100" dir="2700000" algn="tl">
                      <a:srgbClr val="000000"/>
                    </a:outerShdw>
                  </a:effectLst>
                  <a:latin typeface="Arial" pitchFamily="34" charset="0"/>
                  <a:ea typeface="굴림" pitchFamily="50" charset="-127"/>
                </a:rPr>
                <a:t>İstisna</a:t>
              </a:r>
              <a:endParaRPr lang="en-US" dirty="0">
                <a:effectLst>
                  <a:outerShdw blurRad="38100" dist="38100" dir="2700000" algn="tl">
                    <a:srgbClr val="000000"/>
                  </a:outerShdw>
                </a:effectLst>
                <a:latin typeface="Arial" pitchFamily="34" charset="0"/>
              </a:endParaRPr>
            </a:p>
          </p:txBody>
        </p:sp>
        <p:sp>
          <p:nvSpPr>
            <p:cNvPr id="20" name="Rectangle 19"/>
            <p:cNvSpPr>
              <a:spLocks noChangeArrowheads="1"/>
            </p:cNvSpPr>
            <p:nvPr/>
          </p:nvSpPr>
          <p:spPr bwMode="auto">
            <a:xfrm>
              <a:off x="4536" y="2547"/>
              <a:ext cx="1080" cy="233"/>
            </a:xfrm>
            <a:prstGeom prst="rect">
              <a:avLst/>
            </a:prstGeom>
            <a:solidFill>
              <a:schemeClr val="tx2"/>
            </a:solidFill>
            <a:ln w="9525" algn="ctr">
              <a:solidFill>
                <a:schemeClr val="tx1"/>
              </a:solidFill>
              <a:miter lim="800000"/>
              <a:headEnd/>
              <a:tailEnd/>
            </a:ln>
            <a:effectLst/>
            <a:scene3d>
              <a:camera prst="orthographicFront"/>
              <a:lightRig rig="threePt" dir="t"/>
            </a:scene3d>
            <a:sp3d>
              <a:bevelT w="101600" prst="riblet"/>
            </a:sp3d>
          </p:spPr>
          <p:txBody>
            <a:bodyPr>
              <a:spAutoFit/>
            </a:bodyPr>
            <a:lstStyle/>
            <a:p>
              <a:pPr>
                <a:defRPr/>
              </a:pPr>
              <a:r>
                <a:rPr lang="tr-TR" dirty="0" smtClean="0">
                  <a:solidFill>
                    <a:srgbClr val="3333FF"/>
                  </a:solidFill>
                  <a:effectLst>
                    <a:outerShdw blurRad="38100" dist="38100" dir="2700000" algn="tl">
                      <a:srgbClr val="000000"/>
                    </a:outerShdw>
                  </a:effectLst>
                  <a:latin typeface="Arial" pitchFamily="34" charset="0"/>
                  <a:ea typeface="굴림" pitchFamily="50" charset="-127"/>
                </a:rPr>
                <a:t>İşletim Sistemi</a:t>
              </a:r>
              <a:endParaRPr lang="en-US" dirty="0">
                <a:solidFill>
                  <a:srgbClr val="3333FF"/>
                </a:solidFill>
                <a:effectLst>
                  <a:outerShdw blurRad="38100" dist="38100" dir="2700000" algn="tl">
                    <a:srgbClr val="000000"/>
                  </a:outerShdw>
                </a:effectLst>
                <a:latin typeface="Arial" pitchFamily="34" charset="0"/>
              </a:endParaRPr>
            </a:p>
          </p:txBody>
        </p:sp>
        <p:cxnSp>
          <p:nvCxnSpPr>
            <p:cNvPr id="21" name="AutoShape 20"/>
            <p:cNvCxnSpPr>
              <a:cxnSpLocks noChangeShapeType="1"/>
              <a:endCxn id="20" idx="0"/>
            </p:cNvCxnSpPr>
            <p:nvPr/>
          </p:nvCxnSpPr>
          <p:spPr bwMode="auto">
            <a:xfrm rot="16200000" flipH="1">
              <a:off x="4635" y="2105"/>
              <a:ext cx="451" cy="432"/>
            </a:xfrm>
            <a:prstGeom prst="bentConnector3">
              <a:avLst>
                <a:gd name="adj1" fmla="val 50000"/>
              </a:avLst>
            </a:prstGeom>
            <a:noFill/>
            <a:ln w="38100">
              <a:solidFill>
                <a:srgbClr val="FF0000"/>
              </a:solidFill>
              <a:miter lim="800000"/>
              <a:headEnd/>
              <a:tailEnd type="triangle" w="lg" len="lg"/>
            </a:ln>
            <a:scene3d>
              <a:camera prst="orthographicFront"/>
              <a:lightRig rig="threePt" dir="t"/>
            </a:scene3d>
            <a:sp3d>
              <a:bevelT w="101600" prst="riblet"/>
            </a:sp3d>
          </p:spPr>
        </p:cxnSp>
        <p:sp>
          <p:nvSpPr>
            <p:cNvPr id="22" name="Line 21"/>
            <p:cNvSpPr>
              <a:spLocks noChangeShapeType="1"/>
            </p:cNvSpPr>
            <p:nvPr/>
          </p:nvSpPr>
          <p:spPr bwMode="auto">
            <a:xfrm flipH="1">
              <a:off x="3936" y="2464"/>
              <a:ext cx="6" cy="604"/>
            </a:xfrm>
            <a:prstGeom prst="line">
              <a:avLst/>
            </a:prstGeom>
            <a:noFill/>
            <a:ln w="38100">
              <a:solidFill>
                <a:srgbClr val="FF0000"/>
              </a:solidFill>
              <a:round/>
              <a:headEnd/>
              <a:tailEnd type="triangle" w="lg" len="lg"/>
            </a:ln>
            <a:effectLst/>
            <a:scene3d>
              <a:camera prst="orthographicFront"/>
              <a:lightRig rig="threePt" dir="t"/>
            </a:scene3d>
            <a:sp3d>
              <a:bevelT w="101600" prst="riblet"/>
            </a:sp3d>
          </p:spPr>
          <p:txBody>
            <a:bodyPr wrap="none" anchor="ctr"/>
            <a:lstStyle/>
            <a:p>
              <a:pPr>
                <a:defRPr/>
              </a:pPr>
              <a:endParaRPr lang="tr-TR">
                <a:latin typeface="Arial" pitchFamily="34" charset="0"/>
              </a:endParaRPr>
            </a:p>
          </p:txBody>
        </p:sp>
        <p:sp>
          <p:nvSpPr>
            <p:cNvPr id="23" name="AutoShape 22"/>
            <p:cNvSpPr>
              <a:spLocks noChangeArrowheads="1"/>
            </p:cNvSpPr>
            <p:nvPr/>
          </p:nvSpPr>
          <p:spPr bwMode="auto">
            <a:xfrm rot="2953560">
              <a:off x="3798" y="2521"/>
              <a:ext cx="288" cy="288"/>
            </a:xfrm>
            <a:prstGeom prst="plus">
              <a:avLst>
                <a:gd name="adj" fmla="val 40801"/>
              </a:avLst>
            </a:prstGeom>
            <a:solidFill>
              <a:srgbClr val="FF0000"/>
            </a:solidFill>
            <a:ln w="9525" algn="ctr">
              <a:solidFill>
                <a:srgbClr val="FF0000"/>
              </a:solidFill>
              <a:miter lim="800000"/>
              <a:headEnd/>
              <a:tailEnd/>
            </a:ln>
            <a:effectLst/>
            <a:scene3d>
              <a:camera prst="orthographicFront"/>
              <a:lightRig rig="threePt" dir="t"/>
            </a:scene3d>
            <a:sp3d>
              <a:bevelT w="101600" prst="riblet"/>
            </a:sp3d>
          </p:spPr>
          <p:txBody>
            <a:bodyPr wrap="none" anchor="ctr"/>
            <a:lstStyle/>
            <a:p>
              <a:pPr>
                <a:defRPr/>
              </a:pPr>
              <a:endParaRPr lang="tr-TR">
                <a:latin typeface="Arial" pitchFamily="34" charset="0"/>
              </a:endParaRPr>
            </a:p>
          </p:txBody>
        </p:sp>
        <p:sp>
          <p:nvSpPr>
            <p:cNvPr id="24" name="Line 23"/>
            <p:cNvSpPr>
              <a:spLocks noChangeShapeType="1"/>
            </p:cNvSpPr>
            <p:nvPr/>
          </p:nvSpPr>
          <p:spPr bwMode="auto">
            <a:xfrm>
              <a:off x="3096" y="822"/>
              <a:ext cx="0" cy="2994"/>
            </a:xfrm>
            <a:prstGeom prst="line">
              <a:avLst/>
            </a:prstGeom>
            <a:noFill/>
            <a:ln w="9525">
              <a:solidFill>
                <a:schemeClr val="tx1"/>
              </a:solidFill>
              <a:round/>
              <a:headEnd/>
              <a:tailEnd/>
            </a:ln>
            <a:effectLst/>
            <a:scene3d>
              <a:camera prst="orthographicFront"/>
              <a:lightRig rig="threePt" dir="t"/>
            </a:scene3d>
            <a:sp3d>
              <a:bevelT w="101600" prst="riblet"/>
            </a:sp3d>
          </p:spPr>
          <p:txBody>
            <a:bodyPr wrap="none" anchor="ctr"/>
            <a:lstStyle/>
            <a:p>
              <a:pPr>
                <a:defRPr/>
              </a:pPr>
              <a:endParaRPr lang="tr-TR">
                <a:latin typeface="Arial" pitchFamily="34" charset="0"/>
              </a:endParaRPr>
            </a:p>
          </p:txBody>
        </p:sp>
        <p:sp>
          <p:nvSpPr>
            <p:cNvPr id="25" name="Rectangle 24"/>
            <p:cNvSpPr>
              <a:spLocks noChangeArrowheads="1"/>
            </p:cNvSpPr>
            <p:nvPr/>
          </p:nvSpPr>
          <p:spPr bwMode="auto">
            <a:xfrm>
              <a:off x="3250" y="3068"/>
              <a:ext cx="1488" cy="407"/>
            </a:xfrm>
            <a:prstGeom prst="rect">
              <a:avLst/>
            </a:prstGeom>
            <a:noFill/>
            <a:ln w="9525" algn="ctr">
              <a:noFill/>
              <a:miter lim="800000"/>
              <a:headEnd/>
              <a:tailEnd/>
            </a:ln>
            <a:effectLst/>
            <a:scene3d>
              <a:camera prst="orthographicFront"/>
              <a:lightRig rig="threePt" dir="t"/>
            </a:scene3d>
            <a:sp3d>
              <a:bevelT w="101600" prst="riblet"/>
            </a:sp3d>
          </p:spPr>
          <p:txBody>
            <a:bodyPr>
              <a:spAutoFit/>
            </a:bodyPr>
            <a:lstStyle/>
            <a:p>
              <a:pPr>
                <a:defRPr/>
              </a:pPr>
              <a:r>
                <a:rPr lang="tr-TR" altLang="ko-KR" dirty="0" smtClean="0">
                  <a:effectLst>
                    <a:outerShdw blurRad="38100" dist="38100" dir="2700000" algn="tl">
                      <a:srgbClr val="000000"/>
                    </a:outerShdw>
                  </a:effectLst>
                  <a:latin typeface="Arial" pitchFamily="34" charset="0"/>
                  <a:ea typeface="굴림" pitchFamily="50" charset="-127"/>
                </a:rPr>
                <a:t>Ana programın kesilmesi</a:t>
              </a:r>
              <a:endParaRPr lang="en-US" dirty="0">
                <a:effectLst>
                  <a:outerShdw blurRad="38100" dist="38100" dir="2700000" algn="tl">
                    <a:srgbClr val="000000"/>
                  </a:outerShdw>
                </a:effectLst>
                <a:latin typeface="Arial" pitchFamily="34" charset="0"/>
              </a:endParaRPr>
            </a:p>
          </p:txBody>
        </p:sp>
        <p:sp>
          <p:nvSpPr>
            <p:cNvPr id="26" name="Rectangle 25"/>
            <p:cNvSpPr>
              <a:spLocks noChangeArrowheads="1"/>
            </p:cNvSpPr>
            <p:nvPr/>
          </p:nvSpPr>
          <p:spPr bwMode="auto">
            <a:xfrm>
              <a:off x="4392" y="1573"/>
              <a:ext cx="1246" cy="446"/>
            </a:xfrm>
            <a:prstGeom prst="rect">
              <a:avLst/>
            </a:prstGeom>
            <a:noFill/>
            <a:ln w="9525" algn="ctr">
              <a:noFill/>
              <a:miter lim="800000"/>
              <a:headEnd/>
              <a:tailEnd/>
            </a:ln>
            <a:effectLst/>
            <a:scene3d>
              <a:camera prst="orthographicFront"/>
              <a:lightRig rig="threePt" dir="t"/>
            </a:scene3d>
            <a:sp3d>
              <a:bevelT w="101600" prst="riblet"/>
            </a:sp3d>
          </p:spPr>
          <p:txBody>
            <a:bodyPr wrap="square">
              <a:spAutoFit/>
            </a:bodyPr>
            <a:lstStyle/>
            <a:p>
              <a:pPr>
                <a:defRPr/>
              </a:pPr>
              <a:r>
                <a:rPr lang="tr-TR" altLang="ko-KR" sz="2000" b="1" dirty="0" smtClean="0">
                  <a:solidFill>
                    <a:schemeClr val="accent3">
                      <a:lumMod val="50000"/>
                    </a:schemeClr>
                  </a:solidFill>
                  <a:effectLst>
                    <a:outerShdw blurRad="38100" dist="38100" dir="2700000" algn="tl">
                      <a:srgbClr val="000000"/>
                    </a:outerShdw>
                  </a:effectLst>
                  <a:latin typeface="Arial" pitchFamily="34" charset="0"/>
                  <a:ea typeface="굴림" pitchFamily="50" charset="-127"/>
                </a:rPr>
                <a:t>Yakalanmayan istisna</a:t>
              </a:r>
              <a:endParaRPr lang="en-US" sz="2000" b="1" dirty="0">
                <a:solidFill>
                  <a:schemeClr val="accent3">
                    <a:lumMod val="50000"/>
                  </a:schemeClr>
                </a:solidFill>
                <a:effectLst>
                  <a:outerShdw blurRad="38100" dist="38100" dir="2700000" algn="tl">
                    <a:srgbClr val="000000"/>
                  </a:outerShdw>
                </a:effectLst>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İstisnaların Yönetilmesi</a:t>
            </a:r>
            <a:endParaRPr lang="tr-TR" dirty="0"/>
          </a:p>
        </p:txBody>
      </p:sp>
      <p:sp>
        <p:nvSpPr>
          <p:cNvPr id="3" name="2 İçerik Yer Tutucusu"/>
          <p:cNvSpPr>
            <a:spLocks noGrp="1"/>
          </p:cNvSpPr>
          <p:nvPr>
            <p:ph idx="1"/>
          </p:nvPr>
        </p:nvSpPr>
        <p:spPr/>
        <p:txBody>
          <a:bodyPr>
            <a:normAutofit fontScale="70000" lnSpcReduction="20000"/>
          </a:bodyPr>
          <a:lstStyle/>
          <a:p>
            <a:r>
              <a:rPr lang="tr-TR" dirty="0" smtClean="0"/>
              <a:t>İstisnaların yönetilmesinde tasarım etmenleri</a:t>
            </a:r>
          </a:p>
          <a:p>
            <a:pPr marL="914400" lvl="1" indent="-514350">
              <a:buClr>
                <a:schemeClr val="accent2">
                  <a:lumMod val="75000"/>
                </a:schemeClr>
              </a:buClr>
              <a:buFont typeface="+mj-lt"/>
              <a:buAutoNum type="arabicPeriod"/>
            </a:pPr>
            <a:r>
              <a:rPr lang="tr-TR" dirty="0" smtClean="0"/>
              <a:t>İstisna kotarıcıları nasıl ve nerede belirlenecek ve kapsamı ne olacak?</a:t>
            </a:r>
          </a:p>
          <a:p>
            <a:pPr marL="914400" lvl="1" indent="-514350">
              <a:buClr>
                <a:schemeClr val="accent2">
                  <a:lumMod val="75000"/>
                </a:schemeClr>
              </a:buClr>
              <a:buFont typeface="+mj-lt"/>
              <a:buAutoNum type="arabicPeriod"/>
            </a:pPr>
            <a:r>
              <a:rPr lang="tr-TR" dirty="0" smtClean="0"/>
              <a:t>İstisna gerçekleşmesi, istisna kotarıcısına nasıl bağlanacak?</a:t>
            </a:r>
          </a:p>
          <a:p>
            <a:pPr marL="914400" lvl="1" indent="-514350">
              <a:buClr>
                <a:schemeClr val="accent2">
                  <a:lumMod val="75000"/>
                </a:schemeClr>
              </a:buClr>
              <a:buFont typeface="+mj-lt"/>
              <a:buAutoNum type="arabicPeriod"/>
            </a:pPr>
            <a:r>
              <a:rPr lang="tr-TR" dirty="0" smtClean="0"/>
              <a:t>İstisnalar ilgili bilgi kotarıcıya geçilebilir mi?</a:t>
            </a:r>
          </a:p>
          <a:p>
            <a:pPr marL="914400" lvl="1" indent="-514350">
              <a:buClr>
                <a:schemeClr val="accent2">
                  <a:lumMod val="75000"/>
                </a:schemeClr>
              </a:buClr>
              <a:buFont typeface="+mj-lt"/>
              <a:buAutoNum type="arabicPeriod"/>
            </a:pPr>
            <a:r>
              <a:rPr lang="tr-TR" dirty="0" smtClean="0"/>
              <a:t>İstisna kotarıcısı işini bitirdikten sonra program nereden devam edecek?</a:t>
            </a:r>
          </a:p>
          <a:p>
            <a:pPr marL="914400" lvl="1" indent="-514350">
              <a:buClr>
                <a:schemeClr val="accent2">
                  <a:lumMod val="75000"/>
                </a:schemeClr>
              </a:buClr>
              <a:buFont typeface="+mj-lt"/>
              <a:buAutoNum type="arabicPeriod"/>
            </a:pPr>
            <a:r>
              <a:rPr lang="tr-TR" dirty="0" smtClean="0"/>
              <a:t>Bir şekilde sonlandırma sağlanacak mı?</a:t>
            </a:r>
          </a:p>
          <a:p>
            <a:pPr marL="914400" lvl="1" indent="-514350">
              <a:buClr>
                <a:schemeClr val="accent2">
                  <a:lumMod val="75000"/>
                </a:schemeClr>
              </a:buClr>
              <a:buFont typeface="+mj-lt"/>
              <a:buAutoNum type="arabicPeriod"/>
            </a:pPr>
            <a:r>
              <a:rPr lang="tr-TR" dirty="0" smtClean="0"/>
              <a:t>Kullanıcı tanımlı istisnalar nasıl belirlenecek?</a:t>
            </a:r>
          </a:p>
          <a:p>
            <a:pPr marL="914400" lvl="1" indent="-514350">
              <a:buClr>
                <a:schemeClr val="accent2">
                  <a:lumMod val="75000"/>
                </a:schemeClr>
              </a:buClr>
              <a:buFont typeface="+mj-lt"/>
              <a:buAutoNum type="arabicPeriod"/>
            </a:pPr>
            <a:r>
              <a:rPr lang="tr-TR" dirty="0" smtClean="0"/>
              <a:t>Ön tanımlı istisnalar varsa, kendi istisnalarını yönetme kısımları olmayan programlarda bunlar varsayılan olarak kullanılmalı mı?</a:t>
            </a:r>
          </a:p>
          <a:p>
            <a:pPr marL="914400" lvl="1" indent="-514350">
              <a:buClr>
                <a:schemeClr val="accent2">
                  <a:lumMod val="75000"/>
                </a:schemeClr>
              </a:buClr>
              <a:buFont typeface="+mj-lt"/>
              <a:buAutoNum type="arabicPeriod"/>
            </a:pPr>
            <a:r>
              <a:rPr lang="tr-TR" dirty="0" smtClean="0"/>
              <a:t>Ön tanımlı istisnalar açıkça yürütülebilmeli mi?</a:t>
            </a:r>
          </a:p>
          <a:p>
            <a:pPr marL="914400" lvl="1" indent="-514350">
              <a:buClr>
                <a:schemeClr val="accent2">
                  <a:lumMod val="75000"/>
                </a:schemeClr>
              </a:buClr>
              <a:buFont typeface="+mj-lt"/>
              <a:buAutoNum type="arabicPeriod"/>
            </a:pPr>
            <a:r>
              <a:rPr lang="tr-TR" dirty="0" smtClean="0"/>
              <a:t>Donanım tarafından algılanabilen hatalar yönetilebilecek istisnalar olabilir mi?</a:t>
            </a:r>
          </a:p>
          <a:p>
            <a:pPr marL="914400" lvl="1" indent="-514350">
              <a:buClr>
                <a:schemeClr val="accent2">
                  <a:lumMod val="75000"/>
                </a:schemeClr>
              </a:buClr>
              <a:buFont typeface="+mj-lt"/>
              <a:buAutoNum type="arabicPeriod"/>
            </a:pPr>
            <a:r>
              <a:rPr lang="tr-TR" dirty="0" smtClean="0"/>
              <a:t>Ön tanımlı istisnalar olacak mı?</a:t>
            </a:r>
          </a:p>
          <a:p>
            <a:pPr marL="914400" lvl="1" indent="-514350">
              <a:buClr>
                <a:schemeClr val="accent2">
                  <a:lumMod val="75000"/>
                </a:schemeClr>
              </a:buClr>
              <a:buFont typeface="+mj-lt"/>
              <a:buAutoNum type="arabicPeriod"/>
            </a:pPr>
            <a:r>
              <a:rPr lang="tr-TR" dirty="0" smtClean="0"/>
              <a:t>Ön tanımlı istisnalar (çok zaman aldıklarından) kapatılabilmeli mi?</a:t>
            </a:r>
            <a:endParaRPr lang="tr-T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Ada'da İstisnaların Yönetilmesi</a:t>
            </a:r>
            <a:endParaRPr lang="tr-TR" dirty="0"/>
          </a:p>
        </p:txBody>
      </p:sp>
      <p:sp>
        <p:nvSpPr>
          <p:cNvPr id="3" name="2 İçerik Yer Tutucusu"/>
          <p:cNvSpPr>
            <a:spLocks noGrp="1"/>
          </p:cNvSpPr>
          <p:nvPr>
            <p:ph idx="1"/>
          </p:nvPr>
        </p:nvSpPr>
        <p:spPr/>
        <p:txBody>
          <a:bodyPr>
            <a:normAutofit fontScale="55000" lnSpcReduction="20000"/>
          </a:bodyPr>
          <a:lstStyle/>
          <a:p>
            <a:r>
              <a:rPr lang="tr-TR" dirty="0" smtClean="0"/>
              <a:t>İstisna yöneticisinin çerçevesi altprogram gövdesi veya paket gövdesi veya görev veya blok’tur.</a:t>
            </a:r>
          </a:p>
          <a:p>
            <a:r>
              <a:rPr lang="tr-TR" dirty="0" smtClean="0"/>
              <a:t>İstisna yöneticileri istisnanın olabileceği kod'la aynı kapsamda olduklarından (lokal), parametreleri olamaz.</a:t>
            </a:r>
          </a:p>
          <a:p>
            <a:r>
              <a:rPr lang="tr-TR" dirty="0" smtClean="0"/>
              <a:t>Yönetici şekli:</a:t>
            </a:r>
          </a:p>
          <a:p>
            <a:pPr lvl="1">
              <a:buNone/>
            </a:pPr>
            <a:r>
              <a:rPr lang="tr-TR" b="1" dirty="0" err="1" smtClean="0">
                <a:latin typeface="Courier New" pitchFamily="49" charset="0"/>
                <a:cs typeface="Courier New" pitchFamily="49" charset="0"/>
              </a:rPr>
              <a:t>begin</a:t>
            </a:r>
            <a:endParaRPr lang="tr-TR" b="1" dirty="0" smtClean="0">
              <a:latin typeface="Courier New" pitchFamily="49" charset="0"/>
              <a:cs typeface="Courier New" pitchFamily="49" charset="0"/>
            </a:endParaRPr>
          </a:p>
          <a:p>
            <a:pPr lvl="1">
              <a:buNone/>
            </a:pPr>
            <a:r>
              <a:rPr lang="tr-TR" b="1" dirty="0" smtClean="0">
                <a:latin typeface="Courier New" pitchFamily="49" charset="0"/>
                <a:cs typeface="Courier New" pitchFamily="49" charset="0"/>
              </a:rPr>
              <a:t>--blok veya birim gövdesi. Komutlar…</a:t>
            </a:r>
          </a:p>
          <a:p>
            <a:pPr lvl="1">
              <a:buNone/>
            </a:pPr>
            <a:r>
              <a:rPr lang="tr-TR" b="1" dirty="0" err="1" smtClean="0">
                <a:latin typeface="Courier New" pitchFamily="49" charset="0"/>
                <a:cs typeface="Courier New" pitchFamily="49" charset="0"/>
              </a:rPr>
              <a:t>exception</a:t>
            </a:r>
            <a:endParaRPr lang="tr-TR" b="1" dirty="0" smtClean="0">
              <a:latin typeface="Courier New" pitchFamily="49" charset="0"/>
              <a:cs typeface="Courier New" pitchFamily="49" charset="0"/>
            </a:endParaRPr>
          </a:p>
          <a:p>
            <a:pPr lvl="1">
              <a:buNone/>
            </a:pPr>
            <a:r>
              <a:rPr lang="tr-TR" b="1" dirty="0" err="1" smtClean="0">
                <a:latin typeface="Courier New" pitchFamily="49" charset="0"/>
                <a:cs typeface="Courier New" pitchFamily="49" charset="0"/>
              </a:rPr>
              <a:t>when</a:t>
            </a:r>
            <a:r>
              <a:rPr lang="tr-TR" b="1" dirty="0" smtClean="0">
                <a:latin typeface="Courier New" pitchFamily="49" charset="0"/>
                <a:cs typeface="Courier New" pitchFamily="49" charset="0"/>
              </a:rPr>
              <a:t> </a:t>
            </a:r>
            <a:r>
              <a:rPr lang="tr-TR" b="1" dirty="0" err="1" smtClean="0">
                <a:latin typeface="Courier New" pitchFamily="49" charset="0"/>
                <a:cs typeface="Courier New" pitchFamily="49" charset="0"/>
              </a:rPr>
              <a:t>exception</a:t>
            </a:r>
            <a:r>
              <a:rPr lang="tr-TR" b="1" dirty="0" smtClean="0">
                <a:latin typeface="Courier New" pitchFamily="49" charset="0"/>
                <a:cs typeface="Courier New" pitchFamily="49" charset="0"/>
              </a:rPr>
              <a:t>_name {| </a:t>
            </a:r>
            <a:r>
              <a:rPr lang="tr-TR" b="1" dirty="0" err="1" smtClean="0">
                <a:latin typeface="Courier New" pitchFamily="49" charset="0"/>
                <a:cs typeface="Courier New" pitchFamily="49" charset="0"/>
              </a:rPr>
              <a:t>exception</a:t>
            </a:r>
            <a:r>
              <a:rPr lang="tr-TR" b="1" dirty="0" smtClean="0">
                <a:latin typeface="Courier New" pitchFamily="49" charset="0"/>
                <a:cs typeface="Courier New" pitchFamily="49" charset="0"/>
              </a:rPr>
              <a:t>_name} =&gt;</a:t>
            </a:r>
          </a:p>
          <a:p>
            <a:pPr lvl="1">
              <a:buNone/>
            </a:pPr>
            <a:r>
              <a:rPr lang="tr-TR" b="1" dirty="0" err="1" smtClean="0">
                <a:latin typeface="Courier New" pitchFamily="49" charset="0"/>
                <a:cs typeface="Courier New" pitchFamily="49" charset="0"/>
              </a:rPr>
              <a:t>statement</a:t>
            </a:r>
            <a:r>
              <a:rPr lang="tr-TR" b="1" dirty="0" smtClean="0">
                <a:latin typeface="Courier New" pitchFamily="49" charset="0"/>
                <a:cs typeface="Courier New" pitchFamily="49" charset="0"/>
              </a:rPr>
              <a:t>_</a:t>
            </a:r>
            <a:r>
              <a:rPr lang="tr-TR" b="1" dirty="0" err="1" smtClean="0">
                <a:latin typeface="Courier New" pitchFamily="49" charset="0"/>
                <a:cs typeface="Courier New" pitchFamily="49" charset="0"/>
              </a:rPr>
              <a:t>sequence</a:t>
            </a:r>
            <a:endParaRPr lang="tr-TR" b="1" dirty="0" smtClean="0">
              <a:latin typeface="Courier New" pitchFamily="49" charset="0"/>
              <a:cs typeface="Courier New" pitchFamily="49" charset="0"/>
            </a:endParaRPr>
          </a:p>
          <a:p>
            <a:pPr lvl="1">
              <a:buNone/>
            </a:pPr>
            <a:r>
              <a:rPr lang="tr-TR" b="1" dirty="0" smtClean="0">
                <a:latin typeface="Courier New" pitchFamily="49" charset="0"/>
                <a:cs typeface="Courier New" pitchFamily="49" charset="0"/>
              </a:rPr>
              <a:t>...</a:t>
            </a:r>
          </a:p>
          <a:p>
            <a:pPr lvl="1">
              <a:buNone/>
            </a:pPr>
            <a:r>
              <a:rPr lang="tr-TR" b="1" dirty="0" err="1" smtClean="0">
                <a:latin typeface="Courier New" pitchFamily="49" charset="0"/>
                <a:cs typeface="Courier New" pitchFamily="49" charset="0"/>
              </a:rPr>
              <a:t>when</a:t>
            </a:r>
            <a:r>
              <a:rPr lang="tr-TR" b="1" dirty="0" smtClean="0">
                <a:latin typeface="Courier New" pitchFamily="49" charset="0"/>
                <a:cs typeface="Courier New" pitchFamily="49" charset="0"/>
              </a:rPr>
              <a:t> ...</a:t>
            </a:r>
          </a:p>
          <a:p>
            <a:pPr lvl="1">
              <a:buNone/>
            </a:pPr>
            <a:r>
              <a:rPr lang="tr-TR" b="1" dirty="0" smtClean="0">
                <a:latin typeface="Courier New" pitchFamily="49" charset="0"/>
                <a:cs typeface="Courier New" pitchFamily="49" charset="0"/>
              </a:rPr>
              <a:t>...</a:t>
            </a:r>
          </a:p>
          <a:p>
            <a:pPr lvl="1">
              <a:buNone/>
            </a:pPr>
            <a:r>
              <a:rPr lang="tr-TR" b="1" dirty="0" smtClean="0">
                <a:latin typeface="Courier New" pitchFamily="49" charset="0"/>
                <a:cs typeface="Courier New" pitchFamily="49" charset="0"/>
              </a:rPr>
              <a:t>[</a:t>
            </a:r>
            <a:r>
              <a:rPr lang="tr-TR" b="1" dirty="0" err="1" smtClean="0">
                <a:latin typeface="Courier New" pitchFamily="49" charset="0"/>
                <a:cs typeface="Courier New" pitchFamily="49" charset="0"/>
              </a:rPr>
              <a:t>when</a:t>
            </a:r>
            <a:r>
              <a:rPr lang="tr-TR" b="1" dirty="0" smtClean="0">
                <a:latin typeface="Courier New" pitchFamily="49" charset="0"/>
                <a:cs typeface="Courier New" pitchFamily="49" charset="0"/>
              </a:rPr>
              <a:t> </a:t>
            </a:r>
            <a:r>
              <a:rPr lang="tr-TR" b="1" dirty="0" err="1" smtClean="0">
                <a:latin typeface="Courier New" pitchFamily="49" charset="0"/>
                <a:cs typeface="Courier New" pitchFamily="49" charset="0"/>
              </a:rPr>
              <a:t>others</a:t>
            </a:r>
            <a:r>
              <a:rPr lang="tr-TR" b="1" dirty="0" smtClean="0">
                <a:latin typeface="Courier New" pitchFamily="49" charset="0"/>
                <a:cs typeface="Courier New" pitchFamily="49" charset="0"/>
              </a:rPr>
              <a:t> =&gt;</a:t>
            </a:r>
          </a:p>
          <a:p>
            <a:pPr lvl="1">
              <a:buNone/>
            </a:pPr>
            <a:r>
              <a:rPr lang="tr-TR" b="1" dirty="0" err="1" smtClean="0">
                <a:latin typeface="Courier New" pitchFamily="49" charset="0"/>
                <a:cs typeface="Courier New" pitchFamily="49" charset="0"/>
              </a:rPr>
              <a:t>statement</a:t>
            </a:r>
            <a:r>
              <a:rPr lang="tr-TR" b="1" dirty="0" smtClean="0">
                <a:latin typeface="Courier New" pitchFamily="49" charset="0"/>
                <a:cs typeface="Courier New" pitchFamily="49" charset="0"/>
              </a:rPr>
              <a:t>_</a:t>
            </a:r>
            <a:r>
              <a:rPr lang="tr-TR" b="1" dirty="0" err="1" smtClean="0">
                <a:latin typeface="Courier New" pitchFamily="49" charset="0"/>
                <a:cs typeface="Courier New" pitchFamily="49" charset="0"/>
              </a:rPr>
              <a:t>sequence</a:t>
            </a:r>
            <a:r>
              <a:rPr lang="tr-TR" b="1" dirty="0" smtClean="0">
                <a:latin typeface="Courier New" pitchFamily="49" charset="0"/>
                <a:cs typeface="Courier New" pitchFamily="49" charset="0"/>
              </a:rPr>
              <a:t> ]</a:t>
            </a:r>
          </a:p>
          <a:p>
            <a:pPr lvl="1">
              <a:buNone/>
            </a:pPr>
            <a:r>
              <a:rPr lang="tr-TR" b="1" dirty="0" err="1" smtClean="0">
                <a:latin typeface="Courier New" pitchFamily="49" charset="0"/>
                <a:cs typeface="Courier New" pitchFamily="49" charset="0"/>
              </a:rPr>
              <a:t>end</a:t>
            </a:r>
            <a:r>
              <a:rPr lang="tr-TR" b="1" dirty="0" smtClean="0">
                <a:latin typeface="Courier New" pitchFamily="49" charset="0"/>
                <a:cs typeface="Courier New" pitchFamily="49" charset="0"/>
              </a:rPr>
              <a:t>;</a:t>
            </a:r>
          </a:p>
          <a:p>
            <a:pPr>
              <a:buNone/>
            </a:pPr>
            <a:r>
              <a:rPr lang="tr-TR" dirty="0" smtClean="0"/>
              <a:t>	</a:t>
            </a:r>
          </a:p>
          <a:p>
            <a:pPr>
              <a:buNone/>
            </a:pPr>
            <a:r>
              <a:rPr lang="tr-TR" dirty="0" smtClean="0"/>
              <a:t>	- İstisna yöneticisi altprogram veya birimin sonuna eklenir.</a:t>
            </a:r>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Ada'da İstisnaların Yönetilmesi</a:t>
            </a:r>
            <a:endParaRPr lang="tr-TR" dirty="0"/>
          </a:p>
        </p:txBody>
      </p:sp>
      <p:sp>
        <p:nvSpPr>
          <p:cNvPr id="3" name="2 İçerik Yer Tutucusu"/>
          <p:cNvSpPr>
            <a:spLocks noGrp="1"/>
          </p:cNvSpPr>
          <p:nvPr>
            <p:ph idx="1"/>
          </p:nvPr>
        </p:nvSpPr>
        <p:spPr>
          <a:xfrm>
            <a:off x="457200" y="1600200"/>
            <a:ext cx="8229600" cy="4972072"/>
          </a:xfrm>
        </p:spPr>
        <p:txBody>
          <a:bodyPr>
            <a:normAutofit fontScale="70000" lnSpcReduction="20000"/>
          </a:bodyPr>
          <a:lstStyle/>
          <a:p>
            <a:r>
              <a:rPr lang="tr-TR" dirty="0" smtClean="0"/>
              <a:t>İstisnaları (</a:t>
            </a:r>
            <a:r>
              <a:rPr lang="tr-TR" dirty="0" err="1" smtClean="0"/>
              <a:t>exceptions</a:t>
            </a:r>
            <a:r>
              <a:rPr lang="tr-TR" dirty="0" smtClean="0"/>
              <a:t>) yöneticilere (</a:t>
            </a:r>
            <a:r>
              <a:rPr lang="tr-TR" dirty="0" err="1" smtClean="0"/>
              <a:t>handlers</a:t>
            </a:r>
            <a:r>
              <a:rPr lang="tr-TR" dirty="0" smtClean="0"/>
              <a:t>) bağlamak:</a:t>
            </a:r>
          </a:p>
          <a:p>
            <a:endParaRPr lang="tr-TR" dirty="0" smtClean="0"/>
          </a:p>
          <a:p>
            <a:r>
              <a:rPr lang="tr-TR" dirty="0" smtClean="0"/>
              <a:t>Eğer istisna ortaya çıkan bir blokta veya birimde bu istisna için yönetici yoksa istisna yönetilmek üzere bir yere yayılır.</a:t>
            </a:r>
          </a:p>
          <a:p>
            <a:pPr lvl="1">
              <a:buNone/>
            </a:pPr>
            <a:r>
              <a:rPr lang="tr-TR" dirty="0" smtClean="0"/>
              <a:t>1. Altprogram: çağırana geçir.</a:t>
            </a:r>
          </a:p>
          <a:p>
            <a:pPr lvl="1">
              <a:buNone/>
            </a:pPr>
            <a:r>
              <a:rPr lang="tr-TR" dirty="0" smtClean="0"/>
              <a:t>2. Blok: bir üst statik kapsayıcı büyük bloğa, bloktan hemen sonra olmak</a:t>
            </a:r>
          </a:p>
          <a:p>
            <a:pPr lvl="1">
              <a:buNone/>
            </a:pPr>
            <a:r>
              <a:rPr lang="tr-TR" dirty="0" smtClean="0"/>
              <a:t>üzere geçir.</a:t>
            </a:r>
          </a:p>
          <a:p>
            <a:pPr lvl="1">
              <a:buNone/>
            </a:pPr>
            <a:r>
              <a:rPr lang="tr-TR" dirty="0" smtClean="0"/>
              <a:t>3. Paket gövdesi: paketin tanımlama kısmına geçir. Eğer paket statik</a:t>
            </a:r>
          </a:p>
          <a:p>
            <a:pPr lvl="1">
              <a:buNone/>
            </a:pPr>
            <a:r>
              <a:rPr lang="nn-NO" dirty="0" smtClean="0"/>
              <a:t>ebeveyni olmayan kütüphane birimiyse program sonlanır.</a:t>
            </a:r>
          </a:p>
          <a:p>
            <a:pPr lvl="1">
              <a:buNone/>
            </a:pPr>
            <a:r>
              <a:rPr lang="tr-TR" dirty="0" smtClean="0"/>
              <a:t>4. Görevse (</a:t>
            </a:r>
            <a:r>
              <a:rPr lang="tr-TR" dirty="0" err="1" smtClean="0"/>
              <a:t>task</a:t>
            </a:r>
            <a:r>
              <a:rPr lang="tr-TR" dirty="0" smtClean="0"/>
              <a:t>): Yayılma yok. Eğer istisna yöneticisi varsa onu yürüt. Her</a:t>
            </a:r>
          </a:p>
          <a:p>
            <a:pPr lvl="1">
              <a:buNone/>
            </a:pPr>
            <a:r>
              <a:rPr lang="tr-TR" dirty="0" smtClean="0"/>
              <a:t>durumda "bitti" diye işaretle.</a:t>
            </a:r>
          </a:p>
          <a:p>
            <a:pPr lvl="1">
              <a:buNone/>
            </a:pPr>
            <a:r>
              <a:rPr lang="tr-TR" dirty="0" smtClean="0"/>
              <a:t>5. İstisnanın çıktığı birim veya blok (veya geçirildiği blok veya birim) eğer</a:t>
            </a:r>
          </a:p>
          <a:p>
            <a:pPr lvl="1">
              <a:buNone/>
            </a:pPr>
            <a:r>
              <a:rPr lang="tr-TR" dirty="0" smtClean="0"/>
              <a:t>istisnayı yönetemezse derhal sonlandırılır.</a:t>
            </a:r>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Ada'da İstisnaların Yönetilmesi</a:t>
            </a:r>
            <a:endParaRPr lang="tr-TR" dirty="0"/>
          </a:p>
        </p:txBody>
      </p:sp>
      <p:sp>
        <p:nvSpPr>
          <p:cNvPr id="3" name="2 İçerik Yer Tutucusu"/>
          <p:cNvSpPr>
            <a:spLocks noGrp="1"/>
          </p:cNvSpPr>
          <p:nvPr>
            <p:ph idx="1"/>
          </p:nvPr>
        </p:nvSpPr>
        <p:spPr/>
        <p:txBody>
          <a:bodyPr>
            <a:normAutofit fontScale="77500" lnSpcReduction="20000"/>
          </a:bodyPr>
          <a:lstStyle/>
          <a:p>
            <a:r>
              <a:rPr lang="tr-TR" dirty="0" smtClean="0"/>
              <a:t>Ön tanımlı istisnalar (Standard paket içinde):</a:t>
            </a:r>
          </a:p>
          <a:p>
            <a:pPr lvl="1"/>
            <a:r>
              <a:rPr lang="tr-TR" dirty="0" smtClean="0"/>
              <a:t>CONSTRAINT_ERROR – Kısıt hatası: indeks kısıtları, kapsam kısıtları, vs…</a:t>
            </a:r>
          </a:p>
          <a:p>
            <a:pPr lvl="1"/>
            <a:r>
              <a:rPr lang="tr-TR" dirty="0" smtClean="0"/>
              <a:t>PROGRAM_ERROR – gövdesi hazırlanmamış altprograma çağrı.</a:t>
            </a:r>
          </a:p>
          <a:p>
            <a:pPr lvl="1"/>
            <a:r>
              <a:rPr lang="tr-TR" dirty="0" smtClean="0"/>
              <a:t>STORAGE_ERROR – yığın bellek (</a:t>
            </a:r>
            <a:r>
              <a:rPr lang="tr-TR" dirty="0" err="1" smtClean="0"/>
              <a:t>heap</a:t>
            </a:r>
            <a:r>
              <a:rPr lang="tr-TR" dirty="0" smtClean="0"/>
              <a:t>) tükendi.</a:t>
            </a:r>
          </a:p>
          <a:p>
            <a:pPr lvl="1"/>
            <a:r>
              <a:rPr lang="tr-TR" dirty="0" smtClean="0"/>
              <a:t>TASKING_ERROR – görevlerle (</a:t>
            </a:r>
            <a:r>
              <a:rPr lang="tr-TR" dirty="0" err="1" smtClean="0"/>
              <a:t>task</a:t>
            </a:r>
            <a:r>
              <a:rPr lang="tr-TR" dirty="0" smtClean="0"/>
              <a:t>) ilgili hata.</a:t>
            </a:r>
          </a:p>
          <a:p>
            <a:pPr lvl="1"/>
            <a:r>
              <a:rPr lang="tr-TR" dirty="0" smtClean="0"/>
              <a:t>DATA_ERROR – veri girişi hatası.</a:t>
            </a:r>
          </a:p>
          <a:p>
            <a:r>
              <a:rPr lang="tr-TR" dirty="0" smtClean="0"/>
              <a:t>Kullanıcı tanımlı istisnalar:</a:t>
            </a:r>
          </a:p>
          <a:p>
            <a:pPr lvl="1"/>
            <a:r>
              <a:rPr lang="tr-TR" dirty="0" smtClean="0"/>
              <a:t>&lt;istisna_isim_listesi&gt; : </a:t>
            </a:r>
            <a:r>
              <a:rPr lang="tr-TR" dirty="0" err="1" smtClean="0"/>
              <a:t>exception</a:t>
            </a:r>
            <a:r>
              <a:rPr lang="tr-TR" dirty="0" smtClean="0"/>
              <a:t>;</a:t>
            </a:r>
          </a:p>
          <a:p>
            <a:pPr lvl="1"/>
            <a:r>
              <a:rPr lang="tr-TR" dirty="0" err="1" smtClean="0"/>
              <a:t>raise</a:t>
            </a:r>
            <a:r>
              <a:rPr lang="tr-TR" dirty="0" smtClean="0"/>
              <a:t> [istisna_ismi]</a:t>
            </a:r>
          </a:p>
          <a:p>
            <a:pPr lvl="1">
              <a:buNone/>
            </a:pPr>
            <a:r>
              <a:rPr lang="tr-TR" dirty="0" smtClean="0"/>
              <a:t>Eğer bir istisna yöneticisi içinde kullanılacaksa istisna_ismi</a:t>
            </a:r>
          </a:p>
          <a:p>
            <a:pPr lvl="1">
              <a:buNone/>
            </a:pPr>
            <a:r>
              <a:rPr lang="tr-TR" dirty="0" smtClean="0"/>
              <a:t>gerekmez. Aynı istisna tekrardan başlatılır.</a:t>
            </a:r>
          </a:p>
          <a:p>
            <a:r>
              <a:rPr lang="tr-TR" dirty="0" smtClean="0"/>
              <a:t>Örnek sonraki sayfada</a:t>
            </a:r>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İstisna sonrası </a:t>
            </a:r>
            <a:r>
              <a:rPr lang="tr-TR" dirty="0" err="1" smtClean="0"/>
              <a:t>repeat</a:t>
            </a:r>
            <a:r>
              <a:rPr lang="tr-TR" dirty="0" smtClean="0"/>
              <a:t> deyimi</a:t>
            </a:r>
            <a:endParaRPr lang="tr-TR" dirty="0"/>
          </a:p>
        </p:txBody>
      </p:sp>
      <p:sp>
        <p:nvSpPr>
          <p:cNvPr id="3" name="2 İçerik Yer Tutucusu"/>
          <p:cNvSpPr>
            <a:spLocks noGrp="1"/>
          </p:cNvSpPr>
          <p:nvPr>
            <p:ph idx="1"/>
          </p:nvPr>
        </p:nvSpPr>
        <p:spPr/>
        <p:txBody>
          <a:bodyPr>
            <a:normAutofit fontScale="92500" lnSpcReduction="10000"/>
          </a:bodyPr>
          <a:lstStyle/>
          <a:p>
            <a:pPr>
              <a:buNone/>
            </a:pPr>
            <a:r>
              <a:rPr lang="en-US" b="1" dirty="0" smtClean="0">
                <a:latin typeface="Courier New" pitchFamily="49" charset="0"/>
                <a:cs typeface="Courier New" pitchFamily="49" charset="0"/>
              </a:rPr>
              <a:t>type AGE_TYPE is range 0...125;</a:t>
            </a:r>
          </a:p>
          <a:p>
            <a:pPr>
              <a:buNone/>
            </a:pPr>
            <a:r>
              <a:rPr lang="en-US" b="1" dirty="0" smtClean="0">
                <a:latin typeface="Courier New" pitchFamily="49" charset="0"/>
                <a:cs typeface="Courier New" pitchFamily="49" charset="0"/>
              </a:rPr>
              <a:t>type AGE_LIST_TYPE is array (1..4) of AGE_TYPE;</a:t>
            </a:r>
          </a:p>
          <a:p>
            <a:pPr>
              <a:buNone/>
            </a:pPr>
            <a:r>
              <a:rPr lang="en-US" b="1" dirty="0" smtClean="0">
                <a:latin typeface="Courier New" pitchFamily="49" charset="0"/>
                <a:cs typeface="Courier New" pitchFamily="49" charset="0"/>
              </a:rPr>
              <a:t>package AGE_IO is new INTEGER_IO (AGE_TYPE);</a:t>
            </a:r>
          </a:p>
          <a:p>
            <a:pPr>
              <a:buNone/>
            </a:pPr>
            <a:r>
              <a:rPr lang="en-US" b="1" dirty="0" smtClean="0">
                <a:latin typeface="Courier New" pitchFamily="49" charset="0"/>
                <a:cs typeface="Courier New" pitchFamily="49" charset="0"/>
              </a:rPr>
              <a:t>use AGE_IO;</a:t>
            </a:r>
          </a:p>
          <a:p>
            <a:pPr>
              <a:buNone/>
            </a:pPr>
            <a:r>
              <a:rPr lang="en-US" b="1" dirty="0" smtClean="0">
                <a:latin typeface="Courier New" pitchFamily="49" charset="0"/>
                <a:cs typeface="Courier New" pitchFamily="49" charset="0"/>
              </a:rPr>
              <a:t>AGE_LIST: AGE_LIST_TYPE;</a:t>
            </a:r>
          </a:p>
          <a:p>
            <a:pPr>
              <a:buNone/>
            </a:pPr>
            <a:r>
              <a:rPr lang="en-US" b="1" dirty="0" smtClean="0">
                <a:latin typeface="Courier New" pitchFamily="49" charset="0"/>
                <a:cs typeface="Courier New" pitchFamily="49" charset="0"/>
              </a:rPr>
              <a:t>...</a:t>
            </a:r>
          </a:p>
          <a:p>
            <a:pPr>
              <a:buNone/>
            </a:pPr>
            <a:r>
              <a:rPr lang="en-US" b="1" dirty="0" smtClean="0">
                <a:latin typeface="Courier New" pitchFamily="49" charset="0"/>
                <a:cs typeface="Courier New" pitchFamily="49" charset="0"/>
              </a:rPr>
              <a:t>begin</a:t>
            </a:r>
            <a:endParaRPr lang="tr-TR" b="1" dirty="0">
              <a:latin typeface="Courier New" pitchFamily="49" charset="0"/>
              <a:cs typeface="Courier New"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Ada'da İstisnaların Yönetilmesi</a:t>
            </a:r>
            <a:endParaRPr lang="tr-TR" dirty="0"/>
          </a:p>
        </p:txBody>
      </p:sp>
      <p:sp>
        <p:nvSpPr>
          <p:cNvPr id="3" name="2 İçerik Yer Tutucusu"/>
          <p:cNvSpPr>
            <a:spLocks noGrp="1"/>
          </p:cNvSpPr>
          <p:nvPr>
            <p:ph idx="1"/>
          </p:nvPr>
        </p:nvSpPr>
        <p:spPr>
          <a:xfrm>
            <a:off x="142844" y="1600201"/>
            <a:ext cx="8929750" cy="4114815"/>
          </a:xfrm>
        </p:spPr>
        <p:txBody>
          <a:bodyPr>
            <a:normAutofit fontScale="70000" lnSpcReduction="20000"/>
          </a:bodyPr>
          <a:lstStyle/>
          <a:p>
            <a:pPr>
              <a:buNone/>
            </a:pPr>
            <a:r>
              <a:rPr lang="en-US" sz="2600" b="1" dirty="0" smtClean="0">
                <a:latin typeface="Courier New" pitchFamily="49" charset="0"/>
                <a:cs typeface="Courier New" pitchFamily="49" charset="0"/>
              </a:rPr>
              <a:t>for AGE_COUNT in 1..4 loop</a:t>
            </a:r>
          </a:p>
          <a:p>
            <a:pPr>
              <a:buNone/>
            </a:pPr>
            <a:r>
              <a:rPr lang="tr-TR" sz="2600" b="1" dirty="0" smtClean="0">
                <a:latin typeface="Courier New" pitchFamily="49" charset="0"/>
                <a:cs typeface="Courier New" pitchFamily="49" charset="0"/>
              </a:rPr>
              <a:t>  </a:t>
            </a:r>
            <a:r>
              <a:rPr lang="en-US" sz="2600" b="1" dirty="0" smtClean="0">
                <a:latin typeface="Courier New" pitchFamily="49" charset="0"/>
                <a:cs typeface="Courier New" pitchFamily="49" charset="0"/>
              </a:rPr>
              <a:t>loop</a:t>
            </a:r>
          </a:p>
          <a:p>
            <a:pPr>
              <a:buNone/>
            </a:pPr>
            <a:r>
              <a:rPr lang="tr-TR" sz="2600" b="1" dirty="0" smtClean="0">
                <a:latin typeface="Courier New" pitchFamily="49" charset="0"/>
                <a:cs typeface="Courier New" pitchFamily="49" charset="0"/>
              </a:rPr>
              <a:t>	</a:t>
            </a:r>
            <a:r>
              <a:rPr lang="en-US" sz="2600" b="1" dirty="0" smtClean="0">
                <a:latin typeface="Courier New" pitchFamily="49" charset="0"/>
                <a:cs typeface="Courier New" pitchFamily="49" charset="0"/>
              </a:rPr>
              <a:t>EXECEPT_BLK:</a:t>
            </a:r>
          </a:p>
          <a:p>
            <a:pPr>
              <a:buNone/>
            </a:pPr>
            <a:r>
              <a:rPr lang="tr-TR" sz="2600" b="1" dirty="0" smtClean="0">
                <a:latin typeface="Courier New" pitchFamily="49" charset="0"/>
                <a:cs typeface="Courier New" pitchFamily="49" charset="0"/>
              </a:rPr>
              <a:t>	   </a:t>
            </a:r>
            <a:r>
              <a:rPr lang="en-US" sz="2600" b="1" dirty="0" smtClean="0">
                <a:latin typeface="Courier New" pitchFamily="49" charset="0"/>
                <a:cs typeface="Courier New" pitchFamily="49" charset="0"/>
              </a:rPr>
              <a:t>begin</a:t>
            </a:r>
          </a:p>
          <a:p>
            <a:pPr>
              <a:buNone/>
            </a:pPr>
            <a:r>
              <a:rPr lang="tr-TR" sz="2600" b="1" dirty="0" smtClean="0">
                <a:latin typeface="Courier New" pitchFamily="49" charset="0"/>
                <a:cs typeface="Courier New" pitchFamily="49" charset="0"/>
              </a:rPr>
              <a:t>	    </a:t>
            </a:r>
            <a:r>
              <a:rPr lang="en-US" sz="2600" b="1" dirty="0" smtClean="0">
                <a:latin typeface="Courier New" pitchFamily="49" charset="0"/>
                <a:cs typeface="Courier New" pitchFamily="49" charset="0"/>
              </a:rPr>
              <a:t>PUT_LINE(‘‘Enter an integer in the range 0...125’’);</a:t>
            </a:r>
          </a:p>
          <a:p>
            <a:pPr>
              <a:buNone/>
            </a:pPr>
            <a:r>
              <a:rPr lang="tr-TR" sz="2600" b="1" dirty="0" smtClean="0">
                <a:latin typeface="Courier New" pitchFamily="49" charset="0"/>
                <a:cs typeface="Courier New" pitchFamily="49" charset="0"/>
              </a:rPr>
              <a:t>		</a:t>
            </a:r>
            <a:r>
              <a:rPr lang="en-US" sz="2600" b="1" dirty="0" smtClean="0">
                <a:latin typeface="Courier New" pitchFamily="49" charset="0"/>
                <a:cs typeface="Courier New" pitchFamily="49" charset="0"/>
              </a:rPr>
              <a:t>GET(AGE_LIST(AGE_COUNT));</a:t>
            </a:r>
          </a:p>
          <a:p>
            <a:pPr>
              <a:buNone/>
            </a:pPr>
            <a:r>
              <a:rPr lang="tr-TR" sz="2600" b="1" dirty="0" smtClean="0">
                <a:latin typeface="Courier New" pitchFamily="49" charset="0"/>
                <a:cs typeface="Courier New" pitchFamily="49" charset="0"/>
              </a:rPr>
              <a:t>		</a:t>
            </a:r>
            <a:r>
              <a:rPr lang="en-US" sz="2600" b="1" dirty="0" smtClean="0">
                <a:latin typeface="Courier New" pitchFamily="49" charset="0"/>
                <a:cs typeface="Courier New" pitchFamily="49" charset="0"/>
              </a:rPr>
              <a:t>exit;</a:t>
            </a:r>
          </a:p>
          <a:p>
            <a:pPr>
              <a:buNone/>
            </a:pPr>
            <a:r>
              <a:rPr lang="tr-TR" sz="2600" b="1" dirty="0" smtClean="0">
                <a:latin typeface="Courier New" pitchFamily="49" charset="0"/>
                <a:cs typeface="Courier New" pitchFamily="49" charset="0"/>
              </a:rPr>
              <a:t>	   </a:t>
            </a:r>
            <a:r>
              <a:rPr lang="en-US" sz="2600" b="1" dirty="0" smtClean="0">
                <a:latin typeface="Courier New" pitchFamily="49" charset="0"/>
                <a:cs typeface="Courier New" pitchFamily="49" charset="0"/>
              </a:rPr>
              <a:t>exception</a:t>
            </a:r>
          </a:p>
          <a:p>
            <a:pPr>
              <a:buNone/>
            </a:pPr>
            <a:r>
              <a:rPr lang="tr-TR" sz="2600" b="1" dirty="0" smtClean="0">
                <a:latin typeface="Courier New" pitchFamily="49" charset="0"/>
                <a:cs typeface="Courier New" pitchFamily="49" charset="0"/>
              </a:rPr>
              <a:t>		 </a:t>
            </a:r>
            <a:r>
              <a:rPr lang="en-US" sz="2600" b="1" dirty="0" smtClean="0">
                <a:latin typeface="Courier New" pitchFamily="49" charset="0"/>
                <a:cs typeface="Courier New" pitchFamily="49" charset="0"/>
              </a:rPr>
              <a:t>when DATA_ERROR =&gt; ...</a:t>
            </a:r>
          </a:p>
          <a:p>
            <a:pPr>
              <a:buNone/>
            </a:pPr>
            <a:r>
              <a:rPr lang="tr-TR" sz="2600" b="1" dirty="0" smtClean="0">
                <a:latin typeface="Courier New" pitchFamily="49" charset="0"/>
                <a:cs typeface="Courier New" pitchFamily="49" charset="0"/>
              </a:rPr>
              <a:t> 		 </a:t>
            </a:r>
            <a:r>
              <a:rPr lang="en-US" sz="2600" b="1" dirty="0" smtClean="0">
                <a:latin typeface="Courier New" pitchFamily="49" charset="0"/>
                <a:cs typeface="Courier New" pitchFamily="49" charset="0"/>
              </a:rPr>
              <a:t>when CONSTRAINT_ERROR =&gt; ..</a:t>
            </a:r>
          </a:p>
          <a:p>
            <a:pPr>
              <a:buNone/>
            </a:pPr>
            <a:r>
              <a:rPr lang="tr-TR" sz="2600" b="1" dirty="0" smtClean="0">
                <a:latin typeface="Courier New" pitchFamily="49" charset="0"/>
                <a:cs typeface="Courier New" pitchFamily="49" charset="0"/>
              </a:rPr>
              <a:t>	   </a:t>
            </a:r>
            <a:r>
              <a:rPr lang="en-US" sz="2600" b="1" dirty="0" smtClean="0">
                <a:latin typeface="Courier New" pitchFamily="49" charset="0"/>
                <a:cs typeface="Courier New" pitchFamily="49" charset="0"/>
              </a:rPr>
              <a:t>end EXECTPT_BLK;</a:t>
            </a:r>
          </a:p>
          <a:p>
            <a:pPr>
              <a:buNone/>
            </a:pPr>
            <a:r>
              <a:rPr lang="tr-TR" sz="2600" b="1" dirty="0" smtClean="0">
                <a:latin typeface="Courier New" pitchFamily="49" charset="0"/>
                <a:cs typeface="Courier New" pitchFamily="49" charset="0"/>
              </a:rPr>
              <a:t>	</a:t>
            </a:r>
            <a:r>
              <a:rPr lang="en-US" sz="2600" b="1" dirty="0" smtClean="0">
                <a:latin typeface="Courier New" pitchFamily="49" charset="0"/>
                <a:cs typeface="Courier New" pitchFamily="49" charset="0"/>
              </a:rPr>
              <a:t>end loop;</a:t>
            </a:r>
          </a:p>
          <a:p>
            <a:pPr>
              <a:buNone/>
            </a:pPr>
            <a:r>
              <a:rPr lang="en-US" sz="2600" b="1" dirty="0" smtClean="0">
                <a:latin typeface="Courier New" pitchFamily="49" charset="0"/>
                <a:cs typeface="Courier New" pitchFamily="49" charset="0"/>
              </a:rPr>
              <a:t>end loop;</a:t>
            </a:r>
          </a:p>
          <a:p>
            <a:endParaRPr lang="tr-TR"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catch_input_exception.exe</a:t>
            </a:r>
          </a:p>
          <a:p>
            <a:r>
              <a:rPr lang="en-US" sz="1400" i="0">
                <a:solidFill>
                  <a:srgbClr val="FF0000"/>
                </a:solidFill>
                <a:latin typeface="Courier New" pitchFamily="49" charset="0"/>
              </a:rPr>
              <a:t>|</a:t>
            </a:r>
          </a:p>
        </p:txBody>
      </p:sp>
      <p:sp>
        <p:nvSpPr>
          <p:cNvPr id="3075" name="AutoShape 20"/>
          <p:cNvSpPr>
            <a:spLocks noChangeArrowheads="1"/>
          </p:cNvSpPr>
          <p:nvPr/>
        </p:nvSpPr>
        <p:spPr bwMode="auto">
          <a:xfrm>
            <a:off x="436563" y="1489075"/>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3076" name="Rectangle 21"/>
          <p:cNvSpPr>
            <a:spLocks noChangeArrowheads="1"/>
          </p:cNvSpPr>
          <p:nvPr/>
        </p:nvSpPr>
        <p:spPr bwMode="auto">
          <a:xfrm>
            <a:off x="990600" y="381000"/>
            <a:ext cx="5438775" cy="39020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endParaRPr lang="en-US" sz="1000" b="1" i="0">
              <a:latin typeface="Courier New" pitchFamily="49" charset="0"/>
            </a:endParaRPr>
          </a:p>
          <a:p>
            <a:r>
              <a:rPr lang="en-US" sz="1000" b="1" i="0">
                <a:solidFill>
                  <a:srgbClr val="0000FF"/>
                </a:solidFill>
                <a:latin typeface="Courier New" pitchFamily="49" charset="0"/>
              </a:rPr>
              <a:t>PROCEDURE</a:t>
            </a:r>
            <a:r>
              <a:rPr lang="en-US" sz="1000" b="1" i="0">
                <a:latin typeface="Courier New" pitchFamily="49" charset="0"/>
              </a:rPr>
              <a:t> Catch_Input_Exception </a:t>
            </a:r>
            <a:r>
              <a:rPr lang="en-US" sz="1000" b="1" i="0">
                <a:solidFill>
                  <a:srgbClr val="0000FF"/>
                </a:solidFill>
                <a:latin typeface="Courier New" pitchFamily="49" charset="0"/>
              </a:rPr>
              <a:t>IS</a:t>
            </a:r>
          </a:p>
          <a:p>
            <a:endParaRPr lang="en-US" sz="1000" b="1" i="0">
              <a:latin typeface="Courier New" pitchFamily="49" charset="0"/>
            </a:endParaRPr>
          </a:p>
          <a:p>
            <a:r>
              <a:rPr lang="en-US" sz="1000" b="1" i="0">
                <a:latin typeface="Courier New" pitchFamily="49" charset="0"/>
              </a:rPr>
              <a:t>  X : Positive;</a:t>
            </a:r>
          </a:p>
          <a:p>
            <a:endParaRPr lang="en-US" sz="1000" b="1" i="0">
              <a:latin typeface="Courier New" pitchFamily="49" charset="0"/>
            </a:endParaRPr>
          </a:p>
          <a:p>
            <a:r>
              <a:rPr lang="en-US" sz="1000" b="1" i="0">
                <a:solidFill>
                  <a:srgbClr val="0000FF"/>
                </a:solidFill>
                <a:latin typeface="Courier New" pitchFamily="49" charset="0"/>
              </a:rPr>
              <a:t>BEGIN</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r>
              <a:rPr lang="en-US" sz="1000" b="1" i="0">
                <a:latin typeface="Courier New" pitchFamily="49" charset="0"/>
              </a:rPr>
              <a:t>  Ada.Integer_Text_IO.Get(Item =&gt; X);</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endParaRPr lang="en-US" sz="1000" b="1" i="0">
              <a:latin typeface="Courier New" pitchFamily="49" charset="0"/>
            </a:endParaRPr>
          </a:p>
          <a:p>
            <a:r>
              <a:rPr lang="en-US" sz="1000" b="1" i="0">
                <a:solidFill>
                  <a:srgbClr val="0000FF"/>
                </a:solidFill>
                <a:latin typeface="Courier New" pitchFamily="49" charset="0"/>
              </a:rPr>
              <a:t>EXCEPTION</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endParaRPr lang="en-US" sz="1000" b="1" i="0">
              <a:latin typeface="Courier New" pitchFamily="49" charset="0"/>
            </a:endParaRPr>
          </a:p>
          <a:p>
            <a:r>
              <a:rPr lang="en-US" sz="1000" b="1" i="0">
                <a:solidFill>
                  <a:srgbClr val="0000FF"/>
                </a:solidFill>
                <a:latin typeface="Courier New" pitchFamily="49" charset="0"/>
              </a:rPr>
              <a:t>END</a:t>
            </a:r>
            <a:r>
              <a:rPr lang="en-US" sz="1000" b="1" i="0">
                <a:latin typeface="Courier New" pitchFamily="49" charset="0"/>
              </a:rPr>
              <a:t> Catch_Input_Exception;</a:t>
            </a:r>
            <a:r>
              <a:rPr lang="en-US" sz="1000" b="1">
                <a:latin typeface="Courier New" pitchFamily="49" charset="0"/>
              </a:rPr>
              <a:t> </a:t>
            </a:r>
          </a:p>
        </p:txBody>
      </p:sp>
      <p:sp>
        <p:nvSpPr>
          <p:cNvPr id="3077" name="Rectangle 22"/>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a:t>
            </a:r>
          </a:p>
        </p:txBody>
      </p:sp>
      <p:grpSp>
        <p:nvGrpSpPr>
          <p:cNvPr id="2" name="Group 23"/>
          <p:cNvGrpSpPr>
            <a:grpSpLocks/>
          </p:cNvGrpSpPr>
          <p:nvPr/>
        </p:nvGrpSpPr>
        <p:grpSpPr bwMode="auto">
          <a:xfrm>
            <a:off x="8029575" y="619125"/>
            <a:ext cx="838200" cy="422275"/>
            <a:chOff x="4862" y="182"/>
            <a:chExt cx="528" cy="315"/>
          </a:xfrm>
        </p:grpSpPr>
        <p:sp>
          <p:nvSpPr>
            <p:cNvPr id="3080" name="Oval 24"/>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3081" name="AutoShape 25"/>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i="0"/>
            </a:p>
          </p:txBody>
        </p:sp>
        <p:sp>
          <p:nvSpPr>
            <p:cNvPr id="3082" name="Oval 26"/>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3079" name="Text Box 27"/>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catch_input_exception.exe</a:t>
            </a:r>
          </a:p>
          <a:p>
            <a:r>
              <a:rPr lang="en-US" sz="1400" i="0">
                <a:latin typeface="Courier New" pitchFamily="49" charset="0"/>
              </a:rPr>
              <a:t>Input a Positive &gt; </a:t>
            </a:r>
            <a:r>
              <a:rPr lang="en-US" sz="1400" i="0">
                <a:solidFill>
                  <a:srgbClr val="FF0000"/>
                </a:solidFill>
                <a:latin typeface="Courier New" pitchFamily="49" charset="0"/>
              </a:rPr>
              <a:t>|</a:t>
            </a:r>
          </a:p>
        </p:txBody>
      </p:sp>
      <p:sp>
        <p:nvSpPr>
          <p:cNvPr id="4099" name="AutoShape 3"/>
          <p:cNvSpPr>
            <a:spLocks noChangeArrowheads="1"/>
          </p:cNvSpPr>
          <p:nvPr/>
        </p:nvSpPr>
        <p:spPr bwMode="auto">
          <a:xfrm>
            <a:off x="427038" y="1935163"/>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4100" name="Rectangle 4"/>
          <p:cNvSpPr>
            <a:spLocks noChangeArrowheads="1"/>
          </p:cNvSpPr>
          <p:nvPr/>
        </p:nvSpPr>
        <p:spPr bwMode="auto">
          <a:xfrm>
            <a:off x="990600" y="381000"/>
            <a:ext cx="5438775" cy="39020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endParaRPr lang="en-US" sz="1000" b="1" i="0">
              <a:latin typeface="Courier New" pitchFamily="49" charset="0"/>
            </a:endParaRPr>
          </a:p>
          <a:p>
            <a:r>
              <a:rPr lang="en-US" sz="1000" b="1" i="0">
                <a:solidFill>
                  <a:srgbClr val="0000FF"/>
                </a:solidFill>
                <a:latin typeface="Courier New" pitchFamily="49" charset="0"/>
              </a:rPr>
              <a:t>PROCEDURE</a:t>
            </a:r>
            <a:r>
              <a:rPr lang="en-US" sz="1000" b="1" i="0">
                <a:latin typeface="Courier New" pitchFamily="49" charset="0"/>
              </a:rPr>
              <a:t> Catch_Input_Exception </a:t>
            </a:r>
            <a:r>
              <a:rPr lang="en-US" sz="1000" b="1" i="0">
                <a:solidFill>
                  <a:srgbClr val="0000FF"/>
                </a:solidFill>
                <a:latin typeface="Courier New" pitchFamily="49" charset="0"/>
              </a:rPr>
              <a:t>IS</a:t>
            </a:r>
          </a:p>
          <a:p>
            <a:endParaRPr lang="en-US" sz="1000" b="1" i="0">
              <a:latin typeface="Courier New" pitchFamily="49" charset="0"/>
            </a:endParaRPr>
          </a:p>
          <a:p>
            <a:r>
              <a:rPr lang="en-US" sz="1000" b="1" i="0">
                <a:latin typeface="Courier New" pitchFamily="49" charset="0"/>
              </a:rPr>
              <a:t>  X : Positive;</a:t>
            </a:r>
          </a:p>
          <a:p>
            <a:endParaRPr lang="en-US" sz="1000" b="1" i="0">
              <a:latin typeface="Courier New" pitchFamily="49" charset="0"/>
            </a:endParaRPr>
          </a:p>
          <a:p>
            <a:r>
              <a:rPr lang="en-US" sz="1000" b="1" i="0">
                <a:solidFill>
                  <a:srgbClr val="0000FF"/>
                </a:solidFill>
                <a:latin typeface="Courier New" pitchFamily="49" charset="0"/>
              </a:rPr>
              <a:t>BEGIN</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r>
              <a:rPr lang="en-US" sz="1000" b="1" i="0">
                <a:latin typeface="Courier New" pitchFamily="49" charset="0"/>
              </a:rPr>
              <a:t>  Ada.Integer_Text_IO.Get(Item =&gt; X);</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endParaRPr lang="en-US" sz="1000" b="1" i="0">
              <a:latin typeface="Courier New" pitchFamily="49" charset="0"/>
            </a:endParaRPr>
          </a:p>
          <a:p>
            <a:r>
              <a:rPr lang="en-US" sz="1000" b="1" i="0">
                <a:solidFill>
                  <a:srgbClr val="0000FF"/>
                </a:solidFill>
                <a:latin typeface="Courier New" pitchFamily="49" charset="0"/>
              </a:rPr>
              <a:t>EXCEPTION</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endParaRPr lang="en-US" sz="1000" b="1" i="0">
              <a:latin typeface="Courier New" pitchFamily="49" charset="0"/>
            </a:endParaRPr>
          </a:p>
          <a:p>
            <a:r>
              <a:rPr lang="en-US" sz="1000" b="1" i="0">
                <a:solidFill>
                  <a:srgbClr val="0000FF"/>
                </a:solidFill>
                <a:latin typeface="Courier New" pitchFamily="49" charset="0"/>
              </a:rPr>
              <a:t>END</a:t>
            </a:r>
            <a:r>
              <a:rPr lang="en-US" sz="1000" b="1" i="0">
                <a:latin typeface="Courier New" pitchFamily="49" charset="0"/>
              </a:rPr>
              <a:t> Catch_Input_Exception;</a:t>
            </a:r>
            <a:r>
              <a:rPr lang="en-US" sz="1000" b="1">
                <a:latin typeface="Courier New" pitchFamily="49" charset="0"/>
              </a:rPr>
              <a:t> </a:t>
            </a:r>
          </a:p>
        </p:txBody>
      </p:sp>
      <p:sp>
        <p:nvSpPr>
          <p:cNvPr id="4101"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a:t>
            </a:r>
          </a:p>
        </p:txBody>
      </p:sp>
      <p:grpSp>
        <p:nvGrpSpPr>
          <p:cNvPr id="2" name="Group 6"/>
          <p:cNvGrpSpPr>
            <a:grpSpLocks/>
          </p:cNvGrpSpPr>
          <p:nvPr/>
        </p:nvGrpSpPr>
        <p:grpSpPr bwMode="auto">
          <a:xfrm>
            <a:off x="8029575" y="619125"/>
            <a:ext cx="838200" cy="422275"/>
            <a:chOff x="4862" y="182"/>
            <a:chExt cx="528" cy="315"/>
          </a:xfrm>
        </p:grpSpPr>
        <p:sp>
          <p:nvSpPr>
            <p:cNvPr id="4104"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4105"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i="0"/>
            </a:p>
          </p:txBody>
        </p:sp>
        <p:sp>
          <p:nvSpPr>
            <p:cNvPr id="4106"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4103"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catch_input_exception.exe</a:t>
            </a:r>
          </a:p>
          <a:p>
            <a:r>
              <a:rPr lang="en-US" sz="1400" i="0">
                <a:latin typeface="Courier New" pitchFamily="49" charset="0"/>
              </a:rPr>
              <a:t>Input a Positive &gt; 5</a:t>
            </a:r>
          </a:p>
          <a:p>
            <a:r>
              <a:rPr lang="en-US" sz="1400" i="0">
                <a:solidFill>
                  <a:srgbClr val="FF0000"/>
                </a:solidFill>
                <a:latin typeface="Courier New" pitchFamily="49" charset="0"/>
              </a:rPr>
              <a:t>|</a:t>
            </a:r>
          </a:p>
        </p:txBody>
      </p:sp>
      <p:sp>
        <p:nvSpPr>
          <p:cNvPr id="5123" name="AutoShape 3"/>
          <p:cNvSpPr>
            <a:spLocks noChangeArrowheads="1"/>
          </p:cNvSpPr>
          <p:nvPr/>
        </p:nvSpPr>
        <p:spPr bwMode="auto">
          <a:xfrm>
            <a:off x="446088" y="2279650"/>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5124" name="Rectangle 4"/>
          <p:cNvSpPr>
            <a:spLocks noChangeArrowheads="1"/>
          </p:cNvSpPr>
          <p:nvPr/>
        </p:nvSpPr>
        <p:spPr bwMode="auto">
          <a:xfrm>
            <a:off x="990600" y="381000"/>
            <a:ext cx="5438775" cy="39020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endParaRPr lang="en-US" sz="1000" b="1" i="0">
              <a:latin typeface="Courier New" pitchFamily="49" charset="0"/>
            </a:endParaRPr>
          </a:p>
          <a:p>
            <a:r>
              <a:rPr lang="en-US" sz="1000" b="1" i="0">
                <a:solidFill>
                  <a:srgbClr val="0000FF"/>
                </a:solidFill>
                <a:latin typeface="Courier New" pitchFamily="49" charset="0"/>
              </a:rPr>
              <a:t>PROCEDURE</a:t>
            </a:r>
            <a:r>
              <a:rPr lang="en-US" sz="1000" b="1" i="0">
                <a:latin typeface="Courier New" pitchFamily="49" charset="0"/>
              </a:rPr>
              <a:t> Catch_Input_Exception </a:t>
            </a:r>
            <a:r>
              <a:rPr lang="en-US" sz="1000" b="1" i="0">
                <a:solidFill>
                  <a:srgbClr val="0000FF"/>
                </a:solidFill>
                <a:latin typeface="Courier New" pitchFamily="49" charset="0"/>
              </a:rPr>
              <a:t>IS</a:t>
            </a:r>
          </a:p>
          <a:p>
            <a:endParaRPr lang="en-US" sz="1000" b="1" i="0">
              <a:latin typeface="Courier New" pitchFamily="49" charset="0"/>
            </a:endParaRPr>
          </a:p>
          <a:p>
            <a:r>
              <a:rPr lang="en-US" sz="1000" b="1" i="0">
                <a:latin typeface="Courier New" pitchFamily="49" charset="0"/>
              </a:rPr>
              <a:t>  X : Positive;</a:t>
            </a:r>
          </a:p>
          <a:p>
            <a:endParaRPr lang="en-US" sz="1000" b="1" i="0">
              <a:latin typeface="Courier New" pitchFamily="49" charset="0"/>
            </a:endParaRPr>
          </a:p>
          <a:p>
            <a:r>
              <a:rPr lang="en-US" sz="1000" b="1" i="0">
                <a:solidFill>
                  <a:srgbClr val="0000FF"/>
                </a:solidFill>
                <a:latin typeface="Courier New" pitchFamily="49" charset="0"/>
              </a:rPr>
              <a:t>BEGIN</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r>
              <a:rPr lang="en-US" sz="1000" b="1" i="0">
                <a:latin typeface="Courier New" pitchFamily="49" charset="0"/>
              </a:rPr>
              <a:t>  Ada.Integer_Text_IO.Get(Item =&gt; X);</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endParaRPr lang="en-US" sz="1000" b="1" i="0">
              <a:latin typeface="Courier New" pitchFamily="49" charset="0"/>
            </a:endParaRPr>
          </a:p>
          <a:p>
            <a:r>
              <a:rPr lang="en-US" sz="1000" b="1" i="0">
                <a:solidFill>
                  <a:srgbClr val="0000FF"/>
                </a:solidFill>
                <a:latin typeface="Courier New" pitchFamily="49" charset="0"/>
              </a:rPr>
              <a:t>EXCEPTION</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endParaRPr lang="en-US" sz="1000" b="1" i="0">
              <a:latin typeface="Courier New" pitchFamily="49" charset="0"/>
            </a:endParaRPr>
          </a:p>
          <a:p>
            <a:r>
              <a:rPr lang="en-US" sz="1000" b="1" i="0">
                <a:solidFill>
                  <a:srgbClr val="0000FF"/>
                </a:solidFill>
                <a:latin typeface="Courier New" pitchFamily="49" charset="0"/>
              </a:rPr>
              <a:t>END</a:t>
            </a:r>
            <a:r>
              <a:rPr lang="en-US" sz="1000" b="1" i="0">
                <a:latin typeface="Courier New" pitchFamily="49" charset="0"/>
              </a:rPr>
              <a:t> Catch_Input_Exception;</a:t>
            </a:r>
            <a:r>
              <a:rPr lang="en-US" sz="1000" b="1">
                <a:latin typeface="Courier New" pitchFamily="49" charset="0"/>
              </a:rPr>
              <a:t> </a:t>
            </a:r>
          </a:p>
        </p:txBody>
      </p:sp>
      <p:sp>
        <p:nvSpPr>
          <p:cNvPr id="5125"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a:t>
            </a:r>
          </a:p>
        </p:txBody>
      </p:sp>
      <p:grpSp>
        <p:nvGrpSpPr>
          <p:cNvPr id="2" name="Group 6"/>
          <p:cNvGrpSpPr>
            <a:grpSpLocks/>
          </p:cNvGrpSpPr>
          <p:nvPr/>
        </p:nvGrpSpPr>
        <p:grpSpPr bwMode="auto">
          <a:xfrm>
            <a:off x="8029575" y="619125"/>
            <a:ext cx="838200" cy="422275"/>
            <a:chOff x="4862" y="182"/>
            <a:chExt cx="528" cy="315"/>
          </a:xfrm>
        </p:grpSpPr>
        <p:sp>
          <p:nvSpPr>
            <p:cNvPr id="5128"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5129"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r>
                <a:rPr lang="en-US" sz="1400" b="1" i="0"/>
                <a:t>5</a:t>
              </a:r>
            </a:p>
          </p:txBody>
        </p:sp>
        <p:sp>
          <p:nvSpPr>
            <p:cNvPr id="5130"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5127"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214282" y="2130425"/>
            <a:ext cx="8715436" cy="1470025"/>
          </a:xfrm>
        </p:spPr>
        <p:txBody>
          <a:bodyPr>
            <a:normAutofit fontScale="90000"/>
          </a:bodyPr>
          <a:lstStyle/>
          <a:p>
            <a:r>
              <a:rPr lang="tr-TR" dirty="0" smtClean="0"/>
              <a:t>İstisnaların ve Olayların Yönetilmesi</a:t>
            </a:r>
            <a:br>
              <a:rPr lang="tr-TR" dirty="0" smtClean="0"/>
            </a:br>
            <a:r>
              <a:rPr lang="tr-TR" dirty="0" smtClean="0"/>
              <a:t>(</a:t>
            </a:r>
            <a:r>
              <a:rPr lang="tr-TR" dirty="0" err="1" smtClean="0"/>
              <a:t>Exception</a:t>
            </a:r>
            <a:r>
              <a:rPr lang="tr-TR" dirty="0" smtClean="0"/>
              <a:t> </a:t>
            </a:r>
            <a:r>
              <a:rPr lang="tr-TR" dirty="0" err="1" smtClean="0"/>
              <a:t>Handling</a:t>
            </a:r>
            <a:r>
              <a:rPr lang="tr-TR" dirty="0" smtClean="0"/>
              <a:t> </a:t>
            </a:r>
            <a:r>
              <a:rPr lang="tr-TR" dirty="0" err="1" smtClean="0"/>
              <a:t>and</a:t>
            </a:r>
            <a:r>
              <a:rPr lang="tr-TR" dirty="0" smtClean="0"/>
              <a:t> </a:t>
            </a:r>
            <a:r>
              <a:rPr lang="tr-TR" dirty="0" err="1" smtClean="0"/>
              <a:t>Event</a:t>
            </a:r>
            <a:r>
              <a:rPr lang="tr-TR" dirty="0" smtClean="0"/>
              <a:t> </a:t>
            </a:r>
            <a:r>
              <a:rPr lang="tr-TR" dirty="0" err="1" smtClean="0"/>
              <a:t>Handling</a:t>
            </a:r>
            <a:r>
              <a:rPr lang="tr-TR" dirty="0" smtClean="0"/>
              <a:t>)</a:t>
            </a:r>
            <a:endParaRPr lang="tr-TR" dirty="0"/>
          </a:p>
        </p:txBody>
      </p:sp>
      <p:sp>
        <p:nvSpPr>
          <p:cNvPr id="3" name="2 Alt Başlık"/>
          <p:cNvSpPr>
            <a:spLocks noGrp="1"/>
          </p:cNvSpPr>
          <p:nvPr>
            <p:ph type="subTitle" idx="1"/>
          </p:nvPr>
        </p:nvSpPr>
        <p:spPr/>
        <p:txBody>
          <a:bodyPr/>
          <a:lstStyle/>
          <a:p>
            <a:endParaRPr lang="tr-T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catch_input_exception.exe</a:t>
            </a:r>
          </a:p>
          <a:p>
            <a:r>
              <a:rPr lang="en-US" sz="1400" i="0">
                <a:latin typeface="Courier New" pitchFamily="49" charset="0"/>
              </a:rPr>
              <a:t>Input a Positive &gt; 5</a:t>
            </a:r>
          </a:p>
          <a:p>
            <a:r>
              <a:rPr lang="en-US" sz="1400" i="0">
                <a:latin typeface="Courier New" pitchFamily="49" charset="0"/>
              </a:rPr>
              <a:t>The input value was 5</a:t>
            </a:r>
          </a:p>
          <a:p>
            <a:r>
              <a:rPr lang="en-US" sz="1400" i="0">
                <a:solidFill>
                  <a:srgbClr val="FF0000"/>
                </a:solidFill>
                <a:latin typeface="Courier New" pitchFamily="49" charset="0"/>
              </a:rPr>
              <a:t>|</a:t>
            </a:r>
          </a:p>
        </p:txBody>
      </p:sp>
      <p:sp>
        <p:nvSpPr>
          <p:cNvPr id="6147" name="AutoShape 3"/>
          <p:cNvSpPr>
            <a:spLocks noChangeArrowheads="1"/>
          </p:cNvSpPr>
          <p:nvPr/>
        </p:nvSpPr>
        <p:spPr bwMode="auto">
          <a:xfrm>
            <a:off x="455613" y="2700338"/>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6148" name="Rectangle 4"/>
          <p:cNvSpPr>
            <a:spLocks noChangeArrowheads="1"/>
          </p:cNvSpPr>
          <p:nvPr/>
        </p:nvSpPr>
        <p:spPr bwMode="auto">
          <a:xfrm>
            <a:off x="990600" y="381000"/>
            <a:ext cx="5438775" cy="39020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endParaRPr lang="en-US" sz="1000" b="1" i="0">
              <a:latin typeface="Courier New" pitchFamily="49" charset="0"/>
            </a:endParaRPr>
          </a:p>
          <a:p>
            <a:r>
              <a:rPr lang="en-US" sz="1000" b="1" i="0">
                <a:solidFill>
                  <a:srgbClr val="0000FF"/>
                </a:solidFill>
                <a:latin typeface="Courier New" pitchFamily="49" charset="0"/>
              </a:rPr>
              <a:t>PROCEDURE</a:t>
            </a:r>
            <a:r>
              <a:rPr lang="en-US" sz="1000" b="1" i="0">
                <a:latin typeface="Courier New" pitchFamily="49" charset="0"/>
              </a:rPr>
              <a:t> Catch_Input_Exception </a:t>
            </a:r>
            <a:r>
              <a:rPr lang="en-US" sz="1000" b="1" i="0">
                <a:solidFill>
                  <a:srgbClr val="0000FF"/>
                </a:solidFill>
                <a:latin typeface="Courier New" pitchFamily="49" charset="0"/>
              </a:rPr>
              <a:t>IS</a:t>
            </a:r>
          </a:p>
          <a:p>
            <a:endParaRPr lang="en-US" sz="1000" b="1" i="0">
              <a:latin typeface="Courier New" pitchFamily="49" charset="0"/>
            </a:endParaRPr>
          </a:p>
          <a:p>
            <a:r>
              <a:rPr lang="en-US" sz="1000" b="1" i="0">
                <a:latin typeface="Courier New" pitchFamily="49" charset="0"/>
              </a:rPr>
              <a:t>  X : Positive;</a:t>
            </a:r>
          </a:p>
          <a:p>
            <a:endParaRPr lang="en-US" sz="1000" b="1" i="0">
              <a:latin typeface="Courier New" pitchFamily="49" charset="0"/>
            </a:endParaRPr>
          </a:p>
          <a:p>
            <a:r>
              <a:rPr lang="en-US" sz="1000" b="1" i="0">
                <a:solidFill>
                  <a:srgbClr val="0000FF"/>
                </a:solidFill>
                <a:latin typeface="Courier New" pitchFamily="49" charset="0"/>
              </a:rPr>
              <a:t>BEGIN</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r>
              <a:rPr lang="en-US" sz="1000" b="1" i="0">
                <a:latin typeface="Courier New" pitchFamily="49" charset="0"/>
              </a:rPr>
              <a:t>  Ada.Integer_Text_IO.Get(Item =&gt; X);</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endParaRPr lang="en-US" sz="1000" b="1" i="0">
              <a:latin typeface="Courier New" pitchFamily="49" charset="0"/>
            </a:endParaRPr>
          </a:p>
          <a:p>
            <a:r>
              <a:rPr lang="en-US" sz="1000" b="1" i="0">
                <a:solidFill>
                  <a:srgbClr val="0000FF"/>
                </a:solidFill>
                <a:latin typeface="Courier New" pitchFamily="49" charset="0"/>
              </a:rPr>
              <a:t>EXCEPTION</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endParaRPr lang="en-US" sz="1000" b="1" i="0">
              <a:latin typeface="Courier New" pitchFamily="49" charset="0"/>
            </a:endParaRPr>
          </a:p>
          <a:p>
            <a:r>
              <a:rPr lang="en-US" sz="1000" b="1" i="0">
                <a:solidFill>
                  <a:srgbClr val="0000FF"/>
                </a:solidFill>
                <a:latin typeface="Courier New" pitchFamily="49" charset="0"/>
              </a:rPr>
              <a:t>END</a:t>
            </a:r>
            <a:r>
              <a:rPr lang="en-US" sz="1000" b="1" i="0">
                <a:latin typeface="Courier New" pitchFamily="49" charset="0"/>
              </a:rPr>
              <a:t> Catch_Input_Exception;</a:t>
            </a:r>
            <a:r>
              <a:rPr lang="en-US" sz="1000" b="1">
                <a:latin typeface="Courier New" pitchFamily="49" charset="0"/>
              </a:rPr>
              <a:t> </a:t>
            </a:r>
          </a:p>
        </p:txBody>
      </p:sp>
      <p:sp>
        <p:nvSpPr>
          <p:cNvPr id="6149"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a:t>
            </a:r>
          </a:p>
        </p:txBody>
      </p:sp>
      <p:grpSp>
        <p:nvGrpSpPr>
          <p:cNvPr id="2" name="Group 6"/>
          <p:cNvGrpSpPr>
            <a:grpSpLocks/>
          </p:cNvGrpSpPr>
          <p:nvPr/>
        </p:nvGrpSpPr>
        <p:grpSpPr bwMode="auto">
          <a:xfrm>
            <a:off x="8029575" y="619125"/>
            <a:ext cx="838200" cy="422275"/>
            <a:chOff x="4862" y="182"/>
            <a:chExt cx="528" cy="315"/>
          </a:xfrm>
        </p:grpSpPr>
        <p:sp>
          <p:nvSpPr>
            <p:cNvPr id="6152"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6153"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r>
                <a:rPr lang="en-US" sz="1400" b="1" i="0"/>
                <a:t>5</a:t>
              </a:r>
            </a:p>
          </p:txBody>
        </p:sp>
        <p:sp>
          <p:nvSpPr>
            <p:cNvPr id="6154"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6151"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catch_input_exception.exe</a:t>
            </a:r>
          </a:p>
          <a:p>
            <a:r>
              <a:rPr lang="en-US" sz="1400" i="0">
                <a:latin typeface="Courier New" pitchFamily="49" charset="0"/>
              </a:rPr>
              <a:t>Input a Positive &gt; 5</a:t>
            </a:r>
          </a:p>
          <a:p>
            <a:r>
              <a:rPr lang="en-US" sz="1400" i="0">
                <a:latin typeface="Courier New" pitchFamily="49" charset="0"/>
              </a:rPr>
              <a:t>The input value was 5</a:t>
            </a:r>
          </a:p>
          <a:p>
            <a:endParaRPr lang="en-US" sz="1400" i="0">
              <a:solidFill>
                <a:srgbClr val="FF0000"/>
              </a:solidFill>
              <a:latin typeface="Courier New" pitchFamily="49" charset="0"/>
            </a:endParaRPr>
          </a:p>
          <a:p>
            <a:r>
              <a:rPr lang="en-US" sz="1400" i="0">
                <a:latin typeface="Courier New" pitchFamily="49" charset="0"/>
              </a:rPr>
              <a:t>C</a:t>
            </a:r>
            <a:r>
              <a:rPr lang="en-US" sz="1400" i="0">
                <a:latin typeface="Courier New" pitchFamily="49" charset="0"/>
                <a:sym typeface="Wingdings" pitchFamily="2" charset="2"/>
              </a:rPr>
              <a:t>:\&gt;</a:t>
            </a:r>
            <a:r>
              <a:rPr lang="en-US" sz="1400" i="0">
                <a:solidFill>
                  <a:srgbClr val="FF0000"/>
                </a:solidFill>
                <a:latin typeface="Courier New" pitchFamily="49" charset="0"/>
                <a:sym typeface="Wingdings" pitchFamily="2" charset="2"/>
              </a:rPr>
              <a:t> </a:t>
            </a:r>
            <a:r>
              <a:rPr lang="en-US" sz="1400" i="0">
                <a:solidFill>
                  <a:srgbClr val="FF0000"/>
                </a:solidFill>
                <a:latin typeface="Courier New" pitchFamily="49" charset="0"/>
              </a:rPr>
              <a:t>|</a:t>
            </a:r>
          </a:p>
        </p:txBody>
      </p:sp>
      <p:sp>
        <p:nvSpPr>
          <p:cNvPr id="7171" name="Rectangle 4"/>
          <p:cNvSpPr>
            <a:spLocks noChangeArrowheads="1"/>
          </p:cNvSpPr>
          <p:nvPr/>
        </p:nvSpPr>
        <p:spPr bwMode="auto">
          <a:xfrm>
            <a:off x="990600" y="381000"/>
            <a:ext cx="5438775" cy="39020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endParaRPr lang="en-US" sz="1000" b="1" i="0">
              <a:latin typeface="Courier New" pitchFamily="49" charset="0"/>
            </a:endParaRPr>
          </a:p>
          <a:p>
            <a:r>
              <a:rPr lang="en-US" sz="1000" b="1" i="0">
                <a:solidFill>
                  <a:srgbClr val="0000FF"/>
                </a:solidFill>
                <a:latin typeface="Courier New" pitchFamily="49" charset="0"/>
              </a:rPr>
              <a:t>PROCEDURE</a:t>
            </a:r>
            <a:r>
              <a:rPr lang="en-US" sz="1000" b="1" i="0">
                <a:latin typeface="Courier New" pitchFamily="49" charset="0"/>
              </a:rPr>
              <a:t> Catch_Input_Exception </a:t>
            </a:r>
            <a:r>
              <a:rPr lang="en-US" sz="1000" b="1" i="0">
                <a:solidFill>
                  <a:srgbClr val="0000FF"/>
                </a:solidFill>
                <a:latin typeface="Courier New" pitchFamily="49" charset="0"/>
              </a:rPr>
              <a:t>IS</a:t>
            </a:r>
          </a:p>
          <a:p>
            <a:endParaRPr lang="en-US" sz="1000" b="1" i="0">
              <a:latin typeface="Courier New" pitchFamily="49" charset="0"/>
            </a:endParaRPr>
          </a:p>
          <a:p>
            <a:r>
              <a:rPr lang="en-US" sz="1000" b="1" i="0">
                <a:latin typeface="Courier New" pitchFamily="49" charset="0"/>
              </a:rPr>
              <a:t>  X : Positive;</a:t>
            </a:r>
          </a:p>
          <a:p>
            <a:endParaRPr lang="en-US" sz="1000" b="1" i="0">
              <a:latin typeface="Courier New" pitchFamily="49" charset="0"/>
            </a:endParaRPr>
          </a:p>
          <a:p>
            <a:r>
              <a:rPr lang="en-US" sz="1000" b="1" i="0">
                <a:solidFill>
                  <a:srgbClr val="0000FF"/>
                </a:solidFill>
                <a:latin typeface="Courier New" pitchFamily="49" charset="0"/>
              </a:rPr>
              <a:t>BEGIN</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r>
              <a:rPr lang="en-US" sz="1000" b="1" i="0">
                <a:latin typeface="Courier New" pitchFamily="49" charset="0"/>
              </a:rPr>
              <a:t>  Ada.Integer_Text_IO.Get(Item =&gt; X);</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endParaRPr lang="en-US" sz="1000" b="1" i="0">
              <a:latin typeface="Courier New" pitchFamily="49" charset="0"/>
            </a:endParaRPr>
          </a:p>
          <a:p>
            <a:r>
              <a:rPr lang="en-US" sz="1000" b="1" i="0">
                <a:solidFill>
                  <a:srgbClr val="0000FF"/>
                </a:solidFill>
                <a:latin typeface="Courier New" pitchFamily="49" charset="0"/>
              </a:rPr>
              <a:t>EXCEPTION</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endParaRPr lang="en-US" sz="1000" b="1" i="0">
              <a:latin typeface="Courier New" pitchFamily="49" charset="0"/>
            </a:endParaRPr>
          </a:p>
          <a:p>
            <a:r>
              <a:rPr lang="en-US" sz="1000" b="1" i="0">
                <a:solidFill>
                  <a:srgbClr val="0000FF"/>
                </a:solidFill>
                <a:latin typeface="Courier New" pitchFamily="49" charset="0"/>
              </a:rPr>
              <a:t>END</a:t>
            </a:r>
            <a:r>
              <a:rPr lang="en-US" sz="1000" b="1" i="0">
                <a:latin typeface="Courier New" pitchFamily="49" charset="0"/>
              </a:rPr>
              <a:t> Catch_Input_Exception;</a:t>
            </a:r>
            <a:r>
              <a:rPr lang="en-US" sz="1000" b="1">
                <a:latin typeface="Courier New" pitchFamily="49" charset="0"/>
              </a:rPr>
              <a:t> </a:t>
            </a:r>
          </a:p>
        </p:txBody>
      </p:sp>
      <p:sp>
        <p:nvSpPr>
          <p:cNvPr id="7172" name="AutoShape 11"/>
          <p:cNvSpPr>
            <a:spLocks noChangeArrowheads="1"/>
          </p:cNvSpPr>
          <p:nvPr/>
        </p:nvSpPr>
        <p:spPr bwMode="auto">
          <a:xfrm>
            <a:off x="503238" y="4233863"/>
            <a:ext cx="533400" cy="152400"/>
          </a:xfrm>
          <a:prstGeom prst="rightArrow">
            <a:avLst>
              <a:gd name="adj1" fmla="val 50000"/>
              <a:gd name="adj2" fmla="val 87500"/>
            </a:avLst>
          </a:prstGeom>
          <a:solidFill>
            <a:schemeClr val="accent1"/>
          </a:solidFill>
          <a:ln w="9525">
            <a:pattFill prst="pct50">
              <a:fgClr>
                <a:schemeClr val="tx1"/>
              </a:fgClr>
              <a:bgClr>
                <a:srgbClr val="FFFFFF"/>
              </a:bgClr>
            </a:pattFill>
            <a:miter lim="800000"/>
            <a:headEnd/>
            <a:tailEnd/>
          </a:ln>
        </p:spPr>
        <p:txBody>
          <a:bodyPr wrap="none" anchor="ctr"/>
          <a:lstStyle/>
          <a:p>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catch_input_exception.exe</a:t>
            </a:r>
          </a:p>
          <a:p>
            <a:r>
              <a:rPr lang="en-US" sz="1400" i="0">
                <a:latin typeface="Courier New" pitchFamily="49" charset="0"/>
              </a:rPr>
              <a:t>Input a Positive &gt; </a:t>
            </a:r>
            <a:r>
              <a:rPr lang="en-US" sz="1400" i="0">
                <a:solidFill>
                  <a:srgbClr val="FF0000"/>
                </a:solidFill>
                <a:latin typeface="Courier New" pitchFamily="49" charset="0"/>
              </a:rPr>
              <a:t>|</a:t>
            </a:r>
          </a:p>
        </p:txBody>
      </p:sp>
      <p:sp>
        <p:nvSpPr>
          <p:cNvPr id="8195" name="AutoShape 3"/>
          <p:cNvSpPr>
            <a:spLocks noChangeArrowheads="1"/>
          </p:cNvSpPr>
          <p:nvPr/>
        </p:nvSpPr>
        <p:spPr bwMode="auto">
          <a:xfrm>
            <a:off x="427038" y="1935163"/>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8196" name="Rectangle 4"/>
          <p:cNvSpPr>
            <a:spLocks noChangeArrowheads="1"/>
          </p:cNvSpPr>
          <p:nvPr/>
        </p:nvSpPr>
        <p:spPr bwMode="auto">
          <a:xfrm>
            <a:off x="990600" y="381000"/>
            <a:ext cx="5438775" cy="39020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endParaRPr lang="en-US" sz="1000" b="1" i="0">
              <a:latin typeface="Courier New" pitchFamily="49" charset="0"/>
            </a:endParaRPr>
          </a:p>
          <a:p>
            <a:r>
              <a:rPr lang="en-US" sz="1000" b="1" i="0">
                <a:solidFill>
                  <a:srgbClr val="0000FF"/>
                </a:solidFill>
                <a:latin typeface="Courier New" pitchFamily="49" charset="0"/>
              </a:rPr>
              <a:t>PROCEDURE</a:t>
            </a:r>
            <a:r>
              <a:rPr lang="en-US" sz="1000" b="1" i="0">
                <a:latin typeface="Courier New" pitchFamily="49" charset="0"/>
              </a:rPr>
              <a:t> Catch_Input_Exception </a:t>
            </a:r>
            <a:r>
              <a:rPr lang="en-US" sz="1000" b="1" i="0">
                <a:solidFill>
                  <a:srgbClr val="0000FF"/>
                </a:solidFill>
                <a:latin typeface="Courier New" pitchFamily="49" charset="0"/>
              </a:rPr>
              <a:t>IS</a:t>
            </a:r>
          </a:p>
          <a:p>
            <a:endParaRPr lang="en-US" sz="1000" b="1" i="0">
              <a:latin typeface="Courier New" pitchFamily="49" charset="0"/>
            </a:endParaRPr>
          </a:p>
          <a:p>
            <a:r>
              <a:rPr lang="en-US" sz="1000" b="1" i="0">
                <a:latin typeface="Courier New" pitchFamily="49" charset="0"/>
              </a:rPr>
              <a:t>  X : Positive;</a:t>
            </a:r>
          </a:p>
          <a:p>
            <a:endParaRPr lang="en-US" sz="1000" b="1" i="0">
              <a:latin typeface="Courier New" pitchFamily="49" charset="0"/>
            </a:endParaRPr>
          </a:p>
          <a:p>
            <a:r>
              <a:rPr lang="en-US" sz="1000" b="1" i="0">
                <a:solidFill>
                  <a:srgbClr val="0000FF"/>
                </a:solidFill>
                <a:latin typeface="Courier New" pitchFamily="49" charset="0"/>
              </a:rPr>
              <a:t>BEGIN</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r>
              <a:rPr lang="en-US" sz="1000" b="1" i="0">
                <a:latin typeface="Courier New" pitchFamily="49" charset="0"/>
              </a:rPr>
              <a:t>  Ada.Integer_Text_IO.Get(Item =&gt; X);</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endParaRPr lang="en-US" sz="1000" b="1" i="0">
              <a:latin typeface="Courier New" pitchFamily="49" charset="0"/>
            </a:endParaRPr>
          </a:p>
          <a:p>
            <a:r>
              <a:rPr lang="en-US" sz="1000" b="1" i="0">
                <a:solidFill>
                  <a:srgbClr val="0000FF"/>
                </a:solidFill>
                <a:latin typeface="Courier New" pitchFamily="49" charset="0"/>
              </a:rPr>
              <a:t>EXCEPTION</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endParaRPr lang="en-US" sz="1000" b="1" i="0">
              <a:latin typeface="Courier New" pitchFamily="49" charset="0"/>
            </a:endParaRPr>
          </a:p>
          <a:p>
            <a:r>
              <a:rPr lang="en-US" sz="1000" b="1" i="0">
                <a:solidFill>
                  <a:srgbClr val="0000FF"/>
                </a:solidFill>
                <a:latin typeface="Courier New" pitchFamily="49" charset="0"/>
              </a:rPr>
              <a:t>END</a:t>
            </a:r>
            <a:r>
              <a:rPr lang="en-US" sz="1000" b="1" i="0">
                <a:latin typeface="Courier New" pitchFamily="49" charset="0"/>
              </a:rPr>
              <a:t> Catch_Input_Exception;</a:t>
            </a:r>
            <a:r>
              <a:rPr lang="en-US" sz="1000" b="1">
                <a:latin typeface="Courier New" pitchFamily="49" charset="0"/>
              </a:rPr>
              <a:t> </a:t>
            </a:r>
          </a:p>
        </p:txBody>
      </p:sp>
      <p:sp>
        <p:nvSpPr>
          <p:cNvPr id="8197"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a:t>
            </a:r>
          </a:p>
        </p:txBody>
      </p:sp>
      <p:grpSp>
        <p:nvGrpSpPr>
          <p:cNvPr id="2" name="Group 6"/>
          <p:cNvGrpSpPr>
            <a:grpSpLocks/>
          </p:cNvGrpSpPr>
          <p:nvPr/>
        </p:nvGrpSpPr>
        <p:grpSpPr bwMode="auto">
          <a:xfrm>
            <a:off x="8029575" y="619125"/>
            <a:ext cx="838200" cy="422275"/>
            <a:chOff x="4862" y="182"/>
            <a:chExt cx="528" cy="315"/>
          </a:xfrm>
        </p:grpSpPr>
        <p:sp>
          <p:nvSpPr>
            <p:cNvPr id="8201"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8202"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i="0"/>
            </a:p>
          </p:txBody>
        </p:sp>
        <p:sp>
          <p:nvSpPr>
            <p:cNvPr id="8203"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8199"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sp>
        <p:nvSpPr>
          <p:cNvPr id="8200" name="Text Box 11"/>
          <p:cNvSpPr txBox="1">
            <a:spLocks noChangeArrowheads="1"/>
          </p:cNvSpPr>
          <p:nvPr/>
        </p:nvSpPr>
        <p:spPr bwMode="auto">
          <a:xfrm>
            <a:off x="320675" y="1700213"/>
            <a:ext cx="727075" cy="274637"/>
          </a:xfrm>
          <a:prstGeom prst="rect">
            <a:avLst/>
          </a:prstGeom>
          <a:noFill/>
          <a:ln w="9525">
            <a:noFill/>
            <a:miter lim="800000"/>
            <a:headEnd/>
            <a:tailEnd/>
          </a:ln>
        </p:spPr>
        <p:txBody>
          <a:bodyPr wrap="none">
            <a:spAutoFit/>
          </a:bodyPr>
          <a:lstStyle/>
          <a:p>
            <a:r>
              <a:rPr lang="en-US" sz="1200" b="1"/>
              <a:t>Rewind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catch_input_exception.exe</a:t>
            </a:r>
          </a:p>
          <a:p>
            <a:r>
              <a:rPr lang="en-US" sz="1400" i="0">
                <a:latin typeface="Courier New" pitchFamily="49" charset="0"/>
              </a:rPr>
              <a:t>Input a Positive &gt; -5</a:t>
            </a:r>
            <a:r>
              <a:rPr lang="en-US" sz="1400" i="0">
                <a:solidFill>
                  <a:srgbClr val="FF0000"/>
                </a:solidFill>
                <a:latin typeface="Courier New" pitchFamily="49" charset="0"/>
              </a:rPr>
              <a:t>|</a:t>
            </a:r>
          </a:p>
        </p:txBody>
      </p:sp>
      <p:sp>
        <p:nvSpPr>
          <p:cNvPr id="9219" name="AutoShape 3"/>
          <p:cNvSpPr>
            <a:spLocks noChangeArrowheads="1"/>
          </p:cNvSpPr>
          <p:nvPr/>
        </p:nvSpPr>
        <p:spPr bwMode="auto">
          <a:xfrm>
            <a:off x="427038" y="1935163"/>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9220" name="Rectangle 4"/>
          <p:cNvSpPr>
            <a:spLocks noChangeArrowheads="1"/>
          </p:cNvSpPr>
          <p:nvPr/>
        </p:nvSpPr>
        <p:spPr bwMode="auto">
          <a:xfrm>
            <a:off x="990600" y="381000"/>
            <a:ext cx="5438775" cy="39020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endParaRPr lang="en-US" sz="1000" b="1" i="0">
              <a:latin typeface="Courier New" pitchFamily="49" charset="0"/>
            </a:endParaRPr>
          </a:p>
          <a:p>
            <a:r>
              <a:rPr lang="en-US" sz="1000" b="1" i="0">
                <a:solidFill>
                  <a:srgbClr val="0000FF"/>
                </a:solidFill>
                <a:latin typeface="Courier New" pitchFamily="49" charset="0"/>
              </a:rPr>
              <a:t>PROCEDURE</a:t>
            </a:r>
            <a:r>
              <a:rPr lang="en-US" sz="1000" b="1" i="0">
                <a:latin typeface="Courier New" pitchFamily="49" charset="0"/>
              </a:rPr>
              <a:t> Catch_Input_Exception </a:t>
            </a:r>
            <a:r>
              <a:rPr lang="en-US" sz="1000" b="1" i="0">
                <a:solidFill>
                  <a:srgbClr val="0000FF"/>
                </a:solidFill>
                <a:latin typeface="Courier New" pitchFamily="49" charset="0"/>
              </a:rPr>
              <a:t>IS</a:t>
            </a:r>
          </a:p>
          <a:p>
            <a:endParaRPr lang="en-US" sz="1000" b="1" i="0">
              <a:latin typeface="Courier New" pitchFamily="49" charset="0"/>
            </a:endParaRPr>
          </a:p>
          <a:p>
            <a:r>
              <a:rPr lang="en-US" sz="1000" b="1" i="0">
                <a:latin typeface="Courier New" pitchFamily="49" charset="0"/>
              </a:rPr>
              <a:t>  X : Positive;</a:t>
            </a:r>
          </a:p>
          <a:p>
            <a:endParaRPr lang="en-US" sz="1000" b="1" i="0">
              <a:latin typeface="Courier New" pitchFamily="49" charset="0"/>
            </a:endParaRPr>
          </a:p>
          <a:p>
            <a:r>
              <a:rPr lang="en-US" sz="1000" b="1" i="0">
                <a:solidFill>
                  <a:srgbClr val="0000FF"/>
                </a:solidFill>
                <a:latin typeface="Courier New" pitchFamily="49" charset="0"/>
              </a:rPr>
              <a:t>BEGIN</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r>
              <a:rPr lang="en-US" sz="1000" b="1" i="0">
                <a:latin typeface="Courier New" pitchFamily="49" charset="0"/>
              </a:rPr>
              <a:t>  Ada.Integer_Text_IO.Get(Item =&gt; X);</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endParaRPr lang="en-US" sz="1000" b="1" i="0">
              <a:latin typeface="Courier New" pitchFamily="49" charset="0"/>
            </a:endParaRPr>
          </a:p>
          <a:p>
            <a:r>
              <a:rPr lang="en-US" sz="1000" b="1" i="0">
                <a:solidFill>
                  <a:srgbClr val="0000FF"/>
                </a:solidFill>
                <a:latin typeface="Courier New" pitchFamily="49" charset="0"/>
              </a:rPr>
              <a:t>EXCEPTION</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endParaRPr lang="en-US" sz="1000" b="1" i="0">
              <a:latin typeface="Courier New" pitchFamily="49" charset="0"/>
            </a:endParaRPr>
          </a:p>
          <a:p>
            <a:r>
              <a:rPr lang="en-US" sz="1000" b="1" i="0">
                <a:solidFill>
                  <a:srgbClr val="0000FF"/>
                </a:solidFill>
                <a:latin typeface="Courier New" pitchFamily="49" charset="0"/>
              </a:rPr>
              <a:t>END</a:t>
            </a:r>
            <a:r>
              <a:rPr lang="en-US" sz="1000" b="1" i="0">
                <a:latin typeface="Courier New" pitchFamily="49" charset="0"/>
              </a:rPr>
              <a:t> Catch_Input_Exception;</a:t>
            </a:r>
            <a:r>
              <a:rPr lang="en-US" sz="1000" b="1">
                <a:latin typeface="Courier New" pitchFamily="49" charset="0"/>
              </a:rPr>
              <a:t> </a:t>
            </a:r>
          </a:p>
        </p:txBody>
      </p:sp>
      <p:sp>
        <p:nvSpPr>
          <p:cNvPr id="9221"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a:t>
            </a:r>
          </a:p>
        </p:txBody>
      </p:sp>
      <p:grpSp>
        <p:nvGrpSpPr>
          <p:cNvPr id="2" name="Group 6"/>
          <p:cNvGrpSpPr>
            <a:grpSpLocks/>
          </p:cNvGrpSpPr>
          <p:nvPr/>
        </p:nvGrpSpPr>
        <p:grpSpPr bwMode="auto">
          <a:xfrm>
            <a:off x="8029575" y="619125"/>
            <a:ext cx="838200" cy="422275"/>
            <a:chOff x="4862" y="182"/>
            <a:chExt cx="528" cy="315"/>
          </a:xfrm>
        </p:grpSpPr>
        <p:sp>
          <p:nvSpPr>
            <p:cNvPr id="9224"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9225"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i="0"/>
            </a:p>
          </p:txBody>
        </p:sp>
        <p:sp>
          <p:nvSpPr>
            <p:cNvPr id="9226"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9223"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catch_input_exception.exe</a:t>
            </a:r>
          </a:p>
          <a:p>
            <a:r>
              <a:rPr lang="en-US" sz="1400" i="0">
                <a:latin typeface="Courier New" pitchFamily="49" charset="0"/>
              </a:rPr>
              <a:t>Input a Positive &gt; -5</a:t>
            </a:r>
          </a:p>
          <a:p>
            <a:r>
              <a:rPr lang="en-US" sz="1400" i="0">
                <a:solidFill>
                  <a:srgbClr val="FF0000"/>
                </a:solidFill>
                <a:latin typeface="Courier New" pitchFamily="49" charset="0"/>
              </a:rPr>
              <a:t>|</a:t>
            </a:r>
          </a:p>
        </p:txBody>
      </p:sp>
      <p:sp>
        <p:nvSpPr>
          <p:cNvPr id="10243" name="AutoShape 3"/>
          <p:cNvSpPr>
            <a:spLocks noChangeArrowheads="1"/>
          </p:cNvSpPr>
          <p:nvPr/>
        </p:nvSpPr>
        <p:spPr bwMode="auto">
          <a:xfrm>
            <a:off x="427038" y="3621088"/>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10244" name="Rectangle 4"/>
          <p:cNvSpPr>
            <a:spLocks noChangeArrowheads="1"/>
          </p:cNvSpPr>
          <p:nvPr/>
        </p:nvSpPr>
        <p:spPr bwMode="auto">
          <a:xfrm>
            <a:off x="990600" y="381000"/>
            <a:ext cx="5438775" cy="39020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endParaRPr lang="en-US" sz="1000" b="1" i="0">
              <a:latin typeface="Courier New" pitchFamily="49" charset="0"/>
            </a:endParaRPr>
          </a:p>
          <a:p>
            <a:r>
              <a:rPr lang="en-US" sz="1000" b="1" i="0">
                <a:solidFill>
                  <a:srgbClr val="0000FF"/>
                </a:solidFill>
                <a:latin typeface="Courier New" pitchFamily="49" charset="0"/>
              </a:rPr>
              <a:t>PROCEDURE</a:t>
            </a:r>
            <a:r>
              <a:rPr lang="en-US" sz="1000" b="1" i="0">
                <a:latin typeface="Courier New" pitchFamily="49" charset="0"/>
              </a:rPr>
              <a:t> Catch_Input_Exception </a:t>
            </a:r>
            <a:r>
              <a:rPr lang="en-US" sz="1000" b="1" i="0">
                <a:solidFill>
                  <a:srgbClr val="0000FF"/>
                </a:solidFill>
                <a:latin typeface="Courier New" pitchFamily="49" charset="0"/>
              </a:rPr>
              <a:t>IS</a:t>
            </a:r>
          </a:p>
          <a:p>
            <a:endParaRPr lang="en-US" sz="1000" b="1" i="0">
              <a:latin typeface="Courier New" pitchFamily="49" charset="0"/>
            </a:endParaRPr>
          </a:p>
          <a:p>
            <a:r>
              <a:rPr lang="en-US" sz="1000" b="1" i="0">
                <a:latin typeface="Courier New" pitchFamily="49" charset="0"/>
              </a:rPr>
              <a:t>  X : Positive;</a:t>
            </a:r>
          </a:p>
          <a:p>
            <a:endParaRPr lang="en-US" sz="1000" b="1" i="0">
              <a:latin typeface="Courier New" pitchFamily="49" charset="0"/>
            </a:endParaRPr>
          </a:p>
          <a:p>
            <a:r>
              <a:rPr lang="en-US" sz="1000" b="1" i="0">
                <a:solidFill>
                  <a:srgbClr val="0000FF"/>
                </a:solidFill>
                <a:latin typeface="Courier New" pitchFamily="49" charset="0"/>
              </a:rPr>
              <a:t>BEGIN</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r>
              <a:rPr lang="en-US" sz="1000" b="1" i="0">
                <a:latin typeface="Courier New" pitchFamily="49" charset="0"/>
              </a:rPr>
              <a:t>  Ada.Integer_Text_IO.Get(Item =&gt; X);</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endParaRPr lang="en-US" sz="1000" b="1" i="0">
              <a:latin typeface="Courier New" pitchFamily="49" charset="0"/>
            </a:endParaRPr>
          </a:p>
          <a:p>
            <a:r>
              <a:rPr lang="en-US" sz="1000" b="1" i="0">
                <a:solidFill>
                  <a:srgbClr val="0000FF"/>
                </a:solidFill>
                <a:latin typeface="Courier New" pitchFamily="49" charset="0"/>
              </a:rPr>
              <a:t>EXCEPTION</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endParaRPr lang="en-US" sz="1000" b="1" i="0">
              <a:latin typeface="Courier New" pitchFamily="49" charset="0"/>
            </a:endParaRPr>
          </a:p>
          <a:p>
            <a:r>
              <a:rPr lang="en-US" sz="1000" b="1" i="0">
                <a:solidFill>
                  <a:srgbClr val="0000FF"/>
                </a:solidFill>
                <a:latin typeface="Courier New" pitchFamily="49" charset="0"/>
              </a:rPr>
              <a:t>END</a:t>
            </a:r>
            <a:r>
              <a:rPr lang="en-US" sz="1000" b="1" i="0">
                <a:latin typeface="Courier New" pitchFamily="49" charset="0"/>
              </a:rPr>
              <a:t> Catch_Input_Exception;</a:t>
            </a:r>
            <a:r>
              <a:rPr lang="en-US" sz="1000" b="1">
                <a:latin typeface="Courier New" pitchFamily="49" charset="0"/>
              </a:rPr>
              <a:t> </a:t>
            </a:r>
          </a:p>
        </p:txBody>
      </p:sp>
      <p:sp>
        <p:nvSpPr>
          <p:cNvPr id="10245"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a:t>
            </a:r>
          </a:p>
        </p:txBody>
      </p:sp>
      <p:grpSp>
        <p:nvGrpSpPr>
          <p:cNvPr id="2" name="Group 6"/>
          <p:cNvGrpSpPr>
            <a:grpSpLocks/>
          </p:cNvGrpSpPr>
          <p:nvPr/>
        </p:nvGrpSpPr>
        <p:grpSpPr bwMode="auto">
          <a:xfrm>
            <a:off x="8029575" y="619125"/>
            <a:ext cx="838200" cy="422275"/>
            <a:chOff x="4862" y="182"/>
            <a:chExt cx="528" cy="315"/>
          </a:xfrm>
        </p:grpSpPr>
        <p:sp>
          <p:nvSpPr>
            <p:cNvPr id="10250"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0251"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i="0"/>
            </a:p>
          </p:txBody>
        </p:sp>
        <p:sp>
          <p:nvSpPr>
            <p:cNvPr id="10252"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10247"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sp>
        <p:nvSpPr>
          <p:cNvPr id="10248" name="AutoShape 12"/>
          <p:cNvSpPr>
            <a:spLocks noChangeArrowheads="1"/>
          </p:cNvSpPr>
          <p:nvPr/>
        </p:nvSpPr>
        <p:spPr bwMode="auto">
          <a:xfrm flipH="1">
            <a:off x="5132388" y="2006600"/>
            <a:ext cx="436562" cy="1790700"/>
          </a:xfrm>
          <a:prstGeom prst="curvedRightArrow">
            <a:avLst>
              <a:gd name="adj1" fmla="val 18952"/>
              <a:gd name="adj2" fmla="val 66769"/>
              <a:gd name="adj3" fmla="val 16782"/>
            </a:avLst>
          </a:prstGeom>
          <a:solidFill>
            <a:schemeClr val="accent1"/>
          </a:solidFill>
          <a:ln w="9525">
            <a:solidFill>
              <a:schemeClr val="tx1"/>
            </a:solidFill>
            <a:miter lim="800000"/>
            <a:headEnd/>
            <a:tailEnd/>
          </a:ln>
        </p:spPr>
        <p:txBody>
          <a:bodyPr wrap="none" anchor="ctr"/>
          <a:lstStyle/>
          <a:p>
            <a:endParaRPr lang="tr-TR"/>
          </a:p>
        </p:txBody>
      </p:sp>
      <p:sp>
        <p:nvSpPr>
          <p:cNvPr id="10249" name="Text Box 13"/>
          <p:cNvSpPr txBox="1">
            <a:spLocks noChangeArrowheads="1"/>
          </p:cNvSpPr>
          <p:nvPr/>
        </p:nvSpPr>
        <p:spPr bwMode="auto">
          <a:xfrm>
            <a:off x="5311775" y="1879600"/>
            <a:ext cx="1401763" cy="457200"/>
          </a:xfrm>
          <a:prstGeom prst="rect">
            <a:avLst/>
          </a:prstGeom>
          <a:noFill/>
          <a:ln w="9525">
            <a:noFill/>
            <a:miter lim="800000"/>
            <a:headEnd/>
            <a:tailEnd/>
          </a:ln>
        </p:spPr>
        <p:txBody>
          <a:bodyPr wrap="none">
            <a:spAutoFit/>
          </a:bodyPr>
          <a:lstStyle/>
          <a:p>
            <a:pPr algn="ctr"/>
            <a:r>
              <a:rPr lang="en-US" sz="1200" b="1" i="0"/>
              <a:t>Constraint_Error</a:t>
            </a:r>
          </a:p>
          <a:p>
            <a:pPr algn="ctr"/>
            <a:r>
              <a:rPr lang="en-US" sz="1200" b="1" i="0"/>
              <a:t>raised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catch_input_exception.exe</a:t>
            </a:r>
          </a:p>
          <a:p>
            <a:r>
              <a:rPr lang="en-US" sz="1400" i="0">
                <a:latin typeface="Courier New" pitchFamily="49" charset="0"/>
              </a:rPr>
              <a:t>Input a Positive &gt; -5</a:t>
            </a:r>
          </a:p>
          <a:p>
            <a:r>
              <a:rPr lang="en-US" sz="1400" i="0">
                <a:latin typeface="Courier New" pitchFamily="49" charset="0"/>
              </a:rPr>
              <a:t>Constraint_Error raised</a:t>
            </a:r>
          </a:p>
          <a:p>
            <a:r>
              <a:rPr lang="en-US" sz="1400" i="0">
                <a:solidFill>
                  <a:srgbClr val="FF0000"/>
                </a:solidFill>
                <a:latin typeface="Courier New" pitchFamily="49" charset="0"/>
              </a:rPr>
              <a:t>|</a:t>
            </a:r>
          </a:p>
        </p:txBody>
      </p:sp>
      <p:sp>
        <p:nvSpPr>
          <p:cNvPr id="11267" name="AutoShape 3"/>
          <p:cNvSpPr>
            <a:spLocks noChangeArrowheads="1"/>
          </p:cNvSpPr>
          <p:nvPr/>
        </p:nvSpPr>
        <p:spPr bwMode="auto">
          <a:xfrm>
            <a:off x="465138" y="3921125"/>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11268" name="Rectangle 4"/>
          <p:cNvSpPr>
            <a:spLocks noChangeArrowheads="1"/>
          </p:cNvSpPr>
          <p:nvPr/>
        </p:nvSpPr>
        <p:spPr bwMode="auto">
          <a:xfrm>
            <a:off x="990600" y="381000"/>
            <a:ext cx="5438775" cy="39020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endParaRPr lang="en-US" sz="1000" b="1" i="0">
              <a:latin typeface="Courier New" pitchFamily="49" charset="0"/>
            </a:endParaRPr>
          </a:p>
          <a:p>
            <a:r>
              <a:rPr lang="en-US" sz="1000" b="1" i="0">
                <a:solidFill>
                  <a:srgbClr val="0000FF"/>
                </a:solidFill>
                <a:latin typeface="Courier New" pitchFamily="49" charset="0"/>
              </a:rPr>
              <a:t>PROCEDURE</a:t>
            </a:r>
            <a:r>
              <a:rPr lang="en-US" sz="1000" b="1" i="0">
                <a:latin typeface="Courier New" pitchFamily="49" charset="0"/>
              </a:rPr>
              <a:t> Catch_Input_Exception </a:t>
            </a:r>
            <a:r>
              <a:rPr lang="en-US" sz="1000" b="1" i="0">
                <a:solidFill>
                  <a:srgbClr val="0000FF"/>
                </a:solidFill>
                <a:latin typeface="Courier New" pitchFamily="49" charset="0"/>
              </a:rPr>
              <a:t>IS</a:t>
            </a:r>
          </a:p>
          <a:p>
            <a:endParaRPr lang="en-US" sz="1000" b="1" i="0">
              <a:latin typeface="Courier New" pitchFamily="49" charset="0"/>
            </a:endParaRPr>
          </a:p>
          <a:p>
            <a:r>
              <a:rPr lang="en-US" sz="1000" b="1" i="0">
                <a:latin typeface="Courier New" pitchFamily="49" charset="0"/>
              </a:rPr>
              <a:t>  X : Positive;</a:t>
            </a:r>
          </a:p>
          <a:p>
            <a:endParaRPr lang="en-US" sz="1000" b="1" i="0">
              <a:latin typeface="Courier New" pitchFamily="49" charset="0"/>
            </a:endParaRPr>
          </a:p>
          <a:p>
            <a:r>
              <a:rPr lang="en-US" sz="1000" b="1" i="0">
                <a:solidFill>
                  <a:srgbClr val="0000FF"/>
                </a:solidFill>
                <a:latin typeface="Courier New" pitchFamily="49" charset="0"/>
              </a:rPr>
              <a:t>BEGIN</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r>
              <a:rPr lang="en-US" sz="1000" b="1" i="0">
                <a:latin typeface="Courier New" pitchFamily="49" charset="0"/>
              </a:rPr>
              <a:t>  Ada.Integer_Text_IO.Get(Item =&gt; X);</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endParaRPr lang="en-US" sz="1000" b="1" i="0">
              <a:latin typeface="Courier New" pitchFamily="49" charset="0"/>
            </a:endParaRPr>
          </a:p>
          <a:p>
            <a:r>
              <a:rPr lang="en-US" sz="1000" b="1" i="0">
                <a:solidFill>
                  <a:srgbClr val="0000FF"/>
                </a:solidFill>
                <a:latin typeface="Courier New" pitchFamily="49" charset="0"/>
              </a:rPr>
              <a:t>EXCEPTION</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endParaRPr lang="en-US" sz="1000" b="1" i="0">
              <a:latin typeface="Courier New" pitchFamily="49" charset="0"/>
            </a:endParaRPr>
          </a:p>
          <a:p>
            <a:r>
              <a:rPr lang="en-US" sz="1000" b="1" i="0">
                <a:solidFill>
                  <a:srgbClr val="0000FF"/>
                </a:solidFill>
                <a:latin typeface="Courier New" pitchFamily="49" charset="0"/>
              </a:rPr>
              <a:t>END</a:t>
            </a:r>
            <a:r>
              <a:rPr lang="en-US" sz="1000" b="1" i="0">
                <a:latin typeface="Courier New" pitchFamily="49" charset="0"/>
              </a:rPr>
              <a:t> Catch_Input_Exception;</a:t>
            </a:r>
            <a:r>
              <a:rPr lang="en-US" sz="1000" b="1">
                <a:latin typeface="Courier New" pitchFamily="49" charset="0"/>
              </a:rPr>
              <a:t> </a:t>
            </a:r>
          </a:p>
        </p:txBody>
      </p:sp>
      <p:sp>
        <p:nvSpPr>
          <p:cNvPr id="11269"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a:t>
            </a:r>
          </a:p>
        </p:txBody>
      </p:sp>
      <p:grpSp>
        <p:nvGrpSpPr>
          <p:cNvPr id="2" name="Group 6"/>
          <p:cNvGrpSpPr>
            <a:grpSpLocks/>
          </p:cNvGrpSpPr>
          <p:nvPr/>
        </p:nvGrpSpPr>
        <p:grpSpPr bwMode="auto">
          <a:xfrm>
            <a:off x="8029575" y="619125"/>
            <a:ext cx="838200" cy="422275"/>
            <a:chOff x="4862" y="182"/>
            <a:chExt cx="528" cy="315"/>
          </a:xfrm>
        </p:grpSpPr>
        <p:sp>
          <p:nvSpPr>
            <p:cNvPr id="11272"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1273"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i="0"/>
            </a:p>
          </p:txBody>
        </p:sp>
        <p:sp>
          <p:nvSpPr>
            <p:cNvPr id="11274"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11271"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dirty="0">
                <a:latin typeface="Courier New" pitchFamily="49" charset="0"/>
              </a:rPr>
              <a:t>X</a:t>
            </a:r>
          </a:p>
          <a:p>
            <a:r>
              <a:rPr lang="en-US" sz="1400" b="1" i="0" dirty="0">
                <a:latin typeface="Courier New" pitchFamily="49" charset="0"/>
              </a:rPr>
              <a:t>:Positive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catch_input_exception.exe</a:t>
            </a:r>
          </a:p>
          <a:p>
            <a:r>
              <a:rPr lang="en-US" sz="1400" i="0">
                <a:latin typeface="Courier New" pitchFamily="49" charset="0"/>
              </a:rPr>
              <a:t>Input a Positive &gt; -5</a:t>
            </a:r>
          </a:p>
          <a:p>
            <a:r>
              <a:rPr lang="en-US" sz="1400" i="0">
                <a:latin typeface="Courier New" pitchFamily="49" charset="0"/>
              </a:rPr>
              <a:t>Constraint_Error raised</a:t>
            </a:r>
          </a:p>
          <a:p>
            <a:endParaRPr lang="en-US" sz="1400" i="0">
              <a:solidFill>
                <a:srgbClr val="FF0000"/>
              </a:solidFill>
              <a:latin typeface="Courier New" pitchFamily="49" charset="0"/>
            </a:endParaRPr>
          </a:p>
          <a:p>
            <a:r>
              <a:rPr lang="en-US" sz="1400" i="0">
                <a:latin typeface="Courier New" pitchFamily="49" charset="0"/>
              </a:rPr>
              <a:t>C</a:t>
            </a:r>
            <a:r>
              <a:rPr lang="en-US" sz="1400" i="0">
                <a:latin typeface="Courier New" pitchFamily="49" charset="0"/>
                <a:sym typeface="Wingdings" pitchFamily="2" charset="2"/>
              </a:rPr>
              <a:t>:\&gt;</a:t>
            </a:r>
            <a:r>
              <a:rPr lang="en-US" sz="1400" i="0">
                <a:solidFill>
                  <a:srgbClr val="FF0000"/>
                </a:solidFill>
                <a:latin typeface="Courier New" pitchFamily="49" charset="0"/>
                <a:sym typeface="Wingdings" pitchFamily="2" charset="2"/>
              </a:rPr>
              <a:t> </a:t>
            </a:r>
            <a:r>
              <a:rPr lang="en-US" sz="1400" i="0">
                <a:solidFill>
                  <a:srgbClr val="FF0000"/>
                </a:solidFill>
                <a:latin typeface="Courier New" pitchFamily="49" charset="0"/>
              </a:rPr>
              <a:t>|</a:t>
            </a:r>
          </a:p>
        </p:txBody>
      </p:sp>
      <p:sp>
        <p:nvSpPr>
          <p:cNvPr id="12291" name="Rectangle 3"/>
          <p:cNvSpPr>
            <a:spLocks noChangeArrowheads="1"/>
          </p:cNvSpPr>
          <p:nvPr/>
        </p:nvSpPr>
        <p:spPr bwMode="auto">
          <a:xfrm>
            <a:off x="990600" y="381000"/>
            <a:ext cx="5438775" cy="39020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endParaRPr lang="en-US" sz="1000" b="1" i="0">
              <a:latin typeface="Courier New" pitchFamily="49" charset="0"/>
            </a:endParaRPr>
          </a:p>
          <a:p>
            <a:r>
              <a:rPr lang="en-US" sz="1000" b="1" i="0">
                <a:solidFill>
                  <a:srgbClr val="0000FF"/>
                </a:solidFill>
                <a:latin typeface="Courier New" pitchFamily="49" charset="0"/>
              </a:rPr>
              <a:t>PROCEDURE</a:t>
            </a:r>
            <a:r>
              <a:rPr lang="en-US" sz="1000" b="1" i="0">
                <a:latin typeface="Courier New" pitchFamily="49" charset="0"/>
              </a:rPr>
              <a:t> Catch_Input_Exception </a:t>
            </a:r>
            <a:r>
              <a:rPr lang="en-US" sz="1000" b="1" i="0">
                <a:solidFill>
                  <a:srgbClr val="0000FF"/>
                </a:solidFill>
                <a:latin typeface="Courier New" pitchFamily="49" charset="0"/>
              </a:rPr>
              <a:t>IS</a:t>
            </a:r>
          </a:p>
          <a:p>
            <a:endParaRPr lang="en-US" sz="1000" b="1" i="0">
              <a:latin typeface="Courier New" pitchFamily="49" charset="0"/>
            </a:endParaRPr>
          </a:p>
          <a:p>
            <a:r>
              <a:rPr lang="en-US" sz="1000" b="1" i="0">
                <a:latin typeface="Courier New" pitchFamily="49" charset="0"/>
              </a:rPr>
              <a:t>  X : Positive;</a:t>
            </a:r>
          </a:p>
          <a:p>
            <a:endParaRPr lang="en-US" sz="1000" b="1" i="0">
              <a:latin typeface="Courier New" pitchFamily="49" charset="0"/>
            </a:endParaRPr>
          </a:p>
          <a:p>
            <a:r>
              <a:rPr lang="en-US" sz="1000" b="1" i="0">
                <a:solidFill>
                  <a:srgbClr val="0000FF"/>
                </a:solidFill>
                <a:latin typeface="Courier New" pitchFamily="49" charset="0"/>
              </a:rPr>
              <a:t>BEGIN</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r>
              <a:rPr lang="en-US" sz="1000" b="1" i="0">
                <a:latin typeface="Courier New" pitchFamily="49" charset="0"/>
              </a:rPr>
              <a:t>  Ada.Integer_Text_IO.Get(Item =&gt; X);</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endParaRPr lang="en-US" sz="1000" b="1" i="0">
              <a:latin typeface="Courier New" pitchFamily="49" charset="0"/>
            </a:endParaRPr>
          </a:p>
          <a:p>
            <a:r>
              <a:rPr lang="en-US" sz="1000" b="1" i="0">
                <a:solidFill>
                  <a:srgbClr val="0000FF"/>
                </a:solidFill>
                <a:latin typeface="Courier New" pitchFamily="49" charset="0"/>
              </a:rPr>
              <a:t>EXCEPTION</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endParaRPr lang="en-US" sz="1000" b="1" i="0">
              <a:latin typeface="Courier New" pitchFamily="49" charset="0"/>
            </a:endParaRPr>
          </a:p>
          <a:p>
            <a:r>
              <a:rPr lang="en-US" sz="1000" b="1" i="0">
                <a:solidFill>
                  <a:srgbClr val="0000FF"/>
                </a:solidFill>
                <a:latin typeface="Courier New" pitchFamily="49" charset="0"/>
              </a:rPr>
              <a:t>END</a:t>
            </a:r>
            <a:r>
              <a:rPr lang="en-US" sz="1000" b="1" i="0">
                <a:latin typeface="Courier New" pitchFamily="49" charset="0"/>
              </a:rPr>
              <a:t> Catch_Input_Exception;</a:t>
            </a:r>
            <a:r>
              <a:rPr lang="en-US" sz="1000" b="1">
                <a:latin typeface="Courier New" pitchFamily="49" charset="0"/>
              </a:rPr>
              <a:t> </a:t>
            </a:r>
          </a:p>
        </p:txBody>
      </p:sp>
      <p:sp>
        <p:nvSpPr>
          <p:cNvPr id="12292" name="AutoShape 4"/>
          <p:cNvSpPr>
            <a:spLocks noChangeArrowheads="1"/>
          </p:cNvSpPr>
          <p:nvPr/>
        </p:nvSpPr>
        <p:spPr bwMode="auto">
          <a:xfrm>
            <a:off x="503238" y="4233863"/>
            <a:ext cx="533400" cy="152400"/>
          </a:xfrm>
          <a:prstGeom prst="rightArrow">
            <a:avLst>
              <a:gd name="adj1" fmla="val 50000"/>
              <a:gd name="adj2" fmla="val 87500"/>
            </a:avLst>
          </a:prstGeom>
          <a:solidFill>
            <a:schemeClr val="accent1"/>
          </a:solidFill>
          <a:ln w="9525">
            <a:pattFill prst="pct50">
              <a:fgClr>
                <a:schemeClr val="tx1"/>
              </a:fgClr>
              <a:bgClr>
                <a:srgbClr val="FFFFFF"/>
              </a:bgClr>
            </a:pattFill>
            <a:miter lim="800000"/>
            <a:headEnd/>
            <a:tailEnd/>
          </a:ln>
        </p:spPr>
        <p:txBody>
          <a:bodyPr wrap="none" anchor="ctr"/>
          <a:lstStyle/>
          <a:p>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catch_input_exception.exe</a:t>
            </a:r>
          </a:p>
          <a:p>
            <a:r>
              <a:rPr lang="en-US" sz="1400" i="0">
                <a:latin typeface="Courier New" pitchFamily="49" charset="0"/>
              </a:rPr>
              <a:t>Input a Positive &gt; </a:t>
            </a:r>
            <a:r>
              <a:rPr lang="en-US" sz="1400" i="0">
                <a:solidFill>
                  <a:srgbClr val="FF0000"/>
                </a:solidFill>
                <a:latin typeface="Courier New" pitchFamily="49" charset="0"/>
              </a:rPr>
              <a:t>|</a:t>
            </a:r>
          </a:p>
        </p:txBody>
      </p:sp>
      <p:sp>
        <p:nvSpPr>
          <p:cNvPr id="13315" name="AutoShape 3"/>
          <p:cNvSpPr>
            <a:spLocks noChangeArrowheads="1"/>
          </p:cNvSpPr>
          <p:nvPr/>
        </p:nvSpPr>
        <p:spPr bwMode="auto">
          <a:xfrm>
            <a:off x="427038" y="1935163"/>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13316" name="Rectangle 4"/>
          <p:cNvSpPr>
            <a:spLocks noChangeArrowheads="1"/>
          </p:cNvSpPr>
          <p:nvPr/>
        </p:nvSpPr>
        <p:spPr bwMode="auto">
          <a:xfrm>
            <a:off x="990600" y="381000"/>
            <a:ext cx="5438775" cy="39020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endParaRPr lang="en-US" sz="1000" b="1" i="0">
              <a:latin typeface="Courier New" pitchFamily="49" charset="0"/>
            </a:endParaRPr>
          </a:p>
          <a:p>
            <a:r>
              <a:rPr lang="en-US" sz="1000" b="1" i="0">
                <a:solidFill>
                  <a:srgbClr val="0000FF"/>
                </a:solidFill>
                <a:latin typeface="Courier New" pitchFamily="49" charset="0"/>
              </a:rPr>
              <a:t>PROCEDURE</a:t>
            </a:r>
            <a:r>
              <a:rPr lang="en-US" sz="1000" b="1" i="0">
                <a:latin typeface="Courier New" pitchFamily="49" charset="0"/>
              </a:rPr>
              <a:t> Catch_Input_Exception </a:t>
            </a:r>
            <a:r>
              <a:rPr lang="en-US" sz="1000" b="1" i="0">
                <a:solidFill>
                  <a:srgbClr val="0000FF"/>
                </a:solidFill>
                <a:latin typeface="Courier New" pitchFamily="49" charset="0"/>
              </a:rPr>
              <a:t>IS</a:t>
            </a:r>
          </a:p>
          <a:p>
            <a:endParaRPr lang="en-US" sz="1000" b="1" i="0">
              <a:latin typeface="Courier New" pitchFamily="49" charset="0"/>
            </a:endParaRPr>
          </a:p>
          <a:p>
            <a:r>
              <a:rPr lang="en-US" sz="1000" b="1" i="0">
                <a:latin typeface="Courier New" pitchFamily="49" charset="0"/>
              </a:rPr>
              <a:t>  X : Positive;</a:t>
            </a:r>
          </a:p>
          <a:p>
            <a:endParaRPr lang="en-US" sz="1000" b="1" i="0">
              <a:latin typeface="Courier New" pitchFamily="49" charset="0"/>
            </a:endParaRPr>
          </a:p>
          <a:p>
            <a:r>
              <a:rPr lang="en-US" sz="1000" b="1" i="0">
                <a:solidFill>
                  <a:srgbClr val="0000FF"/>
                </a:solidFill>
                <a:latin typeface="Courier New" pitchFamily="49" charset="0"/>
              </a:rPr>
              <a:t>BEGIN</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r>
              <a:rPr lang="en-US" sz="1000" b="1" i="0">
                <a:latin typeface="Courier New" pitchFamily="49" charset="0"/>
              </a:rPr>
              <a:t>  Ada.Integer_Text_IO.Get(Item =&gt; X);</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endParaRPr lang="en-US" sz="1000" b="1" i="0">
              <a:latin typeface="Courier New" pitchFamily="49" charset="0"/>
            </a:endParaRPr>
          </a:p>
          <a:p>
            <a:r>
              <a:rPr lang="en-US" sz="1000" b="1" i="0">
                <a:solidFill>
                  <a:srgbClr val="0000FF"/>
                </a:solidFill>
                <a:latin typeface="Courier New" pitchFamily="49" charset="0"/>
              </a:rPr>
              <a:t>EXCEPTION</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endParaRPr lang="en-US" sz="1000" b="1" i="0">
              <a:latin typeface="Courier New" pitchFamily="49" charset="0"/>
            </a:endParaRPr>
          </a:p>
          <a:p>
            <a:r>
              <a:rPr lang="en-US" sz="1000" b="1" i="0">
                <a:solidFill>
                  <a:srgbClr val="0000FF"/>
                </a:solidFill>
                <a:latin typeface="Courier New" pitchFamily="49" charset="0"/>
              </a:rPr>
              <a:t>END</a:t>
            </a:r>
            <a:r>
              <a:rPr lang="en-US" sz="1000" b="1" i="0">
                <a:latin typeface="Courier New" pitchFamily="49" charset="0"/>
              </a:rPr>
              <a:t> Catch_Input_Exception;</a:t>
            </a:r>
            <a:r>
              <a:rPr lang="en-US" sz="1000" b="1">
                <a:latin typeface="Courier New" pitchFamily="49" charset="0"/>
              </a:rPr>
              <a:t> </a:t>
            </a:r>
          </a:p>
        </p:txBody>
      </p:sp>
      <p:sp>
        <p:nvSpPr>
          <p:cNvPr id="13317"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a:t>
            </a:r>
          </a:p>
        </p:txBody>
      </p:sp>
      <p:grpSp>
        <p:nvGrpSpPr>
          <p:cNvPr id="2" name="Group 6"/>
          <p:cNvGrpSpPr>
            <a:grpSpLocks/>
          </p:cNvGrpSpPr>
          <p:nvPr/>
        </p:nvGrpSpPr>
        <p:grpSpPr bwMode="auto">
          <a:xfrm>
            <a:off x="8029575" y="619125"/>
            <a:ext cx="838200" cy="422275"/>
            <a:chOff x="4862" y="182"/>
            <a:chExt cx="528" cy="315"/>
          </a:xfrm>
        </p:grpSpPr>
        <p:sp>
          <p:nvSpPr>
            <p:cNvPr id="13321"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3322"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i="0"/>
            </a:p>
          </p:txBody>
        </p:sp>
        <p:sp>
          <p:nvSpPr>
            <p:cNvPr id="13323"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13319"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sp>
        <p:nvSpPr>
          <p:cNvPr id="13320" name="Text Box 11"/>
          <p:cNvSpPr txBox="1">
            <a:spLocks noChangeArrowheads="1"/>
          </p:cNvSpPr>
          <p:nvPr/>
        </p:nvSpPr>
        <p:spPr bwMode="auto">
          <a:xfrm>
            <a:off x="320675" y="1700213"/>
            <a:ext cx="727075" cy="274637"/>
          </a:xfrm>
          <a:prstGeom prst="rect">
            <a:avLst/>
          </a:prstGeom>
          <a:noFill/>
          <a:ln w="9525">
            <a:noFill/>
            <a:miter lim="800000"/>
            <a:headEnd/>
            <a:tailEnd/>
          </a:ln>
        </p:spPr>
        <p:txBody>
          <a:bodyPr wrap="none">
            <a:spAutoFit/>
          </a:bodyPr>
          <a:lstStyle/>
          <a:p>
            <a:r>
              <a:rPr lang="en-US" sz="1200" b="1"/>
              <a:t>Rewind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catch_input_exception.exe</a:t>
            </a:r>
          </a:p>
          <a:p>
            <a:r>
              <a:rPr lang="en-US" sz="1400" i="0">
                <a:latin typeface="Courier New" pitchFamily="49" charset="0"/>
              </a:rPr>
              <a:t>Input a Positive &gt; xx</a:t>
            </a:r>
            <a:r>
              <a:rPr lang="en-US" sz="1400" i="0">
                <a:solidFill>
                  <a:srgbClr val="FF0000"/>
                </a:solidFill>
                <a:latin typeface="Courier New" pitchFamily="49" charset="0"/>
              </a:rPr>
              <a:t>|</a:t>
            </a:r>
          </a:p>
        </p:txBody>
      </p:sp>
      <p:sp>
        <p:nvSpPr>
          <p:cNvPr id="14339" name="AutoShape 3"/>
          <p:cNvSpPr>
            <a:spLocks noChangeArrowheads="1"/>
          </p:cNvSpPr>
          <p:nvPr/>
        </p:nvSpPr>
        <p:spPr bwMode="auto">
          <a:xfrm>
            <a:off x="427038" y="1935163"/>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14340" name="Rectangle 4"/>
          <p:cNvSpPr>
            <a:spLocks noChangeArrowheads="1"/>
          </p:cNvSpPr>
          <p:nvPr/>
        </p:nvSpPr>
        <p:spPr bwMode="auto">
          <a:xfrm>
            <a:off x="990600" y="381000"/>
            <a:ext cx="5438775" cy="39020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endParaRPr lang="en-US" sz="1000" b="1" i="0">
              <a:latin typeface="Courier New" pitchFamily="49" charset="0"/>
            </a:endParaRPr>
          </a:p>
          <a:p>
            <a:r>
              <a:rPr lang="en-US" sz="1000" b="1" i="0">
                <a:solidFill>
                  <a:srgbClr val="0000FF"/>
                </a:solidFill>
                <a:latin typeface="Courier New" pitchFamily="49" charset="0"/>
              </a:rPr>
              <a:t>PROCEDURE</a:t>
            </a:r>
            <a:r>
              <a:rPr lang="en-US" sz="1000" b="1" i="0">
                <a:latin typeface="Courier New" pitchFamily="49" charset="0"/>
              </a:rPr>
              <a:t> Catch_Input_Exception </a:t>
            </a:r>
            <a:r>
              <a:rPr lang="en-US" sz="1000" b="1" i="0">
                <a:solidFill>
                  <a:srgbClr val="0000FF"/>
                </a:solidFill>
                <a:latin typeface="Courier New" pitchFamily="49" charset="0"/>
              </a:rPr>
              <a:t>IS</a:t>
            </a:r>
          </a:p>
          <a:p>
            <a:endParaRPr lang="en-US" sz="1000" b="1" i="0">
              <a:latin typeface="Courier New" pitchFamily="49" charset="0"/>
            </a:endParaRPr>
          </a:p>
          <a:p>
            <a:r>
              <a:rPr lang="en-US" sz="1000" b="1" i="0">
                <a:latin typeface="Courier New" pitchFamily="49" charset="0"/>
              </a:rPr>
              <a:t>  X : Positive;</a:t>
            </a:r>
          </a:p>
          <a:p>
            <a:endParaRPr lang="en-US" sz="1000" b="1" i="0">
              <a:latin typeface="Courier New" pitchFamily="49" charset="0"/>
            </a:endParaRPr>
          </a:p>
          <a:p>
            <a:r>
              <a:rPr lang="en-US" sz="1000" b="1" i="0">
                <a:solidFill>
                  <a:srgbClr val="0000FF"/>
                </a:solidFill>
                <a:latin typeface="Courier New" pitchFamily="49" charset="0"/>
              </a:rPr>
              <a:t>BEGIN</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r>
              <a:rPr lang="en-US" sz="1000" b="1" i="0">
                <a:latin typeface="Courier New" pitchFamily="49" charset="0"/>
              </a:rPr>
              <a:t>  Ada.Integer_Text_IO.Get(Item =&gt; X);</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endParaRPr lang="en-US" sz="1000" b="1" i="0">
              <a:latin typeface="Courier New" pitchFamily="49" charset="0"/>
            </a:endParaRPr>
          </a:p>
          <a:p>
            <a:r>
              <a:rPr lang="en-US" sz="1000" b="1" i="0">
                <a:solidFill>
                  <a:srgbClr val="0000FF"/>
                </a:solidFill>
                <a:latin typeface="Courier New" pitchFamily="49" charset="0"/>
              </a:rPr>
              <a:t>EXCEPTION</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endParaRPr lang="en-US" sz="1000" b="1" i="0">
              <a:latin typeface="Courier New" pitchFamily="49" charset="0"/>
            </a:endParaRPr>
          </a:p>
          <a:p>
            <a:r>
              <a:rPr lang="en-US" sz="1000" b="1" i="0">
                <a:solidFill>
                  <a:srgbClr val="0000FF"/>
                </a:solidFill>
                <a:latin typeface="Courier New" pitchFamily="49" charset="0"/>
              </a:rPr>
              <a:t>END</a:t>
            </a:r>
            <a:r>
              <a:rPr lang="en-US" sz="1000" b="1" i="0">
                <a:latin typeface="Courier New" pitchFamily="49" charset="0"/>
              </a:rPr>
              <a:t> Catch_Input_Exception;</a:t>
            </a:r>
            <a:r>
              <a:rPr lang="en-US" sz="1000" b="1">
                <a:latin typeface="Courier New" pitchFamily="49" charset="0"/>
              </a:rPr>
              <a:t> </a:t>
            </a:r>
          </a:p>
        </p:txBody>
      </p:sp>
      <p:sp>
        <p:nvSpPr>
          <p:cNvPr id="14341"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a:t>
            </a:r>
          </a:p>
        </p:txBody>
      </p:sp>
      <p:grpSp>
        <p:nvGrpSpPr>
          <p:cNvPr id="2" name="Group 6"/>
          <p:cNvGrpSpPr>
            <a:grpSpLocks/>
          </p:cNvGrpSpPr>
          <p:nvPr/>
        </p:nvGrpSpPr>
        <p:grpSpPr bwMode="auto">
          <a:xfrm>
            <a:off x="8029575" y="619125"/>
            <a:ext cx="838200" cy="422275"/>
            <a:chOff x="4862" y="182"/>
            <a:chExt cx="528" cy="315"/>
          </a:xfrm>
        </p:grpSpPr>
        <p:sp>
          <p:nvSpPr>
            <p:cNvPr id="14344"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4345"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i="0"/>
            </a:p>
          </p:txBody>
        </p:sp>
        <p:sp>
          <p:nvSpPr>
            <p:cNvPr id="14346"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14343"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catch_input_exception.exe</a:t>
            </a:r>
          </a:p>
          <a:p>
            <a:r>
              <a:rPr lang="en-US" sz="1400" i="0">
                <a:latin typeface="Courier New" pitchFamily="49" charset="0"/>
              </a:rPr>
              <a:t>Input a Positive &gt; xx</a:t>
            </a:r>
          </a:p>
          <a:p>
            <a:r>
              <a:rPr lang="en-US" sz="1400" i="0">
                <a:solidFill>
                  <a:srgbClr val="FF0000"/>
                </a:solidFill>
                <a:latin typeface="Courier New" pitchFamily="49" charset="0"/>
              </a:rPr>
              <a:t>|</a:t>
            </a:r>
          </a:p>
        </p:txBody>
      </p:sp>
      <p:sp>
        <p:nvSpPr>
          <p:cNvPr id="15363" name="AutoShape 3"/>
          <p:cNvSpPr>
            <a:spLocks noChangeArrowheads="1"/>
          </p:cNvSpPr>
          <p:nvPr/>
        </p:nvSpPr>
        <p:spPr bwMode="auto">
          <a:xfrm>
            <a:off x="444500" y="3163888"/>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15364" name="Rectangle 4"/>
          <p:cNvSpPr>
            <a:spLocks noChangeArrowheads="1"/>
          </p:cNvSpPr>
          <p:nvPr/>
        </p:nvSpPr>
        <p:spPr bwMode="auto">
          <a:xfrm>
            <a:off x="990600" y="381000"/>
            <a:ext cx="5438775" cy="39020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endParaRPr lang="en-US" sz="1000" b="1" i="0">
              <a:latin typeface="Courier New" pitchFamily="49" charset="0"/>
            </a:endParaRPr>
          </a:p>
          <a:p>
            <a:r>
              <a:rPr lang="en-US" sz="1000" b="1" i="0">
                <a:solidFill>
                  <a:srgbClr val="0000FF"/>
                </a:solidFill>
                <a:latin typeface="Courier New" pitchFamily="49" charset="0"/>
              </a:rPr>
              <a:t>PROCEDURE</a:t>
            </a:r>
            <a:r>
              <a:rPr lang="en-US" sz="1000" b="1" i="0">
                <a:latin typeface="Courier New" pitchFamily="49" charset="0"/>
              </a:rPr>
              <a:t> Catch_Input_Exception </a:t>
            </a:r>
            <a:r>
              <a:rPr lang="en-US" sz="1000" b="1" i="0">
                <a:solidFill>
                  <a:srgbClr val="0000FF"/>
                </a:solidFill>
                <a:latin typeface="Courier New" pitchFamily="49" charset="0"/>
              </a:rPr>
              <a:t>IS</a:t>
            </a:r>
          </a:p>
          <a:p>
            <a:endParaRPr lang="en-US" sz="1000" b="1" i="0">
              <a:latin typeface="Courier New" pitchFamily="49" charset="0"/>
            </a:endParaRPr>
          </a:p>
          <a:p>
            <a:r>
              <a:rPr lang="en-US" sz="1000" b="1" i="0">
                <a:latin typeface="Courier New" pitchFamily="49" charset="0"/>
              </a:rPr>
              <a:t>  X : Positive;</a:t>
            </a:r>
          </a:p>
          <a:p>
            <a:endParaRPr lang="en-US" sz="1000" b="1" i="0">
              <a:latin typeface="Courier New" pitchFamily="49" charset="0"/>
            </a:endParaRPr>
          </a:p>
          <a:p>
            <a:r>
              <a:rPr lang="en-US" sz="1000" b="1" i="0">
                <a:solidFill>
                  <a:srgbClr val="0000FF"/>
                </a:solidFill>
                <a:latin typeface="Courier New" pitchFamily="49" charset="0"/>
              </a:rPr>
              <a:t>BEGIN</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r>
              <a:rPr lang="en-US" sz="1000" b="1" i="0">
                <a:latin typeface="Courier New" pitchFamily="49" charset="0"/>
              </a:rPr>
              <a:t>  Ada.Integer_Text_IO.Get(Item =&gt; X);</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endParaRPr lang="en-US" sz="1000" b="1" i="0">
              <a:latin typeface="Courier New" pitchFamily="49" charset="0"/>
            </a:endParaRPr>
          </a:p>
          <a:p>
            <a:r>
              <a:rPr lang="en-US" sz="1000" b="1" i="0">
                <a:solidFill>
                  <a:srgbClr val="0000FF"/>
                </a:solidFill>
                <a:latin typeface="Courier New" pitchFamily="49" charset="0"/>
              </a:rPr>
              <a:t>EXCEPTION</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endParaRPr lang="en-US" sz="1000" b="1" i="0">
              <a:latin typeface="Courier New" pitchFamily="49" charset="0"/>
            </a:endParaRPr>
          </a:p>
          <a:p>
            <a:r>
              <a:rPr lang="en-US" sz="1000" b="1" i="0">
                <a:solidFill>
                  <a:srgbClr val="0000FF"/>
                </a:solidFill>
                <a:latin typeface="Courier New" pitchFamily="49" charset="0"/>
              </a:rPr>
              <a:t>END</a:t>
            </a:r>
            <a:r>
              <a:rPr lang="en-US" sz="1000" b="1" i="0">
                <a:latin typeface="Courier New" pitchFamily="49" charset="0"/>
              </a:rPr>
              <a:t> Catch_Input_Exception;</a:t>
            </a:r>
            <a:r>
              <a:rPr lang="en-US" sz="1000" b="1">
                <a:latin typeface="Courier New" pitchFamily="49" charset="0"/>
              </a:rPr>
              <a:t> </a:t>
            </a:r>
          </a:p>
        </p:txBody>
      </p:sp>
      <p:sp>
        <p:nvSpPr>
          <p:cNvPr id="15365"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a:t>
            </a:r>
          </a:p>
        </p:txBody>
      </p:sp>
      <p:grpSp>
        <p:nvGrpSpPr>
          <p:cNvPr id="2" name="Group 6"/>
          <p:cNvGrpSpPr>
            <a:grpSpLocks/>
          </p:cNvGrpSpPr>
          <p:nvPr/>
        </p:nvGrpSpPr>
        <p:grpSpPr bwMode="auto">
          <a:xfrm>
            <a:off x="8029575" y="619125"/>
            <a:ext cx="838200" cy="422275"/>
            <a:chOff x="4862" y="182"/>
            <a:chExt cx="528" cy="315"/>
          </a:xfrm>
        </p:grpSpPr>
        <p:sp>
          <p:nvSpPr>
            <p:cNvPr id="15370"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5371"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i="0"/>
            </a:p>
          </p:txBody>
        </p:sp>
        <p:sp>
          <p:nvSpPr>
            <p:cNvPr id="15372"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15367"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sp>
        <p:nvSpPr>
          <p:cNvPr id="15368" name="AutoShape 11"/>
          <p:cNvSpPr>
            <a:spLocks noChangeArrowheads="1"/>
          </p:cNvSpPr>
          <p:nvPr/>
        </p:nvSpPr>
        <p:spPr bwMode="auto">
          <a:xfrm flipH="1">
            <a:off x="5132388" y="2006600"/>
            <a:ext cx="436562" cy="1328738"/>
          </a:xfrm>
          <a:prstGeom prst="curvedRightArrow">
            <a:avLst>
              <a:gd name="adj1" fmla="val 19798"/>
              <a:gd name="adj2" fmla="val 55279"/>
              <a:gd name="adj3" fmla="val 16782"/>
            </a:avLst>
          </a:prstGeom>
          <a:solidFill>
            <a:schemeClr val="accent1"/>
          </a:solidFill>
          <a:ln w="9525">
            <a:solidFill>
              <a:schemeClr val="tx1"/>
            </a:solidFill>
            <a:miter lim="800000"/>
            <a:headEnd/>
            <a:tailEnd/>
          </a:ln>
        </p:spPr>
        <p:txBody>
          <a:bodyPr wrap="none" anchor="ctr"/>
          <a:lstStyle/>
          <a:p>
            <a:endParaRPr lang="tr-TR"/>
          </a:p>
        </p:txBody>
      </p:sp>
      <p:sp>
        <p:nvSpPr>
          <p:cNvPr id="15369" name="Text Box 12"/>
          <p:cNvSpPr txBox="1">
            <a:spLocks noChangeArrowheads="1"/>
          </p:cNvSpPr>
          <p:nvPr/>
        </p:nvSpPr>
        <p:spPr bwMode="auto">
          <a:xfrm>
            <a:off x="5372100" y="1879600"/>
            <a:ext cx="968375" cy="457200"/>
          </a:xfrm>
          <a:prstGeom prst="rect">
            <a:avLst/>
          </a:prstGeom>
          <a:noFill/>
          <a:ln w="9525">
            <a:noFill/>
            <a:miter lim="800000"/>
            <a:headEnd/>
            <a:tailEnd/>
          </a:ln>
        </p:spPr>
        <p:txBody>
          <a:bodyPr wrap="none">
            <a:spAutoFit/>
          </a:bodyPr>
          <a:lstStyle/>
          <a:p>
            <a:pPr algn="ctr"/>
            <a:r>
              <a:rPr lang="en-US" sz="1200" b="1" i="0"/>
              <a:t>Data_Error</a:t>
            </a:r>
          </a:p>
          <a:p>
            <a:pPr algn="ctr"/>
            <a:r>
              <a:rPr lang="en-US" sz="1200" b="1" i="0"/>
              <a:t>raised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İstisnaların (</a:t>
            </a:r>
            <a:r>
              <a:rPr lang="tr-TR" dirty="0" err="1" smtClean="0"/>
              <a:t>exception</a:t>
            </a:r>
            <a:r>
              <a:rPr lang="tr-TR" dirty="0" smtClean="0"/>
              <a:t>) yönetilmesi</a:t>
            </a:r>
            <a:endParaRPr lang="tr-TR" dirty="0"/>
          </a:p>
        </p:txBody>
      </p:sp>
      <p:sp>
        <p:nvSpPr>
          <p:cNvPr id="3" name="2 İçerik Yer Tutucusu"/>
          <p:cNvSpPr>
            <a:spLocks noGrp="1"/>
          </p:cNvSpPr>
          <p:nvPr>
            <p:ph idx="1"/>
          </p:nvPr>
        </p:nvSpPr>
        <p:spPr/>
        <p:txBody>
          <a:bodyPr>
            <a:normAutofit fontScale="77500" lnSpcReduction="20000"/>
          </a:bodyPr>
          <a:lstStyle/>
          <a:p>
            <a:r>
              <a:rPr lang="tr-TR" dirty="0" smtClean="0"/>
              <a:t>Tanım: İstisna (</a:t>
            </a:r>
            <a:r>
              <a:rPr lang="tr-TR" dirty="0" err="1" smtClean="0"/>
              <a:t>exception</a:t>
            </a:r>
            <a:r>
              <a:rPr lang="tr-TR" dirty="0" smtClean="0"/>
              <a:t>) </a:t>
            </a:r>
          </a:p>
          <a:p>
            <a:pPr lvl="1"/>
            <a:r>
              <a:rPr lang="es-ES" dirty="0" err="1" smtClean="0"/>
              <a:t>bir</a:t>
            </a:r>
            <a:r>
              <a:rPr lang="es-ES" dirty="0" smtClean="0"/>
              <a:t> </a:t>
            </a:r>
            <a:r>
              <a:rPr lang="es-ES" dirty="0" err="1" smtClean="0"/>
              <a:t>hatadan</a:t>
            </a:r>
            <a:r>
              <a:rPr lang="es-ES" dirty="0" smtClean="0"/>
              <a:t> </a:t>
            </a:r>
            <a:r>
              <a:rPr lang="es-ES" dirty="0" err="1" smtClean="0"/>
              <a:t>veya</a:t>
            </a:r>
            <a:r>
              <a:rPr lang="es-ES" dirty="0" smtClean="0"/>
              <a:t> </a:t>
            </a:r>
            <a:r>
              <a:rPr lang="es-ES" dirty="0" err="1" smtClean="0"/>
              <a:t>değil</a:t>
            </a:r>
            <a:r>
              <a:rPr lang="es-ES" dirty="0" smtClean="0"/>
              <a:t>,</a:t>
            </a:r>
            <a:r>
              <a:rPr lang="tr-TR" dirty="0" smtClean="0"/>
              <a:t> </a:t>
            </a:r>
          </a:p>
          <a:p>
            <a:pPr lvl="1"/>
            <a:r>
              <a:rPr lang="tr-TR" dirty="0" smtClean="0"/>
              <a:t>donanım veya yazılım tarafından algılanabilen (</a:t>
            </a:r>
            <a:r>
              <a:rPr lang="tr-TR" dirty="0" err="1" smtClean="0"/>
              <a:t>detectable</a:t>
            </a:r>
            <a:r>
              <a:rPr lang="tr-TR" dirty="0" smtClean="0"/>
              <a:t>)</a:t>
            </a:r>
          </a:p>
          <a:p>
            <a:pPr lvl="1"/>
            <a:r>
              <a:rPr lang="tr-TR" dirty="0" smtClean="0"/>
              <a:t>ve özel işlem gerektirebilen</a:t>
            </a:r>
          </a:p>
          <a:p>
            <a:pPr lvl="1"/>
            <a:r>
              <a:rPr lang="tr-TR" dirty="0" smtClean="0"/>
              <a:t>beklenmedik (ne zaman olacağı bilinmeyen) olaydır (</a:t>
            </a:r>
            <a:r>
              <a:rPr lang="tr-TR" dirty="0" err="1" smtClean="0"/>
              <a:t>event</a:t>
            </a:r>
            <a:r>
              <a:rPr lang="tr-TR" dirty="0" smtClean="0"/>
              <a:t>).</a:t>
            </a:r>
          </a:p>
          <a:p>
            <a:r>
              <a:rPr lang="tr-TR" dirty="0" smtClean="0"/>
              <a:t>Tanım: İstisnanın algılanmasından sonra gerekebilen özel işleme istisna yönetilmesi (</a:t>
            </a:r>
            <a:r>
              <a:rPr lang="tr-TR" dirty="0" err="1" smtClean="0"/>
              <a:t>exception</a:t>
            </a:r>
            <a:r>
              <a:rPr lang="tr-TR" dirty="0" smtClean="0"/>
              <a:t> </a:t>
            </a:r>
            <a:r>
              <a:rPr lang="tr-TR" dirty="0" err="1" smtClean="0"/>
              <a:t>handling</a:t>
            </a:r>
            <a:r>
              <a:rPr lang="tr-TR" dirty="0" smtClean="0"/>
              <a:t>) denir.</a:t>
            </a:r>
          </a:p>
          <a:p>
            <a:r>
              <a:rPr lang="tr-TR" dirty="0" smtClean="0"/>
              <a:t>Tanım: İstisnayı yöneten koda, istisna yöneticisi/kotarıcısı</a:t>
            </a:r>
          </a:p>
          <a:p>
            <a:r>
              <a:rPr lang="tr-TR" dirty="0" smtClean="0"/>
              <a:t>(</a:t>
            </a:r>
            <a:r>
              <a:rPr lang="tr-TR" dirty="0" err="1" smtClean="0"/>
              <a:t>exception</a:t>
            </a:r>
            <a:r>
              <a:rPr lang="tr-TR" dirty="0" smtClean="0"/>
              <a:t> </a:t>
            </a:r>
            <a:r>
              <a:rPr lang="tr-TR" dirty="0" err="1" smtClean="0"/>
              <a:t>handler</a:t>
            </a:r>
            <a:r>
              <a:rPr lang="tr-TR" dirty="0" smtClean="0"/>
              <a:t>) denir.</a:t>
            </a:r>
          </a:p>
          <a:p>
            <a:r>
              <a:rPr lang="tr-TR" dirty="0" smtClean="0"/>
              <a:t>Tanım: İstisna, bağlı olay (</a:t>
            </a:r>
            <a:r>
              <a:rPr lang="tr-TR" dirty="0" err="1" smtClean="0"/>
              <a:t>event</a:t>
            </a:r>
            <a:r>
              <a:rPr lang="tr-TR" dirty="0" smtClean="0"/>
              <a:t>) gerçekleşince, yürütülür.</a:t>
            </a:r>
            <a:endParaRPr lang="tr-T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catch_input_exception.exe</a:t>
            </a:r>
          </a:p>
          <a:p>
            <a:r>
              <a:rPr lang="en-US" sz="1400" i="0">
                <a:latin typeface="Courier New" pitchFamily="49" charset="0"/>
              </a:rPr>
              <a:t>Input a Positive &gt; xx</a:t>
            </a:r>
          </a:p>
          <a:p>
            <a:r>
              <a:rPr lang="en-US" sz="1400" i="0">
                <a:latin typeface="Courier New" pitchFamily="49" charset="0"/>
              </a:rPr>
              <a:t>Data_Error raised</a:t>
            </a:r>
          </a:p>
          <a:p>
            <a:r>
              <a:rPr lang="en-US" sz="1400" i="0">
                <a:solidFill>
                  <a:srgbClr val="FF0000"/>
                </a:solidFill>
                <a:latin typeface="Courier New" pitchFamily="49" charset="0"/>
              </a:rPr>
              <a:t>|</a:t>
            </a:r>
          </a:p>
        </p:txBody>
      </p:sp>
      <p:sp>
        <p:nvSpPr>
          <p:cNvPr id="16387" name="AutoShape 3"/>
          <p:cNvSpPr>
            <a:spLocks noChangeArrowheads="1"/>
          </p:cNvSpPr>
          <p:nvPr/>
        </p:nvSpPr>
        <p:spPr bwMode="auto">
          <a:xfrm>
            <a:off x="501650" y="3463925"/>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16388" name="Rectangle 4"/>
          <p:cNvSpPr>
            <a:spLocks noChangeArrowheads="1"/>
          </p:cNvSpPr>
          <p:nvPr/>
        </p:nvSpPr>
        <p:spPr bwMode="auto">
          <a:xfrm>
            <a:off x="990600" y="381000"/>
            <a:ext cx="5438775" cy="39020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endParaRPr lang="en-US" sz="1000" b="1" i="0">
              <a:latin typeface="Courier New" pitchFamily="49" charset="0"/>
            </a:endParaRPr>
          </a:p>
          <a:p>
            <a:r>
              <a:rPr lang="en-US" sz="1000" b="1" i="0">
                <a:solidFill>
                  <a:srgbClr val="0000FF"/>
                </a:solidFill>
                <a:latin typeface="Courier New" pitchFamily="49" charset="0"/>
              </a:rPr>
              <a:t>PROCEDURE</a:t>
            </a:r>
            <a:r>
              <a:rPr lang="en-US" sz="1000" b="1" i="0">
                <a:latin typeface="Courier New" pitchFamily="49" charset="0"/>
              </a:rPr>
              <a:t> Catch_Input_Exception </a:t>
            </a:r>
            <a:r>
              <a:rPr lang="en-US" sz="1000" b="1" i="0">
                <a:solidFill>
                  <a:srgbClr val="0000FF"/>
                </a:solidFill>
                <a:latin typeface="Courier New" pitchFamily="49" charset="0"/>
              </a:rPr>
              <a:t>IS</a:t>
            </a:r>
          </a:p>
          <a:p>
            <a:endParaRPr lang="en-US" sz="1000" b="1" i="0">
              <a:latin typeface="Courier New" pitchFamily="49" charset="0"/>
            </a:endParaRPr>
          </a:p>
          <a:p>
            <a:r>
              <a:rPr lang="en-US" sz="1000" b="1" i="0">
                <a:latin typeface="Courier New" pitchFamily="49" charset="0"/>
              </a:rPr>
              <a:t>  X : Positive;</a:t>
            </a:r>
          </a:p>
          <a:p>
            <a:endParaRPr lang="en-US" sz="1000" b="1" i="0">
              <a:latin typeface="Courier New" pitchFamily="49" charset="0"/>
            </a:endParaRPr>
          </a:p>
          <a:p>
            <a:r>
              <a:rPr lang="en-US" sz="1000" b="1" i="0">
                <a:solidFill>
                  <a:srgbClr val="0000FF"/>
                </a:solidFill>
                <a:latin typeface="Courier New" pitchFamily="49" charset="0"/>
              </a:rPr>
              <a:t>BEGIN</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r>
              <a:rPr lang="en-US" sz="1000" b="1" i="0">
                <a:latin typeface="Courier New" pitchFamily="49" charset="0"/>
              </a:rPr>
              <a:t>  Ada.Integer_Text_IO.Get(Item =&gt; X);</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endParaRPr lang="en-US" sz="1000" b="1" i="0">
              <a:latin typeface="Courier New" pitchFamily="49" charset="0"/>
            </a:endParaRPr>
          </a:p>
          <a:p>
            <a:r>
              <a:rPr lang="en-US" sz="1000" b="1" i="0">
                <a:solidFill>
                  <a:srgbClr val="0000FF"/>
                </a:solidFill>
                <a:latin typeface="Courier New" pitchFamily="49" charset="0"/>
              </a:rPr>
              <a:t>EXCEPTION</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endParaRPr lang="en-US" sz="1000" b="1" i="0">
              <a:latin typeface="Courier New" pitchFamily="49" charset="0"/>
            </a:endParaRPr>
          </a:p>
          <a:p>
            <a:r>
              <a:rPr lang="en-US" sz="1000" b="1" i="0">
                <a:solidFill>
                  <a:srgbClr val="0000FF"/>
                </a:solidFill>
                <a:latin typeface="Courier New" pitchFamily="49" charset="0"/>
              </a:rPr>
              <a:t>END</a:t>
            </a:r>
            <a:r>
              <a:rPr lang="en-US" sz="1000" b="1" i="0">
                <a:latin typeface="Courier New" pitchFamily="49" charset="0"/>
              </a:rPr>
              <a:t> Catch_Input_Exception;</a:t>
            </a:r>
            <a:r>
              <a:rPr lang="en-US" sz="1000" b="1">
                <a:latin typeface="Courier New" pitchFamily="49" charset="0"/>
              </a:rPr>
              <a:t> </a:t>
            </a:r>
          </a:p>
        </p:txBody>
      </p:sp>
      <p:sp>
        <p:nvSpPr>
          <p:cNvPr id="16389"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a:t>
            </a:r>
          </a:p>
        </p:txBody>
      </p:sp>
      <p:grpSp>
        <p:nvGrpSpPr>
          <p:cNvPr id="2" name="Group 6"/>
          <p:cNvGrpSpPr>
            <a:grpSpLocks/>
          </p:cNvGrpSpPr>
          <p:nvPr/>
        </p:nvGrpSpPr>
        <p:grpSpPr bwMode="auto">
          <a:xfrm>
            <a:off x="8029575" y="619125"/>
            <a:ext cx="838200" cy="422275"/>
            <a:chOff x="4862" y="182"/>
            <a:chExt cx="528" cy="315"/>
          </a:xfrm>
        </p:grpSpPr>
        <p:sp>
          <p:nvSpPr>
            <p:cNvPr id="16392"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6393"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i="0"/>
            </a:p>
          </p:txBody>
        </p:sp>
        <p:sp>
          <p:nvSpPr>
            <p:cNvPr id="16394"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16391"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catch_input_exception.exe</a:t>
            </a:r>
          </a:p>
          <a:p>
            <a:r>
              <a:rPr lang="en-US" sz="1400" i="0">
                <a:latin typeface="Courier New" pitchFamily="49" charset="0"/>
              </a:rPr>
              <a:t>Input a Positive &gt; xx</a:t>
            </a:r>
          </a:p>
          <a:p>
            <a:r>
              <a:rPr lang="en-US" sz="1400" i="0">
                <a:latin typeface="Courier New" pitchFamily="49" charset="0"/>
              </a:rPr>
              <a:t>Data_Error raised</a:t>
            </a:r>
          </a:p>
          <a:p>
            <a:endParaRPr lang="en-US" sz="1400" i="0">
              <a:solidFill>
                <a:srgbClr val="FF0000"/>
              </a:solidFill>
              <a:latin typeface="Courier New" pitchFamily="49" charset="0"/>
            </a:endParaRPr>
          </a:p>
          <a:p>
            <a:r>
              <a:rPr lang="en-US" sz="1400" i="0">
                <a:latin typeface="Courier New" pitchFamily="49" charset="0"/>
              </a:rPr>
              <a:t>C</a:t>
            </a:r>
            <a:r>
              <a:rPr lang="en-US" sz="1400" i="0">
                <a:latin typeface="Courier New" pitchFamily="49" charset="0"/>
                <a:sym typeface="Wingdings" pitchFamily="2" charset="2"/>
              </a:rPr>
              <a:t>:\&gt;</a:t>
            </a:r>
            <a:r>
              <a:rPr lang="en-US" sz="1400" i="0">
                <a:solidFill>
                  <a:srgbClr val="FF0000"/>
                </a:solidFill>
                <a:latin typeface="Courier New" pitchFamily="49" charset="0"/>
                <a:sym typeface="Wingdings" pitchFamily="2" charset="2"/>
              </a:rPr>
              <a:t> </a:t>
            </a:r>
            <a:r>
              <a:rPr lang="en-US" sz="1400" i="0">
                <a:solidFill>
                  <a:srgbClr val="FF0000"/>
                </a:solidFill>
                <a:latin typeface="Courier New" pitchFamily="49" charset="0"/>
              </a:rPr>
              <a:t>|</a:t>
            </a:r>
          </a:p>
        </p:txBody>
      </p:sp>
      <p:sp>
        <p:nvSpPr>
          <p:cNvPr id="17411" name="Rectangle 3"/>
          <p:cNvSpPr>
            <a:spLocks noChangeArrowheads="1"/>
          </p:cNvSpPr>
          <p:nvPr/>
        </p:nvSpPr>
        <p:spPr bwMode="auto">
          <a:xfrm>
            <a:off x="990600" y="381000"/>
            <a:ext cx="5438775" cy="39020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endParaRPr lang="en-US" sz="1000" b="1" i="0">
              <a:latin typeface="Courier New" pitchFamily="49" charset="0"/>
            </a:endParaRPr>
          </a:p>
          <a:p>
            <a:r>
              <a:rPr lang="en-US" sz="1000" b="1" i="0">
                <a:solidFill>
                  <a:srgbClr val="0000FF"/>
                </a:solidFill>
                <a:latin typeface="Courier New" pitchFamily="49" charset="0"/>
              </a:rPr>
              <a:t>PROCEDURE</a:t>
            </a:r>
            <a:r>
              <a:rPr lang="en-US" sz="1000" b="1" i="0">
                <a:latin typeface="Courier New" pitchFamily="49" charset="0"/>
              </a:rPr>
              <a:t> Catch_Input_Exception </a:t>
            </a:r>
            <a:r>
              <a:rPr lang="en-US" sz="1000" b="1" i="0">
                <a:solidFill>
                  <a:srgbClr val="0000FF"/>
                </a:solidFill>
                <a:latin typeface="Courier New" pitchFamily="49" charset="0"/>
              </a:rPr>
              <a:t>IS</a:t>
            </a:r>
          </a:p>
          <a:p>
            <a:endParaRPr lang="en-US" sz="1000" b="1" i="0">
              <a:latin typeface="Courier New" pitchFamily="49" charset="0"/>
            </a:endParaRPr>
          </a:p>
          <a:p>
            <a:r>
              <a:rPr lang="en-US" sz="1000" b="1" i="0">
                <a:latin typeface="Courier New" pitchFamily="49" charset="0"/>
              </a:rPr>
              <a:t>  X : Positive;</a:t>
            </a:r>
          </a:p>
          <a:p>
            <a:endParaRPr lang="en-US" sz="1000" b="1" i="0">
              <a:latin typeface="Courier New" pitchFamily="49" charset="0"/>
            </a:endParaRPr>
          </a:p>
          <a:p>
            <a:r>
              <a:rPr lang="en-US" sz="1000" b="1" i="0">
                <a:solidFill>
                  <a:srgbClr val="0000FF"/>
                </a:solidFill>
                <a:latin typeface="Courier New" pitchFamily="49" charset="0"/>
              </a:rPr>
              <a:t>BEGIN</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r>
              <a:rPr lang="en-US" sz="1000" b="1" i="0">
                <a:latin typeface="Courier New" pitchFamily="49" charset="0"/>
              </a:rPr>
              <a:t>  Ada.Integer_Text_IO.Get(Item =&gt; X);</a:t>
            </a:r>
          </a:p>
          <a:p>
            <a:endParaRPr lang="en-US" sz="1000" b="1" i="0">
              <a:latin typeface="Courier New" pitchFamily="49" charset="0"/>
            </a:endParaRP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endParaRPr lang="en-US" sz="1000" b="1" i="0">
              <a:latin typeface="Courier New" pitchFamily="49" charset="0"/>
            </a:endParaRPr>
          </a:p>
          <a:p>
            <a:r>
              <a:rPr lang="en-US" sz="1000" b="1" i="0">
                <a:solidFill>
                  <a:srgbClr val="0000FF"/>
                </a:solidFill>
                <a:latin typeface="Courier New" pitchFamily="49" charset="0"/>
              </a:rPr>
              <a:t>EXCEPTION</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endParaRPr lang="en-US" sz="1000" b="1" i="0">
              <a:latin typeface="Courier New" pitchFamily="49" charset="0"/>
            </a:endParaRPr>
          </a:p>
          <a:p>
            <a:r>
              <a:rPr lang="en-US" sz="1000" b="1" i="0">
                <a:solidFill>
                  <a:srgbClr val="0000FF"/>
                </a:solidFill>
                <a:latin typeface="Courier New" pitchFamily="49" charset="0"/>
              </a:rPr>
              <a:t>END</a:t>
            </a:r>
            <a:r>
              <a:rPr lang="en-US" sz="1000" b="1" i="0">
                <a:latin typeface="Courier New" pitchFamily="49" charset="0"/>
              </a:rPr>
              <a:t> Catch_Input_Exception;</a:t>
            </a:r>
            <a:r>
              <a:rPr lang="en-US" sz="1000" b="1">
                <a:latin typeface="Courier New" pitchFamily="49" charset="0"/>
              </a:rPr>
              <a:t> </a:t>
            </a:r>
          </a:p>
        </p:txBody>
      </p:sp>
      <p:sp>
        <p:nvSpPr>
          <p:cNvPr id="17412" name="AutoShape 4"/>
          <p:cNvSpPr>
            <a:spLocks noChangeArrowheads="1"/>
          </p:cNvSpPr>
          <p:nvPr/>
        </p:nvSpPr>
        <p:spPr bwMode="auto">
          <a:xfrm>
            <a:off x="503238" y="4233863"/>
            <a:ext cx="533400" cy="152400"/>
          </a:xfrm>
          <a:prstGeom prst="rightArrow">
            <a:avLst>
              <a:gd name="adj1" fmla="val 50000"/>
              <a:gd name="adj2" fmla="val 87500"/>
            </a:avLst>
          </a:prstGeom>
          <a:solidFill>
            <a:schemeClr val="accent1"/>
          </a:solidFill>
          <a:ln w="9525">
            <a:pattFill prst="pct50">
              <a:fgClr>
                <a:schemeClr val="tx1"/>
              </a:fgClr>
              <a:bgClr>
                <a:srgbClr val="FFFFFF"/>
              </a:bgClr>
            </a:pattFill>
            <a:miter lim="800000"/>
            <a:headEnd/>
            <a:tailEnd/>
          </a:ln>
        </p:spPr>
        <p:txBody>
          <a:bodyPr wrap="none" anchor="ctr"/>
          <a:lstStyle/>
          <a:p>
            <a:endParaRPr lang="tr-T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p:txBody>
          <a:bodyPr/>
          <a:lstStyle/>
          <a:p>
            <a:pPr eaLnBrk="1" hangingPunct="1"/>
            <a:r>
              <a:rPr lang="en-US" smtClean="0"/>
              <a:t>Catch_Input_Exception_2</a:t>
            </a:r>
          </a:p>
        </p:txBody>
      </p:sp>
      <p:sp>
        <p:nvSpPr>
          <p:cNvPr id="18435" name="Rectangle 3"/>
          <p:cNvSpPr>
            <a:spLocks noGrp="1" noChangeArrowheads="1"/>
          </p:cNvSpPr>
          <p:nvPr>
            <p:ph type="subTitle" idx="1"/>
          </p:nvPr>
        </p:nvSpPr>
        <p:spPr/>
        <p:txBody>
          <a:bodyPr/>
          <a:lstStyle/>
          <a:p>
            <a:pPr eaLnBrk="1" hangingPunct="1"/>
            <a:endParaRPr lang="tr-TR"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catch_input_exception_2.exe</a:t>
            </a:r>
          </a:p>
          <a:p>
            <a:r>
              <a:rPr lang="en-US" sz="1400" i="0">
                <a:latin typeface="Courier New" pitchFamily="49" charset="0"/>
              </a:rPr>
              <a:t>Input a Positive &gt; </a:t>
            </a:r>
            <a:r>
              <a:rPr lang="en-US" sz="1400" i="0">
                <a:solidFill>
                  <a:srgbClr val="FF0000"/>
                </a:solidFill>
                <a:latin typeface="Courier New" pitchFamily="49" charset="0"/>
              </a:rPr>
              <a:t>|</a:t>
            </a:r>
          </a:p>
        </p:txBody>
      </p:sp>
      <p:sp>
        <p:nvSpPr>
          <p:cNvPr id="19459" name="AutoShape 3"/>
          <p:cNvSpPr>
            <a:spLocks noChangeArrowheads="1"/>
          </p:cNvSpPr>
          <p:nvPr/>
        </p:nvSpPr>
        <p:spPr bwMode="auto">
          <a:xfrm>
            <a:off x="447675" y="1774825"/>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19460" name="Rectangle 4"/>
          <p:cNvSpPr>
            <a:spLocks noChangeArrowheads="1"/>
          </p:cNvSpPr>
          <p:nvPr/>
        </p:nvSpPr>
        <p:spPr bwMode="auto">
          <a:xfrm>
            <a:off x="990600" y="381000"/>
            <a:ext cx="5438775" cy="43592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r>
              <a:rPr lang="en-US" sz="1000" b="1" i="0">
                <a:solidFill>
                  <a:srgbClr val="0000FF"/>
                </a:solidFill>
                <a:latin typeface="Courier New" pitchFamily="49" charset="0"/>
              </a:rPr>
              <a:t>PROCEDURE</a:t>
            </a:r>
            <a:r>
              <a:rPr lang="en-US" sz="1000" b="1" i="0">
                <a:latin typeface="Courier New" pitchFamily="49" charset="0"/>
              </a:rPr>
              <a:t> Catch_Input_Exception_2 </a:t>
            </a:r>
            <a:r>
              <a:rPr lang="en-US" sz="1000" b="1" i="0">
                <a:solidFill>
                  <a:srgbClr val="0000FF"/>
                </a:solidFill>
                <a:latin typeface="Courier New" pitchFamily="49" charset="0"/>
              </a:rPr>
              <a:t>IS</a:t>
            </a:r>
          </a:p>
          <a:p>
            <a:r>
              <a:rPr lang="en-US" sz="1000" b="1" i="0">
                <a:latin typeface="Courier New" pitchFamily="49" charset="0"/>
              </a:rPr>
              <a:t>  X : Positive;</a:t>
            </a:r>
          </a:p>
          <a:p>
            <a:r>
              <a:rPr lang="en-US" sz="1000" b="1" i="0">
                <a:latin typeface="Courier New" pitchFamily="49" charset="0"/>
              </a:rPr>
              <a:t>  GoodInput : Boolean;</a:t>
            </a:r>
          </a:p>
          <a:p>
            <a:r>
              <a:rPr lang="en-US" sz="1000" b="1" i="0">
                <a:solidFill>
                  <a:srgbClr val="0000FF"/>
                </a:solidFill>
                <a:latin typeface="Courier New" pitchFamily="49" charset="0"/>
              </a:rPr>
              <a:t>BEGIN</a:t>
            </a: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BEGIN</a:t>
            </a:r>
          </a:p>
          <a:p>
            <a:r>
              <a:rPr lang="en-US" sz="1000" b="1" i="0">
                <a:latin typeface="Courier New" pitchFamily="49" charset="0"/>
              </a:rPr>
              <a:t>    Ada.Integer_Text_IO.Get(Item =&gt; X);</a:t>
            </a:r>
          </a:p>
          <a:p>
            <a:r>
              <a:rPr lang="en-US" sz="1000" b="1" i="0">
                <a:latin typeface="Courier New" pitchFamily="49" charset="0"/>
              </a:rPr>
              <a:t>    GoodInput := True;</a:t>
            </a:r>
          </a:p>
          <a:p>
            <a:r>
              <a:rPr lang="en-US" sz="1000" b="1" i="0">
                <a:latin typeface="Courier New" pitchFamily="49" charset="0"/>
              </a:rPr>
              <a:t>  </a:t>
            </a:r>
            <a:r>
              <a:rPr lang="en-US" sz="1000" b="1" i="0">
                <a:solidFill>
                  <a:srgbClr val="0000FF"/>
                </a:solidFill>
                <a:latin typeface="Courier New" pitchFamily="49" charset="0"/>
              </a:rPr>
              <a:t>EXCEPTION</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END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IF</a:t>
            </a:r>
            <a:r>
              <a:rPr lang="en-US" sz="1000" b="1" i="0">
                <a:latin typeface="Courier New" pitchFamily="49" charset="0"/>
              </a:rPr>
              <a:t> GoodInput </a:t>
            </a:r>
            <a:r>
              <a:rPr lang="en-US" sz="1000" b="1" i="0">
                <a:solidFill>
                  <a:srgbClr val="0000FF"/>
                </a:solidFill>
                <a:latin typeface="Courier New" pitchFamily="49" charset="0"/>
              </a:rPr>
              <a:t>THEN</a:t>
            </a: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r>
              <a:rPr lang="en-US" sz="1000" b="1" i="0">
                <a:latin typeface="Courier New" pitchFamily="49" charset="0"/>
              </a:rPr>
              <a:t>  </a:t>
            </a:r>
            <a:r>
              <a:rPr lang="en-US" sz="1000" b="1" i="0">
                <a:solidFill>
                  <a:srgbClr val="0000FF"/>
                </a:solidFill>
                <a:latin typeface="Courier New" pitchFamily="49" charset="0"/>
              </a:rPr>
              <a:t>ELSE</a:t>
            </a:r>
          </a:p>
          <a:p>
            <a:r>
              <a:rPr lang="en-US" sz="1000" b="1" i="0">
                <a:latin typeface="Courier New" pitchFamily="49" charset="0"/>
              </a:rPr>
              <a:t>    Ada.Text_IO.Put_Line(Item =&gt; </a:t>
            </a:r>
            <a:r>
              <a:rPr lang="en-US" sz="1000" b="1" i="0">
                <a:solidFill>
                  <a:srgbClr val="800080"/>
                </a:solidFill>
                <a:latin typeface="Courier New" pitchFamily="49" charset="0"/>
              </a:rPr>
              <a:t>"Exception raised on input"</a:t>
            </a:r>
            <a:r>
              <a:rPr lang="en-US" sz="1000" b="1" i="0">
                <a:latin typeface="Courier New" pitchFamily="49" charset="0"/>
              </a:rPr>
              <a:t>);</a:t>
            </a:r>
          </a:p>
          <a:p>
            <a:r>
              <a:rPr lang="en-US" sz="1000" b="1" i="0">
                <a:latin typeface="Courier New" pitchFamily="49" charset="0"/>
              </a:rPr>
              <a:t>  </a:t>
            </a:r>
            <a:r>
              <a:rPr lang="en-US" sz="1000" b="1" i="0">
                <a:solidFill>
                  <a:srgbClr val="0000FF"/>
                </a:solidFill>
                <a:latin typeface="Courier New" pitchFamily="49" charset="0"/>
              </a:rPr>
              <a:t>END IF</a:t>
            </a:r>
            <a:r>
              <a:rPr lang="en-US" sz="1000" b="1" i="0">
                <a:latin typeface="Courier New" pitchFamily="49" charset="0"/>
              </a:rPr>
              <a:t>;</a:t>
            </a:r>
          </a:p>
          <a:p>
            <a:r>
              <a:rPr lang="en-US" sz="1000" b="1" i="0">
                <a:solidFill>
                  <a:srgbClr val="0000FF"/>
                </a:solidFill>
                <a:latin typeface="Courier New" pitchFamily="49" charset="0"/>
              </a:rPr>
              <a:t>END</a:t>
            </a:r>
            <a:r>
              <a:rPr lang="en-US" sz="1000" b="1" i="0">
                <a:latin typeface="Courier New" pitchFamily="49" charset="0"/>
              </a:rPr>
              <a:t> Catch_Input_Exception_2; </a:t>
            </a:r>
          </a:p>
        </p:txBody>
      </p:sp>
      <p:sp>
        <p:nvSpPr>
          <p:cNvPr id="19461"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Catch_Input_Exception_2</a:t>
            </a:r>
          </a:p>
        </p:txBody>
      </p:sp>
      <p:grpSp>
        <p:nvGrpSpPr>
          <p:cNvPr id="2" name="Group 6"/>
          <p:cNvGrpSpPr>
            <a:grpSpLocks/>
          </p:cNvGrpSpPr>
          <p:nvPr/>
        </p:nvGrpSpPr>
        <p:grpSpPr bwMode="auto">
          <a:xfrm>
            <a:off x="8029575" y="619125"/>
            <a:ext cx="838200" cy="422275"/>
            <a:chOff x="4862" y="182"/>
            <a:chExt cx="528" cy="315"/>
          </a:xfrm>
        </p:grpSpPr>
        <p:sp>
          <p:nvSpPr>
            <p:cNvPr id="19469"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9470"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i="0"/>
            </a:p>
          </p:txBody>
        </p:sp>
        <p:sp>
          <p:nvSpPr>
            <p:cNvPr id="19471"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19463"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grpSp>
        <p:nvGrpSpPr>
          <p:cNvPr id="3" name="Group 11"/>
          <p:cNvGrpSpPr>
            <a:grpSpLocks/>
          </p:cNvGrpSpPr>
          <p:nvPr/>
        </p:nvGrpSpPr>
        <p:grpSpPr bwMode="auto">
          <a:xfrm>
            <a:off x="8029575" y="1152525"/>
            <a:ext cx="838200" cy="422275"/>
            <a:chOff x="4862" y="182"/>
            <a:chExt cx="528" cy="315"/>
          </a:xfrm>
        </p:grpSpPr>
        <p:sp>
          <p:nvSpPr>
            <p:cNvPr id="19466" name="Oval 12"/>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19467" name="AutoShape 13"/>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i="0"/>
            </a:p>
          </p:txBody>
        </p:sp>
        <p:sp>
          <p:nvSpPr>
            <p:cNvPr id="19468" name="Oval 14"/>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19465" name="Text Box 15"/>
          <p:cNvSpPr txBox="1">
            <a:spLocks noChangeArrowheads="1"/>
          </p:cNvSpPr>
          <p:nvPr/>
        </p:nvSpPr>
        <p:spPr bwMode="auto">
          <a:xfrm>
            <a:off x="6851650" y="11080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GoodInput</a:t>
            </a:r>
          </a:p>
          <a:p>
            <a:r>
              <a:rPr lang="en-US" sz="1400" b="1" i="0">
                <a:latin typeface="Courier New" pitchFamily="49" charset="0"/>
              </a:rPr>
              <a:t>:Boolean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catch_input_exception_2.exe</a:t>
            </a:r>
          </a:p>
          <a:p>
            <a:r>
              <a:rPr lang="en-US" sz="1400" i="0">
                <a:latin typeface="Courier New" pitchFamily="49" charset="0"/>
              </a:rPr>
              <a:t>Input a Positive &gt; 5</a:t>
            </a:r>
          </a:p>
          <a:p>
            <a:r>
              <a:rPr lang="en-US" sz="1400" i="0">
                <a:solidFill>
                  <a:srgbClr val="FF0000"/>
                </a:solidFill>
                <a:latin typeface="Courier New" pitchFamily="49" charset="0"/>
              </a:rPr>
              <a:t>|</a:t>
            </a:r>
          </a:p>
        </p:txBody>
      </p:sp>
      <p:sp>
        <p:nvSpPr>
          <p:cNvPr id="20483" name="AutoShape 3"/>
          <p:cNvSpPr>
            <a:spLocks noChangeArrowheads="1"/>
          </p:cNvSpPr>
          <p:nvPr/>
        </p:nvSpPr>
        <p:spPr bwMode="auto">
          <a:xfrm>
            <a:off x="447675" y="1951038"/>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20484" name="Rectangle 4"/>
          <p:cNvSpPr>
            <a:spLocks noChangeArrowheads="1"/>
          </p:cNvSpPr>
          <p:nvPr/>
        </p:nvSpPr>
        <p:spPr bwMode="auto">
          <a:xfrm>
            <a:off x="990600" y="381000"/>
            <a:ext cx="5438775" cy="43592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r>
              <a:rPr lang="en-US" sz="1000" b="1" i="0">
                <a:solidFill>
                  <a:srgbClr val="0000FF"/>
                </a:solidFill>
                <a:latin typeface="Courier New" pitchFamily="49" charset="0"/>
              </a:rPr>
              <a:t>PROCEDURE</a:t>
            </a:r>
            <a:r>
              <a:rPr lang="en-US" sz="1000" b="1" i="0">
                <a:latin typeface="Courier New" pitchFamily="49" charset="0"/>
              </a:rPr>
              <a:t> Catch_Input_Exception_2 </a:t>
            </a:r>
            <a:r>
              <a:rPr lang="en-US" sz="1000" b="1" i="0">
                <a:solidFill>
                  <a:srgbClr val="0000FF"/>
                </a:solidFill>
                <a:latin typeface="Courier New" pitchFamily="49" charset="0"/>
              </a:rPr>
              <a:t>IS</a:t>
            </a:r>
          </a:p>
          <a:p>
            <a:r>
              <a:rPr lang="en-US" sz="1000" b="1" i="0">
                <a:latin typeface="Courier New" pitchFamily="49" charset="0"/>
              </a:rPr>
              <a:t>  X : Positive;</a:t>
            </a:r>
          </a:p>
          <a:p>
            <a:r>
              <a:rPr lang="en-US" sz="1000" b="1" i="0">
                <a:latin typeface="Courier New" pitchFamily="49" charset="0"/>
              </a:rPr>
              <a:t>  GoodInput : Boolean;</a:t>
            </a:r>
          </a:p>
          <a:p>
            <a:r>
              <a:rPr lang="en-US" sz="1000" b="1" i="0">
                <a:solidFill>
                  <a:srgbClr val="0000FF"/>
                </a:solidFill>
                <a:latin typeface="Courier New" pitchFamily="49" charset="0"/>
              </a:rPr>
              <a:t>BEGIN</a:t>
            </a: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BEGIN</a:t>
            </a:r>
          </a:p>
          <a:p>
            <a:r>
              <a:rPr lang="en-US" sz="1000" b="1" i="0">
                <a:latin typeface="Courier New" pitchFamily="49" charset="0"/>
              </a:rPr>
              <a:t>    Ada.Integer_Text_IO.Get(Item =&gt; X);</a:t>
            </a:r>
          </a:p>
          <a:p>
            <a:r>
              <a:rPr lang="en-US" sz="1000" b="1" i="0">
                <a:latin typeface="Courier New" pitchFamily="49" charset="0"/>
              </a:rPr>
              <a:t>    GoodInput := True;</a:t>
            </a:r>
          </a:p>
          <a:p>
            <a:r>
              <a:rPr lang="en-US" sz="1000" b="1" i="0">
                <a:latin typeface="Courier New" pitchFamily="49" charset="0"/>
              </a:rPr>
              <a:t>  </a:t>
            </a:r>
            <a:r>
              <a:rPr lang="en-US" sz="1000" b="1" i="0">
                <a:solidFill>
                  <a:srgbClr val="0000FF"/>
                </a:solidFill>
                <a:latin typeface="Courier New" pitchFamily="49" charset="0"/>
              </a:rPr>
              <a:t>EXCEPTION</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END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IF</a:t>
            </a:r>
            <a:r>
              <a:rPr lang="en-US" sz="1000" b="1" i="0">
                <a:latin typeface="Courier New" pitchFamily="49" charset="0"/>
              </a:rPr>
              <a:t> GoodInput </a:t>
            </a:r>
            <a:r>
              <a:rPr lang="en-US" sz="1000" b="1" i="0">
                <a:solidFill>
                  <a:srgbClr val="0000FF"/>
                </a:solidFill>
                <a:latin typeface="Courier New" pitchFamily="49" charset="0"/>
              </a:rPr>
              <a:t>THEN</a:t>
            </a: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r>
              <a:rPr lang="en-US" sz="1000" b="1" i="0">
                <a:latin typeface="Courier New" pitchFamily="49" charset="0"/>
              </a:rPr>
              <a:t>  </a:t>
            </a:r>
            <a:r>
              <a:rPr lang="en-US" sz="1000" b="1" i="0">
                <a:solidFill>
                  <a:srgbClr val="0000FF"/>
                </a:solidFill>
                <a:latin typeface="Courier New" pitchFamily="49" charset="0"/>
              </a:rPr>
              <a:t>ELSE</a:t>
            </a:r>
          </a:p>
          <a:p>
            <a:r>
              <a:rPr lang="en-US" sz="1000" b="1" i="0">
                <a:latin typeface="Courier New" pitchFamily="49" charset="0"/>
              </a:rPr>
              <a:t>    Ada.Text_IO.Put_Line(Item =&gt; </a:t>
            </a:r>
            <a:r>
              <a:rPr lang="en-US" sz="1000" b="1" i="0">
                <a:solidFill>
                  <a:srgbClr val="800080"/>
                </a:solidFill>
                <a:latin typeface="Courier New" pitchFamily="49" charset="0"/>
              </a:rPr>
              <a:t>"Exception raised on input"</a:t>
            </a:r>
            <a:r>
              <a:rPr lang="en-US" sz="1000" b="1" i="0">
                <a:latin typeface="Courier New" pitchFamily="49" charset="0"/>
              </a:rPr>
              <a:t>);</a:t>
            </a:r>
          </a:p>
          <a:p>
            <a:r>
              <a:rPr lang="en-US" sz="1000" b="1" i="0">
                <a:latin typeface="Courier New" pitchFamily="49" charset="0"/>
              </a:rPr>
              <a:t>  </a:t>
            </a:r>
            <a:r>
              <a:rPr lang="en-US" sz="1000" b="1" i="0">
                <a:solidFill>
                  <a:srgbClr val="0000FF"/>
                </a:solidFill>
                <a:latin typeface="Courier New" pitchFamily="49" charset="0"/>
              </a:rPr>
              <a:t>END IF</a:t>
            </a:r>
            <a:r>
              <a:rPr lang="en-US" sz="1000" b="1" i="0">
                <a:latin typeface="Courier New" pitchFamily="49" charset="0"/>
              </a:rPr>
              <a:t>;</a:t>
            </a:r>
          </a:p>
          <a:p>
            <a:r>
              <a:rPr lang="en-US" sz="1000" b="1" i="0">
                <a:solidFill>
                  <a:srgbClr val="0000FF"/>
                </a:solidFill>
                <a:latin typeface="Courier New" pitchFamily="49" charset="0"/>
              </a:rPr>
              <a:t>END</a:t>
            </a:r>
            <a:r>
              <a:rPr lang="en-US" sz="1000" b="1" i="0">
                <a:latin typeface="Courier New" pitchFamily="49" charset="0"/>
              </a:rPr>
              <a:t> Catch_Input_Exception_2; </a:t>
            </a:r>
          </a:p>
        </p:txBody>
      </p:sp>
      <p:sp>
        <p:nvSpPr>
          <p:cNvPr id="20485"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Catch_Input_Exception_2</a:t>
            </a:r>
          </a:p>
        </p:txBody>
      </p:sp>
      <p:grpSp>
        <p:nvGrpSpPr>
          <p:cNvPr id="2" name="Group 6"/>
          <p:cNvGrpSpPr>
            <a:grpSpLocks/>
          </p:cNvGrpSpPr>
          <p:nvPr/>
        </p:nvGrpSpPr>
        <p:grpSpPr bwMode="auto">
          <a:xfrm>
            <a:off x="8029575" y="619125"/>
            <a:ext cx="838200" cy="422275"/>
            <a:chOff x="4862" y="182"/>
            <a:chExt cx="528" cy="315"/>
          </a:xfrm>
        </p:grpSpPr>
        <p:sp>
          <p:nvSpPr>
            <p:cNvPr id="20493"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20494"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r>
                <a:rPr lang="en-US" sz="1400" b="1" i="0"/>
                <a:t>5</a:t>
              </a:r>
            </a:p>
          </p:txBody>
        </p:sp>
        <p:sp>
          <p:nvSpPr>
            <p:cNvPr id="20495"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20487"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grpSp>
        <p:nvGrpSpPr>
          <p:cNvPr id="3" name="Group 11"/>
          <p:cNvGrpSpPr>
            <a:grpSpLocks/>
          </p:cNvGrpSpPr>
          <p:nvPr/>
        </p:nvGrpSpPr>
        <p:grpSpPr bwMode="auto">
          <a:xfrm>
            <a:off x="8029575" y="1152525"/>
            <a:ext cx="838200" cy="422275"/>
            <a:chOff x="4862" y="182"/>
            <a:chExt cx="528" cy="315"/>
          </a:xfrm>
        </p:grpSpPr>
        <p:sp>
          <p:nvSpPr>
            <p:cNvPr id="20490" name="Oval 12"/>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20491" name="AutoShape 13"/>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i="0"/>
            </a:p>
          </p:txBody>
        </p:sp>
        <p:sp>
          <p:nvSpPr>
            <p:cNvPr id="20492" name="Oval 14"/>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20489" name="Text Box 15"/>
          <p:cNvSpPr txBox="1">
            <a:spLocks noChangeArrowheads="1"/>
          </p:cNvSpPr>
          <p:nvPr/>
        </p:nvSpPr>
        <p:spPr bwMode="auto">
          <a:xfrm>
            <a:off x="6851650" y="11080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GoodInput</a:t>
            </a:r>
          </a:p>
          <a:p>
            <a:r>
              <a:rPr lang="en-US" sz="1400" b="1" i="0">
                <a:latin typeface="Courier New" pitchFamily="49" charset="0"/>
              </a:rPr>
              <a:t>:Boolean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catch_input_exception_2.exe</a:t>
            </a:r>
          </a:p>
          <a:p>
            <a:r>
              <a:rPr lang="en-US" sz="1400" i="0">
                <a:latin typeface="Courier New" pitchFamily="49" charset="0"/>
              </a:rPr>
              <a:t>Input a Positive &gt; 5</a:t>
            </a:r>
          </a:p>
          <a:p>
            <a:r>
              <a:rPr lang="en-US" sz="1400" i="0">
                <a:solidFill>
                  <a:srgbClr val="FF0000"/>
                </a:solidFill>
                <a:latin typeface="Courier New" pitchFamily="49" charset="0"/>
              </a:rPr>
              <a:t>|</a:t>
            </a:r>
          </a:p>
        </p:txBody>
      </p:sp>
      <p:sp>
        <p:nvSpPr>
          <p:cNvPr id="21507" name="AutoShape 3"/>
          <p:cNvSpPr>
            <a:spLocks noChangeArrowheads="1"/>
          </p:cNvSpPr>
          <p:nvPr/>
        </p:nvSpPr>
        <p:spPr bwMode="auto">
          <a:xfrm>
            <a:off x="447675" y="2105025"/>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21508" name="Rectangle 4"/>
          <p:cNvSpPr>
            <a:spLocks noChangeArrowheads="1"/>
          </p:cNvSpPr>
          <p:nvPr/>
        </p:nvSpPr>
        <p:spPr bwMode="auto">
          <a:xfrm>
            <a:off x="990600" y="381000"/>
            <a:ext cx="5438775" cy="43592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r>
              <a:rPr lang="en-US" sz="1000" b="1" i="0">
                <a:solidFill>
                  <a:srgbClr val="0000FF"/>
                </a:solidFill>
                <a:latin typeface="Courier New" pitchFamily="49" charset="0"/>
              </a:rPr>
              <a:t>PROCEDURE</a:t>
            </a:r>
            <a:r>
              <a:rPr lang="en-US" sz="1000" b="1" i="0">
                <a:latin typeface="Courier New" pitchFamily="49" charset="0"/>
              </a:rPr>
              <a:t> Catch_Input_Exception_2 </a:t>
            </a:r>
            <a:r>
              <a:rPr lang="en-US" sz="1000" b="1" i="0">
                <a:solidFill>
                  <a:srgbClr val="0000FF"/>
                </a:solidFill>
                <a:latin typeface="Courier New" pitchFamily="49" charset="0"/>
              </a:rPr>
              <a:t>IS</a:t>
            </a:r>
          </a:p>
          <a:p>
            <a:r>
              <a:rPr lang="en-US" sz="1000" b="1" i="0">
                <a:latin typeface="Courier New" pitchFamily="49" charset="0"/>
              </a:rPr>
              <a:t>  X : Positive;</a:t>
            </a:r>
          </a:p>
          <a:p>
            <a:r>
              <a:rPr lang="en-US" sz="1000" b="1" i="0">
                <a:latin typeface="Courier New" pitchFamily="49" charset="0"/>
              </a:rPr>
              <a:t>  GoodInput : Boolean;</a:t>
            </a:r>
          </a:p>
          <a:p>
            <a:r>
              <a:rPr lang="en-US" sz="1000" b="1" i="0">
                <a:solidFill>
                  <a:srgbClr val="0000FF"/>
                </a:solidFill>
                <a:latin typeface="Courier New" pitchFamily="49" charset="0"/>
              </a:rPr>
              <a:t>BEGIN</a:t>
            </a: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BEGIN</a:t>
            </a:r>
          </a:p>
          <a:p>
            <a:r>
              <a:rPr lang="en-US" sz="1000" b="1" i="0">
                <a:latin typeface="Courier New" pitchFamily="49" charset="0"/>
              </a:rPr>
              <a:t>    Ada.Integer_Text_IO.Get(Item =&gt; X);</a:t>
            </a:r>
          </a:p>
          <a:p>
            <a:r>
              <a:rPr lang="en-US" sz="1000" b="1" i="0">
                <a:latin typeface="Courier New" pitchFamily="49" charset="0"/>
              </a:rPr>
              <a:t>    GoodInput := True;</a:t>
            </a:r>
          </a:p>
          <a:p>
            <a:r>
              <a:rPr lang="en-US" sz="1000" b="1" i="0">
                <a:latin typeface="Courier New" pitchFamily="49" charset="0"/>
              </a:rPr>
              <a:t>  </a:t>
            </a:r>
            <a:r>
              <a:rPr lang="en-US" sz="1000" b="1" i="0">
                <a:solidFill>
                  <a:srgbClr val="0000FF"/>
                </a:solidFill>
                <a:latin typeface="Courier New" pitchFamily="49" charset="0"/>
              </a:rPr>
              <a:t>EXCEPTION</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END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IF</a:t>
            </a:r>
            <a:r>
              <a:rPr lang="en-US" sz="1000" b="1" i="0">
                <a:latin typeface="Courier New" pitchFamily="49" charset="0"/>
              </a:rPr>
              <a:t> GoodInput </a:t>
            </a:r>
            <a:r>
              <a:rPr lang="en-US" sz="1000" b="1" i="0">
                <a:solidFill>
                  <a:srgbClr val="0000FF"/>
                </a:solidFill>
                <a:latin typeface="Courier New" pitchFamily="49" charset="0"/>
              </a:rPr>
              <a:t>THEN</a:t>
            </a: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r>
              <a:rPr lang="en-US" sz="1000" b="1" i="0">
                <a:latin typeface="Courier New" pitchFamily="49" charset="0"/>
              </a:rPr>
              <a:t>  </a:t>
            </a:r>
            <a:r>
              <a:rPr lang="en-US" sz="1000" b="1" i="0">
                <a:solidFill>
                  <a:srgbClr val="0000FF"/>
                </a:solidFill>
                <a:latin typeface="Courier New" pitchFamily="49" charset="0"/>
              </a:rPr>
              <a:t>ELSE</a:t>
            </a:r>
          </a:p>
          <a:p>
            <a:r>
              <a:rPr lang="en-US" sz="1000" b="1" i="0">
                <a:latin typeface="Courier New" pitchFamily="49" charset="0"/>
              </a:rPr>
              <a:t>    Ada.Text_IO.Put_Line(Item =&gt; </a:t>
            </a:r>
            <a:r>
              <a:rPr lang="en-US" sz="1000" b="1" i="0">
                <a:solidFill>
                  <a:srgbClr val="800080"/>
                </a:solidFill>
                <a:latin typeface="Courier New" pitchFamily="49" charset="0"/>
              </a:rPr>
              <a:t>"Exception raised on input"</a:t>
            </a:r>
            <a:r>
              <a:rPr lang="en-US" sz="1000" b="1" i="0">
                <a:latin typeface="Courier New" pitchFamily="49" charset="0"/>
              </a:rPr>
              <a:t>);</a:t>
            </a:r>
          </a:p>
          <a:p>
            <a:r>
              <a:rPr lang="en-US" sz="1000" b="1" i="0">
                <a:latin typeface="Courier New" pitchFamily="49" charset="0"/>
              </a:rPr>
              <a:t>  </a:t>
            </a:r>
            <a:r>
              <a:rPr lang="en-US" sz="1000" b="1" i="0">
                <a:solidFill>
                  <a:srgbClr val="0000FF"/>
                </a:solidFill>
                <a:latin typeface="Courier New" pitchFamily="49" charset="0"/>
              </a:rPr>
              <a:t>END IF</a:t>
            </a:r>
            <a:r>
              <a:rPr lang="en-US" sz="1000" b="1" i="0">
                <a:latin typeface="Courier New" pitchFamily="49" charset="0"/>
              </a:rPr>
              <a:t>;</a:t>
            </a:r>
          </a:p>
          <a:p>
            <a:r>
              <a:rPr lang="en-US" sz="1000" b="1" i="0">
                <a:solidFill>
                  <a:srgbClr val="0000FF"/>
                </a:solidFill>
                <a:latin typeface="Courier New" pitchFamily="49" charset="0"/>
              </a:rPr>
              <a:t>END</a:t>
            </a:r>
            <a:r>
              <a:rPr lang="en-US" sz="1000" b="1" i="0">
                <a:latin typeface="Courier New" pitchFamily="49" charset="0"/>
              </a:rPr>
              <a:t> Catch_Input_Exception_2; </a:t>
            </a:r>
          </a:p>
        </p:txBody>
      </p:sp>
      <p:sp>
        <p:nvSpPr>
          <p:cNvPr id="21509"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Catch_Input_Exception_2</a:t>
            </a:r>
          </a:p>
        </p:txBody>
      </p:sp>
      <p:grpSp>
        <p:nvGrpSpPr>
          <p:cNvPr id="2" name="Group 6"/>
          <p:cNvGrpSpPr>
            <a:grpSpLocks/>
          </p:cNvGrpSpPr>
          <p:nvPr/>
        </p:nvGrpSpPr>
        <p:grpSpPr bwMode="auto">
          <a:xfrm>
            <a:off x="8029575" y="619125"/>
            <a:ext cx="838200" cy="422275"/>
            <a:chOff x="4862" y="182"/>
            <a:chExt cx="528" cy="315"/>
          </a:xfrm>
        </p:grpSpPr>
        <p:sp>
          <p:nvSpPr>
            <p:cNvPr id="21517"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21518"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r>
                <a:rPr lang="en-US" sz="1400" b="1" i="0"/>
                <a:t>5</a:t>
              </a:r>
            </a:p>
          </p:txBody>
        </p:sp>
        <p:sp>
          <p:nvSpPr>
            <p:cNvPr id="21519"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21511"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grpSp>
        <p:nvGrpSpPr>
          <p:cNvPr id="3" name="Group 11"/>
          <p:cNvGrpSpPr>
            <a:grpSpLocks/>
          </p:cNvGrpSpPr>
          <p:nvPr/>
        </p:nvGrpSpPr>
        <p:grpSpPr bwMode="auto">
          <a:xfrm>
            <a:off x="8029575" y="1152525"/>
            <a:ext cx="838200" cy="422275"/>
            <a:chOff x="4862" y="182"/>
            <a:chExt cx="528" cy="315"/>
          </a:xfrm>
        </p:grpSpPr>
        <p:sp>
          <p:nvSpPr>
            <p:cNvPr id="21514" name="Oval 12"/>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21515" name="AutoShape 13"/>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r>
                <a:rPr lang="en-US" sz="1400" b="1" i="0"/>
                <a:t>True</a:t>
              </a:r>
            </a:p>
          </p:txBody>
        </p:sp>
        <p:sp>
          <p:nvSpPr>
            <p:cNvPr id="21516" name="Oval 14"/>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21513" name="Text Box 15"/>
          <p:cNvSpPr txBox="1">
            <a:spLocks noChangeArrowheads="1"/>
          </p:cNvSpPr>
          <p:nvPr/>
        </p:nvSpPr>
        <p:spPr bwMode="auto">
          <a:xfrm>
            <a:off x="6851650" y="11080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GoodInput</a:t>
            </a:r>
          </a:p>
          <a:p>
            <a:r>
              <a:rPr lang="en-US" sz="1400" b="1" i="0">
                <a:latin typeface="Courier New" pitchFamily="49" charset="0"/>
              </a:rPr>
              <a:t>:Boolean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catch_input_exception_2.exe</a:t>
            </a:r>
          </a:p>
          <a:p>
            <a:r>
              <a:rPr lang="en-US" sz="1400" i="0">
                <a:latin typeface="Courier New" pitchFamily="49" charset="0"/>
              </a:rPr>
              <a:t>Input a Positive &gt; 5</a:t>
            </a:r>
          </a:p>
          <a:p>
            <a:r>
              <a:rPr lang="en-US" sz="1400" i="0">
                <a:solidFill>
                  <a:srgbClr val="FF0000"/>
                </a:solidFill>
                <a:latin typeface="Courier New" pitchFamily="49" charset="0"/>
              </a:rPr>
              <a:t>|</a:t>
            </a:r>
          </a:p>
        </p:txBody>
      </p:sp>
      <p:sp>
        <p:nvSpPr>
          <p:cNvPr id="22531" name="AutoShape 3"/>
          <p:cNvSpPr>
            <a:spLocks noChangeArrowheads="1"/>
          </p:cNvSpPr>
          <p:nvPr/>
        </p:nvSpPr>
        <p:spPr bwMode="auto">
          <a:xfrm>
            <a:off x="490538" y="3460750"/>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22532" name="Rectangle 4"/>
          <p:cNvSpPr>
            <a:spLocks noChangeArrowheads="1"/>
          </p:cNvSpPr>
          <p:nvPr/>
        </p:nvSpPr>
        <p:spPr bwMode="auto">
          <a:xfrm>
            <a:off x="990600" y="381000"/>
            <a:ext cx="5438775" cy="43592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r>
              <a:rPr lang="en-US" sz="1000" b="1" i="0">
                <a:solidFill>
                  <a:srgbClr val="0000FF"/>
                </a:solidFill>
                <a:latin typeface="Courier New" pitchFamily="49" charset="0"/>
              </a:rPr>
              <a:t>PROCEDURE</a:t>
            </a:r>
            <a:r>
              <a:rPr lang="en-US" sz="1000" b="1" i="0">
                <a:latin typeface="Courier New" pitchFamily="49" charset="0"/>
              </a:rPr>
              <a:t> Catch_Input_Exception_2 </a:t>
            </a:r>
            <a:r>
              <a:rPr lang="en-US" sz="1000" b="1" i="0">
                <a:solidFill>
                  <a:srgbClr val="0000FF"/>
                </a:solidFill>
                <a:latin typeface="Courier New" pitchFamily="49" charset="0"/>
              </a:rPr>
              <a:t>IS</a:t>
            </a:r>
          </a:p>
          <a:p>
            <a:r>
              <a:rPr lang="en-US" sz="1000" b="1" i="0">
                <a:latin typeface="Courier New" pitchFamily="49" charset="0"/>
              </a:rPr>
              <a:t>  X : Positive;</a:t>
            </a:r>
          </a:p>
          <a:p>
            <a:r>
              <a:rPr lang="en-US" sz="1000" b="1" i="0">
                <a:latin typeface="Courier New" pitchFamily="49" charset="0"/>
              </a:rPr>
              <a:t>  GoodInput : Boolean;</a:t>
            </a:r>
          </a:p>
          <a:p>
            <a:r>
              <a:rPr lang="en-US" sz="1000" b="1" i="0">
                <a:solidFill>
                  <a:srgbClr val="0000FF"/>
                </a:solidFill>
                <a:latin typeface="Courier New" pitchFamily="49" charset="0"/>
              </a:rPr>
              <a:t>BEGIN</a:t>
            </a: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BEGIN</a:t>
            </a:r>
          </a:p>
          <a:p>
            <a:r>
              <a:rPr lang="en-US" sz="1000" b="1" i="0">
                <a:latin typeface="Courier New" pitchFamily="49" charset="0"/>
              </a:rPr>
              <a:t>    Ada.Integer_Text_IO.Get(Item =&gt; X);</a:t>
            </a:r>
          </a:p>
          <a:p>
            <a:r>
              <a:rPr lang="en-US" sz="1000" b="1" i="0">
                <a:latin typeface="Courier New" pitchFamily="49" charset="0"/>
              </a:rPr>
              <a:t>    GoodInput := True;</a:t>
            </a:r>
          </a:p>
          <a:p>
            <a:r>
              <a:rPr lang="en-US" sz="1000" b="1" i="0">
                <a:latin typeface="Courier New" pitchFamily="49" charset="0"/>
              </a:rPr>
              <a:t>  </a:t>
            </a:r>
            <a:r>
              <a:rPr lang="en-US" sz="1000" b="1" i="0">
                <a:solidFill>
                  <a:srgbClr val="0000FF"/>
                </a:solidFill>
                <a:latin typeface="Courier New" pitchFamily="49" charset="0"/>
              </a:rPr>
              <a:t>EXCEPTION</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END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IF</a:t>
            </a:r>
            <a:r>
              <a:rPr lang="en-US" sz="1000" b="1" i="0">
                <a:latin typeface="Courier New" pitchFamily="49" charset="0"/>
              </a:rPr>
              <a:t> GoodInput </a:t>
            </a:r>
            <a:r>
              <a:rPr lang="en-US" sz="1000" b="1" i="0">
                <a:solidFill>
                  <a:srgbClr val="0000FF"/>
                </a:solidFill>
                <a:latin typeface="Courier New" pitchFamily="49" charset="0"/>
              </a:rPr>
              <a:t>THEN</a:t>
            </a: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r>
              <a:rPr lang="en-US" sz="1000" b="1" i="0">
                <a:latin typeface="Courier New" pitchFamily="49" charset="0"/>
              </a:rPr>
              <a:t>  </a:t>
            </a:r>
            <a:r>
              <a:rPr lang="en-US" sz="1000" b="1" i="0">
                <a:solidFill>
                  <a:srgbClr val="0000FF"/>
                </a:solidFill>
                <a:latin typeface="Courier New" pitchFamily="49" charset="0"/>
              </a:rPr>
              <a:t>ELSE</a:t>
            </a:r>
          </a:p>
          <a:p>
            <a:r>
              <a:rPr lang="en-US" sz="1000" b="1" i="0">
                <a:latin typeface="Courier New" pitchFamily="49" charset="0"/>
              </a:rPr>
              <a:t>    Ada.Text_IO.Put_Line(Item =&gt; </a:t>
            </a:r>
            <a:r>
              <a:rPr lang="en-US" sz="1000" b="1" i="0">
                <a:solidFill>
                  <a:srgbClr val="800080"/>
                </a:solidFill>
                <a:latin typeface="Courier New" pitchFamily="49" charset="0"/>
              </a:rPr>
              <a:t>"Exception raised on input"</a:t>
            </a:r>
            <a:r>
              <a:rPr lang="en-US" sz="1000" b="1" i="0">
                <a:latin typeface="Courier New" pitchFamily="49" charset="0"/>
              </a:rPr>
              <a:t>);</a:t>
            </a:r>
          </a:p>
          <a:p>
            <a:r>
              <a:rPr lang="en-US" sz="1000" b="1" i="0">
                <a:latin typeface="Courier New" pitchFamily="49" charset="0"/>
              </a:rPr>
              <a:t>  </a:t>
            </a:r>
            <a:r>
              <a:rPr lang="en-US" sz="1000" b="1" i="0">
                <a:solidFill>
                  <a:srgbClr val="0000FF"/>
                </a:solidFill>
                <a:latin typeface="Courier New" pitchFamily="49" charset="0"/>
              </a:rPr>
              <a:t>END IF</a:t>
            </a:r>
            <a:r>
              <a:rPr lang="en-US" sz="1000" b="1" i="0">
                <a:latin typeface="Courier New" pitchFamily="49" charset="0"/>
              </a:rPr>
              <a:t>;</a:t>
            </a:r>
          </a:p>
          <a:p>
            <a:r>
              <a:rPr lang="en-US" sz="1000" b="1" i="0">
                <a:solidFill>
                  <a:srgbClr val="0000FF"/>
                </a:solidFill>
                <a:latin typeface="Courier New" pitchFamily="49" charset="0"/>
              </a:rPr>
              <a:t>END</a:t>
            </a:r>
            <a:r>
              <a:rPr lang="en-US" sz="1000" b="1" i="0">
                <a:latin typeface="Courier New" pitchFamily="49" charset="0"/>
              </a:rPr>
              <a:t> Catch_Input_Exception_2; </a:t>
            </a:r>
          </a:p>
        </p:txBody>
      </p:sp>
      <p:sp>
        <p:nvSpPr>
          <p:cNvPr id="22533"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Catch_Input_Exception_2</a:t>
            </a:r>
          </a:p>
        </p:txBody>
      </p:sp>
      <p:grpSp>
        <p:nvGrpSpPr>
          <p:cNvPr id="2" name="Group 6"/>
          <p:cNvGrpSpPr>
            <a:grpSpLocks/>
          </p:cNvGrpSpPr>
          <p:nvPr/>
        </p:nvGrpSpPr>
        <p:grpSpPr bwMode="auto">
          <a:xfrm>
            <a:off x="8029575" y="619125"/>
            <a:ext cx="838200" cy="422275"/>
            <a:chOff x="4862" y="182"/>
            <a:chExt cx="528" cy="315"/>
          </a:xfrm>
        </p:grpSpPr>
        <p:sp>
          <p:nvSpPr>
            <p:cNvPr id="22541"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22542"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r>
                <a:rPr lang="en-US" sz="1400" b="1" i="0"/>
                <a:t>5</a:t>
              </a:r>
            </a:p>
          </p:txBody>
        </p:sp>
        <p:sp>
          <p:nvSpPr>
            <p:cNvPr id="22543"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22535"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grpSp>
        <p:nvGrpSpPr>
          <p:cNvPr id="3" name="Group 11"/>
          <p:cNvGrpSpPr>
            <a:grpSpLocks/>
          </p:cNvGrpSpPr>
          <p:nvPr/>
        </p:nvGrpSpPr>
        <p:grpSpPr bwMode="auto">
          <a:xfrm>
            <a:off x="8029575" y="1152525"/>
            <a:ext cx="838200" cy="422275"/>
            <a:chOff x="4862" y="182"/>
            <a:chExt cx="528" cy="315"/>
          </a:xfrm>
        </p:grpSpPr>
        <p:sp>
          <p:nvSpPr>
            <p:cNvPr id="22538" name="Oval 12"/>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22539" name="AutoShape 13"/>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r>
                <a:rPr lang="en-US" sz="1400" b="1" i="0"/>
                <a:t>True</a:t>
              </a:r>
            </a:p>
          </p:txBody>
        </p:sp>
        <p:sp>
          <p:nvSpPr>
            <p:cNvPr id="22540" name="Oval 14"/>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22537" name="Text Box 15"/>
          <p:cNvSpPr txBox="1">
            <a:spLocks noChangeArrowheads="1"/>
          </p:cNvSpPr>
          <p:nvPr/>
        </p:nvSpPr>
        <p:spPr bwMode="auto">
          <a:xfrm>
            <a:off x="6851650" y="11080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GoodInput</a:t>
            </a:r>
          </a:p>
          <a:p>
            <a:r>
              <a:rPr lang="en-US" sz="1400" b="1" i="0">
                <a:latin typeface="Courier New" pitchFamily="49" charset="0"/>
              </a:rPr>
              <a:t>:Boolean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catch_input_exception_2.exe</a:t>
            </a:r>
          </a:p>
          <a:p>
            <a:r>
              <a:rPr lang="en-US" sz="1400" i="0">
                <a:latin typeface="Courier New" pitchFamily="49" charset="0"/>
              </a:rPr>
              <a:t>Input a Positive &gt; 5</a:t>
            </a:r>
          </a:p>
          <a:p>
            <a:r>
              <a:rPr lang="en-US" sz="1400" i="0">
                <a:solidFill>
                  <a:srgbClr val="FF0000"/>
                </a:solidFill>
                <a:latin typeface="Courier New" pitchFamily="49" charset="0"/>
              </a:rPr>
              <a:t>|</a:t>
            </a:r>
          </a:p>
        </p:txBody>
      </p:sp>
      <p:sp>
        <p:nvSpPr>
          <p:cNvPr id="23555" name="AutoShape 3"/>
          <p:cNvSpPr>
            <a:spLocks noChangeArrowheads="1"/>
          </p:cNvSpPr>
          <p:nvPr/>
        </p:nvSpPr>
        <p:spPr bwMode="auto">
          <a:xfrm>
            <a:off x="490538" y="3614738"/>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23556" name="Rectangle 4"/>
          <p:cNvSpPr>
            <a:spLocks noChangeArrowheads="1"/>
          </p:cNvSpPr>
          <p:nvPr/>
        </p:nvSpPr>
        <p:spPr bwMode="auto">
          <a:xfrm>
            <a:off x="990600" y="381000"/>
            <a:ext cx="5438775" cy="43592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r>
              <a:rPr lang="en-US" sz="1000" b="1" i="0">
                <a:solidFill>
                  <a:srgbClr val="0000FF"/>
                </a:solidFill>
                <a:latin typeface="Courier New" pitchFamily="49" charset="0"/>
              </a:rPr>
              <a:t>PROCEDURE</a:t>
            </a:r>
            <a:r>
              <a:rPr lang="en-US" sz="1000" b="1" i="0">
                <a:latin typeface="Courier New" pitchFamily="49" charset="0"/>
              </a:rPr>
              <a:t> Catch_Input_Exception_2 </a:t>
            </a:r>
            <a:r>
              <a:rPr lang="en-US" sz="1000" b="1" i="0">
                <a:solidFill>
                  <a:srgbClr val="0000FF"/>
                </a:solidFill>
                <a:latin typeface="Courier New" pitchFamily="49" charset="0"/>
              </a:rPr>
              <a:t>IS</a:t>
            </a:r>
          </a:p>
          <a:p>
            <a:r>
              <a:rPr lang="en-US" sz="1000" b="1" i="0">
                <a:latin typeface="Courier New" pitchFamily="49" charset="0"/>
              </a:rPr>
              <a:t>  X : Positive;</a:t>
            </a:r>
          </a:p>
          <a:p>
            <a:r>
              <a:rPr lang="en-US" sz="1000" b="1" i="0">
                <a:latin typeface="Courier New" pitchFamily="49" charset="0"/>
              </a:rPr>
              <a:t>  GoodInput : Boolean;</a:t>
            </a:r>
          </a:p>
          <a:p>
            <a:r>
              <a:rPr lang="en-US" sz="1000" b="1" i="0">
                <a:solidFill>
                  <a:srgbClr val="0000FF"/>
                </a:solidFill>
                <a:latin typeface="Courier New" pitchFamily="49" charset="0"/>
              </a:rPr>
              <a:t>BEGIN</a:t>
            </a: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BEGIN</a:t>
            </a:r>
          </a:p>
          <a:p>
            <a:r>
              <a:rPr lang="en-US" sz="1000" b="1" i="0">
                <a:latin typeface="Courier New" pitchFamily="49" charset="0"/>
              </a:rPr>
              <a:t>    Ada.Integer_Text_IO.Get(Item =&gt; X);</a:t>
            </a:r>
          </a:p>
          <a:p>
            <a:r>
              <a:rPr lang="en-US" sz="1000" b="1" i="0">
                <a:latin typeface="Courier New" pitchFamily="49" charset="0"/>
              </a:rPr>
              <a:t>    GoodInput := True;</a:t>
            </a:r>
          </a:p>
          <a:p>
            <a:r>
              <a:rPr lang="en-US" sz="1000" b="1" i="0">
                <a:latin typeface="Courier New" pitchFamily="49" charset="0"/>
              </a:rPr>
              <a:t>  </a:t>
            </a:r>
            <a:r>
              <a:rPr lang="en-US" sz="1000" b="1" i="0">
                <a:solidFill>
                  <a:srgbClr val="0000FF"/>
                </a:solidFill>
                <a:latin typeface="Courier New" pitchFamily="49" charset="0"/>
              </a:rPr>
              <a:t>EXCEPTION</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END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IF</a:t>
            </a:r>
            <a:r>
              <a:rPr lang="en-US" sz="1000" b="1" i="0">
                <a:latin typeface="Courier New" pitchFamily="49" charset="0"/>
              </a:rPr>
              <a:t> GoodInput </a:t>
            </a:r>
            <a:r>
              <a:rPr lang="en-US" sz="1000" b="1" i="0">
                <a:solidFill>
                  <a:srgbClr val="0000FF"/>
                </a:solidFill>
                <a:latin typeface="Courier New" pitchFamily="49" charset="0"/>
              </a:rPr>
              <a:t>THEN</a:t>
            </a: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r>
              <a:rPr lang="en-US" sz="1000" b="1" i="0">
                <a:latin typeface="Courier New" pitchFamily="49" charset="0"/>
              </a:rPr>
              <a:t>  </a:t>
            </a:r>
            <a:r>
              <a:rPr lang="en-US" sz="1000" b="1" i="0">
                <a:solidFill>
                  <a:srgbClr val="0000FF"/>
                </a:solidFill>
                <a:latin typeface="Courier New" pitchFamily="49" charset="0"/>
              </a:rPr>
              <a:t>ELSE</a:t>
            </a:r>
          </a:p>
          <a:p>
            <a:r>
              <a:rPr lang="en-US" sz="1000" b="1" i="0">
                <a:latin typeface="Courier New" pitchFamily="49" charset="0"/>
              </a:rPr>
              <a:t>    Ada.Text_IO.Put_Line(Item =&gt; </a:t>
            </a:r>
            <a:r>
              <a:rPr lang="en-US" sz="1000" b="1" i="0">
                <a:solidFill>
                  <a:srgbClr val="800080"/>
                </a:solidFill>
                <a:latin typeface="Courier New" pitchFamily="49" charset="0"/>
              </a:rPr>
              <a:t>"Exception raised on input"</a:t>
            </a:r>
            <a:r>
              <a:rPr lang="en-US" sz="1000" b="1" i="0">
                <a:latin typeface="Courier New" pitchFamily="49" charset="0"/>
              </a:rPr>
              <a:t>);</a:t>
            </a:r>
          </a:p>
          <a:p>
            <a:r>
              <a:rPr lang="en-US" sz="1000" b="1" i="0">
                <a:latin typeface="Courier New" pitchFamily="49" charset="0"/>
              </a:rPr>
              <a:t>  </a:t>
            </a:r>
            <a:r>
              <a:rPr lang="en-US" sz="1000" b="1" i="0">
                <a:solidFill>
                  <a:srgbClr val="0000FF"/>
                </a:solidFill>
                <a:latin typeface="Courier New" pitchFamily="49" charset="0"/>
              </a:rPr>
              <a:t>END IF</a:t>
            </a:r>
            <a:r>
              <a:rPr lang="en-US" sz="1000" b="1" i="0">
                <a:latin typeface="Courier New" pitchFamily="49" charset="0"/>
              </a:rPr>
              <a:t>;</a:t>
            </a:r>
          </a:p>
          <a:p>
            <a:r>
              <a:rPr lang="en-US" sz="1000" b="1" i="0">
                <a:solidFill>
                  <a:srgbClr val="0000FF"/>
                </a:solidFill>
                <a:latin typeface="Courier New" pitchFamily="49" charset="0"/>
              </a:rPr>
              <a:t>END</a:t>
            </a:r>
            <a:r>
              <a:rPr lang="en-US" sz="1000" b="1" i="0">
                <a:latin typeface="Courier New" pitchFamily="49" charset="0"/>
              </a:rPr>
              <a:t> Catch_Input_Exception_2; </a:t>
            </a:r>
          </a:p>
        </p:txBody>
      </p:sp>
      <p:sp>
        <p:nvSpPr>
          <p:cNvPr id="23557"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Catch_Input_Exception_2</a:t>
            </a:r>
          </a:p>
        </p:txBody>
      </p:sp>
      <p:grpSp>
        <p:nvGrpSpPr>
          <p:cNvPr id="2" name="Group 6"/>
          <p:cNvGrpSpPr>
            <a:grpSpLocks/>
          </p:cNvGrpSpPr>
          <p:nvPr/>
        </p:nvGrpSpPr>
        <p:grpSpPr bwMode="auto">
          <a:xfrm>
            <a:off x="8029575" y="619125"/>
            <a:ext cx="838200" cy="422275"/>
            <a:chOff x="4862" y="182"/>
            <a:chExt cx="528" cy="315"/>
          </a:xfrm>
        </p:grpSpPr>
        <p:sp>
          <p:nvSpPr>
            <p:cNvPr id="23565"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23566"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r>
                <a:rPr lang="en-US" sz="1400" b="1" i="0"/>
                <a:t>5</a:t>
              </a:r>
            </a:p>
          </p:txBody>
        </p:sp>
        <p:sp>
          <p:nvSpPr>
            <p:cNvPr id="23567"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23559"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grpSp>
        <p:nvGrpSpPr>
          <p:cNvPr id="3" name="Group 11"/>
          <p:cNvGrpSpPr>
            <a:grpSpLocks/>
          </p:cNvGrpSpPr>
          <p:nvPr/>
        </p:nvGrpSpPr>
        <p:grpSpPr bwMode="auto">
          <a:xfrm>
            <a:off x="8029575" y="1152525"/>
            <a:ext cx="838200" cy="422275"/>
            <a:chOff x="4862" y="182"/>
            <a:chExt cx="528" cy="315"/>
          </a:xfrm>
        </p:grpSpPr>
        <p:sp>
          <p:nvSpPr>
            <p:cNvPr id="23562" name="Oval 12"/>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23563" name="AutoShape 13"/>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r>
                <a:rPr lang="en-US" sz="1400" b="1" i="0"/>
                <a:t>True</a:t>
              </a:r>
            </a:p>
          </p:txBody>
        </p:sp>
        <p:sp>
          <p:nvSpPr>
            <p:cNvPr id="23564" name="Oval 14"/>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23561" name="Text Box 15"/>
          <p:cNvSpPr txBox="1">
            <a:spLocks noChangeArrowheads="1"/>
          </p:cNvSpPr>
          <p:nvPr/>
        </p:nvSpPr>
        <p:spPr bwMode="auto">
          <a:xfrm>
            <a:off x="6851650" y="11080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GoodInput</a:t>
            </a:r>
          </a:p>
          <a:p>
            <a:r>
              <a:rPr lang="en-US" sz="1400" b="1" i="0">
                <a:latin typeface="Courier New" pitchFamily="49" charset="0"/>
              </a:rPr>
              <a:t>:Boolean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catch_input_exception_2.exe</a:t>
            </a:r>
          </a:p>
          <a:p>
            <a:r>
              <a:rPr lang="en-US" sz="1400" i="0">
                <a:latin typeface="Courier New" pitchFamily="49" charset="0"/>
              </a:rPr>
              <a:t>Input a Positive &gt; 5</a:t>
            </a:r>
          </a:p>
          <a:p>
            <a:r>
              <a:rPr lang="en-US" sz="1400" i="0">
                <a:latin typeface="Courier New" pitchFamily="49" charset="0"/>
              </a:rPr>
              <a:t>The input value was 5</a:t>
            </a:r>
          </a:p>
          <a:p>
            <a:r>
              <a:rPr lang="en-US" sz="1400" i="0">
                <a:solidFill>
                  <a:srgbClr val="FF0000"/>
                </a:solidFill>
                <a:latin typeface="Courier New" pitchFamily="49" charset="0"/>
              </a:rPr>
              <a:t>|</a:t>
            </a:r>
          </a:p>
        </p:txBody>
      </p:sp>
      <p:sp>
        <p:nvSpPr>
          <p:cNvPr id="24579" name="AutoShape 3"/>
          <p:cNvSpPr>
            <a:spLocks noChangeArrowheads="1"/>
          </p:cNvSpPr>
          <p:nvPr/>
        </p:nvSpPr>
        <p:spPr bwMode="auto">
          <a:xfrm>
            <a:off x="446088" y="4540250"/>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24580" name="Rectangle 4"/>
          <p:cNvSpPr>
            <a:spLocks noChangeArrowheads="1"/>
          </p:cNvSpPr>
          <p:nvPr/>
        </p:nvSpPr>
        <p:spPr bwMode="auto">
          <a:xfrm>
            <a:off x="990600" y="381000"/>
            <a:ext cx="5438775" cy="43592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r>
              <a:rPr lang="en-US" sz="1000" b="1" i="0">
                <a:solidFill>
                  <a:srgbClr val="0000FF"/>
                </a:solidFill>
                <a:latin typeface="Courier New" pitchFamily="49" charset="0"/>
              </a:rPr>
              <a:t>PROCEDURE</a:t>
            </a:r>
            <a:r>
              <a:rPr lang="en-US" sz="1000" b="1" i="0">
                <a:latin typeface="Courier New" pitchFamily="49" charset="0"/>
              </a:rPr>
              <a:t> Catch_Input_Exception_2 </a:t>
            </a:r>
            <a:r>
              <a:rPr lang="en-US" sz="1000" b="1" i="0">
                <a:solidFill>
                  <a:srgbClr val="0000FF"/>
                </a:solidFill>
                <a:latin typeface="Courier New" pitchFamily="49" charset="0"/>
              </a:rPr>
              <a:t>IS</a:t>
            </a:r>
          </a:p>
          <a:p>
            <a:r>
              <a:rPr lang="en-US" sz="1000" b="1" i="0">
                <a:latin typeface="Courier New" pitchFamily="49" charset="0"/>
              </a:rPr>
              <a:t>  X : Positive;</a:t>
            </a:r>
          </a:p>
          <a:p>
            <a:r>
              <a:rPr lang="en-US" sz="1000" b="1" i="0">
                <a:latin typeface="Courier New" pitchFamily="49" charset="0"/>
              </a:rPr>
              <a:t>  GoodInput : Boolean;</a:t>
            </a:r>
          </a:p>
          <a:p>
            <a:r>
              <a:rPr lang="en-US" sz="1000" b="1" i="0">
                <a:solidFill>
                  <a:srgbClr val="0000FF"/>
                </a:solidFill>
                <a:latin typeface="Courier New" pitchFamily="49" charset="0"/>
              </a:rPr>
              <a:t>BEGIN</a:t>
            </a: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BEGIN</a:t>
            </a:r>
          </a:p>
          <a:p>
            <a:r>
              <a:rPr lang="en-US" sz="1000" b="1" i="0">
                <a:latin typeface="Courier New" pitchFamily="49" charset="0"/>
              </a:rPr>
              <a:t>    Ada.Integer_Text_IO.Get(Item =&gt; X);</a:t>
            </a:r>
          </a:p>
          <a:p>
            <a:r>
              <a:rPr lang="en-US" sz="1000" b="1" i="0">
                <a:latin typeface="Courier New" pitchFamily="49" charset="0"/>
              </a:rPr>
              <a:t>    GoodInput := True;</a:t>
            </a:r>
          </a:p>
          <a:p>
            <a:r>
              <a:rPr lang="en-US" sz="1000" b="1" i="0">
                <a:latin typeface="Courier New" pitchFamily="49" charset="0"/>
              </a:rPr>
              <a:t>  </a:t>
            </a:r>
            <a:r>
              <a:rPr lang="en-US" sz="1000" b="1" i="0">
                <a:solidFill>
                  <a:srgbClr val="0000FF"/>
                </a:solidFill>
                <a:latin typeface="Courier New" pitchFamily="49" charset="0"/>
              </a:rPr>
              <a:t>EXCEPTION</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END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IF</a:t>
            </a:r>
            <a:r>
              <a:rPr lang="en-US" sz="1000" b="1" i="0">
                <a:latin typeface="Courier New" pitchFamily="49" charset="0"/>
              </a:rPr>
              <a:t> GoodInput </a:t>
            </a:r>
            <a:r>
              <a:rPr lang="en-US" sz="1000" b="1" i="0">
                <a:solidFill>
                  <a:srgbClr val="0000FF"/>
                </a:solidFill>
                <a:latin typeface="Courier New" pitchFamily="49" charset="0"/>
              </a:rPr>
              <a:t>THEN</a:t>
            </a: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r>
              <a:rPr lang="en-US" sz="1000" b="1" i="0">
                <a:latin typeface="Courier New" pitchFamily="49" charset="0"/>
              </a:rPr>
              <a:t>  </a:t>
            </a:r>
            <a:r>
              <a:rPr lang="en-US" sz="1000" b="1" i="0">
                <a:solidFill>
                  <a:srgbClr val="0000FF"/>
                </a:solidFill>
                <a:latin typeface="Courier New" pitchFamily="49" charset="0"/>
              </a:rPr>
              <a:t>ELSE</a:t>
            </a:r>
          </a:p>
          <a:p>
            <a:r>
              <a:rPr lang="en-US" sz="1000" b="1" i="0">
                <a:latin typeface="Courier New" pitchFamily="49" charset="0"/>
              </a:rPr>
              <a:t>    Ada.Text_IO.Put_Line(Item =&gt; </a:t>
            </a:r>
            <a:r>
              <a:rPr lang="en-US" sz="1000" b="1" i="0">
                <a:solidFill>
                  <a:srgbClr val="800080"/>
                </a:solidFill>
                <a:latin typeface="Courier New" pitchFamily="49" charset="0"/>
              </a:rPr>
              <a:t>"Exception raised on input"</a:t>
            </a:r>
            <a:r>
              <a:rPr lang="en-US" sz="1000" b="1" i="0">
                <a:latin typeface="Courier New" pitchFamily="49" charset="0"/>
              </a:rPr>
              <a:t>);</a:t>
            </a:r>
          </a:p>
          <a:p>
            <a:r>
              <a:rPr lang="en-US" sz="1000" b="1" i="0">
                <a:latin typeface="Courier New" pitchFamily="49" charset="0"/>
              </a:rPr>
              <a:t>  </a:t>
            </a:r>
            <a:r>
              <a:rPr lang="en-US" sz="1000" b="1" i="0">
                <a:solidFill>
                  <a:srgbClr val="0000FF"/>
                </a:solidFill>
                <a:latin typeface="Courier New" pitchFamily="49" charset="0"/>
              </a:rPr>
              <a:t>END IF</a:t>
            </a:r>
            <a:r>
              <a:rPr lang="en-US" sz="1000" b="1" i="0">
                <a:latin typeface="Courier New" pitchFamily="49" charset="0"/>
              </a:rPr>
              <a:t>;</a:t>
            </a:r>
          </a:p>
          <a:p>
            <a:r>
              <a:rPr lang="en-US" sz="1000" b="1" i="0">
                <a:solidFill>
                  <a:srgbClr val="0000FF"/>
                </a:solidFill>
                <a:latin typeface="Courier New" pitchFamily="49" charset="0"/>
              </a:rPr>
              <a:t>END</a:t>
            </a:r>
            <a:r>
              <a:rPr lang="en-US" sz="1000" b="1" i="0">
                <a:latin typeface="Courier New" pitchFamily="49" charset="0"/>
              </a:rPr>
              <a:t> Catch_Input_Exception_2; </a:t>
            </a:r>
          </a:p>
        </p:txBody>
      </p:sp>
      <p:sp>
        <p:nvSpPr>
          <p:cNvPr id="24581"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Catch_Input_Exception_2</a:t>
            </a:r>
          </a:p>
        </p:txBody>
      </p:sp>
      <p:grpSp>
        <p:nvGrpSpPr>
          <p:cNvPr id="2" name="Group 6"/>
          <p:cNvGrpSpPr>
            <a:grpSpLocks/>
          </p:cNvGrpSpPr>
          <p:nvPr/>
        </p:nvGrpSpPr>
        <p:grpSpPr bwMode="auto">
          <a:xfrm>
            <a:off x="8029575" y="619125"/>
            <a:ext cx="838200" cy="422275"/>
            <a:chOff x="4862" y="182"/>
            <a:chExt cx="528" cy="315"/>
          </a:xfrm>
        </p:grpSpPr>
        <p:sp>
          <p:nvSpPr>
            <p:cNvPr id="24589"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24590"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r>
                <a:rPr lang="en-US" sz="1400" b="1" i="0"/>
                <a:t>5</a:t>
              </a:r>
            </a:p>
          </p:txBody>
        </p:sp>
        <p:sp>
          <p:nvSpPr>
            <p:cNvPr id="24591"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24583"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grpSp>
        <p:nvGrpSpPr>
          <p:cNvPr id="3" name="Group 11"/>
          <p:cNvGrpSpPr>
            <a:grpSpLocks/>
          </p:cNvGrpSpPr>
          <p:nvPr/>
        </p:nvGrpSpPr>
        <p:grpSpPr bwMode="auto">
          <a:xfrm>
            <a:off x="8029575" y="1152525"/>
            <a:ext cx="838200" cy="422275"/>
            <a:chOff x="4862" y="182"/>
            <a:chExt cx="528" cy="315"/>
          </a:xfrm>
        </p:grpSpPr>
        <p:sp>
          <p:nvSpPr>
            <p:cNvPr id="24586" name="Oval 12"/>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24587" name="AutoShape 13"/>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r>
                <a:rPr lang="en-US" sz="1400" b="1" i="0"/>
                <a:t>True</a:t>
              </a:r>
            </a:p>
          </p:txBody>
        </p:sp>
        <p:sp>
          <p:nvSpPr>
            <p:cNvPr id="24588" name="Oval 14"/>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24585" name="Text Box 15"/>
          <p:cNvSpPr txBox="1">
            <a:spLocks noChangeArrowheads="1"/>
          </p:cNvSpPr>
          <p:nvPr/>
        </p:nvSpPr>
        <p:spPr bwMode="auto">
          <a:xfrm>
            <a:off x="6851650" y="11080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GoodInput</a:t>
            </a:r>
          </a:p>
          <a:p>
            <a:r>
              <a:rPr lang="en-US" sz="1400" b="1" i="0">
                <a:latin typeface="Courier New" pitchFamily="49" charset="0"/>
              </a:rPr>
              <a:t>:Boolean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catch_input_exception_2.exe</a:t>
            </a:r>
          </a:p>
          <a:p>
            <a:r>
              <a:rPr lang="en-US" sz="1400" i="0">
                <a:latin typeface="Courier New" pitchFamily="49" charset="0"/>
              </a:rPr>
              <a:t>Input a Positive &gt; 5</a:t>
            </a:r>
          </a:p>
          <a:p>
            <a:r>
              <a:rPr lang="en-US" sz="1400" i="0">
                <a:latin typeface="Courier New" pitchFamily="49" charset="0"/>
              </a:rPr>
              <a:t>The input value was 5</a:t>
            </a:r>
          </a:p>
          <a:p>
            <a:endParaRPr lang="en-US" sz="1400" i="0">
              <a:solidFill>
                <a:srgbClr val="FF0000"/>
              </a:solidFill>
              <a:latin typeface="Courier New" pitchFamily="49" charset="0"/>
            </a:endParaRPr>
          </a:p>
          <a:p>
            <a:r>
              <a:rPr lang="en-US" sz="1400" i="0">
                <a:latin typeface="Courier New" pitchFamily="49" charset="0"/>
              </a:rPr>
              <a:t>C:\&gt; </a:t>
            </a:r>
            <a:r>
              <a:rPr lang="en-US" sz="1400" i="0">
                <a:solidFill>
                  <a:srgbClr val="FF0000"/>
                </a:solidFill>
                <a:latin typeface="Courier New" pitchFamily="49" charset="0"/>
              </a:rPr>
              <a:t>|</a:t>
            </a:r>
          </a:p>
        </p:txBody>
      </p:sp>
      <p:sp>
        <p:nvSpPr>
          <p:cNvPr id="25603" name="Rectangle 4"/>
          <p:cNvSpPr>
            <a:spLocks noChangeArrowheads="1"/>
          </p:cNvSpPr>
          <p:nvPr/>
        </p:nvSpPr>
        <p:spPr bwMode="auto">
          <a:xfrm>
            <a:off x="990600" y="381000"/>
            <a:ext cx="5438775" cy="43592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r>
              <a:rPr lang="en-US" sz="1000" b="1" i="0">
                <a:solidFill>
                  <a:srgbClr val="0000FF"/>
                </a:solidFill>
                <a:latin typeface="Courier New" pitchFamily="49" charset="0"/>
              </a:rPr>
              <a:t>PROCEDURE</a:t>
            </a:r>
            <a:r>
              <a:rPr lang="en-US" sz="1000" b="1" i="0">
                <a:latin typeface="Courier New" pitchFamily="49" charset="0"/>
              </a:rPr>
              <a:t> Catch_Input_Exception_2 </a:t>
            </a:r>
            <a:r>
              <a:rPr lang="en-US" sz="1000" b="1" i="0">
                <a:solidFill>
                  <a:srgbClr val="0000FF"/>
                </a:solidFill>
                <a:latin typeface="Courier New" pitchFamily="49" charset="0"/>
              </a:rPr>
              <a:t>IS</a:t>
            </a:r>
          </a:p>
          <a:p>
            <a:r>
              <a:rPr lang="en-US" sz="1000" b="1" i="0">
                <a:latin typeface="Courier New" pitchFamily="49" charset="0"/>
              </a:rPr>
              <a:t>  X : Positive;</a:t>
            </a:r>
          </a:p>
          <a:p>
            <a:r>
              <a:rPr lang="en-US" sz="1000" b="1" i="0">
                <a:latin typeface="Courier New" pitchFamily="49" charset="0"/>
              </a:rPr>
              <a:t>  GoodInput : Boolean;</a:t>
            </a:r>
          </a:p>
          <a:p>
            <a:r>
              <a:rPr lang="en-US" sz="1000" b="1" i="0">
                <a:solidFill>
                  <a:srgbClr val="0000FF"/>
                </a:solidFill>
                <a:latin typeface="Courier New" pitchFamily="49" charset="0"/>
              </a:rPr>
              <a:t>BEGIN</a:t>
            </a: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BEGIN</a:t>
            </a:r>
          </a:p>
          <a:p>
            <a:r>
              <a:rPr lang="en-US" sz="1000" b="1" i="0">
                <a:latin typeface="Courier New" pitchFamily="49" charset="0"/>
              </a:rPr>
              <a:t>    Ada.Integer_Text_IO.Get(Item =&gt; X);</a:t>
            </a:r>
          </a:p>
          <a:p>
            <a:r>
              <a:rPr lang="en-US" sz="1000" b="1" i="0">
                <a:latin typeface="Courier New" pitchFamily="49" charset="0"/>
              </a:rPr>
              <a:t>    GoodInput := True;</a:t>
            </a:r>
          </a:p>
          <a:p>
            <a:r>
              <a:rPr lang="en-US" sz="1000" b="1" i="0">
                <a:latin typeface="Courier New" pitchFamily="49" charset="0"/>
              </a:rPr>
              <a:t>  </a:t>
            </a:r>
            <a:r>
              <a:rPr lang="en-US" sz="1000" b="1" i="0">
                <a:solidFill>
                  <a:srgbClr val="0000FF"/>
                </a:solidFill>
                <a:latin typeface="Courier New" pitchFamily="49" charset="0"/>
              </a:rPr>
              <a:t>EXCEPTION</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END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IF</a:t>
            </a:r>
            <a:r>
              <a:rPr lang="en-US" sz="1000" b="1" i="0">
                <a:latin typeface="Courier New" pitchFamily="49" charset="0"/>
              </a:rPr>
              <a:t> GoodInput </a:t>
            </a:r>
            <a:r>
              <a:rPr lang="en-US" sz="1000" b="1" i="0">
                <a:solidFill>
                  <a:srgbClr val="0000FF"/>
                </a:solidFill>
                <a:latin typeface="Courier New" pitchFamily="49" charset="0"/>
              </a:rPr>
              <a:t>THEN</a:t>
            </a: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r>
              <a:rPr lang="en-US" sz="1000" b="1" i="0">
                <a:latin typeface="Courier New" pitchFamily="49" charset="0"/>
              </a:rPr>
              <a:t>  </a:t>
            </a:r>
            <a:r>
              <a:rPr lang="en-US" sz="1000" b="1" i="0">
                <a:solidFill>
                  <a:srgbClr val="0000FF"/>
                </a:solidFill>
                <a:latin typeface="Courier New" pitchFamily="49" charset="0"/>
              </a:rPr>
              <a:t>ELSE</a:t>
            </a:r>
          </a:p>
          <a:p>
            <a:r>
              <a:rPr lang="en-US" sz="1000" b="1" i="0">
                <a:latin typeface="Courier New" pitchFamily="49" charset="0"/>
              </a:rPr>
              <a:t>    Ada.Text_IO.Put_Line(Item =&gt; </a:t>
            </a:r>
            <a:r>
              <a:rPr lang="en-US" sz="1000" b="1" i="0">
                <a:solidFill>
                  <a:srgbClr val="800080"/>
                </a:solidFill>
                <a:latin typeface="Courier New" pitchFamily="49" charset="0"/>
              </a:rPr>
              <a:t>"Exception raised on input"</a:t>
            </a:r>
            <a:r>
              <a:rPr lang="en-US" sz="1000" b="1" i="0">
                <a:latin typeface="Courier New" pitchFamily="49" charset="0"/>
              </a:rPr>
              <a:t>);</a:t>
            </a:r>
          </a:p>
          <a:p>
            <a:r>
              <a:rPr lang="en-US" sz="1000" b="1" i="0">
                <a:latin typeface="Courier New" pitchFamily="49" charset="0"/>
              </a:rPr>
              <a:t>  </a:t>
            </a:r>
            <a:r>
              <a:rPr lang="en-US" sz="1000" b="1" i="0">
                <a:solidFill>
                  <a:srgbClr val="0000FF"/>
                </a:solidFill>
                <a:latin typeface="Courier New" pitchFamily="49" charset="0"/>
              </a:rPr>
              <a:t>END IF</a:t>
            </a:r>
            <a:r>
              <a:rPr lang="en-US" sz="1000" b="1" i="0">
                <a:latin typeface="Courier New" pitchFamily="49" charset="0"/>
              </a:rPr>
              <a:t>;</a:t>
            </a:r>
          </a:p>
          <a:p>
            <a:r>
              <a:rPr lang="en-US" sz="1000" b="1" i="0">
                <a:solidFill>
                  <a:srgbClr val="0000FF"/>
                </a:solidFill>
                <a:latin typeface="Courier New" pitchFamily="49" charset="0"/>
              </a:rPr>
              <a:t>END</a:t>
            </a:r>
            <a:r>
              <a:rPr lang="en-US" sz="1000" b="1" i="0">
                <a:latin typeface="Courier New" pitchFamily="49" charset="0"/>
              </a:rPr>
              <a:t> Catch_Input_Exception_2; </a:t>
            </a:r>
          </a:p>
        </p:txBody>
      </p:sp>
      <p:sp>
        <p:nvSpPr>
          <p:cNvPr id="25604" name="AutoShape 16"/>
          <p:cNvSpPr>
            <a:spLocks noChangeArrowheads="1"/>
          </p:cNvSpPr>
          <p:nvPr/>
        </p:nvSpPr>
        <p:spPr bwMode="auto">
          <a:xfrm>
            <a:off x="481013" y="4652963"/>
            <a:ext cx="533400" cy="152400"/>
          </a:xfrm>
          <a:prstGeom prst="rightArrow">
            <a:avLst>
              <a:gd name="adj1" fmla="val 50000"/>
              <a:gd name="adj2" fmla="val 87500"/>
            </a:avLst>
          </a:prstGeom>
          <a:solidFill>
            <a:schemeClr val="accent1"/>
          </a:solidFill>
          <a:ln w="9525">
            <a:pattFill prst="pct50">
              <a:fgClr>
                <a:schemeClr val="tx1"/>
              </a:fgClr>
              <a:bgClr>
                <a:srgbClr val="FFFFFF"/>
              </a:bgClr>
            </a:pattFill>
            <a:miter lim="800000"/>
            <a:headEnd/>
            <a:tailEnd/>
          </a:ln>
        </p:spPr>
        <p:txBody>
          <a:bodyPr wrap="none" anchor="ctr"/>
          <a:lstStyle/>
          <a:p>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t>İstisnaların Yönetilmesi</a:t>
            </a:r>
            <a:endParaRPr lang="tr-TR" dirty="0"/>
          </a:p>
        </p:txBody>
      </p:sp>
      <p:sp>
        <p:nvSpPr>
          <p:cNvPr id="3" name="2 İçerik Yer Tutucusu"/>
          <p:cNvSpPr>
            <a:spLocks noGrp="1"/>
          </p:cNvSpPr>
          <p:nvPr>
            <p:ph idx="1"/>
          </p:nvPr>
        </p:nvSpPr>
        <p:spPr>
          <a:xfrm>
            <a:off x="457200" y="1142984"/>
            <a:ext cx="8229600" cy="4525963"/>
          </a:xfrm>
        </p:spPr>
        <p:txBody>
          <a:bodyPr>
            <a:normAutofit fontScale="85000" lnSpcReduction="20000"/>
          </a:bodyPr>
          <a:lstStyle/>
          <a:p>
            <a:r>
              <a:rPr lang="tr-TR" dirty="0" smtClean="0"/>
              <a:t>İstisnaların yönetilmesi özelliği olamayan bir dilde istisna durumu meydana geldiğinde; kontrol işletim sistemine geçer, sistem programdan gelen son mesajlara veya kendi belirlemelerine göre bir mesaj yazarak programı sonlandırır.</a:t>
            </a:r>
          </a:p>
          <a:p>
            <a:r>
              <a:rPr lang="tr-TR" dirty="0" smtClean="0"/>
              <a:t>İstisnaların yönetilmesi özelliği olan bir dilde bu tip istisnalarının yakalanması, programcının öngördüğü şekilde yönetilmesi ve programın sonlandırılmadan sürdürülmesi mümkündür.</a:t>
            </a:r>
          </a:p>
          <a:p>
            <a:r>
              <a:rPr lang="tr-TR" dirty="0" smtClean="0"/>
              <a:t>Hemen bütün diller girdi/çıktı'da oluşan hataları (dosya sonu dahil) yakalayabilirler.</a:t>
            </a:r>
          </a:p>
          <a:p>
            <a:r>
              <a:rPr lang="tr-TR" dirty="0" smtClean="0"/>
              <a:t>İlk örnek: </a:t>
            </a:r>
            <a:r>
              <a:rPr lang="tr-TR" dirty="0" err="1" smtClean="0"/>
              <a:t>Fortran</a:t>
            </a:r>
            <a:r>
              <a:rPr lang="tr-TR" dirty="0" smtClean="0"/>
              <a:t>:</a:t>
            </a:r>
          </a:p>
        </p:txBody>
      </p:sp>
      <p:sp>
        <p:nvSpPr>
          <p:cNvPr id="4" name="Rectangle 4"/>
          <p:cNvSpPr>
            <a:spLocks noChangeArrowheads="1"/>
          </p:cNvSpPr>
          <p:nvPr/>
        </p:nvSpPr>
        <p:spPr bwMode="auto">
          <a:xfrm>
            <a:off x="928662" y="5500702"/>
            <a:ext cx="7643866" cy="114492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l">
              <a:defRPr/>
            </a:pPr>
            <a:r>
              <a:rPr lang="en-US" altLang="ko-KR" dirty="0">
                <a:solidFill>
                  <a:srgbClr val="00FFFF"/>
                </a:solidFill>
                <a:effectLst>
                  <a:outerShdw blurRad="38100" dist="38100" dir="2700000" algn="tl">
                    <a:srgbClr val="000000"/>
                  </a:outerShdw>
                </a:effectLst>
                <a:latin typeface="Arial" pitchFamily="34" charset="0"/>
                <a:ea typeface="굴림" pitchFamily="50" charset="-127"/>
              </a:rPr>
              <a:t>        OPEN (UNIT=10, FILE='</a:t>
            </a:r>
            <a:r>
              <a:rPr lang="en-US" altLang="ko-KR" dirty="0" err="1">
                <a:solidFill>
                  <a:srgbClr val="00FFFF"/>
                </a:solidFill>
                <a:effectLst>
                  <a:outerShdw blurRad="38100" dist="38100" dir="2700000" algn="tl">
                    <a:srgbClr val="000000"/>
                  </a:outerShdw>
                </a:effectLst>
                <a:latin typeface="Arial" pitchFamily="34" charset="0"/>
                <a:ea typeface="굴림" pitchFamily="50" charset="-127"/>
              </a:rPr>
              <a:t>data.txt</a:t>
            </a:r>
            <a:r>
              <a:rPr lang="en-US" altLang="ko-KR" dirty="0">
                <a:solidFill>
                  <a:srgbClr val="00FFFF"/>
                </a:solidFill>
                <a:effectLst>
                  <a:outerShdw blurRad="38100" dist="38100" dir="2700000" algn="tl">
                    <a:srgbClr val="000000"/>
                  </a:outerShdw>
                </a:effectLst>
                <a:latin typeface="Arial" pitchFamily="34" charset="0"/>
                <a:ea typeface="굴림" pitchFamily="50" charset="-127"/>
              </a:rPr>
              <a:t>', STATUS='OLD')</a:t>
            </a:r>
          </a:p>
          <a:p>
            <a:pPr algn="l">
              <a:defRPr/>
            </a:pPr>
            <a:r>
              <a:rPr lang="en-US" altLang="ko-KR" dirty="0">
                <a:solidFill>
                  <a:srgbClr val="00FFFF"/>
                </a:solidFill>
                <a:effectLst>
                  <a:outerShdw blurRad="38100" dist="38100" dir="2700000" algn="tl">
                    <a:srgbClr val="000000"/>
                  </a:outerShdw>
                </a:effectLst>
                <a:latin typeface="Arial" pitchFamily="34" charset="0"/>
                <a:ea typeface="굴림" pitchFamily="50" charset="-127"/>
              </a:rPr>
              <a:t>30    READ(10, *, </a:t>
            </a:r>
            <a:r>
              <a:rPr lang="en-US" altLang="ko-KR" b="1" dirty="0">
                <a:solidFill>
                  <a:srgbClr val="FFFF00"/>
                </a:solidFill>
                <a:effectLst>
                  <a:outerShdw blurRad="38100" dist="38100" dir="2700000" algn="tl">
                    <a:srgbClr val="000000"/>
                  </a:outerShdw>
                </a:effectLst>
                <a:latin typeface="Arial" pitchFamily="34" charset="0"/>
                <a:ea typeface="굴림" pitchFamily="50" charset="-127"/>
              </a:rPr>
              <a:t>END=40</a:t>
            </a:r>
            <a:r>
              <a:rPr lang="en-US" altLang="ko-KR"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b="1" dirty="0">
                <a:solidFill>
                  <a:srgbClr val="FFFF00"/>
                </a:solidFill>
                <a:effectLst>
                  <a:outerShdw blurRad="38100" dist="38100" dir="2700000" algn="tl">
                    <a:srgbClr val="000000"/>
                  </a:outerShdw>
                </a:effectLst>
                <a:latin typeface="Arial" pitchFamily="34" charset="0"/>
                <a:ea typeface="굴림" pitchFamily="50" charset="-127"/>
              </a:rPr>
              <a:t>ERR=50</a:t>
            </a:r>
            <a:r>
              <a:rPr lang="en-US" altLang="ko-KR" dirty="0">
                <a:solidFill>
                  <a:srgbClr val="00FFFF"/>
                </a:solidFill>
                <a:effectLst>
                  <a:outerShdw blurRad="38100" dist="38100" dir="2700000" algn="tl">
                    <a:srgbClr val="000000"/>
                  </a:outerShdw>
                </a:effectLst>
                <a:latin typeface="Arial" pitchFamily="34" charset="0"/>
                <a:ea typeface="굴림" pitchFamily="50" charset="-127"/>
              </a:rPr>
              <a:t>) NUM</a:t>
            </a:r>
          </a:p>
          <a:p>
            <a:pPr algn="l">
              <a:lnSpc>
                <a:spcPct val="80000"/>
              </a:lnSpc>
              <a:defRPr/>
            </a:pPr>
            <a:r>
              <a:rPr lang="en-US" altLang="ko-KR" dirty="0">
                <a:solidFill>
                  <a:srgbClr val="00FFFF"/>
                </a:solidFill>
                <a:effectLst>
                  <a:outerShdw blurRad="38100" dist="38100" dir="2700000" algn="tl">
                    <a:srgbClr val="000000"/>
                  </a:outerShdw>
                </a:effectLst>
                <a:latin typeface="Arial" pitchFamily="34" charset="0"/>
                <a:ea typeface="굴림" pitchFamily="50" charset="-127"/>
              </a:rPr>
              <a:t>         …</a:t>
            </a:r>
          </a:p>
          <a:p>
            <a:pPr algn="l">
              <a:defRPr/>
            </a:pPr>
            <a:r>
              <a:rPr lang="en-US" altLang="ko-KR" dirty="0">
                <a:solidFill>
                  <a:srgbClr val="00FFFF"/>
                </a:solidFill>
                <a:effectLst>
                  <a:outerShdw blurRad="38100" dist="38100" dir="2700000" algn="tl">
                    <a:srgbClr val="000000"/>
                  </a:outerShdw>
                </a:effectLst>
                <a:latin typeface="Arial" pitchFamily="34" charset="0"/>
                <a:ea typeface="굴림" pitchFamily="50" charset="-127"/>
              </a:rPr>
              <a:t>        GOTO 30</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catch_input_exception_2.exe</a:t>
            </a:r>
          </a:p>
          <a:p>
            <a:r>
              <a:rPr lang="en-US" sz="1400" i="0">
                <a:latin typeface="Courier New" pitchFamily="49" charset="0"/>
              </a:rPr>
              <a:t>Input a Positive &gt; -5</a:t>
            </a:r>
            <a:r>
              <a:rPr lang="en-US" sz="1400" i="0">
                <a:solidFill>
                  <a:srgbClr val="FF0000"/>
                </a:solidFill>
                <a:latin typeface="Courier New" pitchFamily="49" charset="0"/>
              </a:rPr>
              <a:t>|</a:t>
            </a:r>
          </a:p>
        </p:txBody>
      </p:sp>
      <p:sp>
        <p:nvSpPr>
          <p:cNvPr id="26627" name="AutoShape 3"/>
          <p:cNvSpPr>
            <a:spLocks noChangeArrowheads="1"/>
          </p:cNvSpPr>
          <p:nvPr/>
        </p:nvSpPr>
        <p:spPr bwMode="auto">
          <a:xfrm>
            <a:off x="447675" y="1774825"/>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26628" name="Rectangle 4"/>
          <p:cNvSpPr>
            <a:spLocks noChangeArrowheads="1"/>
          </p:cNvSpPr>
          <p:nvPr/>
        </p:nvSpPr>
        <p:spPr bwMode="auto">
          <a:xfrm>
            <a:off x="990600" y="381000"/>
            <a:ext cx="5438775" cy="43592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r>
              <a:rPr lang="en-US" sz="1000" b="1" i="0">
                <a:solidFill>
                  <a:srgbClr val="0000FF"/>
                </a:solidFill>
                <a:latin typeface="Courier New" pitchFamily="49" charset="0"/>
              </a:rPr>
              <a:t>PROCEDURE</a:t>
            </a:r>
            <a:r>
              <a:rPr lang="en-US" sz="1000" b="1" i="0">
                <a:latin typeface="Courier New" pitchFamily="49" charset="0"/>
              </a:rPr>
              <a:t> Catch_Input_Exception_2 </a:t>
            </a:r>
            <a:r>
              <a:rPr lang="en-US" sz="1000" b="1" i="0">
                <a:solidFill>
                  <a:srgbClr val="0000FF"/>
                </a:solidFill>
                <a:latin typeface="Courier New" pitchFamily="49" charset="0"/>
              </a:rPr>
              <a:t>IS</a:t>
            </a:r>
          </a:p>
          <a:p>
            <a:r>
              <a:rPr lang="en-US" sz="1000" b="1" i="0">
                <a:latin typeface="Courier New" pitchFamily="49" charset="0"/>
              </a:rPr>
              <a:t>  X : Positive;</a:t>
            </a:r>
          </a:p>
          <a:p>
            <a:r>
              <a:rPr lang="en-US" sz="1000" b="1" i="0">
                <a:latin typeface="Courier New" pitchFamily="49" charset="0"/>
              </a:rPr>
              <a:t>  GoodInput : Boolean;</a:t>
            </a:r>
          </a:p>
          <a:p>
            <a:r>
              <a:rPr lang="en-US" sz="1000" b="1" i="0">
                <a:solidFill>
                  <a:srgbClr val="0000FF"/>
                </a:solidFill>
                <a:latin typeface="Courier New" pitchFamily="49" charset="0"/>
              </a:rPr>
              <a:t>BEGIN</a:t>
            </a: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BEGIN</a:t>
            </a:r>
          </a:p>
          <a:p>
            <a:r>
              <a:rPr lang="en-US" sz="1000" b="1" i="0">
                <a:latin typeface="Courier New" pitchFamily="49" charset="0"/>
              </a:rPr>
              <a:t>    Ada.Integer_Text_IO.Get(Item =&gt; X);</a:t>
            </a:r>
          </a:p>
          <a:p>
            <a:r>
              <a:rPr lang="en-US" sz="1000" b="1" i="0">
                <a:latin typeface="Courier New" pitchFamily="49" charset="0"/>
              </a:rPr>
              <a:t>    GoodInput := True;</a:t>
            </a:r>
          </a:p>
          <a:p>
            <a:r>
              <a:rPr lang="en-US" sz="1000" b="1" i="0">
                <a:latin typeface="Courier New" pitchFamily="49" charset="0"/>
              </a:rPr>
              <a:t>  </a:t>
            </a:r>
            <a:r>
              <a:rPr lang="en-US" sz="1000" b="1" i="0">
                <a:solidFill>
                  <a:srgbClr val="0000FF"/>
                </a:solidFill>
                <a:latin typeface="Courier New" pitchFamily="49" charset="0"/>
              </a:rPr>
              <a:t>EXCEPTION</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END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IF</a:t>
            </a:r>
            <a:r>
              <a:rPr lang="en-US" sz="1000" b="1" i="0">
                <a:latin typeface="Courier New" pitchFamily="49" charset="0"/>
              </a:rPr>
              <a:t> GoodInput </a:t>
            </a:r>
            <a:r>
              <a:rPr lang="en-US" sz="1000" b="1" i="0">
                <a:solidFill>
                  <a:srgbClr val="0000FF"/>
                </a:solidFill>
                <a:latin typeface="Courier New" pitchFamily="49" charset="0"/>
              </a:rPr>
              <a:t>THEN</a:t>
            </a: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r>
              <a:rPr lang="en-US" sz="1000" b="1" i="0">
                <a:latin typeface="Courier New" pitchFamily="49" charset="0"/>
              </a:rPr>
              <a:t>  </a:t>
            </a:r>
            <a:r>
              <a:rPr lang="en-US" sz="1000" b="1" i="0">
                <a:solidFill>
                  <a:srgbClr val="0000FF"/>
                </a:solidFill>
                <a:latin typeface="Courier New" pitchFamily="49" charset="0"/>
              </a:rPr>
              <a:t>ELSE</a:t>
            </a:r>
          </a:p>
          <a:p>
            <a:r>
              <a:rPr lang="en-US" sz="1000" b="1" i="0">
                <a:latin typeface="Courier New" pitchFamily="49" charset="0"/>
              </a:rPr>
              <a:t>    Ada.Text_IO.Put_Line(Item =&gt; </a:t>
            </a:r>
            <a:r>
              <a:rPr lang="en-US" sz="1000" b="1" i="0">
                <a:solidFill>
                  <a:srgbClr val="800080"/>
                </a:solidFill>
                <a:latin typeface="Courier New" pitchFamily="49" charset="0"/>
              </a:rPr>
              <a:t>"Exception raised on input"</a:t>
            </a:r>
            <a:r>
              <a:rPr lang="en-US" sz="1000" b="1" i="0">
                <a:latin typeface="Courier New" pitchFamily="49" charset="0"/>
              </a:rPr>
              <a:t>);</a:t>
            </a:r>
          </a:p>
          <a:p>
            <a:r>
              <a:rPr lang="en-US" sz="1000" b="1" i="0">
                <a:latin typeface="Courier New" pitchFamily="49" charset="0"/>
              </a:rPr>
              <a:t>  </a:t>
            </a:r>
            <a:r>
              <a:rPr lang="en-US" sz="1000" b="1" i="0">
                <a:solidFill>
                  <a:srgbClr val="0000FF"/>
                </a:solidFill>
                <a:latin typeface="Courier New" pitchFamily="49" charset="0"/>
              </a:rPr>
              <a:t>END IF</a:t>
            </a:r>
            <a:r>
              <a:rPr lang="en-US" sz="1000" b="1" i="0">
                <a:latin typeface="Courier New" pitchFamily="49" charset="0"/>
              </a:rPr>
              <a:t>;</a:t>
            </a:r>
          </a:p>
          <a:p>
            <a:r>
              <a:rPr lang="en-US" sz="1000" b="1" i="0">
                <a:solidFill>
                  <a:srgbClr val="0000FF"/>
                </a:solidFill>
                <a:latin typeface="Courier New" pitchFamily="49" charset="0"/>
              </a:rPr>
              <a:t>END</a:t>
            </a:r>
            <a:r>
              <a:rPr lang="en-US" sz="1000" b="1" i="0">
                <a:latin typeface="Courier New" pitchFamily="49" charset="0"/>
              </a:rPr>
              <a:t> Catch_Input_Exception_2; </a:t>
            </a:r>
          </a:p>
        </p:txBody>
      </p:sp>
      <p:sp>
        <p:nvSpPr>
          <p:cNvPr id="26629"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Catch_Input_Exception_2</a:t>
            </a:r>
          </a:p>
        </p:txBody>
      </p:sp>
      <p:grpSp>
        <p:nvGrpSpPr>
          <p:cNvPr id="2" name="Group 6"/>
          <p:cNvGrpSpPr>
            <a:grpSpLocks/>
          </p:cNvGrpSpPr>
          <p:nvPr/>
        </p:nvGrpSpPr>
        <p:grpSpPr bwMode="auto">
          <a:xfrm>
            <a:off x="8029575" y="619125"/>
            <a:ext cx="838200" cy="422275"/>
            <a:chOff x="4862" y="182"/>
            <a:chExt cx="528" cy="315"/>
          </a:xfrm>
        </p:grpSpPr>
        <p:sp>
          <p:nvSpPr>
            <p:cNvPr id="26638"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26639"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i="0"/>
            </a:p>
          </p:txBody>
        </p:sp>
        <p:sp>
          <p:nvSpPr>
            <p:cNvPr id="26640"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26631"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grpSp>
        <p:nvGrpSpPr>
          <p:cNvPr id="3" name="Group 11"/>
          <p:cNvGrpSpPr>
            <a:grpSpLocks/>
          </p:cNvGrpSpPr>
          <p:nvPr/>
        </p:nvGrpSpPr>
        <p:grpSpPr bwMode="auto">
          <a:xfrm>
            <a:off x="8029575" y="1152525"/>
            <a:ext cx="838200" cy="422275"/>
            <a:chOff x="4862" y="182"/>
            <a:chExt cx="528" cy="315"/>
          </a:xfrm>
        </p:grpSpPr>
        <p:sp>
          <p:nvSpPr>
            <p:cNvPr id="26635" name="Oval 12"/>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26636" name="AutoShape 13"/>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i="0"/>
            </a:p>
          </p:txBody>
        </p:sp>
        <p:sp>
          <p:nvSpPr>
            <p:cNvPr id="26637" name="Oval 14"/>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26633" name="Text Box 15"/>
          <p:cNvSpPr txBox="1">
            <a:spLocks noChangeArrowheads="1"/>
          </p:cNvSpPr>
          <p:nvPr/>
        </p:nvSpPr>
        <p:spPr bwMode="auto">
          <a:xfrm>
            <a:off x="6851650" y="11080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GoodInput</a:t>
            </a:r>
          </a:p>
          <a:p>
            <a:r>
              <a:rPr lang="en-US" sz="1400" b="1" i="0">
                <a:latin typeface="Courier New" pitchFamily="49" charset="0"/>
              </a:rPr>
              <a:t>:Boolean</a:t>
            </a:r>
          </a:p>
        </p:txBody>
      </p:sp>
      <p:sp>
        <p:nvSpPr>
          <p:cNvPr id="26634" name="Text Box 16"/>
          <p:cNvSpPr txBox="1">
            <a:spLocks noChangeArrowheads="1"/>
          </p:cNvSpPr>
          <p:nvPr/>
        </p:nvSpPr>
        <p:spPr bwMode="auto">
          <a:xfrm>
            <a:off x="354013" y="1555750"/>
            <a:ext cx="727075" cy="274638"/>
          </a:xfrm>
          <a:prstGeom prst="rect">
            <a:avLst/>
          </a:prstGeom>
          <a:noFill/>
          <a:ln w="9525">
            <a:noFill/>
            <a:miter lim="800000"/>
            <a:headEnd/>
            <a:tailEnd/>
          </a:ln>
        </p:spPr>
        <p:txBody>
          <a:bodyPr wrap="none">
            <a:spAutoFit/>
          </a:bodyPr>
          <a:lstStyle/>
          <a:p>
            <a:r>
              <a:rPr lang="en-US" sz="1200" b="1"/>
              <a:t>Rewind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catch_input_exception_2.exe</a:t>
            </a:r>
          </a:p>
          <a:p>
            <a:r>
              <a:rPr lang="en-US" sz="1400" i="0">
                <a:latin typeface="Courier New" pitchFamily="49" charset="0"/>
              </a:rPr>
              <a:t>Input a Positive &gt; -5</a:t>
            </a:r>
            <a:r>
              <a:rPr lang="en-US" sz="1400" i="0">
                <a:solidFill>
                  <a:srgbClr val="FF0000"/>
                </a:solidFill>
                <a:latin typeface="Courier New" pitchFamily="49" charset="0"/>
              </a:rPr>
              <a:t>|</a:t>
            </a:r>
          </a:p>
        </p:txBody>
      </p:sp>
      <p:sp>
        <p:nvSpPr>
          <p:cNvPr id="27651" name="AutoShape 3"/>
          <p:cNvSpPr>
            <a:spLocks noChangeArrowheads="1"/>
          </p:cNvSpPr>
          <p:nvPr/>
        </p:nvSpPr>
        <p:spPr bwMode="auto">
          <a:xfrm>
            <a:off x="458788" y="2722563"/>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27652" name="Rectangle 4"/>
          <p:cNvSpPr>
            <a:spLocks noChangeArrowheads="1"/>
          </p:cNvSpPr>
          <p:nvPr/>
        </p:nvSpPr>
        <p:spPr bwMode="auto">
          <a:xfrm>
            <a:off x="990600" y="381000"/>
            <a:ext cx="5438775" cy="43592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r>
              <a:rPr lang="en-US" sz="1000" b="1" i="0">
                <a:solidFill>
                  <a:srgbClr val="0000FF"/>
                </a:solidFill>
                <a:latin typeface="Courier New" pitchFamily="49" charset="0"/>
              </a:rPr>
              <a:t>PROCEDURE</a:t>
            </a:r>
            <a:r>
              <a:rPr lang="en-US" sz="1000" b="1" i="0">
                <a:latin typeface="Courier New" pitchFamily="49" charset="0"/>
              </a:rPr>
              <a:t> Catch_Input_Exception_2 </a:t>
            </a:r>
            <a:r>
              <a:rPr lang="en-US" sz="1000" b="1" i="0">
                <a:solidFill>
                  <a:srgbClr val="0000FF"/>
                </a:solidFill>
                <a:latin typeface="Courier New" pitchFamily="49" charset="0"/>
              </a:rPr>
              <a:t>IS</a:t>
            </a:r>
          </a:p>
          <a:p>
            <a:r>
              <a:rPr lang="en-US" sz="1000" b="1" i="0">
                <a:latin typeface="Courier New" pitchFamily="49" charset="0"/>
              </a:rPr>
              <a:t>  X : Positive;</a:t>
            </a:r>
          </a:p>
          <a:p>
            <a:r>
              <a:rPr lang="en-US" sz="1000" b="1" i="0">
                <a:latin typeface="Courier New" pitchFamily="49" charset="0"/>
              </a:rPr>
              <a:t>  GoodInput : Boolean;</a:t>
            </a:r>
          </a:p>
          <a:p>
            <a:r>
              <a:rPr lang="en-US" sz="1000" b="1" i="0">
                <a:solidFill>
                  <a:srgbClr val="0000FF"/>
                </a:solidFill>
                <a:latin typeface="Courier New" pitchFamily="49" charset="0"/>
              </a:rPr>
              <a:t>BEGIN</a:t>
            </a: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BEGIN</a:t>
            </a:r>
          </a:p>
          <a:p>
            <a:r>
              <a:rPr lang="en-US" sz="1000" b="1" i="0">
                <a:latin typeface="Courier New" pitchFamily="49" charset="0"/>
              </a:rPr>
              <a:t>    Ada.Integer_Text_IO.Get(Item =&gt; X);</a:t>
            </a:r>
          </a:p>
          <a:p>
            <a:r>
              <a:rPr lang="en-US" sz="1000" b="1" i="0">
                <a:latin typeface="Courier New" pitchFamily="49" charset="0"/>
              </a:rPr>
              <a:t>    GoodInput := True;</a:t>
            </a:r>
          </a:p>
          <a:p>
            <a:r>
              <a:rPr lang="en-US" sz="1000" b="1" i="0">
                <a:latin typeface="Courier New" pitchFamily="49" charset="0"/>
              </a:rPr>
              <a:t>  </a:t>
            </a:r>
            <a:r>
              <a:rPr lang="en-US" sz="1000" b="1" i="0">
                <a:solidFill>
                  <a:srgbClr val="0000FF"/>
                </a:solidFill>
                <a:latin typeface="Courier New" pitchFamily="49" charset="0"/>
              </a:rPr>
              <a:t>EXCEPTION</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END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IF</a:t>
            </a:r>
            <a:r>
              <a:rPr lang="en-US" sz="1000" b="1" i="0">
                <a:latin typeface="Courier New" pitchFamily="49" charset="0"/>
              </a:rPr>
              <a:t> GoodInput </a:t>
            </a:r>
            <a:r>
              <a:rPr lang="en-US" sz="1000" b="1" i="0">
                <a:solidFill>
                  <a:srgbClr val="0000FF"/>
                </a:solidFill>
                <a:latin typeface="Courier New" pitchFamily="49" charset="0"/>
              </a:rPr>
              <a:t>THEN</a:t>
            </a: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r>
              <a:rPr lang="en-US" sz="1000" b="1" i="0">
                <a:latin typeface="Courier New" pitchFamily="49" charset="0"/>
              </a:rPr>
              <a:t>  </a:t>
            </a:r>
            <a:r>
              <a:rPr lang="en-US" sz="1000" b="1" i="0">
                <a:solidFill>
                  <a:srgbClr val="0000FF"/>
                </a:solidFill>
                <a:latin typeface="Courier New" pitchFamily="49" charset="0"/>
              </a:rPr>
              <a:t>ELSE</a:t>
            </a:r>
          </a:p>
          <a:p>
            <a:r>
              <a:rPr lang="en-US" sz="1000" b="1" i="0">
                <a:latin typeface="Courier New" pitchFamily="49" charset="0"/>
              </a:rPr>
              <a:t>    Ada.Text_IO.Put_Line(Item =&gt; </a:t>
            </a:r>
            <a:r>
              <a:rPr lang="en-US" sz="1000" b="1" i="0">
                <a:solidFill>
                  <a:srgbClr val="800080"/>
                </a:solidFill>
                <a:latin typeface="Courier New" pitchFamily="49" charset="0"/>
              </a:rPr>
              <a:t>"Exception raised on input"</a:t>
            </a:r>
            <a:r>
              <a:rPr lang="en-US" sz="1000" b="1" i="0">
                <a:latin typeface="Courier New" pitchFamily="49" charset="0"/>
              </a:rPr>
              <a:t>);</a:t>
            </a:r>
          </a:p>
          <a:p>
            <a:r>
              <a:rPr lang="en-US" sz="1000" b="1" i="0">
                <a:latin typeface="Courier New" pitchFamily="49" charset="0"/>
              </a:rPr>
              <a:t>  </a:t>
            </a:r>
            <a:r>
              <a:rPr lang="en-US" sz="1000" b="1" i="0">
                <a:solidFill>
                  <a:srgbClr val="0000FF"/>
                </a:solidFill>
                <a:latin typeface="Courier New" pitchFamily="49" charset="0"/>
              </a:rPr>
              <a:t>END IF</a:t>
            </a:r>
            <a:r>
              <a:rPr lang="en-US" sz="1000" b="1" i="0">
                <a:latin typeface="Courier New" pitchFamily="49" charset="0"/>
              </a:rPr>
              <a:t>;</a:t>
            </a:r>
          </a:p>
          <a:p>
            <a:r>
              <a:rPr lang="en-US" sz="1000" b="1" i="0">
                <a:solidFill>
                  <a:srgbClr val="0000FF"/>
                </a:solidFill>
                <a:latin typeface="Courier New" pitchFamily="49" charset="0"/>
              </a:rPr>
              <a:t>END</a:t>
            </a:r>
            <a:r>
              <a:rPr lang="en-US" sz="1000" b="1" i="0">
                <a:latin typeface="Courier New" pitchFamily="49" charset="0"/>
              </a:rPr>
              <a:t> Catch_Input_Exception_2; </a:t>
            </a:r>
          </a:p>
        </p:txBody>
      </p:sp>
      <p:sp>
        <p:nvSpPr>
          <p:cNvPr id="27653"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Catch_Input_Exception_2</a:t>
            </a:r>
          </a:p>
        </p:txBody>
      </p:sp>
      <p:grpSp>
        <p:nvGrpSpPr>
          <p:cNvPr id="2" name="Group 6"/>
          <p:cNvGrpSpPr>
            <a:grpSpLocks/>
          </p:cNvGrpSpPr>
          <p:nvPr/>
        </p:nvGrpSpPr>
        <p:grpSpPr bwMode="auto">
          <a:xfrm>
            <a:off x="8029575" y="619125"/>
            <a:ext cx="838200" cy="422275"/>
            <a:chOff x="4862" y="182"/>
            <a:chExt cx="528" cy="315"/>
          </a:xfrm>
        </p:grpSpPr>
        <p:sp>
          <p:nvSpPr>
            <p:cNvPr id="27663"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27664"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i="0"/>
            </a:p>
          </p:txBody>
        </p:sp>
        <p:sp>
          <p:nvSpPr>
            <p:cNvPr id="27665"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27655"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grpSp>
        <p:nvGrpSpPr>
          <p:cNvPr id="3" name="Group 11"/>
          <p:cNvGrpSpPr>
            <a:grpSpLocks/>
          </p:cNvGrpSpPr>
          <p:nvPr/>
        </p:nvGrpSpPr>
        <p:grpSpPr bwMode="auto">
          <a:xfrm>
            <a:off x="8029575" y="1152525"/>
            <a:ext cx="838200" cy="422275"/>
            <a:chOff x="4862" y="182"/>
            <a:chExt cx="528" cy="315"/>
          </a:xfrm>
        </p:grpSpPr>
        <p:sp>
          <p:nvSpPr>
            <p:cNvPr id="27660" name="Oval 12"/>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27661" name="AutoShape 13"/>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i="0"/>
            </a:p>
          </p:txBody>
        </p:sp>
        <p:sp>
          <p:nvSpPr>
            <p:cNvPr id="27662" name="Oval 14"/>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27657" name="Text Box 15"/>
          <p:cNvSpPr txBox="1">
            <a:spLocks noChangeArrowheads="1"/>
          </p:cNvSpPr>
          <p:nvPr/>
        </p:nvSpPr>
        <p:spPr bwMode="auto">
          <a:xfrm>
            <a:off x="6851650" y="11080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GoodInput</a:t>
            </a:r>
          </a:p>
          <a:p>
            <a:r>
              <a:rPr lang="en-US" sz="1400" b="1" i="0">
                <a:latin typeface="Courier New" pitchFamily="49" charset="0"/>
              </a:rPr>
              <a:t>:Boolean</a:t>
            </a:r>
          </a:p>
        </p:txBody>
      </p:sp>
      <p:sp>
        <p:nvSpPr>
          <p:cNvPr id="27658" name="AutoShape 17"/>
          <p:cNvSpPr>
            <a:spLocks noChangeArrowheads="1"/>
          </p:cNvSpPr>
          <p:nvPr/>
        </p:nvSpPr>
        <p:spPr bwMode="auto">
          <a:xfrm flipH="1">
            <a:off x="5232400" y="1851025"/>
            <a:ext cx="436563" cy="1062038"/>
          </a:xfrm>
          <a:prstGeom prst="curvedRightArrow">
            <a:avLst>
              <a:gd name="adj1" fmla="val 18504"/>
              <a:gd name="adj2" fmla="val 62947"/>
              <a:gd name="adj3" fmla="val 16782"/>
            </a:avLst>
          </a:prstGeom>
          <a:solidFill>
            <a:schemeClr val="accent1"/>
          </a:solidFill>
          <a:ln w="9525">
            <a:solidFill>
              <a:schemeClr val="tx1"/>
            </a:solidFill>
            <a:miter lim="800000"/>
            <a:headEnd/>
            <a:tailEnd/>
          </a:ln>
        </p:spPr>
        <p:txBody>
          <a:bodyPr wrap="none" anchor="ctr"/>
          <a:lstStyle/>
          <a:p>
            <a:endParaRPr lang="tr-TR"/>
          </a:p>
        </p:txBody>
      </p:sp>
      <p:sp>
        <p:nvSpPr>
          <p:cNvPr id="27659" name="Text Box 18"/>
          <p:cNvSpPr txBox="1">
            <a:spLocks noChangeArrowheads="1"/>
          </p:cNvSpPr>
          <p:nvPr/>
        </p:nvSpPr>
        <p:spPr bwMode="auto">
          <a:xfrm>
            <a:off x="5400675" y="1657350"/>
            <a:ext cx="1401763" cy="457200"/>
          </a:xfrm>
          <a:prstGeom prst="rect">
            <a:avLst/>
          </a:prstGeom>
          <a:noFill/>
          <a:ln w="9525">
            <a:noFill/>
            <a:miter lim="800000"/>
            <a:headEnd/>
            <a:tailEnd/>
          </a:ln>
        </p:spPr>
        <p:txBody>
          <a:bodyPr wrap="none">
            <a:spAutoFit/>
          </a:bodyPr>
          <a:lstStyle/>
          <a:p>
            <a:pPr algn="ctr"/>
            <a:r>
              <a:rPr lang="en-US" sz="1200" b="1" i="0"/>
              <a:t>Constraint_Error</a:t>
            </a:r>
          </a:p>
          <a:p>
            <a:pPr algn="ctr"/>
            <a:r>
              <a:rPr lang="en-US" sz="1200" b="1" i="0"/>
              <a:t>raised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catch_input_exception_2.exe</a:t>
            </a:r>
          </a:p>
          <a:p>
            <a:r>
              <a:rPr lang="en-US" sz="1400" i="0">
                <a:latin typeface="Courier New" pitchFamily="49" charset="0"/>
              </a:rPr>
              <a:t>Input a Positive &gt; -5</a:t>
            </a:r>
          </a:p>
          <a:p>
            <a:r>
              <a:rPr lang="en-US" sz="1400" i="0">
                <a:latin typeface="Courier New" pitchFamily="49" charset="0"/>
              </a:rPr>
              <a:t>Constraint_Error raised</a:t>
            </a:r>
          </a:p>
          <a:p>
            <a:r>
              <a:rPr lang="en-US" sz="1400" i="0">
                <a:solidFill>
                  <a:srgbClr val="FF0000"/>
                </a:solidFill>
                <a:latin typeface="Courier New" pitchFamily="49" charset="0"/>
              </a:rPr>
              <a:t>|</a:t>
            </a:r>
          </a:p>
        </p:txBody>
      </p:sp>
      <p:sp>
        <p:nvSpPr>
          <p:cNvPr id="28675" name="AutoShape 3"/>
          <p:cNvSpPr>
            <a:spLocks noChangeArrowheads="1"/>
          </p:cNvSpPr>
          <p:nvPr/>
        </p:nvSpPr>
        <p:spPr bwMode="auto">
          <a:xfrm>
            <a:off x="468313" y="3022600"/>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28676" name="Rectangle 4"/>
          <p:cNvSpPr>
            <a:spLocks noChangeArrowheads="1"/>
          </p:cNvSpPr>
          <p:nvPr/>
        </p:nvSpPr>
        <p:spPr bwMode="auto">
          <a:xfrm>
            <a:off x="990600" y="381000"/>
            <a:ext cx="5438775" cy="43592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r>
              <a:rPr lang="en-US" sz="1000" b="1" i="0">
                <a:solidFill>
                  <a:srgbClr val="0000FF"/>
                </a:solidFill>
                <a:latin typeface="Courier New" pitchFamily="49" charset="0"/>
              </a:rPr>
              <a:t>PROCEDURE</a:t>
            </a:r>
            <a:r>
              <a:rPr lang="en-US" sz="1000" b="1" i="0">
                <a:latin typeface="Courier New" pitchFamily="49" charset="0"/>
              </a:rPr>
              <a:t> Catch_Input_Exception_2 </a:t>
            </a:r>
            <a:r>
              <a:rPr lang="en-US" sz="1000" b="1" i="0">
                <a:solidFill>
                  <a:srgbClr val="0000FF"/>
                </a:solidFill>
                <a:latin typeface="Courier New" pitchFamily="49" charset="0"/>
              </a:rPr>
              <a:t>IS</a:t>
            </a:r>
          </a:p>
          <a:p>
            <a:r>
              <a:rPr lang="en-US" sz="1000" b="1" i="0">
                <a:latin typeface="Courier New" pitchFamily="49" charset="0"/>
              </a:rPr>
              <a:t>  X : Positive;</a:t>
            </a:r>
          </a:p>
          <a:p>
            <a:r>
              <a:rPr lang="en-US" sz="1000" b="1" i="0">
                <a:latin typeface="Courier New" pitchFamily="49" charset="0"/>
              </a:rPr>
              <a:t>  GoodInput : Boolean;</a:t>
            </a:r>
          </a:p>
          <a:p>
            <a:r>
              <a:rPr lang="en-US" sz="1000" b="1" i="0">
                <a:solidFill>
                  <a:srgbClr val="0000FF"/>
                </a:solidFill>
                <a:latin typeface="Courier New" pitchFamily="49" charset="0"/>
              </a:rPr>
              <a:t>BEGIN</a:t>
            </a: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BEGIN</a:t>
            </a:r>
          </a:p>
          <a:p>
            <a:r>
              <a:rPr lang="en-US" sz="1000" b="1" i="0">
                <a:latin typeface="Courier New" pitchFamily="49" charset="0"/>
              </a:rPr>
              <a:t>    Ada.Integer_Text_IO.Get(Item =&gt; X);</a:t>
            </a:r>
          </a:p>
          <a:p>
            <a:r>
              <a:rPr lang="en-US" sz="1000" b="1" i="0">
                <a:latin typeface="Courier New" pitchFamily="49" charset="0"/>
              </a:rPr>
              <a:t>    GoodInput := True;</a:t>
            </a:r>
          </a:p>
          <a:p>
            <a:r>
              <a:rPr lang="en-US" sz="1000" b="1" i="0">
                <a:latin typeface="Courier New" pitchFamily="49" charset="0"/>
              </a:rPr>
              <a:t>  </a:t>
            </a:r>
            <a:r>
              <a:rPr lang="en-US" sz="1000" b="1" i="0">
                <a:solidFill>
                  <a:srgbClr val="0000FF"/>
                </a:solidFill>
                <a:latin typeface="Courier New" pitchFamily="49" charset="0"/>
              </a:rPr>
              <a:t>EXCEPTION</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END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IF</a:t>
            </a:r>
            <a:r>
              <a:rPr lang="en-US" sz="1000" b="1" i="0">
                <a:latin typeface="Courier New" pitchFamily="49" charset="0"/>
              </a:rPr>
              <a:t> GoodInput </a:t>
            </a:r>
            <a:r>
              <a:rPr lang="en-US" sz="1000" b="1" i="0">
                <a:solidFill>
                  <a:srgbClr val="0000FF"/>
                </a:solidFill>
                <a:latin typeface="Courier New" pitchFamily="49" charset="0"/>
              </a:rPr>
              <a:t>THEN</a:t>
            </a: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r>
              <a:rPr lang="en-US" sz="1000" b="1" i="0">
                <a:latin typeface="Courier New" pitchFamily="49" charset="0"/>
              </a:rPr>
              <a:t>  </a:t>
            </a:r>
            <a:r>
              <a:rPr lang="en-US" sz="1000" b="1" i="0">
                <a:solidFill>
                  <a:srgbClr val="0000FF"/>
                </a:solidFill>
                <a:latin typeface="Courier New" pitchFamily="49" charset="0"/>
              </a:rPr>
              <a:t>ELSE</a:t>
            </a:r>
          </a:p>
          <a:p>
            <a:r>
              <a:rPr lang="en-US" sz="1000" b="1" i="0">
                <a:latin typeface="Courier New" pitchFamily="49" charset="0"/>
              </a:rPr>
              <a:t>    Ada.Text_IO.Put_Line(Item =&gt; </a:t>
            </a:r>
            <a:r>
              <a:rPr lang="en-US" sz="1000" b="1" i="0">
                <a:solidFill>
                  <a:srgbClr val="800080"/>
                </a:solidFill>
                <a:latin typeface="Courier New" pitchFamily="49" charset="0"/>
              </a:rPr>
              <a:t>"Exception raised on input"</a:t>
            </a:r>
            <a:r>
              <a:rPr lang="en-US" sz="1000" b="1" i="0">
                <a:latin typeface="Courier New" pitchFamily="49" charset="0"/>
              </a:rPr>
              <a:t>);</a:t>
            </a:r>
          </a:p>
          <a:p>
            <a:r>
              <a:rPr lang="en-US" sz="1000" b="1" i="0">
                <a:latin typeface="Courier New" pitchFamily="49" charset="0"/>
              </a:rPr>
              <a:t>  </a:t>
            </a:r>
            <a:r>
              <a:rPr lang="en-US" sz="1000" b="1" i="0">
                <a:solidFill>
                  <a:srgbClr val="0000FF"/>
                </a:solidFill>
                <a:latin typeface="Courier New" pitchFamily="49" charset="0"/>
              </a:rPr>
              <a:t>END IF</a:t>
            </a:r>
            <a:r>
              <a:rPr lang="en-US" sz="1000" b="1" i="0">
                <a:latin typeface="Courier New" pitchFamily="49" charset="0"/>
              </a:rPr>
              <a:t>;</a:t>
            </a:r>
          </a:p>
          <a:p>
            <a:r>
              <a:rPr lang="en-US" sz="1000" b="1" i="0">
                <a:solidFill>
                  <a:srgbClr val="0000FF"/>
                </a:solidFill>
                <a:latin typeface="Courier New" pitchFamily="49" charset="0"/>
              </a:rPr>
              <a:t>END</a:t>
            </a:r>
            <a:r>
              <a:rPr lang="en-US" sz="1000" b="1" i="0">
                <a:latin typeface="Courier New" pitchFamily="49" charset="0"/>
              </a:rPr>
              <a:t> Catch_Input_Exception_2; </a:t>
            </a:r>
          </a:p>
        </p:txBody>
      </p:sp>
      <p:sp>
        <p:nvSpPr>
          <p:cNvPr id="28677"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Catch_Input_Exception_2</a:t>
            </a:r>
          </a:p>
        </p:txBody>
      </p:sp>
      <p:grpSp>
        <p:nvGrpSpPr>
          <p:cNvPr id="2" name="Group 6"/>
          <p:cNvGrpSpPr>
            <a:grpSpLocks/>
          </p:cNvGrpSpPr>
          <p:nvPr/>
        </p:nvGrpSpPr>
        <p:grpSpPr bwMode="auto">
          <a:xfrm>
            <a:off x="8029575" y="619125"/>
            <a:ext cx="838200" cy="422275"/>
            <a:chOff x="4862" y="182"/>
            <a:chExt cx="528" cy="315"/>
          </a:xfrm>
        </p:grpSpPr>
        <p:sp>
          <p:nvSpPr>
            <p:cNvPr id="28685"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28686"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i="0"/>
            </a:p>
          </p:txBody>
        </p:sp>
        <p:sp>
          <p:nvSpPr>
            <p:cNvPr id="28687"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28679"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grpSp>
        <p:nvGrpSpPr>
          <p:cNvPr id="3" name="Group 11"/>
          <p:cNvGrpSpPr>
            <a:grpSpLocks/>
          </p:cNvGrpSpPr>
          <p:nvPr/>
        </p:nvGrpSpPr>
        <p:grpSpPr bwMode="auto">
          <a:xfrm>
            <a:off x="8029575" y="1152525"/>
            <a:ext cx="838200" cy="422275"/>
            <a:chOff x="4862" y="182"/>
            <a:chExt cx="528" cy="315"/>
          </a:xfrm>
        </p:grpSpPr>
        <p:sp>
          <p:nvSpPr>
            <p:cNvPr id="28682" name="Oval 12"/>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28683" name="AutoShape 13"/>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b="1" i="0"/>
            </a:p>
          </p:txBody>
        </p:sp>
        <p:sp>
          <p:nvSpPr>
            <p:cNvPr id="28684" name="Oval 14"/>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28681" name="Text Box 15"/>
          <p:cNvSpPr txBox="1">
            <a:spLocks noChangeArrowheads="1"/>
          </p:cNvSpPr>
          <p:nvPr/>
        </p:nvSpPr>
        <p:spPr bwMode="auto">
          <a:xfrm>
            <a:off x="6851650" y="11080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GoodInput</a:t>
            </a:r>
          </a:p>
          <a:p>
            <a:r>
              <a:rPr lang="en-US" sz="1400" b="1" i="0">
                <a:latin typeface="Courier New" pitchFamily="49" charset="0"/>
              </a:rPr>
              <a:t>:Boolean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catch_input_exception_2.exe</a:t>
            </a:r>
          </a:p>
          <a:p>
            <a:r>
              <a:rPr lang="en-US" sz="1400" i="0">
                <a:latin typeface="Courier New" pitchFamily="49" charset="0"/>
              </a:rPr>
              <a:t>Input a Positive &gt; -5</a:t>
            </a:r>
          </a:p>
          <a:p>
            <a:r>
              <a:rPr lang="en-US" sz="1400" i="0">
                <a:latin typeface="Courier New" pitchFamily="49" charset="0"/>
              </a:rPr>
              <a:t>Constraint_Error raised</a:t>
            </a:r>
          </a:p>
          <a:p>
            <a:r>
              <a:rPr lang="en-US" sz="1400" i="0">
                <a:solidFill>
                  <a:srgbClr val="FF0000"/>
                </a:solidFill>
                <a:latin typeface="Courier New" pitchFamily="49" charset="0"/>
              </a:rPr>
              <a:t>|</a:t>
            </a:r>
          </a:p>
        </p:txBody>
      </p:sp>
      <p:sp>
        <p:nvSpPr>
          <p:cNvPr id="29699" name="AutoShape 3"/>
          <p:cNvSpPr>
            <a:spLocks noChangeArrowheads="1"/>
          </p:cNvSpPr>
          <p:nvPr/>
        </p:nvSpPr>
        <p:spPr bwMode="auto">
          <a:xfrm>
            <a:off x="458788" y="3162300"/>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29700" name="Rectangle 4"/>
          <p:cNvSpPr>
            <a:spLocks noChangeArrowheads="1"/>
          </p:cNvSpPr>
          <p:nvPr/>
        </p:nvSpPr>
        <p:spPr bwMode="auto">
          <a:xfrm>
            <a:off x="990600" y="381000"/>
            <a:ext cx="5438775" cy="43592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r>
              <a:rPr lang="en-US" sz="1000" b="1" i="0">
                <a:solidFill>
                  <a:srgbClr val="0000FF"/>
                </a:solidFill>
                <a:latin typeface="Courier New" pitchFamily="49" charset="0"/>
              </a:rPr>
              <a:t>PROCEDURE</a:t>
            </a:r>
            <a:r>
              <a:rPr lang="en-US" sz="1000" b="1" i="0">
                <a:latin typeface="Courier New" pitchFamily="49" charset="0"/>
              </a:rPr>
              <a:t> Catch_Input_Exception_2 </a:t>
            </a:r>
            <a:r>
              <a:rPr lang="en-US" sz="1000" b="1" i="0">
                <a:solidFill>
                  <a:srgbClr val="0000FF"/>
                </a:solidFill>
                <a:latin typeface="Courier New" pitchFamily="49" charset="0"/>
              </a:rPr>
              <a:t>IS</a:t>
            </a:r>
          </a:p>
          <a:p>
            <a:r>
              <a:rPr lang="en-US" sz="1000" b="1" i="0">
                <a:latin typeface="Courier New" pitchFamily="49" charset="0"/>
              </a:rPr>
              <a:t>  X : Positive;</a:t>
            </a:r>
          </a:p>
          <a:p>
            <a:r>
              <a:rPr lang="en-US" sz="1000" b="1" i="0">
                <a:latin typeface="Courier New" pitchFamily="49" charset="0"/>
              </a:rPr>
              <a:t>  GoodInput : Boolean;</a:t>
            </a:r>
          </a:p>
          <a:p>
            <a:r>
              <a:rPr lang="en-US" sz="1000" b="1" i="0">
                <a:solidFill>
                  <a:srgbClr val="0000FF"/>
                </a:solidFill>
                <a:latin typeface="Courier New" pitchFamily="49" charset="0"/>
              </a:rPr>
              <a:t>BEGIN</a:t>
            </a: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BEGIN</a:t>
            </a:r>
          </a:p>
          <a:p>
            <a:r>
              <a:rPr lang="en-US" sz="1000" b="1" i="0">
                <a:latin typeface="Courier New" pitchFamily="49" charset="0"/>
              </a:rPr>
              <a:t>    Ada.Integer_Text_IO.Get(Item =&gt; X);</a:t>
            </a:r>
          </a:p>
          <a:p>
            <a:r>
              <a:rPr lang="en-US" sz="1000" b="1" i="0">
                <a:latin typeface="Courier New" pitchFamily="49" charset="0"/>
              </a:rPr>
              <a:t>    GoodInput := True;</a:t>
            </a:r>
          </a:p>
          <a:p>
            <a:r>
              <a:rPr lang="en-US" sz="1000" b="1" i="0">
                <a:latin typeface="Courier New" pitchFamily="49" charset="0"/>
              </a:rPr>
              <a:t>  </a:t>
            </a:r>
            <a:r>
              <a:rPr lang="en-US" sz="1000" b="1" i="0">
                <a:solidFill>
                  <a:srgbClr val="0000FF"/>
                </a:solidFill>
                <a:latin typeface="Courier New" pitchFamily="49" charset="0"/>
              </a:rPr>
              <a:t>EXCEPTION</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END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IF</a:t>
            </a:r>
            <a:r>
              <a:rPr lang="en-US" sz="1000" b="1" i="0">
                <a:latin typeface="Courier New" pitchFamily="49" charset="0"/>
              </a:rPr>
              <a:t> GoodInput </a:t>
            </a:r>
            <a:r>
              <a:rPr lang="en-US" sz="1000" b="1" i="0">
                <a:solidFill>
                  <a:srgbClr val="0000FF"/>
                </a:solidFill>
                <a:latin typeface="Courier New" pitchFamily="49" charset="0"/>
              </a:rPr>
              <a:t>THEN</a:t>
            </a: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r>
              <a:rPr lang="en-US" sz="1000" b="1" i="0">
                <a:latin typeface="Courier New" pitchFamily="49" charset="0"/>
              </a:rPr>
              <a:t>  </a:t>
            </a:r>
            <a:r>
              <a:rPr lang="en-US" sz="1000" b="1" i="0">
                <a:solidFill>
                  <a:srgbClr val="0000FF"/>
                </a:solidFill>
                <a:latin typeface="Courier New" pitchFamily="49" charset="0"/>
              </a:rPr>
              <a:t>ELSE</a:t>
            </a:r>
          </a:p>
          <a:p>
            <a:r>
              <a:rPr lang="en-US" sz="1000" b="1" i="0">
                <a:latin typeface="Courier New" pitchFamily="49" charset="0"/>
              </a:rPr>
              <a:t>    Ada.Text_IO.Put_Line(Item =&gt; </a:t>
            </a:r>
            <a:r>
              <a:rPr lang="en-US" sz="1000" b="1" i="0">
                <a:solidFill>
                  <a:srgbClr val="800080"/>
                </a:solidFill>
                <a:latin typeface="Courier New" pitchFamily="49" charset="0"/>
              </a:rPr>
              <a:t>"Exception raised on input"</a:t>
            </a:r>
            <a:r>
              <a:rPr lang="en-US" sz="1000" b="1" i="0">
                <a:latin typeface="Courier New" pitchFamily="49" charset="0"/>
              </a:rPr>
              <a:t>);</a:t>
            </a:r>
          </a:p>
          <a:p>
            <a:r>
              <a:rPr lang="en-US" sz="1000" b="1" i="0">
                <a:latin typeface="Courier New" pitchFamily="49" charset="0"/>
              </a:rPr>
              <a:t>  </a:t>
            </a:r>
            <a:r>
              <a:rPr lang="en-US" sz="1000" b="1" i="0">
                <a:solidFill>
                  <a:srgbClr val="0000FF"/>
                </a:solidFill>
                <a:latin typeface="Courier New" pitchFamily="49" charset="0"/>
              </a:rPr>
              <a:t>END IF</a:t>
            </a:r>
            <a:r>
              <a:rPr lang="en-US" sz="1000" b="1" i="0">
                <a:latin typeface="Courier New" pitchFamily="49" charset="0"/>
              </a:rPr>
              <a:t>;</a:t>
            </a:r>
          </a:p>
          <a:p>
            <a:r>
              <a:rPr lang="en-US" sz="1000" b="1" i="0">
                <a:solidFill>
                  <a:srgbClr val="0000FF"/>
                </a:solidFill>
                <a:latin typeface="Courier New" pitchFamily="49" charset="0"/>
              </a:rPr>
              <a:t>END</a:t>
            </a:r>
            <a:r>
              <a:rPr lang="en-US" sz="1000" b="1" i="0">
                <a:latin typeface="Courier New" pitchFamily="49" charset="0"/>
              </a:rPr>
              <a:t> Catch_Input_Exception_2; </a:t>
            </a:r>
          </a:p>
        </p:txBody>
      </p:sp>
      <p:sp>
        <p:nvSpPr>
          <p:cNvPr id="29701"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Catch_Input_Exception_2</a:t>
            </a:r>
          </a:p>
        </p:txBody>
      </p:sp>
      <p:grpSp>
        <p:nvGrpSpPr>
          <p:cNvPr id="2" name="Group 6"/>
          <p:cNvGrpSpPr>
            <a:grpSpLocks/>
          </p:cNvGrpSpPr>
          <p:nvPr/>
        </p:nvGrpSpPr>
        <p:grpSpPr bwMode="auto">
          <a:xfrm>
            <a:off x="8029575" y="619125"/>
            <a:ext cx="838200" cy="422275"/>
            <a:chOff x="4862" y="182"/>
            <a:chExt cx="528" cy="315"/>
          </a:xfrm>
        </p:grpSpPr>
        <p:sp>
          <p:nvSpPr>
            <p:cNvPr id="29709"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29710"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i="0"/>
            </a:p>
          </p:txBody>
        </p:sp>
        <p:sp>
          <p:nvSpPr>
            <p:cNvPr id="29711"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29703"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grpSp>
        <p:nvGrpSpPr>
          <p:cNvPr id="3" name="Group 11"/>
          <p:cNvGrpSpPr>
            <a:grpSpLocks/>
          </p:cNvGrpSpPr>
          <p:nvPr/>
        </p:nvGrpSpPr>
        <p:grpSpPr bwMode="auto">
          <a:xfrm>
            <a:off x="8029575" y="1152525"/>
            <a:ext cx="838200" cy="422275"/>
            <a:chOff x="4862" y="182"/>
            <a:chExt cx="528" cy="315"/>
          </a:xfrm>
        </p:grpSpPr>
        <p:sp>
          <p:nvSpPr>
            <p:cNvPr id="29706" name="Oval 12"/>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29707" name="AutoShape 13"/>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r>
                <a:rPr lang="en-US" sz="1400" b="1" i="0"/>
                <a:t>False</a:t>
              </a:r>
            </a:p>
          </p:txBody>
        </p:sp>
        <p:sp>
          <p:nvSpPr>
            <p:cNvPr id="29708" name="Oval 14"/>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29705" name="Text Box 15"/>
          <p:cNvSpPr txBox="1">
            <a:spLocks noChangeArrowheads="1"/>
          </p:cNvSpPr>
          <p:nvPr/>
        </p:nvSpPr>
        <p:spPr bwMode="auto">
          <a:xfrm>
            <a:off x="6851650" y="11080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GoodInput</a:t>
            </a:r>
          </a:p>
          <a:p>
            <a:r>
              <a:rPr lang="en-US" sz="1400" b="1" i="0">
                <a:latin typeface="Courier New" pitchFamily="49" charset="0"/>
              </a:rPr>
              <a:t>:Boolean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catch_input_exception_2.exe</a:t>
            </a:r>
          </a:p>
          <a:p>
            <a:r>
              <a:rPr lang="en-US" sz="1400" i="0">
                <a:latin typeface="Courier New" pitchFamily="49" charset="0"/>
              </a:rPr>
              <a:t>Input a Positive &gt; -5</a:t>
            </a:r>
          </a:p>
          <a:p>
            <a:r>
              <a:rPr lang="en-US" sz="1400" i="0">
                <a:latin typeface="Courier New" pitchFamily="49" charset="0"/>
              </a:rPr>
              <a:t>Constraint_Error raised</a:t>
            </a:r>
          </a:p>
          <a:p>
            <a:r>
              <a:rPr lang="en-US" sz="1400" i="0">
                <a:solidFill>
                  <a:srgbClr val="FF0000"/>
                </a:solidFill>
                <a:latin typeface="Courier New" pitchFamily="49" charset="0"/>
              </a:rPr>
              <a:t>|</a:t>
            </a:r>
          </a:p>
        </p:txBody>
      </p:sp>
      <p:sp>
        <p:nvSpPr>
          <p:cNvPr id="30723" name="AutoShape 3"/>
          <p:cNvSpPr>
            <a:spLocks noChangeArrowheads="1"/>
          </p:cNvSpPr>
          <p:nvPr/>
        </p:nvSpPr>
        <p:spPr bwMode="auto">
          <a:xfrm>
            <a:off x="447675" y="3449638"/>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30724" name="Rectangle 4"/>
          <p:cNvSpPr>
            <a:spLocks noChangeArrowheads="1"/>
          </p:cNvSpPr>
          <p:nvPr/>
        </p:nvSpPr>
        <p:spPr bwMode="auto">
          <a:xfrm>
            <a:off x="990600" y="381000"/>
            <a:ext cx="5438775" cy="43592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r>
              <a:rPr lang="en-US" sz="1000" b="1" i="0">
                <a:solidFill>
                  <a:srgbClr val="0000FF"/>
                </a:solidFill>
                <a:latin typeface="Courier New" pitchFamily="49" charset="0"/>
              </a:rPr>
              <a:t>PROCEDURE</a:t>
            </a:r>
            <a:r>
              <a:rPr lang="en-US" sz="1000" b="1" i="0">
                <a:latin typeface="Courier New" pitchFamily="49" charset="0"/>
              </a:rPr>
              <a:t> Catch_Input_Exception_2 </a:t>
            </a:r>
            <a:r>
              <a:rPr lang="en-US" sz="1000" b="1" i="0">
                <a:solidFill>
                  <a:srgbClr val="0000FF"/>
                </a:solidFill>
                <a:latin typeface="Courier New" pitchFamily="49" charset="0"/>
              </a:rPr>
              <a:t>IS</a:t>
            </a:r>
          </a:p>
          <a:p>
            <a:r>
              <a:rPr lang="en-US" sz="1000" b="1" i="0">
                <a:latin typeface="Courier New" pitchFamily="49" charset="0"/>
              </a:rPr>
              <a:t>  X : Positive;</a:t>
            </a:r>
          </a:p>
          <a:p>
            <a:r>
              <a:rPr lang="en-US" sz="1000" b="1" i="0">
                <a:latin typeface="Courier New" pitchFamily="49" charset="0"/>
              </a:rPr>
              <a:t>  GoodInput : Boolean;</a:t>
            </a:r>
          </a:p>
          <a:p>
            <a:r>
              <a:rPr lang="en-US" sz="1000" b="1" i="0">
                <a:solidFill>
                  <a:srgbClr val="0000FF"/>
                </a:solidFill>
                <a:latin typeface="Courier New" pitchFamily="49" charset="0"/>
              </a:rPr>
              <a:t>BEGIN</a:t>
            </a: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BEGIN</a:t>
            </a:r>
          </a:p>
          <a:p>
            <a:r>
              <a:rPr lang="en-US" sz="1000" b="1" i="0">
                <a:latin typeface="Courier New" pitchFamily="49" charset="0"/>
              </a:rPr>
              <a:t>    Ada.Integer_Text_IO.Get(Item =&gt; X);</a:t>
            </a:r>
          </a:p>
          <a:p>
            <a:r>
              <a:rPr lang="en-US" sz="1000" b="1" i="0">
                <a:latin typeface="Courier New" pitchFamily="49" charset="0"/>
              </a:rPr>
              <a:t>    GoodInput := True;</a:t>
            </a:r>
          </a:p>
          <a:p>
            <a:r>
              <a:rPr lang="en-US" sz="1000" b="1" i="0">
                <a:latin typeface="Courier New" pitchFamily="49" charset="0"/>
              </a:rPr>
              <a:t>  </a:t>
            </a:r>
            <a:r>
              <a:rPr lang="en-US" sz="1000" b="1" i="0">
                <a:solidFill>
                  <a:srgbClr val="0000FF"/>
                </a:solidFill>
                <a:latin typeface="Courier New" pitchFamily="49" charset="0"/>
              </a:rPr>
              <a:t>EXCEPTION</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END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IF</a:t>
            </a:r>
            <a:r>
              <a:rPr lang="en-US" sz="1000" b="1" i="0">
                <a:latin typeface="Courier New" pitchFamily="49" charset="0"/>
              </a:rPr>
              <a:t> GoodInput </a:t>
            </a:r>
            <a:r>
              <a:rPr lang="en-US" sz="1000" b="1" i="0">
                <a:solidFill>
                  <a:srgbClr val="0000FF"/>
                </a:solidFill>
                <a:latin typeface="Courier New" pitchFamily="49" charset="0"/>
              </a:rPr>
              <a:t>THEN</a:t>
            </a: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r>
              <a:rPr lang="en-US" sz="1000" b="1" i="0">
                <a:latin typeface="Courier New" pitchFamily="49" charset="0"/>
              </a:rPr>
              <a:t>  </a:t>
            </a:r>
            <a:r>
              <a:rPr lang="en-US" sz="1000" b="1" i="0">
                <a:solidFill>
                  <a:srgbClr val="0000FF"/>
                </a:solidFill>
                <a:latin typeface="Courier New" pitchFamily="49" charset="0"/>
              </a:rPr>
              <a:t>ELSE</a:t>
            </a:r>
          </a:p>
          <a:p>
            <a:r>
              <a:rPr lang="en-US" sz="1000" b="1" i="0">
                <a:latin typeface="Courier New" pitchFamily="49" charset="0"/>
              </a:rPr>
              <a:t>    Ada.Text_IO.Put_Line(Item =&gt; </a:t>
            </a:r>
            <a:r>
              <a:rPr lang="en-US" sz="1000" b="1" i="0">
                <a:solidFill>
                  <a:srgbClr val="800080"/>
                </a:solidFill>
                <a:latin typeface="Courier New" pitchFamily="49" charset="0"/>
              </a:rPr>
              <a:t>"Exception raised on input"</a:t>
            </a:r>
            <a:r>
              <a:rPr lang="en-US" sz="1000" b="1" i="0">
                <a:latin typeface="Courier New" pitchFamily="49" charset="0"/>
              </a:rPr>
              <a:t>);</a:t>
            </a:r>
          </a:p>
          <a:p>
            <a:r>
              <a:rPr lang="en-US" sz="1000" b="1" i="0">
                <a:latin typeface="Courier New" pitchFamily="49" charset="0"/>
              </a:rPr>
              <a:t>  </a:t>
            </a:r>
            <a:r>
              <a:rPr lang="en-US" sz="1000" b="1" i="0">
                <a:solidFill>
                  <a:srgbClr val="0000FF"/>
                </a:solidFill>
                <a:latin typeface="Courier New" pitchFamily="49" charset="0"/>
              </a:rPr>
              <a:t>END IF</a:t>
            </a:r>
            <a:r>
              <a:rPr lang="en-US" sz="1000" b="1" i="0">
                <a:latin typeface="Courier New" pitchFamily="49" charset="0"/>
              </a:rPr>
              <a:t>;</a:t>
            </a:r>
          </a:p>
          <a:p>
            <a:r>
              <a:rPr lang="en-US" sz="1000" b="1" i="0">
                <a:solidFill>
                  <a:srgbClr val="0000FF"/>
                </a:solidFill>
                <a:latin typeface="Courier New" pitchFamily="49" charset="0"/>
              </a:rPr>
              <a:t>END</a:t>
            </a:r>
            <a:r>
              <a:rPr lang="en-US" sz="1000" b="1" i="0">
                <a:latin typeface="Courier New" pitchFamily="49" charset="0"/>
              </a:rPr>
              <a:t> Catch_Input_Exception_2; </a:t>
            </a:r>
          </a:p>
        </p:txBody>
      </p:sp>
      <p:sp>
        <p:nvSpPr>
          <p:cNvPr id="30725"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Catch_Input_Exception_2</a:t>
            </a:r>
          </a:p>
        </p:txBody>
      </p:sp>
      <p:grpSp>
        <p:nvGrpSpPr>
          <p:cNvPr id="2" name="Group 6"/>
          <p:cNvGrpSpPr>
            <a:grpSpLocks/>
          </p:cNvGrpSpPr>
          <p:nvPr/>
        </p:nvGrpSpPr>
        <p:grpSpPr bwMode="auto">
          <a:xfrm>
            <a:off x="8029575" y="619125"/>
            <a:ext cx="838200" cy="422275"/>
            <a:chOff x="4862" y="182"/>
            <a:chExt cx="528" cy="315"/>
          </a:xfrm>
        </p:grpSpPr>
        <p:sp>
          <p:nvSpPr>
            <p:cNvPr id="30733"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30734"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i="0"/>
            </a:p>
          </p:txBody>
        </p:sp>
        <p:sp>
          <p:nvSpPr>
            <p:cNvPr id="30735"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30727"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grpSp>
        <p:nvGrpSpPr>
          <p:cNvPr id="3" name="Group 11"/>
          <p:cNvGrpSpPr>
            <a:grpSpLocks/>
          </p:cNvGrpSpPr>
          <p:nvPr/>
        </p:nvGrpSpPr>
        <p:grpSpPr bwMode="auto">
          <a:xfrm>
            <a:off x="8029575" y="1152525"/>
            <a:ext cx="838200" cy="422275"/>
            <a:chOff x="4862" y="182"/>
            <a:chExt cx="528" cy="315"/>
          </a:xfrm>
        </p:grpSpPr>
        <p:sp>
          <p:nvSpPr>
            <p:cNvPr id="30730" name="Oval 12"/>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30731" name="AutoShape 13"/>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r>
                <a:rPr lang="en-US" sz="1400" b="1" i="0"/>
                <a:t>False</a:t>
              </a:r>
            </a:p>
          </p:txBody>
        </p:sp>
        <p:sp>
          <p:nvSpPr>
            <p:cNvPr id="30732" name="Oval 14"/>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30729" name="Text Box 15"/>
          <p:cNvSpPr txBox="1">
            <a:spLocks noChangeArrowheads="1"/>
          </p:cNvSpPr>
          <p:nvPr/>
        </p:nvSpPr>
        <p:spPr bwMode="auto">
          <a:xfrm>
            <a:off x="6851650" y="11080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GoodInput</a:t>
            </a:r>
          </a:p>
          <a:p>
            <a:r>
              <a:rPr lang="en-US" sz="1400" b="1" i="0">
                <a:latin typeface="Courier New" pitchFamily="49" charset="0"/>
              </a:rPr>
              <a:t>:Boolean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catch_input_exception_2.exe</a:t>
            </a:r>
          </a:p>
          <a:p>
            <a:r>
              <a:rPr lang="en-US" sz="1400" i="0">
                <a:latin typeface="Courier New" pitchFamily="49" charset="0"/>
              </a:rPr>
              <a:t>Input a Positive &gt; -5</a:t>
            </a:r>
          </a:p>
          <a:p>
            <a:r>
              <a:rPr lang="en-US" sz="1400" i="0">
                <a:latin typeface="Courier New" pitchFamily="49" charset="0"/>
              </a:rPr>
              <a:t>Constraint_Error raised</a:t>
            </a:r>
          </a:p>
          <a:p>
            <a:r>
              <a:rPr lang="en-US" sz="1400" i="0">
                <a:solidFill>
                  <a:srgbClr val="FF0000"/>
                </a:solidFill>
                <a:latin typeface="Courier New" pitchFamily="49" charset="0"/>
              </a:rPr>
              <a:t>|</a:t>
            </a:r>
          </a:p>
        </p:txBody>
      </p:sp>
      <p:sp>
        <p:nvSpPr>
          <p:cNvPr id="31747" name="AutoShape 3"/>
          <p:cNvSpPr>
            <a:spLocks noChangeArrowheads="1"/>
          </p:cNvSpPr>
          <p:nvPr/>
        </p:nvSpPr>
        <p:spPr bwMode="auto">
          <a:xfrm>
            <a:off x="436563" y="4221163"/>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31748" name="Rectangle 4"/>
          <p:cNvSpPr>
            <a:spLocks noChangeArrowheads="1"/>
          </p:cNvSpPr>
          <p:nvPr/>
        </p:nvSpPr>
        <p:spPr bwMode="auto">
          <a:xfrm>
            <a:off x="990600" y="381000"/>
            <a:ext cx="5438775" cy="43592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r>
              <a:rPr lang="en-US" sz="1000" b="1" i="0">
                <a:solidFill>
                  <a:srgbClr val="0000FF"/>
                </a:solidFill>
                <a:latin typeface="Courier New" pitchFamily="49" charset="0"/>
              </a:rPr>
              <a:t>PROCEDURE</a:t>
            </a:r>
            <a:r>
              <a:rPr lang="en-US" sz="1000" b="1" i="0">
                <a:latin typeface="Courier New" pitchFamily="49" charset="0"/>
              </a:rPr>
              <a:t> Catch_Input_Exception_2 </a:t>
            </a:r>
            <a:r>
              <a:rPr lang="en-US" sz="1000" b="1" i="0">
                <a:solidFill>
                  <a:srgbClr val="0000FF"/>
                </a:solidFill>
                <a:latin typeface="Courier New" pitchFamily="49" charset="0"/>
              </a:rPr>
              <a:t>IS</a:t>
            </a:r>
          </a:p>
          <a:p>
            <a:r>
              <a:rPr lang="en-US" sz="1000" b="1" i="0">
                <a:latin typeface="Courier New" pitchFamily="49" charset="0"/>
              </a:rPr>
              <a:t>  X : Positive;</a:t>
            </a:r>
          </a:p>
          <a:p>
            <a:r>
              <a:rPr lang="en-US" sz="1000" b="1" i="0">
                <a:latin typeface="Courier New" pitchFamily="49" charset="0"/>
              </a:rPr>
              <a:t>  GoodInput : Boolean;</a:t>
            </a:r>
          </a:p>
          <a:p>
            <a:r>
              <a:rPr lang="en-US" sz="1000" b="1" i="0">
                <a:solidFill>
                  <a:srgbClr val="0000FF"/>
                </a:solidFill>
                <a:latin typeface="Courier New" pitchFamily="49" charset="0"/>
              </a:rPr>
              <a:t>BEGIN</a:t>
            </a: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BEGIN</a:t>
            </a:r>
          </a:p>
          <a:p>
            <a:r>
              <a:rPr lang="en-US" sz="1000" b="1" i="0">
                <a:latin typeface="Courier New" pitchFamily="49" charset="0"/>
              </a:rPr>
              <a:t>    Ada.Integer_Text_IO.Get(Item =&gt; X);</a:t>
            </a:r>
          </a:p>
          <a:p>
            <a:r>
              <a:rPr lang="en-US" sz="1000" b="1" i="0">
                <a:latin typeface="Courier New" pitchFamily="49" charset="0"/>
              </a:rPr>
              <a:t>    GoodInput := True;</a:t>
            </a:r>
          </a:p>
          <a:p>
            <a:r>
              <a:rPr lang="en-US" sz="1000" b="1" i="0">
                <a:latin typeface="Courier New" pitchFamily="49" charset="0"/>
              </a:rPr>
              <a:t>  </a:t>
            </a:r>
            <a:r>
              <a:rPr lang="en-US" sz="1000" b="1" i="0">
                <a:solidFill>
                  <a:srgbClr val="0000FF"/>
                </a:solidFill>
                <a:latin typeface="Courier New" pitchFamily="49" charset="0"/>
              </a:rPr>
              <a:t>EXCEPTION</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END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IF</a:t>
            </a:r>
            <a:r>
              <a:rPr lang="en-US" sz="1000" b="1" i="0">
                <a:latin typeface="Courier New" pitchFamily="49" charset="0"/>
              </a:rPr>
              <a:t> GoodInput </a:t>
            </a:r>
            <a:r>
              <a:rPr lang="en-US" sz="1000" b="1" i="0">
                <a:solidFill>
                  <a:srgbClr val="0000FF"/>
                </a:solidFill>
                <a:latin typeface="Courier New" pitchFamily="49" charset="0"/>
              </a:rPr>
              <a:t>THEN</a:t>
            </a: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r>
              <a:rPr lang="en-US" sz="1000" b="1" i="0">
                <a:latin typeface="Courier New" pitchFamily="49" charset="0"/>
              </a:rPr>
              <a:t>  </a:t>
            </a:r>
            <a:r>
              <a:rPr lang="en-US" sz="1000" b="1" i="0">
                <a:solidFill>
                  <a:srgbClr val="0000FF"/>
                </a:solidFill>
                <a:latin typeface="Courier New" pitchFamily="49" charset="0"/>
              </a:rPr>
              <a:t>ELSE</a:t>
            </a:r>
          </a:p>
          <a:p>
            <a:r>
              <a:rPr lang="en-US" sz="1000" b="1" i="0">
                <a:latin typeface="Courier New" pitchFamily="49" charset="0"/>
              </a:rPr>
              <a:t>    Ada.Text_IO.Put_Line(Item =&gt; </a:t>
            </a:r>
            <a:r>
              <a:rPr lang="en-US" sz="1000" b="1" i="0">
                <a:solidFill>
                  <a:srgbClr val="800080"/>
                </a:solidFill>
                <a:latin typeface="Courier New" pitchFamily="49" charset="0"/>
              </a:rPr>
              <a:t>"Exception raised on input"</a:t>
            </a:r>
            <a:r>
              <a:rPr lang="en-US" sz="1000" b="1" i="0">
                <a:latin typeface="Courier New" pitchFamily="49" charset="0"/>
              </a:rPr>
              <a:t>);</a:t>
            </a:r>
          </a:p>
          <a:p>
            <a:r>
              <a:rPr lang="en-US" sz="1000" b="1" i="0">
                <a:latin typeface="Courier New" pitchFamily="49" charset="0"/>
              </a:rPr>
              <a:t>  </a:t>
            </a:r>
            <a:r>
              <a:rPr lang="en-US" sz="1000" b="1" i="0">
                <a:solidFill>
                  <a:srgbClr val="0000FF"/>
                </a:solidFill>
                <a:latin typeface="Courier New" pitchFamily="49" charset="0"/>
              </a:rPr>
              <a:t>END IF</a:t>
            </a:r>
            <a:r>
              <a:rPr lang="en-US" sz="1000" b="1" i="0">
                <a:latin typeface="Courier New" pitchFamily="49" charset="0"/>
              </a:rPr>
              <a:t>;</a:t>
            </a:r>
          </a:p>
          <a:p>
            <a:r>
              <a:rPr lang="en-US" sz="1000" b="1" i="0">
                <a:solidFill>
                  <a:srgbClr val="0000FF"/>
                </a:solidFill>
                <a:latin typeface="Courier New" pitchFamily="49" charset="0"/>
              </a:rPr>
              <a:t>END</a:t>
            </a:r>
            <a:r>
              <a:rPr lang="en-US" sz="1000" b="1" i="0">
                <a:latin typeface="Courier New" pitchFamily="49" charset="0"/>
              </a:rPr>
              <a:t> Catch_Input_Exception_2; </a:t>
            </a:r>
          </a:p>
        </p:txBody>
      </p:sp>
      <p:sp>
        <p:nvSpPr>
          <p:cNvPr id="31749"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Catch_Input_Exception_2</a:t>
            </a:r>
          </a:p>
        </p:txBody>
      </p:sp>
      <p:grpSp>
        <p:nvGrpSpPr>
          <p:cNvPr id="2" name="Group 6"/>
          <p:cNvGrpSpPr>
            <a:grpSpLocks/>
          </p:cNvGrpSpPr>
          <p:nvPr/>
        </p:nvGrpSpPr>
        <p:grpSpPr bwMode="auto">
          <a:xfrm>
            <a:off x="8029575" y="619125"/>
            <a:ext cx="838200" cy="422275"/>
            <a:chOff x="4862" y="182"/>
            <a:chExt cx="528" cy="315"/>
          </a:xfrm>
        </p:grpSpPr>
        <p:sp>
          <p:nvSpPr>
            <p:cNvPr id="31757"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31758"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i="0"/>
            </a:p>
          </p:txBody>
        </p:sp>
        <p:sp>
          <p:nvSpPr>
            <p:cNvPr id="31759"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31751"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grpSp>
        <p:nvGrpSpPr>
          <p:cNvPr id="3" name="Group 11"/>
          <p:cNvGrpSpPr>
            <a:grpSpLocks/>
          </p:cNvGrpSpPr>
          <p:nvPr/>
        </p:nvGrpSpPr>
        <p:grpSpPr bwMode="auto">
          <a:xfrm>
            <a:off x="8029575" y="1152525"/>
            <a:ext cx="838200" cy="422275"/>
            <a:chOff x="4862" y="182"/>
            <a:chExt cx="528" cy="315"/>
          </a:xfrm>
        </p:grpSpPr>
        <p:sp>
          <p:nvSpPr>
            <p:cNvPr id="31754" name="Oval 12"/>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31755" name="AutoShape 13"/>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r>
                <a:rPr lang="en-US" sz="1400" b="1" i="0"/>
                <a:t>False</a:t>
              </a:r>
            </a:p>
          </p:txBody>
        </p:sp>
        <p:sp>
          <p:nvSpPr>
            <p:cNvPr id="31756" name="Oval 14"/>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31753" name="Text Box 15"/>
          <p:cNvSpPr txBox="1">
            <a:spLocks noChangeArrowheads="1"/>
          </p:cNvSpPr>
          <p:nvPr/>
        </p:nvSpPr>
        <p:spPr bwMode="auto">
          <a:xfrm>
            <a:off x="6851650" y="11080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GoodInput</a:t>
            </a:r>
          </a:p>
          <a:p>
            <a:r>
              <a:rPr lang="en-US" sz="1400" b="1" i="0">
                <a:latin typeface="Courier New" pitchFamily="49" charset="0"/>
              </a:rPr>
              <a:t>:Boolean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990600" y="4876800"/>
            <a:ext cx="6210300" cy="1295400"/>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catch_input_exception_2.exe</a:t>
            </a:r>
          </a:p>
          <a:p>
            <a:r>
              <a:rPr lang="en-US" sz="1400" i="0">
                <a:latin typeface="Courier New" pitchFamily="49" charset="0"/>
              </a:rPr>
              <a:t>Input a Positive &gt; -5</a:t>
            </a:r>
          </a:p>
          <a:p>
            <a:r>
              <a:rPr lang="en-US" sz="1400" i="0">
                <a:latin typeface="Courier New" pitchFamily="49" charset="0"/>
              </a:rPr>
              <a:t>Constraint_Error raised</a:t>
            </a:r>
          </a:p>
          <a:p>
            <a:r>
              <a:rPr lang="en-US" sz="1400" i="0">
                <a:latin typeface="Courier New" pitchFamily="49" charset="0"/>
              </a:rPr>
              <a:t>Exception raised on input</a:t>
            </a:r>
          </a:p>
          <a:p>
            <a:r>
              <a:rPr lang="en-US" sz="1400" i="0">
                <a:solidFill>
                  <a:srgbClr val="FF0000"/>
                </a:solidFill>
                <a:latin typeface="Courier New" pitchFamily="49" charset="0"/>
              </a:rPr>
              <a:t>|</a:t>
            </a:r>
          </a:p>
        </p:txBody>
      </p:sp>
      <p:sp>
        <p:nvSpPr>
          <p:cNvPr id="32771" name="AutoShape 3"/>
          <p:cNvSpPr>
            <a:spLocks noChangeArrowheads="1"/>
          </p:cNvSpPr>
          <p:nvPr/>
        </p:nvSpPr>
        <p:spPr bwMode="auto">
          <a:xfrm>
            <a:off x="436563" y="4221163"/>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p>
            <a:endParaRPr lang="tr-TR"/>
          </a:p>
        </p:txBody>
      </p:sp>
      <p:sp>
        <p:nvSpPr>
          <p:cNvPr id="32772" name="Rectangle 4"/>
          <p:cNvSpPr>
            <a:spLocks noChangeArrowheads="1"/>
          </p:cNvSpPr>
          <p:nvPr/>
        </p:nvSpPr>
        <p:spPr bwMode="auto">
          <a:xfrm>
            <a:off x="990600" y="381000"/>
            <a:ext cx="5438775" cy="43592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r>
              <a:rPr lang="en-US" sz="1000" b="1" i="0">
                <a:solidFill>
                  <a:srgbClr val="0000FF"/>
                </a:solidFill>
                <a:latin typeface="Courier New" pitchFamily="49" charset="0"/>
              </a:rPr>
              <a:t>PROCEDURE</a:t>
            </a:r>
            <a:r>
              <a:rPr lang="en-US" sz="1000" b="1" i="0">
                <a:latin typeface="Courier New" pitchFamily="49" charset="0"/>
              </a:rPr>
              <a:t> Catch_Input_Exception_2 </a:t>
            </a:r>
            <a:r>
              <a:rPr lang="en-US" sz="1000" b="1" i="0">
                <a:solidFill>
                  <a:srgbClr val="0000FF"/>
                </a:solidFill>
                <a:latin typeface="Courier New" pitchFamily="49" charset="0"/>
              </a:rPr>
              <a:t>IS</a:t>
            </a:r>
          </a:p>
          <a:p>
            <a:r>
              <a:rPr lang="en-US" sz="1000" b="1" i="0">
                <a:latin typeface="Courier New" pitchFamily="49" charset="0"/>
              </a:rPr>
              <a:t>  X : Positive;</a:t>
            </a:r>
          </a:p>
          <a:p>
            <a:r>
              <a:rPr lang="en-US" sz="1000" b="1" i="0">
                <a:latin typeface="Courier New" pitchFamily="49" charset="0"/>
              </a:rPr>
              <a:t>  GoodInput : Boolean;</a:t>
            </a:r>
          </a:p>
          <a:p>
            <a:r>
              <a:rPr lang="en-US" sz="1000" b="1" i="0">
                <a:solidFill>
                  <a:srgbClr val="0000FF"/>
                </a:solidFill>
                <a:latin typeface="Courier New" pitchFamily="49" charset="0"/>
              </a:rPr>
              <a:t>BEGIN</a:t>
            </a: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BEGIN</a:t>
            </a:r>
          </a:p>
          <a:p>
            <a:r>
              <a:rPr lang="en-US" sz="1000" b="1" i="0">
                <a:latin typeface="Courier New" pitchFamily="49" charset="0"/>
              </a:rPr>
              <a:t>    Ada.Integer_Text_IO.Get(Item =&gt; X);</a:t>
            </a:r>
          </a:p>
          <a:p>
            <a:r>
              <a:rPr lang="en-US" sz="1000" b="1" i="0">
                <a:latin typeface="Courier New" pitchFamily="49" charset="0"/>
              </a:rPr>
              <a:t>    GoodInput := True;</a:t>
            </a:r>
          </a:p>
          <a:p>
            <a:r>
              <a:rPr lang="en-US" sz="1000" b="1" i="0">
                <a:latin typeface="Courier New" pitchFamily="49" charset="0"/>
              </a:rPr>
              <a:t>  </a:t>
            </a:r>
            <a:r>
              <a:rPr lang="en-US" sz="1000" b="1" i="0">
                <a:solidFill>
                  <a:srgbClr val="0000FF"/>
                </a:solidFill>
                <a:latin typeface="Courier New" pitchFamily="49" charset="0"/>
              </a:rPr>
              <a:t>EXCEPTION</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END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IF</a:t>
            </a:r>
            <a:r>
              <a:rPr lang="en-US" sz="1000" b="1" i="0">
                <a:latin typeface="Courier New" pitchFamily="49" charset="0"/>
              </a:rPr>
              <a:t> GoodInput </a:t>
            </a:r>
            <a:r>
              <a:rPr lang="en-US" sz="1000" b="1" i="0">
                <a:solidFill>
                  <a:srgbClr val="0000FF"/>
                </a:solidFill>
                <a:latin typeface="Courier New" pitchFamily="49" charset="0"/>
              </a:rPr>
              <a:t>THEN</a:t>
            </a: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r>
              <a:rPr lang="en-US" sz="1000" b="1" i="0">
                <a:latin typeface="Courier New" pitchFamily="49" charset="0"/>
              </a:rPr>
              <a:t>  </a:t>
            </a:r>
            <a:r>
              <a:rPr lang="en-US" sz="1000" b="1" i="0">
                <a:solidFill>
                  <a:srgbClr val="0000FF"/>
                </a:solidFill>
                <a:latin typeface="Courier New" pitchFamily="49" charset="0"/>
              </a:rPr>
              <a:t>ELSE</a:t>
            </a:r>
          </a:p>
          <a:p>
            <a:r>
              <a:rPr lang="en-US" sz="1000" b="1" i="0">
                <a:latin typeface="Courier New" pitchFamily="49" charset="0"/>
              </a:rPr>
              <a:t>    Ada.Text_IO.Put_Line(Item =&gt; </a:t>
            </a:r>
            <a:r>
              <a:rPr lang="en-US" sz="1000" b="1" i="0">
                <a:solidFill>
                  <a:srgbClr val="800080"/>
                </a:solidFill>
                <a:latin typeface="Courier New" pitchFamily="49" charset="0"/>
              </a:rPr>
              <a:t>"Exception raised on input"</a:t>
            </a:r>
            <a:r>
              <a:rPr lang="en-US" sz="1000" b="1" i="0">
                <a:latin typeface="Courier New" pitchFamily="49" charset="0"/>
              </a:rPr>
              <a:t>);</a:t>
            </a:r>
          </a:p>
          <a:p>
            <a:r>
              <a:rPr lang="en-US" sz="1000" b="1" i="0">
                <a:latin typeface="Courier New" pitchFamily="49" charset="0"/>
              </a:rPr>
              <a:t>  </a:t>
            </a:r>
            <a:r>
              <a:rPr lang="en-US" sz="1000" b="1" i="0">
                <a:solidFill>
                  <a:srgbClr val="0000FF"/>
                </a:solidFill>
                <a:latin typeface="Courier New" pitchFamily="49" charset="0"/>
              </a:rPr>
              <a:t>END IF</a:t>
            </a:r>
            <a:r>
              <a:rPr lang="en-US" sz="1000" b="1" i="0">
                <a:latin typeface="Courier New" pitchFamily="49" charset="0"/>
              </a:rPr>
              <a:t>;</a:t>
            </a:r>
          </a:p>
          <a:p>
            <a:r>
              <a:rPr lang="en-US" sz="1000" b="1" i="0">
                <a:solidFill>
                  <a:srgbClr val="0000FF"/>
                </a:solidFill>
                <a:latin typeface="Courier New" pitchFamily="49" charset="0"/>
              </a:rPr>
              <a:t>END</a:t>
            </a:r>
            <a:r>
              <a:rPr lang="en-US" sz="1000" b="1" i="0">
                <a:latin typeface="Courier New" pitchFamily="49" charset="0"/>
              </a:rPr>
              <a:t> Catch_Input_Exception_2; </a:t>
            </a:r>
          </a:p>
        </p:txBody>
      </p:sp>
      <p:sp>
        <p:nvSpPr>
          <p:cNvPr id="32773" name="Rectangle 5"/>
          <p:cNvSpPr>
            <a:spLocks noChangeArrowheads="1"/>
          </p:cNvSpPr>
          <p:nvPr/>
        </p:nvSpPr>
        <p:spPr bwMode="auto">
          <a:xfrm>
            <a:off x="6811963" y="153988"/>
            <a:ext cx="2133600" cy="2446337"/>
          </a:xfrm>
          <a:prstGeom prst="rect">
            <a:avLst/>
          </a:prstGeom>
          <a:solidFill>
            <a:schemeClr val="bg1"/>
          </a:solidFill>
          <a:ln w="9525">
            <a:solidFill>
              <a:schemeClr val="tx1"/>
            </a:solidFill>
            <a:miter lim="800000"/>
            <a:headEnd/>
            <a:tailEnd/>
          </a:ln>
        </p:spPr>
        <p:txBody>
          <a:bodyPr wrap="none"/>
          <a:lstStyle/>
          <a:p>
            <a:r>
              <a:rPr lang="en-US" sz="1200" i="0"/>
              <a:t>Catch_Input_Exception_2</a:t>
            </a:r>
          </a:p>
        </p:txBody>
      </p:sp>
      <p:grpSp>
        <p:nvGrpSpPr>
          <p:cNvPr id="2" name="Group 6"/>
          <p:cNvGrpSpPr>
            <a:grpSpLocks/>
          </p:cNvGrpSpPr>
          <p:nvPr/>
        </p:nvGrpSpPr>
        <p:grpSpPr bwMode="auto">
          <a:xfrm>
            <a:off x="8029575" y="619125"/>
            <a:ext cx="838200" cy="422275"/>
            <a:chOff x="4862" y="182"/>
            <a:chExt cx="528" cy="315"/>
          </a:xfrm>
        </p:grpSpPr>
        <p:sp>
          <p:nvSpPr>
            <p:cNvPr id="32781" name="Oval 7"/>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32782" name="AutoShape 8"/>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endParaRPr lang="tr-TR" sz="1400" i="0"/>
            </a:p>
          </p:txBody>
        </p:sp>
        <p:sp>
          <p:nvSpPr>
            <p:cNvPr id="32783" name="Oval 9"/>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32775" name="Text Box 10"/>
          <p:cNvSpPr txBox="1">
            <a:spLocks noChangeArrowheads="1"/>
          </p:cNvSpPr>
          <p:nvPr/>
        </p:nvSpPr>
        <p:spPr bwMode="auto">
          <a:xfrm>
            <a:off x="6851650" y="5746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X</a:t>
            </a:r>
          </a:p>
          <a:p>
            <a:r>
              <a:rPr lang="en-US" sz="1400" b="1" i="0">
                <a:latin typeface="Courier New" pitchFamily="49" charset="0"/>
              </a:rPr>
              <a:t>:Positive</a:t>
            </a:r>
          </a:p>
        </p:txBody>
      </p:sp>
      <p:grpSp>
        <p:nvGrpSpPr>
          <p:cNvPr id="3" name="Group 11"/>
          <p:cNvGrpSpPr>
            <a:grpSpLocks/>
          </p:cNvGrpSpPr>
          <p:nvPr/>
        </p:nvGrpSpPr>
        <p:grpSpPr bwMode="auto">
          <a:xfrm>
            <a:off x="8029575" y="1152525"/>
            <a:ext cx="838200" cy="422275"/>
            <a:chOff x="4862" y="182"/>
            <a:chExt cx="528" cy="315"/>
          </a:xfrm>
        </p:grpSpPr>
        <p:sp>
          <p:nvSpPr>
            <p:cNvPr id="32778" name="Oval 12"/>
            <p:cNvSpPr>
              <a:spLocks noChangeArrowheads="1"/>
            </p:cNvSpPr>
            <p:nvPr/>
          </p:nvSpPr>
          <p:spPr bwMode="auto">
            <a:xfrm>
              <a:off x="4910" y="418"/>
              <a:ext cx="432" cy="79"/>
            </a:xfrm>
            <a:prstGeom prst="ellipse">
              <a:avLst/>
            </a:prstGeom>
            <a:solidFill>
              <a:schemeClr val="accent1"/>
            </a:solidFill>
            <a:ln w="9525">
              <a:solidFill>
                <a:schemeClr val="tx1"/>
              </a:solidFill>
              <a:round/>
              <a:headEnd/>
              <a:tailEnd/>
            </a:ln>
          </p:spPr>
          <p:txBody>
            <a:bodyPr wrap="none" anchor="ctr"/>
            <a:lstStyle/>
            <a:p>
              <a:endParaRPr lang="tr-TR"/>
            </a:p>
          </p:txBody>
        </p:sp>
        <p:sp>
          <p:nvSpPr>
            <p:cNvPr id="32779" name="AutoShape 13"/>
            <p:cNvSpPr>
              <a:spLocks noChangeArrowheads="1"/>
            </p:cNvSpPr>
            <p:nvPr/>
          </p:nvSpPr>
          <p:spPr bwMode="auto">
            <a:xfrm>
              <a:off x="4862" y="221"/>
              <a:ext cx="528" cy="237"/>
            </a:xfrm>
            <a:custGeom>
              <a:avLst/>
              <a:gdLst>
                <a:gd name="T0" fmla="*/ 503 w 21600"/>
                <a:gd name="T1" fmla="*/ 119 h 21600"/>
                <a:gd name="T2" fmla="*/ 264 w 21600"/>
                <a:gd name="T3" fmla="*/ 237 h 21600"/>
                <a:gd name="T4" fmla="*/ 25 w 21600"/>
                <a:gd name="T5" fmla="*/ 119 h 21600"/>
                <a:gd name="T6" fmla="*/ 264 w 21600"/>
                <a:gd name="T7" fmla="*/ 0 h 21600"/>
                <a:gd name="T8" fmla="*/ 0 60000 65536"/>
                <a:gd name="T9" fmla="*/ 0 60000 65536"/>
                <a:gd name="T10" fmla="*/ 0 60000 65536"/>
                <a:gd name="T11" fmla="*/ 0 60000 65536"/>
                <a:gd name="T12" fmla="*/ 2823 w 21600"/>
                <a:gd name="T13" fmla="*/ 2825 h 21600"/>
                <a:gd name="T14" fmla="*/ 18777 w 21600"/>
                <a:gd name="T15" fmla="*/ 18775 h 21600"/>
              </a:gdLst>
              <a:ahLst/>
              <a:cxnLst>
                <a:cxn ang="T8">
                  <a:pos x="T0" y="T1"/>
                </a:cxn>
                <a:cxn ang="T9">
                  <a:pos x="T2" y="T3"/>
                </a:cxn>
                <a:cxn ang="T10">
                  <a:pos x="T4" y="T5"/>
                </a:cxn>
                <a:cxn ang="T11">
                  <a:pos x="T6" y="T7"/>
                </a:cxn>
              </a:cxnLst>
              <a:rect l="T12" t="T13" r="T14" b="T15"/>
              <a:pathLst>
                <a:path w="21600" h="21600">
                  <a:moveTo>
                    <a:pt x="0" y="0"/>
                  </a:moveTo>
                  <a:lnTo>
                    <a:pt x="2045" y="21600"/>
                  </a:lnTo>
                  <a:lnTo>
                    <a:pt x="19555" y="21600"/>
                  </a:lnTo>
                  <a:lnTo>
                    <a:pt x="21600" y="0"/>
                  </a:lnTo>
                  <a:close/>
                </a:path>
              </a:pathLst>
            </a:custGeom>
            <a:solidFill>
              <a:schemeClr val="accent1"/>
            </a:solidFill>
            <a:ln w="9525">
              <a:noFill/>
              <a:miter lim="800000"/>
              <a:headEnd/>
              <a:tailEnd/>
            </a:ln>
          </p:spPr>
          <p:txBody>
            <a:bodyPr wrap="none" anchor="ctr"/>
            <a:lstStyle/>
            <a:p>
              <a:pPr algn="ctr"/>
              <a:r>
                <a:rPr lang="en-US" sz="1400" b="1" i="0"/>
                <a:t>False</a:t>
              </a:r>
            </a:p>
          </p:txBody>
        </p:sp>
        <p:sp>
          <p:nvSpPr>
            <p:cNvPr id="32780" name="Oval 14"/>
            <p:cNvSpPr>
              <a:spLocks noChangeArrowheads="1"/>
            </p:cNvSpPr>
            <p:nvPr/>
          </p:nvSpPr>
          <p:spPr bwMode="auto">
            <a:xfrm>
              <a:off x="4862" y="182"/>
              <a:ext cx="528" cy="79"/>
            </a:xfrm>
            <a:prstGeom prst="ellipse">
              <a:avLst/>
            </a:prstGeom>
            <a:solidFill>
              <a:schemeClr val="accent1"/>
            </a:solidFill>
            <a:ln w="9525">
              <a:solidFill>
                <a:schemeClr val="tx1"/>
              </a:solidFill>
              <a:round/>
              <a:headEnd/>
              <a:tailEnd/>
            </a:ln>
          </p:spPr>
          <p:txBody>
            <a:bodyPr wrap="none" anchor="ctr"/>
            <a:lstStyle/>
            <a:p>
              <a:endParaRPr lang="tr-TR"/>
            </a:p>
          </p:txBody>
        </p:sp>
      </p:grpSp>
      <p:sp>
        <p:nvSpPr>
          <p:cNvPr id="32777" name="Text Box 15"/>
          <p:cNvSpPr txBox="1">
            <a:spLocks noChangeArrowheads="1"/>
          </p:cNvSpPr>
          <p:nvPr/>
        </p:nvSpPr>
        <p:spPr bwMode="auto">
          <a:xfrm>
            <a:off x="6851650" y="1108075"/>
            <a:ext cx="1141413" cy="517525"/>
          </a:xfrm>
          <a:prstGeom prst="rect">
            <a:avLst/>
          </a:prstGeom>
          <a:noFill/>
          <a:ln w="9525">
            <a:noFill/>
            <a:miter lim="800000"/>
            <a:headEnd/>
            <a:tailEnd/>
          </a:ln>
        </p:spPr>
        <p:txBody>
          <a:bodyPr wrap="none">
            <a:spAutoFit/>
          </a:bodyPr>
          <a:lstStyle/>
          <a:p>
            <a:r>
              <a:rPr lang="en-US" sz="1400" b="1" i="0">
                <a:latin typeface="Courier New" pitchFamily="49" charset="0"/>
              </a:rPr>
              <a:t>GoodInput</a:t>
            </a:r>
          </a:p>
          <a:p>
            <a:r>
              <a:rPr lang="en-US" sz="1400" b="1" i="0">
                <a:latin typeface="Courier New" pitchFamily="49" charset="0"/>
              </a:rPr>
              <a:t>:Boolean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990600" y="4876800"/>
            <a:ext cx="6210300" cy="1350963"/>
          </a:xfrm>
          <a:prstGeom prst="rect">
            <a:avLst/>
          </a:prstGeom>
          <a:solidFill>
            <a:schemeClr val="bg1"/>
          </a:solidFill>
          <a:ln w="9525">
            <a:solidFill>
              <a:schemeClr val="tx1"/>
            </a:solidFill>
            <a:miter lim="800000"/>
            <a:headEnd/>
            <a:tailEnd/>
          </a:ln>
        </p:spPr>
        <p:txBody>
          <a:bodyPr wrap="none"/>
          <a:lstStyle/>
          <a:p>
            <a:r>
              <a:rPr lang="en-US" sz="1400" i="0">
                <a:latin typeface="Courier New" pitchFamily="49" charset="0"/>
              </a:rPr>
              <a:t>C:\&gt; catch_input_exception_2.exe</a:t>
            </a:r>
          </a:p>
          <a:p>
            <a:r>
              <a:rPr lang="en-US" sz="1400" i="0">
                <a:latin typeface="Courier New" pitchFamily="49" charset="0"/>
              </a:rPr>
              <a:t>Input a Positive &gt; -5</a:t>
            </a:r>
          </a:p>
          <a:p>
            <a:r>
              <a:rPr lang="en-US" sz="1400" i="0">
                <a:latin typeface="Courier New" pitchFamily="49" charset="0"/>
              </a:rPr>
              <a:t>Constraint_Error raised</a:t>
            </a:r>
          </a:p>
          <a:p>
            <a:r>
              <a:rPr lang="en-US" sz="1400" i="0">
                <a:latin typeface="Courier New" pitchFamily="49" charset="0"/>
              </a:rPr>
              <a:t>Exception raised on input</a:t>
            </a:r>
          </a:p>
          <a:p>
            <a:endParaRPr lang="en-US" sz="1400" i="0">
              <a:latin typeface="Courier New" pitchFamily="49" charset="0"/>
            </a:endParaRPr>
          </a:p>
          <a:p>
            <a:r>
              <a:rPr lang="en-US" sz="1400" i="0">
                <a:latin typeface="Courier New" pitchFamily="49" charset="0"/>
              </a:rPr>
              <a:t>C:\&gt;</a:t>
            </a:r>
            <a:r>
              <a:rPr lang="en-US" sz="1400" i="0">
                <a:solidFill>
                  <a:srgbClr val="FF0000"/>
                </a:solidFill>
                <a:latin typeface="Courier New" pitchFamily="49" charset="0"/>
              </a:rPr>
              <a:t> |</a:t>
            </a:r>
          </a:p>
        </p:txBody>
      </p:sp>
      <p:sp>
        <p:nvSpPr>
          <p:cNvPr id="33795" name="Rectangle 4"/>
          <p:cNvSpPr>
            <a:spLocks noChangeArrowheads="1"/>
          </p:cNvSpPr>
          <p:nvPr/>
        </p:nvSpPr>
        <p:spPr bwMode="auto">
          <a:xfrm>
            <a:off x="990600" y="381000"/>
            <a:ext cx="5438775" cy="4359275"/>
          </a:xfrm>
          <a:prstGeom prst="rect">
            <a:avLst/>
          </a:prstGeom>
          <a:noFill/>
          <a:ln w="9525">
            <a:noFill/>
            <a:miter lim="800000"/>
            <a:headEnd/>
            <a:tailEnd/>
          </a:ln>
        </p:spPr>
        <p:txBody>
          <a:bodyPr>
            <a:spAutoFit/>
          </a:bodyPr>
          <a:lstStyle/>
          <a:p>
            <a:r>
              <a:rPr lang="en-US" sz="1000" b="1" i="0">
                <a:solidFill>
                  <a:srgbClr val="0000FF"/>
                </a:solidFill>
                <a:latin typeface="Courier New" pitchFamily="49" charset="0"/>
              </a:rPr>
              <a:t>WITH</a:t>
            </a:r>
            <a:r>
              <a:rPr lang="en-US" sz="1000" b="1" i="0">
                <a:latin typeface="Courier New" pitchFamily="49" charset="0"/>
              </a:rPr>
              <a:t> Ada.Text_IO;</a:t>
            </a:r>
          </a:p>
          <a:p>
            <a:r>
              <a:rPr lang="en-US" sz="1000" b="1" i="0">
                <a:solidFill>
                  <a:srgbClr val="0000FF"/>
                </a:solidFill>
                <a:latin typeface="Courier New" pitchFamily="49" charset="0"/>
              </a:rPr>
              <a:t>WITH</a:t>
            </a:r>
            <a:r>
              <a:rPr lang="en-US" sz="1000" b="1" i="0">
                <a:latin typeface="Courier New" pitchFamily="49" charset="0"/>
              </a:rPr>
              <a:t> Ada.Integer_Text_IO;</a:t>
            </a:r>
          </a:p>
          <a:p>
            <a:r>
              <a:rPr lang="en-US" sz="1000" b="1" i="0">
                <a:solidFill>
                  <a:srgbClr val="0000FF"/>
                </a:solidFill>
                <a:latin typeface="Courier New" pitchFamily="49" charset="0"/>
              </a:rPr>
              <a:t>PROCEDURE</a:t>
            </a:r>
            <a:r>
              <a:rPr lang="en-US" sz="1000" b="1" i="0">
                <a:latin typeface="Courier New" pitchFamily="49" charset="0"/>
              </a:rPr>
              <a:t> Catch_Input_Exception_2 </a:t>
            </a:r>
            <a:r>
              <a:rPr lang="en-US" sz="1000" b="1" i="0">
                <a:solidFill>
                  <a:srgbClr val="0000FF"/>
                </a:solidFill>
                <a:latin typeface="Courier New" pitchFamily="49" charset="0"/>
              </a:rPr>
              <a:t>IS</a:t>
            </a:r>
          </a:p>
          <a:p>
            <a:r>
              <a:rPr lang="en-US" sz="1000" b="1" i="0">
                <a:latin typeface="Courier New" pitchFamily="49" charset="0"/>
              </a:rPr>
              <a:t>  X : Positive;</a:t>
            </a:r>
          </a:p>
          <a:p>
            <a:r>
              <a:rPr lang="en-US" sz="1000" b="1" i="0">
                <a:latin typeface="Courier New" pitchFamily="49" charset="0"/>
              </a:rPr>
              <a:t>  GoodInput : Boolean;</a:t>
            </a:r>
          </a:p>
          <a:p>
            <a:r>
              <a:rPr lang="en-US" sz="1000" b="1" i="0">
                <a:solidFill>
                  <a:srgbClr val="0000FF"/>
                </a:solidFill>
                <a:latin typeface="Courier New" pitchFamily="49" charset="0"/>
              </a:rPr>
              <a:t>BEGIN</a:t>
            </a:r>
          </a:p>
          <a:p>
            <a:r>
              <a:rPr lang="en-US" sz="1000" b="1" i="0">
                <a:latin typeface="Courier New" pitchFamily="49" charset="0"/>
              </a:rPr>
              <a:t>  Ada.Text_IO.Put(Item =&gt; </a:t>
            </a:r>
            <a:r>
              <a:rPr lang="en-US" sz="1000" b="1" i="0">
                <a:solidFill>
                  <a:srgbClr val="800080"/>
                </a:solidFill>
                <a:latin typeface="Courier New" pitchFamily="49" charset="0"/>
              </a:rPr>
              <a:t>"Input a Positive &gt; "</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BEGIN</a:t>
            </a:r>
          </a:p>
          <a:p>
            <a:r>
              <a:rPr lang="en-US" sz="1000" b="1" i="0">
                <a:latin typeface="Courier New" pitchFamily="49" charset="0"/>
              </a:rPr>
              <a:t>    Ada.Integer_Text_IO.Get(Item =&gt; X);</a:t>
            </a:r>
          </a:p>
          <a:p>
            <a:r>
              <a:rPr lang="en-US" sz="1000" b="1" i="0">
                <a:latin typeface="Courier New" pitchFamily="49" charset="0"/>
              </a:rPr>
              <a:t>    GoodInput := True;</a:t>
            </a:r>
          </a:p>
          <a:p>
            <a:r>
              <a:rPr lang="en-US" sz="1000" b="1" i="0">
                <a:latin typeface="Courier New" pitchFamily="49" charset="0"/>
              </a:rPr>
              <a:t>  </a:t>
            </a:r>
            <a:r>
              <a:rPr lang="en-US" sz="1000" b="1" i="0">
                <a:solidFill>
                  <a:srgbClr val="0000FF"/>
                </a:solidFill>
                <a:latin typeface="Courier New" pitchFamily="49" charset="0"/>
              </a:rPr>
              <a:t>EXCEPTION</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Ada.Text_IO.Data_Error =&gt;</a:t>
            </a:r>
          </a:p>
          <a:p>
            <a:r>
              <a:rPr lang="en-US" sz="1000" b="1" i="0">
                <a:latin typeface="Courier New" pitchFamily="49" charset="0"/>
              </a:rPr>
              <a:t>      Ada.Text_IO.Put_Line(Item =&gt; </a:t>
            </a:r>
            <a:r>
              <a:rPr lang="en-US" sz="1000" b="1" i="0">
                <a:solidFill>
                  <a:srgbClr val="800080"/>
                </a:solidFill>
                <a:latin typeface="Courier New" pitchFamily="49" charset="0"/>
              </a:rPr>
              <a:t>"Data_Error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WHEN</a:t>
            </a:r>
            <a:r>
              <a:rPr lang="en-US" sz="1000" b="1" i="0">
                <a:latin typeface="Courier New" pitchFamily="49" charset="0"/>
              </a:rPr>
              <a:t> Constraint_Error =&gt;</a:t>
            </a:r>
          </a:p>
          <a:p>
            <a:r>
              <a:rPr lang="en-US" sz="1000" b="1" i="0">
                <a:latin typeface="Courier New" pitchFamily="49" charset="0"/>
              </a:rPr>
              <a:t>      Ada.Text_IO.Put_Line(Item =&gt; </a:t>
            </a:r>
            <a:r>
              <a:rPr lang="en-US" sz="1000" b="1" i="0">
                <a:solidFill>
                  <a:srgbClr val="800080"/>
                </a:solidFill>
                <a:latin typeface="Courier New" pitchFamily="49" charset="0"/>
              </a:rPr>
              <a:t>"Constraint_Error raised"</a:t>
            </a:r>
            <a:r>
              <a:rPr lang="en-US" sz="1000" b="1" i="0">
                <a:latin typeface="Courier New" pitchFamily="49" charset="0"/>
              </a:rPr>
              <a:t>);</a:t>
            </a:r>
          </a:p>
          <a:p>
            <a:r>
              <a:rPr lang="en-US" sz="1000" b="1" i="0">
                <a:latin typeface="Courier New" pitchFamily="49" charset="0"/>
              </a:rPr>
              <a:t>      GoodInput := False;</a:t>
            </a:r>
          </a:p>
          <a:p>
            <a:r>
              <a:rPr lang="en-US" sz="1000" b="1" i="0">
                <a:latin typeface="Courier New" pitchFamily="49" charset="0"/>
              </a:rPr>
              <a:t>  </a:t>
            </a:r>
            <a:r>
              <a:rPr lang="en-US" sz="1000" b="1" i="0">
                <a:solidFill>
                  <a:srgbClr val="0000FF"/>
                </a:solidFill>
                <a:latin typeface="Courier New" pitchFamily="49" charset="0"/>
              </a:rPr>
              <a:t>END</a:t>
            </a:r>
            <a:r>
              <a:rPr lang="en-US" sz="1000" b="1" i="0">
                <a:latin typeface="Courier New" pitchFamily="49" charset="0"/>
              </a:rPr>
              <a:t>;</a:t>
            </a:r>
          </a:p>
          <a:p>
            <a:endParaRPr lang="en-US" sz="1000" b="1" i="0">
              <a:latin typeface="Courier New" pitchFamily="49" charset="0"/>
            </a:endParaRPr>
          </a:p>
          <a:p>
            <a:r>
              <a:rPr lang="en-US" sz="1000" b="1" i="0">
                <a:latin typeface="Courier New" pitchFamily="49" charset="0"/>
              </a:rPr>
              <a:t>  </a:t>
            </a:r>
            <a:r>
              <a:rPr lang="en-US" sz="1000" b="1" i="0">
                <a:solidFill>
                  <a:srgbClr val="0000FF"/>
                </a:solidFill>
                <a:latin typeface="Courier New" pitchFamily="49" charset="0"/>
              </a:rPr>
              <a:t>IF</a:t>
            </a:r>
            <a:r>
              <a:rPr lang="en-US" sz="1000" b="1" i="0">
                <a:latin typeface="Courier New" pitchFamily="49" charset="0"/>
              </a:rPr>
              <a:t> GoodInput </a:t>
            </a:r>
            <a:r>
              <a:rPr lang="en-US" sz="1000" b="1" i="0">
                <a:solidFill>
                  <a:srgbClr val="0000FF"/>
                </a:solidFill>
                <a:latin typeface="Courier New" pitchFamily="49" charset="0"/>
              </a:rPr>
              <a:t>THEN</a:t>
            </a:r>
          </a:p>
          <a:p>
            <a:r>
              <a:rPr lang="en-US" sz="1000" b="1" i="0">
                <a:latin typeface="Courier New" pitchFamily="49" charset="0"/>
              </a:rPr>
              <a:t>    Ada.Text_IO.Put(Item =&gt; </a:t>
            </a:r>
            <a:r>
              <a:rPr lang="en-US" sz="1000" b="1" i="0">
                <a:solidFill>
                  <a:srgbClr val="800080"/>
                </a:solidFill>
                <a:latin typeface="Courier New" pitchFamily="49" charset="0"/>
              </a:rPr>
              <a:t>"The input value was "</a:t>
            </a:r>
            <a:r>
              <a:rPr lang="en-US" sz="1000" b="1" i="0">
                <a:latin typeface="Courier New" pitchFamily="49" charset="0"/>
              </a:rPr>
              <a:t>);</a:t>
            </a:r>
          </a:p>
          <a:p>
            <a:r>
              <a:rPr lang="en-US" sz="1000" b="1" i="0">
                <a:latin typeface="Courier New" pitchFamily="49" charset="0"/>
              </a:rPr>
              <a:t>    Ada.Integer_Text_IO.Put(Item =&gt; X, Width =&gt; 0);</a:t>
            </a:r>
          </a:p>
          <a:p>
            <a:r>
              <a:rPr lang="en-US" sz="1000" b="1" i="0">
                <a:latin typeface="Courier New" pitchFamily="49" charset="0"/>
              </a:rPr>
              <a:t>    Ada.Text_IO.New_Line;</a:t>
            </a:r>
          </a:p>
          <a:p>
            <a:r>
              <a:rPr lang="en-US" sz="1000" b="1" i="0">
                <a:latin typeface="Courier New" pitchFamily="49" charset="0"/>
              </a:rPr>
              <a:t>  </a:t>
            </a:r>
            <a:r>
              <a:rPr lang="en-US" sz="1000" b="1" i="0">
                <a:solidFill>
                  <a:srgbClr val="0000FF"/>
                </a:solidFill>
                <a:latin typeface="Courier New" pitchFamily="49" charset="0"/>
              </a:rPr>
              <a:t>ELSE</a:t>
            </a:r>
          </a:p>
          <a:p>
            <a:r>
              <a:rPr lang="en-US" sz="1000" b="1" i="0">
                <a:latin typeface="Courier New" pitchFamily="49" charset="0"/>
              </a:rPr>
              <a:t>    Ada.Text_IO.Put_Line(Item =&gt; </a:t>
            </a:r>
            <a:r>
              <a:rPr lang="en-US" sz="1000" b="1" i="0">
                <a:solidFill>
                  <a:srgbClr val="800080"/>
                </a:solidFill>
                <a:latin typeface="Courier New" pitchFamily="49" charset="0"/>
              </a:rPr>
              <a:t>"Exception raised on input"</a:t>
            </a:r>
            <a:r>
              <a:rPr lang="en-US" sz="1000" b="1" i="0">
                <a:latin typeface="Courier New" pitchFamily="49" charset="0"/>
              </a:rPr>
              <a:t>);</a:t>
            </a:r>
          </a:p>
          <a:p>
            <a:r>
              <a:rPr lang="en-US" sz="1000" b="1" i="0">
                <a:latin typeface="Courier New" pitchFamily="49" charset="0"/>
              </a:rPr>
              <a:t>  </a:t>
            </a:r>
            <a:r>
              <a:rPr lang="en-US" sz="1000" b="1" i="0">
                <a:solidFill>
                  <a:srgbClr val="0000FF"/>
                </a:solidFill>
                <a:latin typeface="Courier New" pitchFamily="49" charset="0"/>
              </a:rPr>
              <a:t>END IF</a:t>
            </a:r>
            <a:r>
              <a:rPr lang="en-US" sz="1000" b="1" i="0">
                <a:latin typeface="Courier New" pitchFamily="49" charset="0"/>
              </a:rPr>
              <a:t>;</a:t>
            </a:r>
          </a:p>
          <a:p>
            <a:r>
              <a:rPr lang="en-US" sz="1000" b="1" i="0">
                <a:solidFill>
                  <a:srgbClr val="0000FF"/>
                </a:solidFill>
                <a:latin typeface="Courier New" pitchFamily="49" charset="0"/>
              </a:rPr>
              <a:t>END</a:t>
            </a:r>
            <a:r>
              <a:rPr lang="en-US" sz="1000" b="1" i="0">
                <a:latin typeface="Courier New" pitchFamily="49" charset="0"/>
              </a:rPr>
              <a:t> Catch_Input_Exception_2; </a:t>
            </a:r>
          </a:p>
        </p:txBody>
      </p:sp>
      <p:sp>
        <p:nvSpPr>
          <p:cNvPr id="33796" name="AutoShape 16"/>
          <p:cNvSpPr>
            <a:spLocks noChangeArrowheads="1"/>
          </p:cNvSpPr>
          <p:nvPr/>
        </p:nvSpPr>
        <p:spPr bwMode="auto">
          <a:xfrm>
            <a:off x="492125" y="4651375"/>
            <a:ext cx="533400" cy="152400"/>
          </a:xfrm>
          <a:prstGeom prst="rightArrow">
            <a:avLst>
              <a:gd name="adj1" fmla="val 50000"/>
              <a:gd name="adj2" fmla="val 87500"/>
            </a:avLst>
          </a:prstGeom>
          <a:solidFill>
            <a:schemeClr val="accent1"/>
          </a:solidFill>
          <a:ln w="9525">
            <a:pattFill prst="pct50">
              <a:fgClr>
                <a:schemeClr val="tx1"/>
              </a:fgClr>
              <a:bgClr>
                <a:srgbClr val="FFFFFF"/>
              </a:bgClr>
            </a:pattFill>
            <a:miter lim="800000"/>
            <a:headEnd/>
            <a:tailEnd/>
          </a:ln>
        </p:spPr>
        <p:txBody>
          <a:bodyPr wrap="none" anchor="ctr"/>
          <a:lstStyle/>
          <a:p>
            <a:endParaRPr lang="tr-T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Ada'da İstisnaların Yönetilmesi</a:t>
            </a:r>
            <a:endParaRPr lang="tr-TR" dirty="0"/>
          </a:p>
        </p:txBody>
      </p:sp>
      <p:sp>
        <p:nvSpPr>
          <p:cNvPr id="3" name="2 İçerik Yer Tutucusu"/>
          <p:cNvSpPr>
            <a:spLocks noGrp="1"/>
          </p:cNvSpPr>
          <p:nvPr>
            <p:ph idx="1"/>
          </p:nvPr>
        </p:nvSpPr>
        <p:spPr/>
        <p:txBody>
          <a:bodyPr>
            <a:normAutofit lnSpcReduction="10000"/>
          </a:bodyPr>
          <a:lstStyle/>
          <a:p>
            <a:r>
              <a:rPr lang="tr-TR" dirty="0" smtClean="0"/>
              <a:t>İstisna yönetilmesi kontrollü olarak kapatılabilir: </a:t>
            </a:r>
          </a:p>
          <a:p>
            <a:pPr lvl="1"/>
            <a:r>
              <a:rPr lang="tr-TR" dirty="0" smtClean="0"/>
              <a:t>pragma </a:t>
            </a:r>
            <a:r>
              <a:rPr lang="tr-TR" dirty="0" err="1" smtClean="0"/>
              <a:t>Suppress</a:t>
            </a:r>
            <a:r>
              <a:rPr lang="tr-TR" dirty="0" smtClean="0"/>
              <a:t>(istisna_listesi)</a:t>
            </a:r>
          </a:p>
          <a:p>
            <a:pPr lvl="1"/>
            <a:r>
              <a:rPr lang="en-US" dirty="0" err="1" smtClean="0"/>
              <a:t>örneğin</a:t>
            </a:r>
            <a:r>
              <a:rPr lang="en-US" dirty="0" smtClean="0"/>
              <a:t>, </a:t>
            </a:r>
            <a:r>
              <a:rPr lang="en-US" dirty="0" err="1" smtClean="0"/>
              <a:t>Index_Check</a:t>
            </a:r>
            <a:r>
              <a:rPr lang="en-US" dirty="0" smtClean="0"/>
              <a:t>, </a:t>
            </a:r>
            <a:r>
              <a:rPr lang="en-US" dirty="0" err="1" smtClean="0"/>
              <a:t>Division_Check</a:t>
            </a:r>
            <a:r>
              <a:rPr lang="en-US" dirty="0" smtClean="0"/>
              <a:t>, vs.</a:t>
            </a:r>
          </a:p>
          <a:p>
            <a:r>
              <a:rPr lang="tr-TR" dirty="0" smtClean="0"/>
              <a:t>Değerlendirme</a:t>
            </a:r>
          </a:p>
          <a:p>
            <a:pPr lvl="1"/>
            <a:r>
              <a:rPr lang="tr-TR" dirty="0" smtClean="0"/>
              <a:t>İstisnaların yönetilmesi Ada'ya 1980 yılında çok başarılı şekilde girmiştir.</a:t>
            </a:r>
          </a:p>
          <a:p>
            <a:pPr lvl="1"/>
            <a:r>
              <a:rPr lang="sv-SE" dirty="0" smtClean="0"/>
              <a:t>Daha sonra C/C++'da ekleninceye kadar Ada bu konuda tekti.</a:t>
            </a:r>
            <a:endParaRPr lang="tr-T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4314" y="1514717"/>
            <a:ext cx="8643966" cy="5271869"/>
          </a:xfrm>
          <a:prstGeom prst="rect">
            <a:avLst/>
          </a:prstGeom>
          <a:noFill/>
          <a:ln w="9525">
            <a:noFill/>
            <a:miter lim="800000"/>
            <a:headEnd/>
            <a:tailEnd/>
          </a:ln>
          <a:effectLst/>
        </p:spPr>
      </p:pic>
      <p:sp>
        <p:nvSpPr>
          <p:cNvPr id="5" name="1 Başlık"/>
          <p:cNvSpPr>
            <a:spLocks noGrp="1"/>
          </p:cNvSpPr>
          <p:nvPr>
            <p:ph type="title"/>
          </p:nvPr>
        </p:nvSpPr>
        <p:spPr>
          <a:xfrm>
            <a:off x="457200" y="274638"/>
            <a:ext cx="8229600" cy="1143000"/>
          </a:xfrm>
        </p:spPr>
        <p:txBody>
          <a:bodyPr/>
          <a:lstStyle/>
          <a:p>
            <a:r>
              <a:rPr lang="tr-TR" dirty="0" smtClean="0"/>
              <a:t>C/C++'da İstisnaların Yönetilmesi</a:t>
            </a:r>
            <a:endParaRPr lang="tr-TR" dirty="0"/>
          </a:p>
        </p:txBody>
      </p:sp>
      <p:sp>
        <p:nvSpPr>
          <p:cNvPr id="4" name="3 Metin kutusu"/>
          <p:cNvSpPr txBox="1"/>
          <p:nvPr/>
        </p:nvSpPr>
        <p:spPr>
          <a:xfrm>
            <a:off x="6572264" y="6500834"/>
            <a:ext cx="928694" cy="323165"/>
          </a:xfrm>
          <a:prstGeom prst="rect">
            <a:avLst/>
          </a:prstGeom>
          <a:solidFill>
            <a:schemeClr val="bg1"/>
          </a:solidFill>
        </p:spPr>
        <p:txBody>
          <a:bodyPr wrap="square" rtlCol="0">
            <a:spAutoFit/>
          </a:bodyPr>
          <a:lstStyle/>
          <a:p>
            <a:r>
              <a:rPr lang="tr-TR" sz="1500" dirty="0" smtClean="0"/>
              <a:t>istisnaları</a:t>
            </a:r>
            <a:endParaRPr lang="tr-TR" sz="1500" dirty="0"/>
          </a:p>
        </p:txBody>
      </p:sp>
      <p:sp>
        <p:nvSpPr>
          <p:cNvPr id="7" name="6 Dikdörtgen"/>
          <p:cNvSpPr/>
          <p:nvPr/>
        </p:nvSpPr>
        <p:spPr>
          <a:xfrm>
            <a:off x="4857752" y="3286124"/>
            <a:ext cx="4000528" cy="1754326"/>
          </a:xfrm>
          <a:prstGeom prst="rect">
            <a:avLst/>
          </a:prstGeom>
          <a:solidFill>
            <a:schemeClr val="bg2">
              <a:lumMod val="90000"/>
            </a:schemeClr>
          </a:solidFill>
          <a:ln>
            <a:solidFill>
              <a:schemeClr val="tx2">
                <a:lumMod val="50000"/>
              </a:schemeClr>
            </a:solidFill>
          </a:ln>
          <a:effectLst>
            <a:innerShdw blurRad="114300">
              <a:prstClr val="black"/>
            </a:innerShdw>
          </a:effectLst>
          <a:scene3d>
            <a:camera prst="orthographicFront"/>
            <a:lightRig rig="threePt" dir="t"/>
          </a:scene3d>
          <a:sp3d>
            <a:bevelT prst="angle"/>
          </a:sp3d>
        </p:spPr>
        <p:txBody>
          <a:bodyPr wrap="square">
            <a:spAutoFit/>
          </a:bodyPr>
          <a:lstStyle/>
          <a:p>
            <a:pPr lvl="1">
              <a:spcBef>
                <a:spcPct val="0"/>
              </a:spcBef>
              <a:defRPr/>
            </a:pPr>
            <a:r>
              <a:rPr lang="en-US" altLang="ko-KR" dirty="0" smtClean="0">
                <a:solidFill>
                  <a:srgbClr val="00FFFF"/>
                </a:solidFill>
                <a:ea typeface="굴림" pitchFamily="50" charset="-127"/>
              </a:rPr>
              <a:t> </a:t>
            </a:r>
            <a:r>
              <a:rPr lang="en-US" altLang="ko-KR" dirty="0" err="1" smtClean="0">
                <a:solidFill>
                  <a:srgbClr val="C00000"/>
                </a:solidFill>
                <a:ea typeface="굴림" pitchFamily="50" charset="-127"/>
              </a:rPr>
              <a:t>int</a:t>
            </a:r>
            <a:r>
              <a:rPr lang="en-US" altLang="ko-KR" dirty="0" smtClean="0">
                <a:solidFill>
                  <a:srgbClr val="C00000"/>
                </a:solidFill>
                <a:ea typeface="굴림" pitchFamily="50" charset="-127"/>
              </a:rPr>
              <a:t> </a:t>
            </a:r>
            <a:r>
              <a:rPr lang="en-US" altLang="ko-KR" dirty="0" err="1" smtClean="0">
                <a:solidFill>
                  <a:srgbClr val="C00000"/>
                </a:solidFill>
                <a:ea typeface="굴림" pitchFamily="50" charset="-127"/>
              </a:rPr>
              <a:t>new_grade</a:t>
            </a:r>
            <a:r>
              <a:rPr lang="en-US" altLang="ko-KR" dirty="0" smtClean="0">
                <a:solidFill>
                  <a:srgbClr val="C00000"/>
                </a:solidFill>
                <a:ea typeface="굴림" pitchFamily="50" charset="-127"/>
              </a:rPr>
              <a:t>;</a:t>
            </a:r>
          </a:p>
          <a:p>
            <a:pPr lvl="1">
              <a:spcBef>
                <a:spcPct val="0"/>
              </a:spcBef>
              <a:defRPr/>
            </a:pPr>
            <a:r>
              <a:rPr lang="en-US" altLang="ko-KR" b="1" dirty="0" smtClean="0">
                <a:solidFill>
                  <a:srgbClr val="FFFF00"/>
                </a:solidFill>
                <a:ea typeface="굴림" pitchFamily="50" charset="-127"/>
              </a:rPr>
              <a:t>  </a:t>
            </a:r>
            <a:r>
              <a:rPr lang="en-US" altLang="ko-KR" b="1" dirty="0" smtClean="0">
                <a:solidFill>
                  <a:schemeClr val="accent3">
                    <a:lumMod val="50000"/>
                  </a:schemeClr>
                </a:solidFill>
                <a:ea typeface="굴림" pitchFamily="50" charset="-127"/>
              </a:rPr>
              <a:t>try</a:t>
            </a:r>
            <a:r>
              <a:rPr lang="en-US" altLang="ko-KR" dirty="0" smtClean="0">
                <a:solidFill>
                  <a:srgbClr val="00FFFF"/>
                </a:solidFill>
                <a:ea typeface="굴림" pitchFamily="50" charset="-127"/>
              </a:rPr>
              <a:t> </a:t>
            </a:r>
            <a:r>
              <a:rPr lang="en-US" altLang="ko-KR" dirty="0" smtClean="0">
                <a:solidFill>
                  <a:srgbClr val="C00000"/>
                </a:solidFill>
                <a:ea typeface="굴림" pitchFamily="50" charset="-127"/>
              </a:rPr>
              <a:t>{   if (index &lt; 0 || index &gt; 9)</a:t>
            </a:r>
          </a:p>
          <a:p>
            <a:pPr lvl="1">
              <a:spcBef>
                <a:spcPct val="0"/>
              </a:spcBef>
              <a:defRPr/>
            </a:pPr>
            <a:r>
              <a:rPr lang="en-US" altLang="ko-KR" dirty="0" smtClean="0">
                <a:solidFill>
                  <a:srgbClr val="00FFFF"/>
                </a:solidFill>
                <a:ea typeface="굴림" pitchFamily="50" charset="-127"/>
              </a:rPr>
              <a:t>                </a:t>
            </a:r>
            <a:r>
              <a:rPr lang="en-US" altLang="ko-KR" b="1" dirty="0" smtClean="0">
                <a:solidFill>
                  <a:schemeClr val="accent3">
                    <a:lumMod val="50000"/>
                  </a:schemeClr>
                </a:solidFill>
                <a:ea typeface="굴림" pitchFamily="50" charset="-127"/>
              </a:rPr>
              <a:t>throw</a:t>
            </a:r>
            <a:r>
              <a:rPr lang="en-US" altLang="ko-KR" dirty="0" smtClean="0">
                <a:solidFill>
                  <a:srgbClr val="00FFFF"/>
                </a:solidFill>
                <a:ea typeface="굴림" pitchFamily="50" charset="-127"/>
              </a:rPr>
              <a:t> </a:t>
            </a:r>
            <a:r>
              <a:rPr lang="en-US" altLang="ko-KR" dirty="0" smtClean="0">
                <a:solidFill>
                  <a:srgbClr val="C00000"/>
                </a:solidFill>
                <a:ea typeface="굴림" pitchFamily="50" charset="-127"/>
              </a:rPr>
              <a:t>(</a:t>
            </a:r>
            <a:r>
              <a:rPr lang="en-US" altLang="ko-KR" dirty="0" err="1" smtClean="0">
                <a:solidFill>
                  <a:srgbClr val="C00000"/>
                </a:solidFill>
                <a:ea typeface="굴림" pitchFamily="50" charset="-127"/>
              </a:rPr>
              <a:t>new_grade</a:t>
            </a:r>
            <a:r>
              <a:rPr lang="en-US" altLang="ko-KR" dirty="0" smtClean="0">
                <a:solidFill>
                  <a:srgbClr val="C00000"/>
                </a:solidFill>
                <a:ea typeface="굴림" pitchFamily="50" charset="-127"/>
              </a:rPr>
              <a:t>); …</a:t>
            </a:r>
          </a:p>
          <a:p>
            <a:pPr lvl="1">
              <a:spcBef>
                <a:spcPct val="0"/>
              </a:spcBef>
              <a:defRPr/>
            </a:pPr>
            <a:r>
              <a:rPr lang="en-US" altLang="ko-KR" dirty="0" smtClean="0">
                <a:solidFill>
                  <a:srgbClr val="00FFFF"/>
                </a:solidFill>
                <a:ea typeface="굴림" pitchFamily="50" charset="-127"/>
              </a:rPr>
              <a:t>  </a:t>
            </a:r>
            <a:r>
              <a:rPr lang="en-US" altLang="ko-KR" dirty="0" smtClean="0">
                <a:solidFill>
                  <a:srgbClr val="C00000"/>
                </a:solidFill>
                <a:ea typeface="굴림" pitchFamily="50" charset="-127"/>
              </a:rPr>
              <a:t>}</a:t>
            </a:r>
            <a:r>
              <a:rPr lang="en-US" altLang="ko-KR" dirty="0" smtClean="0">
                <a:solidFill>
                  <a:srgbClr val="00FFFF"/>
                </a:solidFill>
                <a:ea typeface="굴림" pitchFamily="50" charset="-127"/>
              </a:rPr>
              <a:t> </a:t>
            </a:r>
            <a:r>
              <a:rPr lang="en-US" altLang="ko-KR" b="1" dirty="0" smtClean="0">
                <a:solidFill>
                  <a:schemeClr val="accent3">
                    <a:lumMod val="50000"/>
                  </a:schemeClr>
                </a:solidFill>
                <a:ea typeface="굴림" pitchFamily="50" charset="-127"/>
              </a:rPr>
              <a:t>catch</a:t>
            </a:r>
            <a:r>
              <a:rPr lang="en-US" altLang="ko-KR" dirty="0" smtClean="0">
                <a:solidFill>
                  <a:srgbClr val="00FFFF"/>
                </a:solidFill>
                <a:ea typeface="굴림" pitchFamily="50" charset="-127"/>
              </a:rPr>
              <a:t> </a:t>
            </a:r>
            <a:r>
              <a:rPr lang="en-US" altLang="ko-KR" dirty="0" smtClean="0">
                <a:solidFill>
                  <a:srgbClr val="C00000"/>
                </a:solidFill>
                <a:ea typeface="굴림" pitchFamily="50" charset="-127"/>
              </a:rPr>
              <a:t>(</a:t>
            </a:r>
            <a:r>
              <a:rPr lang="en-US" altLang="ko-KR" dirty="0" err="1" smtClean="0">
                <a:solidFill>
                  <a:srgbClr val="C00000"/>
                </a:solidFill>
                <a:ea typeface="굴림" pitchFamily="50" charset="-127"/>
              </a:rPr>
              <a:t>int</a:t>
            </a:r>
            <a:r>
              <a:rPr lang="en-US" altLang="ko-KR" dirty="0" smtClean="0">
                <a:solidFill>
                  <a:srgbClr val="C00000"/>
                </a:solidFill>
                <a:ea typeface="굴림" pitchFamily="50" charset="-127"/>
              </a:rPr>
              <a:t> grade) {</a:t>
            </a:r>
          </a:p>
          <a:p>
            <a:pPr lvl="1">
              <a:spcBef>
                <a:spcPct val="0"/>
              </a:spcBef>
              <a:defRPr/>
            </a:pPr>
            <a:r>
              <a:rPr lang="en-US" altLang="ko-KR" dirty="0" smtClean="0">
                <a:solidFill>
                  <a:srgbClr val="C00000"/>
                </a:solidFill>
                <a:ea typeface="굴림" pitchFamily="50" charset="-127"/>
              </a:rPr>
              <a:t>       if (grade == 100) …</a:t>
            </a:r>
          </a:p>
          <a:p>
            <a:pPr lvl="1">
              <a:spcBef>
                <a:spcPct val="0"/>
              </a:spcBef>
              <a:defRPr/>
            </a:pPr>
            <a:r>
              <a:rPr lang="en-US" altLang="ko-KR" dirty="0" smtClean="0">
                <a:solidFill>
                  <a:srgbClr val="C00000"/>
                </a:solidFill>
                <a:ea typeface="굴림" pitchFamily="50" charset="-127"/>
              </a:rPr>
              <a:t>  }</a:t>
            </a:r>
            <a:endParaRPr lang="tr-TR" dirty="0">
              <a:solidFill>
                <a:srgbClr val="C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İstisnaların Yönetilmesi</a:t>
            </a:r>
            <a:endParaRPr lang="tr-TR" dirty="0"/>
          </a:p>
        </p:txBody>
      </p:sp>
      <p:sp>
        <p:nvSpPr>
          <p:cNvPr id="4" name="Rectangle 3"/>
          <p:cNvSpPr>
            <a:spLocks noChangeArrowheads="1"/>
          </p:cNvSpPr>
          <p:nvPr/>
        </p:nvSpPr>
        <p:spPr bwMode="auto">
          <a:xfrm>
            <a:off x="142906" y="1503386"/>
            <a:ext cx="4857750" cy="5267325"/>
          </a:xfrm>
          <a:prstGeom prst="rect">
            <a:avLst/>
          </a:prstGeom>
          <a:noFill/>
          <a:ln w="9525" algn="ctr">
            <a:solidFill>
              <a:schemeClr val="tx1"/>
            </a:solidFill>
            <a:miter lim="800000"/>
            <a:headEnd/>
            <a:tailEnd/>
          </a:ln>
          <a:effectLst/>
        </p:spPr>
        <p:txBody>
          <a:bodyPr>
            <a:spAutoFit/>
          </a:bodyPr>
          <a:lstStyle/>
          <a:p>
            <a:pPr algn="l">
              <a:defRPr/>
            </a:pPr>
            <a:r>
              <a:rPr lang="en-US" altLang="ko-KR" sz="2000">
                <a:solidFill>
                  <a:srgbClr val="00FFFF"/>
                </a:solidFill>
                <a:effectLst>
                  <a:outerShdw blurRad="38100" dist="38100" dir="2700000" algn="tl">
                    <a:srgbClr val="000000"/>
                  </a:outerShdw>
                </a:effectLst>
                <a:latin typeface="Arial" pitchFamily="34" charset="0"/>
                <a:ea typeface="굴림" pitchFamily="50" charset="-127"/>
              </a:rPr>
              <a:t>void fileCopy(String file1, String file2) {</a:t>
            </a:r>
          </a:p>
          <a:p>
            <a:pPr algn="l">
              <a:defRPr/>
            </a:pPr>
            <a:r>
              <a:rPr lang="en-US" altLang="ko-KR" sz="2000">
                <a:solidFill>
                  <a:srgbClr val="00FF00"/>
                </a:solidFill>
                <a:effectLst>
                  <a:outerShdw blurRad="38100" dist="38100" dir="2700000" algn="tl">
                    <a:srgbClr val="000000"/>
                  </a:outerShdw>
                </a:effectLst>
                <a:latin typeface="Arial" pitchFamily="34" charset="0"/>
                <a:ea typeface="굴림" pitchFamily="50" charset="-127"/>
              </a:rPr>
              <a:t>  </a:t>
            </a:r>
            <a:r>
              <a:rPr lang="en-US" altLang="ko-KR" sz="2000" b="1">
                <a:solidFill>
                  <a:srgbClr val="00FF00"/>
                </a:solidFill>
                <a:effectLst>
                  <a:outerShdw blurRad="38100" dist="38100" dir="2700000" algn="tl">
                    <a:srgbClr val="000000"/>
                  </a:outerShdw>
                </a:effectLst>
                <a:latin typeface="Arial" pitchFamily="34" charset="0"/>
                <a:ea typeface="굴림" pitchFamily="50" charset="-127"/>
              </a:rPr>
              <a:t>try</a:t>
            </a:r>
            <a:r>
              <a:rPr lang="en-US" altLang="ko-KR" sz="2000">
                <a:solidFill>
                  <a:srgbClr val="00FF00"/>
                </a:solidFill>
                <a:effectLst>
                  <a:outerShdw blurRad="38100" dist="38100" dir="2700000" algn="tl">
                    <a:srgbClr val="000000"/>
                  </a:outerShdw>
                </a:effectLst>
                <a:latin typeface="Arial" pitchFamily="34" charset="0"/>
                <a:ea typeface="굴림" pitchFamily="50" charset="-127"/>
              </a:rPr>
              <a:t> {</a:t>
            </a:r>
          </a:p>
          <a:p>
            <a:pPr algn="l">
              <a:defRPr/>
            </a:pPr>
            <a:r>
              <a:rPr lang="en-US" altLang="ko-KR" sz="2000">
                <a:solidFill>
                  <a:srgbClr val="00FFFF"/>
                </a:solidFill>
                <a:effectLst>
                  <a:outerShdw blurRad="38100" dist="38100" dir="2700000" algn="tl">
                    <a:srgbClr val="000000"/>
                  </a:outerShdw>
                </a:effectLst>
                <a:latin typeface="Arial" pitchFamily="34" charset="0"/>
                <a:ea typeface="굴림" pitchFamily="50" charset="-127"/>
              </a:rPr>
              <a:t>     FileInputStream in =</a:t>
            </a:r>
          </a:p>
          <a:p>
            <a:pPr algn="l">
              <a:defRPr/>
            </a:pPr>
            <a:r>
              <a:rPr lang="en-US" altLang="ko-KR" sz="200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b="1">
                <a:solidFill>
                  <a:srgbClr val="FFFF00"/>
                </a:solidFill>
                <a:effectLst>
                  <a:outerShdw blurRad="38100" dist="38100" dir="2700000" algn="tl">
                    <a:srgbClr val="000000"/>
                  </a:outerShdw>
                </a:effectLst>
                <a:latin typeface="Arial" pitchFamily="34" charset="0"/>
                <a:ea typeface="굴림" pitchFamily="50" charset="-127"/>
              </a:rPr>
              <a:t>new FileInputStream(file1)</a:t>
            </a:r>
            <a:r>
              <a:rPr lang="en-US" altLang="ko-KR" sz="2000">
                <a:solidFill>
                  <a:srgbClr val="00FFFF"/>
                </a:solidFill>
                <a:effectLst>
                  <a:outerShdw blurRad="38100" dist="38100" dir="2700000" algn="tl">
                    <a:srgbClr val="000000"/>
                  </a:outerShdw>
                </a:effectLst>
                <a:latin typeface="Arial" pitchFamily="34" charset="0"/>
                <a:ea typeface="굴림" pitchFamily="50" charset="-127"/>
              </a:rPr>
              <a:t>;</a:t>
            </a:r>
          </a:p>
          <a:p>
            <a:pPr algn="l">
              <a:defRPr/>
            </a:pPr>
            <a:r>
              <a:rPr lang="en-US" altLang="ko-KR" sz="2000">
                <a:solidFill>
                  <a:srgbClr val="00FFFF"/>
                </a:solidFill>
                <a:effectLst>
                  <a:outerShdw blurRad="38100" dist="38100" dir="2700000" algn="tl">
                    <a:srgbClr val="000000"/>
                  </a:outerShdw>
                </a:effectLst>
                <a:latin typeface="Arial" pitchFamily="34" charset="0"/>
                <a:ea typeface="굴림" pitchFamily="50" charset="-127"/>
              </a:rPr>
              <a:t>     FileOutputStream out =</a:t>
            </a:r>
          </a:p>
          <a:p>
            <a:pPr algn="l">
              <a:defRPr/>
            </a:pPr>
            <a:r>
              <a:rPr lang="en-US" altLang="ko-KR" sz="200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b="1">
                <a:solidFill>
                  <a:srgbClr val="FFFF00"/>
                </a:solidFill>
                <a:effectLst>
                  <a:outerShdw blurRad="38100" dist="38100" dir="2700000" algn="tl">
                    <a:srgbClr val="000000"/>
                  </a:outerShdw>
                </a:effectLst>
                <a:latin typeface="Arial" pitchFamily="34" charset="0"/>
                <a:ea typeface="굴림" pitchFamily="50" charset="-127"/>
              </a:rPr>
              <a:t>new FileOutputStream(file2)</a:t>
            </a:r>
            <a:r>
              <a:rPr lang="en-US" altLang="ko-KR" sz="2000">
                <a:solidFill>
                  <a:srgbClr val="00FFFF"/>
                </a:solidFill>
                <a:effectLst>
                  <a:outerShdw blurRad="38100" dist="38100" dir="2700000" algn="tl">
                    <a:srgbClr val="000000"/>
                  </a:outerShdw>
                </a:effectLst>
                <a:latin typeface="Arial" pitchFamily="34" charset="0"/>
                <a:ea typeface="굴림" pitchFamily="50" charset="-127"/>
              </a:rPr>
              <a:t>;</a:t>
            </a:r>
          </a:p>
          <a:p>
            <a:pPr algn="l">
              <a:defRPr/>
            </a:pPr>
            <a:r>
              <a:rPr lang="en-US" altLang="ko-KR" sz="2000">
                <a:solidFill>
                  <a:srgbClr val="00FFFF"/>
                </a:solidFill>
                <a:effectLst>
                  <a:outerShdw blurRad="38100" dist="38100" dir="2700000" algn="tl">
                    <a:srgbClr val="000000"/>
                  </a:outerShdw>
                </a:effectLst>
                <a:latin typeface="Arial" pitchFamily="34" charset="0"/>
                <a:ea typeface="굴림" pitchFamily="50" charset="-127"/>
              </a:rPr>
              <a:t>     int data;</a:t>
            </a:r>
          </a:p>
          <a:p>
            <a:pPr algn="l">
              <a:defRPr/>
            </a:pPr>
            <a:r>
              <a:rPr lang="en-US" altLang="ko-KR" sz="2000">
                <a:solidFill>
                  <a:srgbClr val="00FFFF"/>
                </a:solidFill>
                <a:effectLst>
                  <a:outerShdw blurRad="38100" dist="38100" dir="2700000" algn="tl">
                    <a:srgbClr val="000000"/>
                  </a:outerShdw>
                </a:effectLst>
                <a:latin typeface="Arial" pitchFamily="34" charset="0"/>
                <a:ea typeface="굴림" pitchFamily="50" charset="-127"/>
              </a:rPr>
              <a:t>     while ((data = </a:t>
            </a:r>
            <a:r>
              <a:rPr lang="en-US" altLang="ko-KR" sz="2000" b="1">
                <a:solidFill>
                  <a:srgbClr val="FFFF00"/>
                </a:solidFill>
                <a:effectLst>
                  <a:outerShdw blurRad="38100" dist="38100" dir="2700000" algn="tl">
                    <a:srgbClr val="000000"/>
                  </a:outerShdw>
                </a:effectLst>
                <a:latin typeface="Arial" pitchFamily="34" charset="0"/>
                <a:ea typeface="굴림" pitchFamily="50" charset="-127"/>
              </a:rPr>
              <a:t>in.read()</a:t>
            </a:r>
            <a:r>
              <a:rPr lang="en-US" altLang="ko-KR" sz="2000">
                <a:solidFill>
                  <a:srgbClr val="00FFFF"/>
                </a:solidFill>
                <a:effectLst>
                  <a:outerShdw blurRad="38100" dist="38100" dir="2700000" algn="tl">
                    <a:srgbClr val="000000"/>
                  </a:outerShdw>
                </a:effectLst>
                <a:latin typeface="Arial" pitchFamily="34" charset="0"/>
                <a:ea typeface="굴림" pitchFamily="50" charset="-127"/>
              </a:rPr>
              <a:t>) &gt;= 0)</a:t>
            </a:r>
          </a:p>
          <a:p>
            <a:pPr algn="l">
              <a:defRPr/>
            </a:pPr>
            <a:r>
              <a:rPr lang="en-US" altLang="ko-KR" sz="200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b="1">
                <a:solidFill>
                  <a:srgbClr val="FFFF00"/>
                </a:solidFill>
                <a:effectLst>
                  <a:outerShdw blurRad="38100" dist="38100" dir="2700000" algn="tl">
                    <a:srgbClr val="000000"/>
                  </a:outerShdw>
                </a:effectLst>
                <a:latin typeface="Arial" pitchFamily="34" charset="0"/>
                <a:ea typeface="굴림" pitchFamily="50" charset="-127"/>
              </a:rPr>
              <a:t>out.write(data)</a:t>
            </a:r>
            <a:r>
              <a:rPr lang="en-US" altLang="ko-KR" sz="2000">
                <a:solidFill>
                  <a:srgbClr val="00FFFF"/>
                </a:solidFill>
                <a:effectLst>
                  <a:outerShdw blurRad="38100" dist="38100" dir="2700000" algn="tl">
                    <a:srgbClr val="000000"/>
                  </a:outerShdw>
                </a:effectLst>
                <a:latin typeface="Arial" pitchFamily="34" charset="0"/>
                <a:ea typeface="굴림" pitchFamily="50" charset="-127"/>
              </a:rPr>
              <a:t>;</a:t>
            </a:r>
          </a:p>
          <a:p>
            <a:pPr algn="l">
              <a:defRPr/>
            </a:pPr>
            <a:r>
              <a:rPr lang="en-US" altLang="ko-KR" sz="2000">
                <a:solidFill>
                  <a:srgbClr val="00FF00"/>
                </a:solidFill>
                <a:effectLst>
                  <a:outerShdw blurRad="38100" dist="38100" dir="2700000" algn="tl">
                    <a:srgbClr val="000000"/>
                  </a:outerShdw>
                </a:effectLst>
                <a:latin typeface="Arial" pitchFamily="34" charset="0"/>
                <a:ea typeface="굴림" pitchFamily="50" charset="-127"/>
              </a:rPr>
              <a:t>  } </a:t>
            </a:r>
            <a:r>
              <a:rPr lang="en-US" altLang="ko-KR" sz="2000" b="1" i="1">
                <a:solidFill>
                  <a:srgbClr val="00FF00"/>
                </a:solidFill>
                <a:effectLst>
                  <a:outerShdw blurRad="38100" dist="38100" dir="2700000" algn="tl">
                    <a:srgbClr val="000000"/>
                  </a:outerShdw>
                </a:effectLst>
                <a:latin typeface="Arial" pitchFamily="34" charset="0"/>
                <a:ea typeface="굴림" pitchFamily="50" charset="-127"/>
              </a:rPr>
              <a:t>catch</a:t>
            </a:r>
            <a:r>
              <a:rPr lang="en-US" altLang="ko-KR" sz="2000">
                <a:solidFill>
                  <a:srgbClr val="00FF00"/>
                </a:solidFill>
                <a:effectLst>
                  <a:outerShdw blurRad="38100" dist="38100" dir="2700000" algn="tl">
                    <a:srgbClr val="000000"/>
                  </a:outerShdw>
                </a:effectLst>
                <a:latin typeface="Arial" pitchFamily="34" charset="0"/>
                <a:ea typeface="굴림" pitchFamily="50" charset="-127"/>
              </a:rPr>
              <a:t> (</a:t>
            </a:r>
            <a:r>
              <a:rPr lang="en-US" altLang="ko-KR" sz="2000" b="1">
                <a:solidFill>
                  <a:srgbClr val="FF0000"/>
                </a:solidFill>
                <a:effectLst>
                  <a:outerShdw blurRad="38100" dist="38100" dir="2700000" algn="tl">
                    <a:srgbClr val="000000"/>
                  </a:outerShdw>
                </a:effectLst>
                <a:latin typeface="Arial" pitchFamily="34" charset="0"/>
                <a:ea typeface="굴림" pitchFamily="50" charset="-127"/>
              </a:rPr>
              <a:t>FileNotFoundException</a:t>
            </a:r>
            <a:r>
              <a:rPr lang="en-US" altLang="ko-KR" sz="2000">
                <a:solidFill>
                  <a:srgbClr val="00FF00"/>
                </a:solidFill>
                <a:effectLst>
                  <a:outerShdw blurRad="38100" dist="38100" dir="2700000" algn="tl">
                    <a:srgbClr val="000000"/>
                  </a:outerShdw>
                </a:effectLst>
                <a:latin typeface="Arial" pitchFamily="34" charset="0"/>
                <a:ea typeface="굴림" pitchFamily="50" charset="-127"/>
              </a:rPr>
              <a:t> e1) {</a:t>
            </a:r>
          </a:p>
          <a:p>
            <a:pPr algn="l">
              <a:defRPr/>
            </a:pPr>
            <a:r>
              <a:rPr lang="en-US" altLang="ko-KR" sz="2000">
                <a:solidFill>
                  <a:srgbClr val="00FFFF"/>
                </a:solidFill>
                <a:effectLst>
                  <a:outerShdw blurRad="38100" dist="38100" dir="2700000" algn="tl">
                    <a:srgbClr val="000000"/>
                  </a:outerShdw>
                </a:effectLst>
                <a:latin typeface="Arial" pitchFamily="34" charset="0"/>
                <a:ea typeface="굴림" pitchFamily="50" charset="-127"/>
              </a:rPr>
              <a:t>     System.err.println</a:t>
            </a:r>
          </a:p>
          <a:p>
            <a:pPr algn="l">
              <a:defRPr/>
            </a:pPr>
            <a:r>
              <a:rPr lang="en-US" altLang="ko-KR" sz="2000">
                <a:solidFill>
                  <a:srgbClr val="00FFFF"/>
                </a:solidFill>
                <a:effectLst>
                  <a:outerShdw blurRad="38100" dist="38100" dir="2700000" algn="tl">
                    <a:srgbClr val="000000"/>
                  </a:outerShdw>
                </a:effectLst>
                <a:latin typeface="Arial" pitchFamily="34" charset="0"/>
                <a:ea typeface="굴림" pitchFamily="50" charset="-127"/>
              </a:rPr>
              <a:t>        (“Cannot open input or output file.”);</a:t>
            </a:r>
          </a:p>
          <a:p>
            <a:pPr algn="l">
              <a:defRPr/>
            </a:pPr>
            <a:r>
              <a:rPr lang="en-US" altLang="ko-KR" sz="2000">
                <a:solidFill>
                  <a:srgbClr val="00FF00"/>
                </a:solidFill>
                <a:effectLst>
                  <a:outerShdw blurRad="38100" dist="38100" dir="2700000" algn="tl">
                    <a:srgbClr val="000000"/>
                  </a:outerShdw>
                </a:effectLst>
                <a:latin typeface="Arial" pitchFamily="34" charset="0"/>
                <a:ea typeface="굴림" pitchFamily="50" charset="-127"/>
              </a:rPr>
              <a:t>  } </a:t>
            </a:r>
            <a:r>
              <a:rPr lang="en-US" altLang="ko-KR" sz="2000" b="1" i="1">
                <a:solidFill>
                  <a:srgbClr val="00FF00"/>
                </a:solidFill>
                <a:effectLst>
                  <a:outerShdw blurRad="38100" dist="38100" dir="2700000" algn="tl">
                    <a:srgbClr val="000000"/>
                  </a:outerShdw>
                </a:effectLst>
                <a:latin typeface="Arial" pitchFamily="34" charset="0"/>
                <a:ea typeface="굴림" pitchFamily="50" charset="-127"/>
              </a:rPr>
              <a:t>catch</a:t>
            </a:r>
            <a:r>
              <a:rPr lang="en-US" altLang="ko-KR" sz="2000">
                <a:solidFill>
                  <a:srgbClr val="00FF00"/>
                </a:solidFill>
                <a:effectLst>
                  <a:outerShdw blurRad="38100" dist="38100" dir="2700000" algn="tl">
                    <a:srgbClr val="000000"/>
                  </a:outerShdw>
                </a:effectLst>
                <a:latin typeface="Arial" pitchFamily="34" charset="0"/>
                <a:ea typeface="굴림" pitchFamily="50" charset="-127"/>
              </a:rPr>
              <a:t> (</a:t>
            </a:r>
            <a:r>
              <a:rPr lang="en-US" altLang="ko-KR" sz="2000" b="1">
                <a:solidFill>
                  <a:srgbClr val="FF0000"/>
                </a:solidFill>
                <a:effectLst>
                  <a:outerShdw blurRad="38100" dist="38100" dir="2700000" algn="tl">
                    <a:srgbClr val="000000"/>
                  </a:outerShdw>
                </a:effectLst>
                <a:latin typeface="Arial" pitchFamily="34" charset="0"/>
                <a:ea typeface="굴림" pitchFamily="50" charset="-127"/>
              </a:rPr>
              <a:t>IOException</a:t>
            </a:r>
            <a:r>
              <a:rPr lang="en-US" altLang="ko-KR" sz="2000">
                <a:solidFill>
                  <a:srgbClr val="00FF00"/>
                </a:solidFill>
                <a:effectLst>
                  <a:outerShdw blurRad="38100" dist="38100" dir="2700000" algn="tl">
                    <a:srgbClr val="000000"/>
                  </a:outerShdw>
                </a:effectLst>
                <a:latin typeface="Arial" pitchFamily="34" charset="0"/>
                <a:ea typeface="굴림" pitchFamily="50" charset="-127"/>
              </a:rPr>
              <a:t> e2) {</a:t>
            </a:r>
          </a:p>
          <a:p>
            <a:pPr algn="l">
              <a:defRPr/>
            </a:pPr>
            <a:r>
              <a:rPr lang="en-US" altLang="ko-KR" sz="2000">
                <a:solidFill>
                  <a:srgbClr val="00FFFF"/>
                </a:solidFill>
                <a:effectLst>
                  <a:outerShdw blurRad="38100" dist="38100" dir="2700000" algn="tl">
                    <a:srgbClr val="000000"/>
                  </a:outerShdw>
                </a:effectLst>
                <a:latin typeface="Arial" pitchFamily="34" charset="0"/>
                <a:ea typeface="굴림" pitchFamily="50" charset="-127"/>
              </a:rPr>
              <a:t>     System.err.println</a:t>
            </a:r>
          </a:p>
          <a:p>
            <a:pPr algn="l">
              <a:defRPr/>
            </a:pPr>
            <a:r>
              <a:rPr lang="en-US" altLang="ko-KR" sz="2000">
                <a:solidFill>
                  <a:srgbClr val="00FFFF"/>
                </a:solidFill>
                <a:effectLst>
                  <a:outerShdw blurRad="38100" dist="38100" dir="2700000" algn="tl">
                    <a:srgbClr val="000000"/>
                  </a:outerShdw>
                </a:effectLst>
                <a:latin typeface="Arial" pitchFamily="34" charset="0"/>
                <a:ea typeface="굴림" pitchFamily="50" charset="-127"/>
              </a:rPr>
              <a:t>        (“Cannot read or write data.”);</a:t>
            </a:r>
          </a:p>
          <a:p>
            <a:pPr algn="l">
              <a:defRPr/>
            </a:pPr>
            <a:r>
              <a:rPr lang="en-US" altLang="ko-KR" sz="2000">
                <a:solidFill>
                  <a:srgbClr val="00FF00"/>
                </a:solidFill>
                <a:effectLst>
                  <a:outerShdw blurRad="38100" dist="38100" dir="2700000" algn="tl">
                    <a:srgbClr val="000000"/>
                  </a:outerShdw>
                </a:effectLst>
                <a:latin typeface="Arial" pitchFamily="34" charset="0"/>
                <a:ea typeface="굴림" pitchFamily="50" charset="-127"/>
              </a:rPr>
              <a:t>  }</a:t>
            </a:r>
          </a:p>
          <a:p>
            <a:pPr algn="l">
              <a:lnSpc>
                <a:spcPct val="95000"/>
              </a:lnSpc>
              <a:defRPr/>
            </a:pPr>
            <a:r>
              <a:rPr lang="en-US" altLang="ko-KR" sz="2000">
                <a:solidFill>
                  <a:srgbClr val="00FFFF"/>
                </a:solidFill>
                <a:effectLst>
                  <a:outerShdw blurRad="38100" dist="38100" dir="2700000" algn="tl">
                    <a:srgbClr val="000000"/>
                  </a:outerShdw>
                </a:effectLst>
                <a:latin typeface="Arial" pitchFamily="34" charset="0"/>
                <a:ea typeface="굴림" pitchFamily="50" charset="-127"/>
              </a:rPr>
              <a:t>}</a:t>
            </a:r>
          </a:p>
        </p:txBody>
      </p:sp>
      <p:grpSp>
        <p:nvGrpSpPr>
          <p:cNvPr id="5" name="Group 4"/>
          <p:cNvGrpSpPr>
            <a:grpSpLocks/>
          </p:cNvGrpSpPr>
          <p:nvPr/>
        </p:nvGrpSpPr>
        <p:grpSpPr bwMode="auto">
          <a:xfrm>
            <a:off x="4467256" y="1784374"/>
            <a:ext cx="4533900" cy="1268412"/>
            <a:chOff x="2832" y="1001"/>
            <a:chExt cx="2856" cy="799"/>
          </a:xfrm>
        </p:grpSpPr>
        <p:sp>
          <p:nvSpPr>
            <p:cNvPr id="6" name="Line 5"/>
            <p:cNvSpPr>
              <a:spLocks noChangeShapeType="1"/>
            </p:cNvSpPr>
            <p:nvPr/>
          </p:nvSpPr>
          <p:spPr bwMode="auto">
            <a:xfrm flipV="1">
              <a:off x="2832" y="1368"/>
              <a:ext cx="480" cy="108"/>
            </a:xfrm>
            <a:prstGeom prst="line">
              <a:avLst/>
            </a:prstGeom>
            <a:noFill/>
            <a:ln w="28575">
              <a:solidFill>
                <a:srgbClr val="FF0000"/>
              </a:solidFill>
              <a:round/>
              <a:headEnd/>
              <a:tailEnd type="triangle" w="med" len="med"/>
            </a:ln>
            <a:effectLst/>
          </p:spPr>
          <p:txBody>
            <a:bodyPr wrap="none" anchor="ctr"/>
            <a:lstStyle/>
            <a:p>
              <a:pPr>
                <a:defRPr/>
              </a:pPr>
              <a:endParaRPr lang="tr-TR">
                <a:latin typeface="Arial" pitchFamily="34" charset="0"/>
              </a:endParaRPr>
            </a:p>
          </p:txBody>
        </p:sp>
        <p:sp>
          <p:nvSpPr>
            <p:cNvPr id="7" name="Line 6"/>
            <p:cNvSpPr>
              <a:spLocks noChangeShapeType="1"/>
            </p:cNvSpPr>
            <p:nvPr/>
          </p:nvSpPr>
          <p:spPr bwMode="auto">
            <a:xfrm flipV="1">
              <a:off x="2892" y="1476"/>
              <a:ext cx="420" cy="324"/>
            </a:xfrm>
            <a:prstGeom prst="line">
              <a:avLst/>
            </a:prstGeom>
            <a:noFill/>
            <a:ln w="28575">
              <a:solidFill>
                <a:srgbClr val="FF0000"/>
              </a:solidFill>
              <a:round/>
              <a:headEnd/>
              <a:tailEnd type="triangle" w="med" len="med"/>
            </a:ln>
            <a:effectLst/>
          </p:spPr>
          <p:txBody>
            <a:bodyPr wrap="none" anchor="ctr"/>
            <a:lstStyle/>
            <a:p>
              <a:pPr>
                <a:defRPr/>
              </a:pPr>
              <a:endParaRPr lang="tr-TR">
                <a:latin typeface="Arial" pitchFamily="34" charset="0"/>
              </a:endParaRPr>
            </a:p>
          </p:txBody>
        </p:sp>
        <p:sp>
          <p:nvSpPr>
            <p:cNvPr id="8" name="Rectangle 7"/>
            <p:cNvSpPr>
              <a:spLocks noChangeArrowheads="1"/>
            </p:cNvSpPr>
            <p:nvPr/>
          </p:nvSpPr>
          <p:spPr bwMode="auto">
            <a:xfrm>
              <a:off x="3420" y="1001"/>
              <a:ext cx="2268" cy="407"/>
            </a:xfrm>
            <a:prstGeom prst="rect">
              <a:avLst/>
            </a:prstGeom>
            <a:noFill/>
            <a:ln w="9525" algn="ctr">
              <a:noFill/>
              <a:miter lim="800000"/>
              <a:headEnd/>
              <a:tailEnd/>
            </a:ln>
            <a:effectLst/>
          </p:spPr>
          <p:txBody>
            <a:bodyPr>
              <a:spAutoFit/>
            </a:bodyPr>
            <a:lstStyle/>
            <a:p>
              <a:pPr algn="l">
                <a:defRPr/>
              </a:pPr>
              <a:r>
                <a:rPr lang="en-US" altLang="ko-KR" b="1" dirty="0" smtClean="0">
                  <a:solidFill>
                    <a:srgbClr val="FF0000"/>
                  </a:solidFill>
                  <a:effectLst>
                    <a:outerShdw blurRad="38100" dist="38100" dir="2700000" algn="tl">
                      <a:srgbClr val="000000"/>
                    </a:outerShdw>
                  </a:effectLst>
                  <a:latin typeface="Arial" pitchFamily="34" charset="0"/>
                  <a:ea typeface="굴림" pitchFamily="50" charset="-127"/>
                </a:rPr>
                <a:t>File </a:t>
              </a:r>
              <a:r>
                <a:rPr lang="en-US" altLang="ko-KR" b="1" dirty="0">
                  <a:solidFill>
                    <a:srgbClr val="FF0000"/>
                  </a:solidFill>
                  <a:effectLst>
                    <a:outerShdw blurRad="38100" dist="38100" dir="2700000" algn="tl">
                      <a:srgbClr val="000000"/>
                    </a:outerShdw>
                  </a:effectLst>
                  <a:latin typeface="Arial" pitchFamily="34" charset="0"/>
                  <a:ea typeface="굴림" pitchFamily="50" charset="-127"/>
                </a:rPr>
                <a:t>Not Found</a:t>
              </a:r>
              <a:r>
                <a:rPr lang="en-US" altLang="ko-KR" b="1" dirty="0">
                  <a:effectLst>
                    <a:outerShdw blurRad="38100" dist="38100" dir="2700000" algn="tl">
                      <a:srgbClr val="000000"/>
                    </a:outerShdw>
                  </a:effectLst>
                  <a:latin typeface="Arial" pitchFamily="34" charset="0"/>
                  <a:ea typeface="굴림" pitchFamily="50" charset="-127"/>
                </a:rPr>
                <a:t> </a:t>
              </a:r>
              <a:r>
                <a:rPr lang="tr-TR" altLang="ko-KR" b="1" dirty="0" smtClean="0">
                  <a:effectLst>
                    <a:outerShdw blurRad="38100" dist="38100" dir="2700000" algn="tl">
                      <a:srgbClr val="000000"/>
                    </a:outerShdw>
                  </a:effectLst>
                  <a:latin typeface="Arial" pitchFamily="34" charset="0"/>
                  <a:ea typeface="굴림" pitchFamily="50" charset="-127"/>
                </a:rPr>
                <a:t>istisnasını verebilir</a:t>
              </a:r>
              <a:endParaRPr lang="en-US" b="1" dirty="0">
                <a:effectLst>
                  <a:outerShdw blurRad="38100" dist="38100" dir="2700000" algn="tl">
                    <a:srgbClr val="000000"/>
                  </a:outerShdw>
                </a:effectLst>
                <a:latin typeface="Arial" pitchFamily="34" charset="0"/>
              </a:endParaRPr>
            </a:p>
          </p:txBody>
        </p:sp>
      </p:grpSp>
      <p:grpSp>
        <p:nvGrpSpPr>
          <p:cNvPr id="9" name="Group 8"/>
          <p:cNvGrpSpPr>
            <a:grpSpLocks/>
          </p:cNvGrpSpPr>
          <p:nvPr/>
        </p:nvGrpSpPr>
        <p:grpSpPr bwMode="auto">
          <a:xfrm>
            <a:off x="2714656" y="3311549"/>
            <a:ext cx="6115050" cy="884237"/>
            <a:chOff x="1728" y="1963"/>
            <a:chExt cx="3852" cy="557"/>
          </a:xfrm>
        </p:grpSpPr>
        <p:sp>
          <p:nvSpPr>
            <p:cNvPr id="10" name="Rectangle 9"/>
            <p:cNvSpPr>
              <a:spLocks noChangeArrowheads="1"/>
            </p:cNvSpPr>
            <p:nvPr/>
          </p:nvSpPr>
          <p:spPr bwMode="auto">
            <a:xfrm>
              <a:off x="3420" y="1963"/>
              <a:ext cx="2160" cy="233"/>
            </a:xfrm>
            <a:prstGeom prst="rect">
              <a:avLst/>
            </a:prstGeom>
            <a:noFill/>
            <a:ln w="9525" algn="ctr">
              <a:noFill/>
              <a:miter lim="800000"/>
              <a:headEnd/>
              <a:tailEnd/>
            </a:ln>
            <a:effectLst/>
          </p:spPr>
          <p:txBody>
            <a:bodyPr>
              <a:spAutoFit/>
            </a:bodyPr>
            <a:lstStyle/>
            <a:p>
              <a:pPr algn="l">
                <a:defRPr/>
              </a:pPr>
              <a:r>
                <a:rPr lang="en-US" altLang="ko-KR" b="1" dirty="0" smtClean="0">
                  <a:solidFill>
                    <a:srgbClr val="FF0000"/>
                  </a:solidFill>
                  <a:effectLst>
                    <a:outerShdw blurRad="38100" dist="38100" dir="2700000" algn="tl">
                      <a:srgbClr val="000000"/>
                    </a:outerShdw>
                  </a:effectLst>
                  <a:latin typeface="Arial" pitchFamily="34" charset="0"/>
                  <a:ea typeface="굴림" pitchFamily="50" charset="-127"/>
                </a:rPr>
                <a:t>IO </a:t>
              </a:r>
              <a:r>
                <a:rPr lang="tr-TR" altLang="ko-KR" b="1" dirty="0" smtClean="0">
                  <a:effectLst>
                    <a:outerShdw blurRad="38100" dist="38100" dir="2700000" algn="tl">
                      <a:srgbClr val="000000"/>
                    </a:outerShdw>
                  </a:effectLst>
                  <a:latin typeface="Arial" pitchFamily="34" charset="0"/>
                  <a:ea typeface="굴림" pitchFamily="50" charset="-127"/>
                </a:rPr>
                <a:t>istisnasını verebilir</a:t>
              </a:r>
              <a:endParaRPr lang="en-US" b="1" dirty="0">
                <a:effectLst>
                  <a:outerShdw blurRad="38100" dist="38100" dir="2700000" algn="tl">
                    <a:srgbClr val="000000"/>
                  </a:outerShdw>
                </a:effectLst>
                <a:latin typeface="Arial" pitchFamily="34" charset="0"/>
              </a:endParaRPr>
            </a:p>
          </p:txBody>
        </p:sp>
        <p:sp>
          <p:nvSpPr>
            <p:cNvPr id="11" name="Line 10"/>
            <p:cNvSpPr>
              <a:spLocks noChangeShapeType="1"/>
            </p:cNvSpPr>
            <p:nvPr/>
          </p:nvSpPr>
          <p:spPr bwMode="auto">
            <a:xfrm flipV="1">
              <a:off x="1872" y="2088"/>
              <a:ext cx="1440" cy="144"/>
            </a:xfrm>
            <a:prstGeom prst="line">
              <a:avLst/>
            </a:prstGeom>
            <a:noFill/>
            <a:ln w="28575">
              <a:solidFill>
                <a:srgbClr val="FF0000"/>
              </a:solidFill>
              <a:round/>
              <a:headEnd/>
              <a:tailEnd type="triangle" w="med" len="med"/>
            </a:ln>
            <a:effectLst/>
          </p:spPr>
          <p:txBody>
            <a:bodyPr wrap="none" anchor="ctr"/>
            <a:lstStyle/>
            <a:p>
              <a:pPr>
                <a:defRPr/>
              </a:pPr>
              <a:endParaRPr lang="tr-TR">
                <a:latin typeface="Arial" pitchFamily="34" charset="0"/>
              </a:endParaRPr>
            </a:p>
          </p:txBody>
        </p:sp>
        <p:sp>
          <p:nvSpPr>
            <p:cNvPr id="12" name="Line 11"/>
            <p:cNvSpPr>
              <a:spLocks noChangeShapeType="1"/>
            </p:cNvSpPr>
            <p:nvPr/>
          </p:nvSpPr>
          <p:spPr bwMode="auto">
            <a:xfrm flipV="1">
              <a:off x="1728" y="2232"/>
              <a:ext cx="1584" cy="288"/>
            </a:xfrm>
            <a:prstGeom prst="line">
              <a:avLst/>
            </a:prstGeom>
            <a:noFill/>
            <a:ln w="28575">
              <a:solidFill>
                <a:srgbClr val="FF0000"/>
              </a:solidFill>
              <a:round/>
              <a:headEnd/>
              <a:tailEnd type="triangle" w="med" len="med"/>
            </a:ln>
            <a:effectLst/>
          </p:spPr>
          <p:txBody>
            <a:bodyPr wrap="none" anchor="ctr"/>
            <a:lstStyle/>
            <a:p>
              <a:pPr>
                <a:defRPr/>
              </a:pPr>
              <a:endParaRPr lang="tr-TR">
                <a:latin typeface="Arial" pitchFamily="34" charset="0"/>
              </a:endParaRPr>
            </a:p>
          </p:txBody>
        </p:sp>
      </p:grpSp>
      <p:grpSp>
        <p:nvGrpSpPr>
          <p:cNvPr id="13" name="Group 12"/>
          <p:cNvGrpSpPr>
            <a:grpSpLocks/>
          </p:cNvGrpSpPr>
          <p:nvPr/>
        </p:nvGrpSpPr>
        <p:grpSpPr bwMode="auto">
          <a:xfrm>
            <a:off x="4829206" y="4767286"/>
            <a:ext cx="3829050" cy="1371600"/>
            <a:chOff x="2952" y="2880"/>
            <a:chExt cx="2412" cy="864"/>
          </a:xfrm>
        </p:grpSpPr>
        <p:sp>
          <p:nvSpPr>
            <p:cNvPr id="14" name="AutoShape 13"/>
            <p:cNvSpPr>
              <a:spLocks/>
            </p:cNvSpPr>
            <p:nvPr/>
          </p:nvSpPr>
          <p:spPr bwMode="auto">
            <a:xfrm>
              <a:off x="2952" y="2880"/>
              <a:ext cx="96" cy="360"/>
            </a:xfrm>
            <a:prstGeom prst="rightBrace">
              <a:avLst>
                <a:gd name="adj1" fmla="val 31250"/>
                <a:gd name="adj2" fmla="val 50000"/>
              </a:avLst>
            </a:prstGeom>
            <a:noFill/>
            <a:ln w="28575">
              <a:solidFill>
                <a:srgbClr val="FF0000"/>
              </a:solidFill>
              <a:round/>
              <a:headEnd/>
              <a:tailEnd/>
            </a:ln>
            <a:effectLst/>
          </p:spPr>
          <p:txBody>
            <a:bodyPr wrap="none" anchor="ctr"/>
            <a:lstStyle/>
            <a:p>
              <a:pPr>
                <a:defRPr/>
              </a:pPr>
              <a:endParaRPr lang="tr-TR">
                <a:latin typeface="Arial" pitchFamily="34" charset="0"/>
              </a:endParaRPr>
            </a:p>
          </p:txBody>
        </p:sp>
        <p:sp>
          <p:nvSpPr>
            <p:cNvPr id="15" name="AutoShape 14"/>
            <p:cNvSpPr>
              <a:spLocks/>
            </p:cNvSpPr>
            <p:nvPr/>
          </p:nvSpPr>
          <p:spPr bwMode="auto">
            <a:xfrm>
              <a:off x="2952" y="3384"/>
              <a:ext cx="96" cy="360"/>
            </a:xfrm>
            <a:prstGeom prst="rightBrace">
              <a:avLst>
                <a:gd name="adj1" fmla="val 31250"/>
                <a:gd name="adj2" fmla="val 50000"/>
              </a:avLst>
            </a:prstGeom>
            <a:noFill/>
            <a:ln w="28575">
              <a:solidFill>
                <a:srgbClr val="FF0000"/>
              </a:solidFill>
              <a:round/>
              <a:headEnd/>
              <a:tailEnd/>
            </a:ln>
            <a:effectLst/>
          </p:spPr>
          <p:txBody>
            <a:bodyPr wrap="none" anchor="ctr"/>
            <a:lstStyle/>
            <a:p>
              <a:pPr>
                <a:defRPr/>
              </a:pPr>
              <a:endParaRPr lang="tr-TR">
                <a:latin typeface="Arial" pitchFamily="34" charset="0"/>
              </a:endParaRPr>
            </a:p>
          </p:txBody>
        </p:sp>
        <p:sp>
          <p:nvSpPr>
            <p:cNvPr id="16" name="Rectangle 15"/>
            <p:cNvSpPr>
              <a:spLocks noChangeArrowheads="1"/>
            </p:cNvSpPr>
            <p:nvPr/>
          </p:nvSpPr>
          <p:spPr bwMode="auto">
            <a:xfrm>
              <a:off x="3456" y="3096"/>
              <a:ext cx="1908" cy="233"/>
            </a:xfrm>
            <a:prstGeom prst="rect">
              <a:avLst/>
            </a:prstGeom>
            <a:noFill/>
            <a:ln w="9525" algn="ctr">
              <a:noFill/>
              <a:miter lim="800000"/>
              <a:headEnd/>
              <a:tailEnd/>
            </a:ln>
            <a:effectLst/>
          </p:spPr>
          <p:txBody>
            <a:bodyPr>
              <a:spAutoFit/>
            </a:bodyPr>
            <a:lstStyle/>
            <a:p>
              <a:pPr algn="l">
                <a:defRPr/>
              </a:pPr>
              <a:r>
                <a:rPr lang="tr-TR" altLang="ko-KR" b="1" dirty="0" smtClean="0">
                  <a:effectLst>
                    <a:outerShdw blurRad="38100" dist="38100" dir="2700000" algn="tl">
                      <a:srgbClr val="000000"/>
                    </a:outerShdw>
                  </a:effectLst>
                  <a:latin typeface="Arial" pitchFamily="34" charset="0"/>
                  <a:ea typeface="굴림" pitchFamily="50" charset="-127"/>
                </a:rPr>
                <a:t>İstisna yöneticileri</a:t>
              </a:r>
              <a:endParaRPr lang="en-US" b="1" dirty="0">
                <a:effectLst>
                  <a:outerShdw blurRad="38100" dist="38100" dir="2700000" algn="tl">
                    <a:srgbClr val="000000"/>
                  </a:outerShdw>
                </a:effectLst>
                <a:latin typeface="Arial" pitchFamily="34" charset="0"/>
              </a:endParaRPr>
            </a:p>
          </p:txBody>
        </p:sp>
        <p:sp>
          <p:nvSpPr>
            <p:cNvPr id="17" name="Line 16"/>
            <p:cNvSpPr>
              <a:spLocks noChangeShapeType="1"/>
            </p:cNvSpPr>
            <p:nvPr/>
          </p:nvSpPr>
          <p:spPr bwMode="auto">
            <a:xfrm>
              <a:off x="3054" y="3054"/>
              <a:ext cx="402" cy="186"/>
            </a:xfrm>
            <a:prstGeom prst="line">
              <a:avLst/>
            </a:prstGeom>
            <a:noFill/>
            <a:ln w="28575">
              <a:solidFill>
                <a:srgbClr val="FF0000"/>
              </a:solidFill>
              <a:round/>
              <a:headEnd/>
              <a:tailEnd type="triangle" w="med" len="med"/>
            </a:ln>
            <a:effectLst/>
          </p:spPr>
          <p:txBody>
            <a:bodyPr wrap="none" anchor="ctr"/>
            <a:lstStyle/>
            <a:p>
              <a:pPr>
                <a:defRPr/>
              </a:pPr>
              <a:endParaRPr lang="tr-TR">
                <a:latin typeface="Arial" pitchFamily="34" charset="0"/>
              </a:endParaRPr>
            </a:p>
          </p:txBody>
        </p:sp>
        <p:sp>
          <p:nvSpPr>
            <p:cNvPr id="18" name="Line 17"/>
            <p:cNvSpPr>
              <a:spLocks noChangeShapeType="1"/>
            </p:cNvSpPr>
            <p:nvPr/>
          </p:nvSpPr>
          <p:spPr bwMode="auto">
            <a:xfrm flipV="1">
              <a:off x="3038" y="3324"/>
              <a:ext cx="410" cy="229"/>
            </a:xfrm>
            <a:prstGeom prst="line">
              <a:avLst/>
            </a:prstGeom>
            <a:noFill/>
            <a:ln w="28575">
              <a:solidFill>
                <a:srgbClr val="FF0000"/>
              </a:solidFill>
              <a:round/>
              <a:headEnd/>
              <a:tailEnd type="triangle" w="med" len="med"/>
            </a:ln>
            <a:effectLst/>
          </p:spPr>
          <p:txBody>
            <a:bodyPr wrap="none" anchor="ctr"/>
            <a:lstStyle/>
            <a:p>
              <a:pPr>
                <a:defRPr/>
              </a:pPr>
              <a:endParaRPr lang="tr-TR">
                <a:latin typeface="Arial" pitchFamily="34" charset="0"/>
              </a:endParaRPr>
            </a:p>
          </p:txBody>
        </p:sp>
      </p:grpSp>
      <p:sp>
        <p:nvSpPr>
          <p:cNvPr id="19" name="Rectangle 18"/>
          <p:cNvSpPr>
            <a:spLocks noChangeArrowheads="1"/>
          </p:cNvSpPr>
          <p:nvPr/>
        </p:nvSpPr>
        <p:spPr bwMode="auto">
          <a:xfrm>
            <a:off x="4429156" y="6481786"/>
            <a:ext cx="558800" cy="304800"/>
          </a:xfrm>
          <a:prstGeom prst="rect">
            <a:avLst/>
          </a:prstGeom>
          <a:noFill/>
          <a:ln w="9525" algn="ctr">
            <a:noFill/>
            <a:miter lim="800000"/>
            <a:headEnd/>
            <a:tailEnd/>
          </a:ln>
        </p:spPr>
        <p:txBody>
          <a:bodyPr wrap="none">
            <a:spAutoFit/>
          </a:bodyPr>
          <a:lstStyle/>
          <a:p>
            <a:r>
              <a:rPr lang="en-US" altLang="ko-KR" sz="1400">
                <a:effectLst/>
                <a:ea typeface="굴림" pitchFamily="50" charset="-127"/>
              </a:rPr>
              <a:t>Java</a:t>
            </a:r>
            <a:endParaRPr lang="en-US" sz="140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C/C++'da İstisnaların Yönetilmesi</a:t>
            </a:r>
            <a:endParaRPr lang="tr-TR" dirty="0"/>
          </a:p>
        </p:txBody>
      </p:sp>
      <p:pic>
        <p:nvPicPr>
          <p:cNvPr id="2050" name="Picture 2"/>
          <p:cNvPicPr>
            <a:picLocks noChangeAspect="1" noChangeArrowheads="1"/>
          </p:cNvPicPr>
          <p:nvPr/>
        </p:nvPicPr>
        <p:blipFill>
          <a:blip r:embed="rId2"/>
          <a:srcRect/>
          <a:stretch>
            <a:fillRect/>
          </a:stretch>
        </p:blipFill>
        <p:spPr bwMode="auto">
          <a:xfrm>
            <a:off x="214314" y="1751725"/>
            <a:ext cx="8715404" cy="4239500"/>
          </a:xfrm>
          <a:prstGeom prst="rect">
            <a:avLst/>
          </a:prstGeom>
          <a:noFill/>
          <a:ln w="9525">
            <a:noFill/>
            <a:miter lim="800000"/>
            <a:headEnd/>
            <a:tailEnd/>
          </a:ln>
          <a:effectLst/>
        </p:spPr>
      </p:pic>
      <p:sp>
        <p:nvSpPr>
          <p:cNvPr id="4" name="3 Metin kutusu"/>
          <p:cNvSpPr txBox="1"/>
          <p:nvPr/>
        </p:nvSpPr>
        <p:spPr>
          <a:xfrm>
            <a:off x="357158" y="1643050"/>
            <a:ext cx="1357322" cy="400110"/>
          </a:xfrm>
          <a:prstGeom prst="rect">
            <a:avLst/>
          </a:prstGeom>
          <a:solidFill>
            <a:schemeClr val="bg1"/>
          </a:solidFill>
        </p:spPr>
        <p:txBody>
          <a:bodyPr wrap="square" rtlCol="0">
            <a:spAutoFit/>
          </a:bodyPr>
          <a:lstStyle/>
          <a:p>
            <a:r>
              <a:rPr lang="tr-TR" sz="2000" dirty="0" smtClean="0"/>
              <a:t>İstisnaların</a:t>
            </a:r>
            <a:endParaRPr lang="tr-TR" sz="2000" dirty="0"/>
          </a:p>
        </p:txBody>
      </p:sp>
      <p:sp>
        <p:nvSpPr>
          <p:cNvPr id="5" name="4 Metin kutusu"/>
          <p:cNvSpPr txBox="1"/>
          <p:nvPr/>
        </p:nvSpPr>
        <p:spPr>
          <a:xfrm>
            <a:off x="857224" y="2258461"/>
            <a:ext cx="1071570" cy="384721"/>
          </a:xfrm>
          <a:prstGeom prst="rect">
            <a:avLst/>
          </a:prstGeom>
          <a:solidFill>
            <a:schemeClr val="bg1"/>
          </a:solidFill>
        </p:spPr>
        <p:txBody>
          <a:bodyPr wrap="square" rtlCol="0">
            <a:spAutoFit/>
          </a:bodyPr>
          <a:lstStyle/>
          <a:p>
            <a:r>
              <a:rPr lang="tr-TR" sz="1900" dirty="0" smtClean="0"/>
              <a:t>İstisnalar</a:t>
            </a:r>
            <a:endParaRPr lang="tr-TR" sz="19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14314" y="1785926"/>
            <a:ext cx="8643966" cy="4000966"/>
          </a:xfrm>
          <a:prstGeom prst="rect">
            <a:avLst/>
          </a:prstGeom>
          <a:noFill/>
          <a:ln w="9525">
            <a:noFill/>
            <a:miter lim="800000"/>
            <a:headEnd/>
            <a:tailEnd/>
          </a:ln>
          <a:effectLst/>
        </p:spPr>
      </p:pic>
      <p:sp>
        <p:nvSpPr>
          <p:cNvPr id="5" name="1 Başlık"/>
          <p:cNvSpPr>
            <a:spLocks noGrp="1"/>
          </p:cNvSpPr>
          <p:nvPr>
            <p:ph type="title"/>
          </p:nvPr>
        </p:nvSpPr>
        <p:spPr>
          <a:xfrm>
            <a:off x="457200" y="274638"/>
            <a:ext cx="8229600" cy="1143000"/>
          </a:xfrm>
        </p:spPr>
        <p:txBody>
          <a:bodyPr/>
          <a:lstStyle/>
          <a:p>
            <a:r>
              <a:rPr lang="tr-TR" dirty="0" smtClean="0"/>
              <a:t>C/C++'da İstisnaların Yönetilmesi</a:t>
            </a:r>
            <a:endParaRPr lang="tr-TR"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85720" y="857232"/>
            <a:ext cx="8684042" cy="58294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err="1" smtClean="0"/>
              <a:t>longjmp</a:t>
            </a:r>
            <a:r>
              <a:rPr lang="tr-TR" b="1" dirty="0" smtClean="0"/>
              <a:t> ve </a:t>
            </a:r>
            <a:r>
              <a:rPr lang="tr-TR" b="1" dirty="0" err="1" smtClean="0"/>
              <a:t>setjmp</a:t>
            </a:r>
            <a:endParaRPr lang="tr-TR" dirty="0"/>
          </a:p>
        </p:txBody>
      </p:sp>
      <p:sp>
        <p:nvSpPr>
          <p:cNvPr id="3" name="2 İçerik Yer Tutucusu"/>
          <p:cNvSpPr>
            <a:spLocks noGrp="1"/>
          </p:cNvSpPr>
          <p:nvPr>
            <p:ph idx="1"/>
          </p:nvPr>
        </p:nvSpPr>
        <p:spPr/>
        <p:txBody>
          <a:bodyPr>
            <a:normAutofit fontScale="70000" lnSpcReduction="20000"/>
          </a:bodyPr>
          <a:lstStyle/>
          <a:p>
            <a:r>
              <a:rPr lang="tr-TR" dirty="0" smtClean="0"/>
              <a:t>ANSI-C içinde tanımlı birçok fonksiyona ek olarak bu iki garip fonksiyon da tanımlanmıştır.</a:t>
            </a:r>
          </a:p>
          <a:p>
            <a:r>
              <a:rPr lang="tr-TR" dirty="0" smtClean="0"/>
              <a:t>Bunlar </a:t>
            </a:r>
            <a:r>
              <a:rPr lang="tr-TR" b="1" dirty="0" err="1" smtClean="0"/>
              <a:t>longjmp</a:t>
            </a:r>
            <a:r>
              <a:rPr lang="tr-TR" b="1" dirty="0" smtClean="0"/>
              <a:t> ve </a:t>
            </a:r>
            <a:r>
              <a:rPr lang="tr-TR" b="1" dirty="0" err="1" smtClean="0"/>
              <a:t>setjmp'dır</a:t>
            </a:r>
            <a:r>
              <a:rPr lang="tr-TR" b="1" dirty="0" smtClean="0"/>
              <a:t>.</a:t>
            </a:r>
          </a:p>
          <a:p>
            <a:pPr lvl="1"/>
            <a:r>
              <a:rPr lang="tr-TR" b="1" dirty="0" err="1" smtClean="0"/>
              <a:t>longjmp</a:t>
            </a:r>
            <a:r>
              <a:rPr lang="tr-TR" b="1" dirty="0" smtClean="0"/>
              <a:t> ve </a:t>
            </a:r>
            <a:r>
              <a:rPr lang="tr-TR" b="1" dirty="0" err="1" smtClean="0"/>
              <a:t>setjmp</a:t>
            </a:r>
            <a:r>
              <a:rPr lang="tr-TR" b="1" dirty="0" smtClean="0"/>
              <a:t> </a:t>
            </a:r>
            <a:r>
              <a:rPr lang="tr-TR" b="1" i="1" dirty="0" err="1" smtClean="0"/>
              <a:t>setjmp</a:t>
            </a:r>
            <a:r>
              <a:rPr lang="tr-TR" b="1" i="1" dirty="0" smtClean="0"/>
              <a:t>.h </a:t>
            </a:r>
            <a:r>
              <a:rPr lang="tr-TR" b="1" i="1" dirty="0" err="1" smtClean="0"/>
              <a:t>header</a:t>
            </a:r>
            <a:r>
              <a:rPr lang="tr-TR" b="1" i="1" dirty="0" smtClean="0"/>
              <a:t> dosyasında</a:t>
            </a:r>
          </a:p>
          <a:p>
            <a:pPr>
              <a:buNone/>
            </a:pPr>
            <a:r>
              <a:rPr lang="tr-TR" dirty="0" smtClean="0"/>
              <a:t>	tanımlanmışlardır.</a:t>
            </a:r>
          </a:p>
          <a:p>
            <a:pPr>
              <a:buNone/>
            </a:pPr>
            <a:r>
              <a:rPr lang="tr-TR" dirty="0" smtClean="0"/>
              <a:t>	#</a:t>
            </a:r>
            <a:r>
              <a:rPr lang="tr-TR" dirty="0" err="1" smtClean="0"/>
              <a:t>include</a:t>
            </a:r>
            <a:r>
              <a:rPr lang="tr-TR" dirty="0" smtClean="0"/>
              <a:t> &lt;</a:t>
            </a:r>
            <a:r>
              <a:rPr lang="tr-TR" dirty="0" err="1" smtClean="0"/>
              <a:t>setjmp</a:t>
            </a:r>
            <a:r>
              <a:rPr lang="tr-TR" dirty="0" smtClean="0"/>
              <a:t>.h&gt;</a:t>
            </a:r>
          </a:p>
          <a:p>
            <a:r>
              <a:rPr lang="tr-TR" dirty="0" smtClean="0"/>
              <a:t>Tanımları: </a:t>
            </a:r>
            <a:r>
              <a:rPr lang="tr-TR" dirty="0" err="1" smtClean="0"/>
              <a:t>int</a:t>
            </a:r>
            <a:r>
              <a:rPr lang="tr-TR" dirty="0" smtClean="0"/>
              <a:t> </a:t>
            </a:r>
            <a:r>
              <a:rPr lang="tr-TR" dirty="0" err="1" smtClean="0"/>
              <a:t>setjmp</a:t>
            </a:r>
            <a:r>
              <a:rPr lang="tr-TR" dirty="0" smtClean="0"/>
              <a:t>(</a:t>
            </a:r>
            <a:r>
              <a:rPr lang="tr-TR" dirty="0" err="1" smtClean="0"/>
              <a:t>jmp</a:t>
            </a:r>
            <a:r>
              <a:rPr lang="tr-TR" dirty="0" smtClean="0"/>
              <a:t>_</a:t>
            </a:r>
            <a:r>
              <a:rPr lang="tr-TR" dirty="0" err="1" smtClean="0"/>
              <a:t>buf</a:t>
            </a:r>
            <a:r>
              <a:rPr lang="tr-TR" dirty="0" smtClean="0"/>
              <a:t> </a:t>
            </a:r>
            <a:r>
              <a:rPr lang="tr-TR" dirty="0" err="1" smtClean="0"/>
              <a:t>env</a:t>
            </a:r>
            <a:r>
              <a:rPr lang="tr-TR" dirty="0" smtClean="0"/>
              <a:t>);</a:t>
            </a:r>
          </a:p>
          <a:p>
            <a:pPr>
              <a:buNone/>
            </a:pPr>
            <a:r>
              <a:rPr lang="tr-TR" dirty="0" smtClean="0"/>
              <a:t>	</a:t>
            </a:r>
            <a:r>
              <a:rPr lang="tr-TR" dirty="0" err="1" smtClean="0"/>
              <a:t>void</a:t>
            </a:r>
            <a:r>
              <a:rPr lang="tr-TR" dirty="0" smtClean="0"/>
              <a:t> </a:t>
            </a:r>
            <a:r>
              <a:rPr lang="tr-TR" dirty="0" err="1" smtClean="0"/>
              <a:t>longjmp</a:t>
            </a:r>
            <a:r>
              <a:rPr lang="tr-TR" dirty="0" smtClean="0"/>
              <a:t>(</a:t>
            </a:r>
            <a:r>
              <a:rPr lang="tr-TR" dirty="0" err="1" smtClean="0"/>
              <a:t>jmp</a:t>
            </a:r>
            <a:r>
              <a:rPr lang="tr-TR" dirty="0" smtClean="0"/>
              <a:t>_</a:t>
            </a:r>
            <a:r>
              <a:rPr lang="tr-TR" dirty="0" err="1" smtClean="0"/>
              <a:t>buf</a:t>
            </a:r>
            <a:r>
              <a:rPr lang="tr-TR" dirty="0" smtClean="0"/>
              <a:t> </a:t>
            </a:r>
            <a:r>
              <a:rPr lang="tr-TR" dirty="0" err="1" smtClean="0"/>
              <a:t>env</a:t>
            </a:r>
            <a:r>
              <a:rPr lang="tr-TR" dirty="0" smtClean="0"/>
              <a:t>, </a:t>
            </a:r>
            <a:r>
              <a:rPr lang="tr-TR" dirty="0" err="1" smtClean="0"/>
              <a:t>int</a:t>
            </a:r>
            <a:r>
              <a:rPr lang="tr-TR" dirty="0" smtClean="0"/>
              <a:t> </a:t>
            </a:r>
            <a:r>
              <a:rPr lang="tr-TR" dirty="0" err="1" smtClean="0"/>
              <a:t>val</a:t>
            </a:r>
            <a:r>
              <a:rPr lang="tr-TR" dirty="0" smtClean="0"/>
              <a:t>);</a:t>
            </a:r>
          </a:p>
          <a:p>
            <a:r>
              <a:rPr lang="tr-TR" b="1" dirty="0" err="1" smtClean="0"/>
              <a:t>setjmp</a:t>
            </a:r>
            <a:r>
              <a:rPr lang="tr-TR" b="1" dirty="0" smtClean="0"/>
              <a:t> </a:t>
            </a:r>
            <a:r>
              <a:rPr lang="tr-TR" b="1" dirty="0" err="1" smtClean="0"/>
              <a:t>jmp</a:t>
            </a:r>
            <a:r>
              <a:rPr lang="tr-TR" b="1" dirty="0" smtClean="0"/>
              <a:t>_</a:t>
            </a:r>
            <a:r>
              <a:rPr lang="tr-TR" b="1" dirty="0" err="1" smtClean="0"/>
              <a:t>buf</a:t>
            </a:r>
            <a:r>
              <a:rPr lang="tr-TR" b="1" dirty="0" smtClean="0"/>
              <a:t> </a:t>
            </a:r>
            <a:r>
              <a:rPr lang="tr-TR" dirty="0" smtClean="0"/>
              <a:t>tipi değişkeni tek parametre olarak alır ve doğrudan çalıştırıldıysa 0 döner. Buna karşılık </a:t>
            </a:r>
            <a:r>
              <a:rPr lang="tr-TR" b="1" dirty="0" err="1" smtClean="0"/>
              <a:t>longjmp</a:t>
            </a:r>
            <a:r>
              <a:rPr lang="tr-TR" b="1" dirty="0" smtClean="0"/>
              <a:t> "</a:t>
            </a:r>
            <a:r>
              <a:rPr lang="tr-TR" b="1" dirty="0" err="1" smtClean="0"/>
              <a:t>env</a:t>
            </a:r>
            <a:r>
              <a:rPr lang="tr-TR" b="1" dirty="0" smtClean="0"/>
              <a:t>“ </a:t>
            </a:r>
            <a:r>
              <a:rPr lang="tr-TR" dirty="0" smtClean="0"/>
              <a:t>değişkeni ile çağırıldıysa, kontrol daha önceki "</a:t>
            </a:r>
            <a:r>
              <a:rPr lang="tr-TR" dirty="0" err="1" smtClean="0"/>
              <a:t>env</a:t>
            </a:r>
            <a:r>
              <a:rPr lang="tr-TR" dirty="0" smtClean="0"/>
              <a:t>" ile çağrılan </a:t>
            </a:r>
            <a:r>
              <a:rPr lang="tr-TR" dirty="0" err="1" smtClean="0"/>
              <a:t>setjmp</a:t>
            </a:r>
            <a:r>
              <a:rPr lang="tr-TR" dirty="0" smtClean="0"/>
              <a:t> noktasına döner, ancak bu kez </a:t>
            </a:r>
            <a:r>
              <a:rPr lang="tr-TR" dirty="0" err="1" smtClean="0"/>
              <a:t>setjmp</a:t>
            </a:r>
            <a:r>
              <a:rPr lang="tr-TR" dirty="0" smtClean="0"/>
              <a:t> 0 değil "</a:t>
            </a:r>
            <a:r>
              <a:rPr lang="tr-TR" dirty="0" err="1" smtClean="0"/>
              <a:t>val</a:t>
            </a:r>
            <a:r>
              <a:rPr lang="tr-TR" dirty="0" smtClean="0"/>
              <a:t>“ değerini döner.</a:t>
            </a:r>
            <a:endParaRPr lang="tr-TR"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dirty="0" err="1" smtClean="0"/>
              <a:t>setjmp</a:t>
            </a:r>
            <a:r>
              <a:rPr lang="en-US" dirty="0" smtClean="0"/>
              <a:t> </a:t>
            </a:r>
            <a:r>
              <a:rPr lang="en-US" dirty="0" err="1" smtClean="0"/>
              <a:t>ve</a:t>
            </a:r>
            <a:r>
              <a:rPr lang="en-US" dirty="0" smtClean="0"/>
              <a:t> </a:t>
            </a:r>
            <a:r>
              <a:rPr lang="en-US" dirty="0" err="1" smtClean="0"/>
              <a:t>longjmp</a:t>
            </a:r>
            <a:r>
              <a:rPr lang="en-US" dirty="0" smtClean="0"/>
              <a:t> </a:t>
            </a:r>
            <a:r>
              <a:rPr lang="en-US" dirty="0" err="1" smtClean="0"/>
              <a:t>ile</a:t>
            </a:r>
            <a:r>
              <a:rPr lang="en-US" dirty="0" smtClean="0"/>
              <a:t> throw </a:t>
            </a:r>
            <a:r>
              <a:rPr lang="en-US" dirty="0" err="1" smtClean="0"/>
              <a:t>ve</a:t>
            </a:r>
            <a:r>
              <a:rPr lang="en-US" dirty="0" smtClean="0"/>
              <a:t> catch</a:t>
            </a:r>
            <a:endParaRPr lang="tr-TR" dirty="0"/>
          </a:p>
        </p:txBody>
      </p:sp>
      <p:sp>
        <p:nvSpPr>
          <p:cNvPr id="3" name="2 İçerik Yer Tutucusu"/>
          <p:cNvSpPr>
            <a:spLocks noGrp="1"/>
          </p:cNvSpPr>
          <p:nvPr>
            <p:ph idx="1"/>
          </p:nvPr>
        </p:nvSpPr>
        <p:spPr/>
        <p:txBody>
          <a:bodyPr>
            <a:normAutofit fontScale="40000" lnSpcReduction="20000"/>
          </a:bodyPr>
          <a:lstStyle/>
          <a:p>
            <a:pPr>
              <a:buNone/>
            </a:pPr>
            <a:r>
              <a:rPr lang="tr-TR" dirty="0" smtClean="0"/>
              <a:t>#</a:t>
            </a:r>
            <a:r>
              <a:rPr lang="tr-TR" dirty="0" err="1" smtClean="0"/>
              <a:t>include</a:t>
            </a:r>
            <a:r>
              <a:rPr lang="tr-TR" dirty="0" smtClean="0"/>
              <a:t> &lt;</a:t>
            </a:r>
            <a:r>
              <a:rPr lang="tr-TR" dirty="0" err="1" smtClean="0"/>
              <a:t>stdio</a:t>
            </a:r>
            <a:r>
              <a:rPr lang="tr-TR" dirty="0" smtClean="0"/>
              <a:t>.h&gt;</a:t>
            </a:r>
          </a:p>
          <a:p>
            <a:pPr>
              <a:buNone/>
            </a:pPr>
            <a:r>
              <a:rPr lang="tr-TR" dirty="0" smtClean="0"/>
              <a:t>#</a:t>
            </a:r>
            <a:r>
              <a:rPr lang="tr-TR" dirty="0" err="1" smtClean="0"/>
              <a:t>include</a:t>
            </a:r>
            <a:r>
              <a:rPr lang="tr-TR" dirty="0" smtClean="0"/>
              <a:t> &lt;</a:t>
            </a:r>
            <a:r>
              <a:rPr lang="tr-TR" dirty="0" err="1" smtClean="0"/>
              <a:t>setjmp</a:t>
            </a:r>
            <a:r>
              <a:rPr lang="tr-TR" dirty="0" smtClean="0"/>
              <a:t>.h&gt;</a:t>
            </a:r>
          </a:p>
          <a:p>
            <a:pPr>
              <a:buNone/>
            </a:pPr>
            <a:r>
              <a:rPr lang="tr-TR" dirty="0" smtClean="0"/>
              <a:t>#define TRY do{ </a:t>
            </a:r>
            <a:r>
              <a:rPr lang="tr-TR" dirty="0" err="1" smtClean="0"/>
              <a:t>jmp</a:t>
            </a:r>
            <a:r>
              <a:rPr lang="tr-TR" dirty="0" smtClean="0"/>
              <a:t>_</a:t>
            </a:r>
            <a:r>
              <a:rPr lang="tr-TR" dirty="0" err="1" smtClean="0"/>
              <a:t>buf</a:t>
            </a:r>
            <a:r>
              <a:rPr lang="tr-TR" dirty="0" smtClean="0"/>
              <a:t> </a:t>
            </a:r>
            <a:r>
              <a:rPr lang="tr-TR" dirty="0" err="1" smtClean="0"/>
              <a:t>ex</a:t>
            </a:r>
            <a:r>
              <a:rPr lang="tr-TR" dirty="0" smtClean="0"/>
              <a:t>_</a:t>
            </a:r>
            <a:r>
              <a:rPr lang="tr-TR" dirty="0" err="1" smtClean="0"/>
              <a:t>buf</a:t>
            </a:r>
            <a:r>
              <a:rPr lang="tr-TR" dirty="0" smtClean="0"/>
              <a:t>__; </a:t>
            </a:r>
            <a:r>
              <a:rPr lang="tr-TR" dirty="0" err="1" smtClean="0"/>
              <a:t>if</a:t>
            </a:r>
            <a:r>
              <a:rPr lang="tr-TR" dirty="0" smtClean="0"/>
              <a:t>( !</a:t>
            </a:r>
            <a:r>
              <a:rPr lang="tr-TR" dirty="0" err="1" smtClean="0"/>
              <a:t>setjmp</a:t>
            </a:r>
            <a:r>
              <a:rPr lang="tr-TR" dirty="0" smtClean="0"/>
              <a:t>(</a:t>
            </a:r>
            <a:r>
              <a:rPr lang="tr-TR" dirty="0" err="1" smtClean="0"/>
              <a:t>ex</a:t>
            </a:r>
            <a:r>
              <a:rPr lang="tr-TR" dirty="0" smtClean="0"/>
              <a:t>_</a:t>
            </a:r>
            <a:r>
              <a:rPr lang="tr-TR" dirty="0" err="1" smtClean="0"/>
              <a:t>buf</a:t>
            </a:r>
            <a:r>
              <a:rPr lang="tr-TR" dirty="0" smtClean="0"/>
              <a:t>__) ){</a:t>
            </a:r>
          </a:p>
          <a:p>
            <a:pPr>
              <a:buNone/>
            </a:pPr>
            <a:r>
              <a:rPr lang="tr-TR" dirty="0" smtClean="0"/>
              <a:t>#define CATCH } else {</a:t>
            </a:r>
          </a:p>
          <a:p>
            <a:pPr>
              <a:buNone/>
            </a:pPr>
            <a:r>
              <a:rPr lang="tr-TR" dirty="0" smtClean="0"/>
              <a:t>#define ETRY } }</a:t>
            </a:r>
            <a:r>
              <a:rPr lang="tr-TR" dirty="0" err="1" smtClean="0"/>
              <a:t>while</a:t>
            </a:r>
            <a:r>
              <a:rPr lang="tr-TR" dirty="0" smtClean="0"/>
              <a:t>(0)</a:t>
            </a:r>
          </a:p>
          <a:p>
            <a:pPr>
              <a:buNone/>
            </a:pPr>
            <a:r>
              <a:rPr lang="tr-TR" dirty="0" smtClean="0"/>
              <a:t>#define THROW </a:t>
            </a:r>
            <a:r>
              <a:rPr lang="tr-TR" dirty="0" err="1" smtClean="0"/>
              <a:t>longjmp</a:t>
            </a:r>
            <a:r>
              <a:rPr lang="tr-TR" dirty="0" smtClean="0"/>
              <a:t>(</a:t>
            </a:r>
            <a:r>
              <a:rPr lang="tr-TR" dirty="0" err="1" smtClean="0"/>
              <a:t>ex</a:t>
            </a:r>
            <a:r>
              <a:rPr lang="tr-TR" dirty="0" smtClean="0"/>
              <a:t>_</a:t>
            </a:r>
            <a:r>
              <a:rPr lang="tr-TR" dirty="0" err="1" smtClean="0"/>
              <a:t>buf</a:t>
            </a:r>
            <a:r>
              <a:rPr lang="tr-TR" dirty="0" smtClean="0"/>
              <a:t>__, 1)</a:t>
            </a:r>
          </a:p>
          <a:p>
            <a:pPr>
              <a:buNone/>
            </a:pPr>
            <a:r>
              <a:rPr lang="tr-TR" dirty="0" err="1" smtClean="0"/>
              <a:t>int</a:t>
            </a:r>
            <a:endParaRPr lang="tr-TR" dirty="0" smtClean="0"/>
          </a:p>
          <a:p>
            <a:pPr>
              <a:buNone/>
            </a:pPr>
            <a:r>
              <a:rPr lang="tr-TR" dirty="0" err="1" smtClean="0"/>
              <a:t>main</a:t>
            </a:r>
            <a:r>
              <a:rPr lang="tr-TR" dirty="0" smtClean="0"/>
              <a:t>(</a:t>
            </a:r>
            <a:r>
              <a:rPr lang="tr-TR" dirty="0" err="1" smtClean="0"/>
              <a:t>int</a:t>
            </a:r>
            <a:r>
              <a:rPr lang="tr-TR" dirty="0" smtClean="0"/>
              <a:t> </a:t>
            </a:r>
            <a:r>
              <a:rPr lang="tr-TR" dirty="0" err="1" smtClean="0"/>
              <a:t>argc</a:t>
            </a:r>
            <a:r>
              <a:rPr lang="tr-TR" dirty="0" smtClean="0"/>
              <a:t>, </a:t>
            </a:r>
            <a:r>
              <a:rPr lang="tr-TR" dirty="0" err="1" smtClean="0"/>
              <a:t>char</a:t>
            </a:r>
            <a:r>
              <a:rPr lang="tr-TR" dirty="0" smtClean="0"/>
              <a:t>** </a:t>
            </a:r>
            <a:r>
              <a:rPr lang="tr-TR" dirty="0" err="1" smtClean="0"/>
              <a:t>argv</a:t>
            </a:r>
            <a:r>
              <a:rPr lang="tr-TR" dirty="0" smtClean="0"/>
              <a:t>)</a:t>
            </a:r>
          </a:p>
          <a:p>
            <a:pPr>
              <a:buNone/>
            </a:pPr>
            <a:r>
              <a:rPr lang="tr-TR" dirty="0" smtClean="0"/>
              <a:t>{</a:t>
            </a:r>
          </a:p>
          <a:p>
            <a:pPr>
              <a:buNone/>
            </a:pPr>
            <a:r>
              <a:rPr lang="tr-TR" dirty="0" smtClean="0"/>
              <a:t>  TRY</a:t>
            </a:r>
          </a:p>
          <a:p>
            <a:pPr>
              <a:buNone/>
            </a:pPr>
            <a:r>
              <a:rPr lang="tr-TR" dirty="0" smtClean="0"/>
              <a:t>{</a:t>
            </a:r>
          </a:p>
          <a:p>
            <a:pPr>
              <a:buNone/>
            </a:pPr>
            <a:r>
              <a:rPr lang="tr-TR" dirty="0" smtClean="0"/>
              <a:t>	</a:t>
            </a:r>
            <a:r>
              <a:rPr lang="tr-TR" dirty="0" err="1" smtClean="0"/>
              <a:t>printf</a:t>
            </a:r>
            <a:r>
              <a:rPr lang="tr-TR" dirty="0" smtClean="0"/>
              <a:t>("</a:t>
            </a:r>
            <a:r>
              <a:rPr lang="tr-TR" dirty="0" err="1" smtClean="0"/>
              <a:t>In</a:t>
            </a:r>
            <a:r>
              <a:rPr lang="tr-TR" dirty="0" smtClean="0"/>
              <a:t> </a:t>
            </a:r>
            <a:r>
              <a:rPr lang="tr-TR" dirty="0" err="1" smtClean="0"/>
              <a:t>Try</a:t>
            </a:r>
            <a:r>
              <a:rPr lang="tr-TR" dirty="0" smtClean="0"/>
              <a:t> </a:t>
            </a:r>
            <a:r>
              <a:rPr lang="tr-TR" dirty="0" err="1" smtClean="0"/>
              <a:t>Statement</a:t>
            </a:r>
            <a:r>
              <a:rPr lang="tr-TR" dirty="0" smtClean="0"/>
              <a:t>\n");</a:t>
            </a:r>
          </a:p>
          <a:p>
            <a:pPr>
              <a:buNone/>
            </a:pPr>
            <a:r>
              <a:rPr lang="tr-TR" dirty="0" smtClean="0"/>
              <a:t>	THROW;</a:t>
            </a:r>
          </a:p>
          <a:p>
            <a:pPr>
              <a:buNone/>
            </a:pPr>
            <a:r>
              <a:rPr lang="tr-TR" dirty="0" smtClean="0"/>
              <a:t>	</a:t>
            </a:r>
            <a:r>
              <a:rPr lang="tr-TR" dirty="0" err="1" smtClean="0"/>
              <a:t>printf</a:t>
            </a:r>
            <a:r>
              <a:rPr lang="tr-TR" dirty="0" smtClean="0"/>
              <a:t>("I do not </a:t>
            </a:r>
            <a:r>
              <a:rPr lang="tr-TR" dirty="0" err="1" smtClean="0"/>
              <a:t>appear</a:t>
            </a:r>
            <a:r>
              <a:rPr lang="tr-TR" dirty="0" smtClean="0"/>
              <a:t>\n");</a:t>
            </a:r>
          </a:p>
          <a:p>
            <a:pPr>
              <a:buNone/>
            </a:pPr>
            <a:r>
              <a:rPr lang="tr-TR" dirty="0" smtClean="0"/>
              <a:t>}</a:t>
            </a:r>
          </a:p>
          <a:p>
            <a:pPr>
              <a:buNone/>
            </a:pPr>
            <a:r>
              <a:rPr lang="tr-TR" dirty="0" smtClean="0"/>
              <a:t>  CATCH</a:t>
            </a:r>
          </a:p>
          <a:p>
            <a:pPr>
              <a:buNone/>
            </a:pPr>
            <a:r>
              <a:rPr lang="tr-TR" dirty="0" smtClean="0"/>
              <a:t>{</a:t>
            </a:r>
          </a:p>
          <a:p>
            <a:pPr>
              <a:buNone/>
            </a:pPr>
            <a:r>
              <a:rPr lang="tr-TR" dirty="0" smtClean="0"/>
              <a:t>	</a:t>
            </a:r>
            <a:r>
              <a:rPr lang="tr-TR" dirty="0" err="1" smtClean="0"/>
              <a:t>printf</a:t>
            </a:r>
            <a:r>
              <a:rPr lang="tr-TR" dirty="0" smtClean="0"/>
              <a:t>("Got </a:t>
            </a:r>
            <a:r>
              <a:rPr lang="tr-TR" dirty="0" err="1" smtClean="0"/>
              <a:t>Exception</a:t>
            </a:r>
            <a:r>
              <a:rPr lang="tr-TR" dirty="0" smtClean="0"/>
              <a:t>!\n");</a:t>
            </a:r>
          </a:p>
          <a:p>
            <a:pPr>
              <a:buNone/>
            </a:pPr>
            <a:r>
              <a:rPr lang="tr-TR" dirty="0" smtClean="0"/>
              <a:t>}</a:t>
            </a:r>
          </a:p>
          <a:p>
            <a:pPr>
              <a:buNone/>
            </a:pPr>
            <a:r>
              <a:rPr lang="tr-TR" dirty="0" smtClean="0"/>
              <a:t>ETRY;</a:t>
            </a:r>
          </a:p>
          <a:p>
            <a:pPr>
              <a:buNone/>
            </a:pPr>
            <a:r>
              <a:rPr lang="tr-TR" dirty="0" err="1" smtClean="0"/>
              <a:t>return</a:t>
            </a:r>
            <a:r>
              <a:rPr lang="tr-TR" dirty="0" smtClean="0"/>
              <a:t> 0;</a:t>
            </a:r>
          </a:p>
          <a:p>
            <a:pPr>
              <a:buNone/>
            </a:pPr>
            <a:r>
              <a:rPr lang="tr-TR" dirty="0" smtClean="0"/>
              <a:t>}</a:t>
            </a:r>
            <a:endParaRPr lang="tr-TR"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Lisp’te</a:t>
            </a:r>
            <a:r>
              <a:rPr lang="tr-TR" dirty="0" smtClean="0"/>
              <a:t> örnek fonksiyon</a:t>
            </a:r>
            <a:endParaRPr lang="tr-TR" dirty="0"/>
          </a:p>
        </p:txBody>
      </p:sp>
      <p:sp>
        <p:nvSpPr>
          <p:cNvPr id="3" name="2 İçerik Yer Tutucusu"/>
          <p:cNvSpPr>
            <a:spLocks noGrp="1"/>
          </p:cNvSpPr>
          <p:nvPr>
            <p:ph idx="1"/>
          </p:nvPr>
        </p:nvSpPr>
        <p:spPr>
          <a:xfrm>
            <a:off x="457200" y="1600200"/>
            <a:ext cx="8229600" cy="5114948"/>
          </a:xfrm>
        </p:spPr>
        <p:txBody>
          <a:bodyPr>
            <a:normAutofit fontScale="32500" lnSpcReduction="20000"/>
          </a:bodyPr>
          <a:lstStyle/>
          <a:p>
            <a:pPr>
              <a:buNone/>
            </a:pPr>
            <a:r>
              <a:rPr lang="tr-TR" dirty="0" err="1" smtClean="0"/>
              <a:t>void</a:t>
            </a:r>
            <a:r>
              <a:rPr lang="tr-TR" dirty="0" smtClean="0"/>
              <a:t> </a:t>
            </a:r>
            <a:r>
              <a:rPr lang="tr-TR" dirty="0" err="1" smtClean="0"/>
              <a:t>zurwelt</a:t>
            </a:r>
            <a:r>
              <a:rPr lang="tr-TR" dirty="0" smtClean="0"/>
              <a:t>()</a:t>
            </a:r>
          </a:p>
          <a:p>
            <a:pPr>
              <a:buNone/>
            </a:pPr>
            <a:r>
              <a:rPr lang="tr-TR" dirty="0" smtClean="0"/>
              <a:t>{</a:t>
            </a:r>
          </a:p>
          <a:p>
            <a:pPr>
              <a:buNone/>
            </a:pPr>
            <a:r>
              <a:rPr lang="tr-TR" dirty="0" err="1" smtClean="0"/>
              <a:t>char</a:t>
            </a:r>
            <a:r>
              <a:rPr lang="tr-TR" dirty="0" smtClean="0"/>
              <a:t> u = 0;</a:t>
            </a:r>
          </a:p>
          <a:p>
            <a:pPr>
              <a:buNone/>
            </a:pPr>
            <a:r>
              <a:rPr lang="tr-TR" dirty="0" err="1" smtClean="0"/>
              <a:t>struct</a:t>
            </a:r>
            <a:r>
              <a:rPr lang="tr-TR" dirty="0" smtClean="0"/>
              <a:t> </a:t>
            </a:r>
            <a:r>
              <a:rPr lang="tr-TR" dirty="0" err="1" smtClean="0"/>
              <a:t>errortrap</a:t>
            </a:r>
            <a:r>
              <a:rPr lang="tr-TR" dirty="0" smtClean="0"/>
              <a:t> { </a:t>
            </a:r>
            <a:r>
              <a:rPr lang="tr-TR" dirty="0" err="1" smtClean="0"/>
              <a:t>jmp</a:t>
            </a:r>
            <a:r>
              <a:rPr lang="tr-TR" dirty="0" smtClean="0"/>
              <a:t>_</a:t>
            </a:r>
            <a:r>
              <a:rPr lang="tr-TR" dirty="0" err="1" smtClean="0"/>
              <a:t>buf</a:t>
            </a:r>
            <a:r>
              <a:rPr lang="tr-TR" dirty="0" smtClean="0"/>
              <a:t> </a:t>
            </a:r>
            <a:r>
              <a:rPr lang="tr-TR" dirty="0" err="1" smtClean="0"/>
              <a:t>errsave</a:t>
            </a:r>
            <a:r>
              <a:rPr lang="tr-TR" dirty="0" smtClean="0"/>
              <a:t>;</a:t>
            </a:r>
          </a:p>
          <a:p>
            <a:pPr>
              <a:buNone/>
            </a:pPr>
            <a:r>
              <a:rPr lang="tr-TR" dirty="0" smtClean="0"/>
              <a:t>	</a:t>
            </a:r>
            <a:r>
              <a:rPr lang="tr-TR" dirty="0" err="1" smtClean="0"/>
              <a:t>int</a:t>
            </a:r>
            <a:r>
              <a:rPr lang="tr-TR" dirty="0" smtClean="0"/>
              <a:t> </a:t>
            </a:r>
            <a:r>
              <a:rPr lang="tr-TR" dirty="0" err="1" smtClean="0"/>
              <a:t>stacksave</a:t>
            </a:r>
            <a:r>
              <a:rPr lang="tr-TR" dirty="0" smtClean="0"/>
              <a:t>;</a:t>
            </a:r>
          </a:p>
          <a:p>
            <a:pPr>
              <a:buNone/>
            </a:pPr>
            <a:r>
              <a:rPr lang="tr-TR" dirty="0" smtClean="0"/>
              <a:t>	PALISTENT </a:t>
            </a:r>
            <a:r>
              <a:rPr lang="tr-TR" dirty="0" err="1" smtClean="0"/>
              <a:t>curalist</a:t>
            </a:r>
            <a:r>
              <a:rPr lang="tr-TR" dirty="0" smtClean="0"/>
              <a:t>;</a:t>
            </a:r>
          </a:p>
          <a:p>
            <a:pPr>
              <a:buNone/>
            </a:pPr>
            <a:r>
              <a:rPr lang="tr-TR" dirty="0" smtClean="0"/>
              <a:t>	</a:t>
            </a:r>
            <a:r>
              <a:rPr lang="tr-TR" dirty="0" err="1" smtClean="0"/>
              <a:t>unsigned</a:t>
            </a:r>
            <a:r>
              <a:rPr lang="tr-TR" dirty="0" smtClean="0"/>
              <a:t> </a:t>
            </a:r>
            <a:r>
              <a:rPr lang="tr-TR" dirty="0" err="1" smtClean="0"/>
              <a:t>msgprint</a:t>
            </a:r>
            <a:r>
              <a:rPr lang="tr-TR" dirty="0" smtClean="0"/>
              <a:t> : 1;</a:t>
            </a:r>
          </a:p>
          <a:p>
            <a:pPr>
              <a:buNone/>
            </a:pPr>
            <a:r>
              <a:rPr lang="tr-TR" dirty="0" smtClean="0"/>
              <a:t>	</a:t>
            </a:r>
            <a:r>
              <a:rPr lang="tr-TR" dirty="0" err="1" smtClean="0"/>
              <a:t>unsigned</a:t>
            </a:r>
            <a:r>
              <a:rPr lang="tr-TR" dirty="0" smtClean="0"/>
              <a:t> </a:t>
            </a:r>
            <a:r>
              <a:rPr lang="tr-TR" dirty="0" err="1" smtClean="0"/>
              <a:t>backtrace</a:t>
            </a:r>
            <a:r>
              <a:rPr lang="tr-TR" dirty="0" smtClean="0"/>
              <a:t> : 1; } ;</a:t>
            </a:r>
          </a:p>
          <a:p>
            <a:pPr>
              <a:buNone/>
            </a:pPr>
            <a:r>
              <a:rPr lang="tr-TR" dirty="0" err="1" smtClean="0"/>
              <a:t>curtrap</a:t>
            </a:r>
            <a:r>
              <a:rPr lang="tr-TR" dirty="0" smtClean="0"/>
              <a:t>-&gt;</a:t>
            </a:r>
            <a:r>
              <a:rPr lang="tr-TR" dirty="0" err="1" smtClean="0"/>
              <a:t>msgprint</a:t>
            </a:r>
            <a:r>
              <a:rPr lang="tr-TR" dirty="0" smtClean="0"/>
              <a:t> = </a:t>
            </a:r>
            <a:r>
              <a:rPr lang="tr-TR" dirty="0" err="1" smtClean="0"/>
              <a:t>curtrap</a:t>
            </a:r>
            <a:r>
              <a:rPr lang="tr-TR" dirty="0" smtClean="0"/>
              <a:t>-&gt;</a:t>
            </a:r>
            <a:r>
              <a:rPr lang="tr-TR" dirty="0" err="1" smtClean="0"/>
              <a:t>backtrace</a:t>
            </a:r>
            <a:r>
              <a:rPr lang="tr-TR" dirty="0" smtClean="0"/>
              <a:t> = 1;</a:t>
            </a:r>
          </a:p>
          <a:p>
            <a:pPr>
              <a:buNone/>
            </a:pPr>
            <a:r>
              <a:rPr lang="tr-TR" dirty="0" err="1" smtClean="0"/>
              <a:t>curtrap</a:t>
            </a:r>
            <a:r>
              <a:rPr lang="tr-TR" dirty="0" smtClean="0"/>
              <a:t>-&gt;</a:t>
            </a:r>
            <a:r>
              <a:rPr lang="tr-TR" dirty="0" err="1" smtClean="0"/>
              <a:t>curalist</a:t>
            </a:r>
            <a:r>
              <a:rPr lang="tr-TR" dirty="0" smtClean="0"/>
              <a:t> = </a:t>
            </a:r>
            <a:r>
              <a:rPr lang="tr-TR" dirty="0" err="1" smtClean="0"/>
              <a:t>alisttop</a:t>
            </a:r>
            <a:r>
              <a:rPr lang="tr-TR" dirty="0" smtClean="0"/>
              <a:t>;</a:t>
            </a:r>
          </a:p>
          <a:p>
            <a:pPr>
              <a:buNone/>
            </a:pPr>
            <a:r>
              <a:rPr lang="tr-TR" dirty="0" err="1" smtClean="0"/>
              <a:t>curtrap</a:t>
            </a:r>
            <a:r>
              <a:rPr lang="tr-TR" dirty="0" smtClean="0"/>
              <a:t>-&gt;</a:t>
            </a:r>
            <a:r>
              <a:rPr lang="tr-TR" dirty="0" err="1" smtClean="0"/>
              <a:t>stacksave</a:t>
            </a:r>
            <a:r>
              <a:rPr lang="tr-TR" dirty="0" smtClean="0"/>
              <a:t> = </a:t>
            </a:r>
            <a:r>
              <a:rPr lang="tr-TR" dirty="0" err="1" smtClean="0"/>
              <a:t>zstackptr</a:t>
            </a:r>
            <a:r>
              <a:rPr lang="tr-TR" dirty="0" smtClean="0"/>
              <a:t>;</a:t>
            </a:r>
          </a:p>
          <a:p>
            <a:pPr>
              <a:buNone/>
            </a:pPr>
            <a:r>
              <a:rPr lang="tr-TR" dirty="0" err="1" smtClean="0"/>
              <a:t>setjmp</a:t>
            </a:r>
            <a:r>
              <a:rPr lang="tr-TR" dirty="0" smtClean="0"/>
              <a:t>(</a:t>
            </a:r>
            <a:r>
              <a:rPr lang="tr-TR" dirty="0" err="1" smtClean="0"/>
              <a:t>curtrap</a:t>
            </a:r>
            <a:r>
              <a:rPr lang="tr-TR" dirty="0" smtClean="0"/>
              <a:t>-&gt;</a:t>
            </a:r>
            <a:r>
              <a:rPr lang="tr-TR" dirty="0" err="1" smtClean="0"/>
              <a:t>errsave</a:t>
            </a:r>
            <a:r>
              <a:rPr lang="tr-TR" dirty="0" smtClean="0"/>
              <a:t>);</a:t>
            </a:r>
          </a:p>
          <a:p>
            <a:pPr>
              <a:buNone/>
            </a:pPr>
            <a:r>
              <a:rPr lang="tr-TR" dirty="0" err="1" smtClean="0"/>
              <a:t>if</a:t>
            </a:r>
            <a:r>
              <a:rPr lang="tr-TR" dirty="0" smtClean="0"/>
              <a:t>(u) </a:t>
            </a:r>
            <a:r>
              <a:rPr lang="tr-TR" dirty="0" err="1" smtClean="0"/>
              <a:t>zysuicide</a:t>
            </a:r>
            <a:r>
              <a:rPr lang="tr-TR" dirty="0" smtClean="0"/>
              <a:t>(4);</a:t>
            </a:r>
          </a:p>
          <a:p>
            <a:pPr>
              <a:buNone/>
            </a:pPr>
            <a:r>
              <a:rPr lang="tr-TR" dirty="0" smtClean="0"/>
              <a:t>Read1();</a:t>
            </a:r>
          </a:p>
          <a:p>
            <a:pPr>
              <a:buNone/>
            </a:pPr>
            <a:r>
              <a:rPr lang="tr-TR" dirty="0" err="1" smtClean="0"/>
              <a:t>if</a:t>
            </a:r>
            <a:r>
              <a:rPr lang="tr-TR" dirty="0" smtClean="0"/>
              <a:t>(!</a:t>
            </a:r>
            <a:r>
              <a:rPr lang="tr-TR" dirty="0" err="1" smtClean="0"/>
              <a:t>fixp</a:t>
            </a:r>
            <a:r>
              <a:rPr lang="tr-TR" dirty="0" smtClean="0"/>
              <a:t>(reg1)) </a:t>
            </a:r>
            <a:r>
              <a:rPr lang="tr-TR" dirty="0" err="1" smtClean="0"/>
              <a:t>zysuicide</a:t>
            </a:r>
            <a:r>
              <a:rPr lang="tr-TR" dirty="0" smtClean="0"/>
              <a:t>(2);</a:t>
            </a:r>
          </a:p>
          <a:p>
            <a:pPr>
              <a:buNone/>
            </a:pPr>
            <a:r>
              <a:rPr lang="en-US" dirty="0" smtClean="0"/>
              <a:t>if(</a:t>
            </a:r>
            <a:r>
              <a:rPr lang="en-US" dirty="0" err="1" smtClean="0"/>
              <a:t>ursize</a:t>
            </a:r>
            <a:r>
              <a:rPr lang="en-US" dirty="0" smtClean="0"/>
              <a:t> != (unsigned </a:t>
            </a:r>
            <a:r>
              <a:rPr lang="en-US" dirty="0" err="1" smtClean="0"/>
              <a:t>int</a:t>
            </a:r>
            <a:r>
              <a:rPr lang="en-US" dirty="0" smtClean="0"/>
              <a:t>) </a:t>
            </a:r>
            <a:r>
              <a:rPr lang="en-US" dirty="0" err="1" smtClean="0"/>
              <a:t>intval</a:t>
            </a:r>
            <a:r>
              <a:rPr lang="en-US" dirty="0" smtClean="0"/>
              <a:t>(reg1)) </a:t>
            </a:r>
            <a:r>
              <a:rPr lang="en-US" dirty="0" err="1" smtClean="0"/>
              <a:t>zysuicide</a:t>
            </a:r>
            <a:r>
              <a:rPr lang="en-US" dirty="0" smtClean="0"/>
              <a:t>(1);</a:t>
            </a:r>
          </a:p>
          <a:p>
            <a:pPr>
              <a:buNone/>
            </a:pPr>
            <a:r>
              <a:rPr lang="tr-TR" dirty="0" smtClean="0"/>
              <a:t>u = 1;</a:t>
            </a:r>
          </a:p>
          <a:p>
            <a:pPr>
              <a:buNone/>
            </a:pPr>
            <a:r>
              <a:rPr lang="tr-TR" dirty="0" err="1" smtClean="0"/>
              <a:t>if</a:t>
            </a:r>
            <a:r>
              <a:rPr lang="tr-TR" dirty="0" smtClean="0"/>
              <a:t>(</a:t>
            </a:r>
            <a:r>
              <a:rPr lang="tr-TR" dirty="0" err="1" smtClean="0"/>
              <a:t>ursize</a:t>
            </a:r>
            <a:r>
              <a:rPr lang="tr-TR" dirty="0" smtClean="0"/>
              <a:t>)</a:t>
            </a:r>
          </a:p>
          <a:p>
            <a:pPr>
              <a:buNone/>
            </a:pPr>
            <a:r>
              <a:rPr lang="tr-TR" dirty="0" smtClean="0"/>
              <a:t>{ </a:t>
            </a:r>
            <a:r>
              <a:rPr lang="tr-TR" dirty="0" err="1" smtClean="0"/>
              <a:t>for</a:t>
            </a:r>
            <a:r>
              <a:rPr lang="tr-TR" dirty="0" smtClean="0"/>
              <a:t> (i=0; i&lt;</a:t>
            </a:r>
            <a:r>
              <a:rPr lang="tr-TR" dirty="0" err="1" smtClean="0"/>
              <a:t>ursize</a:t>
            </a:r>
            <a:r>
              <a:rPr lang="tr-TR" dirty="0" smtClean="0"/>
              <a:t>; i++)</a:t>
            </a:r>
          </a:p>
          <a:p>
            <a:pPr>
              <a:buNone/>
            </a:pPr>
            <a:r>
              <a:rPr lang="tr-TR" dirty="0" smtClean="0"/>
              <a:t>	{ Read1();</a:t>
            </a:r>
          </a:p>
          <a:p>
            <a:pPr>
              <a:buNone/>
            </a:pPr>
            <a:r>
              <a:rPr lang="tr-TR" dirty="0" smtClean="0"/>
              <a:t>	   </a:t>
            </a:r>
            <a:r>
              <a:rPr lang="tr-TR" dirty="0" err="1" smtClean="0"/>
              <a:t>urwelt</a:t>
            </a:r>
            <a:r>
              <a:rPr lang="tr-TR" dirty="0" smtClean="0"/>
              <a:t>[i] = reg1; }</a:t>
            </a:r>
          </a:p>
          <a:p>
            <a:pPr>
              <a:buNone/>
            </a:pPr>
            <a:r>
              <a:rPr lang="tr-TR" dirty="0" smtClean="0"/>
              <a:t>}</a:t>
            </a:r>
          </a:p>
          <a:p>
            <a:pPr>
              <a:buNone/>
            </a:pPr>
            <a:r>
              <a:rPr lang="tr-TR" dirty="0" err="1" smtClean="0"/>
              <a:t>curtrap</a:t>
            </a:r>
            <a:r>
              <a:rPr lang="tr-TR" dirty="0" smtClean="0"/>
              <a:t> = trap;</a:t>
            </a:r>
          </a:p>
          <a:p>
            <a:pPr>
              <a:buNone/>
            </a:pPr>
            <a:r>
              <a:rPr lang="tr-TR" dirty="0" err="1" smtClean="0"/>
              <a:t>setjmp</a:t>
            </a:r>
            <a:r>
              <a:rPr lang="tr-TR" dirty="0" smtClean="0"/>
              <a:t>(</a:t>
            </a:r>
            <a:r>
              <a:rPr lang="tr-TR" dirty="0" err="1" smtClean="0"/>
              <a:t>curtrap</a:t>
            </a:r>
            <a:r>
              <a:rPr lang="tr-TR" dirty="0" smtClean="0"/>
              <a:t>-&gt;</a:t>
            </a:r>
            <a:r>
              <a:rPr lang="tr-TR" dirty="0" err="1" smtClean="0"/>
              <a:t>errsave</a:t>
            </a:r>
            <a:r>
              <a:rPr lang="tr-TR" dirty="0" smtClean="0"/>
              <a:t>);</a:t>
            </a:r>
          </a:p>
          <a:p>
            <a:pPr>
              <a:buNone/>
            </a:pPr>
            <a:r>
              <a:rPr lang="tr-TR" dirty="0" err="1" smtClean="0"/>
              <a:t>if</a:t>
            </a:r>
            <a:r>
              <a:rPr lang="tr-TR" dirty="0" smtClean="0"/>
              <a:t>(u&gt;1) </a:t>
            </a:r>
            <a:r>
              <a:rPr lang="tr-TR" dirty="0" err="1" smtClean="0"/>
              <a:t>zysuicide</a:t>
            </a:r>
            <a:r>
              <a:rPr lang="tr-TR" dirty="0" smtClean="0"/>
              <a:t>(5);</a:t>
            </a:r>
          </a:p>
          <a:p>
            <a:pPr>
              <a:buNone/>
            </a:pPr>
            <a:r>
              <a:rPr lang="tr-TR" dirty="0" smtClean="0"/>
              <a:t>u++;</a:t>
            </a:r>
          </a:p>
          <a:p>
            <a:pPr>
              <a:buNone/>
            </a:pPr>
            <a:r>
              <a:rPr lang="tr-TR" dirty="0" smtClean="0"/>
              <a:t>Read1();</a:t>
            </a:r>
          </a:p>
          <a:p>
            <a:pPr>
              <a:buNone/>
            </a:pPr>
            <a:r>
              <a:rPr lang="tr-TR" dirty="0" err="1" smtClean="0"/>
              <a:t>if</a:t>
            </a:r>
            <a:r>
              <a:rPr lang="tr-TR" dirty="0" smtClean="0"/>
              <a:t> (!</a:t>
            </a:r>
            <a:r>
              <a:rPr lang="tr-TR" dirty="0" err="1" smtClean="0"/>
              <a:t>null</a:t>
            </a:r>
            <a:r>
              <a:rPr lang="tr-TR" dirty="0" smtClean="0"/>
              <a:t>(reg1)) </a:t>
            </a:r>
            <a:r>
              <a:rPr lang="tr-TR" dirty="0" err="1" smtClean="0"/>
              <a:t>zysuicide</a:t>
            </a:r>
            <a:r>
              <a:rPr lang="tr-TR" dirty="0" smtClean="0"/>
              <a:t>(3);</a:t>
            </a:r>
          </a:p>
          <a:p>
            <a:pPr>
              <a:buNone/>
            </a:pPr>
            <a:r>
              <a:rPr lang="tr-TR" dirty="0" smtClean="0"/>
              <a:t>}</a:t>
            </a:r>
            <a:endParaRPr lang="tr-TR"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t>Java'da İstisnaların Yönetilmesi</a:t>
            </a:r>
            <a:endParaRPr lang="tr-TR" dirty="0"/>
          </a:p>
        </p:txBody>
      </p:sp>
      <p:sp>
        <p:nvSpPr>
          <p:cNvPr id="3" name="2 İçerik Yer Tutucusu"/>
          <p:cNvSpPr>
            <a:spLocks noGrp="1"/>
          </p:cNvSpPr>
          <p:nvPr>
            <p:ph idx="1"/>
          </p:nvPr>
        </p:nvSpPr>
        <p:spPr/>
        <p:txBody>
          <a:bodyPr>
            <a:normAutofit fontScale="70000" lnSpcReduction="20000"/>
          </a:bodyPr>
          <a:lstStyle/>
          <a:p>
            <a:r>
              <a:rPr lang="tr-TR" dirty="0" smtClean="0"/>
              <a:t>C++'a dayanır fakat daha çok Nesneye Yönelik Programlamayla (NYP) uyumludur.</a:t>
            </a:r>
          </a:p>
          <a:p>
            <a:r>
              <a:rPr lang="tr-TR" dirty="0" smtClean="0"/>
              <a:t>Bütün istisnalar "</a:t>
            </a:r>
            <a:r>
              <a:rPr lang="tr-TR" dirty="0" err="1" smtClean="0"/>
              <a:t>Throwable</a:t>
            </a:r>
            <a:r>
              <a:rPr lang="tr-TR" dirty="0" smtClean="0"/>
              <a:t> </a:t>
            </a:r>
            <a:r>
              <a:rPr lang="tr-TR" dirty="0" err="1" smtClean="0"/>
              <a:t>class"ın</a:t>
            </a:r>
            <a:r>
              <a:rPr lang="tr-TR" dirty="0" smtClean="0"/>
              <a:t> soyundan gelen (</a:t>
            </a:r>
            <a:r>
              <a:rPr lang="tr-TR" dirty="0" err="1" smtClean="0"/>
              <a:t>descendants</a:t>
            </a:r>
            <a:r>
              <a:rPr lang="tr-TR" dirty="0" smtClean="0"/>
              <a:t>) sınıfların nesneleridir.</a:t>
            </a:r>
          </a:p>
          <a:p>
            <a:r>
              <a:rPr lang="tr-TR" dirty="0" smtClean="0"/>
              <a:t>Java kütüphanesi "</a:t>
            </a:r>
            <a:r>
              <a:rPr lang="tr-TR" dirty="0" err="1" smtClean="0"/>
              <a:t>Throwable</a:t>
            </a:r>
            <a:r>
              <a:rPr lang="tr-TR" dirty="0" smtClean="0"/>
              <a:t>" sınıfının iki alt sınıfını barındırır :</a:t>
            </a:r>
          </a:p>
          <a:p>
            <a:pPr marL="914400" lvl="1" indent="-514350">
              <a:buFont typeface="+mj-lt"/>
              <a:buAutoNum type="arabicPeriod"/>
            </a:pPr>
            <a:r>
              <a:rPr lang="tr-TR" dirty="0" err="1" smtClean="0"/>
              <a:t>Error</a:t>
            </a:r>
            <a:endParaRPr lang="tr-TR" dirty="0" smtClean="0"/>
          </a:p>
          <a:p>
            <a:pPr lvl="1"/>
            <a:r>
              <a:rPr lang="tr-TR" dirty="0" smtClean="0"/>
              <a:t>Java yorumlayıcısı (JVM) tarafından yığın belleğin tükenmesi gibi bazı olaylarda atılır.</a:t>
            </a:r>
          </a:p>
          <a:p>
            <a:pPr lvl="1"/>
            <a:r>
              <a:rPr lang="tr-TR" dirty="0" smtClean="0"/>
              <a:t>Kullanıcı programları tarafından atılmaz ve yakalanmazlar.</a:t>
            </a:r>
          </a:p>
          <a:p>
            <a:pPr marL="914400" lvl="1" indent="-514350">
              <a:buFont typeface="+mj-lt"/>
              <a:buAutoNum type="arabicPeriod" startAt="2"/>
            </a:pPr>
            <a:r>
              <a:rPr lang="tr-TR" dirty="0" err="1" smtClean="0"/>
              <a:t>Exception</a:t>
            </a:r>
            <a:endParaRPr lang="tr-TR" dirty="0" smtClean="0"/>
          </a:p>
          <a:p>
            <a:r>
              <a:rPr lang="tr-TR" dirty="0" smtClean="0"/>
              <a:t>Kullanıcı tanımlı istisnalar kural gereği bu sınıfın altsınıflarıdır (</a:t>
            </a:r>
            <a:r>
              <a:rPr lang="tr-TR" dirty="0" err="1" smtClean="0"/>
              <a:t>subclasses</a:t>
            </a:r>
            <a:r>
              <a:rPr lang="tr-TR" dirty="0" smtClean="0"/>
              <a:t>).</a:t>
            </a:r>
          </a:p>
          <a:p>
            <a:r>
              <a:rPr lang="tr-TR" dirty="0" smtClean="0"/>
              <a:t>İki tane önceden tanımlı alt sınıfı bulunur: </a:t>
            </a:r>
            <a:r>
              <a:rPr lang="tr-TR" dirty="0" err="1" smtClean="0"/>
              <a:t>IOException</a:t>
            </a:r>
            <a:r>
              <a:rPr lang="tr-TR" dirty="0" smtClean="0"/>
              <a:t> ve </a:t>
            </a:r>
            <a:r>
              <a:rPr lang="tr-TR" dirty="0" err="1" smtClean="0"/>
              <a:t>RuntimeException</a:t>
            </a:r>
            <a:r>
              <a:rPr lang="tr-TR" dirty="0" smtClean="0"/>
              <a:t>. (Çok atılan </a:t>
            </a:r>
            <a:r>
              <a:rPr lang="tr-TR" dirty="0" err="1" smtClean="0"/>
              <a:t>ArrayIndexOutOfBoundsException</a:t>
            </a:r>
            <a:r>
              <a:rPr lang="tr-TR" dirty="0" smtClean="0"/>
              <a:t> ve </a:t>
            </a:r>
            <a:r>
              <a:rPr lang="tr-TR" dirty="0" err="1" smtClean="0"/>
              <a:t>NullPointerException</a:t>
            </a:r>
            <a:r>
              <a:rPr lang="tr-TR" dirty="0" smtClean="0"/>
              <a:t>, </a:t>
            </a:r>
            <a:r>
              <a:rPr lang="tr-TR" dirty="0" err="1" smtClean="0"/>
              <a:t>RuntimeException</a:t>
            </a:r>
            <a:r>
              <a:rPr lang="tr-TR" dirty="0" smtClean="0"/>
              <a:t> tarafından yakalanır).</a:t>
            </a:r>
            <a:endParaRPr lang="tr-TR"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Java'da İstisnaların Yönetilmesi</a:t>
            </a:r>
            <a:endParaRPr lang="tr-TR" dirty="0"/>
          </a:p>
        </p:txBody>
      </p:sp>
      <p:sp>
        <p:nvSpPr>
          <p:cNvPr id="4" name="Rectangle 3"/>
          <p:cNvSpPr txBox="1">
            <a:spLocks noChangeArrowheads="1"/>
          </p:cNvSpPr>
          <p:nvPr/>
        </p:nvSpPr>
        <p:spPr>
          <a:xfrm>
            <a:off x="474631" y="1357334"/>
            <a:ext cx="8288337" cy="993775"/>
          </a:xfrm>
          <a:prstGeom prst="rect">
            <a:avLst/>
          </a:prstGeom>
        </p:spPr>
        <p:txBody>
          <a:bodyPr vert="horz" lIns="91440" tIns="45720" rIns="91440" bIns="45720" rtlCol="0">
            <a:normAutofit fontScale="92500" lnSpcReduction="10000"/>
          </a:bodyPr>
          <a:lstStyle/>
          <a:p>
            <a:pPr marL="342900" lvl="0" indent="-342900">
              <a:spcBef>
                <a:spcPct val="20000"/>
              </a:spcBef>
              <a:buFont typeface="Arial" pitchFamily="34" charset="0"/>
              <a:buChar char="•"/>
              <a:defRPr/>
            </a:pPr>
            <a:r>
              <a:rPr kumimoji="0" lang="tr-TR" sz="3200" b="0" i="0" u="sng" strike="noStrike" kern="1200" cap="none" spc="0" normalizeH="0" baseline="0" noProof="0" dirty="0" smtClean="0">
                <a:ln>
                  <a:noFill/>
                </a:ln>
                <a:solidFill>
                  <a:schemeClr val="tx1"/>
                </a:solidFill>
                <a:effectLst/>
                <a:uLnTx/>
                <a:uFillTx/>
                <a:latin typeface="+mn-lt"/>
                <a:ea typeface="+mn-ea"/>
                <a:cs typeface="+mn-cs"/>
              </a:rPr>
              <a:t>Tüm istisnalar </a:t>
            </a:r>
            <a:r>
              <a:rPr lang="en-US" sz="3200" b="1" dirty="0" err="1" smtClean="0">
                <a:solidFill>
                  <a:srgbClr val="FFFF00"/>
                </a:solidFill>
              </a:rPr>
              <a:t>Throwable</a:t>
            </a:r>
            <a:r>
              <a:rPr kumimoji="0" lang="tr-TR" sz="3200" b="0" i="0" u="sng" strike="noStrike" kern="1200" cap="none" spc="0" normalizeH="0" baseline="0" noProof="0" dirty="0" smtClean="0">
                <a:ln>
                  <a:noFill/>
                </a:ln>
                <a:solidFill>
                  <a:schemeClr val="tx1"/>
                </a:solidFill>
                <a:effectLst/>
                <a:uLnTx/>
                <a:uFillTx/>
                <a:latin typeface="+mn-lt"/>
                <a:ea typeface="+mn-ea"/>
                <a:cs typeface="+mn-cs"/>
              </a:rPr>
              <a:t> sınıfının torunları olan sınıfın nesneleridir</a:t>
            </a:r>
            <a:endParaRPr kumimoji="0" lang="en-US" altLang="ko-KR" sz="3200" b="0" i="0" u="none" strike="noStrike" kern="1200" cap="none" spc="0" normalizeH="0" baseline="0" noProof="0" dirty="0" smtClean="0">
              <a:ln>
                <a:noFill/>
              </a:ln>
              <a:solidFill>
                <a:schemeClr val="tx1"/>
              </a:solidFill>
              <a:effectLst/>
              <a:uLnTx/>
              <a:uFillTx/>
              <a:latin typeface="+mn-lt"/>
              <a:ea typeface="굴림" pitchFamily="50" charset="-127"/>
              <a:cs typeface="+mn-cs"/>
            </a:endParaRPr>
          </a:p>
        </p:txBody>
      </p:sp>
      <p:grpSp>
        <p:nvGrpSpPr>
          <p:cNvPr id="5" name="Group 4"/>
          <p:cNvGrpSpPr>
            <a:grpSpLocks/>
          </p:cNvGrpSpPr>
          <p:nvPr/>
        </p:nvGrpSpPr>
        <p:grpSpPr bwMode="auto">
          <a:xfrm>
            <a:off x="-32" y="2338409"/>
            <a:ext cx="3162300" cy="1200150"/>
            <a:chOff x="24" y="1338"/>
            <a:chExt cx="1992" cy="756"/>
          </a:xfrm>
        </p:grpSpPr>
        <p:sp>
          <p:nvSpPr>
            <p:cNvPr id="6" name="Rectangle 5"/>
            <p:cNvSpPr>
              <a:spLocks noChangeArrowheads="1"/>
            </p:cNvSpPr>
            <p:nvPr/>
          </p:nvSpPr>
          <p:spPr bwMode="auto">
            <a:xfrm>
              <a:off x="24" y="1338"/>
              <a:ext cx="1704" cy="756"/>
            </a:xfrm>
            <a:prstGeom prst="rect">
              <a:avLst/>
            </a:prstGeom>
            <a:noFill/>
            <a:ln w="9525" algn="ctr">
              <a:noFill/>
              <a:miter lim="800000"/>
              <a:headEnd/>
              <a:tailEnd/>
            </a:ln>
            <a:effectLst/>
          </p:spPr>
          <p:txBody>
            <a:bodyPr>
              <a:spAutoFit/>
            </a:bodyPr>
            <a:lstStyle/>
            <a:p>
              <a:pPr algn="r">
                <a:defRPr/>
              </a:pPr>
              <a:r>
                <a:rPr lang="tr-TR" altLang="ko-KR" sz="1800" dirty="0" smtClean="0">
                  <a:effectLst>
                    <a:outerShdw blurRad="38100" dist="38100" dir="2700000" algn="tl">
                      <a:srgbClr val="000000"/>
                    </a:outerShdw>
                  </a:effectLst>
                  <a:latin typeface="Arial" pitchFamily="34" charset="0"/>
                  <a:ea typeface="굴림" pitchFamily="50" charset="-127"/>
                </a:rPr>
                <a:t>Kullanı</a:t>
              </a:r>
              <a:r>
                <a:rPr lang="tr-TR" altLang="ko-KR" dirty="0" smtClean="0">
                  <a:effectLst>
                    <a:outerShdw blurRad="38100" dist="38100" dir="2700000" algn="tl">
                      <a:srgbClr val="000000"/>
                    </a:outerShdw>
                  </a:effectLst>
                  <a:latin typeface="Arial" pitchFamily="34" charset="0"/>
                  <a:ea typeface="굴림" pitchFamily="50" charset="-127"/>
                </a:rPr>
                <a:t>cı programın yakalamayı çalışmaması gereken </a:t>
              </a:r>
              <a:r>
                <a:rPr lang="tr-TR" altLang="ko-KR" u="sng" dirty="0" smtClean="0">
                  <a:effectLst>
                    <a:outerShdw blurRad="38100" dist="38100" dir="2700000" algn="tl">
                      <a:srgbClr val="000000"/>
                    </a:outerShdw>
                  </a:effectLst>
                  <a:latin typeface="Arial" pitchFamily="34" charset="0"/>
                  <a:ea typeface="굴림" pitchFamily="50" charset="-127"/>
                </a:rPr>
                <a:t>ciddi problemler</a:t>
              </a:r>
            </a:p>
            <a:p>
              <a:pPr algn="r">
                <a:defRPr/>
              </a:pPr>
              <a:r>
                <a:rPr lang="tr-TR" altLang="ko-KR" sz="1800" dirty="0" smtClean="0">
                  <a:effectLst>
                    <a:outerShdw blurRad="38100" dist="38100" dir="2700000" algn="tl">
                      <a:srgbClr val="000000"/>
                    </a:outerShdw>
                  </a:effectLst>
                  <a:latin typeface="Arial" pitchFamily="34" charset="0"/>
                  <a:ea typeface="굴림" pitchFamily="50" charset="-127"/>
                </a:rPr>
                <a:t>mesela</a:t>
              </a:r>
              <a:r>
                <a:rPr lang="en-US" altLang="ko-KR" sz="1800" dirty="0" smtClean="0">
                  <a:effectLst>
                    <a:outerShdw blurRad="38100" dist="38100" dir="2700000" algn="tl">
                      <a:srgbClr val="000000"/>
                    </a:outerShdw>
                  </a:effectLst>
                  <a:latin typeface="Arial" pitchFamily="34" charset="0"/>
                  <a:ea typeface="굴림" pitchFamily="50" charset="-127"/>
                </a:rPr>
                <a:t>, </a:t>
              </a:r>
              <a:r>
                <a:rPr lang="en-US" altLang="ko-KR" sz="1800" dirty="0">
                  <a:effectLst>
                    <a:outerShdw blurRad="38100" dist="38100" dir="2700000" algn="tl">
                      <a:srgbClr val="000000"/>
                    </a:outerShdw>
                  </a:effectLst>
                  <a:latin typeface="Arial" pitchFamily="34" charset="0"/>
                  <a:ea typeface="굴림" pitchFamily="50" charset="-127"/>
                </a:rPr>
                <a:t>Heap overflow</a:t>
              </a:r>
              <a:endParaRPr lang="en-US" sz="1800" dirty="0">
                <a:effectLst>
                  <a:outerShdw blurRad="38100" dist="38100" dir="2700000" algn="tl">
                    <a:srgbClr val="000000"/>
                  </a:outerShdw>
                </a:effectLst>
                <a:latin typeface="Arial" pitchFamily="34" charset="0"/>
                <a:ea typeface="굴림" pitchFamily="50" charset="-127"/>
              </a:endParaRPr>
            </a:p>
          </p:txBody>
        </p:sp>
        <p:sp>
          <p:nvSpPr>
            <p:cNvPr id="7" name="Line 6"/>
            <p:cNvSpPr>
              <a:spLocks noChangeShapeType="1"/>
            </p:cNvSpPr>
            <p:nvPr/>
          </p:nvSpPr>
          <p:spPr bwMode="auto">
            <a:xfrm flipH="1">
              <a:off x="1728" y="1838"/>
              <a:ext cx="288" cy="0"/>
            </a:xfrm>
            <a:prstGeom prst="line">
              <a:avLst/>
            </a:prstGeom>
            <a:noFill/>
            <a:ln w="19050">
              <a:solidFill>
                <a:srgbClr val="FF0000"/>
              </a:solidFill>
              <a:prstDash val="sysDot"/>
              <a:round/>
              <a:headEnd/>
              <a:tailEnd type="triangle" w="lg" len="med"/>
            </a:ln>
            <a:effectLst/>
          </p:spPr>
          <p:txBody>
            <a:bodyPr wrap="none" anchor="ctr"/>
            <a:lstStyle/>
            <a:p>
              <a:pPr>
                <a:defRPr/>
              </a:pPr>
              <a:endParaRPr lang="tr-TR">
                <a:latin typeface="Arial" pitchFamily="34" charset="0"/>
              </a:endParaRPr>
            </a:p>
          </p:txBody>
        </p:sp>
      </p:grpSp>
      <p:grpSp>
        <p:nvGrpSpPr>
          <p:cNvPr id="8" name="Group 7"/>
          <p:cNvGrpSpPr>
            <a:grpSpLocks/>
          </p:cNvGrpSpPr>
          <p:nvPr/>
        </p:nvGrpSpPr>
        <p:grpSpPr bwMode="auto">
          <a:xfrm>
            <a:off x="3162268" y="4945084"/>
            <a:ext cx="3429000" cy="1104900"/>
            <a:chOff x="2016" y="2980"/>
            <a:chExt cx="2160" cy="696"/>
          </a:xfrm>
        </p:grpSpPr>
        <p:sp>
          <p:nvSpPr>
            <p:cNvPr id="9" name="Rectangle 8"/>
            <p:cNvSpPr>
              <a:spLocks noChangeArrowheads="1"/>
            </p:cNvSpPr>
            <p:nvPr/>
          </p:nvSpPr>
          <p:spPr bwMode="auto">
            <a:xfrm>
              <a:off x="2016" y="3196"/>
              <a:ext cx="2160" cy="480"/>
            </a:xfrm>
            <a:prstGeom prst="rect">
              <a:avLst/>
            </a:prstGeom>
            <a:noFill/>
            <a:ln w="9525" algn="ctr">
              <a:noFill/>
              <a:miter lim="800000"/>
              <a:headEnd/>
              <a:tailEnd/>
            </a:ln>
            <a:effectLst/>
          </p:spPr>
          <p:txBody>
            <a:bodyPr>
              <a:spAutoFit/>
            </a:bodyPr>
            <a:lstStyle/>
            <a:p>
              <a:pPr>
                <a:defRPr/>
              </a:pPr>
              <a:r>
                <a:rPr lang="en-US" altLang="ko-KR" b="1">
                  <a:solidFill>
                    <a:srgbClr val="00FF00"/>
                  </a:solidFill>
                  <a:effectLst>
                    <a:outerShdw blurRad="38100" dist="38100" dir="2700000" algn="tl">
                      <a:srgbClr val="000000"/>
                    </a:outerShdw>
                  </a:effectLst>
                  <a:latin typeface="Arial" pitchFamily="34" charset="0"/>
                  <a:ea typeface="굴림" pitchFamily="50" charset="-127"/>
                </a:rPr>
                <a:t>MyIOException</a:t>
              </a:r>
            </a:p>
            <a:p>
              <a:pPr>
                <a:defRPr/>
              </a:pPr>
              <a:r>
                <a:rPr lang="en-US" altLang="ko-KR" sz="2000" b="1">
                  <a:effectLst>
                    <a:outerShdw blurRad="38100" dist="38100" dir="2700000" algn="tl">
                      <a:srgbClr val="000000"/>
                    </a:outerShdw>
                  </a:effectLst>
                  <a:latin typeface="Arial" pitchFamily="34" charset="0"/>
                  <a:ea typeface="굴림" pitchFamily="50" charset="-127"/>
                </a:rPr>
                <a:t>(</a:t>
              </a:r>
              <a:r>
                <a:rPr lang="en-US" altLang="ko-KR" sz="2000" b="1" i="1">
                  <a:effectLst>
                    <a:outerShdw blurRad="38100" dist="38100" dir="2700000" algn="tl">
                      <a:srgbClr val="000000"/>
                    </a:outerShdw>
                  </a:effectLst>
                  <a:latin typeface="Arial" pitchFamily="34" charset="0"/>
                  <a:ea typeface="굴림" pitchFamily="50" charset="-127"/>
                </a:rPr>
                <a:t>User-defined Exception</a:t>
              </a:r>
              <a:r>
                <a:rPr lang="en-US" altLang="ko-KR" sz="2000" b="1">
                  <a:effectLst>
                    <a:outerShdw blurRad="38100" dist="38100" dir="2700000" algn="tl">
                      <a:srgbClr val="000000"/>
                    </a:outerShdw>
                  </a:effectLst>
                  <a:latin typeface="Arial" pitchFamily="34" charset="0"/>
                  <a:ea typeface="굴림" pitchFamily="50" charset="-127"/>
                </a:rPr>
                <a:t>)</a:t>
              </a:r>
              <a:endParaRPr lang="en-US" sz="2000" b="1">
                <a:effectLst>
                  <a:outerShdw blurRad="38100" dist="38100" dir="2700000" algn="tl">
                    <a:srgbClr val="000000"/>
                  </a:outerShdw>
                </a:effectLst>
                <a:latin typeface="Arial" pitchFamily="34" charset="0"/>
              </a:endParaRPr>
            </a:p>
          </p:txBody>
        </p:sp>
        <p:sp>
          <p:nvSpPr>
            <p:cNvPr id="10" name="Line 9"/>
            <p:cNvSpPr>
              <a:spLocks noChangeShapeType="1"/>
            </p:cNvSpPr>
            <p:nvPr/>
          </p:nvSpPr>
          <p:spPr bwMode="auto">
            <a:xfrm flipV="1">
              <a:off x="2916" y="2980"/>
              <a:ext cx="360" cy="216"/>
            </a:xfrm>
            <a:prstGeom prst="line">
              <a:avLst/>
            </a:prstGeom>
            <a:noFill/>
            <a:ln w="28575">
              <a:solidFill>
                <a:schemeClr val="tx1"/>
              </a:solidFill>
              <a:round/>
              <a:headEnd/>
              <a:tailEnd type="triangle" w="lg" len="lg"/>
            </a:ln>
            <a:effectLst/>
          </p:spPr>
          <p:txBody>
            <a:bodyPr wrap="none" anchor="ctr"/>
            <a:lstStyle/>
            <a:p>
              <a:pPr>
                <a:defRPr/>
              </a:pPr>
              <a:endParaRPr lang="tr-TR">
                <a:latin typeface="Arial" pitchFamily="34" charset="0"/>
              </a:endParaRPr>
            </a:p>
          </p:txBody>
        </p:sp>
      </p:grpSp>
      <p:grpSp>
        <p:nvGrpSpPr>
          <p:cNvPr id="11" name="Group 10"/>
          <p:cNvGrpSpPr>
            <a:grpSpLocks/>
          </p:cNvGrpSpPr>
          <p:nvPr/>
        </p:nvGrpSpPr>
        <p:grpSpPr bwMode="auto">
          <a:xfrm>
            <a:off x="3047968" y="2386034"/>
            <a:ext cx="1371600" cy="1546225"/>
            <a:chOff x="1944" y="1368"/>
            <a:chExt cx="864" cy="974"/>
          </a:xfrm>
        </p:grpSpPr>
        <p:sp>
          <p:nvSpPr>
            <p:cNvPr id="12" name="Line 11"/>
            <p:cNvSpPr>
              <a:spLocks noChangeShapeType="1"/>
            </p:cNvSpPr>
            <p:nvPr/>
          </p:nvSpPr>
          <p:spPr bwMode="auto">
            <a:xfrm flipV="1">
              <a:off x="2448" y="1368"/>
              <a:ext cx="360" cy="326"/>
            </a:xfrm>
            <a:prstGeom prst="line">
              <a:avLst/>
            </a:prstGeom>
            <a:noFill/>
            <a:ln w="28575">
              <a:solidFill>
                <a:schemeClr val="tx1"/>
              </a:solidFill>
              <a:round/>
              <a:headEnd/>
              <a:tailEnd type="triangle" w="lg" len="lg"/>
            </a:ln>
            <a:effectLst/>
          </p:spPr>
          <p:txBody>
            <a:bodyPr wrap="none" anchor="ctr"/>
            <a:lstStyle/>
            <a:p>
              <a:pPr>
                <a:defRPr/>
              </a:pPr>
              <a:endParaRPr lang="tr-TR">
                <a:latin typeface="Arial" pitchFamily="34" charset="0"/>
              </a:endParaRPr>
            </a:p>
          </p:txBody>
        </p:sp>
        <p:sp>
          <p:nvSpPr>
            <p:cNvPr id="13" name="Rectangle 12"/>
            <p:cNvSpPr>
              <a:spLocks noChangeArrowheads="1"/>
            </p:cNvSpPr>
            <p:nvPr/>
          </p:nvSpPr>
          <p:spPr bwMode="auto">
            <a:xfrm>
              <a:off x="2006" y="1694"/>
              <a:ext cx="472" cy="233"/>
            </a:xfrm>
            <a:prstGeom prst="rect">
              <a:avLst/>
            </a:prstGeom>
            <a:noFill/>
            <a:ln w="9525" algn="ctr">
              <a:noFill/>
              <a:miter lim="800000"/>
              <a:headEnd/>
              <a:tailEnd/>
            </a:ln>
            <a:effectLst/>
          </p:spPr>
          <p:txBody>
            <a:bodyPr wrap="none">
              <a:spAutoFit/>
            </a:bodyPr>
            <a:lstStyle/>
            <a:p>
              <a:pPr>
                <a:defRPr/>
              </a:pPr>
              <a:r>
                <a:rPr lang="en-US" altLang="ko-KR" b="1" dirty="0">
                  <a:solidFill>
                    <a:schemeClr val="accent3">
                      <a:lumMod val="50000"/>
                    </a:schemeClr>
                  </a:solidFill>
                  <a:effectLst>
                    <a:outerShdw blurRad="38100" dist="38100" dir="2700000" algn="tl">
                      <a:srgbClr val="000000"/>
                    </a:outerShdw>
                  </a:effectLst>
                  <a:latin typeface="Arial" pitchFamily="34" charset="0"/>
                  <a:ea typeface="굴림" pitchFamily="50" charset="-127"/>
                </a:rPr>
                <a:t>Error</a:t>
              </a:r>
              <a:endParaRPr lang="en-US" b="1" dirty="0">
                <a:solidFill>
                  <a:schemeClr val="accent3">
                    <a:lumMod val="50000"/>
                  </a:schemeClr>
                </a:solidFill>
                <a:effectLst>
                  <a:outerShdw blurRad="38100" dist="38100" dir="2700000" algn="tl">
                    <a:srgbClr val="000000"/>
                  </a:outerShdw>
                </a:effectLst>
                <a:latin typeface="Arial" pitchFamily="34" charset="0"/>
              </a:endParaRPr>
            </a:p>
          </p:txBody>
        </p:sp>
        <p:sp>
          <p:nvSpPr>
            <p:cNvPr id="14" name="Line 13"/>
            <p:cNvSpPr>
              <a:spLocks noChangeShapeType="1"/>
            </p:cNvSpPr>
            <p:nvPr/>
          </p:nvSpPr>
          <p:spPr bwMode="auto">
            <a:xfrm flipH="1" flipV="1">
              <a:off x="2372" y="2018"/>
              <a:ext cx="220" cy="216"/>
            </a:xfrm>
            <a:prstGeom prst="line">
              <a:avLst/>
            </a:prstGeom>
            <a:noFill/>
            <a:ln w="28575">
              <a:solidFill>
                <a:schemeClr val="tx1"/>
              </a:solidFill>
              <a:round/>
              <a:headEnd/>
              <a:tailEnd type="triangle" w="lg" len="lg"/>
            </a:ln>
            <a:effectLst/>
          </p:spPr>
          <p:txBody>
            <a:bodyPr wrap="none" anchor="ctr"/>
            <a:lstStyle/>
            <a:p>
              <a:pPr>
                <a:defRPr/>
              </a:pPr>
              <a:endParaRPr lang="tr-TR">
                <a:latin typeface="Arial" pitchFamily="34" charset="0"/>
              </a:endParaRPr>
            </a:p>
          </p:txBody>
        </p:sp>
        <p:sp>
          <p:nvSpPr>
            <p:cNvPr id="15" name="Line 14"/>
            <p:cNvSpPr>
              <a:spLocks noChangeShapeType="1"/>
            </p:cNvSpPr>
            <p:nvPr/>
          </p:nvSpPr>
          <p:spPr bwMode="auto">
            <a:xfrm flipV="1">
              <a:off x="1944" y="2018"/>
              <a:ext cx="212" cy="216"/>
            </a:xfrm>
            <a:prstGeom prst="line">
              <a:avLst/>
            </a:prstGeom>
            <a:noFill/>
            <a:ln w="28575">
              <a:solidFill>
                <a:schemeClr val="tx1"/>
              </a:solidFill>
              <a:round/>
              <a:headEnd/>
              <a:tailEnd type="triangle" w="lg" len="lg"/>
            </a:ln>
            <a:effectLst/>
          </p:spPr>
          <p:txBody>
            <a:bodyPr wrap="none" anchor="ctr"/>
            <a:lstStyle/>
            <a:p>
              <a:pPr>
                <a:defRPr/>
              </a:pPr>
              <a:endParaRPr lang="tr-TR">
                <a:latin typeface="Arial" pitchFamily="34" charset="0"/>
              </a:endParaRPr>
            </a:p>
          </p:txBody>
        </p:sp>
        <p:sp>
          <p:nvSpPr>
            <p:cNvPr id="16" name="Rectangle 15"/>
            <p:cNvSpPr>
              <a:spLocks noChangeArrowheads="1"/>
            </p:cNvSpPr>
            <p:nvPr/>
          </p:nvSpPr>
          <p:spPr bwMode="auto">
            <a:xfrm>
              <a:off x="2068" y="2054"/>
              <a:ext cx="308" cy="288"/>
            </a:xfrm>
            <a:prstGeom prst="rect">
              <a:avLst/>
            </a:prstGeom>
            <a:noFill/>
            <a:ln w="9525" algn="ctr">
              <a:noFill/>
              <a:miter lim="800000"/>
              <a:headEnd/>
              <a:tailEnd/>
            </a:ln>
            <a:effectLst/>
          </p:spPr>
          <p:txBody>
            <a:bodyPr wrap="none">
              <a:spAutoFit/>
            </a:bodyPr>
            <a:lstStyle/>
            <a:p>
              <a:pPr>
                <a:defRPr/>
              </a:pPr>
              <a:r>
                <a:rPr lang="en-US" altLang="ko-KR" b="1" i="1">
                  <a:solidFill>
                    <a:srgbClr val="FFFF00"/>
                  </a:solidFill>
                  <a:effectLst>
                    <a:outerShdw blurRad="38100" dist="38100" dir="2700000" algn="tl">
                      <a:srgbClr val="000000"/>
                    </a:outerShdw>
                  </a:effectLst>
                  <a:latin typeface="Arial" pitchFamily="34" charset="0"/>
                  <a:ea typeface="굴림" pitchFamily="50" charset="-127"/>
                </a:rPr>
                <a:t>…</a:t>
              </a:r>
              <a:endParaRPr lang="en-US" b="1" i="1">
                <a:solidFill>
                  <a:srgbClr val="FFFF00"/>
                </a:solidFill>
                <a:effectLst>
                  <a:outerShdw blurRad="38100" dist="38100" dir="2700000" algn="tl">
                    <a:srgbClr val="000000"/>
                  </a:outerShdw>
                </a:effectLst>
                <a:latin typeface="Arial" pitchFamily="34" charset="0"/>
              </a:endParaRPr>
            </a:p>
          </p:txBody>
        </p:sp>
      </p:grpSp>
      <p:grpSp>
        <p:nvGrpSpPr>
          <p:cNvPr id="17" name="Group 16"/>
          <p:cNvGrpSpPr>
            <a:grpSpLocks/>
          </p:cNvGrpSpPr>
          <p:nvPr/>
        </p:nvGrpSpPr>
        <p:grpSpPr bwMode="auto">
          <a:xfrm>
            <a:off x="2133568" y="2386034"/>
            <a:ext cx="6070600" cy="2574925"/>
            <a:chOff x="1368" y="1368"/>
            <a:chExt cx="3824" cy="1622"/>
          </a:xfrm>
        </p:grpSpPr>
        <p:sp>
          <p:nvSpPr>
            <p:cNvPr id="18" name="Line 17"/>
            <p:cNvSpPr>
              <a:spLocks noChangeShapeType="1"/>
            </p:cNvSpPr>
            <p:nvPr/>
          </p:nvSpPr>
          <p:spPr bwMode="auto">
            <a:xfrm flipH="1" flipV="1">
              <a:off x="3168" y="1368"/>
              <a:ext cx="288" cy="326"/>
            </a:xfrm>
            <a:prstGeom prst="line">
              <a:avLst/>
            </a:prstGeom>
            <a:noFill/>
            <a:ln w="28575">
              <a:solidFill>
                <a:schemeClr val="tx1"/>
              </a:solidFill>
              <a:round/>
              <a:headEnd/>
              <a:tailEnd type="triangle" w="lg" len="lg"/>
            </a:ln>
            <a:effectLst/>
          </p:spPr>
          <p:txBody>
            <a:bodyPr wrap="none" anchor="ctr"/>
            <a:lstStyle/>
            <a:p>
              <a:pPr>
                <a:defRPr/>
              </a:pPr>
              <a:endParaRPr lang="tr-TR">
                <a:latin typeface="Arial" pitchFamily="34" charset="0"/>
              </a:endParaRPr>
            </a:p>
          </p:txBody>
        </p:sp>
        <p:sp>
          <p:nvSpPr>
            <p:cNvPr id="19" name="Rectangle 18"/>
            <p:cNvSpPr>
              <a:spLocks noChangeArrowheads="1"/>
            </p:cNvSpPr>
            <p:nvPr/>
          </p:nvSpPr>
          <p:spPr bwMode="auto">
            <a:xfrm>
              <a:off x="3096" y="1694"/>
              <a:ext cx="811" cy="233"/>
            </a:xfrm>
            <a:prstGeom prst="rect">
              <a:avLst/>
            </a:prstGeom>
            <a:noFill/>
            <a:ln w="9525" algn="ctr">
              <a:noFill/>
              <a:miter lim="800000"/>
              <a:headEnd/>
              <a:tailEnd/>
            </a:ln>
            <a:effectLst/>
          </p:spPr>
          <p:txBody>
            <a:bodyPr wrap="none">
              <a:spAutoFit/>
            </a:bodyPr>
            <a:lstStyle/>
            <a:p>
              <a:pPr>
                <a:defRPr/>
              </a:pPr>
              <a:r>
                <a:rPr lang="en-US" altLang="ko-KR" b="1" dirty="0">
                  <a:solidFill>
                    <a:schemeClr val="accent3">
                      <a:lumMod val="50000"/>
                    </a:schemeClr>
                  </a:solidFill>
                  <a:effectLst>
                    <a:outerShdw blurRad="38100" dist="38100" dir="2700000" algn="tl">
                      <a:srgbClr val="000000"/>
                    </a:outerShdw>
                  </a:effectLst>
                  <a:latin typeface="Arial" pitchFamily="34" charset="0"/>
                  <a:ea typeface="굴림" pitchFamily="50" charset="-127"/>
                </a:rPr>
                <a:t>Exception</a:t>
              </a:r>
              <a:endParaRPr lang="en-US" b="1" dirty="0">
                <a:solidFill>
                  <a:schemeClr val="accent3">
                    <a:lumMod val="50000"/>
                  </a:schemeClr>
                </a:solidFill>
                <a:effectLst>
                  <a:outerShdw blurRad="38100" dist="38100" dir="2700000" algn="tl">
                    <a:srgbClr val="000000"/>
                  </a:outerShdw>
                </a:effectLst>
                <a:latin typeface="Arial" pitchFamily="34" charset="0"/>
              </a:endParaRPr>
            </a:p>
          </p:txBody>
        </p:sp>
        <p:sp>
          <p:nvSpPr>
            <p:cNvPr id="20" name="Line 19"/>
            <p:cNvSpPr>
              <a:spLocks noChangeShapeType="1"/>
            </p:cNvSpPr>
            <p:nvPr/>
          </p:nvSpPr>
          <p:spPr bwMode="auto">
            <a:xfrm flipH="1" flipV="1">
              <a:off x="3672" y="1982"/>
              <a:ext cx="360" cy="216"/>
            </a:xfrm>
            <a:prstGeom prst="line">
              <a:avLst/>
            </a:prstGeom>
            <a:noFill/>
            <a:ln w="28575">
              <a:solidFill>
                <a:schemeClr val="tx1"/>
              </a:solidFill>
              <a:round/>
              <a:headEnd/>
              <a:tailEnd type="triangle" w="lg" len="lg"/>
            </a:ln>
            <a:effectLst/>
          </p:spPr>
          <p:txBody>
            <a:bodyPr wrap="none" anchor="ctr"/>
            <a:lstStyle/>
            <a:p>
              <a:pPr>
                <a:defRPr/>
              </a:pPr>
              <a:endParaRPr lang="tr-TR">
                <a:latin typeface="Arial" pitchFamily="34" charset="0"/>
              </a:endParaRPr>
            </a:p>
          </p:txBody>
        </p:sp>
        <p:sp>
          <p:nvSpPr>
            <p:cNvPr id="21" name="Rectangle 20"/>
            <p:cNvSpPr>
              <a:spLocks noChangeArrowheads="1"/>
            </p:cNvSpPr>
            <p:nvPr/>
          </p:nvSpPr>
          <p:spPr bwMode="auto">
            <a:xfrm>
              <a:off x="3733" y="2198"/>
              <a:ext cx="965" cy="233"/>
            </a:xfrm>
            <a:prstGeom prst="rect">
              <a:avLst/>
            </a:prstGeom>
            <a:noFill/>
            <a:ln w="9525" algn="ctr">
              <a:noFill/>
              <a:miter lim="800000"/>
              <a:headEnd/>
              <a:tailEnd/>
            </a:ln>
            <a:effectLst/>
          </p:spPr>
          <p:txBody>
            <a:bodyPr wrap="none">
              <a:spAutoFit/>
            </a:bodyPr>
            <a:lstStyle/>
            <a:p>
              <a:pPr>
                <a:defRPr/>
              </a:pPr>
              <a:r>
                <a:rPr lang="en-US" altLang="ko-KR" b="1" dirty="0" err="1">
                  <a:solidFill>
                    <a:schemeClr val="accent3">
                      <a:lumMod val="50000"/>
                    </a:schemeClr>
                  </a:solidFill>
                  <a:effectLst>
                    <a:outerShdw blurRad="38100" dist="38100" dir="2700000" algn="tl">
                      <a:srgbClr val="000000"/>
                    </a:outerShdw>
                  </a:effectLst>
                  <a:latin typeface="Arial" pitchFamily="34" charset="0"/>
                  <a:ea typeface="굴림" pitchFamily="50" charset="-127"/>
                </a:rPr>
                <a:t>IOException</a:t>
              </a:r>
              <a:endParaRPr lang="en-US" b="1" dirty="0">
                <a:solidFill>
                  <a:schemeClr val="accent3">
                    <a:lumMod val="50000"/>
                  </a:schemeClr>
                </a:solidFill>
                <a:effectLst>
                  <a:outerShdw blurRad="38100" dist="38100" dir="2700000" algn="tl">
                    <a:srgbClr val="000000"/>
                  </a:outerShdw>
                </a:effectLst>
                <a:latin typeface="Arial" pitchFamily="34" charset="0"/>
              </a:endParaRPr>
            </a:p>
          </p:txBody>
        </p:sp>
        <p:sp>
          <p:nvSpPr>
            <p:cNvPr id="22" name="Line 21"/>
            <p:cNvSpPr>
              <a:spLocks noChangeShapeType="1"/>
            </p:cNvSpPr>
            <p:nvPr/>
          </p:nvSpPr>
          <p:spPr bwMode="auto">
            <a:xfrm flipV="1">
              <a:off x="2808" y="1982"/>
              <a:ext cx="648" cy="504"/>
            </a:xfrm>
            <a:prstGeom prst="line">
              <a:avLst/>
            </a:prstGeom>
            <a:noFill/>
            <a:ln w="28575">
              <a:solidFill>
                <a:schemeClr val="tx1"/>
              </a:solidFill>
              <a:round/>
              <a:headEnd/>
              <a:tailEnd type="triangle" w="lg" len="lg"/>
            </a:ln>
            <a:effectLst/>
          </p:spPr>
          <p:txBody>
            <a:bodyPr wrap="none" anchor="ctr"/>
            <a:lstStyle/>
            <a:p>
              <a:pPr>
                <a:defRPr/>
              </a:pPr>
              <a:endParaRPr lang="tr-TR">
                <a:latin typeface="Arial" pitchFamily="34" charset="0"/>
              </a:endParaRPr>
            </a:p>
          </p:txBody>
        </p:sp>
        <p:sp>
          <p:nvSpPr>
            <p:cNvPr id="23" name="Rectangle 22"/>
            <p:cNvSpPr>
              <a:spLocks noChangeArrowheads="1"/>
            </p:cNvSpPr>
            <p:nvPr/>
          </p:nvSpPr>
          <p:spPr bwMode="auto">
            <a:xfrm>
              <a:off x="3364" y="2126"/>
              <a:ext cx="308" cy="288"/>
            </a:xfrm>
            <a:prstGeom prst="rect">
              <a:avLst/>
            </a:prstGeom>
            <a:noFill/>
            <a:ln w="9525" algn="ctr">
              <a:noFill/>
              <a:miter lim="800000"/>
              <a:headEnd/>
              <a:tailEnd/>
            </a:ln>
            <a:effectLst/>
          </p:spPr>
          <p:txBody>
            <a:bodyPr wrap="none">
              <a:spAutoFit/>
            </a:bodyPr>
            <a:lstStyle/>
            <a:p>
              <a:pPr>
                <a:defRPr/>
              </a:pPr>
              <a:r>
                <a:rPr lang="en-US" altLang="ko-KR" b="1" i="1">
                  <a:solidFill>
                    <a:srgbClr val="FFFF00"/>
                  </a:solidFill>
                  <a:effectLst>
                    <a:outerShdw blurRad="38100" dist="38100" dir="2700000" algn="tl">
                      <a:srgbClr val="000000"/>
                    </a:outerShdw>
                  </a:effectLst>
                  <a:latin typeface="Arial" pitchFamily="34" charset="0"/>
                  <a:ea typeface="굴림" pitchFamily="50" charset="-127"/>
                </a:rPr>
                <a:t>…</a:t>
              </a:r>
              <a:endParaRPr lang="en-US" b="1" i="1">
                <a:solidFill>
                  <a:srgbClr val="FFFF00"/>
                </a:solidFill>
                <a:effectLst>
                  <a:outerShdw blurRad="38100" dist="38100" dir="2700000" algn="tl">
                    <a:srgbClr val="000000"/>
                  </a:outerShdw>
                </a:effectLst>
                <a:latin typeface="Arial" pitchFamily="34" charset="0"/>
              </a:endParaRPr>
            </a:p>
          </p:txBody>
        </p:sp>
        <p:sp>
          <p:nvSpPr>
            <p:cNvPr id="24" name="Line 23"/>
            <p:cNvSpPr>
              <a:spLocks noChangeShapeType="1"/>
            </p:cNvSpPr>
            <p:nvPr/>
          </p:nvSpPr>
          <p:spPr bwMode="auto">
            <a:xfrm flipH="1" flipV="1">
              <a:off x="4213" y="2486"/>
              <a:ext cx="360" cy="216"/>
            </a:xfrm>
            <a:prstGeom prst="line">
              <a:avLst/>
            </a:prstGeom>
            <a:noFill/>
            <a:ln w="28575">
              <a:solidFill>
                <a:schemeClr val="tx1"/>
              </a:solidFill>
              <a:round/>
              <a:headEnd/>
              <a:tailEnd type="triangle" w="lg" len="lg"/>
            </a:ln>
            <a:effectLst/>
          </p:spPr>
          <p:txBody>
            <a:bodyPr wrap="none" anchor="ctr"/>
            <a:lstStyle/>
            <a:p>
              <a:pPr>
                <a:defRPr/>
              </a:pPr>
              <a:endParaRPr lang="tr-TR">
                <a:latin typeface="Arial" pitchFamily="34" charset="0"/>
              </a:endParaRPr>
            </a:p>
          </p:txBody>
        </p:sp>
        <p:sp>
          <p:nvSpPr>
            <p:cNvPr id="25" name="Rectangle 24"/>
            <p:cNvSpPr>
              <a:spLocks noChangeArrowheads="1"/>
            </p:cNvSpPr>
            <p:nvPr/>
          </p:nvSpPr>
          <p:spPr bwMode="auto">
            <a:xfrm>
              <a:off x="3444" y="2702"/>
              <a:ext cx="1748" cy="233"/>
            </a:xfrm>
            <a:prstGeom prst="rect">
              <a:avLst/>
            </a:prstGeom>
            <a:noFill/>
            <a:ln w="9525" algn="ctr">
              <a:noFill/>
              <a:miter lim="800000"/>
              <a:headEnd/>
              <a:tailEnd/>
            </a:ln>
            <a:effectLst/>
          </p:spPr>
          <p:txBody>
            <a:bodyPr wrap="none">
              <a:spAutoFit/>
            </a:bodyPr>
            <a:lstStyle/>
            <a:p>
              <a:pPr>
                <a:defRPr/>
              </a:pPr>
              <a:r>
                <a:rPr lang="en-US" altLang="ko-KR" b="1" dirty="0" err="1">
                  <a:solidFill>
                    <a:schemeClr val="accent3">
                      <a:lumMod val="50000"/>
                    </a:schemeClr>
                  </a:solidFill>
                  <a:effectLst>
                    <a:outerShdw blurRad="38100" dist="38100" dir="2700000" algn="tl">
                      <a:srgbClr val="000000"/>
                    </a:outerShdw>
                  </a:effectLst>
                  <a:latin typeface="Arial" pitchFamily="34" charset="0"/>
                  <a:ea typeface="굴림" pitchFamily="50" charset="-127"/>
                </a:rPr>
                <a:t>FileNotFoundException</a:t>
              </a:r>
              <a:endParaRPr lang="en-US" b="1" dirty="0">
                <a:solidFill>
                  <a:schemeClr val="accent3">
                    <a:lumMod val="50000"/>
                  </a:schemeClr>
                </a:solidFill>
                <a:effectLst>
                  <a:outerShdw blurRad="38100" dist="38100" dir="2700000" algn="tl">
                    <a:srgbClr val="000000"/>
                  </a:outerShdw>
                </a:effectLst>
                <a:latin typeface="Arial" pitchFamily="34" charset="0"/>
              </a:endParaRPr>
            </a:p>
          </p:txBody>
        </p:sp>
        <p:sp>
          <p:nvSpPr>
            <p:cNvPr id="26" name="Line 25"/>
            <p:cNvSpPr>
              <a:spLocks noChangeShapeType="1"/>
            </p:cNvSpPr>
            <p:nvPr/>
          </p:nvSpPr>
          <p:spPr bwMode="auto">
            <a:xfrm flipV="1">
              <a:off x="3528" y="2486"/>
              <a:ext cx="360" cy="216"/>
            </a:xfrm>
            <a:prstGeom prst="line">
              <a:avLst/>
            </a:prstGeom>
            <a:noFill/>
            <a:ln w="28575">
              <a:solidFill>
                <a:schemeClr val="tx1"/>
              </a:solidFill>
              <a:round/>
              <a:headEnd/>
              <a:tailEnd type="triangle" w="lg" len="lg"/>
            </a:ln>
            <a:effectLst/>
          </p:spPr>
          <p:txBody>
            <a:bodyPr wrap="none" anchor="ctr"/>
            <a:lstStyle/>
            <a:p>
              <a:pPr>
                <a:defRPr/>
              </a:pPr>
              <a:endParaRPr lang="tr-TR">
                <a:latin typeface="Arial" pitchFamily="34" charset="0"/>
              </a:endParaRPr>
            </a:p>
          </p:txBody>
        </p:sp>
        <p:sp>
          <p:nvSpPr>
            <p:cNvPr id="27" name="Rectangle 26"/>
            <p:cNvSpPr>
              <a:spLocks noChangeArrowheads="1"/>
            </p:cNvSpPr>
            <p:nvPr/>
          </p:nvSpPr>
          <p:spPr bwMode="auto">
            <a:xfrm>
              <a:off x="3220" y="2702"/>
              <a:ext cx="308" cy="288"/>
            </a:xfrm>
            <a:prstGeom prst="rect">
              <a:avLst/>
            </a:prstGeom>
            <a:noFill/>
            <a:ln w="9525" algn="ctr">
              <a:noFill/>
              <a:miter lim="800000"/>
              <a:headEnd/>
              <a:tailEnd/>
            </a:ln>
            <a:effectLst/>
          </p:spPr>
          <p:txBody>
            <a:bodyPr wrap="none">
              <a:spAutoFit/>
            </a:bodyPr>
            <a:lstStyle/>
            <a:p>
              <a:pPr>
                <a:defRPr/>
              </a:pPr>
              <a:r>
                <a:rPr lang="en-US" altLang="ko-KR" b="1" i="1">
                  <a:solidFill>
                    <a:srgbClr val="FFFF00"/>
                  </a:solidFill>
                  <a:effectLst>
                    <a:outerShdw blurRad="38100" dist="38100" dir="2700000" algn="tl">
                      <a:srgbClr val="000000"/>
                    </a:outerShdw>
                  </a:effectLst>
                  <a:latin typeface="Arial" pitchFamily="34" charset="0"/>
                  <a:ea typeface="굴림" pitchFamily="50" charset="-127"/>
                </a:rPr>
                <a:t>…</a:t>
              </a:r>
              <a:endParaRPr lang="en-US" b="1" i="1">
                <a:solidFill>
                  <a:srgbClr val="FFFF00"/>
                </a:solidFill>
                <a:effectLst>
                  <a:outerShdw blurRad="38100" dist="38100" dir="2700000" algn="tl">
                    <a:srgbClr val="000000"/>
                  </a:outerShdw>
                </a:effectLst>
                <a:latin typeface="Arial" pitchFamily="34" charset="0"/>
              </a:endParaRPr>
            </a:p>
          </p:txBody>
        </p:sp>
        <p:sp>
          <p:nvSpPr>
            <p:cNvPr id="28" name="Rectangle 27"/>
            <p:cNvSpPr>
              <a:spLocks noChangeArrowheads="1"/>
            </p:cNvSpPr>
            <p:nvPr/>
          </p:nvSpPr>
          <p:spPr bwMode="auto">
            <a:xfrm>
              <a:off x="1368" y="2486"/>
              <a:ext cx="1430" cy="233"/>
            </a:xfrm>
            <a:prstGeom prst="rect">
              <a:avLst/>
            </a:prstGeom>
            <a:noFill/>
            <a:ln w="9525" algn="ctr">
              <a:noFill/>
              <a:miter lim="800000"/>
              <a:headEnd/>
              <a:tailEnd/>
            </a:ln>
            <a:effectLst/>
          </p:spPr>
          <p:txBody>
            <a:bodyPr wrap="none">
              <a:spAutoFit/>
            </a:bodyPr>
            <a:lstStyle/>
            <a:p>
              <a:pPr>
                <a:defRPr/>
              </a:pPr>
              <a:r>
                <a:rPr lang="en-US" altLang="ko-KR" b="1" dirty="0" err="1">
                  <a:solidFill>
                    <a:schemeClr val="accent3">
                      <a:lumMod val="50000"/>
                    </a:schemeClr>
                  </a:solidFill>
                  <a:effectLst>
                    <a:outerShdw blurRad="38100" dist="38100" dir="2700000" algn="tl">
                      <a:srgbClr val="000000"/>
                    </a:outerShdw>
                  </a:effectLst>
                  <a:latin typeface="Arial" pitchFamily="34" charset="0"/>
                  <a:ea typeface="굴림" pitchFamily="50" charset="-127"/>
                </a:rPr>
                <a:t>RunTimeException</a:t>
              </a:r>
              <a:endParaRPr lang="en-US" b="1" dirty="0">
                <a:solidFill>
                  <a:schemeClr val="accent3">
                    <a:lumMod val="50000"/>
                  </a:schemeClr>
                </a:solidFill>
                <a:effectLst>
                  <a:outerShdw blurRad="38100" dist="38100" dir="2700000" algn="tl">
                    <a:srgbClr val="000000"/>
                  </a:outerShdw>
                </a:effectLst>
                <a:latin typeface="Arial" pitchFamily="34" charset="0"/>
              </a:endParaRPr>
            </a:p>
          </p:txBody>
        </p:sp>
      </p:grpSp>
      <p:grpSp>
        <p:nvGrpSpPr>
          <p:cNvPr id="29" name="Group 28"/>
          <p:cNvGrpSpPr>
            <a:grpSpLocks/>
          </p:cNvGrpSpPr>
          <p:nvPr/>
        </p:nvGrpSpPr>
        <p:grpSpPr bwMode="auto">
          <a:xfrm>
            <a:off x="76168" y="2789259"/>
            <a:ext cx="5035550" cy="3798889"/>
            <a:chOff x="72" y="1622"/>
            <a:chExt cx="3172" cy="2393"/>
          </a:xfrm>
        </p:grpSpPr>
        <p:sp>
          <p:nvSpPr>
            <p:cNvPr id="30" name="Freeform 29"/>
            <p:cNvSpPr>
              <a:spLocks/>
            </p:cNvSpPr>
            <p:nvPr/>
          </p:nvSpPr>
          <p:spPr bwMode="auto">
            <a:xfrm>
              <a:off x="1368" y="1622"/>
              <a:ext cx="1876" cy="1224"/>
            </a:xfrm>
            <a:custGeom>
              <a:avLst/>
              <a:gdLst/>
              <a:ahLst/>
              <a:cxnLst>
                <a:cxn ang="0">
                  <a:pos x="512" y="4"/>
                </a:cxn>
                <a:cxn ang="0">
                  <a:pos x="518" y="859"/>
                </a:cxn>
                <a:cxn ang="0">
                  <a:pos x="0" y="864"/>
                </a:cxn>
                <a:cxn ang="0">
                  <a:pos x="0" y="1224"/>
                </a:cxn>
                <a:cxn ang="0">
                  <a:pos x="1872" y="1224"/>
                </a:cxn>
                <a:cxn ang="0">
                  <a:pos x="1876" y="847"/>
                </a:cxn>
                <a:cxn ang="0">
                  <a:pos x="1354" y="834"/>
                </a:cxn>
                <a:cxn ang="0">
                  <a:pos x="1368" y="0"/>
                </a:cxn>
                <a:cxn ang="0">
                  <a:pos x="512" y="4"/>
                </a:cxn>
              </a:cxnLst>
              <a:rect l="0" t="0" r="r" b="b"/>
              <a:pathLst>
                <a:path w="1876" h="1224">
                  <a:moveTo>
                    <a:pt x="512" y="4"/>
                  </a:moveTo>
                  <a:lnTo>
                    <a:pt x="518" y="859"/>
                  </a:lnTo>
                  <a:lnTo>
                    <a:pt x="0" y="864"/>
                  </a:lnTo>
                  <a:lnTo>
                    <a:pt x="0" y="1224"/>
                  </a:lnTo>
                  <a:lnTo>
                    <a:pt x="1872" y="1224"/>
                  </a:lnTo>
                  <a:lnTo>
                    <a:pt x="1876" y="847"/>
                  </a:lnTo>
                  <a:lnTo>
                    <a:pt x="1354" y="834"/>
                  </a:lnTo>
                  <a:lnTo>
                    <a:pt x="1368" y="0"/>
                  </a:lnTo>
                  <a:lnTo>
                    <a:pt x="512" y="4"/>
                  </a:lnTo>
                  <a:close/>
                </a:path>
              </a:pathLst>
            </a:custGeom>
            <a:noFill/>
            <a:ln w="19050" cap="flat" cmpd="sng">
              <a:solidFill>
                <a:srgbClr val="FF0000"/>
              </a:solidFill>
              <a:prstDash val="dash"/>
              <a:round/>
              <a:headEnd type="none" w="med" len="med"/>
              <a:tailEnd type="none" w="med" len="med"/>
            </a:ln>
            <a:effectLst/>
          </p:spPr>
          <p:txBody>
            <a:bodyPr wrap="none" anchor="ctr"/>
            <a:lstStyle/>
            <a:p>
              <a:pPr>
                <a:defRPr/>
              </a:pPr>
              <a:endParaRPr lang="tr-TR">
                <a:latin typeface="Arial" pitchFamily="34" charset="0"/>
              </a:endParaRPr>
            </a:p>
          </p:txBody>
        </p:sp>
        <p:sp>
          <p:nvSpPr>
            <p:cNvPr id="31" name="Rectangle 30"/>
            <p:cNvSpPr>
              <a:spLocks noChangeArrowheads="1"/>
            </p:cNvSpPr>
            <p:nvPr/>
          </p:nvSpPr>
          <p:spPr bwMode="auto">
            <a:xfrm>
              <a:off x="72" y="2987"/>
              <a:ext cx="1944" cy="1028"/>
            </a:xfrm>
            <a:prstGeom prst="rect">
              <a:avLst/>
            </a:prstGeom>
            <a:noFill/>
            <a:ln w="9525" algn="ctr">
              <a:noFill/>
              <a:miter lim="800000"/>
              <a:headEnd/>
              <a:tailEnd/>
            </a:ln>
            <a:effectLst/>
          </p:spPr>
          <p:txBody>
            <a:bodyPr>
              <a:spAutoFit/>
            </a:bodyPr>
            <a:lstStyle/>
            <a:p>
              <a:pPr marL="182563" indent="-182563" algn="l">
                <a:defRPr/>
              </a:pPr>
              <a:r>
                <a:rPr lang="tr-TR" altLang="ko-KR" sz="2000" b="1" i="1" dirty="0" smtClean="0">
                  <a:solidFill>
                    <a:srgbClr val="FF0000"/>
                  </a:solidFill>
                  <a:effectLst>
                    <a:outerShdw blurRad="38100" dist="38100" dir="2700000" algn="tl">
                      <a:srgbClr val="000000"/>
                    </a:outerShdw>
                  </a:effectLst>
                  <a:latin typeface="Arial" pitchFamily="34" charset="0"/>
                  <a:ea typeface="굴림" pitchFamily="50" charset="-127"/>
                </a:rPr>
                <a:t>Kontrolsüz İstisnalar</a:t>
              </a:r>
              <a:endParaRPr lang="en-US" altLang="ko-KR" sz="2000" b="1" i="1" dirty="0">
                <a:solidFill>
                  <a:srgbClr val="FF0000"/>
                </a:solidFill>
                <a:effectLst>
                  <a:outerShdw blurRad="38100" dist="38100" dir="2700000" algn="tl">
                    <a:srgbClr val="000000"/>
                  </a:outerShdw>
                </a:effectLst>
                <a:latin typeface="Arial" pitchFamily="34" charset="0"/>
                <a:ea typeface="굴림" pitchFamily="50" charset="-127"/>
              </a:endParaRPr>
            </a:p>
            <a:p>
              <a:pPr marL="182563" indent="-182563" algn="l">
                <a:buFontTx/>
                <a:buChar char="•"/>
                <a:defRPr/>
              </a:pPr>
              <a:r>
                <a:rPr lang="tr-TR" altLang="ko-KR" sz="2000" dirty="0" smtClean="0">
                  <a:effectLst>
                    <a:outerShdw blurRad="38100" dist="38100" dir="2700000" algn="tl">
                      <a:srgbClr val="000000"/>
                    </a:outerShdw>
                  </a:effectLst>
                  <a:latin typeface="Arial" pitchFamily="34" charset="0"/>
                  <a:ea typeface="굴림" pitchFamily="50" charset="-127"/>
                </a:rPr>
                <a:t>Yönetim için kullanıcı programlarına ihtiyaç duyulmaz</a:t>
              </a:r>
              <a:endParaRPr lang="en-US" altLang="ko-KR" sz="2000" dirty="0">
                <a:effectLst>
                  <a:outerShdw blurRad="38100" dist="38100" dir="2700000" algn="tl">
                    <a:srgbClr val="000000"/>
                  </a:outerShdw>
                </a:effectLst>
                <a:latin typeface="Arial" pitchFamily="34" charset="0"/>
                <a:ea typeface="굴림" pitchFamily="50" charset="-127"/>
              </a:endParaRPr>
            </a:p>
            <a:p>
              <a:pPr marL="182563" indent="-182563" algn="l">
                <a:buFontTx/>
                <a:buChar char="•"/>
                <a:defRPr/>
              </a:pPr>
              <a:r>
                <a:rPr lang="tr-TR" altLang="ko-KR" sz="2000" dirty="0" smtClean="0">
                  <a:effectLst>
                    <a:outerShdw blurRad="38100" dist="38100" dir="2700000" algn="tl">
                      <a:srgbClr val="000000"/>
                    </a:outerShdw>
                  </a:effectLst>
                  <a:latin typeface="Arial" pitchFamily="34" charset="0"/>
                  <a:ea typeface="굴림" pitchFamily="50" charset="-127"/>
                </a:rPr>
                <a:t>Derleyici ilgilenmez</a:t>
              </a:r>
              <a:endParaRPr lang="en-US" sz="2000" dirty="0">
                <a:effectLst>
                  <a:outerShdw blurRad="38100" dist="38100" dir="2700000" algn="tl">
                    <a:srgbClr val="000000"/>
                  </a:outerShdw>
                </a:effectLst>
                <a:latin typeface="Arial" pitchFamily="34" charset="0"/>
              </a:endParaRPr>
            </a:p>
          </p:txBody>
        </p:sp>
      </p:grpSp>
      <p:grpSp>
        <p:nvGrpSpPr>
          <p:cNvPr id="32" name="Group 31"/>
          <p:cNvGrpSpPr>
            <a:grpSpLocks/>
          </p:cNvGrpSpPr>
          <p:nvPr/>
        </p:nvGrpSpPr>
        <p:grpSpPr bwMode="auto">
          <a:xfrm>
            <a:off x="3276568" y="3589359"/>
            <a:ext cx="5829300" cy="2911475"/>
            <a:chOff x="2088" y="2126"/>
            <a:chExt cx="3672" cy="1834"/>
          </a:xfrm>
        </p:grpSpPr>
        <p:sp>
          <p:nvSpPr>
            <p:cNvPr id="33" name="Rectangle 32"/>
            <p:cNvSpPr>
              <a:spLocks noChangeArrowheads="1"/>
            </p:cNvSpPr>
            <p:nvPr/>
          </p:nvSpPr>
          <p:spPr bwMode="auto">
            <a:xfrm>
              <a:off x="2952" y="3710"/>
              <a:ext cx="2016" cy="250"/>
            </a:xfrm>
            <a:prstGeom prst="rect">
              <a:avLst/>
            </a:prstGeom>
            <a:noFill/>
            <a:ln w="9525" algn="ctr">
              <a:noFill/>
              <a:miter lim="800000"/>
              <a:headEnd/>
              <a:tailEnd/>
            </a:ln>
            <a:effectLst/>
          </p:spPr>
          <p:txBody>
            <a:bodyPr>
              <a:spAutoFit/>
            </a:bodyPr>
            <a:lstStyle/>
            <a:p>
              <a:pPr>
                <a:defRPr/>
              </a:pPr>
              <a:r>
                <a:rPr lang="tr-TR" altLang="ko-KR" sz="2000" b="1" i="1" dirty="0" smtClean="0">
                  <a:solidFill>
                    <a:srgbClr val="FF0000"/>
                  </a:solidFill>
                  <a:effectLst>
                    <a:outerShdw blurRad="38100" dist="38100" dir="2700000" algn="tl">
                      <a:srgbClr val="000000"/>
                    </a:outerShdw>
                  </a:effectLst>
                  <a:latin typeface="Arial" pitchFamily="34" charset="0"/>
                  <a:ea typeface="굴림" pitchFamily="50" charset="-127"/>
                </a:rPr>
                <a:t>Kontrollü İstisnalar</a:t>
              </a:r>
              <a:endParaRPr lang="en-US" sz="2000" b="1" i="1" dirty="0">
                <a:solidFill>
                  <a:srgbClr val="FF0000"/>
                </a:solidFill>
                <a:effectLst>
                  <a:outerShdw blurRad="38100" dist="38100" dir="2700000" algn="tl">
                    <a:srgbClr val="000000"/>
                  </a:outerShdw>
                </a:effectLst>
                <a:latin typeface="Arial" pitchFamily="34" charset="0"/>
              </a:endParaRPr>
            </a:p>
          </p:txBody>
        </p:sp>
        <p:sp>
          <p:nvSpPr>
            <p:cNvPr id="34" name="Freeform 33"/>
            <p:cNvSpPr>
              <a:spLocks/>
            </p:cNvSpPr>
            <p:nvPr/>
          </p:nvSpPr>
          <p:spPr bwMode="auto">
            <a:xfrm>
              <a:off x="2088" y="2126"/>
              <a:ext cx="3672" cy="1584"/>
            </a:xfrm>
            <a:custGeom>
              <a:avLst/>
              <a:gdLst/>
              <a:ahLst/>
              <a:cxnLst>
                <a:cxn ang="0">
                  <a:pos x="1224" y="360"/>
                </a:cxn>
                <a:cxn ang="0">
                  <a:pos x="1224" y="792"/>
                </a:cxn>
                <a:cxn ang="0">
                  <a:pos x="0" y="792"/>
                </a:cxn>
                <a:cxn ang="0">
                  <a:pos x="0" y="1584"/>
                </a:cxn>
                <a:cxn ang="0">
                  <a:pos x="3672" y="1584"/>
                </a:cxn>
                <a:cxn ang="0">
                  <a:pos x="3672" y="0"/>
                </a:cxn>
                <a:cxn ang="0">
                  <a:pos x="1224" y="0"/>
                </a:cxn>
                <a:cxn ang="0">
                  <a:pos x="1224" y="432"/>
                </a:cxn>
              </a:cxnLst>
              <a:rect l="0" t="0" r="r" b="b"/>
              <a:pathLst>
                <a:path w="3672" h="1584">
                  <a:moveTo>
                    <a:pt x="1224" y="360"/>
                  </a:moveTo>
                  <a:lnTo>
                    <a:pt x="1224" y="792"/>
                  </a:lnTo>
                  <a:lnTo>
                    <a:pt x="0" y="792"/>
                  </a:lnTo>
                  <a:lnTo>
                    <a:pt x="0" y="1584"/>
                  </a:lnTo>
                  <a:lnTo>
                    <a:pt x="3672" y="1584"/>
                  </a:lnTo>
                  <a:lnTo>
                    <a:pt x="3672" y="0"/>
                  </a:lnTo>
                  <a:lnTo>
                    <a:pt x="1224" y="0"/>
                  </a:lnTo>
                  <a:lnTo>
                    <a:pt x="1224" y="432"/>
                  </a:lnTo>
                </a:path>
              </a:pathLst>
            </a:custGeom>
            <a:noFill/>
            <a:ln w="19050" cap="flat" cmpd="sng">
              <a:solidFill>
                <a:srgbClr val="FF0000"/>
              </a:solidFill>
              <a:prstDash val="dash"/>
              <a:round/>
              <a:headEnd type="none" w="med" len="med"/>
              <a:tailEnd type="none" w="med" len="med"/>
            </a:ln>
            <a:effectLst/>
          </p:spPr>
          <p:txBody>
            <a:bodyPr wrap="none" anchor="ctr"/>
            <a:lstStyle/>
            <a:p>
              <a:pPr>
                <a:defRPr/>
              </a:pPr>
              <a:endParaRPr lang="tr-TR">
                <a:latin typeface="Arial" pitchFamily="34" charset="0"/>
              </a:endParaRPr>
            </a:p>
          </p:txBody>
        </p:sp>
      </p:grpSp>
      <p:grpSp>
        <p:nvGrpSpPr>
          <p:cNvPr id="35" name="Group 34"/>
          <p:cNvGrpSpPr>
            <a:grpSpLocks/>
          </p:cNvGrpSpPr>
          <p:nvPr/>
        </p:nvGrpSpPr>
        <p:grpSpPr bwMode="auto">
          <a:xfrm>
            <a:off x="28543" y="3538560"/>
            <a:ext cx="2219325" cy="1477963"/>
            <a:chOff x="42" y="2094"/>
            <a:chExt cx="1398" cy="931"/>
          </a:xfrm>
        </p:grpSpPr>
        <p:sp>
          <p:nvSpPr>
            <p:cNvPr id="36" name="Line 35"/>
            <p:cNvSpPr>
              <a:spLocks noChangeShapeType="1"/>
            </p:cNvSpPr>
            <p:nvPr/>
          </p:nvSpPr>
          <p:spPr bwMode="auto">
            <a:xfrm flipH="1">
              <a:off x="1224" y="2630"/>
              <a:ext cx="216" cy="0"/>
            </a:xfrm>
            <a:prstGeom prst="line">
              <a:avLst/>
            </a:prstGeom>
            <a:noFill/>
            <a:ln w="19050">
              <a:solidFill>
                <a:srgbClr val="FF0000"/>
              </a:solidFill>
              <a:prstDash val="sysDot"/>
              <a:round/>
              <a:headEnd/>
              <a:tailEnd type="triangle" w="lg" len="med"/>
            </a:ln>
            <a:effectLst/>
          </p:spPr>
          <p:txBody>
            <a:bodyPr wrap="none" anchor="ctr"/>
            <a:lstStyle/>
            <a:p>
              <a:pPr>
                <a:defRPr/>
              </a:pPr>
              <a:endParaRPr lang="tr-TR">
                <a:latin typeface="Arial" pitchFamily="34" charset="0"/>
              </a:endParaRPr>
            </a:p>
          </p:txBody>
        </p:sp>
        <p:sp>
          <p:nvSpPr>
            <p:cNvPr id="37" name="Rectangle 36"/>
            <p:cNvSpPr>
              <a:spLocks noChangeArrowheads="1"/>
            </p:cNvSpPr>
            <p:nvPr/>
          </p:nvSpPr>
          <p:spPr bwMode="auto">
            <a:xfrm>
              <a:off x="42" y="2094"/>
              <a:ext cx="1152" cy="931"/>
            </a:xfrm>
            <a:prstGeom prst="rect">
              <a:avLst/>
            </a:prstGeom>
            <a:noFill/>
            <a:ln w="9525" algn="ctr">
              <a:noFill/>
              <a:miter lim="800000"/>
              <a:headEnd/>
              <a:tailEnd/>
            </a:ln>
            <a:effectLst/>
          </p:spPr>
          <p:txBody>
            <a:bodyPr lIns="0" rIns="0">
              <a:spAutoFit/>
            </a:bodyPr>
            <a:lstStyle/>
            <a:p>
              <a:pPr algn="r">
                <a:defRPr/>
              </a:pPr>
              <a:r>
                <a:rPr lang="en-US" altLang="ko-KR" sz="1800" u="sng" dirty="0">
                  <a:effectLst>
                    <a:outerShdw blurRad="38100" dist="38100" dir="2700000" algn="tl">
                      <a:srgbClr val="000000"/>
                    </a:outerShdw>
                  </a:effectLst>
                  <a:latin typeface="Arial" pitchFamily="34" charset="0"/>
                  <a:ea typeface="굴림" pitchFamily="50" charset="-127"/>
                </a:rPr>
                <a:t>Program </a:t>
              </a:r>
              <a:r>
                <a:rPr lang="tr-TR" altLang="ko-KR" sz="1800" u="sng" dirty="0" smtClean="0">
                  <a:effectLst>
                    <a:outerShdw blurRad="38100" dist="38100" dir="2700000" algn="tl">
                      <a:srgbClr val="000000"/>
                    </a:outerShdw>
                  </a:effectLst>
                  <a:latin typeface="Arial" pitchFamily="34" charset="0"/>
                  <a:ea typeface="굴림" pitchFamily="50" charset="-127"/>
                </a:rPr>
                <a:t>hataları</a:t>
              </a:r>
              <a:endParaRPr lang="en-US" altLang="ko-KR" sz="1800" dirty="0">
                <a:effectLst>
                  <a:outerShdw blurRad="38100" dist="38100" dir="2700000" algn="tl">
                    <a:srgbClr val="000000"/>
                  </a:outerShdw>
                </a:effectLst>
                <a:latin typeface="Arial" pitchFamily="34" charset="0"/>
                <a:ea typeface="굴림" pitchFamily="50" charset="-127"/>
              </a:endParaRPr>
            </a:p>
            <a:p>
              <a:pPr algn="r">
                <a:defRPr/>
              </a:pPr>
              <a:r>
                <a:rPr lang="tr-TR" altLang="ko-KR" sz="1800" dirty="0" smtClean="0">
                  <a:effectLst>
                    <a:outerShdw blurRad="38100" dist="38100" dir="2700000" algn="tl">
                      <a:srgbClr val="000000"/>
                    </a:outerShdw>
                  </a:effectLst>
                  <a:latin typeface="Arial" pitchFamily="34" charset="0"/>
                  <a:ea typeface="굴림" pitchFamily="50" charset="-127"/>
                </a:rPr>
                <a:t>mesela</a:t>
              </a:r>
              <a:r>
                <a:rPr lang="en-US" altLang="ko-KR" sz="1800" dirty="0" smtClean="0">
                  <a:effectLst>
                    <a:outerShdw blurRad="38100" dist="38100" dir="2700000" algn="tl">
                      <a:srgbClr val="000000"/>
                    </a:outerShdw>
                  </a:effectLst>
                  <a:latin typeface="Arial" pitchFamily="34" charset="0"/>
                  <a:ea typeface="굴림" pitchFamily="50" charset="-127"/>
                </a:rPr>
                <a:t>, </a:t>
              </a:r>
              <a:r>
                <a:rPr lang="en-US" altLang="ko-KR" sz="1800" dirty="0">
                  <a:effectLst>
                    <a:outerShdw blurRad="38100" dist="38100" dir="2700000" algn="tl">
                      <a:srgbClr val="000000"/>
                    </a:outerShdw>
                  </a:effectLst>
                  <a:latin typeface="Arial" pitchFamily="34" charset="0"/>
                  <a:ea typeface="굴림" pitchFamily="50" charset="-127"/>
                </a:rPr>
                <a:t>Array index out-of-bound, Null pointer exception</a:t>
              </a:r>
              <a:endParaRPr lang="en-US" sz="1800" dirty="0">
                <a:effectLst>
                  <a:outerShdw blurRad="38100" dist="38100" dir="2700000" algn="tl">
                    <a:srgbClr val="000000"/>
                  </a:outerShdw>
                </a:effectLst>
                <a:latin typeface="Arial" pitchFamily="34" charset="0"/>
                <a:ea typeface="굴림" pitchFamily="50" charset="-127"/>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ppt_x</p:attrName>
                                        </p:attrNameLst>
                                      </p:cBhvr>
                                      <p:tavLst>
                                        <p:tav tm="0">
                                          <p:val>
                                            <p:strVal val="#ppt_x+#ppt_w/2"/>
                                          </p:val>
                                        </p:tav>
                                        <p:tav tm="100000">
                                          <p:val>
                                            <p:strVal val="#ppt_x"/>
                                          </p:val>
                                        </p:tav>
                                      </p:tavLst>
                                    </p:anim>
                                    <p:anim calcmode="lin" valueType="num">
                                      <p:cBhvr>
                                        <p:cTn id="23" dur="500" fill="hold"/>
                                        <p:tgtEl>
                                          <p:spTgt spid="5"/>
                                        </p:tgtEl>
                                        <p:attrNameLst>
                                          <p:attrName>ppt_y</p:attrName>
                                        </p:attrNameLst>
                                      </p:cBhvr>
                                      <p:tavLst>
                                        <p:tav tm="0">
                                          <p:val>
                                            <p:strVal val="#ppt_y"/>
                                          </p:val>
                                        </p:tav>
                                        <p:tav tm="100000">
                                          <p:val>
                                            <p:strVal val="#ppt_y"/>
                                          </p:val>
                                        </p:tav>
                                      </p:tavLst>
                                    </p:anim>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2" fill="hold" nodeType="click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p:cTn id="30" dur="500" fill="hold"/>
                                        <p:tgtEl>
                                          <p:spTgt spid="35"/>
                                        </p:tgtEl>
                                        <p:attrNameLst>
                                          <p:attrName>ppt_x</p:attrName>
                                        </p:attrNameLst>
                                      </p:cBhvr>
                                      <p:tavLst>
                                        <p:tav tm="0">
                                          <p:val>
                                            <p:strVal val="#ppt_x+#ppt_w/2"/>
                                          </p:val>
                                        </p:tav>
                                        <p:tav tm="100000">
                                          <p:val>
                                            <p:strVal val="#ppt_x"/>
                                          </p:val>
                                        </p:tav>
                                      </p:tavLst>
                                    </p:anim>
                                    <p:anim calcmode="lin" valueType="num">
                                      <p:cBhvr>
                                        <p:cTn id="31" dur="500" fill="hold"/>
                                        <p:tgtEl>
                                          <p:spTgt spid="35"/>
                                        </p:tgtEl>
                                        <p:attrNameLst>
                                          <p:attrName>ppt_y</p:attrName>
                                        </p:attrNameLst>
                                      </p:cBhvr>
                                      <p:tavLst>
                                        <p:tav tm="0">
                                          <p:val>
                                            <p:strVal val="#ppt_y"/>
                                          </p:val>
                                        </p:tav>
                                        <p:tav tm="100000">
                                          <p:val>
                                            <p:strVal val="#ppt_y"/>
                                          </p:val>
                                        </p:tav>
                                      </p:tavLst>
                                    </p:anim>
                                    <p:anim calcmode="lin" valueType="num">
                                      <p:cBhvr>
                                        <p:cTn id="32" dur="500" fill="hold"/>
                                        <p:tgtEl>
                                          <p:spTgt spid="35"/>
                                        </p:tgtEl>
                                        <p:attrNameLst>
                                          <p:attrName>ppt_w</p:attrName>
                                        </p:attrNameLst>
                                      </p:cBhvr>
                                      <p:tavLst>
                                        <p:tav tm="0">
                                          <p:val>
                                            <p:fltVal val="0"/>
                                          </p:val>
                                        </p:tav>
                                        <p:tav tm="100000">
                                          <p:val>
                                            <p:strVal val="#ppt_w"/>
                                          </p:val>
                                        </p:tav>
                                      </p:tavLst>
                                    </p:anim>
                                    <p:anim calcmode="lin" valueType="num">
                                      <p:cBhvr>
                                        <p:cTn id="33" dur="500" fill="hold"/>
                                        <p:tgtEl>
                                          <p:spTgt spid="35"/>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dissolv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dissolve">
                                      <p:cBhvr>
                                        <p:cTn id="4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Java'da İstisnaların Yönetilmesi</a:t>
            </a:r>
            <a:endParaRPr lang="tr-TR" dirty="0"/>
          </a:p>
        </p:txBody>
      </p:sp>
      <p:sp>
        <p:nvSpPr>
          <p:cNvPr id="4" name="Rectangle 3"/>
          <p:cNvSpPr txBox="1">
            <a:spLocks noChangeArrowheads="1"/>
          </p:cNvSpPr>
          <p:nvPr/>
        </p:nvSpPr>
        <p:spPr>
          <a:xfrm>
            <a:off x="5157756" y="1544660"/>
            <a:ext cx="3886200" cy="5313339"/>
          </a:xfrm>
          <a:prstGeom prst="rect">
            <a:avLst/>
          </a:prstGeom>
        </p:spPr>
        <p:txBody>
          <a:bodyPr vert="horz" lIns="91440" tIns="45720" rIns="91440" bIns="45720" rtlCol="0">
            <a:normAutofit/>
          </a:bodyPr>
          <a:lstStyle/>
          <a:p>
            <a:pPr marL="269875" marR="0" lvl="0" indent="-269875" algn="l" defTabSz="914400" rtl="0" eaLnBrk="1" fontAlgn="auto" latinLnBrk="0" hangingPunct="1">
              <a:lnSpc>
                <a:spcPct val="100000"/>
              </a:lnSpc>
              <a:spcBef>
                <a:spcPct val="30000"/>
              </a:spcBef>
              <a:spcAft>
                <a:spcPts val="0"/>
              </a:spcAft>
              <a:buClrTx/>
              <a:buSzTx/>
              <a:buFont typeface="Arial" pitchFamily="34" charset="0"/>
              <a:buChar char="•"/>
              <a:tabLst/>
              <a:defRPr/>
            </a:pPr>
            <a:r>
              <a:rPr kumimoji="0" lang="tr-TR" altLang="ko-KR" sz="2400" b="0" i="0" u="none" strike="noStrike" kern="1200" cap="none" spc="0" normalizeH="0" baseline="0" noProof="0" dirty="0" smtClean="0">
                <a:ln>
                  <a:noFill/>
                </a:ln>
                <a:solidFill>
                  <a:schemeClr val="tx1"/>
                </a:solidFill>
                <a:effectLst/>
                <a:uLnTx/>
                <a:uFillTx/>
                <a:latin typeface="+mn-lt"/>
                <a:ea typeface="굴림" pitchFamily="50" charset="-127"/>
                <a:cs typeface="+mn-cs"/>
              </a:rPr>
              <a:t>İstisnalar engellenemez</a:t>
            </a:r>
          </a:p>
          <a:p>
            <a:pPr marL="269875" marR="0" lvl="0" indent="-269875" algn="l" defTabSz="914400" rtl="0" eaLnBrk="1" fontAlgn="auto" latinLnBrk="0" hangingPunct="1">
              <a:lnSpc>
                <a:spcPct val="100000"/>
              </a:lnSpc>
              <a:spcBef>
                <a:spcPct val="30000"/>
              </a:spcBef>
              <a:spcAft>
                <a:spcPts val="0"/>
              </a:spcAft>
              <a:buClrTx/>
              <a:buSzTx/>
              <a:buFont typeface="Arial" pitchFamily="34" charset="0"/>
              <a:buChar char="•"/>
              <a:tabLst/>
              <a:defRPr/>
            </a:pPr>
            <a:endParaRPr kumimoji="0" lang="en-US" altLang="ko-KR" sz="2400" b="0" i="0" u="none" strike="noStrike" kern="1200" cap="none" spc="0" normalizeH="0" baseline="0" noProof="0" dirty="0" smtClean="0">
              <a:ln>
                <a:noFill/>
              </a:ln>
              <a:solidFill>
                <a:schemeClr val="tx1"/>
              </a:solidFill>
              <a:effectLst/>
              <a:uLnTx/>
              <a:uFillTx/>
              <a:latin typeface="+mn-lt"/>
              <a:ea typeface="굴림" pitchFamily="50" charset="-127"/>
              <a:cs typeface="+mn-cs"/>
            </a:endParaRPr>
          </a:p>
          <a:p>
            <a:pPr marL="269875" marR="0" lvl="0" indent="-269875" algn="l" defTabSz="914400" rtl="0" eaLnBrk="1" fontAlgn="auto" latinLnBrk="0" hangingPunct="1">
              <a:lnSpc>
                <a:spcPct val="100000"/>
              </a:lnSpc>
              <a:spcBef>
                <a:spcPct val="30000"/>
              </a:spcBef>
              <a:spcAft>
                <a:spcPts val="0"/>
              </a:spcAft>
              <a:buClrTx/>
              <a:buSzTx/>
              <a:buFont typeface="Arial" pitchFamily="34" charset="0"/>
              <a:buChar char="•"/>
              <a:tabLst/>
              <a:defRPr/>
            </a:pPr>
            <a:r>
              <a:rPr kumimoji="0" lang="tr-TR" altLang="ko-KR" sz="2400" b="0" i="1" u="none" strike="noStrike" kern="1200" cap="none" spc="0" normalizeH="0" baseline="0" noProof="0" dirty="0" smtClean="0">
                <a:ln>
                  <a:noFill/>
                </a:ln>
                <a:solidFill>
                  <a:schemeClr val="accent3">
                    <a:lumMod val="50000"/>
                  </a:schemeClr>
                </a:solidFill>
                <a:effectLst/>
                <a:uLnTx/>
                <a:uFillTx/>
                <a:latin typeface="+mn-lt"/>
                <a:ea typeface="굴림" pitchFamily="50" charset="-127"/>
                <a:cs typeface="+mn-cs"/>
              </a:rPr>
              <a:t>İstisnaları Yöneticilerine</a:t>
            </a:r>
            <a:r>
              <a:rPr kumimoji="0" lang="tr-TR" altLang="ko-KR" sz="2400" b="0" i="1" u="none" strike="noStrike" kern="1200" cap="none" spc="0" normalizeH="0" noProof="0" dirty="0" smtClean="0">
                <a:ln>
                  <a:noFill/>
                </a:ln>
                <a:solidFill>
                  <a:schemeClr val="accent3">
                    <a:lumMod val="50000"/>
                  </a:schemeClr>
                </a:solidFill>
                <a:effectLst/>
                <a:uLnTx/>
                <a:uFillTx/>
                <a:latin typeface="+mn-lt"/>
                <a:ea typeface="굴림" pitchFamily="50" charset="-127"/>
                <a:cs typeface="+mn-cs"/>
              </a:rPr>
              <a:t> Bağlama</a:t>
            </a:r>
            <a:r>
              <a:rPr kumimoji="0" lang="en-US" altLang="ko-KR" sz="2400" b="0" i="0" u="none" strike="noStrike" kern="1200" cap="none" spc="0" normalizeH="0" baseline="0" noProof="0" dirty="0" smtClean="0">
                <a:ln>
                  <a:noFill/>
                </a:ln>
                <a:solidFill>
                  <a:schemeClr val="accent3">
                    <a:lumMod val="50000"/>
                  </a:schemeClr>
                </a:solidFill>
                <a:effectLst/>
                <a:uLnTx/>
                <a:uFillTx/>
                <a:latin typeface="+mn-lt"/>
                <a:ea typeface="굴림" pitchFamily="50" charset="-127"/>
                <a:cs typeface="+mn-cs"/>
              </a:rPr>
              <a:t> </a:t>
            </a:r>
            <a:r>
              <a:rPr kumimoji="0" lang="en-US" altLang="ko-KR" sz="24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An exception is bound to the first handler with a parameter is the </a:t>
            </a:r>
            <a:r>
              <a:rPr kumimoji="0" lang="en-US" sz="2400" b="0" i="0" u="sng" strike="noStrike" kern="1200" cap="none" spc="0" normalizeH="0" baseline="0" noProof="0" dirty="0" smtClean="0">
                <a:ln>
                  <a:noFill/>
                </a:ln>
                <a:solidFill>
                  <a:schemeClr val="tx1"/>
                </a:solidFill>
                <a:effectLst/>
                <a:uLnTx/>
                <a:uFillTx/>
                <a:latin typeface="+mn-lt"/>
                <a:ea typeface="+mn-ea"/>
                <a:cs typeface="+mn-cs"/>
              </a:rPr>
              <a:t>same class as the thrown object or an ancestor of it</a:t>
            </a:r>
            <a:endParaRPr kumimoji="0" lang="en-US" altLang="ko-KR" sz="2400" b="0" i="0" u="none" strike="noStrike" kern="1200" cap="none" spc="0" normalizeH="0" baseline="0" noProof="0" dirty="0" smtClean="0">
              <a:ln>
                <a:noFill/>
              </a:ln>
              <a:solidFill>
                <a:schemeClr val="tx1"/>
              </a:solidFill>
              <a:effectLst/>
              <a:uLnTx/>
              <a:uFillTx/>
              <a:latin typeface="+mn-lt"/>
              <a:ea typeface="굴림" pitchFamily="50" charset="-127"/>
              <a:cs typeface="+mn-cs"/>
            </a:endParaRPr>
          </a:p>
          <a:p>
            <a:pPr marL="269875" marR="0" lvl="0" indent="-269875" algn="l" defTabSz="914400" rtl="0" eaLnBrk="1" fontAlgn="auto" latinLnBrk="0" hangingPunct="1">
              <a:lnSpc>
                <a:spcPct val="100000"/>
              </a:lnSpc>
              <a:spcBef>
                <a:spcPct val="30000"/>
              </a:spcBef>
              <a:spcAft>
                <a:spcPts val="0"/>
              </a:spcAft>
              <a:buClrTx/>
              <a:buSzTx/>
              <a:buFont typeface="Arial" pitchFamily="34" charset="0"/>
              <a:buChar char="•"/>
              <a:tabLst/>
              <a:defRPr/>
            </a:pPr>
            <a:r>
              <a:rPr kumimoji="0" lang="en-US" altLang="ko-KR" sz="2400" b="0" i="0" u="none" strike="noStrike" kern="1200" cap="none" spc="0" normalizeH="0" baseline="0" noProof="0" dirty="0" smtClean="0">
                <a:ln>
                  <a:noFill/>
                </a:ln>
                <a:solidFill>
                  <a:schemeClr val="tx1"/>
                </a:solidFill>
                <a:effectLst/>
                <a:uLnTx/>
                <a:uFillTx/>
                <a:latin typeface="+mn-lt"/>
                <a:ea typeface="굴림" pitchFamily="50" charset="-127"/>
                <a:cs typeface="+mn-cs"/>
              </a:rPr>
              <a:t>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pecify code that is to be executed, regardless of what happens in the try construct</a:t>
            </a:r>
          </a:p>
        </p:txBody>
      </p:sp>
      <p:sp>
        <p:nvSpPr>
          <p:cNvPr id="5" name="Rectangle 4"/>
          <p:cNvSpPr>
            <a:spLocks noChangeArrowheads="1"/>
          </p:cNvSpPr>
          <p:nvPr/>
        </p:nvSpPr>
        <p:spPr bwMode="auto">
          <a:xfrm>
            <a:off x="71406" y="1519261"/>
            <a:ext cx="5086350" cy="5332935"/>
          </a:xfrm>
          <a:prstGeom prst="rect">
            <a:avLst/>
          </a:prstGeom>
          <a:noFill/>
          <a:ln w="9525" algn="ctr">
            <a:solidFill>
              <a:schemeClr val="tx1"/>
            </a:solidFill>
            <a:miter lim="800000"/>
            <a:headEnd/>
            <a:tailEnd/>
          </a:ln>
          <a:effectLst/>
        </p:spPr>
        <p:txBody>
          <a:bodyPr>
            <a:spAutoFit/>
          </a:bodyPr>
          <a:lstStyle/>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void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fileCopy</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(String file1, String file2) {</a:t>
            </a:r>
          </a:p>
          <a:p>
            <a:pPr algn="l">
              <a:defRPr/>
            </a:pPr>
            <a:r>
              <a:rPr lang="en-US" altLang="ko-KR" sz="2000" dirty="0">
                <a:solidFill>
                  <a:srgbClr val="00FF00"/>
                </a:solidFill>
                <a:effectLst>
                  <a:outerShdw blurRad="38100" dist="38100" dir="2700000" algn="tl">
                    <a:srgbClr val="000000"/>
                  </a:outerShdw>
                </a:effectLst>
                <a:latin typeface="Arial" pitchFamily="34" charset="0"/>
                <a:ea typeface="굴림" pitchFamily="50" charset="-127"/>
              </a:rPr>
              <a:t>  </a:t>
            </a:r>
            <a:r>
              <a:rPr lang="en-US" altLang="ko-KR" sz="2000" b="1" i="1" dirty="0">
                <a:solidFill>
                  <a:schemeClr val="accent3">
                    <a:lumMod val="50000"/>
                  </a:schemeClr>
                </a:solidFill>
                <a:effectLst>
                  <a:outerShdw blurRad="38100" dist="38100" dir="2700000" algn="tl">
                    <a:srgbClr val="000000"/>
                  </a:outerShdw>
                </a:effectLst>
                <a:latin typeface="Arial" pitchFamily="34" charset="0"/>
                <a:ea typeface="굴림" pitchFamily="50" charset="-127"/>
              </a:rPr>
              <a:t>try</a:t>
            </a:r>
            <a:r>
              <a:rPr lang="en-US" altLang="ko-KR" sz="2000" dirty="0">
                <a:solidFill>
                  <a:srgbClr val="00FF00"/>
                </a:solidFill>
                <a:effectLst>
                  <a:outerShdw blurRad="38100" dist="38100" dir="2700000" algn="tl">
                    <a:srgbClr val="000000"/>
                  </a:outerShdw>
                </a:effectLst>
                <a:latin typeface="Arial" pitchFamily="34" charset="0"/>
                <a:ea typeface="굴림" pitchFamily="50" charset="-127"/>
              </a:rPr>
              <a:t> {</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FileInputStream</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in =</a:t>
            </a:r>
          </a:p>
          <a:p>
            <a:pPr algn="l">
              <a:lnSpc>
                <a:spcPct val="90000"/>
              </a:lnSpc>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new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FileInputStream</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(file1);</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FileOutputStream</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out =</a:t>
            </a:r>
          </a:p>
          <a:p>
            <a:pPr algn="l">
              <a:lnSpc>
                <a:spcPct val="90000"/>
              </a:lnSpc>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new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FileOutputStream</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(file2);</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int</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data;</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while ((data =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in.read</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&gt;= 0)</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out.write</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(data);</a:t>
            </a:r>
          </a:p>
          <a:p>
            <a:pPr algn="l">
              <a:defRPr/>
            </a:pPr>
            <a:r>
              <a:rPr lang="en-US" altLang="ko-KR" sz="2000" dirty="0">
                <a:solidFill>
                  <a:srgbClr val="00FF00"/>
                </a:solidFill>
                <a:effectLst>
                  <a:outerShdw blurRad="38100" dist="38100" dir="2700000" algn="tl">
                    <a:srgbClr val="000000"/>
                  </a:outerShdw>
                </a:effectLst>
                <a:latin typeface="Arial" pitchFamily="34" charset="0"/>
                <a:ea typeface="굴림" pitchFamily="50" charset="-127"/>
              </a:rPr>
              <a:t>  } </a:t>
            </a:r>
            <a:r>
              <a:rPr lang="en-US" altLang="ko-KR" sz="2000" b="1" i="1" dirty="0">
                <a:solidFill>
                  <a:schemeClr val="accent3">
                    <a:lumMod val="50000"/>
                  </a:schemeClr>
                </a:solidFill>
                <a:effectLst>
                  <a:outerShdw blurRad="38100" dist="38100" dir="2700000" algn="tl">
                    <a:srgbClr val="000000"/>
                  </a:outerShdw>
                </a:effectLst>
                <a:latin typeface="Arial" pitchFamily="34" charset="0"/>
                <a:ea typeface="굴림" pitchFamily="50" charset="-127"/>
              </a:rPr>
              <a:t>catch</a:t>
            </a:r>
            <a:r>
              <a:rPr lang="en-US" altLang="ko-KR" sz="2000" dirty="0">
                <a:solidFill>
                  <a:srgbClr val="00FF00"/>
                </a:solidFill>
                <a:effectLst>
                  <a:outerShdw blurRad="38100" dist="38100" dir="2700000" algn="tl">
                    <a:srgbClr val="000000"/>
                  </a:outerShdw>
                </a:effectLst>
                <a:latin typeface="Arial" pitchFamily="34" charset="0"/>
                <a:ea typeface="굴림" pitchFamily="50" charset="-127"/>
              </a:rPr>
              <a:t> (</a:t>
            </a:r>
            <a:r>
              <a:rPr lang="en-US" altLang="ko-KR" sz="2000" b="1" dirty="0" err="1">
                <a:solidFill>
                  <a:srgbClr val="00FF00"/>
                </a:solidFill>
                <a:effectLst>
                  <a:outerShdw blurRad="38100" dist="38100" dir="2700000" algn="tl">
                    <a:srgbClr val="000000"/>
                  </a:outerShdw>
                </a:effectLst>
                <a:latin typeface="Arial" pitchFamily="34" charset="0"/>
                <a:ea typeface="굴림" pitchFamily="50" charset="-127"/>
              </a:rPr>
              <a:t>FileNotFoundException</a:t>
            </a:r>
            <a:r>
              <a:rPr lang="en-US" altLang="ko-KR" sz="2000" dirty="0">
                <a:solidFill>
                  <a:srgbClr val="00FF00"/>
                </a:solidFill>
                <a:effectLst>
                  <a:outerShdw blurRad="38100" dist="38100" dir="2700000" algn="tl">
                    <a:srgbClr val="000000"/>
                  </a:outerShdw>
                </a:effectLst>
                <a:latin typeface="Arial" pitchFamily="34" charset="0"/>
                <a:ea typeface="굴림" pitchFamily="50" charset="-127"/>
              </a:rPr>
              <a:t> e1) {</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System.err.println</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(“Can’t open a file.”);</a:t>
            </a:r>
          </a:p>
          <a:p>
            <a:pPr algn="l">
              <a:defRPr/>
            </a:pPr>
            <a:r>
              <a:rPr lang="en-US" altLang="ko-KR" sz="2000" dirty="0">
                <a:solidFill>
                  <a:srgbClr val="00FF00"/>
                </a:solidFill>
                <a:effectLst>
                  <a:outerShdw blurRad="38100" dist="38100" dir="2700000" algn="tl">
                    <a:srgbClr val="000000"/>
                  </a:outerShdw>
                </a:effectLst>
                <a:latin typeface="Arial" pitchFamily="34" charset="0"/>
                <a:ea typeface="굴림" pitchFamily="50" charset="-127"/>
              </a:rPr>
              <a:t>  } </a:t>
            </a:r>
            <a:r>
              <a:rPr lang="en-US" altLang="ko-KR" sz="2000" b="1" i="1" dirty="0">
                <a:solidFill>
                  <a:schemeClr val="accent3">
                    <a:lumMod val="50000"/>
                  </a:schemeClr>
                </a:solidFill>
                <a:effectLst>
                  <a:outerShdw blurRad="38100" dist="38100" dir="2700000" algn="tl">
                    <a:srgbClr val="000000"/>
                  </a:outerShdw>
                </a:effectLst>
                <a:latin typeface="Arial" pitchFamily="34" charset="0"/>
                <a:ea typeface="굴림" pitchFamily="50" charset="-127"/>
              </a:rPr>
              <a:t>catch</a:t>
            </a:r>
            <a:r>
              <a:rPr lang="en-US" altLang="ko-KR" sz="2000" dirty="0">
                <a:solidFill>
                  <a:srgbClr val="00FF00"/>
                </a:solidFill>
                <a:effectLst>
                  <a:outerShdw blurRad="38100" dist="38100" dir="2700000" algn="tl">
                    <a:srgbClr val="000000"/>
                  </a:outerShdw>
                </a:effectLst>
                <a:latin typeface="Arial" pitchFamily="34" charset="0"/>
                <a:ea typeface="굴림" pitchFamily="50" charset="-127"/>
              </a:rPr>
              <a:t> (</a:t>
            </a:r>
            <a:r>
              <a:rPr lang="en-US" altLang="ko-KR" sz="2000" b="1" dirty="0" err="1">
                <a:solidFill>
                  <a:srgbClr val="00FF00"/>
                </a:solidFill>
                <a:effectLst>
                  <a:outerShdw blurRad="38100" dist="38100" dir="2700000" algn="tl">
                    <a:srgbClr val="000000"/>
                  </a:outerShdw>
                </a:effectLst>
                <a:latin typeface="Arial" pitchFamily="34" charset="0"/>
                <a:ea typeface="굴림" pitchFamily="50" charset="-127"/>
              </a:rPr>
              <a:t>IOException</a:t>
            </a:r>
            <a:r>
              <a:rPr lang="en-US" altLang="ko-KR" sz="2000" dirty="0">
                <a:solidFill>
                  <a:srgbClr val="00FF00"/>
                </a:solidFill>
                <a:effectLst>
                  <a:outerShdw blurRad="38100" dist="38100" dir="2700000" algn="tl">
                    <a:srgbClr val="000000"/>
                  </a:outerShdw>
                </a:effectLst>
                <a:latin typeface="Arial" pitchFamily="34" charset="0"/>
                <a:ea typeface="굴림" pitchFamily="50" charset="-127"/>
              </a:rPr>
              <a:t> e2) {</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System.err.println</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(“Can’t read or write.”);</a:t>
            </a:r>
          </a:p>
          <a:p>
            <a:pPr algn="l">
              <a:defRPr/>
            </a:pPr>
            <a:r>
              <a:rPr lang="en-US" altLang="ko-KR" sz="2000" dirty="0">
                <a:solidFill>
                  <a:srgbClr val="00FF00"/>
                </a:solidFill>
                <a:effectLst>
                  <a:outerShdw blurRad="38100" dist="38100" dir="2700000" algn="tl">
                    <a:srgbClr val="000000"/>
                  </a:outerShdw>
                </a:effectLst>
                <a:latin typeface="Arial" pitchFamily="34" charset="0"/>
                <a:ea typeface="굴림" pitchFamily="50" charset="-127"/>
              </a:rPr>
              <a:t>  } </a:t>
            </a:r>
            <a:r>
              <a:rPr lang="en-US" altLang="ko-KR" sz="2000" b="1" i="1" dirty="0">
                <a:solidFill>
                  <a:schemeClr val="accent3">
                    <a:lumMod val="50000"/>
                  </a:schemeClr>
                </a:solidFill>
                <a:effectLst>
                  <a:outerShdw blurRad="38100" dist="38100" dir="2700000" algn="tl">
                    <a:srgbClr val="000000"/>
                  </a:outerShdw>
                </a:effectLst>
                <a:latin typeface="Arial" pitchFamily="34" charset="0"/>
                <a:ea typeface="굴림" pitchFamily="50" charset="-127"/>
              </a:rPr>
              <a:t>finally</a:t>
            </a:r>
            <a:r>
              <a:rPr lang="en-US" altLang="ko-KR" sz="2000" dirty="0">
                <a:solidFill>
                  <a:srgbClr val="00FF00"/>
                </a:solidFill>
                <a:effectLst>
                  <a:outerShdw blurRad="38100" dist="38100" dir="2700000" algn="tl">
                    <a:srgbClr val="000000"/>
                  </a:outerShdw>
                </a:effectLst>
                <a:latin typeface="Arial" pitchFamily="34" charset="0"/>
                <a:ea typeface="굴림" pitchFamily="50" charset="-127"/>
              </a:rPr>
              <a:t> {</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in.close</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out.close</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a:t>
            </a:r>
          </a:p>
          <a:p>
            <a:pPr algn="l">
              <a:lnSpc>
                <a:spcPct val="70000"/>
              </a:lnSpc>
              <a:defRPr/>
            </a:pPr>
            <a:r>
              <a:rPr lang="en-US" altLang="ko-KR" sz="2000" dirty="0">
                <a:solidFill>
                  <a:srgbClr val="00FF00"/>
                </a:solidFill>
                <a:effectLst>
                  <a:outerShdw blurRad="38100" dist="38100" dir="2700000" algn="tl">
                    <a:srgbClr val="000000"/>
                  </a:outerShdw>
                </a:effectLst>
                <a:latin typeface="Arial" pitchFamily="34" charset="0"/>
                <a:ea typeface="굴림" pitchFamily="50" charset="-127"/>
              </a:rPr>
              <a:t>  }</a:t>
            </a:r>
          </a:p>
          <a:p>
            <a:pPr algn="l">
              <a:lnSpc>
                <a:spcPct val="45000"/>
              </a:lnSpc>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a:t>
            </a:r>
          </a:p>
        </p:txBody>
      </p:sp>
      <p:grpSp>
        <p:nvGrpSpPr>
          <p:cNvPr id="3" name="Group 5"/>
          <p:cNvGrpSpPr>
            <a:grpSpLocks/>
          </p:cNvGrpSpPr>
          <p:nvPr/>
        </p:nvGrpSpPr>
        <p:grpSpPr bwMode="auto">
          <a:xfrm>
            <a:off x="242856" y="3487761"/>
            <a:ext cx="5126038" cy="1998663"/>
            <a:chOff x="216" y="1944"/>
            <a:chExt cx="3229" cy="1259"/>
          </a:xfrm>
        </p:grpSpPr>
        <p:sp>
          <p:nvSpPr>
            <p:cNvPr id="7" name="Line 6"/>
            <p:cNvSpPr>
              <a:spLocks noChangeShapeType="1"/>
            </p:cNvSpPr>
            <p:nvPr/>
          </p:nvSpPr>
          <p:spPr bwMode="auto">
            <a:xfrm flipV="1">
              <a:off x="2725" y="1944"/>
              <a:ext cx="720" cy="480"/>
            </a:xfrm>
            <a:prstGeom prst="line">
              <a:avLst/>
            </a:prstGeom>
            <a:noFill/>
            <a:ln w="28575">
              <a:solidFill>
                <a:srgbClr val="FF0000"/>
              </a:solidFill>
              <a:round/>
              <a:headEnd/>
              <a:tailEnd type="triangle" w="lg" len="med"/>
            </a:ln>
            <a:effectLst/>
          </p:spPr>
          <p:txBody>
            <a:bodyPr wrap="none" anchor="ctr"/>
            <a:lstStyle/>
            <a:p>
              <a:pPr>
                <a:defRPr/>
              </a:pPr>
              <a:endParaRPr lang="tr-TR">
                <a:latin typeface="Arial" pitchFamily="34" charset="0"/>
              </a:endParaRPr>
            </a:p>
          </p:txBody>
        </p:sp>
        <p:sp>
          <p:nvSpPr>
            <p:cNvPr id="8" name="Rectangle 7"/>
            <p:cNvSpPr>
              <a:spLocks noChangeArrowheads="1"/>
            </p:cNvSpPr>
            <p:nvPr/>
          </p:nvSpPr>
          <p:spPr bwMode="auto">
            <a:xfrm>
              <a:off x="216" y="2430"/>
              <a:ext cx="3065" cy="773"/>
            </a:xfrm>
            <a:prstGeom prst="rect">
              <a:avLst/>
            </a:prstGeom>
            <a:noFill/>
            <a:ln w="28575" algn="ctr">
              <a:solidFill>
                <a:srgbClr val="FF0000"/>
              </a:solidFill>
              <a:miter lim="800000"/>
              <a:headEnd/>
              <a:tailEnd/>
            </a:ln>
            <a:effectLst/>
          </p:spPr>
          <p:txBody>
            <a:bodyPr wrap="none" anchor="ctr"/>
            <a:lstStyle/>
            <a:p>
              <a:pPr>
                <a:defRPr/>
              </a:pPr>
              <a:endParaRPr lang="tr-TR">
                <a:latin typeface="Arial" pitchFamily="34" charset="0"/>
              </a:endParaRPr>
            </a:p>
          </p:txBody>
        </p:sp>
      </p:grpSp>
      <p:grpSp>
        <p:nvGrpSpPr>
          <p:cNvPr id="6" name="Group 8"/>
          <p:cNvGrpSpPr>
            <a:grpSpLocks/>
          </p:cNvGrpSpPr>
          <p:nvPr/>
        </p:nvGrpSpPr>
        <p:grpSpPr bwMode="auto">
          <a:xfrm>
            <a:off x="4700556" y="5773761"/>
            <a:ext cx="647700" cy="800100"/>
            <a:chOff x="3024" y="3384"/>
            <a:chExt cx="408" cy="504"/>
          </a:xfrm>
        </p:grpSpPr>
        <p:sp>
          <p:nvSpPr>
            <p:cNvPr id="10" name="AutoShape 9"/>
            <p:cNvSpPr>
              <a:spLocks/>
            </p:cNvSpPr>
            <p:nvPr/>
          </p:nvSpPr>
          <p:spPr bwMode="auto">
            <a:xfrm>
              <a:off x="3024" y="3384"/>
              <a:ext cx="96" cy="504"/>
            </a:xfrm>
            <a:prstGeom prst="rightBrace">
              <a:avLst>
                <a:gd name="adj1" fmla="val 43750"/>
                <a:gd name="adj2" fmla="val 50000"/>
              </a:avLst>
            </a:prstGeom>
            <a:noFill/>
            <a:ln w="28575">
              <a:solidFill>
                <a:srgbClr val="FF0000"/>
              </a:solidFill>
              <a:round/>
              <a:headEnd/>
              <a:tailEnd/>
            </a:ln>
            <a:effectLst/>
          </p:spPr>
          <p:txBody>
            <a:bodyPr wrap="none" anchor="ctr"/>
            <a:lstStyle/>
            <a:p>
              <a:pPr>
                <a:defRPr/>
              </a:pPr>
              <a:endParaRPr lang="tr-TR">
                <a:latin typeface="Arial" pitchFamily="34" charset="0"/>
              </a:endParaRPr>
            </a:p>
          </p:txBody>
        </p:sp>
        <p:sp>
          <p:nvSpPr>
            <p:cNvPr id="11" name="Line 10"/>
            <p:cNvSpPr>
              <a:spLocks noChangeShapeType="1"/>
            </p:cNvSpPr>
            <p:nvPr/>
          </p:nvSpPr>
          <p:spPr bwMode="auto">
            <a:xfrm flipV="1">
              <a:off x="3112" y="3420"/>
              <a:ext cx="320" cy="215"/>
            </a:xfrm>
            <a:prstGeom prst="line">
              <a:avLst/>
            </a:prstGeom>
            <a:noFill/>
            <a:ln w="28575">
              <a:solidFill>
                <a:srgbClr val="FF0000"/>
              </a:solidFill>
              <a:round/>
              <a:headEnd/>
              <a:tailEnd type="triangle" w="lg" len="med"/>
            </a:ln>
            <a:effectLst/>
          </p:spPr>
          <p:txBody>
            <a:bodyPr wrap="none" anchor="ctr"/>
            <a:lstStyle/>
            <a:p>
              <a:pPr>
                <a:defRPr/>
              </a:pPr>
              <a:endParaRPr lang="tr-TR">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ppt_x</p:attrName>
                                        </p:attrNameLst>
                                      </p:cBhvr>
                                      <p:tavLst>
                                        <p:tav tm="0">
                                          <p:val>
                                            <p:strVal val="#ppt_x-#ppt_w/2"/>
                                          </p:val>
                                        </p:tav>
                                        <p:tav tm="100000">
                                          <p:val>
                                            <p:strVal val="#ppt_x"/>
                                          </p:val>
                                        </p:tav>
                                      </p:tavLst>
                                    </p:anim>
                                    <p:anim calcmode="lin" valueType="num">
                                      <p:cBhvr>
                                        <p:cTn id="12" dur="500" fill="hold"/>
                                        <p:tgtEl>
                                          <p:spTgt spid="3"/>
                                        </p:tgtEl>
                                        <p:attrNameLst>
                                          <p:attrName>ppt_y</p:attrName>
                                        </p:attrNameLst>
                                      </p:cBhvr>
                                      <p:tavLst>
                                        <p:tav tm="0">
                                          <p:val>
                                            <p:strVal val="#ppt_y"/>
                                          </p:val>
                                        </p:tav>
                                        <p:tav tm="100000">
                                          <p:val>
                                            <p:strVal val="#ppt_y"/>
                                          </p:val>
                                        </p:tav>
                                      </p:tavLst>
                                    </p:anim>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strVal val="#ppt_h"/>
                                          </p:val>
                                        </p:tav>
                                        <p:tav tm="100000">
                                          <p:val>
                                            <p:strVal val="#ppt_h"/>
                                          </p:val>
                                        </p:tav>
                                      </p:tavLst>
                                    </p:anim>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ppt_x</p:attrName>
                                        </p:attrNameLst>
                                      </p:cBhvr>
                                      <p:tavLst>
                                        <p:tav tm="0">
                                          <p:val>
                                            <p:strVal val="#ppt_x-#ppt_w/2"/>
                                          </p:val>
                                        </p:tav>
                                        <p:tav tm="100000">
                                          <p:val>
                                            <p:strVal val="#ppt_x"/>
                                          </p:val>
                                        </p:tav>
                                      </p:tavLst>
                                    </p:anim>
                                    <p:anim calcmode="lin" valueType="num">
                                      <p:cBhvr>
                                        <p:cTn id="23" dur="500" fill="hold"/>
                                        <p:tgtEl>
                                          <p:spTgt spid="6"/>
                                        </p:tgtEl>
                                        <p:attrNameLst>
                                          <p:attrName>ppt_y</p:attrName>
                                        </p:attrNameLst>
                                      </p:cBhvr>
                                      <p:tavLst>
                                        <p:tav tm="0">
                                          <p:val>
                                            <p:strVal val="#ppt_y"/>
                                          </p:val>
                                        </p:tav>
                                        <p:tav tm="100000">
                                          <p:val>
                                            <p:strVal val="#ppt_y"/>
                                          </p:val>
                                        </p:tav>
                                      </p:tavLst>
                                    </p:anim>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strVal val="#ppt_h"/>
                                          </p:val>
                                        </p:tav>
                                        <p:tav tm="100000">
                                          <p:val>
                                            <p:strVal val="#ppt_h"/>
                                          </p:val>
                                        </p:tav>
                                      </p:tavLst>
                                    </p:anim>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Java'da İstisnaların Yayılımı</a:t>
            </a:r>
            <a:endParaRPr lang="tr-TR" dirty="0"/>
          </a:p>
        </p:txBody>
      </p:sp>
      <p:sp>
        <p:nvSpPr>
          <p:cNvPr id="4" name="Rectangle 3"/>
          <p:cNvSpPr txBox="1">
            <a:spLocks noChangeArrowheads="1"/>
          </p:cNvSpPr>
          <p:nvPr/>
        </p:nvSpPr>
        <p:spPr>
          <a:xfrm>
            <a:off x="4543394" y="1477984"/>
            <a:ext cx="4457700" cy="499427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50000"/>
              </a:spcBef>
              <a:spcAft>
                <a:spcPts val="0"/>
              </a:spcAft>
              <a:buClrTx/>
              <a:buSzTx/>
              <a:buFont typeface="Arial" pitchFamily="34" charset="0"/>
              <a:buChar char="•"/>
              <a:tabLst/>
              <a:defRPr/>
            </a:pPr>
            <a:r>
              <a:rPr kumimoji="0" lang="en-US" altLang="ko-KR" sz="2400" b="0" i="0" u="none" strike="noStrike" kern="1200" cap="none" spc="0" normalizeH="0" baseline="0" noProof="0" dirty="0" smtClean="0">
                <a:ln>
                  <a:noFill/>
                </a:ln>
                <a:solidFill>
                  <a:schemeClr val="tx1"/>
                </a:solidFill>
                <a:effectLst/>
                <a:uLnTx/>
                <a:uFillTx/>
                <a:latin typeface="+mn-lt"/>
                <a:ea typeface="굴림" pitchFamily="50" charset="-127"/>
                <a:cs typeface="+mn-cs"/>
              </a:rPr>
              <a:t>A method can be declared to </a:t>
            </a:r>
            <a:r>
              <a:rPr kumimoji="0" lang="en-US" altLang="ko-KR" sz="2400" b="0" i="0" u="sng" strike="noStrike" kern="1200" cap="none" spc="0" normalizeH="0" baseline="0" noProof="0" dirty="0" smtClean="0">
                <a:ln>
                  <a:noFill/>
                </a:ln>
                <a:solidFill>
                  <a:schemeClr val="tx1"/>
                </a:solidFill>
                <a:effectLst/>
                <a:uLnTx/>
                <a:uFillTx/>
                <a:latin typeface="+mn-lt"/>
                <a:ea typeface="굴림" pitchFamily="50" charset="-127"/>
                <a:cs typeface="+mn-cs"/>
              </a:rPr>
              <a:t>propagate certain exceptions to its caller</a:t>
            </a:r>
            <a:r>
              <a:rPr kumimoji="0" lang="en-US" altLang="ko-KR" sz="2400" b="0" i="0" u="none" strike="noStrike" kern="1200" cap="none" spc="0" normalizeH="0" baseline="0" noProof="0" dirty="0" smtClean="0">
                <a:ln>
                  <a:noFill/>
                </a:ln>
                <a:solidFill>
                  <a:schemeClr val="tx1"/>
                </a:solidFill>
                <a:effectLst/>
                <a:uLnTx/>
                <a:uFillTx/>
                <a:latin typeface="+mn-lt"/>
                <a:ea typeface="굴림" pitchFamily="50" charset="-127"/>
                <a:cs typeface="+mn-cs"/>
              </a:rPr>
              <a:t> by using ‘</a:t>
            </a:r>
            <a:r>
              <a:rPr kumimoji="0" lang="en-US" altLang="ko-KR" sz="2400" b="1" i="0" u="none" strike="noStrike" kern="1200" cap="none" spc="0" normalizeH="0" baseline="0" noProof="0" dirty="0" smtClean="0">
                <a:ln>
                  <a:noFill/>
                </a:ln>
                <a:solidFill>
                  <a:schemeClr val="accent3">
                    <a:lumMod val="50000"/>
                  </a:schemeClr>
                </a:solidFill>
                <a:effectLst/>
                <a:uLnTx/>
                <a:uFillTx/>
                <a:latin typeface="+mn-lt"/>
                <a:ea typeface="굴림" pitchFamily="50" charset="-127"/>
                <a:cs typeface="+mn-cs"/>
              </a:rPr>
              <a:t>throws</a:t>
            </a:r>
            <a:r>
              <a:rPr kumimoji="0" lang="en-US" altLang="ko-KR" sz="2400" b="0" i="0" u="none" strike="noStrike" kern="1200" cap="none" spc="0" normalizeH="0" baseline="0" noProof="0" dirty="0" smtClean="0">
                <a:ln>
                  <a:noFill/>
                </a:ln>
                <a:solidFill>
                  <a:schemeClr val="tx1"/>
                </a:solidFill>
                <a:effectLst/>
                <a:uLnTx/>
                <a:uFillTx/>
                <a:latin typeface="+mn-lt"/>
                <a:ea typeface="굴림" pitchFamily="50" charset="-127"/>
                <a:cs typeface="+mn-cs"/>
              </a:rPr>
              <a:t>’</a:t>
            </a:r>
          </a:p>
          <a:p>
            <a:pPr marL="342900" marR="0" lvl="0" indent="-342900" algn="l" defTabSz="914400" rtl="0" eaLnBrk="1" fontAlgn="auto" latinLnBrk="0" hangingPunct="1">
              <a:lnSpc>
                <a:spcPct val="100000"/>
              </a:lnSpc>
              <a:spcBef>
                <a:spcPct val="50000"/>
              </a:spcBef>
              <a:spcAft>
                <a:spcPts val="0"/>
              </a:spcAft>
              <a:buClrTx/>
              <a:buSzTx/>
              <a:buFont typeface="Arial" pitchFamily="34" charset="0"/>
              <a:buChar char="•"/>
              <a:tabLst/>
              <a:defRPr/>
            </a:pPr>
            <a:r>
              <a:rPr kumimoji="0" lang="en-US" altLang="ko-KR" sz="2400" b="0" i="0" u="none" strike="noStrike" kern="1200" cap="none" spc="0" normalizeH="0" baseline="0" noProof="0" dirty="0" smtClean="0">
                <a:ln>
                  <a:noFill/>
                </a:ln>
                <a:solidFill>
                  <a:schemeClr val="tx1"/>
                </a:solidFill>
                <a:effectLst/>
                <a:uLnTx/>
                <a:uFillTx/>
                <a:latin typeface="+mn-lt"/>
                <a:ea typeface="굴림" pitchFamily="50" charset="-127"/>
                <a:cs typeface="+mn-cs"/>
              </a:rPr>
              <a:t>Exceptions are </a:t>
            </a:r>
            <a:r>
              <a:rPr kumimoji="0" lang="en-US" altLang="ko-KR" sz="2400" b="0" i="0" u="sng" strike="noStrike" kern="1200" cap="none" spc="0" normalizeH="0" baseline="0" noProof="0" dirty="0" smtClean="0">
                <a:ln>
                  <a:noFill/>
                </a:ln>
                <a:solidFill>
                  <a:schemeClr val="tx1"/>
                </a:solidFill>
                <a:effectLst/>
                <a:uLnTx/>
                <a:uFillTx/>
                <a:latin typeface="+mn-lt"/>
                <a:ea typeface="굴림" pitchFamily="50" charset="-127"/>
                <a:cs typeface="+mn-cs"/>
              </a:rPr>
              <a:t>dynamically bound</a:t>
            </a:r>
            <a:r>
              <a:rPr kumimoji="0" lang="en-US" altLang="ko-KR" sz="2400" b="0" i="0" u="none" strike="noStrike" kern="1200" cap="none" spc="0" normalizeH="0" baseline="0" noProof="0" dirty="0" smtClean="0">
                <a:ln>
                  <a:noFill/>
                </a:ln>
                <a:solidFill>
                  <a:schemeClr val="tx1"/>
                </a:solidFill>
                <a:effectLst/>
                <a:uLnTx/>
                <a:uFillTx/>
                <a:latin typeface="+mn-lt"/>
                <a:ea typeface="굴림" pitchFamily="50" charset="-127"/>
                <a:cs typeface="+mn-cs"/>
              </a:rPr>
              <a:t> to handlers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5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To insure that all exceptions are caught, a handler can be </a:t>
            </a:r>
            <a:r>
              <a:rPr kumimoji="0" lang="en-US" altLang="ko-KR" sz="2400" b="0" i="0" u="none" strike="noStrike" kern="1200" cap="none" spc="0" normalizeH="0" baseline="0" noProof="0" dirty="0" smtClean="0">
                <a:ln>
                  <a:noFill/>
                </a:ln>
                <a:solidFill>
                  <a:schemeClr val="tx1"/>
                </a:solidFill>
                <a:effectLst/>
                <a:uLnTx/>
                <a:uFillTx/>
                <a:latin typeface="+mn-lt"/>
                <a:ea typeface="굴림" pitchFamily="50" charset="-127"/>
                <a:cs typeface="+mn-cs"/>
              </a:rPr>
              <a:t>defined to have</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an </a:t>
            </a:r>
            <a:r>
              <a:rPr kumimoji="0" lang="en-US" sz="2400" b="1" i="0" u="none" strike="noStrike" kern="1200" cap="none" spc="0" normalizeH="0" baseline="0" noProof="0" dirty="0" smtClean="0">
                <a:ln>
                  <a:noFill/>
                </a:ln>
                <a:solidFill>
                  <a:schemeClr val="accent3">
                    <a:lumMod val="50000"/>
                  </a:schemeClr>
                </a:solidFill>
                <a:effectLst/>
                <a:uLnTx/>
                <a:uFillTx/>
                <a:latin typeface="+mn-lt"/>
                <a:ea typeface="+mn-ea"/>
                <a:cs typeface="+mn-cs"/>
              </a:rPr>
              <a:t>Exception</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class parameter</a:t>
            </a:r>
            <a:endParaRPr kumimoji="0" lang="en-US" altLang="ko-KR" sz="2400" b="0" i="0" u="none" strike="noStrike" kern="1200" cap="none" spc="0" normalizeH="0" baseline="0" noProof="0" dirty="0" smtClean="0">
              <a:ln>
                <a:noFill/>
              </a:ln>
              <a:solidFill>
                <a:schemeClr val="tx1"/>
              </a:solidFill>
              <a:effectLst/>
              <a:uLnTx/>
              <a:uFillTx/>
              <a:latin typeface="+mn-lt"/>
              <a:ea typeface="굴림" pitchFamily="50" charset="-127"/>
              <a:cs typeface="+mn-cs"/>
            </a:endParaRPr>
          </a:p>
          <a:p>
            <a:pPr marL="342900" marR="0" lvl="0" indent="-342900" algn="l" defTabSz="914400" rtl="0" eaLnBrk="1" fontAlgn="auto" latinLnBrk="0" hangingPunct="1">
              <a:lnSpc>
                <a:spcPct val="100000"/>
              </a:lnSpc>
              <a:spcBef>
                <a:spcPct val="50000"/>
              </a:spcBef>
              <a:spcAft>
                <a:spcPts val="0"/>
              </a:spcAft>
              <a:buClrTx/>
              <a:buSzTx/>
              <a:buFont typeface="Arial" pitchFamily="34" charset="0"/>
              <a:buChar char="•"/>
              <a:tabLst/>
              <a:defRPr/>
            </a:pPr>
            <a:r>
              <a:rPr kumimoji="0" lang="en-US" altLang="ko-KR" sz="2400" b="0" i="0" u="none" strike="noStrike" kern="1200" cap="none" spc="0" normalizeH="0" baseline="0" noProof="0" dirty="0" smtClean="0">
                <a:ln>
                  <a:noFill/>
                </a:ln>
                <a:solidFill>
                  <a:schemeClr val="tx1"/>
                </a:solidFill>
                <a:effectLst/>
                <a:uLnTx/>
                <a:uFillTx/>
                <a:latin typeface="+mn-lt"/>
                <a:ea typeface="굴림" pitchFamily="50" charset="-127"/>
                <a:cs typeface="+mn-cs"/>
              </a:rPr>
              <a:t>There are built-in operations in exception objects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Rectangle 4"/>
          <p:cNvSpPr>
            <a:spLocks noChangeArrowheads="1"/>
          </p:cNvSpPr>
          <p:nvPr/>
        </p:nvSpPr>
        <p:spPr bwMode="auto">
          <a:xfrm>
            <a:off x="142844" y="1303359"/>
            <a:ext cx="4400550" cy="5329088"/>
          </a:xfrm>
          <a:prstGeom prst="rect">
            <a:avLst/>
          </a:prstGeom>
          <a:noFill/>
          <a:ln w="9525" algn="ctr">
            <a:solidFill>
              <a:schemeClr val="tx1"/>
            </a:solidFill>
            <a:miter lim="800000"/>
            <a:headEnd/>
            <a:tailEnd/>
          </a:ln>
          <a:effectLst/>
        </p:spPr>
        <p:txBody>
          <a:bodyPr>
            <a:spAutoFit/>
          </a:bodyPr>
          <a:lstStyle/>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void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fileCopy</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(String file1, String file2) </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b="1" i="1" dirty="0">
                <a:solidFill>
                  <a:schemeClr val="accent3">
                    <a:lumMod val="50000"/>
                  </a:schemeClr>
                </a:solidFill>
                <a:effectLst>
                  <a:outerShdw blurRad="38100" dist="38100" dir="2700000" algn="tl">
                    <a:srgbClr val="000000"/>
                  </a:outerShdw>
                </a:effectLst>
                <a:latin typeface="Arial" pitchFamily="34" charset="0"/>
                <a:ea typeface="굴림" pitchFamily="50" charset="-127"/>
              </a:rPr>
              <a:t>throws</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b="1" dirty="0" err="1">
                <a:solidFill>
                  <a:srgbClr val="00FF00"/>
                </a:solidFill>
                <a:effectLst>
                  <a:outerShdw blurRad="38100" dist="38100" dir="2700000" algn="tl">
                    <a:srgbClr val="000000"/>
                  </a:outerShdw>
                </a:effectLst>
                <a:latin typeface="Arial" pitchFamily="34" charset="0"/>
                <a:ea typeface="굴림" pitchFamily="50" charset="-127"/>
              </a:rPr>
              <a:t>FileNotFoundException</a:t>
            </a:r>
            <a:r>
              <a:rPr lang="en-US" altLang="ko-KR" sz="2000" b="1" dirty="0">
                <a:solidFill>
                  <a:srgbClr val="00FF00"/>
                </a:solidFill>
                <a:effectLst>
                  <a:outerShdw blurRad="38100" dist="38100" dir="2700000" algn="tl">
                    <a:srgbClr val="000000"/>
                  </a:outerShdw>
                </a:effectLst>
                <a:latin typeface="Arial" pitchFamily="34" charset="0"/>
                <a:ea typeface="굴림" pitchFamily="50" charset="-127"/>
              </a:rPr>
              <a:t>, </a:t>
            </a:r>
          </a:p>
          <a:p>
            <a:pPr algn="l">
              <a:lnSpc>
                <a:spcPct val="90000"/>
              </a:lnSpc>
              <a:defRPr/>
            </a:pPr>
            <a:r>
              <a:rPr lang="en-US" altLang="ko-KR" sz="2000" b="1" dirty="0">
                <a:solidFill>
                  <a:srgbClr val="00FF00"/>
                </a:solidFill>
                <a:effectLst>
                  <a:outerShdw blurRad="38100" dist="38100" dir="2700000" algn="tl">
                    <a:srgbClr val="000000"/>
                  </a:outerShdw>
                </a:effectLst>
                <a:latin typeface="Arial" pitchFamily="34" charset="0"/>
                <a:ea typeface="굴림" pitchFamily="50" charset="-127"/>
              </a:rPr>
              <a:t>	  </a:t>
            </a:r>
            <a:r>
              <a:rPr lang="en-US" altLang="ko-KR" sz="2000" b="1" dirty="0" err="1">
                <a:solidFill>
                  <a:srgbClr val="00FF00"/>
                </a:solidFill>
                <a:effectLst>
                  <a:outerShdw blurRad="38100" dist="38100" dir="2700000" algn="tl">
                    <a:srgbClr val="000000"/>
                  </a:outerShdw>
                </a:effectLst>
                <a:latin typeface="Arial" pitchFamily="34" charset="0"/>
                <a:ea typeface="굴림" pitchFamily="50" charset="-127"/>
              </a:rPr>
              <a:t>IOException</a:t>
            </a:r>
            <a:r>
              <a:rPr lang="en-US" altLang="ko-KR" sz="2000" b="1" dirty="0">
                <a:solidFill>
                  <a:srgbClr val="00FF00"/>
                </a:solidFill>
                <a:effectLst>
                  <a:outerShdw blurRad="38100" dist="38100" dir="2700000" algn="tl">
                    <a:srgbClr val="000000"/>
                  </a:outerShdw>
                </a:effectLst>
                <a:latin typeface="Arial" pitchFamily="34" charset="0"/>
                <a:ea typeface="굴림" pitchFamily="50" charset="-127"/>
              </a:rPr>
              <a:t> </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FileInputStream</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in =</a:t>
            </a:r>
          </a:p>
          <a:p>
            <a:pPr algn="l">
              <a:lnSpc>
                <a:spcPct val="90000"/>
              </a:lnSpc>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new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FileInputStream</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(file1);</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FileOutputStream</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out =</a:t>
            </a:r>
          </a:p>
          <a:p>
            <a:pPr algn="l">
              <a:lnSpc>
                <a:spcPct val="90000"/>
              </a:lnSpc>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new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FileOutputStream</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(file2);</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int</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data;</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while ((data =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in.read</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&gt;= 0)</a:t>
            </a:r>
          </a:p>
          <a:p>
            <a:pPr algn="l">
              <a:lnSpc>
                <a:spcPct val="80000"/>
              </a:lnSpc>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out.write</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(data);</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in.close</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out.close</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a:t>
            </a:r>
          </a:p>
          <a:p>
            <a:pPr algn="l">
              <a:lnSpc>
                <a:spcPct val="45000"/>
              </a:lnSpc>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void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myMain</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b="1" dirty="0">
                <a:solidFill>
                  <a:schemeClr val="accent3">
                    <a:lumMod val="50000"/>
                  </a:schemeClr>
                </a:solidFill>
                <a:effectLst>
                  <a:outerShdw blurRad="38100" dist="38100" dir="2700000" algn="tl">
                    <a:srgbClr val="000000"/>
                  </a:outerShdw>
                </a:effectLst>
                <a:latin typeface="Arial" pitchFamily="34" charset="0"/>
                <a:ea typeface="굴림" pitchFamily="50" charset="-127"/>
              </a:rPr>
              <a:t>try</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fileCopy</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source.txt</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dest.txt</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 </a:t>
            </a:r>
            <a:r>
              <a:rPr lang="en-US" altLang="ko-KR" sz="2000" b="1" dirty="0">
                <a:solidFill>
                  <a:schemeClr val="accent3">
                    <a:lumMod val="50000"/>
                  </a:schemeClr>
                </a:solidFill>
                <a:effectLst>
                  <a:outerShdw blurRad="38100" dist="38100" dir="2700000" algn="tl">
                    <a:srgbClr val="000000"/>
                  </a:outerShdw>
                </a:effectLst>
                <a:latin typeface="Arial" pitchFamily="34" charset="0"/>
                <a:ea typeface="굴림" pitchFamily="50" charset="-127"/>
              </a:rPr>
              <a:t>catch</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b="1" dirty="0">
                <a:solidFill>
                  <a:srgbClr val="00FF00"/>
                </a:solidFill>
                <a:effectLst>
                  <a:outerShdw blurRad="38100" dist="38100" dir="2700000" algn="tl">
                    <a:srgbClr val="000000"/>
                  </a:outerShdw>
                </a:effectLst>
                <a:latin typeface="Arial" pitchFamily="34" charset="0"/>
                <a:ea typeface="굴림" pitchFamily="50" charset="-127"/>
              </a:rPr>
              <a:t>Exception</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e) {</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b="1" dirty="0" err="1">
                <a:solidFill>
                  <a:srgbClr val="00FF00"/>
                </a:solidFill>
                <a:effectLst>
                  <a:outerShdw blurRad="38100" dist="38100" dir="2700000" algn="tl">
                    <a:srgbClr val="000000"/>
                  </a:outerShdw>
                </a:effectLst>
                <a:latin typeface="Arial" pitchFamily="34" charset="0"/>
                <a:ea typeface="굴림" pitchFamily="50" charset="-127"/>
              </a:rPr>
              <a:t>e.</a:t>
            </a:r>
            <a:r>
              <a:rPr lang="en-US" altLang="ko-KR" sz="2000" b="1" dirty="0" err="1">
                <a:solidFill>
                  <a:schemeClr val="accent3">
                    <a:lumMod val="50000"/>
                  </a:schemeClr>
                </a:solidFill>
                <a:effectLst>
                  <a:outerShdw blurRad="38100" dist="38100" dir="2700000" algn="tl">
                    <a:srgbClr val="000000"/>
                  </a:outerShdw>
                </a:effectLst>
                <a:latin typeface="Arial" pitchFamily="34" charset="0"/>
                <a:ea typeface="굴림" pitchFamily="50" charset="-127"/>
              </a:rPr>
              <a:t>printStackTrace</a:t>
            </a:r>
            <a:r>
              <a:rPr lang="en-US" altLang="ko-KR" sz="2000" b="1" dirty="0">
                <a:solidFill>
                  <a:schemeClr val="accent3">
                    <a:lumMod val="50000"/>
                  </a:schemeClr>
                </a:solidFill>
                <a:effectLst>
                  <a:outerShdw blurRad="38100" dist="38100" dir="2700000" algn="tl">
                    <a:srgbClr val="000000"/>
                  </a:outerShdw>
                </a:effectLst>
                <a:latin typeface="Arial" pitchFamily="34" charset="0"/>
                <a:ea typeface="굴림" pitchFamily="50" charset="-127"/>
              </a:rPr>
              <a:t>()</a:t>
            </a:r>
            <a:r>
              <a:rPr lang="en-US" altLang="ko-KR" sz="2000" dirty="0">
                <a:solidFill>
                  <a:schemeClr val="accent3">
                    <a:lumMod val="50000"/>
                  </a:schemeClr>
                </a:solidFill>
                <a:effectLst>
                  <a:outerShdw blurRad="38100" dist="38100" dir="2700000" algn="tl">
                    <a:srgbClr val="000000"/>
                  </a:outerShdw>
                </a:effectLst>
                <a:latin typeface="Arial" pitchFamily="34" charset="0"/>
                <a:ea typeface="굴림" pitchFamily="50" charset="-127"/>
              </a:rPr>
              <a:t>;</a:t>
            </a:r>
          </a:p>
          <a:p>
            <a:pPr algn="l">
              <a:lnSpc>
                <a:spcPct val="50000"/>
              </a:lnSpc>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p>
          <a:p>
            <a:pPr algn="l">
              <a:lnSpc>
                <a:spcPct val="50000"/>
              </a:lnSpc>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a:t>
            </a:r>
          </a:p>
        </p:txBody>
      </p:sp>
      <p:sp>
        <p:nvSpPr>
          <p:cNvPr id="6" name="Line 5"/>
          <p:cNvSpPr>
            <a:spLocks noChangeShapeType="1"/>
          </p:cNvSpPr>
          <p:nvPr/>
        </p:nvSpPr>
        <p:spPr bwMode="auto">
          <a:xfrm flipV="1">
            <a:off x="3971894" y="2128859"/>
            <a:ext cx="736600" cy="0"/>
          </a:xfrm>
          <a:prstGeom prst="line">
            <a:avLst/>
          </a:prstGeom>
          <a:noFill/>
          <a:ln w="28575">
            <a:solidFill>
              <a:srgbClr val="FF0000"/>
            </a:solidFill>
            <a:round/>
            <a:headEnd/>
            <a:tailEnd type="triangle" w="lg" len="med"/>
          </a:ln>
          <a:effectLst/>
        </p:spPr>
        <p:txBody>
          <a:bodyPr wrap="none" anchor="ctr"/>
          <a:lstStyle/>
          <a:p>
            <a:pPr>
              <a:defRPr/>
            </a:pPr>
            <a:endParaRPr lang="tr-TR">
              <a:latin typeface="Arial" pitchFamily="34" charset="0"/>
            </a:endParaRPr>
          </a:p>
        </p:txBody>
      </p:sp>
      <p:sp>
        <p:nvSpPr>
          <p:cNvPr id="7" name="Line 6"/>
          <p:cNvSpPr>
            <a:spLocks noChangeShapeType="1"/>
          </p:cNvSpPr>
          <p:nvPr/>
        </p:nvSpPr>
        <p:spPr bwMode="auto">
          <a:xfrm flipV="1">
            <a:off x="3628994" y="5214959"/>
            <a:ext cx="1257300" cy="569913"/>
          </a:xfrm>
          <a:prstGeom prst="line">
            <a:avLst/>
          </a:prstGeom>
          <a:noFill/>
          <a:ln w="28575">
            <a:solidFill>
              <a:srgbClr val="FF0000"/>
            </a:solidFill>
            <a:round/>
            <a:headEnd/>
            <a:tailEnd type="triangle" w="lg" len="med"/>
          </a:ln>
          <a:effectLst/>
        </p:spPr>
        <p:txBody>
          <a:bodyPr wrap="none" anchor="ctr"/>
          <a:lstStyle/>
          <a:p>
            <a:pPr>
              <a:defRPr/>
            </a:pPr>
            <a:endParaRPr lang="tr-TR">
              <a:latin typeface="Arial" pitchFamily="34" charset="0"/>
            </a:endParaRPr>
          </a:p>
        </p:txBody>
      </p:sp>
      <p:sp>
        <p:nvSpPr>
          <p:cNvPr id="8" name="Line 7"/>
          <p:cNvSpPr>
            <a:spLocks noChangeShapeType="1"/>
          </p:cNvSpPr>
          <p:nvPr/>
        </p:nvSpPr>
        <p:spPr bwMode="auto">
          <a:xfrm flipV="1">
            <a:off x="3171794" y="5956322"/>
            <a:ext cx="1536700" cy="173037"/>
          </a:xfrm>
          <a:prstGeom prst="line">
            <a:avLst/>
          </a:prstGeom>
          <a:noFill/>
          <a:ln w="28575">
            <a:solidFill>
              <a:srgbClr val="FF0000"/>
            </a:solidFill>
            <a:round/>
            <a:headEnd/>
            <a:tailEnd type="triangle" w="lg" len="med"/>
          </a:ln>
          <a:effectLst/>
        </p:spPr>
        <p:txBody>
          <a:bodyPr wrap="none" anchor="ctr"/>
          <a:lstStyle/>
          <a:p>
            <a:pPr>
              <a:defRPr/>
            </a:pPr>
            <a:endParaRPr lang="tr-TR">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6" end="1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7" end="1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8" end="18"/>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İstisnaların Yönetilmesi</a:t>
            </a:r>
            <a:endParaRPr lang="tr-TR" dirty="0"/>
          </a:p>
        </p:txBody>
      </p:sp>
      <p:sp>
        <p:nvSpPr>
          <p:cNvPr id="3" name="2 İçerik Yer Tutucusu"/>
          <p:cNvSpPr>
            <a:spLocks noGrp="1"/>
          </p:cNvSpPr>
          <p:nvPr>
            <p:ph idx="1"/>
          </p:nvPr>
        </p:nvSpPr>
        <p:spPr/>
        <p:txBody>
          <a:bodyPr>
            <a:normAutofit fontScale="77500" lnSpcReduction="20000"/>
          </a:bodyPr>
          <a:lstStyle/>
          <a:p>
            <a:r>
              <a:rPr lang="tr-TR" dirty="0" smtClean="0"/>
              <a:t>İstisna yönetme kapasitesi olmayan bir dil bile bir istisnayı tanımlayıp, fark edip, yürütüp, yönetebilir.</a:t>
            </a:r>
          </a:p>
          <a:p>
            <a:r>
              <a:rPr lang="tr-TR" dirty="0" smtClean="0"/>
              <a:t>Seçenekler:</a:t>
            </a:r>
          </a:p>
          <a:p>
            <a:pPr marL="971550" lvl="1" indent="-514350">
              <a:buFont typeface="+mj-lt"/>
              <a:buAutoNum type="arabicPeriod"/>
            </a:pPr>
            <a:r>
              <a:rPr lang="tr-TR" dirty="0" smtClean="0"/>
              <a:t>Ek bir parametre ile veya altprogramın döndüğü değer ile. Bu durumda çağıran altprogram istisna durumunda kullanılacak kısma geçer.</a:t>
            </a:r>
          </a:p>
          <a:p>
            <a:pPr marL="971550" lvl="1" indent="-514350">
              <a:buFont typeface="+mj-lt"/>
              <a:buAutoNum type="arabicPeriod"/>
            </a:pPr>
            <a:r>
              <a:rPr lang="tr-TR" dirty="0" smtClean="0"/>
              <a:t>Etiket (</a:t>
            </a:r>
            <a:r>
              <a:rPr lang="tr-TR" dirty="0" err="1" smtClean="0"/>
              <a:t>label</a:t>
            </a:r>
            <a:r>
              <a:rPr lang="tr-TR" dirty="0" smtClean="0"/>
              <a:t>) parametresinin bütün alt programlara geçilmesi. Altprogram bir etiket dönerse, çağıranda bu etiketin altındaki kod çalıştırılır. Bunun için programlama dilinin parametrelerden etiket geçilmesini desteklemesi gerekir.</a:t>
            </a:r>
          </a:p>
          <a:p>
            <a:pPr marL="971550" lvl="1" indent="-514350">
              <a:buFont typeface="+mj-lt"/>
              <a:buAutoNum type="arabicPeriod"/>
            </a:pPr>
            <a:r>
              <a:rPr lang="tr-TR" dirty="0" smtClean="0"/>
              <a:t>İstisnaları yöneten altprogramı bütün altprogramlara parametre olarak geçmek. Her altprograma, gerekip gerekmeyeceğine bakmaksızın geçilmesi zorluk yaratır. Ayrıca farklı tipli istisnalar için farklı altprogramların geçilmesi gerekir ki, bu da kodda anlaşılabilirliği azaltır.</a:t>
            </a:r>
            <a:endParaRPr lang="tr-TR"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Java'da İstisnaların Yönetilmesi</a:t>
            </a:r>
            <a:endParaRPr lang="tr-TR" dirty="0"/>
          </a:p>
        </p:txBody>
      </p:sp>
      <p:sp>
        <p:nvSpPr>
          <p:cNvPr id="4" name="Rectangle 3"/>
          <p:cNvSpPr txBox="1">
            <a:spLocks noChangeArrowheads="1"/>
          </p:cNvSpPr>
          <p:nvPr/>
        </p:nvSpPr>
        <p:spPr>
          <a:xfrm>
            <a:off x="107950" y="1649436"/>
            <a:ext cx="8704263" cy="453548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Text Box 4"/>
          <p:cNvSpPr txBox="1">
            <a:spLocks noChangeArrowheads="1"/>
          </p:cNvSpPr>
          <p:nvPr/>
        </p:nvSpPr>
        <p:spPr bwMode="auto">
          <a:xfrm>
            <a:off x="3810000" y="1824061"/>
            <a:ext cx="1503363" cy="457200"/>
          </a:xfrm>
          <a:prstGeom prst="rect">
            <a:avLst/>
          </a:prstGeom>
          <a:noFill/>
          <a:ln w="12700">
            <a:noFill/>
            <a:miter lim="800000"/>
            <a:headEnd type="none" w="sm" len="sm"/>
            <a:tailEnd type="none" w="lg" len="med"/>
          </a:ln>
        </p:spPr>
        <p:txBody>
          <a:bodyPr wrap="none">
            <a:spAutoFit/>
          </a:bodyPr>
          <a:lstStyle/>
          <a:p>
            <a:pPr eaLnBrk="0" hangingPunct="0"/>
            <a:r>
              <a:rPr lang="en-GB">
                <a:latin typeface="Times New Roman" pitchFamily="18" charset="0"/>
              </a:rPr>
              <a:t>Throwable</a:t>
            </a:r>
          </a:p>
        </p:txBody>
      </p:sp>
      <p:sp>
        <p:nvSpPr>
          <p:cNvPr id="6" name="Text Box 5"/>
          <p:cNvSpPr txBox="1">
            <a:spLocks noChangeArrowheads="1"/>
          </p:cNvSpPr>
          <p:nvPr/>
        </p:nvSpPr>
        <p:spPr bwMode="auto">
          <a:xfrm>
            <a:off x="2133600" y="2738461"/>
            <a:ext cx="827088" cy="457200"/>
          </a:xfrm>
          <a:prstGeom prst="rect">
            <a:avLst/>
          </a:prstGeom>
          <a:noFill/>
          <a:ln w="12700">
            <a:noFill/>
            <a:miter lim="800000"/>
            <a:headEnd type="none" w="sm" len="sm"/>
            <a:tailEnd type="none" w="lg" len="med"/>
          </a:ln>
        </p:spPr>
        <p:txBody>
          <a:bodyPr wrap="none">
            <a:spAutoFit/>
          </a:bodyPr>
          <a:lstStyle/>
          <a:p>
            <a:pPr eaLnBrk="0" hangingPunct="0"/>
            <a:r>
              <a:rPr lang="en-GB">
                <a:solidFill>
                  <a:srgbClr val="CC3300"/>
                </a:solidFill>
                <a:latin typeface="Times New Roman" pitchFamily="18" charset="0"/>
              </a:rPr>
              <a:t>Error</a:t>
            </a:r>
          </a:p>
        </p:txBody>
      </p:sp>
      <p:sp>
        <p:nvSpPr>
          <p:cNvPr id="7" name="Text Box 6"/>
          <p:cNvSpPr txBox="1">
            <a:spLocks noChangeArrowheads="1"/>
          </p:cNvSpPr>
          <p:nvPr/>
        </p:nvSpPr>
        <p:spPr bwMode="auto">
          <a:xfrm>
            <a:off x="7162800" y="2738461"/>
            <a:ext cx="1417638" cy="457200"/>
          </a:xfrm>
          <a:prstGeom prst="rect">
            <a:avLst/>
          </a:prstGeom>
          <a:noFill/>
          <a:ln w="12700">
            <a:noFill/>
            <a:miter lim="800000"/>
            <a:headEnd type="none" w="sm" len="sm"/>
            <a:tailEnd type="none" w="lg" len="med"/>
          </a:ln>
        </p:spPr>
        <p:txBody>
          <a:bodyPr wrap="none">
            <a:spAutoFit/>
          </a:bodyPr>
          <a:lstStyle/>
          <a:p>
            <a:pPr eaLnBrk="0" hangingPunct="0"/>
            <a:r>
              <a:rPr lang="en-GB">
                <a:solidFill>
                  <a:schemeClr val="tx2"/>
                </a:solidFill>
                <a:latin typeface="Times New Roman" pitchFamily="18" charset="0"/>
              </a:rPr>
              <a:t>Exception</a:t>
            </a:r>
          </a:p>
        </p:txBody>
      </p:sp>
      <p:sp>
        <p:nvSpPr>
          <p:cNvPr id="8" name="Text Box 7"/>
          <p:cNvSpPr txBox="1">
            <a:spLocks noChangeArrowheads="1"/>
          </p:cNvSpPr>
          <p:nvPr/>
        </p:nvSpPr>
        <p:spPr bwMode="auto">
          <a:xfrm>
            <a:off x="152400" y="4643461"/>
            <a:ext cx="1824038" cy="457200"/>
          </a:xfrm>
          <a:prstGeom prst="rect">
            <a:avLst/>
          </a:prstGeom>
          <a:noFill/>
          <a:ln w="12700">
            <a:noFill/>
            <a:miter lim="800000"/>
            <a:headEnd type="none" w="sm" len="sm"/>
            <a:tailEnd type="none" w="lg" len="med"/>
          </a:ln>
        </p:spPr>
        <p:txBody>
          <a:bodyPr wrap="none">
            <a:spAutoFit/>
          </a:bodyPr>
          <a:lstStyle/>
          <a:p>
            <a:pPr eaLnBrk="0" hangingPunct="0"/>
            <a:r>
              <a:rPr lang="en-GB">
                <a:solidFill>
                  <a:srgbClr val="CC3300"/>
                </a:solidFill>
                <a:latin typeface="Times New Roman" pitchFamily="18" charset="0"/>
              </a:rPr>
              <a:t>LinkageError</a:t>
            </a:r>
          </a:p>
        </p:txBody>
      </p:sp>
      <p:sp>
        <p:nvSpPr>
          <p:cNvPr id="9" name="Text Box 8"/>
          <p:cNvSpPr txBox="1">
            <a:spLocks noChangeArrowheads="1"/>
          </p:cNvSpPr>
          <p:nvPr/>
        </p:nvSpPr>
        <p:spPr bwMode="auto">
          <a:xfrm>
            <a:off x="2590800" y="4643461"/>
            <a:ext cx="2754313" cy="457200"/>
          </a:xfrm>
          <a:prstGeom prst="rect">
            <a:avLst/>
          </a:prstGeom>
          <a:noFill/>
          <a:ln w="12700">
            <a:noFill/>
            <a:miter lim="800000"/>
            <a:headEnd type="none" w="sm" len="sm"/>
            <a:tailEnd type="none" w="lg" len="med"/>
          </a:ln>
        </p:spPr>
        <p:txBody>
          <a:bodyPr wrap="none">
            <a:spAutoFit/>
          </a:bodyPr>
          <a:lstStyle/>
          <a:p>
            <a:pPr eaLnBrk="0" hangingPunct="0"/>
            <a:r>
              <a:rPr lang="en-GB">
                <a:solidFill>
                  <a:srgbClr val="CC3300"/>
                </a:solidFill>
                <a:latin typeface="Times New Roman" pitchFamily="18" charset="0"/>
              </a:rPr>
              <a:t>VirtualMachineError</a:t>
            </a:r>
          </a:p>
        </p:txBody>
      </p:sp>
      <p:sp>
        <p:nvSpPr>
          <p:cNvPr id="10" name="Text Box 9"/>
          <p:cNvSpPr txBox="1">
            <a:spLocks noChangeArrowheads="1"/>
          </p:cNvSpPr>
          <p:nvPr/>
        </p:nvSpPr>
        <p:spPr bwMode="auto">
          <a:xfrm>
            <a:off x="5410200" y="4643461"/>
            <a:ext cx="1993900" cy="457200"/>
          </a:xfrm>
          <a:prstGeom prst="rect">
            <a:avLst/>
          </a:prstGeom>
          <a:noFill/>
          <a:ln w="12700">
            <a:noFill/>
            <a:miter lim="800000"/>
            <a:headEnd type="none" w="sm" len="sm"/>
            <a:tailEnd type="none" w="lg" len="med"/>
          </a:ln>
        </p:spPr>
        <p:txBody>
          <a:bodyPr wrap="none">
            <a:spAutoFit/>
          </a:bodyPr>
          <a:lstStyle/>
          <a:p>
            <a:pPr eaLnBrk="0" hangingPunct="0"/>
            <a:r>
              <a:rPr lang="en-GB">
                <a:solidFill>
                  <a:srgbClr val="CC3300"/>
                </a:solidFill>
                <a:latin typeface="Times New Roman" pitchFamily="18" charset="0"/>
              </a:rPr>
              <a:t>RuntimeErrors</a:t>
            </a:r>
            <a:endParaRPr lang="en-GB">
              <a:solidFill>
                <a:schemeClr val="tx2"/>
              </a:solidFill>
              <a:latin typeface="Times New Roman" pitchFamily="18" charset="0"/>
            </a:endParaRPr>
          </a:p>
        </p:txBody>
      </p:sp>
      <p:sp>
        <p:nvSpPr>
          <p:cNvPr id="11" name="Line 10"/>
          <p:cNvSpPr>
            <a:spLocks noChangeShapeType="1"/>
          </p:cNvSpPr>
          <p:nvPr/>
        </p:nvSpPr>
        <p:spPr bwMode="auto">
          <a:xfrm flipV="1">
            <a:off x="990600" y="3195661"/>
            <a:ext cx="1371600" cy="1447800"/>
          </a:xfrm>
          <a:prstGeom prst="line">
            <a:avLst/>
          </a:prstGeom>
          <a:noFill/>
          <a:ln w="38100">
            <a:solidFill>
              <a:srgbClr val="CC3300"/>
            </a:solidFill>
            <a:round/>
            <a:headEnd type="none" w="sm" len="sm"/>
            <a:tailEnd type="triangle" w="lg" len="med"/>
          </a:ln>
        </p:spPr>
        <p:txBody>
          <a:bodyPr wrap="none" anchor="ctr"/>
          <a:lstStyle/>
          <a:p>
            <a:endParaRPr lang="tr-TR"/>
          </a:p>
        </p:txBody>
      </p:sp>
      <p:sp>
        <p:nvSpPr>
          <p:cNvPr id="12" name="Line 11"/>
          <p:cNvSpPr>
            <a:spLocks noChangeShapeType="1"/>
          </p:cNvSpPr>
          <p:nvPr/>
        </p:nvSpPr>
        <p:spPr bwMode="auto">
          <a:xfrm flipH="1" flipV="1">
            <a:off x="2819400" y="3195661"/>
            <a:ext cx="990600" cy="1447800"/>
          </a:xfrm>
          <a:prstGeom prst="line">
            <a:avLst/>
          </a:prstGeom>
          <a:noFill/>
          <a:ln w="38100">
            <a:solidFill>
              <a:srgbClr val="CC3300"/>
            </a:solidFill>
            <a:round/>
            <a:headEnd type="none" w="sm" len="sm"/>
            <a:tailEnd type="triangle" w="lg" len="med"/>
          </a:ln>
        </p:spPr>
        <p:txBody>
          <a:bodyPr wrap="none" anchor="ctr"/>
          <a:lstStyle/>
          <a:p>
            <a:endParaRPr lang="tr-TR"/>
          </a:p>
        </p:txBody>
      </p:sp>
      <p:sp>
        <p:nvSpPr>
          <p:cNvPr id="13" name="Line 12"/>
          <p:cNvSpPr>
            <a:spLocks noChangeShapeType="1"/>
          </p:cNvSpPr>
          <p:nvPr/>
        </p:nvSpPr>
        <p:spPr bwMode="auto">
          <a:xfrm flipV="1">
            <a:off x="2590800" y="2281261"/>
            <a:ext cx="1447800" cy="457200"/>
          </a:xfrm>
          <a:prstGeom prst="line">
            <a:avLst/>
          </a:prstGeom>
          <a:noFill/>
          <a:ln w="38100">
            <a:solidFill>
              <a:schemeClr val="tx1"/>
            </a:solidFill>
            <a:round/>
            <a:headEnd type="none" w="sm" len="sm"/>
            <a:tailEnd type="triangle" w="lg" len="med"/>
          </a:ln>
        </p:spPr>
        <p:txBody>
          <a:bodyPr wrap="none" anchor="ctr"/>
          <a:lstStyle/>
          <a:p>
            <a:endParaRPr lang="tr-TR"/>
          </a:p>
        </p:txBody>
      </p:sp>
      <p:sp>
        <p:nvSpPr>
          <p:cNvPr id="14" name="Line 13"/>
          <p:cNvSpPr>
            <a:spLocks noChangeShapeType="1"/>
          </p:cNvSpPr>
          <p:nvPr/>
        </p:nvSpPr>
        <p:spPr bwMode="auto">
          <a:xfrm flipH="1" flipV="1">
            <a:off x="5105400" y="2281261"/>
            <a:ext cx="2133600" cy="609600"/>
          </a:xfrm>
          <a:prstGeom prst="line">
            <a:avLst/>
          </a:prstGeom>
          <a:noFill/>
          <a:ln w="38100">
            <a:solidFill>
              <a:schemeClr val="tx1"/>
            </a:solidFill>
            <a:round/>
            <a:headEnd type="none" w="sm" len="sm"/>
            <a:tailEnd type="triangle" w="lg" len="med"/>
          </a:ln>
        </p:spPr>
        <p:txBody>
          <a:bodyPr wrap="none" anchor="ctr"/>
          <a:lstStyle/>
          <a:p>
            <a:endParaRPr lang="tr-TR"/>
          </a:p>
        </p:txBody>
      </p:sp>
      <p:grpSp>
        <p:nvGrpSpPr>
          <p:cNvPr id="15" name="Group 14"/>
          <p:cNvGrpSpPr>
            <a:grpSpLocks/>
          </p:cNvGrpSpPr>
          <p:nvPr/>
        </p:nvGrpSpPr>
        <p:grpSpPr bwMode="auto">
          <a:xfrm>
            <a:off x="7924800" y="3195661"/>
            <a:ext cx="533400" cy="2286000"/>
            <a:chOff x="3984" y="1728"/>
            <a:chExt cx="336" cy="1824"/>
          </a:xfrm>
        </p:grpSpPr>
        <p:sp>
          <p:nvSpPr>
            <p:cNvPr id="16" name="Line 15"/>
            <p:cNvSpPr>
              <a:spLocks noChangeShapeType="1"/>
            </p:cNvSpPr>
            <p:nvPr/>
          </p:nvSpPr>
          <p:spPr bwMode="auto">
            <a:xfrm flipV="1">
              <a:off x="3984" y="1728"/>
              <a:ext cx="0" cy="1824"/>
            </a:xfrm>
            <a:prstGeom prst="line">
              <a:avLst/>
            </a:prstGeom>
            <a:noFill/>
            <a:ln w="38100">
              <a:solidFill>
                <a:schemeClr val="tx2"/>
              </a:solidFill>
              <a:round/>
              <a:headEnd type="none" w="sm" len="sm"/>
              <a:tailEnd type="triangle" w="lg" len="med"/>
            </a:ln>
          </p:spPr>
          <p:txBody>
            <a:bodyPr wrap="none" anchor="ctr"/>
            <a:lstStyle/>
            <a:p>
              <a:endParaRPr lang="tr-TR"/>
            </a:p>
          </p:txBody>
        </p:sp>
        <p:sp>
          <p:nvSpPr>
            <p:cNvPr id="17" name="Line 16"/>
            <p:cNvSpPr>
              <a:spLocks noChangeShapeType="1"/>
            </p:cNvSpPr>
            <p:nvPr/>
          </p:nvSpPr>
          <p:spPr bwMode="auto">
            <a:xfrm flipV="1">
              <a:off x="4176" y="1728"/>
              <a:ext cx="0" cy="1824"/>
            </a:xfrm>
            <a:prstGeom prst="line">
              <a:avLst/>
            </a:prstGeom>
            <a:noFill/>
            <a:ln w="38100">
              <a:solidFill>
                <a:schemeClr val="tx2"/>
              </a:solidFill>
              <a:round/>
              <a:headEnd type="none" w="sm" len="sm"/>
              <a:tailEnd type="triangle" w="lg" len="med"/>
            </a:ln>
          </p:spPr>
          <p:txBody>
            <a:bodyPr wrap="none" anchor="ctr"/>
            <a:lstStyle/>
            <a:p>
              <a:endParaRPr lang="tr-TR"/>
            </a:p>
          </p:txBody>
        </p:sp>
        <p:sp>
          <p:nvSpPr>
            <p:cNvPr id="18" name="Line 17"/>
            <p:cNvSpPr>
              <a:spLocks noChangeShapeType="1"/>
            </p:cNvSpPr>
            <p:nvPr/>
          </p:nvSpPr>
          <p:spPr bwMode="auto">
            <a:xfrm flipV="1">
              <a:off x="4320" y="1728"/>
              <a:ext cx="0" cy="1824"/>
            </a:xfrm>
            <a:prstGeom prst="line">
              <a:avLst/>
            </a:prstGeom>
            <a:noFill/>
            <a:ln w="38100">
              <a:solidFill>
                <a:schemeClr val="tx2"/>
              </a:solidFill>
              <a:round/>
              <a:headEnd type="none" w="sm" len="sm"/>
              <a:tailEnd type="triangle" w="lg" len="med"/>
            </a:ln>
          </p:spPr>
          <p:txBody>
            <a:bodyPr wrap="none" anchor="ctr"/>
            <a:lstStyle/>
            <a:p>
              <a:endParaRPr lang="tr-TR"/>
            </a:p>
          </p:txBody>
        </p:sp>
      </p:grpSp>
      <p:sp>
        <p:nvSpPr>
          <p:cNvPr id="19" name="Text Box 18"/>
          <p:cNvSpPr txBox="1">
            <a:spLocks noChangeArrowheads="1"/>
          </p:cNvSpPr>
          <p:nvPr/>
        </p:nvSpPr>
        <p:spPr bwMode="auto">
          <a:xfrm>
            <a:off x="5872163" y="5634061"/>
            <a:ext cx="3271837" cy="457200"/>
          </a:xfrm>
          <a:prstGeom prst="rect">
            <a:avLst/>
          </a:prstGeom>
          <a:noFill/>
          <a:ln w="12700">
            <a:noFill/>
            <a:miter lim="800000"/>
            <a:headEnd type="none" w="sm" len="sm"/>
            <a:tailEnd type="none" w="lg" len="med"/>
          </a:ln>
        </p:spPr>
        <p:txBody>
          <a:bodyPr wrap="none">
            <a:spAutoFit/>
          </a:bodyPr>
          <a:lstStyle/>
          <a:p>
            <a:pPr eaLnBrk="0" hangingPunct="0"/>
            <a:r>
              <a:rPr lang="en-GB" dirty="0">
                <a:solidFill>
                  <a:schemeClr val="tx2"/>
                </a:solidFill>
                <a:latin typeface="Times New Roman" pitchFamily="18" charset="0"/>
              </a:rPr>
              <a:t>User-Defined Exceptions</a:t>
            </a:r>
          </a:p>
        </p:txBody>
      </p:sp>
      <p:sp>
        <p:nvSpPr>
          <p:cNvPr id="20" name="AutoShape 19"/>
          <p:cNvSpPr>
            <a:spLocks/>
          </p:cNvSpPr>
          <p:nvPr/>
        </p:nvSpPr>
        <p:spPr bwMode="auto">
          <a:xfrm rot="16200000">
            <a:off x="3467100" y="2166961"/>
            <a:ext cx="990600" cy="6705600"/>
          </a:xfrm>
          <a:prstGeom prst="leftBrace">
            <a:avLst>
              <a:gd name="adj1" fmla="val 56410"/>
              <a:gd name="adj2" fmla="val 50000"/>
            </a:avLst>
          </a:prstGeom>
          <a:noFill/>
          <a:ln w="12700">
            <a:solidFill>
              <a:srgbClr val="CC3300"/>
            </a:solidFill>
            <a:round/>
            <a:headEnd type="none" w="sm" len="sm"/>
            <a:tailEnd type="none" w="lg" len="med"/>
          </a:ln>
        </p:spPr>
        <p:txBody>
          <a:bodyPr vert="eaVert" wrap="none" anchor="ctr"/>
          <a:lstStyle/>
          <a:p>
            <a:pPr algn="ctr" eaLnBrk="0" hangingPunct="0"/>
            <a:endParaRPr lang="en-GB">
              <a:solidFill>
                <a:srgbClr val="CC3300"/>
              </a:solidFill>
              <a:latin typeface="Times New Roman" pitchFamily="18" charset="0"/>
            </a:endParaRPr>
          </a:p>
        </p:txBody>
      </p:sp>
      <p:sp>
        <p:nvSpPr>
          <p:cNvPr id="21" name="Text Box 20"/>
          <p:cNvSpPr txBox="1">
            <a:spLocks noChangeArrowheads="1"/>
          </p:cNvSpPr>
          <p:nvPr/>
        </p:nvSpPr>
        <p:spPr bwMode="auto">
          <a:xfrm>
            <a:off x="3162300" y="6015061"/>
            <a:ext cx="1210588" cy="369332"/>
          </a:xfrm>
          <a:prstGeom prst="rect">
            <a:avLst/>
          </a:prstGeom>
          <a:noFill/>
          <a:ln w="12700">
            <a:noFill/>
            <a:miter lim="800000"/>
            <a:headEnd type="none" w="sm" len="sm"/>
            <a:tailEnd type="none" w="lg" len="med"/>
          </a:ln>
        </p:spPr>
        <p:txBody>
          <a:bodyPr wrap="none">
            <a:spAutoFit/>
          </a:bodyPr>
          <a:lstStyle/>
          <a:p>
            <a:pPr eaLnBrk="0" hangingPunct="0"/>
            <a:r>
              <a:rPr lang="tr-TR" dirty="0" smtClean="0">
                <a:solidFill>
                  <a:srgbClr val="CC3300"/>
                </a:solidFill>
                <a:latin typeface="Times New Roman" pitchFamily="18" charset="0"/>
              </a:rPr>
              <a:t>Kontrolsüz</a:t>
            </a:r>
            <a:endParaRPr lang="en-GB" dirty="0">
              <a:solidFill>
                <a:srgbClr val="CC3300"/>
              </a:solidFill>
              <a:latin typeface="Times New Roman" pitchFamily="18" charset="0"/>
            </a:endParaRPr>
          </a:p>
        </p:txBody>
      </p:sp>
      <p:sp>
        <p:nvSpPr>
          <p:cNvPr id="22" name="AutoShape 21"/>
          <p:cNvSpPr>
            <a:spLocks/>
          </p:cNvSpPr>
          <p:nvPr/>
        </p:nvSpPr>
        <p:spPr bwMode="auto">
          <a:xfrm rot="16200000">
            <a:off x="7124700" y="4640286"/>
            <a:ext cx="609600" cy="3124200"/>
          </a:xfrm>
          <a:prstGeom prst="leftBrace">
            <a:avLst>
              <a:gd name="adj1" fmla="val 42708"/>
              <a:gd name="adj2" fmla="val 50000"/>
            </a:avLst>
          </a:prstGeom>
          <a:noFill/>
          <a:ln w="12700">
            <a:solidFill>
              <a:schemeClr val="tx2"/>
            </a:solidFill>
            <a:round/>
            <a:headEnd type="none" w="sm" len="sm"/>
            <a:tailEnd type="none" w="lg" len="med"/>
          </a:ln>
        </p:spPr>
        <p:txBody>
          <a:bodyPr vert="eaVert" wrap="none" anchor="ctr"/>
          <a:lstStyle/>
          <a:p>
            <a:pPr algn="ctr" eaLnBrk="0" hangingPunct="0"/>
            <a:endParaRPr lang="en-GB">
              <a:solidFill>
                <a:schemeClr val="tx2"/>
              </a:solidFill>
              <a:latin typeface="Times New Roman" pitchFamily="18" charset="0"/>
            </a:endParaRPr>
          </a:p>
        </p:txBody>
      </p:sp>
      <p:sp>
        <p:nvSpPr>
          <p:cNvPr id="23" name="Text Box 22"/>
          <p:cNvSpPr txBox="1">
            <a:spLocks noChangeArrowheads="1"/>
          </p:cNvSpPr>
          <p:nvPr/>
        </p:nvSpPr>
        <p:spPr bwMode="auto">
          <a:xfrm>
            <a:off x="6877050" y="6329386"/>
            <a:ext cx="1082348" cy="369332"/>
          </a:xfrm>
          <a:prstGeom prst="rect">
            <a:avLst/>
          </a:prstGeom>
          <a:noFill/>
          <a:ln w="12700">
            <a:noFill/>
            <a:miter lim="800000"/>
            <a:headEnd type="none" w="sm" len="sm"/>
            <a:tailEnd type="none" w="lg" len="med"/>
          </a:ln>
        </p:spPr>
        <p:txBody>
          <a:bodyPr wrap="none">
            <a:spAutoFit/>
          </a:bodyPr>
          <a:lstStyle/>
          <a:p>
            <a:pPr eaLnBrk="0" hangingPunct="0"/>
            <a:r>
              <a:rPr lang="tr-TR" dirty="0" smtClean="0">
                <a:solidFill>
                  <a:schemeClr val="tx2"/>
                </a:solidFill>
                <a:latin typeface="Times New Roman" pitchFamily="18" charset="0"/>
              </a:rPr>
              <a:t>Kontrollü</a:t>
            </a:r>
            <a:endParaRPr lang="en-GB" dirty="0">
              <a:solidFill>
                <a:schemeClr val="tx2"/>
              </a:solidFill>
              <a:latin typeface="Times New Roman" pitchFamily="18" charset="0"/>
            </a:endParaRPr>
          </a:p>
        </p:txBody>
      </p:sp>
      <p:sp>
        <p:nvSpPr>
          <p:cNvPr id="24" name="Line 23"/>
          <p:cNvSpPr>
            <a:spLocks noChangeShapeType="1"/>
          </p:cNvSpPr>
          <p:nvPr/>
        </p:nvSpPr>
        <p:spPr bwMode="auto">
          <a:xfrm flipV="1">
            <a:off x="6324600" y="3038484"/>
            <a:ext cx="1219200" cy="1676400"/>
          </a:xfrm>
          <a:prstGeom prst="line">
            <a:avLst/>
          </a:prstGeom>
          <a:noFill/>
          <a:ln w="38100">
            <a:solidFill>
              <a:srgbClr val="CC3300"/>
            </a:solidFill>
            <a:round/>
            <a:headEnd type="none" w="sm" len="sm"/>
            <a:tailEnd type="triangle" w="lg" len="med"/>
          </a:ln>
        </p:spPr>
        <p:txBody>
          <a:bodyPr wrap="none" anchor="ctr"/>
          <a:lstStyle/>
          <a:p>
            <a:endParaRPr lang="tr-T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graphicFrame>
        <p:nvGraphicFramePr>
          <p:cNvPr id="5" name="Organization Chart 6"/>
          <p:cNvGraphicFramePr>
            <a:graphicFrameLocks/>
          </p:cNvGraphicFramePr>
          <p:nvPr/>
        </p:nvGraphicFramePr>
        <p:xfrm>
          <a:off x="142844" y="1614488"/>
          <a:ext cx="8229600" cy="4503737"/>
        </p:xfrm>
        <a:graphic>
          <a:graphicData uri="http://schemas.openxmlformats.org/drawingml/2006/compatibility">
            <com:legacyDrawing xmlns:com="http://schemas.openxmlformats.org/drawingml/2006/compatibility" spid="_x0000_s1026"/>
          </a:graphicData>
        </a:graphic>
      </p:graphicFrame>
      <p:sp>
        <p:nvSpPr>
          <p:cNvPr id="6" name="Line 34"/>
          <p:cNvSpPr>
            <a:spLocks noChangeShapeType="1"/>
          </p:cNvSpPr>
          <p:nvPr/>
        </p:nvSpPr>
        <p:spPr bwMode="auto">
          <a:xfrm flipH="1">
            <a:off x="1209644" y="4495800"/>
            <a:ext cx="914400" cy="533400"/>
          </a:xfrm>
          <a:prstGeom prst="line">
            <a:avLst/>
          </a:prstGeom>
          <a:ln>
            <a:headEnd type="triangle" w="med" len="med"/>
            <a:tailEnd/>
          </a:ln>
        </p:spPr>
        <p:style>
          <a:lnRef idx="3">
            <a:schemeClr val="accent2"/>
          </a:lnRef>
          <a:fillRef idx="0">
            <a:schemeClr val="accent2"/>
          </a:fillRef>
          <a:effectRef idx="2">
            <a:schemeClr val="accent2"/>
          </a:effectRef>
          <a:fontRef idx="minor">
            <a:schemeClr val="tx1"/>
          </a:fontRef>
        </p:style>
        <p:txBody>
          <a:bodyPr/>
          <a:lstStyle/>
          <a:p>
            <a:endParaRPr lang="tr-TR"/>
          </a:p>
        </p:txBody>
      </p:sp>
      <p:sp>
        <p:nvSpPr>
          <p:cNvPr id="7" name="Text Box 35"/>
          <p:cNvSpPr txBox="1">
            <a:spLocks noChangeArrowheads="1"/>
          </p:cNvSpPr>
          <p:nvPr/>
        </p:nvSpPr>
        <p:spPr bwMode="auto">
          <a:xfrm>
            <a:off x="-32" y="4989513"/>
            <a:ext cx="3854325" cy="92333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r>
              <a:rPr lang="tr-TR" dirty="0" smtClean="0"/>
              <a:t>JVM tarafından atılan hatalar</a:t>
            </a:r>
            <a:endParaRPr lang="en-US" dirty="0"/>
          </a:p>
          <a:p>
            <a:r>
              <a:rPr lang="tr-TR" dirty="0" smtClean="0"/>
              <a:t>Hatalar kullanıcı programları tarafından</a:t>
            </a:r>
          </a:p>
          <a:p>
            <a:r>
              <a:rPr lang="tr-TR" dirty="0" smtClean="0"/>
              <a:t>asla atılmaz ve orada yönetilmemelidir</a:t>
            </a:r>
            <a:endParaRPr lang="en-US" dirty="0"/>
          </a:p>
        </p:txBody>
      </p:sp>
      <p:sp>
        <p:nvSpPr>
          <p:cNvPr id="8" name="AutoShape 36"/>
          <p:cNvSpPr>
            <a:spLocks/>
          </p:cNvSpPr>
          <p:nvPr/>
        </p:nvSpPr>
        <p:spPr bwMode="auto">
          <a:xfrm>
            <a:off x="6824682" y="4357694"/>
            <a:ext cx="533400" cy="1676400"/>
          </a:xfrm>
          <a:prstGeom prst="rightBrace">
            <a:avLst>
              <a:gd name="adj1" fmla="val 26190"/>
              <a:gd name="adj2" fmla="val 50000"/>
            </a:avLst>
          </a:prstGeom>
          <a:ln>
            <a:headEnd/>
            <a:tailEnd/>
          </a:ln>
        </p:spPr>
        <p:style>
          <a:lnRef idx="3">
            <a:schemeClr val="accent2"/>
          </a:lnRef>
          <a:fillRef idx="0">
            <a:schemeClr val="accent2"/>
          </a:fillRef>
          <a:effectRef idx="2">
            <a:schemeClr val="accent2"/>
          </a:effectRef>
          <a:fontRef idx="minor">
            <a:schemeClr val="tx1"/>
          </a:fontRef>
        </p:style>
        <p:txBody>
          <a:bodyPr wrap="none" anchor="ctr"/>
          <a:lstStyle/>
          <a:p>
            <a:endParaRPr lang="tr-TR"/>
          </a:p>
        </p:txBody>
      </p:sp>
      <p:sp>
        <p:nvSpPr>
          <p:cNvPr id="9" name="Text Box 37"/>
          <p:cNvSpPr txBox="1">
            <a:spLocks noChangeArrowheads="1"/>
          </p:cNvSpPr>
          <p:nvPr/>
        </p:nvSpPr>
        <p:spPr bwMode="auto">
          <a:xfrm>
            <a:off x="7358082" y="4286256"/>
            <a:ext cx="1785918" cy="2308324"/>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r>
              <a:rPr lang="tr-TR" dirty="0" smtClean="0"/>
              <a:t>Bir kullanıcı </a:t>
            </a:r>
          </a:p>
          <a:p>
            <a:r>
              <a:rPr lang="tr-TR" dirty="0" smtClean="0"/>
              <a:t>program bir hataya </a:t>
            </a:r>
          </a:p>
          <a:p>
            <a:r>
              <a:rPr lang="tr-TR" dirty="0" smtClean="0"/>
              <a:t>neden olduğunda, </a:t>
            </a:r>
          </a:p>
          <a:p>
            <a:r>
              <a:rPr lang="tr-TR" dirty="0" smtClean="0"/>
              <a:t>genellikle JVM </a:t>
            </a:r>
          </a:p>
          <a:p>
            <a:r>
              <a:rPr lang="tr-TR" dirty="0" smtClean="0"/>
              <a:t>tarafından </a:t>
            </a:r>
          </a:p>
          <a:p>
            <a:r>
              <a:rPr lang="tr-TR" dirty="0" smtClean="0"/>
              <a:t>atılır</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Java'da İstisnaların Yönetilmesi</a:t>
            </a:r>
            <a:endParaRPr lang="tr-TR" dirty="0"/>
          </a:p>
        </p:txBody>
      </p:sp>
      <p:sp>
        <p:nvSpPr>
          <p:cNvPr id="3" name="2 İçerik Yer Tutucusu"/>
          <p:cNvSpPr>
            <a:spLocks noGrp="1"/>
          </p:cNvSpPr>
          <p:nvPr>
            <p:ph idx="1"/>
          </p:nvPr>
        </p:nvSpPr>
        <p:spPr/>
        <p:txBody>
          <a:bodyPr>
            <a:normAutofit fontScale="70000" lnSpcReduction="20000"/>
          </a:bodyPr>
          <a:lstStyle/>
          <a:p>
            <a:r>
              <a:rPr lang="tr-TR" dirty="0" smtClean="0"/>
              <a:t>Java istisna kotarıcıları</a:t>
            </a:r>
          </a:p>
          <a:p>
            <a:pPr lvl="1"/>
            <a:r>
              <a:rPr lang="tr-TR" dirty="0" smtClean="0"/>
              <a:t>C++'</a:t>
            </a:r>
            <a:r>
              <a:rPr lang="tr-TR" dirty="0" err="1" smtClean="0"/>
              <a:t>daki</a:t>
            </a:r>
            <a:r>
              <a:rPr lang="tr-TR" dirty="0" smtClean="0"/>
              <a:t> gibi , ancak ayrıca her "</a:t>
            </a:r>
            <a:r>
              <a:rPr lang="tr-TR" dirty="0" err="1" smtClean="0"/>
              <a:t>catch</a:t>
            </a:r>
            <a:r>
              <a:rPr lang="tr-TR" dirty="0" smtClean="0"/>
              <a:t>" "</a:t>
            </a:r>
            <a:r>
              <a:rPr lang="tr-TR" dirty="0" err="1" smtClean="0"/>
              <a:t>Throwable</a:t>
            </a:r>
            <a:r>
              <a:rPr lang="tr-TR" dirty="0" smtClean="0"/>
              <a:t>" sınıfının soyundan gelen bir isimli parametre ister.</a:t>
            </a:r>
          </a:p>
          <a:p>
            <a:pPr lvl="1"/>
            <a:r>
              <a:rPr lang="tr-TR" dirty="0" smtClean="0"/>
              <a:t>"</a:t>
            </a:r>
            <a:r>
              <a:rPr lang="tr-TR" dirty="0" err="1" smtClean="0"/>
              <a:t>try"ın</a:t>
            </a:r>
            <a:r>
              <a:rPr lang="tr-TR" dirty="0" smtClean="0"/>
              <a:t> sözdizimi C++ ile aynıdır.</a:t>
            </a:r>
          </a:p>
          <a:p>
            <a:r>
              <a:rPr lang="tr-TR" dirty="0" smtClean="0"/>
              <a:t>İstisnalar C++'</a:t>
            </a:r>
            <a:r>
              <a:rPr lang="tr-TR" dirty="0" err="1" smtClean="0"/>
              <a:t>daki</a:t>
            </a:r>
            <a:r>
              <a:rPr lang="tr-TR" dirty="0" smtClean="0"/>
              <a:t> gibi "</a:t>
            </a:r>
            <a:r>
              <a:rPr lang="tr-TR" dirty="0" err="1" smtClean="0"/>
              <a:t>throw</a:t>
            </a:r>
            <a:r>
              <a:rPr lang="tr-TR" dirty="0" smtClean="0"/>
              <a:t>" ile atılır.</a:t>
            </a:r>
          </a:p>
          <a:p>
            <a:r>
              <a:rPr lang="tr-TR" dirty="0" smtClean="0"/>
              <a:t>Çoğunlukla "</a:t>
            </a:r>
            <a:r>
              <a:rPr lang="tr-TR" dirty="0" err="1" smtClean="0"/>
              <a:t>throw</a:t>
            </a:r>
            <a:r>
              <a:rPr lang="tr-TR" dirty="0" smtClean="0"/>
              <a:t>" "</a:t>
            </a:r>
            <a:r>
              <a:rPr lang="tr-TR" dirty="0" err="1" smtClean="0"/>
              <a:t>new</a:t>
            </a:r>
            <a:r>
              <a:rPr lang="tr-TR" dirty="0" smtClean="0"/>
              <a:t>" ile yeni bir nesne oluşturarak atar </a:t>
            </a:r>
            <a:r>
              <a:rPr lang="tr-TR" dirty="0" err="1" smtClean="0"/>
              <a:t>throw</a:t>
            </a:r>
            <a:r>
              <a:rPr lang="tr-TR" dirty="0" smtClean="0"/>
              <a:t> </a:t>
            </a:r>
            <a:r>
              <a:rPr lang="tr-TR" dirty="0" err="1" smtClean="0"/>
              <a:t>new</a:t>
            </a:r>
            <a:r>
              <a:rPr lang="tr-TR" dirty="0" smtClean="0"/>
              <a:t> </a:t>
            </a:r>
            <a:r>
              <a:rPr lang="tr-TR" dirty="0" err="1" smtClean="0"/>
              <a:t>MyException</a:t>
            </a:r>
            <a:r>
              <a:rPr lang="tr-TR" dirty="0" smtClean="0"/>
              <a:t>();</a:t>
            </a:r>
          </a:p>
          <a:p>
            <a:r>
              <a:rPr lang="tr-TR" dirty="0" smtClean="0"/>
              <a:t>İstisnaları kotarıcılara bağlamak (</a:t>
            </a:r>
            <a:r>
              <a:rPr lang="tr-TR" dirty="0" err="1" smtClean="0"/>
              <a:t>Binding</a:t>
            </a:r>
            <a:r>
              <a:rPr lang="tr-TR" dirty="0" smtClean="0"/>
              <a:t> </a:t>
            </a:r>
            <a:r>
              <a:rPr lang="tr-TR" dirty="0" err="1" smtClean="0"/>
              <a:t>Exceptions</a:t>
            </a:r>
            <a:r>
              <a:rPr lang="tr-TR" dirty="0" smtClean="0"/>
              <a:t> </a:t>
            </a:r>
            <a:r>
              <a:rPr lang="tr-TR" dirty="0" err="1" smtClean="0"/>
              <a:t>to</a:t>
            </a:r>
            <a:r>
              <a:rPr lang="tr-TR" dirty="0" smtClean="0"/>
              <a:t> </a:t>
            </a:r>
            <a:r>
              <a:rPr lang="tr-TR" dirty="0" err="1" smtClean="0"/>
              <a:t>Handlers</a:t>
            </a:r>
            <a:r>
              <a:rPr lang="tr-TR" dirty="0" smtClean="0"/>
              <a:t>)</a:t>
            </a:r>
          </a:p>
          <a:p>
            <a:pPr lvl="1"/>
            <a:r>
              <a:rPr lang="tr-TR" dirty="0" smtClean="0"/>
              <a:t>İstisnaları kotarıcılara bağlamak Java'da C++'dan daha kolaydır.</a:t>
            </a:r>
          </a:p>
          <a:p>
            <a:pPr lvl="1"/>
            <a:r>
              <a:rPr lang="tr-TR" dirty="0" smtClean="0"/>
              <a:t>Bir istisna, parametresi atılan nesneyle aynı sınıftan veya onun atası olan sınıftan olan kotarıcıya bağlanır.</a:t>
            </a:r>
          </a:p>
          <a:p>
            <a:pPr lvl="1"/>
            <a:r>
              <a:rPr lang="tr-TR" dirty="0" smtClean="0"/>
              <a:t>Bir istisna kotarıcı tarafından yakalandıktan sonra tekrar atılabilir. Tekrar atılırken farklı bir istisna atılabilir.</a:t>
            </a:r>
            <a:endParaRPr lang="tr-TR"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071538" y="1571612"/>
            <a:ext cx="7162800" cy="34290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endParaRPr lang="tr-TR"/>
          </a:p>
        </p:txBody>
      </p:sp>
      <p:sp>
        <p:nvSpPr>
          <p:cNvPr id="2" name="1 Başlık"/>
          <p:cNvSpPr>
            <a:spLocks noGrp="1"/>
          </p:cNvSpPr>
          <p:nvPr>
            <p:ph type="title"/>
          </p:nvPr>
        </p:nvSpPr>
        <p:spPr/>
        <p:txBody>
          <a:bodyPr/>
          <a:lstStyle/>
          <a:p>
            <a:endParaRPr lang="tr-TR"/>
          </a:p>
        </p:txBody>
      </p:sp>
      <p:sp>
        <p:nvSpPr>
          <p:cNvPr id="4" name="Rectangle 3"/>
          <p:cNvSpPr txBox="1">
            <a:spLocks noChangeArrowheads="1"/>
          </p:cNvSpPr>
          <p:nvPr/>
        </p:nvSpPr>
        <p:spPr>
          <a:xfrm>
            <a:off x="357158" y="1600200"/>
            <a:ext cx="8229600" cy="4525963"/>
          </a:xfrm>
          <a:prstGeom prst="rect">
            <a:avLst/>
          </a:prstGeom>
        </p:spPr>
        <p:txBody>
          <a:bodyPr vert="horz" lIns="91440" tIns="45720" rIns="91440" bIns="45720" rtlCol="0">
            <a:normAutofit/>
          </a:bodyPr>
          <a:lstStyle/>
          <a:p>
            <a:pPr marL="1600200" marR="0" lvl="3" indent="-228600" algn="l" defTabSz="914400" rtl="0" eaLnBrk="1" fontAlgn="auto" latinLnBrk="0" hangingPunct="1">
              <a:lnSpc>
                <a:spcPct val="80000"/>
              </a:lnSpc>
              <a:spcBef>
                <a:spcPct val="20000"/>
              </a:spcBef>
              <a:spcAft>
                <a:spcPts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try</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p>
          <a:p>
            <a:pPr marL="1600200" marR="0" lvl="3" indent="-228600" algn="l" defTabSz="914400" rtl="0" eaLnBrk="1" fontAlgn="auto" latinLnBrk="0" hangingPunct="1">
              <a:lnSpc>
                <a:spcPct val="80000"/>
              </a:lnSpc>
              <a:spcBef>
                <a:spcPct val="2000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2400" b="0" i="0" u="none" strike="noStrike" kern="1200" cap="none" spc="0" normalizeH="0" baseline="0" noProof="0" dirty="0" smtClean="0">
                <a:ln>
                  <a:noFill/>
                </a:ln>
                <a:solidFill>
                  <a:schemeClr val="tx1"/>
                </a:solidFill>
                <a:effectLst/>
                <a:uLnTx/>
                <a:uFillTx/>
                <a:latin typeface="+mn-lt"/>
                <a:ea typeface="+mn-ea"/>
                <a:cs typeface="+mn-cs"/>
              </a:rPr>
              <a:t>İstisna oluşturması</a:t>
            </a:r>
            <a:r>
              <a:rPr kumimoji="0" lang="tr-TR" sz="2400" b="0" i="0" u="none" strike="noStrike" kern="1200" cap="none" spc="0" normalizeH="0" noProof="0" dirty="0" smtClean="0">
                <a:ln>
                  <a:noFill/>
                </a:ln>
                <a:solidFill>
                  <a:schemeClr val="tx1"/>
                </a:solidFill>
                <a:effectLst/>
                <a:uLnTx/>
                <a:uFillTx/>
                <a:latin typeface="+mn-lt"/>
                <a:ea typeface="+mn-ea"/>
                <a:cs typeface="+mn-cs"/>
              </a:rPr>
              <a:t> beklenen kod</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p>
          <a:p>
            <a:pPr marL="1600200" lvl="3" indent="-228600">
              <a:lnSpc>
                <a:spcPct val="80000"/>
              </a:lnSpc>
              <a:spcBef>
                <a:spcPct val="20000"/>
              </a:spcBef>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catch</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lang="tr-TR" sz="2400" dirty="0" smtClean="0"/>
              <a:t>resmi parametre</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p>
          <a:p>
            <a:pPr marL="1600200" marR="0" lvl="3" indent="-228600" algn="l" defTabSz="914400" rtl="0" eaLnBrk="1" fontAlgn="auto" latinLnBrk="0" hangingPunct="1">
              <a:lnSpc>
                <a:spcPct val="80000"/>
              </a:lnSpc>
              <a:spcBef>
                <a:spcPct val="2000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2400" b="0" i="0" u="none" strike="noStrike" kern="1200" cap="none" spc="0" normalizeH="0" baseline="0" noProof="0" dirty="0" smtClean="0">
                <a:ln>
                  <a:noFill/>
                </a:ln>
                <a:solidFill>
                  <a:schemeClr val="tx1"/>
                </a:solidFill>
                <a:effectLst/>
                <a:uLnTx/>
                <a:uFillTx/>
                <a:latin typeface="+mn-lt"/>
                <a:ea typeface="+mn-ea"/>
                <a:cs typeface="+mn-cs"/>
              </a:rPr>
              <a:t>Yönetici gövdesi</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1600200" marR="0" lvl="3" indent="-228600" algn="l" defTabSz="914400" rtl="0" eaLnBrk="1" fontAlgn="auto" latinLnBrk="0" hangingPunct="1">
              <a:lnSpc>
                <a:spcPct val="80000"/>
              </a:lnSpc>
              <a:spcBef>
                <a:spcPct val="2000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1600200" marR="0" lvl="3" indent="-228600" algn="l" defTabSz="914400" rtl="0" eaLnBrk="1" fontAlgn="auto" latinLnBrk="0" hangingPunct="1">
              <a:lnSpc>
                <a:spcPct val="80000"/>
              </a:lnSpc>
              <a:spcBef>
                <a:spcPct val="2000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1600200" marR="0" lvl="3" indent="-228600" algn="l" defTabSz="914400" rtl="0" eaLnBrk="1" fontAlgn="auto" latinLnBrk="0" hangingPunct="1">
              <a:lnSpc>
                <a:spcPct val="80000"/>
              </a:lnSpc>
              <a:spcBef>
                <a:spcPct val="20000"/>
              </a:spcBef>
              <a:spcAft>
                <a:spcPts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catch</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2400" b="0" i="0" u="none" strike="noStrike" kern="1200" cap="none" spc="0" normalizeH="0" baseline="0" noProof="0" dirty="0" smtClean="0">
                <a:ln>
                  <a:noFill/>
                </a:ln>
                <a:solidFill>
                  <a:schemeClr val="tx1"/>
                </a:solidFill>
                <a:effectLst/>
                <a:uLnTx/>
                <a:uFillTx/>
                <a:latin typeface="+mn-lt"/>
                <a:ea typeface="+mn-ea"/>
                <a:cs typeface="+mn-cs"/>
              </a:rPr>
              <a:t>resmi parametre</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p>
          <a:p>
            <a:pPr marL="1600200" lvl="3" indent="-228600">
              <a:lnSpc>
                <a:spcPct val="80000"/>
              </a:lnSpc>
              <a:spcBef>
                <a:spcPct val="20000"/>
              </a:spcBef>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lang="tr-TR" sz="2400" dirty="0" smtClean="0"/>
              <a:t>Yönetici gövdesi</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1600200" marR="0" lvl="3" indent="-228600" algn="l" defTabSz="914400" rtl="0" eaLnBrk="1" fontAlgn="auto" latinLnBrk="0" hangingPunct="1">
              <a:lnSpc>
                <a:spcPct val="80000"/>
              </a:lnSpc>
              <a:spcBef>
                <a:spcPct val="2000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Java'da İstisnaların Yönetilmesi</a:t>
            </a:r>
            <a:endParaRPr lang="tr-TR" dirty="0"/>
          </a:p>
        </p:txBody>
      </p:sp>
      <p:sp>
        <p:nvSpPr>
          <p:cNvPr id="3" name="2 İçerik Yer Tutucusu"/>
          <p:cNvSpPr>
            <a:spLocks noGrp="1"/>
          </p:cNvSpPr>
          <p:nvPr>
            <p:ph idx="1"/>
          </p:nvPr>
        </p:nvSpPr>
        <p:spPr/>
        <p:txBody>
          <a:bodyPr>
            <a:normAutofit fontScale="62500" lnSpcReduction="20000"/>
          </a:bodyPr>
          <a:lstStyle/>
          <a:p>
            <a:r>
              <a:rPr lang="tr-TR" dirty="0" smtClean="0"/>
              <a:t>Eğer "</a:t>
            </a:r>
            <a:r>
              <a:rPr lang="tr-TR" dirty="0" err="1" smtClean="0"/>
              <a:t>try</a:t>
            </a:r>
            <a:r>
              <a:rPr lang="tr-TR" dirty="0" smtClean="0"/>
              <a:t>" yapısı içinde atılan nesne için bir kotarıcı (</a:t>
            </a:r>
            <a:r>
              <a:rPr lang="tr-TR" dirty="0" err="1" smtClean="0"/>
              <a:t>catch</a:t>
            </a:r>
            <a:r>
              <a:rPr lang="tr-TR" dirty="0" smtClean="0"/>
              <a:t>) bulunmazsa, onu kapsayan bir dış "</a:t>
            </a:r>
            <a:r>
              <a:rPr lang="tr-TR" dirty="0" err="1" smtClean="0"/>
              <a:t>try</a:t>
            </a:r>
            <a:r>
              <a:rPr lang="tr-TR" dirty="0" smtClean="0"/>
              <a:t>" yapısı aranır.</a:t>
            </a:r>
          </a:p>
          <a:p>
            <a:r>
              <a:rPr lang="tr-TR" dirty="0" smtClean="0"/>
              <a:t>Eğer metot içinde kotarıcı bulunmazsa, istisna çağıran metoda geçer.</a:t>
            </a:r>
          </a:p>
          <a:p>
            <a:r>
              <a:rPr lang="tr-TR" dirty="0" smtClean="0"/>
              <a:t>Eğer "</a:t>
            </a:r>
            <a:r>
              <a:rPr lang="tr-TR" dirty="0" err="1" smtClean="0"/>
              <a:t>main"e</a:t>
            </a:r>
            <a:r>
              <a:rPr lang="tr-TR" dirty="0" smtClean="0"/>
              <a:t> kadar hiç kotarıcı bulunamaz ise program sona erer.</a:t>
            </a:r>
          </a:p>
          <a:p>
            <a:r>
              <a:rPr lang="tr-TR" dirty="0" smtClean="0"/>
              <a:t>Bütün istisnaların yakalandığından emin olmak için en dışarıya özel bir yakalayıcı eklenebilir:</a:t>
            </a:r>
          </a:p>
          <a:p>
            <a:pPr lvl="1">
              <a:buNone/>
            </a:pPr>
            <a:r>
              <a:rPr lang="tr-TR" dirty="0" err="1" smtClean="0"/>
              <a:t>catch</a:t>
            </a:r>
            <a:r>
              <a:rPr lang="tr-TR" dirty="0" smtClean="0"/>
              <a:t> (</a:t>
            </a:r>
            <a:r>
              <a:rPr lang="tr-TR" dirty="0" err="1" smtClean="0"/>
              <a:t>Exception</a:t>
            </a:r>
            <a:r>
              <a:rPr lang="tr-TR" dirty="0" smtClean="0"/>
              <a:t> </a:t>
            </a:r>
            <a:r>
              <a:rPr lang="tr-TR" dirty="0" err="1" smtClean="0"/>
              <a:t>genericObject</a:t>
            </a:r>
            <a:r>
              <a:rPr lang="tr-TR" dirty="0" smtClean="0"/>
              <a:t>) {</a:t>
            </a:r>
          </a:p>
          <a:p>
            <a:pPr lvl="1">
              <a:buNone/>
            </a:pPr>
            <a:r>
              <a:rPr lang="tr-TR" dirty="0" smtClean="0"/>
              <a:t>. . . .</a:t>
            </a:r>
          </a:p>
          <a:p>
            <a:pPr lvl="1">
              <a:buNone/>
            </a:pPr>
            <a:r>
              <a:rPr lang="tr-TR" dirty="0" smtClean="0"/>
              <a:t>}</a:t>
            </a:r>
          </a:p>
          <a:p>
            <a:pPr lvl="1"/>
            <a:r>
              <a:rPr lang="tr-TR" dirty="0" smtClean="0"/>
              <a:t>Sınıf isimleri kendileriyle veya takip eden sınıflarla uyuştukları için, </a:t>
            </a:r>
            <a:r>
              <a:rPr lang="tr-TR" dirty="0" err="1" smtClean="0"/>
              <a:t>Exception'dan</a:t>
            </a:r>
            <a:r>
              <a:rPr lang="tr-TR" dirty="0" smtClean="0"/>
              <a:t> üretilen tüm sınıflar bu "</a:t>
            </a:r>
            <a:r>
              <a:rPr lang="tr-TR" dirty="0" err="1" smtClean="0"/>
              <a:t>catch"e</a:t>
            </a:r>
            <a:r>
              <a:rPr lang="tr-TR" dirty="0" smtClean="0"/>
              <a:t> yakalanırlar.</a:t>
            </a:r>
          </a:p>
          <a:p>
            <a:pPr lvl="1"/>
            <a:r>
              <a:rPr lang="en-US" dirty="0" err="1" smtClean="0"/>
              <a:t>Elbette</a:t>
            </a:r>
            <a:r>
              <a:rPr lang="en-US" dirty="0" smtClean="0"/>
              <a:t> son "try" </a:t>
            </a:r>
            <a:r>
              <a:rPr lang="en-US" dirty="0" err="1" smtClean="0"/>
              <a:t>olmalıdır</a:t>
            </a:r>
            <a:r>
              <a:rPr lang="en-US" dirty="0" smtClean="0"/>
              <a:t>.</a:t>
            </a:r>
          </a:p>
          <a:p>
            <a:r>
              <a:rPr lang="tr-TR" dirty="0" smtClean="0"/>
              <a:t>Java "</a:t>
            </a:r>
            <a:r>
              <a:rPr lang="tr-TR" dirty="0" err="1" smtClean="0"/>
              <a:t>throws</a:t>
            </a:r>
            <a:r>
              <a:rPr lang="tr-TR" dirty="0" smtClean="0"/>
              <a:t>" komutu C++'dan sözdizimi aynı olduğu halde anlam olarak farklıdır. Java "</a:t>
            </a:r>
            <a:r>
              <a:rPr lang="tr-TR" dirty="0" err="1" smtClean="0"/>
              <a:t>throws"unda</a:t>
            </a:r>
            <a:r>
              <a:rPr lang="tr-TR" dirty="0" smtClean="0"/>
              <a:t> kullanılan istisna sınıf ismi, istisna sınıfı veya onun altındaki bir sınıfın atılabileceğini gösterir.</a:t>
            </a:r>
            <a:endParaRPr lang="tr-TR" dirty="0"/>
          </a:p>
        </p:txBody>
      </p:sp>
      <p:pic>
        <p:nvPicPr>
          <p:cNvPr id="5122" name="Picture 2"/>
          <p:cNvPicPr>
            <a:picLocks noChangeAspect="1" noChangeArrowheads="1"/>
          </p:cNvPicPr>
          <p:nvPr/>
        </p:nvPicPr>
        <p:blipFill>
          <a:blip r:embed="rId2"/>
          <a:srcRect/>
          <a:stretch>
            <a:fillRect/>
          </a:stretch>
        </p:blipFill>
        <p:spPr bwMode="auto">
          <a:xfrm>
            <a:off x="785786" y="5715873"/>
            <a:ext cx="7786742" cy="11421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Java'da İstisnaların Yönetilmesi</a:t>
            </a:r>
            <a:endParaRPr lang="tr-TR" dirty="0"/>
          </a:p>
        </p:txBody>
      </p:sp>
      <p:sp>
        <p:nvSpPr>
          <p:cNvPr id="3" name="2 İçerik Yer Tutucusu"/>
          <p:cNvSpPr>
            <a:spLocks noGrp="1"/>
          </p:cNvSpPr>
          <p:nvPr>
            <p:ph idx="1"/>
          </p:nvPr>
        </p:nvSpPr>
        <p:spPr/>
        <p:txBody>
          <a:bodyPr>
            <a:normAutofit fontScale="62500" lnSpcReduction="20000"/>
          </a:bodyPr>
          <a:lstStyle/>
          <a:p>
            <a:r>
              <a:rPr lang="tr-TR" dirty="0" err="1" smtClean="0"/>
              <a:t>Error</a:t>
            </a:r>
            <a:r>
              <a:rPr lang="tr-TR" dirty="0" smtClean="0"/>
              <a:t> ve </a:t>
            </a:r>
            <a:r>
              <a:rPr lang="tr-TR" dirty="0" err="1" smtClean="0"/>
              <a:t>RunTimeException</a:t>
            </a:r>
            <a:r>
              <a:rPr lang="tr-TR" dirty="0" smtClean="0"/>
              <a:t> sınıfları ve bunların altındaki bütün sınıflar kontrol edilmeyen istisnalar olarak adlandırılırlar (</a:t>
            </a:r>
            <a:r>
              <a:rPr lang="tr-TR" dirty="0" err="1" smtClean="0"/>
              <a:t>unchecked</a:t>
            </a:r>
            <a:r>
              <a:rPr lang="tr-TR" dirty="0" smtClean="0"/>
              <a:t> </a:t>
            </a:r>
            <a:r>
              <a:rPr lang="tr-TR" dirty="0" err="1" smtClean="0"/>
              <a:t>exceptions</a:t>
            </a:r>
            <a:r>
              <a:rPr lang="tr-TR" dirty="0" smtClean="0"/>
              <a:t>).</a:t>
            </a:r>
          </a:p>
          <a:p>
            <a:r>
              <a:rPr lang="tr-TR" dirty="0" smtClean="0"/>
              <a:t>Bunların dışındakilerin hepsi kontrollü istisnalardır (</a:t>
            </a:r>
            <a:r>
              <a:rPr lang="tr-TR" dirty="0" err="1" smtClean="0"/>
              <a:t>checked</a:t>
            </a:r>
            <a:r>
              <a:rPr lang="tr-TR" dirty="0" smtClean="0"/>
              <a:t> </a:t>
            </a:r>
            <a:r>
              <a:rPr lang="tr-TR" dirty="0" err="1" smtClean="0"/>
              <a:t>exceptions</a:t>
            </a:r>
            <a:r>
              <a:rPr lang="tr-TR" dirty="0" smtClean="0"/>
              <a:t>).</a:t>
            </a:r>
          </a:p>
          <a:p>
            <a:r>
              <a:rPr lang="tr-TR" dirty="0" smtClean="0"/>
              <a:t>Kontrollü istisnalar aşağıdaki özellikleri olan metotlardan atılmalıdırlar (</a:t>
            </a:r>
            <a:r>
              <a:rPr lang="tr-TR" dirty="0" err="1" smtClean="0"/>
              <a:t>thrown</a:t>
            </a:r>
            <a:r>
              <a:rPr lang="tr-TR" dirty="0" smtClean="0"/>
              <a:t>)</a:t>
            </a:r>
          </a:p>
          <a:p>
            <a:pPr marL="971550" lvl="1" indent="-514350">
              <a:buFont typeface="+mj-lt"/>
              <a:buAutoNum type="arabicPeriod"/>
            </a:pPr>
            <a:r>
              <a:rPr lang="tr-TR" dirty="0" smtClean="0"/>
              <a:t>"</a:t>
            </a:r>
            <a:r>
              <a:rPr lang="tr-TR" dirty="0" err="1" smtClean="0"/>
              <a:t>throws</a:t>
            </a:r>
            <a:r>
              <a:rPr lang="tr-TR" dirty="0" smtClean="0"/>
              <a:t>" komutu içerisinde listelenmelidir, veya</a:t>
            </a:r>
          </a:p>
          <a:p>
            <a:pPr marL="971550" lvl="1" indent="-514350">
              <a:buFont typeface="+mj-lt"/>
              <a:buAutoNum type="arabicPeriod"/>
            </a:pPr>
            <a:r>
              <a:rPr lang="en-US" dirty="0" err="1" smtClean="0"/>
              <a:t>Bir</a:t>
            </a:r>
            <a:r>
              <a:rPr lang="en-US" dirty="0" smtClean="0"/>
              <a:t> </a:t>
            </a:r>
            <a:r>
              <a:rPr lang="en-US" dirty="0" err="1" smtClean="0"/>
              <a:t>metot</a:t>
            </a:r>
            <a:r>
              <a:rPr lang="en-US" dirty="0" smtClean="0"/>
              <a:t> </a:t>
            </a:r>
            <a:r>
              <a:rPr lang="en-US" dirty="0" err="1" smtClean="0"/>
              <a:t>içinde</a:t>
            </a:r>
            <a:r>
              <a:rPr lang="en-US" dirty="0" smtClean="0"/>
              <a:t> </a:t>
            </a:r>
            <a:r>
              <a:rPr lang="en-US" dirty="0" err="1" smtClean="0"/>
              <a:t>yönetilmelidir</a:t>
            </a:r>
            <a:r>
              <a:rPr lang="en-US" dirty="0" smtClean="0"/>
              <a:t> (Handled in the method).</a:t>
            </a:r>
          </a:p>
          <a:p>
            <a:r>
              <a:rPr lang="tr-TR" dirty="0" smtClean="0"/>
              <a:t>Başka bir metodun yerine geçen, onu değiştiren bir metot, </a:t>
            </a:r>
            <a:r>
              <a:rPr lang="tr-TR" dirty="0" err="1" smtClean="0"/>
              <a:t>throws</a:t>
            </a:r>
            <a:r>
              <a:rPr lang="tr-TR" dirty="0" smtClean="0"/>
              <a:t> yantümcesinde (</a:t>
            </a:r>
            <a:r>
              <a:rPr lang="tr-TR" dirty="0" err="1" smtClean="0"/>
              <a:t>clause</a:t>
            </a:r>
            <a:r>
              <a:rPr lang="tr-TR" dirty="0" smtClean="0"/>
              <a:t>), değiştirdiği metottan daha fazla istisna tanımlayamaz.</a:t>
            </a:r>
          </a:p>
          <a:p>
            <a:r>
              <a:rPr lang="tr-TR" dirty="0" smtClean="0"/>
              <a:t>Bir metodu çağıran başka bir metot, eğer çağrılanın </a:t>
            </a:r>
            <a:r>
              <a:rPr lang="tr-TR" dirty="0" err="1" smtClean="0"/>
              <a:t>throws</a:t>
            </a:r>
            <a:r>
              <a:rPr lang="tr-TR" dirty="0" smtClean="0"/>
              <a:t> yantümcesinde listelenmiş istisnalar varsa, bunlarla ilgilenmek için üç seçeneği bulunur:</a:t>
            </a:r>
          </a:p>
          <a:p>
            <a:pPr marL="971550" lvl="1" indent="-514350">
              <a:buFont typeface="+mj-lt"/>
              <a:buAutoNum type="arabicPeriod"/>
            </a:pPr>
            <a:r>
              <a:rPr lang="tr-TR" dirty="0" smtClean="0"/>
              <a:t>Yakalamak ve yönetmek.</a:t>
            </a:r>
          </a:p>
          <a:p>
            <a:pPr marL="971550" lvl="1" indent="-514350">
              <a:buFont typeface="+mj-lt"/>
              <a:buAutoNum type="arabicPeriod"/>
            </a:pPr>
            <a:r>
              <a:rPr lang="tr-TR" dirty="0" smtClean="0"/>
              <a:t>Yakalamak ve kendi listesinde bulunan başka bir istisna atmak.</a:t>
            </a:r>
          </a:p>
          <a:p>
            <a:pPr marL="971550" lvl="1" indent="-514350">
              <a:buFont typeface="+mj-lt"/>
              <a:buAutoNum type="arabicPeriod"/>
            </a:pPr>
            <a:r>
              <a:rPr lang="tr-TR" dirty="0" smtClean="0"/>
              <a:t>Kendiside aynı şekilde tanımlamak ve bunları yönetmemek.</a:t>
            </a:r>
            <a:endParaRPr lang="tr-TR"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Java’da Kullanıcı Tanımlı İstisnalar</a:t>
            </a:r>
            <a:endParaRPr lang="tr-TR" dirty="0"/>
          </a:p>
        </p:txBody>
      </p:sp>
      <p:sp>
        <p:nvSpPr>
          <p:cNvPr id="4" name="Rectangle 3"/>
          <p:cNvSpPr txBox="1">
            <a:spLocks noChangeArrowheads="1"/>
          </p:cNvSpPr>
          <p:nvPr/>
        </p:nvSpPr>
        <p:spPr>
          <a:xfrm>
            <a:off x="4657694" y="1603396"/>
            <a:ext cx="4114800" cy="489743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ko-KR" sz="2400" b="0" i="0" u="sng" strike="noStrike" kern="1200" cap="none" spc="0" normalizeH="0" baseline="0" noProof="0" dirty="0" smtClean="0">
              <a:ln>
                <a:noFill/>
              </a:ln>
              <a:solidFill>
                <a:schemeClr val="tx1"/>
              </a:solidFill>
              <a:effectLst/>
              <a:uLnTx/>
              <a:uFillTx/>
              <a:latin typeface="+mn-lt"/>
              <a:ea typeface="굴림" pitchFamily="50" charset="-127"/>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ko-KR" sz="2400" b="0" i="0" u="sng" strike="noStrike" kern="1200" cap="none" spc="0" normalizeH="0" baseline="0" noProof="0" dirty="0" smtClean="0">
                <a:ln>
                  <a:noFill/>
                </a:ln>
                <a:solidFill>
                  <a:schemeClr val="tx1"/>
                </a:solidFill>
                <a:effectLst/>
                <a:uLnTx/>
                <a:uFillTx/>
                <a:latin typeface="+mn-lt"/>
                <a:ea typeface="굴림" pitchFamily="50" charset="-127"/>
                <a:cs typeface="+mn-cs"/>
              </a:rPr>
              <a:t>User-defined exceptions</a:t>
            </a:r>
            <a:r>
              <a:rPr kumimoji="0" lang="en-US" altLang="ko-KR" sz="2400" b="0" i="0" u="none" strike="noStrike" kern="1200" cap="none" spc="0" normalizeH="0" baseline="0" noProof="0" dirty="0" smtClean="0">
                <a:ln>
                  <a:noFill/>
                </a:ln>
                <a:solidFill>
                  <a:schemeClr val="tx1"/>
                </a:solidFill>
                <a:effectLst/>
                <a:uLnTx/>
                <a:uFillTx/>
                <a:latin typeface="+mn-lt"/>
                <a:ea typeface="굴림" pitchFamily="50" charset="-127"/>
                <a:cs typeface="+mn-cs"/>
              </a:rPr>
              <a:t> can be thrown by </a:t>
            </a:r>
            <a:r>
              <a:rPr kumimoji="0" lang="en-US" altLang="ko-KR" sz="2400" b="1" i="0" u="none" strike="noStrike" kern="1200" cap="none" spc="0" normalizeH="0" baseline="0" noProof="0" dirty="0" smtClean="0">
                <a:ln>
                  <a:noFill/>
                </a:ln>
                <a:solidFill>
                  <a:schemeClr val="accent3">
                    <a:lumMod val="50000"/>
                  </a:schemeClr>
                </a:solidFill>
                <a:effectLst/>
                <a:uLnTx/>
                <a:uFillTx/>
                <a:latin typeface="+mn-lt"/>
                <a:ea typeface="굴림" pitchFamily="50" charset="-127"/>
                <a:cs typeface="+mn-cs"/>
              </a:rPr>
              <a:t>throw</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ko-KR" sz="2400" b="1" i="0" u="none" strike="noStrike" kern="1200" cap="none" spc="0" normalizeH="0" baseline="0" noProof="0" dirty="0" smtClean="0">
              <a:ln>
                <a:noFill/>
              </a:ln>
              <a:solidFill>
                <a:srgbClr val="FFFF00"/>
              </a:solidFill>
              <a:effectLst/>
              <a:uLnTx/>
              <a:uFillTx/>
              <a:latin typeface="+mn-lt"/>
              <a:ea typeface="굴림" pitchFamily="50" charset="-127"/>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ko-KR" sz="2400" b="1" i="0" u="none" strike="noStrike" kern="1200" cap="none" spc="0" normalizeH="0" baseline="0" noProof="0" dirty="0" smtClean="0">
              <a:ln>
                <a:noFill/>
              </a:ln>
              <a:solidFill>
                <a:srgbClr val="FFFF00"/>
              </a:solidFill>
              <a:effectLst/>
              <a:uLnTx/>
              <a:uFillTx/>
              <a:latin typeface="+mn-lt"/>
              <a:ea typeface="굴림" pitchFamily="50" charset="-127"/>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ko-KR" sz="2400" b="1" i="0" u="none" strike="noStrike" kern="1200" cap="none" spc="0" normalizeH="0" baseline="0" noProof="0" dirty="0" smtClean="0">
              <a:ln>
                <a:noFill/>
              </a:ln>
              <a:solidFill>
                <a:srgbClr val="FFFF00"/>
              </a:solidFill>
              <a:effectLst/>
              <a:uLnTx/>
              <a:uFillTx/>
              <a:latin typeface="+mn-lt"/>
              <a:ea typeface="굴림" pitchFamily="50" charset="-127"/>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ko-KR" sz="2400" b="1" i="0" u="none" strike="noStrike" kern="1200" cap="none" spc="0" normalizeH="0" baseline="0" noProof="0" dirty="0" err="1" smtClean="0">
                <a:ln>
                  <a:noFill/>
                </a:ln>
                <a:solidFill>
                  <a:schemeClr val="accent3">
                    <a:lumMod val="50000"/>
                  </a:schemeClr>
                </a:solidFill>
                <a:effectLst/>
                <a:uLnTx/>
                <a:uFillTx/>
                <a:latin typeface="+mn-lt"/>
                <a:ea typeface="굴림" pitchFamily="50" charset="-127"/>
                <a:cs typeface="+mn-cs"/>
              </a:rPr>
              <a:t>Rethrowing</a:t>
            </a:r>
            <a:r>
              <a:rPr kumimoji="0" lang="en-US" altLang="ko-KR" sz="2400" b="1" i="0" u="none" strike="noStrike" kern="1200" cap="none" spc="0" normalizeH="0" baseline="0" noProof="0" dirty="0" smtClean="0">
                <a:ln>
                  <a:noFill/>
                </a:ln>
                <a:solidFill>
                  <a:schemeClr val="accent3">
                    <a:lumMod val="50000"/>
                  </a:schemeClr>
                </a:solidFill>
                <a:effectLst/>
                <a:uLnTx/>
                <a:uFillTx/>
                <a:latin typeface="+mn-lt"/>
                <a:ea typeface="굴림" pitchFamily="50" charset="-127"/>
                <a:cs typeface="+mn-cs"/>
              </a:rPr>
              <a:t> (</a:t>
            </a:r>
            <a:r>
              <a:rPr kumimoji="0" lang="en-US" altLang="ko-KR" sz="2400" b="1" i="0" u="none" strike="noStrike" kern="1200" cap="none" spc="0" normalizeH="0" baseline="0" noProof="0" dirty="0" err="1" smtClean="0">
                <a:ln>
                  <a:noFill/>
                </a:ln>
                <a:solidFill>
                  <a:schemeClr val="accent3">
                    <a:lumMod val="50000"/>
                  </a:schemeClr>
                </a:solidFill>
                <a:effectLst/>
                <a:uLnTx/>
                <a:uFillTx/>
                <a:latin typeface="+mn-lt"/>
                <a:ea typeface="굴림" pitchFamily="50" charset="-127"/>
                <a:cs typeface="+mn-cs"/>
              </a:rPr>
              <a:t>reraising</a:t>
            </a:r>
            <a:r>
              <a:rPr kumimoji="0" lang="en-US" altLang="ko-KR" sz="2400" b="1" i="0" u="none" strike="noStrike" kern="1200" cap="none" spc="0" normalizeH="0" baseline="0" noProof="0" dirty="0" smtClean="0">
                <a:ln>
                  <a:noFill/>
                </a:ln>
                <a:solidFill>
                  <a:schemeClr val="accent3">
                    <a:lumMod val="50000"/>
                  </a:schemeClr>
                </a:solidFill>
                <a:effectLst/>
                <a:uLnTx/>
                <a:uFillTx/>
                <a:latin typeface="+mn-lt"/>
                <a:ea typeface="굴림" pitchFamily="50" charset="-127"/>
                <a:cs typeface="+mn-cs"/>
              </a:rPr>
              <a:t>)</a:t>
            </a:r>
            <a:r>
              <a:rPr kumimoji="0" lang="en-US" altLang="ko-KR" sz="2400" b="0" i="0" u="none" strike="noStrike" kern="1200" cap="none" spc="0" normalizeH="0" baseline="0" noProof="0" dirty="0" smtClean="0">
                <a:ln>
                  <a:noFill/>
                </a:ln>
                <a:solidFill>
                  <a:schemeClr val="accent3">
                    <a:lumMod val="50000"/>
                  </a:schemeClr>
                </a:solidFill>
                <a:effectLst/>
                <a:uLnTx/>
                <a:uFillTx/>
                <a:latin typeface="+mn-lt"/>
                <a:ea typeface="굴림" pitchFamily="50" charset="-127"/>
                <a:cs typeface="+mn-cs"/>
              </a:rPr>
              <a:t> </a:t>
            </a:r>
            <a:r>
              <a:rPr kumimoji="0" lang="en-US" altLang="ko-KR" sz="2400" b="0" i="0" u="none" strike="noStrike" kern="1200" cap="none" spc="0" normalizeH="0" baseline="0" noProof="0" dirty="0" smtClean="0">
                <a:ln>
                  <a:noFill/>
                </a:ln>
                <a:solidFill>
                  <a:schemeClr val="tx1"/>
                </a:solidFill>
                <a:effectLst/>
                <a:uLnTx/>
                <a:uFillTx/>
                <a:latin typeface="+mn-lt"/>
                <a:ea typeface="굴림" pitchFamily="50" charset="-127"/>
                <a:cs typeface="+mn-cs"/>
              </a:rPr>
              <a:t>an exception</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ko-KR" sz="2400" b="1" i="0" u="none" strike="noStrike" kern="1200" cap="none" spc="0" normalizeH="0" baseline="0" noProof="0" dirty="0" smtClean="0">
                <a:ln>
                  <a:noFill/>
                </a:ln>
                <a:solidFill>
                  <a:srgbClr val="FFFF00"/>
                </a:solidFill>
                <a:effectLst/>
                <a:uLnTx/>
                <a:uFillTx/>
                <a:latin typeface="+mn-lt"/>
                <a:ea typeface="굴림" pitchFamily="50" charset="-127"/>
                <a:cs typeface="+mn-cs"/>
              </a:rPr>
              <a:t>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Rectangle 4"/>
          <p:cNvSpPr>
            <a:spLocks noChangeArrowheads="1"/>
          </p:cNvSpPr>
          <p:nvPr/>
        </p:nvSpPr>
        <p:spPr bwMode="auto">
          <a:xfrm>
            <a:off x="142844" y="1428771"/>
            <a:ext cx="4400550" cy="4513480"/>
          </a:xfrm>
          <a:prstGeom prst="rect">
            <a:avLst/>
          </a:prstGeom>
          <a:noFill/>
          <a:ln w="9525" algn="ctr">
            <a:solidFill>
              <a:schemeClr val="tx1"/>
            </a:solidFill>
            <a:miter lim="800000"/>
            <a:headEnd/>
            <a:tailEnd/>
          </a:ln>
          <a:effectLst/>
        </p:spPr>
        <p:txBody>
          <a:bodyPr>
            <a:spAutoFit/>
          </a:bodyPr>
          <a:lstStyle/>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void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fileCopy</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(String file1, String file2) </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throws </a:t>
            </a:r>
            <a:r>
              <a:rPr lang="en-US" altLang="ko-KR" sz="2000" b="1" dirty="0" err="1">
                <a:solidFill>
                  <a:srgbClr val="00FF00"/>
                </a:solidFill>
                <a:effectLst>
                  <a:outerShdw blurRad="38100" dist="38100" dir="2700000" algn="tl">
                    <a:srgbClr val="000000"/>
                  </a:outerShdw>
                </a:effectLst>
                <a:latin typeface="Arial" pitchFamily="34" charset="0"/>
                <a:ea typeface="굴림" pitchFamily="50" charset="-127"/>
              </a:rPr>
              <a:t>MyIOException</a:t>
            </a:r>
            <a:r>
              <a:rPr lang="en-US" altLang="ko-KR" sz="2000" b="1" dirty="0">
                <a:solidFill>
                  <a:srgbClr val="00FF00"/>
                </a:solidFill>
                <a:effectLst>
                  <a:outerShdw blurRad="38100" dist="38100" dir="2700000" algn="tl">
                    <a:srgbClr val="000000"/>
                  </a:outerShdw>
                </a:effectLst>
                <a:latin typeface="Arial" pitchFamily="34" charset="0"/>
                <a:ea typeface="굴림" pitchFamily="50" charset="-127"/>
              </a:rPr>
              <a:t> </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try {</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FileInputStream</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in =</a:t>
            </a:r>
          </a:p>
          <a:p>
            <a:pPr algn="l">
              <a:lnSpc>
                <a:spcPct val="90000"/>
              </a:lnSpc>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new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FileInputStream</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(file1);</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FileOutputStream</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out =</a:t>
            </a:r>
          </a:p>
          <a:p>
            <a:pPr algn="l">
              <a:lnSpc>
                <a:spcPct val="90000"/>
              </a:lnSpc>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new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FileOutputStream</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(file2);</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int</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data;</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while ((data =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in.read</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&gt;= 0)</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out.write</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(data);</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in.close</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dirty="0" err="1">
                <a:solidFill>
                  <a:srgbClr val="00FFFF"/>
                </a:solidFill>
                <a:effectLst>
                  <a:outerShdw blurRad="38100" dist="38100" dir="2700000" algn="tl">
                    <a:srgbClr val="000000"/>
                  </a:outerShdw>
                </a:effectLst>
                <a:latin typeface="Arial" pitchFamily="34" charset="0"/>
                <a:ea typeface="굴림" pitchFamily="50" charset="-127"/>
              </a:rPr>
              <a:t>out.close</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 catch (Exception e) {</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r>
              <a:rPr lang="en-US" altLang="ko-KR" sz="2000" b="1" dirty="0">
                <a:solidFill>
                  <a:schemeClr val="accent3">
                    <a:lumMod val="50000"/>
                  </a:schemeClr>
                </a:solidFill>
                <a:effectLst>
                  <a:outerShdw blurRad="38100" dist="38100" dir="2700000" algn="tl">
                    <a:srgbClr val="000000"/>
                  </a:outerShdw>
                </a:effectLst>
                <a:latin typeface="Arial" pitchFamily="34" charset="0"/>
                <a:ea typeface="굴림" pitchFamily="50" charset="-127"/>
              </a:rPr>
              <a:t>throw new </a:t>
            </a:r>
            <a:r>
              <a:rPr lang="en-US" altLang="ko-KR" sz="2000" b="1" dirty="0" err="1">
                <a:solidFill>
                  <a:schemeClr val="accent3">
                    <a:lumMod val="50000"/>
                  </a:schemeClr>
                </a:solidFill>
                <a:effectLst>
                  <a:outerShdw blurRad="38100" dist="38100" dir="2700000" algn="tl">
                    <a:srgbClr val="000000"/>
                  </a:outerShdw>
                </a:effectLst>
                <a:latin typeface="Arial" pitchFamily="34" charset="0"/>
                <a:ea typeface="굴림" pitchFamily="50" charset="-127"/>
              </a:rPr>
              <a:t>MyIOException</a:t>
            </a:r>
            <a:r>
              <a:rPr lang="en-US" altLang="ko-KR" sz="2000" b="1" dirty="0">
                <a:solidFill>
                  <a:schemeClr val="accent3">
                    <a:lumMod val="50000"/>
                  </a:schemeClr>
                </a:solidFill>
                <a:effectLst>
                  <a:outerShdw blurRad="38100" dist="38100" dir="2700000" algn="tl">
                    <a:srgbClr val="000000"/>
                  </a:outerShdw>
                </a:effectLst>
                <a:latin typeface="Arial" pitchFamily="34" charset="0"/>
                <a:ea typeface="굴림" pitchFamily="50" charset="-127"/>
              </a:rPr>
              <a:t>()</a:t>
            </a: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a:t>
            </a:r>
          </a:p>
          <a:p>
            <a:pPr algn="l">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  }</a:t>
            </a:r>
          </a:p>
          <a:p>
            <a:pPr algn="l">
              <a:lnSpc>
                <a:spcPct val="50000"/>
              </a:lnSpc>
              <a:defRPr/>
            </a:pPr>
            <a:r>
              <a:rPr lang="en-US" altLang="ko-KR" sz="2000" dirty="0">
                <a:solidFill>
                  <a:srgbClr val="00FFFF"/>
                </a:solidFill>
                <a:effectLst>
                  <a:outerShdw blurRad="38100" dist="38100" dir="2700000" algn="tl">
                    <a:srgbClr val="000000"/>
                  </a:outerShdw>
                </a:effectLst>
                <a:latin typeface="Arial" pitchFamily="34" charset="0"/>
                <a:ea typeface="굴림" pitchFamily="50" charset="-127"/>
              </a:rPr>
              <a:t>}</a:t>
            </a:r>
          </a:p>
        </p:txBody>
      </p:sp>
      <p:sp>
        <p:nvSpPr>
          <p:cNvPr id="6" name="Line 5"/>
          <p:cNvSpPr>
            <a:spLocks noChangeShapeType="1"/>
          </p:cNvSpPr>
          <p:nvPr/>
        </p:nvSpPr>
        <p:spPr bwMode="auto">
          <a:xfrm flipV="1">
            <a:off x="4086194" y="4768871"/>
            <a:ext cx="800100" cy="455613"/>
          </a:xfrm>
          <a:prstGeom prst="line">
            <a:avLst/>
          </a:prstGeom>
          <a:noFill/>
          <a:ln w="28575">
            <a:solidFill>
              <a:srgbClr val="FF0000"/>
            </a:solidFill>
            <a:round/>
            <a:headEnd/>
            <a:tailEnd type="triangle" w="lg" len="med"/>
          </a:ln>
          <a:effectLst/>
        </p:spPr>
        <p:txBody>
          <a:bodyPr wrap="none" anchor="ctr"/>
          <a:lstStyle/>
          <a:p>
            <a:pPr>
              <a:defRPr/>
            </a:pPr>
            <a:endParaRPr lang="tr-TR">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srcRect/>
          <a:stretch>
            <a:fillRect/>
          </a:stretch>
        </p:blipFill>
        <p:spPr bwMode="auto">
          <a:xfrm>
            <a:off x="214282" y="323203"/>
            <a:ext cx="8748696" cy="62490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Java'da İstisnaların Yönetilmesi</a:t>
            </a:r>
            <a:endParaRPr lang="tr-TR" dirty="0"/>
          </a:p>
        </p:txBody>
      </p:sp>
      <p:sp>
        <p:nvSpPr>
          <p:cNvPr id="3" name="2 İçerik Yer Tutucusu"/>
          <p:cNvSpPr>
            <a:spLocks noGrp="1"/>
          </p:cNvSpPr>
          <p:nvPr>
            <p:ph idx="1"/>
          </p:nvPr>
        </p:nvSpPr>
        <p:spPr/>
        <p:txBody>
          <a:bodyPr>
            <a:normAutofit fontScale="47500" lnSpcReduction="20000"/>
          </a:bodyPr>
          <a:lstStyle/>
          <a:p>
            <a:r>
              <a:rPr lang="tr-TR" dirty="0" err="1" smtClean="0"/>
              <a:t>finally</a:t>
            </a:r>
            <a:r>
              <a:rPr lang="tr-TR" dirty="0" smtClean="0"/>
              <a:t> yantümcesi</a:t>
            </a:r>
          </a:p>
          <a:p>
            <a:r>
              <a:rPr lang="tr-TR" dirty="0" smtClean="0"/>
              <a:t>"</a:t>
            </a:r>
            <a:r>
              <a:rPr lang="tr-TR" dirty="0" err="1" smtClean="0"/>
              <a:t>try</a:t>
            </a:r>
            <a:r>
              <a:rPr lang="tr-TR" dirty="0" smtClean="0"/>
              <a:t>" yapısının sonunda olabilir.</a:t>
            </a:r>
          </a:p>
          <a:p>
            <a:r>
              <a:rPr lang="tr-TR" dirty="0" smtClean="0"/>
              <a:t>Amacı: </a:t>
            </a:r>
            <a:r>
              <a:rPr lang="tr-TR" dirty="0" err="1" smtClean="0"/>
              <a:t>Try</a:t>
            </a:r>
            <a:r>
              <a:rPr lang="tr-TR" dirty="0" smtClean="0"/>
              <a:t> içinde ne olursa olsun yürütülecek kodu belirlemek için kullanılır.</a:t>
            </a:r>
          </a:p>
          <a:p>
            <a:r>
              <a:rPr lang="tr-TR" dirty="0" smtClean="0"/>
              <a:t>Aşağıdaki örnekte:</a:t>
            </a:r>
          </a:p>
          <a:p>
            <a:pPr lvl="1"/>
            <a:r>
              <a:rPr lang="tr-TR" dirty="0" smtClean="0"/>
              <a:t>eğer “</a:t>
            </a:r>
            <a:r>
              <a:rPr lang="tr-TR" dirty="0" err="1" smtClean="0"/>
              <a:t>try</a:t>
            </a:r>
            <a:r>
              <a:rPr lang="tr-TR" dirty="0" smtClean="0"/>
              <a:t>” içinde bir “</a:t>
            </a:r>
            <a:r>
              <a:rPr lang="tr-TR" dirty="0" err="1" smtClean="0"/>
              <a:t>throw</a:t>
            </a:r>
            <a:r>
              <a:rPr lang="tr-TR" dirty="0" smtClean="0"/>
              <a:t>” olmazsa “</a:t>
            </a:r>
            <a:r>
              <a:rPr lang="tr-TR" dirty="0" err="1" smtClean="0"/>
              <a:t>finally</a:t>
            </a:r>
            <a:r>
              <a:rPr lang="tr-TR" dirty="0" smtClean="0"/>
              <a:t>” içindeki kod da devamında çalıştırılır,</a:t>
            </a:r>
          </a:p>
          <a:p>
            <a:pPr lvl="1"/>
            <a:r>
              <a:rPr lang="tr-TR" dirty="0" smtClean="0"/>
              <a:t>eğer “</a:t>
            </a:r>
            <a:r>
              <a:rPr lang="tr-TR" dirty="0" err="1" smtClean="0"/>
              <a:t>try</a:t>
            </a:r>
            <a:r>
              <a:rPr lang="tr-TR" dirty="0" smtClean="0"/>
              <a:t>” içinde “</a:t>
            </a:r>
            <a:r>
              <a:rPr lang="tr-TR" dirty="0" err="1" smtClean="0"/>
              <a:t>throw</a:t>
            </a:r>
            <a:r>
              <a:rPr lang="tr-TR" dirty="0" smtClean="0"/>
              <a:t>” olur da “</a:t>
            </a:r>
            <a:r>
              <a:rPr lang="tr-TR" dirty="0" err="1" smtClean="0"/>
              <a:t>catch</a:t>
            </a:r>
            <a:r>
              <a:rPr lang="tr-TR" dirty="0" smtClean="0"/>
              <a:t>” ile yakalanırsa, önce “</a:t>
            </a:r>
            <a:r>
              <a:rPr lang="tr-TR" dirty="0" err="1" smtClean="0"/>
              <a:t>catch</a:t>
            </a:r>
            <a:r>
              <a:rPr lang="tr-TR" dirty="0" smtClean="0"/>
              <a:t>” kodu daha sonra “</a:t>
            </a:r>
            <a:r>
              <a:rPr lang="tr-TR" dirty="0" err="1" smtClean="0"/>
              <a:t>finally</a:t>
            </a:r>
            <a:r>
              <a:rPr lang="tr-TR" dirty="0" smtClean="0"/>
              <a:t>” içindeki kod çalıştırılır,</a:t>
            </a:r>
          </a:p>
          <a:p>
            <a:pPr lvl="1"/>
            <a:r>
              <a:rPr lang="tr-TR" dirty="0" smtClean="0"/>
              <a:t>eğer “</a:t>
            </a:r>
            <a:r>
              <a:rPr lang="tr-TR" dirty="0" err="1" smtClean="0"/>
              <a:t>try</a:t>
            </a:r>
            <a:r>
              <a:rPr lang="tr-TR" dirty="0" smtClean="0"/>
              <a:t>” içinde “</a:t>
            </a:r>
            <a:r>
              <a:rPr lang="tr-TR" dirty="0" err="1" smtClean="0"/>
              <a:t>throw</a:t>
            </a:r>
            <a:r>
              <a:rPr lang="tr-TR" dirty="0" smtClean="0"/>
              <a:t>” olur da “</a:t>
            </a:r>
            <a:r>
              <a:rPr lang="tr-TR" dirty="0" err="1" smtClean="0"/>
              <a:t>catch</a:t>
            </a:r>
            <a:r>
              <a:rPr lang="tr-TR" dirty="0" smtClean="0"/>
              <a:t>” ile yakalanmazsa, önce “</a:t>
            </a:r>
            <a:r>
              <a:rPr lang="tr-TR" dirty="0" err="1" smtClean="0"/>
              <a:t>finally</a:t>
            </a:r>
            <a:r>
              <a:rPr lang="tr-TR" dirty="0" smtClean="0"/>
              <a:t>” içindeki kod çalıştırılır daha sonra dışarıdaki “</a:t>
            </a:r>
            <a:r>
              <a:rPr lang="tr-TR" dirty="0" err="1" smtClean="0"/>
              <a:t>catch</a:t>
            </a:r>
            <a:r>
              <a:rPr lang="tr-TR" dirty="0" smtClean="0"/>
              <a:t>” kodu çalıştırılır.</a:t>
            </a:r>
          </a:p>
          <a:p>
            <a:pPr lvl="1">
              <a:buNone/>
            </a:pPr>
            <a:r>
              <a:rPr lang="tr-TR" dirty="0" err="1" smtClean="0">
                <a:latin typeface="Courier New" pitchFamily="49" charset="0"/>
                <a:cs typeface="Courier New" pitchFamily="49" charset="0"/>
              </a:rPr>
              <a:t>try</a:t>
            </a:r>
            <a:r>
              <a:rPr lang="tr-TR" dirty="0" smtClean="0">
                <a:latin typeface="Courier New" pitchFamily="49" charset="0"/>
                <a:cs typeface="Courier New" pitchFamily="49" charset="0"/>
              </a:rPr>
              <a:t> {</a:t>
            </a:r>
          </a:p>
          <a:p>
            <a:pPr lvl="1">
              <a:buNone/>
            </a:pPr>
            <a:r>
              <a:rPr lang="tr-TR" dirty="0" err="1" smtClean="0">
                <a:latin typeface="Courier New" pitchFamily="49" charset="0"/>
                <a:cs typeface="Courier New" pitchFamily="49" charset="0"/>
              </a:rPr>
              <a:t>for</a:t>
            </a: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index</a:t>
            </a:r>
            <a:r>
              <a:rPr lang="tr-TR" dirty="0" smtClean="0">
                <a:latin typeface="Courier New" pitchFamily="49" charset="0"/>
                <a:cs typeface="Courier New" pitchFamily="49" charset="0"/>
              </a:rPr>
              <a:t> = 0; </a:t>
            </a:r>
            <a:r>
              <a:rPr lang="tr-TR" dirty="0" err="1" smtClean="0">
                <a:latin typeface="Courier New" pitchFamily="49" charset="0"/>
                <a:cs typeface="Courier New" pitchFamily="49" charset="0"/>
              </a:rPr>
              <a:t>index</a:t>
            </a:r>
            <a:r>
              <a:rPr lang="tr-TR" dirty="0" smtClean="0">
                <a:latin typeface="Courier New" pitchFamily="49" charset="0"/>
                <a:cs typeface="Courier New" pitchFamily="49" charset="0"/>
              </a:rPr>
              <a:t> &lt; 100; </a:t>
            </a:r>
            <a:r>
              <a:rPr lang="tr-TR" dirty="0" err="1" smtClean="0">
                <a:latin typeface="Courier New" pitchFamily="49" charset="0"/>
                <a:cs typeface="Courier New" pitchFamily="49" charset="0"/>
              </a:rPr>
              <a:t>index</a:t>
            </a:r>
            <a:r>
              <a:rPr lang="tr-TR" dirty="0" smtClean="0">
                <a:latin typeface="Courier New" pitchFamily="49" charset="0"/>
                <a:cs typeface="Courier New" pitchFamily="49" charset="0"/>
              </a:rPr>
              <a:t>++) {</a:t>
            </a:r>
          </a:p>
          <a:p>
            <a:pPr lvl="1">
              <a:buNone/>
            </a:pPr>
            <a:r>
              <a:rPr lang="tr-TR" dirty="0" smtClean="0">
                <a:latin typeface="Courier New" pitchFamily="49" charset="0"/>
                <a:cs typeface="Courier New" pitchFamily="49" charset="0"/>
              </a:rPr>
              <a:t>…</a:t>
            </a:r>
          </a:p>
          <a:p>
            <a:pPr lvl="1">
              <a:buNone/>
            </a:pPr>
            <a:r>
              <a:rPr lang="tr-TR" dirty="0" err="1" smtClean="0">
                <a:latin typeface="Courier New" pitchFamily="49" charset="0"/>
                <a:cs typeface="Courier New" pitchFamily="49" charset="0"/>
              </a:rPr>
              <a:t>if</a:t>
            </a:r>
            <a:r>
              <a:rPr lang="tr-TR" dirty="0" smtClean="0">
                <a:latin typeface="Courier New" pitchFamily="49" charset="0"/>
                <a:cs typeface="Courier New" pitchFamily="49" charset="0"/>
              </a:rPr>
              <a:t> (…) {</a:t>
            </a:r>
          </a:p>
          <a:p>
            <a:pPr lvl="1">
              <a:buNone/>
            </a:pPr>
            <a:r>
              <a:rPr lang="tr-TR" dirty="0" err="1" smtClean="0">
                <a:latin typeface="Courier New" pitchFamily="49" charset="0"/>
                <a:cs typeface="Courier New" pitchFamily="49" charset="0"/>
              </a:rPr>
              <a:t>return</a:t>
            </a:r>
            <a:r>
              <a:rPr lang="tr-TR" dirty="0" smtClean="0">
                <a:latin typeface="Courier New" pitchFamily="49" charset="0"/>
                <a:cs typeface="Courier New" pitchFamily="49" charset="0"/>
              </a:rPr>
              <a:t>;</a:t>
            </a:r>
          </a:p>
          <a:p>
            <a:pPr lvl="1">
              <a:buNone/>
            </a:pPr>
            <a:r>
              <a:rPr lang="tr-TR" dirty="0" smtClean="0">
                <a:latin typeface="Courier New" pitchFamily="49" charset="0"/>
                <a:cs typeface="Courier New" pitchFamily="49" charset="0"/>
              </a:rPr>
              <a:t>} //** </a:t>
            </a:r>
            <a:r>
              <a:rPr lang="tr-TR" dirty="0" err="1" smtClean="0">
                <a:latin typeface="Courier New" pitchFamily="49" charset="0"/>
                <a:cs typeface="Courier New" pitchFamily="49" charset="0"/>
              </a:rPr>
              <a:t>if</a:t>
            </a:r>
            <a:r>
              <a:rPr lang="tr-TR" dirty="0" smtClean="0">
                <a:latin typeface="Courier New" pitchFamily="49" charset="0"/>
                <a:cs typeface="Courier New" pitchFamily="49" charset="0"/>
              </a:rPr>
              <a:t> sonu</a:t>
            </a:r>
          </a:p>
          <a:p>
            <a:pPr lvl="1">
              <a:buNone/>
            </a:pPr>
            <a:r>
              <a:rPr lang="tr-TR" dirty="0" smtClean="0">
                <a:latin typeface="Courier New" pitchFamily="49" charset="0"/>
                <a:cs typeface="Courier New" pitchFamily="49" charset="0"/>
              </a:rPr>
              <a:t>} //** </a:t>
            </a:r>
            <a:r>
              <a:rPr lang="tr-TR" dirty="0" err="1" smtClean="0">
                <a:latin typeface="Courier New" pitchFamily="49" charset="0"/>
                <a:cs typeface="Courier New" pitchFamily="49" charset="0"/>
              </a:rPr>
              <a:t>try</a:t>
            </a:r>
            <a:r>
              <a:rPr lang="tr-TR" dirty="0" smtClean="0">
                <a:latin typeface="Courier New" pitchFamily="49" charset="0"/>
                <a:cs typeface="Courier New" pitchFamily="49" charset="0"/>
              </a:rPr>
              <a:t> yantümcesinin sonu.</a:t>
            </a:r>
          </a:p>
          <a:p>
            <a:pPr lvl="1">
              <a:buNone/>
            </a:pPr>
            <a:r>
              <a:rPr lang="tr-TR" dirty="0" err="1" smtClean="0">
                <a:latin typeface="Courier New" pitchFamily="49" charset="0"/>
                <a:cs typeface="Courier New" pitchFamily="49" charset="0"/>
              </a:rPr>
              <a:t>catch</a:t>
            </a:r>
            <a:r>
              <a:rPr lang="tr-TR" dirty="0" smtClean="0">
                <a:latin typeface="Courier New" pitchFamily="49" charset="0"/>
                <a:cs typeface="Courier New" pitchFamily="49" charset="0"/>
              </a:rPr>
              <a:t> (…) {</a:t>
            </a:r>
          </a:p>
          <a:p>
            <a:pPr lvl="1">
              <a:buNone/>
            </a:pPr>
            <a:r>
              <a:rPr lang="tr-TR" dirty="0" smtClean="0">
                <a:latin typeface="Courier New" pitchFamily="49" charset="0"/>
                <a:cs typeface="Courier New" pitchFamily="49" charset="0"/>
              </a:rPr>
              <a:t>...</a:t>
            </a:r>
          </a:p>
          <a:p>
            <a:pPr lvl="1">
              <a:buNone/>
            </a:pPr>
            <a:r>
              <a:rPr lang="tr-TR" dirty="0" smtClean="0">
                <a:latin typeface="Courier New" pitchFamily="49" charset="0"/>
                <a:cs typeface="Courier New" pitchFamily="49" charset="0"/>
              </a:rPr>
              <a:t>} // başka istisna yöneticileri de olabilir</a:t>
            </a:r>
          </a:p>
          <a:p>
            <a:pPr lvl="1">
              <a:buNone/>
            </a:pPr>
            <a:r>
              <a:rPr lang="tr-TR" dirty="0" err="1" smtClean="0">
                <a:latin typeface="Courier New" pitchFamily="49" charset="0"/>
                <a:cs typeface="Courier New" pitchFamily="49" charset="0"/>
              </a:rPr>
              <a:t>finally</a:t>
            </a:r>
            <a:r>
              <a:rPr lang="tr-TR" dirty="0" smtClean="0">
                <a:latin typeface="Courier New" pitchFamily="49" charset="0"/>
                <a:cs typeface="Courier New" pitchFamily="49" charset="0"/>
              </a:rPr>
              <a:t> {</a:t>
            </a:r>
          </a:p>
          <a:p>
            <a:pPr lvl="1">
              <a:buNone/>
            </a:pPr>
            <a:r>
              <a:rPr lang="tr-TR" dirty="0" smtClean="0"/>
              <a:t>…</a:t>
            </a:r>
          </a:p>
          <a:p>
            <a:pPr lvl="1">
              <a:buNone/>
            </a:pPr>
            <a:r>
              <a:rPr lang="tr-TR" dirty="0" smtClean="0">
                <a:latin typeface="Courier New" pitchFamily="49" charset="0"/>
                <a:cs typeface="Courier New" pitchFamily="49" charset="0"/>
              </a:rPr>
              <a:t>} //** </a:t>
            </a:r>
            <a:r>
              <a:rPr lang="tr-TR" dirty="0" err="1" smtClean="0">
                <a:latin typeface="Courier New" pitchFamily="49" charset="0"/>
                <a:cs typeface="Courier New" pitchFamily="49" charset="0"/>
              </a:rPr>
              <a:t>try</a:t>
            </a:r>
            <a:r>
              <a:rPr lang="tr-TR" dirty="0" smtClean="0">
                <a:latin typeface="Courier New" pitchFamily="49" charset="0"/>
                <a:cs typeface="Courier New" pitchFamily="49" charset="0"/>
              </a:rPr>
              <a:t> yapısının sonu</a:t>
            </a:r>
            <a:endParaRPr lang="tr-TR"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Değerlendirme</a:t>
            </a:r>
          </a:p>
          <a:p>
            <a:pPr lvl="1"/>
            <a:r>
              <a:rPr lang="tr-TR" dirty="0" smtClean="0"/>
              <a:t>İstisna tipleri C++'a göre daha anlamlı.</a:t>
            </a:r>
          </a:p>
          <a:p>
            <a:pPr lvl="1"/>
            <a:r>
              <a:rPr lang="tr-TR" dirty="0" smtClean="0"/>
              <a:t>"</a:t>
            </a:r>
            <a:r>
              <a:rPr lang="tr-TR" dirty="0" err="1" smtClean="0"/>
              <a:t>throws</a:t>
            </a:r>
            <a:r>
              <a:rPr lang="tr-TR" dirty="0" smtClean="0"/>
              <a:t>" yantümcesi C++'dan daha iyi (C++ "</a:t>
            </a:r>
            <a:r>
              <a:rPr lang="tr-TR" dirty="0" err="1" smtClean="0"/>
              <a:t>throws</a:t>
            </a:r>
            <a:r>
              <a:rPr lang="tr-TR" dirty="0" smtClean="0"/>
              <a:t>" yantümcesi programcıya çok az bilgi verir).</a:t>
            </a:r>
          </a:p>
          <a:p>
            <a:pPr lvl="1"/>
            <a:r>
              <a:rPr lang="tr-TR" dirty="0" smtClean="0"/>
              <a:t>"</a:t>
            </a:r>
            <a:r>
              <a:rPr lang="tr-TR" dirty="0" err="1" smtClean="0"/>
              <a:t>finally</a:t>
            </a:r>
            <a:r>
              <a:rPr lang="tr-TR" dirty="0" smtClean="0"/>
              <a:t>" yantümcesi kullanışlı.</a:t>
            </a:r>
          </a:p>
          <a:p>
            <a:pPr lvl="1"/>
            <a:r>
              <a:rPr lang="tr-TR" dirty="0" smtClean="0"/>
              <a:t>Java yorumlayıcısı programcı tarafından kullanılabilecek birçok istisna atar.</a:t>
            </a:r>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İstisnaların Yönetilmesi</a:t>
            </a:r>
            <a:endParaRPr lang="tr-TR" dirty="0"/>
          </a:p>
        </p:txBody>
      </p:sp>
      <p:sp>
        <p:nvSpPr>
          <p:cNvPr id="3" name="2 İçerik Yer Tutucusu"/>
          <p:cNvSpPr>
            <a:spLocks noGrp="1"/>
          </p:cNvSpPr>
          <p:nvPr>
            <p:ph idx="1"/>
          </p:nvPr>
        </p:nvSpPr>
        <p:spPr>
          <a:xfrm>
            <a:off x="457200" y="1600200"/>
            <a:ext cx="8229600" cy="5114948"/>
          </a:xfrm>
        </p:spPr>
        <p:txBody>
          <a:bodyPr>
            <a:normAutofit fontScale="70000" lnSpcReduction="20000"/>
          </a:bodyPr>
          <a:lstStyle/>
          <a:p>
            <a:r>
              <a:rPr lang="tr-TR" dirty="0" smtClean="0"/>
              <a:t>Yerleşik istisna yöneticisinin bulunmasının avantajları:</a:t>
            </a:r>
          </a:p>
          <a:p>
            <a:pPr marL="971550" lvl="1" indent="-514350">
              <a:buFont typeface="+mj-lt"/>
              <a:buAutoNum type="arabicPeriod"/>
            </a:pPr>
            <a:r>
              <a:rPr lang="tr-TR" dirty="0" smtClean="0"/>
              <a:t>Hata fark edici kodların yazılması sıkıcıdır ve programı daha karışık yapar.</a:t>
            </a:r>
          </a:p>
          <a:p>
            <a:pPr lvl="1">
              <a:buNone/>
            </a:pPr>
            <a:r>
              <a:rPr lang="tr-TR" dirty="0" smtClean="0"/>
              <a:t>		Örneğin bir dizilimde indeksin limitler içinde olduğunu kontrol etmek 	istersek:</a:t>
            </a:r>
          </a:p>
          <a:p>
            <a:pPr lvl="2">
              <a:buNone/>
            </a:pPr>
            <a:r>
              <a:rPr lang="en-US" b="1" dirty="0" smtClean="0">
                <a:latin typeface="Courier New" pitchFamily="49" charset="0"/>
                <a:cs typeface="Courier New" pitchFamily="49" charset="0"/>
              </a:rPr>
              <a:t>if (row&gt;=0 &amp;&amp; row &lt; 10 &amp;&amp; </a:t>
            </a:r>
            <a:r>
              <a:rPr lang="en-US" b="1" dirty="0" err="1" smtClean="0">
                <a:latin typeface="Courier New" pitchFamily="49" charset="0"/>
                <a:cs typeface="Courier New" pitchFamily="49" charset="0"/>
              </a:rPr>
              <a:t>col</a:t>
            </a:r>
            <a:r>
              <a:rPr lang="en-US" b="1" dirty="0" smtClean="0">
                <a:latin typeface="Courier New" pitchFamily="49" charset="0"/>
                <a:cs typeface="Courier New" pitchFamily="49" charset="0"/>
              </a:rPr>
              <a:t>&gt;=0 &amp;&amp; </a:t>
            </a:r>
            <a:r>
              <a:rPr lang="en-US" b="1" dirty="0" err="1" smtClean="0">
                <a:latin typeface="Courier New" pitchFamily="49" charset="0"/>
                <a:cs typeface="Courier New" pitchFamily="49" charset="0"/>
              </a:rPr>
              <a:t>col</a:t>
            </a:r>
            <a:r>
              <a:rPr lang="en-US" b="1" dirty="0" smtClean="0">
                <a:latin typeface="Courier New" pitchFamily="49" charset="0"/>
                <a:cs typeface="Courier New" pitchFamily="49" charset="0"/>
              </a:rPr>
              <a:t>&lt;20)</a:t>
            </a:r>
          </a:p>
          <a:p>
            <a:pPr lvl="2">
              <a:buNone/>
            </a:pPr>
            <a:r>
              <a:rPr lang="tr-TR" b="1" dirty="0" smtClean="0">
                <a:latin typeface="Courier New" pitchFamily="49" charset="0"/>
                <a:cs typeface="Courier New" pitchFamily="49" charset="0"/>
              </a:rPr>
              <a:t>	</a:t>
            </a:r>
            <a:r>
              <a:rPr lang="tr-TR" b="1" dirty="0" err="1" smtClean="0">
                <a:latin typeface="Courier New" pitchFamily="49" charset="0"/>
                <a:cs typeface="Courier New" pitchFamily="49" charset="0"/>
              </a:rPr>
              <a:t>sum</a:t>
            </a:r>
            <a:r>
              <a:rPr lang="tr-TR" b="1" dirty="0" smtClean="0">
                <a:latin typeface="Courier New" pitchFamily="49" charset="0"/>
                <a:cs typeface="Courier New" pitchFamily="49" charset="0"/>
              </a:rPr>
              <a:t> += mat[</a:t>
            </a:r>
            <a:r>
              <a:rPr lang="tr-TR" b="1" dirty="0" err="1" smtClean="0">
                <a:latin typeface="Courier New" pitchFamily="49" charset="0"/>
                <a:cs typeface="Courier New" pitchFamily="49" charset="0"/>
              </a:rPr>
              <a:t>row</a:t>
            </a:r>
            <a:r>
              <a:rPr lang="tr-TR" b="1" dirty="0" smtClean="0">
                <a:latin typeface="Courier New" pitchFamily="49" charset="0"/>
                <a:cs typeface="Courier New" pitchFamily="49" charset="0"/>
              </a:rPr>
              <a:t>][</a:t>
            </a:r>
            <a:r>
              <a:rPr lang="tr-TR" b="1" dirty="0" err="1" smtClean="0">
                <a:latin typeface="Courier New" pitchFamily="49" charset="0"/>
                <a:cs typeface="Courier New" pitchFamily="49" charset="0"/>
              </a:rPr>
              <a:t>col</a:t>
            </a:r>
            <a:r>
              <a:rPr lang="tr-TR" b="1" dirty="0" smtClean="0">
                <a:latin typeface="Courier New" pitchFamily="49" charset="0"/>
                <a:cs typeface="Courier New" pitchFamily="49" charset="0"/>
              </a:rPr>
              <a:t>];</a:t>
            </a:r>
          </a:p>
          <a:p>
            <a:pPr lvl="2">
              <a:buNone/>
            </a:pPr>
            <a:r>
              <a:rPr lang="tr-TR" b="1" dirty="0" smtClean="0">
                <a:latin typeface="Courier New" pitchFamily="49" charset="0"/>
                <a:cs typeface="Courier New" pitchFamily="49" charset="0"/>
              </a:rPr>
              <a:t>else</a:t>
            </a:r>
          </a:p>
          <a:p>
            <a:pPr lvl="2">
              <a:buNone/>
            </a:pPr>
            <a:r>
              <a:rPr lang="tr-TR" b="1" dirty="0" smtClean="0">
                <a:latin typeface="Courier New" pitchFamily="49" charset="0"/>
                <a:cs typeface="Courier New" pitchFamily="49" charset="0"/>
              </a:rPr>
              <a:t>	</a:t>
            </a:r>
            <a:r>
              <a:rPr lang="tr-TR" b="1" dirty="0" err="1" smtClean="0">
                <a:latin typeface="Courier New" pitchFamily="49" charset="0"/>
                <a:cs typeface="Courier New" pitchFamily="49" charset="0"/>
              </a:rPr>
              <a:t>System</a:t>
            </a:r>
            <a:r>
              <a:rPr lang="tr-TR" b="1" dirty="0" smtClean="0">
                <a:latin typeface="Courier New" pitchFamily="49" charset="0"/>
                <a:cs typeface="Courier New" pitchFamily="49" charset="0"/>
              </a:rPr>
              <a:t>.</a:t>
            </a:r>
            <a:r>
              <a:rPr lang="tr-TR" b="1" dirty="0" err="1" smtClean="0">
                <a:latin typeface="Courier New" pitchFamily="49" charset="0"/>
                <a:cs typeface="Courier New" pitchFamily="49" charset="0"/>
              </a:rPr>
              <a:t>out</a:t>
            </a:r>
            <a:r>
              <a:rPr lang="tr-TR" b="1" dirty="0" smtClean="0">
                <a:latin typeface="Courier New" pitchFamily="49" charset="0"/>
                <a:cs typeface="Courier New" pitchFamily="49" charset="0"/>
              </a:rPr>
              <a:t>.</a:t>
            </a:r>
            <a:r>
              <a:rPr lang="tr-TR" b="1" dirty="0" err="1" smtClean="0">
                <a:latin typeface="Courier New" pitchFamily="49" charset="0"/>
                <a:cs typeface="Courier New" pitchFamily="49" charset="0"/>
              </a:rPr>
              <a:t>println</a:t>
            </a:r>
            <a:r>
              <a:rPr lang="tr-TR" b="1" dirty="0" smtClean="0">
                <a:latin typeface="Courier New" pitchFamily="49" charset="0"/>
                <a:cs typeface="Courier New" pitchFamily="49" charset="0"/>
              </a:rPr>
              <a:t>("mat indeksi küme dışı");</a:t>
            </a:r>
          </a:p>
          <a:p>
            <a:pPr marL="971550" lvl="1" indent="-514350">
              <a:buFont typeface="+mj-lt"/>
              <a:buAutoNum type="arabicPeriod" startAt="2"/>
            </a:pPr>
            <a:r>
              <a:rPr lang="tr-TR" dirty="0" smtClean="0"/>
              <a:t>İstisna yönetiminin bulunması programcıları bütün olası olaylara karşı kod yazmada teşvik eder. Kendi başına önemsemeyebileceği olayları, programlama dilinde olduğu için dikkate alıp gerekli kodları yazmasını sağlar.</a:t>
            </a:r>
          </a:p>
          <a:p>
            <a:pPr marL="971550" lvl="1" indent="-514350">
              <a:buFont typeface="+mj-lt"/>
              <a:buAutoNum type="arabicPeriod" startAt="3"/>
            </a:pPr>
            <a:r>
              <a:rPr lang="tr-TR" dirty="0" smtClean="0"/>
              <a:t>Bir diğer faydası istisnaların yayılımında (</a:t>
            </a:r>
            <a:r>
              <a:rPr lang="tr-TR" dirty="0" err="1" smtClean="0"/>
              <a:t>exception</a:t>
            </a:r>
            <a:r>
              <a:rPr lang="tr-TR" dirty="0" smtClean="0"/>
              <a:t> </a:t>
            </a:r>
            <a:r>
              <a:rPr lang="tr-TR" dirty="0" err="1" smtClean="0"/>
              <a:t>propagation</a:t>
            </a:r>
            <a:r>
              <a:rPr lang="tr-TR" dirty="0" smtClean="0"/>
              <a:t>) ortaya çıkar. Belli istisnalar için hazırlanan istisnaları yönetme kodları programın farklı kısımlarında benzer istisnalar için kullanılabilir. Böylelikle farklı kısımlar için ayrı kodlama yapma gereksinimi ortadan kalkar. Bu da programın karmaşıklığını, maliyetini ve boyutlarını azaltır.</a:t>
            </a:r>
            <a:endParaRPr lang="tr-TR"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Kaynaklar</a:t>
            </a:r>
            <a:endParaRPr lang="tr-TR" dirty="0"/>
          </a:p>
        </p:txBody>
      </p:sp>
      <p:sp>
        <p:nvSpPr>
          <p:cNvPr id="3" name="2 İçerik Yer Tutucusu"/>
          <p:cNvSpPr>
            <a:spLocks noGrp="1"/>
          </p:cNvSpPr>
          <p:nvPr>
            <p:ph idx="1"/>
          </p:nvPr>
        </p:nvSpPr>
        <p:spPr/>
        <p:txBody>
          <a:bodyPr/>
          <a:lstStyle/>
          <a:p>
            <a:r>
              <a:rPr lang="tr-TR" dirty="0" err="1" smtClean="0"/>
              <a:t>Roberto</a:t>
            </a:r>
            <a:r>
              <a:rPr lang="tr-TR" dirty="0" smtClean="0"/>
              <a:t> </a:t>
            </a:r>
            <a:r>
              <a:rPr lang="tr-TR" dirty="0" err="1" smtClean="0"/>
              <a:t>Sebesta</a:t>
            </a:r>
            <a:r>
              <a:rPr lang="tr-TR" dirty="0" smtClean="0"/>
              <a:t>, </a:t>
            </a:r>
            <a:r>
              <a:rPr lang="en-US" dirty="0" smtClean="0"/>
              <a:t>Concepts Of Programming Languages</a:t>
            </a:r>
            <a:r>
              <a:rPr lang="tr-TR" dirty="0" smtClean="0"/>
              <a:t>,</a:t>
            </a:r>
            <a:r>
              <a:rPr lang="en-US" dirty="0" smtClean="0"/>
              <a:t> International 10th Edition </a:t>
            </a:r>
            <a:r>
              <a:rPr lang="tr-TR" dirty="0" smtClean="0"/>
              <a:t>2013</a:t>
            </a:r>
          </a:p>
          <a:p>
            <a:r>
              <a:rPr lang="tr-TR" dirty="0" smtClean="0"/>
              <a:t>Tuğrul Yılmaz, Programlama Dilleri Ders Notları</a:t>
            </a:r>
          </a:p>
          <a:p>
            <a:endParaRPr lang="tr-T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İstisnaların Yönetilmesi</a:t>
            </a:r>
            <a:endParaRPr lang="tr-TR" dirty="0"/>
          </a:p>
        </p:txBody>
      </p:sp>
      <p:sp>
        <p:nvSpPr>
          <p:cNvPr id="3" name="2 İçerik Yer Tutucusu"/>
          <p:cNvSpPr>
            <a:spLocks noGrp="1"/>
          </p:cNvSpPr>
          <p:nvPr>
            <p:ph idx="1"/>
          </p:nvPr>
        </p:nvSpPr>
        <p:spPr>
          <a:xfrm>
            <a:off x="457200" y="1600200"/>
            <a:ext cx="8229600" cy="4972072"/>
          </a:xfrm>
        </p:spPr>
        <p:txBody>
          <a:bodyPr>
            <a:normAutofit fontScale="70000" lnSpcReduction="20000"/>
          </a:bodyPr>
          <a:lstStyle/>
          <a:p>
            <a:r>
              <a:rPr lang="tr-TR" sz="3400" dirty="0" smtClean="0"/>
              <a:t>İstisnaların yönetilmesinde tasarım etmenleri</a:t>
            </a:r>
          </a:p>
          <a:p>
            <a:pPr>
              <a:buNone/>
            </a:pPr>
            <a:r>
              <a:rPr lang="tr-TR" sz="3400" dirty="0" smtClean="0"/>
              <a:t>	Öncelikle aşağıdaki iskelet programa bakalım:</a:t>
            </a:r>
          </a:p>
          <a:p>
            <a:pPr>
              <a:buNone/>
            </a:pPr>
            <a:endParaRPr lang="tr-TR" dirty="0" smtClean="0"/>
          </a:p>
          <a:p>
            <a:pPr lvl="1">
              <a:buNone/>
            </a:pPr>
            <a:r>
              <a:rPr lang="tr-TR" b="1" dirty="0" err="1" smtClean="0">
                <a:latin typeface="Courier New" pitchFamily="49" charset="0"/>
                <a:cs typeface="Courier New" pitchFamily="49" charset="0"/>
              </a:rPr>
              <a:t>procedure</a:t>
            </a:r>
            <a:r>
              <a:rPr lang="tr-TR" b="1" dirty="0" smtClean="0">
                <a:latin typeface="Courier New" pitchFamily="49" charset="0"/>
                <a:cs typeface="Courier New" pitchFamily="49" charset="0"/>
              </a:rPr>
              <a:t> </a:t>
            </a:r>
            <a:r>
              <a:rPr lang="tr-TR" b="1" dirty="0" err="1" smtClean="0">
                <a:latin typeface="Courier New" pitchFamily="49" charset="0"/>
                <a:cs typeface="Courier New" pitchFamily="49" charset="0"/>
              </a:rPr>
              <a:t>ornek</a:t>
            </a:r>
            <a:r>
              <a:rPr lang="tr-TR" b="1" dirty="0" smtClean="0">
                <a:latin typeface="Courier New" pitchFamily="49" charset="0"/>
                <a:cs typeface="Courier New" pitchFamily="49" charset="0"/>
              </a:rPr>
              <a:t>()</a:t>
            </a:r>
          </a:p>
          <a:p>
            <a:pPr lvl="1">
              <a:buNone/>
            </a:pPr>
            <a:r>
              <a:rPr lang="tr-TR" b="1" dirty="0" err="1" smtClean="0">
                <a:latin typeface="Courier New" pitchFamily="49" charset="0"/>
                <a:cs typeface="Courier New" pitchFamily="49" charset="0"/>
              </a:rPr>
              <a:t>begin</a:t>
            </a:r>
            <a:endParaRPr lang="tr-TR" b="1" dirty="0" smtClean="0">
              <a:latin typeface="Courier New" pitchFamily="49" charset="0"/>
              <a:cs typeface="Courier New" pitchFamily="49" charset="0"/>
            </a:endParaRPr>
          </a:p>
          <a:p>
            <a:pPr lvl="1">
              <a:buNone/>
            </a:pPr>
            <a:r>
              <a:rPr lang="tr-TR" b="1" dirty="0" smtClean="0">
                <a:latin typeface="Courier New" pitchFamily="49" charset="0"/>
                <a:cs typeface="Courier New" pitchFamily="49" charset="0"/>
              </a:rPr>
              <a:t>…</a:t>
            </a:r>
          </a:p>
          <a:p>
            <a:pPr lvl="1">
              <a:buNone/>
            </a:pPr>
            <a:r>
              <a:rPr lang="tr-TR" b="1" dirty="0" smtClean="0">
                <a:latin typeface="Courier New" pitchFamily="49" charset="0"/>
                <a:cs typeface="Courier New" pitchFamily="49" charset="0"/>
              </a:rPr>
              <a:t>ortalama = toplam / N;</a:t>
            </a:r>
          </a:p>
          <a:p>
            <a:pPr lvl="1">
              <a:buNone/>
            </a:pPr>
            <a:r>
              <a:rPr lang="tr-TR" b="1" dirty="0" smtClean="0">
                <a:latin typeface="Courier New" pitchFamily="49" charset="0"/>
                <a:cs typeface="Courier New" pitchFamily="49" charset="0"/>
              </a:rPr>
              <a:t>…</a:t>
            </a:r>
          </a:p>
          <a:p>
            <a:pPr lvl="1">
              <a:buNone/>
            </a:pPr>
            <a:r>
              <a:rPr lang="tr-TR" b="1" dirty="0" err="1" smtClean="0">
                <a:latin typeface="Courier New" pitchFamily="49" charset="0"/>
                <a:cs typeface="Courier New" pitchFamily="49" charset="0"/>
              </a:rPr>
              <a:t>return</a:t>
            </a:r>
            <a:r>
              <a:rPr lang="tr-TR" b="1" dirty="0" smtClean="0">
                <a:latin typeface="Courier New" pitchFamily="49" charset="0"/>
                <a:cs typeface="Courier New" pitchFamily="49" charset="0"/>
              </a:rPr>
              <a:t>;</a:t>
            </a:r>
          </a:p>
          <a:p>
            <a:pPr lvl="1">
              <a:buNone/>
            </a:pPr>
            <a:r>
              <a:rPr lang="tr-TR" b="1" dirty="0" smtClean="0">
                <a:latin typeface="Courier New" pitchFamily="49" charset="0"/>
                <a:cs typeface="Courier New" pitchFamily="49" charset="0"/>
              </a:rPr>
              <a:t>/* istisna yönetici kısım */</a:t>
            </a:r>
          </a:p>
          <a:p>
            <a:pPr lvl="1">
              <a:buNone/>
            </a:pPr>
            <a:r>
              <a:rPr lang="tr-TR" b="1" dirty="0" err="1" smtClean="0">
                <a:latin typeface="Courier New" pitchFamily="49" charset="0"/>
                <a:cs typeface="Courier New" pitchFamily="49" charset="0"/>
              </a:rPr>
              <a:t>when</a:t>
            </a:r>
            <a:r>
              <a:rPr lang="tr-TR" b="1" dirty="0" smtClean="0">
                <a:latin typeface="Courier New" pitchFamily="49" charset="0"/>
                <a:cs typeface="Courier New" pitchFamily="49" charset="0"/>
              </a:rPr>
              <a:t> </a:t>
            </a:r>
            <a:r>
              <a:rPr lang="tr-TR" b="1" dirty="0" err="1" smtClean="0">
                <a:latin typeface="Courier New" pitchFamily="49" charset="0"/>
                <a:cs typeface="Courier New" pitchFamily="49" charset="0"/>
              </a:rPr>
              <a:t>zero</a:t>
            </a:r>
            <a:r>
              <a:rPr lang="tr-TR" b="1" dirty="0" smtClean="0">
                <a:latin typeface="Courier New" pitchFamily="49" charset="0"/>
                <a:cs typeface="Courier New" pitchFamily="49" charset="0"/>
              </a:rPr>
              <a:t>_</a:t>
            </a:r>
            <a:r>
              <a:rPr lang="tr-TR" b="1" dirty="0" err="1" smtClean="0">
                <a:latin typeface="Courier New" pitchFamily="49" charset="0"/>
                <a:cs typeface="Courier New" pitchFamily="49" charset="0"/>
              </a:rPr>
              <a:t>divide</a:t>
            </a:r>
            <a:r>
              <a:rPr lang="tr-TR" b="1" dirty="0" smtClean="0">
                <a:latin typeface="Courier New" pitchFamily="49" charset="0"/>
                <a:cs typeface="Courier New" pitchFamily="49" charset="0"/>
              </a:rPr>
              <a:t> </a:t>
            </a:r>
            <a:r>
              <a:rPr lang="tr-TR" b="1" dirty="0" err="1" smtClean="0">
                <a:latin typeface="Courier New" pitchFamily="49" charset="0"/>
                <a:cs typeface="Courier New" pitchFamily="49" charset="0"/>
              </a:rPr>
              <a:t>begin</a:t>
            </a:r>
            <a:endParaRPr lang="tr-TR" b="1" dirty="0" smtClean="0">
              <a:latin typeface="Courier New" pitchFamily="49" charset="0"/>
              <a:cs typeface="Courier New" pitchFamily="49" charset="0"/>
            </a:endParaRPr>
          </a:p>
          <a:p>
            <a:pPr lvl="1">
              <a:buNone/>
            </a:pPr>
            <a:r>
              <a:rPr lang="tr-TR" b="1" dirty="0" smtClean="0">
                <a:latin typeface="Courier New" pitchFamily="49" charset="0"/>
                <a:cs typeface="Courier New" pitchFamily="49" charset="0"/>
              </a:rPr>
              <a:t>ortalama = 0;</a:t>
            </a:r>
          </a:p>
          <a:p>
            <a:pPr lvl="1">
              <a:buNone/>
            </a:pPr>
            <a:r>
              <a:rPr lang="tr-TR" b="1" dirty="0" err="1" smtClean="0">
                <a:latin typeface="Courier New" pitchFamily="49" charset="0"/>
                <a:cs typeface="Courier New" pitchFamily="49" charset="0"/>
              </a:rPr>
              <a:t>printf</a:t>
            </a:r>
            <a:r>
              <a:rPr lang="tr-TR" b="1" dirty="0" smtClean="0">
                <a:latin typeface="Courier New" pitchFamily="49" charset="0"/>
                <a:cs typeface="Courier New" pitchFamily="49" charset="0"/>
              </a:rPr>
              <a:t>(“sıfır ile bölen hatası\n”);</a:t>
            </a:r>
          </a:p>
          <a:p>
            <a:pPr lvl="1">
              <a:buNone/>
            </a:pPr>
            <a:r>
              <a:rPr lang="tr-TR" b="1" dirty="0" err="1" smtClean="0">
                <a:latin typeface="Courier New" pitchFamily="49" charset="0"/>
                <a:cs typeface="Courier New" pitchFamily="49" charset="0"/>
              </a:rPr>
              <a:t>end</a:t>
            </a:r>
            <a:r>
              <a:rPr lang="tr-TR" b="1" dirty="0" smtClean="0">
                <a:latin typeface="Courier New" pitchFamily="49" charset="0"/>
                <a:cs typeface="Courier New" pitchFamily="49" charset="0"/>
              </a:rPr>
              <a:t>;</a:t>
            </a:r>
          </a:p>
          <a:p>
            <a:pPr lvl="1">
              <a:buNone/>
            </a:pPr>
            <a:r>
              <a:rPr lang="tr-TR" b="1" dirty="0" err="1" smtClean="0">
                <a:latin typeface="Courier New" pitchFamily="49" charset="0"/>
                <a:cs typeface="Courier New" pitchFamily="49" charset="0"/>
              </a:rPr>
              <a:t>end</a:t>
            </a:r>
            <a:r>
              <a:rPr lang="tr-TR" b="1" dirty="0" smtClean="0">
                <a:latin typeface="Courier New" pitchFamily="49" charset="0"/>
                <a:cs typeface="Courier New" pitchFamily="49" charset="0"/>
              </a:rPr>
              <a:t>;</a:t>
            </a:r>
            <a:endParaRPr lang="tr-TR" b="1" dirty="0">
              <a:latin typeface="Courier New" pitchFamily="49" charset="0"/>
              <a:cs typeface="Courier New"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İstisnaların Yönetilmesi</a:t>
            </a:r>
            <a:endParaRPr lang="tr-TR" dirty="0"/>
          </a:p>
        </p:txBody>
      </p:sp>
      <p:pic>
        <p:nvPicPr>
          <p:cNvPr id="1026" name="Picture 2"/>
          <p:cNvPicPr>
            <a:picLocks noChangeAspect="1" noChangeArrowheads="1"/>
          </p:cNvPicPr>
          <p:nvPr/>
        </p:nvPicPr>
        <p:blipFill>
          <a:blip r:embed="rId2"/>
          <a:srcRect/>
          <a:stretch>
            <a:fillRect/>
          </a:stretch>
        </p:blipFill>
        <p:spPr bwMode="auto">
          <a:xfrm>
            <a:off x="71438" y="2047105"/>
            <a:ext cx="9001156" cy="3563120"/>
          </a:xfrm>
          <a:prstGeom prst="rect">
            <a:avLst/>
          </a:prstGeom>
          <a:solidFill>
            <a:srgbClr val="FFFF00"/>
          </a:solidFill>
          <a:ln>
            <a:solidFill>
              <a:schemeClr val="bg1"/>
            </a:solidFill>
          </a:ln>
          <a:effectLst>
            <a:outerShdw blurRad="292100" dist="139700" dir="2700000" algn="tl" rotWithShape="0">
              <a:srgbClr val="333333">
                <a:alpha val="65000"/>
              </a:srgbClr>
            </a:outerShdw>
          </a:effectLst>
          <a:scene3d>
            <a:camera prst="orthographicFront"/>
            <a:lightRig rig="threePt" dir="t"/>
          </a:scene3d>
          <a:sp3d>
            <a:bevelT/>
          </a:sp3d>
        </p:spPr>
      </p:pic>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5670</Words>
  <PresentationFormat>Ekran Gösterisi (4:3)</PresentationFormat>
  <Paragraphs>1474</Paragraphs>
  <Slides>70</Slides>
  <Notes>0</Notes>
  <HiddenSlides>0</HiddenSlides>
  <MMClips>0</MMClips>
  <ScaleCrop>false</ScaleCrop>
  <HeadingPairs>
    <vt:vector size="4" baseType="variant">
      <vt:variant>
        <vt:lpstr>Tema</vt:lpstr>
      </vt:variant>
      <vt:variant>
        <vt:i4>1</vt:i4>
      </vt:variant>
      <vt:variant>
        <vt:lpstr>Slayt Başlıkları</vt:lpstr>
      </vt:variant>
      <vt:variant>
        <vt:i4>70</vt:i4>
      </vt:variant>
    </vt:vector>
  </HeadingPairs>
  <TitlesOfParts>
    <vt:vector size="71" baseType="lpstr">
      <vt:lpstr>Ofis Teması</vt:lpstr>
      <vt:lpstr>Slayt 1</vt:lpstr>
      <vt:lpstr>İstisnaların ve Olayların Yönetilmesi (Exception Handling and Event Handling)</vt:lpstr>
      <vt:lpstr>İstisnaların (exception) yönetilmesi</vt:lpstr>
      <vt:lpstr>İstisnaların Yönetilmesi</vt:lpstr>
      <vt:lpstr>İstisnaların Yönetilmesi</vt:lpstr>
      <vt:lpstr>İstisnaların Yönetilmesi</vt:lpstr>
      <vt:lpstr>İstisnaların Yönetilmesi</vt:lpstr>
      <vt:lpstr>İstisnaların Yönetilmesi</vt:lpstr>
      <vt:lpstr>İstisnaların Yönetilmesi</vt:lpstr>
      <vt:lpstr>İstisna Yönetimi Kontrol Akışı</vt:lpstr>
      <vt:lpstr>İstisnaların Yönetilmesi</vt:lpstr>
      <vt:lpstr>Ada'da İstisnaların Yönetilmesi</vt:lpstr>
      <vt:lpstr>Ada'da İstisnaların Yönetilmesi</vt:lpstr>
      <vt:lpstr>Ada'da İstisnaların Yönetilmesi</vt:lpstr>
      <vt:lpstr>İstisna sonrası repeat deyimi</vt:lpstr>
      <vt:lpstr>Ada'da İstisnaların Yönetilmesi</vt:lpstr>
      <vt:lpstr>Slayt 17</vt:lpstr>
      <vt:lpstr>Slayt 18</vt:lpstr>
      <vt:lpstr>Slayt 19</vt:lpstr>
      <vt:lpstr>Slayt 20</vt:lpstr>
      <vt:lpstr>Slayt 21</vt:lpstr>
      <vt:lpstr>Slayt 22</vt:lpstr>
      <vt:lpstr>Slayt 23</vt:lpstr>
      <vt:lpstr>Slayt 24</vt:lpstr>
      <vt:lpstr>Slayt 25</vt:lpstr>
      <vt:lpstr>Slayt 26</vt:lpstr>
      <vt:lpstr>Slayt 27</vt:lpstr>
      <vt:lpstr>Slayt 28</vt:lpstr>
      <vt:lpstr>Slayt 29</vt:lpstr>
      <vt:lpstr>Slayt 30</vt:lpstr>
      <vt:lpstr>Slayt 31</vt:lpstr>
      <vt:lpstr>Catch_Input_Exception_2</vt:lpstr>
      <vt:lpstr>Slayt 33</vt:lpstr>
      <vt:lpstr>Slayt 34</vt:lpstr>
      <vt:lpstr>Slayt 35</vt:lpstr>
      <vt:lpstr>Slayt 36</vt:lpstr>
      <vt:lpstr>Slayt 37</vt:lpstr>
      <vt:lpstr>Slayt 38</vt:lpstr>
      <vt:lpstr>Slayt 39</vt:lpstr>
      <vt:lpstr>Slayt 40</vt:lpstr>
      <vt:lpstr>Slayt 41</vt:lpstr>
      <vt:lpstr>Slayt 42</vt:lpstr>
      <vt:lpstr>Slayt 43</vt:lpstr>
      <vt:lpstr>Slayt 44</vt:lpstr>
      <vt:lpstr>Slayt 45</vt:lpstr>
      <vt:lpstr>Slayt 46</vt:lpstr>
      <vt:lpstr>Slayt 47</vt:lpstr>
      <vt:lpstr>Ada'da İstisnaların Yönetilmesi</vt:lpstr>
      <vt:lpstr>C/C++'da İstisnaların Yönetilmesi</vt:lpstr>
      <vt:lpstr>C/C++'da İstisnaların Yönetilmesi</vt:lpstr>
      <vt:lpstr>C/C++'da İstisnaların Yönetilmesi</vt:lpstr>
      <vt:lpstr>Slayt 52</vt:lpstr>
      <vt:lpstr>longjmp ve setjmp</vt:lpstr>
      <vt:lpstr>setjmp ve longjmp ile throw ve catch</vt:lpstr>
      <vt:lpstr>Lisp’te örnek fonksiyon</vt:lpstr>
      <vt:lpstr>Java'da İstisnaların Yönetilmesi</vt:lpstr>
      <vt:lpstr>Java'da İstisnaların Yönetilmesi</vt:lpstr>
      <vt:lpstr>Java'da İstisnaların Yönetilmesi</vt:lpstr>
      <vt:lpstr>Java'da İstisnaların Yayılımı</vt:lpstr>
      <vt:lpstr>Java'da İstisnaların Yönetilmesi</vt:lpstr>
      <vt:lpstr>Slayt 61</vt:lpstr>
      <vt:lpstr>Java'da İstisnaların Yönetilmesi</vt:lpstr>
      <vt:lpstr>Slayt 63</vt:lpstr>
      <vt:lpstr>Java'da İstisnaların Yönetilmesi</vt:lpstr>
      <vt:lpstr>Java'da İstisnaların Yönetilmesi</vt:lpstr>
      <vt:lpstr>Java’da Kullanıcı Tanımlı İstisnalar</vt:lpstr>
      <vt:lpstr>Slayt 67</vt:lpstr>
      <vt:lpstr>Java'da İstisnaların Yönetilmesi</vt:lpstr>
      <vt:lpstr>Slayt 69</vt:lpstr>
      <vt:lpstr>Kaynaklar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Ayrılıkların (İstisnaların) ve Olayların Yönetilmesi (Exception Handling and Event Handling)</dc:title>
  <cp:lastModifiedBy>Y&amp;B</cp:lastModifiedBy>
  <cp:revision>70</cp:revision>
  <dcterms:modified xsi:type="dcterms:W3CDTF">2014-12-21T19:51:40Z</dcterms:modified>
</cp:coreProperties>
</file>