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54"/>
  </p:notesMasterIdLst>
  <p:sldIdLst>
    <p:sldId id="314" r:id="rId2"/>
    <p:sldId id="566" r:id="rId3"/>
    <p:sldId id="567" r:id="rId4"/>
    <p:sldId id="605" r:id="rId5"/>
    <p:sldId id="607" r:id="rId6"/>
    <p:sldId id="608" r:id="rId7"/>
    <p:sldId id="485" r:id="rId8"/>
    <p:sldId id="486" r:id="rId9"/>
    <p:sldId id="489" r:id="rId10"/>
    <p:sldId id="492" r:id="rId11"/>
    <p:sldId id="493" r:id="rId12"/>
    <p:sldId id="527" r:id="rId13"/>
    <p:sldId id="491" r:id="rId14"/>
    <p:sldId id="528" r:id="rId15"/>
    <p:sldId id="571" r:id="rId16"/>
    <p:sldId id="572" r:id="rId17"/>
    <p:sldId id="494" r:id="rId18"/>
    <p:sldId id="495" r:id="rId19"/>
    <p:sldId id="529" r:id="rId20"/>
    <p:sldId id="533" r:id="rId21"/>
    <p:sldId id="496" r:id="rId22"/>
    <p:sldId id="530" r:id="rId23"/>
    <p:sldId id="497" r:id="rId24"/>
    <p:sldId id="498" r:id="rId25"/>
    <p:sldId id="499" r:id="rId26"/>
    <p:sldId id="500" r:id="rId27"/>
    <p:sldId id="548" r:id="rId28"/>
    <p:sldId id="501" r:id="rId29"/>
    <p:sldId id="502" r:id="rId30"/>
    <p:sldId id="503" r:id="rId31"/>
    <p:sldId id="609" r:id="rId32"/>
    <p:sldId id="534" r:id="rId33"/>
    <p:sldId id="535" r:id="rId34"/>
    <p:sldId id="505" r:id="rId35"/>
    <p:sldId id="504" r:id="rId36"/>
    <p:sldId id="611" r:id="rId37"/>
    <p:sldId id="506" r:id="rId38"/>
    <p:sldId id="614" r:id="rId39"/>
    <p:sldId id="537" r:id="rId40"/>
    <p:sldId id="507" r:id="rId41"/>
    <p:sldId id="508" r:id="rId42"/>
    <p:sldId id="615" r:id="rId43"/>
    <p:sldId id="536" r:id="rId44"/>
    <p:sldId id="556" r:id="rId45"/>
    <p:sldId id="557" r:id="rId46"/>
    <p:sldId id="509" r:id="rId47"/>
    <p:sldId id="510" r:id="rId48"/>
    <p:sldId id="511" r:id="rId49"/>
    <p:sldId id="538" r:id="rId50"/>
    <p:sldId id="628" r:id="rId51"/>
    <p:sldId id="629" r:id="rId52"/>
    <p:sldId id="630" r:id="rId5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38B1855-1B75-4FBE-930C-398BA8C253C6}" styleName="Tema Uygulanmış Stil 2 - Vurgu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89141" autoAdjust="0"/>
  </p:normalViewPr>
  <p:slideViewPr>
    <p:cSldViewPr>
      <p:cViewPr varScale="1">
        <p:scale>
          <a:sx n="65" d="100"/>
          <a:sy n="65" d="100"/>
        </p:scale>
        <p:origin x="155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44ECF46-8359-4748-8793-967053509122}" type="datetimeFigureOut">
              <a:rPr lang="tr-TR" smtClean="0"/>
              <a:pPr/>
              <a:t>2.01.2022</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CA0913-08BE-4985-918E-59F5A32A4FA2}" type="slidenum">
              <a:rPr lang="tr-TR" smtClean="0"/>
              <a:pPr/>
              <a:t>‹#›</a:t>
            </a:fld>
            <a:endParaRPr lang="tr-TR"/>
          </a:p>
        </p:txBody>
      </p:sp>
    </p:spTree>
    <p:extLst>
      <p:ext uri="{BB962C8B-B14F-4D97-AF65-F5344CB8AC3E}">
        <p14:creationId xmlns:p14="http://schemas.microsoft.com/office/powerpoint/2010/main" val="3909879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8DCA0913-08BE-4985-918E-59F5A32A4FA2}" type="slidenum">
              <a:rPr lang="tr-TR" smtClean="0"/>
              <a:pPr/>
              <a:t>42</a:t>
            </a:fld>
            <a:endParaRPr lang="tr-TR"/>
          </a:p>
        </p:txBody>
      </p:sp>
    </p:spTree>
    <p:extLst>
      <p:ext uri="{BB962C8B-B14F-4D97-AF65-F5344CB8AC3E}">
        <p14:creationId xmlns:p14="http://schemas.microsoft.com/office/powerpoint/2010/main" val="352356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Ref idx="1001">
        <a:schemeClr val="bg2"/>
      </p:bgRef>
    </p:bg>
    <p:spTree>
      <p:nvGrpSpPr>
        <p:cNvPr id="1" name=""/>
        <p:cNvGrpSpPr/>
        <p:nvPr/>
      </p:nvGrpSpPr>
      <p:grpSpPr>
        <a:xfrm>
          <a:off x="0" y="0"/>
          <a:ext cx="0" cy="0"/>
          <a:chOff x="0" y="0"/>
          <a:chExt cx="0" cy="0"/>
        </a:xfrm>
      </p:grpSpPr>
      <p:sp>
        <p:nvSpPr>
          <p:cNvPr id="7" name="Dikdörtgen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ikdörtgen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Başlık 7"/>
          <p:cNvSpPr>
            <a:spLocks noGrp="1"/>
          </p:cNvSpPr>
          <p:nvPr>
            <p:ph type="ctrTitle"/>
          </p:nvPr>
        </p:nvSpPr>
        <p:spPr>
          <a:xfrm>
            <a:off x="2362200" y="4038600"/>
            <a:ext cx="6477000" cy="1828800"/>
          </a:xfrm>
        </p:spPr>
        <p:txBody>
          <a:bodyPr anchor="b"/>
          <a:lstStyle>
            <a:lvl1pPr>
              <a:defRPr cap="all" baseline="0"/>
            </a:lvl1pPr>
          </a:lstStyle>
          <a:p>
            <a:r>
              <a:rPr kumimoji="0" lang="tr-TR" smtClean="0"/>
              <a:t>Asıl başlık stili için tıklatın</a:t>
            </a:r>
            <a:endParaRPr kumimoji="0" lang="en-US"/>
          </a:p>
        </p:txBody>
      </p:sp>
      <p:sp>
        <p:nvSpPr>
          <p:cNvPr id="9" name="Alt Başlık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28" name="Veri Yer Tutucusu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r>
              <a:rPr lang="tr-TR" smtClean="0"/>
              <a:t>YMT-217 Programlama Dilleri </a:t>
            </a:r>
            <a:endParaRPr lang="tr-TR"/>
          </a:p>
        </p:txBody>
      </p:sp>
      <p:sp>
        <p:nvSpPr>
          <p:cNvPr id="17" name="Altbilgi Yer Tutucusu 16"/>
          <p:cNvSpPr>
            <a:spLocks noGrp="1"/>
          </p:cNvSpPr>
          <p:nvPr>
            <p:ph type="ftr" sz="quarter" idx="11"/>
          </p:nvPr>
        </p:nvSpPr>
        <p:spPr>
          <a:xfrm>
            <a:off x="2085393" y="236538"/>
            <a:ext cx="5867400" cy="365125"/>
          </a:xfrm>
        </p:spPr>
        <p:txBody>
          <a:bodyPr/>
          <a:lstStyle>
            <a:lvl1pPr algn="r">
              <a:defRPr>
                <a:solidFill>
                  <a:schemeClr val="tx2"/>
                </a:solidFill>
              </a:defRPr>
            </a:lvl1pPr>
          </a:lstStyle>
          <a:p>
            <a:r>
              <a:rPr lang="tr-TR" smtClean="0"/>
              <a:t>Fırat Üniversitesi                      </a:t>
            </a:r>
            <a:endParaRPr lang="tr-TR"/>
          </a:p>
        </p:txBody>
      </p:sp>
      <p:sp>
        <p:nvSpPr>
          <p:cNvPr id="29" name="Slayt Numarası Yer Tutucusu 28"/>
          <p:cNvSpPr>
            <a:spLocks noGrp="1"/>
          </p:cNvSpPr>
          <p:nvPr>
            <p:ph type="sldNum" sz="quarter" idx="12"/>
          </p:nvPr>
        </p:nvSpPr>
        <p:spPr>
          <a:xfrm>
            <a:off x="8001000" y="228600"/>
            <a:ext cx="8382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p>
            <a:fld id="{14917F13-F816-43A4-AC89-84EBDAF33797}"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bg>
      <p:bgRef idx="1001">
        <a:schemeClr val="bg1"/>
      </p:bgRef>
    </p:bg>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553200" y="609600"/>
            <a:ext cx="2057400" cy="5516563"/>
          </a:xfrm>
        </p:spPr>
        <p:txBody>
          <a:bodyPr vert="eaVert"/>
          <a:lstStyle/>
          <a:p>
            <a:r>
              <a:rPr kumimoji="0" lang="tr-TR" smtClean="0"/>
              <a:t>Asıl başlık stili için tıklatın</a:t>
            </a:r>
            <a:endParaRPr kumimoji="0" lang="en-US"/>
          </a:p>
        </p:txBody>
      </p:sp>
      <p:sp>
        <p:nvSpPr>
          <p:cNvPr id="3" name="Dikey Metin Yer Tutucusu 2"/>
          <p:cNvSpPr>
            <a:spLocks noGrp="1"/>
          </p:cNvSpPr>
          <p:nvPr>
            <p:ph type="body" orient="vert" idx="1"/>
          </p:nvPr>
        </p:nvSpPr>
        <p:spPr>
          <a:xfrm>
            <a:off x="457200" y="609600"/>
            <a:ext cx="5562600" cy="5516564"/>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Veri Yer Tutucusu 3"/>
          <p:cNvSpPr>
            <a:spLocks noGrp="1"/>
          </p:cNvSpPr>
          <p:nvPr>
            <p:ph type="dt" sz="half" idx="10"/>
          </p:nvPr>
        </p:nvSpPr>
        <p:spPr>
          <a:xfrm>
            <a:off x="6553200" y="6248402"/>
            <a:ext cx="2209800" cy="365125"/>
          </a:xfrm>
        </p:spPr>
        <p:txBody>
          <a:bodyPr/>
          <a:lstStyle/>
          <a:p>
            <a:r>
              <a:rPr lang="tr-TR" smtClean="0"/>
              <a:t>YMT-217 Programlama Dilleri </a:t>
            </a:r>
            <a:endParaRPr lang="tr-TR"/>
          </a:p>
        </p:txBody>
      </p:sp>
      <p:sp>
        <p:nvSpPr>
          <p:cNvPr id="5" name="Altbilgi Yer Tutucusu 4"/>
          <p:cNvSpPr>
            <a:spLocks noGrp="1"/>
          </p:cNvSpPr>
          <p:nvPr>
            <p:ph type="ftr" sz="quarter" idx="11"/>
          </p:nvPr>
        </p:nvSpPr>
        <p:spPr>
          <a:xfrm>
            <a:off x="457201" y="6248207"/>
            <a:ext cx="5573483" cy="365125"/>
          </a:xfrm>
        </p:spPr>
        <p:txBody>
          <a:bodyPr/>
          <a:lstStyle/>
          <a:p>
            <a:r>
              <a:rPr lang="tr-TR" smtClean="0"/>
              <a:t>Fırat Üniversitesi                      </a:t>
            </a:r>
            <a:endParaRPr lang="tr-TR"/>
          </a:p>
        </p:txBody>
      </p:sp>
      <p:sp>
        <p:nvSpPr>
          <p:cNvPr id="7" name="Dikdörtgen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Dikdörtgen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Dikdörtgen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ayt Numarası Yer Tutucusu 5"/>
          <p:cNvSpPr>
            <a:spLocks noGrp="1"/>
          </p:cNvSpPr>
          <p:nvPr>
            <p:ph type="sldNum" sz="quarter" idx="12"/>
          </p:nvPr>
        </p:nvSpPr>
        <p:spPr>
          <a:xfrm rot="5400000">
            <a:off x="5989638" y="144462"/>
            <a:ext cx="533400" cy="244476"/>
          </a:xfrm>
        </p:spPr>
        <p:txBody>
          <a:bodyPr/>
          <a:lstStyle/>
          <a:p>
            <a:fld id="{14917F13-F816-43A4-AC89-84EBDAF33797}" type="slidenum">
              <a:rPr lang="tr-TR" smtClean="0"/>
              <a:pPr/>
              <a:t>‹#›</a:t>
            </a:fld>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Başlık, Metin ve İçerik">
    <p:spTree>
      <p:nvGrpSpPr>
        <p:cNvPr id="1" name=""/>
        <p:cNvGrpSpPr/>
        <p:nvPr/>
      </p:nvGrpSpPr>
      <p:grpSpPr>
        <a:xfrm>
          <a:off x="0" y="0"/>
          <a:ext cx="0" cy="0"/>
          <a:chOff x="0" y="0"/>
          <a:chExt cx="0" cy="0"/>
        </a:xfrm>
      </p:grpSpPr>
      <p:sp>
        <p:nvSpPr>
          <p:cNvPr id="2" name="1 Başlık"/>
          <p:cNvSpPr>
            <a:spLocks noGrp="1"/>
          </p:cNvSpPr>
          <p:nvPr>
            <p:ph type="title"/>
          </p:nvPr>
        </p:nvSpPr>
        <p:spPr>
          <a:xfrm>
            <a:off x="685800" y="609600"/>
            <a:ext cx="7772400" cy="1143000"/>
          </a:xfrm>
        </p:spPr>
        <p:txBody>
          <a:bodyPr/>
          <a:lstStyle/>
          <a:p>
            <a:r>
              <a:rPr lang="tr-TR" smtClean="0"/>
              <a:t>Asıl başlık stili için tıklatın</a:t>
            </a:r>
            <a:endParaRPr lang="tr-TR"/>
          </a:p>
        </p:txBody>
      </p:sp>
      <p:sp>
        <p:nvSpPr>
          <p:cNvPr id="3" name="2 Metin Yer Tutucusu"/>
          <p:cNvSpPr>
            <a:spLocks noGrp="1"/>
          </p:cNvSpPr>
          <p:nvPr>
            <p:ph type="body" sz="half" idx="1"/>
          </p:nvPr>
        </p:nvSpPr>
        <p:spPr>
          <a:xfrm>
            <a:off x="6858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981200"/>
            <a:ext cx="3810000" cy="411480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Rectangle 4"/>
          <p:cNvSpPr>
            <a:spLocks noGrp="1" noChangeArrowheads="1"/>
          </p:cNvSpPr>
          <p:nvPr>
            <p:ph type="dt" sz="half" idx="10"/>
          </p:nvPr>
        </p:nvSpPr>
        <p:spPr>
          <a:ln/>
        </p:spPr>
        <p:txBody>
          <a:bodyPr/>
          <a:lstStyle>
            <a:lvl1pPr>
              <a:defRPr/>
            </a:lvl1pPr>
          </a:lstStyle>
          <a:p>
            <a:pPr>
              <a:defRPr/>
            </a:pPr>
            <a:r>
              <a:rPr lang="tr-TR" altLang="zh-TW" smtClean="0"/>
              <a:t>YMT-217 Programlama Dilleri </a:t>
            </a:r>
            <a:endParaRPr lang="en-US" altLang="zh-TW"/>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TW" smtClean="0"/>
              <a:t>Fırat Üniversitesi                      </a:t>
            </a:r>
            <a:endParaRPr lang="en-US" altLang="zh-TW"/>
          </a:p>
        </p:txBody>
      </p:sp>
      <p:sp>
        <p:nvSpPr>
          <p:cNvPr id="7" name="Rectangle 6"/>
          <p:cNvSpPr>
            <a:spLocks noGrp="1" noChangeArrowheads="1"/>
          </p:cNvSpPr>
          <p:nvPr>
            <p:ph type="sldNum" sz="quarter" idx="12"/>
          </p:nvPr>
        </p:nvSpPr>
        <p:spPr>
          <a:ln/>
        </p:spPr>
        <p:txBody>
          <a:bodyPr/>
          <a:lstStyle>
            <a:lvl1pPr>
              <a:defRPr/>
            </a:lvl1pPr>
          </a:lstStyle>
          <a:p>
            <a:pPr>
              <a:defRPr/>
            </a:pPr>
            <a:fld id="{F4F83026-8C01-49F1-8DD8-2BF6CF6AD71B}" type="slidenum">
              <a:rPr lang="zh-TW" altLang="en-US"/>
              <a:pPr>
                <a:defRPr/>
              </a:pPr>
              <a:t>‹#›</a:t>
            </a:fld>
            <a:endParaRPr lang="en-US" altLang="zh-TW"/>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12648" y="228600"/>
            <a:ext cx="8153400" cy="990600"/>
          </a:xfrm>
        </p:spPr>
        <p:txBody>
          <a:bodyPr/>
          <a:lstStyle/>
          <a:p>
            <a:r>
              <a:rPr kumimoji="0" lang="tr-TR" smtClean="0"/>
              <a:t>Asıl başlık stili için tıklatın</a:t>
            </a:r>
            <a:endParaRPr kumimoji="0" lang="en-US"/>
          </a:p>
        </p:txBody>
      </p:sp>
      <p:sp>
        <p:nvSpPr>
          <p:cNvPr id="4" name="Veri Yer Tutucusu 3"/>
          <p:cNvSpPr>
            <a:spLocks noGrp="1"/>
          </p:cNvSpPr>
          <p:nvPr>
            <p:ph type="dt" sz="half" idx="10"/>
          </p:nvPr>
        </p:nvSpPr>
        <p:spPr/>
        <p:txBody>
          <a:bodyPr/>
          <a:lstStyle/>
          <a:p>
            <a:r>
              <a:rPr lang="tr-TR" smtClean="0"/>
              <a:t>YMT-217 Programlama Dilleri </a:t>
            </a:r>
            <a:endParaRPr lang="tr-TR"/>
          </a:p>
        </p:txBody>
      </p:sp>
      <p:sp>
        <p:nvSpPr>
          <p:cNvPr id="5" name="Altbilgi Yer Tutucusu 4"/>
          <p:cNvSpPr>
            <a:spLocks noGrp="1"/>
          </p:cNvSpPr>
          <p:nvPr>
            <p:ph type="ftr" sz="quarter" idx="11"/>
          </p:nvPr>
        </p:nvSpPr>
        <p:spPr/>
        <p:txBody>
          <a:bodyPr/>
          <a:lstStyle/>
          <a:p>
            <a:r>
              <a:rPr lang="tr-TR" smtClean="0"/>
              <a:t>Fırat Üniversitesi                      </a:t>
            </a:r>
            <a:endParaRPr lang="tr-TR"/>
          </a:p>
        </p:txBody>
      </p:sp>
      <p:sp>
        <p:nvSpPr>
          <p:cNvPr id="6" name="Slayt Numarası Yer Tutucusu 5"/>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8" name="İçerik Yer Tutucusu 7"/>
          <p:cNvSpPr>
            <a:spLocks noGrp="1"/>
          </p:cNvSpPr>
          <p:nvPr>
            <p:ph sz="quarter" idx="1"/>
          </p:nvPr>
        </p:nvSpPr>
        <p:spPr>
          <a:xfrm>
            <a:off x="612648" y="1600200"/>
            <a:ext cx="8153400" cy="44958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bg>
      <p:bgRef idx="1003">
        <a:schemeClr val="bg1"/>
      </p:bgRef>
    </p:bg>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7" name="Dikdörtgen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tr-TR" smtClean="0"/>
              <a:t>Asıl başlık stili için tıklatın</a:t>
            </a:r>
            <a:endParaRPr kumimoji="0" lang="en-US"/>
          </a:p>
        </p:txBody>
      </p:sp>
      <p:sp>
        <p:nvSpPr>
          <p:cNvPr id="12" name="Veri Yer Tutucusu 11"/>
          <p:cNvSpPr>
            <a:spLocks noGrp="1"/>
          </p:cNvSpPr>
          <p:nvPr>
            <p:ph type="dt" sz="half" idx="10"/>
          </p:nvPr>
        </p:nvSpPr>
        <p:spPr/>
        <p:txBody>
          <a:bodyPr/>
          <a:lstStyle/>
          <a:p>
            <a:r>
              <a:rPr lang="tr-TR" smtClean="0"/>
              <a:t>YMT-217 Programlama Dilleri </a:t>
            </a:r>
            <a:endParaRPr lang="tr-TR"/>
          </a:p>
        </p:txBody>
      </p:sp>
      <p:sp>
        <p:nvSpPr>
          <p:cNvPr id="13" name="Slayt Numarası Yer Tutucusu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p:txBody>
          <a:bodyPr/>
          <a:lstStyle/>
          <a:p>
            <a:r>
              <a:rPr lang="tr-TR" smtClean="0"/>
              <a:t>Fırat Üniversitesi                      </a:t>
            </a:r>
            <a:endParaRPr lang="tr-T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9" name="İçerik Yer Tutucusu 8"/>
          <p:cNvSpPr>
            <a:spLocks noGrp="1"/>
          </p:cNvSpPr>
          <p:nvPr>
            <p:ph sz="quarter" idx="1"/>
          </p:nvPr>
        </p:nvSpPr>
        <p:spPr>
          <a:xfrm>
            <a:off x="609600"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1" name="İçerik Yer Tutucusu 10"/>
          <p:cNvSpPr>
            <a:spLocks noGrp="1"/>
          </p:cNvSpPr>
          <p:nvPr>
            <p:ph sz="quarter" idx="2"/>
          </p:nvPr>
        </p:nvSpPr>
        <p:spPr>
          <a:xfrm>
            <a:off x="4844901" y="1589567"/>
            <a:ext cx="3886200" cy="45720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8" name="Veri Yer Tutucusu 7"/>
          <p:cNvSpPr>
            <a:spLocks noGrp="1"/>
          </p:cNvSpPr>
          <p:nvPr>
            <p:ph type="dt" sz="half" idx="15"/>
          </p:nvPr>
        </p:nvSpPr>
        <p:spPr/>
        <p:txBody>
          <a:bodyPr rtlCol="0"/>
          <a:lstStyle/>
          <a:p>
            <a:r>
              <a:rPr lang="tr-TR" smtClean="0"/>
              <a:t>YMT-217 Programlama Dilleri </a:t>
            </a:r>
            <a:endParaRPr lang="tr-TR"/>
          </a:p>
        </p:txBody>
      </p:sp>
      <p:sp>
        <p:nvSpPr>
          <p:cNvPr id="10" name="Slayt Numarası Yer Tutucusu 9"/>
          <p:cNvSpPr>
            <a:spLocks noGrp="1"/>
          </p:cNvSpPr>
          <p:nvPr>
            <p:ph type="sldNum" sz="quarter" idx="16"/>
          </p:nvPr>
        </p:nvSpPr>
        <p:spPr/>
        <p:txBody>
          <a:bodyPr rtlCol="0"/>
          <a:lstStyle/>
          <a:p>
            <a:fld id="{14917F13-F816-43A4-AC89-84EBDAF33797}" type="slidenum">
              <a:rPr lang="tr-TR" smtClean="0"/>
              <a:pPr/>
              <a:t>‹#›</a:t>
            </a:fld>
            <a:endParaRPr lang="tr-TR"/>
          </a:p>
        </p:txBody>
      </p:sp>
      <p:sp>
        <p:nvSpPr>
          <p:cNvPr id="12" name="Altbilgi Yer Tutucusu 11"/>
          <p:cNvSpPr>
            <a:spLocks noGrp="1"/>
          </p:cNvSpPr>
          <p:nvPr>
            <p:ph type="ftr" sz="quarter" idx="17"/>
          </p:nvPr>
        </p:nvSpPr>
        <p:spPr/>
        <p:txBody>
          <a:bodyPr rtlCol="0"/>
          <a:lstStyle/>
          <a:p>
            <a:r>
              <a:rPr lang="tr-TR" smtClean="0"/>
              <a:t>Fırat Üniversitesi                      </a:t>
            </a:r>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33400" y="273050"/>
            <a:ext cx="8153400" cy="869950"/>
          </a:xfrm>
        </p:spPr>
        <p:txBody>
          <a:bodyPr anchor="ctr"/>
          <a:lstStyle>
            <a:lvl1pPr>
              <a:defRPr/>
            </a:lvl1pPr>
          </a:lstStyle>
          <a:p>
            <a:r>
              <a:rPr kumimoji="0" lang="tr-TR" smtClean="0"/>
              <a:t>Asıl başlık stili için tıklatın</a:t>
            </a:r>
            <a:endParaRPr kumimoji="0" lang="en-US"/>
          </a:p>
        </p:txBody>
      </p:sp>
      <p:sp>
        <p:nvSpPr>
          <p:cNvPr id="11" name="İçerik Yer Tutucusu 10"/>
          <p:cNvSpPr>
            <a:spLocks noGrp="1"/>
          </p:cNvSpPr>
          <p:nvPr>
            <p:ph sz="quarter" idx="2"/>
          </p:nvPr>
        </p:nvSpPr>
        <p:spPr>
          <a:xfrm>
            <a:off x="609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3" name="İçerik Yer Tutucusu 12"/>
          <p:cNvSpPr>
            <a:spLocks noGrp="1"/>
          </p:cNvSpPr>
          <p:nvPr>
            <p:ph sz="quarter" idx="4"/>
          </p:nvPr>
        </p:nvSpPr>
        <p:spPr>
          <a:xfrm>
            <a:off x="4800600" y="2438400"/>
            <a:ext cx="3886200" cy="35814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10" name="Veri Yer Tutucusu 9"/>
          <p:cNvSpPr>
            <a:spLocks noGrp="1"/>
          </p:cNvSpPr>
          <p:nvPr>
            <p:ph type="dt" sz="half" idx="15"/>
          </p:nvPr>
        </p:nvSpPr>
        <p:spPr/>
        <p:txBody>
          <a:bodyPr rtlCol="0"/>
          <a:lstStyle/>
          <a:p>
            <a:r>
              <a:rPr lang="tr-TR" smtClean="0"/>
              <a:t>YMT-217 Programlama Dilleri </a:t>
            </a:r>
            <a:endParaRPr lang="tr-TR"/>
          </a:p>
        </p:txBody>
      </p:sp>
      <p:sp>
        <p:nvSpPr>
          <p:cNvPr id="12" name="Slayt Numarası Yer Tutucusu 11"/>
          <p:cNvSpPr>
            <a:spLocks noGrp="1"/>
          </p:cNvSpPr>
          <p:nvPr>
            <p:ph type="sldNum" sz="quarter" idx="16"/>
          </p:nvPr>
        </p:nvSpPr>
        <p:spPr/>
        <p:txBody>
          <a:bodyPr rtlCol="0"/>
          <a:lstStyle/>
          <a:p>
            <a:fld id="{14917F13-F816-43A4-AC89-84EBDAF33797}" type="slidenum">
              <a:rPr lang="tr-TR" smtClean="0"/>
              <a:pPr/>
              <a:t>‹#›</a:t>
            </a:fld>
            <a:endParaRPr lang="tr-TR"/>
          </a:p>
        </p:txBody>
      </p:sp>
      <p:sp>
        <p:nvSpPr>
          <p:cNvPr id="14" name="Altbilgi Yer Tutucusu 13"/>
          <p:cNvSpPr>
            <a:spLocks noGrp="1"/>
          </p:cNvSpPr>
          <p:nvPr>
            <p:ph type="ftr" sz="quarter" idx="17"/>
          </p:nvPr>
        </p:nvSpPr>
        <p:spPr/>
        <p:txBody>
          <a:bodyPr rtlCol="0"/>
          <a:lstStyle/>
          <a:p>
            <a:r>
              <a:rPr lang="tr-TR" smtClean="0"/>
              <a:t>Fırat Üniversitesi                      </a:t>
            </a:r>
            <a:endParaRPr lang="tr-TR"/>
          </a:p>
        </p:txBody>
      </p:sp>
      <p:sp>
        <p:nvSpPr>
          <p:cNvPr id="16" name="Metin Yer Tutucusu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
        <p:nvSpPr>
          <p:cNvPr id="15" name="Metin Yer Tutucusu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tr-TR" smtClean="0"/>
              <a:t>Asıl metin stillerini düzenlemek için tıklatın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kumimoji="0" lang="tr-TR" smtClean="0"/>
              <a:t>Asıl başlık stili için tıklatın</a:t>
            </a:r>
            <a:endParaRPr kumimoji="0" lang="en-US"/>
          </a:p>
        </p:txBody>
      </p:sp>
      <p:sp>
        <p:nvSpPr>
          <p:cNvPr id="3" name="Veri Yer Tutucusu 2"/>
          <p:cNvSpPr>
            <a:spLocks noGrp="1"/>
          </p:cNvSpPr>
          <p:nvPr>
            <p:ph type="dt" sz="half" idx="10"/>
          </p:nvPr>
        </p:nvSpPr>
        <p:spPr/>
        <p:txBody>
          <a:bodyPr/>
          <a:lstStyle/>
          <a:p>
            <a:r>
              <a:rPr lang="tr-TR" smtClean="0"/>
              <a:t>YMT-217 Programlama Dilleri </a:t>
            </a:r>
            <a:endParaRPr lang="tr-TR"/>
          </a:p>
        </p:txBody>
      </p:sp>
      <p:sp>
        <p:nvSpPr>
          <p:cNvPr id="4" name="Altbilgi Yer Tutucusu 3"/>
          <p:cNvSpPr>
            <a:spLocks noGrp="1"/>
          </p:cNvSpPr>
          <p:nvPr>
            <p:ph type="ftr" sz="quarter" idx="11"/>
          </p:nvPr>
        </p:nvSpPr>
        <p:spPr/>
        <p:txBody>
          <a:bodyPr/>
          <a:lstStyle/>
          <a:p>
            <a:r>
              <a:rPr lang="tr-TR" smtClean="0"/>
              <a:t>Fırat Üniversitesi                      </a:t>
            </a:r>
            <a:endParaRPr lang="tr-TR"/>
          </a:p>
        </p:txBody>
      </p:sp>
      <p:sp>
        <p:nvSpPr>
          <p:cNvPr id="5" name="Slayt Numarası Yer Tutucusu 4"/>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r>
              <a:rPr lang="tr-TR" smtClean="0"/>
              <a:t>YMT-217 Programlama Dilleri </a:t>
            </a:r>
            <a:endParaRPr lang="tr-TR"/>
          </a:p>
        </p:txBody>
      </p:sp>
      <p:sp>
        <p:nvSpPr>
          <p:cNvPr id="3" name="Altbilgi Yer Tutucusu 2"/>
          <p:cNvSpPr>
            <a:spLocks noGrp="1"/>
          </p:cNvSpPr>
          <p:nvPr>
            <p:ph type="ftr" sz="quarter" idx="11"/>
          </p:nvPr>
        </p:nvSpPr>
        <p:spPr/>
        <p:txBody>
          <a:bodyPr/>
          <a:lstStyle/>
          <a:p>
            <a:r>
              <a:rPr lang="tr-TR" smtClean="0"/>
              <a:t>Fırat Üniversitesi                      </a:t>
            </a:r>
            <a:endParaRPr lang="tr-TR"/>
          </a:p>
        </p:txBody>
      </p:sp>
      <p:sp>
        <p:nvSpPr>
          <p:cNvPr id="4" name="Slayt Numarası Yer Tutucusu 3"/>
          <p:cNvSpPr>
            <a:spLocks noGrp="1"/>
          </p:cNvSpPr>
          <p:nvPr>
            <p:ph type="sldNum" sz="quarter" idx="12"/>
          </p:nvPr>
        </p:nvSpPr>
        <p:spPr>
          <a:xfrm>
            <a:off x="0" y="6248400"/>
            <a:ext cx="533400" cy="381000"/>
          </a:xfrm>
        </p:spPr>
        <p:txBody>
          <a:bodyPr/>
          <a:lstStyle>
            <a:lvl1pPr>
              <a:defRPr>
                <a:solidFill>
                  <a:schemeClr val="tx2"/>
                </a:solidFill>
              </a:defRPr>
            </a:lvl1pPr>
          </a:lstStyle>
          <a:p>
            <a:fld id="{14917F13-F816-43A4-AC89-84EBDAF33797}"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273050"/>
            <a:ext cx="8077200" cy="869950"/>
          </a:xfrm>
        </p:spPr>
        <p:txBody>
          <a:bodyPr anchor="ctr"/>
          <a:lstStyle>
            <a:lvl1pPr algn="l">
              <a:buNone/>
              <a:defRPr sz="4400" b="0"/>
            </a:lvl1pPr>
          </a:lstStyle>
          <a:p>
            <a:r>
              <a:rPr kumimoji="0" lang="tr-TR" smtClean="0"/>
              <a:t>Asıl başlık stili için tıklatın</a:t>
            </a:r>
            <a:endParaRPr kumimoji="0" lang="en-US"/>
          </a:p>
        </p:txBody>
      </p:sp>
      <p:sp>
        <p:nvSpPr>
          <p:cNvPr id="5" name="Veri Yer Tutucusu 4"/>
          <p:cNvSpPr>
            <a:spLocks noGrp="1"/>
          </p:cNvSpPr>
          <p:nvPr>
            <p:ph type="dt" sz="half" idx="10"/>
          </p:nvPr>
        </p:nvSpPr>
        <p:spPr/>
        <p:txBody>
          <a:bodyPr/>
          <a:lstStyle/>
          <a:p>
            <a:r>
              <a:rPr lang="tr-TR" smtClean="0"/>
              <a:t>YMT-217 Programlama Dilleri </a:t>
            </a:r>
            <a:endParaRPr lang="tr-TR"/>
          </a:p>
        </p:txBody>
      </p:sp>
      <p:sp>
        <p:nvSpPr>
          <p:cNvPr id="6" name="Altbilgi Yer Tutucusu 5"/>
          <p:cNvSpPr>
            <a:spLocks noGrp="1"/>
          </p:cNvSpPr>
          <p:nvPr>
            <p:ph type="ftr" sz="quarter" idx="11"/>
          </p:nvPr>
        </p:nvSpPr>
        <p:spPr/>
        <p:txBody>
          <a:bodyPr/>
          <a:lstStyle/>
          <a:p>
            <a:r>
              <a:rPr lang="tr-TR" smtClean="0"/>
              <a:t>Fırat Üniversitesi                      </a:t>
            </a:r>
            <a:endParaRPr lang="tr-TR"/>
          </a:p>
        </p:txBody>
      </p:sp>
      <p:sp>
        <p:nvSpPr>
          <p:cNvPr id="7" name="Slayt Numarası Yer Tutucusu 6"/>
          <p:cNvSpPr>
            <a:spLocks noGrp="1"/>
          </p:cNvSpPr>
          <p:nvPr>
            <p:ph type="sldNum" sz="quarter" idx="12"/>
          </p:nvPr>
        </p:nvSpPr>
        <p:spPr/>
        <p:txBody>
          <a:bodyPr/>
          <a:lstStyle>
            <a:lvl1pPr>
              <a:defRPr>
                <a:solidFill>
                  <a:srgbClr val="FFFFFF"/>
                </a:solidFill>
              </a:defRPr>
            </a:lvl1pPr>
          </a:lstStyle>
          <a:p>
            <a:fld id="{14917F13-F816-43A4-AC89-84EBDAF33797}" type="slidenum">
              <a:rPr lang="tr-TR" smtClean="0"/>
              <a:pPr/>
              <a:t>‹#›</a:t>
            </a:fld>
            <a:endParaRPr lang="tr-TR"/>
          </a:p>
        </p:txBody>
      </p:sp>
      <p:sp>
        <p:nvSpPr>
          <p:cNvPr id="3" name="Metin Yer Tutucusu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tr-TR" smtClean="0"/>
              <a:t>Asıl metin stillerini düzenlemek için tıklatın</a:t>
            </a:r>
          </a:p>
        </p:txBody>
      </p:sp>
      <p:sp>
        <p:nvSpPr>
          <p:cNvPr id="9" name="İçerik Yer Tutucusu 8"/>
          <p:cNvSpPr>
            <a:spLocks noGrp="1"/>
          </p:cNvSpPr>
          <p:nvPr>
            <p:ph sz="quarter" idx="1"/>
          </p:nvPr>
        </p:nvSpPr>
        <p:spPr>
          <a:xfrm>
            <a:off x="2362200" y="1752600"/>
            <a:ext cx="6400800" cy="4419600"/>
          </a:xfrm>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bg>
      <p:bgRef idx="1003">
        <a:schemeClr val="bg2"/>
      </p:bgRef>
    </p:bg>
    <p:spTree>
      <p:nvGrpSpPr>
        <p:cNvPr id="1" name=""/>
        <p:cNvGrpSpPr/>
        <p:nvPr/>
      </p:nvGrpSpPr>
      <p:grpSpPr>
        <a:xfrm>
          <a:off x="0" y="0"/>
          <a:ext cx="0" cy="0"/>
          <a:chOff x="0" y="0"/>
          <a:chExt cx="0" cy="0"/>
        </a:xfrm>
      </p:grpSpPr>
      <p:sp>
        <p:nvSpPr>
          <p:cNvPr id="4" name="Metin Yer Tutucusu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tr-TR" smtClean="0"/>
              <a:t>Asıl metin stillerini düzenlemek için tıklatın</a:t>
            </a:r>
          </a:p>
        </p:txBody>
      </p:sp>
      <p:sp>
        <p:nvSpPr>
          <p:cNvPr id="8" name="Dikdörtgen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Dikdörtgen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Başlık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tr-TR" smtClean="0"/>
              <a:t>Asıl başlık stili için tıklatın</a:t>
            </a:r>
            <a:endParaRPr kumimoji="0" lang="en-US"/>
          </a:p>
        </p:txBody>
      </p:sp>
      <p:sp>
        <p:nvSpPr>
          <p:cNvPr id="11" name="Dikdörtgen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Veri Yer Tutucusu 11"/>
          <p:cNvSpPr>
            <a:spLocks noGrp="1"/>
          </p:cNvSpPr>
          <p:nvPr>
            <p:ph type="dt" sz="half" idx="10"/>
          </p:nvPr>
        </p:nvSpPr>
        <p:spPr>
          <a:xfrm>
            <a:off x="6248400" y="6248400"/>
            <a:ext cx="2667000" cy="365125"/>
          </a:xfrm>
        </p:spPr>
        <p:txBody>
          <a:bodyPr rtlCol="0"/>
          <a:lstStyle/>
          <a:p>
            <a:r>
              <a:rPr lang="tr-TR" smtClean="0"/>
              <a:t>YMT-217 Programlama Dilleri </a:t>
            </a:r>
            <a:endParaRPr lang="tr-TR"/>
          </a:p>
        </p:txBody>
      </p:sp>
      <p:sp>
        <p:nvSpPr>
          <p:cNvPr id="13" name="Slayt Numarası Yer Tutucusu 12"/>
          <p:cNvSpPr>
            <a:spLocks noGrp="1"/>
          </p:cNvSpPr>
          <p:nvPr>
            <p:ph type="sldNum" sz="quarter" idx="11"/>
          </p:nvPr>
        </p:nvSpPr>
        <p:spPr>
          <a:xfrm>
            <a:off x="0" y="4667249"/>
            <a:ext cx="1447800" cy="663578"/>
          </a:xfrm>
        </p:spPr>
        <p:txBody>
          <a:bodyPr rtlCol="0"/>
          <a:lstStyle>
            <a:lvl1pPr>
              <a:defRPr sz="2800"/>
            </a:lvl1pPr>
          </a:lstStyle>
          <a:p>
            <a:fld id="{14917F13-F816-43A4-AC89-84EBDAF33797}" type="slidenum">
              <a:rPr lang="tr-TR" smtClean="0"/>
              <a:pPr/>
              <a:t>‹#›</a:t>
            </a:fld>
            <a:endParaRPr lang="tr-TR"/>
          </a:p>
        </p:txBody>
      </p:sp>
      <p:sp>
        <p:nvSpPr>
          <p:cNvPr id="14" name="Altbilgi Yer Tutucusu 13"/>
          <p:cNvSpPr>
            <a:spLocks noGrp="1"/>
          </p:cNvSpPr>
          <p:nvPr>
            <p:ph type="ftr" sz="quarter" idx="12"/>
          </p:nvPr>
        </p:nvSpPr>
        <p:spPr>
          <a:xfrm>
            <a:off x="1600200" y="6248206"/>
            <a:ext cx="4572000" cy="365125"/>
          </a:xfrm>
        </p:spPr>
        <p:txBody>
          <a:bodyPr rtlCol="0"/>
          <a:lstStyle/>
          <a:p>
            <a:r>
              <a:rPr lang="tr-TR" smtClean="0"/>
              <a:t>Fırat Üniversitesi                      </a:t>
            </a:r>
            <a:endParaRPr lang="tr-TR"/>
          </a:p>
        </p:txBody>
      </p:sp>
      <p:sp>
        <p:nvSpPr>
          <p:cNvPr id="3" name="Resim Yer Tutucusu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tr-TR" smtClean="0"/>
              <a:t>Resim eklemek için simgeyi tıklatın</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Başlık Yer Tutucusu 21"/>
          <p:cNvSpPr>
            <a:spLocks noGrp="1"/>
          </p:cNvSpPr>
          <p:nvPr>
            <p:ph type="title"/>
          </p:nvPr>
        </p:nvSpPr>
        <p:spPr>
          <a:xfrm>
            <a:off x="609600" y="228600"/>
            <a:ext cx="8153400" cy="990600"/>
          </a:xfrm>
          <a:prstGeom prst="rect">
            <a:avLst/>
          </a:prstGeom>
        </p:spPr>
        <p:txBody>
          <a:bodyPr vert="horz" anchor="ctr">
            <a:normAutofit/>
          </a:bodyPr>
          <a:lstStyle/>
          <a:p>
            <a:r>
              <a:rPr kumimoji="0" lang="tr-TR" smtClean="0"/>
              <a:t>Asıl başlık stili için tıklatın</a:t>
            </a:r>
            <a:endParaRPr kumimoji="0" lang="en-US"/>
          </a:p>
        </p:txBody>
      </p:sp>
      <p:sp>
        <p:nvSpPr>
          <p:cNvPr id="13" name="Metin Yer Tutucusu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4" name="Veri Yer Tutucusu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r>
              <a:rPr lang="tr-TR" smtClean="0"/>
              <a:t>YMT-217 Programlama Dilleri </a:t>
            </a:r>
            <a:endParaRPr lang="tr-TR"/>
          </a:p>
        </p:txBody>
      </p:sp>
      <p:sp>
        <p:nvSpPr>
          <p:cNvPr id="3" name="Altbilgi Yer Tutucusu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r>
              <a:rPr lang="tr-TR" smtClean="0"/>
              <a:t>Fırat Üniversitesi                      </a:t>
            </a:r>
            <a:endParaRPr lang="tr-TR"/>
          </a:p>
        </p:txBody>
      </p:sp>
      <p:sp>
        <p:nvSpPr>
          <p:cNvPr id="7" name="Dikdörtgen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Dikdörtgen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Dikdörtgen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ayt Numarası Yer Tutucusu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4917F13-F816-43A4-AC89-84EBDAF33797}"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duotone>
              <a:schemeClr val="bg1">
                <a:shade val="90000"/>
                <a:satMod val="140000"/>
              </a:schemeClr>
              <a:schemeClr val="bg1">
                <a:satMod val="120000"/>
              </a:schemeClr>
            </a:duotone>
            <a:lum/>
          </a:blip>
          <a:srcRect/>
          <a:tile tx="0" ty="0" sx="100000" sy="100000" flip="none" algn="tl"/>
        </a:blipFill>
        <a:effectLst/>
      </p:bgPr>
    </p:bg>
    <p:spTree>
      <p:nvGrpSpPr>
        <p:cNvPr id="1" name=""/>
        <p:cNvGrpSpPr/>
        <p:nvPr/>
      </p:nvGrpSpPr>
      <p:grpSpPr>
        <a:xfrm>
          <a:off x="0" y="0"/>
          <a:ext cx="0" cy="0"/>
          <a:chOff x="0" y="0"/>
          <a:chExt cx="0" cy="0"/>
        </a:xfrm>
      </p:grpSpPr>
      <p:sp>
        <p:nvSpPr>
          <p:cNvPr id="16" name="Başlık 1"/>
          <p:cNvSpPr>
            <a:spLocks noGrp="1"/>
          </p:cNvSpPr>
          <p:nvPr/>
        </p:nvSpPr>
        <p:spPr bwMode="auto">
          <a:xfrm>
            <a:off x="385259" y="3212976"/>
            <a:ext cx="8763000" cy="862034"/>
          </a:xfrm>
          <a:prstGeom prst="rect">
            <a:avLst/>
          </a:prstGeom>
          <a:noFill/>
          <a:ln w="9525">
            <a:noFill/>
            <a:miter lim="800000"/>
            <a:headEnd/>
            <a:tailEnd/>
          </a:ln>
        </p:spPr>
        <p:txBody>
          <a:bodyPr/>
          <a:lstStyle/>
          <a:p>
            <a:r>
              <a:rPr lang="tr-TR" sz="3600" dirty="0" smtClean="0">
                <a:solidFill>
                  <a:srgbClr val="009900"/>
                </a:solidFill>
                <a:latin typeface="Lucida Sans Unicode" pitchFamily="34" charset="0"/>
              </a:rPr>
              <a:t>Programlama Dilleri</a:t>
            </a:r>
            <a:endParaRPr lang="tr-TR" sz="3600" dirty="0">
              <a:solidFill>
                <a:srgbClr val="009900"/>
              </a:solidFill>
              <a:latin typeface="Lucida Sans Unicode" pitchFamily="34" charset="0"/>
            </a:endParaRPr>
          </a:p>
        </p:txBody>
      </p:sp>
      <p:sp>
        <p:nvSpPr>
          <p:cNvPr id="8" name="7 Slayt Numarası Yer Tutucusu"/>
          <p:cNvSpPr>
            <a:spLocks noGrp="1"/>
          </p:cNvSpPr>
          <p:nvPr>
            <p:ph type="sldNum" sz="quarter" idx="11"/>
          </p:nvPr>
        </p:nvSpPr>
        <p:spPr/>
        <p:txBody>
          <a:bodyPr/>
          <a:lstStyle/>
          <a:p>
            <a:fld id="{14917F13-F816-43A4-AC89-84EBDAF33797}" type="slidenum">
              <a:rPr lang="tr-TR" smtClean="0"/>
              <a:pPr/>
              <a:t>1</a:t>
            </a:fld>
            <a:endParaRPr lang="tr-TR"/>
          </a:p>
        </p:txBody>
      </p:sp>
    </p:spTree>
    <p:extLst>
      <p:ext uri="{BB962C8B-B14F-4D97-AF65-F5344CB8AC3E}">
        <p14:creationId xmlns:p14="http://schemas.microsoft.com/office/powerpoint/2010/main" val="29842667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10</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a:t>Bir </a:t>
            </a:r>
            <a:r>
              <a:rPr lang="tr-TR" dirty="0" smtClean="0"/>
              <a:t>yordamın </a:t>
            </a:r>
            <a:r>
              <a:rPr lang="tr-TR" dirty="0"/>
              <a:t>etkin duruma gelmesi için, özel bir çağırım deyimi kullanılmalıdır. Bu çağırım deyiminde, altprogramın ismine ek olarak, </a:t>
            </a:r>
            <a:r>
              <a:rPr lang="tr-TR" dirty="0" smtClean="0"/>
              <a:t>yordamın </a:t>
            </a:r>
            <a:r>
              <a:rPr lang="tr-TR" dirty="0"/>
              <a:t>resmi parametreleriyle eşleştirilecek </a:t>
            </a:r>
            <a:r>
              <a:rPr lang="tr-TR" b="1" dirty="0"/>
              <a:t>gerçek</a:t>
            </a:r>
            <a:r>
              <a:rPr lang="tr-TR" dirty="0"/>
              <a:t> (</a:t>
            </a:r>
            <a:r>
              <a:rPr lang="tr-TR" i="1" dirty="0" err="1" smtClean="0"/>
              <a:t>actual</a:t>
            </a:r>
            <a:r>
              <a:rPr lang="tr-TR" dirty="0" smtClean="0"/>
              <a:t>) </a:t>
            </a:r>
            <a:r>
              <a:rPr lang="tr-TR" b="1" dirty="0" smtClean="0"/>
              <a:t>parametreler</a:t>
            </a:r>
            <a:r>
              <a:rPr lang="tr-TR" dirty="0"/>
              <a:t> de yer alır.</a:t>
            </a:r>
          </a:p>
        </p:txBody>
      </p:sp>
      <p:pic>
        <p:nvPicPr>
          <p:cNvPr id="54274"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683568" y="4293096"/>
            <a:ext cx="8020050"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618844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11</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a:t>Diğer dillerden farklı olarak C'de özel bir çağrım deyimi yoktur ve sadece yordam isminin parametreleriyle birlikte yazılması, çağrım için yeterlidir.</a:t>
            </a:r>
          </a:p>
          <a:p>
            <a:endParaRPr lang="tr-TR" dirty="0"/>
          </a:p>
          <a:p>
            <a:r>
              <a:rPr lang="tr-TR" dirty="0"/>
              <a:t>Örnek:</a:t>
            </a:r>
            <a:r>
              <a:rPr lang="tr-TR" b="1" i="1" dirty="0"/>
              <a:t> yordam1 (</a:t>
            </a:r>
            <a:r>
              <a:rPr lang="tr-TR" b="1" i="1" dirty="0" err="1"/>
              <a:t>a,b,c</a:t>
            </a:r>
            <a:r>
              <a:rPr lang="tr-TR" b="1" i="1" dirty="0"/>
              <a:t>); </a:t>
            </a:r>
          </a:p>
          <a:p>
            <a:r>
              <a:rPr lang="tr-TR" dirty="0"/>
              <a:t>deyimi ile yordam1 isimli yordam etkin duruma getirilmektedir. </a:t>
            </a:r>
          </a:p>
          <a:p>
            <a:endParaRPr lang="tr-TR" dirty="0" smtClean="0"/>
          </a:p>
        </p:txBody>
      </p:sp>
    </p:spTree>
    <p:extLst>
      <p:ext uri="{BB962C8B-B14F-4D97-AF65-F5344CB8AC3E}">
        <p14:creationId xmlns:p14="http://schemas.microsoft.com/office/powerpoint/2010/main" val="2994955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Yordam 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12</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dirty="0" smtClean="0"/>
              <a:t>Bir </a:t>
            </a:r>
            <a:r>
              <a:rPr lang="tr-TR" dirty="0"/>
              <a:t>yordam çağrımı gerçekleşince, etkin olan program birimindeki komutların çalışması durdurulur ve yordam etkin duruma geçer. </a:t>
            </a:r>
            <a:endParaRPr lang="tr-TR" dirty="0" smtClean="0"/>
          </a:p>
          <a:p>
            <a:endParaRPr lang="tr-TR" dirty="0"/>
          </a:p>
          <a:p>
            <a:r>
              <a:rPr lang="tr-TR" dirty="0" smtClean="0"/>
              <a:t>Yordam </a:t>
            </a:r>
            <a:r>
              <a:rPr lang="tr-TR" dirty="0"/>
              <a:t>gövdesindeki komutlar çalıştırıldıktan sonra etkinlik, yeniden çağrımın yapıldığı program birimine geçirilir ve yordam çağrım deyimini izleyen ilk deyim etkin olur. </a:t>
            </a:r>
          </a:p>
        </p:txBody>
      </p:sp>
    </p:spTree>
    <p:extLst>
      <p:ext uri="{BB962C8B-B14F-4D97-AF65-F5344CB8AC3E}">
        <p14:creationId xmlns:p14="http://schemas.microsoft.com/office/powerpoint/2010/main" val="1632586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13</a:t>
            </a:fld>
            <a:endParaRPr lang="tr-TR"/>
          </a:p>
        </p:txBody>
      </p:sp>
      <p:sp>
        <p:nvSpPr>
          <p:cNvPr id="6" name="İçerik Yer Tutucusu 5"/>
          <p:cNvSpPr>
            <a:spLocks noGrp="1"/>
          </p:cNvSpPr>
          <p:nvPr>
            <p:ph sz="quarter" idx="1"/>
          </p:nvPr>
        </p:nvSpPr>
        <p:spPr>
          <a:xfrm>
            <a:off x="2771800" y="1600200"/>
            <a:ext cx="6264696" cy="4495800"/>
          </a:xfrm>
        </p:spPr>
        <p:txBody>
          <a:bodyPr>
            <a:normAutofit fontScale="92500" lnSpcReduction="10000"/>
          </a:bodyPr>
          <a:lstStyle/>
          <a:p>
            <a:r>
              <a:rPr lang="tr-TR" b="1" dirty="0" smtClean="0"/>
              <a:t>Resmi</a:t>
            </a:r>
            <a:r>
              <a:rPr lang="tr-TR" dirty="0"/>
              <a:t> </a:t>
            </a:r>
            <a:r>
              <a:rPr lang="tr-TR" b="1" dirty="0" smtClean="0"/>
              <a:t>parametreler</a:t>
            </a:r>
            <a:r>
              <a:rPr lang="tr-TR" dirty="0" smtClean="0"/>
              <a:t>, altprogram başlığında bulunan parametreleri, </a:t>
            </a:r>
            <a:r>
              <a:rPr lang="tr-TR" b="1" dirty="0" smtClean="0"/>
              <a:t>parametre profili</a:t>
            </a:r>
            <a:r>
              <a:rPr lang="tr-TR" b="1" dirty="0"/>
              <a:t> </a:t>
            </a:r>
            <a:r>
              <a:rPr lang="tr-TR" dirty="0" smtClean="0"/>
              <a:t>ise altprogramın </a:t>
            </a:r>
            <a:r>
              <a:rPr lang="tr-TR" dirty="0"/>
              <a:t>resmi </a:t>
            </a:r>
            <a:r>
              <a:rPr lang="tr-TR" dirty="0" smtClean="0"/>
              <a:t>parametrelerinin sayısı</a:t>
            </a:r>
            <a:r>
              <a:rPr lang="tr-TR" dirty="0"/>
              <a:t>, sırası ve tipini </a:t>
            </a:r>
            <a:r>
              <a:rPr lang="tr-TR" dirty="0" smtClean="0"/>
              <a:t>gösterir.</a:t>
            </a:r>
          </a:p>
          <a:p>
            <a:endParaRPr lang="tr-TR" dirty="0"/>
          </a:p>
          <a:p>
            <a:r>
              <a:rPr lang="tr-TR" dirty="0"/>
              <a:t>Bunlara ek olarak </a:t>
            </a:r>
            <a:r>
              <a:rPr lang="tr-TR" b="1" dirty="0" smtClean="0"/>
              <a:t>gerçek </a:t>
            </a:r>
            <a:r>
              <a:rPr lang="tr-TR" b="1" dirty="0"/>
              <a:t>parametreler</a:t>
            </a:r>
            <a:r>
              <a:rPr lang="tr-TR" dirty="0"/>
              <a:t>in ve resmi parametrelerin ilişkilendirilmesi için kullanılan iki yöntem </a:t>
            </a:r>
            <a:r>
              <a:rPr lang="tr-TR" dirty="0" smtClean="0"/>
              <a:t>olan </a:t>
            </a:r>
            <a:r>
              <a:rPr lang="tr-TR" b="1" dirty="0" err="1" smtClean="0"/>
              <a:t>konumsal</a:t>
            </a:r>
            <a:r>
              <a:rPr lang="tr-TR" b="1" dirty="0" smtClean="0"/>
              <a:t> </a:t>
            </a:r>
            <a:r>
              <a:rPr lang="tr-TR" dirty="0" smtClean="0"/>
              <a:t>ve</a:t>
            </a:r>
            <a:r>
              <a:rPr lang="tr-TR" dirty="0"/>
              <a:t> </a:t>
            </a:r>
            <a:r>
              <a:rPr lang="tr-TR" b="1" dirty="0"/>
              <a:t>anahtar kelime parametre</a:t>
            </a:r>
            <a:r>
              <a:rPr lang="tr-TR" dirty="0"/>
              <a:t> yöntemleri </a:t>
            </a:r>
            <a:r>
              <a:rPr lang="tr-TR" dirty="0" smtClean="0"/>
              <a:t>bulunmaktadır.</a:t>
            </a:r>
            <a:endParaRPr lang="tr-TR" dirty="0"/>
          </a:p>
        </p:txBody>
      </p:sp>
      <p:pic>
        <p:nvPicPr>
          <p:cNvPr id="53251" name="Picture 3"/>
          <p:cNvPicPr>
            <a:picLocks noChangeAspect="1" noChangeArrowheads="1"/>
          </p:cNvPicPr>
          <p:nvPr/>
        </p:nvPicPr>
        <p:blipFill>
          <a:blip r:embed="rId2">
            <a:clrChange>
              <a:clrFrom>
                <a:srgbClr val="D6EDFE"/>
              </a:clrFrom>
              <a:clrTo>
                <a:srgbClr val="D6EDFE">
                  <a:alpha val="0"/>
                </a:srgbClr>
              </a:clrTo>
            </a:clrChange>
            <a:extLst>
              <a:ext uri="{28A0092B-C50C-407E-A947-70E740481C1C}">
                <a14:useLocalDpi xmlns:a14="http://schemas.microsoft.com/office/drawing/2010/main" val="0"/>
              </a:ext>
            </a:extLst>
          </a:blip>
          <a:srcRect/>
          <a:stretch>
            <a:fillRect/>
          </a:stretch>
        </p:blipFill>
        <p:spPr bwMode="auto">
          <a:xfrm>
            <a:off x="128042" y="1700808"/>
            <a:ext cx="2571750" cy="280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35525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Gerçek/Resmi</a:t>
            </a:r>
            <a:r>
              <a:rPr lang="tr-TR" sz="3200" dirty="0" smtClean="0">
                <a:solidFill>
                  <a:srgbClr val="FF0000"/>
                </a:solidFill>
              </a:rPr>
              <a:t> </a:t>
            </a:r>
            <a:r>
              <a:rPr lang="tr-TR" sz="3200" b="1" dirty="0" smtClean="0"/>
              <a:t>parametrelerin eşleşmesi:</a:t>
            </a:r>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14</a:t>
            </a:fld>
            <a:endParaRPr lang="tr-TR"/>
          </a:p>
        </p:txBody>
      </p:sp>
      <p:sp>
        <p:nvSpPr>
          <p:cNvPr id="6" name="İçerik Yer Tutucusu 5"/>
          <p:cNvSpPr>
            <a:spLocks noGrp="1"/>
          </p:cNvSpPr>
          <p:nvPr>
            <p:ph sz="quarter" idx="1"/>
          </p:nvPr>
        </p:nvSpPr>
        <p:spPr>
          <a:xfrm>
            <a:off x="539553" y="1600200"/>
            <a:ext cx="8496944" cy="4495800"/>
          </a:xfrm>
        </p:spPr>
        <p:txBody>
          <a:bodyPr>
            <a:normAutofit fontScale="92500" lnSpcReduction="20000"/>
          </a:bodyPr>
          <a:lstStyle/>
          <a:p>
            <a:pPr>
              <a:buNone/>
            </a:pPr>
            <a:r>
              <a:rPr lang="tr-TR" sz="2800" dirty="0" smtClean="0">
                <a:solidFill>
                  <a:srgbClr val="FF0000"/>
                </a:solidFill>
              </a:rPr>
              <a:t>	1. Konumsal (</a:t>
            </a:r>
            <a:r>
              <a:rPr lang="tr-TR" sz="2800" dirty="0" err="1" smtClean="0">
                <a:solidFill>
                  <a:srgbClr val="FF0000"/>
                </a:solidFill>
              </a:rPr>
              <a:t>Positional</a:t>
            </a:r>
            <a:r>
              <a:rPr lang="tr-TR" sz="2800" dirty="0" smtClean="0">
                <a:solidFill>
                  <a:srgbClr val="FF0000"/>
                </a:solidFill>
              </a:rPr>
              <a:t>)</a:t>
            </a:r>
          </a:p>
          <a:p>
            <a:r>
              <a:rPr lang="tr-TR" sz="2800" dirty="0" smtClean="0"/>
              <a:t>Eğer </a:t>
            </a:r>
            <a:r>
              <a:rPr lang="tr-TR" sz="2800" dirty="0"/>
              <a:t>bir yordam çağrımında gerçek parametreler ile resmi parametreler arasındaki bağlama, parametrelerin çağrım deyimindeki ve yordam başlığındaki konumuna göre yapılıyorsa, bu </a:t>
            </a:r>
            <a:r>
              <a:rPr lang="tr-TR" sz="2800" dirty="0" smtClean="0"/>
              <a:t>parametrelere </a:t>
            </a:r>
            <a:r>
              <a:rPr lang="tr-TR" sz="2800" b="1" dirty="0" smtClean="0"/>
              <a:t>konumsal </a:t>
            </a:r>
            <a:r>
              <a:rPr lang="tr-TR" sz="2800" dirty="0" smtClean="0"/>
              <a:t>(</a:t>
            </a:r>
            <a:r>
              <a:rPr lang="tr-TR" sz="2800" i="1" dirty="0" err="1" smtClean="0"/>
              <a:t>positional</a:t>
            </a:r>
            <a:r>
              <a:rPr lang="tr-TR" sz="2800" dirty="0"/>
              <a:t>) </a:t>
            </a:r>
            <a:r>
              <a:rPr lang="tr-TR" sz="2800" b="1" dirty="0"/>
              <a:t>parametre</a:t>
            </a:r>
            <a:r>
              <a:rPr lang="tr-TR" sz="2800" dirty="0"/>
              <a:t> adı verilir. </a:t>
            </a:r>
            <a:endParaRPr lang="tr-TR" sz="2800" dirty="0" smtClean="0"/>
          </a:p>
          <a:p>
            <a:r>
              <a:rPr lang="tr-TR" sz="2800" dirty="0" smtClean="0"/>
              <a:t>Bir çok </a:t>
            </a:r>
            <a:r>
              <a:rPr lang="tr-TR" sz="2800" dirty="0"/>
              <a:t>programlama dilinde uygulanan bu yöntem, parametre sayısı az olduğu zaman kullanışlıdır</a:t>
            </a:r>
            <a:r>
              <a:rPr lang="tr-TR" sz="2800" dirty="0" smtClean="0"/>
              <a:t>.</a:t>
            </a:r>
          </a:p>
          <a:p>
            <a:pPr lvl="1"/>
            <a:r>
              <a:rPr lang="tr-TR" dirty="0" smtClean="0"/>
              <a:t>Dezavantaj: parametre sayısı artınca karıştırılabilir.</a:t>
            </a:r>
          </a:p>
          <a:p>
            <a:pPr lvl="1"/>
            <a:r>
              <a:rPr lang="tr-TR" dirty="0" smtClean="0"/>
              <a:t>Birçok dilde resmi ve gerçek parametreler eşleşmelidir. Ancak, C, C++, Java ve </a:t>
            </a:r>
            <a:r>
              <a:rPr lang="tr-TR" dirty="0" err="1" smtClean="0"/>
              <a:t>Perl'de</a:t>
            </a:r>
            <a:r>
              <a:rPr lang="tr-TR" dirty="0" smtClean="0"/>
              <a:t> eksiklik  durumunda eşleşme programcının sorumluluğundadır. Bu durum belirsiz parametreli fonksiyonlara izin verir.</a:t>
            </a:r>
          </a:p>
          <a:p>
            <a:endParaRPr lang="tr-TR" sz="2800" dirty="0"/>
          </a:p>
        </p:txBody>
      </p:sp>
    </p:spTree>
    <p:extLst>
      <p:ext uri="{BB962C8B-B14F-4D97-AF65-F5344CB8AC3E}">
        <p14:creationId xmlns:p14="http://schemas.microsoft.com/office/powerpoint/2010/main" val="414696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b="1" dirty="0" smtClean="0"/>
              <a:t>Gerçek/Resmi</a:t>
            </a:r>
            <a:r>
              <a:rPr lang="tr-TR" sz="3200" dirty="0" smtClean="0">
                <a:solidFill>
                  <a:srgbClr val="FF0000"/>
                </a:solidFill>
              </a:rPr>
              <a:t> </a:t>
            </a:r>
            <a:r>
              <a:rPr lang="tr-TR" sz="3200" b="1" dirty="0" smtClean="0"/>
              <a:t>parametrelerin eşleşmesi: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15</a:t>
            </a:fld>
            <a:endParaRPr lang="tr-TR"/>
          </a:p>
        </p:txBody>
      </p:sp>
      <p:sp>
        <p:nvSpPr>
          <p:cNvPr id="6" name="5 İçerik Yer Tutucusu"/>
          <p:cNvSpPr>
            <a:spLocks noGrp="1"/>
          </p:cNvSpPr>
          <p:nvPr>
            <p:ph sz="quarter" idx="1"/>
          </p:nvPr>
        </p:nvSpPr>
        <p:spPr/>
        <p:txBody>
          <a:bodyPr>
            <a:normAutofit fontScale="92500" lnSpcReduction="20000"/>
          </a:bodyPr>
          <a:lstStyle/>
          <a:p>
            <a:pPr>
              <a:buNone/>
            </a:pPr>
            <a:r>
              <a:rPr lang="tr-TR" dirty="0" smtClean="0">
                <a:solidFill>
                  <a:srgbClr val="FF0000"/>
                </a:solidFill>
              </a:rPr>
              <a:t>	2. Anahtar kelime</a:t>
            </a:r>
          </a:p>
          <a:p>
            <a:r>
              <a:rPr lang="tr-TR" dirty="0" smtClean="0"/>
              <a:t>Resmi parametreler anahtar kelime olarak kullanılarak gerçek  parametrelerle eşleştirilirler.</a:t>
            </a:r>
          </a:p>
          <a:p>
            <a:pPr lvl="1"/>
            <a:r>
              <a:rPr lang="en-US" dirty="0" smtClean="0"/>
              <a:t>ADA </a:t>
            </a:r>
            <a:r>
              <a:rPr lang="en-US" dirty="0" err="1" smtClean="0"/>
              <a:t>örneği</a:t>
            </a:r>
            <a:r>
              <a:rPr lang="en-US" dirty="0" smtClean="0"/>
              <a:t>, </a:t>
            </a:r>
            <a:r>
              <a:rPr lang="en-US" b="1" dirty="0" smtClean="0"/>
              <a:t>SORT(LIST =&gt; A, LENGTH =&gt; N).</a:t>
            </a:r>
          </a:p>
          <a:p>
            <a:pPr lvl="1"/>
            <a:r>
              <a:rPr lang="tr-TR" dirty="0" smtClean="0"/>
              <a:t>Avantaj: sıra önemli değil.</a:t>
            </a:r>
          </a:p>
          <a:p>
            <a:pPr lvl="1"/>
            <a:r>
              <a:rPr lang="tr-TR" dirty="0" smtClean="0"/>
              <a:t>Dezavantaj: kullanıcı resmi parametre adını bilmelidir.</a:t>
            </a:r>
          </a:p>
          <a:p>
            <a:pPr lvl="1"/>
            <a:r>
              <a:rPr lang="tr-TR" dirty="0" smtClean="0"/>
              <a:t>C++, </a:t>
            </a:r>
            <a:r>
              <a:rPr lang="tr-TR" dirty="0" err="1" smtClean="0"/>
              <a:t>Fortran</a:t>
            </a:r>
            <a:r>
              <a:rPr lang="tr-TR" dirty="0" smtClean="0"/>
              <a:t> 95, Ada ve </a:t>
            </a:r>
            <a:r>
              <a:rPr lang="tr-TR" dirty="0" err="1" smtClean="0"/>
              <a:t>PHP'de</a:t>
            </a:r>
            <a:r>
              <a:rPr lang="tr-TR" dirty="0" smtClean="0"/>
              <a:t> resmi parametrelerin varsayılan değeri olabilir:</a:t>
            </a:r>
          </a:p>
          <a:p>
            <a:pPr lvl="1">
              <a:buNone/>
            </a:pPr>
            <a:r>
              <a:rPr lang="tr-TR" b="1" dirty="0" smtClean="0"/>
              <a:t>	</a:t>
            </a:r>
            <a:r>
              <a:rPr lang="tr-TR" dirty="0" err="1" smtClean="0">
                <a:latin typeface="Courier New" pitchFamily="49" charset="0"/>
                <a:cs typeface="Courier New" pitchFamily="49" charset="0"/>
              </a:rPr>
              <a:t>procedure</a:t>
            </a:r>
            <a:r>
              <a:rPr lang="tr-TR" dirty="0" smtClean="0">
                <a:latin typeface="Courier New" pitchFamily="49" charset="0"/>
                <a:cs typeface="Courier New" pitchFamily="49" charset="0"/>
              </a:rPr>
              <a:t> SORT(LIST : LIST_TYPE;</a:t>
            </a:r>
          </a:p>
          <a:p>
            <a:pPr lvl="1">
              <a:buNone/>
            </a:pPr>
            <a:r>
              <a:rPr lang="tr-TR" dirty="0" smtClean="0">
                <a:latin typeface="Courier New" pitchFamily="49" charset="0"/>
                <a:cs typeface="Courier New" pitchFamily="49" charset="0"/>
              </a:rPr>
              <a:t>		LENGTH : INTEGER := 100);</a:t>
            </a:r>
          </a:p>
          <a:p>
            <a:pPr lvl="1">
              <a:buNone/>
            </a:pPr>
            <a:r>
              <a:rPr lang="tr-TR" dirty="0" smtClean="0">
                <a:latin typeface="Courier New" pitchFamily="49" charset="0"/>
                <a:cs typeface="Courier New" pitchFamily="49" charset="0"/>
              </a:rPr>
              <a:t>		...</a:t>
            </a:r>
          </a:p>
          <a:p>
            <a:pPr lvl="1">
              <a:buNone/>
            </a:pPr>
            <a:r>
              <a:rPr lang="tr-TR" dirty="0" smtClean="0">
                <a:latin typeface="Courier New" pitchFamily="49" charset="0"/>
                <a:cs typeface="Courier New" pitchFamily="49" charset="0"/>
              </a:rPr>
              <a:t>	SORT(LIST =&gt; A);</a:t>
            </a:r>
          </a:p>
          <a:p>
            <a:endParaRPr lang="tr-T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Autofit/>
          </a:bodyPr>
          <a:lstStyle/>
          <a:p>
            <a:r>
              <a:rPr lang="tr-TR" sz="3200" b="1" dirty="0" smtClean="0"/>
              <a:t>Gerçek/Resmi</a:t>
            </a:r>
            <a:r>
              <a:rPr lang="tr-TR" sz="3200" dirty="0" smtClean="0">
                <a:solidFill>
                  <a:srgbClr val="FF0000"/>
                </a:solidFill>
              </a:rPr>
              <a:t> </a:t>
            </a:r>
            <a:r>
              <a:rPr lang="tr-TR" sz="3200" b="1" dirty="0" smtClean="0"/>
              <a:t>parametrelerin eşleşmesi:</a:t>
            </a:r>
            <a:endParaRPr lang="tr-TR" sz="3200" b="1"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16</a:t>
            </a:fld>
            <a:endParaRPr lang="tr-TR"/>
          </a:p>
        </p:txBody>
      </p:sp>
      <p:sp>
        <p:nvSpPr>
          <p:cNvPr id="6" name="5 İçerik Yer Tutucusu"/>
          <p:cNvSpPr>
            <a:spLocks noGrp="1"/>
          </p:cNvSpPr>
          <p:nvPr>
            <p:ph sz="quarter" idx="1"/>
          </p:nvPr>
        </p:nvSpPr>
        <p:spPr/>
        <p:txBody>
          <a:bodyPr/>
          <a:lstStyle/>
          <a:p>
            <a:pPr>
              <a:buNone/>
            </a:pPr>
            <a:r>
              <a:rPr lang="tr-TR" dirty="0" smtClean="0">
                <a:solidFill>
                  <a:srgbClr val="FF0000"/>
                </a:solidFill>
              </a:rPr>
              <a:t>	3. Değişken sayılı parametreler</a:t>
            </a:r>
          </a:p>
          <a:p>
            <a:pPr lvl="1"/>
            <a:r>
              <a:rPr lang="tr-TR" dirty="0" smtClean="0">
                <a:latin typeface="Courier New" pitchFamily="49" charset="0"/>
                <a:cs typeface="Courier New" pitchFamily="49" charset="0"/>
              </a:rPr>
              <a:t>C#</a:t>
            </a:r>
          </a:p>
          <a:p>
            <a:pPr>
              <a:buNone/>
            </a:pPr>
            <a:r>
              <a:rPr lang="tr-TR" dirty="0" smtClean="0">
                <a:latin typeface="Courier New" pitchFamily="49" charset="0"/>
                <a:cs typeface="Courier New" pitchFamily="49" charset="0"/>
              </a:rPr>
              <a:t>		</a:t>
            </a:r>
            <a:r>
              <a:rPr lang="en-US" sz="2100" dirty="0" smtClean="0">
                <a:latin typeface="Courier New" pitchFamily="49" charset="0"/>
                <a:cs typeface="Courier New" pitchFamily="49" charset="0"/>
              </a:rPr>
              <a:t>public void </a:t>
            </a:r>
            <a:r>
              <a:rPr lang="en-US" sz="2100" dirty="0" err="1" smtClean="0">
                <a:latin typeface="Courier New" pitchFamily="49" charset="0"/>
                <a:cs typeface="Courier New" pitchFamily="49" charset="0"/>
              </a:rPr>
              <a:t>DisplayList</a:t>
            </a:r>
            <a:r>
              <a:rPr lang="en-US" sz="2100" dirty="0" smtClean="0">
                <a:latin typeface="Courier New" pitchFamily="49" charset="0"/>
                <a:cs typeface="Courier New" pitchFamily="49" charset="0"/>
              </a:rPr>
              <a:t>(</a:t>
            </a:r>
            <a:r>
              <a:rPr lang="en-US" sz="2100" dirty="0" err="1" smtClean="0">
                <a:latin typeface="Courier New" pitchFamily="49" charset="0"/>
                <a:cs typeface="Courier New" pitchFamily="49" charset="0"/>
              </a:rPr>
              <a:t>params</a:t>
            </a:r>
            <a:r>
              <a:rPr lang="en-US" sz="2100" dirty="0" smtClean="0">
                <a:latin typeface="Courier New" pitchFamily="49" charset="0"/>
                <a:cs typeface="Courier New" pitchFamily="49" charset="0"/>
              </a:rPr>
              <a:t> </a:t>
            </a:r>
            <a:r>
              <a:rPr lang="en-US" sz="2100" dirty="0" err="1" smtClean="0">
                <a:latin typeface="Courier New" pitchFamily="49" charset="0"/>
                <a:cs typeface="Courier New" pitchFamily="49" charset="0"/>
              </a:rPr>
              <a:t>int</a:t>
            </a:r>
            <a:r>
              <a:rPr lang="en-US" sz="2100" dirty="0" smtClean="0">
                <a:latin typeface="Courier New" pitchFamily="49" charset="0"/>
                <a:cs typeface="Courier New" pitchFamily="49" charset="0"/>
              </a:rPr>
              <a:t>[] list) {</a:t>
            </a:r>
          </a:p>
          <a:p>
            <a:pPr>
              <a:buNone/>
            </a:pPr>
            <a:r>
              <a:rPr lang="tr-TR" sz="2100" dirty="0" smtClean="0">
                <a:latin typeface="Courier New" pitchFamily="49" charset="0"/>
                <a:cs typeface="Courier New" pitchFamily="49" charset="0"/>
              </a:rPr>
              <a:t>		... }</a:t>
            </a:r>
          </a:p>
          <a:p>
            <a:pPr>
              <a:buNone/>
            </a:pPr>
            <a:r>
              <a:rPr lang="tr-TR" sz="2100" dirty="0" smtClean="0">
                <a:latin typeface="Courier New" pitchFamily="49" charset="0"/>
                <a:cs typeface="Courier New" pitchFamily="49" charset="0"/>
              </a:rPr>
              <a:t>		</a:t>
            </a:r>
            <a:r>
              <a:rPr lang="tr-TR" sz="2100" dirty="0" err="1" smtClean="0">
                <a:latin typeface="Courier New" pitchFamily="49" charset="0"/>
                <a:cs typeface="Courier New" pitchFamily="49" charset="0"/>
              </a:rPr>
              <a:t>myObject</a:t>
            </a:r>
            <a:r>
              <a:rPr lang="tr-TR" sz="2100" dirty="0" smtClean="0">
                <a:latin typeface="Courier New" pitchFamily="49" charset="0"/>
                <a:cs typeface="Courier New" pitchFamily="49" charset="0"/>
              </a:rPr>
              <a:t>.</a:t>
            </a:r>
            <a:r>
              <a:rPr lang="tr-TR" sz="2100" dirty="0" err="1" smtClean="0">
                <a:latin typeface="Courier New" pitchFamily="49" charset="0"/>
                <a:cs typeface="Courier New" pitchFamily="49" charset="0"/>
              </a:rPr>
              <a:t>DisplayList</a:t>
            </a:r>
            <a:r>
              <a:rPr lang="tr-TR" sz="2100" dirty="0" smtClean="0">
                <a:latin typeface="Courier New" pitchFamily="49" charset="0"/>
                <a:cs typeface="Courier New" pitchFamily="49" charset="0"/>
              </a:rPr>
              <a:t>(2, 4, 6, 8);</a:t>
            </a:r>
          </a:p>
          <a:p>
            <a:r>
              <a:rPr lang="tr-TR" dirty="0" err="1" smtClean="0"/>
              <a:t>Ruby</a:t>
            </a:r>
            <a:r>
              <a:rPr lang="tr-TR" dirty="0" smtClean="0"/>
              <a:t>, </a:t>
            </a:r>
            <a:r>
              <a:rPr lang="tr-TR" dirty="0" err="1" smtClean="0"/>
              <a:t>Python</a:t>
            </a:r>
            <a:r>
              <a:rPr lang="tr-TR" dirty="0" smtClean="0"/>
              <a:t> gibi dillerde de bu özellik var.</a:t>
            </a:r>
          </a:p>
          <a:p>
            <a:endParaRPr lang="tr-T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err="1" smtClean="0"/>
              <a:t>Konumsal</a:t>
            </a:r>
            <a:r>
              <a:rPr lang="tr-TR" sz="3200" b="1" dirty="0" smtClean="0"/>
              <a:t> </a:t>
            </a:r>
            <a:r>
              <a:rPr lang="tr-TR" sz="3200" b="1" dirty="0"/>
              <a:t>Parametreler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17</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dirty="0" smtClean="0"/>
              <a:t>Aşağıdaki </a:t>
            </a:r>
            <a:r>
              <a:rPr lang="tr-TR" sz="2800" dirty="0"/>
              <a:t>örnekte görüldüğü gibi bir çağrım deyimi ile etkin duruma geçen </a:t>
            </a:r>
            <a:r>
              <a:rPr lang="tr-TR" sz="2800" i="1" dirty="0"/>
              <a:t>ortalama</a:t>
            </a:r>
            <a:r>
              <a:rPr lang="tr-TR" sz="2800" dirty="0"/>
              <a:t> yordamında,</a:t>
            </a:r>
            <a:r>
              <a:rPr lang="tr-TR" sz="2800" b="1" dirty="0"/>
              <a:t> </a:t>
            </a:r>
            <a:r>
              <a:rPr lang="tr-TR" sz="2800" b="1" i="1" dirty="0"/>
              <a:t>c</a:t>
            </a:r>
            <a:r>
              <a:rPr lang="tr-TR" sz="2800" b="1" dirty="0"/>
              <a:t> </a:t>
            </a:r>
            <a:r>
              <a:rPr lang="tr-TR" sz="2800" dirty="0"/>
              <a:t>resmi parametresi,</a:t>
            </a:r>
            <a:r>
              <a:rPr lang="tr-TR" sz="2800" b="1" dirty="0"/>
              <a:t> </a:t>
            </a:r>
            <a:r>
              <a:rPr lang="tr-TR" sz="2800" b="1" i="1" dirty="0"/>
              <a:t>a</a:t>
            </a:r>
            <a:r>
              <a:rPr lang="tr-TR" sz="2800" b="1" dirty="0"/>
              <a:t> </a:t>
            </a:r>
            <a:r>
              <a:rPr lang="tr-TR" sz="2800" dirty="0"/>
              <a:t>gerçek parametresi ile, </a:t>
            </a:r>
            <a:r>
              <a:rPr lang="tr-TR" sz="2800" b="1" i="1" dirty="0"/>
              <a:t>d</a:t>
            </a:r>
            <a:r>
              <a:rPr lang="tr-TR" sz="2800" b="1" dirty="0"/>
              <a:t> </a:t>
            </a:r>
            <a:r>
              <a:rPr lang="tr-TR" sz="2800" dirty="0"/>
              <a:t>resmi parametresi, </a:t>
            </a:r>
            <a:r>
              <a:rPr lang="tr-TR" sz="2800" b="1" i="1" dirty="0"/>
              <a:t>b</a:t>
            </a:r>
            <a:r>
              <a:rPr lang="tr-TR" sz="2800" dirty="0"/>
              <a:t> gerçek parametresi ile bağlanıyorsa, </a:t>
            </a:r>
            <a:r>
              <a:rPr lang="tr-TR" sz="2800" dirty="0" err="1"/>
              <a:t>konumsal</a:t>
            </a:r>
            <a:r>
              <a:rPr lang="tr-TR" sz="2800" dirty="0"/>
              <a:t> parametreler yaklaşımı uygulanmıştır.</a:t>
            </a:r>
          </a:p>
        </p:txBody>
      </p:sp>
      <p:pic>
        <p:nvPicPr>
          <p:cNvPr id="55298" name="Picture 2"/>
          <p:cNvPicPr>
            <a:picLocks noChangeAspect="1" noChangeArrowheads="1"/>
          </p:cNvPicPr>
          <p:nvPr/>
        </p:nvPicPr>
        <p:blipFill>
          <a:blip r:embed="rId2">
            <a:clrChange>
              <a:clrFrom>
                <a:srgbClr val="D9E8FF"/>
              </a:clrFrom>
              <a:clrTo>
                <a:srgbClr val="D9E8FF">
                  <a:alpha val="0"/>
                </a:srgbClr>
              </a:clrTo>
            </a:clrChange>
            <a:extLst>
              <a:ext uri="{28A0092B-C50C-407E-A947-70E740481C1C}">
                <a14:useLocalDpi xmlns:a14="http://schemas.microsoft.com/office/drawing/2010/main" val="0"/>
              </a:ext>
            </a:extLst>
          </a:blip>
          <a:srcRect/>
          <a:stretch>
            <a:fillRect/>
          </a:stretch>
        </p:blipFill>
        <p:spPr bwMode="auto">
          <a:xfrm>
            <a:off x="216024" y="4124728"/>
            <a:ext cx="8892480" cy="20903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87163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Anahtar </a:t>
            </a:r>
            <a:r>
              <a:rPr lang="tr-TR" sz="3200" b="1" dirty="0"/>
              <a:t>Kelime Parametre Yöntemi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18</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dirty="0"/>
              <a:t>Gerçek ve resmi parametreler arasındaki bağlamayı konuma göre belirlemek yerine, her iki parametrenin de ismini belirterek gösterme</a:t>
            </a:r>
            <a:r>
              <a:rPr lang="tr-TR" sz="2800" dirty="0" smtClean="0"/>
              <a:t>, </a:t>
            </a:r>
            <a:r>
              <a:rPr lang="tr-TR" sz="2800" b="1" dirty="0" smtClean="0"/>
              <a:t>anahtar </a:t>
            </a:r>
            <a:r>
              <a:rPr lang="tr-TR" sz="2800" b="1" dirty="0"/>
              <a:t>kelime parametre</a:t>
            </a:r>
            <a:r>
              <a:rPr lang="tr-TR" sz="2800" dirty="0"/>
              <a:t> yöntemi olarak adlandırılır. </a:t>
            </a:r>
            <a:endParaRPr lang="tr-TR" sz="2800" dirty="0" smtClean="0"/>
          </a:p>
          <a:p>
            <a:endParaRPr lang="tr-TR" sz="2800" dirty="0"/>
          </a:p>
          <a:p>
            <a:r>
              <a:rPr lang="tr-TR" sz="2800" dirty="0" smtClean="0"/>
              <a:t>Bu </a:t>
            </a:r>
            <a:r>
              <a:rPr lang="tr-TR" sz="2800" dirty="0"/>
              <a:t>durumda çağırım deyiminde, hem resmi, hem de gerçek parametrelerin isimleri belirtilir. </a:t>
            </a:r>
            <a:br>
              <a:rPr lang="tr-TR" sz="2800" dirty="0"/>
            </a:br>
            <a:endParaRPr lang="tr-TR" sz="1600" dirty="0"/>
          </a:p>
        </p:txBody>
      </p:sp>
    </p:spTree>
    <p:extLst>
      <p:ext uri="{BB962C8B-B14F-4D97-AF65-F5344CB8AC3E}">
        <p14:creationId xmlns:p14="http://schemas.microsoft.com/office/powerpoint/2010/main" val="17867889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Anahtar </a:t>
            </a:r>
            <a:r>
              <a:rPr lang="tr-TR" sz="3200" b="1" dirty="0"/>
              <a:t>Kelime Parametre Yöntemi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19</a:t>
            </a:fld>
            <a:endParaRPr lang="tr-TR"/>
          </a:p>
        </p:txBody>
      </p:sp>
      <p:sp>
        <p:nvSpPr>
          <p:cNvPr id="6" name="İçerik Yer Tutucusu 5"/>
          <p:cNvSpPr>
            <a:spLocks noGrp="1"/>
          </p:cNvSpPr>
          <p:nvPr>
            <p:ph sz="quarter" idx="1"/>
          </p:nvPr>
        </p:nvSpPr>
        <p:spPr>
          <a:xfrm>
            <a:off x="539553" y="1600200"/>
            <a:ext cx="8496944" cy="4495800"/>
          </a:xfrm>
        </p:spPr>
        <p:txBody>
          <a:bodyPr>
            <a:normAutofit lnSpcReduction="10000"/>
          </a:bodyPr>
          <a:lstStyle/>
          <a:p>
            <a:r>
              <a:rPr lang="tr-TR" sz="2800" dirty="0" smtClean="0"/>
              <a:t>Örneğin aşağıdaki yordam çağrımında, </a:t>
            </a:r>
            <a:r>
              <a:rPr lang="tr-TR" sz="2800" b="1" dirty="0" smtClean="0"/>
              <a:t>uzunluk</a:t>
            </a:r>
            <a:r>
              <a:rPr lang="tr-TR" sz="2800" dirty="0" smtClean="0"/>
              <a:t> gerçek parametresi, </a:t>
            </a:r>
            <a:r>
              <a:rPr lang="tr-TR" sz="2800" b="1" dirty="0" err="1" smtClean="0"/>
              <a:t>altuzunluk</a:t>
            </a:r>
            <a:r>
              <a:rPr lang="tr-TR" sz="2800" dirty="0" smtClean="0"/>
              <a:t> resmi parametresine bağlanmaktadır.</a:t>
            </a:r>
          </a:p>
          <a:p>
            <a:endParaRPr lang="tr-TR" sz="2400" dirty="0"/>
          </a:p>
          <a:p>
            <a:endParaRPr lang="tr-TR" sz="2400" dirty="0" smtClean="0"/>
          </a:p>
          <a:p>
            <a:endParaRPr lang="tr-TR" sz="2400" b="1" dirty="0" smtClean="0"/>
          </a:p>
          <a:p>
            <a:r>
              <a:rPr lang="tr-TR" sz="2400" b="1" dirty="0" smtClean="0"/>
              <a:t>Anahtar </a:t>
            </a:r>
            <a:r>
              <a:rPr lang="tr-TR" sz="2400" b="1" dirty="0"/>
              <a:t>kelime parametre yöntemi, parametre sayısının çok olduğu durumda yararlı bir yöntemdir</a:t>
            </a:r>
            <a:r>
              <a:rPr lang="tr-TR" sz="2400" b="1" dirty="0" smtClean="0"/>
              <a:t>.</a:t>
            </a:r>
          </a:p>
          <a:p>
            <a:endParaRPr lang="tr-TR" sz="2400" b="1" dirty="0" smtClean="0"/>
          </a:p>
          <a:p>
            <a:r>
              <a:rPr lang="tr-TR" sz="2400" dirty="0"/>
              <a:t>Ada ve FORTRAN 90'da hem anahtar kelime hem de </a:t>
            </a:r>
            <a:r>
              <a:rPr lang="tr-TR" sz="2400" dirty="0" err="1"/>
              <a:t>konumsal</a:t>
            </a:r>
            <a:r>
              <a:rPr lang="tr-TR" sz="2400" dirty="0"/>
              <a:t> parametreler yöntemi kullanılabilmektedir. </a:t>
            </a:r>
          </a:p>
        </p:txBody>
      </p:sp>
      <p:pic>
        <p:nvPicPr>
          <p:cNvPr id="56322" name="Picture 2"/>
          <p:cNvPicPr>
            <a:picLocks noChangeAspect="1" noChangeArrowheads="1"/>
          </p:cNvPicPr>
          <p:nvPr/>
        </p:nvPicPr>
        <p:blipFill>
          <a:blip r:embed="rId2">
            <a:clrChange>
              <a:clrFrom>
                <a:srgbClr val="DBF1F9"/>
              </a:clrFrom>
              <a:clrTo>
                <a:srgbClr val="DBF1F9">
                  <a:alpha val="0"/>
                </a:srgbClr>
              </a:clrTo>
            </a:clrChange>
            <a:extLst>
              <a:ext uri="{28A0092B-C50C-407E-A947-70E740481C1C}">
                <a14:useLocalDpi xmlns:a14="http://schemas.microsoft.com/office/drawing/2010/main" val="0"/>
              </a:ext>
            </a:extLst>
          </a:blip>
          <a:srcRect/>
          <a:stretch>
            <a:fillRect/>
          </a:stretch>
        </p:blipFill>
        <p:spPr bwMode="auto">
          <a:xfrm>
            <a:off x="861764" y="3046090"/>
            <a:ext cx="7886700" cy="74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242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Altprogramların esasları</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a:t>
            </a:fld>
            <a:endParaRPr lang="tr-TR"/>
          </a:p>
        </p:txBody>
      </p:sp>
      <p:sp>
        <p:nvSpPr>
          <p:cNvPr id="6" name="5 İçerik Yer Tutucusu"/>
          <p:cNvSpPr>
            <a:spLocks noGrp="1"/>
          </p:cNvSpPr>
          <p:nvPr>
            <p:ph sz="quarter" idx="1"/>
          </p:nvPr>
        </p:nvSpPr>
        <p:spPr/>
        <p:txBody>
          <a:bodyPr/>
          <a:lstStyle/>
          <a:p>
            <a:r>
              <a:rPr lang="tr-TR" dirty="0" smtClean="0"/>
              <a:t>Altprogramların genel özellikleri:</a:t>
            </a:r>
          </a:p>
          <a:p>
            <a:pPr marL="880110" lvl="1" indent="-514350">
              <a:buFont typeface="+mj-lt"/>
              <a:buAutoNum type="arabicPeriod"/>
            </a:pPr>
            <a:r>
              <a:rPr lang="tr-TR" dirty="0" smtClean="0"/>
              <a:t>Altprogramın bir tane giriş yeri olur.</a:t>
            </a:r>
          </a:p>
          <a:p>
            <a:pPr marL="880110" lvl="1" indent="-514350">
              <a:buFont typeface="+mj-lt"/>
              <a:buAutoNum type="arabicPeriod"/>
            </a:pPr>
            <a:r>
              <a:rPr lang="tr-TR" dirty="0" smtClean="0"/>
              <a:t>Altprogram çağırıldığında ve yürütülürken çağıran program bekler.</a:t>
            </a:r>
          </a:p>
          <a:p>
            <a:pPr marL="880110" lvl="1" indent="-514350">
              <a:buFont typeface="+mj-lt"/>
              <a:buAutoNum type="arabicPeriod"/>
            </a:pPr>
            <a:r>
              <a:rPr lang="tr-TR" dirty="0" smtClean="0"/>
              <a:t>Çağırılan program bitince kontrol her zaman çağıran programa geri döner.</a:t>
            </a:r>
            <a:endParaRPr lang="tr-T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sz="3200" b="1" dirty="0" smtClean="0"/>
              <a:t>Fonksiyon Çağırımı</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20</a:t>
            </a:fld>
            <a:endParaRPr lang="tr-TR"/>
          </a:p>
        </p:txBody>
      </p:sp>
      <p:pic>
        <p:nvPicPr>
          <p:cNvPr id="1027" name="Picture 3"/>
          <p:cNvPicPr>
            <a:picLocks noChangeAspect="1" noChangeArrowheads="1"/>
          </p:cNvPicPr>
          <p:nvPr/>
        </p:nvPicPr>
        <p:blipFill>
          <a:blip r:embed="rId2">
            <a:clrChange>
              <a:clrFrom>
                <a:srgbClr val="E7E3C7"/>
              </a:clrFrom>
              <a:clrTo>
                <a:srgbClr val="E7E3C7">
                  <a:alpha val="0"/>
                </a:srgbClr>
              </a:clrTo>
            </a:clrChange>
          </a:blip>
          <a:srcRect/>
          <a:stretch>
            <a:fillRect/>
          </a:stretch>
        </p:blipFill>
        <p:spPr bwMode="auto">
          <a:xfrm>
            <a:off x="1282295" y="1857364"/>
            <a:ext cx="6504415" cy="340996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Fonksiyon </a:t>
            </a:r>
            <a:r>
              <a:rPr lang="tr-TR" sz="3200" b="1" dirty="0"/>
              <a:t>Çağırımı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21</a:t>
            </a:fld>
            <a:endParaRPr lang="tr-TR"/>
          </a:p>
        </p:txBody>
      </p:sp>
      <p:sp>
        <p:nvSpPr>
          <p:cNvPr id="6" name="İçerik Yer Tutucusu 5"/>
          <p:cNvSpPr>
            <a:spLocks noGrp="1"/>
          </p:cNvSpPr>
          <p:nvPr>
            <p:ph sz="quarter" idx="1"/>
          </p:nvPr>
        </p:nvSpPr>
        <p:spPr>
          <a:xfrm>
            <a:off x="539553" y="1600200"/>
            <a:ext cx="8496944" cy="4495800"/>
          </a:xfrm>
        </p:spPr>
        <p:txBody>
          <a:bodyPr>
            <a:noAutofit/>
          </a:bodyPr>
          <a:lstStyle/>
          <a:p>
            <a:r>
              <a:rPr lang="tr-TR" sz="2400" dirty="0"/>
              <a:t>Fonksiyonlar gerekli parametrelerle birlikte yer aldıkları ifadenin çalışması ile etkin duruma geçerler. Bir fonksiyon etkin olunca, o fonksiyonun çalışması tamamlanıncaya kadar, etkin olan program birimi durdurulur. </a:t>
            </a:r>
            <a:br>
              <a:rPr lang="tr-TR" sz="2400" dirty="0"/>
            </a:br>
            <a:endParaRPr lang="tr-TR" sz="1600" dirty="0"/>
          </a:p>
          <a:p>
            <a:r>
              <a:rPr lang="tr-TR" sz="2400" dirty="0"/>
              <a:t>Bir fonksiyonun çalışması bitince, sonuç olarak tek bir değer üretirler ve bu değer, fonksiyonu çağıran ifadeye döndürülerek fonksiyon çağrısının yerini alır. Böylece etkinlik yeniden ilk program birimine geçer.</a:t>
            </a:r>
            <a:br>
              <a:rPr lang="tr-TR" sz="2400" dirty="0"/>
            </a:br>
            <a:endParaRPr lang="tr-TR" sz="900" dirty="0"/>
          </a:p>
        </p:txBody>
      </p:sp>
    </p:spTree>
    <p:extLst>
      <p:ext uri="{BB962C8B-B14F-4D97-AF65-F5344CB8AC3E}">
        <p14:creationId xmlns:p14="http://schemas.microsoft.com/office/powerpoint/2010/main" val="1834491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 </a:t>
            </a:r>
            <a:r>
              <a:rPr lang="tr-TR" sz="3200" b="1" dirty="0"/>
              <a:t>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22</a:t>
            </a:fld>
            <a:endParaRPr lang="tr-TR"/>
          </a:p>
        </p:txBody>
      </p:sp>
      <p:sp>
        <p:nvSpPr>
          <p:cNvPr id="6" name="İçerik Yer Tutucusu 5"/>
          <p:cNvSpPr>
            <a:spLocks noGrp="1"/>
          </p:cNvSpPr>
          <p:nvPr>
            <p:ph sz="quarter" idx="1"/>
          </p:nvPr>
        </p:nvSpPr>
        <p:spPr>
          <a:xfrm>
            <a:off x="539553" y="1600200"/>
            <a:ext cx="8496944" cy="4495800"/>
          </a:xfrm>
        </p:spPr>
        <p:txBody>
          <a:bodyPr>
            <a:normAutofit fontScale="92500" lnSpcReduction="20000"/>
          </a:bodyPr>
          <a:lstStyle/>
          <a:p>
            <a:r>
              <a:rPr lang="tr-TR" sz="3000" dirty="0"/>
              <a:t>Bir yordam etkin duruma getirilirken, çağrım deyimindeki gerçek parametreler ile yordamın resmi parametrelerine farklı değerler aktarılabilir.</a:t>
            </a:r>
            <a:br>
              <a:rPr lang="tr-TR" sz="3000" dirty="0"/>
            </a:br>
            <a:endParaRPr lang="tr-TR" sz="3000" dirty="0"/>
          </a:p>
          <a:p>
            <a:r>
              <a:rPr lang="tr-TR" sz="3000" dirty="0"/>
              <a:t>Gerçek parametreler yordamlara aktarılacak değerleri gösterdikleri için, değişken</a:t>
            </a:r>
            <a:r>
              <a:rPr lang="tr-TR" sz="3000" dirty="0" smtClean="0"/>
              <a:t>, sabit </a:t>
            </a:r>
            <a:r>
              <a:rPr lang="tr-TR" sz="3000" dirty="0"/>
              <a:t>veya ifade olabilir. </a:t>
            </a:r>
            <a:endParaRPr lang="tr-TR" sz="3000" dirty="0" smtClean="0"/>
          </a:p>
          <a:p>
            <a:endParaRPr lang="tr-TR" sz="3000" dirty="0"/>
          </a:p>
          <a:p>
            <a:r>
              <a:rPr lang="tr-TR" sz="3000" dirty="0" smtClean="0"/>
              <a:t>Resmi </a:t>
            </a:r>
            <a:r>
              <a:rPr lang="tr-TR" sz="3000" dirty="0"/>
              <a:t>parametreler ise bu değerleri tutacak bellek yerlerini gösterdikleri için değişken olmak durumundadır. </a:t>
            </a:r>
            <a:r>
              <a:rPr lang="tr-TR" sz="2800" dirty="0"/>
              <a:t/>
            </a:r>
            <a:br>
              <a:rPr lang="tr-TR" sz="2800" dirty="0"/>
            </a:br>
            <a:endParaRPr lang="tr-TR" sz="2800" dirty="0"/>
          </a:p>
        </p:txBody>
      </p:sp>
    </p:spTree>
    <p:extLst>
      <p:ext uri="{BB962C8B-B14F-4D97-AF65-F5344CB8AC3E}">
        <p14:creationId xmlns:p14="http://schemas.microsoft.com/office/powerpoint/2010/main" val="7970269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 </a:t>
            </a:r>
            <a:r>
              <a:rPr lang="tr-TR" sz="3200" b="1" dirty="0"/>
              <a:t>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23</a:t>
            </a:fld>
            <a:endParaRPr lang="tr-TR"/>
          </a:p>
        </p:txBody>
      </p:sp>
      <p:sp>
        <p:nvSpPr>
          <p:cNvPr id="6" name="İçerik Yer Tutucusu 5"/>
          <p:cNvSpPr>
            <a:spLocks noGrp="1"/>
          </p:cNvSpPr>
          <p:nvPr>
            <p:ph sz="quarter" idx="1"/>
          </p:nvPr>
        </p:nvSpPr>
        <p:spPr>
          <a:xfrm>
            <a:off x="539553" y="1600200"/>
            <a:ext cx="8496944" cy="4495800"/>
          </a:xfrm>
        </p:spPr>
        <p:txBody>
          <a:bodyPr>
            <a:normAutofit/>
          </a:bodyPr>
          <a:lstStyle/>
          <a:p>
            <a:r>
              <a:rPr lang="tr-TR" sz="2800" b="1" dirty="0" smtClean="0"/>
              <a:t>Veri </a:t>
            </a:r>
            <a:r>
              <a:rPr lang="tr-TR" sz="2800" b="1" dirty="0"/>
              <a:t>Akışı Modelleri:</a:t>
            </a:r>
            <a:r>
              <a:rPr lang="tr-TR" sz="2800" dirty="0"/>
              <a:t/>
            </a:r>
            <a:br>
              <a:rPr lang="tr-TR" sz="2800" dirty="0"/>
            </a:br>
            <a:endParaRPr lang="tr-TR" sz="2800" dirty="0"/>
          </a:p>
          <a:p>
            <a:r>
              <a:rPr lang="tr-TR" sz="2800" dirty="0"/>
              <a:t>Bir yordam, resmi parametrelerinin değerini veya resmi parametre olmayan ancak erişebildiği değişkenlerin değerlerini değiştirebilir</a:t>
            </a:r>
            <a:r>
              <a:rPr lang="tr-TR" sz="2800" dirty="0" smtClean="0"/>
              <a:t>. </a:t>
            </a:r>
          </a:p>
          <a:p>
            <a:endParaRPr lang="tr-TR" sz="2800" dirty="0"/>
          </a:p>
          <a:p>
            <a:r>
              <a:rPr lang="tr-TR" sz="2800" dirty="0" smtClean="0"/>
              <a:t>Resmi parametreler, içeri, dışarı ve hem içeri hem de dışarı modeli uygulayabilirler.</a:t>
            </a:r>
            <a:endParaRPr lang="tr-TR" sz="2800" dirty="0"/>
          </a:p>
        </p:txBody>
      </p:sp>
    </p:spTree>
    <p:extLst>
      <p:ext uri="{BB962C8B-B14F-4D97-AF65-F5344CB8AC3E}">
        <p14:creationId xmlns:p14="http://schemas.microsoft.com/office/powerpoint/2010/main" val="34726537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 </a:t>
            </a:r>
            <a:r>
              <a:rPr lang="tr-TR" sz="3200" b="1" dirty="0"/>
              <a:t>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24</a:t>
            </a:fld>
            <a:endParaRPr lang="tr-TR"/>
          </a:p>
        </p:txBody>
      </p:sp>
      <p:pic>
        <p:nvPicPr>
          <p:cNvPr id="57346"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a14="http://schemas.microsoft.com/office/drawing/2010/main" val="0"/>
              </a:ext>
            </a:extLst>
          </a:blip>
          <a:srcRect/>
          <a:stretch>
            <a:fillRect/>
          </a:stretch>
        </p:blipFill>
        <p:spPr bwMode="auto">
          <a:xfrm>
            <a:off x="683568" y="1772816"/>
            <a:ext cx="7704856" cy="417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3988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 </a:t>
            </a:r>
            <a:r>
              <a:rPr lang="tr-TR" sz="3200" b="1" dirty="0"/>
              <a:t>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25</a:t>
            </a:fld>
            <a:endParaRPr lang="tr-TR"/>
          </a:p>
        </p:txBody>
      </p:sp>
      <p:pic>
        <p:nvPicPr>
          <p:cNvPr id="58370"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a14="http://schemas.microsoft.com/office/drawing/2010/main" val="0"/>
              </a:ext>
            </a:extLst>
          </a:blip>
          <a:srcRect/>
          <a:stretch>
            <a:fillRect/>
          </a:stretch>
        </p:blipFill>
        <p:spPr bwMode="auto">
          <a:xfrm>
            <a:off x="697040" y="1730712"/>
            <a:ext cx="7732612" cy="434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08134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 </a:t>
            </a:r>
            <a:r>
              <a:rPr lang="tr-TR" sz="3200" b="1" dirty="0"/>
              <a:t>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26</a:t>
            </a:fld>
            <a:endParaRPr lang="tr-TR"/>
          </a:p>
        </p:txBody>
      </p:sp>
      <p:pic>
        <p:nvPicPr>
          <p:cNvPr id="59394" name="Picture 2"/>
          <p:cNvPicPr>
            <a:picLocks noChangeAspect="1" noChangeArrowheads="1"/>
          </p:cNvPicPr>
          <p:nvPr/>
        </p:nvPicPr>
        <p:blipFill>
          <a:blip r:embed="rId2">
            <a:clrChange>
              <a:clrFrom>
                <a:srgbClr val="DFEFFF"/>
              </a:clrFrom>
              <a:clrTo>
                <a:srgbClr val="DFEFFF">
                  <a:alpha val="0"/>
                </a:srgbClr>
              </a:clrTo>
            </a:clrChange>
            <a:extLst>
              <a:ext uri="{28A0092B-C50C-407E-A947-70E740481C1C}">
                <a14:useLocalDpi xmlns:a14="http://schemas.microsoft.com/office/drawing/2010/main" val="0"/>
              </a:ext>
            </a:extLst>
          </a:blip>
          <a:srcRect/>
          <a:stretch>
            <a:fillRect/>
          </a:stretch>
        </p:blipFill>
        <p:spPr bwMode="auto">
          <a:xfrm>
            <a:off x="611560" y="1628800"/>
            <a:ext cx="7848872" cy="442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57167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27</a:t>
            </a:fld>
            <a:endParaRPr lang="tr-TR"/>
          </a:p>
        </p:txBody>
      </p:sp>
      <p:sp>
        <p:nvSpPr>
          <p:cNvPr id="7" name="Arc 3"/>
          <p:cNvSpPr/>
          <p:nvPr/>
        </p:nvSpPr>
        <p:spPr>
          <a:xfrm>
            <a:off x="4343400" y="2395557"/>
            <a:ext cx="914400" cy="914400"/>
          </a:xfrm>
          <a:prstGeom prst="arc">
            <a:avLst>
              <a:gd name="adj1" fmla="val 21277531"/>
              <a:gd name="adj2" fmla="val 0"/>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8" name="Rectangle 14"/>
          <p:cNvSpPr/>
          <p:nvPr/>
        </p:nvSpPr>
        <p:spPr>
          <a:xfrm>
            <a:off x="647700" y="25860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9" name="Rectangle 16"/>
          <p:cNvSpPr/>
          <p:nvPr/>
        </p:nvSpPr>
        <p:spPr>
          <a:xfrm>
            <a:off x="6002338" y="52911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0" name="Rectangle 17"/>
          <p:cNvSpPr/>
          <p:nvPr/>
        </p:nvSpPr>
        <p:spPr>
          <a:xfrm>
            <a:off x="647700" y="39195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dirty="0"/>
          </a:p>
        </p:txBody>
      </p:sp>
      <p:sp>
        <p:nvSpPr>
          <p:cNvPr id="11" name="Rectangle 18"/>
          <p:cNvSpPr/>
          <p:nvPr/>
        </p:nvSpPr>
        <p:spPr>
          <a:xfrm>
            <a:off x="647700" y="52911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2" name="Rectangle 19"/>
          <p:cNvSpPr/>
          <p:nvPr/>
        </p:nvSpPr>
        <p:spPr>
          <a:xfrm>
            <a:off x="6002338" y="25860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3" name="Rectangle 20"/>
          <p:cNvSpPr/>
          <p:nvPr/>
        </p:nvSpPr>
        <p:spPr>
          <a:xfrm>
            <a:off x="6002338" y="3919557"/>
            <a:ext cx="1828800" cy="549275"/>
          </a:xfrm>
          <a:prstGeom prst="rect">
            <a:avLst/>
          </a:prstGeom>
          <a:solidFill>
            <a:schemeClr val="tx2">
              <a:lumMod val="40000"/>
              <a:lumOff val="60000"/>
            </a:schemeClr>
          </a:solidFill>
          <a:ln>
            <a:solidFill>
              <a:schemeClr val="tx1"/>
            </a:solidFill>
          </a:ln>
          <a:scene3d>
            <a:camera prst="orthographicFront"/>
            <a:lightRig rig="threePt" dir="t"/>
          </a:scene3d>
          <a:sp3d>
            <a:bevelT w="139700" h="139700" prst="divot"/>
          </a:sp3d>
        </p:spPr>
        <p:style>
          <a:lnRef idx="2">
            <a:schemeClr val="accent6"/>
          </a:lnRef>
          <a:fillRef idx="1">
            <a:schemeClr val="lt1"/>
          </a:fillRef>
          <a:effectRef idx="0">
            <a:schemeClr val="accent6"/>
          </a:effectRef>
          <a:fontRef idx="minor">
            <a:schemeClr val="dk1"/>
          </a:fontRef>
        </p:style>
        <p:txBody>
          <a:bodyPr anchor="ctr"/>
          <a:lstStyle/>
          <a:p>
            <a:pPr algn="ctr">
              <a:defRPr/>
            </a:pPr>
            <a:endParaRPr lang="en-US"/>
          </a:p>
        </p:txBody>
      </p:sp>
      <p:sp>
        <p:nvSpPr>
          <p:cNvPr id="14" name="TextBox 22"/>
          <p:cNvSpPr txBox="1">
            <a:spLocks noChangeArrowheads="1"/>
          </p:cNvSpPr>
          <p:nvPr/>
        </p:nvSpPr>
        <p:spPr bwMode="auto">
          <a:xfrm>
            <a:off x="717550" y="1671657"/>
            <a:ext cx="1689100" cy="5238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Caller</a:t>
            </a:r>
          </a:p>
          <a:p>
            <a:pPr algn="ctr"/>
            <a:r>
              <a:rPr lang="en-US" sz="1400" b="1">
                <a:latin typeface="Courier New" pitchFamily="49" charset="0"/>
                <a:cs typeface="Courier New" pitchFamily="49" charset="0"/>
              </a:rPr>
              <a:t>(sub(a, b, c))</a:t>
            </a:r>
          </a:p>
        </p:txBody>
      </p:sp>
      <p:sp>
        <p:nvSpPr>
          <p:cNvPr id="15" name="TextBox 23"/>
          <p:cNvSpPr txBox="1">
            <a:spLocks noChangeArrowheads="1"/>
          </p:cNvSpPr>
          <p:nvPr/>
        </p:nvSpPr>
        <p:spPr bwMode="auto">
          <a:xfrm>
            <a:off x="785786" y="3157557"/>
            <a:ext cx="1473480"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İçeri modeli</a:t>
            </a:r>
            <a:endParaRPr lang="en-US" sz="1400" b="1" dirty="0">
              <a:latin typeface="Courier New" pitchFamily="49" charset="0"/>
              <a:cs typeface="Courier New" pitchFamily="49" charset="0"/>
            </a:endParaRPr>
          </a:p>
        </p:txBody>
      </p:sp>
      <p:sp>
        <p:nvSpPr>
          <p:cNvPr id="16" name="TextBox 24"/>
          <p:cNvSpPr txBox="1">
            <a:spLocks noChangeArrowheads="1"/>
          </p:cNvSpPr>
          <p:nvPr/>
        </p:nvSpPr>
        <p:spPr bwMode="auto">
          <a:xfrm>
            <a:off x="776540" y="4529157"/>
            <a:ext cx="1580882"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Dışarı modeli</a:t>
            </a:r>
            <a:endParaRPr lang="en-US" sz="1400" b="1" dirty="0">
              <a:latin typeface="Courier New" pitchFamily="49" charset="0"/>
              <a:cs typeface="Courier New" pitchFamily="49" charset="0"/>
            </a:endParaRPr>
          </a:p>
        </p:txBody>
      </p:sp>
      <p:sp>
        <p:nvSpPr>
          <p:cNvPr id="17" name="TextBox 25"/>
          <p:cNvSpPr txBox="1">
            <a:spLocks noChangeArrowheads="1"/>
          </p:cNvSpPr>
          <p:nvPr/>
        </p:nvSpPr>
        <p:spPr bwMode="auto">
          <a:xfrm>
            <a:off x="428596" y="5900757"/>
            <a:ext cx="2225289" cy="307777"/>
          </a:xfrm>
          <a:prstGeom prst="rect">
            <a:avLst/>
          </a:prstGeom>
          <a:noFill/>
          <a:ln w="9525">
            <a:noFill/>
            <a:miter lim="800000"/>
            <a:headEnd/>
            <a:tailEnd/>
          </a:ln>
        </p:spPr>
        <p:txBody>
          <a:bodyPr wrap="none">
            <a:spAutoFit/>
          </a:bodyPr>
          <a:lstStyle/>
          <a:p>
            <a:r>
              <a:rPr lang="tr-TR" sz="1400" b="1" dirty="0" smtClean="0">
                <a:latin typeface="Courier New" pitchFamily="49" charset="0"/>
                <a:cs typeface="Courier New" pitchFamily="49" charset="0"/>
              </a:rPr>
              <a:t>İçeri</a:t>
            </a:r>
            <a:r>
              <a:rPr lang="en-US" sz="1400" b="1" dirty="0" smtClean="0">
                <a:latin typeface="Courier New" pitchFamily="49" charset="0"/>
                <a:cs typeface="Courier New" pitchFamily="49" charset="0"/>
              </a:rPr>
              <a:t>/</a:t>
            </a:r>
            <a:r>
              <a:rPr lang="tr-TR" sz="1400" b="1" dirty="0" smtClean="0">
                <a:latin typeface="Courier New" pitchFamily="49" charset="0"/>
                <a:cs typeface="Courier New" pitchFamily="49" charset="0"/>
              </a:rPr>
              <a:t>Dışarı </a:t>
            </a:r>
            <a:r>
              <a:rPr lang="en-US" sz="1400" b="1" dirty="0" smtClean="0">
                <a:latin typeface="Courier New" pitchFamily="49" charset="0"/>
                <a:cs typeface="Courier New" pitchFamily="49" charset="0"/>
              </a:rPr>
              <a:t>mode</a:t>
            </a:r>
            <a:r>
              <a:rPr lang="tr-TR" sz="1400" b="1" dirty="0" err="1" smtClean="0">
                <a:latin typeface="Courier New" pitchFamily="49" charset="0"/>
                <a:cs typeface="Courier New" pitchFamily="49" charset="0"/>
              </a:rPr>
              <a:t>li</a:t>
            </a:r>
            <a:endParaRPr lang="en-US" sz="1400" b="1" dirty="0">
              <a:latin typeface="Courier New" pitchFamily="49" charset="0"/>
              <a:cs typeface="Courier New" pitchFamily="49" charset="0"/>
            </a:endParaRPr>
          </a:p>
        </p:txBody>
      </p:sp>
      <p:sp>
        <p:nvSpPr>
          <p:cNvPr id="18" name="TextBox 26"/>
          <p:cNvSpPr txBox="1">
            <a:spLocks noChangeArrowheads="1"/>
          </p:cNvSpPr>
          <p:nvPr/>
        </p:nvSpPr>
        <p:spPr bwMode="auto">
          <a:xfrm>
            <a:off x="304800" y="2706707"/>
            <a:ext cx="284163" cy="307975"/>
          </a:xfrm>
          <a:prstGeom prst="rect">
            <a:avLst/>
          </a:prstGeom>
          <a:noFill/>
          <a:ln w="9525">
            <a:noFill/>
            <a:miter lim="800000"/>
            <a:headEnd/>
            <a:tailEnd/>
          </a:ln>
        </p:spPr>
        <p:txBody>
          <a:bodyPr wrap="none">
            <a:spAutoFit/>
          </a:bodyPr>
          <a:lstStyle/>
          <a:p>
            <a:r>
              <a:rPr lang="en-US" sz="1400" b="1"/>
              <a:t>a</a:t>
            </a:r>
          </a:p>
        </p:txBody>
      </p:sp>
      <p:sp>
        <p:nvSpPr>
          <p:cNvPr id="19" name="TextBox 27"/>
          <p:cNvSpPr txBox="1">
            <a:spLocks noChangeArrowheads="1"/>
          </p:cNvSpPr>
          <p:nvPr/>
        </p:nvSpPr>
        <p:spPr bwMode="auto">
          <a:xfrm>
            <a:off x="304800" y="4040207"/>
            <a:ext cx="293688" cy="307975"/>
          </a:xfrm>
          <a:prstGeom prst="rect">
            <a:avLst/>
          </a:prstGeom>
          <a:noFill/>
          <a:ln w="9525">
            <a:noFill/>
            <a:miter lim="800000"/>
            <a:headEnd/>
            <a:tailEnd/>
          </a:ln>
        </p:spPr>
        <p:txBody>
          <a:bodyPr wrap="none">
            <a:spAutoFit/>
          </a:bodyPr>
          <a:lstStyle/>
          <a:p>
            <a:r>
              <a:rPr lang="en-US" sz="1400" b="1"/>
              <a:t>b</a:t>
            </a:r>
          </a:p>
        </p:txBody>
      </p:sp>
      <p:sp>
        <p:nvSpPr>
          <p:cNvPr id="20" name="TextBox 28"/>
          <p:cNvSpPr txBox="1">
            <a:spLocks noChangeArrowheads="1"/>
          </p:cNvSpPr>
          <p:nvPr/>
        </p:nvSpPr>
        <p:spPr bwMode="auto">
          <a:xfrm>
            <a:off x="304800" y="5411807"/>
            <a:ext cx="284163" cy="307975"/>
          </a:xfrm>
          <a:prstGeom prst="rect">
            <a:avLst/>
          </a:prstGeom>
          <a:noFill/>
          <a:ln w="9525">
            <a:noFill/>
            <a:miter lim="800000"/>
            <a:headEnd/>
            <a:tailEnd/>
          </a:ln>
        </p:spPr>
        <p:txBody>
          <a:bodyPr wrap="none">
            <a:spAutoFit/>
          </a:bodyPr>
          <a:lstStyle/>
          <a:p>
            <a:r>
              <a:rPr lang="en-US" sz="1400" b="1"/>
              <a:t>c</a:t>
            </a:r>
          </a:p>
        </p:txBody>
      </p:sp>
      <p:sp>
        <p:nvSpPr>
          <p:cNvPr id="21" name="TextBox 29"/>
          <p:cNvSpPr txBox="1">
            <a:spLocks noChangeArrowheads="1"/>
          </p:cNvSpPr>
          <p:nvPr/>
        </p:nvSpPr>
        <p:spPr bwMode="auto">
          <a:xfrm>
            <a:off x="7869238" y="2706707"/>
            <a:ext cx="284162" cy="307975"/>
          </a:xfrm>
          <a:prstGeom prst="rect">
            <a:avLst/>
          </a:prstGeom>
          <a:noFill/>
          <a:ln w="9525">
            <a:noFill/>
            <a:miter lim="800000"/>
            <a:headEnd/>
            <a:tailEnd/>
          </a:ln>
        </p:spPr>
        <p:txBody>
          <a:bodyPr wrap="none">
            <a:spAutoFit/>
          </a:bodyPr>
          <a:lstStyle/>
          <a:p>
            <a:pPr algn="ctr"/>
            <a:r>
              <a:rPr lang="en-US" sz="1400" b="1"/>
              <a:t>x</a:t>
            </a:r>
          </a:p>
        </p:txBody>
      </p:sp>
      <p:sp>
        <p:nvSpPr>
          <p:cNvPr id="22" name="TextBox 30"/>
          <p:cNvSpPr txBox="1">
            <a:spLocks noChangeArrowheads="1"/>
          </p:cNvSpPr>
          <p:nvPr/>
        </p:nvSpPr>
        <p:spPr bwMode="auto">
          <a:xfrm>
            <a:off x="7869238" y="4040207"/>
            <a:ext cx="284162" cy="307975"/>
          </a:xfrm>
          <a:prstGeom prst="rect">
            <a:avLst/>
          </a:prstGeom>
          <a:noFill/>
          <a:ln w="9525">
            <a:noFill/>
            <a:miter lim="800000"/>
            <a:headEnd/>
            <a:tailEnd/>
          </a:ln>
        </p:spPr>
        <p:txBody>
          <a:bodyPr wrap="none">
            <a:spAutoFit/>
          </a:bodyPr>
          <a:lstStyle/>
          <a:p>
            <a:pPr algn="ctr"/>
            <a:r>
              <a:rPr lang="en-US" sz="1400" b="1"/>
              <a:t>y</a:t>
            </a:r>
          </a:p>
        </p:txBody>
      </p:sp>
      <p:sp>
        <p:nvSpPr>
          <p:cNvPr id="23" name="TextBox 31"/>
          <p:cNvSpPr txBox="1">
            <a:spLocks noChangeArrowheads="1"/>
          </p:cNvSpPr>
          <p:nvPr/>
        </p:nvSpPr>
        <p:spPr bwMode="auto">
          <a:xfrm>
            <a:off x="7878763" y="5411807"/>
            <a:ext cx="274637" cy="307975"/>
          </a:xfrm>
          <a:prstGeom prst="rect">
            <a:avLst/>
          </a:prstGeom>
          <a:noFill/>
          <a:ln w="9525">
            <a:noFill/>
            <a:miter lim="800000"/>
            <a:headEnd/>
            <a:tailEnd/>
          </a:ln>
        </p:spPr>
        <p:txBody>
          <a:bodyPr wrap="none">
            <a:spAutoFit/>
          </a:bodyPr>
          <a:lstStyle/>
          <a:p>
            <a:pPr algn="ctr"/>
            <a:r>
              <a:rPr lang="en-US" sz="1400" b="1"/>
              <a:t>z</a:t>
            </a:r>
          </a:p>
        </p:txBody>
      </p:sp>
      <p:sp>
        <p:nvSpPr>
          <p:cNvPr id="24" name="TextBox 32"/>
          <p:cNvSpPr txBox="1">
            <a:spLocks noChangeArrowheads="1"/>
          </p:cNvSpPr>
          <p:nvPr/>
        </p:nvSpPr>
        <p:spPr bwMode="auto">
          <a:xfrm>
            <a:off x="5105400" y="1671657"/>
            <a:ext cx="3621088" cy="5238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Callee</a:t>
            </a:r>
            <a:br>
              <a:rPr lang="en-US" sz="1400" b="1">
                <a:latin typeface="Courier New" pitchFamily="49" charset="0"/>
                <a:cs typeface="Courier New" pitchFamily="49" charset="0"/>
              </a:rPr>
            </a:br>
            <a:r>
              <a:rPr lang="en-US" sz="1400" b="1">
                <a:latin typeface="Courier New" pitchFamily="49" charset="0"/>
                <a:cs typeface="Courier New" pitchFamily="49" charset="0"/>
              </a:rPr>
              <a:t>(void sub (int x, int y, int z))</a:t>
            </a:r>
          </a:p>
        </p:txBody>
      </p:sp>
      <p:sp>
        <p:nvSpPr>
          <p:cNvPr id="25" name="Freeform 98"/>
          <p:cNvSpPr/>
          <p:nvPr/>
        </p:nvSpPr>
        <p:spPr>
          <a:xfrm>
            <a:off x="1524000" y="20621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6" name="Freeform 99"/>
          <p:cNvSpPr/>
          <p:nvPr/>
        </p:nvSpPr>
        <p:spPr>
          <a:xfrm>
            <a:off x="1524000" y="33575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arrow"/>
            <a:tailEnd type="oval"/>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7" name="Freeform 100"/>
          <p:cNvSpPr/>
          <p:nvPr/>
        </p:nvSpPr>
        <p:spPr>
          <a:xfrm>
            <a:off x="1524000" y="48053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8" name="Freeform 102"/>
          <p:cNvSpPr/>
          <p:nvPr/>
        </p:nvSpPr>
        <p:spPr>
          <a:xfrm rot="10800000">
            <a:off x="1524000" y="5567382"/>
            <a:ext cx="5391150" cy="790575"/>
          </a:xfrm>
          <a:custGeom>
            <a:avLst/>
            <a:gdLst>
              <a:gd name="connsiteX0" fmla="*/ 0 w 1749972"/>
              <a:gd name="connsiteY0" fmla="*/ 667407 h 667407"/>
              <a:gd name="connsiteX1" fmla="*/ 835572 w 1749972"/>
              <a:gd name="connsiteY1" fmla="*/ 5255 h 667407"/>
              <a:gd name="connsiteX2" fmla="*/ 1749972 w 1749972"/>
              <a:gd name="connsiteY2" fmla="*/ 635876 h 667407"/>
              <a:gd name="connsiteX0" fmla="*/ 0 w 1828800"/>
              <a:gd name="connsiteY0" fmla="*/ 693683 h 693683"/>
              <a:gd name="connsiteX1" fmla="*/ 835572 w 1828800"/>
              <a:gd name="connsiteY1" fmla="*/ 31531 h 693683"/>
              <a:gd name="connsiteX2" fmla="*/ 1828800 w 1828800"/>
              <a:gd name="connsiteY2" fmla="*/ 504496 h 693683"/>
              <a:gd name="connsiteX0" fmla="*/ 0 w 1828800"/>
              <a:gd name="connsiteY0" fmla="*/ 1087821 h 1087821"/>
              <a:gd name="connsiteX1" fmla="*/ 725214 w 1828800"/>
              <a:gd name="connsiteY1" fmla="*/ 31531 h 1087821"/>
              <a:gd name="connsiteX2" fmla="*/ 1828800 w 1828800"/>
              <a:gd name="connsiteY2" fmla="*/ 898634 h 1087821"/>
              <a:gd name="connsiteX0" fmla="*/ 0 w 1828800"/>
              <a:gd name="connsiteY0" fmla="*/ 1087821 h 1087821"/>
              <a:gd name="connsiteX1" fmla="*/ 725214 w 1828800"/>
              <a:gd name="connsiteY1" fmla="*/ 31531 h 1087821"/>
              <a:gd name="connsiteX2" fmla="*/ 1828800 w 1828800"/>
              <a:gd name="connsiteY2" fmla="*/ 898634 h 1087821"/>
              <a:gd name="connsiteX0" fmla="*/ 173420 w 5565227"/>
              <a:gd name="connsiteY0" fmla="*/ 1064173 h 1064173"/>
              <a:gd name="connsiteX1" fmla="*/ 898634 w 5565227"/>
              <a:gd name="connsiteY1" fmla="*/ 7883 h 1064173"/>
              <a:gd name="connsiteX2" fmla="*/ 5565227 w 5565227"/>
              <a:gd name="connsiteY2" fmla="*/ 1016876 h 1064173"/>
              <a:gd name="connsiteX0" fmla="*/ 0 w 5391807"/>
              <a:gd name="connsiteY0" fmla="*/ 1111470 h 1111470"/>
              <a:gd name="connsiteX1" fmla="*/ 2727435 w 5391807"/>
              <a:gd name="connsiteY1" fmla="*/ 7883 h 1111470"/>
              <a:gd name="connsiteX2" fmla="*/ 5391807 w 5391807"/>
              <a:gd name="connsiteY2" fmla="*/ 1064173 h 1111470"/>
              <a:gd name="connsiteX0" fmla="*/ 0 w 5391807"/>
              <a:gd name="connsiteY0" fmla="*/ 1103587 h 1103587"/>
              <a:gd name="connsiteX1" fmla="*/ 2727435 w 5391807"/>
              <a:gd name="connsiteY1" fmla="*/ 0 h 1103587"/>
              <a:gd name="connsiteX2" fmla="*/ 5391807 w 5391807"/>
              <a:gd name="connsiteY2" fmla="*/ 1056290 h 1103587"/>
              <a:gd name="connsiteX0" fmla="*/ 0 w 5391807"/>
              <a:gd name="connsiteY0" fmla="*/ 1106214 h 1106214"/>
              <a:gd name="connsiteX1" fmla="*/ 2727435 w 5391807"/>
              <a:gd name="connsiteY1" fmla="*/ 2627 h 1106214"/>
              <a:gd name="connsiteX2" fmla="*/ 5391807 w 5391807"/>
              <a:gd name="connsiteY2" fmla="*/ 1058917 h 1106214"/>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75138 h 775138"/>
              <a:gd name="connsiteX1" fmla="*/ 2727435 w 5391807"/>
              <a:gd name="connsiteY1" fmla="*/ 2627 h 775138"/>
              <a:gd name="connsiteX2" fmla="*/ 5391807 w 5391807"/>
              <a:gd name="connsiteY2" fmla="*/ 727841 h 775138"/>
              <a:gd name="connsiteX0" fmla="*/ 0 w 5391807"/>
              <a:gd name="connsiteY0" fmla="*/ 790904 h 790904"/>
              <a:gd name="connsiteX1" fmla="*/ 2727435 w 5391807"/>
              <a:gd name="connsiteY1" fmla="*/ 18393 h 790904"/>
              <a:gd name="connsiteX2" fmla="*/ 5391807 w 5391807"/>
              <a:gd name="connsiteY2" fmla="*/ 743607 h 790904"/>
              <a:gd name="connsiteX0" fmla="*/ 0 w 5391807"/>
              <a:gd name="connsiteY0" fmla="*/ 790904 h 790904"/>
              <a:gd name="connsiteX1" fmla="*/ 2727435 w 5391807"/>
              <a:gd name="connsiteY1" fmla="*/ 18393 h 790904"/>
              <a:gd name="connsiteX2" fmla="*/ 5391807 w 5391807"/>
              <a:gd name="connsiteY2" fmla="*/ 743607 h 790904"/>
            </a:gdLst>
            <a:ahLst/>
            <a:cxnLst>
              <a:cxn ang="0">
                <a:pos x="connsiteX0" y="connsiteY0"/>
              </a:cxn>
              <a:cxn ang="0">
                <a:pos x="connsiteX1" y="connsiteY1"/>
              </a:cxn>
              <a:cxn ang="0">
                <a:pos x="connsiteX2" y="connsiteY2"/>
              </a:cxn>
            </a:cxnLst>
            <a:rect l="l" t="t" r="r" b="b"/>
            <a:pathLst>
              <a:path w="5391807" h="790904">
                <a:moveTo>
                  <a:pt x="0" y="790904"/>
                </a:moveTo>
                <a:cubicBezTo>
                  <a:pt x="758058" y="160282"/>
                  <a:pt x="1923394" y="0"/>
                  <a:pt x="2727435" y="18393"/>
                </a:cubicBezTo>
                <a:cubicBezTo>
                  <a:pt x="3549869" y="13137"/>
                  <a:pt x="4804541" y="202324"/>
                  <a:pt x="5391807" y="743607"/>
                </a:cubicBezTo>
              </a:path>
            </a:pathLst>
          </a:custGeom>
          <a:ln>
            <a:headEnd type="oval"/>
            <a:tailEnd type="arrow"/>
          </a:ln>
        </p:spPr>
        <p:style>
          <a:lnRef idx="1">
            <a:schemeClr val="dk1"/>
          </a:lnRef>
          <a:fillRef idx="0">
            <a:schemeClr val="dk1"/>
          </a:fillRef>
          <a:effectRef idx="0">
            <a:schemeClr val="dk1"/>
          </a:effectRef>
          <a:fontRef idx="minor">
            <a:schemeClr val="tx1"/>
          </a:fontRef>
        </p:style>
        <p:txBody>
          <a:bodyPr anchor="ctr"/>
          <a:lstStyle/>
          <a:p>
            <a:pPr algn="ctr">
              <a:defRPr/>
            </a:pPr>
            <a:endParaRPr lang="en-US">
              <a:ln>
                <a:solidFill>
                  <a:sysClr val="windowText" lastClr="000000"/>
                </a:solidFill>
              </a:ln>
            </a:endParaRPr>
          </a:p>
        </p:txBody>
      </p:sp>
      <p:sp>
        <p:nvSpPr>
          <p:cNvPr id="29" name="TextBox 103"/>
          <p:cNvSpPr txBox="1">
            <a:spLocks noChangeArrowheads="1"/>
          </p:cNvSpPr>
          <p:nvPr/>
        </p:nvSpPr>
        <p:spPr bwMode="auto">
          <a:xfrm>
            <a:off x="3162300" y="24717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1</a:t>
            </a:r>
          </a:p>
        </p:txBody>
      </p:sp>
      <p:sp>
        <p:nvSpPr>
          <p:cNvPr id="30" name="TextBox 104"/>
          <p:cNvSpPr txBox="1">
            <a:spLocks noChangeArrowheads="1"/>
          </p:cNvSpPr>
          <p:nvPr/>
        </p:nvSpPr>
        <p:spPr bwMode="auto">
          <a:xfrm>
            <a:off x="3162300" y="38433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2</a:t>
            </a:r>
          </a:p>
        </p:txBody>
      </p:sp>
      <p:sp>
        <p:nvSpPr>
          <p:cNvPr id="31" name="TextBox 105"/>
          <p:cNvSpPr txBox="1">
            <a:spLocks noChangeArrowheads="1"/>
          </p:cNvSpPr>
          <p:nvPr/>
        </p:nvSpPr>
        <p:spPr bwMode="auto">
          <a:xfrm>
            <a:off x="3162300" y="5672157"/>
            <a:ext cx="327025" cy="400050"/>
          </a:xfrm>
          <a:prstGeom prst="rect">
            <a:avLst/>
          </a:prstGeom>
          <a:noFill/>
          <a:ln w="9525">
            <a:noFill/>
            <a:miter lim="800000"/>
            <a:headEnd/>
            <a:tailEnd/>
          </a:ln>
        </p:spPr>
        <p:txBody>
          <a:bodyPr wrap="none">
            <a:spAutoFit/>
          </a:bodyPr>
          <a:lstStyle/>
          <a:p>
            <a:pPr algn="ctr"/>
            <a:r>
              <a:rPr lang="en-US" sz="2000" b="1">
                <a:solidFill>
                  <a:schemeClr val="tx2"/>
                </a:solidFill>
              </a:rPr>
              <a:t>3</a:t>
            </a:r>
          </a:p>
        </p:txBody>
      </p:sp>
      <p:sp>
        <p:nvSpPr>
          <p:cNvPr id="32" name="TextBox 106"/>
          <p:cNvSpPr txBox="1">
            <a:spLocks noChangeArrowheads="1"/>
          </p:cNvSpPr>
          <p:nvPr/>
        </p:nvSpPr>
        <p:spPr bwMode="auto">
          <a:xfrm>
            <a:off x="3886200" y="3081357"/>
            <a:ext cx="828675"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Return</a:t>
            </a:r>
          </a:p>
        </p:txBody>
      </p:sp>
      <p:sp>
        <p:nvSpPr>
          <p:cNvPr id="33" name="TextBox 107"/>
          <p:cNvSpPr txBox="1">
            <a:spLocks noChangeArrowheads="1"/>
          </p:cNvSpPr>
          <p:nvPr/>
        </p:nvSpPr>
        <p:spPr bwMode="auto">
          <a:xfrm>
            <a:off x="3994150" y="1785957"/>
            <a:ext cx="614363"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a:t>
            </a:r>
          </a:p>
        </p:txBody>
      </p:sp>
      <p:sp>
        <p:nvSpPr>
          <p:cNvPr id="34" name="TextBox 108"/>
          <p:cNvSpPr txBox="1">
            <a:spLocks noChangeArrowheads="1"/>
          </p:cNvSpPr>
          <p:nvPr/>
        </p:nvSpPr>
        <p:spPr bwMode="auto">
          <a:xfrm>
            <a:off x="3994150" y="4449782"/>
            <a:ext cx="614363"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Call</a:t>
            </a:r>
          </a:p>
        </p:txBody>
      </p:sp>
      <p:sp>
        <p:nvSpPr>
          <p:cNvPr id="35" name="TextBox 109"/>
          <p:cNvSpPr txBox="1">
            <a:spLocks noChangeArrowheads="1"/>
          </p:cNvSpPr>
          <p:nvPr/>
        </p:nvSpPr>
        <p:spPr bwMode="auto">
          <a:xfrm>
            <a:off x="3886200" y="6049982"/>
            <a:ext cx="828675" cy="307975"/>
          </a:xfrm>
          <a:prstGeom prst="rect">
            <a:avLst/>
          </a:prstGeom>
          <a:noFill/>
          <a:ln w="9525">
            <a:noFill/>
            <a:miter lim="800000"/>
            <a:headEnd/>
            <a:tailEnd/>
          </a:ln>
        </p:spPr>
        <p:txBody>
          <a:bodyPr wrap="none">
            <a:spAutoFit/>
          </a:bodyPr>
          <a:lstStyle/>
          <a:p>
            <a:pPr algn="ctr"/>
            <a:r>
              <a:rPr lang="en-US" sz="1400" b="1">
                <a:latin typeface="Courier New" pitchFamily="49" charset="0"/>
                <a:cs typeface="Courier New" pitchFamily="49" charset="0"/>
              </a:rPr>
              <a:t>Return</a:t>
            </a:r>
          </a:p>
        </p:txBody>
      </p:sp>
      <p:sp>
        <p:nvSpPr>
          <p:cNvPr id="36" name="Başlık 1"/>
          <p:cNvSpPr>
            <a:spLocks noGrp="1"/>
          </p:cNvSpPr>
          <p:nvPr>
            <p:ph type="title"/>
          </p:nvPr>
        </p:nvSpPr>
        <p:spPr>
          <a:xfrm>
            <a:off x="612648" y="228600"/>
            <a:ext cx="8153400" cy="990600"/>
          </a:xfrm>
        </p:spPr>
        <p:txBody>
          <a:bodyPr>
            <a:noAutofit/>
          </a:bodyPr>
          <a:lstStyle/>
          <a:p>
            <a:r>
              <a:rPr lang="tr-TR" sz="3200" b="1" dirty="0" smtClean="0"/>
              <a:t>Parametre </a:t>
            </a:r>
            <a:r>
              <a:rPr lang="tr-TR" sz="3200" b="1" dirty="0"/>
              <a:t>Aktarım Yöntemleri</a:t>
            </a:r>
            <a:endParaRPr lang="tr-TR" sz="3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Parametre </a:t>
            </a:r>
            <a:r>
              <a:rPr lang="tr-TR" sz="3200" b="1" dirty="0"/>
              <a:t>Aktarım Yöntemleri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28</a:t>
            </a:fld>
            <a:endParaRPr lang="tr-TR"/>
          </a:p>
        </p:txBody>
      </p:sp>
      <p:sp>
        <p:nvSpPr>
          <p:cNvPr id="7" name="İçerik Yer Tutucusu 6"/>
          <p:cNvSpPr>
            <a:spLocks noGrp="1"/>
          </p:cNvSpPr>
          <p:nvPr>
            <p:ph sz="quarter" idx="1"/>
          </p:nvPr>
        </p:nvSpPr>
        <p:spPr>
          <a:xfrm>
            <a:off x="571472" y="1600200"/>
            <a:ext cx="8153400" cy="2543180"/>
          </a:xfrm>
        </p:spPr>
        <p:txBody>
          <a:bodyPr>
            <a:normAutofit fontScale="85000" lnSpcReduction="20000"/>
          </a:bodyPr>
          <a:lstStyle/>
          <a:p>
            <a:r>
              <a:rPr lang="tr-TR" dirty="0"/>
              <a:t>Resmi parametreler ve gerçek parametreler arasındaki veri akışı, parametre aktarım yöntemlerine göre gerçekleştirilir. </a:t>
            </a:r>
            <a:endParaRPr lang="tr-TR" dirty="0" smtClean="0"/>
          </a:p>
          <a:p>
            <a:r>
              <a:rPr lang="tr-TR" dirty="0" smtClean="0"/>
              <a:t>Değer </a:t>
            </a:r>
            <a:r>
              <a:rPr lang="tr-TR" dirty="0"/>
              <a:t>ile çağırma, sonuç ile çağırma, değer ve sonuç ile çağırma yöntemlerinde, gerçek ve resmi parametreler arasındaki veri fiziksel olarak kopyalanarak aktarılmakta, başvuru ile çağırma yönteminde ise veri yerine verinin erişim yolu aktarılmaktadır.</a:t>
            </a:r>
          </a:p>
          <a:p>
            <a:endParaRPr lang="tr-TR" dirty="0"/>
          </a:p>
        </p:txBody>
      </p:sp>
      <p:graphicFrame>
        <p:nvGraphicFramePr>
          <p:cNvPr id="2050" name="Object 3"/>
          <p:cNvGraphicFramePr>
            <a:graphicFrameLocks noChangeAspect="1"/>
          </p:cNvGraphicFramePr>
          <p:nvPr/>
        </p:nvGraphicFramePr>
        <p:xfrm>
          <a:off x="1214414" y="4071942"/>
          <a:ext cx="6500858" cy="2727034"/>
        </p:xfrm>
        <a:graphic>
          <a:graphicData uri="http://schemas.openxmlformats.org/presentationml/2006/ole">
            <mc:AlternateContent xmlns:mc="http://schemas.openxmlformats.org/markup-compatibility/2006">
              <mc:Choice xmlns:v="urn:schemas-microsoft-com:vml" Requires="v">
                <p:oleObj spid="_x0000_s2062" name="Bit Eşlem Resmi" r:id="rId3" imgW="5630061" imgH="1380952" progId="PBrush">
                  <p:embed/>
                </p:oleObj>
              </mc:Choice>
              <mc:Fallback>
                <p:oleObj name="Bit Eşlem Resmi" r:id="rId3" imgW="5630061" imgH="1380952" progId="PBrush">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4414" y="4071942"/>
                        <a:ext cx="6500858" cy="27270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400591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err="1" smtClean="0"/>
              <a:t>Değer</a:t>
            </a:r>
            <a:r>
              <a:rPr lang="en-US" sz="3200" b="1" dirty="0" smtClean="0"/>
              <a:t> </a:t>
            </a:r>
            <a:r>
              <a:rPr lang="en-US" sz="3200" b="1" dirty="0" err="1"/>
              <a:t>ile</a:t>
            </a:r>
            <a:r>
              <a:rPr lang="en-US" sz="3200" b="1" dirty="0"/>
              <a:t> </a:t>
            </a:r>
            <a:r>
              <a:rPr lang="en-US" sz="3200" b="1" dirty="0" err="1"/>
              <a:t>Çağırma</a:t>
            </a:r>
            <a:r>
              <a:rPr lang="en-US" sz="3200" b="1" dirty="0"/>
              <a:t> (</a:t>
            </a:r>
            <a:r>
              <a:rPr lang="en-US" sz="3200" b="1" i="1" dirty="0"/>
              <a:t>Call by Value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29</a:t>
            </a:fld>
            <a:endParaRPr lang="tr-TR"/>
          </a:p>
        </p:txBody>
      </p:sp>
      <p:sp>
        <p:nvSpPr>
          <p:cNvPr id="7" name="İçerik Yer Tutucusu 6"/>
          <p:cNvSpPr>
            <a:spLocks noGrp="1"/>
          </p:cNvSpPr>
          <p:nvPr>
            <p:ph sz="quarter" idx="1"/>
          </p:nvPr>
        </p:nvSpPr>
        <p:spPr/>
        <p:txBody>
          <a:bodyPr>
            <a:noAutofit/>
          </a:bodyPr>
          <a:lstStyle/>
          <a:p>
            <a:r>
              <a:rPr lang="tr-TR" sz="2400" dirty="0"/>
              <a:t>Değer ile çağırma yöntemi, içeri modelinin </a:t>
            </a:r>
            <a:r>
              <a:rPr lang="tr-TR" sz="2400" dirty="0" smtClean="0"/>
              <a:t>gerçekleştirimidir. Bu </a:t>
            </a:r>
            <a:r>
              <a:rPr lang="tr-TR" sz="2400" dirty="0"/>
              <a:t>yöntemde resmi parametre, karşı gelen gerçek parametrenin değeriyle </a:t>
            </a:r>
            <a:r>
              <a:rPr lang="tr-TR" sz="2400" dirty="0" err="1"/>
              <a:t>ilklendikten</a:t>
            </a:r>
            <a:r>
              <a:rPr lang="tr-TR" sz="2400" dirty="0"/>
              <a:t> sonra, altprograma yerel bir değişken olarak nitelendirilir. </a:t>
            </a:r>
            <a:br>
              <a:rPr lang="tr-TR" sz="2400" dirty="0"/>
            </a:br>
            <a:endParaRPr lang="tr-TR" sz="2400" dirty="0"/>
          </a:p>
          <a:p>
            <a:r>
              <a:rPr lang="tr-TR" sz="2400" dirty="0"/>
              <a:t>Gerçek parametre, sabit, değişken veya ifade olabilir. </a:t>
            </a:r>
            <a:endParaRPr lang="tr-TR" sz="2400" dirty="0" smtClean="0"/>
          </a:p>
          <a:p>
            <a:endParaRPr lang="tr-TR" sz="2400" dirty="0" smtClean="0"/>
          </a:p>
          <a:p>
            <a:r>
              <a:rPr lang="tr-TR" sz="2400" dirty="0" smtClean="0"/>
              <a:t>Bu </a:t>
            </a:r>
            <a:r>
              <a:rPr lang="tr-TR" sz="2400" dirty="0"/>
              <a:t>yöntem, sadece gerçek parametreden resmi parametreye değer geçişi olduğu için en güvenilir parametre aktarım yöntemidir. Ancak, bu değer geçişi sırasında fiziksel olarak veri kopyalanması gerçekleşir . Yani, resmi parametre için de bellek ayrılması gerekir.</a:t>
            </a:r>
          </a:p>
        </p:txBody>
      </p:sp>
    </p:spTree>
    <p:extLst>
      <p:ext uri="{BB962C8B-B14F-4D97-AF65-F5344CB8AC3E}">
        <p14:creationId xmlns:p14="http://schemas.microsoft.com/office/powerpoint/2010/main" val="299229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Temel tanımlamalar</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a:t>
            </a:fld>
            <a:endParaRPr lang="tr-TR"/>
          </a:p>
        </p:txBody>
      </p:sp>
      <p:sp>
        <p:nvSpPr>
          <p:cNvPr id="6" name="5 İçerik Yer Tutucusu"/>
          <p:cNvSpPr>
            <a:spLocks noGrp="1"/>
          </p:cNvSpPr>
          <p:nvPr>
            <p:ph sz="quarter" idx="1"/>
          </p:nvPr>
        </p:nvSpPr>
        <p:spPr/>
        <p:txBody>
          <a:bodyPr>
            <a:normAutofit fontScale="70000" lnSpcReduction="20000"/>
          </a:bodyPr>
          <a:lstStyle/>
          <a:p>
            <a:r>
              <a:rPr lang="tr-TR" dirty="0" smtClean="0"/>
              <a:t>Altprogram tanımı: Altprogram soyutlamasının betimlenmesi.</a:t>
            </a:r>
          </a:p>
          <a:p>
            <a:r>
              <a:rPr lang="tr-TR" dirty="0" smtClean="0"/>
              <a:t>Altprogram çağırılması (</a:t>
            </a:r>
            <a:r>
              <a:rPr lang="tr-TR" dirty="0" err="1" smtClean="0"/>
              <a:t>subprogram</a:t>
            </a:r>
            <a:r>
              <a:rPr lang="tr-TR" dirty="0" smtClean="0"/>
              <a:t> </a:t>
            </a:r>
            <a:r>
              <a:rPr lang="tr-TR" dirty="0" err="1" smtClean="0"/>
              <a:t>call</a:t>
            </a:r>
            <a:r>
              <a:rPr lang="tr-TR" dirty="0" smtClean="0"/>
              <a:t>): altprogramın yürütülmesinin talep edilmesi.</a:t>
            </a:r>
          </a:p>
          <a:p>
            <a:r>
              <a:rPr lang="tr-TR" dirty="0" smtClean="0"/>
              <a:t>Altprogram başlığı (</a:t>
            </a:r>
            <a:r>
              <a:rPr lang="tr-TR" dirty="0" err="1" smtClean="0"/>
              <a:t>subprogram</a:t>
            </a:r>
            <a:r>
              <a:rPr lang="tr-TR" dirty="0" smtClean="0"/>
              <a:t> </a:t>
            </a:r>
            <a:r>
              <a:rPr lang="tr-TR" dirty="0" err="1" smtClean="0"/>
              <a:t>header</a:t>
            </a:r>
            <a:r>
              <a:rPr lang="tr-TR" dirty="0" smtClean="0"/>
              <a:t>): adı, parametreleri ve ne tip bir altprogram olduğuna dair bilgiler.</a:t>
            </a:r>
          </a:p>
          <a:p>
            <a:r>
              <a:rPr lang="tr-TR" dirty="0" smtClean="0"/>
              <a:t>Parametre profili: Altprogramın parametrelerinin sayısı, sırası ve tipleri.</a:t>
            </a:r>
          </a:p>
          <a:p>
            <a:r>
              <a:rPr lang="tr-TR" dirty="0" smtClean="0"/>
              <a:t>Altprogram protokolü: Parametre profili ve eğer fonksiyonsa döndüğü değer tipi.</a:t>
            </a:r>
          </a:p>
          <a:p>
            <a:r>
              <a:rPr lang="tr-TR" dirty="0" smtClean="0"/>
              <a:t>Altprogram bildirimi (</a:t>
            </a:r>
            <a:r>
              <a:rPr lang="tr-TR" dirty="0" err="1" smtClean="0"/>
              <a:t>subprogram</a:t>
            </a:r>
            <a:r>
              <a:rPr lang="tr-TR" dirty="0" smtClean="0"/>
              <a:t> </a:t>
            </a:r>
            <a:r>
              <a:rPr lang="tr-TR" dirty="0" err="1" smtClean="0"/>
              <a:t>declaration</a:t>
            </a:r>
            <a:r>
              <a:rPr lang="tr-TR" dirty="0" smtClean="0"/>
              <a:t>): protokol belirlenir ancak altprogramın gövdesi belirlenmez.</a:t>
            </a:r>
          </a:p>
          <a:p>
            <a:r>
              <a:rPr lang="tr-TR" dirty="0" smtClean="0"/>
              <a:t>Resmi parametre (</a:t>
            </a:r>
            <a:r>
              <a:rPr lang="tr-TR" dirty="0" err="1" smtClean="0"/>
              <a:t>formal</a:t>
            </a:r>
            <a:r>
              <a:rPr lang="tr-TR" dirty="0" smtClean="0"/>
              <a:t> </a:t>
            </a:r>
            <a:r>
              <a:rPr lang="tr-TR" dirty="0" err="1" smtClean="0"/>
              <a:t>parameter</a:t>
            </a:r>
            <a:r>
              <a:rPr lang="tr-TR" dirty="0" smtClean="0"/>
              <a:t>): Altprogram başlığında listelenip altprogram içinde kullanılan parametre.</a:t>
            </a:r>
          </a:p>
          <a:p>
            <a:r>
              <a:rPr lang="tr-TR" dirty="0" smtClean="0"/>
              <a:t>Gerçek parametre (</a:t>
            </a:r>
            <a:r>
              <a:rPr lang="tr-TR" dirty="0" err="1" smtClean="0"/>
              <a:t>actual</a:t>
            </a:r>
            <a:r>
              <a:rPr lang="tr-TR" dirty="0" smtClean="0"/>
              <a:t> </a:t>
            </a:r>
            <a:r>
              <a:rPr lang="tr-TR" dirty="0" err="1" smtClean="0"/>
              <a:t>parameter</a:t>
            </a:r>
            <a:r>
              <a:rPr lang="tr-TR" dirty="0" smtClean="0"/>
              <a:t>): Altprogram çağırılırken adres veya değeri için yazılan parametreler.</a:t>
            </a: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err="1" smtClean="0"/>
              <a:t>Değer</a:t>
            </a:r>
            <a:r>
              <a:rPr lang="en-US" sz="3200" b="1" dirty="0" smtClean="0"/>
              <a:t> </a:t>
            </a:r>
            <a:r>
              <a:rPr lang="en-US" sz="3200" b="1" dirty="0" err="1"/>
              <a:t>ile</a:t>
            </a:r>
            <a:r>
              <a:rPr lang="en-US" sz="3200" b="1" dirty="0"/>
              <a:t> </a:t>
            </a:r>
            <a:r>
              <a:rPr lang="en-US" sz="3200" b="1" dirty="0" err="1"/>
              <a:t>Çağırma</a:t>
            </a:r>
            <a:r>
              <a:rPr lang="en-US" sz="3200" b="1" dirty="0"/>
              <a:t> (</a:t>
            </a:r>
            <a:r>
              <a:rPr lang="en-US" sz="3200" b="1" i="1" dirty="0"/>
              <a:t>Call by Value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30</a:t>
            </a:fld>
            <a:endParaRPr lang="tr-TR"/>
          </a:p>
        </p:txBody>
      </p:sp>
      <p:pic>
        <p:nvPicPr>
          <p:cNvPr id="8"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a14="http://schemas.microsoft.com/office/drawing/2010/main" val="0"/>
              </a:ext>
            </a:extLst>
          </a:blip>
          <a:srcRect/>
          <a:stretch>
            <a:fillRect/>
          </a:stretch>
        </p:blipFill>
        <p:spPr bwMode="auto">
          <a:xfrm>
            <a:off x="551672" y="1628800"/>
            <a:ext cx="8067675"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3858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ChangeArrowheads="1"/>
          </p:cNvSpPr>
          <p:nvPr/>
        </p:nvSpPr>
        <p:spPr bwMode="auto">
          <a:xfrm>
            <a:off x="4643438" y="1628775"/>
            <a:ext cx="1873250" cy="40322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23555" name="Rectangle 3"/>
          <p:cNvSpPr>
            <a:spLocks noChangeArrowheads="1"/>
          </p:cNvSpPr>
          <p:nvPr/>
        </p:nvSpPr>
        <p:spPr bwMode="auto">
          <a:xfrm>
            <a:off x="4643438" y="47974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b=4</a:t>
            </a:r>
          </a:p>
        </p:txBody>
      </p:sp>
      <p:sp>
        <p:nvSpPr>
          <p:cNvPr id="23556" name="Rectangle 4"/>
          <p:cNvSpPr>
            <a:spLocks noChangeArrowheads="1"/>
          </p:cNvSpPr>
          <p:nvPr/>
        </p:nvSpPr>
        <p:spPr bwMode="auto">
          <a:xfrm>
            <a:off x="4643438" y="4797425"/>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b=4</a:t>
            </a:r>
          </a:p>
        </p:txBody>
      </p:sp>
      <p:sp>
        <p:nvSpPr>
          <p:cNvPr id="23557" name="Rectangle 5"/>
          <p:cNvSpPr>
            <a:spLocks noChangeArrowheads="1"/>
          </p:cNvSpPr>
          <p:nvPr/>
        </p:nvSpPr>
        <p:spPr bwMode="auto">
          <a:xfrm>
            <a:off x="4643438" y="52292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a=6</a:t>
            </a:r>
          </a:p>
        </p:txBody>
      </p:sp>
      <p:sp>
        <p:nvSpPr>
          <p:cNvPr id="23558" name="Rectangle 6"/>
          <p:cNvSpPr>
            <a:spLocks noChangeArrowheads="1"/>
          </p:cNvSpPr>
          <p:nvPr/>
        </p:nvSpPr>
        <p:spPr bwMode="auto">
          <a:xfrm>
            <a:off x="4643438" y="5229225"/>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a=6</a:t>
            </a:r>
          </a:p>
        </p:txBody>
      </p:sp>
      <p:sp>
        <p:nvSpPr>
          <p:cNvPr id="14345" name="Text Box 8"/>
          <p:cNvSpPr txBox="1">
            <a:spLocks noChangeArrowheads="1"/>
          </p:cNvSpPr>
          <p:nvPr/>
        </p:nvSpPr>
        <p:spPr bwMode="auto">
          <a:xfrm>
            <a:off x="755650" y="1612922"/>
            <a:ext cx="2368550" cy="2308324"/>
          </a:xfrm>
          <a:prstGeom prst="rect">
            <a:avLst/>
          </a:prstGeom>
          <a:noFill/>
          <a:ln w="9525">
            <a:noFill/>
            <a:miter lim="800000"/>
            <a:headEnd/>
            <a:tailEnd/>
          </a:ln>
        </p:spPr>
        <p:txBody>
          <a:bodyPr>
            <a:spAutoFit/>
          </a:bodyPr>
          <a:lstStyle/>
          <a:p>
            <a:r>
              <a:rPr lang="en-US" altLang="zh-TW" b="1" i="1" dirty="0">
                <a:solidFill>
                  <a:srgbClr val="7030A0"/>
                </a:solidFill>
                <a:latin typeface="Arial" charset="0"/>
              </a:rPr>
              <a:t>main( )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a = 6;</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b = 4;</a:t>
            </a:r>
          </a:p>
          <a:p>
            <a:r>
              <a:rPr lang="en-US" altLang="zh-TW" b="1" i="1" dirty="0">
                <a:solidFill>
                  <a:srgbClr val="7030A0"/>
                </a:solidFill>
                <a:latin typeface="Arial" charset="0"/>
              </a:rPr>
              <a:t>   </a:t>
            </a:r>
            <a:r>
              <a:rPr lang="en-US" altLang="zh-TW" b="1" i="1" dirty="0" err="1">
                <a:solidFill>
                  <a:srgbClr val="7030A0"/>
                </a:solidFill>
                <a:latin typeface="Arial" charset="0"/>
              </a:rPr>
              <a:t>Cswap</a:t>
            </a:r>
            <a:r>
              <a:rPr lang="en-US" altLang="zh-TW" b="1" i="1" dirty="0">
                <a:solidFill>
                  <a:srgbClr val="7030A0"/>
                </a:solidFill>
                <a:latin typeface="Arial" charset="0"/>
              </a:rPr>
              <a:t>(a, b);</a:t>
            </a:r>
          </a:p>
          <a:p>
            <a:r>
              <a:rPr lang="en-US" altLang="zh-TW" b="1" i="1" dirty="0">
                <a:solidFill>
                  <a:srgbClr val="7030A0"/>
                </a:solidFill>
                <a:latin typeface="Arial" charset="0"/>
              </a:rPr>
              <a:t>   //  a = 6</a:t>
            </a:r>
          </a:p>
          <a:p>
            <a:r>
              <a:rPr lang="en-US" altLang="zh-TW" b="1" i="1" dirty="0">
                <a:solidFill>
                  <a:srgbClr val="7030A0"/>
                </a:solidFill>
                <a:latin typeface="Arial" charset="0"/>
              </a:rPr>
              <a:t>   //  b = 4</a:t>
            </a:r>
          </a:p>
          <a:p>
            <a:r>
              <a:rPr lang="en-US" altLang="zh-TW" b="1" i="1" dirty="0">
                <a:solidFill>
                  <a:srgbClr val="7030A0"/>
                </a:solidFill>
                <a:latin typeface="Arial" charset="0"/>
              </a:rPr>
              <a:t>}</a:t>
            </a:r>
          </a:p>
          <a:p>
            <a:r>
              <a:rPr lang="en-US" altLang="zh-TW" dirty="0">
                <a:latin typeface="Arial" charset="0"/>
              </a:rPr>
              <a:t>   </a:t>
            </a:r>
          </a:p>
        </p:txBody>
      </p:sp>
      <p:sp>
        <p:nvSpPr>
          <p:cNvPr id="14346" name="Text Box 9"/>
          <p:cNvSpPr txBox="1">
            <a:spLocks noChangeArrowheads="1"/>
          </p:cNvSpPr>
          <p:nvPr/>
        </p:nvSpPr>
        <p:spPr bwMode="auto">
          <a:xfrm>
            <a:off x="682625" y="4421210"/>
            <a:ext cx="3095625" cy="1785104"/>
          </a:xfrm>
          <a:prstGeom prst="rect">
            <a:avLst/>
          </a:prstGeom>
          <a:noFill/>
          <a:ln w="9525">
            <a:noFill/>
            <a:miter lim="800000"/>
            <a:headEnd/>
            <a:tailEnd/>
          </a:ln>
        </p:spPr>
        <p:txBody>
          <a:bodyPr>
            <a:spAutoFit/>
          </a:bodyPr>
          <a:lstStyle/>
          <a:p>
            <a:r>
              <a:rPr lang="en-US" altLang="zh-TW" b="1" i="1" dirty="0" err="1">
                <a:solidFill>
                  <a:srgbClr val="00FF00"/>
                </a:solidFill>
                <a:latin typeface="Arial" charset="0"/>
              </a:rPr>
              <a:t>Cswap</a:t>
            </a:r>
            <a:r>
              <a:rPr lang="en-US" altLang="zh-TW" b="1" i="1" dirty="0">
                <a:solidFill>
                  <a:srgbClr val="00FF00"/>
                </a:solidFill>
                <a:latin typeface="Arial" charset="0"/>
              </a:rPr>
              <a:t>(</a:t>
            </a:r>
            <a:r>
              <a:rPr lang="en-US" altLang="zh-TW" b="1" i="1" dirty="0" err="1">
                <a:solidFill>
                  <a:srgbClr val="00FF00"/>
                </a:solidFill>
                <a:latin typeface="Arial" charset="0"/>
              </a:rPr>
              <a:t>int</a:t>
            </a:r>
            <a:r>
              <a:rPr lang="en-US" altLang="zh-TW" b="1" i="1" dirty="0">
                <a:solidFill>
                  <a:srgbClr val="00FF00"/>
                </a:solidFill>
                <a:latin typeface="Arial" charset="0"/>
              </a:rPr>
              <a:t> c, </a:t>
            </a:r>
            <a:r>
              <a:rPr lang="en-US" altLang="zh-TW" b="1" i="1" dirty="0" err="1">
                <a:solidFill>
                  <a:srgbClr val="00FF00"/>
                </a:solidFill>
                <a:latin typeface="Arial" charset="0"/>
              </a:rPr>
              <a:t>int</a:t>
            </a:r>
            <a:r>
              <a:rPr lang="en-US" altLang="zh-TW" b="1" i="1" dirty="0">
                <a:solidFill>
                  <a:srgbClr val="00FF00"/>
                </a:solidFill>
                <a:latin typeface="Arial" charset="0"/>
              </a:rPr>
              <a:t> d) {</a:t>
            </a:r>
          </a:p>
          <a:p>
            <a:r>
              <a:rPr lang="en-US" altLang="zh-TW" b="1" i="1" dirty="0">
                <a:solidFill>
                  <a:srgbClr val="00FF00"/>
                </a:solidFill>
                <a:latin typeface="Arial" charset="0"/>
              </a:rPr>
              <a:t>   </a:t>
            </a:r>
            <a:r>
              <a:rPr lang="en-US" altLang="zh-TW" b="1" i="1" dirty="0" err="1">
                <a:solidFill>
                  <a:srgbClr val="00FF00"/>
                </a:solidFill>
                <a:latin typeface="Arial" charset="0"/>
              </a:rPr>
              <a:t>int</a:t>
            </a:r>
            <a:r>
              <a:rPr lang="en-US" altLang="zh-TW" b="1" i="1" dirty="0">
                <a:solidFill>
                  <a:srgbClr val="00FF00"/>
                </a:solidFill>
                <a:latin typeface="Arial" charset="0"/>
              </a:rPr>
              <a:t>  temp = c;</a:t>
            </a:r>
          </a:p>
          <a:p>
            <a:r>
              <a:rPr lang="en-US" altLang="zh-TW" b="1" i="1" dirty="0">
                <a:solidFill>
                  <a:srgbClr val="00FF00"/>
                </a:solidFill>
                <a:latin typeface="Arial" charset="0"/>
              </a:rPr>
              <a:t>   c = d;</a:t>
            </a:r>
          </a:p>
          <a:p>
            <a:r>
              <a:rPr lang="en-US" altLang="zh-TW" b="1" i="1" dirty="0">
                <a:solidFill>
                  <a:srgbClr val="00FF00"/>
                </a:solidFill>
                <a:latin typeface="Arial" charset="0"/>
              </a:rPr>
              <a:t>   d = temp;</a:t>
            </a:r>
          </a:p>
          <a:p>
            <a:r>
              <a:rPr lang="en-US" altLang="zh-TW" b="1" i="1" dirty="0">
                <a:solidFill>
                  <a:srgbClr val="00FF00"/>
                </a:solidFill>
                <a:latin typeface="Arial" charset="0"/>
              </a:rPr>
              <a:t>}</a:t>
            </a:r>
          </a:p>
          <a:p>
            <a:r>
              <a:rPr lang="en-US" altLang="zh-TW" sz="2000" dirty="0">
                <a:latin typeface="Arial" charset="0"/>
              </a:rPr>
              <a:t>   </a:t>
            </a:r>
          </a:p>
        </p:txBody>
      </p:sp>
      <p:sp>
        <p:nvSpPr>
          <p:cNvPr id="23562" name="Line 10"/>
          <p:cNvSpPr>
            <a:spLocks noChangeShapeType="1"/>
          </p:cNvSpPr>
          <p:nvPr/>
        </p:nvSpPr>
        <p:spPr bwMode="auto">
          <a:xfrm flipH="1" flipV="1">
            <a:off x="6516688" y="56610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3563" name="Text Box 11"/>
          <p:cNvSpPr txBox="1">
            <a:spLocks noChangeArrowheads="1"/>
          </p:cNvSpPr>
          <p:nvPr/>
        </p:nvSpPr>
        <p:spPr bwMode="auto">
          <a:xfrm>
            <a:off x="6372225" y="5876925"/>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7030A0"/>
                </a:solidFill>
                <a:latin typeface="Arial" charset="0"/>
              </a:rPr>
              <a:t>main stack </a:t>
            </a:r>
            <a:r>
              <a:rPr lang="tr-TR" altLang="zh-TW" b="1" dirty="0" smtClean="0">
                <a:solidFill>
                  <a:srgbClr val="7030A0"/>
                </a:solidFill>
                <a:latin typeface="Arial" charset="0"/>
              </a:rPr>
              <a:t>noktası</a:t>
            </a:r>
            <a:endParaRPr lang="en-US" altLang="zh-TW" b="1" dirty="0">
              <a:solidFill>
                <a:srgbClr val="7030A0"/>
              </a:solidFill>
              <a:latin typeface="Arial" charset="0"/>
            </a:endParaRPr>
          </a:p>
        </p:txBody>
      </p:sp>
      <p:sp>
        <p:nvSpPr>
          <p:cNvPr id="23564" name="Line 12"/>
          <p:cNvSpPr>
            <a:spLocks noChangeShapeType="1"/>
          </p:cNvSpPr>
          <p:nvPr/>
        </p:nvSpPr>
        <p:spPr bwMode="auto">
          <a:xfrm flipH="1" flipV="1">
            <a:off x="6516688" y="47974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3565" name="Text Box 13"/>
          <p:cNvSpPr txBox="1">
            <a:spLocks noChangeArrowheads="1"/>
          </p:cNvSpPr>
          <p:nvPr/>
        </p:nvSpPr>
        <p:spPr bwMode="auto">
          <a:xfrm>
            <a:off x="6443663" y="5013325"/>
            <a:ext cx="2771775" cy="369332"/>
          </a:xfrm>
          <a:prstGeom prst="rect">
            <a:avLst/>
          </a:prstGeom>
          <a:noFill/>
          <a:ln w="9525" algn="ctr">
            <a:noFill/>
            <a:miter lim="800000"/>
            <a:headEnd/>
            <a:tailEnd/>
          </a:ln>
        </p:spPr>
        <p:txBody>
          <a:bodyPr>
            <a:spAutoFit/>
          </a:bodyPr>
          <a:lstStyle/>
          <a:p>
            <a:pPr algn="ctr">
              <a:spcBef>
                <a:spcPct val="50000"/>
              </a:spcBef>
            </a:pPr>
            <a:r>
              <a:rPr lang="en-US" altLang="zh-TW" b="1" dirty="0" err="1">
                <a:solidFill>
                  <a:srgbClr val="00FF00"/>
                </a:solidFill>
                <a:latin typeface="Arial" charset="0"/>
              </a:rPr>
              <a:t>Cswap</a:t>
            </a:r>
            <a:r>
              <a:rPr lang="en-US" altLang="zh-TW" b="1" dirty="0">
                <a:solidFill>
                  <a:srgbClr val="00FF00"/>
                </a:solidFill>
                <a:latin typeface="Arial" charset="0"/>
              </a:rPr>
              <a:t>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23566" name="Rectangle 14"/>
          <p:cNvSpPr>
            <a:spLocks noChangeArrowheads="1"/>
          </p:cNvSpPr>
          <p:nvPr/>
        </p:nvSpPr>
        <p:spPr bwMode="auto">
          <a:xfrm>
            <a:off x="4643438" y="3933825"/>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d=4</a:t>
            </a:r>
          </a:p>
        </p:txBody>
      </p:sp>
      <p:sp>
        <p:nvSpPr>
          <p:cNvPr id="23567" name="Rectangle 15"/>
          <p:cNvSpPr>
            <a:spLocks noChangeArrowheads="1"/>
          </p:cNvSpPr>
          <p:nvPr/>
        </p:nvSpPr>
        <p:spPr bwMode="auto">
          <a:xfrm>
            <a:off x="4643438" y="43656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c=6</a:t>
            </a:r>
          </a:p>
        </p:txBody>
      </p:sp>
      <p:sp>
        <p:nvSpPr>
          <p:cNvPr id="23568" name="Rectangle 16"/>
          <p:cNvSpPr>
            <a:spLocks noChangeArrowheads="1"/>
          </p:cNvSpPr>
          <p:nvPr/>
        </p:nvSpPr>
        <p:spPr bwMode="auto">
          <a:xfrm>
            <a:off x="4643438" y="4365625"/>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c=6</a:t>
            </a:r>
          </a:p>
        </p:txBody>
      </p:sp>
      <p:sp>
        <p:nvSpPr>
          <p:cNvPr id="23569" name="Rectangle 17"/>
          <p:cNvSpPr>
            <a:spLocks noChangeArrowheads="1"/>
          </p:cNvSpPr>
          <p:nvPr/>
        </p:nvSpPr>
        <p:spPr bwMode="auto">
          <a:xfrm>
            <a:off x="4643438" y="3500438"/>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temp=6</a:t>
            </a:r>
          </a:p>
        </p:txBody>
      </p:sp>
      <p:sp>
        <p:nvSpPr>
          <p:cNvPr id="23570" name="Line 18"/>
          <p:cNvSpPr>
            <a:spLocks noChangeShapeType="1"/>
          </p:cNvSpPr>
          <p:nvPr/>
        </p:nvSpPr>
        <p:spPr bwMode="auto">
          <a:xfrm>
            <a:off x="5651500" y="4437063"/>
            <a:ext cx="215900" cy="287337"/>
          </a:xfrm>
          <a:prstGeom prst="line">
            <a:avLst/>
          </a:prstGeom>
          <a:noFill/>
          <a:ln w="63500">
            <a:solidFill>
              <a:srgbClr val="FF0000"/>
            </a:solidFill>
            <a:round/>
            <a:headEnd/>
            <a:tailEnd/>
          </a:ln>
        </p:spPr>
        <p:txBody>
          <a:bodyPr wrap="none" anchor="ctr"/>
          <a:lstStyle/>
          <a:p>
            <a:endParaRPr lang="tr-TR"/>
          </a:p>
        </p:txBody>
      </p:sp>
      <p:sp>
        <p:nvSpPr>
          <p:cNvPr id="23571" name="Text Box 19"/>
          <p:cNvSpPr txBox="1">
            <a:spLocks noChangeArrowheads="1"/>
          </p:cNvSpPr>
          <p:nvPr/>
        </p:nvSpPr>
        <p:spPr bwMode="auto">
          <a:xfrm>
            <a:off x="5867400" y="43656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3572" name="Line 20"/>
          <p:cNvSpPr>
            <a:spLocks noChangeShapeType="1"/>
          </p:cNvSpPr>
          <p:nvPr/>
        </p:nvSpPr>
        <p:spPr bwMode="auto">
          <a:xfrm>
            <a:off x="5651500" y="4005263"/>
            <a:ext cx="215900" cy="287337"/>
          </a:xfrm>
          <a:prstGeom prst="line">
            <a:avLst/>
          </a:prstGeom>
          <a:noFill/>
          <a:ln w="63500">
            <a:solidFill>
              <a:srgbClr val="FF0000"/>
            </a:solidFill>
            <a:round/>
            <a:headEnd/>
            <a:tailEnd/>
          </a:ln>
        </p:spPr>
        <p:txBody>
          <a:bodyPr wrap="none" anchor="ctr"/>
          <a:lstStyle/>
          <a:p>
            <a:endParaRPr lang="tr-TR"/>
          </a:p>
        </p:txBody>
      </p:sp>
      <p:sp>
        <p:nvSpPr>
          <p:cNvPr id="23573" name="Text Box 21"/>
          <p:cNvSpPr txBox="1">
            <a:spLocks noChangeArrowheads="1"/>
          </p:cNvSpPr>
          <p:nvPr/>
        </p:nvSpPr>
        <p:spPr bwMode="auto">
          <a:xfrm>
            <a:off x="5867400" y="39338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3575" name="Rectangle 23"/>
          <p:cNvSpPr>
            <a:spLocks noChangeArrowheads="1"/>
          </p:cNvSpPr>
          <p:nvPr/>
        </p:nvSpPr>
        <p:spPr bwMode="auto">
          <a:xfrm>
            <a:off x="4643438" y="3500438"/>
            <a:ext cx="1873250" cy="1296987"/>
          </a:xfrm>
          <a:prstGeom prst="rect">
            <a:avLst/>
          </a:prstGeom>
          <a:solidFill>
            <a:srgbClr val="CCFFCC"/>
          </a:solidFill>
          <a:ln w="9525" algn="ctr">
            <a:noFill/>
            <a:miter lim="800000"/>
            <a:headEnd/>
            <a:tailEnd/>
          </a:ln>
        </p:spPr>
        <p:txBody>
          <a:bodyPr wrap="none" anchor="ctr"/>
          <a:lstStyle/>
          <a:p>
            <a:pPr algn="ctr"/>
            <a:endParaRPr lang="en-US" altLang="zh-TW">
              <a:solidFill>
                <a:srgbClr val="000000"/>
              </a:solidFill>
              <a:latin typeface="Arial" charset="0"/>
            </a:endParaRPr>
          </a:p>
        </p:txBody>
      </p:sp>
      <p:sp>
        <p:nvSpPr>
          <p:cNvPr id="25" name="1 Başlık"/>
          <p:cNvSpPr>
            <a:spLocks noGrp="1"/>
          </p:cNvSpPr>
          <p:nvPr>
            <p:ph type="title"/>
          </p:nvPr>
        </p:nvSpPr>
        <p:spPr>
          <a:xfrm>
            <a:off x="612648" y="228600"/>
            <a:ext cx="8153400" cy="990600"/>
          </a:xfrm>
        </p:spPr>
        <p:txBody>
          <a:bodyPr>
            <a:normAutofit/>
          </a:bodyPr>
          <a:lstStyle/>
          <a:p>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tr-TR" sz="3200" b="1" i="1" dirty="0" smtClean="0"/>
              <a:t>Örnek</a:t>
            </a:r>
            <a:r>
              <a:rPr lang="en-US" sz="3200" b="1" dirty="0" smtClean="0"/>
              <a:t>)</a:t>
            </a:r>
            <a:endParaRPr lang="tr-TR" sz="3200" dirty="0"/>
          </a:p>
        </p:txBody>
      </p:sp>
      <p:sp>
        <p:nvSpPr>
          <p:cNvPr id="23" name="2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3"/>
                                        </p:tgtEl>
                                        <p:attrNameLst>
                                          <p:attrName>style.visibility</p:attrName>
                                        </p:attrNameLst>
                                      </p:cBhvr>
                                      <p:to>
                                        <p:strVal val="visible"/>
                                      </p:to>
                                    </p:set>
                                    <p:anim calcmode="lin" valueType="num">
                                      <p:cBhvr additive="base">
                                        <p:cTn id="7" dur="500" fill="hold"/>
                                        <p:tgtEl>
                                          <p:spTgt spid="23563"/>
                                        </p:tgtEl>
                                        <p:attrNameLst>
                                          <p:attrName>ppt_x</p:attrName>
                                        </p:attrNameLst>
                                      </p:cBhvr>
                                      <p:tavLst>
                                        <p:tav tm="0">
                                          <p:val>
                                            <p:strVal val="#ppt_x"/>
                                          </p:val>
                                        </p:tav>
                                        <p:tav tm="100000">
                                          <p:val>
                                            <p:strVal val="#ppt_x"/>
                                          </p:val>
                                        </p:tav>
                                      </p:tavLst>
                                    </p:anim>
                                    <p:anim calcmode="lin" valueType="num">
                                      <p:cBhvr additive="base">
                                        <p:cTn id="8" dur="500" fill="hold"/>
                                        <p:tgtEl>
                                          <p:spTgt spid="2356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3562"/>
                                        </p:tgtEl>
                                        <p:attrNameLst>
                                          <p:attrName>style.visibility</p:attrName>
                                        </p:attrNameLst>
                                      </p:cBhvr>
                                      <p:to>
                                        <p:strVal val="visible"/>
                                      </p:to>
                                    </p:set>
                                    <p:anim calcmode="lin" valueType="num">
                                      <p:cBhvr additive="base">
                                        <p:cTn id="11" dur="500" fill="hold"/>
                                        <p:tgtEl>
                                          <p:spTgt spid="23562"/>
                                        </p:tgtEl>
                                        <p:attrNameLst>
                                          <p:attrName>ppt_x</p:attrName>
                                        </p:attrNameLst>
                                      </p:cBhvr>
                                      <p:tavLst>
                                        <p:tav tm="0">
                                          <p:val>
                                            <p:strVal val="#ppt_x"/>
                                          </p:val>
                                        </p:tav>
                                        <p:tav tm="100000">
                                          <p:val>
                                            <p:strVal val="#ppt_x"/>
                                          </p:val>
                                        </p:tav>
                                      </p:tavLst>
                                    </p:anim>
                                    <p:anim calcmode="lin" valueType="num">
                                      <p:cBhvr additive="base">
                                        <p:cTn id="12" dur="500" fill="hold"/>
                                        <p:tgtEl>
                                          <p:spTgt spid="2356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3558"/>
                                        </p:tgtEl>
                                        <p:attrNameLst>
                                          <p:attrName>style.visibility</p:attrName>
                                        </p:attrNameLst>
                                      </p:cBhvr>
                                      <p:to>
                                        <p:strVal val="visible"/>
                                      </p:to>
                                    </p:set>
                                    <p:anim calcmode="lin" valueType="num">
                                      <p:cBhvr>
                                        <p:cTn id="17" dur="500" fill="hold"/>
                                        <p:tgtEl>
                                          <p:spTgt spid="23558"/>
                                        </p:tgtEl>
                                        <p:attrNameLst>
                                          <p:attrName>ppt_w</p:attrName>
                                        </p:attrNameLst>
                                      </p:cBhvr>
                                      <p:tavLst>
                                        <p:tav tm="0">
                                          <p:val>
                                            <p:fltVal val="0"/>
                                          </p:val>
                                        </p:tav>
                                        <p:tav tm="100000">
                                          <p:val>
                                            <p:strVal val="#ppt_w"/>
                                          </p:val>
                                        </p:tav>
                                      </p:tavLst>
                                    </p:anim>
                                    <p:anim calcmode="lin" valueType="num">
                                      <p:cBhvr>
                                        <p:cTn id="18" dur="500" fill="hold"/>
                                        <p:tgtEl>
                                          <p:spTgt spid="23558"/>
                                        </p:tgtEl>
                                        <p:attrNameLst>
                                          <p:attrName>ppt_h</p:attrName>
                                        </p:attrNameLst>
                                      </p:cBhvr>
                                      <p:tavLst>
                                        <p:tav tm="0">
                                          <p:val>
                                            <p:strVal val="#ppt_h"/>
                                          </p:val>
                                        </p:tav>
                                        <p:tav tm="100000">
                                          <p:val>
                                            <p:strVal val="#ppt_h"/>
                                          </p:val>
                                        </p:tav>
                                      </p:tavLst>
                                    </p:anim>
                                  </p:childTnLst>
                                </p:cTn>
                              </p:par>
                              <p:par>
                                <p:cTn id="19" presetID="17" presetClass="entr" presetSubtype="10" fill="hold" grpId="1" nodeType="withEffect">
                                  <p:stCondLst>
                                    <p:cond delay="0"/>
                                  </p:stCondLst>
                                  <p:childTnLst>
                                    <p:set>
                                      <p:cBhvr>
                                        <p:cTn id="20" dur="1" fill="hold">
                                          <p:stCondLst>
                                            <p:cond delay="0"/>
                                          </p:stCondLst>
                                        </p:cTn>
                                        <p:tgtEl>
                                          <p:spTgt spid="23557"/>
                                        </p:tgtEl>
                                        <p:attrNameLst>
                                          <p:attrName>style.visibility</p:attrName>
                                        </p:attrNameLst>
                                      </p:cBhvr>
                                      <p:to>
                                        <p:strVal val="visible"/>
                                      </p:to>
                                    </p:set>
                                    <p:anim calcmode="lin" valueType="num">
                                      <p:cBhvr>
                                        <p:cTn id="21" dur="500" fill="hold"/>
                                        <p:tgtEl>
                                          <p:spTgt spid="23557"/>
                                        </p:tgtEl>
                                        <p:attrNameLst>
                                          <p:attrName>ppt_w</p:attrName>
                                        </p:attrNameLst>
                                      </p:cBhvr>
                                      <p:tavLst>
                                        <p:tav tm="0">
                                          <p:val>
                                            <p:fltVal val="0"/>
                                          </p:val>
                                        </p:tav>
                                        <p:tav tm="100000">
                                          <p:val>
                                            <p:strVal val="#ppt_w"/>
                                          </p:val>
                                        </p:tav>
                                      </p:tavLst>
                                    </p:anim>
                                    <p:anim calcmode="lin" valueType="num">
                                      <p:cBhvr>
                                        <p:cTn id="22" dur="500" fill="hold"/>
                                        <p:tgtEl>
                                          <p:spTgt spid="23557"/>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grpId="0" nodeType="clickEffect">
                                  <p:stCondLst>
                                    <p:cond delay="0"/>
                                  </p:stCondLst>
                                  <p:childTnLst>
                                    <p:set>
                                      <p:cBhvr>
                                        <p:cTn id="26" dur="1" fill="hold">
                                          <p:stCondLst>
                                            <p:cond delay="0"/>
                                          </p:stCondLst>
                                        </p:cTn>
                                        <p:tgtEl>
                                          <p:spTgt spid="23556"/>
                                        </p:tgtEl>
                                        <p:attrNameLst>
                                          <p:attrName>style.visibility</p:attrName>
                                        </p:attrNameLst>
                                      </p:cBhvr>
                                      <p:to>
                                        <p:strVal val="visible"/>
                                      </p:to>
                                    </p:set>
                                    <p:anim calcmode="lin" valueType="num">
                                      <p:cBhvr>
                                        <p:cTn id="27" dur="500" fill="hold"/>
                                        <p:tgtEl>
                                          <p:spTgt spid="23556"/>
                                        </p:tgtEl>
                                        <p:attrNameLst>
                                          <p:attrName>ppt_w</p:attrName>
                                        </p:attrNameLst>
                                      </p:cBhvr>
                                      <p:tavLst>
                                        <p:tav tm="0">
                                          <p:val>
                                            <p:fltVal val="0"/>
                                          </p:val>
                                        </p:tav>
                                        <p:tav tm="100000">
                                          <p:val>
                                            <p:strVal val="#ppt_w"/>
                                          </p:val>
                                        </p:tav>
                                      </p:tavLst>
                                    </p:anim>
                                    <p:anim calcmode="lin" valueType="num">
                                      <p:cBhvr>
                                        <p:cTn id="28" dur="500" fill="hold"/>
                                        <p:tgtEl>
                                          <p:spTgt spid="23556"/>
                                        </p:tgtEl>
                                        <p:attrNameLst>
                                          <p:attrName>ppt_h</p:attrName>
                                        </p:attrNameLst>
                                      </p:cBhvr>
                                      <p:tavLst>
                                        <p:tav tm="0">
                                          <p:val>
                                            <p:strVal val="#ppt_h"/>
                                          </p:val>
                                        </p:tav>
                                        <p:tav tm="100000">
                                          <p:val>
                                            <p:strVal val="#ppt_h"/>
                                          </p:val>
                                        </p:tav>
                                      </p:tavLst>
                                    </p:anim>
                                  </p:childTnLst>
                                </p:cTn>
                              </p:par>
                              <p:par>
                                <p:cTn id="29" presetID="17" presetClass="entr" presetSubtype="10" fill="hold" grpId="1" nodeType="withEffect">
                                  <p:stCondLst>
                                    <p:cond delay="0"/>
                                  </p:stCondLst>
                                  <p:childTnLst>
                                    <p:set>
                                      <p:cBhvr>
                                        <p:cTn id="30" dur="1" fill="hold">
                                          <p:stCondLst>
                                            <p:cond delay="0"/>
                                          </p:stCondLst>
                                        </p:cTn>
                                        <p:tgtEl>
                                          <p:spTgt spid="23555"/>
                                        </p:tgtEl>
                                        <p:attrNameLst>
                                          <p:attrName>style.visibility</p:attrName>
                                        </p:attrNameLst>
                                      </p:cBhvr>
                                      <p:to>
                                        <p:strVal val="visible"/>
                                      </p:to>
                                    </p:set>
                                    <p:anim calcmode="lin" valueType="num">
                                      <p:cBhvr>
                                        <p:cTn id="31" dur="500" fill="hold"/>
                                        <p:tgtEl>
                                          <p:spTgt spid="23555"/>
                                        </p:tgtEl>
                                        <p:attrNameLst>
                                          <p:attrName>ppt_w</p:attrName>
                                        </p:attrNameLst>
                                      </p:cBhvr>
                                      <p:tavLst>
                                        <p:tav tm="0">
                                          <p:val>
                                            <p:fltVal val="0"/>
                                          </p:val>
                                        </p:tav>
                                        <p:tav tm="100000">
                                          <p:val>
                                            <p:strVal val="#ppt_w"/>
                                          </p:val>
                                        </p:tav>
                                      </p:tavLst>
                                    </p:anim>
                                    <p:anim calcmode="lin" valueType="num">
                                      <p:cBhvr>
                                        <p:cTn id="32" dur="500" fill="hold"/>
                                        <p:tgtEl>
                                          <p:spTgt spid="23555"/>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565"/>
                                        </p:tgtEl>
                                        <p:attrNameLst>
                                          <p:attrName>style.visibility</p:attrName>
                                        </p:attrNameLst>
                                      </p:cBhvr>
                                      <p:to>
                                        <p:strVal val="visible"/>
                                      </p:to>
                                    </p:set>
                                    <p:anim calcmode="lin" valueType="num">
                                      <p:cBhvr additive="base">
                                        <p:cTn id="37" dur="500" fill="hold"/>
                                        <p:tgtEl>
                                          <p:spTgt spid="23565"/>
                                        </p:tgtEl>
                                        <p:attrNameLst>
                                          <p:attrName>ppt_x</p:attrName>
                                        </p:attrNameLst>
                                      </p:cBhvr>
                                      <p:tavLst>
                                        <p:tav tm="0">
                                          <p:val>
                                            <p:strVal val="#ppt_x"/>
                                          </p:val>
                                        </p:tav>
                                        <p:tav tm="100000">
                                          <p:val>
                                            <p:strVal val="#ppt_x"/>
                                          </p:val>
                                        </p:tav>
                                      </p:tavLst>
                                    </p:anim>
                                    <p:anim calcmode="lin" valueType="num">
                                      <p:cBhvr additive="base">
                                        <p:cTn id="38" dur="500" fill="hold"/>
                                        <p:tgtEl>
                                          <p:spTgt spid="2356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3564"/>
                                        </p:tgtEl>
                                        <p:attrNameLst>
                                          <p:attrName>style.visibility</p:attrName>
                                        </p:attrNameLst>
                                      </p:cBhvr>
                                      <p:to>
                                        <p:strVal val="visible"/>
                                      </p:to>
                                    </p:set>
                                    <p:anim calcmode="lin" valueType="num">
                                      <p:cBhvr additive="base">
                                        <p:cTn id="41" dur="500" fill="hold"/>
                                        <p:tgtEl>
                                          <p:spTgt spid="23564"/>
                                        </p:tgtEl>
                                        <p:attrNameLst>
                                          <p:attrName>ppt_x</p:attrName>
                                        </p:attrNameLst>
                                      </p:cBhvr>
                                      <p:tavLst>
                                        <p:tav tm="0">
                                          <p:val>
                                            <p:strVal val="#ppt_x"/>
                                          </p:val>
                                        </p:tav>
                                        <p:tav tm="100000">
                                          <p:val>
                                            <p:strVal val="#ppt_x"/>
                                          </p:val>
                                        </p:tav>
                                      </p:tavLst>
                                    </p:anim>
                                    <p:anim calcmode="lin" valueType="num">
                                      <p:cBhvr additive="base">
                                        <p:cTn id="42" dur="500" fill="hold"/>
                                        <p:tgtEl>
                                          <p:spTgt spid="2356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0" presetClass="path" presetSubtype="0" accel="50000" decel="50000" fill="hold" grpId="0"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46" dur="2000" fill="hold"/>
                                        <p:tgtEl>
                                          <p:spTgt spid="23557"/>
                                        </p:tgtEl>
                                        <p:attrNameLst>
                                          <p:attrName>ppt_x</p:attrName>
                                          <p:attrName>ppt_y</p:attrName>
                                        </p:attrNameLst>
                                      </p:cBhvr>
                                    </p:animMotion>
                                  </p:childTnLst>
                                </p:cTn>
                              </p:par>
                            </p:childTnLst>
                          </p:cTn>
                        </p:par>
                        <p:par>
                          <p:cTn id="47" fill="hold">
                            <p:stCondLst>
                              <p:cond delay="2000"/>
                            </p:stCondLst>
                            <p:childTnLst>
                              <p:par>
                                <p:cTn id="48" presetID="17" presetClass="entr" presetSubtype="10" fill="hold" grpId="0" nodeType="afterEffect">
                                  <p:stCondLst>
                                    <p:cond delay="0"/>
                                  </p:stCondLst>
                                  <p:childTnLst>
                                    <p:set>
                                      <p:cBhvr>
                                        <p:cTn id="49" dur="1" fill="hold">
                                          <p:stCondLst>
                                            <p:cond delay="0"/>
                                          </p:stCondLst>
                                        </p:cTn>
                                        <p:tgtEl>
                                          <p:spTgt spid="23568">
                                            <p:bg/>
                                          </p:spTgt>
                                        </p:tgtEl>
                                        <p:attrNameLst>
                                          <p:attrName>style.visibility</p:attrName>
                                        </p:attrNameLst>
                                      </p:cBhvr>
                                      <p:to>
                                        <p:strVal val="visible"/>
                                      </p:to>
                                    </p:set>
                                    <p:anim calcmode="lin" valueType="num">
                                      <p:cBhvr>
                                        <p:cTn id="50" dur="500" fill="hold"/>
                                        <p:tgtEl>
                                          <p:spTgt spid="23568">
                                            <p:bg/>
                                          </p:spTgt>
                                        </p:tgtEl>
                                        <p:attrNameLst>
                                          <p:attrName>ppt_w</p:attrName>
                                        </p:attrNameLst>
                                      </p:cBhvr>
                                      <p:tavLst>
                                        <p:tav tm="0">
                                          <p:val>
                                            <p:fltVal val="0"/>
                                          </p:val>
                                        </p:tav>
                                        <p:tav tm="100000">
                                          <p:val>
                                            <p:strVal val="#ppt_w"/>
                                          </p:val>
                                        </p:tav>
                                      </p:tavLst>
                                    </p:anim>
                                    <p:anim calcmode="lin" valueType="num">
                                      <p:cBhvr>
                                        <p:cTn id="51" dur="500" fill="hold"/>
                                        <p:tgtEl>
                                          <p:spTgt spid="23568">
                                            <p:bg/>
                                          </p:spTgt>
                                        </p:tgtEl>
                                        <p:attrNameLst>
                                          <p:attrName>ppt_h</p:attrName>
                                        </p:attrNameLst>
                                      </p:cBhvr>
                                      <p:tavLst>
                                        <p:tav tm="0">
                                          <p:val>
                                            <p:strVal val="#ppt_h"/>
                                          </p:val>
                                        </p:tav>
                                        <p:tav tm="100000">
                                          <p:val>
                                            <p:strVal val="#ppt_h"/>
                                          </p:val>
                                        </p:tav>
                                      </p:tavLst>
                                    </p:anim>
                                  </p:childTnLst>
                                </p:cTn>
                              </p:par>
                              <p:par>
                                <p:cTn id="52" presetID="17" presetClass="entr" presetSubtype="10" fill="hold" grpId="0" nodeType="withEffect">
                                  <p:stCondLst>
                                    <p:cond delay="0"/>
                                  </p:stCondLst>
                                  <p:childTnLst>
                                    <p:set>
                                      <p:cBhvr>
                                        <p:cTn id="53" dur="1" fill="hold">
                                          <p:stCondLst>
                                            <p:cond delay="0"/>
                                          </p:stCondLst>
                                        </p:cTn>
                                        <p:tgtEl>
                                          <p:spTgt spid="23568">
                                            <p:txEl>
                                              <p:pRg st="0" end="0"/>
                                            </p:txEl>
                                          </p:spTgt>
                                        </p:tgtEl>
                                        <p:attrNameLst>
                                          <p:attrName>style.visibility</p:attrName>
                                        </p:attrNameLst>
                                      </p:cBhvr>
                                      <p:to>
                                        <p:strVal val="visible"/>
                                      </p:to>
                                    </p:set>
                                    <p:anim calcmode="lin" valueType="num">
                                      <p:cBhvr>
                                        <p:cTn id="54" dur="500" fill="hold"/>
                                        <p:tgtEl>
                                          <p:spTgt spid="23568">
                                            <p:txEl>
                                              <p:pRg st="0" end="0"/>
                                            </p:txEl>
                                          </p:spTgt>
                                        </p:tgtEl>
                                        <p:attrNameLst>
                                          <p:attrName>ppt_w</p:attrName>
                                        </p:attrNameLst>
                                      </p:cBhvr>
                                      <p:tavLst>
                                        <p:tav tm="0">
                                          <p:val>
                                            <p:fltVal val="0"/>
                                          </p:val>
                                        </p:tav>
                                        <p:tav tm="100000">
                                          <p:val>
                                            <p:strVal val="#ppt_w"/>
                                          </p:val>
                                        </p:tav>
                                      </p:tavLst>
                                    </p:anim>
                                    <p:anim calcmode="lin" valueType="num">
                                      <p:cBhvr>
                                        <p:cTn id="55" dur="500" fill="hold"/>
                                        <p:tgtEl>
                                          <p:spTgt spid="23568">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56" fill="hold">
                      <p:stCondLst>
                        <p:cond delay="indefinite"/>
                      </p:stCondLst>
                      <p:childTnLst>
                        <p:par>
                          <p:cTn id="57" fill="hold">
                            <p:stCondLst>
                              <p:cond delay="0"/>
                            </p:stCondLst>
                            <p:childTnLst>
                              <p:par>
                                <p:cTn id="58" presetID="0" presetClass="path" presetSubtype="0" accel="50000" decel="50000" fill="hold" grpId="0"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59" dur="2000" fill="hold"/>
                                        <p:tgtEl>
                                          <p:spTgt spid="23555"/>
                                        </p:tgtEl>
                                        <p:attrNameLst>
                                          <p:attrName>ppt_x</p:attrName>
                                          <p:attrName>ppt_y</p:attrName>
                                        </p:attrNameLst>
                                      </p:cBhvr>
                                    </p:animMotion>
                                  </p:childTnLst>
                                </p:cTn>
                              </p:par>
                              <p:par>
                                <p:cTn id="60" presetID="17" presetClass="entr" presetSubtype="10" fill="hold" grpId="0" nodeType="withEffect">
                                  <p:stCondLst>
                                    <p:cond delay="0"/>
                                  </p:stCondLst>
                                  <p:childTnLst>
                                    <p:set>
                                      <p:cBhvr>
                                        <p:cTn id="61" dur="1" fill="hold">
                                          <p:stCondLst>
                                            <p:cond delay="0"/>
                                          </p:stCondLst>
                                        </p:cTn>
                                        <p:tgtEl>
                                          <p:spTgt spid="23567"/>
                                        </p:tgtEl>
                                        <p:attrNameLst>
                                          <p:attrName>style.visibility</p:attrName>
                                        </p:attrNameLst>
                                      </p:cBhvr>
                                      <p:to>
                                        <p:strVal val="visible"/>
                                      </p:to>
                                    </p:set>
                                    <p:anim calcmode="lin" valueType="num">
                                      <p:cBhvr>
                                        <p:cTn id="62" dur="500" fill="hold"/>
                                        <p:tgtEl>
                                          <p:spTgt spid="23567"/>
                                        </p:tgtEl>
                                        <p:attrNameLst>
                                          <p:attrName>ppt_w</p:attrName>
                                        </p:attrNameLst>
                                      </p:cBhvr>
                                      <p:tavLst>
                                        <p:tav tm="0">
                                          <p:val>
                                            <p:fltVal val="0"/>
                                          </p:val>
                                        </p:tav>
                                        <p:tav tm="100000">
                                          <p:val>
                                            <p:strVal val="#ppt_w"/>
                                          </p:val>
                                        </p:tav>
                                      </p:tavLst>
                                    </p:anim>
                                    <p:anim calcmode="lin" valueType="num">
                                      <p:cBhvr>
                                        <p:cTn id="63" dur="500" fill="hold"/>
                                        <p:tgtEl>
                                          <p:spTgt spid="23567"/>
                                        </p:tgtEl>
                                        <p:attrNameLst>
                                          <p:attrName>ppt_h</p:attrName>
                                        </p:attrNameLst>
                                      </p:cBhvr>
                                      <p:tavLst>
                                        <p:tav tm="0">
                                          <p:val>
                                            <p:strVal val="#ppt_h"/>
                                          </p:val>
                                        </p:tav>
                                        <p:tav tm="100000">
                                          <p:val>
                                            <p:strVal val="#ppt_h"/>
                                          </p:val>
                                        </p:tav>
                                      </p:tavLst>
                                    </p:anim>
                                  </p:childTnLst>
                                </p:cTn>
                              </p:par>
                            </p:childTnLst>
                          </p:cTn>
                        </p:par>
                        <p:par>
                          <p:cTn id="64" fill="hold">
                            <p:stCondLst>
                              <p:cond delay="2000"/>
                            </p:stCondLst>
                            <p:childTnLst>
                              <p:par>
                                <p:cTn id="65" presetID="17" presetClass="entr" presetSubtype="10" fill="hold" grpId="0" nodeType="afterEffect">
                                  <p:stCondLst>
                                    <p:cond delay="0"/>
                                  </p:stCondLst>
                                  <p:childTnLst>
                                    <p:set>
                                      <p:cBhvr>
                                        <p:cTn id="66" dur="1" fill="hold">
                                          <p:stCondLst>
                                            <p:cond delay="0"/>
                                          </p:stCondLst>
                                        </p:cTn>
                                        <p:tgtEl>
                                          <p:spTgt spid="23566"/>
                                        </p:tgtEl>
                                        <p:attrNameLst>
                                          <p:attrName>style.visibility</p:attrName>
                                        </p:attrNameLst>
                                      </p:cBhvr>
                                      <p:to>
                                        <p:strVal val="visible"/>
                                      </p:to>
                                    </p:set>
                                    <p:anim calcmode="lin" valueType="num">
                                      <p:cBhvr>
                                        <p:cTn id="67" dur="500" fill="hold"/>
                                        <p:tgtEl>
                                          <p:spTgt spid="23566"/>
                                        </p:tgtEl>
                                        <p:attrNameLst>
                                          <p:attrName>ppt_w</p:attrName>
                                        </p:attrNameLst>
                                      </p:cBhvr>
                                      <p:tavLst>
                                        <p:tav tm="0">
                                          <p:val>
                                            <p:fltVal val="0"/>
                                          </p:val>
                                        </p:tav>
                                        <p:tav tm="100000">
                                          <p:val>
                                            <p:strVal val="#ppt_w"/>
                                          </p:val>
                                        </p:tav>
                                      </p:tavLst>
                                    </p:anim>
                                    <p:anim calcmode="lin" valueType="num">
                                      <p:cBhvr>
                                        <p:cTn id="68" dur="500" fill="hold"/>
                                        <p:tgtEl>
                                          <p:spTgt spid="23566"/>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0" presetClass="path" presetSubtype="0" accel="50000" decel="50000" fill="hold" grpId="1" nodeType="clickEffect">
                                  <p:stCondLst>
                                    <p:cond delay="0"/>
                                  </p:stCondLst>
                                  <p:childTnLst>
                                    <p:animMotion origin="layout" path="M 1.11111E-6 -7.77778E-6 C 0.02274 0.01527 0.0868 0.00462 0.09792 0.00416 C 0.10851 -7.77778E-6 0.11857 -0.00579 0.12917 -0.00973 C 0.13923 -0.02315 0.12361 -0.00348 0.1375 -0.01667 C 0.13854 -0.0176 0.13854 -0.02015 0.13958 -0.02084 C 0.14392 -0.02385 0.14861 -0.02547 0.15312 -0.02778 C 0.15486 -0.02871 0.15833 -0.03056 0.15833 -0.03056 C 0.16094 -0.03565 0.16493 -0.04098 0.16875 -0.04445 C 0.1743 -0.05556 0.16701 -0.04214 0.17396 -0.0514 C 0.17621 -0.0544 0.1783 -0.06274 0.17917 -0.06528 C 0.17986 -0.0713 0.18125 -0.07732 0.18125 -0.08334 C 0.18125 -0.09399 0.17517 -0.10811 0.16875 -0.1139 C 0.16146 -0.12848 0.14774 -0.13126 0.13542 -0.13473 C 0.12153 -0.13866 0.10781 -0.1426 0.09375 -0.14584 C 0.00399 -0.1389 0.02986 -0.16065 0.00208 -0.13612 C 0.00139 -0.13473 0.00087 -0.13311 1.11111E-6 -0.13195 C -0.00087 -0.13079 -0.00365 -0.13079 -0.00313 -0.12917 C -0.00174 -0.12454 0.00555 -0.12501 1.11111E-6 -0.12501 " pathEditMode="relative" ptsTypes="fffffffffffffffffA">
                                      <p:cBhvr>
                                        <p:cTn id="72" dur="2000" fill="hold"/>
                                        <p:tgtEl>
                                          <p:spTgt spid="23567"/>
                                        </p:tgtEl>
                                        <p:attrNameLst>
                                          <p:attrName>ppt_x</p:attrName>
                                          <p:attrName>ppt_y</p:attrName>
                                        </p:attrNameLst>
                                      </p:cBhvr>
                                    </p:animMotion>
                                  </p:childTnLst>
                                </p:cTn>
                              </p:par>
                            </p:childTnLst>
                          </p:cTn>
                        </p:par>
                        <p:par>
                          <p:cTn id="73" fill="hold">
                            <p:stCondLst>
                              <p:cond delay="2000"/>
                            </p:stCondLst>
                            <p:childTnLst>
                              <p:par>
                                <p:cTn id="74" presetID="17" presetClass="entr" presetSubtype="10" fill="hold" grpId="0" nodeType="afterEffect">
                                  <p:stCondLst>
                                    <p:cond delay="0"/>
                                  </p:stCondLst>
                                  <p:childTnLst>
                                    <p:set>
                                      <p:cBhvr>
                                        <p:cTn id="75" dur="1" fill="hold">
                                          <p:stCondLst>
                                            <p:cond delay="0"/>
                                          </p:stCondLst>
                                        </p:cTn>
                                        <p:tgtEl>
                                          <p:spTgt spid="23569"/>
                                        </p:tgtEl>
                                        <p:attrNameLst>
                                          <p:attrName>style.visibility</p:attrName>
                                        </p:attrNameLst>
                                      </p:cBhvr>
                                      <p:to>
                                        <p:strVal val="visible"/>
                                      </p:to>
                                    </p:set>
                                    <p:anim calcmode="lin" valueType="num">
                                      <p:cBhvr>
                                        <p:cTn id="76" dur="500" fill="hold"/>
                                        <p:tgtEl>
                                          <p:spTgt spid="23569"/>
                                        </p:tgtEl>
                                        <p:attrNameLst>
                                          <p:attrName>ppt_w</p:attrName>
                                        </p:attrNameLst>
                                      </p:cBhvr>
                                      <p:tavLst>
                                        <p:tav tm="0">
                                          <p:val>
                                            <p:fltVal val="0"/>
                                          </p:val>
                                        </p:tav>
                                        <p:tav tm="100000">
                                          <p:val>
                                            <p:strVal val="#ppt_w"/>
                                          </p:val>
                                        </p:tav>
                                      </p:tavLst>
                                    </p:anim>
                                    <p:anim calcmode="lin" valueType="num">
                                      <p:cBhvr>
                                        <p:cTn id="77" dur="500" fill="hold"/>
                                        <p:tgtEl>
                                          <p:spTgt spid="23569"/>
                                        </p:tgtEl>
                                        <p:attrNameLst>
                                          <p:attrName>ppt_h</p:attrName>
                                        </p:attrNameLst>
                                      </p:cBhvr>
                                      <p:tavLst>
                                        <p:tav tm="0">
                                          <p:val>
                                            <p:strVal val="#ppt_h"/>
                                          </p:val>
                                        </p:tav>
                                        <p:tav tm="100000">
                                          <p:val>
                                            <p:strVal val="#ppt_h"/>
                                          </p:val>
                                        </p:tav>
                                      </p:tavLst>
                                    </p:anim>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3570"/>
                                        </p:tgtEl>
                                        <p:attrNameLst>
                                          <p:attrName>style.visibility</p:attrName>
                                        </p:attrNameLst>
                                      </p:cBhvr>
                                      <p:to>
                                        <p:strVal val="visible"/>
                                      </p:to>
                                    </p:set>
                                    <p:animEffect transition="in" filter="blinds(horizontal)">
                                      <p:cBhvr>
                                        <p:cTn id="82" dur="500"/>
                                        <p:tgtEl>
                                          <p:spTgt spid="23570"/>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3571"/>
                                        </p:tgtEl>
                                        <p:attrNameLst>
                                          <p:attrName>style.visibility</p:attrName>
                                        </p:attrNameLst>
                                      </p:cBhvr>
                                      <p:to>
                                        <p:strVal val="visible"/>
                                      </p:to>
                                    </p:set>
                                    <p:animEffect transition="in" filter="blinds(horizontal)">
                                      <p:cBhvr>
                                        <p:cTn id="85" dur="500"/>
                                        <p:tgtEl>
                                          <p:spTgt spid="23571"/>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23572"/>
                                        </p:tgtEl>
                                        <p:attrNameLst>
                                          <p:attrName>style.visibility</p:attrName>
                                        </p:attrNameLst>
                                      </p:cBhvr>
                                      <p:to>
                                        <p:strVal val="visible"/>
                                      </p:to>
                                    </p:set>
                                    <p:animEffect transition="in" filter="blinds(horizontal)">
                                      <p:cBhvr>
                                        <p:cTn id="90" dur="500"/>
                                        <p:tgtEl>
                                          <p:spTgt spid="23572"/>
                                        </p:tgtEl>
                                      </p:cBhvr>
                                    </p:animEffect>
                                  </p:childTnLst>
                                </p:cTn>
                              </p:par>
                              <p:par>
                                <p:cTn id="91" presetID="3" presetClass="entr" presetSubtype="10" fill="hold" grpId="0" nodeType="withEffect">
                                  <p:stCondLst>
                                    <p:cond delay="0"/>
                                  </p:stCondLst>
                                  <p:childTnLst>
                                    <p:set>
                                      <p:cBhvr>
                                        <p:cTn id="92" dur="1" fill="hold">
                                          <p:stCondLst>
                                            <p:cond delay="0"/>
                                          </p:stCondLst>
                                        </p:cTn>
                                        <p:tgtEl>
                                          <p:spTgt spid="23573"/>
                                        </p:tgtEl>
                                        <p:attrNameLst>
                                          <p:attrName>style.visibility</p:attrName>
                                        </p:attrNameLst>
                                      </p:cBhvr>
                                      <p:to>
                                        <p:strVal val="visible"/>
                                      </p:to>
                                    </p:set>
                                    <p:animEffect transition="in" filter="blinds(horizontal)">
                                      <p:cBhvr>
                                        <p:cTn id="93" dur="500"/>
                                        <p:tgtEl>
                                          <p:spTgt spid="23573"/>
                                        </p:tgtEl>
                                      </p:cBhvr>
                                    </p:animEffect>
                                  </p:childTnLst>
                                </p:cTn>
                              </p:par>
                              <p:par>
                                <p:cTn id="94" presetID="3" presetClass="exit" presetSubtype="10" fill="hold" grpId="1" nodeType="withEffect">
                                  <p:stCondLst>
                                    <p:cond delay="0"/>
                                  </p:stCondLst>
                                  <p:childTnLst>
                                    <p:animEffect transition="out" filter="blinds(horizontal)">
                                      <p:cBhvr>
                                        <p:cTn id="95" dur="500"/>
                                        <p:tgtEl>
                                          <p:spTgt spid="23564"/>
                                        </p:tgtEl>
                                      </p:cBhvr>
                                    </p:animEffect>
                                    <p:set>
                                      <p:cBhvr>
                                        <p:cTn id="96" dur="1" fill="hold">
                                          <p:stCondLst>
                                            <p:cond delay="499"/>
                                          </p:stCondLst>
                                        </p:cTn>
                                        <p:tgtEl>
                                          <p:spTgt spid="23564"/>
                                        </p:tgtEl>
                                        <p:attrNameLst>
                                          <p:attrName>style.visibility</p:attrName>
                                        </p:attrNameLst>
                                      </p:cBhvr>
                                      <p:to>
                                        <p:strVal val="hidden"/>
                                      </p:to>
                                    </p:set>
                                  </p:childTnLst>
                                </p:cTn>
                              </p:par>
                              <p:par>
                                <p:cTn id="97" presetID="3" presetClass="exit" presetSubtype="10" fill="hold" grpId="1" nodeType="withEffect">
                                  <p:stCondLst>
                                    <p:cond delay="0"/>
                                  </p:stCondLst>
                                  <p:childTnLst>
                                    <p:animEffect transition="out" filter="blinds(horizontal)">
                                      <p:cBhvr>
                                        <p:cTn id="98" dur="500"/>
                                        <p:tgtEl>
                                          <p:spTgt spid="23565"/>
                                        </p:tgtEl>
                                      </p:cBhvr>
                                    </p:animEffect>
                                    <p:set>
                                      <p:cBhvr>
                                        <p:cTn id="99" dur="1" fill="hold">
                                          <p:stCondLst>
                                            <p:cond delay="499"/>
                                          </p:stCondLst>
                                        </p:cTn>
                                        <p:tgtEl>
                                          <p:spTgt spid="23565"/>
                                        </p:tgtEl>
                                        <p:attrNameLst>
                                          <p:attrName>style.visibility</p:attrName>
                                        </p:attrNameLst>
                                      </p:cBhvr>
                                      <p:to>
                                        <p:strVal val="hidden"/>
                                      </p:to>
                                    </p:set>
                                  </p:childTnLst>
                                </p:cTn>
                              </p:par>
                            </p:childTnLst>
                          </p:cTn>
                        </p:par>
                        <p:par>
                          <p:cTn id="100" fill="hold">
                            <p:stCondLst>
                              <p:cond delay="500"/>
                            </p:stCondLst>
                            <p:childTnLst>
                              <p:par>
                                <p:cTn id="101" presetID="17" presetClass="entr" presetSubtype="10" fill="hold" grpId="0" nodeType="afterEffect">
                                  <p:stCondLst>
                                    <p:cond delay="0"/>
                                  </p:stCondLst>
                                  <p:childTnLst>
                                    <p:set>
                                      <p:cBhvr>
                                        <p:cTn id="102" dur="1" fill="hold">
                                          <p:stCondLst>
                                            <p:cond delay="0"/>
                                          </p:stCondLst>
                                        </p:cTn>
                                        <p:tgtEl>
                                          <p:spTgt spid="23575"/>
                                        </p:tgtEl>
                                        <p:attrNameLst>
                                          <p:attrName>style.visibility</p:attrName>
                                        </p:attrNameLst>
                                      </p:cBhvr>
                                      <p:to>
                                        <p:strVal val="visible"/>
                                      </p:to>
                                    </p:set>
                                    <p:anim calcmode="lin" valueType="num">
                                      <p:cBhvr>
                                        <p:cTn id="103" dur="500" fill="hold"/>
                                        <p:tgtEl>
                                          <p:spTgt spid="23575"/>
                                        </p:tgtEl>
                                        <p:attrNameLst>
                                          <p:attrName>ppt_w</p:attrName>
                                        </p:attrNameLst>
                                      </p:cBhvr>
                                      <p:tavLst>
                                        <p:tav tm="0">
                                          <p:val>
                                            <p:fltVal val="0"/>
                                          </p:val>
                                        </p:tav>
                                        <p:tav tm="100000">
                                          <p:val>
                                            <p:strVal val="#ppt_w"/>
                                          </p:val>
                                        </p:tav>
                                      </p:tavLst>
                                    </p:anim>
                                    <p:anim calcmode="lin" valueType="num">
                                      <p:cBhvr>
                                        <p:cTn id="104" dur="500" fill="hold"/>
                                        <p:tgtEl>
                                          <p:spTgt spid="2357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animBg="1"/>
      <p:bldP spid="23555" grpId="1" animBg="1"/>
      <p:bldP spid="23556" grpId="0" animBg="1"/>
      <p:bldP spid="23557" grpId="0" animBg="1"/>
      <p:bldP spid="23557" grpId="1" animBg="1"/>
      <p:bldP spid="23562" grpId="0" animBg="1"/>
      <p:bldP spid="23563" grpId="0"/>
      <p:bldP spid="23564" grpId="0" animBg="1"/>
      <p:bldP spid="23564" grpId="1" animBg="1"/>
      <p:bldP spid="23565" grpId="0"/>
      <p:bldP spid="23565" grpId="1"/>
      <p:bldP spid="23566" grpId="0" animBg="1"/>
      <p:bldP spid="23567" grpId="0" animBg="1"/>
      <p:bldP spid="23567" grpId="1" animBg="1"/>
      <p:bldP spid="23568" grpId="0" build="allAtOnce" animBg="1"/>
      <p:bldP spid="23569" grpId="0" animBg="1"/>
      <p:bldP spid="23570" grpId="0" animBg="1"/>
      <p:bldP spid="23571" grpId="0"/>
      <p:bldP spid="23572" grpId="0" animBg="1"/>
      <p:bldP spid="23573" grpId="0"/>
      <p:bldP spid="2357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en-US" sz="3200" b="1" i="1" dirty="0" smtClean="0"/>
              <a:t>Call by Value</a:t>
            </a:r>
            <a:r>
              <a:rPr lang="en-US" sz="3200" b="1"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32</a:t>
            </a:fld>
            <a:endParaRPr lang="tr-TR"/>
          </a:p>
        </p:txBody>
      </p:sp>
      <p:sp>
        <p:nvSpPr>
          <p:cNvPr id="8" name="7 Dikdörtgen"/>
          <p:cNvSpPr>
            <a:spLocks noChangeArrowheads="1"/>
          </p:cNvSpPr>
          <p:nvPr/>
        </p:nvSpPr>
        <p:spPr bwMode="auto">
          <a:xfrm>
            <a:off x="71406" y="4666458"/>
            <a:ext cx="4071966" cy="47705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square">
            <a:spAutoFit/>
          </a:bodyPr>
          <a:lstStyle/>
          <a:p>
            <a:r>
              <a:rPr lang="tr-TR" sz="2500" dirty="0"/>
              <a:t>Programın çıktısı= </a:t>
            </a:r>
            <a:r>
              <a:rPr lang="tr-TR" sz="2500" dirty="0" smtClean="0">
                <a:solidFill>
                  <a:srgbClr val="FF0000"/>
                </a:solidFill>
              </a:rPr>
              <a:t>0</a:t>
            </a:r>
            <a:r>
              <a:rPr lang="tr-TR" sz="2500" dirty="0" smtClean="0"/>
              <a:t> </a:t>
            </a:r>
            <a:r>
              <a:rPr lang="tr-TR" sz="2500" dirty="0"/>
              <a:t>olacaktır. </a:t>
            </a:r>
          </a:p>
        </p:txBody>
      </p:sp>
      <p:sp>
        <p:nvSpPr>
          <p:cNvPr id="9" name="8 Dikdörtgen"/>
          <p:cNvSpPr>
            <a:spLocks noChangeArrowheads="1"/>
          </p:cNvSpPr>
          <p:nvPr/>
        </p:nvSpPr>
        <p:spPr bwMode="auto">
          <a:xfrm>
            <a:off x="3857620" y="1643050"/>
            <a:ext cx="5143536" cy="1631216"/>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a:spAutoFit/>
          </a:bodyPr>
          <a:lstStyle/>
          <a:p>
            <a:r>
              <a:rPr lang="tr-TR" sz="2500" dirty="0"/>
              <a:t>Sadece gerçek parametreden </a:t>
            </a:r>
            <a:r>
              <a:rPr lang="tr-TR" sz="2500" dirty="0" err="1"/>
              <a:t>formal</a:t>
            </a:r>
            <a:r>
              <a:rPr lang="tr-TR" sz="2500" dirty="0"/>
              <a:t> parametreye değer geçişi olduğu için en güvenilir parametre aktarım yöntemidir</a:t>
            </a:r>
          </a:p>
        </p:txBody>
      </p:sp>
      <p:sp>
        <p:nvSpPr>
          <p:cNvPr id="11" name="Text Box 3"/>
          <p:cNvSpPr txBox="1">
            <a:spLocks noChangeArrowheads="1"/>
          </p:cNvSpPr>
          <p:nvPr/>
        </p:nvSpPr>
        <p:spPr bwMode="auto">
          <a:xfrm>
            <a:off x="214282" y="1643050"/>
            <a:ext cx="3500462" cy="256381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square"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void f(</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lang="en-GB" sz="1800" b="1" dirty="0">
              <a:solidFill>
                <a:srgbClr val="000000"/>
              </a:solidFill>
              <a:latin typeface="Courier New" charset="0"/>
              <a:ea typeface="ＭＳ Ｐゴシック" charset="0"/>
              <a:cs typeface="ＭＳ Ｐゴシック" charset="0"/>
            </a:endParaRP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int</a:t>
            </a:r>
            <a:r>
              <a:rPr lang="en-GB" sz="1800" b="1" dirty="0">
                <a:solidFill>
                  <a:srgbClr val="000000"/>
                </a:solidFill>
                <a:latin typeface="Courier New" charset="0"/>
                <a:ea typeface="ＭＳ Ｐゴシック" charset="0"/>
                <a:cs typeface="ＭＳ Ｐゴシック" charset="0"/>
              </a:rPr>
              <a: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  </a:t>
            </a:r>
            <a:r>
              <a:rPr lang="en-GB" sz="1800" b="1" dirty="0" err="1">
                <a:solidFill>
                  <a:srgbClr val="000000"/>
                </a:solidFill>
                <a:latin typeface="Courier New" charset="0"/>
                <a:ea typeface="ＭＳ Ｐゴシック" charset="0"/>
                <a:cs typeface="ＭＳ Ｐゴシック" charset="0"/>
              </a:rPr>
              <a:t>printf</a:t>
            </a:r>
            <a:r>
              <a:rPr lang="en-GB" sz="1800" b="1" dirty="0">
                <a:solidFill>
                  <a:srgbClr val="000000"/>
                </a:solidFill>
                <a:latin typeface="Courier New" charset="0"/>
                <a:ea typeface="ＭＳ Ｐゴシック" charset="0"/>
                <a:cs typeface="ＭＳ Ｐゴシック" charset="0"/>
              </a:rPr>
              <a:t>("%d\n",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dirty="0">
                <a:solidFill>
                  <a:srgbClr val="000000"/>
                </a:solidFill>
                <a:latin typeface="Courier New" charset="0"/>
                <a:ea typeface="ＭＳ Ｐゴシック" charset="0"/>
                <a:cs typeface="ＭＳ Ｐゴシック" charset="0"/>
              </a:rPr>
              <a:t>}</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sz="3200" b="1" dirty="0" err="1" smtClean="0"/>
              <a:t>Değer</a:t>
            </a:r>
            <a:r>
              <a:rPr lang="en-US" sz="3200" b="1" dirty="0" smtClean="0"/>
              <a:t> </a:t>
            </a:r>
            <a:r>
              <a:rPr lang="en-US" sz="3200" b="1" dirty="0" err="1" smtClean="0"/>
              <a:t>ile</a:t>
            </a:r>
            <a:r>
              <a:rPr lang="en-US" sz="3200" b="1" dirty="0" smtClean="0"/>
              <a:t> </a:t>
            </a:r>
            <a:r>
              <a:rPr lang="en-US" sz="3200" b="1" dirty="0" err="1" smtClean="0"/>
              <a:t>Çağırma</a:t>
            </a:r>
            <a:r>
              <a:rPr lang="en-US" sz="3200" b="1" dirty="0" smtClean="0"/>
              <a:t> (</a:t>
            </a:r>
            <a:r>
              <a:rPr lang="en-US" sz="3200" b="1" i="1" dirty="0" smtClean="0"/>
              <a:t>Call by Value</a:t>
            </a:r>
            <a:r>
              <a:rPr lang="en-US" sz="3200" b="1" dirty="0" smtClean="0"/>
              <a:t>)</a:t>
            </a:r>
            <a:endParaRPr lang="tr-TR" sz="3200"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33</a:t>
            </a:fld>
            <a:endParaRPr lang="tr-TR"/>
          </a:p>
        </p:txBody>
      </p:sp>
      <p:sp>
        <p:nvSpPr>
          <p:cNvPr id="7" name="Text Box 3"/>
          <p:cNvSpPr txBox="1">
            <a:spLocks noChangeArrowheads="1"/>
          </p:cNvSpPr>
          <p:nvPr/>
        </p:nvSpPr>
        <p:spPr bwMode="auto">
          <a:xfrm>
            <a:off x="881058" y="3470269"/>
            <a:ext cx="3048000" cy="1465262"/>
          </a:xfrm>
          <a:prstGeom prst="rect">
            <a:avLst/>
          </a:prstGeom>
          <a:solidFill>
            <a:srgbClr val="FF66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8" name="Text Box 4"/>
          <p:cNvSpPr txBox="1">
            <a:spLocks noChangeArrowheads="1"/>
          </p:cNvSpPr>
          <p:nvPr/>
        </p:nvSpPr>
        <p:spPr bwMode="auto">
          <a:xfrm>
            <a:off x="5411788" y="2590800"/>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9" name="Text Box 5"/>
          <p:cNvSpPr txBox="1">
            <a:spLocks noChangeArrowheads="1"/>
          </p:cNvSpPr>
          <p:nvPr/>
        </p:nvSpPr>
        <p:spPr bwMode="auto">
          <a:xfrm>
            <a:off x="5867400" y="25908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0" name="Rectangle 6"/>
          <p:cNvSpPr>
            <a:spLocks noChangeArrowheads="1"/>
          </p:cNvSpPr>
          <p:nvPr/>
        </p:nvSpPr>
        <p:spPr bwMode="auto">
          <a:xfrm>
            <a:off x="881058" y="2571744"/>
            <a:ext cx="3048000" cy="917575"/>
          </a:xfrm>
          <a:prstGeom prst="rect">
            <a:avLst/>
          </a:prstGeom>
          <a:solidFill>
            <a:srgbClr val="FFFF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f(int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11" name="Text Box 7"/>
          <p:cNvSpPr txBox="1">
            <a:spLocks noChangeArrowheads="1"/>
          </p:cNvSpPr>
          <p:nvPr/>
        </p:nvSpPr>
        <p:spPr bwMode="auto">
          <a:xfrm>
            <a:off x="5411788" y="3048000"/>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2" name="Text Box 8"/>
          <p:cNvSpPr txBox="1">
            <a:spLocks noChangeArrowheads="1"/>
          </p:cNvSpPr>
          <p:nvPr/>
        </p:nvSpPr>
        <p:spPr bwMode="auto">
          <a:xfrm>
            <a:off x="5867400" y="3038475"/>
            <a:ext cx="1371600" cy="460375"/>
          </a:xfrm>
          <a:prstGeom prst="rect">
            <a:avLst/>
          </a:prstGeom>
          <a:solidFill>
            <a:srgbClr val="FFFF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3" name="Text Box 9"/>
          <p:cNvSpPr txBox="1">
            <a:spLocks noChangeArrowheads="1"/>
          </p:cNvSpPr>
          <p:nvPr/>
        </p:nvSpPr>
        <p:spPr bwMode="auto">
          <a:xfrm>
            <a:off x="5867400" y="3038475"/>
            <a:ext cx="1371600" cy="460375"/>
          </a:xfrm>
          <a:prstGeom prst="rect">
            <a:avLst/>
          </a:prstGeom>
          <a:solidFill>
            <a:srgbClr val="FFFF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3</a:t>
            </a:r>
          </a:p>
        </p:txBody>
      </p:sp>
      <p:sp>
        <p:nvSpPr>
          <p:cNvPr id="14" name="Rectangle 2"/>
          <p:cNvSpPr txBox="1">
            <a:spLocks noChangeArrowheads="1"/>
          </p:cNvSpPr>
          <p:nvPr/>
        </p:nvSpPr>
        <p:spPr>
          <a:xfrm>
            <a:off x="457200" y="1524000"/>
            <a:ext cx="8153400" cy="4983163"/>
          </a:xfrm>
          <a:prstGeom prst="rect">
            <a:avLst/>
          </a:prstGeom>
          <a:ln/>
        </p:spPr>
        <p:txBody>
          <a:bodyPr vert="horz">
            <a:normAutofit lnSpcReduction="100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Gerçek</a:t>
            </a:r>
            <a:r>
              <a:rPr kumimoji="0" lang="en-GB" sz="29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900" b="0" i="0" u="none" strike="noStrike" kern="1200" cap="none" spc="0" normalizeH="0" baseline="0" noProof="0" dirty="0" err="1" smtClean="0">
                <a:ln>
                  <a:noFill/>
                </a:ln>
                <a:solidFill>
                  <a:schemeClr val="tx1"/>
                </a:solidFill>
                <a:effectLst/>
                <a:uLnTx/>
                <a:uFillTx/>
                <a:latin typeface="+mn-lt"/>
                <a:ea typeface="+mn-ea"/>
                <a:cs typeface="+mn-cs"/>
              </a:rPr>
              <a:t>parametr</a:t>
            </a:r>
            <a:r>
              <a:rPr kumimoji="0" lang="tr-TR" sz="2900" b="0" i="0" u="none" strike="noStrike" kern="1200" cap="none" spc="0" normalizeH="0" baseline="0" noProof="0" dirty="0" smtClean="0">
                <a:ln>
                  <a:noFill/>
                </a:ln>
                <a:solidFill>
                  <a:schemeClr val="tx1"/>
                </a:solidFill>
                <a:effectLst/>
                <a:uLnTx/>
                <a:uFillTx/>
                <a:latin typeface="+mn-lt"/>
                <a:ea typeface="+mn-ea"/>
                <a:cs typeface="+mn-cs"/>
              </a:rPr>
              <a:t>e, resmi parametrenin yığındaki yerine kopyalanır</a:t>
            </a: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charset="0"/>
              <a:buNone/>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endParaRPr kumimoji="0" lang="en-GB" sz="29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Resmi parametrenin değişimi gerçek parametreye yansımadı!</a:t>
            </a:r>
            <a:endParaRPr kumimoji="0" lang="en-GB" sz="29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1" presetClass="entr" fill="hold" nodeType="after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par>
                          <p:cTn id="25" fill="hold">
                            <p:stCondLst>
                              <p:cond delay="0"/>
                            </p:stCondLst>
                            <p:childTnLst>
                              <p:par>
                                <p:cTn id="26" presetID="1" presetClass="exit" fill="hold" nodeType="afterEffect">
                                  <p:stCondLst>
                                    <p:cond delay="0"/>
                                  </p:stCondLst>
                                  <p:childTnLst>
                                    <p:set>
                                      <p:cBhvr>
                                        <p:cTn id="27" dur="1" fill="hold">
                                          <p:stCondLst>
                                            <p:cond delay="0"/>
                                          </p:stCondLst>
                                        </p:cTn>
                                        <p:tgtEl>
                                          <p:spTgt spid="13"/>
                                        </p:tgtEl>
                                        <p:attrNameLst>
                                          <p:attrName>style.visibility</p:attrName>
                                        </p:attrNameLst>
                                      </p:cBhvr>
                                      <p:to>
                                        <p:strVal val="hidden"/>
                                      </p:to>
                                    </p:set>
                                  </p:childTnLst>
                                </p:cTn>
                              </p:par>
                            </p:childTnLst>
                          </p:cTn>
                        </p:par>
                        <p:par>
                          <p:cTn id="28" fill="hold">
                            <p:stCondLst>
                              <p:cond delay="0"/>
                            </p:stCondLst>
                            <p:childTnLst>
                              <p:par>
                                <p:cTn id="29" presetID="1" presetClass="exit" fill="hold" nodeType="afterEffect">
                                  <p:stCondLst>
                                    <p:cond delay="0"/>
                                  </p:stCondLst>
                                  <p:childTnLst>
                                    <p:set>
                                      <p:cBhvr>
                                        <p:cTn id="3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err="1" smtClean="0"/>
              <a:t>Sonuç</a:t>
            </a:r>
            <a:r>
              <a:rPr lang="en-US" sz="3200" b="1" dirty="0" smtClean="0"/>
              <a:t> </a:t>
            </a:r>
            <a:r>
              <a:rPr lang="en-US" sz="3200" b="1" dirty="0" err="1"/>
              <a:t>ile</a:t>
            </a:r>
            <a:r>
              <a:rPr lang="en-US" sz="3200" b="1" dirty="0"/>
              <a:t> </a:t>
            </a:r>
            <a:r>
              <a:rPr lang="en-US" sz="3200" b="1" dirty="0" err="1"/>
              <a:t>Çağırma</a:t>
            </a:r>
            <a:r>
              <a:rPr lang="en-US" sz="3200" b="1" dirty="0"/>
              <a:t> (</a:t>
            </a:r>
            <a:r>
              <a:rPr lang="en-US" sz="3200" b="1" i="1" dirty="0"/>
              <a:t>Call by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34</a:t>
            </a:fld>
            <a:endParaRPr lang="tr-TR"/>
          </a:p>
        </p:txBody>
      </p:sp>
      <p:sp>
        <p:nvSpPr>
          <p:cNvPr id="7" name="İçerik Yer Tutucusu 6"/>
          <p:cNvSpPr>
            <a:spLocks noGrp="1"/>
          </p:cNvSpPr>
          <p:nvPr>
            <p:ph sz="quarter" idx="1"/>
          </p:nvPr>
        </p:nvSpPr>
        <p:spPr/>
        <p:txBody>
          <a:bodyPr>
            <a:noAutofit/>
          </a:bodyPr>
          <a:lstStyle/>
          <a:p>
            <a:r>
              <a:rPr lang="tr-TR" sz="2400" dirty="0"/>
              <a:t>Sonuç ile çağırma yöntemi, dışarı modelinin gerçekleştirimidir. </a:t>
            </a:r>
            <a:endParaRPr lang="tr-TR" sz="2400" dirty="0" smtClean="0"/>
          </a:p>
          <a:p>
            <a:endParaRPr lang="tr-TR" sz="700" dirty="0"/>
          </a:p>
          <a:p>
            <a:r>
              <a:rPr lang="tr-TR" sz="2400" dirty="0" smtClean="0"/>
              <a:t>Bu </a:t>
            </a:r>
            <a:r>
              <a:rPr lang="tr-TR" sz="2400" dirty="0"/>
              <a:t>yöntemde çağırım deyimi ile altprograma bir değer aktarılmazken, gerçek bir parametreye karşı gelen resmi parametrenin değeri, altprogram sonunda, denetim yeniden çağıran programa geçmeden önce, gerçek parametreyi gösteren değişkene aktarılır. Bu tanımlamadan anlaşıldığı gibi, gerçek parametrenin değişken olması zorunludur. </a:t>
            </a:r>
            <a:endParaRPr lang="tr-TR" sz="2400" dirty="0" smtClean="0"/>
          </a:p>
          <a:p>
            <a:endParaRPr lang="tr-TR" sz="400" dirty="0"/>
          </a:p>
          <a:p>
            <a:r>
              <a:rPr lang="tr-TR" sz="2400" dirty="0" smtClean="0"/>
              <a:t>Gerçek </a:t>
            </a:r>
            <a:r>
              <a:rPr lang="tr-TR" sz="2400" dirty="0"/>
              <a:t>parametreye karşı gelen resmi parametre, altprogramın çalışması süresince yerel değişkendir. </a:t>
            </a:r>
            <a:br>
              <a:rPr lang="tr-TR" sz="2400" dirty="0"/>
            </a:br>
            <a:endParaRPr lang="tr-TR" sz="900" dirty="0"/>
          </a:p>
          <a:p>
            <a:r>
              <a:rPr lang="tr-TR" sz="2400" dirty="0"/>
              <a:t>Bu yöntemin uygulanmasındaki güçlük, gerçek parametrenin değerinin resmi parametreye aktarılmasının önlenmesidir.</a:t>
            </a:r>
          </a:p>
        </p:txBody>
      </p:sp>
    </p:spTree>
    <p:extLst>
      <p:ext uri="{BB962C8B-B14F-4D97-AF65-F5344CB8AC3E}">
        <p14:creationId xmlns:p14="http://schemas.microsoft.com/office/powerpoint/2010/main" val="28696781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err="1" smtClean="0"/>
              <a:t>Sonuç</a:t>
            </a:r>
            <a:r>
              <a:rPr lang="en-US" sz="3200" b="1" dirty="0" smtClean="0"/>
              <a:t> </a:t>
            </a:r>
            <a:r>
              <a:rPr lang="en-US" sz="3200" b="1" dirty="0" err="1"/>
              <a:t>ile</a:t>
            </a:r>
            <a:r>
              <a:rPr lang="en-US" sz="3200" b="1" dirty="0"/>
              <a:t> </a:t>
            </a:r>
            <a:r>
              <a:rPr lang="en-US" sz="3200" b="1" dirty="0" err="1"/>
              <a:t>Çağırma</a:t>
            </a:r>
            <a:r>
              <a:rPr lang="en-US" sz="3200" b="1" dirty="0"/>
              <a:t> (</a:t>
            </a:r>
            <a:r>
              <a:rPr lang="en-US" sz="3200" b="1" i="1" dirty="0"/>
              <a:t>Call by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35</a:t>
            </a:fld>
            <a:endParaRPr lang="tr-TR"/>
          </a:p>
        </p:txBody>
      </p:sp>
      <p:pic>
        <p:nvPicPr>
          <p:cNvPr id="61442"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a14="http://schemas.microsoft.com/office/drawing/2010/main" val="0"/>
              </a:ext>
            </a:extLst>
          </a:blip>
          <a:srcRect/>
          <a:stretch>
            <a:fillRect/>
          </a:stretch>
        </p:blipFill>
        <p:spPr bwMode="auto">
          <a:xfrm>
            <a:off x="561156" y="1844824"/>
            <a:ext cx="8115300"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2803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ChangeArrowheads="1"/>
          </p:cNvSpPr>
          <p:nvPr/>
        </p:nvSpPr>
        <p:spPr bwMode="auto">
          <a:xfrm>
            <a:off x="4284663" y="3469263"/>
            <a:ext cx="1873250" cy="1439863"/>
          </a:xfrm>
          <a:prstGeom prst="rect">
            <a:avLst/>
          </a:prstGeom>
          <a:solidFill>
            <a:srgbClr val="CCFFCC"/>
          </a:solidFill>
          <a:ln w="9525">
            <a:noFill/>
            <a:miter lim="800000"/>
            <a:headEnd/>
            <a:tailEnd/>
          </a:ln>
        </p:spPr>
        <p:txBody>
          <a:bodyPr wrap="none" anchor="ctr"/>
          <a:lstStyle/>
          <a:p>
            <a:endParaRPr lang="tr-TR"/>
          </a:p>
        </p:txBody>
      </p:sp>
      <p:sp>
        <p:nvSpPr>
          <p:cNvPr id="16389" name="Rectangle 4"/>
          <p:cNvSpPr>
            <a:spLocks noChangeArrowheads="1"/>
          </p:cNvSpPr>
          <p:nvPr/>
        </p:nvSpPr>
        <p:spPr bwMode="auto">
          <a:xfrm>
            <a:off x="4284663" y="1740476"/>
            <a:ext cx="1873250" cy="40322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27653" name="Rectangle 5"/>
          <p:cNvSpPr>
            <a:spLocks noChangeArrowheads="1"/>
          </p:cNvSpPr>
          <p:nvPr/>
        </p:nvSpPr>
        <p:spPr bwMode="auto">
          <a:xfrm>
            <a:off x="4284663" y="4909126"/>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a:t>
            </a:r>
          </a:p>
        </p:txBody>
      </p:sp>
      <p:sp>
        <p:nvSpPr>
          <p:cNvPr id="27654" name="Rectangle 6"/>
          <p:cNvSpPr>
            <a:spLocks noChangeArrowheads="1"/>
          </p:cNvSpPr>
          <p:nvPr/>
        </p:nvSpPr>
        <p:spPr bwMode="auto">
          <a:xfrm>
            <a:off x="4284663" y="4045526"/>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a:t>
            </a:r>
          </a:p>
        </p:txBody>
      </p:sp>
      <p:sp>
        <p:nvSpPr>
          <p:cNvPr id="27655" name="Rectangle 7"/>
          <p:cNvSpPr>
            <a:spLocks noChangeArrowheads="1"/>
          </p:cNvSpPr>
          <p:nvPr/>
        </p:nvSpPr>
        <p:spPr bwMode="auto">
          <a:xfrm>
            <a:off x="4284663" y="5340926"/>
            <a:ext cx="1873250" cy="431800"/>
          </a:xfrm>
          <a:prstGeom prst="rect">
            <a:avLst/>
          </a:prstGeom>
          <a:solidFill>
            <a:srgbClr val="7030A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a:t>
            </a:r>
          </a:p>
        </p:txBody>
      </p:sp>
      <p:sp>
        <p:nvSpPr>
          <p:cNvPr id="27656" name="Line 8"/>
          <p:cNvSpPr>
            <a:spLocks noChangeShapeType="1"/>
          </p:cNvSpPr>
          <p:nvPr/>
        </p:nvSpPr>
        <p:spPr bwMode="auto">
          <a:xfrm flipH="1" flipV="1">
            <a:off x="6157913" y="5772726"/>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27657" name="Rectangle 9"/>
          <p:cNvSpPr>
            <a:spLocks noChangeArrowheads="1"/>
          </p:cNvSpPr>
          <p:nvPr/>
        </p:nvSpPr>
        <p:spPr bwMode="auto">
          <a:xfrm>
            <a:off x="4284663" y="4477326"/>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a:t>
            </a:r>
          </a:p>
        </p:txBody>
      </p:sp>
      <p:sp>
        <p:nvSpPr>
          <p:cNvPr id="27658" name="Text Box 10"/>
          <p:cNvSpPr txBox="1">
            <a:spLocks noChangeArrowheads="1"/>
          </p:cNvSpPr>
          <p:nvPr/>
        </p:nvSpPr>
        <p:spPr bwMode="auto">
          <a:xfrm>
            <a:off x="6300788" y="6072206"/>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7030A0"/>
                </a:solidFill>
                <a:latin typeface="Arial" charset="0"/>
              </a:rPr>
              <a:t>caller stack </a:t>
            </a:r>
            <a:r>
              <a:rPr lang="tr-TR" altLang="zh-TW" b="1" dirty="0" smtClean="0">
                <a:solidFill>
                  <a:srgbClr val="7030A0"/>
                </a:solidFill>
                <a:latin typeface="Arial" charset="0"/>
              </a:rPr>
              <a:t>noktası</a:t>
            </a:r>
            <a:endParaRPr lang="en-US" altLang="zh-TW" b="1" dirty="0">
              <a:solidFill>
                <a:srgbClr val="7030A0"/>
              </a:solidFill>
              <a:latin typeface="Arial" charset="0"/>
            </a:endParaRPr>
          </a:p>
        </p:txBody>
      </p:sp>
      <p:sp>
        <p:nvSpPr>
          <p:cNvPr id="27659" name="Line 11"/>
          <p:cNvSpPr>
            <a:spLocks noChangeShapeType="1"/>
          </p:cNvSpPr>
          <p:nvPr/>
        </p:nvSpPr>
        <p:spPr bwMode="auto">
          <a:xfrm flipH="1" flipV="1">
            <a:off x="6157913" y="4909126"/>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16397" name="Text Box 12"/>
          <p:cNvSpPr txBox="1">
            <a:spLocks noChangeArrowheads="1"/>
          </p:cNvSpPr>
          <p:nvPr/>
        </p:nvSpPr>
        <p:spPr bwMode="auto">
          <a:xfrm>
            <a:off x="858811" y="1630384"/>
            <a:ext cx="2368550" cy="2308324"/>
          </a:xfrm>
          <a:prstGeom prst="rect">
            <a:avLst/>
          </a:prstGeom>
          <a:noFill/>
          <a:ln w="9525">
            <a:noFill/>
            <a:miter lim="800000"/>
            <a:headEnd/>
            <a:tailEnd/>
          </a:ln>
        </p:spPr>
        <p:txBody>
          <a:bodyPr>
            <a:spAutoFit/>
          </a:bodyPr>
          <a:lstStyle/>
          <a:p>
            <a:r>
              <a:rPr lang="en-US" altLang="zh-TW" b="1" i="1" dirty="0">
                <a:solidFill>
                  <a:srgbClr val="7030A0"/>
                </a:solidFill>
                <a:latin typeface="Arial" charset="0"/>
              </a:rPr>
              <a:t>caller( )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a ;</a:t>
            </a:r>
          </a:p>
          <a:p>
            <a:r>
              <a:rPr lang="en-US" altLang="zh-TW" b="1" i="1" dirty="0">
                <a:solidFill>
                  <a:srgbClr val="7030A0"/>
                </a:solidFill>
                <a:latin typeface="Arial" charset="0"/>
              </a:rPr>
              <a:t>   </a:t>
            </a:r>
            <a:r>
              <a:rPr lang="en-US" altLang="zh-TW" b="1" i="1" dirty="0" err="1">
                <a:solidFill>
                  <a:srgbClr val="7030A0"/>
                </a:solidFill>
                <a:latin typeface="Arial" charset="0"/>
              </a:rPr>
              <a:t>int</a:t>
            </a:r>
            <a:r>
              <a:rPr lang="en-US" altLang="zh-TW" b="1" i="1" dirty="0">
                <a:solidFill>
                  <a:srgbClr val="7030A0"/>
                </a:solidFill>
                <a:latin typeface="Arial" charset="0"/>
              </a:rPr>
              <a:t>  b ;</a:t>
            </a:r>
          </a:p>
          <a:p>
            <a:r>
              <a:rPr lang="en-US" altLang="zh-TW" b="1" i="1" dirty="0">
                <a:solidFill>
                  <a:srgbClr val="7030A0"/>
                </a:solidFill>
                <a:latin typeface="Arial" charset="0"/>
              </a:rPr>
              <a:t>   </a:t>
            </a:r>
            <a:r>
              <a:rPr lang="en-US" altLang="zh-TW" b="1" i="1" dirty="0" err="1">
                <a:solidFill>
                  <a:srgbClr val="7030A0"/>
                </a:solidFill>
                <a:latin typeface="Arial" charset="0"/>
              </a:rPr>
              <a:t>foo</a:t>
            </a:r>
            <a:r>
              <a:rPr lang="en-US" altLang="zh-TW" b="1" i="1" dirty="0">
                <a:solidFill>
                  <a:srgbClr val="7030A0"/>
                </a:solidFill>
                <a:latin typeface="Arial" charset="0"/>
              </a:rPr>
              <a:t>(a, b);</a:t>
            </a:r>
          </a:p>
          <a:p>
            <a:r>
              <a:rPr lang="en-US" altLang="zh-TW" b="1" i="1" dirty="0">
                <a:solidFill>
                  <a:srgbClr val="7030A0"/>
                </a:solidFill>
                <a:latin typeface="Arial" charset="0"/>
              </a:rPr>
              <a:t>   //  a = 6</a:t>
            </a:r>
          </a:p>
          <a:p>
            <a:r>
              <a:rPr lang="en-US" altLang="zh-TW" b="1" i="1" dirty="0">
                <a:solidFill>
                  <a:srgbClr val="7030A0"/>
                </a:solidFill>
                <a:latin typeface="Arial" charset="0"/>
              </a:rPr>
              <a:t>   //  b = 4</a:t>
            </a:r>
          </a:p>
          <a:p>
            <a:r>
              <a:rPr lang="en-US" altLang="zh-TW" b="1" i="1" dirty="0">
                <a:solidFill>
                  <a:srgbClr val="7030A0"/>
                </a:solidFill>
                <a:latin typeface="Arial" charset="0"/>
              </a:rPr>
              <a:t>}</a:t>
            </a:r>
          </a:p>
          <a:p>
            <a:r>
              <a:rPr lang="en-US" altLang="zh-TW" dirty="0">
                <a:latin typeface="Arial" charset="0"/>
              </a:rPr>
              <a:t>   </a:t>
            </a:r>
          </a:p>
        </p:txBody>
      </p:sp>
      <p:sp>
        <p:nvSpPr>
          <p:cNvPr id="16398" name="Text Box 13"/>
          <p:cNvSpPr txBox="1">
            <a:spLocks noChangeArrowheads="1"/>
          </p:cNvSpPr>
          <p:nvPr/>
        </p:nvSpPr>
        <p:spPr bwMode="auto">
          <a:xfrm>
            <a:off x="785786" y="4511696"/>
            <a:ext cx="2665412" cy="1477328"/>
          </a:xfrm>
          <a:prstGeom prst="rect">
            <a:avLst/>
          </a:prstGeom>
          <a:noFill/>
          <a:ln w="9525">
            <a:noFill/>
            <a:miter lim="800000"/>
            <a:headEnd/>
            <a:tailEnd/>
          </a:ln>
        </p:spPr>
        <p:txBody>
          <a:bodyPr>
            <a:spAutoFit/>
          </a:bodyPr>
          <a:lstStyle/>
          <a:p>
            <a:r>
              <a:rPr lang="en-US" altLang="zh-TW" b="1" i="1" dirty="0" err="1">
                <a:solidFill>
                  <a:srgbClr val="00FF00"/>
                </a:solidFill>
                <a:latin typeface="Arial" charset="0"/>
              </a:rPr>
              <a:t>foo</a:t>
            </a:r>
            <a:r>
              <a:rPr lang="en-US" altLang="zh-TW" b="1" i="1" dirty="0">
                <a:solidFill>
                  <a:srgbClr val="00FF00"/>
                </a:solidFill>
                <a:latin typeface="Arial" charset="0"/>
              </a:rPr>
              <a:t>(</a:t>
            </a:r>
            <a:r>
              <a:rPr lang="en-US" altLang="zh-TW" b="1" i="1" dirty="0" err="1">
                <a:solidFill>
                  <a:srgbClr val="00FF00"/>
                </a:solidFill>
                <a:latin typeface="Arial" charset="0"/>
              </a:rPr>
              <a:t>int</a:t>
            </a:r>
            <a:r>
              <a:rPr lang="en-US" altLang="zh-TW" b="1" i="1" dirty="0">
                <a:solidFill>
                  <a:srgbClr val="00FF00"/>
                </a:solidFill>
                <a:latin typeface="Arial" charset="0"/>
              </a:rPr>
              <a:t> c, </a:t>
            </a:r>
            <a:r>
              <a:rPr lang="en-US" altLang="zh-TW" b="1" i="1" dirty="0" err="1">
                <a:solidFill>
                  <a:srgbClr val="00FF00"/>
                </a:solidFill>
                <a:latin typeface="Arial" charset="0"/>
              </a:rPr>
              <a:t>int</a:t>
            </a:r>
            <a:r>
              <a:rPr lang="en-US" altLang="zh-TW" b="1" i="1" dirty="0">
                <a:solidFill>
                  <a:srgbClr val="00FF00"/>
                </a:solidFill>
                <a:latin typeface="Arial" charset="0"/>
              </a:rPr>
              <a:t> d ) {</a:t>
            </a:r>
          </a:p>
          <a:p>
            <a:r>
              <a:rPr lang="en-US" altLang="zh-TW" b="1" i="1" dirty="0">
                <a:solidFill>
                  <a:srgbClr val="00FF00"/>
                </a:solidFill>
                <a:latin typeface="Arial" charset="0"/>
              </a:rPr>
              <a:t>   c = 6 ;</a:t>
            </a:r>
          </a:p>
          <a:p>
            <a:r>
              <a:rPr lang="en-US" altLang="zh-TW" b="1" i="1" dirty="0">
                <a:solidFill>
                  <a:srgbClr val="00FF00"/>
                </a:solidFill>
                <a:latin typeface="Arial" charset="0"/>
              </a:rPr>
              <a:t>   d = 4 ;</a:t>
            </a:r>
          </a:p>
          <a:p>
            <a:r>
              <a:rPr lang="en-US" altLang="zh-TW" b="1" i="1" dirty="0">
                <a:solidFill>
                  <a:srgbClr val="00FF00"/>
                </a:solidFill>
                <a:latin typeface="Arial" charset="0"/>
              </a:rPr>
              <a:t>}</a:t>
            </a:r>
          </a:p>
          <a:p>
            <a:r>
              <a:rPr lang="en-US" altLang="zh-TW" dirty="0">
                <a:latin typeface="Arial" charset="0"/>
              </a:rPr>
              <a:t>   </a:t>
            </a:r>
          </a:p>
        </p:txBody>
      </p:sp>
      <p:sp>
        <p:nvSpPr>
          <p:cNvPr id="27662" name="Text Box 14"/>
          <p:cNvSpPr txBox="1">
            <a:spLocks noChangeArrowheads="1"/>
          </p:cNvSpPr>
          <p:nvPr/>
        </p:nvSpPr>
        <p:spPr bwMode="auto">
          <a:xfrm>
            <a:off x="6372225" y="5202808"/>
            <a:ext cx="2771775" cy="369332"/>
          </a:xfrm>
          <a:prstGeom prst="rect">
            <a:avLst/>
          </a:prstGeom>
          <a:noFill/>
          <a:ln w="9525" algn="ctr">
            <a:noFill/>
            <a:miter lim="800000"/>
            <a:headEnd/>
            <a:tailEnd/>
          </a:ln>
        </p:spPr>
        <p:txBody>
          <a:bodyPr>
            <a:spAutoFit/>
          </a:bodyPr>
          <a:lstStyle/>
          <a:p>
            <a:pPr algn="ctr">
              <a:spcBef>
                <a:spcPct val="50000"/>
              </a:spcBef>
            </a:pPr>
            <a:r>
              <a:rPr lang="en-US" altLang="zh-TW" b="1" dirty="0" err="1">
                <a:solidFill>
                  <a:srgbClr val="00FF00"/>
                </a:solidFill>
                <a:latin typeface="Arial" charset="0"/>
              </a:rPr>
              <a:t>foo</a:t>
            </a:r>
            <a:r>
              <a:rPr lang="en-US" altLang="zh-TW" b="1" dirty="0">
                <a:solidFill>
                  <a:srgbClr val="00FF00"/>
                </a:solidFill>
                <a:latin typeface="Arial" charset="0"/>
              </a:rPr>
              <a:t>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27663" name="Text Box 15"/>
          <p:cNvSpPr txBox="1">
            <a:spLocks noChangeArrowheads="1"/>
          </p:cNvSpPr>
          <p:nvPr/>
        </p:nvSpPr>
        <p:spPr bwMode="auto">
          <a:xfrm>
            <a:off x="5148263" y="44773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7664" name="Text Box 16"/>
          <p:cNvSpPr txBox="1">
            <a:spLocks noChangeArrowheads="1"/>
          </p:cNvSpPr>
          <p:nvPr/>
        </p:nvSpPr>
        <p:spPr bwMode="auto">
          <a:xfrm>
            <a:off x="5148263" y="40455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7665" name="Text Box 17"/>
          <p:cNvSpPr txBox="1">
            <a:spLocks noChangeArrowheads="1"/>
          </p:cNvSpPr>
          <p:nvPr/>
        </p:nvSpPr>
        <p:spPr bwMode="auto">
          <a:xfrm>
            <a:off x="5148263" y="44773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=6</a:t>
            </a:r>
          </a:p>
        </p:txBody>
      </p:sp>
      <p:sp>
        <p:nvSpPr>
          <p:cNvPr id="27666" name="Text Box 18"/>
          <p:cNvSpPr txBox="1">
            <a:spLocks noChangeArrowheads="1"/>
          </p:cNvSpPr>
          <p:nvPr/>
        </p:nvSpPr>
        <p:spPr bwMode="auto">
          <a:xfrm>
            <a:off x="5148263" y="4045526"/>
            <a:ext cx="7921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=4</a:t>
            </a:r>
          </a:p>
        </p:txBody>
      </p:sp>
      <p:sp>
        <p:nvSpPr>
          <p:cNvPr id="27667" name="Rectangle 19"/>
          <p:cNvSpPr>
            <a:spLocks noChangeArrowheads="1"/>
          </p:cNvSpPr>
          <p:nvPr/>
        </p:nvSpPr>
        <p:spPr bwMode="auto">
          <a:xfrm>
            <a:off x="4284663" y="3397826"/>
            <a:ext cx="1873250" cy="1511300"/>
          </a:xfrm>
          <a:prstGeom prst="rect">
            <a:avLst/>
          </a:prstGeom>
          <a:solidFill>
            <a:srgbClr val="CCFFCC"/>
          </a:solidFill>
          <a:ln w="9525">
            <a:noFill/>
            <a:miter lim="800000"/>
            <a:headEnd/>
            <a:tailEnd/>
          </a:ln>
        </p:spPr>
        <p:txBody>
          <a:bodyPr wrap="none" anchor="ctr"/>
          <a:lstStyle/>
          <a:p>
            <a:endParaRPr lang="tr-TR"/>
          </a:p>
        </p:txBody>
      </p:sp>
      <p:sp>
        <p:nvSpPr>
          <p:cNvPr id="22" name="Başlık 1"/>
          <p:cNvSpPr>
            <a:spLocks noGrp="1"/>
          </p:cNvSpPr>
          <p:nvPr>
            <p:ph type="title"/>
          </p:nvPr>
        </p:nvSpPr>
        <p:spPr>
          <a:xfrm>
            <a:off x="612648" y="228600"/>
            <a:ext cx="8153400" cy="990600"/>
          </a:xfrm>
        </p:spPr>
        <p:txBody>
          <a:bodyPr>
            <a:noAutofit/>
          </a:bodyPr>
          <a:lstStyle/>
          <a:p>
            <a:r>
              <a:rPr lang="en-US" sz="3200" b="1" dirty="0" err="1" smtClean="0"/>
              <a:t>Sonuç</a:t>
            </a:r>
            <a:r>
              <a:rPr lang="en-US" sz="3200" b="1" dirty="0" smtClean="0"/>
              <a:t> </a:t>
            </a:r>
            <a:r>
              <a:rPr lang="en-US" sz="3200" b="1" dirty="0" err="1"/>
              <a:t>ile</a:t>
            </a:r>
            <a:r>
              <a:rPr lang="en-US" sz="3200" b="1" dirty="0"/>
              <a:t> </a:t>
            </a:r>
            <a:r>
              <a:rPr lang="en-US" sz="3200" b="1" dirty="0" err="1"/>
              <a:t>Çağırma</a:t>
            </a:r>
            <a:r>
              <a:rPr lang="en-US" sz="3200" b="1" dirty="0"/>
              <a:t> </a:t>
            </a:r>
            <a:r>
              <a:rPr lang="en-US" sz="3200" b="1" dirty="0" smtClean="0"/>
              <a:t>(</a:t>
            </a:r>
            <a:r>
              <a:rPr lang="tr-TR" sz="3200" b="1" i="1" dirty="0" smtClean="0"/>
              <a:t>Örnek</a:t>
            </a:r>
            <a:r>
              <a:rPr lang="en-US" sz="3200" b="1" dirty="0" smtClean="0"/>
              <a:t>)</a:t>
            </a:r>
            <a:endParaRPr lang="tr-TR" sz="3200" dirty="0"/>
          </a:p>
        </p:txBody>
      </p:sp>
      <p:sp>
        <p:nvSpPr>
          <p:cNvPr id="20" name="19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36</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8"/>
                                        </p:tgtEl>
                                        <p:attrNameLst>
                                          <p:attrName>style.visibility</p:attrName>
                                        </p:attrNameLst>
                                      </p:cBhvr>
                                      <p:to>
                                        <p:strVal val="visible"/>
                                      </p:to>
                                    </p:set>
                                    <p:anim calcmode="lin" valueType="num">
                                      <p:cBhvr additive="base">
                                        <p:cTn id="7" dur="500" fill="hold"/>
                                        <p:tgtEl>
                                          <p:spTgt spid="27658"/>
                                        </p:tgtEl>
                                        <p:attrNameLst>
                                          <p:attrName>ppt_x</p:attrName>
                                        </p:attrNameLst>
                                      </p:cBhvr>
                                      <p:tavLst>
                                        <p:tav tm="0">
                                          <p:val>
                                            <p:strVal val="#ppt_x"/>
                                          </p:val>
                                        </p:tav>
                                        <p:tav tm="100000">
                                          <p:val>
                                            <p:strVal val="#ppt_x"/>
                                          </p:val>
                                        </p:tav>
                                      </p:tavLst>
                                    </p:anim>
                                    <p:anim calcmode="lin" valueType="num">
                                      <p:cBhvr additive="base">
                                        <p:cTn id="8" dur="500" fill="hold"/>
                                        <p:tgtEl>
                                          <p:spTgt spid="2765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656"/>
                                        </p:tgtEl>
                                        <p:attrNameLst>
                                          <p:attrName>style.visibility</p:attrName>
                                        </p:attrNameLst>
                                      </p:cBhvr>
                                      <p:to>
                                        <p:strVal val="visible"/>
                                      </p:to>
                                    </p:set>
                                    <p:anim calcmode="lin" valueType="num">
                                      <p:cBhvr additive="base">
                                        <p:cTn id="11" dur="500" fill="hold"/>
                                        <p:tgtEl>
                                          <p:spTgt spid="27656"/>
                                        </p:tgtEl>
                                        <p:attrNameLst>
                                          <p:attrName>ppt_x</p:attrName>
                                        </p:attrNameLst>
                                      </p:cBhvr>
                                      <p:tavLst>
                                        <p:tav tm="0">
                                          <p:val>
                                            <p:strVal val="#ppt_x"/>
                                          </p:val>
                                        </p:tav>
                                        <p:tav tm="100000">
                                          <p:val>
                                            <p:strVal val="#ppt_x"/>
                                          </p:val>
                                        </p:tav>
                                      </p:tavLst>
                                    </p:anim>
                                    <p:anim calcmode="lin" valueType="num">
                                      <p:cBhvr additive="base">
                                        <p:cTn id="12" dur="500" fill="hold"/>
                                        <p:tgtEl>
                                          <p:spTgt spid="2765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27655"/>
                                        </p:tgtEl>
                                        <p:attrNameLst>
                                          <p:attrName>style.visibility</p:attrName>
                                        </p:attrNameLst>
                                      </p:cBhvr>
                                      <p:to>
                                        <p:strVal val="visible"/>
                                      </p:to>
                                    </p:set>
                                    <p:anim calcmode="lin" valueType="num">
                                      <p:cBhvr>
                                        <p:cTn id="17" dur="500" fill="hold"/>
                                        <p:tgtEl>
                                          <p:spTgt spid="27655"/>
                                        </p:tgtEl>
                                        <p:attrNameLst>
                                          <p:attrName>ppt_w</p:attrName>
                                        </p:attrNameLst>
                                      </p:cBhvr>
                                      <p:tavLst>
                                        <p:tav tm="0">
                                          <p:val>
                                            <p:fltVal val="0"/>
                                          </p:val>
                                        </p:tav>
                                        <p:tav tm="100000">
                                          <p:val>
                                            <p:strVal val="#ppt_w"/>
                                          </p:val>
                                        </p:tav>
                                      </p:tavLst>
                                    </p:anim>
                                    <p:anim calcmode="lin" valueType="num">
                                      <p:cBhvr>
                                        <p:cTn id="18" dur="500" fill="hold"/>
                                        <p:tgtEl>
                                          <p:spTgt spid="27655"/>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grpId="0" nodeType="clickEffect">
                                  <p:stCondLst>
                                    <p:cond delay="0"/>
                                  </p:stCondLst>
                                  <p:childTnLst>
                                    <p:set>
                                      <p:cBhvr>
                                        <p:cTn id="22" dur="1" fill="hold">
                                          <p:stCondLst>
                                            <p:cond delay="0"/>
                                          </p:stCondLst>
                                        </p:cTn>
                                        <p:tgtEl>
                                          <p:spTgt spid="27653"/>
                                        </p:tgtEl>
                                        <p:attrNameLst>
                                          <p:attrName>style.visibility</p:attrName>
                                        </p:attrNameLst>
                                      </p:cBhvr>
                                      <p:to>
                                        <p:strVal val="visible"/>
                                      </p:to>
                                    </p:set>
                                    <p:anim calcmode="lin" valueType="num">
                                      <p:cBhvr>
                                        <p:cTn id="23" dur="500" fill="hold"/>
                                        <p:tgtEl>
                                          <p:spTgt spid="27653"/>
                                        </p:tgtEl>
                                        <p:attrNameLst>
                                          <p:attrName>ppt_w</p:attrName>
                                        </p:attrNameLst>
                                      </p:cBhvr>
                                      <p:tavLst>
                                        <p:tav tm="0">
                                          <p:val>
                                            <p:fltVal val="0"/>
                                          </p:val>
                                        </p:tav>
                                        <p:tav tm="100000">
                                          <p:val>
                                            <p:strVal val="#ppt_w"/>
                                          </p:val>
                                        </p:tav>
                                      </p:tavLst>
                                    </p:anim>
                                    <p:anim calcmode="lin" valueType="num">
                                      <p:cBhvr>
                                        <p:cTn id="24" dur="500" fill="hold"/>
                                        <p:tgtEl>
                                          <p:spTgt spid="27653"/>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37" presetClass="entr" presetSubtype="0" fill="hold" grpId="0" nodeType="clickEffect">
                                  <p:stCondLst>
                                    <p:cond delay="0"/>
                                  </p:stCondLst>
                                  <p:childTnLst>
                                    <p:set>
                                      <p:cBhvr>
                                        <p:cTn id="28" dur="1" fill="hold">
                                          <p:stCondLst>
                                            <p:cond delay="0"/>
                                          </p:stCondLst>
                                        </p:cTn>
                                        <p:tgtEl>
                                          <p:spTgt spid="27662"/>
                                        </p:tgtEl>
                                        <p:attrNameLst>
                                          <p:attrName>style.visibility</p:attrName>
                                        </p:attrNameLst>
                                      </p:cBhvr>
                                      <p:to>
                                        <p:strVal val="visible"/>
                                      </p:to>
                                    </p:set>
                                    <p:animEffect transition="in" filter="fade">
                                      <p:cBhvr>
                                        <p:cTn id="29" dur="1000"/>
                                        <p:tgtEl>
                                          <p:spTgt spid="27662"/>
                                        </p:tgtEl>
                                      </p:cBhvr>
                                    </p:animEffect>
                                    <p:anim calcmode="lin" valueType="num">
                                      <p:cBhvr>
                                        <p:cTn id="30" dur="1000" fill="hold"/>
                                        <p:tgtEl>
                                          <p:spTgt spid="27662"/>
                                        </p:tgtEl>
                                        <p:attrNameLst>
                                          <p:attrName>ppt_x</p:attrName>
                                        </p:attrNameLst>
                                      </p:cBhvr>
                                      <p:tavLst>
                                        <p:tav tm="0">
                                          <p:val>
                                            <p:strVal val="#ppt_x"/>
                                          </p:val>
                                        </p:tav>
                                        <p:tav tm="100000">
                                          <p:val>
                                            <p:strVal val="#ppt_x"/>
                                          </p:val>
                                        </p:tav>
                                      </p:tavLst>
                                    </p:anim>
                                    <p:anim calcmode="lin" valueType="num">
                                      <p:cBhvr>
                                        <p:cTn id="31" dur="900" decel="100000" fill="hold"/>
                                        <p:tgtEl>
                                          <p:spTgt spid="27662"/>
                                        </p:tgtEl>
                                        <p:attrNameLst>
                                          <p:attrName>ppt_y</p:attrName>
                                        </p:attrNameLst>
                                      </p:cBhvr>
                                      <p:tavLst>
                                        <p:tav tm="0">
                                          <p:val>
                                            <p:strVal val="#ppt_y+1"/>
                                          </p:val>
                                        </p:tav>
                                        <p:tav tm="100000">
                                          <p:val>
                                            <p:strVal val="#ppt_y-.03"/>
                                          </p:val>
                                        </p:tav>
                                      </p:tavLst>
                                    </p:anim>
                                    <p:anim calcmode="lin" valueType="num">
                                      <p:cBhvr>
                                        <p:cTn id="32" dur="100" accel="100000" fill="hold">
                                          <p:stCondLst>
                                            <p:cond delay="900"/>
                                          </p:stCondLst>
                                        </p:cTn>
                                        <p:tgtEl>
                                          <p:spTgt spid="27662"/>
                                        </p:tgtEl>
                                        <p:attrNameLst>
                                          <p:attrName>ppt_y</p:attrName>
                                        </p:attrNameLst>
                                      </p:cBhvr>
                                      <p:tavLst>
                                        <p:tav tm="0">
                                          <p:val>
                                            <p:strVal val="#ppt_y-.03"/>
                                          </p:val>
                                        </p:tav>
                                        <p:tav tm="100000">
                                          <p:val>
                                            <p:strVal val="#ppt_y"/>
                                          </p:val>
                                        </p:tav>
                                      </p:tavLst>
                                    </p:anim>
                                  </p:childTnLst>
                                </p:cTn>
                              </p:par>
                              <p:par>
                                <p:cTn id="33" presetID="37" presetClass="entr" presetSubtype="0" fill="hold" grpId="0" nodeType="withEffect">
                                  <p:stCondLst>
                                    <p:cond delay="0"/>
                                  </p:stCondLst>
                                  <p:childTnLst>
                                    <p:set>
                                      <p:cBhvr>
                                        <p:cTn id="34" dur="1" fill="hold">
                                          <p:stCondLst>
                                            <p:cond delay="0"/>
                                          </p:stCondLst>
                                        </p:cTn>
                                        <p:tgtEl>
                                          <p:spTgt spid="27659"/>
                                        </p:tgtEl>
                                        <p:attrNameLst>
                                          <p:attrName>style.visibility</p:attrName>
                                        </p:attrNameLst>
                                      </p:cBhvr>
                                      <p:to>
                                        <p:strVal val="visible"/>
                                      </p:to>
                                    </p:set>
                                    <p:animEffect transition="in" filter="fade">
                                      <p:cBhvr>
                                        <p:cTn id="35" dur="1000"/>
                                        <p:tgtEl>
                                          <p:spTgt spid="27659"/>
                                        </p:tgtEl>
                                      </p:cBhvr>
                                    </p:animEffect>
                                    <p:anim calcmode="lin" valueType="num">
                                      <p:cBhvr>
                                        <p:cTn id="36" dur="1000" fill="hold"/>
                                        <p:tgtEl>
                                          <p:spTgt spid="27659"/>
                                        </p:tgtEl>
                                        <p:attrNameLst>
                                          <p:attrName>ppt_x</p:attrName>
                                        </p:attrNameLst>
                                      </p:cBhvr>
                                      <p:tavLst>
                                        <p:tav tm="0">
                                          <p:val>
                                            <p:strVal val="#ppt_x"/>
                                          </p:val>
                                        </p:tav>
                                        <p:tav tm="100000">
                                          <p:val>
                                            <p:strVal val="#ppt_x"/>
                                          </p:val>
                                        </p:tav>
                                      </p:tavLst>
                                    </p:anim>
                                    <p:anim calcmode="lin" valueType="num">
                                      <p:cBhvr>
                                        <p:cTn id="37" dur="900" decel="100000" fill="hold"/>
                                        <p:tgtEl>
                                          <p:spTgt spid="27659"/>
                                        </p:tgtEl>
                                        <p:attrNameLst>
                                          <p:attrName>ppt_y</p:attrName>
                                        </p:attrNameLst>
                                      </p:cBhvr>
                                      <p:tavLst>
                                        <p:tav tm="0">
                                          <p:val>
                                            <p:strVal val="#ppt_y+1"/>
                                          </p:val>
                                        </p:tav>
                                        <p:tav tm="100000">
                                          <p:val>
                                            <p:strVal val="#ppt_y-.03"/>
                                          </p:val>
                                        </p:tav>
                                      </p:tavLst>
                                    </p:anim>
                                    <p:anim calcmode="lin" valueType="num">
                                      <p:cBhvr>
                                        <p:cTn id="38" dur="100" accel="100000" fill="hold">
                                          <p:stCondLst>
                                            <p:cond delay="900"/>
                                          </p:stCondLst>
                                        </p:cTn>
                                        <p:tgtEl>
                                          <p:spTgt spid="27659"/>
                                        </p:tgtEl>
                                        <p:attrNameLst>
                                          <p:attrName>ppt_y</p:attrName>
                                        </p:attrNameLst>
                                      </p:cBhvr>
                                      <p:tavLst>
                                        <p:tav tm="0">
                                          <p:val>
                                            <p:strVal val="#ppt_y-.03"/>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grpId="0" nodeType="clickEffect">
                                  <p:stCondLst>
                                    <p:cond delay="0"/>
                                  </p:stCondLst>
                                  <p:childTnLst>
                                    <p:set>
                                      <p:cBhvr>
                                        <p:cTn id="42" dur="1" fill="hold">
                                          <p:stCondLst>
                                            <p:cond delay="0"/>
                                          </p:stCondLst>
                                        </p:cTn>
                                        <p:tgtEl>
                                          <p:spTgt spid="27657"/>
                                        </p:tgtEl>
                                        <p:attrNameLst>
                                          <p:attrName>style.visibility</p:attrName>
                                        </p:attrNameLst>
                                      </p:cBhvr>
                                      <p:to>
                                        <p:strVal val="visible"/>
                                      </p:to>
                                    </p:set>
                                    <p:anim calcmode="lin" valueType="num">
                                      <p:cBhvr>
                                        <p:cTn id="43" dur="500" fill="hold"/>
                                        <p:tgtEl>
                                          <p:spTgt spid="27657"/>
                                        </p:tgtEl>
                                        <p:attrNameLst>
                                          <p:attrName>ppt_w</p:attrName>
                                        </p:attrNameLst>
                                      </p:cBhvr>
                                      <p:tavLst>
                                        <p:tav tm="0">
                                          <p:val>
                                            <p:fltVal val="0"/>
                                          </p:val>
                                        </p:tav>
                                        <p:tav tm="100000">
                                          <p:val>
                                            <p:strVal val="#ppt_w"/>
                                          </p:val>
                                        </p:tav>
                                      </p:tavLst>
                                    </p:anim>
                                    <p:anim calcmode="lin" valueType="num">
                                      <p:cBhvr>
                                        <p:cTn id="44" dur="500" fill="hold"/>
                                        <p:tgtEl>
                                          <p:spTgt spid="27657"/>
                                        </p:tgtEl>
                                        <p:attrNameLst>
                                          <p:attrName>ppt_h</p:attrName>
                                        </p:attrNameLst>
                                      </p:cBhvr>
                                      <p:tavLst>
                                        <p:tav tm="0">
                                          <p:val>
                                            <p:strVal val="#ppt_h"/>
                                          </p:val>
                                        </p:tav>
                                        <p:tav tm="100000">
                                          <p:val>
                                            <p:strVal val="#ppt_h"/>
                                          </p:val>
                                        </p:tav>
                                      </p:tavLst>
                                    </p:anim>
                                  </p:childTnLst>
                                </p:cTn>
                              </p:par>
                            </p:childTnLst>
                          </p:cTn>
                        </p:par>
                      </p:childTnLst>
                    </p:cTn>
                  </p:par>
                  <p:par>
                    <p:cTn id="45" fill="hold">
                      <p:stCondLst>
                        <p:cond delay="indefinite"/>
                      </p:stCondLst>
                      <p:childTnLst>
                        <p:par>
                          <p:cTn id="46" fill="hold">
                            <p:stCondLst>
                              <p:cond delay="0"/>
                            </p:stCondLst>
                            <p:childTnLst>
                              <p:par>
                                <p:cTn id="47" presetID="17" presetClass="entr" presetSubtype="10" fill="hold" grpId="0" nodeType="clickEffect">
                                  <p:stCondLst>
                                    <p:cond delay="0"/>
                                  </p:stCondLst>
                                  <p:childTnLst>
                                    <p:set>
                                      <p:cBhvr>
                                        <p:cTn id="48" dur="1" fill="hold">
                                          <p:stCondLst>
                                            <p:cond delay="0"/>
                                          </p:stCondLst>
                                        </p:cTn>
                                        <p:tgtEl>
                                          <p:spTgt spid="27654"/>
                                        </p:tgtEl>
                                        <p:attrNameLst>
                                          <p:attrName>style.visibility</p:attrName>
                                        </p:attrNameLst>
                                      </p:cBhvr>
                                      <p:to>
                                        <p:strVal val="visible"/>
                                      </p:to>
                                    </p:set>
                                    <p:anim calcmode="lin" valueType="num">
                                      <p:cBhvr>
                                        <p:cTn id="49" dur="500" fill="hold"/>
                                        <p:tgtEl>
                                          <p:spTgt spid="27654"/>
                                        </p:tgtEl>
                                        <p:attrNameLst>
                                          <p:attrName>ppt_w</p:attrName>
                                        </p:attrNameLst>
                                      </p:cBhvr>
                                      <p:tavLst>
                                        <p:tav tm="0">
                                          <p:val>
                                            <p:fltVal val="0"/>
                                          </p:val>
                                        </p:tav>
                                        <p:tav tm="100000">
                                          <p:val>
                                            <p:strVal val="#ppt_w"/>
                                          </p:val>
                                        </p:tav>
                                      </p:tavLst>
                                    </p:anim>
                                    <p:anim calcmode="lin" valueType="num">
                                      <p:cBhvr>
                                        <p:cTn id="50" dur="500" fill="hold"/>
                                        <p:tgtEl>
                                          <p:spTgt spid="27654"/>
                                        </p:tgtEl>
                                        <p:attrNameLst>
                                          <p:attrName>ppt_h</p:attrName>
                                        </p:attrNameLst>
                                      </p:cBhvr>
                                      <p:tavLst>
                                        <p:tav tm="0">
                                          <p:val>
                                            <p:strVal val="#ppt_h"/>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10" fill="hold" grpId="0" nodeType="clickEffect">
                                  <p:stCondLst>
                                    <p:cond delay="0"/>
                                  </p:stCondLst>
                                  <p:childTnLst>
                                    <p:set>
                                      <p:cBhvr>
                                        <p:cTn id="54" dur="1" fill="hold">
                                          <p:stCondLst>
                                            <p:cond delay="0"/>
                                          </p:stCondLst>
                                        </p:cTn>
                                        <p:tgtEl>
                                          <p:spTgt spid="27663"/>
                                        </p:tgtEl>
                                        <p:attrNameLst>
                                          <p:attrName>style.visibility</p:attrName>
                                        </p:attrNameLst>
                                      </p:cBhvr>
                                      <p:to>
                                        <p:strVal val="visible"/>
                                      </p:to>
                                    </p:set>
                                    <p:anim calcmode="lin" valueType="num">
                                      <p:cBhvr>
                                        <p:cTn id="55" dur="500" fill="hold"/>
                                        <p:tgtEl>
                                          <p:spTgt spid="27663"/>
                                        </p:tgtEl>
                                        <p:attrNameLst>
                                          <p:attrName>ppt_w</p:attrName>
                                        </p:attrNameLst>
                                      </p:cBhvr>
                                      <p:tavLst>
                                        <p:tav tm="0">
                                          <p:val>
                                            <p:fltVal val="0"/>
                                          </p:val>
                                        </p:tav>
                                        <p:tav tm="100000">
                                          <p:val>
                                            <p:strVal val="#ppt_w"/>
                                          </p:val>
                                        </p:tav>
                                      </p:tavLst>
                                    </p:anim>
                                    <p:anim calcmode="lin" valueType="num">
                                      <p:cBhvr>
                                        <p:cTn id="56" dur="500" fill="hold"/>
                                        <p:tgtEl>
                                          <p:spTgt spid="27663"/>
                                        </p:tgtEl>
                                        <p:attrNameLst>
                                          <p:attrName>ppt_h</p:attrName>
                                        </p:attrNameLst>
                                      </p:cBhvr>
                                      <p:tavLst>
                                        <p:tav tm="0">
                                          <p:val>
                                            <p:strVal val="#ppt_h"/>
                                          </p:val>
                                        </p:tav>
                                        <p:tav tm="100000">
                                          <p:val>
                                            <p:strVal val="#ppt_h"/>
                                          </p:val>
                                        </p:tav>
                                      </p:tavLst>
                                    </p:anim>
                                  </p:childTnLst>
                                </p:cTn>
                              </p:par>
                              <p:par>
                                <p:cTn id="57" presetID="17" presetClass="entr" presetSubtype="10" fill="hold" grpId="0" nodeType="withEffect">
                                  <p:stCondLst>
                                    <p:cond delay="0"/>
                                  </p:stCondLst>
                                  <p:childTnLst>
                                    <p:set>
                                      <p:cBhvr>
                                        <p:cTn id="58" dur="1" fill="hold">
                                          <p:stCondLst>
                                            <p:cond delay="0"/>
                                          </p:stCondLst>
                                        </p:cTn>
                                        <p:tgtEl>
                                          <p:spTgt spid="27665"/>
                                        </p:tgtEl>
                                        <p:attrNameLst>
                                          <p:attrName>style.visibility</p:attrName>
                                        </p:attrNameLst>
                                      </p:cBhvr>
                                      <p:to>
                                        <p:strVal val="visible"/>
                                      </p:to>
                                    </p:set>
                                    <p:anim calcmode="lin" valueType="num">
                                      <p:cBhvr>
                                        <p:cTn id="59" dur="500" fill="hold"/>
                                        <p:tgtEl>
                                          <p:spTgt spid="27665"/>
                                        </p:tgtEl>
                                        <p:attrNameLst>
                                          <p:attrName>ppt_w</p:attrName>
                                        </p:attrNameLst>
                                      </p:cBhvr>
                                      <p:tavLst>
                                        <p:tav tm="0">
                                          <p:val>
                                            <p:fltVal val="0"/>
                                          </p:val>
                                        </p:tav>
                                        <p:tav tm="100000">
                                          <p:val>
                                            <p:strVal val="#ppt_w"/>
                                          </p:val>
                                        </p:tav>
                                      </p:tavLst>
                                    </p:anim>
                                    <p:anim calcmode="lin" valueType="num">
                                      <p:cBhvr>
                                        <p:cTn id="60" dur="500" fill="hold"/>
                                        <p:tgtEl>
                                          <p:spTgt spid="27665"/>
                                        </p:tgtEl>
                                        <p:attrNameLst>
                                          <p:attrName>ppt_h</p:attrName>
                                        </p:attrNameLst>
                                      </p:cBhvr>
                                      <p:tavLst>
                                        <p:tav tm="0">
                                          <p:val>
                                            <p:strVal val="#ppt_h"/>
                                          </p:val>
                                        </p:tav>
                                        <p:tav tm="100000">
                                          <p:val>
                                            <p:strVal val="#ppt_h"/>
                                          </p:val>
                                        </p:tav>
                                      </p:tavLst>
                                    </p:anim>
                                  </p:childTnLst>
                                </p:cTn>
                              </p:par>
                            </p:childTnLst>
                          </p:cTn>
                        </p:par>
                      </p:childTnLst>
                    </p:cTn>
                  </p:par>
                  <p:par>
                    <p:cTn id="61" fill="hold">
                      <p:stCondLst>
                        <p:cond delay="indefinite"/>
                      </p:stCondLst>
                      <p:childTnLst>
                        <p:par>
                          <p:cTn id="62" fill="hold">
                            <p:stCondLst>
                              <p:cond delay="0"/>
                            </p:stCondLst>
                            <p:childTnLst>
                              <p:par>
                                <p:cTn id="63" presetID="17" presetClass="entr" presetSubtype="10" fill="hold" grpId="0" nodeType="clickEffect">
                                  <p:stCondLst>
                                    <p:cond delay="0"/>
                                  </p:stCondLst>
                                  <p:childTnLst>
                                    <p:set>
                                      <p:cBhvr>
                                        <p:cTn id="64" dur="1" fill="hold">
                                          <p:stCondLst>
                                            <p:cond delay="0"/>
                                          </p:stCondLst>
                                        </p:cTn>
                                        <p:tgtEl>
                                          <p:spTgt spid="27664"/>
                                        </p:tgtEl>
                                        <p:attrNameLst>
                                          <p:attrName>style.visibility</p:attrName>
                                        </p:attrNameLst>
                                      </p:cBhvr>
                                      <p:to>
                                        <p:strVal val="visible"/>
                                      </p:to>
                                    </p:set>
                                    <p:anim calcmode="lin" valueType="num">
                                      <p:cBhvr>
                                        <p:cTn id="65" dur="500" fill="hold"/>
                                        <p:tgtEl>
                                          <p:spTgt spid="27664"/>
                                        </p:tgtEl>
                                        <p:attrNameLst>
                                          <p:attrName>ppt_w</p:attrName>
                                        </p:attrNameLst>
                                      </p:cBhvr>
                                      <p:tavLst>
                                        <p:tav tm="0">
                                          <p:val>
                                            <p:fltVal val="0"/>
                                          </p:val>
                                        </p:tav>
                                        <p:tav tm="100000">
                                          <p:val>
                                            <p:strVal val="#ppt_w"/>
                                          </p:val>
                                        </p:tav>
                                      </p:tavLst>
                                    </p:anim>
                                    <p:anim calcmode="lin" valueType="num">
                                      <p:cBhvr>
                                        <p:cTn id="66" dur="500" fill="hold"/>
                                        <p:tgtEl>
                                          <p:spTgt spid="27664"/>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27666"/>
                                        </p:tgtEl>
                                        <p:attrNameLst>
                                          <p:attrName>style.visibility</p:attrName>
                                        </p:attrNameLst>
                                      </p:cBhvr>
                                      <p:to>
                                        <p:strVal val="visible"/>
                                      </p:to>
                                    </p:set>
                                    <p:anim calcmode="lin" valueType="num">
                                      <p:cBhvr>
                                        <p:cTn id="69" dur="500" fill="hold"/>
                                        <p:tgtEl>
                                          <p:spTgt spid="27666"/>
                                        </p:tgtEl>
                                        <p:attrNameLst>
                                          <p:attrName>ppt_w</p:attrName>
                                        </p:attrNameLst>
                                      </p:cBhvr>
                                      <p:tavLst>
                                        <p:tav tm="0">
                                          <p:val>
                                            <p:fltVal val="0"/>
                                          </p:val>
                                        </p:tav>
                                        <p:tav tm="100000">
                                          <p:val>
                                            <p:strVal val="#ppt_w"/>
                                          </p:val>
                                        </p:tav>
                                      </p:tavLst>
                                    </p:anim>
                                    <p:anim calcmode="lin" valueType="num">
                                      <p:cBhvr>
                                        <p:cTn id="70" dur="500" fill="hold"/>
                                        <p:tgtEl>
                                          <p:spTgt spid="27666"/>
                                        </p:tgtEl>
                                        <p:attrNameLst>
                                          <p:attrName>ppt_h</p:attrName>
                                        </p:attrNameLst>
                                      </p:cBhvr>
                                      <p:tavLst>
                                        <p:tav tm="0">
                                          <p:val>
                                            <p:strVal val="#ppt_h"/>
                                          </p:val>
                                        </p:tav>
                                        <p:tav tm="100000">
                                          <p:val>
                                            <p:strVal val="#ppt_h"/>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3.05556E-6 1.85185E-6 L -3.05556E-6 0.12592 " pathEditMode="relative" ptsTypes="AA">
                                      <p:cBhvr>
                                        <p:cTn id="74" dur="2000" fill="hold"/>
                                        <p:tgtEl>
                                          <p:spTgt spid="27666"/>
                                        </p:tgtEl>
                                        <p:attrNameLst>
                                          <p:attrName>ppt_x</p:attrName>
                                          <p:attrName>ppt_y</p:attrName>
                                        </p:attrNameLst>
                                      </p:cBhvr>
                                    </p:animMotion>
                                  </p:childTnLst>
                                </p:cTn>
                              </p:par>
                              <p:par>
                                <p:cTn id="75" presetID="0" presetClass="path" presetSubtype="0" accel="50000" decel="50000" fill="hold" grpId="1" nodeType="withEffect">
                                  <p:stCondLst>
                                    <p:cond delay="0"/>
                                  </p:stCondLst>
                                  <p:childTnLst>
                                    <p:animMotion origin="layout" path="M -3.05556E-6 1.85185E-6 L -3.05556E-6 0.12593 " pathEditMode="relative" ptsTypes="AA">
                                      <p:cBhvr>
                                        <p:cTn id="76" dur="2000" fill="hold"/>
                                        <p:tgtEl>
                                          <p:spTgt spid="27665"/>
                                        </p:tgtEl>
                                        <p:attrNameLst>
                                          <p:attrName>ppt_x</p:attrName>
                                          <p:attrName>ppt_y</p:attrName>
                                        </p:attrNameLst>
                                      </p:cBhvr>
                                    </p:animMotion>
                                  </p:childTnLst>
                                </p:cTn>
                              </p:par>
                            </p:childTnLst>
                          </p:cTn>
                        </p:par>
                        <p:par>
                          <p:cTn id="77" fill="hold">
                            <p:stCondLst>
                              <p:cond delay="2000"/>
                            </p:stCondLst>
                            <p:childTnLst>
                              <p:par>
                                <p:cTn id="78" presetID="3" presetClass="entr" presetSubtype="10" fill="hold" grpId="0" nodeType="afterEffect">
                                  <p:stCondLst>
                                    <p:cond delay="0"/>
                                  </p:stCondLst>
                                  <p:childTnLst>
                                    <p:set>
                                      <p:cBhvr>
                                        <p:cTn id="79" dur="1" fill="hold">
                                          <p:stCondLst>
                                            <p:cond delay="0"/>
                                          </p:stCondLst>
                                        </p:cTn>
                                        <p:tgtEl>
                                          <p:spTgt spid="27667"/>
                                        </p:tgtEl>
                                        <p:attrNameLst>
                                          <p:attrName>style.visibility</p:attrName>
                                        </p:attrNameLst>
                                      </p:cBhvr>
                                      <p:to>
                                        <p:strVal val="visible"/>
                                      </p:to>
                                    </p:set>
                                    <p:animEffect transition="in" filter="blinds(horizontal)">
                                      <p:cBhvr>
                                        <p:cTn id="80" dur="500"/>
                                        <p:tgtEl>
                                          <p:spTgt spid="27667"/>
                                        </p:tgtEl>
                                      </p:cBhvr>
                                    </p:animEffect>
                                  </p:childTnLst>
                                </p:cTn>
                              </p:par>
                              <p:par>
                                <p:cTn id="81" presetID="3" presetClass="exit" presetSubtype="10" fill="hold" grpId="1" nodeType="withEffect">
                                  <p:stCondLst>
                                    <p:cond delay="0"/>
                                  </p:stCondLst>
                                  <p:childTnLst>
                                    <p:animEffect transition="out" filter="blinds(horizontal)">
                                      <p:cBhvr>
                                        <p:cTn id="82" dur="500"/>
                                        <p:tgtEl>
                                          <p:spTgt spid="27659"/>
                                        </p:tgtEl>
                                      </p:cBhvr>
                                    </p:animEffect>
                                    <p:set>
                                      <p:cBhvr>
                                        <p:cTn id="83" dur="1" fill="hold">
                                          <p:stCondLst>
                                            <p:cond delay="499"/>
                                          </p:stCondLst>
                                        </p:cTn>
                                        <p:tgtEl>
                                          <p:spTgt spid="27659"/>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27662"/>
                                        </p:tgtEl>
                                      </p:cBhvr>
                                    </p:animEffect>
                                    <p:set>
                                      <p:cBhvr>
                                        <p:cTn id="86" dur="1" fill="hold">
                                          <p:stCondLst>
                                            <p:cond delay="499"/>
                                          </p:stCondLst>
                                        </p:cTn>
                                        <p:tgtEl>
                                          <p:spTgt spid="276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animBg="1"/>
      <p:bldP spid="27654" grpId="0" animBg="1"/>
      <p:bldP spid="27656" grpId="0" animBg="1"/>
      <p:bldP spid="27657" grpId="0" animBg="1"/>
      <p:bldP spid="27658" grpId="0"/>
      <p:bldP spid="27659" grpId="0" animBg="1"/>
      <p:bldP spid="27659" grpId="1" animBg="1"/>
      <p:bldP spid="27662" grpId="0"/>
      <p:bldP spid="27662" grpId="1"/>
      <p:bldP spid="27663" grpId="0"/>
      <p:bldP spid="27664" grpId="0"/>
      <p:bldP spid="27665" grpId="0"/>
      <p:bldP spid="27665" grpId="1"/>
      <p:bldP spid="27666" grpId="0"/>
      <p:bldP spid="27666" grpId="1"/>
      <p:bldP spid="2766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err="1" smtClean="0"/>
              <a:t>Değer</a:t>
            </a:r>
            <a:r>
              <a:rPr lang="en-US" sz="3200" b="1" dirty="0" smtClean="0"/>
              <a:t> </a:t>
            </a:r>
            <a:r>
              <a:rPr lang="en-US" sz="3200" b="1" dirty="0" err="1"/>
              <a:t>ve</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i="1" dirty="0"/>
              <a:t>Call by Value Result</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37</a:t>
            </a:fld>
            <a:endParaRPr lang="tr-TR"/>
          </a:p>
        </p:txBody>
      </p:sp>
      <p:sp>
        <p:nvSpPr>
          <p:cNvPr id="7" name="İçerik Yer Tutucusu 6"/>
          <p:cNvSpPr>
            <a:spLocks noGrp="1"/>
          </p:cNvSpPr>
          <p:nvPr>
            <p:ph sz="quarter" idx="1"/>
          </p:nvPr>
        </p:nvSpPr>
        <p:spPr/>
        <p:txBody>
          <a:bodyPr>
            <a:noAutofit/>
          </a:bodyPr>
          <a:lstStyle/>
          <a:p>
            <a:r>
              <a:rPr lang="tr-TR" sz="2400" dirty="0"/>
              <a:t>Değer ve sonuç ile çağırma yöntemi, içeri-dışarı modelinin gerçekleştirimi olup, değer ile çağırma ve sonuç ile çağırma yöntemlerinin birleşimidir.</a:t>
            </a:r>
          </a:p>
          <a:p>
            <a:endParaRPr lang="tr-TR" sz="100" dirty="0" smtClean="0"/>
          </a:p>
          <a:p>
            <a:r>
              <a:rPr lang="tr-TR" sz="2400" dirty="0" smtClean="0"/>
              <a:t>Bu </a:t>
            </a:r>
            <a:r>
              <a:rPr lang="tr-TR" sz="2400" dirty="0"/>
              <a:t>yöntemde, gerçek parametrenin değeri ile karşı gelen resmi </a:t>
            </a:r>
            <a:r>
              <a:rPr lang="tr-TR" sz="2400" dirty="0" smtClean="0"/>
              <a:t>parametrenin </a:t>
            </a:r>
            <a:r>
              <a:rPr lang="tr-TR" sz="2400" dirty="0"/>
              <a:t>değeri </a:t>
            </a:r>
            <a:r>
              <a:rPr lang="tr-TR" sz="2400" dirty="0" err="1"/>
              <a:t>ilklendikten</a:t>
            </a:r>
            <a:r>
              <a:rPr lang="tr-TR" sz="2400" dirty="0"/>
              <a:t> sonra resmi parametre, altprogramın çalışması süresince yerel değişken gibi davranır ve altprogram sona erdiğinde resmi parametrenin değeri gerçek parametreye aktarılır. Bu yöntemde de gerçek parametrenin değişken olması zorunludur</a:t>
            </a:r>
            <a:r>
              <a:rPr lang="tr-TR" sz="2400" dirty="0" smtClean="0"/>
              <a:t>.</a:t>
            </a:r>
          </a:p>
          <a:p>
            <a:endParaRPr lang="tr-TR" sz="100" dirty="0" smtClean="0"/>
          </a:p>
          <a:p>
            <a:r>
              <a:rPr lang="tr-TR" sz="2400" dirty="0" smtClean="0"/>
              <a:t>Bu </a:t>
            </a:r>
            <a:r>
              <a:rPr lang="tr-TR" sz="2400" dirty="0"/>
              <a:t>yöntemin dezavantajları, parametreler için birden çok bellek yeri gerekmesi ve değer kopyalama işlemlerinin zaman almasıdır.</a:t>
            </a:r>
          </a:p>
          <a:p>
            <a:endParaRPr lang="tr-TR" sz="2400" dirty="0"/>
          </a:p>
        </p:txBody>
      </p:sp>
    </p:spTree>
    <p:extLst>
      <p:ext uri="{BB962C8B-B14F-4D97-AF65-F5344CB8AC3E}">
        <p14:creationId xmlns:p14="http://schemas.microsoft.com/office/powerpoint/2010/main" val="10418660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Text Box 3"/>
          <p:cNvSpPr txBox="1">
            <a:spLocks noChangeArrowheads="1"/>
          </p:cNvSpPr>
          <p:nvPr/>
        </p:nvSpPr>
        <p:spPr bwMode="auto">
          <a:xfrm>
            <a:off x="285720" y="1576411"/>
            <a:ext cx="2368550" cy="2031325"/>
          </a:xfrm>
          <a:prstGeom prst="rect">
            <a:avLst/>
          </a:prstGeom>
          <a:noFill/>
          <a:ln w="9525">
            <a:noFill/>
            <a:miter lim="800000"/>
            <a:headEnd/>
            <a:tailEnd/>
          </a:ln>
        </p:spPr>
        <p:txBody>
          <a:bodyPr>
            <a:spAutoFit/>
          </a:bodyPr>
          <a:lstStyle/>
          <a:p>
            <a:r>
              <a:rPr lang="zh-TW" altLang="en-US" i="1" dirty="0">
                <a:solidFill>
                  <a:srgbClr val="FF9900"/>
                </a:solidFill>
                <a:latin typeface="Arial" charset="0"/>
              </a:rPr>
              <a:t>   </a:t>
            </a:r>
            <a:r>
              <a:rPr lang="en-US" altLang="zh-TW" b="1" i="1" dirty="0">
                <a:solidFill>
                  <a:srgbClr val="FF9900"/>
                </a:solidFill>
                <a:latin typeface="Arial" charset="0"/>
              </a:rPr>
              <a:t>integer  a = 3 ;</a:t>
            </a:r>
          </a:p>
          <a:p>
            <a:r>
              <a:rPr lang="en-US" altLang="zh-TW" b="1" i="1" dirty="0">
                <a:solidFill>
                  <a:srgbClr val="FF9900"/>
                </a:solidFill>
                <a:latin typeface="Arial" charset="0"/>
              </a:rPr>
              <a:t>   integer  b = 1 ;</a:t>
            </a:r>
          </a:p>
          <a:p>
            <a:r>
              <a:rPr lang="en-US" altLang="zh-TW" b="1" i="1" dirty="0">
                <a:solidFill>
                  <a:srgbClr val="FF9900"/>
                </a:solidFill>
                <a:latin typeface="Arial" charset="0"/>
              </a:rPr>
              <a:t>   integer  k[10] ;</a:t>
            </a:r>
          </a:p>
          <a:p>
            <a:r>
              <a:rPr lang="en-US" altLang="zh-TW" b="1" i="1" dirty="0">
                <a:solidFill>
                  <a:srgbClr val="FF9900"/>
                </a:solidFill>
                <a:latin typeface="Arial" charset="0"/>
              </a:rPr>
              <a:t>   k[3] = 7;</a:t>
            </a:r>
          </a:p>
          <a:p>
            <a:r>
              <a:rPr lang="en-US" altLang="zh-TW" b="1" i="1" dirty="0">
                <a:solidFill>
                  <a:srgbClr val="FFFF00"/>
                </a:solidFill>
                <a:latin typeface="Arial" charset="0"/>
              </a:rPr>
              <a:t>   </a:t>
            </a:r>
            <a:r>
              <a:rPr lang="en-US" altLang="zh-TW" b="1" i="1" dirty="0">
                <a:solidFill>
                  <a:srgbClr val="00FF00"/>
                </a:solidFill>
                <a:latin typeface="Arial" charset="0"/>
              </a:rPr>
              <a:t>swap(a, b);</a:t>
            </a:r>
          </a:p>
          <a:p>
            <a:r>
              <a:rPr lang="en-US" altLang="zh-TW" b="1" i="1" dirty="0">
                <a:solidFill>
                  <a:srgbClr val="FFFF00"/>
                </a:solidFill>
                <a:latin typeface="Arial" charset="0"/>
              </a:rPr>
              <a:t>   </a:t>
            </a:r>
            <a:r>
              <a:rPr lang="en-US" altLang="zh-TW" b="1" i="1" dirty="0">
                <a:solidFill>
                  <a:srgbClr val="FF66FF"/>
                </a:solidFill>
                <a:latin typeface="Arial" charset="0"/>
              </a:rPr>
              <a:t>swap(b, k[b]);</a:t>
            </a:r>
          </a:p>
          <a:p>
            <a:r>
              <a:rPr lang="en-US" altLang="zh-TW" i="1" dirty="0">
                <a:solidFill>
                  <a:srgbClr val="FFFF00"/>
                </a:solidFill>
                <a:latin typeface="Arial" charset="0"/>
              </a:rPr>
              <a:t>   </a:t>
            </a:r>
            <a:endParaRPr lang="en-US" altLang="zh-TW" dirty="0">
              <a:latin typeface="Arial" charset="0"/>
            </a:endParaRPr>
          </a:p>
        </p:txBody>
      </p:sp>
      <p:sp>
        <p:nvSpPr>
          <p:cNvPr id="18437" name="Text Box 4"/>
          <p:cNvSpPr txBox="1">
            <a:spLocks noChangeArrowheads="1"/>
          </p:cNvSpPr>
          <p:nvPr/>
        </p:nvSpPr>
        <p:spPr bwMode="auto">
          <a:xfrm>
            <a:off x="501620" y="3808436"/>
            <a:ext cx="5040312" cy="2530475"/>
          </a:xfrm>
          <a:prstGeom prst="rect">
            <a:avLst/>
          </a:prstGeom>
          <a:noFill/>
          <a:ln w="9525">
            <a:noFill/>
            <a:miter lim="800000"/>
            <a:headEnd/>
            <a:tailEnd/>
          </a:ln>
        </p:spPr>
        <p:txBody>
          <a:bodyPr>
            <a:spAutoFit/>
          </a:bodyPr>
          <a:lstStyle/>
          <a:p>
            <a:r>
              <a:rPr lang="en-US" altLang="zh-TW" sz="2000" b="1" i="1" dirty="0">
                <a:solidFill>
                  <a:srgbClr val="0000FF"/>
                </a:solidFill>
                <a:latin typeface="Arial" charset="0"/>
              </a:rPr>
              <a:t>procedure swap(a : in out integer,</a:t>
            </a:r>
          </a:p>
          <a:p>
            <a:r>
              <a:rPr lang="en-US" altLang="zh-TW" sz="2000" b="1" i="1" dirty="0">
                <a:solidFill>
                  <a:srgbClr val="0000FF"/>
                </a:solidFill>
                <a:latin typeface="Arial" charset="0"/>
              </a:rPr>
              <a:t>		     b : in out integer) is</a:t>
            </a:r>
          </a:p>
          <a:p>
            <a:r>
              <a:rPr lang="en-US" altLang="zh-TW" sz="2000" b="1" i="1" dirty="0">
                <a:solidFill>
                  <a:srgbClr val="0000FF"/>
                </a:solidFill>
                <a:latin typeface="Arial" charset="0"/>
              </a:rPr>
              <a:t>     temp : integer;</a:t>
            </a:r>
          </a:p>
          <a:p>
            <a:r>
              <a:rPr lang="en-US" altLang="zh-TW" sz="2000" b="1" i="1" dirty="0">
                <a:solidFill>
                  <a:srgbClr val="0000FF"/>
                </a:solidFill>
                <a:latin typeface="Arial" charset="0"/>
              </a:rPr>
              <a:t>     begin</a:t>
            </a:r>
          </a:p>
          <a:p>
            <a:r>
              <a:rPr lang="en-US" altLang="zh-TW" sz="2000" b="1" i="1" dirty="0">
                <a:solidFill>
                  <a:srgbClr val="0000FF"/>
                </a:solidFill>
                <a:latin typeface="Arial" charset="0"/>
              </a:rPr>
              <a:t>         temp :=  a ;</a:t>
            </a:r>
          </a:p>
          <a:p>
            <a:r>
              <a:rPr lang="en-US" altLang="zh-TW" sz="2000" b="1" i="1" dirty="0">
                <a:solidFill>
                  <a:srgbClr val="0000FF"/>
                </a:solidFill>
                <a:latin typeface="Arial" charset="0"/>
              </a:rPr>
              <a:t>         a := b ;</a:t>
            </a:r>
          </a:p>
          <a:p>
            <a:r>
              <a:rPr lang="en-US" altLang="zh-TW" sz="2000" b="1" i="1" dirty="0">
                <a:solidFill>
                  <a:srgbClr val="0000FF"/>
                </a:solidFill>
                <a:latin typeface="Arial" charset="0"/>
              </a:rPr>
              <a:t>         b := temp ;</a:t>
            </a:r>
          </a:p>
          <a:p>
            <a:r>
              <a:rPr lang="en-US" altLang="zh-TW" sz="2000" b="1" i="1" dirty="0">
                <a:solidFill>
                  <a:srgbClr val="0000FF"/>
                </a:solidFill>
                <a:latin typeface="Arial" charset="0"/>
              </a:rPr>
              <a:t>     end swap;</a:t>
            </a:r>
            <a:endParaRPr lang="en-US" altLang="zh-TW" sz="2000" b="1" dirty="0">
              <a:solidFill>
                <a:srgbClr val="0000FF"/>
              </a:solidFill>
              <a:latin typeface="Arial" charset="0"/>
            </a:endParaRPr>
          </a:p>
        </p:txBody>
      </p:sp>
      <p:sp>
        <p:nvSpPr>
          <p:cNvPr id="48" name="Başlık 1"/>
          <p:cNvSpPr>
            <a:spLocks noGrp="1"/>
          </p:cNvSpPr>
          <p:nvPr>
            <p:ph type="title"/>
          </p:nvPr>
        </p:nvSpPr>
        <p:spPr>
          <a:xfrm>
            <a:off x="612648" y="228600"/>
            <a:ext cx="8153400" cy="990600"/>
          </a:xfrm>
        </p:spPr>
        <p:txBody>
          <a:bodyPr>
            <a:noAutofit/>
          </a:bodyPr>
          <a:lstStyle/>
          <a:p>
            <a:r>
              <a:rPr lang="en-US" sz="3200" b="1" dirty="0" err="1" smtClean="0"/>
              <a:t>Değer</a:t>
            </a:r>
            <a:r>
              <a:rPr lang="en-US" sz="3200" b="1" dirty="0" smtClean="0"/>
              <a:t> </a:t>
            </a:r>
            <a:r>
              <a:rPr lang="en-US" sz="3200" b="1" dirty="0" err="1"/>
              <a:t>ve</a:t>
            </a:r>
            <a:r>
              <a:rPr lang="en-US" sz="3200" b="1" dirty="0"/>
              <a:t> </a:t>
            </a:r>
            <a:r>
              <a:rPr lang="en-US" sz="3200" b="1" dirty="0" err="1"/>
              <a:t>Sonuç</a:t>
            </a:r>
            <a:r>
              <a:rPr lang="en-US" sz="3200" b="1" dirty="0"/>
              <a:t> </a:t>
            </a:r>
            <a:r>
              <a:rPr lang="en-US" sz="3200" b="1" dirty="0" err="1"/>
              <a:t>ile</a:t>
            </a:r>
            <a:r>
              <a:rPr lang="en-US" sz="3200" b="1" dirty="0"/>
              <a:t> </a:t>
            </a:r>
            <a:r>
              <a:rPr lang="en-US" sz="3200" b="1" dirty="0" err="1"/>
              <a:t>Çağırma</a:t>
            </a:r>
            <a:r>
              <a:rPr lang="en-US" sz="3200" b="1" dirty="0"/>
              <a:t> </a:t>
            </a:r>
            <a:r>
              <a:rPr lang="en-US" sz="3200" b="1" dirty="0" smtClean="0"/>
              <a:t>(</a:t>
            </a:r>
            <a:r>
              <a:rPr lang="tr-TR" sz="3200" b="1" i="1" dirty="0" smtClean="0"/>
              <a:t>Örnek</a:t>
            </a:r>
            <a:r>
              <a:rPr lang="en-US" sz="3200" b="1" dirty="0" smtClean="0"/>
              <a:t>)</a:t>
            </a:r>
            <a:endParaRPr lang="tr-TR" sz="3200" dirty="0"/>
          </a:p>
        </p:txBody>
      </p:sp>
      <p:sp>
        <p:nvSpPr>
          <p:cNvPr id="56" name="Rectangle 5"/>
          <p:cNvSpPr>
            <a:spLocks noChangeArrowheads="1"/>
          </p:cNvSpPr>
          <p:nvPr/>
        </p:nvSpPr>
        <p:spPr bwMode="auto">
          <a:xfrm>
            <a:off x="5795963" y="1643050"/>
            <a:ext cx="1873250" cy="4537075"/>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57" name="Rectangle 6"/>
          <p:cNvSpPr>
            <a:spLocks noChangeArrowheads="1"/>
          </p:cNvSpPr>
          <p:nvPr/>
        </p:nvSpPr>
        <p:spPr bwMode="auto">
          <a:xfrm>
            <a:off x="5795963" y="57483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58" name="Rectangle 7"/>
          <p:cNvSpPr>
            <a:spLocks noChangeArrowheads="1"/>
          </p:cNvSpPr>
          <p:nvPr/>
        </p:nvSpPr>
        <p:spPr bwMode="auto">
          <a:xfrm>
            <a:off x="5795963" y="5316525"/>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59" name="Line 8"/>
          <p:cNvSpPr>
            <a:spLocks noChangeShapeType="1"/>
          </p:cNvSpPr>
          <p:nvPr/>
        </p:nvSpPr>
        <p:spPr bwMode="auto">
          <a:xfrm flipH="1" flipV="1">
            <a:off x="6446838" y="6180125"/>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60" name="Text Box 9"/>
          <p:cNvSpPr txBox="1">
            <a:spLocks noChangeArrowheads="1"/>
          </p:cNvSpPr>
          <p:nvPr/>
        </p:nvSpPr>
        <p:spPr bwMode="auto">
          <a:xfrm>
            <a:off x="6589713" y="6396025"/>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main stack </a:t>
            </a:r>
            <a:r>
              <a:rPr lang="tr-TR" altLang="zh-TW" b="1" dirty="0" smtClean="0">
                <a:solidFill>
                  <a:srgbClr val="FF9900"/>
                </a:solidFill>
                <a:latin typeface="Arial" charset="0"/>
              </a:rPr>
              <a:t>noktası</a:t>
            </a:r>
            <a:endParaRPr lang="en-US" altLang="zh-TW" b="1" dirty="0">
              <a:solidFill>
                <a:srgbClr val="FF9900"/>
              </a:solidFill>
              <a:latin typeface="Arial" charset="0"/>
            </a:endParaRPr>
          </a:p>
        </p:txBody>
      </p:sp>
      <p:sp>
        <p:nvSpPr>
          <p:cNvPr id="61" name="Rectangle 10"/>
          <p:cNvSpPr>
            <a:spLocks noChangeArrowheads="1"/>
          </p:cNvSpPr>
          <p:nvPr/>
        </p:nvSpPr>
        <p:spPr bwMode="auto">
          <a:xfrm>
            <a:off x="5795963" y="40195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k[2]</a:t>
            </a:r>
          </a:p>
        </p:txBody>
      </p:sp>
      <p:sp>
        <p:nvSpPr>
          <p:cNvPr id="62" name="Rectangle 11"/>
          <p:cNvSpPr>
            <a:spLocks noChangeArrowheads="1"/>
          </p:cNvSpPr>
          <p:nvPr/>
        </p:nvSpPr>
        <p:spPr bwMode="auto">
          <a:xfrm>
            <a:off x="5795963" y="44513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k[1]</a:t>
            </a:r>
          </a:p>
        </p:txBody>
      </p:sp>
      <p:sp>
        <p:nvSpPr>
          <p:cNvPr id="63" name="Rectangle 12"/>
          <p:cNvSpPr>
            <a:spLocks noChangeArrowheads="1"/>
          </p:cNvSpPr>
          <p:nvPr/>
        </p:nvSpPr>
        <p:spPr bwMode="auto">
          <a:xfrm>
            <a:off x="5795963" y="48831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k[0]</a:t>
            </a:r>
          </a:p>
        </p:txBody>
      </p:sp>
      <p:sp>
        <p:nvSpPr>
          <p:cNvPr id="64" name="Rectangle 13"/>
          <p:cNvSpPr>
            <a:spLocks noChangeArrowheads="1"/>
          </p:cNvSpPr>
          <p:nvPr/>
        </p:nvSpPr>
        <p:spPr bwMode="auto">
          <a:xfrm>
            <a:off x="5795963" y="35877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dirty="0">
                <a:solidFill>
                  <a:srgbClr val="000000"/>
                </a:solidFill>
                <a:latin typeface="Arial" charset="0"/>
              </a:rPr>
              <a:t>k[3]</a:t>
            </a:r>
          </a:p>
        </p:txBody>
      </p:sp>
      <p:sp>
        <p:nvSpPr>
          <p:cNvPr id="65" name="Rectangle 14"/>
          <p:cNvSpPr>
            <a:spLocks noChangeArrowheads="1"/>
          </p:cNvSpPr>
          <p:nvPr/>
        </p:nvSpPr>
        <p:spPr bwMode="auto">
          <a:xfrm>
            <a:off x="5795963" y="315593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t>
            </a:r>
          </a:p>
        </p:txBody>
      </p:sp>
      <p:sp>
        <p:nvSpPr>
          <p:cNvPr id="66" name="Text Box 15"/>
          <p:cNvSpPr txBox="1">
            <a:spLocks noChangeArrowheads="1"/>
          </p:cNvSpPr>
          <p:nvPr/>
        </p:nvSpPr>
        <p:spPr bwMode="auto">
          <a:xfrm>
            <a:off x="6948488" y="3587737"/>
            <a:ext cx="576262"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67" name="Line 16"/>
          <p:cNvSpPr>
            <a:spLocks noChangeShapeType="1"/>
          </p:cNvSpPr>
          <p:nvPr/>
        </p:nvSpPr>
        <p:spPr bwMode="auto">
          <a:xfrm flipV="1">
            <a:off x="5003800" y="3155937"/>
            <a:ext cx="792163" cy="142875"/>
          </a:xfrm>
          <a:prstGeom prst="line">
            <a:avLst/>
          </a:prstGeom>
          <a:noFill/>
          <a:ln w="34925">
            <a:solidFill>
              <a:schemeClr val="tx1"/>
            </a:solidFill>
            <a:round/>
            <a:headEnd/>
            <a:tailEnd type="triangle" w="med" len="med"/>
          </a:ln>
        </p:spPr>
        <p:txBody>
          <a:bodyPr wrap="none" anchor="ctr"/>
          <a:lstStyle/>
          <a:p>
            <a:endParaRPr lang="tr-TR"/>
          </a:p>
        </p:txBody>
      </p:sp>
      <p:sp>
        <p:nvSpPr>
          <p:cNvPr id="68" name="Text Box 17"/>
          <p:cNvSpPr txBox="1">
            <a:spLocks noChangeArrowheads="1"/>
          </p:cNvSpPr>
          <p:nvPr/>
        </p:nvSpPr>
        <p:spPr bwMode="auto">
          <a:xfrm>
            <a:off x="2771775" y="2795575"/>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69" name="Rectangle 18"/>
          <p:cNvSpPr>
            <a:spLocks noChangeArrowheads="1"/>
          </p:cNvSpPr>
          <p:nvPr/>
        </p:nvSpPr>
        <p:spPr bwMode="auto">
          <a:xfrm>
            <a:off x="5795963" y="2724137"/>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70" name="Rectangle 19"/>
          <p:cNvSpPr>
            <a:spLocks noChangeArrowheads="1"/>
          </p:cNvSpPr>
          <p:nvPr/>
        </p:nvSpPr>
        <p:spPr bwMode="auto">
          <a:xfrm>
            <a:off x="5795963" y="229075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71" name="Rectangle 20"/>
          <p:cNvSpPr>
            <a:spLocks noChangeArrowheads="1"/>
          </p:cNvSpPr>
          <p:nvPr/>
        </p:nvSpPr>
        <p:spPr bwMode="auto">
          <a:xfrm>
            <a:off x="5795963" y="185895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a:t>
            </a:r>
          </a:p>
        </p:txBody>
      </p:sp>
      <p:sp>
        <p:nvSpPr>
          <p:cNvPr id="72" name="Line 21"/>
          <p:cNvSpPr>
            <a:spLocks noChangeShapeType="1"/>
          </p:cNvSpPr>
          <p:nvPr/>
        </p:nvSpPr>
        <p:spPr bwMode="auto">
          <a:xfrm>
            <a:off x="6804025" y="2795575"/>
            <a:ext cx="215900" cy="287337"/>
          </a:xfrm>
          <a:prstGeom prst="line">
            <a:avLst/>
          </a:prstGeom>
          <a:noFill/>
          <a:ln w="63500">
            <a:solidFill>
              <a:srgbClr val="FF0000"/>
            </a:solidFill>
            <a:round/>
            <a:headEnd/>
            <a:tailEnd/>
          </a:ln>
        </p:spPr>
        <p:txBody>
          <a:bodyPr wrap="none" anchor="ctr"/>
          <a:lstStyle/>
          <a:p>
            <a:endParaRPr lang="tr-TR"/>
          </a:p>
        </p:txBody>
      </p:sp>
      <p:sp>
        <p:nvSpPr>
          <p:cNvPr id="73" name="Text Box 22"/>
          <p:cNvSpPr txBox="1">
            <a:spLocks noChangeArrowheads="1"/>
          </p:cNvSpPr>
          <p:nvPr/>
        </p:nvSpPr>
        <p:spPr bwMode="auto">
          <a:xfrm>
            <a:off x="7019925" y="272413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1</a:t>
            </a:r>
          </a:p>
        </p:txBody>
      </p:sp>
      <p:sp>
        <p:nvSpPr>
          <p:cNvPr id="74" name="Line 23"/>
          <p:cNvSpPr>
            <a:spLocks noChangeShapeType="1"/>
          </p:cNvSpPr>
          <p:nvPr/>
        </p:nvSpPr>
        <p:spPr bwMode="auto">
          <a:xfrm>
            <a:off x="6804025" y="2362187"/>
            <a:ext cx="215900" cy="287338"/>
          </a:xfrm>
          <a:prstGeom prst="line">
            <a:avLst/>
          </a:prstGeom>
          <a:noFill/>
          <a:ln w="63500">
            <a:solidFill>
              <a:srgbClr val="FF0000"/>
            </a:solidFill>
            <a:round/>
            <a:headEnd/>
            <a:tailEnd/>
          </a:ln>
        </p:spPr>
        <p:txBody>
          <a:bodyPr wrap="none" anchor="ctr"/>
          <a:lstStyle/>
          <a:p>
            <a:endParaRPr lang="tr-TR"/>
          </a:p>
        </p:txBody>
      </p:sp>
      <p:sp>
        <p:nvSpPr>
          <p:cNvPr id="75" name="Text Box 24"/>
          <p:cNvSpPr txBox="1">
            <a:spLocks noChangeArrowheads="1"/>
          </p:cNvSpPr>
          <p:nvPr/>
        </p:nvSpPr>
        <p:spPr bwMode="auto">
          <a:xfrm>
            <a:off x="7019925" y="2290750"/>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76" name="Text Box 25"/>
          <p:cNvSpPr txBox="1">
            <a:spLocks noChangeArrowheads="1"/>
          </p:cNvSpPr>
          <p:nvPr/>
        </p:nvSpPr>
        <p:spPr bwMode="auto">
          <a:xfrm>
            <a:off x="7019925" y="1858950"/>
            <a:ext cx="576263"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77" name="Line 26"/>
          <p:cNvSpPr>
            <a:spLocks noChangeShapeType="1"/>
          </p:cNvSpPr>
          <p:nvPr/>
        </p:nvSpPr>
        <p:spPr bwMode="auto">
          <a:xfrm>
            <a:off x="6877050" y="5459400"/>
            <a:ext cx="215900" cy="287337"/>
          </a:xfrm>
          <a:prstGeom prst="line">
            <a:avLst/>
          </a:prstGeom>
          <a:noFill/>
          <a:ln w="63500">
            <a:solidFill>
              <a:srgbClr val="00FF00"/>
            </a:solidFill>
            <a:round/>
            <a:headEnd/>
            <a:tailEnd/>
          </a:ln>
        </p:spPr>
        <p:txBody>
          <a:bodyPr wrap="none" anchor="ctr"/>
          <a:lstStyle/>
          <a:p>
            <a:endParaRPr lang="tr-TR"/>
          </a:p>
        </p:txBody>
      </p:sp>
      <p:sp>
        <p:nvSpPr>
          <p:cNvPr id="78" name="Text Box 27"/>
          <p:cNvSpPr txBox="1">
            <a:spLocks noChangeArrowheads="1"/>
          </p:cNvSpPr>
          <p:nvPr/>
        </p:nvSpPr>
        <p:spPr bwMode="auto">
          <a:xfrm>
            <a:off x="7092950" y="53165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3</a:t>
            </a:r>
          </a:p>
        </p:txBody>
      </p:sp>
      <p:sp>
        <p:nvSpPr>
          <p:cNvPr id="79" name="Line 28"/>
          <p:cNvSpPr>
            <a:spLocks noChangeShapeType="1"/>
          </p:cNvSpPr>
          <p:nvPr/>
        </p:nvSpPr>
        <p:spPr bwMode="auto">
          <a:xfrm>
            <a:off x="6804025" y="5819762"/>
            <a:ext cx="215900" cy="287338"/>
          </a:xfrm>
          <a:prstGeom prst="line">
            <a:avLst/>
          </a:prstGeom>
          <a:noFill/>
          <a:ln w="63500">
            <a:solidFill>
              <a:srgbClr val="00FF00"/>
            </a:solidFill>
            <a:round/>
            <a:headEnd/>
            <a:tailEnd/>
          </a:ln>
        </p:spPr>
        <p:txBody>
          <a:bodyPr wrap="none" anchor="ctr"/>
          <a:lstStyle/>
          <a:p>
            <a:endParaRPr lang="tr-TR"/>
          </a:p>
        </p:txBody>
      </p:sp>
      <p:sp>
        <p:nvSpPr>
          <p:cNvPr id="80" name="Text Box 29"/>
          <p:cNvSpPr txBox="1">
            <a:spLocks noChangeArrowheads="1"/>
          </p:cNvSpPr>
          <p:nvPr/>
        </p:nvSpPr>
        <p:spPr bwMode="auto">
          <a:xfrm>
            <a:off x="7019925" y="5748325"/>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81" name="Rectangle 30"/>
          <p:cNvSpPr>
            <a:spLocks noChangeArrowheads="1"/>
          </p:cNvSpPr>
          <p:nvPr/>
        </p:nvSpPr>
        <p:spPr bwMode="auto">
          <a:xfrm>
            <a:off x="5795963" y="1571612"/>
            <a:ext cx="1873250" cy="1584325"/>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82" name="Rectangle 31"/>
          <p:cNvSpPr>
            <a:spLocks noChangeArrowheads="1"/>
          </p:cNvSpPr>
          <p:nvPr/>
        </p:nvSpPr>
        <p:spPr bwMode="auto">
          <a:xfrm>
            <a:off x="5795963" y="2724137"/>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83" name="Rectangle 32"/>
          <p:cNvSpPr>
            <a:spLocks noChangeArrowheads="1"/>
          </p:cNvSpPr>
          <p:nvPr/>
        </p:nvSpPr>
        <p:spPr bwMode="auto">
          <a:xfrm>
            <a:off x="5795963" y="2290750"/>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b=7</a:t>
            </a:r>
          </a:p>
        </p:txBody>
      </p:sp>
      <p:sp>
        <p:nvSpPr>
          <p:cNvPr id="84" name="Rectangle 33"/>
          <p:cNvSpPr>
            <a:spLocks noChangeArrowheads="1"/>
          </p:cNvSpPr>
          <p:nvPr/>
        </p:nvSpPr>
        <p:spPr bwMode="auto">
          <a:xfrm>
            <a:off x="5795963" y="1858950"/>
            <a:ext cx="1873250" cy="431800"/>
          </a:xfrm>
          <a:prstGeom prst="rect">
            <a:avLst/>
          </a:prstGeom>
          <a:solidFill>
            <a:srgbClr val="FF99CC"/>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a:t>
            </a:r>
          </a:p>
        </p:txBody>
      </p:sp>
      <p:sp>
        <p:nvSpPr>
          <p:cNvPr id="85" name="Text Box 34"/>
          <p:cNvSpPr txBox="1">
            <a:spLocks noChangeArrowheads="1"/>
          </p:cNvSpPr>
          <p:nvPr/>
        </p:nvSpPr>
        <p:spPr bwMode="auto">
          <a:xfrm>
            <a:off x="6877050" y="1858950"/>
            <a:ext cx="863600"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86" name="Line 35"/>
          <p:cNvSpPr>
            <a:spLocks noChangeShapeType="1"/>
          </p:cNvSpPr>
          <p:nvPr/>
        </p:nvSpPr>
        <p:spPr bwMode="auto">
          <a:xfrm>
            <a:off x="6877050" y="2867012"/>
            <a:ext cx="215900" cy="287338"/>
          </a:xfrm>
          <a:prstGeom prst="line">
            <a:avLst/>
          </a:prstGeom>
          <a:noFill/>
          <a:ln w="63500">
            <a:solidFill>
              <a:srgbClr val="FF0000"/>
            </a:solidFill>
            <a:round/>
            <a:headEnd/>
            <a:tailEnd/>
          </a:ln>
        </p:spPr>
        <p:txBody>
          <a:bodyPr wrap="none" anchor="ctr"/>
          <a:lstStyle/>
          <a:p>
            <a:endParaRPr lang="tr-TR"/>
          </a:p>
        </p:txBody>
      </p:sp>
      <p:sp>
        <p:nvSpPr>
          <p:cNvPr id="87" name="Text Box 36"/>
          <p:cNvSpPr txBox="1">
            <a:spLocks noChangeArrowheads="1"/>
          </p:cNvSpPr>
          <p:nvPr/>
        </p:nvSpPr>
        <p:spPr bwMode="auto">
          <a:xfrm>
            <a:off x="7092950" y="272413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7</a:t>
            </a:r>
          </a:p>
        </p:txBody>
      </p:sp>
      <p:sp>
        <p:nvSpPr>
          <p:cNvPr id="88" name="Line 37"/>
          <p:cNvSpPr>
            <a:spLocks noChangeShapeType="1"/>
          </p:cNvSpPr>
          <p:nvPr/>
        </p:nvSpPr>
        <p:spPr bwMode="auto">
          <a:xfrm>
            <a:off x="6877050" y="2433625"/>
            <a:ext cx="215900" cy="287337"/>
          </a:xfrm>
          <a:prstGeom prst="line">
            <a:avLst/>
          </a:prstGeom>
          <a:noFill/>
          <a:ln w="63500">
            <a:solidFill>
              <a:srgbClr val="FF0000"/>
            </a:solidFill>
            <a:round/>
            <a:headEnd/>
            <a:tailEnd/>
          </a:ln>
        </p:spPr>
        <p:txBody>
          <a:bodyPr wrap="none" anchor="ctr"/>
          <a:lstStyle/>
          <a:p>
            <a:endParaRPr lang="tr-TR"/>
          </a:p>
        </p:txBody>
      </p:sp>
      <p:sp>
        <p:nvSpPr>
          <p:cNvPr id="89" name="Text Box 38"/>
          <p:cNvSpPr txBox="1">
            <a:spLocks noChangeArrowheads="1"/>
          </p:cNvSpPr>
          <p:nvPr/>
        </p:nvSpPr>
        <p:spPr bwMode="auto">
          <a:xfrm>
            <a:off x="7092950" y="2290750"/>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0000"/>
                </a:solidFill>
                <a:latin typeface="Arial" charset="0"/>
              </a:rPr>
              <a:t>3</a:t>
            </a:r>
          </a:p>
        </p:txBody>
      </p:sp>
      <p:sp>
        <p:nvSpPr>
          <p:cNvPr id="90" name="Line 39"/>
          <p:cNvSpPr>
            <a:spLocks noChangeShapeType="1"/>
          </p:cNvSpPr>
          <p:nvPr/>
        </p:nvSpPr>
        <p:spPr bwMode="auto">
          <a:xfrm>
            <a:off x="7235825" y="5459400"/>
            <a:ext cx="215900" cy="287337"/>
          </a:xfrm>
          <a:prstGeom prst="line">
            <a:avLst/>
          </a:prstGeom>
          <a:noFill/>
          <a:ln w="63500">
            <a:solidFill>
              <a:srgbClr val="FF66FF"/>
            </a:solidFill>
            <a:round/>
            <a:headEnd/>
            <a:tailEnd/>
          </a:ln>
        </p:spPr>
        <p:txBody>
          <a:bodyPr wrap="none" anchor="ctr"/>
          <a:lstStyle/>
          <a:p>
            <a:endParaRPr lang="tr-TR"/>
          </a:p>
        </p:txBody>
      </p:sp>
      <p:sp>
        <p:nvSpPr>
          <p:cNvPr id="91" name="Text Box 40"/>
          <p:cNvSpPr txBox="1">
            <a:spLocks noChangeArrowheads="1"/>
          </p:cNvSpPr>
          <p:nvPr/>
        </p:nvSpPr>
        <p:spPr bwMode="auto">
          <a:xfrm>
            <a:off x="7380288" y="5316525"/>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7</a:t>
            </a:r>
          </a:p>
        </p:txBody>
      </p:sp>
      <p:sp>
        <p:nvSpPr>
          <p:cNvPr id="92" name="Line 41"/>
          <p:cNvSpPr>
            <a:spLocks noChangeShapeType="1"/>
          </p:cNvSpPr>
          <p:nvPr/>
        </p:nvSpPr>
        <p:spPr bwMode="auto">
          <a:xfrm>
            <a:off x="7235825" y="3730612"/>
            <a:ext cx="215900" cy="287338"/>
          </a:xfrm>
          <a:prstGeom prst="line">
            <a:avLst/>
          </a:prstGeom>
          <a:noFill/>
          <a:ln w="63500">
            <a:solidFill>
              <a:srgbClr val="FF66FF"/>
            </a:solidFill>
            <a:round/>
            <a:headEnd/>
            <a:tailEnd/>
          </a:ln>
        </p:spPr>
        <p:txBody>
          <a:bodyPr wrap="none" anchor="ctr"/>
          <a:lstStyle/>
          <a:p>
            <a:endParaRPr lang="tr-TR"/>
          </a:p>
        </p:txBody>
      </p:sp>
      <p:sp>
        <p:nvSpPr>
          <p:cNvPr id="93" name="Text Box 42"/>
          <p:cNvSpPr txBox="1">
            <a:spLocks noChangeArrowheads="1"/>
          </p:cNvSpPr>
          <p:nvPr/>
        </p:nvSpPr>
        <p:spPr bwMode="auto">
          <a:xfrm>
            <a:off x="7380288" y="3587737"/>
            <a:ext cx="433387"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FF66FF"/>
                </a:solidFill>
                <a:latin typeface="Arial" charset="0"/>
              </a:rPr>
              <a:t>3</a:t>
            </a:r>
          </a:p>
        </p:txBody>
      </p:sp>
      <p:sp>
        <p:nvSpPr>
          <p:cNvPr id="94" name="Rectangle 43"/>
          <p:cNvSpPr>
            <a:spLocks noChangeArrowheads="1"/>
          </p:cNvSpPr>
          <p:nvPr/>
        </p:nvSpPr>
        <p:spPr bwMode="auto">
          <a:xfrm>
            <a:off x="5795963" y="1858950"/>
            <a:ext cx="1873250" cy="1296987"/>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95" name="Line 44"/>
          <p:cNvSpPr>
            <a:spLocks noChangeShapeType="1"/>
          </p:cNvSpPr>
          <p:nvPr/>
        </p:nvSpPr>
        <p:spPr bwMode="auto">
          <a:xfrm flipV="1">
            <a:off x="5003800" y="3155937"/>
            <a:ext cx="792163" cy="142875"/>
          </a:xfrm>
          <a:prstGeom prst="line">
            <a:avLst/>
          </a:prstGeom>
          <a:noFill/>
          <a:ln w="34925">
            <a:solidFill>
              <a:schemeClr val="tx1"/>
            </a:solidFill>
            <a:round/>
            <a:headEnd/>
            <a:tailEnd type="triangle" w="med" len="med"/>
          </a:ln>
        </p:spPr>
        <p:txBody>
          <a:bodyPr wrap="none" anchor="ctr"/>
          <a:lstStyle/>
          <a:p>
            <a:endParaRPr lang="tr-TR"/>
          </a:p>
        </p:txBody>
      </p:sp>
      <p:sp>
        <p:nvSpPr>
          <p:cNvPr id="96" name="Text Box 45"/>
          <p:cNvSpPr txBox="1">
            <a:spLocks noChangeArrowheads="1"/>
          </p:cNvSpPr>
          <p:nvPr/>
        </p:nvSpPr>
        <p:spPr bwMode="auto">
          <a:xfrm>
            <a:off x="2771775" y="2786058"/>
            <a:ext cx="2554288"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46" name="45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38</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 calcmode="lin" valueType="num">
                                      <p:cBhvr additive="base">
                                        <p:cTn id="7" dur="500" fill="hold"/>
                                        <p:tgtEl>
                                          <p:spTgt spid="60"/>
                                        </p:tgtEl>
                                        <p:attrNameLst>
                                          <p:attrName>ppt_x</p:attrName>
                                        </p:attrNameLst>
                                      </p:cBhvr>
                                      <p:tavLst>
                                        <p:tav tm="0">
                                          <p:val>
                                            <p:strVal val="#ppt_x"/>
                                          </p:val>
                                        </p:tav>
                                        <p:tav tm="100000">
                                          <p:val>
                                            <p:strVal val="#ppt_x"/>
                                          </p:val>
                                        </p:tav>
                                      </p:tavLst>
                                    </p:anim>
                                    <p:anim calcmode="lin" valueType="num">
                                      <p:cBhvr additive="base">
                                        <p:cTn id="8" dur="500" fill="hold"/>
                                        <p:tgtEl>
                                          <p:spTgt spid="6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fill="hold"/>
                                        <p:tgtEl>
                                          <p:spTgt spid="59"/>
                                        </p:tgtEl>
                                        <p:attrNameLst>
                                          <p:attrName>ppt_x</p:attrName>
                                        </p:attrNameLst>
                                      </p:cBhvr>
                                      <p:tavLst>
                                        <p:tav tm="0">
                                          <p:val>
                                            <p:strVal val="#ppt_x"/>
                                          </p:val>
                                        </p:tav>
                                        <p:tav tm="100000">
                                          <p:val>
                                            <p:strVal val="#ppt_x"/>
                                          </p:val>
                                        </p:tav>
                                      </p:tavLst>
                                    </p:anim>
                                    <p:anim calcmode="lin" valueType="num">
                                      <p:cBhvr additive="base">
                                        <p:cTn id="12"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57"/>
                                        </p:tgtEl>
                                        <p:attrNameLst>
                                          <p:attrName>style.visibility</p:attrName>
                                        </p:attrNameLst>
                                      </p:cBhvr>
                                      <p:to>
                                        <p:strVal val="visible"/>
                                      </p:to>
                                    </p:set>
                                    <p:anim calcmode="lin" valueType="num">
                                      <p:cBhvr>
                                        <p:cTn id="17" dur="500" fill="hold"/>
                                        <p:tgtEl>
                                          <p:spTgt spid="57"/>
                                        </p:tgtEl>
                                        <p:attrNameLst>
                                          <p:attrName>ppt_w</p:attrName>
                                        </p:attrNameLst>
                                      </p:cBhvr>
                                      <p:tavLst>
                                        <p:tav tm="0">
                                          <p:val>
                                            <p:fltVal val="0"/>
                                          </p:val>
                                        </p:tav>
                                        <p:tav tm="100000">
                                          <p:val>
                                            <p:strVal val="#ppt_w"/>
                                          </p:val>
                                        </p:tav>
                                      </p:tavLst>
                                    </p:anim>
                                    <p:anim calcmode="lin" valueType="num">
                                      <p:cBhvr>
                                        <p:cTn id="18" dur="500" fill="hold"/>
                                        <p:tgtEl>
                                          <p:spTgt spid="57"/>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 calcmode="lin" valueType="num">
                                      <p:cBhvr>
                                        <p:cTn id="23" dur="500" fill="hold"/>
                                        <p:tgtEl>
                                          <p:spTgt spid="58"/>
                                        </p:tgtEl>
                                        <p:attrNameLst>
                                          <p:attrName>ppt_w</p:attrName>
                                        </p:attrNameLst>
                                      </p:cBhvr>
                                      <p:tavLst>
                                        <p:tav tm="0">
                                          <p:val>
                                            <p:fltVal val="0"/>
                                          </p:val>
                                        </p:tav>
                                        <p:tav tm="100000">
                                          <p:val>
                                            <p:strVal val="#ppt_w"/>
                                          </p:val>
                                        </p:tav>
                                      </p:tavLst>
                                    </p:anim>
                                    <p:anim calcmode="lin" valueType="num">
                                      <p:cBhvr>
                                        <p:cTn id="24" dur="500" fill="hold"/>
                                        <p:tgtEl>
                                          <p:spTgt spid="58"/>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anim calcmode="lin" valueType="num">
                                      <p:cBhvr>
                                        <p:cTn id="29" dur="500" fill="hold"/>
                                        <p:tgtEl>
                                          <p:spTgt spid="61"/>
                                        </p:tgtEl>
                                        <p:attrNameLst>
                                          <p:attrName>ppt_w</p:attrName>
                                        </p:attrNameLst>
                                      </p:cBhvr>
                                      <p:tavLst>
                                        <p:tav tm="0">
                                          <p:val>
                                            <p:fltVal val="0"/>
                                          </p:val>
                                        </p:tav>
                                        <p:tav tm="100000">
                                          <p:val>
                                            <p:strVal val="#ppt_w"/>
                                          </p:val>
                                        </p:tav>
                                      </p:tavLst>
                                    </p:anim>
                                    <p:anim calcmode="lin" valueType="num">
                                      <p:cBhvr>
                                        <p:cTn id="30" dur="500" fill="hold"/>
                                        <p:tgtEl>
                                          <p:spTgt spid="61"/>
                                        </p:tgtEl>
                                        <p:attrNameLst>
                                          <p:attrName>ppt_h</p:attrName>
                                        </p:attrNameLst>
                                      </p:cBhvr>
                                      <p:tavLst>
                                        <p:tav tm="0">
                                          <p:val>
                                            <p:strVal val="#ppt_h"/>
                                          </p:val>
                                        </p:tav>
                                        <p:tav tm="100000">
                                          <p:val>
                                            <p:strVal val="#ppt_h"/>
                                          </p:val>
                                        </p:tav>
                                      </p:tavLst>
                                    </p:anim>
                                  </p:childTnLst>
                                </p:cTn>
                              </p:par>
                              <p:par>
                                <p:cTn id="31" presetID="17" presetClass="entr" presetSubtype="1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anim calcmode="lin" valueType="num">
                                      <p:cBhvr>
                                        <p:cTn id="33" dur="500" fill="hold"/>
                                        <p:tgtEl>
                                          <p:spTgt spid="62"/>
                                        </p:tgtEl>
                                        <p:attrNameLst>
                                          <p:attrName>ppt_w</p:attrName>
                                        </p:attrNameLst>
                                      </p:cBhvr>
                                      <p:tavLst>
                                        <p:tav tm="0">
                                          <p:val>
                                            <p:fltVal val="0"/>
                                          </p:val>
                                        </p:tav>
                                        <p:tav tm="100000">
                                          <p:val>
                                            <p:strVal val="#ppt_w"/>
                                          </p:val>
                                        </p:tav>
                                      </p:tavLst>
                                    </p:anim>
                                    <p:anim calcmode="lin" valueType="num">
                                      <p:cBhvr>
                                        <p:cTn id="34" dur="500" fill="hold"/>
                                        <p:tgtEl>
                                          <p:spTgt spid="62"/>
                                        </p:tgtEl>
                                        <p:attrNameLst>
                                          <p:attrName>ppt_h</p:attrName>
                                        </p:attrNameLst>
                                      </p:cBhvr>
                                      <p:tavLst>
                                        <p:tav tm="0">
                                          <p:val>
                                            <p:strVal val="#ppt_h"/>
                                          </p:val>
                                        </p:tav>
                                        <p:tav tm="100000">
                                          <p:val>
                                            <p:strVal val="#ppt_h"/>
                                          </p:val>
                                        </p:tav>
                                      </p:tavLst>
                                    </p:anim>
                                  </p:childTnLst>
                                </p:cTn>
                              </p:par>
                              <p:par>
                                <p:cTn id="35" presetID="17" presetClass="entr" presetSubtype="10" fill="hold" nodeType="withEffect">
                                  <p:stCondLst>
                                    <p:cond delay="0"/>
                                  </p:stCondLst>
                                  <p:childTnLst>
                                    <p:set>
                                      <p:cBhvr>
                                        <p:cTn id="36" dur="1" fill="hold">
                                          <p:stCondLst>
                                            <p:cond delay="0"/>
                                          </p:stCondLst>
                                        </p:cTn>
                                        <p:tgtEl>
                                          <p:spTgt spid="63"/>
                                        </p:tgtEl>
                                        <p:attrNameLst>
                                          <p:attrName>style.visibility</p:attrName>
                                        </p:attrNameLst>
                                      </p:cBhvr>
                                      <p:to>
                                        <p:strVal val="visible"/>
                                      </p:to>
                                    </p:set>
                                    <p:anim calcmode="lin" valueType="num">
                                      <p:cBhvr>
                                        <p:cTn id="37" dur="500" fill="hold"/>
                                        <p:tgtEl>
                                          <p:spTgt spid="63"/>
                                        </p:tgtEl>
                                        <p:attrNameLst>
                                          <p:attrName>ppt_w</p:attrName>
                                        </p:attrNameLst>
                                      </p:cBhvr>
                                      <p:tavLst>
                                        <p:tav tm="0">
                                          <p:val>
                                            <p:fltVal val="0"/>
                                          </p:val>
                                        </p:tav>
                                        <p:tav tm="100000">
                                          <p:val>
                                            <p:strVal val="#ppt_w"/>
                                          </p:val>
                                        </p:tav>
                                      </p:tavLst>
                                    </p:anim>
                                    <p:anim calcmode="lin" valueType="num">
                                      <p:cBhvr>
                                        <p:cTn id="38" dur="500" fill="hold"/>
                                        <p:tgtEl>
                                          <p:spTgt spid="63"/>
                                        </p:tgtEl>
                                        <p:attrNameLst>
                                          <p:attrName>ppt_h</p:attrName>
                                        </p:attrNameLst>
                                      </p:cBhvr>
                                      <p:tavLst>
                                        <p:tav tm="0">
                                          <p:val>
                                            <p:strVal val="#ppt_h"/>
                                          </p:val>
                                        </p:tav>
                                        <p:tav tm="100000">
                                          <p:val>
                                            <p:strVal val="#ppt_h"/>
                                          </p:val>
                                        </p:tav>
                                      </p:tavLst>
                                    </p:anim>
                                  </p:childTnLst>
                                </p:cTn>
                              </p:par>
                              <p:par>
                                <p:cTn id="39" presetID="17" presetClass="entr" presetSubtype="1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anim calcmode="lin" valueType="num">
                                      <p:cBhvr>
                                        <p:cTn id="41" dur="500" fill="hold"/>
                                        <p:tgtEl>
                                          <p:spTgt spid="64"/>
                                        </p:tgtEl>
                                        <p:attrNameLst>
                                          <p:attrName>ppt_w</p:attrName>
                                        </p:attrNameLst>
                                      </p:cBhvr>
                                      <p:tavLst>
                                        <p:tav tm="0">
                                          <p:val>
                                            <p:fltVal val="0"/>
                                          </p:val>
                                        </p:tav>
                                        <p:tav tm="100000">
                                          <p:val>
                                            <p:strVal val="#ppt_w"/>
                                          </p:val>
                                        </p:tav>
                                      </p:tavLst>
                                    </p:anim>
                                    <p:anim calcmode="lin" valueType="num">
                                      <p:cBhvr>
                                        <p:cTn id="42" dur="500" fill="hold"/>
                                        <p:tgtEl>
                                          <p:spTgt spid="64"/>
                                        </p:tgtEl>
                                        <p:attrNameLst>
                                          <p:attrName>ppt_h</p:attrName>
                                        </p:attrNameLst>
                                      </p:cBhvr>
                                      <p:tavLst>
                                        <p:tav tm="0">
                                          <p:val>
                                            <p:strVal val="#ppt_h"/>
                                          </p:val>
                                        </p:tav>
                                        <p:tav tm="100000">
                                          <p:val>
                                            <p:strVal val="#ppt_h"/>
                                          </p:val>
                                        </p:tav>
                                      </p:tavLst>
                                    </p:anim>
                                  </p:childTnLst>
                                </p:cTn>
                              </p:par>
                              <p:par>
                                <p:cTn id="43" presetID="17" presetClass="entr" presetSubtype="10" fill="hold" nodeType="withEffect">
                                  <p:stCondLst>
                                    <p:cond delay="0"/>
                                  </p:stCondLst>
                                  <p:childTnLst>
                                    <p:set>
                                      <p:cBhvr>
                                        <p:cTn id="44" dur="1" fill="hold">
                                          <p:stCondLst>
                                            <p:cond delay="0"/>
                                          </p:stCondLst>
                                        </p:cTn>
                                        <p:tgtEl>
                                          <p:spTgt spid="65"/>
                                        </p:tgtEl>
                                        <p:attrNameLst>
                                          <p:attrName>style.visibility</p:attrName>
                                        </p:attrNameLst>
                                      </p:cBhvr>
                                      <p:to>
                                        <p:strVal val="visible"/>
                                      </p:to>
                                    </p:set>
                                    <p:anim calcmode="lin" valueType="num">
                                      <p:cBhvr>
                                        <p:cTn id="45" dur="500" fill="hold"/>
                                        <p:tgtEl>
                                          <p:spTgt spid="65"/>
                                        </p:tgtEl>
                                        <p:attrNameLst>
                                          <p:attrName>ppt_w</p:attrName>
                                        </p:attrNameLst>
                                      </p:cBhvr>
                                      <p:tavLst>
                                        <p:tav tm="0">
                                          <p:val>
                                            <p:fltVal val="0"/>
                                          </p:val>
                                        </p:tav>
                                        <p:tav tm="100000">
                                          <p:val>
                                            <p:strVal val="#ppt_w"/>
                                          </p:val>
                                        </p:tav>
                                      </p:tavLst>
                                    </p:anim>
                                    <p:anim calcmode="lin" valueType="num">
                                      <p:cBhvr>
                                        <p:cTn id="46" dur="500" fill="hold"/>
                                        <p:tgtEl>
                                          <p:spTgt spid="65"/>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grpId="0" nodeType="clickEffect">
                                  <p:stCondLst>
                                    <p:cond delay="0"/>
                                  </p:stCondLst>
                                  <p:childTnLst>
                                    <p:set>
                                      <p:cBhvr>
                                        <p:cTn id="50" dur="1" fill="hold">
                                          <p:stCondLst>
                                            <p:cond delay="0"/>
                                          </p:stCondLst>
                                        </p:cTn>
                                        <p:tgtEl>
                                          <p:spTgt spid="66"/>
                                        </p:tgtEl>
                                        <p:attrNameLst>
                                          <p:attrName>style.visibility</p:attrName>
                                        </p:attrNameLst>
                                      </p:cBhvr>
                                      <p:to>
                                        <p:strVal val="visible"/>
                                      </p:to>
                                    </p:set>
                                    <p:anim calcmode="lin" valueType="num">
                                      <p:cBhvr>
                                        <p:cTn id="51" dur="500" fill="hold"/>
                                        <p:tgtEl>
                                          <p:spTgt spid="66"/>
                                        </p:tgtEl>
                                        <p:attrNameLst>
                                          <p:attrName>ppt_w</p:attrName>
                                        </p:attrNameLst>
                                      </p:cBhvr>
                                      <p:tavLst>
                                        <p:tav tm="0">
                                          <p:val>
                                            <p:fltVal val="0"/>
                                          </p:val>
                                        </p:tav>
                                        <p:tav tm="100000">
                                          <p:val>
                                            <p:strVal val="#ppt_w"/>
                                          </p:val>
                                        </p:tav>
                                      </p:tavLst>
                                    </p:anim>
                                    <p:anim calcmode="lin" valueType="num">
                                      <p:cBhvr>
                                        <p:cTn id="52" dur="500" fill="hold"/>
                                        <p:tgtEl>
                                          <p:spTgt spid="66"/>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8"/>
                                        </p:tgtEl>
                                        <p:attrNameLst>
                                          <p:attrName>style.visibility</p:attrName>
                                        </p:attrNameLst>
                                      </p:cBhvr>
                                      <p:to>
                                        <p:strVal val="visible"/>
                                      </p:to>
                                    </p:set>
                                    <p:anim calcmode="lin" valueType="num">
                                      <p:cBhvr additive="base">
                                        <p:cTn id="57" dur="500" fill="hold"/>
                                        <p:tgtEl>
                                          <p:spTgt spid="68"/>
                                        </p:tgtEl>
                                        <p:attrNameLst>
                                          <p:attrName>ppt_x</p:attrName>
                                        </p:attrNameLst>
                                      </p:cBhvr>
                                      <p:tavLst>
                                        <p:tav tm="0">
                                          <p:val>
                                            <p:strVal val="#ppt_x"/>
                                          </p:val>
                                        </p:tav>
                                        <p:tav tm="100000">
                                          <p:val>
                                            <p:strVal val="#ppt_x"/>
                                          </p:val>
                                        </p:tav>
                                      </p:tavLst>
                                    </p:anim>
                                    <p:anim calcmode="lin" valueType="num">
                                      <p:cBhvr additive="base">
                                        <p:cTn id="58" dur="500" fill="hold"/>
                                        <p:tgtEl>
                                          <p:spTgt spid="68"/>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67"/>
                                        </p:tgtEl>
                                        <p:attrNameLst>
                                          <p:attrName>style.visibility</p:attrName>
                                        </p:attrNameLst>
                                      </p:cBhvr>
                                      <p:to>
                                        <p:strVal val="visible"/>
                                      </p:to>
                                    </p:set>
                                    <p:anim calcmode="lin" valueType="num">
                                      <p:cBhvr additive="base">
                                        <p:cTn id="61" dur="500" fill="hold"/>
                                        <p:tgtEl>
                                          <p:spTgt spid="67"/>
                                        </p:tgtEl>
                                        <p:attrNameLst>
                                          <p:attrName>ppt_x</p:attrName>
                                        </p:attrNameLst>
                                      </p:cBhvr>
                                      <p:tavLst>
                                        <p:tav tm="0">
                                          <p:val>
                                            <p:strVal val="#ppt_x"/>
                                          </p:val>
                                        </p:tav>
                                        <p:tav tm="100000">
                                          <p:val>
                                            <p:strVal val="#ppt_x"/>
                                          </p:val>
                                        </p:tav>
                                      </p:tavLst>
                                    </p:anim>
                                    <p:anim calcmode="lin" valueType="num">
                                      <p:cBhvr additive="base">
                                        <p:cTn id="62"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7" presetClass="entr" presetSubtype="10" fill="hold" nodeType="clickEffect">
                                  <p:stCondLst>
                                    <p:cond delay="0"/>
                                  </p:stCondLst>
                                  <p:childTnLst>
                                    <p:set>
                                      <p:cBhvr>
                                        <p:cTn id="66" dur="1" fill="hold">
                                          <p:stCondLst>
                                            <p:cond delay="0"/>
                                          </p:stCondLst>
                                        </p:cTn>
                                        <p:tgtEl>
                                          <p:spTgt spid="69"/>
                                        </p:tgtEl>
                                        <p:attrNameLst>
                                          <p:attrName>style.visibility</p:attrName>
                                        </p:attrNameLst>
                                      </p:cBhvr>
                                      <p:to>
                                        <p:strVal val="visible"/>
                                      </p:to>
                                    </p:set>
                                    <p:anim calcmode="lin" valueType="num">
                                      <p:cBhvr>
                                        <p:cTn id="67" dur="500" fill="hold"/>
                                        <p:tgtEl>
                                          <p:spTgt spid="69"/>
                                        </p:tgtEl>
                                        <p:attrNameLst>
                                          <p:attrName>ppt_w</p:attrName>
                                        </p:attrNameLst>
                                      </p:cBhvr>
                                      <p:tavLst>
                                        <p:tav tm="0">
                                          <p:val>
                                            <p:fltVal val="0"/>
                                          </p:val>
                                        </p:tav>
                                        <p:tav tm="100000">
                                          <p:val>
                                            <p:strVal val="#ppt_w"/>
                                          </p:val>
                                        </p:tav>
                                      </p:tavLst>
                                    </p:anim>
                                    <p:anim calcmode="lin" valueType="num">
                                      <p:cBhvr>
                                        <p:cTn id="68" dur="500" fill="hold"/>
                                        <p:tgtEl>
                                          <p:spTgt spid="69"/>
                                        </p:tgtEl>
                                        <p:attrNameLst>
                                          <p:attrName>ppt_h</p:attrName>
                                        </p:attrNameLst>
                                      </p:cBhvr>
                                      <p:tavLst>
                                        <p:tav tm="0">
                                          <p:val>
                                            <p:strVal val="#ppt_h"/>
                                          </p:val>
                                        </p:tav>
                                        <p:tav tm="100000">
                                          <p:val>
                                            <p:strVal val="#ppt_h"/>
                                          </p:val>
                                        </p:tav>
                                      </p:tavLst>
                                    </p:anim>
                                  </p:childTnLst>
                                </p:cTn>
                              </p:par>
                            </p:childTnLst>
                          </p:cTn>
                        </p:par>
                      </p:childTnLst>
                    </p:cTn>
                  </p:par>
                  <p:par>
                    <p:cTn id="69" fill="hold">
                      <p:stCondLst>
                        <p:cond delay="indefinite"/>
                      </p:stCondLst>
                      <p:childTnLst>
                        <p:par>
                          <p:cTn id="70" fill="hold">
                            <p:stCondLst>
                              <p:cond delay="0"/>
                            </p:stCondLst>
                            <p:childTnLst>
                              <p:par>
                                <p:cTn id="71" presetID="17" presetClass="entr" presetSubtype="1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anim calcmode="lin" valueType="num">
                                      <p:cBhvr>
                                        <p:cTn id="73" dur="500" fill="hold"/>
                                        <p:tgtEl>
                                          <p:spTgt spid="70"/>
                                        </p:tgtEl>
                                        <p:attrNameLst>
                                          <p:attrName>ppt_w</p:attrName>
                                        </p:attrNameLst>
                                      </p:cBhvr>
                                      <p:tavLst>
                                        <p:tav tm="0">
                                          <p:val>
                                            <p:fltVal val="0"/>
                                          </p:val>
                                        </p:tav>
                                        <p:tav tm="100000">
                                          <p:val>
                                            <p:strVal val="#ppt_w"/>
                                          </p:val>
                                        </p:tav>
                                      </p:tavLst>
                                    </p:anim>
                                    <p:anim calcmode="lin" valueType="num">
                                      <p:cBhvr>
                                        <p:cTn id="74" dur="500" fill="hold"/>
                                        <p:tgtEl>
                                          <p:spTgt spid="70"/>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10" fill="hold" nodeType="clickEffect">
                                  <p:stCondLst>
                                    <p:cond delay="0"/>
                                  </p:stCondLst>
                                  <p:childTnLst>
                                    <p:set>
                                      <p:cBhvr>
                                        <p:cTn id="78" dur="1" fill="hold">
                                          <p:stCondLst>
                                            <p:cond delay="0"/>
                                          </p:stCondLst>
                                        </p:cTn>
                                        <p:tgtEl>
                                          <p:spTgt spid="71"/>
                                        </p:tgtEl>
                                        <p:attrNameLst>
                                          <p:attrName>style.visibility</p:attrName>
                                        </p:attrNameLst>
                                      </p:cBhvr>
                                      <p:to>
                                        <p:strVal val="visible"/>
                                      </p:to>
                                    </p:set>
                                    <p:anim calcmode="lin" valueType="num">
                                      <p:cBhvr>
                                        <p:cTn id="79" dur="500" fill="hold"/>
                                        <p:tgtEl>
                                          <p:spTgt spid="71"/>
                                        </p:tgtEl>
                                        <p:attrNameLst>
                                          <p:attrName>ppt_w</p:attrName>
                                        </p:attrNameLst>
                                      </p:cBhvr>
                                      <p:tavLst>
                                        <p:tav tm="0">
                                          <p:val>
                                            <p:fltVal val="0"/>
                                          </p:val>
                                        </p:tav>
                                        <p:tav tm="100000">
                                          <p:val>
                                            <p:strVal val="#ppt_w"/>
                                          </p:val>
                                        </p:tav>
                                      </p:tavLst>
                                    </p:anim>
                                    <p:anim calcmode="lin" valueType="num">
                                      <p:cBhvr>
                                        <p:cTn id="80" dur="500" fill="hold"/>
                                        <p:tgtEl>
                                          <p:spTgt spid="71"/>
                                        </p:tgtEl>
                                        <p:attrNameLst>
                                          <p:attrName>ppt_h</p:attrName>
                                        </p:attrNameLst>
                                      </p:cBhvr>
                                      <p:tavLst>
                                        <p:tav tm="0">
                                          <p:val>
                                            <p:strVal val="#ppt_h"/>
                                          </p:val>
                                        </p:tav>
                                        <p:tav tm="100000">
                                          <p:val>
                                            <p:strVal val="#ppt_h"/>
                                          </p:val>
                                        </p:tav>
                                      </p:tavLst>
                                    </p:anim>
                                  </p:childTnLst>
                                </p:cTn>
                              </p:par>
                            </p:childTnLst>
                          </p:cTn>
                        </p:par>
                      </p:childTnLst>
                    </p:cTn>
                  </p:par>
                  <p:par>
                    <p:cTn id="81" fill="hold">
                      <p:stCondLst>
                        <p:cond delay="indefinite"/>
                      </p:stCondLst>
                      <p:childTnLst>
                        <p:par>
                          <p:cTn id="82" fill="hold">
                            <p:stCondLst>
                              <p:cond delay="0"/>
                            </p:stCondLst>
                            <p:childTnLst>
                              <p:par>
                                <p:cTn id="83" presetID="17" presetClass="entr" presetSubtype="1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anim calcmode="lin" valueType="num">
                                      <p:cBhvr>
                                        <p:cTn id="85" dur="500" fill="hold"/>
                                        <p:tgtEl>
                                          <p:spTgt spid="76"/>
                                        </p:tgtEl>
                                        <p:attrNameLst>
                                          <p:attrName>ppt_w</p:attrName>
                                        </p:attrNameLst>
                                      </p:cBhvr>
                                      <p:tavLst>
                                        <p:tav tm="0">
                                          <p:val>
                                            <p:fltVal val="0"/>
                                          </p:val>
                                        </p:tav>
                                        <p:tav tm="100000">
                                          <p:val>
                                            <p:strVal val="#ppt_w"/>
                                          </p:val>
                                        </p:tav>
                                      </p:tavLst>
                                    </p:anim>
                                    <p:anim calcmode="lin" valueType="num">
                                      <p:cBhvr>
                                        <p:cTn id="86" dur="500" fill="hold"/>
                                        <p:tgtEl>
                                          <p:spTgt spid="76"/>
                                        </p:tgtEl>
                                        <p:attrNameLst>
                                          <p:attrName>ppt_h</p:attrName>
                                        </p:attrNameLst>
                                      </p:cBhvr>
                                      <p:tavLst>
                                        <p:tav tm="0">
                                          <p:val>
                                            <p:strVal val="#ppt_h"/>
                                          </p:val>
                                        </p:tav>
                                        <p:tav tm="100000">
                                          <p:val>
                                            <p:strVal val="#ppt_h"/>
                                          </p:val>
                                        </p:tav>
                                      </p:tavLst>
                                    </p:anim>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72"/>
                                        </p:tgtEl>
                                        <p:attrNameLst>
                                          <p:attrName>style.visibility</p:attrName>
                                        </p:attrNameLst>
                                      </p:cBhvr>
                                      <p:to>
                                        <p:strVal val="visible"/>
                                      </p:to>
                                    </p:set>
                                    <p:animEffect transition="in" filter="blinds(horizontal)">
                                      <p:cBhvr>
                                        <p:cTn id="91" dur="500"/>
                                        <p:tgtEl>
                                          <p:spTgt spid="72"/>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73"/>
                                        </p:tgtEl>
                                        <p:attrNameLst>
                                          <p:attrName>style.visibility</p:attrName>
                                        </p:attrNameLst>
                                      </p:cBhvr>
                                      <p:to>
                                        <p:strVal val="visible"/>
                                      </p:to>
                                    </p:set>
                                    <p:animEffect transition="in" filter="blinds(horizontal)">
                                      <p:cBhvr>
                                        <p:cTn id="94" dur="500"/>
                                        <p:tgtEl>
                                          <p:spTgt spid="73"/>
                                        </p:tgtEl>
                                      </p:cBhvr>
                                    </p:animEffect>
                                  </p:childTnLst>
                                </p:cTn>
                              </p:par>
                            </p:childTnLst>
                          </p:cTn>
                        </p:par>
                      </p:childTnLst>
                    </p:cTn>
                  </p:par>
                  <p:par>
                    <p:cTn id="95" fill="hold">
                      <p:stCondLst>
                        <p:cond delay="indefinite"/>
                      </p:stCondLst>
                      <p:childTnLst>
                        <p:par>
                          <p:cTn id="96" fill="hold">
                            <p:stCondLst>
                              <p:cond delay="0"/>
                            </p:stCondLst>
                            <p:childTnLst>
                              <p:par>
                                <p:cTn id="97" presetID="3" presetClass="entr" presetSubtype="10" fill="hold" grpId="0" nodeType="clickEffect">
                                  <p:stCondLst>
                                    <p:cond delay="0"/>
                                  </p:stCondLst>
                                  <p:childTnLst>
                                    <p:set>
                                      <p:cBhvr>
                                        <p:cTn id="98" dur="1" fill="hold">
                                          <p:stCondLst>
                                            <p:cond delay="0"/>
                                          </p:stCondLst>
                                        </p:cTn>
                                        <p:tgtEl>
                                          <p:spTgt spid="74"/>
                                        </p:tgtEl>
                                        <p:attrNameLst>
                                          <p:attrName>style.visibility</p:attrName>
                                        </p:attrNameLst>
                                      </p:cBhvr>
                                      <p:to>
                                        <p:strVal val="visible"/>
                                      </p:to>
                                    </p:set>
                                    <p:animEffect transition="in" filter="blinds(horizontal)">
                                      <p:cBhvr>
                                        <p:cTn id="99" dur="500"/>
                                        <p:tgtEl>
                                          <p:spTgt spid="74"/>
                                        </p:tgtEl>
                                      </p:cBhvr>
                                    </p:animEffect>
                                  </p:childTnLst>
                                </p:cTn>
                              </p:par>
                              <p:par>
                                <p:cTn id="100" presetID="3" presetClass="entr" presetSubtype="10" fill="hold" grpId="0" nodeType="withEffect">
                                  <p:stCondLst>
                                    <p:cond delay="0"/>
                                  </p:stCondLst>
                                  <p:childTnLst>
                                    <p:set>
                                      <p:cBhvr>
                                        <p:cTn id="101" dur="1" fill="hold">
                                          <p:stCondLst>
                                            <p:cond delay="0"/>
                                          </p:stCondLst>
                                        </p:cTn>
                                        <p:tgtEl>
                                          <p:spTgt spid="75"/>
                                        </p:tgtEl>
                                        <p:attrNameLst>
                                          <p:attrName>style.visibility</p:attrName>
                                        </p:attrNameLst>
                                      </p:cBhvr>
                                      <p:to>
                                        <p:strVal val="visible"/>
                                      </p:to>
                                    </p:set>
                                    <p:animEffect transition="in" filter="blinds(horizontal)">
                                      <p:cBhvr>
                                        <p:cTn id="102" dur="500"/>
                                        <p:tgtEl>
                                          <p:spTgt spid="75"/>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blinds(horizontal)">
                                      <p:cBhvr>
                                        <p:cTn id="107" dur="500"/>
                                        <p:tgtEl>
                                          <p:spTgt spid="77"/>
                                        </p:tgtEl>
                                      </p:cBhvr>
                                    </p:animEffect>
                                  </p:childTnLst>
                                </p:cTn>
                              </p:par>
                              <p:par>
                                <p:cTn id="108" presetID="3" presetClass="entr" presetSubtype="10" fill="hold" grpId="0" nodeType="withEffect">
                                  <p:stCondLst>
                                    <p:cond delay="0"/>
                                  </p:stCondLst>
                                  <p:childTnLst>
                                    <p:set>
                                      <p:cBhvr>
                                        <p:cTn id="109" dur="1" fill="hold">
                                          <p:stCondLst>
                                            <p:cond delay="0"/>
                                          </p:stCondLst>
                                        </p:cTn>
                                        <p:tgtEl>
                                          <p:spTgt spid="78"/>
                                        </p:tgtEl>
                                        <p:attrNameLst>
                                          <p:attrName>style.visibility</p:attrName>
                                        </p:attrNameLst>
                                      </p:cBhvr>
                                      <p:to>
                                        <p:strVal val="visible"/>
                                      </p:to>
                                    </p:set>
                                    <p:animEffect transition="in" filter="blinds(horizontal)">
                                      <p:cBhvr>
                                        <p:cTn id="110" dur="500"/>
                                        <p:tgtEl>
                                          <p:spTgt spid="78"/>
                                        </p:tgtEl>
                                      </p:cBhvr>
                                    </p:animEffect>
                                  </p:childTnLst>
                                </p:cTn>
                              </p:par>
                              <p:par>
                                <p:cTn id="111" presetID="3" presetClass="entr" presetSubtype="1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animEffect transition="in" filter="blinds(horizontal)">
                                      <p:cBhvr>
                                        <p:cTn id="113" dur="500"/>
                                        <p:tgtEl>
                                          <p:spTgt spid="79"/>
                                        </p:tgtEl>
                                      </p:cBhvr>
                                    </p:animEffect>
                                  </p:childTnLst>
                                </p:cTn>
                              </p:par>
                              <p:par>
                                <p:cTn id="114" presetID="3" presetClass="entr" presetSubtype="10" fill="hold" grpId="0" nodeType="with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blinds(horizontal)">
                                      <p:cBhvr>
                                        <p:cTn id="116" dur="500"/>
                                        <p:tgtEl>
                                          <p:spTgt spid="80"/>
                                        </p:tgtEl>
                                      </p:cBhvr>
                                    </p:animEffect>
                                  </p:childTnLst>
                                </p:cTn>
                              </p:par>
                            </p:childTnLst>
                          </p:cTn>
                        </p:par>
                      </p:childTnLst>
                    </p:cTn>
                  </p:par>
                  <p:par>
                    <p:cTn id="117" fill="hold">
                      <p:stCondLst>
                        <p:cond delay="indefinite"/>
                      </p:stCondLst>
                      <p:childTnLst>
                        <p:par>
                          <p:cTn id="118" fill="hold">
                            <p:stCondLst>
                              <p:cond delay="0"/>
                            </p:stCondLst>
                            <p:childTnLst>
                              <p:par>
                                <p:cTn id="119" presetID="3" presetClass="entr" presetSubtype="10" fill="hold" grpId="0" nodeType="clickEffect">
                                  <p:stCondLst>
                                    <p:cond delay="0"/>
                                  </p:stCondLst>
                                  <p:childTnLst>
                                    <p:set>
                                      <p:cBhvr>
                                        <p:cTn id="120" dur="1" fill="hold">
                                          <p:stCondLst>
                                            <p:cond delay="0"/>
                                          </p:stCondLst>
                                        </p:cTn>
                                        <p:tgtEl>
                                          <p:spTgt spid="81"/>
                                        </p:tgtEl>
                                        <p:attrNameLst>
                                          <p:attrName>style.visibility</p:attrName>
                                        </p:attrNameLst>
                                      </p:cBhvr>
                                      <p:to>
                                        <p:strVal val="visible"/>
                                      </p:to>
                                    </p:set>
                                    <p:animEffect transition="in" filter="blinds(horizontal)">
                                      <p:cBhvr>
                                        <p:cTn id="121" dur="500"/>
                                        <p:tgtEl>
                                          <p:spTgt spid="81"/>
                                        </p:tgtEl>
                                      </p:cBhvr>
                                    </p:animEffect>
                                  </p:childTnLst>
                                </p:cTn>
                              </p:par>
                              <p:par>
                                <p:cTn id="122" presetID="3" presetClass="exit" presetSubtype="10" fill="hold" grpId="1" nodeType="withEffect">
                                  <p:stCondLst>
                                    <p:cond delay="0"/>
                                  </p:stCondLst>
                                  <p:childTnLst>
                                    <p:animEffect transition="out" filter="blinds(horizontal)">
                                      <p:cBhvr>
                                        <p:cTn id="123" dur="500"/>
                                        <p:tgtEl>
                                          <p:spTgt spid="67"/>
                                        </p:tgtEl>
                                      </p:cBhvr>
                                    </p:animEffect>
                                    <p:set>
                                      <p:cBhvr>
                                        <p:cTn id="124" dur="1" fill="hold">
                                          <p:stCondLst>
                                            <p:cond delay="499"/>
                                          </p:stCondLst>
                                        </p:cTn>
                                        <p:tgtEl>
                                          <p:spTgt spid="67"/>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68"/>
                                        </p:tgtEl>
                                      </p:cBhvr>
                                    </p:animEffect>
                                    <p:set>
                                      <p:cBhvr>
                                        <p:cTn id="127" dur="1" fill="hold">
                                          <p:stCondLst>
                                            <p:cond delay="499"/>
                                          </p:stCondLst>
                                        </p:cTn>
                                        <p:tgtEl>
                                          <p:spTgt spid="68"/>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2" presetClass="entr" presetSubtype="4" fill="hold" grpId="0" nodeType="clickEffect">
                                  <p:stCondLst>
                                    <p:cond delay="0"/>
                                  </p:stCondLst>
                                  <p:childTnLst>
                                    <p:set>
                                      <p:cBhvr>
                                        <p:cTn id="131" dur="1" fill="hold">
                                          <p:stCondLst>
                                            <p:cond delay="0"/>
                                          </p:stCondLst>
                                        </p:cTn>
                                        <p:tgtEl>
                                          <p:spTgt spid="95"/>
                                        </p:tgtEl>
                                        <p:attrNameLst>
                                          <p:attrName>style.visibility</p:attrName>
                                        </p:attrNameLst>
                                      </p:cBhvr>
                                      <p:to>
                                        <p:strVal val="visible"/>
                                      </p:to>
                                    </p:set>
                                    <p:anim calcmode="lin" valueType="num">
                                      <p:cBhvr additive="base">
                                        <p:cTn id="132" dur="500" fill="hold"/>
                                        <p:tgtEl>
                                          <p:spTgt spid="95"/>
                                        </p:tgtEl>
                                        <p:attrNameLst>
                                          <p:attrName>ppt_x</p:attrName>
                                        </p:attrNameLst>
                                      </p:cBhvr>
                                      <p:tavLst>
                                        <p:tav tm="0">
                                          <p:val>
                                            <p:strVal val="#ppt_x"/>
                                          </p:val>
                                        </p:tav>
                                        <p:tav tm="100000">
                                          <p:val>
                                            <p:strVal val="#ppt_x"/>
                                          </p:val>
                                        </p:tav>
                                      </p:tavLst>
                                    </p:anim>
                                    <p:anim calcmode="lin" valueType="num">
                                      <p:cBhvr additive="base">
                                        <p:cTn id="133" dur="500" fill="hold"/>
                                        <p:tgtEl>
                                          <p:spTgt spid="95"/>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0"/>
                                  </p:stCondLst>
                                  <p:childTnLst>
                                    <p:set>
                                      <p:cBhvr>
                                        <p:cTn id="135" dur="1" fill="hold">
                                          <p:stCondLst>
                                            <p:cond delay="0"/>
                                          </p:stCondLst>
                                        </p:cTn>
                                        <p:tgtEl>
                                          <p:spTgt spid="96"/>
                                        </p:tgtEl>
                                        <p:attrNameLst>
                                          <p:attrName>style.visibility</p:attrName>
                                        </p:attrNameLst>
                                      </p:cBhvr>
                                      <p:to>
                                        <p:strVal val="visible"/>
                                      </p:to>
                                    </p:set>
                                    <p:anim calcmode="lin" valueType="num">
                                      <p:cBhvr additive="base">
                                        <p:cTn id="136" dur="500" fill="hold"/>
                                        <p:tgtEl>
                                          <p:spTgt spid="96"/>
                                        </p:tgtEl>
                                        <p:attrNameLst>
                                          <p:attrName>ppt_x</p:attrName>
                                        </p:attrNameLst>
                                      </p:cBhvr>
                                      <p:tavLst>
                                        <p:tav tm="0">
                                          <p:val>
                                            <p:strVal val="#ppt_x"/>
                                          </p:val>
                                        </p:tav>
                                        <p:tav tm="100000">
                                          <p:val>
                                            <p:strVal val="#ppt_x"/>
                                          </p:val>
                                        </p:tav>
                                      </p:tavLst>
                                    </p:anim>
                                    <p:anim calcmode="lin" valueType="num">
                                      <p:cBhvr additive="base">
                                        <p:cTn id="137" dur="500" fill="hold"/>
                                        <p:tgtEl>
                                          <p:spTgt spid="96"/>
                                        </p:tgtEl>
                                        <p:attrNameLst>
                                          <p:attrName>ppt_y</p:attrName>
                                        </p:attrNameLst>
                                      </p:cBhvr>
                                      <p:tavLst>
                                        <p:tav tm="0">
                                          <p:val>
                                            <p:strVal val="1+#ppt_h/2"/>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17" presetClass="entr" presetSubtype="10" fill="hold" nodeType="clickEffect">
                                  <p:stCondLst>
                                    <p:cond delay="0"/>
                                  </p:stCondLst>
                                  <p:childTnLst>
                                    <p:set>
                                      <p:cBhvr>
                                        <p:cTn id="141" dur="1" fill="hold">
                                          <p:stCondLst>
                                            <p:cond delay="0"/>
                                          </p:stCondLst>
                                        </p:cTn>
                                        <p:tgtEl>
                                          <p:spTgt spid="82"/>
                                        </p:tgtEl>
                                        <p:attrNameLst>
                                          <p:attrName>style.visibility</p:attrName>
                                        </p:attrNameLst>
                                      </p:cBhvr>
                                      <p:to>
                                        <p:strVal val="visible"/>
                                      </p:to>
                                    </p:set>
                                    <p:anim calcmode="lin" valueType="num">
                                      <p:cBhvr>
                                        <p:cTn id="142" dur="500" fill="hold"/>
                                        <p:tgtEl>
                                          <p:spTgt spid="82"/>
                                        </p:tgtEl>
                                        <p:attrNameLst>
                                          <p:attrName>ppt_w</p:attrName>
                                        </p:attrNameLst>
                                      </p:cBhvr>
                                      <p:tavLst>
                                        <p:tav tm="0">
                                          <p:val>
                                            <p:fltVal val="0"/>
                                          </p:val>
                                        </p:tav>
                                        <p:tav tm="100000">
                                          <p:val>
                                            <p:strVal val="#ppt_w"/>
                                          </p:val>
                                        </p:tav>
                                      </p:tavLst>
                                    </p:anim>
                                    <p:anim calcmode="lin" valueType="num">
                                      <p:cBhvr>
                                        <p:cTn id="143" dur="500" fill="hold"/>
                                        <p:tgtEl>
                                          <p:spTgt spid="82"/>
                                        </p:tgtEl>
                                        <p:attrNameLst>
                                          <p:attrName>ppt_h</p:attrName>
                                        </p:attrNameLst>
                                      </p:cBhvr>
                                      <p:tavLst>
                                        <p:tav tm="0">
                                          <p:val>
                                            <p:strVal val="#ppt_h"/>
                                          </p:val>
                                        </p:tav>
                                        <p:tav tm="100000">
                                          <p:val>
                                            <p:strVal val="#ppt_h"/>
                                          </p:val>
                                        </p:tav>
                                      </p:tavLst>
                                    </p:anim>
                                  </p:childTnLst>
                                </p:cTn>
                              </p:par>
                            </p:childTnLst>
                          </p:cTn>
                        </p:par>
                      </p:childTnLst>
                    </p:cTn>
                  </p:par>
                  <p:par>
                    <p:cTn id="144" fill="hold">
                      <p:stCondLst>
                        <p:cond delay="indefinite"/>
                      </p:stCondLst>
                      <p:childTnLst>
                        <p:par>
                          <p:cTn id="145" fill="hold">
                            <p:stCondLst>
                              <p:cond delay="0"/>
                            </p:stCondLst>
                            <p:childTnLst>
                              <p:par>
                                <p:cTn id="146" presetID="17" presetClass="entr" presetSubtype="10" fill="hold" nodeType="clickEffect">
                                  <p:stCondLst>
                                    <p:cond delay="0"/>
                                  </p:stCondLst>
                                  <p:childTnLst>
                                    <p:set>
                                      <p:cBhvr>
                                        <p:cTn id="147" dur="1" fill="hold">
                                          <p:stCondLst>
                                            <p:cond delay="0"/>
                                          </p:stCondLst>
                                        </p:cTn>
                                        <p:tgtEl>
                                          <p:spTgt spid="83"/>
                                        </p:tgtEl>
                                        <p:attrNameLst>
                                          <p:attrName>style.visibility</p:attrName>
                                        </p:attrNameLst>
                                      </p:cBhvr>
                                      <p:to>
                                        <p:strVal val="visible"/>
                                      </p:to>
                                    </p:set>
                                    <p:anim calcmode="lin" valueType="num">
                                      <p:cBhvr>
                                        <p:cTn id="148" dur="500" fill="hold"/>
                                        <p:tgtEl>
                                          <p:spTgt spid="83"/>
                                        </p:tgtEl>
                                        <p:attrNameLst>
                                          <p:attrName>ppt_w</p:attrName>
                                        </p:attrNameLst>
                                      </p:cBhvr>
                                      <p:tavLst>
                                        <p:tav tm="0">
                                          <p:val>
                                            <p:fltVal val="0"/>
                                          </p:val>
                                        </p:tav>
                                        <p:tav tm="100000">
                                          <p:val>
                                            <p:strVal val="#ppt_w"/>
                                          </p:val>
                                        </p:tav>
                                      </p:tavLst>
                                    </p:anim>
                                    <p:anim calcmode="lin" valueType="num">
                                      <p:cBhvr>
                                        <p:cTn id="149" dur="500" fill="hold"/>
                                        <p:tgtEl>
                                          <p:spTgt spid="83"/>
                                        </p:tgtEl>
                                        <p:attrNameLst>
                                          <p:attrName>ppt_h</p:attrName>
                                        </p:attrNameLst>
                                      </p:cBhvr>
                                      <p:tavLst>
                                        <p:tav tm="0">
                                          <p:val>
                                            <p:strVal val="#ppt_h"/>
                                          </p:val>
                                        </p:tav>
                                        <p:tav tm="100000">
                                          <p:val>
                                            <p:strVal val="#ppt_h"/>
                                          </p:val>
                                        </p:tav>
                                      </p:tavLst>
                                    </p:anim>
                                  </p:childTnLst>
                                </p:cTn>
                              </p:par>
                            </p:childTnLst>
                          </p:cTn>
                        </p:par>
                      </p:childTnLst>
                    </p:cTn>
                  </p:par>
                  <p:par>
                    <p:cTn id="150" fill="hold">
                      <p:stCondLst>
                        <p:cond delay="indefinite"/>
                      </p:stCondLst>
                      <p:childTnLst>
                        <p:par>
                          <p:cTn id="151" fill="hold">
                            <p:stCondLst>
                              <p:cond delay="0"/>
                            </p:stCondLst>
                            <p:childTnLst>
                              <p:par>
                                <p:cTn id="152" presetID="17" presetClass="entr" presetSubtype="1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 calcmode="lin" valueType="num">
                                      <p:cBhvr>
                                        <p:cTn id="154" dur="500" fill="hold"/>
                                        <p:tgtEl>
                                          <p:spTgt spid="84"/>
                                        </p:tgtEl>
                                        <p:attrNameLst>
                                          <p:attrName>ppt_w</p:attrName>
                                        </p:attrNameLst>
                                      </p:cBhvr>
                                      <p:tavLst>
                                        <p:tav tm="0">
                                          <p:val>
                                            <p:fltVal val="0"/>
                                          </p:val>
                                        </p:tav>
                                        <p:tav tm="100000">
                                          <p:val>
                                            <p:strVal val="#ppt_w"/>
                                          </p:val>
                                        </p:tav>
                                      </p:tavLst>
                                    </p:anim>
                                    <p:anim calcmode="lin" valueType="num">
                                      <p:cBhvr>
                                        <p:cTn id="155" dur="500" fill="hold"/>
                                        <p:tgtEl>
                                          <p:spTgt spid="84"/>
                                        </p:tgtEl>
                                        <p:attrNameLst>
                                          <p:attrName>ppt_h</p:attrName>
                                        </p:attrNameLst>
                                      </p:cBhvr>
                                      <p:tavLst>
                                        <p:tav tm="0">
                                          <p:val>
                                            <p:strVal val="#ppt_h"/>
                                          </p:val>
                                        </p:tav>
                                        <p:tav tm="100000">
                                          <p:val>
                                            <p:strVal val="#ppt_h"/>
                                          </p:val>
                                        </p:tav>
                                      </p:tavLst>
                                    </p:anim>
                                  </p:childTnLst>
                                </p:cTn>
                              </p:par>
                            </p:childTnLst>
                          </p:cTn>
                        </p:par>
                      </p:childTnLst>
                    </p:cTn>
                  </p:par>
                  <p:par>
                    <p:cTn id="156" fill="hold">
                      <p:stCondLst>
                        <p:cond delay="indefinite"/>
                      </p:stCondLst>
                      <p:childTnLst>
                        <p:par>
                          <p:cTn id="157" fill="hold">
                            <p:stCondLst>
                              <p:cond delay="0"/>
                            </p:stCondLst>
                            <p:childTnLst>
                              <p:par>
                                <p:cTn id="158" presetID="17" presetClass="entr" presetSubtype="10" fill="hold" grpId="0" nodeType="clickEffect">
                                  <p:stCondLst>
                                    <p:cond delay="0"/>
                                  </p:stCondLst>
                                  <p:childTnLst>
                                    <p:set>
                                      <p:cBhvr>
                                        <p:cTn id="159" dur="1" fill="hold">
                                          <p:stCondLst>
                                            <p:cond delay="0"/>
                                          </p:stCondLst>
                                        </p:cTn>
                                        <p:tgtEl>
                                          <p:spTgt spid="85"/>
                                        </p:tgtEl>
                                        <p:attrNameLst>
                                          <p:attrName>style.visibility</p:attrName>
                                        </p:attrNameLst>
                                      </p:cBhvr>
                                      <p:to>
                                        <p:strVal val="visible"/>
                                      </p:to>
                                    </p:set>
                                    <p:anim calcmode="lin" valueType="num">
                                      <p:cBhvr>
                                        <p:cTn id="160" dur="500" fill="hold"/>
                                        <p:tgtEl>
                                          <p:spTgt spid="85"/>
                                        </p:tgtEl>
                                        <p:attrNameLst>
                                          <p:attrName>ppt_w</p:attrName>
                                        </p:attrNameLst>
                                      </p:cBhvr>
                                      <p:tavLst>
                                        <p:tav tm="0">
                                          <p:val>
                                            <p:fltVal val="0"/>
                                          </p:val>
                                        </p:tav>
                                        <p:tav tm="100000">
                                          <p:val>
                                            <p:strVal val="#ppt_w"/>
                                          </p:val>
                                        </p:tav>
                                      </p:tavLst>
                                    </p:anim>
                                    <p:anim calcmode="lin" valueType="num">
                                      <p:cBhvr>
                                        <p:cTn id="161" dur="500" fill="hold"/>
                                        <p:tgtEl>
                                          <p:spTgt spid="85"/>
                                        </p:tgtEl>
                                        <p:attrNameLst>
                                          <p:attrName>ppt_h</p:attrName>
                                        </p:attrNameLst>
                                      </p:cBhvr>
                                      <p:tavLst>
                                        <p:tav tm="0">
                                          <p:val>
                                            <p:strVal val="#ppt_h"/>
                                          </p:val>
                                        </p:tav>
                                        <p:tav tm="100000">
                                          <p:val>
                                            <p:strVal val="#ppt_h"/>
                                          </p:val>
                                        </p:tav>
                                      </p:tavLst>
                                    </p:anim>
                                  </p:childTnLst>
                                </p:cTn>
                              </p:par>
                            </p:childTnLst>
                          </p:cTn>
                        </p:par>
                      </p:childTnLst>
                    </p:cTn>
                  </p:par>
                  <p:par>
                    <p:cTn id="162" fill="hold">
                      <p:stCondLst>
                        <p:cond delay="indefinite"/>
                      </p:stCondLst>
                      <p:childTnLst>
                        <p:par>
                          <p:cTn id="163" fill="hold">
                            <p:stCondLst>
                              <p:cond delay="0"/>
                            </p:stCondLst>
                            <p:childTnLst>
                              <p:par>
                                <p:cTn id="164" presetID="3" presetClass="entr" presetSubtype="10" fill="hold" grpId="0" nodeType="clickEffect">
                                  <p:stCondLst>
                                    <p:cond delay="0"/>
                                  </p:stCondLst>
                                  <p:childTnLst>
                                    <p:set>
                                      <p:cBhvr>
                                        <p:cTn id="165" dur="1" fill="hold">
                                          <p:stCondLst>
                                            <p:cond delay="0"/>
                                          </p:stCondLst>
                                        </p:cTn>
                                        <p:tgtEl>
                                          <p:spTgt spid="86"/>
                                        </p:tgtEl>
                                        <p:attrNameLst>
                                          <p:attrName>style.visibility</p:attrName>
                                        </p:attrNameLst>
                                      </p:cBhvr>
                                      <p:to>
                                        <p:strVal val="visible"/>
                                      </p:to>
                                    </p:set>
                                    <p:animEffect transition="in" filter="blinds(horizontal)">
                                      <p:cBhvr>
                                        <p:cTn id="166" dur="500"/>
                                        <p:tgtEl>
                                          <p:spTgt spid="86"/>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87"/>
                                        </p:tgtEl>
                                        <p:attrNameLst>
                                          <p:attrName>style.visibility</p:attrName>
                                        </p:attrNameLst>
                                      </p:cBhvr>
                                      <p:to>
                                        <p:strVal val="visible"/>
                                      </p:to>
                                    </p:set>
                                    <p:animEffect transition="in" filter="blinds(horizontal)">
                                      <p:cBhvr>
                                        <p:cTn id="169" dur="500"/>
                                        <p:tgtEl>
                                          <p:spTgt spid="87"/>
                                        </p:tgtEl>
                                      </p:cBhvr>
                                    </p:animEffect>
                                  </p:childTnLst>
                                </p:cTn>
                              </p:par>
                            </p:childTnLst>
                          </p:cTn>
                        </p:par>
                      </p:childTnLst>
                    </p:cTn>
                  </p:par>
                  <p:par>
                    <p:cTn id="170" fill="hold">
                      <p:stCondLst>
                        <p:cond delay="indefinite"/>
                      </p:stCondLst>
                      <p:childTnLst>
                        <p:par>
                          <p:cTn id="171" fill="hold">
                            <p:stCondLst>
                              <p:cond delay="0"/>
                            </p:stCondLst>
                            <p:childTnLst>
                              <p:par>
                                <p:cTn id="172" presetID="3" presetClass="entr" presetSubtype="10" fill="hold" grpId="0" nodeType="clickEffect">
                                  <p:stCondLst>
                                    <p:cond delay="0"/>
                                  </p:stCondLst>
                                  <p:childTnLst>
                                    <p:set>
                                      <p:cBhvr>
                                        <p:cTn id="173" dur="1" fill="hold">
                                          <p:stCondLst>
                                            <p:cond delay="0"/>
                                          </p:stCondLst>
                                        </p:cTn>
                                        <p:tgtEl>
                                          <p:spTgt spid="88"/>
                                        </p:tgtEl>
                                        <p:attrNameLst>
                                          <p:attrName>style.visibility</p:attrName>
                                        </p:attrNameLst>
                                      </p:cBhvr>
                                      <p:to>
                                        <p:strVal val="visible"/>
                                      </p:to>
                                    </p:set>
                                    <p:animEffect transition="in" filter="blinds(horizontal)">
                                      <p:cBhvr>
                                        <p:cTn id="174" dur="500"/>
                                        <p:tgtEl>
                                          <p:spTgt spid="88"/>
                                        </p:tgtEl>
                                      </p:cBhvr>
                                    </p:animEffect>
                                  </p:childTnLst>
                                </p:cTn>
                              </p:par>
                              <p:par>
                                <p:cTn id="175" presetID="3" presetClass="entr" presetSubtype="10" fill="hold" grpId="0" nodeType="with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blinds(horizontal)">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3" presetClass="entr" presetSubtype="1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blinds(horizontal)">
                                      <p:cBhvr>
                                        <p:cTn id="182" dur="500"/>
                                        <p:tgtEl>
                                          <p:spTgt spid="90"/>
                                        </p:tgtEl>
                                      </p:cBhvr>
                                    </p:animEffect>
                                  </p:childTnLst>
                                </p:cTn>
                              </p:par>
                              <p:par>
                                <p:cTn id="183" presetID="3" presetClass="entr" presetSubtype="10" fill="hold" grpId="0" nodeType="withEffect">
                                  <p:stCondLst>
                                    <p:cond delay="0"/>
                                  </p:stCondLst>
                                  <p:childTnLst>
                                    <p:set>
                                      <p:cBhvr>
                                        <p:cTn id="184" dur="1" fill="hold">
                                          <p:stCondLst>
                                            <p:cond delay="0"/>
                                          </p:stCondLst>
                                        </p:cTn>
                                        <p:tgtEl>
                                          <p:spTgt spid="91"/>
                                        </p:tgtEl>
                                        <p:attrNameLst>
                                          <p:attrName>style.visibility</p:attrName>
                                        </p:attrNameLst>
                                      </p:cBhvr>
                                      <p:to>
                                        <p:strVal val="visible"/>
                                      </p:to>
                                    </p:set>
                                    <p:animEffect transition="in" filter="blinds(horizontal)">
                                      <p:cBhvr>
                                        <p:cTn id="185" dur="500"/>
                                        <p:tgtEl>
                                          <p:spTgt spid="91"/>
                                        </p:tgtEl>
                                      </p:cBhvr>
                                    </p:animEffect>
                                  </p:childTnLst>
                                </p:cTn>
                              </p:par>
                              <p:par>
                                <p:cTn id="186" presetID="3" presetClass="entr" presetSubtype="10" fill="hold" grpId="0" nodeType="withEffect">
                                  <p:stCondLst>
                                    <p:cond delay="0"/>
                                  </p:stCondLst>
                                  <p:childTnLst>
                                    <p:set>
                                      <p:cBhvr>
                                        <p:cTn id="187" dur="1" fill="hold">
                                          <p:stCondLst>
                                            <p:cond delay="0"/>
                                          </p:stCondLst>
                                        </p:cTn>
                                        <p:tgtEl>
                                          <p:spTgt spid="92"/>
                                        </p:tgtEl>
                                        <p:attrNameLst>
                                          <p:attrName>style.visibility</p:attrName>
                                        </p:attrNameLst>
                                      </p:cBhvr>
                                      <p:to>
                                        <p:strVal val="visible"/>
                                      </p:to>
                                    </p:set>
                                    <p:animEffect transition="in" filter="blinds(horizontal)">
                                      <p:cBhvr>
                                        <p:cTn id="188" dur="500"/>
                                        <p:tgtEl>
                                          <p:spTgt spid="92"/>
                                        </p:tgtEl>
                                      </p:cBhvr>
                                    </p:animEffect>
                                  </p:childTnLst>
                                </p:cTn>
                              </p:par>
                              <p:par>
                                <p:cTn id="189" presetID="3" presetClass="entr" presetSubtype="10" fill="hold" grpId="0" nodeType="withEffect">
                                  <p:stCondLst>
                                    <p:cond delay="0"/>
                                  </p:stCondLst>
                                  <p:childTnLst>
                                    <p:set>
                                      <p:cBhvr>
                                        <p:cTn id="190" dur="1" fill="hold">
                                          <p:stCondLst>
                                            <p:cond delay="0"/>
                                          </p:stCondLst>
                                        </p:cTn>
                                        <p:tgtEl>
                                          <p:spTgt spid="93"/>
                                        </p:tgtEl>
                                        <p:attrNameLst>
                                          <p:attrName>style.visibility</p:attrName>
                                        </p:attrNameLst>
                                      </p:cBhvr>
                                      <p:to>
                                        <p:strVal val="visible"/>
                                      </p:to>
                                    </p:set>
                                    <p:animEffect transition="in" filter="blinds(horizontal)">
                                      <p:cBhvr>
                                        <p:cTn id="191" dur="500"/>
                                        <p:tgtEl>
                                          <p:spTgt spid="93"/>
                                        </p:tgtEl>
                                      </p:cBhvr>
                                    </p:animEffect>
                                  </p:childTnLst>
                                </p:cTn>
                              </p:par>
                            </p:childTnLst>
                          </p:cTn>
                        </p:par>
                      </p:childTnLst>
                    </p:cTn>
                  </p:par>
                  <p:par>
                    <p:cTn id="192" fill="hold">
                      <p:stCondLst>
                        <p:cond delay="indefinite"/>
                      </p:stCondLst>
                      <p:childTnLst>
                        <p:par>
                          <p:cTn id="193" fill="hold">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94"/>
                                        </p:tgtEl>
                                        <p:attrNameLst>
                                          <p:attrName>style.visibility</p:attrName>
                                        </p:attrNameLst>
                                      </p:cBhvr>
                                      <p:to>
                                        <p:strVal val="visible"/>
                                      </p:to>
                                    </p:set>
                                    <p:animEffect transition="in" filter="blinds(horizontal)">
                                      <p:cBhvr>
                                        <p:cTn id="196" dur="500"/>
                                        <p:tgtEl>
                                          <p:spTgt spid="94"/>
                                        </p:tgtEl>
                                      </p:cBhvr>
                                    </p:animEffect>
                                  </p:childTnLst>
                                </p:cTn>
                              </p:par>
                              <p:par>
                                <p:cTn id="197" presetID="3" presetClass="exit" presetSubtype="10" fill="hold" grpId="2" nodeType="withEffect">
                                  <p:stCondLst>
                                    <p:cond delay="0"/>
                                  </p:stCondLst>
                                  <p:childTnLst>
                                    <p:animEffect transition="out" filter="blinds(horizontal)">
                                      <p:cBhvr>
                                        <p:cTn id="198" dur="500"/>
                                        <p:tgtEl>
                                          <p:spTgt spid="68"/>
                                        </p:tgtEl>
                                      </p:cBhvr>
                                    </p:animEffect>
                                    <p:set>
                                      <p:cBhvr>
                                        <p:cTn id="199" dur="1" fill="hold">
                                          <p:stCondLst>
                                            <p:cond delay="499"/>
                                          </p:stCondLst>
                                        </p:cTn>
                                        <p:tgtEl>
                                          <p:spTgt spid="68"/>
                                        </p:tgtEl>
                                        <p:attrNameLst>
                                          <p:attrName>style.visibility</p:attrName>
                                        </p:attrNameLst>
                                      </p:cBhvr>
                                      <p:to>
                                        <p:strVal val="hidden"/>
                                      </p:to>
                                    </p:set>
                                  </p:childTnLst>
                                </p:cTn>
                              </p:par>
                              <p:par>
                                <p:cTn id="200" presetID="3" presetClass="exit" presetSubtype="10" fill="hold" grpId="2" nodeType="withEffect">
                                  <p:stCondLst>
                                    <p:cond delay="0"/>
                                  </p:stCondLst>
                                  <p:childTnLst>
                                    <p:animEffect transition="out" filter="blinds(horizontal)">
                                      <p:cBhvr>
                                        <p:cTn id="201" dur="500"/>
                                        <p:tgtEl>
                                          <p:spTgt spid="67"/>
                                        </p:tgtEl>
                                      </p:cBhvr>
                                    </p:animEffect>
                                    <p:set>
                                      <p:cBhvr>
                                        <p:cTn id="202" dur="1" fill="hold">
                                          <p:stCondLst>
                                            <p:cond delay="499"/>
                                          </p:stCondLst>
                                        </p:cTn>
                                        <p:tgtEl>
                                          <p:spTgt spid="67"/>
                                        </p:tgtEl>
                                        <p:attrNameLst>
                                          <p:attrName>style.visibility</p:attrName>
                                        </p:attrNameLst>
                                      </p:cBhvr>
                                      <p:to>
                                        <p:strVal val="hidden"/>
                                      </p:to>
                                    </p:set>
                                  </p:childTnLst>
                                </p:cTn>
                              </p:par>
                              <p:par>
                                <p:cTn id="203" presetID="3" presetClass="exit" presetSubtype="10" fill="hold" grpId="1" nodeType="withEffect">
                                  <p:stCondLst>
                                    <p:cond delay="0"/>
                                  </p:stCondLst>
                                  <p:childTnLst>
                                    <p:animEffect transition="out" filter="blinds(horizontal)">
                                      <p:cBhvr>
                                        <p:cTn id="204" dur="500"/>
                                        <p:tgtEl>
                                          <p:spTgt spid="96"/>
                                        </p:tgtEl>
                                      </p:cBhvr>
                                    </p:animEffect>
                                    <p:set>
                                      <p:cBhvr>
                                        <p:cTn id="205" dur="1" fill="hold">
                                          <p:stCondLst>
                                            <p:cond delay="499"/>
                                          </p:stCondLst>
                                        </p:cTn>
                                        <p:tgtEl>
                                          <p:spTgt spid="96"/>
                                        </p:tgtEl>
                                        <p:attrNameLst>
                                          <p:attrName>style.visibility</p:attrName>
                                        </p:attrNameLst>
                                      </p:cBhvr>
                                      <p:to>
                                        <p:strVal val="hidden"/>
                                      </p:to>
                                    </p:set>
                                  </p:childTnLst>
                                </p:cTn>
                              </p:par>
                              <p:par>
                                <p:cTn id="206" presetID="3" presetClass="exit" presetSubtype="10" fill="hold" grpId="1" nodeType="withEffect">
                                  <p:stCondLst>
                                    <p:cond delay="0"/>
                                  </p:stCondLst>
                                  <p:childTnLst>
                                    <p:animEffect transition="out" filter="blinds(horizontal)">
                                      <p:cBhvr>
                                        <p:cTn id="207" dur="500"/>
                                        <p:tgtEl>
                                          <p:spTgt spid="95"/>
                                        </p:tgtEl>
                                      </p:cBhvr>
                                    </p:animEffect>
                                    <p:set>
                                      <p:cBhvr>
                                        <p:cTn id="208" dur="1" fill="hold">
                                          <p:stCondLst>
                                            <p:cond delay="499"/>
                                          </p:stCondLst>
                                        </p:cTn>
                                        <p:tgtEl>
                                          <p:spTgt spid="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P spid="66" grpId="0"/>
      <p:bldP spid="67" grpId="0" animBg="1"/>
      <p:bldP spid="67" grpId="1" animBg="1"/>
      <p:bldP spid="67" grpId="2" animBg="1"/>
      <p:bldP spid="68" grpId="0"/>
      <p:bldP spid="68" grpId="1"/>
      <p:bldP spid="68" grpId="2"/>
      <p:bldP spid="72" grpId="0" animBg="1"/>
      <p:bldP spid="73" grpId="0"/>
      <p:bldP spid="74" grpId="0" animBg="1"/>
      <p:bldP spid="75" grpId="0"/>
      <p:bldP spid="76" grpId="0"/>
      <p:bldP spid="77" grpId="0" animBg="1"/>
      <p:bldP spid="78" grpId="0"/>
      <p:bldP spid="79" grpId="0" animBg="1"/>
      <p:bldP spid="80" grpId="0"/>
      <p:bldP spid="81" grpId="0" animBg="1"/>
      <p:bldP spid="85" grpId="0"/>
      <p:bldP spid="86" grpId="0" animBg="1"/>
      <p:bldP spid="87" grpId="0"/>
      <p:bldP spid="88" grpId="0" animBg="1"/>
      <p:bldP spid="89" grpId="0"/>
      <p:bldP spid="90" grpId="0" animBg="1"/>
      <p:bldP spid="91" grpId="0"/>
      <p:bldP spid="92" grpId="0" animBg="1"/>
      <p:bldP spid="93" grpId="0"/>
      <p:bldP spid="94" grpId="0" animBg="1"/>
      <p:bldP spid="95" grpId="0" animBg="1"/>
      <p:bldP spid="95" grpId="1" animBg="1"/>
      <p:bldP spid="96" grpId="0"/>
      <p:bldP spid="96"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39</a:t>
            </a:fld>
            <a:endParaRPr lang="tr-TR"/>
          </a:p>
        </p:txBody>
      </p:sp>
      <p:sp>
        <p:nvSpPr>
          <p:cNvPr id="7" name="Rectangle 5"/>
          <p:cNvSpPr>
            <a:spLocks noChangeArrowheads="1"/>
          </p:cNvSpPr>
          <p:nvPr/>
        </p:nvSpPr>
        <p:spPr bwMode="auto">
          <a:xfrm>
            <a:off x="214282" y="1785926"/>
            <a:ext cx="2928958" cy="2816156"/>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lIns="457056" bIns="0" anchor="ctr">
            <a:spAutoFit/>
          </a:bodyPr>
          <a:lstStyle/>
          <a:p>
            <a:pPr>
              <a:defRPr/>
            </a:pP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x=0;</a:t>
            </a:r>
          </a:p>
          <a:p>
            <a:pPr>
              <a:defRPr/>
            </a:pP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a:t>
            </a:r>
            <a:r>
              <a:rPr lang="tr-TR" dirty="0" err="1">
                <a:latin typeface="Courier New" pitchFamily="49" charset="0"/>
                <a:ea typeface="Calibri" pitchFamily="34" charset="0"/>
                <a:cs typeface="Courier New" pitchFamily="49" charset="0"/>
              </a:rPr>
              <a:t>main</a:t>
            </a:r>
            <a:r>
              <a:rPr lang="tr-TR" dirty="0">
                <a:latin typeface="Courier New" pitchFamily="49" charset="0"/>
                <a:ea typeface="Calibri" pitchFamily="34" charset="0"/>
                <a:cs typeface="Courier New" pitchFamily="49" charset="0"/>
              </a:rPr>
              <a:t>()</a:t>
            </a:r>
          </a:p>
          <a:p>
            <a:pPr>
              <a:defRPr/>
            </a:pPr>
            <a:r>
              <a:rPr lang="tr-TR" dirty="0">
                <a:latin typeface="Courier New" pitchFamily="49" charset="0"/>
                <a:ea typeface="Calibri" pitchFamily="34" charset="0"/>
                <a:cs typeface="Courier New" pitchFamily="49" charset="0"/>
              </a:rPr>
              <a:t> {</a:t>
            </a:r>
          </a:p>
          <a:p>
            <a:pPr>
              <a:defRPr/>
            </a:pPr>
            <a:r>
              <a:rPr lang="tr-TR" dirty="0">
                <a:latin typeface="Courier New" pitchFamily="49" charset="0"/>
                <a:ea typeface="Calibri" pitchFamily="34" charset="0"/>
                <a:cs typeface="Courier New" pitchFamily="49" charset="0"/>
              </a:rPr>
              <a:t>   f(x);</a:t>
            </a:r>
          </a:p>
          <a:p>
            <a:pPr>
              <a:defRPr/>
            </a:pPr>
            <a:r>
              <a:rPr lang="tr-TR" dirty="0">
                <a:latin typeface="Courier New" pitchFamily="49" charset="0"/>
                <a:ea typeface="Calibri" pitchFamily="34" charset="0"/>
                <a:cs typeface="Courier New" pitchFamily="49" charset="0"/>
              </a:rPr>
              <a:t>……</a:t>
            </a:r>
          </a:p>
          <a:p>
            <a:pPr>
              <a:defRPr/>
            </a:pPr>
            <a:r>
              <a:rPr lang="tr-TR" dirty="0">
                <a:latin typeface="Courier New" pitchFamily="49" charset="0"/>
                <a:ea typeface="Calibri" pitchFamily="34" charset="0"/>
                <a:cs typeface="Courier New" pitchFamily="49" charset="0"/>
              </a:rPr>
              <a:t>}</a:t>
            </a:r>
          </a:p>
          <a:p>
            <a:pPr>
              <a:defRPr/>
            </a:pPr>
            <a:r>
              <a:rPr lang="tr-TR" dirty="0" err="1">
                <a:latin typeface="Courier New" pitchFamily="49" charset="0"/>
                <a:ea typeface="Calibri" pitchFamily="34" charset="0"/>
                <a:cs typeface="Courier New" pitchFamily="49" charset="0"/>
              </a:rPr>
              <a:t>void</a:t>
            </a:r>
            <a:r>
              <a:rPr lang="tr-TR" dirty="0">
                <a:latin typeface="Courier New" pitchFamily="49" charset="0"/>
                <a:ea typeface="Calibri" pitchFamily="34" charset="0"/>
                <a:cs typeface="Courier New" pitchFamily="49" charset="0"/>
              </a:rPr>
              <a:t> f(</a:t>
            </a:r>
            <a:r>
              <a:rPr lang="tr-TR" dirty="0" err="1">
                <a:latin typeface="Courier New" pitchFamily="49" charset="0"/>
                <a:ea typeface="Calibri" pitchFamily="34" charset="0"/>
                <a:cs typeface="Courier New" pitchFamily="49" charset="0"/>
              </a:rPr>
              <a:t>int</a:t>
            </a:r>
            <a:r>
              <a:rPr lang="tr-TR" dirty="0">
                <a:latin typeface="Courier New" pitchFamily="49" charset="0"/>
                <a:ea typeface="Calibri" pitchFamily="34" charset="0"/>
                <a:cs typeface="Courier New" pitchFamily="49" charset="0"/>
              </a:rPr>
              <a:t> a) {</a:t>
            </a:r>
          </a:p>
          <a:p>
            <a:pPr>
              <a:defRPr/>
            </a:pPr>
            <a:r>
              <a:rPr lang="tr-TR" dirty="0" smtClean="0">
                <a:latin typeface="Courier New" pitchFamily="49" charset="0"/>
                <a:ea typeface="Calibri" pitchFamily="34" charset="0"/>
                <a:cs typeface="Courier New" pitchFamily="49" charset="0"/>
              </a:rPr>
              <a:t>   x=3</a:t>
            </a:r>
            <a:r>
              <a:rPr lang="tr-TR" dirty="0">
                <a:latin typeface="Courier New" pitchFamily="49" charset="0"/>
                <a:ea typeface="Calibri" pitchFamily="34" charset="0"/>
                <a:cs typeface="Courier New" pitchFamily="49" charset="0"/>
              </a:rPr>
              <a:t>;</a:t>
            </a:r>
          </a:p>
          <a:p>
            <a:pPr>
              <a:defRPr/>
            </a:pPr>
            <a:r>
              <a:rPr lang="tr-TR" dirty="0" smtClean="0">
                <a:latin typeface="Courier New" pitchFamily="49" charset="0"/>
                <a:ea typeface="Calibri" pitchFamily="34" charset="0"/>
                <a:cs typeface="Courier New" pitchFamily="49" charset="0"/>
              </a:rPr>
              <a:t>   a++;</a:t>
            </a:r>
          </a:p>
          <a:p>
            <a:pPr>
              <a:defRPr/>
            </a:pPr>
            <a:r>
              <a:rPr lang="tr-TR" dirty="0" smtClean="0">
                <a:latin typeface="Courier New" pitchFamily="49" charset="0"/>
                <a:ea typeface="Calibri" pitchFamily="34" charset="0"/>
                <a:cs typeface="Courier New" pitchFamily="49" charset="0"/>
              </a:rPr>
              <a:t>}</a:t>
            </a:r>
            <a:r>
              <a:rPr lang="tr-TR" dirty="0" smtClean="0">
                <a:latin typeface="Courier New" pitchFamily="49" charset="0"/>
                <a:cs typeface="Courier New" pitchFamily="49" charset="0"/>
              </a:rPr>
              <a:t> </a:t>
            </a:r>
            <a:endParaRPr lang="tr-TR" dirty="0">
              <a:latin typeface="Courier New" pitchFamily="49" charset="0"/>
              <a:cs typeface="Courier New" pitchFamily="49" charset="0"/>
            </a:endParaRPr>
          </a:p>
        </p:txBody>
      </p:sp>
      <p:sp>
        <p:nvSpPr>
          <p:cNvPr id="8" name="7 Dikdörtgen"/>
          <p:cNvSpPr>
            <a:spLocks noChangeArrowheads="1"/>
          </p:cNvSpPr>
          <p:nvPr/>
        </p:nvSpPr>
        <p:spPr bwMode="auto">
          <a:xfrm>
            <a:off x="3428992" y="1785926"/>
            <a:ext cx="4572000" cy="861774"/>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r>
              <a:rPr lang="tr-TR" sz="2500" dirty="0" err="1">
                <a:solidFill>
                  <a:srgbClr val="FF0000"/>
                </a:solidFill>
              </a:rPr>
              <a:t>x’in</a:t>
            </a:r>
            <a:r>
              <a:rPr lang="tr-TR" sz="2500" dirty="0">
                <a:solidFill>
                  <a:srgbClr val="FF0000"/>
                </a:solidFill>
              </a:rPr>
              <a:t> son değeri değer-sonuç aktarımına göre 1 olacaktır.</a:t>
            </a:r>
          </a:p>
        </p:txBody>
      </p:sp>
      <p:sp>
        <p:nvSpPr>
          <p:cNvPr id="9" name="8 Dikdörtgen"/>
          <p:cNvSpPr>
            <a:spLocks noChangeArrowheads="1"/>
          </p:cNvSpPr>
          <p:nvPr/>
        </p:nvSpPr>
        <p:spPr bwMode="auto">
          <a:xfrm>
            <a:off x="3428992" y="2928934"/>
            <a:ext cx="4572000" cy="1631216"/>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a:spAutoFit/>
          </a:bodyPr>
          <a:lstStyle/>
          <a:p>
            <a:r>
              <a:rPr lang="tr-TR" sz="2500" dirty="0"/>
              <a:t>Parametreler için birden çok bellek yeri gerekmesi ve değer kopyalama işlemlerinin zaman almaktadır.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Lokal Referans Çevresi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a:t>
            </a:fld>
            <a:endParaRPr lang="tr-TR"/>
          </a:p>
        </p:txBody>
      </p:sp>
      <p:sp>
        <p:nvSpPr>
          <p:cNvPr id="6" name="5 İçerik Yer Tutucusu"/>
          <p:cNvSpPr>
            <a:spLocks noGrp="1"/>
          </p:cNvSpPr>
          <p:nvPr>
            <p:ph sz="quarter" idx="1"/>
          </p:nvPr>
        </p:nvSpPr>
        <p:spPr/>
        <p:txBody>
          <a:bodyPr>
            <a:normAutofit fontScale="92500"/>
          </a:bodyPr>
          <a:lstStyle/>
          <a:p>
            <a:r>
              <a:rPr lang="tr-TR" dirty="0" smtClean="0"/>
              <a:t>Eğer lokal değişkenler </a:t>
            </a:r>
            <a:r>
              <a:rPr lang="tr-TR" dirty="0" err="1" smtClean="0"/>
              <a:t>yığıt</a:t>
            </a:r>
            <a:r>
              <a:rPr lang="tr-TR" dirty="0" smtClean="0"/>
              <a:t> dinamikse (</a:t>
            </a:r>
            <a:r>
              <a:rPr lang="tr-TR" dirty="0" err="1" smtClean="0"/>
              <a:t>stack</a:t>
            </a:r>
            <a:r>
              <a:rPr lang="tr-TR" dirty="0" smtClean="0"/>
              <a:t>-</a:t>
            </a:r>
            <a:r>
              <a:rPr lang="tr-TR" dirty="0" err="1" smtClean="0"/>
              <a:t>dynamic</a:t>
            </a:r>
            <a:r>
              <a:rPr lang="tr-TR" dirty="0" smtClean="0"/>
              <a:t>):</a:t>
            </a:r>
          </a:p>
          <a:p>
            <a:pPr lvl="1"/>
            <a:r>
              <a:rPr lang="tr-TR" dirty="0" smtClean="0"/>
              <a:t>Avantaj:</a:t>
            </a:r>
          </a:p>
          <a:p>
            <a:pPr lvl="2"/>
            <a:r>
              <a:rPr lang="tr-TR" dirty="0" smtClean="0"/>
              <a:t>a. Özyinelemeye destek.</a:t>
            </a:r>
          </a:p>
          <a:p>
            <a:pPr lvl="2"/>
            <a:r>
              <a:rPr lang="tr-TR" dirty="0" smtClean="0"/>
              <a:t>b. Lokaller için ayrılan alan altprogramlar tarafından paylaşılabilir.</a:t>
            </a:r>
          </a:p>
          <a:p>
            <a:pPr lvl="1"/>
            <a:r>
              <a:rPr lang="tr-TR" dirty="0" smtClean="0"/>
              <a:t>Dezavantajları:</a:t>
            </a:r>
          </a:p>
          <a:p>
            <a:pPr lvl="2"/>
            <a:r>
              <a:rPr lang="tr-TR" dirty="0" smtClean="0"/>
              <a:t>a. Tahsis/geri verme zamanı.</a:t>
            </a:r>
          </a:p>
          <a:p>
            <a:pPr lvl="2"/>
            <a:r>
              <a:rPr lang="tr-TR" dirty="0" smtClean="0"/>
              <a:t>b. Dolaylı adresleme. Çoğu bilgisayarda yavaş.</a:t>
            </a:r>
          </a:p>
          <a:p>
            <a:pPr lvl="2"/>
            <a:r>
              <a:rPr lang="tr-TR" dirty="0" smtClean="0"/>
              <a:t>c. Altprogramlar geçmişe hassas değil. Altprogram bitince bütün lokal değerler unutuluyor.</a:t>
            </a:r>
          </a:p>
          <a:p>
            <a:r>
              <a:rPr lang="tr-TR" dirty="0" smtClean="0"/>
              <a:t>Statik lokallerde avantaj ve dezavantajlar yer değiştirir.</a:t>
            </a:r>
            <a:endParaRPr lang="tr-T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Başvuru </a:t>
            </a:r>
            <a:r>
              <a:rPr lang="tr-TR" sz="3200" b="1" dirty="0"/>
              <a:t>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40</a:t>
            </a:fld>
            <a:endParaRPr lang="tr-TR"/>
          </a:p>
        </p:txBody>
      </p:sp>
      <p:sp>
        <p:nvSpPr>
          <p:cNvPr id="7" name="İçerik Yer Tutucusu 6"/>
          <p:cNvSpPr>
            <a:spLocks noGrp="1"/>
          </p:cNvSpPr>
          <p:nvPr>
            <p:ph sz="quarter" idx="1"/>
          </p:nvPr>
        </p:nvSpPr>
        <p:spPr/>
        <p:txBody>
          <a:bodyPr>
            <a:normAutofit lnSpcReduction="10000"/>
          </a:bodyPr>
          <a:lstStyle/>
          <a:p>
            <a:r>
              <a:rPr lang="tr-TR" dirty="0" smtClean="0"/>
              <a:t>Başvuru </a:t>
            </a:r>
            <a:r>
              <a:rPr lang="tr-TR" dirty="0"/>
              <a:t>ile çağırma yöntemi de gerçek ve resmi parametreler arasında iki yönlü veri aktarımı sağlar. </a:t>
            </a:r>
            <a:endParaRPr lang="tr-TR" dirty="0" smtClean="0"/>
          </a:p>
          <a:p>
            <a:endParaRPr lang="tr-TR" dirty="0" smtClean="0"/>
          </a:p>
          <a:p>
            <a:r>
              <a:rPr lang="tr-TR" dirty="0" smtClean="0"/>
              <a:t>Ancak </a:t>
            </a:r>
            <a:r>
              <a:rPr lang="tr-TR" dirty="0"/>
              <a:t>önceki yöntemlerden en önemli farkı, altprograma verinin adresinin aktarılmasıdır. </a:t>
            </a:r>
            <a:endParaRPr lang="tr-TR" dirty="0" smtClean="0"/>
          </a:p>
          <a:p>
            <a:endParaRPr lang="tr-TR" dirty="0"/>
          </a:p>
          <a:p>
            <a:r>
              <a:rPr lang="tr-TR" dirty="0" smtClean="0"/>
              <a:t>Bu </a:t>
            </a:r>
            <a:r>
              <a:rPr lang="tr-TR" dirty="0"/>
              <a:t>adres aracılığıyla altprogram, çağıran program ile aynı bellek yerine erişebilir ve gerçek parametre, çağıran program ve altprogram arasında ortak olarak kullanılır.</a:t>
            </a:r>
          </a:p>
        </p:txBody>
      </p:sp>
    </p:spTree>
    <p:extLst>
      <p:ext uri="{BB962C8B-B14F-4D97-AF65-F5344CB8AC3E}">
        <p14:creationId xmlns:p14="http://schemas.microsoft.com/office/powerpoint/2010/main" val="31672327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Başvuru </a:t>
            </a:r>
            <a:r>
              <a:rPr lang="tr-TR" sz="3200" b="1" dirty="0"/>
              <a:t>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41</a:t>
            </a:fld>
            <a:endParaRPr lang="tr-TR"/>
          </a:p>
        </p:txBody>
      </p:sp>
      <p:pic>
        <p:nvPicPr>
          <p:cNvPr id="62466" name="Picture 2"/>
          <p:cNvPicPr>
            <a:picLocks noChangeAspect="1" noChangeArrowheads="1"/>
          </p:cNvPicPr>
          <p:nvPr/>
        </p:nvPicPr>
        <p:blipFill>
          <a:blip r:embed="rId2">
            <a:clrChange>
              <a:clrFrom>
                <a:srgbClr val="E7F9FC"/>
              </a:clrFrom>
              <a:clrTo>
                <a:srgbClr val="E7F9FC">
                  <a:alpha val="0"/>
                </a:srgbClr>
              </a:clrTo>
            </a:clrChange>
            <a:extLst>
              <a:ext uri="{28A0092B-C50C-407E-A947-70E740481C1C}">
                <a14:useLocalDpi xmlns:a14="http://schemas.microsoft.com/office/drawing/2010/main" val="0"/>
              </a:ext>
            </a:extLst>
          </a:blip>
          <a:srcRect/>
          <a:stretch>
            <a:fillRect/>
          </a:stretch>
        </p:blipFill>
        <p:spPr bwMode="auto">
          <a:xfrm>
            <a:off x="517723" y="1699989"/>
            <a:ext cx="808672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96958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3"/>
          <p:cNvSpPr txBox="1">
            <a:spLocks noChangeArrowheads="1"/>
          </p:cNvSpPr>
          <p:nvPr/>
        </p:nvSpPr>
        <p:spPr bwMode="auto">
          <a:xfrm>
            <a:off x="539750" y="1479573"/>
            <a:ext cx="2879725" cy="1477328"/>
          </a:xfrm>
          <a:prstGeom prst="rect">
            <a:avLst/>
          </a:prstGeom>
          <a:noFill/>
          <a:ln w="9525">
            <a:noFill/>
            <a:miter lim="800000"/>
            <a:headEnd/>
            <a:tailEnd/>
          </a:ln>
        </p:spPr>
        <p:txBody>
          <a:bodyPr>
            <a:spAutoFit/>
          </a:bodyPr>
          <a:lstStyle/>
          <a:p>
            <a:r>
              <a:rPr lang="en-US" altLang="zh-TW" b="1" i="1" dirty="0">
                <a:solidFill>
                  <a:srgbClr val="FF9900"/>
                </a:solidFill>
                <a:latin typeface="Arial" charset="0"/>
              </a:rPr>
              <a:t>caller( )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a = 3 ;</a:t>
            </a:r>
          </a:p>
          <a:p>
            <a:r>
              <a:rPr lang="en-US" altLang="zh-TW" b="1" i="1" dirty="0">
                <a:solidFill>
                  <a:srgbClr val="FF9900"/>
                </a:solidFill>
                <a:latin typeface="Arial" charset="0"/>
              </a:rPr>
              <a:t>   </a:t>
            </a:r>
            <a:r>
              <a:rPr lang="en-US" altLang="zh-TW" b="1" i="1" dirty="0" err="1">
                <a:solidFill>
                  <a:srgbClr val="FF9900"/>
                </a:solidFill>
                <a:latin typeface="Arial" charset="0"/>
              </a:rPr>
              <a:t>int</a:t>
            </a:r>
            <a:r>
              <a:rPr lang="en-US" altLang="zh-TW" b="1" i="1" dirty="0">
                <a:solidFill>
                  <a:srgbClr val="FF9900"/>
                </a:solidFill>
                <a:latin typeface="Arial" charset="0"/>
              </a:rPr>
              <a:t>  b = 1 ;</a:t>
            </a:r>
          </a:p>
          <a:p>
            <a:r>
              <a:rPr lang="en-US" altLang="zh-TW" b="1" i="1" dirty="0" smtClean="0">
                <a:solidFill>
                  <a:srgbClr val="00FF00"/>
                </a:solidFill>
                <a:latin typeface="Arial" charset="0"/>
              </a:rPr>
              <a:t>swap</a:t>
            </a:r>
            <a:r>
              <a:rPr lang="en-US" altLang="zh-TW" b="1" i="1" dirty="0">
                <a:solidFill>
                  <a:srgbClr val="00FF00"/>
                </a:solidFill>
                <a:latin typeface="Arial" charset="0"/>
              </a:rPr>
              <a:t>(&amp;a, &amp;b) ;</a:t>
            </a:r>
          </a:p>
          <a:p>
            <a:r>
              <a:rPr lang="en-US" altLang="zh-TW" b="1" i="1" dirty="0" smtClean="0">
                <a:solidFill>
                  <a:srgbClr val="FF9900"/>
                </a:solidFill>
                <a:latin typeface="Arial" charset="0"/>
              </a:rPr>
              <a:t>}</a:t>
            </a:r>
            <a:r>
              <a:rPr lang="en-US" altLang="zh-TW" b="1" dirty="0" smtClean="0">
                <a:solidFill>
                  <a:srgbClr val="FF9900"/>
                </a:solidFill>
                <a:latin typeface="Arial" charset="0"/>
              </a:rPr>
              <a:t> </a:t>
            </a:r>
            <a:r>
              <a:rPr lang="en-US" altLang="zh-TW" b="1" dirty="0" smtClean="0">
                <a:latin typeface="Arial" charset="0"/>
              </a:rPr>
              <a:t>  </a:t>
            </a:r>
            <a:endParaRPr lang="en-US" altLang="zh-TW" b="1" dirty="0">
              <a:latin typeface="Arial" charset="0"/>
            </a:endParaRPr>
          </a:p>
        </p:txBody>
      </p:sp>
      <p:sp>
        <p:nvSpPr>
          <p:cNvPr id="20485" name="Text Box 4"/>
          <p:cNvSpPr txBox="1">
            <a:spLocks noChangeArrowheads="1"/>
          </p:cNvSpPr>
          <p:nvPr/>
        </p:nvSpPr>
        <p:spPr bwMode="auto">
          <a:xfrm>
            <a:off x="539750" y="4503761"/>
            <a:ext cx="3602038" cy="1754326"/>
          </a:xfrm>
          <a:prstGeom prst="rect">
            <a:avLst/>
          </a:prstGeom>
          <a:noFill/>
          <a:ln w="9525">
            <a:noFill/>
            <a:miter lim="800000"/>
            <a:headEnd/>
            <a:tailEnd/>
          </a:ln>
        </p:spPr>
        <p:txBody>
          <a:bodyPr>
            <a:spAutoFit/>
          </a:bodyPr>
          <a:lstStyle/>
          <a:p>
            <a:r>
              <a:rPr lang="en-US" altLang="zh-TW" b="1" i="1" dirty="0">
                <a:solidFill>
                  <a:srgbClr val="0000FF"/>
                </a:solidFill>
                <a:latin typeface="Arial" charset="0"/>
              </a:rPr>
              <a:t>swap(</a:t>
            </a:r>
            <a:r>
              <a:rPr lang="en-US" altLang="zh-TW" b="1" i="1" dirty="0" err="1">
                <a:solidFill>
                  <a:srgbClr val="0000FF"/>
                </a:solidFill>
                <a:latin typeface="Arial" charset="0"/>
              </a:rPr>
              <a:t>int</a:t>
            </a:r>
            <a:r>
              <a:rPr lang="en-US" altLang="zh-TW" b="1" i="1" dirty="0">
                <a:solidFill>
                  <a:srgbClr val="0000FF"/>
                </a:solidFill>
                <a:latin typeface="Arial" charset="0"/>
              </a:rPr>
              <a:t> *c, </a:t>
            </a:r>
            <a:r>
              <a:rPr lang="en-US" altLang="zh-TW" b="1" i="1" dirty="0" err="1">
                <a:solidFill>
                  <a:srgbClr val="0000FF"/>
                </a:solidFill>
                <a:latin typeface="Arial" charset="0"/>
              </a:rPr>
              <a:t>int</a:t>
            </a:r>
            <a:r>
              <a:rPr lang="en-US" altLang="zh-TW" b="1" i="1" dirty="0">
                <a:solidFill>
                  <a:srgbClr val="0000FF"/>
                </a:solidFill>
                <a:latin typeface="Arial" charset="0"/>
              </a:rPr>
              <a:t> *d ) {</a:t>
            </a:r>
          </a:p>
          <a:p>
            <a:r>
              <a:rPr lang="en-US" altLang="zh-TW" b="1" i="1" dirty="0">
                <a:solidFill>
                  <a:srgbClr val="0000FF"/>
                </a:solidFill>
                <a:latin typeface="Arial" charset="0"/>
              </a:rPr>
              <a:t>   temp = *c;</a:t>
            </a:r>
          </a:p>
          <a:p>
            <a:r>
              <a:rPr lang="en-US" altLang="zh-TW" b="1" i="1" dirty="0">
                <a:solidFill>
                  <a:srgbClr val="0000FF"/>
                </a:solidFill>
                <a:latin typeface="Arial" charset="0"/>
              </a:rPr>
              <a:t>   *c = *d ;</a:t>
            </a:r>
          </a:p>
          <a:p>
            <a:r>
              <a:rPr lang="en-US" altLang="zh-TW" b="1" i="1" dirty="0">
                <a:solidFill>
                  <a:srgbClr val="0000FF"/>
                </a:solidFill>
                <a:latin typeface="Arial" charset="0"/>
              </a:rPr>
              <a:t>   *d = temp ;</a:t>
            </a:r>
          </a:p>
          <a:p>
            <a:r>
              <a:rPr lang="en-US" altLang="zh-TW" b="1" i="1" dirty="0">
                <a:solidFill>
                  <a:srgbClr val="0000FF"/>
                </a:solidFill>
                <a:latin typeface="Arial" charset="0"/>
              </a:rPr>
              <a:t>}</a:t>
            </a:r>
          </a:p>
          <a:p>
            <a:r>
              <a:rPr lang="en-US" altLang="zh-TW" b="1" dirty="0">
                <a:solidFill>
                  <a:srgbClr val="0000FF"/>
                </a:solidFill>
                <a:latin typeface="Arial" charset="0"/>
              </a:rPr>
              <a:t>   </a:t>
            </a:r>
          </a:p>
        </p:txBody>
      </p:sp>
      <p:sp>
        <p:nvSpPr>
          <p:cNvPr id="20486" name="Rectangle 5"/>
          <p:cNvSpPr>
            <a:spLocks noChangeArrowheads="1"/>
          </p:cNvSpPr>
          <p:nvPr/>
        </p:nvSpPr>
        <p:spPr bwMode="auto">
          <a:xfrm>
            <a:off x="4652955" y="1649435"/>
            <a:ext cx="1873250" cy="4608512"/>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3798" name="Rectangle 6"/>
          <p:cNvSpPr>
            <a:spLocks noChangeArrowheads="1"/>
          </p:cNvSpPr>
          <p:nvPr/>
        </p:nvSpPr>
        <p:spPr bwMode="auto">
          <a:xfrm>
            <a:off x="4652955" y="582614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a=3</a:t>
            </a:r>
          </a:p>
        </p:txBody>
      </p:sp>
      <p:sp>
        <p:nvSpPr>
          <p:cNvPr id="33799" name="Rectangle 7"/>
          <p:cNvSpPr>
            <a:spLocks noChangeArrowheads="1"/>
          </p:cNvSpPr>
          <p:nvPr/>
        </p:nvSpPr>
        <p:spPr bwMode="auto">
          <a:xfrm>
            <a:off x="4652955" y="5394347"/>
            <a:ext cx="1873250" cy="431800"/>
          </a:xfrm>
          <a:prstGeom prst="rect">
            <a:avLst/>
          </a:prstGeom>
          <a:solidFill>
            <a:srgbClr val="FF99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b=1</a:t>
            </a:r>
          </a:p>
        </p:txBody>
      </p:sp>
      <p:sp>
        <p:nvSpPr>
          <p:cNvPr id="20494" name="Text Box 13"/>
          <p:cNvSpPr txBox="1">
            <a:spLocks noChangeArrowheads="1"/>
          </p:cNvSpPr>
          <p:nvPr/>
        </p:nvSpPr>
        <p:spPr bwMode="auto">
          <a:xfrm>
            <a:off x="3500430" y="3233760"/>
            <a:ext cx="1655762" cy="3140075"/>
          </a:xfrm>
          <a:prstGeom prst="rect">
            <a:avLst/>
          </a:prstGeom>
          <a:noFill/>
          <a:ln w="9525" algn="ctr">
            <a:noFill/>
            <a:miter lim="800000"/>
            <a:headEnd/>
            <a:tailEnd/>
          </a:ln>
        </p:spPr>
        <p:txBody>
          <a:bodyPr>
            <a:spAutoFit/>
          </a:bodyPr>
          <a:lstStyle/>
          <a:p>
            <a:pPr algn="ctr">
              <a:spcBef>
                <a:spcPct val="50000"/>
              </a:spcBef>
            </a:pPr>
            <a:r>
              <a:rPr lang="en-US" altLang="zh-TW" sz="2000">
                <a:latin typeface="Arial" charset="0"/>
              </a:rPr>
              <a:t>2024</a:t>
            </a:r>
          </a:p>
          <a:p>
            <a:pPr algn="ctr">
              <a:spcBef>
                <a:spcPct val="50000"/>
              </a:spcBef>
            </a:pPr>
            <a:r>
              <a:rPr lang="en-US" altLang="zh-TW" sz="2000">
                <a:latin typeface="Arial" charset="0"/>
              </a:rPr>
              <a:t>2020</a:t>
            </a:r>
          </a:p>
          <a:p>
            <a:pPr algn="ctr">
              <a:spcBef>
                <a:spcPct val="50000"/>
              </a:spcBef>
            </a:pPr>
            <a:r>
              <a:rPr lang="en-US" altLang="zh-TW" sz="2000">
                <a:latin typeface="Arial" charset="0"/>
              </a:rPr>
              <a:t>2016</a:t>
            </a:r>
          </a:p>
          <a:p>
            <a:pPr algn="ctr">
              <a:spcBef>
                <a:spcPct val="50000"/>
              </a:spcBef>
            </a:pPr>
            <a:r>
              <a:rPr lang="en-US" altLang="zh-TW" sz="2000">
                <a:latin typeface="Arial" charset="0"/>
              </a:rPr>
              <a:t>2012</a:t>
            </a:r>
          </a:p>
          <a:p>
            <a:pPr algn="ctr">
              <a:spcBef>
                <a:spcPct val="50000"/>
              </a:spcBef>
            </a:pPr>
            <a:r>
              <a:rPr lang="en-US" altLang="zh-TW" sz="2000">
                <a:latin typeface="Arial" charset="0"/>
              </a:rPr>
              <a:t>2008</a:t>
            </a:r>
          </a:p>
          <a:p>
            <a:pPr algn="ctr">
              <a:spcBef>
                <a:spcPct val="50000"/>
              </a:spcBef>
            </a:pPr>
            <a:r>
              <a:rPr lang="en-US" altLang="zh-TW" sz="2000">
                <a:latin typeface="Arial" charset="0"/>
              </a:rPr>
              <a:t>2004</a:t>
            </a:r>
          </a:p>
          <a:p>
            <a:pPr algn="ctr">
              <a:spcBef>
                <a:spcPct val="50000"/>
              </a:spcBef>
            </a:pPr>
            <a:r>
              <a:rPr lang="en-US" altLang="zh-TW" sz="2000">
                <a:latin typeface="Arial" charset="0"/>
              </a:rPr>
              <a:t>2000</a:t>
            </a:r>
          </a:p>
        </p:txBody>
      </p:sp>
      <p:sp>
        <p:nvSpPr>
          <p:cNvPr id="33807" name="Line 15"/>
          <p:cNvSpPr>
            <a:spLocks noChangeShapeType="1"/>
          </p:cNvSpPr>
          <p:nvPr/>
        </p:nvSpPr>
        <p:spPr bwMode="auto">
          <a:xfrm flipH="1" flipV="1">
            <a:off x="6095992" y="6257947"/>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08" name="Text Box 16"/>
          <p:cNvSpPr txBox="1">
            <a:spLocks noChangeArrowheads="1"/>
          </p:cNvSpPr>
          <p:nvPr/>
        </p:nvSpPr>
        <p:spPr bwMode="auto">
          <a:xfrm>
            <a:off x="6526205" y="6186510"/>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9900"/>
                </a:solidFill>
                <a:latin typeface="Arial" charset="0"/>
              </a:rPr>
              <a:t>caller stack point</a:t>
            </a:r>
          </a:p>
        </p:txBody>
      </p:sp>
      <p:sp>
        <p:nvSpPr>
          <p:cNvPr id="33809" name="Line 17"/>
          <p:cNvSpPr>
            <a:spLocks noChangeShapeType="1"/>
          </p:cNvSpPr>
          <p:nvPr/>
        </p:nvSpPr>
        <p:spPr bwMode="auto">
          <a:xfrm flipH="1" flipV="1">
            <a:off x="6526205" y="3233760"/>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10" name="Text Box 18"/>
          <p:cNvSpPr txBox="1">
            <a:spLocks noChangeArrowheads="1"/>
          </p:cNvSpPr>
          <p:nvPr/>
        </p:nvSpPr>
        <p:spPr bwMode="auto">
          <a:xfrm>
            <a:off x="6715140" y="3631172"/>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00FF00"/>
                </a:solidFill>
                <a:latin typeface="Arial" charset="0"/>
              </a:rPr>
              <a:t>swap stack </a:t>
            </a:r>
            <a:r>
              <a:rPr lang="tr-TR" altLang="zh-TW" b="1" dirty="0" smtClean="0">
                <a:solidFill>
                  <a:srgbClr val="00FF00"/>
                </a:solidFill>
                <a:latin typeface="Arial" charset="0"/>
              </a:rPr>
              <a:t>noktası</a:t>
            </a:r>
            <a:endParaRPr lang="en-US" altLang="zh-TW" b="1" dirty="0">
              <a:solidFill>
                <a:srgbClr val="00FF00"/>
              </a:solidFill>
              <a:latin typeface="Arial" charset="0"/>
            </a:endParaRPr>
          </a:p>
        </p:txBody>
      </p:sp>
      <p:sp>
        <p:nvSpPr>
          <p:cNvPr id="33811" name="Rectangle 19"/>
          <p:cNvSpPr>
            <a:spLocks noChangeArrowheads="1"/>
          </p:cNvSpPr>
          <p:nvPr/>
        </p:nvSpPr>
        <p:spPr bwMode="auto">
          <a:xfrm>
            <a:off x="4652955" y="28019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c=2000</a:t>
            </a:r>
          </a:p>
        </p:txBody>
      </p:sp>
      <p:sp>
        <p:nvSpPr>
          <p:cNvPr id="33812" name="Rectangle 20"/>
          <p:cNvSpPr>
            <a:spLocks noChangeArrowheads="1"/>
          </p:cNvSpPr>
          <p:nvPr/>
        </p:nvSpPr>
        <p:spPr bwMode="auto">
          <a:xfrm>
            <a:off x="4652955" y="23701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d=2004</a:t>
            </a:r>
          </a:p>
        </p:txBody>
      </p:sp>
      <p:sp>
        <p:nvSpPr>
          <p:cNvPr id="33813" name="Rectangle 21"/>
          <p:cNvSpPr>
            <a:spLocks noChangeArrowheads="1"/>
          </p:cNvSpPr>
          <p:nvPr/>
        </p:nvSpPr>
        <p:spPr bwMode="auto">
          <a:xfrm>
            <a:off x="4652955" y="1938360"/>
            <a:ext cx="1873250" cy="431800"/>
          </a:xfrm>
          <a:prstGeom prst="rect">
            <a:avLst/>
          </a:prstGeom>
          <a:solidFill>
            <a:srgbClr val="00FF00"/>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3814" name="Line 22"/>
          <p:cNvSpPr>
            <a:spLocks noChangeShapeType="1"/>
          </p:cNvSpPr>
          <p:nvPr/>
        </p:nvSpPr>
        <p:spPr bwMode="auto">
          <a:xfrm>
            <a:off x="5661017" y="5897585"/>
            <a:ext cx="215900" cy="287337"/>
          </a:xfrm>
          <a:prstGeom prst="line">
            <a:avLst/>
          </a:prstGeom>
          <a:noFill/>
          <a:ln w="63500">
            <a:solidFill>
              <a:srgbClr val="00FF00"/>
            </a:solidFill>
            <a:round/>
            <a:headEnd/>
            <a:tailEnd/>
          </a:ln>
        </p:spPr>
        <p:txBody>
          <a:bodyPr wrap="none" anchor="ctr"/>
          <a:lstStyle/>
          <a:p>
            <a:endParaRPr lang="tr-TR"/>
          </a:p>
        </p:txBody>
      </p:sp>
      <p:sp>
        <p:nvSpPr>
          <p:cNvPr id="33815" name="Text Box 23"/>
          <p:cNvSpPr txBox="1">
            <a:spLocks noChangeArrowheads="1"/>
          </p:cNvSpPr>
          <p:nvPr/>
        </p:nvSpPr>
        <p:spPr bwMode="auto">
          <a:xfrm>
            <a:off x="5876917" y="5826147"/>
            <a:ext cx="433388" cy="457200"/>
          </a:xfrm>
          <a:prstGeom prst="rect">
            <a:avLst/>
          </a:prstGeom>
          <a:noFill/>
          <a:ln w="9525" algn="ctr">
            <a:noFill/>
            <a:miter lim="800000"/>
            <a:headEnd/>
            <a:tailEnd/>
          </a:ln>
        </p:spPr>
        <p:txBody>
          <a:bodyPr>
            <a:spAutoFit/>
          </a:bodyPr>
          <a:lstStyle/>
          <a:p>
            <a:pPr algn="ctr">
              <a:spcBef>
                <a:spcPct val="50000"/>
              </a:spcBef>
            </a:pPr>
            <a:r>
              <a:rPr lang="en-US" altLang="zh-TW">
                <a:solidFill>
                  <a:srgbClr val="00FF00"/>
                </a:solidFill>
                <a:latin typeface="Arial" charset="0"/>
              </a:rPr>
              <a:t>1</a:t>
            </a:r>
          </a:p>
        </p:txBody>
      </p:sp>
      <p:sp>
        <p:nvSpPr>
          <p:cNvPr id="33816" name="Line 24"/>
          <p:cNvSpPr>
            <a:spLocks noChangeShapeType="1"/>
          </p:cNvSpPr>
          <p:nvPr/>
        </p:nvSpPr>
        <p:spPr bwMode="auto">
          <a:xfrm>
            <a:off x="5661017" y="5465785"/>
            <a:ext cx="215900" cy="287337"/>
          </a:xfrm>
          <a:prstGeom prst="line">
            <a:avLst/>
          </a:prstGeom>
          <a:noFill/>
          <a:ln w="63500">
            <a:solidFill>
              <a:srgbClr val="00FF00"/>
            </a:solidFill>
            <a:round/>
            <a:headEnd/>
            <a:tailEnd/>
          </a:ln>
        </p:spPr>
        <p:txBody>
          <a:bodyPr wrap="none" anchor="ctr"/>
          <a:lstStyle/>
          <a:p>
            <a:endParaRPr lang="tr-TR"/>
          </a:p>
        </p:txBody>
      </p:sp>
      <p:sp>
        <p:nvSpPr>
          <p:cNvPr id="33817" name="Text Box 25"/>
          <p:cNvSpPr txBox="1">
            <a:spLocks noChangeArrowheads="1"/>
          </p:cNvSpPr>
          <p:nvPr/>
        </p:nvSpPr>
        <p:spPr bwMode="auto">
          <a:xfrm>
            <a:off x="5876917" y="5394347"/>
            <a:ext cx="433388" cy="457200"/>
          </a:xfrm>
          <a:prstGeom prst="rect">
            <a:avLst/>
          </a:prstGeom>
          <a:noFill/>
          <a:ln w="9525" algn="ctr">
            <a:noFill/>
            <a:miter lim="800000"/>
            <a:headEnd/>
            <a:tailEnd/>
          </a:ln>
        </p:spPr>
        <p:txBody>
          <a:bodyPr>
            <a:spAutoFit/>
          </a:bodyPr>
          <a:lstStyle/>
          <a:p>
            <a:pPr algn="ctr">
              <a:spcBef>
                <a:spcPct val="50000"/>
              </a:spcBef>
            </a:pPr>
            <a:r>
              <a:rPr lang="en-US" altLang="zh-TW" dirty="0">
                <a:solidFill>
                  <a:srgbClr val="00FF00"/>
                </a:solidFill>
                <a:latin typeface="Arial" charset="0"/>
              </a:rPr>
              <a:t>3</a:t>
            </a:r>
          </a:p>
        </p:txBody>
      </p:sp>
      <p:sp>
        <p:nvSpPr>
          <p:cNvPr id="33818" name="Rectangle 26"/>
          <p:cNvSpPr>
            <a:spLocks noChangeArrowheads="1"/>
          </p:cNvSpPr>
          <p:nvPr/>
        </p:nvSpPr>
        <p:spPr bwMode="auto">
          <a:xfrm>
            <a:off x="4652955" y="1793897"/>
            <a:ext cx="1873250" cy="1439863"/>
          </a:xfrm>
          <a:prstGeom prst="rect">
            <a:avLst/>
          </a:prstGeom>
          <a:solidFill>
            <a:srgbClr val="CCFFCC"/>
          </a:solidFill>
          <a:ln w="9525">
            <a:noFill/>
            <a:miter lim="800000"/>
            <a:headEnd/>
            <a:tailEnd/>
          </a:ln>
        </p:spPr>
        <p:txBody>
          <a:bodyPr wrap="none" anchor="ctr"/>
          <a:lstStyle/>
          <a:p>
            <a:endParaRPr lang="tr-TR"/>
          </a:p>
        </p:txBody>
      </p:sp>
      <p:sp>
        <p:nvSpPr>
          <p:cNvPr id="33819" name="Rectangle 27"/>
          <p:cNvSpPr>
            <a:spLocks noChangeArrowheads="1"/>
          </p:cNvSpPr>
          <p:nvPr/>
        </p:nvSpPr>
        <p:spPr bwMode="auto">
          <a:xfrm>
            <a:off x="4652955" y="28019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c=2004</a:t>
            </a:r>
          </a:p>
        </p:txBody>
      </p:sp>
      <p:sp>
        <p:nvSpPr>
          <p:cNvPr id="33820" name="Rectangle 28"/>
          <p:cNvSpPr>
            <a:spLocks noChangeArrowheads="1"/>
          </p:cNvSpPr>
          <p:nvPr/>
        </p:nvSpPr>
        <p:spPr bwMode="auto">
          <a:xfrm>
            <a:off x="4652955" y="23701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d=2020</a:t>
            </a:r>
          </a:p>
        </p:txBody>
      </p:sp>
      <p:sp>
        <p:nvSpPr>
          <p:cNvPr id="33821" name="Rectangle 29"/>
          <p:cNvSpPr>
            <a:spLocks noChangeArrowheads="1"/>
          </p:cNvSpPr>
          <p:nvPr/>
        </p:nvSpPr>
        <p:spPr bwMode="auto">
          <a:xfrm>
            <a:off x="4652955" y="1938360"/>
            <a:ext cx="1873250" cy="431800"/>
          </a:xfrm>
          <a:prstGeom prst="rect">
            <a:avLst/>
          </a:prstGeom>
          <a:solidFill>
            <a:srgbClr val="FF66FF"/>
          </a:solidFill>
          <a:ln w="9525" algn="ctr">
            <a:solidFill>
              <a:schemeClr val="tx1"/>
            </a:solidFill>
            <a:miter lim="800000"/>
            <a:headEnd/>
            <a:tailEnd/>
          </a:ln>
        </p:spPr>
        <p:txBody>
          <a:bodyPr wrap="none" anchor="ctr"/>
          <a:lstStyle/>
          <a:p>
            <a:pPr algn="ctr"/>
            <a:r>
              <a:rPr lang="en-US" altLang="zh-TW">
                <a:solidFill>
                  <a:srgbClr val="000000"/>
                </a:solidFill>
                <a:latin typeface="Arial" charset="0"/>
              </a:rPr>
              <a:t>temp=3</a:t>
            </a:r>
          </a:p>
        </p:txBody>
      </p:sp>
      <p:sp>
        <p:nvSpPr>
          <p:cNvPr id="33826" name="Rectangle 34"/>
          <p:cNvSpPr>
            <a:spLocks noChangeArrowheads="1"/>
          </p:cNvSpPr>
          <p:nvPr/>
        </p:nvSpPr>
        <p:spPr bwMode="auto">
          <a:xfrm>
            <a:off x="4652955" y="1793897"/>
            <a:ext cx="1873250" cy="1439863"/>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33827" name="Line 35"/>
          <p:cNvSpPr>
            <a:spLocks noChangeShapeType="1"/>
          </p:cNvSpPr>
          <p:nvPr/>
        </p:nvSpPr>
        <p:spPr bwMode="auto">
          <a:xfrm flipH="1" flipV="1">
            <a:off x="6526205" y="3233760"/>
            <a:ext cx="647700" cy="288925"/>
          </a:xfrm>
          <a:prstGeom prst="line">
            <a:avLst/>
          </a:prstGeom>
          <a:noFill/>
          <a:ln w="34925">
            <a:solidFill>
              <a:schemeClr val="tx1"/>
            </a:solidFill>
            <a:round/>
            <a:headEnd/>
            <a:tailEnd type="triangle" w="med" len="med"/>
          </a:ln>
        </p:spPr>
        <p:txBody>
          <a:bodyPr wrap="none" anchor="ctr"/>
          <a:lstStyle/>
          <a:p>
            <a:endParaRPr lang="tr-TR"/>
          </a:p>
        </p:txBody>
      </p:sp>
      <p:sp>
        <p:nvSpPr>
          <p:cNvPr id="33828" name="Text Box 36"/>
          <p:cNvSpPr txBox="1">
            <a:spLocks noChangeArrowheads="1"/>
          </p:cNvSpPr>
          <p:nvPr/>
        </p:nvSpPr>
        <p:spPr bwMode="auto">
          <a:xfrm>
            <a:off x="6715140" y="3631172"/>
            <a:ext cx="2554287" cy="369332"/>
          </a:xfrm>
          <a:prstGeom prst="rect">
            <a:avLst/>
          </a:prstGeom>
          <a:noFill/>
          <a:ln w="9525" algn="ctr">
            <a:noFill/>
            <a:miter lim="800000"/>
            <a:headEnd/>
            <a:tailEnd/>
          </a:ln>
        </p:spPr>
        <p:txBody>
          <a:bodyPr>
            <a:spAutoFit/>
          </a:bodyPr>
          <a:lstStyle/>
          <a:p>
            <a:pPr algn="ctr">
              <a:spcBef>
                <a:spcPct val="50000"/>
              </a:spcBef>
            </a:pPr>
            <a:r>
              <a:rPr lang="en-US" altLang="zh-TW" b="1" dirty="0">
                <a:solidFill>
                  <a:srgbClr val="FF66FF"/>
                </a:solidFill>
                <a:latin typeface="Arial" charset="0"/>
              </a:rPr>
              <a:t>swap stack </a:t>
            </a:r>
            <a:r>
              <a:rPr lang="tr-TR" altLang="zh-TW" b="1" dirty="0" smtClean="0">
                <a:solidFill>
                  <a:srgbClr val="FF66FF"/>
                </a:solidFill>
                <a:latin typeface="Arial" charset="0"/>
              </a:rPr>
              <a:t>noktası</a:t>
            </a:r>
            <a:endParaRPr lang="en-US" altLang="zh-TW" b="1" dirty="0">
              <a:solidFill>
                <a:srgbClr val="FF66FF"/>
              </a:solidFill>
              <a:latin typeface="Arial" charset="0"/>
            </a:endParaRPr>
          </a:p>
        </p:txBody>
      </p:sp>
      <p:sp>
        <p:nvSpPr>
          <p:cNvPr id="39" name="Başlık 1"/>
          <p:cNvSpPr>
            <a:spLocks noGrp="1"/>
          </p:cNvSpPr>
          <p:nvPr>
            <p:ph type="title"/>
          </p:nvPr>
        </p:nvSpPr>
        <p:spPr>
          <a:xfrm>
            <a:off x="612648" y="228600"/>
            <a:ext cx="8153400" cy="990600"/>
          </a:xfrm>
        </p:spPr>
        <p:txBody>
          <a:bodyPr>
            <a:noAutofit/>
          </a:bodyPr>
          <a:lstStyle/>
          <a:p>
            <a:r>
              <a:rPr lang="tr-TR" sz="3200" b="1" dirty="0" smtClean="0"/>
              <a:t>Başvuru </a:t>
            </a:r>
            <a:r>
              <a:rPr lang="tr-TR" sz="3200" b="1" dirty="0"/>
              <a:t>ile Çağırma </a:t>
            </a:r>
            <a:r>
              <a:rPr lang="tr-TR" sz="3200" b="1" dirty="0" smtClean="0"/>
              <a:t>(</a:t>
            </a:r>
            <a:r>
              <a:rPr lang="tr-TR" sz="3200" b="1" i="1" dirty="0" smtClean="0"/>
              <a:t>Örnek</a:t>
            </a:r>
            <a:r>
              <a:rPr lang="tr-TR" sz="3200" b="1" dirty="0" smtClean="0"/>
              <a:t>)</a:t>
            </a:r>
            <a:endParaRPr lang="tr-TR" sz="3200" dirty="0"/>
          </a:p>
        </p:txBody>
      </p:sp>
      <p:sp>
        <p:nvSpPr>
          <p:cNvPr id="37" name="36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42</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3808"/>
                                        </p:tgtEl>
                                        <p:attrNameLst>
                                          <p:attrName>style.visibility</p:attrName>
                                        </p:attrNameLst>
                                      </p:cBhvr>
                                      <p:to>
                                        <p:strVal val="visible"/>
                                      </p:to>
                                    </p:set>
                                    <p:anim calcmode="lin" valueType="num">
                                      <p:cBhvr additive="base">
                                        <p:cTn id="7" dur="500" fill="hold"/>
                                        <p:tgtEl>
                                          <p:spTgt spid="33808"/>
                                        </p:tgtEl>
                                        <p:attrNameLst>
                                          <p:attrName>ppt_x</p:attrName>
                                        </p:attrNameLst>
                                      </p:cBhvr>
                                      <p:tavLst>
                                        <p:tav tm="0">
                                          <p:val>
                                            <p:strVal val="#ppt_x"/>
                                          </p:val>
                                        </p:tav>
                                        <p:tav tm="100000">
                                          <p:val>
                                            <p:strVal val="#ppt_x"/>
                                          </p:val>
                                        </p:tav>
                                      </p:tavLst>
                                    </p:anim>
                                    <p:anim calcmode="lin" valueType="num">
                                      <p:cBhvr additive="base">
                                        <p:cTn id="8" dur="500" fill="hold"/>
                                        <p:tgtEl>
                                          <p:spTgt spid="3380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3807"/>
                                        </p:tgtEl>
                                        <p:attrNameLst>
                                          <p:attrName>style.visibility</p:attrName>
                                        </p:attrNameLst>
                                      </p:cBhvr>
                                      <p:to>
                                        <p:strVal val="visible"/>
                                      </p:to>
                                    </p:set>
                                    <p:anim calcmode="lin" valueType="num">
                                      <p:cBhvr additive="base">
                                        <p:cTn id="11" dur="500" fill="hold"/>
                                        <p:tgtEl>
                                          <p:spTgt spid="33807"/>
                                        </p:tgtEl>
                                        <p:attrNameLst>
                                          <p:attrName>ppt_x</p:attrName>
                                        </p:attrNameLst>
                                      </p:cBhvr>
                                      <p:tavLst>
                                        <p:tav tm="0">
                                          <p:val>
                                            <p:strVal val="#ppt_x"/>
                                          </p:val>
                                        </p:tav>
                                        <p:tav tm="100000">
                                          <p:val>
                                            <p:strVal val="#ppt_x"/>
                                          </p:val>
                                        </p:tav>
                                      </p:tavLst>
                                    </p:anim>
                                    <p:anim calcmode="lin" valueType="num">
                                      <p:cBhvr additive="base">
                                        <p:cTn id="12" dur="500" fill="hold"/>
                                        <p:tgtEl>
                                          <p:spTgt spid="3380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7" presetClass="entr" presetSubtype="10" fill="hold" nodeType="clickEffect">
                                  <p:stCondLst>
                                    <p:cond delay="0"/>
                                  </p:stCondLst>
                                  <p:childTnLst>
                                    <p:set>
                                      <p:cBhvr>
                                        <p:cTn id="16" dur="1" fill="hold">
                                          <p:stCondLst>
                                            <p:cond delay="0"/>
                                          </p:stCondLst>
                                        </p:cTn>
                                        <p:tgtEl>
                                          <p:spTgt spid="33798"/>
                                        </p:tgtEl>
                                        <p:attrNameLst>
                                          <p:attrName>style.visibility</p:attrName>
                                        </p:attrNameLst>
                                      </p:cBhvr>
                                      <p:to>
                                        <p:strVal val="visible"/>
                                      </p:to>
                                    </p:set>
                                    <p:anim calcmode="lin" valueType="num">
                                      <p:cBhvr>
                                        <p:cTn id="17" dur="500" fill="hold"/>
                                        <p:tgtEl>
                                          <p:spTgt spid="33798"/>
                                        </p:tgtEl>
                                        <p:attrNameLst>
                                          <p:attrName>ppt_w</p:attrName>
                                        </p:attrNameLst>
                                      </p:cBhvr>
                                      <p:tavLst>
                                        <p:tav tm="0">
                                          <p:val>
                                            <p:fltVal val="0"/>
                                          </p:val>
                                        </p:tav>
                                        <p:tav tm="100000">
                                          <p:val>
                                            <p:strVal val="#ppt_w"/>
                                          </p:val>
                                        </p:tav>
                                      </p:tavLst>
                                    </p:anim>
                                    <p:anim calcmode="lin" valueType="num">
                                      <p:cBhvr>
                                        <p:cTn id="18" dur="500" fill="hold"/>
                                        <p:tgtEl>
                                          <p:spTgt spid="33798"/>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10" fill="hold" nodeType="clickEffect">
                                  <p:stCondLst>
                                    <p:cond delay="0"/>
                                  </p:stCondLst>
                                  <p:childTnLst>
                                    <p:set>
                                      <p:cBhvr>
                                        <p:cTn id="22" dur="1" fill="hold">
                                          <p:stCondLst>
                                            <p:cond delay="0"/>
                                          </p:stCondLst>
                                        </p:cTn>
                                        <p:tgtEl>
                                          <p:spTgt spid="33799"/>
                                        </p:tgtEl>
                                        <p:attrNameLst>
                                          <p:attrName>style.visibility</p:attrName>
                                        </p:attrNameLst>
                                      </p:cBhvr>
                                      <p:to>
                                        <p:strVal val="visible"/>
                                      </p:to>
                                    </p:set>
                                    <p:anim calcmode="lin" valueType="num">
                                      <p:cBhvr>
                                        <p:cTn id="23" dur="500" fill="hold"/>
                                        <p:tgtEl>
                                          <p:spTgt spid="33799"/>
                                        </p:tgtEl>
                                        <p:attrNameLst>
                                          <p:attrName>ppt_w</p:attrName>
                                        </p:attrNameLst>
                                      </p:cBhvr>
                                      <p:tavLst>
                                        <p:tav tm="0">
                                          <p:val>
                                            <p:fltVal val="0"/>
                                          </p:val>
                                        </p:tav>
                                        <p:tav tm="100000">
                                          <p:val>
                                            <p:strVal val="#ppt_w"/>
                                          </p:val>
                                        </p:tav>
                                      </p:tavLst>
                                    </p:anim>
                                    <p:anim calcmode="lin" valueType="num">
                                      <p:cBhvr>
                                        <p:cTn id="24" dur="500" fill="hold"/>
                                        <p:tgtEl>
                                          <p:spTgt spid="33799"/>
                                        </p:tgtEl>
                                        <p:attrNameLst>
                                          <p:attrName>ppt_h</p:attrName>
                                        </p:attrNameLst>
                                      </p:cBhvr>
                                      <p:tavLst>
                                        <p:tav tm="0">
                                          <p:val>
                                            <p:strVal val="#ppt_h"/>
                                          </p:val>
                                        </p:tav>
                                        <p:tav tm="100000">
                                          <p:val>
                                            <p:strVal val="#ppt_h"/>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3810"/>
                                        </p:tgtEl>
                                        <p:attrNameLst>
                                          <p:attrName>style.visibility</p:attrName>
                                        </p:attrNameLst>
                                      </p:cBhvr>
                                      <p:to>
                                        <p:strVal val="visible"/>
                                      </p:to>
                                    </p:set>
                                    <p:anim calcmode="lin" valueType="num">
                                      <p:cBhvr additive="base">
                                        <p:cTn id="29" dur="500" fill="hold"/>
                                        <p:tgtEl>
                                          <p:spTgt spid="33810"/>
                                        </p:tgtEl>
                                        <p:attrNameLst>
                                          <p:attrName>ppt_x</p:attrName>
                                        </p:attrNameLst>
                                      </p:cBhvr>
                                      <p:tavLst>
                                        <p:tav tm="0">
                                          <p:val>
                                            <p:strVal val="#ppt_x"/>
                                          </p:val>
                                        </p:tav>
                                        <p:tav tm="100000">
                                          <p:val>
                                            <p:strVal val="#ppt_x"/>
                                          </p:val>
                                        </p:tav>
                                      </p:tavLst>
                                    </p:anim>
                                    <p:anim calcmode="lin" valueType="num">
                                      <p:cBhvr additive="base">
                                        <p:cTn id="30" dur="500" fill="hold"/>
                                        <p:tgtEl>
                                          <p:spTgt spid="338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3809"/>
                                        </p:tgtEl>
                                        <p:attrNameLst>
                                          <p:attrName>style.visibility</p:attrName>
                                        </p:attrNameLst>
                                      </p:cBhvr>
                                      <p:to>
                                        <p:strVal val="visible"/>
                                      </p:to>
                                    </p:set>
                                    <p:anim calcmode="lin" valueType="num">
                                      <p:cBhvr additive="base">
                                        <p:cTn id="33" dur="500" fill="hold"/>
                                        <p:tgtEl>
                                          <p:spTgt spid="33809"/>
                                        </p:tgtEl>
                                        <p:attrNameLst>
                                          <p:attrName>ppt_x</p:attrName>
                                        </p:attrNameLst>
                                      </p:cBhvr>
                                      <p:tavLst>
                                        <p:tav tm="0">
                                          <p:val>
                                            <p:strVal val="#ppt_x"/>
                                          </p:val>
                                        </p:tav>
                                        <p:tav tm="100000">
                                          <p:val>
                                            <p:strVal val="#ppt_x"/>
                                          </p:val>
                                        </p:tav>
                                      </p:tavLst>
                                    </p:anim>
                                    <p:anim calcmode="lin" valueType="num">
                                      <p:cBhvr additive="base">
                                        <p:cTn id="34" dur="500" fill="hold"/>
                                        <p:tgtEl>
                                          <p:spTgt spid="3380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10" fill="hold" nodeType="clickEffect">
                                  <p:stCondLst>
                                    <p:cond delay="0"/>
                                  </p:stCondLst>
                                  <p:childTnLst>
                                    <p:set>
                                      <p:cBhvr>
                                        <p:cTn id="38" dur="1" fill="hold">
                                          <p:stCondLst>
                                            <p:cond delay="0"/>
                                          </p:stCondLst>
                                        </p:cTn>
                                        <p:tgtEl>
                                          <p:spTgt spid="33811"/>
                                        </p:tgtEl>
                                        <p:attrNameLst>
                                          <p:attrName>style.visibility</p:attrName>
                                        </p:attrNameLst>
                                      </p:cBhvr>
                                      <p:to>
                                        <p:strVal val="visible"/>
                                      </p:to>
                                    </p:set>
                                    <p:anim calcmode="lin" valueType="num">
                                      <p:cBhvr>
                                        <p:cTn id="39" dur="500" fill="hold"/>
                                        <p:tgtEl>
                                          <p:spTgt spid="33811"/>
                                        </p:tgtEl>
                                        <p:attrNameLst>
                                          <p:attrName>ppt_w</p:attrName>
                                        </p:attrNameLst>
                                      </p:cBhvr>
                                      <p:tavLst>
                                        <p:tav tm="0">
                                          <p:val>
                                            <p:fltVal val="0"/>
                                          </p:val>
                                        </p:tav>
                                        <p:tav tm="100000">
                                          <p:val>
                                            <p:strVal val="#ppt_w"/>
                                          </p:val>
                                        </p:tav>
                                      </p:tavLst>
                                    </p:anim>
                                    <p:anim calcmode="lin" valueType="num">
                                      <p:cBhvr>
                                        <p:cTn id="40" dur="500" fill="hold"/>
                                        <p:tgtEl>
                                          <p:spTgt spid="33811"/>
                                        </p:tgtEl>
                                        <p:attrNameLst>
                                          <p:attrName>ppt_h</p:attrName>
                                        </p:attrNameLst>
                                      </p:cBhvr>
                                      <p:tavLst>
                                        <p:tav tm="0">
                                          <p:val>
                                            <p:strVal val="#ppt_h"/>
                                          </p:val>
                                        </p:tav>
                                        <p:tav tm="100000">
                                          <p:val>
                                            <p:strVal val="#ppt_h"/>
                                          </p:val>
                                        </p:tav>
                                      </p:tavLst>
                                    </p:anim>
                                  </p:childTnLst>
                                </p:cTn>
                              </p:par>
                            </p:childTnLst>
                          </p:cTn>
                        </p:par>
                      </p:childTnLst>
                    </p:cTn>
                  </p:par>
                  <p:par>
                    <p:cTn id="41" fill="hold">
                      <p:stCondLst>
                        <p:cond delay="indefinite"/>
                      </p:stCondLst>
                      <p:childTnLst>
                        <p:par>
                          <p:cTn id="42" fill="hold">
                            <p:stCondLst>
                              <p:cond delay="0"/>
                            </p:stCondLst>
                            <p:childTnLst>
                              <p:par>
                                <p:cTn id="43" presetID="17" presetClass="entr" presetSubtype="10" fill="hold" nodeType="clickEffect">
                                  <p:stCondLst>
                                    <p:cond delay="0"/>
                                  </p:stCondLst>
                                  <p:childTnLst>
                                    <p:set>
                                      <p:cBhvr>
                                        <p:cTn id="44" dur="1" fill="hold">
                                          <p:stCondLst>
                                            <p:cond delay="0"/>
                                          </p:stCondLst>
                                        </p:cTn>
                                        <p:tgtEl>
                                          <p:spTgt spid="33812"/>
                                        </p:tgtEl>
                                        <p:attrNameLst>
                                          <p:attrName>style.visibility</p:attrName>
                                        </p:attrNameLst>
                                      </p:cBhvr>
                                      <p:to>
                                        <p:strVal val="visible"/>
                                      </p:to>
                                    </p:set>
                                    <p:anim calcmode="lin" valueType="num">
                                      <p:cBhvr>
                                        <p:cTn id="45" dur="500" fill="hold"/>
                                        <p:tgtEl>
                                          <p:spTgt spid="33812"/>
                                        </p:tgtEl>
                                        <p:attrNameLst>
                                          <p:attrName>ppt_w</p:attrName>
                                        </p:attrNameLst>
                                      </p:cBhvr>
                                      <p:tavLst>
                                        <p:tav tm="0">
                                          <p:val>
                                            <p:fltVal val="0"/>
                                          </p:val>
                                        </p:tav>
                                        <p:tav tm="100000">
                                          <p:val>
                                            <p:strVal val="#ppt_w"/>
                                          </p:val>
                                        </p:tav>
                                      </p:tavLst>
                                    </p:anim>
                                    <p:anim calcmode="lin" valueType="num">
                                      <p:cBhvr>
                                        <p:cTn id="46" dur="500" fill="hold"/>
                                        <p:tgtEl>
                                          <p:spTgt spid="33812"/>
                                        </p:tgtEl>
                                        <p:attrNameLst>
                                          <p:attrName>ppt_h</p:attrName>
                                        </p:attrNameLst>
                                      </p:cBhvr>
                                      <p:tavLst>
                                        <p:tav tm="0">
                                          <p:val>
                                            <p:strVal val="#ppt_h"/>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33813"/>
                                        </p:tgtEl>
                                        <p:attrNameLst>
                                          <p:attrName>style.visibility</p:attrName>
                                        </p:attrNameLst>
                                      </p:cBhvr>
                                      <p:to>
                                        <p:strVal val="visible"/>
                                      </p:to>
                                    </p:set>
                                    <p:anim calcmode="lin" valueType="num">
                                      <p:cBhvr>
                                        <p:cTn id="51" dur="500" fill="hold"/>
                                        <p:tgtEl>
                                          <p:spTgt spid="33813"/>
                                        </p:tgtEl>
                                        <p:attrNameLst>
                                          <p:attrName>ppt_w</p:attrName>
                                        </p:attrNameLst>
                                      </p:cBhvr>
                                      <p:tavLst>
                                        <p:tav tm="0">
                                          <p:val>
                                            <p:fltVal val="0"/>
                                          </p:val>
                                        </p:tav>
                                        <p:tav tm="100000">
                                          <p:val>
                                            <p:strVal val="#ppt_w"/>
                                          </p:val>
                                        </p:tav>
                                      </p:tavLst>
                                    </p:anim>
                                    <p:anim calcmode="lin" valueType="num">
                                      <p:cBhvr>
                                        <p:cTn id="52" dur="500" fill="hold"/>
                                        <p:tgtEl>
                                          <p:spTgt spid="33813"/>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3814"/>
                                        </p:tgtEl>
                                        <p:attrNameLst>
                                          <p:attrName>style.visibility</p:attrName>
                                        </p:attrNameLst>
                                      </p:cBhvr>
                                      <p:to>
                                        <p:strVal val="visible"/>
                                      </p:to>
                                    </p:set>
                                    <p:animEffect transition="in" filter="blinds(horizontal)">
                                      <p:cBhvr>
                                        <p:cTn id="57" dur="500"/>
                                        <p:tgtEl>
                                          <p:spTgt spid="33814"/>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33815"/>
                                        </p:tgtEl>
                                        <p:attrNameLst>
                                          <p:attrName>style.visibility</p:attrName>
                                        </p:attrNameLst>
                                      </p:cBhvr>
                                      <p:to>
                                        <p:strVal val="visible"/>
                                      </p:to>
                                    </p:set>
                                    <p:animEffect transition="in" filter="blinds(horizontal)">
                                      <p:cBhvr>
                                        <p:cTn id="60" dur="500"/>
                                        <p:tgtEl>
                                          <p:spTgt spid="33815"/>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33816"/>
                                        </p:tgtEl>
                                        <p:attrNameLst>
                                          <p:attrName>style.visibility</p:attrName>
                                        </p:attrNameLst>
                                      </p:cBhvr>
                                      <p:to>
                                        <p:strVal val="visible"/>
                                      </p:to>
                                    </p:set>
                                    <p:animEffect transition="in" filter="blinds(horizontal)">
                                      <p:cBhvr>
                                        <p:cTn id="65" dur="500"/>
                                        <p:tgtEl>
                                          <p:spTgt spid="33816"/>
                                        </p:tgtEl>
                                      </p:cBhvr>
                                    </p:animEffect>
                                  </p:childTnLst>
                                </p:cTn>
                              </p:par>
                              <p:par>
                                <p:cTn id="66" presetID="3" presetClass="entr" presetSubtype="10" fill="hold" grpId="0" nodeType="withEffect">
                                  <p:stCondLst>
                                    <p:cond delay="0"/>
                                  </p:stCondLst>
                                  <p:childTnLst>
                                    <p:set>
                                      <p:cBhvr>
                                        <p:cTn id="67" dur="1" fill="hold">
                                          <p:stCondLst>
                                            <p:cond delay="0"/>
                                          </p:stCondLst>
                                        </p:cTn>
                                        <p:tgtEl>
                                          <p:spTgt spid="33817"/>
                                        </p:tgtEl>
                                        <p:attrNameLst>
                                          <p:attrName>style.visibility</p:attrName>
                                        </p:attrNameLst>
                                      </p:cBhvr>
                                      <p:to>
                                        <p:strVal val="visible"/>
                                      </p:to>
                                    </p:set>
                                    <p:animEffect transition="in" filter="blinds(horizontal)">
                                      <p:cBhvr>
                                        <p:cTn id="68" dur="500"/>
                                        <p:tgtEl>
                                          <p:spTgt spid="33817"/>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3818"/>
                                        </p:tgtEl>
                                        <p:attrNameLst>
                                          <p:attrName>style.visibility</p:attrName>
                                        </p:attrNameLst>
                                      </p:cBhvr>
                                      <p:to>
                                        <p:strVal val="visible"/>
                                      </p:to>
                                    </p:set>
                                    <p:animEffect transition="in" filter="blinds(horizontal)">
                                      <p:cBhvr>
                                        <p:cTn id="73" dur="500"/>
                                        <p:tgtEl>
                                          <p:spTgt spid="33818"/>
                                        </p:tgtEl>
                                      </p:cBhvr>
                                    </p:animEffect>
                                  </p:childTnLst>
                                </p:cTn>
                              </p:par>
                              <p:par>
                                <p:cTn id="74" presetID="3" presetClass="exit" presetSubtype="10" fill="hold" grpId="1" nodeType="withEffect">
                                  <p:stCondLst>
                                    <p:cond delay="0"/>
                                  </p:stCondLst>
                                  <p:childTnLst>
                                    <p:animEffect transition="out" filter="blinds(horizontal)">
                                      <p:cBhvr>
                                        <p:cTn id="75" dur="500"/>
                                        <p:tgtEl>
                                          <p:spTgt spid="33810"/>
                                        </p:tgtEl>
                                      </p:cBhvr>
                                    </p:animEffect>
                                    <p:set>
                                      <p:cBhvr>
                                        <p:cTn id="76" dur="1" fill="hold">
                                          <p:stCondLst>
                                            <p:cond delay="499"/>
                                          </p:stCondLst>
                                        </p:cTn>
                                        <p:tgtEl>
                                          <p:spTgt spid="3381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3380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3828"/>
                                        </p:tgtEl>
                                        <p:attrNameLst>
                                          <p:attrName>style.visibility</p:attrName>
                                        </p:attrNameLst>
                                      </p:cBhvr>
                                      <p:to>
                                        <p:strVal val="visible"/>
                                      </p:to>
                                    </p:set>
                                    <p:anim calcmode="lin" valueType="num">
                                      <p:cBhvr additive="base">
                                        <p:cTn id="83" dur="500" fill="hold"/>
                                        <p:tgtEl>
                                          <p:spTgt spid="33828"/>
                                        </p:tgtEl>
                                        <p:attrNameLst>
                                          <p:attrName>ppt_x</p:attrName>
                                        </p:attrNameLst>
                                      </p:cBhvr>
                                      <p:tavLst>
                                        <p:tav tm="0">
                                          <p:val>
                                            <p:strVal val="#ppt_x"/>
                                          </p:val>
                                        </p:tav>
                                        <p:tav tm="100000">
                                          <p:val>
                                            <p:strVal val="#ppt_x"/>
                                          </p:val>
                                        </p:tav>
                                      </p:tavLst>
                                    </p:anim>
                                    <p:anim calcmode="lin" valueType="num">
                                      <p:cBhvr additive="base">
                                        <p:cTn id="84" dur="500" fill="hold"/>
                                        <p:tgtEl>
                                          <p:spTgt spid="3382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33827"/>
                                        </p:tgtEl>
                                        <p:attrNameLst>
                                          <p:attrName>style.visibility</p:attrName>
                                        </p:attrNameLst>
                                      </p:cBhvr>
                                      <p:to>
                                        <p:strVal val="visible"/>
                                      </p:to>
                                    </p:set>
                                    <p:anim calcmode="lin" valueType="num">
                                      <p:cBhvr additive="base">
                                        <p:cTn id="87" dur="500" fill="hold"/>
                                        <p:tgtEl>
                                          <p:spTgt spid="33827"/>
                                        </p:tgtEl>
                                        <p:attrNameLst>
                                          <p:attrName>ppt_x</p:attrName>
                                        </p:attrNameLst>
                                      </p:cBhvr>
                                      <p:tavLst>
                                        <p:tav tm="0">
                                          <p:val>
                                            <p:strVal val="#ppt_x"/>
                                          </p:val>
                                        </p:tav>
                                        <p:tav tm="100000">
                                          <p:val>
                                            <p:strVal val="#ppt_x"/>
                                          </p:val>
                                        </p:tav>
                                      </p:tavLst>
                                    </p:anim>
                                    <p:anim calcmode="lin" valueType="num">
                                      <p:cBhvr additive="base">
                                        <p:cTn id="88" dur="500" fill="hold"/>
                                        <p:tgtEl>
                                          <p:spTgt spid="33827"/>
                                        </p:tgtEl>
                                        <p:attrNameLst>
                                          <p:attrName>ppt_y</p:attrName>
                                        </p:attrNameLst>
                                      </p:cBhvr>
                                      <p:tavLst>
                                        <p:tav tm="0">
                                          <p:val>
                                            <p:strVal val="1+#ppt_h/2"/>
                                          </p:val>
                                        </p:tav>
                                        <p:tav tm="100000">
                                          <p:val>
                                            <p:strVal val="#ppt_y"/>
                                          </p:val>
                                        </p:tav>
                                      </p:tavLst>
                                    </p:anim>
                                  </p:childTnLst>
                                </p:cTn>
                              </p:par>
                              <p:par>
                                <p:cTn id="89" presetID="2" presetClass="entr" presetSubtype="4" fill="hold" grpId="2" nodeType="withEffect">
                                  <p:stCondLst>
                                    <p:cond delay="0"/>
                                  </p:stCondLst>
                                  <p:childTnLst>
                                    <p:set>
                                      <p:cBhvr>
                                        <p:cTn id="90" dur="1" fill="hold">
                                          <p:stCondLst>
                                            <p:cond delay="0"/>
                                          </p:stCondLst>
                                        </p:cTn>
                                        <p:tgtEl>
                                          <p:spTgt spid="33810"/>
                                        </p:tgtEl>
                                        <p:attrNameLst>
                                          <p:attrName>style.visibility</p:attrName>
                                        </p:attrNameLst>
                                      </p:cBhvr>
                                      <p:to>
                                        <p:strVal val="visible"/>
                                      </p:to>
                                    </p:set>
                                    <p:anim calcmode="lin" valueType="num">
                                      <p:cBhvr additive="base">
                                        <p:cTn id="91" dur="500" fill="hold"/>
                                        <p:tgtEl>
                                          <p:spTgt spid="33810"/>
                                        </p:tgtEl>
                                        <p:attrNameLst>
                                          <p:attrName>ppt_x</p:attrName>
                                        </p:attrNameLst>
                                      </p:cBhvr>
                                      <p:tavLst>
                                        <p:tav tm="0">
                                          <p:val>
                                            <p:strVal val="#ppt_x"/>
                                          </p:val>
                                        </p:tav>
                                        <p:tav tm="100000">
                                          <p:val>
                                            <p:strVal val="#ppt_x"/>
                                          </p:val>
                                        </p:tav>
                                      </p:tavLst>
                                    </p:anim>
                                    <p:anim calcmode="lin" valueType="num">
                                      <p:cBhvr additive="base">
                                        <p:cTn id="92" dur="500" fill="hold"/>
                                        <p:tgtEl>
                                          <p:spTgt spid="33810"/>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7" presetClass="entr" presetSubtype="10" fill="hold" nodeType="clickEffect">
                                  <p:stCondLst>
                                    <p:cond delay="0"/>
                                  </p:stCondLst>
                                  <p:childTnLst>
                                    <p:set>
                                      <p:cBhvr>
                                        <p:cTn id="96" dur="1" fill="hold">
                                          <p:stCondLst>
                                            <p:cond delay="0"/>
                                          </p:stCondLst>
                                        </p:cTn>
                                        <p:tgtEl>
                                          <p:spTgt spid="33819"/>
                                        </p:tgtEl>
                                        <p:attrNameLst>
                                          <p:attrName>style.visibility</p:attrName>
                                        </p:attrNameLst>
                                      </p:cBhvr>
                                      <p:to>
                                        <p:strVal val="visible"/>
                                      </p:to>
                                    </p:set>
                                    <p:anim calcmode="lin" valueType="num">
                                      <p:cBhvr>
                                        <p:cTn id="97" dur="500" fill="hold"/>
                                        <p:tgtEl>
                                          <p:spTgt spid="33819"/>
                                        </p:tgtEl>
                                        <p:attrNameLst>
                                          <p:attrName>ppt_w</p:attrName>
                                        </p:attrNameLst>
                                      </p:cBhvr>
                                      <p:tavLst>
                                        <p:tav tm="0">
                                          <p:val>
                                            <p:fltVal val="0"/>
                                          </p:val>
                                        </p:tav>
                                        <p:tav tm="100000">
                                          <p:val>
                                            <p:strVal val="#ppt_w"/>
                                          </p:val>
                                        </p:tav>
                                      </p:tavLst>
                                    </p:anim>
                                    <p:anim calcmode="lin" valueType="num">
                                      <p:cBhvr>
                                        <p:cTn id="98" dur="500" fill="hold"/>
                                        <p:tgtEl>
                                          <p:spTgt spid="33819"/>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10" fill="hold" nodeType="clickEffect">
                                  <p:stCondLst>
                                    <p:cond delay="0"/>
                                  </p:stCondLst>
                                  <p:childTnLst>
                                    <p:set>
                                      <p:cBhvr>
                                        <p:cTn id="102" dur="1" fill="hold">
                                          <p:stCondLst>
                                            <p:cond delay="0"/>
                                          </p:stCondLst>
                                        </p:cTn>
                                        <p:tgtEl>
                                          <p:spTgt spid="33820"/>
                                        </p:tgtEl>
                                        <p:attrNameLst>
                                          <p:attrName>style.visibility</p:attrName>
                                        </p:attrNameLst>
                                      </p:cBhvr>
                                      <p:to>
                                        <p:strVal val="visible"/>
                                      </p:to>
                                    </p:set>
                                    <p:anim calcmode="lin" valueType="num">
                                      <p:cBhvr>
                                        <p:cTn id="103" dur="500" fill="hold"/>
                                        <p:tgtEl>
                                          <p:spTgt spid="33820"/>
                                        </p:tgtEl>
                                        <p:attrNameLst>
                                          <p:attrName>ppt_w</p:attrName>
                                        </p:attrNameLst>
                                      </p:cBhvr>
                                      <p:tavLst>
                                        <p:tav tm="0">
                                          <p:val>
                                            <p:fltVal val="0"/>
                                          </p:val>
                                        </p:tav>
                                        <p:tav tm="100000">
                                          <p:val>
                                            <p:strVal val="#ppt_w"/>
                                          </p:val>
                                        </p:tav>
                                      </p:tavLst>
                                    </p:anim>
                                    <p:anim calcmode="lin" valueType="num">
                                      <p:cBhvr>
                                        <p:cTn id="104" dur="500" fill="hold"/>
                                        <p:tgtEl>
                                          <p:spTgt spid="33820"/>
                                        </p:tgtEl>
                                        <p:attrNameLst>
                                          <p:attrName>ppt_h</p:attrName>
                                        </p:attrNameLst>
                                      </p:cBhvr>
                                      <p:tavLst>
                                        <p:tav tm="0">
                                          <p:val>
                                            <p:strVal val="#ppt_h"/>
                                          </p:val>
                                        </p:tav>
                                        <p:tav tm="100000">
                                          <p:val>
                                            <p:strVal val="#ppt_h"/>
                                          </p:val>
                                        </p:tav>
                                      </p:tavLst>
                                    </p:anim>
                                  </p:childTnLst>
                                </p:cTn>
                              </p:par>
                            </p:childTnLst>
                          </p:cTn>
                        </p:par>
                      </p:childTnLst>
                    </p:cTn>
                  </p:par>
                  <p:par>
                    <p:cTn id="105" fill="hold">
                      <p:stCondLst>
                        <p:cond delay="indefinite"/>
                      </p:stCondLst>
                      <p:childTnLst>
                        <p:par>
                          <p:cTn id="106" fill="hold">
                            <p:stCondLst>
                              <p:cond delay="0"/>
                            </p:stCondLst>
                            <p:childTnLst>
                              <p:par>
                                <p:cTn id="107" presetID="17" presetClass="entr" presetSubtype="10" fill="hold" nodeType="clickEffect">
                                  <p:stCondLst>
                                    <p:cond delay="0"/>
                                  </p:stCondLst>
                                  <p:childTnLst>
                                    <p:set>
                                      <p:cBhvr>
                                        <p:cTn id="108" dur="1" fill="hold">
                                          <p:stCondLst>
                                            <p:cond delay="0"/>
                                          </p:stCondLst>
                                        </p:cTn>
                                        <p:tgtEl>
                                          <p:spTgt spid="33821"/>
                                        </p:tgtEl>
                                        <p:attrNameLst>
                                          <p:attrName>style.visibility</p:attrName>
                                        </p:attrNameLst>
                                      </p:cBhvr>
                                      <p:to>
                                        <p:strVal val="visible"/>
                                      </p:to>
                                    </p:set>
                                    <p:anim calcmode="lin" valueType="num">
                                      <p:cBhvr>
                                        <p:cTn id="109" dur="500" fill="hold"/>
                                        <p:tgtEl>
                                          <p:spTgt spid="33821"/>
                                        </p:tgtEl>
                                        <p:attrNameLst>
                                          <p:attrName>ppt_w</p:attrName>
                                        </p:attrNameLst>
                                      </p:cBhvr>
                                      <p:tavLst>
                                        <p:tav tm="0">
                                          <p:val>
                                            <p:fltVal val="0"/>
                                          </p:val>
                                        </p:tav>
                                        <p:tav tm="100000">
                                          <p:val>
                                            <p:strVal val="#ppt_w"/>
                                          </p:val>
                                        </p:tav>
                                      </p:tavLst>
                                    </p:anim>
                                    <p:anim calcmode="lin" valueType="num">
                                      <p:cBhvr>
                                        <p:cTn id="110" dur="500" fill="hold"/>
                                        <p:tgtEl>
                                          <p:spTgt spid="33821"/>
                                        </p:tgtEl>
                                        <p:attrNameLst>
                                          <p:attrName>ppt_h</p:attrName>
                                        </p:attrNameLst>
                                      </p:cBhvr>
                                      <p:tavLst>
                                        <p:tav tm="0">
                                          <p:val>
                                            <p:strVal val="#ppt_h"/>
                                          </p:val>
                                        </p:tav>
                                        <p:tav tm="100000">
                                          <p:val>
                                            <p:strVal val="#ppt_h"/>
                                          </p:val>
                                        </p:tav>
                                      </p:tavLst>
                                    </p:anim>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33826"/>
                                        </p:tgtEl>
                                        <p:attrNameLst>
                                          <p:attrName>style.visibility</p:attrName>
                                        </p:attrNameLst>
                                      </p:cBhvr>
                                      <p:to>
                                        <p:strVal val="visible"/>
                                      </p:to>
                                    </p:set>
                                    <p:animEffect transition="in" filter="blinds(horizontal)">
                                      <p:cBhvr>
                                        <p:cTn id="115" dur="500"/>
                                        <p:tgtEl>
                                          <p:spTgt spid="33826"/>
                                        </p:tgtEl>
                                      </p:cBhvr>
                                    </p:animEffect>
                                  </p:childTnLst>
                                </p:cTn>
                              </p:par>
                              <p:par>
                                <p:cTn id="116" presetID="3" presetClass="exit" presetSubtype="10" fill="hold" grpId="3" nodeType="withEffect">
                                  <p:stCondLst>
                                    <p:cond delay="0"/>
                                  </p:stCondLst>
                                  <p:childTnLst>
                                    <p:animEffect transition="out" filter="blinds(horizontal)">
                                      <p:cBhvr>
                                        <p:cTn id="117" dur="500"/>
                                        <p:tgtEl>
                                          <p:spTgt spid="33810"/>
                                        </p:tgtEl>
                                      </p:cBhvr>
                                    </p:animEffect>
                                    <p:set>
                                      <p:cBhvr>
                                        <p:cTn id="118" dur="1" fill="hold">
                                          <p:stCondLst>
                                            <p:cond delay="499"/>
                                          </p:stCondLst>
                                        </p:cTn>
                                        <p:tgtEl>
                                          <p:spTgt spid="33810"/>
                                        </p:tgtEl>
                                        <p:attrNameLst>
                                          <p:attrName>style.visibility</p:attrName>
                                        </p:attrNameLst>
                                      </p:cBhvr>
                                      <p:to>
                                        <p:strVal val="hidden"/>
                                      </p:to>
                                    </p:set>
                                  </p:childTnLst>
                                </p:cTn>
                              </p:par>
                              <p:par>
                                <p:cTn id="119" presetID="3" presetClass="exit" presetSubtype="10" fill="hold" grpId="2" nodeType="withEffect">
                                  <p:stCondLst>
                                    <p:cond delay="0"/>
                                  </p:stCondLst>
                                  <p:childTnLst>
                                    <p:animEffect transition="out" filter="blinds(horizontal)">
                                      <p:cBhvr>
                                        <p:cTn id="120" dur="500"/>
                                        <p:tgtEl>
                                          <p:spTgt spid="33809"/>
                                        </p:tgtEl>
                                      </p:cBhvr>
                                    </p:animEffect>
                                    <p:set>
                                      <p:cBhvr>
                                        <p:cTn id="121" dur="1" fill="hold">
                                          <p:stCondLst>
                                            <p:cond delay="499"/>
                                          </p:stCondLst>
                                        </p:cTn>
                                        <p:tgtEl>
                                          <p:spTgt spid="33809"/>
                                        </p:tgtEl>
                                        <p:attrNameLst>
                                          <p:attrName>style.visibility</p:attrName>
                                        </p:attrNameLst>
                                      </p:cBhvr>
                                      <p:to>
                                        <p:strVal val="hidden"/>
                                      </p:to>
                                    </p:set>
                                  </p:childTnLst>
                                </p:cTn>
                              </p:par>
                              <p:par>
                                <p:cTn id="122" presetID="3" presetClass="exit" presetSubtype="10" fill="hold" grpId="1" nodeType="withEffect">
                                  <p:stCondLst>
                                    <p:cond delay="0"/>
                                  </p:stCondLst>
                                  <p:childTnLst>
                                    <p:animEffect transition="out" filter="blinds(horizontal)">
                                      <p:cBhvr>
                                        <p:cTn id="123" dur="500"/>
                                        <p:tgtEl>
                                          <p:spTgt spid="33827"/>
                                        </p:tgtEl>
                                      </p:cBhvr>
                                    </p:animEffect>
                                    <p:set>
                                      <p:cBhvr>
                                        <p:cTn id="124" dur="1" fill="hold">
                                          <p:stCondLst>
                                            <p:cond delay="499"/>
                                          </p:stCondLst>
                                        </p:cTn>
                                        <p:tgtEl>
                                          <p:spTgt spid="33827"/>
                                        </p:tgtEl>
                                        <p:attrNameLst>
                                          <p:attrName>style.visibility</p:attrName>
                                        </p:attrNameLst>
                                      </p:cBhvr>
                                      <p:to>
                                        <p:strVal val="hidden"/>
                                      </p:to>
                                    </p:set>
                                  </p:childTnLst>
                                </p:cTn>
                              </p:par>
                              <p:par>
                                <p:cTn id="125" presetID="3" presetClass="exit" presetSubtype="10" fill="hold" grpId="1" nodeType="withEffect">
                                  <p:stCondLst>
                                    <p:cond delay="0"/>
                                  </p:stCondLst>
                                  <p:childTnLst>
                                    <p:animEffect transition="out" filter="blinds(horizontal)">
                                      <p:cBhvr>
                                        <p:cTn id="126" dur="500"/>
                                        <p:tgtEl>
                                          <p:spTgt spid="33828"/>
                                        </p:tgtEl>
                                      </p:cBhvr>
                                    </p:animEffect>
                                    <p:set>
                                      <p:cBhvr>
                                        <p:cTn id="127" dur="1" fill="hold">
                                          <p:stCondLst>
                                            <p:cond delay="499"/>
                                          </p:stCondLst>
                                        </p:cTn>
                                        <p:tgtEl>
                                          <p:spTgt spid="338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7" grpId="0" animBg="1"/>
      <p:bldP spid="33808" grpId="0"/>
      <p:bldP spid="33809" grpId="0" animBg="1"/>
      <p:bldP spid="33809" grpId="1" animBg="1"/>
      <p:bldP spid="33809" grpId="2" animBg="1"/>
      <p:bldP spid="33810" grpId="0"/>
      <p:bldP spid="33810" grpId="1"/>
      <p:bldP spid="33810" grpId="2"/>
      <p:bldP spid="33810" grpId="3"/>
      <p:bldP spid="33814" grpId="0" animBg="1"/>
      <p:bldP spid="33815" grpId="0"/>
      <p:bldP spid="33816" grpId="0" animBg="1"/>
      <p:bldP spid="33817" grpId="0"/>
      <p:bldP spid="33818" grpId="0" animBg="1"/>
      <p:bldP spid="33826" grpId="0" animBg="1"/>
      <p:bldP spid="33827" grpId="0" animBg="1"/>
      <p:bldP spid="33827" grpId="1" animBg="1"/>
      <p:bldP spid="33828" grpId="0"/>
      <p:bldP spid="3382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43</a:t>
            </a:fld>
            <a:endParaRPr lang="tr-TR"/>
          </a:p>
        </p:txBody>
      </p:sp>
      <p:sp>
        <p:nvSpPr>
          <p:cNvPr id="7" name="Rectangle 2"/>
          <p:cNvSpPr txBox="1">
            <a:spLocks noChangeArrowheads="1"/>
          </p:cNvSpPr>
          <p:nvPr/>
        </p:nvSpPr>
        <p:spPr>
          <a:xfrm>
            <a:off x="304800" y="1524000"/>
            <a:ext cx="8686800" cy="4878388"/>
          </a:xfrm>
          <a:prstGeom prst="rect">
            <a:avLst/>
          </a:prstGeom>
          <a:ln/>
        </p:spPr>
        <p:txBody>
          <a:bodyPr vert="horz">
            <a:normAutofit/>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a:buChar cha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kumimoji="0" lang="tr-TR" sz="2900" b="0" i="0" u="none" strike="noStrike" kern="1200" cap="none" spc="0" normalizeH="0" baseline="0" noProof="0" dirty="0" smtClean="0">
                <a:ln>
                  <a:noFill/>
                </a:ln>
                <a:solidFill>
                  <a:schemeClr val="tx1"/>
                </a:solidFill>
                <a:effectLst/>
                <a:uLnTx/>
                <a:uFillTx/>
                <a:latin typeface="+mn-lt"/>
                <a:ea typeface="+mn-ea"/>
                <a:cs typeface="+mn-cs"/>
              </a:rPr>
              <a:t>Gerçek </a:t>
            </a:r>
            <a:r>
              <a:rPr kumimoji="0" lang="tr-TR" sz="2600" b="0" i="0" u="none" strike="noStrike" kern="1200" cap="none" spc="0" normalizeH="0" baseline="0" noProof="0" dirty="0" smtClean="0">
                <a:ln>
                  <a:noFill/>
                </a:ln>
                <a:solidFill>
                  <a:schemeClr val="tx1"/>
                </a:solidFill>
                <a:effectLst/>
                <a:uLnTx/>
                <a:uFillTx/>
                <a:latin typeface="+mn-lt"/>
                <a:ea typeface="+mn-ea"/>
                <a:cs typeface="+mn-cs"/>
              </a:rPr>
              <a:t>parametre değişir</a:t>
            </a: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Text Box 3"/>
          <p:cNvSpPr txBox="1">
            <a:spLocks noChangeArrowheads="1"/>
          </p:cNvSpPr>
          <p:nvPr/>
        </p:nvSpPr>
        <p:spPr bwMode="auto">
          <a:xfrm>
            <a:off x="762000" y="4343400"/>
            <a:ext cx="3048000" cy="1465263"/>
          </a:xfrm>
          <a:prstGeom prst="rect">
            <a:avLst/>
          </a:prstGeom>
          <a:solidFill>
            <a:srgbClr val="FF66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int main()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int x = 0;</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f(x);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printf("%d\n", x);</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9" name="Rectangle 4"/>
          <p:cNvSpPr>
            <a:spLocks noChangeArrowheads="1"/>
          </p:cNvSpPr>
          <p:nvPr/>
        </p:nvSpPr>
        <p:spPr bwMode="auto">
          <a:xfrm>
            <a:off x="762000" y="3429000"/>
            <a:ext cx="3048000" cy="917575"/>
          </a:xfrm>
          <a:prstGeom prst="rect">
            <a:avLst/>
          </a:prstGeom>
          <a:solidFill>
            <a:srgbClr val="FFFF00"/>
          </a:solidFill>
          <a:ln w="9525">
            <a:noFill/>
            <a:round/>
            <a:headEnd/>
            <a:tailEnd/>
          </a:ln>
          <a:effectLst/>
        </p:spPr>
        <p:txBody>
          <a:bodyPr lIns="90000" tIns="46800" rIns="90000" bIns="46800">
            <a:spAutoFit/>
          </a:bodyPr>
          <a:lstStyle/>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void f(int x) {</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  x = 3;</a:t>
            </a:r>
          </a:p>
          <a:p>
            <a:pPr>
              <a:lnSpc>
                <a:spcPct val="100000"/>
              </a:lnSpc>
              <a:buFont typeface="Courier New"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1800" b="1">
                <a:solidFill>
                  <a:srgbClr val="000000"/>
                </a:solidFill>
                <a:latin typeface="Courier New" charset="0"/>
                <a:ea typeface="ＭＳ Ｐゴシック" charset="0"/>
                <a:cs typeface="ＭＳ Ｐゴシック" charset="0"/>
              </a:rPr>
              <a:t>}</a:t>
            </a:r>
          </a:p>
        </p:txBody>
      </p:sp>
      <p:sp>
        <p:nvSpPr>
          <p:cNvPr id="10" name="Text Box 5"/>
          <p:cNvSpPr txBox="1">
            <a:spLocks noChangeArrowheads="1"/>
          </p:cNvSpPr>
          <p:nvPr/>
        </p:nvSpPr>
        <p:spPr bwMode="auto">
          <a:xfrm>
            <a:off x="5411788" y="3571875"/>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1" name="Text Box 6"/>
          <p:cNvSpPr txBox="1">
            <a:spLocks noChangeArrowheads="1"/>
          </p:cNvSpPr>
          <p:nvPr/>
        </p:nvSpPr>
        <p:spPr bwMode="auto">
          <a:xfrm>
            <a:off x="5867400" y="35814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0</a:t>
            </a:r>
          </a:p>
        </p:txBody>
      </p:sp>
      <p:sp>
        <p:nvSpPr>
          <p:cNvPr id="12" name="Text Box 7"/>
          <p:cNvSpPr txBox="1">
            <a:spLocks noChangeArrowheads="1"/>
          </p:cNvSpPr>
          <p:nvPr/>
        </p:nvSpPr>
        <p:spPr bwMode="auto">
          <a:xfrm>
            <a:off x="5411788" y="4029075"/>
            <a:ext cx="333375" cy="460375"/>
          </a:xfrm>
          <a:prstGeom prst="rect">
            <a:avLst/>
          </a:prstGeom>
          <a:noFill/>
          <a:ln w="9525">
            <a:noFill/>
            <a:round/>
            <a:headEnd/>
            <a:tailEnd/>
          </a:ln>
          <a:effectLst/>
        </p:spPr>
        <p:txBody>
          <a:bodyPr wrap="none" lIns="90000" tIns="46800" rIns="90000" bIns="46800">
            <a:spAutoFit/>
          </a:bodyPr>
          <a:lstStyle/>
          <a:p>
            <a:pP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x</a:t>
            </a:r>
          </a:p>
        </p:txBody>
      </p:sp>
      <p:sp>
        <p:nvSpPr>
          <p:cNvPr id="13" name="Text Box 8"/>
          <p:cNvSpPr txBox="1">
            <a:spLocks noChangeArrowheads="1"/>
          </p:cNvSpPr>
          <p:nvPr/>
        </p:nvSpPr>
        <p:spPr bwMode="auto">
          <a:xfrm>
            <a:off x="5867400" y="4038600"/>
            <a:ext cx="1371600" cy="466725"/>
          </a:xfrm>
          <a:prstGeom prst="rect">
            <a:avLst/>
          </a:prstGeom>
          <a:solidFill>
            <a:srgbClr val="FFFF00"/>
          </a:solidFill>
          <a:ln w="9360">
            <a:solidFill>
              <a:srgbClr val="000000"/>
            </a:solidFill>
            <a:miter lim="800000"/>
            <a:headEnd/>
            <a:tailEnd/>
          </a:ln>
          <a:effectLst/>
        </p:spPr>
        <p:txBody>
          <a:bodyPr wrap="none" anchor="ctr"/>
          <a:lstStyle/>
          <a:p>
            <a:endParaRPr lang="tr-TR"/>
          </a:p>
        </p:txBody>
      </p:sp>
      <p:sp>
        <p:nvSpPr>
          <p:cNvPr id="14" name="Text Box 9"/>
          <p:cNvSpPr txBox="1">
            <a:spLocks noChangeArrowheads="1"/>
          </p:cNvSpPr>
          <p:nvPr/>
        </p:nvSpPr>
        <p:spPr bwMode="auto">
          <a:xfrm>
            <a:off x="5867400" y="3581400"/>
            <a:ext cx="1371600" cy="460375"/>
          </a:xfrm>
          <a:prstGeom prst="rect">
            <a:avLst/>
          </a:prstGeom>
          <a:solidFill>
            <a:srgbClr val="FF6600"/>
          </a:solidFill>
          <a:ln w="9360">
            <a:solidFill>
              <a:srgbClr val="000000"/>
            </a:solidFill>
            <a:miter lim="800000"/>
            <a:headEnd/>
            <a:tailEnd/>
          </a:ln>
          <a:effectLst/>
        </p:spPr>
        <p:txBody>
          <a:bodyPr lIns="90000" tIns="46800" rIns="90000" bIns="46800">
            <a:spAutoFit/>
          </a:bodyPr>
          <a:lstStyle/>
          <a:p>
            <a:pPr algn="ctr">
              <a:lnSpc>
                <a:spcPct val="10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a:solidFill>
                  <a:srgbClr val="000000"/>
                </a:solidFill>
                <a:ea typeface="ＭＳ Ｐゴシック" charset="0"/>
                <a:cs typeface="ＭＳ Ｐゴシック" charset="0"/>
              </a:rPr>
              <a:t>3</a:t>
            </a:r>
          </a:p>
        </p:txBody>
      </p:sp>
      <p:sp>
        <p:nvSpPr>
          <p:cNvPr id="15" name="Freeform 10"/>
          <p:cNvSpPr>
            <a:spLocks/>
          </p:cNvSpPr>
          <p:nvPr/>
        </p:nvSpPr>
        <p:spPr bwMode="auto">
          <a:xfrm>
            <a:off x="6477000" y="3733800"/>
            <a:ext cx="1155700" cy="609600"/>
          </a:xfrm>
          <a:custGeom>
            <a:avLst/>
            <a:gdLst/>
            <a:ahLst/>
            <a:cxnLst>
              <a:cxn ang="0">
                <a:pos x="0" y="336"/>
              </a:cxn>
              <a:cxn ang="0">
                <a:pos x="624" y="336"/>
              </a:cxn>
              <a:cxn ang="0">
                <a:pos x="624" y="48"/>
              </a:cxn>
              <a:cxn ang="0">
                <a:pos x="528" y="48"/>
              </a:cxn>
            </a:cxnLst>
            <a:rect l="0" t="0" r="r" b="b"/>
            <a:pathLst>
              <a:path w="728" h="384">
                <a:moveTo>
                  <a:pt x="0" y="336"/>
                </a:moveTo>
                <a:cubicBezTo>
                  <a:pt x="260" y="360"/>
                  <a:pt x="520" y="384"/>
                  <a:pt x="624" y="336"/>
                </a:cubicBezTo>
                <a:cubicBezTo>
                  <a:pt x="728" y="288"/>
                  <a:pt x="640" y="96"/>
                  <a:pt x="624" y="48"/>
                </a:cubicBezTo>
                <a:cubicBezTo>
                  <a:pt x="608" y="0"/>
                  <a:pt x="568" y="24"/>
                  <a:pt x="528" y="48"/>
                </a:cubicBezTo>
              </a:path>
            </a:pathLst>
          </a:custGeom>
          <a:noFill/>
          <a:ln w="38160">
            <a:solidFill>
              <a:srgbClr val="000000"/>
            </a:solidFill>
            <a:round/>
            <a:headEnd/>
            <a:tailEnd type="triangle" w="med" len="med"/>
          </a:ln>
          <a:effectLst/>
        </p:spPr>
        <p:txBody>
          <a:bodyPr wrap="none" anchor="ctr"/>
          <a:lstStyle/>
          <a:p>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par>
                                <p:cTn id="25" presetID="1" presetClass="exit" fill="hold" grpId="1" nodeType="withEffect">
                                  <p:stCondLst>
                                    <p:cond delay="0"/>
                                  </p:stCondLst>
                                  <p:childTnLst>
                                    <p:set>
                                      <p:cBhvr>
                                        <p:cTn id="26" dur="1" fill="hold">
                                          <p:stCondLst>
                                            <p:cond delay="0"/>
                                          </p:stCondLst>
                                        </p:cTn>
                                        <p:tgtEl>
                                          <p:spTgt spid="13"/>
                                        </p:tgtEl>
                                        <p:attrNameLst>
                                          <p:attrName>style.visibility</p:attrName>
                                        </p:attrNameLst>
                                      </p:cBhvr>
                                      <p:to>
                                        <p:strVal val="hidden"/>
                                      </p:to>
                                    </p:set>
                                  </p:childTnLst>
                                </p:cTn>
                              </p:par>
                              <p:par>
                                <p:cTn id="27" presetID="1" presetClass="exit"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5" grpId="0" animBg="1"/>
      <p:bldP spid="15"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44</a:t>
            </a:fld>
            <a:endParaRPr lang="tr-TR"/>
          </a:p>
        </p:txBody>
      </p:sp>
      <p:sp>
        <p:nvSpPr>
          <p:cNvPr id="7" name="Content Placeholder 2"/>
          <p:cNvSpPr>
            <a:spLocks noGrp="1"/>
          </p:cNvSpPr>
          <p:nvPr>
            <p:ph idx="1"/>
          </p:nvPr>
        </p:nvSpPr>
        <p:spPr>
          <a:xfrm>
            <a:off x="457200" y="1600200"/>
            <a:ext cx="8229600" cy="4876800"/>
          </a:xfrm>
        </p:spPr>
        <p:txBody>
          <a:bodyPr>
            <a:normAutofit/>
          </a:bodyPr>
          <a:lstStyle/>
          <a:p>
            <a:pPr lvl="1" eaLnBrk="1" hangingPunct="1">
              <a:buFont typeface="Arial" pitchFamily="34" charset="0"/>
              <a:buNone/>
            </a:pPr>
            <a:r>
              <a:rPr lang="en-US" sz="2400" dirty="0" smtClean="0">
                <a:latin typeface="Courier New" pitchFamily="49" charset="0"/>
                <a:cs typeface="Courier New" pitchFamily="49" charset="0"/>
              </a:rPr>
              <a:t>x : integer;</a:t>
            </a:r>
          </a:p>
          <a:p>
            <a:pPr lvl="2" eaLnBrk="1" hangingPunct="1">
              <a:buFont typeface="Arial" pitchFamily="34" charset="0"/>
              <a:buNone/>
            </a:pPr>
            <a:r>
              <a:rPr lang="en-US" dirty="0" smtClean="0">
                <a:latin typeface="Courier New" pitchFamily="49" charset="0"/>
                <a:cs typeface="Courier New" pitchFamily="49" charset="0"/>
              </a:rPr>
              <a:t>procedure </a:t>
            </a:r>
            <a:r>
              <a:rPr lang="en-US" dirty="0" err="1" smtClean="0">
                <a:latin typeface="Courier New" pitchFamily="49" charset="0"/>
                <a:cs typeface="Courier New" pitchFamily="49" charset="0"/>
              </a:rPr>
              <a:t>foo</a:t>
            </a:r>
            <a:r>
              <a:rPr lang="en-US" dirty="0" smtClean="0">
                <a:latin typeface="Courier New" pitchFamily="49" charset="0"/>
                <a:cs typeface="Courier New" pitchFamily="49" charset="0"/>
              </a:rPr>
              <a:t>(y : out integer)</a:t>
            </a:r>
          </a:p>
          <a:p>
            <a:pPr lvl="2" eaLnBrk="1" hangingPunct="1">
              <a:buFont typeface="Arial" pitchFamily="34" charset="0"/>
              <a:buNone/>
            </a:pPr>
            <a:r>
              <a:rPr lang="en-US" dirty="0" smtClean="0">
                <a:latin typeface="Courier New" pitchFamily="49" charset="0"/>
                <a:cs typeface="Courier New" pitchFamily="49" charset="0"/>
              </a:rPr>
              <a:t>y := 3;</a:t>
            </a:r>
          </a:p>
          <a:p>
            <a:pPr lvl="2" eaLnBrk="1" hangingPunct="1">
              <a:buFont typeface="Arial" pitchFamily="34" charset="0"/>
              <a:buNone/>
            </a:pPr>
            <a:r>
              <a:rPr lang="en-US" dirty="0" smtClean="0">
                <a:latin typeface="Courier New" pitchFamily="49" charset="0"/>
                <a:cs typeface="Courier New" pitchFamily="49" charset="0"/>
              </a:rPr>
              <a:t>print x;</a:t>
            </a:r>
          </a:p>
          <a:p>
            <a:pPr lvl="2" eaLnBrk="1" hangingPunct="1">
              <a:buFont typeface="Arial" pitchFamily="34" charset="0"/>
              <a:buNone/>
            </a:pPr>
            <a:r>
              <a:rPr lang="en-US" dirty="0" smtClean="0">
                <a:latin typeface="Courier New" pitchFamily="49" charset="0"/>
                <a:cs typeface="Courier New" pitchFamily="49" charset="0"/>
              </a:rPr>
              <a:t>. . .</a:t>
            </a:r>
          </a:p>
          <a:p>
            <a:pPr lvl="1" eaLnBrk="1" hangingPunct="1">
              <a:buFont typeface="Arial" pitchFamily="34" charset="0"/>
              <a:buNone/>
            </a:pPr>
            <a:r>
              <a:rPr lang="en-US" sz="2400" dirty="0" smtClean="0">
                <a:latin typeface="Courier New" pitchFamily="49" charset="0"/>
                <a:cs typeface="Courier New" pitchFamily="49" charset="0"/>
              </a:rPr>
              <a:t>x := 2;</a:t>
            </a:r>
          </a:p>
          <a:p>
            <a:pPr lvl="1" eaLnBrk="1" hangingPunct="1">
              <a:buFont typeface="Arial" pitchFamily="34" charset="0"/>
              <a:buNone/>
            </a:pPr>
            <a:r>
              <a:rPr lang="en-US" sz="2400" dirty="0" err="1" smtClean="0">
                <a:latin typeface="Courier New" pitchFamily="49" charset="0"/>
                <a:cs typeface="Courier New" pitchFamily="49" charset="0"/>
              </a:rPr>
              <a:t>foo</a:t>
            </a:r>
            <a:r>
              <a:rPr lang="en-US" sz="2400" dirty="0" smtClean="0">
                <a:latin typeface="Courier New" pitchFamily="49" charset="0"/>
                <a:cs typeface="Courier New" pitchFamily="49" charset="0"/>
              </a:rPr>
              <a:t>(x);</a:t>
            </a:r>
          </a:p>
          <a:p>
            <a:pPr lvl="1" eaLnBrk="1" hangingPunct="1">
              <a:buFont typeface="Arial" pitchFamily="34" charset="0"/>
              <a:buNone/>
            </a:pPr>
            <a:r>
              <a:rPr lang="en-US" sz="2400" dirty="0" smtClean="0">
                <a:latin typeface="Courier New" pitchFamily="49" charset="0"/>
                <a:cs typeface="Courier New" pitchFamily="49" charset="0"/>
              </a:rPr>
              <a:t>print x;</a:t>
            </a:r>
          </a:p>
          <a:p>
            <a:pPr>
              <a:buFont typeface="Arial" pitchFamily="34" charset="0"/>
              <a:buNone/>
            </a:pPr>
            <a:endParaRPr lang="en-US" sz="2400" dirty="0" smtClean="0">
              <a:solidFill>
                <a:srgbClr val="FF0000"/>
              </a:solidFill>
            </a:endParaRPr>
          </a:p>
          <a:p>
            <a:pPr>
              <a:buFont typeface="Arial" pitchFamily="34" charset="0"/>
              <a:buNone/>
            </a:pPr>
            <a:r>
              <a:rPr lang="tr-TR" sz="2400" dirty="0" smtClean="0">
                <a:solidFill>
                  <a:srgbClr val="FF0000"/>
                </a:solidFill>
              </a:rPr>
              <a:t>Eğer </a:t>
            </a:r>
            <a:r>
              <a:rPr lang="en-US" sz="2400" dirty="0" smtClean="0">
                <a:solidFill>
                  <a:srgbClr val="FF0000"/>
                </a:solidFill>
              </a:rPr>
              <a:t>y </a:t>
            </a:r>
            <a:r>
              <a:rPr lang="tr-TR" sz="2400" dirty="0" smtClean="0">
                <a:solidFill>
                  <a:srgbClr val="FF0000"/>
                </a:solidFill>
              </a:rPr>
              <a:t>başvuru ile geçirilmişse program iki kere 3 yazar.</a:t>
            </a:r>
          </a:p>
          <a:p>
            <a:pPr>
              <a:buFont typeface="Arial" pitchFamily="34" charset="0"/>
              <a:buNone/>
            </a:pPr>
            <a:r>
              <a:rPr lang="tr-TR" sz="2400" dirty="0" smtClean="0">
                <a:solidFill>
                  <a:srgbClr val="FF0000"/>
                </a:solidFill>
              </a:rPr>
              <a:t>Eğer</a:t>
            </a:r>
            <a:r>
              <a:rPr lang="en-US" sz="2400" dirty="0" smtClean="0">
                <a:solidFill>
                  <a:srgbClr val="FF0000"/>
                </a:solidFill>
              </a:rPr>
              <a:t> y </a:t>
            </a:r>
            <a:r>
              <a:rPr lang="tr-TR" sz="2400" dirty="0" smtClean="0">
                <a:solidFill>
                  <a:srgbClr val="FF0000"/>
                </a:solidFill>
              </a:rPr>
              <a:t>değer/sonuç ile geçirilmişse önce 2 sonra 3 yazar.</a:t>
            </a:r>
            <a:endParaRPr lang="en-US" sz="2400" dirty="0" smtClean="0"/>
          </a:p>
          <a:p>
            <a:pPr>
              <a:buFont typeface="Arial" pitchFamily="34" charset="0"/>
              <a:buNone/>
            </a:pPr>
            <a:endParaRPr lang="en-US"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p:cNvSpPr>
            <a:spLocks noGrp="1"/>
          </p:cNvSpPr>
          <p:nvPr>
            <p:ph type="title"/>
          </p:nvPr>
        </p:nvSpPr>
        <p:spPr>
          <a:xfrm>
            <a:off x="457200" y="274638"/>
            <a:ext cx="8229600" cy="1143000"/>
          </a:xfrm>
        </p:spPr>
        <p:txBody>
          <a:bodyPr>
            <a:normAutofit fontScale="90000"/>
          </a:bodyPr>
          <a:lstStyle/>
          <a:p>
            <a:r>
              <a:rPr lang="tr-TR" sz="3600" u="sng" dirty="0" smtClean="0"/>
              <a:t>Başvuru ile çağırma-Değer sonuç ile çağırma</a:t>
            </a:r>
            <a:endParaRPr lang="en-US" sz="3600" u="sng" dirty="0" smtClean="0"/>
          </a:p>
        </p:txBody>
      </p:sp>
      <p:sp>
        <p:nvSpPr>
          <p:cNvPr id="8" name="Content Placeholder 2"/>
          <p:cNvSpPr>
            <a:spLocks noGrp="1"/>
          </p:cNvSpPr>
          <p:nvPr>
            <p:ph sz="half" idx="1"/>
          </p:nvPr>
        </p:nvSpPr>
        <p:spPr>
          <a:xfrm>
            <a:off x="457200" y="1600200"/>
            <a:ext cx="4038600" cy="4829196"/>
          </a:xfrm>
        </p:spPr>
        <p:txBody>
          <a:bodyPr>
            <a:normAutofit fontScale="92500"/>
          </a:bodyPr>
          <a:lstStyle/>
          <a:p>
            <a:pPr>
              <a:lnSpc>
                <a:spcPct val="110000"/>
              </a:lnSpc>
              <a:buFont typeface="Arial" pitchFamily="34" charset="0"/>
              <a:buNone/>
            </a:pPr>
            <a:r>
              <a:rPr lang="en-US" sz="2000" dirty="0" smtClean="0">
                <a:latin typeface="Courier New" pitchFamily="49" charset="0"/>
                <a:cs typeface="Courier New" pitchFamily="49" charset="0"/>
              </a:rPr>
              <a:t>{ y: integer;</a:t>
            </a:r>
          </a:p>
          <a:p>
            <a:pPr lvl="1">
              <a:lnSpc>
                <a:spcPct val="110000"/>
              </a:lnSpc>
              <a:buFont typeface="Arial" pitchFamily="34" charset="0"/>
              <a:buNone/>
            </a:pPr>
            <a:r>
              <a:rPr lang="en-US" sz="2000" dirty="0" smtClean="0">
                <a:latin typeface="Courier New" pitchFamily="49" charset="0"/>
                <a:cs typeface="Courier New" pitchFamily="49" charset="0"/>
              </a:rPr>
              <a:t>procedure p(x: integer)</a:t>
            </a:r>
          </a:p>
          <a:p>
            <a:pPr lvl="1">
              <a:lnSpc>
                <a:spcPct val="110000"/>
              </a:lnSpc>
              <a:buFont typeface="Arial" pitchFamily="34" charset="0"/>
              <a:buNone/>
            </a:pPr>
            <a:r>
              <a:rPr lang="en-US" sz="2000" dirty="0" smtClean="0">
                <a:latin typeface="Courier New" pitchFamily="49" charset="0"/>
                <a:cs typeface="Courier New" pitchFamily="49" charset="0"/>
              </a:rPr>
              <a:t>{ x := x + 1;</a:t>
            </a:r>
          </a:p>
          <a:p>
            <a:pPr lvl="1">
              <a:lnSpc>
                <a:spcPct val="110000"/>
              </a:lnSpc>
              <a:buFont typeface="Arial" pitchFamily="34" charset="0"/>
              <a:buNone/>
            </a:pPr>
            <a:r>
              <a:rPr lang="en-US" sz="2000" dirty="0" smtClean="0">
                <a:latin typeface="Courier New" pitchFamily="49" charset="0"/>
                <a:cs typeface="Courier New" pitchFamily="49" charset="0"/>
              </a:rPr>
              <a:t>x := x + y;</a:t>
            </a:r>
          </a:p>
          <a:p>
            <a:pPr lvl="1">
              <a:lnSpc>
                <a:spcPct val="110000"/>
              </a:lnSpc>
              <a:buFont typeface="Arial" pitchFamily="34" charset="0"/>
              <a:buNone/>
            </a:pPr>
            <a:r>
              <a:rPr lang="en-US" sz="2000" dirty="0" smtClean="0">
                <a:latin typeface="Courier New" pitchFamily="49" charset="0"/>
                <a:cs typeface="Courier New" pitchFamily="49" charset="0"/>
              </a:rPr>
              <a:t>}</a:t>
            </a:r>
          </a:p>
          <a:p>
            <a:pPr>
              <a:lnSpc>
                <a:spcPct val="110000"/>
              </a:lnSpc>
              <a:buFont typeface="Arial" pitchFamily="34" charset="0"/>
              <a:buNone/>
            </a:pPr>
            <a:r>
              <a:rPr lang="en-US" sz="2000" dirty="0" smtClean="0">
                <a:latin typeface="Courier New" pitchFamily="49" charset="0"/>
                <a:cs typeface="Courier New" pitchFamily="49" charset="0"/>
              </a:rPr>
              <a:t>…</a:t>
            </a:r>
          </a:p>
          <a:p>
            <a:pPr>
              <a:lnSpc>
                <a:spcPct val="110000"/>
              </a:lnSpc>
              <a:buFont typeface="Arial" pitchFamily="34" charset="0"/>
              <a:buNone/>
            </a:pPr>
            <a:r>
              <a:rPr lang="en-US" sz="2000" dirty="0" smtClean="0">
                <a:latin typeface="Courier New" pitchFamily="49" charset="0"/>
                <a:cs typeface="Courier New" pitchFamily="49" charset="0"/>
              </a:rPr>
              <a:t>y := 2;</a:t>
            </a:r>
          </a:p>
          <a:p>
            <a:pPr>
              <a:lnSpc>
                <a:spcPct val="110000"/>
              </a:lnSpc>
              <a:buFont typeface="Arial" pitchFamily="34" charset="0"/>
              <a:buNone/>
            </a:pPr>
            <a:r>
              <a:rPr lang="en-US" sz="2000" dirty="0" smtClean="0">
                <a:latin typeface="Courier New" pitchFamily="49" charset="0"/>
                <a:cs typeface="Courier New" pitchFamily="49" charset="0"/>
              </a:rPr>
              <a:t>p(y);</a:t>
            </a:r>
          </a:p>
          <a:p>
            <a:pPr>
              <a:lnSpc>
                <a:spcPct val="110000"/>
              </a:lnSpc>
              <a:buFont typeface="Arial" pitchFamily="34" charset="0"/>
              <a:buNone/>
            </a:pPr>
            <a:r>
              <a:rPr lang="en-US" sz="2000" dirty="0" smtClean="0">
                <a:latin typeface="Courier New" pitchFamily="49" charset="0"/>
                <a:cs typeface="Courier New" pitchFamily="49" charset="0"/>
              </a:rPr>
              <a:t>write y;</a:t>
            </a:r>
          </a:p>
          <a:p>
            <a:pPr>
              <a:lnSpc>
                <a:spcPct val="110000"/>
              </a:lnSpc>
              <a:buFont typeface="Arial" pitchFamily="34" charset="0"/>
              <a:buNone/>
            </a:pPr>
            <a:r>
              <a:rPr lang="en-US" sz="2000" dirty="0" smtClean="0">
                <a:latin typeface="Courier New" pitchFamily="49" charset="0"/>
                <a:cs typeface="Courier New" pitchFamily="49" charset="0"/>
              </a:rPr>
              <a:t>}</a:t>
            </a:r>
          </a:p>
          <a:p>
            <a:pPr>
              <a:buFont typeface="Arial" pitchFamily="34" charset="0"/>
              <a:buNone/>
            </a:pPr>
            <a:endParaRPr lang="en-US" sz="2000" dirty="0" smtClean="0"/>
          </a:p>
          <a:p>
            <a:pPr>
              <a:buFont typeface="Arial" pitchFamily="34" charset="0"/>
              <a:buNone/>
            </a:pPr>
            <a:r>
              <a:rPr lang="tr-TR" sz="2000" dirty="0" smtClean="0">
                <a:solidFill>
                  <a:srgbClr val="FF0000"/>
                </a:solidFill>
              </a:rPr>
              <a:t>Sonuç</a:t>
            </a:r>
            <a:r>
              <a:rPr lang="en-US" sz="2000" dirty="0" smtClean="0">
                <a:solidFill>
                  <a:srgbClr val="FF0000"/>
                </a:solidFill>
              </a:rPr>
              <a:t> (</a:t>
            </a:r>
            <a:r>
              <a:rPr lang="tr-TR" sz="2000" dirty="0" smtClean="0">
                <a:solidFill>
                  <a:srgbClr val="FF0000"/>
                </a:solidFill>
              </a:rPr>
              <a:t>başvuru ile çağırma</a:t>
            </a:r>
            <a:r>
              <a:rPr lang="en-US" sz="2000" dirty="0" smtClean="0">
                <a:solidFill>
                  <a:srgbClr val="FF0000"/>
                </a:solidFill>
              </a:rPr>
              <a:t>): 6</a:t>
            </a:r>
          </a:p>
        </p:txBody>
      </p:sp>
      <p:sp>
        <p:nvSpPr>
          <p:cNvPr id="9" name="Content Placeholder 4"/>
          <p:cNvSpPr txBox="1">
            <a:spLocks/>
          </p:cNvSpPr>
          <p:nvPr/>
        </p:nvSpPr>
        <p:spPr>
          <a:xfrm>
            <a:off x="4648200" y="1600200"/>
            <a:ext cx="4210080" cy="4525963"/>
          </a:xfrm>
          <a:prstGeom prst="rect">
            <a:avLst/>
          </a:prstGeom>
        </p:spPr>
        <p:txBody>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y: integer;</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procedure p(x: integer)</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 x := x + 1;</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x := x + y;</a:t>
            </a:r>
          </a:p>
          <a:p>
            <a:pPr marL="640080" marR="0" lvl="1" indent="-274320" algn="l" defTabSz="914400" rtl="0" eaLnBrk="1" fontAlgn="auto" latinLnBrk="0" hangingPunct="1">
              <a:lnSpc>
                <a:spcPct val="100000"/>
              </a:lnSpc>
              <a:spcBef>
                <a:spcPts val="550"/>
              </a:spcBef>
              <a:spcAft>
                <a:spcPts val="0"/>
              </a:spcAft>
              <a:buClr>
                <a:schemeClr val="accent1"/>
              </a:buClr>
              <a:buSzPct val="7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y := 2;</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p(y);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write y;</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en-US" sz="2000" b="0" i="0" u="none" strike="noStrike" kern="1200" cap="none" spc="0" normalizeH="0" baseline="0" noProof="0" dirty="0" smtClean="0">
                <a:ln>
                  <a:noFill/>
                </a:ln>
                <a:solidFill>
                  <a:schemeClr val="tx1"/>
                </a:solidFill>
                <a:effectLst/>
                <a:uLnTx/>
                <a:uFillTx/>
                <a:latin typeface="Courier New" pitchFamily="49" charset="0"/>
                <a:cs typeface="Courier New" pitchFamily="49" charset="0"/>
              </a:rPr>
              <a:t>}</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r>
              <a:rPr kumimoji="0" lang="tr-TR" sz="2000" b="0" i="0" u="none" strike="noStrike" kern="1200" cap="none" spc="0" normalizeH="0" baseline="0" noProof="0" dirty="0" smtClean="0">
                <a:ln>
                  <a:noFill/>
                </a:ln>
                <a:solidFill>
                  <a:srgbClr val="FF0000"/>
                </a:solidFill>
                <a:effectLst/>
                <a:uLnTx/>
                <a:uFillTx/>
                <a:latin typeface="+mn-lt"/>
                <a:ea typeface="+mn-ea"/>
                <a:cs typeface="+mn-cs"/>
              </a:rPr>
              <a:t>Sonuç </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a:t>
            </a:r>
            <a:r>
              <a:rPr kumimoji="0" lang="tr-TR" sz="2000" b="0" i="0" u="none" strike="noStrike" kern="1200" cap="none" spc="0" normalizeH="0" baseline="0" noProof="0" dirty="0" smtClean="0">
                <a:ln>
                  <a:noFill/>
                </a:ln>
                <a:solidFill>
                  <a:srgbClr val="FF0000"/>
                </a:solidFill>
                <a:effectLst/>
                <a:uLnTx/>
                <a:uFillTx/>
                <a:latin typeface="+mn-lt"/>
                <a:ea typeface="+mn-ea"/>
                <a:cs typeface="+mn-cs"/>
              </a:rPr>
              <a:t>değer-sonuç ile çağırma</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 5</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Arial" pitchFamily="34" charset="0"/>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45</a:t>
            </a:fld>
            <a:endParaRPr lang="tr-T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Başvuru </a:t>
            </a:r>
            <a:r>
              <a:rPr lang="tr-TR" sz="3200" b="1" dirty="0"/>
              <a:t>ile Çağırma (</a:t>
            </a:r>
            <a:r>
              <a:rPr lang="tr-TR" sz="3200" b="1" i="1" dirty="0"/>
              <a:t>Call </a:t>
            </a:r>
            <a:r>
              <a:rPr lang="tr-TR" sz="3200" b="1" i="1" dirty="0" err="1"/>
              <a:t>by</a:t>
            </a:r>
            <a:r>
              <a:rPr lang="tr-TR" sz="3200" b="1" i="1" dirty="0"/>
              <a:t> Reference</a:t>
            </a:r>
            <a:r>
              <a:rPr lang="tr-TR" sz="3200" b="1" dirty="0" smtClean="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46</a:t>
            </a:fld>
            <a:endParaRPr lang="tr-TR"/>
          </a:p>
        </p:txBody>
      </p:sp>
      <p:sp>
        <p:nvSpPr>
          <p:cNvPr id="7" name="İçerik Yer Tutucusu 6"/>
          <p:cNvSpPr>
            <a:spLocks noGrp="1"/>
          </p:cNvSpPr>
          <p:nvPr>
            <p:ph sz="quarter" idx="1"/>
          </p:nvPr>
        </p:nvSpPr>
        <p:spPr/>
        <p:txBody>
          <a:bodyPr>
            <a:normAutofit fontScale="85000" lnSpcReduction="20000"/>
          </a:bodyPr>
          <a:lstStyle/>
          <a:p>
            <a:r>
              <a:rPr lang="tr-TR" b="1" dirty="0"/>
              <a:t>Yöntemin Avantajı:</a:t>
            </a:r>
            <a:endParaRPr lang="tr-TR" dirty="0"/>
          </a:p>
          <a:p>
            <a:pPr lvl="1"/>
            <a:r>
              <a:rPr lang="tr-TR" dirty="0" smtClean="0"/>
              <a:t>Başvuru </a:t>
            </a:r>
            <a:r>
              <a:rPr lang="tr-TR" dirty="0"/>
              <a:t>ile çağırma yönteminin en önemli üstünlüğü, aktarımın hem yer hem de zaman açısından etkin olmasıdır. </a:t>
            </a:r>
            <a:endParaRPr lang="tr-TR" dirty="0" smtClean="0"/>
          </a:p>
          <a:p>
            <a:pPr lvl="1"/>
            <a:r>
              <a:rPr lang="tr-TR" dirty="0" smtClean="0"/>
              <a:t>Değer </a:t>
            </a:r>
            <a:r>
              <a:rPr lang="tr-TR" dirty="0"/>
              <a:t>ve sonuç ile çağırma yönteminde olduğu gibi bellek yeri veya kopyalama zamanı gerekli değildir. </a:t>
            </a:r>
            <a:br>
              <a:rPr lang="tr-TR" dirty="0"/>
            </a:br>
            <a:endParaRPr lang="tr-TR" dirty="0"/>
          </a:p>
          <a:p>
            <a:r>
              <a:rPr lang="tr-TR" b="1" dirty="0"/>
              <a:t>Yöntemin Dezavantajı:</a:t>
            </a:r>
            <a:endParaRPr lang="tr-TR" dirty="0"/>
          </a:p>
          <a:p>
            <a:pPr lvl="1"/>
            <a:r>
              <a:rPr lang="tr-TR" dirty="0"/>
              <a:t>Bu yöntemin dezavantajı, resmi parametrelere erişim için verilerin aktarıldığı yöntemlere göre fazladan bir dolaylı erişim </a:t>
            </a:r>
            <a:r>
              <a:rPr lang="tr-TR" dirty="0" smtClean="0"/>
              <a:t>gerektirmesidir. </a:t>
            </a:r>
          </a:p>
          <a:p>
            <a:pPr lvl="1"/>
            <a:r>
              <a:rPr lang="tr-TR" dirty="0" smtClean="0"/>
              <a:t>Ayrıca </a:t>
            </a:r>
            <a:r>
              <a:rPr lang="tr-TR" dirty="0"/>
              <a:t>eğer sadece çağıran programdan altprograma değer aktarılması isteniyorsa, bu yöntemde gerçek parametrenin bellekteki yerine altprogram tarafından ulaşılabildiği için, değerinde istenmeyen değişiklikler yapılabilir.</a:t>
            </a:r>
          </a:p>
        </p:txBody>
      </p:sp>
    </p:spTree>
    <p:extLst>
      <p:ext uri="{BB962C8B-B14F-4D97-AF65-F5344CB8AC3E}">
        <p14:creationId xmlns:p14="http://schemas.microsoft.com/office/powerpoint/2010/main" val="39064351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en-US" sz="3200" b="1" dirty="0" err="1" smtClean="0"/>
              <a:t>İsim</a:t>
            </a:r>
            <a:r>
              <a:rPr lang="en-US" sz="3200" b="1" dirty="0" smtClean="0"/>
              <a:t> </a:t>
            </a:r>
            <a:r>
              <a:rPr lang="en-US" sz="3200" b="1" dirty="0" err="1"/>
              <a:t>ile</a:t>
            </a:r>
            <a:r>
              <a:rPr lang="en-US" sz="3200" b="1" dirty="0"/>
              <a:t> </a:t>
            </a:r>
            <a:r>
              <a:rPr lang="en-US" sz="3200" b="1" dirty="0" err="1"/>
              <a:t>Çağırma</a:t>
            </a:r>
            <a:r>
              <a:rPr lang="en-US" sz="3200" b="1" dirty="0"/>
              <a:t> (</a:t>
            </a:r>
            <a:r>
              <a:rPr lang="en-US" sz="3200" b="1" i="1" dirty="0"/>
              <a:t>Call by Name</a:t>
            </a:r>
            <a:r>
              <a:rPr lang="en-US" sz="3200" b="1" dirty="0"/>
              <a:t>)</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47</a:t>
            </a:fld>
            <a:endParaRPr lang="tr-TR"/>
          </a:p>
        </p:txBody>
      </p:sp>
      <p:sp>
        <p:nvSpPr>
          <p:cNvPr id="7" name="İçerik Yer Tutucusu 6"/>
          <p:cNvSpPr>
            <a:spLocks noGrp="1"/>
          </p:cNvSpPr>
          <p:nvPr>
            <p:ph sz="quarter" idx="1"/>
          </p:nvPr>
        </p:nvSpPr>
        <p:spPr/>
        <p:txBody>
          <a:bodyPr>
            <a:noAutofit/>
          </a:bodyPr>
          <a:lstStyle/>
          <a:p>
            <a:r>
              <a:rPr lang="tr-TR" sz="2200" dirty="0"/>
              <a:t>İsim ile çağırma yöntemi de bir içeri-dışarı modeli için gerçekleştirimdir. </a:t>
            </a:r>
            <a:endParaRPr lang="tr-TR" sz="2200" dirty="0" smtClean="0"/>
          </a:p>
          <a:p>
            <a:endParaRPr lang="tr-TR" sz="1200" dirty="0"/>
          </a:p>
          <a:p>
            <a:r>
              <a:rPr lang="tr-TR" sz="2200" dirty="0" smtClean="0"/>
              <a:t>Bir </a:t>
            </a:r>
            <a:r>
              <a:rPr lang="tr-TR" sz="2200" dirty="0"/>
              <a:t>gerçek parametre isim ile çağırma yöntemi ile aktarıldığında, altprogramda gerçek parametreye karşı gelen resmi parametrenin bulunduğu her yere </a:t>
            </a:r>
            <a:r>
              <a:rPr lang="tr-TR" sz="2200" dirty="0" err="1"/>
              <a:t>metinsel</a:t>
            </a:r>
            <a:r>
              <a:rPr lang="tr-TR" sz="2200" dirty="0"/>
              <a:t> olarak gerçek parametre yerleştirilir. </a:t>
            </a:r>
            <a:endParaRPr lang="tr-TR" sz="2200" dirty="0" smtClean="0"/>
          </a:p>
          <a:p>
            <a:endParaRPr lang="tr-TR" sz="1200" dirty="0" smtClean="0"/>
          </a:p>
          <a:p>
            <a:r>
              <a:rPr lang="tr-TR" sz="2200" dirty="0" smtClean="0"/>
              <a:t>Eğer </a:t>
            </a:r>
            <a:r>
              <a:rPr lang="tr-TR" sz="2200" dirty="0"/>
              <a:t>gerçek parametre bir sabit değerse, isim ile çağırma yöntemi, değer ile çağırma yöntemi ile aynı şekilde gerçekleşir. </a:t>
            </a:r>
            <a:br>
              <a:rPr lang="tr-TR" sz="2200" dirty="0"/>
            </a:br>
            <a:endParaRPr lang="tr-TR" sz="1600" dirty="0"/>
          </a:p>
          <a:p>
            <a:r>
              <a:rPr lang="tr-TR" sz="2200" dirty="0"/>
              <a:t>Eğer gerçek parametre bir değişkense, isim ile çağırma yöntemi başvuru ile çağırma yöntemi ile aynı şekilde gerçekleşir. </a:t>
            </a:r>
            <a:br>
              <a:rPr lang="tr-TR" sz="2200" dirty="0"/>
            </a:br>
            <a:endParaRPr lang="tr-TR" sz="2200" dirty="0"/>
          </a:p>
        </p:txBody>
      </p:sp>
    </p:spTree>
    <p:extLst>
      <p:ext uri="{BB962C8B-B14F-4D97-AF65-F5344CB8AC3E}">
        <p14:creationId xmlns:p14="http://schemas.microsoft.com/office/powerpoint/2010/main" val="13541275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Çağırma </a:t>
            </a:r>
            <a:r>
              <a:rPr lang="tr-TR" sz="3200" b="1" dirty="0"/>
              <a:t>Yöntemlerinin </a:t>
            </a:r>
            <a:r>
              <a:rPr lang="tr-TR" sz="3200" b="1" dirty="0" smtClean="0"/>
              <a:t>Karşılaştırılması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48</a:t>
            </a:fld>
            <a:endParaRPr lang="tr-TR"/>
          </a:p>
        </p:txBody>
      </p:sp>
      <p:sp>
        <p:nvSpPr>
          <p:cNvPr id="7" name="İçerik Yer Tutucusu 6"/>
          <p:cNvSpPr>
            <a:spLocks noGrp="1"/>
          </p:cNvSpPr>
          <p:nvPr>
            <p:ph sz="quarter" idx="1"/>
          </p:nvPr>
        </p:nvSpPr>
        <p:spPr/>
        <p:txBody>
          <a:bodyPr>
            <a:normAutofit/>
          </a:bodyPr>
          <a:lstStyle/>
          <a:p>
            <a:r>
              <a:rPr lang="tr-TR" dirty="0"/>
              <a:t>Değer ile çağırma yöntemi güvenli ama çoğu durumda yetersiz bir parametre aktarım yöntemi olmakta, değer ve sonuç ile çağırma ve başvuru ile çağırma yöntemleri ise, yeterince güvenli olmayan ama gerek duyulan aktarım yöntemleri olmaktadır. </a:t>
            </a:r>
          </a:p>
        </p:txBody>
      </p:sp>
    </p:spTree>
    <p:extLst>
      <p:ext uri="{BB962C8B-B14F-4D97-AF65-F5344CB8AC3E}">
        <p14:creationId xmlns:p14="http://schemas.microsoft.com/office/powerpoint/2010/main" val="24593300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6 Tablo"/>
          <p:cNvGraphicFramePr>
            <a:graphicFrameLocks noGrp="1"/>
          </p:cNvGraphicFramePr>
          <p:nvPr/>
        </p:nvGraphicFramePr>
        <p:xfrm>
          <a:off x="285721" y="621390"/>
          <a:ext cx="8572558" cy="5450816"/>
        </p:xfrm>
        <a:graphic>
          <a:graphicData uri="http://schemas.openxmlformats.org/drawingml/2006/table">
            <a:tbl>
              <a:tblPr>
                <a:tableStyleId>{5940675A-B579-460E-94D1-54222C63F5DA}</a:tableStyleId>
              </a:tblPr>
              <a:tblGrid>
                <a:gridCol w="1820753">
                  <a:extLst>
                    <a:ext uri="{9D8B030D-6E8A-4147-A177-3AD203B41FA5}">
                      <a16:colId xmlns:a16="http://schemas.microsoft.com/office/drawing/2014/main" val="20000"/>
                    </a:ext>
                  </a:extLst>
                </a:gridCol>
                <a:gridCol w="1146671">
                  <a:extLst>
                    <a:ext uri="{9D8B030D-6E8A-4147-A177-3AD203B41FA5}">
                      <a16:colId xmlns:a16="http://schemas.microsoft.com/office/drawing/2014/main" val="20001"/>
                    </a:ext>
                  </a:extLst>
                </a:gridCol>
                <a:gridCol w="1564309">
                  <a:extLst>
                    <a:ext uri="{9D8B030D-6E8A-4147-A177-3AD203B41FA5}">
                      <a16:colId xmlns:a16="http://schemas.microsoft.com/office/drawing/2014/main" val="20002"/>
                    </a:ext>
                  </a:extLst>
                </a:gridCol>
                <a:gridCol w="1500198">
                  <a:extLst>
                    <a:ext uri="{9D8B030D-6E8A-4147-A177-3AD203B41FA5}">
                      <a16:colId xmlns:a16="http://schemas.microsoft.com/office/drawing/2014/main" val="20003"/>
                    </a:ext>
                  </a:extLst>
                </a:gridCol>
                <a:gridCol w="1461731">
                  <a:extLst>
                    <a:ext uri="{9D8B030D-6E8A-4147-A177-3AD203B41FA5}">
                      <a16:colId xmlns:a16="http://schemas.microsoft.com/office/drawing/2014/main" val="20004"/>
                    </a:ext>
                  </a:extLst>
                </a:gridCol>
                <a:gridCol w="1078896">
                  <a:extLst>
                    <a:ext uri="{9D8B030D-6E8A-4147-A177-3AD203B41FA5}">
                      <a16:colId xmlns:a16="http://schemas.microsoft.com/office/drawing/2014/main" val="20005"/>
                    </a:ext>
                  </a:extLst>
                </a:gridCol>
              </a:tblGrid>
              <a:tr h="857255">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Programlama Dili</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Değer</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Sonuç</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Değer-Sonuç</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Başvuru</a:t>
                      </a:r>
                    </a:p>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(Referans)</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solidFill>
                            <a:schemeClr val="accent4">
                              <a:lumMod val="50000"/>
                            </a:schemeClr>
                          </a:solidFill>
                          <a:effectLst/>
                        </a:rPr>
                        <a:t>İsim</a:t>
                      </a:r>
                      <a:endParaRPr kumimoji="0" lang="tr-TR" sz="2000" b="1" i="0" u="none" strike="noStrike" cap="none" normalizeH="0" baseline="0" dirty="0" smtClean="0">
                        <a:ln>
                          <a:noFill/>
                        </a:ln>
                        <a:solidFill>
                          <a:schemeClr val="accent4">
                            <a:lumMod val="50000"/>
                          </a:schemeClr>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0"/>
                  </a:ext>
                </a:extLst>
              </a:tr>
              <a:tr h="548439">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tr-TR" sz="2000" b="1" u="none" strike="noStrike" cap="none" normalizeH="0" baseline="0" smtClean="0">
                          <a:ln>
                            <a:noFill/>
                          </a:ln>
                          <a:effectLst/>
                        </a:rPr>
                        <a:t>FORTRAN IV</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1"/>
                  </a:ext>
                </a:extLst>
              </a:tr>
              <a:tr h="548439">
                <a:tc>
                  <a:txBody>
                    <a:bodyPr/>
                    <a:lstStyle/>
                    <a:p>
                      <a:pPr marL="0" marR="0" lvl="0" indent="0" algn="just" defTabSz="914400" rtl="0" eaLnBrk="1" fontAlgn="base" latinLnBrk="0" hangingPunct="1">
                        <a:lnSpc>
                          <a:spcPct val="115000"/>
                        </a:lnSpc>
                        <a:spcBef>
                          <a:spcPct val="0"/>
                        </a:spcBef>
                        <a:spcAft>
                          <a:spcPct val="0"/>
                        </a:spcAft>
                        <a:buClrTx/>
                        <a:buSzTx/>
                        <a:buFontTx/>
                        <a:buNone/>
                        <a:tabLst/>
                      </a:pPr>
                      <a:r>
                        <a:rPr kumimoji="0" lang="tr-TR" sz="2000" b="1" u="none" strike="noStrike" cap="none" normalizeH="0" baseline="0" smtClean="0">
                          <a:ln>
                            <a:noFill/>
                          </a:ln>
                          <a:effectLst/>
                        </a:rPr>
                        <a:t>Fortran 77</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2"/>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ALGOL 60</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seçimlik</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3"/>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smtClean="0">
                          <a:ln>
                            <a:noFill/>
                          </a:ln>
                          <a:effectLst/>
                        </a:rPr>
                        <a:t>ALGOL W</a:t>
                      </a:r>
                      <a:endParaRPr kumimoji="0" lang="tr-TR" sz="2000" b="1"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4"/>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C++</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5"/>
                  </a:ext>
                </a:extLst>
              </a:tr>
              <a:tr h="754488">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PASCAL, Modula2</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seçimlik</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6"/>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ADA</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7"/>
                  </a:ext>
                </a:extLst>
              </a:tr>
              <a:tr h="548439">
                <a:tc>
                  <a:txBody>
                    <a:bodyPr/>
                    <a:lstStyle/>
                    <a:p>
                      <a:pPr marL="0" marR="0" lvl="0" indent="0" algn="just" defTabSz="914400" rtl="0" eaLnBrk="1" fontAlgn="base" latinLnBrk="0" hangingPunct="1">
                        <a:lnSpc>
                          <a:spcPct val="115000"/>
                        </a:lnSpc>
                        <a:spcBef>
                          <a:spcPct val="0"/>
                        </a:spcBef>
                        <a:spcAft>
                          <a:spcPts val="1000"/>
                        </a:spcAft>
                        <a:buClrTx/>
                        <a:buSzTx/>
                        <a:buFontTx/>
                        <a:buNone/>
                        <a:tabLst/>
                      </a:pPr>
                      <a:r>
                        <a:rPr kumimoji="0" lang="tr-TR" sz="2000" b="1" u="none" strike="noStrike" cap="none" normalizeH="0" baseline="0" dirty="0" smtClean="0">
                          <a:ln>
                            <a:noFill/>
                          </a:ln>
                          <a:effectLst/>
                        </a:rPr>
                        <a:t>Java</a:t>
                      </a:r>
                      <a:endParaRPr kumimoji="0" lang="tr-TR" sz="2000" b="1" i="0" u="none" strike="noStrike" cap="none" normalizeH="0" baseline="0" dirty="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r>
                        <a:rPr kumimoji="0" lang="tr-TR" sz="2000" u="none" strike="noStrike" cap="none" normalizeH="0" baseline="0" smtClean="0">
                          <a:ln>
                            <a:noFill/>
                          </a:ln>
                          <a:effectLst/>
                        </a:rPr>
                        <a:t>X</a:t>
                      </a:r>
                      <a:endParaRPr kumimoji="0" lang="tr-TR" sz="2000" b="0" i="0" u="none" strike="noStrike" cap="none" normalizeH="0" baseline="0" smtClean="0">
                        <a:ln>
                          <a:noFill/>
                        </a:ln>
                        <a:solidFill>
                          <a:srgbClr val="000000"/>
                        </a:solidFill>
                        <a:effectLst/>
                        <a:latin typeface="Verdana" pitchFamily="34" charset="0"/>
                        <a:ea typeface="Times New Roman" pitchFamily="18" charset="0"/>
                        <a:cs typeface="Verdana" pitchFamily="34" charset="0"/>
                      </a:endParaRPr>
                    </a:p>
                  </a:txBody>
                  <a:tcPr marL="68580" marR="68580" marT="0" marB="0" horzOverflow="overflow">
                    <a:cell3D prstMaterial="dkEdge">
                      <a:bevel h="50800" prst="divot"/>
                      <a:lightRig rig="flood" dir="t"/>
                    </a:cell3D>
                    <a:solidFill>
                      <a:schemeClr val="bg1"/>
                    </a:solidFill>
                  </a:tcPr>
                </a:tc>
                <a:tc>
                  <a:txBody>
                    <a:bodyPr/>
                    <a:lstStyle/>
                    <a:p>
                      <a:pPr marL="0" marR="0" lvl="0" indent="0" algn="ctr" defTabSz="914400" rtl="0" eaLnBrk="1" fontAlgn="base" latinLnBrk="0" hangingPunct="1">
                        <a:lnSpc>
                          <a:spcPct val="115000"/>
                        </a:lnSpc>
                        <a:spcBef>
                          <a:spcPct val="0"/>
                        </a:spcBef>
                        <a:spcAft>
                          <a:spcPts val="1000"/>
                        </a:spcAft>
                        <a:buClrTx/>
                        <a:buSzTx/>
                        <a:buFontTx/>
                        <a:buNone/>
                        <a:tabLst/>
                      </a:pPr>
                      <a:endParaRPr kumimoji="0" lang="tr-TR" sz="2000" b="0" i="0" u="none" strike="noStrike" cap="none" normalizeH="0" baseline="0" dirty="0" smtClean="0">
                        <a:ln>
                          <a:noFill/>
                        </a:ln>
                        <a:solidFill>
                          <a:srgbClr val="000000"/>
                        </a:solidFill>
                        <a:effectLst/>
                        <a:latin typeface="Calibri" pitchFamily="34" charset="0"/>
                        <a:cs typeface="Times New Roman" pitchFamily="18" charset="0"/>
                      </a:endParaRPr>
                    </a:p>
                  </a:txBody>
                  <a:tcPr marL="68580" marR="68580" marT="0" marB="0" horzOverflow="overflow">
                    <a:cell3D prstMaterial="dkEdge">
                      <a:bevel h="50800" prst="divot"/>
                      <a:lightRig rig="flood" dir="t"/>
                    </a:cell3D>
                    <a:solidFill>
                      <a:schemeClr val="bg1"/>
                    </a:solidFill>
                  </a:tcPr>
                </a:tc>
                <a:extLst>
                  <a:ext uri="{0D108BD9-81ED-4DB2-BD59-A6C34878D82A}">
                    <a16:rowId xmlns:a16="http://schemas.microsoft.com/office/drawing/2014/main" val="10008"/>
                  </a:ext>
                </a:extLst>
              </a:tr>
            </a:tbl>
          </a:graphicData>
        </a:graphic>
      </p:graphicFrame>
      <p:sp>
        <p:nvSpPr>
          <p:cNvPr id="3" name="2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49</a:t>
            </a:fld>
            <a:endParaRPr lang="tr-T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4"/>
          <p:cNvSpPr>
            <a:spLocks noChangeArrowheads="1"/>
          </p:cNvSpPr>
          <p:nvPr/>
        </p:nvSpPr>
        <p:spPr bwMode="auto">
          <a:xfrm>
            <a:off x="5148263" y="1557338"/>
            <a:ext cx="1368425" cy="4464050"/>
          </a:xfrm>
          <a:prstGeom prst="rect">
            <a:avLst/>
          </a:prstGeom>
          <a:solidFill>
            <a:srgbClr val="CCFFCC"/>
          </a:solidFill>
          <a:ln w="9525">
            <a:solidFill>
              <a:schemeClr val="tx1"/>
            </a:solidFill>
            <a:miter lim="800000"/>
            <a:headEnd/>
            <a:tailEnd/>
          </a:ln>
        </p:spPr>
        <p:txBody>
          <a:bodyPr wrap="none" anchor="ctr"/>
          <a:lstStyle/>
          <a:p>
            <a:endParaRPr lang="tr-TR"/>
          </a:p>
        </p:txBody>
      </p:sp>
      <p:sp>
        <p:nvSpPr>
          <p:cNvPr id="9220"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Örnek 1</a:t>
            </a:r>
            <a:endParaRPr lang="en-US" altLang="zh-TW" dirty="0" smtClean="0"/>
          </a:p>
        </p:txBody>
      </p:sp>
      <p:sp>
        <p:nvSpPr>
          <p:cNvPr id="9221" name="Rectangle 3"/>
          <p:cNvSpPr>
            <a:spLocks noGrp="1" noChangeArrowheads="1"/>
          </p:cNvSpPr>
          <p:nvPr>
            <p:ph type="body" sz="half" idx="1"/>
          </p:nvPr>
        </p:nvSpPr>
        <p:spPr>
          <a:xfrm>
            <a:off x="685800" y="1600216"/>
            <a:ext cx="3814763" cy="4114800"/>
          </a:xfrm>
        </p:spPr>
        <p:txBody>
          <a:bodyPr>
            <a:normAutofit fontScale="92500" lnSpcReduction="20000"/>
          </a:bodyPr>
          <a:lstStyle/>
          <a:p>
            <a:pPr eaLnBrk="1" hangingPunct="1">
              <a:buFontTx/>
              <a:buNone/>
            </a:pPr>
            <a:r>
              <a:rPr lang="en-US" altLang="zh-TW" sz="2000" dirty="0" smtClean="0"/>
              <a:t>#include &lt;</a:t>
            </a:r>
            <a:r>
              <a:rPr lang="en-US" altLang="zh-TW" sz="2000" dirty="0" err="1" smtClean="0"/>
              <a:t>stdio.h</a:t>
            </a:r>
            <a:r>
              <a:rPr lang="en-US" altLang="zh-TW" sz="2000" dirty="0" smtClean="0"/>
              <a:t>&gt;</a:t>
            </a:r>
          </a:p>
          <a:p>
            <a:pPr eaLnBrk="1" hangingPunct="1">
              <a:buFontTx/>
              <a:buNone/>
            </a:pPr>
            <a:r>
              <a:rPr lang="en-US" altLang="zh-TW" sz="2000" dirty="0" err="1" smtClean="0"/>
              <a:t>int</a:t>
            </a:r>
            <a:r>
              <a:rPr lang="en-US" altLang="zh-TW" sz="2000" dirty="0" smtClean="0"/>
              <a:t> count;</a:t>
            </a:r>
          </a:p>
          <a:p>
            <a:pPr eaLnBrk="1" hangingPunct="1">
              <a:buFontTx/>
              <a:buNone/>
            </a:pPr>
            <a:r>
              <a:rPr lang="en-US" altLang="zh-TW" sz="2000" dirty="0" smtClean="0"/>
              <a:t>main( ) {</a:t>
            </a:r>
          </a:p>
          <a:p>
            <a:pPr eaLnBrk="1" hangingPunct="1">
              <a:buFontTx/>
              <a:buNone/>
            </a:pPr>
            <a:r>
              <a:rPr lang="en-US" altLang="zh-TW" sz="2000" dirty="0" smtClean="0"/>
              <a:t>   </a:t>
            </a:r>
            <a:r>
              <a:rPr lang="en-US" altLang="zh-TW" sz="2000" dirty="0" err="1" smtClean="0"/>
              <a:t>int</a:t>
            </a:r>
            <a:r>
              <a:rPr lang="en-US" altLang="zh-TW" sz="2000" dirty="0" smtClean="0"/>
              <a:t> </a:t>
            </a:r>
            <a:r>
              <a:rPr lang="en-US" altLang="zh-TW" sz="2000" dirty="0" err="1" smtClean="0"/>
              <a:t>i</a:t>
            </a:r>
            <a:r>
              <a:rPr lang="en-US" altLang="zh-TW" sz="2000" dirty="0" smtClean="0"/>
              <a:t> ;</a:t>
            </a:r>
          </a:p>
          <a:p>
            <a:pPr eaLnBrk="1" hangingPunct="1">
              <a:buFontTx/>
              <a:buNone/>
            </a:pPr>
            <a:r>
              <a:rPr lang="en-US" altLang="zh-TW" sz="2000" dirty="0" smtClean="0"/>
              <a:t>   for (</a:t>
            </a:r>
            <a:r>
              <a:rPr lang="en-US" altLang="zh-TW" sz="2000" dirty="0" err="1" smtClean="0"/>
              <a:t>i</a:t>
            </a:r>
            <a:r>
              <a:rPr lang="en-US" altLang="zh-TW" sz="2000" dirty="0" smtClean="0"/>
              <a:t>=0; </a:t>
            </a:r>
            <a:r>
              <a:rPr lang="en-US" altLang="zh-TW" sz="2000" dirty="0" err="1" smtClean="0"/>
              <a:t>i</a:t>
            </a:r>
            <a:r>
              <a:rPr lang="en-US" altLang="zh-TW" sz="2000" dirty="0" smtClean="0"/>
              <a:t>&lt;=10; </a:t>
            </a:r>
            <a:r>
              <a:rPr lang="en-US" altLang="zh-TW" sz="2000" dirty="0" err="1" smtClean="0"/>
              <a:t>i</a:t>
            </a:r>
            <a:r>
              <a:rPr lang="en-US" altLang="zh-TW" sz="2000" dirty="0" smtClean="0"/>
              <a:t>++)</a:t>
            </a:r>
          </a:p>
          <a:p>
            <a:pPr eaLnBrk="1" hangingPunct="1">
              <a:buFontTx/>
              <a:buNone/>
            </a:pPr>
            <a:r>
              <a:rPr lang="en-US" altLang="zh-TW" sz="2000" dirty="0" smtClean="0"/>
              <a:t>   {  test( ) ;  }</a:t>
            </a:r>
          </a:p>
          <a:p>
            <a:pPr eaLnBrk="1" hangingPunct="1">
              <a:buFontTx/>
              <a:buNone/>
            </a:pPr>
            <a:r>
              <a:rPr lang="en-US" altLang="zh-TW" sz="2000" dirty="0" smtClean="0"/>
              <a:t>}</a:t>
            </a:r>
          </a:p>
          <a:p>
            <a:pPr eaLnBrk="1" hangingPunct="1">
              <a:buFontTx/>
              <a:buNone/>
            </a:pPr>
            <a:r>
              <a:rPr lang="en-US" altLang="zh-TW" sz="2000" dirty="0" smtClean="0"/>
              <a:t>test( ) {</a:t>
            </a:r>
          </a:p>
          <a:p>
            <a:pPr eaLnBrk="1" hangingPunct="1">
              <a:buFontTx/>
              <a:buNone/>
            </a:pPr>
            <a:r>
              <a:rPr lang="en-US" altLang="zh-TW" sz="2000" dirty="0" smtClean="0"/>
              <a:t>   </a:t>
            </a:r>
            <a:r>
              <a:rPr lang="en-US" altLang="zh-TW" sz="2000" dirty="0" err="1" smtClean="0"/>
              <a:t>int</a:t>
            </a:r>
            <a:r>
              <a:rPr lang="en-US" altLang="zh-TW" sz="2000" dirty="0" smtClean="0"/>
              <a:t>  </a:t>
            </a:r>
            <a:r>
              <a:rPr lang="en-US" altLang="zh-TW" sz="2000" dirty="0" err="1" smtClean="0"/>
              <a:t>i</a:t>
            </a:r>
            <a:r>
              <a:rPr lang="en-US" altLang="zh-TW" sz="2000" dirty="0" smtClean="0"/>
              <a:t> ;</a:t>
            </a:r>
          </a:p>
          <a:p>
            <a:pPr eaLnBrk="1" hangingPunct="1">
              <a:buFontTx/>
              <a:buNone/>
            </a:pPr>
            <a:r>
              <a:rPr lang="en-US" altLang="zh-TW" sz="2000" dirty="0" smtClean="0"/>
              <a:t>   static </a:t>
            </a:r>
            <a:r>
              <a:rPr lang="en-US" altLang="zh-TW" sz="2000" dirty="0" err="1" smtClean="0"/>
              <a:t>int</a:t>
            </a:r>
            <a:r>
              <a:rPr lang="en-US" altLang="zh-TW" sz="2000" dirty="0" smtClean="0"/>
              <a:t> count = 0;</a:t>
            </a:r>
          </a:p>
          <a:p>
            <a:pPr eaLnBrk="1" hangingPunct="1">
              <a:buFontTx/>
              <a:buNone/>
            </a:pPr>
            <a:r>
              <a:rPr lang="en-US" altLang="zh-TW" sz="2000" dirty="0" smtClean="0"/>
              <a:t>   count = </a:t>
            </a:r>
            <a:r>
              <a:rPr lang="en-US" altLang="zh-TW" sz="2000" dirty="0" err="1" smtClean="0"/>
              <a:t>count</a:t>
            </a:r>
            <a:r>
              <a:rPr lang="en-US" altLang="zh-TW" sz="2000" dirty="0" smtClean="0"/>
              <a:t> + 1 ;</a:t>
            </a:r>
          </a:p>
          <a:p>
            <a:pPr eaLnBrk="1" hangingPunct="1">
              <a:buFontTx/>
              <a:buNone/>
            </a:pPr>
            <a:r>
              <a:rPr lang="en-US" altLang="zh-TW" sz="2000" dirty="0" smtClean="0"/>
              <a:t>}</a:t>
            </a:r>
          </a:p>
        </p:txBody>
      </p:sp>
      <p:sp>
        <p:nvSpPr>
          <p:cNvPr id="15364" name="Line 4"/>
          <p:cNvSpPr>
            <a:spLocks noChangeShapeType="1"/>
          </p:cNvSpPr>
          <p:nvPr/>
        </p:nvSpPr>
        <p:spPr bwMode="auto">
          <a:xfrm>
            <a:off x="5148263" y="5013325"/>
            <a:ext cx="1368425" cy="0"/>
          </a:xfrm>
          <a:prstGeom prst="line">
            <a:avLst/>
          </a:prstGeom>
          <a:noFill/>
          <a:ln w="9525">
            <a:solidFill>
              <a:schemeClr val="tx1"/>
            </a:solidFill>
            <a:round/>
            <a:headEnd/>
            <a:tailEnd/>
          </a:ln>
        </p:spPr>
        <p:txBody>
          <a:bodyPr/>
          <a:lstStyle/>
          <a:p>
            <a:endParaRPr lang="tr-TR"/>
          </a:p>
        </p:txBody>
      </p:sp>
      <p:sp>
        <p:nvSpPr>
          <p:cNvPr id="15365" name="Line 5"/>
          <p:cNvSpPr>
            <a:spLocks noChangeShapeType="1"/>
          </p:cNvSpPr>
          <p:nvPr/>
        </p:nvSpPr>
        <p:spPr bwMode="auto">
          <a:xfrm>
            <a:off x="5148263" y="4581525"/>
            <a:ext cx="1368425" cy="0"/>
          </a:xfrm>
          <a:prstGeom prst="line">
            <a:avLst/>
          </a:prstGeom>
          <a:noFill/>
          <a:ln w="9525">
            <a:solidFill>
              <a:schemeClr val="tx1"/>
            </a:solidFill>
            <a:round/>
            <a:headEnd/>
            <a:tailEnd/>
          </a:ln>
        </p:spPr>
        <p:txBody>
          <a:bodyPr/>
          <a:lstStyle/>
          <a:p>
            <a:endParaRPr lang="tr-TR"/>
          </a:p>
        </p:txBody>
      </p:sp>
      <p:sp>
        <p:nvSpPr>
          <p:cNvPr id="15366" name="Text Box 6"/>
          <p:cNvSpPr txBox="1">
            <a:spLocks noChangeArrowheads="1"/>
          </p:cNvSpPr>
          <p:nvPr/>
        </p:nvSpPr>
        <p:spPr bwMode="auto">
          <a:xfrm>
            <a:off x="5148263" y="5013325"/>
            <a:ext cx="804862" cy="396875"/>
          </a:xfrm>
          <a:prstGeom prst="rect">
            <a:avLst/>
          </a:prstGeom>
          <a:noFill/>
          <a:ln w="9525">
            <a:noFill/>
            <a:miter lim="800000"/>
            <a:headEnd/>
            <a:tailEnd/>
          </a:ln>
        </p:spPr>
        <p:txBody>
          <a:bodyPr wrap="none">
            <a:spAutoFit/>
          </a:bodyPr>
          <a:lstStyle/>
          <a:p>
            <a:r>
              <a:rPr lang="en-US" altLang="zh-TW" sz="2000">
                <a:latin typeface="Arial" charset="0"/>
              </a:rPr>
              <a:t>count</a:t>
            </a:r>
          </a:p>
        </p:txBody>
      </p:sp>
      <p:sp>
        <p:nvSpPr>
          <p:cNvPr id="15367" name="Text Box 7"/>
          <p:cNvSpPr txBox="1">
            <a:spLocks noChangeArrowheads="1"/>
          </p:cNvSpPr>
          <p:nvPr/>
        </p:nvSpPr>
        <p:spPr bwMode="auto">
          <a:xfrm>
            <a:off x="5148263" y="4581525"/>
            <a:ext cx="1352550" cy="396875"/>
          </a:xfrm>
          <a:prstGeom prst="rect">
            <a:avLst/>
          </a:prstGeom>
          <a:noFill/>
          <a:ln w="9525">
            <a:noFill/>
            <a:miter lim="800000"/>
            <a:headEnd/>
            <a:tailEnd/>
          </a:ln>
        </p:spPr>
        <p:txBody>
          <a:bodyPr wrap="none">
            <a:spAutoFit/>
          </a:bodyPr>
          <a:lstStyle/>
          <a:p>
            <a:r>
              <a:rPr lang="en-US" altLang="zh-TW" sz="2000">
                <a:latin typeface="Arial" charset="0"/>
              </a:rPr>
              <a:t>test::count</a:t>
            </a:r>
          </a:p>
        </p:txBody>
      </p:sp>
      <p:sp>
        <p:nvSpPr>
          <p:cNvPr id="9226" name="Line 8"/>
          <p:cNvSpPr>
            <a:spLocks noChangeShapeType="1"/>
          </p:cNvSpPr>
          <p:nvPr/>
        </p:nvSpPr>
        <p:spPr bwMode="auto">
          <a:xfrm>
            <a:off x="5148263" y="3429000"/>
            <a:ext cx="1368425" cy="0"/>
          </a:xfrm>
          <a:prstGeom prst="line">
            <a:avLst/>
          </a:prstGeom>
          <a:noFill/>
          <a:ln w="9525">
            <a:solidFill>
              <a:schemeClr val="tx1"/>
            </a:solidFill>
            <a:round/>
            <a:headEnd/>
            <a:tailEnd/>
          </a:ln>
        </p:spPr>
        <p:txBody>
          <a:bodyPr/>
          <a:lstStyle/>
          <a:p>
            <a:endParaRPr lang="tr-TR"/>
          </a:p>
        </p:txBody>
      </p:sp>
      <p:sp>
        <p:nvSpPr>
          <p:cNvPr id="15369" name="Text Box 9"/>
          <p:cNvSpPr txBox="1">
            <a:spLocks noChangeArrowheads="1"/>
          </p:cNvSpPr>
          <p:nvPr/>
        </p:nvSpPr>
        <p:spPr bwMode="auto">
          <a:xfrm>
            <a:off x="5148263" y="2971800"/>
            <a:ext cx="931862" cy="396875"/>
          </a:xfrm>
          <a:prstGeom prst="rect">
            <a:avLst/>
          </a:prstGeom>
          <a:noFill/>
          <a:ln w="9525">
            <a:noFill/>
            <a:miter lim="800000"/>
            <a:headEnd/>
            <a:tailEnd/>
          </a:ln>
        </p:spPr>
        <p:txBody>
          <a:bodyPr wrap="none">
            <a:spAutoFit/>
          </a:bodyPr>
          <a:lstStyle/>
          <a:p>
            <a:r>
              <a:rPr lang="en-US" altLang="zh-TW" sz="2000">
                <a:latin typeface="Arial" charset="0"/>
              </a:rPr>
              <a:t>main::i</a:t>
            </a:r>
          </a:p>
        </p:txBody>
      </p:sp>
      <p:sp>
        <p:nvSpPr>
          <p:cNvPr id="15370" name="Line 10"/>
          <p:cNvSpPr>
            <a:spLocks noChangeShapeType="1"/>
          </p:cNvSpPr>
          <p:nvPr/>
        </p:nvSpPr>
        <p:spPr bwMode="auto">
          <a:xfrm>
            <a:off x="5148263" y="2997200"/>
            <a:ext cx="1368425" cy="0"/>
          </a:xfrm>
          <a:prstGeom prst="line">
            <a:avLst/>
          </a:prstGeom>
          <a:noFill/>
          <a:ln w="9525">
            <a:solidFill>
              <a:schemeClr val="tx1"/>
            </a:solidFill>
            <a:round/>
            <a:headEnd/>
            <a:tailEnd/>
          </a:ln>
        </p:spPr>
        <p:txBody>
          <a:bodyPr/>
          <a:lstStyle/>
          <a:p>
            <a:endParaRPr lang="tr-TR"/>
          </a:p>
        </p:txBody>
      </p:sp>
      <p:sp>
        <p:nvSpPr>
          <p:cNvPr id="15371" name="Line 11"/>
          <p:cNvSpPr>
            <a:spLocks noChangeShapeType="1"/>
          </p:cNvSpPr>
          <p:nvPr/>
        </p:nvSpPr>
        <p:spPr bwMode="auto">
          <a:xfrm>
            <a:off x="5148263" y="2493963"/>
            <a:ext cx="1368425" cy="0"/>
          </a:xfrm>
          <a:prstGeom prst="line">
            <a:avLst/>
          </a:prstGeom>
          <a:noFill/>
          <a:ln w="9525">
            <a:solidFill>
              <a:schemeClr val="tx1"/>
            </a:solidFill>
            <a:round/>
            <a:headEnd/>
            <a:tailEnd/>
          </a:ln>
        </p:spPr>
        <p:txBody>
          <a:bodyPr/>
          <a:lstStyle/>
          <a:p>
            <a:endParaRPr lang="tr-TR"/>
          </a:p>
        </p:txBody>
      </p:sp>
      <p:sp>
        <p:nvSpPr>
          <p:cNvPr id="15372" name="Text Box 12"/>
          <p:cNvSpPr txBox="1">
            <a:spLocks noChangeArrowheads="1"/>
          </p:cNvSpPr>
          <p:nvPr/>
        </p:nvSpPr>
        <p:spPr bwMode="auto">
          <a:xfrm>
            <a:off x="5148263" y="2540000"/>
            <a:ext cx="788987" cy="396875"/>
          </a:xfrm>
          <a:prstGeom prst="rect">
            <a:avLst/>
          </a:prstGeom>
          <a:noFill/>
          <a:ln w="9525">
            <a:noFill/>
            <a:miter lim="800000"/>
            <a:headEnd/>
            <a:tailEnd/>
          </a:ln>
        </p:spPr>
        <p:txBody>
          <a:bodyPr wrap="none">
            <a:spAutoFit/>
          </a:bodyPr>
          <a:lstStyle/>
          <a:p>
            <a:r>
              <a:rPr lang="en-US" altLang="zh-TW" sz="2000">
                <a:latin typeface="Arial" charset="0"/>
              </a:rPr>
              <a:t>test::i</a:t>
            </a:r>
          </a:p>
        </p:txBody>
      </p:sp>
      <p:sp>
        <p:nvSpPr>
          <p:cNvPr id="9231" name="Line 13"/>
          <p:cNvSpPr>
            <a:spLocks noChangeShapeType="1"/>
          </p:cNvSpPr>
          <p:nvPr/>
        </p:nvSpPr>
        <p:spPr bwMode="auto">
          <a:xfrm flipV="1">
            <a:off x="5148263" y="1557338"/>
            <a:ext cx="0" cy="3816350"/>
          </a:xfrm>
          <a:prstGeom prst="line">
            <a:avLst/>
          </a:prstGeom>
          <a:noFill/>
          <a:ln w="9525">
            <a:solidFill>
              <a:schemeClr val="tx1"/>
            </a:solidFill>
            <a:round/>
            <a:headEnd/>
            <a:tailEnd/>
          </a:ln>
        </p:spPr>
        <p:txBody>
          <a:bodyPr/>
          <a:lstStyle/>
          <a:p>
            <a:endParaRPr lang="tr-TR"/>
          </a:p>
        </p:txBody>
      </p:sp>
      <p:sp>
        <p:nvSpPr>
          <p:cNvPr id="9232" name="Line 14"/>
          <p:cNvSpPr>
            <a:spLocks noChangeShapeType="1"/>
          </p:cNvSpPr>
          <p:nvPr/>
        </p:nvSpPr>
        <p:spPr bwMode="auto">
          <a:xfrm flipV="1">
            <a:off x="6516688" y="1557338"/>
            <a:ext cx="0" cy="3816350"/>
          </a:xfrm>
          <a:prstGeom prst="line">
            <a:avLst/>
          </a:prstGeom>
          <a:noFill/>
          <a:ln w="9525">
            <a:solidFill>
              <a:schemeClr val="tx1"/>
            </a:solidFill>
            <a:round/>
            <a:headEnd/>
            <a:tailEnd/>
          </a:ln>
        </p:spPr>
        <p:txBody>
          <a:bodyPr/>
          <a:lstStyle/>
          <a:p>
            <a:endParaRPr lang="tr-TR"/>
          </a:p>
        </p:txBody>
      </p:sp>
      <p:sp>
        <p:nvSpPr>
          <p:cNvPr id="9233" name="Text Box 15"/>
          <p:cNvSpPr txBox="1">
            <a:spLocks noChangeArrowheads="1"/>
          </p:cNvSpPr>
          <p:nvPr/>
        </p:nvSpPr>
        <p:spPr bwMode="auto">
          <a:xfrm>
            <a:off x="7237413" y="4510088"/>
            <a:ext cx="1107996" cy="646331"/>
          </a:xfrm>
          <a:prstGeom prst="rect">
            <a:avLst/>
          </a:prstGeom>
          <a:noFill/>
          <a:ln w="9525">
            <a:noFill/>
            <a:miter lim="800000"/>
            <a:headEnd/>
            <a:tailEnd/>
          </a:ln>
        </p:spPr>
        <p:txBody>
          <a:bodyPr wrap="none">
            <a:spAutoFit/>
          </a:bodyPr>
          <a:lstStyle/>
          <a:p>
            <a:r>
              <a:rPr lang="en-US" altLang="zh-TW">
                <a:solidFill>
                  <a:schemeClr val="accent6">
                    <a:lumMod val="75000"/>
                  </a:schemeClr>
                </a:solidFill>
                <a:latin typeface="Arial" charset="0"/>
              </a:rPr>
              <a:t>static var</a:t>
            </a:r>
          </a:p>
          <a:p>
            <a:r>
              <a:rPr lang="en-US" altLang="zh-TW">
                <a:solidFill>
                  <a:schemeClr val="accent6">
                    <a:lumMod val="75000"/>
                  </a:schemeClr>
                </a:solidFill>
                <a:latin typeface="Arial" charset="0"/>
              </a:rPr>
              <a:t>ptr</a:t>
            </a:r>
          </a:p>
        </p:txBody>
      </p:sp>
      <p:sp>
        <p:nvSpPr>
          <p:cNvPr id="9234" name="Text Box 16"/>
          <p:cNvSpPr txBox="1">
            <a:spLocks noChangeArrowheads="1"/>
          </p:cNvSpPr>
          <p:nvPr/>
        </p:nvSpPr>
        <p:spPr bwMode="auto">
          <a:xfrm>
            <a:off x="7237413" y="2995613"/>
            <a:ext cx="1056700" cy="646331"/>
          </a:xfrm>
          <a:prstGeom prst="rect">
            <a:avLst/>
          </a:prstGeom>
          <a:noFill/>
          <a:ln w="9525">
            <a:noFill/>
            <a:miter lim="800000"/>
            <a:headEnd/>
            <a:tailEnd/>
          </a:ln>
        </p:spPr>
        <p:txBody>
          <a:bodyPr wrap="none">
            <a:spAutoFit/>
          </a:bodyPr>
          <a:lstStyle/>
          <a:p>
            <a:r>
              <a:rPr lang="en-US" altLang="zh-TW" dirty="0">
                <a:solidFill>
                  <a:schemeClr val="accent6">
                    <a:lumMod val="75000"/>
                  </a:schemeClr>
                </a:solidFill>
                <a:latin typeface="Arial" charset="0"/>
              </a:rPr>
              <a:t>run-time</a:t>
            </a:r>
          </a:p>
          <a:p>
            <a:r>
              <a:rPr lang="en-US" altLang="zh-TW" dirty="0">
                <a:solidFill>
                  <a:schemeClr val="accent6">
                    <a:lumMod val="75000"/>
                  </a:schemeClr>
                </a:solidFill>
                <a:latin typeface="Arial" charset="0"/>
              </a:rPr>
              <a:t>stack </a:t>
            </a:r>
            <a:r>
              <a:rPr lang="en-US" altLang="zh-TW" dirty="0" err="1">
                <a:solidFill>
                  <a:schemeClr val="accent6">
                    <a:lumMod val="75000"/>
                  </a:schemeClr>
                </a:solidFill>
                <a:latin typeface="Arial" charset="0"/>
              </a:rPr>
              <a:t>ptr</a:t>
            </a:r>
            <a:endParaRPr lang="en-US" altLang="zh-TW" dirty="0">
              <a:solidFill>
                <a:schemeClr val="accent6">
                  <a:lumMod val="75000"/>
                </a:schemeClr>
              </a:solidFill>
              <a:latin typeface="Arial" charset="0"/>
            </a:endParaRPr>
          </a:p>
        </p:txBody>
      </p:sp>
      <p:sp>
        <p:nvSpPr>
          <p:cNvPr id="9235" name="Line 17"/>
          <p:cNvSpPr>
            <a:spLocks noChangeShapeType="1"/>
          </p:cNvSpPr>
          <p:nvPr/>
        </p:nvSpPr>
        <p:spPr bwMode="auto">
          <a:xfrm flipH="1">
            <a:off x="6516688" y="4941888"/>
            <a:ext cx="792162" cy="431800"/>
          </a:xfrm>
          <a:prstGeom prst="line">
            <a:avLst/>
          </a:prstGeom>
          <a:noFill/>
          <a:ln w="9525">
            <a:solidFill>
              <a:schemeClr val="tx1"/>
            </a:solidFill>
            <a:round/>
            <a:headEnd/>
            <a:tailEnd type="triangle" w="med" len="med"/>
          </a:ln>
        </p:spPr>
        <p:txBody>
          <a:bodyPr/>
          <a:lstStyle/>
          <a:p>
            <a:endParaRPr lang="tr-TR"/>
          </a:p>
        </p:txBody>
      </p:sp>
      <p:sp>
        <p:nvSpPr>
          <p:cNvPr id="9236" name="Line 18"/>
          <p:cNvSpPr>
            <a:spLocks noChangeShapeType="1"/>
          </p:cNvSpPr>
          <p:nvPr/>
        </p:nvSpPr>
        <p:spPr bwMode="auto">
          <a:xfrm flipH="1" flipV="1">
            <a:off x="6516688" y="3429000"/>
            <a:ext cx="792162" cy="73025"/>
          </a:xfrm>
          <a:prstGeom prst="line">
            <a:avLst/>
          </a:prstGeom>
          <a:noFill/>
          <a:ln w="9525">
            <a:solidFill>
              <a:schemeClr val="tx1"/>
            </a:solidFill>
            <a:round/>
            <a:headEnd/>
            <a:tailEnd type="triangle" w="med" len="med"/>
          </a:ln>
        </p:spPr>
        <p:txBody>
          <a:bodyPr/>
          <a:lstStyle/>
          <a:p>
            <a:endParaRPr lang="tr-TR"/>
          </a:p>
        </p:txBody>
      </p:sp>
      <p:sp>
        <p:nvSpPr>
          <p:cNvPr id="9237" name="Line 19"/>
          <p:cNvSpPr>
            <a:spLocks noChangeShapeType="1"/>
          </p:cNvSpPr>
          <p:nvPr/>
        </p:nvSpPr>
        <p:spPr bwMode="auto">
          <a:xfrm>
            <a:off x="5148263" y="5373688"/>
            <a:ext cx="0" cy="647700"/>
          </a:xfrm>
          <a:prstGeom prst="line">
            <a:avLst/>
          </a:prstGeom>
          <a:noFill/>
          <a:ln w="9525">
            <a:solidFill>
              <a:schemeClr val="tx1"/>
            </a:solidFill>
            <a:round/>
            <a:headEnd/>
            <a:tailEnd/>
          </a:ln>
        </p:spPr>
        <p:txBody>
          <a:bodyPr/>
          <a:lstStyle/>
          <a:p>
            <a:endParaRPr lang="tr-TR"/>
          </a:p>
        </p:txBody>
      </p:sp>
      <p:sp>
        <p:nvSpPr>
          <p:cNvPr id="9238" name="Line 20"/>
          <p:cNvSpPr>
            <a:spLocks noChangeShapeType="1"/>
          </p:cNvSpPr>
          <p:nvPr/>
        </p:nvSpPr>
        <p:spPr bwMode="auto">
          <a:xfrm>
            <a:off x="6516688" y="5373688"/>
            <a:ext cx="0" cy="647700"/>
          </a:xfrm>
          <a:prstGeom prst="line">
            <a:avLst/>
          </a:prstGeom>
          <a:noFill/>
          <a:ln w="9525">
            <a:solidFill>
              <a:schemeClr val="tx1"/>
            </a:solidFill>
            <a:round/>
            <a:headEnd/>
            <a:tailEnd/>
          </a:ln>
        </p:spPr>
        <p:txBody>
          <a:bodyPr/>
          <a:lstStyle/>
          <a:p>
            <a:endParaRPr lang="tr-TR"/>
          </a:p>
        </p:txBody>
      </p:sp>
      <p:sp>
        <p:nvSpPr>
          <p:cNvPr id="9239" name="Line 21"/>
          <p:cNvSpPr>
            <a:spLocks noChangeShapeType="1"/>
          </p:cNvSpPr>
          <p:nvPr/>
        </p:nvSpPr>
        <p:spPr bwMode="auto">
          <a:xfrm>
            <a:off x="5148263" y="5445125"/>
            <a:ext cx="1368425" cy="0"/>
          </a:xfrm>
          <a:prstGeom prst="line">
            <a:avLst/>
          </a:prstGeom>
          <a:noFill/>
          <a:ln w="9525">
            <a:solidFill>
              <a:schemeClr val="tx1"/>
            </a:solidFill>
            <a:round/>
            <a:headEnd/>
            <a:tailEnd/>
          </a:ln>
        </p:spPr>
        <p:txBody>
          <a:bodyPr/>
          <a:lstStyle/>
          <a:p>
            <a:endParaRPr lang="tr-TR"/>
          </a:p>
        </p:txBody>
      </p:sp>
      <p:sp>
        <p:nvSpPr>
          <p:cNvPr id="9241" name="Text Box 23"/>
          <p:cNvSpPr txBox="1">
            <a:spLocks noChangeArrowheads="1"/>
          </p:cNvSpPr>
          <p:nvPr/>
        </p:nvSpPr>
        <p:spPr bwMode="auto">
          <a:xfrm>
            <a:off x="4423172" y="2133600"/>
            <a:ext cx="615553" cy="2971326"/>
          </a:xfrm>
          <a:prstGeom prst="rect">
            <a:avLst/>
          </a:prstGeom>
          <a:noFill/>
          <a:ln w="9525">
            <a:noFill/>
            <a:miter lim="800000"/>
            <a:headEnd/>
            <a:tailEnd/>
          </a:ln>
        </p:spPr>
        <p:txBody>
          <a:bodyPr vert="eaVert" wrap="none">
            <a:spAutoFit/>
          </a:bodyPr>
          <a:lstStyle/>
          <a:p>
            <a:r>
              <a:rPr lang="tr-TR" altLang="zh-TW" sz="2800" dirty="0" smtClean="0">
                <a:solidFill>
                  <a:schemeClr val="folHlink"/>
                </a:solidFill>
                <a:latin typeface="Arial" charset="0"/>
              </a:rPr>
              <a:t>Sanal adres uzayı</a:t>
            </a:r>
            <a:endParaRPr lang="en-US" altLang="zh-TW" sz="2800" dirty="0">
              <a:solidFill>
                <a:schemeClr val="folHlink"/>
              </a:solidFill>
              <a:latin typeface="Arial" charset="0"/>
            </a:endParaRPr>
          </a:p>
        </p:txBody>
      </p:sp>
      <p:sp>
        <p:nvSpPr>
          <p:cNvPr id="24" name="23 Slayt Numarası Yer Tutucusu"/>
          <p:cNvSpPr>
            <a:spLocks noGrp="1"/>
          </p:cNvSpPr>
          <p:nvPr>
            <p:ph type="sldNum" sz="quarter" idx="12"/>
          </p:nvPr>
        </p:nvSpPr>
        <p:spPr/>
        <p:txBody>
          <a:bodyPr>
            <a:normAutofit fontScale="85000" lnSpcReduction="20000"/>
          </a:bodyPr>
          <a:lstStyle/>
          <a:p>
            <a:pPr>
              <a:defRPr/>
            </a:pPr>
            <a:fld id="{F4F83026-8C01-49F1-8DD8-2BF6CF6AD71B}" type="slidenum">
              <a:rPr lang="zh-TW" altLang="en-US" smtClean="0"/>
              <a:pPr>
                <a:defRPr/>
              </a:pPr>
              <a:t>5</a:t>
            </a:fld>
            <a:endParaRPr lang="en-US" altLang="zh-TW"/>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 calcmode="lin" valueType="num">
                                      <p:cBhvr additive="base">
                                        <p:cTn id="7" dur="500" fill="hold"/>
                                        <p:tgtEl>
                                          <p:spTgt spid="15364"/>
                                        </p:tgtEl>
                                        <p:attrNameLst>
                                          <p:attrName>ppt_x</p:attrName>
                                        </p:attrNameLst>
                                      </p:cBhvr>
                                      <p:tavLst>
                                        <p:tav tm="0">
                                          <p:val>
                                            <p:strVal val="#ppt_x"/>
                                          </p:val>
                                        </p:tav>
                                        <p:tav tm="100000">
                                          <p:val>
                                            <p:strVal val="#ppt_x"/>
                                          </p:val>
                                        </p:tav>
                                      </p:tavLst>
                                    </p:anim>
                                    <p:anim calcmode="lin" valueType="num">
                                      <p:cBhvr additive="base">
                                        <p:cTn id="8" dur="500" fill="hold"/>
                                        <p:tgtEl>
                                          <p:spTgt spid="153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366"/>
                                        </p:tgtEl>
                                        <p:attrNameLst>
                                          <p:attrName>style.visibility</p:attrName>
                                        </p:attrNameLst>
                                      </p:cBhvr>
                                      <p:to>
                                        <p:strVal val="visible"/>
                                      </p:to>
                                    </p:set>
                                    <p:anim calcmode="lin" valueType="num">
                                      <p:cBhvr additive="base">
                                        <p:cTn id="11" dur="500" fill="hold"/>
                                        <p:tgtEl>
                                          <p:spTgt spid="15366"/>
                                        </p:tgtEl>
                                        <p:attrNameLst>
                                          <p:attrName>ppt_x</p:attrName>
                                        </p:attrNameLst>
                                      </p:cBhvr>
                                      <p:tavLst>
                                        <p:tav tm="0">
                                          <p:val>
                                            <p:strVal val="#ppt_x"/>
                                          </p:val>
                                        </p:tav>
                                        <p:tav tm="100000">
                                          <p:val>
                                            <p:strVal val="#ppt_x"/>
                                          </p:val>
                                        </p:tav>
                                      </p:tavLst>
                                    </p:anim>
                                    <p:anim calcmode="lin" valueType="num">
                                      <p:cBhvr additive="base">
                                        <p:cTn id="12" dur="500" fill="hold"/>
                                        <p:tgtEl>
                                          <p:spTgt spid="1536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369"/>
                                        </p:tgtEl>
                                        <p:attrNameLst>
                                          <p:attrName>style.visibility</p:attrName>
                                        </p:attrNameLst>
                                      </p:cBhvr>
                                      <p:to>
                                        <p:strVal val="visible"/>
                                      </p:to>
                                    </p:set>
                                    <p:anim calcmode="lin" valueType="num">
                                      <p:cBhvr additive="base">
                                        <p:cTn id="17" dur="500" fill="hold"/>
                                        <p:tgtEl>
                                          <p:spTgt spid="15369"/>
                                        </p:tgtEl>
                                        <p:attrNameLst>
                                          <p:attrName>ppt_x</p:attrName>
                                        </p:attrNameLst>
                                      </p:cBhvr>
                                      <p:tavLst>
                                        <p:tav tm="0">
                                          <p:val>
                                            <p:strVal val="#ppt_x"/>
                                          </p:val>
                                        </p:tav>
                                        <p:tav tm="100000">
                                          <p:val>
                                            <p:strVal val="#ppt_x"/>
                                          </p:val>
                                        </p:tav>
                                      </p:tavLst>
                                    </p:anim>
                                    <p:anim calcmode="lin" valueType="num">
                                      <p:cBhvr additive="base">
                                        <p:cTn id="18" dur="500" fill="hold"/>
                                        <p:tgtEl>
                                          <p:spTgt spid="1536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5370"/>
                                        </p:tgtEl>
                                        <p:attrNameLst>
                                          <p:attrName>style.visibility</p:attrName>
                                        </p:attrNameLst>
                                      </p:cBhvr>
                                      <p:to>
                                        <p:strVal val="visible"/>
                                      </p:to>
                                    </p:set>
                                    <p:anim calcmode="lin" valueType="num">
                                      <p:cBhvr additive="base">
                                        <p:cTn id="21" dur="500" fill="hold"/>
                                        <p:tgtEl>
                                          <p:spTgt spid="15370"/>
                                        </p:tgtEl>
                                        <p:attrNameLst>
                                          <p:attrName>ppt_x</p:attrName>
                                        </p:attrNameLst>
                                      </p:cBhvr>
                                      <p:tavLst>
                                        <p:tav tm="0">
                                          <p:val>
                                            <p:strVal val="#ppt_x"/>
                                          </p:val>
                                        </p:tav>
                                        <p:tav tm="100000">
                                          <p:val>
                                            <p:strVal val="#ppt_x"/>
                                          </p:val>
                                        </p:tav>
                                      </p:tavLst>
                                    </p:anim>
                                    <p:anim calcmode="lin" valueType="num">
                                      <p:cBhvr additive="base">
                                        <p:cTn id="22" dur="500" fill="hold"/>
                                        <p:tgtEl>
                                          <p:spTgt spid="1537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372"/>
                                        </p:tgtEl>
                                        <p:attrNameLst>
                                          <p:attrName>style.visibility</p:attrName>
                                        </p:attrNameLst>
                                      </p:cBhvr>
                                      <p:to>
                                        <p:strVal val="visible"/>
                                      </p:to>
                                    </p:set>
                                    <p:anim calcmode="lin" valueType="num">
                                      <p:cBhvr additive="base">
                                        <p:cTn id="27" dur="500" fill="hold"/>
                                        <p:tgtEl>
                                          <p:spTgt spid="15372"/>
                                        </p:tgtEl>
                                        <p:attrNameLst>
                                          <p:attrName>ppt_x</p:attrName>
                                        </p:attrNameLst>
                                      </p:cBhvr>
                                      <p:tavLst>
                                        <p:tav tm="0">
                                          <p:val>
                                            <p:strVal val="#ppt_x"/>
                                          </p:val>
                                        </p:tav>
                                        <p:tav tm="100000">
                                          <p:val>
                                            <p:strVal val="#ppt_x"/>
                                          </p:val>
                                        </p:tav>
                                      </p:tavLst>
                                    </p:anim>
                                    <p:anim calcmode="lin" valueType="num">
                                      <p:cBhvr additive="base">
                                        <p:cTn id="28" dur="500" fill="hold"/>
                                        <p:tgtEl>
                                          <p:spTgt spid="1537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371"/>
                                        </p:tgtEl>
                                        <p:attrNameLst>
                                          <p:attrName>style.visibility</p:attrName>
                                        </p:attrNameLst>
                                      </p:cBhvr>
                                      <p:to>
                                        <p:strVal val="visible"/>
                                      </p:to>
                                    </p:set>
                                    <p:anim calcmode="lin" valueType="num">
                                      <p:cBhvr additive="base">
                                        <p:cTn id="31" dur="500" fill="hold"/>
                                        <p:tgtEl>
                                          <p:spTgt spid="15371"/>
                                        </p:tgtEl>
                                        <p:attrNameLst>
                                          <p:attrName>ppt_x</p:attrName>
                                        </p:attrNameLst>
                                      </p:cBhvr>
                                      <p:tavLst>
                                        <p:tav tm="0">
                                          <p:val>
                                            <p:strVal val="#ppt_x"/>
                                          </p:val>
                                        </p:tav>
                                        <p:tav tm="100000">
                                          <p:val>
                                            <p:strVal val="#ppt_x"/>
                                          </p:val>
                                        </p:tav>
                                      </p:tavLst>
                                    </p:anim>
                                    <p:anim calcmode="lin" valueType="num">
                                      <p:cBhvr additive="base">
                                        <p:cTn id="3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5365"/>
                                        </p:tgtEl>
                                        <p:attrNameLst>
                                          <p:attrName>style.visibility</p:attrName>
                                        </p:attrNameLst>
                                      </p:cBhvr>
                                      <p:to>
                                        <p:strVal val="visible"/>
                                      </p:to>
                                    </p:set>
                                    <p:anim calcmode="lin" valueType="num">
                                      <p:cBhvr additive="base">
                                        <p:cTn id="37" dur="500" fill="hold"/>
                                        <p:tgtEl>
                                          <p:spTgt spid="15365"/>
                                        </p:tgtEl>
                                        <p:attrNameLst>
                                          <p:attrName>ppt_x</p:attrName>
                                        </p:attrNameLst>
                                      </p:cBhvr>
                                      <p:tavLst>
                                        <p:tav tm="0">
                                          <p:val>
                                            <p:strVal val="#ppt_x"/>
                                          </p:val>
                                        </p:tav>
                                        <p:tav tm="100000">
                                          <p:val>
                                            <p:strVal val="#ppt_x"/>
                                          </p:val>
                                        </p:tav>
                                      </p:tavLst>
                                    </p:anim>
                                    <p:anim calcmode="lin" valueType="num">
                                      <p:cBhvr additive="base">
                                        <p:cTn id="38" dur="500" fill="hold"/>
                                        <p:tgtEl>
                                          <p:spTgt spid="1536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5367"/>
                                        </p:tgtEl>
                                        <p:attrNameLst>
                                          <p:attrName>style.visibility</p:attrName>
                                        </p:attrNameLst>
                                      </p:cBhvr>
                                      <p:to>
                                        <p:strVal val="visible"/>
                                      </p:to>
                                    </p:set>
                                    <p:anim calcmode="lin" valueType="num">
                                      <p:cBhvr additive="base">
                                        <p:cTn id="41" dur="500" fill="hold"/>
                                        <p:tgtEl>
                                          <p:spTgt spid="15367"/>
                                        </p:tgtEl>
                                        <p:attrNameLst>
                                          <p:attrName>ppt_x</p:attrName>
                                        </p:attrNameLst>
                                      </p:cBhvr>
                                      <p:tavLst>
                                        <p:tav tm="0">
                                          <p:val>
                                            <p:strVal val="#ppt_x"/>
                                          </p:val>
                                        </p:tav>
                                        <p:tav tm="100000">
                                          <p:val>
                                            <p:strVal val="#ppt_x"/>
                                          </p:val>
                                        </p:tav>
                                      </p:tavLst>
                                    </p:anim>
                                    <p:anim calcmode="lin" valueType="num">
                                      <p:cBhvr additive="base">
                                        <p:cTn id="42" dur="500" fill="hold"/>
                                        <p:tgtEl>
                                          <p:spTgt spid="1536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grpId="1" nodeType="clickEffect">
                                  <p:stCondLst>
                                    <p:cond delay="0"/>
                                  </p:stCondLst>
                                  <p:childTnLst>
                                    <p:anim calcmode="lin" valueType="num">
                                      <p:cBhvr additive="base">
                                        <p:cTn id="46" dur="500"/>
                                        <p:tgtEl>
                                          <p:spTgt spid="15372"/>
                                        </p:tgtEl>
                                        <p:attrNameLst>
                                          <p:attrName>ppt_x</p:attrName>
                                        </p:attrNameLst>
                                      </p:cBhvr>
                                      <p:tavLst>
                                        <p:tav tm="0">
                                          <p:val>
                                            <p:strVal val="ppt_x"/>
                                          </p:val>
                                        </p:tav>
                                        <p:tav tm="100000">
                                          <p:val>
                                            <p:strVal val="ppt_x"/>
                                          </p:val>
                                        </p:tav>
                                      </p:tavLst>
                                    </p:anim>
                                    <p:anim calcmode="lin" valueType="num">
                                      <p:cBhvr additive="base">
                                        <p:cTn id="47" dur="500"/>
                                        <p:tgtEl>
                                          <p:spTgt spid="15372"/>
                                        </p:tgtEl>
                                        <p:attrNameLst>
                                          <p:attrName>ppt_y</p:attrName>
                                        </p:attrNameLst>
                                      </p:cBhvr>
                                      <p:tavLst>
                                        <p:tav tm="0">
                                          <p:val>
                                            <p:strVal val="ppt_y"/>
                                          </p:val>
                                        </p:tav>
                                        <p:tav tm="100000">
                                          <p:val>
                                            <p:strVal val="1+ppt_h/2"/>
                                          </p:val>
                                        </p:tav>
                                      </p:tavLst>
                                    </p:anim>
                                    <p:set>
                                      <p:cBhvr>
                                        <p:cTn id="48" dur="1" fill="hold">
                                          <p:stCondLst>
                                            <p:cond delay="499"/>
                                          </p:stCondLst>
                                        </p:cTn>
                                        <p:tgtEl>
                                          <p:spTgt spid="15372"/>
                                        </p:tgtEl>
                                        <p:attrNameLst>
                                          <p:attrName>style.visibility</p:attrName>
                                        </p:attrNameLst>
                                      </p:cBhvr>
                                      <p:to>
                                        <p:strVal val="hidden"/>
                                      </p:to>
                                    </p:set>
                                  </p:childTnLst>
                                </p:cTn>
                              </p:par>
                              <p:par>
                                <p:cTn id="49" presetID="2" presetClass="exit" presetSubtype="4" fill="hold" grpId="1" nodeType="withEffect">
                                  <p:stCondLst>
                                    <p:cond delay="0"/>
                                  </p:stCondLst>
                                  <p:childTnLst>
                                    <p:anim calcmode="lin" valueType="num">
                                      <p:cBhvr additive="base">
                                        <p:cTn id="50" dur="500"/>
                                        <p:tgtEl>
                                          <p:spTgt spid="15371"/>
                                        </p:tgtEl>
                                        <p:attrNameLst>
                                          <p:attrName>ppt_x</p:attrName>
                                        </p:attrNameLst>
                                      </p:cBhvr>
                                      <p:tavLst>
                                        <p:tav tm="0">
                                          <p:val>
                                            <p:strVal val="ppt_x"/>
                                          </p:val>
                                        </p:tav>
                                        <p:tav tm="100000">
                                          <p:val>
                                            <p:strVal val="ppt_x"/>
                                          </p:val>
                                        </p:tav>
                                      </p:tavLst>
                                    </p:anim>
                                    <p:anim calcmode="lin" valueType="num">
                                      <p:cBhvr additive="base">
                                        <p:cTn id="51" dur="500"/>
                                        <p:tgtEl>
                                          <p:spTgt spid="15371"/>
                                        </p:tgtEl>
                                        <p:attrNameLst>
                                          <p:attrName>ppt_y</p:attrName>
                                        </p:attrNameLst>
                                      </p:cBhvr>
                                      <p:tavLst>
                                        <p:tav tm="0">
                                          <p:val>
                                            <p:strVal val="ppt_y"/>
                                          </p:val>
                                        </p:tav>
                                        <p:tav tm="100000">
                                          <p:val>
                                            <p:strVal val="1+ppt_h/2"/>
                                          </p:val>
                                        </p:tav>
                                      </p:tavLst>
                                    </p:anim>
                                    <p:set>
                                      <p:cBhvr>
                                        <p:cTn id="52" dur="1" fill="hold">
                                          <p:stCondLst>
                                            <p:cond delay="499"/>
                                          </p:stCondLst>
                                        </p:cTn>
                                        <p:tgtEl>
                                          <p:spTgt spid="15371"/>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2" nodeType="clickEffect">
                                  <p:stCondLst>
                                    <p:cond delay="0"/>
                                  </p:stCondLst>
                                  <p:childTnLst>
                                    <p:set>
                                      <p:cBhvr>
                                        <p:cTn id="56" dur="1" fill="hold">
                                          <p:stCondLst>
                                            <p:cond delay="0"/>
                                          </p:stCondLst>
                                        </p:cTn>
                                        <p:tgtEl>
                                          <p:spTgt spid="15372"/>
                                        </p:tgtEl>
                                        <p:attrNameLst>
                                          <p:attrName>style.visibility</p:attrName>
                                        </p:attrNameLst>
                                      </p:cBhvr>
                                      <p:to>
                                        <p:strVal val="visible"/>
                                      </p:to>
                                    </p:set>
                                    <p:anim calcmode="lin" valueType="num">
                                      <p:cBhvr additive="base">
                                        <p:cTn id="57" dur="500" fill="hold"/>
                                        <p:tgtEl>
                                          <p:spTgt spid="15372"/>
                                        </p:tgtEl>
                                        <p:attrNameLst>
                                          <p:attrName>ppt_x</p:attrName>
                                        </p:attrNameLst>
                                      </p:cBhvr>
                                      <p:tavLst>
                                        <p:tav tm="0">
                                          <p:val>
                                            <p:strVal val="#ppt_x"/>
                                          </p:val>
                                        </p:tav>
                                        <p:tav tm="100000">
                                          <p:val>
                                            <p:strVal val="#ppt_x"/>
                                          </p:val>
                                        </p:tav>
                                      </p:tavLst>
                                    </p:anim>
                                    <p:anim calcmode="lin" valueType="num">
                                      <p:cBhvr additive="base">
                                        <p:cTn id="58" dur="500" fill="hold"/>
                                        <p:tgtEl>
                                          <p:spTgt spid="15372"/>
                                        </p:tgtEl>
                                        <p:attrNameLst>
                                          <p:attrName>ppt_y</p:attrName>
                                        </p:attrNameLst>
                                      </p:cBhvr>
                                      <p:tavLst>
                                        <p:tav tm="0">
                                          <p:val>
                                            <p:strVal val="1+#ppt_h/2"/>
                                          </p:val>
                                        </p:tav>
                                        <p:tav tm="100000">
                                          <p:val>
                                            <p:strVal val="#ppt_y"/>
                                          </p:val>
                                        </p:tav>
                                      </p:tavLst>
                                    </p:anim>
                                  </p:childTnLst>
                                </p:cTn>
                              </p:par>
                              <p:par>
                                <p:cTn id="59" presetID="2" presetClass="entr" presetSubtype="4" fill="hold" grpId="2" nodeType="withEffect">
                                  <p:stCondLst>
                                    <p:cond delay="0"/>
                                  </p:stCondLst>
                                  <p:childTnLst>
                                    <p:set>
                                      <p:cBhvr>
                                        <p:cTn id="60" dur="1" fill="hold">
                                          <p:stCondLst>
                                            <p:cond delay="0"/>
                                          </p:stCondLst>
                                        </p:cTn>
                                        <p:tgtEl>
                                          <p:spTgt spid="15371"/>
                                        </p:tgtEl>
                                        <p:attrNameLst>
                                          <p:attrName>style.visibility</p:attrName>
                                        </p:attrNameLst>
                                      </p:cBhvr>
                                      <p:to>
                                        <p:strVal val="visible"/>
                                      </p:to>
                                    </p:set>
                                    <p:anim calcmode="lin" valueType="num">
                                      <p:cBhvr additive="base">
                                        <p:cTn id="61" dur="500" fill="hold"/>
                                        <p:tgtEl>
                                          <p:spTgt spid="15371"/>
                                        </p:tgtEl>
                                        <p:attrNameLst>
                                          <p:attrName>ppt_x</p:attrName>
                                        </p:attrNameLst>
                                      </p:cBhvr>
                                      <p:tavLst>
                                        <p:tav tm="0">
                                          <p:val>
                                            <p:strVal val="#ppt_x"/>
                                          </p:val>
                                        </p:tav>
                                        <p:tav tm="100000">
                                          <p:val>
                                            <p:strVal val="#ppt_x"/>
                                          </p:val>
                                        </p:tav>
                                      </p:tavLst>
                                    </p:anim>
                                    <p:anim calcmode="lin" valueType="num">
                                      <p:cBhvr additive="base">
                                        <p:cTn id="62" dur="500" fill="hold"/>
                                        <p:tgtEl>
                                          <p:spTgt spid="153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animBg="1"/>
      <p:bldP spid="15365" grpId="0" animBg="1"/>
      <p:bldP spid="15366" grpId="0"/>
      <p:bldP spid="15367" grpId="0"/>
      <p:bldP spid="15369" grpId="0"/>
      <p:bldP spid="15370" grpId="0" animBg="1"/>
      <p:bldP spid="15371" grpId="0" animBg="1"/>
      <p:bldP spid="15371" grpId="1" animBg="1"/>
      <p:bldP spid="15371" grpId="2" animBg="1"/>
      <p:bldP spid="15372" grpId="0"/>
      <p:bldP spid="15372" grpId="1"/>
      <p:bldP spid="15372" grpId="2"/>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Rectangle 2"/>
          <p:cNvSpPr>
            <a:spLocks noGrp="1" noRot="1" noChangeArrowheads="1"/>
          </p:cNvSpPr>
          <p:nvPr>
            <p:ph type="title"/>
          </p:nvPr>
        </p:nvSpPr>
        <p:spPr/>
        <p:txBody>
          <a:bodyPr/>
          <a:lstStyle/>
          <a:p>
            <a:r>
              <a:rPr lang="en-US" dirty="0" err="1" smtClean="0"/>
              <a:t>Parametr</a:t>
            </a:r>
            <a:r>
              <a:rPr lang="tr-TR" dirty="0" smtClean="0"/>
              <a:t>e</a:t>
            </a:r>
            <a:r>
              <a:rPr lang="en-US" dirty="0" smtClean="0"/>
              <a:t> </a:t>
            </a:r>
            <a:r>
              <a:rPr lang="tr-TR" dirty="0" smtClean="0"/>
              <a:t>Geçirme</a:t>
            </a:r>
            <a:r>
              <a:rPr lang="en-US" dirty="0" smtClean="0"/>
              <a:t> </a:t>
            </a:r>
            <a:r>
              <a:rPr lang="tr-TR" dirty="0" smtClean="0"/>
              <a:t>Metotları</a:t>
            </a:r>
            <a:r>
              <a:rPr lang="en-US" altLang="ko-KR" dirty="0" smtClean="0">
                <a:ea typeface="굴림" pitchFamily="50" charset="-127"/>
              </a:rPr>
              <a:t> </a:t>
            </a:r>
            <a:r>
              <a:rPr lang="en-US" altLang="ko-KR" dirty="0">
                <a:ea typeface="굴림" pitchFamily="50" charset="-127"/>
              </a:rPr>
              <a:t>(1)</a:t>
            </a:r>
            <a:endParaRPr lang="en-US" dirty="0"/>
          </a:p>
        </p:txBody>
      </p:sp>
      <p:sp>
        <p:nvSpPr>
          <p:cNvPr id="825350" name="Text Box 6"/>
          <p:cNvSpPr txBox="1">
            <a:spLocks noChangeArrowheads="1"/>
          </p:cNvSpPr>
          <p:nvPr/>
        </p:nvSpPr>
        <p:spPr bwMode="auto">
          <a:xfrm>
            <a:off x="5143500" y="2114572"/>
            <a:ext cx="3468688" cy="1625600"/>
          </a:xfrm>
          <a:prstGeom prst="rect">
            <a:avLst/>
          </a:prstGeom>
          <a:noFill/>
          <a:ln w="9525" algn="ctr">
            <a:solidFill>
              <a:schemeClr val="tx1"/>
            </a:solidFill>
            <a:miter lim="800000"/>
            <a:headEnd/>
            <a:tailEnd/>
          </a:ln>
          <a:effectLst/>
        </p:spPr>
        <p:txBody>
          <a:bodyPr>
            <a:spAutoFit/>
          </a:bodyPr>
          <a:lstStyle/>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a:t>
            </a:r>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a, char *s) {</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i="1" dirty="0">
                <a:solidFill>
                  <a:srgbClr val="00FFFF"/>
                </a:solidFill>
                <a:effectLst>
                  <a:outerShdw blurRad="38100" dist="38100" dir="2700000" algn="tl">
                    <a:srgbClr val="000000"/>
                  </a:outerShdw>
                </a:effectLst>
                <a:ea typeface="굴림" pitchFamily="50" charset="-127"/>
              </a:rPr>
              <a:t>   …</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endParaRPr lang="en-US" sz="2000" dirty="0">
              <a:solidFill>
                <a:srgbClr val="00FFFF"/>
              </a:solidFill>
              <a:effectLst>
                <a:outerShdw blurRad="38100" dist="38100" dir="2700000" algn="tl">
                  <a:srgbClr val="000000"/>
                </a:outerShdw>
              </a:effectLst>
            </a:endParaRPr>
          </a:p>
        </p:txBody>
      </p:sp>
      <p:sp>
        <p:nvSpPr>
          <p:cNvPr id="825351" name="Text Box 7"/>
          <p:cNvSpPr txBox="1">
            <a:spLocks noChangeArrowheads="1"/>
          </p:cNvSpPr>
          <p:nvPr/>
        </p:nvSpPr>
        <p:spPr bwMode="auto">
          <a:xfrm>
            <a:off x="457200" y="1885972"/>
            <a:ext cx="3657600" cy="2082800"/>
          </a:xfrm>
          <a:prstGeom prst="rect">
            <a:avLst/>
          </a:prstGeom>
          <a:noFill/>
          <a:ln w="9525" algn="ctr">
            <a:solidFill>
              <a:schemeClr val="tx1"/>
            </a:solidFill>
            <a:miter lim="800000"/>
            <a:headEnd/>
            <a:tailEnd/>
          </a:ln>
          <a:effectLst/>
        </p:spPr>
        <p:txBody>
          <a:bodyPr>
            <a:spAutoFit/>
          </a:bodyPr>
          <a:lstStyle/>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result =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(10, “</a:t>
            </a:r>
            <a:r>
              <a:rPr lang="en-US" altLang="ko-KR" sz="2000" dirty="0" err="1">
                <a:solidFill>
                  <a:srgbClr val="00FFFF"/>
                </a:solidFill>
                <a:effectLst>
                  <a:outerShdw blurRad="38100" dist="38100" dir="2700000" algn="tl">
                    <a:srgbClr val="000000"/>
                  </a:outerShdw>
                </a:effectLst>
                <a:ea typeface="굴림" pitchFamily="50" charset="-127"/>
              </a:rPr>
              <a:t>val</a:t>
            </a:r>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sz="1000" dirty="0">
              <a:solidFill>
                <a:srgbClr val="00FFFF"/>
              </a:solidFill>
              <a:effectLst>
                <a:outerShdw blurRad="38100" dist="38100" dir="2700000" algn="tl">
                  <a:srgbClr val="000000"/>
                </a:outerShdw>
              </a:effectLst>
            </a:endParaRPr>
          </a:p>
        </p:txBody>
      </p:sp>
      <p:sp>
        <p:nvSpPr>
          <p:cNvPr id="825352" name="Line 8"/>
          <p:cNvSpPr>
            <a:spLocks noChangeShapeType="1"/>
          </p:cNvSpPr>
          <p:nvPr/>
        </p:nvSpPr>
        <p:spPr bwMode="auto">
          <a:xfrm flipV="1">
            <a:off x="4000500" y="2114572"/>
            <a:ext cx="1143000" cy="9398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5353" name="Line 9"/>
          <p:cNvSpPr>
            <a:spLocks noChangeShapeType="1"/>
          </p:cNvSpPr>
          <p:nvPr/>
        </p:nvSpPr>
        <p:spPr bwMode="auto">
          <a:xfrm flipH="1" flipV="1">
            <a:off x="3886200" y="3282972"/>
            <a:ext cx="1257300" cy="4572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5358" name="Oval 14"/>
          <p:cNvSpPr>
            <a:spLocks noChangeArrowheads="1"/>
          </p:cNvSpPr>
          <p:nvPr/>
        </p:nvSpPr>
        <p:spPr bwMode="auto">
          <a:xfrm>
            <a:off x="2971800" y="3167085"/>
            <a:ext cx="114300" cy="112712"/>
          </a:xfrm>
          <a:prstGeom prst="ellipse">
            <a:avLst/>
          </a:prstGeom>
          <a:noFill/>
          <a:ln w="9525" algn="ctr">
            <a:noFill/>
            <a:round/>
            <a:headEnd/>
            <a:tailEnd/>
          </a:ln>
          <a:effectLst/>
        </p:spPr>
        <p:txBody>
          <a:bodyPr wrap="none" anchor="ctr"/>
          <a:lstStyle/>
          <a:p>
            <a:endParaRPr lang="tr-TR"/>
          </a:p>
        </p:txBody>
      </p:sp>
      <p:sp>
        <p:nvSpPr>
          <p:cNvPr id="825359" name="Oval 15"/>
          <p:cNvSpPr>
            <a:spLocks noChangeArrowheads="1"/>
          </p:cNvSpPr>
          <p:nvPr/>
        </p:nvSpPr>
        <p:spPr bwMode="auto">
          <a:xfrm>
            <a:off x="6972300" y="2457472"/>
            <a:ext cx="114300" cy="112713"/>
          </a:xfrm>
          <a:prstGeom prst="ellipse">
            <a:avLst/>
          </a:prstGeom>
          <a:noFill/>
          <a:ln w="9525" algn="ctr">
            <a:noFill/>
            <a:round/>
            <a:headEnd/>
            <a:tailEnd/>
          </a:ln>
          <a:effectLst/>
        </p:spPr>
        <p:txBody>
          <a:bodyPr wrap="none" anchor="ctr"/>
          <a:lstStyle/>
          <a:p>
            <a:endParaRPr lang="tr-TR"/>
          </a:p>
        </p:txBody>
      </p:sp>
      <p:sp>
        <p:nvSpPr>
          <p:cNvPr id="825360" name="Oval 16"/>
          <p:cNvSpPr>
            <a:spLocks noChangeArrowheads="1"/>
          </p:cNvSpPr>
          <p:nvPr/>
        </p:nvSpPr>
        <p:spPr bwMode="auto">
          <a:xfrm>
            <a:off x="3486150" y="3170260"/>
            <a:ext cx="114300" cy="112712"/>
          </a:xfrm>
          <a:prstGeom prst="ellipse">
            <a:avLst/>
          </a:prstGeom>
          <a:noFill/>
          <a:ln w="9525" algn="ctr">
            <a:noFill/>
            <a:round/>
            <a:headEnd/>
            <a:tailEnd/>
          </a:ln>
          <a:effectLst/>
        </p:spPr>
        <p:txBody>
          <a:bodyPr wrap="none" anchor="ctr"/>
          <a:lstStyle/>
          <a:p>
            <a:endParaRPr lang="tr-TR"/>
          </a:p>
        </p:txBody>
      </p:sp>
      <p:sp>
        <p:nvSpPr>
          <p:cNvPr id="825361" name="Oval 17"/>
          <p:cNvSpPr>
            <a:spLocks noChangeArrowheads="1"/>
          </p:cNvSpPr>
          <p:nvPr/>
        </p:nvSpPr>
        <p:spPr bwMode="auto">
          <a:xfrm>
            <a:off x="7886700" y="2457472"/>
            <a:ext cx="114300" cy="112713"/>
          </a:xfrm>
          <a:prstGeom prst="ellipse">
            <a:avLst/>
          </a:prstGeom>
          <a:noFill/>
          <a:ln w="9525" algn="ctr">
            <a:noFill/>
            <a:round/>
            <a:headEnd/>
            <a:tailEnd/>
          </a:ln>
          <a:effectLst/>
        </p:spPr>
        <p:txBody>
          <a:bodyPr wrap="none" anchor="ctr"/>
          <a:lstStyle/>
          <a:p>
            <a:endParaRPr lang="tr-TR"/>
          </a:p>
        </p:txBody>
      </p:sp>
      <p:cxnSp>
        <p:nvCxnSpPr>
          <p:cNvPr id="825362" name="AutoShape 18"/>
          <p:cNvCxnSpPr>
            <a:cxnSpLocks noChangeShapeType="1"/>
          </p:cNvCxnSpPr>
          <p:nvPr/>
        </p:nvCxnSpPr>
        <p:spPr bwMode="auto">
          <a:xfrm rot="5400000" flipH="1" flipV="1">
            <a:off x="4431494" y="924741"/>
            <a:ext cx="709612" cy="4000500"/>
          </a:xfrm>
          <a:prstGeom prst="bentConnector3">
            <a:avLst>
              <a:gd name="adj1" fmla="val -168458"/>
            </a:avLst>
          </a:prstGeom>
          <a:noFill/>
          <a:ln w="38100">
            <a:solidFill>
              <a:srgbClr val="FF3300"/>
            </a:solidFill>
            <a:prstDash val="sysDot"/>
            <a:miter lim="800000"/>
            <a:headEnd/>
            <a:tailEnd type="triangle" w="lg" len="lg"/>
          </a:ln>
          <a:effectLst/>
        </p:spPr>
      </p:cxnSp>
      <p:cxnSp>
        <p:nvCxnSpPr>
          <p:cNvPr id="825363" name="AutoShape 19"/>
          <p:cNvCxnSpPr>
            <a:cxnSpLocks noChangeShapeType="1"/>
          </p:cNvCxnSpPr>
          <p:nvPr/>
        </p:nvCxnSpPr>
        <p:spPr bwMode="auto">
          <a:xfrm rot="5400000" flipH="1" flipV="1">
            <a:off x="5058560" y="726304"/>
            <a:ext cx="712787" cy="4400550"/>
          </a:xfrm>
          <a:prstGeom prst="bentConnector3">
            <a:avLst>
              <a:gd name="adj1" fmla="val -236083"/>
            </a:avLst>
          </a:prstGeom>
          <a:noFill/>
          <a:ln w="38100">
            <a:solidFill>
              <a:srgbClr val="FFCCFF"/>
            </a:solidFill>
            <a:prstDash val="sysDot"/>
            <a:miter lim="800000"/>
            <a:headEnd type="none" w="lg" len="lg"/>
            <a:tailEnd type="triangle" w="lg" len="lg"/>
          </a:ln>
          <a:effectLst/>
        </p:spPr>
      </p:cxnSp>
      <p:grpSp>
        <p:nvGrpSpPr>
          <p:cNvPr id="2" name="Group 35"/>
          <p:cNvGrpSpPr>
            <a:grpSpLocks/>
          </p:cNvGrpSpPr>
          <p:nvPr/>
        </p:nvGrpSpPr>
        <p:grpSpPr bwMode="auto">
          <a:xfrm>
            <a:off x="0" y="4457724"/>
            <a:ext cx="3314700" cy="1284288"/>
            <a:chOff x="0" y="2628"/>
            <a:chExt cx="2088" cy="809"/>
          </a:xfrm>
        </p:grpSpPr>
        <p:sp>
          <p:nvSpPr>
            <p:cNvPr id="825364" name="Text Box 20"/>
            <p:cNvSpPr txBox="1">
              <a:spLocks noChangeArrowheads="1"/>
            </p:cNvSpPr>
            <p:nvPr/>
          </p:nvSpPr>
          <p:spPr bwMode="auto">
            <a:xfrm>
              <a:off x="0" y="2952"/>
              <a:ext cx="2088" cy="485"/>
            </a:xfrm>
            <a:prstGeom prst="rect">
              <a:avLst/>
            </a:prstGeom>
            <a:noFill/>
            <a:ln w="9525" algn="ctr">
              <a:noFill/>
              <a:miter lim="800000"/>
              <a:headEnd/>
              <a:tailEnd/>
            </a:ln>
            <a:effectLst/>
          </p:spPr>
          <p:txBody>
            <a:bodyPr wrap="square">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Call-by-Value</a:t>
              </a:r>
            </a:p>
            <a:p>
              <a:r>
                <a:rPr lang="tr-TR" altLang="ko-KR" sz="2000" dirty="0" smtClean="0">
                  <a:effectLst>
                    <a:outerShdw blurRad="38100" dist="38100" dir="2700000" algn="tl">
                      <a:srgbClr val="000000"/>
                    </a:outerShdw>
                  </a:effectLst>
                  <a:ea typeface="굴림" pitchFamily="50" charset="-127"/>
                </a:rPr>
                <a:t>D</a:t>
              </a:r>
              <a:r>
                <a:rPr lang="en-US" altLang="ko-KR" sz="2000" dirty="0" err="1" smtClean="0">
                  <a:effectLst>
                    <a:outerShdw blurRad="38100" dist="38100" dir="2700000" algn="tl">
                      <a:srgbClr val="000000"/>
                    </a:outerShdw>
                  </a:effectLst>
                  <a:ea typeface="굴림" pitchFamily="50" charset="-127"/>
                </a:rPr>
                <a:t>uplicated</a:t>
              </a:r>
              <a:r>
                <a:rPr lang="en-US" altLang="ko-KR" sz="2000" dirty="0" smtClean="0">
                  <a:effectLst>
                    <a:outerShdw blurRad="38100" dist="38100" dir="2700000" algn="tl">
                      <a:srgbClr val="000000"/>
                    </a:outerShdw>
                  </a:effectLst>
                  <a:ea typeface="굴림" pitchFamily="50" charset="-127"/>
                </a:rPr>
                <a:t> </a:t>
              </a:r>
              <a:r>
                <a:rPr lang="tr-TR" altLang="ko-KR" sz="2000" dirty="0" smtClean="0">
                  <a:effectLst>
                    <a:outerShdw blurRad="38100" dist="38100" dir="2700000" algn="tl">
                      <a:srgbClr val="000000"/>
                    </a:outerShdw>
                  </a:effectLst>
                  <a:ea typeface="굴림" pitchFamily="50" charset="-127"/>
                </a:rPr>
                <a:t>uzaya ihtiyaç duyar</a:t>
              </a:r>
              <a:endParaRPr lang="en-US" altLang="ko-KR" sz="2000" dirty="0">
                <a:effectLst>
                  <a:outerShdw blurRad="38100" dist="38100" dir="2700000" algn="tl">
                    <a:srgbClr val="000000"/>
                  </a:outerShdw>
                </a:effectLst>
                <a:ea typeface="굴림" pitchFamily="50" charset="-127"/>
              </a:endParaRPr>
            </a:p>
          </p:txBody>
        </p:sp>
        <p:sp>
          <p:nvSpPr>
            <p:cNvPr id="825367" name="Line 23"/>
            <p:cNvSpPr>
              <a:spLocks noChangeShapeType="1"/>
            </p:cNvSpPr>
            <p:nvPr/>
          </p:nvSpPr>
          <p:spPr bwMode="auto">
            <a:xfrm flipH="1">
              <a:off x="1305" y="2628"/>
              <a:ext cx="468" cy="324"/>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3" name="Group 36"/>
          <p:cNvGrpSpPr>
            <a:grpSpLocks/>
          </p:cNvGrpSpPr>
          <p:nvPr/>
        </p:nvGrpSpPr>
        <p:grpSpPr bwMode="auto">
          <a:xfrm>
            <a:off x="5600700" y="4972072"/>
            <a:ext cx="3314700" cy="1428750"/>
            <a:chOff x="3528" y="2952"/>
            <a:chExt cx="2088" cy="900"/>
          </a:xfrm>
        </p:grpSpPr>
        <p:sp>
          <p:nvSpPr>
            <p:cNvPr id="825366" name="Text Box 22"/>
            <p:cNvSpPr txBox="1">
              <a:spLocks noChangeArrowheads="1"/>
            </p:cNvSpPr>
            <p:nvPr/>
          </p:nvSpPr>
          <p:spPr bwMode="auto">
            <a:xfrm>
              <a:off x="3528" y="3154"/>
              <a:ext cx="2088" cy="698"/>
            </a:xfrm>
            <a:prstGeom prst="rect">
              <a:avLst/>
            </a:prstGeom>
            <a:noFill/>
            <a:ln w="9525" algn="ctr">
              <a:noFill/>
              <a:miter lim="800000"/>
              <a:headEnd/>
              <a:tailEnd/>
            </a:ln>
            <a:effectLst/>
          </p:spPr>
          <p:txBody>
            <a:bodyPr>
              <a:spAutoFit/>
            </a:bodyPr>
            <a:lstStyle/>
            <a:p>
              <a:r>
                <a:rPr lang="en-US" altLang="ko-KR" sz="2400" b="1" i="1" dirty="0">
                  <a:solidFill>
                    <a:srgbClr val="FFFF00"/>
                  </a:solidFill>
                  <a:effectLst>
                    <a:outerShdw blurRad="38100" dist="38100" dir="2700000" algn="tl">
                      <a:srgbClr val="000000"/>
                    </a:outerShdw>
                  </a:effectLst>
                  <a:ea typeface="굴림" pitchFamily="50" charset="-127"/>
                </a:rPr>
                <a:t>Pass-by-Reference </a:t>
              </a:r>
              <a:endParaRPr lang="tr-TR" altLang="ko-KR" sz="2400" b="1" i="1" dirty="0" smtClean="0">
                <a:solidFill>
                  <a:srgbClr val="FFFF00"/>
                </a:solidFill>
                <a:effectLst>
                  <a:outerShdw blurRad="38100" dist="38100" dir="2700000" algn="tl">
                    <a:srgbClr val="000000"/>
                  </a:outerShdw>
                </a:effectLst>
                <a:ea typeface="굴림" pitchFamily="50" charset="-127"/>
              </a:endParaRPr>
            </a:p>
            <a:p>
              <a:r>
                <a:rPr lang="en-US" altLang="ko-KR" sz="2400" b="1" i="1" dirty="0" smtClean="0">
                  <a:solidFill>
                    <a:srgbClr val="FFFF00"/>
                  </a:solidFill>
                  <a:effectLst>
                    <a:outerShdw blurRad="38100" dist="38100" dir="2700000" algn="tl">
                      <a:srgbClr val="000000"/>
                    </a:outerShdw>
                  </a:effectLst>
                  <a:ea typeface="굴림" pitchFamily="50" charset="-127"/>
                </a:rPr>
                <a:t>(</a:t>
              </a:r>
              <a:r>
                <a:rPr lang="en-US" altLang="ko-KR" sz="2400" b="1" i="1" dirty="0">
                  <a:solidFill>
                    <a:srgbClr val="FFFF00"/>
                  </a:solidFill>
                  <a:effectLst>
                    <a:outerShdw blurRad="38100" dist="38100" dir="2700000" algn="tl">
                      <a:srgbClr val="000000"/>
                    </a:outerShdw>
                  </a:effectLst>
                  <a:ea typeface="굴림" pitchFamily="50" charset="-127"/>
                </a:rPr>
                <a:t>Call-by-Reference)</a:t>
              </a:r>
            </a:p>
            <a:p>
              <a:r>
                <a:rPr lang="tr-TR" altLang="ko-KR" dirty="0" smtClean="0">
                  <a:effectLst>
                    <a:outerShdw blurRad="38100" dist="38100" dir="2700000" algn="tl">
                      <a:srgbClr val="000000"/>
                    </a:outerShdw>
                  </a:effectLst>
                  <a:ea typeface="굴림" pitchFamily="50" charset="-127"/>
                </a:rPr>
                <a:t>Dolaylı adreslemeye ihtiyaç duyar</a:t>
              </a:r>
              <a:endParaRPr lang="en-US" altLang="ko-KR" sz="2000" dirty="0">
                <a:effectLst>
                  <a:outerShdw blurRad="38100" dist="38100" dir="2700000" algn="tl">
                    <a:srgbClr val="000000"/>
                  </a:outerShdw>
                </a:effectLst>
                <a:ea typeface="굴림" pitchFamily="50" charset="-127"/>
              </a:endParaRPr>
            </a:p>
          </p:txBody>
        </p:sp>
        <p:sp>
          <p:nvSpPr>
            <p:cNvPr id="825368" name="Line 24"/>
            <p:cNvSpPr>
              <a:spLocks noChangeShapeType="1"/>
            </p:cNvSpPr>
            <p:nvPr/>
          </p:nvSpPr>
          <p:spPr bwMode="auto">
            <a:xfrm flipH="1">
              <a:off x="4614" y="2952"/>
              <a:ext cx="0" cy="223"/>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4" name="Group 37"/>
          <p:cNvGrpSpPr>
            <a:grpSpLocks/>
          </p:cNvGrpSpPr>
          <p:nvPr/>
        </p:nvGrpSpPr>
        <p:grpSpPr bwMode="auto">
          <a:xfrm>
            <a:off x="2330443" y="4972072"/>
            <a:ext cx="4598987" cy="1600200"/>
            <a:chOff x="1468" y="2952"/>
            <a:chExt cx="2897" cy="1008"/>
          </a:xfrm>
        </p:grpSpPr>
        <p:sp>
          <p:nvSpPr>
            <p:cNvPr id="825369" name="Text Box 25"/>
            <p:cNvSpPr txBox="1">
              <a:spLocks noChangeArrowheads="1"/>
            </p:cNvSpPr>
            <p:nvPr/>
          </p:nvSpPr>
          <p:spPr bwMode="auto">
            <a:xfrm>
              <a:off x="1468" y="3672"/>
              <a:ext cx="2897" cy="288"/>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Pass-by-Value (In Mode)</a:t>
              </a:r>
            </a:p>
          </p:txBody>
        </p:sp>
        <p:sp>
          <p:nvSpPr>
            <p:cNvPr id="825370" name="Line 26"/>
            <p:cNvSpPr>
              <a:spLocks noChangeShapeType="1"/>
            </p:cNvSpPr>
            <p:nvPr/>
          </p:nvSpPr>
          <p:spPr bwMode="auto">
            <a:xfrm>
              <a:off x="1800" y="3432"/>
              <a:ext cx="288" cy="240"/>
            </a:xfrm>
            <a:prstGeom prst="line">
              <a:avLst/>
            </a:prstGeom>
            <a:noFill/>
            <a:ln w="19050">
              <a:solidFill>
                <a:srgbClr val="FFFF00"/>
              </a:solidFill>
              <a:prstDash val="dash"/>
              <a:round/>
              <a:headEnd/>
              <a:tailEnd/>
            </a:ln>
            <a:effectLst/>
          </p:spPr>
          <p:txBody>
            <a:bodyPr wrap="none" anchor="ctr"/>
            <a:lstStyle/>
            <a:p>
              <a:endParaRPr lang="tr-TR"/>
            </a:p>
          </p:txBody>
        </p:sp>
        <p:sp>
          <p:nvSpPr>
            <p:cNvPr id="825371" name="Line 27"/>
            <p:cNvSpPr>
              <a:spLocks noChangeShapeType="1"/>
            </p:cNvSpPr>
            <p:nvPr/>
          </p:nvSpPr>
          <p:spPr bwMode="auto">
            <a:xfrm flipH="1">
              <a:off x="2664" y="2952"/>
              <a:ext cx="720" cy="720"/>
            </a:xfrm>
            <a:prstGeom prst="line">
              <a:avLst/>
            </a:prstGeom>
            <a:noFill/>
            <a:ln w="19050">
              <a:solidFill>
                <a:srgbClr val="FFFF00"/>
              </a:solidFill>
              <a:prstDash val="dash"/>
              <a:round/>
              <a:headEnd/>
              <a:tailEnd/>
            </a:ln>
            <a:effectLst/>
          </p:spPr>
          <p:txBody>
            <a:bodyPr wrap="none" anchor="ctr"/>
            <a:lstStyle/>
            <a:p>
              <a:endParaRPr lang="tr-TR"/>
            </a:p>
          </p:txBody>
        </p:sp>
      </p:grpSp>
      <p:sp>
        <p:nvSpPr>
          <p:cNvPr id="825373" name="Oval 29"/>
          <p:cNvSpPr>
            <a:spLocks noChangeArrowheads="1"/>
          </p:cNvSpPr>
          <p:nvPr/>
        </p:nvSpPr>
        <p:spPr bwMode="auto">
          <a:xfrm>
            <a:off x="1116013" y="3113110"/>
            <a:ext cx="114300" cy="112712"/>
          </a:xfrm>
          <a:prstGeom prst="ellipse">
            <a:avLst/>
          </a:prstGeom>
          <a:noFill/>
          <a:ln w="9525" algn="ctr">
            <a:noFill/>
            <a:round/>
            <a:headEnd/>
            <a:tailEnd/>
          </a:ln>
          <a:effectLst/>
        </p:spPr>
        <p:txBody>
          <a:bodyPr wrap="none" anchor="ctr"/>
          <a:lstStyle/>
          <a:p>
            <a:endParaRPr lang="tr-TR"/>
          </a:p>
        </p:txBody>
      </p:sp>
      <p:sp>
        <p:nvSpPr>
          <p:cNvPr id="825374" name="Oval 30"/>
          <p:cNvSpPr>
            <a:spLocks noChangeArrowheads="1"/>
          </p:cNvSpPr>
          <p:nvPr/>
        </p:nvSpPr>
        <p:spPr bwMode="auto">
          <a:xfrm>
            <a:off x="5715000" y="2457472"/>
            <a:ext cx="114300" cy="112713"/>
          </a:xfrm>
          <a:prstGeom prst="ellipse">
            <a:avLst/>
          </a:prstGeom>
          <a:noFill/>
          <a:ln w="9525" algn="ctr">
            <a:noFill/>
            <a:round/>
            <a:headEnd/>
            <a:tailEnd/>
          </a:ln>
          <a:effectLst/>
        </p:spPr>
        <p:txBody>
          <a:bodyPr wrap="none" anchor="ctr"/>
          <a:lstStyle/>
          <a:p>
            <a:endParaRPr lang="tr-TR"/>
          </a:p>
        </p:txBody>
      </p:sp>
      <p:sp>
        <p:nvSpPr>
          <p:cNvPr id="825377" name="Text Box 33"/>
          <p:cNvSpPr txBox="1">
            <a:spLocks noChangeArrowheads="1"/>
          </p:cNvSpPr>
          <p:nvPr/>
        </p:nvSpPr>
        <p:spPr bwMode="auto">
          <a:xfrm>
            <a:off x="6115050" y="4052910"/>
            <a:ext cx="914400" cy="396875"/>
          </a:xfrm>
          <a:prstGeom prst="rect">
            <a:avLst/>
          </a:prstGeom>
          <a:noFill/>
          <a:ln w="9525" algn="ctr">
            <a:noFill/>
            <a:miter lim="800000"/>
            <a:headEnd/>
            <a:tailEnd/>
          </a:ln>
          <a:effectLst/>
        </p:spPr>
        <p:txBody>
          <a:bodyPr>
            <a:spAutoFit/>
          </a:bodyPr>
          <a:lstStyle/>
          <a:p>
            <a:pPr>
              <a:spcBef>
                <a:spcPct val="50000"/>
              </a:spcBef>
            </a:pPr>
            <a:r>
              <a:rPr lang="tr-TR" altLang="ko-KR" sz="2000" i="1" dirty="0" smtClean="0">
                <a:effectLst>
                  <a:outerShdw blurRad="38100" dist="38100" dir="2700000" algn="tl">
                    <a:srgbClr val="000000"/>
                  </a:outerShdw>
                </a:effectLst>
                <a:ea typeface="굴림" pitchFamily="50" charset="-127"/>
              </a:rPr>
              <a:t>Değer</a:t>
            </a:r>
            <a:endParaRPr lang="en-US" altLang="ko-KR" sz="2000" i="1" dirty="0">
              <a:effectLst>
                <a:outerShdw blurRad="38100" dist="38100" dir="2700000" algn="tl">
                  <a:srgbClr val="000000"/>
                </a:outerShdw>
              </a:effectLst>
              <a:ea typeface="굴림" pitchFamily="50" charset="-127"/>
            </a:endParaRPr>
          </a:p>
        </p:txBody>
      </p:sp>
      <p:sp>
        <p:nvSpPr>
          <p:cNvPr id="825378" name="Text Box 34"/>
          <p:cNvSpPr txBox="1">
            <a:spLocks noChangeArrowheads="1"/>
          </p:cNvSpPr>
          <p:nvPr/>
        </p:nvSpPr>
        <p:spPr bwMode="auto">
          <a:xfrm>
            <a:off x="6286500" y="4514872"/>
            <a:ext cx="1600200" cy="396875"/>
          </a:xfrm>
          <a:prstGeom prst="rect">
            <a:avLst/>
          </a:prstGeom>
          <a:noFill/>
          <a:ln w="9525" algn="ctr">
            <a:noFill/>
            <a:miter lim="800000"/>
            <a:headEnd/>
            <a:tailEnd/>
          </a:ln>
          <a:effectLst/>
        </p:spPr>
        <p:txBody>
          <a:bodyPr>
            <a:spAutoFit/>
          </a:bodyPr>
          <a:lstStyle/>
          <a:p>
            <a:pPr>
              <a:spcBef>
                <a:spcPct val="50000"/>
              </a:spcBef>
            </a:pPr>
            <a:r>
              <a:rPr lang="tr-TR" altLang="ko-KR" sz="2000" i="1" dirty="0" smtClean="0">
                <a:effectLst>
                  <a:outerShdw blurRad="38100" dist="38100" dir="2700000" algn="tl">
                    <a:srgbClr val="000000"/>
                  </a:outerShdw>
                </a:effectLst>
                <a:ea typeface="굴림" pitchFamily="50" charset="-127"/>
              </a:rPr>
              <a:t>Ulaşım Yolu</a:t>
            </a:r>
            <a:endParaRPr lang="en-US" altLang="ko-KR" sz="2000" i="1" dirty="0">
              <a:effectLst>
                <a:outerShdw blurRad="38100" dist="38100" dir="2700000" algn="tl">
                  <a:srgbClr val="000000"/>
                </a:outerShdw>
              </a:effectLst>
              <a:ea typeface="굴림" pitchFamily="50" charset="-127"/>
            </a:endParaRPr>
          </a:p>
        </p:txBody>
      </p:sp>
      <p:sp>
        <p:nvSpPr>
          <p:cNvPr id="32" name="Text Box 3"/>
          <p:cNvSpPr txBox="1">
            <a:spLocks noChangeArrowheads="1"/>
          </p:cNvSpPr>
          <p:nvPr/>
        </p:nvSpPr>
        <p:spPr bwMode="auto">
          <a:xfrm>
            <a:off x="1028700" y="14208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Çağıran program</a:t>
            </a:r>
            <a:endParaRPr lang="en-US" sz="2400" dirty="0">
              <a:effectLst>
                <a:outerShdw blurRad="38100" dist="38100" dir="2700000" algn="tl">
                  <a:srgbClr val="000000"/>
                </a:outerShdw>
              </a:effectLst>
            </a:endParaRPr>
          </a:p>
        </p:txBody>
      </p:sp>
      <p:sp>
        <p:nvSpPr>
          <p:cNvPr id="33" name="Text Box 4"/>
          <p:cNvSpPr txBox="1">
            <a:spLocks noChangeArrowheads="1"/>
          </p:cNvSpPr>
          <p:nvPr/>
        </p:nvSpPr>
        <p:spPr bwMode="auto">
          <a:xfrm>
            <a:off x="5715000" y="14462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Altprogram</a:t>
            </a:r>
            <a:endParaRPr lang="en-US" sz="2400" dirty="0">
              <a:effectLst>
                <a:outerShdw blurRad="38100" dist="38100" dir="2700000" algn="tl">
                  <a:srgbClr val="000000"/>
                </a:outerShdw>
              </a:effectLst>
            </a:endParaRPr>
          </a:p>
        </p:txBody>
      </p:sp>
      <p:sp>
        <p:nvSpPr>
          <p:cNvPr id="29" name="28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50</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5362"/>
                                        </p:tgtEl>
                                        <p:attrNameLst>
                                          <p:attrName>style.visibility</p:attrName>
                                        </p:attrNameLst>
                                      </p:cBhvr>
                                      <p:to>
                                        <p:strVal val="visible"/>
                                      </p:to>
                                    </p:set>
                                    <p:animEffect transition="in" filter="wipe(left)">
                                      <p:cBhvr>
                                        <p:cTn id="7" dur="500"/>
                                        <p:tgtEl>
                                          <p:spTgt spid="82536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825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825363"/>
                                        </p:tgtEl>
                                        <p:attrNameLst>
                                          <p:attrName>style.visibility</p:attrName>
                                        </p:attrNameLst>
                                      </p:cBhvr>
                                      <p:to>
                                        <p:strVal val="visible"/>
                                      </p:to>
                                    </p:set>
                                    <p:animEffect transition="in" filter="wipe(left)">
                                      <p:cBhvr>
                                        <p:cTn id="19" dur="500"/>
                                        <p:tgtEl>
                                          <p:spTgt spid="82536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up)">
                                      <p:cBhvr>
                                        <p:cTn id="23" dur="500"/>
                                        <p:tgtEl>
                                          <p:spTgt spid="3"/>
                                        </p:tgtEl>
                                      </p:cBhvr>
                                    </p:animEffec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0"/>
                                          </p:stCondLst>
                                        </p:cTn>
                                        <p:tgtEl>
                                          <p:spTgt spid="82537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up)">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5377" grpId="0"/>
      <p:bldP spid="82537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Rectangle 2"/>
          <p:cNvSpPr>
            <a:spLocks noGrp="1" noRot="1" noChangeArrowheads="1"/>
          </p:cNvSpPr>
          <p:nvPr>
            <p:ph type="title"/>
          </p:nvPr>
        </p:nvSpPr>
        <p:spPr/>
        <p:txBody>
          <a:bodyPr/>
          <a:lstStyle/>
          <a:p>
            <a:r>
              <a:rPr lang="en-US" dirty="0" err="1" smtClean="0"/>
              <a:t>Parametr</a:t>
            </a:r>
            <a:r>
              <a:rPr lang="tr-TR" dirty="0" smtClean="0"/>
              <a:t>e</a:t>
            </a:r>
            <a:r>
              <a:rPr lang="en-US" dirty="0" smtClean="0"/>
              <a:t> </a:t>
            </a:r>
            <a:r>
              <a:rPr lang="tr-TR" dirty="0" smtClean="0"/>
              <a:t>Geçirme</a:t>
            </a:r>
            <a:r>
              <a:rPr lang="en-US" dirty="0" smtClean="0"/>
              <a:t> </a:t>
            </a:r>
            <a:r>
              <a:rPr lang="tr-TR" dirty="0" smtClean="0"/>
              <a:t>Metotları</a:t>
            </a:r>
            <a:r>
              <a:rPr lang="en-US" altLang="ko-KR" dirty="0" smtClean="0">
                <a:ea typeface="굴림" pitchFamily="50" charset="-127"/>
              </a:rPr>
              <a:t> (</a:t>
            </a:r>
            <a:r>
              <a:rPr lang="tr-TR" altLang="ko-KR" dirty="0" smtClean="0">
                <a:ea typeface="굴림" pitchFamily="50" charset="-127"/>
              </a:rPr>
              <a:t>2</a:t>
            </a:r>
            <a:r>
              <a:rPr lang="en-US" altLang="ko-KR" dirty="0" smtClean="0">
                <a:ea typeface="굴림" pitchFamily="50" charset="-127"/>
              </a:rPr>
              <a:t>)</a:t>
            </a:r>
            <a:endParaRPr lang="en-US" dirty="0"/>
          </a:p>
        </p:txBody>
      </p:sp>
      <p:sp>
        <p:nvSpPr>
          <p:cNvPr id="826371" name="Text Box 3"/>
          <p:cNvSpPr txBox="1">
            <a:spLocks noChangeArrowheads="1"/>
          </p:cNvSpPr>
          <p:nvPr/>
        </p:nvSpPr>
        <p:spPr bwMode="auto">
          <a:xfrm>
            <a:off x="1028700" y="14208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Çağıran program</a:t>
            </a:r>
            <a:endParaRPr lang="en-US" sz="2400" dirty="0">
              <a:effectLst>
                <a:outerShdw blurRad="38100" dist="38100" dir="2700000" algn="tl">
                  <a:srgbClr val="000000"/>
                </a:outerShdw>
              </a:effectLst>
            </a:endParaRPr>
          </a:p>
        </p:txBody>
      </p:sp>
      <p:sp>
        <p:nvSpPr>
          <p:cNvPr id="826372" name="Text Box 4"/>
          <p:cNvSpPr txBox="1">
            <a:spLocks noChangeArrowheads="1"/>
          </p:cNvSpPr>
          <p:nvPr/>
        </p:nvSpPr>
        <p:spPr bwMode="auto">
          <a:xfrm>
            <a:off x="5715000" y="1446233"/>
            <a:ext cx="2286000" cy="461665"/>
          </a:xfrm>
          <a:prstGeom prst="rect">
            <a:avLst/>
          </a:prstGeom>
          <a:noFill/>
          <a:ln w="9525" algn="ctr">
            <a:noFill/>
            <a:miter lim="800000"/>
            <a:headEnd/>
            <a:tailEnd/>
          </a:ln>
          <a:effectLst/>
        </p:spPr>
        <p:txBody>
          <a:bodyPr>
            <a:spAutoFit/>
          </a:bodyPr>
          <a:lstStyle/>
          <a:p>
            <a:pPr>
              <a:spcBef>
                <a:spcPct val="50000"/>
              </a:spcBef>
            </a:pPr>
            <a:r>
              <a:rPr lang="tr-TR" altLang="ko-KR" sz="2400" dirty="0" smtClean="0">
                <a:effectLst>
                  <a:outerShdw blurRad="38100" dist="38100" dir="2700000" algn="tl">
                    <a:srgbClr val="000000"/>
                  </a:outerShdw>
                </a:effectLst>
                <a:ea typeface="굴림" pitchFamily="50" charset="-127"/>
              </a:rPr>
              <a:t>Altprogram</a:t>
            </a:r>
            <a:endParaRPr lang="en-US" sz="2400" dirty="0">
              <a:effectLst>
                <a:outerShdw blurRad="38100" dist="38100" dir="2700000" algn="tl">
                  <a:srgbClr val="000000"/>
                </a:outerShdw>
              </a:effectLst>
            </a:endParaRPr>
          </a:p>
        </p:txBody>
      </p:sp>
      <p:sp>
        <p:nvSpPr>
          <p:cNvPr id="826373" name="Text Box 5"/>
          <p:cNvSpPr txBox="1">
            <a:spLocks noChangeArrowheads="1"/>
          </p:cNvSpPr>
          <p:nvPr/>
        </p:nvSpPr>
        <p:spPr bwMode="auto">
          <a:xfrm>
            <a:off x="5143500" y="2106633"/>
            <a:ext cx="3468688" cy="1625600"/>
          </a:xfrm>
          <a:prstGeom prst="rect">
            <a:avLst/>
          </a:prstGeom>
          <a:noFill/>
          <a:ln w="9525" algn="ctr">
            <a:solidFill>
              <a:schemeClr val="tx1"/>
            </a:solidFill>
            <a:miter lim="800000"/>
            <a:headEnd/>
            <a:tailEnd/>
          </a:ln>
          <a:effectLst/>
        </p:spPr>
        <p:txBody>
          <a:bodyPr>
            <a:spAutoFit/>
          </a:bodyPr>
          <a:lstStyle/>
          <a:p>
            <a:pPr algn="l"/>
            <a:r>
              <a:rPr lang="en-US" altLang="ko-KR" sz="2000">
                <a:solidFill>
                  <a:srgbClr val="00FFFF"/>
                </a:solidFill>
                <a:effectLst>
                  <a:outerShdw blurRad="38100" dist="38100" dir="2700000" algn="tl">
                    <a:srgbClr val="000000"/>
                  </a:outerShdw>
                </a:effectLst>
                <a:ea typeface="굴림" pitchFamily="50" charset="-127"/>
              </a:rPr>
              <a:t>int myFunc (int a, char *s) {</a:t>
            </a:r>
          </a:p>
          <a:p>
            <a:pPr algn="l"/>
            <a:endParaRPr lang="en-US" altLang="ko-KR" sz="2000">
              <a:solidFill>
                <a:srgbClr val="00FFFF"/>
              </a:solidFill>
              <a:effectLst>
                <a:outerShdw blurRad="38100" dist="38100" dir="2700000" algn="tl">
                  <a:srgbClr val="000000"/>
                </a:outerShdw>
              </a:effectLst>
              <a:ea typeface="굴림" pitchFamily="50" charset="-127"/>
            </a:endParaRPr>
          </a:p>
          <a:p>
            <a:pPr algn="l"/>
            <a:r>
              <a:rPr lang="en-US" altLang="ko-KR" sz="2000" i="1">
                <a:solidFill>
                  <a:srgbClr val="00FFFF"/>
                </a:solidFill>
                <a:effectLst>
                  <a:outerShdw blurRad="38100" dist="38100" dir="2700000" algn="tl">
                    <a:srgbClr val="000000"/>
                  </a:outerShdw>
                </a:effectLst>
                <a:ea typeface="굴림" pitchFamily="50" charset="-127"/>
              </a:rPr>
              <a:t>   …</a:t>
            </a:r>
          </a:p>
          <a:p>
            <a:pPr algn="l"/>
            <a:endParaRPr lang="en-US" altLang="ko-KR" sz="2000">
              <a:solidFill>
                <a:srgbClr val="00FFFF"/>
              </a:solidFill>
              <a:effectLst>
                <a:outerShdw blurRad="38100" dist="38100" dir="2700000" algn="tl">
                  <a:srgbClr val="000000"/>
                </a:outerShdw>
              </a:effectLst>
              <a:ea typeface="굴림" pitchFamily="50" charset="-127"/>
            </a:endParaRPr>
          </a:p>
          <a:p>
            <a:pPr algn="l"/>
            <a:r>
              <a:rPr lang="en-US" altLang="ko-KR" sz="2000">
                <a:solidFill>
                  <a:srgbClr val="00FFFF"/>
                </a:solidFill>
                <a:effectLst>
                  <a:outerShdw blurRad="38100" dist="38100" dir="2700000" algn="tl">
                    <a:srgbClr val="000000"/>
                  </a:outerShdw>
                </a:effectLst>
                <a:ea typeface="굴림" pitchFamily="50" charset="-127"/>
              </a:rPr>
              <a:t>}</a:t>
            </a:r>
            <a:endParaRPr lang="en-US" sz="2000">
              <a:solidFill>
                <a:srgbClr val="00FFFF"/>
              </a:solidFill>
              <a:effectLst>
                <a:outerShdw blurRad="38100" dist="38100" dir="2700000" algn="tl">
                  <a:srgbClr val="000000"/>
                </a:outerShdw>
              </a:effectLst>
            </a:endParaRPr>
          </a:p>
        </p:txBody>
      </p:sp>
      <p:sp>
        <p:nvSpPr>
          <p:cNvPr id="826374" name="Text Box 6"/>
          <p:cNvSpPr txBox="1">
            <a:spLocks noChangeArrowheads="1"/>
          </p:cNvSpPr>
          <p:nvPr/>
        </p:nvSpPr>
        <p:spPr bwMode="auto">
          <a:xfrm>
            <a:off x="457200" y="1878033"/>
            <a:ext cx="3657600" cy="2082800"/>
          </a:xfrm>
          <a:prstGeom prst="rect">
            <a:avLst/>
          </a:prstGeom>
          <a:noFill/>
          <a:ln w="9525" algn="ctr">
            <a:solidFill>
              <a:schemeClr val="tx1"/>
            </a:solidFill>
            <a:miter lim="800000"/>
            <a:headEnd/>
            <a:tailEnd/>
          </a:ln>
          <a:effectLst/>
        </p:spPr>
        <p:txBody>
          <a:bodyPr>
            <a:spAutoFit/>
          </a:bodyPr>
          <a:lstStyle/>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r>
              <a:rPr lang="en-US" altLang="ko-KR" sz="2000" dirty="0">
                <a:solidFill>
                  <a:srgbClr val="00FFFF"/>
                </a:solidFill>
                <a:effectLst>
                  <a:outerShdw blurRad="38100" dist="38100" dir="2700000" algn="tl">
                    <a:srgbClr val="000000"/>
                  </a:outerShdw>
                </a:effectLst>
                <a:ea typeface="굴림" pitchFamily="50" charset="-127"/>
              </a:rPr>
              <a:t>char *</a:t>
            </a:r>
            <a:r>
              <a:rPr lang="en-US" altLang="ko-KR" sz="2000" dirty="0" err="1">
                <a:solidFill>
                  <a:srgbClr val="00FFFF"/>
                </a:solidFill>
                <a:effectLst>
                  <a:outerShdw blurRad="38100" dist="38100" dir="2700000" algn="tl">
                    <a:srgbClr val="000000"/>
                  </a:outerShdw>
                </a:effectLst>
                <a:ea typeface="굴림" pitchFamily="50" charset="-127"/>
              </a:rPr>
              <a:t>str</a:t>
            </a:r>
            <a:r>
              <a:rPr lang="en-US" altLang="ko-KR" sz="2000" dirty="0">
                <a:solidFill>
                  <a:srgbClr val="00FFFF"/>
                </a:solidFill>
                <a:effectLst>
                  <a:outerShdw blurRad="38100" dist="38100" dir="2700000" algn="tl">
                    <a:srgbClr val="000000"/>
                  </a:outerShdw>
                </a:effectLst>
                <a:ea typeface="굴림" pitchFamily="50" charset="-127"/>
              </a:rPr>
              <a:t> = “</a:t>
            </a:r>
            <a:r>
              <a:rPr lang="en-US" altLang="ko-KR" sz="2000" dirty="0" err="1">
                <a:solidFill>
                  <a:srgbClr val="00FFFF"/>
                </a:solidFill>
                <a:effectLst>
                  <a:outerShdw blurRad="38100" dist="38100" dir="2700000" algn="tl">
                    <a:srgbClr val="000000"/>
                  </a:outerShdw>
                </a:effectLst>
                <a:ea typeface="굴림" pitchFamily="50" charset="-127"/>
              </a:rPr>
              <a:t>val</a:t>
            </a:r>
            <a:r>
              <a:rPr lang="en-US" altLang="ko-KR" sz="2000" dirty="0">
                <a:solidFill>
                  <a:srgbClr val="00FFFF"/>
                </a:solidFill>
                <a:effectLst>
                  <a:outerShdw blurRad="38100" dist="38100" dir="2700000" algn="tl">
                    <a:srgbClr val="000000"/>
                  </a:outerShdw>
                </a:effectLst>
                <a:ea typeface="굴림" pitchFamily="50" charset="-127"/>
              </a:rPr>
              <a:t>”;</a:t>
            </a:r>
          </a:p>
          <a:p>
            <a:pPr algn="l"/>
            <a:r>
              <a:rPr lang="en-US" altLang="ko-KR" sz="2000" dirty="0" err="1">
                <a:solidFill>
                  <a:srgbClr val="00FFFF"/>
                </a:solidFill>
                <a:effectLst>
                  <a:outerShdw blurRad="38100" dist="38100" dir="2700000" algn="tl">
                    <a:srgbClr val="000000"/>
                  </a:outerShdw>
                </a:effectLst>
                <a:ea typeface="굴림" pitchFamily="50" charset="-127"/>
              </a:rPr>
              <a:t>int</a:t>
            </a:r>
            <a:r>
              <a:rPr lang="en-US" altLang="ko-KR" sz="2000" dirty="0">
                <a:solidFill>
                  <a:srgbClr val="00FFFF"/>
                </a:solidFill>
                <a:effectLst>
                  <a:outerShdw blurRad="38100" dist="38100" dir="2700000" algn="tl">
                    <a:srgbClr val="000000"/>
                  </a:outerShdw>
                </a:effectLst>
                <a:ea typeface="굴림" pitchFamily="50" charset="-127"/>
              </a:rPr>
              <a:t> result = </a:t>
            </a:r>
            <a:r>
              <a:rPr lang="en-US" altLang="ko-KR" sz="2000" dirty="0" err="1">
                <a:solidFill>
                  <a:srgbClr val="00FFFF"/>
                </a:solidFill>
                <a:effectLst>
                  <a:outerShdw blurRad="38100" dist="38100" dir="2700000" algn="tl">
                    <a:srgbClr val="000000"/>
                  </a:outerShdw>
                </a:effectLst>
                <a:ea typeface="굴림" pitchFamily="50" charset="-127"/>
              </a:rPr>
              <a:t>myFunc</a:t>
            </a:r>
            <a:r>
              <a:rPr lang="en-US" altLang="ko-KR" sz="2000" dirty="0">
                <a:solidFill>
                  <a:srgbClr val="00FFFF"/>
                </a:solidFill>
                <a:effectLst>
                  <a:outerShdw blurRad="38100" dist="38100" dir="2700000" algn="tl">
                    <a:srgbClr val="000000"/>
                  </a:outerShdw>
                </a:effectLst>
                <a:ea typeface="굴림" pitchFamily="50" charset="-127"/>
              </a:rPr>
              <a:t> (10, </a:t>
            </a:r>
            <a:r>
              <a:rPr lang="en-US" altLang="ko-KR" sz="2000" dirty="0" err="1">
                <a:solidFill>
                  <a:srgbClr val="00FFFF"/>
                </a:solidFill>
                <a:effectLst>
                  <a:outerShdw blurRad="38100" dist="38100" dir="2700000" algn="tl">
                    <a:srgbClr val="000000"/>
                  </a:outerShdw>
                </a:effectLst>
                <a:ea typeface="굴림" pitchFamily="50" charset="-127"/>
              </a:rPr>
              <a:t>str</a:t>
            </a:r>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altLang="ko-KR" sz="2000" dirty="0">
              <a:solidFill>
                <a:srgbClr val="00FFFF"/>
              </a:solidFill>
              <a:effectLst>
                <a:outerShdw blurRad="38100" dist="38100" dir="2700000" algn="tl">
                  <a:srgbClr val="000000"/>
                </a:outerShdw>
              </a:effectLst>
              <a:ea typeface="굴림" pitchFamily="50" charset="-127"/>
            </a:endParaRPr>
          </a:p>
          <a:p>
            <a:pPr algn="l"/>
            <a:r>
              <a:rPr lang="en-US" altLang="ko-KR" sz="2000" dirty="0">
                <a:solidFill>
                  <a:srgbClr val="00FFFF"/>
                </a:solidFill>
                <a:effectLst>
                  <a:outerShdw blurRad="38100" dist="38100" dir="2700000" algn="tl">
                    <a:srgbClr val="000000"/>
                  </a:outerShdw>
                </a:effectLst>
                <a:ea typeface="굴림" pitchFamily="50" charset="-127"/>
              </a:rPr>
              <a:t>…</a:t>
            </a:r>
          </a:p>
          <a:p>
            <a:pPr algn="l"/>
            <a:endParaRPr lang="en-US" sz="1000" dirty="0">
              <a:solidFill>
                <a:srgbClr val="00FFFF"/>
              </a:solidFill>
              <a:effectLst>
                <a:outerShdw blurRad="38100" dist="38100" dir="2700000" algn="tl">
                  <a:srgbClr val="000000"/>
                </a:outerShdw>
              </a:effectLst>
            </a:endParaRPr>
          </a:p>
        </p:txBody>
      </p:sp>
      <p:sp>
        <p:nvSpPr>
          <p:cNvPr id="826375" name="Line 7"/>
          <p:cNvSpPr>
            <a:spLocks noChangeShapeType="1"/>
          </p:cNvSpPr>
          <p:nvPr/>
        </p:nvSpPr>
        <p:spPr bwMode="auto">
          <a:xfrm flipV="1">
            <a:off x="4000500" y="2106633"/>
            <a:ext cx="1143000" cy="9398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6376" name="Line 8"/>
          <p:cNvSpPr>
            <a:spLocks noChangeShapeType="1"/>
          </p:cNvSpPr>
          <p:nvPr/>
        </p:nvSpPr>
        <p:spPr bwMode="auto">
          <a:xfrm flipH="1" flipV="1">
            <a:off x="3886200" y="3275033"/>
            <a:ext cx="1257300" cy="457200"/>
          </a:xfrm>
          <a:prstGeom prst="line">
            <a:avLst/>
          </a:prstGeom>
          <a:noFill/>
          <a:ln w="28575">
            <a:solidFill>
              <a:schemeClr val="tx1"/>
            </a:solidFill>
            <a:prstDash val="dash"/>
            <a:round/>
            <a:headEnd/>
            <a:tailEnd type="triangle" w="lg" len="lg"/>
          </a:ln>
          <a:effectLst/>
        </p:spPr>
        <p:txBody>
          <a:bodyPr wrap="none" anchor="ctr"/>
          <a:lstStyle/>
          <a:p>
            <a:endParaRPr lang="tr-TR"/>
          </a:p>
        </p:txBody>
      </p:sp>
      <p:sp>
        <p:nvSpPr>
          <p:cNvPr id="826377" name="Oval 9"/>
          <p:cNvSpPr>
            <a:spLocks noChangeArrowheads="1"/>
          </p:cNvSpPr>
          <p:nvPr/>
        </p:nvSpPr>
        <p:spPr bwMode="auto">
          <a:xfrm>
            <a:off x="2971800" y="3159146"/>
            <a:ext cx="114300" cy="112712"/>
          </a:xfrm>
          <a:prstGeom prst="ellipse">
            <a:avLst/>
          </a:prstGeom>
          <a:noFill/>
          <a:ln w="9525" algn="ctr">
            <a:noFill/>
            <a:round/>
            <a:headEnd/>
            <a:tailEnd/>
          </a:ln>
          <a:effectLst/>
        </p:spPr>
        <p:txBody>
          <a:bodyPr wrap="none" anchor="ctr"/>
          <a:lstStyle/>
          <a:p>
            <a:endParaRPr lang="tr-TR"/>
          </a:p>
        </p:txBody>
      </p:sp>
      <p:sp>
        <p:nvSpPr>
          <p:cNvPr id="826378" name="Oval 10"/>
          <p:cNvSpPr>
            <a:spLocks noChangeArrowheads="1"/>
          </p:cNvSpPr>
          <p:nvPr/>
        </p:nvSpPr>
        <p:spPr bwMode="auto">
          <a:xfrm>
            <a:off x="6972300" y="2449533"/>
            <a:ext cx="114300" cy="112713"/>
          </a:xfrm>
          <a:prstGeom prst="ellipse">
            <a:avLst/>
          </a:prstGeom>
          <a:noFill/>
          <a:ln w="9525" algn="ctr">
            <a:noFill/>
            <a:round/>
            <a:headEnd/>
            <a:tailEnd/>
          </a:ln>
          <a:effectLst/>
        </p:spPr>
        <p:txBody>
          <a:bodyPr wrap="none" anchor="ctr"/>
          <a:lstStyle/>
          <a:p>
            <a:endParaRPr lang="tr-TR"/>
          </a:p>
        </p:txBody>
      </p:sp>
      <p:sp>
        <p:nvSpPr>
          <p:cNvPr id="826379" name="Oval 11"/>
          <p:cNvSpPr>
            <a:spLocks noChangeArrowheads="1"/>
          </p:cNvSpPr>
          <p:nvPr/>
        </p:nvSpPr>
        <p:spPr bwMode="auto">
          <a:xfrm>
            <a:off x="3314700" y="3162321"/>
            <a:ext cx="114300" cy="112712"/>
          </a:xfrm>
          <a:prstGeom prst="ellipse">
            <a:avLst/>
          </a:prstGeom>
          <a:noFill/>
          <a:ln w="9525" algn="ctr">
            <a:noFill/>
            <a:round/>
            <a:headEnd/>
            <a:tailEnd/>
          </a:ln>
          <a:effectLst/>
        </p:spPr>
        <p:txBody>
          <a:bodyPr wrap="none" anchor="ctr"/>
          <a:lstStyle/>
          <a:p>
            <a:endParaRPr lang="tr-TR"/>
          </a:p>
        </p:txBody>
      </p:sp>
      <p:sp>
        <p:nvSpPr>
          <p:cNvPr id="826380" name="Oval 12"/>
          <p:cNvSpPr>
            <a:spLocks noChangeArrowheads="1"/>
          </p:cNvSpPr>
          <p:nvPr/>
        </p:nvSpPr>
        <p:spPr bwMode="auto">
          <a:xfrm>
            <a:off x="8001000" y="2449533"/>
            <a:ext cx="114300" cy="112713"/>
          </a:xfrm>
          <a:prstGeom prst="ellipse">
            <a:avLst/>
          </a:prstGeom>
          <a:noFill/>
          <a:ln w="9525" algn="ctr">
            <a:noFill/>
            <a:round/>
            <a:headEnd/>
            <a:tailEnd/>
          </a:ln>
          <a:effectLst/>
        </p:spPr>
        <p:txBody>
          <a:bodyPr wrap="none" anchor="ctr"/>
          <a:lstStyle/>
          <a:p>
            <a:endParaRPr lang="tr-TR"/>
          </a:p>
        </p:txBody>
      </p:sp>
      <p:cxnSp>
        <p:nvCxnSpPr>
          <p:cNvPr id="826382" name="AutoShape 14"/>
          <p:cNvCxnSpPr>
            <a:cxnSpLocks noChangeShapeType="1"/>
          </p:cNvCxnSpPr>
          <p:nvPr/>
        </p:nvCxnSpPr>
        <p:spPr bwMode="auto">
          <a:xfrm rot="5400000" flipH="1" flipV="1">
            <a:off x="5087166" y="575490"/>
            <a:ext cx="712787" cy="4686300"/>
          </a:xfrm>
          <a:prstGeom prst="bentConnector3">
            <a:avLst>
              <a:gd name="adj1" fmla="val -236528"/>
            </a:avLst>
          </a:prstGeom>
          <a:noFill/>
          <a:ln w="38100">
            <a:solidFill>
              <a:srgbClr val="FFCCFF"/>
            </a:solidFill>
            <a:prstDash val="sysDot"/>
            <a:miter lim="800000"/>
            <a:headEnd type="none" w="lg" len="lg"/>
            <a:tailEnd type="triangle" w="lg" len="lg"/>
          </a:ln>
          <a:effectLst/>
        </p:spPr>
      </p:cxnSp>
      <p:cxnSp>
        <p:nvCxnSpPr>
          <p:cNvPr id="826390" name="AutoShape 22"/>
          <p:cNvCxnSpPr>
            <a:cxnSpLocks noChangeShapeType="1"/>
            <a:stCxn id="826392" idx="4"/>
            <a:endCxn id="826391" idx="4"/>
          </p:cNvCxnSpPr>
          <p:nvPr/>
        </p:nvCxnSpPr>
        <p:spPr bwMode="auto">
          <a:xfrm rot="5400000">
            <a:off x="3201988" y="533421"/>
            <a:ext cx="655637" cy="4713287"/>
          </a:xfrm>
          <a:prstGeom prst="bentConnector3">
            <a:avLst>
              <a:gd name="adj1" fmla="val 287407"/>
            </a:avLst>
          </a:prstGeom>
          <a:noFill/>
          <a:ln w="38100">
            <a:solidFill>
              <a:srgbClr val="FF0000"/>
            </a:solidFill>
            <a:prstDash val="sysDot"/>
            <a:miter lim="800000"/>
            <a:headEnd/>
            <a:tailEnd type="triangle" w="lg" len="lg"/>
          </a:ln>
          <a:effectLst/>
        </p:spPr>
      </p:cxnSp>
      <p:sp>
        <p:nvSpPr>
          <p:cNvPr id="826391" name="Oval 23"/>
          <p:cNvSpPr>
            <a:spLocks noChangeArrowheads="1"/>
          </p:cNvSpPr>
          <p:nvPr/>
        </p:nvSpPr>
        <p:spPr bwMode="auto">
          <a:xfrm>
            <a:off x="1116013" y="3105171"/>
            <a:ext cx="114300" cy="112712"/>
          </a:xfrm>
          <a:prstGeom prst="ellipse">
            <a:avLst/>
          </a:prstGeom>
          <a:noFill/>
          <a:ln w="9525" algn="ctr">
            <a:noFill/>
            <a:round/>
            <a:headEnd/>
            <a:tailEnd/>
          </a:ln>
          <a:effectLst/>
        </p:spPr>
        <p:txBody>
          <a:bodyPr wrap="none" anchor="ctr"/>
          <a:lstStyle/>
          <a:p>
            <a:endParaRPr lang="tr-TR"/>
          </a:p>
        </p:txBody>
      </p:sp>
      <p:sp>
        <p:nvSpPr>
          <p:cNvPr id="826392" name="Oval 24"/>
          <p:cNvSpPr>
            <a:spLocks noChangeArrowheads="1"/>
          </p:cNvSpPr>
          <p:nvPr/>
        </p:nvSpPr>
        <p:spPr bwMode="auto">
          <a:xfrm>
            <a:off x="5829300" y="2449533"/>
            <a:ext cx="114300" cy="112713"/>
          </a:xfrm>
          <a:prstGeom prst="ellipse">
            <a:avLst/>
          </a:prstGeom>
          <a:noFill/>
          <a:ln w="9525" algn="ctr">
            <a:noFill/>
            <a:round/>
            <a:headEnd/>
            <a:tailEnd/>
          </a:ln>
          <a:effectLst/>
        </p:spPr>
        <p:txBody>
          <a:bodyPr wrap="none" anchor="ctr"/>
          <a:lstStyle/>
          <a:p>
            <a:endParaRPr lang="tr-TR"/>
          </a:p>
        </p:txBody>
      </p:sp>
      <p:sp>
        <p:nvSpPr>
          <p:cNvPr id="826397" name="Oval 29"/>
          <p:cNvSpPr>
            <a:spLocks noChangeArrowheads="1"/>
          </p:cNvSpPr>
          <p:nvPr/>
        </p:nvSpPr>
        <p:spPr bwMode="auto">
          <a:xfrm>
            <a:off x="3543300" y="3135333"/>
            <a:ext cx="114300" cy="112713"/>
          </a:xfrm>
          <a:prstGeom prst="ellipse">
            <a:avLst/>
          </a:prstGeom>
          <a:noFill/>
          <a:ln w="9525" algn="ctr">
            <a:noFill/>
            <a:round/>
            <a:headEnd/>
            <a:tailEnd/>
          </a:ln>
          <a:effectLst/>
        </p:spPr>
        <p:txBody>
          <a:bodyPr wrap="none" anchor="ctr"/>
          <a:lstStyle/>
          <a:p>
            <a:endParaRPr lang="tr-TR"/>
          </a:p>
        </p:txBody>
      </p:sp>
      <p:cxnSp>
        <p:nvCxnSpPr>
          <p:cNvPr id="826398" name="AutoShape 30"/>
          <p:cNvCxnSpPr>
            <a:cxnSpLocks noChangeShapeType="1"/>
          </p:cNvCxnSpPr>
          <p:nvPr/>
        </p:nvCxnSpPr>
        <p:spPr bwMode="auto">
          <a:xfrm rot="5400000">
            <a:off x="5100660" y="790596"/>
            <a:ext cx="685800" cy="4229100"/>
          </a:xfrm>
          <a:prstGeom prst="bentConnector3">
            <a:avLst>
              <a:gd name="adj1" fmla="val 320833"/>
            </a:avLst>
          </a:prstGeom>
          <a:noFill/>
          <a:ln w="38100">
            <a:solidFill>
              <a:srgbClr val="99FF33"/>
            </a:solidFill>
            <a:prstDash val="sysDot"/>
            <a:miter lim="800000"/>
            <a:headEnd/>
            <a:tailEnd type="triangle" w="lg" len="lg"/>
          </a:ln>
          <a:effectLst/>
        </p:spPr>
      </p:cxnSp>
      <p:sp>
        <p:nvSpPr>
          <p:cNvPr id="826399" name="Oval 31"/>
          <p:cNvSpPr>
            <a:spLocks noChangeArrowheads="1"/>
          </p:cNvSpPr>
          <p:nvPr/>
        </p:nvSpPr>
        <p:spPr bwMode="auto">
          <a:xfrm>
            <a:off x="7772400" y="2449533"/>
            <a:ext cx="114300" cy="112713"/>
          </a:xfrm>
          <a:prstGeom prst="ellipse">
            <a:avLst/>
          </a:prstGeom>
          <a:noFill/>
          <a:ln w="9525" algn="ctr">
            <a:noFill/>
            <a:round/>
            <a:headEnd/>
            <a:tailEnd/>
          </a:ln>
          <a:effectLst/>
        </p:spPr>
        <p:txBody>
          <a:bodyPr wrap="none" anchor="ctr"/>
          <a:lstStyle/>
          <a:p>
            <a:endParaRPr lang="tr-TR"/>
          </a:p>
        </p:txBody>
      </p:sp>
      <p:grpSp>
        <p:nvGrpSpPr>
          <p:cNvPr id="2" name="Group 36"/>
          <p:cNvGrpSpPr>
            <a:grpSpLocks/>
          </p:cNvGrpSpPr>
          <p:nvPr/>
        </p:nvGrpSpPr>
        <p:grpSpPr bwMode="auto">
          <a:xfrm>
            <a:off x="1552575" y="4449784"/>
            <a:ext cx="2867025" cy="1916113"/>
            <a:chOff x="978" y="2628"/>
            <a:chExt cx="1806" cy="1207"/>
          </a:xfrm>
        </p:grpSpPr>
        <p:sp>
          <p:nvSpPr>
            <p:cNvPr id="826393" name="Text Box 25"/>
            <p:cNvSpPr txBox="1">
              <a:spLocks noChangeArrowheads="1"/>
            </p:cNvSpPr>
            <p:nvPr/>
          </p:nvSpPr>
          <p:spPr bwMode="auto">
            <a:xfrm>
              <a:off x="1188" y="3312"/>
              <a:ext cx="1512" cy="523"/>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Pass-by-Result (Out Mode)</a:t>
              </a:r>
            </a:p>
          </p:txBody>
        </p:sp>
        <p:sp>
          <p:nvSpPr>
            <p:cNvPr id="826394" name="Line 26"/>
            <p:cNvSpPr>
              <a:spLocks noChangeShapeType="1"/>
            </p:cNvSpPr>
            <p:nvPr/>
          </p:nvSpPr>
          <p:spPr bwMode="auto">
            <a:xfrm>
              <a:off x="978" y="2628"/>
              <a:ext cx="678" cy="684"/>
            </a:xfrm>
            <a:prstGeom prst="line">
              <a:avLst/>
            </a:prstGeom>
            <a:noFill/>
            <a:ln w="19050">
              <a:solidFill>
                <a:srgbClr val="FFFF00"/>
              </a:solidFill>
              <a:prstDash val="dash"/>
              <a:round/>
              <a:headEnd/>
              <a:tailEnd/>
            </a:ln>
            <a:effectLst/>
          </p:spPr>
          <p:txBody>
            <a:bodyPr wrap="none" anchor="ctr"/>
            <a:lstStyle/>
            <a:p>
              <a:endParaRPr lang="tr-TR"/>
            </a:p>
          </p:txBody>
        </p:sp>
        <p:sp>
          <p:nvSpPr>
            <p:cNvPr id="826400" name="Line 32"/>
            <p:cNvSpPr>
              <a:spLocks noChangeShapeType="1"/>
            </p:cNvSpPr>
            <p:nvPr/>
          </p:nvSpPr>
          <p:spPr bwMode="auto">
            <a:xfrm flipH="1">
              <a:off x="2232" y="2819"/>
              <a:ext cx="552" cy="493"/>
            </a:xfrm>
            <a:prstGeom prst="line">
              <a:avLst/>
            </a:prstGeom>
            <a:noFill/>
            <a:ln w="19050">
              <a:solidFill>
                <a:srgbClr val="FFFF00"/>
              </a:solidFill>
              <a:prstDash val="dash"/>
              <a:round/>
              <a:headEnd/>
              <a:tailEnd/>
            </a:ln>
            <a:effectLst/>
          </p:spPr>
          <p:txBody>
            <a:bodyPr wrap="none" anchor="ctr"/>
            <a:lstStyle/>
            <a:p>
              <a:endParaRPr lang="tr-TR"/>
            </a:p>
          </p:txBody>
        </p:sp>
      </p:grpSp>
      <p:grpSp>
        <p:nvGrpSpPr>
          <p:cNvPr id="3" name="Group 35"/>
          <p:cNvGrpSpPr>
            <a:grpSpLocks/>
          </p:cNvGrpSpPr>
          <p:nvPr/>
        </p:nvGrpSpPr>
        <p:grpSpPr bwMode="auto">
          <a:xfrm>
            <a:off x="5724525" y="4608534"/>
            <a:ext cx="3200400" cy="1735138"/>
            <a:chOff x="3606" y="2728"/>
            <a:chExt cx="2016" cy="1093"/>
          </a:xfrm>
        </p:grpSpPr>
        <p:sp>
          <p:nvSpPr>
            <p:cNvPr id="826384" name="Text Box 16"/>
            <p:cNvSpPr txBox="1">
              <a:spLocks noChangeArrowheads="1"/>
            </p:cNvSpPr>
            <p:nvPr/>
          </p:nvSpPr>
          <p:spPr bwMode="auto">
            <a:xfrm>
              <a:off x="3606" y="3298"/>
              <a:ext cx="2016" cy="523"/>
            </a:xfrm>
            <a:prstGeom prst="rect">
              <a:avLst/>
            </a:prstGeom>
            <a:noFill/>
            <a:ln w="9525" algn="ctr">
              <a:noFill/>
              <a:miter lim="800000"/>
              <a:headEnd/>
              <a:tailEnd/>
            </a:ln>
            <a:effectLst/>
          </p:spPr>
          <p:txBody>
            <a:bodyPr>
              <a:spAutoFit/>
            </a:bodyPr>
            <a:lstStyle/>
            <a:p>
              <a:pPr>
                <a:spcBef>
                  <a:spcPct val="50000"/>
                </a:spcBef>
              </a:pPr>
              <a:r>
                <a:rPr lang="en-US" altLang="ko-KR" sz="2400" b="1" i="1" dirty="0">
                  <a:solidFill>
                    <a:srgbClr val="FFFF00"/>
                  </a:solidFill>
                  <a:effectLst>
                    <a:outerShdw blurRad="38100" dist="38100" dir="2700000" algn="tl">
                      <a:srgbClr val="000000"/>
                    </a:outerShdw>
                  </a:effectLst>
                  <a:ea typeface="굴림" pitchFamily="50" charset="-127"/>
                </a:rPr>
                <a:t>Pass-by-Reference (</a:t>
              </a:r>
              <a:r>
                <a:rPr lang="en-US" altLang="ko-KR" sz="2400" b="1" i="1" dirty="0" err="1">
                  <a:solidFill>
                    <a:srgbClr val="FFFF00"/>
                  </a:solidFill>
                  <a:effectLst>
                    <a:outerShdw blurRad="38100" dist="38100" dir="2700000" algn="tl">
                      <a:srgbClr val="000000"/>
                    </a:outerShdw>
                  </a:effectLst>
                  <a:ea typeface="굴림" pitchFamily="50" charset="-127"/>
                </a:rPr>
                <a:t>Inout</a:t>
              </a:r>
              <a:r>
                <a:rPr lang="en-US" altLang="ko-KR" sz="2400" b="1" i="1" dirty="0">
                  <a:solidFill>
                    <a:srgbClr val="FFFF00"/>
                  </a:solidFill>
                  <a:effectLst>
                    <a:outerShdw blurRad="38100" dist="38100" dir="2700000" algn="tl">
                      <a:srgbClr val="000000"/>
                    </a:outerShdw>
                  </a:effectLst>
                  <a:ea typeface="굴림" pitchFamily="50" charset="-127"/>
                </a:rPr>
                <a:t> Mode)</a:t>
              </a:r>
            </a:p>
          </p:txBody>
        </p:sp>
        <p:sp>
          <p:nvSpPr>
            <p:cNvPr id="826386" name="Line 18"/>
            <p:cNvSpPr>
              <a:spLocks noChangeShapeType="1"/>
            </p:cNvSpPr>
            <p:nvPr/>
          </p:nvSpPr>
          <p:spPr bwMode="auto">
            <a:xfrm flipH="1">
              <a:off x="4614" y="3005"/>
              <a:ext cx="0" cy="293"/>
            </a:xfrm>
            <a:prstGeom prst="line">
              <a:avLst/>
            </a:prstGeom>
            <a:noFill/>
            <a:ln w="19050">
              <a:solidFill>
                <a:srgbClr val="FFFF00"/>
              </a:solidFill>
              <a:prstDash val="dash"/>
              <a:round/>
              <a:headEnd/>
              <a:tailEnd/>
            </a:ln>
            <a:effectLst/>
          </p:spPr>
          <p:txBody>
            <a:bodyPr wrap="none" anchor="ctr"/>
            <a:lstStyle/>
            <a:p>
              <a:endParaRPr lang="tr-TR"/>
            </a:p>
          </p:txBody>
        </p:sp>
        <p:sp>
          <p:nvSpPr>
            <p:cNvPr id="826402" name="Oval 34"/>
            <p:cNvSpPr>
              <a:spLocks noChangeArrowheads="1"/>
            </p:cNvSpPr>
            <p:nvPr/>
          </p:nvSpPr>
          <p:spPr bwMode="auto">
            <a:xfrm>
              <a:off x="4560" y="2728"/>
              <a:ext cx="84" cy="277"/>
            </a:xfrm>
            <a:prstGeom prst="ellipse">
              <a:avLst/>
            </a:prstGeom>
            <a:noFill/>
            <a:ln w="9525" algn="ctr">
              <a:solidFill>
                <a:schemeClr val="tx1"/>
              </a:solidFill>
              <a:round/>
              <a:headEnd/>
              <a:tailEnd/>
            </a:ln>
            <a:effectLst/>
          </p:spPr>
          <p:txBody>
            <a:bodyPr wrap="none" anchor="ctr"/>
            <a:lstStyle/>
            <a:p>
              <a:endParaRPr lang="tr-TR"/>
            </a:p>
          </p:txBody>
        </p:sp>
      </p:grpSp>
      <p:sp>
        <p:nvSpPr>
          <p:cNvPr id="28" name="27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51</a:t>
            </a:fld>
            <a:endParaRPr lang="tr-T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26382"/>
                                        </p:tgtEl>
                                        <p:attrNameLst>
                                          <p:attrName>style.visibility</p:attrName>
                                        </p:attrNameLst>
                                      </p:cBhvr>
                                      <p:to>
                                        <p:strVal val="visible"/>
                                      </p:to>
                                    </p:set>
                                    <p:animEffect transition="in" filter="wipe(left)">
                                      <p:cBhvr>
                                        <p:cTn id="7" dur="500"/>
                                        <p:tgtEl>
                                          <p:spTgt spid="8263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26398"/>
                                        </p:tgtEl>
                                        <p:attrNameLst>
                                          <p:attrName>style.visibility</p:attrName>
                                        </p:attrNameLst>
                                      </p:cBhvr>
                                      <p:to>
                                        <p:strVal val="visible"/>
                                      </p:to>
                                    </p:set>
                                    <p:animEffect transition="in" filter="wipe(right)">
                                      <p:cBhvr>
                                        <p:cTn id="12" dur="500"/>
                                        <p:tgtEl>
                                          <p:spTgt spid="826398"/>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826390"/>
                                        </p:tgtEl>
                                        <p:attrNameLst>
                                          <p:attrName>style.visibility</p:attrName>
                                        </p:attrNameLst>
                                      </p:cBhvr>
                                      <p:to>
                                        <p:strVal val="visible"/>
                                      </p:to>
                                    </p:set>
                                    <p:animEffect transition="in" filter="wipe(right)">
                                      <p:cBhvr>
                                        <p:cTn id="21" dur="500"/>
                                        <p:tgtEl>
                                          <p:spTgt spid="826390"/>
                                        </p:tgtEl>
                                      </p:cBhvr>
                                    </p:animEffect>
                                  </p:childTnLst>
                                </p:cTn>
                              </p:par>
                            </p:childTnLst>
                          </p:cTn>
                        </p:par>
                        <p:par>
                          <p:cTn id="22" fill="hold">
                            <p:stCondLst>
                              <p:cond delay="500"/>
                            </p:stCondLst>
                            <p:childTnLst>
                              <p:par>
                                <p:cTn id="23" presetID="22" presetClass="entr" presetSubtype="1"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up)">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Parametre geçirmenin </a:t>
            </a:r>
            <a:r>
              <a:rPr lang="tr-TR" dirty="0" err="1" smtClean="0"/>
              <a:t>stack</a:t>
            </a:r>
            <a:r>
              <a:rPr lang="tr-TR" dirty="0" smtClean="0"/>
              <a:t> gerçekleştirmesi</a:t>
            </a:r>
            <a:endParaRPr lang="tr-TR" dirty="0"/>
          </a:p>
        </p:txBody>
      </p:sp>
      <p:sp>
        <p:nvSpPr>
          <p:cNvPr id="5" name="4 Slayt Numarası Yer Tutucusu"/>
          <p:cNvSpPr>
            <a:spLocks noGrp="1"/>
          </p:cNvSpPr>
          <p:nvPr>
            <p:ph type="sldNum" sz="quarter" idx="12"/>
          </p:nvPr>
        </p:nvSpPr>
        <p:spPr/>
        <p:txBody>
          <a:bodyPr>
            <a:normAutofit fontScale="85000" lnSpcReduction="20000"/>
          </a:bodyPr>
          <a:lstStyle/>
          <a:p>
            <a:fld id="{14917F13-F816-43A4-AC89-84EBDAF33797}" type="slidenum">
              <a:rPr lang="tr-TR" smtClean="0"/>
              <a:pPr/>
              <a:t>52</a:t>
            </a:fld>
            <a:endParaRPr lang="tr-TR"/>
          </a:p>
        </p:txBody>
      </p:sp>
      <p:pic>
        <p:nvPicPr>
          <p:cNvPr id="7" name="Picture 4"/>
          <p:cNvPicPr>
            <a:picLocks noChangeAspect="1" noChangeArrowheads="1"/>
          </p:cNvPicPr>
          <p:nvPr/>
        </p:nvPicPr>
        <p:blipFill>
          <a:blip r:embed="rId2"/>
          <a:srcRect/>
          <a:stretch>
            <a:fillRect/>
          </a:stretch>
        </p:blipFill>
        <p:spPr bwMode="auto">
          <a:xfrm>
            <a:off x="304800" y="1795483"/>
            <a:ext cx="7467600" cy="4562475"/>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ChangeArrowheads="1"/>
          </p:cNvSpPr>
          <p:nvPr>
            <p:ph type="body" sz="half" idx="1"/>
          </p:nvPr>
        </p:nvSpPr>
        <p:spPr>
          <a:xfrm>
            <a:off x="685800" y="1628775"/>
            <a:ext cx="3814763" cy="4114800"/>
          </a:xfrm>
        </p:spPr>
        <p:txBody>
          <a:bodyPr>
            <a:normAutofit fontScale="92500" lnSpcReduction="20000"/>
          </a:bodyPr>
          <a:lstStyle/>
          <a:p>
            <a:pPr eaLnBrk="1" hangingPunct="1">
              <a:buFontTx/>
              <a:buNone/>
            </a:pPr>
            <a:r>
              <a:rPr lang="en-US" altLang="zh-TW" sz="2000" smtClean="0"/>
              <a:t>#include &lt;stdio.h&gt;</a:t>
            </a:r>
          </a:p>
          <a:p>
            <a:pPr eaLnBrk="1" hangingPunct="1">
              <a:buFontTx/>
              <a:buNone/>
            </a:pPr>
            <a:r>
              <a:rPr lang="en-US" altLang="zh-TW" sz="2000" smtClean="0"/>
              <a:t>int count;</a:t>
            </a:r>
          </a:p>
          <a:p>
            <a:pPr eaLnBrk="1" hangingPunct="1">
              <a:buFontTx/>
              <a:buNone/>
            </a:pPr>
            <a:r>
              <a:rPr lang="en-US" altLang="zh-TW" sz="2000" smtClean="0"/>
              <a:t>main( ) {</a:t>
            </a:r>
          </a:p>
          <a:p>
            <a:pPr eaLnBrk="1" hangingPunct="1">
              <a:buFontTx/>
              <a:buNone/>
            </a:pPr>
            <a:r>
              <a:rPr lang="en-US" altLang="zh-TW" sz="2000" smtClean="0"/>
              <a:t>   int i ;</a:t>
            </a:r>
          </a:p>
          <a:p>
            <a:pPr eaLnBrk="1" hangingPunct="1">
              <a:buFontTx/>
              <a:buNone/>
            </a:pPr>
            <a:r>
              <a:rPr lang="en-US" altLang="zh-TW" sz="2000" smtClean="0"/>
              <a:t>   for (i=0; i&lt;=10; i++)</a:t>
            </a:r>
          </a:p>
          <a:p>
            <a:pPr eaLnBrk="1" hangingPunct="1">
              <a:buFontTx/>
              <a:buNone/>
            </a:pPr>
            <a:r>
              <a:rPr lang="en-US" altLang="zh-TW" sz="2000" smtClean="0"/>
              <a:t>   {  test( ) ;  }</a:t>
            </a:r>
          </a:p>
          <a:p>
            <a:pPr eaLnBrk="1" hangingPunct="1">
              <a:buFontTx/>
              <a:buNone/>
            </a:pPr>
            <a:r>
              <a:rPr lang="en-US" altLang="zh-TW" sz="2000" smtClean="0"/>
              <a:t>}</a:t>
            </a:r>
          </a:p>
          <a:p>
            <a:pPr eaLnBrk="1" hangingPunct="1">
              <a:buFontTx/>
              <a:buNone/>
            </a:pPr>
            <a:r>
              <a:rPr lang="en-US" altLang="zh-TW" sz="2000" smtClean="0"/>
              <a:t>test( ) {</a:t>
            </a:r>
          </a:p>
          <a:p>
            <a:pPr eaLnBrk="1" hangingPunct="1">
              <a:buFontTx/>
              <a:buNone/>
            </a:pPr>
            <a:r>
              <a:rPr lang="en-US" altLang="zh-TW" sz="2000" smtClean="0"/>
              <a:t>   int  i ;</a:t>
            </a:r>
          </a:p>
          <a:p>
            <a:pPr eaLnBrk="1" hangingPunct="1">
              <a:buFontTx/>
              <a:buNone/>
            </a:pPr>
            <a:r>
              <a:rPr lang="en-US" altLang="zh-TW" sz="2000" smtClean="0"/>
              <a:t>   static int count = 0;</a:t>
            </a:r>
          </a:p>
          <a:p>
            <a:pPr eaLnBrk="1" hangingPunct="1">
              <a:buFontTx/>
              <a:buNone/>
            </a:pPr>
            <a:r>
              <a:rPr lang="en-US" altLang="zh-TW" sz="2000" smtClean="0"/>
              <a:t>   count = count + 1 ;</a:t>
            </a:r>
          </a:p>
          <a:p>
            <a:pPr eaLnBrk="1" hangingPunct="1">
              <a:buFontTx/>
              <a:buNone/>
            </a:pPr>
            <a:r>
              <a:rPr lang="en-US" altLang="zh-TW" sz="2000" smtClean="0"/>
              <a:t>}</a:t>
            </a:r>
          </a:p>
        </p:txBody>
      </p:sp>
      <p:graphicFrame>
        <p:nvGraphicFramePr>
          <p:cNvPr id="16416" name="Group 32"/>
          <p:cNvGraphicFramePr>
            <a:graphicFrameLocks noGrp="1"/>
          </p:cNvGraphicFramePr>
          <p:nvPr>
            <p:ph sz="half" idx="2"/>
          </p:nvPr>
        </p:nvGraphicFramePr>
        <p:xfrm>
          <a:off x="4300538" y="2043113"/>
          <a:ext cx="4148137" cy="3579814"/>
        </p:xfrm>
        <a:graphic>
          <a:graphicData uri="http://schemas.openxmlformats.org/drawingml/2006/table">
            <a:tbl>
              <a:tblPr>
                <a:effectLst>
                  <a:innerShdw blurRad="114300">
                    <a:prstClr val="black"/>
                  </a:innerShdw>
                </a:effectLst>
              </a:tblPr>
              <a:tblGrid>
                <a:gridCol w="1563687">
                  <a:extLst>
                    <a:ext uri="{9D8B030D-6E8A-4147-A177-3AD203B41FA5}">
                      <a16:colId xmlns:a16="http://schemas.microsoft.com/office/drawing/2014/main" val="20000"/>
                    </a:ext>
                  </a:extLst>
                </a:gridCol>
                <a:gridCol w="115570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tblGrid>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TW" altLang="en-US" sz="1600" b="0" i="0" u="none" strike="noStrike" cap="none" normalizeH="0" baseline="0" dirty="0" smtClean="0">
                        <a:ln>
                          <a:noFill/>
                        </a:ln>
                        <a:solidFill>
                          <a:schemeClr val="bg1"/>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Tip</a:t>
                      </a:r>
                      <a:r>
                        <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rPr>
                        <a:t>-</a:t>
                      </a: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bağlama</a:t>
                      </a:r>
                      <a:endPar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tr-TR" altLang="zh-TW" sz="1600" b="0" i="0" u="none" strike="noStrike" cap="none" normalizeH="0" baseline="0" dirty="0" smtClean="0">
                          <a:ln>
                            <a:noFill/>
                          </a:ln>
                          <a:solidFill>
                            <a:schemeClr val="folHlink"/>
                          </a:solidFill>
                          <a:effectLst/>
                          <a:latin typeface="Times" pitchFamily="71" charset="0"/>
                          <a:ea typeface="新細明體" pitchFamily="18" charset="-120"/>
                        </a:rPr>
                        <a:t>Bellek-bağlama</a:t>
                      </a:r>
                      <a:endParaRPr kumimoji="1" lang="en-US" altLang="zh-TW" sz="1600" b="0" i="0" u="none" strike="noStrike" cap="none" normalizeH="0" baseline="0" dirty="0" smtClean="0">
                        <a:ln>
                          <a:noFill/>
                        </a:ln>
                        <a:solidFill>
                          <a:schemeClr val="folHlink"/>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0"/>
                  </a:ext>
                </a:extLst>
              </a:tr>
              <a:tr h="7016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rPr>
                        <a:t>count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1"/>
                  </a:ext>
                </a:extLst>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main::i</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rPr>
                        <a:t>stack-d</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i</a:t>
                      </a: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nami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2"/>
                  </a:ext>
                </a:extLst>
              </a:tr>
              <a:tr h="7207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test::i</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rPr>
                        <a:t>stack-d</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i</a:t>
                      </a: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nami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3"/>
                  </a:ext>
                </a:extLst>
              </a:tr>
              <a:tr h="719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chemeClr val="accent6">
                              <a:lumMod val="75000"/>
                            </a:schemeClr>
                          </a:solidFill>
                          <a:effectLst/>
                          <a:latin typeface="Times" pitchFamily="71" charset="0"/>
                          <a:ea typeface="新細明體" pitchFamily="18" charset="-120"/>
                        </a:rPr>
                        <a:t>test::count</a:t>
                      </a:r>
                      <a:endParaRPr kumimoji="1" lang="en-US" altLang="zh-TW" sz="1600" b="0" i="0" u="none" strike="noStrike" cap="none" normalizeH="0" baseline="0" dirty="0" smtClean="0">
                        <a:ln>
                          <a:noFill/>
                        </a:ln>
                        <a:solidFill>
                          <a:schemeClr val="accent6">
                            <a:lumMod val="75000"/>
                          </a:schemeClr>
                        </a:solidFill>
                        <a:effectLst/>
                        <a:latin typeface="Times" pitchFamily="71" charset="0"/>
                        <a:ea typeface="新細明體" pitchFamily="18" charset="-12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1" lang="en-US" altLang="zh-TW" sz="1600" b="0" i="0" u="none" strike="noStrike" cap="none" normalizeH="0" baseline="0" dirty="0" err="1" smtClean="0">
                          <a:ln>
                            <a:noFill/>
                          </a:ln>
                          <a:solidFill>
                            <a:srgbClr val="0070C0"/>
                          </a:solidFill>
                          <a:effectLst/>
                          <a:latin typeface="Times" pitchFamily="71" charset="0"/>
                          <a:ea typeface="新細明體" pitchFamily="18" charset="-120"/>
                        </a:rPr>
                        <a:t>stati</a:t>
                      </a:r>
                      <a:r>
                        <a:rPr kumimoji="1" lang="tr-TR" altLang="zh-TW" sz="1600" b="0" i="0" u="none" strike="noStrike" cap="none" normalizeH="0" baseline="0" dirty="0" smtClean="0">
                          <a:ln>
                            <a:noFill/>
                          </a:ln>
                          <a:solidFill>
                            <a:srgbClr val="0070C0"/>
                          </a:solidFill>
                          <a:effectLst/>
                          <a:latin typeface="Times" pitchFamily="71" charset="0"/>
                          <a:ea typeface="新細明體" pitchFamily="18" charset="-120"/>
                        </a:rPr>
                        <a:t>k</a:t>
                      </a:r>
                      <a:endParaRPr kumimoji="1" lang="en-US" altLang="zh-TW" sz="1600" b="0" i="0" u="none" strike="noStrike" cap="none" normalizeH="0" baseline="0" dirty="0" smtClean="0">
                        <a:ln>
                          <a:noFill/>
                        </a:ln>
                        <a:solidFill>
                          <a:srgbClr val="0070C0"/>
                        </a:solidFill>
                        <a:effectLst/>
                        <a:latin typeface="Times" pitchFamily="71" charset="0"/>
                        <a:ea typeface="新細明體" pitchFamily="18" charset="-12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cell3D prstMaterial="dkEdge">
                      <a:bevel h="50800" prst="divot"/>
                      <a:lightRig rig="flood" dir="t"/>
                    </a:cell3D>
                    <a:noFill/>
                  </a:tcPr>
                </a:tc>
                <a:extLst>
                  <a:ext uri="{0D108BD9-81ED-4DB2-BD59-A6C34878D82A}">
                    <a16:rowId xmlns:a16="http://schemas.microsoft.com/office/drawing/2014/main" val="10004"/>
                  </a:ext>
                </a:extLst>
              </a:tr>
            </a:tbl>
          </a:graphicData>
        </a:graphic>
      </p:graphicFrame>
      <p:sp>
        <p:nvSpPr>
          <p:cNvPr id="7" name="Rectangle 2"/>
          <p:cNvSpPr>
            <a:spLocks noGrp="1" noChangeArrowheads="1"/>
          </p:cNvSpPr>
          <p:nvPr>
            <p:ph type="title"/>
          </p:nvPr>
        </p:nvSpPr>
        <p:spPr>
          <a:xfrm>
            <a:off x="685800" y="260350"/>
            <a:ext cx="7772400" cy="1143000"/>
          </a:xfrm>
        </p:spPr>
        <p:txBody>
          <a:bodyPr/>
          <a:lstStyle/>
          <a:p>
            <a:pPr eaLnBrk="1" hangingPunct="1"/>
            <a:r>
              <a:rPr lang="tr-TR" altLang="zh-TW" dirty="0" smtClean="0"/>
              <a:t>Örnek 1</a:t>
            </a:r>
            <a:endParaRPr lang="en-US" altLang="zh-TW" dirty="0" smtClean="0"/>
          </a:p>
        </p:txBody>
      </p:sp>
      <p:sp>
        <p:nvSpPr>
          <p:cNvPr id="5" name="4 Slayt Numarası Yer Tutucusu"/>
          <p:cNvSpPr>
            <a:spLocks noGrp="1"/>
          </p:cNvSpPr>
          <p:nvPr>
            <p:ph type="sldNum" sz="quarter" idx="12"/>
          </p:nvPr>
        </p:nvSpPr>
        <p:spPr/>
        <p:txBody>
          <a:bodyPr>
            <a:normAutofit fontScale="85000" lnSpcReduction="20000"/>
          </a:bodyPr>
          <a:lstStyle/>
          <a:p>
            <a:pPr>
              <a:defRPr/>
            </a:pPr>
            <a:fld id="{F4F83026-8C01-49F1-8DD8-2BF6CF6AD71B}" type="slidenum">
              <a:rPr lang="zh-TW" altLang="en-US" smtClean="0"/>
              <a:pPr>
                <a:defRPr/>
              </a:pPr>
              <a:t>6</a:t>
            </a:fld>
            <a:endParaRPr lang="en-US" altLang="zh-TW"/>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Altprogramların </a:t>
            </a:r>
            <a:r>
              <a:rPr lang="tr-TR" sz="3200" b="1" dirty="0"/>
              <a:t>Bölümleri</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7</a:t>
            </a:fld>
            <a:endParaRPr lang="tr-TR"/>
          </a:p>
        </p:txBody>
      </p:sp>
      <p:sp>
        <p:nvSpPr>
          <p:cNvPr id="6" name="İçerik Yer Tutucusu 5"/>
          <p:cNvSpPr>
            <a:spLocks noGrp="1"/>
          </p:cNvSpPr>
          <p:nvPr>
            <p:ph sz="quarter" idx="1"/>
          </p:nvPr>
        </p:nvSpPr>
        <p:spPr>
          <a:xfrm>
            <a:off x="3203848" y="1600200"/>
            <a:ext cx="5832648" cy="4495800"/>
          </a:xfrm>
        </p:spPr>
        <p:txBody>
          <a:bodyPr>
            <a:normAutofit/>
          </a:bodyPr>
          <a:lstStyle/>
          <a:p>
            <a:r>
              <a:rPr lang="tr-TR" dirty="0"/>
              <a:t>Bir altprogram yandaki şekilde sıralanan bölümlerden oluşur.</a:t>
            </a:r>
          </a:p>
          <a:p>
            <a:endParaRPr lang="tr-TR" dirty="0" smtClean="0"/>
          </a:p>
        </p:txBody>
      </p:sp>
      <p:pic>
        <p:nvPicPr>
          <p:cNvPr id="48131" name="Picture 3"/>
          <p:cNvPicPr>
            <a:picLocks noChangeAspect="1" noChangeArrowheads="1"/>
          </p:cNvPicPr>
          <p:nvPr/>
        </p:nvPicPr>
        <p:blipFill>
          <a:blip r:embed="rId2">
            <a:clrChange>
              <a:clrFrom>
                <a:srgbClr val="D5DFFF"/>
              </a:clrFrom>
              <a:clrTo>
                <a:srgbClr val="D5DFFF">
                  <a:alpha val="0"/>
                </a:srgbClr>
              </a:clrTo>
            </a:clrChange>
            <a:extLst>
              <a:ext uri="{28A0092B-C50C-407E-A947-70E740481C1C}">
                <a14:useLocalDpi xmlns:a14="http://schemas.microsoft.com/office/drawing/2010/main" val="0"/>
              </a:ext>
            </a:extLst>
          </a:blip>
          <a:srcRect/>
          <a:stretch>
            <a:fillRect/>
          </a:stretch>
        </p:blipFill>
        <p:spPr bwMode="auto">
          <a:xfrm>
            <a:off x="179512" y="1683913"/>
            <a:ext cx="3240360" cy="4316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756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Altprogram </a:t>
            </a:r>
            <a:r>
              <a:rPr lang="tr-TR" sz="3200" b="1" dirty="0"/>
              <a:t>Başlığı</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8</a:t>
            </a:fld>
            <a:endParaRPr lang="tr-TR"/>
          </a:p>
        </p:txBody>
      </p:sp>
      <p:sp>
        <p:nvSpPr>
          <p:cNvPr id="6" name="İçerik Yer Tutucusu 5"/>
          <p:cNvSpPr>
            <a:spLocks noGrp="1"/>
          </p:cNvSpPr>
          <p:nvPr>
            <p:ph sz="quarter" idx="1"/>
          </p:nvPr>
        </p:nvSpPr>
        <p:spPr>
          <a:xfrm>
            <a:off x="323528" y="1600200"/>
            <a:ext cx="8712968" cy="4495800"/>
          </a:xfrm>
        </p:spPr>
        <p:txBody>
          <a:bodyPr>
            <a:normAutofit fontScale="77500" lnSpcReduction="20000"/>
          </a:bodyPr>
          <a:lstStyle/>
          <a:p>
            <a:r>
              <a:rPr lang="tr-TR" i="1" dirty="0"/>
              <a:t>Altprogram başlığı,</a:t>
            </a:r>
            <a:r>
              <a:rPr lang="tr-TR" dirty="0"/>
              <a:t> izleyen program biriminin bir altprogram tanımı olduğunu, altprogram ismini, varsa parametreler listesini ve varsa altprogramın döndürdüğü değer tipini </a:t>
            </a:r>
            <a:r>
              <a:rPr lang="tr-TR" dirty="0" smtClean="0"/>
              <a:t>belirterek </a:t>
            </a:r>
            <a:r>
              <a:rPr lang="tr-TR" dirty="0"/>
              <a:t>altprogramın </a:t>
            </a:r>
            <a:r>
              <a:rPr lang="tr-TR" dirty="0" err="1"/>
              <a:t>arayüzünü</a:t>
            </a:r>
            <a:r>
              <a:rPr lang="tr-TR" dirty="0"/>
              <a:t> oluşturur.</a:t>
            </a:r>
            <a:br>
              <a:rPr lang="tr-TR" dirty="0"/>
            </a:br>
            <a:endParaRPr lang="tr-TR" dirty="0"/>
          </a:p>
          <a:p>
            <a:r>
              <a:rPr lang="tr-TR" dirty="0"/>
              <a:t>Bir altprogram başlığındaki parametrelere </a:t>
            </a:r>
            <a:r>
              <a:rPr lang="tr-TR" b="1" dirty="0" smtClean="0"/>
              <a:t>resmi </a:t>
            </a:r>
            <a:r>
              <a:rPr lang="tr-TR" dirty="0" smtClean="0"/>
              <a:t>(</a:t>
            </a:r>
            <a:r>
              <a:rPr lang="tr-TR" i="1" dirty="0" err="1" smtClean="0"/>
              <a:t>formal</a:t>
            </a:r>
            <a:r>
              <a:rPr lang="tr-TR" dirty="0" smtClean="0"/>
              <a:t>) </a:t>
            </a:r>
            <a:r>
              <a:rPr lang="tr-TR" b="1" dirty="0" smtClean="0"/>
              <a:t>parametreler</a:t>
            </a:r>
            <a:r>
              <a:rPr lang="tr-TR" b="1" dirty="0"/>
              <a:t> </a:t>
            </a:r>
            <a:r>
              <a:rPr lang="tr-TR" dirty="0"/>
              <a:t>adı verilir. Bir altprogramın</a:t>
            </a:r>
            <a:r>
              <a:rPr lang="tr-TR" b="1" dirty="0"/>
              <a:t> parametre profili</a:t>
            </a:r>
            <a:r>
              <a:rPr lang="tr-TR" dirty="0"/>
              <a:t>, resmi parametrelerinin sayısı, sırası ve tipini gösterir. </a:t>
            </a:r>
            <a:endParaRPr lang="tr-TR" dirty="0" smtClean="0"/>
          </a:p>
          <a:p>
            <a:endParaRPr lang="tr-TR" dirty="0"/>
          </a:p>
          <a:p>
            <a:endParaRPr lang="tr-TR" dirty="0" smtClean="0"/>
          </a:p>
          <a:p>
            <a:endParaRPr lang="tr-TR" dirty="0"/>
          </a:p>
          <a:p>
            <a:endParaRPr lang="tr-TR" dirty="0" smtClean="0"/>
          </a:p>
          <a:p>
            <a:pPr>
              <a:buNone/>
            </a:pPr>
            <a:r>
              <a:rPr lang="tr-TR" dirty="0"/>
              <a:t/>
            </a:r>
            <a:br>
              <a:rPr lang="tr-TR" dirty="0"/>
            </a:br>
            <a:endParaRPr lang="tr-TR"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34" y="3943370"/>
            <a:ext cx="6705600"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29844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Autofit/>
          </a:bodyPr>
          <a:lstStyle/>
          <a:p>
            <a:r>
              <a:rPr lang="tr-TR" sz="3200" b="1" dirty="0" smtClean="0"/>
              <a:t>Yordam </a:t>
            </a:r>
            <a:r>
              <a:rPr lang="tr-TR" sz="3200" b="1" dirty="0"/>
              <a:t>ve Fonksiyonlar</a:t>
            </a:r>
            <a:endParaRPr lang="tr-TR" sz="3200" dirty="0"/>
          </a:p>
        </p:txBody>
      </p:sp>
      <p:sp>
        <p:nvSpPr>
          <p:cNvPr id="5" name="Slayt Numarası Yer Tutucusu 4"/>
          <p:cNvSpPr>
            <a:spLocks noGrp="1"/>
          </p:cNvSpPr>
          <p:nvPr>
            <p:ph type="sldNum" sz="quarter" idx="12"/>
          </p:nvPr>
        </p:nvSpPr>
        <p:spPr/>
        <p:txBody>
          <a:bodyPr>
            <a:normAutofit fontScale="85000" lnSpcReduction="20000"/>
          </a:bodyPr>
          <a:lstStyle/>
          <a:p>
            <a:fld id="{14917F13-F816-43A4-AC89-84EBDAF33797}" type="slidenum">
              <a:rPr lang="tr-TR" smtClean="0"/>
              <a:pPr/>
              <a:t>9</a:t>
            </a:fld>
            <a:endParaRPr lang="tr-TR"/>
          </a:p>
        </p:txBody>
      </p:sp>
      <p:sp>
        <p:nvSpPr>
          <p:cNvPr id="6" name="İçerik Yer Tutucusu 5"/>
          <p:cNvSpPr>
            <a:spLocks noGrp="1"/>
          </p:cNvSpPr>
          <p:nvPr>
            <p:ph sz="quarter" idx="1"/>
          </p:nvPr>
        </p:nvSpPr>
        <p:spPr>
          <a:xfrm>
            <a:off x="467544" y="1600200"/>
            <a:ext cx="8568952" cy="4495800"/>
          </a:xfrm>
        </p:spPr>
        <p:txBody>
          <a:bodyPr>
            <a:normAutofit/>
          </a:bodyPr>
          <a:lstStyle/>
          <a:p>
            <a:r>
              <a:rPr lang="tr-TR" dirty="0"/>
              <a:t>Bir altprogram, bir </a:t>
            </a:r>
            <a:r>
              <a:rPr lang="tr-TR" b="1" dirty="0"/>
              <a:t>yordam</a:t>
            </a:r>
            <a:r>
              <a:rPr lang="tr-TR" dirty="0"/>
              <a:t> veya bir </a:t>
            </a:r>
            <a:r>
              <a:rPr lang="tr-TR" b="1" dirty="0"/>
              <a:t>fonksiyon</a:t>
            </a:r>
            <a:r>
              <a:rPr lang="tr-TR" dirty="0"/>
              <a:t> olabilir</a:t>
            </a:r>
            <a:r>
              <a:rPr lang="tr-TR" dirty="0" smtClean="0"/>
              <a:t>.</a:t>
            </a:r>
          </a:p>
          <a:p>
            <a:endParaRPr lang="tr-TR" dirty="0" smtClean="0"/>
          </a:p>
          <a:p>
            <a:r>
              <a:rPr lang="tr-TR" dirty="0" smtClean="0"/>
              <a:t>İki </a:t>
            </a:r>
            <a:r>
              <a:rPr lang="tr-TR" dirty="0"/>
              <a:t>altprogram türü arasındaki fark, fonksiyonların çağıran program birimine bir sonuç değeri döndürmelerinin şart olmasıdır</a:t>
            </a:r>
            <a:r>
              <a:rPr lang="tr-TR" dirty="0" smtClean="0"/>
              <a:t>.</a:t>
            </a:r>
          </a:p>
          <a:p>
            <a:pPr marL="0" indent="0">
              <a:buNone/>
            </a:pPr>
            <a:endParaRPr lang="tr-TR" dirty="0" smtClean="0"/>
          </a:p>
        </p:txBody>
      </p:sp>
    </p:spTree>
    <p:extLst>
      <p:ext uri="{BB962C8B-B14F-4D97-AF65-F5344CB8AC3E}">
        <p14:creationId xmlns:p14="http://schemas.microsoft.com/office/powerpoint/2010/main" val="323372264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yan">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edy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12216</TotalTime>
  <Words>2076</Words>
  <Application>Microsoft Office PowerPoint</Application>
  <PresentationFormat>Ekran Gösterisi (4:3)</PresentationFormat>
  <Paragraphs>567</Paragraphs>
  <Slides>52</Slides>
  <Notes>1</Notes>
  <HiddenSlides>0</HiddenSlides>
  <MMClips>0</MMClips>
  <ScaleCrop>false</ScaleCrop>
  <HeadingPairs>
    <vt:vector size="8" baseType="variant">
      <vt:variant>
        <vt:lpstr>Kullanılan Yazı Tipleri</vt:lpstr>
      </vt:variant>
      <vt:variant>
        <vt:i4>12</vt:i4>
      </vt:variant>
      <vt:variant>
        <vt:lpstr>Tema</vt:lpstr>
      </vt:variant>
      <vt:variant>
        <vt:i4>1</vt:i4>
      </vt:variant>
      <vt:variant>
        <vt:lpstr>Eklenmiş OLE Hizmet Programları</vt:lpstr>
      </vt:variant>
      <vt:variant>
        <vt:i4>1</vt:i4>
      </vt:variant>
      <vt:variant>
        <vt:lpstr>Slayt Başlıkları</vt:lpstr>
      </vt:variant>
      <vt:variant>
        <vt:i4>52</vt:i4>
      </vt:variant>
    </vt:vector>
  </HeadingPairs>
  <TitlesOfParts>
    <vt:vector size="66" baseType="lpstr">
      <vt:lpstr>ＭＳ Ｐゴシック</vt:lpstr>
      <vt:lpstr>Arial</vt:lpstr>
      <vt:lpstr>Calibri</vt:lpstr>
      <vt:lpstr>Courier New</vt:lpstr>
      <vt:lpstr>굴림</vt:lpstr>
      <vt:lpstr>Lucida Sans Unicode</vt:lpstr>
      <vt:lpstr>新細明體</vt:lpstr>
      <vt:lpstr>Times</vt:lpstr>
      <vt:lpstr>Times New Roman</vt:lpstr>
      <vt:lpstr>Verdana</vt:lpstr>
      <vt:lpstr>Wingdings</vt:lpstr>
      <vt:lpstr>Wingdings 2</vt:lpstr>
      <vt:lpstr>Medyan</vt:lpstr>
      <vt:lpstr>Bit Eşlem Resmi</vt:lpstr>
      <vt:lpstr>PowerPoint Sunusu</vt:lpstr>
      <vt:lpstr>Altprogramların esasları</vt:lpstr>
      <vt:lpstr>Temel tanımlamalar</vt:lpstr>
      <vt:lpstr>Lokal Referans Çevresi</vt:lpstr>
      <vt:lpstr>Örnek 1</vt:lpstr>
      <vt:lpstr>Örnek 1</vt:lpstr>
      <vt:lpstr>Altprogramların Bölümleri</vt:lpstr>
      <vt:lpstr>Altprogram Başlığı</vt:lpstr>
      <vt:lpstr>Yordam ve Fonksiyonlar</vt:lpstr>
      <vt:lpstr>Yordam Çağırımı</vt:lpstr>
      <vt:lpstr>Yordam Çağırımı</vt:lpstr>
      <vt:lpstr>Yordam Çağırımı</vt:lpstr>
      <vt:lpstr>Parametreler</vt:lpstr>
      <vt:lpstr>Gerçek/Resmi parametrelerin eşleşmesi:</vt:lpstr>
      <vt:lpstr>Gerçek/Resmi parametrelerin eşleşmesi:</vt:lpstr>
      <vt:lpstr>Gerçek/Resmi parametrelerin eşleşmesi:</vt:lpstr>
      <vt:lpstr>Konumsal Parametreler</vt:lpstr>
      <vt:lpstr>Anahtar Kelime Parametre Yöntemi</vt:lpstr>
      <vt:lpstr>Anahtar Kelime Parametre Yöntemi</vt:lpstr>
      <vt:lpstr>Fonksiyon Çağırımı</vt:lpstr>
      <vt:lpstr>Fonksiyon Çağırımı</vt:lpstr>
      <vt:lpstr>Parametre Aktarım Yöntemleri</vt:lpstr>
      <vt:lpstr>Parametre Aktarım Yöntemleri</vt:lpstr>
      <vt:lpstr>Parametre Aktarım Yöntemleri</vt:lpstr>
      <vt:lpstr>Parametre Aktarım Yöntemleri</vt:lpstr>
      <vt:lpstr>Parametre Aktarım Yöntemleri</vt:lpstr>
      <vt:lpstr>Parametre Aktarım Yöntemleri</vt:lpstr>
      <vt:lpstr>Parametre Aktarım Yöntemleri</vt:lpstr>
      <vt:lpstr>Değer ile Çağırma (Call by Value)</vt:lpstr>
      <vt:lpstr>Değer ile Çağırma (Call by Value)</vt:lpstr>
      <vt:lpstr>Değer ile Çağırma (Örnek)</vt:lpstr>
      <vt:lpstr>Değer ile Çağırma (Call by Value)</vt:lpstr>
      <vt:lpstr>Değer ile Çağırma (Call by Value)</vt:lpstr>
      <vt:lpstr>Sonuç ile Çağırma (Call by Result)</vt:lpstr>
      <vt:lpstr>Sonuç ile Çağırma (Call by Result)</vt:lpstr>
      <vt:lpstr>Sonuç ile Çağırma (Örnek)</vt:lpstr>
      <vt:lpstr>Değer ve Sonuç ile Çağırma (Call by Value Result)</vt:lpstr>
      <vt:lpstr>Değer ve Sonuç ile Çağırma (Örnek)</vt:lpstr>
      <vt:lpstr>PowerPoint Sunusu</vt:lpstr>
      <vt:lpstr>Başvuru ile Çağırma (Call by Reference)</vt:lpstr>
      <vt:lpstr>Başvuru ile Çağırma (Call by Reference)</vt:lpstr>
      <vt:lpstr>Başvuru ile Çağırma (Örnek)</vt:lpstr>
      <vt:lpstr>PowerPoint Sunusu</vt:lpstr>
      <vt:lpstr>PowerPoint Sunusu</vt:lpstr>
      <vt:lpstr>Başvuru ile çağırma-Değer sonuç ile çağırma</vt:lpstr>
      <vt:lpstr>Başvuru ile Çağırma (Call by Reference)</vt:lpstr>
      <vt:lpstr>İsim ile Çağırma (Call by Name)</vt:lpstr>
      <vt:lpstr>Çağırma Yöntemlerinin Karşılaştırılması</vt:lpstr>
      <vt:lpstr>PowerPoint Sunusu</vt:lpstr>
      <vt:lpstr>Parametre Geçirme Metotları (1)</vt:lpstr>
      <vt:lpstr>Parametre Geçirme Metotları (2)</vt:lpstr>
      <vt:lpstr>Parametre geçirmenin stack gerçekleştirmesi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PROGRAMLAMA DİLLERİ</dc:title>
  <dc:creator/>
  <cp:lastModifiedBy>Duygu Aydoğan</cp:lastModifiedBy>
  <cp:revision>311</cp:revision>
  <dcterms:created xsi:type="dcterms:W3CDTF">2011-09-15T11:21:30Z</dcterms:created>
  <dcterms:modified xsi:type="dcterms:W3CDTF">2022-01-01T21:29:19Z</dcterms:modified>
</cp:coreProperties>
</file>