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6"/>
    <p:restoredTop sz="94648"/>
  </p:normalViewPr>
  <p:slideViewPr>
    <p:cSldViewPr snapToGrid="0" snapToObjects="1">
      <p:cViewPr varScale="1">
        <p:scale>
          <a:sx n="109" d="100"/>
          <a:sy n="109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15B20-4781-FF43-89EA-7066EF0BE971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C9A8-31DB-284A-91F3-DEEE01DCD8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689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4A11-106B-4605-B340-D2F4AAA88090}" type="datetime1">
              <a:rPr lang="tr-TR" smtClean="0"/>
              <a:t>22.03.2022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100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05CC-0E45-4B4C-90F5-86E71E71C10F}" type="datetime1">
              <a:rPr lang="tr-TR" smtClean="0"/>
              <a:t>22.03.2022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904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B7A4-BA43-4F64-9432-68B6BC740209}" type="datetime1">
              <a:rPr lang="tr-TR" smtClean="0"/>
              <a:t>22.03.2022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09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07BC-A63C-43C9-A9BD-171176E522E3}" type="datetime1">
              <a:rPr lang="tr-TR" smtClean="0"/>
              <a:t>22.03.2022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7239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3597-AB93-467B-8FA9-1E69B2666131}" type="datetime1">
              <a:rPr lang="tr-TR" smtClean="0"/>
              <a:t>22.03.2022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0383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A5F7-74B8-4815-AA0D-FE57F45D54F8}" type="datetime1">
              <a:rPr lang="tr-TR" smtClean="0"/>
              <a:t>22.03.2022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8221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6AFE-B92A-4366-8419-9297D1B4D80A}" type="datetime1">
              <a:rPr lang="tr-TR" smtClean="0"/>
              <a:t>22.03.2022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7739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C5A8-F175-4F08-8510-547705EAE4C2}" type="datetime1">
              <a:rPr lang="tr-TR" smtClean="0"/>
              <a:t>22.03.2022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519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095B-35A3-44AE-879B-BCAC24DCBED7}" type="datetime1">
              <a:rPr lang="tr-TR" smtClean="0"/>
              <a:t>22.03.2022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268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B0F3-534D-4498-A20E-34BC726CA6E5}" type="datetime1">
              <a:rPr lang="tr-TR" smtClean="0"/>
              <a:t>22.03.2022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975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2071-1189-4372-BD76-2051A9045CE2}" type="datetime1">
              <a:rPr lang="tr-TR" smtClean="0"/>
              <a:t>22.03.2022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63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C939-6604-4F1F-92CA-10B1687E06A8}" type="datetime1">
              <a:rPr lang="tr-TR" smtClean="0"/>
              <a:t>22.03.2022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941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C094-F3FD-45ED-86BA-8C3AAAC38E09}" type="datetime1">
              <a:rPr lang="tr-TR" smtClean="0"/>
              <a:t>22.03.2022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031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DC4-F4F7-4D2E-AECB-70431AA300AF}" type="datetime1">
              <a:rPr lang="tr-TR" smtClean="0"/>
              <a:t>22.03.2022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272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BE20-1C69-4927-AE13-930B549C104C}" type="datetime1">
              <a:rPr lang="tr-TR" smtClean="0"/>
              <a:t>22.03.2022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551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F06-2E92-42CC-BFB0-D7B1F6DAB261}" type="datetime1">
              <a:rPr lang="tr-TR" smtClean="0"/>
              <a:t>22.03.2022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797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20BCA-A300-4565-8253-1C903F016AEA}" type="datetime1">
              <a:rPr lang="tr-TR" smtClean="0"/>
              <a:t>22.03.2022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218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5020904-E468-364D-9FF8-2FEEA95FC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/>
              <a:t>Python</a:t>
            </a:r>
            <a:r>
              <a:rPr lang="tr-TR" b="1" dirty="0"/>
              <a:t> Programlama Dili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C960DF8-03B0-0149-8B69-A4930228C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Gömülü Fonksiyonlar</a:t>
            </a:r>
          </a:p>
        </p:txBody>
      </p:sp>
    </p:spTree>
    <p:extLst>
      <p:ext uri="{BB962C8B-B14F-4D97-AF65-F5344CB8AC3E}">
        <p14:creationId xmlns:p14="http://schemas.microsoft.com/office/powerpoint/2010/main" val="121346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316A192-24A5-AB4A-A325-CB25127D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Rekürsif</a:t>
            </a:r>
            <a:r>
              <a:rPr lang="tr-TR" b="1" dirty="0"/>
              <a:t>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8982DB-4591-F549-A913-8ED381A6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Rekursiflik</a:t>
            </a:r>
            <a:r>
              <a:rPr lang="tr-TR" dirty="0"/>
              <a:t> (Kendi kendini çağıran fonksiyonlar)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faktoriyel</a:t>
            </a:r>
            <a:r>
              <a:rPr lang="tr-TR" dirty="0"/>
              <a:t>(n): 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n==1:         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return</a:t>
            </a:r>
            <a:r>
              <a:rPr lang="tr-TR" dirty="0"/>
              <a:t> 1     </a:t>
            </a:r>
          </a:p>
          <a:p>
            <a:pPr marL="0" indent="0">
              <a:buNone/>
            </a:pPr>
            <a:r>
              <a:rPr lang="tr-TR" dirty="0"/>
              <a:t>	else:         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return</a:t>
            </a:r>
            <a:r>
              <a:rPr lang="tr-TR" dirty="0"/>
              <a:t> n*</a:t>
            </a:r>
            <a:r>
              <a:rPr lang="tr-TR" dirty="0" err="1"/>
              <a:t>faktoriyel</a:t>
            </a:r>
            <a:r>
              <a:rPr lang="tr-TR" dirty="0"/>
              <a:t>(n-1)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faktoriyel</a:t>
            </a:r>
            <a:r>
              <a:rPr lang="tr-TR" dirty="0"/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83996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6D43D49-FA1B-D249-8207-5B7B7777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Rekürsif</a:t>
            </a:r>
            <a:r>
              <a:rPr lang="tr-TR" b="1" dirty="0"/>
              <a:t>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0152CD-61EB-5741-B96A-E7DFE3B3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Faktoriyel</a:t>
            </a:r>
            <a:r>
              <a:rPr lang="tr-TR" dirty="0"/>
              <a:t> örneğinin daha kısa bir hali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faktoriyel</a:t>
            </a:r>
            <a:r>
              <a:rPr lang="tr-TR" dirty="0"/>
              <a:t>(n): 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1 </a:t>
            </a:r>
            <a:r>
              <a:rPr lang="tr-TR" dirty="0" err="1"/>
              <a:t>if</a:t>
            </a:r>
            <a:r>
              <a:rPr lang="tr-TR" dirty="0"/>
              <a:t> n==1 else  n*</a:t>
            </a:r>
            <a:r>
              <a:rPr lang="tr-TR" dirty="0" err="1"/>
              <a:t>faktoriyel</a:t>
            </a:r>
            <a:r>
              <a:rPr lang="tr-TR" dirty="0"/>
              <a:t>(n-1)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faktoriyel</a:t>
            </a:r>
            <a:r>
              <a:rPr lang="tr-TR" dirty="0"/>
              <a:t>(5)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1862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B4D2703-DD40-514A-AA35-4092368F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Kısa </a:t>
            </a:r>
            <a:r>
              <a:rPr lang="tr-TR" b="1" dirty="0" err="1"/>
              <a:t>if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A26A96-5506-B042-961C-79ABBE48D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şart: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doğru_ise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else: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yanlış_ise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b="1" dirty="0"/>
              <a:t>Tek satırda yazma</a:t>
            </a:r>
          </a:p>
          <a:p>
            <a:pPr marL="0" indent="0">
              <a:buNone/>
            </a:pPr>
            <a:r>
              <a:rPr lang="tr-TR" dirty="0" err="1"/>
              <a:t>doğru_ise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şart else </a:t>
            </a:r>
            <a:r>
              <a:rPr lang="tr-TR" dirty="0" err="1"/>
              <a:t>yanlış_ise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7646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0CBF0A0-3361-1E4F-ACEB-17A353CA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Fonksiyonel programlama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941210-B237-CE4A-830C-38C80194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Map</a:t>
            </a:r>
            <a:endParaRPr lang="tr-TR" dirty="0"/>
          </a:p>
          <a:p>
            <a:r>
              <a:rPr lang="tr-TR" dirty="0" err="1"/>
              <a:t>Filter</a:t>
            </a:r>
            <a:endParaRPr lang="tr-TR" dirty="0"/>
          </a:p>
          <a:p>
            <a:r>
              <a:rPr lang="tr-TR" dirty="0" err="1"/>
              <a:t>Reduce</a:t>
            </a:r>
            <a:endParaRPr lang="tr-TR" dirty="0"/>
          </a:p>
          <a:p>
            <a:r>
              <a:rPr lang="tr-TR" dirty="0"/>
              <a:t>Lamda</a:t>
            </a:r>
          </a:p>
          <a:p>
            <a:r>
              <a:rPr lang="tr-TR" dirty="0"/>
              <a:t>Liste işleçleri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Fonksiyonel programlama araçları programcıya esneklik ve zaman kazandıran programlama yaklaşımlarıdır.</a:t>
            </a:r>
          </a:p>
        </p:txBody>
      </p:sp>
    </p:spTree>
    <p:extLst>
      <p:ext uri="{BB962C8B-B14F-4D97-AF65-F5344CB8AC3E}">
        <p14:creationId xmlns:p14="http://schemas.microsoft.com/office/powerpoint/2010/main" val="405315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9BE357F-CE5B-5740-919C-23C2BCB4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Fonksiyonel programlama avantaj/dezavantajları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0CAD64-0836-B646-8D68-1394BE75D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Kod yapısını kısaltır, kod geliştirme süresini uzatır.</a:t>
            </a:r>
          </a:p>
          <a:p>
            <a:r>
              <a:rPr lang="tr-TR" dirty="0"/>
              <a:t>Test dostu yazılım geliştirmeyi sağlar. </a:t>
            </a:r>
          </a:p>
          <a:p>
            <a:r>
              <a:rPr lang="tr-TR" dirty="0"/>
              <a:t>Performans: Bu tür fonksiyonlar kullanıldıktan sonra </a:t>
            </a:r>
            <a:r>
              <a:rPr lang="tr-TR" dirty="0" err="1"/>
              <a:t>Garbage</a:t>
            </a:r>
            <a:r>
              <a:rPr lang="tr-TR" dirty="0"/>
              <a:t> </a:t>
            </a:r>
            <a:r>
              <a:rPr lang="tr-TR" dirty="0" err="1"/>
              <a:t>Collector</a:t>
            </a:r>
            <a:r>
              <a:rPr lang="tr-TR" dirty="0"/>
              <a:t> tarafından silinirler.</a:t>
            </a:r>
          </a:p>
        </p:txBody>
      </p:sp>
    </p:spTree>
    <p:extLst>
      <p:ext uri="{BB962C8B-B14F-4D97-AF65-F5344CB8AC3E}">
        <p14:creationId xmlns:p14="http://schemas.microsoft.com/office/powerpoint/2010/main" val="56303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2559DF1-D74F-5147-AE07-283D127E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8A6222-F6E1-ED4D-838B-28B912DF7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Problem: Bir </a:t>
            </a:r>
            <a:r>
              <a:rPr lang="tr-TR" dirty="0" err="1"/>
              <a:t>liste’de</a:t>
            </a:r>
            <a:r>
              <a:rPr lang="tr-TR" dirty="0"/>
              <a:t> ki küçük </a:t>
            </a:r>
            <a:r>
              <a:rPr lang="tr-TR"/>
              <a:t>harfle başlayan </a:t>
            </a:r>
            <a:r>
              <a:rPr lang="tr-TR" dirty="0"/>
              <a:t>kelimeleri bulmak istiyoruz (</a:t>
            </a:r>
            <a:r>
              <a:rPr lang="tr-TR" dirty="0" err="1"/>
              <a:t>Filter</a:t>
            </a:r>
            <a:r>
              <a:rPr lang="tr-TR" dirty="0"/>
              <a:t> problemi)</a:t>
            </a:r>
          </a:p>
          <a:p>
            <a:endParaRPr lang="tr-TR" dirty="0"/>
          </a:p>
          <a:p>
            <a:r>
              <a:rPr lang="tr-TR" dirty="0"/>
              <a:t>Yaklaşım: liste üzerinde bir döngü kurmak.</a:t>
            </a:r>
          </a:p>
          <a:p>
            <a:endParaRPr lang="tr-TR" dirty="0"/>
          </a:p>
          <a:p>
            <a:r>
              <a:rPr lang="tr-TR" dirty="0"/>
              <a:t>Fonksiyonel programlama yaklaşımı: Tek parametre alan bir metot tanımlayıp, tüm listeyi </a:t>
            </a:r>
            <a:r>
              <a:rPr lang="tr-TR" dirty="0" err="1"/>
              <a:t>filter</a:t>
            </a:r>
            <a:r>
              <a:rPr lang="tr-TR" dirty="0"/>
              <a:t> aracılığı ile </a:t>
            </a:r>
            <a:r>
              <a:rPr lang="tr-TR" dirty="0" err="1"/>
              <a:t>metota</a:t>
            </a:r>
            <a:r>
              <a:rPr lang="tr-TR" dirty="0"/>
              <a:t> göndermek.</a:t>
            </a:r>
          </a:p>
        </p:txBody>
      </p:sp>
    </p:spTree>
    <p:extLst>
      <p:ext uri="{BB962C8B-B14F-4D97-AF65-F5344CB8AC3E}">
        <p14:creationId xmlns:p14="http://schemas.microsoft.com/office/powerpoint/2010/main" val="38614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EB2E1A-D960-834D-962E-F202F01C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Filter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396A2D-2BEB-DE4D-B2EE-850AEF5F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Filter</a:t>
            </a:r>
            <a:r>
              <a:rPr lang="tr-TR" dirty="0"/>
              <a:t> ile tanımlanacak metot bir </a:t>
            </a:r>
            <a:r>
              <a:rPr lang="tr-TR" dirty="0" err="1"/>
              <a:t>bool</a:t>
            </a:r>
            <a:r>
              <a:rPr lang="tr-TR" dirty="0"/>
              <a:t> ifade ile gelen parametreyi seçmelidir.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a=</a:t>
            </a:r>
            <a:r>
              <a:rPr lang="tr-TR" dirty="0" err="1"/>
              <a:t>range</a:t>
            </a:r>
            <a:r>
              <a:rPr lang="tr-TR" dirty="0"/>
              <a:t>(11)</a:t>
            </a:r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suz</a:t>
            </a:r>
            <a:r>
              <a:rPr lang="tr-TR" dirty="0"/>
              <a:t>(x):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x%2==0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(</a:t>
            </a:r>
            <a:r>
              <a:rPr lang="tr-TR" dirty="0" err="1"/>
              <a:t>suz,a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Örnekte </a:t>
            </a:r>
            <a:r>
              <a:rPr lang="tr-TR" b="1" dirty="0" err="1"/>
              <a:t>filter</a:t>
            </a:r>
            <a:r>
              <a:rPr lang="tr-TR" dirty="0"/>
              <a:t> </a:t>
            </a:r>
            <a:r>
              <a:rPr lang="tr-TR" dirty="0" err="1"/>
              <a:t>suz</a:t>
            </a:r>
            <a:r>
              <a:rPr lang="tr-TR" dirty="0"/>
              <a:t> metoduna parametreleri tek tek göndermekte, metot ise </a:t>
            </a:r>
            <a:r>
              <a:rPr lang="tr-TR" dirty="0" err="1"/>
              <a:t>bool</a:t>
            </a:r>
            <a:r>
              <a:rPr lang="tr-TR" dirty="0"/>
              <a:t> sonucuna göre parametreyi geri döndürmekte yada döndürmemektedir.</a:t>
            </a:r>
          </a:p>
        </p:txBody>
      </p:sp>
    </p:spTree>
    <p:extLst>
      <p:ext uri="{BB962C8B-B14F-4D97-AF65-F5344CB8AC3E}">
        <p14:creationId xmlns:p14="http://schemas.microsoft.com/office/powerpoint/2010/main" val="71258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E2516D-C71D-6A40-9FBA-91AB55E3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Map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441C6E-C9A1-264F-A8E1-682F58360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 dirty="0" err="1"/>
              <a:t>Map</a:t>
            </a:r>
            <a:r>
              <a:rPr lang="tr-TR" dirty="0"/>
              <a:t> ile tanımlanacak metot parametreyi güncelleyerek </a:t>
            </a:r>
            <a:r>
              <a:rPr lang="tr-TR" dirty="0" err="1"/>
              <a:t>dönderir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a=</a:t>
            </a:r>
            <a:r>
              <a:rPr lang="tr-TR" dirty="0" err="1"/>
              <a:t>range</a:t>
            </a:r>
            <a:r>
              <a:rPr lang="tr-TR" dirty="0"/>
              <a:t>(11)</a:t>
            </a:r>
          </a:p>
          <a:p>
            <a:pPr marL="0" indent="0">
              <a:buNone/>
            </a:pPr>
            <a:r>
              <a:rPr lang="tr-TR" dirty="0"/>
              <a:t>def ekle(x):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x*x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(</a:t>
            </a:r>
            <a:r>
              <a:rPr lang="tr-TR" dirty="0" err="1"/>
              <a:t>ekle,a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Örnekte </a:t>
            </a:r>
            <a:r>
              <a:rPr lang="tr-TR" b="1" dirty="0" err="1"/>
              <a:t>map</a:t>
            </a:r>
            <a:r>
              <a:rPr lang="tr-TR" dirty="0"/>
              <a:t> ekle metoduna parametreleri tek tek göndermekte, metot ise geriye yine bir parametre göndermektedir. (Gelen giden parametre sayısı eşit)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043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5266A2F-B9C5-E546-B069-FFDF9E8C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Reduce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BF3CDB-495F-7445-8732-3BE7448E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/>
              <a:t>Map</a:t>
            </a:r>
            <a:r>
              <a:rPr lang="tr-TR" dirty="0"/>
              <a:t> ve </a:t>
            </a:r>
            <a:r>
              <a:rPr lang="tr-TR" dirty="0" err="1"/>
              <a:t>Filter</a:t>
            </a:r>
            <a:r>
              <a:rPr lang="tr-TR" dirty="0"/>
              <a:t> amaçları farklı olsa da şekil olarak birbirlerine çok benzerler. </a:t>
            </a:r>
            <a:r>
              <a:rPr lang="tr-TR" dirty="0" err="1"/>
              <a:t>Reduce</a:t>
            </a:r>
            <a:r>
              <a:rPr lang="tr-TR" dirty="0"/>
              <a:t> ise liste elemanlarını </a:t>
            </a:r>
            <a:r>
              <a:rPr lang="tr-TR" dirty="0" err="1"/>
              <a:t>ardışıl</a:t>
            </a:r>
            <a:r>
              <a:rPr lang="tr-TR" dirty="0"/>
              <a:t> şekilde parametre olarak alır ve en sonunda bir parametre </a:t>
            </a:r>
            <a:r>
              <a:rPr lang="tr-TR" dirty="0" err="1"/>
              <a:t>dönderir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a=</a:t>
            </a:r>
            <a:r>
              <a:rPr lang="tr-TR" dirty="0" err="1"/>
              <a:t>range</a:t>
            </a:r>
            <a:r>
              <a:rPr lang="tr-TR" dirty="0"/>
              <a:t>(11)</a:t>
            </a:r>
          </a:p>
          <a:p>
            <a:pPr marL="0" indent="0">
              <a:buNone/>
            </a:pPr>
            <a:r>
              <a:rPr lang="tr-TR" dirty="0"/>
              <a:t>def topla(</a:t>
            </a:r>
            <a:r>
              <a:rPr lang="tr-TR" dirty="0" err="1"/>
              <a:t>x,y</a:t>
            </a:r>
            <a:r>
              <a:rPr lang="tr-TR" dirty="0"/>
              <a:t>):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x+y</a:t>
            </a:r>
            <a:r>
              <a:rPr lang="tr-TR" dirty="0"/>
              <a:t>    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(</a:t>
            </a:r>
            <a:r>
              <a:rPr lang="tr-TR" dirty="0" err="1"/>
              <a:t>topla,a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4326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64E89DD-FE49-4A4A-82C2-C1154562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Lambda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4B0093-BDA8-8047-A28F-8376003A7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Geçici ve tek satırdan yazılabilecek basit fonksiyonlar yazılmasını sağlar.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carp</a:t>
            </a:r>
            <a:r>
              <a:rPr lang="tr-TR" dirty="0"/>
              <a:t>(</a:t>
            </a:r>
            <a:r>
              <a:rPr lang="tr-TR" dirty="0" err="1"/>
              <a:t>x,y</a:t>
            </a:r>
            <a:r>
              <a:rPr lang="tr-TR" dirty="0"/>
              <a:t>):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x*y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carp</a:t>
            </a:r>
            <a:r>
              <a:rPr lang="tr-TR" dirty="0"/>
              <a:t>=</a:t>
            </a:r>
            <a:r>
              <a:rPr lang="tr-TR" dirty="0" err="1"/>
              <a:t>lambda</a:t>
            </a:r>
            <a:r>
              <a:rPr lang="tr-TR" dirty="0"/>
              <a:t> </a:t>
            </a:r>
            <a:r>
              <a:rPr lang="tr-TR" dirty="0" err="1"/>
              <a:t>x,y:x</a:t>
            </a:r>
            <a:r>
              <a:rPr lang="tr-TR" dirty="0"/>
              <a:t>*y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Yapı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 err="1"/>
              <a:t>Fonksiyon_adı</a:t>
            </a:r>
            <a:r>
              <a:rPr lang="tr-TR" dirty="0"/>
              <a:t>=</a:t>
            </a:r>
            <a:r>
              <a:rPr lang="tr-TR" b="1" dirty="0" err="1"/>
              <a:t>lambda</a:t>
            </a:r>
            <a:r>
              <a:rPr lang="tr-TR" dirty="0"/>
              <a:t> parametreler</a:t>
            </a:r>
            <a:r>
              <a:rPr lang="tr-TR" sz="3200" b="1" dirty="0"/>
              <a:t> : </a:t>
            </a:r>
            <a:r>
              <a:rPr lang="tr-TR" dirty="0" err="1"/>
              <a:t>geri_dönecek_değer</a:t>
            </a:r>
            <a:r>
              <a:rPr lang="tr-TR" dirty="0"/>
              <a:t>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65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87B5F6-A64E-0E48-A430-57FB48DC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Gömülü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6E234D-044C-1545-9E79-A2DD7758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Fonksiyon</a:t>
            </a:r>
          </a:p>
          <a:p>
            <a:pPr lvl="1"/>
            <a:r>
              <a:rPr lang="tr-TR" dirty="0"/>
              <a:t>Kullanıcı tarafından geliştirilir</a:t>
            </a:r>
          </a:p>
          <a:p>
            <a:r>
              <a:rPr lang="tr-TR" dirty="0" err="1"/>
              <a:t>Builtin</a:t>
            </a:r>
            <a:r>
              <a:rPr lang="tr-TR" dirty="0"/>
              <a:t> fonksiyon</a:t>
            </a:r>
          </a:p>
          <a:p>
            <a:pPr lvl="1"/>
            <a:r>
              <a:rPr lang="tr-TR" dirty="0"/>
              <a:t>Geliştirici tarafından geliştirilip dile entegre edilmiştir</a:t>
            </a:r>
          </a:p>
          <a:p>
            <a:pPr marL="457200" lvl="1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Gömülü fonksiyonlar genel olarak, problemin türünden bağımsız sık gereksinim duyulan fonksiyonlardır.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, </a:t>
            </a:r>
            <a:r>
              <a:rPr lang="tr-TR" dirty="0" err="1"/>
              <a:t>len</a:t>
            </a:r>
            <a:r>
              <a:rPr lang="tr-TR" dirty="0"/>
              <a:t> gibi </a:t>
            </a:r>
          </a:p>
        </p:txBody>
      </p:sp>
    </p:spTree>
    <p:extLst>
      <p:ext uri="{BB962C8B-B14F-4D97-AF65-F5344CB8AC3E}">
        <p14:creationId xmlns:p14="http://schemas.microsoft.com/office/powerpoint/2010/main" val="298724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9F09EB-976B-5145-94CF-AB906CA6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Fonksiyonlarda Kısaltma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B298B6-6CAC-B24A-AFC8-25F072C9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Lambda</a:t>
            </a:r>
            <a:endParaRPr lang="tr-TR" b="1" dirty="0"/>
          </a:p>
          <a:p>
            <a:pPr marL="457200" lvl="1" indent="0">
              <a:buNone/>
            </a:pPr>
            <a:r>
              <a:rPr lang="tr-TR" dirty="0" err="1"/>
              <a:t>carp</a:t>
            </a:r>
            <a:r>
              <a:rPr lang="tr-TR" dirty="0"/>
              <a:t>=</a:t>
            </a:r>
            <a:r>
              <a:rPr lang="tr-TR" dirty="0" err="1"/>
              <a:t>lambda</a:t>
            </a:r>
            <a:r>
              <a:rPr lang="tr-TR" dirty="0"/>
              <a:t> </a:t>
            </a:r>
            <a:r>
              <a:rPr lang="tr-TR" dirty="0" err="1"/>
              <a:t>x,y:x</a:t>
            </a:r>
            <a:r>
              <a:rPr lang="tr-TR" dirty="0"/>
              <a:t>*y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b="1" dirty="0"/>
              <a:t>Kısaltma</a:t>
            </a:r>
          </a:p>
          <a:p>
            <a:pPr marL="457200" lvl="1" indent="0">
              <a:buNone/>
            </a:pPr>
            <a:r>
              <a:rPr lang="tr-TR" dirty="0"/>
              <a:t>def </a:t>
            </a:r>
            <a:r>
              <a:rPr lang="tr-TR" dirty="0" err="1"/>
              <a:t>carp</a:t>
            </a:r>
            <a:r>
              <a:rPr lang="tr-TR" dirty="0"/>
              <a:t>(</a:t>
            </a:r>
            <a:r>
              <a:rPr lang="tr-TR" dirty="0" err="1"/>
              <a:t>x,y</a:t>
            </a:r>
            <a:r>
              <a:rPr lang="tr-TR" dirty="0"/>
              <a:t>): </a:t>
            </a:r>
            <a:r>
              <a:rPr lang="tr-TR" dirty="0" err="1"/>
              <a:t>return</a:t>
            </a:r>
            <a:r>
              <a:rPr lang="tr-TR" dirty="0"/>
              <a:t> x*y</a:t>
            </a:r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r>
              <a:rPr lang="tr-TR" dirty="0"/>
              <a:t>Her iki yapı birbirine eşittir.</a:t>
            </a:r>
          </a:p>
        </p:txBody>
      </p:sp>
    </p:spTree>
    <p:extLst>
      <p:ext uri="{BB962C8B-B14F-4D97-AF65-F5344CB8AC3E}">
        <p14:creationId xmlns:p14="http://schemas.microsoft.com/office/powerpoint/2010/main" val="2050548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A5BC677-C3FA-5F41-9345-1EBC46DE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Aynı örnekleri liste işleçleri ile </a:t>
            </a:r>
            <a:r>
              <a:rPr lang="tr-TR" b="1" dirty="0" err="1"/>
              <a:t>yapmak:Filter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BA7787-230A-2640-9F89-EDE774DDB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Filter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a=</a:t>
            </a:r>
            <a:r>
              <a:rPr lang="tr-TR" dirty="0" err="1"/>
              <a:t>range</a:t>
            </a:r>
            <a:r>
              <a:rPr lang="tr-TR" dirty="0"/>
              <a:t>(11)</a:t>
            </a:r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suz</a:t>
            </a:r>
            <a:r>
              <a:rPr lang="tr-TR" dirty="0"/>
              <a:t>(x):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x%2==0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(</a:t>
            </a:r>
            <a:r>
              <a:rPr lang="tr-TR" dirty="0" err="1"/>
              <a:t>suz,a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b="1" dirty="0"/>
              <a:t>Liste</a:t>
            </a:r>
          </a:p>
          <a:p>
            <a:pPr marL="457200" lvl="1" indent="0">
              <a:buNone/>
            </a:pPr>
            <a:r>
              <a:rPr lang="tr-TR" dirty="0"/>
              <a:t>[i </a:t>
            </a:r>
            <a:r>
              <a:rPr lang="tr-TR" dirty="0" err="1"/>
              <a:t>for</a:t>
            </a:r>
            <a:r>
              <a:rPr lang="tr-TR" dirty="0"/>
              <a:t> i in a </a:t>
            </a:r>
            <a:r>
              <a:rPr lang="tr-TR" dirty="0" err="1"/>
              <a:t>if</a:t>
            </a:r>
            <a:r>
              <a:rPr lang="tr-TR" dirty="0"/>
              <a:t> i%2==0]</a:t>
            </a:r>
          </a:p>
        </p:txBody>
      </p:sp>
    </p:spTree>
    <p:extLst>
      <p:ext uri="{BB962C8B-B14F-4D97-AF65-F5344CB8AC3E}">
        <p14:creationId xmlns:p14="http://schemas.microsoft.com/office/powerpoint/2010/main" val="3958166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F0CA4D1-8F7B-7C4A-82A0-4279D68F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Aynı örnekleri liste işleçleri ile </a:t>
            </a:r>
            <a:r>
              <a:rPr lang="tr-TR" b="1" dirty="0" err="1"/>
              <a:t>yapmak:Map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54AD5C-87E8-AD48-B318-62A420414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Map</a:t>
            </a:r>
            <a:endParaRPr lang="tr-TR" b="1" dirty="0"/>
          </a:p>
          <a:p>
            <a:pPr marL="0" indent="0">
              <a:buNone/>
            </a:pPr>
            <a:r>
              <a:rPr lang="tr-TR" dirty="0"/>
              <a:t>a=</a:t>
            </a:r>
            <a:r>
              <a:rPr lang="tr-TR" dirty="0" err="1"/>
              <a:t>range</a:t>
            </a:r>
            <a:r>
              <a:rPr lang="tr-TR" dirty="0"/>
              <a:t>(11)</a:t>
            </a:r>
          </a:p>
          <a:p>
            <a:pPr marL="0" indent="0">
              <a:buNone/>
            </a:pPr>
            <a:r>
              <a:rPr lang="tr-TR" dirty="0"/>
              <a:t>def ekle(x):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x*x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(</a:t>
            </a:r>
            <a:r>
              <a:rPr lang="tr-TR" dirty="0" err="1"/>
              <a:t>ekle,a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b="1" dirty="0"/>
              <a:t>Liste</a:t>
            </a:r>
          </a:p>
          <a:p>
            <a:pPr marL="457200" lvl="1" indent="0">
              <a:buNone/>
            </a:pPr>
            <a:r>
              <a:rPr lang="tr-TR" dirty="0"/>
              <a:t>[i**2 </a:t>
            </a:r>
            <a:r>
              <a:rPr lang="tr-TR" dirty="0" err="1"/>
              <a:t>for</a:t>
            </a:r>
            <a:r>
              <a:rPr lang="tr-TR" dirty="0"/>
              <a:t> i in a]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0030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0ABFA4D-5CF1-DD48-94BD-ED07CCF1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Aynı örnekleri liste işleçleri ile </a:t>
            </a:r>
            <a:r>
              <a:rPr lang="tr-TR" b="1" dirty="0" err="1"/>
              <a:t>yapmak:Reduce</a:t>
            </a:r>
            <a:r>
              <a:rPr lang="tr-TR" b="1" dirty="0"/>
              <a:t>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639358-6B2F-EE49-911F-E7AE63CF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Reduce</a:t>
            </a:r>
            <a:endParaRPr lang="tr-TR" b="1" dirty="0"/>
          </a:p>
          <a:p>
            <a:pPr marL="0" indent="0">
              <a:buNone/>
            </a:pPr>
            <a:r>
              <a:rPr lang="tr-TR" dirty="0"/>
              <a:t>a=</a:t>
            </a:r>
            <a:r>
              <a:rPr lang="tr-TR" dirty="0" err="1"/>
              <a:t>range</a:t>
            </a:r>
            <a:r>
              <a:rPr lang="tr-TR" dirty="0"/>
              <a:t>(11)</a:t>
            </a:r>
          </a:p>
          <a:p>
            <a:pPr marL="0" indent="0">
              <a:buNone/>
            </a:pPr>
            <a:r>
              <a:rPr lang="tr-TR" dirty="0"/>
              <a:t>def topla(</a:t>
            </a:r>
            <a:r>
              <a:rPr lang="tr-TR" dirty="0" err="1"/>
              <a:t>x,y</a:t>
            </a:r>
            <a:r>
              <a:rPr lang="tr-TR" dirty="0"/>
              <a:t>):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x+y</a:t>
            </a:r>
            <a:r>
              <a:rPr lang="tr-TR" dirty="0"/>
              <a:t>    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(</a:t>
            </a:r>
            <a:r>
              <a:rPr lang="tr-TR" dirty="0" err="1"/>
              <a:t>topla,a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b="1" dirty="0"/>
              <a:t>Liste</a:t>
            </a:r>
          </a:p>
          <a:p>
            <a:pPr marL="457200" lvl="1" indent="0">
              <a:buNone/>
            </a:pPr>
            <a:r>
              <a:rPr lang="tr-TR" dirty="0" err="1"/>
              <a:t>sum</a:t>
            </a:r>
            <a:r>
              <a:rPr lang="tr-TR" dirty="0"/>
              <a:t>([i </a:t>
            </a:r>
            <a:r>
              <a:rPr lang="tr-TR" dirty="0" err="1"/>
              <a:t>for</a:t>
            </a:r>
            <a:r>
              <a:rPr lang="tr-TR" dirty="0"/>
              <a:t> i in a])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9530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DF886E9-77CD-4B40-A62F-8569D6A1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Alıştırmalar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CA08DE-7607-474C-B755-5DC09A25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1) </a:t>
            </a:r>
            <a:r>
              <a:rPr lang="tr-TR" dirty="0" err="1"/>
              <a:t>Reduce</a:t>
            </a:r>
            <a:r>
              <a:rPr lang="tr-TR" dirty="0"/>
              <a:t> kullanarak </a:t>
            </a:r>
            <a:r>
              <a:rPr lang="tr-TR" dirty="0" err="1"/>
              <a:t>döngüsüz</a:t>
            </a:r>
            <a:r>
              <a:rPr lang="tr-TR" dirty="0"/>
              <a:t> faktöriyel hesaplayın ?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liste=["</a:t>
            </a:r>
            <a:r>
              <a:rPr lang="tr-TR" dirty="0" err="1"/>
              <a:t>Python</a:t>
            </a:r>
            <a:r>
              <a:rPr lang="tr-TR" dirty="0"/>
              <a:t>", "</a:t>
            </a:r>
            <a:r>
              <a:rPr lang="tr-TR" dirty="0" err="1"/>
              <a:t>Ruby</a:t>
            </a:r>
            <a:r>
              <a:rPr lang="tr-TR" dirty="0"/>
              <a:t>", "PHP", "</a:t>
            </a:r>
            <a:r>
              <a:rPr lang="tr-TR" dirty="0" err="1"/>
              <a:t>jAVA</a:t>
            </a:r>
            <a:r>
              <a:rPr lang="tr-TR" dirty="0"/>
              <a:t>", "</a:t>
            </a:r>
            <a:r>
              <a:rPr lang="tr-TR" dirty="0" err="1"/>
              <a:t>scala</a:t>
            </a:r>
            <a:r>
              <a:rPr lang="tr-TR" dirty="0"/>
              <a:t>","</a:t>
            </a:r>
            <a:r>
              <a:rPr lang="tr-TR" dirty="0" err="1"/>
              <a:t>go</a:t>
            </a:r>
            <a:r>
              <a:rPr lang="tr-TR" dirty="0"/>
              <a:t>"]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2) Listedeki tüm sözcükler büyük harfle mi </a:t>
            </a:r>
            <a:r>
              <a:rPr lang="tr-TR"/>
              <a:t>başlıyor ?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3) Listede en az bir tane tüm harfleri büyük kelime </a:t>
            </a:r>
            <a:r>
              <a:rPr lang="tr-TR" dirty="0" err="1"/>
              <a:t>varmı</a:t>
            </a:r>
            <a:r>
              <a:rPr lang="tr-T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29022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16CF1E7-D0DE-3640-BD18-6D4139D2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Gömülü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B19049-2876-E14B-804D-C6DB5B49B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Matematiksel Fonksiyonlar</a:t>
            </a:r>
          </a:p>
          <a:p>
            <a:pPr lvl="1"/>
            <a:r>
              <a:rPr lang="tr-TR" dirty="0" err="1"/>
              <a:t>abs</a:t>
            </a:r>
            <a:r>
              <a:rPr lang="tr-TR" dirty="0"/>
              <a:t>()        =&gt; Mutlak değerini al</a:t>
            </a:r>
          </a:p>
          <a:p>
            <a:pPr lvl="1"/>
            <a:r>
              <a:rPr lang="tr-TR" dirty="0" err="1"/>
              <a:t>round</a:t>
            </a:r>
            <a:r>
              <a:rPr lang="tr-TR" dirty="0"/>
              <a:t>()   =&gt; Yuvarla</a:t>
            </a:r>
          </a:p>
          <a:p>
            <a:pPr lvl="1"/>
            <a:r>
              <a:rPr lang="tr-TR" dirty="0"/>
              <a:t>bin()        =&gt; İkili sayıya dönüştür</a:t>
            </a:r>
          </a:p>
          <a:p>
            <a:pPr lvl="1"/>
            <a:r>
              <a:rPr lang="tr-TR" dirty="0" err="1"/>
              <a:t>pow</a:t>
            </a:r>
            <a:r>
              <a:rPr lang="tr-TR" dirty="0"/>
              <a:t>()     =&gt; Kuvvetini al</a:t>
            </a:r>
          </a:p>
          <a:p>
            <a:endParaRPr lang="tr-TR" dirty="0"/>
          </a:p>
          <a:p>
            <a:r>
              <a:rPr lang="tr-TR" dirty="0" err="1"/>
              <a:t>all</a:t>
            </a:r>
            <a:r>
              <a:rPr lang="tr-TR" dirty="0"/>
              <a:t>()   =&gt; Hepsi True mı?</a:t>
            </a:r>
          </a:p>
          <a:p>
            <a:r>
              <a:rPr lang="tr-TR" dirty="0" err="1"/>
              <a:t>any</a:t>
            </a:r>
            <a:r>
              <a:rPr lang="tr-TR" dirty="0"/>
              <a:t>()   =&gt; En az biri True mı ?</a:t>
            </a:r>
          </a:p>
        </p:txBody>
      </p:sp>
    </p:spTree>
    <p:extLst>
      <p:ext uri="{BB962C8B-B14F-4D97-AF65-F5344CB8AC3E}">
        <p14:creationId xmlns:p14="http://schemas.microsoft.com/office/powerpoint/2010/main" val="39315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0502885-CBA1-FD4D-B791-D05751A7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Gömülü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355312-971B-0C4A-94F0-84D8987F8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Tür dönüşümleri</a:t>
            </a:r>
          </a:p>
          <a:p>
            <a:pPr lvl="1"/>
            <a:r>
              <a:rPr lang="tr-TR" dirty="0" err="1"/>
              <a:t>chr</a:t>
            </a:r>
            <a:r>
              <a:rPr lang="tr-TR" dirty="0"/>
              <a:t>()</a:t>
            </a:r>
          </a:p>
          <a:p>
            <a:pPr lvl="1"/>
            <a:r>
              <a:rPr lang="tr-TR" dirty="0" err="1"/>
              <a:t>str</a:t>
            </a:r>
            <a:r>
              <a:rPr lang="tr-TR" dirty="0"/>
              <a:t>()</a:t>
            </a:r>
          </a:p>
          <a:p>
            <a:pPr lvl="1"/>
            <a:r>
              <a:rPr lang="tr-TR" dirty="0" err="1"/>
              <a:t>int</a:t>
            </a:r>
            <a:r>
              <a:rPr lang="tr-TR" dirty="0"/>
              <a:t>()</a:t>
            </a:r>
          </a:p>
          <a:p>
            <a:pPr lvl="1"/>
            <a:r>
              <a:rPr lang="tr-TR" dirty="0" err="1"/>
              <a:t>float</a:t>
            </a:r>
            <a:r>
              <a:rPr lang="tr-T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5679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867E28B-BB01-2346-B2DE-602E71CF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Gömülü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F48569-766A-2747-B600-7D381395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Liste, Demet, Küme, Sözlük Oluşturanlar</a:t>
            </a:r>
          </a:p>
          <a:p>
            <a:pPr lvl="1"/>
            <a:r>
              <a:rPr lang="tr-TR" dirty="0" err="1"/>
              <a:t>list</a:t>
            </a:r>
            <a:r>
              <a:rPr lang="tr-TR" dirty="0"/>
              <a:t>()</a:t>
            </a:r>
          </a:p>
          <a:p>
            <a:pPr lvl="1"/>
            <a:r>
              <a:rPr lang="tr-TR" dirty="0" err="1"/>
              <a:t>tuple</a:t>
            </a:r>
            <a:r>
              <a:rPr lang="tr-TR" dirty="0"/>
              <a:t>()</a:t>
            </a:r>
          </a:p>
          <a:p>
            <a:pPr lvl="1"/>
            <a:r>
              <a:rPr lang="tr-TR" dirty="0"/>
              <a:t>set()</a:t>
            </a:r>
          </a:p>
          <a:p>
            <a:pPr lvl="1"/>
            <a:r>
              <a:rPr lang="tr-TR" dirty="0" err="1"/>
              <a:t>dict</a:t>
            </a:r>
            <a:r>
              <a:rPr lang="tr-TR" dirty="0"/>
              <a:t>()</a:t>
            </a:r>
          </a:p>
          <a:p>
            <a:pPr lvl="1"/>
            <a:endParaRPr lang="tr-TR" dirty="0"/>
          </a:p>
          <a:p>
            <a:pPr lvl="1"/>
            <a:r>
              <a:rPr lang="tr-TR" dirty="0" err="1"/>
              <a:t>enumerate</a:t>
            </a:r>
            <a:r>
              <a:rPr lang="tr-T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9364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1C639C2-1587-EA47-9C25-B89EF7EC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Gömülü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622986-8C4D-7945-891F-22EBB281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Yardım Alma</a:t>
            </a:r>
          </a:p>
          <a:p>
            <a:pPr lvl="1"/>
            <a:r>
              <a:rPr lang="tr-TR" dirty="0" err="1"/>
              <a:t>dir</a:t>
            </a:r>
            <a:r>
              <a:rPr lang="tr-TR" dirty="0"/>
              <a:t>()</a:t>
            </a:r>
          </a:p>
          <a:p>
            <a:pPr lvl="1"/>
            <a:r>
              <a:rPr lang="tr-TR" dirty="0" err="1"/>
              <a:t>help</a:t>
            </a:r>
            <a:r>
              <a:rPr lang="tr-TR" dirty="0"/>
              <a:t>()</a:t>
            </a:r>
          </a:p>
          <a:p>
            <a:pPr lvl="1"/>
            <a:r>
              <a:rPr lang="tr-TR" dirty="0" err="1"/>
              <a:t>type</a:t>
            </a:r>
            <a:r>
              <a:rPr lang="tr-T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0464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14B0863-611E-0A4C-9BEA-DFC781FF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Gömülü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BD77AB-4C67-1748-AC16-A847718AD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Kullanıcıdan Giriş Alma</a:t>
            </a:r>
          </a:p>
          <a:p>
            <a:pPr lvl="1"/>
            <a:r>
              <a:rPr lang="tr-TR" dirty="0" err="1"/>
              <a:t>input</a:t>
            </a:r>
            <a:r>
              <a:rPr lang="tr-TR" dirty="0"/>
              <a:t>()</a:t>
            </a:r>
          </a:p>
          <a:p>
            <a:pPr lvl="1"/>
            <a:r>
              <a:rPr lang="tr-TR" dirty="0" err="1"/>
              <a:t>raw_input</a:t>
            </a:r>
            <a:r>
              <a:rPr lang="tr-TR" dirty="0"/>
              <a:t>()</a:t>
            </a:r>
          </a:p>
          <a:p>
            <a:pPr lvl="1"/>
            <a:endParaRPr lang="tr-TR" dirty="0"/>
          </a:p>
          <a:p>
            <a:r>
              <a:rPr lang="tr-TR" dirty="0"/>
              <a:t>Liste fonksiyonları</a:t>
            </a:r>
          </a:p>
          <a:p>
            <a:pPr lvl="1"/>
            <a:r>
              <a:rPr lang="tr-TR" dirty="0" err="1"/>
              <a:t>len</a:t>
            </a:r>
            <a:r>
              <a:rPr lang="tr-TR" dirty="0"/>
              <a:t>()</a:t>
            </a:r>
          </a:p>
          <a:p>
            <a:pPr lvl="1"/>
            <a:r>
              <a:rPr lang="tr-TR" dirty="0" err="1"/>
              <a:t>range</a:t>
            </a:r>
            <a:r>
              <a:rPr lang="tr-TR" dirty="0"/>
              <a:t>()</a:t>
            </a:r>
          </a:p>
          <a:p>
            <a:pPr lvl="1"/>
            <a:r>
              <a:rPr lang="tr-TR" dirty="0" err="1"/>
              <a:t>sum</a:t>
            </a:r>
            <a:r>
              <a:rPr lang="tr-TR" dirty="0"/>
              <a:t>(liste)</a:t>
            </a:r>
          </a:p>
          <a:p>
            <a:pPr lvl="1"/>
            <a:r>
              <a:rPr lang="tr-TR" dirty="0" err="1"/>
              <a:t>min</a:t>
            </a:r>
            <a:r>
              <a:rPr lang="tr-TR" dirty="0"/>
              <a:t>()</a:t>
            </a:r>
          </a:p>
          <a:p>
            <a:pPr lvl="1"/>
            <a:r>
              <a:rPr lang="tr-TR" dirty="0" err="1"/>
              <a:t>max</a:t>
            </a:r>
            <a:r>
              <a:rPr lang="tr-TR" dirty="0"/>
              <a:t>()</a:t>
            </a:r>
          </a:p>
          <a:p>
            <a:pPr lvl="1"/>
            <a:r>
              <a:rPr lang="tr-TR" dirty="0" err="1"/>
              <a:t>sort</a:t>
            </a:r>
            <a:r>
              <a:rPr lang="tr-TR" dirty="0"/>
              <a:t>()</a:t>
            </a:r>
          </a:p>
          <a:p>
            <a:pPr lvl="1"/>
            <a:r>
              <a:rPr lang="tr-TR" dirty="0" err="1"/>
              <a:t>reverse</a:t>
            </a:r>
            <a:r>
              <a:rPr lang="tr-T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4603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69EF82D-5187-FA41-A77C-FD3D149E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Gömülü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1E3696-8272-014C-9154-067250C6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İki veriyi karşılıklı birleştirme</a:t>
            </a:r>
          </a:p>
          <a:p>
            <a:pPr marL="0" indent="0">
              <a:buNone/>
            </a:pPr>
            <a:r>
              <a:rPr lang="tr-TR" dirty="0" err="1"/>
              <a:t>zip</a:t>
            </a:r>
            <a:r>
              <a:rPr lang="tr-TR" dirty="0"/>
              <a:t>()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a=("</a:t>
            </a:r>
            <a:r>
              <a:rPr lang="tr-TR" dirty="0" err="1"/>
              <a:t>ali","veli</a:t>
            </a:r>
            <a:r>
              <a:rPr lang="tr-TR" dirty="0"/>
              <a:t>")</a:t>
            </a:r>
          </a:p>
          <a:p>
            <a:pPr marL="0" indent="0">
              <a:buNone/>
            </a:pPr>
            <a:r>
              <a:rPr lang="tr-TR" dirty="0"/>
              <a:t>b=(1,2)</a:t>
            </a:r>
          </a:p>
          <a:p>
            <a:pPr marL="0" indent="0">
              <a:buNone/>
            </a:pPr>
            <a:r>
              <a:rPr lang="tr-TR" dirty="0"/>
              <a:t>z=</a:t>
            </a:r>
            <a:r>
              <a:rPr lang="tr-TR" dirty="0" err="1"/>
              <a:t>zip</a:t>
            </a:r>
            <a:r>
              <a:rPr lang="tr-TR" dirty="0"/>
              <a:t>(</a:t>
            </a:r>
            <a:r>
              <a:rPr lang="tr-TR" dirty="0" err="1"/>
              <a:t>a,b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z=[('ali', 1), ('veli', 2)]</a:t>
            </a:r>
          </a:p>
        </p:txBody>
      </p:sp>
    </p:spTree>
    <p:extLst>
      <p:ext uri="{BB962C8B-B14F-4D97-AF65-F5344CB8AC3E}">
        <p14:creationId xmlns:p14="http://schemas.microsoft.com/office/powerpoint/2010/main" val="381842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0A29110-5F40-DC43-A1EB-D81728B1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Gömülü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F3E15-4CBC-7740-86CB-3B68AA1F1A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err="1"/>
              <a:t>filter</a:t>
            </a:r>
            <a:r>
              <a:rPr lang="tr-TR" b="1" dirty="0"/>
              <a:t>()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suz</a:t>
            </a:r>
            <a:r>
              <a:rPr lang="tr-TR" dirty="0"/>
              <a:t>(x):   </a:t>
            </a:r>
          </a:p>
          <a:p>
            <a:pPr marL="0" indent="0">
              <a:buNone/>
            </a:pPr>
            <a:r>
              <a:rPr lang="tr-TR" dirty="0"/>
              <a:t>	 </a:t>
            </a:r>
            <a:r>
              <a:rPr lang="tr-TR" dirty="0" err="1"/>
              <a:t>return</a:t>
            </a:r>
            <a:r>
              <a:rPr lang="tr-TR" dirty="0"/>
              <a:t> x&gt;=70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(</a:t>
            </a:r>
            <a:r>
              <a:rPr lang="tr-TR" dirty="0" err="1"/>
              <a:t>suz</a:t>
            </a:r>
            <a:r>
              <a:rPr lang="tr-TR" dirty="0"/>
              <a:t>, [78,45,67,97])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63620C6-FC23-7F43-9FAE-DFC81E17DC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err="1"/>
              <a:t>map</a:t>
            </a:r>
            <a:r>
              <a:rPr lang="tr-TR" b="1" dirty="0"/>
              <a:t>()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karesinial</a:t>
            </a:r>
            <a:r>
              <a:rPr lang="tr-TR" dirty="0"/>
              <a:t>(x):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x**2  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(</a:t>
            </a:r>
            <a:r>
              <a:rPr lang="tr-TR" dirty="0" err="1"/>
              <a:t>karesinial</a:t>
            </a:r>
            <a:r>
              <a:rPr lang="tr-TR" dirty="0"/>
              <a:t>,[2,3,5])</a:t>
            </a:r>
          </a:p>
        </p:txBody>
      </p:sp>
    </p:spTree>
    <p:extLst>
      <p:ext uri="{BB962C8B-B14F-4D97-AF65-F5344CB8AC3E}">
        <p14:creationId xmlns:p14="http://schemas.microsoft.com/office/powerpoint/2010/main" val="2282966204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512</Words>
  <Application>Microsoft Office PowerPoint</Application>
  <PresentationFormat>Geniş ekran</PresentationFormat>
  <Paragraphs>200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Yüzeyler</vt:lpstr>
      <vt:lpstr>Python Programlama Dili</vt:lpstr>
      <vt:lpstr>Gömülü Fonksiyonlar</vt:lpstr>
      <vt:lpstr>Gömülü Fonksiyonlar</vt:lpstr>
      <vt:lpstr>Gömülü Fonksiyonlar</vt:lpstr>
      <vt:lpstr>Gömülü Fonksiyonlar</vt:lpstr>
      <vt:lpstr>Gömülü Fonksiyonlar</vt:lpstr>
      <vt:lpstr>Gömülü Fonksiyonlar</vt:lpstr>
      <vt:lpstr>Gömülü Fonksiyonlar</vt:lpstr>
      <vt:lpstr>Gömülü Fonksiyonlar</vt:lpstr>
      <vt:lpstr>Rekürsif Fonksiyonlar</vt:lpstr>
      <vt:lpstr>Rekürsif Fonksiyonlar</vt:lpstr>
      <vt:lpstr>Kısa if</vt:lpstr>
      <vt:lpstr>Fonksiyonel programlama</vt:lpstr>
      <vt:lpstr>Fonksiyonel programlama avantaj/dezavantajları</vt:lpstr>
      <vt:lpstr>Nedir ?</vt:lpstr>
      <vt:lpstr>Filter</vt:lpstr>
      <vt:lpstr>Map</vt:lpstr>
      <vt:lpstr>Reduce</vt:lpstr>
      <vt:lpstr>Lambda</vt:lpstr>
      <vt:lpstr>Fonksiyonlarda Kısaltma</vt:lpstr>
      <vt:lpstr>Aynı örnekleri liste işleçleri ile yapmak:Filter</vt:lpstr>
      <vt:lpstr>Aynı örnekleri liste işleçleri ile yapmak:Map</vt:lpstr>
      <vt:lpstr>Aynı örnekleri liste işleçleri ile yapmak:Reduce ?</vt:lpstr>
      <vt:lpstr>Alıştırmalar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Programlama Dili</dc:title>
  <dc:creator>Microsoft Office Kullanıcısı</dc:creator>
  <cp:lastModifiedBy>derya</cp:lastModifiedBy>
  <cp:revision>29</cp:revision>
  <dcterms:created xsi:type="dcterms:W3CDTF">2018-02-26T11:13:50Z</dcterms:created>
  <dcterms:modified xsi:type="dcterms:W3CDTF">2022-03-22T13:40:38Z</dcterms:modified>
</cp:coreProperties>
</file>