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57" r:id="rId11"/>
    <p:sldId id="258" r:id="rId12"/>
    <p:sldId id="259" r:id="rId13"/>
    <p:sldId id="260" r:id="rId14"/>
    <p:sldId id="272" r:id="rId15"/>
    <p:sldId id="273" r:id="rId16"/>
    <p:sldId id="261" r:id="rId17"/>
    <p:sldId id="262" r:id="rId18"/>
    <p:sldId id="263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BA59F-9164-004A-9F4F-A74A9C804ABC}" type="datetimeFigureOut">
              <a:rPr lang="tr-TR" smtClean="0"/>
              <a:t>1.04.2022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FDD68-6184-604D-ADA7-A520AA570C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1708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8969-C91C-4F98-948B-08F2E6259362}" type="datetime1">
              <a:rPr lang="tr-TR" smtClean="0"/>
              <a:t>1.04.2022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E335-6103-8444-93FB-6EB2AB5C15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136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CD62-1A21-4EE4-A49D-65CEB1640430}" type="datetime1">
              <a:rPr lang="tr-TR" smtClean="0"/>
              <a:t>1.04.2022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E335-6103-8444-93FB-6EB2AB5C15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2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EF89-0B0C-4F81-A10B-FB9E1406FFF9}" type="datetime1">
              <a:rPr lang="tr-TR" smtClean="0"/>
              <a:t>1.04.2022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E335-6103-8444-93FB-6EB2AB5C15E1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0853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1B51-9E00-4660-BD4A-C398E93A2581}" type="datetime1">
              <a:rPr lang="tr-TR" smtClean="0"/>
              <a:t>1.04.2022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E335-6103-8444-93FB-6EB2AB5C15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4443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5C98-2377-4B0B-B77E-B07A6CD923E1}" type="datetime1">
              <a:rPr lang="tr-TR" smtClean="0"/>
              <a:t>1.04.2022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E335-6103-8444-93FB-6EB2AB5C15E1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1184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92A0-C4CF-4F0F-AC6B-435BE477DD2F}" type="datetime1">
              <a:rPr lang="tr-TR" smtClean="0"/>
              <a:t>1.04.2022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E335-6103-8444-93FB-6EB2AB5C15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7065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0973-2B44-41AF-A677-BBC66F5D5D0A}" type="datetime1">
              <a:rPr lang="tr-TR" smtClean="0"/>
              <a:t>1.04.2022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E335-6103-8444-93FB-6EB2AB5C15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3861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E8AC-20DC-44C7-B484-CA083BC11DA6}" type="datetime1">
              <a:rPr lang="tr-TR" smtClean="0"/>
              <a:t>1.04.2022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E335-6103-8444-93FB-6EB2AB5C15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852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C48F-159A-4749-9AC0-FC9E4A847E13}" type="datetime1">
              <a:rPr lang="tr-TR" smtClean="0"/>
              <a:t>1.04.2022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E335-6103-8444-93FB-6EB2AB5C15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546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68A9-5EC6-4C2F-B39C-785B3C4A2485}" type="datetime1">
              <a:rPr lang="tr-TR" smtClean="0"/>
              <a:t>1.04.2022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E335-6103-8444-93FB-6EB2AB5C15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59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E71B-35B1-499D-AD9E-619DC24D770D}" type="datetime1">
              <a:rPr lang="tr-TR" smtClean="0"/>
              <a:t>1.04.2022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E335-6103-8444-93FB-6EB2AB5C15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887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B0CF-F15D-456A-AE01-AE76B616B3AE}" type="datetime1">
              <a:rPr lang="tr-TR" smtClean="0"/>
              <a:t>1.04.2022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E335-6103-8444-93FB-6EB2AB5C15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252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64A7-EC1B-46FA-9307-33D8ECF97EB6}" type="datetime1">
              <a:rPr lang="tr-TR" smtClean="0"/>
              <a:t>1.04.2022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E335-6103-8444-93FB-6EB2AB5C15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942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13F5-3096-42FE-85B2-FC77E2B417EE}" type="datetime1">
              <a:rPr lang="tr-TR" smtClean="0"/>
              <a:t>1.04.2022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E335-6103-8444-93FB-6EB2AB5C15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142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7F40-0F82-42A3-82F0-7D050AFB11E7}" type="datetime1">
              <a:rPr lang="tr-TR" smtClean="0"/>
              <a:t>1.04.2022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E335-6103-8444-93FB-6EB2AB5C15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438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BD1C-56C2-4DAB-8A45-2E04C8D566F7}" type="datetime1">
              <a:rPr lang="tr-TR" smtClean="0"/>
              <a:t>1.04.2022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E335-6103-8444-93FB-6EB2AB5C15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018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45693-34B6-4AA6-9A94-1F2B7927BB63}" type="datetime1">
              <a:rPr lang="tr-TR" smtClean="0"/>
              <a:t>1.04.2022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D7E335-6103-8444-93FB-6EB2AB5C15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041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703A96D-1870-2445-A2B7-D63E6A864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r>
              <a:rPr lang="tr-TR" dirty="0"/>
              <a:t> Programlama Dili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B7EAAC3-D216-6B4D-8CFA-EDC0250471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5592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82501B8-8336-694D-9FFA-77319BD9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String</a:t>
            </a:r>
            <a:r>
              <a:rPr lang="tr-TR" b="1" dirty="0"/>
              <a:t> İşlemleri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04C9B2-115A-DD4C-9AB9-A5E7F3A48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Stringler</a:t>
            </a:r>
            <a:r>
              <a:rPr lang="tr-TR" dirty="0"/>
              <a:t> karakterlerden oluşan liste yapısı olarak ele alınabilir.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s="</a:t>
            </a:r>
            <a:r>
              <a:rPr lang="tr-TR" dirty="0" err="1"/>
              <a:t>Python</a:t>
            </a:r>
            <a:r>
              <a:rPr lang="tr-TR" dirty="0"/>
              <a:t>"</a:t>
            </a:r>
          </a:p>
          <a:p>
            <a:pPr marL="0" indent="0">
              <a:buNone/>
            </a:pPr>
            <a:r>
              <a:rPr lang="tr-TR" dirty="0" err="1" smtClean="0"/>
              <a:t>Print</a:t>
            </a:r>
            <a:r>
              <a:rPr lang="tr-TR" dirty="0" smtClean="0"/>
              <a:t>( </a:t>
            </a:r>
            <a:r>
              <a:rPr lang="tr-TR" dirty="0" err="1"/>
              <a:t>len</a:t>
            </a:r>
            <a:r>
              <a:rPr lang="tr-TR" dirty="0"/>
              <a:t>(s</a:t>
            </a:r>
            <a:r>
              <a:rPr lang="tr-TR" dirty="0" smtClean="0"/>
              <a:t>))</a:t>
            </a:r>
            <a:endParaRPr lang="tr-TR" dirty="0"/>
          </a:p>
          <a:p>
            <a:pPr marL="0" indent="0">
              <a:buNone/>
            </a:pPr>
            <a:r>
              <a:rPr lang="tr-TR" dirty="0" err="1" smtClean="0"/>
              <a:t>Print</a:t>
            </a:r>
            <a:r>
              <a:rPr lang="tr-TR" dirty="0" smtClean="0"/>
              <a:t>( </a:t>
            </a:r>
            <a:r>
              <a:rPr lang="tr-TR" dirty="0"/>
              <a:t>s[0:3</a:t>
            </a:r>
            <a:r>
              <a:rPr lang="tr-TR" dirty="0" smtClean="0"/>
              <a:t>])</a:t>
            </a:r>
            <a:endParaRPr lang="tr-TR" dirty="0"/>
          </a:p>
          <a:p>
            <a:pPr marL="0" indent="0">
              <a:buNone/>
            </a:pPr>
            <a:r>
              <a:rPr lang="tr-TR" dirty="0" err="1" smtClean="0"/>
              <a:t>Print</a:t>
            </a:r>
            <a:r>
              <a:rPr lang="tr-TR" dirty="0" smtClean="0"/>
              <a:t>( </a:t>
            </a:r>
            <a:r>
              <a:rPr lang="tr-TR" dirty="0"/>
              <a:t>s[-1</a:t>
            </a:r>
            <a:r>
              <a:rPr lang="tr-TR" dirty="0" smtClean="0"/>
              <a:t>])</a:t>
            </a:r>
            <a:endParaRPr lang="tr-TR" dirty="0"/>
          </a:p>
          <a:p>
            <a:pPr marL="0" indent="0">
              <a:buNone/>
            </a:pPr>
            <a:r>
              <a:rPr lang="tr-TR" dirty="0" err="1" smtClean="0"/>
              <a:t>Print</a:t>
            </a:r>
            <a:r>
              <a:rPr lang="tr-TR" dirty="0" smtClean="0"/>
              <a:t>( </a:t>
            </a:r>
            <a:r>
              <a:rPr lang="tr-TR" dirty="0" err="1"/>
              <a:t>s.count</a:t>
            </a:r>
            <a:r>
              <a:rPr lang="tr-TR" dirty="0"/>
              <a:t>("a</a:t>
            </a:r>
            <a:r>
              <a:rPr lang="tr-TR" dirty="0" smtClean="0"/>
              <a:t>"))</a:t>
            </a:r>
            <a:endParaRPr lang="tr-TR" dirty="0"/>
          </a:p>
          <a:p>
            <a:pPr marL="0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928910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BD0B0C7-1721-4845-810A-55DF0583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String</a:t>
            </a:r>
            <a:r>
              <a:rPr lang="tr-TR" b="1" dirty="0"/>
              <a:t> Üzerinde Döngü Kurmak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8FA5CA-A1F5-B744-8BFE-3703E535FB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s:   </a:t>
            </a:r>
          </a:p>
          <a:p>
            <a:pPr marL="0" indent="0">
              <a:buNone/>
            </a:pPr>
            <a:r>
              <a:rPr lang="tr-TR" dirty="0"/>
              <a:t>	 </a:t>
            </a:r>
            <a:r>
              <a:rPr lang="tr-TR" dirty="0" err="1"/>
              <a:t>print</a:t>
            </a:r>
            <a:r>
              <a:rPr lang="tr-TR" dirty="0"/>
              <a:t> i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x,y</a:t>
            </a:r>
            <a:r>
              <a:rPr lang="tr-TR" dirty="0"/>
              <a:t> in </a:t>
            </a:r>
            <a:r>
              <a:rPr lang="tr-TR" dirty="0" err="1"/>
              <a:t>enumerate</a:t>
            </a:r>
            <a:r>
              <a:rPr lang="tr-TR" dirty="0"/>
              <a:t>(s):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x,y</a:t>
            </a:r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F964B46-B3FE-E541-9378-E9ACE66836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</a:t>
            </a:r>
            <a:r>
              <a:rPr lang="tr-TR" dirty="0" err="1"/>
              <a:t>len</a:t>
            </a:r>
            <a:r>
              <a:rPr lang="tr-TR" dirty="0"/>
              <a:t>(s)):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s[i]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895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7AA69F5-821D-E148-B476-58158FAE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String</a:t>
            </a:r>
            <a:r>
              <a:rPr lang="tr-TR" b="1" dirty="0"/>
              <a:t> Manipülasyonları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4C3402-D262-0E49-87C8-518E1175E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s="Merhaba"</a:t>
            </a:r>
          </a:p>
          <a:p>
            <a:pPr marL="0" indent="0">
              <a:buNone/>
            </a:pPr>
            <a:r>
              <a:rPr lang="tr-TR" dirty="0" err="1"/>
              <a:t>s.replace</a:t>
            </a:r>
            <a:r>
              <a:rPr lang="tr-TR" dirty="0"/>
              <a:t>("</a:t>
            </a:r>
            <a:r>
              <a:rPr lang="tr-TR" dirty="0" err="1"/>
              <a:t>a","A</a:t>
            </a:r>
            <a:r>
              <a:rPr lang="tr-TR" dirty="0"/>
              <a:t>")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/>
              <a:t>Bölmek ve Birleştirmek</a:t>
            </a:r>
          </a:p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s.split</a:t>
            </a:r>
            <a:r>
              <a:rPr lang="tr-TR" dirty="0"/>
              <a:t>(" ")  =&gt; ayırıcı karaktere göre bölüp listeye atar</a:t>
            </a:r>
          </a:p>
          <a:p>
            <a:pPr marL="0" indent="0">
              <a:buNone/>
            </a:pPr>
            <a:r>
              <a:rPr lang="tr-TR" dirty="0"/>
              <a:t>y=' '.</a:t>
            </a:r>
            <a:r>
              <a:rPr lang="tr-TR" dirty="0" err="1"/>
              <a:t>join</a:t>
            </a:r>
            <a:r>
              <a:rPr lang="tr-TR" dirty="0"/>
              <a:t>(x)    =&gt; birleştirici karaktere göre birleştirip </a:t>
            </a:r>
            <a:r>
              <a:rPr lang="tr-TR" dirty="0" err="1"/>
              <a:t>string</a:t>
            </a:r>
            <a:r>
              <a:rPr lang="tr-TR" dirty="0"/>
              <a:t> yapar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 err="1"/>
              <a:t>splitlines</a:t>
            </a:r>
            <a:r>
              <a:rPr lang="tr-TR" b="1" dirty="0"/>
              <a:t>()</a:t>
            </a:r>
            <a:r>
              <a:rPr lang="tr-TR" dirty="0"/>
              <a:t> ise bir paragrafı satır satır böler</a:t>
            </a:r>
          </a:p>
        </p:txBody>
      </p:sp>
    </p:spTree>
    <p:extLst>
      <p:ext uri="{BB962C8B-B14F-4D97-AF65-F5344CB8AC3E}">
        <p14:creationId xmlns:p14="http://schemas.microsoft.com/office/powerpoint/2010/main" val="321300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B931137-ECDA-564E-92B1-478CB21A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Çevirmek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7DD518-19BA-8F46-83BA-78B4B523E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7109"/>
            <a:ext cx="8596668" cy="45642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b="1" dirty="0"/>
              <a:t>Küçük/Büyük harfe dönüştürme</a:t>
            </a:r>
          </a:p>
          <a:p>
            <a:pPr marL="0" indent="0">
              <a:buNone/>
            </a:pPr>
            <a:r>
              <a:rPr lang="tr-TR" dirty="0"/>
              <a:t>.</a:t>
            </a:r>
            <a:r>
              <a:rPr lang="tr-TR" dirty="0" err="1"/>
              <a:t>lower</a:t>
            </a:r>
            <a:r>
              <a:rPr lang="tr-TR" dirty="0"/>
              <a:t>() #</a:t>
            </a:r>
            <a:r>
              <a:rPr lang="tr-TR" dirty="0" err="1"/>
              <a:t>lower</a:t>
            </a:r>
            <a:r>
              <a:rPr lang="tr-TR" dirty="0"/>
              <a:t> fonksiyonu, tüm karakterleri küçük harfe </a:t>
            </a:r>
            <a:r>
              <a:rPr lang="tr-TR" dirty="0" smtClean="0"/>
              <a:t>çevirir</a:t>
            </a:r>
          </a:p>
          <a:p>
            <a:pPr marL="0" indent="0">
              <a:buNone/>
            </a:pPr>
            <a:r>
              <a:rPr lang="tr-TR" dirty="0" err="1"/>
              <a:t>adsoyad</a:t>
            </a:r>
            <a:r>
              <a:rPr lang="tr-TR" dirty="0"/>
              <a:t> = </a:t>
            </a:r>
            <a:r>
              <a:rPr lang="tr-TR" dirty="0" smtClean="0"/>
              <a:t>«</a:t>
            </a:r>
            <a:r>
              <a:rPr lang="tr-TR" dirty="0" err="1" smtClean="0"/>
              <a:t>dErYa</a:t>
            </a:r>
            <a:r>
              <a:rPr lang="tr-TR" dirty="0" smtClean="0"/>
              <a:t>«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adsoyad.lower</a:t>
            </a:r>
            <a:r>
              <a:rPr lang="tr-TR" dirty="0"/>
              <a:t>()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.</a:t>
            </a:r>
            <a:r>
              <a:rPr lang="tr-TR" dirty="0" err="1"/>
              <a:t>upper</a:t>
            </a:r>
            <a:r>
              <a:rPr lang="tr-TR" dirty="0"/>
              <a:t>() #</a:t>
            </a:r>
            <a:r>
              <a:rPr lang="tr-TR" dirty="0" err="1"/>
              <a:t>upper</a:t>
            </a:r>
            <a:r>
              <a:rPr lang="tr-TR" dirty="0"/>
              <a:t> fonksiyonu, tüm karakterleri büyük harfe </a:t>
            </a:r>
            <a:r>
              <a:rPr lang="tr-TR" dirty="0" smtClean="0"/>
              <a:t>çevirir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adsoyad.upper</a:t>
            </a:r>
            <a:r>
              <a:rPr lang="tr-TR" dirty="0" smtClean="0"/>
              <a:t>()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.</a:t>
            </a:r>
            <a:r>
              <a:rPr lang="tr-TR" dirty="0" err="1"/>
              <a:t>capitalize</a:t>
            </a:r>
            <a:r>
              <a:rPr lang="tr-TR" dirty="0"/>
              <a:t>() #</a:t>
            </a:r>
            <a:r>
              <a:rPr lang="tr-TR" dirty="0" err="1"/>
              <a:t>capitalize</a:t>
            </a:r>
            <a:r>
              <a:rPr lang="tr-TR" dirty="0"/>
              <a:t> fonksiyonu, </a:t>
            </a:r>
            <a:r>
              <a:rPr lang="tr-TR" dirty="0" err="1"/>
              <a:t>string'deki</a:t>
            </a:r>
            <a:r>
              <a:rPr lang="tr-TR" dirty="0"/>
              <a:t> ilk harfi büyük harfe çevirir, diğerlerini küçük harfe </a:t>
            </a:r>
            <a:r>
              <a:rPr lang="tr-TR" dirty="0" smtClean="0"/>
              <a:t>çevirir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adsoyad</a:t>
            </a:r>
            <a:r>
              <a:rPr lang="tr-TR" dirty="0" smtClean="0"/>
              <a:t>.</a:t>
            </a:r>
            <a:r>
              <a:rPr lang="tr-TR" dirty="0"/>
              <a:t> </a:t>
            </a:r>
            <a:r>
              <a:rPr lang="tr-TR" dirty="0" err="1"/>
              <a:t>capitalize</a:t>
            </a:r>
            <a:r>
              <a:rPr lang="tr-TR" dirty="0" smtClean="0"/>
              <a:t>()</a:t>
            </a:r>
          </a:p>
          <a:p>
            <a:pPr marL="0" indent="0">
              <a:buNone/>
            </a:pPr>
            <a:r>
              <a:rPr lang="tr-TR" dirty="0" smtClean="0"/>
              <a:t> </a:t>
            </a:r>
          </a:p>
          <a:p>
            <a:pPr marL="0" indent="0">
              <a:buNone/>
            </a:pPr>
            <a:r>
              <a:rPr lang="tr-TR" dirty="0" smtClean="0"/>
              <a:t>.</a:t>
            </a:r>
            <a:r>
              <a:rPr lang="tr-TR" dirty="0" err="1"/>
              <a:t>title</a:t>
            </a:r>
            <a:r>
              <a:rPr lang="tr-TR" dirty="0"/>
              <a:t>() //cümledeki kelimelerin ilk harflerini büyük yapar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.</a:t>
            </a:r>
            <a:r>
              <a:rPr lang="tr-TR" dirty="0" err="1"/>
              <a:t>swapcase</a:t>
            </a:r>
            <a:r>
              <a:rPr lang="tr-TR" dirty="0"/>
              <a:t>() </a:t>
            </a:r>
            <a:r>
              <a:rPr lang="tr-TR" dirty="0"/>
              <a:t>//küçük harfleri büyük harfe ve tersini değiştirin</a:t>
            </a:r>
            <a:endParaRPr lang="tr-TR" dirty="0">
              <a:effectLst/>
            </a:endParaRP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30034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885705"/>
            <a:ext cx="9266766" cy="52161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Sorgulama</a:t>
            </a:r>
          </a:p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isalpha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tr-TR" dirty="0"/>
              <a:t>Dizedeki tüm karakterler alfabe ise doğrudur (hem küçük hem de büyük harf olabilir).</a:t>
            </a:r>
          </a:p>
          <a:p>
            <a:pPr marL="0" indent="0">
              <a:buNone/>
            </a:pPr>
            <a:r>
              <a:rPr lang="tr-TR" dirty="0"/>
              <a:t>Yanlış eğer en az bir karakter alfabe değildir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/>
              <a:t>name = "Monica" </a:t>
            </a: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print</a:t>
            </a:r>
            <a:r>
              <a:rPr lang="tr-TR" dirty="0" smtClean="0"/>
              <a:t>(</a:t>
            </a:r>
            <a:r>
              <a:rPr lang="tr-TR" dirty="0" err="1" smtClean="0"/>
              <a:t>name.isalpha</a:t>
            </a:r>
            <a:r>
              <a:rPr lang="tr-TR" dirty="0"/>
              <a:t>()) </a:t>
            </a:r>
            <a:r>
              <a:rPr lang="tr-TR" dirty="0" smtClean="0"/>
              <a:t>// doğru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/>
              <a:t> name = "Mo3nicaGell22er"</a:t>
            </a:r>
          </a:p>
          <a:p>
            <a:pPr marL="0" indent="0">
              <a:buNone/>
            </a:pPr>
            <a:r>
              <a:rPr lang="tr-TR" dirty="0" err="1" smtClean="0"/>
              <a:t>print</a:t>
            </a:r>
            <a:r>
              <a:rPr lang="tr-TR" dirty="0" smtClean="0"/>
              <a:t>(</a:t>
            </a:r>
            <a:r>
              <a:rPr lang="tr-TR" dirty="0" err="1" smtClean="0"/>
              <a:t>name.isalpha</a:t>
            </a:r>
            <a:r>
              <a:rPr lang="tr-TR" dirty="0"/>
              <a:t>()) </a:t>
            </a:r>
            <a:r>
              <a:rPr lang="tr-TR" dirty="0" smtClean="0"/>
              <a:t> // yanlış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62168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272563"/>
            <a:ext cx="8596668" cy="5768800"/>
          </a:xfrm>
        </p:spPr>
        <p:txBody>
          <a:bodyPr/>
          <a:lstStyle/>
          <a:p>
            <a:endParaRPr lang="tr-TR" dirty="0"/>
          </a:p>
          <a:p>
            <a:r>
              <a:rPr lang="tr-TR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accent2">
                    <a:lumMod val="75000"/>
                  </a:schemeClr>
                </a:solidFill>
              </a:rPr>
              <a:t>isalnum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</a:rPr>
              <a:t> () </a:t>
            </a:r>
            <a:endParaRPr lang="tr-TR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dirty="0" smtClean="0"/>
              <a:t> </a:t>
            </a:r>
            <a:r>
              <a:rPr lang="tr-TR" dirty="0"/>
              <a:t>Dize en az 1 karakter içeriyorsa ve tüm karakterler </a:t>
            </a:r>
            <a:r>
              <a:rPr lang="tr-TR" dirty="0" err="1"/>
              <a:t>alfanümerik</a:t>
            </a:r>
            <a:r>
              <a:rPr lang="tr-TR" dirty="0"/>
              <a:t>, aksi takdirde </a:t>
            </a:r>
            <a:r>
              <a:rPr lang="tr-TR" dirty="0" err="1"/>
              <a:t>false</a:t>
            </a:r>
            <a:r>
              <a:rPr lang="tr-TR" dirty="0"/>
              <a:t> ise </a:t>
            </a:r>
            <a:r>
              <a:rPr lang="tr-TR" dirty="0" err="1"/>
              <a:t>true</a:t>
            </a:r>
            <a:r>
              <a:rPr lang="tr-TR" dirty="0"/>
              <a:t> değerini döndürür.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tr-TR" b="1" dirty="0" err="1">
                <a:solidFill>
                  <a:schemeClr val="accent2">
                    <a:lumMod val="75000"/>
                  </a:schemeClr>
                </a:solidFill>
              </a:rPr>
              <a:t>islower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tr-TR" dirty="0">
                <a:solidFill>
                  <a:srgbClr val="222222"/>
                </a:solidFill>
                <a:latin typeface="Rubik"/>
              </a:rPr>
              <a:t>Dize en az 1 karakterli karakter içeriyorsa ve tüm karakterli karakterleri küçük harf ve küçük harfle yazıyorsanız </a:t>
            </a:r>
            <a:r>
              <a:rPr lang="tr-TR" dirty="0" err="1">
                <a:solidFill>
                  <a:srgbClr val="222222"/>
                </a:solidFill>
                <a:latin typeface="Rubik"/>
              </a:rPr>
              <a:t>true</a:t>
            </a:r>
            <a:r>
              <a:rPr lang="tr-TR" dirty="0">
                <a:solidFill>
                  <a:srgbClr val="222222"/>
                </a:solidFill>
                <a:latin typeface="Rubik"/>
              </a:rPr>
              <a:t> değerini döndürür.</a:t>
            </a:r>
            <a:endParaRPr lang="tr-TR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tr-TR" dirty="0"/>
          </a:p>
          <a:p>
            <a:r>
              <a:rPr lang="tr-TR" b="1" dirty="0"/>
              <a:t>.</a:t>
            </a:r>
            <a:r>
              <a:rPr lang="tr-TR" b="1" dirty="0" err="1">
                <a:solidFill>
                  <a:schemeClr val="accent2">
                    <a:lumMod val="75000"/>
                  </a:schemeClr>
                </a:solidFill>
              </a:rPr>
              <a:t>isdigit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tr-TR" dirty="0">
                <a:solidFill>
                  <a:srgbClr val="222222"/>
                </a:solidFill>
                <a:latin typeface="Rubik"/>
              </a:rPr>
              <a:t>Dize yalnızca rakam içeriyorsa </a:t>
            </a:r>
            <a:r>
              <a:rPr lang="tr-TR" dirty="0" err="1">
                <a:solidFill>
                  <a:srgbClr val="222222"/>
                </a:solidFill>
                <a:latin typeface="Rubik"/>
              </a:rPr>
              <a:t>true</a:t>
            </a:r>
            <a:r>
              <a:rPr lang="tr-TR" dirty="0">
                <a:solidFill>
                  <a:srgbClr val="222222"/>
                </a:solidFill>
                <a:latin typeface="Rubik"/>
              </a:rPr>
              <a:t>, aksi takdirde </a:t>
            </a:r>
            <a:r>
              <a:rPr lang="tr-TR" dirty="0" err="1">
                <a:solidFill>
                  <a:srgbClr val="222222"/>
                </a:solidFill>
                <a:latin typeface="Rubik"/>
              </a:rPr>
              <a:t>false</a:t>
            </a:r>
            <a:r>
              <a:rPr lang="tr-TR" dirty="0">
                <a:solidFill>
                  <a:srgbClr val="222222"/>
                </a:solidFill>
                <a:latin typeface="Rubik"/>
              </a:rPr>
              <a:t> değerini döndürür.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1398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54D7C39-B73F-FC4B-8509-4E6D08F6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Sorgulamak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FAEF2-EBA4-5B41-A405-7EBF69E99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s="bilimsel programlama olarak </a:t>
            </a:r>
            <a:r>
              <a:rPr lang="tr-TR" dirty="0" err="1"/>
              <a:t>python</a:t>
            </a:r>
            <a:r>
              <a:rPr lang="tr-TR" dirty="0"/>
              <a:t>"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tr-TR" dirty="0" err="1" smtClean="0">
                <a:solidFill>
                  <a:schemeClr val="accent2">
                    <a:lumMod val="75000"/>
                  </a:schemeClr>
                </a:solidFill>
              </a:rPr>
              <a:t>endswith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smtClean="0"/>
              <a:t>metodu </a:t>
            </a:r>
            <a:r>
              <a:rPr lang="tr-TR" dirty="0"/>
              <a:t>karakter dizileri üzerinde herhangi bir değişiklik yapmamızı sağlamaz. Bu metodun görevi karakter dizisinin durumunu sorgulamaktır.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s.endswith</a:t>
            </a:r>
            <a:r>
              <a:rPr lang="tr-TR" dirty="0" smtClean="0"/>
              <a:t>("n</a:t>
            </a:r>
            <a:r>
              <a:rPr lang="tr-TR" dirty="0"/>
              <a:t>")        =&gt; True </a:t>
            </a:r>
            <a:r>
              <a:rPr lang="tr-TR" dirty="0" smtClean="0"/>
              <a:t>döner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err="1" smtClean="0">
                <a:solidFill>
                  <a:schemeClr val="accent2">
                    <a:lumMod val="75000"/>
                  </a:schemeClr>
                </a:solidFill>
              </a:rPr>
              <a:t>s.startswit</a:t>
            </a:r>
            <a:r>
              <a:rPr lang="tr-TR" dirty="0" err="1" smtClean="0"/>
              <a:t>h</a:t>
            </a:r>
            <a:r>
              <a:rPr lang="tr-TR" dirty="0" smtClean="0"/>
              <a:t> eğer </a:t>
            </a:r>
            <a:r>
              <a:rPr lang="tr-TR" dirty="0"/>
              <a:t>karakter dizisi gerçekten belirtilen karakterle başlıyorsa </a:t>
            </a:r>
            <a:r>
              <a:rPr lang="tr-TR" dirty="0" err="1"/>
              <a:t>Python</a:t>
            </a:r>
            <a:r>
              <a:rPr lang="tr-TR" dirty="0"/>
              <a:t> True çıktısı, yok eğer belirtilen karakterle başlamıyorsa </a:t>
            </a:r>
            <a:r>
              <a:rPr lang="tr-TR" dirty="0" err="1"/>
              <a:t>False</a:t>
            </a:r>
            <a:r>
              <a:rPr lang="tr-TR" dirty="0"/>
              <a:t> çıktısı veriyor.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s.startswith</a:t>
            </a:r>
            <a:r>
              <a:rPr lang="tr-TR" dirty="0"/>
              <a:t>("</a:t>
            </a:r>
            <a:r>
              <a:rPr lang="tr-TR" dirty="0" err="1"/>
              <a:t>bi</a:t>
            </a:r>
            <a:r>
              <a:rPr lang="tr-TR" dirty="0"/>
              <a:t>")        =&gt; </a:t>
            </a:r>
            <a:r>
              <a:rPr lang="tr-TR" dirty="0" err="1"/>
              <a:t>False</a:t>
            </a:r>
            <a:r>
              <a:rPr lang="tr-TR" dirty="0"/>
              <a:t> döner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5340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DDC7F1A-C279-EE4C-AAFC-244006FF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Temizlemek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5CD3280-2A70-9046-B49C-00BAB675D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lstrip</a:t>
            </a:r>
            <a:r>
              <a:rPr lang="tr-TR" dirty="0"/>
              <a:t> </a:t>
            </a:r>
            <a:r>
              <a:rPr lang="tr-TR" dirty="0" smtClean="0"/>
              <a:t>öndeki karakterlerini </a:t>
            </a:r>
            <a:r>
              <a:rPr lang="tr-TR" dirty="0"/>
              <a:t>kaldırır</a:t>
            </a:r>
          </a:p>
          <a:p>
            <a:r>
              <a:rPr lang="tr-TR" dirty="0" err="1"/>
              <a:t>rstrip</a:t>
            </a:r>
            <a:r>
              <a:rPr lang="tr-TR" dirty="0"/>
              <a:t> sondaki </a:t>
            </a:r>
            <a:r>
              <a:rPr lang="tr-TR" dirty="0" smtClean="0"/>
              <a:t>karakterlerini </a:t>
            </a:r>
            <a:r>
              <a:rPr lang="tr-TR" dirty="0"/>
              <a:t>kaldırır</a:t>
            </a:r>
          </a:p>
          <a:p>
            <a:r>
              <a:rPr lang="tr-TR" dirty="0" err="1"/>
              <a:t>strip</a:t>
            </a:r>
            <a:r>
              <a:rPr lang="tr-TR" dirty="0"/>
              <a:t> her iki taraftaki </a:t>
            </a:r>
            <a:r>
              <a:rPr lang="tr-TR" dirty="0" smtClean="0"/>
              <a:t>karakterlerini kaldırır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s</a:t>
            </a:r>
            <a:r>
              <a:rPr lang="tr-TR" dirty="0"/>
              <a:t>="kazak"</a:t>
            </a:r>
          </a:p>
          <a:p>
            <a:pPr marL="0" indent="0">
              <a:buNone/>
            </a:pPr>
            <a:r>
              <a:rPr lang="tr-TR" dirty="0" err="1"/>
              <a:t>s.lstrip</a:t>
            </a:r>
            <a:r>
              <a:rPr lang="tr-TR" dirty="0"/>
              <a:t>("k")</a:t>
            </a:r>
          </a:p>
          <a:p>
            <a:pPr marL="0" indent="0">
              <a:buNone/>
            </a:pPr>
            <a:r>
              <a:rPr lang="tr-TR" dirty="0" err="1"/>
              <a:t>s.rstrip</a:t>
            </a:r>
            <a:r>
              <a:rPr lang="tr-TR" dirty="0"/>
              <a:t>("k")</a:t>
            </a:r>
          </a:p>
          <a:p>
            <a:pPr marL="0" indent="0">
              <a:buNone/>
            </a:pPr>
            <a:r>
              <a:rPr lang="tr-TR" dirty="0" err="1"/>
              <a:t>s.strip</a:t>
            </a:r>
            <a:r>
              <a:rPr lang="tr-TR" dirty="0"/>
              <a:t>("k")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84456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6AAA3AA-2CEC-7040-8946-74BDE771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</a:t>
            </a:r>
            <a:r>
              <a:rPr lang="tr-TR" b="1"/>
              <a:t>ramak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F5025F-23C1-0841-A6C5-B04318FAE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s="kazak mazak"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s.index</a:t>
            </a:r>
            <a:r>
              <a:rPr lang="tr-TR" dirty="0"/>
              <a:t>("l")   =&gt; Bulursa </a:t>
            </a:r>
            <a:r>
              <a:rPr lang="tr-TR" dirty="0" err="1"/>
              <a:t>indexini</a:t>
            </a:r>
            <a:r>
              <a:rPr lang="tr-TR" dirty="0"/>
              <a:t>, bulamazsa hata döndürür</a:t>
            </a:r>
          </a:p>
          <a:p>
            <a:pPr marL="0" indent="0">
              <a:buNone/>
            </a:pPr>
            <a:r>
              <a:rPr lang="tr-TR" dirty="0" err="1"/>
              <a:t>s.find</a:t>
            </a:r>
            <a:r>
              <a:rPr lang="tr-TR" dirty="0"/>
              <a:t>("l")      =&gt; Bulursa </a:t>
            </a:r>
            <a:r>
              <a:rPr lang="tr-TR" dirty="0" err="1"/>
              <a:t>indexini</a:t>
            </a:r>
            <a:r>
              <a:rPr lang="tr-TR" dirty="0"/>
              <a:t>, bulamazsa -1 döndürür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/>
              <a:t>Aşağıdakiler aynı işlemi sağdan yaparlar</a:t>
            </a:r>
          </a:p>
          <a:p>
            <a:pPr marL="0" indent="0">
              <a:buNone/>
            </a:pPr>
            <a:r>
              <a:rPr lang="tr-TR" dirty="0"/>
              <a:t>.</a:t>
            </a:r>
            <a:r>
              <a:rPr lang="tr-TR" dirty="0" err="1"/>
              <a:t>rindex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.</a:t>
            </a:r>
            <a:r>
              <a:rPr lang="tr-TR" dirty="0" err="1"/>
              <a:t>rfind</a:t>
            </a:r>
            <a:r>
              <a:rPr lang="tr-T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1071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677334" y="87922"/>
            <a:ext cx="8596668" cy="6541477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tr-TR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Hesap Makinesi</a:t>
            </a:r>
          </a:p>
          <a:p>
            <a:pPr marL="0" indent="0">
              <a:buNone/>
            </a:pPr>
            <a:r>
              <a:rPr lang="tr-TR" dirty="0" smtClean="0"/>
              <a:t>giriş </a:t>
            </a:r>
            <a:r>
              <a:rPr lang="tr-TR" dirty="0"/>
              <a:t>= """</a:t>
            </a:r>
          </a:p>
          <a:p>
            <a:pPr marL="0" indent="0">
              <a:buNone/>
            </a:pPr>
            <a:r>
              <a:rPr lang="tr-TR" dirty="0"/>
              <a:t>(1) topla</a:t>
            </a:r>
          </a:p>
          <a:p>
            <a:pPr marL="0" indent="0">
              <a:buNone/>
            </a:pPr>
            <a:r>
              <a:rPr lang="tr-TR" dirty="0"/>
              <a:t>(2) çıkar</a:t>
            </a:r>
          </a:p>
          <a:p>
            <a:pPr marL="0" indent="0">
              <a:buNone/>
            </a:pPr>
            <a:r>
              <a:rPr lang="tr-TR" dirty="0"/>
              <a:t>(3) çarp</a:t>
            </a:r>
          </a:p>
          <a:p>
            <a:pPr marL="0" indent="0">
              <a:buNone/>
            </a:pPr>
            <a:r>
              <a:rPr lang="tr-TR" dirty="0"/>
              <a:t>(4) böl</a:t>
            </a:r>
          </a:p>
          <a:p>
            <a:pPr marL="0" indent="0">
              <a:buNone/>
            </a:pPr>
            <a:r>
              <a:rPr lang="tr-TR" dirty="0"/>
              <a:t>(5) karesini hesapla</a:t>
            </a:r>
          </a:p>
          <a:p>
            <a:pPr marL="0" indent="0">
              <a:buNone/>
            </a:pPr>
            <a:r>
              <a:rPr lang="tr-TR" dirty="0"/>
              <a:t>(6) karekök hesapla</a:t>
            </a:r>
          </a:p>
          <a:p>
            <a:pPr marL="0" indent="0">
              <a:buNone/>
            </a:pPr>
            <a:r>
              <a:rPr lang="tr-TR" dirty="0"/>
              <a:t>"""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(giriş)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soru = </a:t>
            </a:r>
            <a:r>
              <a:rPr lang="tr-TR" dirty="0" err="1"/>
              <a:t>input</a:t>
            </a:r>
            <a:r>
              <a:rPr lang="tr-TR" dirty="0"/>
              <a:t>("Yapmak istediğiniz işlemin numarasını girin: ")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soru == "1":</a:t>
            </a:r>
          </a:p>
          <a:p>
            <a:pPr marL="0" indent="0">
              <a:buNone/>
            </a:pPr>
            <a:r>
              <a:rPr lang="tr-TR" dirty="0"/>
              <a:t>    sayı1 = </a:t>
            </a:r>
            <a:r>
              <a:rPr lang="tr-TR" dirty="0" err="1"/>
              <a:t>int</a:t>
            </a:r>
            <a:r>
              <a:rPr lang="tr-TR" dirty="0"/>
              <a:t>(</a:t>
            </a:r>
            <a:r>
              <a:rPr lang="tr-TR" dirty="0" err="1"/>
              <a:t>input</a:t>
            </a:r>
            <a:r>
              <a:rPr lang="tr-TR" dirty="0"/>
              <a:t>("Toplama işlemi için ilk sayıyı girin: "))</a:t>
            </a:r>
          </a:p>
          <a:p>
            <a:pPr marL="0" indent="0">
              <a:buNone/>
            </a:pPr>
            <a:r>
              <a:rPr lang="tr-TR" dirty="0"/>
              <a:t>    sayı2 = </a:t>
            </a:r>
            <a:r>
              <a:rPr lang="tr-TR" dirty="0" err="1"/>
              <a:t>int</a:t>
            </a:r>
            <a:r>
              <a:rPr lang="tr-TR" dirty="0"/>
              <a:t>(</a:t>
            </a:r>
            <a:r>
              <a:rPr lang="tr-TR" dirty="0" err="1"/>
              <a:t>input</a:t>
            </a:r>
            <a:r>
              <a:rPr lang="tr-TR" dirty="0"/>
              <a:t>("Toplama işlemi için ikinci sayıyı girin: "))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print</a:t>
            </a:r>
            <a:r>
              <a:rPr lang="tr-TR" dirty="0"/>
              <a:t>(sayı1, "+", sayı2, "=", sayı1 + sayı2)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elif soru == "2":</a:t>
            </a:r>
          </a:p>
          <a:p>
            <a:pPr marL="0" indent="0">
              <a:buNone/>
            </a:pPr>
            <a:r>
              <a:rPr lang="tr-TR" dirty="0"/>
              <a:t>    sayı3 = </a:t>
            </a:r>
            <a:r>
              <a:rPr lang="tr-TR" dirty="0" err="1"/>
              <a:t>int</a:t>
            </a:r>
            <a:r>
              <a:rPr lang="tr-TR" dirty="0"/>
              <a:t>(</a:t>
            </a:r>
            <a:r>
              <a:rPr lang="tr-TR" dirty="0" err="1"/>
              <a:t>input</a:t>
            </a:r>
            <a:r>
              <a:rPr lang="tr-TR" dirty="0"/>
              <a:t>("Çıkarma işlemi için ilk sayıyı girin: "))</a:t>
            </a:r>
          </a:p>
          <a:p>
            <a:pPr marL="0" indent="0">
              <a:buNone/>
            </a:pPr>
            <a:r>
              <a:rPr lang="tr-TR" dirty="0"/>
              <a:t>    sayı4 = </a:t>
            </a:r>
            <a:r>
              <a:rPr lang="tr-TR" dirty="0" err="1"/>
              <a:t>int</a:t>
            </a:r>
            <a:r>
              <a:rPr lang="tr-TR" dirty="0"/>
              <a:t>(</a:t>
            </a:r>
            <a:r>
              <a:rPr lang="tr-TR" dirty="0" err="1"/>
              <a:t>input</a:t>
            </a:r>
            <a:r>
              <a:rPr lang="tr-TR" dirty="0"/>
              <a:t>("Çıkarma işlemi için ikinci sayıyı girin: "))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print</a:t>
            </a:r>
            <a:r>
              <a:rPr lang="tr-TR" dirty="0"/>
              <a:t>(sayı3, "-", sayı4, "=", sayı3 - sayı4)</a:t>
            </a:r>
          </a:p>
        </p:txBody>
      </p:sp>
    </p:spTree>
    <p:extLst>
      <p:ext uri="{BB962C8B-B14F-4D97-AF65-F5344CB8AC3E}">
        <p14:creationId xmlns:p14="http://schemas.microsoft.com/office/powerpoint/2010/main" val="67699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16523" y="553915"/>
            <a:ext cx="8957479" cy="608427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/>
              <a:t>elif soru == "3":</a:t>
            </a:r>
          </a:p>
          <a:p>
            <a:pPr marL="0" indent="0">
              <a:buNone/>
            </a:pPr>
            <a:r>
              <a:rPr lang="tr-TR" dirty="0"/>
              <a:t>    sayı5 = </a:t>
            </a:r>
            <a:r>
              <a:rPr lang="tr-TR" dirty="0" err="1"/>
              <a:t>int</a:t>
            </a:r>
            <a:r>
              <a:rPr lang="tr-TR" dirty="0"/>
              <a:t>(</a:t>
            </a:r>
            <a:r>
              <a:rPr lang="tr-TR" dirty="0" err="1"/>
              <a:t>input</a:t>
            </a:r>
            <a:r>
              <a:rPr lang="tr-TR" dirty="0"/>
              <a:t>("Çarpma işlemi için ilk sayıyı girin: "))</a:t>
            </a:r>
          </a:p>
          <a:p>
            <a:pPr marL="0" indent="0">
              <a:buNone/>
            </a:pPr>
            <a:r>
              <a:rPr lang="tr-TR" dirty="0"/>
              <a:t>    sayı6 = </a:t>
            </a:r>
            <a:r>
              <a:rPr lang="tr-TR" dirty="0" err="1"/>
              <a:t>int</a:t>
            </a:r>
            <a:r>
              <a:rPr lang="tr-TR" dirty="0"/>
              <a:t>(</a:t>
            </a:r>
            <a:r>
              <a:rPr lang="tr-TR" dirty="0" err="1"/>
              <a:t>input</a:t>
            </a:r>
            <a:r>
              <a:rPr lang="tr-TR" dirty="0"/>
              <a:t>("Çarpma işlemi için ikinci sayıyı girin: "))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print</a:t>
            </a:r>
            <a:r>
              <a:rPr lang="tr-TR" dirty="0"/>
              <a:t>(sayı5, "x", sayı6, "=", sayı5 * sayı6)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elif soru == "4":</a:t>
            </a:r>
          </a:p>
          <a:p>
            <a:pPr marL="0" indent="0">
              <a:buNone/>
            </a:pPr>
            <a:r>
              <a:rPr lang="tr-TR" dirty="0"/>
              <a:t>    sayı7 = </a:t>
            </a:r>
            <a:r>
              <a:rPr lang="tr-TR" dirty="0" err="1"/>
              <a:t>int</a:t>
            </a:r>
            <a:r>
              <a:rPr lang="tr-TR" dirty="0"/>
              <a:t>(</a:t>
            </a:r>
            <a:r>
              <a:rPr lang="tr-TR" dirty="0" err="1"/>
              <a:t>input</a:t>
            </a:r>
            <a:r>
              <a:rPr lang="tr-TR" dirty="0"/>
              <a:t>("Bölme işlemi için ilk sayıyı girin: "))</a:t>
            </a:r>
          </a:p>
          <a:p>
            <a:pPr marL="0" indent="0">
              <a:buNone/>
            </a:pPr>
            <a:r>
              <a:rPr lang="tr-TR" dirty="0"/>
              <a:t>    sayı8 = </a:t>
            </a:r>
            <a:r>
              <a:rPr lang="tr-TR" dirty="0" err="1"/>
              <a:t>int</a:t>
            </a:r>
            <a:r>
              <a:rPr lang="tr-TR" dirty="0"/>
              <a:t>(</a:t>
            </a:r>
            <a:r>
              <a:rPr lang="tr-TR" dirty="0" err="1"/>
              <a:t>input</a:t>
            </a:r>
            <a:r>
              <a:rPr lang="tr-TR" dirty="0"/>
              <a:t>("Bölme işlemi için ikinci sayıyı girin: "))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print</a:t>
            </a:r>
            <a:r>
              <a:rPr lang="tr-TR" dirty="0"/>
              <a:t>(sayı7, "/", sayı8, "=", sayı7 / sayı8)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elif soru == "5":</a:t>
            </a:r>
          </a:p>
          <a:p>
            <a:pPr marL="0" indent="0">
              <a:buNone/>
            </a:pPr>
            <a:r>
              <a:rPr lang="tr-TR" dirty="0"/>
              <a:t>    sayı9 = </a:t>
            </a:r>
            <a:r>
              <a:rPr lang="tr-TR" dirty="0" err="1"/>
              <a:t>int</a:t>
            </a:r>
            <a:r>
              <a:rPr lang="tr-TR" dirty="0"/>
              <a:t>(</a:t>
            </a:r>
            <a:r>
              <a:rPr lang="tr-TR" dirty="0" err="1"/>
              <a:t>input</a:t>
            </a:r>
            <a:r>
              <a:rPr lang="tr-TR" dirty="0"/>
              <a:t>("Karesini hesaplamak istediğiniz sayıyı girin: "))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print</a:t>
            </a:r>
            <a:r>
              <a:rPr lang="tr-TR" dirty="0"/>
              <a:t>(sayı9, "sayısının karesi =", sayı9 ** 2)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elif soru == "6":</a:t>
            </a:r>
          </a:p>
          <a:p>
            <a:pPr marL="0" indent="0">
              <a:buNone/>
            </a:pPr>
            <a:r>
              <a:rPr lang="tr-TR" dirty="0"/>
              <a:t>    sayı10 = </a:t>
            </a:r>
            <a:r>
              <a:rPr lang="tr-TR" dirty="0" err="1"/>
              <a:t>int</a:t>
            </a:r>
            <a:r>
              <a:rPr lang="tr-TR" dirty="0"/>
              <a:t>(</a:t>
            </a:r>
            <a:r>
              <a:rPr lang="tr-TR" dirty="0" err="1"/>
              <a:t>input</a:t>
            </a:r>
            <a:r>
              <a:rPr lang="tr-TR" dirty="0"/>
              <a:t>("Karekökünü hesaplamak istediğiniz sayıyı girin: "))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print</a:t>
            </a:r>
            <a:r>
              <a:rPr lang="tr-TR" dirty="0"/>
              <a:t>(sayı10, "sayısının karekökü = ", sayı10 ** 0.5)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else: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print</a:t>
            </a:r>
            <a:r>
              <a:rPr lang="tr-TR" dirty="0"/>
              <a:t>("Yanlış giriş.")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print</a:t>
            </a:r>
            <a:r>
              <a:rPr lang="tr-TR" dirty="0"/>
              <a:t>("Aşağıdaki seçeneklerden birini giriniz:", giriş)</a:t>
            </a:r>
          </a:p>
        </p:txBody>
      </p:sp>
    </p:spTree>
    <p:extLst>
      <p:ext uri="{BB962C8B-B14F-4D97-AF65-F5344CB8AC3E}">
        <p14:creationId xmlns:p14="http://schemas.microsoft.com/office/powerpoint/2010/main" val="311594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1162" y="518747"/>
            <a:ext cx="8772840" cy="5522616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d1 = </a:t>
            </a:r>
            <a:r>
              <a:rPr lang="tr-TR" dirty="0" err="1"/>
              <a:t>open</a:t>
            </a:r>
            <a:r>
              <a:rPr lang="tr-TR" dirty="0"/>
              <a:t>("isimler1.txt") # dosyayı açıyoruz</a:t>
            </a:r>
          </a:p>
          <a:p>
            <a:pPr marL="0" indent="0">
              <a:buNone/>
            </a:pPr>
            <a:r>
              <a:rPr lang="tr-TR" dirty="0"/>
              <a:t>d1_satırlar = d1.readlines() # satırları okuyoruz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d2 = </a:t>
            </a:r>
            <a:r>
              <a:rPr lang="tr-TR" dirty="0" err="1"/>
              <a:t>open</a:t>
            </a:r>
            <a:r>
              <a:rPr lang="tr-TR" dirty="0"/>
              <a:t>("isimler2.txt")</a:t>
            </a:r>
          </a:p>
          <a:p>
            <a:pPr marL="0" indent="0">
              <a:buNone/>
            </a:pPr>
            <a:r>
              <a:rPr lang="tr-TR" dirty="0"/>
              <a:t>d2_satırlar = d2.readlines()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d2_satırlar: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if</a:t>
            </a:r>
            <a:r>
              <a:rPr lang="tr-TR" dirty="0"/>
              <a:t> not i in d1_satırlar: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print</a:t>
            </a:r>
            <a:r>
              <a:rPr lang="tr-TR" dirty="0"/>
              <a:t>(i)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d1.close()</a:t>
            </a:r>
          </a:p>
          <a:p>
            <a:pPr marL="0" indent="0">
              <a:buNone/>
            </a:pPr>
            <a:r>
              <a:rPr lang="tr-TR" dirty="0"/>
              <a:t>d2.close()</a:t>
            </a:r>
          </a:p>
        </p:txBody>
      </p:sp>
    </p:spTree>
    <p:extLst>
      <p:ext uri="{BB962C8B-B14F-4D97-AF65-F5344CB8AC3E}">
        <p14:creationId xmlns:p14="http://schemas.microsoft.com/office/powerpoint/2010/main" val="88159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Karakter Dizisindeki Karakterleri </a:t>
            </a:r>
            <a:r>
              <a:rPr lang="tr-TR" dirty="0" smtClean="0"/>
              <a:t>Sayma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3" y="1327639"/>
            <a:ext cx="9011789" cy="47137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metin = """Bu programlama dili </a:t>
            </a:r>
            <a:r>
              <a:rPr lang="tr-TR" dirty="0" err="1"/>
              <a:t>Guido</a:t>
            </a:r>
            <a:r>
              <a:rPr lang="tr-TR" dirty="0"/>
              <a:t> Van </a:t>
            </a:r>
            <a:r>
              <a:rPr lang="tr-TR" dirty="0" err="1"/>
              <a:t>Rossum</a:t>
            </a:r>
            <a:r>
              <a:rPr lang="tr-TR" dirty="0"/>
              <a:t> adlı Hollandalı bir programcı</a:t>
            </a:r>
          </a:p>
          <a:p>
            <a:pPr marL="0" indent="0">
              <a:buNone/>
            </a:pPr>
            <a:r>
              <a:rPr lang="tr-TR" dirty="0"/>
              <a:t>tarafından 90’lı yılların başında geliştirilmeye başlanmıştır. Çoğu insan,</a:t>
            </a:r>
          </a:p>
          <a:p>
            <a:pPr marL="0" indent="0">
              <a:buNone/>
            </a:pPr>
            <a:r>
              <a:rPr lang="tr-TR" dirty="0"/>
              <a:t>isminin </a:t>
            </a:r>
            <a:r>
              <a:rPr lang="tr-TR" dirty="0" err="1"/>
              <a:t>Python</a:t>
            </a:r>
            <a:r>
              <a:rPr lang="tr-TR" dirty="0"/>
              <a:t> olmasına aldanarak, bu programlama dilinin, adını piton</a:t>
            </a:r>
          </a:p>
          <a:p>
            <a:pPr marL="0" indent="0">
              <a:buNone/>
            </a:pPr>
            <a:r>
              <a:rPr lang="tr-TR" dirty="0"/>
              <a:t>yılanından aldığını düşünür. Ancak zannedildiğinin aksine bu programlama dilinin</a:t>
            </a:r>
          </a:p>
          <a:p>
            <a:pPr marL="0" indent="0">
              <a:buNone/>
            </a:pPr>
            <a:r>
              <a:rPr lang="tr-TR" dirty="0"/>
              <a:t>adı piton yılanından </a:t>
            </a:r>
            <a:r>
              <a:rPr lang="tr-TR" dirty="0" smtClean="0"/>
              <a:t>gelmez."""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harf </a:t>
            </a:r>
            <a:r>
              <a:rPr lang="tr-TR" dirty="0"/>
              <a:t>= </a:t>
            </a:r>
            <a:r>
              <a:rPr lang="tr-TR" dirty="0" err="1"/>
              <a:t>input</a:t>
            </a:r>
            <a:r>
              <a:rPr lang="tr-TR" dirty="0"/>
              <a:t>("Sorgulamak istediğiniz harf: ")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sayı </a:t>
            </a:r>
            <a:r>
              <a:rPr lang="tr-TR" dirty="0" smtClean="0"/>
              <a:t>= []  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s in metin: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if</a:t>
            </a:r>
            <a:r>
              <a:rPr lang="tr-TR" dirty="0"/>
              <a:t> harf == s:</a:t>
            </a:r>
          </a:p>
          <a:p>
            <a:pPr marL="0" indent="0">
              <a:buNone/>
            </a:pPr>
            <a:r>
              <a:rPr lang="tr-TR" dirty="0"/>
              <a:t>        sayı += </a:t>
            </a:r>
            <a:r>
              <a:rPr lang="tr-TR" dirty="0" smtClean="0"/>
              <a:t>harf   </a:t>
            </a:r>
            <a:r>
              <a:rPr lang="tr-TR" dirty="0"/>
              <a:t># kullanıcıdan gelen bu harfi sayı değişkenine yolla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len</a:t>
            </a:r>
            <a:r>
              <a:rPr lang="tr-TR" dirty="0"/>
              <a:t>(sayı))</a:t>
            </a:r>
          </a:p>
        </p:txBody>
      </p:sp>
    </p:spTree>
    <p:extLst>
      <p:ext uri="{BB962C8B-B14F-4D97-AF65-F5344CB8AC3E}">
        <p14:creationId xmlns:p14="http://schemas.microsoft.com/office/powerpoint/2010/main" val="183238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1469"/>
          </a:xfrm>
        </p:spPr>
        <p:txBody>
          <a:bodyPr/>
          <a:lstStyle/>
          <a:p>
            <a:r>
              <a:rPr lang="tr-TR" dirty="0"/>
              <a:t>İç İçe (</a:t>
            </a:r>
            <a:r>
              <a:rPr lang="tr-TR" dirty="0" err="1"/>
              <a:t>Nested</a:t>
            </a:r>
            <a:r>
              <a:rPr lang="tr-TR" dirty="0"/>
              <a:t>) Fonksiyonlar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582615"/>
            <a:ext cx="8596668" cy="4458747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İsminden anlayabileceğimiz gibi içe içe olan birden fazla fonksiyonumuz olunca </a:t>
            </a:r>
            <a:r>
              <a:rPr lang="tr-TR" dirty="0" smtClean="0"/>
              <a:t>bunlara </a:t>
            </a:r>
            <a:r>
              <a:rPr lang="tr-TR" dirty="0" err="1"/>
              <a:t>nested</a:t>
            </a:r>
            <a:r>
              <a:rPr lang="tr-TR" dirty="0"/>
              <a:t>, yani iç içe fonksiyonlar diyoruz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/>
              <a:t>def fonk1():</a:t>
            </a:r>
          </a:p>
          <a:p>
            <a:pPr marL="0" indent="0">
              <a:buNone/>
            </a:pPr>
            <a:r>
              <a:rPr lang="tr-TR" dirty="0"/>
              <a:t>        def fonk2():</a:t>
            </a:r>
          </a:p>
          <a:p>
            <a:pPr marL="0" indent="0">
              <a:buNone/>
            </a:pPr>
            <a:r>
              <a:rPr lang="tr-TR" dirty="0"/>
              <a:t>                ...</a:t>
            </a:r>
          </a:p>
        </p:txBody>
      </p:sp>
    </p:spTree>
    <p:extLst>
      <p:ext uri="{BB962C8B-B14F-4D97-AF65-F5344CB8AC3E}">
        <p14:creationId xmlns:p14="http://schemas.microsoft.com/office/powerpoint/2010/main" val="150664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05934" y="938458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def yazıcı(mesaj):</a:t>
            </a:r>
          </a:p>
          <a:p>
            <a:pPr marL="0" indent="0">
              <a:buNone/>
            </a:pPr>
            <a:r>
              <a:rPr lang="tr-TR" dirty="0"/>
              <a:t>    def yaz():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nonlocal</a:t>
            </a:r>
            <a:r>
              <a:rPr lang="tr-TR" dirty="0"/>
              <a:t> mesaj</a:t>
            </a:r>
          </a:p>
          <a:p>
            <a:pPr marL="0" indent="0">
              <a:buNone/>
            </a:pPr>
            <a:r>
              <a:rPr lang="tr-TR" dirty="0"/>
              <a:t>        mesaj += " Dünya"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print</a:t>
            </a:r>
            <a:r>
              <a:rPr lang="tr-TR" dirty="0"/>
              <a:t>(mesaj)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return</a:t>
            </a:r>
            <a:r>
              <a:rPr lang="tr-TR" dirty="0"/>
              <a:t> yaz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&gt;&gt;&gt; y = yazıcı("Merhaba")</a:t>
            </a:r>
          </a:p>
          <a:p>
            <a:pPr marL="0" indent="0">
              <a:buNone/>
            </a:pPr>
            <a:r>
              <a:rPr lang="tr-TR" dirty="0"/>
              <a:t>&gt;&gt;&gt; y()</a:t>
            </a:r>
          </a:p>
          <a:p>
            <a:pPr marL="0" indent="0">
              <a:buNone/>
            </a:pPr>
            <a:r>
              <a:rPr lang="tr-TR" dirty="0"/>
              <a:t>Merhaba Dünya</a:t>
            </a:r>
          </a:p>
        </p:txBody>
      </p:sp>
    </p:spTree>
    <p:extLst>
      <p:ext uri="{BB962C8B-B14F-4D97-AF65-F5344CB8AC3E}">
        <p14:creationId xmlns:p14="http://schemas.microsoft.com/office/powerpoint/2010/main" val="1548670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/>
              <a:t>liste=["</a:t>
            </a:r>
            <a:r>
              <a:rPr lang="tr-TR" dirty="0" err="1"/>
              <a:t>Python</a:t>
            </a:r>
            <a:r>
              <a:rPr lang="tr-TR" dirty="0"/>
              <a:t>", "</a:t>
            </a:r>
            <a:r>
              <a:rPr lang="tr-TR" dirty="0" err="1"/>
              <a:t>Ruby</a:t>
            </a:r>
            <a:r>
              <a:rPr lang="tr-TR" dirty="0"/>
              <a:t>", "</a:t>
            </a:r>
            <a:r>
              <a:rPr lang="tr-TR" dirty="0" err="1"/>
              <a:t>pHp</a:t>
            </a:r>
            <a:r>
              <a:rPr lang="tr-TR" dirty="0"/>
              <a:t>", "</a:t>
            </a:r>
            <a:r>
              <a:rPr lang="tr-TR" dirty="0" err="1"/>
              <a:t>jAVA</a:t>
            </a:r>
            <a:r>
              <a:rPr lang="tr-TR" dirty="0"/>
              <a:t>", "</a:t>
            </a:r>
            <a:r>
              <a:rPr lang="tr-TR" dirty="0" err="1"/>
              <a:t>scala</a:t>
            </a:r>
            <a:r>
              <a:rPr lang="tr-TR" dirty="0"/>
              <a:t>","</a:t>
            </a:r>
            <a:r>
              <a:rPr lang="tr-TR" dirty="0" err="1"/>
              <a:t>go</a:t>
            </a:r>
            <a:r>
              <a:rPr lang="tr-TR" dirty="0"/>
              <a:t>"]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def </a:t>
            </a:r>
            <a:r>
              <a:rPr lang="tr-TR" dirty="0" err="1"/>
              <a:t>suz</a:t>
            </a:r>
            <a:r>
              <a:rPr lang="tr-TR" dirty="0"/>
              <a:t>(x):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x.istitle</a:t>
            </a:r>
            <a:r>
              <a:rPr lang="tr-TR" dirty="0"/>
              <a:t>()  #Büyük harfle başlıyorsa </a:t>
            </a:r>
            <a:r>
              <a:rPr lang="tr-TR" dirty="0" err="1"/>
              <a:t>dönder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def cevir(x):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x.capitalize</a:t>
            </a:r>
            <a:r>
              <a:rPr lang="tr-TR" dirty="0"/>
              <a:t>() #İlk harfi büyük harfe çevirip </a:t>
            </a:r>
            <a:r>
              <a:rPr lang="tr-TR" dirty="0" err="1"/>
              <a:t>dönder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filter</a:t>
            </a:r>
            <a:r>
              <a:rPr lang="tr-TR" dirty="0"/>
              <a:t>(</a:t>
            </a:r>
            <a:r>
              <a:rPr lang="tr-TR" dirty="0" err="1"/>
              <a:t>suz,liste</a:t>
            </a:r>
            <a:r>
              <a:rPr lang="tr-TR" dirty="0"/>
              <a:t>)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(</a:t>
            </a:r>
            <a:r>
              <a:rPr lang="tr-TR" dirty="0" err="1"/>
              <a:t>cevir,liste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3049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077"/>
          </a:xfrm>
        </p:spPr>
        <p:txBody>
          <a:bodyPr/>
          <a:lstStyle/>
          <a:p>
            <a:r>
              <a:rPr lang="tr-TR" dirty="0" err="1"/>
              <a:t>Rekürsif</a:t>
            </a:r>
            <a:r>
              <a:rPr lang="tr-TR" dirty="0"/>
              <a:t> </a:t>
            </a:r>
            <a:r>
              <a:rPr lang="tr-TR" dirty="0" err="1"/>
              <a:t>float</a:t>
            </a:r>
            <a:r>
              <a:rPr lang="tr-TR" dirty="0"/>
              <a:t> bölme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283677"/>
            <a:ext cx="8596668" cy="524021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tr-TR" dirty="0"/>
              <a:t>def bol(</a:t>
            </a:r>
            <a:r>
              <a:rPr lang="tr-TR" dirty="0" err="1"/>
              <a:t>x,y,bolum</a:t>
            </a:r>
            <a:r>
              <a:rPr lang="tr-TR" dirty="0"/>
              <a:t>=0,kalan=0,ondalik=0,s="",b=""):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if</a:t>
            </a:r>
            <a:r>
              <a:rPr lang="tr-TR" dirty="0"/>
              <a:t> x&lt;y:</a:t>
            </a:r>
          </a:p>
          <a:p>
            <a:pPr marL="0" indent="0">
              <a:buNone/>
            </a:pPr>
            <a:r>
              <a:rPr lang="tr-TR" dirty="0"/>
              <a:t>        x=x*10</a:t>
            </a:r>
          </a:p>
          <a:p>
            <a:pPr marL="0" indent="0">
              <a:buNone/>
            </a:pPr>
            <a:r>
              <a:rPr lang="tr-TR" dirty="0"/>
              <a:t>        b=""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(5):</a:t>
            </a:r>
          </a:p>
          <a:p>
            <a:pPr marL="0" indent="0">
              <a:buNone/>
            </a:pPr>
            <a:r>
              <a:rPr lang="tr-TR" dirty="0"/>
              <a:t>	        </a:t>
            </a:r>
            <a:r>
              <a:rPr lang="tr-TR" dirty="0" err="1"/>
              <a:t>while</a:t>
            </a:r>
            <a:r>
              <a:rPr lang="tr-TR" dirty="0"/>
              <a:t> (x-y&gt;=0):</a:t>
            </a:r>
          </a:p>
          <a:p>
            <a:pPr marL="0" indent="0">
              <a:buNone/>
            </a:pPr>
            <a:r>
              <a:rPr lang="tr-TR" dirty="0"/>
              <a:t>	            x=x-y</a:t>
            </a:r>
          </a:p>
          <a:p>
            <a:pPr marL="0" indent="0">
              <a:buNone/>
            </a:pPr>
            <a:r>
              <a:rPr lang="tr-TR" dirty="0"/>
              <a:t>	            </a:t>
            </a:r>
            <a:r>
              <a:rPr lang="tr-TR" dirty="0" err="1"/>
              <a:t>ondalik</a:t>
            </a:r>
            <a:r>
              <a:rPr lang="tr-TR" dirty="0"/>
              <a:t>+=1</a:t>
            </a:r>
          </a:p>
          <a:p>
            <a:pPr marL="0" indent="0">
              <a:buNone/>
            </a:pPr>
            <a:r>
              <a:rPr lang="tr-TR" dirty="0"/>
              <a:t>       		b=</a:t>
            </a:r>
            <a:r>
              <a:rPr lang="tr-TR" dirty="0" err="1"/>
              <a:t>b+str</a:t>
            </a:r>
            <a:r>
              <a:rPr lang="tr-TR" dirty="0"/>
              <a:t>(</a:t>
            </a:r>
            <a:r>
              <a:rPr lang="tr-TR" dirty="0" err="1"/>
              <a:t>ondalik</a:t>
            </a:r>
            <a:r>
              <a:rPr lang="tr-TR" dirty="0"/>
              <a:t>) 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return</a:t>
            </a:r>
            <a:r>
              <a:rPr lang="tr-TR" dirty="0"/>
              <a:t> (</a:t>
            </a:r>
            <a:r>
              <a:rPr lang="tr-TR" dirty="0" err="1"/>
              <a:t>x,y,bolum,kalan,ondalik,b</a:t>
            </a:r>
            <a:r>
              <a:rPr lang="tr-TR" dirty="0"/>
              <a:t>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    else:</a:t>
            </a:r>
          </a:p>
          <a:p>
            <a:pPr marL="0" indent="0">
              <a:buNone/>
            </a:pPr>
            <a:r>
              <a:rPr lang="tr-TR" dirty="0"/>
              <a:t>        bolum+=1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return</a:t>
            </a:r>
            <a:r>
              <a:rPr lang="tr-TR" dirty="0"/>
              <a:t> bol(x-</a:t>
            </a:r>
            <a:r>
              <a:rPr lang="tr-TR" dirty="0" err="1"/>
              <a:t>y,y,bolum,kalan,ondalik,s</a:t>
            </a:r>
            <a:r>
              <a:rPr lang="tr-TR" dirty="0"/>
              <a:t>="",b="")</a:t>
            </a:r>
          </a:p>
          <a:p>
            <a:pPr marL="0" indent="0">
              <a:buNone/>
            </a:pPr>
            <a:r>
              <a:rPr lang="tr-TR" dirty="0"/>
              <a:t>   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sonuc</a:t>
            </a:r>
            <a:r>
              <a:rPr lang="tr-TR" dirty="0"/>
              <a:t>= bol(10,5)</a:t>
            </a:r>
          </a:p>
          <a:p>
            <a:pPr marL="0" indent="0">
              <a:buNone/>
            </a:pPr>
            <a:r>
              <a:rPr lang="tr-TR" dirty="0"/>
              <a:t>s=</a:t>
            </a:r>
            <a:r>
              <a:rPr lang="tr-TR" dirty="0" err="1"/>
              <a:t>str</a:t>
            </a:r>
            <a:r>
              <a:rPr lang="tr-TR" dirty="0"/>
              <a:t>(</a:t>
            </a:r>
            <a:r>
              <a:rPr lang="tr-TR" dirty="0" err="1"/>
              <a:t>sonuc</a:t>
            </a:r>
            <a:r>
              <a:rPr lang="tr-TR" dirty="0"/>
              <a:t>[2])+"."+</a:t>
            </a:r>
            <a:r>
              <a:rPr lang="tr-TR" dirty="0" err="1"/>
              <a:t>str</a:t>
            </a:r>
            <a:r>
              <a:rPr lang="tr-TR" dirty="0"/>
              <a:t>(</a:t>
            </a:r>
            <a:r>
              <a:rPr lang="tr-TR" dirty="0" err="1"/>
              <a:t>sonuc</a:t>
            </a:r>
            <a:r>
              <a:rPr lang="tr-TR" dirty="0"/>
              <a:t>[5])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"</a:t>
            </a:r>
            <a:r>
              <a:rPr lang="tr-TR" dirty="0" err="1"/>
              <a:t>sonuc</a:t>
            </a:r>
            <a:r>
              <a:rPr lang="tr-TR" dirty="0"/>
              <a:t>=",s</a:t>
            </a:r>
          </a:p>
        </p:txBody>
      </p:sp>
    </p:spTree>
    <p:extLst>
      <p:ext uri="{BB962C8B-B14F-4D97-AF65-F5344CB8AC3E}">
        <p14:creationId xmlns:p14="http://schemas.microsoft.com/office/powerpoint/2010/main" val="1821487594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246</TotalTime>
  <Words>937</Words>
  <Application>Microsoft Office PowerPoint</Application>
  <PresentationFormat>Geniş ekran</PresentationFormat>
  <Paragraphs>211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4" baseType="lpstr">
      <vt:lpstr>Arial</vt:lpstr>
      <vt:lpstr>Calibri</vt:lpstr>
      <vt:lpstr>Rubik</vt:lpstr>
      <vt:lpstr>Trebuchet MS</vt:lpstr>
      <vt:lpstr>Wingdings 3</vt:lpstr>
      <vt:lpstr>Yüzeyler</vt:lpstr>
      <vt:lpstr>Python Programlama Dili</vt:lpstr>
      <vt:lpstr>PowerPoint Sunusu</vt:lpstr>
      <vt:lpstr>PowerPoint Sunusu</vt:lpstr>
      <vt:lpstr>PowerPoint Sunusu</vt:lpstr>
      <vt:lpstr>Karakter Dizisindeki Karakterleri Sayma</vt:lpstr>
      <vt:lpstr>İç İçe (Nested) Fonksiyonlar</vt:lpstr>
      <vt:lpstr>PowerPoint Sunusu</vt:lpstr>
      <vt:lpstr>PowerPoint Sunusu</vt:lpstr>
      <vt:lpstr>Rekürsif float bölme </vt:lpstr>
      <vt:lpstr>String İşlemleri</vt:lpstr>
      <vt:lpstr>String Üzerinde Döngü Kurmak</vt:lpstr>
      <vt:lpstr>String Manipülasyonları</vt:lpstr>
      <vt:lpstr>Çevirmek</vt:lpstr>
      <vt:lpstr>PowerPoint Sunusu</vt:lpstr>
      <vt:lpstr>PowerPoint Sunusu</vt:lpstr>
      <vt:lpstr>Sorgulamak</vt:lpstr>
      <vt:lpstr>Temizlemek</vt:lpstr>
      <vt:lpstr>Aramak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Programlama Dili</dc:title>
  <dc:creator>Microsoft Office Kullanıcısı</dc:creator>
  <cp:lastModifiedBy>derya</cp:lastModifiedBy>
  <cp:revision>33</cp:revision>
  <dcterms:created xsi:type="dcterms:W3CDTF">2018-02-27T10:12:27Z</dcterms:created>
  <dcterms:modified xsi:type="dcterms:W3CDTF">2022-04-01T09:04:24Z</dcterms:modified>
</cp:coreProperties>
</file>