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7" r:id="rId6"/>
    <p:sldId id="288" r:id="rId7"/>
    <p:sldId id="289" r:id="rId8"/>
    <p:sldId id="290" r:id="rId9"/>
    <p:sldId id="262" r:id="rId10"/>
    <p:sldId id="263" r:id="rId11"/>
    <p:sldId id="264" r:id="rId12"/>
    <p:sldId id="265" r:id="rId13"/>
    <p:sldId id="291" r:id="rId14"/>
    <p:sldId id="292" r:id="rId15"/>
    <p:sldId id="296" r:id="rId16"/>
    <p:sldId id="294" r:id="rId17"/>
    <p:sldId id="295" r:id="rId18"/>
    <p:sldId id="266" r:id="rId19"/>
    <p:sldId id="299" r:id="rId20"/>
    <p:sldId id="268" r:id="rId21"/>
    <p:sldId id="269" r:id="rId22"/>
    <p:sldId id="300" r:id="rId23"/>
    <p:sldId id="270" r:id="rId24"/>
    <p:sldId id="271" r:id="rId25"/>
    <p:sldId id="272" r:id="rId26"/>
    <p:sldId id="273" r:id="rId27"/>
    <p:sldId id="297" r:id="rId28"/>
    <p:sldId id="298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5" r:id="rId39"/>
    <p:sldId id="286" r:id="rId40"/>
    <p:sldId id="283" r:id="rId41"/>
    <p:sldId id="287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>
        <p:scale>
          <a:sx n="100" d="100"/>
          <a:sy n="100" d="100"/>
        </p:scale>
        <p:origin x="5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2C0E-D28B-9841-939D-2F5DD9DE0F7E}" type="datetimeFigureOut">
              <a:rPr lang="tr-TR" smtClean="0"/>
              <a:t>13.06.2022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89DD-C7A0-8148-834D-DF0FFC92DE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91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AC12-E70B-44E8-823B-360700CC5B65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948-F67A-4AE8-A5D9-15A1A070693E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1FD5-F81B-420A-AB89-5BF2AB8C543F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40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CAEC-08D7-4F59-82F7-87164DA6F94D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59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EAF-36F3-4595-93C7-7D55737C027A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D292-666A-4CFC-8D55-51C5E04F1F74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179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B72-3C36-4B07-A7E8-E557A97E31C2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493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00C3-C547-41A8-B08F-9F5006204D8A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3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6CD7-FA82-4F03-B2DB-AC3431C22F82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7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7F61-B008-4EFE-B1CB-F61A91201FED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4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ECE-AEF7-4F00-97CF-E828FB5CA8DE}" type="datetime1">
              <a:rPr lang="tr-TR" smtClean="0"/>
              <a:t>13.06.2022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11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B656-7F7E-4D20-9926-58B79D4AA0D1}" type="datetime1">
              <a:rPr lang="tr-TR" smtClean="0"/>
              <a:t>13.06.2022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7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51BD-7B07-440A-A958-E59CA7A2F253}" type="datetime1">
              <a:rPr lang="tr-TR" smtClean="0"/>
              <a:t>13.06.2022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0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F949-2C87-4B0E-8E5D-A2C1A992C325}" type="datetime1">
              <a:rPr lang="tr-TR" smtClean="0"/>
              <a:t>13.06.2022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5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B6F-3990-4C68-B354-E08F8E448B04}" type="datetime1">
              <a:rPr lang="tr-TR" smtClean="0"/>
              <a:t>13.06.2022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34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BB3-51D7-4A67-93AF-2A6F87D9E65F}" type="datetime1">
              <a:rPr lang="tr-TR" smtClean="0"/>
              <a:t>13.06.2022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5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04F3-A5D2-4695-AA3A-4C974DDCE7C6}" type="datetime1">
              <a:rPr lang="tr-TR" smtClean="0"/>
              <a:t>13.06.2022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4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3B1B2E-6A4A-9943-BF24-AEEB5A772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Doç.Dr</a:t>
            </a:r>
            <a:r>
              <a:rPr lang="tr-TR" dirty="0"/>
              <a:t>. Derya AVCI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0F55EB-1344-EC4B-ADF1-81EB4959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861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A54FE8-816D-A24C-A476-1E2791AF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-elif-</a:t>
            </a:r>
            <a:r>
              <a:rPr lang="tr-TR" b="1" dirty="0" err="1"/>
              <a:t>if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D1B57E-4C2D-B24A-A3A0-F41F9B00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şart:</a:t>
            </a:r>
          </a:p>
          <a:p>
            <a:pPr marL="0" indent="0">
              <a:buNone/>
            </a:pPr>
            <a:r>
              <a:rPr lang="tr-TR" dirty="0"/>
              <a:t>	şart1 doğru ise</a:t>
            </a:r>
          </a:p>
          <a:p>
            <a:pPr marL="0" indent="0">
              <a:buNone/>
            </a:pPr>
            <a:r>
              <a:rPr lang="tr-TR" dirty="0"/>
              <a:t>elif şart:</a:t>
            </a:r>
          </a:p>
          <a:p>
            <a:pPr marL="0" indent="0">
              <a:buNone/>
            </a:pPr>
            <a:r>
              <a:rPr lang="tr-TR" dirty="0"/>
              <a:t>	şart2 doğru ise</a:t>
            </a:r>
          </a:p>
          <a:p>
            <a:pPr marL="0" indent="0">
              <a:buNone/>
            </a:pPr>
            <a:r>
              <a:rPr lang="tr-TR" dirty="0"/>
              <a:t>elif şart:</a:t>
            </a:r>
          </a:p>
          <a:p>
            <a:pPr marL="0" indent="0">
              <a:buNone/>
            </a:pPr>
            <a:r>
              <a:rPr lang="tr-TR" dirty="0"/>
              <a:t>	şart3 doğru ise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…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default</a:t>
            </a:r>
            <a:r>
              <a:rPr lang="tr-TR" dirty="0"/>
              <a:t> kısım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F35170-BB10-C745-B0FC-2B18024D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88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8F9DC0-4E1E-8245-B255-59DCD75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F3DDF4-42E0-BE44-8644-7218AEC5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a=2</a:t>
            </a:r>
          </a:p>
          <a:p>
            <a:pPr marL="0" indent="0">
              <a:buNone/>
            </a:pPr>
            <a:r>
              <a:rPr lang="tr-TR" dirty="0"/>
              <a:t>b=3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a&lt;b: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b'den küçük"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b'den büyük"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FB32E0-B8E9-EC41-BFB0-2B4848D2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21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19BD05-5E94-4E43-B4ED-0E50280B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-elif-else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8EE5BC-5A89-AC4A-AE1E-EA6D57F3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puan=36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puan&gt;85: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"</a:t>
            </a:r>
          </a:p>
          <a:p>
            <a:pPr marL="0" indent="0">
              <a:buNone/>
            </a:pPr>
            <a:r>
              <a:rPr lang="tr-TR" dirty="0"/>
              <a:t>elif puan&gt;70: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"B "</a:t>
            </a:r>
          </a:p>
          <a:p>
            <a:pPr marL="0" indent="0">
              <a:buNone/>
            </a:pPr>
            <a:r>
              <a:rPr lang="tr-TR" dirty="0"/>
              <a:t>elif puan&gt;50: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"C "</a:t>
            </a:r>
          </a:p>
          <a:p>
            <a:pPr marL="0" indent="0">
              <a:buNone/>
            </a:pPr>
            <a:r>
              <a:rPr lang="tr-TR" dirty="0"/>
              <a:t>elif puan&gt;40: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"D "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"F 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 \n 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F1679F-D1AF-3B49-9900-204FC61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73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Python’da</a:t>
            </a:r>
            <a:r>
              <a:rPr lang="tr-TR" b="1" dirty="0"/>
              <a:t> Değişkenler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389185"/>
            <a:ext cx="9002997" cy="4941277"/>
          </a:xfrm>
        </p:spPr>
        <p:txBody>
          <a:bodyPr/>
          <a:lstStyle/>
          <a:p>
            <a:pPr fontAlgn="base"/>
            <a:r>
              <a:rPr lang="tr-TR" b="1" dirty="0" err="1"/>
              <a:t>Python</a:t>
            </a:r>
            <a:r>
              <a:rPr lang="tr-TR" b="1" dirty="0"/>
              <a:t> Değişkenleri</a:t>
            </a:r>
            <a:r>
              <a:rPr lang="tr-TR" dirty="0"/>
              <a:t> üzerinde veri depolamak için tanımladığımız sembolik isimler olarak adlandırabiliriz.</a:t>
            </a:r>
          </a:p>
          <a:p>
            <a:pPr marL="0" indent="0" fontAlgn="base">
              <a:buNone/>
            </a:pPr>
            <a:r>
              <a:rPr lang="tr-TR" dirty="0"/>
              <a:t> </a:t>
            </a:r>
          </a:p>
          <a:p>
            <a:pPr fontAlgn="base"/>
            <a:r>
              <a:rPr lang="tr-TR" dirty="0"/>
              <a:t>Projelerimiz için oluşturduğumuz yapılarda ihtiyaç duyacağımız verileri birbirinden ayırt edebilmek için kullanırız. Çoğu programlama dilinin aksine tanımlayacağımız değişken yapısının veri tipini belirtmemize gerek yoktur.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dirty="0"/>
              <a:t>Bizim yerimize </a:t>
            </a:r>
            <a:r>
              <a:rPr lang="tr-TR" b="1" dirty="0" err="1"/>
              <a:t>python</a:t>
            </a:r>
            <a:r>
              <a:rPr lang="tr-TR" b="1" dirty="0"/>
              <a:t> yorumlayıcısı</a:t>
            </a:r>
            <a:r>
              <a:rPr lang="tr-TR" dirty="0"/>
              <a:t> (</a:t>
            </a:r>
            <a:r>
              <a:rPr lang="tr-TR" dirty="0" err="1"/>
              <a:t>interpreter</a:t>
            </a:r>
            <a:r>
              <a:rPr lang="tr-TR" dirty="0"/>
              <a:t>) tanımlamış olduğumuz değişkenin veri tipini algılıyor ve ona göre işlemlerimizi gerçekleştirmemize yardımcı oluyor.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998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Python</a:t>
            </a:r>
            <a:r>
              <a:rPr lang="tr-TR" b="1" dirty="0"/>
              <a:t> Değişken Tanımlama Nasıl Yapılır?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dirty="0" err="1"/>
              <a:t>Python</a:t>
            </a:r>
            <a:r>
              <a:rPr lang="tr-TR" dirty="0"/>
              <a:t> projemizde değişken tanımlamak istediğimiz zaman vereceğimiz isimde </a:t>
            </a:r>
            <a:r>
              <a:rPr lang="tr-TR" b="1" dirty="0"/>
              <a:t>sayı</a:t>
            </a:r>
            <a:r>
              <a:rPr lang="tr-TR" dirty="0"/>
              <a:t> ile başlayamaz, </a:t>
            </a:r>
            <a:r>
              <a:rPr lang="tr-TR" b="1" dirty="0"/>
              <a:t>boşluk</a:t>
            </a:r>
            <a:r>
              <a:rPr lang="tr-TR" dirty="0"/>
              <a:t> bırakamaz ve </a:t>
            </a:r>
            <a:r>
              <a:rPr lang="tr-TR" b="1" dirty="0"/>
              <a:t>özel karakter</a:t>
            </a:r>
            <a:r>
              <a:rPr lang="tr-TR" dirty="0"/>
              <a:t> kullanamayız.</a:t>
            </a:r>
          </a:p>
          <a:p>
            <a:pPr fontAlgn="base"/>
            <a:r>
              <a:rPr lang="tr-TR" dirty="0"/>
              <a:t>Değişken tanımlarken Türkçe karakter kullanılmaz.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dirty="0" err="1"/>
              <a:t>Python</a:t>
            </a:r>
            <a:r>
              <a:rPr lang="tr-TR" dirty="0"/>
              <a:t> diline ait özel anahtar kelimeler (</a:t>
            </a:r>
            <a:r>
              <a:rPr lang="tr-TR" b="1" dirty="0" err="1"/>
              <a:t>keyword</a:t>
            </a:r>
            <a:r>
              <a:rPr lang="tr-TR" dirty="0"/>
              <a:t>) yapıları kullanılarak değişken ismi belirtilemez.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dirty="0"/>
              <a:t>İsimlendirme esnasında küçük harfle başlanarak isimlendirilme yapılması önerilir.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542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75A2E2-4B4F-CA42-9315-5A09C4F9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DE46A2-CE6E-164D-BE81-B132421B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tipler (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boolean,double</a:t>
            </a:r>
            <a:r>
              <a:rPr lang="tr-TR" dirty="0"/>
              <a:t>)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Diğer veri tipleri</a:t>
            </a:r>
          </a:p>
          <a:p>
            <a:pPr lvl="1"/>
            <a:r>
              <a:rPr lang="tr-TR" dirty="0"/>
              <a:t>Liste 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Demet (</a:t>
            </a:r>
            <a:r>
              <a:rPr lang="tr-TR" dirty="0" err="1"/>
              <a:t>Tuple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Küme (Set)</a:t>
            </a:r>
          </a:p>
          <a:p>
            <a:pPr lvl="1"/>
            <a:r>
              <a:rPr lang="tr-TR" dirty="0"/>
              <a:t>Sözlük (Dictionary)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F14D8E-4BC7-B64D-A0CC-7C262E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39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(Metin) Veri Tipleri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Değişkenlerimiz üzerinde </a:t>
            </a:r>
            <a:r>
              <a:rPr lang="tr-TR" b="1" dirty="0" err="1"/>
              <a:t>char</a:t>
            </a:r>
            <a:r>
              <a:rPr lang="tr-TR" dirty="0"/>
              <a:t> yapıların birleşmesinden meydana gelen </a:t>
            </a:r>
            <a:r>
              <a:rPr lang="tr-TR" b="1" dirty="0" err="1"/>
              <a:t>metinsel</a:t>
            </a:r>
            <a:r>
              <a:rPr lang="tr-TR" dirty="0"/>
              <a:t> verileri saklamak istediğimiz zaman “</a:t>
            </a:r>
            <a:r>
              <a:rPr lang="tr-TR" b="1" dirty="0" err="1"/>
              <a:t>String</a:t>
            </a:r>
            <a:r>
              <a:rPr lang="tr-TR" dirty="0"/>
              <a:t>” veri tipine ihtiyaç duyarız.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4" y="3464169"/>
            <a:ext cx="9380658" cy="10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4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Numerik (Sayısal) Veri Tipleri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73823"/>
            <a:ext cx="8596668" cy="4467539"/>
          </a:xfrm>
        </p:spPr>
        <p:txBody>
          <a:bodyPr/>
          <a:lstStyle/>
          <a:p>
            <a:pPr marL="0" indent="0" fontAlgn="base">
              <a:buNone/>
            </a:pPr>
            <a:r>
              <a:rPr lang="tr-TR" dirty="0"/>
              <a:t>Değişkenlerimiz üzerinde numerik bir veri saklamak istediğimiz zaman </a:t>
            </a:r>
            <a:r>
              <a:rPr lang="tr-TR" b="1" dirty="0"/>
              <a:t>dört adet</a:t>
            </a:r>
            <a:r>
              <a:rPr lang="tr-TR" dirty="0"/>
              <a:t> sayı tipi ile tanımlama gerçekleştirebiliriz. Bu sayı tipleri şu şekildedir:</a:t>
            </a:r>
          </a:p>
          <a:p>
            <a:pPr marL="0" indent="0" fontAlgn="base">
              <a:buNone/>
            </a:pPr>
            <a:endParaRPr lang="tr-TR" dirty="0"/>
          </a:p>
          <a:p>
            <a:pPr fontAlgn="base"/>
            <a:r>
              <a:rPr lang="tr-TR" b="1" dirty="0" err="1"/>
              <a:t>Integer</a:t>
            </a:r>
            <a:r>
              <a:rPr lang="tr-TR" b="1" dirty="0"/>
              <a:t>:</a:t>
            </a:r>
            <a:r>
              <a:rPr lang="tr-TR" dirty="0"/>
              <a:t> Belek üzerinde 4 </a:t>
            </a:r>
            <a:r>
              <a:rPr lang="tr-TR" dirty="0" err="1"/>
              <a:t>Byte</a:t>
            </a:r>
            <a:r>
              <a:rPr lang="tr-TR" dirty="0"/>
              <a:t> yer kaplar ve 32 bittir. İçerisinde </a:t>
            </a:r>
            <a:r>
              <a:rPr lang="tr-TR" b="1" dirty="0"/>
              <a:t>-2³¹</a:t>
            </a:r>
            <a:r>
              <a:rPr lang="tr-TR" dirty="0"/>
              <a:t> ile </a:t>
            </a:r>
            <a:r>
              <a:rPr lang="tr-TR" b="1" dirty="0"/>
              <a:t>2³¹-1</a:t>
            </a:r>
            <a:r>
              <a:rPr lang="tr-TR" dirty="0"/>
              <a:t> arasında yer alan tamsayı değerlerini barındırır.</a:t>
            </a:r>
          </a:p>
          <a:p>
            <a:pPr fontAlgn="base"/>
            <a:r>
              <a:rPr lang="tr-TR" b="1" dirty="0" err="1"/>
              <a:t>Long</a:t>
            </a:r>
            <a:r>
              <a:rPr lang="tr-TR" b="1" dirty="0"/>
              <a:t>:</a:t>
            </a:r>
            <a:r>
              <a:rPr lang="tr-TR" dirty="0"/>
              <a:t> Bu veri tipinin uzunluğu 64 bittir. Tamsayı türünde </a:t>
            </a:r>
            <a:r>
              <a:rPr lang="tr-TR" b="1" dirty="0"/>
              <a:t>2⁶³</a:t>
            </a:r>
            <a:r>
              <a:rPr lang="tr-TR" dirty="0"/>
              <a:t> ile </a:t>
            </a:r>
            <a:r>
              <a:rPr lang="tr-TR" b="1" dirty="0"/>
              <a:t>2⁶³-1</a:t>
            </a:r>
            <a:r>
              <a:rPr lang="tr-TR" dirty="0"/>
              <a:t> arasında değerler tanımlanabilir.</a:t>
            </a:r>
          </a:p>
          <a:p>
            <a:pPr fontAlgn="base"/>
            <a:r>
              <a:rPr lang="tr-TR" b="1" dirty="0" err="1"/>
              <a:t>Float</a:t>
            </a:r>
            <a:r>
              <a:rPr lang="tr-TR" b="1" dirty="0"/>
              <a:t>:</a:t>
            </a:r>
            <a:r>
              <a:rPr lang="tr-TR" dirty="0"/>
              <a:t> Uzunluğu 32 bittir. </a:t>
            </a:r>
            <a:r>
              <a:rPr lang="tr-TR" dirty="0" err="1"/>
              <a:t>Ondalıklı</a:t>
            </a:r>
            <a:r>
              <a:rPr lang="tr-TR" dirty="0"/>
              <a:t> sayı türünde </a:t>
            </a:r>
            <a:r>
              <a:rPr lang="tr-TR" b="1" dirty="0"/>
              <a:t>-3.4*10³⁸</a:t>
            </a:r>
            <a:r>
              <a:rPr lang="tr-TR" dirty="0"/>
              <a:t> ile </a:t>
            </a:r>
            <a:r>
              <a:rPr lang="tr-TR" b="1" dirty="0"/>
              <a:t>3.4*10³⁸</a:t>
            </a:r>
            <a:r>
              <a:rPr lang="tr-TR" dirty="0"/>
              <a:t> arasında değerler alır.</a:t>
            </a:r>
          </a:p>
          <a:p>
            <a:pPr fontAlgn="base"/>
            <a:r>
              <a:rPr lang="tr-TR" b="1" dirty="0" err="1"/>
              <a:t>Complex</a:t>
            </a:r>
            <a:r>
              <a:rPr lang="tr-TR" b="1" dirty="0"/>
              <a:t>:</a:t>
            </a:r>
            <a:r>
              <a:rPr lang="tr-TR" dirty="0"/>
              <a:t> Karmaşık sayılar olarak bilinen bu tipler diğer veri tiplerinden daha büyük sayıları içerisinde barındırır. Bu değerler o kadar büyüktür ki iki parçadan oluşur. Reel (</a:t>
            </a:r>
            <a:r>
              <a:rPr lang="tr-TR" b="1" dirty="0"/>
              <a:t>gerçek</a:t>
            </a:r>
            <a:r>
              <a:rPr lang="tr-TR" dirty="0"/>
              <a:t>) ve </a:t>
            </a:r>
            <a:r>
              <a:rPr lang="tr-TR" dirty="0" err="1"/>
              <a:t>imajiner</a:t>
            </a:r>
            <a:r>
              <a:rPr lang="tr-TR" dirty="0"/>
              <a:t> (</a:t>
            </a:r>
            <a:r>
              <a:rPr lang="tr-TR" b="1" dirty="0"/>
              <a:t>sanal</a:t>
            </a:r>
            <a:r>
              <a:rPr lang="tr-TR" dirty="0"/>
              <a:t>) isimli iki kısımdan oluşur.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239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75A2E2-4B4F-CA42-9315-5A09C4F9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DE46A2-CE6E-164D-BE81-B132421B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tipler (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boolean,double</a:t>
            </a:r>
            <a:r>
              <a:rPr lang="tr-TR" dirty="0"/>
              <a:t>)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Diğer veri tipleri</a:t>
            </a:r>
          </a:p>
          <a:p>
            <a:pPr lvl="1"/>
            <a:r>
              <a:rPr lang="tr-TR" dirty="0"/>
              <a:t>Liste 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Demet (</a:t>
            </a:r>
            <a:r>
              <a:rPr lang="tr-TR" dirty="0" err="1"/>
              <a:t>Tuple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Küme (Set)</a:t>
            </a:r>
          </a:p>
          <a:p>
            <a:pPr lvl="1"/>
            <a:r>
              <a:rPr lang="tr-TR" dirty="0"/>
              <a:t>Sözlük (Dictionary)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F14D8E-4BC7-B64D-A0CC-7C262E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8" y="1459523"/>
            <a:ext cx="11070702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Listeler(</a:t>
            </a:r>
            <a:r>
              <a:rPr lang="tr-TR" b="1" dirty="0" err="1"/>
              <a:t>List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Bir liste birden çok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yada sayı sabitini belirli bir sırada barındıran değişkenlerden veya sabitlerden oluşur ve oluştururken [] (köşeli parantez) ifadesi kullanılır.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Liste içerisindeki elemanların indeks numarası 0 (sıfır) ile başlar. 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Listenin elemanlarına ulaşmak için </a:t>
            </a:r>
            <a:r>
              <a:rPr lang="tr-T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liste[indeks numarası]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şeklinde bir yazım kullanılırız. 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Dikkat edilmesi gereken diğer nokta ise indeks değerinin mutlaka bir tam sayı olması zorunluluğudur.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Farklı nesneleri tanımlamakta görev yapar</a:t>
            </a:r>
            <a:r>
              <a:rPr lang="tr-T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İçeriği değiştirilebilir.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7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B32150-5871-2A48-B26E-2939C6D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Genel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B24A02-9371-A54E-8293-12BDDCA8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Küme parantezi</a:t>
            </a:r>
          </a:p>
          <a:p>
            <a:r>
              <a:rPr lang="tr-TR" dirty="0" err="1"/>
              <a:t>Begin-end</a:t>
            </a:r>
            <a:r>
              <a:rPr lang="tr-TR" dirty="0"/>
              <a:t> benzeri ifadeler</a:t>
            </a:r>
          </a:p>
          <a:p>
            <a:r>
              <a:rPr lang="tr-TR" dirty="0"/>
              <a:t>satır sonu ;</a:t>
            </a:r>
          </a:p>
          <a:p>
            <a:r>
              <a:rPr lang="tr-TR" dirty="0"/>
              <a:t>Değişken tipi tanımlama yoktur </a:t>
            </a:r>
          </a:p>
          <a:p>
            <a:r>
              <a:rPr lang="tr-TR" dirty="0" err="1"/>
              <a:t>Girintileme</a:t>
            </a:r>
            <a:r>
              <a:rPr lang="tr-TR" dirty="0"/>
              <a:t> kuralı vardır</a:t>
            </a:r>
          </a:p>
          <a:p>
            <a:r>
              <a:rPr lang="tr-TR" dirty="0"/>
              <a:t>Belirli bir </a:t>
            </a:r>
            <a:r>
              <a:rPr lang="tr-TR" dirty="0" err="1"/>
              <a:t>blok’a</a:t>
            </a:r>
            <a:r>
              <a:rPr lang="tr-TR" dirty="0"/>
              <a:t> ait kodlar girintilime yapılarak yazılmalıdır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1639A9-2400-DB4C-844C-02CE81C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57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olabilir, içeriği değiştirilebilir.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36349-C503-0043-B437-70F760F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21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41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630116-ECE5-114B-B8DB-F5B790E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33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En Çok Kullanılan Liste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82390"/>
            <a:ext cx="8596668" cy="557560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err="1">
                <a:solidFill>
                  <a:srgbClr val="FF0000"/>
                </a:solidFill>
              </a:rPr>
              <a:t>count</a:t>
            </a:r>
            <a:r>
              <a:rPr lang="tr-TR" sz="1600" b="1" dirty="0">
                <a:solidFill>
                  <a:srgbClr val="FF0000"/>
                </a:solidFill>
              </a:rPr>
              <a:t> (): </a:t>
            </a:r>
            <a:r>
              <a:rPr lang="tr-TR" sz="1600" dirty="0"/>
              <a:t>Listede bir elemanın kaç defa tekrarlandığını verir</a:t>
            </a:r>
          </a:p>
          <a:p>
            <a:pPr lvl="2">
              <a:buClr>
                <a:schemeClr val="accent1"/>
              </a:buClr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/>
              <a:t>programlar.count</a:t>
            </a:r>
            <a:r>
              <a:rPr lang="tr-TR" sz="1600" b="1" dirty="0"/>
              <a:t>(‘</a:t>
            </a:r>
            <a:r>
              <a:rPr lang="tr-TR" sz="1600" b="1" dirty="0" err="1"/>
              <a:t>python</a:t>
            </a:r>
            <a:r>
              <a:rPr lang="tr-TR" sz="1600" b="1" dirty="0"/>
              <a:t>’)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extend</a:t>
            </a:r>
            <a:r>
              <a:rPr lang="tr-TR" sz="1600" b="1" dirty="0">
                <a:solidFill>
                  <a:srgbClr val="FF0000"/>
                </a:solidFill>
              </a:rPr>
              <a:t> (): </a:t>
            </a:r>
            <a:r>
              <a:rPr lang="tr-TR" sz="1600" dirty="0"/>
              <a:t>İki listeyi toplar.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/>
              <a:t> </a:t>
            </a:r>
            <a:r>
              <a:rPr lang="tr-TR" sz="1600" b="1" dirty="0" err="1"/>
              <a:t>programlar.extend</a:t>
            </a:r>
            <a:r>
              <a:rPr lang="tr-TR" sz="1600" b="1" dirty="0"/>
              <a:t>([‘Java’])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index</a:t>
            </a:r>
            <a:r>
              <a:rPr lang="tr-TR" sz="1600" b="1" dirty="0">
                <a:solidFill>
                  <a:srgbClr val="FF0000"/>
                </a:solidFill>
              </a:rPr>
              <a:t>(): </a:t>
            </a:r>
            <a:r>
              <a:rPr lang="tr-TR" sz="1600" dirty="0"/>
              <a:t>İstenilen bir elemanın liste içindeki indeksini verir.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programlar.index</a:t>
            </a:r>
            <a:r>
              <a:rPr lang="tr-TR" sz="1600" b="1" dirty="0"/>
              <a:t>(‘istenen değer’)</a:t>
            </a:r>
            <a:endParaRPr lang="tr-TR" sz="1600" dirty="0"/>
          </a:p>
          <a:p>
            <a:pPr lvl="3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>
                <a:solidFill>
                  <a:srgbClr val="FF0000"/>
                </a:solidFill>
              </a:rPr>
              <a:t>pop():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Listenin son elemanını çıkartır.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programlar.pop</a:t>
            </a:r>
            <a:r>
              <a:rPr lang="tr-TR" sz="1600" b="1" dirty="0"/>
              <a:t>()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remove</a:t>
            </a:r>
            <a:r>
              <a:rPr lang="tr-TR" sz="1600" b="1" dirty="0">
                <a:solidFill>
                  <a:srgbClr val="FF0000"/>
                </a:solidFill>
              </a:rPr>
              <a:t> ():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Herhangi bir elemanı listeden çıkartmak için kullanılır.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Programlar.remove</a:t>
            </a:r>
            <a:r>
              <a:rPr lang="tr-TR" sz="1600" b="1" dirty="0"/>
              <a:t>(‘Java’)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reverse</a:t>
            </a:r>
            <a:r>
              <a:rPr lang="tr-TR" sz="1600" b="1" dirty="0">
                <a:solidFill>
                  <a:srgbClr val="FF0000"/>
                </a:solidFill>
              </a:rPr>
              <a:t>(): </a:t>
            </a:r>
            <a:r>
              <a:rPr lang="tr-TR" sz="1600" dirty="0"/>
              <a:t>Listeyi tersten yazdırır.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sort</a:t>
            </a:r>
            <a:r>
              <a:rPr lang="tr-TR" sz="1600" b="1" dirty="0">
                <a:solidFill>
                  <a:srgbClr val="FF0000"/>
                </a:solidFill>
              </a:rPr>
              <a:t>():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Liste elamanlarını sıralamak için kullanılır.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>
                <a:solidFill>
                  <a:schemeClr val="accent1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len</a:t>
            </a:r>
            <a:r>
              <a:rPr lang="tr-TR" sz="1600" b="1" dirty="0">
                <a:solidFill>
                  <a:srgbClr val="FF0000"/>
                </a:solidFill>
              </a:rPr>
              <a:t>(): </a:t>
            </a:r>
            <a:r>
              <a:rPr lang="tr-TR" sz="1600" dirty="0"/>
              <a:t>Listenin kaç elemandan oluştuğunu bulur.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/>
              <a:t>len</a:t>
            </a:r>
            <a:r>
              <a:rPr lang="tr-TR" sz="1600" b="1" dirty="0"/>
              <a:t>(programlar)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717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602550-4E22-C946-B2FB-1BBC94B2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10854-4335-7141-959F-E3179EE9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dir</a:t>
            </a:r>
            <a:r>
              <a:rPr lang="tr-TR" dirty="0"/>
              <a:t>(a)               # a ile başka ne yapabilirim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Kabukta belirli bir fonksiyonla ilgili yardım alma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help</a:t>
            </a:r>
            <a:r>
              <a:rPr lang="tr-TR" dirty="0"/>
              <a:t>(</a:t>
            </a:r>
            <a:r>
              <a:rPr lang="tr-TR" dirty="0" err="1"/>
              <a:t>a.append</a:t>
            </a:r>
            <a:r>
              <a:rPr lang="tr-TR" dirty="0"/>
              <a:t>)       # </a:t>
            </a:r>
            <a:r>
              <a:rPr lang="tr-TR" dirty="0" err="1"/>
              <a:t>a.append</a:t>
            </a:r>
            <a:r>
              <a:rPr lang="tr-TR" dirty="0"/>
              <a:t> nasıl çalışır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68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49F714-79F6-6B45-96F8-E4938D6C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Demetler(</a:t>
            </a:r>
            <a:r>
              <a:rPr lang="tr-TR" b="1" dirty="0" err="1"/>
              <a:t>Tuple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C3AB71-15F4-484E-86E1-21DDEB5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Listelere benzerler!</a:t>
            </a:r>
          </a:p>
          <a:p>
            <a:pPr marL="0" indent="0">
              <a:buNone/>
            </a:pPr>
            <a:r>
              <a:rPr lang="tr-TR" dirty="0"/>
              <a:t>a=(1,2,"a")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   # 1 elemanı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(2)               # Bu elemanın </a:t>
            </a:r>
            <a:r>
              <a:rPr lang="tr-TR" dirty="0" err="1"/>
              <a:t>index’i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  # 1.elemanını yazdır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Demetler tanımlandıktan sonra güncellenemezler!</a:t>
            </a:r>
          </a:p>
          <a:p>
            <a:pPr marL="0" indent="0">
              <a:buNone/>
            </a:pPr>
            <a:r>
              <a:rPr lang="tr-TR" dirty="0"/>
              <a:t>Normal parantez içinde () gösterilirler.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850315-0C23-4247-BC71-F2263CE8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7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C09BB7-671F-8B49-BDDD-56AFF21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Kümeler(set)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71B7BB-F10B-AD49-BD83-6C3764A8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a={1,2,"a",5}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#Bu </a:t>
            </a:r>
            <a:r>
              <a:rPr lang="tr-TR" dirty="0" err="1"/>
              <a:t>methodları</a:t>
            </a:r>
            <a:r>
              <a:rPr lang="tr-TR" dirty="0"/>
              <a:t> desteklerler</a:t>
            </a:r>
          </a:p>
          <a:p>
            <a:pPr marL="0" indent="0">
              <a:buNone/>
            </a:pPr>
            <a:r>
              <a:rPr lang="tr-TR" dirty="0" err="1"/>
              <a:t>add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revome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pop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#Ancak aşağıdaki </a:t>
            </a:r>
            <a:r>
              <a:rPr lang="tr-TR" dirty="0" err="1"/>
              <a:t>methodlar</a:t>
            </a:r>
            <a:r>
              <a:rPr lang="tr-TR" dirty="0"/>
              <a:t> </a:t>
            </a:r>
            <a:r>
              <a:rPr lang="tr-TR" u="sng" dirty="0"/>
              <a:t>çalışmaz</a:t>
            </a:r>
            <a:r>
              <a:rPr lang="tr-TR" dirty="0"/>
              <a:t>, kümeler sıralıdır ve çift değer içermezler 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a[1]</a:t>
            </a:r>
          </a:p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(5) ?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8AEF91-E140-7F48-A5F9-777F5D76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58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3437E6-DC2F-4549-A06C-E8B02594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Sözlükler(Dictionary)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642835-2D13-2842-91AB-5105E625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x={"</a:t>
            </a:r>
            <a:r>
              <a:rPr lang="tr-TR" dirty="0" err="1"/>
              <a:t>isim":"ali</a:t>
            </a:r>
            <a:r>
              <a:rPr lang="tr-TR" dirty="0"/>
              <a:t>", "meslek":"muhendis","maas":1000, "</a:t>
            </a:r>
            <a:r>
              <a:rPr lang="tr-TR" dirty="0" err="1"/>
              <a:t>ehliyet":True</a:t>
            </a: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, </a:t>
            </a:r>
            <a:r>
              <a:rPr lang="tr-TR" dirty="0" err="1"/>
              <a:t>key:value</a:t>
            </a:r>
            <a:r>
              <a:rPr lang="tr-TR" dirty="0"/>
              <a:t>, </a:t>
            </a:r>
            <a:r>
              <a:rPr lang="tr-TR" dirty="0" err="1"/>
              <a:t>key:value</a:t>
            </a:r>
            <a:r>
              <a:rPr lang="tr-TR" dirty="0"/>
              <a:t> …}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x[</a:t>
            </a:r>
            <a:r>
              <a:rPr lang="tr-TR" dirty="0" err="1"/>
              <a:t>key</a:t>
            </a:r>
            <a:r>
              <a:rPr lang="tr-TR" dirty="0"/>
              <a:t>]=</a:t>
            </a:r>
            <a:r>
              <a:rPr lang="tr-TR" dirty="0" err="1"/>
              <a:t>value</a:t>
            </a:r>
            <a:r>
              <a:rPr lang="tr-TR" dirty="0"/>
              <a:t>        # Değeri yazdırma</a:t>
            </a:r>
          </a:p>
          <a:p>
            <a:pPr marL="0" indent="0">
              <a:buNone/>
            </a:pPr>
            <a:r>
              <a:rPr lang="tr-TR" dirty="0"/>
              <a:t>x[</a:t>
            </a:r>
            <a:r>
              <a:rPr lang="tr-TR" dirty="0" err="1"/>
              <a:t>key</a:t>
            </a:r>
            <a:r>
              <a:rPr lang="tr-TR" dirty="0"/>
              <a:t>]=</a:t>
            </a:r>
            <a:r>
              <a:rPr lang="tr-TR" dirty="0" err="1"/>
              <a:t>new_value</a:t>
            </a:r>
            <a:r>
              <a:rPr lang="tr-TR" dirty="0"/>
              <a:t>       # Değeri değiştirme</a:t>
            </a:r>
          </a:p>
          <a:p>
            <a:pPr marL="0" indent="0">
              <a:buNone/>
            </a:pPr>
            <a:r>
              <a:rPr lang="tr-TR" dirty="0"/>
              <a:t>x[</a:t>
            </a:r>
            <a:r>
              <a:rPr lang="tr-TR" dirty="0" err="1"/>
              <a:t>new_key</a:t>
            </a:r>
            <a:r>
              <a:rPr lang="tr-TR" dirty="0"/>
              <a:t>]=</a:t>
            </a:r>
            <a:r>
              <a:rPr lang="tr-TR" dirty="0" err="1"/>
              <a:t>value</a:t>
            </a:r>
            <a:r>
              <a:rPr lang="tr-TR" dirty="0"/>
              <a:t>       # Yeni </a:t>
            </a:r>
            <a:r>
              <a:rPr lang="tr-TR" dirty="0" err="1"/>
              <a:t>key:value</a:t>
            </a:r>
            <a:r>
              <a:rPr lang="tr-TR" dirty="0"/>
              <a:t> çifti ekleme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x.keys</a:t>
            </a:r>
            <a:r>
              <a:rPr lang="tr-TR" dirty="0"/>
              <a:t>()                          # </a:t>
            </a:r>
            <a:r>
              <a:rPr lang="tr-TR" dirty="0" err="1"/>
              <a:t>x’in</a:t>
            </a:r>
            <a:r>
              <a:rPr lang="tr-TR" dirty="0"/>
              <a:t> anahtarları</a:t>
            </a:r>
          </a:p>
          <a:p>
            <a:pPr marL="0" indent="0">
              <a:buNone/>
            </a:pPr>
            <a:r>
              <a:rPr lang="tr-TR" dirty="0" err="1"/>
              <a:t>x.values</a:t>
            </a:r>
            <a:r>
              <a:rPr lang="tr-TR" dirty="0"/>
              <a:t>()                      # </a:t>
            </a:r>
            <a:r>
              <a:rPr lang="tr-TR" dirty="0" err="1"/>
              <a:t>x’in</a:t>
            </a:r>
            <a:r>
              <a:rPr lang="tr-TR" dirty="0"/>
              <a:t> değerleri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368CDF-DC22-DB49-B4A8-4689B718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99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12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19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D32CD-DA7F-D140-9ECF-5BBE7257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F3B32A-A860-AD4F-8162-D46E1FB5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Döngüsü Yapısı: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</a:t>
            </a:r>
            <a:r>
              <a:rPr lang="tr-TR" dirty="0" err="1"/>
              <a:t>a,b,c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a’dan b’ye (a dahil b değil), c artımlı döngü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(10): 0…9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(2,10): 2 3 4 5 6 7 8 9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(2,10,3):  2 5 8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2DB896-189D-E14E-B1E7-589A663C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4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277D68-AA5C-C34A-9EDC-CC7C84B2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Etkileşimli Kabuk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CE1EB-7BF7-1546-B8B2-549154AB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Python</a:t>
            </a:r>
            <a:r>
              <a:rPr lang="tr-TR" dirty="0"/>
              <a:t> yüklü ise (veya </a:t>
            </a:r>
            <a:r>
              <a:rPr lang="tr-TR" b="1" dirty="0" err="1"/>
              <a:t>Anaconda</a:t>
            </a:r>
            <a:r>
              <a:rPr lang="tr-TR" dirty="0"/>
              <a:t> ortamı)</a:t>
            </a:r>
          </a:p>
          <a:p>
            <a:pPr marL="0" indent="0">
              <a:buNone/>
            </a:pPr>
            <a:r>
              <a:rPr lang="tr-TR" dirty="0"/>
              <a:t>Komut satırından </a:t>
            </a:r>
            <a:r>
              <a:rPr lang="tr-TR" dirty="0" err="1"/>
              <a:t>python</a:t>
            </a:r>
            <a:r>
              <a:rPr lang="tr-TR" dirty="0"/>
              <a:t> denerek Shell çalıştırılır.  </a:t>
            </a:r>
            <a:r>
              <a:rPr lang="tr-TR" sz="3500" b="1" dirty="0"/>
              <a:t>&gt;&gt;&gt;</a:t>
            </a:r>
            <a:r>
              <a:rPr lang="tr-TR" sz="3500" dirty="0"/>
              <a:t> </a:t>
            </a:r>
          </a:p>
          <a:p>
            <a:pPr marL="0" indent="0">
              <a:buNone/>
            </a:pPr>
            <a:r>
              <a:rPr lang="tr-TR" dirty="0"/>
              <a:t>Online </a:t>
            </a:r>
            <a:r>
              <a:rPr lang="tr-TR" dirty="0" err="1"/>
              <a:t>python</a:t>
            </a:r>
            <a:r>
              <a:rPr lang="tr-TR" dirty="0"/>
              <a:t> kabuğu </a:t>
            </a:r>
            <a:r>
              <a:rPr lang="tr-TR" dirty="0">
                <a:hlinkClick r:id="rId2"/>
              </a:rPr>
              <a:t>https://www.python.org/shell/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&gt;&gt;&gt; a=2    # Değişken tanımlama</a:t>
            </a:r>
          </a:p>
          <a:p>
            <a:pPr marL="0" indent="0">
              <a:buNone/>
            </a:pPr>
            <a:r>
              <a:rPr lang="tr-TR" dirty="0"/>
              <a:t>&gt;&gt;&gt; a**2  # Karesini alma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dir</a:t>
            </a:r>
            <a:r>
              <a:rPr lang="tr-TR" dirty="0"/>
              <a:t>(a) # Herhangi değişken yada metotla ilgili tüm seçenekler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a.bit_length</a:t>
            </a:r>
            <a:r>
              <a:rPr lang="tr-TR" dirty="0"/>
              <a:t>() # Değişkenin kaç bit kapladığı</a:t>
            </a:r>
          </a:p>
          <a:p>
            <a:pPr marL="0" indent="0">
              <a:buNone/>
            </a:pPr>
            <a:r>
              <a:rPr lang="tr-TR" dirty="0"/>
              <a:t>&gt;&gt;&gt; a.__</a:t>
            </a:r>
            <a:r>
              <a:rPr lang="tr-TR" dirty="0" err="1"/>
              <a:t>abs</a:t>
            </a:r>
            <a:r>
              <a:rPr lang="tr-TR" dirty="0"/>
              <a:t>__() # Sayının mutlak değerini alma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type</a:t>
            </a:r>
            <a:r>
              <a:rPr lang="tr-TR" dirty="0"/>
              <a:t> (değişken) # Değişkenin tipi nedir 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649D3F-814F-4C4F-B579-78FC99C9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7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D5DC0-6D7B-8C47-8087-4D9F2B70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BAAD5-277D-9D4A-BBEB-85AF861C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break </a:t>
            </a:r>
          </a:p>
          <a:p>
            <a:pPr marL="0" indent="0">
              <a:buNone/>
            </a:pPr>
            <a:r>
              <a:rPr lang="tr-TR" dirty="0"/>
              <a:t>	döngüyü kırıp bitirir, iç içe döngülerde sadece ait olduğu iç 	döngüyü bitirir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continue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döngüyü pas geçer (bir sonraki adımdan devam eder)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66E25D-548D-F940-9F52-5E7509B2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77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53B649-0DCE-564F-8036-EE9B9C9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Liste, Demet, Set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C6144C-00CA-0B48-931B-F0BC32F0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=[1,2,5,10]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(0,len(</a:t>
            </a:r>
            <a:r>
              <a:rPr lang="tr-TR" dirty="0" err="1"/>
              <a:t>list</a:t>
            </a:r>
            <a:r>
              <a:rPr lang="tr-TR" dirty="0"/>
              <a:t>)):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[i]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Python</a:t>
            </a:r>
            <a:r>
              <a:rPr lang="tr-TR" b="1" dirty="0"/>
              <a:t> versiyonu </a:t>
            </a:r>
          </a:p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=[1,2,5,10]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list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8BD33F-1F20-2F4D-8AEB-61AE2A4A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10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FD27FF-5673-C643-90A0-A832966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Sözlük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BB203D-C137-914E-8989-9B8D6386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x={"</a:t>
            </a:r>
            <a:r>
              <a:rPr lang="tr-TR" dirty="0" err="1"/>
              <a:t>isim":"ali</a:t>
            </a:r>
            <a:r>
              <a:rPr lang="tr-TR" dirty="0"/>
              <a:t>", "meslek":"muhendis","maas":1000, "</a:t>
            </a:r>
            <a:r>
              <a:rPr lang="tr-TR" dirty="0" err="1"/>
              <a:t>ehliyet":True</a:t>
            </a:r>
            <a:r>
              <a:rPr lang="tr-TR" dirty="0"/>
              <a:t>}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k,v</a:t>
            </a:r>
            <a:r>
              <a:rPr lang="tr-TR" dirty="0"/>
              <a:t>) in </a:t>
            </a:r>
            <a:r>
              <a:rPr lang="tr-TR" dirty="0" err="1"/>
              <a:t>x.items</a:t>
            </a:r>
            <a:r>
              <a:rPr lang="tr-TR" dirty="0"/>
              <a:t>():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k,":",v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k: sözlük anahtarlarını</a:t>
            </a:r>
          </a:p>
          <a:p>
            <a:pPr marL="0" indent="0">
              <a:buNone/>
            </a:pPr>
            <a:r>
              <a:rPr lang="tr-TR" dirty="0"/>
              <a:t>v: sözlük değerlerini simgeliyor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36655D6-135D-2447-9233-5CB25ACB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996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D241BF-6E38-E04E-AE2B-B18C451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E0851C-5380-C740-8836-F58D69B0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 err="1"/>
              <a:t>şart_ifadesi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kodlar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Dikkat:</a:t>
            </a:r>
          </a:p>
          <a:p>
            <a:pPr marL="0" indent="0">
              <a:buNone/>
            </a:pPr>
            <a:r>
              <a:rPr lang="tr-TR" dirty="0"/>
              <a:t>Blok içerisinde döngü artımı/döngüden çıkış şartı olmazsa sonsuz döngü yapmış oluruz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A59525-23DC-0D4B-8F78-CE5EDDC9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6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786610-AB00-2D4D-A7A5-725DDEB9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239F43-D317-D645-9A02-E4476D2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metot_ismi</a:t>
            </a:r>
            <a:r>
              <a:rPr lang="tr-TR" dirty="0"/>
              <a:t>(</a:t>
            </a:r>
            <a:r>
              <a:rPr lang="tr-TR" dirty="0" err="1"/>
              <a:t>parametre_listesi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metot_kodları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</a:t>
            </a:r>
            <a:r>
              <a:rPr lang="tr-TR" dirty="0" err="1"/>
              <a:t>return</a:t>
            </a:r>
            <a:r>
              <a:rPr lang="tr-TR" dirty="0"/>
              <a:t> değer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953538-13B7-5B4C-AF63-920C9AC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99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D4F365-729F-BB45-AA96-758EEDC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224ECE-BD6F-654C-9710-F16FF81D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</a:t>
            </a:r>
            <a:r>
              <a:rPr lang="tr-TR" dirty="0" err="1"/>
              <a:t>a,b</a:t>
            </a:r>
            <a:r>
              <a:rPr lang="tr-TR" dirty="0"/>
              <a:t>):    </a:t>
            </a:r>
          </a:p>
          <a:p>
            <a:pPr marL="0" indent="0">
              <a:buNone/>
            </a:pPr>
            <a:r>
              <a:rPr lang="tr-TR" dirty="0"/>
              <a:t>	x=a*b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hesapla(3,4)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9B4F72-3C90-5546-B25D-F326F8A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73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147654-28D0-5148-AA17-DFC039C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D36ED7-4D36-4442-B77D-771DD025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hesapla(a=2,b=3):    </a:t>
            </a:r>
          </a:p>
          <a:p>
            <a:pPr marL="0" indent="0">
              <a:buNone/>
            </a:pPr>
            <a:r>
              <a:rPr lang="tr-TR" dirty="0"/>
              <a:t>	x=a*b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hesapla()          # Sonuç 6 olacak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hesapla(5)       #  Sonuç ?</a:t>
            </a:r>
          </a:p>
          <a:p>
            <a:pPr marL="0" indent="0">
              <a:buNone/>
            </a:pPr>
            <a:r>
              <a:rPr lang="tr-TR" dirty="0"/>
              <a:t># Metot </a:t>
            </a:r>
            <a:r>
              <a:rPr lang="tr-TR" dirty="0" err="1"/>
              <a:t>parametresiz</a:t>
            </a:r>
            <a:r>
              <a:rPr lang="tr-TR" dirty="0"/>
              <a:t> çağrılırsa </a:t>
            </a:r>
            <a:r>
              <a:rPr lang="tr-TR" dirty="0" err="1"/>
              <a:t>default</a:t>
            </a:r>
            <a:r>
              <a:rPr lang="tr-TR" dirty="0"/>
              <a:t> değerler alınır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1CD2C-4A86-0144-9751-B4D36112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127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E8C871-AEBC-734E-A01A-7F12BD8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Metotlara belirsiz sayıda parametre göndermek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171E68-0EAE-4F44-B52B-DD9CE9AE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hesapla(*liste):   </a:t>
            </a:r>
          </a:p>
          <a:p>
            <a:pPr marL="0" indent="0">
              <a:buNone/>
            </a:pPr>
            <a:r>
              <a:rPr lang="tr-TR" dirty="0"/>
              <a:t>	 t=0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for</a:t>
            </a:r>
            <a:r>
              <a:rPr lang="tr-TR" dirty="0"/>
              <a:t> i in liste:        </a:t>
            </a:r>
          </a:p>
          <a:p>
            <a:pPr marL="0" indent="0">
              <a:buNone/>
            </a:pPr>
            <a:r>
              <a:rPr lang="tr-TR" dirty="0"/>
              <a:t>		t+=i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hesapla(1,2,3,4,5,6)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195B8C-01A7-874E-B2FC-AEAB54C5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722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278564-F80F-5848-B742-C17A105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Modul</a:t>
            </a:r>
            <a:r>
              <a:rPr lang="tr-TR" b="1" dirty="0"/>
              <a:t>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35BF8-149B-E640-A7C2-BDB8BEEE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Moduller</a:t>
            </a:r>
            <a:r>
              <a:rPr lang="tr-TR" dirty="0"/>
              <a:t> kütüphanelerdir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modül_ismi</a:t>
            </a:r>
            <a:r>
              <a:rPr lang="tr-TR" dirty="0"/>
              <a:t>          # Modül programa dahil edilmiş olur</a:t>
            </a:r>
          </a:p>
          <a:p>
            <a:pPr marL="0" indent="0">
              <a:buNone/>
            </a:pPr>
            <a:r>
              <a:rPr lang="tr-TR" dirty="0" err="1"/>
              <a:t>modül_ismi.method</a:t>
            </a:r>
            <a:r>
              <a:rPr lang="tr-TR" dirty="0"/>
              <a:t>        # Modülün </a:t>
            </a:r>
            <a:r>
              <a:rPr lang="tr-TR" dirty="0" err="1"/>
              <a:t>methodunu</a:t>
            </a:r>
            <a:r>
              <a:rPr lang="tr-TR" dirty="0"/>
              <a:t> kullanmak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                    # </a:t>
            </a:r>
            <a:r>
              <a:rPr lang="tr-TR" dirty="0" err="1"/>
              <a:t>String</a:t>
            </a:r>
            <a:r>
              <a:rPr lang="tr-TR" dirty="0"/>
              <a:t> modülü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                # </a:t>
            </a:r>
            <a:r>
              <a:rPr lang="tr-TR" dirty="0" err="1"/>
              <a:t>Random</a:t>
            </a:r>
            <a:r>
              <a:rPr lang="tr-TR" dirty="0"/>
              <a:t> modülü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1E645F-909C-8E46-8F8B-7F2C68E8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187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3172FC-4C77-A446-8977-5F9FD4A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Random</a:t>
            </a:r>
            <a:r>
              <a:rPr lang="tr-TR" b="1" dirty="0"/>
              <a:t> Modülüne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80036-E19C-D344-A474-CBA0C9B2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random.randint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          # a-b aralığında bir tam sayı tutar</a:t>
            </a:r>
          </a:p>
          <a:p>
            <a:pPr marL="0" indent="0">
              <a:buNone/>
            </a:pPr>
            <a:r>
              <a:rPr lang="tr-TR" dirty="0" err="1"/>
              <a:t>random.random</a:t>
            </a:r>
            <a:r>
              <a:rPr lang="tr-TR" dirty="0"/>
              <a:t>()               # 0-1 aralığında bir rasyonel sayı tutar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x=[1,2,5,10]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random.choice</a:t>
            </a:r>
            <a:r>
              <a:rPr lang="tr-TR" dirty="0"/>
              <a:t>(x)               # x listesinden rastgele bir eleman seçer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random.sapmle</a:t>
            </a:r>
            <a:r>
              <a:rPr lang="tr-TR" dirty="0"/>
              <a:t>(x,3)           # x listesinden rastgele üç eleman seçer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AB01CA-F0A7-4A43-A4CC-A41C5F4D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1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2DA79C-613E-6541-B830-6C196D8E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Girintileme</a:t>
            </a:r>
            <a:r>
              <a:rPr lang="tr-TR" b="1" dirty="0"/>
              <a:t> Kuralı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854D85-D3CD-1C49-A860-6CF0E333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Metot/Şart/Döngü Kodlarından sonra (blok diye adlandıralım)</a:t>
            </a:r>
            <a:r>
              <a:rPr lang="tr-TR" sz="4000" b="1" dirty="0"/>
              <a:t>:</a:t>
            </a:r>
            <a:r>
              <a:rPr lang="tr-TR" dirty="0"/>
              <a:t> koymak </a:t>
            </a:r>
            <a:r>
              <a:rPr lang="tr-TR" dirty="0" err="1"/>
              <a:t>girintileme</a:t>
            </a:r>
            <a:r>
              <a:rPr lang="tr-TR" dirty="0"/>
              <a:t> yapmak kuraldır (editör ortamında </a:t>
            </a:r>
            <a:r>
              <a:rPr lang="tr-TR" dirty="0" err="1"/>
              <a:t>tab</a:t>
            </a:r>
            <a:r>
              <a:rPr lang="tr-TR" dirty="0"/>
              <a:t> tuşu ile)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Ana Program</a:t>
            </a:r>
          </a:p>
          <a:p>
            <a:pPr marL="0" indent="0">
              <a:buNone/>
            </a:pPr>
            <a:r>
              <a:rPr lang="tr-TR" dirty="0"/>
              <a:t>Blok İfadesi:</a:t>
            </a:r>
          </a:p>
          <a:p>
            <a:pPr marL="0" indent="0">
              <a:buNone/>
            </a:pPr>
            <a:r>
              <a:rPr lang="tr-TR" dirty="0"/>
              <a:t>	Bloka ait kodlar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Ana Program Akışı</a:t>
            </a:r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F29666B-971D-0149-9D7D-1B8EF12B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9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E19005-CCAA-A644-8B52-36411FAE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İfadeler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F66022-B345-F648-B8EB-EF9C4CE8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/>
              <a:t>s="Merhaba 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String</a:t>
            </a:r>
            <a:r>
              <a:rPr lang="tr-TR" dirty="0"/>
              <a:t> ifadeler liste veri yapısına çok benzerler, örneğin </a:t>
            </a:r>
            <a:r>
              <a:rPr lang="tr-TR" dirty="0" err="1"/>
              <a:t>len</a:t>
            </a:r>
            <a:r>
              <a:rPr lang="tr-TR" dirty="0"/>
              <a:t>(s) karakter sayısını verir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s.upper</a:t>
            </a:r>
            <a:r>
              <a:rPr lang="tr-TR" dirty="0"/>
              <a:t>()                    # Büyük harfe dönüştür</a:t>
            </a:r>
          </a:p>
          <a:p>
            <a:pPr marL="0" indent="0">
              <a:buNone/>
            </a:pPr>
            <a:r>
              <a:rPr lang="tr-TR" dirty="0" err="1"/>
              <a:t>s.lower</a:t>
            </a:r>
            <a:r>
              <a:rPr lang="tr-TR" dirty="0"/>
              <a:t>()                    # Küçük harfe dönüştür</a:t>
            </a:r>
          </a:p>
          <a:p>
            <a:pPr marL="0" indent="0">
              <a:buNone/>
            </a:pPr>
            <a:r>
              <a:rPr lang="tr-TR" dirty="0" err="1"/>
              <a:t>s.count</a:t>
            </a:r>
            <a:r>
              <a:rPr lang="tr-TR" dirty="0"/>
              <a:t>("</a:t>
            </a:r>
            <a:r>
              <a:rPr lang="tr-TR" dirty="0" err="1"/>
              <a:t>python</a:t>
            </a:r>
            <a:r>
              <a:rPr lang="tr-TR" dirty="0"/>
              <a:t>")    # </a:t>
            </a:r>
            <a:r>
              <a:rPr lang="tr-TR" dirty="0" err="1"/>
              <a:t>python</a:t>
            </a:r>
            <a:r>
              <a:rPr lang="tr-TR" dirty="0"/>
              <a:t> kelimesi kaç defa geçiyor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s[3].</a:t>
            </a:r>
            <a:r>
              <a:rPr lang="tr-TR" dirty="0" err="1"/>
              <a:t>isupper</a:t>
            </a:r>
            <a:r>
              <a:rPr lang="tr-TR" dirty="0"/>
              <a:t>()            # </a:t>
            </a:r>
            <a:r>
              <a:rPr lang="tr-TR" dirty="0" err="1"/>
              <a:t>Stringin</a:t>
            </a:r>
            <a:r>
              <a:rPr lang="tr-TR" dirty="0"/>
              <a:t> 3.indisteki karakteri büyük harf mi ?</a:t>
            </a:r>
          </a:p>
          <a:p>
            <a:pPr marL="0" indent="0">
              <a:buNone/>
            </a:pPr>
            <a:r>
              <a:rPr lang="tr-TR" dirty="0"/>
              <a:t>s[3].</a:t>
            </a:r>
            <a:r>
              <a:rPr lang="tr-TR" dirty="0" err="1"/>
              <a:t>islower</a:t>
            </a:r>
            <a:r>
              <a:rPr lang="tr-TR" dirty="0"/>
              <a:t>()            # </a:t>
            </a:r>
            <a:r>
              <a:rPr lang="tr-TR" dirty="0" err="1"/>
              <a:t>Stringin</a:t>
            </a:r>
            <a:r>
              <a:rPr lang="tr-TR" dirty="0"/>
              <a:t> 3.indisteki karakteri küçük harf mi ?</a:t>
            </a:r>
          </a:p>
          <a:p>
            <a:pPr marL="0" indent="0">
              <a:buNone/>
            </a:pPr>
            <a:r>
              <a:rPr lang="tr-TR" dirty="0"/>
              <a:t>s[7].</a:t>
            </a:r>
            <a:r>
              <a:rPr lang="tr-TR" dirty="0" err="1"/>
              <a:t>isdigit</a:t>
            </a:r>
            <a:r>
              <a:rPr lang="tr-TR" dirty="0"/>
              <a:t>()              # </a:t>
            </a:r>
            <a:r>
              <a:rPr lang="tr-TR" dirty="0" err="1"/>
              <a:t>Stringin</a:t>
            </a:r>
            <a:r>
              <a:rPr lang="tr-TR" dirty="0"/>
              <a:t> 7.indisteki karakteri rakam mı 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s.split</a:t>
            </a:r>
            <a:r>
              <a:rPr lang="tr-TR" dirty="0"/>
              <a:t>("")                                               # Boşluk karakterine göre ayırarak listeye atar</a:t>
            </a:r>
          </a:p>
          <a:p>
            <a:pPr marL="0" indent="0">
              <a:buNone/>
            </a:pPr>
            <a:r>
              <a:rPr lang="tr-TR" dirty="0"/>
              <a:t>s1=''.</a:t>
            </a:r>
            <a:r>
              <a:rPr lang="tr-TR" dirty="0" err="1"/>
              <a:t>join</a:t>
            </a:r>
            <a:r>
              <a:rPr lang="tr-TR" dirty="0"/>
              <a:t>(</a:t>
            </a:r>
            <a:r>
              <a:rPr lang="tr-TR" dirty="0" err="1"/>
              <a:t>random.sample</a:t>
            </a:r>
            <a:r>
              <a:rPr lang="tr-TR" dirty="0"/>
              <a:t>(s,3))             # s </a:t>
            </a:r>
            <a:r>
              <a:rPr lang="tr-TR" dirty="0" err="1"/>
              <a:t>Stringinden</a:t>
            </a:r>
            <a:r>
              <a:rPr lang="tr-TR" dirty="0"/>
              <a:t> rastgele 3 karakteri al s1 </a:t>
            </a:r>
            <a:r>
              <a:rPr lang="tr-TR" dirty="0" err="1"/>
              <a:t>Stringinde</a:t>
            </a:r>
            <a:r>
              <a:rPr lang="tr-TR" dirty="0"/>
              <a:t> birleştir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join</a:t>
            </a:r>
            <a:r>
              <a:rPr lang="tr-TR" dirty="0"/>
              <a:t> ve </a:t>
            </a:r>
            <a:r>
              <a:rPr lang="tr-TR" dirty="0" err="1"/>
              <a:t>split</a:t>
            </a:r>
            <a:r>
              <a:rPr lang="tr-TR" dirty="0"/>
              <a:t> birbirlerinin tam tersi iş yaparlar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9AF81C-E4D7-2847-A608-09804E1C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70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CE2D1B-4D60-C84C-A813-E8084611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1D63C4-70D5-5F48-8605-3F44755E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tr-TR" dirty="0"/>
              <a:t>Bir online sistem için 100 adet kullanıcıya 8 karakterden oluşan şifre belirlenecektir. Oluşturulan şifreler bir listeye atılacak</a:t>
            </a:r>
          </a:p>
          <a:p>
            <a:pPr lvl="1"/>
            <a:r>
              <a:rPr lang="tr-TR" dirty="0"/>
              <a:t>Şifre en az bir tane </a:t>
            </a:r>
          </a:p>
          <a:p>
            <a:pPr lvl="2"/>
            <a:r>
              <a:rPr lang="tr-TR" dirty="0"/>
              <a:t>büyük harf</a:t>
            </a:r>
          </a:p>
          <a:p>
            <a:pPr lvl="2"/>
            <a:r>
              <a:rPr lang="tr-TR" dirty="0"/>
              <a:t> (! % ? * #) özel karakter</a:t>
            </a:r>
          </a:p>
          <a:p>
            <a:pPr lvl="2"/>
            <a:r>
              <a:rPr lang="tr-TR" dirty="0"/>
              <a:t>rakam</a:t>
            </a:r>
          </a:p>
          <a:p>
            <a:pPr lvl="2"/>
            <a:r>
              <a:rPr lang="tr-TR" dirty="0"/>
              <a:t>küçük harf içermelidir</a:t>
            </a:r>
          </a:p>
          <a:p>
            <a:pPr lvl="2"/>
            <a:endParaRPr lang="tr-TR" dirty="0"/>
          </a:p>
          <a:p>
            <a:pPr marL="0" indent="0">
              <a:buNone/>
            </a:pPr>
            <a:r>
              <a:rPr lang="tr-TR" dirty="0"/>
              <a:t>2) Yazacağınız 2.bir program 100 adet şifre içinde yan yana 2+ rakam içeren şifreleri bulup göstererek hata mesajı versin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Sayısal loto: program metoduna parametre olarak 6 tane sayı (tahmin edilen sayılar) gönderilecek, metot 1-49 arasında 6 adet sayı tutacak, kaç tane tahminin tuttuğunu yazacak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Not: ödevde </a:t>
            </a:r>
            <a:r>
              <a:rPr lang="tr-TR" b="1" dirty="0" err="1"/>
              <a:t>regex</a:t>
            </a:r>
            <a:r>
              <a:rPr lang="tr-TR" dirty="0"/>
              <a:t> yada benzeri kütüphane kullanılmayacak! </a:t>
            </a:r>
            <a:r>
              <a:rPr lang="tr-TR" dirty="0" err="1"/>
              <a:t>random</a:t>
            </a:r>
            <a:r>
              <a:rPr lang="tr-TR" dirty="0"/>
              <a:t> modülü kullanılabilir.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0A8CC59-286F-1646-A89B-27CDFC58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1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74FB0C-6EA0-E747-8415-8DBA556E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Yorum satırları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CD524-4482-224B-B1B8-EC55A398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# ile başlayarak tek satırlık yorum satırları oluşturulabilir.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Birden fazla satırı yorum satırı haline getirmek için</a:t>
            </a:r>
          </a:p>
          <a:p>
            <a:pPr marL="0" indent="0">
              <a:buNone/>
            </a:pPr>
            <a:r>
              <a:rPr lang="tr-TR" dirty="0"/>
              <a:t>" " " </a:t>
            </a:r>
          </a:p>
          <a:p>
            <a:pPr marL="0" indent="0">
              <a:buNone/>
            </a:pPr>
            <a:r>
              <a:rPr lang="tr-TR" dirty="0"/>
              <a:t> Yorum satırı 1</a:t>
            </a:r>
          </a:p>
          <a:p>
            <a:pPr marL="0" indent="0">
              <a:buNone/>
            </a:pPr>
            <a:r>
              <a:rPr lang="tr-TR" dirty="0"/>
              <a:t> Yorum satırı 2</a:t>
            </a:r>
          </a:p>
          <a:p>
            <a:pPr marL="0" indent="0">
              <a:buNone/>
            </a:pPr>
            <a:r>
              <a:rPr lang="tr-TR" dirty="0"/>
              <a:t> devam…</a:t>
            </a:r>
          </a:p>
          <a:p>
            <a:pPr marL="0" indent="0">
              <a:buNone/>
            </a:pPr>
            <a:r>
              <a:rPr lang="tr-TR" dirty="0"/>
              <a:t>" " 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32D212-F49A-B14E-8AC4-FE9D7E3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04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834662-920E-414E-9BC5-CB6B5EFD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 İşleçler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CC6147-157C-E049-AA0A-971621E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658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+</a:t>
            </a:r>
          </a:p>
          <a:p>
            <a:pPr marL="0" indent="0">
              <a:buNone/>
            </a:pPr>
            <a:r>
              <a:rPr lang="tr-TR" dirty="0"/>
              <a:t>-</a:t>
            </a:r>
          </a:p>
          <a:p>
            <a:pPr marL="0" indent="0">
              <a:buNone/>
            </a:pPr>
            <a:r>
              <a:rPr lang="tr-TR" dirty="0"/>
              <a:t>*</a:t>
            </a:r>
          </a:p>
          <a:p>
            <a:pPr marL="0" indent="0">
              <a:buNone/>
            </a:pPr>
            <a:r>
              <a:rPr lang="tr-TR" dirty="0"/>
              <a:t>**</a:t>
            </a:r>
          </a:p>
          <a:p>
            <a:pPr marL="0" indent="0">
              <a:buNone/>
            </a:pPr>
            <a:r>
              <a:rPr lang="tr-TR" dirty="0"/>
              <a:t>/</a:t>
            </a:r>
          </a:p>
          <a:p>
            <a:pPr marL="0" indent="0">
              <a:buNone/>
            </a:pPr>
            <a:r>
              <a:rPr lang="tr-TR" dirty="0"/>
              <a:t>//</a:t>
            </a:r>
          </a:p>
          <a:p>
            <a:pPr marL="0" indent="0">
              <a:buNone/>
            </a:pPr>
            <a:r>
              <a:rPr lang="tr-TR" dirty="0"/>
              <a:t>%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+=</a:t>
            </a:r>
          </a:p>
          <a:p>
            <a:pPr marL="0" indent="0">
              <a:buNone/>
            </a:pPr>
            <a:r>
              <a:rPr lang="tr-TR" dirty="0"/>
              <a:t>-=</a:t>
            </a:r>
          </a:p>
          <a:p>
            <a:pPr marL="0" indent="0">
              <a:buNone/>
            </a:pPr>
            <a:r>
              <a:rPr lang="tr-TR" dirty="0"/>
              <a:t>*=</a:t>
            </a:r>
          </a:p>
          <a:p>
            <a:pPr marL="0" indent="0">
              <a:buNone/>
            </a:pPr>
            <a:r>
              <a:rPr lang="tr-TR" dirty="0"/>
              <a:t>/=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AC300E-45FD-1343-A9A4-58AEE71F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92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7E8C34-39EA-A243-9881-6927C0ED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İşleçleri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9FB28394-3010-8540-86ED-7E063B57C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24054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14119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7427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==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eşittir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!=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eşit değildir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4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&gt;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büyüktür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5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&lt;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küçüktür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6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&gt;=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büyük eşittir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&lt;=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 err="1">
                          <a:effectLst/>
                          <a:latin typeface="DroidSans"/>
                        </a:rPr>
                        <a:t>küçük</a:t>
                      </a:r>
                      <a:r>
                        <a:rPr lang="tr-TR" sz="1100" dirty="0">
                          <a:effectLst/>
                          <a:latin typeface="DroidSans"/>
                        </a:rPr>
                        <a:t> </a:t>
                      </a:r>
                      <a:r>
                        <a:rPr lang="tr-TR" sz="1100" dirty="0" err="1">
                          <a:effectLst/>
                          <a:latin typeface="DroidSans"/>
                        </a:rPr>
                        <a:t>eşittir</a:t>
                      </a:r>
                      <a:r>
                        <a:rPr lang="tr-TR" sz="1100" dirty="0">
                          <a:effectLst/>
                          <a:latin typeface="DroidSans"/>
                        </a:rPr>
                        <a:t> </a:t>
                      </a:r>
                      <a:endParaRPr lang="tr-TR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601357"/>
                  </a:ext>
                </a:extLst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26DA73-7CAC-0248-85F9-C9E41FA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1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661D36-AA48-C847-8CFE-7C21BF81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Bool</a:t>
            </a:r>
            <a:r>
              <a:rPr lang="tr-TR" b="1" dirty="0"/>
              <a:t> İşleçler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8CE0E-BAEA-D049-A05E-EA85377D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İki yada daha fazla şartı birleştirme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or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not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"p" in "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a is 256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id</a:t>
            </a:r>
            <a:r>
              <a:rPr lang="tr-TR" dirty="0"/>
              <a:t>(değişken)            # Nesnenin bellekteki adresini gösterir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653B05-F4DB-844E-984A-1AD6B57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0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8E2227-6B55-714E-8857-DE0C1A57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Şart İfadeleri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7287F-8B68-7A4F-91B5-87B933F8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i="1" dirty="0" err="1"/>
              <a:t>boolean_ifade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şartına ait kodlar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boolean_ifade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şart ifadesi doğru ise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şart ifadesi yanlış ise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838B0B-AC00-A641-B384-C3528F1A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636008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2004</Words>
  <Application>Microsoft Office PowerPoint</Application>
  <PresentationFormat>Widescreen</PresentationFormat>
  <Paragraphs>357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DroidSans</vt:lpstr>
      <vt:lpstr>Times New Roman</vt:lpstr>
      <vt:lpstr>Trebuchet MS</vt:lpstr>
      <vt:lpstr>Wingdings</vt:lpstr>
      <vt:lpstr>Wingdings 3</vt:lpstr>
      <vt:lpstr>Yüzeyler</vt:lpstr>
      <vt:lpstr>Python Programlama Dili</vt:lpstr>
      <vt:lpstr>Genel özellikler</vt:lpstr>
      <vt:lpstr>Python Etkileşimli Kabuk</vt:lpstr>
      <vt:lpstr>Girintileme Kuralı</vt:lpstr>
      <vt:lpstr>Yorum satırları</vt:lpstr>
      <vt:lpstr>Aritmetik İşleçler</vt:lpstr>
      <vt:lpstr>Karşılaştırma İşleçleri</vt:lpstr>
      <vt:lpstr>Bool İşleçler</vt:lpstr>
      <vt:lpstr>Şart İfadeleri</vt:lpstr>
      <vt:lpstr>if-elif-if</vt:lpstr>
      <vt:lpstr>if-else örneği</vt:lpstr>
      <vt:lpstr>if-elif-else örneği</vt:lpstr>
      <vt:lpstr>Python’da Değişkenler </vt:lpstr>
      <vt:lpstr>Python Değişken Tanımlama Nasıl Yapılır? </vt:lpstr>
      <vt:lpstr>Veri Tipleri</vt:lpstr>
      <vt:lpstr>String (Metin) Veri Tipleri </vt:lpstr>
      <vt:lpstr>Numerik (Sayısal) Veri Tipleri </vt:lpstr>
      <vt:lpstr>Veri Tipleri</vt:lpstr>
      <vt:lpstr>Listeler(List)</vt:lpstr>
      <vt:lpstr>Listeler</vt:lpstr>
      <vt:lpstr>Listeler devam</vt:lpstr>
      <vt:lpstr>En Çok Kullanılan Liste Fonksiyonları</vt:lpstr>
      <vt:lpstr>Listeler Devam</vt:lpstr>
      <vt:lpstr>Demetler(Tuple)</vt:lpstr>
      <vt:lpstr>Kümeler(set)</vt:lpstr>
      <vt:lpstr>Sözlükler(Dictionary)</vt:lpstr>
      <vt:lpstr>PowerPoint Presentation</vt:lpstr>
      <vt:lpstr>PowerPoint Presentation</vt:lpstr>
      <vt:lpstr>Döngüler</vt:lpstr>
      <vt:lpstr>For Döngüsü</vt:lpstr>
      <vt:lpstr>Liste, Demet, Set Üzerinde Döngüler</vt:lpstr>
      <vt:lpstr>Sözlük Üzerinde Döngüler</vt:lpstr>
      <vt:lpstr>While Döngüsü</vt:lpstr>
      <vt:lpstr>Metotlar</vt:lpstr>
      <vt:lpstr>Metotlar devam</vt:lpstr>
      <vt:lpstr>Metotlar devam</vt:lpstr>
      <vt:lpstr>Metotlara belirsiz sayıda parametre göndermek</vt:lpstr>
      <vt:lpstr>Modul Kullanımı</vt:lpstr>
      <vt:lpstr>Random Modülüne Giriş</vt:lpstr>
      <vt:lpstr>String İfadeler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SELÇUK</cp:lastModifiedBy>
  <cp:revision>60</cp:revision>
  <dcterms:created xsi:type="dcterms:W3CDTF">2018-02-11T21:09:59Z</dcterms:created>
  <dcterms:modified xsi:type="dcterms:W3CDTF">2022-06-13T06:48:10Z</dcterms:modified>
</cp:coreProperties>
</file>