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9" r:id="rId2"/>
    <p:sldId id="283" r:id="rId3"/>
    <p:sldId id="284" r:id="rId4"/>
    <p:sldId id="286" r:id="rId5"/>
    <p:sldId id="287" r:id="rId6"/>
    <p:sldId id="288" r:id="rId7"/>
    <p:sldId id="289" r:id="rId8"/>
    <p:sldId id="285" r:id="rId9"/>
    <p:sldId id="294" r:id="rId10"/>
    <p:sldId id="290" r:id="rId11"/>
    <p:sldId id="291" r:id="rId12"/>
    <p:sldId id="292" r:id="rId13"/>
    <p:sldId id="293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2" r:id="rId23"/>
    <p:sldId id="303" r:id="rId24"/>
    <p:sldId id="304" r:id="rId25"/>
    <p:sldId id="309" r:id="rId26"/>
    <p:sldId id="305" r:id="rId27"/>
    <p:sldId id="306" r:id="rId28"/>
    <p:sldId id="307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332" r:id="rId51"/>
    <p:sldId id="343" r:id="rId52"/>
    <p:sldId id="333" r:id="rId53"/>
    <p:sldId id="334" r:id="rId54"/>
    <p:sldId id="335" r:id="rId55"/>
    <p:sldId id="336" r:id="rId56"/>
    <p:sldId id="337" r:id="rId57"/>
    <p:sldId id="338" r:id="rId58"/>
    <p:sldId id="339" r:id="rId5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E5D3BEE-BA4B-4B4C-994C-4ED8D1D80B7C}">
          <p14:sldIdLst>
            <p14:sldId id="279"/>
            <p14:sldId id="283"/>
            <p14:sldId id="284"/>
            <p14:sldId id="286"/>
            <p14:sldId id="287"/>
            <p14:sldId id="288"/>
            <p14:sldId id="289"/>
            <p14:sldId id="285"/>
            <p14:sldId id="294"/>
            <p14:sldId id="290"/>
            <p14:sldId id="291"/>
            <p14:sldId id="292"/>
            <p14:sldId id="293"/>
            <p14:sldId id="295"/>
            <p14:sldId id="296"/>
            <p14:sldId id="297"/>
            <p14:sldId id="298"/>
            <p14:sldId id="299"/>
            <p14:sldId id="300"/>
            <p14:sldId id="301"/>
            <p14:sldId id="308"/>
            <p14:sldId id="302"/>
            <p14:sldId id="303"/>
            <p14:sldId id="304"/>
            <p14:sldId id="309"/>
            <p14:sldId id="305"/>
            <p14:sldId id="306"/>
            <p14:sldId id="307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43"/>
            <p14:sldId id="333"/>
            <p14:sldId id="334"/>
            <p14:sldId id="335"/>
            <p14:sldId id="336"/>
            <p14:sldId id="337"/>
            <p14:sldId id="338"/>
            <p14:sldId id="339"/>
          </p14:sldIdLst>
        </p14:section>
        <p14:section name="Başlıksız Bölüm" id="{0EDA9FA7-6A4D-492D-B6AD-DF654B6A186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FF0066"/>
    <a:srgbClr val="FF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99008" autoAdjust="0"/>
  </p:normalViewPr>
  <p:slideViewPr>
    <p:cSldViewPr>
      <p:cViewPr varScale="1">
        <p:scale>
          <a:sx n="74" d="100"/>
          <a:sy n="74" d="100"/>
        </p:scale>
        <p:origin x="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59EF-4FA9-4F6B-8225-08E3C4D2B06C}" type="datetimeFigureOut">
              <a:rPr lang="tr-TR" smtClean="0"/>
              <a:t>16.2.2018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CA00-4215-4B43-BE6A-CB19AABFE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1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C05-5161-40B8-93D2-A6AC9E55AE31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40D-26D4-46EE-B785-841C7676AE0E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66F-2CAA-4EE5-B5D7-2191F83EB676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0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455A-1FCD-4F2E-A1B7-7BD09B623DEF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A17C-6BD2-42CA-B17F-4DC224D066C7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48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9DFB-9A30-4CE6-B187-356DA1BBE646}" type="datetime1">
              <a:rPr lang="tr-TR" smtClean="0"/>
              <a:t>16.2.2018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5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EA8-C387-4FCB-ADBF-2C1D02EE5F40}" type="datetime1">
              <a:rPr lang="tr-TR" smtClean="0"/>
              <a:t>16.2.2018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C5F9-75AB-4448-9985-8BC7E323E300}" type="datetime1">
              <a:rPr lang="tr-TR" smtClean="0"/>
              <a:t>16.2.2018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16D-F060-4C4A-A4EB-2F4DD3D6019E}" type="datetime1">
              <a:rPr lang="tr-TR" smtClean="0"/>
              <a:t>16.2.2018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2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A75-DBDB-4CDB-8063-0D9F79ED88C9}" type="datetime1">
              <a:rPr lang="tr-TR" smtClean="0"/>
              <a:t>16.2.2018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2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0B9D-6B8E-4E29-AB69-711694F64185}" type="datetime1">
              <a:rPr lang="tr-TR" smtClean="0"/>
              <a:t>16.2.2018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8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DC71-2292-4654-AFC3-1BE58F3633E4}" type="datetime1">
              <a:rPr lang="tr-TR" smtClean="0"/>
              <a:t>16.2.2018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1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6890" y="483908"/>
            <a:ext cx="6756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4. NONLİNEER </a:t>
            </a:r>
            <a:r>
              <a:rPr lang="tr-TR" sz="20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DENKLEM SİSTEMLERİNİN ÇÖZÜMÜ</a:t>
            </a:r>
            <a:endParaRPr lang="tr-TR" sz="2000" dirty="0">
              <a:solidFill>
                <a:srgbClr val="66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55030" y="765279"/>
            <a:ext cx="839343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Mühendislik alanında karşılaşılan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denklemlerden biri de lineer olmayan denklem veya denklem sistemleridir.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İki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veya daha yüksek dereceden </a:t>
            </a:r>
            <a:r>
              <a:rPr lang="tr-TR" sz="2000" b="1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polinomlar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veya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trigonometrik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logaritmik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,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üstel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gibi lineer olmayan terimler içeren denklemler </a:t>
            </a:r>
            <a:r>
              <a:rPr lang="tr-TR" sz="2000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lineer olmayan</a:t>
            </a:r>
            <a:r>
              <a:rPr lang="tr-TR" sz="2000" i="1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veya </a:t>
            </a:r>
            <a:r>
              <a:rPr lang="tr-TR" sz="2000" b="1" i="1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nonlineer</a:t>
            </a:r>
            <a:r>
              <a:rPr lang="tr-TR" sz="20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denklemlerdir.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Grafiği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çizildiğinde bir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eğri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elde edilen bu tip denklemler lineer terimler de içerebilir. Örneğin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Genelde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denklemler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)=0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kapalı formunda yazılır. Karşılaşılan denklemlerin çoğu tek değişkenli olmakla beraber çok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değişkenli de olabilir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tr-TR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,..)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tr-TR" sz="2000" b="1" dirty="0">
              <a:solidFill>
                <a:srgbClr val="0000FF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288" y="4221128"/>
            <a:ext cx="3709091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4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38139" y="1204911"/>
            <a:ext cx="3275781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İşleme son verme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endParaRPr lang="tr-TR" sz="2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760566"/>
              </p:ext>
            </p:extLst>
          </p:nvPr>
        </p:nvGraphicFramePr>
        <p:xfrm>
          <a:off x="1270000" y="4010025"/>
          <a:ext cx="66214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Denklem" r:id="rId3" imgW="2920680" imgH="482400" progId="Equation.3">
                  <p:embed/>
                </p:oleObj>
              </mc:Choice>
              <mc:Fallback>
                <p:oleObj name="Denklem" r:id="rId3" imgW="292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4010025"/>
                        <a:ext cx="6621463" cy="109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357015" y="2044700"/>
            <a:ext cx="688739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tr-TR" sz="2400" b="1" dirty="0" smtClean="0">
                <a:latin typeface="Bell MT" pitchFamily="18" charset="0"/>
              </a:rPr>
              <a:t>1) 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)=0</a:t>
            </a:r>
            <a:r>
              <a:rPr lang="tr-TR" sz="2400" dirty="0">
                <a:latin typeface="Bell MT" pitchFamily="18" charset="0"/>
              </a:rPr>
              <a:t>    olunca işleme son </a:t>
            </a:r>
            <a:r>
              <a:rPr lang="tr-TR" sz="2400" dirty="0" smtClean="0">
                <a:latin typeface="Bell MT" pitchFamily="18" charset="0"/>
              </a:rPr>
              <a:t>verilir .   Kök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 smtClean="0">
                <a:latin typeface="Bell MT" pitchFamily="18" charset="0"/>
              </a:rPr>
              <a:t>’dır.</a:t>
            </a:r>
          </a:p>
          <a:p>
            <a:pPr marL="342900" lvl="0" indent="-342900">
              <a:spcBef>
                <a:spcPct val="30000"/>
              </a:spcBef>
              <a:defRPr/>
            </a:pPr>
            <a:r>
              <a:rPr lang="tr-TR" sz="2400" b="1" dirty="0">
                <a:latin typeface="Bell MT" pitchFamily="18" charset="0"/>
                <a:cs typeface="Arial" charset="0"/>
              </a:rPr>
              <a:t>2) </a:t>
            </a:r>
            <a:r>
              <a:rPr lang="tr-TR" sz="2400" b="1" dirty="0" smtClean="0">
                <a:latin typeface="Bell MT" pitchFamily="18" charset="0"/>
                <a:cs typeface="Arial" charset="0"/>
              </a:rPr>
              <a:t> </a:t>
            </a:r>
            <a:r>
              <a:rPr lang="tr-T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 </a:t>
            </a:r>
            <a:r>
              <a:rPr lang="tr-TR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E</a:t>
            </a:r>
            <a:r>
              <a:rPr lang="tr-TR" sz="24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b</a:t>
            </a:r>
            <a:r>
              <a:rPr lang="tr-TR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</a:t>
            </a:r>
            <a:r>
              <a:rPr lang="tr-TR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&lt; </a:t>
            </a:r>
            <a:r>
              <a:rPr lang="el-G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ε</a:t>
            </a:r>
            <a:r>
              <a:rPr lang="tr-TR" sz="2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   </a:t>
            </a:r>
            <a:r>
              <a:rPr lang="tr-TR" sz="2400" dirty="0">
                <a:solidFill>
                  <a:prstClr val="black"/>
                </a:solidFill>
                <a:latin typeface="Bell MT" pitchFamily="18" charset="0"/>
                <a:cs typeface="Arial" charset="0"/>
              </a:rPr>
              <a:t>ise işleme son verilir</a:t>
            </a:r>
            <a:r>
              <a:rPr lang="tr-TR" sz="24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.</a:t>
            </a:r>
            <a:endParaRPr lang="tr-TR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tr-TR" sz="2400" dirty="0">
              <a:latin typeface="Bell MT" pitchFamily="18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1734840" y="3249612"/>
            <a:ext cx="45370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defRPr/>
            </a:pP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</p:txBody>
      </p:sp>
      <p:sp>
        <p:nvSpPr>
          <p:cNvPr id="14" name="Dikdörtgen 13"/>
          <p:cNvSpPr/>
          <p:nvPr/>
        </p:nvSpPr>
        <p:spPr>
          <a:xfrm>
            <a:off x="311771" y="404664"/>
            <a:ext cx="4950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rgbClr val="C0504D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4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85540" y="404665"/>
            <a:ext cx="8496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400" dirty="0" err="1" smtClean="0">
                <a:latin typeface="Times New Roman" pitchFamily="18" charset="0"/>
                <a:cs typeface="Times New Roman" pitchFamily="18" charset="0"/>
              </a:rPr>
              <a:t>’nın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4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4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sz="2400" dirty="0" err="1">
                <a:latin typeface="Times New Roman" pitchFamily="18" charset="0"/>
                <a:cs typeface="Times New Roman" pitchFamily="18" charset="0"/>
              </a:rPr>
              <a:t>’nün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 olduğu tahmin edilen</a:t>
            </a:r>
            <a:r>
              <a:rPr lang="tr-TR" sz="24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f(x)=x</a:t>
            </a:r>
            <a:r>
              <a:rPr lang="tr-TR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–6x</a:t>
            </a:r>
            <a:r>
              <a:rPr lang="tr-TR" sz="24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+13.5x-9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fonksiyonunu 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kökünü </a:t>
            </a:r>
            <a:r>
              <a:rPr lang="el-G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=0.001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400" b="1" dirty="0" smtClean="0">
                <a:latin typeface="Times New Roman" pitchFamily="18" charset="0"/>
                <a:cs typeface="Times New Roman" pitchFamily="18" charset="0"/>
              </a:rPr>
              <a:t>ikiye </a:t>
            </a:r>
            <a:r>
              <a:rPr lang="tr-TR" sz="2400" b="1" dirty="0">
                <a:latin typeface="Times New Roman" pitchFamily="18" charset="0"/>
                <a:cs typeface="Times New Roman" pitchFamily="18" charset="0"/>
              </a:rPr>
              <a:t>bölme </a:t>
            </a:r>
            <a:r>
              <a:rPr lang="tr-TR" sz="2400" dirty="0" smtClean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4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6" t="3798" r="7058"/>
          <a:stretch/>
        </p:blipFill>
        <p:spPr bwMode="auto">
          <a:xfrm>
            <a:off x="329916" y="2626321"/>
            <a:ext cx="4127784" cy="279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037414" y="2399251"/>
            <a:ext cx="3844740" cy="2602217"/>
            <a:chOff x="3287" y="1379"/>
            <a:chExt cx="1868" cy="1348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87" y="2128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88" y="141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15" y="1379"/>
              <a:ext cx="1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y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430" y="2160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0.5</a:t>
              </a:r>
              <a:endParaRPr lang="tr-TR" sz="1600" b="1" baseline="-25000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rot="398340">
              <a:off x="3328" y="1537"/>
              <a:ext cx="1268" cy="1083"/>
            </a:xfrm>
            <a:custGeom>
              <a:avLst/>
              <a:gdLst>
                <a:gd name="T0" fmla="*/ 0 w 899"/>
                <a:gd name="T1" fmla="*/ 1256 h 934"/>
                <a:gd name="T2" fmla="*/ 316 w 899"/>
                <a:gd name="T3" fmla="*/ 921 h 934"/>
                <a:gd name="T4" fmla="*/ 1038 w 899"/>
                <a:gd name="T5" fmla="*/ 616 h 934"/>
                <a:gd name="T6" fmla="*/ 1669 w 899"/>
                <a:gd name="T7" fmla="*/ 96 h 934"/>
                <a:gd name="T8" fmla="*/ 1759 w 899"/>
                <a:gd name="T9" fmla="*/ 36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079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1.5</a:t>
              </a:r>
              <a:endParaRPr lang="tr-TR" sz="1600" b="1" baseline="-2500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19" y="2523"/>
              <a:ext cx="3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053" y="2106"/>
              <a:ext cx="10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x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3515" y="209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87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4445" y="208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3725" y="2157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1.0</a:t>
              </a:r>
              <a:endParaRPr lang="tr-TR" sz="1600" b="1" baseline="-2500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150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4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2.0</a:t>
              </a:r>
              <a:endParaRPr lang="tr-TR" sz="1600" b="1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319441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1" y="692696"/>
            <a:ext cx="83534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18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14388"/>
            <a:ext cx="833437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41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00100"/>
            <a:ext cx="828675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4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685800"/>
            <a:ext cx="827722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4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88224" y="44624"/>
            <a:ext cx="2448272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76275"/>
            <a:ext cx="83439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74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pic>
        <p:nvPicPr>
          <p:cNvPr id="8" name="Resim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0512" y="1153964"/>
            <a:ext cx="784887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3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85540" y="404665"/>
            <a:ext cx="849694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200" dirty="0" err="1" smtClean="0">
                <a:latin typeface="Times New Roman" pitchFamily="18" charset="0"/>
                <a:cs typeface="Times New Roman" pitchFamily="18" charset="0"/>
              </a:rPr>
              <a:t>’nın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1.2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2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200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ü</a:t>
            </a:r>
            <a:r>
              <a:rPr lang="tr-TR" sz="2200" dirty="0" err="1">
                <a:latin typeface="Times New Roman" pitchFamily="18" charset="0"/>
                <a:cs typeface="Times New Roman" pitchFamily="18" charset="0"/>
              </a:rPr>
              <a:t>’nün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olduğu tahmin edilen</a:t>
            </a:r>
            <a:r>
              <a:rPr lang="tr-TR" sz="2200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f(x)=x</a:t>
            </a:r>
            <a:r>
              <a:rPr lang="tr-TR" sz="22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tr-TR" sz="2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–5sin(2x)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fonksiyonunu 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kökünü </a:t>
            </a:r>
            <a:r>
              <a:rPr lang="el-G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=0.0001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200" b="1" dirty="0" smtClean="0">
                <a:latin typeface="Times New Roman" pitchFamily="18" charset="0"/>
                <a:cs typeface="Times New Roman" pitchFamily="18" charset="0"/>
              </a:rPr>
              <a:t>ikiye </a:t>
            </a:r>
            <a:r>
              <a:rPr lang="tr-TR" sz="2200" b="1" dirty="0">
                <a:latin typeface="Times New Roman" pitchFamily="18" charset="0"/>
                <a:cs typeface="Times New Roman" pitchFamily="18" charset="0"/>
              </a:rPr>
              <a:t>bölme </a:t>
            </a:r>
            <a:r>
              <a:rPr lang="tr-TR" sz="2200" dirty="0" smtClean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2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87" y="1916832"/>
            <a:ext cx="74104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233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90456" y="69989"/>
            <a:ext cx="266429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3528" y="332656"/>
            <a:ext cx="8496944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4.1.3.  Yer Değiştirme (</a:t>
            </a:r>
            <a:r>
              <a:rPr lang="tr-TR" sz="2000" b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Regula-Falsi</a:t>
            </a: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)  Yöntemi </a:t>
            </a:r>
          </a:p>
          <a:p>
            <a:pPr algn="just">
              <a:spcAft>
                <a:spcPts val="0"/>
              </a:spcAft>
            </a:pPr>
            <a:r>
              <a:rPr lang="tr-TR" sz="12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tr-TR" sz="8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Bazı problemlerin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yöntemiyle çözümü çok uzun sürer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Çözümü hızlandırmak için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yöntemi kullanılabilir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yöntemin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yönteminden tek farkı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orta değerin hesaplanmasındadır. </a:t>
            </a:r>
            <a:endParaRPr lang="tr-TR" sz="20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b="1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değerleri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için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 (x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fonksiyonunun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değerleri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ters işaretli ise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f(b) &lt; 0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) bu aralıkta bir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vardır.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400" b="1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yöntemde 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, b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aralığında; 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fonksiyon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uygun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bir doğru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ile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yer değiştirilerek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kök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aranır.</a:t>
            </a:r>
            <a:endParaRPr lang="tr-TR" sz="2000" b="1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(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f(a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(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f(b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noktaları arasında çizilen doğrunun </a:t>
            </a:r>
            <a:r>
              <a:rPr lang="tr-T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eksenini kesim noktası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olarak alınır ki bu genelde kök değerine daha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yakındır.</a:t>
            </a:r>
          </a:p>
        </p:txBody>
      </p:sp>
    </p:spTree>
    <p:extLst>
      <p:ext uri="{BB962C8B-B14F-4D97-AF65-F5344CB8AC3E}">
        <p14:creationId xmlns:p14="http://schemas.microsoft.com/office/powerpoint/2010/main" val="169798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56890" y="483908"/>
            <a:ext cx="6756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 smtClean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4. NONLİNEER </a:t>
            </a:r>
            <a:r>
              <a:rPr lang="tr-TR" sz="20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DENKLEM SİSTEMLERİNİN ÇÖZÜMÜ</a:t>
            </a:r>
            <a:endParaRPr lang="tr-TR" sz="2000" dirty="0">
              <a:solidFill>
                <a:srgbClr val="66FF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87102" y="980728"/>
            <a:ext cx="8289354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Lineer olmayan bir denklemin çözümü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köklerinin bulunması veya bir başka ifadeyle denklemi sağlayan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değerinin veya değerlerinin bulunması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işlemidir.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Lineer denklem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sistemlerinin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tek çözümü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söz konusu iken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b="1" dirty="0" err="1" smtClean="0">
                <a:latin typeface="Times New Roman"/>
                <a:ea typeface="Calibri"/>
                <a:cs typeface="Times New Roman"/>
              </a:rPr>
              <a:t>Nonlineer</a:t>
            </a: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denklemlerin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birden fazla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katlı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veya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karmaşık kökleri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olabilir.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Lineer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olmayan denklem veya denklem takımlarının çözümü (köklerinin bulunması) için </a:t>
            </a:r>
            <a:r>
              <a:rPr lang="tr-TR" sz="2000" b="1" u="sng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çoğu zaman analitik yöntem mevcut değildir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v"/>
            </a:pPr>
            <a:endParaRPr lang="tr-TR" sz="14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v"/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Lineer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olmayan denklemlerin çözümünde kullanılan yöntemler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KAPALI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AÇIK Yöntemler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olmak üzere iki gruba ayrılır.</a:t>
            </a:r>
            <a:endParaRPr lang="tr-T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4399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15" y="1664184"/>
            <a:ext cx="32670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72003" y="620688"/>
            <a:ext cx="8304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Fonksiyonun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Arial" charset="0"/>
              </a:rPr>
              <a:t>arasında kalan yayı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</a:rPr>
              <a:t>doğru halinde getirildiğinde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eksenini kesen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noktası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değerine daha yakındır.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88082" y="5423081"/>
            <a:ext cx="8075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aynı tarafta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(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&gt; 0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)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ise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arasında aranır.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97871" y="75616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sp>
        <p:nvSpPr>
          <p:cNvPr id="13" name="Rectangle 88"/>
          <p:cNvSpPr>
            <a:spLocks noChangeArrowheads="1"/>
          </p:cNvSpPr>
          <p:nvPr/>
        </p:nvSpPr>
        <p:spPr bwMode="auto">
          <a:xfrm>
            <a:off x="647700" y="2846871"/>
            <a:ext cx="2034381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&gt; 0</a:t>
            </a:r>
          </a:p>
        </p:txBody>
      </p:sp>
    </p:spTree>
    <p:extLst>
      <p:ext uri="{BB962C8B-B14F-4D97-AF65-F5344CB8AC3E}">
        <p14:creationId xmlns:p14="http://schemas.microsoft.com/office/powerpoint/2010/main" val="16979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72003" y="620688"/>
            <a:ext cx="83044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Fonksiyonun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Arial" charset="0"/>
              </a:rPr>
              <a:t>arasında kalan yayı </a:t>
            </a:r>
            <a:r>
              <a:rPr lang="tr-TR" sz="2000" b="1" dirty="0">
                <a:solidFill>
                  <a:srgbClr val="000000"/>
                </a:solidFill>
                <a:latin typeface="Arial" charset="0"/>
              </a:rPr>
              <a:t>doğru halinde getirildiğinde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eksenini kesen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 noktası 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değerine daha yakındır.</a:t>
            </a:r>
          </a:p>
        </p:txBody>
      </p:sp>
      <p:sp>
        <p:nvSpPr>
          <p:cNvPr id="8" name="Dikdörtgen 7"/>
          <p:cNvSpPr/>
          <p:nvPr/>
        </p:nvSpPr>
        <p:spPr>
          <a:xfrm>
            <a:off x="588082" y="5423081"/>
            <a:ext cx="80759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3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ile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aynı tarafta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(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&lt; 0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 )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ise  </a:t>
            </a:r>
            <a:r>
              <a:rPr lang="tr-TR" sz="20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kök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 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ile 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</a:t>
            </a:r>
            <a:r>
              <a:rPr lang="tr-TR" sz="2000" dirty="0" smtClean="0">
                <a:solidFill>
                  <a:srgbClr val="000000"/>
                </a:solidFill>
                <a:latin typeface="Arial" charset="0"/>
              </a:rPr>
              <a:t>  arasında </a:t>
            </a:r>
            <a:r>
              <a:rPr lang="tr-TR" sz="2000" dirty="0">
                <a:solidFill>
                  <a:srgbClr val="000000"/>
                </a:solidFill>
                <a:latin typeface="Arial" charset="0"/>
              </a:rPr>
              <a:t>aranır.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497871" y="75616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636351"/>
            <a:ext cx="32004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0513" y="2663725"/>
            <a:ext cx="1955264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30000"/>
              </a:spcBef>
              <a:spcAft>
                <a:spcPct val="0"/>
              </a:spcAft>
            </a:pP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en-US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  <a:sym typeface="Symbol" pitchFamily="18" charset="2"/>
              </a:rPr>
              <a:t>·</a:t>
            </a:r>
            <a:r>
              <a:rPr lang="tr-TR" sz="24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f(c) &lt; 0</a:t>
            </a:r>
          </a:p>
        </p:txBody>
      </p:sp>
    </p:spTree>
    <p:extLst>
      <p:ext uri="{BB962C8B-B14F-4D97-AF65-F5344CB8AC3E}">
        <p14:creationId xmlns:p14="http://schemas.microsoft.com/office/powerpoint/2010/main" val="48936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455936" y="447055"/>
            <a:ext cx="34197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tr-TR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cs typeface="Times New Roman" pitchFamily="18" charset="0"/>
              </a:rPr>
              <a:t>c</a:t>
            </a:r>
            <a:r>
              <a:rPr lang="tr-TR" sz="2400" u="sng" dirty="0">
                <a:solidFill>
                  <a:srgbClr val="FF0000"/>
                </a:solidFill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400" u="sng" dirty="0" smtClean="0">
                <a:solidFill>
                  <a:srgbClr val="FF0000"/>
                </a:solidFill>
                <a:latin typeface="Bell MT" pitchFamily="18" charset="0"/>
                <a:cs typeface="Times New Roman" pitchFamily="18" charset="0"/>
              </a:rPr>
              <a:t> Noktasının Hesabı</a:t>
            </a:r>
            <a:endParaRPr lang="tr-TR" sz="2400" u="sng" dirty="0">
              <a:solidFill>
                <a:srgbClr val="FF0000"/>
              </a:solidFill>
              <a:latin typeface="Bell MT" pitchFamily="18" charset="0"/>
              <a:cs typeface="Times New Roman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991065" y="1124744"/>
            <a:ext cx="4572000" cy="113184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</a:pPr>
            <a:r>
              <a:rPr lang="tr-TR" sz="2400" dirty="0">
                <a:solidFill>
                  <a:srgbClr val="000000"/>
                </a:solidFill>
                <a:latin typeface="Arial" charset="0"/>
              </a:rPr>
              <a:t>a, c,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f(a) 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 üçgeni ile b, c,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f(b)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 üçgeni</a:t>
            </a:r>
            <a:r>
              <a:rPr lang="tr-TR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benzer</a:t>
            </a:r>
            <a:r>
              <a:rPr lang="tr-TR" sz="2400" dirty="0">
                <a:solidFill>
                  <a:srgbClr val="000000"/>
                </a:solidFill>
                <a:latin typeface="Arial" charset="0"/>
              </a:rPr>
              <a:t>dir. </a:t>
            </a:r>
          </a:p>
        </p:txBody>
      </p:sp>
      <p:graphicFrame>
        <p:nvGraphicFramePr>
          <p:cNvPr id="3" name="Nesne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38838"/>
              </p:ext>
            </p:extLst>
          </p:nvPr>
        </p:nvGraphicFramePr>
        <p:xfrm>
          <a:off x="4644008" y="2636912"/>
          <a:ext cx="27003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" name="Denklem" r:id="rId3" imgW="1295280" imgH="469800" progId="Equation.3">
                  <p:embed/>
                </p:oleObj>
              </mc:Choice>
              <mc:Fallback>
                <p:oleObj name="Denklem" r:id="rId3" imgW="1295280" imgH="469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2636912"/>
                        <a:ext cx="2700338" cy="981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692379"/>
              </p:ext>
            </p:extLst>
          </p:nvPr>
        </p:nvGraphicFramePr>
        <p:xfrm>
          <a:off x="4644008" y="3933056"/>
          <a:ext cx="179863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" name="Denklem" r:id="rId5" imgW="863225" imgH="418918" progId="Equation.3">
                  <p:embed/>
                </p:oleObj>
              </mc:Choice>
              <mc:Fallback>
                <p:oleObj name="Denklem" r:id="rId5" imgW="863225" imgH="41891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933056"/>
                        <a:ext cx="1798638" cy="874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Nesne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608524"/>
              </p:ext>
            </p:extLst>
          </p:nvPr>
        </p:nvGraphicFramePr>
        <p:xfrm>
          <a:off x="4716016" y="5183634"/>
          <a:ext cx="243363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" name="Denklem" r:id="rId7" imgW="1168400" imgH="419100" progId="Equation.3">
                  <p:embed/>
                </p:oleObj>
              </mc:Choice>
              <mc:Fallback>
                <p:oleObj name="Denklem" r:id="rId7" imgW="1168400" imgH="4191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183634"/>
                        <a:ext cx="2433638" cy="874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7" y="1268759"/>
            <a:ext cx="32575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ikdörtgen 12"/>
          <p:cNvSpPr/>
          <p:nvPr/>
        </p:nvSpPr>
        <p:spPr>
          <a:xfrm>
            <a:off x="497871" y="75616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22896" y="404665"/>
            <a:ext cx="785992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Yöntemin uygulanmasında 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izlenecek yol aşağıdaki gibi özetlenebilir.</a:t>
            </a:r>
            <a:endParaRPr lang="tr-TR" sz="2000" b="1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22896" y="1268760"/>
            <a:ext cx="8412732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Kökün </a:t>
            </a:r>
            <a:r>
              <a:rPr lang="tr-TR" sz="2200" dirty="0">
                <a:latin typeface="Bell MT" pitchFamily="18" charset="0"/>
                <a:sym typeface="Wingdings" pitchFamily="2" charset="2"/>
              </a:rPr>
              <a:t>bulunduğu aralık 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için 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alt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 (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sym typeface="Wingdings" pitchFamily="2" charset="2"/>
              </a:rPr>
              <a:t>a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) ve 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üst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 (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  <a:sym typeface="Wingdings" pitchFamily="2" charset="2"/>
              </a:rPr>
              <a:t>b</a:t>
            </a:r>
            <a:r>
              <a:rPr lang="tr-TR" sz="2200" b="1" dirty="0" smtClean="0">
                <a:latin typeface="Bell MT" pitchFamily="18" charset="0"/>
                <a:sym typeface="Wingdings" pitchFamily="2" charset="2"/>
              </a:rPr>
              <a:t>)</a:t>
            </a:r>
            <a:r>
              <a:rPr lang="tr-TR" sz="2200" b="1" dirty="0" smtClean="0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 </a:t>
            </a:r>
            <a:r>
              <a:rPr lang="tr-TR" sz="2200" baseline="-25000" dirty="0" smtClean="0">
                <a:latin typeface="Bell MT" pitchFamily="18" charset="0"/>
                <a:sym typeface="Wingdings" pitchFamily="2" charset="2"/>
              </a:rPr>
              <a:t> </a:t>
            </a:r>
            <a:r>
              <a:rPr lang="tr-TR" sz="2200" dirty="0" smtClean="0">
                <a:latin typeface="Bell MT" pitchFamily="18" charset="0"/>
                <a:sym typeface="Wingdings" pitchFamily="2" charset="2"/>
              </a:rPr>
              <a:t>değerler </a:t>
            </a:r>
            <a:r>
              <a:rPr lang="tr-TR" sz="2200" dirty="0">
                <a:latin typeface="Bell MT" pitchFamily="18" charset="0"/>
                <a:sym typeface="Wingdings" pitchFamily="2" charset="2"/>
              </a:rPr>
              <a:t>tahmin edilir ve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f(a). f(b)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&lt; 0</a:t>
            </a:r>
            <a:r>
              <a:rPr lang="tr-T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tr-TR" sz="2200" dirty="0">
                <a:latin typeface="Bell MT" pitchFamily="18" charset="0"/>
              </a:rPr>
              <a:t>şartı aranır.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/>
          </a:p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</a:rPr>
              <a:t> 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c</a:t>
            </a:r>
            <a:r>
              <a:rPr lang="tr-TR" sz="2200" dirty="0" smtClean="0">
                <a:latin typeface="Bell MT" pitchFamily="18" charset="0"/>
              </a:rPr>
              <a:t> değeri hesaplanır</a:t>
            </a:r>
            <a:r>
              <a:rPr lang="tr-TR" sz="2200" dirty="0">
                <a:latin typeface="Bell MT" pitchFamily="18" charset="0"/>
              </a:rPr>
              <a:t>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>
              <a:latin typeface="Bell MT" pitchFamily="18" charset="0"/>
            </a:endParaRPr>
          </a:p>
          <a:p>
            <a:pPr marL="342900" indent="-342900" algn="just">
              <a:buFontTx/>
              <a:buAutoNum type="arabicParenR"/>
              <a:defRPr/>
            </a:pP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b="1" dirty="0" smtClean="0">
                <a:latin typeface="Bell MT" pitchFamily="18" charset="0"/>
              </a:rPr>
              <a:t>f(c)</a:t>
            </a: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dirty="0">
                <a:latin typeface="Bell MT" pitchFamily="18" charset="0"/>
              </a:rPr>
              <a:t>değeri hesaplanır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200" dirty="0">
                <a:latin typeface="Bell MT" pitchFamily="18" charset="0"/>
              </a:rPr>
              <a:t>Eğer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=0</a:t>
            </a:r>
            <a:r>
              <a:rPr lang="tr-TR" sz="2200" dirty="0">
                <a:latin typeface="Bell MT" pitchFamily="18" charset="0"/>
              </a:rPr>
              <a:t> ise </a:t>
            </a:r>
            <a:r>
              <a:rPr lang="tr-TR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kök</a:t>
            </a:r>
            <a:r>
              <a:rPr lang="tr-TR" sz="2200" dirty="0">
                <a:latin typeface="Bell MT" pitchFamily="18" charset="0"/>
              </a:rPr>
              <a:t>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c </a:t>
            </a:r>
            <a:r>
              <a:rPr lang="tr-TR" sz="2200" dirty="0" smtClean="0">
                <a:latin typeface="Bell MT" pitchFamily="18" charset="0"/>
              </a:rPr>
              <a:t>’</a:t>
            </a:r>
            <a:r>
              <a:rPr lang="tr-TR" sz="2200" dirty="0" err="1" smtClean="0">
                <a:latin typeface="Bell MT" pitchFamily="18" charset="0"/>
              </a:rPr>
              <a:t>dir</a:t>
            </a:r>
            <a:r>
              <a:rPr lang="tr-TR" sz="2200" dirty="0">
                <a:latin typeface="Bell MT" pitchFamily="18" charset="0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200" dirty="0">
                <a:latin typeface="Bell MT" pitchFamily="18" charset="0"/>
              </a:rPr>
              <a:t>Eğer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≠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200" dirty="0">
                <a:latin typeface="Bell MT" pitchFamily="18" charset="0"/>
              </a:rPr>
              <a:t> ise </a:t>
            </a:r>
            <a:r>
              <a:rPr lang="tr-TR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işleme devam</a:t>
            </a:r>
            <a:r>
              <a:rPr lang="tr-TR" sz="2200" dirty="0">
                <a:latin typeface="Bell MT" pitchFamily="18" charset="0"/>
              </a:rPr>
              <a:t> edilir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200" dirty="0">
              <a:latin typeface="Bell MT" pitchFamily="18" charset="0"/>
            </a:endParaRP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</a:pPr>
            <a:r>
              <a:rPr lang="tr-TR" sz="2200" dirty="0" smtClean="0">
                <a:latin typeface="Bell MT" pitchFamily="18" charset="0"/>
              </a:rPr>
              <a:t>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f(a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f(c) &gt; 0 ise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a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= c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    </a:t>
            </a:r>
            <a:r>
              <a:rPr lang="tr-TR" sz="2200" b="1" dirty="0" smtClean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f(a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) 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f(c) &lt; 0 ise 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b 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Times New Roman" pitchFamily="18" charset="0"/>
              </a:rPr>
              <a:t>= c</a:t>
            </a:r>
          </a:p>
          <a:p>
            <a:pPr marL="342900" lvl="0" indent="-34290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2200" dirty="0">
                <a:solidFill>
                  <a:srgbClr val="FF3300"/>
                </a:solidFill>
                <a:latin typeface="Bell MT" pitchFamily="18" charset="0"/>
                <a:cs typeface="Times New Roman" pitchFamily="18" charset="0"/>
              </a:rPr>
              <a:t>	</a:t>
            </a:r>
            <a:r>
              <a:rPr lang="tr-TR" sz="2000" b="1" dirty="0">
                <a:latin typeface="Bell MT" pitchFamily="18" charset="0"/>
                <a:cs typeface="Times New Roman" pitchFamily="18" charset="0"/>
              </a:rPr>
              <a:t>alınarak 1. basamağa geri dönülür.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97871" y="75616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38139" y="1204911"/>
            <a:ext cx="7155357" cy="495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tr-TR" sz="2000" dirty="0" smtClean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Yer Değiştirme  </a:t>
            </a:r>
            <a:r>
              <a:rPr lang="tr-TR" sz="2000" dirty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yönteminde </a:t>
            </a:r>
            <a:r>
              <a:rPr lang="tr-TR" sz="2000" dirty="0" err="1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iterasyona</a:t>
            </a:r>
            <a:r>
              <a:rPr lang="tr-TR" sz="2000" dirty="0">
                <a:solidFill>
                  <a:srgbClr val="0000FF"/>
                </a:solidFill>
                <a:latin typeface="Bell MT" pitchFamily="18" charset="0"/>
                <a:cs typeface="Times New Roman" pitchFamily="18" charset="0"/>
              </a:rPr>
              <a:t> iki şekilde son verilir. </a:t>
            </a:r>
          </a:p>
        </p:txBody>
      </p:sp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957641"/>
              </p:ext>
            </p:extLst>
          </p:nvPr>
        </p:nvGraphicFramePr>
        <p:xfrm>
          <a:off x="1224657" y="3820963"/>
          <a:ext cx="6182320" cy="102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Denklem" r:id="rId3" imgW="2920680" imgH="482400" progId="Equation.3">
                  <p:embed/>
                </p:oleObj>
              </mc:Choice>
              <mc:Fallback>
                <p:oleObj name="Denklem" r:id="rId3" imgW="29206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657" y="3820963"/>
                        <a:ext cx="6182320" cy="102272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357015" y="2044700"/>
            <a:ext cx="6887393" cy="141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tr-TR" sz="2200" b="1" dirty="0" smtClean="0">
                <a:latin typeface="Bell MT" pitchFamily="18" charset="0"/>
              </a:rPr>
              <a:t>1) 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f(c)=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200" dirty="0">
                <a:latin typeface="Bell MT" pitchFamily="18" charset="0"/>
              </a:rPr>
              <a:t>    olunca işleme son </a:t>
            </a:r>
            <a:r>
              <a:rPr lang="tr-TR" sz="2200" dirty="0" smtClean="0">
                <a:latin typeface="Bell MT" pitchFamily="18" charset="0"/>
              </a:rPr>
              <a:t>verilir .   Kök </a:t>
            </a:r>
            <a:r>
              <a:rPr lang="tr-TR" sz="2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c </a:t>
            </a:r>
            <a:r>
              <a:rPr lang="tr-TR" sz="2200" dirty="0" smtClean="0">
                <a:latin typeface="Bell MT" pitchFamily="18" charset="0"/>
              </a:rPr>
              <a:t>’</a:t>
            </a:r>
            <a:r>
              <a:rPr lang="tr-TR" sz="2200" dirty="0" err="1" smtClean="0">
                <a:latin typeface="Bell MT" pitchFamily="18" charset="0"/>
              </a:rPr>
              <a:t>dir</a:t>
            </a:r>
            <a:r>
              <a:rPr lang="tr-TR" sz="2200" dirty="0" smtClean="0">
                <a:latin typeface="Bell MT" pitchFamily="18" charset="0"/>
              </a:rPr>
              <a:t>.</a:t>
            </a:r>
          </a:p>
          <a:p>
            <a:pPr marL="342900" lvl="0" indent="-342900">
              <a:spcBef>
                <a:spcPct val="30000"/>
              </a:spcBef>
              <a:defRPr/>
            </a:pPr>
            <a:r>
              <a:rPr lang="tr-TR" sz="2200" b="1" dirty="0">
                <a:latin typeface="Bell MT" pitchFamily="18" charset="0"/>
                <a:cs typeface="Arial" charset="0"/>
              </a:rPr>
              <a:t>2) </a:t>
            </a:r>
            <a:r>
              <a:rPr lang="tr-TR" sz="2200" b="1" dirty="0" smtClean="0">
                <a:latin typeface="Bell MT" pitchFamily="18" charset="0"/>
                <a:cs typeface="Arial" charset="0"/>
              </a:rPr>
              <a:t> 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 </a:t>
            </a:r>
            <a:r>
              <a:rPr lang="tr-TR" sz="22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E</a:t>
            </a:r>
            <a:r>
              <a:rPr lang="tr-TR" sz="2200" b="1" baseline="-250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b</a:t>
            </a:r>
            <a:r>
              <a:rPr lang="tr-TR" sz="22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</a:t>
            </a:r>
            <a:r>
              <a:rPr lang="tr-TR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|</a:t>
            </a:r>
            <a:r>
              <a:rPr lang="tr-T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&lt; </a:t>
            </a:r>
            <a:r>
              <a:rPr lang="el-GR" sz="2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charset="0"/>
              </a:rPr>
              <a:t>ε</a:t>
            </a:r>
            <a:r>
              <a:rPr lang="tr-TR" sz="22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    </a:t>
            </a:r>
            <a:r>
              <a:rPr lang="tr-TR" sz="2200" dirty="0">
                <a:solidFill>
                  <a:prstClr val="black"/>
                </a:solidFill>
                <a:latin typeface="Bell MT" pitchFamily="18" charset="0"/>
                <a:cs typeface="Arial" charset="0"/>
              </a:rPr>
              <a:t>ise işleme son verilir</a:t>
            </a:r>
            <a:r>
              <a:rPr lang="tr-TR" sz="22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.</a:t>
            </a:r>
            <a:endParaRPr lang="tr-TR" sz="22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  <a:p>
            <a:pPr>
              <a:lnSpc>
                <a:spcPct val="130000"/>
              </a:lnSpc>
              <a:defRPr/>
            </a:pPr>
            <a:endParaRPr lang="tr-TR" sz="2200" dirty="0">
              <a:latin typeface="Bell MT" pitchFamily="18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734840" y="3249612"/>
            <a:ext cx="45370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  <a:defRPr/>
            </a:pPr>
            <a:endParaRPr lang="tr-TR" sz="2400" dirty="0">
              <a:effectLst>
                <a:outerShdw blurRad="38100" dist="38100" dir="2700000" algn="tl">
                  <a:srgbClr val="C0C0C0"/>
                </a:outerShdw>
              </a:effectLst>
              <a:latin typeface="Bell MT" pitchFamily="18" charset="0"/>
            </a:endParaRPr>
          </a:p>
        </p:txBody>
      </p:sp>
      <p:sp>
        <p:nvSpPr>
          <p:cNvPr id="12" name="Dikdörtgen 11"/>
          <p:cNvSpPr/>
          <p:nvPr/>
        </p:nvSpPr>
        <p:spPr>
          <a:xfrm>
            <a:off x="497871" y="75616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436331" y="836712"/>
            <a:ext cx="84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</a:p>
          <a:p>
            <a:pPr lvl="0" algn="just"/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f(x)=x</a:t>
            </a:r>
            <a:r>
              <a:rPr lang="tr-TR" sz="2000" baseline="30000" dirty="0">
                <a:solidFill>
                  <a:srgbClr val="0000FF"/>
                </a:solidFill>
                <a:latin typeface="Times New Roman"/>
                <a:ea typeface="Times New Roman"/>
              </a:rPr>
              <a:t>3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Times New Roman"/>
              </a:rPr>
              <a:t>–5sin(2x)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fonksiyonunu  kökünü;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a=1.2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ve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b=2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alarak </a:t>
            </a:r>
            <a:r>
              <a:rPr lang="el-G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=0.0001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hassasiyetle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Yer Değiştirme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yöntemiyle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bulunuz.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5037414" y="2399251"/>
            <a:ext cx="3844740" cy="2602217"/>
            <a:chOff x="3287" y="1379"/>
            <a:chExt cx="1868" cy="1348"/>
          </a:xfrm>
        </p:grpSpPr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87" y="2128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288" y="1412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3315" y="1379"/>
              <a:ext cx="163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y</a:t>
              </a: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430" y="2160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0.5</a:t>
              </a:r>
              <a:endParaRPr lang="tr-TR" sz="1600" b="1" baseline="-25000"/>
            </a:p>
          </p:txBody>
        </p:sp>
        <p:sp>
          <p:nvSpPr>
            <p:cNvPr id="15" name="Freeform 23"/>
            <p:cNvSpPr>
              <a:spLocks/>
            </p:cNvSpPr>
            <p:nvPr/>
          </p:nvSpPr>
          <p:spPr bwMode="auto">
            <a:xfrm rot="398340">
              <a:off x="3328" y="1537"/>
              <a:ext cx="1268" cy="1083"/>
            </a:xfrm>
            <a:custGeom>
              <a:avLst/>
              <a:gdLst>
                <a:gd name="T0" fmla="*/ 0 w 899"/>
                <a:gd name="T1" fmla="*/ 1256 h 934"/>
                <a:gd name="T2" fmla="*/ 316 w 899"/>
                <a:gd name="T3" fmla="*/ 921 h 934"/>
                <a:gd name="T4" fmla="*/ 1038 w 899"/>
                <a:gd name="T5" fmla="*/ 616 h 934"/>
                <a:gd name="T6" fmla="*/ 1669 w 899"/>
                <a:gd name="T7" fmla="*/ 96 h 934"/>
                <a:gd name="T8" fmla="*/ 1759 w 899"/>
                <a:gd name="T9" fmla="*/ 36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4079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1.5</a:t>
              </a:r>
              <a:endParaRPr lang="tr-TR" sz="1600" b="1" baseline="-25000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19" y="2523"/>
              <a:ext cx="35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>
              <a:off x="5053" y="2106"/>
              <a:ext cx="102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x</a:t>
              </a:r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>
              <a:off x="3515" y="209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3787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>
              <a:off x="4445" y="2087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Text Box 39"/>
            <p:cNvSpPr txBox="1">
              <a:spLocks noChangeArrowheads="1"/>
            </p:cNvSpPr>
            <p:nvPr/>
          </p:nvSpPr>
          <p:spPr bwMode="auto">
            <a:xfrm>
              <a:off x="3725" y="2157"/>
              <a:ext cx="244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1.0</a:t>
              </a:r>
              <a:endParaRPr lang="tr-TR" sz="1600" b="1" baseline="-25000"/>
            </a:p>
          </p:txBody>
        </p:sp>
        <p:sp>
          <p:nvSpPr>
            <p:cNvPr id="23" name="Line 40"/>
            <p:cNvSpPr>
              <a:spLocks noChangeShapeType="1"/>
            </p:cNvSpPr>
            <p:nvPr/>
          </p:nvSpPr>
          <p:spPr bwMode="auto">
            <a:xfrm>
              <a:off x="4150" y="2092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4374" y="2160"/>
              <a:ext cx="230" cy="1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2.0</a:t>
              </a:r>
              <a:endParaRPr lang="tr-TR" sz="1600" b="1" baseline="-25000"/>
            </a:p>
          </p:txBody>
        </p:sp>
      </p:grpSp>
      <p:sp>
        <p:nvSpPr>
          <p:cNvPr id="25" name="Dikdörtgen 24"/>
          <p:cNvSpPr/>
          <p:nvPr/>
        </p:nvSpPr>
        <p:spPr>
          <a:xfrm>
            <a:off x="497871" y="35332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t="3963" r="6435"/>
          <a:stretch/>
        </p:blipFill>
        <p:spPr bwMode="auto">
          <a:xfrm>
            <a:off x="277317" y="2628713"/>
            <a:ext cx="4248151" cy="2789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29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97871" y="35332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919163"/>
            <a:ext cx="7667625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97871" y="35332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14375"/>
            <a:ext cx="75819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97871" y="35332"/>
            <a:ext cx="2614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Yer Değiştirme </a:t>
            </a:r>
            <a:r>
              <a:rPr lang="tr-TR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Yöntemi </a:t>
            </a:r>
            <a:endParaRPr lang="tr-TR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21" y="2132856"/>
            <a:ext cx="8134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741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3206" y="620688"/>
            <a:ext cx="849694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4.2.1.  Basit </a:t>
            </a:r>
            <a:r>
              <a:rPr lang="tr-TR" sz="2000" b="1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000" b="1" dirty="0" smtClean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r>
              <a:rPr lang="tr-TR" sz="12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tr-TR" sz="8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Bu yöntemde </a:t>
            </a:r>
            <a:r>
              <a:rPr lang="tr-T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 (x</a:t>
            </a:r>
            <a:r>
              <a:rPr lang="tr-TR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tr-T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kapalı formunda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verilen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fonksiyonda </a:t>
            </a:r>
            <a:r>
              <a:rPr lang="tr-T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herhangi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bir şekilde yalnız bırakılarak diğer terimler sağ tarafa atıldığında fonksiyon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 = g (x)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şekline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gelmiş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olur.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Denklemin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sağ tarafında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yerine tahmini bir değer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konulduğunda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hesaplanacak yeni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değeri </a:t>
            </a:r>
          </a:p>
          <a:p>
            <a:pPr algn="just">
              <a:spcAft>
                <a:spcPts val="0"/>
              </a:spcAft>
            </a:pPr>
            <a:r>
              <a:rPr lang="tr-TR" sz="20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                      </a:t>
            </a:r>
            <a:r>
              <a:rPr lang="tr-T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20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g (x</a:t>
            </a:r>
            <a:r>
              <a:rPr lang="tr-TR" sz="20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61950" algn="just">
              <a:spcAft>
                <a:spcPts val="0"/>
              </a:spcAft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değerine daha yakın olabileceği düşüncesi basit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yönteminin esasını teşkil eder. </a:t>
            </a:r>
            <a:endParaRPr lang="tr-T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algn="just">
              <a:spcAft>
                <a:spcPts val="0"/>
              </a:spcAft>
            </a:pP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Dolayısıyla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iteratif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yöntem olan basit </a:t>
            </a:r>
            <a:r>
              <a:rPr lang="tr-TR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iterasyona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tahmini bir değer 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000" b="1" baseline="-25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başlanır. </a:t>
            </a:r>
            <a:endParaRPr lang="tr-TR" sz="2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1950" indent="-36195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Ardışık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yerine koymalarla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 değerine belirli bir tolerans dâhilinde yaklaşılır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tr-T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33056"/>
            <a:ext cx="20476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600" b="1" dirty="0" smtClean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4.2. AÇIK Yöntemler</a:t>
            </a:r>
            <a:endParaRPr lang="tr-TR" sz="1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86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3528" y="404665"/>
            <a:ext cx="8280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4.1. KAPALI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YÖNTEMLER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Fonksiyonların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kökleri civarında işaret değiştirmeleri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gerçeğinden yararlanan yöntemlerdir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Kökün ilk tahmini için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iki adet değer kullanıldığı için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bu tekniklere kapalı yöntemler denir.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Adından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da anlaşılacağı gibi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tahmin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değerler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kökü kıskaca almalı veya kökün farklı yanlarında olmalıdırlar. </a:t>
            </a:r>
            <a:endParaRPr lang="tr-TR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yöntemler,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ilk tahminler arasında kalan aralığın küçültülmesi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ve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böylelikle doğru yanıta ulaşılması için farklı stratejiler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kullanırlar.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Bu Yöntemler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6" y="5839609"/>
            <a:ext cx="792000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4399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357313"/>
            <a:ext cx="86487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206" y="404665"/>
            <a:ext cx="4896866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sz="20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için Yakınsama Şartı</a:t>
            </a:r>
            <a:endParaRPr lang="tr-TR" sz="20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23206" y="1124744"/>
            <a:ext cx="8574235" cy="352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İterasyonun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gerçek bağıl yüzde hatası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bir önceki </a:t>
            </a:r>
            <a:r>
              <a:rPr lang="tr-T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iterasyondaki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hatayla orantılıdır.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Doğrusal yakınsama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adı verilen bu özellik basit </a:t>
            </a:r>
            <a:r>
              <a:rPr lang="tr-T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iterasyonun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bir karakteristiğidir. 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Yakınsamayı incelemek için iki eğrili grafik yöntemden yararlanılır.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yöntemde,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fonksiyon iki ayrı bileşene ayrılır. 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 iki fonksiyonun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grafiksel olarak kesim noktası </a:t>
            </a: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kökü vermektedir</a:t>
            </a:r>
            <a:r>
              <a:rPr lang="tr-TR" sz="2200" dirty="0" smtClean="0">
                <a:solidFill>
                  <a:srgbClr val="000000"/>
                </a:solidFill>
                <a:latin typeface="Arial" charset="0"/>
              </a:rPr>
              <a:t>. </a:t>
            </a:r>
          </a:p>
          <a:p>
            <a:pPr marL="342900" indent="-342900" fontAlgn="base"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Ø"/>
            </a:pPr>
            <a:endParaRPr lang="tr-TR" sz="22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629916" y="4650582"/>
            <a:ext cx="3960813" cy="1212056"/>
          </a:xfrm>
          <a:prstGeom prst="rect">
            <a:avLst/>
          </a:prstGeom>
          <a:solidFill>
            <a:schemeClr val="bg1">
              <a:alpha val="14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f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(x) = f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(x) 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y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f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(x)   , y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= f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2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(x) = g(x)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3528" y="548680"/>
            <a:ext cx="8352928" cy="648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ÖRNEK  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tr-TR" sz="2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–x = 0  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 e</a:t>
            </a:r>
            <a:r>
              <a:rPr lang="tr-TR" sz="2000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x    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 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e</a:t>
            </a:r>
            <a:r>
              <a:rPr lang="tr-TR" sz="2000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95536" y="1242294"/>
            <a:ext cx="8208912" cy="154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fonksiyonun </a:t>
            </a:r>
            <a:r>
              <a:rPr lang="tr-TR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kökleri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grafik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yöntemle </a:t>
            </a: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iki </a:t>
            </a:r>
            <a:r>
              <a:rPr lang="tr-TR" sz="20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şekilde bulunabilir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lvl="0" indent="1333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AutoNum type="alphaLcParenR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ekseni kestiği yerdeki </a:t>
            </a:r>
            <a:r>
              <a:rPr lang="tr-T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kök</a:t>
            </a:r>
          </a:p>
          <a:p>
            <a:pPr marL="228600" lvl="0" indent="1333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AutoNum type="alphaLcParenR"/>
            </a:pPr>
            <a:r>
              <a:rPr lang="tr-T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Bileşen fonksiyonları 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kesiştiği yerdeki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kök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2" y="2780928"/>
            <a:ext cx="76390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ikdörtgen 8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972425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3"/>
          <p:cNvSpPr>
            <a:spLocks noChangeArrowheads="1"/>
          </p:cNvSpPr>
          <p:nvPr/>
        </p:nvSpPr>
        <p:spPr bwMode="auto">
          <a:xfrm>
            <a:off x="467544" y="3933056"/>
            <a:ext cx="3960440" cy="2088232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marR="0" lvl="0" indent="-228600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Yakınsama ve ıraksama şartı 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x   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tr-TR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1 (Eğim)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 g(x)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tr-TR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'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(x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 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ise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yakınsak </a:t>
            </a:r>
          </a:p>
          <a:p>
            <a:pPr marL="228600" marR="0" lvl="0" indent="-22860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</a:t>
            </a:r>
            <a:r>
              <a:rPr kumimoji="0" lang="tr-TR" sz="2000" b="0" i="0" u="none" strike="noStrike" kern="0" cap="none" spc="0" normalizeH="0" baseline="30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'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(x</a:t>
            </a:r>
            <a:r>
              <a:rPr kumimoji="0" lang="tr-TR" sz="20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&gt; 1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ise 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ıraksak</a:t>
            </a:r>
          </a:p>
        </p:txBody>
      </p:sp>
      <p:sp>
        <p:nvSpPr>
          <p:cNvPr id="9" name="Rectangle 54"/>
          <p:cNvSpPr>
            <a:spLocks noChangeArrowheads="1"/>
          </p:cNvSpPr>
          <p:nvPr/>
        </p:nvSpPr>
        <p:spPr bwMode="auto">
          <a:xfrm>
            <a:off x="4906838" y="4365104"/>
            <a:ext cx="3996630" cy="2015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tr-TR" sz="1600" baseline="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tr-TR" sz="2000" baseline="0" dirty="0" smtClean="0">
                <a:latin typeface="Times New Roman" pitchFamily="18" charset="0"/>
                <a:cs typeface="Times New Roman" pitchFamily="18" charset="0"/>
              </a:rPr>
              <a:t>Burada     </a:t>
            </a:r>
            <a:r>
              <a:rPr lang="tr-TR" sz="2000" b="1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tr-TR" sz="2000" kern="0" baseline="30000" dirty="0">
                <a:solidFill>
                  <a:srgbClr val="0000FF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tr-TR" sz="2000" kern="0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tr-TR" sz="2000" kern="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tr-TR" sz="2000" b="1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|</a:t>
            </a:r>
            <a:r>
              <a:rPr lang="tr-TR" sz="20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&lt;</a:t>
            </a:r>
            <a:r>
              <a:rPr lang="tr-TR" sz="2000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kern="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tr-TR" sz="2000" kern="0" baseline="30000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lang="tr-TR" sz="2000" kern="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tr-TR" baseline="0" dirty="0" smtClean="0">
                <a:latin typeface="Times New Roman" pitchFamily="18" charset="0"/>
                <a:cs typeface="Times New Roman" pitchFamily="18" charset="0"/>
              </a:rPr>
              <a:t>olması </a:t>
            </a:r>
            <a:r>
              <a:rPr lang="tr-TR" baseline="0" dirty="0">
                <a:latin typeface="Times New Roman" pitchFamily="18" charset="0"/>
                <a:cs typeface="Times New Roman" pitchFamily="18" charset="0"/>
              </a:rPr>
              <a:t>halinde yakınsama olmaktadır. 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438150"/>
            <a:ext cx="8591550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2" y="980728"/>
            <a:ext cx="83248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109663"/>
            <a:ext cx="840105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85820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472752" y="35332"/>
            <a:ext cx="263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Basit </a:t>
            </a:r>
            <a:r>
              <a:rPr lang="tr-TR" b="1" dirty="0" err="1">
                <a:latin typeface="Times New Roman" pitchFamily="18" charset="0"/>
                <a:ea typeface="Calibri"/>
                <a:cs typeface="Times New Roman" pitchFamily="18" charset="0"/>
              </a:rPr>
              <a:t>İterasyon</a:t>
            </a:r>
            <a:r>
              <a:rPr lang="tr-TR" b="1" dirty="0">
                <a:latin typeface="Times New Roman" pitchFamily="18" charset="0"/>
                <a:ea typeface="Calibri"/>
                <a:cs typeface="Times New Roman" pitchFamily="18" charset="0"/>
              </a:rPr>
              <a:t> Yöntemi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51520" y="17667"/>
            <a:ext cx="336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cs typeface="Times New Roman" pitchFamily="18" charset="0"/>
              </a:rPr>
              <a:t>4.2.2. Newton-</a:t>
            </a:r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 Yöntemi</a:t>
            </a:r>
          </a:p>
        </p:txBody>
      </p:sp>
      <p:sp>
        <p:nvSpPr>
          <p:cNvPr id="8" name="Dikdörtgen 7"/>
          <p:cNvSpPr/>
          <p:nvPr/>
        </p:nvSpPr>
        <p:spPr>
          <a:xfrm>
            <a:off x="251520" y="548680"/>
            <a:ext cx="8568952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İşlem adımları açısından basit </a:t>
            </a:r>
            <a:r>
              <a:rPr lang="tr-TR" sz="2000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iterasyon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yöntemi gibidir.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Ancak </a:t>
            </a:r>
            <a:r>
              <a:rPr lang="tr-TR" sz="2000" b="1" dirty="0" err="1">
                <a:latin typeface="Times New Roman"/>
                <a:ea typeface="Calibri"/>
                <a:cs typeface="Times New Roman"/>
              </a:rPr>
              <a:t>iterasyon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 formülü farklı olup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verilen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fonksiyonun </a:t>
            </a: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türevi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kullanır.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Yöntem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seçilen </a:t>
            </a: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noktada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teğetin eğiminden yararlanarak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köke yakın bir başka noktanın bulunması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esasına dayanır.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Kök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civarında seçilen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bir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b="1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0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noktasındaki fonksiyonun teğetinin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eksenini kestiği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b="1" i="1" baseline="-25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noktası şeklin geometrisinden</a:t>
            </a:r>
            <a:endParaRPr lang="tr-TR" sz="2000" dirty="0">
              <a:ea typeface="Calibri"/>
              <a:cs typeface="Times New Roman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501008"/>
            <a:ext cx="3581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159" y="3177158"/>
            <a:ext cx="3190875" cy="64770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04" y="4005064"/>
            <a:ext cx="1704975" cy="63817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410" y="4745244"/>
            <a:ext cx="1695450" cy="65722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7" name="Dikdörtgen 36"/>
          <p:cNvSpPr/>
          <p:nvPr/>
        </p:nvSpPr>
        <p:spPr>
          <a:xfrm>
            <a:off x="4120952" y="4925847"/>
            <a:ext cx="27045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tr-TR" sz="1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Bir sonraki adımdaki </a:t>
            </a:r>
            <a:r>
              <a:rPr lang="tr-TR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değer  </a:t>
            </a:r>
            <a:r>
              <a:rPr lang="tr-TR" sz="1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tr-TR" sz="16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tr-TR" dirty="0"/>
          </a:p>
        </p:txBody>
      </p:sp>
      <p:sp>
        <p:nvSpPr>
          <p:cNvPr id="43" name="Dikdörtgen 42"/>
          <p:cNvSpPr/>
          <p:nvPr/>
        </p:nvSpPr>
        <p:spPr>
          <a:xfrm>
            <a:off x="4211960" y="5749062"/>
            <a:ext cx="11496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tr-TR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Genel İfade</a:t>
            </a:r>
            <a:endParaRPr lang="tr-TR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5561151"/>
            <a:ext cx="19050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438968" y="548680"/>
                <a:ext cx="8237487" cy="4278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tr-TR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Newton-</a:t>
                </a:r>
                <a:r>
                  <a:rPr lang="tr-TR" sz="2000" b="1" dirty="0" err="1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Raphson</a:t>
                </a:r>
                <a:r>
                  <a:rPr lang="tr-TR" sz="2000" b="1" dirty="0" smtClean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tr-TR" sz="2000" b="1" dirty="0" smtClean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yönteme 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ait işlem adımları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şöyle sıralanabilir. </a:t>
                </a:r>
                <a:endParaRPr lang="tr-TR" sz="2000" dirty="0" smtClean="0">
                  <a:latin typeface="Times New Roman"/>
                  <a:ea typeface="Calibri"/>
                  <a:cs typeface="Times New Roman"/>
                </a:endParaRPr>
              </a:p>
              <a:p>
                <a:pPr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tr-TR" sz="2000" b="1" dirty="0" smtClean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1-</a:t>
                </a: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) </a:t>
                </a:r>
                <a:r>
                  <a:rPr lang="tr-TR" sz="2000" b="1" dirty="0" smtClean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Verilen </a:t>
                </a:r>
                <a:r>
                  <a:rPr lang="tr-TR" sz="2000" i="1" dirty="0" smtClean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f(x)=0  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fonksiyonun </a:t>
                </a:r>
                <a:r>
                  <a:rPr lang="tr-TR" sz="2000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türevi alınır</a:t>
                </a:r>
                <a:r>
                  <a:rPr lang="tr-TR" sz="2000" dirty="0" smtClean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.</a:t>
                </a:r>
              </a:p>
              <a:p>
                <a:pPr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2-) </a:t>
                </a:r>
                <a:r>
                  <a:rPr lang="tr-TR" sz="2000" dirty="0" err="1">
                    <a:latin typeface="Times New Roman"/>
                    <a:ea typeface="Calibri"/>
                    <a:cs typeface="Times New Roman"/>
                  </a:rPr>
                  <a:t>İterasyona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 başlamak için 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tahmini bir başlangıç değeri </a:t>
                </a:r>
                <a:r>
                  <a:rPr lang="tr-TR" sz="2000" dirty="0">
                    <a:latin typeface="Times New Roman"/>
                    <a:ea typeface="Calibri"/>
                    <a:cs typeface="Times New Roman"/>
                  </a:rPr>
                  <a:t>(</a:t>
                </a:r>
                <a:r>
                  <a:rPr lang="tr-TR" sz="2000" b="1" i="1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x</a:t>
                </a:r>
                <a:r>
                  <a:rPr lang="tr-TR" sz="2000" b="1" i="1" baseline="-25000" dirty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0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) alınır. 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Genel </a:t>
                </a:r>
                <a:r>
                  <a:rPr lang="tr-TR" sz="2000" dirty="0" err="1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iterasyon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 </a:t>
                </a:r>
                <a:r>
                  <a:rPr lang="tr-TR" sz="2000" dirty="0" smtClean="0">
                    <a:solidFill>
                      <a:srgbClr val="0000FF"/>
                    </a:solidFill>
                    <a:latin typeface="Times New Roman"/>
                    <a:ea typeface="Calibri"/>
                    <a:cs typeface="Times New Roman"/>
                  </a:rPr>
                  <a:t>denklemi  kullanılarak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 yeni </a:t>
                </a:r>
                <a:r>
                  <a:rPr lang="tr-TR" sz="2000" b="1" i="1" dirty="0" smtClean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x 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değerleri bulunur.</a:t>
                </a:r>
              </a:p>
              <a:p>
                <a:pPr marL="361950" indent="-361950" algn="just"/>
                <a:endParaRPr lang="tr-TR" sz="1400" dirty="0" smtClean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 smtClean="0">
                    <a:solidFill>
                      <a:schemeClr val="accent2"/>
                    </a:solidFill>
                    <a:latin typeface="Times New Roman"/>
                    <a:ea typeface="Calibri"/>
                    <a:cs typeface="Times New Roman"/>
                  </a:rPr>
                  <a:t>3-)  </a:t>
                </a:r>
                <a:r>
                  <a:rPr lang="tr-TR" sz="2000" dirty="0" err="1" smtClean="0">
                    <a:latin typeface="Times New Roman"/>
                    <a:ea typeface="Calibri"/>
                    <a:cs typeface="Times New Roman"/>
                  </a:rPr>
                  <a:t>İterasyona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tr-TR" sz="20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𝑬</m:t>
                        </m:r>
                        <m:r>
                          <a:rPr lang="tr-TR" sz="2000" b="1" i="1" baseline="-250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𝒃</m:t>
                        </m:r>
                      </m:e>
                    </m:d>
                    <m:r>
                      <a:rPr lang="tr-TR" sz="2000" i="1" smtClean="0">
                        <a:latin typeface="Cambria Math"/>
                        <a:cs typeface="Times New Roman"/>
                        <a:sym typeface="Symbol"/>
                      </a:rPr>
                      <m:t></m:t>
                    </m:r>
                    <m:r>
                      <a:rPr lang="tr-TR" sz="2000" b="0" i="1" smtClean="0">
                        <a:latin typeface="Cambria Math"/>
                        <a:cs typeface="Times New Roman"/>
                        <a:sym typeface="Symbol"/>
                      </a:rPr>
                      <m:t> </m:t>
                    </m:r>
                    <m:r>
                      <a:rPr lang="tr-TR" sz="2000" b="0" i="1" smtClean="0">
                        <a:solidFill>
                          <a:srgbClr val="0000FF"/>
                        </a:solidFill>
                        <a:latin typeface="Cambria Math"/>
                        <a:cs typeface="Times New Roman"/>
                        <a:sym typeface="Symbol"/>
                      </a:rPr>
                      <m:t>Ɛ</m:t>
                    </m:r>
                  </m:oMath>
                </a14:m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  oluncaya kadar devam edilir.</a:t>
                </a:r>
              </a:p>
              <a:p>
                <a:pPr marL="361950" indent="-361950" algn="just"/>
                <a:endParaRPr lang="tr-TR" sz="1600" dirty="0">
                  <a:latin typeface="Times New Roman"/>
                  <a:ea typeface="Calibri"/>
                  <a:cs typeface="Times New Roman"/>
                </a:endParaRPr>
              </a:p>
              <a:p>
                <a:pPr marL="361950" indent="-361950" algn="just">
                  <a:lnSpc>
                    <a:spcPct val="150000"/>
                  </a:lnSpc>
                </a:pPr>
                <a:r>
                  <a:rPr lang="tr-TR" sz="2000" b="1" dirty="0" smtClean="0">
                    <a:solidFill>
                      <a:srgbClr val="FF0000"/>
                    </a:solidFill>
                    <a:latin typeface="Times New Roman"/>
                    <a:ea typeface="Calibri"/>
                    <a:cs typeface="Times New Roman"/>
                  </a:rPr>
                  <a:t>4-) </a:t>
                </a:r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Tolerans değeri sağlanıyorsa aranan kök değeri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𝑘</m:t>
                        </m:r>
                        <m:r>
                          <a:rPr lang="tr-TR" sz="2000" i="1">
                            <a:solidFill>
                              <a:srgbClr val="FF0000"/>
                            </a:solidFill>
                            <a:latin typeface="Cambria Math"/>
                            <a:cs typeface="Times New Roman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000" dirty="0" smtClean="0">
                    <a:latin typeface="Times New Roman"/>
                    <a:ea typeface="Calibri"/>
                    <a:cs typeface="Times New Roman"/>
                  </a:rPr>
                  <a:t> dir.</a:t>
                </a:r>
                <a:endParaRPr lang="tr-TR" sz="2000" dirty="0">
                  <a:latin typeface="Times New Roman"/>
                  <a:ea typeface="Calibri"/>
                  <a:cs typeface="Times New Roman"/>
                </a:endParaRPr>
              </a:p>
              <a:p>
                <a:pPr algn="just">
                  <a:lnSpc>
                    <a:spcPct val="150000"/>
                  </a:lnSpc>
                </a:pPr>
                <a:endParaRPr lang="tr-TR" sz="2000" dirty="0">
                  <a:latin typeface="Times New Roman"/>
                  <a:ea typeface="Calibri"/>
                  <a:cs typeface="Times New Roman"/>
                </a:endParaRPr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8" y="548680"/>
                <a:ext cx="8237487" cy="4278094"/>
              </a:xfrm>
              <a:prstGeom prst="rect">
                <a:avLst/>
              </a:prstGeom>
              <a:blipFill rotWithShape="1">
                <a:blip r:embed="rId2"/>
                <a:stretch>
                  <a:fillRect l="-740" r="-81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ikdörtgen 7"/>
          <p:cNvSpPr/>
          <p:nvPr/>
        </p:nvSpPr>
        <p:spPr>
          <a:xfrm>
            <a:off x="251520" y="17667"/>
            <a:ext cx="3362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Times New Roman" pitchFamily="18" charset="0"/>
                <a:cs typeface="Times New Roman" pitchFamily="18" charset="0"/>
              </a:rPr>
              <a:t>4.2.2. Newton-</a:t>
            </a:r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 Yöntemi</a:t>
            </a:r>
          </a:p>
        </p:txBody>
      </p:sp>
      <p:sp>
        <p:nvSpPr>
          <p:cNvPr id="3" name="Dikdörtgen 2"/>
          <p:cNvSpPr/>
          <p:nvPr/>
        </p:nvSpPr>
        <p:spPr>
          <a:xfrm>
            <a:off x="415652" y="4827642"/>
            <a:ext cx="81887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Genelde Newton-</a:t>
            </a:r>
            <a:r>
              <a:rPr lang="tr-TR" sz="2000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yöntemi hızlı sonuç verir.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Ancak bu yönteminde yetersiz kaldığı veya sonuç veremediği bazı durumlar vardır.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32240" y="159597"/>
            <a:ext cx="2160240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2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600512" y="606376"/>
            <a:ext cx="800393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4.2.2. AÇIK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YÖNTEMLER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Bu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yöntemler;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Kökün (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x) sadece bir tek baş­langıç değerine gerek duyulan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veya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Kökü kıskaca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almayan iki başlangıç değeri gerektiren </a:t>
            </a:r>
            <a:endParaRPr lang="tr-TR" sz="20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formüllere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dayanırlar. </a:t>
            </a:r>
            <a:endParaRPr lang="tr-T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Böylece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yöntemler hesaplama sürecinde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bazen ıraksar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yani gerçek kökten uzaklaşırlar. </a:t>
            </a:r>
            <a:endParaRPr lang="tr-TR" sz="2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Ancak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açık yöntemler yakın­sadıkları zaman genellikle kapalı yöntemlerinden daha hızlı yakınsarlar. 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Bu Yöntemler;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05" y="5640992"/>
            <a:ext cx="7844625" cy="34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27114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10" name="Dikdörtgen 9"/>
          <p:cNvSpPr/>
          <p:nvPr/>
        </p:nvSpPr>
        <p:spPr>
          <a:xfrm>
            <a:off x="251520" y="17667"/>
            <a:ext cx="278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1052736"/>
            <a:ext cx="8763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732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" y="692696"/>
            <a:ext cx="86772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51520" y="17667"/>
            <a:ext cx="278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1" y="1700808"/>
            <a:ext cx="833437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11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520512"/>
            <a:ext cx="8483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0" indent="-9906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 x</a:t>
            </a:r>
            <a:r>
              <a:rPr lang="tr-TR" sz="20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–2x–5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fonksiyonun kökünü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başlangıç koşulunu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yöntemiyle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=0.00001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tolerans değeriyle çözünüz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1520" y="17667"/>
            <a:ext cx="278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928813"/>
            <a:ext cx="780097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11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520512"/>
            <a:ext cx="84839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0" indent="-99060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tr-TR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ÖRNEK: 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f(x)= x</a:t>
            </a:r>
            <a:r>
              <a:rPr lang="tr-TR" sz="20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tr-TR" sz="20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–2x–5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fonksiyonun kökünü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başlangıç koşulunu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tr-TR" sz="2000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=2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alarak </a:t>
            </a: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yöntemiyle </a:t>
            </a:r>
            <a:r>
              <a:rPr lang="el-G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=0.00001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tolerans değeriyle çözünüz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251520" y="17667"/>
            <a:ext cx="2785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b="1" dirty="0" err="1" smtClean="0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92424"/>
            <a:ext cx="83534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711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35333"/>
            <a:ext cx="334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SONLU FARKLAR KAVRAMI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7"/>
              <p:cNvSpPr/>
              <p:nvPr/>
            </p:nvSpPr>
            <p:spPr>
              <a:xfrm>
                <a:off x="176642" y="404665"/>
                <a:ext cx="8568952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tr-TR" sz="2000" u="sng" dirty="0" smtClean="0">
                    <a:latin typeface="Times New Roman"/>
                    <a:ea typeface="Calibri"/>
                  </a:rPr>
                  <a:t>Taylor Serisi Açılımı kullanılarak</a:t>
                </a:r>
                <a:r>
                  <a:rPr lang="tr-TR" sz="2000" dirty="0">
                    <a:solidFill>
                      <a:srgbClr val="0000FF"/>
                    </a:solidFill>
                    <a:latin typeface="Times New Roman"/>
                    <a:ea typeface="Calibri"/>
                  </a:rPr>
                  <a:t> </a:t>
                </a:r>
                <a:r>
                  <a:rPr lang="tr-TR" sz="2000" dirty="0">
                    <a:latin typeface="Times New Roman"/>
                    <a:ea typeface="Calibri"/>
                  </a:rPr>
                  <a:t>herhangi bir </a:t>
                </a:r>
                <a14:m>
                  <m:oMath xmlns:m="http://schemas.openxmlformats.org/officeDocument/2006/math"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𝑓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(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𝑥</m:t>
                    </m:r>
                    <m:r>
                      <a:rPr lang="tr-TR" sz="2000" i="1">
                        <a:solidFill>
                          <a:srgbClr val="FF0000"/>
                        </a:solidFill>
                        <a:effectLst/>
                        <a:latin typeface="Cambria Math"/>
                        <a:ea typeface="Calibri"/>
                        <a:cs typeface="Times New Roman"/>
                      </a:rPr>
                      <m:t>)=0</m:t>
                    </m:r>
                    <m:r>
                      <a:rPr lang="tr-TR" sz="2000">
                        <a:effectLst/>
                        <a:latin typeface="Cambria Math"/>
                        <a:ea typeface="Calibri"/>
                        <a:cs typeface="Times New Roman"/>
                      </a:rPr>
                      <m:t> </m:t>
                    </m:r>
                  </m:oMath>
                </a14:m>
                <a:r>
                  <a:rPr lang="tr-TR" sz="2000" b="1" dirty="0">
                    <a:effectLst/>
                    <a:latin typeface="Times New Roman"/>
                    <a:ea typeface="Calibri"/>
                  </a:rPr>
                  <a:t>fonksiyonun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𝒙</m:t>
                        </m:r>
                      </m:e>
                      <m:sub>
                        <m:r>
                          <a:rPr lang="tr-TR" sz="2000" b="1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𝒌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+</m:t>
                        </m:r>
                        <m:r>
                          <a:rPr lang="tr-TR" sz="2000" b="1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tr-TR" sz="2000" b="1" dirty="0">
                    <a:effectLst/>
                    <a:latin typeface="Times New Roman"/>
                    <a:ea typeface="Times New Roman"/>
                  </a:rPr>
                  <a:t> noktasındaki </a:t>
                </a:r>
                <a:r>
                  <a:rPr lang="tr-TR" sz="2000" b="1" dirty="0" smtClean="0">
                    <a:effectLst/>
                    <a:latin typeface="Times New Roman"/>
                    <a:ea typeface="Times New Roman"/>
                  </a:rPr>
                  <a:t>değeri </a:t>
                </a:r>
                <a:r>
                  <a:rPr lang="tr-TR" sz="2000" i="1" dirty="0" smtClean="0">
                    <a:effectLst/>
                    <a:latin typeface="Times New Roman"/>
                    <a:ea typeface="Times New Roman"/>
                  </a:rPr>
                  <a:t>f(x</a:t>
                </a:r>
                <a:r>
                  <a:rPr lang="tr-TR" sz="2000" i="1" baseline="-25000" dirty="0" smtClean="0">
                    <a:effectLst/>
                    <a:latin typeface="Times New Roman"/>
                    <a:ea typeface="Times New Roman"/>
                  </a:rPr>
                  <a:t>k+1</a:t>
                </a:r>
                <a:r>
                  <a:rPr lang="tr-TR" sz="2000" i="1" dirty="0" smtClean="0">
                    <a:effectLst/>
                    <a:latin typeface="Times New Roman"/>
                    <a:ea typeface="Times New Roman"/>
                  </a:rPr>
                  <a:t>)</a:t>
                </a:r>
                <a:r>
                  <a:rPr lang="tr-TR" sz="2000" b="1" dirty="0" smtClean="0">
                    <a:effectLst/>
                    <a:latin typeface="Times New Roman"/>
                    <a:ea typeface="Times New Roman"/>
                  </a:rPr>
                  <a:t>;</a:t>
                </a:r>
                <a:r>
                  <a:rPr lang="tr-TR" sz="2000" dirty="0" smtClean="0">
                    <a:effectLst/>
                    <a:latin typeface="Times New Roman"/>
                    <a:ea typeface="Times New Roman"/>
                  </a:rPr>
                  <a:t>  </a:t>
                </a:r>
                <a:r>
                  <a:rPr lang="tr-TR" sz="2000" dirty="0">
                    <a:solidFill>
                      <a:srgbClr val="0000FF"/>
                    </a:solidFill>
                    <a:effectLst/>
                    <a:latin typeface="Times New Roman"/>
                    <a:ea typeface="Times New Roman"/>
                  </a:rPr>
                  <a:t>fonksiyonun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tr-TR" sz="2000" i="1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𝑥</m:t>
                        </m:r>
                      </m:e>
                      <m:sub>
                        <m:r>
                          <a:rPr lang="tr-TR" sz="2000" b="0" i="1" smtClean="0"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Calibri"/>
                            <a:cs typeface="Times New Roman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 </a:t>
                </a:r>
                <a:r>
                  <a:rPr lang="tr-TR" sz="2000" dirty="0">
                    <a:solidFill>
                      <a:srgbClr val="0000FF"/>
                    </a:solidFill>
                    <a:effectLst/>
                    <a:latin typeface="Times New Roman"/>
                    <a:ea typeface="Times New Roman"/>
                  </a:rPr>
                  <a:t>noktasındaki kendi değeri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ve </a:t>
                </a:r>
                <a:r>
                  <a:rPr lang="tr-TR" sz="2000" dirty="0">
                    <a:solidFill>
                      <a:srgbClr val="FF0000"/>
                    </a:solidFill>
                    <a:effectLst/>
                    <a:latin typeface="Times New Roman"/>
                    <a:ea typeface="Times New Roman"/>
                  </a:rPr>
                  <a:t>farklı derecedeki türevlerinin değerleri</a:t>
                </a:r>
                <a:r>
                  <a:rPr lang="tr-TR" sz="2000" dirty="0">
                    <a:effectLst/>
                    <a:latin typeface="Times New Roman"/>
                    <a:ea typeface="Times New Roman"/>
                  </a:rPr>
                  <a:t> cinsinden ifade edilebilir</a:t>
                </a:r>
                <a:endParaRPr lang="tr-TR" sz="2000" dirty="0"/>
              </a:p>
            </p:txBody>
          </p:sp>
        </mc:Choice>
        <mc:Fallback xmlns="">
          <p:sp>
            <p:nvSpPr>
              <p:cNvPr id="8" name="Dikdörtge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42" y="404665"/>
                <a:ext cx="8568952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40" r="-711" b="-246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92585"/>
            <a:ext cx="83058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8316416" y="6453336"/>
            <a:ext cx="477416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11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23528" y="35333"/>
            <a:ext cx="3343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SONLU FARKLAR KAVRAMI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395536" y="1052736"/>
            <a:ext cx="835292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dirty="0" smtClean="0">
                <a:latin typeface="Times New Roman"/>
                <a:ea typeface="Calibri"/>
              </a:rPr>
              <a:t>Burada </a:t>
            </a:r>
          </a:p>
          <a:p>
            <a:pPr algn="just">
              <a:lnSpc>
                <a:spcPct val="150000"/>
              </a:lnSpc>
            </a:pPr>
            <a:r>
              <a:rPr lang="tr-TR" sz="2000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Δf</a:t>
            </a:r>
            <a:r>
              <a:rPr lang="tr-TR" sz="2000" i="1" baseline="-25000" dirty="0" err="1" smtClean="0">
                <a:solidFill>
                  <a:srgbClr val="FF0000"/>
                </a:solidFill>
                <a:latin typeface="Times New Roman"/>
                <a:ea typeface="Calibri"/>
              </a:rPr>
              <a:t>k</a:t>
            </a: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</a:rPr>
              <a:t> :</a:t>
            </a:r>
            <a:r>
              <a:rPr lang="tr-TR" sz="2000" dirty="0" smtClean="0">
                <a:latin typeface="Times New Roman"/>
                <a:ea typeface="Calibri"/>
              </a:rPr>
              <a:t> Birinci</a:t>
            </a:r>
            <a:r>
              <a:rPr lang="tr-TR" sz="2000" dirty="0" smtClean="0">
                <a:solidFill>
                  <a:srgbClr val="0000FF"/>
                </a:solidFill>
                <a:latin typeface="Times New Roman"/>
                <a:ea typeface="Calibri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</a:rPr>
              <a:t>İleriye Sonlu Fark</a:t>
            </a:r>
            <a:r>
              <a:rPr lang="tr-TR" sz="2000" dirty="0" smtClean="0">
                <a:solidFill>
                  <a:srgbClr val="0000FF"/>
                </a:solidFill>
                <a:latin typeface="Times New Roman"/>
                <a:ea typeface="Calibri"/>
              </a:rPr>
              <a:t> </a:t>
            </a:r>
            <a:r>
              <a:rPr lang="tr-TR" sz="2000" dirty="0" smtClean="0">
                <a:latin typeface="Times New Roman"/>
                <a:ea typeface="Calibri"/>
              </a:rPr>
              <a:t>adını </a:t>
            </a:r>
            <a:r>
              <a:rPr lang="tr-TR" sz="2000" dirty="0">
                <a:latin typeface="Times New Roman"/>
                <a:ea typeface="Calibri"/>
              </a:rPr>
              <a:t>alır ve </a:t>
            </a:r>
            <a:endParaRPr lang="tr-TR" sz="2000" dirty="0" smtClean="0">
              <a:latin typeface="Times New Roman"/>
              <a:ea typeface="Calibri"/>
            </a:endParaRPr>
          </a:p>
          <a:p>
            <a:pPr algn="just">
              <a:lnSpc>
                <a:spcPct val="150000"/>
              </a:lnSpc>
            </a:pPr>
            <a:r>
              <a:rPr lang="tr-TR" sz="2000" i="1" dirty="0" smtClean="0">
                <a:solidFill>
                  <a:srgbClr val="FF0000"/>
                </a:solidFill>
                <a:latin typeface="Times New Roman"/>
                <a:ea typeface="Calibri"/>
              </a:rPr>
              <a:t>  h</a:t>
            </a:r>
            <a:r>
              <a:rPr lang="tr-TR" sz="2000" dirty="0" smtClean="0">
                <a:latin typeface="Times New Roman"/>
                <a:ea typeface="Calibri"/>
              </a:rPr>
              <a:t> : </a:t>
            </a:r>
            <a:r>
              <a:rPr lang="tr-TR" sz="2000" dirty="0" smtClean="0">
                <a:solidFill>
                  <a:srgbClr val="0000FF"/>
                </a:solidFill>
                <a:latin typeface="Times New Roman"/>
                <a:ea typeface="Calibri"/>
              </a:rPr>
              <a:t>Adım büyüklüğü</a:t>
            </a:r>
            <a:r>
              <a:rPr lang="tr-TR" sz="2000" dirty="0">
                <a:latin typeface="Times New Roman"/>
                <a:ea typeface="Calibri"/>
              </a:rPr>
              <a:t>, yani yaklaştırmanın yapıldığı aralığın uzunluğu </a:t>
            </a:r>
            <a:endParaRPr lang="tr-TR" sz="2000" dirty="0" smtClean="0">
              <a:latin typeface="Times New Roman"/>
              <a:ea typeface="Calibri"/>
            </a:endParaRPr>
          </a:p>
          <a:p>
            <a:pPr algn="just"/>
            <a:endParaRPr lang="tr-TR" sz="1400" dirty="0">
              <a:latin typeface="Times New Roman"/>
              <a:ea typeface="Calibri"/>
            </a:endParaRPr>
          </a:p>
          <a:p>
            <a:pPr algn="just"/>
            <a:r>
              <a:rPr lang="tr-TR" sz="2000" dirty="0" smtClean="0">
                <a:latin typeface="Times New Roman"/>
                <a:ea typeface="Calibri"/>
              </a:rPr>
              <a:t>Terim </a:t>
            </a:r>
            <a:r>
              <a:rPr lang="tr-TR" sz="2000" dirty="0">
                <a:latin typeface="Times New Roman"/>
                <a:ea typeface="Calibri"/>
              </a:rPr>
              <a:t>“ </a:t>
            </a:r>
            <a:r>
              <a:rPr lang="tr-TR" sz="2000" i="1" dirty="0" smtClean="0">
                <a:solidFill>
                  <a:srgbClr val="FF0000"/>
                </a:solidFill>
                <a:latin typeface="Times New Roman"/>
                <a:ea typeface="Calibri"/>
              </a:rPr>
              <a:t>İleriye Sonlu Fark</a:t>
            </a:r>
            <a:r>
              <a:rPr lang="tr-TR" sz="2000" i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 </a:t>
            </a:r>
            <a:r>
              <a:rPr lang="tr-TR" sz="2000" dirty="0">
                <a:latin typeface="Times New Roman"/>
                <a:ea typeface="Calibri"/>
              </a:rPr>
              <a:t>olarak ifade edilmiştir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</a:rPr>
              <a:t>çünkü</a:t>
            </a:r>
            <a:r>
              <a:rPr lang="tr-TR" sz="2000" dirty="0">
                <a:latin typeface="Times New Roman"/>
                <a:ea typeface="Calibri"/>
              </a:rPr>
              <a:t> </a:t>
            </a:r>
            <a:r>
              <a:rPr lang="tr-TR" sz="2000" b="1" dirty="0">
                <a:latin typeface="Times New Roman"/>
                <a:ea typeface="Calibri"/>
              </a:rPr>
              <a:t>türevi tahmin etmek için</a:t>
            </a:r>
            <a:r>
              <a:rPr lang="tr-TR" sz="2000" dirty="0">
                <a:latin typeface="Times New Roman"/>
                <a:ea typeface="Calibri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</a:rPr>
              <a:t> </a:t>
            </a:r>
            <a:r>
              <a:rPr lang="tr-TR" sz="2400" dirty="0" err="1" smtClean="0">
                <a:solidFill>
                  <a:srgbClr val="0000FF"/>
                </a:solidFill>
                <a:latin typeface="Times New Roman"/>
                <a:ea typeface="Calibri"/>
              </a:rPr>
              <a:t>x</a:t>
            </a:r>
            <a:r>
              <a:rPr lang="tr-TR" sz="2400" i="1" baseline="-25000" dirty="0" err="1" smtClean="0">
                <a:solidFill>
                  <a:srgbClr val="0000FF"/>
                </a:solidFill>
                <a:latin typeface="Times New Roman"/>
                <a:ea typeface="Calibri"/>
              </a:rPr>
              <a:t>k</a:t>
            </a:r>
            <a:r>
              <a:rPr lang="tr-TR" sz="2400" dirty="0" smtClean="0">
                <a:solidFill>
                  <a:srgbClr val="FF0000"/>
                </a:solidFill>
                <a:latin typeface="Times New Roman"/>
                <a:ea typeface="Calibri"/>
              </a:rPr>
              <a:t>   </a:t>
            </a:r>
            <a:r>
              <a:rPr lang="tr-TR" sz="2000" dirty="0" smtClean="0">
                <a:latin typeface="Times New Roman"/>
                <a:ea typeface="Calibri"/>
              </a:rPr>
              <a:t>ve   </a:t>
            </a:r>
            <a:r>
              <a:rPr lang="tr-TR" sz="2400" dirty="0" smtClean="0">
                <a:solidFill>
                  <a:srgbClr val="0000FF"/>
                </a:solidFill>
                <a:latin typeface="Times New Roman"/>
                <a:ea typeface="Calibri"/>
              </a:rPr>
              <a:t>x</a:t>
            </a:r>
            <a:r>
              <a:rPr lang="tr-TR" sz="2400" i="1" baseline="-25000" dirty="0" smtClean="0">
                <a:solidFill>
                  <a:srgbClr val="0000FF"/>
                </a:solidFill>
                <a:latin typeface="Times New Roman"/>
                <a:ea typeface="Calibri"/>
              </a:rPr>
              <a:t>k+1</a:t>
            </a:r>
            <a:r>
              <a:rPr lang="tr-TR" sz="2000" dirty="0" smtClean="0">
                <a:latin typeface="Times New Roman"/>
                <a:ea typeface="Calibri"/>
              </a:rPr>
              <a:t>’deki </a:t>
            </a:r>
            <a:r>
              <a:rPr lang="tr-TR" sz="2000" dirty="0">
                <a:latin typeface="Times New Roman"/>
                <a:ea typeface="Calibri"/>
              </a:rPr>
              <a:t>verileri kullanmaktadır. </a:t>
            </a:r>
            <a:endParaRPr lang="tr-TR" sz="2000" dirty="0"/>
          </a:p>
        </p:txBody>
      </p:sp>
      <p:sp>
        <p:nvSpPr>
          <p:cNvPr id="10" name="Dikdörtgen 9"/>
          <p:cNvSpPr/>
          <p:nvPr/>
        </p:nvSpPr>
        <p:spPr>
          <a:xfrm>
            <a:off x="272082" y="3717032"/>
            <a:ext cx="845849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İleriye Sonlu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Fark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türevleri sayısal biçimde yaklaşık olarak ifade etmek için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Taylor serisinden geliştirilebilecek formüllerden </a:t>
            </a:r>
            <a:r>
              <a:rPr lang="tr-TR" sz="2000" u="sng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sadece birisidir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tr-TR" sz="14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Denklem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(1) eşitliğinin çıkarılmasına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benzer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şekilde birinci türevi yaklaşık olarak ifade edebilmek için </a:t>
            </a:r>
            <a:r>
              <a:rPr lang="tr-TR" sz="2000" i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Geriye Sonlu </a:t>
            </a:r>
            <a:r>
              <a:rPr lang="tr-TR" sz="20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Farklar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ve </a:t>
            </a:r>
            <a:r>
              <a:rPr lang="tr-TR" sz="20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Merkezi </a:t>
            </a:r>
            <a:r>
              <a:rPr lang="tr-TR" sz="2000" i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Sonlu Farklar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geliştirilebilir.</a:t>
            </a:r>
            <a:endParaRPr lang="tr-TR" sz="2000" dirty="0">
              <a:ea typeface="Calibri"/>
              <a:cs typeface="Times New Roman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72" y="548680"/>
            <a:ext cx="7115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721" y="511941"/>
            <a:ext cx="3162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Resim 11"/>
          <p:cNvPicPr/>
          <p:nvPr/>
        </p:nvPicPr>
        <p:blipFill>
          <a:blip r:embed="rId3"/>
          <a:stretch>
            <a:fillRect/>
          </a:stretch>
        </p:blipFill>
        <p:spPr>
          <a:xfrm>
            <a:off x="307017" y="2636912"/>
            <a:ext cx="2549525" cy="1979930"/>
          </a:xfrm>
          <a:prstGeom prst="rect">
            <a:avLst/>
          </a:prstGeom>
        </p:spPr>
      </p:pic>
      <p:pic>
        <p:nvPicPr>
          <p:cNvPr id="13" name="Resim 12"/>
          <p:cNvPicPr/>
          <p:nvPr/>
        </p:nvPicPr>
        <p:blipFill>
          <a:blip r:embed="rId4"/>
          <a:stretch>
            <a:fillRect/>
          </a:stretch>
        </p:blipFill>
        <p:spPr>
          <a:xfrm>
            <a:off x="311210" y="511941"/>
            <a:ext cx="2545080" cy="1979930"/>
          </a:xfrm>
          <a:prstGeom prst="rect">
            <a:avLst/>
          </a:prstGeom>
        </p:spPr>
      </p:pic>
      <p:pic>
        <p:nvPicPr>
          <p:cNvPr id="14" name="Resim 13"/>
          <p:cNvPicPr/>
          <p:nvPr/>
        </p:nvPicPr>
        <p:blipFill>
          <a:blip r:embed="rId5"/>
          <a:stretch>
            <a:fillRect/>
          </a:stretch>
        </p:blipFill>
        <p:spPr>
          <a:xfrm>
            <a:off x="319083" y="4725144"/>
            <a:ext cx="2525395" cy="1979930"/>
          </a:xfrm>
          <a:prstGeom prst="rect">
            <a:avLst/>
          </a:prstGeom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33" y="1452321"/>
            <a:ext cx="5467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624" y="3140968"/>
            <a:ext cx="5543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221" y="5386496"/>
            <a:ext cx="58293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17667"/>
            <a:ext cx="2336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4.2.3. Sekant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264464" y="620688"/>
            <a:ext cx="8484000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i="1" dirty="0"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i="1" dirty="0" err="1"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yönteminin uygulanması sırasında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türev alınmasında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zorluklarla </a:t>
            </a:r>
            <a:r>
              <a:rPr lang="tr-TR" sz="2000" b="0" dirty="0">
                <a:latin typeface="Times New Roman" pitchFamily="18" charset="0"/>
                <a:cs typeface="Times New Roman" pitchFamily="18" charset="0"/>
              </a:rPr>
              <a:t>karşılanabilir. </a:t>
            </a:r>
            <a:endParaRPr lang="tr-TR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Polinomlar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ve bir çok başka fonksiyonlar için bu sorun olmasa da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Türevlerinin hesaplanması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son derece zor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veya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zaman alıcı olan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belirli fonksiyonlar vardır.</a:t>
            </a: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tr-TR" sz="2000" b="1" dirty="0">
                <a:latin typeface="Times New Roman" pitchFamily="18" charset="0"/>
                <a:cs typeface="Times New Roman" pitchFamily="18" charset="0"/>
              </a:rPr>
              <a:t>Böyle durumlarda türev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Geriye Sonlu Farklar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yaklaşımı 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ile bulunur.</a:t>
            </a:r>
          </a:p>
          <a:p>
            <a:pPr marL="342900" indent="-342900" algn="just">
              <a:lnSpc>
                <a:spcPct val="130000"/>
              </a:lnSpc>
              <a:spcBef>
                <a:spcPct val="50000"/>
              </a:spcBef>
              <a:buFont typeface="Wingdings" pitchFamily="2" charset="2"/>
              <a:buChar char="Ø"/>
            </a:pPr>
            <a:endParaRPr lang="tr-TR" sz="2000" b="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39147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17667"/>
            <a:ext cx="175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Sekant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66" y="620688"/>
            <a:ext cx="39147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647700" y="620713"/>
            <a:ext cx="8496300" cy="0"/>
          </a:xfrm>
          <a:prstGeom prst="line">
            <a:avLst/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graphicFrame>
        <p:nvGraphicFramePr>
          <p:cNvPr id="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44036"/>
              </p:ext>
            </p:extLst>
          </p:nvPr>
        </p:nvGraphicFramePr>
        <p:xfrm>
          <a:off x="5364163" y="1294086"/>
          <a:ext cx="3111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" name="Denklem" r:id="rId4" imgW="1371600" imgH="431640" progId="Equation.3">
                  <p:embed/>
                </p:oleObj>
              </mc:Choice>
              <mc:Fallback>
                <p:oleObj name="Denklem" r:id="rId4" imgW="1371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294086"/>
                        <a:ext cx="3111500" cy="9794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667880"/>
              </p:ext>
            </p:extLst>
          </p:nvPr>
        </p:nvGraphicFramePr>
        <p:xfrm>
          <a:off x="5466432" y="3153030"/>
          <a:ext cx="24241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4" name="Denklem" r:id="rId6" imgW="1104840" imgH="431640" progId="Equation.3">
                  <p:embed/>
                </p:oleObj>
              </mc:Choice>
              <mc:Fallback>
                <p:oleObj name="Denklem" r:id="rId6" imgW="1104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432" y="3153030"/>
                        <a:ext cx="2424112" cy="947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329881"/>
              </p:ext>
            </p:extLst>
          </p:nvPr>
        </p:nvGraphicFramePr>
        <p:xfrm>
          <a:off x="1835696" y="4355627"/>
          <a:ext cx="39925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" name="Denklem" r:id="rId8" imgW="1752480" imgH="431640" progId="Equation.3">
                  <p:embed/>
                </p:oleObj>
              </mc:Choice>
              <mc:Fallback>
                <p:oleObj name="Denklem" r:id="rId8" imgW="1752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355627"/>
                        <a:ext cx="3992563" cy="984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35"/>
          <p:cNvSpPr>
            <a:spLocks/>
          </p:cNvSpPr>
          <p:nvPr/>
        </p:nvSpPr>
        <p:spPr bwMode="auto">
          <a:xfrm rot="20623420">
            <a:off x="7715359" y="2337255"/>
            <a:ext cx="689818" cy="1172537"/>
          </a:xfrm>
          <a:custGeom>
            <a:avLst/>
            <a:gdLst>
              <a:gd name="T0" fmla="*/ 420 w 420"/>
              <a:gd name="T1" fmla="*/ 0 h 578"/>
              <a:gd name="T2" fmla="*/ 352 w 420"/>
              <a:gd name="T3" fmla="*/ 363 h 578"/>
              <a:gd name="T4" fmla="*/ 57 w 420"/>
              <a:gd name="T5" fmla="*/ 544 h 578"/>
              <a:gd name="T6" fmla="*/ 12 w 420"/>
              <a:gd name="T7" fmla="*/ 56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578">
                <a:moveTo>
                  <a:pt x="420" y="0"/>
                </a:moveTo>
                <a:cubicBezTo>
                  <a:pt x="416" y="136"/>
                  <a:pt x="412" y="272"/>
                  <a:pt x="352" y="363"/>
                </a:cubicBezTo>
                <a:cubicBezTo>
                  <a:pt x="292" y="454"/>
                  <a:pt x="114" y="510"/>
                  <a:pt x="57" y="544"/>
                </a:cubicBezTo>
                <a:cubicBezTo>
                  <a:pt x="0" y="578"/>
                  <a:pt x="6" y="572"/>
                  <a:pt x="12" y="56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3" name="Oval 36"/>
          <p:cNvSpPr>
            <a:spLocks noChangeArrowheads="1"/>
          </p:cNvSpPr>
          <p:nvPr/>
        </p:nvSpPr>
        <p:spPr bwMode="auto">
          <a:xfrm>
            <a:off x="6443663" y="1017638"/>
            <a:ext cx="2087562" cy="1465486"/>
          </a:xfrm>
          <a:prstGeom prst="ellipse">
            <a:avLst/>
          </a:prstGeom>
          <a:solidFill>
            <a:srgbClr val="BBE0E3">
              <a:alpha val="13000"/>
            </a:srgbClr>
          </a:solidFill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tr-TR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4644008" y="625924"/>
            <a:ext cx="4499992" cy="39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Geriye Sonlu farklar yaklaşımıyla :</a:t>
            </a:r>
          </a:p>
        </p:txBody>
      </p:sp>
      <p:sp>
        <p:nvSpPr>
          <p:cNvPr id="25" name="Rectangle 38"/>
          <p:cNvSpPr>
            <a:spLocks noChangeArrowheads="1"/>
          </p:cNvSpPr>
          <p:nvPr/>
        </p:nvSpPr>
        <p:spPr bwMode="auto">
          <a:xfrm>
            <a:off x="4282753" y="2636912"/>
            <a:ext cx="4248472" cy="39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5000"/>
              </a:lnSpc>
              <a:spcBef>
                <a:spcPct val="50000"/>
              </a:spcBef>
              <a:spcAft>
                <a:spcPct val="0"/>
              </a:spcAft>
            </a:pP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iterasyon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denklemi</a:t>
            </a:r>
          </a:p>
        </p:txBody>
      </p:sp>
      <p:sp>
        <p:nvSpPr>
          <p:cNvPr id="26" name="Freeform 39"/>
          <p:cNvSpPr>
            <a:spLocks/>
          </p:cNvSpPr>
          <p:nvPr/>
        </p:nvSpPr>
        <p:spPr bwMode="auto">
          <a:xfrm rot="891061">
            <a:off x="6003752" y="4112470"/>
            <a:ext cx="755650" cy="649287"/>
          </a:xfrm>
          <a:custGeom>
            <a:avLst/>
            <a:gdLst>
              <a:gd name="T0" fmla="*/ 420 w 420"/>
              <a:gd name="T1" fmla="*/ 0 h 578"/>
              <a:gd name="T2" fmla="*/ 352 w 420"/>
              <a:gd name="T3" fmla="*/ 363 h 578"/>
              <a:gd name="T4" fmla="*/ 57 w 420"/>
              <a:gd name="T5" fmla="*/ 544 h 578"/>
              <a:gd name="T6" fmla="*/ 12 w 420"/>
              <a:gd name="T7" fmla="*/ 567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0" h="578">
                <a:moveTo>
                  <a:pt x="420" y="0"/>
                </a:moveTo>
                <a:cubicBezTo>
                  <a:pt x="416" y="136"/>
                  <a:pt x="412" y="272"/>
                  <a:pt x="352" y="363"/>
                </a:cubicBezTo>
                <a:cubicBezTo>
                  <a:pt x="292" y="454"/>
                  <a:pt x="114" y="510"/>
                  <a:pt x="57" y="544"/>
                </a:cubicBezTo>
                <a:cubicBezTo>
                  <a:pt x="0" y="578"/>
                  <a:pt x="6" y="572"/>
                  <a:pt x="12" y="567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tr-TR" b="1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91115" y="5445224"/>
            <a:ext cx="83185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Bu yöntemde hesaplamalara başlamak için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 tane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ilk tahmine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ihtiyaç duyulur. Fakat tahminler arasında </a:t>
            </a:r>
            <a:r>
              <a:rPr kumimoji="0" lang="tr-TR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f(x)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işaret değiştirmek</a:t>
            </a:r>
            <a:r>
              <a:rPr kumimoji="0" lang="tr-TR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tr-TR" sz="2000" b="1" i="0" u="sng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zorunda değildir</a:t>
            </a:r>
            <a:endParaRPr kumimoji="0" lang="tr-TR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17667"/>
            <a:ext cx="175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Sekant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971550"/>
            <a:ext cx="856297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16216" y="69989"/>
            <a:ext cx="2520280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</a:p>
        </p:txBody>
      </p:sp>
      <p:sp>
        <p:nvSpPr>
          <p:cNvPr id="8" name="Dikdörtgen 7"/>
          <p:cNvSpPr/>
          <p:nvPr/>
        </p:nvSpPr>
        <p:spPr>
          <a:xfrm>
            <a:off x="395536" y="404664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400" b="1" dirty="0">
                <a:latin typeface="Times New Roman"/>
                <a:ea typeface="Calibri"/>
                <a:cs typeface="Times New Roman"/>
              </a:rPr>
              <a:t>4.1.1. Grafik Yöntemi</a:t>
            </a:r>
            <a:endParaRPr lang="tr-TR" sz="2400" b="1" dirty="0"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Bu yöntem ilkel olmasına rağmen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fonksiyonun davranışını ve köklerinin yerlerini kabaca belirlemekte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kullanılabilir.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basit hali ile verilen fonksiyonu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f(x)=0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haline getirdikten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sonra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              </a:t>
            </a:r>
            <a:r>
              <a:rPr lang="tr-TR" sz="2000" b="1" i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değerlerine karşılık gelen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fonksiyon değerleri istenen aralıkta çizilir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Fonksiyonu sıfır (0) yapan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değerleri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bu fonksiyonun </a:t>
            </a:r>
            <a:r>
              <a:rPr lang="tr-TR" sz="2000" b="1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kökleridir. 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16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Eğer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bulunan değerden daha hassas bir sonuca gereksinim varsa, grafiğin sınırları daraltılarak tekrar çizilebilir.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/>
                <a:ea typeface="Calibri"/>
                <a:cs typeface="Times New Roman"/>
              </a:rPr>
              <a:t>Grafik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normal matematik derslerinde öğrenildiği gibi çizileceği gibi eğer istenirse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MATLAB programı yardımı ile de çizilebilir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.</a:t>
            </a:r>
            <a:endParaRPr lang="tr-TR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2711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251520" y="17667"/>
            <a:ext cx="175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Sekant 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Yöntemi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34" y="980728"/>
            <a:ext cx="81057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7596" y="412383"/>
            <a:ext cx="7768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4.3. </a:t>
            </a:r>
            <a:r>
              <a:rPr lang="tr-TR" sz="2000" b="1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Denklemlerin Çözümü </a:t>
            </a:r>
            <a:r>
              <a:rPr lang="tr-TR" sz="20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için  </a:t>
            </a: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Newton-</a:t>
            </a:r>
            <a:r>
              <a:rPr lang="tr-TR" sz="2000" b="1" dirty="0" err="1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Raphson</a:t>
            </a:r>
            <a:r>
              <a:rPr lang="tr-TR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Yöntemi</a:t>
            </a:r>
          </a:p>
        </p:txBody>
      </p:sp>
      <p:sp>
        <p:nvSpPr>
          <p:cNvPr id="2" name="Dikdörtgen 1"/>
          <p:cNvSpPr/>
          <p:nvPr/>
        </p:nvSpPr>
        <p:spPr>
          <a:xfrm>
            <a:off x="363216" y="1130107"/>
            <a:ext cx="27322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tr-TR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adet </a:t>
            </a:r>
            <a:r>
              <a:rPr lang="tr-TR" sz="2000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bilinmeyenli </a:t>
            </a:r>
            <a:r>
              <a:rPr lang="tr-TR" sz="2000" dirty="0" err="1">
                <a:latin typeface="Times New Roman" pitchFamily="18" charset="0"/>
                <a:cs typeface="Times New Roman" pitchFamily="18" charset="0"/>
              </a:rPr>
              <a:t>nonlineer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denklem verilmiş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olsun</a:t>
            </a:r>
            <a:endParaRPr lang="tr-TR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184" y="942614"/>
            <a:ext cx="51625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321916" y="2420888"/>
            <a:ext cx="849694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Bu denklemleri sağlayan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gerçek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kökler     </a:t>
            </a:r>
            <a:r>
              <a:rPr lang="tr-TR" sz="2000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tr-TR" sz="2000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</a:rPr>
              <a:t>j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endParaRPr lang="tr-TR" sz="2000" dirty="0" smtClean="0">
              <a:solidFill>
                <a:srgbClr val="0000FF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                                            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yaklaşık kökler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  </a:t>
            </a:r>
            <a:r>
              <a:rPr lang="tr-TR" sz="2000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</a:rPr>
              <a:t>j</a:t>
            </a:r>
            <a:r>
              <a:rPr lang="tr-T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 ile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gösterilsin. </a:t>
            </a:r>
            <a:endParaRPr lang="tr-TR" sz="2000" dirty="0" smtClean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spcAft>
                <a:spcPts val="0"/>
              </a:spcAft>
            </a:pPr>
            <a:endParaRPr lang="tr-TR" sz="16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Her bir fonksiyonun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gerçek kökler civarında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Taylor </a:t>
            </a:r>
            <a:r>
              <a:rPr lang="tr-TR" sz="2000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Serisi açılımını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yapalım.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Bu açılımda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yüksek mertebeden türevler atılırsa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ve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gerçek köklerin denklemleri sağladığı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( </a:t>
            </a:r>
            <a:r>
              <a:rPr lang="tr-TR" sz="2000" i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</a:t>
            </a:r>
            <a:r>
              <a:rPr lang="tr-TR" sz="2000" baseline="-25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(</a:t>
            </a:r>
            <a:r>
              <a:rPr lang="tr-TR" sz="2000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r</a:t>
            </a:r>
            <a:r>
              <a:rPr lang="tr-TR" sz="2000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j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)=0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) dikkate alınırsa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291" y="5130686"/>
            <a:ext cx="6810686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ikdörtgen 9"/>
          <p:cNvSpPr/>
          <p:nvPr/>
        </p:nvSpPr>
        <p:spPr>
          <a:xfrm>
            <a:off x="705239" y="5949280"/>
            <a:ext cx="26548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Denklemi kısaltırsak</a:t>
            </a:r>
          </a:p>
        </p:txBody>
      </p:sp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332656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00" y="404664"/>
            <a:ext cx="8267539" cy="35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294035" y="4059872"/>
            <a:ext cx="85559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Elde edilen bu n tane denklemden oluşan </a:t>
            </a:r>
            <a:r>
              <a:rPr lang="tr-TR" sz="2000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sistem;</a:t>
            </a: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 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lineer bir denklem sistemi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oluşturur ve matris formunda yazılabilir.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73" y="4817495"/>
            <a:ext cx="74485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33450" y="620688"/>
            <a:ext cx="855593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Türevlerden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oluşan katsayılar matrisinin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elemanlarının sayısal değerleri belli olup bu matris </a:t>
            </a:r>
            <a:r>
              <a:rPr lang="tr-TR" sz="2000" i="1" dirty="0" err="1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Jacobien</a:t>
            </a:r>
            <a:r>
              <a:rPr lang="tr-TR" sz="2000" i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Matris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olarak anılır.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§"/>
            </a:pP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Fonksiyonların kendilerinin oluşturduğu sağ taraf vektörünün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sayısal değerleri de bellidir. </a:t>
            </a:r>
            <a:endParaRPr lang="tr-TR" sz="20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§"/>
            </a:pPr>
            <a:endParaRPr lang="tr-TR" sz="2000" dirty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Dolayısıyla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bilinmeyen </a:t>
            </a:r>
            <a:r>
              <a:rPr lang="el-G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Δ</a:t>
            </a:r>
            <a:r>
              <a:rPr lang="tr-TR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değerleri </a:t>
            </a: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 </a:t>
            </a: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sistemin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çözümünden elde edilebilir.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69" y="4077072"/>
            <a:ext cx="7721692" cy="17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810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80728"/>
            <a:ext cx="840105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20576" y="404665"/>
            <a:ext cx="8468146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indent="-723900" algn="just">
              <a:spcAft>
                <a:spcPts val="0"/>
              </a:spcAft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NOT:</a:t>
            </a:r>
            <a:r>
              <a:rPr lang="tr-TR" sz="20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Genelleştirilmiş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Newton-</a:t>
            </a:r>
            <a:r>
              <a:rPr lang="tr-TR" sz="2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Raphson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yöntemi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0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iki bilinmeyenli iki denklem </a:t>
            </a:r>
            <a:r>
              <a:rPr lang="tr-TR" sz="2000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için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daha basit olarak ifade edilebilir. </a:t>
            </a:r>
            <a:endParaRPr lang="tr-TR" sz="2000" dirty="0" smtClean="0">
              <a:solidFill>
                <a:srgbClr val="0000FF"/>
              </a:solidFill>
              <a:latin typeface="Times New Roman"/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endParaRPr lang="tr-TR" sz="1200" dirty="0" smtClean="0">
              <a:solidFill>
                <a:srgbClr val="0000FF"/>
              </a:solidFill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İki </a:t>
            </a: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bilinmeyenli lineer olmayan denklemler</a:t>
            </a:r>
            <a:endParaRPr lang="tr-TR" sz="2000" dirty="0">
              <a:solidFill>
                <a:srgbClr val="FF0000"/>
              </a:solidFill>
              <a:ea typeface="Calibri"/>
              <a:cs typeface="Times New Roman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346844" y="4509120"/>
            <a:ext cx="82780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itchFamily="2" charset="2"/>
              <a:buChar char="§"/>
            </a:pP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Bunların ilk tahmin değerlerine ilave edilmesi ile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yeni </a:t>
            </a:r>
            <a:r>
              <a:rPr lang="tr-TR" sz="2000" b="1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x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ve </a:t>
            </a:r>
            <a:r>
              <a:rPr lang="tr-TR" sz="2000" i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y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değerleri,  yani </a:t>
            </a:r>
            <a:r>
              <a:rPr lang="tr-TR" sz="2000" b="1" dirty="0" err="1">
                <a:latin typeface="Times New Roman"/>
                <a:ea typeface="Calibri"/>
                <a:cs typeface="Times New Roman"/>
              </a:rPr>
              <a:t>iterasyon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 denklemleri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elde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edilir. </a:t>
            </a:r>
            <a:endParaRPr lang="tr-TR" sz="2000" dirty="0">
              <a:ea typeface="Calibri"/>
              <a:cs typeface="Times New Roman"/>
            </a:endParaRP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76" y="1770962"/>
            <a:ext cx="65817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6" y="5373216"/>
            <a:ext cx="365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5322416"/>
            <a:ext cx="3743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68165"/>
            <a:ext cx="8582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306365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49425"/>
            <a:ext cx="22383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4" y="3717032"/>
            <a:ext cx="19240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49425"/>
            <a:ext cx="29813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345" y="3700264"/>
            <a:ext cx="3009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78488" y="67968"/>
            <a:ext cx="2430016" cy="269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A50021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A50021"/>
              </a:solidFill>
              <a:latin typeface="Book Antiqua" pitchFamily="18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418409"/>
            <a:ext cx="8582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49720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52" y="4365104"/>
            <a:ext cx="65151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899592" y="3723154"/>
            <a:ext cx="29113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İterasyonlar</a:t>
            </a:r>
            <a:r>
              <a:rPr lang="tr-TR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tamamlanırsa </a:t>
            </a:r>
            <a:endParaRPr lang="tr-TR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83768" y="2708920"/>
            <a:ext cx="51845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000" dirty="0" smtClean="0">
                <a:solidFill>
                  <a:srgbClr val="A50021"/>
                </a:solidFill>
                <a:latin typeface="Book Antiqua" pitchFamily="18" charset="0"/>
              </a:rPr>
              <a:t>Sayısal Analiz      4. Bölüm  Sonu</a:t>
            </a:r>
            <a:endParaRPr lang="tr-TR" sz="2000" dirty="0">
              <a:solidFill>
                <a:srgbClr val="A50021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588224" y="116632"/>
            <a:ext cx="2448272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477044"/>
            <a:ext cx="8820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Resim 7"/>
          <p:cNvPicPr/>
          <p:nvPr/>
        </p:nvPicPr>
        <p:blipFill>
          <a:blip r:embed="rId3"/>
          <a:stretch>
            <a:fillRect/>
          </a:stretch>
        </p:blipFill>
        <p:spPr>
          <a:xfrm>
            <a:off x="161925" y="1340768"/>
            <a:ext cx="3009900" cy="933450"/>
          </a:xfrm>
          <a:prstGeom prst="rect">
            <a:avLst/>
          </a:prstGeom>
        </p:spPr>
      </p:pic>
      <p:pic>
        <p:nvPicPr>
          <p:cNvPr id="9" name="Resim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5" t="5151" r="8100" b="1355"/>
          <a:stretch/>
        </p:blipFill>
        <p:spPr bwMode="auto">
          <a:xfrm>
            <a:off x="3456456" y="1124744"/>
            <a:ext cx="5220000" cy="3096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Resim 9"/>
          <p:cNvPicPr/>
          <p:nvPr/>
        </p:nvPicPr>
        <p:blipFill>
          <a:blip r:embed="rId5"/>
          <a:stretch>
            <a:fillRect/>
          </a:stretch>
        </p:blipFill>
        <p:spPr>
          <a:xfrm>
            <a:off x="4608448" y="4293096"/>
            <a:ext cx="3996000" cy="2160000"/>
          </a:xfrm>
          <a:prstGeom prst="rect">
            <a:avLst/>
          </a:prstGeom>
        </p:spPr>
      </p:pic>
      <p:pic>
        <p:nvPicPr>
          <p:cNvPr id="11" name="Resim 10"/>
          <p:cNvPicPr/>
          <p:nvPr/>
        </p:nvPicPr>
        <p:blipFill rotWithShape="1">
          <a:blip r:embed="rId6"/>
          <a:srcRect l="2624" t="2608" r="3346" b="5184"/>
          <a:stretch/>
        </p:blipFill>
        <p:spPr bwMode="auto">
          <a:xfrm>
            <a:off x="2641116" y="4363824"/>
            <a:ext cx="1630680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86" y="2924945"/>
            <a:ext cx="343280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kdörtgen 2"/>
          <p:cNvSpPr/>
          <p:nvPr/>
        </p:nvSpPr>
        <p:spPr>
          <a:xfrm>
            <a:off x="161925" y="3933056"/>
            <a:ext cx="20609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000" b="1" dirty="0" smtClean="0">
                <a:latin typeface="Times New Roman" pitchFamily="18" charset="0"/>
                <a:cs typeface="Times New Roman" pitchFamily="18" charset="0"/>
              </a:rPr>
              <a:t>NOT: </a:t>
            </a:r>
            <a:r>
              <a:rPr lang="tr-TR" sz="2000" dirty="0" smtClean="0">
                <a:latin typeface="Times New Roman" pitchFamily="18" charset="0"/>
                <a:cs typeface="Times New Roman" pitchFamily="18" charset="0"/>
              </a:rPr>
              <a:t>Fonksiyonun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sıfır değerini aldıktan sonra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işaret değiştirdiğine</a:t>
            </a:r>
            <a:r>
              <a:rPr lang="tr-TR" sz="2000" dirty="0">
                <a:latin typeface="Times New Roman" pitchFamily="18" charset="0"/>
                <a:cs typeface="Times New Roman" pitchFamily="18" charset="0"/>
              </a:rPr>
              <a:t> dikkat edin</a:t>
            </a:r>
          </a:p>
        </p:txBody>
      </p:sp>
    </p:spTree>
    <p:extLst>
      <p:ext uri="{BB962C8B-B14F-4D97-AF65-F5344CB8AC3E}">
        <p14:creationId xmlns:p14="http://schemas.microsoft.com/office/powerpoint/2010/main" val="234271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390456" y="69989"/>
            <a:ext cx="2664296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323528" y="389459"/>
            <a:ext cx="83529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sz="2000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sz="2000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sz="2000" dirty="0">
              <a:solidFill>
                <a:schemeClr val="accent2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algn="just">
              <a:spcAft>
                <a:spcPts val="0"/>
              </a:spcAft>
            </a:pPr>
            <a:r>
              <a:rPr lang="tr-TR" sz="12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Verilen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bir </a:t>
            </a:r>
            <a:r>
              <a:rPr lang="tr-TR" sz="2000" i="1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f(x)=0 </a:t>
            </a:r>
            <a:r>
              <a:rPr lang="tr-TR" sz="2000" b="1" i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denklemi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[</a:t>
            </a:r>
            <a:r>
              <a:rPr lang="tr-TR" sz="2000" b="1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aralığında tanımlı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sürekli olsun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342900" indent="-342900" algn="just">
              <a:spcAft>
                <a:spcPts val="0"/>
              </a:spcAft>
              <a:buFont typeface="Wingdings" pitchFamily="2" charset="2"/>
              <a:buChar char="Ø"/>
            </a:pPr>
            <a:endParaRPr lang="tr-TR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değerlerinin verilen fonksiyonda yazılması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ile elde edilen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ve 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f(</a:t>
            </a:r>
            <a:r>
              <a:rPr lang="tr-TR" sz="2000" b="1" i="1" dirty="0" err="1"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i="1" baseline="-25000" dirty="0" err="1"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b="1" i="1" dirty="0">
                <a:latin typeface="Times New Roman" pitchFamily="18" charset="0"/>
                <a:ea typeface="Calibri"/>
                <a:cs typeface="Times New Roman" pitchFamily="18" charset="0"/>
              </a:rPr>
              <a:t>)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ters işaretli ise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, fonksiyon [</a:t>
            </a:r>
            <a:r>
              <a:rPr lang="tr-TR" sz="2000" b="1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</a:t>
            </a:r>
            <a:r>
              <a:rPr lang="tr-TR" sz="2000" b="1" baseline="-25000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b="1" baseline="-25000" dirty="0" err="1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ü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] aralığında </a:t>
            </a:r>
            <a:r>
              <a:rPr lang="tr-TR" sz="2000" b="1" i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x</a:t>
            </a:r>
            <a:r>
              <a:rPr lang="tr-TR" sz="2000" i="1" dirty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eksenini kesiyor 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ve söz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konusu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aralıkta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en az bir kökün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vardır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4104456" y="3645024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tr-TR" sz="2000" b="1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Yarıya Bölme Yöntemi</a:t>
            </a:r>
            <a:r>
              <a:rPr lang="tr-TR" sz="2000" dirty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, 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bu aralığı </a:t>
            </a:r>
            <a:r>
              <a:rPr lang="tr-TR" sz="2000" b="1" dirty="0" err="1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ard</a:t>
            </a: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arda ikiye </a:t>
            </a:r>
            <a:r>
              <a:rPr lang="tr-TR" sz="2000" b="1" dirty="0" smtClean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bölerek, </a:t>
            </a:r>
            <a:r>
              <a:rPr lang="tr-TR" sz="2000" b="1" dirty="0" smtClean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gerçek</a:t>
            </a:r>
            <a:r>
              <a:rPr lang="tr-TR" sz="2000" b="1" dirty="0" smtClean="0">
                <a:solidFill>
                  <a:prstClr val="black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kök değerine yaklaşma esasına dayanır. </a:t>
            </a:r>
          </a:p>
        </p:txBody>
      </p:sp>
      <p:pic>
        <p:nvPicPr>
          <p:cNvPr id="11" name="Resim 10"/>
          <p:cNvPicPr/>
          <p:nvPr/>
        </p:nvPicPr>
        <p:blipFill rotWithShape="1">
          <a:blip r:embed="rId2"/>
          <a:srcRect t="2312"/>
          <a:stretch/>
        </p:blipFill>
        <p:spPr bwMode="auto">
          <a:xfrm>
            <a:off x="467544" y="3491012"/>
            <a:ext cx="3744416" cy="2674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2711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60232" y="79799"/>
            <a:ext cx="2376264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chemeClr val="accent2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5556" y="-31159"/>
            <a:ext cx="4950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chemeClr val="accent2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chemeClr val="accent2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49288" y="508451"/>
            <a:ext cx="785992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b="1" dirty="0" smtClean="0">
                <a:latin typeface="Times New Roman"/>
                <a:ea typeface="Calibri"/>
                <a:cs typeface="Times New Roman"/>
              </a:rPr>
              <a:t>Yöntemin uygulanmasında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izlenecek yol aşağıdaki gibi özetlenebilir.</a:t>
            </a:r>
            <a:endParaRPr lang="tr-TR" sz="2000" b="1" dirty="0">
              <a:ea typeface="Calibri"/>
              <a:cs typeface="Times New Roman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79748" y="1340768"/>
            <a:ext cx="8412732" cy="464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>
              <a:buFontTx/>
              <a:buAutoNum type="arabicParenR"/>
              <a:defRPr/>
            </a:pPr>
            <a:r>
              <a:rPr lang="tr-TR" sz="2400" dirty="0" smtClean="0">
                <a:latin typeface="Bell MT" pitchFamily="18" charset="0"/>
                <a:sym typeface="Wingdings" pitchFamily="2" charset="2"/>
              </a:rPr>
              <a:t>Kökün </a:t>
            </a:r>
            <a:r>
              <a:rPr lang="tr-TR" sz="2400" dirty="0">
                <a:latin typeface="Bell MT" pitchFamily="18" charset="0"/>
                <a:sym typeface="Wingdings" pitchFamily="2" charset="2"/>
              </a:rPr>
              <a:t>bulunduğu aralık için 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a</a:t>
            </a:r>
            <a:r>
              <a:rPr lang="tr-TR" sz="2400" dirty="0">
                <a:latin typeface="Bell MT" pitchFamily="18" charset="0"/>
                <a:sym typeface="Wingdings" pitchFamily="2" charset="2"/>
              </a:rPr>
              <a:t> ve 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  <a:sym typeface="Wingdings" pitchFamily="2" charset="2"/>
              </a:rPr>
              <a:t>ü</a:t>
            </a:r>
            <a:r>
              <a:rPr lang="tr-TR" sz="2400" baseline="-25000" dirty="0">
                <a:latin typeface="Bell MT" pitchFamily="18" charset="0"/>
                <a:sym typeface="Wingdings" pitchFamily="2" charset="2"/>
              </a:rPr>
              <a:t> </a:t>
            </a:r>
            <a:r>
              <a:rPr lang="tr-TR" sz="2400" dirty="0">
                <a:latin typeface="Bell MT" pitchFamily="18" charset="0"/>
                <a:sym typeface="Wingdings" pitchFamily="2" charset="2"/>
              </a:rPr>
              <a:t>değerleri tahmin edilir ve 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latin typeface="Bell MT" pitchFamily="18" charset="0"/>
              </a:rPr>
              <a:t>a</a:t>
            </a:r>
            <a:r>
              <a:rPr lang="tr-TR" sz="2400" b="1" dirty="0" smtClean="0">
                <a:solidFill>
                  <a:srgbClr val="FF3300"/>
                </a:solidFill>
                <a:latin typeface="Bell MT" pitchFamily="18" charset="0"/>
              </a:rPr>
              <a:t>). f(</a:t>
            </a:r>
            <a:r>
              <a:rPr lang="tr-TR" sz="2400" b="1" dirty="0" err="1" smtClean="0">
                <a:solidFill>
                  <a:srgbClr val="FF3300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FF3300"/>
                </a:solidFill>
                <a:latin typeface="Bell MT" pitchFamily="18" charset="0"/>
              </a:rPr>
              <a:t>ü</a:t>
            </a:r>
            <a:r>
              <a:rPr lang="tr-TR" sz="2400" b="1" dirty="0">
                <a:solidFill>
                  <a:srgbClr val="FF3300"/>
                </a:solidFill>
                <a:latin typeface="Bell MT" pitchFamily="18" charset="0"/>
              </a:rPr>
              <a:t>) &lt; 0</a:t>
            </a:r>
            <a:r>
              <a:rPr lang="tr-TR" sz="2400" dirty="0">
                <a:latin typeface="Bell MT" pitchFamily="18" charset="0"/>
              </a:rPr>
              <a:t> şartı aranır.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/>
          </a:p>
          <a:p>
            <a:pPr marL="342900" indent="-342900" algn="just">
              <a:buFontTx/>
              <a:buAutoNum type="arabicParenR"/>
              <a:defRPr/>
            </a:pPr>
            <a:r>
              <a:rPr lang="tr-TR" sz="2400" dirty="0">
                <a:latin typeface="Bell MT" pitchFamily="18" charset="0"/>
              </a:rPr>
              <a:t>Üst ve alt değerlerle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orta değer</a:t>
            </a:r>
            <a:r>
              <a:rPr lang="tr-TR" sz="2400" dirty="0">
                <a:latin typeface="Bell MT" pitchFamily="18" charset="0"/>
              </a:rPr>
              <a:t> (</a:t>
            </a:r>
            <a:r>
              <a:rPr lang="tr-TR" sz="2400" b="1" dirty="0" smtClean="0">
                <a:latin typeface="Bell MT" pitchFamily="18" charset="0"/>
              </a:rPr>
              <a:t>x</a:t>
            </a:r>
            <a:r>
              <a:rPr lang="tr-TR" sz="2400" b="1" baseline="-25000" dirty="0" smtClean="0">
                <a:latin typeface="Bell MT" pitchFamily="18" charset="0"/>
              </a:rPr>
              <a:t>0</a:t>
            </a:r>
            <a:r>
              <a:rPr lang="tr-TR" sz="2400" dirty="0" smtClean="0">
                <a:latin typeface="Bell MT" pitchFamily="18" charset="0"/>
              </a:rPr>
              <a:t>) </a:t>
            </a:r>
            <a:r>
              <a:rPr lang="tr-TR" sz="2400" dirty="0">
                <a:latin typeface="Bell MT" pitchFamily="18" charset="0"/>
              </a:rPr>
              <a:t>hesaplanır.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rabicParenR"/>
              <a:defRPr/>
            </a:pPr>
            <a:r>
              <a:rPr lang="tr-TR" sz="2400" dirty="0" smtClean="0">
                <a:latin typeface="Bell MT" pitchFamily="18" charset="0"/>
              </a:rPr>
              <a:t> </a:t>
            </a:r>
            <a:r>
              <a:rPr lang="tr-TR" sz="2400" b="1" dirty="0" smtClean="0">
                <a:latin typeface="Bell MT" pitchFamily="18" charset="0"/>
              </a:rPr>
              <a:t>f(</a:t>
            </a:r>
            <a:r>
              <a:rPr lang="tr-TR" sz="2400" b="1" dirty="0" err="1" smtClean="0"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latin typeface="Bell MT" pitchFamily="18" charset="0"/>
              </a:rPr>
              <a:t>o</a:t>
            </a:r>
            <a:r>
              <a:rPr lang="tr-TR" sz="2400" b="1" dirty="0">
                <a:latin typeface="Bell MT" pitchFamily="18" charset="0"/>
              </a:rPr>
              <a:t>)</a:t>
            </a:r>
            <a:r>
              <a:rPr lang="tr-TR" sz="2400" dirty="0">
                <a:latin typeface="Bell MT" pitchFamily="18" charset="0"/>
              </a:rPr>
              <a:t> değeri hesaplanır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400" dirty="0">
                <a:latin typeface="Bell MT" pitchFamily="18" charset="0"/>
              </a:rPr>
              <a:t>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=0</a:t>
            </a:r>
            <a:r>
              <a:rPr lang="tr-TR" sz="2400" dirty="0">
                <a:latin typeface="Bell MT" pitchFamily="18" charset="0"/>
              </a:rPr>
              <a:t> ise </a:t>
            </a:r>
            <a:r>
              <a:rPr lang="tr-T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kök</a:t>
            </a:r>
            <a:r>
              <a:rPr lang="tr-TR" sz="2400" dirty="0">
                <a:latin typeface="Bell MT" pitchFamily="18" charset="0"/>
              </a:rPr>
              <a:t>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 smtClean="0">
                <a:latin typeface="Bell MT" pitchFamily="18" charset="0"/>
              </a:rPr>
              <a:t>’dır</a:t>
            </a:r>
            <a:r>
              <a:rPr lang="tr-TR" sz="2400" dirty="0">
                <a:latin typeface="Bell MT" pitchFamily="18" charset="0"/>
              </a:rPr>
              <a:t>.</a:t>
            </a:r>
          </a:p>
          <a:p>
            <a:pPr marL="800100" lvl="1" indent="-342900" algn="just">
              <a:lnSpc>
                <a:spcPct val="120000"/>
              </a:lnSpc>
              <a:defRPr/>
            </a:pPr>
            <a:r>
              <a:rPr lang="tr-TR" sz="2400" dirty="0">
                <a:latin typeface="Bell MT" pitchFamily="18" charset="0"/>
              </a:rPr>
              <a:t>Eğer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  <a:cs typeface="Arial" charset="0"/>
              </a:rPr>
              <a:t>≠ 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dirty="0">
                <a:latin typeface="Bell MT" pitchFamily="18" charset="0"/>
              </a:rPr>
              <a:t> ise </a:t>
            </a:r>
            <a:r>
              <a:rPr lang="tr-TR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işleme devam</a:t>
            </a:r>
            <a:r>
              <a:rPr lang="tr-TR" sz="2400" dirty="0">
                <a:latin typeface="Bell MT" pitchFamily="18" charset="0"/>
              </a:rPr>
              <a:t> edilir</a:t>
            </a:r>
          </a:p>
          <a:p>
            <a:pPr marL="342900" indent="-342900" algn="just">
              <a:buFontTx/>
              <a:buAutoNum type="arabi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defRPr/>
            </a:pPr>
            <a:r>
              <a:rPr lang="tr-TR" sz="2400" dirty="0">
                <a:latin typeface="Bell MT" pitchFamily="18" charset="0"/>
              </a:rPr>
              <a:t>4) </a:t>
            </a:r>
            <a:r>
              <a:rPr lang="tr-TR" sz="2400" dirty="0" smtClean="0">
                <a:latin typeface="Bell MT" pitchFamily="18" charset="0"/>
              </a:rPr>
              <a:t> </a:t>
            </a:r>
            <a:r>
              <a:rPr lang="tr-TR" sz="2400" b="1" dirty="0" smtClean="0">
                <a:latin typeface="Bell MT" pitchFamily="18" charset="0"/>
              </a:rPr>
              <a:t>f(</a:t>
            </a:r>
            <a:r>
              <a:rPr lang="tr-TR" sz="2400" b="1" dirty="0" err="1" smtClean="0"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latin typeface="Bell MT" pitchFamily="18" charset="0"/>
              </a:rPr>
              <a:t>a</a:t>
            </a:r>
            <a:r>
              <a:rPr lang="tr-TR" sz="2400" b="1" dirty="0">
                <a:latin typeface="Bell MT" pitchFamily="18" charset="0"/>
              </a:rPr>
              <a:t>) </a:t>
            </a:r>
            <a:r>
              <a:rPr lang="tr-TR" sz="2400" dirty="0">
                <a:latin typeface="Bell MT" pitchFamily="18" charset="0"/>
              </a:rPr>
              <a:t>hesaplanır</a:t>
            </a:r>
          </a:p>
          <a:p>
            <a:pPr marL="342900" indent="-342900">
              <a:buFontTx/>
              <a:buAutoNum type="arabicParenR"/>
              <a:defRPr/>
            </a:pPr>
            <a:endParaRPr lang="tr-TR" sz="2400" dirty="0"/>
          </a:p>
          <a:p>
            <a:pPr marL="800100" lvl="1" indent="-342900">
              <a:defRPr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4643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660232" y="79799"/>
            <a:ext cx="2376264" cy="26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Clr>
                <a:srgbClr val="EEECE1"/>
              </a:buClr>
              <a:buSzPct val="75000"/>
              <a:buFont typeface="Wingdings" pitchFamily="2" charset="2"/>
              <a:buNone/>
            </a:pPr>
            <a:r>
              <a:rPr lang="tr-TR" sz="1400" b="1" dirty="0" smtClean="0">
                <a:solidFill>
                  <a:srgbClr val="C0504D"/>
                </a:solidFill>
                <a:latin typeface="Book Antiqua" pitchFamily="18" charset="0"/>
              </a:rPr>
              <a:t>Sayısal Analiz      Bölüm-4</a:t>
            </a:r>
            <a:endParaRPr lang="tr-TR" sz="1400" b="1" dirty="0">
              <a:solidFill>
                <a:srgbClr val="C0504D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275556" y="-31159"/>
            <a:ext cx="49502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4.1.2. İkiye Bölme Metodu ( </a:t>
            </a:r>
            <a:r>
              <a:rPr lang="en-GB" b="1" dirty="0">
                <a:solidFill>
                  <a:srgbClr val="66FF66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Bisection Method </a:t>
            </a:r>
            <a:r>
              <a:rPr lang="tr-TR" b="1" dirty="0">
                <a:solidFill>
                  <a:srgbClr val="C0504D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)</a:t>
            </a:r>
            <a:endParaRPr lang="tr-TR" dirty="0">
              <a:solidFill>
                <a:srgbClr val="C0504D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1" name="Rectangle 79"/>
          <p:cNvSpPr>
            <a:spLocks noChangeArrowheads="1"/>
          </p:cNvSpPr>
          <p:nvPr/>
        </p:nvSpPr>
        <p:spPr bwMode="auto">
          <a:xfrm>
            <a:off x="252860" y="692091"/>
            <a:ext cx="453548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rabicParenR" startAt="5"/>
              <a:defRPr/>
            </a:pPr>
            <a:r>
              <a:rPr lang="tr-TR" sz="2400" dirty="0">
                <a:latin typeface="Bell MT" pitchFamily="18" charset="0"/>
              </a:rPr>
              <a:t>.</a:t>
            </a:r>
            <a:endParaRPr lang="tr-TR" sz="2400" dirty="0" smtClean="0">
              <a:latin typeface="Bell MT" pitchFamily="18" charset="0"/>
            </a:endParaRPr>
          </a:p>
          <a:p>
            <a:pPr algn="just">
              <a:defRPr/>
            </a:pPr>
            <a:r>
              <a:rPr lang="tr-TR" sz="2400" dirty="0" smtClean="0">
                <a:latin typeface="Bell MT" pitchFamily="18" charset="0"/>
              </a:rPr>
              <a:t>a)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).f(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 &gt; 0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ise </a:t>
            </a:r>
          </a:p>
          <a:p>
            <a:pPr marL="355600" indent="-355600" algn="just">
              <a:defRPr/>
            </a:pPr>
            <a:r>
              <a:rPr lang="tr-TR" sz="2400" dirty="0">
                <a:latin typeface="Bell MT" pitchFamily="18" charset="0"/>
              </a:rPr>
              <a:t>    </a:t>
            </a:r>
            <a:r>
              <a:rPr lang="tr-TR" sz="2400" dirty="0" smtClean="0">
                <a:latin typeface="Bell MT" pitchFamily="18" charset="0"/>
              </a:rPr>
              <a:t>	</a:t>
            </a:r>
            <a:r>
              <a:rPr lang="tr-TR" sz="2400" b="1" dirty="0" err="1" smtClean="0">
                <a:solidFill>
                  <a:srgbClr val="0000FF"/>
                </a:solidFill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0000FF"/>
                </a:solidFill>
                <a:latin typeface="Bell MT" pitchFamily="18" charset="0"/>
              </a:rPr>
              <a:t>a</a:t>
            </a:r>
            <a:r>
              <a:rPr lang="tr-TR" sz="2400" b="1" dirty="0" smtClean="0">
                <a:solidFill>
                  <a:srgbClr val="FF3300"/>
                </a:solidFill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yerine </a:t>
            </a:r>
            <a:r>
              <a:rPr lang="tr-TR" sz="2400" b="1" dirty="0" smtClean="0">
                <a:solidFill>
                  <a:srgbClr val="0000FF"/>
                </a:solidFill>
                <a:latin typeface="Bell MT" pitchFamily="18" charset="0"/>
              </a:rPr>
              <a:t>x</a:t>
            </a:r>
            <a:r>
              <a:rPr lang="tr-TR" sz="2400" b="1" baseline="-25000" dirty="0" smtClean="0">
                <a:solidFill>
                  <a:srgbClr val="0000FF"/>
                </a:solidFill>
                <a:latin typeface="Bell MT" pitchFamily="18" charset="0"/>
              </a:rPr>
              <a:t>0</a:t>
            </a:r>
            <a:r>
              <a:rPr lang="tr-TR" sz="2400" dirty="0" smtClean="0"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yazılarak işleme devam edilir</a:t>
            </a: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 smtClean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 smtClean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buFontTx/>
              <a:buAutoNum type="alphaLcParenR"/>
              <a:defRPr/>
            </a:pPr>
            <a:endParaRPr lang="tr-TR" sz="2400" dirty="0">
              <a:latin typeface="Bell MT" pitchFamily="18" charset="0"/>
            </a:endParaRPr>
          </a:p>
          <a:p>
            <a:pPr marL="342900" indent="-342900" algn="just">
              <a:defRPr/>
            </a:pPr>
            <a:r>
              <a:rPr lang="tr-TR" sz="2400" dirty="0" smtClean="0">
                <a:latin typeface="Bell MT" pitchFamily="18" charset="0"/>
              </a:rPr>
              <a:t>b</a:t>
            </a:r>
            <a:r>
              <a:rPr lang="tr-TR" sz="2400" dirty="0">
                <a:latin typeface="Bell MT" pitchFamily="18" charset="0"/>
              </a:rPr>
              <a:t>) 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f(</a:t>
            </a:r>
            <a:r>
              <a:rPr lang="tr-TR" sz="2400" b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a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).f(</a:t>
            </a:r>
            <a:r>
              <a:rPr lang="tr-TR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o</a:t>
            </a: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) &lt; 0</a:t>
            </a:r>
            <a:r>
              <a:rPr lang="tr-TR" sz="2400" b="1" dirty="0">
                <a:latin typeface="Bell MT" pitchFamily="18" charset="0"/>
              </a:rPr>
              <a:t> </a:t>
            </a:r>
            <a:r>
              <a:rPr lang="tr-TR" sz="2400" dirty="0" smtClean="0">
                <a:latin typeface="Bell MT" pitchFamily="18" charset="0"/>
              </a:rPr>
              <a:t>ise</a:t>
            </a:r>
          </a:p>
          <a:p>
            <a:pPr marL="342900" indent="-342900" algn="just">
              <a:defRPr/>
            </a:pPr>
            <a:r>
              <a:rPr lang="tr-TR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	</a:t>
            </a:r>
            <a:r>
              <a:rPr lang="tr-TR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ü</a:t>
            </a:r>
            <a:r>
              <a:rPr lang="tr-TR" sz="2400" dirty="0" smtClean="0"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yerine </a:t>
            </a:r>
            <a:r>
              <a:rPr lang="tr-TR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x</a:t>
            </a:r>
            <a:r>
              <a:rPr lang="tr-TR" sz="2400" b="1" baseline="-25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0</a:t>
            </a:r>
            <a:r>
              <a:rPr lang="tr-TR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ell MT" pitchFamily="18" charset="0"/>
              </a:rPr>
              <a:t> </a:t>
            </a:r>
            <a:r>
              <a:rPr lang="tr-TR" sz="2400" dirty="0">
                <a:latin typeface="Bell MT" pitchFamily="18" charset="0"/>
              </a:rPr>
              <a:t>yazılarak işleme devam edilir. </a:t>
            </a:r>
          </a:p>
        </p:txBody>
      </p:sp>
      <p:grpSp>
        <p:nvGrpSpPr>
          <p:cNvPr id="12" name="Group 78"/>
          <p:cNvGrpSpPr>
            <a:grpSpLocks/>
          </p:cNvGrpSpPr>
          <p:nvPr/>
        </p:nvGrpSpPr>
        <p:grpSpPr bwMode="auto">
          <a:xfrm>
            <a:off x="5051510" y="404664"/>
            <a:ext cx="3967162" cy="2952750"/>
            <a:chOff x="676" y="1933"/>
            <a:chExt cx="2045" cy="1588"/>
          </a:xfrm>
        </p:grpSpPr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2233" y="2658"/>
              <a:ext cx="229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ü</a:t>
              </a: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792" y="262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793" y="1979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975" y="2636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2290" y="2273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676" y="1933"/>
              <a:ext cx="16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y</a:t>
              </a:r>
            </a:p>
          </p:txBody>
        </p:sp>
        <p:sp>
          <p:nvSpPr>
            <p:cNvPr id="19" name="Text Box 61"/>
            <p:cNvSpPr txBox="1">
              <a:spLocks noChangeArrowheads="1"/>
            </p:cNvSpPr>
            <p:nvPr/>
          </p:nvSpPr>
          <p:spPr bwMode="auto">
            <a:xfrm>
              <a:off x="930" y="2455"/>
              <a:ext cx="24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a</a:t>
              </a:r>
            </a:p>
          </p:txBody>
        </p:sp>
        <p:sp>
          <p:nvSpPr>
            <p:cNvPr id="20" name="Freeform 62"/>
            <p:cNvSpPr>
              <a:spLocks/>
            </p:cNvSpPr>
            <p:nvPr/>
          </p:nvSpPr>
          <p:spPr bwMode="auto">
            <a:xfrm rot="398340">
              <a:off x="862" y="2115"/>
              <a:ext cx="1447" cy="1274"/>
            </a:xfrm>
            <a:custGeom>
              <a:avLst/>
              <a:gdLst>
                <a:gd name="T0" fmla="*/ 0 w 899"/>
                <a:gd name="T1" fmla="*/ 1274 h 934"/>
                <a:gd name="T2" fmla="*/ 256 w 899"/>
                <a:gd name="T3" fmla="*/ 934 h 934"/>
                <a:gd name="T4" fmla="*/ 840 w 899"/>
                <a:gd name="T5" fmla="*/ 625 h 934"/>
                <a:gd name="T6" fmla="*/ 1350 w 899"/>
                <a:gd name="T7" fmla="*/ 98 h 934"/>
                <a:gd name="T8" fmla="*/ 1423 w 899"/>
                <a:gd name="T9" fmla="*/ 37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Oval 63"/>
            <p:cNvSpPr>
              <a:spLocks noChangeArrowheads="1"/>
            </p:cNvSpPr>
            <p:nvPr/>
          </p:nvSpPr>
          <p:spPr bwMode="auto">
            <a:xfrm>
              <a:off x="1859" y="2591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2" name="Oval 64"/>
            <p:cNvSpPr>
              <a:spLocks noChangeArrowheads="1"/>
            </p:cNvSpPr>
            <p:nvPr/>
          </p:nvSpPr>
          <p:spPr bwMode="auto">
            <a:xfrm>
              <a:off x="1536" y="258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3" name="Oval 65"/>
            <p:cNvSpPr>
              <a:spLocks noChangeArrowheads="1"/>
            </p:cNvSpPr>
            <p:nvPr/>
          </p:nvSpPr>
          <p:spPr bwMode="auto">
            <a:xfrm>
              <a:off x="952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4" name="Oval 66"/>
            <p:cNvSpPr>
              <a:spLocks noChangeArrowheads="1"/>
            </p:cNvSpPr>
            <p:nvPr/>
          </p:nvSpPr>
          <p:spPr bwMode="auto">
            <a:xfrm>
              <a:off x="2268" y="2591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5" name="Text Box 67"/>
            <p:cNvSpPr txBox="1">
              <a:spLocks noChangeArrowheads="1"/>
            </p:cNvSpPr>
            <p:nvPr/>
          </p:nvSpPr>
          <p:spPr bwMode="auto">
            <a:xfrm>
              <a:off x="1493" y="2455"/>
              <a:ext cx="230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o</a:t>
              </a:r>
            </a:p>
          </p:txBody>
        </p:sp>
        <p:sp>
          <p:nvSpPr>
            <p:cNvPr id="26" name="Text Box 68"/>
            <p:cNvSpPr txBox="1">
              <a:spLocks noChangeArrowheads="1"/>
            </p:cNvSpPr>
            <p:nvPr/>
          </p:nvSpPr>
          <p:spPr bwMode="auto">
            <a:xfrm>
              <a:off x="1777" y="2658"/>
              <a:ext cx="354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 dirty="0"/>
                <a:t>kök</a:t>
              </a:r>
              <a:endParaRPr lang="tr-TR" sz="1600" b="1" baseline="-25000" dirty="0"/>
            </a:p>
          </p:txBody>
        </p:sp>
        <p:sp>
          <p:nvSpPr>
            <p:cNvPr id="27" name="Line 70"/>
            <p:cNvSpPr>
              <a:spLocks noChangeShapeType="1"/>
            </p:cNvSpPr>
            <p:nvPr/>
          </p:nvSpPr>
          <p:spPr bwMode="auto">
            <a:xfrm>
              <a:off x="1565" y="2614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2558" y="2605"/>
              <a:ext cx="163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975" y="3113"/>
              <a:ext cx="227" cy="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a</a:t>
              </a:r>
              <a:r>
                <a:rPr lang="tr-TR" sz="1600" b="1"/>
                <a:t>)</a:t>
              </a:r>
            </a:p>
          </p:txBody>
        </p:sp>
        <p:sp>
          <p:nvSpPr>
            <p:cNvPr id="30" name="Text Box 73"/>
            <p:cNvSpPr txBox="1">
              <a:spLocks noChangeArrowheads="1"/>
            </p:cNvSpPr>
            <p:nvPr/>
          </p:nvSpPr>
          <p:spPr bwMode="auto">
            <a:xfrm>
              <a:off x="2109" y="2137"/>
              <a:ext cx="227" cy="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ü</a:t>
              </a:r>
              <a:r>
                <a:rPr lang="tr-TR" sz="1600" b="1"/>
                <a:t>)</a:t>
              </a:r>
            </a:p>
          </p:txBody>
        </p:sp>
      </p:grpSp>
      <p:grpSp>
        <p:nvGrpSpPr>
          <p:cNvPr id="31" name="Group 77"/>
          <p:cNvGrpSpPr>
            <a:grpSpLocks/>
          </p:cNvGrpSpPr>
          <p:nvPr/>
        </p:nvGrpSpPr>
        <p:grpSpPr bwMode="auto">
          <a:xfrm>
            <a:off x="5051510" y="3681561"/>
            <a:ext cx="3995737" cy="2771775"/>
            <a:chOff x="3175" y="1706"/>
            <a:chExt cx="2064" cy="1565"/>
          </a:xfrm>
        </p:grpSpPr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751" y="2703"/>
              <a:ext cx="229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ü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310" y="2672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3310" y="1733"/>
              <a:ext cx="1" cy="1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3556" y="2678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4804" y="2057"/>
              <a:ext cx="0" cy="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3175" y="1706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y</a:t>
              </a: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556" y="2461"/>
              <a:ext cx="24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a</a:t>
              </a:r>
            </a:p>
          </p:txBody>
        </p:sp>
        <p:sp>
          <p:nvSpPr>
            <p:cNvPr id="39" name="Freeform 44"/>
            <p:cNvSpPr>
              <a:spLocks/>
            </p:cNvSpPr>
            <p:nvPr/>
          </p:nvSpPr>
          <p:spPr bwMode="auto">
            <a:xfrm rot="398340">
              <a:off x="3363" y="1902"/>
              <a:ext cx="1447" cy="1274"/>
            </a:xfrm>
            <a:custGeom>
              <a:avLst/>
              <a:gdLst>
                <a:gd name="T0" fmla="*/ 0 w 899"/>
                <a:gd name="T1" fmla="*/ 1274 h 934"/>
                <a:gd name="T2" fmla="*/ 256 w 899"/>
                <a:gd name="T3" fmla="*/ 934 h 934"/>
                <a:gd name="T4" fmla="*/ 840 w 899"/>
                <a:gd name="T5" fmla="*/ 625 h 934"/>
                <a:gd name="T6" fmla="*/ 1350 w 899"/>
                <a:gd name="T7" fmla="*/ 98 h 934"/>
                <a:gd name="T8" fmla="*/ 1423 w 899"/>
                <a:gd name="T9" fmla="*/ 37 h 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99" h="934">
                  <a:moveTo>
                    <a:pt x="0" y="934"/>
                  </a:moveTo>
                  <a:cubicBezTo>
                    <a:pt x="36" y="849"/>
                    <a:pt x="72" y="764"/>
                    <a:pt x="159" y="685"/>
                  </a:cubicBezTo>
                  <a:cubicBezTo>
                    <a:pt x="246" y="606"/>
                    <a:pt x="409" y="560"/>
                    <a:pt x="522" y="458"/>
                  </a:cubicBezTo>
                  <a:cubicBezTo>
                    <a:pt x="635" y="356"/>
                    <a:pt x="779" y="144"/>
                    <a:pt x="839" y="72"/>
                  </a:cubicBezTo>
                  <a:cubicBezTo>
                    <a:pt x="899" y="0"/>
                    <a:pt x="891" y="13"/>
                    <a:pt x="884" y="27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0" name="Oval 45"/>
            <p:cNvSpPr>
              <a:spLocks noChangeArrowheads="1"/>
            </p:cNvSpPr>
            <p:nvPr/>
          </p:nvSpPr>
          <p:spPr bwMode="auto">
            <a:xfrm>
              <a:off x="3854" y="2637"/>
              <a:ext cx="54" cy="55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1" name="Oval 46"/>
            <p:cNvSpPr>
              <a:spLocks noChangeArrowheads="1"/>
            </p:cNvSpPr>
            <p:nvPr/>
          </p:nvSpPr>
          <p:spPr bwMode="auto">
            <a:xfrm>
              <a:off x="4179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2" name="Oval 47"/>
            <p:cNvSpPr>
              <a:spLocks noChangeArrowheads="1"/>
            </p:cNvSpPr>
            <p:nvPr/>
          </p:nvSpPr>
          <p:spPr bwMode="auto">
            <a:xfrm>
              <a:off x="3528" y="2649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" name="Oval 48"/>
            <p:cNvSpPr>
              <a:spLocks noChangeArrowheads="1"/>
            </p:cNvSpPr>
            <p:nvPr/>
          </p:nvSpPr>
          <p:spPr bwMode="auto">
            <a:xfrm>
              <a:off x="4777" y="2642"/>
              <a:ext cx="54" cy="5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4140" y="2704"/>
              <a:ext cx="230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  <a:r>
                <a:rPr lang="tr-TR" sz="1600" b="1" baseline="-25000"/>
                <a:t>o</a:t>
              </a:r>
            </a:p>
          </p:txBody>
        </p:sp>
        <p:sp>
          <p:nvSpPr>
            <p:cNvPr id="45" name="Text Box 50"/>
            <p:cNvSpPr txBox="1">
              <a:spLocks noChangeArrowheads="1"/>
            </p:cNvSpPr>
            <p:nvPr/>
          </p:nvSpPr>
          <p:spPr bwMode="auto">
            <a:xfrm>
              <a:off x="3772" y="2704"/>
              <a:ext cx="354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kök</a:t>
              </a:r>
              <a:endParaRPr lang="tr-TR" sz="1600" b="1" baseline="-25000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4207" y="2542"/>
              <a:ext cx="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47" name="Text Box 53"/>
            <p:cNvSpPr txBox="1">
              <a:spLocks noChangeArrowheads="1"/>
            </p:cNvSpPr>
            <p:nvPr/>
          </p:nvSpPr>
          <p:spPr bwMode="auto">
            <a:xfrm>
              <a:off x="5076" y="2650"/>
              <a:ext cx="163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x</a:t>
              </a:r>
            </a:p>
          </p:txBody>
        </p:sp>
        <p:sp>
          <p:nvSpPr>
            <p:cNvPr id="48" name="Text Box 74"/>
            <p:cNvSpPr txBox="1">
              <a:spLocks noChangeArrowheads="1"/>
            </p:cNvSpPr>
            <p:nvPr/>
          </p:nvSpPr>
          <p:spPr bwMode="auto">
            <a:xfrm>
              <a:off x="3515" y="2840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a</a:t>
              </a:r>
              <a:r>
                <a:rPr lang="tr-TR" sz="1600" b="1"/>
                <a:t>)</a:t>
              </a:r>
            </a:p>
          </p:txBody>
        </p:sp>
        <p:sp>
          <p:nvSpPr>
            <p:cNvPr id="49" name="Text Box 75"/>
            <p:cNvSpPr txBox="1">
              <a:spLocks noChangeArrowheads="1"/>
            </p:cNvSpPr>
            <p:nvPr/>
          </p:nvSpPr>
          <p:spPr bwMode="auto">
            <a:xfrm>
              <a:off x="4626" y="1933"/>
              <a:ext cx="227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1800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sz="1600" b="1"/>
                <a:t>f(x</a:t>
              </a:r>
              <a:r>
                <a:rPr lang="tr-TR" sz="1600" b="1" baseline="-25000"/>
                <a:t>ü</a:t>
              </a:r>
              <a:r>
                <a:rPr lang="tr-TR" sz="1600" b="1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04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</TotalTime>
  <Words>1894</Words>
  <Application>Microsoft Office PowerPoint</Application>
  <PresentationFormat>Ekran Gösterisi (4:3)</PresentationFormat>
  <Paragraphs>377</Paragraphs>
  <Slides>58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58</vt:i4>
      </vt:variant>
    </vt:vector>
  </HeadingPairs>
  <TitlesOfParts>
    <vt:vector size="68" baseType="lpstr">
      <vt:lpstr>Arial</vt:lpstr>
      <vt:lpstr>Bell MT</vt:lpstr>
      <vt:lpstr>Book Antiqua</vt:lpstr>
      <vt:lpstr>Calibri</vt:lpstr>
      <vt:lpstr>Cambria Math</vt:lpstr>
      <vt:lpstr>Symbol</vt:lpstr>
      <vt:lpstr>Times New Roman</vt:lpstr>
      <vt:lpstr>Wingdings</vt:lpstr>
      <vt:lpstr>Ofis Teması</vt:lpstr>
      <vt:lpstr>Denklem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ANALİZ</dc:title>
  <dc:creator>edeniz</dc:creator>
  <cp:lastModifiedBy>YZLM1</cp:lastModifiedBy>
  <cp:revision>674</cp:revision>
  <dcterms:created xsi:type="dcterms:W3CDTF">2013-09-29T22:58:50Z</dcterms:created>
  <dcterms:modified xsi:type="dcterms:W3CDTF">2018-02-16T14:28:32Z</dcterms:modified>
</cp:coreProperties>
</file>