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84" r:id="rId2"/>
    <p:sldId id="280" r:id="rId3"/>
    <p:sldId id="282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302" r:id="rId19"/>
    <p:sldId id="299" r:id="rId20"/>
    <p:sldId id="300" r:id="rId21"/>
    <p:sldId id="303" r:id="rId22"/>
    <p:sldId id="304" r:id="rId23"/>
    <p:sldId id="301" r:id="rId24"/>
    <p:sldId id="322" r:id="rId25"/>
    <p:sldId id="305" r:id="rId26"/>
    <p:sldId id="323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21" r:id="rId40"/>
    <p:sldId id="318" r:id="rId41"/>
    <p:sldId id="324" r:id="rId42"/>
    <p:sldId id="325" r:id="rId43"/>
    <p:sldId id="326" r:id="rId44"/>
    <p:sldId id="319" r:id="rId4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BE5D3BEE-BA4B-4B4C-994C-4ED8D1D80B7C}">
          <p14:sldIdLst>
            <p14:sldId id="284"/>
            <p14:sldId id="280"/>
            <p14:sldId id="282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2"/>
            <p14:sldId id="299"/>
            <p14:sldId id="300"/>
            <p14:sldId id="303"/>
            <p14:sldId id="304"/>
            <p14:sldId id="301"/>
            <p14:sldId id="322"/>
            <p14:sldId id="305"/>
            <p14:sldId id="323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21"/>
            <p14:sldId id="318"/>
            <p14:sldId id="324"/>
            <p14:sldId id="325"/>
            <p14:sldId id="326"/>
            <p14:sldId id="319"/>
          </p14:sldIdLst>
        </p14:section>
        <p14:section name="Başlıksız Bölüm" id="{0EDA9FA7-6A4D-492D-B6AD-DF654B6A1866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66"/>
    <a:srgbClr val="FFFF99"/>
    <a:srgbClr val="FFFFCC"/>
    <a:srgbClr val="FFFF66"/>
    <a:srgbClr val="FF0066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06" autoAdjust="0"/>
    <p:restoredTop sz="99008" autoAdjust="0"/>
  </p:normalViewPr>
  <p:slideViewPr>
    <p:cSldViewPr>
      <p:cViewPr>
        <p:scale>
          <a:sx n="100" d="100"/>
          <a:sy n="100" d="100"/>
        </p:scale>
        <p:origin x="-103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27.wmf"/><Relationship Id="rId7" Type="http://schemas.openxmlformats.org/officeDocument/2006/relationships/image" Target="../media/image51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50.wmf"/><Relationship Id="rId11" Type="http://schemas.openxmlformats.org/officeDocument/2006/relationships/image" Target="../media/image54.wmf"/><Relationship Id="rId5" Type="http://schemas.openxmlformats.org/officeDocument/2006/relationships/image" Target="../media/image26.wmf"/><Relationship Id="rId10" Type="http://schemas.openxmlformats.org/officeDocument/2006/relationships/image" Target="../media/image53.wmf"/><Relationship Id="rId4" Type="http://schemas.openxmlformats.org/officeDocument/2006/relationships/image" Target="../media/image49.wmf"/><Relationship Id="rId9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9.wmf"/><Relationship Id="rId7" Type="http://schemas.openxmlformats.org/officeDocument/2006/relationships/image" Target="../media/image51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50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0.wmf"/><Relationship Id="rId4" Type="http://schemas.openxmlformats.org/officeDocument/2006/relationships/image" Target="../media/image8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4" Type="http://schemas.openxmlformats.org/officeDocument/2006/relationships/image" Target="../media/image9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4" Type="http://schemas.openxmlformats.org/officeDocument/2006/relationships/image" Target="../media/image9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4" Type="http://schemas.openxmlformats.org/officeDocument/2006/relationships/image" Target="../media/image10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4" Type="http://schemas.openxmlformats.org/officeDocument/2006/relationships/image" Target="../media/image1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0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Relationship Id="rId9" Type="http://schemas.openxmlformats.org/officeDocument/2006/relationships/image" Target="../media/image12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59EF-4FA9-4F6B-8225-08E3C4D2B06C}" type="datetimeFigureOut">
              <a:rPr lang="tr-TR" smtClean="0"/>
              <a:t>07.05.2015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BCA00-4215-4B43-BE6A-CB19AABFE8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415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BCA00-4215-4B43-BE6A-CB19AABFE89C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016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AC05-5161-40B8-93D2-A6AC9E55AE31}" type="datetime1">
              <a:rPr lang="tr-TR" smtClean="0"/>
              <a:t>07.05.2015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575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440D-26D4-46EE-B785-841C7676AE0E}" type="datetime1">
              <a:rPr lang="tr-TR" smtClean="0"/>
              <a:t>07.05.2015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306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966F-2CAA-4EE5-B5D7-2191F83EB676}" type="datetime1">
              <a:rPr lang="tr-TR" smtClean="0"/>
              <a:t>07.05.2015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106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455A-1FCD-4F2E-A1B7-7BD09B623DEF}" type="datetime1">
              <a:rPr lang="tr-TR" smtClean="0"/>
              <a:t>07.05.2015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693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A17C-6BD2-42CA-B17F-4DC224D066C7}" type="datetime1">
              <a:rPr lang="tr-TR" smtClean="0"/>
              <a:t>07.05.2015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548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9DFB-9A30-4CE6-B187-356DA1BBE646}" type="datetime1">
              <a:rPr lang="tr-TR" smtClean="0"/>
              <a:t>07.05.2015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756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AEA8-C387-4FCB-ADBF-2C1D02EE5F40}" type="datetime1">
              <a:rPr lang="tr-TR" smtClean="0"/>
              <a:t>07.05.2015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114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C5F9-75AB-4448-9985-8BC7E323E300}" type="datetime1">
              <a:rPr lang="tr-TR" smtClean="0"/>
              <a:t>07.05.2015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829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16D-F060-4C4A-A4EB-2F4DD3D6019E}" type="datetime1">
              <a:rPr lang="tr-TR" smtClean="0"/>
              <a:t>07.05.2015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828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7A75-DBDB-4CDB-8063-0D9F79ED88C9}" type="datetime1">
              <a:rPr lang="tr-TR" smtClean="0"/>
              <a:t>07.05.2015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725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0B9D-6B8E-4E29-AB69-711694F64185}" type="datetime1">
              <a:rPr lang="tr-TR" smtClean="0"/>
              <a:t>07.05.2015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789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6DC71-2292-4654-AFC3-1BE58F3633E4}" type="datetime1">
              <a:rPr lang="tr-TR" smtClean="0"/>
              <a:t>07.05.2015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158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2.wmf"/><Relationship Id="rId3" Type="http://schemas.openxmlformats.org/officeDocument/2006/relationships/oleObject" Target="../embeddings/oleObject49.bin"/><Relationship Id="rId21" Type="http://schemas.openxmlformats.org/officeDocument/2006/relationships/oleObject" Target="../embeddings/oleObject58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1.wmf"/><Relationship Id="rId20" Type="http://schemas.openxmlformats.org/officeDocument/2006/relationships/image" Target="../media/image44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53.bin"/><Relationship Id="rId24" Type="http://schemas.openxmlformats.org/officeDocument/2006/relationships/image" Target="../media/image54.wmf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23" Type="http://schemas.openxmlformats.org/officeDocument/2006/relationships/oleObject" Target="../embeddings/oleObject59.bin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0.wmf"/><Relationship Id="rId22" Type="http://schemas.openxmlformats.org/officeDocument/2006/relationships/image" Target="../media/image5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52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7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1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5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6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68.wmf"/><Relationship Id="rId4" Type="http://schemas.openxmlformats.org/officeDocument/2006/relationships/oleObject" Target="../embeddings/oleObject75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70.png"/><Relationship Id="rId4" Type="http://schemas.openxmlformats.org/officeDocument/2006/relationships/image" Target="../media/image6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7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3" Type="http://schemas.openxmlformats.org/officeDocument/2006/relationships/oleObject" Target="../embeddings/oleObject83.bin"/><Relationship Id="rId7" Type="http://schemas.openxmlformats.org/officeDocument/2006/relationships/image" Target="../media/image7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77.wmf"/><Relationship Id="rId9" Type="http://schemas.openxmlformats.org/officeDocument/2006/relationships/image" Target="../media/image7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9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4.wmf"/><Relationship Id="rId11" Type="http://schemas.openxmlformats.org/officeDocument/2006/relationships/image" Target="../media/image87.png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86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9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01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image" Target="../media/image100.wmf"/><Relationship Id="rId3" Type="http://schemas.openxmlformats.org/officeDocument/2006/relationships/image" Target="../media/image102.png"/><Relationship Id="rId7" Type="http://schemas.openxmlformats.org/officeDocument/2006/relationships/image" Target="../media/image97.wmf"/><Relationship Id="rId12" Type="http://schemas.openxmlformats.org/officeDocument/2006/relationships/oleObject" Target="../embeddings/oleObject10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99.wmf"/><Relationship Id="rId5" Type="http://schemas.openxmlformats.org/officeDocument/2006/relationships/image" Target="../media/image96.wmf"/><Relationship Id="rId15" Type="http://schemas.openxmlformats.org/officeDocument/2006/relationships/image" Target="../media/image101.wmf"/><Relationship Id="rId10" Type="http://schemas.openxmlformats.org/officeDocument/2006/relationships/oleObject" Target="../embeddings/oleObject105.bin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98.wmf"/><Relationship Id="rId14" Type="http://schemas.openxmlformats.org/officeDocument/2006/relationships/oleObject" Target="../embeddings/oleObject10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11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07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16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18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24.bin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1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16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1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126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23.wmf"/><Relationship Id="rId17" Type="http://schemas.openxmlformats.org/officeDocument/2006/relationships/oleObject" Target="../embeddings/oleObject13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25.wmf"/><Relationship Id="rId20" Type="http://schemas.openxmlformats.org/officeDocument/2006/relationships/image" Target="../media/image127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10" Type="http://schemas.openxmlformats.org/officeDocument/2006/relationships/image" Target="../media/image122.wmf"/><Relationship Id="rId19" Type="http://schemas.openxmlformats.org/officeDocument/2006/relationships/oleObject" Target="../embeddings/oleObject133.bin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24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3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0" Type="http://schemas.openxmlformats.org/officeDocument/2006/relationships/image" Target="../media/image131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37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33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36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04448" y="6448251"/>
            <a:ext cx="405408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32486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332656"/>
            <a:ext cx="84963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76256" y="79799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Bölüm-5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413650" y="334787"/>
            <a:ext cx="2869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5. ARA DEĞER TAHMİNİ</a:t>
            </a:r>
          </a:p>
        </p:txBody>
      </p:sp>
      <p:sp>
        <p:nvSpPr>
          <p:cNvPr id="3" name="Dikdörtgen 2"/>
          <p:cNvSpPr/>
          <p:nvPr/>
        </p:nvSpPr>
        <p:spPr>
          <a:xfrm>
            <a:off x="386216" y="1052736"/>
            <a:ext cx="833481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ct val="35000"/>
              </a:spcBef>
              <a:buFont typeface="Arial" pitchFamily="34" charset="0"/>
              <a:buChar char="•"/>
              <a:defRPr/>
            </a:pP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Bir çok mühendislik uygulamalarında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deneylerden ya da geçmiş tecrübelerden elde edilen tablo bilgileri vardır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lnSpc>
                <a:spcPct val="120000"/>
              </a:lnSpc>
              <a:spcBef>
                <a:spcPct val="35000"/>
              </a:spcBef>
              <a:buFont typeface="Arial" pitchFamily="34" charset="0"/>
              <a:buChar char="•"/>
              <a:defRPr/>
            </a:pP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Genellikle bir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bağımsız değişkene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) bağlı olarak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bağımlı değişkenin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y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) değeri bu tablolarda verilir. 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35000"/>
              </a:spcBef>
              <a:buFont typeface="Arial" pitchFamily="34" charset="0"/>
              <a:buChar char="•"/>
              <a:defRPr/>
            </a:pP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Bu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verileri kullanarak </a:t>
            </a: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bilinmeyen değerlerin tahmin edilmesi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sık sık karşılaşılan bir ihtiyaçtır.  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35000"/>
              </a:spcBef>
              <a:buFont typeface="Arial" pitchFamily="34" charset="0"/>
              <a:buChar char="•"/>
              <a:defRPr/>
            </a:pPr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Bilinmeyen </a:t>
            </a: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değerler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verilen tablo bilgileri arasında kalan bir değer olduğu gibi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tablo dışındaki bir bilgi de olabilir. </a:t>
            </a:r>
            <a:endParaRPr lang="tr-TR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35000"/>
              </a:spcBef>
              <a:buFont typeface="Arial" pitchFamily="34" charset="0"/>
              <a:buChar char="•"/>
              <a:defRPr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Ara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değer tahmininde 2 tür yaklaşım kullanılır.  </a:t>
            </a:r>
          </a:p>
          <a:p>
            <a:pPr marL="1171575" lvl="1" indent="-714375" algn="just">
              <a:lnSpc>
                <a:spcPct val="120000"/>
              </a:lnSpc>
              <a:spcBef>
                <a:spcPct val="35000"/>
              </a:spcBef>
              <a:defRPr/>
            </a:pP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5.1. 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Eğri uydurma</a:t>
            </a:r>
          </a:p>
          <a:p>
            <a:pPr marL="1171575" lvl="1" indent="-714375" algn="just">
              <a:lnSpc>
                <a:spcPct val="120000"/>
              </a:lnSpc>
              <a:spcBef>
                <a:spcPct val="35000"/>
              </a:spcBef>
              <a:defRPr/>
            </a:pP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5.2. </a:t>
            </a:r>
            <a:r>
              <a:rPr lang="tr-TR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İnterpolasyon</a:t>
            </a:r>
            <a:endParaRPr lang="tr-TR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230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04448" y="6448251"/>
            <a:ext cx="405408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10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32486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332656"/>
            <a:ext cx="84963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76256" y="79799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Bölüm-5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251520" y="-8976"/>
            <a:ext cx="3217547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tr-TR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5.1. 1. Doğrusal Eğri Uydurma</a:t>
            </a:r>
            <a:endParaRPr lang="tr-TR" b="1" baseline="-250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1152943" y="1340768"/>
            <a:ext cx="7200986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>
              <a:spcBef>
                <a:spcPct val="5000"/>
              </a:spcBef>
              <a:buFont typeface="Arial" pitchFamily="34" charset="0"/>
              <a:buChar char="•"/>
            </a:pPr>
            <a:r>
              <a:rPr lang="tr-TR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Bu iki </a:t>
            </a:r>
            <a:r>
              <a:rPr lang="tr-TR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denklem;</a:t>
            </a:r>
            <a:r>
              <a:rPr lang="tr-TR" sz="2000" baseline="-25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Lineer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(doğrusal) </a:t>
            </a: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bir denklem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takımı elde edilir. </a:t>
            </a:r>
          </a:p>
          <a:p>
            <a:pPr marL="342900" indent="-342900">
              <a:spcBef>
                <a:spcPct val="5000"/>
              </a:spcBef>
              <a:buFont typeface="Arial" pitchFamily="34" charset="0"/>
              <a:buChar char="•"/>
            </a:pPr>
            <a:endParaRPr lang="tr-TR" sz="16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5000"/>
              </a:spcBef>
              <a:buFont typeface="Arial" pitchFamily="34" charset="0"/>
              <a:buChar char="•"/>
            </a:pP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 denklem takımını bilinen yöntemlerin biri ile çözülür. </a:t>
            </a:r>
            <a:endParaRPr lang="tr-TR" sz="2000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Nesne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486101"/>
              </p:ext>
            </p:extLst>
          </p:nvPr>
        </p:nvGraphicFramePr>
        <p:xfrm>
          <a:off x="827584" y="404664"/>
          <a:ext cx="3106738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2" name="Denklem" r:id="rId3" imgW="1511280" imgH="431640" progId="Equation.3">
                  <p:embed/>
                </p:oleObj>
              </mc:Choice>
              <mc:Fallback>
                <p:oleObj name="Denklem" r:id="rId3" imgW="1511280" imgH="43164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04664"/>
                        <a:ext cx="3106738" cy="8874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Nesne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954081"/>
              </p:ext>
            </p:extLst>
          </p:nvPr>
        </p:nvGraphicFramePr>
        <p:xfrm>
          <a:off x="4454106" y="404664"/>
          <a:ext cx="37353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3" name="Denklem" r:id="rId5" imgW="1815840" imgH="431640" progId="Equation.3">
                  <p:embed/>
                </p:oleObj>
              </mc:Choice>
              <mc:Fallback>
                <p:oleObj name="Denklem" r:id="rId5" imgW="1815840" imgH="431640" progId="Equation.3">
                  <p:embed/>
                  <p:pic>
                    <p:nvPicPr>
                      <p:cNvPr id="0" name="Nesn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4106" y="404664"/>
                        <a:ext cx="3735387" cy="889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36"/>
          <p:cNvSpPr>
            <a:spLocks noChangeArrowheads="1"/>
          </p:cNvSpPr>
          <p:nvPr/>
        </p:nvSpPr>
        <p:spPr bwMode="auto">
          <a:xfrm>
            <a:off x="323526" y="2508822"/>
            <a:ext cx="50161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"/>
              </a:spcBef>
            </a:pPr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Çözüm-1:  </a:t>
            </a: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Yerine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koyma yöntemi </a:t>
            </a: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kullanılarak</a:t>
            </a:r>
            <a:endParaRPr lang="tr-TR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0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942951"/>
              </p:ext>
            </p:extLst>
          </p:nvPr>
        </p:nvGraphicFramePr>
        <p:xfrm>
          <a:off x="458788" y="2918286"/>
          <a:ext cx="3010279" cy="1590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4" name="Denklem" r:id="rId7" imgW="1587240" imgH="838080" progId="Equation.3">
                  <p:embed/>
                </p:oleObj>
              </mc:Choice>
              <mc:Fallback>
                <p:oleObj name="Denklem" r:id="rId7" imgW="15872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2918286"/>
                        <a:ext cx="3010279" cy="1590834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799111"/>
              </p:ext>
            </p:extLst>
          </p:nvPr>
        </p:nvGraphicFramePr>
        <p:xfrm>
          <a:off x="4629150" y="3017838"/>
          <a:ext cx="2320925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5" name="Denklem" r:id="rId9" imgW="1269720" imgH="609480" progId="Equation.3">
                  <p:embed/>
                </p:oleObj>
              </mc:Choice>
              <mc:Fallback>
                <p:oleObj name="Denklem" r:id="rId9" imgW="126972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3017838"/>
                        <a:ext cx="2320925" cy="111601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7316638" y="3295744"/>
            <a:ext cx="15843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5000"/>
              </a:spcBef>
            </a:pP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elde edilir.</a:t>
            </a:r>
            <a:endParaRPr lang="tr-TR" sz="2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493547" y="4784726"/>
            <a:ext cx="7848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</a:pPr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Çözüm-2: </a:t>
            </a: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Ya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da lineer denklem matris şeklinde </a:t>
            </a: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yazılıp çözülür.</a:t>
            </a:r>
            <a:endParaRPr lang="tr-TR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5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562208"/>
              </p:ext>
            </p:extLst>
          </p:nvPr>
        </p:nvGraphicFramePr>
        <p:xfrm>
          <a:off x="1798638" y="5354638"/>
          <a:ext cx="3992562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6" name="Denklem" r:id="rId11" imgW="1942920" imgH="507960" progId="Equation.3">
                  <p:embed/>
                </p:oleObj>
              </mc:Choice>
              <mc:Fallback>
                <p:oleObj name="Denklem" r:id="rId11" imgW="194292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5354638"/>
                        <a:ext cx="3992562" cy="10445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611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04448" y="6448251"/>
            <a:ext cx="405408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11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32486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332656"/>
            <a:ext cx="84963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76256" y="79799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Bölüm-5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graphicFrame>
        <p:nvGraphicFramePr>
          <p:cNvPr id="15" name="Group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068979"/>
              </p:ext>
            </p:extLst>
          </p:nvPr>
        </p:nvGraphicFramePr>
        <p:xfrm>
          <a:off x="1035094" y="1556792"/>
          <a:ext cx="2376265" cy="3831509"/>
        </p:xfrm>
        <a:graphic>
          <a:graphicData uri="http://schemas.openxmlformats.org/drawingml/2006/table">
            <a:tbl>
              <a:tblPr/>
              <a:tblGrid>
                <a:gridCol w="877838"/>
                <a:gridCol w="792088"/>
                <a:gridCol w="706339"/>
              </a:tblGrid>
              <a:tr h="3469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tr-T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tr-TR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476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476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476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476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476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251520" y="476672"/>
            <a:ext cx="856895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95350" indent="-895350" algn="just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Örnek: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Aşağıdaki tablo değerlerine uygun </a:t>
            </a: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Doğrusal Eğri Denklemini 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 Küçük Kareler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yöntemine göre uydurunuz.</a:t>
            </a:r>
          </a:p>
        </p:txBody>
      </p:sp>
      <p:graphicFrame>
        <p:nvGraphicFramePr>
          <p:cNvPr id="19" name="Object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27507"/>
              </p:ext>
            </p:extLst>
          </p:nvPr>
        </p:nvGraphicFramePr>
        <p:xfrm>
          <a:off x="5292081" y="4869160"/>
          <a:ext cx="1800200" cy="539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2" name="Denklem" r:id="rId3" imgW="761760" imgH="228600" progId="Equation.3">
                  <p:embed/>
                </p:oleObj>
              </mc:Choice>
              <mc:Fallback>
                <p:oleObj name="Denklem" r:id="rId3" imgW="761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1" y="4869160"/>
                        <a:ext cx="1800200" cy="5397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Dikdörtgen 19"/>
          <p:cNvSpPr/>
          <p:nvPr/>
        </p:nvSpPr>
        <p:spPr>
          <a:xfrm>
            <a:off x="251520" y="-8976"/>
            <a:ext cx="3159839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tr-TR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5.1.1. Doğrusal Eğri Uydurma</a:t>
            </a:r>
            <a:endParaRPr lang="tr-TR" b="1" baseline="-250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Nesne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619514"/>
              </p:ext>
            </p:extLst>
          </p:nvPr>
        </p:nvGraphicFramePr>
        <p:xfrm>
          <a:off x="4535996" y="1556792"/>
          <a:ext cx="30099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3" name="Denklem" r:id="rId5" imgW="1587240" imgH="838080" progId="Equation.3">
                  <p:embed/>
                </p:oleObj>
              </mc:Choice>
              <mc:Fallback>
                <p:oleObj name="Denklem" r:id="rId5" imgW="1587240" imgH="83808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996" y="1556792"/>
                        <a:ext cx="3009900" cy="1590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Nesne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7882"/>
              </p:ext>
            </p:extLst>
          </p:nvPr>
        </p:nvGraphicFramePr>
        <p:xfrm>
          <a:off x="4724400" y="3429000"/>
          <a:ext cx="2320925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4" name="Denklem" r:id="rId7" imgW="1269720" imgH="609480" progId="Equation.3">
                  <p:embed/>
                </p:oleObj>
              </mc:Choice>
              <mc:Fallback>
                <p:oleObj name="Denklem" r:id="rId7" imgW="1269720" imgH="60948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429000"/>
                        <a:ext cx="2320925" cy="11160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611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04448" y="6448251"/>
            <a:ext cx="405408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12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32486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332656"/>
            <a:ext cx="84963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76256" y="79799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Bölüm-5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graphicFrame>
        <p:nvGraphicFramePr>
          <p:cNvPr id="9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670805"/>
              </p:ext>
            </p:extLst>
          </p:nvPr>
        </p:nvGraphicFramePr>
        <p:xfrm>
          <a:off x="467544" y="980728"/>
          <a:ext cx="3384376" cy="4589472"/>
        </p:xfrm>
        <a:graphic>
          <a:graphicData uri="http://schemas.openxmlformats.org/drawingml/2006/table">
            <a:tbl>
              <a:tblPr/>
              <a:tblGrid>
                <a:gridCol w="548580"/>
                <a:gridCol w="578194"/>
                <a:gridCol w="659228"/>
                <a:gridCol w="791074"/>
                <a:gridCol w="807300"/>
              </a:tblGrid>
              <a:tr h="3391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tr-T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tr-TR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tr-T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tr-TR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tr-TR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tr-TR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tr-TR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6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91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6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91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6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91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6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91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6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91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6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73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1477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958364"/>
              </p:ext>
            </p:extLst>
          </p:nvPr>
        </p:nvGraphicFramePr>
        <p:xfrm>
          <a:off x="543669" y="5172745"/>
          <a:ext cx="39687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8" name="Denklem" r:id="rId3" imgW="291960" imgH="253800" progId="Equation.3">
                  <p:embed/>
                </p:oleObj>
              </mc:Choice>
              <mc:Fallback>
                <p:oleObj name="Denklem" r:id="rId3" imgW="291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69" y="5172745"/>
                        <a:ext cx="396875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104233"/>
              </p:ext>
            </p:extLst>
          </p:nvPr>
        </p:nvGraphicFramePr>
        <p:xfrm>
          <a:off x="1047725" y="4812705"/>
          <a:ext cx="5365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9" name="Denklem" r:id="rId5" imgW="342720" imgH="253800" progId="Equation.3">
                  <p:embed/>
                </p:oleObj>
              </mc:Choice>
              <mc:Fallback>
                <p:oleObj name="Denklem" r:id="rId5" imgW="3427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25" y="4812705"/>
                        <a:ext cx="5365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560304"/>
              </p:ext>
            </p:extLst>
          </p:nvPr>
        </p:nvGraphicFramePr>
        <p:xfrm>
          <a:off x="1623789" y="4812705"/>
          <a:ext cx="5746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0" name="Denklem" r:id="rId7" imgW="355320" imgH="253800" progId="Equation.3">
                  <p:embed/>
                </p:oleObj>
              </mc:Choice>
              <mc:Fallback>
                <p:oleObj name="Denklem" r:id="rId7" imgW="3553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3789" y="4812705"/>
                        <a:ext cx="5746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490260"/>
              </p:ext>
            </p:extLst>
          </p:nvPr>
        </p:nvGraphicFramePr>
        <p:xfrm>
          <a:off x="2343869" y="4812705"/>
          <a:ext cx="6762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1" name="Denklem" r:id="rId9" imgW="380880" imgH="253800" progId="Equation.3">
                  <p:embed/>
                </p:oleObj>
              </mc:Choice>
              <mc:Fallback>
                <p:oleObj name="Denklem" r:id="rId9" imgW="380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869" y="4812705"/>
                        <a:ext cx="6762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307627"/>
              </p:ext>
            </p:extLst>
          </p:nvPr>
        </p:nvGraphicFramePr>
        <p:xfrm>
          <a:off x="3063949" y="4812705"/>
          <a:ext cx="7159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2" name="Denklem" r:id="rId11" imgW="457200" imgH="253800" progId="Equation.3">
                  <p:embed/>
                </p:oleObj>
              </mc:Choice>
              <mc:Fallback>
                <p:oleObj name="Denklem" r:id="rId11" imgW="457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949" y="4812705"/>
                        <a:ext cx="71596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Nesne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075738"/>
              </p:ext>
            </p:extLst>
          </p:nvPr>
        </p:nvGraphicFramePr>
        <p:xfrm>
          <a:off x="4355976" y="548680"/>
          <a:ext cx="3914775" cy="193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3" name="Denklem" r:id="rId13" imgW="1904760" imgH="939600" progId="Equation.3">
                  <p:embed/>
                </p:oleObj>
              </mc:Choice>
              <mc:Fallback>
                <p:oleObj name="Denklem" r:id="rId13" imgW="1904760" imgH="9396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548680"/>
                        <a:ext cx="3914775" cy="193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Nesne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867081"/>
              </p:ext>
            </p:extLst>
          </p:nvPr>
        </p:nvGraphicFramePr>
        <p:xfrm>
          <a:off x="4460875" y="2924175"/>
          <a:ext cx="3862388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4" name="Denklem" r:id="rId15" imgW="1879560" imgH="838080" progId="Equation.3">
                  <p:embed/>
                </p:oleObj>
              </mc:Choice>
              <mc:Fallback>
                <p:oleObj name="Denklem" r:id="rId15" imgW="1879560" imgH="83808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75" y="2924175"/>
                        <a:ext cx="3862388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Nesne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658007"/>
              </p:ext>
            </p:extLst>
          </p:nvPr>
        </p:nvGraphicFramePr>
        <p:xfrm>
          <a:off x="4716016" y="5445224"/>
          <a:ext cx="2809774" cy="432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5" name="Denklem" r:id="rId17" imgW="1320480" imgH="203040" progId="Equation.3">
                  <p:embed/>
                </p:oleObj>
              </mc:Choice>
              <mc:Fallback>
                <p:oleObj name="Denklem" r:id="rId17" imgW="1320480" imgH="20304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5445224"/>
                        <a:ext cx="2809774" cy="43214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Dikdörtgen 17"/>
          <p:cNvSpPr/>
          <p:nvPr/>
        </p:nvSpPr>
        <p:spPr>
          <a:xfrm>
            <a:off x="323528" y="36389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ÇÖZÜM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611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04448" y="6448251"/>
            <a:ext cx="405408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13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32486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332656"/>
            <a:ext cx="84963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76256" y="79799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Bölüm-5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448072" y="476672"/>
            <a:ext cx="258917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tr-TR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5.1.2. Polinom Uydurma</a:t>
            </a:r>
            <a:endParaRPr lang="tr-TR" b="1" baseline="-250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251519" y="908452"/>
            <a:ext cx="8351837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Doğrusal yaklaşımın uygun olmadığı durumlarda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başka eğri formları denenmelidir. 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endParaRPr lang="tr-TR" sz="1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Doğrusal yaklaşım için açıklanan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 Küçük Kareler Yöntemi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polinom uydurmaya da uygulanabilir. 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endParaRPr lang="tr-TR" sz="1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n.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derecen bir polinom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  <p:graphicFrame>
        <p:nvGraphicFramePr>
          <p:cNvPr id="2" name="Nesne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743492"/>
              </p:ext>
            </p:extLst>
          </p:nvPr>
        </p:nvGraphicFramePr>
        <p:xfrm>
          <a:off x="3347864" y="2708652"/>
          <a:ext cx="37068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4" name="Denklem" r:id="rId3" imgW="1803240" imgH="241200" progId="Equation.3">
                  <p:embed/>
                </p:oleObj>
              </mc:Choice>
              <mc:Fallback>
                <p:oleObj name="Denklem" r:id="rId3" imgW="1803240" imgH="2412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708652"/>
                        <a:ext cx="3706812" cy="495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ikdörtgen 2"/>
          <p:cNvSpPr/>
          <p:nvPr/>
        </p:nvSpPr>
        <p:spPr>
          <a:xfrm>
            <a:off x="261838" y="3428732"/>
            <a:ext cx="8640960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spcBef>
                <a:spcPct val="25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 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Küçük Kareler Yöntemi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dereceden bir polinom uydurmak için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kolayca genişletilebilir. 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 fontAlgn="base">
              <a:spcBef>
                <a:spcPct val="25000"/>
              </a:spcBef>
              <a:spcAft>
                <a:spcPct val="0"/>
              </a:spcAft>
            </a:pPr>
            <a:endParaRPr lang="tr-TR" sz="14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 fontAlgn="base">
              <a:spcBef>
                <a:spcPct val="25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Bunun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için </a:t>
            </a: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öncelikle 2. dereceden bir polinom </a:t>
            </a:r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için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yöntemi uygulayalım</a:t>
            </a:r>
            <a:r>
              <a:rPr lang="tr-TR" sz="2000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7092280" y="2780660"/>
            <a:ext cx="140434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</a:pP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şeklindedir.</a:t>
            </a:r>
          </a:p>
        </p:txBody>
      </p:sp>
      <p:sp>
        <p:nvSpPr>
          <p:cNvPr id="12" name="Dikdörtgen 11"/>
          <p:cNvSpPr/>
          <p:nvPr/>
        </p:nvSpPr>
        <p:spPr>
          <a:xfrm>
            <a:off x="342274" y="5300940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tr-TR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derecen bir polinom 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  <p:graphicFrame>
        <p:nvGraphicFramePr>
          <p:cNvPr id="14" name="Nesne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039557"/>
              </p:ext>
            </p:extLst>
          </p:nvPr>
        </p:nvGraphicFramePr>
        <p:xfrm>
          <a:off x="3275856" y="5237956"/>
          <a:ext cx="28178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5" name="Denklem" r:id="rId5" imgW="1371600" imgH="241200" progId="Equation.3">
                  <p:embed/>
                </p:oleObj>
              </mc:Choice>
              <mc:Fallback>
                <p:oleObj name="Denklem" r:id="rId5" imgW="1371600" imgH="2412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5237956"/>
                        <a:ext cx="2817813" cy="495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6372200" y="5274985"/>
            <a:ext cx="194396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</a:pP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şeklinde yazılır. </a:t>
            </a:r>
          </a:p>
        </p:txBody>
      </p:sp>
    </p:spTree>
    <p:extLst>
      <p:ext uri="{BB962C8B-B14F-4D97-AF65-F5344CB8AC3E}">
        <p14:creationId xmlns:p14="http://schemas.microsoft.com/office/powerpoint/2010/main" val="374261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04448" y="6448251"/>
            <a:ext cx="405408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14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32486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332656"/>
            <a:ext cx="84963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76256" y="79799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Bölüm-5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539552" y="-8976"/>
            <a:ext cx="258917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tr-TR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5.1.2. Polinom Uydurma</a:t>
            </a:r>
            <a:endParaRPr lang="tr-TR" b="1" baseline="-250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4392613" y="1196975"/>
            <a:ext cx="298767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</a:pPr>
            <a:r>
              <a:rPr lang="tr-TR" sz="22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e = y  - </a:t>
            </a:r>
            <a:r>
              <a:rPr lang="tr-TR" sz="22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200" baseline="-250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tr-TR" sz="22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tr-TR" sz="22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200" baseline="-250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2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x - a</a:t>
            </a:r>
            <a:r>
              <a:rPr lang="tr-TR" sz="2200" baseline="-250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2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200" baseline="300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tr-TR" sz="2400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Group 70"/>
          <p:cNvGrpSpPr>
            <a:grpSpLocks/>
          </p:cNvGrpSpPr>
          <p:nvPr/>
        </p:nvGrpSpPr>
        <p:grpSpPr bwMode="auto">
          <a:xfrm>
            <a:off x="563758" y="699741"/>
            <a:ext cx="3390900" cy="2492376"/>
            <a:chOff x="612" y="459"/>
            <a:chExt cx="2136" cy="1570"/>
          </a:xfrm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2431" y="1780"/>
              <a:ext cx="31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lnSpc>
                  <a:spcPct val="95000"/>
                </a:lnSpc>
              </a:pPr>
              <a:r>
                <a:rPr lang="tr-TR" sz="2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x </a:t>
              </a:r>
            </a:p>
          </p:txBody>
        </p:sp>
        <p:sp>
          <p:nvSpPr>
            <p:cNvPr id="12" name="Line 76"/>
            <p:cNvSpPr>
              <a:spLocks noChangeShapeType="1"/>
            </p:cNvSpPr>
            <p:nvPr/>
          </p:nvSpPr>
          <p:spPr bwMode="auto">
            <a:xfrm flipV="1">
              <a:off x="612" y="527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Line 77"/>
            <p:cNvSpPr>
              <a:spLocks noChangeShapeType="1"/>
            </p:cNvSpPr>
            <p:nvPr/>
          </p:nvSpPr>
          <p:spPr bwMode="auto">
            <a:xfrm>
              <a:off x="612" y="2024"/>
              <a:ext cx="19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grpSp>
          <p:nvGrpSpPr>
            <p:cNvPr id="14" name="Group 81"/>
            <p:cNvGrpSpPr>
              <a:grpSpLocks/>
            </p:cNvGrpSpPr>
            <p:nvPr/>
          </p:nvGrpSpPr>
          <p:grpSpPr bwMode="auto">
            <a:xfrm rot="-1639958">
              <a:off x="849" y="1181"/>
              <a:ext cx="90" cy="84"/>
              <a:chOff x="998" y="1593"/>
              <a:chExt cx="52" cy="45"/>
            </a:xfrm>
          </p:grpSpPr>
          <p:sp>
            <p:nvSpPr>
              <p:cNvPr id="42" name="Line 82"/>
              <p:cNvSpPr>
                <a:spLocks noChangeShapeType="1"/>
              </p:cNvSpPr>
              <p:nvPr/>
            </p:nvSpPr>
            <p:spPr bwMode="auto">
              <a:xfrm flipH="1">
                <a:off x="998" y="1593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" name="Line 83"/>
              <p:cNvSpPr>
                <a:spLocks noChangeShapeType="1"/>
              </p:cNvSpPr>
              <p:nvPr/>
            </p:nvSpPr>
            <p:spPr bwMode="auto">
              <a:xfrm>
                <a:off x="998" y="1593"/>
                <a:ext cx="5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5" name="Group 87"/>
            <p:cNvGrpSpPr>
              <a:grpSpLocks/>
            </p:cNvGrpSpPr>
            <p:nvPr/>
          </p:nvGrpSpPr>
          <p:grpSpPr bwMode="auto">
            <a:xfrm rot="-1639958">
              <a:off x="2096" y="1059"/>
              <a:ext cx="89" cy="84"/>
              <a:chOff x="998" y="1593"/>
              <a:chExt cx="52" cy="45"/>
            </a:xfrm>
          </p:grpSpPr>
          <p:sp>
            <p:nvSpPr>
              <p:cNvPr id="40" name="Line 88"/>
              <p:cNvSpPr>
                <a:spLocks noChangeShapeType="1"/>
              </p:cNvSpPr>
              <p:nvPr/>
            </p:nvSpPr>
            <p:spPr bwMode="auto">
              <a:xfrm flipH="1">
                <a:off x="998" y="1593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1" name="Line 89"/>
              <p:cNvSpPr>
                <a:spLocks noChangeShapeType="1"/>
              </p:cNvSpPr>
              <p:nvPr/>
            </p:nvSpPr>
            <p:spPr bwMode="auto">
              <a:xfrm>
                <a:off x="998" y="1593"/>
                <a:ext cx="5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6" name="Group 93"/>
            <p:cNvGrpSpPr>
              <a:grpSpLocks/>
            </p:cNvGrpSpPr>
            <p:nvPr/>
          </p:nvGrpSpPr>
          <p:grpSpPr bwMode="auto">
            <a:xfrm rot="-1639958">
              <a:off x="1317" y="910"/>
              <a:ext cx="91" cy="88"/>
              <a:chOff x="999" y="1576"/>
              <a:chExt cx="53" cy="47"/>
            </a:xfrm>
          </p:grpSpPr>
          <p:sp>
            <p:nvSpPr>
              <p:cNvPr id="39" name="Line 95"/>
              <p:cNvSpPr>
                <a:spLocks noChangeShapeType="1"/>
              </p:cNvSpPr>
              <p:nvPr/>
            </p:nvSpPr>
            <p:spPr bwMode="auto">
              <a:xfrm>
                <a:off x="1000" y="1578"/>
                <a:ext cx="5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8" name="Line 94"/>
              <p:cNvSpPr>
                <a:spLocks noChangeShapeType="1"/>
              </p:cNvSpPr>
              <p:nvPr/>
            </p:nvSpPr>
            <p:spPr bwMode="auto">
              <a:xfrm flipH="1">
                <a:off x="999" y="1576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7" name="Group 96"/>
            <p:cNvGrpSpPr>
              <a:grpSpLocks/>
            </p:cNvGrpSpPr>
            <p:nvPr/>
          </p:nvGrpSpPr>
          <p:grpSpPr bwMode="auto">
            <a:xfrm rot="-1639958">
              <a:off x="983" y="1504"/>
              <a:ext cx="89" cy="84"/>
              <a:chOff x="998" y="1593"/>
              <a:chExt cx="52" cy="45"/>
            </a:xfrm>
          </p:grpSpPr>
          <p:sp>
            <p:nvSpPr>
              <p:cNvPr id="36" name="Line 97"/>
              <p:cNvSpPr>
                <a:spLocks noChangeShapeType="1"/>
              </p:cNvSpPr>
              <p:nvPr/>
            </p:nvSpPr>
            <p:spPr bwMode="auto">
              <a:xfrm flipH="1">
                <a:off x="998" y="1593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" name="Line 98"/>
              <p:cNvSpPr>
                <a:spLocks noChangeShapeType="1"/>
              </p:cNvSpPr>
              <p:nvPr/>
            </p:nvSpPr>
            <p:spPr bwMode="auto">
              <a:xfrm>
                <a:off x="998" y="1593"/>
                <a:ext cx="52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8" name="Group 99"/>
            <p:cNvGrpSpPr>
              <a:grpSpLocks/>
            </p:cNvGrpSpPr>
            <p:nvPr/>
          </p:nvGrpSpPr>
          <p:grpSpPr bwMode="auto">
            <a:xfrm rot="-1639958">
              <a:off x="1894" y="1430"/>
              <a:ext cx="89" cy="84"/>
              <a:chOff x="998" y="1593"/>
              <a:chExt cx="52" cy="45"/>
            </a:xfrm>
          </p:grpSpPr>
          <p:sp>
            <p:nvSpPr>
              <p:cNvPr id="34" name="Line 100"/>
              <p:cNvSpPr>
                <a:spLocks noChangeShapeType="1"/>
              </p:cNvSpPr>
              <p:nvPr/>
            </p:nvSpPr>
            <p:spPr bwMode="auto">
              <a:xfrm flipH="1">
                <a:off x="998" y="1593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" name="Line 101"/>
              <p:cNvSpPr>
                <a:spLocks noChangeShapeType="1"/>
              </p:cNvSpPr>
              <p:nvPr/>
            </p:nvSpPr>
            <p:spPr bwMode="auto">
              <a:xfrm>
                <a:off x="998" y="1593"/>
                <a:ext cx="5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9" name="Group 105"/>
            <p:cNvGrpSpPr>
              <a:grpSpLocks/>
            </p:cNvGrpSpPr>
            <p:nvPr/>
          </p:nvGrpSpPr>
          <p:grpSpPr bwMode="auto">
            <a:xfrm rot="-1639958">
              <a:off x="2264" y="1429"/>
              <a:ext cx="89" cy="85"/>
              <a:chOff x="998" y="1593"/>
              <a:chExt cx="52" cy="45"/>
            </a:xfrm>
          </p:grpSpPr>
          <p:sp>
            <p:nvSpPr>
              <p:cNvPr id="32" name="Line 106"/>
              <p:cNvSpPr>
                <a:spLocks noChangeShapeType="1"/>
              </p:cNvSpPr>
              <p:nvPr/>
            </p:nvSpPr>
            <p:spPr bwMode="auto">
              <a:xfrm flipH="1">
                <a:off x="998" y="1593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3" name="Line 107"/>
              <p:cNvSpPr>
                <a:spLocks noChangeShapeType="1"/>
              </p:cNvSpPr>
              <p:nvPr/>
            </p:nvSpPr>
            <p:spPr bwMode="auto">
              <a:xfrm>
                <a:off x="998" y="1593"/>
                <a:ext cx="5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20" name="Group 108"/>
            <p:cNvGrpSpPr>
              <a:grpSpLocks/>
            </p:cNvGrpSpPr>
            <p:nvPr/>
          </p:nvGrpSpPr>
          <p:grpSpPr bwMode="auto">
            <a:xfrm rot="-1639958">
              <a:off x="1623" y="1107"/>
              <a:ext cx="89" cy="84"/>
              <a:chOff x="998" y="1593"/>
              <a:chExt cx="52" cy="45"/>
            </a:xfrm>
          </p:grpSpPr>
          <p:sp>
            <p:nvSpPr>
              <p:cNvPr id="30" name="Line 109"/>
              <p:cNvSpPr>
                <a:spLocks noChangeShapeType="1"/>
              </p:cNvSpPr>
              <p:nvPr/>
            </p:nvSpPr>
            <p:spPr bwMode="auto">
              <a:xfrm flipH="1">
                <a:off x="998" y="1593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" name="Line 110"/>
              <p:cNvSpPr>
                <a:spLocks noChangeShapeType="1"/>
              </p:cNvSpPr>
              <p:nvPr/>
            </p:nvSpPr>
            <p:spPr bwMode="auto">
              <a:xfrm>
                <a:off x="998" y="1593"/>
                <a:ext cx="5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21" name="Freeform 112"/>
            <p:cNvSpPr>
              <a:spLocks/>
            </p:cNvSpPr>
            <p:nvPr/>
          </p:nvSpPr>
          <p:spPr bwMode="auto">
            <a:xfrm>
              <a:off x="748" y="996"/>
              <a:ext cx="1617" cy="756"/>
            </a:xfrm>
            <a:custGeom>
              <a:avLst/>
              <a:gdLst>
                <a:gd name="T0" fmla="*/ 0 w 1088"/>
                <a:gd name="T1" fmla="*/ 624 h 692"/>
                <a:gd name="T2" fmla="*/ 567 w 1088"/>
                <a:gd name="T3" fmla="*/ 11 h 692"/>
                <a:gd name="T4" fmla="*/ 1088 w 1088"/>
                <a:gd name="T5" fmla="*/ 692 h 692"/>
                <a:gd name="T6" fmla="*/ 0 60000 65536"/>
                <a:gd name="T7" fmla="*/ 0 60000 65536"/>
                <a:gd name="T8" fmla="*/ 0 60000 65536"/>
                <a:gd name="T9" fmla="*/ 0 w 1088"/>
                <a:gd name="T10" fmla="*/ 0 h 692"/>
                <a:gd name="T11" fmla="*/ 1088 w 1088"/>
                <a:gd name="T12" fmla="*/ 692 h 6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8" h="692">
                  <a:moveTo>
                    <a:pt x="0" y="624"/>
                  </a:moveTo>
                  <a:cubicBezTo>
                    <a:pt x="193" y="312"/>
                    <a:pt x="386" y="0"/>
                    <a:pt x="567" y="11"/>
                  </a:cubicBezTo>
                  <a:cubicBezTo>
                    <a:pt x="748" y="22"/>
                    <a:pt x="918" y="357"/>
                    <a:pt x="1088" y="692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2" name="Line 53"/>
            <p:cNvSpPr>
              <a:spLocks noChangeShapeType="1"/>
            </p:cNvSpPr>
            <p:nvPr/>
          </p:nvSpPr>
          <p:spPr bwMode="auto">
            <a:xfrm>
              <a:off x="894" y="1220"/>
              <a:ext cx="0" cy="27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3" name="Line 54"/>
            <p:cNvSpPr>
              <a:spLocks noChangeShapeType="1"/>
            </p:cNvSpPr>
            <p:nvPr/>
          </p:nvSpPr>
          <p:spPr bwMode="auto">
            <a:xfrm flipH="1">
              <a:off x="1017" y="1356"/>
              <a:ext cx="0" cy="17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4" name="Line 55"/>
            <p:cNvSpPr>
              <a:spLocks noChangeShapeType="1"/>
            </p:cNvSpPr>
            <p:nvPr/>
          </p:nvSpPr>
          <p:spPr bwMode="auto">
            <a:xfrm flipH="1">
              <a:off x="1362" y="948"/>
              <a:ext cx="0" cy="14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5" name="Line 56"/>
            <p:cNvSpPr>
              <a:spLocks noChangeShapeType="1"/>
            </p:cNvSpPr>
            <p:nvPr/>
          </p:nvSpPr>
          <p:spPr bwMode="auto">
            <a:xfrm flipH="1">
              <a:off x="1658" y="1009"/>
              <a:ext cx="0" cy="17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6" name="Line 57"/>
            <p:cNvSpPr>
              <a:spLocks noChangeShapeType="1"/>
            </p:cNvSpPr>
            <p:nvPr/>
          </p:nvSpPr>
          <p:spPr bwMode="auto">
            <a:xfrm flipH="1">
              <a:off x="2128" y="1108"/>
              <a:ext cx="0" cy="29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7" name="Line 58"/>
            <p:cNvSpPr>
              <a:spLocks noChangeShapeType="1"/>
            </p:cNvSpPr>
            <p:nvPr/>
          </p:nvSpPr>
          <p:spPr bwMode="auto">
            <a:xfrm flipH="1">
              <a:off x="1942" y="1204"/>
              <a:ext cx="0" cy="27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8" name="Line 59"/>
            <p:cNvSpPr>
              <a:spLocks noChangeShapeType="1"/>
            </p:cNvSpPr>
            <p:nvPr/>
          </p:nvSpPr>
          <p:spPr bwMode="auto">
            <a:xfrm flipH="1">
              <a:off x="2298" y="1456"/>
              <a:ext cx="0" cy="17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616" y="459"/>
              <a:ext cx="31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lnSpc>
                  <a:spcPct val="95000"/>
                </a:lnSpc>
              </a:pPr>
              <a:r>
                <a:rPr lang="tr-TR" sz="2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y </a:t>
              </a:r>
            </a:p>
          </p:txBody>
        </p:sp>
      </p:grpSp>
      <p:sp>
        <p:nvSpPr>
          <p:cNvPr id="44" name="AutoShape 65"/>
          <p:cNvSpPr>
            <a:spLocks/>
          </p:cNvSpPr>
          <p:nvPr/>
        </p:nvSpPr>
        <p:spPr bwMode="auto">
          <a:xfrm rot="5400000">
            <a:off x="5976143" y="839848"/>
            <a:ext cx="395288" cy="1727200"/>
          </a:xfrm>
          <a:prstGeom prst="rightBrace">
            <a:avLst>
              <a:gd name="adj1" fmla="val 3641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5643538" y="1887192"/>
            <a:ext cx="1457324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</a:pP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Tahmin değeri</a:t>
            </a: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4418162" y="2392016"/>
            <a:ext cx="16922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</a:pP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Gerçek değer</a:t>
            </a:r>
          </a:p>
        </p:txBody>
      </p:sp>
      <p:sp>
        <p:nvSpPr>
          <p:cNvPr id="47" name="Line 68"/>
          <p:cNvSpPr>
            <a:spLocks noChangeShapeType="1"/>
          </p:cNvSpPr>
          <p:nvPr/>
        </p:nvSpPr>
        <p:spPr bwMode="auto">
          <a:xfrm>
            <a:off x="5003800" y="1575490"/>
            <a:ext cx="0" cy="7921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4464050" y="728663"/>
            <a:ext cx="29876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</a:pP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Hata (e) :</a:t>
            </a:r>
          </a:p>
        </p:txBody>
      </p:sp>
      <p:sp>
        <p:nvSpPr>
          <p:cNvPr id="49" name="Rectangle 19"/>
          <p:cNvSpPr>
            <a:spLocks noChangeArrowheads="1"/>
          </p:cNvSpPr>
          <p:nvPr/>
        </p:nvSpPr>
        <p:spPr bwMode="auto">
          <a:xfrm>
            <a:off x="714571" y="3752850"/>
            <a:ext cx="597693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</a:pP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Hataların kareleri toplamı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(Ɛ</a:t>
            </a:r>
            <a:r>
              <a:rPr lang="tr-TR" sz="2000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  <p:graphicFrame>
        <p:nvGraphicFramePr>
          <p:cNvPr id="50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819768"/>
              </p:ext>
            </p:extLst>
          </p:nvPr>
        </p:nvGraphicFramePr>
        <p:xfrm>
          <a:off x="935038" y="4221163"/>
          <a:ext cx="464343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4" name="Denklem" r:id="rId3" imgW="2260440" imgH="431640" progId="Equation.3">
                  <p:embed/>
                </p:oleObj>
              </mc:Choice>
              <mc:Fallback>
                <p:oleObj name="Denklem" r:id="rId3" imgW="2260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4221163"/>
                        <a:ext cx="4643437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19"/>
          <p:cNvSpPr>
            <a:spLocks noChangeArrowheads="1"/>
          </p:cNvSpPr>
          <p:nvPr/>
        </p:nvSpPr>
        <p:spPr bwMode="auto">
          <a:xfrm>
            <a:off x="467544" y="5338763"/>
            <a:ext cx="8280920" cy="104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Burada bilinmeyenler </a:t>
            </a:r>
            <a:r>
              <a:rPr lang="tr-TR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0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olduğundan,  </a:t>
            </a:r>
            <a:r>
              <a:rPr lang="tr-TR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Ɛ</a:t>
            </a:r>
            <a:r>
              <a:rPr lang="tr-TR" sz="2000" b="1" baseline="-25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’nin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 katsayılara göre </a:t>
            </a:r>
            <a:r>
              <a:rPr lang="tr-TR" sz="2000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türevi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alınarak 0’a eşitlenir. </a:t>
            </a:r>
            <a:endParaRPr lang="ru-RU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ectangle 19"/>
          <p:cNvSpPr>
            <a:spLocks noChangeArrowheads="1"/>
          </p:cNvSpPr>
          <p:nvPr/>
        </p:nvSpPr>
        <p:spPr bwMode="auto">
          <a:xfrm>
            <a:off x="764576" y="2031653"/>
            <a:ext cx="323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2900" indent="-342900">
              <a:lnSpc>
                <a:spcPct val="95000"/>
              </a:lnSpc>
            </a:pP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tr-TR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284484" y="2104678"/>
            <a:ext cx="3238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2900" indent="-342900">
              <a:lnSpc>
                <a:spcPct val="95000"/>
              </a:lnSpc>
            </a:pP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tr-T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1427359" y="1455391"/>
            <a:ext cx="323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2900" indent="-342900">
              <a:lnSpc>
                <a:spcPct val="95000"/>
              </a:lnSpc>
            </a:pPr>
            <a:r>
              <a:rPr lang="tr-TR" sz="160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tr-TR" sz="1600" baseline="-250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5" name="Rectangle 19"/>
          <p:cNvSpPr>
            <a:spLocks noChangeArrowheads="1"/>
          </p:cNvSpPr>
          <p:nvPr/>
        </p:nvSpPr>
        <p:spPr bwMode="auto">
          <a:xfrm>
            <a:off x="1932184" y="1599853"/>
            <a:ext cx="323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2900" indent="-342900">
              <a:lnSpc>
                <a:spcPct val="95000"/>
              </a:lnSpc>
            </a:pP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tr-TR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2439100" y="1923703"/>
            <a:ext cx="323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2900" indent="-342900">
              <a:lnSpc>
                <a:spcPct val="95000"/>
              </a:lnSpc>
            </a:pP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tr-T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7" name="Rectangle 19"/>
          <p:cNvSpPr>
            <a:spLocks noChangeArrowheads="1"/>
          </p:cNvSpPr>
          <p:nvPr/>
        </p:nvSpPr>
        <p:spPr bwMode="auto">
          <a:xfrm>
            <a:off x="2981805" y="1852266"/>
            <a:ext cx="323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2900" indent="-342900">
              <a:lnSpc>
                <a:spcPct val="95000"/>
              </a:lnSpc>
            </a:pPr>
            <a:r>
              <a:rPr lang="tr-TR" sz="160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tr-TR" sz="1600" baseline="-2500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3335534" y="2355503"/>
            <a:ext cx="323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2900" indent="-342900">
              <a:lnSpc>
                <a:spcPct val="95000"/>
              </a:lnSpc>
            </a:pPr>
            <a:r>
              <a:rPr lang="tr-TR" sz="160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tr-TR" sz="1600" baseline="-2500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graphicFrame>
        <p:nvGraphicFramePr>
          <p:cNvPr id="59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766313"/>
              </p:ext>
            </p:extLst>
          </p:nvPr>
        </p:nvGraphicFramePr>
        <p:xfrm>
          <a:off x="1919288" y="808038"/>
          <a:ext cx="1633537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5" name="Denklem" r:id="rId5" imgW="990360" imgH="241200" progId="Equation.3">
                  <p:embed/>
                </p:oleObj>
              </mc:Choice>
              <mc:Fallback>
                <p:oleObj name="Denklem" r:id="rId5" imgW="990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808038"/>
                        <a:ext cx="1633537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Line 85"/>
          <p:cNvSpPr>
            <a:spLocks noChangeShapeType="1"/>
          </p:cNvSpPr>
          <p:nvPr/>
        </p:nvSpPr>
        <p:spPr bwMode="auto">
          <a:xfrm flipV="1">
            <a:off x="2579884" y="1312516"/>
            <a:ext cx="36513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1" name="Line 86"/>
          <p:cNvSpPr>
            <a:spLocks noChangeShapeType="1"/>
          </p:cNvSpPr>
          <p:nvPr/>
        </p:nvSpPr>
        <p:spPr bwMode="auto">
          <a:xfrm flipV="1">
            <a:off x="1968697" y="1204566"/>
            <a:ext cx="143986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261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04448" y="6448251"/>
            <a:ext cx="405408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15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32486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332656"/>
            <a:ext cx="84963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76256" y="79799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Bölüm-5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539552" y="-8976"/>
            <a:ext cx="258917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tr-TR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5.1.2. Polinom Uydurma</a:t>
            </a:r>
            <a:endParaRPr lang="tr-TR" b="1" baseline="-250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658608"/>
              </p:ext>
            </p:extLst>
          </p:nvPr>
        </p:nvGraphicFramePr>
        <p:xfrm>
          <a:off x="539552" y="404664"/>
          <a:ext cx="50863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6" name="Denklem" r:id="rId3" imgW="2476440" imgH="444240" progId="Equation.3">
                  <p:embed/>
                </p:oleObj>
              </mc:Choice>
              <mc:Fallback>
                <p:oleObj name="Denklem" r:id="rId3" imgW="24764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04664"/>
                        <a:ext cx="50863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110817"/>
              </p:ext>
            </p:extLst>
          </p:nvPr>
        </p:nvGraphicFramePr>
        <p:xfrm>
          <a:off x="500063" y="1412305"/>
          <a:ext cx="53705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7" name="Denklem" r:id="rId5" imgW="2616120" imgH="444240" progId="Equation.3">
                  <p:embed/>
                </p:oleObj>
              </mc:Choice>
              <mc:Fallback>
                <p:oleObj name="Denklem" r:id="rId5" imgW="26161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1412305"/>
                        <a:ext cx="53705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177500"/>
              </p:ext>
            </p:extLst>
          </p:nvPr>
        </p:nvGraphicFramePr>
        <p:xfrm>
          <a:off x="530225" y="2277492"/>
          <a:ext cx="5422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8" name="Denklem" r:id="rId7" imgW="2641320" imgH="444240" progId="Equation.3">
                  <p:embed/>
                </p:oleObj>
              </mc:Choice>
              <mc:Fallback>
                <p:oleObj name="Denklem" r:id="rId7" imgW="26413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2277492"/>
                        <a:ext cx="5422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696671" y="3428976"/>
            <a:ext cx="409135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Gerekli düzeltmeler yapıldığında;</a:t>
            </a:r>
          </a:p>
        </p:txBody>
      </p:sp>
      <p:graphicFrame>
        <p:nvGraphicFramePr>
          <p:cNvPr id="13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478229"/>
              </p:ext>
            </p:extLst>
          </p:nvPr>
        </p:nvGraphicFramePr>
        <p:xfrm>
          <a:off x="557213" y="3824288"/>
          <a:ext cx="388778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9" name="Denklem" r:id="rId9" imgW="1892160" imgH="431640" progId="Equation.3">
                  <p:embed/>
                </p:oleObj>
              </mc:Choice>
              <mc:Fallback>
                <p:oleObj name="Denklem" r:id="rId9" imgW="1892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3824288"/>
                        <a:ext cx="3887787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32185"/>
              </p:ext>
            </p:extLst>
          </p:nvPr>
        </p:nvGraphicFramePr>
        <p:xfrm>
          <a:off x="508000" y="4616450"/>
          <a:ext cx="41497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0" name="Denklem" r:id="rId11" imgW="2019240" imgH="431640" progId="Equation.3">
                  <p:embed/>
                </p:oleObj>
              </mc:Choice>
              <mc:Fallback>
                <p:oleObj name="Denklem" r:id="rId11" imgW="2019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4616450"/>
                        <a:ext cx="41497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526597"/>
              </p:ext>
            </p:extLst>
          </p:nvPr>
        </p:nvGraphicFramePr>
        <p:xfrm>
          <a:off x="469900" y="5408613"/>
          <a:ext cx="422751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1" name="Denklem" r:id="rId13" imgW="2057400" imgH="431640" progId="Equation.3">
                  <p:embed/>
                </p:oleObj>
              </mc:Choice>
              <mc:Fallback>
                <p:oleObj name="Denklem" r:id="rId13" imgW="2057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5408613"/>
                        <a:ext cx="4227513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148065" y="5589240"/>
            <a:ext cx="259228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</a:pPr>
            <a:r>
              <a:rPr lang="tr-TR" sz="20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ve son düzeltmeler ile</a:t>
            </a:r>
          </a:p>
        </p:txBody>
      </p:sp>
    </p:spTree>
    <p:extLst>
      <p:ext uri="{BB962C8B-B14F-4D97-AF65-F5344CB8AC3E}">
        <p14:creationId xmlns:p14="http://schemas.microsoft.com/office/powerpoint/2010/main" val="374261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04448" y="6448251"/>
            <a:ext cx="405408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16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32486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332656"/>
            <a:ext cx="84963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76256" y="79799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Bölüm-5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539552" y="-8976"/>
            <a:ext cx="258917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tr-TR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5.1.2. Polinom Uydurma</a:t>
            </a:r>
            <a:endParaRPr lang="tr-TR" b="1" baseline="-250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4895850" y="476672"/>
            <a:ext cx="3816424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Bef>
                <a:spcPct val="10000"/>
              </a:spcBef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Elde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edilir. Görüldüğü gibi</a:t>
            </a:r>
            <a:r>
              <a:rPr lang="tr-TR" sz="20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tr-TR" sz="20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dereceden lineer denklem takımı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oluşturuldu</a:t>
            </a:r>
            <a:r>
              <a:rPr lang="tr-TR" sz="20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spcBef>
                <a:spcPct val="10000"/>
              </a:spcBef>
            </a:pPr>
            <a:endParaRPr lang="tr-TR" sz="2000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10000"/>
              </a:spcBef>
            </a:pP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Bu denklemler herhangi bir yöntem ile çözülerek</a:t>
            </a:r>
            <a:r>
              <a:rPr lang="tr-TR" sz="20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000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tr-TR" sz="2000" baseline="-250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0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000" baseline="-250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0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000" baseline="-250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bulunur</a:t>
            </a:r>
            <a:r>
              <a:rPr lang="tr-TR" sz="20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graphicFrame>
        <p:nvGraphicFramePr>
          <p:cNvPr id="11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199828"/>
              </p:ext>
            </p:extLst>
          </p:nvPr>
        </p:nvGraphicFramePr>
        <p:xfrm>
          <a:off x="512946" y="476672"/>
          <a:ext cx="3456384" cy="683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8" name="Denklem" r:id="rId3" imgW="2184120" imgH="431640" progId="Equation.3">
                  <p:embed/>
                </p:oleObj>
              </mc:Choice>
              <mc:Fallback>
                <p:oleObj name="Denklem" r:id="rId3" imgW="2184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46" y="476672"/>
                        <a:ext cx="3456384" cy="68345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892310"/>
              </p:ext>
            </p:extLst>
          </p:nvPr>
        </p:nvGraphicFramePr>
        <p:xfrm>
          <a:off x="251520" y="1268760"/>
          <a:ext cx="4180885" cy="748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9" name="Denklem" r:id="rId5" imgW="2412720" imgH="431640" progId="Equation.3">
                  <p:embed/>
                </p:oleObj>
              </mc:Choice>
              <mc:Fallback>
                <p:oleObj name="Denklem" r:id="rId5" imgW="24127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268760"/>
                        <a:ext cx="4180885" cy="748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871917"/>
              </p:ext>
            </p:extLst>
          </p:nvPr>
        </p:nvGraphicFramePr>
        <p:xfrm>
          <a:off x="188910" y="2060848"/>
          <a:ext cx="4392488" cy="763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0" name="Denklem" r:id="rId7" imgW="2489040" imgH="431640" progId="Equation.3">
                  <p:embed/>
                </p:oleObj>
              </mc:Choice>
              <mc:Fallback>
                <p:oleObj name="Denklem" r:id="rId7" imgW="2489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0" y="2060848"/>
                        <a:ext cx="4392488" cy="76343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ağ Ayraç 2"/>
          <p:cNvSpPr/>
          <p:nvPr/>
        </p:nvSpPr>
        <p:spPr>
          <a:xfrm>
            <a:off x="4427984" y="476672"/>
            <a:ext cx="438934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377627" y="4629497"/>
            <a:ext cx="8316738" cy="1937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Buradan görüldüğü gibi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dereceden bir polinom uydurma için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 doğrusal denklem sisteminin çözülmesi gerekir. </a:t>
            </a:r>
            <a:endParaRPr lang="tr-TR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tr-TR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Bu </a:t>
            </a: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genelleştirilerek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dereceden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bir polinom için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n+1 adet lineer denklemin çözülmesi gerektiği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söylenebilir. </a:t>
            </a:r>
          </a:p>
        </p:txBody>
      </p:sp>
      <p:graphicFrame>
        <p:nvGraphicFramePr>
          <p:cNvPr id="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98015"/>
              </p:ext>
            </p:extLst>
          </p:nvPr>
        </p:nvGraphicFramePr>
        <p:xfrm>
          <a:off x="2218491" y="3068960"/>
          <a:ext cx="4670827" cy="1367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1" name="Denklem" r:id="rId9" imgW="2514600" imgH="736560" progId="Equation.3">
                  <p:embed/>
                </p:oleObj>
              </mc:Choice>
              <mc:Fallback>
                <p:oleObj name="Denklem" r:id="rId9" imgW="251460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8491" y="3068960"/>
                        <a:ext cx="4670827" cy="1367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261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04448" y="6448251"/>
            <a:ext cx="405408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17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32486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332656"/>
            <a:ext cx="84963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76256" y="79799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Bölüm-5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539552" y="-8976"/>
            <a:ext cx="258917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tr-TR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5.1.2. Polinom Uydurma</a:t>
            </a:r>
            <a:endParaRPr lang="tr-TR" b="1" baseline="-250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36"/>
          <p:cNvSpPr>
            <a:spLocks noChangeArrowheads="1"/>
          </p:cNvSpPr>
          <p:nvPr/>
        </p:nvSpPr>
        <p:spPr bwMode="auto">
          <a:xfrm>
            <a:off x="395536" y="476672"/>
            <a:ext cx="784887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95350" indent="-8953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Örnek: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Aşağıdaki tablo değerlerine uygun </a:t>
            </a: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Dereceden Polinom Eğrisini 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 Küçük Kareler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yöntemine göre uydurunuz.</a:t>
            </a:r>
          </a:p>
        </p:txBody>
      </p:sp>
      <p:graphicFrame>
        <p:nvGraphicFramePr>
          <p:cNvPr id="12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162904"/>
              </p:ext>
            </p:extLst>
          </p:nvPr>
        </p:nvGraphicFramePr>
        <p:xfrm>
          <a:off x="624880" y="1988840"/>
          <a:ext cx="2181225" cy="2152701"/>
        </p:xfrm>
        <a:graphic>
          <a:graphicData uri="http://schemas.openxmlformats.org/drawingml/2006/table">
            <a:tbl>
              <a:tblPr/>
              <a:tblGrid>
                <a:gridCol w="727075"/>
                <a:gridCol w="727075"/>
                <a:gridCol w="727075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tr-T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tr-TR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12.3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17.5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Nesne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659480"/>
              </p:ext>
            </p:extLst>
          </p:nvPr>
        </p:nvGraphicFramePr>
        <p:xfrm>
          <a:off x="4211960" y="5445224"/>
          <a:ext cx="24003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4" name="Denklem" r:id="rId3" imgW="1168200" imgH="241200" progId="Equation.3">
                  <p:embed/>
                </p:oleObj>
              </mc:Choice>
              <mc:Fallback>
                <p:oleObj name="Denklem" r:id="rId3" imgW="1168200" imgH="2412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5445224"/>
                        <a:ext cx="2400300" cy="4937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Nesne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008142"/>
              </p:ext>
            </p:extLst>
          </p:nvPr>
        </p:nvGraphicFramePr>
        <p:xfrm>
          <a:off x="3851920" y="1700808"/>
          <a:ext cx="3455987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5" name="Denklem" r:id="rId5" imgW="2184120" imgH="431640" progId="Equation.3">
                  <p:embed/>
                </p:oleObj>
              </mc:Choice>
              <mc:Fallback>
                <p:oleObj name="Denklem" r:id="rId5" imgW="2184120" imgH="43164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700808"/>
                        <a:ext cx="3455987" cy="6842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Nesne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219929"/>
              </p:ext>
            </p:extLst>
          </p:nvPr>
        </p:nvGraphicFramePr>
        <p:xfrm>
          <a:off x="3635896" y="2708920"/>
          <a:ext cx="41814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6" name="Denklem" r:id="rId7" imgW="2412720" imgH="431640" progId="Equation.3">
                  <p:embed/>
                </p:oleObj>
              </mc:Choice>
              <mc:Fallback>
                <p:oleObj name="Denklem" r:id="rId7" imgW="2412720" imgH="43164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708920"/>
                        <a:ext cx="418147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Nesne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479065"/>
              </p:ext>
            </p:extLst>
          </p:nvPr>
        </p:nvGraphicFramePr>
        <p:xfrm>
          <a:off x="3635896" y="3789040"/>
          <a:ext cx="4392612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7" name="Denklem" r:id="rId9" imgW="2489040" imgH="431640" progId="Equation.3">
                  <p:embed/>
                </p:oleObj>
              </mc:Choice>
              <mc:Fallback>
                <p:oleObj name="Denklem" r:id="rId9" imgW="2489040" imgH="43164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3789040"/>
                        <a:ext cx="4392612" cy="7635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261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04448" y="6448251"/>
            <a:ext cx="405408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18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32486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332656"/>
            <a:ext cx="84963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76256" y="79799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Bölüm-5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539552" y="-8976"/>
            <a:ext cx="258917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tr-TR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5.1.2. Polinom Uydurma</a:t>
            </a:r>
            <a:endParaRPr lang="tr-TR" b="1" baseline="-250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190822"/>
              </p:ext>
            </p:extLst>
          </p:nvPr>
        </p:nvGraphicFramePr>
        <p:xfrm>
          <a:off x="1986597" y="620688"/>
          <a:ext cx="5760641" cy="2808312"/>
        </p:xfrm>
        <a:graphic>
          <a:graphicData uri="http://schemas.openxmlformats.org/drawingml/2006/table">
            <a:tbl>
              <a:tblPr/>
              <a:tblGrid>
                <a:gridCol w="397286"/>
                <a:gridCol w="463500"/>
                <a:gridCol w="794571"/>
                <a:gridCol w="728357"/>
                <a:gridCol w="794571"/>
                <a:gridCol w="794571"/>
                <a:gridCol w="860785"/>
                <a:gridCol w="927000"/>
              </a:tblGrid>
              <a:tr h="3459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tr-TR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y</a:t>
                      </a:r>
                      <a:r>
                        <a:rPr kumimoji="0" lang="tr-TR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tr-TR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tr-TR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tr-TR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tr-TR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tr-TR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tr-TR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tr-TR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tr-T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y</a:t>
                      </a:r>
                      <a:r>
                        <a:rPr kumimoji="0" lang="tr-TR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tr-TR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tr-TR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tr-TR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y</a:t>
                      </a:r>
                      <a:r>
                        <a:rPr kumimoji="0" lang="tr-TR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5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5.5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</a:rPr>
                        <a:t>5.5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5.5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9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81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63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12.3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343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2401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</a:rPr>
                        <a:t>86.1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602.7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9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81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729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6561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</a:rPr>
                        <a:t>144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1296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5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17.5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10000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</a:rPr>
                        <a:t>175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1750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3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58.3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240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2100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19044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</a:rPr>
                        <a:t>431.6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3717.2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Object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059332"/>
              </p:ext>
            </p:extLst>
          </p:nvPr>
        </p:nvGraphicFramePr>
        <p:xfrm>
          <a:off x="2004183" y="3068959"/>
          <a:ext cx="39687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7" name="Denklem" r:id="rId3" imgW="291960" imgH="253800" progId="Equation.3">
                  <p:embed/>
                </p:oleObj>
              </mc:Choice>
              <mc:Fallback>
                <p:oleObj name="Denklem" r:id="rId3" imgW="291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183" y="3068959"/>
                        <a:ext cx="39687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60055"/>
              </p:ext>
            </p:extLst>
          </p:nvPr>
        </p:nvGraphicFramePr>
        <p:xfrm>
          <a:off x="2418646" y="2708919"/>
          <a:ext cx="438649" cy="324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8" name="Denklem" r:id="rId5" imgW="342720" imgH="253800" progId="Equation.3">
                  <p:embed/>
                </p:oleObj>
              </mc:Choice>
              <mc:Fallback>
                <p:oleObj name="Denklem" r:id="rId5" imgW="3427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8646" y="2708919"/>
                        <a:ext cx="438649" cy="324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237226"/>
              </p:ext>
            </p:extLst>
          </p:nvPr>
        </p:nvGraphicFramePr>
        <p:xfrm>
          <a:off x="6019045" y="2708919"/>
          <a:ext cx="681283" cy="377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9" name="Denklem" r:id="rId7" imgW="457200" imgH="253800" progId="Equation.3">
                  <p:embed/>
                </p:oleObj>
              </mc:Choice>
              <mc:Fallback>
                <p:oleObj name="Denklem" r:id="rId7" imgW="457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045" y="2708919"/>
                        <a:ext cx="681283" cy="377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94717"/>
              </p:ext>
            </p:extLst>
          </p:nvPr>
        </p:nvGraphicFramePr>
        <p:xfrm>
          <a:off x="2994539" y="2708919"/>
          <a:ext cx="432218" cy="30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0" name="Denklem" r:id="rId9" imgW="355320" imgH="253800" progId="Equation.3">
                  <p:embed/>
                </p:oleObj>
              </mc:Choice>
              <mc:Fallback>
                <p:oleObj name="Denklem" r:id="rId9" imgW="3553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539" y="2708919"/>
                        <a:ext cx="432218" cy="308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286419"/>
              </p:ext>
            </p:extLst>
          </p:nvPr>
        </p:nvGraphicFramePr>
        <p:xfrm>
          <a:off x="3642782" y="2708919"/>
          <a:ext cx="54006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1" name="Denklem" r:id="rId11" imgW="380880" imgH="253800" progId="Equation.3">
                  <p:embed/>
                </p:oleObj>
              </mc:Choice>
              <mc:Fallback>
                <p:oleObj name="Denklem" r:id="rId11" imgW="380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2782" y="2708919"/>
                        <a:ext cx="540060" cy="36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028548"/>
              </p:ext>
            </p:extLst>
          </p:nvPr>
        </p:nvGraphicFramePr>
        <p:xfrm>
          <a:off x="4434869" y="2708919"/>
          <a:ext cx="443398" cy="305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2" name="Denklem" r:id="rId13" imgW="368280" imgH="253800" progId="Equation.3">
                  <p:embed/>
                </p:oleObj>
              </mc:Choice>
              <mc:Fallback>
                <p:oleObj name="Denklem" r:id="rId13" imgW="3682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4869" y="2708919"/>
                        <a:ext cx="443398" cy="305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940380"/>
              </p:ext>
            </p:extLst>
          </p:nvPr>
        </p:nvGraphicFramePr>
        <p:xfrm>
          <a:off x="5226957" y="2780927"/>
          <a:ext cx="458465" cy="305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3" name="Denklem" r:id="rId15" imgW="380880" imgH="253800" progId="Equation.3">
                  <p:embed/>
                </p:oleObj>
              </mc:Choice>
              <mc:Fallback>
                <p:oleObj name="Denklem" r:id="rId15" imgW="380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957" y="2780927"/>
                        <a:ext cx="458465" cy="305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252837"/>
              </p:ext>
            </p:extLst>
          </p:nvPr>
        </p:nvGraphicFramePr>
        <p:xfrm>
          <a:off x="6811133" y="2708919"/>
          <a:ext cx="7556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4" name="Denklem" r:id="rId17" imgW="482400" imgH="253800" progId="Equation.3">
                  <p:embed/>
                </p:oleObj>
              </mc:Choice>
              <mc:Fallback>
                <p:oleObj name="Denklem" r:id="rId17" imgW="482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1133" y="2708919"/>
                        <a:ext cx="75565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Dikdörtgen 24"/>
          <p:cNvSpPr/>
          <p:nvPr/>
        </p:nvSpPr>
        <p:spPr>
          <a:xfrm>
            <a:off x="179512" y="337628"/>
            <a:ext cx="925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Çözüm</a:t>
            </a:r>
            <a:endParaRPr lang="tr-TR" sz="2000" dirty="0"/>
          </a:p>
        </p:txBody>
      </p:sp>
      <p:graphicFrame>
        <p:nvGraphicFramePr>
          <p:cNvPr id="8" name="Nesne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722600"/>
              </p:ext>
            </p:extLst>
          </p:nvPr>
        </p:nvGraphicFramePr>
        <p:xfrm>
          <a:off x="323528" y="3933056"/>
          <a:ext cx="3934626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5" name="Denklem" r:id="rId19" imgW="2514600" imgH="736600" progId="Equation.3">
                  <p:embed/>
                </p:oleObj>
              </mc:Choice>
              <mc:Fallback>
                <p:oleObj name="Denklem" r:id="rId19" imgW="2514600" imgH="736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933056"/>
                        <a:ext cx="3934626" cy="1152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Nesne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338115"/>
              </p:ext>
            </p:extLst>
          </p:nvPr>
        </p:nvGraphicFramePr>
        <p:xfrm>
          <a:off x="323527" y="5229200"/>
          <a:ext cx="3888433" cy="1169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6" name="Denklem" r:id="rId21" imgW="2362200" imgH="711200" progId="Equation.3">
                  <p:embed/>
                </p:oleObj>
              </mc:Choice>
              <mc:Fallback>
                <p:oleObj name="Denklem" r:id="rId21" imgW="2362200" imgH="71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7" y="5229200"/>
                        <a:ext cx="3888433" cy="1169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36"/>
          <p:cNvSpPr>
            <a:spLocks noChangeArrowheads="1"/>
          </p:cNvSpPr>
          <p:nvPr/>
        </p:nvSpPr>
        <p:spPr bwMode="auto">
          <a:xfrm>
            <a:off x="4632226" y="4401451"/>
            <a:ext cx="3180134" cy="808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/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000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4.7755   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0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0.5717</a:t>
            </a:r>
            <a:endParaRPr lang="tr-TR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0.0720</a:t>
            </a:r>
            <a:endParaRPr lang="tr-TR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396062"/>
              </p:ext>
            </p:extLst>
          </p:nvPr>
        </p:nvGraphicFramePr>
        <p:xfrm>
          <a:off x="4911799" y="5445224"/>
          <a:ext cx="3624212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7" name="Denklem" r:id="rId23" imgW="2019240" imgH="482400" progId="Equation.3">
                  <p:embed/>
                </p:oleObj>
              </mc:Choice>
              <mc:Fallback>
                <p:oleObj name="Denklem" r:id="rId23" imgW="20192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1799" y="5445224"/>
                        <a:ext cx="3624212" cy="86409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4499992" y="3891767"/>
            <a:ext cx="3960440" cy="39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95000"/>
              </a:lnSpc>
            </a:pP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Herhangi bir yöntem ile çözülürse:</a:t>
            </a:r>
          </a:p>
        </p:txBody>
      </p:sp>
      <p:sp>
        <p:nvSpPr>
          <p:cNvPr id="33" name="Sağ Ayraç 32"/>
          <p:cNvSpPr/>
          <p:nvPr/>
        </p:nvSpPr>
        <p:spPr>
          <a:xfrm>
            <a:off x="4211960" y="3894024"/>
            <a:ext cx="288032" cy="26313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332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04448" y="6448251"/>
            <a:ext cx="405408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19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32486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332656"/>
            <a:ext cx="84963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76256" y="79799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Bölüm-5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539552" y="-8976"/>
            <a:ext cx="258917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tr-TR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5.1.2. Polinom Uydurma</a:t>
            </a:r>
            <a:endParaRPr lang="tr-TR" b="1" baseline="-250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59" name="Picture 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17032"/>
            <a:ext cx="32480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60" name="Picture 3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" r="6697"/>
          <a:stretch/>
        </p:blipFill>
        <p:spPr bwMode="auto">
          <a:xfrm>
            <a:off x="4382839" y="3545755"/>
            <a:ext cx="41624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61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76" y="737738"/>
            <a:ext cx="74295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Dikdörtgen 18"/>
          <p:cNvSpPr/>
          <p:nvPr/>
        </p:nvSpPr>
        <p:spPr>
          <a:xfrm>
            <a:off x="179512" y="337628"/>
            <a:ext cx="32516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MATLAB Programı ve çıktısı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7363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04448" y="6448251"/>
            <a:ext cx="405408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32486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332656"/>
            <a:ext cx="84963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76256" y="79799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Bölüm-5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413650" y="334787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İnterpolasyon</a:t>
            </a:r>
            <a:endParaRPr lang="tr-TR" b="1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29118" y="751473"/>
            <a:ext cx="8319345" cy="2949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fontAlgn="base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Deneylerden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elde edilen </a:t>
            </a:r>
            <a:r>
              <a:rPr lang="tr-TR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değerler tam doğru ise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ara değerlerin bulunmasında </a:t>
            </a:r>
            <a:r>
              <a:rPr lang="tr-TR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interpolasyon</a:t>
            </a:r>
            <a:r>
              <a:rPr lang="tr-T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yaklaşımı kullanılır. 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spcBef>
                <a:spcPct val="35000"/>
              </a:spcBef>
              <a:spcAft>
                <a:spcPct val="0"/>
              </a:spcAft>
              <a:defRPr/>
            </a:pPr>
            <a:endParaRPr lang="tr-TR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fontAlgn="base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Bu </a:t>
            </a: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yaklaşımda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tüm veri noktalarından geçen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bir eğri uydurmaya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çalışılır.</a:t>
            </a:r>
          </a:p>
          <a:p>
            <a:pPr marL="342900" indent="-342900" algn="just" fontAlgn="base">
              <a:spcBef>
                <a:spcPct val="3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tr-TR" sz="1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fontAlgn="base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Eğer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n+1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tane veri varsa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n. dereceden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bir polinom tüm noktalardan </a:t>
            </a: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geçer.</a:t>
            </a:r>
          </a:p>
          <a:p>
            <a:pPr algn="just" fontAlgn="base">
              <a:spcBef>
                <a:spcPct val="35000"/>
              </a:spcBef>
              <a:spcAft>
                <a:spcPct val="0"/>
              </a:spcAft>
              <a:defRPr/>
            </a:pPr>
            <a:endParaRPr lang="tr-TR" sz="1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fontAlgn="base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Ya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da noktalar arasında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doğrusal </a:t>
            </a:r>
            <a:r>
              <a:rPr lang="tr-TR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interpolasyon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yapılabilir.</a:t>
            </a:r>
          </a:p>
        </p:txBody>
      </p:sp>
      <p:grpSp>
        <p:nvGrpSpPr>
          <p:cNvPr id="9" name="Group 43"/>
          <p:cNvGrpSpPr>
            <a:grpSpLocks/>
          </p:cNvGrpSpPr>
          <p:nvPr/>
        </p:nvGrpSpPr>
        <p:grpSpPr bwMode="auto">
          <a:xfrm>
            <a:off x="1148100" y="3996351"/>
            <a:ext cx="3203575" cy="2159000"/>
            <a:chOff x="885" y="2908"/>
            <a:chExt cx="1497" cy="930"/>
          </a:xfrm>
        </p:grpSpPr>
        <p:sp>
          <p:nvSpPr>
            <p:cNvPr id="10" name="Freeform 35"/>
            <p:cNvSpPr>
              <a:spLocks/>
            </p:cNvSpPr>
            <p:nvPr/>
          </p:nvSpPr>
          <p:spPr bwMode="auto">
            <a:xfrm>
              <a:off x="953" y="3090"/>
              <a:ext cx="1134" cy="612"/>
            </a:xfrm>
            <a:custGeom>
              <a:avLst/>
              <a:gdLst>
                <a:gd name="T0" fmla="*/ 0 w 1134"/>
                <a:gd name="T1" fmla="*/ 612 h 612"/>
                <a:gd name="T2" fmla="*/ 227 w 1134"/>
                <a:gd name="T3" fmla="*/ 91 h 612"/>
                <a:gd name="T4" fmla="*/ 794 w 1134"/>
                <a:gd name="T5" fmla="*/ 544 h 612"/>
                <a:gd name="T6" fmla="*/ 1134 w 1134"/>
                <a:gd name="T7" fmla="*/ 0 h 6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34"/>
                <a:gd name="T13" fmla="*/ 0 h 612"/>
                <a:gd name="T14" fmla="*/ 1134 w 1134"/>
                <a:gd name="T15" fmla="*/ 612 h 6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34" h="612">
                  <a:moveTo>
                    <a:pt x="0" y="612"/>
                  </a:moveTo>
                  <a:cubicBezTo>
                    <a:pt x="47" y="357"/>
                    <a:pt x="95" y="102"/>
                    <a:pt x="227" y="91"/>
                  </a:cubicBezTo>
                  <a:cubicBezTo>
                    <a:pt x="359" y="80"/>
                    <a:pt x="643" y="559"/>
                    <a:pt x="794" y="544"/>
                  </a:cubicBezTo>
                  <a:cubicBezTo>
                    <a:pt x="945" y="529"/>
                    <a:pt x="1039" y="264"/>
                    <a:pt x="1134" y="0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" name="Line 36"/>
            <p:cNvSpPr>
              <a:spLocks noChangeShapeType="1"/>
            </p:cNvSpPr>
            <p:nvPr/>
          </p:nvSpPr>
          <p:spPr bwMode="auto">
            <a:xfrm flipV="1">
              <a:off x="885" y="2908"/>
              <a:ext cx="0" cy="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Line 37"/>
            <p:cNvSpPr>
              <a:spLocks noChangeShapeType="1"/>
            </p:cNvSpPr>
            <p:nvPr/>
          </p:nvSpPr>
          <p:spPr bwMode="auto">
            <a:xfrm>
              <a:off x="885" y="3838"/>
              <a:ext cx="14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 rot="-1639958">
              <a:off x="953" y="3544"/>
              <a:ext cx="60" cy="77"/>
              <a:chOff x="998" y="1593"/>
              <a:chExt cx="52" cy="45"/>
            </a:xfrm>
          </p:grpSpPr>
          <p:sp>
            <p:nvSpPr>
              <p:cNvPr id="23" name="Line 39"/>
              <p:cNvSpPr>
                <a:spLocks noChangeShapeType="1"/>
              </p:cNvSpPr>
              <p:nvPr/>
            </p:nvSpPr>
            <p:spPr bwMode="auto">
              <a:xfrm flipH="1">
                <a:off x="998" y="1593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4" name="Line 40"/>
              <p:cNvSpPr>
                <a:spLocks noChangeShapeType="1"/>
              </p:cNvSpPr>
              <p:nvPr/>
            </p:nvSpPr>
            <p:spPr bwMode="auto">
              <a:xfrm>
                <a:off x="998" y="1593"/>
                <a:ext cx="5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4" name="Group 41"/>
            <p:cNvGrpSpPr>
              <a:grpSpLocks/>
            </p:cNvGrpSpPr>
            <p:nvPr/>
          </p:nvGrpSpPr>
          <p:grpSpPr bwMode="auto">
            <a:xfrm rot="-1639958">
              <a:off x="1157" y="3158"/>
              <a:ext cx="60" cy="77"/>
              <a:chOff x="998" y="1593"/>
              <a:chExt cx="52" cy="45"/>
            </a:xfrm>
          </p:grpSpPr>
          <p:sp>
            <p:nvSpPr>
              <p:cNvPr id="21" name="Line 42"/>
              <p:cNvSpPr>
                <a:spLocks noChangeShapeType="1"/>
              </p:cNvSpPr>
              <p:nvPr/>
            </p:nvSpPr>
            <p:spPr bwMode="auto">
              <a:xfrm flipH="1">
                <a:off x="998" y="1593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" name="Line 43"/>
              <p:cNvSpPr>
                <a:spLocks noChangeShapeType="1"/>
              </p:cNvSpPr>
              <p:nvPr/>
            </p:nvSpPr>
            <p:spPr bwMode="auto">
              <a:xfrm>
                <a:off x="998" y="1593"/>
                <a:ext cx="5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 rot="-1639958">
              <a:off x="1588" y="3535"/>
              <a:ext cx="60" cy="77"/>
              <a:chOff x="998" y="1593"/>
              <a:chExt cx="52" cy="45"/>
            </a:xfrm>
          </p:grpSpPr>
          <p:sp>
            <p:nvSpPr>
              <p:cNvPr id="19" name="Line 45"/>
              <p:cNvSpPr>
                <a:spLocks noChangeShapeType="1"/>
              </p:cNvSpPr>
              <p:nvPr/>
            </p:nvSpPr>
            <p:spPr bwMode="auto">
              <a:xfrm flipH="1">
                <a:off x="998" y="1593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0" name="Line 46"/>
              <p:cNvSpPr>
                <a:spLocks noChangeShapeType="1"/>
              </p:cNvSpPr>
              <p:nvPr/>
            </p:nvSpPr>
            <p:spPr bwMode="auto">
              <a:xfrm>
                <a:off x="998" y="1593"/>
                <a:ext cx="5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6" name="Group 47"/>
            <p:cNvGrpSpPr>
              <a:grpSpLocks/>
            </p:cNvGrpSpPr>
            <p:nvPr/>
          </p:nvGrpSpPr>
          <p:grpSpPr bwMode="auto">
            <a:xfrm rot="-1639958">
              <a:off x="2027" y="3158"/>
              <a:ext cx="60" cy="77"/>
              <a:chOff x="998" y="1593"/>
              <a:chExt cx="52" cy="45"/>
            </a:xfrm>
          </p:grpSpPr>
          <p:sp>
            <p:nvSpPr>
              <p:cNvPr id="17" name="Line 48"/>
              <p:cNvSpPr>
                <a:spLocks noChangeShapeType="1"/>
              </p:cNvSpPr>
              <p:nvPr/>
            </p:nvSpPr>
            <p:spPr bwMode="auto">
              <a:xfrm flipH="1">
                <a:off x="998" y="1593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8" name="Line 49"/>
              <p:cNvSpPr>
                <a:spLocks noChangeShapeType="1"/>
              </p:cNvSpPr>
              <p:nvPr/>
            </p:nvSpPr>
            <p:spPr bwMode="auto">
              <a:xfrm>
                <a:off x="998" y="1593"/>
                <a:ext cx="5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</p:grpSp>
      <p:grpSp>
        <p:nvGrpSpPr>
          <p:cNvPr id="25" name="Group 44"/>
          <p:cNvGrpSpPr>
            <a:grpSpLocks/>
          </p:cNvGrpSpPr>
          <p:nvPr/>
        </p:nvGrpSpPr>
        <p:grpSpPr bwMode="auto">
          <a:xfrm>
            <a:off x="5107091" y="3932238"/>
            <a:ext cx="3313113" cy="2232025"/>
            <a:chOff x="2835" y="2863"/>
            <a:chExt cx="1497" cy="930"/>
          </a:xfrm>
        </p:grpSpPr>
        <p:sp>
          <p:nvSpPr>
            <p:cNvPr id="26" name="Line 51"/>
            <p:cNvSpPr>
              <a:spLocks noChangeShapeType="1"/>
            </p:cNvSpPr>
            <p:nvPr/>
          </p:nvSpPr>
          <p:spPr bwMode="auto">
            <a:xfrm flipV="1">
              <a:off x="2835" y="2863"/>
              <a:ext cx="0" cy="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7" name="Line 52"/>
            <p:cNvSpPr>
              <a:spLocks noChangeShapeType="1"/>
            </p:cNvSpPr>
            <p:nvPr/>
          </p:nvSpPr>
          <p:spPr bwMode="auto">
            <a:xfrm>
              <a:off x="2835" y="3793"/>
              <a:ext cx="14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grpSp>
          <p:nvGrpSpPr>
            <p:cNvPr id="28" name="Group 53"/>
            <p:cNvGrpSpPr>
              <a:grpSpLocks/>
            </p:cNvGrpSpPr>
            <p:nvPr/>
          </p:nvGrpSpPr>
          <p:grpSpPr bwMode="auto">
            <a:xfrm rot="-1639958">
              <a:off x="2903" y="3499"/>
              <a:ext cx="60" cy="77"/>
              <a:chOff x="998" y="1593"/>
              <a:chExt cx="52" cy="45"/>
            </a:xfrm>
          </p:grpSpPr>
          <p:sp>
            <p:nvSpPr>
              <p:cNvPr id="41" name="Line 54"/>
              <p:cNvSpPr>
                <a:spLocks noChangeShapeType="1"/>
              </p:cNvSpPr>
              <p:nvPr/>
            </p:nvSpPr>
            <p:spPr bwMode="auto">
              <a:xfrm flipH="1">
                <a:off x="998" y="1593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2" name="Line 55"/>
              <p:cNvSpPr>
                <a:spLocks noChangeShapeType="1"/>
              </p:cNvSpPr>
              <p:nvPr/>
            </p:nvSpPr>
            <p:spPr bwMode="auto">
              <a:xfrm>
                <a:off x="998" y="1593"/>
                <a:ext cx="5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29" name="Group 56"/>
            <p:cNvGrpSpPr>
              <a:grpSpLocks/>
            </p:cNvGrpSpPr>
            <p:nvPr/>
          </p:nvGrpSpPr>
          <p:grpSpPr bwMode="auto">
            <a:xfrm rot="-1639958">
              <a:off x="3107" y="3113"/>
              <a:ext cx="60" cy="77"/>
              <a:chOff x="998" y="1593"/>
              <a:chExt cx="52" cy="45"/>
            </a:xfrm>
          </p:grpSpPr>
          <p:sp>
            <p:nvSpPr>
              <p:cNvPr id="39" name="Line 57"/>
              <p:cNvSpPr>
                <a:spLocks noChangeShapeType="1"/>
              </p:cNvSpPr>
              <p:nvPr/>
            </p:nvSpPr>
            <p:spPr bwMode="auto">
              <a:xfrm flipH="1">
                <a:off x="998" y="1593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" name="Line 58"/>
              <p:cNvSpPr>
                <a:spLocks noChangeShapeType="1"/>
              </p:cNvSpPr>
              <p:nvPr/>
            </p:nvSpPr>
            <p:spPr bwMode="auto">
              <a:xfrm>
                <a:off x="998" y="1593"/>
                <a:ext cx="5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30" name="Group 59"/>
            <p:cNvGrpSpPr>
              <a:grpSpLocks/>
            </p:cNvGrpSpPr>
            <p:nvPr/>
          </p:nvGrpSpPr>
          <p:grpSpPr bwMode="auto">
            <a:xfrm rot="-1639958">
              <a:off x="3538" y="3490"/>
              <a:ext cx="60" cy="77"/>
              <a:chOff x="998" y="1593"/>
              <a:chExt cx="52" cy="45"/>
            </a:xfrm>
          </p:grpSpPr>
          <p:sp>
            <p:nvSpPr>
              <p:cNvPr id="37" name="Line 60"/>
              <p:cNvSpPr>
                <a:spLocks noChangeShapeType="1"/>
              </p:cNvSpPr>
              <p:nvPr/>
            </p:nvSpPr>
            <p:spPr bwMode="auto">
              <a:xfrm flipH="1">
                <a:off x="998" y="1593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8" name="Line 61"/>
              <p:cNvSpPr>
                <a:spLocks noChangeShapeType="1"/>
              </p:cNvSpPr>
              <p:nvPr/>
            </p:nvSpPr>
            <p:spPr bwMode="auto">
              <a:xfrm>
                <a:off x="998" y="1593"/>
                <a:ext cx="5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31" name="Group 62"/>
            <p:cNvGrpSpPr>
              <a:grpSpLocks/>
            </p:cNvGrpSpPr>
            <p:nvPr/>
          </p:nvGrpSpPr>
          <p:grpSpPr bwMode="auto">
            <a:xfrm rot="-1639958">
              <a:off x="3977" y="3113"/>
              <a:ext cx="60" cy="77"/>
              <a:chOff x="998" y="1593"/>
              <a:chExt cx="52" cy="45"/>
            </a:xfrm>
          </p:grpSpPr>
          <p:sp>
            <p:nvSpPr>
              <p:cNvPr id="35" name="Line 63"/>
              <p:cNvSpPr>
                <a:spLocks noChangeShapeType="1"/>
              </p:cNvSpPr>
              <p:nvPr/>
            </p:nvSpPr>
            <p:spPr bwMode="auto">
              <a:xfrm flipH="1">
                <a:off x="998" y="1593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" name="Line 64"/>
              <p:cNvSpPr>
                <a:spLocks noChangeShapeType="1"/>
              </p:cNvSpPr>
              <p:nvPr/>
            </p:nvSpPr>
            <p:spPr bwMode="auto">
              <a:xfrm>
                <a:off x="998" y="1593"/>
                <a:ext cx="5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32" name="Line 65"/>
            <p:cNvSpPr>
              <a:spLocks noChangeShapeType="1"/>
            </p:cNvSpPr>
            <p:nvPr/>
          </p:nvSpPr>
          <p:spPr bwMode="auto">
            <a:xfrm flipV="1">
              <a:off x="2926" y="3158"/>
              <a:ext cx="204" cy="38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3" name="Line 66"/>
            <p:cNvSpPr>
              <a:spLocks noChangeShapeType="1"/>
            </p:cNvSpPr>
            <p:nvPr/>
          </p:nvSpPr>
          <p:spPr bwMode="auto">
            <a:xfrm>
              <a:off x="3130" y="3158"/>
              <a:ext cx="431" cy="36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4" name="Line 67"/>
            <p:cNvSpPr>
              <a:spLocks noChangeShapeType="1"/>
            </p:cNvSpPr>
            <p:nvPr/>
          </p:nvSpPr>
          <p:spPr bwMode="auto">
            <a:xfrm flipV="1">
              <a:off x="3583" y="3158"/>
              <a:ext cx="409" cy="36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2675596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04448" y="6448251"/>
            <a:ext cx="405408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20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32486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332656"/>
            <a:ext cx="84963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76256" y="79799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Bölüm-5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539552" y="-8976"/>
            <a:ext cx="258917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tr-TR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5.1.2. Polinom Uydurma</a:t>
            </a:r>
            <a:endParaRPr lang="tr-TR" b="1" baseline="-250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36"/>
          <p:cNvSpPr>
            <a:spLocks noChangeArrowheads="1"/>
          </p:cNvSpPr>
          <p:nvPr/>
        </p:nvSpPr>
        <p:spPr bwMode="auto">
          <a:xfrm>
            <a:off x="539552" y="476672"/>
            <a:ext cx="784887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95350" indent="-895350" algn="just" fontAlgn="base">
              <a:spcBef>
                <a:spcPct val="0"/>
              </a:spcBef>
              <a:spcAft>
                <a:spcPct val="0"/>
              </a:spcAft>
            </a:pP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Örnek2: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Aşağıdaki tablo değerlerine uygun </a:t>
            </a: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Dereceden Polinom Eğrisini 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 Küçük Kareler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yöntemine göre uydurunuz.</a:t>
            </a:r>
          </a:p>
        </p:txBody>
      </p:sp>
      <p:graphicFrame>
        <p:nvGraphicFramePr>
          <p:cNvPr id="2" name="Nesne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624886"/>
              </p:ext>
            </p:extLst>
          </p:nvPr>
        </p:nvGraphicFramePr>
        <p:xfrm>
          <a:off x="4044776" y="1628800"/>
          <a:ext cx="3911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6" name="Denklem" r:id="rId3" imgW="2184120" imgH="431640" progId="Equation.3">
                  <p:embed/>
                </p:oleObj>
              </mc:Choice>
              <mc:Fallback>
                <p:oleObj name="Denklem" r:id="rId3" imgW="2184120" imgH="431640" progId="Equation.3">
                  <p:embed/>
                  <p:pic>
                    <p:nvPicPr>
                      <p:cNvPr id="0" name="Nesn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776" y="1628800"/>
                        <a:ext cx="3911600" cy="774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Nesne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872878"/>
              </p:ext>
            </p:extLst>
          </p:nvPr>
        </p:nvGraphicFramePr>
        <p:xfrm>
          <a:off x="3757438" y="2852763"/>
          <a:ext cx="47307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7" name="Denklem" r:id="rId5" imgW="2412720" imgH="431640" progId="Equation.3">
                  <p:embed/>
                </p:oleObj>
              </mc:Choice>
              <mc:Fallback>
                <p:oleObj name="Denklem" r:id="rId5" imgW="2412720" imgH="431640" progId="Equation.3">
                  <p:embed/>
                  <p:pic>
                    <p:nvPicPr>
                      <p:cNvPr id="0" name="Nesn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438" y="2852763"/>
                        <a:ext cx="47307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Nesne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838052"/>
              </p:ext>
            </p:extLst>
          </p:nvPr>
        </p:nvGraphicFramePr>
        <p:xfrm>
          <a:off x="3828876" y="4149750"/>
          <a:ext cx="49704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8" name="Denklem" r:id="rId7" imgW="2489040" imgH="431640" progId="Equation.3">
                  <p:embed/>
                </p:oleObj>
              </mc:Choice>
              <mc:Fallback>
                <p:oleObj name="Denklem" r:id="rId7" imgW="2489040" imgH="431640" progId="Equation.3">
                  <p:embed/>
                  <p:pic>
                    <p:nvPicPr>
                      <p:cNvPr id="0" name="Nesn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8876" y="4149750"/>
                        <a:ext cx="4970462" cy="863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Nesne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327170"/>
              </p:ext>
            </p:extLst>
          </p:nvPr>
        </p:nvGraphicFramePr>
        <p:xfrm>
          <a:off x="4476576" y="5445150"/>
          <a:ext cx="24003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9" name="Denklem" r:id="rId9" imgW="1168200" imgH="241200" progId="Equation.3">
                  <p:embed/>
                </p:oleObj>
              </mc:Choice>
              <mc:Fallback>
                <p:oleObj name="Denklem" r:id="rId9" imgW="1168200" imgH="241200" progId="Equation.3">
                  <p:embed/>
                  <p:pic>
                    <p:nvPicPr>
                      <p:cNvPr id="0" name="Nesn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576" y="5445150"/>
                        <a:ext cx="2400300" cy="4937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807705"/>
              </p:ext>
            </p:extLst>
          </p:nvPr>
        </p:nvGraphicFramePr>
        <p:xfrm>
          <a:off x="647700" y="1916832"/>
          <a:ext cx="2181225" cy="3750852"/>
        </p:xfrm>
        <a:graphic>
          <a:graphicData uri="http://schemas.openxmlformats.org/drawingml/2006/table">
            <a:tbl>
              <a:tblPr/>
              <a:tblGrid>
                <a:gridCol w="727075"/>
                <a:gridCol w="727075"/>
                <a:gridCol w="727075"/>
              </a:tblGrid>
              <a:tr h="3036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tr-T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tr-TR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69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34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04448" y="6448251"/>
            <a:ext cx="405408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21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32486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332656"/>
            <a:ext cx="84963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76256" y="79799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Bölüm-5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539552" y="-8976"/>
            <a:ext cx="258917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tr-TR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5.1.2. Polinom Uydurma</a:t>
            </a:r>
            <a:endParaRPr lang="tr-TR" b="1" baseline="-250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Group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744204"/>
              </p:ext>
            </p:extLst>
          </p:nvPr>
        </p:nvGraphicFramePr>
        <p:xfrm>
          <a:off x="1223764" y="1095478"/>
          <a:ext cx="6588596" cy="4493762"/>
        </p:xfrm>
        <a:graphic>
          <a:graphicData uri="http://schemas.openxmlformats.org/drawingml/2006/table">
            <a:tbl>
              <a:tblPr/>
              <a:tblGrid>
                <a:gridCol w="503560"/>
                <a:gridCol w="576560"/>
                <a:gridCol w="648072"/>
                <a:gridCol w="936104"/>
                <a:gridCol w="971972"/>
                <a:gridCol w="1152128"/>
                <a:gridCol w="792088"/>
                <a:gridCol w="1008112"/>
              </a:tblGrid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tr-T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tr-T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tr-T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tr-TR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tr-T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tr-TR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tr-T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tr-TR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tr-TR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tr-TR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tr-TR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tr-T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tr-TR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tr-T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125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625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10000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250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2500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225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3375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50625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480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7200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8000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160000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660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13200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625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15625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390625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950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23750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27000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810000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1080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32400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1225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42875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1500625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1365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47775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1600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64000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2560000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1600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64000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2025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91125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4100625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1890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85050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2500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125000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6250000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2100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105000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5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275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343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9625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378125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15833125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10455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381275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Object 2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578429"/>
              </p:ext>
            </p:extLst>
          </p:nvPr>
        </p:nvGraphicFramePr>
        <p:xfrm>
          <a:off x="1259632" y="5127926"/>
          <a:ext cx="39687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3" name="Denklem" r:id="rId3" imgW="291960" imgH="253800" progId="Equation.3">
                  <p:embed/>
                </p:oleObj>
              </mc:Choice>
              <mc:Fallback>
                <p:oleObj name="Denklem" r:id="rId3" imgW="291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127926"/>
                        <a:ext cx="39687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05560"/>
              </p:ext>
            </p:extLst>
          </p:nvPr>
        </p:nvGraphicFramePr>
        <p:xfrm>
          <a:off x="1835696" y="4983910"/>
          <a:ext cx="389419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4" name="Denklem" r:id="rId5" imgW="342720" imgH="253800" progId="Equation.3">
                  <p:embed/>
                </p:oleObj>
              </mc:Choice>
              <mc:Fallback>
                <p:oleObj name="Denklem" r:id="rId5" imgW="3427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983910"/>
                        <a:ext cx="389419" cy="288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686691"/>
              </p:ext>
            </p:extLst>
          </p:nvPr>
        </p:nvGraphicFramePr>
        <p:xfrm>
          <a:off x="2442621" y="4983910"/>
          <a:ext cx="432048" cy="307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5" name="Denklem" r:id="rId7" imgW="355320" imgH="253800" progId="Equation.3">
                  <p:embed/>
                </p:oleObj>
              </mc:Choice>
              <mc:Fallback>
                <p:oleObj name="Denklem" r:id="rId7" imgW="3553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2621" y="4983910"/>
                        <a:ext cx="432048" cy="307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694075"/>
              </p:ext>
            </p:extLst>
          </p:nvPr>
        </p:nvGraphicFramePr>
        <p:xfrm>
          <a:off x="3164726" y="4983910"/>
          <a:ext cx="54006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6" name="Denklem" r:id="rId9" imgW="380880" imgH="253800" progId="Equation.3">
                  <p:embed/>
                </p:oleObj>
              </mc:Choice>
              <mc:Fallback>
                <p:oleObj name="Denklem" r:id="rId9" imgW="380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4726" y="4983910"/>
                        <a:ext cx="540060" cy="36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383415"/>
              </p:ext>
            </p:extLst>
          </p:nvPr>
        </p:nvGraphicFramePr>
        <p:xfrm>
          <a:off x="6084168" y="4911902"/>
          <a:ext cx="649513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7" name="Denklem" r:id="rId11" imgW="457200" imgH="253800" progId="Equation.3">
                  <p:embed/>
                </p:oleObj>
              </mc:Choice>
              <mc:Fallback>
                <p:oleObj name="Denklem" r:id="rId11" imgW="457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4911902"/>
                        <a:ext cx="649513" cy="36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564224"/>
              </p:ext>
            </p:extLst>
          </p:nvPr>
        </p:nvGraphicFramePr>
        <p:xfrm>
          <a:off x="4067944" y="4983910"/>
          <a:ext cx="522312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8" name="Denklem" r:id="rId13" imgW="368280" imgH="253800" progId="Equation.3">
                  <p:embed/>
                </p:oleObj>
              </mc:Choice>
              <mc:Fallback>
                <p:oleObj name="Denklem" r:id="rId13" imgW="3682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4983910"/>
                        <a:ext cx="522312" cy="36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660546"/>
              </p:ext>
            </p:extLst>
          </p:nvPr>
        </p:nvGraphicFramePr>
        <p:xfrm>
          <a:off x="5076056" y="4983910"/>
          <a:ext cx="54006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9" name="Denklem" r:id="rId15" imgW="380880" imgH="253800" progId="Equation.3">
                  <p:embed/>
                </p:oleObj>
              </mc:Choice>
              <mc:Fallback>
                <p:oleObj name="Denklem" r:id="rId15" imgW="380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4983910"/>
                        <a:ext cx="540060" cy="36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684639"/>
              </p:ext>
            </p:extLst>
          </p:nvPr>
        </p:nvGraphicFramePr>
        <p:xfrm>
          <a:off x="7020272" y="4983910"/>
          <a:ext cx="576064" cy="302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0" name="Denklem" r:id="rId17" imgW="482400" imgH="253800" progId="Equation.3">
                  <p:embed/>
                </p:oleObj>
              </mc:Choice>
              <mc:Fallback>
                <p:oleObj name="Denklem" r:id="rId17" imgW="482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4983910"/>
                        <a:ext cx="576064" cy="302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Dikdörtgen 23"/>
          <p:cNvSpPr/>
          <p:nvPr/>
        </p:nvSpPr>
        <p:spPr>
          <a:xfrm>
            <a:off x="251520" y="537683"/>
            <a:ext cx="11384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Çözüm-2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55268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04448" y="6448251"/>
            <a:ext cx="405408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22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32486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332656"/>
            <a:ext cx="84963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76256" y="79799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Bölüm-5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539552" y="-8976"/>
            <a:ext cx="258917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tr-TR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5.1.2. Polinom Uydurma</a:t>
            </a:r>
            <a:endParaRPr lang="tr-TR" b="1" baseline="-250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106979"/>
              </p:ext>
            </p:extLst>
          </p:nvPr>
        </p:nvGraphicFramePr>
        <p:xfrm>
          <a:off x="2267744" y="620688"/>
          <a:ext cx="4717082" cy="1381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9" name="Denklem" r:id="rId3" imgW="2514600" imgH="736560" progId="Equation.3">
                  <p:embed/>
                </p:oleObj>
              </mc:Choice>
              <mc:Fallback>
                <p:oleObj name="Denklem" r:id="rId3" imgW="251460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620688"/>
                        <a:ext cx="4717082" cy="1381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752015"/>
              </p:ext>
            </p:extLst>
          </p:nvPr>
        </p:nvGraphicFramePr>
        <p:xfrm>
          <a:off x="2267744" y="2224859"/>
          <a:ext cx="4860528" cy="1219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0" name="Denklem" r:id="rId5" imgW="2831760" imgH="711000" progId="Equation.3">
                  <p:embed/>
                </p:oleObj>
              </mc:Choice>
              <mc:Fallback>
                <p:oleObj name="Denklem" r:id="rId5" imgW="28317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224859"/>
                        <a:ext cx="4860528" cy="1219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941512" y="4509120"/>
            <a:ext cx="6120680" cy="540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95000"/>
              </a:lnSpc>
            </a:pPr>
            <a:r>
              <a:rPr lang="tr-TR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400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tr-TR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12.1667          </a:t>
            </a:r>
            <a:r>
              <a:rPr lang="tr-T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tr-T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1.3458</a:t>
            </a:r>
            <a:r>
              <a:rPr lang="tr-TR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a</a:t>
            </a:r>
            <a:r>
              <a:rPr lang="tr-TR" sz="2400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-</a:t>
            </a:r>
            <a:r>
              <a:rPr lang="tr-TR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0.0155</a:t>
            </a:r>
            <a:endParaRPr lang="tr-TR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516720"/>
              </p:ext>
            </p:extLst>
          </p:nvPr>
        </p:nvGraphicFramePr>
        <p:xfrm>
          <a:off x="1331640" y="5301208"/>
          <a:ext cx="4043858" cy="940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1" name="Denklem" r:id="rId7" imgW="2070000" imgH="482400" progId="Equation.3">
                  <p:embed/>
                </p:oleObj>
              </mc:Choice>
              <mc:Fallback>
                <p:oleObj name="Denklem" r:id="rId7" imgW="20700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301208"/>
                        <a:ext cx="4043858" cy="940749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36"/>
          <p:cNvSpPr>
            <a:spLocks noChangeArrowheads="1"/>
          </p:cNvSpPr>
          <p:nvPr/>
        </p:nvSpPr>
        <p:spPr bwMode="auto">
          <a:xfrm>
            <a:off x="820746" y="3860552"/>
            <a:ext cx="46153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95000"/>
              </a:lnSpc>
            </a:pP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Herhangi bir yöntem ile çözülürse:</a:t>
            </a:r>
          </a:p>
        </p:txBody>
      </p:sp>
      <p:sp>
        <p:nvSpPr>
          <p:cNvPr id="29" name="Dikdörtgen 28"/>
          <p:cNvSpPr/>
          <p:nvPr/>
        </p:nvSpPr>
        <p:spPr>
          <a:xfrm>
            <a:off x="251520" y="537683"/>
            <a:ext cx="11384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Çözüm-2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44456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04448" y="6448251"/>
            <a:ext cx="405408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23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32486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332656"/>
            <a:ext cx="84963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76256" y="79799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Bölüm-5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539552" y="-8976"/>
            <a:ext cx="258917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tr-TR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5.1.2. Polinom Uydurma</a:t>
            </a:r>
            <a:endParaRPr lang="tr-TR" b="1" baseline="-250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501008"/>
            <a:ext cx="470535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52" y="548680"/>
            <a:ext cx="744855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26" y="4149080"/>
            <a:ext cx="32385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347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04448" y="6448251"/>
            <a:ext cx="405408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24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32486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332656"/>
            <a:ext cx="84963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76256" y="79799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Bölüm-5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251520" y="341632"/>
            <a:ext cx="2601994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tr-TR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5.2. İNTERPOLASYON</a:t>
            </a:r>
            <a:endParaRPr lang="tr-TR" b="1" baseline="-250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59532" y="692150"/>
            <a:ext cx="8316924" cy="583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35000"/>
              </a:spcBef>
              <a:buFont typeface="Wingdings" pitchFamily="2" charset="2"/>
              <a:buChar char="Ø"/>
            </a:pPr>
            <a:r>
              <a:rPr lang="tr-TR" sz="2200" b="0" dirty="0" err="1">
                <a:latin typeface="Times New Roman" pitchFamily="18" charset="0"/>
                <a:cs typeface="Times New Roman" pitchFamily="18" charset="0"/>
              </a:rPr>
              <a:t>İnterpolasyon</a:t>
            </a:r>
            <a:r>
              <a:rPr lang="tr-TR" sz="2200" b="0" dirty="0">
                <a:latin typeface="Times New Roman" pitchFamily="18" charset="0"/>
                <a:cs typeface="Times New Roman" pitchFamily="18" charset="0"/>
              </a:rPr>
              <a:t> işlemi, </a:t>
            </a:r>
            <a:r>
              <a:rPr lang="tr-TR" sz="2200" b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bilinen veri noktaları arasındaki </a:t>
            </a:r>
            <a:r>
              <a:rPr lang="tr-TR" sz="22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bilinmeyen değerin tahmin edilmesidir. </a:t>
            </a:r>
            <a:endParaRPr lang="tr-TR" sz="2200" b="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ct val="35000"/>
              </a:spcBef>
              <a:buFont typeface="Wingdings" pitchFamily="2" charset="2"/>
              <a:buChar char="Ø"/>
            </a:pPr>
            <a:endParaRPr lang="tr-TR" sz="1600" b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ct val="35000"/>
              </a:spcBef>
              <a:buFont typeface="Wingdings" pitchFamily="2" charset="2"/>
              <a:buChar char="Ø"/>
            </a:pPr>
            <a:r>
              <a:rPr lang="tr-TR" sz="22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Genellikle </a:t>
            </a:r>
            <a:r>
              <a:rPr lang="tr-TR" sz="22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tablo halinde verilen değerleri kullanarak </a:t>
            </a:r>
            <a:r>
              <a:rPr lang="tr-TR" sz="2200" b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tabloda olmayan bir değerin belirlenmesi gerekir</a:t>
            </a:r>
            <a:r>
              <a:rPr lang="tr-TR" sz="2200" b="0" dirty="0">
                <a:latin typeface="Times New Roman" pitchFamily="18" charset="0"/>
                <a:cs typeface="Times New Roman" pitchFamily="18" charset="0"/>
              </a:rPr>
              <a:t>. Bu işlem için </a:t>
            </a:r>
            <a:r>
              <a:rPr lang="tr-TR" sz="2200" b="1" dirty="0" err="1">
                <a:latin typeface="Times New Roman" pitchFamily="18" charset="0"/>
                <a:cs typeface="Times New Roman" pitchFamily="18" charset="0"/>
              </a:rPr>
              <a:t>interpolasyon</a:t>
            </a:r>
            <a:r>
              <a:rPr lang="tr-TR" sz="2200" b="1" dirty="0">
                <a:latin typeface="Times New Roman" pitchFamily="18" charset="0"/>
                <a:cs typeface="Times New Roman" pitchFamily="18" charset="0"/>
              </a:rPr>
              <a:t> kullanılır. </a:t>
            </a:r>
          </a:p>
          <a:p>
            <a:pPr marL="342900" indent="-342900" algn="just">
              <a:lnSpc>
                <a:spcPct val="150000"/>
              </a:lnSpc>
              <a:spcBef>
                <a:spcPct val="35000"/>
              </a:spcBef>
              <a:buFont typeface="Wingdings" pitchFamily="2" charset="2"/>
              <a:buChar char="Ø"/>
            </a:pPr>
            <a:r>
              <a:rPr lang="tr-TR" sz="2200" b="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İnterpolasyon</a:t>
            </a:r>
            <a:r>
              <a:rPr lang="tr-TR" sz="2200" b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işleminde bilinmeyen bir f(x) fonksiyonun</a:t>
            </a:r>
            <a:r>
              <a:rPr lang="tr-TR" sz="2200" b="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tr-TR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2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tr-TR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2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tr-TR" sz="22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,…</a:t>
            </a:r>
            <a:r>
              <a:rPr lang="tr-TR" sz="2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200" b="1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tr-TR" sz="2200" b="0" dirty="0">
                <a:latin typeface="Times New Roman" pitchFamily="18" charset="0"/>
                <a:cs typeface="Times New Roman" pitchFamily="18" charset="0"/>
              </a:rPr>
              <a:t> ayrık noktaları için verilen </a:t>
            </a:r>
            <a:r>
              <a:rPr lang="tr-TR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f(</a:t>
            </a:r>
            <a:r>
              <a:rPr lang="tr-TR" sz="2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200" b="1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tr-TR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), f(x</a:t>
            </a:r>
            <a:r>
              <a:rPr lang="tr-TR" sz="22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), f(x</a:t>
            </a:r>
            <a:r>
              <a:rPr lang="tr-TR" sz="22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… f(</a:t>
            </a:r>
            <a:r>
              <a:rPr lang="tr-TR" sz="2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200" b="1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tr-TR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tr-TR" sz="2200" b="0" dirty="0">
                <a:latin typeface="Times New Roman" pitchFamily="18" charset="0"/>
                <a:cs typeface="Times New Roman" pitchFamily="18" charset="0"/>
              </a:rPr>
              <a:t>değerlerini kullanarak </a:t>
            </a:r>
            <a:r>
              <a:rPr lang="tr-TR" sz="2200" b="1" dirty="0">
                <a:latin typeface="Times New Roman" pitchFamily="18" charset="0"/>
                <a:cs typeface="Times New Roman" pitchFamily="18" charset="0"/>
              </a:rPr>
              <a:t>bu fonksiyondan daha basit bir f</a:t>
            </a:r>
            <a:r>
              <a:rPr lang="tr-TR" sz="2200" b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tr-TR" sz="2200" b="1" dirty="0">
                <a:latin typeface="Times New Roman" pitchFamily="18" charset="0"/>
                <a:cs typeface="Times New Roman" pitchFamily="18" charset="0"/>
              </a:rPr>
              <a:t>(x) </a:t>
            </a:r>
            <a:r>
              <a:rPr lang="tr-TR" sz="2200" b="1" dirty="0" err="1">
                <a:latin typeface="Times New Roman" pitchFamily="18" charset="0"/>
                <a:cs typeface="Times New Roman" pitchFamily="18" charset="0"/>
              </a:rPr>
              <a:t>interpolasyon</a:t>
            </a:r>
            <a:r>
              <a:rPr lang="tr-TR" sz="2200" b="1" dirty="0">
                <a:latin typeface="Times New Roman" pitchFamily="18" charset="0"/>
                <a:cs typeface="Times New Roman" pitchFamily="18" charset="0"/>
              </a:rPr>
              <a:t> fonksiyonu </a:t>
            </a:r>
            <a:r>
              <a:rPr lang="tr-TR" sz="2200" b="0" dirty="0">
                <a:latin typeface="Times New Roman" pitchFamily="18" charset="0"/>
                <a:cs typeface="Times New Roman" pitchFamily="18" charset="0"/>
              </a:rPr>
              <a:t>elde edilir</a:t>
            </a:r>
            <a:r>
              <a:rPr lang="tr-TR" sz="22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ct val="35000"/>
              </a:spcBef>
              <a:buFont typeface="Wingdings" pitchFamily="2" charset="2"/>
              <a:buChar char="Ø"/>
            </a:pPr>
            <a:r>
              <a:rPr lang="tr-TR" sz="2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İnterpolasyon</a:t>
            </a:r>
            <a:r>
              <a:rPr lang="tr-TR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fonksiyonu f</a:t>
            </a:r>
            <a:r>
              <a:rPr lang="tr-TR" sz="22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tr-TR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(x)  </a:t>
            </a:r>
            <a:r>
              <a:rPr lang="tr-TR" sz="2200" b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polinom</a:t>
            </a:r>
            <a:r>
              <a:rPr lang="tr-TR" sz="2200" b="0" dirty="0" smtClean="0">
                <a:latin typeface="Times New Roman" pitchFamily="18" charset="0"/>
                <a:cs typeface="Times New Roman" pitchFamily="18" charset="0"/>
              </a:rPr>
              <a:t>, trigonometrik, </a:t>
            </a:r>
            <a:r>
              <a:rPr lang="tr-TR" sz="2200" b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üslü</a:t>
            </a:r>
            <a:r>
              <a:rPr lang="tr-TR" sz="2200" b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200" b="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logoritmik</a:t>
            </a:r>
            <a:r>
              <a:rPr lang="tr-TR" sz="2200" b="0" dirty="0" smtClean="0">
                <a:latin typeface="Times New Roman" pitchFamily="18" charset="0"/>
                <a:cs typeface="Times New Roman" pitchFamily="18" charset="0"/>
              </a:rPr>
              <a:t>, ya da özel bir fonksiyon olabilir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925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04448" y="6448251"/>
            <a:ext cx="405408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25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32486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332656"/>
            <a:ext cx="84963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76256" y="79799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Bölüm-5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251520" y="31516"/>
            <a:ext cx="196079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tr-TR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5.2. </a:t>
            </a:r>
            <a:r>
              <a:rPr lang="tr-TR" b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İ</a:t>
            </a:r>
            <a:r>
              <a:rPr lang="tr-TR" b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nterpolasyon</a:t>
            </a:r>
            <a:endParaRPr lang="tr-TR" b="1" baseline="-250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56"/>
          <p:cNvSpPr>
            <a:spLocks noChangeArrowheads="1"/>
          </p:cNvSpPr>
          <p:nvPr/>
        </p:nvSpPr>
        <p:spPr bwMode="auto">
          <a:xfrm>
            <a:off x="395536" y="517435"/>
            <a:ext cx="8208912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 fontAlgn="base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Genellikle </a:t>
            </a:r>
            <a:r>
              <a:rPr lang="tr-TR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interpolasyon</a:t>
            </a: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fonksiyonu olarak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polinomlar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kullanılır.</a:t>
            </a:r>
          </a:p>
          <a:p>
            <a:pPr marL="342900" indent="-342900" algn="just" fontAlgn="base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Gösterim ise;                                                                 şeklindedir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tr-T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59"/>
          <p:cNvSpPr>
            <a:spLocks noChangeArrowheads="1"/>
          </p:cNvSpPr>
          <p:nvPr/>
        </p:nvSpPr>
        <p:spPr bwMode="auto">
          <a:xfrm>
            <a:off x="323528" y="1988840"/>
            <a:ext cx="8352928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 fontAlgn="base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n+1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adet nokta için 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tüm noktalardan geçen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n. dereceden bir polinom 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vardır.</a:t>
            </a:r>
          </a:p>
          <a:p>
            <a:pPr marL="342900" indent="-342900" algn="just" fontAlgn="base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tr-TR" sz="1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fontAlgn="base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tr-T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Polinom </a:t>
            </a:r>
            <a:r>
              <a:rPr lang="tr-T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interpolasyonunda</a:t>
            </a:r>
            <a:r>
              <a:rPr lang="tr-T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n+1 adet nokta için </a:t>
            </a:r>
            <a:r>
              <a:rPr lang="tr-TR" sz="200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tüm noktalardan geçen </a:t>
            </a:r>
            <a:r>
              <a:rPr lang="tr-TR" sz="2000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dereceden bir polinom belirlenir. </a:t>
            </a:r>
            <a:endParaRPr lang="tr-TR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fontAlgn="base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tr-TR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fontAlgn="base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Daha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sonra bu polinom kullanılarak ara değer hesaplanır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tr-T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fontAlgn="base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tr-TR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fontAlgn="base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n+1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veri noktasından geçen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n. dereceden bir </a:t>
            </a:r>
            <a:r>
              <a:rPr lang="tr-TR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polinomun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çok sayıda ifade ediliş şekli vardır. Bunlardan en çok kullanılan ve bilgisayar uygulamalarına uygun olanları </a:t>
            </a:r>
            <a:r>
              <a:rPr lang="tr-T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Newton</a:t>
            </a:r>
            <a:r>
              <a:rPr lang="tr-T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ve </a:t>
            </a:r>
            <a:r>
              <a:rPr lang="tr-TR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Langrange</a:t>
            </a:r>
            <a:r>
              <a:rPr lang="tr-T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polinomlarıdır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  </a:t>
            </a:r>
          </a:p>
        </p:txBody>
      </p:sp>
      <p:graphicFrame>
        <p:nvGraphicFramePr>
          <p:cNvPr id="2" name="Nesne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030671"/>
              </p:ext>
            </p:extLst>
          </p:nvPr>
        </p:nvGraphicFramePr>
        <p:xfrm>
          <a:off x="2555776" y="1165507"/>
          <a:ext cx="3456409" cy="463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8" name="Denklem" r:id="rId4" imgW="1803400" imgH="241300" progId="Equation.3">
                  <p:embed/>
                </p:oleObj>
              </mc:Choice>
              <mc:Fallback>
                <p:oleObj name="Denklem" r:id="rId4" imgW="1803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165507"/>
                        <a:ext cx="3456409" cy="463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9841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04448" y="6448251"/>
            <a:ext cx="405408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26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32486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332656"/>
            <a:ext cx="84963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76256" y="79799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Bölüm-5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251520" y="31516"/>
            <a:ext cx="196079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tr-TR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5.2. </a:t>
            </a:r>
            <a:r>
              <a:rPr lang="tr-TR" b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İ</a:t>
            </a:r>
            <a:r>
              <a:rPr lang="tr-TR" b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nterpolasyon</a:t>
            </a:r>
            <a:endParaRPr lang="tr-TR" b="1" baseline="-250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Freeform 48"/>
          <p:cNvSpPr>
            <a:spLocks/>
          </p:cNvSpPr>
          <p:nvPr/>
        </p:nvSpPr>
        <p:spPr bwMode="auto">
          <a:xfrm>
            <a:off x="6263902" y="1089025"/>
            <a:ext cx="1800225" cy="971550"/>
          </a:xfrm>
          <a:custGeom>
            <a:avLst/>
            <a:gdLst>
              <a:gd name="T0" fmla="*/ 0 w 1134"/>
              <a:gd name="T1" fmla="*/ 971550 h 612"/>
              <a:gd name="T2" fmla="*/ 360363 w 1134"/>
              <a:gd name="T3" fmla="*/ 144463 h 612"/>
              <a:gd name="T4" fmla="*/ 1260475 w 1134"/>
              <a:gd name="T5" fmla="*/ 863600 h 612"/>
              <a:gd name="T6" fmla="*/ 1800225 w 1134"/>
              <a:gd name="T7" fmla="*/ 0 h 6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34" h="612">
                <a:moveTo>
                  <a:pt x="0" y="612"/>
                </a:moveTo>
                <a:cubicBezTo>
                  <a:pt x="47" y="357"/>
                  <a:pt x="95" y="102"/>
                  <a:pt x="227" y="91"/>
                </a:cubicBezTo>
                <a:cubicBezTo>
                  <a:pt x="359" y="80"/>
                  <a:pt x="643" y="559"/>
                  <a:pt x="794" y="544"/>
                </a:cubicBezTo>
                <a:cubicBezTo>
                  <a:pt x="945" y="529"/>
                  <a:pt x="1039" y="264"/>
                  <a:pt x="1134" y="0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1" name="Freeform 33"/>
          <p:cNvSpPr>
            <a:spLocks/>
          </p:cNvSpPr>
          <p:nvPr/>
        </p:nvSpPr>
        <p:spPr bwMode="auto">
          <a:xfrm>
            <a:off x="3527698" y="1179513"/>
            <a:ext cx="1589088" cy="833437"/>
          </a:xfrm>
          <a:custGeom>
            <a:avLst/>
            <a:gdLst>
              <a:gd name="T0" fmla="*/ 0 w 1001"/>
              <a:gd name="T1" fmla="*/ 809625 h 525"/>
              <a:gd name="T2" fmla="*/ 612775 w 1001"/>
              <a:gd name="T3" fmla="*/ 17462 h 525"/>
              <a:gd name="T4" fmla="*/ 1439863 w 1001"/>
              <a:gd name="T5" fmla="*/ 701675 h 525"/>
              <a:gd name="T6" fmla="*/ 1512888 w 1001"/>
              <a:gd name="T7" fmla="*/ 809625 h 5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1" h="525">
                <a:moveTo>
                  <a:pt x="0" y="510"/>
                </a:moveTo>
                <a:cubicBezTo>
                  <a:pt x="117" y="266"/>
                  <a:pt x="235" y="22"/>
                  <a:pt x="386" y="11"/>
                </a:cubicBezTo>
                <a:cubicBezTo>
                  <a:pt x="537" y="0"/>
                  <a:pt x="813" y="359"/>
                  <a:pt x="907" y="442"/>
                </a:cubicBezTo>
                <a:cubicBezTo>
                  <a:pt x="1001" y="525"/>
                  <a:pt x="977" y="517"/>
                  <a:pt x="953" y="510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" name="Line 11"/>
          <p:cNvSpPr>
            <a:spLocks noChangeShapeType="1"/>
          </p:cNvSpPr>
          <p:nvPr/>
        </p:nvSpPr>
        <p:spPr bwMode="auto">
          <a:xfrm flipV="1">
            <a:off x="899592" y="836613"/>
            <a:ext cx="0" cy="147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899592" y="2312988"/>
            <a:ext cx="1620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54" name="Group 18"/>
          <p:cNvGrpSpPr>
            <a:grpSpLocks/>
          </p:cNvGrpSpPr>
          <p:nvPr/>
        </p:nvGrpSpPr>
        <p:grpSpPr bwMode="auto">
          <a:xfrm rot="-1639958">
            <a:off x="1128192" y="1906588"/>
            <a:ext cx="95250" cy="122237"/>
            <a:chOff x="998" y="1593"/>
            <a:chExt cx="52" cy="45"/>
          </a:xfrm>
        </p:grpSpPr>
        <p:sp>
          <p:nvSpPr>
            <p:cNvPr id="55" name="Line 13"/>
            <p:cNvSpPr>
              <a:spLocks noChangeShapeType="1"/>
            </p:cNvSpPr>
            <p:nvPr/>
          </p:nvSpPr>
          <p:spPr bwMode="auto">
            <a:xfrm flipH="1">
              <a:off x="998" y="1593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6" name="Line 14"/>
            <p:cNvSpPr>
              <a:spLocks noChangeShapeType="1"/>
            </p:cNvSpPr>
            <p:nvPr/>
          </p:nvSpPr>
          <p:spPr bwMode="auto">
            <a:xfrm>
              <a:off x="998" y="1593"/>
              <a:ext cx="5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57" name="Line 17"/>
          <p:cNvSpPr>
            <a:spLocks noChangeShapeType="1"/>
          </p:cNvSpPr>
          <p:nvPr/>
        </p:nvSpPr>
        <p:spPr bwMode="auto">
          <a:xfrm flipH="1">
            <a:off x="1044054" y="1231900"/>
            <a:ext cx="1042988" cy="8286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58" name="Group 19"/>
          <p:cNvGrpSpPr>
            <a:grpSpLocks/>
          </p:cNvGrpSpPr>
          <p:nvPr/>
        </p:nvGrpSpPr>
        <p:grpSpPr bwMode="auto">
          <a:xfrm rot="-1639958">
            <a:off x="1872729" y="1303338"/>
            <a:ext cx="95250" cy="122237"/>
            <a:chOff x="998" y="1593"/>
            <a:chExt cx="52" cy="45"/>
          </a:xfrm>
        </p:grpSpPr>
        <p:sp>
          <p:nvSpPr>
            <p:cNvPr id="59" name="Line 20"/>
            <p:cNvSpPr>
              <a:spLocks noChangeShapeType="1"/>
            </p:cNvSpPr>
            <p:nvPr/>
          </p:nvSpPr>
          <p:spPr bwMode="auto">
            <a:xfrm flipH="1">
              <a:off x="998" y="1593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0" name="Line 21"/>
            <p:cNvSpPr>
              <a:spLocks noChangeShapeType="1"/>
            </p:cNvSpPr>
            <p:nvPr/>
          </p:nvSpPr>
          <p:spPr bwMode="auto">
            <a:xfrm>
              <a:off x="998" y="1593"/>
              <a:ext cx="5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61" name="Group 22"/>
          <p:cNvGrpSpPr>
            <a:grpSpLocks/>
          </p:cNvGrpSpPr>
          <p:nvPr/>
        </p:nvGrpSpPr>
        <p:grpSpPr bwMode="auto">
          <a:xfrm rot="-1639958">
            <a:off x="3564211" y="1758950"/>
            <a:ext cx="95250" cy="122238"/>
            <a:chOff x="998" y="1593"/>
            <a:chExt cx="52" cy="45"/>
          </a:xfrm>
        </p:grpSpPr>
        <p:sp>
          <p:nvSpPr>
            <p:cNvPr id="62" name="Line 23"/>
            <p:cNvSpPr>
              <a:spLocks noChangeShapeType="1"/>
            </p:cNvSpPr>
            <p:nvPr/>
          </p:nvSpPr>
          <p:spPr bwMode="auto">
            <a:xfrm flipH="1">
              <a:off x="998" y="1593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3" name="Line 24"/>
            <p:cNvSpPr>
              <a:spLocks noChangeShapeType="1"/>
            </p:cNvSpPr>
            <p:nvPr/>
          </p:nvSpPr>
          <p:spPr bwMode="auto">
            <a:xfrm>
              <a:off x="998" y="1593"/>
              <a:ext cx="5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64" name="Line 25"/>
          <p:cNvSpPr>
            <a:spLocks noChangeShapeType="1"/>
          </p:cNvSpPr>
          <p:nvPr/>
        </p:nvSpPr>
        <p:spPr bwMode="auto">
          <a:xfrm flipV="1">
            <a:off x="3419748" y="800100"/>
            <a:ext cx="0" cy="147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>
            <a:off x="3419748" y="2276475"/>
            <a:ext cx="1836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66" name="Group 27"/>
          <p:cNvGrpSpPr>
            <a:grpSpLocks/>
          </p:cNvGrpSpPr>
          <p:nvPr/>
        </p:nvGrpSpPr>
        <p:grpSpPr bwMode="auto">
          <a:xfrm rot="-1639958">
            <a:off x="4067448" y="1146175"/>
            <a:ext cx="95250" cy="122238"/>
            <a:chOff x="998" y="1593"/>
            <a:chExt cx="52" cy="45"/>
          </a:xfrm>
        </p:grpSpPr>
        <p:sp>
          <p:nvSpPr>
            <p:cNvPr id="67" name="Line 28"/>
            <p:cNvSpPr>
              <a:spLocks noChangeShapeType="1"/>
            </p:cNvSpPr>
            <p:nvPr/>
          </p:nvSpPr>
          <p:spPr bwMode="auto">
            <a:xfrm flipH="1">
              <a:off x="998" y="1593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8" name="Line 29"/>
            <p:cNvSpPr>
              <a:spLocks noChangeShapeType="1"/>
            </p:cNvSpPr>
            <p:nvPr/>
          </p:nvSpPr>
          <p:spPr bwMode="auto">
            <a:xfrm>
              <a:off x="998" y="1593"/>
              <a:ext cx="5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69" name="Group 30"/>
          <p:cNvGrpSpPr>
            <a:grpSpLocks/>
          </p:cNvGrpSpPr>
          <p:nvPr/>
        </p:nvGrpSpPr>
        <p:grpSpPr bwMode="auto">
          <a:xfrm rot="-1639958">
            <a:off x="4764361" y="1651000"/>
            <a:ext cx="95250" cy="122238"/>
            <a:chOff x="998" y="1593"/>
            <a:chExt cx="52" cy="45"/>
          </a:xfrm>
        </p:grpSpPr>
        <p:sp>
          <p:nvSpPr>
            <p:cNvPr id="70" name="Line 31"/>
            <p:cNvSpPr>
              <a:spLocks noChangeShapeType="1"/>
            </p:cNvSpPr>
            <p:nvPr/>
          </p:nvSpPr>
          <p:spPr bwMode="auto">
            <a:xfrm flipH="1">
              <a:off x="998" y="1593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1" name="Line 32"/>
            <p:cNvSpPr>
              <a:spLocks noChangeShapeType="1"/>
            </p:cNvSpPr>
            <p:nvPr/>
          </p:nvSpPr>
          <p:spPr bwMode="auto">
            <a:xfrm>
              <a:off x="998" y="1593"/>
              <a:ext cx="5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72" name="Line 34"/>
          <p:cNvSpPr>
            <a:spLocks noChangeShapeType="1"/>
          </p:cNvSpPr>
          <p:nvPr/>
        </p:nvSpPr>
        <p:spPr bwMode="auto">
          <a:xfrm flipV="1">
            <a:off x="6155952" y="800100"/>
            <a:ext cx="0" cy="147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3" name="Line 35"/>
          <p:cNvSpPr>
            <a:spLocks noChangeShapeType="1"/>
          </p:cNvSpPr>
          <p:nvPr/>
        </p:nvSpPr>
        <p:spPr bwMode="auto">
          <a:xfrm>
            <a:off x="6155952" y="2276475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74" name="Group 36"/>
          <p:cNvGrpSpPr>
            <a:grpSpLocks/>
          </p:cNvGrpSpPr>
          <p:nvPr/>
        </p:nvGrpSpPr>
        <p:grpSpPr bwMode="auto">
          <a:xfrm rot="-1639958">
            <a:off x="6263902" y="1809750"/>
            <a:ext cx="95250" cy="122238"/>
            <a:chOff x="998" y="1593"/>
            <a:chExt cx="52" cy="45"/>
          </a:xfrm>
        </p:grpSpPr>
        <p:sp>
          <p:nvSpPr>
            <p:cNvPr id="75" name="Line 37"/>
            <p:cNvSpPr>
              <a:spLocks noChangeShapeType="1"/>
            </p:cNvSpPr>
            <p:nvPr/>
          </p:nvSpPr>
          <p:spPr bwMode="auto">
            <a:xfrm flipH="1">
              <a:off x="998" y="1593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6" name="Line 38"/>
            <p:cNvSpPr>
              <a:spLocks noChangeShapeType="1"/>
            </p:cNvSpPr>
            <p:nvPr/>
          </p:nvSpPr>
          <p:spPr bwMode="auto">
            <a:xfrm>
              <a:off x="998" y="1593"/>
              <a:ext cx="5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77" name="Group 39"/>
          <p:cNvGrpSpPr>
            <a:grpSpLocks/>
          </p:cNvGrpSpPr>
          <p:nvPr/>
        </p:nvGrpSpPr>
        <p:grpSpPr bwMode="auto">
          <a:xfrm rot="-1639958">
            <a:off x="6587752" y="1196975"/>
            <a:ext cx="95250" cy="122238"/>
            <a:chOff x="998" y="1593"/>
            <a:chExt cx="52" cy="45"/>
          </a:xfrm>
        </p:grpSpPr>
        <p:sp>
          <p:nvSpPr>
            <p:cNvPr id="78" name="Line 40"/>
            <p:cNvSpPr>
              <a:spLocks noChangeShapeType="1"/>
            </p:cNvSpPr>
            <p:nvPr/>
          </p:nvSpPr>
          <p:spPr bwMode="auto">
            <a:xfrm flipH="1">
              <a:off x="998" y="1593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9" name="Line 41"/>
            <p:cNvSpPr>
              <a:spLocks noChangeShapeType="1"/>
            </p:cNvSpPr>
            <p:nvPr/>
          </p:nvSpPr>
          <p:spPr bwMode="auto">
            <a:xfrm>
              <a:off x="998" y="1593"/>
              <a:ext cx="5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80" name="Group 42"/>
          <p:cNvGrpSpPr>
            <a:grpSpLocks/>
          </p:cNvGrpSpPr>
          <p:nvPr/>
        </p:nvGrpSpPr>
        <p:grpSpPr bwMode="auto">
          <a:xfrm rot="-1639958">
            <a:off x="7271965" y="1795463"/>
            <a:ext cx="95250" cy="122237"/>
            <a:chOff x="998" y="1593"/>
            <a:chExt cx="52" cy="45"/>
          </a:xfrm>
        </p:grpSpPr>
        <p:sp>
          <p:nvSpPr>
            <p:cNvPr id="81" name="Line 43"/>
            <p:cNvSpPr>
              <a:spLocks noChangeShapeType="1"/>
            </p:cNvSpPr>
            <p:nvPr/>
          </p:nvSpPr>
          <p:spPr bwMode="auto">
            <a:xfrm flipH="1">
              <a:off x="998" y="1593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2" name="Line 44"/>
            <p:cNvSpPr>
              <a:spLocks noChangeShapeType="1"/>
            </p:cNvSpPr>
            <p:nvPr/>
          </p:nvSpPr>
          <p:spPr bwMode="auto">
            <a:xfrm>
              <a:off x="998" y="1593"/>
              <a:ext cx="5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83" name="Group 45"/>
          <p:cNvGrpSpPr>
            <a:grpSpLocks/>
          </p:cNvGrpSpPr>
          <p:nvPr/>
        </p:nvGrpSpPr>
        <p:grpSpPr bwMode="auto">
          <a:xfrm rot="-1639958">
            <a:off x="7968877" y="1196975"/>
            <a:ext cx="95250" cy="122238"/>
            <a:chOff x="998" y="1593"/>
            <a:chExt cx="52" cy="45"/>
          </a:xfrm>
        </p:grpSpPr>
        <p:sp>
          <p:nvSpPr>
            <p:cNvPr id="84" name="Line 46"/>
            <p:cNvSpPr>
              <a:spLocks noChangeShapeType="1"/>
            </p:cNvSpPr>
            <p:nvPr/>
          </p:nvSpPr>
          <p:spPr bwMode="auto">
            <a:xfrm flipH="1">
              <a:off x="998" y="1593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5" name="Line 47"/>
            <p:cNvSpPr>
              <a:spLocks noChangeShapeType="1"/>
            </p:cNvSpPr>
            <p:nvPr/>
          </p:nvSpPr>
          <p:spPr bwMode="auto">
            <a:xfrm>
              <a:off x="998" y="1593"/>
              <a:ext cx="5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86" name="Text Box 50"/>
          <p:cNvSpPr txBox="1">
            <a:spLocks noChangeArrowheads="1"/>
          </p:cNvSpPr>
          <p:nvPr/>
        </p:nvSpPr>
        <p:spPr bwMode="auto">
          <a:xfrm>
            <a:off x="500124" y="2421178"/>
            <a:ext cx="2199668" cy="904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tr-TR"/>
            </a:defPPr>
            <a:lvl1pPr marL="342900" indent="-342900" algn="just" fontAlgn="base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Ø"/>
              <a:defRPr sz="2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indent="0" algn="ctr">
              <a:lnSpc>
                <a:spcPct val="100000"/>
              </a:lnSpc>
              <a:buNone/>
            </a:pPr>
            <a:r>
              <a:rPr lang="tr-TR" sz="2000" dirty="0">
                <a:solidFill>
                  <a:srgbClr val="0000FF"/>
                </a:solidFill>
              </a:rPr>
              <a:t>Doğrusal </a:t>
            </a:r>
            <a:r>
              <a:rPr lang="tr-TR" sz="2000" dirty="0" smtClean="0">
                <a:solidFill>
                  <a:srgbClr val="0000FF"/>
                </a:solidFill>
              </a:rPr>
              <a:t>Polinom </a:t>
            </a:r>
            <a:r>
              <a:rPr lang="tr-TR" sz="2000" dirty="0" smtClean="0"/>
              <a:t>1. Dereceden</a:t>
            </a:r>
            <a:endParaRPr lang="tr-TR" sz="2000" dirty="0"/>
          </a:p>
        </p:txBody>
      </p:sp>
      <p:sp>
        <p:nvSpPr>
          <p:cNvPr id="88" name="Text Box 52"/>
          <p:cNvSpPr txBox="1">
            <a:spLocks noChangeArrowheads="1"/>
          </p:cNvSpPr>
          <p:nvPr/>
        </p:nvSpPr>
        <p:spPr bwMode="auto">
          <a:xfrm>
            <a:off x="6119440" y="2492375"/>
            <a:ext cx="21240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sz="2000" b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Kübik </a:t>
            </a:r>
            <a:r>
              <a:rPr lang="tr-TR" sz="2000" b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polinom </a:t>
            </a:r>
            <a:r>
              <a:rPr lang="tr-TR" sz="2000" b="0" dirty="0">
                <a:latin typeface="Times New Roman" pitchFamily="18" charset="0"/>
                <a:cs typeface="Times New Roman" pitchFamily="18" charset="0"/>
              </a:rPr>
              <a:t>3.dereceden</a:t>
            </a:r>
          </a:p>
        </p:txBody>
      </p:sp>
      <p:sp>
        <p:nvSpPr>
          <p:cNvPr id="89" name="Text Box 53"/>
          <p:cNvSpPr txBox="1">
            <a:spLocks noChangeArrowheads="1"/>
          </p:cNvSpPr>
          <p:nvPr/>
        </p:nvSpPr>
        <p:spPr bwMode="auto">
          <a:xfrm>
            <a:off x="500124" y="4105113"/>
            <a:ext cx="8104324" cy="1168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tr-TR"/>
            </a:defPPr>
            <a:lvl1pPr marL="342900" indent="-342900" algn="just" fontAlgn="base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tr-TR" sz="2200" dirty="0">
                <a:solidFill>
                  <a:schemeClr val="tx1"/>
                </a:solidFill>
              </a:rPr>
              <a:t>Genel bir yöntem verilmeden önce </a:t>
            </a:r>
            <a:r>
              <a:rPr lang="tr-TR" sz="2200" dirty="0">
                <a:solidFill>
                  <a:srgbClr val="FF0000"/>
                </a:solidFill>
              </a:rPr>
              <a:t>1. ve 2. dereceden </a:t>
            </a:r>
            <a:r>
              <a:rPr lang="tr-TR" sz="2200" dirty="0" err="1">
                <a:solidFill>
                  <a:srgbClr val="FF0000"/>
                </a:solidFill>
              </a:rPr>
              <a:t>interpolasyonlar</a:t>
            </a:r>
            <a:r>
              <a:rPr lang="tr-TR" sz="2200" dirty="0">
                <a:solidFill>
                  <a:schemeClr val="tx1"/>
                </a:solidFill>
              </a:rPr>
              <a:t> basit ve sık kullanılmalarından dolayı anlatılacaktır.</a:t>
            </a:r>
          </a:p>
        </p:txBody>
      </p:sp>
      <p:sp>
        <p:nvSpPr>
          <p:cNvPr id="90" name="Text Box 50"/>
          <p:cNvSpPr txBox="1">
            <a:spLocks noChangeArrowheads="1"/>
          </p:cNvSpPr>
          <p:nvPr/>
        </p:nvSpPr>
        <p:spPr bwMode="auto">
          <a:xfrm>
            <a:off x="3423554" y="2503108"/>
            <a:ext cx="1797375" cy="904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tr-TR"/>
            </a:defPPr>
            <a:lvl1pPr marL="342900" indent="-342900" algn="just" fontAlgn="base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Ø"/>
              <a:defRPr sz="2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indent="0" algn="ctr">
              <a:lnSpc>
                <a:spcPct val="100000"/>
              </a:lnSpc>
              <a:buNone/>
            </a:pPr>
            <a:r>
              <a:rPr lang="tr-TR" sz="2000" dirty="0" smtClean="0">
                <a:solidFill>
                  <a:srgbClr val="FF0000"/>
                </a:solidFill>
              </a:rPr>
              <a:t>Parabolik</a:t>
            </a:r>
            <a:r>
              <a:rPr lang="tr-TR" sz="2000" dirty="0" smtClean="0">
                <a:solidFill>
                  <a:srgbClr val="0000FF"/>
                </a:solidFill>
              </a:rPr>
              <a:t>               </a:t>
            </a:r>
            <a:r>
              <a:rPr lang="tr-TR" sz="2000" dirty="0" smtClean="0"/>
              <a:t>2. Dereceden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189660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04448" y="6448251"/>
            <a:ext cx="405408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27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32486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332656"/>
            <a:ext cx="84963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76256" y="79799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Bölüm-5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251520" y="31516"/>
            <a:ext cx="320472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tr-TR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5.2.1.  Doğrusal  </a:t>
            </a:r>
            <a:r>
              <a:rPr lang="tr-TR" b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İ</a:t>
            </a:r>
            <a:r>
              <a:rPr lang="tr-TR" b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nterpolasyon</a:t>
            </a:r>
            <a:endParaRPr lang="tr-TR" b="1" baseline="-250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23528" y="476672"/>
            <a:ext cx="82809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ju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En basit </a:t>
            </a:r>
            <a:r>
              <a:rPr kumimoji="0" lang="tr-T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interpolasyon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iki nokta arasında doğru çizmektir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 Bu durumda </a:t>
            </a:r>
            <a:r>
              <a:rPr kumimoji="0" lang="tr-T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interpolasyon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fonksiyonu 1. dereceden polinom yani doğru denklemi olur. </a:t>
            </a:r>
          </a:p>
        </p:txBody>
      </p:sp>
      <p:sp>
        <p:nvSpPr>
          <p:cNvPr id="10" name="Text Box 39"/>
          <p:cNvSpPr txBox="1">
            <a:spLocks noChangeArrowheads="1"/>
          </p:cNvSpPr>
          <p:nvPr/>
        </p:nvSpPr>
        <p:spPr bwMode="auto">
          <a:xfrm>
            <a:off x="3707904" y="1484784"/>
            <a:ext cx="50042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tr-TR"/>
            </a:defPPr>
            <a:lvl1pPr marL="342900" marR="0" lvl="0" indent="-342900" algn="just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 kumimoji="0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latin typeface="Arial" charset="0"/>
              </a:defRPr>
            </a:lvl2pPr>
            <a:lvl3pPr marL="1143000" indent="-228600" eaLnBrk="0" hangingPunct="0">
              <a:defRPr b="1">
                <a:latin typeface="Arial" charset="0"/>
              </a:defRPr>
            </a:lvl3pPr>
            <a:lvl4pPr marL="1600200" indent="-228600" eaLnBrk="0" hangingPunct="0">
              <a:defRPr b="1">
                <a:latin typeface="Arial" charset="0"/>
              </a:defRPr>
            </a:lvl4pPr>
            <a:lvl5pPr marL="2057400" indent="-228600" eaLnBrk="0" hangingPunct="0">
              <a:defRPr b="1"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9pPr>
          </a:lstStyle>
          <a:p>
            <a:r>
              <a:rPr lang="tr-TR" i="1" dirty="0" smtClean="0">
                <a:solidFill>
                  <a:srgbClr val="FF0000"/>
                </a:solidFill>
              </a:rPr>
              <a:t>f</a:t>
            </a:r>
            <a:r>
              <a:rPr lang="tr-TR" i="1" baseline="-25000" dirty="0" smtClean="0">
                <a:solidFill>
                  <a:srgbClr val="FF0000"/>
                </a:solidFill>
              </a:rPr>
              <a:t>i</a:t>
            </a:r>
            <a:r>
              <a:rPr lang="tr-TR" i="1" dirty="0" smtClean="0">
                <a:solidFill>
                  <a:srgbClr val="FF0000"/>
                </a:solidFill>
              </a:rPr>
              <a:t>(x)  </a:t>
            </a:r>
            <a:r>
              <a:rPr lang="tr-TR" dirty="0" smtClean="0">
                <a:solidFill>
                  <a:srgbClr val="0000FF"/>
                </a:solidFill>
                <a:sym typeface="Wingdings" pitchFamily="2" charset="2"/>
              </a:rPr>
              <a:t>1.dereceden</a:t>
            </a:r>
            <a:r>
              <a:rPr lang="tr-TR" dirty="0" smtClean="0">
                <a:sym typeface="Wingdings" pitchFamily="2" charset="2"/>
              </a:rPr>
              <a:t> </a:t>
            </a:r>
            <a:r>
              <a:rPr lang="tr-TR" dirty="0" err="1">
                <a:sym typeface="Wingdings" pitchFamily="2" charset="2"/>
              </a:rPr>
              <a:t>interpolasyon</a:t>
            </a:r>
            <a:r>
              <a:rPr lang="tr-TR" dirty="0">
                <a:sym typeface="Wingdings" pitchFamily="2" charset="2"/>
              </a:rPr>
              <a:t> fonksiyonu</a:t>
            </a:r>
            <a:endParaRPr lang="tr-TR" dirty="0"/>
          </a:p>
        </p:txBody>
      </p:sp>
      <p:sp>
        <p:nvSpPr>
          <p:cNvPr id="11" name="Text Box 40"/>
          <p:cNvSpPr txBox="1">
            <a:spLocks noChangeArrowheads="1"/>
          </p:cNvSpPr>
          <p:nvPr/>
        </p:nvSpPr>
        <p:spPr bwMode="auto">
          <a:xfrm>
            <a:off x="3707904" y="2076892"/>
            <a:ext cx="44275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tr-TR"/>
            </a:defPPr>
            <a:lvl1pPr marL="342900" marR="0" lvl="0" indent="-342900" algn="just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 kumimoji="0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latin typeface="Arial" charset="0"/>
              </a:defRPr>
            </a:lvl2pPr>
            <a:lvl3pPr marL="1143000" indent="-228600" eaLnBrk="0" hangingPunct="0">
              <a:defRPr b="1">
                <a:latin typeface="Arial" charset="0"/>
              </a:defRPr>
            </a:lvl3pPr>
            <a:lvl4pPr marL="1600200" indent="-228600" eaLnBrk="0" hangingPunct="0">
              <a:defRPr b="1">
                <a:latin typeface="Arial" charset="0"/>
              </a:defRPr>
            </a:lvl4pPr>
            <a:lvl5pPr marL="2057400" indent="-228600" eaLnBrk="0" hangingPunct="0">
              <a:defRPr b="1"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9pPr>
          </a:lstStyle>
          <a:p>
            <a:r>
              <a:rPr lang="tr-TR" i="1" dirty="0" smtClean="0"/>
              <a:t>f</a:t>
            </a:r>
            <a:r>
              <a:rPr lang="tr-TR" i="1" baseline="-25000" dirty="0" smtClean="0"/>
              <a:t>i </a:t>
            </a:r>
            <a:r>
              <a:rPr lang="tr-TR" i="1" dirty="0" smtClean="0"/>
              <a:t>(</a:t>
            </a:r>
            <a:r>
              <a:rPr lang="tr-TR" i="1" dirty="0"/>
              <a:t>x) </a:t>
            </a:r>
            <a:r>
              <a:rPr lang="tr-TR" dirty="0" smtClean="0">
                <a:sym typeface="Wingdings" pitchFamily="2" charset="2"/>
              </a:rPr>
              <a:t>= </a:t>
            </a:r>
            <a:r>
              <a:rPr lang="tr-TR" dirty="0" smtClean="0">
                <a:solidFill>
                  <a:srgbClr val="0000FF"/>
                </a:solidFill>
                <a:sym typeface="Wingdings" pitchFamily="2" charset="2"/>
              </a:rPr>
              <a:t>a</a:t>
            </a:r>
            <a:r>
              <a:rPr lang="tr-TR" baseline="-25000" dirty="0" smtClean="0">
                <a:solidFill>
                  <a:srgbClr val="0000FF"/>
                </a:solidFill>
                <a:sym typeface="Wingdings" pitchFamily="2" charset="2"/>
              </a:rPr>
              <a:t>0  </a:t>
            </a:r>
            <a:r>
              <a:rPr lang="tr-TR" dirty="0" smtClean="0">
                <a:solidFill>
                  <a:srgbClr val="0000FF"/>
                </a:solidFill>
                <a:sym typeface="Wingdings" pitchFamily="2" charset="2"/>
              </a:rPr>
              <a:t>+ a</a:t>
            </a:r>
            <a:r>
              <a:rPr lang="tr-TR" baseline="-25000" dirty="0" smtClean="0">
                <a:solidFill>
                  <a:srgbClr val="0000FF"/>
                </a:solidFill>
                <a:sym typeface="Wingdings" pitchFamily="2" charset="2"/>
              </a:rPr>
              <a:t>1 </a:t>
            </a:r>
            <a:r>
              <a:rPr lang="tr-TR" b="1" i="1" dirty="0" smtClean="0">
                <a:solidFill>
                  <a:srgbClr val="FF0000"/>
                </a:solidFill>
                <a:sym typeface="Wingdings" pitchFamily="2" charset="2"/>
              </a:rPr>
              <a:t>x</a:t>
            </a:r>
            <a:r>
              <a:rPr lang="tr-TR" i="1" dirty="0" smtClean="0">
                <a:sym typeface="Wingdings" pitchFamily="2" charset="2"/>
              </a:rPr>
              <a:t>    </a:t>
            </a:r>
            <a:r>
              <a:rPr lang="tr-TR" dirty="0" smtClean="0">
                <a:sym typeface="Wingdings" pitchFamily="2" charset="2"/>
              </a:rPr>
              <a:t>şeklinde </a:t>
            </a:r>
            <a:r>
              <a:rPr lang="tr-TR" dirty="0">
                <a:sym typeface="Wingdings" pitchFamily="2" charset="2"/>
              </a:rPr>
              <a:t>olacaktır</a:t>
            </a:r>
            <a:endParaRPr lang="tr-TR" dirty="0"/>
          </a:p>
        </p:txBody>
      </p:sp>
      <p:sp>
        <p:nvSpPr>
          <p:cNvPr id="12" name="Text Box 41"/>
          <p:cNvSpPr txBox="1">
            <a:spLocks noChangeArrowheads="1"/>
          </p:cNvSpPr>
          <p:nvPr/>
        </p:nvSpPr>
        <p:spPr bwMode="auto">
          <a:xfrm>
            <a:off x="3698378" y="2687969"/>
            <a:ext cx="44275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tr-TR"/>
            </a:defPPr>
            <a:lvl1pPr marL="342900" marR="0" lvl="0" indent="-342900" algn="just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 kumimoji="0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latin typeface="Arial" charset="0"/>
              </a:defRPr>
            </a:lvl2pPr>
            <a:lvl3pPr marL="1143000" indent="-228600" eaLnBrk="0" hangingPunct="0">
              <a:defRPr b="1">
                <a:latin typeface="Arial" charset="0"/>
              </a:defRPr>
            </a:lvl3pPr>
            <a:lvl4pPr marL="1600200" indent="-228600" eaLnBrk="0" hangingPunct="0">
              <a:defRPr b="1">
                <a:latin typeface="Arial" charset="0"/>
              </a:defRPr>
            </a:lvl4pPr>
            <a:lvl5pPr marL="2057400" indent="-228600" eaLnBrk="0" hangingPunct="0">
              <a:defRPr b="1"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9pPr>
          </a:lstStyle>
          <a:p>
            <a:r>
              <a:rPr lang="tr-TR" i="1" dirty="0"/>
              <a:t>f(x) </a:t>
            </a:r>
            <a:r>
              <a:rPr lang="tr-TR" dirty="0" smtClean="0">
                <a:sym typeface="Wingdings" pitchFamily="2" charset="2"/>
              </a:rPr>
              <a:t>  </a:t>
            </a:r>
            <a:r>
              <a:rPr lang="tr-TR" dirty="0" smtClean="0">
                <a:solidFill>
                  <a:srgbClr val="FF0000"/>
                </a:solidFill>
                <a:sym typeface="Wingdings" pitchFamily="2" charset="2"/>
              </a:rPr>
              <a:t>Gerçek </a:t>
            </a:r>
            <a:r>
              <a:rPr lang="tr-TR" dirty="0">
                <a:solidFill>
                  <a:srgbClr val="FF0000"/>
                </a:solidFill>
                <a:sym typeface="Wingdings" pitchFamily="2" charset="2"/>
              </a:rPr>
              <a:t>fonksiyon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3" name="Text Box 42"/>
          <p:cNvSpPr txBox="1">
            <a:spLocks noChangeArrowheads="1"/>
          </p:cNvSpPr>
          <p:nvPr/>
        </p:nvSpPr>
        <p:spPr bwMode="auto">
          <a:xfrm>
            <a:off x="3707904" y="3356992"/>
            <a:ext cx="504164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ju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tr-TR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Bilinen noktalar olan x</a:t>
            </a:r>
            <a:r>
              <a:rPr kumimoji="0" lang="tr-TR" sz="200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0" lang="tr-TR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ve x</a:t>
            </a:r>
            <a:r>
              <a:rPr kumimoji="0" lang="tr-TR" sz="200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tr-TR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için 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gerçek fonksiyonun değeri ile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tr-T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interpolasyon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fonksiyonun değeri 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tr-TR" sz="2000" b="0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aynı olacaktır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2" name="Nesne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292167"/>
              </p:ext>
            </p:extLst>
          </p:nvPr>
        </p:nvGraphicFramePr>
        <p:xfrm>
          <a:off x="4186561" y="4588679"/>
          <a:ext cx="37941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2" name="Denklem" r:id="rId3" imgW="2082600" imgH="228600" progId="Equation.3">
                  <p:embed/>
                </p:oleObj>
              </mc:Choice>
              <mc:Fallback>
                <p:oleObj name="Denklem" r:id="rId3" imgW="2082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561" y="4588679"/>
                        <a:ext cx="3794125" cy="4159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ikdörtgen 2"/>
          <p:cNvSpPr/>
          <p:nvPr/>
        </p:nvSpPr>
        <p:spPr>
          <a:xfrm>
            <a:off x="467544" y="5373216"/>
            <a:ext cx="81369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Dolayısı ile bu değerler ; </a:t>
            </a:r>
            <a:r>
              <a:rPr lang="tr-T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interpolasyon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denklemine </a:t>
            </a:r>
            <a:r>
              <a:rPr lang="tr-TR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0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 </a:t>
            </a:r>
            <a:r>
              <a:rPr lang="tr-TR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000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’in yerine konulmasıyla ile aynı olacaktır. </a:t>
            </a:r>
          </a:p>
        </p:txBody>
      </p:sp>
      <p:pic>
        <p:nvPicPr>
          <p:cNvPr id="34834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08" y="1523429"/>
            <a:ext cx="32480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567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04448" y="6448251"/>
            <a:ext cx="405408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28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32486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332656"/>
            <a:ext cx="84963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76256" y="79799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Bölüm-5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251520" y="31516"/>
            <a:ext cx="320472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tr-TR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5.2.1.  Doğrusal  </a:t>
            </a:r>
            <a:r>
              <a:rPr lang="tr-TR" b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İ</a:t>
            </a:r>
            <a:r>
              <a:rPr lang="tr-TR" b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nterpolasyon</a:t>
            </a:r>
            <a:endParaRPr lang="tr-TR" b="1" baseline="-250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Nesne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19379"/>
              </p:ext>
            </p:extLst>
          </p:nvPr>
        </p:nvGraphicFramePr>
        <p:xfrm>
          <a:off x="251521" y="476673"/>
          <a:ext cx="2549226" cy="779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2" name="Denklem" r:id="rId3" imgW="1574640" imgH="482400" progId="Equation.3">
                  <p:embed/>
                </p:oleObj>
              </mc:Choice>
              <mc:Fallback>
                <p:oleObj name="Denklem" r:id="rId3" imgW="15746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1" y="476673"/>
                        <a:ext cx="2549226" cy="7798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ikdörtgen 2"/>
          <p:cNvSpPr/>
          <p:nvPr/>
        </p:nvSpPr>
        <p:spPr>
          <a:xfrm>
            <a:off x="2915816" y="620688"/>
            <a:ext cx="59766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yazılır. İki bilinmeyen (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000" baseline="-25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ve a</a:t>
            </a:r>
            <a:r>
              <a:rPr lang="tr-TR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) ve iki  denklem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vardır.</a:t>
            </a:r>
            <a:endParaRPr lang="tr-T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Dikdörtgen 11"/>
          <p:cNvSpPr/>
          <p:nvPr/>
        </p:nvSpPr>
        <p:spPr>
          <a:xfrm>
            <a:off x="232172" y="1484784"/>
            <a:ext cx="35142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Denklem (1)’den  a</a:t>
            </a:r>
            <a:r>
              <a:rPr lang="tr-TR" sz="2000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çekilir   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ise </a:t>
            </a:r>
            <a:endParaRPr lang="tr-TR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Nesne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779269"/>
              </p:ext>
            </p:extLst>
          </p:nvPr>
        </p:nvGraphicFramePr>
        <p:xfrm>
          <a:off x="3851920" y="1499895"/>
          <a:ext cx="254952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3" name="Denklem" r:id="rId5" imgW="1574640" imgH="228600" progId="Equation.3">
                  <p:embed/>
                </p:oleObj>
              </mc:Choice>
              <mc:Fallback>
                <p:oleObj name="Denklem" r:id="rId5" imgW="1574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499895"/>
                        <a:ext cx="2549525" cy="369887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Nesne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60177"/>
              </p:ext>
            </p:extLst>
          </p:nvPr>
        </p:nvGraphicFramePr>
        <p:xfrm>
          <a:off x="344488" y="2584450"/>
          <a:ext cx="47275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4" name="Denklem" r:id="rId7" imgW="2920680" imgH="203040" progId="Equation.3">
                  <p:embed/>
                </p:oleObj>
              </mc:Choice>
              <mc:Fallback>
                <p:oleObj name="Denklem" r:id="rId7" imgW="2920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8" y="2584450"/>
                        <a:ext cx="472757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Dikdörtgen 14"/>
          <p:cNvSpPr/>
          <p:nvPr/>
        </p:nvSpPr>
        <p:spPr>
          <a:xfrm>
            <a:off x="237084" y="1988840"/>
            <a:ext cx="50973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Denklem (3)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Denklem (2)’de yerine yazılır ise </a:t>
            </a:r>
            <a:endParaRPr lang="tr-TR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356717" y="3212976"/>
            <a:ext cx="53118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tr-TR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tr-TR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tr-TR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000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,  3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. denklemde yerine yazılırsa;</a:t>
            </a:r>
          </a:p>
        </p:txBody>
      </p:sp>
      <p:graphicFrame>
        <p:nvGraphicFramePr>
          <p:cNvPr id="18" name="Nesne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682330"/>
              </p:ext>
            </p:extLst>
          </p:nvPr>
        </p:nvGraphicFramePr>
        <p:xfrm>
          <a:off x="443631" y="3792835"/>
          <a:ext cx="6605588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5" name="Denklem" r:id="rId9" imgW="3886200" imgH="406080" progId="Equation.3">
                  <p:embed/>
                </p:oleObj>
              </mc:Choice>
              <mc:Fallback>
                <p:oleObj name="Denklem" r:id="rId9" imgW="38862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631" y="3792835"/>
                        <a:ext cx="6605588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ine 15"/>
          <p:cNvSpPr>
            <a:spLocks noChangeShapeType="1"/>
          </p:cNvSpPr>
          <p:nvPr/>
        </p:nvSpPr>
        <p:spPr bwMode="auto">
          <a:xfrm flipH="1">
            <a:off x="4312709" y="3770411"/>
            <a:ext cx="707344" cy="4390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H="1">
            <a:off x="6214739" y="3770411"/>
            <a:ext cx="707344" cy="4390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aphicFrame>
        <p:nvGraphicFramePr>
          <p:cNvPr id="22" name="Nesne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727309"/>
              </p:ext>
            </p:extLst>
          </p:nvPr>
        </p:nvGraphicFramePr>
        <p:xfrm>
          <a:off x="5334422" y="2400385"/>
          <a:ext cx="19939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6" name="Denklem" r:id="rId11" imgW="1231560" imgH="406080" progId="Equation.3">
                  <p:embed/>
                </p:oleObj>
              </mc:Choice>
              <mc:Fallback>
                <p:oleObj name="Denklem" r:id="rId11" imgW="12315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422" y="2400385"/>
                        <a:ext cx="1993900" cy="657225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Nesne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164298"/>
              </p:ext>
            </p:extLst>
          </p:nvPr>
        </p:nvGraphicFramePr>
        <p:xfrm>
          <a:off x="467200" y="4797152"/>
          <a:ext cx="2773362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7" name="Denklem" r:id="rId13" imgW="1473120" imgH="406080" progId="Equation.3">
                  <p:embed/>
                </p:oleObj>
              </mc:Choice>
              <mc:Fallback>
                <p:oleObj name="Denklem" r:id="rId13" imgW="14731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00" y="4797152"/>
                        <a:ext cx="2773362" cy="763587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Dikdörtgen 23"/>
          <p:cNvSpPr/>
          <p:nvPr/>
        </p:nvSpPr>
        <p:spPr>
          <a:xfrm>
            <a:off x="7704129" y="2492896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elde edilir</a:t>
            </a:r>
            <a:endParaRPr lang="tr-TR" dirty="0"/>
          </a:p>
        </p:txBody>
      </p:sp>
      <p:sp>
        <p:nvSpPr>
          <p:cNvPr id="25" name="Dikdörtgen 24"/>
          <p:cNvSpPr/>
          <p:nvPr/>
        </p:nvSpPr>
        <p:spPr>
          <a:xfrm>
            <a:off x="3742970" y="5013176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elde edilir</a:t>
            </a:r>
            <a:endParaRPr lang="tr-TR" dirty="0"/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467544" y="5805264"/>
            <a:ext cx="62646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b="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000" b="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tr-TR" sz="2000" b="0" dirty="0" smtClean="0">
                <a:latin typeface="Times New Roman" pitchFamily="18" charset="0"/>
                <a:cs typeface="Times New Roman" pitchFamily="18" charset="0"/>
              </a:rPr>
              <a:t> ve a</a:t>
            </a:r>
            <a:r>
              <a:rPr lang="tr-TR" sz="2000" b="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b="0" dirty="0" err="1" smtClean="0">
                <a:latin typeface="Times New Roman" pitchFamily="18" charset="0"/>
                <a:cs typeface="Times New Roman" pitchFamily="18" charset="0"/>
              </a:rPr>
              <a:t>interpolasyon</a:t>
            </a:r>
            <a:r>
              <a:rPr lang="tr-TR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b="0" dirty="0">
                <a:latin typeface="Times New Roman" pitchFamily="18" charset="0"/>
                <a:cs typeface="Times New Roman" pitchFamily="18" charset="0"/>
              </a:rPr>
              <a:t>denkleminde yerine konulursa;</a:t>
            </a:r>
          </a:p>
        </p:txBody>
      </p:sp>
    </p:spTree>
    <p:extLst>
      <p:ext uri="{BB962C8B-B14F-4D97-AF65-F5344CB8AC3E}">
        <p14:creationId xmlns:p14="http://schemas.microsoft.com/office/powerpoint/2010/main" val="355354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04448" y="6448251"/>
            <a:ext cx="405408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29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32486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332656"/>
            <a:ext cx="84963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76256" y="79799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Bölüm-5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graphicFrame>
        <p:nvGraphicFramePr>
          <p:cNvPr id="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574442"/>
              </p:ext>
            </p:extLst>
          </p:nvPr>
        </p:nvGraphicFramePr>
        <p:xfrm>
          <a:off x="270620" y="548830"/>
          <a:ext cx="5813548" cy="75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9" name="Denklem" r:id="rId3" imgW="3136680" imgH="406080" progId="Equation.3">
                  <p:embed/>
                </p:oleObj>
              </mc:Choice>
              <mc:Fallback>
                <p:oleObj name="Denklem" r:id="rId3" imgW="31366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20" y="548830"/>
                        <a:ext cx="5813548" cy="752287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6300192" y="476672"/>
            <a:ext cx="24482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tr-TR" sz="1400" b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1400" b="0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tr-TR" sz="1400" b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tr-TR" sz="1400" b="0" dirty="0" smtClean="0">
                <a:latin typeface="Times New Roman" pitchFamily="18" charset="0"/>
                <a:cs typeface="Times New Roman" pitchFamily="18" charset="0"/>
              </a:rPr>
              <a:t>y eksenini kesme </a:t>
            </a:r>
            <a:r>
              <a:rPr lang="tr-TR" sz="1400" b="0" dirty="0">
                <a:latin typeface="Times New Roman" pitchFamily="18" charset="0"/>
                <a:cs typeface="Times New Roman" pitchFamily="18" charset="0"/>
              </a:rPr>
              <a:t>noktası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251520" y="31516"/>
            <a:ext cx="320472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tr-TR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5.2.1.  Doğrusal  </a:t>
            </a:r>
            <a:r>
              <a:rPr lang="tr-TR" b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İ</a:t>
            </a:r>
            <a:r>
              <a:rPr lang="tr-TR" b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nterpolasyon</a:t>
            </a:r>
            <a:endParaRPr lang="tr-TR" b="1" baseline="-250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6326832" y="800101"/>
            <a:ext cx="11254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tr-TR" sz="1400" b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1400" b="0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tr-TR" sz="1400" b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tr-TR" sz="1400" b="0" dirty="0" smtClean="0">
                <a:latin typeface="Times New Roman" pitchFamily="18" charset="0"/>
                <a:cs typeface="Times New Roman" pitchFamily="18" charset="0"/>
              </a:rPr>
              <a:t>Eğim</a:t>
            </a:r>
            <a:endParaRPr lang="tr-TR" sz="14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395536" y="1628800"/>
            <a:ext cx="80645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tr-TR" sz="20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Diğer bir yaklaşım ise </a:t>
            </a:r>
            <a:r>
              <a:rPr lang="tr-TR" sz="2000" b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üçgenlerin benzerliğinden </a:t>
            </a:r>
            <a:r>
              <a:rPr lang="tr-TR" sz="2000" b="0" dirty="0">
                <a:latin typeface="Times New Roman" pitchFamily="18" charset="0"/>
                <a:cs typeface="Times New Roman" pitchFamily="18" charset="0"/>
              </a:rPr>
              <a:t>yararlanılarak</a:t>
            </a:r>
            <a:r>
              <a:rPr lang="tr-TR" sz="2000" b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b="0" dirty="0">
                <a:latin typeface="Times New Roman" pitchFamily="18" charset="0"/>
                <a:cs typeface="Times New Roman" pitchFamily="18" charset="0"/>
              </a:rPr>
              <a:t>yazılır</a:t>
            </a:r>
          </a:p>
        </p:txBody>
      </p:sp>
      <p:graphicFrame>
        <p:nvGraphicFramePr>
          <p:cNvPr id="2" name="Nesne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207474"/>
              </p:ext>
            </p:extLst>
          </p:nvPr>
        </p:nvGraphicFramePr>
        <p:xfrm>
          <a:off x="3923929" y="2204864"/>
          <a:ext cx="2965648" cy="80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0" name="Denklem" r:id="rId5" imgW="1498320" imgH="406080" progId="Equation.3">
                  <p:embed/>
                </p:oleObj>
              </mc:Choice>
              <mc:Fallback>
                <p:oleObj name="Denklem" r:id="rId5" imgW="14983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9" y="2204864"/>
                        <a:ext cx="2965648" cy="803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79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2276873"/>
            <a:ext cx="2880320" cy="3251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3941117" y="3282812"/>
            <a:ext cx="39973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tr-TR"/>
            </a:defPPr>
            <a:lvl1pPr marL="342900" indent="-342900" algn="just">
              <a:spcBef>
                <a:spcPct val="50000"/>
              </a:spcBef>
              <a:buFont typeface="Wingdings" pitchFamily="2" charset="2"/>
              <a:buChar char="Ø"/>
              <a:defRPr sz="2000" b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latin typeface="Arial" charset="0"/>
              </a:defRPr>
            </a:lvl2pPr>
            <a:lvl3pPr marL="1143000" indent="-228600" eaLnBrk="0" hangingPunct="0">
              <a:defRPr b="1">
                <a:latin typeface="Arial" charset="0"/>
              </a:defRPr>
            </a:lvl3pPr>
            <a:lvl4pPr marL="1600200" indent="-228600" eaLnBrk="0" hangingPunct="0">
              <a:defRPr b="1">
                <a:latin typeface="Arial" charset="0"/>
              </a:defRPr>
            </a:lvl4pPr>
            <a:lvl5pPr marL="2057400" indent="-228600" eaLnBrk="0" hangingPunct="0">
              <a:defRPr b="1"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9pPr>
          </a:lstStyle>
          <a:p>
            <a:r>
              <a:rPr lang="tr-TR" dirty="0">
                <a:solidFill>
                  <a:srgbClr val="0000FF"/>
                </a:solidFill>
              </a:rPr>
              <a:t>ve buradan </a:t>
            </a:r>
            <a:r>
              <a:rPr lang="tr-TR" dirty="0" smtClean="0">
                <a:solidFill>
                  <a:srgbClr val="0000FF"/>
                </a:solidFill>
              </a:rPr>
              <a:t>  </a:t>
            </a:r>
            <a:r>
              <a:rPr lang="tr-TR" i="1" dirty="0" smtClean="0"/>
              <a:t>f</a:t>
            </a:r>
            <a:r>
              <a:rPr lang="tr-TR" i="1" baseline="-25000" dirty="0" smtClean="0"/>
              <a:t>i</a:t>
            </a:r>
            <a:r>
              <a:rPr lang="tr-TR" i="1" dirty="0" smtClean="0"/>
              <a:t>(x)   </a:t>
            </a:r>
            <a:r>
              <a:rPr lang="tr-TR" dirty="0">
                <a:solidFill>
                  <a:srgbClr val="0000FF"/>
                </a:solidFill>
              </a:rPr>
              <a:t>çekilirse;</a:t>
            </a:r>
          </a:p>
        </p:txBody>
      </p:sp>
      <p:graphicFrame>
        <p:nvGraphicFramePr>
          <p:cNvPr id="3" name="Nesne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08830"/>
              </p:ext>
            </p:extLst>
          </p:nvPr>
        </p:nvGraphicFramePr>
        <p:xfrm>
          <a:off x="4283968" y="3902860"/>
          <a:ext cx="3872930" cy="773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1" name="Denklem" r:id="rId8" imgW="2031840" imgH="406080" progId="Equation.3">
                  <p:embed/>
                </p:oleObj>
              </mc:Choice>
              <mc:Fallback>
                <p:oleObj name="Denklem" r:id="rId8" imgW="20318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3902860"/>
                        <a:ext cx="3872930" cy="773780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395536" y="5805264"/>
            <a:ext cx="83434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tr-TR"/>
            </a:defPPr>
            <a:lvl1pPr marL="342900" indent="-342900" algn="just">
              <a:spcBef>
                <a:spcPct val="50000"/>
              </a:spcBef>
              <a:buFont typeface="Wingdings" pitchFamily="2" charset="2"/>
              <a:buChar char="Ø"/>
              <a:defRPr sz="2000" b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latin typeface="Arial" charset="0"/>
              </a:defRPr>
            </a:lvl2pPr>
            <a:lvl3pPr marL="1143000" indent="-228600" eaLnBrk="0" hangingPunct="0">
              <a:defRPr b="1">
                <a:latin typeface="Arial" charset="0"/>
              </a:defRPr>
            </a:lvl3pPr>
            <a:lvl4pPr marL="1600200" indent="-228600" eaLnBrk="0" hangingPunct="0">
              <a:defRPr b="1">
                <a:latin typeface="Arial" charset="0"/>
              </a:defRPr>
            </a:lvl4pPr>
            <a:lvl5pPr marL="2057400" indent="-228600" eaLnBrk="0" hangingPunct="0">
              <a:defRPr b="1"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Genel olarak </a:t>
            </a:r>
            <a:r>
              <a:rPr lang="tr-TR" dirty="0" smtClean="0"/>
              <a:t>veri aralığı ne </a:t>
            </a:r>
            <a:r>
              <a:rPr lang="tr-TR" dirty="0"/>
              <a:t>kadar dar olursa, </a:t>
            </a:r>
            <a:r>
              <a:rPr lang="tr-TR" dirty="0">
                <a:solidFill>
                  <a:srgbClr val="0000FF"/>
                </a:solidFill>
              </a:rPr>
              <a:t>yaklaştırma da o kadar iyi olur.</a:t>
            </a:r>
          </a:p>
        </p:txBody>
      </p:sp>
    </p:spTree>
    <p:extLst>
      <p:ext uri="{BB962C8B-B14F-4D97-AF65-F5344CB8AC3E}">
        <p14:creationId xmlns:p14="http://schemas.microsoft.com/office/powerpoint/2010/main" val="204833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04448" y="6448251"/>
            <a:ext cx="405408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32486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332656"/>
            <a:ext cx="84963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76256" y="79799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Bölüm-5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421195" y="-376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5.1. Eğri </a:t>
            </a:r>
            <a:r>
              <a:rPr lang="tr-TR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Uydurma</a:t>
            </a:r>
            <a:endParaRPr lang="tr-TR" b="1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323528" y="332656"/>
            <a:ext cx="8424936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69875" indent="-269875" algn="just" eaLnBrk="1" hangingPunct="1">
              <a:lnSpc>
                <a:spcPct val="11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tr-TR" sz="2000" b="0" dirty="0" smtClean="0">
                <a:latin typeface="Times New Roman" pitchFamily="18" charset="0"/>
                <a:cs typeface="Times New Roman" pitchFamily="18" charset="0"/>
              </a:rPr>
              <a:t>Eğer deneysel verilerin değerleri </a:t>
            </a:r>
            <a:r>
              <a:rPr lang="tr-TR" sz="2000" b="0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tam (kesin) doğru değilse</a:t>
            </a:r>
            <a:r>
              <a:rPr lang="tr-TR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b="0" u="sng" dirty="0" smtClean="0">
                <a:latin typeface="Times New Roman" pitchFamily="18" charset="0"/>
                <a:cs typeface="Times New Roman" pitchFamily="18" charset="0"/>
              </a:rPr>
              <a:t>eğri uydurma  yaklaşımından yararlanarak</a:t>
            </a:r>
            <a:r>
              <a:rPr lang="tr-TR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b="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ara değerler tahmin</a:t>
            </a:r>
            <a:r>
              <a:rPr lang="tr-TR" sz="2000" b="0" dirty="0" smtClean="0">
                <a:latin typeface="Times New Roman" pitchFamily="18" charset="0"/>
                <a:cs typeface="Times New Roman" pitchFamily="18" charset="0"/>
              </a:rPr>
              <a:t> edilir. </a:t>
            </a:r>
          </a:p>
          <a:p>
            <a:pPr marL="269875" indent="-269875" algn="just" eaLnBrk="1" hangingPunct="1">
              <a:lnSpc>
                <a:spcPct val="11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tr-TR" sz="2000" b="0" dirty="0" smtClean="0">
                <a:latin typeface="Times New Roman" pitchFamily="18" charset="0"/>
                <a:cs typeface="Times New Roman" pitchFamily="18" charset="0"/>
              </a:rPr>
              <a:t>Eğri uydurmada </a:t>
            </a:r>
            <a:r>
              <a:rPr lang="tr-TR" sz="2000" b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her veri noktasından geçen eğri yerine</a:t>
            </a:r>
            <a:r>
              <a:rPr lang="tr-TR" sz="2000" b="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000" b="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verilerin genel eğilimini göstere</a:t>
            </a:r>
            <a:r>
              <a:rPr lang="tr-TR" sz="20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 bir eğri tahmin edilir. </a:t>
            </a:r>
          </a:p>
          <a:p>
            <a:pPr marL="269875" indent="-269875" algn="just" eaLnBrk="1" hangingPunct="1">
              <a:lnSpc>
                <a:spcPct val="11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tr-TR" sz="2000" b="0" dirty="0" smtClean="0">
                <a:latin typeface="Times New Roman" pitchFamily="18" charset="0"/>
                <a:cs typeface="Times New Roman" pitchFamily="18" charset="0"/>
              </a:rPr>
              <a:t>Çünkü deneylerden elde edilen değerler;  </a:t>
            </a:r>
            <a:r>
              <a:rPr lang="tr-TR" sz="2000" b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ölçme aleti hatası</a:t>
            </a:r>
            <a:r>
              <a:rPr lang="tr-TR" sz="2000" b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0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okuma hatası</a:t>
            </a:r>
            <a:r>
              <a:rPr lang="tr-TR" sz="2000" b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000" b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deney şartlarının tam olarak kontrol edilememesi</a:t>
            </a:r>
            <a:r>
              <a:rPr lang="tr-TR" sz="2000" b="0" dirty="0" smtClean="0">
                <a:latin typeface="Times New Roman" pitchFamily="18" charset="0"/>
                <a:cs typeface="Times New Roman" pitchFamily="18" charset="0"/>
              </a:rPr>
              <a:t> gibi sebeplerden dolayı kesin doğru değildir. </a:t>
            </a:r>
          </a:p>
          <a:p>
            <a:pPr marL="269875" indent="-269875" algn="just" eaLnBrk="1" hangingPunct="1">
              <a:lnSpc>
                <a:spcPct val="11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tr-TR" sz="20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 nedenle tüm veri noktalarından geçen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interpolasyon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yaklaşımı ile elde edilen değerler hatalı olacaktır. </a:t>
            </a:r>
          </a:p>
          <a:p>
            <a:pPr marL="269875" indent="-269875" algn="just" eaLnBrk="1" hangingPunct="1">
              <a:lnSpc>
                <a:spcPct val="11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tr-TR" sz="2000" b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Eğri </a:t>
            </a:r>
            <a:r>
              <a:rPr lang="tr-TR" sz="2000" b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uydurmada her bir noktaya uğramayan</a:t>
            </a:r>
            <a:r>
              <a:rPr lang="tr-TR" sz="2000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000" b="0" dirty="0" smtClean="0">
                <a:latin typeface="Times New Roman" pitchFamily="18" charset="0"/>
                <a:cs typeface="Times New Roman" pitchFamily="18" charset="0"/>
              </a:rPr>
              <a:t>verilerin </a:t>
            </a:r>
            <a:r>
              <a:rPr lang="tr-TR" sz="2000" b="0" dirty="0">
                <a:latin typeface="Times New Roman" pitchFamily="18" charset="0"/>
                <a:cs typeface="Times New Roman" pitchFamily="18" charset="0"/>
              </a:rPr>
              <a:t>genel </a:t>
            </a:r>
            <a:r>
              <a:rPr lang="tr-TR" sz="2000" b="0" dirty="0" smtClean="0">
                <a:latin typeface="Times New Roman" pitchFamily="18" charset="0"/>
                <a:cs typeface="Times New Roman" pitchFamily="18" charset="0"/>
              </a:rPr>
              <a:t>eğilimine </a:t>
            </a:r>
            <a:r>
              <a:rPr lang="tr-TR" sz="2000" b="0" dirty="0">
                <a:latin typeface="Times New Roman" pitchFamily="18" charset="0"/>
                <a:cs typeface="Times New Roman" pitchFamily="18" charset="0"/>
              </a:rPr>
              <a:t>uyan bir yaklaşım fonksiyonu türetilir. </a:t>
            </a:r>
          </a:p>
        </p:txBody>
      </p:sp>
      <p:grpSp>
        <p:nvGrpSpPr>
          <p:cNvPr id="9" name="Group 85"/>
          <p:cNvGrpSpPr>
            <a:grpSpLocks/>
          </p:cNvGrpSpPr>
          <p:nvPr/>
        </p:nvGrpSpPr>
        <p:grpSpPr bwMode="auto">
          <a:xfrm>
            <a:off x="947738" y="4738515"/>
            <a:ext cx="2520950" cy="1908175"/>
            <a:chOff x="816" y="527"/>
            <a:chExt cx="1588" cy="1202"/>
          </a:xfrm>
        </p:grpSpPr>
        <p:sp>
          <p:nvSpPr>
            <p:cNvPr id="10" name="Line 34"/>
            <p:cNvSpPr>
              <a:spLocks noChangeShapeType="1"/>
            </p:cNvSpPr>
            <p:nvPr/>
          </p:nvSpPr>
          <p:spPr bwMode="auto">
            <a:xfrm flipV="1">
              <a:off x="816" y="527"/>
              <a:ext cx="0" cy="1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" name="Line 35"/>
            <p:cNvSpPr>
              <a:spLocks noChangeShapeType="1"/>
            </p:cNvSpPr>
            <p:nvPr/>
          </p:nvSpPr>
          <p:spPr bwMode="auto">
            <a:xfrm>
              <a:off x="816" y="1729"/>
              <a:ext cx="1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grpSp>
          <p:nvGrpSpPr>
            <p:cNvPr id="12" name="Group 36"/>
            <p:cNvGrpSpPr>
              <a:grpSpLocks/>
            </p:cNvGrpSpPr>
            <p:nvPr/>
          </p:nvGrpSpPr>
          <p:grpSpPr bwMode="auto">
            <a:xfrm rot="-1639958">
              <a:off x="884" y="1366"/>
              <a:ext cx="60" cy="77"/>
              <a:chOff x="998" y="1593"/>
              <a:chExt cx="52" cy="45"/>
            </a:xfrm>
          </p:grpSpPr>
          <p:sp>
            <p:nvSpPr>
              <p:cNvPr id="44" name="Line 37"/>
              <p:cNvSpPr>
                <a:spLocks noChangeShapeType="1"/>
              </p:cNvSpPr>
              <p:nvPr/>
            </p:nvSpPr>
            <p:spPr bwMode="auto">
              <a:xfrm flipH="1">
                <a:off x="998" y="1593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5" name="Line 38"/>
              <p:cNvSpPr>
                <a:spLocks noChangeShapeType="1"/>
              </p:cNvSpPr>
              <p:nvPr/>
            </p:nvSpPr>
            <p:spPr bwMode="auto">
              <a:xfrm>
                <a:off x="998" y="1593"/>
                <a:ext cx="5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3" name="Group 39"/>
            <p:cNvGrpSpPr>
              <a:grpSpLocks/>
            </p:cNvGrpSpPr>
            <p:nvPr/>
          </p:nvGrpSpPr>
          <p:grpSpPr bwMode="auto">
            <a:xfrm rot="-1639958">
              <a:off x="1088" y="1230"/>
              <a:ext cx="60" cy="77"/>
              <a:chOff x="998" y="1593"/>
              <a:chExt cx="52" cy="45"/>
            </a:xfrm>
          </p:grpSpPr>
          <p:sp>
            <p:nvSpPr>
              <p:cNvPr id="42" name="Line 40"/>
              <p:cNvSpPr>
                <a:spLocks noChangeShapeType="1"/>
              </p:cNvSpPr>
              <p:nvPr/>
            </p:nvSpPr>
            <p:spPr bwMode="auto">
              <a:xfrm flipH="1">
                <a:off x="998" y="1593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" name="Line 41"/>
              <p:cNvSpPr>
                <a:spLocks noChangeShapeType="1"/>
              </p:cNvSpPr>
              <p:nvPr/>
            </p:nvSpPr>
            <p:spPr bwMode="auto">
              <a:xfrm>
                <a:off x="998" y="1593"/>
                <a:ext cx="5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4" name="Group 42"/>
            <p:cNvGrpSpPr>
              <a:grpSpLocks/>
            </p:cNvGrpSpPr>
            <p:nvPr/>
          </p:nvGrpSpPr>
          <p:grpSpPr bwMode="auto">
            <a:xfrm rot="-1639958">
              <a:off x="1519" y="1252"/>
              <a:ext cx="60" cy="77"/>
              <a:chOff x="998" y="1593"/>
              <a:chExt cx="52" cy="45"/>
            </a:xfrm>
          </p:grpSpPr>
          <p:sp>
            <p:nvSpPr>
              <p:cNvPr id="40" name="Line 43"/>
              <p:cNvSpPr>
                <a:spLocks noChangeShapeType="1"/>
              </p:cNvSpPr>
              <p:nvPr/>
            </p:nvSpPr>
            <p:spPr bwMode="auto">
              <a:xfrm flipH="1">
                <a:off x="998" y="1593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1" name="Line 44"/>
              <p:cNvSpPr>
                <a:spLocks noChangeShapeType="1"/>
              </p:cNvSpPr>
              <p:nvPr/>
            </p:nvSpPr>
            <p:spPr bwMode="auto">
              <a:xfrm>
                <a:off x="998" y="1593"/>
                <a:ext cx="5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5" name="Group 45"/>
            <p:cNvGrpSpPr>
              <a:grpSpLocks/>
            </p:cNvGrpSpPr>
            <p:nvPr/>
          </p:nvGrpSpPr>
          <p:grpSpPr bwMode="auto">
            <a:xfrm rot="-1639958">
              <a:off x="1882" y="753"/>
              <a:ext cx="60" cy="77"/>
              <a:chOff x="998" y="1593"/>
              <a:chExt cx="52" cy="45"/>
            </a:xfrm>
          </p:grpSpPr>
          <p:sp>
            <p:nvSpPr>
              <p:cNvPr id="38" name="Line 46"/>
              <p:cNvSpPr>
                <a:spLocks noChangeShapeType="1"/>
              </p:cNvSpPr>
              <p:nvPr/>
            </p:nvSpPr>
            <p:spPr bwMode="auto">
              <a:xfrm flipH="1">
                <a:off x="998" y="1593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" name="Line 47"/>
              <p:cNvSpPr>
                <a:spLocks noChangeShapeType="1"/>
              </p:cNvSpPr>
              <p:nvPr/>
            </p:nvSpPr>
            <p:spPr bwMode="auto">
              <a:xfrm>
                <a:off x="998" y="1593"/>
                <a:ext cx="5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 rot="-1639958">
              <a:off x="1837" y="1071"/>
              <a:ext cx="60" cy="77"/>
              <a:chOff x="998" y="1593"/>
              <a:chExt cx="52" cy="45"/>
            </a:xfrm>
          </p:grpSpPr>
          <p:sp>
            <p:nvSpPr>
              <p:cNvPr id="36" name="Line 49"/>
              <p:cNvSpPr>
                <a:spLocks noChangeShapeType="1"/>
              </p:cNvSpPr>
              <p:nvPr/>
            </p:nvSpPr>
            <p:spPr bwMode="auto">
              <a:xfrm flipH="1">
                <a:off x="998" y="1593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" name="Line 50"/>
              <p:cNvSpPr>
                <a:spLocks noChangeShapeType="1"/>
              </p:cNvSpPr>
              <p:nvPr/>
            </p:nvSpPr>
            <p:spPr bwMode="auto">
              <a:xfrm>
                <a:off x="998" y="1593"/>
                <a:ext cx="5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7" name="Group 51"/>
            <p:cNvGrpSpPr>
              <a:grpSpLocks/>
            </p:cNvGrpSpPr>
            <p:nvPr/>
          </p:nvGrpSpPr>
          <p:grpSpPr bwMode="auto">
            <a:xfrm rot="-1639958">
              <a:off x="1497" y="912"/>
              <a:ext cx="60" cy="77"/>
              <a:chOff x="998" y="1593"/>
              <a:chExt cx="52" cy="45"/>
            </a:xfrm>
          </p:grpSpPr>
          <p:sp>
            <p:nvSpPr>
              <p:cNvPr id="34" name="Line 52"/>
              <p:cNvSpPr>
                <a:spLocks noChangeShapeType="1"/>
              </p:cNvSpPr>
              <p:nvPr/>
            </p:nvSpPr>
            <p:spPr bwMode="auto">
              <a:xfrm flipH="1">
                <a:off x="998" y="1593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" name="Line 53"/>
              <p:cNvSpPr>
                <a:spLocks noChangeShapeType="1"/>
              </p:cNvSpPr>
              <p:nvPr/>
            </p:nvSpPr>
            <p:spPr bwMode="auto">
              <a:xfrm>
                <a:off x="998" y="1593"/>
                <a:ext cx="5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8" name="Group 54"/>
            <p:cNvGrpSpPr>
              <a:grpSpLocks/>
            </p:cNvGrpSpPr>
            <p:nvPr/>
          </p:nvGrpSpPr>
          <p:grpSpPr bwMode="auto">
            <a:xfrm rot="-1639958">
              <a:off x="1224" y="1388"/>
              <a:ext cx="60" cy="77"/>
              <a:chOff x="998" y="1593"/>
              <a:chExt cx="52" cy="45"/>
            </a:xfrm>
          </p:grpSpPr>
          <p:sp>
            <p:nvSpPr>
              <p:cNvPr id="32" name="Line 55"/>
              <p:cNvSpPr>
                <a:spLocks noChangeShapeType="1"/>
              </p:cNvSpPr>
              <p:nvPr/>
            </p:nvSpPr>
            <p:spPr bwMode="auto">
              <a:xfrm flipH="1">
                <a:off x="998" y="1593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3" name="Line 56"/>
              <p:cNvSpPr>
                <a:spLocks noChangeShapeType="1"/>
              </p:cNvSpPr>
              <p:nvPr/>
            </p:nvSpPr>
            <p:spPr bwMode="auto">
              <a:xfrm>
                <a:off x="998" y="1593"/>
                <a:ext cx="5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9" name="Group 63"/>
            <p:cNvGrpSpPr>
              <a:grpSpLocks/>
            </p:cNvGrpSpPr>
            <p:nvPr/>
          </p:nvGrpSpPr>
          <p:grpSpPr bwMode="auto">
            <a:xfrm rot="-1639958">
              <a:off x="1292" y="980"/>
              <a:ext cx="60" cy="77"/>
              <a:chOff x="998" y="1593"/>
              <a:chExt cx="52" cy="45"/>
            </a:xfrm>
          </p:grpSpPr>
          <p:sp>
            <p:nvSpPr>
              <p:cNvPr id="30" name="Line 64"/>
              <p:cNvSpPr>
                <a:spLocks noChangeShapeType="1"/>
              </p:cNvSpPr>
              <p:nvPr/>
            </p:nvSpPr>
            <p:spPr bwMode="auto">
              <a:xfrm flipH="1">
                <a:off x="998" y="1593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" name="Line 65"/>
              <p:cNvSpPr>
                <a:spLocks noChangeShapeType="1"/>
              </p:cNvSpPr>
              <p:nvPr/>
            </p:nvSpPr>
            <p:spPr bwMode="auto">
              <a:xfrm>
                <a:off x="998" y="1593"/>
                <a:ext cx="5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20" name="Group 66"/>
            <p:cNvGrpSpPr>
              <a:grpSpLocks/>
            </p:cNvGrpSpPr>
            <p:nvPr/>
          </p:nvGrpSpPr>
          <p:grpSpPr bwMode="auto">
            <a:xfrm rot="-1639958">
              <a:off x="1678" y="904"/>
              <a:ext cx="60" cy="77"/>
              <a:chOff x="998" y="1593"/>
              <a:chExt cx="52" cy="45"/>
            </a:xfrm>
          </p:grpSpPr>
          <p:sp>
            <p:nvSpPr>
              <p:cNvPr id="28" name="Line 67"/>
              <p:cNvSpPr>
                <a:spLocks noChangeShapeType="1"/>
              </p:cNvSpPr>
              <p:nvPr/>
            </p:nvSpPr>
            <p:spPr bwMode="auto">
              <a:xfrm flipH="1">
                <a:off x="998" y="1593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9" name="Line 68"/>
              <p:cNvSpPr>
                <a:spLocks noChangeShapeType="1"/>
              </p:cNvSpPr>
              <p:nvPr/>
            </p:nvSpPr>
            <p:spPr bwMode="auto">
              <a:xfrm>
                <a:off x="998" y="1593"/>
                <a:ext cx="5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21" name="Group 69"/>
            <p:cNvGrpSpPr>
              <a:grpSpLocks/>
            </p:cNvGrpSpPr>
            <p:nvPr/>
          </p:nvGrpSpPr>
          <p:grpSpPr bwMode="auto">
            <a:xfrm rot="-1639958">
              <a:off x="2018" y="958"/>
              <a:ext cx="60" cy="77"/>
              <a:chOff x="998" y="1593"/>
              <a:chExt cx="52" cy="45"/>
            </a:xfrm>
          </p:grpSpPr>
          <p:sp>
            <p:nvSpPr>
              <p:cNvPr id="26" name="Line 70"/>
              <p:cNvSpPr>
                <a:spLocks noChangeShapeType="1"/>
              </p:cNvSpPr>
              <p:nvPr/>
            </p:nvSpPr>
            <p:spPr bwMode="auto">
              <a:xfrm flipH="1">
                <a:off x="998" y="1593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" name="Line 71"/>
              <p:cNvSpPr>
                <a:spLocks noChangeShapeType="1"/>
              </p:cNvSpPr>
              <p:nvPr/>
            </p:nvSpPr>
            <p:spPr bwMode="auto">
              <a:xfrm>
                <a:off x="998" y="1593"/>
                <a:ext cx="5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22" name="Group 72"/>
            <p:cNvGrpSpPr>
              <a:grpSpLocks/>
            </p:cNvGrpSpPr>
            <p:nvPr/>
          </p:nvGrpSpPr>
          <p:grpSpPr bwMode="auto">
            <a:xfrm rot="-1639958">
              <a:off x="1655" y="1094"/>
              <a:ext cx="60" cy="77"/>
              <a:chOff x="998" y="1593"/>
              <a:chExt cx="52" cy="45"/>
            </a:xfrm>
          </p:grpSpPr>
          <p:sp>
            <p:nvSpPr>
              <p:cNvPr id="24" name="Line 73"/>
              <p:cNvSpPr>
                <a:spLocks noChangeShapeType="1"/>
              </p:cNvSpPr>
              <p:nvPr/>
            </p:nvSpPr>
            <p:spPr bwMode="auto">
              <a:xfrm flipH="1">
                <a:off x="998" y="1593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5" name="Line 74"/>
              <p:cNvSpPr>
                <a:spLocks noChangeShapeType="1"/>
              </p:cNvSpPr>
              <p:nvPr/>
            </p:nvSpPr>
            <p:spPr bwMode="auto">
              <a:xfrm>
                <a:off x="998" y="1593"/>
                <a:ext cx="5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23" name="Line 75"/>
            <p:cNvSpPr>
              <a:spLocks noChangeShapeType="1"/>
            </p:cNvSpPr>
            <p:nvPr/>
          </p:nvSpPr>
          <p:spPr bwMode="auto">
            <a:xfrm flipH="1">
              <a:off x="998" y="776"/>
              <a:ext cx="1134" cy="68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2658574" y="5903288"/>
            <a:ext cx="1836539" cy="560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10000"/>
              </a:spcBef>
            </a:pPr>
            <a:r>
              <a:rPr lang="tr-TR" sz="1600" b="0" dirty="0">
                <a:latin typeface="Times New Roman" pitchFamily="18" charset="0"/>
                <a:cs typeface="Times New Roman" pitchFamily="18" charset="0"/>
              </a:rPr>
              <a:t>Doğrusal </a:t>
            </a:r>
            <a:r>
              <a:rPr lang="tr-TR" sz="1600" b="0" dirty="0" smtClean="0">
                <a:latin typeface="Times New Roman" pitchFamily="18" charset="0"/>
                <a:cs typeface="Times New Roman" pitchFamily="18" charset="0"/>
              </a:rPr>
              <a:t>Eğri Uydurma</a:t>
            </a:r>
            <a:endParaRPr lang="tr-TR" sz="1600" b="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7" name="Group 86"/>
          <p:cNvGrpSpPr>
            <a:grpSpLocks/>
          </p:cNvGrpSpPr>
          <p:nvPr/>
        </p:nvGrpSpPr>
        <p:grpSpPr bwMode="auto">
          <a:xfrm>
            <a:off x="5364088" y="4685861"/>
            <a:ext cx="2520950" cy="1908175"/>
            <a:chOff x="2857" y="528"/>
            <a:chExt cx="1588" cy="1202"/>
          </a:xfrm>
        </p:grpSpPr>
        <p:sp>
          <p:nvSpPr>
            <p:cNvPr id="48" name="Line 76"/>
            <p:cNvSpPr>
              <a:spLocks noChangeShapeType="1"/>
            </p:cNvSpPr>
            <p:nvPr/>
          </p:nvSpPr>
          <p:spPr bwMode="auto">
            <a:xfrm flipV="1">
              <a:off x="2857" y="528"/>
              <a:ext cx="0" cy="1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9" name="Line 77"/>
            <p:cNvSpPr>
              <a:spLocks noChangeShapeType="1"/>
            </p:cNvSpPr>
            <p:nvPr/>
          </p:nvSpPr>
          <p:spPr bwMode="auto">
            <a:xfrm>
              <a:off x="2857" y="1730"/>
              <a:ext cx="1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grpSp>
          <p:nvGrpSpPr>
            <p:cNvPr id="50" name="Group 78"/>
            <p:cNvGrpSpPr>
              <a:grpSpLocks/>
            </p:cNvGrpSpPr>
            <p:nvPr/>
          </p:nvGrpSpPr>
          <p:grpSpPr bwMode="auto">
            <a:xfrm rot="-1639958">
              <a:off x="3061" y="1298"/>
              <a:ext cx="60" cy="77"/>
              <a:chOff x="998" y="1593"/>
              <a:chExt cx="52" cy="45"/>
            </a:xfrm>
          </p:grpSpPr>
          <p:sp>
            <p:nvSpPr>
              <p:cNvPr id="82" name="Line 79"/>
              <p:cNvSpPr>
                <a:spLocks noChangeShapeType="1"/>
              </p:cNvSpPr>
              <p:nvPr/>
            </p:nvSpPr>
            <p:spPr bwMode="auto">
              <a:xfrm flipH="1">
                <a:off x="998" y="1593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3" name="Line 80"/>
              <p:cNvSpPr>
                <a:spLocks noChangeShapeType="1"/>
              </p:cNvSpPr>
              <p:nvPr/>
            </p:nvSpPr>
            <p:spPr bwMode="auto">
              <a:xfrm>
                <a:off x="998" y="1593"/>
                <a:ext cx="5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51" name="Group 81"/>
            <p:cNvGrpSpPr>
              <a:grpSpLocks/>
            </p:cNvGrpSpPr>
            <p:nvPr/>
          </p:nvGrpSpPr>
          <p:grpSpPr bwMode="auto">
            <a:xfrm rot="-1639958">
              <a:off x="3175" y="1094"/>
              <a:ext cx="60" cy="77"/>
              <a:chOff x="998" y="1593"/>
              <a:chExt cx="52" cy="45"/>
            </a:xfrm>
          </p:grpSpPr>
          <p:sp>
            <p:nvSpPr>
              <p:cNvPr id="80" name="Line 82"/>
              <p:cNvSpPr>
                <a:spLocks noChangeShapeType="1"/>
              </p:cNvSpPr>
              <p:nvPr/>
            </p:nvSpPr>
            <p:spPr bwMode="auto">
              <a:xfrm flipH="1">
                <a:off x="998" y="1593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1" name="Line 83"/>
              <p:cNvSpPr>
                <a:spLocks noChangeShapeType="1"/>
              </p:cNvSpPr>
              <p:nvPr/>
            </p:nvSpPr>
            <p:spPr bwMode="auto">
              <a:xfrm>
                <a:off x="998" y="1593"/>
                <a:ext cx="5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52" name="Group 84"/>
            <p:cNvGrpSpPr>
              <a:grpSpLocks/>
            </p:cNvGrpSpPr>
            <p:nvPr/>
          </p:nvGrpSpPr>
          <p:grpSpPr bwMode="auto">
            <a:xfrm rot="-1639958">
              <a:off x="3470" y="1117"/>
              <a:ext cx="60" cy="77"/>
              <a:chOff x="998" y="1593"/>
              <a:chExt cx="52" cy="45"/>
            </a:xfrm>
          </p:grpSpPr>
          <p:sp>
            <p:nvSpPr>
              <p:cNvPr id="78" name="Line 85"/>
              <p:cNvSpPr>
                <a:spLocks noChangeShapeType="1"/>
              </p:cNvSpPr>
              <p:nvPr/>
            </p:nvSpPr>
            <p:spPr bwMode="auto">
              <a:xfrm flipH="1">
                <a:off x="998" y="1593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9" name="Line 86"/>
              <p:cNvSpPr>
                <a:spLocks noChangeShapeType="1"/>
              </p:cNvSpPr>
              <p:nvPr/>
            </p:nvSpPr>
            <p:spPr bwMode="auto">
              <a:xfrm>
                <a:off x="998" y="1593"/>
                <a:ext cx="5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53" name="Group 87"/>
            <p:cNvGrpSpPr>
              <a:grpSpLocks/>
            </p:cNvGrpSpPr>
            <p:nvPr/>
          </p:nvGrpSpPr>
          <p:grpSpPr bwMode="auto">
            <a:xfrm rot="-1639958">
              <a:off x="4059" y="1139"/>
              <a:ext cx="60" cy="77"/>
              <a:chOff x="998" y="1593"/>
              <a:chExt cx="52" cy="45"/>
            </a:xfrm>
          </p:grpSpPr>
          <p:sp>
            <p:nvSpPr>
              <p:cNvPr id="76" name="Line 88"/>
              <p:cNvSpPr>
                <a:spLocks noChangeShapeType="1"/>
              </p:cNvSpPr>
              <p:nvPr/>
            </p:nvSpPr>
            <p:spPr bwMode="auto">
              <a:xfrm flipH="1">
                <a:off x="998" y="1593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7" name="Line 89"/>
              <p:cNvSpPr>
                <a:spLocks noChangeShapeType="1"/>
              </p:cNvSpPr>
              <p:nvPr/>
            </p:nvSpPr>
            <p:spPr bwMode="auto">
              <a:xfrm>
                <a:off x="998" y="1593"/>
                <a:ext cx="5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54" name="Group 90"/>
            <p:cNvGrpSpPr>
              <a:grpSpLocks/>
            </p:cNvGrpSpPr>
            <p:nvPr/>
          </p:nvGrpSpPr>
          <p:grpSpPr bwMode="auto">
            <a:xfrm rot="-1639958">
              <a:off x="3878" y="1230"/>
              <a:ext cx="60" cy="77"/>
              <a:chOff x="998" y="1593"/>
              <a:chExt cx="52" cy="45"/>
            </a:xfrm>
          </p:grpSpPr>
          <p:sp>
            <p:nvSpPr>
              <p:cNvPr id="74" name="Line 91"/>
              <p:cNvSpPr>
                <a:spLocks noChangeShapeType="1"/>
              </p:cNvSpPr>
              <p:nvPr/>
            </p:nvSpPr>
            <p:spPr bwMode="auto">
              <a:xfrm flipH="1">
                <a:off x="998" y="1593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5" name="Line 92"/>
              <p:cNvSpPr>
                <a:spLocks noChangeShapeType="1"/>
              </p:cNvSpPr>
              <p:nvPr/>
            </p:nvSpPr>
            <p:spPr bwMode="auto">
              <a:xfrm>
                <a:off x="998" y="1593"/>
                <a:ext cx="5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55" name="Group 93"/>
            <p:cNvGrpSpPr>
              <a:grpSpLocks/>
            </p:cNvGrpSpPr>
            <p:nvPr/>
          </p:nvGrpSpPr>
          <p:grpSpPr bwMode="auto">
            <a:xfrm rot="-1639958">
              <a:off x="3356" y="935"/>
              <a:ext cx="60" cy="77"/>
              <a:chOff x="998" y="1593"/>
              <a:chExt cx="52" cy="45"/>
            </a:xfrm>
          </p:grpSpPr>
          <p:sp>
            <p:nvSpPr>
              <p:cNvPr id="72" name="Line 94"/>
              <p:cNvSpPr>
                <a:spLocks noChangeShapeType="1"/>
              </p:cNvSpPr>
              <p:nvPr/>
            </p:nvSpPr>
            <p:spPr bwMode="auto">
              <a:xfrm flipH="1">
                <a:off x="998" y="1593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3" name="Line 95"/>
              <p:cNvSpPr>
                <a:spLocks noChangeShapeType="1"/>
              </p:cNvSpPr>
              <p:nvPr/>
            </p:nvSpPr>
            <p:spPr bwMode="auto">
              <a:xfrm>
                <a:off x="998" y="1593"/>
                <a:ext cx="5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56" name="Group 96"/>
            <p:cNvGrpSpPr>
              <a:grpSpLocks/>
            </p:cNvGrpSpPr>
            <p:nvPr/>
          </p:nvGrpSpPr>
          <p:grpSpPr bwMode="auto">
            <a:xfrm rot="-1639958">
              <a:off x="3265" y="1389"/>
              <a:ext cx="60" cy="77"/>
              <a:chOff x="998" y="1593"/>
              <a:chExt cx="52" cy="45"/>
            </a:xfrm>
          </p:grpSpPr>
          <p:sp>
            <p:nvSpPr>
              <p:cNvPr id="70" name="Line 97"/>
              <p:cNvSpPr>
                <a:spLocks noChangeShapeType="1"/>
              </p:cNvSpPr>
              <p:nvPr/>
            </p:nvSpPr>
            <p:spPr bwMode="auto">
              <a:xfrm flipH="1">
                <a:off x="998" y="1593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71" name="Line 98"/>
              <p:cNvSpPr>
                <a:spLocks noChangeShapeType="1"/>
              </p:cNvSpPr>
              <p:nvPr/>
            </p:nvSpPr>
            <p:spPr bwMode="auto">
              <a:xfrm>
                <a:off x="998" y="1593"/>
                <a:ext cx="5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57" name="Group 99"/>
            <p:cNvGrpSpPr>
              <a:grpSpLocks/>
            </p:cNvGrpSpPr>
            <p:nvPr/>
          </p:nvGrpSpPr>
          <p:grpSpPr bwMode="auto">
            <a:xfrm rot="-1639958">
              <a:off x="3991" y="1457"/>
              <a:ext cx="60" cy="77"/>
              <a:chOff x="998" y="1593"/>
              <a:chExt cx="52" cy="45"/>
            </a:xfrm>
          </p:grpSpPr>
          <p:sp>
            <p:nvSpPr>
              <p:cNvPr id="68" name="Line 100"/>
              <p:cNvSpPr>
                <a:spLocks noChangeShapeType="1"/>
              </p:cNvSpPr>
              <p:nvPr/>
            </p:nvSpPr>
            <p:spPr bwMode="auto">
              <a:xfrm flipH="1">
                <a:off x="998" y="1593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9" name="Line 101"/>
              <p:cNvSpPr>
                <a:spLocks noChangeShapeType="1"/>
              </p:cNvSpPr>
              <p:nvPr/>
            </p:nvSpPr>
            <p:spPr bwMode="auto">
              <a:xfrm>
                <a:off x="998" y="1593"/>
                <a:ext cx="5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58" name="Group 102"/>
            <p:cNvGrpSpPr>
              <a:grpSpLocks/>
            </p:cNvGrpSpPr>
            <p:nvPr/>
          </p:nvGrpSpPr>
          <p:grpSpPr bwMode="auto">
            <a:xfrm rot="-1639958">
              <a:off x="3810" y="822"/>
              <a:ext cx="60" cy="77"/>
              <a:chOff x="998" y="1593"/>
              <a:chExt cx="52" cy="45"/>
            </a:xfrm>
          </p:grpSpPr>
          <p:sp>
            <p:nvSpPr>
              <p:cNvPr id="66" name="Line 103"/>
              <p:cNvSpPr>
                <a:spLocks noChangeShapeType="1"/>
              </p:cNvSpPr>
              <p:nvPr/>
            </p:nvSpPr>
            <p:spPr bwMode="auto">
              <a:xfrm flipH="1">
                <a:off x="998" y="1593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7" name="Line 104"/>
              <p:cNvSpPr>
                <a:spLocks noChangeShapeType="1"/>
              </p:cNvSpPr>
              <p:nvPr/>
            </p:nvSpPr>
            <p:spPr bwMode="auto">
              <a:xfrm>
                <a:off x="998" y="1593"/>
                <a:ext cx="5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59" name="Group 105"/>
            <p:cNvGrpSpPr>
              <a:grpSpLocks/>
            </p:cNvGrpSpPr>
            <p:nvPr/>
          </p:nvGrpSpPr>
          <p:grpSpPr bwMode="auto">
            <a:xfrm rot="-1639958">
              <a:off x="4127" y="1321"/>
              <a:ext cx="60" cy="77"/>
              <a:chOff x="998" y="1593"/>
              <a:chExt cx="52" cy="45"/>
            </a:xfrm>
          </p:grpSpPr>
          <p:sp>
            <p:nvSpPr>
              <p:cNvPr id="64" name="Line 106"/>
              <p:cNvSpPr>
                <a:spLocks noChangeShapeType="1"/>
              </p:cNvSpPr>
              <p:nvPr/>
            </p:nvSpPr>
            <p:spPr bwMode="auto">
              <a:xfrm flipH="1">
                <a:off x="998" y="1593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5" name="Line 107"/>
              <p:cNvSpPr>
                <a:spLocks noChangeShapeType="1"/>
              </p:cNvSpPr>
              <p:nvPr/>
            </p:nvSpPr>
            <p:spPr bwMode="auto">
              <a:xfrm>
                <a:off x="998" y="1593"/>
                <a:ext cx="5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60" name="Group 108"/>
            <p:cNvGrpSpPr>
              <a:grpSpLocks/>
            </p:cNvGrpSpPr>
            <p:nvPr/>
          </p:nvGrpSpPr>
          <p:grpSpPr bwMode="auto">
            <a:xfrm rot="-1639958">
              <a:off x="3696" y="1026"/>
              <a:ext cx="60" cy="77"/>
              <a:chOff x="998" y="1593"/>
              <a:chExt cx="52" cy="45"/>
            </a:xfrm>
          </p:grpSpPr>
          <p:sp>
            <p:nvSpPr>
              <p:cNvPr id="62" name="Line 109"/>
              <p:cNvSpPr>
                <a:spLocks noChangeShapeType="1"/>
              </p:cNvSpPr>
              <p:nvPr/>
            </p:nvSpPr>
            <p:spPr bwMode="auto">
              <a:xfrm flipH="1">
                <a:off x="998" y="1593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3" name="Line 110"/>
              <p:cNvSpPr>
                <a:spLocks noChangeShapeType="1"/>
              </p:cNvSpPr>
              <p:nvPr/>
            </p:nvSpPr>
            <p:spPr bwMode="auto">
              <a:xfrm>
                <a:off x="998" y="1593"/>
                <a:ext cx="5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61" name="Freeform 112"/>
            <p:cNvSpPr>
              <a:spLocks/>
            </p:cNvSpPr>
            <p:nvPr/>
          </p:nvSpPr>
          <p:spPr bwMode="auto">
            <a:xfrm>
              <a:off x="3107" y="924"/>
              <a:ext cx="1088" cy="692"/>
            </a:xfrm>
            <a:custGeom>
              <a:avLst/>
              <a:gdLst>
                <a:gd name="T0" fmla="*/ 0 w 1088"/>
                <a:gd name="T1" fmla="*/ 624 h 692"/>
                <a:gd name="T2" fmla="*/ 567 w 1088"/>
                <a:gd name="T3" fmla="*/ 11 h 692"/>
                <a:gd name="T4" fmla="*/ 1088 w 1088"/>
                <a:gd name="T5" fmla="*/ 692 h 692"/>
                <a:gd name="T6" fmla="*/ 0 60000 65536"/>
                <a:gd name="T7" fmla="*/ 0 60000 65536"/>
                <a:gd name="T8" fmla="*/ 0 60000 65536"/>
                <a:gd name="T9" fmla="*/ 0 w 1088"/>
                <a:gd name="T10" fmla="*/ 0 h 692"/>
                <a:gd name="T11" fmla="*/ 1088 w 1088"/>
                <a:gd name="T12" fmla="*/ 692 h 6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8" h="692">
                  <a:moveTo>
                    <a:pt x="0" y="624"/>
                  </a:moveTo>
                  <a:cubicBezTo>
                    <a:pt x="193" y="312"/>
                    <a:pt x="386" y="0"/>
                    <a:pt x="567" y="11"/>
                  </a:cubicBezTo>
                  <a:cubicBezTo>
                    <a:pt x="748" y="22"/>
                    <a:pt x="918" y="357"/>
                    <a:pt x="1088" y="692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84" name="Text Box 21"/>
          <p:cNvSpPr txBox="1">
            <a:spLocks noChangeArrowheads="1"/>
          </p:cNvSpPr>
          <p:nvPr/>
        </p:nvSpPr>
        <p:spPr bwMode="auto">
          <a:xfrm>
            <a:off x="7372920" y="5854414"/>
            <a:ext cx="1836539" cy="560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10000"/>
              </a:spcBef>
            </a:pPr>
            <a:r>
              <a:rPr lang="tr-TR" sz="1600" b="0" dirty="0" err="1" smtClean="0">
                <a:latin typeface="Times New Roman" pitchFamily="18" charset="0"/>
                <a:cs typeface="Times New Roman" pitchFamily="18" charset="0"/>
              </a:rPr>
              <a:t>Eğrisel</a:t>
            </a:r>
            <a:r>
              <a:rPr lang="tr-TR" sz="1600" b="0" dirty="0" smtClean="0">
                <a:latin typeface="Times New Roman" pitchFamily="18" charset="0"/>
                <a:cs typeface="Times New Roman" pitchFamily="18" charset="0"/>
              </a:rPr>
              <a:t> Eğri Uydurma</a:t>
            </a:r>
            <a:endParaRPr lang="tr-TR" sz="1600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59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04448" y="6448251"/>
            <a:ext cx="405408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30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32486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332656"/>
            <a:ext cx="84963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76256" y="79799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Bölüm-5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49" name="Dikdörtgen 48"/>
          <p:cNvSpPr/>
          <p:nvPr/>
        </p:nvSpPr>
        <p:spPr>
          <a:xfrm>
            <a:off x="251520" y="31516"/>
            <a:ext cx="320472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tr-TR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5.2.1.  Doğrusal  </a:t>
            </a:r>
            <a:r>
              <a:rPr lang="tr-TR" b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İ</a:t>
            </a:r>
            <a:r>
              <a:rPr lang="tr-TR" b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nterpolasyon</a:t>
            </a:r>
            <a:endParaRPr lang="tr-TR" b="1" baseline="-250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 Box 10"/>
          <p:cNvSpPr txBox="1">
            <a:spLocks noChangeArrowheads="1"/>
          </p:cNvSpPr>
          <p:nvPr/>
        </p:nvSpPr>
        <p:spPr bwMode="auto">
          <a:xfrm>
            <a:off x="3600896" y="412430"/>
            <a:ext cx="507556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tr-TR" sz="2000" b="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2000" b="0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tr-TR" sz="2000" b="0" baseline="30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000" b="0" dirty="0">
                <a:latin typeface="Times New Roman" pitchFamily="18" charset="0"/>
                <a:cs typeface="Times New Roman" pitchFamily="18" charset="0"/>
              </a:rPr>
              <a:t> fonksiyonu için yandaki değerleri aldık)</a:t>
            </a:r>
          </a:p>
          <a:p>
            <a:pPr algn="just" eaLnBrk="1" hangingPunct="1">
              <a:spcBef>
                <a:spcPct val="50000"/>
              </a:spcBef>
            </a:pPr>
            <a:r>
              <a:rPr lang="tr-TR" sz="2000" b="0" dirty="0">
                <a:latin typeface="Times New Roman" pitchFamily="18" charset="0"/>
                <a:cs typeface="Times New Roman" pitchFamily="18" charset="0"/>
              </a:rPr>
              <a:t>verilere göre </a:t>
            </a:r>
            <a:r>
              <a:rPr lang="tr-TR" sz="2000" b="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x= 2.5 </a:t>
            </a:r>
            <a:r>
              <a:rPr lang="tr-TR" sz="2000" b="0" dirty="0">
                <a:latin typeface="Times New Roman" pitchFamily="18" charset="0"/>
                <a:cs typeface="Times New Roman" pitchFamily="18" charset="0"/>
              </a:rPr>
              <a:t>için </a:t>
            </a:r>
            <a:r>
              <a:rPr lang="tr-TR" sz="2000" b="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tr-TR" sz="2000" b="0" dirty="0">
                <a:latin typeface="Times New Roman" pitchFamily="18" charset="0"/>
                <a:cs typeface="Times New Roman" pitchFamily="18" charset="0"/>
              </a:rPr>
              <a:t> değerini </a:t>
            </a:r>
            <a:r>
              <a:rPr lang="tr-TR" sz="2000" b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doğrusal </a:t>
            </a:r>
            <a:r>
              <a:rPr lang="tr-TR" sz="2000" b="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interpolasyon</a:t>
            </a:r>
            <a:r>
              <a:rPr lang="tr-TR" sz="2000" b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uygulayarak</a:t>
            </a:r>
            <a:r>
              <a:rPr lang="tr-TR" sz="2000" b="0" dirty="0">
                <a:latin typeface="Times New Roman" pitchFamily="18" charset="0"/>
                <a:cs typeface="Times New Roman" pitchFamily="18" charset="0"/>
              </a:rPr>
              <a:t> hesaplayınız  </a:t>
            </a:r>
          </a:p>
        </p:txBody>
      </p: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1403648" y="535255"/>
            <a:ext cx="176552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x          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y </a:t>
            </a:r>
            <a:endParaRPr lang="tr-TR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tr-TR" sz="2000" b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000" b="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sz="20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7.38906</a:t>
            </a:r>
            <a:endParaRPr lang="tr-TR" sz="2000" b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tr-TR" sz="2000" b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2000" b="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tr-TR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20.0855</a:t>
            </a:r>
            <a:r>
              <a:rPr lang="tr-TR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tr-TR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1295698" y="967055"/>
            <a:ext cx="171053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3" name="Line 13"/>
          <p:cNvSpPr>
            <a:spLocks noChangeShapeType="1"/>
          </p:cNvSpPr>
          <p:nvPr/>
        </p:nvSpPr>
        <p:spPr bwMode="auto">
          <a:xfrm>
            <a:off x="1332210" y="1858694"/>
            <a:ext cx="167401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4" name="Line 14"/>
          <p:cNvSpPr>
            <a:spLocks noChangeShapeType="1"/>
          </p:cNvSpPr>
          <p:nvPr/>
        </p:nvSpPr>
        <p:spPr bwMode="auto">
          <a:xfrm>
            <a:off x="1295698" y="606692"/>
            <a:ext cx="171053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aphicFrame>
        <p:nvGraphicFramePr>
          <p:cNvPr id="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717646"/>
              </p:ext>
            </p:extLst>
          </p:nvPr>
        </p:nvGraphicFramePr>
        <p:xfrm>
          <a:off x="305176" y="2348880"/>
          <a:ext cx="379412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2" name="Denklem" r:id="rId3" imgW="2197080" imgH="406080" progId="Equation.3">
                  <p:embed/>
                </p:oleObj>
              </mc:Choice>
              <mc:Fallback>
                <p:oleObj name="Denklem" r:id="rId3" imgW="21970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176" y="2348880"/>
                        <a:ext cx="3794125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594387"/>
              </p:ext>
            </p:extLst>
          </p:nvPr>
        </p:nvGraphicFramePr>
        <p:xfrm>
          <a:off x="392559" y="3212976"/>
          <a:ext cx="4985442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3" name="Denklem" r:id="rId5" imgW="2831760" imgH="368280" progId="Equation.3">
                  <p:embed/>
                </p:oleObj>
              </mc:Choice>
              <mc:Fallback>
                <p:oleObj name="Denklem" r:id="rId5" imgW="28317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559" y="3212976"/>
                        <a:ext cx="4985442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685479"/>
              </p:ext>
            </p:extLst>
          </p:nvPr>
        </p:nvGraphicFramePr>
        <p:xfrm>
          <a:off x="395536" y="4293096"/>
          <a:ext cx="4105845" cy="1503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4" name="Denklem" r:id="rId7" imgW="2323800" imgH="850680" progId="Equation.3">
                  <p:embed/>
                </p:oleObj>
              </mc:Choice>
              <mc:Fallback>
                <p:oleObj name="Denklem" r:id="rId7" imgW="232380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293096"/>
                        <a:ext cx="4105845" cy="15033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Dikdörtgen 57"/>
          <p:cNvSpPr/>
          <p:nvPr/>
        </p:nvSpPr>
        <p:spPr>
          <a:xfrm>
            <a:off x="234766" y="488630"/>
            <a:ext cx="825867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tr-TR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Örnek</a:t>
            </a:r>
            <a:endParaRPr lang="tr-TR" b="1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491582"/>
              </p:ext>
            </p:extLst>
          </p:nvPr>
        </p:nvGraphicFramePr>
        <p:xfrm>
          <a:off x="6300192" y="3212976"/>
          <a:ext cx="2231826" cy="388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5" name="Denklem" r:id="rId9" imgW="1168200" imgH="203040" progId="Equation.3">
                  <p:embed/>
                </p:oleObj>
              </mc:Choice>
              <mc:Fallback>
                <p:oleObj name="Denklem" r:id="rId9" imgW="1168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3212976"/>
                        <a:ext cx="2231826" cy="3887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714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04448" y="6448251"/>
            <a:ext cx="405408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pPr/>
              <a:t>31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32486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>
              <a:solidFill>
                <a:prstClr val="black"/>
              </a:solidFill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332656"/>
            <a:ext cx="84963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solidFill>
                <a:prstClr val="black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76256" y="79799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Clr>
                <a:srgbClr val="EEECE1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rgbClr val="C0504D"/>
                </a:solidFill>
                <a:latin typeface="Book Antiqua" pitchFamily="18" charset="0"/>
              </a:rPr>
              <a:t>Sayısal Analiz      Bölüm-5</a:t>
            </a:r>
            <a:endParaRPr lang="tr-TR" sz="1200" b="1" dirty="0">
              <a:solidFill>
                <a:srgbClr val="C0504D"/>
              </a:solidFill>
              <a:latin typeface="Book Antiqua" pitchFamily="18" charset="0"/>
            </a:endParaRPr>
          </a:p>
        </p:txBody>
      </p:sp>
      <p:sp>
        <p:nvSpPr>
          <p:cNvPr id="49" name="Dikdörtgen 48"/>
          <p:cNvSpPr/>
          <p:nvPr/>
        </p:nvSpPr>
        <p:spPr>
          <a:xfrm>
            <a:off x="251520" y="31516"/>
            <a:ext cx="3050835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tr-TR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5.2.1.  Doğrusal  </a:t>
            </a:r>
            <a:r>
              <a:rPr lang="tr-TR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İ</a:t>
            </a:r>
            <a:r>
              <a:rPr lang="tr-TR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nterpolasyon</a:t>
            </a:r>
            <a:endParaRPr lang="tr-TR" baseline="-250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 Box 10"/>
          <p:cNvSpPr txBox="1">
            <a:spLocks noChangeArrowheads="1"/>
          </p:cNvSpPr>
          <p:nvPr/>
        </p:nvSpPr>
        <p:spPr bwMode="auto">
          <a:xfrm>
            <a:off x="417693" y="1558230"/>
            <a:ext cx="833077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tr-TR" sz="2000" b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Tabloda verilen değerlere  </a:t>
            </a:r>
            <a:r>
              <a:rPr lang="tr-TR" sz="20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göre </a:t>
            </a:r>
            <a:r>
              <a:rPr lang="tr-TR" sz="2000" b="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t= 1.1 </a:t>
            </a:r>
            <a:r>
              <a:rPr lang="tr-TR" sz="20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için </a:t>
            </a:r>
            <a:r>
              <a:rPr lang="tr-TR" sz="2000" b="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tr-TR" sz="20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değerini </a:t>
            </a:r>
            <a:r>
              <a:rPr lang="tr-TR" sz="2000" b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doğrusal </a:t>
            </a:r>
            <a:r>
              <a:rPr lang="tr-TR" sz="2000" b="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interpolasyon</a:t>
            </a:r>
            <a:r>
              <a:rPr lang="tr-TR" sz="2000" b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b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uygulayarak</a:t>
            </a:r>
            <a:r>
              <a:rPr lang="tr-TR" sz="2000" b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b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hesaplayınız </a:t>
            </a:r>
            <a:r>
              <a:rPr lang="tr-TR" sz="2000" b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 Gerçek değer 0.3329 ise  % bağıl hatayı bulunuz</a:t>
            </a:r>
            <a:endParaRPr lang="tr-TR" sz="2000" b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877502"/>
              </p:ext>
            </p:extLst>
          </p:nvPr>
        </p:nvGraphicFramePr>
        <p:xfrm>
          <a:off x="351611" y="2638350"/>
          <a:ext cx="379412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6" name="Denklem" r:id="rId3" imgW="2197080" imgH="406080" progId="Equation.3">
                  <p:embed/>
                </p:oleObj>
              </mc:Choice>
              <mc:Fallback>
                <p:oleObj name="Denklem" r:id="rId3" imgW="21970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11" y="2638350"/>
                        <a:ext cx="3794125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687614"/>
              </p:ext>
            </p:extLst>
          </p:nvPr>
        </p:nvGraphicFramePr>
        <p:xfrm>
          <a:off x="417693" y="3717032"/>
          <a:ext cx="5524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7" name="Denklem" r:id="rId5" imgW="3136680" imgH="368280" progId="Equation.3">
                  <p:embed/>
                </p:oleObj>
              </mc:Choice>
              <mc:Fallback>
                <p:oleObj name="Denklem" r:id="rId5" imgW="31366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93" y="3717032"/>
                        <a:ext cx="55245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563741"/>
              </p:ext>
            </p:extLst>
          </p:nvPr>
        </p:nvGraphicFramePr>
        <p:xfrm>
          <a:off x="971600" y="4797152"/>
          <a:ext cx="48260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8" name="Denklem" r:id="rId7" imgW="2730240" imgH="406080" progId="Equation.3">
                  <p:embed/>
                </p:oleObj>
              </mc:Choice>
              <mc:Fallback>
                <p:oleObj name="Denklem" r:id="rId7" imgW="27302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797152"/>
                        <a:ext cx="48260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Dikdörtgen 57"/>
          <p:cNvSpPr/>
          <p:nvPr/>
        </p:nvSpPr>
        <p:spPr>
          <a:xfrm>
            <a:off x="281201" y="778100"/>
            <a:ext cx="825867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tr-TR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Örnek</a:t>
            </a:r>
            <a:endParaRPr lang="tr-TR" b="1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793760"/>
              </p:ext>
            </p:extLst>
          </p:nvPr>
        </p:nvGraphicFramePr>
        <p:xfrm>
          <a:off x="6444208" y="3789040"/>
          <a:ext cx="2231826" cy="388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9" name="Denklem" r:id="rId9" imgW="1168200" imgH="203040" progId="Equation.3">
                  <p:embed/>
                </p:oleObj>
              </mc:Choice>
              <mc:Fallback>
                <p:oleObj name="Denklem" r:id="rId9" imgW="1168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3789040"/>
                        <a:ext cx="2231826" cy="3887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692696"/>
            <a:ext cx="3103650" cy="6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602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04448" y="6448251"/>
            <a:ext cx="405408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32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32486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332656"/>
            <a:ext cx="84963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76256" y="79799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Bölüm-5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241276" y="373148"/>
            <a:ext cx="386099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tr-TR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5.2.2. İkinci Dereceden </a:t>
            </a:r>
            <a:r>
              <a:rPr lang="tr-TR" b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İ</a:t>
            </a:r>
            <a:r>
              <a:rPr lang="tr-TR" b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nterpolasyon</a:t>
            </a:r>
            <a:endParaRPr lang="tr-TR" b="1" baseline="-250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95536" y="836712"/>
            <a:ext cx="8352928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ju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Doğrusal </a:t>
            </a:r>
            <a:r>
              <a:rPr kumimoji="0" lang="tr-T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interpolasyon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ile 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bir eğriye </a:t>
            </a:r>
            <a:r>
              <a:rPr kumimoji="0" lang="tr-TR" sz="20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bir doğru ile yaklaştırma 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yapıldığından 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hata oluşmaktadır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marR="0" lvl="0" indent="-342900" algn="ju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tr-T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İnterpolasyon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için 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tahmini iyileştirmenin bir yolu 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noktaları birleştiren </a:t>
            </a:r>
            <a:r>
              <a:rPr kumimoji="0" lang="tr-TR" sz="2000" b="0" i="0" u="sng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doğruya bir eğrilik</a:t>
            </a:r>
            <a:r>
              <a:rPr kumimoji="0" lang="tr-TR" sz="2000" b="0" i="0" u="sng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vermektir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marR="0" lvl="0" indent="-342900" algn="ju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Bu eğrilik, 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eğer bilinen üç nokta var ise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ikinci derece bir polinom (parabol) ile 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sağlanabilir.</a:t>
            </a:r>
          </a:p>
          <a:p>
            <a:pPr marL="342900" marR="0" lvl="0" indent="-342900" algn="ju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2.dereceden bir polinom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  </a:t>
            </a:r>
          </a:p>
        </p:txBody>
      </p:sp>
      <p:graphicFrame>
        <p:nvGraphicFramePr>
          <p:cNvPr id="2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184673"/>
              </p:ext>
            </p:extLst>
          </p:nvPr>
        </p:nvGraphicFramePr>
        <p:xfrm>
          <a:off x="1166193" y="3544888"/>
          <a:ext cx="232568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0" name="Denklem" r:id="rId3" imgW="1282680" imgH="228600" progId="Equation.3">
                  <p:embed/>
                </p:oleObj>
              </mc:Choice>
              <mc:Fallback>
                <p:oleObj name="Denklem" r:id="rId3" imgW="1282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193" y="3544888"/>
                        <a:ext cx="2325687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3851920" y="3572238"/>
            <a:ext cx="24482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yazılacağı gibi</a:t>
            </a:r>
            <a:endParaRPr kumimoji="0" lang="tr-TR" sz="2000" b="0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647700" y="3588216"/>
            <a:ext cx="5762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(1)  </a:t>
            </a: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57224" y="4084851"/>
            <a:ext cx="5762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(2)  </a:t>
            </a:r>
          </a:p>
        </p:txBody>
      </p:sp>
      <p:graphicFrame>
        <p:nvGraphicFramePr>
          <p:cNvPr id="2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491669"/>
              </p:ext>
            </p:extLst>
          </p:nvPr>
        </p:nvGraphicFramePr>
        <p:xfrm>
          <a:off x="1091232" y="4122738"/>
          <a:ext cx="45608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1" name="Denklem" r:id="rId5" imgW="2260440" imgH="203040" progId="Equation.3">
                  <p:embed/>
                </p:oleObj>
              </mc:Choice>
              <mc:Fallback>
                <p:oleObj name="Denklem" r:id="rId5" imgW="2260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232" y="4122738"/>
                        <a:ext cx="456088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5724128" y="4099095"/>
            <a:ext cx="25202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Şeklinde de yazılabilir  </a:t>
            </a:r>
          </a:p>
        </p:txBody>
      </p:sp>
      <p:graphicFrame>
        <p:nvGraphicFramePr>
          <p:cNvPr id="2" name="Nesne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712672"/>
              </p:ext>
            </p:extLst>
          </p:nvPr>
        </p:nvGraphicFramePr>
        <p:xfrm>
          <a:off x="642938" y="4724400"/>
          <a:ext cx="60991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2" name="Denklem" r:id="rId7" imgW="3136680" imgH="228600" progId="Equation.3">
                  <p:embed/>
                </p:oleObj>
              </mc:Choice>
              <mc:Fallback>
                <p:oleObj name="Denklem" r:id="rId7" imgW="3136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4724400"/>
                        <a:ext cx="609917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178951"/>
              </p:ext>
            </p:extLst>
          </p:nvPr>
        </p:nvGraphicFramePr>
        <p:xfrm>
          <a:off x="2654883" y="5360181"/>
          <a:ext cx="2394074" cy="1163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3" name="Denklem" r:id="rId9" imgW="1358640" imgH="660240" progId="Equation.3">
                  <p:embed/>
                </p:oleObj>
              </mc:Choice>
              <mc:Fallback>
                <p:oleObj name="Denklem" r:id="rId9" imgW="135864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883" y="5360181"/>
                        <a:ext cx="2394074" cy="1163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5237993" y="5733256"/>
            <a:ext cx="16433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sz="2000" b="0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eşitliği vardır  </a:t>
            </a: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840473" y="5711046"/>
            <a:ext cx="16433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sz="2000" b="0" kern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Burada</a:t>
            </a:r>
            <a:endParaRPr lang="tr-TR" sz="2000" b="0" kern="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87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04448" y="6448251"/>
            <a:ext cx="405408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33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32486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332656"/>
            <a:ext cx="84963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76256" y="79799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Bölüm-5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241275" y="44624"/>
            <a:ext cx="367280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tr-TR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5.2.2. İkinci Dereceden </a:t>
            </a:r>
            <a:r>
              <a:rPr lang="tr-TR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İ</a:t>
            </a:r>
            <a:r>
              <a:rPr lang="tr-TR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nterpolasyon</a:t>
            </a:r>
            <a:endParaRPr lang="tr-TR" baseline="-250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23528" y="476672"/>
            <a:ext cx="83529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ju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tr-TR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, 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tr-TR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ve 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tr-TR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katsayılarını elde etmek için basit bir yol izlenebilir. </a:t>
            </a:r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410229" y="1116568"/>
            <a:ext cx="81795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tr-TR"/>
            </a:defPPr>
            <a:lvl1pPr marL="342900" marR="0" lvl="0" indent="-342900" algn="just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 kumimoji="0" sz="2000" b="0" i="0" u="none" strike="noStrike" kern="0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latin typeface="Arial" charset="0"/>
              </a:defRPr>
            </a:lvl2pPr>
            <a:lvl3pPr marL="1143000" indent="-228600" eaLnBrk="0" hangingPunct="0">
              <a:defRPr b="1">
                <a:latin typeface="Arial" charset="0"/>
              </a:defRPr>
            </a:lvl3pPr>
            <a:lvl4pPr marL="1600200" indent="-228600" eaLnBrk="0" hangingPunct="0">
              <a:defRPr b="1">
                <a:latin typeface="Arial" charset="0"/>
              </a:defRPr>
            </a:lvl4pPr>
            <a:lvl5pPr marL="2057400" indent="-228600" eaLnBrk="0" hangingPunct="0">
              <a:defRPr b="1"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charset="0"/>
              </a:defRPr>
            </a:lvl9pPr>
          </a:lstStyle>
          <a:p>
            <a:r>
              <a:rPr lang="tr-TR" dirty="0" smtClean="0">
                <a:solidFill>
                  <a:schemeClr val="tx1"/>
                </a:solidFill>
              </a:rPr>
              <a:t>Yukarıdaki </a:t>
            </a:r>
            <a:r>
              <a:rPr lang="tr-TR" dirty="0" smtClean="0">
                <a:solidFill>
                  <a:srgbClr val="0000FF"/>
                </a:solidFill>
              </a:rPr>
              <a:t>(</a:t>
            </a:r>
            <a:r>
              <a:rPr lang="tr-TR" dirty="0">
                <a:solidFill>
                  <a:srgbClr val="0000FF"/>
                </a:solidFill>
              </a:rPr>
              <a:t>2) </a:t>
            </a:r>
            <a:r>
              <a:rPr lang="tr-TR" dirty="0" err="1">
                <a:solidFill>
                  <a:srgbClr val="0000FF"/>
                </a:solidFill>
              </a:rPr>
              <a:t>nolu</a:t>
            </a:r>
            <a:r>
              <a:rPr lang="tr-TR" dirty="0">
                <a:solidFill>
                  <a:srgbClr val="0000FF"/>
                </a:solidFill>
              </a:rPr>
              <a:t> </a:t>
            </a:r>
            <a:r>
              <a:rPr lang="tr-TR" dirty="0" smtClean="0">
                <a:solidFill>
                  <a:srgbClr val="0000FF"/>
                </a:solidFill>
              </a:rPr>
              <a:t>denklemde ,  </a:t>
            </a:r>
            <a:r>
              <a:rPr lang="tr-TR" i="1" dirty="0"/>
              <a:t>x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smtClean="0">
                <a:solidFill>
                  <a:schemeClr val="tx1"/>
                </a:solidFill>
              </a:rPr>
              <a:t>=</a:t>
            </a:r>
            <a:r>
              <a:rPr lang="tr-TR" i="1" dirty="0" smtClean="0"/>
              <a:t>x</a:t>
            </a:r>
            <a:r>
              <a:rPr lang="tr-TR" i="1" baseline="-25000" dirty="0" smtClean="0"/>
              <a:t>0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>
                <a:solidFill>
                  <a:schemeClr val="tx1"/>
                </a:solidFill>
              </a:rPr>
              <a:t>yazılırsa</a:t>
            </a:r>
            <a:r>
              <a:rPr lang="tr-TR" dirty="0" smtClean="0">
                <a:solidFill>
                  <a:schemeClr val="tx1"/>
                </a:solidFill>
              </a:rPr>
              <a:t>,   </a:t>
            </a:r>
            <a:r>
              <a:rPr lang="tr-TR" dirty="0" smtClean="0">
                <a:solidFill>
                  <a:srgbClr val="0000FF"/>
                </a:solidFill>
              </a:rPr>
              <a:t>b</a:t>
            </a:r>
            <a:r>
              <a:rPr lang="tr-TR" baseline="-25000" dirty="0" smtClean="0">
                <a:solidFill>
                  <a:srgbClr val="0000FF"/>
                </a:solidFill>
              </a:rPr>
              <a:t>0</a:t>
            </a:r>
            <a:r>
              <a:rPr lang="tr-TR" dirty="0" smtClean="0">
                <a:solidFill>
                  <a:srgbClr val="0000FF"/>
                </a:solidFill>
              </a:rPr>
              <a:t> hesaplanabilir</a:t>
            </a:r>
            <a:r>
              <a:rPr lang="tr-TR" dirty="0" smtClean="0">
                <a:solidFill>
                  <a:schemeClr val="tx1"/>
                </a:solidFill>
              </a:rPr>
              <a:t>.  </a:t>
            </a:r>
            <a:endParaRPr lang="tr-TR" dirty="0">
              <a:solidFill>
                <a:schemeClr val="tx1"/>
              </a:solidFill>
            </a:endParaRPr>
          </a:p>
        </p:txBody>
      </p:sp>
      <p:graphicFrame>
        <p:nvGraphicFramePr>
          <p:cNvPr id="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419728"/>
              </p:ext>
            </p:extLst>
          </p:nvPr>
        </p:nvGraphicFramePr>
        <p:xfrm>
          <a:off x="410229" y="1700808"/>
          <a:ext cx="489426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6" name="Denklem" r:id="rId3" imgW="2425680" imgH="203040" progId="Equation.3">
                  <p:embed/>
                </p:oleObj>
              </mc:Choice>
              <mc:Fallback>
                <p:oleObj name="Denklem" r:id="rId3" imgW="2425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29" y="1700808"/>
                        <a:ext cx="4894262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Nesne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041691"/>
              </p:ext>
            </p:extLst>
          </p:nvPr>
        </p:nvGraphicFramePr>
        <p:xfrm>
          <a:off x="5796136" y="1700808"/>
          <a:ext cx="16144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7" name="Denklem" r:id="rId5" imgW="799920" imgH="203040" progId="Equation.3">
                  <p:embed/>
                </p:oleObj>
              </mc:Choice>
              <mc:Fallback>
                <p:oleObj name="Denklem" r:id="rId5" imgW="799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1700808"/>
                        <a:ext cx="1614488" cy="409575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41090" y="2420888"/>
            <a:ext cx="84793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ju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tr-TR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; Denk (2)’de yerine yazılır  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ve   </a:t>
            </a:r>
            <a:r>
              <a:rPr kumimoji="0" lang="tr-TR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 = x</a:t>
            </a:r>
            <a:r>
              <a:rPr kumimoji="0" lang="tr-TR" sz="20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tr-TR" sz="2000" b="0" i="1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tr-TR" sz="2000" b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için </a:t>
            </a:r>
            <a:r>
              <a:rPr lang="tr-TR" sz="2000" b="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b="0" kern="0" dirty="0" smtClean="0">
                <a:latin typeface="Times New Roman" pitchFamily="18" charset="0"/>
                <a:cs typeface="Times New Roman" pitchFamily="18" charset="0"/>
              </a:rPr>
              <a:t>hesaplama yapılırsa </a:t>
            </a:r>
            <a:r>
              <a:rPr lang="tr-TR" sz="2000" b="0" kern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tr-TR" sz="2000" b="0" kern="0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tr-TR" sz="2000" b="0" kern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bulunur</a:t>
            </a:r>
            <a:endParaRPr kumimoji="0" lang="tr-TR" sz="2000" b="0" i="0" u="none" strike="noStrike" kern="0" cap="none" spc="0" normalizeH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Nesne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043610"/>
              </p:ext>
            </p:extLst>
          </p:nvPr>
        </p:nvGraphicFramePr>
        <p:xfrm>
          <a:off x="5868144" y="2924944"/>
          <a:ext cx="246221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8" name="Denklem" r:id="rId7" imgW="1206360" imgH="406080" progId="Equation.3">
                  <p:embed/>
                </p:oleObj>
              </mc:Choice>
              <mc:Fallback>
                <p:oleObj name="Denklem" r:id="rId7" imgW="12063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2924944"/>
                        <a:ext cx="2462213" cy="830263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323529" y="4221088"/>
            <a:ext cx="84969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ju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tr-TR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0 </a:t>
            </a:r>
            <a:r>
              <a:rPr kumimoji="0" lang="tr-TR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ve</a:t>
            </a:r>
            <a:r>
              <a:rPr kumimoji="0" lang="tr-TR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b</a:t>
            </a:r>
            <a:r>
              <a:rPr kumimoji="0" lang="tr-TR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; (2)’de yerine yazılır  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ve   </a:t>
            </a:r>
            <a:r>
              <a:rPr kumimoji="0" lang="tr-TR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 = x</a:t>
            </a:r>
            <a:r>
              <a:rPr kumimoji="0" lang="tr-TR" sz="20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tr-TR" sz="2000" b="0" i="1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tr-TR" sz="2000" b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için </a:t>
            </a:r>
            <a:r>
              <a:rPr lang="tr-TR" sz="2000" b="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b="0" kern="0" dirty="0" smtClean="0">
                <a:latin typeface="Times New Roman" pitchFamily="18" charset="0"/>
                <a:cs typeface="Times New Roman" pitchFamily="18" charset="0"/>
              </a:rPr>
              <a:t>hesaplama yapılırsa </a:t>
            </a:r>
            <a:r>
              <a:rPr lang="tr-TR" sz="2000" b="0" kern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tr-TR" sz="2000" b="0" kern="0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tr-TR" sz="2000" b="0" kern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bulunur</a:t>
            </a:r>
            <a:endParaRPr kumimoji="0" lang="tr-TR" sz="2000" b="0" i="0" u="none" strike="noStrike" kern="0" cap="none" spc="0" normalizeH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Nesne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268663"/>
              </p:ext>
            </p:extLst>
          </p:nvPr>
        </p:nvGraphicFramePr>
        <p:xfrm>
          <a:off x="2915816" y="5013176"/>
          <a:ext cx="3744416" cy="1053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9" name="Denklem" r:id="rId9" imgW="2120760" imgH="596880" progId="Equation.3">
                  <p:embed/>
                </p:oleObj>
              </mc:Choice>
              <mc:Fallback>
                <p:oleObj name="Denklem" r:id="rId9" imgW="212076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5013176"/>
                        <a:ext cx="3744416" cy="1053917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0563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04448" y="6448251"/>
            <a:ext cx="405408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34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32486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332656"/>
            <a:ext cx="84963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76256" y="79799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Bölüm-5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241275" y="44624"/>
            <a:ext cx="367280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tr-TR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5.2.2. İkinci Dereceden </a:t>
            </a:r>
            <a:r>
              <a:rPr lang="tr-TR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İ</a:t>
            </a:r>
            <a:r>
              <a:rPr lang="tr-TR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nterpolasyon</a:t>
            </a:r>
            <a:endParaRPr lang="tr-TR" baseline="-250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08" y="500193"/>
            <a:ext cx="19907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ikdörtgen 8"/>
          <p:cNvSpPr/>
          <p:nvPr/>
        </p:nvSpPr>
        <p:spPr>
          <a:xfrm>
            <a:off x="192459" y="436468"/>
            <a:ext cx="825867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tr-TR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Örnek</a:t>
            </a:r>
            <a:endParaRPr lang="tr-TR" b="1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546351" y="502058"/>
            <a:ext cx="5040560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İkinci dereceden </a:t>
            </a:r>
            <a:r>
              <a:rPr kumimoji="0" lang="tr-T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interpolasyonla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verilen üç noktadan geçen 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2. dereceden polinom uydurun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ve  </a:t>
            </a:r>
            <a:r>
              <a:rPr kumimoji="0" lang="tr-TR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x=4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için </a:t>
            </a:r>
            <a:r>
              <a:rPr kumimoji="0" lang="tr-TR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değerini bulunuz.</a:t>
            </a:r>
            <a:endParaRPr kumimoji="0" lang="tr-TR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graphicFrame>
        <p:nvGraphicFramePr>
          <p:cNvPr id="3" name="Nesne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069945"/>
              </p:ext>
            </p:extLst>
          </p:nvPr>
        </p:nvGraphicFramePr>
        <p:xfrm>
          <a:off x="899592" y="2132856"/>
          <a:ext cx="1645320" cy="342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6" name="Denklem" r:id="rId4" imgW="977760" imgH="203040" progId="Equation.3">
                  <p:embed/>
                </p:oleObj>
              </mc:Choice>
              <mc:Fallback>
                <p:oleObj name="Denklem" r:id="rId4" imgW="977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132856"/>
                        <a:ext cx="1645320" cy="342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Nesne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804066"/>
              </p:ext>
            </p:extLst>
          </p:nvPr>
        </p:nvGraphicFramePr>
        <p:xfrm>
          <a:off x="3779912" y="1988840"/>
          <a:ext cx="431800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7" name="Denklem" r:id="rId6" imgW="2501640" imgH="406080" progId="Equation.3">
                  <p:embed/>
                </p:oleObj>
              </mc:Choice>
              <mc:Fallback>
                <p:oleObj name="Denklem" r:id="rId6" imgW="25016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1988840"/>
                        <a:ext cx="4318000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Nesne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530798"/>
              </p:ext>
            </p:extLst>
          </p:nvPr>
        </p:nvGraphicFramePr>
        <p:xfrm>
          <a:off x="287338" y="2924175"/>
          <a:ext cx="8215312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8" name="Denklem" r:id="rId8" imgW="5257800" imgH="596880" progId="Equation.3">
                  <p:embed/>
                </p:oleObj>
              </mc:Choice>
              <mc:Fallback>
                <p:oleObj name="Denklem" r:id="rId8" imgW="525780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2924175"/>
                        <a:ext cx="8215312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185631"/>
              </p:ext>
            </p:extLst>
          </p:nvPr>
        </p:nvGraphicFramePr>
        <p:xfrm>
          <a:off x="467544" y="4941168"/>
          <a:ext cx="4932884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9" name="Denklem" r:id="rId10" imgW="2616120" imgH="190440" progId="Equation.3">
                  <p:embed/>
                </p:oleObj>
              </mc:Choice>
              <mc:Fallback>
                <p:oleObj name="Denklem" r:id="rId10" imgW="26161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941168"/>
                        <a:ext cx="4932884" cy="36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827089" y="5846763"/>
            <a:ext cx="10806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b="0">
                <a:latin typeface="Times New Roman" pitchFamily="18" charset="0"/>
                <a:cs typeface="Times New Roman" pitchFamily="18" charset="0"/>
              </a:rPr>
              <a:t>x=4 için  </a:t>
            </a:r>
          </a:p>
        </p:txBody>
      </p:sp>
      <p:graphicFrame>
        <p:nvGraphicFramePr>
          <p:cNvPr id="1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61931"/>
              </p:ext>
            </p:extLst>
          </p:nvPr>
        </p:nvGraphicFramePr>
        <p:xfrm>
          <a:off x="2600325" y="5894388"/>
          <a:ext cx="151288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0" name="Denklem" r:id="rId12" imgW="850680" imgH="190440" progId="Equation.3">
                  <p:embed/>
                </p:oleObj>
              </mc:Choice>
              <mc:Fallback>
                <p:oleObj name="Denklem" r:id="rId12" imgW="850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5894388"/>
                        <a:ext cx="1512888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251612"/>
              </p:ext>
            </p:extLst>
          </p:nvPr>
        </p:nvGraphicFramePr>
        <p:xfrm>
          <a:off x="467544" y="4365104"/>
          <a:ext cx="4824536" cy="405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1" name="Denklem" r:id="rId14" imgW="2425680" imgH="203040" progId="Equation.3">
                  <p:embed/>
                </p:oleObj>
              </mc:Choice>
              <mc:Fallback>
                <p:oleObj name="Denklem" r:id="rId14" imgW="2425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365104"/>
                        <a:ext cx="4824536" cy="405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ine 25"/>
          <p:cNvSpPr>
            <a:spLocks noChangeShapeType="1"/>
          </p:cNvSpPr>
          <p:nvPr/>
        </p:nvSpPr>
        <p:spPr bwMode="auto">
          <a:xfrm>
            <a:off x="2016125" y="6099175"/>
            <a:ext cx="32385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737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04448" y="6448251"/>
            <a:ext cx="405408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35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32486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332656"/>
            <a:ext cx="84963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76256" y="79799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Bölüm-5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1045" y="6549"/>
            <a:ext cx="5936240" cy="3416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tr-TR"/>
            </a:defPPr>
            <a:lvl1pPr marL="342900" lvl="0" indent="-34290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defRPr b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tr-TR" dirty="0"/>
              <a:t>5.3. </a:t>
            </a:r>
            <a:r>
              <a:rPr lang="tr-TR" dirty="0" smtClean="0"/>
              <a:t>Newton’un </a:t>
            </a:r>
            <a:r>
              <a:rPr lang="tr-TR" dirty="0"/>
              <a:t>Bölünmüş Fark </a:t>
            </a:r>
            <a:r>
              <a:rPr lang="tr-TR" dirty="0" err="1"/>
              <a:t>İnterpolasyon</a:t>
            </a:r>
            <a:r>
              <a:rPr lang="tr-TR" dirty="0"/>
              <a:t> </a:t>
            </a:r>
            <a:r>
              <a:rPr lang="tr-TR" dirty="0" err="1"/>
              <a:t>Polinomları</a:t>
            </a:r>
            <a:endParaRPr lang="tr-TR" dirty="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51520" y="476672"/>
            <a:ext cx="846092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n+1 veri için </a:t>
            </a: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n. dereceden bir polinom uydurulmasını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genelleştirmek mümkündür. </a:t>
            </a:r>
          </a:p>
          <a:p>
            <a:pPr marL="342900" indent="-342900" algn="just"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n. dereceden  bir polinom aşağıdaki gibidir. </a:t>
            </a:r>
          </a:p>
        </p:txBody>
      </p:sp>
      <p:graphicFrame>
        <p:nvGraphicFramePr>
          <p:cNvPr id="3" name="Nesne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83306"/>
              </p:ext>
            </p:extLst>
          </p:nvPr>
        </p:nvGraphicFramePr>
        <p:xfrm>
          <a:off x="571971" y="1772816"/>
          <a:ext cx="78200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2" name="Denklem" r:id="rId3" imgW="4305240" imgH="203040" progId="Equation.3">
                  <p:embed/>
                </p:oleObj>
              </mc:Choice>
              <mc:Fallback>
                <p:oleObj name="Denklem" r:id="rId3" imgW="4305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971" y="1772816"/>
                        <a:ext cx="782002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ikdörtgen 9"/>
          <p:cNvSpPr/>
          <p:nvPr/>
        </p:nvSpPr>
        <p:spPr>
          <a:xfrm>
            <a:off x="323528" y="2444115"/>
            <a:ext cx="84421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dereceden bir </a:t>
            </a: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polinom 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için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n+1 adet veri gerekir :  </a:t>
            </a:r>
            <a:endParaRPr lang="tr-T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Nesne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192999"/>
              </p:ext>
            </p:extLst>
          </p:nvPr>
        </p:nvGraphicFramePr>
        <p:xfrm>
          <a:off x="1038225" y="2924175"/>
          <a:ext cx="456406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3" name="Denklem" r:id="rId5" imgW="2514600" imgH="203040" progId="Equation.3">
                  <p:embed/>
                </p:oleObj>
              </mc:Choice>
              <mc:Fallback>
                <p:oleObj name="Denklem" r:id="rId5" imgW="2514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2924175"/>
                        <a:ext cx="456406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Dikdörtgen 13"/>
          <p:cNvSpPr/>
          <p:nvPr/>
        </p:nvSpPr>
        <p:spPr>
          <a:xfrm>
            <a:off x="323528" y="3501008"/>
            <a:ext cx="84291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Bu veriler ve aşağıdaki eşitlikleri kullanarak </a:t>
            </a:r>
            <a:r>
              <a:rPr lang="tr-TR" sz="20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tr-TR" sz="2000" kern="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tr-TR" sz="2000" kern="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tr-TR" sz="2000" kern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tr-TR" sz="2000" kern="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000" kern="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tr-TR" sz="2000" kern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tr-TR" sz="2000" kern="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0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….b</a:t>
            </a:r>
            <a:r>
              <a:rPr lang="tr-TR" sz="2000" kern="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tr-TR" sz="2000" kern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tr-TR" sz="2000" kern="0" dirty="0" smtClean="0">
                <a:latin typeface="Times New Roman" pitchFamily="18" charset="0"/>
                <a:cs typeface="Times New Roman" pitchFamily="18" charset="0"/>
              </a:rPr>
              <a:t>katsayıları hesaplayacağız. </a:t>
            </a:r>
            <a:endParaRPr lang="tr-T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Nesne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435661"/>
              </p:ext>
            </p:extLst>
          </p:nvPr>
        </p:nvGraphicFramePr>
        <p:xfrm>
          <a:off x="2915816" y="4077072"/>
          <a:ext cx="1773361" cy="1047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4" name="Denklem" r:id="rId7" imgW="952200" imgH="634680" progId="Equation.3">
                  <p:embed/>
                </p:oleObj>
              </mc:Choice>
              <mc:Fallback>
                <p:oleObj name="Denklem" r:id="rId7" imgW="95220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077072"/>
                        <a:ext cx="1773361" cy="1047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625445"/>
              </p:ext>
            </p:extLst>
          </p:nvPr>
        </p:nvGraphicFramePr>
        <p:xfrm>
          <a:off x="2915816" y="5284797"/>
          <a:ext cx="2448272" cy="376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5" name="Denklem" r:id="rId9" imgW="1320480" imgH="203040" progId="Equation.3">
                  <p:embed/>
                </p:oleObj>
              </mc:Choice>
              <mc:Fallback>
                <p:oleObj name="Denklem" r:id="rId9" imgW="1320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5284797"/>
                        <a:ext cx="2448272" cy="376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347864" y="5085184"/>
            <a:ext cx="32385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20000"/>
              </a:lnSpc>
            </a:pPr>
            <a:r>
              <a:rPr lang="tr-TR" sz="2200"/>
              <a:t>.</a:t>
            </a:r>
          </a:p>
          <a:p>
            <a:pPr>
              <a:lnSpc>
                <a:spcPct val="20000"/>
              </a:lnSpc>
            </a:pPr>
            <a:r>
              <a:rPr lang="tr-TR" sz="2200"/>
              <a:t>.</a:t>
            </a:r>
          </a:p>
          <a:p>
            <a:pPr>
              <a:lnSpc>
                <a:spcPct val="20000"/>
              </a:lnSpc>
            </a:pPr>
            <a:r>
              <a:rPr lang="tr-TR" sz="2200"/>
              <a:t>.</a:t>
            </a:r>
          </a:p>
        </p:txBody>
      </p:sp>
      <p:sp>
        <p:nvSpPr>
          <p:cNvPr id="13" name="Dikdörtgen 12"/>
          <p:cNvSpPr/>
          <p:nvPr/>
        </p:nvSpPr>
        <p:spPr>
          <a:xfrm>
            <a:off x="347142" y="5907662"/>
            <a:ext cx="83925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50000"/>
              </a:spcBef>
              <a:spcAft>
                <a:spcPct val="0"/>
              </a:spcAft>
            </a:pP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Burada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köşeli parantezli fonksiyon hesaplamaları </a:t>
            </a: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Sonlu Bölünmüş Farklardır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tr-T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660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04448" y="6448251"/>
            <a:ext cx="405408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36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32486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332656"/>
            <a:ext cx="84963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76256" y="79799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Bölüm-5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49580" y="18724"/>
            <a:ext cx="4998484" cy="3139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tr-TR"/>
            </a:defPPr>
            <a:lvl1pPr marL="342900" lvl="0" indent="-34290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defRPr b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tr-TR" sz="1600" b="0" dirty="0">
                <a:solidFill>
                  <a:schemeClr val="tx1"/>
                </a:solidFill>
              </a:rPr>
              <a:t>5.3. </a:t>
            </a:r>
            <a:r>
              <a:rPr lang="tr-TR" sz="1600" b="0" dirty="0" smtClean="0">
                <a:solidFill>
                  <a:schemeClr val="tx1"/>
                </a:solidFill>
              </a:rPr>
              <a:t>Newton’un </a:t>
            </a:r>
            <a:r>
              <a:rPr lang="tr-TR" sz="1600" b="0" dirty="0">
                <a:solidFill>
                  <a:schemeClr val="tx1"/>
                </a:solidFill>
              </a:rPr>
              <a:t>Bölünmüş Fark </a:t>
            </a:r>
            <a:r>
              <a:rPr lang="tr-TR" sz="1600" b="0" dirty="0" err="1">
                <a:solidFill>
                  <a:schemeClr val="tx1"/>
                </a:solidFill>
              </a:rPr>
              <a:t>İnterpolasyon</a:t>
            </a:r>
            <a:r>
              <a:rPr lang="tr-TR" sz="1600" b="0" dirty="0">
                <a:solidFill>
                  <a:schemeClr val="tx1"/>
                </a:solidFill>
              </a:rPr>
              <a:t> </a:t>
            </a:r>
            <a:r>
              <a:rPr lang="tr-TR" sz="1600" b="0" dirty="0" err="1">
                <a:solidFill>
                  <a:schemeClr val="tx1"/>
                </a:solidFill>
              </a:rPr>
              <a:t>Polinomları</a:t>
            </a:r>
            <a:endParaRPr lang="tr-TR" sz="1600" b="0" dirty="0">
              <a:solidFill>
                <a:schemeClr val="tx1"/>
              </a:solidFill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37802" y="442972"/>
            <a:ext cx="84249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50000"/>
              </a:spcBef>
              <a:buSzPct val="90000"/>
              <a:buFont typeface="Wingdings" pitchFamily="2" charset="2"/>
              <a:buChar char="Ø"/>
            </a:pPr>
            <a:r>
              <a:rPr lang="tr-TR" sz="20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Birinci dereceden </a:t>
            </a:r>
            <a:r>
              <a:rPr lang="tr-TR" sz="2000" b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Sonlu Bölünmüş Fark  </a:t>
            </a:r>
            <a:r>
              <a:rPr lang="tr-TR" sz="2000" b="0" dirty="0" smtClean="0">
                <a:latin typeface="Times New Roman" pitchFamily="18" charset="0"/>
                <a:cs typeface="Times New Roman" pitchFamily="18" charset="0"/>
              </a:rPr>
              <a:t>aşağıdaki genel form da yazılabilir.</a:t>
            </a:r>
            <a:endParaRPr lang="tr-TR" sz="2000" b="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Nesne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270178"/>
              </p:ext>
            </p:extLst>
          </p:nvPr>
        </p:nvGraphicFramePr>
        <p:xfrm>
          <a:off x="1416050" y="1017588"/>
          <a:ext cx="2507878" cy="789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4" name="Denklem" r:id="rId3" imgW="1371600" imgH="431640" progId="Equation.3">
                  <p:embed/>
                </p:oleObj>
              </mc:Choice>
              <mc:Fallback>
                <p:oleObj name="Denklem" r:id="rId3" imgW="1371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1017588"/>
                        <a:ext cx="2507878" cy="789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237802" y="2157280"/>
            <a:ext cx="52212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tr-TR"/>
            </a:defPPr>
            <a:lvl1pPr marL="342900" indent="-342900" algn="just">
              <a:spcBef>
                <a:spcPct val="50000"/>
              </a:spcBef>
              <a:buSzPct val="90000"/>
              <a:buFont typeface="Wingdings" pitchFamily="2" charset="2"/>
              <a:buChar char="Ø"/>
              <a:defRPr sz="2000" b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tr-TR" dirty="0"/>
              <a:t>İkinci dereceden </a:t>
            </a:r>
            <a:r>
              <a:rPr lang="tr-TR" dirty="0" smtClean="0">
                <a:solidFill>
                  <a:srgbClr val="0000FF"/>
                </a:solidFill>
              </a:rPr>
              <a:t>Sonlu Bölünmüş Fark;</a:t>
            </a:r>
            <a:endParaRPr lang="tr-TR" dirty="0">
              <a:solidFill>
                <a:srgbClr val="0000FF"/>
              </a:solidFill>
            </a:endParaRPr>
          </a:p>
        </p:txBody>
      </p:sp>
      <p:graphicFrame>
        <p:nvGraphicFramePr>
          <p:cNvPr id="1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03315"/>
              </p:ext>
            </p:extLst>
          </p:nvPr>
        </p:nvGraphicFramePr>
        <p:xfrm>
          <a:off x="2051720" y="2708920"/>
          <a:ext cx="3787651" cy="876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5" name="Denklem" r:id="rId5" imgW="1955520" imgH="419040" progId="Equation.3">
                  <p:embed/>
                </p:oleObj>
              </mc:Choice>
              <mc:Fallback>
                <p:oleObj name="Denklem" r:id="rId5" imgW="19555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708920"/>
                        <a:ext cx="3787651" cy="876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248518" y="3945588"/>
            <a:ext cx="52212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tr-TR"/>
            </a:defPPr>
            <a:lvl1pPr marL="342900" indent="-342900" algn="just">
              <a:spcBef>
                <a:spcPct val="50000"/>
              </a:spcBef>
              <a:buSzPct val="90000"/>
              <a:buFont typeface="Wingdings" pitchFamily="2" charset="2"/>
              <a:buChar char="Ø"/>
              <a:defRPr sz="2000" b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tr-TR" dirty="0"/>
              <a:t>n. dereceden </a:t>
            </a:r>
            <a:r>
              <a:rPr lang="tr-TR" dirty="0" smtClean="0">
                <a:solidFill>
                  <a:srgbClr val="0000FF"/>
                </a:solidFill>
              </a:rPr>
              <a:t>Sonlu Bölünmüş Fark;</a:t>
            </a:r>
            <a:endParaRPr lang="tr-TR" dirty="0">
              <a:solidFill>
                <a:srgbClr val="0000FF"/>
              </a:solidFill>
            </a:endParaRPr>
          </a:p>
        </p:txBody>
      </p:sp>
      <p:graphicFrame>
        <p:nvGraphicFramePr>
          <p:cNvPr id="1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649734"/>
              </p:ext>
            </p:extLst>
          </p:nvPr>
        </p:nvGraphicFramePr>
        <p:xfrm>
          <a:off x="1043608" y="4519712"/>
          <a:ext cx="645160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6" name="Denklem" r:id="rId7" imgW="3060360" imgH="406080" progId="Equation.3">
                  <p:embed/>
                </p:oleObj>
              </mc:Choice>
              <mc:Fallback>
                <p:oleObj name="Denklem" r:id="rId7" imgW="30603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519712"/>
                        <a:ext cx="6451600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2705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04448" y="6448251"/>
            <a:ext cx="405408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37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32486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332656"/>
            <a:ext cx="84963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76256" y="79799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Bölüm-5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1045" y="6549"/>
            <a:ext cx="5589992" cy="3416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tr-TR"/>
            </a:defPPr>
            <a:lvl1pPr marL="342900" lvl="0" indent="-34290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defRPr b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tr-TR" b="0" dirty="0"/>
              <a:t>5.3. </a:t>
            </a:r>
            <a:r>
              <a:rPr lang="tr-TR" b="0" dirty="0" smtClean="0"/>
              <a:t>Newton’un </a:t>
            </a:r>
            <a:r>
              <a:rPr lang="tr-TR" b="0" dirty="0"/>
              <a:t>Bölünmüş Fark </a:t>
            </a:r>
            <a:r>
              <a:rPr lang="tr-TR" b="0" dirty="0" err="1"/>
              <a:t>İnterpolasyon</a:t>
            </a:r>
            <a:r>
              <a:rPr lang="tr-TR" b="0" dirty="0"/>
              <a:t> </a:t>
            </a:r>
            <a:r>
              <a:rPr lang="tr-TR" b="0" dirty="0" err="1"/>
              <a:t>Polinomları</a:t>
            </a:r>
            <a:endParaRPr lang="tr-TR" b="0" dirty="0"/>
          </a:p>
        </p:txBody>
      </p:sp>
      <p:graphicFrame>
        <p:nvGraphicFramePr>
          <p:cNvPr id="9" name="Group 2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1597377"/>
              </p:ext>
            </p:extLst>
          </p:nvPr>
        </p:nvGraphicFramePr>
        <p:xfrm>
          <a:off x="971599" y="1268760"/>
          <a:ext cx="7344817" cy="2675344"/>
        </p:xfrm>
        <a:graphic>
          <a:graphicData uri="http://schemas.openxmlformats.org/drawingml/2006/table">
            <a:tbl>
              <a:tblPr/>
              <a:tblGrid>
                <a:gridCol w="720081"/>
                <a:gridCol w="916748"/>
                <a:gridCol w="1027468"/>
                <a:gridCol w="1440160"/>
                <a:gridCol w="1440160"/>
                <a:gridCol w="1800200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tr-TR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 </a:t>
                      </a: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(x)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Birinci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İkinci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Üçüncü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8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tr-TR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r-TR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</a:t>
                      </a:r>
                      <a:r>
                        <a:rPr kumimoji="0" 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(x</a:t>
                      </a:r>
                      <a:r>
                        <a:rPr kumimoji="0" lang="tr-TR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 </a:t>
                      </a:r>
                      <a:r>
                        <a:rPr kumimoji="0" 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[x</a:t>
                      </a:r>
                      <a:r>
                        <a:rPr kumimoji="0" lang="tr-TR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,x</a:t>
                      </a:r>
                      <a:r>
                        <a:rPr kumimoji="0" lang="tr-TR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 </a:t>
                      </a:r>
                      <a:r>
                        <a:rPr kumimoji="0" 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[x</a:t>
                      </a:r>
                      <a:r>
                        <a:rPr kumimoji="0" lang="tr-TR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,x</a:t>
                      </a:r>
                      <a:r>
                        <a:rPr kumimoji="0" lang="tr-TR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,x</a:t>
                      </a:r>
                      <a:r>
                        <a:rPr kumimoji="0" lang="tr-TR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 </a:t>
                      </a:r>
                      <a:r>
                        <a:rPr kumimoji="0" 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[x</a:t>
                      </a:r>
                      <a:r>
                        <a:rPr kumimoji="0" lang="tr-TR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,x</a:t>
                      </a:r>
                      <a:r>
                        <a:rPr kumimoji="0" lang="tr-TR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,x</a:t>
                      </a:r>
                      <a:r>
                        <a:rPr kumimoji="0" lang="tr-TR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,x</a:t>
                      </a:r>
                      <a:r>
                        <a:rPr kumimoji="0" lang="tr-TR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tr-TR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(x</a:t>
                      </a:r>
                      <a:r>
                        <a:rPr kumimoji="0" lang="tr-TR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[x</a:t>
                      </a:r>
                      <a:r>
                        <a:rPr kumimoji="0" lang="tr-TR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,x</a:t>
                      </a:r>
                      <a:r>
                        <a:rPr kumimoji="0" lang="tr-TR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[x</a:t>
                      </a:r>
                      <a:r>
                        <a:rPr kumimoji="0" lang="tr-TR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,x</a:t>
                      </a:r>
                      <a:r>
                        <a:rPr kumimoji="0" lang="tr-TR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,x</a:t>
                      </a:r>
                      <a:r>
                        <a:rPr kumimoji="0" lang="tr-TR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tr-TR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(x</a:t>
                      </a:r>
                      <a:r>
                        <a:rPr kumimoji="0" lang="tr-TR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[x</a:t>
                      </a:r>
                      <a:r>
                        <a:rPr kumimoji="0" lang="tr-TR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,x</a:t>
                      </a:r>
                      <a:r>
                        <a:rPr kumimoji="0" lang="tr-TR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tr-TR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(x</a:t>
                      </a:r>
                      <a:r>
                        <a:rPr kumimoji="0" lang="tr-TR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95536" y="548680"/>
            <a:ext cx="723741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just" fontAlgn="base">
              <a:spcBef>
                <a:spcPct val="50000"/>
              </a:spcBef>
              <a:spcAft>
                <a:spcPct val="0"/>
              </a:spcAft>
              <a:buSzPct val="90000"/>
              <a:buFont typeface="Wingdings" pitchFamily="2" charset="2"/>
              <a:buChar char="Ø"/>
            </a:pPr>
            <a:r>
              <a:rPr lang="tr-TR" sz="2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Sonlu farklar tablo yardımı ile de hesaplanabilir</a:t>
            </a:r>
          </a:p>
        </p:txBody>
      </p:sp>
      <p:sp>
        <p:nvSpPr>
          <p:cNvPr id="11" name="Line 156"/>
          <p:cNvSpPr>
            <a:spLocks noChangeShapeType="1"/>
          </p:cNvSpPr>
          <p:nvPr/>
        </p:nvSpPr>
        <p:spPr bwMode="auto">
          <a:xfrm>
            <a:off x="3463925" y="1989261"/>
            <a:ext cx="395288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" name="Line 238"/>
          <p:cNvSpPr>
            <a:spLocks noChangeShapeType="1"/>
          </p:cNvSpPr>
          <p:nvPr/>
        </p:nvSpPr>
        <p:spPr bwMode="auto">
          <a:xfrm flipV="1">
            <a:off x="3428999" y="2025772"/>
            <a:ext cx="431801" cy="611139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" name="Line 240"/>
          <p:cNvSpPr>
            <a:spLocks noChangeShapeType="1"/>
          </p:cNvSpPr>
          <p:nvPr/>
        </p:nvSpPr>
        <p:spPr bwMode="auto">
          <a:xfrm flipV="1">
            <a:off x="3409157" y="2708920"/>
            <a:ext cx="468312" cy="576064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4" name="Line 241"/>
          <p:cNvSpPr>
            <a:spLocks noChangeShapeType="1"/>
          </p:cNvSpPr>
          <p:nvPr/>
        </p:nvSpPr>
        <p:spPr bwMode="auto">
          <a:xfrm flipV="1">
            <a:off x="3420691" y="3284984"/>
            <a:ext cx="503237" cy="158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5" name="Line 242"/>
          <p:cNvSpPr>
            <a:spLocks noChangeShapeType="1"/>
          </p:cNvSpPr>
          <p:nvPr/>
        </p:nvSpPr>
        <p:spPr bwMode="auto">
          <a:xfrm flipV="1">
            <a:off x="3376241" y="3356992"/>
            <a:ext cx="484982" cy="485329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6" name="Line 239"/>
          <p:cNvSpPr>
            <a:spLocks noChangeShapeType="1"/>
          </p:cNvSpPr>
          <p:nvPr/>
        </p:nvSpPr>
        <p:spPr bwMode="auto">
          <a:xfrm>
            <a:off x="3429000" y="2708920"/>
            <a:ext cx="431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7" name="Line 244"/>
          <p:cNvSpPr>
            <a:spLocks noChangeShapeType="1"/>
          </p:cNvSpPr>
          <p:nvPr/>
        </p:nvSpPr>
        <p:spPr bwMode="auto">
          <a:xfrm>
            <a:off x="4786436" y="2021929"/>
            <a:ext cx="395287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8" name="Line 245"/>
          <p:cNvSpPr>
            <a:spLocks noChangeShapeType="1"/>
          </p:cNvSpPr>
          <p:nvPr/>
        </p:nvSpPr>
        <p:spPr bwMode="auto">
          <a:xfrm flipV="1">
            <a:off x="4786436" y="2058441"/>
            <a:ext cx="396875" cy="587721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9" name="Line 246"/>
          <p:cNvSpPr>
            <a:spLocks noChangeShapeType="1"/>
          </p:cNvSpPr>
          <p:nvPr/>
        </p:nvSpPr>
        <p:spPr bwMode="auto">
          <a:xfrm flipV="1">
            <a:off x="4770896" y="2725787"/>
            <a:ext cx="427954" cy="561529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" name="Line 247"/>
          <p:cNvSpPr>
            <a:spLocks noChangeShapeType="1"/>
          </p:cNvSpPr>
          <p:nvPr/>
        </p:nvSpPr>
        <p:spPr bwMode="auto">
          <a:xfrm>
            <a:off x="4786436" y="2682974"/>
            <a:ext cx="431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1" name="Line 248"/>
          <p:cNvSpPr>
            <a:spLocks noChangeShapeType="1"/>
          </p:cNvSpPr>
          <p:nvPr/>
        </p:nvSpPr>
        <p:spPr bwMode="auto">
          <a:xfrm flipV="1">
            <a:off x="6372200" y="2034092"/>
            <a:ext cx="288032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2" name="Line 249"/>
          <p:cNvSpPr>
            <a:spLocks noChangeShapeType="1"/>
          </p:cNvSpPr>
          <p:nvPr/>
        </p:nvSpPr>
        <p:spPr bwMode="auto">
          <a:xfrm flipV="1">
            <a:off x="6408204" y="2072307"/>
            <a:ext cx="216024" cy="57606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92818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04448" y="6448251"/>
            <a:ext cx="405408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38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32486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332656"/>
            <a:ext cx="84963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76256" y="79799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Bölüm-5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1045" y="6549"/>
            <a:ext cx="5589992" cy="3416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tr-TR"/>
            </a:defPPr>
            <a:lvl1pPr marL="342900" lvl="0" indent="-34290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defRPr b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tr-TR" b="0" dirty="0"/>
              <a:t>5.3. </a:t>
            </a:r>
            <a:r>
              <a:rPr lang="tr-TR" b="0" dirty="0" smtClean="0"/>
              <a:t>Newton’un </a:t>
            </a:r>
            <a:r>
              <a:rPr lang="tr-TR" b="0" dirty="0"/>
              <a:t>Bölünmüş Fark </a:t>
            </a:r>
            <a:r>
              <a:rPr lang="tr-TR" b="0" dirty="0" err="1"/>
              <a:t>İnterpolasyon</a:t>
            </a:r>
            <a:r>
              <a:rPr lang="tr-TR" b="0" dirty="0"/>
              <a:t> </a:t>
            </a:r>
            <a:r>
              <a:rPr lang="tr-TR" b="0" dirty="0" err="1"/>
              <a:t>Polinomları</a:t>
            </a:r>
            <a:endParaRPr lang="tr-TR" b="0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87647" y="548680"/>
            <a:ext cx="570963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076325" indent="-1076325" algn="just">
              <a:spcBef>
                <a:spcPct val="50000"/>
              </a:spcBef>
            </a:pPr>
            <a:r>
              <a:rPr lang="tr-TR" sz="2000" b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ÖRNEK: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Yan taraftaki</a:t>
            </a:r>
            <a:r>
              <a:rPr lang="tr-TR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b="0" dirty="0">
                <a:latin typeface="Times New Roman" pitchFamily="18" charset="0"/>
                <a:cs typeface="Times New Roman" pitchFamily="18" charset="0"/>
              </a:rPr>
              <a:t>tabloda verilen değerleri kullanarak </a:t>
            </a:r>
            <a:r>
              <a:rPr lang="tr-TR" sz="2000" b="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tr-TR" sz="2000" b="0" i="1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tr-TR" sz="2000" b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b="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2000" b="0" dirty="0">
                <a:latin typeface="Times New Roman" pitchFamily="18" charset="0"/>
                <a:cs typeface="Times New Roman" pitchFamily="18" charset="0"/>
              </a:rPr>
              <a:t>) değerini </a:t>
            </a:r>
            <a:r>
              <a:rPr lang="tr-TR" sz="20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Newton </a:t>
            </a:r>
            <a:r>
              <a:rPr lang="tr-TR" sz="20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Bölünmüş Farklar</a:t>
            </a:r>
            <a:r>
              <a:rPr lang="tr-TR" sz="2000" b="0" dirty="0" smtClean="0">
                <a:latin typeface="Times New Roman" pitchFamily="18" charset="0"/>
                <a:cs typeface="Times New Roman" pitchFamily="18" charset="0"/>
              </a:rPr>
              <a:t> yöntemi </a:t>
            </a:r>
            <a:r>
              <a:rPr lang="tr-TR" sz="2000" b="0" dirty="0">
                <a:latin typeface="Times New Roman" pitchFamily="18" charset="0"/>
                <a:cs typeface="Times New Roman" pitchFamily="18" charset="0"/>
              </a:rPr>
              <a:t>ile hesaplayınız.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6984145" y="404664"/>
            <a:ext cx="216024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sz="2000" b="1" i="1" dirty="0">
                <a:latin typeface="Times New Roman" pitchFamily="18" charset="0"/>
                <a:cs typeface="Times New Roman" pitchFamily="18" charset="0"/>
              </a:rPr>
              <a:t>n        x        </a:t>
            </a:r>
            <a:r>
              <a:rPr lang="tr-TR" sz="2000" b="1" i="1" dirty="0" smtClean="0">
                <a:latin typeface="Times New Roman" pitchFamily="18" charset="0"/>
                <a:cs typeface="Times New Roman" pitchFamily="18" charset="0"/>
              </a:rPr>
              <a:t>f(x</a:t>
            </a:r>
            <a:r>
              <a:rPr lang="tr-TR" sz="2000" b="1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52000" algn="just">
              <a:spcBef>
                <a:spcPts val="600"/>
              </a:spcBef>
            </a:pP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0        </a:t>
            </a:r>
            <a:r>
              <a:rPr lang="tr-TR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tr-T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r-TR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52000" algn="just">
              <a:spcBef>
                <a:spcPts val="600"/>
              </a:spcBef>
            </a:pP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1        </a:t>
            </a:r>
            <a:r>
              <a:rPr lang="tr-TR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tr-T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tr-TR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52000" algn="just">
              <a:spcBef>
                <a:spcPts val="600"/>
              </a:spcBef>
              <a:buFontTx/>
              <a:buAutoNum type="arabicPlain" startAt="2"/>
            </a:pP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tr-TR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tr-T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tr-TR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52000" algn="just">
              <a:spcBef>
                <a:spcPts val="600"/>
              </a:spcBef>
              <a:buFontTx/>
              <a:buAutoNum type="arabicPlain" startAt="2"/>
            </a:pP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tr-TR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tr-T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tr-TR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>
            <a:off x="6768244" y="2343656"/>
            <a:ext cx="21602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6804249" y="836712"/>
            <a:ext cx="20882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>
            <a:off x="6804248" y="425302"/>
            <a:ext cx="20882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aphicFrame>
        <p:nvGraphicFramePr>
          <p:cNvPr id="2" name="Nesne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927297"/>
              </p:ext>
            </p:extLst>
          </p:nvPr>
        </p:nvGraphicFramePr>
        <p:xfrm>
          <a:off x="305184" y="2564904"/>
          <a:ext cx="7023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7" name="Denklem" r:id="rId3" imgW="3873240" imgH="203040" progId="Equation.3">
                  <p:embed/>
                </p:oleObj>
              </mc:Choice>
              <mc:Fallback>
                <p:oleObj name="Denklem" r:id="rId3" imgW="387324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184" y="2564904"/>
                        <a:ext cx="7023100" cy="36830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Nesne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966438"/>
              </p:ext>
            </p:extLst>
          </p:nvPr>
        </p:nvGraphicFramePr>
        <p:xfrm>
          <a:off x="287647" y="3284984"/>
          <a:ext cx="1751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8" name="Denklem" r:id="rId5" imgW="965160" imgH="203040" progId="Equation.3">
                  <p:embed/>
                </p:oleObj>
              </mc:Choice>
              <mc:Fallback>
                <p:oleObj name="Denklem" r:id="rId5" imgW="96516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47" y="3284984"/>
                        <a:ext cx="1751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Nesne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9791"/>
              </p:ext>
            </p:extLst>
          </p:nvPr>
        </p:nvGraphicFramePr>
        <p:xfrm>
          <a:off x="302927" y="3933056"/>
          <a:ext cx="50133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9" name="Denklem" r:id="rId7" imgW="2768400" imgH="406080" progId="Equation.3">
                  <p:embed/>
                </p:oleObj>
              </mc:Choice>
              <mc:Fallback>
                <p:oleObj name="Denklem" r:id="rId7" imgW="2768400" imgH="406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927" y="3933056"/>
                        <a:ext cx="501332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Nesne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952816"/>
              </p:ext>
            </p:extLst>
          </p:nvPr>
        </p:nvGraphicFramePr>
        <p:xfrm>
          <a:off x="179512" y="5085184"/>
          <a:ext cx="8495826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0" name="Denklem" r:id="rId9" imgW="5410080" imgH="596880" progId="Equation.3">
                  <p:embed/>
                </p:oleObj>
              </mc:Choice>
              <mc:Fallback>
                <p:oleObj name="Denklem" r:id="rId9" imgW="5410080" imgH="5968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085184"/>
                        <a:ext cx="8495826" cy="93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89273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04448" y="6448251"/>
            <a:ext cx="405408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39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32486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332656"/>
            <a:ext cx="84963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76256" y="79799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Bölüm-5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1045" y="6549"/>
            <a:ext cx="5589992" cy="3416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tr-TR"/>
            </a:defPPr>
            <a:lvl1pPr marL="342900" lvl="0" indent="-34290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defRPr b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tr-TR" b="0" dirty="0"/>
              <a:t>5.3. </a:t>
            </a:r>
            <a:r>
              <a:rPr lang="tr-TR" b="0" dirty="0" smtClean="0"/>
              <a:t>Newton’un </a:t>
            </a:r>
            <a:r>
              <a:rPr lang="tr-TR" b="0" dirty="0"/>
              <a:t>Bölünmüş Fark </a:t>
            </a:r>
            <a:r>
              <a:rPr lang="tr-TR" b="0" dirty="0" err="1"/>
              <a:t>İnterpolasyon</a:t>
            </a:r>
            <a:r>
              <a:rPr lang="tr-TR" b="0" dirty="0"/>
              <a:t> </a:t>
            </a:r>
            <a:r>
              <a:rPr lang="tr-TR" b="0" dirty="0" err="1"/>
              <a:t>Polinomları</a:t>
            </a:r>
            <a:endParaRPr lang="tr-TR" b="0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87648" y="427545"/>
            <a:ext cx="570963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076325" indent="-1076325" algn="just">
              <a:spcBef>
                <a:spcPct val="50000"/>
              </a:spcBef>
            </a:pPr>
            <a:r>
              <a:rPr lang="tr-TR" sz="2000" b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ÖRNEK: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Yan taraftaki</a:t>
            </a:r>
            <a:r>
              <a:rPr lang="tr-TR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b="0" dirty="0">
                <a:latin typeface="Times New Roman" pitchFamily="18" charset="0"/>
                <a:cs typeface="Times New Roman" pitchFamily="18" charset="0"/>
              </a:rPr>
              <a:t>tabloda verilen değerleri kullanarak </a:t>
            </a:r>
            <a:r>
              <a:rPr lang="tr-TR" sz="2000" b="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tr-TR" sz="2000" b="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tr-TR" sz="2000" b="0" i="1" dirty="0" smtClean="0">
                <a:latin typeface="Times New Roman" pitchFamily="18" charset="0"/>
                <a:cs typeface="Times New Roman" pitchFamily="18" charset="0"/>
              </a:rPr>
              <a:t>(3</a:t>
            </a:r>
            <a:r>
              <a:rPr lang="tr-TR" sz="2000" b="0" i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tr-TR" sz="2000" b="0" dirty="0">
                <a:latin typeface="Times New Roman" pitchFamily="18" charset="0"/>
                <a:cs typeface="Times New Roman" pitchFamily="18" charset="0"/>
              </a:rPr>
              <a:t>değerini </a:t>
            </a:r>
            <a:r>
              <a:rPr lang="tr-TR" sz="20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Newton </a:t>
            </a:r>
            <a:r>
              <a:rPr lang="tr-TR" sz="20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Bölünmüş Farklar</a:t>
            </a:r>
            <a:r>
              <a:rPr lang="tr-TR" sz="2000" b="0" dirty="0" smtClean="0">
                <a:latin typeface="Times New Roman" pitchFamily="18" charset="0"/>
                <a:cs typeface="Times New Roman" pitchFamily="18" charset="0"/>
              </a:rPr>
              <a:t> yöntemi </a:t>
            </a:r>
            <a:r>
              <a:rPr lang="tr-TR" sz="2000" b="0" dirty="0">
                <a:latin typeface="Times New Roman" pitchFamily="18" charset="0"/>
                <a:cs typeface="Times New Roman" pitchFamily="18" charset="0"/>
              </a:rPr>
              <a:t>ile hesaplayınız.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6984145" y="404664"/>
            <a:ext cx="216024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sz="2000" b="1" i="1" dirty="0">
                <a:latin typeface="Times New Roman" pitchFamily="18" charset="0"/>
                <a:cs typeface="Times New Roman" pitchFamily="18" charset="0"/>
              </a:rPr>
              <a:t>n        x        </a:t>
            </a:r>
            <a:r>
              <a:rPr lang="tr-TR" sz="2000" b="1" i="1" dirty="0" smtClean="0">
                <a:latin typeface="Times New Roman" pitchFamily="18" charset="0"/>
                <a:cs typeface="Times New Roman" pitchFamily="18" charset="0"/>
              </a:rPr>
              <a:t>f(x</a:t>
            </a:r>
            <a:r>
              <a:rPr lang="tr-TR" sz="2000" b="1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52000" algn="just">
              <a:spcBef>
                <a:spcPts val="600"/>
              </a:spcBef>
            </a:pP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0        </a:t>
            </a:r>
            <a:r>
              <a:rPr lang="tr-TR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tr-T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r-TR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52000" algn="just">
              <a:spcBef>
                <a:spcPts val="600"/>
              </a:spcBef>
            </a:pP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1        </a:t>
            </a:r>
            <a:r>
              <a:rPr lang="tr-TR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tr-T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tr-TR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52000" algn="just">
              <a:spcBef>
                <a:spcPts val="600"/>
              </a:spcBef>
              <a:buFontTx/>
              <a:buAutoNum type="arabicPlain" startAt="2"/>
            </a:pP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tr-TR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tr-T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tr-TR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52000" algn="just">
              <a:spcBef>
                <a:spcPts val="600"/>
              </a:spcBef>
              <a:buFontTx/>
              <a:buAutoNum type="arabicPlain" startAt="2"/>
            </a:pP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tr-TR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tr-T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tr-TR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>
            <a:off x="6768244" y="2343656"/>
            <a:ext cx="21602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6804249" y="836712"/>
            <a:ext cx="20882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>
            <a:off x="6804248" y="425302"/>
            <a:ext cx="20882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aphicFrame>
        <p:nvGraphicFramePr>
          <p:cNvPr id="2" name="Nesne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580350"/>
              </p:ext>
            </p:extLst>
          </p:nvPr>
        </p:nvGraphicFramePr>
        <p:xfrm>
          <a:off x="287648" y="1628800"/>
          <a:ext cx="6137161" cy="32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09" name="Denklem" r:id="rId3" imgW="3873240" imgH="203040" progId="Equation.3">
                  <p:embed/>
                </p:oleObj>
              </mc:Choice>
              <mc:Fallback>
                <p:oleObj name="Denklem" r:id="rId3" imgW="3873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48" y="1628800"/>
                        <a:ext cx="6137161" cy="32184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Nesne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70666"/>
              </p:ext>
            </p:extLst>
          </p:nvPr>
        </p:nvGraphicFramePr>
        <p:xfrm>
          <a:off x="289161" y="2343656"/>
          <a:ext cx="5727673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10" name="Denklem" r:id="rId5" imgW="2933640" imgH="406080" progId="Equation.3">
                  <p:embed/>
                </p:oleObj>
              </mc:Choice>
              <mc:Fallback>
                <p:oleObj name="Denklem" r:id="rId5" imgW="293364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161" y="2343656"/>
                        <a:ext cx="5727673" cy="7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Nesne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372841"/>
              </p:ext>
            </p:extLst>
          </p:nvPr>
        </p:nvGraphicFramePr>
        <p:xfrm>
          <a:off x="287648" y="3356992"/>
          <a:ext cx="8439439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11" name="Denklem" r:id="rId7" imgW="4914720" imgH="799920" progId="Equation.3">
                  <p:embed/>
                </p:oleObj>
              </mc:Choice>
              <mc:Fallback>
                <p:oleObj name="Denklem" r:id="rId7" imgW="4914720" imgH="7999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48" y="3356992"/>
                        <a:ext cx="8439439" cy="1296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Nesne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663637"/>
              </p:ext>
            </p:extLst>
          </p:nvPr>
        </p:nvGraphicFramePr>
        <p:xfrm>
          <a:off x="546100" y="4879975"/>
          <a:ext cx="74803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12" name="Denklem" r:id="rId9" imgW="4076640" imgH="203040" progId="Equation.3">
                  <p:embed/>
                </p:oleObj>
              </mc:Choice>
              <mc:Fallback>
                <p:oleObj name="Denklem" r:id="rId9" imgW="407664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4879975"/>
                        <a:ext cx="7480300" cy="37147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Nesne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781678"/>
              </p:ext>
            </p:extLst>
          </p:nvPr>
        </p:nvGraphicFramePr>
        <p:xfrm>
          <a:off x="515702" y="5445224"/>
          <a:ext cx="754856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13" name="Denklem" r:id="rId11" imgW="4114800" imgH="203040" progId="Equation.3">
                  <p:embed/>
                </p:oleObj>
              </mc:Choice>
              <mc:Fallback>
                <p:oleObj name="Denklem" r:id="rId11" imgW="4114800" imgH="203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02" y="5445224"/>
                        <a:ext cx="7548563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Nesne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420368"/>
              </p:ext>
            </p:extLst>
          </p:nvPr>
        </p:nvGraphicFramePr>
        <p:xfrm>
          <a:off x="589127" y="6021288"/>
          <a:ext cx="19796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14" name="Denklem" r:id="rId13" imgW="1079280" imgH="203040" progId="Equation.3">
                  <p:embed/>
                </p:oleObj>
              </mc:Choice>
              <mc:Fallback>
                <p:oleObj name="Denklem" r:id="rId13" imgW="1079280" imgH="203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27" y="6021288"/>
                        <a:ext cx="1979612" cy="37147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85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04448" y="6448251"/>
            <a:ext cx="405408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32486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332656"/>
            <a:ext cx="84963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76256" y="79799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Bölüm-5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421195" y="-376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5.1. Eğri </a:t>
            </a:r>
            <a:r>
              <a:rPr lang="tr-TR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Uydurma</a:t>
            </a:r>
            <a:endParaRPr lang="tr-TR" b="1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323528" y="548680"/>
            <a:ext cx="842493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25000"/>
              </a:spcBef>
              <a:buFont typeface="Arial" pitchFamily="34" charset="0"/>
              <a:buChar char="•"/>
            </a:pP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Fakat verilerin arasından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çok sayıda 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Doğru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yada </a:t>
            </a:r>
            <a:r>
              <a:rPr lang="tr-TR" sz="20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Eğri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çizilebilir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. Bunların hepsi de bu verilerin genel eğilimini göstermektedir denilemez. </a:t>
            </a:r>
          </a:p>
          <a:p>
            <a:pPr marL="342900" indent="-342900" algn="just">
              <a:spcBef>
                <a:spcPct val="25000"/>
              </a:spcBef>
              <a:buFont typeface="Arial" pitchFamily="34" charset="0"/>
              <a:buChar char="•"/>
            </a:pPr>
            <a:endParaRPr lang="tr-TR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ct val="25000"/>
              </a:spcBef>
              <a:buFont typeface="Arial" pitchFamily="34" charset="0"/>
              <a:buChar char="•"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Bu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nedenle eğri uydurmada en doğru eğrinin belirlenmesini sağlayan bir </a:t>
            </a:r>
            <a:r>
              <a:rPr lang="tr-TR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KRİTER</a:t>
            </a:r>
            <a:r>
              <a:rPr lang="tr-TR" sz="2000" dirty="0" err="1">
                <a:latin typeface="Times New Roman" pitchFamily="18" charset="0"/>
                <a:cs typeface="Times New Roman" pitchFamily="18" charset="0"/>
              </a:rPr>
              <a:t>’e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ihtiyaç vardır. 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ct val="25000"/>
              </a:spcBef>
              <a:buFont typeface="Arial" pitchFamily="34" charset="0"/>
              <a:buChar char="•"/>
            </a:pPr>
            <a:endParaRPr lang="tr-TR" sz="1200" dirty="0">
              <a:solidFill>
                <a:srgbClr val="FF99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ct val="25000"/>
              </a:spcBef>
              <a:buFont typeface="Arial" pitchFamily="34" charset="0"/>
              <a:buChar char="•"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Birçok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kriter tanımlanabilir. </a:t>
            </a: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Fakat en uygun kriter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gerçek veri değeri ile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türetilen fonksiyonun değeri arasında kalan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hata değerinin kullanılmasıdır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5265905" y="3496677"/>
            <a:ext cx="3051175" cy="2632075"/>
            <a:chOff x="567" y="601"/>
            <a:chExt cx="1922" cy="1658"/>
          </a:xfrm>
        </p:grpSpPr>
        <p:sp>
          <p:nvSpPr>
            <p:cNvPr id="10" name="Line 34"/>
            <p:cNvSpPr>
              <a:spLocks noChangeShapeType="1"/>
            </p:cNvSpPr>
            <p:nvPr/>
          </p:nvSpPr>
          <p:spPr bwMode="auto">
            <a:xfrm flipH="1" flipV="1">
              <a:off x="567" y="601"/>
              <a:ext cx="0" cy="16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grpSp>
          <p:nvGrpSpPr>
            <p:cNvPr id="11" name="Group 36"/>
            <p:cNvGrpSpPr>
              <a:grpSpLocks/>
            </p:cNvGrpSpPr>
            <p:nvPr/>
          </p:nvGrpSpPr>
          <p:grpSpPr bwMode="auto">
            <a:xfrm rot="-1639958">
              <a:off x="969" y="1645"/>
              <a:ext cx="60" cy="77"/>
              <a:chOff x="998" y="1593"/>
              <a:chExt cx="52" cy="45"/>
            </a:xfrm>
          </p:grpSpPr>
          <p:sp>
            <p:nvSpPr>
              <p:cNvPr id="38" name="Line 37"/>
              <p:cNvSpPr>
                <a:spLocks noChangeShapeType="1"/>
              </p:cNvSpPr>
              <p:nvPr/>
            </p:nvSpPr>
            <p:spPr bwMode="auto">
              <a:xfrm flipH="1">
                <a:off x="998" y="1593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" name="Line 38"/>
              <p:cNvSpPr>
                <a:spLocks noChangeShapeType="1"/>
              </p:cNvSpPr>
              <p:nvPr/>
            </p:nvSpPr>
            <p:spPr bwMode="auto">
              <a:xfrm>
                <a:off x="998" y="1593"/>
                <a:ext cx="5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2" name="Group 45"/>
            <p:cNvGrpSpPr>
              <a:grpSpLocks/>
            </p:cNvGrpSpPr>
            <p:nvPr/>
          </p:nvGrpSpPr>
          <p:grpSpPr bwMode="auto">
            <a:xfrm rot="-1639958">
              <a:off x="1967" y="1077"/>
              <a:ext cx="60" cy="77"/>
              <a:chOff x="998" y="1593"/>
              <a:chExt cx="52" cy="45"/>
            </a:xfrm>
          </p:grpSpPr>
          <p:sp>
            <p:nvSpPr>
              <p:cNvPr id="36" name="Line 46"/>
              <p:cNvSpPr>
                <a:spLocks noChangeShapeType="1"/>
              </p:cNvSpPr>
              <p:nvPr/>
            </p:nvSpPr>
            <p:spPr bwMode="auto">
              <a:xfrm flipH="1">
                <a:off x="998" y="1593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" name="Line 47"/>
              <p:cNvSpPr>
                <a:spLocks noChangeShapeType="1"/>
              </p:cNvSpPr>
              <p:nvPr/>
            </p:nvSpPr>
            <p:spPr bwMode="auto">
              <a:xfrm>
                <a:off x="998" y="1593"/>
                <a:ext cx="5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3" name="Group 54"/>
            <p:cNvGrpSpPr>
              <a:grpSpLocks/>
            </p:cNvGrpSpPr>
            <p:nvPr/>
          </p:nvGrpSpPr>
          <p:grpSpPr bwMode="auto">
            <a:xfrm rot="-1639958">
              <a:off x="1361" y="1830"/>
              <a:ext cx="60" cy="77"/>
              <a:chOff x="998" y="1593"/>
              <a:chExt cx="52" cy="45"/>
            </a:xfrm>
          </p:grpSpPr>
          <p:sp>
            <p:nvSpPr>
              <p:cNvPr id="34" name="Line 55"/>
              <p:cNvSpPr>
                <a:spLocks noChangeShapeType="1"/>
              </p:cNvSpPr>
              <p:nvPr/>
            </p:nvSpPr>
            <p:spPr bwMode="auto">
              <a:xfrm flipH="1">
                <a:off x="998" y="1593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" name="Line 56"/>
              <p:cNvSpPr>
                <a:spLocks noChangeShapeType="1"/>
              </p:cNvSpPr>
              <p:nvPr/>
            </p:nvSpPr>
            <p:spPr bwMode="auto">
              <a:xfrm>
                <a:off x="998" y="1593"/>
                <a:ext cx="5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4" name="Group 63"/>
            <p:cNvGrpSpPr>
              <a:grpSpLocks/>
            </p:cNvGrpSpPr>
            <p:nvPr/>
          </p:nvGrpSpPr>
          <p:grpSpPr bwMode="auto">
            <a:xfrm rot="-1639958">
              <a:off x="1437" y="1327"/>
              <a:ext cx="60" cy="77"/>
              <a:chOff x="998" y="1593"/>
              <a:chExt cx="52" cy="45"/>
            </a:xfrm>
          </p:grpSpPr>
          <p:sp>
            <p:nvSpPr>
              <p:cNvPr id="32" name="Line 64"/>
              <p:cNvSpPr>
                <a:spLocks noChangeShapeType="1"/>
              </p:cNvSpPr>
              <p:nvPr/>
            </p:nvSpPr>
            <p:spPr bwMode="auto">
              <a:xfrm flipH="1">
                <a:off x="998" y="1593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3" name="Line 65"/>
              <p:cNvSpPr>
                <a:spLocks noChangeShapeType="1"/>
              </p:cNvSpPr>
              <p:nvPr/>
            </p:nvSpPr>
            <p:spPr bwMode="auto">
              <a:xfrm>
                <a:off x="998" y="1593"/>
                <a:ext cx="5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5" name="Group 72"/>
            <p:cNvGrpSpPr>
              <a:grpSpLocks/>
            </p:cNvGrpSpPr>
            <p:nvPr/>
          </p:nvGrpSpPr>
          <p:grpSpPr bwMode="auto">
            <a:xfrm rot="-1639958">
              <a:off x="1839" y="1429"/>
              <a:ext cx="61" cy="78"/>
              <a:chOff x="1001" y="1601"/>
              <a:chExt cx="53" cy="46"/>
            </a:xfrm>
          </p:grpSpPr>
          <p:sp>
            <p:nvSpPr>
              <p:cNvPr id="30" name="Line 73"/>
              <p:cNvSpPr>
                <a:spLocks noChangeShapeType="1"/>
              </p:cNvSpPr>
              <p:nvPr/>
            </p:nvSpPr>
            <p:spPr bwMode="auto">
              <a:xfrm flipH="1">
                <a:off x="1001" y="1602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" name="Line 74"/>
              <p:cNvSpPr>
                <a:spLocks noChangeShapeType="1"/>
              </p:cNvSpPr>
              <p:nvPr/>
            </p:nvSpPr>
            <p:spPr bwMode="auto">
              <a:xfrm>
                <a:off x="1002" y="1601"/>
                <a:ext cx="5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6" name="Line 75"/>
            <p:cNvSpPr>
              <a:spLocks noChangeShapeType="1"/>
            </p:cNvSpPr>
            <p:nvPr/>
          </p:nvSpPr>
          <p:spPr bwMode="auto">
            <a:xfrm flipH="1">
              <a:off x="837" y="1100"/>
              <a:ext cx="1380" cy="88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cxnSp>
          <p:nvCxnSpPr>
            <p:cNvPr id="17" name="49 Düz Ok Bağlayıcısı"/>
            <p:cNvCxnSpPr>
              <a:cxnSpLocks noChangeShapeType="1"/>
            </p:cNvCxnSpPr>
            <p:nvPr/>
          </p:nvCxnSpPr>
          <p:spPr bwMode="auto">
            <a:xfrm>
              <a:off x="567" y="2259"/>
              <a:ext cx="192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66 Düz Bağlayıcı"/>
            <p:cNvCxnSpPr>
              <a:cxnSpLocks noChangeShapeType="1"/>
            </p:cNvCxnSpPr>
            <p:nvPr/>
          </p:nvCxnSpPr>
          <p:spPr bwMode="auto">
            <a:xfrm flipH="1">
              <a:off x="1009" y="1705"/>
              <a:ext cx="1" cy="159"/>
            </a:xfrm>
            <a:prstGeom prst="line">
              <a:avLst/>
            </a:prstGeom>
            <a:noFill/>
            <a:ln w="25400" algn="ctr">
              <a:solidFill>
                <a:srgbClr val="3366FF"/>
              </a:solidFill>
              <a:prstDash val="sysDot"/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66 Düz Bağlayıcı"/>
            <p:cNvCxnSpPr>
              <a:cxnSpLocks noChangeShapeType="1"/>
            </p:cNvCxnSpPr>
            <p:nvPr/>
          </p:nvCxnSpPr>
          <p:spPr bwMode="auto">
            <a:xfrm>
              <a:off x="1376" y="1653"/>
              <a:ext cx="0" cy="204"/>
            </a:xfrm>
            <a:prstGeom prst="line">
              <a:avLst/>
            </a:prstGeom>
            <a:noFill/>
            <a:ln w="25400" algn="ctr">
              <a:solidFill>
                <a:srgbClr val="3366FF"/>
              </a:solidFill>
              <a:prstDash val="sysDot"/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66 Düz Bağlayıcı"/>
            <p:cNvCxnSpPr>
              <a:cxnSpLocks noChangeShapeType="1"/>
            </p:cNvCxnSpPr>
            <p:nvPr/>
          </p:nvCxnSpPr>
          <p:spPr bwMode="auto">
            <a:xfrm>
              <a:off x="1466" y="1353"/>
              <a:ext cx="0" cy="204"/>
            </a:xfrm>
            <a:prstGeom prst="line">
              <a:avLst/>
            </a:prstGeom>
            <a:noFill/>
            <a:ln w="25400" algn="ctr">
              <a:solidFill>
                <a:srgbClr val="3366FF"/>
              </a:solidFill>
              <a:prstDash val="sysDot"/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66 Düz Bağlayıcı"/>
            <p:cNvCxnSpPr>
              <a:cxnSpLocks noChangeShapeType="1"/>
            </p:cNvCxnSpPr>
            <p:nvPr/>
          </p:nvCxnSpPr>
          <p:spPr bwMode="auto">
            <a:xfrm>
              <a:off x="1860" y="1327"/>
              <a:ext cx="0" cy="159"/>
            </a:xfrm>
            <a:prstGeom prst="line">
              <a:avLst/>
            </a:prstGeom>
            <a:noFill/>
            <a:ln w="25400" algn="ctr">
              <a:solidFill>
                <a:srgbClr val="3366FF"/>
              </a:solidFill>
              <a:prstDash val="sysDot"/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66 Düz Bağlayıcı"/>
            <p:cNvCxnSpPr>
              <a:cxnSpLocks noChangeShapeType="1"/>
            </p:cNvCxnSpPr>
            <p:nvPr/>
          </p:nvCxnSpPr>
          <p:spPr bwMode="auto">
            <a:xfrm>
              <a:off x="1996" y="1123"/>
              <a:ext cx="0" cy="114"/>
            </a:xfrm>
            <a:prstGeom prst="line">
              <a:avLst/>
            </a:prstGeom>
            <a:noFill/>
            <a:ln w="25400" algn="ctr">
              <a:solidFill>
                <a:srgbClr val="3366FF"/>
              </a:solidFill>
              <a:prstDash val="sysDot"/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Text Box 36"/>
            <p:cNvSpPr txBox="1">
              <a:spLocks noChangeArrowheads="1"/>
            </p:cNvSpPr>
            <p:nvPr/>
          </p:nvSpPr>
          <p:spPr bwMode="auto">
            <a:xfrm>
              <a:off x="837" y="1704"/>
              <a:ext cx="1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b="0" dirty="0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tr-TR" b="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4" name="Text Box 37"/>
            <p:cNvSpPr txBox="1">
              <a:spLocks noChangeArrowheads="1"/>
            </p:cNvSpPr>
            <p:nvPr/>
          </p:nvSpPr>
          <p:spPr bwMode="auto">
            <a:xfrm>
              <a:off x="1406" y="1647"/>
              <a:ext cx="1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b="0" dirty="0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tr-TR" b="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5" name="Text Box 38"/>
            <p:cNvSpPr txBox="1">
              <a:spLocks noChangeArrowheads="1"/>
            </p:cNvSpPr>
            <p:nvPr/>
          </p:nvSpPr>
          <p:spPr bwMode="auto">
            <a:xfrm>
              <a:off x="1316" y="1356"/>
              <a:ext cx="12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b="0" dirty="0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tr-TR" b="0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6" name="Text Box 39"/>
            <p:cNvSpPr txBox="1">
              <a:spLocks noChangeArrowheads="1"/>
            </p:cNvSpPr>
            <p:nvPr/>
          </p:nvSpPr>
          <p:spPr bwMode="auto">
            <a:xfrm>
              <a:off x="1913" y="1307"/>
              <a:ext cx="1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b="0" dirty="0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tr-TR" b="0" baseline="-25000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7" name="Text Box 40"/>
            <p:cNvSpPr txBox="1">
              <a:spLocks noChangeArrowheads="1"/>
            </p:cNvSpPr>
            <p:nvPr/>
          </p:nvSpPr>
          <p:spPr bwMode="auto">
            <a:xfrm>
              <a:off x="1838" y="1078"/>
              <a:ext cx="1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b="0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tr-TR" b="0" baseline="-2500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28" name="Text Box 41"/>
            <p:cNvSpPr txBox="1">
              <a:spLocks noChangeArrowheads="1"/>
            </p:cNvSpPr>
            <p:nvPr/>
          </p:nvSpPr>
          <p:spPr bwMode="auto">
            <a:xfrm>
              <a:off x="2291" y="2060"/>
              <a:ext cx="1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b="0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tr-TR" b="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Text Box 42"/>
            <p:cNvSpPr txBox="1">
              <a:spLocks noChangeArrowheads="1"/>
            </p:cNvSpPr>
            <p:nvPr/>
          </p:nvSpPr>
          <p:spPr bwMode="auto">
            <a:xfrm>
              <a:off x="611" y="603"/>
              <a:ext cx="1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b="0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tr-TR" b="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6" name="Dikdörtgen 45"/>
          <p:cNvSpPr/>
          <p:nvPr/>
        </p:nvSpPr>
        <p:spPr>
          <a:xfrm>
            <a:off x="3419872" y="5714695"/>
            <a:ext cx="1551579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15000"/>
              </a:lnSpc>
              <a:spcBef>
                <a:spcPct val="25000"/>
              </a:spcBef>
            </a:pPr>
            <a:r>
              <a:rPr lang="tr-T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e= 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Hata değeri</a:t>
            </a:r>
          </a:p>
        </p:txBody>
      </p:sp>
      <p:sp>
        <p:nvSpPr>
          <p:cNvPr id="47" name="Dikdörtgen 46"/>
          <p:cNvSpPr/>
          <p:nvPr/>
        </p:nvSpPr>
        <p:spPr>
          <a:xfrm>
            <a:off x="445373" y="3653764"/>
            <a:ext cx="4572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Bef>
                <a:spcPct val="25000"/>
              </a:spcBef>
            </a:pP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Bu kriteri kullanan ve yaygın bir kullanımı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olan yöntem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tr-T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 Küçük Kareler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’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yöntemidir. </a:t>
            </a:r>
          </a:p>
        </p:txBody>
      </p:sp>
    </p:spTree>
    <p:extLst>
      <p:ext uri="{BB962C8B-B14F-4D97-AF65-F5344CB8AC3E}">
        <p14:creationId xmlns:p14="http://schemas.microsoft.com/office/powerpoint/2010/main" val="30854512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04448" y="6448251"/>
            <a:ext cx="405408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40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32486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332656"/>
            <a:ext cx="84963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76256" y="79799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Bölüm-5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1045" y="6549"/>
            <a:ext cx="5589992" cy="3416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tr-TR"/>
            </a:defPPr>
            <a:lvl1pPr marL="342900" lvl="0" indent="-34290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defRPr b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tr-TR" b="0" dirty="0"/>
              <a:t>5.3. </a:t>
            </a:r>
            <a:r>
              <a:rPr lang="tr-TR" b="0" dirty="0" smtClean="0"/>
              <a:t>Newton’un </a:t>
            </a:r>
            <a:r>
              <a:rPr lang="tr-TR" b="0" dirty="0"/>
              <a:t>Bölünmüş Fark </a:t>
            </a:r>
            <a:r>
              <a:rPr lang="tr-TR" b="0" dirty="0" err="1"/>
              <a:t>İnterpolasyon</a:t>
            </a:r>
            <a:r>
              <a:rPr lang="tr-TR" b="0" dirty="0"/>
              <a:t> </a:t>
            </a:r>
            <a:r>
              <a:rPr lang="tr-TR" b="0" dirty="0" err="1"/>
              <a:t>Polinomları</a:t>
            </a:r>
            <a:endParaRPr lang="tr-TR" b="0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23528" y="584200"/>
            <a:ext cx="810101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tr-TR" sz="2200" b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Aynı soruyu bölünmüş sonlu fark tablosu hazırlayarak çözelim.</a:t>
            </a:r>
          </a:p>
        </p:txBody>
      </p:sp>
      <p:graphicFrame>
        <p:nvGraphicFramePr>
          <p:cNvPr id="11" name="Group 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7196966"/>
              </p:ext>
            </p:extLst>
          </p:nvPr>
        </p:nvGraphicFramePr>
        <p:xfrm>
          <a:off x="899592" y="1208088"/>
          <a:ext cx="7858323" cy="3085008"/>
        </p:xfrm>
        <a:graphic>
          <a:graphicData uri="http://schemas.openxmlformats.org/drawingml/2006/table">
            <a:tbl>
              <a:tblPr/>
              <a:tblGrid>
                <a:gridCol w="504056"/>
                <a:gridCol w="576064"/>
                <a:gridCol w="647278"/>
                <a:gridCol w="1763713"/>
                <a:gridCol w="1873250"/>
                <a:gridCol w="2493962"/>
              </a:tblGrid>
              <a:tr h="429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tr-TR" sz="2000" b="0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0" lang="tr-TR" sz="20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f(x)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Birinci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İkinci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Üçüncü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2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0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tr-TR" sz="22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34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tr-TR" sz="22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1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tr-TR" sz="22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Line 51"/>
          <p:cNvSpPr>
            <a:spLocks noChangeShapeType="1"/>
          </p:cNvSpPr>
          <p:nvPr/>
        </p:nvSpPr>
        <p:spPr bwMode="auto">
          <a:xfrm>
            <a:off x="2519040" y="1988840"/>
            <a:ext cx="4318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" name="Line 52"/>
          <p:cNvSpPr>
            <a:spLocks noChangeShapeType="1"/>
          </p:cNvSpPr>
          <p:nvPr/>
        </p:nvSpPr>
        <p:spPr bwMode="auto">
          <a:xfrm flipV="1">
            <a:off x="2484115" y="2097088"/>
            <a:ext cx="504825" cy="503237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aphicFrame>
        <p:nvGraphicFramePr>
          <p:cNvPr id="1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206076"/>
              </p:ext>
            </p:extLst>
          </p:nvPr>
        </p:nvGraphicFramePr>
        <p:xfrm>
          <a:off x="3088953" y="1808163"/>
          <a:ext cx="11525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06" name="Denklem" r:id="rId3" imgW="901440" imgH="393480" progId="Equation.3">
                  <p:embed/>
                </p:oleObj>
              </mc:Choice>
              <mc:Fallback>
                <p:oleObj name="Denklem" r:id="rId3" imgW="901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8953" y="1808163"/>
                        <a:ext cx="11525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069940"/>
              </p:ext>
            </p:extLst>
          </p:nvPr>
        </p:nvGraphicFramePr>
        <p:xfrm>
          <a:off x="3052440" y="2457450"/>
          <a:ext cx="7302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07" name="Denklem" r:id="rId5" imgW="571320" imgH="393480" progId="Equation.3">
                  <p:embed/>
                </p:oleObj>
              </mc:Choice>
              <mc:Fallback>
                <p:oleObj name="Denklem" r:id="rId5" imgW="571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440" y="2457450"/>
                        <a:ext cx="7302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044740"/>
              </p:ext>
            </p:extLst>
          </p:nvPr>
        </p:nvGraphicFramePr>
        <p:xfrm>
          <a:off x="2981003" y="3068638"/>
          <a:ext cx="12668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08" name="Denklem" r:id="rId7" imgW="990360" imgH="393480" progId="Equation.3">
                  <p:embed/>
                </p:oleObj>
              </mc:Choice>
              <mc:Fallback>
                <p:oleObj name="Denklem" r:id="rId7" imgW="990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003" y="3068638"/>
                        <a:ext cx="12668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75"/>
          <p:cNvSpPr>
            <a:spLocks noChangeShapeType="1"/>
          </p:cNvSpPr>
          <p:nvPr/>
        </p:nvSpPr>
        <p:spPr bwMode="auto">
          <a:xfrm>
            <a:off x="2519040" y="2636838"/>
            <a:ext cx="4318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8" name="Line 76"/>
          <p:cNvSpPr>
            <a:spLocks noChangeShapeType="1"/>
          </p:cNvSpPr>
          <p:nvPr/>
        </p:nvSpPr>
        <p:spPr bwMode="auto">
          <a:xfrm flipV="1">
            <a:off x="3958903" y="2744788"/>
            <a:ext cx="539750" cy="466725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9" name="Line 77"/>
          <p:cNvSpPr>
            <a:spLocks noChangeShapeType="1"/>
          </p:cNvSpPr>
          <p:nvPr/>
        </p:nvSpPr>
        <p:spPr bwMode="auto">
          <a:xfrm>
            <a:off x="2411090" y="3284538"/>
            <a:ext cx="53975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" name="Line 78"/>
          <p:cNvSpPr>
            <a:spLocks noChangeShapeType="1"/>
          </p:cNvSpPr>
          <p:nvPr/>
        </p:nvSpPr>
        <p:spPr bwMode="auto">
          <a:xfrm flipV="1">
            <a:off x="2411090" y="3392488"/>
            <a:ext cx="504825" cy="503237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aphicFrame>
        <p:nvGraphicFramePr>
          <p:cNvPr id="21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976444"/>
              </p:ext>
            </p:extLst>
          </p:nvPr>
        </p:nvGraphicFramePr>
        <p:xfrm>
          <a:off x="4606603" y="1844675"/>
          <a:ext cx="15906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09" name="Denklem" r:id="rId9" imgW="1244520" imgH="393480" progId="Equation.3">
                  <p:embed/>
                </p:oleObj>
              </mc:Choice>
              <mc:Fallback>
                <p:oleObj name="Denklem" r:id="rId9" imgW="1244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603" y="1844675"/>
                        <a:ext cx="15906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ine 93"/>
          <p:cNvSpPr>
            <a:spLocks noChangeShapeType="1"/>
          </p:cNvSpPr>
          <p:nvPr/>
        </p:nvSpPr>
        <p:spPr bwMode="auto">
          <a:xfrm>
            <a:off x="4174803" y="2060575"/>
            <a:ext cx="4318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" name="Line 94"/>
          <p:cNvSpPr>
            <a:spLocks noChangeShapeType="1"/>
          </p:cNvSpPr>
          <p:nvPr/>
        </p:nvSpPr>
        <p:spPr bwMode="auto">
          <a:xfrm flipV="1">
            <a:off x="6048053" y="2133600"/>
            <a:ext cx="539750" cy="503238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" name="Line 95"/>
          <p:cNvSpPr>
            <a:spLocks noChangeShapeType="1"/>
          </p:cNvSpPr>
          <p:nvPr/>
        </p:nvSpPr>
        <p:spPr bwMode="auto">
          <a:xfrm>
            <a:off x="4066853" y="2673350"/>
            <a:ext cx="4318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aphicFrame>
        <p:nvGraphicFramePr>
          <p:cNvPr id="25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21173"/>
              </p:ext>
            </p:extLst>
          </p:nvPr>
        </p:nvGraphicFramePr>
        <p:xfrm>
          <a:off x="4449440" y="2528888"/>
          <a:ext cx="18351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10" name="Denklem" r:id="rId11" imgW="1434960" imgH="393480" progId="Equation.3">
                  <p:embed/>
                </p:oleObj>
              </mc:Choice>
              <mc:Fallback>
                <p:oleObj name="Denklem" r:id="rId11" imgW="1434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440" y="2528888"/>
                        <a:ext cx="18351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97"/>
          <p:cNvSpPr>
            <a:spLocks noChangeShapeType="1"/>
          </p:cNvSpPr>
          <p:nvPr/>
        </p:nvSpPr>
        <p:spPr bwMode="auto">
          <a:xfrm>
            <a:off x="6156003" y="2097088"/>
            <a:ext cx="4318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aphicFrame>
        <p:nvGraphicFramePr>
          <p:cNvPr id="27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288228"/>
              </p:ext>
            </p:extLst>
          </p:nvPr>
        </p:nvGraphicFramePr>
        <p:xfrm>
          <a:off x="6521128" y="1881188"/>
          <a:ext cx="22574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11" name="Denklem" r:id="rId13" imgW="1765080" imgH="393480" progId="Equation.3">
                  <p:embed/>
                </p:oleObj>
              </mc:Choice>
              <mc:Fallback>
                <p:oleObj name="Denklem" r:id="rId13" imgW="1765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1128" y="1881188"/>
                        <a:ext cx="22574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Oval 99"/>
          <p:cNvSpPr>
            <a:spLocks noChangeArrowheads="1"/>
          </p:cNvSpPr>
          <p:nvPr/>
        </p:nvSpPr>
        <p:spPr bwMode="auto">
          <a:xfrm>
            <a:off x="3598540" y="1881188"/>
            <a:ext cx="720725" cy="323850"/>
          </a:xfrm>
          <a:prstGeom prst="ellipse">
            <a:avLst/>
          </a:prstGeom>
          <a:solidFill>
            <a:srgbClr val="FFFF00">
              <a:alpha val="2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9" name="Oval 100"/>
          <p:cNvSpPr>
            <a:spLocks noChangeArrowheads="1"/>
          </p:cNvSpPr>
          <p:nvPr/>
        </p:nvSpPr>
        <p:spPr bwMode="auto">
          <a:xfrm>
            <a:off x="5506715" y="1916113"/>
            <a:ext cx="720725" cy="323850"/>
          </a:xfrm>
          <a:prstGeom prst="ellipse">
            <a:avLst/>
          </a:prstGeom>
          <a:solidFill>
            <a:srgbClr val="FFFF00">
              <a:alpha val="2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" name="Oval 101"/>
          <p:cNvSpPr>
            <a:spLocks noChangeArrowheads="1"/>
          </p:cNvSpPr>
          <p:nvPr/>
        </p:nvSpPr>
        <p:spPr bwMode="auto">
          <a:xfrm>
            <a:off x="8027665" y="1952625"/>
            <a:ext cx="720725" cy="323850"/>
          </a:xfrm>
          <a:prstGeom prst="ellipse">
            <a:avLst/>
          </a:prstGeom>
          <a:solidFill>
            <a:srgbClr val="FFFF00">
              <a:alpha val="2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31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130177"/>
              </p:ext>
            </p:extLst>
          </p:nvPr>
        </p:nvGraphicFramePr>
        <p:xfrm>
          <a:off x="495300" y="4724400"/>
          <a:ext cx="747871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12" name="Denklem" r:id="rId15" imgW="4076640" imgH="203040" progId="Equation.3">
                  <p:embed/>
                </p:oleObj>
              </mc:Choice>
              <mc:Fallback>
                <p:oleObj name="Denklem" r:id="rId15" imgW="4076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4724400"/>
                        <a:ext cx="7478713" cy="37147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692323"/>
              </p:ext>
            </p:extLst>
          </p:nvPr>
        </p:nvGraphicFramePr>
        <p:xfrm>
          <a:off x="435670" y="5373216"/>
          <a:ext cx="7548562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13" name="Denklem" r:id="rId17" imgW="4114800" imgH="203040" progId="Equation.3">
                  <p:embed/>
                </p:oleObj>
              </mc:Choice>
              <mc:Fallback>
                <p:oleObj name="Denklem" r:id="rId17" imgW="4114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70" y="5373216"/>
                        <a:ext cx="7548562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5276"/>
              </p:ext>
            </p:extLst>
          </p:nvPr>
        </p:nvGraphicFramePr>
        <p:xfrm>
          <a:off x="455464" y="5949280"/>
          <a:ext cx="19812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14" name="Denklem" r:id="rId19" imgW="1079280" imgH="203040" progId="Equation.3">
                  <p:embed/>
                </p:oleObj>
              </mc:Choice>
              <mc:Fallback>
                <p:oleObj name="Denklem" r:id="rId19" imgW="1079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64" y="5949280"/>
                        <a:ext cx="1981200" cy="37147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Line 106"/>
          <p:cNvSpPr>
            <a:spLocks noChangeShapeType="1"/>
          </p:cNvSpPr>
          <p:nvPr/>
        </p:nvSpPr>
        <p:spPr bwMode="auto">
          <a:xfrm flipV="1">
            <a:off x="2484114" y="2673349"/>
            <a:ext cx="466725" cy="538163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5" name="Line 107"/>
          <p:cNvSpPr>
            <a:spLocks noChangeShapeType="1"/>
          </p:cNvSpPr>
          <p:nvPr/>
        </p:nvSpPr>
        <p:spPr bwMode="auto">
          <a:xfrm flipV="1">
            <a:off x="4103365" y="2097088"/>
            <a:ext cx="539750" cy="466725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41301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04448" y="6448251"/>
            <a:ext cx="405408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41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32486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332656"/>
            <a:ext cx="8496300" cy="0"/>
          </a:xfrm>
          <a:prstGeom prst="line">
            <a:avLst/>
          </a:prstGeom>
          <a:noFill/>
          <a:ln w="1905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76256" y="79799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Bölüm-5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413650" y="334787"/>
            <a:ext cx="4634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5.4.  LAGRANGE </a:t>
            </a:r>
            <a:r>
              <a:rPr lang="tr-TR" b="1" dirty="0" err="1" smtClean="0">
                <a:latin typeface="Times New Roman" pitchFamily="18" charset="0"/>
                <a:cs typeface="Times New Roman" pitchFamily="18" charset="0"/>
              </a:rPr>
              <a:t>İnterpolasyon</a:t>
            </a:r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b="1" dirty="0" err="1" smtClean="0">
                <a:latin typeface="Times New Roman" pitchFamily="18" charset="0"/>
                <a:cs typeface="Times New Roman" pitchFamily="18" charset="0"/>
              </a:rPr>
              <a:t>Polinomları</a:t>
            </a:r>
            <a:endParaRPr lang="tr-T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324829" y="704119"/>
            <a:ext cx="8334814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ct val="35000"/>
              </a:spcBef>
              <a:buSzPct val="91000"/>
              <a:buFont typeface="Wingdings" pitchFamily="2" charset="2"/>
              <a:buChar char="Ø"/>
              <a:defRPr/>
            </a:pPr>
            <a:r>
              <a:rPr lang="tr-TR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Lagrange</a:t>
            </a: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İnterpolasyon</a:t>
            </a: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polinomu</a:t>
            </a: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, Newton </a:t>
            </a:r>
            <a:r>
              <a:rPr lang="tr-TR" sz="2000" dirty="0" err="1">
                <a:latin typeface="Times New Roman" pitchFamily="18" charset="0"/>
                <a:cs typeface="Times New Roman" pitchFamily="18" charset="0"/>
              </a:rPr>
              <a:t>İnterpolasyon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polinomunun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yeniden formülleştirilmesidir ve 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bölünmüş farkların hesaplanmasını gerektirmez.</a:t>
            </a:r>
          </a:p>
          <a:p>
            <a:pPr marL="342900" indent="-342900" algn="just">
              <a:lnSpc>
                <a:spcPct val="120000"/>
              </a:lnSpc>
              <a:spcBef>
                <a:spcPct val="35000"/>
              </a:spcBef>
              <a:buSzPct val="91000"/>
              <a:buFont typeface="Wingdings" pitchFamily="2" charset="2"/>
              <a:buChar char="Ø"/>
              <a:defRPr/>
            </a:pPr>
            <a:r>
              <a:rPr lang="tr-TR" sz="2000" dirty="0" err="1">
                <a:latin typeface="Times New Roman" pitchFamily="18" charset="0"/>
                <a:cs typeface="Times New Roman" pitchFamily="18" charset="0"/>
              </a:rPr>
              <a:t>Lagrange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err="1">
                <a:latin typeface="Times New Roman" pitchFamily="18" charset="0"/>
                <a:cs typeface="Times New Roman" pitchFamily="18" charset="0"/>
              </a:rPr>
              <a:t>İnterpolasyon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polinomları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 aşağıdaki denklem ile ifade edilir.</a:t>
            </a:r>
            <a:endParaRPr lang="tr-TR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Nesne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717849"/>
              </p:ext>
            </p:extLst>
          </p:nvPr>
        </p:nvGraphicFramePr>
        <p:xfrm>
          <a:off x="720725" y="2579688"/>
          <a:ext cx="27114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2" name="Denklem" r:id="rId3" imgW="1434960" imgH="406080" progId="Equation.3">
                  <p:embed/>
                </p:oleObj>
              </mc:Choice>
              <mc:Fallback>
                <p:oleObj name="Denklem" r:id="rId3" imgW="14349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2579688"/>
                        <a:ext cx="2711450" cy="7715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ikdörtgen 8"/>
          <p:cNvSpPr/>
          <p:nvPr/>
        </p:nvSpPr>
        <p:spPr>
          <a:xfrm>
            <a:off x="3583013" y="2778413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Burada </a:t>
            </a:r>
            <a:endParaRPr lang="tr-TR" dirty="0"/>
          </a:p>
        </p:txBody>
      </p:sp>
      <p:graphicFrame>
        <p:nvGraphicFramePr>
          <p:cNvPr id="10" name="Nesne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974011"/>
              </p:ext>
            </p:extLst>
          </p:nvPr>
        </p:nvGraphicFramePr>
        <p:xfrm>
          <a:off x="4644008" y="2458112"/>
          <a:ext cx="2412454" cy="1009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3" name="Denklem" r:id="rId5" imgW="1244520" imgH="520560" progId="Equation.3">
                  <p:embed/>
                </p:oleObj>
              </mc:Choice>
              <mc:Fallback>
                <p:oleObj name="Denklem" r:id="rId5" imgW="124452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2458112"/>
                        <a:ext cx="2412454" cy="10099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ikdörtgen 10"/>
          <p:cNvSpPr/>
          <p:nvPr/>
        </p:nvSpPr>
        <p:spPr>
          <a:xfrm>
            <a:off x="7596336" y="2670691"/>
            <a:ext cx="12060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SzPct val="90000"/>
            </a:pPr>
            <a:r>
              <a:rPr lang="tr-TR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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=Terimler   </a:t>
            </a:r>
          </a:p>
          <a:p>
            <a:pPr algn="just">
              <a:buSzPct val="90000"/>
            </a:pPr>
            <a:r>
              <a:rPr lang="tr-TR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   Çarpımı</a:t>
            </a:r>
            <a:endParaRPr lang="tr-TR" sz="1600" dirty="0"/>
          </a:p>
        </p:txBody>
      </p:sp>
      <p:sp>
        <p:nvSpPr>
          <p:cNvPr id="12" name="Dikdörtgen 11"/>
          <p:cNvSpPr/>
          <p:nvPr/>
        </p:nvSpPr>
        <p:spPr>
          <a:xfrm>
            <a:off x="324828" y="3429000"/>
            <a:ext cx="6551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ct val="35000"/>
              </a:spcBef>
              <a:buSzPct val="91000"/>
              <a:buFont typeface="Wingdings" pitchFamily="2" charset="2"/>
              <a:buChar char="Ø"/>
              <a:defRPr/>
            </a:pP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Doğrusal (1.derece) </a:t>
            </a:r>
            <a:r>
              <a:rPr lang="tr-TR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Lagrange</a:t>
            </a: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İnterpolasyon</a:t>
            </a: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r-TR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Polinomu</a:t>
            </a: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tr-TR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Nesne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354546"/>
              </p:ext>
            </p:extLst>
          </p:nvPr>
        </p:nvGraphicFramePr>
        <p:xfrm>
          <a:off x="401773" y="3891781"/>
          <a:ext cx="3503613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4" name="Denklem" r:id="rId7" imgW="1854000" imgH="660240" progId="Equation.3">
                  <p:embed/>
                </p:oleObj>
              </mc:Choice>
              <mc:Fallback>
                <p:oleObj name="Denklem" r:id="rId7" imgW="185400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73" y="3891781"/>
                        <a:ext cx="3503613" cy="1254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Nesne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671623"/>
              </p:ext>
            </p:extLst>
          </p:nvPr>
        </p:nvGraphicFramePr>
        <p:xfrm>
          <a:off x="4644008" y="4149080"/>
          <a:ext cx="1919288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5" name="Denklem" r:id="rId9" imgW="1015920" imgH="406080" progId="Equation.3">
                  <p:embed/>
                </p:oleObj>
              </mc:Choice>
              <mc:Fallback>
                <p:oleObj name="Denklem" r:id="rId9" imgW="10159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4149080"/>
                        <a:ext cx="1919288" cy="7715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Nesne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225538"/>
              </p:ext>
            </p:extLst>
          </p:nvPr>
        </p:nvGraphicFramePr>
        <p:xfrm>
          <a:off x="871930" y="5409245"/>
          <a:ext cx="4486196" cy="821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6" name="Denklem" r:id="rId11" imgW="2234880" imgH="406080" progId="Equation.3">
                  <p:embed/>
                </p:oleObj>
              </mc:Choice>
              <mc:Fallback>
                <p:oleObj name="Denklem" r:id="rId11" imgW="22348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930" y="5409245"/>
                        <a:ext cx="4486196" cy="821654"/>
                      </a:xfrm>
                      <a:prstGeom prst="rect">
                        <a:avLst/>
                      </a:prstGeom>
                      <a:solidFill>
                        <a:srgbClr val="90CCDC"/>
                      </a:solidFill>
                      <a:ln w="9525" cap="rnd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Dikdörtgen 15"/>
          <p:cNvSpPr/>
          <p:nvPr/>
        </p:nvSpPr>
        <p:spPr>
          <a:xfrm>
            <a:off x="5827813" y="5591770"/>
            <a:ext cx="2974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35000"/>
              </a:spcBef>
              <a:buSzPct val="91000"/>
              <a:defRPr/>
            </a:pP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Şeklinde elde edilir.</a:t>
            </a:r>
            <a:endParaRPr lang="tr-TR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75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04448" y="6448251"/>
            <a:ext cx="405408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42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32486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332656"/>
            <a:ext cx="84963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76256" y="79799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Bölüm-5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324828" y="-5898"/>
            <a:ext cx="38747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5.4. LAGRANGE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İnterpolasyon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Polinomları</a:t>
            </a:r>
            <a:endParaRPr lang="tr-T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Dikdörtgen 11"/>
          <p:cNvSpPr/>
          <p:nvPr/>
        </p:nvSpPr>
        <p:spPr>
          <a:xfrm>
            <a:off x="324828" y="548680"/>
            <a:ext cx="6551428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ct val="35000"/>
              </a:spcBef>
              <a:buSzPct val="91000"/>
              <a:buFont typeface="Wingdings" pitchFamily="2" charset="2"/>
              <a:buChar char="Ø"/>
              <a:defRPr/>
            </a:pP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Dereceden </a:t>
            </a:r>
            <a:r>
              <a:rPr lang="tr-TR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Lagrange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İnterpolasyon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r-TR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Polinomu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ise </a:t>
            </a:r>
            <a:endParaRPr lang="tr-TR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Nesne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46551"/>
              </p:ext>
            </p:extLst>
          </p:nvPr>
        </p:nvGraphicFramePr>
        <p:xfrm>
          <a:off x="545789" y="974273"/>
          <a:ext cx="3503613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8" name="Denklem" r:id="rId3" imgW="1854000" imgH="660240" progId="Equation.3">
                  <p:embed/>
                </p:oleObj>
              </mc:Choice>
              <mc:Fallback>
                <p:oleObj name="Denklem" r:id="rId3" imgW="185400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89" y="974273"/>
                        <a:ext cx="3503613" cy="1254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Nesne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277027"/>
              </p:ext>
            </p:extLst>
          </p:nvPr>
        </p:nvGraphicFramePr>
        <p:xfrm>
          <a:off x="4430713" y="1171575"/>
          <a:ext cx="2636837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9" name="Denklem" r:id="rId5" imgW="1396800" imgH="469800" progId="Equation.3">
                  <p:embed/>
                </p:oleObj>
              </mc:Choice>
              <mc:Fallback>
                <p:oleObj name="Denklem" r:id="rId5" imgW="13968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713" y="1171575"/>
                        <a:ext cx="2636837" cy="8905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Nesne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229979"/>
              </p:ext>
            </p:extLst>
          </p:nvPr>
        </p:nvGraphicFramePr>
        <p:xfrm>
          <a:off x="827088" y="3065463"/>
          <a:ext cx="7215187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0" name="Denklem" r:id="rId7" imgW="3593880" imgH="888840" progId="Equation.3">
                  <p:embed/>
                </p:oleObj>
              </mc:Choice>
              <mc:Fallback>
                <p:oleObj name="Denklem" r:id="rId7" imgW="35938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065463"/>
                        <a:ext cx="7215187" cy="1793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rnd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Dikdörtgen 15"/>
          <p:cNvSpPr/>
          <p:nvPr/>
        </p:nvSpPr>
        <p:spPr>
          <a:xfrm>
            <a:off x="5827813" y="5591770"/>
            <a:ext cx="2974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35000"/>
              </a:spcBef>
              <a:buSzPct val="91000"/>
              <a:defRPr/>
            </a:pP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Şeklinde elde edilir.</a:t>
            </a:r>
            <a:endParaRPr lang="tr-TR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41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04448" y="6448251"/>
            <a:ext cx="405408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43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32486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332656"/>
            <a:ext cx="84963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76256" y="79799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Bölüm-5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324828" y="-5898"/>
            <a:ext cx="38747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5.4. LAGRANGE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İnterpolasyon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Polinomları</a:t>
            </a:r>
            <a:endParaRPr lang="tr-T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647700" y="332656"/>
            <a:ext cx="84963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10020" y="425302"/>
            <a:ext cx="599017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076325" indent="-1076325" algn="just">
              <a:spcBef>
                <a:spcPct val="50000"/>
              </a:spcBef>
            </a:pPr>
            <a:r>
              <a:rPr lang="tr-TR" sz="2000" b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ÖRNEK: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Yan taraftaki</a:t>
            </a:r>
            <a:r>
              <a:rPr lang="tr-TR" sz="20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b="0" dirty="0">
                <a:latin typeface="Times New Roman" pitchFamily="18" charset="0"/>
                <a:cs typeface="Times New Roman" pitchFamily="18" charset="0"/>
              </a:rPr>
              <a:t>tabloda verilen değerleri kullanarak </a:t>
            </a:r>
            <a:r>
              <a:rPr lang="tr-TR" sz="2000" b="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tr-TR" sz="2000" b="0" i="1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tr-TR" sz="2000" b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b="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000" b="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tr-TR" sz="2000" b="0" dirty="0">
                <a:latin typeface="Times New Roman" pitchFamily="18" charset="0"/>
                <a:cs typeface="Times New Roman" pitchFamily="18" charset="0"/>
              </a:rPr>
              <a:t>değerini </a:t>
            </a:r>
            <a:r>
              <a:rPr lang="tr-TR" sz="20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ve 2. 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Dereceden </a:t>
            </a:r>
            <a:r>
              <a:rPr lang="tr-TR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Lagrange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İnterpolasyon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polinomlarını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b="0" dirty="0" smtClean="0">
                <a:latin typeface="Times New Roman" pitchFamily="18" charset="0"/>
                <a:cs typeface="Times New Roman" pitchFamily="18" charset="0"/>
              </a:rPr>
              <a:t>kullanarak hesaplayınız</a:t>
            </a:r>
            <a:r>
              <a:rPr lang="tr-TR" sz="2000" b="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6984145" y="404664"/>
            <a:ext cx="2160240" cy="15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sz="2000" b="1" i="1" dirty="0" smtClean="0">
                <a:latin typeface="Times New Roman" pitchFamily="18" charset="0"/>
                <a:cs typeface="Times New Roman" pitchFamily="18" charset="0"/>
              </a:rPr>
              <a:t>x        f(x</a:t>
            </a:r>
            <a:r>
              <a:rPr lang="tr-TR" sz="2000" b="1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52000" algn="just">
              <a:spcBef>
                <a:spcPts val="600"/>
              </a:spcBef>
            </a:pP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tr-TR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52000" algn="just">
              <a:spcBef>
                <a:spcPts val="600"/>
              </a:spcBef>
            </a:pP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1.386294</a:t>
            </a:r>
            <a:endParaRPr lang="tr-TR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600"/>
              </a:spcBef>
            </a:pP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1.791760</a:t>
            </a:r>
            <a:endParaRPr lang="tr-TR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6787059" y="1949917"/>
            <a:ext cx="21602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6804249" y="836712"/>
            <a:ext cx="20882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6804248" y="425302"/>
            <a:ext cx="20882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aphicFrame>
        <p:nvGraphicFramePr>
          <p:cNvPr id="3" name="Nesne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99029"/>
              </p:ext>
            </p:extLst>
          </p:nvPr>
        </p:nvGraphicFramePr>
        <p:xfrm>
          <a:off x="336550" y="2328863"/>
          <a:ext cx="7843838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2" name="Denklem" r:id="rId3" imgW="4546440" imgH="419040" progId="Equation.3">
                  <p:embed/>
                </p:oleObj>
              </mc:Choice>
              <mc:Fallback>
                <p:oleObj name="Denklem" r:id="rId3" imgW="4546440" imgH="419040" progId="Equation.3">
                  <p:embed/>
                  <p:pic>
                    <p:nvPicPr>
                      <p:cNvPr id="0" name="Nesn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2328863"/>
                        <a:ext cx="7843838" cy="728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rnd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ikdörtgen 7"/>
          <p:cNvSpPr/>
          <p:nvPr/>
        </p:nvSpPr>
        <p:spPr>
          <a:xfrm>
            <a:off x="279163" y="1958936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ÇÖZÜM:</a:t>
            </a:r>
            <a:endParaRPr lang="tr-TR" dirty="0"/>
          </a:p>
        </p:txBody>
      </p:sp>
      <p:graphicFrame>
        <p:nvGraphicFramePr>
          <p:cNvPr id="17" name="Nesne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268778"/>
              </p:ext>
            </p:extLst>
          </p:nvPr>
        </p:nvGraphicFramePr>
        <p:xfrm>
          <a:off x="293599" y="3573016"/>
          <a:ext cx="8489404" cy="681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3" name="Denklem" r:id="rId5" imgW="5079960" imgH="406080" progId="Equation.3">
                  <p:embed/>
                </p:oleObj>
              </mc:Choice>
              <mc:Fallback>
                <p:oleObj name="Denklem" r:id="rId5" imgW="5079960" imgH="406080" progId="Equation.3">
                  <p:embed/>
                  <p:pic>
                    <p:nvPicPr>
                      <p:cNvPr id="0" name="Nesn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99" y="3573016"/>
                        <a:ext cx="8489404" cy="68190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rnd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Nesne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262810"/>
              </p:ext>
            </p:extLst>
          </p:nvPr>
        </p:nvGraphicFramePr>
        <p:xfrm>
          <a:off x="484226" y="4509120"/>
          <a:ext cx="7554912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4" name="Denklem" r:id="rId7" imgW="4520880" imgH="672840" progId="Equation.3">
                  <p:embed/>
                </p:oleObj>
              </mc:Choice>
              <mc:Fallback>
                <p:oleObj name="Denklem" r:id="rId7" imgW="452088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226" y="4509120"/>
                        <a:ext cx="7554912" cy="11334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rnd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Dikdörtgen 18"/>
          <p:cNvSpPr/>
          <p:nvPr/>
        </p:nvSpPr>
        <p:spPr>
          <a:xfrm>
            <a:off x="1475656" y="5733256"/>
            <a:ext cx="72008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ct val="35000"/>
              </a:spcBef>
              <a:buSzPct val="90000"/>
              <a:buFont typeface="Wingdings" pitchFamily="2" charset="2"/>
              <a:buChar char="Ø"/>
              <a:defRPr/>
            </a:pPr>
            <a:r>
              <a:rPr lang="tr-T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Aynı soru Newton </a:t>
            </a:r>
            <a:r>
              <a:rPr lang="tr-TR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İnterpolasyon</a:t>
            </a:r>
            <a:r>
              <a:rPr lang="tr-T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polinomları</a:t>
            </a:r>
            <a:r>
              <a:rPr lang="tr-T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kullanılarak çözülürse de aynı sonuçlar elde edilir.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tr-T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19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04448" y="6448251"/>
            <a:ext cx="405408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44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32486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332656"/>
            <a:ext cx="84963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76256" y="79799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Bölüm-5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195736" y="1700808"/>
            <a:ext cx="51845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000" dirty="0" smtClean="0">
                <a:solidFill>
                  <a:srgbClr val="A50021"/>
                </a:solidFill>
                <a:latin typeface="Book Antiqua" pitchFamily="18" charset="0"/>
              </a:rPr>
              <a:t>Sayısal Analiz      5. Bölüm  Sonu</a:t>
            </a:r>
            <a:endParaRPr lang="tr-TR" sz="2000" dirty="0">
              <a:solidFill>
                <a:srgbClr val="A50021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69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04448" y="6448251"/>
            <a:ext cx="405408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32486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332656"/>
            <a:ext cx="84963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76256" y="79799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Bölüm-5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79512" y="-27384"/>
            <a:ext cx="30012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En Küçük Kareler Yöntemi</a:t>
            </a:r>
            <a:endParaRPr lang="tr-TR" sz="20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372676" y="476672"/>
            <a:ext cx="82809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itchFamily="18" charset="0"/>
                <a:cs typeface="Times New Roman" pitchFamily="18" charset="0"/>
              </a:rPr>
              <a:t>En küçük kareler yönteminin en basit örneği bir deney verileri için </a:t>
            </a:r>
            <a:r>
              <a:rPr kumimoji="0" lang="tr-T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itchFamily="18" charset="0"/>
                <a:cs typeface="Times New Roman" pitchFamily="18" charset="0"/>
              </a:rPr>
              <a:t>doğru uydurmaktır.</a:t>
            </a:r>
            <a:r>
              <a:rPr kumimoji="0" lang="tr-T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tr-TR" sz="2000" kern="0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200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uLnTx/>
                <a:uFillTx/>
                <a:latin typeface="Times New Roman" pitchFamily="18" charset="0"/>
                <a:cs typeface="Times New Roman" pitchFamily="18" charset="0"/>
              </a:rPr>
              <a:t>Deneyler sonucunda (x</a:t>
            </a:r>
            <a:r>
              <a:rPr kumimoji="0" lang="tr-TR" sz="2000" i="0" u="none" strike="noStrike" kern="0" cap="none" spc="0" normalizeH="0" baseline="-25000" noProof="0" dirty="0" smtClean="0">
                <a:ln>
                  <a:noFill/>
                </a:ln>
                <a:solidFill>
                  <a:srgbClr val="FF3300"/>
                </a:solidFill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tr-TR" sz="200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uLnTx/>
                <a:uFillTx/>
                <a:latin typeface="Times New Roman" pitchFamily="18" charset="0"/>
                <a:cs typeface="Times New Roman" pitchFamily="18" charset="0"/>
              </a:rPr>
              <a:t>,y</a:t>
            </a:r>
            <a:r>
              <a:rPr kumimoji="0" lang="tr-TR" sz="2000" i="0" u="none" strike="noStrike" kern="0" cap="none" spc="0" normalizeH="0" baseline="-25000" noProof="0" dirty="0" smtClean="0">
                <a:ln>
                  <a:noFill/>
                </a:ln>
                <a:solidFill>
                  <a:srgbClr val="FF3300"/>
                </a:solidFill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tr-TR" sz="200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uLnTx/>
                <a:uFillTx/>
                <a:latin typeface="Times New Roman" pitchFamily="18" charset="0"/>
                <a:cs typeface="Times New Roman" pitchFamily="18" charset="0"/>
              </a:rPr>
              <a:t>), (x</a:t>
            </a:r>
            <a:r>
              <a:rPr kumimoji="0" lang="tr-TR" sz="2000" i="0" u="none" strike="noStrike" kern="0" cap="none" spc="0" normalizeH="0" baseline="-25000" noProof="0" dirty="0" smtClean="0">
                <a:ln>
                  <a:noFill/>
                </a:ln>
                <a:solidFill>
                  <a:srgbClr val="FF3300"/>
                </a:solidFill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tr-TR" sz="200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uLnTx/>
                <a:uFillTx/>
                <a:latin typeface="Times New Roman" pitchFamily="18" charset="0"/>
                <a:cs typeface="Times New Roman" pitchFamily="18" charset="0"/>
              </a:rPr>
              <a:t>,y</a:t>
            </a:r>
            <a:r>
              <a:rPr kumimoji="0" lang="tr-TR" sz="2000" i="0" u="none" strike="noStrike" kern="0" cap="none" spc="0" normalizeH="0" baseline="-25000" noProof="0" dirty="0" smtClean="0">
                <a:ln>
                  <a:noFill/>
                </a:ln>
                <a:solidFill>
                  <a:srgbClr val="FF3300"/>
                </a:solidFill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tr-TR" sz="200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uLnTx/>
                <a:uFillTx/>
                <a:latin typeface="Times New Roman" pitchFamily="18" charset="0"/>
                <a:cs typeface="Times New Roman" pitchFamily="18" charset="0"/>
              </a:rPr>
              <a:t>) …(</a:t>
            </a:r>
            <a:r>
              <a:rPr kumimoji="0" lang="tr-TR" sz="20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tr-TR" sz="200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FF3300"/>
                </a:solidFill>
                <a:uLnTx/>
                <a:uFillTx/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tr-TR" sz="200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uLnTx/>
                <a:uFillTx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tr-TR" sz="20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uLnTx/>
                <a:uFillTx/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tr-TR" sz="200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FF3300"/>
                </a:solidFill>
                <a:uLnTx/>
                <a:uFillTx/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tr-TR" sz="200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uLnTx/>
                <a:uFillTx/>
                <a:latin typeface="Times New Roman" pitchFamily="18" charset="0"/>
                <a:cs typeface="Times New Roman" pitchFamily="18" charset="0"/>
              </a:rPr>
              <a:t>) değerleri bulunsun</a:t>
            </a:r>
            <a:r>
              <a:rPr kumimoji="0" lang="tr-TR" sz="2000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. Bu noktalardan geçen en uygun doğrunun denklemi : </a:t>
            </a:r>
          </a:p>
        </p:txBody>
      </p: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5543550" y="2703513"/>
            <a:ext cx="2952750" cy="3116263"/>
            <a:chOff x="3492" y="1703"/>
            <a:chExt cx="1860" cy="1963"/>
          </a:xfrm>
        </p:grpSpPr>
        <p:sp>
          <p:nvSpPr>
            <p:cNvPr id="9" name="Line 34"/>
            <p:cNvSpPr>
              <a:spLocks noChangeShapeType="1"/>
            </p:cNvSpPr>
            <p:nvPr/>
          </p:nvSpPr>
          <p:spPr bwMode="auto">
            <a:xfrm flipH="1" flipV="1">
              <a:off x="3512" y="1706"/>
              <a:ext cx="0" cy="16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" name="Group 36"/>
            <p:cNvGrpSpPr>
              <a:grpSpLocks/>
            </p:cNvGrpSpPr>
            <p:nvPr/>
          </p:nvGrpSpPr>
          <p:grpSpPr bwMode="auto">
            <a:xfrm rot="-1639958">
              <a:off x="3862" y="2727"/>
              <a:ext cx="53" cy="76"/>
              <a:chOff x="998" y="1593"/>
              <a:chExt cx="52" cy="45"/>
            </a:xfrm>
          </p:grpSpPr>
          <p:sp>
            <p:nvSpPr>
              <p:cNvPr id="42" name="Line 37"/>
              <p:cNvSpPr>
                <a:spLocks noChangeShapeType="1"/>
              </p:cNvSpPr>
              <p:nvPr/>
            </p:nvSpPr>
            <p:spPr bwMode="auto">
              <a:xfrm flipH="1">
                <a:off x="998" y="1593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" name="Line 38"/>
              <p:cNvSpPr>
                <a:spLocks noChangeShapeType="1"/>
              </p:cNvSpPr>
              <p:nvPr/>
            </p:nvSpPr>
            <p:spPr bwMode="auto">
              <a:xfrm>
                <a:off x="998" y="1593"/>
                <a:ext cx="5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1" name="Group 45"/>
            <p:cNvGrpSpPr>
              <a:grpSpLocks/>
            </p:cNvGrpSpPr>
            <p:nvPr/>
          </p:nvGrpSpPr>
          <p:grpSpPr bwMode="auto">
            <a:xfrm rot="-1639958">
              <a:off x="4733" y="2177"/>
              <a:ext cx="52" cy="76"/>
              <a:chOff x="998" y="1593"/>
              <a:chExt cx="52" cy="45"/>
            </a:xfrm>
          </p:grpSpPr>
          <p:sp>
            <p:nvSpPr>
              <p:cNvPr id="40" name="Line 46"/>
              <p:cNvSpPr>
                <a:spLocks noChangeShapeType="1"/>
              </p:cNvSpPr>
              <p:nvPr/>
            </p:nvSpPr>
            <p:spPr bwMode="auto">
              <a:xfrm flipH="1">
                <a:off x="998" y="1593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" name="Line 47"/>
              <p:cNvSpPr>
                <a:spLocks noChangeShapeType="1"/>
              </p:cNvSpPr>
              <p:nvPr/>
            </p:nvSpPr>
            <p:spPr bwMode="auto">
              <a:xfrm>
                <a:off x="998" y="1593"/>
                <a:ext cx="5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2" name="Group 54"/>
            <p:cNvGrpSpPr>
              <a:grpSpLocks/>
            </p:cNvGrpSpPr>
            <p:nvPr/>
          </p:nvGrpSpPr>
          <p:grpSpPr bwMode="auto">
            <a:xfrm rot="-1639958">
              <a:off x="4204" y="2887"/>
              <a:ext cx="53" cy="76"/>
              <a:chOff x="998" y="1593"/>
              <a:chExt cx="52" cy="45"/>
            </a:xfrm>
          </p:grpSpPr>
          <p:sp>
            <p:nvSpPr>
              <p:cNvPr id="38" name="Line 55"/>
              <p:cNvSpPr>
                <a:spLocks noChangeShapeType="1"/>
              </p:cNvSpPr>
              <p:nvPr/>
            </p:nvSpPr>
            <p:spPr bwMode="auto">
              <a:xfrm flipH="1">
                <a:off x="998" y="1593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Line 56"/>
              <p:cNvSpPr>
                <a:spLocks noChangeShapeType="1"/>
              </p:cNvSpPr>
              <p:nvPr/>
            </p:nvSpPr>
            <p:spPr bwMode="auto">
              <a:xfrm>
                <a:off x="998" y="1593"/>
                <a:ext cx="5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3" name="Group 63"/>
            <p:cNvGrpSpPr>
              <a:grpSpLocks/>
            </p:cNvGrpSpPr>
            <p:nvPr/>
          </p:nvGrpSpPr>
          <p:grpSpPr bwMode="auto">
            <a:xfrm rot="-1639958">
              <a:off x="4271" y="2424"/>
              <a:ext cx="52" cy="76"/>
              <a:chOff x="998" y="1593"/>
              <a:chExt cx="52" cy="45"/>
            </a:xfrm>
          </p:grpSpPr>
          <p:sp>
            <p:nvSpPr>
              <p:cNvPr id="36" name="Line 64"/>
              <p:cNvSpPr>
                <a:spLocks noChangeShapeType="1"/>
              </p:cNvSpPr>
              <p:nvPr/>
            </p:nvSpPr>
            <p:spPr bwMode="auto">
              <a:xfrm flipH="1">
                <a:off x="998" y="1593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" name="Line 65"/>
              <p:cNvSpPr>
                <a:spLocks noChangeShapeType="1"/>
              </p:cNvSpPr>
              <p:nvPr/>
            </p:nvSpPr>
            <p:spPr bwMode="auto">
              <a:xfrm>
                <a:off x="998" y="1593"/>
                <a:ext cx="5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4" name="Group 72"/>
            <p:cNvGrpSpPr>
              <a:grpSpLocks/>
            </p:cNvGrpSpPr>
            <p:nvPr/>
          </p:nvGrpSpPr>
          <p:grpSpPr bwMode="auto">
            <a:xfrm rot="-1639958">
              <a:off x="4626" y="2535"/>
              <a:ext cx="52" cy="76"/>
              <a:chOff x="998" y="1593"/>
              <a:chExt cx="52" cy="45"/>
            </a:xfrm>
          </p:grpSpPr>
          <p:sp>
            <p:nvSpPr>
              <p:cNvPr id="34" name="Line 73"/>
              <p:cNvSpPr>
                <a:spLocks noChangeShapeType="1"/>
              </p:cNvSpPr>
              <p:nvPr/>
            </p:nvSpPr>
            <p:spPr bwMode="auto">
              <a:xfrm flipH="1">
                <a:off x="998" y="1593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" name="Line 74"/>
              <p:cNvSpPr>
                <a:spLocks noChangeShapeType="1"/>
              </p:cNvSpPr>
              <p:nvPr/>
            </p:nvSpPr>
            <p:spPr bwMode="auto">
              <a:xfrm>
                <a:off x="998" y="1593"/>
                <a:ext cx="5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5" name="Line 75"/>
            <p:cNvSpPr>
              <a:spLocks noChangeShapeType="1"/>
            </p:cNvSpPr>
            <p:nvPr/>
          </p:nvSpPr>
          <p:spPr bwMode="auto">
            <a:xfrm flipH="1">
              <a:off x="3492" y="1979"/>
              <a:ext cx="1792" cy="122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" name="49 Düz Ok Bağlayıcısı"/>
            <p:cNvCxnSpPr>
              <a:cxnSpLocks noChangeShapeType="1"/>
            </p:cNvCxnSpPr>
            <p:nvPr/>
          </p:nvCxnSpPr>
          <p:spPr bwMode="auto">
            <a:xfrm flipV="1">
              <a:off x="3512" y="3345"/>
              <a:ext cx="1840" cy="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66 Düz Bağlayıcı"/>
            <p:cNvCxnSpPr>
              <a:cxnSpLocks noChangeShapeType="1"/>
            </p:cNvCxnSpPr>
            <p:nvPr/>
          </p:nvCxnSpPr>
          <p:spPr bwMode="auto">
            <a:xfrm flipH="1">
              <a:off x="3887" y="2794"/>
              <a:ext cx="1" cy="158"/>
            </a:xfrm>
            <a:prstGeom prst="line">
              <a:avLst/>
            </a:prstGeom>
            <a:noFill/>
            <a:ln w="25400" algn="ctr">
              <a:solidFill>
                <a:srgbClr val="3366FF"/>
              </a:solidFill>
              <a:prstDash val="sysDot"/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66 Düz Bağlayıcı"/>
            <p:cNvCxnSpPr>
              <a:cxnSpLocks noChangeShapeType="1"/>
            </p:cNvCxnSpPr>
            <p:nvPr/>
          </p:nvCxnSpPr>
          <p:spPr bwMode="auto">
            <a:xfrm>
              <a:off x="4224" y="2704"/>
              <a:ext cx="0" cy="202"/>
            </a:xfrm>
            <a:prstGeom prst="line">
              <a:avLst/>
            </a:prstGeom>
            <a:noFill/>
            <a:ln w="25400" algn="ctr">
              <a:solidFill>
                <a:srgbClr val="3366FF"/>
              </a:solidFill>
              <a:prstDash val="sysDot"/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66 Düz Bağlayıcı"/>
            <p:cNvCxnSpPr>
              <a:cxnSpLocks noChangeShapeType="1"/>
            </p:cNvCxnSpPr>
            <p:nvPr/>
          </p:nvCxnSpPr>
          <p:spPr bwMode="auto">
            <a:xfrm>
              <a:off x="4296" y="2450"/>
              <a:ext cx="0" cy="202"/>
            </a:xfrm>
            <a:prstGeom prst="line">
              <a:avLst/>
            </a:prstGeom>
            <a:noFill/>
            <a:ln w="25400" algn="ctr">
              <a:solidFill>
                <a:srgbClr val="3366FF"/>
              </a:solidFill>
              <a:prstDash val="sysDot"/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66 Düz Bağlayıcı"/>
            <p:cNvCxnSpPr>
              <a:cxnSpLocks noChangeShapeType="1"/>
            </p:cNvCxnSpPr>
            <p:nvPr/>
          </p:nvCxnSpPr>
          <p:spPr bwMode="auto">
            <a:xfrm>
              <a:off x="4640" y="2424"/>
              <a:ext cx="0" cy="158"/>
            </a:xfrm>
            <a:prstGeom prst="line">
              <a:avLst/>
            </a:prstGeom>
            <a:noFill/>
            <a:ln w="25400" algn="ctr">
              <a:solidFill>
                <a:srgbClr val="3366FF"/>
              </a:solidFill>
              <a:prstDash val="sysDot"/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66 Düz Bağlayıcı"/>
            <p:cNvCxnSpPr>
              <a:cxnSpLocks noChangeShapeType="1"/>
            </p:cNvCxnSpPr>
            <p:nvPr/>
          </p:nvCxnSpPr>
          <p:spPr bwMode="auto">
            <a:xfrm>
              <a:off x="4758" y="2222"/>
              <a:ext cx="0" cy="113"/>
            </a:xfrm>
            <a:prstGeom prst="line">
              <a:avLst/>
            </a:prstGeom>
            <a:noFill/>
            <a:ln w="25400" algn="ctr">
              <a:solidFill>
                <a:srgbClr val="3366FF"/>
              </a:solidFill>
              <a:prstDash val="sysDot"/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 Box 40"/>
            <p:cNvSpPr txBox="1">
              <a:spLocks noChangeArrowheads="1"/>
            </p:cNvSpPr>
            <p:nvPr/>
          </p:nvSpPr>
          <p:spPr bwMode="auto">
            <a:xfrm>
              <a:off x="3720" y="2727"/>
              <a:ext cx="15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tr-TR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3" name="Text Box 41"/>
            <p:cNvSpPr txBox="1">
              <a:spLocks noChangeArrowheads="1"/>
            </p:cNvSpPr>
            <p:nvPr/>
          </p:nvSpPr>
          <p:spPr bwMode="auto">
            <a:xfrm>
              <a:off x="4244" y="2727"/>
              <a:ext cx="15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tr-TR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4" name="Text Box 42"/>
            <p:cNvSpPr txBox="1">
              <a:spLocks noChangeArrowheads="1"/>
            </p:cNvSpPr>
            <p:nvPr/>
          </p:nvSpPr>
          <p:spPr bwMode="auto">
            <a:xfrm>
              <a:off x="4125" y="2447"/>
              <a:ext cx="15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tr-TR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5" name="Text Box 43"/>
            <p:cNvSpPr txBox="1">
              <a:spLocks noChangeArrowheads="1"/>
            </p:cNvSpPr>
            <p:nvPr/>
          </p:nvSpPr>
          <p:spPr bwMode="auto">
            <a:xfrm>
              <a:off x="4672" y="2373"/>
              <a:ext cx="15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dirty="0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tr-TR" baseline="-25000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6" name="Text Box 44"/>
            <p:cNvSpPr txBox="1">
              <a:spLocks noChangeArrowheads="1"/>
            </p:cNvSpPr>
            <p:nvPr/>
          </p:nvSpPr>
          <p:spPr bwMode="auto">
            <a:xfrm>
              <a:off x="4581" y="2160"/>
              <a:ext cx="15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tr-TR" baseline="-2500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27" name="Text Box 45"/>
            <p:cNvSpPr txBox="1">
              <a:spLocks noChangeArrowheads="1"/>
            </p:cNvSpPr>
            <p:nvPr/>
          </p:nvSpPr>
          <p:spPr bwMode="auto">
            <a:xfrm>
              <a:off x="5191" y="3170"/>
              <a:ext cx="15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tr-TR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 Box 46"/>
            <p:cNvSpPr txBox="1">
              <a:spLocks noChangeArrowheads="1"/>
            </p:cNvSpPr>
            <p:nvPr/>
          </p:nvSpPr>
          <p:spPr bwMode="auto">
            <a:xfrm>
              <a:off x="3536" y="1703"/>
              <a:ext cx="15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>
                  <a:latin typeface="Times New Roman" pitchFamily="18" charset="0"/>
                  <a:cs typeface="Times New Roman" pitchFamily="18" charset="0"/>
                </a:rPr>
                <a:t>y</a:t>
              </a:r>
              <a:endParaRPr lang="tr-TR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Oval 47"/>
            <p:cNvSpPr>
              <a:spLocks noChangeArrowheads="1"/>
            </p:cNvSpPr>
            <p:nvPr/>
          </p:nvSpPr>
          <p:spPr bwMode="auto">
            <a:xfrm>
              <a:off x="3493" y="3158"/>
              <a:ext cx="45" cy="45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Line 48"/>
            <p:cNvSpPr>
              <a:spLocks noChangeShapeType="1"/>
            </p:cNvSpPr>
            <p:nvPr/>
          </p:nvSpPr>
          <p:spPr bwMode="auto">
            <a:xfrm>
              <a:off x="3538" y="3226"/>
              <a:ext cx="22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Text Box 49"/>
            <p:cNvSpPr txBox="1">
              <a:spLocks noChangeArrowheads="1"/>
            </p:cNvSpPr>
            <p:nvPr/>
          </p:nvSpPr>
          <p:spPr bwMode="auto">
            <a:xfrm>
              <a:off x="3799" y="3512"/>
              <a:ext cx="129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dirty="0">
                  <a:latin typeface="Times New Roman" pitchFamily="18" charset="0"/>
                  <a:cs typeface="Times New Roman" pitchFamily="18" charset="0"/>
                </a:rPr>
                <a:t>Kesme noktası =</a:t>
              </a:r>
              <a:r>
                <a:rPr lang="tr-TR" sz="1600" dirty="0" err="1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tr-TR" sz="1600" baseline="-25000" dirty="0" err="1">
                  <a:latin typeface="Times New Roman" pitchFamily="18" charset="0"/>
                  <a:cs typeface="Times New Roman" pitchFamily="18" charset="0"/>
                </a:rPr>
                <a:t>o</a:t>
              </a:r>
              <a:endParaRPr lang="tr-TR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Line 50"/>
            <p:cNvSpPr>
              <a:spLocks noChangeShapeType="1"/>
            </p:cNvSpPr>
            <p:nvPr/>
          </p:nvSpPr>
          <p:spPr bwMode="auto">
            <a:xfrm>
              <a:off x="4898" y="2251"/>
              <a:ext cx="3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Line 51"/>
            <p:cNvSpPr>
              <a:spLocks noChangeShapeType="1"/>
            </p:cNvSpPr>
            <p:nvPr/>
          </p:nvSpPr>
          <p:spPr bwMode="auto">
            <a:xfrm flipV="1">
              <a:off x="5239" y="2001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4" name="Text Box 52"/>
          <p:cNvSpPr txBox="1">
            <a:spLocks noChangeArrowheads="1"/>
          </p:cNvSpPr>
          <p:nvPr/>
        </p:nvSpPr>
        <p:spPr bwMode="auto">
          <a:xfrm>
            <a:off x="7920039" y="3644900"/>
            <a:ext cx="900434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Eğim=a</a:t>
            </a:r>
            <a:r>
              <a:rPr lang="tr-TR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graphicFrame>
        <p:nvGraphicFramePr>
          <p:cNvPr id="46" name="Nesne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203987"/>
              </p:ext>
            </p:extLst>
          </p:nvPr>
        </p:nvGraphicFramePr>
        <p:xfrm>
          <a:off x="1331640" y="2144713"/>
          <a:ext cx="2304256" cy="518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5" name="Denklem" r:id="rId3" imgW="1015920" imgH="228600" progId="Equation.3">
                  <p:embed/>
                </p:oleObj>
              </mc:Choice>
              <mc:Fallback>
                <p:oleObj name="Denklem" r:id="rId3" imgW="1015920" imgH="228600" progId="Equation.3">
                  <p:embed/>
                  <p:pic>
                    <p:nvPicPr>
                      <p:cNvPr id="0" name="Objec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144713"/>
                        <a:ext cx="2304256" cy="518273"/>
                      </a:xfrm>
                      <a:prstGeom prst="rect">
                        <a:avLst/>
                      </a:prstGeom>
                      <a:solidFill>
                        <a:srgbClr val="FFFF00">
                          <a:alpha val="14902"/>
                        </a:srgb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Dikdörtgen 46"/>
          <p:cNvSpPr/>
          <p:nvPr/>
        </p:nvSpPr>
        <p:spPr>
          <a:xfrm>
            <a:off x="374848" y="2816637"/>
            <a:ext cx="4572000" cy="311469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 fontAlgn="base">
              <a:spcBef>
                <a:spcPct val="15000"/>
              </a:spcBef>
              <a:spcAft>
                <a:spcPct val="0"/>
              </a:spcAft>
              <a:defRPr/>
            </a:pPr>
            <a:r>
              <a:rPr lang="tr-TR" sz="2000" u="sng" dirty="0">
                <a:latin typeface="Times New Roman" pitchFamily="18" charset="0"/>
                <a:cs typeface="Times New Roman" pitchFamily="18" charset="0"/>
              </a:rPr>
              <a:t>Burada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 fontAlgn="base">
              <a:spcBef>
                <a:spcPct val="15000"/>
              </a:spcBef>
              <a:spcAft>
                <a:spcPct val="0"/>
              </a:spcAft>
              <a:defRPr/>
            </a:pPr>
            <a:r>
              <a:rPr lang="tr-T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Gerçek değer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, 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 fontAlgn="base">
              <a:spcBef>
                <a:spcPct val="15000"/>
              </a:spcBef>
              <a:spcAft>
                <a:spcPct val="0"/>
              </a:spcAft>
              <a:defRPr/>
            </a:pPr>
            <a:r>
              <a:rPr lang="tr-TR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000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Bağımsız değişken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lvl="0" algn="just" fontAlgn="base">
              <a:spcBef>
                <a:spcPct val="15000"/>
              </a:spcBef>
              <a:spcAft>
                <a:spcPct val="0"/>
              </a:spcAft>
              <a:defRPr/>
            </a:pPr>
            <a:endParaRPr lang="tr-TR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361950" lvl="0" indent="-361950" algn="just" fontAlgn="base">
              <a:spcBef>
                <a:spcPct val="15000"/>
              </a:spcBef>
              <a:spcAft>
                <a:spcPct val="0"/>
              </a:spcAft>
              <a:defRPr/>
            </a:pPr>
            <a:r>
              <a:rPr lang="tr-T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Gerçek değer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ile tahmin edilen değer arasındaki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hatayı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gösterir. 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61950" lvl="0" indent="-361950" algn="just" fontAlgn="base">
              <a:spcBef>
                <a:spcPct val="15000"/>
              </a:spcBef>
              <a:spcAft>
                <a:spcPct val="0"/>
              </a:spcAft>
              <a:defRPr/>
            </a:pPr>
            <a:endParaRPr lang="tr-TR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 fontAlgn="base">
              <a:spcBef>
                <a:spcPct val="15000"/>
              </a:spcBef>
              <a:spcAft>
                <a:spcPct val="0"/>
              </a:spcAft>
              <a:defRPr/>
            </a:pPr>
            <a:r>
              <a:rPr lang="tr-TR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000" b="1" baseline="-25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</a:t>
            </a:r>
            <a:r>
              <a:rPr lang="tr-TR" sz="20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: Eğrinin 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eksenini kesme noktasını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ve</a:t>
            </a:r>
          </a:p>
          <a:p>
            <a:pPr lvl="0" algn="just" fontAlgn="base">
              <a:spcBef>
                <a:spcPct val="15000"/>
              </a:spcBef>
              <a:spcAft>
                <a:spcPct val="0"/>
              </a:spcAft>
              <a:defRPr/>
            </a:pPr>
            <a:r>
              <a:rPr lang="tr-TR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 algn="just" fontAlgn="base">
              <a:spcBef>
                <a:spcPct val="15000"/>
              </a:spcBef>
              <a:spcAft>
                <a:spcPct val="0"/>
              </a:spcAft>
              <a:defRPr/>
            </a:pPr>
            <a:r>
              <a:rPr lang="tr-T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0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Eğrinin </a:t>
            </a: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eğimi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gösterir.</a:t>
            </a:r>
          </a:p>
        </p:txBody>
      </p:sp>
    </p:spTree>
    <p:extLst>
      <p:ext uri="{BB962C8B-B14F-4D97-AF65-F5344CB8AC3E}">
        <p14:creationId xmlns:p14="http://schemas.microsoft.com/office/powerpoint/2010/main" val="30854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323528" y="1988840"/>
            <a:ext cx="8395841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10000"/>
              </a:spcBef>
              <a:buFont typeface="Wingdings" pitchFamily="2" charset="2"/>
              <a:buChar char="Ø"/>
            </a:pP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Eğri uydurmada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bu hata değeri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en uygun eğrinin elde edilmesinde kriter olarak kullanılır. </a:t>
            </a:r>
          </a:p>
          <a:p>
            <a:pPr algn="just">
              <a:lnSpc>
                <a:spcPct val="150000"/>
              </a:lnSpc>
              <a:spcBef>
                <a:spcPct val="10000"/>
              </a:spcBef>
            </a:pP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-----------------------------------------------------------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  <a:spcBef>
                <a:spcPct val="10000"/>
              </a:spcBef>
              <a:buFont typeface="+mj-lt"/>
              <a:buAutoNum type="arabicPeriod"/>
            </a:pP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Bu amacı sağlayacak ilk yaklaşım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hata değerlerinin toplamının minimum yapılmasıdır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</a:pPr>
            <a:endParaRPr lang="tr-TR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</a:pPr>
            <a:endParaRPr lang="tr-TR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 typeface="+mj-lt"/>
              <a:buAutoNum type="arabicPeriod"/>
            </a:pPr>
            <a:endParaRPr lang="tr-TR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10000"/>
              </a:spcBef>
              <a:buFont typeface="+mj-lt"/>
              <a:buAutoNum type="arabicPeriod"/>
            </a:pPr>
            <a:endParaRPr lang="tr-TR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 fontAlgn="base">
              <a:lnSpc>
                <a:spcPct val="150000"/>
              </a:lnSpc>
              <a:spcBef>
                <a:spcPct val="10000"/>
              </a:spcBef>
              <a:spcAft>
                <a:spcPct val="0"/>
              </a:spcAft>
            </a:pP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Fakat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 kriter eğri uydurma için</a:t>
            </a:r>
            <a:r>
              <a:rPr lang="tr-TR" sz="2000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çok uygun değildir</a:t>
            </a:r>
            <a:r>
              <a:rPr lang="tr-TR" sz="2000" u="sng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Çünkü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hata bazen pozitif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bazen de negatif değerler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almaktadır. Bu nedenle </a:t>
            </a: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birbirlerini götürerek yanlış bir yaklaşıma sebebiyet verirler. 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</a:pPr>
            <a:endParaRPr lang="tr-TR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04448" y="6448251"/>
            <a:ext cx="405408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32486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332656"/>
            <a:ext cx="84963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76256" y="79799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Bölüm-5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179512" y="-27384"/>
            <a:ext cx="30012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En Küçük Kareler Yöntemi</a:t>
            </a:r>
            <a:endParaRPr lang="tr-TR" sz="20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139"/>
          <p:cNvSpPr>
            <a:spLocks noChangeArrowheads="1"/>
          </p:cNvSpPr>
          <p:nvPr/>
        </p:nvSpPr>
        <p:spPr bwMode="auto">
          <a:xfrm>
            <a:off x="467544" y="875556"/>
            <a:ext cx="662463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ct val="25000"/>
              </a:spcBef>
            </a:pP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Yukarıdaki denklemden hatanın değeri:</a:t>
            </a:r>
          </a:p>
        </p:txBody>
      </p:sp>
      <p:sp>
        <p:nvSpPr>
          <p:cNvPr id="11" name="Rectangle 139"/>
          <p:cNvSpPr>
            <a:spLocks noChangeArrowheads="1"/>
          </p:cNvSpPr>
          <p:nvPr/>
        </p:nvSpPr>
        <p:spPr bwMode="auto">
          <a:xfrm>
            <a:off x="3617913" y="1268760"/>
            <a:ext cx="2034208" cy="5111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ct val="25000"/>
              </a:spcBef>
            </a:pP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e = y –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– a</a:t>
            </a:r>
            <a:r>
              <a:rPr lang="tr-TR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graphicFrame>
        <p:nvGraphicFramePr>
          <p:cNvPr id="12" name="Object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036927"/>
              </p:ext>
            </p:extLst>
          </p:nvPr>
        </p:nvGraphicFramePr>
        <p:xfrm>
          <a:off x="3653631" y="404664"/>
          <a:ext cx="1998489" cy="4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6" name="Denklem" r:id="rId3" imgW="1015920" imgH="228600" progId="Equation.3">
                  <p:embed/>
                </p:oleObj>
              </mc:Choice>
              <mc:Fallback>
                <p:oleObj name="Denklem" r:id="rId3" imgW="1015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3631" y="404664"/>
                        <a:ext cx="1998489" cy="4495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467587"/>
              </p:ext>
            </p:extLst>
          </p:nvPr>
        </p:nvGraphicFramePr>
        <p:xfrm>
          <a:off x="3289300" y="3803650"/>
          <a:ext cx="2998788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7" name="Denklem" r:id="rId5" imgW="1511280" imgH="431640" progId="Equation.3">
                  <p:embed/>
                </p:oleObj>
              </mc:Choice>
              <mc:Fallback>
                <p:oleObj name="Denklem" r:id="rId5" imgW="1511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3803650"/>
                        <a:ext cx="2998788" cy="85566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6662092" y="3973126"/>
            <a:ext cx="15840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 :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veri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sayısı</a:t>
            </a:r>
            <a:endParaRPr lang="tr-TR" sz="20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04448" y="6448251"/>
            <a:ext cx="405408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32486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332656"/>
            <a:ext cx="84963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76256" y="79799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Bölüm-5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179512" y="-27384"/>
            <a:ext cx="30012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En Küçük Kareler Yöntemi</a:t>
            </a:r>
            <a:endParaRPr lang="tr-TR" sz="20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303362" y="392893"/>
            <a:ext cx="8424936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marR="0" lvl="0" indent="-266700" algn="just" defTabSz="914400" eaLnBrk="1" fontAlgn="base" latinLnBrk="0" hangingPunct="1">
              <a:lnSpc>
                <a:spcPct val="115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2. </a:t>
            </a:r>
            <a:r>
              <a:rPr kumimoji="0" lang="tr-TR" sz="200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Bu olumsuzluğun giderilmesinde </a:t>
            </a:r>
            <a:r>
              <a:rPr kumimoji="0" lang="tr-TR" sz="200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mutlak değerlerinin toplamının minimum yapılması</a:t>
            </a:r>
            <a:r>
              <a:rPr kumimoji="0" lang="tr-TR" sz="200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kullanılabilir. </a:t>
            </a:r>
          </a:p>
          <a:p>
            <a:pPr marR="0" lvl="0" algn="just" defTabSz="914400" eaLnBrk="1" fontAlgn="base" latinLnBrk="0" hangingPunct="1">
              <a:lnSpc>
                <a:spcPct val="115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sz="200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R="0" lvl="0" algn="just" defTabSz="914400" eaLnBrk="1" fontAlgn="base" latinLnBrk="0" hangingPunct="1">
              <a:lnSpc>
                <a:spcPct val="115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Fakat bu durumda da aynı amacı sağlayan </a:t>
            </a:r>
            <a:r>
              <a:rPr kumimoji="0" lang="tr-TR" sz="2000" u="sng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birden fazla uydurulabilir</a:t>
            </a:r>
            <a:r>
              <a:rPr kumimoji="0" lang="tr-TR" sz="200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 </a:t>
            </a:r>
            <a:r>
              <a:rPr kumimoji="0" lang="tr-TR" sz="200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Bunlar arasında hangisinin kullanılması hakkında yöntem bir şey söyleyemez.</a:t>
            </a:r>
          </a:p>
          <a:p>
            <a:pPr marR="0" lvl="0" algn="just" defTabSz="914400" eaLnBrk="1" fontAlgn="base" latinLnBrk="0" hangingPunct="1">
              <a:lnSpc>
                <a:spcPct val="115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sz="1400" kern="0" dirty="0" smtClean="0">
                <a:latin typeface="Times New Roman" pitchFamily="18" charset="0"/>
                <a:cs typeface="Times New Roman" pitchFamily="18" charset="0"/>
              </a:rPr>
              <a:t>-------------------------------------------------------------</a:t>
            </a:r>
            <a:endParaRPr kumimoji="0" lang="tr-TR" sz="140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211188" y="2636912"/>
            <a:ext cx="8517110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SONUÇ OLARAK </a:t>
            </a: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diğer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yöntemlerin olumsuzlukların giderilmesinde kullanılan kriter 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tr-TR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Hataların Kareleri Toplamının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Minimum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ʼ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yapılmasıdır. </a:t>
            </a:r>
            <a:r>
              <a:rPr lang="tr-TR" sz="20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Hataların kareleri toplamı </a:t>
            </a:r>
            <a:r>
              <a:rPr lang="tr-TR" sz="2000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tr-TR" sz="20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tr-TR" sz="2000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tr-T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Nesne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76080"/>
              </p:ext>
            </p:extLst>
          </p:nvPr>
        </p:nvGraphicFramePr>
        <p:xfrm>
          <a:off x="1979712" y="4005064"/>
          <a:ext cx="436245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4" name="Denklem" r:id="rId3" imgW="1942920" imgH="431640" progId="Equation.3">
                  <p:embed/>
                </p:oleObj>
              </mc:Choice>
              <mc:Fallback>
                <p:oleObj name="Denklem" r:id="rId3" imgW="1942920" imgH="431640" progId="Equation.3">
                  <p:embed/>
                  <p:pic>
                    <p:nvPicPr>
                      <p:cNvPr id="0" name="Object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005064"/>
                        <a:ext cx="4362450" cy="966787"/>
                      </a:xfrm>
                      <a:prstGeom prst="rect">
                        <a:avLst/>
                      </a:prstGeom>
                      <a:solidFill>
                        <a:srgbClr val="FFFF66">
                          <a:alpha val="16862"/>
                        </a:srgb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Dikdörtgen 11"/>
          <p:cNvSpPr/>
          <p:nvPr/>
        </p:nvSpPr>
        <p:spPr>
          <a:xfrm>
            <a:off x="377255" y="5301208"/>
            <a:ext cx="83327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Bu kriter kullanılarak </a:t>
            </a:r>
            <a:r>
              <a:rPr kumimoji="0" lang="tr-T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tr-TR" sz="2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0" lang="tr-TR" sz="200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ve</a:t>
            </a:r>
            <a:r>
              <a:rPr kumimoji="0" lang="tr-TR" sz="200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tr-TR" sz="2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tr-TR" sz="200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değerlerinin belirlenmesi ile </a:t>
            </a:r>
            <a:r>
              <a:rPr kumimoji="0" lang="tr-TR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verilere uyan en uygun doğru belirlenmiş olur.</a:t>
            </a:r>
          </a:p>
        </p:txBody>
      </p:sp>
    </p:spTree>
    <p:extLst>
      <p:ext uri="{BB962C8B-B14F-4D97-AF65-F5344CB8AC3E}">
        <p14:creationId xmlns:p14="http://schemas.microsoft.com/office/powerpoint/2010/main" val="308545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04448" y="6448251"/>
            <a:ext cx="405408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8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32486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332656"/>
            <a:ext cx="8496300" cy="0"/>
          </a:xfrm>
          <a:prstGeom prst="line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76256" y="79799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Bölüm-5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251520" y="313891"/>
            <a:ext cx="3554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tr-TR" sz="20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5.1. 1. Doğrusal Eğri Uydurma</a:t>
            </a:r>
            <a:endParaRPr lang="tr-TR" sz="2000" b="1" baseline="-250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395536" y="771525"/>
            <a:ext cx="8352927" cy="34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fontAlgn="base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tr-TR" sz="2200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En küçük kareler yönteminin anlaşılması için </a:t>
            </a:r>
            <a:r>
              <a:rPr lang="tr-TR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 basit yaklaşım </a:t>
            </a:r>
            <a:r>
              <a:rPr lang="tr-TR" sz="2200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veriler arasında </a:t>
            </a:r>
            <a:r>
              <a:rPr lang="tr-TR" sz="2200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doğru denklemi</a:t>
            </a:r>
            <a:r>
              <a:rPr lang="tr-TR" sz="2200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 belirlemektir.</a:t>
            </a:r>
          </a:p>
          <a:p>
            <a:pPr marL="342900" indent="-342900" algn="just" fontAlgn="base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</a:pPr>
            <a:endParaRPr lang="tr-TR" sz="2200" dirty="0">
              <a:solidFill>
                <a:srgbClr val="33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fontAlgn="base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tr-TR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Bunun için daha önce ifade edilen </a:t>
            </a:r>
            <a:r>
              <a:rPr lang="tr-TR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Hataların Kareleri Toplamı </a:t>
            </a:r>
            <a:r>
              <a:rPr lang="tr-TR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denklemi kullanılır.</a:t>
            </a:r>
            <a:r>
              <a:rPr lang="tr-TR" sz="2200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 algn="just" fontAlgn="base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</a:pPr>
            <a:endParaRPr lang="tr-TR" sz="2200" dirty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fontAlgn="base">
              <a:spcBef>
                <a:spcPct val="1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tr-TR" sz="2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Ɛ</a:t>
            </a:r>
            <a:r>
              <a:rPr lang="tr-TR" sz="2200" baseline="-25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T</a:t>
            </a:r>
            <a:r>
              <a:rPr lang="tr-TR" sz="2200" dirty="0" err="1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’yi</a:t>
            </a:r>
            <a:r>
              <a:rPr lang="tr-TR" sz="2200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 minimum yapan</a:t>
            </a:r>
            <a:r>
              <a:rPr lang="tr-TR" sz="22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tr-TR" sz="2200" baseline="-250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0</a:t>
            </a:r>
            <a:r>
              <a:rPr lang="tr-TR" sz="2200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 ve </a:t>
            </a:r>
            <a:r>
              <a:rPr lang="tr-TR" sz="22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200" baseline="-250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200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’i belirlemek için </a:t>
            </a:r>
            <a:r>
              <a:rPr lang="tr-TR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Ɛ</a:t>
            </a:r>
            <a:r>
              <a:rPr lang="tr-TR" sz="22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tr-TR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denkleminin </a:t>
            </a:r>
            <a:r>
              <a:rPr lang="tr-TR" sz="2200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bu </a:t>
            </a:r>
            <a:r>
              <a:rPr lang="tr-TR" sz="2200" u="sng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değerlere göre </a:t>
            </a:r>
            <a:r>
              <a:rPr lang="tr-TR" sz="2200" u="sng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ayrı </a:t>
            </a:r>
            <a:r>
              <a:rPr lang="tr-TR" sz="2200" u="sng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ayrı </a:t>
            </a:r>
            <a:r>
              <a:rPr lang="tr-TR" sz="2200" u="sng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türevi </a:t>
            </a:r>
            <a:r>
              <a:rPr lang="tr-TR" sz="2200" u="sng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alınır </a:t>
            </a:r>
            <a:r>
              <a:rPr lang="tr-TR" sz="2200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ve </a:t>
            </a:r>
            <a:r>
              <a:rPr lang="tr-TR" sz="2200" u="sng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tr-TR" sz="2200" u="sng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’a eşitlenir</a:t>
            </a:r>
            <a:r>
              <a:rPr lang="tr-TR" sz="2200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endParaRPr lang="tr-TR" sz="2200" baseline="-25000" dirty="0" smtClean="0">
              <a:solidFill>
                <a:srgbClr val="33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Nesne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496677"/>
              </p:ext>
            </p:extLst>
          </p:nvPr>
        </p:nvGraphicFramePr>
        <p:xfrm>
          <a:off x="4283968" y="4005064"/>
          <a:ext cx="4104456" cy="882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9" name="Denklem" r:id="rId3" imgW="2070000" imgH="444240" progId="Equation.3">
                  <p:embed/>
                </p:oleObj>
              </mc:Choice>
              <mc:Fallback>
                <p:oleObj name="Denklem" r:id="rId3" imgW="207000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4005064"/>
                        <a:ext cx="4104456" cy="8828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Nesne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068894"/>
              </p:ext>
            </p:extLst>
          </p:nvPr>
        </p:nvGraphicFramePr>
        <p:xfrm>
          <a:off x="4283968" y="5157192"/>
          <a:ext cx="4248472" cy="861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0" name="Denklem" r:id="rId5" imgW="2197080" imgH="444240" progId="Equation.3">
                  <p:embed/>
                </p:oleObj>
              </mc:Choice>
              <mc:Fallback>
                <p:oleObj name="Denklem" r:id="rId5" imgW="219708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5157192"/>
                        <a:ext cx="4248472" cy="861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Nesne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032701"/>
              </p:ext>
            </p:extLst>
          </p:nvPr>
        </p:nvGraphicFramePr>
        <p:xfrm>
          <a:off x="363563" y="4581128"/>
          <a:ext cx="3306763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1" name="Denklem" r:id="rId7" imgW="1473120" imgH="431640" progId="Equation.3">
                  <p:embed/>
                </p:oleObj>
              </mc:Choice>
              <mc:Fallback>
                <p:oleObj name="Denklem" r:id="rId7" imgW="1473120" imgH="431640" progId="Equation.3">
                  <p:embed/>
                  <p:pic>
                    <p:nvPicPr>
                      <p:cNvPr id="0" name="Nesn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63" y="4581128"/>
                        <a:ext cx="3306763" cy="9667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54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04448" y="6448251"/>
            <a:ext cx="405408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9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32486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332656"/>
            <a:ext cx="8496300" cy="0"/>
          </a:xfrm>
          <a:prstGeom prst="line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76256" y="79799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Bölüm-5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251520" y="-8976"/>
            <a:ext cx="3217547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tr-TR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5.1. 1. Doğrusal Eğri Uydurma</a:t>
            </a:r>
            <a:endParaRPr lang="tr-TR" b="1" baseline="-250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337343" y="2193875"/>
            <a:ext cx="62071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10000"/>
              </a:spcBef>
            </a:pP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ve   </a:t>
            </a:r>
          </a:p>
        </p:txBody>
      </p:sp>
      <p:graphicFrame>
        <p:nvGraphicFramePr>
          <p:cNvPr id="1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840381"/>
              </p:ext>
            </p:extLst>
          </p:nvPr>
        </p:nvGraphicFramePr>
        <p:xfrm>
          <a:off x="536575" y="777875"/>
          <a:ext cx="328612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10" name="Denklem" r:id="rId3" imgW="1523880" imgH="431640" progId="Equation.3">
                  <p:embed/>
                </p:oleObj>
              </mc:Choice>
              <mc:Fallback>
                <p:oleObj name="Denklem" r:id="rId3" imgW="1523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777875"/>
                        <a:ext cx="3286125" cy="8874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428600" y="387350"/>
            <a:ext cx="443831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10000"/>
              </a:spcBef>
            </a:pP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0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için 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bulunan denklemi düzenlersek</a:t>
            </a:r>
            <a:endParaRPr lang="tr-TR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187386"/>
              </p:ext>
            </p:extLst>
          </p:nvPr>
        </p:nvGraphicFramePr>
        <p:xfrm>
          <a:off x="4511675" y="765175"/>
          <a:ext cx="3627438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11" name="Denklem" r:id="rId5" imgW="1765080" imgH="431640" progId="Equation.3">
                  <p:embed/>
                </p:oleObj>
              </mc:Choice>
              <mc:Fallback>
                <p:oleObj name="Denklem" r:id="rId5" imgW="1765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765175"/>
                        <a:ext cx="3627438" cy="8874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523134"/>
              </p:ext>
            </p:extLst>
          </p:nvPr>
        </p:nvGraphicFramePr>
        <p:xfrm>
          <a:off x="971600" y="1995314"/>
          <a:ext cx="1514475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12" name="Denklem" r:id="rId7" imgW="736560" imgH="431640" progId="Equation.3">
                  <p:embed/>
                </p:oleObj>
              </mc:Choice>
              <mc:Fallback>
                <p:oleObj name="Denklem" r:id="rId7" imgW="736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995314"/>
                        <a:ext cx="1514475" cy="8874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2528813" y="2204864"/>
            <a:ext cx="2501156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10000"/>
              </a:spcBef>
            </a:pP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dönüşümü sonucunda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  </a:t>
            </a:r>
          </a:p>
        </p:txBody>
      </p:sp>
      <p:graphicFrame>
        <p:nvGraphicFramePr>
          <p:cNvPr id="16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802154"/>
              </p:ext>
            </p:extLst>
          </p:nvPr>
        </p:nvGraphicFramePr>
        <p:xfrm>
          <a:off x="5034979" y="1965276"/>
          <a:ext cx="2636838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13" name="Denklem" r:id="rId9" imgW="1282680" imgH="431640" progId="Equation.3">
                  <p:embed/>
                </p:oleObj>
              </mc:Choice>
              <mc:Fallback>
                <p:oleObj name="Denklem" r:id="rId9" imgW="1282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4979" y="1965276"/>
                        <a:ext cx="2636838" cy="887413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78643" y="3608387"/>
            <a:ext cx="63373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10000"/>
              </a:spcBef>
            </a:pP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0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için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bulunan denklemi düzenlersek;</a:t>
            </a:r>
          </a:p>
        </p:txBody>
      </p:sp>
      <p:graphicFrame>
        <p:nvGraphicFramePr>
          <p:cNvPr id="18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990444"/>
              </p:ext>
            </p:extLst>
          </p:nvPr>
        </p:nvGraphicFramePr>
        <p:xfrm>
          <a:off x="523460" y="4149080"/>
          <a:ext cx="35052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14" name="Denklem" r:id="rId11" imgW="1625400" imgH="431640" progId="Equation.3">
                  <p:embed/>
                </p:oleObj>
              </mc:Choice>
              <mc:Fallback>
                <p:oleObj name="Denklem" r:id="rId11" imgW="1625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460" y="4149080"/>
                        <a:ext cx="35052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310645"/>
              </p:ext>
            </p:extLst>
          </p:nvPr>
        </p:nvGraphicFramePr>
        <p:xfrm>
          <a:off x="4329113" y="4090988"/>
          <a:ext cx="4325937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15" name="Denklem" r:id="rId13" imgW="2006280" imgH="431640" progId="Equation.3">
                  <p:embed/>
                </p:oleObj>
              </mc:Choice>
              <mc:Fallback>
                <p:oleObj name="Denklem" r:id="rId13" imgW="2006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113" y="4090988"/>
                        <a:ext cx="4325937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481463"/>
              </p:ext>
            </p:extLst>
          </p:nvPr>
        </p:nvGraphicFramePr>
        <p:xfrm>
          <a:off x="1154152" y="5425058"/>
          <a:ext cx="336550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16" name="Denklem" r:id="rId15" imgW="1638000" imgH="431640" progId="Equation.3">
                  <p:embed/>
                </p:oleObj>
              </mc:Choice>
              <mc:Fallback>
                <p:oleObj name="Denklem" r:id="rId15" imgW="1638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52" y="5425058"/>
                        <a:ext cx="3365500" cy="88741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4788024" y="5695951"/>
            <a:ext cx="15843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10000"/>
              </a:spcBef>
            </a:pP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elde edilir.</a:t>
            </a:r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7740352" y="2193875"/>
            <a:ext cx="1392178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10000"/>
              </a:spcBef>
            </a:pP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elde edilir.</a:t>
            </a:r>
          </a:p>
        </p:txBody>
      </p:sp>
    </p:spTree>
    <p:extLst>
      <p:ext uri="{BB962C8B-B14F-4D97-AF65-F5344CB8AC3E}">
        <p14:creationId xmlns:p14="http://schemas.microsoft.com/office/powerpoint/2010/main" val="320611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  <p:bldP spid="15" grpId="1"/>
      <p:bldP spid="17" grpId="0"/>
      <p:bldP spid="17" grpId="1"/>
      <p:bldP spid="21" grpId="0"/>
      <p:bldP spid="22" grpId="0"/>
    </p:bld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2775</TotalTime>
  <Words>2528</Words>
  <Application>Microsoft Office PowerPoint</Application>
  <PresentationFormat>Ekran Gösterisi (4:3)</PresentationFormat>
  <Paragraphs>724</Paragraphs>
  <Slides>44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44</vt:i4>
      </vt:variant>
    </vt:vector>
  </HeadingPairs>
  <TitlesOfParts>
    <vt:vector size="46" baseType="lpstr">
      <vt:lpstr>Ofis Teması</vt:lpstr>
      <vt:lpstr>Denklem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SAYISAL ANALİZ</dc:title>
  <dc:creator>edeniz</dc:creator>
  <cp:lastModifiedBy>aybuke</cp:lastModifiedBy>
  <cp:revision>1002</cp:revision>
  <dcterms:created xsi:type="dcterms:W3CDTF">2013-09-29T22:58:50Z</dcterms:created>
  <dcterms:modified xsi:type="dcterms:W3CDTF">2015-05-07T16:21:59Z</dcterms:modified>
</cp:coreProperties>
</file>