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9" r:id="rId2"/>
    <p:sldId id="280" r:id="rId3"/>
    <p:sldId id="284" r:id="rId4"/>
    <p:sldId id="290" r:id="rId5"/>
    <p:sldId id="291" r:id="rId6"/>
    <p:sldId id="289" r:id="rId7"/>
    <p:sldId id="292" r:id="rId8"/>
    <p:sldId id="293" r:id="rId9"/>
    <p:sldId id="294" r:id="rId10"/>
    <p:sldId id="295" r:id="rId11"/>
    <p:sldId id="298" r:id="rId12"/>
    <p:sldId id="296" r:id="rId13"/>
    <p:sldId id="297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BE5D3BEE-BA4B-4B4C-994C-4ED8D1D80B7C}">
          <p14:sldIdLst>
            <p14:sldId id="279"/>
            <p14:sldId id="280"/>
            <p14:sldId id="284"/>
            <p14:sldId id="290"/>
            <p14:sldId id="291"/>
            <p14:sldId id="289"/>
            <p14:sldId id="292"/>
            <p14:sldId id="293"/>
            <p14:sldId id="294"/>
            <p14:sldId id="295"/>
            <p14:sldId id="298"/>
            <p14:sldId id="296"/>
            <p14:sldId id="297"/>
          </p14:sldIdLst>
        </p14:section>
        <p14:section name="Başlıksız Bölüm" id="{0EDA9FA7-6A4D-492D-B6AD-DF654B6A1866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FF66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0" autoAdjust="0"/>
    <p:restoredTop sz="99008" autoAdjust="0"/>
  </p:normalViewPr>
  <p:slideViewPr>
    <p:cSldViewPr>
      <p:cViewPr varScale="1">
        <p:scale>
          <a:sx n="110" d="100"/>
          <a:sy n="110" d="100"/>
        </p:scale>
        <p:origin x="-7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59EF-4FA9-4F6B-8225-08E3C4D2B06C}" type="datetimeFigureOut">
              <a:rPr lang="tr-TR" smtClean="0"/>
              <a:t>04.11.2013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BCA00-4215-4B43-BE6A-CB19AABFE8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415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C05-5161-40B8-93D2-A6AC9E55AE31}" type="datetime1">
              <a:rPr lang="tr-TR" smtClean="0"/>
              <a:t>04.11.2013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75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440D-26D4-46EE-B785-841C7676AE0E}" type="datetime1">
              <a:rPr lang="tr-TR" smtClean="0"/>
              <a:t>04.11.2013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306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966F-2CAA-4EE5-B5D7-2191F83EB676}" type="datetime1">
              <a:rPr lang="tr-TR" smtClean="0"/>
              <a:t>04.11.2013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106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6455A-1FCD-4F2E-A1B7-7BD09B623DEF}" type="datetime1">
              <a:rPr lang="tr-TR" smtClean="0"/>
              <a:t>04.11.2013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693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2A17C-6BD2-42CA-B17F-4DC224D066C7}" type="datetime1">
              <a:rPr lang="tr-TR" smtClean="0"/>
              <a:t>04.11.2013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48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A9DFB-9A30-4CE6-B187-356DA1BBE646}" type="datetime1">
              <a:rPr lang="tr-TR" smtClean="0"/>
              <a:t>04.11.2013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756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AEA8-C387-4FCB-ADBF-2C1D02EE5F40}" type="datetime1">
              <a:rPr lang="tr-TR" smtClean="0"/>
              <a:t>04.11.2013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114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5C5F9-75AB-4448-9985-8BC7E323E300}" type="datetime1">
              <a:rPr lang="tr-TR" smtClean="0"/>
              <a:t>04.11.2013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829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816D-F060-4C4A-A4EB-2F4DD3D6019E}" type="datetime1">
              <a:rPr lang="tr-TR" smtClean="0"/>
              <a:t>04.11.2013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828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7A75-DBDB-4CDB-8063-0D9F79ED88C9}" type="datetime1">
              <a:rPr lang="tr-TR" smtClean="0"/>
              <a:t>04.11.2013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725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0B9D-6B8E-4E29-AB69-711694F64185}" type="datetime1">
              <a:rPr lang="tr-TR" smtClean="0"/>
              <a:t>04.11.2013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89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DC71-2292-4654-AFC3-1BE58F3633E4}" type="datetime1">
              <a:rPr lang="tr-TR" smtClean="0"/>
              <a:t>04.11.2013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6710-1FA1-45E1-AADA-2F02D808B4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158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04248" y="159597"/>
            <a:ext cx="2088232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      Bölüm3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433735" y="754222"/>
            <a:ext cx="6186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LİNEER DENKLEM SİSTEMLERİNİN ÇÖZÜMÜ</a:t>
            </a:r>
            <a:endParaRPr lang="tr-TR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0" y="1556792"/>
            <a:ext cx="8334375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4938886"/>
            <a:ext cx="83248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64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04248" y="159597"/>
            <a:ext cx="2088232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      Bölüm3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3" name="Dikdörtgen 2"/>
          <p:cNvSpPr/>
          <p:nvPr/>
        </p:nvSpPr>
        <p:spPr>
          <a:xfrm>
            <a:off x="318984" y="404705"/>
            <a:ext cx="842493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0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Basit Gauss eliminasyon yöntemi </a:t>
            </a:r>
            <a:r>
              <a:rPr lang="tr-TR" sz="20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için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genel bir </a:t>
            </a:r>
            <a:r>
              <a:rPr lang="tr-TR" sz="20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bilgisayar programı yazmadan önce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araştırılması gereken </a:t>
            </a:r>
            <a:r>
              <a:rPr lang="tr-TR" sz="2000" b="1" dirty="0">
                <a:latin typeface="Times New Roman"/>
                <a:ea typeface="Calibri"/>
                <a:cs typeface="Times New Roman"/>
              </a:rPr>
              <a:t>bazı tuzak noktalar vardır.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Bunlar</a:t>
            </a:r>
          </a:p>
          <a:p>
            <a:pPr algn="just">
              <a:spcAft>
                <a:spcPts val="0"/>
              </a:spcAft>
            </a:pPr>
            <a:endParaRPr lang="tr-TR" dirty="0">
              <a:latin typeface="Times New Roman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Hem </a:t>
            </a:r>
            <a:r>
              <a:rPr lang="tr-TR" sz="2000" dirty="0">
                <a:solidFill>
                  <a:srgbClr val="0000FF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İleriye Doğru Eleme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 hem de </a:t>
            </a:r>
            <a:r>
              <a:rPr lang="tr-TR" sz="2000" dirty="0">
                <a:solidFill>
                  <a:srgbClr val="FF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Geriye Doğru Yerine 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koyma aşamalarında </a:t>
            </a:r>
            <a:r>
              <a:rPr lang="tr-TR" sz="2000" b="1" dirty="0">
                <a:latin typeface="Times New Roman" pitchFamily="18" charset="0"/>
                <a:ea typeface="Calibri"/>
                <a:cs typeface="Times New Roman" pitchFamily="18" charset="0"/>
              </a:rPr>
              <a:t>sıfıra bölme olasılığıdır.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 A matrisinin katsayılarından birinin sıfıra yakın olması durumunda da sorun ortaya çıkar. Bu sorunları kısmen çözebilmek için </a:t>
            </a:r>
            <a:r>
              <a:rPr lang="tr-TR" sz="2000" dirty="0" err="1">
                <a:latin typeface="Times New Roman" pitchFamily="18" charset="0"/>
                <a:ea typeface="Calibri"/>
                <a:cs typeface="Times New Roman" pitchFamily="18" charset="0"/>
              </a:rPr>
              <a:t>pivotlama</a:t>
            </a:r>
            <a:r>
              <a:rPr lang="tr-TR" sz="2000" dirty="0">
                <a:latin typeface="Times New Roman" pitchFamily="18" charset="0"/>
                <a:ea typeface="Calibri"/>
                <a:cs typeface="Times New Roman" pitchFamily="18" charset="0"/>
              </a:rPr>
              <a:t> tekniği geliştirilmiştir</a:t>
            </a:r>
            <a:r>
              <a:rPr lang="tr-TR" sz="20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endParaRPr lang="tr-TR" sz="2000" dirty="0"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tr-TR" sz="2000" dirty="0">
                <a:latin typeface="Times New Roman"/>
                <a:ea typeface="Calibri"/>
                <a:cs typeface="Times New Roman"/>
              </a:rPr>
              <a:t>Özellikle büyük sayıda denklem çözüleceği zaman yuvarlama hataları (daha sonraki hesaplama adımlarında) büyük önem kazanır. Genel olarak 100 adımlık işlemlerdeki yuvarlama hataları önem kazanmaya başlar. Hesaplama sonunda elde edilen değerleri </a:t>
            </a:r>
            <a:r>
              <a:rPr lang="tr-TR" sz="2000" dirty="0" err="1">
                <a:latin typeface="Times New Roman"/>
                <a:ea typeface="Calibri"/>
                <a:cs typeface="Times New Roman"/>
              </a:rPr>
              <a:t>Ax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=B lineer eşitliğinde yerlerine koyarak bariz bir hatanın oluşup oluşmadığı kontrol edilebilir.</a:t>
            </a:r>
            <a:endParaRPr lang="tr-TR" sz="2000" dirty="0"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tr-TR" dirty="0" smtClean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6193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04248" y="159597"/>
            <a:ext cx="2088232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      Bölüm-3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23528" y="282130"/>
            <a:ext cx="8424936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b="1" dirty="0">
                <a:latin typeface="Times New Roman"/>
                <a:ea typeface="Calibri"/>
                <a:cs typeface="Times New Roman"/>
              </a:rPr>
              <a:t>Eliminasyon yöntemlerinin tuzaklarını gidermek </a:t>
            </a:r>
            <a:r>
              <a:rPr lang="tr-TR" b="1" dirty="0" smtClean="0">
                <a:latin typeface="Times New Roman"/>
                <a:ea typeface="Calibri"/>
                <a:cs typeface="Times New Roman"/>
              </a:rPr>
              <a:t>için</a:t>
            </a:r>
            <a:endParaRPr lang="tr-TR" dirty="0">
              <a:ea typeface="Calibri"/>
              <a:cs typeface="Times New Roman"/>
            </a:endParaRPr>
          </a:p>
          <a:p>
            <a:pPr marL="342900" lvl="0" indent="-342900" algn="just">
              <a:spcAft>
                <a:spcPts val="0"/>
              </a:spcAft>
              <a:buFont typeface="Wingdings"/>
              <a:buChar char=""/>
            </a:pPr>
            <a:r>
              <a:rPr lang="tr-TR" sz="2000" dirty="0">
                <a:latin typeface="Times New Roman"/>
                <a:ea typeface="Calibri"/>
                <a:cs typeface="Times New Roman"/>
              </a:rPr>
              <a:t>Hesaplamalarda daha fazla anlamlı basamak kullanarak sayıların duyarlılıklarını artırmak</a:t>
            </a:r>
            <a:endParaRPr lang="tr-TR" sz="2000" dirty="0">
              <a:ea typeface="Calibri"/>
              <a:cs typeface="Times New Roman"/>
            </a:endParaRPr>
          </a:p>
          <a:p>
            <a:pPr marL="213360" indent="-195580" algn="just">
              <a:spcAft>
                <a:spcPts val="0"/>
              </a:spcAft>
            </a:pPr>
            <a:r>
              <a:rPr lang="tr-TR" sz="2000" dirty="0">
                <a:latin typeface="Times New Roman"/>
                <a:ea typeface="Calibri"/>
                <a:cs typeface="Times New Roman"/>
              </a:rPr>
              <a:t> </a:t>
            </a:r>
            <a:endParaRPr lang="tr-TR" sz="1200" dirty="0"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"/>
            </a:pPr>
            <a:r>
              <a:rPr lang="tr-TR" sz="2000" dirty="0">
                <a:latin typeface="Times New Roman"/>
                <a:ea typeface="Calibri"/>
                <a:cs typeface="Times New Roman"/>
              </a:rPr>
              <a:t>Gauss eliminasyon yönteminde ileri doğru hesaplamalarda paydaya getirilen (pivot) sayı sıfır olduğunda sorun çıkar. Eğer pivot eleman sıfır olmayıp sıfıra yakın bir sayı olsa dahi sorun ortadan kalkmış olmaz. </a:t>
            </a:r>
            <a:r>
              <a:rPr lang="tr-TR" sz="2000" dirty="0" smtClean="0">
                <a:latin typeface="Times New Roman"/>
                <a:ea typeface="Calibri"/>
                <a:cs typeface="Times New Roman"/>
              </a:rPr>
              <a:t>Pivot 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elemanının altındaki sütunun en büyük katsayısını belirlemek bir avantaj sağlar. Satırların yeri, en büyük eleman pivot elemanı olacak şekilde değiştirilebilir. Bu işleme 'kısmi </a:t>
            </a:r>
            <a:r>
              <a:rPr lang="tr-TR" sz="2000" dirty="0" err="1">
                <a:latin typeface="Times New Roman"/>
                <a:ea typeface="Calibri"/>
                <a:cs typeface="Times New Roman"/>
              </a:rPr>
              <a:t>pivotlama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' adı verilir. Eğer sütunlarla birlikte satırlarda en büyük eleman için taranırsa ve sonra yer değiştirilirse bu sürece 'tam </a:t>
            </a:r>
            <a:r>
              <a:rPr lang="tr-TR" sz="2000" dirty="0" err="1">
                <a:latin typeface="Times New Roman"/>
                <a:ea typeface="Calibri"/>
                <a:cs typeface="Times New Roman"/>
              </a:rPr>
              <a:t>pivotlama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' adı verilir. Tam </a:t>
            </a:r>
            <a:r>
              <a:rPr lang="tr-TR" sz="2000" dirty="0" err="1">
                <a:latin typeface="Times New Roman"/>
                <a:ea typeface="Calibri"/>
                <a:cs typeface="Times New Roman"/>
              </a:rPr>
              <a:t>pivotlama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ortaya çıkan karışıklıklar nedeni ile sık kullanılmaz. Sıfıra bölmeyi önlemenin yanında, </a:t>
            </a:r>
            <a:r>
              <a:rPr lang="tr-TR" sz="2000" dirty="0" err="1">
                <a:latin typeface="Times New Roman"/>
                <a:ea typeface="Calibri"/>
                <a:cs typeface="Times New Roman"/>
              </a:rPr>
              <a:t>pivotlama</a:t>
            </a:r>
            <a:r>
              <a:rPr lang="tr-TR" sz="2000" dirty="0">
                <a:latin typeface="Times New Roman"/>
                <a:ea typeface="Calibri"/>
                <a:cs typeface="Times New Roman"/>
              </a:rPr>
              <a:t> aynı zamanda yuvarlama hatalarını da en aza indirir</a:t>
            </a:r>
            <a:r>
              <a:rPr lang="tr-TR" dirty="0">
                <a:latin typeface="Times New Roman"/>
                <a:ea typeface="Calibri"/>
                <a:cs typeface="Times New Roman"/>
              </a:rPr>
              <a:t>. </a:t>
            </a:r>
            <a:endParaRPr lang="tr-TR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3737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04248" y="159597"/>
            <a:ext cx="2088232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      Bölüm3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124744"/>
            <a:ext cx="78486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193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28644" y="1"/>
            <a:ext cx="1404679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7825472" y="11865"/>
            <a:ext cx="1307851" cy="39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    </a:t>
            </a:r>
          </a:p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  Bölüm-3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36169"/>
            <a:ext cx="7247904" cy="598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155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04248" y="159597"/>
            <a:ext cx="2088232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      Bölüm3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84961" y="554167"/>
            <a:ext cx="61863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LİNEER DENKLEM SİSTEMLERİNİN ÇÖZÜMÜ</a:t>
            </a:r>
            <a:endParaRPr lang="tr-TR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412776"/>
            <a:ext cx="82962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16" y="3789040"/>
            <a:ext cx="8277225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025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04248" y="159597"/>
            <a:ext cx="2088232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      Bölüm3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84960" y="597069"/>
            <a:ext cx="492487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1. GAUSS ELİMİNASYON YÖNTEMİ 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253852" y="1052736"/>
            <a:ext cx="864096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200" dirty="0">
                <a:latin typeface="Times New Roman"/>
                <a:ea typeface="Calibri"/>
                <a:cs typeface="Times New Roman"/>
              </a:rPr>
              <a:t>Denklem (2)’deki Lineer denklem takımını çözmek için kullanılan yöntemlerden bir tanesi Gauss Eliminasyon yöntemidir</a:t>
            </a:r>
            <a:r>
              <a:rPr lang="tr-TR" sz="2200" dirty="0" smtClean="0">
                <a:latin typeface="Times New Roman"/>
                <a:ea typeface="Calibri"/>
                <a:cs typeface="Times New Roman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endParaRPr lang="tr-TR" sz="2200" dirty="0" smtClean="0">
              <a:latin typeface="Times New Roman"/>
              <a:ea typeface="Calibri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200" dirty="0" smtClean="0">
                <a:latin typeface="Times New Roman"/>
                <a:ea typeface="Calibri"/>
                <a:cs typeface="Times New Roman"/>
              </a:rPr>
              <a:t>Bu yöntem, </a:t>
            </a:r>
            <a:r>
              <a:rPr lang="tr-TR" sz="2200" b="1" dirty="0">
                <a:latin typeface="Times New Roman"/>
                <a:ea typeface="Calibri"/>
                <a:cs typeface="Times New Roman"/>
              </a:rPr>
              <a:t>katsayıları simetrik olmayan</a:t>
            </a:r>
            <a:r>
              <a:rPr lang="tr-TR" sz="2200" dirty="0">
                <a:latin typeface="Times New Roman"/>
                <a:ea typeface="Calibri"/>
                <a:cs typeface="Times New Roman"/>
              </a:rPr>
              <a:t>, </a:t>
            </a:r>
            <a:r>
              <a:rPr lang="tr-TR" sz="2200" b="1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içindeki sıfır sayısı nispeten az olan matris çözümünde </a:t>
            </a:r>
            <a:r>
              <a:rPr lang="tr-TR" sz="2200" dirty="0">
                <a:latin typeface="Times New Roman"/>
                <a:ea typeface="Calibri"/>
                <a:cs typeface="Times New Roman"/>
              </a:rPr>
              <a:t>daha verimli olarak kullanılır</a:t>
            </a:r>
            <a:r>
              <a:rPr lang="tr-TR" sz="2200" dirty="0" smtClean="0">
                <a:latin typeface="Times New Roman"/>
                <a:ea typeface="Calibri"/>
                <a:cs typeface="Times New Roman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endParaRPr lang="tr-TR" sz="2200" dirty="0">
              <a:latin typeface="Times New Roman"/>
              <a:ea typeface="Calibri"/>
              <a:cs typeface="Times New Roman"/>
            </a:endParaRPr>
          </a:p>
          <a:p>
            <a:pPr marL="355600" indent="-35560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tr-TR" sz="2200" dirty="0" smtClean="0">
                <a:latin typeface="Times New Roman"/>
                <a:ea typeface="Calibri"/>
                <a:cs typeface="Times New Roman"/>
              </a:rPr>
              <a:t>Değişkenlerin </a:t>
            </a:r>
            <a:r>
              <a:rPr lang="tr-TR" sz="2200" dirty="0">
                <a:latin typeface="Times New Roman"/>
                <a:ea typeface="Calibri"/>
                <a:cs typeface="Times New Roman"/>
              </a:rPr>
              <a:t>yok edilmesi ilkesine dayandırılan Gauss Eliminasyon yöntemi iki aşamadan oluşur. </a:t>
            </a:r>
            <a:endParaRPr lang="tr-TR" sz="2200" dirty="0" smtClean="0">
              <a:latin typeface="Times New Roman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079500" algn="l"/>
              </a:tabLst>
            </a:pPr>
            <a:r>
              <a:rPr lang="tr-TR" sz="2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200" dirty="0" smtClean="0">
                <a:latin typeface="Times New Roman"/>
                <a:ea typeface="Calibri"/>
                <a:cs typeface="Times New Roman"/>
              </a:rPr>
              <a:t>  	</a:t>
            </a:r>
            <a:r>
              <a:rPr lang="tr-TR" sz="22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Birinci </a:t>
            </a:r>
            <a:r>
              <a:rPr lang="tr-TR" sz="2200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aşama</a:t>
            </a:r>
            <a:r>
              <a:rPr lang="tr-TR" sz="2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200" dirty="0" smtClean="0">
                <a:latin typeface="Times New Roman"/>
                <a:ea typeface="Calibri"/>
                <a:cs typeface="Times New Roman"/>
              </a:rPr>
              <a:t>  </a:t>
            </a:r>
            <a:r>
              <a:rPr lang="tr-TR" sz="2200" b="1" dirty="0" smtClean="0">
                <a:latin typeface="Times New Roman"/>
                <a:ea typeface="Calibri"/>
                <a:cs typeface="Times New Roman"/>
              </a:rPr>
              <a:t>katsayılar </a:t>
            </a:r>
            <a:r>
              <a:rPr lang="tr-TR" sz="2200" b="1" dirty="0">
                <a:latin typeface="Times New Roman"/>
                <a:ea typeface="Calibri"/>
                <a:cs typeface="Times New Roman"/>
              </a:rPr>
              <a:t>matrisi üst </a:t>
            </a:r>
            <a:r>
              <a:rPr lang="tr-TR" sz="2200" b="1" dirty="0" err="1">
                <a:latin typeface="Times New Roman"/>
                <a:ea typeface="Calibri"/>
                <a:cs typeface="Times New Roman"/>
              </a:rPr>
              <a:t>üçgensel</a:t>
            </a:r>
            <a:r>
              <a:rPr lang="tr-TR" sz="2200" b="1" dirty="0">
                <a:latin typeface="Times New Roman"/>
                <a:ea typeface="Calibri"/>
                <a:cs typeface="Times New Roman"/>
              </a:rPr>
              <a:t> hale getirilir</a:t>
            </a:r>
            <a:r>
              <a:rPr lang="tr-TR" sz="2200" b="1" dirty="0" smtClean="0">
                <a:latin typeface="Times New Roman"/>
                <a:ea typeface="Calibri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079500" algn="l"/>
              </a:tabLst>
            </a:pPr>
            <a:r>
              <a:rPr lang="tr-TR" sz="2200" dirty="0">
                <a:latin typeface="Times New Roman"/>
                <a:ea typeface="Calibri"/>
                <a:cs typeface="Times New Roman"/>
              </a:rPr>
              <a:t> </a:t>
            </a:r>
            <a:r>
              <a:rPr lang="tr-TR" sz="2200" dirty="0" smtClean="0">
                <a:latin typeface="Times New Roman"/>
                <a:ea typeface="Calibri"/>
                <a:cs typeface="Times New Roman"/>
              </a:rPr>
              <a:t>  	</a:t>
            </a:r>
            <a:r>
              <a:rPr lang="tr-TR" sz="2200" dirty="0" smtClean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İkinci </a:t>
            </a:r>
            <a:r>
              <a:rPr lang="tr-TR" sz="2200" dirty="0">
                <a:solidFill>
                  <a:srgbClr val="0000FF"/>
                </a:solidFill>
                <a:latin typeface="Times New Roman"/>
                <a:ea typeface="Calibri"/>
                <a:cs typeface="Times New Roman"/>
              </a:rPr>
              <a:t>aşamada</a:t>
            </a:r>
            <a:r>
              <a:rPr lang="tr-TR" sz="2200" dirty="0">
                <a:latin typeface="Times New Roman"/>
                <a:ea typeface="Calibri"/>
                <a:cs typeface="Times New Roman"/>
              </a:rPr>
              <a:t> ise </a:t>
            </a:r>
            <a:r>
              <a:rPr lang="tr-TR" sz="2200" b="1" dirty="0">
                <a:latin typeface="Times New Roman"/>
                <a:ea typeface="Calibri"/>
                <a:cs typeface="Times New Roman"/>
              </a:rPr>
              <a:t>çözüm vektörü hesaplanır</a:t>
            </a:r>
            <a:r>
              <a:rPr lang="tr-TR" sz="2200" dirty="0">
                <a:latin typeface="Times New Roman"/>
                <a:ea typeface="Calibri"/>
                <a:cs typeface="Times New Roman"/>
              </a:rPr>
              <a:t>.</a:t>
            </a:r>
            <a:endParaRPr lang="tr-TR" sz="2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802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04248" y="159597"/>
            <a:ext cx="2088232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      Bölüm3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84960" y="19032"/>
            <a:ext cx="4924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>
                <a:solidFill>
                  <a:srgbClr val="66FF66"/>
                </a:solidFill>
                <a:latin typeface="Times New Roman" pitchFamily="18" charset="0"/>
                <a:cs typeface="Times New Roman" pitchFamily="18" charset="0"/>
              </a:rPr>
              <a:t>3. 1. GAUSS ELİMİNASYON YÖNTEMİ 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251520" y="548680"/>
            <a:ext cx="849694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2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BİRİNCİ AŞAMA</a:t>
            </a:r>
            <a:r>
              <a:rPr lang="tr-TR" sz="2200" dirty="0" smtClean="0">
                <a:latin typeface="Times New Roman"/>
                <a:ea typeface="Calibri"/>
                <a:cs typeface="Times New Roman"/>
              </a:rPr>
              <a:t>   </a:t>
            </a:r>
            <a:r>
              <a:rPr lang="tr-TR" sz="2200" b="1" dirty="0" smtClean="0">
                <a:latin typeface="Times New Roman"/>
                <a:ea typeface="Calibri"/>
                <a:cs typeface="Times New Roman"/>
              </a:rPr>
              <a:t>katsayılar </a:t>
            </a:r>
            <a:r>
              <a:rPr lang="tr-TR" sz="2200" b="1" dirty="0">
                <a:latin typeface="Times New Roman"/>
                <a:ea typeface="Calibri"/>
                <a:cs typeface="Times New Roman"/>
              </a:rPr>
              <a:t>matrisi üst </a:t>
            </a:r>
            <a:r>
              <a:rPr lang="tr-TR" sz="2200" b="1" dirty="0" err="1">
                <a:latin typeface="Times New Roman"/>
                <a:ea typeface="Calibri"/>
                <a:cs typeface="Times New Roman"/>
              </a:rPr>
              <a:t>üçgensel</a:t>
            </a:r>
            <a:r>
              <a:rPr lang="tr-TR" sz="2200" b="1" dirty="0">
                <a:latin typeface="Times New Roman"/>
                <a:ea typeface="Calibri"/>
                <a:cs typeface="Times New Roman"/>
              </a:rPr>
              <a:t> hale getirilir</a:t>
            </a:r>
            <a:r>
              <a:rPr lang="tr-TR" sz="2200" b="1" dirty="0" smtClean="0">
                <a:latin typeface="Times New Roman"/>
                <a:ea typeface="Calibri"/>
                <a:cs typeface="Times New Roman"/>
              </a:rPr>
              <a:t>.</a:t>
            </a:r>
          </a:p>
          <a:p>
            <a:pPr algn="just">
              <a:spcAft>
                <a:spcPts val="0"/>
              </a:spcAft>
            </a:pPr>
            <a:endParaRPr lang="tr-TR" sz="1000" b="1" dirty="0" smtClean="0">
              <a:latin typeface="Times New Roman"/>
              <a:ea typeface="Calibri"/>
              <a:cs typeface="Times New Roman"/>
            </a:endParaRP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Clr>
                <a:srgbClr val="0000FF"/>
              </a:buClr>
              <a:buFont typeface="+mj-lt"/>
              <a:buAutoNum type="romanUcPeriod"/>
              <a:tabLst>
                <a:tab pos="1079500" algn="l"/>
              </a:tabLst>
            </a:pPr>
            <a:r>
              <a:rPr lang="tr-TR" sz="2200" dirty="0" smtClean="0">
                <a:latin typeface="Times New Roman"/>
                <a:ea typeface="Calibri"/>
              </a:rPr>
              <a:t>A </a:t>
            </a:r>
            <a:r>
              <a:rPr lang="tr-TR" sz="2200" dirty="0">
                <a:latin typeface="Times New Roman"/>
                <a:ea typeface="Calibri"/>
              </a:rPr>
              <a:t>matrisine B matrisi ilave edilerek </a:t>
            </a:r>
            <a:r>
              <a:rPr lang="tr-TR" sz="2200" dirty="0" smtClean="0">
                <a:latin typeface="Times New Roman"/>
                <a:ea typeface="Calibri"/>
              </a:rPr>
              <a:t>genişletilir. </a:t>
            </a:r>
          </a:p>
          <a:p>
            <a:pPr marL="514350" indent="-514350" algn="just">
              <a:spcAft>
                <a:spcPts val="0"/>
              </a:spcAft>
              <a:buClr>
                <a:srgbClr val="0000FF"/>
              </a:buClr>
              <a:buFont typeface="+mj-lt"/>
              <a:buAutoNum type="romanUcPeriod"/>
              <a:tabLst>
                <a:tab pos="1079500" algn="l"/>
              </a:tabLst>
            </a:pPr>
            <a:endParaRPr lang="tr-TR" sz="1400" dirty="0">
              <a:latin typeface="Times New Roman"/>
              <a:ea typeface="Calibri"/>
            </a:endParaRPr>
          </a:p>
          <a:p>
            <a:pPr marL="514350" indent="-514350" algn="just">
              <a:lnSpc>
                <a:spcPct val="150000"/>
              </a:lnSpc>
              <a:spcAft>
                <a:spcPts val="0"/>
              </a:spcAft>
              <a:buClr>
                <a:srgbClr val="0000FF"/>
              </a:buClr>
              <a:buFont typeface="+mj-lt"/>
              <a:buAutoNum type="romanUcPeriod"/>
              <a:tabLst>
                <a:tab pos="1079500" algn="l"/>
              </a:tabLst>
            </a:pPr>
            <a:r>
              <a:rPr lang="tr-TR" sz="2200" dirty="0" smtClean="0">
                <a:latin typeface="Times New Roman"/>
                <a:ea typeface="Calibri"/>
              </a:rPr>
              <a:t>Elde </a:t>
            </a:r>
            <a:r>
              <a:rPr lang="tr-TR" sz="2200" dirty="0">
                <a:latin typeface="Times New Roman"/>
                <a:ea typeface="Calibri"/>
              </a:rPr>
              <a:t>edilen yeni (genişletilmiş) matrisin alt üçgeni </a:t>
            </a:r>
            <a:r>
              <a:rPr lang="tr-TR" sz="2200" i="1" dirty="0">
                <a:solidFill>
                  <a:srgbClr val="FF0000"/>
                </a:solidFill>
                <a:latin typeface="Times New Roman"/>
                <a:ea typeface="Calibri"/>
              </a:rPr>
              <a:t>Satır-Sütun İşlemleri</a:t>
            </a:r>
            <a:r>
              <a:rPr lang="tr-TR" sz="2200" dirty="0">
                <a:solidFill>
                  <a:srgbClr val="FF0000"/>
                </a:solidFill>
                <a:latin typeface="Times New Roman"/>
                <a:ea typeface="Calibri"/>
              </a:rPr>
              <a:t> </a:t>
            </a:r>
            <a:r>
              <a:rPr lang="tr-TR" sz="2200" dirty="0">
                <a:latin typeface="Times New Roman"/>
                <a:ea typeface="Calibri"/>
              </a:rPr>
              <a:t>kullanılarak yani </a:t>
            </a:r>
            <a:r>
              <a:rPr lang="tr-TR" sz="2200" i="1" dirty="0">
                <a:solidFill>
                  <a:srgbClr val="0000FF"/>
                </a:solidFill>
                <a:latin typeface="Times New Roman"/>
                <a:ea typeface="Calibri"/>
              </a:rPr>
              <a:t>İleriye Doğru Eleme</a:t>
            </a:r>
            <a:r>
              <a:rPr lang="tr-TR" sz="2200" dirty="0">
                <a:solidFill>
                  <a:srgbClr val="0000FF"/>
                </a:solidFill>
                <a:latin typeface="Times New Roman"/>
                <a:ea typeface="Calibri"/>
              </a:rPr>
              <a:t> </a:t>
            </a:r>
            <a:r>
              <a:rPr lang="tr-TR" sz="2200" dirty="0">
                <a:latin typeface="Times New Roman"/>
                <a:ea typeface="Calibri"/>
              </a:rPr>
              <a:t>ile sıfır yapılır.</a:t>
            </a:r>
            <a:endParaRPr lang="tr-TR" sz="2200" dirty="0">
              <a:ea typeface="Calibri"/>
              <a:cs typeface="Times New Roman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56992"/>
            <a:ext cx="5492278" cy="260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5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04248" y="159597"/>
            <a:ext cx="2088232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      Bölüm3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84960" y="19032"/>
            <a:ext cx="4924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000" b="1" dirty="0">
                <a:solidFill>
                  <a:srgbClr val="66FF66"/>
                </a:solidFill>
                <a:latin typeface="Times New Roman" pitchFamily="18" charset="0"/>
                <a:cs typeface="Times New Roman" pitchFamily="18" charset="0"/>
              </a:rPr>
              <a:t>3. 1. GAUSS ELİMİNASYON YÖNTEMİ 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251520" y="620688"/>
            <a:ext cx="849235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2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İKİNCİ AŞAMADA : </a:t>
            </a:r>
            <a:r>
              <a:rPr lang="tr-TR" sz="2200" b="1" dirty="0">
                <a:latin typeface="Times New Roman"/>
                <a:ea typeface="Calibri"/>
                <a:cs typeface="Times New Roman"/>
              </a:rPr>
              <a:t>çözüm vektörü hesaplanır</a:t>
            </a:r>
            <a:r>
              <a:rPr lang="tr-TR" sz="2200" dirty="0" smtClean="0">
                <a:latin typeface="Times New Roman"/>
                <a:ea typeface="Calibri"/>
                <a:cs typeface="Times New Roman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tr-TR" sz="2200" i="1" dirty="0" smtClean="0">
                <a:solidFill>
                  <a:srgbClr val="0000FF"/>
                </a:solidFill>
                <a:latin typeface="Times New Roman"/>
                <a:ea typeface="Calibri"/>
              </a:rPr>
              <a:t>Geriye </a:t>
            </a:r>
            <a:r>
              <a:rPr lang="tr-TR" sz="2200" i="1" dirty="0">
                <a:solidFill>
                  <a:srgbClr val="0000FF"/>
                </a:solidFill>
                <a:latin typeface="Times New Roman"/>
                <a:ea typeface="Calibri"/>
              </a:rPr>
              <a:t>Doğru Yerine Koyma </a:t>
            </a:r>
            <a:r>
              <a:rPr lang="tr-TR" sz="2200" dirty="0">
                <a:latin typeface="Times New Roman"/>
                <a:ea typeface="Calibri"/>
              </a:rPr>
              <a:t> ile bilinmeyen değişkeler sondan geriye doğru bulunur.</a:t>
            </a:r>
            <a:endParaRPr lang="tr-TR" sz="2200" dirty="0">
              <a:ea typeface="Calibri"/>
              <a:cs typeface="Times New Roman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9" y="2236515"/>
            <a:ext cx="4128761" cy="183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2308515"/>
            <a:ext cx="4239837" cy="1692000"/>
          </a:xfrm>
          <a:prstGeom prst="rect">
            <a:avLst/>
          </a:prstGeom>
          <a:noFill/>
          <a:ln w="9525">
            <a:solidFill>
              <a:srgbClr val="66FF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60" y="4332188"/>
            <a:ext cx="8334384" cy="18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5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04248" y="159597"/>
            <a:ext cx="2088232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      Bölüm3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92089"/>
            <a:ext cx="836295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74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04248" y="159597"/>
            <a:ext cx="2088232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      Bölüm-3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847725"/>
            <a:ext cx="83248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53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04248" y="159597"/>
            <a:ext cx="2088232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      Bölüm3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681038"/>
            <a:ext cx="8334375" cy="549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538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>
          <a:xfrm>
            <a:off x="6660232" y="6453336"/>
            <a:ext cx="2133600" cy="365125"/>
          </a:xfrm>
        </p:spPr>
        <p:txBody>
          <a:bodyPr/>
          <a:lstStyle/>
          <a:p>
            <a:fld id="{39B46710-1FA1-45E1-AADA-2F02D808B4C5}" type="slidenum">
              <a:rPr lang="tr-TR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</a:t>
            </a:fld>
            <a:endParaRPr lang="tr-TR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0512" y="1"/>
            <a:ext cx="8532812" cy="404664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>
                  <a:alpha val="27000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tr-TR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647700" y="404664"/>
            <a:ext cx="84963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804248" y="159597"/>
            <a:ext cx="2088232" cy="245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80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1200" dirty="0" smtClean="0">
                <a:solidFill>
                  <a:srgbClr val="0000FF"/>
                </a:solidFill>
                <a:latin typeface="Book Antiqua" pitchFamily="18" charset="0"/>
              </a:rPr>
              <a:t>Sayısal Analiz      Bölüm3</a:t>
            </a:r>
            <a:endParaRPr lang="tr-TR" sz="1200" dirty="0">
              <a:solidFill>
                <a:srgbClr val="0000FF"/>
              </a:solidFill>
              <a:latin typeface="Book Antiqua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800100"/>
            <a:ext cx="8334375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553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310</Words>
  <Application>Microsoft Office PowerPoint</Application>
  <PresentationFormat>Ekran Gösterisi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4" baseType="lpstr"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SAYISAL ANALİZ</dc:title>
  <dc:creator>edeniz</dc:creator>
  <cp:lastModifiedBy>aras</cp:lastModifiedBy>
  <cp:revision>337</cp:revision>
  <dcterms:created xsi:type="dcterms:W3CDTF">2013-09-29T22:58:50Z</dcterms:created>
  <dcterms:modified xsi:type="dcterms:W3CDTF">2013-11-04T07:35:34Z</dcterms:modified>
</cp:coreProperties>
</file>