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9" r:id="rId2"/>
    <p:sldId id="280" r:id="rId3"/>
    <p:sldId id="281" r:id="rId4"/>
    <p:sldId id="293" r:id="rId5"/>
    <p:sldId id="294" r:id="rId6"/>
    <p:sldId id="295" r:id="rId7"/>
    <p:sldId id="282" r:id="rId8"/>
    <p:sldId id="296" r:id="rId9"/>
    <p:sldId id="297" r:id="rId10"/>
    <p:sldId id="283" r:id="rId11"/>
    <p:sldId id="284" r:id="rId12"/>
    <p:sldId id="298" r:id="rId13"/>
    <p:sldId id="299" r:id="rId14"/>
    <p:sldId id="285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BE5D3BEE-BA4B-4B4C-994C-4ED8D1D80B7C}">
          <p14:sldIdLst>
            <p14:sldId id="279"/>
            <p14:sldId id="280"/>
            <p14:sldId id="281"/>
            <p14:sldId id="293"/>
            <p14:sldId id="294"/>
            <p14:sldId id="295"/>
            <p14:sldId id="282"/>
            <p14:sldId id="296"/>
            <p14:sldId id="297"/>
            <p14:sldId id="283"/>
            <p14:sldId id="284"/>
            <p14:sldId id="298"/>
          </p14:sldIdLst>
        </p14:section>
        <p14:section name="Başlıksız Bölüm" id="{0EDA9FA7-6A4D-492D-B6AD-DF654B6A1866}">
          <p14:sldIdLst>
            <p14:sldId id="299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0" autoAdjust="0"/>
    <p:restoredTop sz="99008" autoAdjust="0"/>
  </p:normalViewPr>
  <p:slideViewPr>
    <p:cSldViewPr>
      <p:cViewPr>
        <p:scale>
          <a:sx n="100" d="100"/>
          <a:sy n="100" d="100"/>
        </p:scale>
        <p:origin x="-1440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59EF-4FA9-4F6B-8225-08E3C4D2B06C}" type="datetimeFigureOut">
              <a:rPr lang="tr-TR" smtClean="0"/>
              <a:t>20.10.2013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BCA00-4215-4B43-BE6A-CB19AABFE8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415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AC05-5161-40B8-93D2-A6AC9E55AE31}" type="datetime1">
              <a:rPr lang="tr-TR" smtClean="0"/>
              <a:t>20.10.2013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575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440D-26D4-46EE-B785-841C7676AE0E}" type="datetime1">
              <a:rPr lang="tr-TR" smtClean="0"/>
              <a:t>20.10.2013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06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966F-2CAA-4EE5-B5D7-2191F83EB676}" type="datetime1">
              <a:rPr lang="tr-TR" smtClean="0"/>
              <a:t>20.10.2013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106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455A-1FCD-4F2E-A1B7-7BD09B623DEF}" type="datetime1">
              <a:rPr lang="tr-TR" smtClean="0"/>
              <a:t>20.10.2013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693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A17C-6BD2-42CA-B17F-4DC224D066C7}" type="datetime1">
              <a:rPr lang="tr-TR" smtClean="0"/>
              <a:t>20.10.2013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548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9DFB-9A30-4CE6-B187-356DA1BBE646}" type="datetime1">
              <a:rPr lang="tr-TR" smtClean="0"/>
              <a:t>20.10.2013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56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AEA8-C387-4FCB-ADBF-2C1D02EE5F40}" type="datetime1">
              <a:rPr lang="tr-TR" smtClean="0"/>
              <a:t>20.10.2013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114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C5F9-75AB-4448-9985-8BC7E323E300}" type="datetime1">
              <a:rPr lang="tr-TR" smtClean="0"/>
              <a:t>20.10.2013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829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16D-F060-4C4A-A4EB-2F4DD3D6019E}" type="datetime1">
              <a:rPr lang="tr-TR" smtClean="0"/>
              <a:t>20.10.2013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828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7A75-DBDB-4CDB-8063-0D9F79ED88C9}" type="datetime1">
              <a:rPr lang="tr-TR" smtClean="0"/>
              <a:t>20.10.2013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725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0B9D-6B8E-4E29-AB69-711694F64185}" type="datetime1">
              <a:rPr lang="tr-TR" smtClean="0"/>
              <a:t>20.10.2013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89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DC71-2292-4654-AFC3-1BE58F3633E4}" type="datetime1">
              <a:rPr lang="tr-TR" smtClean="0"/>
              <a:t>20.10.2013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158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33022" y="159597"/>
            <a:ext cx="151097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476672"/>
            <a:ext cx="58197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7" y="3933056"/>
            <a:ext cx="59150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64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2346" y="44260"/>
            <a:ext cx="151097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07504" y="72104"/>
            <a:ext cx="3852292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MATLAB</a:t>
            </a:r>
            <a:r>
              <a:rPr lang="tr-TR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Ortamında Polinom İşlemleri</a:t>
            </a:r>
            <a:endParaRPr lang="tr-TR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251520" y="620688"/>
                <a:ext cx="866957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tr-TR" dirty="0">
                    <a:solidFill>
                      <a:srgbClr val="000000"/>
                    </a:solidFill>
                    <a:latin typeface="Times New Roman"/>
                    <a:ea typeface="Times New Roman"/>
                  </a:rPr>
                  <a:t>Polinom bir değişkenli bir fonksiyondur ve “ n.” dereceden bir </a:t>
                </a:r>
                <a:r>
                  <a:rPr lang="tr-TR" dirty="0" err="1">
                    <a:solidFill>
                      <a:srgbClr val="000000"/>
                    </a:solidFill>
                    <a:latin typeface="Times New Roman"/>
                    <a:ea typeface="Times New Roman"/>
                  </a:rPr>
                  <a:t>polinom’un</a:t>
                </a:r>
                <a:r>
                  <a:rPr lang="tr-TR" dirty="0">
                    <a:solidFill>
                      <a:srgbClr val="000000"/>
                    </a:solidFill>
                    <a:latin typeface="Times New Roman"/>
                    <a:ea typeface="Times New Roman"/>
                  </a:rPr>
                  <a:t> genel gösterimi;</a:t>
                </a:r>
                <a:endParaRPr lang="tr-TR" dirty="0">
                  <a:latin typeface="Times New Roman"/>
                  <a:ea typeface="Times New Roman"/>
                </a:endParaRPr>
              </a:p>
              <a:p>
                <a:endParaRPr lang="tr-TR" b="0" i="1" dirty="0" smtClean="0">
                  <a:solidFill>
                    <a:srgbClr val="00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𝑨</m:t>
                      </m:r>
                      <m:d>
                        <m:dPr>
                          <m:ctrlPr>
                            <a:rPr lang="tr-T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b="1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tr-T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tr-T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tr-T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tr-T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tr-T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tr-TR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tr-TR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tr-TR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tr-TR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tr-TR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tr-TR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tr-TR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tr-TR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tr-T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tr-T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tr-TR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tr-T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tr-T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tr-TR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tr-TR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tr-TR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𝒙</m:t>
                      </m:r>
                      <m:r>
                        <a:rPr lang="tr-TR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tr-TR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tr-TR" b="1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endParaRPr lang="tr-TR" dirty="0">
                  <a:solidFill>
                    <a:srgbClr val="000000"/>
                  </a:solidFill>
                  <a:latin typeface="Times New Roman"/>
                </a:endParaRPr>
              </a:p>
              <a:p>
                <a:r>
                  <a:rPr lang="tr-TR" dirty="0">
                    <a:solidFill>
                      <a:srgbClr val="000000"/>
                    </a:solidFill>
                    <a:latin typeface="Times New Roman"/>
                  </a:rPr>
                  <a:t>olarak verilir, </a:t>
                </a:r>
                <a:r>
                  <a:rPr lang="tr-TR" dirty="0" smtClean="0">
                    <a:solidFill>
                      <a:srgbClr val="000000"/>
                    </a:solidFill>
                    <a:latin typeface="Times New Roman"/>
                  </a:rPr>
                  <a:t>bu ifade de </a:t>
                </a:r>
                <a:r>
                  <a:rPr lang="tr-TR" dirty="0" smtClean="0">
                    <a:solidFill>
                      <a:srgbClr val="000000"/>
                    </a:solidFill>
                    <a:latin typeface="Times New Roman" pitchFamily="18" charset="0"/>
                    <a:ea typeface="Times New Roman"/>
                    <a:cs typeface="Times New Roman" pitchFamily="18" charset="0"/>
                  </a:rPr>
                  <a:t>“ </a:t>
                </a:r>
                <a:r>
                  <a:rPr lang="tr-TR" b="1" i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tr-TR" dirty="0" smtClean="0">
                    <a:solidFill>
                      <a:srgbClr val="000000"/>
                    </a:solidFill>
                    <a:latin typeface="Times New Roman" pitchFamily="18" charset="0"/>
                    <a:ea typeface="Times New Roman"/>
                    <a:cs typeface="Times New Roman" pitchFamily="18" charset="0"/>
                  </a:rPr>
                  <a:t>” </a:t>
                </a:r>
                <a:r>
                  <a:rPr lang="tr-TR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değişkeni </a:t>
                </a:r>
                <a:r>
                  <a:rPr lang="tr-TR" u="sng" dirty="0" smtClean="0">
                    <a:solidFill>
                      <a:srgbClr val="000000"/>
                    </a:solidFill>
                    <a:latin typeface="Times New Roman"/>
                  </a:rPr>
                  <a:t>bir </a:t>
                </a:r>
                <a:r>
                  <a:rPr lang="tr-TR" u="sng" dirty="0">
                    <a:solidFill>
                      <a:srgbClr val="000000"/>
                    </a:solidFill>
                    <a:latin typeface="Times New Roman"/>
                  </a:rPr>
                  <a:t>sayı</a:t>
                </a:r>
                <a:r>
                  <a:rPr lang="tr-TR" dirty="0">
                    <a:solidFill>
                      <a:srgbClr val="000000"/>
                    </a:solidFill>
                    <a:latin typeface="Times New Roman"/>
                  </a:rPr>
                  <a:t> olabileceği gibi </a:t>
                </a:r>
                <a:r>
                  <a:rPr lang="tr-TR" u="sng" dirty="0">
                    <a:solidFill>
                      <a:srgbClr val="000000"/>
                    </a:solidFill>
                    <a:latin typeface="Times New Roman"/>
                  </a:rPr>
                  <a:t>bir </a:t>
                </a:r>
                <a:r>
                  <a:rPr lang="tr-TR" u="sng" dirty="0" smtClean="0">
                    <a:solidFill>
                      <a:srgbClr val="000000"/>
                    </a:solidFill>
                    <a:latin typeface="Times New Roman"/>
                  </a:rPr>
                  <a:t>matriste </a:t>
                </a:r>
                <a:r>
                  <a:rPr lang="tr-TR" dirty="0" smtClean="0">
                    <a:solidFill>
                      <a:srgbClr val="000000"/>
                    </a:solidFill>
                    <a:latin typeface="Times New Roman"/>
                  </a:rPr>
                  <a:t>olabilir.</a:t>
                </a:r>
                <a:endParaRPr lang="tr-TR" dirty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20688"/>
                <a:ext cx="866957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563" t="-2066" b="-578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Düz Bağlayıcı 8"/>
          <p:cNvCxnSpPr/>
          <p:nvPr/>
        </p:nvCxnSpPr>
        <p:spPr>
          <a:xfrm>
            <a:off x="4566114" y="2348880"/>
            <a:ext cx="0" cy="4320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51520" y="2394988"/>
            <a:ext cx="3852292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İ</a:t>
            </a:r>
            <a:r>
              <a:rPr lang="tr-TR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 </a:t>
            </a:r>
            <a:r>
              <a:rPr lang="tr-TR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Polinomun</a:t>
            </a:r>
            <a:r>
              <a:rPr lang="tr-TR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Toplamı veya Farkı</a:t>
            </a:r>
            <a:endParaRPr lang="tr-TR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Düz Bağlayıcı 12"/>
          <p:cNvCxnSpPr/>
          <p:nvPr/>
        </p:nvCxnSpPr>
        <p:spPr>
          <a:xfrm>
            <a:off x="0" y="2276872"/>
            <a:ext cx="9036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kdörtgen 13"/>
              <p:cNvSpPr/>
              <p:nvPr/>
            </p:nvSpPr>
            <p:spPr>
              <a:xfrm>
                <a:off x="436587" y="3140968"/>
                <a:ext cx="2880320" cy="8352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tr-T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tr-TR" sz="16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tr-T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−4</m:t>
                      </m:r>
                      <m:sSup>
                        <m:sSupPr>
                          <m:ctrlPr>
                            <a:rPr lang="tr-T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tr-T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−2</m:t>
                      </m:r>
                      <m:r>
                        <a:rPr lang="tr-TR" sz="1600" b="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tr-TR" sz="1600" b="0" i="1">
                          <a:solidFill>
                            <a:schemeClr val="tx1"/>
                          </a:solidFill>
                          <a:latin typeface="Cambria Math"/>
                        </a:rPr>
                        <m:t>+6</m:t>
                      </m:r>
                    </m:oMath>
                  </m:oMathPara>
                </a14:m>
                <a:endParaRPr lang="tr-TR" sz="1600" dirty="0" smtClean="0">
                  <a:solidFill>
                    <a:schemeClr val="tx1"/>
                  </a:solidFill>
                  <a:latin typeface="Times New Roman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tr-T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tr-TR" sz="16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tr-TR" sz="1600" b="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tr-T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sSup>
                        <m:sSupPr>
                          <m:ctrlPr>
                            <a:rPr lang="tr-T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tr-TR" sz="1600" b="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tr-T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sSup>
                        <m:sSupPr>
                          <m:ctrlPr>
                            <a:rPr lang="tr-T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1600" dirty="0">
                  <a:solidFill>
                    <a:schemeClr val="tx1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14" name="Dikdörtge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87" y="3140968"/>
                <a:ext cx="2880320" cy="8352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95" y="4224883"/>
            <a:ext cx="3495675" cy="1019175"/>
          </a:xfrm>
          <a:prstGeom prst="rect">
            <a:avLst/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kdörtgen 15"/>
              <p:cNvSpPr/>
              <p:nvPr/>
            </p:nvSpPr>
            <p:spPr>
              <a:xfrm>
                <a:off x="405991" y="5529924"/>
                <a:ext cx="3780284" cy="465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16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tr-T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tr-TR" sz="16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tr-TR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tr-TR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6</m:t>
                              </m:r>
                              <m:r>
                                <a:rPr lang="tr-TR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tr-T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tr-T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−6</m:t>
                      </m:r>
                      <m:sSup>
                        <m:sSupPr>
                          <m:ctrlPr>
                            <a:rPr lang="tr-T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tr-T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tr-TR" sz="1600" i="1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sSup>
                        <m:sSupPr>
                          <m:ctrlPr>
                            <a:rPr lang="tr-T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tr-T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−2</m:t>
                      </m:r>
                      <m:r>
                        <a:rPr lang="tr-TR" sz="1600" b="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tr-TR" sz="1600" b="0" i="1">
                          <a:solidFill>
                            <a:schemeClr val="tx1"/>
                          </a:solidFill>
                          <a:latin typeface="Cambria Math"/>
                        </a:rPr>
                        <m:t>+6</m:t>
                      </m:r>
                    </m:oMath>
                  </m:oMathPara>
                </a14:m>
                <a:endParaRPr lang="tr-TR" sz="1600" dirty="0" smtClean="0">
                  <a:solidFill>
                    <a:schemeClr val="tx1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16" name="Dikdörtge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91" y="5529924"/>
                <a:ext cx="3780284" cy="4658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895850" y="2409850"/>
            <a:ext cx="3852292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Polinomun</a:t>
            </a:r>
            <a:r>
              <a:rPr lang="tr-TR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Bir Sayı İle Çarpılması</a:t>
            </a:r>
            <a:endParaRPr lang="tr-TR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ikdörtgen 17"/>
              <p:cNvSpPr/>
              <p:nvPr/>
            </p:nvSpPr>
            <p:spPr>
              <a:xfrm>
                <a:off x="5004048" y="3155570"/>
                <a:ext cx="374409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16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tr-TR" sz="1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16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tr-TR" sz="1600" b="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tr-T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+3</m:t>
                      </m:r>
                      <m:sSup>
                        <m:sSupPr>
                          <m:ctrlPr>
                            <a:rPr lang="tr-T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tr-T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−7</m:t>
                      </m:r>
                      <m:sSup>
                        <m:sSupPr>
                          <m:ctrlPr>
                            <a:rPr lang="tr-T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tr-T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−2</m:t>
                      </m:r>
                      <m:r>
                        <a:rPr lang="tr-TR" sz="1600" b="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tr-TR" sz="1600" b="0" i="1">
                          <a:solidFill>
                            <a:schemeClr val="tx1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tr-TR" sz="1600" dirty="0">
                  <a:solidFill>
                    <a:schemeClr val="tx1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18" name="Dikdörtgen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155570"/>
                <a:ext cx="374409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19026"/>
            <a:ext cx="2943225" cy="619125"/>
          </a:xfrm>
          <a:prstGeom prst="rect">
            <a:avLst/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Dikdörtgen 19"/>
              <p:cNvSpPr/>
              <p:nvPr/>
            </p:nvSpPr>
            <p:spPr>
              <a:xfrm>
                <a:off x="5156448" y="5483383"/>
                <a:ext cx="374409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16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tr-T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tr-TR" sz="16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tr-T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+6</m:t>
                      </m:r>
                      <m:sSup>
                        <m:sSupPr>
                          <m:ctrlPr>
                            <a:rPr lang="tr-T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tr-T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−14</m:t>
                      </m:r>
                      <m:sSup>
                        <m:sSupPr>
                          <m:ctrlPr>
                            <a:rPr lang="tr-T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tr-T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−4</m:t>
                      </m:r>
                      <m:r>
                        <a:rPr lang="tr-TR" sz="1600" b="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tr-TR" sz="1600" b="0" i="1">
                          <a:solidFill>
                            <a:schemeClr val="tx1"/>
                          </a:solidFill>
                          <a:latin typeface="Cambria Math"/>
                        </a:rPr>
                        <m:t>+2</m:t>
                      </m:r>
                    </m:oMath>
                  </m:oMathPara>
                </a14:m>
                <a:endParaRPr lang="tr-TR" sz="1600" dirty="0">
                  <a:solidFill>
                    <a:schemeClr val="tx1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20" name="Dikdörtgen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48" y="5483383"/>
                <a:ext cx="3744094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ikdörtgen 14"/>
          <p:cNvSpPr/>
          <p:nvPr/>
        </p:nvSpPr>
        <p:spPr>
          <a:xfrm>
            <a:off x="467841" y="2724279"/>
            <a:ext cx="2700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Polinomların</a:t>
            </a:r>
            <a:r>
              <a:rPr lang="tr-TR" sz="12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boyutları aynı olmalıdır </a:t>
            </a:r>
            <a:endParaRPr lang="tr-TR" sz="1200" b="1" dirty="0"/>
          </a:p>
        </p:txBody>
      </p:sp>
    </p:spTree>
    <p:extLst>
      <p:ext uri="{BB962C8B-B14F-4D97-AF65-F5344CB8AC3E}">
        <p14:creationId xmlns:p14="http://schemas.microsoft.com/office/powerpoint/2010/main" val="313647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11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35254" y="37063"/>
            <a:ext cx="151097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51978" y="437453"/>
            <a:ext cx="3852292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İ</a:t>
            </a:r>
            <a:r>
              <a:rPr lang="tr-TR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 </a:t>
            </a:r>
            <a:r>
              <a:rPr lang="tr-TR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Polinomun</a:t>
            </a:r>
            <a:r>
              <a:rPr lang="tr-TR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Birbiri İle Çarpımı</a:t>
            </a:r>
            <a:endParaRPr lang="tr-TR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/>
              <p:cNvSpPr/>
              <p:nvPr/>
            </p:nvSpPr>
            <p:spPr>
              <a:xfrm>
                <a:off x="323528" y="1105802"/>
                <a:ext cx="2880320" cy="757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d>
                        <m:dPr>
                          <m:ctrlP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tr-TR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𝟖</m:t>
                      </m:r>
                      <m:sSup>
                        <m:sSupPr>
                          <m:ctrlP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𝟕</m:t>
                      </m:r>
                      <m:r>
                        <a:rPr lang="tr-TR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tr-TR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400" b="1" dirty="0" smtClean="0">
                  <a:solidFill>
                    <a:schemeClr val="tx1"/>
                  </a:solidFill>
                  <a:latin typeface="Times New Roman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d>
                        <m:dPr>
                          <m:ctrlP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tr-TR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𝟓</m:t>
                          </m:r>
                        </m:sup>
                      </m:sSup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𝟕</m:t>
                      </m:r>
                      <m:sSup>
                        <m:sSupPr>
                          <m:ctrlP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tr-TR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tr-TR" sz="1400" b="1" dirty="0">
                  <a:solidFill>
                    <a:schemeClr val="tx1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9" name="Dikdörtge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05802"/>
                <a:ext cx="2880320" cy="7579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10"/>
              <p:cNvSpPr/>
              <p:nvPr/>
            </p:nvSpPr>
            <p:spPr>
              <a:xfrm>
                <a:off x="2710433" y="2204864"/>
                <a:ext cx="6232600" cy="427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1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𝑪</m:t>
                      </m:r>
                      <m:d>
                        <m:dPr>
                          <m:ctrlP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tr-TR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sz="1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400" b="1" i="1" smtClean="0">
                              <a:latin typeface="Cambria Math"/>
                            </a:rPr>
                            <m:t>𝟖</m:t>
                          </m:r>
                          <m:r>
                            <a:rPr lang="tr-TR" sz="1400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tr-TR" sz="1400" b="1" i="1" smtClean="0">
                              <a:latin typeface="Cambria Math"/>
                            </a:rPr>
                            <m:t>𝟗</m:t>
                          </m:r>
                        </m:sup>
                      </m:sSup>
                      <m:r>
                        <a:rPr lang="tr-TR" sz="1400" b="1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tr-TR" sz="1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4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tr-TR" sz="1400" b="1" i="1">
                              <a:latin typeface="Cambria Math"/>
                            </a:rPr>
                            <m:t>𝟔</m:t>
                          </m:r>
                          <m:r>
                            <a:rPr lang="tr-TR" sz="1400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tr-TR" sz="1400" b="1" i="1" smtClean="0">
                              <a:latin typeface="Cambria Math"/>
                            </a:rPr>
                            <m:t>𝟖</m:t>
                          </m:r>
                        </m:sup>
                      </m:sSup>
                      <m:r>
                        <a:rPr lang="tr-TR" sz="1400" b="1" i="1" smtClean="0">
                          <a:latin typeface="Cambria Math"/>
                        </a:rPr>
                        <m:t>+</m:t>
                      </m:r>
                      <m:r>
                        <a:rPr lang="tr-TR" sz="1400" b="1" i="1" smtClean="0">
                          <a:latin typeface="Cambria Math"/>
                        </a:rPr>
                        <m:t>𝟐𝟖</m:t>
                      </m:r>
                      <m:sSup>
                        <m:sSupPr>
                          <m:ctrlPr>
                            <a:rPr lang="tr-TR" sz="1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400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tr-TR" sz="1400" b="1" i="1" smtClean="0">
                              <a:latin typeface="Cambria Math"/>
                            </a:rPr>
                            <m:t>𝟕</m:t>
                          </m:r>
                        </m:sup>
                      </m:sSup>
                      <m:r>
                        <a:rPr lang="tr-TR" sz="1400" b="1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tr-TR" sz="1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400" b="1" i="1" smtClean="0">
                              <a:latin typeface="Cambria Math"/>
                            </a:rPr>
                            <m:t>𝟒𝟐</m:t>
                          </m:r>
                          <m:r>
                            <a:rPr lang="tr-TR" sz="1400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tr-TR" sz="1400" b="1" i="1" smtClean="0">
                              <a:latin typeface="Cambria Math"/>
                            </a:rPr>
                            <m:t>𝟔</m:t>
                          </m:r>
                        </m:sup>
                      </m:sSup>
                      <m:r>
                        <a:rPr lang="tr-TR" sz="1400" b="1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tr-TR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tr-TR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𝟔</m:t>
                              </m:r>
                              <m:r>
                                <a:rPr lang="tr-TR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tr-TR" sz="1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p>
                          </m:sSup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𝟖𝟗</m:t>
                          </m:r>
                          <m: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𝟒𝟏</m:t>
                      </m:r>
                      <m:sSup>
                        <m:sSupPr>
                          <m:ctrlP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𝟏𝟒</m:t>
                      </m:r>
                      <m:sSup>
                        <m:sSupPr>
                          <m:ctrlP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𝟒𝟎</m:t>
                      </m:r>
                      <m:r>
                        <a:rPr lang="tr-TR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tr-TR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tr-TR" sz="1400" b="1" dirty="0" smtClean="0">
                  <a:solidFill>
                    <a:schemeClr val="tx1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11" name="Dikdörtge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433" y="2204864"/>
                <a:ext cx="6232600" cy="4275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153" y="980728"/>
            <a:ext cx="4362450" cy="1133475"/>
          </a:xfrm>
          <a:prstGeom prst="rect">
            <a:avLst/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Çift Ayraç 2"/>
          <p:cNvSpPr/>
          <p:nvPr/>
        </p:nvSpPr>
        <p:spPr>
          <a:xfrm>
            <a:off x="268599" y="1177810"/>
            <a:ext cx="2537359" cy="78832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/>
          <p:cNvSpPr/>
          <p:nvPr/>
        </p:nvSpPr>
        <p:spPr>
          <a:xfrm>
            <a:off x="3811538" y="444323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conv</a:t>
            </a:r>
            <a:r>
              <a:rPr lang="tr-TR" sz="16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tr-TR" sz="1600" b="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x,y</a:t>
            </a:r>
            <a:r>
              <a:rPr lang="tr-TR" sz="16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):  </a:t>
            </a:r>
            <a:r>
              <a:rPr lang="tr-TR" sz="1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x ve y adlı iki matrisin çarpımını hesaplar </a:t>
            </a:r>
            <a:endParaRPr lang="tr-TR" sz="1600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22319" y="2911994"/>
            <a:ext cx="7563902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Büyük Dereceli </a:t>
            </a:r>
            <a:r>
              <a:rPr lang="tr-TR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Polinomun</a:t>
            </a:r>
            <a:r>
              <a:rPr lang="tr-TR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Küçük Dereceli </a:t>
            </a:r>
            <a:r>
              <a:rPr lang="tr-TR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Polinoma</a:t>
            </a:r>
            <a:r>
              <a:rPr lang="tr-TR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Bölümü</a:t>
            </a:r>
            <a:endParaRPr lang="tr-TR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ikdörtgen 17"/>
              <p:cNvSpPr/>
              <p:nvPr/>
            </p:nvSpPr>
            <p:spPr>
              <a:xfrm>
                <a:off x="420008" y="4080832"/>
                <a:ext cx="2880320" cy="757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d>
                        <m:dPr>
                          <m:ctrlP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tr-TR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𝟕</m:t>
                          </m:r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p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𝟔</m:t>
                          </m:r>
                        </m:sup>
                      </m:sSup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  <m:sSup>
                        <m:sSupPr>
                          <m:ctrlP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p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tr-TR" sz="1400" b="1" i="1" smtClean="0">
                          <a:latin typeface="Cambria Math"/>
                        </a:rPr>
                        <m:t>𝟖</m:t>
                      </m:r>
                      <m:sSup>
                        <m:sSupPr>
                          <m:ctrlPr>
                            <a:rPr lang="tr-TR" sz="1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400" b="1" i="1">
                              <a:latin typeface="Cambria Math"/>
                            </a:rPr>
                            <m:t> </m:t>
                          </m:r>
                          <m:r>
                            <a:rPr lang="tr-TR" sz="1400" b="1" i="1">
                              <a:latin typeface="Cambria Math"/>
                            </a:rPr>
                            <m:t>𝒕</m:t>
                          </m:r>
                        </m:e>
                        <m:sup>
                          <m:r>
                            <a:rPr lang="tr-TR" sz="1400" b="1" i="1"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tr-TR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tr-TR" sz="1400" b="1" dirty="0" smtClean="0">
                  <a:solidFill>
                    <a:schemeClr val="tx1"/>
                  </a:solidFill>
                  <a:latin typeface="Times New Roman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tr-TR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p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  <m:sSup>
                        <m:sSupPr>
                          <m:ctrlP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  <m:sup>
                          <m:r>
                            <a:rPr lang="tr-TR" sz="1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𝒕</m:t>
                      </m:r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tr-TR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tr-TR" sz="1400" b="1" dirty="0">
                  <a:solidFill>
                    <a:schemeClr val="tx1"/>
                  </a:solidFill>
                  <a:latin typeface="Times New Roman"/>
                </a:endParaRPr>
              </a:p>
            </p:txBody>
          </p:sp>
        </mc:Choice>
        <mc:Fallback xmlns="">
          <p:sp>
            <p:nvSpPr>
              <p:cNvPr id="18" name="Dikdörtgen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08" y="4080832"/>
                <a:ext cx="2880320" cy="75796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Çift Ayraç 20"/>
          <p:cNvSpPr/>
          <p:nvPr/>
        </p:nvSpPr>
        <p:spPr>
          <a:xfrm>
            <a:off x="365079" y="4152840"/>
            <a:ext cx="2537359" cy="78832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 21"/>
          <p:cNvSpPr/>
          <p:nvPr/>
        </p:nvSpPr>
        <p:spPr>
          <a:xfrm>
            <a:off x="393690" y="3339370"/>
            <a:ext cx="71306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deconv</a:t>
            </a:r>
            <a:r>
              <a:rPr lang="tr-TR" sz="16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(pay, payda):  </a:t>
            </a:r>
            <a:r>
              <a:rPr lang="tr-TR" sz="1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pay ve payda adlı iki matrisin bölümünü hesaplar </a:t>
            </a:r>
            <a:endParaRPr lang="tr-TR" sz="1600" dirty="0"/>
          </a:p>
        </p:txBody>
      </p:sp>
      <p:cxnSp>
        <p:nvCxnSpPr>
          <p:cNvPr id="25" name="Düz Bağlayıcı 24"/>
          <p:cNvCxnSpPr/>
          <p:nvPr/>
        </p:nvCxnSpPr>
        <p:spPr>
          <a:xfrm>
            <a:off x="0" y="2708920"/>
            <a:ext cx="9146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153" y="3818340"/>
            <a:ext cx="4076700" cy="1457325"/>
          </a:xfrm>
          <a:prstGeom prst="rect">
            <a:avLst/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Dikdörtgen 27"/>
              <p:cNvSpPr/>
              <p:nvPr/>
            </p:nvSpPr>
            <p:spPr>
              <a:xfrm>
                <a:off x="3707904" y="5445224"/>
                <a:ext cx="3454773" cy="753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1400" b="1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𝒃𝒐𝒍𝒖𝒎</m:t>
                      </m:r>
                      <m:d>
                        <m:dPr>
                          <m:ctrlP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tr-TR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sz="1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400" b="1" i="1">
                              <a:latin typeface="Cambria Math"/>
                            </a:rPr>
                            <m:t> </m:t>
                          </m:r>
                          <m:r>
                            <a:rPr lang="tr-TR" sz="1400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tr-TR" sz="1400" b="1" i="1" smtClean="0">
                              <a:latin typeface="Cambria Math"/>
                            </a:rPr>
                            <m:t>.</m:t>
                          </m:r>
                          <m:r>
                            <a:rPr lang="tr-TR" sz="1400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tr-TR" sz="1400" b="1" i="1">
                              <a:latin typeface="Cambria Math"/>
                            </a:rPr>
                            <m:t>𝒕</m:t>
                          </m:r>
                        </m:e>
                        <m:sup>
                          <m:r>
                            <a:rPr lang="tr-TR" sz="14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tr-TR" sz="1400" b="1" i="1" smtClean="0">
                          <a:latin typeface="Cambria Math"/>
                        </a:rPr>
                        <m:t>+</m:t>
                      </m:r>
                      <m:r>
                        <a:rPr lang="tr-TR" sz="1400" b="1" i="1" smtClean="0">
                          <a:latin typeface="Cambria Math"/>
                        </a:rPr>
                        <m:t>𝟕</m:t>
                      </m:r>
                      <m:r>
                        <a:rPr lang="tr-TR" sz="1400" b="1" i="1" smtClean="0">
                          <a:latin typeface="Cambria Math"/>
                        </a:rPr>
                        <m:t>𝒕</m:t>
                      </m:r>
                      <m:r>
                        <a:rPr lang="tr-TR" sz="1400" b="1" i="1">
                          <a:latin typeface="Cambria Math"/>
                        </a:rPr>
                        <m:t>+</m:t>
                      </m:r>
                      <m:r>
                        <a:rPr lang="tr-TR" sz="1400" b="1" i="1" smtClean="0">
                          <a:latin typeface="Cambria Math"/>
                        </a:rPr>
                        <m:t>𝟏𝟑</m:t>
                      </m:r>
                    </m:oMath>
                  </m:oMathPara>
                </a14:m>
                <a:endParaRPr lang="tr-TR" sz="1400" b="1" dirty="0" smtClean="0">
                  <a:latin typeface="Times New Roman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1400" b="1" i="1" smtClean="0">
                          <a:latin typeface="Cambria Math"/>
                        </a:rPr>
                        <m:t>𝒌𝒂𝒍𝒂𝒏</m:t>
                      </m:r>
                      <m:d>
                        <m:dPr>
                          <m:ctrlPr>
                            <a:rPr lang="tr-TR" sz="1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1400" b="1" i="1"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tr-TR" sz="14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sz="1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400" b="1" i="1" smtClean="0">
                              <a:latin typeface="Cambria Math"/>
                            </a:rPr>
                            <m:t>𝟓𝟑</m:t>
                          </m:r>
                          <m:r>
                            <a:rPr lang="tr-TR" sz="1400" b="1" i="1">
                              <a:latin typeface="Cambria Math"/>
                            </a:rPr>
                            <m:t>𝒕</m:t>
                          </m:r>
                        </m:e>
                        <m:sup>
                          <m:r>
                            <a:rPr lang="tr-TR" sz="1400" b="1" i="1" smtClean="0"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tr-TR" sz="1400" b="1" i="1">
                          <a:latin typeface="Cambria Math"/>
                        </a:rPr>
                        <m:t>−</m:t>
                      </m:r>
                      <m:r>
                        <a:rPr lang="tr-TR" sz="1400" b="1" i="1">
                          <a:latin typeface="Cambria Math"/>
                        </a:rPr>
                        <m:t>𝟒𝟐</m:t>
                      </m:r>
                      <m:sSup>
                        <m:sSupPr>
                          <m:ctrlPr>
                            <a:rPr lang="tr-TR" sz="1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400" b="1" i="1">
                              <a:latin typeface="Cambria Math"/>
                            </a:rPr>
                            <m:t> </m:t>
                          </m:r>
                          <m:r>
                            <a:rPr lang="tr-TR" sz="1400" b="1" i="1">
                              <a:latin typeface="Cambria Math"/>
                            </a:rPr>
                            <m:t>𝒕</m:t>
                          </m:r>
                        </m:e>
                        <m:sup>
                          <m:r>
                            <a:rPr lang="tr-TR" sz="14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tr-TR" sz="1400" b="1" i="1" smtClean="0">
                          <a:latin typeface="Cambria Math"/>
                        </a:rPr>
                        <m:t>−</m:t>
                      </m:r>
                      <m:r>
                        <a:rPr lang="tr-TR" sz="1400" b="1" i="1" smtClean="0">
                          <a:latin typeface="Cambria Math"/>
                        </a:rPr>
                        <m:t>𝟖𝟐</m:t>
                      </m:r>
                      <m:r>
                        <a:rPr lang="tr-TR" sz="1400" b="1" i="1">
                          <a:latin typeface="Cambria Math"/>
                        </a:rPr>
                        <m:t>𝒕</m:t>
                      </m:r>
                      <m:r>
                        <a:rPr lang="tr-TR" sz="1400" b="1" i="1" smtClean="0">
                          <a:latin typeface="Cambria Math"/>
                        </a:rPr>
                        <m:t>−</m:t>
                      </m:r>
                      <m:r>
                        <a:rPr lang="tr-TR" sz="1400" b="1" i="1" smtClean="0">
                          <a:latin typeface="Cambria Math"/>
                        </a:rPr>
                        <m:t>𝟏𝟎𝟐</m:t>
                      </m:r>
                    </m:oMath>
                  </m:oMathPara>
                </a14:m>
                <a:endParaRPr lang="tr-TR" sz="1400" b="1" dirty="0">
                  <a:latin typeface="Times New Roman"/>
                </a:endParaRPr>
              </a:p>
            </p:txBody>
          </p:sp>
        </mc:Choice>
        <mc:Fallback xmlns="">
          <p:sp>
            <p:nvSpPr>
              <p:cNvPr id="28" name="Dikdörtgen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445224"/>
                <a:ext cx="3454773" cy="75315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647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35254" y="37063"/>
            <a:ext cx="151097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rgbClr val="EEECE1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4887" y="548680"/>
            <a:ext cx="3852292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rgbClr val="EEECE1"/>
              </a:buClr>
              <a:buSzPct val="75000"/>
              <a:buFont typeface="Wingdings" pitchFamily="2" charset="2"/>
              <a:buNone/>
            </a:pPr>
            <a:r>
              <a:rPr lang="tr-TR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Polinomun</a:t>
            </a:r>
            <a:r>
              <a:rPr lang="tr-TR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Köklerinin Bulunması</a:t>
            </a:r>
            <a:endParaRPr lang="tr-TR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460673" y="952154"/>
            <a:ext cx="77837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roots</a:t>
            </a:r>
            <a:r>
              <a:rPr lang="tr-TR" sz="16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(a):  </a:t>
            </a:r>
            <a:r>
              <a:rPr lang="tr-TR" sz="1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a vektörünün köklerini hesaplar. Burada </a:t>
            </a:r>
            <a:r>
              <a:rPr lang="tr-TR" sz="1600" b="1" i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r>
              <a:rPr lang="tr-TR" sz="1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; verilen </a:t>
            </a:r>
            <a:r>
              <a:rPr lang="tr-TR" sz="16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polinomun</a:t>
            </a:r>
            <a:r>
              <a:rPr lang="tr-TR" sz="1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katsayı vektörüdür. </a:t>
            </a:r>
            <a:endParaRPr lang="tr-TR" sz="1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ikdörtgen 18"/>
              <p:cNvSpPr/>
              <p:nvPr/>
            </p:nvSpPr>
            <p:spPr>
              <a:xfrm>
                <a:off x="676697" y="1557076"/>
                <a:ext cx="2527151" cy="422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tr-T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tr-TR" sz="14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tr-T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tr-T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−4</m:t>
                      </m:r>
                      <m:sSup>
                        <m:sSupPr>
                          <m:ctrlPr>
                            <a:rPr lang="tr-T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4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tr-T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tr-T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tr-TR" sz="1400" b="0" i="1" smtClean="0">
                          <a:latin typeface="Cambria Math"/>
                        </a:rPr>
                        <m:t>6</m:t>
                      </m:r>
                      <m:sSup>
                        <m:sSupPr>
                          <m:ctrlPr>
                            <a:rPr lang="tr-T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400" b="0" i="1">
                              <a:latin typeface="Cambria Math"/>
                            </a:rPr>
                            <m:t> </m:t>
                          </m:r>
                          <m:r>
                            <a:rPr lang="tr-TR" sz="1400" b="0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tr-TR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tr-TR" sz="1400" b="0" i="1" smtClean="0">
                          <a:latin typeface="Cambria Math"/>
                        </a:rPr>
                        <m:t>−4</m:t>
                      </m:r>
                      <m:r>
                        <a:rPr lang="tr-TR" sz="14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tr-TR" sz="14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9" name="Dikdörtge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97" y="1557076"/>
                <a:ext cx="2527151" cy="42274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319298" y="1699704"/>
            <a:ext cx="43204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Ör:</a:t>
            </a:r>
            <a:endParaRPr lang="tr-TR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699704"/>
            <a:ext cx="1943100" cy="1419225"/>
          </a:xfrm>
          <a:prstGeom prst="rect">
            <a:avLst/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kdörtgen 22"/>
              <p:cNvSpPr/>
              <p:nvPr/>
            </p:nvSpPr>
            <p:spPr>
              <a:xfrm>
                <a:off x="5220072" y="2293987"/>
                <a:ext cx="3672408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tr-TR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tr-TR" sz="1400" b="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tr-T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−0</m:t>
                          </m:r>
                        </m:e>
                      </m:d>
                      <m:r>
                        <a:rPr lang="tr-T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tr-T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tr-T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tr-T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. </m:t>
                      </m:r>
                      <m:d>
                        <m:dPr>
                          <m:ctrlPr>
                            <a:rPr lang="tr-T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tr-T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−1−</m:t>
                          </m:r>
                          <m:r>
                            <a:rPr lang="tr-T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tr-T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. (</m:t>
                      </m:r>
                      <m:r>
                        <a:rPr lang="tr-T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𝑡</m:t>
                      </m:r>
                      <m:r>
                        <a:rPr lang="tr-T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−1+</m:t>
                      </m:r>
                      <m:r>
                        <a:rPr lang="tr-T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𝑖</m:t>
                      </m:r>
                      <m:r>
                        <a:rPr lang="tr-T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sz="14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3" name="Dikdörtgen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293987"/>
                <a:ext cx="3672408" cy="4154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ikdörtgen 23"/>
          <p:cNvSpPr/>
          <p:nvPr/>
        </p:nvSpPr>
        <p:spPr>
          <a:xfrm>
            <a:off x="460673" y="3446115"/>
            <a:ext cx="79997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Yukarıda bulunan köklerin, F(t) fonksiyonunu sağlayıp sağlamadığı kontrol edilmek istenirse </a:t>
            </a:r>
            <a:endParaRPr lang="tr-TR" sz="1600" dirty="0">
              <a:solidFill>
                <a:prstClr val="black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373" y="4077072"/>
            <a:ext cx="1924050" cy="1428750"/>
          </a:xfrm>
          <a:prstGeom prst="rect">
            <a:avLst/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ikdörtgen 25"/>
              <p:cNvSpPr/>
              <p:nvPr/>
            </p:nvSpPr>
            <p:spPr>
              <a:xfrm>
                <a:off x="460326" y="5693221"/>
                <a:ext cx="83155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sz="1600" dirty="0" smtClean="0">
                    <a:solidFill>
                      <a:srgbClr val="000000"/>
                    </a:solidFill>
                    <a:latin typeface="Times New Roman"/>
                    <a:ea typeface="Times New Roman"/>
                  </a:rPr>
                  <a:t>1.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160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tr-TR" sz="16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tr-TR" sz="16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−13</m:t>
                        </m:r>
                      </m:sup>
                    </m:sSup>
                  </m:oMath>
                </a14:m>
                <a:r>
                  <a:rPr lang="tr-TR" sz="1600" dirty="0" smtClean="0">
                    <a:solidFill>
                      <a:prstClr val="black"/>
                    </a:solidFill>
                  </a:rPr>
                  <a:t>  </a:t>
                </a:r>
                <a:r>
                  <a:rPr lang="tr-TR" sz="1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değeri dört tane kök değeri ile çarpılacaktır. Değerlerin tam olarak sıfır olmaması </a:t>
                </a:r>
                <a:r>
                  <a:rPr lang="tr-TR" sz="1600" dirty="0" err="1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matlab</a:t>
                </a:r>
                <a:r>
                  <a:rPr lang="tr-TR" sz="1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hesaplama ortamının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tr-TR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tr-TR" sz="16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−13</m:t>
                        </m:r>
                      </m:sup>
                    </m:sSup>
                  </m:oMath>
                </a14:m>
                <a:r>
                  <a:rPr lang="tr-TR" sz="1600" dirty="0">
                    <a:solidFill>
                      <a:prstClr val="black"/>
                    </a:solidFill>
                  </a:rPr>
                  <a:t>  </a:t>
                </a:r>
                <a:r>
                  <a:rPr lang="tr-TR" sz="16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duyarlılıkta işlem yapabilme kapasitesinden kaynaklanmaktadır.</a:t>
                </a:r>
                <a:endParaRPr lang="tr-TR" sz="1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Dikdörtge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26" y="5693221"/>
                <a:ext cx="8315585" cy="584775"/>
              </a:xfrm>
              <a:prstGeom prst="rect">
                <a:avLst/>
              </a:prstGeom>
              <a:blipFill rotWithShape="1">
                <a:blip r:embed="rId6"/>
                <a:stretch>
                  <a:fillRect l="-440" t="-4167" b="-1145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00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35254" y="37063"/>
            <a:ext cx="151097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rgbClr val="EEECE1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4886" y="548680"/>
            <a:ext cx="5579282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rgbClr val="EEECE1"/>
              </a:buClr>
              <a:buSzPct val="75000"/>
              <a:buFont typeface="Wingdings" pitchFamily="2" charset="2"/>
              <a:buNone/>
            </a:pPr>
            <a:r>
              <a:rPr lang="tr-TR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Köklerden Yola Çıkarak </a:t>
            </a:r>
            <a:r>
              <a:rPr lang="tr-TR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Polinomun</a:t>
            </a:r>
            <a:r>
              <a:rPr lang="tr-TR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Elde Edilmesi</a:t>
            </a:r>
            <a:endParaRPr lang="tr-TR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460673" y="952154"/>
            <a:ext cx="77837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poly</a:t>
            </a:r>
            <a:r>
              <a:rPr lang="tr-TR" sz="1600" b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(a):  </a:t>
            </a:r>
            <a:r>
              <a:rPr lang="tr-TR" sz="1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a vektörünün elemanlarını kök kabul eden </a:t>
            </a:r>
            <a:r>
              <a:rPr lang="tr-TR" sz="16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polinomu</a:t>
            </a:r>
            <a:r>
              <a:rPr lang="tr-TR" sz="1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bulur </a:t>
            </a:r>
            <a:endParaRPr lang="tr-TR" sz="16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ikdörtgen 18"/>
              <p:cNvSpPr/>
              <p:nvPr/>
            </p:nvSpPr>
            <p:spPr>
              <a:xfrm>
                <a:off x="2732360" y="4009716"/>
                <a:ext cx="35678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tr-T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tr-T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tr-TR" sz="16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tr-T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tr-T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−4</m:t>
                      </m:r>
                      <m:sSup>
                        <m:sSupPr>
                          <m:ctrlPr>
                            <a:rPr lang="tr-T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tr-T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tr-T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+6</m:t>
                      </m:r>
                      <m:sSup>
                        <m:sSupPr>
                          <m:ctrlPr>
                            <a:rPr lang="tr-T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tr-T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sz="16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tr-T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tr-T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−4</m:t>
                      </m:r>
                      <m:r>
                        <a:rPr lang="tr-T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tr-TR" sz="1600" i="1" dirty="0" smtClean="0">
                  <a:solidFill>
                    <a:prstClr val="black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19" name="Dikdörtge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360" y="4009716"/>
                <a:ext cx="35678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319298" y="1699704"/>
            <a:ext cx="43204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rgbClr val="EEECE1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Ör:</a:t>
            </a:r>
            <a:endParaRPr lang="tr-TR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kdörtgen 22"/>
              <p:cNvSpPr/>
              <p:nvPr/>
            </p:nvSpPr>
            <p:spPr>
              <a:xfrm>
                <a:off x="751346" y="1529273"/>
                <a:ext cx="3672408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tr-T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tr-T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sz="1400" b="0" i="1" smtClean="0">
                        <a:solidFill>
                          <a:prstClr val="black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tr-TR" sz="1400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tr-T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tr-TR" sz="14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tr-TR" sz="1400" b="0" i="1" smtClean="0">
                        <a:solidFill>
                          <a:prstClr val="black"/>
                        </a:solidFill>
                        <a:latin typeface="Cambria Math"/>
                      </a:rPr>
                      <m:t>2  ,</m:t>
                    </m:r>
                    <m:sSub>
                      <m:sSubPr>
                        <m:ctrlPr>
                          <a:rPr lang="tr-TR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tr-T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tr-TR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tr-T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tr-TR" sz="14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tr-TR" sz="1400" b="0" i="1" smtClean="0">
                        <a:solidFill>
                          <a:prstClr val="black"/>
                        </a:solidFill>
                        <a:latin typeface="Cambria Math"/>
                      </a:rPr>
                      <m:t>1+</m:t>
                    </m:r>
                    <m:r>
                      <a:rPr lang="tr-TR" sz="1400" b="0" i="1" smtClean="0">
                        <a:solidFill>
                          <a:prstClr val="black"/>
                        </a:solidFill>
                        <a:latin typeface="Cambria Math"/>
                      </a:rPr>
                      <m:t>𝑖</m:t>
                    </m:r>
                    <m:r>
                      <a:rPr lang="tr-TR" sz="1400" b="0" i="1" smtClean="0">
                        <a:solidFill>
                          <a:prstClr val="black"/>
                        </a:solidFill>
                        <a:latin typeface="Cambria Math"/>
                      </a:rPr>
                      <m:t>  ,</m:t>
                    </m:r>
                    <m:sSub>
                      <m:sSubPr>
                        <m:ctrlPr>
                          <a:rPr lang="tr-TR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tr-TR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tr-TR" sz="1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tr-TR" sz="1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tr-TR" sz="1400" i="1">
                        <a:solidFill>
                          <a:prstClr val="black"/>
                        </a:solidFill>
                        <a:latin typeface="Cambria Math"/>
                      </a:rPr>
                      <m:t>=1</m:t>
                    </m:r>
                    <m:r>
                      <a:rPr lang="tr-TR" sz="1400" b="0" i="1" smtClean="0">
                        <a:solidFill>
                          <a:prstClr val="black"/>
                        </a:solidFill>
                        <a:latin typeface="Cambria Math"/>
                      </a:rPr>
                      <m:t>−</m:t>
                    </m:r>
                    <m:r>
                      <a:rPr lang="tr-TR" sz="1400" i="1">
                        <a:solidFill>
                          <a:prstClr val="black"/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tr-TR" sz="14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Dikdörtgen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46" y="1529273"/>
                <a:ext cx="3672408" cy="415498"/>
              </a:xfrm>
              <a:prstGeom prst="rect">
                <a:avLst/>
              </a:prstGeom>
              <a:blipFill rotWithShape="1">
                <a:blip r:embed="rId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ikdörtgen 16"/>
          <p:cNvSpPr/>
          <p:nvPr/>
        </p:nvSpPr>
        <p:spPr>
          <a:xfrm>
            <a:off x="3995936" y="1566271"/>
            <a:ext cx="4051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Değerlerini kök kabul eden </a:t>
            </a:r>
            <a:r>
              <a:rPr lang="tr-TR" sz="16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polinomu</a:t>
            </a:r>
            <a:r>
              <a:rPr lang="tr-TR" sz="1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bulunuz </a:t>
            </a:r>
            <a:endParaRPr lang="tr-TR" sz="1600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73" y="2167706"/>
            <a:ext cx="2933700" cy="876300"/>
          </a:xfrm>
          <a:prstGeom prst="rect">
            <a:avLst/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2138361"/>
            <a:ext cx="2990850" cy="885825"/>
          </a:xfrm>
          <a:prstGeom prst="rect">
            <a:avLst/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1" name="Dikdörtgen 20"/>
          <p:cNvSpPr/>
          <p:nvPr/>
        </p:nvSpPr>
        <p:spPr>
          <a:xfrm>
            <a:off x="433288" y="3501008"/>
            <a:ext cx="80991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Yukarıda bulunan a vektörün elemanlarını katsayı olarak kabul eden polinom aşağıda verilmiştir</a:t>
            </a:r>
            <a:endParaRPr lang="tr-TR" sz="1600" dirty="0">
              <a:solidFill>
                <a:prstClr val="black"/>
              </a:solidFill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3902209" y="2411996"/>
            <a:ext cx="6285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veya</a:t>
            </a:r>
            <a:endParaRPr lang="tr-TR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07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14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33022" y="159597"/>
            <a:ext cx="151097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4886" y="548680"/>
            <a:ext cx="7739522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rgbClr val="EEECE1"/>
              </a:buClr>
              <a:buSzPct val="75000"/>
              <a:buFont typeface="Wingdings" pitchFamily="2" charset="2"/>
              <a:buNone/>
            </a:pPr>
            <a:r>
              <a:rPr lang="tr-TR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Doğrusal Denklem Sistemlerinin Çözümünde  </a:t>
            </a:r>
            <a:r>
              <a:rPr lang="tr-TR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inv</a:t>
            </a:r>
            <a:r>
              <a:rPr lang="tr-TR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Komutunun Kullanılması</a:t>
            </a:r>
            <a:endParaRPr lang="tr-TR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9" y="1140569"/>
            <a:ext cx="28765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Düz Bağlayıcı 8"/>
          <p:cNvCxnSpPr/>
          <p:nvPr/>
        </p:nvCxnSpPr>
        <p:spPr>
          <a:xfrm>
            <a:off x="4139952" y="1052736"/>
            <a:ext cx="0" cy="5589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052736"/>
            <a:ext cx="44005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52" y="3933056"/>
            <a:ext cx="24479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804" y="5805264"/>
            <a:ext cx="15621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47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33022" y="159597"/>
            <a:ext cx="151097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97" y="1484784"/>
            <a:ext cx="60102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6672"/>
            <a:ext cx="58864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16" b="46798"/>
          <a:stretch/>
        </p:blipFill>
        <p:spPr bwMode="auto">
          <a:xfrm>
            <a:off x="5940152" y="2420888"/>
            <a:ext cx="2546623" cy="13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97"/>
          <a:stretch/>
        </p:blipFill>
        <p:spPr bwMode="auto">
          <a:xfrm>
            <a:off x="1009997" y="5373216"/>
            <a:ext cx="59245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39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33022" y="159597"/>
            <a:ext cx="151097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74415" y="463722"/>
            <a:ext cx="2808312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Matrislerin  Oluşturulması</a:t>
            </a:r>
            <a:endParaRPr lang="tr-TR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69" y="980728"/>
            <a:ext cx="23336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Düz Bağlayıcı 9"/>
          <p:cNvCxnSpPr/>
          <p:nvPr/>
        </p:nvCxnSpPr>
        <p:spPr>
          <a:xfrm>
            <a:off x="5580112" y="463722"/>
            <a:ext cx="0" cy="61926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69" y="1996827"/>
            <a:ext cx="17049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3273552"/>
            <a:ext cx="19431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92021" y="975822"/>
            <a:ext cx="43204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Ör:</a:t>
            </a:r>
            <a:endParaRPr lang="tr-TR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92021" y="1964988"/>
            <a:ext cx="43204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Ör:</a:t>
            </a:r>
            <a:endParaRPr lang="tr-TR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592021" y="3243327"/>
            <a:ext cx="43204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Ör:</a:t>
            </a:r>
            <a:endParaRPr lang="tr-TR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5157192"/>
            <a:ext cx="42576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92021" y="5085184"/>
            <a:ext cx="43204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Ör:</a:t>
            </a:r>
            <a:endParaRPr lang="tr-TR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87" y="563513"/>
            <a:ext cx="14668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5896347" y="548037"/>
            <a:ext cx="43204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Ör:</a:t>
            </a:r>
            <a:endParaRPr lang="tr-TR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358" y="2685836"/>
            <a:ext cx="19240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5896347" y="2685836"/>
            <a:ext cx="43204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Ör:</a:t>
            </a:r>
            <a:endParaRPr lang="tr-TR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9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604447" y="6381328"/>
            <a:ext cx="326549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895044" y="1"/>
            <a:ext cx="1248956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8119" y="404664"/>
            <a:ext cx="3533775" cy="28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Matrislerin  Elemanlarının Adresleri</a:t>
            </a:r>
            <a:endParaRPr lang="tr-TR" sz="16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3713287" y="620688"/>
            <a:ext cx="0" cy="61926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07504" y="1145679"/>
            <a:ext cx="43204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Ör:</a:t>
            </a:r>
            <a:endParaRPr lang="tr-TR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07504" y="3593951"/>
            <a:ext cx="43204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Ör:</a:t>
            </a:r>
            <a:endParaRPr lang="tr-TR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3851920" y="794892"/>
            <a:ext cx="43204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Ör:</a:t>
            </a:r>
            <a:endParaRPr lang="tr-TR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3851920" y="3582888"/>
            <a:ext cx="43204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Ör:</a:t>
            </a:r>
            <a:endParaRPr lang="tr-TR" sz="1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12" y="1191781"/>
            <a:ext cx="24479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12" y="3593951"/>
            <a:ext cx="31908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182616" y="406228"/>
            <a:ext cx="4734684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Matris Elemanlarının Bir Kısmı İle Başka Matris Oluşturma</a:t>
            </a:r>
            <a:endParaRPr lang="tr-TR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794892"/>
            <a:ext cx="31242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62920"/>
            <a:ext cx="47053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28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33022" y="159597"/>
            <a:ext cx="151097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15652" y="476672"/>
            <a:ext cx="39243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Matris Büyüklükleri</a:t>
            </a:r>
            <a:endParaRPr lang="tr-TR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251656" y="97015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25" indent="-1076325" algn="just"/>
            <a:r>
              <a:rPr lang="tr-TR" b="1" dirty="0">
                <a:solidFill>
                  <a:srgbClr val="000000"/>
                </a:solidFill>
                <a:latin typeface="Times New Roman"/>
              </a:rPr>
              <a:t>size(A) </a:t>
            </a:r>
            <a:r>
              <a:rPr lang="tr-TR" b="1" dirty="0" smtClean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tr-TR" dirty="0" smtClean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tr-TR" dirty="0">
                <a:solidFill>
                  <a:srgbClr val="000000"/>
                </a:solidFill>
                <a:latin typeface="Times New Roman"/>
              </a:rPr>
              <a:t>matrisinin satır ve sütun sayısı hakkında bilgi verir. İlk sayı satır sayısını, </a:t>
            </a:r>
            <a:r>
              <a:rPr lang="tr-TR" dirty="0" smtClean="0">
                <a:solidFill>
                  <a:srgbClr val="000000"/>
                </a:solidFill>
                <a:latin typeface="Times New Roman"/>
              </a:rPr>
              <a:t> ikinci </a:t>
            </a:r>
            <a:r>
              <a:rPr lang="tr-TR" dirty="0">
                <a:solidFill>
                  <a:srgbClr val="000000"/>
                </a:solidFill>
                <a:latin typeface="Times New Roman"/>
              </a:rPr>
              <a:t>sayı ise sütun sayısını verir.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179648" y="3429824"/>
            <a:ext cx="871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 dirty="0" smtClean="0">
                <a:solidFill>
                  <a:srgbClr val="000000"/>
                </a:solidFill>
                <a:latin typeface="Times New Roman"/>
              </a:rPr>
              <a:t>[m, </a:t>
            </a:r>
            <a:r>
              <a:rPr lang="tr-TR" b="1" dirty="0">
                <a:solidFill>
                  <a:srgbClr val="000000"/>
                </a:solidFill>
                <a:latin typeface="Times New Roman"/>
              </a:rPr>
              <a:t>n] =size (A</a:t>
            </a:r>
            <a:r>
              <a:rPr lang="tr-TR" b="1" dirty="0" smtClean="0">
                <a:solidFill>
                  <a:srgbClr val="000000"/>
                </a:solidFill>
                <a:latin typeface="Times New Roman"/>
              </a:rPr>
              <a:t>):     </a:t>
            </a:r>
            <a:r>
              <a:rPr lang="tr-TR" dirty="0" smtClean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tr-TR" dirty="0">
                <a:solidFill>
                  <a:srgbClr val="000000"/>
                </a:solidFill>
                <a:latin typeface="Times New Roman"/>
              </a:rPr>
              <a:t>matrisinin satır sayısı m, sütun sayısını ise n adlı değişkene atanır.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01" y="1844824"/>
            <a:ext cx="325241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11" y="4077232"/>
            <a:ext cx="3744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28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1656" y="116632"/>
            <a:ext cx="3924300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rgbClr val="EEECE1"/>
              </a:buClr>
              <a:buSzPct val="75000"/>
              <a:buFont typeface="Wingdings" pitchFamily="2" charset="2"/>
              <a:buNone/>
            </a:pPr>
            <a:r>
              <a:rPr lang="tr-TR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Matris Büyüklükleri</a:t>
            </a:r>
            <a:endParaRPr lang="tr-TR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215652" y="616215"/>
            <a:ext cx="8604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0700" indent="-1790700" algn="just" defTabSz="876300"/>
            <a:r>
              <a:rPr lang="tr-TR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b=size (A, 1) : </a:t>
            </a:r>
            <a:r>
              <a:rPr lang="tr-TR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tr-TR" dirty="0">
                <a:solidFill>
                  <a:srgbClr val="000000"/>
                </a:solidFill>
                <a:latin typeface="Times New Roman"/>
              </a:rPr>
              <a:t>matrisinin satır sayısı b adlı değişkene atanır ve sütun sayısı ile ilgilenilmez.</a:t>
            </a:r>
            <a:endParaRPr lang="tr-TR" dirty="0">
              <a:solidFill>
                <a:prstClr val="black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89917" y="2420888"/>
            <a:ext cx="8640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 dirty="0" smtClean="0">
                <a:solidFill>
                  <a:srgbClr val="000000"/>
                </a:solidFill>
                <a:latin typeface="Times New Roman"/>
              </a:rPr>
              <a:t>r =size </a:t>
            </a:r>
            <a:r>
              <a:rPr lang="tr-TR" b="1" dirty="0">
                <a:solidFill>
                  <a:srgbClr val="000000"/>
                </a:solidFill>
                <a:latin typeface="Times New Roman"/>
              </a:rPr>
              <a:t>(A, 2) :</a:t>
            </a:r>
            <a:r>
              <a:rPr lang="tr-TR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tr-TR" dirty="0">
                <a:solidFill>
                  <a:srgbClr val="000000"/>
                </a:solidFill>
                <a:latin typeface="Arial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tr-TR" dirty="0">
                <a:solidFill>
                  <a:srgbClr val="000000"/>
                </a:solidFill>
                <a:latin typeface="Times New Roman"/>
              </a:rPr>
              <a:t>matrisinin sütun sayısı r adlı değişkene atanır, satır sayısı ile ilgilenilmez.</a:t>
            </a:r>
            <a:endParaRPr lang="tr-TR" dirty="0">
              <a:solidFill>
                <a:prstClr val="black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272194" y="3999993"/>
            <a:ext cx="8568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0" indent="-1524000"/>
            <a:r>
              <a:rPr lang="tr-TR" b="1" dirty="0">
                <a:solidFill>
                  <a:srgbClr val="000000"/>
                </a:solidFill>
                <a:latin typeface="Times New Roman"/>
              </a:rPr>
              <a:t>t=</a:t>
            </a:r>
            <a:r>
              <a:rPr lang="tr-TR" b="1" dirty="0" err="1">
                <a:solidFill>
                  <a:srgbClr val="000000"/>
                </a:solidFill>
                <a:latin typeface="Times New Roman"/>
              </a:rPr>
              <a:t>length</a:t>
            </a:r>
            <a:r>
              <a:rPr lang="tr-TR" b="1" dirty="0">
                <a:solidFill>
                  <a:srgbClr val="000000"/>
                </a:solidFill>
                <a:latin typeface="Times New Roman"/>
              </a:rPr>
              <a:t> (A) :</a:t>
            </a:r>
            <a:r>
              <a:rPr lang="tr-TR" b="1" dirty="0">
                <a:solidFill>
                  <a:srgbClr val="000000"/>
                </a:solidFill>
                <a:latin typeface="Arial"/>
              </a:rPr>
              <a:t>  </a:t>
            </a:r>
            <a:r>
              <a:rPr lang="tr-TR" b="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Times New Roman"/>
              </a:rPr>
              <a:t>A  </a:t>
            </a:r>
            <a:r>
              <a:rPr lang="tr-TR" dirty="0">
                <a:solidFill>
                  <a:srgbClr val="000000"/>
                </a:solidFill>
                <a:latin typeface="Times New Roman"/>
              </a:rPr>
              <a:t>matrisinde satır veya sütün sayısından hangisi daha büyük ise bu sayıyı t </a:t>
            </a:r>
            <a:r>
              <a:rPr lang="tr-TR" dirty="0" smtClean="0">
                <a:solidFill>
                  <a:srgbClr val="000000"/>
                </a:solidFill>
                <a:latin typeface="Times New Roman"/>
              </a:rPr>
              <a:t>adlı değişkene </a:t>
            </a:r>
            <a:r>
              <a:rPr lang="tr-TR" dirty="0">
                <a:solidFill>
                  <a:srgbClr val="000000"/>
                </a:solidFill>
                <a:latin typeface="Times New Roman"/>
              </a:rPr>
              <a:t>atanır.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827584" y="5820548"/>
            <a:ext cx="79208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000000"/>
                </a:solidFill>
                <a:latin typeface="Times New Roman"/>
              </a:rPr>
              <a:t>E matrisi 4 satır 3 sütundan oluştuğundan, bu iki sayının büyük olanı 4 olduğu için e=4 olur.</a:t>
            </a:r>
            <a:endParaRPr lang="tr-TR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2776"/>
            <a:ext cx="30956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24944"/>
            <a:ext cx="35242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869160"/>
            <a:ext cx="32670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3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33022" y="159597"/>
            <a:ext cx="151097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23850" y="476672"/>
            <a:ext cx="835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r-TR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zeros</a:t>
            </a:r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(m</a:t>
            </a:r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):         </a:t>
            </a:r>
            <a:r>
              <a:rPr lang="tr-TR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m*m boyutunda sıfır elemanlarından oluşan bir A matrisi </a:t>
            </a:r>
            <a:r>
              <a:rPr lang="tr-TR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oluşturur.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28092" y="980574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tr-TR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r-TR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zeros</a:t>
            </a:r>
            <a:r>
              <a:rPr lang="tr-TR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(x, y</a:t>
            </a:r>
            <a:r>
              <a:rPr lang="tr-TR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tr-TR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x*y   </a:t>
            </a:r>
            <a:r>
              <a:rPr lang="tr-TR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boyutunda sıfır elemanlarından oluşan bir B matrisi oluşturur.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360909" y="3068960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r-TR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ones</a:t>
            </a:r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tr-TR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):         </a:t>
            </a:r>
            <a:r>
              <a:rPr lang="tr-TR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a*a </a:t>
            </a:r>
            <a:r>
              <a:rPr lang="tr-TR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boyutunda bir elemanlarından oluşan bir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tr-TR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matrisi oluşturur.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360909" y="3573016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tr-TR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s-E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ones </a:t>
            </a:r>
            <a:r>
              <a:rPr lang="es-E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(x, y</a:t>
            </a:r>
            <a:r>
              <a:rPr lang="es-E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s-E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s-E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x*y boyutunda bir elemanlarından oluşan bir F matrisi yapar.</a:t>
            </a:r>
            <a:endParaRPr lang="tr-TR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51656" y="116632"/>
            <a:ext cx="3924300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rgbClr val="EEECE1"/>
              </a:buClr>
              <a:buSzPct val="75000"/>
              <a:buFont typeface="Wingdings" pitchFamily="2" charset="2"/>
              <a:buNone/>
            </a:pPr>
            <a:r>
              <a:rPr lang="tr-TR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Matriste   0   ve  1  İşlemleri</a:t>
            </a:r>
            <a:endParaRPr lang="tr-TR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994" y="1675700"/>
            <a:ext cx="18669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51888"/>
            <a:ext cx="23622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09" y="4912543"/>
            <a:ext cx="2457450" cy="1209675"/>
          </a:xfrm>
          <a:prstGeom prst="rect">
            <a:avLst/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427" y="4877840"/>
            <a:ext cx="3009900" cy="1228725"/>
          </a:xfrm>
          <a:prstGeom prst="rect">
            <a:avLst/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Dikdörtgen 15"/>
          <p:cNvSpPr/>
          <p:nvPr/>
        </p:nvSpPr>
        <p:spPr>
          <a:xfrm>
            <a:off x="358477" y="4077072"/>
            <a:ext cx="8461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 dirty="0">
                <a:solidFill>
                  <a:srgbClr val="FF0000"/>
                </a:solidFill>
                <a:latin typeface="Times New Roman"/>
              </a:rPr>
              <a:t>T=</a:t>
            </a:r>
            <a:r>
              <a:rPr lang="tr-TR" b="1" dirty="0" err="1">
                <a:solidFill>
                  <a:srgbClr val="FF0000"/>
                </a:solidFill>
                <a:latin typeface="Times New Roman"/>
              </a:rPr>
              <a:t>eye</a:t>
            </a:r>
            <a:r>
              <a:rPr lang="tr-TR" b="1" dirty="0">
                <a:solidFill>
                  <a:srgbClr val="FF0000"/>
                </a:solidFill>
                <a:latin typeface="Times New Roman"/>
              </a:rPr>
              <a:t> (m, n</a:t>
            </a:r>
            <a:r>
              <a:rPr lang="tr-TR" b="1" dirty="0" smtClean="0">
                <a:solidFill>
                  <a:srgbClr val="FF0000"/>
                </a:solidFill>
                <a:latin typeface="Times New Roman"/>
              </a:rPr>
              <a:t>):      </a:t>
            </a:r>
            <a:r>
              <a:rPr lang="tr-TR" dirty="0" smtClean="0">
                <a:solidFill>
                  <a:srgbClr val="000000"/>
                </a:solidFill>
                <a:latin typeface="Times New Roman"/>
              </a:rPr>
              <a:t>m*n </a:t>
            </a:r>
            <a:r>
              <a:rPr lang="tr-TR" dirty="0">
                <a:solidFill>
                  <a:srgbClr val="000000"/>
                </a:solidFill>
                <a:latin typeface="Times New Roman"/>
              </a:rPr>
              <a:t>boyutunda </a:t>
            </a:r>
            <a:r>
              <a:rPr lang="tr-TR" dirty="0" smtClean="0">
                <a:solidFill>
                  <a:srgbClr val="000000"/>
                </a:solidFill>
                <a:latin typeface="Times New Roman"/>
              </a:rPr>
              <a:t>olan </a:t>
            </a:r>
            <a:r>
              <a:rPr lang="tr-TR" b="1" dirty="0" smtClean="0">
                <a:solidFill>
                  <a:srgbClr val="000000"/>
                </a:solidFill>
                <a:latin typeface="Times New Roman"/>
              </a:rPr>
              <a:t>Birim Matris </a:t>
            </a:r>
            <a:r>
              <a:rPr lang="tr-TR" dirty="0" smtClean="0">
                <a:solidFill>
                  <a:srgbClr val="000000"/>
                </a:solidFill>
                <a:latin typeface="Times New Roman"/>
              </a:rPr>
              <a:t>oluşturur.</a:t>
            </a:r>
            <a:endParaRPr lang="tr-TR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106" y="4856534"/>
            <a:ext cx="2419350" cy="1238250"/>
          </a:xfrm>
          <a:prstGeom prst="rect">
            <a:avLst/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39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732240" y="6448251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33022" y="159597"/>
            <a:ext cx="151097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67544" y="479172"/>
            <a:ext cx="4738734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Matris ve Sayıların Birlikte İşleme Girmesi</a:t>
            </a:r>
            <a:endParaRPr lang="tr-TR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5174704" y="620688"/>
            <a:ext cx="0" cy="61926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10208" y="4102671"/>
            <a:ext cx="43204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Ör:</a:t>
            </a:r>
            <a:endParaRPr lang="tr-TR" sz="1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710208" y="2014439"/>
            <a:ext cx="43204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Ör:</a:t>
            </a:r>
            <a:endParaRPr lang="tr-TR" sz="1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710208" y="3065516"/>
            <a:ext cx="43204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Ör:</a:t>
            </a:r>
            <a:endParaRPr lang="tr-TR" sz="1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10208" y="5153748"/>
            <a:ext cx="43204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Ör:</a:t>
            </a:r>
            <a:endParaRPr lang="tr-TR" sz="1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5360987" y="2305915"/>
            <a:ext cx="43204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Ör:</a:t>
            </a:r>
            <a:endParaRPr lang="tr-TR" sz="1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5345360" y="1412776"/>
            <a:ext cx="43204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Ör:</a:t>
            </a:r>
            <a:endParaRPr lang="tr-TR" sz="1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56" y="980728"/>
            <a:ext cx="379095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808" y="613692"/>
            <a:ext cx="14954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73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08856"/>
            <a:ext cx="33432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570527" y="6406825"/>
            <a:ext cx="378706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59637" y="4615"/>
            <a:ext cx="151097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rgbClr val="EEECE1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460" y="619410"/>
            <a:ext cx="2952573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rgbClr val="EEECE1"/>
              </a:buClr>
              <a:buSzPct val="75000"/>
              <a:buFont typeface="Wingdings" pitchFamily="2" charset="2"/>
              <a:buNone/>
            </a:pPr>
            <a:r>
              <a:rPr lang="tr-TR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Matrislerde Toplama ve Çıkarma</a:t>
            </a:r>
            <a:endParaRPr lang="tr-TR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Düz Bağlayıcı 9"/>
          <p:cNvCxnSpPr/>
          <p:nvPr/>
        </p:nvCxnSpPr>
        <p:spPr>
          <a:xfrm>
            <a:off x="2555776" y="548680"/>
            <a:ext cx="0" cy="61926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07504" y="4354533"/>
            <a:ext cx="43204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rgbClr val="EEECE1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Ör:</a:t>
            </a:r>
            <a:endParaRPr lang="tr-TR" sz="1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07504" y="3471129"/>
            <a:ext cx="432048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rgbClr val="EEECE1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Ör:</a:t>
            </a:r>
            <a:endParaRPr lang="tr-TR" sz="1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28" y="1623417"/>
            <a:ext cx="19812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Düz Bağlayıcı 20"/>
          <p:cNvCxnSpPr/>
          <p:nvPr/>
        </p:nvCxnSpPr>
        <p:spPr>
          <a:xfrm>
            <a:off x="5940152" y="463722"/>
            <a:ext cx="0" cy="61926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2988491" y="428008"/>
            <a:ext cx="2952573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buClr>
                <a:srgbClr val="EEECE1"/>
              </a:buClr>
              <a:buSzPct val="75000"/>
              <a:buFont typeface="Wingdings" pitchFamily="2" charset="2"/>
              <a:buNone/>
            </a:pPr>
            <a:r>
              <a:rPr lang="tr-TR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Matrislerde Çarpma</a:t>
            </a:r>
            <a:endParaRPr lang="tr-TR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6109322" y="463722"/>
            <a:ext cx="2952573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buClr>
                <a:srgbClr val="EEECE1"/>
              </a:buClr>
              <a:buSzPct val="75000"/>
              <a:buFont typeface="Wingdings" pitchFamily="2" charset="2"/>
              <a:buNone/>
            </a:pPr>
            <a:r>
              <a:rPr lang="tr-TR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Matrisin Tersinin Hesaplanması</a:t>
            </a:r>
            <a:endParaRPr lang="tr-TR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88840"/>
            <a:ext cx="29622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6003606" y="692696"/>
            <a:ext cx="305494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EEECE1"/>
              </a:buClr>
              <a:buSzPct val="75000"/>
              <a:buFont typeface="Wingdings" pitchFamily="2" charset="2"/>
              <a:buNone/>
            </a:pP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Bir matrisin </a:t>
            </a:r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determinatı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sıfır dan farklı ise veya matrisin </a:t>
            </a:r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Rank’ı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matrisin satır sayısına eşit ise matrisin tersi alınabilir.</a:t>
            </a:r>
          </a:p>
          <a:p>
            <a:pPr algn="just">
              <a:buClr>
                <a:srgbClr val="EEECE1"/>
              </a:buClr>
              <a:buSzPct val="75000"/>
              <a:buFont typeface="Wingdings" pitchFamily="2" charset="2"/>
              <a:buNone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EEECE1"/>
              </a:buClr>
              <a:buSzPct val="75000"/>
              <a:buFont typeface="Wingdings" pitchFamily="2" charset="2"/>
              <a:buNone/>
            </a:pPr>
            <a:r>
              <a:rPr lang="tr-TR" sz="1400" b="1" dirty="0" err="1">
                <a:latin typeface="Times New Roman" pitchFamily="18" charset="0"/>
                <a:cs typeface="Times New Roman" pitchFamily="18" charset="0"/>
              </a:rPr>
              <a:t>inv</a:t>
            </a:r>
            <a:r>
              <a:rPr lang="tr-TR" sz="1400" b="1" dirty="0">
                <a:latin typeface="Times New Roman" pitchFamily="18" charset="0"/>
                <a:cs typeface="Times New Roman" pitchFamily="18" charset="0"/>
              </a:rPr>
              <a:t>(X): </a:t>
            </a:r>
            <a:r>
              <a:rPr lang="tr-TR" sz="1400" dirty="0">
                <a:latin typeface="Times New Roman" pitchFamily="18" charset="0"/>
                <a:cs typeface="Times New Roman" pitchFamily="18" charset="0"/>
              </a:rPr>
              <a:t>Matrisin tersini hesaplar.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2627784" y="4131965"/>
            <a:ext cx="2952573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buClr>
                <a:srgbClr val="EEECE1"/>
              </a:buClr>
              <a:buSzPct val="75000"/>
              <a:buFont typeface="Wingdings" pitchFamily="2" charset="2"/>
              <a:buNone/>
            </a:pPr>
            <a:r>
              <a:rPr lang="tr-TR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Matrisin </a:t>
            </a:r>
            <a:r>
              <a:rPr lang="tr-TR" sz="14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Determinatının</a:t>
            </a:r>
            <a:r>
              <a:rPr lang="tr-TR" sz="1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Hesaplanması</a:t>
            </a:r>
            <a:endParaRPr lang="tr-TR" sz="1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2553328" y="4427820"/>
            <a:ext cx="331236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buClr>
                <a:srgbClr val="EEECE1"/>
              </a:buClr>
              <a:buSzPct val="75000"/>
              <a:buFont typeface="Wingdings" pitchFamily="2" charset="2"/>
              <a:buNone/>
            </a:pP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Bir A matrisinin determinantı </a:t>
            </a:r>
            <a:r>
              <a:rPr lang="tr-TR" sz="1400" b="1" dirty="0" err="1" smtClean="0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tr-TR" sz="1400" b="1" dirty="0" smtClean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komutu ile hesaplanır. Eğer matris kare değilse </a:t>
            </a:r>
            <a:r>
              <a:rPr lang="tr-TR" sz="1400" dirty="0" err="1" smtClean="0">
                <a:latin typeface="Times New Roman" pitchFamily="18" charset="0"/>
                <a:cs typeface="Times New Roman" pitchFamily="18" charset="0"/>
              </a:rPr>
              <a:t>determinatı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 bu komutla hesaplanamaz.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Düz Bağlayıcı 2"/>
          <p:cNvCxnSpPr/>
          <p:nvPr/>
        </p:nvCxnSpPr>
        <p:spPr>
          <a:xfrm>
            <a:off x="2553328" y="3994493"/>
            <a:ext cx="33877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07" y="5589240"/>
            <a:ext cx="25241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Dikdörtgen 21"/>
          <p:cNvSpPr/>
          <p:nvPr/>
        </p:nvSpPr>
        <p:spPr>
          <a:xfrm>
            <a:off x="107504" y="1000472"/>
            <a:ext cx="2416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Matrislerin boyutları aynı olmalıdır 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86142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1015</Words>
  <Application>Microsoft Office PowerPoint</Application>
  <PresentationFormat>Ekran Gösterisi (4:3)</PresentationFormat>
  <Paragraphs>113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SAYISAL ANALİZ</dc:title>
  <dc:creator>edeniz</dc:creator>
  <cp:lastModifiedBy>aras</cp:lastModifiedBy>
  <cp:revision>292</cp:revision>
  <dcterms:created xsi:type="dcterms:W3CDTF">2013-09-29T22:58:50Z</dcterms:created>
  <dcterms:modified xsi:type="dcterms:W3CDTF">2013-10-20T10:52:26Z</dcterms:modified>
</cp:coreProperties>
</file>