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40" autoAdjust="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B7360F-ABF7-4803-A339-F3E28143E387}" type="doc">
      <dgm:prSet loTypeId="urn:microsoft.com/office/officeart/2005/8/layout/default" loCatId="list" qsTypeId="urn:microsoft.com/office/officeart/2005/8/quickstyle/3d2" qsCatId="3D" csTypeId="urn:microsoft.com/office/officeart/2005/8/colors/accent1_2" csCatId="accent1" phldr="1"/>
      <dgm:spPr/>
      <dgm:t>
        <a:bodyPr/>
        <a:lstStyle/>
        <a:p>
          <a:endParaRPr lang="tr-TR"/>
        </a:p>
      </dgm:t>
    </dgm:pt>
    <dgm:pt modelId="{9486677E-314C-4389-B9B7-81E001194F1C}">
      <dgm:prSet phldrT="[Metin]"/>
      <dgm:spPr/>
      <dgm:t>
        <a:bodyPr/>
        <a:lstStyle/>
        <a:p>
          <a:r>
            <a:rPr lang="tr-TR" dirty="0">
              <a:latin typeface="Times New Roman" panose="02020603050405020304" pitchFamily="18" charset="0"/>
              <a:cs typeface="Times New Roman" panose="02020603050405020304" pitchFamily="18" charset="0"/>
            </a:rPr>
            <a:t>Bunlar da </a:t>
          </a:r>
          <a:r>
            <a:rPr lang="tr-TR" dirty="0" err="1">
              <a:latin typeface="Times New Roman" panose="02020603050405020304" pitchFamily="18" charset="0"/>
              <a:cs typeface="Times New Roman" panose="02020603050405020304" pitchFamily="18" charset="0"/>
            </a:rPr>
            <a:t>Likert</a:t>
          </a:r>
          <a:r>
            <a:rPr lang="tr-TR" dirty="0">
              <a:latin typeface="Times New Roman" panose="02020603050405020304" pitchFamily="18" charset="0"/>
              <a:cs typeface="Times New Roman" panose="02020603050405020304" pitchFamily="18" charset="0"/>
            </a:rPr>
            <a:t> ölçeğinde derecelendirilir. Gereksinimlerin uygun bir ayrıntı düzeyine veya ayrıntı düzeyine ayrıştırılması özellikle önemlidir, ancak yapılması çok kolay değildir. Gereksinimlerin ayrıştırılmasına yönelik etkili bir yaklaşım, </a:t>
          </a:r>
          <a:r>
            <a:rPr lang="tr-TR" dirty="0" err="1">
              <a:latin typeface="Times New Roman" panose="02020603050405020304" pitchFamily="18" charset="0"/>
              <a:cs typeface="Times New Roman" panose="02020603050405020304" pitchFamily="18" charset="0"/>
            </a:rPr>
            <a:t>Liu</a:t>
          </a:r>
          <a:r>
            <a:rPr lang="tr-TR" dirty="0">
              <a:latin typeface="Times New Roman" panose="02020603050405020304" pitchFamily="18" charset="0"/>
              <a:cs typeface="Times New Roman" panose="02020603050405020304" pitchFamily="18" charset="0"/>
            </a:rPr>
            <a:t> ve diğerlerinde bulunabilir.(2010).</a:t>
          </a:r>
        </a:p>
      </dgm:t>
    </dgm:pt>
    <dgm:pt modelId="{DD0259B6-05FC-4191-AF74-3C5EE8E407A4}" type="parTrans" cxnId="{53B2489F-5CEF-4134-855B-1826F3AEBCEE}">
      <dgm:prSet/>
      <dgm:spPr/>
      <dgm:t>
        <a:bodyPr/>
        <a:lstStyle/>
        <a:p>
          <a:endParaRPr lang="tr-TR"/>
        </a:p>
      </dgm:t>
    </dgm:pt>
    <dgm:pt modelId="{F844C497-B4A9-4B13-A783-00DB83CE16C3}" type="sibTrans" cxnId="{53B2489F-5CEF-4134-855B-1826F3AEBCEE}">
      <dgm:prSet/>
      <dgm:spPr/>
      <dgm:t>
        <a:bodyPr/>
        <a:lstStyle/>
        <a:p>
          <a:endParaRPr lang="tr-TR"/>
        </a:p>
      </dgm:t>
    </dgm:pt>
    <dgm:pt modelId="{9E938331-FDD5-4409-8C0D-17FFE33898FF}">
      <dgm:prSet phldrT="[Metin]"/>
      <dgm:spPr/>
      <dgm:t>
        <a:bodyPr/>
        <a:lstStyle/>
        <a:p>
          <a:r>
            <a:rPr lang="tr-TR" dirty="0">
              <a:latin typeface="Times New Roman" panose="02020603050405020304" pitchFamily="18" charset="0"/>
              <a:cs typeface="Times New Roman" panose="02020603050405020304" pitchFamily="18" charset="0"/>
            </a:rPr>
            <a:t>COSYSMO modeli, </a:t>
          </a:r>
          <a:r>
            <a:rPr lang="tr-TR" dirty="0" err="1">
              <a:latin typeface="Times New Roman" panose="02020603050405020304" pitchFamily="18" charset="0"/>
              <a:cs typeface="Times New Roman" panose="02020603050405020304" pitchFamily="18" charset="0"/>
            </a:rPr>
            <a:t>Raytheon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Northrop</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Grumman</a:t>
          </a:r>
          <a:r>
            <a:rPr lang="tr-TR" dirty="0">
              <a:latin typeface="Times New Roman" panose="02020603050405020304" pitchFamily="18" charset="0"/>
              <a:cs typeface="Times New Roman" panose="02020603050405020304" pitchFamily="18" charset="0"/>
            </a:rPr>
            <a:t>, Lockheed Martin, SAIC, General Dynamics ve BAE </a:t>
          </a:r>
          <a:r>
            <a:rPr lang="tr-TR" dirty="0" err="1">
              <a:latin typeface="Times New Roman" panose="02020603050405020304" pitchFamily="18" charset="0"/>
              <a:cs typeface="Times New Roman" panose="02020603050405020304" pitchFamily="18" charset="0"/>
            </a:rPr>
            <a:t>Systems</a:t>
          </a:r>
          <a:r>
            <a:rPr lang="tr-TR" dirty="0">
              <a:latin typeface="Times New Roman" panose="02020603050405020304" pitchFamily="18" charset="0"/>
              <a:cs typeface="Times New Roman" panose="02020603050405020304" pitchFamily="18" charset="0"/>
            </a:rPr>
            <a:t> gibi büyük havacılık ve savunma şirketleri tarafından sağlanan 50'den fazla projeden oluşan bir kalibrasyon veri seti içerir.(</a:t>
          </a:r>
          <a:r>
            <a:rPr lang="tr-TR" dirty="0" err="1">
              <a:latin typeface="Times New Roman" panose="02020603050405020304" pitchFamily="18" charset="0"/>
              <a:cs typeface="Times New Roman" panose="02020603050405020304" pitchFamily="18" charset="0"/>
            </a:rPr>
            <a:t>Valerdi</a:t>
          </a:r>
          <a:r>
            <a:rPr lang="tr-TR" dirty="0">
              <a:latin typeface="Times New Roman" panose="02020603050405020304" pitchFamily="18" charset="0"/>
              <a:cs typeface="Times New Roman" panose="02020603050405020304" pitchFamily="18" charset="0"/>
            </a:rPr>
            <a:t> 2008).</a:t>
          </a:r>
        </a:p>
      </dgm:t>
    </dgm:pt>
    <dgm:pt modelId="{267AE953-87EB-4BCA-995E-44BC17818911}" type="parTrans" cxnId="{372CB64D-1328-478D-AF20-74B5A19A4B4F}">
      <dgm:prSet/>
      <dgm:spPr/>
      <dgm:t>
        <a:bodyPr/>
        <a:lstStyle/>
        <a:p>
          <a:endParaRPr lang="tr-TR"/>
        </a:p>
      </dgm:t>
    </dgm:pt>
    <dgm:pt modelId="{3CC9D5EF-249E-4FEF-B773-69E6068DD60A}" type="sibTrans" cxnId="{372CB64D-1328-478D-AF20-74B5A19A4B4F}">
      <dgm:prSet/>
      <dgm:spPr/>
      <dgm:t>
        <a:bodyPr/>
        <a:lstStyle/>
        <a:p>
          <a:endParaRPr lang="tr-TR"/>
        </a:p>
      </dgm:t>
    </dgm:pt>
    <dgm:pt modelId="{2781F3FD-D222-40EF-BF05-57AB00296C44}" type="pres">
      <dgm:prSet presAssocID="{25B7360F-ABF7-4803-A339-F3E28143E387}" presName="diagram" presStyleCnt="0">
        <dgm:presLayoutVars>
          <dgm:dir/>
          <dgm:resizeHandles val="exact"/>
        </dgm:presLayoutVars>
      </dgm:prSet>
      <dgm:spPr/>
    </dgm:pt>
    <dgm:pt modelId="{435CC98D-CFF2-419E-844A-A16BE90BEC89}" type="pres">
      <dgm:prSet presAssocID="{9486677E-314C-4389-B9B7-81E001194F1C}" presName="node" presStyleLbl="node1" presStyleIdx="0" presStyleCnt="2" custLinFactY="-8633" custLinFactNeighborX="-51735" custLinFactNeighborY="-100000">
        <dgm:presLayoutVars>
          <dgm:bulletEnabled val="1"/>
        </dgm:presLayoutVars>
      </dgm:prSet>
      <dgm:spPr/>
    </dgm:pt>
    <dgm:pt modelId="{9335A445-BD65-429E-87CC-84E47459C041}" type="pres">
      <dgm:prSet presAssocID="{F844C497-B4A9-4B13-A783-00DB83CE16C3}" presName="sibTrans" presStyleCnt="0"/>
      <dgm:spPr/>
    </dgm:pt>
    <dgm:pt modelId="{D166B639-EE58-4698-9A73-2BA11A7AC3C0}" type="pres">
      <dgm:prSet presAssocID="{9E938331-FDD5-4409-8C0D-17FFE33898FF}" presName="node" presStyleLbl="node1" presStyleIdx="1" presStyleCnt="2" custLinFactY="-14886" custLinFactNeighborX="55855" custLinFactNeighborY="-100000">
        <dgm:presLayoutVars>
          <dgm:bulletEnabled val="1"/>
        </dgm:presLayoutVars>
      </dgm:prSet>
      <dgm:spPr/>
    </dgm:pt>
  </dgm:ptLst>
  <dgm:cxnLst>
    <dgm:cxn modelId="{3224FD4A-4BC3-4F4D-8AE9-31CA7DC7363E}" type="presOf" srcId="{9486677E-314C-4389-B9B7-81E001194F1C}" destId="{435CC98D-CFF2-419E-844A-A16BE90BEC89}" srcOrd="0" destOrd="0" presId="urn:microsoft.com/office/officeart/2005/8/layout/default"/>
    <dgm:cxn modelId="{372CB64D-1328-478D-AF20-74B5A19A4B4F}" srcId="{25B7360F-ABF7-4803-A339-F3E28143E387}" destId="{9E938331-FDD5-4409-8C0D-17FFE33898FF}" srcOrd="1" destOrd="0" parTransId="{267AE953-87EB-4BCA-995E-44BC17818911}" sibTransId="{3CC9D5EF-249E-4FEF-B773-69E6068DD60A}"/>
    <dgm:cxn modelId="{53B2489F-5CEF-4134-855B-1826F3AEBCEE}" srcId="{25B7360F-ABF7-4803-A339-F3E28143E387}" destId="{9486677E-314C-4389-B9B7-81E001194F1C}" srcOrd="0" destOrd="0" parTransId="{DD0259B6-05FC-4191-AF74-3C5EE8E407A4}" sibTransId="{F844C497-B4A9-4B13-A783-00DB83CE16C3}"/>
    <dgm:cxn modelId="{A0BDF7BE-C158-4CFE-B0C0-806E07B1F3CD}" type="presOf" srcId="{9E938331-FDD5-4409-8C0D-17FFE33898FF}" destId="{D166B639-EE58-4698-9A73-2BA11A7AC3C0}" srcOrd="0" destOrd="0" presId="urn:microsoft.com/office/officeart/2005/8/layout/default"/>
    <dgm:cxn modelId="{112399D8-1EEB-4937-A3D1-0B17F9F4E867}" type="presOf" srcId="{25B7360F-ABF7-4803-A339-F3E28143E387}" destId="{2781F3FD-D222-40EF-BF05-57AB00296C44}" srcOrd="0" destOrd="0" presId="urn:microsoft.com/office/officeart/2005/8/layout/default"/>
    <dgm:cxn modelId="{857C6885-B370-48DA-9856-862E47CA2A79}" type="presParOf" srcId="{2781F3FD-D222-40EF-BF05-57AB00296C44}" destId="{435CC98D-CFF2-419E-844A-A16BE90BEC89}" srcOrd="0" destOrd="0" presId="urn:microsoft.com/office/officeart/2005/8/layout/default"/>
    <dgm:cxn modelId="{440EBE61-4F0D-425F-ADA3-40FD89B7871F}" type="presParOf" srcId="{2781F3FD-D222-40EF-BF05-57AB00296C44}" destId="{9335A445-BD65-429E-87CC-84E47459C041}" srcOrd="1" destOrd="0" presId="urn:microsoft.com/office/officeart/2005/8/layout/default"/>
    <dgm:cxn modelId="{C9FC3A8F-9D82-4C49-870F-79938C8AD36F}" type="presParOf" srcId="{2781F3FD-D222-40EF-BF05-57AB00296C44}" destId="{D166B639-EE58-4698-9A73-2BA11A7AC3C0}"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CC98D-CFF2-419E-844A-A16BE90BEC89}">
      <dsp:nvSpPr>
        <dsp:cNvPr id="0" name=""/>
        <dsp:cNvSpPr/>
      </dsp:nvSpPr>
      <dsp:spPr>
        <a:xfrm>
          <a:off x="0" y="0"/>
          <a:ext cx="4463152" cy="2677891"/>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dirty="0">
              <a:latin typeface="Times New Roman" panose="02020603050405020304" pitchFamily="18" charset="0"/>
              <a:cs typeface="Times New Roman" panose="02020603050405020304" pitchFamily="18" charset="0"/>
            </a:rPr>
            <a:t>Bunlar da </a:t>
          </a:r>
          <a:r>
            <a:rPr lang="tr-TR" sz="2100" kern="1200" dirty="0" err="1">
              <a:latin typeface="Times New Roman" panose="02020603050405020304" pitchFamily="18" charset="0"/>
              <a:cs typeface="Times New Roman" panose="02020603050405020304" pitchFamily="18" charset="0"/>
            </a:rPr>
            <a:t>Likert</a:t>
          </a:r>
          <a:r>
            <a:rPr lang="tr-TR" sz="2100" kern="1200" dirty="0">
              <a:latin typeface="Times New Roman" panose="02020603050405020304" pitchFamily="18" charset="0"/>
              <a:cs typeface="Times New Roman" panose="02020603050405020304" pitchFamily="18" charset="0"/>
            </a:rPr>
            <a:t> ölçeğinde derecelendirilir. Gereksinimlerin uygun bir ayrıntı düzeyine veya ayrıntı düzeyine ayrıştırılması özellikle önemlidir, ancak yapılması çok kolay değildir. Gereksinimlerin ayrıştırılmasına yönelik etkili bir yaklaşım, </a:t>
          </a:r>
          <a:r>
            <a:rPr lang="tr-TR" sz="2100" kern="1200" dirty="0" err="1">
              <a:latin typeface="Times New Roman" panose="02020603050405020304" pitchFamily="18" charset="0"/>
              <a:cs typeface="Times New Roman" panose="02020603050405020304" pitchFamily="18" charset="0"/>
            </a:rPr>
            <a:t>Liu</a:t>
          </a:r>
          <a:r>
            <a:rPr lang="tr-TR" sz="2100" kern="1200" dirty="0">
              <a:latin typeface="Times New Roman" panose="02020603050405020304" pitchFamily="18" charset="0"/>
              <a:cs typeface="Times New Roman" panose="02020603050405020304" pitchFamily="18" charset="0"/>
            </a:rPr>
            <a:t> ve diğerlerinde bulunabilir.(2010).</a:t>
          </a:r>
        </a:p>
      </dsp:txBody>
      <dsp:txXfrm>
        <a:off x="0" y="0"/>
        <a:ext cx="4463152" cy="2677891"/>
      </dsp:txXfrm>
    </dsp:sp>
    <dsp:sp modelId="{D166B639-EE58-4698-9A73-2BA11A7AC3C0}">
      <dsp:nvSpPr>
        <dsp:cNvPr id="0" name=""/>
        <dsp:cNvSpPr/>
      </dsp:nvSpPr>
      <dsp:spPr>
        <a:xfrm>
          <a:off x="4911756" y="0"/>
          <a:ext cx="4463152" cy="2677891"/>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kern="1200" dirty="0">
              <a:latin typeface="Times New Roman" panose="02020603050405020304" pitchFamily="18" charset="0"/>
              <a:cs typeface="Times New Roman" panose="02020603050405020304" pitchFamily="18" charset="0"/>
            </a:rPr>
            <a:t>COSYSMO modeli, </a:t>
          </a:r>
          <a:r>
            <a:rPr lang="tr-TR" sz="2100" kern="1200" dirty="0" err="1">
              <a:latin typeface="Times New Roman" panose="02020603050405020304" pitchFamily="18" charset="0"/>
              <a:cs typeface="Times New Roman" panose="02020603050405020304" pitchFamily="18" charset="0"/>
            </a:rPr>
            <a:t>Raytheon</a:t>
          </a:r>
          <a:r>
            <a:rPr lang="tr-TR" sz="2100" kern="1200" dirty="0">
              <a:latin typeface="Times New Roman" panose="02020603050405020304" pitchFamily="18" charset="0"/>
              <a:cs typeface="Times New Roman" panose="02020603050405020304" pitchFamily="18" charset="0"/>
            </a:rPr>
            <a:t>, </a:t>
          </a:r>
          <a:r>
            <a:rPr lang="tr-TR" sz="2100" kern="1200" dirty="0" err="1">
              <a:latin typeface="Times New Roman" panose="02020603050405020304" pitchFamily="18" charset="0"/>
              <a:cs typeface="Times New Roman" panose="02020603050405020304" pitchFamily="18" charset="0"/>
            </a:rPr>
            <a:t>Northrop</a:t>
          </a:r>
          <a:r>
            <a:rPr lang="tr-TR" sz="2100" kern="1200" dirty="0">
              <a:latin typeface="Times New Roman" panose="02020603050405020304" pitchFamily="18" charset="0"/>
              <a:cs typeface="Times New Roman" panose="02020603050405020304" pitchFamily="18" charset="0"/>
            </a:rPr>
            <a:t> </a:t>
          </a:r>
          <a:r>
            <a:rPr lang="tr-TR" sz="2100" kern="1200" dirty="0" err="1">
              <a:latin typeface="Times New Roman" panose="02020603050405020304" pitchFamily="18" charset="0"/>
              <a:cs typeface="Times New Roman" panose="02020603050405020304" pitchFamily="18" charset="0"/>
            </a:rPr>
            <a:t>Grumman</a:t>
          </a:r>
          <a:r>
            <a:rPr lang="tr-TR" sz="2100" kern="1200" dirty="0">
              <a:latin typeface="Times New Roman" panose="02020603050405020304" pitchFamily="18" charset="0"/>
              <a:cs typeface="Times New Roman" panose="02020603050405020304" pitchFamily="18" charset="0"/>
            </a:rPr>
            <a:t>, Lockheed Martin, SAIC, General Dynamics ve BAE </a:t>
          </a:r>
          <a:r>
            <a:rPr lang="tr-TR" sz="2100" kern="1200" dirty="0" err="1">
              <a:latin typeface="Times New Roman" panose="02020603050405020304" pitchFamily="18" charset="0"/>
              <a:cs typeface="Times New Roman" panose="02020603050405020304" pitchFamily="18" charset="0"/>
            </a:rPr>
            <a:t>Systems</a:t>
          </a:r>
          <a:r>
            <a:rPr lang="tr-TR" sz="2100" kern="1200" dirty="0">
              <a:latin typeface="Times New Roman" panose="02020603050405020304" pitchFamily="18" charset="0"/>
              <a:cs typeface="Times New Roman" panose="02020603050405020304" pitchFamily="18" charset="0"/>
            </a:rPr>
            <a:t> gibi büyük havacılık ve savunma şirketleri tarafından sağlanan 50'den fazla projeden oluşan bir kalibrasyon veri seti içerir.(</a:t>
          </a:r>
          <a:r>
            <a:rPr lang="tr-TR" sz="2100" kern="1200" dirty="0" err="1">
              <a:latin typeface="Times New Roman" panose="02020603050405020304" pitchFamily="18" charset="0"/>
              <a:cs typeface="Times New Roman" panose="02020603050405020304" pitchFamily="18" charset="0"/>
            </a:rPr>
            <a:t>Valerdi</a:t>
          </a:r>
          <a:r>
            <a:rPr lang="tr-TR" sz="2100" kern="1200" dirty="0">
              <a:latin typeface="Times New Roman" panose="02020603050405020304" pitchFamily="18" charset="0"/>
              <a:cs typeface="Times New Roman" panose="02020603050405020304" pitchFamily="18" charset="0"/>
            </a:rPr>
            <a:t> 2008).</a:t>
          </a:r>
        </a:p>
      </dsp:txBody>
      <dsp:txXfrm>
        <a:off x="4911756" y="0"/>
        <a:ext cx="4463152" cy="26778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580BDA0-7697-4F81-8F5A-83892A92E3AE}"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326758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8580BDA0-7697-4F81-8F5A-83892A92E3AE}"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373153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8580BDA0-7697-4F81-8F5A-83892A92E3AE}"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1008878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8580BDA0-7697-4F81-8F5A-83892A92E3AE}"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9B241-2F30-41AA-8F62-E2A83800058D}"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00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580BDA0-7697-4F81-8F5A-83892A92E3AE}"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61975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80BDA0-7697-4F81-8F5A-83892A92E3AE}" type="datetimeFigureOut">
              <a:rPr lang="tr-TR" smtClean="0"/>
              <a:t>30.05.2022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2257316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80BDA0-7697-4F81-8F5A-83892A92E3AE}" type="datetimeFigureOut">
              <a:rPr lang="tr-TR" smtClean="0"/>
              <a:t>30.05.2022</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3265977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580BDA0-7697-4F81-8F5A-83892A92E3AE}"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2214007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580BDA0-7697-4F81-8F5A-83892A92E3AE}"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273202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8580BDA0-7697-4F81-8F5A-83892A92E3AE}"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311048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580BDA0-7697-4F81-8F5A-83892A92E3AE}"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64305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580BDA0-7697-4F81-8F5A-83892A92E3AE}"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13705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580BDA0-7697-4F81-8F5A-83892A92E3AE}" type="datetimeFigureOut">
              <a:rPr lang="tr-TR" smtClean="0"/>
              <a:t>30.05.2022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269830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7" name="Date Placeholder 2"/>
          <p:cNvSpPr>
            <a:spLocks noGrp="1"/>
          </p:cNvSpPr>
          <p:nvPr>
            <p:ph type="dt" sz="half" idx="10"/>
          </p:nvPr>
        </p:nvSpPr>
        <p:spPr/>
        <p:txBody>
          <a:bodyPr/>
          <a:lstStyle/>
          <a:p>
            <a:fld id="{8580BDA0-7697-4F81-8F5A-83892A92E3AE}" type="datetimeFigureOut">
              <a:rPr lang="tr-TR" smtClean="0"/>
              <a:t>30.05.2022</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366964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80BDA0-7697-4F81-8F5A-83892A92E3AE}" type="datetimeFigureOut">
              <a:rPr lang="tr-TR" smtClean="0"/>
              <a:t>30.05.2022</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19169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7" name="Date Placeholder 4"/>
          <p:cNvSpPr>
            <a:spLocks noGrp="1"/>
          </p:cNvSpPr>
          <p:nvPr>
            <p:ph type="dt" sz="half" idx="10"/>
          </p:nvPr>
        </p:nvSpPr>
        <p:spPr/>
        <p:txBody>
          <a:bodyPr/>
          <a:lstStyle/>
          <a:p>
            <a:fld id="{8580BDA0-7697-4F81-8F5A-83892A92E3AE}" type="datetimeFigureOut">
              <a:rPr lang="tr-TR" smtClean="0"/>
              <a:t>30.05.2022</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49161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8580BDA0-7697-4F81-8F5A-83892A92E3AE}"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3F9B241-2F30-41AA-8F62-E2A83800058D}" type="slidenum">
              <a:rPr lang="tr-TR" smtClean="0"/>
              <a:t>‹#›</a:t>
            </a:fld>
            <a:endParaRPr lang="tr-TR"/>
          </a:p>
        </p:txBody>
      </p:sp>
    </p:spTree>
    <p:extLst>
      <p:ext uri="{BB962C8B-B14F-4D97-AF65-F5344CB8AC3E}">
        <p14:creationId xmlns:p14="http://schemas.microsoft.com/office/powerpoint/2010/main" val="253482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80BDA0-7697-4F81-8F5A-83892A92E3AE}" type="datetimeFigureOut">
              <a:rPr lang="tr-TR" smtClean="0"/>
              <a:t>30.05.2022</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F9B241-2F30-41AA-8F62-E2A83800058D}" type="slidenum">
              <a:rPr lang="tr-TR" smtClean="0"/>
              <a:t>‹#›</a:t>
            </a:fld>
            <a:endParaRPr lang="tr-TR"/>
          </a:p>
        </p:txBody>
      </p:sp>
    </p:spTree>
    <p:extLst>
      <p:ext uri="{BB962C8B-B14F-4D97-AF65-F5344CB8AC3E}">
        <p14:creationId xmlns:p14="http://schemas.microsoft.com/office/powerpoint/2010/main" val="18311883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br>
              <a:rPr lang="tr-TR" dirty="0"/>
            </a:br>
            <a:br>
              <a:rPr lang="tr-TR" dirty="0"/>
            </a:br>
            <a:r>
              <a:rPr lang="tr-TR" dirty="0"/>
              <a:t> </a:t>
            </a:r>
            <a:br>
              <a:rPr lang="tr-TR" dirty="0"/>
            </a:br>
            <a:br>
              <a:rPr lang="tr-TR" dirty="0"/>
            </a:br>
            <a:br>
              <a:rPr lang="tr-TR" dirty="0"/>
            </a:br>
            <a:br>
              <a:rPr lang="tr-TR" dirty="0"/>
            </a:br>
            <a:br>
              <a:rPr lang="tr-TR" dirty="0"/>
            </a:br>
            <a:br>
              <a:rPr lang="tr-TR" dirty="0"/>
            </a:br>
            <a:r>
              <a:rPr lang="tr-TR" sz="5400" dirty="0"/>
              <a:t>YAZILIM GEREKSİNİMLERİ VE ANALİZİ KISIM:10</a:t>
            </a:r>
            <a:br>
              <a:rPr lang="tr-TR" dirty="0"/>
            </a:br>
            <a:br>
              <a:rPr lang="tr-TR" dirty="0"/>
            </a:br>
            <a:endParaRPr lang="tr-TR" dirty="0"/>
          </a:p>
        </p:txBody>
      </p:sp>
      <p:sp>
        <p:nvSpPr>
          <p:cNvPr id="3" name="Alt Başlık 2"/>
          <p:cNvSpPr>
            <a:spLocks noGrp="1"/>
          </p:cNvSpPr>
          <p:nvPr>
            <p:ph type="subTitle" idx="1"/>
          </p:nvPr>
        </p:nvSpPr>
        <p:spPr>
          <a:xfrm>
            <a:off x="1154955" y="3371273"/>
            <a:ext cx="8825658" cy="2267527"/>
          </a:xfrm>
        </p:spPr>
        <p:txBody>
          <a:bodyPr/>
          <a:lstStyle/>
          <a:p>
            <a:pPr marL="342900" indent="-342900">
              <a:buFontTx/>
              <a:buChar char="-"/>
            </a:pPr>
            <a:r>
              <a:rPr lang="tr-TR" dirty="0"/>
              <a:t>COSYSMO</a:t>
            </a:r>
          </a:p>
          <a:p>
            <a:pPr marL="342900" indent="-342900">
              <a:buFontTx/>
              <a:buChar char="-"/>
            </a:pPr>
            <a:r>
              <a:rPr lang="tr-TR" dirty="0"/>
              <a:t>FONKSİYON NOKTALARI</a:t>
            </a:r>
          </a:p>
          <a:p>
            <a:pPr marL="342900" indent="-342900">
              <a:buFontTx/>
              <a:buChar char="-"/>
            </a:pPr>
            <a:r>
              <a:rPr lang="tr-TR" dirty="0"/>
              <a:t>ÖZELLİK NOKTALARI</a:t>
            </a:r>
          </a:p>
          <a:p>
            <a:endParaRPr lang="tr-TR" dirty="0"/>
          </a:p>
          <a:p>
            <a:pPr marL="342900" indent="-342900">
              <a:buFontTx/>
              <a:buChar char="-"/>
            </a:pPr>
            <a:endParaRPr lang="tr-TR" dirty="0"/>
          </a:p>
        </p:txBody>
      </p:sp>
    </p:spTree>
    <p:extLst>
      <p:ext uri="{BB962C8B-B14F-4D97-AF65-F5344CB8AC3E}">
        <p14:creationId xmlns:p14="http://schemas.microsoft.com/office/powerpoint/2010/main" val="2154609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Fonksiyon Noktası Maliyet Sürücüleri</a:t>
            </a:r>
          </a:p>
        </p:txBody>
      </p:sp>
      <p:sp>
        <p:nvSpPr>
          <p:cNvPr id="3" name="İçerik Yer Tutucusu 2"/>
          <p:cNvSpPr>
            <a:spLocks noGrp="1"/>
          </p:cNvSpPr>
          <p:nvPr>
            <p:ph idx="1"/>
          </p:nvPr>
        </p:nvSpPr>
        <p:spPr>
          <a:xfrm>
            <a:off x="646111" y="2089863"/>
            <a:ext cx="8946541" cy="4195481"/>
          </a:xfrm>
        </p:spPr>
        <p:txBody>
          <a:bodyPr>
            <a:normAutofit lnSpcReduction="10000"/>
          </a:bodyPr>
          <a:lstStyle/>
          <a:p>
            <a:r>
              <a:rPr lang="tr-TR" dirty="0">
                <a:latin typeface="Times New Roman" panose="02020603050405020304" pitchFamily="18" charset="0"/>
                <a:cs typeface="Times New Roman" panose="02020603050405020304" pitchFamily="18" charset="0"/>
              </a:rPr>
              <a:t>Her modül, alt sistem veya sistem için aşağıdaki beş yazılım özelliği, işlev noktalarını veya maliyet etkenlerini temsil eder: </a:t>
            </a:r>
          </a:p>
          <a:p>
            <a:pPr marL="0" indent="0">
              <a:buNone/>
            </a:pPr>
            <a:r>
              <a:rPr lang="tr-TR" dirty="0">
                <a:latin typeface="Times New Roman" panose="02020603050405020304" pitchFamily="18" charset="0"/>
                <a:cs typeface="Times New Roman" panose="02020603050405020304" pitchFamily="18" charset="0"/>
              </a:rPr>
              <a:t>◾ Uygulamaya giriş sayısı (I)</a:t>
            </a:r>
          </a:p>
          <a:p>
            <a:pPr marL="0" indent="0">
              <a:buNone/>
            </a:pPr>
            <a:r>
              <a:rPr lang="tr-TR" dirty="0">
                <a:latin typeface="Times New Roman" panose="02020603050405020304" pitchFamily="18" charset="0"/>
                <a:cs typeface="Times New Roman" panose="02020603050405020304" pitchFamily="18" charset="0"/>
              </a:rPr>
              <a:t>◾ Çıkış sayısı (O)</a:t>
            </a:r>
          </a:p>
          <a:p>
            <a:pPr marL="0" indent="0">
              <a:buNone/>
            </a:pPr>
            <a:r>
              <a:rPr lang="tr-TR" dirty="0">
                <a:latin typeface="Times New Roman" panose="02020603050405020304" pitchFamily="18" charset="0"/>
                <a:cs typeface="Times New Roman" panose="02020603050405020304" pitchFamily="18" charset="0"/>
              </a:rPr>
              <a:t>◾ Kullanıcı sorgusu sayısı (Q)</a:t>
            </a:r>
          </a:p>
          <a:p>
            <a:pPr marL="0" indent="0">
              <a:buNone/>
            </a:pPr>
            <a:r>
              <a:rPr lang="tr-TR" dirty="0">
                <a:latin typeface="Times New Roman" panose="02020603050405020304" pitchFamily="18" charset="0"/>
                <a:cs typeface="Times New Roman" panose="02020603050405020304" pitchFamily="18" charset="0"/>
              </a:rPr>
              <a:t>◾ Kullanılan dosya sayısı (F)</a:t>
            </a:r>
          </a:p>
          <a:p>
            <a:pPr marL="0" indent="0">
              <a:buNone/>
            </a:pPr>
            <a:r>
              <a:rPr lang="tr-TR" dirty="0">
                <a:latin typeface="Times New Roman" panose="02020603050405020304" pitchFamily="18" charset="0"/>
                <a:cs typeface="Times New Roman" panose="02020603050405020304" pitchFamily="18" charset="0"/>
              </a:rPr>
              <a:t>◾ Harici </a:t>
            </a:r>
            <a:r>
              <a:rPr lang="tr-TR" dirty="0" err="1">
                <a:latin typeface="Times New Roman" panose="02020603050405020304" pitchFamily="18" charset="0"/>
                <a:cs typeface="Times New Roman" panose="02020603050405020304" pitchFamily="18" charset="0"/>
              </a:rPr>
              <a:t>arayüz</a:t>
            </a:r>
            <a:r>
              <a:rPr lang="tr-TR" dirty="0">
                <a:latin typeface="Times New Roman" panose="02020603050405020304" pitchFamily="18" charset="0"/>
                <a:cs typeface="Times New Roman" panose="02020603050405020304" pitchFamily="18" charset="0"/>
              </a:rPr>
              <a:t> sayısı (X)</a:t>
            </a:r>
          </a:p>
          <a:p>
            <a:r>
              <a:rPr lang="tr-TR" dirty="0">
                <a:latin typeface="Times New Roman" panose="02020603050405020304" pitchFamily="18" charset="0"/>
                <a:cs typeface="Times New Roman" panose="02020603050405020304" pitchFamily="18" charset="0"/>
              </a:rPr>
              <a:t>Ek olarak, FN hesaplaması, uygulamada göreceli zorluklarını yansıtan her bir yön için </a:t>
            </a:r>
            <a:r>
              <a:rPr lang="tr-TR" dirty="0" err="1">
                <a:latin typeface="Times New Roman" panose="02020603050405020304" pitchFamily="18" charset="0"/>
                <a:cs typeface="Times New Roman" panose="02020603050405020304" pitchFamily="18" charset="0"/>
              </a:rPr>
              <a:t>ağırlıklandırma</a:t>
            </a:r>
            <a:r>
              <a:rPr lang="tr-TR" dirty="0">
                <a:latin typeface="Times New Roman" panose="02020603050405020304" pitchFamily="18" charset="0"/>
                <a:cs typeface="Times New Roman" panose="02020603050405020304" pitchFamily="18" charset="0"/>
              </a:rPr>
              <a:t> faktörlerini hesaba katar ve fonksiyon noktası metriği, Denklem 10.4'te gösterildiği gibi bu faktörlerin doğrusal bir kombinasyonundan oluşur.</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88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55347" y="1228436"/>
            <a:ext cx="10354398" cy="5029199"/>
          </a:xfrm>
        </p:spPr>
        <p:txBody>
          <a:bodyPr>
            <a:normAutofit/>
          </a:bodyPr>
          <a:lstStyle/>
          <a:p>
            <a:r>
              <a:rPr lang="tr-TR" dirty="0">
                <a:latin typeface="Times New Roman" panose="02020603050405020304" pitchFamily="18" charset="0"/>
                <a:cs typeface="Times New Roman" panose="02020603050405020304" pitchFamily="18" charset="0"/>
              </a:rPr>
              <a:t>Fonksiyon Noktası Denklemi = w</a:t>
            </a:r>
            <a:r>
              <a:rPr lang="tr-TR" baseline="-25000" dirty="0">
                <a:latin typeface="Times New Roman" panose="02020603050405020304" pitchFamily="18" charset="0"/>
                <a:cs typeface="Times New Roman" panose="02020603050405020304" pitchFamily="18" charset="0"/>
              </a:rPr>
              <a:t>1</a:t>
            </a:r>
            <a:r>
              <a:rPr lang="tr-TR" dirty="0">
                <a:latin typeface="Times New Roman" panose="02020603050405020304" pitchFamily="18" charset="0"/>
                <a:cs typeface="Times New Roman" panose="02020603050405020304" pitchFamily="18" charset="0"/>
              </a:rPr>
              <a:t>I + w</a:t>
            </a:r>
            <a:r>
              <a:rPr lang="tr-TR" baseline="-25000" dirty="0">
                <a:latin typeface="Times New Roman" panose="02020603050405020304" pitchFamily="18" charset="0"/>
                <a:cs typeface="Times New Roman" panose="02020603050405020304" pitchFamily="18" charset="0"/>
              </a:rPr>
              <a:t>2</a:t>
            </a:r>
            <a:r>
              <a:rPr lang="tr-TR" dirty="0">
                <a:latin typeface="Times New Roman" panose="02020603050405020304" pitchFamily="18" charset="0"/>
                <a:cs typeface="Times New Roman" panose="02020603050405020304" pitchFamily="18" charset="0"/>
              </a:rPr>
              <a:t>O + w</a:t>
            </a:r>
            <a:r>
              <a:rPr lang="tr-TR" baseline="-25000" dirty="0">
                <a:latin typeface="Times New Roman" panose="02020603050405020304" pitchFamily="18" charset="0"/>
                <a:cs typeface="Times New Roman" panose="02020603050405020304" pitchFamily="18" charset="0"/>
              </a:rPr>
              <a:t>3</a:t>
            </a:r>
            <a:r>
              <a:rPr lang="tr-TR" dirty="0">
                <a:latin typeface="Times New Roman" panose="02020603050405020304" pitchFamily="18" charset="0"/>
                <a:cs typeface="Times New Roman" panose="02020603050405020304" pitchFamily="18" charset="0"/>
              </a:rPr>
              <a:t>Q + w</a:t>
            </a:r>
            <a:r>
              <a:rPr lang="tr-TR" baseline="-25000" dirty="0">
                <a:latin typeface="Times New Roman" panose="02020603050405020304" pitchFamily="18" charset="0"/>
                <a:cs typeface="Times New Roman" panose="02020603050405020304" pitchFamily="18" charset="0"/>
              </a:rPr>
              <a:t>4</a:t>
            </a:r>
            <a:r>
              <a:rPr lang="tr-TR" dirty="0">
                <a:latin typeface="Times New Roman" panose="02020603050405020304" pitchFamily="18" charset="0"/>
                <a:cs typeface="Times New Roman" panose="02020603050405020304" pitchFamily="18" charset="0"/>
              </a:rPr>
              <a:t>F + w</a:t>
            </a:r>
            <a:r>
              <a:rPr lang="tr-TR" baseline="-25000" dirty="0">
                <a:latin typeface="Times New Roman" panose="02020603050405020304" pitchFamily="18" charset="0"/>
                <a:cs typeface="Times New Roman" panose="02020603050405020304" pitchFamily="18" charset="0"/>
              </a:rPr>
              <a:t>5</a:t>
            </a:r>
            <a:r>
              <a:rPr lang="tr-TR" dirty="0">
                <a:latin typeface="Times New Roman" panose="02020603050405020304" pitchFamily="18" charset="0"/>
                <a:cs typeface="Times New Roman" panose="02020603050405020304" pitchFamily="18" charset="0"/>
              </a:rPr>
              <a:t>X     (10.4)   </a:t>
            </a:r>
          </a:p>
          <a:p>
            <a:r>
              <a:rPr lang="tr-TR" dirty="0" err="1">
                <a:latin typeface="Times New Roman" panose="02020603050405020304" pitchFamily="18" charset="0"/>
                <a:cs typeface="Times New Roman" panose="02020603050405020304" pitchFamily="18" charset="0"/>
              </a:rPr>
              <a:t>w</a:t>
            </a:r>
            <a:r>
              <a:rPr lang="tr-TR" baseline="-25000" dirty="0" err="1">
                <a:latin typeface="Times New Roman" panose="02020603050405020304" pitchFamily="18" charset="0"/>
                <a:cs typeface="Times New Roman" panose="02020603050405020304" pitchFamily="18" charset="0"/>
              </a:rPr>
              <a:t>i</a:t>
            </a:r>
            <a:r>
              <a:rPr lang="tr-TR" dirty="0">
                <a:latin typeface="Times New Roman" panose="02020603050405020304" pitchFamily="18" charset="0"/>
                <a:cs typeface="Times New Roman" panose="02020603050405020304" pitchFamily="18" charset="0"/>
              </a:rPr>
              <a:t> katsayıları, uygulama sisteminin türüne göre değişir. Karmaşıklık faktörü ayarlamaları, farklı uygulama etki alanı türleri için uygulanır. Tam katsayı seti ve ilgili sorular, yazılım metrikleri üzerine uygun bir metne danışılarak bulunabilir. Uluslararası İşlev Noktası Kullanıcıları Grubu, çeşitli uygulama etki alanları için </a:t>
            </a:r>
            <a:r>
              <a:rPr lang="tr-TR" dirty="0" err="1">
                <a:latin typeface="Times New Roman" panose="02020603050405020304" pitchFamily="18" charset="0"/>
                <a:cs typeface="Times New Roman" panose="02020603050405020304" pitchFamily="18" charset="0"/>
              </a:rPr>
              <a:t>ağırlıklandırma</a:t>
            </a:r>
            <a:r>
              <a:rPr lang="tr-TR" dirty="0">
                <a:latin typeface="Times New Roman" panose="02020603050405020304" pitchFamily="18" charset="0"/>
                <a:cs typeface="Times New Roman" panose="02020603050405020304" pitchFamily="18" charset="0"/>
              </a:rPr>
              <a:t> faktörlerinin ve işlev noktası değerlerinin bir Web </a:t>
            </a:r>
            <a:r>
              <a:rPr lang="tr-TR" dirty="0" err="1">
                <a:latin typeface="Times New Roman" panose="02020603050405020304" pitchFamily="18" charset="0"/>
                <a:cs typeface="Times New Roman" panose="02020603050405020304" pitchFamily="18" charset="0"/>
              </a:rPr>
              <a:t>veritabanını</a:t>
            </a:r>
            <a:r>
              <a:rPr lang="tr-TR" dirty="0">
                <a:latin typeface="Times New Roman" panose="02020603050405020304" pitchFamily="18" charset="0"/>
                <a:cs typeface="Times New Roman" panose="02020603050405020304" pitchFamily="18" charset="0"/>
              </a:rPr>
              <a:t> tutar. Ayrıca, Ortak Yazılım Ölçümü Uluslararası Konsorsiyumu (COSMIC), gereksinimlere göre fonksiyon noktalarını etkin bir şekilde tahmin etmek için yüzlerce profesyonelin girdilerine dayanan bir metodoloji geliştirdi ve sürdürüyor (Ebert ve </a:t>
            </a:r>
            <a:r>
              <a:rPr lang="tr-TR" dirty="0" err="1">
                <a:latin typeface="Times New Roman" panose="02020603050405020304" pitchFamily="18" charset="0"/>
                <a:cs typeface="Times New Roman" panose="02020603050405020304" pitchFamily="18" charset="0"/>
              </a:rPr>
              <a:t>Soubra</a:t>
            </a:r>
            <a:r>
              <a:rPr lang="tr-TR" dirty="0">
                <a:latin typeface="Times New Roman" panose="02020603050405020304" pitchFamily="18" charset="0"/>
                <a:cs typeface="Times New Roman" panose="02020603050405020304" pitchFamily="18" charset="0"/>
              </a:rPr>
              <a:t> 2014). </a:t>
            </a:r>
          </a:p>
          <a:p>
            <a:r>
              <a:rPr lang="tr-TR" dirty="0">
                <a:latin typeface="Times New Roman" panose="02020603050405020304" pitchFamily="18" charset="0"/>
                <a:cs typeface="Times New Roman" panose="02020603050405020304" pitchFamily="18" charset="0"/>
              </a:rPr>
              <a:t>COSMIC metodolojisinin kullanılması, paydaşların gereksinim çabası tahminlerindeki belirsizlikleri ve varyasyonları önlemeye yardımcı olur ve böylece maliyeti daha doğru bir şekilde tahmin etmeye yardımcı olur. COSMIC yöntemi için araç desteği de vardır. </a:t>
            </a:r>
          </a:p>
        </p:txBody>
      </p:sp>
    </p:spTree>
    <p:extLst>
      <p:ext uri="{BB962C8B-B14F-4D97-AF65-F5344CB8AC3E}">
        <p14:creationId xmlns:p14="http://schemas.microsoft.com/office/powerpoint/2010/main" val="205759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339906-3D17-702C-96F3-10C4F89670C3}"/>
              </a:ext>
            </a:extLst>
          </p:cNvPr>
          <p:cNvSpPr>
            <a:spLocks noGrp="1"/>
          </p:cNvSpPr>
          <p:nvPr>
            <p:ph type="title"/>
          </p:nvPr>
        </p:nvSpPr>
        <p:spPr/>
        <p:txBody>
          <a:bodyPr/>
          <a:lstStyle/>
          <a:p>
            <a:r>
              <a:rPr lang="tr-TR"/>
              <a:t>Fonksiyon Noktası Örnek Tablo</a:t>
            </a:r>
          </a:p>
        </p:txBody>
      </p:sp>
      <p:pic>
        <p:nvPicPr>
          <p:cNvPr id="4" name="Resim 4">
            <a:extLst>
              <a:ext uri="{FF2B5EF4-FFF2-40B4-BE49-F238E27FC236}">
                <a16:creationId xmlns:a16="http://schemas.microsoft.com/office/drawing/2014/main" id="{780E9F78-4245-CDA5-41C6-73968DA10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4694" y="1589397"/>
            <a:ext cx="6092688" cy="4966866"/>
          </a:xfrm>
        </p:spPr>
      </p:pic>
    </p:spTree>
    <p:extLst>
      <p:ext uri="{BB962C8B-B14F-4D97-AF65-F5344CB8AC3E}">
        <p14:creationId xmlns:p14="http://schemas.microsoft.com/office/powerpoint/2010/main" val="260493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46111" y="1163783"/>
            <a:ext cx="9707853" cy="5047672"/>
          </a:xfrm>
        </p:spPr>
        <p:txBody>
          <a:bodyPr>
            <a:normAutofit lnSpcReduction="10000"/>
          </a:bodyPr>
          <a:lstStyle/>
          <a:p>
            <a:pPr marL="0" indent="0" algn="ctr">
              <a:buNone/>
            </a:pPr>
            <a:r>
              <a:rPr lang="tr-TR" dirty="0">
                <a:latin typeface="Times New Roman" panose="02020603050405020304" pitchFamily="18" charset="0"/>
                <a:cs typeface="Times New Roman" panose="02020603050405020304" pitchFamily="18" charset="0"/>
              </a:rPr>
              <a:t>    Tablo 10.3 Programlama Dili ve Fonksiyon Noktası Başına Kod Satırı Sayısı</a:t>
            </a: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endParaRPr lang="tr-TR" dirty="0">
              <a:latin typeface="Times New Roman" panose="02020603050405020304" pitchFamily="18" charset="0"/>
              <a:cs typeface="Times New Roman" panose="02020603050405020304" pitchFamily="18" charset="0"/>
            </a:endParaRPr>
          </a:p>
          <a:p>
            <a:pPr marL="0" indent="0" algn="ctr">
              <a:buNone/>
            </a:pPr>
            <a:r>
              <a:rPr lang="tr-TR" dirty="0">
                <a:latin typeface="Times New Roman" panose="02020603050405020304" pitchFamily="18" charset="0"/>
                <a:cs typeface="Times New Roman" panose="02020603050405020304" pitchFamily="18" charset="0"/>
              </a:rPr>
              <a:t>Kaynak: </a:t>
            </a:r>
            <a:r>
              <a:rPr lang="tr-TR" dirty="0" err="1">
                <a:latin typeface="Times New Roman" panose="02020603050405020304" pitchFamily="18" charset="0"/>
                <a:cs typeface="Times New Roman" panose="02020603050405020304" pitchFamily="18" charset="0"/>
              </a:rPr>
              <a:t>Jones</a:t>
            </a:r>
            <a:r>
              <a:rPr lang="tr-TR" dirty="0">
                <a:latin typeface="Times New Roman" panose="02020603050405020304" pitchFamily="18" charset="0"/>
                <a:cs typeface="Times New Roman" panose="02020603050405020304" pitchFamily="18" charset="0"/>
              </a:rPr>
              <a:t>, C., IEEE </a:t>
            </a:r>
            <a:r>
              <a:rPr lang="tr-TR" dirty="0" err="1">
                <a:latin typeface="Times New Roman" panose="02020603050405020304" pitchFamily="18" charset="0"/>
                <a:cs typeface="Times New Roman" panose="02020603050405020304" pitchFamily="18" charset="0"/>
              </a:rPr>
              <a:t>Computer'dan</a:t>
            </a:r>
            <a:r>
              <a:rPr lang="tr-TR" dirty="0">
                <a:latin typeface="Times New Roman" panose="02020603050405020304" pitchFamily="18" charset="0"/>
                <a:cs typeface="Times New Roman" panose="02020603050405020304" pitchFamily="18" charset="0"/>
              </a:rPr>
              <a:t> uyarlanmıştır,29: 103–104, 1996.</a:t>
            </a:r>
          </a:p>
        </p:txBody>
      </p:sp>
      <p:graphicFrame>
        <p:nvGraphicFramePr>
          <p:cNvPr id="6" name="Tablo 5"/>
          <p:cNvGraphicFramePr>
            <a:graphicFrameLocks noGrp="1"/>
          </p:cNvGraphicFramePr>
          <p:nvPr>
            <p:extLst>
              <p:ext uri="{D42A27DB-BD31-4B8C-83A1-F6EECF244321}">
                <p14:modId xmlns:p14="http://schemas.microsoft.com/office/powerpoint/2010/main" val="4094793254"/>
              </p:ext>
            </p:extLst>
          </p:nvPr>
        </p:nvGraphicFramePr>
        <p:xfrm>
          <a:off x="1357745" y="1781848"/>
          <a:ext cx="8146474" cy="3634845"/>
        </p:xfrm>
        <a:graphic>
          <a:graphicData uri="http://schemas.openxmlformats.org/drawingml/2006/table">
            <a:tbl>
              <a:tblPr firstRow="1" bandRow="1">
                <a:tableStyleId>{5C22544A-7EE6-4342-B048-85BDC9FD1C3A}</a:tableStyleId>
              </a:tblPr>
              <a:tblGrid>
                <a:gridCol w="4073237">
                  <a:extLst>
                    <a:ext uri="{9D8B030D-6E8A-4147-A177-3AD203B41FA5}">
                      <a16:colId xmlns:a16="http://schemas.microsoft.com/office/drawing/2014/main" val="3658128247"/>
                    </a:ext>
                  </a:extLst>
                </a:gridCol>
                <a:gridCol w="4073237">
                  <a:extLst>
                    <a:ext uri="{9D8B030D-6E8A-4147-A177-3AD203B41FA5}">
                      <a16:colId xmlns:a16="http://schemas.microsoft.com/office/drawing/2014/main" val="52268023"/>
                    </a:ext>
                  </a:extLst>
                </a:gridCol>
              </a:tblGrid>
              <a:tr h="598953">
                <a:tc>
                  <a:txBody>
                    <a:bodyPr/>
                    <a:lstStyle/>
                    <a:p>
                      <a:r>
                        <a:rPr lang="tr-TR" dirty="0"/>
                        <a:t>PROGRAMLAMA</a:t>
                      </a:r>
                      <a:r>
                        <a:rPr lang="tr-TR" baseline="0" dirty="0"/>
                        <a:t> DİLİ</a:t>
                      </a:r>
                      <a:endParaRPr lang="tr-TR" dirty="0"/>
                    </a:p>
                  </a:txBody>
                  <a:tcPr/>
                </a:tc>
                <a:tc>
                  <a:txBody>
                    <a:bodyPr/>
                    <a:lstStyle/>
                    <a:p>
                      <a:r>
                        <a:rPr lang="tr-TR" dirty="0"/>
                        <a:t>FONKSİYON NOKTASI BAŞINA</a:t>
                      </a:r>
                      <a:r>
                        <a:rPr lang="tr-TR" baseline="0" dirty="0"/>
                        <a:t> KOD SATIRLARI</a:t>
                      </a:r>
                      <a:endParaRPr lang="tr-TR" dirty="0"/>
                    </a:p>
                  </a:txBody>
                  <a:tcPr/>
                </a:tc>
                <a:extLst>
                  <a:ext uri="{0D108BD9-81ED-4DB2-BD59-A6C34878D82A}">
                    <a16:rowId xmlns:a16="http://schemas.microsoft.com/office/drawing/2014/main" val="3556578914"/>
                  </a:ext>
                </a:extLst>
              </a:tr>
              <a:tr h="598953">
                <a:tc>
                  <a:txBody>
                    <a:bodyPr/>
                    <a:lstStyle/>
                    <a:p>
                      <a:r>
                        <a:rPr lang="tr-TR" sz="2400" dirty="0"/>
                        <a:t>c</a:t>
                      </a:r>
                    </a:p>
                  </a:txBody>
                  <a:tcPr/>
                </a:tc>
                <a:tc>
                  <a:txBody>
                    <a:bodyPr/>
                    <a:lstStyle/>
                    <a:p>
                      <a:pPr algn="ctr"/>
                      <a:r>
                        <a:rPr lang="tr-TR" dirty="0"/>
                        <a:t>128</a:t>
                      </a:r>
                    </a:p>
                  </a:txBody>
                  <a:tcPr/>
                </a:tc>
                <a:extLst>
                  <a:ext uri="{0D108BD9-81ED-4DB2-BD59-A6C34878D82A}">
                    <a16:rowId xmlns:a16="http://schemas.microsoft.com/office/drawing/2014/main" val="2251344897"/>
                  </a:ext>
                </a:extLst>
              </a:tr>
              <a:tr h="598953">
                <a:tc>
                  <a:txBody>
                    <a:bodyPr/>
                    <a:lstStyle/>
                    <a:p>
                      <a:r>
                        <a:rPr lang="tr-TR" dirty="0"/>
                        <a:t>C++</a:t>
                      </a:r>
                    </a:p>
                  </a:txBody>
                  <a:tcPr/>
                </a:tc>
                <a:tc>
                  <a:txBody>
                    <a:bodyPr/>
                    <a:lstStyle/>
                    <a:p>
                      <a:pPr algn="ctr"/>
                      <a:r>
                        <a:rPr lang="tr-TR" dirty="0"/>
                        <a:t>64</a:t>
                      </a:r>
                    </a:p>
                  </a:txBody>
                  <a:tcPr/>
                </a:tc>
                <a:extLst>
                  <a:ext uri="{0D108BD9-81ED-4DB2-BD59-A6C34878D82A}">
                    <a16:rowId xmlns:a16="http://schemas.microsoft.com/office/drawing/2014/main" val="2957565532"/>
                  </a:ext>
                </a:extLst>
              </a:tr>
              <a:tr h="598953">
                <a:tc>
                  <a:txBody>
                    <a:bodyPr/>
                    <a:lstStyle/>
                    <a:p>
                      <a:r>
                        <a:rPr lang="tr-TR" dirty="0"/>
                        <a:t>Java</a:t>
                      </a:r>
                    </a:p>
                  </a:txBody>
                  <a:tcPr/>
                </a:tc>
                <a:tc>
                  <a:txBody>
                    <a:bodyPr/>
                    <a:lstStyle/>
                    <a:p>
                      <a:pPr algn="ctr"/>
                      <a:r>
                        <a:rPr lang="tr-TR" dirty="0"/>
                        <a:t>64</a:t>
                      </a:r>
                    </a:p>
                  </a:txBody>
                  <a:tcPr/>
                </a:tc>
                <a:extLst>
                  <a:ext uri="{0D108BD9-81ED-4DB2-BD59-A6C34878D82A}">
                    <a16:rowId xmlns:a16="http://schemas.microsoft.com/office/drawing/2014/main" val="1847502624"/>
                  </a:ext>
                </a:extLst>
              </a:tr>
              <a:tr h="598953">
                <a:tc>
                  <a:txBody>
                    <a:bodyPr/>
                    <a:lstStyle/>
                    <a:p>
                      <a:r>
                        <a:rPr lang="tr-TR" dirty="0"/>
                        <a:t>SQL</a:t>
                      </a:r>
                    </a:p>
                  </a:txBody>
                  <a:tcPr/>
                </a:tc>
                <a:tc>
                  <a:txBody>
                    <a:bodyPr/>
                    <a:lstStyle/>
                    <a:p>
                      <a:pPr algn="ctr"/>
                      <a:r>
                        <a:rPr lang="tr-TR" dirty="0"/>
                        <a:t>12</a:t>
                      </a:r>
                    </a:p>
                  </a:txBody>
                  <a:tcPr/>
                </a:tc>
                <a:extLst>
                  <a:ext uri="{0D108BD9-81ED-4DB2-BD59-A6C34878D82A}">
                    <a16:rowId xmlns:a16="http://schemas.microsoft.com/office/drawing/2014/main" val="3707010414"/>
                  </a:ext>
                </a:extLst>
              </a:tr>
              <a:tr h="598953">
                <a:tc>
                  <a:txBody>
                    <a:bodyPr/>
                    <a:lstStyle/>
                    <a:p>
                      <a:r>
                        <a:rPr lang="tr-TR" dirty="0"/>
                        <a:t>Visual Basic</a:t>
                      </a:r>
                    </a:p>
                  </a:txBody>
                  <a:tcPr/>
                </a:tc>
                <a:tc>
                  <a:txBody>
                    <a:bodyPr/>
                    <a:lstStyle/>
                    <a:p>
                      <a:pPr algn="ctr"/>
                      <a:r>
                        <a:rPr lang="tr-TR" dirty="0"/>
                        <a:t>32</a:t>
                      </a:r>
                    </a:p>
                  </a:txBody>
                  <a:tcPr/>
                </a:tc>
                <a:extLst>
                  <a:ext uri="{0D108BD9-81ED-4DB2-BD59-A6C34878D82A}">
                    <a16:rowId xmlns:a16="http://schemas.microsoft.com/office/drawing/2014/main" val="1683952454"/>
                  </a:ext>
                </a:extLst>
              </a:tr>
            </a:tbl>
          </a:graphicData>
        </a:graphic>
      </p:graphicFrame>
    </p:spTree>
    <p:extLst>
      <p:ext uri="{BB962C8B-B14F-4D97-AF65-F5344CB8AC3E}">
        <p14:creationId xmlns:p14="http://schemas.microsoft.com/office/powerpoint/2010/main" val="33358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274" y="1138518"/>
            <a:ext cx="9532362" cy="4994427"/>
          </a:xfrm>
        </p:spPr>
        <p:txBody>
          <a:bodyPr>
            <a:normAutofit fontScale="92500"/>
          </a:bodyPr>
          <a:lstStyle/>
          <a:p>
            <a:r>
              <a:rPr lang="tr-TR" dirty="0">
                <a:latin typeface="Times New Roman" panose="02020603050405020304" pitchFamily="18" charset="0"/>
                <a:cs typeface="Times New Roman" panose="02020603050405020304" pitchFamily="18" charset="0"/>
              </a:rPr>
              <a:t>Maliyet ve çizelge tahmini ve proje yönetimi amaçları için, fonksiyon noktaları (</a:t>
            </a:r>
            <a:r>
              <a:rPr lang="tr-TR" dirty="0" err="1">
                <a:latin typeface="Times New Roman" panose="02020603050405020304" pitchFamily="18" charset="0"/>
                <a:cs typeface="Times New Roman" panose="02020603050405020304" pitchFamily="18" charset="0"/>
              </a:rPr>
              <a:t>FN'ler</a:t>
            </a:r>
            <a:r>
              <a:rPr lang="tr-TR" dirty="0">
                <a:latin typeface="Times New Roman" panose="02020603050405020304" pitchFamily="18" charset="0"/>
                <a:cs typeface="Times New Roman" panose="02020603050405020304" pitchFamily="18" charset="0"/>
              </a:rPr>
              <a:t>), kaynak kodun ilgili satırlarına, özellikle programlama dillerine eşlenebilir. Tablo 10.3'te birkaç örnek verilmiştir. Şimdi, çeşitli özellikler için uygun efor tahminlerini elde etmek için bu kod sayıları satırları COCOMO tahmin denklemlerine eklenebilir. İşte bunun nasıl işe yarayacağına dair bir örnek. Bir müşteri, istenen bir özellik için bir maliyet tahmini ister. Bu özelliğin ayrıntılarına ve FP'yi hesaplamak için gereken çeşitli </a:t>
            </a:r>
            <a:r>
              <a:rPr lang="tr-TR" dirty="0" err="1">
                <a:latin typeface="Times New Roman" panose="02020603050405020304" pitchFamily="18" charset="0"/>
                <a:cs typeface="Times New Roman" panose="02020603050405020304" pitchFamily="18" charset="0"/>
              </a:rPr>
              <a:t>ağırlıklandırma</a:t>
            </a:r>
            <a:r>
              <a:rPr lang="tr-TR" dirty="0">
                <a:latin typeface="Times New Roman" panose="02020603050405020304" pitchFamily="18" charset="0"/>
                <a:cs typeface="Times New Roman" panose="02020603050405020304" pitchFamily="18" charset="0"/>
              </a:rPr>
              <a:t> faktörlerine dayanarak FP metriği hesaplanır. Bu sayı, Tablo 10.2'de gösterilen dönüştürme (veya başka bir uygun dönüştürme) kullanılarak bir kod sayısı satırına dönüştürülür. </a:t>
            </a:r>
          </a:p>
          <a:p>
            <a:r>
              <a:rPr lang="tr-TR" dirty="0">
                <a:latin typeface="Times New Roman" panose="02020603050405020304" pitchFamily="18" charset="0"/>
                <a:cs typeface="Times New Roman" panose="02020603050405020304" pitchFamily="18" charset="0"/>
              </a:rPr>
              <a:t>Bu kod sayısı satırları, projenin diğer çeşitli yönleriyle birlikte, projeyi tamamlamak için bir zaman ve çaba (insan-saat anlamına gelir) tahmini veren bir COCOMO tahmin edicisine bağlanır. Tabii ki, bu tahmini hafife almazsınız. FP/COCOMO tahmin yaklaşımını tamamlayıcı olan diğer teknikleri kullanarak tahminin kontrol edilmesi uygun olacaktır. Her durumda, </a:t>
            </a:r>
            <a:r>
              <a:rPr lang="tr-TR" dirty="0" err="1">
                <a:latin typeface="Times New Roman" panose="02020603050405020304" pitchFamily="18" charset="0"/>
                <a:cs typeface="Times New Roman" panose="02020603050405020304" pitchFamily="18" charset="0"/>
              </a:rPr>
              <a:t>COCOMO'nun</a:t>
            </a:r>
            <a:r>
              <a:rPr lang="tr-TR" dirty="0">
                <a:latin typeface="Times New Roman" panose="02020603050405020304" pitchFamily="18" charset="0"/>
                <a:cs typeface="Times New Roman" panose="02020603050405020304" pitchFamily="18" charset="0"/>
              </a:rPr>
              <a:t> sağladığı tahmine inandığınızı varsayalım. Bu kişi-ay sayısı tahmini, müşteri için uygun bir maliyet tahminine dönüştürülebilir. Muhtemelen satış departmanı aracılığıyla yapılır.</a:t>
            </a:r>
          </a:p>
          <a:p>
            <a:pPr marL="0" indent="0">
              <a:buNone/>
            </a:pPr>
            <a:r>
              <a:rPr lang="tr-T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6436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ÖZELLİK NOKTALARI</a:t>
            </a:r>
          </a:p>
        </p:txBody>
      </p:sp>
      <p:sp>
        <p:nvSpPr>
          <p:cNvPr id="3" name="İçerik Yer Tutucusu 2"/>
          <p:cNvSpPr>
            <a:spLocks noGrp="1"/>
          </p:cNvSpPr>
          <p:nvPr>
            <p:ph idx="1"/>
          </p:nvPr>
        </p:nvSpPr>
        <p:spPr>
          <a:xfrm>
            <a:off x="646111" y="1853248"/>
            <a:ext cx="9670907" cy="4538316"/>
          </a:xfrm>
        </p:spPr>
        <p:txBody>
          <a:bodyPr>
            <a:normAutofit lnSpcReduction="10000"/>
          </a:bodyPr>
          <a:lstStyle/>
          <a:p>
            <a:r>
              <a:rPr lang="tr-TR" dirty="0">
                <a:latin typeface="Times New Roman" panose="02020603050405020304" pitchFamily="18" charset="0"/>
                <a:cs typeface="Times New Roman" panose="02020603050405020304" pitchFamily="18" charset="0"/>
              </a:rPr>
              <a:t>Özellik noktaları, klasik fonksiyon noktası metriğinin yönetim bilgi sistemleri için geliştirildiği ve bu nedenle gerçek zamanlı, gömülü iletişim ve süreç kontrol yazılımı gibi diğer birçok sistem için özellikle geçerli olmadığı gerçeğine işaret eder. Motivasyon, bu sistemlerin yüksek düzeyde </a:t>
            </a:r>
            <a:r>
              <a:rPr lang="tr-TR" dirty="0" err="1">
                <a:latin typeface="Times New Roman" panose="02020603050405020304" pitchFamily="18" charset="0"/>
                <a:cs typeface="Times New Roman" panose="02020603050405020304" pitchFamily="18" charset="0"/>
              </a:rPr>
              <a:t>algoritmik</a:t>
            </a:r>
            <a:r>
              <a:rPr lang="tr-TR" dirty="0">
                <a:latin typeface="Times New Roman" panose="02020603050405020304" pitchFamily="18" charset="0"/>
                <a:cs typeface="Times New Roman" panose="02020603050405020304" pitchFamily="18" charset="0"/>
              </a:rPr>
              <a:t> karmaşıklık sergilemesidir, ancak giriş ve çıkışları azdır. Özellik noktası metriği, algoritma sayısı için yeni bir faktör olan A'nın eklenmesi dışında, fonksiyon noktasına benzer bir şekilde hesaplanır. Denklem 10.5'i verir.</a:t>
            </a:r>
          </a:p>
          <a:p>
            <a:endParaRPr lang="tr-TR" dirty="0">
              <a:latin typeface="Times New Roman" panose="02020603050405020304" pitchFamily="18" charset="0"/>
              <a:cs typeface="Times New Roman" panose="02020603050405020304" pitchFamily="18" charset="0"/>
            </a:endParaRPr>
          </a:p>
          <a:p>
            <a:pPr marL="0" indent="0" algn="ctr">
              <a:buNone/>
            </a:pPr>
            <a:r>
              <a:rPr lang="tr-TR" dirty="0"/>
              <a:t>     ÖN′ = </a:t>
            </a:r>
            <a:r>
              <a:rPr lang="tr-TR" dirty="0">
                <a:latin typeface="Times New Roman" panose="02020603050405020304" pitchFamily="18" charset="0"/>
                <a:cs typeface="Times New Roman" panose="02020603050405020304" pitchFamily="18" charset="0"/>
              </a:rPr>
              <a:t>w</a:t>
            </a:r>
            <a:r>
              <a:rPr lang="tr-TR" baseline="-25000" dirty="0">
                <a:latin typeface="Times New Roman" panose="02020603050405020304" pitchFamily="18" charset="0"/>
                <a:cs typeface="Times New Roman" panose="02020603050405020304" pitchFamily="18" charset="0"/>
              </a:rPr>
              <a:t>1</a:t>
            </a:r>
            <a:r>
              <a:rPr lang="tr-TR" dirty="0"/>
              <a:t>I + </a:t>
            </a:r>
            <a:r>
              <a:rPr lang="tr-TR" dirty="0">
                <a:latin typeface="Times New Roman" panose="02020603050405020304" pitchFamily="18" charset="0"/>
                <a:cs typeface="Times New Roman" panose="02020603050405020304" pitchFamily="18" charset="0"/>
              </a:rPr>
              <a:t>w</a:t>
            </a:r>
            <a:r>
              <a:rPr lang="tr-TR" baseline="-25000" dirty="0">
                <a:latin typeface="Times New Roman" panose="02020603050405020304" pitchFamily="18" charset="0"/>
                <a:cs typeface="Times New Roman" panose="02020603050405020304" pitchFamily="18" charset="0"/>
              </a:rPr>
              <a:t>2</a:t>
            </a:r>
            <a:r>
              <a:rPr lang="tr-TR" dirty="0"/>
              <a:t>O + </a:t>
            </a:r>
            <a:r>
              <a:rPr lang="tr-TR" dirty="0">
                <a:latin typeface="Times New Roman" panose="02020603050405020304" pitchFamily="18" charset="0"/>
                <a:cs typeface="Times New Roman" panose="02020603050405020304" pitchFamily="18" charset="0"/>
              </a:rPr>
              <a:t>w</a:t>
            </a:r>
            <a:r>
              <a:rPr lang="tr-TR" baseline="-25000" dirty="0">
                <a:latin typeface="Times New Roman" panose="02020603050405020304" pitchFamily="18" charset="0"/>
                <a:cs typeface="Times New Roman" panose="02020603050405020304" pitchFamily="18" charset="0"/>
              </a:rPr>
              <a:t>3</a:t>
            </a:r>
            <a:r>
              <a:rPr lang="tr-TR" dirty="0"/>
              <a:t>Q + </a:t>
            </a:r>
            <a:r>
              <a:rPr lang="tr-TR" dirty="0">
                <a:latin typeface="Times New Roman" panose="02020603050405020304" pitchFamily="18" charset="0"/>
                <a:cs typeface="Times New Roman" panose="02020603050405020304" pitchFamily="18" charset="0"/>
              </a:rPr>
              <a:t>w</a:t>
            </a:r>
            <a:r>
              <a:rPr lang="tr-TR" baseline="-25000" dirty="0">
                <a:latin typeface="Times New Roman" panose="02020603050405020304" pitchFamily="18" charset="0"/>
                <a:cs typeface="Times New Roman" panose="02020603050405020304" pitchFamily="18" charset="0"/>
              </a:rPr>
              <a:t>4</a:t>
            </a:r>
            <a:r>
              <a:rPr lang="tr-TR" dirty="0"/>
              <a:t>F + w</a:t>
            </a:r>
            <a:r>
              <a:rPr lang="tr-TR" baseline="-25000" dirty="0"/>
              <a:t>5</a:t>
            </a:r>
            <a:r>
              <a:rPr lang="tr-TR" dirty="0"/>
              <a:t>X+ w</a:t>
            </a:r>
            <a:r>
              <a:rPr lang="tr-TR" baseline="-25000" dirty="0"/>
              <a:t>6</a:t>
            </a:r>
            <a:r>
              <a:rPr lang="tr-TR" dirty="0"/>
              <a:t>A      (10.5)</a:t>
            </a: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Bununla birlikte, özellik noktası metriğinin yaygın olarak kullanılmadığına dikkat edilmelidir.</a:t>
            </a:r>
          </a:p>
          <a:p>
            <a:endParaRPr lang="tr-TR" dirty="0">
              <a:latin typeface="Times New Roman" panose="02020603050405020304" pitchFamily="18" charset="0"/>
              <a:cs typeface="Times New Roman" panose="02020603050405020304" pitchFamily="18" charset="0"/>
            </a:endParaRPr>
          </a:p>
          <a:p>
            <a:pPr marL="0" indent="0">
              <a:buNone/>
            </a:pPr>
            <a:r>
              <a:rPr lang="tr-T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0119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COSYSMO MALİYET KESTİRİM MODELİ</a:t>
            </a:r>
          </a:p>
        </p:txBody>
      </p:sp>
      <p:sp>
        <p:nvSpPr>
          <p:cNvPr id="3" name="İçerik Yer Tutucusu 2"/>
          <p:cNvSpPr>
            <a:spLocks noGrp="1"/>
          </p:cNvSpPr>
          <p:nvPr>
            <p:ph idx="1"/>
          </p:nvPr>
        </p:nvSpPr>
        <p:spPr>
          <a:xfrm>
            <a:off x="646111" y="1997500"/>
            <a:ext cx="8946541" cy="4195481"/>
          </a:xfrm>
        </p:spPr>
        <p:txBody>
          <a:bodyPr/>
          <a:lstStyle/>
          <a:p>
            <a:r>
              <a:rPr lang="tr-TR" dirty="0">
                <a:latin typeface="Times New Roman" panose="02020603050405020304" pitchFamily="18" charset="0"/>
                <a:cs typeface="Times New Roman" panose="02020603050405020304" pitchFamily="18" charset="0"/>
              </a:rPr>
              <a:t>COSYSMO (Yapısal Sistem Mühendisliği Modeli), sistem mühendisliği proje maliyeti ve çizelge tahmini için bir COCOMO geliştirmesidir (</a:t>
            </a:r>
            <a:r>
              <a:rPr lang="tr-TR" dirty="0" err="1">
                <a:latin typeface="Times New Roman" panose="02020603050405020304" pitchFamily="18" charset="0"/>
                <a:cs typeface="Times New Roman" panose="02020603050405020304" pitchFamily="18" charset="0"/>
              </a:rPr>
              <a:t>Valerdi</a:t>
            </a:r>
            <a:r>
              <a:rPr lang="tr-TR" dirty="0">
                <a:latin typeface="Times New Roman" panose="02020603050405020304" pitchFamily="18" charset="0"/>
                <a:cs typeface="Times New Roman" panose="02020603050405020304" pitchFamily="18" charset="0"/>
              </a:rPr>
              <a:t> 2008). COSYSMO, bir dizi boyut sürücüleri, maliyet sürücüleri ve ekip özelliklerine dayalı olarak karma donanım/yazılım sistemlerinin maliyet ve efor tahmini için kullanılmak üzere tasarlanmıştır.</a:t>
            </a:r>
          </a:p>
          <a:p>
            <a:r>
              <a:rPr lang="tr-TR" dirty="0">
                <a:latin typeface="Times New Roman" panose="02020603050405020304" pitchFamily="18" charset="0"/>
                <a:cs typeface="Times New Roman" panose="02020603050405020304" pitchFamily="18" charset="0"/>
              </a:rPr>
              <a:t>COSYSMO metriklerinin </a:t>
            </a:r>
            <a:r>
              <a:rPr lang="tr-TR" err="1">
                <a:latin typeface="Times New Roman" panose="02020603050405020304" pitchFamily="18" charset="0"/>
                <a:cs typeface="Times New Roman" panose="02020603050405020304" pitchFamily="18" charset="0"/>
              </a:rPr>
              <a:t>formülasyonu</a:t>
            </a:r>
            <a:r>
              <a:rPr lang="tr-TR">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COCOMO'nunkine</a:t>
            </a:r>
            <a:r>
              <a:rPr lang="tr-TR" dirty="0">
                <a:latin typeface="Times New Roman" panose="02020603050405020304" pitchFamily="18" charset="0"/>
                <a:cs typeface="Times New Roman" panose="02020603050405020304" pitchFamily="18" charset="0"/>
              </a:rPr>
              <a:t> benzerdir.</a:t>
            </a:r>
          </a:p>
          <a:p>
            <a:r>
              <a:rPr lang="tr-TR" dirty="0">
                <a:latin typeface="Times New Roman" panose="02020603050405020304" pitchFamily="18" charset="0"/>
                <a:cs typeface="Times New Roman" panose="02020603050405020304" pitchFamily="18" charset="0"/>
              </a:rPr>
              <a:t>COCOMO gibi, COSYSMO da eforu (ve maliyeti) </a:t>
            </a:r>
            <a:r>
              <a:rPr lang="tr-TR">
                <a:latin typeface="Times New Roman" panose="02020603050405020304" pitchFamily="18" charset="0"/>
                <a:cs typeface="Times New Roman" panose="02020603050405020304" pitchFamily="18" charset="0"/>
              </a:rPr>
              <a:t>bir fonksiyon </a:t>
            </a:r>
            <a:r>
              <a:rPr lang="tr-TR" dirty="0">
                <a:latin typeface="Times New Roman" panose="02020603050405020304" pitchFamily="18" charset="0"/>
                <a:cs typeface="Times New Roman" panose="02020603050405020304" pitchFamily="18" charset="0"/>
              </a:rPr>
              <a:t>olarak hesaplar.</a:t>
            </a:r>
          </a:p>
          <a:p>
            <a:r>
              <a:rPr lang="tr-TR" dirty="0">
                <a:latin typeface="Times New Roman" panose="02020603050405020304" pitchFamily="18" charset="0"/>
                <a:cs typeface="Times New Roman" panose="02020603050405020304" pitchFamily="18" charset="0"/>
              </a:rPr>
              <a:t>Sistem işlevsel boyutu ve sistem mühendisliği ile ilgili bir dizi çevresel faktöre göre ayarlar (Şekil 10.3).</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38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24621" y="750590"/>
            <a:ext cx="10072688" cy="5576319"/>
          </a:xfrm>
        </p:spPr>
        <p:txBody>
          <a:bodyPr>
            <a:normAutofit/>
          </a:bodyPr>
          <a:lstStyle/>
          <a:p>
            <a:r>
              <a:rPr lang="tr-TR" dirty="0" err="1">
                <a:latin typeface="Times New Roman" panose="02020603050405020304" pitchFamily="18" charset="0"/>
                <a:cs typeface="Times New Roman" panose="02020603050405020304" pitchFamily="18" charset="0"/>
              </a:rPr>
              <a:t>COSYSMO'yu</a:t>
            </a:r>
            <a:r>
              <a:rPr lang="tr-TR" dirty="0">
                <a:latin typeface="Times New Roman" panose="02020603050405020304" pitchFamily="18" charset="0"/>
                <a:cs typeface="Times New Roman" panose="02020603050405020304" pitchFamily="18" charset="0"/>
              </a:rPr>
              <a:t> kullanmanın ana adımları şunlardır:</a:t>
            </a:r>
          </a:p>
          <a:p>
            <a:r>
              <a:rPr lang="tr-TR" dirty="0">
                <a:latin typeface="Times New Roman" panose="02020603050405020304" pitchFamily="18" charset="0"/>
                <a:cs typeface="Times New Roman" panose="02020603050405020304" pitchFamily="18" charset="0"/>
              </a:rPr>
              <a:t>1-) İlgilenilen sistemi belirleyin.</a:t>
            </a:r>
          </a:p>
          <a:p>
            <a:r>
              <a:rPr lang="tr-TR" dirty="0">
                <a:latin typeface="Times New Roman" panose="02020603050405020304" pitchFamily="18" charset="0"/>
                <a:cs typeface="Times New Roman" panose="02020603050405020304" pitchFamily="18" charset="0"/>
              </a:rPr>
              <a:t>2-) Sistem amaçlarını, yeteneklerini veya etkinlik ölçülerini test edilebilecek, doğrulanabilecek veya tasarlanabilecek gereksinimlere ayrıştırın.</a:t>
            </a:r>
          </a:p>
          <a:p>
            <a:r>
              <a:rPr lang="tr-TR" dirty="0">
                <a:latin typeface="Times New Roman" panose="02020603050405020304" pitchFamily="18" charset="0"/>
                <a:cs typeface="Times New Roman" panose="02020603050405020304" pitchFamily="18" charset="0"/>
              </a:rPr>
              <a:t>3-) İlgilenilen sistemin grafiksel veya </a:t>
            </a:r>
            <a:r>
              <a:rPr lang="tr-TR" dirty="0" err="1">
                <a:latin typeface="Times New Roman" panose="02020603050405020304" pitchFamily="18" charset="0"/>
                <a:cs typeface="Times New Roman" panose="02020603050405020304" pitchFamily="18" charset="0"/>
              </a:rPr>
              <a:t>anlatısal</a:t>
            </a:r>
            <a:r>
              <a:rPr lang="tr-TR" dirty="0">
                <a:latin typeface="Times New Roman" panose="02020603050405020304" pitchFamily="18" charset="0"/>
                <a:cs typeface="Times New Roman" panose="02020603050405020304" pitchFamily="18" charset="0"/>
              </a:rPr>
              <a:t> bir temsilini ve sistemin geri kalanıyla nasıl ilişkili olduğunu sağlayın.</a:t>
            </a:r>
          </a:p>
          <a:p>
            <a:r>
              <a:rPr lang="tr-TR" dirty="0">
                <a:latin typeface="Times New Roman" panose="02020603050405020304" pitchFamily="18" charset="0"/>
                <a:cs typeface="Times New Roman" panose="02020603050405020304" pitchFamily="18" charset="0"/>
              </a:rPr>
              <a:t>4-) Sistem mühendisliğinin yer aldığı tasarım düzeyi için sistem/pazarlama </a:t>
            </a:r>
            <a:r>
              <a:rPr lang="tr-TR" dirty="0" err="1">
                <a:latin typeface="Times New Roman" panose="02020603050405020304" pitchFamily="18" charset="0"/>
                <a:cs typeface="Times New Roman" panose="02020603050405020304" pitchFamily="18" charset="0"/>
              </a:rPr>
              <a:t>spesifikasyonundaki</a:t>
            </a:r>
            <a:r>
              <a:rPr lang="tr-TR" dirty="0">
                <a:latin typeface="Times New Roman" panose="02020603050405020304" pitchFamily="18" charset="0"/>
                <a:cs typeface="Times New Roman" panose="02020603050405020304" pitchFamily="18" charset="0"/>
              </a:rPr>
              <a:t> veya doğrulama testi matrisindeki gereksinimlerin sayısını istenen ilgili sistemde sayın.</a:t>
            </a:r>
          </a:p>
          <a:p>
            <a:r>
              <a:rPr lang="tr-TR" dirty="0">
                <a:latin typeface="Times New Roman" panose="02020603050405020304" pitchFamily="18" charset="0"/>
                <a:cs typeface="Times New Roman" panose="02020603050405020304" pitchFamily="18" charset="0"/>
              </a:rPr>
              <a:t>5-) Gereksinimlerin oynaklığını, karmaşıklığını ve yeniden kullanımını belirleyin (</a:t>
            </a:r>
            <a:r>
              <a:rPr lang="tr-TR" dirty="0" err="1">
                <a:latin typeface="Times New Roman" panose="02020603050405020304" pitchFamily="18" charset="0"/>
                <a:cs typeface="Times New Roman" panose="02020603050405020304" pitchFamily="18" charset="0"/>
              </a:rPr>
              <a:t>Valerdi</a:t>
            </a:r>
            <a:r>
              <a:rPr lang="tr-TR" dirty="0">
                <a:latin typeface="Times New Roman" panose="02020603050405020304" pitchFamily="18" charset="0"/>
                <a:cs typeface="Times New Roman" panose="02020603050405020304" pitchFamily="18" charset="0"/>
              </a:rPr>
              <a:t> 2008).</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43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27638" y="902990"/>
            <a:ext cx="9754035" cy="5955010"/>
          </a:xfrm>
        </p:spPr>
        <p:txBody>
          <a:bodyPr/>
          <a:lstStyle/>
          <a:p>
            <a:r>
              <a:rPr lang="tr-TR" dirty="0" err="1">
                <a:latin typeface="Times New Roman" panose="02020603050405020304" pitchFamily="18" charset="0"/>
                <a:cs typeface="Times New Roman" panose="02020603050405020304" pitchFamily="18" charset="0"/>
              </a:rPr>
              <a:t>COSYSMO'da</a:t>
            </a:r>
            <a:r>
              <a:rPr lang="tr-TR" dirty="0">
                <a:latin typeface="Times New Roman" panose="02020603050405020304" pitchFamily="18" charset="0"/>
                <a:cs typeface="Times New Roman" panose="02020603050405020304" pitchFamily="18" charset="0"/>
              </a:rPr>
              <a:t>, boyut sürücüleri, doğrudan SRS belgesinden alınan aşağıdaki öğelerin sayılarını içerir:</a:t>
            </a:r>
          </a:p>
          <a:p>
            <a:pPr marL="0" indent="0">
              <a:buNone/>
            </a:pPr>
            <a:r>
              <a:rPr lang="tr-TR" dirty="0">
                <a:latin typeface="Times New Roman" panose="02020603050405020304" pitchFamily="18" charset="0"/>
                <a:cs typeface="Times New Roman" panose="02020603050405020304" pitchFamily="18" charset="0"/>
              </a:rPr>
              <a:t>◾ Toplam sistem gereksinimleri</a:t>
            </a:r>
          </a:p>
          <a:p>
            <a:pPr marL="0" indent="0">
              <a:buNone/>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Arayüzler</a:t>
            </a:r>
            <a:endParaRPr lang="tr-TR" dirty="0">
              <a:latin typeface="Times New Roman" panose="02020603050405020304" pitchFamily="18" charset="0"/>
              <a:cs typeface="Times New Roman" panose="02020603050405020304" pitchFamily="18" charset="0"/>
            </a:endParaRPr>
          </a:p>
          <a:p>
            <a:pPr marL="0" indent="0">
              <a:buNone/>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Operasyonel</a:t>
            </a:r>
            <a:r>
              <a:rPr lang="tr-TR" dirty="0">
                <a:latin typeface="Times New Roman" panose="02020603050405020304" pitchFamily="18" charset="0"/>
                <a:cs typeface="Times New Roman" panose="02020603050405020304" pitchFamily="18" charset="0"/>
              </a:rPr>
              <a:t> senaryolar</a:t>
            </a:r>
          </a:p>
          <a:p>
            <a:pPr marL="0" indent="0">
              <a:buNone/>
            </a:pPr>
            <a:r>
              <a:rPr lang="tr-TR" dirty="0">
                <a:latin typeface="Times New Roman" panose="02020603050405020304" pitchFamily="18" charset="0"/>
                <a:cs typeface="Times New Roman" panose="02020603050405020304" pitchFamily="18" charset="0"/>
              </a:rPr>
              <a:t>◾ Tanımlanan benzersiz algoritmalar</a:t>
            </a:r>
          </a:p>
          <a:p>
            <a:r>
              <a:rPr lang="tr-TR" dirty="0">
                <a:latin typeface="Times New Roman" panose="02020603050405020304" pitchFamily="18" charset="0"/>
                <a:cs typeface="Times New Roman" panose="02020603050405020304" pitchFamily="18" charset="0"/>
              </a:rPr>
              <a:t>Diğer sürücüler şunları içerir:</a:t>
            </a:r>
          </a:p>
          <a:p>
            <a:pPr marL="0" indent="0">
              <a:buNone/>
            </a:pPr>
            <a:r>
              <a:rPr lang="tr-TR" dirty="0">
                <a:latin typeface="Times New Roman" panose="02020603050405020304" pitchFamily="18" charset="0"/>
                <a:cs typeface="Times New Roman" panose="02020603050405020304" pitchFamily="18" charset="0"/>
              </a:rPr>
              <a:t>◾ Gereksinimlerin anlaşılması</a:t>
            </a:r>
          </a:p>
          <a:p>
            <a:pPr marL="0" indent="0">
              <a:buNone/>
            </a:pPr>
            <a:r>
              <a:rPr lang="tr-TR" dirty="0">
                <a:latin typeface="Times New Roman" panose="02020603050405020304" pitchFamily="18" charset="0"/>
                <a:cs typeface="Times New Roman" panose="02020603050405020304" pitchFamily="18" charset="0"/>
              </a:rPr>
              <a:t>◾ Mimari karmaşıklık</a:t>
            </a:r>
          </a:p>
          <a:p>
            <a:pPr marL="0" indent="0">
              <a:buNone/>
            </a:pPr>
            <a:r>
              <a:rPr lang="tr-TR" dirty="0"/>
              <a:t>◾ </a:t>
            </a:r>
            <a:r>
              <a:rPr lang="tr-TR" dirty="0">
                <a:latin typeface="Times New Roman" panose="02020603050405020304" pitchFamily="18" charset="0"/>
                <a:cs typeface="Times New Roman" panose="02020603050405020304" pitchFamily="18" charset="0"/>
              </a:rPr>
              <a:t>Hizmet gereksinimleri düzeyi</a:t>
            </a:r>
          </a:p>
          <a:p>
            <a:pPr marL="0" indent="0">
              <a:buNone/>
            </a:pPr>
            <a:r>
              <a:rPr lang="tr-TR" dirty="0">
                <a:latin typeface="Times New Roman" panose="02020603050405020304" pitchFamily="18" charset="0"/>
                <a:cs typeface="Times New Roman" panose="02020603050405020304" pitchFamily="18" charset="0"/>
              </a:rPr>
              <a:t>◾ Taşıma karmaşıklığı</a:t>
            </a:r>
          </a:p>
          <a:p>
            <a:pPr marL="0" indent="0">
              <a:buNone/>
            </a:pPr>
            <a:r>
              <a:rPr lang="tr-TR" dirty="0">
                <a:latin typeface="Times New Roman" panose="02020603050405020304" pitchFamily="18" charset="0"/>
                <a:cs typeface="Times New Roman" panose="02020603050405020304" pitchFamily="18" charset="0"/>
              </a:rPr>
              <a:t>◾ Teknolojik olgunluk</a:t>
            </a:r>
          </a:p>
          <a:p>
            <a:pPr marL="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88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8401" y="704409"/>
            <a:ext cx="11231853" cy="5908827"/>
          </a:xfrm>
        </p:spPr>
        <p:txBody>
          <a:bodyPr>
            <a:normAutofit lnSpcReduction="10000"/>
          </a:bodyPr>
          <a:lstStyle/>
          <a:p>
            <a:pPr marL="0" indent="0">
              <a:buNone/>
            </a:pPr>
            <a:endParaRPr lang="tr-TR" dirty="0">
              <a:latin typeface="Times New Roman" panose="02020603050405020304" pitchFamily="18" charset="0"/>
              <a:cs typeface="Times New Roman" panose="02020603050405020304" pitchFamily="18" charset="0"/>
            </a:endParaRPr>
          </a:p>
          <a:p>
            <a:pPr marL="0" indent="0">
              <a:buNone/>
            </a:pPr>
            <a:r>
              <a:rPr lang="tr-TR" dirty="0">
                <a:latin typeface="Times New Roman" panose="02020603050405020304" pitchFamily="18" charset="0"/>
                <a:cs typeface="Times New Roman" panose="02020603050405020304" pitchFamily="18" charset="0"/>
              </a:rPr>
              <a:t>BOYUT SÜRÜCÜLERİ</a:t>
            </a:r>
          </a:p>
          <a:p>
            <a:r>
              <a:rPr lang="tr-TR" dirty="0">
                <a:latin typeface="Times New Roman" panose="02020603050405020304" pitchFamily="18" charset="0"/>
                <a:cs typeface="Times New Roman" panose="02020603050405020304" pitchFamily="18" charset="0"/>
              </a:rPr>
              <a:t>Gereksinimler </a:t>
            </a:r>
          </a:p>
          <a:p>
            <a:r>
              <a:rPr lang="tr-TR" dirty="0" err="1">
                <a:latin typeface="Times New Roman" panose="02020603050405020304" pitchFamily="18" charset="0"/>
                <a:cs typeface="Times New Roman" panose="02020603050405020304" pitchFamily="18" charset="0"/>
              </a:rPr>
              <a:t>Arayüzler</a:t>
            </a:r>
            <a:r>
              <a:rPr lang="tr-TR" dirty="0">
                <a:latin typeface="Times New Roman" panose="02020603050405020304" pitchFamily="18" charset="0"/>
                <a:cs typeface="Times New Roman" panose="02020603050405020304" pitchFamily="18" charset="0"/>
              </a:rPr>
              <a:t> </a:t>
            </a:r>
          </a:p>
          <a:p>
            <a:r>
              <a:rPr lang="tr-TR" dirty="0">
                <a:latin typeface="Times New Roman" panose="02020603050405020304" pitchFamily="18" charset="0"/>
                <a:cs typeface="Times New Roman" panose="02020603050405020304" pitchFamily="18" charset="0"/>
              </a:rPr>
              <a:t>Senaryolar </a:t>
            </a:r>
          </a:p>
          <a:p>
            <a:r>
              <a:rPr lang="tr-TR" dirty="0">
                <a:latin typeface="Times New Roman" panose="02020603050405020304" pitchFamily="18" charset="0"/>
                <a:cs typeface="Times New Roman" panose="02020603050405020304" pitchFamily="18" charset="0"/>
              </a:rPr>
              <a:t>Algoritmalar</a:t>
            </a:r>
          </a:p>
          <a:p>
            <a:pPr marL="0" indent="0">
              <a:buNone/>
            </a:pPr>
            <a:r>
              <a:rPr lang="tr-TR" dirty="0">
                <a:latin typeface="Times New Roman" panose="02020603050405020304" pitchFamily="18" charset="0"/>
                <a:cs typeface="Times New Roman" panose="02020603050405020304" pitchFamily="18" charset="0"/>
              </a:rPr>
              <a:t>                                                                                                                                        Çaba ve Zaman</a:t>
            </a:r>
          </a:p>
          <a:p>
            <a:pPr marL="0" indent="0">
              <a:buNone/>
            </a:pPr>
            <a:r>
              <a:rPr lang="tr-TR" dirty="0">
                <a:latin typeface="Times New Roman" panose="02020603050405020304" pitchFamily="18" charset="0"/>
                <a:cs typeface="Times New Roman" panose="02020603050405020304" pitchFamily="18" charset="0"/>
              </a:rPr>
              <a:t>                                                                                                                                             Tahmini                                </a:t>
            </a:r>
          </a:p>
          <a:p>
            <a:pPr marL="0" indent="0">
              <a:buNone/>
            </a:pPr>
            <a:r>
              <a:rPr lang="tr-TR" dirty="0">
                <a:latin typeface="Times New Roman" panose="02020603050405020304" pitchFamily="18" charset="0"/>
                <a:cs typeface="Times New Roman" panose="02020603050405020304" pitchFamily="18" charset="0"/>
              </a:rPr>
              <a:t>GAYRET ÇARPANLARI</a:t>
            </a:r>
          </a:p>
          <a:p>
            <a:r>
              <a:rPr lang="tr-TR" dirty="0">
                <a:latin typeface="Times New Roman" panose="02020603050405020304" pitchFamily="18" charset="0"/>
                <a:cs typeface="Times New Roman" panose="02020603050405020304" pitchFamily="18" charset="0"/>
              </a:rPr>
              <a:t>Uygulama Faktörleri</a:t>
            </a:r>
          </a:p>
          <a:p>
            <a:r>
              <a:rPr lang="tr-TR" dirty="0">
                <a:latin typeface="Times New Roman" panose="02020603050405020304" pitchFamily="18" charset="0"/>
                <a:cs typeface="Times New Roman" panose="02020603050405020304" pitchFamily="18" charset="0"/>
              </a:rPr>
              <a:t>Takım Faktörleri</a:t>
            </a:r>
          </a:p>
          <a:p>
            <a:endParaRPr lang="tr-TR" dirty="0">
              <a:latin typeface="Times New Roman" panose="02020603050405020304" pitchFamily="18" charset="0"/>
              <a:cs typeface="Times New Roman" panose="02020603050405020304" pitchFamily="18" charset="0"/>
            </a:endParaRPr>
          </a:p>
          <a:p>
            <a:pPr marL="0" indent="0">
              <a:buNone/>
            </a:pPr>
            <a:r>
              <a:rPr lang="tr-TR" dirty="0">
                <a:latin typeface="Times New Roman" panose="02020603050405020304" pitchFamily="18" charset="0"/>
                <a:cs typeface="Times New Roman" panose="02020603050405020304" pitchFamily="18" charset="0"/>
              </a:rPr>
              <a:t>                                                                                 Kalibrasyon</a:t>
            </a:r>
          </a:p>
          <a:p>
            <a:pPr marL="0" indent="0">
              <a:buNone/>
            </a:pPr>
            <a:r>
              <a:rPr lang="tr-TR" dirty="0">
                <a:solidFill>
                  <a:schemeClr val="bg1"/>
                </a:solidFill>
                <a:latin typeface="Times New Roman" panose="02020603050405020304" pitchFamily="18" charset="0"/>
                <a:cs typeface="Times New Roman" panose="02020603050405020304" pitchFamily="18" charset="0"/>
              </a:rPr>
              <a:t>-Şekil 10.3 COSYSMO işletim konsepti.</a:t>
            </a:r>
          </a:p>
          <a:p>
            <a:pPr marL="0" indent="0">
              <a:buNone/>
            </a:pPr>
            <a:endParaRPr lang="tr-TR" dirty="0">
              <a:latin typeface="Times New Roman" panose="02020603050405020304" pitchFamily="18" charset="0"/>
              <a:cs typeface="Times New Roman" panose="02020603050405020304" pitchFamily="18" charset="0"/>
            </a:endParaRPr>
          </a:p>
        </p:txBody>
      </p:sp>
      <p:sp>
        <p:nvSpPr>
          <p:cNvPr id="4" name="Sağ Ok 3"/>
          <p:cNvSpPr/>
          <p:nvPr/>
        </p:nvSpPr>
        <p:spPr>
          <a:xfrm rot="538778">
            <a:off x="3598520" y="2088249"/>
            <a:ext cx="1367199" cy="765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Sağ Ok 5"/>
          <p:cNvSpPr/>
          <p:nvPr/>
        </p:nvSpPr>
        <p:spPr>
          <a:xfrm rot="20550224">
            <a:off x="3636995" y="3901882"/>
            <a:ext cx="1380959" cy="8095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5295048" y="2689227"/>
            <a:ext cx="2290618" cy="14681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COSYSMO</a:t>
            </a:r>
          </a:p>
        </p:txBody>
      </p:sp>
      <p:sp>
        <p:nvSpPr>
          <p:cNvPr id="8" name="İkizkenar Üçgen 7"/>
          <p:cNvSpPr/>
          <p:nvPr/>
        </p:nvSpPr>
        <p:spPr>
          <a:xfrm>
            <a:off x="5978539" y="4517016"/>
            <a:ext cx="923636" cy="7666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9" name="Sağ Ok 8"/>
          <p:cNvSpPr/>
          <p:nvPr/>
        </p:nvSpPr>
        <p:spPr>
          <a:xfrm>
            <a:off x="8036548" y="3040380"/>
            <a:ext cx="1148407" cy="765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7351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46111" y="1145309"/>
            <a:ext cx="9947998" cy="5366327"/>
          </a:xfrm>
        </p:spPr>
        <p:txBody>
          <a:bodyPr>
            <a:normAutofit/>
          </a:bodyPr>
          <a:lstStyle/>
          <a:p>
            <a:r>
              <a:rPr lang="tr-TR" dirty="0">
                <a:latin typeface="Times New Roman" panose="02020603050405020304" pitchFamily="18" charset="0"/>
                <a:cs typeface="Times New Roman" panose="02020603050405020304" pitchFamily="18" charset="0"/>
              </a:rPr>
              <a:t>COCOMO boyutuna ve maliyet faktörlerine benzer bir şekilde bir </a:t>
            </a:r>
            <a:r>
              <a:rPr lang="tr-TR" dirty="0" err="1">
                <a:latin typeface="Times New Roman" panose="02020603050405020304" pitchFamily="18" charset="0"/>
                <a:cs typeface="Times New Roman" panose="02020603050405020304" pitchFamily="18" charset="0"/>
              </a:rPr>
              <a:t>Likert</a:t>
            </a:r>
            <a:r>
              <a:rPr lang="tr-TR" dirty="0">
                <a:latin typeface="Times New Roman" panose="02020603050405020304" pitchFamily="18" charset="0"/>
                <a:cs typeface="Times New Roman" panose="02020603050405020304" pitchFamily="18" charset="0"/>
              </a:rPr>
              <a:t> ölçeği kullanılarak sıralanır. Son olarak, ekip özelliklerine dayalı maliyet faktörleri şunları içerir:  </a:t>
            </a:r>
          </a:p>
          <a:p>
            <a:pPr marL="0" indent="0">
              <a:buNone/>
            </a:pPr>
            <a:r>
              <a:rPr lang="tr-TR" dirty="0">
                <a:latin typeface="Times New Roman" panose="02020603050405020304" pitchFamily="18" charset="0"/>
                <a:cs typeface="Times New Roman" panose="02020603050405020304" pitchFamily="18" charset="0"/>
              </a:rPr>
              <a:t>◾ Paydaş takım uyumu</a:t>
            </a:r>
          </a:p>
          <a:p>
            <a:pPr marL="0" indent="0">
              <a:buNone/>
            </a:pPr>
            <a:r>
              <a:rPr lang="tr-TR" dirty="0">
                <a:latin typeface="Times New Roman" panose="02020603050405020304" pitchFamily="18" charset="0"/>
                <a:cs typeface="Times New Roman" panose="02020603050405020304" pitchFamily="18" charset="0"/>
              </a:rPr>
              <a:t>◾ Personel kapasitesi</a:t>
            </a:r>
          </a:p>
          <a:p>
            <a:pPr marL="0" indent="0">
              <a:buNone/>
            </a:pPr>
            <a:r>
              <a:rPr lang="tr-TR" dirty="0">
                <a:latin typeface="Times New Roman" panose="02020603050405020304" pitchFamily="18" charset="0"/>
                <a:cs typeface="Times New Roman" panose="02020603050405020304" pitchFamily="18" charset="0"/>
              </a:rPr>
              <a:t>◾ Personel deneyimi/sürekliliği</a:t>
            </a:r>
          </a:p>
          <a:p>
            <a:pPr marL="0" indent="0">
              <a:buNone/>
            </a:pPr>
            <a:r>
              <a:rPr lang="tr-TR" dirty="0">
                <a:latin typeface="Times New Roman" panose="02020603050405020304" pitchFamily="18" charset="0"/>
                <a:cs typeface="Times New Roman" panose="02020603050405020304" pitchFamily="18" charset="0"/>
              </a:rPr>
              <a:t>◾ Süreç olgunluğu</a:t>
            </a:r>
          </a:p>
          <a:p>
            <a:pPr marL="0" indent="0">
              <a:buNone/>
            </a:pPr>
            <a:r>
              <a:rPr lang="tr-TR" dirty="0">
                <a:latin typeface="Times New Roman" panose="02020603050405020304" pitchFamily="18" charset="0"/>
                <a:cs typeface="Times New Roman" panose="02020603050405020304" pitchFamily="18" charset="0"/>
              </a:rPr>
              <a:t>◾ Çok bölgeli koordinasyon</a:t>
            </a:r>
          </a:p>
          <a:p>
            <a:pPr marL="0" indent="0">
              <a:buNone/>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Teslimatların</a:t>
            </a:r>
            <a:r>
              <a:rPr lang="tr-TR" dirty="0">
                <a:latin typeface="Times New Roman" panose="02020603050405020304" pitchFamily="18" charset="0"/>
                <a:cs typeface="Times New Roman" panose="02020603050405020304" pitchFamily="18" charset="0"/>
              </a:rPr>
              <a:t> formalitesi</a:t>
            </a:r>
          </a:p>
          <a:p>
            <a:pPr marL="0" indent="0">
              <a:buNone/>
            </a:pPr>
            <a:r>
              <a:rPr lang="tr-TR" dirty="0">
                <a:latin typeface="Times New Roman" panose="02020603050405020304" pitchFamily="18" charset="0"/>
                <a:cs typeface="Times New Roman" panose="02020603050405020304" pitchFamily="18" charset="0"/>
              </a:rPr>
              <a:t>◾ Araç desteği</a:t>
            </a:r>
          </a:p>
          <a:p>
            <a:pPr marL="0" indent="0">
              <a:buNone/>
            </a:pP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88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yagram 3"/>
          <p:cNvGraphicFramePr/>
          <p:nvPr>
            <p:extLst>
              <p:ext uri="{D42A27DB-BD31-4B8C-83A1-F6EECF244321}">
                <p14:modId xmlns:p14="http://schemas.microsoft.com/office/powerpoint/2010/main" val="3302532849"/>
              </p:ext>
            </p:extLst>
          </p:nvPr>
        </p:nvGraphicFramePr>
        <p:xfrm>
          <a:off x="1283853" y="2299084"/>
          <a:ext cx="9374909" cy="4231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69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COSYSMO Tablosu Örneği</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611" y="1453140"/>
            <a:ext cx="8906808" cy="4924941"/>
          </a:xfrm>
        </p:spPr>
      </p:pic>
    </p:spTree>
    <p:extLst>
      <p:ext uri="{BB962C8B-B14F-4D97-AF65-F5344CB8AC3E}">
        <p14:creationId xmlns:p14="http://schemas.microsoft.com/office/powerpoint/2010/main" val="120312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Fonksiyon Noktalarını Kullanarak Tahmin Etme Yöntemi</a:t>
            </a:r>
          </a:p>
        </p:txBody>
      </p:sp>
      <p:sp>
        <p:nvSpPr>
          <p:cNvPr id="3" name="İçerik Yer Tutucusu 2"/>
          <p:cNvSpPr>
            <a:spLocks noGrp="1"/>
          </p:cNvSpPr>
          <p:nvPr>
            <p:ph idx="1"/>
          </p:nvPr>
        </p:nvSpPr>
        <p:spPr>
          <a:xfrm>
            <a:off x="646111" y="1853248"/>
            <a:ext cx="8946541" cy="4195481"/>
          </a:xfrm>
        </p:spPr>
        <p:txBody>
          <a:bodyPr/>
          <a:lstStyle/>
          <a:p>
            <a:r>
              <a:rPr lang="tr-TR" dirty="0">
                <a:latin typeface="Times New Roman" panose="02020603050405020304" pitchFamily="18" charset="0"/>
                <a:cs typeface="Times New Roman" panose="02020603050405020304" pitchFamily="18" charset="0"/>
              </a:rPr>
              <a:t>İşlev noktaları, 1970'lerin sonlarında, kaynak satır sayısına dayalı ürün ölçümlerine bir alternatif olarak tanıtıldı. Bu özellik, fonksiyon noktalarını özellikle gereksinim mühendisi için faydalı kılar. İşlev noktalarının temeli, daha güçlü programlama dilleri geliştirildikçe, belirli bir işlevi gerçekleştirmek için gerekli kaynak satırlarının sayısının azalmasıdır. Bununla birlikte, paradoksal olarak, yazılım üretiminin sabit maliyetleri büyük ölçüde değişmediğinden, maliyet/LOC ölçüsü üretkenlikte bir düşüşe işaret etti (</a:t>
            </a:r>
            <a:r>
              <a:rPr lang="tr-TR" dirty="0" err="1">
                <a:latin typeface="Times New Roman" panose="02020603050405020304" pitchFamily="18" charset="0"/>
                <a:cs typeface="Times New Roman" panose="02020603050405020304" pitchFamily="18" charset="0"/>
              </a:rPr>
              <a:t>Albrecht</a:t>
            </a:r>
            <a:r>
              <a:rPr lang="tr-TR" dirty="0">
                <a:latin typeface="Times New Roman" panose="02020603050405020304" pitchFamily="18" charset="0"/>
                <a:cs typeface="Times New Roman" panose="02020603050405020304" pitchFamily="18" charset="0"/>
              </a:rPr>
              <a:t> 1979).</a:t>
            </a:r>
          </a:p>
          <a:p>
            <a:r>
              <a:rPr lang="tr-TR" dirty="0">
                <a:latin typeface="Times New Roman" panose="02020603050405020304" pitchFamily="18" charset="0"/>
                <a:cs typeface="Times New Roman" panose="02020603050405020304" pitchFamily="18" charset="0"/>
              </a:rPr>
              <a:t>Bu çaba tahmini paradoksunun çözümü, programlarda veya sistemlerde modüller ve alt sistemler arasında öngörülen </a:t>
            </a:r>
            <a:r>
              <a:rPr lang="tr-TR" dirty="0" err="1">
                <a:latin typeface="Times New Roman" panose="02020603050405020304" pitchFamily="18" charset="0"/>
                <a:cs typeface="Times New Roman" panose="02020603050405020304" pitchFamily="18" charset="0"/>
              </a:rPr>
              <a:t>arayüz</a:t>
            </a:r>
            <a:r>
              <a:rPr lang="tr-TR" dirty="0">
                <a:latin typeface="Times New Roman" panose="02020603050405020304" pitchFamily="18" charset="0"/>
                <a:cs typeface="Times New Roman" panose="02020603050405020304" pitchFamily="18" charset="0"/>
              </a:rPr>
              <a:t> sayısı aracılığıyla yazılımın işlevselliğini ölçmektir. İşlev noktası metriğinin büyük bir avantajı, gereksinim mühendisliği faaliyetleri sırasında hesaplanabilmesidir.</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902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140</TotalTime>
  <Words>1106</Words>
  <Application>Microsoft Office PowerPoint</Application>
  <PresentationFormat>Geniş ekran</PresentationFormat>
  <Paragraphs>101</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İyon</vt:lpstr>
      <vt:lpstr>         YAZILIM GEREKSİNİMLERİ VE ANALİZİ KISIM:10  </vt:lpstr>
      <vt:lpstr>COSYSMO MALİYET KESTİRİM MODELİ</vt:lpstr>
      <vt:lpstr>PowerPoint Sunusu</vt:lpstr>
      <vt:lpstr>PowerPoint Sunusu</vt:lpstr>
      <vt:lpstr>PowerPoint Sunusu</vt:lpstr>
      <vt:lpstr>PowerPoint Sunusu</vt:lpstr>
      <vt:lpstr>PowerPoint Sunusu</vt:lpstr>
      <vt:lpstr>COSYSMO Tablosu Örneği</vt:lpstr>
      <vt:lpstr>Fonksiyon Noktalarını Kullanarak Tahmin Etme Yöntemi</vt:lpstr>
      <vt:lpstr>Fonksiyon Noktası Maliyet Sürücüleri</vt:lpstr>
      <vt:lpstr>PowerPoint Sunusu</vt:lpstr>
      <vt:lpstr>Fonksiyon Noktası Örnek Tablo</vt:lpstr>
      <vt:lpstr>PowerPoint Sunusu</vt:lpstr>
      <vt:lpstr>PowerPoint Sunusu</vt:lpstr>
      <vt:lpstr>ÖZELLİK NOKTALARI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Lenovo</dc:creator>
  <cp:lastModifiedBy>Ömer Fatih Aslan</cp:lastModifiedBy>
  <cp:revision>17</cp:revision>
  <dcterms:created xsi:type="dcterms:W3CDTF">2022-05-29T09:06:16Z</dcterms:created>
  <dcterms:modified xsi:type="dcterms:W3CDTF">2022-05-30T12:22:39Z</dcterms:modified>
</cp:coreProperties>
</file>