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8" r:id="rId4"/>
  </p:sldMasterIdLst>
  <p:notesMasterIdLst>
    <p:notesMasterId r:id="rId15"/>
  </p:notesMasterIdLst>
  <p:handoutMasterIdLst>
    <p:handoutMasterId r:id="rId16"/>
  </p:handoutMasterIdLst>
  <p:sldIdLst>
    <p:sldId id="256" r:id="rId5"/>
    <p:sldId id="258" r:id="rId6"/>
    <p:sldId id="259" r:id="rId7"/>
    <p:sldId id="265" r:id="rId8"/>
    <p:sldId id="266" r:id="rId9"/>
    <p:sldId id="267" r:id="rId10"/>
    <p:sldId id="268" r:id="rId11"/>
    <p:sldId id="269" r:id="rId12"/>
    <p:sldId id="270"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6/2/2022</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6/2/2022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5" name="Footer Placeholder 4"/>
          <p:cNvSpPr>
            <a:spLocks noGrp="1"/>
          </p:cNvSpPr>
          <p:nvPr>
            <p:ph type="ftr" sz="quarter" idx="11"/>
          </p:nvPr>
        </p:nvSpPr>
        <p:spPr>
          <a:xfrm>
            <a:off x="2416500" y="329307"/>
            <a:ext cx="4973915" cy="309201"/>
          </a:xfrm>
        </p:spPr>
        <p:txBody>
          <a:bodyPr/>
          <a:lstStyle/>
          <a:p>
            <a:r>
              <a:rPr lang="en-US" noProof="0" smtClean="0"/>
              <a:t>Add Footer Here</a:t>
            </a:r>
            <a:endParaRPr lang="en-US" noProof="0"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657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6/2/2022</a:t>
            </a:fld>
            <a:endParaRPr lang="en-US" noProof="0" dirty="0"/>
          </a:p>
        </p:txBody>
      </p:sp>
      <p:sp>
        <p:nvSpPr>
          <p:cNvPr id="5" name="Footer Placeholder 4"/>
          <p:cNvSpPr>
            <a:spLocks noGrp="1"/>
          </p:cNvSpPr>
          <p:nvPr>
            <p:ph type="ftr" sz="quarter" idx="11"/>
          </p:nvPr>
        </p:nvSpPr>
        <p:spPr/>
        <p:txBody>
          <a:bodyPr/>
          <a:lstStyle/>
          <a:p>
            <a:r>
              <a:rPr lang="en-US" noProof="0" smtClean="0"/>
              <a:t>Add Footer Here</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62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pPr/>
              <a:t>6/2/2022</a:t>
            </a:fld>
            <a:endParaRPr lang="en-US" noProof="0" dirty="0"/>
          </a:p>
        </p:txBody>
      </p:sp>
      <p:sp>
        <p:nvSpPr>
          <p:cNvPr id="5" name="Footer Placeholder 4"/>
          <p:cNvSpPr>
            <a:spLocks noGrp="1"/>
          </p:cNvSpPr>
          <p:nvPr>
            <p:ph type="ftr" sz="quarter" idx="11"/>
          </p:nvPr>
        </p:nvSpPr>
        <p:spPr/>
        <p:txBody>
          <a:bodyPr/>
          <a:lstStyle/>
          <a:p>
            <a:r>
              <a:rPr lang="en-US" noProof="0" smtClean="0"/>
              <a:t>Add Footer Here</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774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1498964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56888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58679" y="2168318"/>
            <a:ext cx="4645152" cy="344152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77750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981749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53955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28165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5" name="Footer Placeholder 4"/>
          <p:cNvSpPr>
            <a:spLocks noGrp="1"/>
          </p:cNvSpPr>
          <p:nvPr>
            <p:ph type="ftr" sz="quarter" idx="11"/>
          </p:nvPr>
        </p:nvSpPr>
        <p:spPr/>
        <p:txBody>
          <a:bodyPr/>
          <a:lstStyle/>
          <a:p>
            <a:r>
              <a:rPr lang="en-US" noProof="0" smtClean="0"/>
              <a:t>Add Footer Here</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300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5" name="Footer Placeholder 4"/>
          <p:cNvSpPr>
            <a:spLocks noGrp="1"/>
          </p:cNvSpPr>
          <p:nvPr>
            <p:ph type="ftr" sz="quarter" idx="11"/>
          </p:nvPr>
        </p:nvSpPr>
        <p:spPr/>
        <p:txBody>
          <a:bodyPr/>
          <a:lstStyle/>
          <a:p>
            <a:r>
              <a:rPr lang="en-US" noProof="0" smtClean="0"/>
              <a:t>Add Footer Here</a:t>
            </a:r>
            <a:endParaRPr lang="en-US" noProof="0"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7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6" name="Footer Placeholder 5"/>
          <p:cNvSpPr>
            <a:spLocks noGrp="1"/>
          </p:cNvSpPr>
          <p:nvPr>
            <p:ph type="ftr" sz="quarter" idx="11"/>
          </p:nvPr>
        </p:nvSpPr>
        <p:spPr/>
        <p:txBody>
          <a:bodyPr/>
          <a:lstStyle/>
          <a:p>
            <a:r>
              <a:rPr lang="en-US" noProof="0" smtClean="0"/>
              <a:t>Add Footer Here</a:t>
            </a:r>
            <a:endParaRPr lang="en-US" noProof="0"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87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8" name="Footer Placeholder 7"/>
          <p:cNvSpPr>
            <a:spLocks noGrp="1"/>
          </p:cNvSpPr>
          <p:nvPr>
            <p:ph type="ftr" sz="quarter" idx="11"/>
          </p:nvPr>
        </p:nvSpPr>
        <p:spPr/>
        <p:txBody>
          <a:bodyPr/>
          <a:lstStyle/>
          <a:p>
            <a:r>
              <a:rPr lang="en-US" noProof="0" smtClean="0"/>
              <a:t>Add Footer Here</a:t>
            </a:r>
            <a:endParaRPr lang="en-US" noProof="0"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942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4" name="Footer Placeholder 3"/>
          <p:cNvSpPr>
            <a:spLocks noGrp="1"/>
          </p:cNvSpPr>
          <p:nvPr>
            <p:ph type="ftr" sz="quarter" idx="11"/>
          </p:nvPr>
        </p:nvSpPr>
        <p:spPr/>
        <p:txBody>
          <a:bodyPr/>
          <a:lstStyle/>
          <a:p>
            <a:r>
              <a:rPr lang="en-US" noProof="0" smtClean="0"/>
              <a:t>Add Footer Here</a:t>
            </a:r>
            <a:endParaRPr lang="en-US" noProof="0"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131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3" name="Footer Placeholder 2"/>
          <p:cNvSpPr>
            <a:spLocks noGrp="1"/>
          </p:cNvSpPr>
          <p:nvPr>
            <p:ph type="ftr" sz="quarter" idx="11"/>
          </p:nvPr>
        </p:nvSpPr>
        <p:spPr/>
        <p:txBody>
          <a:bodyPr/>
          <a:lstStyle/>
          <a:p>
            <a:r>
              <a:rPr lang="en-US" noProof="0" smtClean="0"/>
              <a:t>Add Footer Here </a:t>
            </a:r>
            <a:endParaRPr lang="en-US" noProof="0"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2886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6/2/2022</a:t>
            </a:fld>
            <a:endParaRPr lang="en-US" noProof="0" dirty="0"/>
          </a:p>
        </p:txBody>
      </p:sp>
      <p:sp>
        <p:nvSpPr>
          <p:cNvPr id="6" name="Footer Placeholder 5"/>
          <p:cNvSpPr>
            <a:spLocks noGrp="1"/>
          </p:cNvSpPr>
          <p:nvPr>
            <p:ph type="ftr" sz="quarter" idx="11"/>
          </p:nvPr>
        </p:nvSpPr>
        <p:spPr/>
        <p:txBody>
          <a:bodyPr/>
          <a:lstStyle/>
          <a:p>
            <a:r>
              <a:rPr lang="en-US" noProof="0" smtClean="0"/>
              <a:t>Add Footer Here</a:t>
            </a:r>
            <a:endParaRPr lang="en-US" noProof="0"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669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D202488-4139-4052-B998-251C9C912739}" type="datetimeFigureOut">
              <a:rPr lang="en-US" noProof="0" smtClean="0"/>
              <a:pPr/>
              <a:t>6/2/2022</a:t>
            </a:fld>
            <a:endParaRPr lang="en-US" noProof="0" dirty="0"/>
          </a:p>
        </p:txBody>
      </p:sp>
      <p:sp>
        <p:nvSpPr>
          <p:cNvPr id="6" name="Footer Placeholder 5"/>
          <p:cNvSpPr>
            <a:spLocks noGrp="1"/>
          </p:cNvSpPr>
          <p:nvPr>
            <p:ph type="ftr" sz="quarter" idx="11"/>
          </p:nvPr>
        </p:nvSpPr>
        <p:spPr>
          <a:xfrm>
            <a:off x="1447382" y="318640"/>
            <a:ext cx="5541004" cy="320931"/>
          </a:xfrm>
        </p:spPr>
        <p:txBody>
          <a:bodyPr/>
          <a:lstStyle/>
          <a:p>
            <a:r>
              <a:rPr lang="en-US" noProof="0" smtClean="0"/>
              <a:t>Add Footer Here</a:t>
            </a:r>
            <a:endParaRPr lang="en-US" noProof="0"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519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202488-4139-4052-B998-251C9C912739}" type="datetimeFigureOut">
              <a:rPr lang="en-US" noProof="0" smtClean="0"/>
              <a:pPr/>
              <a:t>6/2/2022</a:t>
            </a:fld>
            <a:endParaRPr lang="en-US" noProof="0"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noProof="0" smtClean="0"/>
              <a:t>Add Footer Here</a:t>
            </a:r>
            <a:endParaRPr lang="en-US" noProof="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31520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1" r:id="rId12"/>
    <p:sldLayoutId id="2147483686" r:id="rId13"/>
    <p:sldLayoutId id="2147483688" r:id="rId14"/>
    <p:sldLayoutId id="2147483689" r:id="rId15"/>
    <p:sldLayoutId id="2147483690" r:id="rId16"/>
    <p:sldLayoutId id="2147483692" r:id="rId17"/>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lstStyle/>
          <a:p>
            <a:pPr algn="ctr"/>
            <a:r>
              <a:rPr lang="en-US" dirty="0" err="1" smtClean="0"/>
              <a:t>Yazilim</a:t>
            </a:r>
            <a:r>
              <a:rPr lang="en-US" dirty="0" smtClean="0"/>
              <a:t> </a:t>
            </a:r>
            <a:r>
              <a:rPr lang="en-US" dirty="0" err="1" smtClean="0"/>
              <a:t>gereks</a:t>
            </a:r>
            <a:r>
              <a:rPr lang="tr-TR" dirty="0" smtClean="0"/>
              <a:t>inim analizi</a:t>
            </a:r>
            <a:endParaRPr lang="en-US" dirty="0"/>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2476501"/>
          </a:xfrm>
        </p:spPr>
        <p:txBody>
          <a:bodyPr>
            <a:normAutofit fontScale="92500" lnSpcReduction="20000"/>
          </a:bodyPr>
          <a:lstStyle/>
          <a:p>
            <a:pPr marL="285750" indent="-285750">
              <a:buFont typeface="Arial" panose="020B0604020202020204" pitchFamily="34" charset="0"/>
              <a:buChar char="•"/>
            </a:pPr>
            <a:r>
              <a:rPr lang="tr-TR" dirty="0" smtClean="0"/>
              <a:t>KULLANIM SENARYOSU PUANI</a:t>
            </a:r>
          </a:p>
          <a:p>
            <a:pPr marL="285750" indent="-285750">
              <a:buFont typeface="Arial" panose="020B0604020202020204" pitchFamily="34" charset="0"/>
              <a:buChar char="•"/>
            </a:pPr>
            <a:r>
              <a:rPr lang="tr-TR" dirty="0" smtClean="0"/>
              <a:t>Gereksinim özellik maliyet gerekçesi</a:t>
            </a:r>
          </a:p>
          <a:p>
            <a:pPr marL="285750" indent="-285750">
              <a:buFont typeface="Arial" panose="020B0604020202020204" pitchFamily="34" charset="0"/>
              <a:buChar char="•"/>
            </a:pPr>
            <a:r>
              <a:rPr lang="tr-TR" dirty="0" smtClean="0"/>
              <a:t>Yatırım getirisi</a:t>
            </a:r>
          </a:p>
          <a:p>
            <a:pPr marL="285750" indent="-285750">
              <a:buFont typeface="Arial" panose="020B0604020202020204" pitchFamily="34" charset="0"/>
              <a:buChar char="•"/>
            </a:pPr>
            <a:r>
              <a:rPr lang="tr-TR" dirty="0" smtClean="0"/>
              <a:t>Net bugünkü değer</a:t>
            </a:r>
          </a:p>
          <a:p>
            <a:pPr marL="285750" indent="-285750">
              <a:buFont typeface="Arial" panose="020B0604020202020204" pitchFamily="34" charset="0"/>
              <a:buChar char="•"/>
            </a:pPr>
            <a:r>
              <a:rPr lang="tr-TR" dirty="0" smtClean="0"/>
              <a:t>İç getiri oranı</a:t>
            </a:r>
          </a:p>
          <a:p>
            <a:pPr marL="285750" indent="-285750">
              <a:buFont typeface="Arial" panose="020B0604020202020204" pitchFamily="34" charset="0"/>
              <a:buChar char="•"/>
            </a:pPr>
            <a:r>
              <a:rPr lang="tr-TR" dirty="0" smtClean="0"/>
              <a:t>Karlılık endeksi</a:t>
            </a:r>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DCED45-CA91-495F-8329-49163D40BC0B}"/>
              </a:ext>
            </a:extLst>
          </p:cNvPr>
          <p:cNvSpPr>
            <a:spLocks noGrp="1"/>
          </p:cNvSpPr>
          <p:nvPr>
            <p:ph type="body" sz="quarter" idx="12"/>
          </p:nvPr>
        </p:nvSpPr>
        <p:spPr>
          <a:xfrm>
            <a:off x="1685131" y="1674537"/>
            <a:ext cx="8802688" cy="3127927"/>
          </a:xfrm>
        </p:spPr>
        <p:txBody>
          <a:bodyPr/>
          <a:lstStyle/>
          <a:p>
            <a:pPr>
              <a:lnSpc>
                <a:spcPct val="100000"/>
              </a:lnSpc>
            </a:pPr>
            <a:r>
              <a:rPr lang="tr-TR" dirty="0" smtClean="0">
                <a:solidFill>
                  <a:schemeClr val="tx2">
                    <a:lumMod val="75000"/>
                  </a:schemeClr>
                </a:solidFill>
              </a:rPr>
              <a:t>DİNLEDİĞİNİZ İÇİN TEŞEKKÜRLER </a:t>
            </a:r>
            <a:r>
              <a:rPr lang="tr-TR" dirty="0" smtClean="0">
                <a:solidFill>
                  <a:schemeClr val="tx2">
                    <a:lumMod val="75000"/>
                  </a:schemeClr>
                </a:solidFill>
                <a:sym typeface="Wingdings" panose="05000000000000000000" pitchFamily="2" charset="2"/>
              </a:rPr>
              <a:t></a:t>
            </a:r>
            <a:endParaRPr lang="en-US" dirty="0">
              <a:solidFill>
                <a:schemeClr val="tx2">
                  <a:lumMod val="75000"/>
                </a:schemeClr>
              </a:solidFill>
            </a:endParaRP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tr-TR" dirty="0" smtClean="0"/>
              <a:t>Kullanım senaryosu puanı</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451579" y="2015732"/>
            <a:ext cx="9603275" cy="3956443"/>
          </a:xfrm>
        </p:spPr>
        <p:txBody>
          <a:bodyPr>
            <a:normAutofit lnSpcReduction="10000"/>
          </a:bodyPr>
          <a:lstStyle/>
          <a:p>
            <a:r>
              <a:rPr lang="tr-TR" dirty="0"/>
              <a:t>Kullanım senaryosu </a:t>
            </a:r>
            <a:r>
              <a:rPr lang="tr-TR" dirty="0" smtClean="0"/>
              <a:t>puanları </a:t>
            </a:r>
            <a:r>
              <a:rPr lang="tr-TR" dirty="0"/>
              <a:t>(UCP), bir uygulamanın boyutunun ve kullanım durumlarından elde edilen çabanın tahmin edilmesini sağlar. </a:t>
            </a:r>
            <a:endParaRPr lang="tr-TR" dirty="0" smtClean="0"/>
          </a:p>
          <a:p>
            <a:r>
              <a:rPr lang="tr-TR" dirty="0"/>
              <a:t>Kullanım senaryosu noktası denklemi, kullanım senaryolarındaki aktörlerin ve senaryoların sayısından ve çeşitli teknik ve çevresel faktörlerden türetilen dört değişkenin ürününe dayanmaktadır. </a:t>
            </a:r>
            <a:endParaRPr lang="tr-TR" dirty="0" smtClean="0"/>
          </a:p>
          <a:p>
            <a:pPr marL="457200" indent="-457200">
              <a:buFont typeface="+mj-lt"/>
              <a:buAutoNum type="arabicPeriod"/>
            </a:pPr>
            <a:r>
              <a:rPr lang="tr-TR" sz="1400" dirty="0" smtClean="0">
                <a:solidFill>
                  <a:srgbClr val="000000"/>
                </a:solidFill>
                <a:ea typeface="Tahoma" panose="020B0604030504040204" pitchFamily="34" charset="0"/>
                <a:cs typeface="Tahoma" panose="020B0604030504040204" pitchFamily="34" charset="0"/>
              </a:rPr>
              <a:t>TEKNİK KARMAŞIKLIK FAKTÖRÜ (TCF)</a:t>
            </a:r>
          </a:p>
          <a:p>
            <a:pPr marL="457200" indent="-457200">
              <a:buFont typeface="+mj-lt"/>
              <a:buAutoNum type="arabicPeriod"/>
            </a:pPr>
            <a:r>
              <a:rPr lang="tr-TR" sz="1400" dirty="0" smtClean="0">
                <a:solidFill>
                  <a:srgbClr val="000000"/>
                </a:solidFill>
                <a:ea typeface="Tahoma" panose="020B0604030504040204" pitchFamily="34" charset="0"/>
                <a:cs typeface="Tahoma" panose="020B0604030504040204" pitchFamily="34" charset="0"/>
              </a:rPr>
              <a:t>ÇEVRESEL KARMAŞIKLIK FAKTÖRÜ (ECF)</a:t>
            </a:r>
          </a:p>
          <a:p>
            <a:pPr marL="457200" indent="-457200">
              <a:buFont typeface="+mj-lt"/>
              <a:buAutoNum type="arabicPeriod"/>
            </a:pPr>
            <a:r>
              <a:rPr lang="tr-TR" sz="1400" dirty="0" smtClean="0">
                <a:solidFill>
                  <a:srgbClr val="000000"/>
                </a:solidFill>
                <a:ea typeface="Tahoma" panose="020B0604030504040204" pitchFamily="34" charset="0"/>
                <a:cs typeface="Tahoma" panose="020B0604030504040204" pitchFamily="34" charset="0"/>
              </a:rPr>
              <a:t>AYARLANMAMIŞ KULLANIM SENARYOSU PUANLARI (UUCP)</a:t>
            </a:r>
          </a:p>
          <a:p>
            <a:pPr marL="457200" indent="-457200">
              <a:buFont typeface="+mj-lt"/>
              <a:buAutoNum type="arabicPeriod"/>
            </a:pPr>
            <a:r>
              <a:rPr lang="tr-TR" sz="1400" dirty="0" smtClean="0">
                <a:solidFill>
                  <a:srgbClr val="000000"/>
                </a:solidFill>
                <a:ea typeface="Tahoma" panose="020B0604030504040204" pitchFamily="34" charset="0"/>
                <a:cs typeface="Tahoma" panose="020B0604030504040204" pitchFamily="34" charset="0"/>
              </a:rPr>
              <a:t>ÜRETKENLİK FAKTÖRÜ (PF)</a:t>
            </a:r>
          </a:p>
          <a:p>
            <a:pPr marL="0" indent="0">
              <a:buNone/>
            </a:pPr>
            <a:r>
              <a:rPr lang="tr-TR" sz="1400" dirty="0" smtClean="0">
                <a:solidFill>
                  <a:srgbClr val="000000"/>
                </a:solidFill>
                <a:ea typeface="Tahoma" panose="020B0604030504040204" pitchFamily="34" charset="0"/>
                <a:cs typeface="Tahoma" panose="020B0604030504040204" pitchFamily="34" charset="0"/>
              </a:rPr>
              <a:t>         KULLANIM SENARYOSU PUANLARI (UCP) = TCF x ECF x UUCP x PF</a:t>
            </a:r>
            <a:endParaRPr lang="tr-TR" sz="1400"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451579" y="804519"/>
            <a:ext cx="9603275" cy="537501"/>
          </a:xfrm>
        </p:spPr>
        <p:txBody>
          <a:bodyPr/>
          <a:lstStyle/>
          <a:p>
            <a:r>
              <a:rPr lang="tr-TR" dirty="0" smtClean="0"/>
              <a:t>Kullanım senaryosu puanı</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r>
              <a:rPr lang="tr-TR" dirty="0" smtClean="0"/>
              <a:t>FORMÜLDE KULLANILAN DEĞİŞKEN DEĞERLERİMİZ NELERDİR</a:t>
            </a:r>
            <a:endParaRPr lang="en-US" dirty="0"/>
          </a:p>
          <a:p>
            <a:pPr lvl="1"/>
            <a:r>
              <a:rPr lang="tr-TR" dirty="0"/>
              <a:t>TCF, sistemin teknik hususlarını hesaba katmak için yazılımın tahmini boyutuna uygulanan faktörlerden biridir</a:t>
            </a:r>
            <a:r>
              <a:rPr lang="tr-TR" dirty="0" smtClean="0"/>
              <a:t>.</a:t>
            </a:r>
          </a:p>
          <a:p>
            <a:pPr lvl="1"/>
            <a:r>
              <a:rPr lang="tr-TR" dirty="0"/>
              <a:t>ECF, sistemin çevresel değerlendirmelerini hesaba katmak için yazılımın tahmini boyutuna uygulanan başka bir faktördür</a:t>
            </a:r>
            <a:r>
              <a:rPr lang="tr-TR" dirty="0" smtClean="0"/>
              <a:t>.</a:t>
            </a:r>
          </a:p>
          <a:p>
            <a:pPr lvl="1"/>
            <a:r>
              <a:rPr lang="tr-TR" dirty="0" smtClean="0"/>
              <a:t>Toplam çıktıların, toplam girdilere oranı.</a:t>
            </a:r>
          </a:p>
          <a:p>
            <a:pPr lvl="1"/>
            <a:r>
              <a:rPr lang="tr-TR" dirty="0" smtClean="0"/>
              <a:t>UUCP Ayarlanmamış </a:t>
            </a:r>
            <a:r>
              <a:rPr lang="tr-TR" dirty="0"/>
              <a:t>Kullanım Durumu </a:t>
            </a:r>
            <a:r>
              <a:rPr lang="tr-TR" dirty="0" smtClean="0"/>
              <a:t>Ağırlığı ve </a:t>
            </a:r>
            <a:r>
              <a:rPr lang="tr-TR" dirty="0"/>
              <a:t>Ayarlanmamış</a:t>
            </a:r>
            <a:r>
              <a:rPr lang="tr-TR" b="1" dirty="0"/>
              <a:t> </a:t>
            </a:r>
            <a:r>
              <a:rPr lang="tr-TR" dirty="0"/>
              <a:t>Aktör </a:t>
            </a:r>
            <a:r>
              <a:rPr lang="tr-TR" dirty="0" err="1" smtClean="0"/>
              <a:t>Ağırlığı’nın</a:t>
            </a:r>
            <a:r>
              <a:rPr lang="tr-TR" dirty="0" smtClean="0"/>
              <a:t> toplamıdır.</a:t>
            </a:r>
          </a:p>
          <a:p>
            <a:pPr lvl="1"/>
            <a:endParaRPr lang="tr-TR" dirty="0"/>
          </a:p>
          <a:p>
            <a:pPr lvl="1"/>
            <a:endParaRPr lang="tr-TR" dirty="0"/>
          </a:p>
          <a:p>
            <a:pPr lvl="1"/>
            <a:endParaRPr lang="en-US" dirty="0"/>
          </a:p>
          <a:p>
            <a:pPr lvl="0"/>
            <a:endParaRPr lang="en-US" dirty="0"/>
          </a:p>
        </p:txBody>
      </p:sp>
    </p:spTree>
    <p:extLst>
      <p:ext uri="{BB962C8B-B14F-4D97-AF65-F5344CB8AC3E}">
        <p14:creationId xmlns:p14="http://schemas.microsoft.com/office/powerpoint/2010/main" val="271293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tr-TR" dirty="0" smtClean="0"/>
              <a:t>Gereksinim özellik maliyet gerekçesi</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fontScale="85000" lnSpcReduction="10000"/>
          </a:bodyPr>
          <a:lstStyle/>
          <a:p>
            <a:r>
              <a:rPr lang="tr-TR" dirty="0" smtClean="0"/>
              <a:t>Önümüzdeki </a:t>
            </a:r>
            <a:r>
              <a:rPr lang="tr-TR" dirty="0"/>
              <a:t>durumu göz önünde bulundurun. Bir müşteri, A özelliğini </a:t>
            </a:r>
            <a:r>
              <a:rPr lang="tr-TR" dirty="0" smtClean="0"/>
              <a:t>250.000₺ </a:t>
            </a:r>
            <a:r>
              <a:rPr lang="tr-TR" dirty="0"/>
              <a:t>karşılığında sisteme dahil etme veya özellikten tamamen vazgeçme seçeneğine sahiptir. Şu anda, özellik A ile ilişkili etkinlik için </a:t>
            </a:r>
            <a:r>
              <a:rPr lang="tr-TR" dirty="0" smtClean="0"/>
              <a:t>1.000.000₺ </a:t>
            </a:r>
            <a:r>
              <a:rPr lang="tr-TR" dirty="0"/>
              <a:t>bütçelenmiştir. Özelliğin yazılıma dahil edilmesinin, etkinliğin çeşitli yönlerini otomatikleştirerek anında </a:t>
            </a:r>
            <a:r>
              <a:rPr lang="tr-TR" dirty="0" smtClean="0"/>
              <a:t>500.000₺ </a:t>
            </a:r>
            <a:r>
              <a:rPr lang="tr-TR" dirty="0"/>
              <a:t>maliyet tasarrufu sağlayacağı tahmin edilmektedir.</a:t>
            </a:r>
          </a:p>
          <a:p>
            <a:r>
              <a:rPr lang="tr-TR" dirty="0"/>
              <a:t>Yönetici, A özelliğinin sisteme dahil edilmesinden vazgeçmeye karar verirse, A özelliği ile ilişkili faaliyetlere başlayabilmeleri için yeni çalışanların işe alınması ve eğitilmesi gerekir. 2 yılın sonunda, yeni çalışanların 750.000 </a:t>
            </a:r>
            <a:r>
              <a:rPr lang="tr-TR" dirty="0" smtClean="0"/>
              <a:t>₺ </a:t>
            </a:r>
            <a:r>
              <a:rPr lang="tr-TR" dirty="0"/>
              <a:t>maliyet tasarrufundan sorumlu olması bekleniyor. Değer gerekçelendirme sorusu “yeni özellik sisteme dahil edilmeli mi, edilmemeli mi?” şeklindedir. Sistemde istenen özelliklerin gerçekleştirilmesi de dahil olmak üzere belirli türdeki faaliyetlerin değerini hesaplamak için çeşitli mekanizmaları ilk önce tartıştıktan sonra bu soruyu cevaplayabiliriz.</a:t>
            </a:r>
          </a:p>
          <a:p>
            <a:pPr lvl="0"/>
            <a:endParaRPr lang="en-US" dirty="0"/>
          </a:p>
        </p:txBody>
      </p:sp>
    </p:spTree>
    <p:extLst>
      <p:ext uri="{BB962C8B-B14F-4D97-AF65-F5344CB8AC3E}">
        <p14:creationId xmlns:p14="http://schemas.microsoft.com/office/powerpoint/2010/main" val="9467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tr-TR" dirty="0" smtClean="0"/>
              <a:t>Yatırım getirisi</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a:bodyPr>
          <a:lstStyle/>
          <a:p>
            <a:pPr lvl="0"/>
            <a:r>
              <a:rPr lang="tr-TR" dirty="0"/>
              <a:t>Yatırım getirisi (Return of </a:t>
            </a:r>
            <a:r>
              <a:rPr lang="tr-TR" dirty="0" err="1"/>
              <a:t>Investment</a:t>
            </a:r>
            <a:r>
              <a:rPr lang="tr-TR" dirty="0"/>
              <a:t> - ROI) net gelir ile yatırım arasındaki orandır ve yapılan yatırımın kullanıcıya geri dönüşünü tanımlar. Bir yatırımcı bu veriye bakarak yaptığı yatırımın koyduğu hedefe olan yakınlığını ve doğruluğunu yorumlayabilir ve nasıl devam edeceği konusunda kendisine yön çizebilir</a:t>
            </a:r>
            <a:r>
              <a:rPr lang="tr-TR" dirty="0" smtClean="0"/>
              <a:t>.</a:t>
            </a:r>
          </a:p>
          <a:p>
            <a:pPr lvl="0"/>
            <a:r>
              <a:rPr lang="tr-TR" dirty="0"/>
              <a:t>Temel olarak yatırım getirisi (ROI) yapılan yatırımın ne kadar getiri sağladığı sonucunu verdiği için bu yatırımın verimliliğini de göstermiş ve diğer yatırım adımları ile karşılaştırılmasına olanak sağlamış olur</a:t>
            </a:r>
            <a:r>
              <a:rPr lang="tr-TR" dirty="0" smtClean="0"/>
              <a:t>.</a:t>
            </a:r>
          </a:p>
        </p:txBody>
      </p:sp>
    </p:spTree>
    <p:extLst>
      <p:ext uri="{BB962C8B-B14F-4D97-AF65-F5344CB8AC3E}">
        <p14:creationId xmlns:p14="http://schemas.microsoft.com/office/powerpoint/2010/main" val="140518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tr-TR" dirty="0" smtClean="0"/>
              <a:t>Yatırım getirisi</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r>
              <a:rPr lang="tr-TR" dirty="0" err="1"/>
              <a:t>ROI’nin</a:t>
            </a:r>
            <a:r>
              <a:rPr lang="tr-TR" dirty="0"/>
              <a:t> hesaplanması en basit anlatımla şu formül ile olur:</a:t>
            </a:r>
          </a:p>
          <a:p>
            <a:pPr marL="0" indent="0">
              <a:buNone/>
            </a:pPr>
            <a:r>
              <a:rPr lang="tr-TR" dirty="0"/>
              <a:t>   	ROI = (Yatırımdan Gelen Kazanç – Yatırım Masrafı) / Yatırım </a:t>
            </a:r>
            <a:r>
              <a:rPr lang="tr-TR" dirty="0" smtClean="0"/>
              <a:t>Masrafı</a:t>
            </a:r>
          </a:p>
          <a:p>
            <a:pPr marL="0" indent="0">
              <a:buNone/>
            </a:pPr>
            <a:endParaRPr lang="tr-TR" dirty="0" smtClean="0"/>
          </a:p>
          <a:p>
            <a:pPr lvl="0"/>
            <a:r>
              <a:rPr lang="tr-TR" dirty="0" smtClean="0"/>
              <a:t>Örneğin </a:t>
            </a:r>
            <a:r>
              <a:rPr lang="tr-TR" dirty="0" err="1"/>
              <a:t>ROI’nin</a:t>
            </a:r>
            <a:r>
              <a:rPr lang="tr-TR" dirty="0"/>
              <a:t> %120 sonucunu vermesi yatırım yaptığınız 100 birimin size 120 birim olarak geri dönmüş olması demektir. </a:t>
            </a:r>
            <a:r>
              <a:rPr lang="tr-TR" dirty="0" smtClean="0"/>
              <a:t> Bu </a:t>
            </a:r>
            <a:r>
              <a:rPr lang="tr-TR" dirty="0"/>
              <a:t>da %20 kar demektir</a:t>
            </a:r>
            <a:r>
              <a:rPr lang="tr-TR" dirty="0" smtClean="0"/>
              <a:t>.  </a:t>
            </a:r>
            <a:r>
              <a:rPr lang="tr-TR" dirty="0"/>
              <a:t>Aynı hesap ile </a:t>
            </a:r>
            <a:r>
              <a:rPr lang="tr-TR" dirty="0" err="1"/>
              <a:t>ROI’nin</a:t>
            </a:r>
            <a:r>
              <a:rPr lang="tr-TR" dirty="0"/>
              <a:t> %70 olması ise yatırdığınız 100 birim sonunda 70 birim getiri sağlamış olmanız yani aslında %30 oranda zarar edilmiş demektir</a:t>
            </a:r>
            <a:r>
              <a:rPr lang="tr-TR" dirty="0" smtClean="0"/>
              <a:t>.</a:t>
            </a:r>
          </a:p>
          <a:p>
            <a:pPr lvl="0"/>
            <a:endParaRPr lang="en-US" dirty="0"/>
          </a:p>
        </p:txBody>
      </p:sp>
    </p:spTree>
    <p:extLst>
      <p:ext uri="{BB962C8B-B14F-4D97-AF65-F5344CB8AC3E}">
        <p14:creationId xmlns:p14="http://schemas.microsoft.com/office/powerpoint/2010/main" val="868104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en-US" dirty="0" smtClean="0"/>
              <a:t>b</a:t>
            </a:r>
            <a:r>
              <a:rPr lang="tr-TR" dirty="0" err="1" smtClean="0"/>
              <a:t>ugünkü</a:t>
            </a:r>
            <a:r>
              <a:rPr lang="tr-TR" dirty="0" smtClean="0"/>
              <a:t> </a:t>
            </a:r>
            <a:r>
              <a:rPr lang="en-US" dirty="0" smtClean="0"/>
              <a:t>net </a:t>
            </a:r>
            <a:r>
              <a:rPr lang="tr-TR" dirty="0" smtClean="0"/>
              <a:t>değer</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a:bodyPr>
          <a:lstStyle/>
          <a:p>
            <a:r>
              <a:rPr lang="tr-TR" dirty="0"/>
              <a:t>Bu yöntemde yatırım yapılacak projenin nakit akışları paranın zaman değerine göre </a:t>
            </a:r>
            <a:r>
              <a:rPr lang="tr-TR" dirty="0" smtClean="0"/>
              <a:t>değerlenir. Paranın </a:t>
            </a:r>
            <a:r>
              <a:rPr lang="tr-TR" dirty="0"/>
              <a:t>zaman değeri hesaplanırken işletmenin yatırımdan beklediği getiri oranı göz </a:t>
            </a:r>
            <a:r>
              <a:rPr lang="tr-TR" dirty="0" smtClean="0"/>
              <a:t>önüne alınır</a:t>
            </a:r>
            <a:r>
              <a:rPr lang="tr-TR" dirty="0"/>
              <a:t>. Yapılan yatırım harcamaları nakit çıkışı gerektirdiği için negatif, kazançlar ise </a:t>
            </a:r>
            <a:r>
              <a:rPr lang="tr-TR" dirty="0" smtClean="0"/>
              <a:t>pozitif alındığı </a:t>
            </a:r>
            <a:r>
              <a:rPr lang="tr-TR" dirty="0"/>
              <a:t>için bir net sonuç verecektir. Net sonuç negatif ise yatırım projesi yapılamaz </a:t>
            </a:r>
            <a:r>
              <a:rPr lang="tr-TR" dirty="0" smtClean="0"/>
              <a:t>negatif dışı </a:t>
            </a:r>
            <a:r>
              <a:rPr lang="tr-TR" dirty="0"/>
              <a:t>bir sonuç verirse yapılabilir kararı doğurur</a:t>
            </a:r>
            <a:r>
              <a:rPr lang="tr-TR" dirty="0" smtClean="0"/>
              <a:t>.</a:t>
            </a:r>
          </a:p>
          <a:p>
            <a:r>
              <a:rPr lang="tr-TR" dirty="0"/>
              <a:t>NPV dolaylı bir ölçüdür çünkü ilgili sermayenin piyasa fırsat maliyetini (indirim oranı) belirtmeniz gerekir</a:t>
            </a:r>
            <a:r>
              <a:rPr lang="tr-TR" dirty="0" smtClean="0"/>
              <a:t>.</a:t>
            </a:r>
            <a:endParaRPr lang="en-US" dirty="0"/>
          </a:p>
          <a:p>
            <a:pPr lvl="0"/>
            <a:endParaRPr lang="en-US" dirty="0"/>
          </a:p>
        </p:txBody>
      </p:sp>
    </p:spTree>
    <p:extLst>
      <p:ext uri="{BB962C8B-B14F-4D97-AF65-F5344CB8AC3E}">
        <p14:creationId xmlns:p14="http://schemas.microsoft.com/office/powerpoint/2010/main" val="413853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tr-TR" dirty="0"/>
              <a:t>İç </a:t>
            </a:r>
            <a:r>
              <a:rPr lang="tr-TR" dirty="0" smtClean="0"/>
              <a:t>kârlılık oranı</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fontScale="92500" lnSpcReduction="20000"/>
          </a:bodyPr>
          <a:lstStyle/>
          <a:p>
            <a:r>
              <a:rPr lang="tr-TR" dirty="0"/>
              <a:t>Bir projenin net nakit akışını analiz ederek projenin ne kadar kârlılığa sahip olduğunu </a:t>
            </a:r>
            <a:r>
              <a:rPr lang="tr-TR" dirty="0" smtClean="0"/>
              <a:t>bulmak mümkündür</a:t>
            </a:r>
            <a:r>
              <a:rPr lang="tr-TR" dirty="0"/>
              <a:t>. İç kârlılık oranını net bugünkü değerin sıfıra eşit olduğu kazanç oranıdır. </a:t>
            </a:r>
            <a:r>
              <a:rPr lang="tr-TR" dirty="0" smtClean="0"/>
              <a:t>Eğer kazanç </a:t>
            </a:r>
            <a:r>
              <a:rPr lang="tr-TR" dirty="0"/>
              <a:t>oranı iç kârlılık oranından düşükse proje pozitif net bugünkü değer verecektir. Eğer </a:t>
            </a:r>
            <a:r>
              <a:rPr lang="tr-TR" dirty="0" smtClean="0"/>
              <a:t>iç kârlılık </a:t>
            </a:r>
            <a:r>
              <a:rPr lang="tr-TR" dirty="0"/>
              <a:t>oranı beklenen kazanç oranından düşükse projenin net bugünkü değeri </a:t>
            </a:r>
            <a:r>
              <a:rPr lang="tr-TR" dirty="0" smtClean="0"/>
              <a:t>negatif çıkacaktır.</a:t>
            </a:r>
          </a:p>
          <a:p>
            <a:r>
              <a:rPr lang="tr-TR" dirty="0" smtClean="0"/>
              <a:t>İKO = Pozitif Yüzde Değeri + (Pozitif Bugünkü Değer/(Pozitif Bugünkü Değer/Negatif Bugünkü Değer)x (Pozitif </a:t>
            </a:r>
            <a:r>
              <a:rPr lang="tr-TR" dirty="0"/>
              <a:t>Bugünkü </a:t>
            </a:r>
            <a:r>
              <a:rPr lang="tr-TR" dirty="0" smtClean="0"/>
              <a:t>Değer-Negatif </a:t>
            </a:r>
            <a:r>
              <a:rPr lang="tr-TR" dirty="0"/>
              <a:t>Bugünkü Değer)</a:t>
            </a:r>
            <a:r>
              <a:rPr lang="tr-TR" dirty="0" smtClean="0"/>
              <a:t>)</a:t>
            </a:r>
          </a:p>
          <a:p>
            <a:r>
              <a:rPr lang="tr-TR" dirty="0"/>
              <a:t>İşletme projeden %13 kazanç beklediğinde proje 1.072 TL net bugünkü değer sonucu </a:t>
            </a:r>
            <a:r>
              <a:rPr lang="tr-TR" dirty="0" smtClean="0"/>
              <a:t>verirken %14 </a:t>
            </a:r>
            <a:r>
              <a:rPr lang="tr-TR" dirty="0"/>
              <a:t>kazanç beklendiğinde -2.082 TL net bugünkü değer </a:t>
            </a:r>
            <a:r>
              <a:rPr lang="tr-TR" dirty="0" smtClean="0"/>
              <a:t>verecektir. Yukarıdaki formülde değerleri yerine koyduğumuzda iç karlılık oranımız </a:t>
            </a:r>
            <a:r>
              <a:rPr lang="tr-TR" dirty="0"/>
              <a:t>%</a:t>
            </a:r>
            <a:r>
              <a:rPr lang="tr-TR" dirty="0" smtClean="0"/>
              <a:t>13,3345 olacaktır.</a:t>
            </a:r>
          </a:p>
          <a:p>
            <a:endParaRPr lang="en-US" dirty="0"/>
          </a:p>
        </p:txBody>
      </p:sp>
    </p:spTree>
    <p:extLst>
      <p:ext uri="{BB962C8B-B14F-4D97-AF65-F5344CB8AC3E}">
        <p14:creationId xmlns:p14="http://schemas.microsoft.com/office/powerpoint/2010/main" val="32700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p:txBody>
          <a:bodyPr/>
          <a:lstStyle/>
          <a:p>
            <a:r>
              <a:rPr lang="tr-TR" dirty="0" smtClean="0"/>
              <a:t>kârlılık endeksi</a:t>
            </a: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451579" y="2015732"/>
            <a:ext cx="9603275" cy="3642118"/>
          </a:xfrm>
        </p:spPr>
        <p:txBody>
          <a:bodyPr>
            <a:normAutofit/>
          </a:bodyPr>
          <a:lstStyle/>
          <a:p>
            <a:r>
              <a:rPr lang="tr-TR" dirty="0"/>
              <a:t>Karlılık endeksi (PI), </a:t>
            </a:r>
            <a:r>
              <a:rPr lang="tr-TR" dirty="0" smtClean="0"/>
              <a:t>yatırımın,  maliyetine </a:t>
            </a:r>
            <a:r>
              <a:rPr lang="tr-TR" dirty="0"/>
              <a:t>bölünen </a:t>
            </a:r>
            <a:r>
              <a:rPr lang="tr-TR" dirty="0" err="1" smtClean="0"/>
              <a:t>NPV'dir</a:t>
            </a:r>
            <a:r>
              <a:rPr lang="tr-TR" dirty="0" smtClean="0"/>
              <a:t>.</a:t>
            </a:r>
          </a:p>
          <a:p>
            <a:r>
              <a:rPr lang="tr-TR" dirty="0"/>
              <a:t>Kârlılık oranı, bir yatırımın başlangıç ​​maliyetine kıyasla kâr veya zarardır</a:t>
            </a:r>
            <a:r>
              <a:rPr lang="tr-TR" dirty="0" smtClean="0"/>
              <a:t>. Genellikle </a:t>
            </a:r>
            <a:r>
              <a:rPr lang="tr-TR" dirty="0"/>
              <a:t>yüzde olarak ifade edilir.</a:t>
            </a:r>
            <a:endParaRPr lang="tr-TR" dirty="0" smtClean="0"/>
          </a:p>
          <a:p>
            <a:r>
              <a:rPr lang="tr-TR" dirty="0"/>
              <a:t>Buradaki fikir, yatırım bütçesi bitene kadar ilk önce en </a:t>
            </a:r>
            <a:r>
              <a:rPr lang="tr-TR" dirty="0" smtClean="0"/>
              <a:t>yüksek kârlılık endeksine </a:t>
            </a:r>
            <a:r>
              <a:rPr lang="tr-TR" dirty="0"/>
              <a:t>sahip yatırım </a:t>
            </a:r>
            <a:r>
              <a:rPr lang="tr-TR" dirty="0" smtClean="0"/>
              <a:t>seçeneklerine öncelik vermektir.</a:t>
            </a:r>
          </a:p>
          <a:p>
            <a:r>
              <a:rPr lang="tr-TR" dirty="0"/>
              <a:t>Belirli bir zaman döngüsü boyunca bir yatırımın sahip olduğu net kar veya zarardır ve yatırımın başlangıç ​​maliyetinin yüzdesi olarak ifade edilir. Yatırım kârı, elde </a:t>
            </a:r>
            <a:r>
              <a:rPr lang="tr-TR" dirty="0" smtClean="0"/>
              <a:t>edilen artı gelir </a:t>
            </a:r>
            <a:r>
              <a:rPr lang="tr-TR" dirty="0"/>
              <a:t>söz konusu yatırımın satışından elde edilen kâr olarak tanımlanır.</a:t>
            </a:r>
            <a:endParaRPr lang="en-US" dirty="0"/>
          </a:p>
        </p:txBody>
      </p:sp>
    </p:spTree>
    <p:extLst>
      <p:ext uri="{BB962C8B-B14F-4D97-AF65-F5344CB8AC3E}">
        <p14:creationId xmlns:p14="http://schemas.microsoft.com/office/powerpoint/2010/main" val="24790524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3.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TM10001114[[fn=Gallery]]</Template>
  <TotalTime>0</TotalTime>
  <Words>691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Tahoma</vt:lpstr>
      <vt:lpstr>Wingdings</vt:lpstr>
      <vt:lpstr>Gallery</vt:lpstr>
      <vt:lpstr>Yazilim gereksinim analizi</vt:lpstr>
      <vt:lpstr>Kullanım senaryosu puanı</vt:lpstr>
      <vt:lpstr>Kullanım senaryosu puanı</vt:lpstr>
      <vt:lpstr>Gereksinim özellik maliyet gerekçesi</vt:lpstr>
      <vt:lpstr>Yatırım getirisi</vt:lpstr>
      <vt:lpstr>Yatırım getirisi</vt:lpstr>
      <vt:lpstr>bugünkü net değer</vt:lpstr>
      <vt:lpstr>İç kârlılık oranı</vt:lpstr>
      <vt:lpstr>kârlılık endeksi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2022-05-29T11:41:26Z</dcterms:created>
  <dcterms:modified xsi:type="dcterms:W3CDTF">2022-06-02T17:55:13Z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