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5.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enturyGothic-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Slab-bold.fntdata"/><Relationship Id="rId12" Type="http://schemas.openxmlformats.org/officeDocument/2006/relationships/slide" Target="slides/slide7.xml"/><Relationship Id="rId34" Type="http://schemas.openxmlformats.org/officeDocument/2006/relationships/font" Target="fonts/RobotoSlab-regular.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4d05e408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4d05e40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4d05e408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4d05e40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24d05e408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24d05e4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24d05e408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24d05e40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24d05e408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24d05e40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24d05e408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24d05e40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4d05e408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4d05e40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4d05e408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24d05e40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4d05e408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4d05e40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5b7e5225d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5b7e5225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24d05e408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24d05e40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24d05e408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24d05e40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24d05e408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24d05e40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24d05e408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24d05e40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24d05e408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24d05e40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24d05e408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24d05e40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24d05e408_0_1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24d05e40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24d05e40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24d05e40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4d05e408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4d05e4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b7e5225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5b7e5225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5b7e5225d_1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5b7e5225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b7e5225d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b7e522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24d05e40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24d05e40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696525" y="578650"/>
            <a:ext cx="7125900" cy="193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tr"/>
              <a:t>GEREKSİNİM RİSK YÖNETİM</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4000">
                <a:solidFill>
                  <a:schemeClr val="dk1"/>
                </a:solidFill>
              </a:rPr>
              <a:t>5.BÖLÜM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2</a:t>
            </a:r>
            <a:r>
              <a:rPr lang="tr"/>
              <a:t>.Bölüm Gereksinimlerin Risk Yönetimi Nedir?</a:t>
            </a:r>
            <a:endParaRPr/>
          </a:p>
        </p:txBody>
      </p:sp>
      <p:sp>
        <p:nvSpPr>
          <p:cNvPr id="141" name="Google Shape;141;p22"/>
          <p:cNvSpPr txBox="1"/>
          <p:nvPr>
            <p:ph idx="4294967295" type="body"/>
          </p:nvPr>
        </p:nvSpPr>
        <p:spPr>
          <a:xfrm>
            <a:off x="418850" y="1916325"/>
            <a:ext cx="79716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1400"/>
              <a:t>Gereksinimler doğrulama ve geçerleme içerirler. </a:t>
            </a:r>
            <a:r>
              <a:rPr lang="tr" sz="1400"/>
              <a:t>İşletme  alınan yazılım ile ilgili olarak , hata giderme ve yeni eklentiler yapma aşamasıdır. Bu aşamada doğrulama ile ürünü kullanacak kişilerin istekleri karşılanıp karşılanmadığı geçerleme ile, ürünün içsel niteliği ilişkin izleme ve denetimler gerçekleşir.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4294967295" type="body"/>
          </p:nvPr>
        </p:nvSpPr>
        <p:spPr>
          <a:xfrm>
            <a:off x="397425" y="630450"/>
            <a:ext cx="79716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Validation (Geçerleme):Geliştirilen sistem müşteri tarafından istenilen ürün müdür? Müşteri ile yapılan gözden geçirme toplantıları (Şartname →Gereksinimler→Tasarım→Kod→Doğrulama) akışını izlenebilirliği şartname maddelerinin gereksinimde yazmış olması gereksinimlerin hepsinin yerine getirildiğini sağlar.</a:t>
            </a:r>
            <a:endParaRPr sz="1400"/>
          </a:p>
          <a:p>
            <a:pPr indent="0" lvl="0" marL="0" rtl="0" algn="l">
              <a:spcBef>
                <a:spcPts val="1600"/>
              </a:spcBef>
              <a:spcAft>
                <a:spcPts val="0"/>
              </a:spcAft>
              <a:buNone/>
            </a:pPr>
            <a:r>
              <a:rPr lang="tr" sz="1400"/>
              <a:t>Verification(Doğrulama): Sistem doğru çalışıyor mu? Doğrulama için 4 tane temel yöntem var. Test etme, demonstrasyon  yapma gözlem, analiz yapma  </a:t>
            </a:r>
            <a:endParaRPr sz="1400"/>
          </a:p>
          <a:p>
            <a:pPr indent="0" lvl="0" marL="0" rtl="0" algn="l">
              <a:spcBef>
                <a:spcPts val="1600"/>
              </a:spcBef>
              <a:spcAft>
                <a:spcPts val="1600"/>
              </a:spcAft>
              <a:buNone/>
            </a:pPr>
            <a:r>
              <a:t/>
            </a:r>
            <a:endParaRPr sz="1400"/>
          </a:p>
        </p:txBody>
      </p:sp>
      <p:pic>
        <p:nvPicPr>
          <p:cNvPr id="147" name="Google Shape;147;p23"/>
          <p:cNvPicPr preferRelativeResize="0"/>
          <p:nvPr/>
        </p:nvPicPr>
        <p:blipFill>
          <a:blip r:embed="rId3">
            <a:alphaModFix/>
          </a:blip>
          <a:stretch>
            <a:fillRect/>
          </a:stretch>
        </p:blipFill>
        <p:spPr>
          <a:xfrm>
            <a:off x="5682876" y="2453876"/>
            <a:ext cx="2349714"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4294967295" type="body"/>
          </p:nvPr>
        </p:nvSpPr>
        <p:spPr>
          <a:xfrm>
            <a:off x="397425" y="1071575"/>
            <a:ext cx="7971600" cy="23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Sistemden anormallikleri erken bulup tespit ediliyor.</a:t>
            </a:r>
            <a:endParaRPr sz="1400"/>
          </a:p>
          <a:p>
            <a:pPr indent="0" lvl="0" marL="0" rtl="0" algn="l">
              <a:spcBef>
                <a:spcPts val="1600"/>
              </a:spcBef>
              <a:spcAft>
                <a:spcPts val="0"/>
              </a:spcAft>
              <a:buNone/>
            </a:pPr>
            <a:r>
              <a:rPr lang="tr" sz="1400"/>
              <a:t>Yazılım sistem performansının erken değerlendirilmesi</a:t>
            </a:r>
            <a:endParaRPr sz="1400"/>
          </a:p>
          <a:p>
            <a:pPr indent="0" lvl="0" marL="0" rtl="0" algn="l">
              <a:spcBef>
                <a:spcPts val="1600"/>
              </a:spcBef>
              <a:spcAft>
                <a:spcPts val="0"/>
              </a:spcAft>
              <a:buNone/>
            </a:pPr>
            <a:r>
              <a:rPr lang="tr" sz="1400"/>
              <a:t>İyileştirilmiş sistem bakım süreci</a:t>
            </a:r>
            <a:endParaRPr sz="1400"/>
          </a:p>
          <a:p>
            <a:pPr indent="0" lvl="0" marL="0" rtl="0" algn="l">
              <a:spcBef>
                <a:spcPts val="1600"/>
              </a:spcBef>
              <a:spcAft>
                <a:spcPts val="0"/>
              </a:spcAft>
              <a:buNone/>
            </a:pPr>
            <a:r>
              <a:rPr lang="tr" sz="1400"/>
              <a:t>Program performansına ve bütçeye uygunluğu sağlamak  için yaşam döngüsü süreçleri desteği</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t/>
            </a:r>
            <a:endParaRPr sz="1400"/>
          </a:p>
        </p:txBody>
      </p:sp>
      <p:sp>
        <p:nvSpPr>
          <p:cNvPr id="153" name="Google Shape;153;p24"/>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Validation &amp;Verification programı faydaları </a:t>
            </a:r>
            <a:endParaRPr/>
          </a:p>
        </p:txBody>
      </p:sp>
      <p:pic>
        <p:nvPicPr>
          <p:cNvPr id="154" name="Google Shape;154;p24"/>
          <p:cNvPicPr preferRelativeResize="0"/>
          <p:nvPr/>
        </p:nvPicPr>
        <p:blipFill>
          <a:blip r:embed="rId3">
            <a:alphaModFix/>
          </a:blip>
          <a:stretch>
            <a:fillRect/>
          </a:stretch>
        </p:blipFill>
        <p:spPr>
          <a:xfrm>
            <a:off x="128600" y="1106000"/>
            <a:ext cx="322475" cy="322475"/>
          </a:xfrm>
          <a:prstGeom prst="rect">
            <a:avLst/>
          </a:prstGeom>
          <a:noFill/>
          <a:ln>
            <a:noFill/>
          </a:ln>
        </p:spPr>
      </p:pic>
      <p:pic>
        <p:nvPicPr>
          <p:cNvPr id="155" name="Google Shape;155;p24"/>
          <p:cNvPicPr preferRelativeResize="0"/>
          <p:nvPr/>
        </p:nvPicPr>
        <p:blipFill>
          <a:blip r:embed="rId3">
            <a:alphaModFix/>
          </a:blip>
          <a:stretch>
            <a:fillRect/>
          </a:stretch>
        </p:blipFill>
        <p:spPr>
          <a:xfrm>
            <a:off x="128600" y="1521100"/>
            <a:ext cx="322475" cy="322475"/>
          </a:xfrm>
          <a:prstGeom prst="rect">
            <a:avLst/>
          </a:prstGeom>
          <a:noFill/>
          <a:ln>
            <a:noFill/>
          </a:ln>
        </p:spPr>
      </p:pic>
      <p:pic>
        <p:nvPicPr>
          <p:cNvPr id="156" name="Google Shape;156;p24"/>
          <p:cNvPicPr preferRelativeResize="0"/>
          <p:nvPr/>
        </p:nvPicPr>
        <p:blipFill>
          <a:blip r:embed="rId3">
            <a:alphaModFix/>
          </a:blip>
          <a:stretch>
            <a:fillRect/>
          </a:stretch>
        </p:blipFill>
        <p:spPr>
          <a:xfrm>
            <a:off x="128600" y="2410513"/>
            <a:ext cx="322475" cy="322475"/>
          </a:xfrm>
          <a:prstGeom prst="rect">
            <a:avLst/>
          </a:prstGeom>
          <a:noFill/>
          <a:ln>
            <a:noFill/>
          </a:ln>
        </p:spPr>
      </p:pic>
      <p:pic>
        <p:nvPicPr>
          <p:cNvPr id="157" name="Google Shape;157;p24"/>
          <p:cNvPicPr preferRelativeResize="0"/>
          <p:nvPr/>
        </p:nvPicPr>
        <p:blipFill>
          <a:blip r:embed="rId3">
            <a:alphaModFix/>
          </a:blip>
          <a:stretch>
            <a:fillRect/>
          </a:stretch>
        </p:blipFill>
        <p:spPr>
          <a:xfrm>
            <a:off x="128600" y="1936200"/>
            <a:ext cx="322475" cy="32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4294967295" type="body"/>
          </p:nvPr>
        </p:nvSpPr>
        <p:spPr>
          <a:xfrm>
            <a:off x="397425" y="1071575"/>
            <a:ext cx="24744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Tehlike</a:t>
            </a:r>
            <a:endParaRPr sz="1400"/>
          </a:p>
          <a:p>
            <a:pPr indent="0" lvl="0" marL="0" rtl="0" algn="l">
              <a:spcBef>
                <a:spcPts val="1600"/>
              </a:spcBef>
              <a:spcAft>
                <a:spcPts val="0"/>
              </a:spcAft>
              <a:buNone/>
            </a:pPr>
            <a:r>
              <a:rPr lang="tr" sz="1400"/>
              <a:t>Sağlığın Bozulması</a:t>
            </a:r>
            <a:endParaRPr sz="1400"/>
          </a:p>
          <a:p>
            <a:pPr indent="0" lvl="0" marL="0" rtl="0" algn="l">
              <a:spcBef>
                <a:spcPts val="1600"/>
              </a:spcBef>
              <a:spcAft>
                <a:spcPts val="0"/>
              </a:spcAft>
              <a:buNone/>
            </a:pPr>
            <a:r>
              <a:rPr lang="tr" sz="1400"/>
              <a:t>Kaza </a:t>
            </a:r>
            <a:endParaRPr sz="1400"/>
          </a:p>
          <a:p>
            <a:pPr indent="0" lvl="0" marL="0" rtl="0" algn="l">
              <a:spcBef>
                <a:spcPts val="1600"/>
              </a:spcBef>
              <a:spcAft>
                <a:spcPts val="0"/>
              </a:spcAft>
              <a:buNone/>
            </a:pPr>
            <a:r>
              <a:rPr lang="tr" sz="1400"/>
              <a:t>Risk </a:t>
            </a:r>
            <a:endParaRPr sz="1400"/>
          </a:p>
          <a:p>
            <a:pPr indent="0" lvl="0" marL="0" rtl="0" algn="l">
              <a:spcBef>
                <a:spcPts val="1600"/>
              </a:spcBef>
              <a:spcAft>
                <a:spcPts val="0"/>
              </a:spcAft>
              <a:buNone/>
            </a:pPr>
            <a:r>
              <a:rPr lang="tr" sz="1400"/>
              <a:t>Risk analizi</a:t>
            </a:r>
            <a:endParaRPr sz="1400"/>
          </a:p>
          <a:p>
            <a:pPr indent="0" lvl="0" marL="0" rtl="0" algn="l">
              <a:spcBef>
                <a:spcPts val="1600"/>
              </a:spcBef>
              <a:spcAft>
                <a:spcPts val="0"/>
              </a:spcAft>
              <a:buNone/>
            </a:pPr>
            <a:r>
              <a:rPr lang="tr" sz="1400"/>
              <a:t>Kabul edilebilir risk</a:t>
            </a:r>
            <a:endParaRPr sz="1400"/>
          </a:p>
          <a:p>
            <a:pPr indent="0" lvl="0" marL="0" rtl="0" algn="l">
              <a:spcBef>
                <a:spcPts val="1600"/>
              </a:spcBef>
              <a:spcAft>
                <a:spcPts val="0"/>
              </a:spcAft>
              <a:buNone/>
            </a:pPr>
            <a:r>
              <a:rPr lang="tr" sz="1400"/>
              <a:t>Güvenlik </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t/>
            </a:r>
            <a:endParaRPr sz="1400"/>
          </a:p>
        </p:txBody>
      </p:sp>
      <p:sp>
        <p:nvSpPr>
          <p:cNvPr id="163" name="Google Shape;163;p25"/>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Risk Yönetimi Değerlendirilmesi</a:t>
            </a:r>
            <a:endParaRPr/>
          </a:p>
        </p:txBody>
      </p:sp>
      <p:pic>
        <p:nvPicPr>
          <p:cNvPr id="164" name="Google Shape;164;p25"/>
          <p:cNvPicPr preferRelativeResize="0"/>
          <p:nvPr/>
        </p:nvPicPr>
        <p:blipFill>
          <a:blip r:embed="rId3">
            <a:alphaModFix/>
          </a:blip>
          <a:stretch>
            <a:fillRect/>
          </a:stretch>
        </p:blipFill>
        <p:spPr>
          <a:xfrm>
            <a:off x="128600" y="1106000"/>
            <a:ext cx="322475" cy="322475"/>
          </a:xfrm>
          <a:prstGeom prst="rect">
            <a:avLst/>
          </a:prstGeom>
          <a:noFill/>
          <a:ln>
            <a:noFill/>
          </a:ln>
        </p:spPr>
      </p:pic>
      <p:pic>
        <p:nvPicPr>
          <p:cNvPr id="165" name="Google Shape;165;p25"/>
          <p:cNvPicPr preferRelativeResize="0"/>
          <p:nvPr/>
        </p:nvPicPr>
        <p:blipFill>
          <a:blip r:embed="rId3">
            <a:alphaModFix/>
          </a:blip>
          <a:stretch>
            <a:fillRect/>
          </a:stretch>
        </p:blipFill>
        <p:spPr>
          <a:xfrm>
            <a:off x="128600" y="1521100"/>
            <a:ext cx="322475" cy="322475"/>
          </a:xfrm>
          <a:prstGeom prst="rect">
            <a:avLst/>
          </a:prstGeom>
          <a:noFill/>
          <a:ln>
            <a:noFill/>
          </a:ln>
        </p:spPr>
      </p:pic>
      <p:pic>
        <p:nvPicPr>
          <p:cNvPr id="166" name="Google Shape;166;p25"/>
          <p:cNvPicPr preferRelativeResize="0"/>
          <p:nvPr/>
        </p:nvPicPr>
        <p:blipFill>
          <a:blip r:embed="rId3">
            <a:alphaModFix/>
          </a:blip>
          <a:stretch>
            <a:fillRect/>
          </a:stretch>
        </p:blipFill>
        <p:spPr>
          <a:xfrm>
            <a:off x="128600" y="2410513"/>
            <a:ext cx="322475" cy="322475"/>
          </a:xfrm>
          <a:prstGeom prst="rect">
            <a:avLst/>
          </a:prstGeom>
          <a:noFill/>
          <a:ln>
            <a:noFill/>
          </a:ln>
        </p:spPr>
      </p:pic>
      <p:pic>
        <p:nvPicPr>
          <p:cNvPr id="167" name="Google Shape;167;p25"/>
          <p:cNvPicPr preferRelativeResize="0"/>
          <p:nvPr/>
        </p:nvPicPr>
        <p:blipFill>
          <a:blip r:embed="rId3">
            <a:alphaModFix/>
          </a:blip>
          <a:stretch>
            <a:fillRect/>
          </a:stretch>
        </p:blipFill>
        <p:spPr>
          <a:xfrm>
            <a:off x="128600" y="1936200"/>
            <a:ext cx="322475" cy="322475"/>
          </a:xfrm>
          <a:prstGeom prst="rect">
            <a:avLst/>
          </a:prstGeom>
          <a:noFill/>
          <a:ln>
            <a:noFill/>
          </a:ln>
        </p:spPr>
      </p:pic>
      <p:pic>
        <p:nvPicPr>
          <p:cNvPr id="168" name="Google Shape;168;p25"/>
          <p:cNvPicPr preferRelativeResize="0"/>
          <p:nvPr/>
        </p:nvPicPr>
        <p:blipFill>
          <a:blip r:embed="rId3">
            <a:alphaModFix/>
          </a:blip>
          <a:stretch>
            <a:fillRect/>
          </a:stretch>
        </p:blipFill>
        <p:spPr>
          <a:xfrm>
            <a:off x="128600" y="2884813"/>
            <a:ext cx="322475" cy="322475"/>
          </a:xfrm>
          <a:prstGeom prst="rect">
            <a:avLst/>
          </a:prstGeom>
          <a:noFill/>
          <a:ln>
            <a:noFill/>
          </a:ln>
        </p:spPr>
      </p:pic>
      <p:pic>
        <p:nvPicPr>
          <p:cNvPr id="169" name="Google Shape;169;p25"/>
          <p:cNvPicPr preferRelativeResize="0"/>
          <p:nvPr/>
        </p:nvPicPr>
        <p:blipFill>
          <a:blip r:embed="rId3">
            <a:alphaModFix/>
          </a:blip>
          <a:stretch>
            <a:fillRect/>
          </a:stretch>
        </p:blipFill>
        <p:spPr>
          <a:xfrm>
            <a:off x="128600" y="3299913"/>
            <a:ext cx="322475" cy="322475"/>
          </a:xfrm>
          <a:prstGeom prst="rect">
            <a:avLst/>
          </a:prstGeom>
          <a:noFill/>
          <a:ln>
            <a:noFill/>
          </a:ln>
        </p:spPr>
      </p:pic>
      <p:pic>
        <p:nvPicPr>
          <p:cNvPr id="170" name="Google Shape;170;p25"/>
          <p:cNvPicPr preferRelativeResize="0"/>
          <p:nvPr/>
        </p:nvPicPr>
        <p:blipFill>
          <a:blip r:embed="rId3">
            <a:alphaModFix/>
          </a:blip>
          <a:stretch>
            <a:fillRect/>
          </a:stretch>
        </p:blipFill>
        <p:spPr>
          <a:xfrm>
            <a:off x="128600" y="3833413"/>
            <a:ext cx="322475" cy="322475"/>
          </a:xfrm>
          <a:prstGeom prst="rect">
            <a:avLst/>
          </a:prstGeom>
          <a:noFill/>
          <a:ln>
            <a:noFill/>
          </a:ln>
        </p:spPr>
      </p:pic>
      <p:sp>
        <p:nvSpPr>
          <p:cNvPr id="171" name="Google Shape;171;p25"/>
          <p:cNvSpPr txBox="1"/>
          <p:nvPr>
            <p:ph idx="4294967295" type="body"/>
          </p:nvPr>
        </p:nvSpPr>
        <p:spPr>
          <a:xfrm>
            <a:off x="3378750" y="1170750"/>
            <a:ext cx="48831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Tehlikelerden kaynaklanan riskin büyüklüğünü tahmin etmek ve mevcut kontrollerin yeterliliğini dikkate alarak riskin kabul edilebilir olup olmadığını bulan süreçtir.</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4294967295" type="body"/>
          </p:nvPr>
        </p:nvSpPr>
        <p:spPr>
          <a:xfrm>
            <a:off x="397425" y="1071575"/>
            <a:ext cx="77250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400"/>
              <a:t>Test Süreci</a:t>
            </a:r>
            <a:r>
              <a:rPr lang="tr" sz="1400"/>
              <a:t>: Analiz aşamasında müşteri ihtiyacına göre şekillenen istekler yazılım geliştiricisi tarafından uygun çözümler kullanılarak arayüzler haline gelmiştir. Ve test uzmanı burada devreye girer </a:t>
            </a:r>
            <a:endParaRPr sz="1400"/>
          </a:p>
          <a:p>
            <a:pPr indent="0" lvl="0" marL="0" rtl="0" algn="l">
              <a:spcBef>
                <a:spcPts val="1600"/>
              </a:spcBef>
              <a:spcAft>
                <a:spcPts val="0"/>
              </a:spcAft>
              <a:buNone/>
            </a:pPr>
            <a:r>
              <a:rPr b="1" lang="tr" sz="1400"/>
              <a:t>Doğrulama Yöntemi: </a:t>
            </a:r>
            <a:r>
              <a:rPr lang="tr" sz="1400"/>
              <a:t>Test sürecinde gereksinimler doğrulanırken bunlar aşağıdaki süreçlerden faydalanır.</a:t>
            </a:r>
            <a:endParaRPr sz="1400"/>
          </a:p>
          <a:p>
            <a:pPr indent="0" lvl="0" marL="0" rtl="0" algn="l">
              <a:spcBef>
                <a:spcPts val="1600"/>
              </a:spcBef>
              <a:spcAft>
                <a:spcPts val="0"/>
              </a:spcAft>
              <a:buNone/>
            </a:pPr>
            <a:r>
              <a:rPr lang="tr" sz="1400"/>
              <a:t>a-)</a:t>
            </a:r>
            <a:r>
              <a:rPr b="1" lang="tr" sz="1400"/>
              <a:t>Gösterim</a:t>
            </a:r>
            <a:r>
              <a:rPr lang="tr" sz="1400"/>
              <a:t>:Görsel yol ile doğrulanan methodudur.</a:t>
            </a:r>
            <a:endParaRPr sz="1400"/>
          </a:p>
          <a:p>
            <a:pPr indent="0" lvl="0" marL="0" rtl="0" algn="l">
              <a:spcBef>
                <a:spcPts val="1600"/>
              </a:spcBef>
              <a:spcAft>
                <a:spcPts val="0"/>
              </a:spcAft>
              <a:buNone/>
            </a:pPr>
            <a:r>
              <a:rPr lang="tr" sz="1400"/>
              <a:t>b-)</a:t>
            </a:r>
            <a:r>
              <a:rPr b="1" lang="tr" sz="1400"/>
              <a:t>Test</a:t>
            </a:r>
            <a:r>
              <a:rPr lang="tr" sz="1400"/>
              <a:t>: Gerçek veya simüle ortamlarda ürünün denenmesidir.</a:t>
            </a:r>
            <a:endParaRPr sz="1400"/>
          </a:p>
          <a:p>
            <a:pPr indent="0" lvl="0" marL="0" rtl="0" algn="l">
              <a:spcBef>
                <a:spcPts val="1600"/>
              </a:spcBef>
              <a:spcAft>
                <a:spcPts val="0"/>
              </a:spcAft>
              <a:buNone/>
            </a:pPr>
            <a:r>
              <a:rPr lang="tr" sz="1400"/>
              <a:t>c-)</a:t>
            </a:r>
            <a:r>
              <a:rPr b="1" lang="tr" sz="1400"/>
              <a:t>Muayene:</a:t>
            </a:r>
            <a:r>
              <a:rPr lang="tr" sz="1400"/>
              <a:t>Bir ürünün istenilen özelliklere sahip olup olmadığı duyu organlar ile yapılan çıkartımdır.</a:t>
            </a:r>
            <a:endParaRPr sz="1400"/>
          </a:p>
          <a:p>
            <a:pPr indent="0" lvl="0" marL="0" rtl="0" algn="l">
              <a:spcBef>
                <a:spcPts val="1600"/>
              </a:spcBef>
              <a:spcAft>
                <a:spcPts val="0"/>
              </a:spcAft>
              <a:buNone/>
            </a:pPr>
            <a:r>
              <a:rPr lang="tr" sz="1400"/>
              <a:t>d-)</a:t>
            </a:r>
            <a:r>
              <a:rPr b="1" lang="tr" sz="1400"/>
              <a:t>Analiz</a:t>
            </a:r>
            <a:r>
              <a:rPr lang="tr" sz="1400"/>
              <a:t>-)Belli gereksinimler karşılığında kabul görmüş teknikleri kullanarak yapılan test sürecidir.</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t/>
            </a:r>
            <a:endParaRPr sz="1400"/>
          </a:p>
        </p:txBody>
      </p:sp>
      <p:sp>
        <p:nvSpPr>
          <p:cNvPr id="177" name="Google Shape;177;p26"/>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V&amp;V için teknik gereksinimler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7"/>
          <p:cNvPicPr preferRelativeResize="0"/>
          <p:nvPr/>
        </p:nvPicPr>
        <p:blipFill rotWithShape="1">
          <a:blip r:embed="rId3">
            <a:alphaModFix/>
          </a:blip>
          <a:srcRect b="0" l="0" r="0" t="0"/>
          <a:stretch/>
        </p:blipFill>
        <p:spPr>
          <a:xfrm>
            <a:off x="1114600" y="948945"/>
            <a:ext cx="7201905" cy="33532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idx="4294967295" type="body"/>
          </p:nvPr>
        </p:nvSpPr>
        <p:spPr>
          <a:xfrm>
            <a:off x="354550" y="1082250"/>
            <a:ext cx="7725000" cy="29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Sonuç:Yazılım projelerinin başarısı için gereksinim analizi hayati önem taşır.Biz test uzmanları olarak bu süreçte aktif olarak rol oynamalı ve test edilebilirlik ilkesine göre tüm gereksinimleri kontrol etmeli ve gerektiğinde bayrak kaldırabilmeyiz. Doğrulama testlerinden önce her bir gereksinim için doğrulama yöntemini belirlemeliyiz. Geçerleme testleri sırasındaysa bu yöntemleri kulanarak gereksinimleri sağladığına dair kanıt sunmalıyız</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idx="4294967295" type="body"/>
          </p:nvPr>
        </p:nvSpPr>
        <p:spPr>
          <a:xfrm>
            <a:off x="397425" y="1071575"/>
            <a:ext cx="77250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Süreçler ve dökümantasyonlar için uluslararası standartlar vardır. Ve yazılımların V&amp;V yer alır.</a:t>
            </a:r>
            <a:endParaRPr sz="1400"/>
          </a:p>
          <a:p>
            <a:pPr indent="0" lvl="0" marL="0" rtl="0" algn="l">
              <a:spcBef>
                <a:spcPts val="1600"/>
              </a:spcBef>
              <a:spcAft>
                <a:spcPts val="0"/>
              </a:spcAft>
              <a:buNone/>
            </a:pPr>
            <a:r>
              <a:rPr lang="tr" sz="1400"/>
              <a:t>Bunların çoğu (IEEE) tarafından desteklenir.</a:t>
            </a:r>
            <a:endParaRPr sz="1400"/>
          </a:p>
          <a:p>
            <a:pPr indent="0" lvl="0" marL="0" rtl="0" algn="l">
              <a:spcBef>
                <a:spcPts val="1600"/>
              </a:spcBef>
              <a:spcAft>
                <a:spcPts val="0"/>
              </a:spcAft>
              <a:buNone/>
            </a:pPr>
            <a:r>
              <a:rPr lang="tr" sz="1400"/>
              <a:t>ISO/IEC/IEEE 29148  gereksinim mühendisleri için çok önemli standartlarıdır.</a:t>
            </a:r>
            <a:endParaRPr sz="1400"/>
          </a:p>
          <a:p>
            <a:pPr indent="0" lvl="0" marL="0" rtl="0" algn="l">
              <a:spcBef>
                <a:spcPts val="1600"/>
              </a:spcBef>
              <a:spcAft>
                <a:spcPts val="0"/>
              </a:spcAft>
              <a:buNone/>
            </a:pPr>
            <a:r>
              <a:rPr lang="tr" sz="1400"/>
              <a:t>1- Yazılım müşterinin ne elde etmek istediklerini doğru bir şekilde tanımlamalıdır.</a:t>
            </a:r>
            <a:endParaRPr sz="1400"/>
          </a:p>
          <a:p>
            <a:pPr indent="0" lvl="0" marL="0" rtl="0" algn="l">
              <a:spcBef>
                <a:spcPts val="1600"/>
              </a:spcBef>
              <a:spcAft>
                <a:spcPts val="0"/>
              </a:spcAft>
              <a:buNone/>
            </a:pPr>
            <a:r>
              <a:rPr lang="tr" sz="1400"/>
              <a:t>2-Müşterinin tam olarak ne istediği anlamak için yazılım mühendisleri yardımcı olmalıdırlar.</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t/>
            </a:r>
            <a:endParaRPr sz="1400"/>
          </a:p>
        </p:txBody>
      </p:sp>
      <p:sp>
        <p:nvSpPr>
          <p:cNvPr id="193" name="Google Shape;193;p29"/>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V&amp;V için Standartlar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0"/>
          <p:cNvPicPr preferRelativeResize="0"/>
          <p:nvPr/>
        </p:nvPicPr>
        <p:blipFill rotWithShape="1">
          <a:blip r:embed="rId3">
            <a:alphaModFix/>
          </a:blip>
          <a:srcRect b="0" l="0" r="0" t="0"/>
          <a:stretch/>
        </p:blipFill>
        <p:spPr>
          <a:xfrm>
            <a:off x="3150400" y="53600"/>
            <a:ext cx="5338750" cy="5244550"/>
          </a:xfrm>
          <a:prstGeom prst="rect">
            <a:avLst/>
          </a:prstGeom>
          <a:noFill/>
          <a:ln>
            <a:noFill/>
          </a:ln>
        </p:spPr>
      </p:pic>
      <p:sp>
        <p:nvSpPr>
          <p:cNvPr id="199" name="Google Shape;199;p30"/>
          <p:cNvSpPr txBox="1"/>
          <p:nvPr>
            <p:ph idx="4294967295" type="title"/>
          </p:nvPr>
        </p:nvSpPr>
        <p:spPr>
          <a:xfrm>
            <a:off x="85725" y="1818600"/>
            <a:ext cx="2732400" cy="15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tr"/>
              <a:t>Örnek bir dosya formatı</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idx="4294967295" type="body"/>
          </p:nvPr>
        </p:nvSpPr>
        <p:spPr>
          <a:xfrm>
            <a:off x="397425" y="1071575"/>
            <a:ext cx="7725000" cy="39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Tekil</a:t>
            </a:r>
            <a:endParaRPr sz="1400"/>
          </a:p>
          <a:p>
            <a:pPr indent="0" lvl="0" marL="0" rtl="0" algn="l">
              <a:spcBef>
                <a:spcPts val="1600"/>
              </a:spcBef>
              <a:spcAft>
                <a:spcPts val="0"/>
              </a:spcAft>
              <a:buNone/>
            </a:pPr>
            <a:r>
              <a:rPr lang="tr" sz="1400"/>
              <a:t>Mümkünlük</a:t>
            </a:r>
            <a:endParaRPr sz="1400"/>
          </a:p>
          <a:p>
            <a:pPr indent="0" lvl="0" marL="0" rtl="0" algn="l">
              <a:spcBef>
                <a:spcPts val="1600"/>
              </a:spcBef>
              <a:spcAft>
                <a:spcPts val="0"/>
              </a:spcAft>
              <a:buNone/>
            </a:pPr>
            <a:r>
              <a:rPr lang="tr" sz="1400"/>
              <a:t>Açıklık</a:t>
            </a:r>
            <a:endParaRPr sz="1400"/>
          </a:p>
          <a:p>
            <a:pPr indent="0" lvl="0" marL="0" rtl="0" algn="l">
              <a:spcBef>
                <a:spcPts val="1600"/>
              </a:spcBef>
              <a:spcAft>
                <a:spcPts val="0"/>
              </a:spcAft>
              <a:buNone/>
            </a:pPr>
            <a:r>
              <a:rPr lang="tr" sz="1400"/>
              <a:t>Tamamlanmışlık</a:t>
            </a:r>
            <a:endParaRPr sz="1400"/>
          </a:p>
          <a:p>
            <a:pPr indent="0" lvl="0" marL="0" rtl="0" algn="l">
              <a:spcBef>
                <a:spcPts val="1600"/>
              </a:spcBef>
              <a:spcAft>
                <a:spcPts val="0"/>
              </a:spcAft>
              <a:buNone/>
            </a:pPr>
            <a:r>
              <a:rPr lang="tr" sz="1400"/>
              <a:t>Tutarlılık</a:t>
            </a:r>
            <a:endParaRPr sz="1400"/>
          </a:p>
          <a:p>
            <a:pPr indent="0" lvl="0" marL="0" rtl="0" algn="l">
              <a:spcBef>
                <a:spcPts val="1600"/>
              </a:spcBef>
              <a:spcAft>
                <a:spcPts val="0"/>
              </a:spcAft>
              <a:buNone/>
            </a:pPr>
            <a:r>
              <a:rPr lang="tr" sz="1400"/>
              <a:t>Doğrulanabilirlik</a:t>
            </a:r>
            <a:endParaRPr sz="1400"/>
          </a:p>
          <a:p>
            <a:pPr indent="0" lvl="0" marL="0" rtl="0" algn="l">
              <a:spcBef>
                <a:spcPts val="1600"/>
              </a:spcBef>
              <a:spcAft>
                <a:spcPts val="0"/>
              </a:spcAft>
              <a:buNone/>
            </a:pPr>
            <a:r>
              <a:rPr lang="tr" sz="1400"/>
              <a:t>İzlenebilirlik</a:t>
            </a:r>
            <a:endParaRPr sz="1400"/>
          </a:p>
          <a:p>
            <a:pPr indent="0" lvl="0" marL="0" rtl="0" algn="l">
              <a:spcBef>
                <a:spcPts val="1600"/>
              </a:spcBef>
              <a:spcAft>
                <a:spcPts val="0"/>
              </a:spcAft>
              <a:buNone/>
            </a:pPr>
            <a:r>
              <a:rPr lang="tr" sz="1400"/>
              <a:t>Sınırlılık </a:t>
            </a:r>
            <a:endParaRPr sz="1400"/>
          </a:p>
          <a:p>
            <a:pPr indent="0" lvl="0" marL="0" rtl="0" algn="l">
              <a:spcBef>
                <a:spcPts val="1600"/>
              </a:spcBef>
              <a:spcAft>
                <a:spcPts val="0"/>
              </a:spcAft>
              <a:buNone/>
            </a:pPr>
            <a:r>
              <a:rPr lang="tr" sz="1400"/>
              <a:t>Uygun fiyatlı olması</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rPr lang="tr" sz="1400"/>
              <a:t>Uy</a:t>
            </a:r>
            <a:endParaRPr sz="1400"/>
          </a:p>
        </p:txBody>
      </p:sp>
      <p:sp>
        <p:nvSpPr>
          <p:cNvPr id="205" name="Google Shape;205;p31"/>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V&amp;V için Standartlar</a:t>
            </a:r>
            <a:endParaRPr/>
          </a:p>
        </p:txBody>
      </p:sp>
      <p:pic>
        <p:nvPicPr>
          <p:cNvPr id="206" name="Google Shape;206;p31"/>
          <p:cNvPicPr preferRelativeResize="0"/>
          <p:nvPr/>
        </p:nvPicPr>
        <p:blipFill>
          <a:blip r:embed="rId3">
            <a:alphaModFix/>
          </a:blip>
          <a:stretch>
            <a:fillRect/>
          </a:stretch>
        </p:blipFill>
        <p:spPr>
          <a:xfrm>
            <a:off x="128600" y="1106000"/>
            <a:ext cx="322475" cy="322475"/>
          </a:xfrm>
          <a:prstGeom prst="rect">
            <a:avLst/>
          </a:prstGeom>
          <a:noFill/>
          <a:ln>
            <a:noFill/>
          </a:ln>
        </p:spPr>
      </p:pic>
      <p:pic>
        <p:nvPicPr>
          <p:cNvPr id="207" name="Google Shape;207;p31"/>
          <p:cNvPicPr preferRelativeResize="0"/>
          <p:nvPr/>
        </p:nvPicPr>
        <p:blipFill>
          <a:blip r:embed="rId3">
            <a:alphaModFix/>
          </a:blip>
          <a:stretch>
            <a:fillRect/>
          </a:stretch>
        </p:blipFill>
        <p:spPr>
          <a:xfrm>
            <a:off x="128600" y="4655250"/>
            <a:ext cx="322475" cy="322475"/>
          </a:xfrm>
          <a:prstGeom prst="rect">
            <a:avLst/>
          </a:prstGeom>
          <a:noFill/>
          <a:ln>
            <a:noFill/>
          </a:ln>
        </p:spPr>
      </p:pic>
      <p:pic>
        <p:nvPicPr>
          <p:cNvPr id="208" name="Google Shape;208;p31"/>
          <p:cNvPicPr preferRelativeResize="0"/>
          <p:nvPr/>
        </p:nvPicPr>
        <p:blipFill>
          <a:blip r:embed="rId3">
            <a:alphaModFix/>
          </a:blip>
          <a:stretch>
            <a:fillRect/>
          </a:stretch>
        </p:blipFill>
        <p:spPr>
          <a:xfrm>
            <a:off x="128600" y="1993313"/>
            <a:ext cx="322475" cy="322475"/>
          </a:xfrm>
          <a:prstGeom prst="rect">
            <a:avLst/>
          </a:prstGeom>
          <a:noFill/>
          <a:ln>
            <a:noFill/>
          </a:ln>
        </p:spPr>
      </p:pic>
      <p:pic>
        <p:nvPicPr>
          <p:cNvPr id="209" name="Google Shape;209;p31"/>
          <p:cNvPicPr preferRelativeResize="0"/>
          <p:nvPr/>
        </p:nvPicPr>
        <p:blipFill>
          <a:blip r:embed="rId3">
            <a:alphaModFix/>
          </a:blip>
          <a:stretch>
            <a:fillRect/>
          </a:stretch>
        </p:blipFill>
        <p:spPr>
          <a:xfrm>
            <a:off x="128600" y="2399025"/>
            <a:ext cx="322475" cy="322475"/>
          </a:xfrm>
          <a:prstGeom prst="rect">
            <a:avLst/>
          </a:prstGeom>
          <a:noFill/>
          <a:ln>
            <a:noFill/>
          </a:ln>
        </p:spPr>
      </p:pic>
      <p:pic>
        <p:nvPicPr>
          <p:cNvPr id="210" name="Google Shape;210;p31"/>
          <p:cNvPicPr preferRelativeResize="0"/>
          <p:nvPr/>
        </p:nvPicPr>
        <p:blipFill>
          <a:blip r:embed="rId3">
            <a:alphaModFix/>
          </a:blip>
          <a:stretch>
            <a:fillRect/>
          </a:stretch>
        </p:blipFill>
        <p:spPr>
          <a:xfrm>
            <a:off x="74950" y="2880625"/>
            <a:ext cx="322475" cy="322475"/>
          </a:xfrm>
          <a:prstGeom prst="rect">
            <a:avLst/>
          </a:prstGeom>
          <a:noFill/>
          <a:ln>
            <a:noFill/>
          </a:ln>
        </p:spPr>
      </p:pic>
      <p:pic>
        <p:nvPicPr>
          <p:cNvPr id="211" name="Google Shape;211;p31"/>
          <p:cNvPicPr preferRelativeResize="0"/>
          <p:nvPr/>
        </p:nvPicPr>
        <p:blipFill>
          <a:blip r:embed="rId3">
            <a:alphaModFix/>
          </a:blip>
          <a:stretch>
            <a:fillRect/>
          </a:stretch>
        </p:blipFill>
        <p:spPr>
          <a:xfrm>
            <a:off x="74950" y="3314600"/>
            <a:ext cx="322475" cy="322475"/>
          </a:xfrm>
          <a:prstGeom prst="rect">
            <a:avLst/>
          </a:prstGeom>
          <a:noFill/>
          <a:ln>
            <a:noFill/>
          </a:ln>
        </p:spPr>
      </p:pic>
      <p:pic>
        <p:nvPicPr>
          <p:cNvPr id="212" name="Google Shape;212;p31"/>
          <p:cNvPicPr preferRelativeResize="0"/>
          <p:nvPr/>
        </p:nvPicPr>
        <p:blipFill>
          <a:blip r:embed="rId3">
            <a:alphaModFix/>
          </a:blip>
          <a:stretch>
            <a:fillRect/>
          </a:stretch>
        </p:blipFill>
        <p:spPr>
          <a:xfrm>
            <a:off x="128600" y="3724200"/>
            <a:ext cx="322475" cy="322475"/>
          </a:xfrm>
          <a:prstGeom prst="rect">
            <a:avLst/>
          </a:prstGeom>
          <a:noFill/>
          <a:ln>
            <a:noFill/>
          </a:ln>
        </p:spPr>
      </p:pic>
      <p:pic>
        <p:nvPicPr>
          <p:cNvPr id="213" name="Google Shape;213;p31"/>
          <p:cNvPicPr preferRelativeResize="0"/>
          <p:nvPr/>
        </p:nvPicPr>
        <p:blipFill>
          <a:blip r:embed="rId3">
            <a:alphaModFix/>
          </a:blip>
          <a:stretch>
            <a:fillRect/>
          </a:stretch>
        </p:blipFill>
        <p:spPr>
          <a:xfrm>
            <a:off x="128600" y="4230175"/>
            <a:ext cx="322475" cy="322475"/>
          </a:xfrm>
          <a:prstGeom prst="rect">
            <a:avLst/>
          </a:prstGeom>
          <a:noFill/>
          <a:ln>
            <a:noFill/>
          </a:ln>
        </p:spPr>
      </p:pic>
      <p:pic>
        <p:nvPicPr>
          <p:cNvPr id="214" name="Google Shape;214;p31"/>
          <p:cNvPicPr preferRelativeResize="0"/>
          <p:nvPr/>
        </p:nvPicPr>
        <p:blipFill>
          <a:blip r:embed="rId3">
            <a:alphaModFix/>
          </a:blip>
          <a:stretch>
            <a:fillRect/>
          </a:stretch>
        </p:blipFill>
        <p:spPr>
          <a:xfrm>
            <a:off x="179800" y="1591275"/>
            <a:ext cx="322475" cy="322475"/>
          </a:xfrm>
          <a:prstGeom prst="rect">
            <a:avLst/>
          </a:prstGeom>
          <a:noFill/>
          <a:ln>
            <a:noFill/>
          </a:ln>
        </p:spPr>
      </p:pic>
      <p:pic>
        <p:nvPicPr>
          <p:cNvPr id="215" name="Google Shape;215;p31"/>
          <p:cNvPicPr preferRelativeResize="0"/>
          <p:nvPr/>
        </p:nvPicPr>
        <p:blipFill>
          <a:blip r:embed="rId4">
            <a:alphaModFix/>
          </a:blip>
          <a:stretch>
            <a:fillRect/>
          </a:stretch>
        </p:blipFill>
        <p:spPr>
          <a:xfrm>
            <a:off x="3107125" y="1284500"/>
            <a:ext cx="4953000" cy="351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49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rPr lang="tr" sz="1700">
                <a:latin typeface="Trebuchet MS"/>
                <a:ea typeface="Trebuchet MS"/>
                <a:cs typeface="Trebuchet MS"/>
                <a:sym typeface="Trebuchet MS"/>
              </a:rPr>
              <a:t>Edis Yıldız             :180541055</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rPr lang="tr" sz="1700">
                <a:latin typeface="Trebuchet MS"/>
                <a:ea typeface="Trebuchet MS"/>
                <a:cs typeface="Trebuchet MS"/>
                <a:sym typeface="Trebuchet MS"/>
              </a:rPr>
              <a:t>Samet AYNİHAN      :200542017</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rPr lang="tr" sz="1700">
                <a:latin typeface="Trebuchet MS"/>
                <a:ea typeface="Trebuchet MS"/>
                <a:cs typeface="Trebuchet MS"/>
                <a:sym typeface="Trebuchet MS"/>
              </a:rPr>
              <a:t>Gül Azize Kahraman:200541003</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rPr lang="tr" sz="1700">
                <a:latin typeface="Trebuchet MS"/>
                <a:ea typeface="Trebuchet MS"/>
                <a:cs typeface="Trebuchet MS"/>
                <a:sym typeface="Trebuchet MS"/>
              </a:rPr>
              <a:t>Enes AYDOĞDU         :200542001</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t/>
            </a:r>
            <a:endParaRPr sz="1700">
              <a:latin typeface="Trebuchet MS"/>
              <a:ea typeface="Trebuchet MS"/>
              <a:cs typeface="Trebuchet MS"/>
              <a:sym typeface="Trebuchet MS"/>
            </a:endParaRPr>
          </a:p>
          <a:p>
            <a:pPr indent="0" lvl="0" marL="0" rtl="0" algn="l">
              <a:spcBef>
                <a:spcPts val="1600"/>
              </a:spcBef>
              <a:spcAft>
                <a:spcPts val="0"/>
              </a:spcAft>
              <a:buClr>
                <a:schemeClr val="dk2"/>
              </a:buClr>
              <a:buSzPts val="1100"/>
              <a:buNone/>
            </a:pPr>
            <a:r>
              <a:t/>
            </a:r>
            <a:endParaRPr sz="1700">
              <a:latin typeface="Trebuchet MS"/>
              <a:ea typeface="Trebuchet MS"/>
              <a:cs typeface="Trebuchet MS"/>
              <a:sym typeface="Trebuchet MS"/>
            </a:endParaRPr>
          </a:p>
          <a:p>
            <a:pPr indent="0" lvl="0" marL="0" rtl="0" algn="l">
              <a:spcBef>
                <a:spcPts val="1600"/>
              </a:spcBef>
              <a:spcAft>
                <a:spcPts val="1600"/>
              </a:spcAft>
              <a:buClr>
                <a:schemeClr val="dk2"/>
              </a:buClr>
              <a:buSzPts val="1100"/>
              <a:buNone/>
            </a:pPr>
            <a:r>
              <a:t/>
            </a:r>
            <a:endParaRPr sz="1700">
              <a:latin typeface="Trebuchet MS"/>
              <a:ea typeface="Trebuchet MS"/>
              <a:cs typeface="Trebuchet MS"/>
              <a:sym typeface="Trebuchet MS"/>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tr"/>
              <a:t>Hazırlayanlar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idx="4294967295" type="body"/>
          </p:nvPr>
        </p:nvSpPr>
        <p:spPr>
          <a:xfrm>
            <a:off x="397425" y="1071575"/>
            <a:ext cx="77250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Yazılım doğrulama  protokolü</a:t>
            </a:r>
            <a:endParaRPr sz="1400"/>
          </a:p>
          <a:p>
            <a:pPr indent="0" lvl="0" marL="0" rtl="0" algn="l">
              <a:spcBef>
                <a:spcPts val="1600"/>
              </a:spcBef>
              <a:spcAft>
                <a:spcPts val="0"/>
              </a:spcAft>
              <a:buNone/>
            </a:pPr>
            <a:r>
              <a:rPr lang="tr" sz="1400"/>
              <a:t>Yazılım ve sistem gereksinim özellikleri </a:t>
            </a:r>
            <a:endParaRPr sz="1400"/>
          </a:p>
          <a:p>
            <a:pPr indent="0" lvl="0" marL="0" rtl="0" algn="l">
              <a:spcBef>
                <a:spcPts val="1600"/>
              </a:spcBef>
              <a:spcAft>
                <a:spcPts val="0"/>
              </a:spcAft>
              <a:buNone/>
            </a:pPr>
            <a:r>
              <a:rPr lang="tr" sz="1400"/>
              <a:t>Ağ diyagramı</a:t>
            </a:r>
            <a:endParaRPr sz="1400"/>
          </a:p>
          <a:p>
            <a:pPr indent="0" lvl="0" marL="0" rtl="0" algn="l">
              <a:spcBef>
                <a:spcPts val="1600"/>
              </a:spcBef>
              <a:spcAft>
                <a:spcPts val="0"/>
              </a:spcAft>
              <a:buNone/>
            </a:pPr>
            <a:r>
              <a:rPr lang="tr" sz="1400"/>
              <a:t>Risk Analiz dökümanı </a:t>
            </a:r>
            <a:endParaRPr sz="1400"/>
          </a:p>
          <a:p>
            <a:pPr indent="0" lvl="0" marL="0" rtl="0" algn="l">
              <a:spcBef>
                <a:spcPts val="1600"/>
              </a:spcBef>
              <a:spcAft>
                <a:spcPts val="0"/>
              </a:spcAft>
              <a:buNone/>
            </a:pPr>
            <a:r>
              <a:rPr lang="tr" sz="1400"/>
              <a:t>Dizayn gereksinimleri</a:t>
            </a:r>
            <a:endParaRPr sz="1400"/>
          </a:p>
          <a:p>
            <a:pPr indent="0" lvl="0" marL="0" rtl="0" algn="l">
              <a:spcBef>
                <a:spcPts val="1600"/>
              </a:spcBef>
              <a:spcAft>
                <a:spcPts val="0"/>
              </a:spcAft>
              <a:buNone/>
            </a:pPr>
            <a:r>
              <a:rPr lang="tr" sz="1400"/>
              <a:t>Test spesifikasyonları</a:t>
            </a:r>
            <a:endParaRPr sz="1400"/>
          </a:p>
          <a:p>
            <a:pPr indent="0" lvl="0" marL="0" rtl="0" algn="l">
              <a:spcBef>
                <a:spcPts val="1600"/>
              </a:spcBef>
              <a:spcAft>
                <a:spcPts val="0"/>
              </a:spcAft>
              <a:buNone/>
            </a:pPr>
            <a:r>
              <a:rPr lang="tr" sz="1400"/>
              <a:t>İzlenebilir matris gereksinimleri</a:t>
            </a:r>
            <a:endParaRPr sz="1400"/>
          </a:p>
          <a:p>
            <a:pPr indent="0" lvl="0" marL="0" rtl="0" algn="l">
              <a:spcBef>
                <a:spcPts val="1600"/>
              </a:spcBef>
              <a:spcAft>
                <a:spcPts val="0"/>
              </a:spcAft>
              <a:buNone/>
            </a:pPr>
            <a:r>
              <a:rPr lang="tr" sz="1400"/>
              <a:t>Final doğrulama raporu</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t/>
            </a:r>
            <a:endParaRPr sz="1400"/>
          </a:p>
        </p:txBody>
      </p:sp>
      <p:sp>
        <p:nvSpPr>
          <p:cNvPr id="221" name="Google Shape;221;p32"/>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V&amp;V Yazılım sistemi için sahip olunması gereken belgeler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4294967295" type="body"/>
          </p:nvPr>
        </p:nvSpPr>
        <p:spPr>
          <a:xfrm>
            <a:off x="397425" y="1071575"/>
            <a:ext cx="51618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Nasa arm tools: NASA arm aracı doğal dil analizi için iyi bir örnektir. ARM 1990 sonlarında  NASA greenbelt te bulunan Goddard  uzay uçuş merkezinden deki yazılım güvencesi  Teknoloji merkezinden gelmiştir.  Nasa 2009 yılı civarında </a:t>
            </a:r>
            <a:r>
              <a:rPr lang="tr" sz="1600">
                <a:latin typeface="Century Gothic"/>
                <a:ea typeface="Century Gothic"/>
                <a:cs typeface="Century Gothic"/>
                <a:sym typeface="Century Gothic"/>
              </a:rPr>
              <a:t>ARM ve varisi olan e-Smart’ı desteklemeyi bıraktı. Bu araç hala çalışmaya değer çünkü dilin dikkatli kullanımı ve iyi yapılandırılmış gereksinim özellikleri ile ilgili birkaç önemli noktayı vurgular. Ek olarak yazarın öğrencilerinden biri ARM’ı sınıf ve deneysel kullanım için yeniden inşa etmiştir.</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tr" sz="1400"/>
              <a:t> </a:t>
            </a:r>
            <a:endParaRPr sz="1400"/>
          </a:p>
          <a:p>
            <a:pPr indent="0" lvl="0" marL="0" rtl="0" algn="l">
              <a:spcBef>
                <a:spcPts val="1600"/>
              </a:spcBef>
              <a:spcAft>
                <a:spcPts val="1600"/>
              </a:spcAft>
              <a:buNone/>
            </a:pPr>
            <a:r>
              <a:t/>
            </a:r>
            <a:endParaRPr sz="1400"/>
          </a:p>
        </p:txBody>
      </p:sp>
      <p:sp>
        <p:nvSpPr>
          <p:cNvPr id="227" name="Google Shape;227;p33"/>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4.Bölüm NASA Gereksinimlerini Test Etme</a:t>
            </a:r>
            <a:endParaRPr/>
          </a:p>
        </p:txBody>
      </p:sp>
      <p:pic>
        <p:nvPicPr>
          <p:cNvPr id="228" name="Google Shape;228;p33"/>
          <p:cNvPicPr preferRelativeResize="0"/>
          <p:nvPr/>
        </p:nvPicPr>
        <p:blipFill rotWithShape="1">
          <a:blip r:embed="rId3">
            <a:alphaModFix/>
          </a:blip>
          <a:srcRect b="0" l="0" r="0" t="0"/>
          <a:stretch/>
        </p:blipFill>
        <p:spPr>
          <a:xfrm>
            <a:off x="5785625" y="1071575"/>
            <a:ext cx="3236875" cy="391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idx="4294967295" type="body"/>
          </p:nvPr>
        </p:nvSpPr>
        <p:spPr>
          <a:xfrm>
            <a:off x="397425" y="1071575"/>
            <a:ext cx="4767600" cy="397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800"/>
              <a:buFont typeface="Roboto"/>
              <a:buNone/>
            </a:pPr>
            <a:r>
              <a:rPr lang="tr">
                <a:solidFill>
                  <a:srgbClr val="EBEBEB"/>
                </a:solidFill>
                <a:latin typeface="Century Gothic"/>
                <a:ea typeface="Century Gothic"/>
                <a:cs typeface="Century Gothic"/>
                <a:sym typeface="Century Gothic"/>
              </a:rPr>
              <a:t>İlk ölçüt olan zorunluluklar, bir şeyin sağlanmasını zorunlu kılan kelimeleri ve cümleleri sayan bir mikro-göstergedir. Zorunluluklar “-ecek,-acak”, “-edecek”, “zorunluluk” ve Tablo 4.2 de tanımlanan ifadeleri içerir. </a:t>
            </a:r>
            <a:br>
              <a:rPr lang="tr">
                <a:solidFill>
                  <a:srgbClr val="EBEBEB"/>
                </a:solidFill>
                <a:latin typeface="Century Gothic"/>
                <a:ea typeface="Century Gothic"/>
                <a:cs typeface="Century Gothic"/>
                <a:sym typeface="Century Gothic"/>
              </a:rPr>
            </a:br>
            <a:r>
              <a:rPr lang="tr">
                <a:solidFill>
                  <a:srgbClr val="EBEBEB"/>
                </a:solidFill>
                <a:latin typeface="Century Gothic"/>
                <a:ea typeface="Century Gothic"/>
                <a:cs typeface="Century Gothic"/>
                <a:sym typeface="Century Gothic"/>
              </a:rPr>
              <a:t>      Daha kesin bir şartname çok sayıda “-ecek,-acak” ve “zorunluluk” zorunluluk ifadesi içerir. SRS’ de “-meli,-malı” fiilinin kullanılması önerilmez. Hem mantıksal hem de yasal açıdan “-meli ,-malı” sistem tasarımcılarının eline çok fazla takdir yetkisi verir. </a:t>
            </a:r>
            <a:endParaRPr/>
          </a:p>
        </p:txBody>
      </p:sp>
      <p:sp>
        <p:nvSpPr>
          <p:cNvPr id="234" name="Google Shape;234;p34"/>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Zorunluluklar</a:t>
            </a:r>
            <a:endParaRPr/>
          </a:p>
        </p:txBody>
      </p:sp>
      <p:pic>
        <p:nvPicPr>
          <p:cNvPr id="235" name="Google Shape;235;p34"/>
          <p:cNvPicPr preferRelativeResize="0"/>
          <p:nvPr/>
        </p:nvPicPr>
        <p:blipFill rotWithShape="1">
          <a:blip r:embed="rId3">
            <a:alphaModFix/>
          </a:blip>
          <a:srcRect b="0" l="0" r="0" t="0"/>
          <a:stretch/>
        </p:blipFill>
        <p:spPr>
          <a:xfrm>
            <a:off x="5357402" y="1274865"/>
            <a:ext cx="3665100" cy="2857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4294967295" type="body"/>
          </p:nvPr>
        </p:nvSpPr>
        <p:spPr>
          <a:xfrm>
            <a:off x="397425" y="1071575"/>
            <a:ext cx="4767600" cy="397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
                <a:solidFill>
                  <a:srgbClr val="EBEBEB"/>
                </a:solidFill>
                <a:latin typeface="Century Gothic"/>
                <a:ea typeface="Century Gothic"/>
                <a:cs typeface="Century Gothic"/>
                <a:sym typeface="Century Gothic"/>
              </a:rPr>
              <a:t>Süreklilikler, bir zorunluluğu takip eden ve tanımdan önce gelen düşük düzey gereksinim özellikleridir. Süreklilikler gereksinimlerin sahip olduğu düzenli ve yapılandırılmış oluşunu belirtir. Bu özellikler gereksinim şartname belgesinin kolaylıkla değişmesine katkıda bulunur. Çok fazla süreklilik ancak kaynağa yeterince yansıtılmamış çoklu kompleks gereksinimleri ve zamanlama tahminlerini belirtir</a:t>
            </a:r>
            <a:endParaRPr>
              <a:solidFill>
                <a:srgbClr val="EBEBEB"/>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t/>
            </a:r>
            <a:endParaRPr>
              <a:solidFill>
                <a:srgbClr val="EBEBEB"/>
              </a:solidFill>
              <a:latin typeface="Century Gothic"/>
              <a:ea typeface="Century Gothic"/>
              <a:cs typeface="Century Gothic"/>
              <a:sym typeface="Century Gothic"/>
            </a:endParaRPr>
          </a:p>
        </p:txBody>
      </p:sp>
      <p:sp>
        <p:nvSpPr>
          <p:cNvPr id="241" name="Google Shape;241;p35"/>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Süreklilikler</a:t>
            </a:r>
            <a:endParaRPr/>
          </a:p>
        </p:txBody>
      </p:sp>
      <p:pic>
        <p:nvPicPr>
          <p:cNvPr id="242" name="Google Shape;242;p35"/>
          <p:cNvPicPr preferRelativeResize="0"/>
          <p:nvPr/>
        </p:nvPicPr>
        <p:blipFill rotWithShape="1">
          <a:blip r:embed="rId3">
            <a:alphaModFix/>
          </a:blip>
          <a:srcRect b="0" l="0" r="0" t="0"/>
          <a:stretch/>
        </p:blipFill>
        <p:spPr>
          <a:xfrm>
            <a:off x="5591893" y="1105996"/>
            <a:ext cx="3291900" cy="2971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idx="4294967295" type="body"/>
          </p:nvPr>
        </p:nvSpPr>
        <p:spPr>
          <a:xfrm>
            <a:off x="397425" y="1071575"/>
            <a:ext cx="4767600" cy="397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
                <a:solidFill>
                  <a:srgbClr val="EBEBEB"/>
                </a:solidFill>
                <a:latin typeface="Century Gothic"/>
                <a:ea typeface="Century Gothic"/>
                <a:cs typeface="Century Gothic"/>
                <a:sym typeface="Century Gothic"/>
              </a:rPr>
              <a:t>Mikro göstergelerden biri olan “Direktifler” örnekler ve diğer açıklayıcı bilgileri içeren kelime ve cümleleri sayar. Direktifler belirtilen gereksinimleri daha anlaşılır hale getirir</a:t>
            </a:r>
            <a:br>
              <a:rPr lang="tr">
                <a:solidFill>
                  <a:srgbClr val="EBEBEB"/>
                </a:solidFill>
                <a:latin typeface="Century Gothic"/>
                <a:ea typeface="Century Gothic"/>
                <a:cs typeface="Century Gothic"/>
                <a:sym typeface="Century Gothic"/>
              </a:rPr>
            </a:br>
            <a:r>
              <a:rPr lang="tr">
                <a:solidFill>
                  <a:srgbClr val="EBEBEB"/>
                </a:solidFill>
                <a:latin typeface="Century Gothic"/>
                <a:ea typeface="Century Gothic"/>
                <a:cs typeface="Century Gothic"/>
                <a:sym typeface="Century Gothic"/>
              </a:rPr>
              <a:t>Toplam direktif sayısı ne kadar yüksekse gereksinimler de bir o kadar anlaşılır halde olur.</a:t>
            </a:r>
            <a:endParaRPr/>
          </a:p>
        </p:txBody>
      </p:sp>
      <p:sp>
        <p:nvSpPr>
          <p:cNvPr id="248" name="Google Shape;248;p36"/>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Direktifler</a:t>
            </a:r>
            <a:endParaRPr/>
          </a:p>
        </p:txBody>
      </p:sp>
      <p:pic>
        <p:nvPicPr>
          <p:cNvPr id="249" name="Google Shape;249;p36"/>
          <p:cNvPicPr preferRelativeResize="0"/>
          <p:nvPr/>
        </p:nvPicPr>
        <p:blipFill rotWithShape="1">
          <a:blip r:embed="rId3">
            <a:alphaModFix/>
          </a:blip>
          <a:srcRect b="0" l="0" r="0" t="0"/>
          <a:stretch/>
        </p:blipFill>
        <p:spPr>
          <a:xfrm>
            <a:off x="5344713" y="1105994"/>
            <a:ext cx="3314700" cy="2324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idx="4294967295" type="body"/>
          </p:nvPr>
        </p:nvSpPr>
        <p:spPr>
          <a:xfrm>
            <a:off x="397425" y="1071575"/>
            <a:ext cx="4767600" cy="397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
                <a:solidFill>
                  <a:srgbClr val="EBEBEB"/>
                </a:solidFill>
                <a:latin typeface="Century Gothic"/>
                <a:ea typeface="Century Gothic"/>
                <a:cs typeface="Century Gothic"/>
                <a:sym typeface="Century Gothic"/>
              </a:rPr>
              <a:t>Seçenekler geliştiriciye yeterli toleransı veren kelimelerdir. Aynı zamanda seçenekler müşteriye kontrolü daha az verir</a:t>
            </a:r>
            <a:endParaRPr/>
          </a:p>
        </p:txBody>
      </p:sp>
      <p:sp>
        <p:nvSpPr>
          <p:cNvPr id="255" name="Google Shape;255;p37"/>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Seçenekler</a:t>
            </a:r>
            <a:endParaRPr/>
          </a:p>
        </p:txBody>
      </p:sp>
      <p:pic>
        <p:nvPicPr>
          <p:cNvPr id="256" name="Google Shape;256;p37"/>
          <p:cNvPicPr preferRelativeResize="0"/>
          <p:nvPr/>
        </p:nvPicPr>
        <p:blipFill rotWithShape="1">
          <a:blip r:embed="rId3">
            <a:alphaModFix/>
          </a:blip>
          <a:srcRect b="0" l="0" r="0" t="0"/>
          <a:stretch/>
        </p:blipFill>
        <p:spPr>
          <a:xfrm>
            <a:off x="5165029" y="1071564"/>
            <a:ext cx="3284100" cy="1440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idx="4294967295" type="body"/>
          </p:nvPr>
        </p:nvSpPr>
        <p:spPr>
          <a:xfrm>
            <a:off x="397425" y="1071575"/>
            <a:ext cx="4767600" cy="397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
                <a:solidFill>
                  <a:srgbClr val="EBEBEB"/>
                </a:solidFill>
                <a:latin typeface="Century Gothic"/>
                <a:ea typeface="Century Gothic"/>
                <a:cs typeface="Century Gothic"/>
                <a:sym typeface="Century Gothic"/>
              </a:rPr>
              <a:t>Zayıf ifadeler, çoklu yorumlar, belirsizliğe maruz kalan cümlelerdir bu sebeple gereksinim hatalarına yol açabilir. Toplam zayıf ifade sayısı ne kadar çoksa gereksinimler o ölçüde eksik ve belirsizdir</a:t>
            </a:r>
            <a:endParaRPr/>
          </a:p>
        </p:txBody>
      </p:sp>
      <p:sp>
        <p:nvSpPr>
          <p:cNvPr id="262" name="Google Shape;262;p38"/>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Zayıf ifadeler </a:t>
            </a:r>
            <a:endParaRPr/>
          </a:p>
        </p:txBody>
      </p:sp>
      <p:pic>
        <p:nvPicPr>
          <p:cNvPr id="263" name="Google Shape;263;p38"/>
          <p:cNvPicPr preferRelativeResize="0"/>
          <p:nvPr/>
        </p:nvPicPr>
        <p:blipFill rotWithShape="1">
          <a:blip r:embed="rId3">
            <a:alphaModFix/>
          </a:blip>
          <a:srcRect b="0" l="0" r="0" t="0"/>
          <a:stretch/>
        </p:blipFill>
        <p:spPr>
          <a:xfrm>
            <a:off x="5458463" y="924878"/>
            <a:ext cx="3276600" cy="4122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idx="4294967295" type="body"/>
          </p:nvPr>
        </p:nvSpPr>
        <p:spPr>
          <a:xfrm>
            <a:off x="397425" y="1071575"/>
            <a:ext cx="4767600" cy="397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
                <a:solidFill>
                  <a:srgbClr val="EBEBEB"/>
                </a:solidFill>
                <a:latin typeface="Century Gothic"/>
                <a:ea typeface="Century Gothic"/>
                <a:cs typeface="Century Gothic"/>
                <a:sym typeface="Century Gothic"/>
              </a:rPr>
              <a:t>Mikro-göstergelerden biri olan “tamamlanmamış” herhangi bir sebeple belgede eksiklik olduğunu ima eden kelimeleri sayar (Örneğin gelecekteki belirsiz gereksinimler). Tamamlanmamışta en yaygın kullanılan terim TBD “to be determined (belirlenecek)” tir. SRS belgesinde eksiklik bırakmak ileride projede oluşacak facialara yol açar. İyi yazılmış bir SRS dökümanında birkaç eksik terim olması muhtemel olsa bile bu tarz kelimelerin sayısı mümkün olduğunca az olmalıdır.</a:t>
            </a:r>
            <a:endParaRPr/>
          </a:p>
        </p:txBody>
      </p:sp>
      <p:sp>
        <p:nvSpPr>
          <p:cNvPr id="269" name="Google Shape;269;p39"/>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Tamamlanmamış ifadeler</a:t>
            </a:r>
            <a:endParaRPr/>
          </a:p>
        </p:txBody>
      </p:sp>
      <p:pic>
        <p:nvPicPr>
          <p:cNvPr id="270" name="Google Shape;270;p39"/>
          <p:cNvPicPr preferRelativeResize="0"/>
          <p:nvPr/>
        </p:nvPicPr>
        <p:blipFill rotWithShape="1">
          <a:blip r:embed="rId3">
            <a:alphaModFix/>
          </a:blip>
          <a:srcRect b="0" l="0" r="0" t="0"/>
          <a:stretch/>
        </p:blipFill>
        <p:spPr>
          <a:xfrm>
            <a:off x="5212303" y="1186256"/>
            <a:ext cx="3322200" cy="3238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ctrTitle"/>
          </p:nvPr>
        </p:nvSpPr>
        <p:spPr>
          <a:xfrm>
            <a:off x="696525" y="578650"/>
            <a:ext cx="7125900" cy="193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tr"/>
              <a:t>   BİZİ DİNLEDİĞİNİZ İÇİN TEŞEKKÜRLER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Konu Başlıkları</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	     Gereksinim Risk Yönetimi Nedir?</a:t>
            </a:r>
            <a:endParaRPr/>
          </a:p>
          <a:p>
            <a:pPr indent="0" lvl="0" marL="0" rtl="0" algn="l">
              <a:spcBef>
                <a:spcPts val="1600"/>
              </a:spcBef>
              <a:spcAft>
                <a:spcPts val="0"/>
              </a:spcAft>
              <a:buNone/>
            </a:pPr>
            <a:r>
              <a:rPr lang="tr"/>
              <a:t>	     Gereksinimlerin Doğrulanması (Requirements  Validation &amp; Verifications)</a:t>
            </a:r>
            <a:endParaRPr/>
          </a:p>
          <a:p>
            <a:pPr indent="0" lvl="0" marL="0" rtl="0" algn="l">
              <a:spcBef>
                <a:spcPts val="1600"/>
              </a:spcBef>
              <a:spcAft>
                <a:spcPts val="0"/>
              </a:spcAft>
              <a:buNone/>
            </a:pPr>
            <a:r>
              <a:rPr lang="tr"/>
              <a:t>	     V&amp;V için Standartlar (Standards for V&amp;V)</a:t>
            </a:r>
            <a:endParaRPr/>
          </a:p>
          <a:p>
            <a:pPr indent="0" lvl="0" marL="0" rtl="0" algn="l">
              <a:spcBef>
                <a:spcPts val="1600"/>
              </a:spcBef>
              <a:spcAft>
                <a:spcPts val="1600"/>
              </a:spcAft>
              <a:buNone/>
            </a:pPr>
            <a:r>
              <a:rPr lang="tr"/>
              <a:t>	     Nasa Gereksinimler Testi (NASA Requirements Test)</a:t>
            </a:r>
            <a:endParaRPr/>
          </a:p>
        </p:txBody>
      </p:sp>
      <p:pic>
        <p:nvPicPr>
          <p:cNvPr id="77" name="Google Shape;77;p15"/>
          <p:cNvPicPr preferRelativeResize="0"/>
          <p:nvPr/>
        </p:nvPicPr>
        <p:blipFill>
          <a:blip r:embed="rId3">
            <a:alphaModFix/>
          </a:blip>
          <a:stretch>
            <a:fillRect/>
          </a:stretch>
        </p:blipFill>
        <p:spPr>
          <a:xfrm>
            <a:off x="685800" y="1561200"/>
            <a:ext cx="322475" cy="322475"/>
          </a:xfrm>
          <a:prstGeom prst="rect">
            <a:avLst/>
          </a:prstGeom>
          <a:noFill/>
          <a:ln>
            <a:noFill/>
          </a:ln>
        </p:spPr>
      </p:pic>
      <p:pic>
        <p:nvPicPr>
          <p:cNvPr id="78" name="Google Shape;78;p15"/>
          <p:cNvPicPr preferRelativeResize="0"/>
          <p:nvPr/>
        </p:nvPicPr>
        <p:blipFill>
          <a:blip r:embed="rId3">
            <a:alphaModFix/>
          </a:blip>
          <a:stretch>
            <a:fillRect/>
          </a:stretch>
        </p:blipFill>
        <p:spPr>
          <a:xfrm>
            <a:off x="594100" y="2088650"/>
            <a:ext cx="322475" cy="322475"/>
          </a:xfrm>
          <a:prstGeom prst="rect">
            <a:avLst/>
          </a:prstGeom>
          <a:noFill/>
          <a:ln>
            <a:noFill/>
          </a:ln>
        </p:spPr>
      </p:pic>
      <p:pic>
        <p:nvPicPr>
          <p:cNvPr id="79" name="Google Shape;79;p15"/>
          <p:cNvPicPr preferRelativeResize="0"/>
          <p:nvPr/>
        </p:nvPicPr>
        <p:blipFill>
          <a:blip r:embed="rId3">
            <a:alphaModFix/>
          </a:blip>
          <a:stretch>
            <a:fillRect/>
          </a:stretch>
        </p:blipFill>
        <p:spPr>
          <a:xfrm>
            <a:off x="594100" y="2616100"/>
            <a:ext cx="322475" cy="322475"/>
          </a:xfrm>
          <a:prstGeom prst="rect">
            <a:avLst/>
          </a:prstGeom>
          <a:noFill/>
          <a:ln>
            <a:noFill/>
          </a:ln>
        </p:spPr>
      </p:pic>
      <p:pic>
        <p:nvPicPr>
          <p:cNvPr id="80" name="Google Shape;80;p15"/>
          <p:cNvPicPr preferRelativeResize="0"/>
          <p:nvPr/>
        </p:nvPicPr>
        <p:blipFill>
          <a:blip r:embed="rId3">
            <a:alphaModFix/>
          </a:blip>
          <a:stretch>
            <a:fillRect/>
          </a:stretch>
        </p:blipFill>
        <p:spPr>
          <a:xfrm>
            <a:off x="551225" y="3119900"/>
            <a:ext cx="322475" cy="32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1.Bölüm Gereksinimlerin Risk Yönetimi Nedir?</a:t>
            </a:r>
            <a:endParaRPr/>
          </a:p>
        </p:txBody>
      </p:sp>
      <p:sp>
        <p:nvSpPr>
          <p:cNvPr id="86" name="Google Shape;86;p16"/>
          <p:cNvSpPr txBox="1"/>
          <p:nvPr>
            <p:ph idx="4294967295" type="body"/>
          </p:nvPr>
        </p:nvSpPr>
        <p:spPr>
          <a:xfrm>
            <a:off x="418850" y="1916325"/>
            <a:ext cx="40389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1400"/>
              <a:t>Risk yönetimi: İşletmelerin işlevleri sırasında ortaya çıkabilecek risklerin önceden dikkatli bir şekilde ayrıntıları ile birlikte tanımlayıp değerlendirmesi ve bu riskleri minimize edecek veya tam olarak ortadan kaldıracak önlemleri alınması işlemidir.</a:t>
            </a:r>
            <a:endParaRPr sz="1400"/>
          </a:p>
        </p:txBody>
      </p:sp>
      <p:pic>
        <p:nvPicPr>
          <p:cNvPr id="87" name="Google Shape;87;p16"/>
          <p:cNvPicPr preferRelativeResize="0"/>
          <p:nvPr/>
        </p:nvPicPr>
        <p:blipFill>
          <a:blip r:embed="rId3">
            <a:alphaModFix/>
          </a:blip>
          <a:stretch>
            <a:fillRect/>
          </a:stretch>
        </p:blipFill>
        <p:spPr>
          <a:xfrm>
            <a:off x="5344250" y="1449200"/>
            <a:ext cx="2773225" cy="357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Risk Yönetim Aşamaları:</a:t>
            </a:r>
            <a:endParaRPr/>
          </a:p>
        </p:txBody>
      </p:sp>
      <p:sp>
        <p:nvSpPr>
          <p:cNvPr id="93" name="Google Shape;93;p17"/>
          <p:cNvSpPr txBox="1"/>
          <p:nvPr>
            <p:ph idx="4294967295" type="body"/>
          </p:nvPr>
        </p:nvSpPr>
        <p:spPr>
          <a:xfrm>
            <a:off x="418850" y="1916325"/>
            <a:ext cx="40389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1400"/>
              <a:t>Risk yönetim aşamaları birbirine benzer beş farklı adımdan oluşmaktadır. Bunlar sırası ile yandaki gibidir.</a:t>
            </a:r>
            <a:endParaRPr sz="1400"/>
          </a:p>
        </p:txBody>
      </p:sp>
      <p:sp>
        <p:nvSpPr>
          <p:cNvPr id="94" name="Google Shape;94;p17"/>
          <p:cNvSpPr txBox="1"/>
          <p:nvPr>
            <p:ph idx="4294967295" type="body"/>
          </p:nvPr>
        </p:nvSpPr>
        <p:spPr>
          <a:xfrm>
            <a:off x="4572000" y="1969925"/>
            <a:ext cx="40389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 Riskin tanımlanması</a:t>
            </a:r>
            <a:endParaRPr sz="1400"/>
          </a:p>
          <a:p>
            <a:pPr indent="0" lvl="0" marL="0" rtl="0" algn="l">
              <a:spcBef>
                <a:spcPts val="1600"/>
              </a:spcBef>
              <a:spcAft>
                <a:spcPts val="0"/>
              </a:spcAft>
              <a:buNone/>
            </a:pPr>
            <a:r>
              <a:rPr lang="tr" sz="1400"/>
              <a:t>Riskin değerlendirilmesi ve hesaplanması</a:t>
            </a:r>
            <a:endParaRPr sz="1400"/>
          </a:p>
          <a:p>
            <a:pPr indent="0" lvl="0" marL="0" rtl="0" algn="l">
              <a:spcBef>
                <a:spcPts val="1600"/>
              </a:spcBef>
              <a:spcAft>
                <a:spcPts val="0"/>
              </a:spcAft>
              <a:buNone/>
            </a:pPr>
            <a:r>
              <a:rPr lang="tr" sz="1400"/>
              <a:t>Alternatif risk düzeltme araçları arasında bir seçim yapılması</a:t>
            </a:r>
            <a:endParaRPr sz="1400"/>
          </a:p>
          <a:p>
            <a:pPr indent="0" lvl="0" marL="0" rtl="0" algn="l">
              <a:spcBef>
                <a:spcPts val="1600"/>
              </a:spcBef>
              <a:spcAft>
                <a:spcPts val="0"/>
              </a:spcAft>
              <a:buNone/>
            </a:pPr>
            <a:r>
              <a:rPr lang="tr" sz="1400"/>
              <a:t>Seçilen alternatiflerin uygulanması</a:t>
            </a:r>
            <a:endParaRPr sz="1400"/>
          </a:p>
          <a:p>
            <a:pPr indent="0" lvl="0" marL="0" rtl="0" algn="l">
              <a:spcBef>
                <a:spcPts val="1600"/>
              </a:spcBef>
              <a:spcAft>
                <a:spcPts val="1600"/>
              </a:spcAft>
              <a:buNone/>
            </a:pPr>
            <a:r>
              <a:rPr lang="tr" sz="1400"/>
              <a:t>Değerlendirme ve kontrol süreci </a:t>
            </a:r>
            <a:endParaRPr sz="1400"/>
          </a:p>
        </p:txBody>
      </p:sp>
      <p:pic>
        <p:nvPicPr>
          <p:cNvPr id="95" name="Google Shape;95;p17"/>
          <p:cNvPicPr preferRelativeResize="0"/>
          <p:nvPr/>
        </p:nvPicPr>
        <p:blipFill>
          <a:blip r:embed="rId3">
            <a:alphaModFix/>
          </a:blip>
          <a:stretch>
            <a:fillRect/>
          </a:stretch>
        </p:blipFill>
        <p:spPr>
          <a:xfrm>
            <a:off x="4249525" y="1936625"/>
            <a:ext cx="322475" cy="322475"/>
          </a:xfrm>
          <a:prstGeom prst="rect">
            <a:avLst/>
          </a:prstGeom>
          <a:noFill/>
          <a:ln>
            <a:noFill/>
          </a:ln>
        </p:spPr>
      </p:pic>
      <p:pic>
        <p:nvPicPr>
          <p:cNvPr id="96" name="Google Shape;96;p17"/>
          <p:cNvPicPr preferRelativeResize="0"/>
          <p:nvPr/>
        </p:nvPicPr>
        <p:blipFill>
          <a:blip r:embed="rId3">
            <a:alphaModFix/>
          </a:blip>
          <a:stretch>
            <a:fillRect/>
          </a:stretch>
        </p:blipFill>
        <p:spPr>
          <a:xfrm>
            <a:off x="4192200" y="2474813"/>
            <a:ext cx="322475" cy="322475"/>
          </a:xfrm>
          <a:prstGeom prst="rect">
            <a:avLst/>
          </a:prstGeom>
          <a:noFill/>
          <a:ln>
            <a:noFill/>
          </a:ln>
        </p:spPr>
      </p:pic>
      <p:pic>
        <p:nvPicPr>
          <p:cNvPr id="97" name="Google Shape;97;p17"/>
          <p:cNvPicPr preferRelativeResize="0"/>
          <p:nvPr/>
        </p:nvPicPr>
        <p:blipFill>
          <a:blip r:embed="rId3">
            <a:alphaModFix/>
          </a:blip>
          <a:stretch>
            <a:fillRect/>
          </a:stretch>
        </p:blipFill>
        <p:spPr>
          <a:xfrm>
            <a:off x="4135275" y="3028838"/>
            <a:ext cx="322475" cy="322475"/>
          </a:xfrm>
          <a:prstGeom prst="rect">
            <a:avLst/>
          </a:prstGeom>
          <a:noFill/>
          <a:ln>
            <a:noFill/>
          </a:ln>
        </p:spPr>
      </p:pic>
      <p:pic>
        <p:nvPicPr>
          <p:cNvPr id="98" name="Google Shape;98;p17"/>
          <p:cNvPicPr preferRelativeResize="0"/>
          <p:nvPr/>
        </p:nvPicPr>
        <p:blipFill>
          <a:blip r:embed="rId3">
            <a:alphaModFix/>
          </a:blip>
          <a:stretch>
            <a:fillRect/>
          </a:stretch>
        </p:blipFill>
        <p:spPr>
          <a:xfrm>
            <a:off x="4192200" y="3582875"/>
            <a:ext cx="322475" cy="322475"/>
          </a:xfrm>
          <a:prstGeom prst="rect">
            <a:avLst/>
          </a:prstGeom>
          <a:noFill/>
          <a:ln>
            <a:noFill/>
          </a:ln>
        </p:spPr>
      </p:pic>
      <p:pic>
        <p:nvPicPr>
          <p:cNvPr id="99" name="Google Shape;99;p17"/>
          <p:cNvPicPr preferRelativeResize="0"/>
          <p:nvPr/>
        </p:nvPicPr>
        <p:blipFill>
          <a:blip r:embed="rId3">
            <a:alphaModFix/>
          </a:blip>
          <a:stretch>
            <a:fillRect/>
          </a:stretch>
        </p:blipFill>
        <p:spPr>
          <a:xfrm>
            <a:off x="4249525" y="4121050"/>
            <a:ext cx="322475" cy="322475"/>
          </a:xfrm>
          <a:prstGeom prst="rect">
            <a:avLst/>
          </a:prstGeom>
          <a:noFill/>
          <a:ln>
            <a:noFill/>
          </a:ln>
        </p:spPr>
      </p:pic>
      <p:pic>
        <p:nvPicPr>
          <p:cNvPr id="100" name="Google Shape;100;p17"/>
          <p:cNvPicPr preferRelativeResize="0"/>
          <p:nvPr/>
        </p:nvPicPr>
        <p:blipFill>
          <a:blip r:embed="rId4">
            <a:alphaModFix/>
          </a:blip>
          <a:stretch>
            <a:fillRect/>
          </a:stretch>
        </p:blipFill>
        <p:spPr>
          <a:xfrm>
            <a:off x="601025" y="2797275"/>
            <a:ext cx="3117301" cy="2246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Temel Risk Yönetim işlemleri</a:t>
            </a:r>
            <a:endParaRPr/>
          </a:p>
        </p:txBody>
      </p:sp>
      <p:sp>
        <p:nvSpPr>
          <p:cNvPr id="106" name="Google Shape;106;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	     Belirleme neyi yanlış yapıyor olabilirim?</a:t>
            </a:r>
            <a:endParaRPr/>
          </a:p>
          <a:p>
            <a:pPr indent="0" lvl="0" marL="0" rtl="0" algn="l">
              <a:spcBef>
                <a:spcPts val="1600"/>
              </a:spcBef>
              <a:spcAft>
                <a:spcPts val="0"/>
              </a:spcAft>
              <a:buNone/>
            </a:pPr>
            <a:r>
              <a:rPr lang="tr"/>
              <a:t>	     Niceleştirmek (Potansiyel risklere ve tehditlere öncelik numarası vermek )</a:t>
            </a:r>
            <a:endParaRPr/>
          </a:p>
          <a:p>
            <a:pPr indent="0" lvl="0" marL="0" rtl="0" algn="l">
              <a:spcBef>
                <a:spcPts val="1600"/>
              </a:spcBef>
              <a:spcAft>
                <a:spcPts val="0"/>
              </a:spcAft>
              <a:buNone/>
            </a:pPr>
            <a:r>
              <a:rPr lang="tr"/>
              <a:t>	    Acil durum planı</a:t>
            </a:r>
            <a:endParaRPr/>
          </a:p>
          <a:p>
            <a:pPr indent="0" lvl="0" marL="0" rtl="0" algn="l">
              <a:spcBef>
                <a:spcPts val="1600"/>
              </a:spcBef>
              <a:spcAft>
                <a:spcPts val="1600"/>
              </a:spcAft>
              <a:buNone/>
            </a:pPr>
            <a:r>
              <a:rPr lang="tr"/>
              <a:t>	     İzlemek ve kontrol noktası </a:t>
            </a:r>
            <a:endParaRPr/>
          </a:p>
        </p:txBody>
      </p:sp>
      <p:pic>
        <p:nvPicPr>
          <p:cNvPr id="107" name="Google Shape;107;p18"/>
          <p:cNvPicPr preferRelativeResize="0"/>
          <p:nvPr/>
        </p:nvPicPr>
        <p:blipFill>
          <a:blip r:embed="rId3">
            <a:alphaModFix/>
          </a:blip>
          <a:stretch>
            <a:fillRect/>
          </a:stretch>
        </p:blipFill>
        <p:spPr>
          <a:xfrm>
            <a:off x="685800" y="1561200"/>
            <a:ext cx="322475" cy="322475"/>
          </a:xfrm>
          <a:prstGeom prst="rect">
            <a:avLst/>
          </a:prstGeom>
          <a:noFill/>
          <a:ln>
            <a:noFill/>
          </a:ln>
        </p:spPr>
      </p:pic>
      <p:pic>
        <p:nvPicPr>
          <p:cNvPr id="108" name="Google Shape;108;p18"/>
          <p:cNvPicPr preferRelativeResize="0"/>
          <p:nvPr/>
        </p:nvPicPr>
        <p:blipFill>
          <a:blip r:embed="rId3">
            <a:alphaModFix/>
          </a:blip>
          <a:stretch>
            <a:fillRect/>
          </a:stretch>
        </p:blipFill>
        <p:spPr>
          <a:xfrm>
            <a:off x="594100" y="2088650"/>
            <a:ext cx="322475" cy="322475"/>
          </a:xfrm>
          <a:prstGeom prst="rect">
            <a:avLst/>
          </a:prstGeom>
          <a:noFill/>
          <a:ln>
            <a:noFill/>
          </a:ln>
        </p:spPr>
      </p:pic>
      <p:pic>
        <p:nvPicPr>
          <p:cNvPr id="109" name="Google Shape;109;p18"/>
          <p:cNvPicPr preferRelativeResize="0"/>
          <p:nvPr/>
        </p:nvPicPr>
        <p:blipFill>
          <a:blip r:embed="rId3">
            <a:alphaModFix/>
          </a:blip>
          <a:stretch>
            <a:fillRect/>
          </a:stretch>
        </p:blipFill>
        <p:spPr>
          <a:xfrm>
            <a:off x="594100" y="2616100"/>
            <a:ext cx="322475" cy="322475"/>
          </a:xfrm>
          <a:prstGeom prst="rect">
            <a:avLst/>
          </a:prstGeom>
          <a:noFill/>
          <a:ln>
            <a:noFill/>
          </a:ln>
        </p:spPr>
      </p:pic>
      <p:pic>
        <p:nvPicPr>
          <p:cNvPr id="110" name="Google Shape;110;p18"/>
          <p:cNvPicPr preferRelativeResize="0"/>
          <p:nvPr/>
        </p:nvPicPr>
        <p:blipFill>
          <a:blip r:embed="rId3">
            <a:alphaModFix/>
          </a:blip>
          <a:stretch>
            <a:fillRect/>
          </a:stretch>
        </p:blipFill>
        <p:spPr>
          <a:xfrm>
            <a:off x="551225" y="3119900"/>
            <a:ext cx="322475" cy="32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Temel Risk Yönetim işlemleri</a:t>
            </a:r>
            <a:r>
              <a:rPr lang="tr"/>
              <a:t>:</a:t>
            </a:r>
            <a:endParaRPr/>
          </a:p>
        </p:txBody>
      </p:sp>
      <p:pic>
        <p:nvPicPr>
          <p:cNvPr id="116" name="Google Shape;116;p19"/>
          <p:cNvPicPr preferRelativeResize="0"/>
          <p:nvPr/>
        </p:nvPicPr>
        <p:blipFill>
          <a:blip r:embed="rId3">
            <a:alphaModFix/>
          </a:blip>
          <a:stretch>
            <a:fillRect/>
          </a:stretch>
        </p:blipFill>
        <p:spPr>
          <a:xfrm>
            <a:off x="1063225" y="1311975"/>
            <a:ext cx="6782370" cy="373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4294967295" type="title"/>
          </p:nvPr>
        </p:nvSpPr>
        <p:spPr>
          <a:xfrm>
            <a:off x="311700" y="372500"/>
            <a:ext cx="8710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Risk Yönetim Aşamaları:</a:t>
            </a:r>
            <a:endParaRPr/>
          </a:p>
        </p:txBody>
      </p:sp>
      <p:pic>
        <p:nvPicPr>
          <p:cNvPr id="122" name="Google Shape;122;p20"/>
          <p:cNvPicPr preferRelativeResize="0"/>
          <p:nvPr/>
        </p:nvPicPr>
        <p:blipFill>
          <a:blip r:embed="rId3">
            <a:alphaModFix/>
          </a:blip>
          <a:stretch>
            <a:fillRect/>
          </a:stretch>
        </p:blipFill>
        <p:spPr>
          <a:xfrm>
            <a:off x="981225" y="1234025"/>
            <a:ext cx="6650690" cy="373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4294967295" type="title"/>
          </p:nvPr>
        </p:nvSpPr>
        <p:spPr>
          <a:xfrm>
            <a:off x="311700" y="372500"/>
            <a:ext cx="8710800" cy="96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tr"/>
              <a:t>2.Gereksinimlerin Doğrulanması ve    Geçerlenmesi</a:t>
            </a:r>
            <a:endParaRPr/>
          </a:p>
        </p:txBody>
      </p:sp>
      <p:sp>
        <p:nvSpPr>
          <p:cNvPr id="128" name="Google Shape;128;p21"/>
          <p:cNvSpPr txBox="1"/>
          <p:nvPr>
            <p:ph idx="4294967295" type="body"/>
          </p:nvPr>
        </p:nvSpPr>
        <p:spPr>
          <a:xfrm>
            <a:off x="429575" y="1680575"/>
            <a:ext cx="45855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sz="1400"/>
              <a:t>Gereksinim bir projede paydaş taraflardan belirli bir problemi çözmek yada bir amacı yerine getirmek için tanımlanır. Tanımlanan her bir gereksinim sistemin sahip olması gereken bir özelliği veya yeteneğini  ifade eder. Bunu yazılım mühendisliğine uygularsak iş analistleri müşteri ile görüştükten sonra müşterinin ihtiyaçlarını yani sistem özellikleri çıkartmış olurlar. Bunu tüm paydaşlar (müşteri teknik ekip vs) ile yaptıkları toplantılar sonucunda oluşturular. Bu sırada yandaki kriterler göz önünde bulundurulur.</a:t>
            </a:r>
            <a:endParaRPr sz="1400"/>
          </a:p>
        </p:txBody>
      </p:sp>
      <p:sp>
        <p:nvSpPr>
          <p:cNvPr id="129" name="Google Shape;129;p21"/>
          <p:cNvSpPr txBox="1"/>
          <p:nvPr>
            <p:ph idx="4294967295" type="body"/>
          </p:nvPr>
        </p:nvSpPr>
        <p:spPr>
          <a:xfrm>
            <a:off x="4950625" y="1680575"/>
            <a:ext cx="40719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t>        Test edilebilirlik </a:t>
            </a:r>
            <a:endParaRPr sz="1400"/>
          </a:p>
          <a:p>
            <a:pPr indent="0" lvl="0" marL="0" rtl="0" algn="l">
              <a:spcBef>
                <a:spcPts val="1600"/>
              </a:spcBef>
              <a:spcAft>
                <a:spcPts val="0"/>
              </a:spcAft>
              <a:buNone/>
            </a:pPr>
            <a:r>
              <a:rPr lang="tr" sz="1400"/>
              <a:t>         Tutarlı olması</a:t>
            </a:r>
            <a:endParaRPr sz="1400"/>
          </a:p>
          <a:p>
            <a:pPr indent="0" lvl="0" marL="0" rtl="0" algn="l">
              <a:spcBef>
                <a:spcPts val="1600"/>
              </a:spcBef>
              <a:spcAft>
                <a:spcPts val="0"/>
              </a:spcAft>
              <a:buNone/>
            </a:pPr>
            <a:r>
              <a:rPr lang="tr" sz="1400"/>
              <a:t>          İzlenebilir olması</a:t>
            </a:r>
            <a:endParaRPr sz="1400"/>
          </a:p>
          <a:p>
            <a:pPr indent="0" lvl="0" marL="0" rtl="0" algn="l">
              <a:spcBef>
                <a:spcPts val="1600"/>
              </a:spcBef>
              <a:spcAft>
                <a:spcPts val="0"/>
              </a:spcAft>
              <a:buNone/>
            </a:pPr>
            <a:r>
              <a:rPr lang="tr" sz="1400"/>
              <a:t>          Tasarımdan Bağımsızlık</a:t>
            </a:r>
            <a:endParaRPr sz="1400"/>
          </a:p>
          <a:p>
            <a:pPr indent="0" lvl="0" marL="0" rtl="0" algn="l">
              <a:spcBef>
                <a:spcPts val="1600"/>
              </a:spcBef>
              <a:spcAft>
                <a:spcPts val="0"/>
              </a:spcAft>
              <a:buNone/>
            </a:pPr>
            <a:r>
              <a:rPr lang="tr" sz="1400"/>
              <a:t>          Sade ve açıklık</a:t>
            </a:r>
            <a:endParaRPr sz="1400"/>
          </a:p>
          <a:p>
            <a:pPr indent="0" lvl="0" marL="0" rtl="0" algn="l">
              <a:spcBef>
                <a:spcPts val="1600"/>
              </a:spcBef>
              <a:spcAft>
                <a:spcPts val="1600"/>
              </a:spcAft>
              <a:buNone/>
            </a:pPr>
            <a:r>
              <a:rPr lang="tr" sz="1400"/>
              <a:t>          Tekil tanımlayıcılık</a:t>
            </a:r>
            <a:endParaRPr sz="1400"/>
          </a:p>
        </p:txBody>
      </p:sp>
      <p:pic>
        <p:nvPicPr>
          <p:cNvPr id="130" name="Google Shape;130;p21"/>
          <p:cNvPicPr preferRelativeResize="0"/>
          <p:nvPr/>
        </p:nvPicPr>
        <p:blipFill>
          <a:blip r:embed="rId3">
            <a:alphaModFix/>
          </a:blip>
          <a:stretch>
            <a:fillRect/>
          </a:stretch>
        </p:blipFill>
        <p:spPr>
          <a:xfrm>
            <a:off x="4950625" y="1765175"/>
            <a:ext cx="322475" cy="322475"/>
          </a:xfrm>
          <a:prstGeom prst="rect">
            <a:avLst/>
          </a:prstGeom>
          <a:noFill/>
          <a:ln>
            <a:noFill/>
          </a:ln>
        </p:spPr>
      </p:pic>
      <p:pic>
        <p:nvPicPr>
          <p:cNvPr id="131" name="Google Shape;131;p21"/>
          <p:cNvPicPr preferRelativeResize="0"/>
          <p:nvPr/>
        </p:nvPicPr>
        <p:blipFill>
          <a:blip r:embed="rId3">
            <a:alphaModFix/>
          </a:blip>
          <a:stretch>
            <a:fillRect/>
          </a:stretch>
        </p:blipFill>
        <p:spPr>
          <a:xfrm>
            <a:off x="4950625" y="2174750"/>
            <a:ext cx="322475" cy="322475"/>
          </a:xfrm>
          <a:prstGeom prst="rect">
            <a:avLst/>
          </a:prstGeom>
          <a:noFill/>
          <a:ln>
            <a:noFill/>
          </a:ln>
        </p:spPr>
      </p:pic>
      <p:pic>
        <p:nvPicPr>
          <p:cNvPr id="132" name="Google Shape;132;p21"/>
          <p:cNvPicPr preferRelativeResize="0"/>
          <p:nvPr/>
        </p:nvPicPr>
        <p:blipFill>
          <a:blip r:embed="rId3">
            <a:alphaModFix/>
          </a:blip>
          <a:stretch>
            <a:fillRect/>
          </a:stretch>
        </p:blipFill>
        <p:spPr>
          <a:xfrm>
            <a:off x="4950625" y="2627200"/>
            <a:ext cx="322475" cy="322475"/>
          </a:xfrm>
          <a:prstGeom prst="rect">
            <a:avLst/>
          </a:prstGeom>
          <a:noFill/>
          <a:ln>
            <a:noFill/>
          </a:ln>
        </p:spPr>
      </p:pic>
      <p:pic>
        <p:nvPicPr>
          <p:cNvPr id="133" name="Google Shape;133;p21"/>
          <p:cNvPicPr preferRelativeResize="0"/>
          <p:nvPr/>
        </p:nvPicPr>
        <p:blipFill>
          <a:blip r:embed="rId3">
            <a:alphaModFix/>
          </a:blip>
          <a:stretch>
            <a:fillRect/>
          </a:stretch>
        </p:blipFill>
        <p:spPr>
          <a:xfrm>
            <a:off x="4950625" y="3079650"/>
            <a:ext cx="322475" cy="322475"/>
          </a:xfrm>
          <a:prstGeom prst="rect">
            <a:avLst/>
          </a:prstGeom>
          <a:noFill/>
          <a:ln>
            <a:noFill/>
          </a:ln>
        </p:spPr>
      </p:pic>
      <p:pic>
        <p:nvPicPr>
          <p:cNvPr id="134" name="Google Shape;134;p21"/>
          <p:cNvPicPr preferRelativeResize="0"/>
          <p:nvPr/>
        </p:nvPicPr>
        <p:blipFill>
          <a:blip r:embed="rId3">
            <a:alphaModFix/>
          </a:blip>
          <a:stretch>
            <a:fillRect/>
          </a:stretch>
        </p:blipFill>
        <p:spPr>
          <a:xfrm>
            <a:off x="5015075" y="3532100"/>
            <a:ext cx="322475" cy="322475"/>
          </a:xfrm>
          <a:prstGeom prst="rect">
            <a:avLst/>
          </a:prstGeom>
          <a:noFill/>
          <a:ln>
            <a:noFill/>
          </a:ln>
        </p:spPr>
      </p:pic>
      <p:pic>
        <p:nvPicPr>
          <p:cNvPr id="135" name="Google Shape;135;p21"/>
          <p:cNvPicPr preferRelativeResize="0"/>
          <p:nvPr/>
        </p:nvPicPr>
        <p:blipFill>
          <a:blip r:embed="rId3">
            <a:alphaModFix/>
          </a:blip>
          <a:stretch>
            <a:fillRect/>
          </a:stretch>
        </p:blipFill>
        <p:spPr>
          <a:xfrm>
            <a:off x="5015075" y="3898775"/>
            <a:ext cx="322475" cy="32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