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theme/theme9.xml" ContentType="application/vnd.openxmlformats-officedocument.theme+xml"/>
  <Override PartName="/ppt/slideLayouts/slideLayout21.xml" ContentType="application/vnd.openxmlformats-officedocument.presentationml.slideLayout+xml"/>
  <Override PartName="/ppt/theme/theme10.xml" ContentType="application/vnd.openxmlformats-officedocument.theme+xml"/>
  <Override PartName="/ppt/slideLayouts/slideLayout22.xml" ContentType="application/vnd.openxmlformats-officedocument.presentationml.slideLayout+xml"/>
  <Override PartName="/ppt/theme/theme11.xml" ContentType="application/vnd.openxmlformats-officedocument.theme+xml"/>
  <Override PartName="/ppt/slideLayouts/slideLayout23.xml" ContentType="application/vnd.openxmlformats-officedocument.presentationml.slideLayout+xml"/>
  <Override PartName="/ppt/theme/theme12.xml" ContentType="application/vnd.openxmlformats-officedocument.theme+xml"/>
  <Override PartName="/ppt/slideLayouts/slideLayout24.xml" ContentType="application/vnd.openxmlformats-officedocument.presentationml.slideLayout+xml"/>
  <Override PartName="/ppt/theme/theme13.xml" ContentType="application/vnd.openxmlformats-officedocument.theme+xml"/>
  <Override PartName="/ppt/slideLayouts/slideLayout25.xml" ContentType="application/vnd.openxmlformats-officedocument.presentationml.slideLayout+xml"/>
  <Override PartName="/ppt/theme/theme14.xml" ContentType="application/vnd.openxmlformats-officedocument.theme+xml"/>
  <Override PartName="/ppt/slideLayouts/slideLayout26.xml" ContentType="application/vnd.openxmlformats-officedocument.presentationml.slideLayout+xml"/>
  <Override PartName="/ppt/theme/theme15.xml" ContentType="application/vnd.openxmlformats-officedocument.theme+xml"/>
  <Override PartName="/ppt/slideLayouts/slideLayout27.xml" ContentType="application/vnd.openxmlformats-officedocument.presentationml.slideLayout+xml"/>
  <Override PartName="/ppt/theme/theme16.xml" ContentType="application/vnd.openxmlformats-officedocument.theme+xml"/>
  <Override PartName="/ppt/slideLayouts/slideLayout28.xml" ContentType="application/vnd.openxmlformats-officedocument.presentationml.slideLayout+xml"/>
  <Override PartName="/ppt/theme/theme17.xml" ContentType="application/vnd.openxmlformats-officedocument.theme+xml"/>
  <Override PartName="/ppt/slideLayouts/slideLayout29.xml" ContentType="application/vnd.openxmlformats-officedocument.presentationml.slideLayout+xml"/>
  <Override PartName="/ppt/theme/theme18.xml" ContentType="application/vnd.openxmlformats-officedocument.theme+xml"/>
  <Override PartName="/ppt/slideLayouts/slideLayout30.xml" ContentType="application/vnd.openxmlformats-officedocument.presentationml.slideLayout+xml"/>
  <Override PartName="/ppt/theme/theme19.xml" ContentType="application/vnd.openxmlformats-officedocument.theme+xml"/>
  <Override PartName="/ppt/slideLayouts/slideLayout31.xml" ContentType="application/vnd.openxmlformats-officedocument.presentationml.slideLayout+xml"/>
  <Override PartName="/ppt/theme/theme20.xml" ContentType="application/vnd.openxmlformats-officedocument.theme+xml"/>
  <Override PartName="/ppt/slideLayouts/slideLayout32.xml" ContentType="application/vnd.openxmlformats-officedocument.presentationml.slideLayout+xml"/>
  <Override PartName="/ppt/theme/theme21.xml" ContentType="application/vnd.openxmlformats-officedocument.theme+xml"/>
  <Override PartName="/ppt/slideLayouts/slideLayout33.xml" ContentType="application/vnd.openxmlformats-officedocument.presentationml.slideLayout+xml"/>
  <Override PartName="/ppt/theme/theme22.xml" ContentType="application/vnd.openxmlformats-officedocument.theme+xml"/>
  <Override PartName="/ppt/slideLayouts/slideLayout34.xml" ContentType="application/vnd.openxmlformats-officedocument.presentationml.slideLayout+xml"/>
  <Override PartName="/ppt/theme/theme23.xml" ContentType="application/vnd.openxmlformats-officedocument.theme+xml"/>
  <Override PartName="/ppt/slideLayouts/slideLayout35.xml" ContentType="application/vnd.openxmlformats-officedocument.presentationml.slideLayout+xml"/>
  <Override PartName="/ppt/theme/theme24.xml" ContentType="application/vnd.openxmlformats-officedocument.theme+xml"/>
  <Override PartName="/ppt/slideLayouts/slideLayout36.xml" ContentType="application/vnd.openxmlformats-officedocument.presentationml.slideLayout+xml"/>
  <Override PartName="/ppt/theme/theme25.xml" ContentType="application/vnd.openxmlformats-officedocument.theme+xml"/>
  <Override PartName="/ppt/slideLayouts/slideLayout37.xml" ContentType="application/vnd.openxmlformats-officedocument.presentationml.slideLayout+xml"/>
  <Override PartName="/ppt/theme/theme26.xml" ContentType="application/vnd.openxmlformats-officedocument.theme+xml"/>
  <Override PartName="/ppt/slideLayouts/slideLayout38.xml" ContentType="application/vnd.openxmlformats-officedocument.presentationml.slideLayout+xml"/>
  <Override PartName="/ppt/theme/theme27.xml" ContentType="application/vnd.openxmlformats-officedocument.theme+xml"/>
  <Override PartName="/ppt/slideLayouts/slideLayout39.xml" ContentType="application/vnd.openxmlformats-officedocument.presentationml.slideLayout+xml"/>
  <Override PartName="/ppt/theme/theme28.xml" ContentType="application/vnd.openxmlformats-officedocument.theme+xml"/>
  <Override PartName="/ppt/slideLayouts/slideLayout40.xml" ContentType="application/vnd.openxmlformats-officedocument.presentationml.slideLayout+xml"/>
  <Override PartName="/ppt/theme/theme29.xml" ContentType="application/vnd.openxmlformats-officedocument.theme+xml"/>
  <Override PartName="/ppt/slideLayouts/slideLayout41.xml" ContentType="application/vnd.openxmlformats-officedocument.presentationml.slideLayout+xml"/>
  <Override PartName="/ppt/theme/theme30.xml" ContentType="application/vnd.openxmlformats-officedocument.theme+xml"/>
  <Override PartName="/ppt/slideLayouts/slideLayout42.xml" ContentType="application/vnd.openxmlformats-officedocument.presentationml.slideLayout+xml"/>
  <Override PartName="/ppt/theme/theme31.xml" ContentType="application/vnd.openxmlformats-officedocument.theme+xml"/>
  <Override PartName="/ppt/slideLayouts/slideLayout43.xml" ContentType="application/vnd.openxmlformats-officedocument.presentationml.slideLayout+xml"/>
  <Override PartName="/ppt/theme/theme32.xml" ContentType="application/vnd.openxmlformats-officedocument.theme+xml"/>
  <Override PartName="/ppt/slideLayouts/slideLayout44.xml" ContentType="application/vnd.openxmlformats-officedocument.presentationml.slideLayout+xml"/>
  <Override PartName="/ppt/theme/theme33.xml" ContentType="application/vnd.openxmlformats-officedocument.theme+xml"/>
  <Override PartName="/ppt/slideLayouts/slideLayout45.xml" ContentType="application/vnd.openxmlformats-officedocument.presentationml.slideLayout+xml"/>
  <Override PartName="/ppt/theme/theme34.xml" ContentType="application/vnd.openxmlformats-officedocument.theme+xml"/>
  <Override PartName="/ppt/slideLayouts/slideLayout46.xml" ContentType="application/vnd.openxmlformats-officedocument.presentationml.slideLayout+xml"/>
  <Override PartName="/ppt/theme/theme35.xml" ContentType="application/vnd.openxmlformats-officedocument.theme+xml"/>
  <Override PartName="/ppt/slideLayouts/slideLayout47.xml" ContentType="application/vnd.openxmlformats-officedocument.presentationml.slideLayout+xml"/>
  <Override PartName="/ppt/theme/theme36.xml" ContentType="application/vnd.openxmlformats-officedocument.theme+xml"/>
  <Override PartName="/ppt/slideLayouts/slideLayout48.xml" ContentType="application/vnd.openxmlformats-officedocument.presentationml.slideLayout+xml"/>
  <Override PartName="/ppt/theme/theme37.xml" ContentType="application/vnd.openxmlformats-officedocument.theme+xml"/>
  <Override PartName="/ppt/slideLayouts/slideLayout49.xml" ContentType="application/vnd.openxmlformats-officedocument.presentationml.slideLayout+xml"/>
  <Override PartName="/ppt/theme/theme38.xml" ContentType="application/vnd.openxmlformats-officedocument.theme+xml"/>
  <Override PartName="/ppt/slideLayouts/slideLayout50.xml" ContentType="application/vnd.openxmlformats-officedocument.presentationml.slideLayout+xml"/>
  <Override PartName="/ppt/theme/theme39.xml" ContentType="application/vnd.openxmlformats-officedocument.theme+xml"/>
  <Override PartName="/ppt/slideLayouts/slideLayout51.xml" ContentType="application/vnd.openxmlformats-officedocument.presentationml.slideLayout+xml"/>
  <Override PartName="/ppt/theme/theme40.xml" ContentType="application/vnd.openxmlformats-officedocument.theme+xml"/>
  <Override PartName="/ppt/slideLayouts/slideLayout52.xml" ContentType="application/vnd.openxmlformats-officedocument.presentationml.slideLayout+xml"/>
  <Override PartName="/ppt/theme/theme41.xml" ContentType="application/vnd.openxmlformats-officedocument.theme+xml"/>
  <Override PartName="/ppt/slideLayouts/slideLayout53.xml" ContentType="application/vnd.openxmlformats-officedocument.presentationml.slideLayout+xml"/>
  <Override PartName="/ppt/theme/theme42.xml" ContentType="application/vnd.openxmlformats-officedocument.theme+xml"/>
  <Override PartName="/ppt/slideLayouts/slideLayout54.xml" ContentType="application/vnd.openxmlformats-officedocument.presentationml.slideLayout+xml"/>
  <Override PartName="/ppt/theme/theme43.xml" ContentType="application/vnd.openxmlformats-officedocument.theme+xml"/>
  <Override PartName="/ppt/slideLayouts/slideLayout55.xml" ContentType="application/vnd.openxmlformats-officedocument.presentationml.slideLayout+xml"/>
  <Override PartName="/ppt/theme/theme44.xml" ContentType="application/vnd.openxmlformats-officedocument.theme+xml"/>
  <Override PartName="/ppt/slideLayouts/slideLayout56.xml" ContentType="application/vnd.openxmlformats-officedocument.presentationml.slideLayout+xml"/>
  <Override PartName="/ppt/theme/theme45.xml" ContentType="application/vnd.openxmlformats-officedocument.theme+xml"/>
  <Override PartName="/ppt/slideLayouts/slideLayout57.xml" ContentType="application/vnd.openxmlformats-officedocument.presentationml.slideLayout+xml"/>
  <Override PartName="/ppt/theme/theme46.xml" ContentType="application/vnd.openxmlformats-officedocument.theme+xml"/>
  <Override PartName="/ppt/slideLayouts/slideLayout58.xml" ContentType="application/vnd.openxmlformats-officedocument.presentationml.slideLayout+xml"/>
  <Override PartName="/ppt/theme/theme47.xml" ContentType="application/vnd.openxmlformats-officedocument.theme+xml"/>
  <Override PartName="/ppt/slideLayouts/slideLayout59.xml" ContentType="application/vnd.openxmlformats-officedocument.presentationml.slideLayout+xml"/>
  <Override PartName="/ppt/theme/theme48.xml" ContentType="application/vnd.openxmlformats-officedocument.theme+xml"/>
  <Override PartName="/ppt/slideLayouts/slideLayout60.xml" ContentType="application/vnd.openxmlformats-officedocument.presentationml.slideLayout+xml"/>
  <Override PartName="/ppt/theme/theme49.xml" ContentType="application/vnd.openxmlformats-officedocument.theme+xml"/>
  <Override PartName="/ppt/slideLayouts/slideLayout61.xml" ContentType="application/vnd.openxmlformats-officedocument.presentationml.slideLayout+xml"/>
  <Override PartName="/ppt/theme/theme50.xml" ContentType="application/vnd.openxmlformats-officedocument.theme+xml"/>
  <Override PartName="/ppt/slideLayouts/slideLayout62.xml" ContentType="application/vnd.openxmlformats-officedocument.presentationml.slideLayout+xml"/>
  <Override PartName="/ppt/theme/theme51.xml" ContentType="application/vnd.openxmlformats-officedocument.theme+xml"/>
  <Override PartName="/ppt/slideLayouts/slideLayout63.xml" ContentType="application/vnd.openxmlformats-officedocument.presentationml.slideLayout+xml"/>
  <Override PartName="/ppt/theme/theme52.xml" ContentType="application/vnd.openxmlformats-officedocument.theme+xml"/>
  <Override PartName="/ppt/slideLayouts/slideLayout64.xml" ContentType="application/vnd.openxmlformats-officedocument.presentationml.slideLayout+xml"/>
  <Override PartName="/ppt/theme/theme5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406" r:id="rId1"/>
    <p:sldMasterId id="2147484419" r:id="rId2"/>
    <p:sldMasterId id="2147484421" r:id="rId3"/>
    <p:sldMasterId id="2147484423" r:id="rId4"/>
    <p:sldMasterId id="2147484425" r:id="rId5"/>
    <p:sldMasterId id="2147484427" r:id="rId6"/>
    <p:sldMasterId id="2147484429" r:id="rId7"/>
    <p:sldMasterId id="2147484431" r:id="rId8"/>
    <p:sldMasterId id="2147484433" r:id="rId9"/>
    <p:sldMasterId id="2147484435" r:id="rId10"/>
    <p:sldMasterId id="2147484437" r:id="rId11"/>
    <p:sldMasterId id="2147484439" r:id="rId12"/>
    <p:sldMasterId id="2147484441" r:id="rId13"/>
    <p:sldMasterId id="2147484443" r:id="rId14"/>
    <p:sldMasterId id="2147484445" r:id="rId15"/>
    <p:sldMasterId id="2147484447" r:id="rId16"/>
    <p:sldMasterId id="2147484449" r:id="rId17"/>
    <p:sldMasterId id="2147484451" r:id="rId18"/>
    <p:sldMasterId id="2147484453" r:id="rId19"/>
    <p:sldMasterId id="2147484455" r:id="rId20"/>
    <p:sldMasterId id="2147484457" r:id="rId21"/>
    <p:sldMasterId id="2147484459" r:id="rId22"/>
    <p:sldMasterId id="2147484461" r:id="rId23"/>
    <p:sldMasterId id="2147484463" r:id="rId24"/>
    <p:sldMasterId id="2147484465" r:id="rId25"/>
    <p:sldMasterId id="2147484467" r:id="rId26"/>
    <p:sldMasterId id="2147484469" r:id="rId27"/>
    <p:sldMasterId id="2147484471" r:id="rId28"/>
    <p:sldMasterId id="2147484473" r:id="rId29"/>
    <p:sldMasterId id="2147484475" r:id="rId30"/>
    <p:sldMasterId id="2147484477" r:id="rId31"/>
    <p:sldMasterId id="2147484479" r:id="rId32"/>
    <p:sldMasterId id="2147484481" r:id="rId33"/>
    <p:sldMasterId id="2147484483" r:id="rId34"/>
    <p:sldMasterId id="2147484485" r:id="rId35"/>
    <p:sldMasterId id="2147484487" r:id="rId36"/>
    <p:sldMasterId id="2147484489" r:id="rId37"/>
    <p:sldMasterId id="2147484491" r:id="rId38"/>
    <p:sldMasterId id="2147484493" r:id="rId39"/>
    <p:sldMasterId id="2147484495" r:id="rId40"/>
    <p:sldMasterId id="2147484497" r:id="rId41"/>
    <p:sldMasterId id="2147484499" r:id="rId42"/>
    <p:sldMasterId id="2147484501" r:id="rId43"/>
    <p:sldMasterId id="2147484503" r:id="rId44"/>
    <p:sldMasterId id="2147484505" r:id="rId45"/>
    <p:sldMasterId id="2147484507" r:id="rId46"/>
    <p:sldMasterId id="2147484509" r:id="rId47"/>
    <p:sldMasterId id="2147484511" r:id="rId48"/>
    <p:sldMasterId id="2147484513" r:id="rId49"/>
    <p:sldMasterId id="2147484515" r:id="rId50"/>
    <p:sldMasterId id="2147484517" r:id="rId51"/>
    <p:sldMasterId id="2147484519" r:id="rId52"/>
    <p:sldMasterId id="2147484521" r:id="rId53"/>
  </p:sldMasterIdLst>
  <p:sldIdLst>
    <p:sldId id="256" r:id="rId54"/>
    <p:sldId id="257" r:id="rId55"/>
    <p:sldId id="258" r:id="rId56"/>
    <p:sldId id="259" r:id="rId57"/>
    <p:sldId id="260" r:id="rId58"/>
    <p:sldId id="261" r:id="rId59"/>
    <p:sldId id="262" r:id="rId60"/>
    <p:sldId id="263" r:id="rId61"/>
    <p:sldId id="264" r:id="rId62"/>
    <p:sldId id="265" r:id="rId63"/>
    <p:sldId id="266" r:id="rId64"/>
    <p:sldId id="267" r:id="rId65"/>
    <p:sldId id="268" r:id="rId66"/>
    <p:sldId id="269" r:id="rId67"/>
    <p:sldId id="270" r:id="rId68"/>
    <p:sldId id="271" r:id="rId69"/>
    <p:sldId id="272" r:id="rId70"/>
    <p:sldId id="273" r:id="rId71"/>
    <p:sldId id="274" r:id="rId72"/>
    <p:sldId id="275" r:id="rId73"/>
    <p:sldId id="276" r:id="rId74"/>
    <p:sldId id="277" r:id="rId75"/>
    <p:sldId id="278" r:id="rId76"/>
    <p:sldId id="279" r:id="rId77"/>
    <p:sldId id="280" r:id="rId78"/>
    <p:sldId id="281" r:id="rId79"/>
    <p:sldId id="282" r:id="rId80"/>
    <p:sldId id="283" r:id="rId81"/>
    <p:sldId id="284" r:id="rId82"/>
    <p:sldId id="285" r:id="rId83"/>
    <p:sldId id="286" r:id="rId84"/>
    <p:sldId id="287" r:id="rId85"/>
    <p:sldId id="288" r:id="rId86"/>
    <p:sldId id="289" r:id="rId87"/>
    <p:sldId id="290" r:id="rId88"/>
    <p:sldId id="291" r:id="rId89"/>
    <p:sldId id="292" r:id="rId90"/>
    <p:sldId id="293" r:id="rId91"/>
    <p:sldId id="294" r:id="rId92"/>
    <p:sldId id="295" r:id="rId93"/>
    <p:sldId id="296" r:id="rId94"/>
    <p:sldId id="297" r:id="rId95"/>
    <p:sldId id="298" r:id="rId96"/>
    <p:sldId id="299" r:id="rId97"/>
    <p:sldId id="300" r:id="rId98"/>
    <p:sldId id="301" r:id="rId99"/>
    <p:sldId id="302" r:id="rId100"/>
    <p:sldId id="303" r:id="rId101"/>
    <p:sldId id="304" r:id="rId102"/>
    <p:sldId id="305" r:id="rId103"/>
    <p:sldId id="306" r:id="rId104"/>
    <p:sldId id="307" r:id="rId105"/>
    <p:sldId id="308" r:id="rId106"/>
    <p:sldId id="309" r:id="rId107"/>
    <p:sldId id="310" r:id="rId108"/>
    <p:sldId id="311" r:id="rId109"/>
    <p:sldId id="312" r:id="rId110"/>
    <p:sldId id="313" r:id="rId111"/>
    <p:sldId id="314" r:id="rId112"/>
    <p:sldId id="315" r:id="rId113"/>
  </p:sldIdLst>
  <p:sldSz cx="7556500" cy="10693400"/>
  <p:notesSz cx="7556500" cy="10693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7" autoAdjust="0"/>
    <p:restoredTop sz="94660"/>
  </p:normalViewPr>
  <p:slideViewPr>
    <p:cSldViewPr>
      <p:cViewPr varScale="1">
        <p:scale>
          <a:sx n="54" d="100"/>
          <a:sy n="54" d="100"/>
        </p:scale>
        <p:origin x="184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tableStyles" Target="tableStyles.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0.xml"/><Relationship Id="rId68" Type="http://schemas.openxmlformats.org/officeDocument/2006/relationships/slide" Target="slides/slide15.xml"/><Relationship Id="rId84" Type="http://schemas.openxmlformats.org/officeDocument/2006/relationships/slide" Target="slides/slide31.xml"/><Relationship Id="rId89" Type="http://schemas.openxmlformats.org/officeDocument/2006/relationships/slide" Target="slides/slide36.xml"/><Relationship Id="rId112" Type="http://schemas.openxmlformats.org/officeDocument/2006/relationships/slide" Target="slides/slide59.xml"/><Relationship Id="rId16" Type="http://schemas.openxmlformats.org/officeDocument/2006/relationships/slideMaster" Target="slideMasters/slideMaster16.xml"/><Relationship Id="rId107" Type="http://schemas.openxmlformats.org/officeDocument/2006/relationships/slide" Target="slides/slide54.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Master" Target="slideMasters/slideMaster53.xml"/><Relationship Id="rId58" Type="http://schemas.openxmlformats.org/officeDocument/2006/relationships/slide" Target="slides/slide5.xml"/><Relationship Id="rId74" Type="http://schemas.openxmlformats.org/officeDocument/2006/relationships/slide" Target="slides/slide21.xml"/><Relationship Id="rId79" Type="http://schemas.openxmlformats.org/officeDocument/2006/relationships/slide" Target="slides/slide26.xml"/><Relationship Id="rId102" Type="http://schemas.openxmlformats.org/officeDocument/2006/relationships/slide" Target="slides/slide49.xml"/><Relationship Id="rId5" Type="http://schemas.openxmlformats.org/officeDocument/2006/relationships/slideMaster" Target="slideMasters/slideMaster5.xml"/><Relationship Id="rId90" Type="http://schemas.openxmlformats.org/officeDocument/2006/relationships/slide" Target="slides/slide37.xml"/><Relationship Id="rId95" Type="http://schemas.openxmlformats.org/officeDocument/2006/relationships/slide" Target="slides/slide42.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64" Type="http://schemas.openxmlformats.org/officeDocument/2006/relationships/slide" Target="slides/slide11.xml"/><Relationship Id="rId69" Type="http://schemas.openxmlformats.org/officeDocument/2006/relationships/slide" Target="slides/slide16.xml"/><Relationship Id="rId113" Type="http://schemas.openxmlformats.org/officeDocument/2006/relationships/slide" Target="slides/slide60.xml"/><Relationship Id="rId80" Type="http://schemas.openxmlformats.org/officeDocument/2006/relationships/slide" Target="slides/slide27.xml"/><Relationship Id="rId85" Type="http://schemas.openxmlformats.org/officeDocument/2006/relationships/slide" Target="slides/slide32.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59" Type="http://schemas.openxmlformats.org/officeDocument/2006/relationships/slide" Target="slides/slide6.xml"/><Relationship Id="rId103" Type="http://schemas.openxmlformats.org/officeDocument/2006/relationships/slide" Target="slides/slide50.xml"/><Relationship Id="rId108" Type="http://schemas.openxmlformats.org/officeDocument/2006/relationships/slide" Target="slides/slide55.xml"/><Relationship Id="rId54" Type="http://schemas.openxmlformats.org/officeDocument/2006/relationships/slide" Target="slides/slide1.xml"/><Relationship Id="rId70" Type="http://schemas.openxmlformats.org/officeDocument/2006/relationships/slide" Target="slides/slide17.xml"/><Relationship Id="rId75" Type="http://schemas.openxmlformats.org/officeDocument/2006/relationships/slide" Target="slides/slide22.xml"/><Relationship Id="rId91" Type="http://schemas.openxmlformats.org/officeDocument/2006/relationships/slide" Target="slides/slide38.xml"/><Relationship Id="rId96" Type="http://schemas.openxmlformats.org/officeDocument/2006/relationships/slide" Target="slides/slide43.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 Target="slides/slide7.xml"/><Relationship Id="rId65" Type="http://schemas.openxmlformats.org/officeDocument/2006/relationships/slide" Target="slides/slide12.xml"/><Relationship Id="rId73" Type="http://schemas.openxmlformats.org/officeDocument/2006/relationships/slide" Target="slides/slide20.xml"/><Relationship Id="rId78" Type="http://schemas.openxmlformats.org/officeDocument/2006/relationships/slide" Target="slides/slide25.xml"/><Relationship Id="rId81" Type="http://schemas.openxmlformats.org/officeDocument/2006/relationships/slide" Target="slides/slide28.xml"/><Relationship Id="rId86" Type="http://schemas.openxmlformats.org/officeDocument/2006/relationships/slide" Target="slides/slide33.xml"/><Relationship Id="rId94" Type="http://schemas.openxmlformats.org/officeDocument/2006/relationships/slide" Target="slides/slide41.xml"/><Relationship Id="rId99" Type="http://schemas.openxmlformats.org/officeDocument/2006/relationships/slide" Target="slides/slide46.xml"/><Relationship Id="rId101"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56.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 Target="slides/slide2.xml"/><Relationship Id="rId76" Type="http://schemas.openxmlformats.org/officeDocument/2006/relationships/slide" Target="slides/slide23.xml"/><Relationship Id="rId97" Type="http://schemas.openxmlformats.org/officeDocument/2006/relationships/slide" Target="slides/slide44.xml"/><Relationship Id="rId104" Type="http://schemas.openxmlformats.org/officeDocument/2006/relationships/slide" Target="slides/slide51.xml"/><Relationship Id="rId7" Type="http://schemas.openxmlformats.org/officeDocument/2006/relationships/slideMaster" Target="slideMasters/slideMaster7.xml"/><Relationship Id="rId71" Type="http://schemas.openxmlformats.org/officeDocument/2006/relationships/slide" Target="slides/slide18.xml"/><Relationship Id="rId92" Type="http://schemas.openxmlformats.org/officeDocument/2006/relationships/slide" Target="slides/slide39.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3.xml"/><Relationship Id="rId87" Type="http://schemas.openxmlformats.org/officeDocument/2006/relationships/slide" Target="slides/slide34.xml"/><Relationship Id="rId110" Type="http://schemas.openxmlformats.org/officeDocument/2006/relationships/slide" Target="slides/slide57.xml"/><Relationship Id="rId115" Type="http://schemas.openxmlformats.org/officeDocument/2006/relationships/viewProps" Target="viewProps.xml"/><Relationship Id="rId61" Type="http://schemas.openxmlformats.org/officeDocument/2006/relationships/slide" Target="slides/slide8.xml"/><Relationship Id="rId82" Type="http://schemas.openxmlformats.org/officeDocument/2006/relationships/slide" Target="slides/slide29.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3.xml"/><Relationship Id="rId77" Type="http://schemas.openxmlformats.org/officeDocument/2006/relationships/slide" Target="slides/slide24.xml"/><Relationship Id="rId100" Type="http://schemas.openxmlformats.org/officeDocument/2006/relationships/slide" Target="slides/slide47.xml"/><Relationship Id="rId105" Type="http://schemas.openxmlformats.org/officeDocument/2006/relationships/slide" Target="slides/slide52.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9.xml"/><Relationship Id="rId93" Type="http://schemas.openxmlformats.org/officeDocument/2006/relationships/slide" Target="slides/slide40.xml"/><Relationship Id="rId98" Type="http://schemas.openxmlformats.org/officeDocument/2006/relationships/slide" Target="slides/slide45.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14.xml"/><Relationship Id="rId11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9.xml"/><Relationship Id="rId83" Type="http://schemas.openxmlformats.org/officeDocument/2006/relationships/slide" Target="slides/slide30.xml"/><Relationship Id="rId88" Type="http://schemas.openxmlformats.org/officeDocument/2006/relationships/slide" Target="slides/slide35.xml"/><Relationship Id="rId111" Type="http://schemas.openxmlformats.org/officeDocument/2006/relationships/slide" Target="slides/slide58.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 Target="slides/slide4.xml"/><Relationship Id="rId106"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Rectangle 8"/>
          <p:cNvSpPr/>
          <p:nvPr/>
        </p:nvSpPr>
        <p:spPr>
          <a:xfrm>
            <a:off x="0" y="1"/>
            <a:ext cx="7556500" cy="71289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3935" y="1"/>
            <a:ext cx="7552566" cy="7128935"/>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83369" y="7734139"/>
            <a:ext cx="4817269" cy="2281259"/>
          </a:xfrm>
        </p:spPr>
        <p:txBody>
          <a:bodyPr anchor="ctr">
            <a:normAutofit/>
          </a:bodyPr>
          <a:lstStyle>
            <a:lvl1pPr algn="r">
              <a:defRPr sz="3636" spc="165"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5336778" y="7734139"/>
            <a:ext cx="1983581" cy="2281259"/>
          </a:xfrm>
        </p:spPr>
        <p:txBody>
          <a:bodyPr lIns="91440" rIns="91440" anchor="ctr">
            <a:normAutofit/>
          </a:bodyPr>
          <a:lstStyle>
            <a:lvl1pPr marL="0" indent="0" algn="l">
              <a:lnSpc>
                <a:spcPct val="100000"/>
              </a:lnSpc>
              <a:spcBef>
                <a:spcPts val="0"/>
              </a:spcBef>
              <a:buNone/>
              <a:defRPr sz="1322">
                <a:solidFill>
                  <a:schemeClr val="tx1">
                    <a:lumMod val="95000"/>
                    <a:lumOff val="5000"/>
                  </a:schemeClr>
                </a:solidFill>
              </a:defRPr>
            </a:lvl1pPr>
            <a:lvl2pPr marL="377830" indent="0" algn="ctr">
              <a:buNone/>
              <a:defRPr sz="1322"/>
            </a:lvl2pPr>
            <a:lvl3pPr marL="755660" indent="0" algn="ctr">
              <a:buNone/>
              <a:defRPr sz="1322"/>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cxnSp>
        <p:nvCxnSpPr>
          <p:cNvPr id="8" name="Straight Connector 7"/>
          <p:cNvCxnSpPr/>
          <p:nvPr/>
        </p:nvCxnSpPr>
        <p:spPr>
          <a:xfrm flipV="1">
            <a:off x="5198095" y="8208106"/>
            <a:ext cx="0" cy="142578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87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7009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7622" y="1188156"/>
            <a:ext cx="1629370" cy="8435904"/>
          </a:xfrm>
        </p:spPr>
        <p:txBody>
          <a:bodyPr vert="eaVert" lIns="45720" tIns="91440" rIns="45720" bIns="9144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13967" y="1188156"/>
            <a:ext cx="4699198" cy="843590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cxnSp>
        <p:nvCxnSpPr>
          <p:cNvPr id="7" name="Straight Connector 6"/>
          <p:cNvCxnSpPr/>
          <p:nvPr/>
        </p:nvCxnSpPr>
        <p:spPr>
          <a:xfrm rot="5400000" flipV="1">
            <a:off x="6234113" y="521931"/>
            <a:ext cx="0" cy="56673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41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93530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21993"/>
            <a:ext cx="7556500" cy="3871407"/>
          </a:xfrm>
          <a:prstGeom prst="rect">
            <a:avLst/>
          </a:prstGeom>
        </p:spPr>
      </p:pic>
      <p:sp>
        <p:nvSpPr>
          <p:cNvPr id="2" name="Title 1"/>
          <p:cNvSpPr>
            <a:spLocks noGrp="1"/>
          </p:cNvSpPr>
          <p:nvPr>
            <p:ph type="ctrTitle"/>
          </p:nvPr>
        </p:nvSpPr>
        <p:spPr>
          <a:xfrm>
            <a:off x="850106" y="2811976"/>
            <a:ext cx="5856288" cy="2845798"/>
          </a:xfrm>
        </p:spPr>
        <p:txBody>
          <a:bodyPr anchor="b">
            <a:normAutofit/>
          </a:bodyPr>
          <a:lstStyle>
            <a:lvl1pPr algn="l">
              <a:defRPr sz="3719"/>
            </a:lvl1pPr>
          </a:lstStyle>
          <a:p>
            <a:r>
              <a:rPr lang="en-US" smtClean="0"/>
              <a:t>Click to edit Master title style</a:t>
            </a:r>
            <a:endParaRPr lang="en-US" dirty="0"/>
          </a:p>
        </p:txBody>
      </p:sp>
      <p:sp>
        <p:nvSpPr>
          <p:cNvPr id="3" name="Subtitle 2"/>
          <p:cNvSpPr>
            <a:spLocks noGrp="1"/>
          </p:cNvSpPr>
          <p:nvPr>
            <p:ph type="subTitle" idx="1"/>
          </p:nvPr>
        </p:nvSpPr>
        <p:spPr>
          <a:xfrm>
            <a:off x="850106" y="5663543"/>
            <a:ext cx="5856288" cy="1069340"/>
          </a:xfrm>
        </p:spPr>
        <p:txBody>
          <a:bodyPr>
            <a:normAutofit/>
          </a:bodyPr>
          <a:lstStyle>
            <a:lvl1pPr marL="0" indent="0" algn="l">
              <a:buNone/>
              <a:defRPr sz="1240"/>
            </a:lvl1pPr>
            <a:lvl2pPr marL="283373" indent="0" algn="ctr">
              <a:buNone/>
              <a:defRPr sz="1240"/>
            </a:lvl2pPr>
            <a:lvl3pPr marL="566745" indent="0" algn="ctr">
              <a:buNone/>
              <a:defRPr sz="1116"/>
            </a:lvl3pPr>
            <a:lvl4pPr marL="850118" indent="0" algn="ctr">
              <a:buNone/>
              <a:defRPr sz="992"/>
            </a:lvl4pPr>
            <a:lvl5pPr marL="1133490" indent="0" algn="ctr">
              <a:buNone/>
              <a:defRPr sz="992"/>
            </a:lvl5pPr>
            <a:lvl6pPr marL="1416863" indent="0" algn="ctr">
              <a:buNone/>
              <a:defRPr sz="992"/>
            </a:lvl6pPr>
            <a:lvl7pPr marL="1700235" indent="0" algn="ctr">
              <a:buNone/>
              <a:defRPr sz="992"/>
            </a:lvl7pPr>
            <a:lvl8pPr marL="1983608" indent="0" algn="ctr">
              <a:buNone/>
              <a:defRPr sz="992"/>
            </a:lvl8pPr>
            <a:lvl9pPr marL="2266980" indent="0" algn="ctr">
              <a:buNone/>
              <a:defRPr sz="992"/>
            </a:lvl9pPr>
          </a:lstStyle>
          <a:p>
            <a:r>
              <a:rPr lang="en-US" smtClean="0"/>
              <a:t>Click to edit Master subtitle style</a:t>
            </a:r>
            <a:endParaRPr lang="en-US" dirty="0"/>
          </a:p>
        </p:txBody>
      </p:sp>
      <p:sp>
        <p:nvSpPr>
          <p:cNvPr id="4" name="Date Placeholder 3"/>
          <p:cNvSpPr>
            <a:spLocks noGrp="1"/>
          </p:cNvSpPr>
          <p:nvPr>
            <p:ph type="dt" sz="half" idx="10"/>
          </p:nvPr>
        </p:nvSpPr>
        <p:spPr>
          <a:xfrm>
            <a:off x="4902280" y="6727156"/>
            <a:ext cx="1804114" cy="584164"/>
          </a:xfrm>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a:xfrm>
            <a:off x="850106" y="6741996"/>
            <a:ext cx="3967163" cy="569325"/>
          </a:xfrm>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a:xfrm>
            <a:off x="5006181" y="2231092"/>
            <a:ext cx="1700213" cy="569325"/>
          </a:xfrm>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47530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665081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381607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3725644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3648702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3459367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3247659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1588895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1734675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471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25053" y="3421887"/>
            <a:ext cx="3305969" cy="62746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25478" y="3421887"/>
            <a:ext cx="3305969" cy="627465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6" name="Footer Placeholder 5"/>
          <p:cNvSpPr>
            <a:spLocks noGrp="1"/>
          </p:cNvSpPr>
          <p:nvPr>
            <p:ph type="ftr" sz="quarter" idx="11"/>
          </p:nvPr>
        </p:nvSpPr>
        <p:spPr/>
        <p:txBody>
          <a:bodyPr/>
          <a:lstStyle/>
          <a:p>
            <a:pPr defTabSz="566745"/>
            <a:endParaRPr lang="en-GB">
              <a:solidFill>
                <a:prstClr val="white">
                  <a:tint val="75000"/>
                </a:prstClr>
              </a:solidFill>
            </a:endParaRPr>
          </a:p>
        </p:txBody>
      </p:sp>
      <p:sp>
        <p:nvSpPr>
          <p:cNvPr id="7" name="Slide Number Placeholder 6"/>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9099623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1636890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378379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4003079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6286071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11"/>
          </p:nvPr>
        </p:nvSpPr>
        <p:spPr/>
        <p:txBody>
          <a:bodyPr/>
          <a:lstStyle/>
          <a:p>
            <a:pPr defTabSz="566745"/>
            <a:endParaRPr lang="en-GB">
              <a:solidFill>
                <a:prstClr val="white">
                  <a:tint val="75000"/>
                </a:prstClr>
              </a:solidFill>
            </a:endParaRPr>
          </a:p>
        </p:txBody>
      </p:sp>
      <p:sp>
        <p:nvSpPr>
          <p:cNvPr id="6" name="Slide Number Placeholder 5"/>
          <p:cNvSpPr>
            <a:spLocks noGrp="1"/>
          </p:cNvSpPr>
          <p:nvPr>
            <p:ph type="sldNum" sz="quarter" idx="12"/>
          </p:nvPr>
        </p:nvSpPr>
        <p:spPr/>
        <p:txBody>
          <a:body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6204691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6198859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2446074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9" name="Rectangle 8"/>
          <p:cNvSpPr/>
          <p:nvPr/>
        </p:nvSpPr>
        <p:spPr>
          <a:xfrm>
            <a:off x="0" y="1"/>
            <a:ext cx="7556500" cy="71289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3935" y="1"/>
            <a:ext cx="7552566" cy="7128935"/>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83369" y="7734139"/>
            <a:ext cx="4817269" cy="2281259"/>
          </a:xfrm>
        </p:spPr>
        <p:txBody>
          <a:bodyPr anchor="ctr">
            <a:normAutofit/>
          </a:bodyPr>
          <a:lstStyle>
            <a:lvl1pPr algn="r">
              <a:defRPr sz="3636" b="0" spc="165"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5336778" y="7734139"/>
            <a:ext cx="1983581" cy="2281259"/>
          </a:xfrm>
        </p:spPr>
        <p:txBody>
          <a:bodyPr lIns="91440" rIns="91440" anchor="ctr">
            <a:normAutofit/>
          </a:bodyPr>
          <a:lstStyle>
            <a:lvl1pPr marL="0" indent="0">
              <a:lnSpc>
                <a:spcPct val="100000"/>
              </a:lnSpc>
              <a:spcBef>
                <a:spcPts val="0"/>
              </a:spcBef>
              <a:buNone/>
              <a:defRPr sz="1322">
                <a:solidFill>
                  <a:schemeClr val="tx1">
                    <a:lumMod val="95000"/>
                    <a:lumOff val="5000"/>
                  </a:schemeClr>
                </a:solidFill>
              </a:defRPr>
            </a:lvl1pPr>
            <a:lvl2pPr marL="377830" indent="0">
              <a:buNone/>
              <a:defRPr sz="1322">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D8BD707-D9CF-40AE-B4C6-C98DA3205C0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6F15528-21DE-4FAA-801E-634DDDAF4B2B}" type="slidenum">
              <a:rPr lang="tr-TR" smtClean="0"/>
              <a:t>‹#›</a:t>
            </a:fld>
            <a:endParaRPr lang="tr-TR"/>
          </a:p>
        </p:txBody>
      </p:sp>
      <p:cxnSp>
        <p:nvCxnSpPr>
          <p:cNvPr id="8" name="Straight Connector 7"/>
          <p:cNvCxnSpPr/>
          <p:nvPr/>
        </p:nvCxnSpPr>
        <p:spPr>
          <a:xfrm flipV="1">
            <a:off x="5198095" y="8208106"/>
            <a:ext cx="0" cy="142578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6486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3596108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2001116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8892604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1926213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28899051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32200401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1048581" name="Başlık 1"/>
          <p:cNvSpPr>
            <a:spLocks noGrp="1"/>
          </p:cNvSpPr>
          <p:nvPr>
            <p:ph type="title"/>
          </p:nvPr>
        </p:nvSpPr>
        <p:spPr/>
        <p:txBody>
          <a:bodyPr/>
          <a:lstStyle/>
          <a:p>
            <a:r>
              <a:rPr lang="tr-TR"/>
              <a:t>Asıl başlık stilini düzenlemek için tıklayın</a:t>
            </a:r>
          </a:p>
        </p:txBody>
      </p:sp>
      <p:sp>
        <p:nvSpPr>
          <p:cNvPr id="1048582" name="İçerik Yer Tutucusu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83" name="Veri Yer Tutucusu 3"/>
          <p:cNvSpPr>
            <a:spLocks noGrp="1"/>
          </p:cNvSpPr>
          <p:nvPr>
            <p:ph type="dt" sz="half" idx="10"/>
          </p:nvPr>
        </p:nvSpPr>
        <p:spPr/>
        <p:txBody>
          <a:body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84" name="Alt Bilgi Yer Tutucusu 4"/>
          <p:cNvSpPr>
            <a:spLocks noGrp="1"/>
          </p:cNvSpPr>
          <p:nvPr>
            <p:ph type="ftr" sz="quarter" idx="11"/>
          </p:nvPr>
        </p:nvSpPr>
        <p:spPr/>
        <p:txBody>
          <a:bodyPr/>
          <a:lstStyle/>
          <a:p>
            <a:pPr defTabSz="566745"/>
            <a:endParaRPr lang="tr-TR">
              <a:solidFill>
                <a:prstClr val="black">
                  <a:tint val="75000"/>
                </a:prstClr>
              </a:solidFill>
            </a:endParaRPr>
          </a:p>
        </p:txBody>
      </p:sp>
      <p:sp>
        <p:nvSpPr>
          <p:cNvPr id="1048585" name="Slayt Numarası Yer Tutucusu 5"/>
          <p:cNvSpPr>
            <a:spLocks noGrp="1"/>
          </p:cNvSpPr>
          <p:nvPr>
            <p:ph type="sldNum" sz="quarter" idx="12"/>
          </p:nvPr>
        </p:nvSpPr>
        <p:spPr/>
        <p:txBody>
          <a:body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19441790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849544" y="2759172"/>
            <a:ext cx="5850854" cy="2851575"/>
          </a:xfrm>
        </p:spPr>
        <p:txBody>
          <a:bodyPr anchor="b">
            <a:normAutofit/>
          </a:bodyPr>
          <a:lstStyle>
            <a:lvl1pPr algn="ctr">
              <a:defRPr sz="3347"/>
            </a:lvl1pPr>
          </a:lstStyle>
          <a:p>
            <a:r>
              <a:rPr lang="tr-TR" smtClean="0"/>
              <a:t>Asıl başlık stili için tıklatın</a:t>
            </a:r>
            <a:endParaRPr lang="en-US" dirty="0"/>
          </a:p>
        </p:txBody>
      </p:sp>
      <p:sp>
        <p:nvSpPr>
          <p:cNvPr id="3" name="Subtitle 2"/>
          <p:cNvSpPr>
            <a:spLocks noGrp="1"/>
          </p:cNvSpPr>
          <p:nvPr>
            <p:ph type="subTitle" idx="1"/>
          </p:nvPr>
        </p:nvSpPr>
        <p:spPr>
          <a:xfrm>
            <a:off x="849544" y="5610744"/>
            <a:ext cx="5850854" cy="1637015"/>
          </a:xfrm>
        </p:spPr>
        <p:txBody>
          <a:bodyPr anchor="t"/>
          <a:lstStyle>
            <a:lvl1pPr marL="0" indent="0" algn="ctr">
              <a:buNone/>
              <a:defRPr>
                <a:solidFill>
                  <a:schemeClr val="tx1"/>
                </a:solidFill>
              </a:defRPr>
            </a:lvl1pPr>
            <a:lvl2pPr marL="283373" indent="0" algn="ctr">
              <a:buNone/>
              <a:defRPr>
                <a:solidFill>
                  <a:schemeClr val="tx1">
                    <a:tint val="75000"/>
                  </a:schemeClr>
                </a:solidFill>
              </a:defRPr>
            </a:lvl2pPr>
            <a:lvl3pPr marL="566745" indent="0" algn="ctr">
              <a:buNone/>
              <a:defRPr>
                <a:solidFill>
                  <a:schemeClr val="tx1">
                    <a:tint val="75000"/>
                  </a:schemeClr>
                </a:solidFill>
              </a:defRPr>
            </a:lvl3pPr>
            <a:lvl4pPr marL="850118" indent="0" algn="ctr">
              <a:buNone/>
              <a:defRPr>
                <a:solidFill>
                  <a:schemeClr val="tx1">
                    <a:tint val="75000"/>
                  </a:schemeClr>
                </a:solidFill>
              </a:defRPr>
            </a:lvl4pPr>
            <a:lvl5pPr marL="1133490" indent="0" algn="ctr">
              <a:buNone/>
              <a:defRPr>
                <a:solidFill>
                  <a:schemeClr val="tx1">
                    <a:tint val="75000"/>
                  </a:schemeClr>
                </a:solidFill>
              </a:defRPr>
            </a:lvl5pPr>
            <a:lvl6pPr marL="1416863" indent="0" algn="ctr">
              <a:buNone/>
              <a:defRPr>
                <a:solidFill>
                  <a:schemeClr val="tx1">
                    <a:tint val="75000"/>
                  </a:schemeClr>
                </a:solidFill>
              </a:defRPr>
            </a:lvl6pPr>
            <a:lvl7pPr marL="1700235" indent="0" algn="ctr">
              <a:buNone/>
              <a:defRPr>
                <a:solidFill>
                  <a:schemeClr val="tx1">
                    <a:tint val="75000"/>
                  </a:schemeClr>
                </a:solidFill>
              </a:defRPr>
            </a:lvl7pPr>
            <a:lvl8pPr marL="1983608" indent="0" algn="ctr">
              <a:buNone/>
              <a:defRPr>
                <a:solidFill>
                  <a:schemeClr val="tx1">
                    <a:tint val="75000"/>
                  </a:schemeClr>
                </a:solidFill>
              </a:defRPr>
            </a:lvl8pPr>
            <a:lvl9pPr marL="226698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41896782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487292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099487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34746" y="912504"/>
            <a:ext cx="6024420" cy="2338290"/>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34746" y="3564467"/>
            <a:ext cx="2947035" cy="627346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3712131" y="3564467"/>
            <a:ext cx="2947035" cy="627346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266309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79431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39018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3582482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6604332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059597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539901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7212838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7054931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8554974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89583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634746" y="912504"/>
            <a:ext cx="6024420" cy="2338290"/>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34746" y="3398618"/>
            <a:ext cx="2947035" cy="1283208"/>
          </a:xfrm>
        </p:spPr>
        <p:txBody>
          <a:bodyPr lIns="137160" rIns="137160" anchor="ctr">
            <a:normAutofit/>
          </a:bodyPr>
          <a:lstStyle>
            <a:lvl1pPr marL="0" indent="0">
              <a:spcBef>
                <a:spcPts val="0"/>
              </a:spcBef>
              <a:spcAft>
                <a:spcPts val="0"/>
              </a:spcAft>
              <a:buNone/>
              <a:defRPr sz="1818" b="0" cap="none" baseline="0">
                <a:solidFill>
                  <a:schemeClr val="accent1"/>
                </a:solidFill>
                <a:latin typeface="+mn-lt"/>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tr-TR" smtClean="0"/>
              <a:t>Asıl metin stillerini düzenle</a:t>
            </a:r>
          </a:p>
        </p:txBody>
      </p:sp>
      <p:sp>
        <p:nvSpPr>
          <p:cNvPr id="4" name="Content Placeholder 3"/>
          <p:cNvSpPr>
            <a:spLocks noGrp="1"/>
          </p:cNvSpPr>
          <p:nvPr>
            <p:ph sz="half" idx="2"/>
          </p:nvPr>
        </p:nvSpPr>
        <p:spPr>
          <a:xfrm>
            <a:off x="634746" y="4627551"/>
            <a:ext cx="2947035" cy="521037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3712131" y="3398618"/>
            <a:ext cx="2947035" cy="1283208"/>
          </a:xfrm>
        </p:spPr>
        <p:txBody>
          <a:bodyPr lIns="137160" rIns="137160" anchor="ctr">
            <a:normAutofit/>
          </a:bodyPr>
          <a:lstStyle>
            <a:lvl1pPr marL="0" indent="0">
              <a:spcBef>
                <a:spcPts val="0"/>
              </a:spcBef>
              <a:spcAft>
                <a:spcPts val="0"/>
              </a:spcAft>
              <a:buNone/>
              <a:defRPr lang="en-US" sz="1818" b="0" kern="1200" cap="none" baseline="0" dirty="0">
                <a:solidFill>
                  <a:schemeClr val="accent1"/>
                </a:solidFill>
                <a:latin typeface="+mn-lt"/>
                <a:ea typeface="+mn-ea"/>
                <a:cs typeface="+mn-cs"/>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marL="0" lvl="0" indent="0" algn="l" defTabSz="755660" rtl="0" eaLnBrk="1" latinLnBrk="0" hangingPunct="1">
              <a:lnSpc>
                <a:spcPct val="90000"/>
              </a:lnSpc>
              <a:spcBef>
                <a:spcPts val="1488"/>
              </a:spcBef>
              <a:buNone/>
            </a:pPr>
            <a:r>
              <a:rPr lang="tr-TR" smtClean="0"/>
              <a:t>Asıl metin stillerini düzenle</a:t>
            </a:r>
          </a:p>
        </p:txBody>
      </p:sp>
      <p:sp>
        <p:nvSpPr>
          <p:cNvPr id="6" name="Content Placeholder 5"/>
          <p:cNvSpPr>
            <a:spLocks noGrp="1"/>
          </p:cNvSpPr>
          <p:nvPr>
            <p:ph sz="quarter" idx="4"/>
          </p:nvPr>
        </p:nvSpPr>
        <p:spPr>
          <a:xfrm>
            <a:off x="3712131" y="4627551"/>
            <a:ext cx="2947035" cy="5210377"/>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21981681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4354020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0472314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162059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11"/>
          </p:nvPr>
        </p:nvSpPr>
        <p:spPr/>
        <p:txBody>
          <a:body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12"/>
          </p:nvPr>
        </p:nvSpPr>
        <p:spPr/>
        <p:txBody>
          <a:body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42728951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604773" y="3920914"/>
            <a:ext cx="5525690" cy="3528262"/>
          </a:xfrm>
        </p:spPr>
        <p:txBody>
          <a:bodyPr anchor="b">
            <a:normAutofit/>
          </a:bodyPr>
          <a:lstStyle>
            <a:lvl1pPr>
              <a:defRPr sz="3347"/>
            </a:lvl1pPr>
          </a:lstStyle>
          <a:p>
            <a:r>
              <a:rPr lang="tr-TR" smtClean="0"/>
              <a:t>Asıl başlık stili için tıklatın</a:t>
            </a:r>
            <a:endParaRPr lang="en-US" dirty="0"/>
          </a:p>
        </p:txBody>
      </p:sp>
      <p:sp>
        <p:nvSpPr>
          <p:cNvPr id="3" name="Subtitle 2"/>
          <p:cNvSpPr>
            <a:spLocks noGrp="1"/>
          </p:cNvSpPr>
          <p:nvPr>
            <p:ph type="subTitle" idx="1"/>
          </p:nvPr>
        </p:nvSpPr>
        <p:spPr>
          <a:xfrm>
            <a:off x="1604773" y="7449173"/>
            <a:ext cx="5525690" cy="1756167"/>
          </a:xfrm>
        </p:spPr>
        <p:txBody>
          <a:bodyPr anchor="t"/>
          <a:lstStyle>
            <a:lvl1pPr marL="0" indent="0" algn="l">
              <a:buNone/>
              <a:defRPr>
                <a:solidFill>
                  <a:schemeClr val="tx1">
                    <a:lumMod val="65000"/>
                    <a:lumOff val="35000"/>
                  </a:schemeClr>
                </a:solidFill>
              </a:defRPr>
            </a:lvl1pPr>
            <a:lvl2pPr marL="283373" indent="0" algn="ctr">
              <a:buNone/>
              <a:defRPr>
                <a:solidFill>
                  <a:schemeClr val="tx1">
                    <a:tint val="75000"/>
                  </a:schemeClr>
                </a:solidFill>
              </a:defRPr>
            </a:lvl2pPr>
            <a:lvl3pPr marL="566745" indent="0" algn="ctr">
              <a:buNone/>
              <a:defRPr>
                <a:solidFill>
                  <a:schemeClr val="tx1">
                    <a:tint val="75000"/>
                  </a:schemeClr>
                </a:solidFill>
              </a:defRPr>
            </a:lvl3pPr>
            <a:lvl4pPr marL="850118" indent="0" algn="ctr">
              <a:buNone/>
              <a:defRPr>
                <a:solidFill>
                  <a:schemeClr val="tx1">
                    <a:tint val="75000"/>
                  </a:schemeClr>
                </a:solidFill>
              </a:defRPr>
            </a:lvl4pPr>
            <a:lvl5pPr marL="1133490" indent="0" algn="ctr">
              <a:buNone/>
              <a:defRPr>
                <a:solidFill>
                  <a:schemeClr val="tx1">
                    <a:tint val="75000"/>
                  </a:schemeClr>
                </a:solidFill>
              </a:defRPr>
            </a:lvl5pPr>
            <a:lvl6pPr marL="1416863" indent="0" algn="ctr">
              <a:buNone/>
              <a:defRPr>
                <a:solidFill>
                  <a:schemeClr val="tx1">
                    <a:tint val="75000"/>
                  </a:schemeClr>
                </a:solidFill>
              </a:defRPr>
            </a:lvl6pPr>
            <a:lvl7pPr marL="1700235" indent="0" algn="ctr">
              <a:buNone/>
              <a:defRPr>
                <a:solidFill>
                  <a:schemeClr val="tx1">
                    <a:tint val="75000"/>
                  </a:schemeClr>
                </a:solidFill>
              </a:defRPr>
            </a:lvl7pPr>
            <a:lvl8pPr marL="1983608" indent="0" algn="ctr">
              <a:buNone/>
              <a:defRPr>
                <a:solidFill>
                  <a:schemeClr val="tx1">
                    <a:tint val="75000"/>
                  </a:schemeClr>
                </a:solidFill>
              </a:defRPr>
            </a:lvl8pPr>
            <a:lvl9pPr marL="226698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7" name="Freeform 6"/>
          <p:cNvSpPr/>
          <p:nvPr/>
        </p:nvSpPr>
        <p:spPr bwMode="auto">
          <a:xfrm>
            <a:off x="0" y="6741942"/>
            <a:ext cx="1081321" cy="121402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29613" y="7062728"/>
            <a:ext cx="483293" cy="569325"/>
          </a:xfrm>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6567298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15403113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0020851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33964597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19935930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87298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8862915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4261305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6623391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5561597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1521701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1607074" y="973149"/>
            <a:ext cx="5523389" cy="199724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604772" y="3326836"/>
            <a:ext cx="5525691" cy="589029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pPr defTabSz="566745"/>
            <a:endParaRPr lang="tr-TR">
              <a:solidFill>
                <a:prstClr val="black">
                  <a:tint val="75000"/>
                </a:prstClr>
              </a:solidFill>
            </a:endParaRPr>
          </a:p>
        </p:txBody>
      </p:sp>
      <p:sp>
        <p:nvSpPr>
          <p:cNvPr id="8" name="Freeform 11"/>
          <p:cNvSpPr/>
          <p:nvPr/>
        </p:nvSpPr>
        <p:spPr bwMode="auto">
          <a:xfrm flipV="1">
            <a:off x="-2596" y="1113896"/>
            <a:ext cx="984556" cy="791008"/>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05195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54118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634746" y="735205"/>
            <a:ext cx="2720340" cy="2708995"/>
          </a:xfrm>
        </p:spPr>
        <p:txBody>
          <a:bodyPr>
            <a:noAutofit/>
          </a:bodyPr>
          <a:lstStyle>
            <a:lvl1pPr>
              <a:lnSpc>
                <a:spcPct val="80000"/>
              </a:lnSpc>
              <a:defRPr sz="2975"/>
            </a:lvl1pPr>
          </a:lstStyle>
          <a:p>
            <a:r>
              <a:rPr lang="tr-TR" smtClean="0"/>
              <a:t>Asıl başlık stili için tıklatın</a:t>
            </a:r>
            <a:endParaRPr lang="en-US" dirty="0"/>
          </a:p>
        </p:txBody>
      </p:sp>
      <p:sp>
        <p:nvSpPr>
          <p:cNvPr id="3" name="Content Placeholder 2"/>
          <p:cNvSpPr>
            <a:spLocks noGrp="1"/>
          </p:cNvSpPr>
          <p:nvPr>
            <p:ph idx="1"/>
          </p:nvPr>
        </p:nvSpPr>
        <p:spPr>
          <a:xfrm>
            <a:off x="3542109" y="1283208"/>
            <a:ext cx="3519440" cy="8084210"/>
          </a:xfrm>
        </p:spPr>
        <p:txBody>
          <a:bodyPr>
            <a:normAutofit/>
          </a:bodyPr>
          <a:lstStyle>
            <a:lvl1pPr>
              <a:defRPr sz="1653"/>
            </a:lvl1pPr>
            <a:lvl2pPr>
              <a:defRPr sz="1322"/>
            </a:lvl2pPr>
            <a:lvl3pPr>
              <a:defRPr sz="992"/>
            </a:lvl3pPr>
            <a:lvl4pPr>
              <a:defRPr sz="992"/>
            </a:lvl4pPr>
            <a:lvl5pPr>
              <a:defRPr sz="992"/>
            </a:lvl5pPr>
            <a:lvl6pPr>
              <a:defRPr sz="992"/>
            </a:lvl6pPr>
            <a:lvl7pPr>
              <a:defRPr sz="992"/>
            </a:lvl7pPr>
            <a:lvl8pPr>
              <a:defRPr sz="992"/>
            </a:lvl8pPr>
            <a:lvl9pPr>
              <a:defRPr sz="992"/>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34746" y="3520037"/>
            <a:ext cx="2720340" cy="5866392"/>
          </a:xfrm>
        </p:spPr>
        <p:txBody>
          <a:bodyPr lIns="91440" rIns="91440">
            <a:normAutofit/>
          </a:bodyPr>
          <a:lstStyle>
            <a:lvl1pPr marL="0" indent="0">
              <a:lnSpc>
                <a:spcPct val="108000"/>
              </a:lnSpc>
              <a:spcBef>
                <a:spcPts val="496"/>
              </a:spcBef>
              <a:buNone/>
              <a:defRPr sz="132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8BD707-D9CF-40AE-B4C6-C98DA3205C0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spTree>
    <p:extLst>
      <p:ext uri="{BB962C8B-B14F-4D97-AF65-F5344CB8AC3E}">
        <p14:creationId xmlns:p14="http://schemas.microsoft.com/office/powerpoint/2010/main" val="33477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83369" y="7734141"/>
            <a:ext cx="4817269" cy="2281259"/>
          </a:xfrm>
        </p:spPr>
        <p:txBody>
          <a:bodyPr anchor="ctr">
            <a:normAutofit/>
          </a:bodyPr>
          <a:lstStyle>
            <a:lvl1pPr algn="r">
              <a:defRPr sz="3636" spc="165"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1"/>
            <a:ext cx="7554611" cy="7128933"/>
          </a:xfrm>
          <a:solidFill>
            <a:schemeClr val="accent1">
              <a:lumMod val="60000"/>
              <a:lumOff val="40000"/>
            </a:schemeClr>
          </a:solidFill>
        </p:spPr>
        <p:txBody>
          <a:bodyPr lIns="457200" tIns="365760" anchor="t"/>
          <a:lstStyle>
            <a:lvl1pPr marL="0" indent="0">
              <a:buNone/>
              <a:defRPr sz="1983"/>
            </a:lvl1pPr>
            <a:lvl2pPr marL="283373" indent="0">
              <a:buNone/>
              <a:defRPr sz="1735"/>
            </a:lvl2pPr>
            <a:lvl3pPr marL="566745" indent="0">
              <a:buNone/>
              <a:defRPr sz="1488"/>
            </a:lvl3pPr>
            <a:lvl4pPr marL="850118" indent="0">
              <a:buNone/>
              <a:defRPr sz="1240"/>
            </a:lvl4pPr>
            <a:lvl5pPr marL="1133490" indent="0">
              <a:buNone/>
              <a:defRPr sz="1240"/>
            </a:lvl5pPr>
            <a:lvl6pPr marL="1416863" indent="0">
              <a:buNone/>
              <a:defRPr sz="1240"/>
            </a:lvl6pPr>
            <a:lvl7pPr marL="1700235" indent="0">
              <a:buNone/>
              <a:defRPr sz="1240"/>
            </a:lvl7pPr>
            <a:lvl8pPr marL="1983608" indent="0">
              <a:buNone/>
              <a:defRPr sz="1240"/>
            </a:lvl8pPr>
            <a:lvl9pPr marL="2266980" indent="0">
              <a:buNone/>
              <a:defRPr sz="124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5336778" y="7734141"/>
            <a:ext cx="1983581" cy="2281259"/>
          </a:xfrm>
        </p:spPr>
        <p:txBody>
          <a:bodyPr lIns="91440" rIns="91440" anchor="ctr">
            <a:normAutofit/>
          </a:bodyPr>
          <a:lstStyle>
            <a:lvl1pPr marL="0" indent="0">
              <a:lnSpc>
                <a:spcPct val="100000"/>
              </a:lnSpc>
              <a:spcBef>
                <a:spcPts val="0"/>
              </a:spcBef>
              <a:buNone/>
              <a:defRPr sz="1322">
                <a:solidFill>
                  <a:schemeClr val="tx1">
                    <a:lumMod val="95000"/>
                    <a:lumOff val="5000"/>
                  </a:schemeClr>
                </a:solidFill>
              </a:defRPr>
            </a:lvl1pPr>
            <a:lvl2pPr marL="283373" indent="0">
              <a:buNone/>
              <a:defRPr sz="868"/>
            </a:lvl2pPr>
            <a:lvl3pPr marL="566745" indent="0">
              <a:buNone/>
              <a:defRPr sz="744"/>
            </a:lvl3pPr>
            <a:lvl4pPr marL="850118" indent="0">
              <a:buNone/>
              <a:defRPr sz="620"/>
            </a:lvl4pPr>
            <a:lvl5pPr marL="1133490" indent="0">
              <a:buNone/>
              <a:defRPr sz="620"/>
            </a:lvl5pPr>
            <a:lvl6pPr marL="1416863" indent="0">
              <a:buNone/>
              <a:defRPr sz="620"/>
            </a:lvl6pPr>
            <a:lvl7pPr marL="1700235" indent="0">
              <a:buNone/>
              <a:defRPr sz="620"/>
            </a:lvl7pPr>
            <a:lvl8pPr marL="1983608" indent="0">
              <a:buNone/>
              <a:defRPr sz="620"/>
            </a:lvl8pPr>
            <a:lvl9pPr marL="2266980" indent="0">
              <a:buNone/>
              <a:defRPr sz="62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D8BD707-D9CF-40AE-B4C6-C98DA3205C0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6F15528-21DE-4FAA-801E-634DDDAF4B2B}" type="slidenum">
              <a:rPr lang="tr-TR" smtClean="0"/>
              <a:t>‹#›</a:t>
            </a:fld>
            <a:endParaRPr lang="tr-TR"/>
          </a:p>
        </p:txBody>
      </p:sp>
      <p:cxnSp>
        <p:nvCxnSpPr>
          <p:cNvPr id="8" name="Straight Connector 7"/>
          <p:cNvCxnSpPr/>
          <p:nvPr/>
        </p:nvCxnSpPr>
        <p:spPr>
          <a:xfrm flipV="1">
            <a:off x="5198095" y="8208106"/>
            <a:ext cx="0" cy="14257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46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0.xml"/><Relationship Id="rId1" Type="http://schemas.openxmlformats.org/officeDocument/2006/relationships/slideLayout" Target="../slideLayouts/slideLayout21.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22.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23.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24.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25.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5.xml"/><Relationship Id="rId1" Type="http://schemas.openxmlformats.org/officeDocument/2006/relationships/slideLayout" Target="../slideLayouts/slideLayout26.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27.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8.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9.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31.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32.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33.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34.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35.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36.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37.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38.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39.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41.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42.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43.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44.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45.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46.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47.xml"/></Relationships>
</file>

<file path=ppt/slideMasters/_rels/slideMaster37.xml.rels><?xml version="1.0" encoding="UTF-8" standalone="yes"?>
<Relationships xmlns="http://schemas.openxmlformats.org/package/2006/relationships"><Relationship Id="rId2" Type="http://schemas.openxmlformats.org/officeDocument/2006/relationships/theme" Target="../theme/theme37.xml"/><Relationship Id="rId1" Type="http://schemas.openxmlformats.org/officeDocument/2006/relationships/slideLayout" Target="../slideLayouts/slideLayout48.xml"/></Relationships>
</file>

<file path=ppt/slideMasters/_rels/slideMaster38.xml.rels><?xml version="1.0" encoding="UTF-8" standalone="yes"?>
<Relationships xmlns="http://schemas.openxmlformats.org/package/2006/relationships"><Relationship Id="rId2" Type="http://schemas.openxmlformats.org/officeDocument/2006/relationships/theme" Target="../theme/theme38.xml"/><Relationship Id="rId1" Type="http://schemas.openxmlformats.org/officeDocument/2006/relationships/slideLayout" Target="../slideLayouts/slideLayout49.xml"/></Relationships>
</file>

<file path=ppt/slideMasters/_rels/slideMaster39.xml.rels><?xml version="1.0" encoding="UTF-8" standalone="yes"?>
<Relationships xmlns="http://schemas.openxmlformats.org/package/2006/relationships"><Relationship Id="rId2" Type="http://schemas.openxmlformats.org/officeDocument/2006/relationships/theme" Target="../theme/theme39.xml"/><Relationship Id="rId1"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40.xml.rels><?xml version="1.0" encoding="UTF-8" standalone="yes"?>
<Relationships xmlns="http://schemas.openxmlformats.org/package/2006/relationships"><Relationship Id="rId2" Type="http://schemas.openxmlformats.org/officeDocument/2006/relationships/theme" Target="../theme/theme40.xml"/><Relationship Id="rId1" Type="http://schemas.openxmlformats.org/officeDocument/2006/relationships/slideLayout" Target="../slideLayouts/slideLayout51.xml"/></Relationships>
</file>

<file path=ppt/slideMasters/_rels/slideMaster41.xml.rels><?xml version="1.0" encoding="UTF-8" standalone="yes"?>
<Relationships xmlns="http://schemas.openxmlformats.org/package/2006/relationships"><Relationship Id="rId2" Type="http://schemas.openxmlformats.org/officeDocument/2006/relationships/theme" Target="../theme/theme41.xml"/><Relationship Id="rId1" Type="http://schemas.openxmlformats.org/officeDocument/2006/relationships/slideLayout" Target="../slideLayouts/slideLayout52.xml"/></Relationships>
</file>

<file path=ppt/slideMasters/_rels/slideMaster42.xml.rels><?xml version="1.0" encoding="UTF-8" standalone="yes"?>
<Relationships xmlns="http://schemas.openxmlformats.org/package/2006/relationships"><Relationship Id="rId2" Type="http://schemas.openxmlformats.org/officeDocument/2006/relationships/theme" Target="../theme/theme42.xml"/><Relationship Id="rId1" Type="http://schemas.openxmlformats.org/officeDocument/2006/relationships/slideLayout" Target="../slideLayouts/slideLayout53.xml"/></Relationships>
</file>

<file path=ppt/slideMasters/_rels/slideMaster43.xml.rels><?xml version="1.0" encoding="UTF-8" standalone="yes"?>
<Relationships xmlns="http://schemas.openxmlformats.org/package/2006/relationships"><Relationship Id="rId2" Type="http://schemas.openxmlformats.org/officeDocument/2006/relationships/theme" Target="../theme/theme43.xml"/><Relationship Id="rId1" Type="http://schemas.openxmlformats.org/officeDocument/2006/relationships/slideLayout" Target="../slideLayouts/slideLayout54.xml"/></Relationships>
</file>

<file path=ppt/slideMasters/_rels/slideMaster44.xml.rels><?xml version="1.0" encoding="UTF-8" standalone="yes"?>
<Relationships xmlns="http://schemas.openxmlformats.org/package/2006/relationships"><Relationship Id="rId2" Type="http://schemas.openxmlformats.org/officeDocument/2006/relationships/theme" Target="../theme/theme44.xml"/><Relationship Id="rId1" Type="http://schemas.openxmlformats.org/officeDocument/2006/relationships/slideLayout" Target="../slideLayouts/slideLayout55.xml"/></Relationships>
</file>

<file path=ppt/slideMasters/_rels/slideMaster45.xml.rels><?xml version="1.0" encoding="UTF-8" standalone="yes"?>
<Relationships xmlns="http://schemas.openxmlformats.org/package/2006/relationships"><Relationship Id="rId2" Type="http://schemas.openxmlformats.org/officeDocument/2006/relationships/theme" Target="../theme/theme45.xml"/><Relationship Id="rId1" Type="http://schemas.openxmlformats.org/officeDocument/2006/relationships/slideLayout" Target="../slideLayouts/slideLayout56.xml"/></Relationships>
</file>

<file path=ppt/slideMasters/_rels/slideMaster46.xml.rels><?xml version="1.0" encoding="UTF-8" standalone="yes"?>
<Relationships xmlns="http://schemas.openxmlformats.org/package/2006/relationships"><Relationship Id="rId2" Type="http://schemas.openxmlformats.org/officeDocument/2006/relationships/theme" Target="../theme/theme46.xml"/><Relationship Id="rId1" Type="http://schemas.openxmlformats.org/officeDocument/2006/relationships/slideLayout" Target="../slideLayouts/slideLayout57.xml"/></Relationships>
</file>

<file path=ppt/slideMasters/_rels/slideMaster47.xml.rels><?xml version="1.0" encoding="UTF-8" standalone="yes"?>
<Relationships xmlns="http://schemas.openxmlformats.org/package/2006/relationships"><Relationship Id="rId2" Type="http://schemas.openxmlformats.org/officeDocument/2006/relationships/theme" Target="../theme/theme47.xml"/><Relationship Id="rId1" Type="http://schemas.openxmlformats.org/officeDocument/2006/relationships/slideLayout" Target="../slideLayouts/slideLayout58.xml"/></Relationships>
</file>

<file path=ppt/slideMasters/_rels/slideMaster48.xml.rels><?xml version="1.0" encoding="UTF-8" standalone="yes"?>
<Relationships xmlns="http://schemas.openxmlformats.org/package/2006/relationships"><Relationship Id="rId2" Type="http://schemas.openxmlformats.org/officeDocument/2006/relationships/theme" Target="../theme/theme48.xml"/><Relationship Id="rId1" Type="http://schemas.openxmlformats.org/officeDocument/2006/relationships/slideLayout" Target="../slideLayouts/slideLayout59.xml"/></Relationships>
</file>

<file path=ppt/slideMasters/_rels/slideMaster49.xml.rels><?xml version="1.0" encoding="UTF-8" standalone="yes"?>
<Relationships xmlns="http://schemas.openxmlformats.org/package/2006/relationships"><Relationship Id="rId2" Type="http://schemas.openxmlformats.org/officeDocument/2006/relationships/theme" Target="../theme/theme49.xml"/><Relationship Id="rId1"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_rels/slideMaster50.xml.rels><?xml version="1.0" encoding="UTF-8" standalone="yes"?>
<Relationships xmlns="http://schemas.openxmlformats.org/package/2006/relationships"><Relationship Id="rId2" Type="http://schemas.openxmlformats.org/officeDocument/2006/relationships/theme" Target="../theme/theme50.xml"/><Relationship Id="rId1" Type="http://schemas.openxmlformats.org/officeDocument/2006/relationships/slideLayout" Target="../slideLayouts/slideLayout61.xml"/></Relationships>
</file>

<file path=ppt/slideMasters/_rels/slideMaster51.xml.rels><?xml version="1.0" encoding="UTF-8" standalone="yes"?>
<Relationships xmlns="http://schemas.openxmlformats.org/package/2006/relationships"><Relationship Id="rId2" Type="http://schemas.openxmlformats.org/officeDocument/2006/relationships/theme" Target="../theme/theme51.xml"/><Relationship Id="rId1" Type="http://schemas.openxmlformats.org/officeDocument/2006/relationships/slideLayout" Target="../slideLayouts/slideLayout62.xml"/></Relationships>
</file>

<file path=ppt/slideMasters/_rels/slideMaster52.xml.rels><?xml version="1.0" encoding="UTF-8" standalone="yes"?>
<Relationships xmlns="http://schemas.openxmlformats.org/package/2006/relationships"><Relationship Id="rId2" Type="http://schemas.openxmlformats.org/officeDocument/2006/relationships/theme" Target="../theme/theme52.xml"/><Relationship Id="rId1" Type="http://schemas.openxmlformats.org/officeDocument/2006/relationships/slideLayout" Target="../slideLayouts/slideLayout63.xml"/></Relationships>
</file>

<file path=ppt/slideMasters/_rels/slideMaster53.xml.rels><?xml version="1.0" encoding="UTF-8" standalone="yes"?>
<Relationships xmlns="http://schemas.openxmlformats.org/package/2006/relationships"><Relationship Id="rId2" Type="http://schemas.openxmlformats.org/officeDocument/2006/relationships/theme" Target="../theme/theme53.xml"/><Relationship Id="rId1"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1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19.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4746" y="912504"/>
            <a:ext cx="6024420" cy="2338290"/>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34747" y="3564467"/>
            <a:ext cx="6024420" cy="6273461"/>
          </a:xfrm>
          <a:prstGeom prst="rect">
            <a:avLst/>
          </a:prstGeom>
        </p:spPr>
        <p:txBody>
          <a:bodyPr vert="horz" lIns="45720" tIns="45720" rIns="4572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34747" y="10089505"/>
            <a:ext cx="1335120" cy="427736"/>
          </a:xfrm>
          <a:prstGeom prst="rect">
            <a:avLst/>
          </a:prstGeom>
        </p:spPr>
        <p:txBody>
          <a:bodyPr vert="horz" lIns="91440" tIns="45720" rIns="91440" bIns="45720" rtlCol="0" anchor="ctr"/>
          <a:lstStyle>
            <a:lvl1pPr algn="l">
              <a:defRPr sz="826">
                <a:solidFill>
                  <a:schemeClr val="tx1">
                    <a:lumMod val="95000"/>
                    <a:lumOff val="5000"/>
                  </a:schemeClr>
                </a:solidFill>
                <a:latin typeface="+mj-lt"/>
              </a:defRPr>
            </a:lvl1pPr>
          </a:lstStyle>
          <a:p>
            <a:fld id="{1D8BD707-D9CF-40AE-B4C6-C98DA3205C09}" type="datetimeFigureOut">
              <a:rPr lang="en-US" smtClean="0"/>
              <a:t>5/13/2022</a:t>
            </a:fld>
            <a:endParaRPr lang="en-US"/>
          </a:p>
        </p:txBody>
      </p:sp>
      <p:sp>
        <p:nvSpPr>
          <p:cNvPr id="5" name="Footer Placeholder 4"/>
          <p:cNvSpPr>
            <a:spLocks noGrp="1"/>
          </p:cNvSpPr>
          <p:nvPr>
            <p:ph type="ftr" sz="quarter" idx="3"/>
          </p:nvPr>
        </p:nvSpPr>
        <p:spPr>
          <a:xfrm>
            <a:off x="3001610" y="10089505"/>
            <a:ext cx="3657675" cy="427736"/>
          </a:xfrm>
          <a:prstGeom prst="rect">
            <a:avLst/>
          </a:prstGeom>
        </p:spPr>
        <p:txBody>
          <a:bodyPr vert="horz" lIns="91440" tIns="45720" rIns="91440" bIns="45720" rtlCol="0" anchor="ctr"/>
          <a:lstStyle>
            <a:lvl1pPr algn="r">
              <a:defRPr sz="826" cap="all" baseline="0">
                <a:solidFill>
                  <a:schemeClr val="tx1">
                    <a:lumMod val="95000"/>
                    <a:lumOff val="5000"/>
                  </a:schemeClr>
                </a:solidFill>
                <a:latin typeface="+mj-lt"/>
              </a:defRPr>
            </a:lvl1pPr>
          </a:lstStyle>
          <a:p>
            <a:endParaRPr lang="tr-TR"/>
          </a:p>
        </p:txBody>
      </p:sp>
      <p:sp>
        <p:nvSpPr>
          <p:cNvPr id="6" name="Slide Number Placeholder 5"/>
          <p:cNvSpPr>
            <a:spLocks noGrp="1"/>
          </p:cNvSpPr>
          <p:nvPr>
            <p:ph type="sldNum" sz="quarter" idx="4"/>
          </p:nvPr>
        </p:nvSpPr>
        <p:spPr>
          <a:xfrm>
            <a:off x="6716889" y="10089505"/>
            <a:ext cx="603470" cy="427736"/>
          </a:xfrm>
          <a:prstGeom prst="rect">
            <a:avLst/>
          </a:prstGeom>
        </p:spPr>
        <p:txBody>
          <a:bodyPr vert="horz" lIns="91440" tIns="45720" rIns="91440" bIns="45720" rtlCol="0" anchor="ctr"/>
          <a:lstStyle>
            <a:lvl1pPr algn="l">
              <a:defRPr sz="826">
                <a:solidFill>
                  <a:schemeClr val="tx1">
                    <a:lumMod val="95000"/>
                    <a:lumOff val="5000"/>
                  </a:schemeClr>
                </a:solidFill>
                <a:latin typeface="+mj-lt"/>
              </a:defRPr>
            </a:lvl1pPr>
          </a:lstStyle>
          <a:p>
            <a:fld id="{B6F15528-21DE-4FAA-801E-634DDDAF4B2B}" type="slidenum">
              <a:rPr lang="tr-TR" smtClean="0"/>
              <a:t>‹#›</a:t>
            </a:fld>
            <a:endParaRPr lang="tr-TR"/>
          </a:p>
        </p:txBody>
      </p:sp>
      <p:cxnSp>
        <p:nvCxnSpPr>
          <p:cNvPr id="7" name="Straight Connector 6"/>
          <p:cNvCxnSpPr/>
          <p:nvPr/>
        </p:nvCxnSpPr>
        <p:spPr>
          <a:xfrm flipV="1">
            <a:off x="472281" y="1288453"/>
            <a:ext cx="0" cy="142578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44946"/>
      </p:ext>
    </p:extLst>
  </p:cSld>
  <p:clrMap bg1="lt1" tx1="dk1" bg2="lt2" tx2="dk2" accent1="accent1" accent2="accent2" accent3="accent3" accent4="accent4" accent5="accent5" accent6="accent6" hlink="hlink" folHlink="folHlink"/>
  <p:sldLayoutIdLst>
    <p:sldLayoutId id="2147484407" r:id="rId1"/>
    <p:sldLayoutId id="2147484408" r:id="rId2"/>
    <p:sldLayoutId id="2147484409" r:id="rId3"/>
    <p:sldLayoutId id="2147484410" r:id="rId4"/>
    <p:sldLayoutId id="2147484411" r:id="rId5"/>
    <p:sldLayoutId id="2147484412" r:id="rId6"/>
    <p:sldLayoutId id="2147484413" r:id="rId7"/>
    <p:sldLayoutId id="2147484414" r:id="rId8"/>
    <p:sldLayoutId id="2147484415" r:id="rId9"/>
    <p:sldLayoutId id="2147484416" r:id="rId10"/>
    <p:sldLayoutId id="2147484417" r:id="rId11"/>
    <p:sldLayoutId id="2147484418" r:id="rId12"/>
  </p:sldLayoutIdLst>
  <p:txStyles>
    <p:titleStyle>
      <a:lvl1pPr algn="l" defTabSz="755660" rtl="0" eaLnBrk="1" latinLnBrk="0" hangingPunct="1">
        <a:lnSpc>
          <a:spcPct val="80000"/>
        </a:lnSpc>
        <a:spcBef>
          <a:spcPct val="0"/>
        </a:spcBef>
        <a:buNone/>
        <a:defRPr sz="3636" kern="1200" cap="all" spc="83" baseline="0">
          <a:solidFill>
            <a:schemeClr val="tx1">
              <a:lumMod val="95000"/>
              <a:lumOff val="5000"/>
            </a:schemeClr>
          </a:solidFill>
          <a:latin typeface="+mj-lt"/>
          <a:ea typeface="+mj-ea"/>
          <a:cs typeface="+mj-cs"/>
        </a:defRPr>
      </a:lvl1pPr>
    </p:titleStyle>
    <p:bodyStyle>
      <a:lvl1pPr marL="75566" indent="-75566" algn="l" defTabSz="755660" rtl="0" eaLnBrk="1" latinLnBrk="0" hangingPunct="1">
        <a:lnSpc>
          <a:spcPct val="90000"/>
        </a:lnSpc>
        <a:spcBef>
          <a:spcPts val="992"/>
        </a:spcBef>
        <a:spcAft>
          <a:spcPts val="165"/>
        </a:spcAft>
        <a:buClr>
          <a:schemeClr val="accent1"/>
        </a:buClr>
        <a:buSzPct val="100000"/>
        <a:buFont typeface="Tw Cen MT" panose="020B0602020104020603" pitchFamily="34" charset="0"/>
        <a:buChar char=" "/>
        <a:defRPr sz="1653" kern="1200">
          <a:solidFill>
            <a:schemeClr val="tx1"/>
          </a:solidFill>
          <a:latin typeface="+mn-lt"/>
          <a:ea typeface="+mn-ea"/>
          <a:cs typeface="+mn-cs"/>
        </a:defRPr>
      </a:lvl1pPr>
      <a:lvl2pPr marL="219141" indent="-113349" algn="l" defTabSz="755660" rtl="0" eaLnBrk="1" latinLnBrk="0" hangingPunct="1">
        <a:lnSpc>
          <a:spcPct val="90000"/>
        </a:lnSpc>
        <a:spcBef>
          <a:spcPts val="165"/>
        </a:spcBef>
        <a:spcAft>
          <a:spcPts val="331"/>
        </a:spcAft>
        <a:buClr>
          <a:schemeClr val="accent1"/>
        </a:buClr>
        <a:buFont typeface="Wingdings 3" pitchFamily="18" charset="2"/>
        <a:buChar char=""/>
        <a:defRPr sz="1322" kern="1200">
          <a:solidFill>
            <a:schemeClr val="tx1"/>
          </a:solidFill>
          <a:latin typeface="+mn-lt"/>
          <a:ea typeface="+mn-ea"/>
          <a:cs typeface="+mn-cs"/>
        </a:defRPr>
      </a:lvl2pPr>
      <a:lvl3pPr marL="370273" indent="-113349" algn="l" defTabSz="755660" rtl="0" eaLnBrk="1" latinLnBrk="0" hangingPunct="1">
        <a:lnSpc>
          <a:spcPct val="90000"/>
        </a:lnSpc>
        <a:spcBef>
          <a:spcPts val="165"/>
        </a:spcBef>
        <a:spcAft>
          <a:spcPts val="331"/>
        </a:spcAft>
        <a:buClr>
          <a:schemeClr val="accent1"/>
        </a:buClr>
        <a:buFont typeface="Wingdings 3" pitchFamily="18" charset="2"/>
        <a:buChar char=""/>
        <a:defRPr sz="992" kern="1200">
          <a:solidFill>
            <a:schemeClr val="tx1"/>
          </a:solidFill>
          <a:latin typeface="+mn-lt"/>
          <a:ea typeface="+mn-ea"/>
          <a:cs typeface="+mn-cs"/>
        </a:defRPr>
      </a:lvl3pPr>
      <a:lvl4pPr marL="491179" indent="-113349" algn="l" defTabSz="755660" rtl="0" eaLnBrk="1" latinLnBrk="0" hangingPunct="1">
        <a:lnSpc>
          <a:spcPct val="90000"/>
        </a:lnSpc>
        <a:spcBef>
          <a:spcPts val="165"/>
        </a:spcBef>
        <a:spcAft>
          <a:spcPts val="331"/>
        </a:spcAft>
        <a:buClr>
          <a:schemeClr val="accent1"/>
        </a:buClr>
        <a:buFont typeface="Wingdings 3" pitchFamily="18" charset="2"/>
        <a:buChar char=""/>
        <a:defRPr sz="992" kern="1200">
          <a:solidFill>
            <a:schemeClr val="tx1"/>
          </a:solidFill>
          <a:latin typeface="+mn-lt"/>
          <a:ea typeface="+mn-ea"/>
          <a:cs typeface="+mn-cs"/>
        </a:defRPr>
      </a:lvl4pPr>
      <a:lvl5pPr marL="642311" indent="-113349" algn="l" defTabSz="755660" rtl="0" eaLnBrk="1" latinLnBrk="0" hangingPunct="1">
        <a:lnSpc>
          <a:spcPct val="90000"/>
        </a:lnSpc>
        <a:spcBef>
          <a:spcPts val="165"/>
        </a:spcBef>
        <a:spcAft>
          <a:spcPts val="331"/>
        </a:spcAft>
        <a:buClr>
          <a:schemeClr val="accent1"/>
        </a:buClr>
        <a:buFont typeface="Wingdings 3" pitchFamily="18" charset="2"/>
        <a:buChar char=""/>
        <a:defRPr sz="992" kern="1200">
          <a:solidFill>
            <a:schemeClr val="tx1"/>
          </a:solidFill>
          <a:latin typeface="+mn-lt"/>
          <a:ea typeface="+mn-ea"/>
          <a:cs typeface="+mn-cs"/>
        </a:defRPr>
      </a:lvl5pPr>
      <a:lvl6pPr marL="755660" indent="-113349" algn="l" defTabSz="755660" rtl="0" eaLnBrk="1" latinLnBrk="0" hangingPunct="1">
        <a:lnSpc>
          <a:spcPct val="90000"/>
        </a:lnSpc>
        <a:spcBef>
          <a:spcPts val="165"/>
        </a:spcBef>
        <a:spcAft>
          <a:spcPts val="331"/>
        </a:spcAft>
        <a:buClr>
          <a:schemeClr val="accent1"/>
        </a:buClr>
        <a:buFont typeface="Wingdings 3" pitchFamily="18" charset="2"/>
        <a:buChar char=""/>
        <a:defRPr sz="992" kern="1200">
          <a:solidFill>
            <a:schemeClr val="tx1"/>
          </a:solidFill>
          <a:latin typeface="+mn-lt"/>
          <a:ea typeface="+mn-ea"/>
          <a:cs typeface="+mn-cs"/>
        </a:defRPr>
      </a:lvl6pPr>
      <a:lvl7pPr marL="876566" indent="-113349" algn="l" defTabSz="755660" rtl="0" eaLnBrk="1" latinLnBrk="0" hangingPunct="1">
        <a:lnSpc>
          <a:spcPct val="90000"/>
        </a:lnSpc>
        <a:spcBef>
          <a:spcPts val="165"/>
        </a:spcBef>
        <a:spcAft>
          <a:spcPts val="331"/>
        </a:spcAft>
        <a:buClr>
          <a:schemeClr val="accent1"/>
        </a:buClr>
        <a:buFont typeface="Wingdings 3" pitchFamily="18" charset="2"/>
        <a:buChar char=""/>
        <a:defRPr sz="992" kern="1200">
          <a:solidFill>
            <a:schemeClr val="tx1"/>
          </a:solidFill>
          <a:latin typeface="+mn-lt"/>
          <a:ea typeface="+mn-ea"/>
          <a:cs typeface="+mn-cs"/>
        </a:defRPr>
      </a:lvl7pPr>
      <a:lvl8pPr marL="1005028" indent="-113349" algn="l" defTabSz="755660" rtl="0" eaLnBrk="1" latinLnBrk="0" hangingPunct="1">
        <a:lnSpc>
          <a:spcPct val="90000"/>
        </a:lnSpc>
        <a:spcBef>
          <a:spcPts val="165"/>
        </a:spcBef>
        <a:spcAft>
          <a:spcPts val="331"/>
        </a:spcAft>
        <a:buClr>
          <a:schemeClr val="accent1"/>
        </a:buClr>
        <a:buFont typeface="Wingdings 3" pitchFamily="18" charset="2"/>
        <a:buChar char=""/>
        <a:defRPr sz="992" kern="1200">
          <a:solidFill>
            <a:schemeClr val="tx1"/>
          </a:solidFill>
          <a:latin typeface="+mn-lt"/>
          <a:ea typeface="+mn-ea"/>
          <a:cs typeface="+mn-cs"/>
        </a:defRPr>
      </a:lvl8pPr>
      <a:lvl9pPr marL="1125934" indent="-113349" algn="l" defTabSz="755660" rtl="0" eaLnBrk="1" latinLnBrk="0" hangingPunct="1">
        <a:lnSpc>
          <a:spcPct val="90000"/>
        </a:lnSpc>
        <a:spcBef>
          <a:spcPts val="165"/>
        </a:spcBef>
        <a:spcAft>
          <a:spcPts val="331"/>
        </a:spcAft>
        <a:buClr>
          <a:schemeClr val="accent1"/>
        </a:buClr>
        <a:buFont typeface="Wingdings 3" pitchFamily="18" charset="2"/>
        <a:buChar char=""/>
        <a:defRPr sz="992"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848600647"/>
      </p:ext>
    </p:extLst>
  </p:cSld>
  <p:clrMap bg1="dk1" tx1="lt1" bg2="dk2" tx2="lt2" accent1="accent1" accent2="accent2" accent3="accent3" accent4="accent4" accent5="accent5" accent6="accent6" hlink="hlink" folHlink="folHlink"/>
  <p:sldLayoutIdLst>
    <p:sldLayoutId id="2147484436"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863079191"/>
      </p:ext>
    </p:extLst>
  </p:cSld>
  <p:clrMap bg1="dk1" tx1="lt1" bg2="dk2" tx2="lt2" accent1="accent1" accent2="accent2" accent3="accent3" accent4="accent4" accent5="accent5" accent6="accent6" hlink="hlink" folHlink="folHlink"/>
  <p:sldLayoutIdLst>
    <p:sldLayoutId id="2147484438"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1608227201"/>
      </p:ext>
    </p:extLst>
  </p:cSld>
  <p:clrMap bg1="dk1" tx1="lt1" bg2="dk2" tx2="lt2" accent1="accent1" accent2="accent2" accent3="accent3" accent4="accent4" accent5="accent5" accent6="accent6" hlink="hlink" folHlink="folHlink"/>
  <p:sldLayoutIdLst>
    <p:sldLayoutId id="2147484440"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560044772"/>
      </p:ext>
    </p:extLst>
  </p:cSld>
  <p:clrMap bg1="dk1" tx1="lt1" bg2="dk2" tx2="lt2" accent1="accent1" accent2="accent2" accent3="accent3" accent4="accent4" accent5="accent5" accent6="accent6" hlink="hlink" folHlink="folHlink"/>
  <p:sldLayoutIdLst>
    <p:sldLayoutId id="2147484442"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14651977"/>
      </p:ext>
    </p:extLst>
  </p:cSld>
  <p:clrMap bg1="dk1" tx1="lt1" bg2="dk2" tx2="lt2" accent1="accent1" accent2="accent2" accent3="accent3" accent4="accent4" accent5="accent5" accent6="accent6" hlink="hlink" folHlink="folHlink"/>
  <p:sldLayoutIdLst>
    <p:sldLayoutId id="2147484444"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352249398"/>
      </p:ext>
    </p:extLst>
  </p:cSld>
  <p:clrMap bg1="dk1" tx1="lt1" bg2="dk2" tx2="lt2" accent1="accent1" accent2="accent2" accent3="accent3" accent4="accent4" accent5="accent5" accent6="accent6" hlink="hlink" folHlink="folHlink"/>
  <p:sldLayoutIdLst>
    <p:sldLayoutId id="2147484446"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3812311009"/>
      </p:ext>
    </p:extLst>
  </p:cSld>
  <p:clrMap bg1="dk1" tx1="lt1" bg2="dk2" tx2="lt2" accent1="accent1" accent2="accent2" accent3="accent3" accent4="accent4" accent5="accent5" accent6="accent6" hlink="hlink" folHlink="folHlink"/>
  <p:sldLayoutIdLst>
    <p:sldLayoutId id="2147484448"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2924954781"/>
      </p:ext>
    </p:extLst>
  </p:cSld>
  <p:clrMap bg1="lt1" tx1="dk1" bg2="lt2" tx2="dk2" accent1="accent1" accent2="accent2" accent3="accent3" accent4="accent4" accent5="accent5" accent6="accent6" hlink="hlink" folHlink="folHlink"/>
  <p:sldLayoutIdLst>
    <p:sldLayoutId id="2147484450"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904749834"/>
      </p:ext>
    </p:extLst>
  </p:cSld>
  <p:clrMap bg1="lt1" tx1="dk1" bg2="lt2" tx2="dk2" accent1="accent1" accent2="accent2" accent3="accent3" accent4="accent4" accent5="accent5" accent6="accent6" hlink="hlink" folHlink="folHlink"/>
  <p:sldLayoutIdLst>
    <p:sldLayoutId id="2147484452"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3927178622"/>
      </p:ext>
    </p:extLst>
  </p:cSld>
  <p:clrMap bg1="lt1" tx1="dk1" bg2="lt2" tx2="dk2" accent1="accent1" accent2="accent2" accent3="accent3" accent4="accent4" accent5="accent5" accent6="accent6" hlink="hlink" folHlink="folHlink"/>
  <p:sldLayoutIdLst>
    <p:sldLayoutId id="2147484454"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02882223"/>
      </p:ext>
    </p:extLst>
  </p:cSld>
  <p:clrMap bg1="dk1" tx1="lt1" bg2="dk2" tx2="lt2" accent1="accent1" accent2="accent2" accent3="accent3" accent4="accent4" accent5="accent5" accent6="accent6" hlink="hlink" folHlink="folHlink"/>
  <p:sldLayoutIdLst>
    <p:sldLayoutId id="2147484420"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3902791050"/>
      </p:ext>
    </p:extLst>
  </p:cSld>
  <p:clrMap bg1="lt1" tx1="dk1" bg2="lt2" tx2="dk2" accent1="accent1" accent2="accent2" accent3="accent3" accent4="accent4" accent5="accent5" accent6="accent6" hlink="hlink" folHlink="folHlink"/>
  <p:sldLayoutIdLst>
    <p:sldLayoutId id="2147484456"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2682188510"/>
      </p:ext>
    </p:extLst>
  </p:cSld>
  <p:clrMap bg1="lt1" tx1="dk1" bg2="lt2" tx2="dk2" accent1="accent1" accent2="accent2" accent3="accent3" accent4="accent4" accent5="accent5" accent6="accent6" hlink="hlink" folHlink="folHlink"/>
  <p:sldLayoutIdLst>
    <p:sldLayoutId id="2147484458"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1073099850"/>
      </p:ext>
    </p:extLst>
  </p:cSld>
  <p:clrMap bg1="lt1" tx1="dk1" bg2="lt2" tx2="dk2" accent1="accent1" accent2="accent2" accent3="accent3" accent4="accent4" accent5="accent5" accent6="accent6" hlink="hlink" folHlink="folHlink"/>
  <p:sldLayoutIdLst>
    <p:sldLayoutId id="2147484460"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98913263"/>
      </p:ext>
    </p:extLst>
  </p:cSld>
  <p:clrMap bg1="lt1" tx1="dk1" bg2="lt2" tx2="dk2" accent1="accent1" accent2="accent2" accent3="accent3" accent4="accent4" accent5="accent5" accent6="accent6" hlink="hlink" folHlink="folHlink"/>
  <p:sldLayoutIdLst>
    <p:sldLayoutId id="2147484462"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907747512"/>
      </p:ext>
    </p:extLst>
  </p:cSld>
  <p:clrMap bg1="lt1" tx1="dk1" bg2="lt2" tx2="dk2" accent1="accent1" accent2="accent2" accent3="accent3" accent4="accent4" accent5="accent5" accent6="accent6" hlink="hlink" folHlink="folHlink"/>
  <p:sldLayoutIdLst>
    <p:sldLayoutId id="2147484464"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Başlık Yer Tutucusu 1"/>
          <p:cNvSpPr>
            <a:spLocks noGrp="1"/>
          </p:cNvSpPr>
          <p:nvPr>
            <p:ph type="title"/>
          </p:nvPr>
        </p:nvSpPr>
        <p:spPr>
          <a:xfrm>
            <a:off x="519510" y="569326"/>
            <a:ext cx="6517481" cy="2066896"/>
          </a:xfrm>
          <a:prstGeom prst="rect">
            <a:avLst/>
          </a:prstGeom>
        </p:spPr>
        <p:txBody>
          <a:bodyPr vert="horz" lIns="91440" tIns="45720" rIns="91440" bIns="45720" rtlCol="0" anchor="ctr">
            <a:normAutofit/>
          </a:bodyPr>
          <a:lstStyle/>
          <a:p>
            <a:r>
              <a:rPr lang="tr-TR"/>
              <a:t>Asıl başlık stilini düzenlemek için tıklayın</a:t>
            </a:r>
          </a:p>
        </p:txBody>
      </p:sp>
      <p:sp>
        <p:nvSpPr>
          <p:cNvPr id="1048577" name="Metin Yer Tutucusu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1048578" name="Veri Yer Tutucusu 3"/>
          <p:cNvSpPr>
            <a:spLocks noGrp="1"/>
          </p:cNvSpPr>
          <p:nvPr>
            <p:ph type="dt" sz="half" idx="2"/>
          </p:nvPr>
        </p:nvSpPr>
        <p:spPr>
          <a:xfrm>
            <a:off x="519509" y="9911198"/>
            <a:ext cx="1700213" cy="569325"/>
          </a:xfrm>
          <a:prstGeom prst="rect">
            <a:avLst/>
          </a:prstGeom>
        </p:spPr>
        <p:txBody>
          <a:bodyPr vert="horz" lIns="91440" tIns="45720" rIns="91440" bIns="45720" rtlCol="0" anchor="ctr"/>
          <a:lstStyle>
            <a:lvl1pPr algn="l">
              <a:defRPr sz="744">
                <a:solidFill>
                  <a:schemeClr val="tx1">
                    <a:tint val="75000"/>
                  </a:schemeClr>
                </a:solidFill>
              </a:defRPr>
            </a:lvl1pPr>
          </a:lstStyle>
          <a:p>
            <a:pPr defTabSz="566745"/>
            <a:fld id="{4A32CB83-207C-4022-BD7F-6344FF6754C8}"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1048579" name="Alt Bilgi Yer Tutucusu 4"/>
          <p:cNvSpPr>
            <a:spLocks noGrp="1"/>
          </p:cNvSpPr>
          <p:nvPr>
            <p:ph type="ftr" sz="quarter" idx="3"/>
          </p:nvPr>
        </p:nvSpPr>
        <p:spPr>
          <a:xfrm>
            <a:off x="2503091" y="9911198"/>
            <a:ext cx="2550319" cy="569325"/>
          </a:xfrm>
          <a:prstGeom prst="rect">
            <a:avLst/>
          </a:prstGeom>
        </p:spPr>
        <p:txBody>
          <a:bodyPr vert="horz" lIns="91440" tIns="45720" rIns="91440" bIns="45720" rtlCol="0" anchor="ctr"/>
          <a:lstStyle>
            <a:lvl1pPr algn="ctr">
              <a:defRPr sz="744">
                <a:solidFill>
                  <a:schemeClr val="tx1">
                    <a:tint val="75000"/>
                  </a:schemeClr>
                </a:solidFill>
              </a:defRPr>
            </a:lvl1pPr>
          </a:lstStyle>
          <a:p>
            <a:pPr defTabSz="566745"/>
            <a:endParaRPr lang="tr-TR">
              <a:solidFill>
                <a:prstClr val="black">
                  <a:tint val="75000"/>
                </a:prstClr>
              </a:solidFill>
            </a:endParaRPr>
          </a:p>
        </p:txBody>
      </p:sp>
      <p:sp>
        <p:nvSpPr>
          <p:cNvPr id="1048580" name="Slayt Numarası Yer Tutucusu 5"/>
          <p:cNvSpPr>
            <a:spLocks noGrp="1"/>
          </p:cNvSpPr>
          <p:nvPr>
            <p:ph type="sldNum" sz="quarter" idx="4"/>
          </p:nvPr>
        </p:nvSpPr>
        <p:spPr>
          <a:xfrm>
            <a:off x="5336778" y="9911198"/>
            <a:ext cx="1700213" cy="569325"/>
          </a:xfrm>
          <a:prstGeom prst="rect">
            <a:avLst/>
          </a:prstGeom>
        </p:spPr>
        <p:txBody>
          <a:bodyPr vert="horz" lIns="91440" tIns="45720" rIns="91440" bIns="45720" rtlCol="0" anchor="ctr"/>
          <a:lstStyle>
            <a:lvl1pPr algn="r">
              <a:defRPr sz="744">
                <a:solidFill>
                  <a:schemeClr val="tx1">
                    <a:tint val="75000"/>
                  </a:schemeClr>
                </a:solidFill>
              </a:defRPr>
            </a:lvl1pPr>
          </a:lstStyle>
          <a:p>
            <a:pPr defTabSz="566745"/>
            <a:fld id="{865C5CF9-76D8-47D4-8724-596638B29892}" type="slidenum">
              <a:rPr lang="tr-TR" smtClean="0">
                <a:solidFill>
                  <a:prstClr val="black">
                    <a:tint val="75000"/>
                  </a:prstClr>
                </a:solidFill>
              </a:rPr>
              <a:pPr defTabSz="566745"/>
              <a:t>‹#›</a:t>
            </a:fld>
            <a:endParaRPr lang="tr-TR">
              <a:solidFill>
                <a:prstClr val="black">
                  <a:tint val="75000"/>
                </a:prstClr>
              </a:solidFill>
            </a:endParaRPr>
          </a:p>
        </p:txBody>
      </p:sp>
    </p:spTree>
    <p:extLst>
      <p:ext uri="{BB962C8B-B14F-4D97-AF65-F5344CB8AC3E}">
        <p14:creationId xmlns:p14="http://schemas.microsoft.com/office/powerpoint/2010/main" val="431150972"/>
      </p:ext>
    </p:extLst>
  </p:cSld>
  <p:clrMap bg1="lt1" tx1="dk1" bg2="lt2" tx2="dk2" accent1="accent1" accent2="accent2" accent3="accent3" accent4="accent4" accent5="accent5" accent6="accent6" hlink="hlink" folHlink="folHlink"/>
  <p:sldLayoutIdLst>
    <p:sldLayoutId id="2147484466" r:id="rId1"/>
  </p:sldLayoutIdLst>
  <p:txStyles>
    <p:titleStyle>
      <a:lvl1pPr algn="l" defTabSz="566745" rtl="0" eaLnBrk="1" latinLnBrk="0" hangingPunct="1">
        <a:lnSpc>
          <a:spcPct val="90000"/>
        </a:lnSpc>
        <a:spcBef>
          <a:spcPct val="0"/>
        </a:spcBef>
        <a:buNone/>
        <a:defRPr sz="2727" kern="120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735"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tr-TR"/>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535815886"/>
      </p:ext>
    </p:extLst>
  </p:cSld>
  <p:clrMap bg1="dk1" tx1="lt1" bg2="dk2" tx2="lt2" accent1="accent1" accent2="accent2" accent3="accent3" accent4="accent4" accent5="accent5" accent6="accent6" hlink="hlink" folHlink="folHlink"/>
  <p:sldLayoutIdLst>
    <p:sldLayoutId id="2147484468"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491005082"/>
      </p:ext>
    </p:extLst>
  </p:cSld>
  <p:clrMap bg1="dk1" tx1="lt1" bg2="dk2" tx2="lt2" accent1="accent1" accent2="accent2" accent3="accent3" accent4="accent4" accent5="accent5" accent6="accent6" hlink="hlink" folHlink="folHlink"/>
  <p:sldLayoutIdLst>
    <p:sldLayoutId id="2147484470"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459222971"/>
      </p:ext>
    </p:extLst>
  </p:cSld>
  <p:clrMap bg1="dk1" tx1="lt1" bg2="dk2" tx2="lt2" accent1="accent1" accent2="accent2" accent3="accent3" accent4="accent4" accent5="accent5" accent6="accent6" hlink="hlink" folHlink="folHlink"/>
  <p:sldLayoutIdLst>
    <p:sldLayoutId id="2147484472"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724342303"/>
      </p:ext>
    </p:extLst>
  </p:cSld>
  <p:clrMap bg1="dk1" tx1="lt1" bg2="dk2" tx2="lt2" accent1="accent1" accent2="accent2" accent3="accent3" accent4="accent4" accent5="accent5" accent6="accent6" hlink="hlink" folHlink="folHlink"/>
  <p:sldLayoutIdLst>
    <p:sldLayoutId id="2147484474"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1536643031"/>
      </p:ext>
    </p:extLst>
  </p:cSld>
  <p:clrMap bg1="dk1" tx1="lt1" bg2="dk2" tx2="lt2" accent1="accent1" accent2="accent2" accent3="accent3" accent4="accent4" accent5="accent5" accent6="accent6" hlink="hlink" folHlink="folHlink"/>
  <p:sldLayoutIdLst>
    <p:sldLayoutId id="2147484422"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766809001"/>
      </p:ext>
    </p:extLst>
  </p:cSld>
  <p:clrMap bg1="dk1" tx1="lt1" bg2="dk2" tx2="lt2" accent1="accent1" accent2="accent2" accent3="accent3" accent4="accent4" accent5="accent5" accent6="accent6" hlink="hlink" folHlink="folHlink"/>
  <p:sldLayoutIdLst>
    <p:sldLayoutId id="2147484476"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810291615"/>
      </p:ext>
    </p:extLst>
  </p:cSld>
  <p:clrMap bg1="dk1" tx1="lt1" bg2="dk2" tx2="lt2" accent1="accent1" accent2="accent2" accent3="accent3" accent4="accent4" accent5="accent5" accent6="accent6" hlink="hlink" folHlink="folHlink"/>
  <p:sldLayoutIdLst>
    <p:sldLayoutId id="2147484478"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045951395"/>
      </p:ext>
    </p:extLst>
  </p:cSld>
  <p:clrMap bg1="dk1" tx1="lt1" bg2="dk2" tx2="lt2" accent1="accent1" accent2="accent2" accent3="accent3" accent4="accent4" accent5="accent5" accent6="accent6" hlink="hlink" folHlink="folHlink"/>
  <p:sldLayoutIdLst>
    <p:sldLayoutId id="2147484480"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928209133"/>
      </p:ext>
    </p:extLst>
  </p:cSld>
  <p:clrMap bg1="dk1" tx1="lt1" bg2="dk2" tx2="lt2" accent1="accent1" accent2="accent2" accent3="accent3" accent4="accent4" accent5="accent5" accent6="accent6" hlink="hlink" folHlink="folHlink"/>
  <p:sldLayoutIdLst>
    <p:sldLayoutId id="2147484482"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4033306769"/>
      </p:ext>
    </p:extLst>
  </p:cSld>
  <p:clrMap bg1="dk1" tx1="lt1" bg2="dk2" tx2="lt2" accent1="accent1" accent2="accent2" accent3="accent3" accent4="accent4" accent5="accent5" accent6="accent6" hlink="hlink" folHlink="folHlink"/>
  <p:sldLayoutIdLst>
    <p:sldLayoutId id="2147484484"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896894486"/>
      </p:ext>
    </p:extLst>
  </p:cSld>
  <p:clrMap bg1="dk1" tx1="lt1" bg2="dk2" tx2="lt2" accent1="accent1" accent2="accent2" accent3="accent3" accent4="accent4" accent5="accent5" accent6="accent6" hlink="hlink" folHlink="folHlink"/>
  <p:sldLayoutIdLst>
    <p:sldLayoutId id="2147484486"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894696893"/>
      </p:ext>
    </p:extLst>
  </p:cSld>
  <p:clrMap bg1="dk1" tx1="lt1" bg2="dk2" tx2="lt2" accent1="accent1" accent2="accent2" accent3="accent3" accent4="accent4" accent5="accent5" accent6="accent6" hlink="hlink" folHlink="folHlink"/>
  <p:sldLayoutIdLst>
    <p:sldLayoutId id="2147484488"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386753803"/>
      </p:ext>
    </p:extLst>
  </p:cSld>
  <p:clrMap bg1="dk1" tx1="lt1" bg2="dk2" tx2="lt2" accent1="accent1" accent2="accent2" accent3="accent3" accent4="accent4" accent5="accent5" accent6="accent6" hlink="hlink" folHlink="folHlink"/>
  <p:sldLayoutIdLst>
    <p:sldLayoutId id="2147484490"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433664451"/>
      </p:ext>
    </p:extLst>
  </p:cSld>
  <p:clrMap bg1="dk1" tx1="lt1" bg2="dk2" tx2="lt2" accent1="accent1" accent2="accent2" accent3="accent3" accent4="accent4" accent5="accent5" accent6="accent6" hlink="hlink" folHlink="folHlink"/>
  <p:sldLayoutIdLst>
    <p:sldLayoutId id="2147484492"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124831094"/>
      </p:ext>
    </p:extLst>
  </p:cSld>
  <p:clrMap bg1="dk1" tx1="lt1" bg2="dk2" tx2="lt2" accent1="accent1" accent2="accent2" accent3="accent3" accent4="accent4" accent5="accent5" accent6="accent6" hlink="hlink" folHlink="folHlink"/>
  <p:sldLayoutIdLst>
    <p:sldLayoutId id="2147484494"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1611729756"/>
      </p:ext>
    </p:extLst>
  </p:cSld>
  <p:clrMap bg1="dk1" tx1="lt1" bg2="dk2" tx2="lt2" accent1="accent1" accent2="accent2" accent3="accent3" accent4="accent4" accent5="accent5" accent6="accent6" hlink="hlink" folHlink="folHlink"/>
  <p:sldLayoutIdLst>
    <p:sldLayoutId id="2147484424"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16658713"/>
      </p:ext>
    </p:extLst>
  </p:cSld>
  <p:clrMap bg1="dk1" tx1="lt1" bg2="dk2" tx2="lt2" accent1="accent1" accent2="accent2" accent3="accent3" accent4="accent4" accent5="accent5" accent6="accent6" hlink="hlink" folHlink="folHlink"/>
  <p:sldLayoutIdLst>
    <p:sldLayoutId id="2147484496"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9823506"/>
      </p:ext>
    </p:extLst>
  </p:cSld>
  <p:clrMap bg1="dk1" tx1="lt1" bg2="dk2" tx2="lt2" accent1="accent1" accent2="accent2" accent3="accent3" accent4="accent4" accent5="accent5" accent6="accent6" hlink="hlink" folHlink="folHlink"/>
  <p:sldLayoutIdLst>
    <p:sldLayoutId id="2147484498"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6363" y="950525"/>
            <a:ext cx="6417175" cy="1513183"/>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566363" y="2701338"/>
            <a:ext cx="6417175" cy="6328645"/>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759216" y="9173552"/>
            <a:ext cx="1700213"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85E5C3B1-0532-4A0A-912F-DD1D58843949}" type="datetimeFigureOut">
              <a:rPr lang="tr-TR" smtClean="0">
                <a:solidFill>
                  <a:prstClr val="white">
                    <a:lumMod val="95000"/>
                  </a:prstClr>
                </a:solidFill>
                <a:effectLst>
                  <a:outerShdw blurRad="50800" dist="38100" dir="2700000" algn="tl" rotWithShape="0">
                    <a:prstClr val="black">
                      <a:alpha val="43000"/>
                    </a:prstClr>
                  </a:outerShdw>
                </a:effectLst>
              </a:rPr>
              <a:pPr defTabSz="566745"/>
              <a:t>13.05.2022</a:t>
            </a:fld>
            <a:endParaRPr lang="tr-TR">
              <a:solidFill>
                <a:prstClr val="white">
                  <a:lumMod val="95000"/>
                </a:prstClr>
              </a:solidFill>
              <a:effectLst>
                <a:outerShdw blurRad="50800" dist="38100" dir="2700000" algn="tl" rotWithShape="0">
                  <a:prstClr val="black">
                    <a:alpha val="43000"/>
                  </a:prstClr>
                </a:outerShdw>
              </a:effectLst>
            </a:endParaRPr>
          </a:p>
        </p:txBody>
      </p:sp>
      <p:sp>
        <p:nvSpPr>
          <p:cNvPr id="5" name="Footer Placeholder 4"/>
          <p:cNvSpPr>
            <a:spLocks noGrp="1"/>
          </p:cNvSpPr>
          <p:nvPr>
            <p:ph type="ftr" sz="quarter" idx="3"/>
          </p:nvPr>
        </p:nvSpPr>
        <p:spPr>
          <a:xfrm>
            <a:off x="566363" y="9173552"/>
            <a:ext cx="4135786" cy="569325"/>
          </a:xfrm>
          <a:prstGeom prst="rect">
            <a:avLst/>
          </a:prstGeom>
        </p:spPr>
        <p:txBody>
          <a:bodyPr vert="horz" lIns="91440" tIns="45720" rIns="91440" bIns="45720" rtlCol="0" anchor="ctr"/>
          <a:lstStyle>
            <a:lvl1pPr algn="l">
              <a:defRPr sz="620">
                <a:solidFill>
                  <a:schemeClr val="tx1">
                    <a:lumMod val="95000"/>
                  </a:schemeClr>
                </a:solidFill>
                <a:effectLst>
                  <a:outerShdw blurRad="50800" dist="38100" dir="2700000" algn="tl" rotWithShape="0">
                    <a:schemeClr val="bg1">
                      <a:alpha val="43000"/>
                    </a:schemeClr>
                  </a:outerShdw>
                </a:effectLst>
              </a:defRPr>
            </a:lvl1pPr>
          </a:lstStyle>
          <a:p>
            <a:pPr defTabSz="566745"/>
            <a:endParaRPr lang="tr-TR">
              <a:solidFill>
                <a:prstClr val="white">
                  <a:lumMod val="95000"/>
                </a:prstClr>
              </a:solidFill>
              <a:effectLst>
                <a:outerShdw blurRad="50800" dist="38100" dir="2700000" algn="tl" rotWithShape="0">
                  <a:prstClr val="black">
                    <a:alpha val="43000"/>
                  </a:prstClr>
                </a:outerShdw>
              </a:effectLst>
            </a:endParaRPr>
          </a:p>
        </p:txBody>
      </p:sp>
      <p:sp>
        <p:nvSpPr>
          <p:cNvPr id="6" name="Slide Number Placeholder 5"/>
          <p:cNvSpPr>
            <a:spLocks noGrp="1"/>
          </p:cNvSpPr>
          <p:nvPr>
            <p:ph type="sldNum" sz="quarter" idx="4"/>
          </p:nvPr>
        </p:nvSpPr>
        <p:spPr>
          <a:xfrm>
            <a:off x="6516497" y="9173552"/>
            <a:ext cx="467041" cy="569325"/>
          </a:xfrm>
          <a:prstGeom prst="rect">
            <a:avLst/>
          </a:prstGeom>
        </p:spPr>
        <p:txBody>
          <a:bodyPr vert="horz" lIns="91440" tIns="45720" rIns="91440" bIns="45720" rtlCol="0" anchor="ctr"/>
          <a:lstStyle>
            <a:lvl1pPr algn="r">
              <a:defRPr sz="620">
                <a:solidFill>
                  <a:schemeClr val="tx1">
                    <a:lumMod val="95000"/>
                  </a:schemeClr>
                </a:solidFill>
                <a:effectLst>
                  <a:outerShdw blurRad="50800" dist="38100" dir="2700000" algn="tl" rotWithShape="0">
                    <a:schemeClr val="bg1">
                      <a:alpha val="43000"/>
                    </a:schemeClr>
                  </a:outerShdw>
                </a:effectLst>
              </a:defRPr>
            </a:lvl1pPr>
          </a:lstStyle>
          <a:p>
            <a:pPr defTabSz="566745"/>
            <a:fld id="{3F932D0F-EF09-4ADC-8100-2F0B34421CE4}" type="slidenum">
              <a:rPr lang="tr-TR" smtClean="0">
                <a:solidFill>
                  <a:prstClr val="white">
                    <a:lumMod val="95000"/>
                  </a:prstClr>
                </a:solidFill>
                <a:effectLst>
                  <a:outerShdw blurRad="50800" dist="38100" dir="2700000" algn="tl" rotWithShape="0">
                    <a:prstClr val="black">
                      <a:alpha val="43000"/>
                    </a:prstClr>
                  </a:outerShdw>
                </a:effectLst>
              </a:rPr>
              <a:pPr defTabSz="566745"/>
              <a:t>‹#›</a:t>
            </a:fld>
            <a:endParaRPr lang="tr-TR">
              <a:solidFill>
                <a:prstClr val="white">
                  <a:lumMod val="95000"/>
                </a:prstClr>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2453022015"/>
      </p:ext>
    </p:extLst>
  </p:cSld>
  <p:clrMap bg1="dk1" tx1="lt1" bg2="dk2" tx2="lt2" accent1="accent1" accent2="accent2" accent3="accent3" accent4="accent4" accent5="accent5" accent6="accent6" hlink="hlink" folHlink="folHlink"/>
  <p:sldLayoutIdLst>
    <p:sldLayoutId id="2147484500" r:id="rId1"/>
  </p:sldLayoutIdLst>
  <p:txStyles>
    <p:titleStyle>
      <a:lvl1pPr algn="ctr" defTabSz="283373" rtl="0" eaLnBrk="1" latinLnBrk="0" hangingPunct="1">
        <a:spcBef>
          <a:spcPct val="0"/>
        </a:spcBef>
        <a:buNone/>
        <a:defRPr sz="2479"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189659" algn="l" defTabSz="283373" rtl="0" eaLnBrk="1" latinLnBrk="0" hangingPunct="1">
        <a:spcBef>
          <a:spcPct val="20000"/>
        </a:spcBef>
        <a:spcAft>
          <a:spcPts val="372"/>
        </a:spcAft>
        <a:buClr>
          <a:schemeClr val="tx2"/>
        </a:buClr>
        <a:buSzPct val="70000"/>
        <a:buFont typeface="Wingdings 2" charset="2"/>
        <a:buChar char=""/>
        <a:defRPr sz="124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46256" indent="-167346" algn="l" defTabSz="283373" rtl="0" eaLnBrk="1" latinLnBrk="0" hangingPunct="1">
        <a:spcBef>
          <a:spcPct val="20000"/>
        </a:spcBef>
        <a:spcAft>
          <a:spcPts val="372"/>
        </a:spcAft>
        <a:buClr>
          <a:schemeClr val="tx2"/>
        </a:buClr>
        <a:buSzPct val="70000"/>
        <a:buFont typeface="Wingdings 2" charset="2"/>
        <a:buChar char=""/>
        <a:defRPr sz="1116"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635915" indent="-133877" algn="l" defTabSz="283373" rtl="0" eaLnBrk="1" latinLnBrk="0" hangingPunct="1">
        <a:spcBef>
          <a:spcPct val="20000"/>
        </a:spcBef>
        <a:spcAft>
          <a:spcPts val="372"/>
        </a:spcAft>
        <a:buClr>
          <a:schemeClr val="tx2"/>
        </a:buClr>
        <a:buSzPct val="70000"/>
        <a:buFont typeface="Wingdings 2" charset="2"/>
        <a:buChar char=""/>
        <a:defRPr sz="992"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859043"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037545" indent="-133877"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248649"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488636"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1728622"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1925223" indent="-141686" algn="l" defTabSz="283373" rtl="0" eaLnBrk="1" latinLnBrk="0" hangingPunct="1">
        <a:spcBef>
          <a:spcPct val="20000"/>
        </a:spcBef>
        <a:spcAft>
          <a:spcPts val="372"/>
        </a:spcAft>
        <a:buClr>
          <a:schemeClr val="tx2"/>
        </a:buClr>
        <a:buSzPct val="70000"/>
        <a:buFont typeface="Wingdings 2" charset="2"/>
        <a:buChar char=""/>
        <a:defRPr sz="868"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1529882455"/>
      </p:ext>
    </p:extLst>
  </p:cSld>
  <p:clrMap bg1="lt1" tx1="dk1" bg2="lt2" tx2="dk2" accent1="accent1" accent2="accent2" accent3="accent3" accent4="accent4" accent5="accent5" accent6="accent6" hlink="hlink" folHlink="folHlink"/>
  <p:sldLayoutIdLst>
    <p:sldLayoutId id="2147484502"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213810999"/>
      </p:ext>
    </p:extLst>
  </p:cSld>
  <p:clrMap bg1="lt1" tx1="dk1" bg2="lt2" tx2="dk2" accent1="accent1" accent2="accent2" accent3="accent3" accent4="accent4" accent5="accent5" accent6="accent6" hlink="hlink" folHlink="folHlink"/>
  <p:sldLayoutIdLst>
    <p:sldLayoutId id="2147484504"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094655573"/>
      </p:ext>
    </p:extLst>
  </p:cSld>
  <p:clrMap bg1="lt1" tx1="dk1" bg2="lt2" tx2="dk2" accent1="accent1" accent2="accent2" accent3="accent3" accent4="accent4" accent5="accent5" accent6="accent6" hlink="hlink" folHlink="folHlink"/>
  <p:sldLayoutIdLst>
    <p:sldLayoutId id="2147484506"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568490182"/>
      </p:ext>
    </p:extLst>
  </p:cSld>
  <p:clrMap bg1="lt1" tx1="dk1" bg2="lt2" tx2="dk2" accent1="accent1" accent2="accent2" accent3="accent3" accent4="accent4" accent5="accent5" accent6="accent6" hlink="hlink" folHlink="folHlink"/>
  <p:sldLayoutIdLst>
    <p:sldLayoutId id="2147484508"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3331598145"/>
      </p:ext>
    </p:extLst>
  </p:cSld>
  <p:clrMap bg1="lt1" tx1="dk1" bg2="lt2" tx2="dk2" accent1="accent1" accent2="accent2" accent3="accent3" accent4="accent4" accent5="accent5" accent6="accent6" hlink="hlink" folHlink="folHlink"/>
  <p:sldLayoutIdLst>
    <p:sldLayoutId id="2147484510"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712157930"/>
      </p:ext>
    </p:extLst>
  </p:cSld>
  <p:clrMap bg1="lt1" tx1="dk1" bg2="lt2" tx2="dk2" accent1="accent1" accent2="accent2" accent3="accent3" accent4="accent4" accent5="accent5" accent6="accent6" hlink="hlink" folHlink="folHlink"/>
  <p:sldLayoutIdLst>
    <p:sldLayoutId id="2147484512"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3331621847"/>
      </p:ext>
    </p:extLst>
  </p:cSld>
  <p:clrMap bg1="lt1" tx1="dk1" bg2="lt2" tx2="dk2" accent1="accent1" accent2="accent2" accent3="accent3" accent4="accent4" accent5="accent5" accent6="accent6" hlink="hlink" folHlink="folHlink"/>
  <p:sldLayoutIdLst>
    <p:sldLayoutId id="2147484514"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536361685"/>
      </p:ext>
    </p:extLst>
  </p:cSld>
  <p:clrMap bg1="dk1" tx1="lt1" bg2="dk2" tx2="lt2" accent1="accent1" accent2="accent2" accent3="accent3" accent4="accent4" accent5="accent5" accent6="accent6" hlink="hlink" folHlink="folHlink"/>
  <p:sldLayoutIdLst>
    <p:sldLayoutId id="2147484426"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1249895648"/>
      </p:ext>
    </p:extLst>
  </p:cSld>
  <p:clrMap bg1="lt1" tx1="dk1" bg2="lt2" tx2="dk2" accent1="accent1" accent2="accent2" accent3="accent3" accent4="accent4" accent5="accent5" accent6="accent6" hlink="hlink" folHlink="folHlink"/>
  <p:sldLayoutIdLst>
    <p:sldLayoutId id="2147484516"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3869315137"/>
      </p:ext>
    </p:extLst>
  </p:cSld>
  <p:clrMap bg1="lt1" tx1="dk1" bg2="lt2" tx2="dk2" accent1="accent1" accent2="accent2" accent3="accent3" accent4="accent4" accent5="accent5" accent6="accent6" hlink="hlink" folHlink="folHlink"/>
  <p:sldLayoutIdLst>
    <p:sldLayoutId id="2147484518"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648173849"/>
      </p:ext>
    </p:extLst>
  </p:cSld>
  <p:clrMap bg1="lt1" tx1="dk1" bg2="lt2" tx2="dk2" accent1="accent1" accent2="accent2" accent3="accent3" accent4="accent4" accent5="accent5" accent6="accent6" hlink="hlink" folHlink="folHlink"/>
  <p:sldLayoutIdLst>
    <p:sldLayoutId id="2147484520"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356447"/>
            <a:ext cx="1767346" cy="103513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16871" y="-1225"/>
            <a:ext cx="1460647" cy="10687224"/>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13348" cy="10693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607073" y="973149"/>
            <a:ext cx="5523389" cy="199724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604772" y="3326836"/>
            <a:ext cx="5525691" cy="605959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422041" y="9558941"/>
            <a:ext cx="710457" cy="577543"/>
          </a:xfrm>
          <a:prstGeom prst="rect">
            <a:avLst/>
          </a:prstGeom>
        </p:spPr>
        <p:txBody>
          <a:bodyPr vert="horz" lIns="91440" tIns="45720" rIns="91440" bIns="45720" rtlCol="0" anchor="ctr"/>
          <a:lstStyle>
            <a:lvl1pPr algn="r">
              <a:defRPr sz="558">
                <a:solidFill>
                  <a:schemeClr val="tx1">
                    <a:tint val="75000"/>
                  </a:schemeClr>
                </a:solidFill>
              </a:defRPr>
            </a:lvl1pPr>
          </a:lstStyle>
          <a:p>
            <a:pPr defTabSz="566745"/>
            <a:fld id="{5A041181-11DA-4FF7-A466-0F6C57BF622F}" type="datetimeFigureOut">
              <a:rPr lang="tr-TR" smtClean="0">
                <a:solidFill>
                  <a:prstClr val="black">
                    <a:tint val="75000"/>
                  </a:prstClr>
                </a:solidFill>
              </a:rPr>
              <a:pPr defTabSz="566745"/>
              <a:t>13.05.2022</a:t>
            </a:fld>
            <a:endParaRPr lang="tr-TR">
              <a:solidFill>
                <a:prstClr val="black">
                  <a:tint val="75000"/>
                </a:prstClr>
              </a:solidFill>
            </a:endParaRPr>
          </a:p>
        </p:txBody>
      </p:sp>
      <p:sp>
        <p:nvSpPr>
          <p:cNvPr id="5" name="Footer Placeholder 4"/>
          <p:cNvSpPr>
            <a:spLocks noGrp="1"/>
          </p:cNvSpPr>
          <p:nvPr>
            <p:ph type="ftr" sz="quarter" idx="3"/>
          </p:nvPr>
        </p:nvSpPr>
        <p:spPr>
          <a:xfrm>
            <a:off x="1604772" y="9567316"/>
            <a:ext cx="4722812" cy="569325"/>
          </a:xfrm>
          <a:prstGeom prst="rect">
            <a:avLst/>
          </a:prstGeom>
        </p:spPr>
        <p:txBody>
          <a:bodyPr vert="horz" lIns="91440" tIns="45720" rIns="91440" bIns="45720" rtlCol="0" anchor="ctr"/>
          <a:lstStyle>
            <a:lvl1pPr algn="l">
              <a:defRPr sz="558">
                <a:solidFill>
                  <a:schemeClr val="tx1">
                    <a:tint val="75000"/>
                  </a:schemeClr>
                </a:solidFill>
              </a:defRPr>
            </a:lvl1pPr>
          </a:lstStyle>
          <a:p>
            <a:pPr defTabSz="566745"/>
            <a:endParaRPr lang="tr-TR">
              <a:solidFill>
                <a:prstClr val="black">
                  <a:tint val="75000"/>
                </a:prstClr>
              </a:solidFill>
            </a:endParaRPr>
          </a:p>
        </p:txBody>
      </p:sp>
      <p:sp>
        <p:nvSpPr>
          <p:cNvPr id="6" name="Slide Number Placeholder 5"/>
          <p:cNvSpPr>
            <a:spLocks noGrp="1"/>
          </p:cNvSpPr>
          <p:nvPr>
            <p:ph type="sldNum" sz="quarter" idx="4"/>
          </p:nvPr>
        </p:nvSpPr>
        <p:spPr bwMode="gray">
          <a:xfrm>
            <a:off x="329613" y="1228357"/>
            <a:ext cx="483293" cy="569325"/>
          </a:xfrm>
          <a:prstGeom prst="rect">
            <a:avLst/>
          </a:prstGeom>
        </p:spPr>
        <p:txBody>
          <a:bodyPr vert="horz" lIns="91440" tIns="45720" rIns="91440" bIns="45720" rtlCol="0" anchor="ctr"/>
          <a:lstStyle>
            <a:lvl1pPr algn="r">
              <a:defRPr sz="1240">
                <a:solidFill>
                  <a:srgbClr val="FEFFFF"/>
                </a:solidFill>
              </a:defRPr>
            </a:lvl1pPr>
          </a:lstStyle>
          <a:p>
            <a:pPr defTabSz="566745"/>
            <a:fld id="{9665859D-5521-4BC5-ADC9-05B180A9CCB7}" type="slidenum">
              <a:rPr lang="tr-TR" smtClean="0"/>
              <a:pPr defTabSz="566745"/>
              <a:t>‹#›</a:t>
            </a:fld>
            <a:endParaRPr lang="tr-TR"/>
          </a:p>
        </p:txBody>
      </p:sp>
    </p:spTree>
    <p:extLst>
      <p:ext uri="{BB962C8B-B14F-4D97-AF65-F5344CB8AC3E}">
        <p14:creationId xmlns:p14="http://schemas.microsoft.com/office/powerpoint/2010/main" val="2482089889"/>
      </p:ext>
    </p:extLst>
  </p:cSld>
  <p:clrMap bg1="lt1" tx1="dk1" bg2="lt2" tx2="dk2" accent1="accent1" accent2="accent2" accent3="accent3" accent4="accent4" accent5="accent5" accent6="accent6" hlink="hlink" folHlink="folHlink"/>
  <p:sldLayoutIdLst>
    <p:sldLayoutId id="2147484522" r:id="rId1"/>
  </p:sldLayoutIdLst>
  <p:txStyles>
    <p:titleStyle>
      <a:lvl1pPr algn="l" defTabSz="283373" rtl="0" eaLnBrk="1" latinLnBrk="0" hangingPunct="1">
        <a:spcBef>
          <a:spcPct val="0"/>
        </a:spcBef>
        <a:buNone/>
        <a:defRPr sz="223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2529" indent="-212529" algn="l" defTabSz="283373" rtl="0" eaLnBrk="1" latinLnBrk="0" hangingPunct="1">
        <a:spcBef>
          <a:spcPts val="620"/>
        </a:spcBef>
        <a:spcAft>
          <a:spcPts val="0"/>
        </a:spcAft>
        <a:buClr>
          <a:schemeClr val="accent1"/>
        </a:buClr>
        <a:buFont typeface="Wingdings 3" charset="2"/>
        <a:buChar char=""/>
        <a:defRPr sz="1116" kern="1200">
          <a:solidFill>
            <a:schemeClr val="tx1">
              <a:lumMod val="75000"/>
              <a:lumOff val="25000"/>
            </a:schemeClr>
          </a:solidFill>
          <a:latin typeface="+mn-lt"/>
          <a:ea typeface="+mn-ea"/>
          <a:cs typeface="+mn-cs"/>
        </a:defRPr>
      </a:lvl1pPr>
      <a:lvl2pPr marL="460480" indent="-177108" algn="l" defTabSz="283373" rtl="0" eaLnBrk="1" latinLnBrk="0" hangingPunct="1">
        <a:spcBef>
          <a:spcPts val="620"/>
        </a:spcBef>
        <a:spcAft>
          <a:spcPts val="0"/>
        </a:spcAft>
        <a:buClr>
          <a:schemeClr val="accent1"/>
        </a:buClr>
        <a:buFont typeface="Wingdings 3" charset="2"/>
        <a:buChar char=""/>
        <a:defRPr sz="992" kern="1200">
          <a:solidFill>
            <a:schemeClr val="tx1">
              <a:lumMod val="75000"/>
              <a:lumOff val="25000"/>
            </a:schemeClr>
          </a:solidFill>
          <a:latin typeface="+mn-lt"/>
          <a:ea typeface="+mn-ea"/>
          <a:cs typeface="+mn-cs"/>
        </a:defRPr>
      </a:lvl2pPr>
      <a:lvl3pPr marL="708431" indent="-141686" algn="l" defTabSz="283373" rtl="0" eaLnBrk="1" latinLnBrk="0" hangingPunct="1">
        <a:spcBef>
          <a:spcPts val="620"/>
        </a:spcBef>
        <a:spcAft>
          <a:spcPts val="0"/>
        </a:spcAft>
        <a:buClr>
          <a:schemeClr val="accent1"/>
        </a:buClr>
        <a:buFont typeface="Wingdings 3" charset="2"/>
        <a:buChar char=""/>
        <a:defRPr sz="868" kern="1200">
          <a:solidFill>
            <a:schemeClr val="tx1">
              <a:lumMod val="75000"/>
              <a:lumOff val="25000"/>
            </a:schemeClr>
          </a:solidFill>
          <a:latin typeface="+mn-lt"/>
          <a:ea typeface="+mn-ea"/>
          <a:cs typeface="+mn-cs"/>
        </a:defRPr>
      </a:lvl3pPr>
      <a:lvl4pPr marL="99180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4pPr>
      <a:lvl5pPr marL="127517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5pPr>
      <a:lvl6pPr marL="1558549"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6pPr>
      <a:lvl7pPr marL="1841922"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7pPr>
      <a:lvl8pPr marL="2125294"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8pPr>
      <a:lvl9pPr marL="2408667" indent="-141686" algn="l" defTabSz="283373" rtl="0" eaLnBrk="1" latinLnBrk="0" hangingPunct="1">
        <a:spcBef>
          <a:spcPts val="620"/>
        </a:spcBef>
        <a:spcAft>
          <a:spcPts val="0"/>
        </a:spcAft>
        <a:buClr>
          <a:schemeClr val="accent1"/>
        </a:buClr>
        <a:buFont typeface="Wingdings 3" charset="2"/>
        <a:buChar char=""/>
        <a:defRPr sz="744" kern="1200">
          <a:solidFill>
            <a:schemeClr val="tx1">
              <a:lumMod val="75000"/>
              <a:lumOff val="25000"/>
            </a:schemeClr>
          </a:solidFill>
          <a:latin typeface="+mn-lt"/>
          <a:ea typeface="+mn-ea"/>
          <a:cs typeface="+mn-cs"/>
        </a:defRPr>
      </a:lvl9pPr>
    </p:bodyStyle>
    <p:otherStyle>
      <a:defPPr>
        <a:defRPr lang="en-US"/>
      </a:defPPr>
      <a:lvl1pPr marL="0" algn="l" defTabSz="283373" rtl="0" eaLnBrk="1" latinLnBrk="0" hangingPunct="1">
        <a:defRPr sz="1116" kern="1200">
          <a:solidFill>
            <a:schemeClr val="tx1"/>
          </a:solidFill>
          <a:latin typeface="+mn-lt"/>
          <a:ea typeface="+mn-ea"/>
          <a:cs typeface="+mn-cs"/>
        </a:defRPr>
      </a:lvl1pPr>
      <a:lvl2pPr marL="283373" algn="l" defTabSz="283373" rtl="0" eaLnBrk="1" latinLnBrk="0" hangingPunct="1">
        <a:defRPr sz="1116" kern="1200">
          <a:solidFill>
            <a:schemeClr val="tx1"/>
          </a:solidFill>
          <a:latin typeface="+mn-lt"/>
          <a:ea typeface="+mn-ea"/>
          <a:cs typeface="+mn-cs"/>
        </a:defRPr>
      </a:lvl2pPr>
      <a:lvl3pPr marL="566745" algn="l" defTabSz="283373" rtl="0" eaLnBrk="1" latinLnBrk="0" hangingPunct="1">
        <a:defRPr sz="1116" kern="1200">
          <a:solidFill>
            <a:schemeClr val="tx1"/>
          </a:solidFill>
          <a:latin typeface="+mn-lt"/>
          <a:ea typeface="+mn-ea"/>
          <a:cs typeface="+mn-cs"/>
        </a:defRPr>
      </a:lvl3pPr>
      <a:lvl4pPr marL="850118" algn="l" defTabSz="283373" rtl="0" eaLnBrk="1" latinLnBrk="0" hangingPunct="1">
        <a:defRPr sz="1116" kern="1200">
          <a:solidFill>
            <a:schemeClr val="tx1"/>
          </a:solidFill>
          <a:latin typeface="+mn-lt"/>
          <a:ea typeface="+mn-ea"/>
          <a:cs typeface="+mn-cs"/>
        </a:defRPr>
      </a:lvl4pPr>
      <a:lvl5pPr marL="1133490" algn="l" defTabSz="283373" rtl="0" eaLnBrk="1" latinLnBrk="0" hangingPunct="1">
        <a:defRPr sz="1116" kern="1200">
          <a:solidFill>
            <a:schemeClr val="tx1"/>
          </a:solidFill>
          <a:latin typeface="+mn-lt"/>
          <a:ea typeface="+mn-ea"/>
          <a:cs typeface="+mn-cs"/>
        </a:defRPr>
      </a:lvl5pPr>
      <a:lvl6pPr marL="1416863" algn="l" defTabSz="283373" rtl="0" eaLnBrk="1" latinLnBrk="0" hangingPunct="1">
        <a:defRPr sz="1116" kern="1200">
          <a:solidFill>
            <a:schemeClr val="tx1"/>
          </a:solidFill>
          <a:latin typeface="+mn-lt"/>
          <a:ea typeface="+mn-ea"/>
          <a:cs typeface="+mn-cs"/>
        </a:defRPr>
      </a:lvl6pPr>
      <a:lvl7pPr marL="1700235" algn="l" defTabSz="283373" rtl="0" eaLnBrk="1" latinLnBrk="0" hangingPunct="1">
        <a:defRPr sz="1116" kern="1200">
          <a:solidFill>
            <a:schemeClr val="tx1"/>
          </a:solidFill>
          <a:latin typeface="+mn-lt"/>
          <a:ea typeface="+mn-ea"/>
          <a:cs typeface="+mn-cs"/>
        </a:defRPr>
      </a:lvl7pPr>
      <a:lvl8pPr marL="1983608" algn="l" defTabSz="283373" rtl="0" eaLnBrk="1" latinLnBrk="0" hangingPunct="1">
        <a:defRPr sz="1116" kern="1200">
          <a:solidFill>
            <a:schemeClr val="tx1"/>
          </a:solidFill>
          <a:latin typeface="+mn-lt"/>
          <a:ea typeface="+mn-ea"/>
          <a:cs typeface="+mn-cs"/>
        </a:defRPr>
      </a:lvl8pPr>
      <a:lvl9pPr marL="2266980" algn="l" defTabSz="283373" rtl="0" eaLnBrk="1" latinLnBrk="0" hangingPunct="1">
        <a:defRPr sz="111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4006412492"/>
      </p:ext>
    </p:extLst>
  </p:cSld>
  <p:clrMap bg1="dk1" tx1="lt1" bg2="dk2" tx2="lt2" accent1="accent1" accent2="accent2" accent3="accent3" accent4="accent4" accent5="accent5" accent6="accent6" hlink="hlink" folHlink="folHlink"/>
  <p:sldLayoutIdLst>
    <p:sldLayoutId id="2147484428"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4162305152"/>
      </p:ext>
    </p:extLst>
  </p:cSld>
  <p:clrMap bg1="dk1" tx1="lt1" bg2="dk2" tx2="lt2" accent1="accent1" accent2="accent2" accent3="accent3" accent4="accent4" accent5="accent5" accent6="accent6" hlink="hlink" folHlink="folHlink"/>
  <p:sldLayoutIdLst>
    <p:sldLayoutId id="2147484430"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218160921"/>
      </p:ext>
    </p:extLst>
  </p:cSld>
  <p:clrMap bg1="dk1" tx1="lt1" bg2="dk2" tx2="lt2" accent1="accent1" accent2="accent2" accent3="accent3" accent4="accent4" accent5="accent5" accent6="accent6" hlink="hlink" folHlink="folHlink"/>
  <p:sldLayoutIdLst>
    <p:sldLayoutId id="2147484432"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556500" cy="2247594"/>
          </a:xfrm>
          <a:prstGeom prst="rect">
            <a:avLst/>
          </a:prstGeom>
        </p:spPr>
      </p:pic>
      <p:sp>
        <p:nvSpPr>
          <p:cNvPr id="2" name="Title Placeholder 1"/>
          <p:cNvSpPr>
            <a:spLocks noGrp="1"/>
          </p:cNvSpPr>
          <p:nvPr>
            <p:ph type="title"/>
          </p:nvPr>
        </p:nvSpPr>
        <p:spPr>
          <a:xfrm>
            <a:off x="1794669" y="1191856"/>
            <a:ext cx="5336778" cy="20161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25053" y="3421889"/>
            <a:ext cx="6706394" cy="627465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27333" y="9911198"/>
            <a:ext cx="1804114"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BF3FB90D-55CB-4430-9346-78609FFEFD01}" type="datetimeFigureOut">
              <a:rPr lang="en-GB" smtClean="0">
                <a:solidFill>
                  <a:prstClr val="white">
                    <a:tint val="75000"/>
                  </a:prstClr>
                </a:solidFill>
              </a:rPr>
              <a:pPr defTabSz="566745"/>
              <a:t>13/05/2022</a:t>
            </a:fld>
            <a:endParaRPr lang="en-GB">
              <a:solidFill>
                <a:prstClr val="white">
                  <a:tint val="75000"/>
                </a:prstClr>
              </a:solidFill>
            </a:endParaRPr>
          </a:p>
        </p:txBody>
      </p:sp>
      <p:sp>
        <p:nvSpPr>
          <p:cNvPr id="5" name="Footer Placeholder 4"/>
          <p:cNvSpPr>
            <a:spLocks noGrp="1"/>
          </p:cNvSpPr>
          <p:nvPr>
            <p:ph type="ftr" sz="quarter" idx="3"/>
          </p:nvPr>
        </p:nvSpPr>
        <p:spPr>
          <a:xfrm>
            <a:off x="425053" y="9910411"/>
            <a:ext cx="4817269" cy="569325"/>
          </a:xfrm>
          <a:prstGeom prst="rect">
            <a:avLst/>
          </a:prstGeom>
        </p:spPr>
        <p:txBody>
          <a:bodyPr vert="horz" lIns="91440" tIns="45720" rIns="91440" bIns="45720" rtlCol="0" anchor="ctr"/>
          <a:lstStyle>
            <a:lvl1pPr algn="l">
              <a:defRPr sz="651">
                <a:solidFill>
                  <a:schemeClr val="tx1">
                    <a:tint val="75000"/>
                  </a:schemeClr>
                </a:solidFill>
              </a:defRPr>
            </a:lvl1pPr>
          </a:lstStyle>
          <a:p>
            <a:pPr defTabSz="566745"/>
            <a:endParaRPr lang="en-GB">
              <a:solidFill>
                <a:prstClr val="white">
                  <a:tint val="75000"/>
                </a:prstClr>
              </a:solidFill>
            </a:endParaRPr>
          </a:p>
        </p:txBody>
      </p:sp>
      <p:sp>
        <p:nvSpPr>
          <p:cNvPr id="6" name="Slide Number Placeholder 5"/>
          <p:cNvSpPr>
            <a:spLocks noGrp="1"/>
          </p:cNvSpPr>
          <p:nvPr>
            <p:ph type="sldNum" sz="quarter" idx="4"/>
          </p:nvPr>
        </p:nvSpPr>
        <p:spPr>
          <a:xfrm>
            <a:off x="5431234" y="594078"/>
            <a:ext cx="1700213" cy="569325"/>
          </a:xfrm>
          <a:prstGeom prst="rect">
            <a:avLst/>
          </a:prstGeom>
        </p:spPr>
        <p:txBody>
          <a:bodyPr vert="horz" lIns="91440" tIns="45720" rIns="91440" bIns="45720" rtlCol="0" anchor="ctr"/>
          <a:lstStyle>
            <a:lvl1pPr algn="r">
              <a:defRPr sz="651">
                <a:solidFill>
                  <a:schemeClr val="tx1">
                    <a:tint val="75000"/>
                  </a:schemeClr>
                </a:solidFill>
              </a:defRPr>
            </a:lvl1pPr>
          </a:lstStyle>
          <a:p>
            <a:pPr defTabSz="566745"/>
            <a:fld id="{35A6CC1C-6083-4CE6-B591-303A72E08605}" type="slidenum">
              <a:rPr lang="en-GB" smtClean="0">
                <a:solidFill>
                  <a:prstClr val="white">
                    <a:tint val="75000"/>
                  </a:prstClr>
                </a:solidFill>
              </a:rPr>
              <a:pPr defTabSz="566745"/>
              <a:t>‹#›</a:t>
            </a:fld>
            <a:endParaRPr lang="en-GB">
              <a:solidFill>
                <a:prstClr val="white">
                  <a:tint val="75000"/>
                </a:prstClr>
              </a:solidFill>
            </a:endParaRPr>
          </a:p>
        </p:txBody>
      </p:sp>
    </p:spTree>
    <p:extLst>
      <p:ext uri="{BB962C8B-B14F-4D97-AF65-F5344CB8AC3E}">
        <p14:creationId xmlns:p14="http://schemas.microsoft.com/office/powerpoint/2010/main" val="2971965509"/>
      </p:ext>
    </p:extLst>
  </p:cSld>
  <p:clrMap bg1="dk1" tx1="lt1" bg2="dk2" tx2="lt2" accent1="accent1" accent2="accent2" accent3="accent3" accent4="accent4" accent5="accent5" accent6="accent6" hlink="hlink" folHlink="folHlink"/>
  <p:sldLayoutIdLst>
    <p:sldLayoutId id="2147484434" r:id="rId1"/>
  </p:sldLayoutIdLst>
  <p:txStyles>
    <p:titleStyle>
      <a:lvl1pPr algn="r" defTabSz="566745" rtl="0" eaLnBrk="1" latinLnBrk="0" hangingPunct="1">
        <a:lnSpc>
          <a:spcPct val="90000"/>
        </a:lnSpc>
        <a:spcBef>
          <a:spcPct val="0"/>
        </a:spcBef>
        <a:buNone/>
        <a:defRPr sz="2479" kern="1200" cap="all" baseline="0">
          <a:solidFill>
            <a:schemeClr val="tx1"/>
          </a:solidFill>
          <a:latin typeface="+mj-lt"/>
          <a:ea typeface="+mj-ea"/>
          <a:cs typeface="+mj-cs"/>
        </a:defRPr>
      </a:lvl1pPr>
    </p:titleStyle>
    <p:bodyStyle>
      <a:lvl1pPr marL="141686" indent="-141686" algn="l" defTabSz="566745" rtl="0" eaLnBrk="1" latinLnBrk="0" hangingPunct="1">
        <a:lnSpc>
          <a:spcPct val="90000"/>
        </a:lnSpc>
        <a:spcBef>
          <a:spcPts val="620"/>
        </a:spcBef>
        <a:buFont typeface="Arial" panose="020B0604020202020204" pitchFamily="34" charset="0"/>
        <a:buChar char="•"/>
        <a:defRPr sz="1364" kern="1200">
          <a:solidFill>
            <a:schemeClr val="tx1"/>
          </a:solidFill>
          <a:latin typeface="+mn-lt"/>
          <a:ea typeface="+mn-ea"/>
          <a:cs typeface="+mn-cs"/>
        </a:defRPr>
      </a:lvl1pPr>
      <a:lvl2pPr marL="425059" indent="-141686" algn="l" defTabSz="566745"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2pPr>
      <a:lvl3pPr marL="708431" indent="-141686" algn="l" defTabSz="56674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3pPr>
      <a:lvl4pPr marL="99180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4pPr>
      <a:lvl5pPr marL="127517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5pPr>
      <a:lvl6pPr marL="1558549"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6pPr>
      <a:lvl7pPr marL="1841922"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7pPr>
      <a:lvl8pPr marL="2125294"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8pPr>
      <a:lvl9pPr marL="2408667" indent="-141686" algn="l" defTabSz="566745" rtl="0" eaLnBrk="1" latinLnBrk="0" hangingPunct="1">
        <a:lnSpc>
          <a:spcPct val="90000"/>
        </a:lnSpc>
        <a:spcBef>
          <a:spcPts val="310"/>
        </a:spcBef>
        <a:buFont typeface="Arial" panose="020B0604020202020204" pitchFamily="34" charset="0"/>
        <a:buChar char="•"/>
        <a:defRPr sz="992" kern="1200">
          <a:solidFill>
            <a:schemeClr val="tx1"/>
          </a:solidFill>
          <a:latin typeface="+mn-lt"/>
          <a:ea typeface="+mn-ea"/>
          <a:cs typeface="+mn-cs"/>
        </a:defRPr>
      </a:lvl9pPr>
    </p:bodyStyle>
    <p:otherStyle>
      <a:defPPr>
        <a:defRPr lang="en-US"/>
      </a:defPPr>
      <a:lvl1pPr marL="0" algn="l" defTabSz="566745" rtl="0" eaLnBrk="1" latinLnBrk="0" hangingPunct="1">
        <a:defRPr sz="1116" kern="1200">
          <a:solidFill>
            <a:schemeClr val="tx1"/>
          </a:solidFill>
          <a:latin typeface="+mn-lt"/>
          <a:ea typeface="+mn-ea"/>
          <a:cs typeface="+mn-cs"/>
        </a:defRPr>
      </a:lvl1pPr>
      <a:lvl2pPr marL="283373" algn="l" defTabSz="566745" rtl="0" eaLnBrk="1" latinLnBrk="0" hangingPunct="1">
        <a:defRPr sz="1116" kern="1200">
          <a:solidFill>
            <a:schemeClr val="tx1"/>
          </a:solidFill>
          <a:latin typeface="+mn-lt"/>
          <a:ea typeface="+mn-ea"/>
          <a:cs typeface="+mn-cs"/>
        </a:defRPr>
      </a:lvl2pPr>
      <a:lvl3pPr marL="566745" algn="l" defTabSz="566745" rtl="0" eaLnBrk="1" latinLnBrk="0" hangingPunct="1">
        <a:defRPr sz="1116" kern="1200">
          <a:solidFill>
            <a:schemeClr val="tx1"/>
          </a:solidFill>
          <a:latin typeface="+mn-lt"/>
          <a:ea typeface="+mn-ea"/>
          <a:cs typeface="+mn-cs"/>
        </a:defRPr>
      </a:lvl3pPr>
      <a:lvl4pPr marL="850118" algn="l" defTabSz="566745" rtl="0" eaLnBrk="1" latinLnBrk="0" hangingPunct="1">
        <a:defRPr sz="1116" kern="1200">
          <a:solidFill>
            <a:schemeClr val="tx1"/>
          </a:solidFill>
          <a:latin typeface="+mn-lt"/>
          <a:ea typeface="+mn-ea"/>
          <a:cs typeface="+mn-cs"/>
        </a:defRPr>
      </a:lvl4pPr>
      <a:lvl5pPr marL="1133490" algn="l" defTabSz="566745" rtl="0" eaLnBrk="1" latinLnBrk="0" hangingPunct="1">
        <a:defRPr sz="1116" kern="1200">
          <a:solidFill>
            <a:schemeClr val="tx1"/>
          </a:solidFill>
          <a:latin typeface="+mn-lt"/>
          <a:ea typeface="+mn-ea"/>
          <a:cs typeface="+mn-cs"/>
        </a:defRPr>
      </a:lvl5pPr>
      <a:lvl6pPr marL="1416863" algn="l" defTabSz="566745" rtl="0" eaLnBrk="1" latinLnBrk="0" hangingPunct="1">
        <a:defRPr sz="1116" kern="1200">
          <a:solidFill>
            <a:schemeClr val="tx1"/>
          </a:solidFill>
          <a:latin typeface="+mn-lt"/>
          <a:ea typeface="+mn-ea"/>
          <a:cs typeface="+mn-cs"/>
        </a:defRPr>
      </a:lvl6pPr>
      <a:lvl7pPr marL="1700235" algn="l" defTabSz="566745" rtl="0" eaLnBrk="1" latinLnBrk="0" hangingPunct="1">
        <a:defRPr sz="1116" kern="1200">
          <a:solidFill>
            <a:schemeClr val="tx1"/>
          </a:solidFill>
          <a:latin typeface="+mn-lt"/>
          <a:ea typeface="+mn-ea"/>
          <a:cs typeface="+mn-cs"/>
        </a:defRPr>
      </a:lvl7pPr>
      <a:lvl8pPr marL="1983608" algn="l" defTabSz="566745" rtl="0" eaLnBrk="1" latinLnBrk="0" hangingPunct="1">
        <a:defRPr sz="1116" kern="1200">
          <a:solidFill>
            <a:schemeClr val="tx1"/>
          </a:solidFill>
          <a:latin typeface="+mn-lt"/>
          <a:ea typeface="+mn-ea"/>
          <a:cs typeface="+mn-cs"/>
        </a:defRPr>
      </a:lvl8pPr>
      <a:lvl9pPr marL="2266980" algn="l" defTabSz="566745" rtl="0" eaLnBrk="1" latinLnBrk="0" hangingPunct="1">
        <a:defRPr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object 2"/>
          <p:cNvSpPr txBox="1"/>
          <p:nvPr/>
        </p:nvSpPr>
        <p:spPr>
          <a:xfrm>
            <a:off x="886764" y="773327"/>
            <a:ext cx="5555615" cy="2247900"/>
          </a:xfrm>
          <a:prstGeom prst="rect">
            <a:avLst/>
          </a:prstGeom>
        </p:spPr>
        <p:txBody>
          <a:bodyPr vert="horz" wrap="square" lIns="0" tIns="145415" rIns="0" bIns="0" rtlCol="0">
            <a:spAutoFit/>
          </a:bodyPr>
          <a:lstStyle/>
          <a:p>
            <a:pPr marL="248920" algn="ctr">
              <a:lnSpc>
                <a:spcPct val="100000"/>
              </a:lnSpc>
              <a:spcBef>
                <a:spcPts val="1145"/>
              </a:spcBef>
            </a:pPr>
            <a:r>
              <a:rPr sz="1600" spc="-10" dirty="0">
                <a:latin typeface="Arial Black"/>
                <a:cs typeface="Arial Black"/>
              </a:rPr>
              <a:t>BİÇİMSEL</a:t>
            </a:r>
            <a:r>
              <a:rPr sz="1600" spc="-30" dirty="0">
                <a:latin typeface="Arial Black"/>
                <a:cs typeface="Arial Black"/>
              </a:rPr>
              <a:t> </a:t>
            </a:r>
            <a:r>
              <a:rPr sz="1600" spc="-10" dirty="0">
                <a:latin typeface="Arial Black"/>
                <a:cs typeface="Arial Black"/>
              </a:rPr>
              <a:t>YÖNTEMLER</a:t>
            </a:r>
            <a:endParaRPr sz="1600" dirty="0">
              <a:latin typeface="Arial Black"/>
              <a:cs typeface="Arial Black"/>
            </a:endParaRPr>
          </a:p>
          <a:p>
            <a:pPr marL="12700" marR="5080">
              <a:lnSpc>
                <a:spcPct val="103299"/>
              </a:lnSpc>
              <a:spcBef>
                <a:spcPts val="980"/>
              </a:spcBef>
            </a:pPr>
            <a:r>
              <a:rPr sz="1600" spc="-5" dirty="0">
                <a:latin typeface="Arial"/>
                <a:cs typeface="Arial"/>
              </a:rPr>
              <a:t>Biçimsel</a:t>
            </a:r>
            <a:r>
              <a:rPr sz="1600" dirty="0">
                <a:latin typeface="Arial"/>
                <a:cs typeface="Arial"/>
              </a:rPr>
              <a:t> </a:t>
            </a:r>
            <a:r>
              <a:rPr sz="1600" spc="-10" dirty="0">
                <a:latin typeface="Arial"/>
                <a:cs typeface="Arial"/>
              </a:rPr>
              <a:t>yöntemler,</a:t>
            </a:r>
            <a:r>
              <a:rPr sz="1600" spc="-5" dirty="0">
                <a:latin typeface="Arial"/>
                <a:cs typeface="Arial"/>
              </a:rPr>
              <a:t> </a:t>
            </a:r>
            <a:r>
              <a:rPr sz="1600" spc="-10" dirty="0">
                <a:latin typeface="Arial"/>
                <a:cs typeface="Arial"/>
              </a:rPr>
              <a:t>hem</a:t>
            </a:r>
            <a:r>
              <a:rPr sz="1600" spc="15" dirty="0">
                <a:latin typeface="Arial"/>
                <a:cs typeface="Arial"/>
              </a:rPr>
              <a:t> </a:t>
            </a:r>
            <a:r>
              <a:rPr sz="1600" spc="-10" dirty="0">
                <a:latin typeface="Arial"/>
                <a:cs typeface="Arial"/>
              </a:rPr>
              <a:t>yazılım</a:t>
            </a:r>
            <a:r>
              <a:rPr sz="1600" spc="10" dirty="0">
                <a:latin typeface="Arial"/>
                <a:cs typeface="Arial"/>
              </a:rPr>
              <a:t> </a:t>
            </a:r>
            <a:r>
              <a:rPr sz="1600" spc="-5" dirty="0">
                <a:latin typeface="Arial"/>
                <a:cs typeface="Arial"/>
              </a:rPr>
              <a:t>hem de</a:t>
            </a:r>
            <a:r>
              <a:rPr sz="1600" spc="5" dirty="0">
                <a:latin typeface="Arial"/>
                <a:cs typeface="Arial"/>
              </a:rPr>
              <a:t> </a:t>
            </a:r>
            <a:r>
              <a:rPr sz="1600" spc="-5" dirty="0">
                <a:latin typeface="Arial"/>
                <a:cs typeface="Arial"/>
              </a:rPr>
              <a:t>elektronik </a:t>
            </a:r>
            <a:r>
              <a:rPr sz="1600" dirty="0">
                <a:latin typeface="Arial"/>
                <a:cs typeface="Arial"/>
              </a:rPr>
              <a:t> </a:t>
            </a:r>
            <a:r>
              <a:rPr sz="1600" spc="-5" dirty="0">
                <a:latin typeface="Arial"/>
                <a:cs typeface="Arial"/>
              </a:rPr>
              <a:t>donanımdaki</a:t>
            </a:r>
            <a:r>
              <a:rPr sz="1600" spc="10" dirty="0">
                <a:latin typeface="Arial"/>
                <a:cs typeface="Arial"/>
              </a:rPr>
              <a:t> </a:t>
            </a:r>
            <a:r>
              <a:rPr sz="1600" spc="-5" dirty="0">
                <a:latin typeface="Arial"/>
                <a:cs typeface="Arial"/>
              </a:rPr>
              <a:t>sistemlerin</a:t>
            </a:r>
            <a:r>
              <a:rPr sz="1600" spc="10" dirty="0">
                <a:latin typeface="Arial"/>
                <a:cs typeface="Arial"/>
              </a:rPr>
              <a:t> </a:t>
            </a:r>
            <a:r>
              <a:rPr sz="1600" spc="-5" dirty="0">
                <a:latin typeface="Arial"/>
                <a:cs typeface="Arial"/>
              </a:rPr>
              <a:t>belirtilmesi,</a:t>
            </a:r>
            <a:r>
              <a:rPr sz="1600" spc="10" dirty="0">
                <a:latin typeface="Arial"/>
                <a:cs typeface="Arial"/>
              </a:rPr>
              <a:t> </a:t>
            </a:r>
            <a:r>
              <a:rPr sz="1600" spc="-10" dirty="0">
                <a:latin typeface="Arial"/>
                <a:cs typeface="Arial"/>
              </a:rPr>
              <a:t>doğrulanması</a:t>
            </a:r>
            <a:r>
              <a:rPr sz="1600" spc="10" dirty="0">
                <a:latin typeface="Arial"/>
                <a:cs typeface="Arial"/>
              </a:rPr>
              <a:t> </a:t>
            </a:r>
            <a:r>
              <a:rPr sz="1600" spc="-5" dirty="0">
                <a:latin typeface="Arial"/>
                <a:cs typeface="Arial"/>
              </a:rPr>
              <a:t>ve</a:t>
            </a:r>
            <a:r>
              <a:rPr sz="1600" spc="10" dirty="0">
                <a:latin typeface="Arial"/>
                <a:cs typeface="Arial"/>
              </a:rPr>
              <a:t> </a:t>
            </a:r>
            <a:r>
              <a:rPr sz="1600" spc="-10" dirty="0">
                <a:latin typeface="Arial"/>
                <a:cs typeface="Arial"/>
              </a:rPr>
              <a:t>hatasız </a:t>
            </a:r>
            <a:r>
              <a:rPr sz="1600" spc="-430" dirty="0">
                <a:latin typeface="Arial"/>
                <a:cs typeface="Arial"/>
              </a:rPr>
              <a:t> </a:t>
            </a:r>
            <a:r>
              <a:rPr sz="1600" spc="-10" dirty="0">
                <a:latin typeface="Arial"/>
                <a:cs typeface="Arial"/>
              </a:rPr>
              <a:t>olarak</a:t>
            </a:r>
            <a:r>
              <a:rPr sz="1600" spc="-5" dirty="0">
                <a:latin typeface="Arial"/>
                <a:cs typeface="Arial"/>
              </a:rPr>
              <a:t> geliştirilmesi</a:t>
            </a:r>
            <a:r>
              <a:rPr sz="1600" dirty="0">
                <a:latin typeface="Arial"/>
                <a:cs typeface="Arial"/>
              </a:rPr>
              <a:t> </a:t>
            </a:r>
            <a:r>
              <a:rPr sz="1600" spc="-5" dirty="0">
                <a:latin typeface="Arial"/>
                <a:cs typeface="Arial"/>
              </a:rPr>
              <a:t>için matematiksel</a:t>
            </a:r>
            <a:r>
              <a:rPr sz="1600" spc="5" dirty="0">
                <a:latin typeface="Arial"/>
                <a:cs typeface="Arial"/>
              </a:rPr>
              <a:t> </a:t>
            </a:r>
            <a:r>
              <a:rPr sz="1600" spc="-5" dirty="0">
                <a:latin typeface="Arial"/>
                <a:cs typeface="Arial"/>
              </a:rPr>
              <a:t>modellemelerin </a:t>
            </a:r>
            <a:r>
              <a:rPr sz="1600" dirty="0">
                <a:latin typeface="Arial"/>
                <a:cs typeface="Arial"/>
              </a:rPr>
              <a:t> </a:t>
            </a:r>
            <a:r>
              <a:rPr sz="1600" spc="-5" dirty="0">
                <a:latin typeface="Arial"/>
                <a:cs typeface="Arial"/>
              </a:rPr>
              <a:t>kullanılmasıdır.</a:t>
            </a:r>
            <a:endParaRPr sz="1600" dirty="0">
              <a:latin typeface="Arial"/>
              <a:cs typeface="Arial"/>
            </a:endParaRPr>
          </a:p>
          <a:p>
            <a:pPr marL="12700">
              <a:lnSpc>
                <a:spcPct val="100000"/>
              </a:lnSpc>
              <a:spcBef>
                <a:spcPts val="865"/>
              </a:spcBef>
            </a:pPr>
            <a:r>
              <a:rPr sz="1600" spc="-10" dirty="0">
                <a:latin typeface="Arial"/>
                <a:cs typeface="Arial"/>
              </a:rPr>
              <a:t>Neden</a:t>
            </a:r>
            <a:r>
              <a:rPr sz="1600" spc="-5" dirty="0">
                <a:latin typeface="Arial"/>
                <a:cs typeface="Arial"/>
              </a:rPr>
              <a:t> kullanılır?</a:t>
            </a:r>
            <a:r>
              <a:rPr sz="1600" spc="10" dirty="0">
                <a:latin typeface="Arial"/>
                <a:cs typeface="Arial"/>
              </a:rPr>
              <a:t> </a:t>
            </a:r>
            <a:r>
              <a:rPr sz="1600" spc="-5" dirty="0">
                <a:latin typeface="Arial"/>
                <a:cs typeface="Arial"/>
              </a:rPr>
              <a:t>Avantajları</a:t>
            </a:r>
            <a:r>
              <a:rPr sz="1600" spc="5" dirty="0">
                <a:latin typeface="Arial"/>
                <a:cs typeface="Arial"/>
              </a:rPr>
              <a:t> </a:t>
            </a:r>
            <a:r>
              <a:rPr sz="1600" spc="-5" dirty="0">
                <a:latin typeface="Arial"/>
                <a:cs typeface="Arial"/>
              </a:rPr>
              <a:t>ve</a:t>
            </a:r>
            <a:r>
              <a:rPr sz="1600" dirty="0">
                <a:latin typeface="Arial"/>
                <a:cs typeface="Arial"/>
              </a:rPr>
              <a:t> </a:t>
            </a:r>
            <a:r>
              <a:rPr sz="1600" spc="-5" dirty="0">
                <a:latin typeface="Arial"/>
                <a:cs typeface="Arial"/>
              </a:rPr>
              <a:t>dezavantajları</a:t>
            </a:r>
            <a:r>
              <a:rPr sz="1600" dirty="0">
                <a:latin typeface="Arial"/>
                <a:cs typeface="Arial"/>
              </a:rPr>
              <a:t> </a:t>
            </a:r>
            <a:r>
              <a:rPr sz="1600" spc="-5" dirty="0">
                <a:latin typeface="Arial"/>
                <a:cs typeface="Arial"/>
              </a:rPr>
              <a:t>nelerdir?</a:t>
            </a:r>
            <a:endParaRPr sz="1600" dirty="0">
              <a:latin typeface="Arial"/>
              <a:cs typeface="Arial"/>
            </a:endParaRPr>
          </a:p>
          <a:p>
            <a:pPr marL="12700">
              <a:lnSpc>
                <a:spcPct val="100000"/>
              </a:lnSpc>
              <a:spcBef>
                <a:spcPts val="910"/>
              </a:spcBef>
            </a:pPr>
            <a:r>
              <a:rPr sz="1600" spc="80" dirty="0">
                <a:latin typeface="Arial Black" panose="020B0A04020102020204" pitchFamily="34" charset="0"/>
                <a:cs typeface="Arial"/>
              </a:rPr>
              <a:t>Avantajlar</a:t>
            </a:r>
            <a:endParaRPr sz="1600" dirty="0">
              <a:latin typeface="Arial Black" panose="020B0A04020102020204" pitchFamily="34" charset="0"/>
              <a:cs typeface="Arial"/>
            </a:endParaRPr>
          </a:p>
        </p:txBody>
      </p:sp>
      <p:sp>
        <p:nvSpPr>
          <p:cNvPr id="3" name="object 3"/>
          <p:cNvSpPr txBox="1"/>
          <p:nvPr/>
        </p:nvSpPr>
        <p:spPr>
          <a:xfrm>
            <a:off x="1115364" y="3099561"/>
            <a:ext cx="20637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Wingdings"/>
                <a:cs typeface="Wingdings"/>
              </a:rPr>
              <a:t></a:t>
            </a:r>
            <a:endParaRPr sz="1600">
              <a:latin typeface="Wingdings"/>
              <a:cs typeface="Wingdings"/>
            </a:endParaRPr>
          </a:p>
        </p:txBody>
      </p:sp>
      <p:sp>
        <p:nvSpPr>
          <p:cNvPr id="4" name="object 4"/>
          <p:cNvSpPr txBox="1"/>
          <p:nvPr/>
        </p:nvSpPr>
        <p:spPr>
          <a:xfrm>
            <a:off x="1356613" y="3129102"/>
            <a:ext cx="4771390" cy="232410"/>
          </a:xfrm>
          <a:prstGeom prst="rect">
            <a:avLst/>
          </a:prstGeom>
          <a:solidFill>
            <a:srgbClr val="F8F8F8"/>
          </a:solidFill>
        </p:spPr>
        <p:txBody>
          <a:bodyPr vert="horz" wrap="square" lIns="0" tIns="0" rIns="0" bIns="0" rtlCol="0">
            <a:spAutoFit/>
          </a:bodyPr>
          <a:lstStyle/>
          <a:p>
            <a:pPr>
              <a:lnSpc>
                <a:spcPts val="1785"/>
              </a:lnSpc>
            </a:pPr>
            <a:r>
              <a:rPr sz="1600" spc="-10" dirty="0">
                <a:solidFill>
                  <a:srgbClr val="2B2B2B"/>
                </a:solidFill>
                <a:latin typeface="Georgia"/>
                <a:cs typeface="Georgia"/>
              </a:rPr>
              <a:t>Sistem</a:t>
            </a:r>
            <a:r>
              <a:rPr sz="1600" dirty="0">
                <a:solidFill>
                  <a:srgbClr val="2B2B2B"/>
                </a:solidFill>
                <a:latin typeface="Georgia"/>
                <a:cs typeface="Georgia"/>
              </a:rPr>
              <a:t> </a:t>
            </a:r>
            <a:r>
              <a:rPr sz="1600" spc="-5" dirty="0">
                <a:solidFill>
                  <a:srgbClr val="2B2B2B"/>
                </a:solidFill>
                <a:latin typeface="Georgia"/>
                <a:cs typeface="Georgia"/>
              </a:rPr>
              <a:t>özelliklerinin</a:t>
            </a:r>
            <a:r>
              <a:rPr sz="1600" dirty="0">
                <a:solidFill>
                  <a:srgbClr val="2B2B2B"/>
                </a:solidFill>
                <a:latin typeface="Georgia"/>
                <a:cs typeface="Georgia"/>
              </a:rPr>
              <a:t> </a:t>
            </a:r>
            <a:r>
              <a:rPr sz="1600" spc="-5" dirty="0">
                <a:solidFill>
                  <a:srgbClr val="2B2B2B"/>
                </a:solidFill>
                <a:latin typeface="Georgia"/>
                <a:cs typeface="Georgia"/>
              </a:rPr>
              <a:t>belirsizliğini</a:t>
            </a:r>
            <a:r>
              <a:rPr sz="1600" spc="5" dirty="0">
                <a:solidFill>
                  <a:srgbClr val="2B2B2B"/>
                </a:solidFill>
                <a:latin typeface="Georgia"/>
                <a:cs typeface="Georgia"/>
              </a:rPr>
              <a:t> </a:t>
            </a:r>
            <a:r>
              <a:rPr sz="1600" spc="-5" dirty="0">
                <a:solidFill>
                  <a:srgbClr val="2B2B2B"/>
                </a:solidFill>
                <a:latin typeface="Georgia"/>
                <a:cs typeface="Georgia"/>
              </a:rPr>
              <a:t>gidermeye</a:t>
            </a:r>
            <a:r>
              <a:rPr sz="1600" dirty="0">
                <a:solidFill>
                  <a:srgbClr val="2B2B2B"/>
                </a:solidFill>
                <a:latin typeface="Georgia"/>
                <a:cs typeface="Georgia"/>
              </a:rPr>
              <a:t> </a:t>
            </a:r>
            <a:r>
              <a:rPr sz="1600" spc="-5" dirty="0">
                <a:solidFill>
                  <a:srgbClr val="2B2B2B"/>
                </a:solidFill>
                <a:latin typeface="Georgia"/>
                <a:cs typeface="Georgia"/>
              </a:rPr>
              <a:t>ve</a:t>
            </a:r>
            <a:r>
              <a:rPr sz="1600" spc="5" dirty="0">
                <a:solidFill>
                  <a:srgbClr val="2B2B2B"/>
                </a:solidFill>
                <a:latin typeface="Georgia"/>
                <a:cs typeface="Georgia"/>
              </a:rPr>
              <a:t> </a:t>
            </a:r>
            <a:r>
              <a:rPr sz="1600" spc="-5" dirty="0">
                <a:solidFill>
                  <a:srgbClr val="2B2B2B"/>
                </a:solidFill>
                <a:latin typeface="Georgia"/>
                <a:cs typeface="Georgia"/>
              </a:rPr>
              <a:t>örtük</a:t>
            </a:r>
            <a:endParaRPr sz="1600">
              <a:latin typeface="Georgia"/>
              <a:cs typeface="Georgia"/>
            </a:endParaRPr>
          </a:p>
        </p:txBody>
      </p:sp>
      <p:sp>
        <p:nvSpPr>
          <p:cNvPr id="5" name="object 5"/>
          <p:cNvSpPr txBox="1"/>
          <p:nvPr/>
        </p:nvSpPr>
        <p:spPr>
          <a:xfrm>
            <a:off x="1356613" y="3377818"/>
            <a:ext cx="3806190"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varsayımları</a:t>
            </a:r>
            <a:r>
              <a:rPr sz="1600" spc="-10" dirty="0">
                <a:solidFill>
                  <a:srgbClr val="2B2B2B"/>
                </a:solidFill>
                <a:latin typeface="Georgia"/>
                <a:cs typeface="Georgia"/>
              </a:rPr>
              <a:t> </a:t>
            </a:r>
            <a:r>
              <a:rPr sz="1600" spc="-5" dirty="0">
                <a:solidFill>
                  <a:srgbClr val="2B2B2B"/>
                </a:solidFill>
                <a:latin typeface="Georgia"/>
                <a:cs typeface="Georgia"/>
              </a:rPr>
              <a:t>ifade</a:t>
            </a:r>
            <a:r>
              <a:rPr sz="1600" spc="-10" dirty="0">
                <a:solidFill>
                  <a:srgbClr val="2B2B2B"/>
                </a:solidFill>
                <a:latin typeface="Georgia"/>
                <a:cs typeface="Georgia"/>
              </a:rPr>
              <a:t> </a:t>
            </a:r>
            <a:r>
              <a:rPr sz="1600" spc="-5" dirty="0">
                <a:solidFill>
                  <a:srgbClr val="2B2B2B"/>
                </a:solidFill>
                <a:latin typeface="Georgia"/>
                <a:cs typeface="Georgia"/>
              </a:rPr>
              <a:t>etmeye yardımcı</a:t>
            </a:r>
            <a:r>
              <a:rPr sz="1600" spc="-15" dirty="0">
                <a:solidFill>
                  <a:srgbClr val="2B2B2B"/>
                </a:solidFill>
                <a:latin typeface="Georgia"/>
                <a:cs typeface="Georgia"/>
              </a:rPr>
              <a:t> </a:t>
            </a:r>
            <a:r>
              <a:rPr sz="1600" spc="-5" dirty="0">
                <a:solidFill>
                  <a:srgbClr val="2B2B2B"/>
                </a:solidFill>
                <a:latin typeface="Georgia"/>
                <a:cs typeface="Georgia"/>
              </a:rPr>
              <a:t>olurlar</a:t>
            </a:r>
            <a:endParaRPr sz="1600">
              <a:latin typeface="Georgia"/>
              <a:cs typeface="Georgia"/>
            </a:endParaRPr>
          </a:p>
        </p:txBody>
      </p:sp>
      <p:sp>
        <p:nvSpPr>
          <p:cNvPr id="6" name="object 6"/>
          <p:cNvSpPr txBox="1"/>
          <p:nvPr/>
        </p:nvSpPr>
        <p:spPr>
          <a:xfrm>
            <a:off x="1115364" y="3598290"/>
            <a:ext cx="20637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2B2B2B"/>
                </a:solidFill>
                <a:latin typeface="Wingdings"/>
                <a:cs typeface="Wingdings"/>
              </a:rPr>
              <a:t></a:t>
            </a:r>
            <a:endParaRPr sz="1600">
              <a:latin typeface="Wingdings"/>
              <a:cs typeface="Wingdings"/>
            </a:endParaRPr>
          </a:p>
        </p:txBody>
      </p:sp>
      <p:sp>
        <p:nvSpPr>
          <p:cNvPr id="7" name="object 7"/>
          <p:cNvSpPr txBox="1"/>
          <p:nvPr/>
        </p:nvSpPr>
        <p:spPr>
          <a:xfrm>
            <a:off x="1356613" y="3627754"/>
            <a:ext cx="5069840" cy="231775"/>
          </a:xfrm>
          <a:prstGeom prst="rect">
            <a:avLst/>
          </a:prstGeom>
          <a:solidFill>
            <a:srgbClr val="F8F8F8"/>
          </a:solidFill>
        </p:spPr>
        <p:txBody>
          <a:bodyPr vert="horz" wrap="square" lIns="0" tIns="0" rIns="0" bIns="0" rtlCol="0">
            <a:spAutoFit/>
          </a:bodyPr>
          <a:lstStyle/>
          <a:p>
            <a:pPr>
              <a:lnSpc>
                <a:spcPts val="1785"/>
              </a:lnSpc>
            </a:pPr>
            <a:r>
              <a:rPr sz="1600" spc="-10" dirty="0">
                <a:solidFill>
                  <a:srgbClr val="2B2B2B"/>
                </a:solidFill>
                <a:latin typeface="Georgia"/>
                <a:cs typeface="Georgia"/>
              </a:rPr>
              <a:t>Sistem</a:t>
            </a:r>
            <a:r>
              <a:rPr sz="1600" dirty="0">
                <a:solidFill>
                  <a:srgbClr val="2B2B2B"/>
                </a:solidFill>
                <a:latin typeface="Georgia"/>
                <a:cs typeface="Georgia"/>
              </a:rPr>
              <a:t> </a:t>
            </a:r>
            <a:r>
              <a:rPr sz="1600" spc="-5" dirty="0">
                <a:solidFill>
                  <a:srgbClr val="2B2B2B"/>
                </a:solidFill>
                <a:latin typeface="Georgia"/>
                <a:cs typeface="Georgia"/>
              </a:rPr>
              <a:t>gereksinimlerindeki</a:t>
            </a:r>
            <a:r>
              <a:rPr sz="1600" spc="10" dirty="0">
                <a:solidFill>
                  <a:srgbClr val="2B2B2B"/>
                </a:solidFill>
                <a:latin typeface="Georgia"/>
                <a:cs typeface="Georgia"/>
              </a:rPr>
              <a:t> </a:t>
            </a:r>
            <a:r>
              <a:rPr sz="1600" spc="-5" dirty="0">
                <a:solidFill>
                  <a:srgbClr val="2B2B2B"/>
                </a:solidFill>
                <a:latin typeface="Georgia"/>
                <a:cs typeface="Georgia"/>
              </a:rPr>
              <a:t>kusurları ortaya</a:t>
            </a:r>
            <a:r>
              <a:rPr sz="1600" dirty="0">
                <a:solidFill>
                  <a:srgbClr val="2B2B2B"/>
                </a:solidFill>
                <a:latin typeface="Georgia"/>
                <a:cs typeface="Georgia"/>
              </a:rPr>
              <a:t> </a:t>
            </a:r>
            <a:r>
              <a:rPr sz="1600" spc="-5" dirty="0">
                <a:solidFill>
                  <a:srgbClr val="2B2B2B"/>
                </a:solidFill>
                <a:latin typeface="Georgia"/>
                <a:cs typeface="Georgia"/>
              </a:rPr>
              <a:t>çıkarırlar</a:t>
            </a:r>
            <a:r>
              <a:rPr sz="1600" spc="-10" dirty="0">
                <a:solidFill>
                  <a:srgbClr val="2B2B2B"/>
                </a:solidFill>
                <a:latin typeface="Georgia"/>
                <a:cs typeface="Georgia"/>
              </a:rPr>
              <a:t> </a:t>
            </a:r>
            <a:r>
              <a:rPr sz="1600" dirty="0">
                <a:solidFill>
                  <a:srgbClr val="2B2B2B"/>
                </a:solidFill>
                <a:latin typeface="Georgia"/>
                <a:cs typeface="Georgia"/>
              </a:rPr>
              <a:t>ve</a:t>
            </a:r>
            <a:endParaRPr sz="1600">
              <a:latin typeface="Georgia"/>
              <a:cs typeface="Georgia"/>
            </a:endParaRPr>
          </a:p>
        </p:txBody>
      </p:sp>
      <p:sp>
        <p:nvSpPr>
          <p:cNvPr id="8" name="object 8"/>
          <p:cNvSpPr txBox="1"/>
          <p:nvPr/>
        </p:nvSpPr>
        <p:spPr>
          <a:xfrm>
            <a:off x="1356613" y="3876166"/>
            <a:ext cx="4269740" cy="231775"/>
          </a:xfrm>
          <a:prstGeom prst="rect">
            <a:avLst/>
          </a:prstGeom>
          <a:solidFill>
            <a:srgbClr val="F8F8F8"/>
          </a:solidFill>
        </p:spPr>
        <p:txBody>
          <a:bodyPr vert="horz" wrap="square" lIns="0" tIns="0" rIns="0" bIns="0" rtlCol="0">
            <a:spAutoFit/>
          </a:bodyPr>
          <a:lstStyle/>
          <a:p>
            <a:pPr>
              <a:lnSpc>
                <a:spcPts val="1785"/>
              </a:lnSpc>
            </a:pPr>
            <a:r>
              <a:rPr sz="1600" spc="-10" dirty="0">
                <a:solidFill>
                  <a:srgbClr val="2B2B2B"/>
                </a:solidFill>
                <a:latin typeface="Georgia"/>
                <a:cs typeface="Georgia"/>
              </a:rPr>
              <a:t>titizlikleri</a:t>
            </a:r>
            <a:r>
              <a:rPr sz="1600" spc="20" dirty="0">
                <a:solidFill>
                  <a:srgbClr val="2B2B2B"/>
                </a:solidFill>
                <a:latin typeface="Georgia"/>
                <a:cs typeface="Georgia"/>
              </a:rPr>
              <a:t> </a:t>
            </a:r>
            <a:r>
              <a:rPr sz="1600" spc="-5" dirty="0">
                <a:solidFill>
                  <a:srgbClr val="2B2B2B"/>
                </a:solidFill>
                <a:latin typeface="Georgia"/>
                <a:cs typeface="Georgia"/>
              </a:rPr>
              <a:t>sorunun</a:t>
            </a:r>
            <a:r>
              <a:rPr sz="1600" dirty="0">
                <a:solidFill>
                  <a:srgbClr val="2B2B2B"/>
                </a:solidFill>
                <a:latin typeface="Georgia"/>
                <a:cs typeface="Georgia"/>
              </a:rPr>
              <a:t> </a:t>
            </a:r>
            <a:r>
              <a:rPr sz="1600" spc="-5" dirty="0">
                <a:solidFill>
                  <a:srgbClr val="2B2B2B"/>
                </a:solidFill>
                <a:latin typeface="Georgia"/>
                <a:cs typeface="Georgia"/>
              </a:rPr>
              <a:t>daha</a:t>
            </a:r>
            <a:r>
              <a:rPr sz="1600" dirty="0">
                <a:solidFill>
                  <a:srgbClr val="2B2B2B"/>
                </a:solidFill>
                <a:latin typeface="Georgia"/>
                <a:cs typeface="Georgia"/>
              </a:rPr>
              <a:t> </a:t>
            </a:r>
            <a:r>
              <a:rPr sz="1600" spc="-5" dirty="0">
                <a:solidFill>
                  <a:srgbClr val="2B2B2B"/>
                </a:solidFill>
                <a:latin typeface="Georgia"/>
                <a:cs typeface="Georgia"/>
              </a:rPr>
              <a:t>iyi</a:t>
            </a:r>
            <a:r>
              <a:rPr sz="1600" spc="15" dirty="0">
                <a:solidFill>
                  <a:srgbClr val="2B2B2B"/>
                </a:solidFill>
                <a:latin typeface="Georgia"/>
                <a:cs typeface="Georgia"/>
              </a:rPr>
              <a:t> </a:t>
            </a:r>
            <a:r>
              <a:rPr sz="1600" spc="-5" dirty="0">
                <a:solidFill>
                  <a:srgbClr val="2B2B2B"/>
                </a:solidFill>
                <a:latin typeface="Georgia"/>
                <a:cs typeface="Georgia"/>
              </a:rPr>
              <a:t>anlaşılmasını</a:t>
            </a:r>
            <a:r>
              <a:rPr sz="1600" spc="10" dirty="0">
                <a:solidFill>
                  <a:srgbClr val="2B2B2B"/>
                </a:solidFill>
                <a:latin typeface="Georgia"/>
                <a:cs typeface="Georgia"/>
              </a:rPr>
              <a:t> </a:t>
            </a:r>
            <a:r>
              <a:rPr sz="1600" spc="-5" dirty="0">
                <a:solidFill>
                  <a:srgbClr val="2B2B2B"/>
                </a:solidFill>
                <a:latin typeface="Georgia"/>
                <a:cs typeface="Georgia"/>
              </a:rPr>
              <a:t>sağlar</a:t>
            </a:r>
            <a:endParaRPr sz="1600">
              <a:latin typeface="Georgia"/>
              <a:cs typeface="Georgia"/>
            </a:endParaRPr>
          </a:p>
        </p:txBody>
      </p:sp>
      <p:sp>
        <p:nvSpPr>
          <p:cNvPr id="9" name="object 9"/>
          <p:cNvSpPr txBox="1"/>
          <p:nvPr/>
        </p:nvSpPr>
        <p:spPr>
          <a:xfrm>
            <a:off x="1115364" y="4096638"/>
            <a:ext cx="20637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2B2B2B"/>
                </a:solidFill>
                <a:latin typeface="Wingdings"/>
                <a:cs typeface="Wingdings"/>
              </a:rPr>
              <a:t></a:t>
            </a:r>
            <a:endParaRPr sz="1600">
              <a:latin typeface="Wingdings"/>
              <a:cs typeface="Wingdings"/>
            </a:endParaRPr>
          </a:p>
        </p:txBody>
      </p:sp>
      <p:sp>
        <p:nvSpPr>
          <p:cNvPr id="10" name="object 10"/>
          <p:cNvSpPr txBox="1"/>
          <p:nvPr/>
        </p:nvSpPr>
        <p:spPr>
          <a:xfrm>
            <a:off x="1356613" y="4126102"/>
            <a:ext cx="5295265"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Biçimsel bir</a:t>
            </a:r>
            <a:r>
              <a:rPr sz="1600" spc="5" dirty="0">
                <a:solidFill>
                  <a:srgbClr val="2B2B2B"/>
                </a:solidFill>
                <a:latin typeface="Georgia"/>
                <a:cs typeface="Georgia"/>
              </a:rPr>
              <a:t> </a:t>
            </a:r>
            <a:r>
              <a:rPr sz="1600" spc="-5" dirty="0">
                <a:solidFill>
                  <a:srgbClr val="2B2B2B"/>
                </a:solidFill>
                <a:latin typeface="Georgia"/>
                <a:cs typeface="Georgia"/>
              </a:rPr>
              <a:t>dil</a:t>
            </a:r>
            <a:r>
              <a:rPr sz="1600" dirty="0">
                <a:solidFill>
                  <a:srgbClr val="2B2B2B"/>
                </a:solidFill>
                <a:latin typeface="Georgia"/>
                <a:cs typeface="Georgia"/>
              </a:rPr>
              <a:t> </a:t>
            </a:r>
            <a:r>
              <a:rPr sz="1600" spc="-5" dirty="0">
                <a:solidFill>
                  <a:srgbClr val="2B2B2B"/>
                </a:solidFill>
                <a:latin typeface="Georgia"/>
                <a:cs typeface="Georgia"/>
              </a:rPr>
              <a:t>kullandıkları</a:t>
            </a:r>
            <a:r>
              <a:rPr sz="1600" dirty="0">
                <a:solidFill>
                  <a:srgbClr val="2B2B2B"/>
                </a:solidFill>
                <a:latin typeface="Georgia"/>
                <a:cs typeface="Georgia"/>
              </a:rPr>
              <a:t> </a:t>
            </a:r>
            <a:r>
              <a:rPr sz="1600" spc="-5" dirty="0">
                <a:solidFill>
                  <a:srgbClr val="2B2B2B"/>
                </a:solidFill>
                <a:latin typeface="Georgia"/>
                <a:cs typeface="Georgia"/>
              </a:rPr>
              <a:t>için,</a:t>
            </a:r>
            <a:r>
              <a:rPr sz="1600" spc="10" dirty="0">
                <a:solidFill>
                  <a:srgbClr val="2B2B2B"/>
                </a:solidFill>
                <a:latin typeface="Georgia"/>
                <a:cs typeface="Georgia"/>
              </a:rPr>
              <a:t> </a:t>
            </a:r>
            <a:r>
              <a:rPr sz="1600" spc="-10" dirty="0">
                <a:solidFill>
                  <a:srgbClr val="2B2B2B"/>
                </a:solidFill>
                <a:latin typeface="Georgia"/>
                <a:cs typeface="Georgia"/>
              </a:rPr>
              <a:t>birçok</a:t>
            </a:r>
            <a:r>
              <a:rPr sz="1600" dirty="0">
                <a:solidFill>
                  <a:srgbClr val="2B2B2B"/>
                </a:solidFill>
                <a:latin typeface="Georgia"/>
                <a:cs typeface="Georgia"/>
              </a:rPr>
              <a:t> </a:t>
            </a:r>
            <a:r>
              <a:rPr sz="1600" spc="-5" dirty="0">
                <a:solidFill>
                  <a:srgbClr val="2B2B2B"/>
                </a:solidFill>
                <a:latin typeface="Georgia"/>
                <a:cs typeface="Georgia"/>
              </a:rPr>
              <a:t>meslektaş</a:t>
            </a:r>
            <a:r>
              <a:rPr sz="1600" spc="5" dirty="0">
                <a:solidFill>
                  <a:srgbClr val="2B2B2B"/>
                </a:solidFill>
                <a:latin typeface="Georgia"/>
                <a:cs typeface="Georgia"/>
              </a:rPr>
              <a:t> </a:t>
            </a:r>
            <a:r>
              <a:rPr sz="1600" spc="-5" dirty="0">
                <a:solidFill>
                  <a:srgbClr val="2B2B2B"/>
                </a:solidFill>
                <a:latin typeface="Georgia"/>
                <a:cs typeface="Georgia"/>
              </a:rPr>
              <a:t>verileri,</a:t>
            </a:r>
            <a:endParaRPr sz="1600">
              <a:latin typeface="Georgia"/>
              <a:cs typeface="Georgia"/>
            </a:endParaRPr>
          </a:p>
        </p:txBody>
      </p:sp>
      <p:sp>
        <p:nvSpPr>
          <p:cNvPr id="11" name="object 11"/>
          <p:cNvSpPr txBox="1"/>
          <p:nvPr/>
        </p:nvSpPr>
        <p:spPr>
          <a:xfrm>
            <a:off x="1356613" y="4374514"/>
            <a:ext cx="4624705"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özellikleri bağımsız olarak doğrulayabilir</a:t>
            </a:r>
            <a:r>
              <a:rPr sz="1600" spc="-10" dirty="0">
                <a:solidFill>
                  <a:srgbClr val="2B2B2B"/>
                </a:solidFill>
                <a:latin typeface="Georgia"/>
                <a:cs typeface="Georgia"/>
              </a:rPr>
              <a:t> </a:t>
            </a:r>
            <a:r>
              <a:rPr sz="1600" spc="-5" dirty="0">
                <a:solidFill>
                  <a:srgbClr val="2B2B2B"/>
                </a:solidFill>
                <a:latin typeface="Georgia"/>
                <a:cs typeface="Georgia"/>
              </a:rPr>
              <a:t>ve</a:t>
            </a:r>
            <a:r>
              <a:rPr sz="1600" spc="5" dirty="0">
                <a:solidFill>
                  <a:srgbClr val="2B2B2B"/>
                </a:solidFill>
                <a:latin typeface="Georgia"/>
                <a:cs typeface="Georgia"/>
              </a:rPr>
              <a:t> </a:t>
            </a:r>
            <a:r>
              <a:rPr sz="1600" spc="-5" dirty="0">
                <a:solidFill>
                  <a:srgbClr val="2B2B2B"/>
                </a:solidFill>
                <a:latin typeface="Georgia"/>
                <a:cs typeface="Georgia"/>
              </a:rPr>
              <a:t>böylece</a:t>
            </a:r>
            <a:endParaRPr sz="1600">
              <a:latin typeface="Georgia"/>
              <a:cs typeface="Georgia"/>
            </a:endParaRPr>
          </a:p>
        </p:txBody>
      </p:sp>
      <p:sp>
        <p:nvSpPr>
          <p:cNvPr id="12" name="object 12"/>
          <p:cNvSpPr txBox="1"/>
          <p:nvPr/>
        </p:nvSpPr>
        <p:spPr>
          <a:xfrm>
            <a:off x="1356613" y="4624450"/>
            <a:ext cx="4340225"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geliştirme</a:t>
            </a:r>
            <a:r>
              <a:rPr sz="1600" spc="-10" dirty="0">
                <a:solidFill>
                  <a:srgbClr val="2B2B2B"/>
                </a:solidFill>
                <a:latin typeface="Georgia"/>
                <a:cs typeface="Georgia"/>
              </a:rPr>
              <a:t> </a:t>
            </a:r>
            <a:r>
              <a:rPr sz="1600" spc="-5" dirty="0">
                <a:solidFill>
                  <a:srgbClr val="2B2B2B"/>
                </a:solidFill>
                <a:latin typeface="Georgia"/>
                <a:cs typeface="Georgia"/>
              </a:rPr>
              <a:t>sürecinin</a:t>
            </a:r>
            <a:r>
              <a:rPr sz="1600" spc="-15" dirty="0">
                <a:solidFill>
                  <a:srgbClr val="2B2B2B"/>
                </a:solidFill>
                <a:latin typeface="Georgia"/>
                <a:cs typeface="Georgia"/>
              </a:rPr>
              <a:t> </a:t>
            </a:r>
            <a:r>
              <a:rPr sz="1600" spc="-5" dirty="0">
                <a:solidFill>
                  <a:srgbClr val="2B2B2B"/>
                </a:solidFill>
                <a:latin typeface="Georgia"/>
                <a:cs typeface="Georgia"/>
              </a:rPr>
              <a:t>başlarında hataları çözebilir</a:t>
            </a:r>
            <a:endParaRPr sz="1600">
              <a:latin typeface="Georgia"/>
              <a:cs typeface="Georgia"/>
            </a:endParaRPr>
          </a:p>
        </p:txBody>
      </p:sp>
      <p:sp>
        <p:nvSpPr>
          <p:cNvPr id="13" name="object 13"/>
          <p:cNvSpPr txBox="1"/>
          <p:nvPr/>
        </p:nvSpPr>
        <p:spPr>
          <a:xfrm>
            <a:off x="899463" y="5224906"/>
            <a:ext cx="1788109" cy="230832"/>
          </a:xfrm>
          <a:prstGeom prst="rect">
            <a:avLst/>
          </a:prstGeom>
          <a:solidFill>
            <a:srgbClr val="F8F8F8"/>
          </a:solidFill>
        </p:spPr>
        <p:txBody>
          <a:bodyPr vert="horz" wrap="square" lIns="0" tIns="0" rIns="0" bIns="0" rtlCol="0">
            <a:spAutoFit/>
          </a:bodyPr>
          <a:lstStyle/>
          <a:p>
            <a:pPr>
              <a:lnSpc>
                <a:spcPts val="1830"/>
              </a:lnSpc>
            </a:pPr>
            <a:r>
              <a:rPr sz="1600" spc="15" dirty="0">
                <a:solidFill>
                  <a:srgbClr val="2B2B2B"/>
                </a:solidFill>
                <a:latin typeface="Arial Black" panose="020B0A04020102020204" pitchFamily="34" charset="0"/>
                <a:cs typeface="Arial"/>
              </a:rPr>
              <a:t>D</a:t>
            </a:r>
            <a:r>
              <a:rPr sz="1600" spc="40" dirty="0">
                <a:solidFill>
                  <a:srgbClr val="2B2B2B"/>
                </a:solidFill>
                <a:latin typeface="Arial Black" panose="020B0A04020102020204" pitchFamily="34" charset="0"/>
                <a:cs typeface="Arial"/>
              </a:rPr>
              <a:t>e</a:t>
            </a:r>
            <a:r>
              <a:rPr sz="1600" spc="45" dirty="0">
                <a:solidFill>
                  <a:srgbClr val="2B2B2B"/>
                </a:solidFill>
                <a:latin typeface="Arial Black" panose="020B0A04020102020204" pitchFamily="34" charset="0"/>
                <a:cs typeface="Arial"/>
              </a:rPr>
              <a:t>z</a:t>
            </a:r>
            <a:r>
              <a:rPr sz="1600" spc="50" dirty="0">
                <a:solidFill>
                  <a:srgbClr val="2B2B2B"/>
                </a:solidFill>
                <a:latin typeface="Arial Black" panose="020B0A04020102020204" pitchFamily="34" charset="0"/>
                <a:cs typeface="Arial"/>
              </a:rPr>
              <a:t>av</a:t>
            </a:r>
            <a:r>
              <a:rPr sz="1600" spc="65" dirty="0">
                <a:solidFill>
                  <a:srgbClr val="2B2B2B"/>
                </a:solidFill>
                <a:latin typeface="Arial Black" panose="020B0A04020102020204" pitchFamily="34" charset="0"/>
                <a:cs typeface="Arial"/>
              </a:rPr>
              <a:t>a</a:t>
            </a:r>
            <a:r>
              <a:rPr sz="1600" spc="125" dirty="0">
                <a:solidFill>
                  <a:srgbClr val="2B2B2B"/>
                </a:solidFill>
                <a:latin typeface="Arial Black" panose="020B0A04020102020204" pitchFamily="34" charset="0"/>
                <a:cs typeface="Arial"/>
              </a:rPr>
              <a:t>n</a:t>
            </a:r>
            <a:r>
              <a:rPr sz="1600" spc="55" dirty="0">
                <a:solidFill>
                  <a:srgbClr val="2B2B2B"/>
                </a:solidFill>
                <a:latin typeface="Arial Black" panose="020B0A04020102020204" pitchFamily="34" charset="0"/>
                <a:cs typeface="Arial"/>
              </a:rPr>
              <a:t>t</a:t>
            </a:r>
            <a:r>
              <a:rPr sz="1600" spc="75" dirty="0">
                <a:solidFill>
                  <a:srgbClr val="2B2B2B"/>
                </a:solidFill>
                <a:latin typeface="Arial Black" panose="020B0A04020102020204" pitchFamily="34" charset="0"/>
                <a:cs typeface="Arial"/>
              </a:rPr>
              <a:t>aj</a:t>
            </a:r>
            <a:r>
              <a:rPr sz="1600" spc="50" dirty="0">
                <a:solidFill>
                  <a:srgbClr val="2B2B2B"/>
                </a:solidFill>
                <a:latin typeface="Arial Black" panose="020B0A04020102020204" pitchFamily="34" charset="0"/>
                <a:cs typeface="Arial"/>
              </a:rPr>
              <a:t>l</a:t>
            </a:r>
            <a:r>
              <a:rPr sz="1600" spc="105" dirty="0">
                <a:solidFill>
                  <a:srgbClr val="2B2B2B"/>
                </a:solidFill>
                <a:latin typeface="Arial Black" panose="020B0A04020102020204" pitchFamily="34" charset="0"/>
                <a:cs typeface="Arial"/>
              </a:rPr>
              <a:t>ar</a:t>
            </a:r>
            <a:endParaRPr sz="1600" dirty="0">
              <a:latin typeface="Arial Black" panose="020B0A04020102020204" pitchFamily="34" charset="0"/>
              <a:cs typeface="Arial"/>
            </a:endParaRPr>
          </a:p>
        </p:txBody>
      </p:sp>
      <p:sp>
        <p:nvSpPr>
          <p:cNvPr id="14" name="object 14"/>
          <p:cNvSpPr txBox="1"/>
          <p:nvPr/>
        </p:nvSpPr>
        <p:spPr>
          <a:xfrm>
            <a:off x="1343913" y="5567552"/>
            <a:ext cx="4797425" cy="772160"/>
          </a:xfrm>
          <a:prstGeom prst="rect">
            <a:avLst/>
          </a:prstGeom>
        </p:spPr>
        <p:txBody>
          <a:bodyPr vert="horz" wrap="square" lIns="0" tIns="4445" rIns="0" bIns="0" rtlCol="0">
            <a:spAutoFit/>
          </a:bodyPr>
          <a:lstStyle/>
          <a:p>
            <a:pPr marL="241300" marR="5080" indent="-228600" algn="just">
              <a:lnSpc>
                <a:spcPct val="103099"/>
              </a:lnSpc>
              <a:spcBef>
                <a:spcPts val="35"/>
              </a:spcBef>
              <a:buClr>
                <a:srgbClr val="2B2B2B"/>
              </a:buClr>
              <a:buFont typeface="Symbol"/>
              <a:buChar char=""/>
              <a:tabLst>
                <a:tab pos="241300" algn="l"/>
              </a:tabLst>
            </a:pPr>
            <a:r>
              <a:rPr sz="1600" spc="-15" dirty="0">
                <a:solidFill>
                  <a:srgbClr val="435058"/>
                </a:solidFill>
                <a:latin typeface="Arial"/>
                <a:cs typeface="Arial"/>
              </a:rPr>
              <a:t>Küçük matematiksel gösterimlerle İngilizce dilinden </a:t>
            </a:r>
            <a:r>
              <a:rPr sz="1600" spc="-430" dirty="0">
                <a:solidFill>
                  <a:srgbClr val="435058"/>
                </a:solidFill>
                <a:latin typeface="Arial"/>
                <a:cs typeface="Arial"/>
              </a:rPr>
              <a:t> </a:t>
            </a:r>
            <a:r>
              <a:rPr sz="1600" spc="-15" dirty="0">
                <a:solidFill>
                  <a:srgbClr val="435058"/>
                </a:solidFill>
                <a:latin typeface="Arial"/>
                <a:cs typeface="Arial"/>
              </a:rPr>
              <a:t>tamamen resmi </a:t>
            </a:r>
            <a:r>
              <a:rPr sz="1600" spc="-5" dirty="0">
                <a:solidFill>
                  <a:srgbClr val="435058"/>
                </a:solidFill>
                <a:latin typeface="Arial"/>
                <a:cs typeface="Arial"/>
              </a:rPr>
              <a:t>dil </a:t>
            </a:r>
            <a:r>
              <a:rPr sz="1600" spc="-15" dirty="0">
                <a:solidFill>
                  <a:srgbClr val="435058"/>
                </a:solidFill>
                <a:latin typeface="Arial"/>
                <a:cs typeface="Arial"/>
              </a:rPr>
              <a:t>gösterimleri </a:t>
            </a:r>
            <a:r>
              <a:rPr sz="1600" spc="-10" dirty="0">
                <a:solidFill>
                  <a:srgbClr val="435058"/>
                </a:solidFill>
                <a:latin typeface="Arial"/>
                <a:cs typeface="Arial"/>
              </a:rPr>
              <a:t>ve </a:t>
            </a:r>
            <a:r>
              <a:rPr sz="1600" spc="-15" dirty="0">
                <a:solidFill>
                  <a:srgbClr val="435058"/>
                </a:solidFill>
                <a:latin typeface="Arial"/>
                <a:cs typeface="Arial"/>
              </a:rPr>
              <a:t>kurallarına kadar </a:t>
            </a:r>
            <a:r>
              <a:rPr sz="1600" spc="-430" dirty="0">
                <a:solidFill>
                  <a:srgbClr val="435058"/>
                </a:solidFill>
                <a:latin typeface="Arial"/>
                <a:cs typeface="Arial"/>
              </a:rPr>
              <a:t> </a:t>
            </a:r>
            <a:r>
              <a:rPr sz="1600" spc="-15" dirty="0">
                <a:solidFill>
                  <a:srgbClr val="435058"/>
                </a:solidFill>
                <a:latin typeface="Arial"/>
                <a:cs typeface="Arial"/>
              </a:rPr>
              <a:t>çeşitli</a:t>
            </a:r>
            <a:r>
              <a:rPr sz="1600" spc="-20" dirty="0">
                <a:solidFill>
                  <a:srgbClr val="435058"/>
                </a:solidFill>
                <a:latin typeface="Arial"/>
                <a:cs typeface="Arial"/>
              </a:rPr>
              <a:t> </a:t>
            </a:r>
            <a:r>
              <a:rPr sz="1600" spc="-15" dirty="0">
                <a:solidFill>
                  <a:srgbClr val="435058"/>
                </a:solidFill>
                <a:latin typeface="Arial"/>
                <a:cs typeface="Arial"/>
              </a:rPr>
              <a:t>seviyelerde</a:t>
            </a:r>
            <a:r>
              <a:rPr sz="1600" spc="-30" dirty="0">
                <a:solidFill>
                  <a:srgbClr val="435058"/>
                </a:solidFill>
                <a:latin typeface="Arial"/>
                <a:cs typeface="Arial"/>
              </a:rPr>
              <a:t> </a:t>
            </a:r>
            <a:r>
              <a:rPr sz="1600" spc="-15" dirty="0">
                <a:solidFill>
                  <a:srgbClr val="435058"/>
                </a:solidFill>
                <a:latin typeface="Arial"/>
                <a:cs typeface="Arial"/>
              </a:rPr>
              <a:t>karmaşıklık</a:t>
            </a:r>
            <a:r>
              <a:rPr sz="1600" spc="-20" dirty="0">
                <a:solidFill>
                  <a:srgbClr val="435058"/>
                </a:solidFill>
                <a:latin typeface="Arial"/>
                <a:cs typeface="Arial"/>
              </a:rPr>
              <a:t> </a:t>
            </a:r>
            <a:r>
              <a:rPr sz="1600" spc="-15" dirty="0">
                <a:solidFill>
                  <a:srgbClr val="435058"/>
                </a:solidFill>
                <a:latin typeface="Arial"/>
                <a:cs typeface="Arial"/>
              </a:rPr>
              <a:t>alabilir.</a:t>
            </a:r>
            <a:endParaRPr sz="1600">
              <a:latin typeface="Arial"/>
              <a:cs typeface="Arial"/>
            </a:endParaRPr>
          </a:p>
        </p:txBody>
      </p:sp>
      <p:sp>
        <p:nvSpPr>
          <p:cNvPr id="15" name="object 15"/>
          <p:cNvSpPr txBox="1"/>
          <p:nvPr/>
        </p:nvSpPr>
        <p:spPr>
          <a:xfrm>
            <a:off x="1343913" y="6338696"/>
            <a:ext cx="11874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2B2B2B"/>
                </a:solidFill>
                <a:latin typeface="Symbol"/>
                <a:cs typeface="Symbol"/>
              </a:rPr>
              <a:t></a:t>
            </a:r>
            <a:endParaRPr sz="1600">
              <a:latin typeface="Symbol"/>
              <a:cs typeface="Symbol"/>
            </a:endParaRPr>
          </a:p>
        </p:txBody>
      </p:sp>
      <p:sp>
        <p:nvSpPr>
          <p:cNvPr id="16" name="object 16"/>
          <p:cNvSpPr txBox="1"/>
          <p:nvPr/>
        </p:nvSpPr>
        <p:spPr>
          <a:xfrm>
            <a:off x="1585213" y="6368160"/>
            <a:ext cx="4257675" cy="231775"/>
          </a:xfrm>
          <a:prstGeom prst="rect">
            <a:avLst/>
          </a:prstGeom>
          <a:solidFill>
            <a:srgbClr val="F8F8F8"/>
          </a:solidFill>
        </p:spPr>
        <p:txBody>
          <a:bodyPr vert="horz" wrap="square" lIns="0" tIns="0" rIns="0" bIns="0" rtlCol="0">
            <a:spAutoFit/>
          </a:bodyPr>
          <a:lstStyle/>
          <a:p>
            <a:pPr>
              <a:lnSpc>
                <a:spcPts val="1785"/>
              </a:lnSpc>
            </a:pPr>
            <a:r>
              <a:rPr sz="1600" spc="-10" dirty="0">
                <a:solidFill>
                  <a:srgbClr val="2B2B2B"/>
                </a:solidFill>
                <a:latin typeface="Georgia"/>
                <a:cs typeface="Georgia"/>
              </a:rPr>
              <a:t>Sistem</a:t>
            </a:r>
            <a:r>
              <a:rPr sz="1600" spc="-5" dirty="0">
                <a:solidFill>
                  <a:srgbClr val="2B2B2B"/>
                </a:solidFill>
                <a:latin typeface="Georgia"/>
                <a:cs typeface="Georgia"/>
              </a:rPr>
              <a:t> işlevselliğinin belirtilmesi</a:t>
            </a:r>
            <a:r>
              <a:rPr sz="1600" dirty="0">
                <a:solidFill>
                  <a:srgbClr val="2B2B2B"/>
                </a:solidFill>
                <a:latin typeface="Georgia"/>
                <a:cs typeface="Georgia"/>
              </a:rPr>
              <a:t> </a:t>
            </a:r>
            <a:r>
              <a:rPr sz="1600" spc="-5" dirty="0">
                <a:solidFill>
                  <a:srgbClr val="2B2B2B"/>
                </a:solidFill>
                <a:latin typeface="Georgia"/>
                <a:cs typeface="Georgia"/>
              </a:rPr>
              <a:t>ve modüllerin</a:t>
            </a:r>
            <a:endParaRPr sz="1600">
              <a:latin typeface="Georgia"/>
              <a:cs typeface="Georgia"/>
            </a:endParaRPr>
          </a:p>
        </p:txBody>
      </p:sp>
      <p:sp>
        <p:nvSpPr>
          <p:cNvPr id="17" name="object 17"/>
          <p:cNvSpPr txBox="1"/>
          <p:nvPr/>
        </p:nvSpPr>
        <p:spPr>
          <a:xfrm>
            <a:off x="1585213" y="6616572"/>
            <a:ext cx="4719320"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açıklanmasında</a:t>
            </a:r>
            <a:r>
              <a:rPr sz="1600" spc="20" dirty="0">
                <a:solidFill>
                  <a:srgbClr val="2B2B2B"/>
                </a:solidFill>
                <a:latin typeface="Georgia"/>
                <a:cs typeface="Georgia"/>
              </a:rPr>
              <a:t> </a:t>
            </a:r>
            <a:r>
              <a:rPr sz="1600" spc="-5" dirty="0">
                <a:solidFill>
                  <a:srgbClr val="2B2B2B"/>
                </a:solidFill>
                <a:latin typeface="Georgia"/>
                <a:cs typeface="Georgia"/>
              </a:rPr>
              <a:t>ayrık</a:t>
            </a:r>
            <a:r>
              <a:rPr sz="1600" spc="30" dirty="0">
                <a:solidFill>
                  <a:srgbClr val="2B2B2B"/>
                </a:solidFill>
                <a:latin typeface="Georgia"/>
                <a:cs typeface="Georgia"/>
              </a:rPr>
              <a:t> </a:t>
            </a:r>
            <a:r>
              <a:rPr sz="1600" spc="-5" dirty="0">
                <a:solidFill>
                  <a:srgbClr val="2B2B2B"/>
                </a:solidFill>
                <a:latin typeface="Georgia"/>
                <a:cs typeface="Georgia"/>
              </a:rPr>
              <a:t>matematik</a:t>
            </a:r>
            <a:r>
              <a:rPr sz="1600" spc="30" dirty="0">
                <a:solidFill>
                  <a:srgbClr val="2B2B2B"/>
                </a:solidFill>
                <a:latin typeface="Georgia"/>
                <a:cs typeface="Georgia"/>
              </a:rPr>
              <a:t> </a:t>
            </a:r>
            <a:r>
              <a:rPr sz="1600" spc="-5" dirty="0">
                <a:solidFill>
                  <a:srgbClr val="2B2B2B"/>
                </a:solidFill>
                <a:latin typeface="Georgia"/>
                <a:cs typeface="Georgia"/>
              </a:rPr>
              <a:t>kullanılabildiği</a:t>
            </a:r>
            <a:r>
              <a:rPr sz="1600" spc="30" dirty="0">
                <a:solidFill>
                  <a:srgbClr val="2B2B2B"/>
                </a:solidFill>
                <a:latin typeface="Georgia"/>
                <a:cs typeface="Georgia"/>
              </a:rPr>
              <a:t> </a:t>
            </a:r>
            <a:r>
              <a:rPr sz="1600" spc="-5" dirty="0">
                <a:solidFill>
                  <a:srgbClr val="2B2B2B"/>
                </a:solidFill>
                <a:latin typeface="Georgia"/>
                <a:cs typeface="Georgia"/>
              </a:rPr>
              <a:t>için</a:t>
            </a:r>
            <a:endParaRPr sz="1600">
              <a:latin typeface="Georgia"/>
              <a:cs typeface="Georgia"/>
            </a:endParaRPr>
          </a:p>
        </p:txBody>
      </p:sp>
      <p:sp>
        <p:nvSpPr>
          <p:cNvPr id="18" name="object 18"/>
          <p:cNvSpPr txBox="1"/>
          <p:nvPr/>
        </p:nvSpPr>
        <p:spPr>
          <a:xfrm>
            <a:off x="1585213" y="6866508"/>
            <a:ext cx="4578985" cy="231775"/>
          </a:xfrm>
          <a:prstGeom prst="rect">
            <a:avLst/>
          </a:prstGeom>
          <a:solidFill>
            <a:srgbClr val="F8F8F8"/>
          </a:solidFill>
        </p:spPr>
        <p:txBody>
          <a:bodyPr vert="horz" wrap="square" lIns="0" tIns="0" rIns="0" bIns="0" rtlCol="0">
            <a:spAutoFit/>
          </a:bodyPr>
          <a:lstStyle/>
          <a:p>
            <a:pPr>
              <a:lnSpc>
                <a:spcPts val="1785"/>
              </a:lnSpc>
            </a:pPr>
            <a:r>
              <a:rPr sz="1600" spc="-10" dirty="0">
                <a:solidFill>
                  <a:srgbClr val="2B2B2B"/>
                </a:solidFill>
                <a:latin typeface="Georgia"/>
                <a:cs typeface="Georgia"/>
              </a:rPr>
              <a:t>yetersiz</a:t>
            </a:r>
            <a:r>
              <a:rPr sz="1600" dirty="0">
                <a:solidFill>
                  <a:srgbClr val="2B2B2B"/>
                </a:solidFill>
                <a:latin typeface="Georgia"/>
                <a:cs typeface="Georgia"/>
              </a:rPr>
              <a:t> </a:t>
            </a:r>
            <a:r>
              <a:rPr sz="1600" spc="-5" dirty="0">
                <a:solidFill>
                  <a:srgbClr val="2B2B2B"/>
                </a:solidFill>
                <a:latin typeface="Georgia"/>
                <a:cs typeface="Georgia"/>
              </a:rPr>
              <a:t>kalabileceğinden</a:t>
            </a:r>
            <a:r>
              <a:rPr sz="1600" spc="15" dirty="0">
                <a:solidFill>
                  <a:srgbClr val="2B2B2B"/>
                </a:solidFill>
                <a:latin typeface="Georgia"/>
                <a:cs typeface="Georgia"/>
              </a:rPr>
              <a:t> </a:t>
            </a:r>
            <a:r>
              <a:rPr sz="1600" spc="-10" dirty="0">
                <a:solidFill>
                  <a:srgbClr val="2B2B2B"/>
                </a:solidFill>
                <a:latin typeface="Georgia"/>
                <a:cs typeface="Georgia"/>
              </a:rPr>
              <a:t>dolayı</a:t>
            </a:r>
            <a:r>
              <a:rPr sz="1600" dirty="0">
                <a:solidFill>
                  <a:srgbClr val="2B2B2B"/>
                </a:solidFill>
                <a:latin typeface="Georgia"/>
                <a:cs typeface="Georgia"/>
              </a:rPr>
              <a:t> </a:t>
            </a:r>
            <a:r>
              <a:rPr sz="1600" spc="-5" dirty="0">
                <a:solidFill>
                  <a:srgbClr val="2B2B2B"/>
                </a:solidFill>
                <a:latin typeface="Georgia"/>
                <a:cs typeface="Georgia"/>
              </a:rPr>
              <a:t>sistem</a:t>
            </a:r>
            <a:r>
              <a:rPr sz="1600" spc="20" dirty="0">
                <a:solidFill>
                  <a:srgbClr val="2B2B2B"/>
                </a:solidFill>
                <a:latin typeface="Georgia"/>
                <a:cs typeface="Georgia"/>
              </a:rPr>
              <a:t> </a:t>
            </a:r>
            <a:r>
              <a:rPr sz="1600" spc="-5" dirty="0">
                <a:solidFill>
                  <a:srgbClr val="2B2B2B"/>
                </a:solidFill>
                <a:latin typeface="Georgia"/>
                <a:cs typeface="Georgia"/>
              </a:rPr>
              <a:t>ve</a:t>
            </a:r>
            <a:r>
              <a:rPr sz="1600" spc="10" dirty="0">
                <a:solidFill>
                  <a:srgbClr val="2B2B2B"/>
                </a:solidFill>
                <a:latin typeface="Georgia"/>
                <a:cs typeface="Georgia"/>
              </a:rPr>
              <a:t> </a:t>
            </a:r>
            <a:r>
              <a:rPr sz="1600" spc="-5" dirty="0">
                <a:solidFill>
                  <a:srgbClr val="2B2B2B"/>
                </a:solidFill>
                <a:latin typeface="Georgia"/>
                <a:cs typeface="Georgia"/>
              </a:rPr>
              <a:t>donanım</a:t>
            </a:r>
            <a:endParaRPr sz="1600">
              <a:latin typeface="Georgia"/>
              <a:cs typeface="Georgia"/>
            </a:endParaRPr>
          </a:p>
        </p:txBody>
      </p:sp>
      <p:sp>
        <p:nvSpPr>
          <p:cNvPr id="19" name="object 19"/>
          <p:cNvSpPr txBox="1"/>
          <p:nvPr/>
        </p:nvSpPr>
        <p:spPr>
          <a:xfrm>
            <a:off x="1585213" y="7114920"/>
            <a:ext cx="3137535"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kısıtlamalarını</a:t>
            </a:r>
            <a:r>
              <a:rPr sz="1600" spc="5" dirty="0">
                <a:solidFill>
                  <a:srgbClr val="2B2B2B"/>
                </a:solidFill>
                <a:latin typeface="Georgia"/>
                <a:cs typeface="Georgia"/>
              </a:rPr>
              <a:t> </a:t>
            </a:r>
            <a:r>
              <a:rPr sz="1600" spc="-5" dirty="0">
                <a:solidFill>
                  <a:srgbClr val="2B2B2B"/>
                </a:solidFill>
                <a:latin typeface="Georgia"/>
                <a:cs typeface="Georgia"/>
              </a:rPr>
              <a:t>dışarıda</a:t>
            </a:r>
            <a:r>
              <a:rPr sz="1600" spc="5" dirty="0">
                <a:solidFill>
                  <a:srgbClr val="2B2B2B"/>
                </a:solidFill>
                <a:latin typeface="Georgia"/>
                <a:cs typeface="Georgia"/>
              </a:rPr>
              <a:t> </a:t>
            </a:r>
            <a:r>
              <a:rPr sz="1600" spc="-5" dirty="0">
                <a:solidFill>
                  <a:srgbClr val="2B2B2B"/>
                </a:solidFill>
                <a:latin typeface="Georgia"/>
                <a:cs typeface="Georgia"/>
              </a:rPr>
              <a:t>bırakabilir.</a:t>
            </a:r>
            <a:endParaRPr sz="1600">
              <a:latin typeface="Georgia"/>
              <a:cs typeface="Georgia"/>
            </a:endParaRPr>
          </a:p>
        </p:txBody>
      </p:sp>
      <p:sp>
        <p:nvSpPr>
          <p:cNvPr id="20" name="object 20"/>
          <p:cNvSpPr txBox="1"/>
          <p:nvPr/>
        </p:nvSpPr>
        <p:spPr>
          <a:xfrm>
            <a:off x="1343913" y="7602092"/>
            <a:ext cx="11874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2B2B2B"/>
                </a:solidFill>
                <a:latin typeface="Symbol"/>
                <a:cs typeface="Symbol"/>
              </a:rPr>
              <a:t></a:t>
            </a:r>
            <a:endParaRPr sz="1600">
              <a:latin typeface="Symbol"/>
              <a:cs typeface="Symbol"/>
            </a:endParaRPr>
          </a:p>
        </p:txBody>
      </p:sp>
      <p:sp>
        <p:nvSpPr>
          <p:cNvPr id="21" name="object 21"/>
          <p:cNvSpPr txBox="1"/>
          <p:nvPr/>
        </p:nvSpPr>
        <p:spPr>
          <a:xfrm>
            <a:off x="1585213" y="7631632"/>
            <a:ext cx="5030470" cy="232410"/>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Bu</a:t>
            </a:r>
            <a:r>
              <a:rPr sz="1600" dirty="0">
                <a:solidFill>
                  <a:srgbClr val="2B2B2B"/>
                </a:solidFill>
                <a:latin typeface="Georgia"/>
                <a:cs typeface="Georgia"/>
              </a:rPr>
              <a:t> </a:t>
            </a:r>
            <a:r>
              <a:rPr sz="1600" spc="-5" dirty="0">
                <a:solidFill>
                  <a:srgbClr val="2B2B2B"/>
                </a:solidFill>
                <a:latin typeface="Georgia"/>
                <a:cs typeface="Georgia"/>
              </a:rPr>
              <a:t>nedenle</a:t>
            </a:r>
            <a:r>
              <a:rPr sz="1600" dirty="0">
                <a:solidFill>
                  <a:srgbClr val="2B2B2B"/>
                </a:solidFill>
                <a:latin typeface="Georgia"/>
                <a:cs typeface="Georgia"/>
              </a:rPr>
              <a:t> </a:t>
            </a:r>
            <a:r>
              <a:rPr sz="1600" spc="-5" dirty="0">
                <a:solidFill>
                  <a:srgbClr val="2B2B2B"/>
                </a:solidFill>
                <a:latin typeface="Georgia"/>
                <a:cs typeface="Georgia"/>
              </a:rPr>
              <a:t>standart</a:t>
            </a:r>
            <a:r>
              <a:rPr sz="1600" spc="5" dirty="0">
                <a:solidFill>
                  <a:srgbClr val="2B2B2B"/>
                </a:solidFill>
                <a:latin typeface="Georgia"/>
                <a:cs typeface="Georgia"/>
              </a:rPr>
              <a:t> </a:t>
            </a:r>
            <a:r>
              <a:rPr sz="1600" spc="-5" dirty="0">
                <a:solidFill>
                  <a:srgbClr val="2B2B2B"/>
                </a:solidFill>
                <a:latin typeface="Georgia"/>
                <a:cs typeface="Georgia"/>
              </a:rPr>
              <a:t>kalite</a:t>
            </a:r>
            <a:r>
              <a:rPr sz="1600" spc="10" dirty="0">
                <a:solidFill>
                  <a:srgbClr val="2B2B2B"/>
                </a:solidFill>
                <a:latin typeface="Georgia"/>
                <a:cs typeface="Georgia"/>
              </a:rPr>
              <a:t> </a:t>
            </a:r>
            <a:r>
              <a:rPr sz="1600" spc="-5" dirty="0">
                <a:solidFill>
                  <a:srgbClr val="2B2B2B"/>
                </a:solidFill>
                <a:latin typeface="Georgia"/>
                <a:cs typeface="Georgia"/>
              </a:rPr>
              <a:t>güvence yöntemlerinin</a:t>
            </a:r>
            <a:r>
              <a:rPr sz="1600" spc="15" dirty="0">
                <a:solidFill>
                  <a:srgbClr val="2B2B2B"/>
                </a:solidFill>
                <a:latin typeface="Georgia"/>
                <a:cs typeface="Georgia"/>
              </a:rPr>
              <a:t> </a:t>
            </a:r>
            <a:r>
              <a:rPr sz="1600" spc="-5" dirty="0">
                <a:solidFill>
                  <a:srgbClr val="2B2B2B"/>
                </a:solidFill>
                <a:latin typeface="Georgia"/>
                <a:cs typeface="Georgia"/>
              </a:rPr>
              <a:t>yerini</a:t>
            </a:r>
            <a:endParaRPr sz="1600">
              <a:latin typeface="Georgia"/>
              <a:cs typeface="Georgia"/>
            </a:endParaRPr>
          </a:p>
        </p:txBody>
      </p:sp>
      <p:sp>
        <p:nvSpPr>
          <p:cNvPr id="22" name="object 22"/>
          <p:cNvSpPr txBox="1"/>
          <p:nvPr/>
        </p:nvSpPr>
        <p:spPr>
          <a:xfrm>
            <a:off x="1585213" y="7880350"/>
            <a:ext cx="933450"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alama</a:t>
            </a:r>
            <a:r>
              <a:rPr sz="1600" dirty="0">
                <a:solidFill>
                  <a:srgbClr val="2B2B2B"/>
                </a:solidFill>
                <a:latin typeface="Georgia"/>
                <a:cs typeface="Georgia"/>
              </a:rPr>
              <a:t>z</a:t>
            </a:r>
            <a:r>
              <a:rPr sz="1600" spc="-10" dirty="0">
                <a:solidFill>
                  <a:srgbClr val="2B2B2B"/>
                </a:solidFill>
                <a:latin typeface="Georgia"/>
                <a:cs typeface="Georgia"/>
              </a:rPr>
              <a:t>la</a:t>
            </a:r>
            <a:r>
              <a:rPr sz="1600" spc="-15" dirty="0">
                <a:solidFill>
                  <a:srgbClr val="2B2B2B"/>
                </a:solidFill>
                <a:latin typeface="Georgia"/>
                <a:cs typeface="Georgia"/>
              </a:rPr>
              <a:t>r</a:t>
            </a:r>
            <a:r>
              <a:rPr sz="1600" spc="-5" dirty="0">
                <a:solidFill>
                  <a:srgbClr val="2B2B2B"/>
                </a:solidFill>
                <a:latin typeface="Georgia"/>
                <a:cs typeface="Georgia"/>
              </a:rPr>
              <a:t>.</a:t>
            </a:r>
            <a:endParaRPr sz="1600">
              <a:latin typeface="Georgia"/>
              <a:cs typeface="Georgia"/>
            </a:endParaRPr>
          </a:p>
        </p:txBody>
      </p:sp>
      <p:sp>
        <p:nvSpPr>
          <p:cNvPr id="23" name="object 23"/>
          <p:cNvSpPr txBox="1"/>
          <p:nvPr/>
        </p:nvSpPr>
        <p:spPr>
          <a:xfrm>
            <a:off x="1356613" y="8130285"/>
            <a:ext cx="4777105"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Bu nedenle</a:t>
            </a:r>
            <a:r>
              <a:rPr sz="1600" spc="-10" dirty="0">
                <a:solidFill>
                  <a:srgbClr val="2B2B2B"/>
                </a:solidFill>
                <a:latin typeface="Georgia"/>
                <a:cs typeface="Georgia"/>
              </a:rPr>
              <a:t> </a:t>
            </a:r>
            <a:r>
              <a:rPr sz="1600" spc="-5" dirty="0">
                <a:solidFill>
                  <a:srgbClr val="2B2B2B"/>
                </a:solidFill>
                <a:latin typeface="Georgia"/>
                <a:cs typeface="Georgia"/>
              </a:rPr>
              <a:t>sistemde</a:t>
            </a:r>
            <a:r>
              <a:rPr sz="1600" spc="5" dirty="0">
                <a:solidFill>
                  <a:srgbClr val="2B2B2B"/>
                </a:solidFill>
                <a:latin typeface="Georgia"/>
                <a:cs typeface="Georgia"/>
              </a:rPr>
              <a:t> </a:t>
            </a:r>
            <a:r>
              <a:rPr sz="1600" spc="-5" dirty="0">
                <a:solidFill>
                  <a:srgbClr val="2B2B2B"/>
                </a:solidFill>
                <a:latin typeface="Georgia"/>
                <a:cs typeface="Georgia"/>
              </a:rPr>
              <a:t>sadece</a:t>
            </a:r>
            <a:r>
              <a:rPr sz="1600" spc="-10" dirty="0">
                <a:solidFill>
                  <a:srgbClr val="2B2B2B"/>
                </a:solidFill>
                <a:latin typeface="Georgia"/>
                <a:cs typeface="Georgia"/>
              </a:rPr>
              <a:t> </a:t>
            </a:r>
            <a:r>
              <a:rPr sz="1600" spc="-5" dirty="0">
                <a:solidFill>
                  <a:srgbClr val="2B2B2B"/>
                </a:solidFill>
                <a:latin typeface="Georgia"/>
                <a:cs typeface="Georgia"/>
              </a:rPr>
              <a:t>tamamlayıcı</a:t>
            </a:r>
            <a:r>
              <a:rPr sz="1600" spc="-10" dirty="0">
                <a:solidFill>
                  <a:srgbClr val="2B2B2B"/>
                </a:solidFill>
                <a:latin typeface="Georgia"/>
                <a:cs typeface="Georgia"/>
              </a:rPr>
              <a:t> </a:t>
            </a:r>
            <a:r>
              <a:rPr sz="1600" spc="-5" dirty="0">
                <a:solidFill>
                  <a:srgbClr val="2B2B2B"/>
                </a:solidFill>
                <a:latin typeface="Georgia"/>
                <a:cs typeface="Georgia"/>
              </a:rPr>
              <a:t>tekniktirler.</a:t>
            </a:r>
            <a:endParaRPr sz="1600">
              <a:latin typeface="Georgia"/>
              <a:cs typeface="Georgia"/>
            </a:endParaRPr>
          </a:p>
        </p:txBody>
      </p:sp>
      <p:sp>
        <p:nvSpPr>
          <p:cNvPr id="24" name="object 24"/>
          <p:cNvSpPr txBox="1"/>
          <p:nvPr/>
        </p:nvSpPr>
        <p:spPr>
          <a:xfrm>
            <a:off x="1585213" y="8628633"/>
            <a:ext cx="4498340" cy="231775"/>
          </a:xfrm>
          <a:prstGeom prst="rect">
            <a:avLst/>
          </a:prstGeom>
          <a:solidFill>
            <a:srgbClr val="F8F8F8"/>
          </a:solidFill>
        </p:spPr>
        <p:txBody>
          <a:bodyPr vert="horz" wrap="square" lIns="0" tIns="0" rIns="0" bIns="0" rtlCol="0">
            <a:spAutoFit/>
          </a:bodyPr>
          <a:lstStyle/>
          <a:p>
            <a:pPr>
              <a:lnSpc>
                <a:spcPts val="1785"/>
              </a:lnSpc>
            </a:pPr>
            <a:r>
              <a:rPr sz="1600" spc="-5" dirty="0">
                <a:solidFill>
                  <a:srgbClr val="2B2B2B"/>
                </a:solidFill>
                <a:latin typeface="Georgia"/>
                <a:cs typeface="Georgia"/>
              </a:rPr>
              <a:t>-Peki,</a:t>
            </a:r>
            <a:r>
              <a:rPr sz="1600" spc="5" dirty="0">
                <a:solidFill>
                  <a:srgbClr val="2B2B2B"/>
                </a:solidFill>
                <a:latin typeface="Georgia"/>
                <a:cs typeface="Georgia"/>
              </a:rPr>
              <a:t> </a:t>
            </a:r>
            <a:r>
              <a:rPr sz="1600" spc="-5" dirty="0">
                <a:solidFill>
                  <a:srgbClr val="2B2B2B"/>
                </a:solidFill>
                <a:latin typeface="Georgia"/>
                <a:cs typeface="Georgia"/>
              </a:rPr>
              <a:t>bariz</a:t>
            </a:r>
            <a:r>
              <a:rPr sz="1600" dirty="0">
                <a:solidFill>
                  <a:srgbClr val="2B2B2B"/>
                </a:solidFill>
                <a:latin typeface="Georgia"/>
                <a:cs typeface="Georgia"/>
              </a:rPr>
              <a:t> </a:t>
            </a:r>
            <a:r>
              <a:rPr sz="1600" spc="-5" dirty="0">
                <a:solidFill>
                  <a:srgbClr val="2B2B2B"/>
                </a:solidFill>
                <a:latin typeface="Georgia"/>
                <a:cs typeface="Georgia"/>
              </a:rPr>
              <a:t>bir</a:t>
            </a:r>
            <a:r>
              <a:rPr sz="1600" spc="-10" dirty="0">
                <a:solidFill>
                  <a:srgbClr val="2B2B2B"/>
                </a:solidFill>
                <a:latin typeface="Georgia"/>
                <a:cs typeface="Georgia"/>
              </a:rPr>
              <a:t> </a:t>
            </a:r>
            <a:r>
              <a:rPr sz="1600" spc="-5" dirty="0">
                <a:solidFill>
                  <a:srgbClr val="2B2B2B"/>
                </a:solidFill>
                <a:latin typeface="Georgia"/>
                <a:cs typeface="Georgia"/>
              </a:rPr>
              <a:t>şekilde</a:t>
            </a:r>
            <a:r>
              <a:rPr sz="1600" spc="-15" dirty="0">
                <a:solidFill>
                  <a:srgbClr val="2B2B2B"/>
                </a:solidFill>
                <a:latin typeface="Georgia"/>
                <a:cs typeface="Georgia"/>
              </a:rPr>
              <a:t> </a:t>
            </a:r>
            <a:r>
              <a:rPr sz="1600" spc="-5" dirty="0">
                <a:solidFill>
                  <a:srgbClr val="2B2B2B"/>
                </a:solidFill>
                <a:latin typeface="Georgia"/>
                <a:cs typeface="Georgia"/>
              </a:rPr>
              <a:t>işlevsel olarak</a:t>
            </a:r>
            <a:r>
              <a:rPr sz="1600" dirty="0">
                <a:solidFill>
                  <a:srgbClr val="2B2B2B"/>
                </a:solidFill>
                <a:latin typeface="Georgia"/>
                <a:cs typeface="Georgia"/>
              </a:rPr>
              <a:t> </a:t>
            </a:r>
            <a:r>
              <a:rPr sz="1600" spc="-5" dirty="0">
                <a:solidFill>
                  <a:srgbClr val="2B2B2B"/>
                </a:solidFill>
                <a:latin typeface="Georgia"/>
                <a:cs typeface="Georgia"/>
              </a:rPr>
              <a:t>karmaşık</a:t>
            </a:r>
            <a:r>
              <a:rPr sz="1600" dirty="0">
                <a:solidFill>
                  <a:srgbClr val="2B2B2B"/>
                </a:solidFill>
                <a:latin typeface="Georgia"/>
                <a:cs typeface="Georgia"/>
              </a:rPr>
              <a:t> </a:t>
            </a:r>
            <a:r>
              <a:rPr sz="1600" spc="-5" dirty="0">
                <a:solidFill>
                  <a:srgbClr val="2B2B2B"/>
                </a:solidFill>
                <a:latin typeface="Georgia"/>
                <a:cs typeface="Georgia"/>
              </a:rPr>
              <a:t>bir</a:t>
            </a:r>
            <a:endParaRPr sz="1600">
              <a:latin typeface="Georgia"/>
              <a:cs typeface="Georgia"/>
            </a:endParaRPr>
          </a:p>
        </p:txBody>
      </p:sp>
      <p:sp>
        <p:nvSpPr>
          <p:cNvPr id="25" name="object 25"/>
          <p:cNvSpPr txBox="1"/>
          <p:nvPr/>
        </p:nvSpPr>
        <p:spPr>
          <a:xfrm>
            <a:off x="1585213" y="8877045"/>
            <a:ext cx="4946650" cy="231775"/>
          </a:xfrm>
          <a:prstGeom prst="rect">
            <a:avLst/>
          </a:prstGeom>
          <a:solidFill>
            <a:srgbClr val="F8F8F8"/>
          </a:solidFill>
        </p:spPr>
        <p:txBody>
          <a:bodyPr vert="horz" wrap="square" lIns="0" tIns="0" rIns="0" bIns="0" rtlCol="0">
            <a:spAutoFit/>
          </a:bodyPr>
          <a:lstStyle/>
          <a:p>
            <a:pPr>
              <a:lnSpc>
                <a:spcPts val="1785"/>
              </a:lnSpc>
            </a:pPr>
            <a:r>
              <a:rPr sz="1600" spc="-10" dirty="0">
                <a:solidFill>
                  <a:srgbClr val="2B2B2B"/>
                </a:solidFill>
                <a:latin typeface="Georgia"/>
                <a:cs typeface="Georgia"/>
              </a:rPr>
              <a:t>problem</a:t>
            </a:r>
            <a:r>
              <a:rPr sz="1600" dirty="0">
                <a:solidFill>
                  <a:srgbClr val="2B2B2B"/>
                </a:solidFill>
                <a:latin typeface="Georgia"/>
                <a:cs typeface="Georgia"/>
              </a:rPr>
              <a:t> </a:t>
            </a:r>
            <a:r>
              <a:rPr sz="1600" spc="-5" dirty="0">
                <a:solidFill>
                  <a:srgbClr val="2B2B2B"/>
                </a:solidFill>
                <a:latin typeface="Georgia"/>
                <a:cs typeface="Georgia"/>
              </a:rPr>
              <a:t>içeren</a:t>
            </a:r>
            <a:r>
              <a:rPr sz="1600" spc="15" dirty="0">
                <a:solidFill>
                  <a:srgbClr val="2B2B2B"/>
                </a:solidFill>
                <a:latin typeface="Georgia"/>
                <a:cs typeface="Georgia"/>
              </a:rPr>
              <a:t> </a:t>
            </a:r>
            <a:r>
              <a:rPr sz="1600" spc="-5" dirty="0">
                <a:solidFill>
                  <a:srgbClr val="2B2B2B"/>
                </a:solidFill>
                <a:latin typeface="Georgia"/>
                <a:cs typeface="Georgia"/>
              </a:rPr>
              <a:t>durumlarda neden</a:t>
            </a:r>
            <a:r>
              <a:rPr sz="1600" spc="15" dirty="0">
                <a:solidFill>
                  <a:srgbClr val="2B2B2B"/>
                </a:solidFill>
                <a:latin typeface="Georgia"/>
                <a:cs typeface="Georgia"/>
              </a:rPr>
              <a:t> </a:t>
            </a:r>
            <a:r>
              <a:rPr sz="1600" spc="-5" dirty="0">
                <a:solidFill>
                  <a:srgbClr val="2B2B2B"/>
                </a:solidFill>
                <a:latin typeface="Georgia"/>
                <a:cs typeface="Georgia"/>
              </a:rPr>
              <a:t>biçimsel</a:t>
            </a:r>
            <a:r>
              <a:rPr sz="1600" spc="15" dirty="0">
                <a:solidFill>
                  <a:srgbClr val="2B2B2B"/>
                </a:solidFill>
                <a:latin typeface="Georgia"/>
                <a:cs typeface="Georgia"/>
              </a:rPr>
              <a:t> </a:t>
            </a:r>
            <a:r>
              <a:rPr sz="1600" spc="-5" dirty="0">
                <a:solidFill>
                  <a:srgbClr val="2B2B2B"/>
                </a:solidFill>
                <a:latin typeface="Georgia"/>
                <a:cs typeface="Georgia"/>
              </a:rPr>
              <a:t>yöntemlere</a:t>
            </a:r>
            <a:endParaRPr sz="1600">
              <a:latin typeface="Georgia"/>
              <a:cs typeface="Georgia"/>
            </a:endParaRPr>
          </a:p>
        </p:txBody>
      </p:sp>
      <p:sp>
        <p:nvSpPr>
          <p:cNvPr id="26" name="object 26"/>
          <p:cNvSpPr txBox="1"/>
          <p:nvPr/>
        </p:nvSpPr>
        <p:spPr>
          <a:xfrm>
            <a:off x="1585213" y="9126981"/>
            <a:ext cx="1102360" cy="231775"/>
          </a:xfrm>
          <a:prstGeom prst="rect">
            <a:avLst/>
          </a:prstGeom>
          <a:solidFill>
            <a:srgbClr val="F8F8F8"/>
          </a:solidFill>
        </p:spPr>
        <p:txBody>
          <a:bodyPr vert="horz" wrap="square" lIns="0" tIns="0" rIns="0" bIns="0" rtlCol="0">
            <a:spAutoFit/>
          </a:bodyPr>
          <a:lstStyle/>
          <a:p>
            <a:pPr>
              <a:lnSpc>
                <a:spcPts val="1785"/>
              </a:lnSpc>
            </a:pPr>
            <a:r>
              <a:rPr sz="1600" spc="-15" dirty="0">
                <a:solidFill>
                  <a:srgbClr val="2B2B2B"/>
                </a:solidFill>
                <a:latin typeface="Georgia"/>
                <a:cs typeface="Georgia"/>
              </a:rPr>
              <a:t>b</a:t>
            </a:r>
            <a:r>
              <a:rPr sz="1600" spc="-5" dirty="0">
                <a:solidFill>
                  <a:srgbClr val="2B2B2B"/>
                </a:solidFill>
                <a:latin typeface="Georgia"/>
                <a:cs typeface="Georgia"/>
              </a:rPr>
              <a:t>aşvu</a:t>
            </a:r>
            <a:r>
              <a:rPr sz="1600" spc="-15" dirty="0">
                <a:solidFill>
                  <a:srgbClr val="2B2B2B"/>
                </a:solidFill>
                <a:latin typeface="Georgia"/>
                <a:cs typeface="Georgia"/>
              </a:rPr>
              <a:t>r</a:t>
            </a:r>
            <a:r>
              <a:rPr sz="1600" spc="-5" dirty="0">
                <a:solidFill>
                  <a:srgbClr val="2B2B2B"/>
                </a:solidFill>
                <a:latin typeface="Georgia"/>
                <a:cs typeface="Georgia"/>
              </a:rPr>
              <a:t>al</a:t>
            </a:r>
            <a:r>
              <a:rPr sz="1600" dirty="0">
                <a:solidFill>
                  <a:srgbClr val="2B2B2B"/>
                </a:solidFill>
                <a:latin typeface="Georgia"/>
                <a:cs typeface="Georgia"/>
              </a:rPr>
              <a:t>ı</a:t>
            </a:r>
            <a:r>
              <a:rPr sz="1600" spc="-5" dirty="0">
                <a:solidFill>
                  <a:srgbClr val="2B2B2B"/>
                </a:solidFill>
                <a:latin typeface="Georgia"/>
                <a:cs typeface="Georgia"/>
              </a:rPr>
              <a:t>m?</a:t>
            </a:r>
            <a:endParaRPr sz="1600">
              <a:latin typeface="Georgia"/>
              <a:cs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96" y="4151324"/>
            <a:ext cx="6706394" cy="2720814"/>
          </a:xfrm>
        </p:spPr>
        <p:txBody>
          <a:bodyPr/>
          <a:lstStyle/>
          <a:p>
            <a:pPr marL="0" indent="0">
              <a:buNone/>
            </a:pPr>
            <a:r>
              <a:rPr lang="en-GB" dirty="0" err="1"/>
              <a:t>Davranış</a:t>
            </a:r>
            <a:r>
              <a:rPr lang="en-GB" dirty="0"/>
              <a:t> </a:t>
            </a:r>
            <a:r>
              <a:rPr lang="en-GB" dirty="0" err="1"/>
              <a:t>belirtimi</a:t>
            </a:r>
            <a:r>
              <a:rPr lang="en-GB" dirty="0"/>
              <a:t>, </a:t>
            </a:r>
            <a:r>
              <a:rPr lang="en-GB" dirty="0" err="1"/>
              <a:t>sonsuz</a:t>
            </a:r>
            <a:r>
              <a:rPr lang="en-GB" dirty="0"/>
              <a:t> </a:t>
            </a:r>
            <a:r>
              <a:rPr lang="en-GB" dirty="0" err="1"/>
              <a:t>bir</a:t>
            </a:r>
            <a:r>
              <a:rPr lang="en-GB" dirty="0"/>
              <a:t> durum </a:t>
            </a:r>
            <a:r>
              <a:rPr lang="en-GB" dirty="0" err="1" smtClean="0"/>
              <a:t>geçişleri</a:t>
            </a:r>
            <a:r>
              <a:rPr lang="en-GB" dirty="0" smtClean="0"/>
              <a:t> </a:t>
            </a:r>
            <a:r>
              <a:rPr lang="en-GB" dirty="0"/>
              <a:t>(</a:t>
            </a:r>
            <a:r>
              <a:rPr lang="en-GB" dirty="0" err="1"/>
              <a:t>fonksiyonel</a:t>
            </a:r>
            <a:r>
              <a:rPr lang="en-GB" dirty="0"/>
              <a:t> </a:t>
            </a:r>
            <a:r>
              <a:rPr lang="en-GB" dirty="0" err="1"/>
              <a:t>dönüşümler</a:t>
            </a:r>
            <a:r>
              <a:rPr lang="en-GB" dirty="0"/>
              <a:t>)</a:t>
            </a:r>
          </a:p>
          <a:p>
            <a:pPr marL="0" indent="0">
              <a:buNone/>
            </a:pPr>
            <a:r>
              <a:rPr lang="en-GB" dirty="0" smtClean="0"/>
              <a:t> </a:t>
            </a:r>
            <a:r>
              <a:rPr lang="en-GB" dirty="0" err="1"/>
              <a:t>dizisi</a:t>
            </a:r>
            <a:r>
              <a:rPr lang="en-GB" dirty="0"/>
              <a:t> </a:t>
            </a:r>
            <a:r>
              <a:rPr lang="en-GB" dirty="0" err="1" smtClean="0"/>
              <a:t>olarak</a:t>
            </a:r>
            <a:r>
              <a:rPr lang="en-GB" dirty="0"/>
              <a:t> </a:t>
            </a:r>
            <a:r>
              <a:rPr lang="en-GB" dirty="0" err="1"/>
              <a:t>ve</a:t>
            </a:r>
            <a:r>
              <a:rPr lang="en-GB" dirty="0"/>
              <a:t> her </a:t>
            </a:r>
            <a:r>
              <a:rPr lang="en-GB" dirty="0" err="1" smtClean="0"/>
              <a:t>durumla</a:t>
            </a:r>
            <a:r>
              <a:rPr lang="en-GB" dirty="0" smtClean="0"/>
              <a:t> (</a:t>
            </a:r>
            <a:r>
              <a:rPr lang="en-GB" dirty="0" err="1" smtClean="0"/>
              <a:t>burada</a:t>
            </a:r>
            <a:r>
              <a:rPr lang="en-GB" dirty="0"/>
              <a:t> </a:t>
            </a:r>
            <a:r>
              <a:rPr lang="en-GB" dirty="0" err="1"/>
              <a:t>küçük</a:t>
            </a:r>
            <a:r>
              <a:rPr lang="en-GB" dirty="0"/>
              <a:t> </a:t>
            </a:r>
            <a:r>
              <a:rPr lang="en-GB" dirty="0" err="1"/>
              <a:t>kontrollü</a:t>
            </a:r>
            <a:r>
              <a:rPr lang="en-GB" dirty="0"/>
              <a:t> jet </a:t>
            </a:r>
            <a:r>
              <a:rPr lang="en-GB" dirty="0" err="1" smtClean="0"/>
              <a:t>roketlerinin</a:t>
            </a:r>
            <a:r>
              <a:rPr lang="en-GB" dirty="0" smtClean="0"/>
              <a:t> (</a:t>
            </a:r>
            <a:r>
              <a:rPr lang="en-GB" dirty="0" err="1" smtClean="0"/>
              <a:t>vernier</a:t>
            </a:r>
            <a:r>
              <a:rPr lang="en-GB" dirty="0" smtClean="0"/>
              <a:t> </a:t>
            </a:r>
            <a:r>
              <a:rPr lang="en-GB" dirty="0" err="1"/>
              <a:t>roketler</a:t>
            </a:r>
            <a:r>
              <a:rPr lang="en-GB" dirty="0"/>
              <a:t>) </a:t>
            </a:r>
            <a:r>
              <a:rPr lang="en-GB" dirty="0" err="1"/>
              <a:t>ateşlenmesiyle</a:t>
            </a:r>
            <a:r>
              <a:rPr lang="en-GB" dirty="0"/>
              <a:t> </a:t>
            </a:r>
            <a:r>
              <a:rPr lang="en-GB" dirty="0" err="1"/>
              <a:t>ilgili</a:t>
            </a:r>
            <a:r>
              <a:rPr lang="en-GB" dirty="0"/>
              <a:t> </a:t>
            </a:r>
            <a:r>
              <a:rPr lang="en-GB" dirty="0" smtClean="0"/>
              <a:t>durum </a:t>
            </a:r>
            <a:r>
              <a:rPr lang="en-GB" dirty="0" err="1" smtClean="0"/>
              <a:t>ile</a:t>
            </a:r>
            <a:r>
              <a:rPr lang="en-GB" dirty="0" smtClean="0"/>
              <a:t>) </a:t>
            </a:r>
            <a:r>
              <a:rPr lang="en-GB" dirty="0" err="1"/>
              <a:t>ilişkili</a:t>
            </a:r>
            <a:r>
              <a:rPr lang="en-GB" dirty="0"/>
              <a:t> </a:t>
            </a:r>
            <a:r>
              <a:rPr lang="en-GB" dirty="0" err="1"/>
              <a:t>bir</a:t>
            </a:r>
            <a:r>
              <a:rPr lang="en-GB" dirty="0"/>
              <a:t> </a:t>
            </a:r>
            <a:r>
              <a:rPr lang="en-GB" dirty="0" err="1"/>
              <a:t>dizi</a:t>
            </a:r>
            <a:r>
              <a:rPr lang="en-GB" dirty="0"/>
              <a:t> </a:t>
            </a:r>
            <a:r>
              <a:rPr lang="en-GB" dirty="0" err="1"/>
              <a:t>fonksiyon</a:t>
            </a:r>
            <a:r>
              <a:rPr lang="en-GB" dirty="0"/>
              <a:t> </a:t>
            </a:r>
            <a:r>
              <a:rPr lang="en-GB" dirty="0" err="1"/>
              <a:t>olarak</a:t>
            </a:r>
            <a:r>
              <a:rPr lang="en-GB" dirty="0"/>
              <a:t> </a:t>
            </a:r>
            <a:r>
              <a:rPr lang="en-GB" dirty="0" err="1"/>
              <a:t>devam</a:t>
            </a:r>
            <a:r>
              <a:rPr lang="en-GB" dirty="0"/>
              <a:t> </a:t>
            </a:r>
            <a:r>
              <a:rPr lang="en-GB" dirty="0" err="1"/>
              <a:t>eder</a:t>
            </a:r>
            <a:r>
              <a:rPr lang="en-GB" dirty="0"/>
              <a:t>. </a:t>
            </a:r>
            <a:r>
              <a:rPr lang="en-GB" dirty="0" err="1"/>
              <a:t>PVS'nin</a:t>
            </a:r>
            <a:r>
              <a:rPr lang="en-GB" dirty="0"/>
              <a:t> </a:t>
            </a:r>
            <a:r>
              <a:rPr lang="en-GB" dirty="0" err="1" smtClean="0"/>
              <a:t>sözdizimini</a:t>
            </a:r>
            <a:r>
              <a:rPr lang="en-GB" dirty="0" smtClean="0"/>
              <a:t> </a:t>
            </a:r>
            <a:r>
              <a:rPr lang="en-GB" dirty="0"/>
              <a:t>(C, C++ </a:t>
            </a:r>
            <a:r>
              <a:rPr lang="en-GB" dirty="0" err="1"/>
              <a:t>veya</a:t>
            </a:r>
            <a:r>
              <a:rPr lang="en-GB" dirty="0"/>
              <a:t> </a:t>
            </a:r>
            <a:r>
              <a:rPr lang="en-GB" dirty="0" err="1"/>
              <a:t>Java'ya</a:t>
            </a:r>
            <a:r>
              <a:rPr lang="en-GB" dirty="0"/>
              <a:t> </a:t>
            </a:r>
            <a:r>
              <a:rPr lang="en-GB" dirty="0" err="1"/>
              <a:t>benzediği</a:t>
            </a:r>
            <a:r>
              <a:rPr lang="en-GB" dirty="0"/>
              <a:t> </a:t>
            </a:r>
            <a:r>
              <a:rPr lang="en-GB" dirty="0" err="1"/>
              <a:t>için</a:t>
            </a:r>
            <a:r>
              <a:rPr lang="en-GB" dirty="0"/>
              <a:t>)</a:t>
            </a:r>
          </a:p>
          <a:p>
            <a:pPr marL="0" indent="0">
              <a:buNone/>
            </a:pPr>
            <a:r>
              <a:rPr lang="en-GB" dirty="0" err="1" smtClean="0"/>
              <a:t>tamamıyla</a:t>
            </a:r>
            <a:r>
              <a:rPr lang="en-GB" dirty="0" smtClean="0"/>
              <a:t> </a:t>
            </a:r>
            <a:r>
              <a:rPr lang="en-GB" dirty="0" err="1" smtClean="0"/>
              <a:t>anlamadan</a:t>
            </a:r>
            <a:r>
              <a:rPr lang="en-GB" dirty="0"/>
              <a:t> bile </a:t>
            </a:r>
            <a:r>
              <a:rPr lang="en-GB" dirty="0" err="1"/>
              <a:t>Sistemin</a:t>
            </a:r>
            <a:r>
              <a:rPr lang="en-GB" dirty="0"/>
              <a:t> </a:t>
            </a:r>
            <a:r>
              <a:rPr lang="en-GB" dirty="0" err="1"/>
              <a:t>bu</a:t>
            </a:r>
            <a:r>
              <a:rPr lang="en-GB" dirty="0"/>
              <a:t> </a:t>
            </a:r>
            <a:r>
              <a:rPr lang="en-GB" dirty="0" err="1"/>
              <a:t>davranışının</a:t>
            </a:r>
            <a:r>
              <a:rPr lang="en-GB" dirty="0"/>
              <a:t> </a:t>
            </a:r>
            <a:r>
              <a:rPr lang="en-GB" dirty="0" err="1"/>
              <a:t>nasıl</a:t>
            </a:r>
            <a:r>
              <a:rPr lang="en-GB" dirty="0"/>
              <a:t> </a:t>
            </a:r>
            <a:r>
              <a:rPr lang="en-GB" dirty="0" err="1"/>
              <a:t>açıkça</a:t>
            </a:r>
            <a:r>
              <a:rPr lang="en-GB" dirty="0"/>
              <a:t> </a:t>
            </a:r>
            <a:r>
              <a:rPr lang="en-GB" dirty="0" err="1"/>
              <a:t>tanımlanabileceğini</a:t>
            </a:r>
            <a:r>
              <a:rPr lang="en-GB" dirty="0"/>
              <a:t> </a:t>
            </a:r>
            <a:r>
              <a:rPr lang="en-GB" dirty="0" err="1"/>
              <a:t>görebileceğinizi</a:t>
            </a:r>
            <a:r>
              <a:rPr lang="en-GB" dirty="0"/>
              <a:t> </a:t>
            </a:r>
            <a:r>
              <a:rPr lang="en-GB" dirty="0" err="1" smtClean="0"/>
              <a:t>ummaktayız</a:t>
            </a:r>
            <a:r>
              <a:rPr lang="en-GB" dirty="0" smtClean="0"/>
              <a:t>.</a:t>
            </a:r>
          </a:p>
          <a:p>
            <a:pPr marL="0" indent="0">
              <a:buNone/>
            </a:pPr>
            <a:r>
              <a:rPr lang="en-GB" dirty="0" err="1"/>
              <a:t>Açıklık</a:t>
            </a:r>
            <a:r>
              <a:rPr lang="en-GB" dirty="0"/>
              <a:t> </a:t>
            </a:r>
            <a:r>
              <a:rPr lang="en-GB" dirty="0" err="1"/>
              <a:t>ve</a:t>
            </a:r>
            <a:r>
              <a:rPr lang="en-GB" dirty="0"/>
              <a:t> </a:t>
            </a:r>
            <a:r>
              <a:rPr lang="en-GB" dirty="0" err="1"/>
              <a:t>ekonomiye</a:t>
            </a:r>
            <a:r>
              <a:rPr lang="en-GB" dirty="0"/>
              <a:t> </a:t>
            </a:r>
            <a:r>
              <a:rPr lang="en-GB" dirty="0" err="1"/>
              <a:t>ek</a:t>
            </a:r>
            <a:r>
              <a:rPr lang="en-GB" dirty="0"/>
              <a:t> </a:t>
            </a:r>
            <a:r>
              <a:rPr lang="en-GB" dirty="0" err="1"/>
              <a:t>olarak</a:t>
            </a:r>
            <a:r>
              <a:rPr lang="en-GB" dirty="0"/>
              <a:t>, </a:t>
            </a:r>
            <a:r>
              <a:rPr lang="en-GB" dirty="0" err="1"/>
              <a:t>davranışı</a:t>
            </a:r>
            <a:r>
              <a:rPr lang="en-GB" dirty="0"/>
              <a:t> </a:t>
            </a:r>
            <a:r>
              <a:rPr lang="en-GB" dirty="0" err="1"/>
              <a:t>tanımlamak</a:t>
            </a:r>
            <a:r>
              <a:rPr lang="en-GB" dirty="0"/>
              <a:t> </a:t>
            </a:r>
            <a:r>
              <a:rPr lang="en-GB" dirty="0" err="1"/>
              <a:t>için</a:t>
            </a:r>
            <a:r>
              <a:rPr lang="en-GB" dirty="0"/>
              <a:t> PVS </a:t>
            </a:r>
            <a:r>
              <a:rPr lang="en-GB" dirty="0" err="1"/>
              <a:t>kullanmanın</a:t>
            </a:r>
            <a:r>
              <a:rPr lang="en-GB" dirty="0"/>
              <a:t> </a:t>
            </a:r>
            <a:r>
              <a:rPr lang="en-GB" dirty="0" err="1"/>
              <a:t>bir</a:t>
            </a:r>
            <a:r>
              <a:rPr lang="en-GB" dirty="0"/>
              <a:t> </a:t>
            </a:r>
            <a:r>
              <a:rPr lang="en-GB" dirty="0" err="1"/>
              <a:t>başka</a:t>
            </a:r>
            <a:r>
              <a:rPr lang="en-GB" dirty="0"/>
              <a:t> </a:t>
            </a:r>
            <a:r>
              <a:rPr lang="en-GB" dirty="0" err="1"/>
              <a:t>avantajı</a:t>
            </a:r>
            <a:r>
              <a:rPr lang="en-GB" dirty="0"/>
              <a:t>, </a:t>
            </a:r>
            <a:r>
              <a:rPr lang="en-GB" dirty="0" err="1"/>
              <a:t>etkileşimli</a:t>
            </a:r>
            <a:r>
              <a:rPr lang="en-GB" dirty="0"/>
              <a:t> </a:t>
            </a:r>
            <a:r>
              <a:rPr lang="en-GB" dirty="0" err="1"/>
              <a:t>bir</a:t>
            </a:r>
            <a:r>
              <a:rPr lang="en-GB" dirty="0"/>
              <a:t> </a:t>
            </a:r>
            <a:r>
              <a:rPr lang="en-GB" dirty="0" err="1"/>
              <a:t>ispat</a:t>
            </a:r>
            <a:r>
              <a:rPr lang="en-GB" dirty="0"/>
              <a:t> </a:t>
            </a:r>
            <a:r>
              <a:rPr lang="en-GB" dirty="0" err="1"/>
              <a:t>denetleyicisi</a:t>
            </a:r>
            <a:r>
              <a:rPr lang="en-GB" dirty="0"/>
              <a:t> </a:t>
            </a:r>
            <a:r>
              <a:rPr lang="en-GB" dirty="0" err="1"/>
              <a:t>ve</a:t>
            </a:r>
            <a:r>
              <a:rPr lang="en-GB" dirty="0"/>
              <a:t> Stanford </a:t>
            </a:r>
            <a:r>
              <a:rPr lang="en-GB" dirty="0" err="1"/>
              <a:t>Üniversitesi'nin</a:t>
            </a:r>
            <a:r>
              <a:rPr lang="en-GB" dirty="0"/>
              <a:t> Mur</a:t>
            </a:r>
            <a:r>
              <a:rPr lang="el-GR" dirty="0"/>
              <a:t>Φ'</a:t>
            </a:r>
            <a:r>
              <a:rPr lang="en-GB" dirty="0" err="1"/>
              <a:t>sinin</a:t>
            </a:r>
            <a:r>
              <a:rPr lang="en-GB" dirty="0"/>
              <a:t> ("</a:t>
            </a:r>
            <a:r>
              <a:rPr lang="en-GB" dirty="0" smtClean="0"/>
              <a:t>Murphy“ (</a:t>
            </a:r>
            <a:r>
              <a:rPr lang="en-GB" dirty="0" err="1" smtClean="0"/>
              <a:t>murfi</a:t>
            </a:r>
            <a:r>
              <a:rPr lang="en-GB" dirty="0" smtClean="0"/>
              <a:t>) </a:t>
            </a:r>
            <a:r>
              <a:rPr lang="en-GB" dirty="0" err="1"/>
              <a:t>olarak</a:t>
            </a:r>
            <a:r>
              <a:rPr lang="en-GB" dirty="0"/>
              <a:t> </a:t>
            </a:r>
            <a:r>
              <a:rPr lang="en-GB" dirty="0" err="1"/>
              <a:t>telaffuz</a:t>
            </a:r>
            <a:r>
              <a:rPr lang="en-GB" dirty="0"/>
              <a:t> </a:t>
            </a:r>
            <a:r>
              <a:rPr lang="en-GB" dirty="0" err="1"/>
              <a:t>edilir</a:t>
            </a:r>
            <a:r>
              <a:rPr lang="en-GB" dirty="0"/>
              <a:t>) </a:t>
            </a:r>
            <a:r>
              <a:rPr lang="en-GB" dirty="0" err="1"/>
              <a:t>teorem</a:t>
            </a:r>
            <a:r>
              <a:rPr lang="en-GB" dirty="0"/>
              <a:t> </a:t>
            </a:r>
            <a:r>
              <a:rPr lang="en-GB" dirty="0" err="1"/>
              <a:t>ispatı</a:t>
            </a:r>
            <a:r>
              <a:rPr lang="en-GB" dirty="0"/>
              <a:t> (specification verification) (</a:t>
            </a:r>
            <a:r>
              <a:rPr lang="en-GB" dirty="0" err="1"/>
              <a:t>spesifikasyon</a:t>
            </a:r>
            <a:r>
              <a:rPr lang="en-GB" dirty="0"/>
              <a:t> </a:t>
            </a:r>
            <a:r>
              <a:rPr lang="en-GB" dirty="0" err="1"/>
              <a:t>doğrulaması</a:t>
            </a:r>
            <a:r>
              <a:rPr lang="en-GB" dirty="0"/>
              <a:t>) </a:t>
            </a:r>
            <a:r>
              <a:rPr lang="en-GB" dirty="0" err="1"/>
              <a:t>için</a:t>
            </a:r>
            <a:r>
              <a:rPr lang="en-GB" dirty="0"/>
              <a:t> </a:t>
            </a:r>
            <a:r>
              <a:rPr lang="en-GB" dirty="0" err="1"/>
              <a:t>kullanılabilmesidir</a:t>
            </a:r>
            <a:r>
              <a:rPr lang="en-GB" dirty="0"/>
              <a:t>.</a:t>
            </a:r>
          </a:p>
        </p:txBody>
      </p:sp>
    </p:spTree>
    <p:extLst>
      <p:ext uri="{BB962C8B-B14F-4D97-AF65-F5344CB8AC3E}">
        <p14:creationId xmlns:p14="http://schemas.microsoft.com/office/powerpoint/2010/main" val="13187982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858" y="3684182"/>
            <a:ext cx="5336778" cy="801408"/>
          </a:xfrm>
        </p:spPr>
        <p:txBody>
          <a:bodyPr>
            <a:normAutofit/>
          </a:bodyPr>
          <a:lstStyle/>
          <a:p>
            <a:pPr algn="ctr"/>
            <a:r>
              <a:rPr lang="en-GB" sz="1735" b="1" i="1" dirty="0" err="1"/>
              <a:t>Kategori</a:t>
            </a:r>
            <a:r>
              <a:rPr lang="en-GB" sz="1735" b="1" i="1" dirty="0"/>
              <a:t> </a:t>
            </a:r>
            <a:r>
              <a:rPr lang="en-GB" sz="1735" b="1" i="1" dirty="0" err="1"/>
              <a:t>Teorisi</a:t>
            </a:r>
            <a:r>
              <a:rPr lang="en-GB" sz="1735" b="1" i="1" dirty="0"/>
              <a:t> </a:t>
            </a:r>
            <a:r>
              <a:rPr lang="en-GB" sz="1735" b="1" i="1" dirty="0" err="1"/>
              <a:t>Kullanılarak</a:t>
            </a:r>
            <a:r>
              <a:rPr lang="en-GB" sz="1735" b="1" i="1" dirty="0"/>
              <a:t> </a:t>
            </a:r>
            <a:r>
              <a:rPr lang="en-GB" sz="1735" b="1" i="1" dirty="0" err="1"/>
              <a:t>Bir</a:t>
            </a:r>
            <a:r>
              <a:rPr lang="en-GB" sz="1735" b="1" i="1" dirty="0"/>
              <a:t> </a:t>
            </a:r>
            <a:r>
              <a:rPr lang="en-GB" sz="1735" b="1" i="1" dirty="0" err="1"/>
              <a:t>Enerji</a:t>
            </a:r>
            <a:r>
              <a:rPr lang="en-GB" sz="1735" b="1" i="1" dirty="0"/>
              <a:t> </a:t>
            </a:r>
            <a:r>
              <a:rPr lang="en-GB" sz="1735" b="1" i="1" dirty="0" err="1"/>
              <a:t>Yönetim</a:t>
            </a:r>
            <a:r>
              <a:rPr lang="en-GB" sz="1735" b="1" i="1" dirty="0"/>
              <a:t> </a:t>
            </a:r>
            <a:r>
              <a:rPr lang="en-GB" sz="1735" b="1" i="1" dirty="0" err="1"/>
              <a:t>Sisteminin</a:t>
            </a:r>
            <a:r>
              <a:rPr lang="en-GB" sz="1735" b="1" i="1" dirty="0"/>
              <a:t> </a:t>
            </a:r>
            <a:r>
              <a:rPr lang="en-GB" sz="1735" b="1" i="1" dirty="0" err="1"/>
              <a:t>Resmileştirilmesi</a:t>
            </a:r>
            <a:endParaRPr lang="en-GB" sz="1735" b="1" i="1" dirty="0"/>
          </a:p>
        </p:txBody>
      </p:sp>
      <p:sp>
        <p:nvSpPr>
          <p:cNvPr id="3" name="Content Placeholder 2"/>
          <p:cNvSpPr>
            <a:spLocks noGrp="1"/>
          </p:cNvSpPr>
          <p:nvPr>
            <p:ph idx="1"/>
          </p:nvPr>
        </p:nvSpPr>
        <p:spPr>
          <a:xfrm>
            <a:off x="367050" y="5032794"/>
            <a:ext cx="6706394" cy="1137877"/>
          </a:xfrm>
        </p:spPr>
        <p:txBody>
          <a:bodyPr>
            <a:normAutofit lnSpcReduction="10000"/>
          </a:bodyPr>
          <a:lstStyle/>
          <a:p>
            <a:pPr marL="0" indent="0">
              <a:buNone/>
            </a:pPr>
            <a:r>
              <a:rPr lang="en-GB" dirty="0" err="1"/>
              <a:t>Kategori</a:t>
            </a:r>
            <a:r>
              <a:rPr lang="en-GB" dirty="0"/>
              <a:t> </a:t>
            </a:r>
            <a:r>
              <a:rPr lang="en-GB" dirty="0" err="1"/>
              <a:t>teorisi</a:t>
            </a:r>
            <a:r>
              <a:rPr lang="en-GB" dirty="0"/>
              <a:t> (CT), </a:t>
            </a:r>
            <a:r>
              <a:rPr lang="en-GB" dirty="0" err="1"/>
              <a:t>işlevsel</a:t>
            </a:r>
            <a:r>
              <a:rPr lang="en-GB" dirty="0"/>
              <a:t> </a:t>
            </a:r>
            <a:r>
              <a:rPr lang="en-GB" dirty="0" err="1"/>
              <a:t>gösterimin</a:t>
            </a:r>
            <a:r>
              <a:rPr lang="en-GB" dirty="0"/>
              <a:t> </a:t>
            </a:r>
            <a:r>
              <a:rPr lang="en-GB" dirty="0" err="1"/>
              <a:t>soyut</a:t>
            </a:r>
            <a:r>
              <a:rPr lang="en-GB" dirty="0"/>
              <a:t> </a:t>
            </a:r>
            <a:r>
              <a:rPr lang="en-GB" dirty="0" err="1"/>
              <a:t>nesneleri</a:t>
            </a:r>
            <a:r>
              <a:rPr lang="en-GB" dirty="0"/>
              <a:t> </a:t>
            </a:r>
            <a:r>
              <a:rPr lang="en-GB" dirty="0" err="1"/>
              <a:t>modellemek</a:t>
            </a:r>
            <a:r>
              <a:rPr lang="en-GB" dirty="0"/>
              <a:t> </a:t>
            </a:r>
            <a:r>
              <a:rPr lang="en-GB" dirty="0" err="1"/>
              <a:t>için</a:t>
            </a:r>
            <a:r>
              <a:rPr lang="en-GB" dirty="0"/>
              <a:t> </a:t>
            </a:r>
            <a:r>
              <a:rPr lang="en-GB" dirty="0" err="1"/>
              <a:t>kullanılmasına</a:t>
            </a:r>
            <a:r>
              <a:rPr lang="en-GB" dirty="0"/>
              <a:t> </a:t>
            </a:r>
            <a:r>
              <a:rPr lang="en-GB" dirty="0" err="1"/>
              <a:t>izin</a:t>
            </a:r>
            <a:r>
              <a:rPr lang="en-GB" dirty="0"/>
              <a:t> </a:t>
            </a:r>
            <a:r>
              <a:rPr lang="en-GB" dirty="0" err="1"/>
              <a:t>verir</a:t>
            </a:r>
            <a:r>
              <a:rPr lang="en-GB" dirty="0"/>
              <a:t> </a:t>
            </a:r>
            <a:r>
              <a:rPr lang="en-GB" dirty="0" err="1"/>
              <a:t>ve</a:t>
            </a:r>
            <a:r>
              <a:rPr lang="en-GB" dirty="0"/>
              <a:t> </a:t>
            </a:r>
            <a:r>
              <a:rPr lang="en-GB" dirty="0" err="1"/>
              <a:t>bu</a:t>
            </a:r>
            <a:r>
              <a:rPr lang="en-GB" dirty="0"/>
              <a:t> </a:t>
            </a:r>
            <a:r>
              <a:rPr lang="en-GB" dirty="0" err="1"/>
              <a:t>nedenle</a:t>
            </a:r>
            <a:r>
              <a:rPr lang="en-GB" dirty="0"/>
              <a:t> </a:t>
            </a:r>
            <a:r>
              <a:rPr lang="en-GB" dirty="0" err="1"/>
              <a:t>bu</a:t>
            </a:r>
            <a:r>
              <a:rPr lang="en-GB" dirty="0"/>
              <a:t> </a:t>
            </a:r>
            <a:r>
              <a:rPr lang="en-GB" dirty="0" err="1"/>
              <a:t>nesnelerin</a:t>
            </a:r>
            <a:r>
              <a:rPr lang="en-GB" dirty="0"/>
              <a:t> </a:t>
            </a:r>
            <a:r>
              <a:rPr lang="en-GB" dirty="0" err="1"/>
              <a:t>biçimsel</a:t>
            </a:r>
            <a:r>
              <a:rPr lang="en-GB" dirty="0"/>
              <a:t> </a:t>
            </a:r>
            <a:r>
              <a:rPr lang="en-GB" dirty="0" err="1"/>
              <a:t>olarak</a:t>
            </a:r>
            <a:r>
              <a:rPr lang="en-GB" dirty="0"/>
              <a:t> </a:t>
            </a:r>
            <a:r>
              <a:rPr lang="en-GB" dirty="0" err="1"/>
              <a:t>belirtilmesinde</a:t>
            </a:r>
            <a:r>
              <a:rPr lang="en-GB" dirty="0"/>
              <a:t> </a:t>
            </a:r>
            <a:r>
              <a:rPr lang="en-GB" dirty="0" err="1"/>
              <a:t>yararlıdır</a:t>
            </a:r>
            <a:r>
              <a:rPr lang="en-GB" dirty="0" smtClean="0"/>
              <a:t>.</a:t>
            </a:r>
          </a:p>
          <a:p>
            <a:pPr marL="0" indent="0">
              <a:buNone/>
            </a:pPr>
            <a:r>
              <a:rPr lang="en-GB" dirty="0" err="1" smtClean="0"/>
              <a:t>Aşağıdaki</a:t>
            </a:r>
            <a:r>
              <a:rPr lang="en-GB" dirty="0" smtClean="0"/>
              <a:t> </a:t>
            </a:r>
            <a:r>
              <a:rPr lang="en-GB" dirty="0" err="1" smtClean="0"/>
              <a:t>örnek</a:t>
            </a:r>
            <a:r>
              <a:rPr lang="en-GB" dirty="0"/>
              <a:t>, </a:t>
            </a:r>
            <a:r>
              <a:rPr lang="en-GB" dirty="0" err="1"/>
              <a:t>Uzay</a:t>
            </a:r>
            <a:r>
              <a:rPr lang="en-GB" dirty="0"/>
              <a:t> </a:t>
            </a:r>
            <a:r>
              <a:rPr lang="en-GB" dirty="0" err="1" smtClean="0"/>
              <a:t>Mekiği</a:t>
            </a:r>
            <a:r>
              <a:rPr lang="en-GB" dirty="0" smtClean="0"/>
              <a:t> </a:t>
            </a:r>
            <a:r>
              <a:rPr lang="en-GB" dirty="0" err="1"/>
              <a:t>S</a:t>
            </a:r>
            <a:r>
              <a:rPr lang="en-GB" dirty="0" err="1" smtClean="0"/>
              <a:t>istemindeki</a:t>
            </a:r>
            <a:r>
              <a:rPr lang="en-GB" dirty="0" smtClean="0"/>
              <a:t> </a:t>
            </a:r>
            <a:r>
              <a:rPr lang="en-GB" dirty="0" err="1"/>
              <a:t>sürmeli</a:t>
            </a:r>
            <a:r>
              <a:rPr lang="en-GB" dirty="0"/>
              <a:t> </a:t>
            </a:r>
            <a:r>
              <a:rPr lang="en-GB" dirty="0" err="1"/>
              <a:t>roketlerin</a:t>
            </a:r>
            <a:r>
              <a:rPr lang="en-GB" dirty="0"/>
              <a:t> </a:t>
            </a:r>
            <a:r>
              <a:rPr lang="en-GB" dirty="0" err="1" smtClean="0"/>
              <a:t>davranışı</a:t>
            </a:r>
            <a:r>
              <a:rPr lang="en-GB" dirty="0" smtClean="0"/>
              <a:t>;</a:t>
            </a:r>
          </a:p>
          <a:p>
            <a:pPr marL="0" indent="0">
              <a:buNone/>
            </a:pPr>
            <a:r>
              <a:rPr lang="en-GB" dirty="0" err="1" smtClean="0"/>
              <a:t>Kaynak</a:t>
            </a:r>
            <a:r>
              <a:rPr lang="en-GB" dirty="0"/>
              <a:t>: (Crow, J., and Di Vita, B., ACM Trans. </a:t>
            </a:r>
            <a:r>
              <a:rPr lang="en-GB" dirty="0" err="1"/>
              <a:t>Softw</a:t>
            </a:r>
            <a:r>
              <a:rPr lang="en-GB" dirty="0"/>
              <a:t>. Eng. </a:t>
            </a:r>
            <a:r>
              <a:rPr lang="en-GB" dirty="0" err="1"/>
              <a:t>Methodol</a:t>
            </a:r>
            <a:r>
              <a:rPr lang="en-GB" dirty="0"/>
              <a:t>., 7, 1998.)</a:t>
            </a:r>
            <a:endParaRPr lang="en-GB" dirty="0" smtClean="0"/>
          </a:p>
          <a:p>
            <a:pPr marL="0" indent="0">
              <a:buNone/>
            </a:pPr>
            <a:endParaRPr lang="en-GB" dirty="0"/>
          </a:p>
        </p:txBody>
      </p:sp>
    </p:spTree>
    <p:extLst>
      <p:ext uri="{BB962C8B-B14F-4D97-AF65-F5344CB8AC3E}">
        <p14:creationId xmlns:p14="http://schemas.microsoft.com/office/powerpoint/2010/main" val="1181549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53" y="3485545"/>
            <a:ext cx="6706394" cy="3917642"/>
          </a:xfrm>
        </p:spPr>
        <p:txBody>
          <a:bodyPr>
            <a:noAutofit/>
          </a:bodyPr>
          <a:lstStyle/>
          <a:p>
            <a:pPr marL="0" indent="0" algn="ctr">
              <a:buNone/>
            </a:pPr>
            <a:r>
              <a:rPr lang="en-GB" sz="682" dirty="0" err="1"/>
              <a:t>finite_sequences</a:t>
            </a:r>
            <a:r>
              <a:rPr lang="en-GB" sz="682" dirty="0"/>
              <a:t>[n: </a:t>
            </a:r>
            <a:r>
              <a:rPr lang="en-GB" sz="682" dirty="0" err="1"/>
              <a:t>posnat</a:t>
            </a:r>
            <a:r>
              <a:rPr lang="en-GB" sz="682" dirty="0"/>
              <a:t>, t: TYPE]: THEORY </a:t>
            </a:r>
            <a:r>
              <a:rPr lang="en-GB" sz="682" dirty="0"/>
              <a:t>BEGIN</a:t>
            </a:r>
          </a:p>
          <a:p>
            <a:pPr marL="0" indent="0" algn="ctr">
              <a:buNone/>
            </a:pPr>
            <a:r>
              <a:rPr lang="en-GB" sz="682" dirty="0"/>
              <a:t> </a:t>
            </a:r>
            <a:r>
              <a:rPr lang="en-GB" sz="682" dirty="0" err="1"/>
              <a:t>finite_seq</a:t>
            </a:r>
            <a:r>
              <a:rPr lang="en-GB" sz="682" dirty="0"/>
              <a:t>: TYPE = [below[n] -&gt; t</a:t>
            </a:r>
            <a:r>
              <a:rPr lang="en-GB" sz="682" dirty="0"/>
              <a:t>]</a:t>
            </a:r>
          </a:p>
          <a:p>
            <a:pPr marL="0" indent="0" algn="ctr">
              <a:buNone/>
            </a:pPr>
            <a:r>
              <a:rPr lang="en-GB" sz="682" dirty="0"/>
              <a:t> </a:t>
            </a:r>
            <a:r>
              <a:rPr lang="en-GB" sz="682" dirty="0"/>
              <a:t>END </a:t>
            </a:r>
            <a:r>
              <a:rPr lang="en-GB" sz="682" dirty="0" err="1"/>
              <a:t>finite_sequences</a:t>
            </a:r>
            <a:endParaRPr lang="en-GB" sz="682" dirty="0"/>
          </a:p>
          <a:p>
            <a:pPr marL="0" indent="0" algn="ctr">
              <a:buNone/>
            </a:pPr>
            <a:r>
              <a:rPr lang="en-GB" sz="682" dirty="0"/>
              <a:t> </a:t>
            </a:r>
            <a:r>
              <a:rPr lang="en-GB" sz="682" dirty="0"/>
              <a:t>requirements: </a:t>
            </a:r>
            <a:r>
              <a:rPr lang="en-GB" sz="682" dirty="0"/>
              <a:t>THEORY</a:t>
            </a:r>
          </a:p>
          <a:p>
            <a:pPr marL="0" indent="0" algn="ctr">
              <a:buNone/>
            </a:pPr>
            <a:r>
              <a:rPr lang="en-GB" sz="682" dirty="0"/>
              <a:t> BEGIN</a:t>
            </a:r>
          </a:p>
          <a:p>
            <a:pPr marL="0" indent="0" algn="ctr">
              <a:buNone/>
            </a:pPr>
            <a:r>
              <a:rPr lang="en-GB" sz="682" dirty="0"/>
              <a:t> </a:t>
            </a:r>
            <a:r>
              <a:rPr lang="en-GB" sz="682" dirty="0"/>
              <a:t>IMPORTING </a:t>
            </a:r>
            <a:r>
              <a:rPr lang="en-GB" sz="682" dirty="0" err="1"/>
              <a:t>finite_sequences</a:t>
            </a:r>
            <a:endParaRPr lang="en-GB" sz="682" dirty="0"/>
          </a:p>
          <a:p>
            <a:pPr marL="0" indent="0" algn="ctr">
              <a:buNone/>
            </a:pPr>
            <a:r>
              <a:rPr lang="en-GB" sz="682" dirty="0"/>
              <a:t> </a:t>
            </a:r>
            <a:r>
              <a:rPr lang="en-GB" sz="682" dirty="0"/>
              <a:t>.. </a:t>
            </a:r>
            <a:r>
              <a:rPr lang="en-GB" sz="682" dirty="0"/>
              <a:t>.</a:t>
            </a:r>
          </a:p>
          <a:p>
            <a:pPr marL="0" indent="0" algn="ctr">
              <a:buNone/>
            </a:pPr>
            <a:r>
              <a:rPr lang="en-GB" sz="682" dirty="0"/>
              <a:t> </a:t>
            </a:r>
            <a:r>
              <a:rPr lang="en-GB" sz="682" dirty="0"/>
              <a:t>jet: </a:t>
            </a:r>
            <a:r>
              <a:rPr lang="en-GB" sz="682" dirty="0"/>
              <a:t>TYPE</a:t>
            </a:r>
          </a:p>
          <a:p>
            <a:pPr marL="0" indent="0" algn="ctr">
              <a:buNone/>
            </a:pPr>
            <a:r>
              <a:rPr lang="en-GB" sz="682" dirty="0"/>
              <a:t> </a:t>
            </a:r>
            <a:r>
              <a:rPr lang="en-GB" sz="682" dirty="0" err="1"/>
              <a:t>rot_jet</a:t>
            </a:r>
            <a:r>
              <a:rPr lang="en-GB" sz="682" dirty="0"/>
              <a:t>: TYPE FROM </a:t>
            </a:r>
            <a:r>
              <a:rPr lang="en-GB" sz="682" dirty="0"/>
              <a:t>jet</a:t>
            </a:r>
          </a:p>
          <a:p>
            <a:pPr marL="0" indent="0" algn="ctr">
              <a:buNone/>
            </a:pPr>
            <a:r>
              <a:rPr lang="en-GB" sz="682" dirty="0"/>
              <a:t> </a:t>
            </a:r>
            <a:r>
              <a:rPr lang="en-GB" sz="682" dirty="0" err="1"/>
              <a:t>jet_bound</a:t>
            </a:r>
            <a:r>
              <a:rPr lang="en-GB" sz="682" dirty="0"/>
              <a:t>: </a:t>
            </a:r>
            <a:r>
              <a:rPr lang="en-GB" sz="682" dirty="0" err="1"/>
              <a:t>posint</a:t>
            </a:r>
            <a:endParaRPr lang="en-GB" sz="682" dirty="0"/>
          </a:p>
          <a:p>
            <a:pPr marL="0" indent="0" algn="ctr">
              <a:buNone/>
            </a:pPr>
            <a:r>
              <a:rPr lang="en-GB" sz="682" dirty="0"/>
              <a:t> </a:t>
            </a:r>
            <a:r>
              <a:rPr lang="en-GB" sz="682" dirty="0" err="1"/>
              <a:t>jet_count</a:t>
            </a:r>
            <a:r>
              <a:rPr lang="en-GB" sz="682" dirty="0"/>
              <a:t>: [</a:t>
            </a:r>
            <a:r>
              <a:rPr lang="en-GB" sz="682" dirty="0" err="1"/>
              <a:t>rot_jet</a:t>
            </a:r>
            <a:r>
              <a:rPr lang="en-GB" sz="682" dirty="0"/>
              <a:t> -&gt; below[</a:t>
            </a:r>
            <a:r>
              <a:rPr lang="en-GB" sz="682" dirty="0" err="1"/>
              <a:t>jet_bound</a:t>
            </a:r>
            <a:r>
              <a:rPr lang="en-GB" sz="682" dirty="0"/>
              <a:t>]]</a:t>
            </a:r>
          </a:p>
          <a:p>
            <a:pPr marL="0" indent="0" algn="ctr">
              <a:buNone/>
            </a:pPr>
            <a:r>
              <a:rPr lang="en-GB" sz="682" dirty="0"/>
              <a:t> </a:t>
            </a:r>
            <a:r>
              <a:rPr lang="en-GB" sz="682" dirty="0" err="1"/>
              <a:t>jet_count_ax</a:t>
            </a:r>
            <a:r>
              <a:rPr lang="en-GB" sz="682" dirty="0"/>
              <a:t>: AXIOM injective?(</a:t>
            </a:r>
            <a:r>
              <a:rPr lang="en-GB" sz="682" dirty="0" err="1"/>
              <a:t>jet_count</a:t>
            </a:r>
            <a:r>
              <a:rPr lang="en-GB" sz="682" dirty="0"/>
              <a:t>)</a:t>
            </a:r>
          </a:p>
          <a:p>
            <a:pPr marL="0" indent="0" algn="ctr">
              <a:buNone/>
            </a:pPr>
            <a:r>
              <a:rPr lang="en-GB" sz="682" dirty="0"/>
              <a:t> </a:t>
            </a:r>
            <a:r>
              <a:rPr lang="en-GB" sz="682" dirty="0" err="1"/>
              <a:t>finite_number_of_jets</a:t>
            </a:r>
            <a:r>
              <a:rPr lang="en-GB" sz="682" dirty="0"/>
              <a:t>: LEMMA .. </a:t>
            </a:r>
            <a:r>
              <a:rPr lang="en-GB" sz="682" dirty="0"/>
              <a:t>.</a:t>
            </a:r>
          </a:p>
          <a:p>
            <a:pPr marL="0" indent="0" algn="ctr">
              <a:buNone/>
            </a:pPr>
            <a:r>
              <a:rPr lang="en-GB" sz="682" dirty="0"/>
              <a:t> </a:t>
            </a:r>
            <a:r>
              <a:rPr lang="en-GB" sz="682" dirty="0" err="1"/>
              <a:t>vernier</a:t>
            </a:r>
            <a:r>
              <a:rPr lang="en-GB" sz="682" dirty="0"/>
              <a:t>?: </a:t>
            </a:r>
            <a:r>
              <a:rPr lang="en-GB" sz="682" dirty="0" err="1"/>
              <a:t>pred</a:t>
            </a:r>
            <a:r>
              <a:rPr lang="en-GB" sz="682" dirty="0"/>
              <a:t>[</a:t>
            </a:r>
            <a:r>
              <a:rPr lang="en-GB" sz="682" dirty="0" err="1"/>
              <a:t>rot_jet</a:t>
            </a:r>
            <a:r>
              <a:rPr lang="en-GB" sz="682" dirty="0"/>
              <a:t>]</a:t>
            </a:r>
          </a:p>
          <a:p>
            <a:pPr marL="0" indent="0" algn="ctr">
              <a:buNone/>
            </a:pPr>
            <a:r>
              <a:rPr lang="en-GB" sz="682" dirty="0"/>
              <a:t> </a:t>
            </a:r>
            <a:r>
              <a:rPr lang="en-GB" sz="682" dirty="0" err="1"/>
              <a:t>vernier_jet</a:t>
            </a:r>
            <a:r>
              <a:rPr lang="en-GB" sz="682" dirty="0"/>
              <a:t>: TYPE = (</a:t>
            </a:r>
            <a:r>
              <a:rPr lang="en-GB" sz="682" dirty="0" err="1"/>
              <a:t>vernier</a:t>
            </a:r>
            <a:r>
              <a:rPr lang="en-GB" sz="682" dirty="0"/>
              <a:t>?)</a:t>
            </a:r>
          </a:p>
          <a:p>
            <a:pPr marL="0" indent="0" algn="ctr">
              <a:buNone/>
            </a:pPr>
            <a:r>
              <a:rPr lang="en-GB" sz="682" dirty="0"/>
              <a:t> </a:t>
            </a:r>
            <a:r>
              <a:rPr lang="en-GB" sz="682" dirty="0" err="1"/>
              <a:t>there_is_a_vernier</a:t>
            </a:r>
            <a:r>
              <a:rPr lang="en-GB" sz="682" dirty="0"/>
              <a:t>: AXIOM (EXISTS j: </a:t>
            </a:r>
            <a:r>
              <a:rPr lang="en-GB" sz="682" dirty="0" err="1"/>
              <a:t>vernier</a:t>
            </a:r>
            <a:r>
              <a:rPr lang="en-GB" sz="682" dirty="0"/>
              <a:t>?(j</a:t>
            </a:r>
            <a:r>
              <a:rPr lang="en-GB" sz="682" dirty="0"/>
              <a:t>)</a:t>
            </a:r>
          </a:p>
          <a:p>
            <a:pPr marL="0" indent="0" algn="ctr">
              <a:buNone/>
            </a:pPr>
            <a:r>
              <a:rPr lang="en-GB" sz="682" dirty="0"/>
              <a:t> </a:t>
            </a:r>
            <a:r>
              <a:rPr lang="en-GB" sz="682" dirty="0" err="1"/>
              <a:t>primary_rot</a:t>
            </a:r>
            <a:r>
              <a:rPr lang="en-GB" sz="682" dirty="0"/>
              <a:t>?(j): bool = NOT </a:t>
            </a:r>
            <a:r>
              <a:rPr lang="en-GB" sz="682" dirty="0" err="1"/>
              <a:t>vernier</a:t>
            </a:r>
            <a:r>
              <a:rPr lang="en-GB" sz="682" dirty="0"/>
              <a:t>?(j</a:t>
            </a:r>
            <a:r>
              <a:rPr lang="en-GB" sz="682" dirty="0"/>
              <a:t>)</a:t>
            </a:r>
          </a:p>
          <a:p>
            <a:pPr marL="0" indent="0" algn="ctr">
              <a:buNone/>
            </a:pPr>
            <a:r>
              <a:rPr lang="en-GB" sz="682" dirty="0"/>
              <a:t> </a:t>
            </a:r>
            <a:r>
              <a:rPr lang="en-GB" sz="682" dirty="0" err="1"/>
              <a:t>primary_rot_jet</a:t>
            </a:r>
            <a:r>
              <a:rPr lang="en-GB" sz="682" dirty="0"/>
              <a:t>: TYPE = (</a:t>
            </a:r>
            <a:r>
              <a:rPr lang="en-GB" sz="682" dirty="0" err="1"/>
              <a:t>primary_rot</a:t>
            </a:r>
            <a:r>
              <a:rPr lang="en-GB" sz="682" dirty="0"/>
              <a:t>?)</a:t>
            </a:r>
          </a:p>
          <a:p>
            <a:pPr marL="0" indent="0" algn="ctr">
              <a:buNone/>
            </a:pPr>
            <a:r>
              <a:rPr lang="en-GB" sz="682" dirty="0"/>
              <a:t> </a:t>
            </a:r>
            <a:r>
              <a:rPr lang="en-GB" sz="682" dirty="0" err="1"/>
              <a:t>there_is_a_primary</a:t>
            </a:r>
            <a:r>
              <a:rPr lang="en-GB" sz="682" dirty="0"/>
              <a:t>: </a:t>
            </a:r>
            <a:r>
              <a:rPr lang="en-GB" sz="682" dirty="0"/>
              <a:t>AXIOM</a:t>
            </a:r>
          </a:p>
          <a:p>
            <a:pPr marL="0" indent="0" algn="ctr">
              <a:buNone/>
            </a:pPr>
            <a:r>
              <a:rPr lang="en-GB" sz="682" dirty="0"/>
              <a:t> </a:t>
            </a:r>
            <a:r>
              <a:rPr lang="en-GB" sz="682" dirty="0"/>
              <a:t>(EXISTS j: </a:t>
            </a:r>
            <a:r>
              <a:rPr lang="en-GB" sz="682" dirty="0" err="1"/>
              <a:t>primary_rot</a:t>
            </a:r>
            <a:r>
              <a:rPr lang="en-GB" sz="682" dirty="0"/>
              <a:t>?(j</a:t>
            </a:r>
            <a:r>
              <a:rPr lang="en-GB" sz="682" dirty="0"/>
              <a:t>))</a:t>
            </a:r>
          </a:p>
          <a:p>
            <a:pPr marL="0" indent="0" algn="ctr">
              <a:buNone/>
            </a:pPr>
            <a:r>
              <a:rPr lang="en-GB" sz="682" dirty="0"/>
              <a:t> </a:t>
            </a:r>
            <a:r>
              <a:rPr lang="en-GB" sz="682" dirty="0" err="1"/>
              <a:t>downfiring</a:t>
            </a:r>
            <a:r>
              <a:rPr lang="en-GB" sz="682" dirty="0"/>
              <a:t>?: </a:t>
            </a:r>
            <a:r>
              <a:rPr lang="en-GB" sz="682" dirty="0" err="1"/>
              <a:t>pred</a:t>
            </a:r>
            <a:r>
              <a:rPr lang="en-GB" sz="682" dirty="0"/>
              <a:t>[</a:t>
            </a:r>
            <a:r>
              <a:rPr lang="en-GB" sz="682" dirty="0" err="1"/>
              <a:t>vernier_jet</a:t>
            </a:r>
            <a:r>
              <a:rPr lang="en-GB" sz="682" dirty="0"/>
              <a:t>]</a:t>
            </a:r>
          </a:p>
          <a:p>
            <a:pPr marL="0" indent="0" algn="ctr">
              <a:buNone/>
            </a:pPr>
            <a:r>
              <a:rPr lang="en-GB" sz="682" dirty="0"/>
              <a:t> </a:t>
            </a:r>
            <a:r>
              <a:rPr lang="en-GB" sz="682" dirty="0"/>
              <a:t>.. </a:t>
            </a:r>
            <a:r>
              <a:rPr lang="en-GB" sz="682" dirty="0"/>
              <a:t>.</a:t>
            </a:r>
          </a:p>
          <a:p>
            <a:pPr marL="0" indent="0" algn="ctr">
              <a:buNone/>
            </a:pPr>
            <a:r>
              <a:rPr lang="en-GB" sz="682" dirty="0"/>
              <a:t> </a:t>
            </a:r>
            <a:r>
              <a:rPr lang="en-GB" sz="682" dirty="0"/>
              <a:t>END requirements</a:t>
            </a:r>
          </a:p>
        </p:txBody>
      </p:sp>
    </p:spTree>
    <p:extLst>
      <p:ext uri="{BB962C8B-B14F-4D97-AF65-F5344CB8AC3E}">
        <p14:creationId xmlns:p14="http://schemas.microsoft.com/office/powerpoint/2010/main" val="1404042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05" y="4431942"/>
            <a:ext cx="6832489" cy="2167908"/>
          </a:xfrm>
        </p:spPr>
        <p:txBody>
          <a:bodyPr>
            <a:normAutofit lnSpcReduction="10000"/>
          </a:bodyPr>
          <a:lstStyle/>
          <a:p>
            <a:pPr marL="0" indent="0">
              <a:buNone/>
            </a:pPr>
            <a:r>
              <a:rPr lang="en-GB" sz="1488" dirty="0"/>
              <a:t>Bu </a:t>
            </a:r>
            <a:r>
              <a:rPr lang="en-GB" sz="1488" dirty="0" err="1"/>
              <a:t>biçimselleştirme</a:t>
            </a:r>
            <a:r>
              <a:rPr lang="en-GB" sz="1488" dirty="0"/>
              <a:t>, </a:t>
            </a:r>
            <a:r>
              <a:rPr lang="en-GB" sz="1488" dirty="0" err="1"/>
              <a:t>iyi</a:t>
            </a:r>
            <a:r>
              <a:rPr lang="en-GB" sz="1488" dirty="0"/>
              <a:t> </a:t>
            </a:r>
            <a:r>
              <a:rPr lang="en-GB" sz="1488" dirty="0" err="1"/>
              <a:t>tasarımı</a:t>
            </a:r>
            <a:r>
              <a:rPr lang="en-GB" sz="1488" dirty="0"/>
              <a:t> </a:t>
            </a:r>
            <a:r>
              <a:rPr lang="en-GB" sz="1488" dirty="0" err="1"/>
              <a:t>kolaylaştırır</a:t>
            </a:r>
            <a:r>
              <a:rPr lang="en-GB" sz="1488" dirty="0"/>
              <a:t> </a:t>
            </a:r>
            <a:r>
              <a:rPr lang="en-GB" sz="1488" dirty="0" err="1"/>
              <a:t>ve</a:t>
            </a:r>
            <a:r>
              <a:rPr lang="en-GB" sz="1488" dirty="0"/>
              <a:t> </a:t>
            </a:r>
            <a:r>
              <a:rPr lang="en-GB" sz="1488" dirty="0" err="1"/>
              <a:t>kullanıcı</a:t>
            </a:r>
            <a:r>
              <a:rPr lang="en-GB" sz="1488" dirty="0"/>
              <a:t> </a:t>
            </a:r>
            <a:r>
              <a:rPr lang="en-GB" sz="1488" dirty="0" err="1"/>
              <a:t>arayüzü</a:t>
            </a:r>
            <a:r>
              <a:rPr lang="en-GB" sz="1488" dirty="0"/>
              <a:t> </a:t>
            </a:r>
            <a:r>
              <a:rPr lang="en-GB" sz="1488" dirty="0" err="1"/>
              <a:t>tasarımına</a:t>
            </a:r>
            <a:r>
              <a:rPr lang="en-GB" sz="1488" dirty="0"/>
              <a:t> </a:t>
            </a:r>
            <a:r>
              <a:rPr lang="en-GB" sz="1488" dirty="0" err="1"/>
              <a:t>yardımcı</a:t>
            </a:r>
            <a:r>
              <a:rPr lang="en-GB" sz="1488" dirty="0"/>
              <a:t> </a:t>
            </a:r>
            <a:r>
              <a:rPr lang="en-GB" sz="1488" dirty="0" err="1"/>
              <a:t>olabilir</a:t>
            </a:r>
            <a:r>
              <a:rPr lang="en-GB" sz="1488" dirty="0"/>
              <a:t>. </a:t>
            </a:r>
            <a:r>
              <a:rPr lang="en-GB" sz="1488" dirty="0" err="1"/>
              <a:t>Ve</a:t>
            </a:r>
            <a:r>
              <a:rPr lang="en-GB" sz="1488" dirty="0"/>
              <a:t> </a:t>
            </a:r>
            <a:r>
              <a:rPr lang="en-GB" sz="1488" dirty="0" err="1"/>
              <a:t>sistem</a:t>
            </a:r>
            <a:r>
              <a:rPr lang="en-GB" sz="1488" dirty="0"/>
              <a:t> </a:t>
            </a:r>
            <a:r>
              <a:rPr lang="en-GB" sz="1488" dirty="0" err="1"/>
              <a:t>kullanıcılarının</a:t>
            </a:r>
            <a:r>
              <a:rPr lang="en-GB" sz="1488" dirty="0"/>
              <a:t> </a:t>
            </a:r>
            <a:r>
              <a:rPr lang="en-GB" sz="1488" dirty="0" err="1"/>
              <a:t>tasarım</a:t>
            </a:r>
            <a:r>
              <a:rPr lang="en-GB" sz="1488" dirty="0"/>
              <a:t> </a:t>
            </a:r>
            <a:r>
              <a:rPr lang="en-GB" sz="1488" dirty="0" err="1"/>
              <a:t>kararlarını</a:t>
            </a:r>
            <a:r>
              <a:rPr lang="en-GB" sz="1488" dirty="0"/>
              <a:t> </a:t>
            </a:r>
            <a:r>
              <a:rPr lang="en-GB" sz="1488" dirty="0" err="1"/>
              <a:t>etkileyen</a:t>
            </a:r>
            <a:r>
              <a:rPr lang="en-GB" sz="1488" dirty="0"/>
              <a:t> </a:t>
            </a:r>
            <a:r>
              <a:rPr lang="en-GB" sz="1488" dirty="0" err="1"/>
              <a:t>kısıtlamaları</a:t>
            </a:r>
            <a:r>
              <a:rPr lang="en-GB" sz="1488" dirty="0"/>
              <a:t> </a:t>
            </a:r>
            <a:r>
              <a:rPr lang="en-GB" sz="1488" dirty="0" err="1"/>
              <a:t>öğrenirken</a:t>
            </a:r>
            <a:r>
              <a:rPr lang="en-GB" sz="1488" dirty="0"/>
              <a:t> </a:t>
            </a:r>
            <a:r>
              <a:rPr lang="en-GB" sz="1488" dirty="0" err="1"/>
              <a:t>kendi</a:t>
            </a:r>
            <a:r>
              <a:rPr lang="en-GB" sz="1488" dirty="0"/>
              <a:t> </a:t>
            </a:r>
            <a:r>
              <a:rPr lang="en-GB" sz="1488" dirty="0" err="1"/>
              <a:t>alan</a:t>
            </a:r>
            <a:r>
              <a:rPr lang="en-GB" sz="1488" dirty="0"/>
              <a:t> </a:t>
            </a:r>
            <a:r>
              <a:rPr lang="en-GB" sz="1488" dirty="0" err="1"/>
              <a:t>bilgilerini</a:t>
            </a:r>
            <a:r>
              <a:rPr lang="en-GB" sz="1488" dirty="0"/>
              <a:t> </a:t>
            </a:r>
            <a:r>
              <a:rPr lang="en-GB" sz="1488" dirty="0" err="1"/>
              <a:t>geliştirmelerine</a:t>
            </a:r>
            <a:r>
              <a:rPr lang="en-GB" sz="1488" dirty="0"/>
              <a:t> </a:t>
            </a:r>
            <a:r>
              <a:rPr lang="en-GB" sz="1488" dirty="0" err="1"/>
              <a:t>izin</a:t>
            </a:r>
            <a:r>
              <a:rPr lang="en-GB" sz="1488" dirty="0"/>
              <a:t> </a:t>
            </a:r>
            <a:r>
              <a:rPr lang="en-GB" sz="1488" dirty="0" err="1"/>
              <a:t>verir</a:t>
            </a:r>
            <a:r>
              <a:rPr lang="en-GB" sz="1488" dirty="0"/>
              <a:t>. Bu </a:t>
            </a:r>
            <a:r>
              <a:rPr lang="en-GB" sz="1488" dirty="0" err="1"/>
              <a:t>tasarım</a:t>
            </a:r>
            <a:r>
              <a:rPr lang="en-GB" sz="1488" dirty="0"/>
              <a:t> </a:t>
            </a:r>
            <a:r>
              <a:rPr lang="en-GB" sz="1488" dirty="0" err="1"/>
              <a:t>kararları</a:t>
            </a:r>
            <a:r>
              <a:rPr lang="en-GB" sz="1488" dirty="0"/>
              <a:t> </a:t>
            </a:r>
            <a:r>
              <a:rPr lang="en-GB" sz="1488" dirty="0" err="1"/>
              <a:t>daha</a:t>
            </a:r>
            <a:r>
              <a:rPr lang="en-GB" sz="1488" dirty="0"/>
              <a:t> </a:t>
            </a:r>
            <a:r>
              <a:rPr lang="en-GB" sz="1488" dirty="0" err="1"/>
              <a:t>sonra</a:t>
            </a:r>
            <a:r>
              <a:rPr lang="en-GB" sz="1488" dirty="0"/>
              <a:t> </a:t>
            </a:r>
            <a:r>
              <a:rPr lang="en-GB" sz="1488" dirty="0" err="1"/>
              <a:t>kurallar</a:t>
            </a:r>
            <a:r>
              <a:rPr lang="en-GB" sz="1488" dirty="0"/>
              <a:t> </a:t>
            </a:r>
            <a:r>
              <a:rPr lang="en-GB" sz="1488" dirty="0" err="1"/>
              <a:t>gereksinimlerden</a:t>
            </a:r>
            <a:r>
              <a:rPr lang="en-GB" sz="1488" dirty="0"/>
              <a:t> </a:t>
            </a:r>
            <a:r>
              <a:rPr lang="en-GB" sz="1488" dirty="0" err="1"/>
              <a:t>tasarıma</a:t>
            </a:r>
            <a:r>
              <a:rPr lang="en-GB" sz="1488" dirty="0"/>
              <a:t> </a:t>
            </a:r>
            <a:r>
              <a:rPr lang="en-GB" sz="1488" dirty="0" err="1"/>
              <a:t>ve</a:t>
            </a:r>
            <a:r>
              <a:rPr lang="en-GB" sz="1488" dirty="0"/>
              <a:t> </a:t>
            </a:r>
            <a:r>
              <a:rPr lang="en-GB" sz="1488" dirty="0" err="1"/>
              <a:t>kullanıcı</a:t>
            </a:r>
            <a:r>
              <a:rPr lang="en-GB" sz="1488" dirty="0"/>
              <a:t> </a:t>
            </a:r>
            <a:r>
              <a:rPr lang="en-GB" sz="1488" dirty="0" err="1"/>
              <a:t>arayüzü</a:t>
            </a:r>
            <a:r>
              <a:rPr lang="en-GB" sz="1488" dirty="0"/>
              <a:t> </a:t>
            </a:r>
            <a:r>
              <a:rPr lang="en-GB" sz="1488" dirty="0" err="1"/>
              <a:t>işlevselliğine</a:t>
            </a:r>
            <a:r>
              <a:rPr lang="en-GB" sz="1488" dirty="0"/>
              <a:t> </a:t>
            </a:r>
            <a:r>
              <a:rPr lang="en-GB" sz="1488" dirty="0" err="1"/>
              <a:t>kadar</a:t>
            </a:r>
            <a:r>
              <a:rPr lang="en-GB" sz="1488" dirty="0"/>
              <a:t> </a:t>
            </a:r>
            <a:r>
              <a:rPr lang="en-GB" sz="1488" dirty="0" err="1"/>
              <a:t>uygulandıkça</a:t>
            </a:r>
            <a:r>
              <a:rPr lang="en-GB" sz="1488" dirty="0"/>
              <a:t> </a:t>
            </a:r>
            <a:r>
              <a:rPr lang="en-GB" sz="1488" dirty="0" err="1"/>
              <a:t>belirginleşir</a:t>
            </a:r>
            <a:r>
              <a:rPr lang="en-GB" sz="1488" dirty="0"/>
              <a:t>. Son </a:t>
            </a:r>
            <a:r>
              <a:rPr lang="en-GB" sz="1488" dirty="0" err="1"/>
              <a:t>olarak</a:t>
            </a:r>
            <a:r>
              <a:rPr lang="en-GB" sz="1488" dirty="0"/>
              <a:t>, </a:t>
            </a:r>
            <a:r>
              <a:rPr lang="en-GB" sz="1488" dirty="0" err="1"/>
              <a:t>tasarımcı</a:t>
            </a:r>
            <a:r>
              <a:rPr lang="en-GB" sz="1488" dirty="0"/>
              <a:t> </a:t>
            </a:r>
            <a:r>
              <a:rPr lang="en-GB" sz="1488" dirty="0" err="1"/>
              <a:t>ve</a:t>
            </a:r>
            <a:r>
              <a:rPr lang="en-GB" sz="1488" dirty="0"/>
              <a:t> </a:t>
            </a:r>
            <a:r>
              <a:rPr lang="en-GB" sz="1488" dirty="0" err="1"/>
              <a:t>programcılar</a:t>
            </a:r>
            <a:r>
              <a:rPr lang="en-GB" sz="1488" dirty="0"/>
              <a:t> </a:t>
            </a:r>
            <a:r>
              <a:rPr lang="en-GB" sz="1488" dirty="0" err="1"/>
              <a:t>için</a:t>
            </a:r>
            <a:r>
              <a:rPr lang="en-GB" sz="1488" dirty="0"/>
              <a:t> </a:t>
            </a:r>
            <a:r>
              <a:rPr lang="en-GB" sz="1488" dirty="0" err="1"/>
              <a:t>bakım</a:t>
            </a:r>
            <a:r>
              <a:rPr lang="en-GB" sz="1488" dirty="0"/>
              <a:t> </a:t>
            </a:r>
            <a:r>
              <a:rPr lang="en-GB" sz="1488" dirty="0" err="1"/>
              <a:t>ve</a:t>
            </a:r>
            <a:r>
              <a:rPr lang="en-GB" sz="1488" dirty="0"/>
              <a:t> </a:t>
            </a:r>
            <a:r>
              <a:rPr lang="en-GB" sz="1488" dirty="0" err="1"/>
              <a:t>sorun</a:t>
            </a:r>
            <a:r>
              <a:rPr lang="en-GB" sz="1488" dirty="0"/>
              <a:t> </a:t>
            </a:r>
            <a:r>
              <a:rPr lang="en-GB" sz="1488" dirty="0" err="1"/>
              <a:t>giderme</a:t>
            </a:r>
            <a:r>
              <a:rPr lang="en-GB" sz="1488" dirty="0"/>
              <a:t> </a:t>
            </a:r>
            <a:r>
              <a:rPr lang="en-GB" sz="1488" dirty="0" err="1"/>
              <a:t>kolaylığı</a:t>
            </a:r>
            <a:r>
              <a:rPr lang="en-GB" sz="1488" dirty="0"/>
              <a:t> </a:t>
            </a:r>
            <a:r>
              <a:rPr lang="en-GB" sz="1488" dirty="0" err="1"/>
              <a:t>için</a:t>
            </a:r>
            <a:r>
              <a:rPr lang="en-GB" sz="1488" dirty="0"/>
              <a:t>, CT </a:t>
            </a:r>
            <a:r>
              <a:rPr lang="en-GB" sz="1488" dirty="0" err="1"/>
              <a:t>kullanımı</a:t>
            </a:r>
            <a:r>
              <a:rPr lang="en-GB" sz="1488" dirty="0"/>
              <a:t> </a:t>
            </a:r>
            <a:r>
              <a:rPr lang="en-GB" sz="1488" dirty="0" err="1"/>
              <a:t>bir</a:t>
            </a:r>
            <a:r>
              <a:rPr lang="en-GB" sz="1488" dirty="0"/>
              <a:t> </a:t>
            </a:r>
            <a:r>
              <a:rPr lang="en-GB" sz="1488" dirty="0" err="1"/>
              <a:t>hatanın</a:t>
            </a:r>
            <a:r>
              <a:rPr lang="en-GB" sz="1488" dirty="0"/>
              <a:t> </a:t>
            </a:r>
            <a:r>
              <a:rPr lang="en-GB" sz="1488" dirty="0" err="1"/>
              <a:t>nerede</a:t>
            </a:r>
            <a:r>
              <a:rPr lang="en-GB" sz="1488" dirty="0"/>
              <a:t> </a:t>
            </a:r>
            <a:r>
              <a:rPr lang="en-GB" sz="1488" dirty="0" err="1"/>
              <a:t>bulunabileceğini</a:t>
            </a:r>
            <a:r>
              <a:rPr lang="en-GB" sz="1488" dirty="0"/>
              <a:t> </a:t>
            </a:r>
            <a:r>
              <a:rPr lang="en-GB" sz="1488" dirty="0" err="1"/>
              <a:t>gösterebilirken</a:t>
            </a:r>
            <a:r>
              <a:rPr lang="en-GB" sz="1488" dirty="0"/>
              <a:t>, </a:t>
            </a:r>
            <a:r>
              <a:rPr lang="en-GB" sz="1488" dirty="0" err="1"/>
              <a:t>işlev</a:t>
            </a:r>
            <a:r>
              <a:rPr lang="en-GB" sz="1488" dirty="0"/>
              <a:t> </a:t>
            </a:r>
            <a:r>
              <a:rPr lang="en-GB" sz="1488" dirty="0" err="1"/>
              <a:t>grubunun</a:t>
            </a:r>
            <a:r>
              <a:rPr lang="en-GB" sz="1488" dirty="0"/>
              <a:t> </a:t>
            </a:r>
            <a:r>
              <a:rPr lang="en-GB" sz="1488" dirty="0" err="1"/>
              <a:t>giriş</a:t>
            </a:r>
            <a:r>
              <a:rPr lang="en-GB" sz="1488" dirty="0"/>
              <a:t> </a:t>
            </a:r>
            <a:r>
              <a:rPr lang="en-GB" sz="1488" dirty="0" err="1"/>
              <a:t>bazında</a:t>
            </a:r>
            <a:r>
              <a:rPr lang="en-GB" sz="1488" dirty="0"/>
              <a:t> </a:t>
            </a:r>
            <a:r>
              <a:rPr lang="en-GB" sz="1488" dirty="0" err="1"/>
              <a:t>analiz</a:t>
            </a:r>
            <a:r>
              <a:rPr lang="en-GB" sz="1488" dirty="0"/>
              <a:t> </a:t>
            </a:r>
            <a:r>
              <a:rPr lang="en-GB" sz="1488" dirty="0" err="1"/>
              <a:t>edilmesine</a:t>
            </a:r>
            <a:r>
              <a:rPr lang="en-GB" sz="1488" dirty="0"/>
              <a:t> </a:t>
            </a:r>
            <a:r>
              <a:rPr lang="en-GB" sz="1488" dirty="0" err="1"/>
              <a:t>ve</a:t>
            </a:r>
            <a:r>
              <a:rPr lang="en-GB" sz="1488" dirty="0"/>
              <a:t> </a:t>
            </a:r>
            <a:r>
              <a:rPr lang="en-GB" sz="1488" dirty="0" err="1"/>
              <a:t>sorun</a:t>
            </a:r>
            <a:r>
              <a:rPr lang="en-GB" sz="1488" dirty="0"/>
              <a:t> </a:t>
            </a:r>
            <a:r>
              <a:rPr lang="en-GB" sz="1488" dirty="0" err="1"/>
              <a:t>gidermeye</a:t>
            </a:r>
            <a:r>
              <a:rPr lang="en-GB" sz="1488" dirty="0"/>
              <a:t> </a:t>
            </a:r>
            <a:r>
              <a:rPr lang="en-GB" sz="1488" dirty="0" err="1"/>
              <a:t>izin</a:t>
            </a:r>
            <a:r>
              <a:rPr lang="en-GB" sz="1488" dirty="0"/>
              <a:t> </a:t>
            </a:r>
            <a:r>
              <a:rPr lang="en-GB" sz="1488" dirty="0" err="1"/>
              <a:t>verir</a:t>
            </a:r>
            <a:r>
              <a:rPr lang="en-GB" sz="1488" dirty="0"/>
              <a:t>.</a:t>
            </a:r>
          </a:p>
          <a:p>
            <a:pPr marL="0" indent="0">
              <a:buNone/>
            </a:pPr>
            <a:r>
              <a:rPr lang="en-GB" sz="1488" dirty="0" err="1"/>
              <a:t>Aşağıda</a:t>
            </a:r>
            <a:r>
              <a:rPr lang="en-GB" sz="1488" dirty="0"/>
              <a:t>, </a:t>
            </a:r>
            <a:r>
              <a:rPr lang="en-GB" sz="1488" dirty="0" err="1"/>
              <a:t>yazılım</a:t>
            </a:r>
            <a:r>
              <a:rPr lang="en-GB" sz="1488" dirty="0"/>
              <a:t> </a:t>
            </a:r>
            <a:r>
              <a:rPr lang="en-GB" sz="1488" dirty="0" err="1"/>
              <a:t>spesifikasyonu</a:t>
            </a:r>
            <a:r>
              <a:rPr lang="en-GB" sz="1488" dirty="0"/>
              <a:t> </a:t>
            </a:r>
            <a:r>
              <a:rPr lang="en-GB" sz="1488" dirty="0" err="1"/>
              <a:t>için</a:t>
            </a:r>
            <a:r>
              <a:rPr lang="en-GB" sz="1488" dirty="0"/>
              <a:t> </a:t>
            </a:r>
            <a:r>
              <a:rPr lang="en-GB" sz="1488" dirty="0" err="1"/>
              <a:t>CT'ye</a:t>
            </a:r>
            <a:r>
              <a:rPr lang="en-GB" sz="1488" dirty="0"/>
              <a:t> </a:t>
            </a:r>
            <a:r>
              <a:rPr lang="en-GB" sz="1488" dirty="0" err="1"/>
              <a:t>kısa</a:t>
            </a:r>
            <a:r>
              <a:rPr lang="en-GB" sz="1488" dirty="0"/>
              <a:t> </a:t>
            </a:r>
            <a:r>
              <a:rPr lang="en-GB" sz="1488" dirty="0" err="1"/>
              <a:t>bir</a:t>
            </a:r>
            <a:r>
              <a:rPr lang="en-GB" sz="1488" dirty="0"/>
              <a:t> </a:t>
            </a:r>
            <a:r>
              <a:rPr lang="en-GB" sz="1488" dirty="0" err="1"/>
              <a:t>giriş</a:t>
            </a:r>
            <a:r>
              <a:rPr lang="en-GB" sz="1488" dirty="0"/>
              <a:t> </a:t>
            </a:r>
            <a:r>
              <a:rPr lang="en-GB" sz="1488" dirty="0" err="1"/>
              <a:t>yer</a:t>
            </a:r>
            <a:r>
              <a:rPr lang="en-GB" sz="1488" dirty="0"/>
              <a:t> </a:t>
            </a:r>
            <a:r>
              <a:rPr lang="en-GB" sz="1488" dirty="0" err="1"/>
              <a:t>almaktadır</a:t>
            </a:r>
            <a:r>
              <a:rPr lang="en-GB" sz="1488" dirty="0"/>
              <a:t>;</a:t>
            </a:r>
            <a:endParaRPr lang="en-GB" sz="1488" dirty="0"/>
          </a:p>
        </p:txBody>
      </p:sp>
    </p:spTree>
    <p:extLst>
      <p:ext uri="{BB962C8B-B14F-4D97-AF65-F5344CB8AC3E}">
        <p14:creationId xmlns:p14="http://schemas.microsoft.com/office/powerpoint/2010/main" val="828249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34" y="4077043"/>
            <a:ext cx="6706394" cy="3350903"/>
          </a:xfrm>
        </p:spPr>
        <p:txBody>
          <a:bodyPr/>
          <a:lstStyle/>
          <a:p>
            <a:pPr marL="0" indent="0">
              <a:buNone/>
            </a:pPr>
            <a:r>
              <a:rPr lang="en-GB" dirty="0"/>
              <a:t>A, B </a:t>
            </a:r>
            <a:r>
              <a:rPr lang="en-GB" dirty="0" err="1"/>
              <a:t>ve</a:t>
            </a:r>
            <a:r>
              <a:rPr lang="en-GB" dirty="0"/>
              <a:t> C </a:t>
            </a:r>
            <a:r>
              <a:rPr lang="en-GB" dirty="0" err="1"/>
              <a:t>gibi</a:t>
            </a:r>
            <a:r>
              <a:rPr lang="en-GB" dirty="0"/>
              <a:t> </a:t>
            </a:r>
            <a:r>
              <a:rPr lang="en-GB" dirty="0" err="1"/>
              <a:t>soyut</a:t>
            </a:r>
            <a:r>
              <a:rPr lang="en-GB" dirty="0"/>
              <a:t> </a:t>
            </a:r>
            <a:r>
              <a:rPr lang="en-GB" dirty="0" err="1"/>
              <a:t>nesne</a:t>
            </a:r>
            <a:r>
              <a:rPr lang="en-GB" dirty="0"/>
              <a:t> </a:t>
            </a:r>
            <a:r>
              <a:rPr lang="en-GB" dirty="0" err="1"/>
              <a:t>sınıflarımız</a:t>
            </a:r>
            <a:r>
              <a:rPr lang="en-GB" dirty="0"/>
              <a:t> </a:t>
            </a:r>
            <a:r>
              <a:rPr lang="en-GB" dirty="0" err="1"/>
              <a:t>olduğunu</a:t>
            </a:r>
            <a:r>
              <a:rPr lang="en-GB" dirty="0"/>
              <a:t> </a:t>
            </a:r>
            <a:r>
              <a:rPr lang="en-GB" dirty="0" err="1"/>
              <a:t>varsayalım</a:t>
            </a:r>
            <a:r>
              <a:rPr lang="en-GB" dirty="0"/>
              <a:t>. </a:t>
            </a:r>
            <a:r>
              <a:rPr lang="en-GB" dirty="0" err="1"/>
              <a:t>Ayrıca</a:t>
            </a:r>
            <a:r>
              <a:rPr lang="en-GB" dirty="0"/>
              <a:t>, f </a:t>
            </a:r>
            <a:r>
              <a:rPr lang="en-GB" dirty="0" err="1"/>
              <a:t>ve</a:t>
            </a:r>
            <a:r>
              <a:rPr lang="en-GB" dirty="0"/>
              <a:t> g </a:t>
            </a:r>
            <a:r>
              <a:rPr lang="en-GB" dirty="0" err="1"/>
              <a:t>fonksiyonlarının</a:t>
            </a:r>
            <a:r>
              <a:rPr lang="en-GB" dirty="0"/>
              <a:t> </a:t>
            </a:r>
            <a:r>
              <a:rPr lang="en-GB" dirty="0" err="1"/>
              <a:t>olduğunu</a:t>
            </a:r>
            <a:r>
              <a:rPr lang="en-GB" dirty="0"/>
              <a:t>, </a:t>
            </a:r>
            <a:r>
              <a:rPr lang="en-GB" dirty="0" err="1"/>
              <a:t>öyle</a:t>
            </a:r>
            <a:r>
              <a:rPr lang="en-GB" dirty="0"/>
              <a:t> </a:t>
            </a:r>
            <a:r>
              <a:rPr lang="en-GB" dirty="0" err="1"/>
              <a:t>ki</a:t>
            </a:r>
            <a:r>
              <a:rPr lang="en-GB" dirty="0"/>
              <a:t> f : A → B </a:t>
            </a:r>
            <a:r>
              <a:rPr lang="en-GB" dirty="0" err="1"/>
              <a:t>ve</a:t>
            </a:r>
            <a:r>
              <a:rPr lang="en-GB" dirty="0"/>
              <a:t> g : B → C </a:t>
            </a:r>
            <a:r>
              <a:rPr lang="en-GB" dirty="0" err="1"/>
              <a:t>olduğunu</a:t>
            </a:r>
            <a:r>
              <a:rPr lang="en-GB" dirty="0"/>
              <a:t> </a:t>
            </a:r>
            <a:r>
              <a:rPr lang="en-GB" dirty="0" err="1"/>
              <a:t>varsayalım</a:t>
            </a:r>
            <a:r>
              <a:rPr lang="en-GB" dirty="0"/>
              <a:t>. </a:t>
            </a:r>
            <a:r>
              <a:rPr lang="en-GB" dirty="0" err="1"/>
              <a:t>Bir</a:t>
            </a:r>
            <a:r>
              <a:rPr lang="en-GB" dirty="0"/>
              <a:t> </a:t>
            </a:r>
            <a:r>
              <a:rPr lang="en-GB" dirty="0" err="1"/>
              <a:t>kategori</a:t>
            </a:r>
            <a:r>
              <a:rPr lang="en-GB" dirty="0"/>
              <a:t>, </a:t>
            </a:r>
            <a:r>
              <a:rPr lang="en-GB" dirty="0" err="1"/>
              <a:t>kategorinin</a:t>
            </a:r>
            <a:r>
              <a:rPr lang="en-GB" dirty="0"/>
              <a:t> </a:t>
            </a:r>
            <a:r>
              <a:rPr lang="en-GB" dirty="0" err="1"/>
              <a:t>nesnelerinden</a:t>
            </a:r>
            <a:r>
              <a:rPr lang="en-GB" dirty="0"/>
              <a:t> </a:t>
            </a:r>
            <a:r>
              <a:rPr lang="en-GB" dirty="0" err="1"/>
              <a:t>ve</a:t>
            </a:r>
            <a:r>
              <a:rPr lang="en-GB" dirty="0"/>
              <a:t> </a:t>
            </a:r>
            <a:r>
              <a:rPr lang="en-GB" dirty="0" err="1"/>
              <a:t>kategori</a:t>
            </a:r>
            <a:r>
              <a:rPr lang="en-GB" dirty="0"/>
              <a:t> </a:t>
            </a:r>
            <a:r>
              <a:rPr lang="en-GB" dirty="0" err="1" smtClean="0"/>
              <a:t>morfizmalarından</a:t>
            </a:r>
            <a:r>
              <a:rPr lang="en-GB" dirty="0" smtClean="0"/>
              <a:t> </a:t>
            </a:r>
            <a:r>
              <a:rPr lang="en-GB" dirty="0" err="1" smtClean="0"/>
              <a:t>oluşur</a:t>
            </a:r>
            <a:r>
              <a:rPr lang="en-GB" dirty="0" smtClean="0"/>
              <a:t>. </a:t>
            </a:r>
            <a:r>
              <a:rPr lang="en-GB" dirty="0"/>
              <a:t>g ◦ </a:t>
            </a:r>
            <a:r>
              <a:rPr lang="en-GB" dirty="0" err="1"/>
              <a:t>f'nin</a:t>
            </a:r>
            <a:r>
              <a:rPr lang="en-GB" dirty="0"/>
              <a:t> f </a:t>
            </a:r>
            <a:r>
              <a:rPr lang="en-GB" dirty="0" err="1"/>
              <a:t>ve</a:t>
            </a:r>
            <a:r>
              <a:rPr lang="en-GB" dirty="0"/>
              <a:t> </a:t>
            </a:r>
            <a:r>
              <a:rPr lang="en-GB" dirty="0" err="1"/>
              <a:t>g'nin</a:t>
            </a:r>
            <a:r>
              <a:rPr lang="en-GB" dirty="0"/>
              <a:t> </a:t>
            </a:r>
            <a:r>
              <a:rPr lang="en-GB" dirty="0" err="1"/>
              <a:t>bileşimi</a:t>
            </a:r>
            <a:r>
              <a:rPr lang="en-GB" dirty="0"/>
              <a:t> </a:t>
            </a:r>
            <a:r>
              <a:rPr lang="en-GB" dirty="0" err="1"/>
              <a:t>olduğu</a:t>
            </a:r>
            <a:r>
              <a:rPr lang="en-GB" dirty="0"/>
              <a:t> </a:t>
            </a:r>
            <a:r>
              <a:rPr lang="en-GB" dirty="0" err="1" smtClean="0"/>
              <a:t>aşağıdaki</a:t>
            </a:r>
            <a:r>
              <a:rPr lang="en-GB" dirty="0" smtClean="0"/>
              <a:t> </a:t>
            </a:r>
            <a:r>
              <a:rPr lang="en-GB" dirty="0" err="1" smtClean="0"/>
              <a:t>örnekte</a:t>
            </a:r>
            <a:r>
              <a:rPr lang="en-GB" dirty="0" smtClean="0"/>
              <a:t> </a:t>
            </a:r>
            <a:r>
              <a:rPr lang="en-GB" dirty="0" err="1" smtClean="0"/>
              <a:t>temel</a:t>
            </a:r>
            <a:r>
              <a:rPr lang="en-GB" dirty="0" smtClean="0"/>
              <a:t> </a:t>
            </a:r>
            <a:r>
              <a:rPr lang="en-GB" dirty="0" err="1"/>
              <a:t>bir</a:t>
            </a:r>
            <a:r>
              <a:rPr lang="en-GB" dirty="0"/>
              <a:t> </a:t>
            </a:r>
            <a:r>
              <a:rPr lang="en-GB" dirty="0" err="1"/>
              <a:t>fonksiyonel</a:t>
            </a:r>
            <a:r>
              <a:rPr lang="en-GB" dirty="0"/>
              <a:t> </a:t>
            </a:r>
            <a:r>
              <a:rPr lang="en-GB" dirty="0" err="1"/>
              <a:t>ilişki</a:t>
            </a:r>
            <a:r>
              <a:rPr lang="en-GB" dirty="0"/>
              <a:t> </a:t>
            </a:r>
            <a:r>
              <a:rPr lang="en-GB" dirty="0" err="1" smtClean="0"/>
              <a:t>görülebilir</a:t>
            </a:r>
            <a:r>
              <a:rPr lang="en-GB" dirty="0" smtClean="0"/>
              <a:t>;</a:t>
            </a:r>
          </a:p>
        </p:txBody>
      </p:sp>
      <p:sp>
        <p:nvSpPr>
          <p:cNvPr id="6" name="Rounded Rectangle 5"/>
          <p:cNvSpPr/>
          <p:nvPr/>
        </p:nvSpPr>
        <p:spPr>
          <a:xfrm>
            <a:off x="1557760" y="5114227"/>
            <a:ext cx="4297301" cy="148562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defTabSz="566745"/>
            <a:endParaRPr lang="en-GB" sz="1116" dirty="0">
              <a:solidFill>
                <a:prstClr val="black"/>
              </a:solidFill>
              <a:latin typeface="Century Gothic" panose="020B0502020202020204"/>
            </a:endParaRPr>
          </a:p>
        </p:txBody>
      </p:sp>
      <p:cxnSp>
        <p:nvCxnSpPr>
          <p:cNvPr id="8" name="Straight Arrow Connector 7"/>
          <p:cNvCxnSpPr/>
          <p:nvPr/>
        </p:nvCxnSpPr>
        <p:spPr>
          <a:xfrm flipV="1">
            <a:off x="2692663" y="5532484"/>
            <a:ext cx="1615643" cy="5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4346821" y="5592929"/>
            <a:ext cx="5503" cy="781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2692664" y="5592929"/>
            <a:ext cx="1610140" cy="781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Flowchart: Terminator 23"/>
          <p:cNvSpPr/>
          <p:nvPr/>
        </p:nvSpPr>
        <p:spPr>
          <a:xfrm>
            <a:off x="3167493" y="5331719"/>
            <a:ext cx="566738" cy="187023"/>
          </a:xfrm>
          <a:prstGeom prst="flowChartTermina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f</a:t>
            </a:r>
          </a:p>
        </p:txBody>
      </p:sp>
      <p:sp>
        <p:nvSpPr>
          <p:cNvPr id="25" name="Flowchart: Terminator 24"/>
          <p:cNvSpPr/>
          <p:nvPr/>
        </p:nvSpPr>
        <p:spPr>
          <a:xfrm rot="5400000">
            <a:off x="4206485" y="5843311"/>
            <a:ext cx="566738" cy="187023"/>
          </a:xfrm>
          <a:prstGeom prst="flowChartTermina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g</a:t>
            </a:r>
            <a:endParaRPr lang="en-GB" sz="1116" dirty="0">
              <a:solidFill>
                <a:prstClr val="black"/>
              </a:solidFill>
              <a:latin typeface="Century Gothic" panose="020B0502020202020204"/>
            </a:endParaRPr>
          </a:p>
        </p:txBody>
      </p:sp>
      <p:sp>
        <p:nvSpPr>
          <p:cNvPr id="26" name="Flowchart: Terminator 25"/>
          <p:cNvSpPr/>
          <p:nvPr/>
        </p:nvSpPr>
        <p:spPr>
          <a:xfrm rot="1289505">
            <a:off x="3137241" y="6082280"/>
            <a:ext cx="566738" cy="120830"/>
          </a:xfrm>
          <a:prstGeom prst="flowChartTermina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g</a:t>
            </a:r>
            <a:r>
              <a:rPr lang="en-GB" sz="1116" dirty="0">
                <a:solidFill>
                  <a:prstClr val="black"/>
                </a:solidFill>
                <a:latin typeface="Century Gothic" panose="020B0502020202020204"/>
              </a:rPr>
              <a:t> o f</a:t>
            </a:r>
            <a:endParaRPr lang="en-GB" sz="1116" dirty="0">
              <a:solidFill>
                <a:prstClr val="black"/>
              </a:solidFill>
              <a:latin typeface="Century Gothic" panose="020B0502020202020204"/>
            </a:endParaRPr>
          </a:p>
        </p:txBody>
      </p:sp>
      <p:sp>
        <p:nvSpPr>
          <p:cNvPr id="32" name="Oval 31"/>
          <p:cNvSpPr/>
          <p:nvPr/>
        </p:nvSpPr>
        <p:spPr>
          <a:xfrm>
            <a:off x="2452599" y="5475741"/>
            <a:ext cx="196046" cy="12449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A</a:t>
            </a:r>
            <a:endParaRPr lang="en-GB" sz="1116" dirty="0">
              <a:solidFill>
                <a:prstClr val="black"/>
              </a:solidFill>
              <a:latin typeface="Century Gothic" panose="020B0502020202020204"/>
            </a:endParaRPr>
          </a:p>
        </p:txBody>
      </p:sp>
      <p:sp>
        <p:nvSpPr>
          <p:cNvPr id="33" name="Oval 32"/>
          <p:cNvSpPr/>
          <p:nvPr/>
        </p:nvSpPr>
        <p:spPr>
          <a:xfrm>
            <a:off x="4310952" y="5408778"/>
            <a:ext cx="228474" cy="2282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B</a:t>
            </a:r>
            <a:endParaRPr lang="en-GB" sz="1116" dirty="0">
              <a:solidFill>
                <a:prstClr val="black"/>
              </a:solidFill>
              <a:latin typeface="Century Gothic" panose="020B0502020202020204"/>
            </a:endParaRPr>
          </a:p>
        </p:txBody>
      </p:sp>
      <p:sp>
        <p:nvSpPr>
          <p:cNvPr id="34" name="Oval 33"/>
          <p:cNvSpPr/>
          <p:nvPr/>
        </p:nvSpPr>
        <p:spPr>
          <a:xfrm>
            <a:off x="4201115" y="6396184"/>
            <a:ext cx="302417" cy="990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C</a:t>
            </a:r>
            <a:endParaRPr lang="en-GB" sz="1116" dirty="0">
              <a:solidFill>
                <a:prstClr val="black"/>
              </a:solidFill>
              <a:latin typeface="Century Gothic" panose="020B0502020202020204"/>
            </a:endParaRPr>
          </a:p>
        </p:txBody>
      </p:sp>
      <p:sp>
        <p:nvSpPr>
          <p:cNvPr id="35" name="Flowchart: Terminator 34"/>
          <p:cNvSpPr/>
          <p:nvPr/>
        </p:nvSpPr>
        <p:spPr>
          <a:xfrm>
            <a:off x="1981848" y="5112725"/>
            <a:ext cx="3031770" cy="187023"/>
          </a:xfrm>
          <a:prstGeom prst="flowChartTermina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Basit</a:t>
            </a:r>
            <a:r>
              <a:rPr lang="en-GB" sz="1116" dirty="0">
                <a:solidFill>
                  <a:prstClr val="black"/>
                </a:solidFill>
                <a:latin typeface="Century Gothic" panose="020B0502020202020204"/>
              </a:rPr>
              <a:t> </a:t>
            </a:r>
            <a:r>
              <a:rPr lang="en-GB" sz="1116" dirty="0" err="1">
                <a:solidFill>
                  <a:prstClr val="black"/>
                </a:solidFill>
                <a:latin typeface="Century Gothic" panose="020B0502020202020204"/>
              </a:rPr>
              <a:t>bir</a:t>
            </a:r>
            <a:r>
              <a:rPr lang="en-GB" sz="1116" dirty="0">
                <a:solidFill>
                  <a:prstClr val="black"/>
                </a:solidFill>
                <a:latin typeface="Century Gothic" panose="020B0502020202020204"/>
              </a:rPr>
              <a:t> </a:t>
            </a:r>
            <a:r>
              <a:rPr lang="en-GB" sz="1116" dirty="0" err="1">
                <a:solidFill>
                  <a:prstClr val="black"/>
                </a:solidFill>
                <a:latin typeface="Century Gothic" panose="020B0502020202020204"/>
              </a:rPr>
              <a:t>işlevsel</a:t>
            </a:r>
            <a:r>
              <a:rPr lang="en-GB" sz="1116" dirty="0">
                <a:solidFill>
                  <a:prstClr val="black"/>
                </a:solidFill>
                <a:latin typeface="Century Gothic" panose="020B0502020202020204"/>
              </a:rPr>
              <a:t> </a:t>
            </a:r>
            <a:r>
              <a:rPr lang="en-GB" sz="1116" dirty="0" err="1">
                <a:solidFill>
                  <a:prstClr val="black"/>
                </a:solidFill>
                <a:latin typeface="Century Gothic" panose="020B0502020202020204"/>
              </a:rPr>
              <a:t>ilişki</a:t>
            </a:r>
            <a:r>
              <a:rPr lang="en-GB" sz="1116" dirty="0">
                <a:solidFill>
                  <a:prstClr val="black"/>
                </a:solidFill>
                <a:latin typeface="Century Gothic" panose="020B0502020202020204"/>
              </a:rPr>
              <a:t> </a:t>
            </a:r>
            <a:endParaRPr lang="en-GB" sz="1116" dirty="0">
              <a:solidFill>
                <a:prstClr val="black"/>
              </a:solidFill>
              <a:latin typeface="Century Gothic" panose="020B0502020202020204"/>
            </a:endParaRPr>
          </a:p>
        </p:txBody>
      </p:sp>
      <p:sp>
        <p:nvSpPr>
          <p:cNvPr id="36" name="Rectangle 35"/>
          <p:cNvSpPr/>
          <p:nvPr/>
        </p:nvSpPr>
        <p:spPr>
          <a:xfrm>
            <a:off x="1458719" y="6654479"/>
            <a:ext cx="4396342" cy="5667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endParaRPr lang="en-GB" sz="1116">
              <a:solidFill>
                <a:prstClr val="white"/>
              </a:solidFill>
              <a:latin typeface="Century Gothic" panose="020B0502020202020204"/>
            </a:endParaRPr>
          </a:p>
        </p:txBody>
      </p:sp>
      <p:cxnSp>
        <p:nvCxnSpPr>
          <p:cNvPr id="38" name="Straight Arrow Connector 37"/>
          <p:cNvCxnSpPr/>
          <p:nvPr/>
        </p:nvCxnSpPr>
        <p:spPr>
          <a:xfrm>
            <a:off x="2452599" y="6816290"/>
            <a:ext cx="2180343" cy="16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flipV="1">
            <a:off x="2452599" y="7029030"/>
            <a:ext cx="2189204" cy="16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Oval 42"/>
          <p:cNvSpPr/>
          <p:nvPr/>
        </p:nvSpPr>
        <p:spPr>
          <a:xfrm>
            <a:off x="3423675" y="7045327"/>
            <a:ext cx="247050" cy="16049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g</a:t>
            </a:r>
            <a:endParaRPr lang="en-GB" sz="1116" dirty="0">
              <a:solidFill>
                <a:prstClr val="black"/>
              </a:solidFill>
              <a:latin typeface="Century Gothic" panose="020B0502020202020204"/>
            </a:endParaRPr>
          </a:p>
        </p:txBody>
      </p:sp>
      <p:sp>
        <p:nvSpPr>
          <p:cNvPr id="44" name="Oval 43"/>
          <p:cNvSpPr/>
          <p:nvPr/>
        </p:nvSpPr>
        <p:spPr>
          <a:xfrm>
            <a:off x="4632941" y="6816290"/>
            <a:ext cx="340785" cy="2481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B</a:t>
            </a:r>
            <a:endParaRPr lang="en-GB" sz="1116" dirty="0">
              <a:solidFill>
                <a:prstClr val="black"/>
              </a:solidFill>
              <a:latin typeface="Century Gothic" panose="020B0502020202020204"/>
            </a:endParaRPr>
          </a:p>
        </p:txBody>
      </p:sp>
      <p:sp>
        <p:nvSpPr>
          <p:cNvPr id="45" name="Oval 44"/>
          <p:cNvSpPr/>
          <p:nvPr/>
        </p:nvSpPr>
        <p:spPr>
          <a:xfrm>
            <a:off x="3483585" y="6688060"/>
            <a:ext cx="127231" cy="11427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f</a:t>
            </a:r>
            <a:endParaRPr lang="en-GB" sz="1116" dirty="0">
              <a:solidFill>
                <a:prstClr val="black"/>
              </a:solidFill>
              <a:latin typeface="Century Gothic" panose="020B0502020202020204"/>
            </a:endParaRPr>
          </a:p>
        </p:txBody>
      </p:sp>
      <p:sp>
        <p:nvSpPr>
          <p:cNvPr id="46" name="Oval 45"/>
          <p:cNvSpPr/>
          <p:nvPr/>
        </p:nvSpPr>
        <p:spPr>
          <a:xfrm>
            <a:off x="2169742" y="6802339"/>
            <a:ext cx="282857" cy="24467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A</a:t>
            </a:r>
            <a:endParaRPr lang="en-GB" sz="1116" dirty="0">
              <a:solidFill>
                <a:prstClr val="black"/>
              </a:solidFill>
              <a:latin typeface="Century Gothic" panose="020B0502020202020204"/>
            </a:endParaRPr>
          </a:p>
        </p:txBody>
      </p:sp>
      <p:sp>
        <p:nvSpPr>
          <p:cNvPr id="47" name="Rectangle 46"/>
          <p:cNvSpPr/>
          <p:nvPr/>
        </p:nvSpPr>
        <p:spPr>
          <a:xfrm>
            <a:off x="1491097" y="6668946"/>
            <a:ext cx="539254" cy="51145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744" dirty="0" err="1">
                <a:solidFill>
                  <a:prstClr val="black"/>
                </a:solidFill>
                <a:latin typeface="Century Gothic" panose="020B0502020202020204"/>
              </a:rPr>
              <a:t>Sonsuz</a:t>
            </a:r>
            <a:r>
              <a:rPr lang="en-GB" sz="744" dirty="0">
                <a:solidFill>
                  <a:prstClr val="black"/>
                </a:solidFill>
                <a:latin typeface="Century Gothic" panose="020B0502020202020204"/>
              </a:rPr>
              <a:t> </a:t>
            </a:r>
            <a:r>
              <a:rPr lang="en-GB" sz="744" dirty="0" err="1">
                <a:solidFill>
                  <a:prstClr val="black"/>
                </a:solidFill>
                <a:latin typeface="Century Gothic" panose="020B0502020202020204"/>
              </a:rPr>
              <a:t>bir</a:t>
            </a:r>
            <a:r>
              <a:rPr lang="en-GB" sz="744" dirty="0">
                <a:solidFill>
                  <a:prstClr val="black"/>
                </a:solidFill>
                <a:latin typeface="Century Gothic" panose="020B0502020202020204"/>
              </a:rPr>
              <a:t> </a:t>
            </a:r>
            <a:r>
              <a:rPr lang="en-GB" sz="744" dirty="0" err="1">
                <a:solidFill>
                  <a:prstClr val="black"/>
                </a:solidFill>
                <a:latin typeface="Century Gothic" panose="020B0502020202020204"/>
              </a:rPr>
              <a:t>kategori</a:t>
            </a:r>
            <a:endParaRPr lang="en-GB" sz="744" dirty="0">
              <a:solidFill>
                <a:prstClr val="black"/>
              </a:solidFill>
              <a:latin typeface="Century Gothic" panose="020B0502020202020204"/>
            </a:endParaRPr>
          </a:p>
        </p:txBody>
      </p:sp>
    </p:spTree>
    <p:extLst>
      <p:ext uri="{BB962C8B-B14F-4D97-AF65-F5344CB8AC3E}">
        <p14:creationId xmlns:p14="http://schemas.microsoft.com/office/powerpoint/2010/main" val="2325044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2039" y="4189840"/>
            <a:ext cx="6706394" cy="2984925"/>
          </a:xfrm>
        </p:spPr>
        <p:txBody>
          <a:bodyPr/>
          <a:lstStyle/>
          <a:p>
            <a:pPr marL="0" indent="0">
              <a:buNone/>
            </a:pPr>
            <a:r>
              <a:rPr lang="en-GB" dirty="0"/>
              <a:t>CT, </a:t>
            </a:r>
            <a:r>
              <a:rPr lang="en-GB" dirty="0" err="1"/>
              <a:t>yapıları</a:t>
            </a:r>
            <a:r>
              <a:rPr lang="en-GB" dirty="0"/>
              <a:t> </a:t>
            </a:r>
            <a:r>
              <a:rPr lang="en-GB" dirty="0" err="1"/>
              <a:t>ve</a:t>
            </a:r>
            <a:r>
              <a:rPr lang="en-GB" dirty="0"/>
              <a:t> zaman </a:t>
            </a:r>
            <a:r>
              <a:rPr lang="en-GB" dirty="0" err="1"/>
              <a:t>içindeki</a:t>
            </a:r>
            <a:r>
              <a:rPr lang="en-GB" dirty="0"/>
              <a:t> </a:t>
            </a:r>
            <a:r>
              <a:rPr lang="en-GB" dirty="0" err="1"/>
              <a:t>dönüşümlerini</a:t>
            </a:r>
            <a:r>
              <a:rPr lang="en-GB" dirty="0"/>
              <a:t> </a:t>
            </a:r>
            <a:r>
              <a:rPr lang="en-GB" dirty="0" err="1"/>
              <a:t>modellemek</a:t>
            </a:r>
            <a:r>
              <a:rPr lang="en-GB" dirty="0"/>
              <a:t> </a:t>
            </a:r>
            <a:r>
              <a:rPr lang="en-GB" dirty="0" err="1"/>
              <a:t>için</a:t>
            </a:r>
            <a:r>
              <a:rPr lang="en-GB" dirty="0"/>
              <a:t> </a:t>
            </a:r>
            <a:r>
              <a:rPr lang="en-GB" dirty="0" err="1"/>
              <a:t>yaygın</a:t>
            </a:r>
            <a:r>
              <a:rPr lang="en-GB" dirty="0"/>
              <a:t> </a:t>
            </a:r>
            <a:r>
              <a:rPr lang="en-GB" dirty="0" err="1"/>
              <a:t>olarak</a:t>
            </a:r>
            <a:r>
              <a:rPr lang="en-GB" dirty="0"/>
              <a:t> </a:t>
            </a:r>
            <a:r>
              <a:rPr lang="en-GB" dirty="0" err="1"/>
              <a:t>kullanılır</a:t>
            </a:r>
            <a:r>
              <a:rPr lang="en-GB" dirty="0"/>
              <a:t> (</a:t>
            </a:r>
            <a:r>
              <a:rPr lang="en-GB" dirty="0" err="1"/>
              <a:t>sonlu</a:t>
            </a:r>
            <a:r>
              <a:rPr lang="en-GB" dirty="0"/>
              <a:t> </a:t>
            </a:r>
            <a:r>
              <a:rPr lang="en-GB" dirty="0" err="1"/>
              <a:t>veya</a:t>
            </a:r>
            <a:r>
              <a:rPr lang="en-GB" dirty="0"/>
              <a:t> </a:t>
            </a:r>
            <a:r>
              <a:rPr lang="en-GB" dirty="0" err="1"/>
              <a:t>sonsuz</a:t>
            </a:r>
            <a:r>
              <a:rPr lang="en-GB" dirty="0"/>
              <a:t> </a:t>
            </a:r>
            <a:r>
              <a:rPr lang="en-GB" dirty="0" err="1"/>
              <a:t>fonksiyonel</a:t>
            </a:r>
            <a:r>
              <a:rPr lang="en-GB" dirty="0"/>
              <a:t> </a:t>
            </a:r>
            <a:r>
              <a:rPr lang="en-GB" dirty="0" err="1"/>
              <a:t>bileşim</a:t>
            </a:r>
            <a:r>
              <a:rPr lang="en-GB" dirty="0"/>
              <a:t> </a:t>
            </a:r>
            <a:r>
              <a:rPr lang="en-GB" dirty="0" err="1"/>
              <a:t>dizileriyle</a:t>
            </a:r>
            <a:r>
              <a:rPr lang="en-GB" dirty="0"/>
              <a:t> </a:t>
            </a:r>
            <a:r>
              <a:rPr lang="en-GB" dirty="0" err="1"/>
              <a:t>temsil</a:t>
            </a:r>
            <a:r>
              <a:rPr lang="en-GB" dirty="0"/>
              <a:t> </a:t>
            </a:r>
            <a:r>
              <a:rPr lang="en-GB" dirty="0" err="1"/>
              <a:t>edilir</a:t>
            </a:r>
            <a:r>
              <a:rPr lang="en-GB" dirty="0"/>
              <a:t>). </a:t>
            </a:r>
            <a:r>
              <a:rPr lang="en-GB" dirty="0" err="1"/>
              <a:t>Örneğin</a:t>
            </a:r>
            <a:r>
              <a:rPr lang="en-GB" dirty="0"/>
              <a:t>, </a:t>
            </a:r>
            <a:r>
              <a:rPr lang="en-GB" dirty="0" err="1" smtClean="0"/>
              <a:t>yukarıda</a:t>
            </a:r>
            <a:r>
              <a:rPr lang="en-GB" dirty="0" smtClean="0"/>
              <a:t> </a:t>
            </a:r>
            <a:r>
              <a:rPr lang="en-GB" dirty="0" err="1" smtClean="0"/>
              <a:t>verilen</a:t>
            </a:r>
            <a:r>
              <a:rPr lang="en-GB" dirty="0" smtClean="0"/>
              <a:t> son </a:t>
            </a:r>
            <a:r>
              <a:rPr lang="en-GB" dirty="0" err="1" smtClean="0"/>
              <a:t>örnekte</a:t>
            </a:r>
            <a:r>
              <a:rPr lang="en-GB" dirty="0" smtClean="0"/>
              <a:t> f </a:t>
            </a:r>
            <a:r>
              <a:rPr lang="en-GB" dirty="0" err="1"/>
              <a:t>ve</a:t>
            </a:r>
            <a:r>
              <a:rPr lang="en-GB" dirty="0"/>
              <a:t> g </a:t>
            </a:r>
            <a:r>
              <a:rPr lang="en-GB" dirty="0" err="1"/>
              <a:t>arasındaki</a:t>
            </a:r>
            <a:r>
              <a:rPr lang="en-GB" dirty="0"/>
              <a:t> </a:t>
            </a:r>
            <a:r>
              <a:rPr lang="en-GB" dirty="0" err="1"/>
              <a:t>birleştirilmiş</a:t>
            </a:r>
            <a:r>
              <a:rPr lang="en-GB" dirty="0"/>
              <a:t> </a:t>
            </a:r>
            <a:r>
              <a:rPr lang="en-GB" dirty="0" err="1"/>
              <a:t>ilişkilerin</a:t>
            </a:r>
            <a:r>
              <a:rPr lang="en-GB" dirty="0"/>
              <a:t> </a:t>
            </a:r>
            <a:r>
              <a:rPr lang="en-GB" dirty="0" err="1"/>
              <a:t>sırası</a:t>
            </a:r>
            <a:r>
              <a:rPr lang="en-GB" dirty="0"/>
              <a:t> f, </a:t>
            </a:r>
            <a:r>
              <a:rPr lang="en-GB" dirty="0" err="1"/>
              <a:t>fg</a:t>
            </a:r>
            <a:r>
              <a:rPr lang="en-GB" dirty="0"/>
              <a:t>, </a:t>
            </a:r>
            <a:r>
              <a:rPr lang="en-GB" dirty="0" err="1"/>
              <a:t>fgf</a:t>
            </a:r>
            <a:r>
              <a:rPr lang="en-GB" dirty="0"/>
              <a:t> vb. </a:t>
            </a:r>
            <a:r>
              <a:rPr lang="en-GB" dirty="0" err="1"/>
              <a:t>ile</a:t>
            </a:r>
            <a:r>
              <a:rPr lang="en-GB" dirty="0"/>
              <a:t> </a:t>
            </a:r>
            <a:r>
              <a:rPr lang="en-GB" dirty="0" err="1"/>
              <a:t>verilecektir</a:t>
            </a:r>
            <a:r>
              <a:rPr lang="en-GB" dirty="0" smtClean="0"/>
              <a:t>.</a:t>
            </a:r>
          </a:p>
          <a:p>
            <a:pPr marL="0" indent="0">
              <a:buNone/>
            </a:pPr>
            <a:r>
              <a:rPr lang="en-GB" dirty="0"/>
              <a:t>Bu </a:t>
            </a:r>
            <a:r>
              <a:rPr lang="en-GB" dirty="0" err="1"/>
              <a:t>diziler</a:t>
            </a:r>
            <a:r>
              <a:rPr lang="en-GB" dirty="0"/>
              <a:t> </a:t>
            </a:r>
            <a:r>
              <a:rPr lang="en-GB" dirty="0" err="1"/>
              <a:t>ayrıca</a:t>
            </a:r>
            <a:r>
              <a:rPr lang="en-GB" dirty="0"/>
              <a:t> </a:t>
            </a:r>
            <a:r>
              <a:rPr lang="en-GB" dirty="0" err="1"/>
              <a:t>kategorileri</a:t>
            </a:r>
            <a:r>
              <a:rPr lang="en-GB" dirty="0"/>
              <a:t> </a:t>
            </a:r>
            <a:r>
              <a:rPr lang="en-GB" dirty="0" err="1"/>
              <a:t>temsil</a:t>
            </a:r>
            <a:r>
              <a:rPr lang="en-GB" dirty="0"/>
              <a:t> </a:t>
            </a:r>
            <a:r>
              <a:rPr lang="en-GB" dirty="0" err="1"/>
              <a:t>eder</a:t>
            </a:r>
            <a:r>
              <a:rPr lang="en-GB" dirty="0"/>
              <a:t>. </a:t>
            </a:r>
            <a:r>
              <a:rPr lang="en-GB" dirty="0" err="1"/>
              <a:t>Örneğin</a:t>
            </a:r>
            <a:r>
              <a:rPr lang="en-GB" dirty="0"/>
              <a:t>, PVS </a:t>
            </a:r>
            <a:r>
              <a:rPr lang="en-GB" dirty="0" err="1"/>
              <a:t>gösterimini</a:t>
            </a:r>
            <a:r>
              <a:rPr lang="en-GB" dirty="0"/>
              <a:t> </a:t>
            </a:r>
            <a:r>
              <a:rPr lang="en-GB" dirty="0" err="1"/>
              <a:t>kullanarak</a:t>
            </a:r>
            <a:r>
              <a:rPr lang="en-GB" dirty="0"/>
              <a:t> </a:t>
            </a:r>
            <a:r>
              <a:rPr lang="en-GB" dirty="0" err="1"/>
              <a:t>sonsuz</a:t>
            </a:r>
            <a:r>
              <a:rPr lang="en-GB" dirty="0"/>
              <a:t> </a:t>
            </a:r>
            <a:r>
              <a:rPr lang="en-GB" dirty="0" err="1"/>
              <a:t>bir</a:t>
            </a:r>
            <a:r>
              <a:rPr lang="en-GB" dirty="0"/>
              <a:t> durum </a:t>
            </a:r>
            <a:r>
              <a:rPr lang="en-GB" dirty="0" err="1"/>
              <a:t>geçişleri</a:t>
            </a:r>
            <a:r>
              <a:rPr lang="en-GB" dirty="0"/>
              <a:t> </a:t>
            </a:r>
            <a:r>
              <a:rPr lang="en-GB" dirty="0" err="1"/>
              <a:t>dizisi</a:t>
            </a:r>
            <a:r>
              <a:rPr lang="en-GB" dirty="0"/>
              <a:t> </a:t>
            </a:r>
            <a:r>
              <a:rPr lang="en-GB" dirty="0" err="1"/>
              <a:t>olarak</a:t>
            </a:r>
            <a:r>
              <a:rPr lang="en-GB" dirty="0"/>
              <a:t> </a:t>
            </a:r>
            <a:r>
              <a:rPr lang="en-GB" dirty="0" err="1"/>
              <a:t>temsil</a:t>
            </a:r>
            <a:r>
              <a:rPr lang="en-GB" dirty="0"/>
              <a:t> </a:t>
            </a:r>
            <a:r>
              <a:rPr lang="en-GB" dirty="0" err="1"/>
              <a:t>edilen</a:t>
            </a:r>
            <a:r>
              <a:rPr lang="en-GB" dirty="0"/>
              <a:t> </a:t>
            </a:r>
            <a:r>
              <a:rPr lang="en-GB" dirty="0" err="1"/>
              <a:t>uzay</a:t>
            </a:r>
            <a:r>
              <a:rPr lang="en-GB" dirty="0"/>
              <a:t> </a:t>
            </a:r>
            <a:r>
              <a:rPr lang="en-GB" dirty="0" err="1"/>
              <a:t>mekiği</a:t>
            </a:r>
            <a:r>
              <a:rPr lang="en-GB" dirty="0"/>
              <a:t> </a:t>
            </a:r>
            <a:r>
              <a:rPr lang="en-GB" dirty="0" err="1"/>
              <a:t>davranışsal</a:t>
            </a:r>
            <a:r>
              <a:rPr lang="en-GB" dirty="0"/>
              <a:t> </a:t>
            </a:r>
            <a:r>
              <a:rPr lang="en-GB" dirty="0" err="1"/>
              <a:t>belirtimini</a:t>
            </a:r>
            <a:r>
              <a:rPr lang="en-GB" dirty="0"/>
              <a:t> </a:t>
            </a:r>
            <a:r>
              <a:rPr lang="en-GB" dirty="0" err="1"/>
              <a:t>az</a:t>
            </a:r>
            <a:r>
              <a:rPr lang="en-GB" dirty="0"/>
              <a:t> </a:t>
            </a:r>
            <a:r>
              <a:rPr lang="en-GB" dirty="0" err="1"/>
              <a:t>önce</a:t>
            </a:r>
            <a:r>
              <a:rPr lang="en-GB" dirty="0"/>
              <a:t> </a:t>
            </a:r>
            <a:r>
              <a:rPr lang="en-GB" dirty="0" err="1"/>
              <a:t>gördük</a:t>
            </a:r>
            <a:r>
              <a:rPr lang="en-GB" dirty="0" smtClean="0"/>
              <a:t>.</a:t>
            </a:r>
          </a:p>
          <a:p>
            <a:pPr marL="0" indent="0">
              <a:buNone/>
            </a:pPr>
            <a:r>
              <a:rPr lang="en-GB" dirty="0" err="1"/>
              <a:t>Bir</a:t>
            </a:r>
            <a:r>
              <a:rPr lang="en-GB" dirty="0"/>
              <a:t> </a:t>
            </a:r>
            <a:r>
              <a:rPr lang="en-GB" dirty="0" err="1"/>
              <a:t>sistemin</a:t>
            </a:r>
            <a:r>
              <a:rPr lang="en-GB" dirty="0"/>
              <a:t> </a:t>
            </a:r>
            <a:r>
              <a:rPr lang="en-GB" dirty="0" err="1"/>
              <a:t>bileşimi</a:t>
            </a:r>
            <a:r>
              <a:rPr lang="en-GB" dirty="0"/>
              <a:t>, </a:t>
            </a:r>
            <a:r>
              <a:rPr lang="en-GB" dirty="0" err="1"/>
              <a:t>daha</a:t>
            </a:r>
            <a:r>
              <a:rPr lang="en-GB" dirty="0"/>
              <a:t> </a:t>
            </a:r>
            <a:r>
              <a:rPr lang="en-GB" dirty="0" err="1"/>
              <a:t>büyük</a:t>
            </a:r>
            <a:r>
              <a:rPr lang="en-GB" dirty="0"/>
              <a:t> </a:t>
            </a:r>
            <a:r>
              <a:rPr lang="en-GB" dirty="0" err="1"/>
              <a:t>bir</a:t>
            </a:r>
            <a:r>
              <a:rPr lang="en-GB" dirty="0"/>
              <a:t> </a:t>
            </a:r>
            <a:r>
              <a:rPr lang="en-GB" dirty="0" err="1"/>
              <a:t>sistemin</a:t>
            </a:r>
            <a:r>
              <a:rPr lang="en-GB" dirty="0"/>
              <a:t> </a:t>
            </a:r>
            <a:r>
              <a:rPr lang="en-GB" dirty="0" err="1"/>
              <a:t>modülerliğini</a:t>
            </a:r>
            <a:r>
              <a:rPr lang="en-GB" dirty="0"/>
              <a:t> </a:t>
            </a:r>
            <a:r>
              <a:rPr lang="en-GB" dirty="0" err="1"/>
              <a:t>ve</a:t>
            </a:r>
            <a:r>
              <a:rPr lang="en-GB" dirty="0"/>
              <a:t> </a:t>
            </a:r>
            <a:r>
              <a:rPr lang="en-GB" dirty="0" err="1"/>
              <a:t>ara</a:t>
            </a:r>
            <a:r>
              <a:rPr lang="en-GB" dirty="0"/>
              <a:t> </a:t>
            </a:r>
            <a:r>
              <a:rPr lang="en-GB" dirty="0" err="1"/>
              <a:t>bağlantılarını</a:t>
            </a:r>
            <a:r>
              <a:rPr lang="en-GB" dirty="0"/>
              <a:t> </a:t>
            </a:r>
            <a:r>
              <a:rPr lang="en-GB" dirty="0" err="1"/>
              <a:t>modellemek</a:t>
            </a:r>
            <a:r>
              <a:rPr lang="en-GB" dirty="0"/>
              <a:t> </a:t>
            </a:r>
            <a:r>
              <a:rPr lang="en-GB" dirty="0" err="1"/>
              <a:t>için</a:t>
            </a:r>
            <a:r>
              <a:rPr lang="en-GB" dirty="0"/>
              <a:t> de </a:t>
            </a:r>
            <a:r>
              <a:rPr lang="en-GB" dirty="0" err="1"/>
              <a:t>uygundur</a:t>
            </a:r>
            <a:r>
              <a:rPr lang="en-GB" dirty="0"/>
              <a:t>. </a:t>
            </a:r>
            <a:r>
              <a:rPr lang="en-GB" dirty="0" err="1"/>
              <a:t>Harika</a:t>
            </a:r>
            <a:r>
              <a:rPr lang="en-GB" dirty="0"/>
              <a:t> </a:t>
            </a:r>
            <a:r>
              <a:rPr lang="en-GB" dirty="0" err="1"/>
              <a:t>bir</a:t>
            </a:r>
            <a:r>
              <a:rPr lang="en-GB" dirty="0"/>
              <a:t> </a:t>
            </a:r>
            <a:r>
              <a:rPr lang="en-GB" dirty="0" err="1"/>
              <a:t>resmileştirme</a:t>
            </a:r>
            <a:r>
              <a:rPr lang="en-GB" dirty="0"/>
              <a:t> </a:t>
            </a:r>
            <a:r>
              <a:rPr lang="en-GB" dirty="0" err="1"/>
              <a:t>ve</a:t>
            </a:r>
            <a:r>
              <a:rPr lang="en-GB" dirty="0"/>
              <a:t> test </a:t>
            </a:r>
            <a:r>
              <a:rPr lang="en-GB" dirty="0" err="1"/>
              <a:t>etme</a:t>
            </a:r>
            <a:r>
              <a:rPr lang="en-GB" dirty="0"/>
              <a:t> </a:t>
            </a:r>
            <a:r>
              <a:rPr lang="en-GB" dirty="0" err="1"/>
              <a:t>aracı</a:t>
            </a:r>
            <a:r>
              <a:rPr lang="en-GB" dirty="0"/>
              <a:t> </a:t>
            </a:r>
            <a:r>
              <a:rPr lang="en-GB" dirty="0" err="1"/>
              <a:t>olan</a:t>
            </a:r>
            <a:r>
              <a:rPr lang="en-GB" dirty="0"/>
              <a:t> </a:t>
            </a:r>
            <a:r>
              <a:rPr lang="en-GB" dirty="0" err="1"/>
              <a:t>bir</a:t>
            </a:r>
            <a:r>
              <a:rPr lang="en-GB" dirty="0"/>
              <a:t> </a:t>
            </a:r>
            <a:r>
              <a:rPr lang="en-GB" dirty="0" err="1"/>
              <a:t>doğruluk</a:t>
            </a:r>
            <a:r>
              <a:rPr lang="en-GB" dirty="0"/>
              <a:t> </a:t>
            </a:r>
            <a:r>
              <a:rPr lang="en-GB" dirty="0" err="1"/>
              <a:t>tablosuna</a:t>
            </a:r>
            <a:r>
              <a:rPr lang="en-GB" dirty="0"/>
              <a:t> </a:t>
            </a:r>
            <a:r>
              <a:rPr lang="en-GB" dirty="0" err="1"/>
              <a:t>kıyasla</a:t>
            </a:r>
            <a:r>
              <a:rPr lang="en-GB" dirty="0"/>
              <a:t>, </a:t>
            </a:r>
            <a:r>
              <a:rPr lang="en-GB" dirty="0" smtClean="0"/>
              <a:t>CT</a:t>
            </a:r>
            <a:r>
              <a:rPr lang="en-GB" dirty="0"/>
              <a:t>, </a:t>
            </a:r>
            <a:r>
              <a:rPr lang="en-GB" dirty="0" err="1"/>
              <a:t>ilgili</a:t>
            </a:r>
            <a:r>
              <a:rPr lang="en-GB" dirty="0"/>
              <a:t> </a:t>
            </a:r>
            <a:r>
              <a:rPr lang="en-GB" dirty="0" err="1"/>
              <a:t>öğeleri</a:t>
            </a:r>
            <a:r>
              <a:rPr lang="en-GB" dirty="0"/>
              <a:t> </a:t>
            </a:r>
            <a:r>
              <a:rPr lang="en-GB" dirty="0" err="1"/>
              <a:t>ilişkilendirebilir</a:t>
            </a:r>
            <a:r>
              <a:rPr lang="en-GB" dirty="0"/>
              <a:t> </a:t>
            </a:r>
            <a:r>
              <a:rPr lang="en-GB" dirty="0" err="1"/>
              <a:t>ve</a:t>
            </a:r>
            <a:r>
              <a:rPr lang="en-GB" dirty="0"/>
              <a:t> </a:t>
            </a:r>
            <a:r>
              <a:rPr lang="en-GB" dirty="0" err="1"/>
              <a:t>ardından</a:t>
            </a:r>
            <a:r>
              <a:rPr lang="en-GB" dirty="0"/>
              <a:t> her </a:t>
            </a:r>
            <a:r>
              <a:rPr lang="en-GB" dirty="0" err="1"/>
              <a:t>birini</a:t>
            </a:r>
            <a:r>
              <a:rPr lang="en-GB" dirty="0"/>
              <a:t> </a:t>
            </a:r>
            <a:r>
              <a:rPr lang="en-GB" dirty="0" err="1"/>
              <a:t>daha</a:t>
            </a:r>
            <a:r>
              <a:rPr lang="en-GB" dirty="0"/>
              <a:t> </a:t>
            </a:r>
            <a:r>
              <a:rPr lang="en-GB" dirty="0" err="1"/>
              <a:t>düşük</a:t>
            </a:r>
            <a:r>
              <a:rPr lang="en-GB" dirty="0"/>
              <a:t> </a:t>
            </a:r>
            <a:r>
              <a:rPr lang="en-GB" dirty="0" err="1"/>
              <a:t>düzeyde</a:t>
            </a:r>
            <a:r>
              <a:rPr lang="en-GB" dirty="0"/>
              <a:t> </a:t>
            </a:r>
            <a:r>
              <a:rPr lang="en-GB" dirty="0" err="1"/>
              <a:t>incelenebilecek</a:t>
            </a:r>
            <a:r>
              <a:rPr lang="en-GB" dirty="0"/>
              <a:t> </a:t>
            </a:r>
            <a:r>
              <a:rPr lang="en-GB" dirty="0" err="1"/>
              <a:t>bir</a:t>
            </a:r>
            <a:r>
              <a:rPr lang="en-GB" dirty="0"/>
              <a:t> </a:t>
            </a:r>
            <a:r>
              <a:rPr lang="en-GB" dirty="0" err="1"/>
              <a:t>şeye</a:t>
            </a:r>
            <a:r>
              <a:rPr lang="en-GB" dirty="0"/>
              <a:t> </a:t>
            </a:r>
            <a:r>
              <a:rPr lang="en-GB" dirty="0" err="1"/>
              <a:t>ayrıştırabilir</a:t>
            </a:r>
            <a:r>
              <a:rPr lang="en-GB" dirty="0"/>
              <a:t>. </a:t>
            </a:r>
            <a:r>
              <a:rPr lang="en-GB" dirty="0" err="1"/>
              <a:t>Örneğin</a:t>
            </a:r>
            <a:r>
              <a:rPr lang="en-GB" dirty="0"/>
              <a:t>, </a:t>
            </a:r>
            <a:r>
              <a:rPr lang="en-GB" dirty="0" err="1"/>
              <a:t>iş</a:t>
            </a:r>
            <a:r>
              <a:rPr lang="en-GB" dirty="0"/>
              <a:t> </a:t>
            </a:r>
            <a:r>
              <a:rPr lang="en-GB" dirty="0" err="1"/>
              <a:t>mantığı</a:t>
            </a:r>
            <a:r>
              <a:rPr lang="en-GB" dirty="0"/>
              <a:t>, </a:t>
            </a:r>
            <a:r>
              <a:rPr lang="en-GB" dirty="0" err="1"/>
              <a:t>sezgisel</a:t>
            </a:r>
            <a:r>
              <a:rPr lang="en-GB" dirty="0"/>
              <a:t> </a:t>
            </a:r>
            <a:r>
              <a:rPr lang="en-GB" dirty="0" err="1"/>
              <a:t>veya</a:t>
            </a:r>
            <a:r>
              <a:rPr lang="en-GB" dirty="0"/>
              <a:t> </a:t>
            </a:r>
            <a:r>
              <a:rPr lang="en-GB" dirty="0" err="1"/>
              <a:t>mimari</a:t>
            </a:r>
            <a:r>
              <a:rPr lang="en-GB" dirty="0"/>
              <a:t> </a:t>
            </a:r>
            <a:r>
              <a:rPr lang="en-GB" dirty="0" err="1"/>
              <a:t>olarak</a:t>
            </a:r>
            <a:r>
              <a:rPr lang="en-GB" dirty="0"/>
              <a:t> </a:t>
            </a:r>
            <a:r>
              <a:rPr lang="en-GB" dirty="0" err="1"/>
              <a:t>bir</a:t>
            </a:r>
            <a:r>
              <a:rPr lang="en-GB" dirty="0"/>
              <a:t> </a:t>
            </a:r>
            <a:r>
              <a:rPr lang="en-GB" dirty="0" err="1"/>
              <a:t>kategoriye</a:t>
            </a:r>
            <a:r>
              <a:rPr lang="en-GB" dirty="0"/>
              <a:t> </a:t>
            </a:r>
            <a:r>
              <a:rPr lang="en-GB" dirty="0" err="1"/>
              <a:t>yerleştirilebilir</a:t>
            </a:r>
            <a:r>
              <a:rPr lang="en-GB" dirty="0"/>
              <a:t>.</a:t>
            </a:r>
          </a:p>
        </p:txBody>
      </p:sp>
    </p:spTree>
    <p:extLst>
      <p:ext uri="{BB962C8B-B14F-4D97-AF65-F5344CB8AC3E}">
        <p14:creationId xmlns:p14="http://schemas.microsoft.com/office/powerpoint/2010/main" val="20973594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49" y="3695186"/>
            <a:ext cx="6537198" cy="801408"/>
          </a:xfrm>
        </p:spPr>
        <p:txBody>
          <a:bodyPr/>
          <a:lstStyle/>
          <a:p>
            <a:r>
              <a:rPr lang="sv-SE" b="1" i="1" dirty="0"/>
              <a:t>Örnek: </a:t>
            </a:r>
            <a:r>
              <a:rPr lang="sv-SE" b="1" i="1" dirty="0" smtClean="0"/>
              <a:t>Bir </a:t>
            </a:r>
            <a:r>
              <a:rPr lang="sv-SE" b="1" i="1" dirty="0"/>
              <a:t>Enerji Yönetim Sistemi</a:t>
            </a:r>
            <a:endParaRPr lang="en-GB" b="1" i="1" dirty="0"/>
          </a:p>
        </p:txBody>
      </p:sp>
      <p:sp>
        <p:nvSpPr>
          <p:cNvPr id="3" name="Content Placeholder 2"/>
          <p:cNvSpPr>
            <a:spLocks noGrp="1"/>
          </p:cNvSpPr>
          <p:nvPr>
            <p:ph idx="1"/>
          </p:nvPr>
        </p:nvSpPr>
        <p:spPr>
          <a:xfrm>
            <a:off x="88037" y="4581605"/>
            <a:ext cx="7411606" cy="2849094"/>
          </a:xfrm>
        </p:spPr>
        <p:txBody>
          <a:bodyPr/>
          <a:lstStyle/>
          <a:p>
            <a:pPr marL="0" indent="0">
              <a:buNone/>
            </a:pPr>
            <a:r>
              <a:rPr lang="en-GB" dirty="0" err="1" smtClean="0"/>
              <a:t>Tanımlamakta</a:t>
            </a:r>
            <a:r>
              <a:rPr lang="en-GB" dirty="0" smtClean="0"/>
              <a:t> </a:t>
            </a:r>
            <a:r>
              <a:rPr lang="en-GB" dirty="0" err="1" smtClean="0"/>
              <a:t>olduğumuz</a:t>
            </a:r>
            <a:r>
              <a:rPr lang="en-GB" dirty="0" smtClean="0"/>
              <a:t> </a:t>
            </a:r>
            <a:r>
              <a:rPr lang="en-GB" dirty="0" err="1"/>
              <a:t>örnek</a:t>
            </a:r>
            <a:r>
              <a:rPr lang="en-GB" dirty="0"/>
              <a:t>, </a:t>
            </a:r>
            <a:r>
              <a:rPr lang="en-GB" dirty="0" err="1"/>
              <a:t>bir</a:t>
            </a:r>
            <a:r>
              <a:rPr lang="en-GB" dirty="0"/>
              <a:t> </a:t>
            </a:r>
            <a:r>
              <a:rPr lang="en-GB" dirty="0" err="1"/>
              <a:t>elektrik</a:t>
            </a:r>
            <a:r>
              <a:rPr lang="en-GB" dirty="0"/>
              <a:t> </a:t>
            </a:r>
            <a:r>
              <a:rPr lang="en-GB" dirty="0" err="1"/>
              <a:t>şirketinin</a:t>
            </a:r>
            <a:r>
              <a:rPr lang="en-GB" dirty="0"/>
              <a:t> </a:t>
            </a:r>
            <a:r>
              <a:rPr lang="en-GB" dirty="0" err="1"/>
              <a:t>enerji</a:t>
            </a:r>
            <a:r>
              <a:rPr lang="en-GB" dirty="0"/>
              <a:t> </a:t>
            </a:r>
            <a:r>
              <a:rPr lang="en-GB" dirty="0" err="1"/>
              <a:t>yönetim</a:t>
            </a:r>
            <a:r>
              <a:rPr lang="en-GB" dirty="0"/>
              <a:t> </a:t>
            </a:r>
            <a:r>
              <a:rPr lang="en-GB" dirty="0" err="1" smtClean="0"/>
              <a:t>sistemini</a:t>
            </a:r>
            <a:r>
              <a:rPr lang="en-GB" dirty="0" smtClean="0"/>
              <a:t> </a:t>
            </a:r>
            <a:r>
              <a:rPr lang="en-GB" dirty="0"/>
              <a:t>(EMS) </a:t>
            </a:r>
            <a:r>
              <a:rPr lang="en-GB" dirty="0" err="1"/>
              <a:t>kısmi</a:t>
            </a:r>
            <a:r>
              <a:rPr lang="en-GB" dirty="0"/>
              <a:t> </a:t>
            </a:r>
            <a:r>
              <a:rPr lang="en-GB" dirty="0" err="1" smtClean="0"/>
              <a:t>olarak</a:t>
            </a:r>
            <a:r>
              <a:rPr lang="en-GB" dirty="0" smtClean="0"/>
              <a:t> </a:t>
            </a:r>
            <a:r>
              <a:rPr lang="en-GB" dirty="0" err="1" smtClean="0"/>
              <a:t>resmileştirmesidir</a:t>
            </a:r>
            <a:r>
              <a:rPr lang="en-GB" dirty="0"/>
              <a:t>. </a:t>
            </a:r>
            <a:r>
              <a:rPr lang="en-GB" dirty="0" err="1"/>
              <a:t>Herhangi</a:t>
            </a:r>
            <a:r>
              <a:rPr lang="en-GB" dirty="0"/>
              <a:t> </a:t>
            </a:r>
            <a:r>
              <a:rPr lang="en-GB" dirty="0" err="1"/>
              <a:t>bir</a:t>
            </a:r>
            <a:r>
              <a:rPr lang="en-GB" dirty="0"/>
              <a:t> </a:t>
            </a:r>
            <a:r>
              <a:rPr lang="en-GB" dirty="0" err="1"/>
              <a:t>enerji</a:t>
            </a:r>
            <a:r>
              <a:rPr lang="en-GB" dirty="0"/>
              <a:t> </a:t>
            </a:r>
            <a:r>
              <a:rPr lang="en-GB" dirty="0" err="1"/>
              <a:t>üretim</a:t>
            </a:r>
            <a:r>
              <a:rPr lang="en-GB" dirty="0"/>
              <a:t> </a:t>
            </a:r>
            <a:r>
              <a:rPr lang="en-GB" dirty="0" err="1"/>
              <a:t>kuruluşu</a:t>
            </a:r>
            <a:r>
              <a:rPr lang="en-GB" dirty="0"/>
              <a:t>, </a:t>
            </a:r>
            <a:r>
              <a:rPr lang="en-GB" dirty="0" err="1"/>
              <a:t>yüksek</a:t>
            </a:r>
            <a:r>
              <a:rPr lang="en-GB" dirty="0"/>
              <a:t> </a:t>
            </a:r>
            <a:r>
              <a:rPr lang="en-GB" dirty="0" err="1"/>
              <a:t>düzeyde</a:t>
            </a:r>
            <a:r>
              <a:rPr lang="en-GB" dirty="0"/>
              <a:t> </a:t>
            </a:r>
            <a:r>
              <a:rPr lang="en-GB" dirty="0" err="1"/>
              <a:t>otomasyon</a:t>
            </a:r>
            <a:r>
              <a:rPr lang="en-GB" dirty="0"/>
              <a:t>, </a:t>
            </a:r>
            <a:r>
              <a:rPr lang="en-GB" dirty="0" err="1"/>
              <a:t>hata</a:t>
            </a:r>
            <a:r>
              <a:rPr lang="en-GB" dirty="0"/>
              <a:t> </a:t>
            </a:r>
            <a:r>
              <a:rPr lang="en-GB" dirty="0" err="1"/>
              <a:t>toleransı</a:t>
            </a:r>
            <a:r>
              <a:rPr lang="en-GB" dirty="0"/>
              <a:t> </a:t>
            </a:r>
            <a:r>
              <a:rPr lang="en-GB" dirty="0" err="1"/>
              <a:t>ve</a:t>
            </a:r>
            <a:r>
              <a:rPr lang="en-GB" dirty="0"/>
              <a:t> </a:t>
            </a:r>
            <a:r>
              <a:rPr lang="en-GB" dirty="0" err="1"/>
              <a:t>yedeklilik</a:t>
            </a:r>
            <a:r>
              <a:rPr lang="en-GB" dirty="0"/>
              <a:t> </a:t>
            </a:r>
            <a:r>
              <a:rPr lang="en-GB" dirty="0" err="1"/>
              <a:t>içeren</a:t>
            </a:r>
            <a:r>
              <a:rPr lang="en-GB" dirty="0"/>
              <a:t> </a:t>
            </a:r>
            <a:r>
              <a:rPr lang="en-GB" dirty="0" err="1"/>
              <a:t>karmaşık</a:t>
            </a:r>
            <a:r>
              <a:rPr lang="en-GB" dirty="0"/>
              <a:t>, </a:t>
            </a:r>
            <a:r>
              <a:rPr lang="en-GB" dirty="0" err="1"/>
              <a:t>gerçek</a:t>
            </a:r>
            <a:r>
              <a:rPr lang="en-GB" dirty="0"/>
              <a:t> </a:t>
            </a:r>
            <a:r>
              <a:rPr lang="en-GB" dirty="0" err="1"/>
              <a:t>zamanlı</a:t>
            </a:r>
            <a:r>
              <a:rPr lang="en-GB" dirty="0"/>
              <a:t> </a:t>
            </a:r>
            <a:r>
              <a:rPr lang="en-GB" dirty="0" err="1"/>
              <a:t>bir</a:t>
            </a:r>
            <a:r>
              <a:rPr lang="en-GB" dirty="0"/>
              <a:t> </a:t>
            </a:r>
            <a:r>
              <a:rPr lang="en-GB" dirty="0" err="1"/>
              <a:t>sistemle</a:t>
            </a:r>
            <a:r>
              <a:rPr lang="en-GB" dirty="0"/>
              <a:t> </a:t>
            </a:r>
            <a:r>
              <a:rPr lang="en-GB" dirty="0" err="1"/>
              <a:t>uğraşmak</a:t>
            </a:r>
            <a:r>
              <a:rPr lang="en-GB" dirty="0"/>
              <a:t> </a:t>
            </a:r>
            <a:r>
              <a:rPr lang="en-GB" dirty="0" err="1"/>
              <a:t>zorundadır</a:t>
            </a:r>
            <a:r>
              <a:rPr lang="en-GB" dirty="0" smtClean="0"/>
              <a:t>.</a:t>
            </a:r>
          </a:p>
          <a:p>
            <a:pPr marL="0" indent="0">
              <a:buNone/>
            </a:pPr>
            <a:r>
              <a:rPr lang="en-GB" dirty="0" err="1"/>
              <a:t>Bir</a:t>
            </a:r>
            <a:r>
              <a:rPr lang="en-GB" dirty="0"/>
              <a:t> </a:t>
            </a:r>
            <a:r>
              <a:rPr lang="en-GB" dirty="0" err="1"/>
              <a:t>EMS'de</a:t>
            </a:r>
            <a:r>
              <a:rPr lang="en-GB" dirty="0"/>
              <a:t> </a:t>
            </a:r>
            <a:r>
              <a:rPr lang="en-GB" dirty="0" err="1"/>
              <a:t>bir</a:t>
            </a:r>
            <a:r>
              <a:rPr lang="en-GB" dirty="0"/>
              <a:t> </a:t>
            </a:r>
            <a:r>
              <a:rPr lang="en-GB" dirty="0" err="1"/>
              <a:t>açık</a:t>
            </a:r>
            <a:r>
              <a:rPr lang="en-GB" dirty="0"/>
              <a:t> </a:t>
            </a:r>
            <a:r>
              <a:rPr lang="en-GB" dirty="0" err="1"/>
              <a:t>erişim</a:t>
            </a:r>
            <a:r>
              <a:rPr lang="en-GB" dirty="0"/>
              <a:t> </a:t>
            </a:r>
            <a:r>
              <a:rPr lang="en-GB" dirty="0" err="1"/>
              <a:t>ağ</a:t>
            </a:r>
            <a:r>
              <a:rPr lang="en-GB" dirty="0"/>
              <a:t> </a:t>
            </a:r>
            <a:r>
              <a:rPr lang="en-GB" dirty="0" err="1"/>
              <a:t>geçidi</a:t>
            </a:r>
            <a:r>
              <a:rPr lang="en-GB" dirty="0"/>
              <a:t> (OAG), </a:t>
            </a:r>
            <a:r>
              <a:rPr lang="en-GB" dirty="0" err="1"/>
              <a:t>bilgisayar</a:t>
            </a:r>
            <a:r>
              <a:rPr lang="en-GB" dirty="0"/>
              <a:t> </a:t>
            </a:r>
            <a:r>
              <a:rPr lang="en-GB" dirty="0" err="1"/>
              <a:t>sistemleri</a:t>
            </a:r>
            <a:r>
              <a:rPr lang="en-GB" dirty="0"/>
              <a:t> </a:t>
            </a:r>
            <a:r>
              <a:rPr lang="en-GB" dirty="0" err="1"/>
              <a:t>ve</a:t>
            </a:r>
            <a:r>
              <a:rPr lang="en-GB" dirty="0"/>
              <a:t> </a:t>
            </a:r>
            <a:r>
              <a:rPr lang="en-GB" dirty="0" err="1"/>
              <a:t>uzak</a:t>
            </a:r>
            <a:r>
              <a:rPr lang="en-GB" dirty="0"/>
              <a:t> terminal </a:t>
            </a:r>
            <a:r>
              <a:rPr lang="en-GB" dirty="0" err="1"/>
              <a:t>birimleri</a:t>
            </a:r>
            <a:r>
              <a:rPr lang="en-GB" dirty="0"/>
              <a:t> (</a:t>
            </a:r>
            <a:r>
              <a:rPr lang="en-GB" dirty="0" err="1"/>
              <a:t>RTU'lar</a:t>
            </a:r>
            <a:r>
              <a:rPr lang="en-GB" dirty="0"/>
              <a:t>) </a:t>
            </a:r>
            <a:r>
              <a:rPr lang="en-GB" dirty="0" err="1"/>
              <a:t>arasındaki</a:t>
            </a:r>
            <a:r>
              <a:rPr lang="en-GB" dirty="0"/>
              <a:t> </a:t>
            </a:r>
            <a:r>
              <a:rPr lang="en-GB" dirty="0" err="1"/>
              <a:t>birçok</a:t>
            </a:r>
            <a:r>
              <a:rPr lang="en-GB" dirty="0"/>
              <a:t> </a:t>
            </a:r>
            <a:r>
              <a:rPr lang="en-GB" dirty="0" err="1"/>
              <a:t>iletişim</a:t>
            </a:r>
            <a:r>
              <a:rPr lang="en-GB" dirty="0"/>
              <a:t> </a:t>
            </a:r>
            <a:r>
              <a:rPr lang="en-GB" dirty="0" err="1"/>
              <a:t>protokolü</a:t>
            </a:r>
            <a:r>
              <a:rPr lang="en-GB" dirty="0"/>
              <a:t> </a:t>
            </a:r>
            <a:r>
              <a:rPr lang="en-GB" dirty="0" err="1"/>
              <a:t>için</a:t>
            </a:r>
            <a:r>
              <a:rPr lang="en-GB" dirty="0"/>
              <a:t> </a:t>
            </a:r>
            <a:r>
              <a:rPr lang="en-GB" dirty="0" err="1"/>
              <a:t>bir</a:t>
            </a:r>
            <a:r>
              <a:rPr lang="en-GB" dirty="0"/>
              <a:t> </a:t>
            </a:r>
            <a:r>
              <a:rPr lang="en-GB" dirty="0" err="1"/>
              <a:t>iletişim</a:t>
            </a:r>
            <a:r>
              <a:rPr lang="en-GB" dirty="0"/>
              <a:t> </a:t>
            </a:r>
            <a:r>
              <a:rPr lang="en-GB" dirty="0" err="1"/>
              <a:t>bağlantısı</a:t>
            </a:r>
            <a:r>
              <a:rPr lang="en-GB" dirty="0"/>
              <a:t> </a:t>
            </a:r>
            <a:r>
              <a:rPr lang="en-GB" dirty="0" err="1"/>
              <a:t>görevi</a:t>
            </a:r>
            <a:r>
              <a:rPr lang="en-GB" dirty="0"/>
              <a:t> </a:t>
            </a:r>
            <a:r>
              <a:rPr lang="en-GB" dirty="0" err="1"/>
              <a:t>görür</a:t>
            </a:r>
            <a:r>
              <a:rPr lang="en-GB" dirty="0" smtClean="0"/>
              <a:t>. </a:t>
            </a:r>
            <a:r>
              <a:rPr lang="en-GB" dirty="0"/>
              <a:t>OAG </a:t>
            </a:r>
            <a:r>
              <a:rPr lang="en-GB" dirty="0" err="1"/>
              <a:t>ayrıca</a:t>
            </a:r>
            <a:r>
              <a:rPr lang="en-GB" dirty="0"/>
              <a:t>, </a:t>
            </a:r>
            <a:r>
              <a:rPr lang="en-GB" dirty="0" err="1"/>
              <a:t>şirket</a:t>
            </a:r>
            <a:r>
              <a:rPr lang="en-GB" dirty="0"/>
              <a:t> </a:t>
            </a:r>
            <a:r>
              <a:rPr lang="en-GB" dirty="0" err="1"/>
              <a:t>içi</a:t>
            </a:r>
            <a:r>
              <a:rPr lang="en-GB" dirty="0"/>
              <a:t> </a:t>
            </a:r>
            <a:r>
              <a:rPr lang="en-GB" dirty="0" err="1"/>
              <a:t>iletişim</a:t>
            </a:r>
            <a:r>
              <a:rPr lang="en-GB" dirty="0"/>
              <a:t> </a:t>
            </a:r>
            <a:r>
              <a:rPr lang="en-GB" dirty="0" err="1"/>
              <a:t>protokolü</a:t>
            </a:r>
            <a:r>
              <a:rPr lang="en-GB" dirty="0"/>
              <a:t> (ICCP) </a:t>
            </a:r>
            <a:r>
              <a:rPr lang="en-GB" dirty="0" err="1"/>
              <a:t>aracılığıyla</a:t>
            </a:r>
            <a:r>
              <a:rPr lang="en-GB" dirty="0"/>
              <a:t> </a:t>
            </a:r>
            <a:r>
              <a:rPr lang="en-GB" dirty="0" err="1"/>
              <a:t>tesis</a:t>
            </a:r>
            <a:r>
              <a:rPr lang="en-GB" dirty="0"/>
              <a:t> </a:t>
            </a:r>
            <a:r>
              <a:rPr lang="en-GB" dirty="0" err="1"/>
              <a:t>dijital</a:t>
            </a:r>
            <a:r>
              <a:rPr lang="en-GB" dirty="0"/>
              <a:t> </a:t>
            </a:r>
            <a:r>
              <a:rPr lang="en-GB" dirty="0" err="1"/>
              <a:t>arabirimi</a:t>
            </a:r>
            <a:r>
              <a:rPr lang="en-GB" dirty="0"/>
              <a:t> (PDI) </a:t>
            </a:r>
            <a:r>
              <a:rPr lang="en-GB" dirty="0" err="1"/>
              <a:t>ile</a:t>
            </a:r>
            <a:r>
              <a:rPr lang="en-GB" dirty="0"/>
              <a:t> </a:t>
            </a:r>
            <a:r>
              <a:rPr lang="en-GB" dirty="0" err="1"/>
              <a:t>ve</a:t>
            </a:r>
            <a:r>
              <a:rPr lang="en-GB" dirty="0"/>
              <a:t> </a:t>
            </a:r>
            <a:r>
              <a:rPr lang="en-GB" dirty="0" err="1" smtClean="0"/>
              <a:t>aşağıda</a:t>
            </a:r>
            <a:r>
              <a:rPr lang="en-GB" dirty="0" smtClean="0"/>
              <a:t> </a:t>
            </a:r>
            <a:r>
              <a:rPr lang="en-GB" dirty="0" err="1" smtClean="0"/>
              <a:t>olan</a:t>
            </a:r>
            <a:r>
              <a:rPr lang="en-GB" dirty="0" smtClean="0"/>
              <a:t> </a:t>
            </a:r>
            <a:r>
              <a:rPr lang="en-GB" dirty="0" err="1" smtClean="0"/>
              <a:t>şekil</a:t>
            </a:r>
            <a:r>
              <a:rPr lang="en-GB" dirty="0" smtClean="0"/>
              <a:t> 1’de </a:t>
            </a:r>
            <a:r>
              <a:rPr lang="en-GB" dirty="0" err="1" smtClean="0"/>
              <a:t>gösterilen</a:t>
            </a:r>
            <a:r>
              <a:rPr lang="en-GB" dirty="0" smtClean="0"/>
              <a:t> </a:t>
            </a:r>
            <a:r>
              <a:rPr lang="en-GB" dirty="0" err="1"/>
              <a:t>ara</a:t>
            </a:r>
            <a:r>
              <a:rPr lang="en-GB" dirty="0"/>
              <a:t> </a:t>
            </a:r>
            <a:r>
              <a:rPr lang="en-GB" dirty="0" err="1"/>
              <a:t>bağlantı</a:t>
            </a:r>
            <a:r>
              <a:rPr lang="en-GB" dirty="0"/>
              <a:t> </a:t>
            </a:r>
            <a:r>
              <a:rPr lang="en-GB" dirty="0" err="1"/>
              <a:t>şeması</a:t>
            </a:r>
            <a:r>
              <a:rPr lang="en-GB" dirty="0"/>
              <a:t> </a:t>
            </a:r>
            <a:r>
              <a:rPr lang="en-GB" dirty="0" err="1"/>
              <a:t>aracılığıyla</a:t>
            </a:r>
            <a:r>
              <a:rPr lang="en-GB" dirty="0"/>
              <a:t> </a:t>
            </a:r>
            <a:r>
              <a:rPr lang="en-GB" dirty="0" err="1"/>
              <a:t>diğer</a:t>
            </a:r>
            <a:r>
              <a:rPr lang="en-GB" dirty="0"/>
              <a:t> </a:t>
            </a:r>
            <a:r>
              <a:rPr lang="en-GB" dirty="0" err="1"/>
              <a:t>kuruluşlarla</a:t>
            </a:r>
            <a:r>
              <a:rPr lang="en-GB" dirty="0"/>
              <a:t> </a:t>
            </a:r>
            <a:r>
              <a:rPr lang="en-GB" dirty="0" err="1"/>
              <a:t>iletişim</a:t>
            </a:r>
            <a:r>
              <a:rPr lang="en-GB" dirty="0"/>
              <a:t> </a:t>
            </a:r>
            <a:r>
              <a:rPr lang="en-GB" dirty="0" err="1"/>
              <a:t>kurmak</a:t>
            </a:r>
            <a:r>
              <a:rPr lang="en-GB" dirty="0"/>
              <a:t> </a:t>
            </a:r>
            <a:r>
              <a:rPr lang="en-GB" dirty="0" err="1"/>
              <a:t>için</a:t>
            </a:r>
            <a:r>
              <a:rPr lang="en-GB" dirty="0"/>
              <a:t> </a:t>
            </a:r>
            <a:r>
              <a:rPr lang="en-GB" dirty="0" err="1" smtClean="0"/>
              <a:t>kullanılır</a:t>
            </a:r>
            <a:r>
              <a:rPr lang="en-GB" dirty="0" smtClean="0"/>
              <a:t>.</a:t>
            </a:r>
          </a:p>
          <a:p>
            <a:pPr marL="0" indent="0">
              <a:buNone/>
            </a:pPr>
            <a:r>
              <a:rPr lang="en-GB" dirty="0" err="1"/>
              <a:t>Şekil</a:t>
            </a:r>
            <a:r>
              <a:rPr lang="en-GB" dirty="0"/>
              <a:t> 1'i CT </a:t>
            </a:r>
            <a:r>
              <a:rPr lang="en-GB" dirty="0" err="1"/>
              <a:t>kullanarak</a:t>
            </a:r>
            <a:r>
              <a:rPr lang="en-GB" dirty="0"/>
              <a:t> </a:t>
            </a:r>
            <a:r>
              <a:rPr lang="en-GB" dirty="0" err="1"/>
              <a:t>resmileştirmek</a:t>
            </a:r>
            <a:r>
              <a:rPr lang="en-GB" dirty="0"/>
              <a:t> </a:t>
            </a:r>
            <a:r>
              <a:rPr lang="en-GB" dirty="0" err="1"/>
              <a:t>için</a:t>
            </a:r>
            <a:r>
              <a:rPr lang="en-GB" dirty="0"/>
              <a:t>, </a:t>
            </a:r>
            <a:r>
              <a:rPr lang="en-GB" dirty="0" err="1"/>
              <a:t>önce</a:t>
            </a:r>
            <a:r>
              <a:rPr lang="en-GB" dirty="0"/>
              <a:t> </a:t>
            </a:r>
            <a:r>
              <a:rPr lang="en-GB" dirty="0" err="1"/>
              <a:t>varlıkları</a:t>
            </a:r>
            <a:r>
              <a:rPr lang="en-GB" dirty="0"/>
              <a:t> </a:t>
            </a:r>
            <a:r>
              <a:rPr lang="en-GB" dirty="0" err="1"/>
              <a:t>Şekil</a:t>
            </a:r>
            <a:r>
              <a:rPr lang="en-GB" dirty="0"/>
              <a:t> 2‘de </a:t>
            </a:r>
            <a:r>
              <a:rPr lang="en-GB" dirty="0" err="1"/>
              <a:t>gösterilen</a:t>
            </a:r>
            <a:r>
              <a:rPr lang="en-GB" dirty="0"/>
              <a:t> </a:t>
            </a:r>
            <a:r>
              <a:rPr lang="en-GB" dirty="0" err="1"/>
              <a:t>stenografi</a:t>
            </a:r>
            <a:r>
              <a:rPr lang="en-GB" dirty="0"/>
              <a:t> </a:t>
            </a:r>
            <a:r>
              <a:rPr lang="en-GB" dirty="0" err="1"/>
              <a:t>sembollerini</a:t>
            </a:r>
            <a:r>
              <a:rPr lang="en-GB" dirty="0"/>
              <a:t> </a:t>
            </a:r>
            <a:r>
              <a:rPr lang="en-GB" dirty="0" err="1"/>
              <a:t>kullanarak</a:t>
            </a:r>
            <a:r>
              <a:rPr lang="en-GB" dirty="0"/>
              <a:t> </a:t>
            </a:r>
            <a:r>
              <a:rPr lang="en-GB" dirty="0" err="1"/>
              <a:t>çeviriyoruz</a:t>
            </a:r>
            <a:r>
              <a:rPr lang="en-GB" dirty="0"/>
              <a:t>.</a:t>
            </a:r>
          </a:p>
          <a:p>
            <a:pPr marL="0" indent="0">
              <a:buNone/>
            </a:pPr>
            <a:endParaRPr lang="en-GB" dirty="0" smtClean="0"/>
          </a:p>
        </p:txBody>
      </p:sp>
    </p:spTree>
    <p:extLst>
      <p:ext uri="{BB962C8B-B14F-4D97-AF65-F5344CB8AC3E}">
        <p14:creationId xmlns:p14="http://schemas.microsoft.com/office/powerpoint/2010/main" val="3638425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04501" y="3774416"/>
            <a:ext cx="7202365" cy="3678215"/>
          </a:xfrm>
        </p:spPr>
        <p:txBody>
          <a:bodyPr/>
          <a:lstStyle/>
          <a:p>
            <a:pPr marL="0" indent="0">
              <a:buNone/>
            </a:pPr>
            <a:r>
              <a:rPr lang="en-GB" dirty="0" smtClean="0"/>
              <a:t>                             EMS                                 </a:t>
            </a:r>
            <a:r>
              <a:rPr lang="en-GB" dirty="0" err="1"/>
              <a:t>Ş</a:t>
            </a:r>
            <a:r>
              <a:rPr lang="en-GB" dirty="0" err="1" smtClean="0"/>
              <a:t>ekil</a:t>
            </a:r>
            <a:r>
              <a:rPr lang="en-GB" dirty="0" smtClean="0"/>
              <a:t> 1</a:t>
            </a:r>
            <a:r>
              <a:rPr lang="en-GB" dirty="0"/>
              <a:t>:</a:t>
            </a:r>
            <a:r>
              <a:rPr lang="en-GB" dirty="0" smtClean="0"/>
              <a:t>                                     OAG</a:t>
            </a:r>
            <a:endParaRPr lang="en-GB" dirty="0"/>
          </a:p>
        </p:txBody>
      </p:sp>
      <p:sp>
        <p:nvSpPr>
          <p:cNvPr id="8" name="Rectangle 7"/>
          <p:cNvSpPr/>
          <p:nvPr/>
        </p:nvSpPr>
        <p:spPr>
          <a:xfrm>
            <a:off x="2252091" y="4258619"/>
            <a:ext cx="613508" cy="2145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CfgCtrl</a:t>
            </a:r>
            <a:endParaRPr lang="en-GB" sz="1116" dirty="0">
              <a:solidFill>
                <a:prstClr val="black"/>
              </a:solidFill>
              <a:latin typeface="Century Gothic" panose="020B0502020202020204"/>
            </a:endParaRPr>
          </a:p>
        </p:txBody>
      </p:sp>
      <p:sp>
        <p:nvSpPr>
          <p:cNvPr id="9" name="Rectangle 8"/>
          <p:cNvSpPr/>
          <p:nvPr/>
        </p:nvSpPr>
        <p:spPr>
          <a:xfrm>
            <a:off x="515643" y="4258619"/>
            <a:ext cx="621761" cy="2145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CfgCtrl</a:t>
            </a:r>
            <a:endParaRPr lang="en-GB" sz="1116" dirty="0">
              <a:solidFill>
                <a:prstClr val="black"/>
              </a:solidFill>
              <a:latin typeface="Century Gothic" panose="020B0502020202020204"/>
            </a:endParaRPr>
          </a:p>
        </p:txBody>
      </p:sp>
      <p:sp>
        <p:nvSpPr>
          <p:cNvPr id="10" name="Rounded Rectangle 9"/>
          <p:cNvSpPr/>
          <p:nvPr/>
        </p:nvSpPr>
        <p:spPr>
          <a:xfrm>
            <a:off x="2181936" y="4473209"/>
            <a:ext cx="753816" cy="23109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Ems</a:t>
            </a:r>
            <a:r>
              <a:rPr lang="en-GB" sz="1116" dirty="0">
                <a:solidFill>
                  <a:prstClr val="white"/>
                </a:solidFill>
                <a:latin typeface="Century Gothic" panose="020B0502020202020204"/>
              </a:rPr>
              <a:t> </a:t>
            </a:r>
            <a:r>
              <a:rPr lang="en-GB" sz="1116" dirty="0">
                <a:solidFill>
                  <a:prstClr val="black"/>
                </a:solidFill>
                <a:latin typeface="Century Gothic" panose="020B0502020202020204"/>
              </a:rPr>
              <a:t>Host</a:t>
            </a:r>
            <a:endParaRPr lang="en-GB" sz="1116" dirty="0">
              <a:solidFill>
                <a:prstClr val="black"/>
              </a:solidFill>
              <a:latin typeface="Century Gothic" panose="020B0502020202020204"/>
            </a:endParaRPr>
          </a:p>
        </p:txBody>
      </p:sp>
      <p:sp>
        <p:nvSpPr>
          <p:cNvPr id="11" name="Rounded Rectangle 10"/>
          <p:cNvSpPr/>
          <p:nvPr/>
        </p:nvSpPr>
        <p:spPr>
          <a:xfrm>
            <a:off x="454086" y="4473209"/>
            <a:ext cx="744876" cy="21459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ln w="0"/>
                <a:solidFill>
                  <a:prstClr val="black"/>
                </a:solidFill>
                <a:effectLst>
                  <a:outerShdw blurRad="38100" dist="19050" dir="2700000" algn="tl" rotWithShape="0">
                    <a:prstClr val="black">
                      <a:alpha val="40000"/>
                    </a:prstClr>
                  </a:outerShdw>
                </a:effectLst>
                <a:latin typeface="Century Gothic" panose="020B0502020202020204"/>
              </a:rPr>
              <a:t>Ems host</a:t>
            </a:r>
            <a:endParaRPr lang="en-GB" sz="1116" dirty="0">
              <a:ln w="0"/>
              <a:solidFill>
                <a:prstClr val="black"/>
              </a:solidFill>
              <a:effectLst>
                <a:outerShdw blurRad="38100" dist="19050" dir="2700000" algn="tl" rotWithShape="0">
                  <a:prstClr val="black">
                    <a:alpha val="40000"/>
                  </a:prstClr>
                </a:outerShdw>
              </a:effectLst>
              <a:latin typeface="Century Gothic" panose="020B0502020202020204"/>
            </a:endParaRPr>
          </a:p>
        </p:txBody>
      </p:sp>
      <p:sp>
        <p:nvSpPr>
          <p:cNvPr id="13" name="Oval 12"/>
          <p:cNvSpPr/>
          <p:nvPr/>
        </p:nvSpPr>
        <p:spPr>
          <a:xfrm>
            <a:off x="515643" y="4044029"/>
            <a:ext cx="566738" cy="2145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A</a:t>
            </a:r>
            <a:endParaRPr lang="en-GB" sz="1116" dirty="0">
              <a:solidFill>
                <a:prstClr val="white"/>
              </a:solidFill>
              <a:latin typeface="Century Gothic" panose="020B0502020202020204"/>
            </a:endParaRPr>
          </a:p>
        </p:txBody>
      </p:sp>
      <p:sp>
        <p:nvSpPr>
          <p:cNvPr id="14" name="Oval 13"/>
          <p:cNvSpPr/>
          <p:nvPr/>
        </p:nvSpPr>
        <p:spPr>
          <a:xfrm>
            <a:off x="2275476" y="4096301"/>
            <a:ext cx="566738" cy="10454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B</a:t>
            </a:r>
            <a:endParaRPr lang="en-GB" sz="1116" dirty="0">
              <a:solidFill>
                <a:prstClr val="white"/>
              </a:solidFill>
              <a:latin typeface="Century Gothic" panose="020B0502020202020204"/>
            </a:endParaRPr>
          </a:p>
        </p:txBody>
      </p:sp>
      <p:cxnSp>
        <p:nvCxnSpPr>
          <p:cNvPr id="16" name="Straight Arrow Connector 15"/>
          <p:cNvCxnSpPr/>
          <p:nvPr/>
        </p:nvCxnSpPr>
        <p:spPr>
          <a:xfrm>
            <a:off x="1198962" y="4365914"/>
            <a:ext cx="98297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6216" y="5609541"/>
            <a:ext cx="730057" cy="2528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CfgMoni</a:t>
            </a:r>
            <a:endParaRPr lang="en-GB" sz="1116" dirty="0">
              <a:solidFill>
                <a:prstClr val="black"/>
              </a:solidFill>
              <a:latin typeface="Century Gothic" panose="020B0502020202020204"/>
            </a:endParaRPr>
          </a:p>
        </p:txBody>
      </p:sp>
      <p:sp>
        <p:nvSpPr>
          <p:cNvPr id="19" name="Rectangle 18"/>
          <p:cNvSpPr/>
          <p:nvPr/>
        </p:nvSpPr>
        <p:spPr>
          <a:xfrm>
            <a:off x="2214538" y="5617452"/>
            <a:ext cx="727707" cy="2528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CfgMoni</a:t>
            </a:r>
            <a:endParaRPr lang="en-GB" sz="1116" dirty="0">
              <a:solidFill>
                <a:prstClr val="black"/>
              </a:solidFill>
              <a:latin typeface="Century Gothic" panose="020B0502020202020204"/>
            </a:endParaRPr>
          </a:p>
        </p:txBody>
      </p:sp>
      <p:sp>
        <p:nvSpPr>
          <p:cNvPr id="20" name="Rounded Rectangle 19"/>
          <p:cNvSpPr/>
          <p:nvPr/>
        </p:nvSpPr>
        <p:spPr>
          <a:xfrm>
            <a:off x="278385" y="5934858"/>
            <a:ext cx="1204573" cy="56916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566745"/>
            <a:r>
              <a:rPr lang="en-GB" sz="1116" dirty="0">
                <a:solidFill>
                  <a:prstClr val="black"/>
                </a:solidFill>
                <a:latin typeface="Century Gothic" panose="020B0502020202020204"/>
              </a:rPr>
              <a:t>Ems</a:t>
            </a:r>
            <a:r>
              <a:rPr lang="en-GB" sz="1116" dirty="0">
                <a:solidFill>
                  <a:prstClr val="white"/>
                </a:solidFill>
                <a:latin typeface="Century Gothic" panose="020B0502020202020204"/>
              </a:rPr>
              <a:t> </a:t>
            </a:r>
            <a:r>
              <a:rPr lang="en-GB" sz="1116" dirty="0">
                <a:solidFill>
                  <a:prstClr val="black"/>
                </a:solidFill>
                <a:latin typeface="Century Gothic" panose="020B0502020202020204"/>
              </a:rPr>
              <a:t>Host A&amp;B OAG Host A&amp;B </a:t>
            </a:r>
            <a:endParaRPr lang="en-GB" sz="1116" dirty="0">
              <a:solidFill>
                <a:prstClr val="black"/>
              </a:solidFill>
              <a:latin typeface="Century Gothic" panose="020B0502020202020204"/>
            </a:endParaRPr>
          </a:p>
        </p:txBody>
      </p:sp>
      <p:sp>
        <p:nvSpPr>
          <p:cNvPr id="21" name="Rounded Rectangle 20"/>
          <p:cNvSpPr/>
          <p:nvPr/>
        </p:nvSpPr>
        <p:spPr>
          <a:xfrm>
            <a:off x="1886928" y="5960163"/>
            <a:ext cx="1286511" cy="54386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Ems Host A&amp;B OAG Host A&amp;B </a:t>
            </a:r>
            <a:endParaRPr lang="en-GB" sz="1116" dirty="0">
              <a:solidFill>
                <a:prstClr val="black"/>
              </a:solidFill>
              <a:latin typeface="Century Gothic" panose="020B0502020202020204"/>
            </a:endParaRPr>
          </a:p>
        </p:txBody>
      </p:sp>
      <p:cxnSp>
        <p:nvCxnSpPr>
          <p:cNvPr id="23" name="Straight Arrow Connector 22"/>
          <p:cNvCxnSpPr>
            <a:stCxn id="11" idx="2"/>
            <a:endCxn id="18" idx="0"/>
          </p:cNvCxnSpPr>
          <p:nvPr/>
        </p:nvCxnSpPr>
        <p:spPr>
          <a:xfrm>
            <a:off x="826524" y="4687800"/>
            <a:ext cx="14721" cy="92174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p:cNvCxnSpPr>
          <p:nvPr/>
        </p:nvCxnSpPr>
        <p:spPr>
          <a:xfrm>
            <a:off x="2558844" y="4704306"/>
            <a:ext cx="16725" cy="9451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2"/>
            <a:endCxn id="19" idx="0"/>
          </p:cNvCxnSpPr>
          <p:nvPr/>
        </p:nvCxnSpPr>
        <p:spPr>
          <a:xfrm>
            <a:off x="826524" y="4687800"/>
            <a:ext cx="1751868" cy="92965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8" idx="0"/>
          </p:cNvCxnSpPr>
          <p:nvPr/>
        </p:nvCxnSpPr>
        <p:spPr>
          <a:xfrm flipH="1">
            <a:off x="841245" y="4704306"/>
            <a:ext cx="1717600" cy="9052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319476" y="4023232"/>
            <a:ext cx="246896" cy="18856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A</a:t>
            </a:r>
            <a:endParaRPr lang="en-GB" sz="1116" dirty="0">
              <a:solidFill>
                <a:prstClr val="white"/>
              </a:solidFill>
              <a:latin typeface="Century Gothic" panose="020B0502020202020204"/>
            </a:endParaRPr>
          </a:p>
        </p:txBody>
      </p:sp>
      <p:sp>
        <p:nvSpPr>
          <p:cNvPr id="32" name="Oval 31"/>
          <p:cNvSpPr/>
          <p:nvPr/>
        </p:nvSpPr>
        <p:spPr>
          <a:xfrm>
            <a:off x="6593234" y="4006888"/>
            <a:ext cx="280563" cy="25173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B</a:t>
            </a:r>
            <a:endParaRPr lang="en-GB" sz="1116" dirty="0">
              <a:solidFill>
                <a:prstClr val="white"/>
              </a:solidFill>
              <a:latin typeface="Century Gothic" panose="020B0502020202020204"/>
            </a:endParaRPr>
          </a:p>
        </p:txBody>
      </p:sp>
      <p:sp>
        <p:nvSpPr>
          <p:cNvPr id="33" name="Rectangle 32"/>
          <p:cNvSpPr/>
          <p:nvPr/>
        </p:nvSpPr>
        <p:spPr>
          <a:xfrm>
            <a:off x="6430507" y="4222418"/>
            <a:ext cx="736136" cy="2507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CfgMoni</a:t>
            </a:r>
            <a:endParaRPr lang="en-GB" sz="1116" dirty="0">
              <a:solidFill>
                <a:prstClr val="black"/>
              </a:solidFill>
              <a:latin typeface="Century Gothic" panose="020B0502020202020204"/>
            </a:endParaRPr>
          </a:p>
        </p:txBody>
      </p:sp>
      <p:sp>
        <p:nvSpPr>
          <p:cNvPr id="34" name="Rectangle 33"/>
          <p:cNvSpPr/>
          <p:nvPr/>
        </p:nvSpPr>
        <p:spPr>
          <a:xfrm>
            <a:off x="5109533" y="4222418"/>
            <a:ext cx="731791" cy="25079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CfgMoni</a:t>
            </a:r>
            <a:endParaRPr lang="en-GB" sz="1116" dirty="0">
              <a:solidFill>
                <a:prstClr val="black"/>
              </a:solidFill>
              <a:latin typeface="Century Gothic" panose="020B0502020202020204"/>
            </a:endParaRPr>
          </a:p>
        </p:txBody>
      </p:sp>
      <p:sp>
        <p:nvSpPr>
          <p:cNvPr id="35" name="Rounded Rectangle 34"/>
          <p:cNvSpPr/>
          <p:nvPr/>
        </p:nvSpPr>
        <p:spPr>
          <a:xfrm>
            <a:off x="5000576" y="4481391"/>
            <a:ext cx="924917" cy="30217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OAG Host</a:t>
            </a:r>
            <a:endParaRPr lang="en-GB" sz="1116" dirty="0">
              <a:solidFill>
                <a:prstClr val="black"/>
              </a:solidFill>
              <a:latin typeface="Century Gothic" panose="020B0502020202020204"/>
            </a:endParaRPr>
          </a:p>
        </p:txBody>
      </p:sp>
      <p:sp>
        <p:nvSpPr>
          <p:cNvPr id="36" name="Rounded Rectangle 35"/>
          <p:cNvSpPr/>
          <p:nvPr/>
        </p:nvSpPr>
        <p:spPr>
          <a:xfrm>
            <a:off x="6329504" y="4491092"/>
            <a:ext cx="893662" cy="29806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OAG Host</a:t>
            </a:r>
            <a:endParaRPr lang="en-GB" sz="1116" dirty="0">
              <a:solidFill>
                <a:prstClr val="black"/>
              </a:solidFill>
              <a:latin typeface="Century Gothic" panose="020B0502020202020204"/>
            </a:endParaRPr>
          </a:p>
        </p:txBody>
      </p:sp>
      <p:sp>
        <p:nvSpPr>
          <p:cNvPr id="37" name="Rectangle 36"/>
          <p:cNvSpPr/>
          <p:nvPr/>
        </p:nvSpPr>
        <p:spPr>
          <a:xfrm>
            <a:off x="5109533" y="5606108"/>
            <a:ext cx="681768" cy="2562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CfgCtrl</a:t>
            </a:r>
            <a:endParaRPr lang="en-GB" sz="1116" dirty="0">
              <a:solidFill>
                <a:prstClr val="black"/>
              </a:solidFill>
              <a:latin typeface="Century Gothic" panose="020B0502020202020204"/>
            </a:endParaRPr>
          </a:p>
        </p:txBody>
      </p:sp>
      <p:sp>
        <p:nvSpPr>
          <p:cNvPr id="38" name="Rectangle 37"/>
          <p:cNvSpPr/>
          <p:nvPr/>
        </p:nvSpPr>
        <p:spPr>
          <a:xfrm>
            <a:off x="6417009" y="5613523"/>
            <a:ext cx="712630" cy="2522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black"/>
                </a:solidFill>
                <a:latin typeface="Century Gothic" panose="020B0502020202020204"/>
              </a:rPr>
              <a:t>CfgCtrl</a:t>
            </a:r>
            <a:endParaRPr lang="en-GB" sz="1116" dirty="0">
              <a:solidFill>
                <a:prstClr val="black"/>
              </a:solidFill>
              <a:latin typeface="Century Gothic" panose="020B0502020202020204"/>
            </a:endParaRPr>
          </a:p>
        </p:txBody>
      </p:sp>
      <p:sp>
        <p:nvSpPr>
          <p:cNvPr id="39" name="Rounded Rectangle 38"/>
          <p:cNvSpPr/>
          <p:nvPr/>
        </p:nvSpPr>
        <p:spPr>
          <a:xfrm>
            <a:off x="6183612" y="5983767"/>
            <a:ext cx="1223254" cy="52025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Ems Host A&amp;B OAG Host A&amp;B</a:t>
            </a:r>
            <a:endParaRPr lang="en-GB" sz="1116" dirty="0">
              <a:solidFill>
                <a:prstClr val="black"/>
              </a:solidFill>
              <a:latin typeface="Century Gothic" panose="020B0502020202020204"/>
            </a:endParaRPr>
          </a:p>
        </p:txBody>
      </p:sp>
      <p:sp>
        <p:nvSpPr>
          <p:cNvPr id="40" name="Rounded Rectangle 39"/>
          <p:cNvSpPr/>
          <p:nvPr/>
        </p:nvSpPr>
        <p:spPr>
          <a:xfrm>
            <a:off x="4758351" y="5983767"/>
            <a:ext cx="1230747" cy="52025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Ems Host A&amp;B OAG Host A&amp;B</a:t>
            </a:r>
            <a:endParaRPr lang="en-GB" sz="1116" dirty="0">
              <a:solidFill>
                <a:prstClr val="black"/>
              </a:solidFill>
              <a:latin typeface="Century Gothic" panose="020B0502020202020204"/>
            </a:endParaRPr>
          </a:p>
        </p:txBody>
      </p:sp>
      <p:cxnSp>
        <p:nvCxnSpPr>
          <p:cNvPr id="42" name="Straight Arrow Connector 41"/>
          <p:cNvCxnSpPr>
            <a:stCxn id="36" idx="2"/>
            <a:endCxn id="38" idx="0"/>
          </p:cNvCxnSpPr>
          <p:nvPr/>
        </p:nvCxnSpPr>
        <p:spPr>
          <a:xfrm flipH="1">
            <a:off x="6773324" y="4789155"/>
            <a:ext cx="3012" cy="8243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5" idx="2"/>
            <a:endCxn id="37" idx="0"/>
          </p:cNvCxnSpPr>
          <p:nvPr/>
        </p:nvCxnSpPr>
        <p:spPr>
          <a:xfrm flipH="1">
            <a:off x="5450417" y="4783566"/>
            <a:ext cx="12617" cy="8225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8" idx="3"/>
            <a:endCxn id="19" idx="1"/>
          </p:cNvCxnSpPr>
          <p:nvPr/>
        </p:nvCxnSpPr>
        <p:spPr>
          <a:xfrm>
            <a:off x="1206273" y="5735943"/>
            <a:ext cx="1008265" cy="791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8" idx="0"/>
          </p:cNvCxnSpPr>
          <p:nvPr/>
        </p:nvCxnSpPr>
        <p:spPr>
          <a:xfrm>
            <a:off x="5450416" y="4789155"/>
            <a:ext cx="1322908" cy="82436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6" idx="2"/>
            <a:endCxn id="37" idx="0"/>
          </p:cNvCxnSpPr>
          <p:nvPr/>
        </p:nvCxnSpPr>
        <p:spPr>
          <a:xfrm flipH="1">
            <a:off x="5450417" y="4789156"/>
            <a:ext cx="1325918" cy="81695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903414" y="6896527"/>
            <a:ext cx="5873233" cy="227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20" idx="2"/>
          </p:cNvCxnSpPr>
          <p:nvPr/>
        </p:nvCxnSpPr>
        <p:spPr>
          <a:xfrm flipH="1" flipV="1">
            <a:off x="880672" y="6504023"/>
            <a:ext cx="22742" cy="388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21" idx="2"/>
          </p:cNvCxnSpPr>
          <p:nvPr/>
        </p:nvCxnSpPr>
        <p:spPr>
          <a:xfrm flipH="1" flipV="1">
            <a:off x="2530184" y="6504023"/>
            <a:ext cx="28660" cy="3703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40" idx="2"/>
          </p:cNvCxnSpPr>
          <p:nvPr/>
        </p:nvCxnSpPr>
        <p:spPr>
          <a:xfrm flipH="1" flipV="1">
            <a:off x="5373725" y="6504023"/>
            <a:ext cx="13033" cy="41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39" idx="2"/>
          </p:cNvCxnSpPr>
          <p:nvPr/>
        </p:nvCxnSpPr>
        <p:spPr>
          <a:xfrm flipV="1">
            <a:off x="6773324" y="6504023"/>
            <a:ext cx="21915" cy="415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Flowchart: Terminator 98"/>
          <p:cNvSpPr/>
          <p:nvPr/>
        </p:nvSpPr>
        <p:spPr>
          <a:xfrm>
            <a:off x="1206273" y="6974903"/>
            <a:ext cx="5386961" cy="455741"/>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Konfigürasyon </a:t>
            </a:r>
            <a:r>
              <a:rPr lang="en-GB" sz="1116" dirty="0" err="1">
                <a:solidFill>
                  <a:prstClr val="white"/>
                </a:solidFill>
                <a:latin typeface="Century Gothic" panose="020B0502020202020204"/>
              </a:rPr>
              <a:t>izleyicisi</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CfgMoni</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ve</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konfigürasyon</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kontrolü</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CfgCTRL</a:t>
            </a:r>
            <a:r>
              <a:rPr lang="en-GB" sz="1116" dirty="0">
                <a:solidFill>
                  <a:prstClr val="white"/>
                </a:solidFill>
                <a:latin typeface="Century Gothic" panose="020B0502020202020204"/>
              </a:rPr>
              <a:t>) EMS </a:t>
            </a:r>
            <a:r>
              <a:rPr lang="en-GB" sz="1116" dirty="0" err="1">
                <a:solidFill>
                  <a:prstClr val="white"/>
                </a:solidFill>
                <a:latin typeface="Century Gothic" panose="020B0502020202020204"/>
              </a:rPr>
              <a:t>ve</a:t>
            </a:r>
            <a:r>
              <a:rPr lang="en-GB" sz="1116" dirty="0">
                <a:solidFill>
                  <a:prstClr val="white"/>
                </a:solidFill>
                <a:latin typeface="Century Gothic" panose="020B0502020202020204"/>
              </a:rPr>
              <a:t> OAG </a:t>
            </a:r>
            <a:r>
              <a:rPr lang="en-GB" sz="1116" dirty="0" err="1">
                <a:solidFill>
                  <a:prstClr val="white"/>
                </a:solidFill>
                <a:latin typeface="Century Gothic" panose="020B0502020202020204"/>
              </a:rPr>
              <a:t>ilişkisi</a:t>
            </a:r>
            <a:r>
              <a:rPr lang="en-GB" sz="1116" dirty="0">
                <a:solidFill>
                  <a:prstClr val="white"/>
                </a:solidFill>
                <a:latin typeface="Century Gothic" panose="020B0502020202020204"/>
              </a:rPr>
              <a:t>.</a:t>
            </a:r>
            <a:endParaRPr lang="en-GB" sz="1116" dirty="0">
              <a:solidFill>
                <a:prstClr val="white"/>
              </a:solidFill>
              <a:latin typeface="Century Gothic" panose="020B0502020202020204"/>
            </a:endParaRPr>
          </a:p>
        </p:txBody>
      </p:sp>
    </p:spTree>
    <p:extLst>
      <p:ext uri="{BB962C8B-B14F-4D97-AF65-F5344CB8AC3E}">
        <p14:creationId xmlns:p14="http://schemas.microsoft.com/office/powerpoint/2010/main" val="2881782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52" y="4576102"/>
            <a:ext cx="6706394" cy="2494119"/>
          </a:xfrm>
        </p:spPr>
        <p:txBody>
          <a:bodyPr/>
          <a:lstStyle/>
          <a:p>
            <a:pPr marL="0" indent="0">
              <a:buNone/>
            </a:pPr>
            <a:r>
              <a:rPr lang="en-GB" dirty="0"/>
              <a:t>A1—EMSA CFGCTRL </a:t>
            </a:r>
            <a:r>
              <a:rPr lang="en-GB" dirty="0" smtClean="0"/>
              <a:t>                                               A2—OAGA CFGCTRL</a:t>
            </a:r>
          </a:p>
          <a:p>
            <a:pPr marL="0" indent="0">
              <a:buNone/>
            </a:pPr>
            <a:r>
              <a:rPr lang="en-GB" dirty="0" smtClean="0"/>
              <a:t> </a:t>
            </a:r>
            <a:r>
              <a:rPr lang="en-GB" dirty="0"/>
              <a:t>B1—EMSB </a:t>
            </a:r>
            <a:r>
              <a:rPr lang="en-GB" dirty="0" smtClean="0"/>
              <a:t>CFGCTRL                                                B2—OAGB CFGCTRL</a:t>
            </a:r>
          </a:p>
          <a:p>
            <a:pPr marL="0" indent="0">
              <a:buNone/>
            </a:pPr>
            <a:r>
              <a:rPr lang="en-GB" dirty="0" smtClean="0"/>
              <a:t> </a:t>
            </a:r>
            <a:r>
              <a:rPr lang="en-GB" dirty="0"/>
              <a:t>C1—EMSA CFGMONI </a:t>
            </a:r>
            <a:r>
              <a:rPr lang="en-GB" dirty="0" smtClean="0"/>
              <a:t>                                            C2—OAGA CFGMONI</a:t>
            </a:r>
          </a:p>
          <a:p>
            <a:pPr marL="0" indent="0">
              <a:buNone/>
            </a:pPr>
            <a:r>
              <a:rPr lang="en-GB" dirty="0" smtClean="0"/>
              <a:t> </a:t>
            </a:r>
            <a:r>
              <a:rPr lang="en-GB" dirty="0"/>
              <a:t>D1—EMSB CFGMONI </a:t>
            </a:r>
            <a:r>
              <a:rPr lang="en-GB" dirty="0" smtClean="0"/>
              <a:t>                                             D2—OAGB CFGMONI</a:t>
            </a:r>
          </a:p>
          <a:p>
            <a:pPr marL="0" indent="0">
              <a:buNone/>
            </a:pPr>
            <a:r>
              <a:rPr lang="en-GB" dirty="0" smtClean="0"/>
              <a:t> </a:t>
            </a:r>
            <a:r>
              <a:rPr lang="en-GB" dirty="0"/>
              <a:t>f1—EMS CFGCTRL </a:t>
            </a:r>
            <a:r>
              <a:rPr lang="en-GB" dirty="0" smtClean="0"/>
              <a:t>                                                  f2—OAG CFGCTRL</a:t>
            </a:r>
          </a:p>
          <a:p>
            <a:pPr marL="0" indent="0">
              <a:buNone/>
            </a:pPr>
            <a:r>
              <a:rPr lang="en-GB" dirty="0" smtClean="0"/>
              <a:t> </a:t>
            </a:r>
            <a:r>
              <a:rPr lang="en-GB" dirty="0"/>
              <a:t>g1—EMS CFMONI </a:t>
            </a:r>
            <a:r>
              <a:rPr lang="en-GB" dirty="0" smtClean="0"/>
              <a:t>                                                  g2—OAGEMS CFMONI</a:t>
            </a:r>
          </a:p>
          <a:p>
            <a:pPr marL="0" indent="0">
              <a:buNone/>
            </a:pPr>
            <a:r>
              <a:rPr lang="en-GB" dirty="0" smtClean="0"/>
              <a:t> </a:t>
            </a:r>
            <a:r>
              <a:rPr lang="en-GB" dirty="0"/>
              <a:t>j(g)—EMS CFGMONI </a:t>
            </a:r>
            <a:r>
              <a:rPr lang="en-GB" dirty="0" smtClean="0"/>
              <a:t>                                              to </a:t>
            </a:r>
            <a:r>
              <a:rPr lang="en-GB" dirty="0"/>
              <a:t>h(g)—OAG CFGCTRL </a:t>
            </a:r>
            <a:r>
              <a:rPr lang="en-GB" dirty="0" smtClean="0"/>
              <a:t>to</a:t>
            </a:r>
          </a:p>
          <a:p>
            <a:pPr marL="0" indent="0">
              <a:buNone/>
            </a:pPr>
            <a:endParaRPr lang="en-GB" dirty="0" smtClean="0"/>
          </a:p>
          <a:p>
            <a:pPr marL="0" indent="0">
              <a:buNone/>
            </a:pPr>
            <a:r>
              <a:rPr lang="en-GB" dirty="0" smtClean="0"/>
              <a:t>      </a:t>
            </a:r>
            <a:r>
              <a:rPr lang="en-GB" dirty="0"/>
              <a:t>OAG </a:t>
            </a:r>
            <a:r>
              <a:rPr lang="en-GB" dirty="0" smtClean="0"/>
              <a:t>CFGCTRL                                                          EMS </a:t>
            </a:r>
            <a:r>
              <a:rPr lang="en-GB" dirty="0"/>
              <a:t>CFGMONI </a:t>
            </a:r>
          </a:p>
        </p:txBody>
      </p:sp>
      <p:sp>
        <p:nvSpPr>
          <p:cNvPr id="5" name="Rounded Rectangle 4"/>
          <p:cNvSpPr/>
          <p:nvPr/>
        </p:nvSpPr>
        <p:spPr>
          <a:xfrm>
            <a:off x="2069785" y="3711139"/>
            <a:ext cx="2811678" cy="67128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white"/>
                </a:solidFill>
                <a:latin typeface="Century Gothic" panose="020B0502020202020204"/>
              </a:rPr>
              <a:t>Şekil</a:t>
            </a:r>
            <a:r>
              <a:rPr lang="en-GB" sz="1116" dirty="0">
                <a:solidFill>
                  <a:prstClr val="white"/>
                </a:solidFill>
                <a:latin typeface="Century Gothic" panose="020B0502020202020204"/>
              </a:rPr>
              <a:t> 2:</a:t>
            </a:r>
          </a:p>
          <a:p>
            <a:pPr algn="ctr" defTabSz="566745"/>
            <a:r>
              <a:rPr lang="nn-NO" sz="1116" dirty="0">
                <a:solidFill>
                  <a:prstClr val="white"/>
                </a:solidFill>
                <a:latin typeface="Century Gothic" panose="020B0502020202020204"/>
              </a:rPr>
              <a:t>Veri sözlüğü ve kategori referansı</a:t>
            </a:r>
            <a:endParaRPr lang="en-GB" sz="1116" dirty="0">
              <a:solidFill>
                <a:prstClr val="white"/>
              </a:solidFill>
              <a:latin typeface="Century Gothic" panose="020B0502020202020204"/>
            </a:endParaRPr>
          </a:p>
        </p:txBody>
      </p:sp>
    </p:spTree>
    <p:extLst>
      <p:ext uri="{BB962C8B-B14F-4D97-AF65-F5344CB8AC3E}">
        <p14:creationId xmlns:p14="http://schemas.microsoft.com/office/powerpoint/2010/main" val="2016145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6830" y="4236610"/>
            <a:ext cx="566738" cy="3466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C</a:t>
            </a:r>
            <a:endParaRPr lang="en-GB" sz="1116" dirty="0">
              <a:solidFill>
                <a:prstClr val="black"/>
              </a:solidFill>
              <a:latin typeface="Century Gothic" panose="020B0502020202020204"/>
            </a:endParaRPr>
          </a:p>
        </p:txBody>
      </p:sp>
      <p:sp>
        <p:nvSpPr>
          <p:cNvPr id="5" name="Rectangle 4"/>
          <p:cNvSpPr/>
          <p:nvPr/>
        </p:nvSpPr>
        <p:spPr>
          <a:xfrm>
            <a:off x="6272627" y="4236610"/>
            <a:ext cx="566738" cy="3466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C</a:t>
            </a:r>
            <a:endParaRPr lang="en-GB" sz="1116" dirty="0">
              <a:solidFill>
                <a:prstClr val="black"/>
              </a:solidFill>
              <a:latin typeface="Century Gothic" panose="020B0502020202020204"/>
            </a:endParaRPr>
          </a:p>
        </p:txBody>
      </p:sp>
      <p:sp>
        <p:nvSpPr>
          <p:cNvPr id="6" name="Rectangle 5"/>
          <p:cNvSpPr/>
          <p:nvPr/>
        </p:nvSpPr>
        <p:spPr>
          <a:xfrm>
            <a:off x="786830" y="4986298"/>
            <a:ext cx="566738" cy="3466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M</a:t>
            </a:r>
            <a:endParaRPr lang="en-GB" sz="1116" dirty="0">
              <a:solidFill>
                <a:prstClr val="black"/>
              </a:solidFill>
              <a:latin typeface="Century Gothic" panose="020B0502020202020204"/>
            </a:endParaRPr>
          </a:p>
        </p:txBody>
      </p:sp>
      <p:sp>
        <p:nvSpPr>
          <p:cNvPr id="7" name="Rectangle 6"/>
          <p:cNvSpPr/>
          <p:nvPr/>
        </p:nvSpPr>
        <p:spPr>
          <a:xfrm>
            <a:off x="6272627" y="4986298"/>
            <a:ext cx="566738" cy="3466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M</a:t>
            </a:r>
            <a:endParaRPr lang="en-GB" sz="1116" dirty="0">
              <a:solidFill>
                <a:prstClr val="black"/>
              </a:solidFill>
              <a:latin typeface="Century Gothic" panose="020B0502020202020204"/>
            </a:endParaRPr>
          </a:p>
        </p:txBody>
      </p:sp>
      <p:sp>
        <p:nvSpPr>
          <p:cNvPr id="8" name="Rectangle 7"/>
          <p:cNvSpPr/>
          <p:nvPr/>
        </p:nvSpPr>
        <p:spPr>
          <a:xfrm>
            <a:off x="786830" y="5735988"/>
            <a:ext cx="566738" cy="3466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C</a:t>
            </a:r>
            <a:endParaRPr lang="en-GB" sz="1116" dirty="0">
              <a:solidFill>
                <a:prstClr val="black"/>
              </a:solidFill>
              <a:latin typeface="Century Gothic" panose="020B0502020202020204"/>
            </a:endParaRPr>
          </a:p>
        </p:txBody>
      </p:sp>
      <p:sp>
        <p:nvSpPr>
          <p:cNvPr id="9" name="Rectangle 8"/>
          <p:cNvSpPr/>
          <p:nvPr/>
        </p:nvSpPr>
        <p:spPr>
          <a:xfrm>
            <a:off x="6272627" y="5735988"/>
            <a:ext cx="566738" cy="3466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C</a:t>
            </a:r>
            <a:endParaRPr lang="en-GB" sz="1116" dirty="0">
              <a:solidFill>
                <a:prstClr val="black"/>
              </a:solidFill>
              <a:latin typeface="Century Gothic" panose="020B0502020202020204"/>
            </a:endParaRPr>
          </a:p>
        </p:txBody>
      </p:sp>
      <p:sp>
        <p:nvSpPr>
          <p:cNvPr id="10" name="Rounded Rectangle 9"/>
          <p:cNvSpPr/>
          <p:nvPr/>
        </p:nvSpPr>
        <p:spPr>
          <a:xfrm>
            <a:off x="3262867" y="3496549"/>
            <a:ext cx="1100461" cy="56673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C = </a:t>
            </a:r>
            <a:r>
              <a:rPr lang="en-GB" sz="1116" dirty="0" err="1">
                <a:solidFill>
                  <a:prstClr val="white"/>
                </a:solidFill>
                <a:latin typeface="Century Gothic" panose="020B0502020202020204"/>
              </a:rPr>
              <a:t>CfgCtrl</a:t>
            </a:r>
            <a:endParaRPr lang="en-GB" sz="1116" dirty="0">
              <a:solidFill>
                <a:prstClr val="white"/>
              </a:solidFill>
              <a:latin typeface="Century Gothic" panose="020B0502020202020204"/>
            </a:endParaRPr>
          </a:p>
          <a:p>
            <a:pPr algn="ctr" defTabSz="566745"/>
            <a:r>
              <a:rPr lang="en-GB" sz="1116" dirty="0">
                <a:solidFill>
                  <a:prstClr val="white"/>
                </a:solidFill>
                <a:latin typeface="Century Gothic" panose="020B0502020202020204"/>
              </a:rPr>
              <a:t> M = </a:t>
            </a:r>
            <a:r>
              <a:rPr lang="en-GB" sz="1116" dirty="0" err="1">
                <a:solidFill>
                  <a:prstClr val="white"/>
                </a:solidFill>
                <a:latin typeface="Century Gothic" panose="020B0502020202020204"/>
              </a:rPr>
              <a:t>CfgMoni</a:t>
            </a:r>
            <a:endParaRPr lang="en-GB" sz="1116" dirty="0">
              <a:solidFill>
                <a:prstClr val="white"/>
              </a:solidFill>
              <a:latin typeface="Century Gothic" panose="020B0502020202020204"/>
            </a:endParaRPr>
          </a:p>
        </p:txBody>
      </p:sp>
      <p:sp>
        <p:nvSpPr>
          <p:cNvPr id="11" name="Rectangle 10"/>
          <p:cNvSpPr/>
          <p:nvPr/>
        </p:nvSpPr>
        <p:spPr>
          <a:xfrm>
            <a:off x="6278129" y="6485677"/>
            <a:ext cx="566738" cy="3466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M</a:t>
            </a:r>
            <a:endParaRPr lang="en-GB" sz="1116" dirty="0">
              <a:solidFill>
                <a:prstClr val="black"/>
              </a:solidFill>
              <a:latin typeface="Century Gothic" panose="020B0502020202020204"/>
            </a:endParaRPr>
          </a:p>
        </p:txBody>
      </p:sp>
      <p:sp>
        <p:nvSpPr>
          <p:cNvPr id="12" name="Rectangle 11"/>
          <p:cNvSpPr/>
          <p:nvPr/>
        </p:nvSpPr>
        <p:spPr>
          <a:xfrm>
            <a:off x="786830" y="6485677"/>
            <a:ext cx="566738" cy="3466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black"/>
                </a:solidFill>
                <a:latin typeface="Century Gothic" panose="020B0502020202020204"/>
              </a:rPr>
              <a:t>M</a:t>
            </a:r>
          </a:p>
        </p:txBody>
      </p:sp>
      <p:cxnSp>
        <p:nvCxnSpPr>
          <p:cNvPr id="14" name="Straight Connector 13"/>
          <p:cNvCxnSpPr/>
          <p:nvPr/>
        </p:nvCxnSpPr>
        <p:spPr>
          <a:xfrm>
            <a:off x="143060" y="5510395"/>
            <a:ext cx="7186011" cy="550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Oval 14"/>
          <p:cNvSpPr/>
          <p:nvPr/>
        </p:nvSpPr>
        <p:spPr>
          <a:xfrm>
            <a:off x="143059" y="4583256"/>
            <a:ext cx="577743" cy="4030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EMS</a:t>
            </a:r>
            <a:endParaRPr lang="en-GB" sz="1116" dirty="0">
              <a:solidFill>
                <a:prstClr val="white"/>
              </a:solidFill>
              <a:latin typeface="Century Gothic" panose="020B0502020202020204"/>
            </a:endParaRPr>
          </a:p>
        </p:txBody>
      </p:sp>
      <p:sp>
        <p:nvSpPr>
          <p:cNvPr id="16" name="Oval 15"/>
          <p:cNvSpPr/>
          <p:nvPr/>
        </p:nvSpPr>
        <p:spPr>
          <a:xfrm>
            <a:off x="6839365" y="4583256"/>
            <a:ext cx="566738" cy="4030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EMS</a:t>
            </a:r>
            <a:endParaRPr lang="en-GB" sz="1116" dirty="0">
              <a:solidFill>
                <a:prstClr val="white"/>
              </a:solidFill>
              <a:latin typeface="Century Gothic" panose="020B0502020202020204"/>
            </a:endParaRPr>
          </a:p>
        </p:txBody>
      </p:sp>
      <p:sp>
        <p:nvSpPr>
          <p:cNvPr id="17" name="Oval 16"/>
          <p:cNvSpPr/>
          <p:nvPr/>
        </p:nvSpPr>
        <p:spPr>
          <a:xfrm>
            <a:off x="649960" y="4687798"/>
            <a:ext cx="566738"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C1</a:t>
            </a:r>
            <a:endParaRPr lang="en-GB" sz="1116" dirty="0">
              <a:solidFill>
                <a:prstClr val="white"/>
              </a:solidFill>
              <a:latin typeface="Century Gothic" panose="020B0502020202020204"/>
            </a:endParaRPr>
          </a:p>
        </p:txBody>
      </p:sp>
      <p:sp>
        <p:nvSpPr>
          <p:cNvPr id="18" name="Oval 17"/>
          <p:cNvSpPr/>
          <p:nvPr/>
        </p:nvSpPr>
        <p:spPr>
          <a:xfrm>
            <a:off x="6152263" y="4712560"/>
            <a:ext cx="566738" cy="23247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D1</a:t>
            </a:r>
            <a:endParaRPr lang="en-GB" sz="1116" dirty="0">
              <a:solidFill>
                <a:prstClr val="white"/>
              </a:solidFill>
              <a:latin typeface="Century Gothic" panose="020B0502020202020204"/>
            </a:endParaRPr>
          </a:p>
        </p:txBody>
      </p:sp>
      <p:cxnSp>
        <p:nvCxnSpPr>
          <p:cNvPr id="20" name="Straight Arrow Connector 19"/>
          <p:cNvCxnSpPr/>
          <p:nvPr/>
        </p:nvCxnSpPr>
        <p:spPr>
          <a:xfrm>
            <a:off x="1211883" y="4541988"/>
            <a:ext cx="5202429" cy="576366"/>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21" name="Oval 20"/>
          <p:cNvSpPr/>
          <p:nvPr/>
        </p:nvSpPr>
        <p:spPr>
          <a:xfrm>
            <a:off x="85973" y="6082633"/>
            <a:ext cx="691915" cy="40304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OAG</a:t>
            </a:r>
            <a:endParaRPr lang="en-GB" sz="1116" dirty="0">
              <a:solidFill>
                <a:prstClr val="white"/>
              </a:solidFill>
              <a:latin typeface="Century Gothic" panose="020B0502020202020204"/>
            </a:endParaRPr>
          </a:p>
        </p:txBody>
      </p:sp>
      <p:sp>
        <p:nvSpPr>
          <p:cNvPr id="22" name="Oval 21"/>
          <p:cNvSpPr/>
          <p:nvPr/>
        </p:nvSpPr>
        <p:spPr>
          <a:xfrm>
            <a:off x="6795347" y="6106019"/>
            <a:ext cx="665778" cy="37965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OAG</a:t>
            </a:r>
            <a:endParaRPr lang="en-GB" sz="1116" dirty="0">
              <a:solidFill>
                <a:prstClr val="white"/>
              </a:solidFill>
              <a:latin typeface="Century Gothic" panose="020B0502020202020204"/>
            </a:endParaRPr>
          </a:p>
        </p:txBody>
      </p:sp>
      <p:sp>
        <p:nvSpPr>
          <p:cNvPr id="23" name="Oval 22"/>
          <p:cNvSpPr/>
          <p:nvPr/>
        </p:nvSpPr>
        <p:spPr>
          <a:xfrm>
            <a:off x="916134" y="5515210"/>
            <a:ext cx="566738"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A2</a:t>
            </a:r>
            <a:endParaRPr lang="en-GB" sz="1116" dirty="0">
              <a:solidFill>
                <a:prstClr val="white"/>
              </a:solidFill>
              <a:latin typeface="Century Gothic" panose="020B0502020202020204"/>
            </a:endParaRPr>
          </a:p>
        </p:txBody>
      </p:sp>
      <p:sp>
        <p:nvSpPr>
          <p:cNvPr id="24" name="Oval 23"/>
          <p:cNvSpPr/>
          <p:nvPr/>
        </p:nvSpPr>
        <p:spPr>
          <a:xfrm>
            <a:off x="6414312" y="5526557"/>
            <a:ext cx="566738" cy="18914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B2</a:t>
            </a:r>
            <a:endParaRPr lang="en-GB" sz="1116" dirty="0">
              <a:solidFill>
                <a:prstClr val="white"/>
              </a:solidFill>
              <a:latin typeface="Century Gothic" panose="020B0502020202020204"/>
            </a:endParaRPr>
          </a:p>
        </p:txBody>
      </p:sp>
      <p:sp>
        <p:nvSpPr>
          <p:cNvPr id="25" name="Oval 24"/>
          <p:cNvSpPr/>
          <p:nvPr/>
        </p:nvSpPr>
        <p:spPr>
          <a:xfrm>
            <a:off x="786830" y="6961628"/>
            <a:ext cx="566738" cy="459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C2</a:t>
            </a:r>
            <a:endParaRPr lang="en-GB" sz="1116" dirty="0">
              <a:solidFill>
                <a:prstClr val="white"/>
              </a:solidFill>
              <a:latin typeface="Century Gothic" panose="020B0502020202020204"/>
            </a:endParaRPr>
          </a:p>
        </p:txBody>
      </p:sp>
      <p:sp>
        <p:nvSpPr>
          <p:cNvPr id="26" name="Oval 25"/>
          <p:cNvSpPr/>
          <p:nvPr/>
        </p:nvSpPr>
        <p:spPr>
          <a:xfrm>
            <a:off x="6272627" y="6961627"/>
            <a:ext cx="566738" cy="40304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D2</a:t>
            </a:r>
            <a:endParaRPr lang="en-GB" sz="1116" dirty="0">
              <a:solidFill>
                <a:prstClr val="white"/>
              </a:solidFill>
              <a:latin typeface="Century Gothic" panose="020B0502020202020204"/>
            </a:endParaRPr>
          </a:p>
        </p:txBody>
      </p:sp>
      <p:sp>
        <p:nvSpPr>
          <p:cNvPr id="27" name="Oval 26"/>
          <p:cNvSpPr/>
          <p:nvPr/>
        </p:nvSpPr>
        <p:spPr>
          <a:xfrm>
            <a:off x="786830" y="4006887"/>
            <a:ext cx="566738"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A1</a:t>
            </a:r>
            <a:endParaRPr lang="en-GB" sz="1116" dirty="0">
              <a:solidFill>
                <a:prstClr val="white"/>
              </a:solidFill>
              <a:latin typeface="Century Gothic" panose="020B0502020202020204"/>
            </a:endParaRPr>
          </a:p>
        </p:txBody>
      </p:sp>
      <p:sp>
        <p:nvSpPr>
          <p:cNvPr id="28" name="Oval 27"/>
          <p:cNvSpPr/>
          <p:nvPr/>
        </p:nvSpPr>
        <p:spPr>
          <a:xfrm>
            <a:off x="6278129" y="4006887"/>
            <a:ext cx="566738"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B1</a:t>
            </a:r>
            <a:endParaRPr lang="en-GB" sz="1116" dirty="0">
              <a:solidFill>
                <a:prstClr val="white"/>
              </a:solidFill>
              <a:latin typeface="Century Gothic" panose="020B0502020202020204"/>
            </a:endParaRPr>
          </a:p>
        </p:txBody>
      </p:sp>
      <p:cxnSp>
        <p:nvCxnSpPr>
          <p:cNvPr id="30" name="Straight Arrow Connector 29"/>
          <p:cNvCxnSpPr>
            <a:stCxn id="4" idx="3"/>
            <a:endCxn id="5" idx="1"/>
          </p:cNvCxnSpPr>
          <p:nvPr/>
        </p:nvCxnSpPr>
        <p:spPr>
          <a:xfrm>
            <a:off x="1353568" y="4409933"/>
            <a:ext cx="49190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1"/>
            <a:endCxn id="6" idx="3"/>
          </p:cNvCxnSpPr>
          <p:nvPr/>
        </p:nvCxnSpPr>
        <p:spPr>
          <a:xfrm flipH="1">
            <a:off x="1353568" y="4409933"/>
            <a:ext cx="4919060" cy="7496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4" idx="2"/>
            <a:endCxn id="6" idx="0"/>
          </p:cNvCxnSpPr>
          <p:nvPr/>
        </p:nvCxnSpPr>
        <p:spPr>
          <a:xfrm>
            <a:off x="1070199" y="4583256"/>
            <a:ext cx="0" cy="4030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5" idx="2"/>
            <a:endCxn id="7" idx="0"/>
          </p:cNvCxnSpPr>
          <p:nvPr/>
        </p:nvCxnSpPr>
        <p:spPr>
          <a:xfrm>
            <a:off x="6555996" y="4583256"/>
            <a:ext cx="0" cy="40304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7" idx="1"/>
            <a:endCxn id="8" idx="3"/>
          </p:cNvCxnSpPr>
          <p:nvPr/>
        </p:nvCxnSpPr>
        <p:spPr>
          <a:xfrm flipH="1">
            <a:off x="1353568" y="5159622"/>
            <a:ext cx="4919060" cy="7496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3"/>
            <a:endCxn id="9" idx="1"/>
          </p:cNvCxnSpPr>
          <p:nvPr/>
        </p:nvCxnSpPr>
        <p:spPr>
          <a:xfrm>
            <a:off x="1353568" y="5159622"/>
            <a:ext cx="4919060" cy="7496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1260028" y="5923066"/>
            <a:ext cx="5154284" cy="27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8" idx="3"/>
            <a:endCxn id="11" idx="1"/>
          </p:cNvCxnSpPr>
          <p:nvPr/>
        </p:nvCxnSpPr>
        <p:spPr>
          <a:xfrm>
            <a:off x="1353567" y="5909311"/>
            <a:ext cx="4924562" cy="7496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1"/>
            <a:endCxn id="12" idx="3"/>
          </p:cNvCxnSpPr>
          <p:nvPr/>
        </p:nvCxnSpPr>
        <p:spPr>
          <a:xfrm flipH="1">
            <a:off x="1353568" y="5909311"/>
            <a:ext cx="4919060" cy="74968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2"/>
            <a:endCxn id="12" idx="0"/>
          </p:cNvCxnSpPr>
          <p:nvPr/>
        </p:nvCxnSpPr>
        <p:spPr>
          <a:xfrm>
            <a:off x="1070199" y="6082634"/>
            <a:ext cx="0" cy="4030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2"/>
            <a:endCxn id="11" idx="0"/>
          </p:cNvCxnSpPr>
          <p:nvPr/>
        </p:nvCxnSpPr>
        <p:spPr>
          <a:xfrm>
            <a:off x="6555996" y="6082634"/>
            <a:ext cx="5501" cy="4030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452696" y="4133440"/>
            <a:ext cx="566738"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f1</a:t>
            </a:r>
            <a:endParaRPr lang="en-GB" sz="1116" dirty="0">
              <a:solidFill>
                <a:prstClr val="white"/>
              </a:solidFill>
              <a:latin typeface="Century Gothic" panose="020B0502020202020204"/>
            </a:endParaRPr>
          </a:p>
        </p:txBody>
      </p:sp>
      <p:sp>
        <p:nvSpPr>
          <p:cNvPr id="54" name="Oval 53"/>
          <p:cNvSpPr/>
          <p:nvPr/>
        </p:nvSpPr>
        <p:spPr>
          <a:xfrm>
            <a:off x="3455102" y="4531670"/>
            <a:ext cx="566738" cy="1918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g1</a:t>
            </a:r>
            <a:endParaRPr lang="en-GB" sz="1116" dirty="0">
              <a:solidFill>
                <a:prstClr val="white"/>
              </a:solidFill>
              <a:latin typeface="Century Gothic" panose="020B0502020202020204"/>
            </a:endParaRPr>
          </a:p>
        </p:txBody>
      </p:sp>
      <p:sp>
        <p:nvSpPr>
          <p:cNvPr id="55" name="Oval 54"/>
          <p:cNvSpPr/>
          <p:nvPr/>
        </p:nvSpPr>
        <p:spPr>
          <a:xfrm>
            <a:off x="3452696" y="5637634"/>
            <a:ext cx="566738"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f2</a:t>
            </a:r>
            <a:endParaRPr lang="en-GB" sz="1116" dirty="0">
              <a:solidFill>
                <a:prstClr val="white"/>
              </a:solidFill>
              <a:latin typeface="Century Gothic" panose="020B0502020202020204"/>
            </a:endParaRPr>
          </a:p>
        </p:txBody>
      </p:sp>
      <p:sp>
        <p:nvSpPr>
          <p:cNvPr id="56" name="Oval 55"/>
          <p:cNvSpPr/>
          <p:nvPr/>
        </p:nvSpPr>
        <p:spPr>
          <a:xfrm>
            <a:off x="3452696" y="5992533"/>
            <a:ext cx="566738"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g2</a:t>
            </a:r>
            <a:endParaRPr lang="en-GB" sz="1116" dirty="0">
              <a:solidFill>
                <a:prstClr val="white"/>
              </a:solidFill>
              <a:latin typeface="Century Gothic" panose="020B0502020202020204"/>
            </a:endParaRPr>
          </a:p>
        </p:txBody>
      </p:sp>
      <p:cxnSp>
        <p:nvCxnSpPr>
          <p:cNvPr id="58" name="Straight Arrow Connector 57"/>
          <p:cNvCxnSpPr>
            <a:stCxn id="6" idx="2"/>
            <a:endCxn id="8" idx="0"/>
          </p:cNvCxnSpPr>
          <p:nvPr/>
        </p:nvCxnSpPr>
        <p:spPr>
          <a:xfrm>
            <a:off x="1070199" y="5332945"/>
            <a:ext cx="0" cy="4030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7" idx="2"/>
            <a:endCxn id="9" idx="0"/>
          </p:cNvCxnSpPr>
          <p:nvPr/>
        </p:nvCxnSpPr>
        <p:spPr>
          <a:xfrm>
            <a:off x="6555996" y="5332945"/>
            <a:ext cx="0" cy="4030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13756" y="5189884"/>
            <a:ext cx="638955"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r>
              <a:rPr lang="en-GB" sz="1116" dirty="0">
                <a:solidFill>
                  <a:prstClr val="white"/>
                </a:solidFill>
                <a:latin typeface="Century Gothic" panose="020B0502020202020204"/>
              </a:rPr>
              <a:t>J(g)</a:t>
            </a:r>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a:p>
            <a:pPr algn="ctr" defTabSz="566745"/>
            <a:endParaRPr lang="en-GB" sz="1116" dirty="0">
              <a:solidFill>
                <a:prstClr val="white"/>
              </a:solidFill>
              <a:latin typeface="Century Gothic" panose="020B0502020202020204"/>
            </a:endParaRPr>
          </a:p>
        </p:txBody>
      </p:sp>
      <p:cxnSp>
        <p:nvCxnSpPr>
          <p:cNvPr id="63" name="Straight Arrow Connector 62"/>
          <p:cNvCxnSpPr/>
          <p:nvPr/>
        </p:nvCxnSpPr>
        <p:spPr>
          <a:xfrm flipH="1">
            <a:off x="666123" y="5292707"/>
            <a:ext cx="2751" cy="222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31294" y="5633167"/>
            <a:ext cx="636204"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h</a:t>
            </a:r>
            <a:r>
              <a:rPr lang="en-GB" sz="1116" dirty="0">
                <a:solidFill>
                  <a:prstClr val="white"/>
                </a:solidFill>
                <a:latin typeface="Century Gothic" panose="020B0502020202020204"/>
              </a:rPr>
              <a:t>(g)</a:t>
            </a:r>
            <a:endParaRPr lang="en-GB" sz="1116" dirty="0">
              <a:solidFill>
                <a:prstClr val="white"/>
              </a:solidFill>
              <a:latin typeface="Century Gothic" panose="020B0502020202020204"/>
            </a:endParaRPr>
          </a:p>
        </p:txBody>
      </p:sp>
      <p:cxnSp>
        <p:nvCxnSpPr>
          <p:cNvPr id="66" name="Straight Arrow Connector 65"/>
          <p:cNvCxnSpPr>
            <a:stCxn id="64" idx="6"/>
          </p:cNvCxnSpPr>
          <p:nvPr/>
        </p:nvCxnSpPr>
        <p:spPr>
          <a:xfrm flipV="1">
            <a:off x="667498" y="5525183"/>
            <a:ext cx="0" cy="206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894387" y="5189884"/>
            <a:ext cx="566738" cy="19670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J(g)</a:t>
            </a:r>
            <a:endParaRPr lang="en-GB" sz="1116" dirty="0">
              <a:solidFill>
                <a:prstClr val="white"/>
              </a:solidFill>
              <a:latin typeface="Century Gothic" panose="020B0502020202020204"/>
            </a:endParaRPr>
          </a:p>
        </p:txBody>
      </p:sp>
      <p:cxnSp>
        <p:nvCxnSpPr>
          <p:cNvPr id="69" name="Straight Arrow Connector 68"/>
          <p:cNvCxnSpPr>
            <a:stCxn id="67" idx="2"/>
          </p:cNvCxnSpPr>
          <p:nvPr/>
        </p:nvCxnSpPr>
        <p:spPr>
          <a:xfrm>
            <a:off x="6894388" y="5288238"/>
            <a:ext cx="0" cy="2128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6894387" y="5624911"/>
            <a:ext cx="566738" cy="22972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a:solidFill>
                  <a:prstClr val="white"/>
                </a:solidFill>
                <a:latin typeface="Century Gothic" panose="020B0502020202020204"/>
              </a:rPr>
              <a:t>h(g)</a:t>
            </a:r>
            <a:endParaRPr lang="en-GB" sz="1116" dirty="0">
              <a:solidFill>
                <a:prstClr val="white"/>
              </a:solidFill>
              <a:latin typeface="Century Gothic" panose="020B0502020202020204"/>
            </a:endParaRPr>
          </a:p>
        </p:txBody>
      </p:sp>
      <p:cxnSp>
        <p:nvCxnSpPr>
          <p:cNvPr id="72" name="Straight Arrow Connector 71"/>
          <p:cNvCxnSpPr>
            <a:stCxn id="70" idx="2"/>
          </p:cNvCxnSpPr>
          <p:nvPr/>
        </p:nvCxnSpPr>
        <p:spPr>
          <a:xfrm flipV="1">
            <a:off x="6894388" y="5534466"/>
            <a:ext cx="2749" cy="205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Flowchart: Terminator 85"/>
          <p:cNvSpPr/>
          <p:nvPr/>
        </p:nvSpPr>
        <p:spPr>
          <a:xfrm>
            <a:off x="2178913" y="6726403"/>
            <a:ext cx="3229854" cy="528221"/>
          </a:xfrm>
          <a:prstGeom prst="flowChartTermina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66745"/>
            <a:r>
              <a:rPr lang="en-GB" sz="1116" dirty="0" err="1">
                <a:solidFill>
                  <a:prstClr val="white"/>
                </a:solidFill>
                <a:latin typeface="Century Gothic" panose="020B0502020202020204"/>
              </a:rPr>
              <a:t>Şekil</a:t>
            </a:r>
            <a:r>
              <a:rPr lang="en-GB" sz="1116" dirty="0">
                <a:solidFill>
                  <a:prstClr val="white"/>
                </a:solidFill>
                <a:latin typeface="Century Gothic" panose="020B0502020202020204"/>
              </a:rPr>
              <a:t> 3:</a:t>
            </a:r>
          </a:p>
          <a:p>
            <a:pPr algn="ctr" defTabSz="566745"/>
            <a:r>
              <a:rPr lang="en-GB" sz="1116" dirty="0" err="1">
                <a:solidFill>
                  <a:prstClr val="white"/>
                </a:solidFill>
                <a:latin typeface="Century Gothic" panose="020B0502020202020204"/>
              </a:rPr>
              <a:t>Yeniden</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etiketlenmiş</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bileşenler</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kullanılarak</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Şekil</a:t>
            </a:r>
            <a:r>
              <a:rPr lang="en-GB" sz="1116" dirty="0">
                <a:solidFill>
                  <a:prstClr val="white"/>
                </a:solidFill>
                <a:latin typeface="Century Gothic" panose="020B0502020202020204"/>
              </a:rPr>
              <a:t> 1'in </a:t>
            </a:r>
            <a:r>
              <a:rPr lang="en-GB" sz="1116" dirty="0" err="1">
                <a:solidFill>
                  <a:prstClr val="white"/>
                </a:solidFill>
                <a:latin typeface="Century Gothic" panose="020B0502020202020204"/>
              </a:rPr>
              <a:t>kısmi</a:t>
            </a:r>
            <a:r>
              <a:rPr lang="en-GB" sz="1116" dirty="0">
                <a:solidFill>
                  <a:prstClr val="white"/>
                </a:solidFill>
                <a:latin typeface="Century Gothic" panose="020B0502020202020204"/>
              </a:rPr>
              <a:t> </a:t>
            </a:r>
            <a:r>
              <a:rPr lang="en-GB" sz="1116" dirty="0" err="1">
                <a:solidFill>
                  <a:prstClr val="white"/>
                </a:solidFill>
                <a:latin typeface="Century Gothic" panose="020B0502020202020204"/>
              </a:rPr>
              <a:t>resmileştirilmesi</a:t>
            </a:r>
            <a:r>
              <a:rPr lang="en-GB" sz="1116" dirty="0">
                <a:solidFill>
                  <a:prstClr val="white"/>
                </a:solidFill>
                <a:latin typeface="Century Gothic" panose="020B0502020202020204"/>
              </a:rPr>
              <a:t>.</a:t>
            </a:r>
            <a:endParaRPr lang="en-GB" sz="1116" dirty="0">
              <a:solidFill>
                <a:prstClr val="white"/>
              </a:solidFill>
              <a:latin typeface="Century Gothic" panose="020B0502020202020204"/>
            </a:endParaRPr>
          </a:p>
        </p:txBody>
      </p:sp>
    </p:spTree>
    <p:extLst>
      <p:ext uri="{BB962C8B-B14F-4D97-AF65-F5344CB8AC3E}">
        <p14:creationId xmlns:p14="http://schemas.microsoft.com/office/powerpoint/2010/main" val="3064336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1176" y="899108"/>
            <a:ext cx="5798185" cy="3773170"/>
          </a:xfrm>
          <a:custGeom>
            <a:avLst/>
            <a:gdLst/>
            <a:ahLst/>
            <a:cxnLst/>
            <a:rect l="l" t="t" r="r" b="b"/>
            <a:pathLst>
              <a:path w="5798184" h="3773170">
                <a:moveTo>
                  <a:pt x="5798185" y="3086798"/>
                </a:moveTo>
                <a:lnTo>
                  <a:pt x="0" y="3086798"/>
                </a:lnTo>
                <a:lnTo>
                  <a:pt x="0" y="3429685"/>
                </a:lnTo>
                <a:lnTo>
                  <a:pt x="480009" y="3429685"/>
                </a:lnTo>
                <a:lnTo>
                  <a:pt x="480009" y="3772585"/>
                </a:lnTo>
                <a:lnTo>
                  <a:pt x="5798134" y="3772585"/>
                </a:lnTo>
                <a:lnTo>
                  <a:pt x="5798134" y="3429685"/>
                </a:lnTo>
                <a:lnTo>
                  <a:pt x="5798185" y="3086798"/>
                </a:lnTo>
                <a:close/>
              </a:path>
              <a:path w="5798184" h="3773170">
                <a:moveTo>
                  <a:pt x="5798185" y="2400681"/>
                </a:moveTo>
                <a:lnTo>
                  <a:pt x="0" y="2400681"/>
                </a:lnTo>
                <a:lnTo>
                  <a:pt x="0" y="2743885"/>
                </a:lnTo>
                <a:lnTo>
                  <a:pt x="0" y="3086785"/>
                </a:lnTo>
                <a:lnTo>
                  <a:pt x="5798185" y="3086785"/>
                </a:lnTo>
                <a:lnTo>
                  <a:pt x="5798185" y="2743885"/>
                </a:lnTo>
                <a:lnTo>
                  <a:pt x="5798185" y="2400681"/>
                </a:lnTo>
                <a:close/>
              </a:path>
              <a:path w="5798184" h="3773170">
                <a:moveTo>
                  <a:pt x="5798185" y="0"/>
                </a:moveTo>
                <a:lnTo>
                  <a:pt x="0" y="0"/>
                </a:lnTo>
                <a:lnTo>
                  <a:pt x="0" y="343204"/>
                </a:lnTo>
                <a:lnTo>
                  <a:pt x="0" y="686104"/>
                </a:lnTo>
                <a:lnTo>
                  <a:pt x="0" y="2400604"/>
                </a:lnTo>
                <a:lnTo>
                  <a:pt x="5798185" y="2400604"/>
                </a:lnTo>
                <a:lnTo>
                  <a:pt x="5798185" y="343204"/>
                </a:lnTo>
                <a:lnTo>
                  <a:pt x="5798185" y="0"/>
                </a:lnTo>
                <a:close/>
              </a:path>
            </a:pathLst>
          </a:custGeom>
          <a:solidFill>
            <a:srgbClr val="F8F8F9"/>
          </a:solidFill>
        </p:spPr>
        <p:txBody>
          <a:bodyPr wrap="square" lIns="0" tIns="0" rIns="0" bIns="0" rtlCol="0"/>
          <a:lstStyle/>
          <a:p>
            <a:endParaRPr/>
          </a:p>
        </p:txBody>
      </p:sp>
      <p:sp>
        <p:nvSpPr>
          <p:cNvPr id="3" name="object 3"/>
          <p:cNvSpPr txBox="1"/>
          <p:nvPr/>
        </p:nvSpPr>
        <p:spPr>
          <a:xfrm>
            <a:off x="886764" y="878484"/>
            <a:ext cx="5697855" cy="3854132"/>
          </a:xfrm>
          <a:prstGeom prst="rect">
            <a:avLst/>
          </a:prstGeom>
        </p:spPr>
        <p:txBody>
          <a:bodyPr vert="horz" wrap="square" lIns="0" tIns="12700" rIns="0" bIns="0" rtlCol="0">
            <a:spAutoFit/>
          </a:bodyPr>
          <a:lstStyle/>
          <a:p>
            <a:pPr marL="12700" marR="696595" indent="558800">
              <a:lnSpc>
                <a:spcPct val="140600"/>
              </a:lnSpc>
              <a:spcBef>
                <a:spcPts val="100"/>
              </a:spcBef>
            </a:pPr>
            <a:r>
              <a:rPr sz="1600" spc="-5" dirty="0">
                <a:solidFill>
                  <a:srgbClr val="1F2023"/>
                </a:solidFill>
                <a:latin typeface="Times New Roman"/>
                <a:cs typeface="Times New Roman"/>
              </a:rPr>
              <a:t>Cevap:</a:t>
            </a:r>
            <a:r>
              <a:rPr sz="1600" dirty="0">
                <a:solidFill>
                  <a:srgbClr val="1F2023"/>
                </a:solidFill>
                <a:latin typeface="Times New Roman"/>
                <a:cs typeface="Times New Roman"/>
              </a:rPr>
              <a:t> </a:t>
            </a:r>
            <a:r>
              <a:rPr sz="1600" spc="-10" dirty="0">
                <a:solidFill>
                  <a:srgbClr val="1F2023"/>
                </a:solidFill>
                <a:latin typeface="Times New Roman"/>
                <a:cs typeface="Times New Roman"/>
              </a:rPr>
              <a:t>Biçimli</a:t>
            </a:r>
            <a:r>
              <a:rPr sz="1600" spc="40" dirty="0">
                <a:solidFill>
                  <a:srgbClr val="1F2023"/>
                </a:solidFill>
                <a:latin typeface="Times New Roman"/>
                <a:cs typeface="Times New Roman"/>
              </a:rPr>
              <a:t> </a:t>
            </a:r>
            <a:r>
              <a:rPr sz="1600" spc="-5" dirty="0">
                <a:solidFill>
                  <a:srgbClr val="1F2023"/>
                </a:solidFill>
                <a:latin typeface="Times New Roman"/>
                <a:cs typeface="Times New Roman"/>
              </a:rPr>
              <a:t>metotların</a:t>
            </a:r>
            <a:r>
              <a:rPr sz="1600" spc="35" dirty="0">
                <a:solidFill>
                  <a:srgbClr val="1F2023"/>
                </a:solidFill>
                <a:latin typeface="Times New Roman"/>
                <a:cs typeface="Times New Roman"/>
              </a:rPr>
              <a:t> </a:t>
            </a:r>
            <a:r>
              <a:rPr sz="1600" spc="-5" dirty="0">
                <a:solidFill>
                  <a:srgbClr val="1F2023"/>
                </a:solidFill>
                <a:latin typeface="Times New Roman"/>
                <a:cs typeface="Times New Roman"/>
              </a:rPr>
              <a:t>devi</a:t>
            </a:r>
            <a:r>
              <a:rPr sz="1600" spc="5" dirty="0">
                <a:solidFill>
                  <a:srgbClr val="1F2023"/>
                </a:solidFill>
                <a:latin typeface="Times New Roman"/>
                <a:cs typeface="Times New Roman"/>
              </a:rPr>
              <a:t> </a:t>
            </a:r>
            <a:r>
              <a:rPr sz="1600" spc="-5" dirty="0">
                <a:solidFill>
                  <a:srgbClr val="1F2023"/>
                </a:solidFill>
                <a:latin typeface="Times New Roman"/>
                <a:cs typeface="Times New Roman"/>
              </a:rPr>
              <a:t>olan</a:t>
            </a:r>
            <a:r>
              <a:rPr sz="1600" spc="10" dirty="0">
                <a:solidFill>
                  <a:srgbClr val="1F2023"/>
                </a:solidFill>
                <a:latin typeface="Times New Roman"/>
                <a:cs typeface="Times New Roman"/>
              </a:rPr>
              <a:t> </a:t>
            </a:r>
            <a:r>
              <a:rPr sz="1600" spc="-10" dirty="0">
                <a:solidFill>
                  <a:srgbClr val="1F2023"/>
                </a:solidFill>
                <a:latin typeface="Times New Roman"/>
                <a:cs typeface="Times New Roman"/>
              </a:rPr>
              <a:t>Forster</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tarafından </a:t>
            </a:r>
            <a:r>
              <a:rPr sz="1600" spc="-385" dirty="0">
                <a:solidFill>
                  <a:srgbClr val="1F2023"/>
                </a:solidFill>
                <a:latin typeface="Times New Roman"/>
                <a:cs typeface="Times New Roman"/>
              </a:rPr>
              <a:t> </a:t>
            </a:r>
            <a:r>
              <a:rPr sz="1600" spc="-5" dirty="0">
                <a:solidFill>
                  <a:srgbClr val="1F2023"/>
                </a:solidFill>
                <a:latin typeface="Times New Roman"/>
                <a:cs typeface="Times New Roman"/>
              </a:rPr>
              <a:t>veriliyor:</a:t>
            </a:r>
            <a:endParaRPr sz="1600" dirty="0">
              <a:latin typeface="Times New Roman"/>
              <a:cs typeface="Times New Roman"/>
            </a:endParaRPr>
          </a:p>
          <a:p>
            <a:pPr marL="12700" marR="5080">
              <a:lnSpc>
                <a:spcPct val="160700"/>
              </a:lnSpc>
              <a:spcBef>
                <a:spcPts val="10"/>
              </a:spcBef>
            </a:pPr>
            <a:r>
              <a:rPr sz="1400" dirty="0">
                <a:solidFill>
                  <a:srgbClr val="1F2023"/>
                </a:solidFill>
                <a:latin typeface="Times New Roman"/>
                <a:cs typeface="Times New Roman"/>
              </a:rPr>
              <a:t>=&gt;</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“Yirminci</a:t>
            </a:r>
            <a:r>
              <a:rPr sz="1400" spc="5" dirty="0">
                <a:solidFill>
                  <a:srgbClr val="1F2023"/>
                </a:solidFill>
                <a:latin typeface="Times New Roman"/>
                <a:cs typeface="Times New Roman"/>
              </a:rPr>
              <a:t> </a:t>
            </a:r>
            <a:r>
              <a:rPr sz="1400" spc="-10" dirty="0">
                <a:solidFill>
                  <a:srgbClr val="1F2023"/>
                </a:solidFill>
                <a:latin typeface="Times New Roman"/>
                <a:cs typeface="Times New Roman"/>
              </a:rPr>
              <a:t>yüzyıl</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mantığının</a:t>
            </a:r>
            <a:r>
              <a:rPr sz="1400" spc="10" dirty="0">
                <a:solidFill>
                  <a:srgbClr val="1F2023"/>
                </a:solidFill>
                <a:latin typeface="Times New Roman"/>
                <a:cs typeface="Times New Roman"/>
              </a:rPr>
              <a:t> </a:t>
            </a:r>
            <a:r>
              <a:rPr sz="1400" spc="-10" dirty="0">
                <a:solidFill>
                  <a:srgbClr val="1F2023"/>
                </a:solidFill>
                <a:latin typeface="Times New Roman"/>
                <a:cs typeface="Times New Roman"/>
              </a:rPr>
              <a:t>en</a:t>
            </a:r>
            <a:r>
              <a:rPr sz="1400" spc="-15" dirty="0">
                <a:solidFill>
                  <a:srgbClr val="1F2023"/>
                </a:solidFill>
                <a:latin typeface="Times New Roman"/>
                <a:cs typeface="Times New Roman"/>
              </a:rPr>
              <a:t> </a:t>
            </a:r>
            <a:r>
              <a:rPr sz="1400" spc="-5" dirty="0">
                <a:solidFill>
                  <a:srgbClr val="1F2023"/>
                </a:solidFill>
                <a:latin typeface="Times New Roman"/>
                <a:cs typeface="Times New Roman"/>
              </a:rPr>
              <a:t>büyük</a:t>
            </a:r>
            <a:r>
              <a:rPr sz="1400" spc="-15" dirty="0">
                <a:solidFill>
                  <a:srgbClr val="1F2023"/>
                </a:solidFill>
                <a:latin typeface="Times New Roman"/>
                <a:cs typeface="Times New Roman"/>
              </a:rPr>
              <a:t> </a:t>
            </a:r>
            <a:r>
              <a:rPr sz="1400" dirty="0">
                <a:solidFill>
                  <a:srgbClr val="1F2023"/>
                </a:solidFill>
                <a:latin typeface="Times New Roman"/>
                <a:cs typeface="Times New Roman"/>
              </a:rPr>
              <a:t>iç</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görülerinden</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biri</a:t>
            </a:r>
            <a:r>
              <a:rPr sz="1400" spc="-15" dirty="0">
                <a:solidFill>
                  <a:srgbClr val="1F2023"/>
                </a:solidFill>
                <a:latin typeface="Times New Roman"/>
                <a:cs typeface="Times New Roman"/>
              </a:rPr>
              <a:t> </a:t>
            </a:r>
            <a:r>
              <a:rPr sz="1400" spc="-5" dirty="0">
                <a:solidFill>
                  <a:srgbClr val="1F2023"/>
                </a:solidFill>
                <a:latin typeface="Times New Roman"/>
                <a:cs typeface="Times New Roman"/>
              </a:rPr>
              <a:t>şuydu: </a:t>
            </a:r>
            <a:r>
              <a:rPr sz="1400" dirty="0">
                <a:solidFill>
                  <a:srgbClr val="1F2023"/>
                </a:solidFill>
                <a:latin typeface="Times New Roman"/>
                <a:cs typeface="Times New Roman"/>
              </a:rPr>
              <a:t> </a:t>
            </a:r>
            <a:r>
              <a:rPr sz="1400" spc="-5" dirty="0">
                <a:solidFill>
                  <a:srgbClr val="1F2023"/>
                </a:solidFill>
                <a:latin typeface="Times New Roman"/>
                <a:cs typeface="Times New Roman"/>
              </a:rPr>
              <a:t>Formüllerin</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taşıdıkları</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anlamları</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nasıl taşıyabileceklerini</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anlamak</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için</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önce </a:t>
            </a:r>
            <a:r>
              <a:rPr sz="1400" dirty="0">
                <a:solidFill>
                  <a:srgbClr val="1F2023"/>
                </a:solidFill>
                <a:latin typeface="Times New Roman"/>
                <a:cs typeface="Times New Roman"/>
              </a:rPr>
              <a:t> </a:t>
            </a:r>
            <a:r>
              <a:rPr sz="1400" spc="-5" dirty="0">
                <a:solidFill>
                  <a:srgbClr val="1F2023"/>
                </a:solidFill>
                <a:latin typeface="Times New Roman"/>
                <a:cs typeface="Times New Roman"/>
              </a:rPr>
              <a:t>onları</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tüm</a:t>
            </a:r>
            <a:r>
              <a:rPr sz="1400" spc="-15" dirty="0">
                <a:solidFill>
                  <a:srgbClr val="1F2023"/>
                </a:solidFill>
                <a:latin typeface="Times New Roman"/>
                <a:cs typeface="Times New Roman"/>
              </a:rPr>
              <a:t> </a:t>
            </a:r>
            <a:r>
              <a:rPr sz="1400" dirty="0">
                <a:solidFill>
                  <a:srgbClr val="1F2023"/>
                </a:solidFill>
                <a:latin typeface="Times New Roman"/>
                <a:cs typeface="Times New Roman"/>
              </a:rPr>
              <a:t>bu</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anlamlardan</a:t>
            </a:r>
            <a:r>
              <a:rPr sz="1400" spc="15" dirty="0">
                <a:solidFill>
                  <a:srgbClr val="1F2023"/>
                </a:solidFill>
                <a:latin typeface="Times New Roman"/>
                <a:cs typeface="Times New Roman"/>
              </a:rPr>
              <a:t> </a:t>
            </a:r>
            <a:r>
              <a:rPr sz="1400" spc="-5" dirty="0">
                <a:solidFill>
                  <a:srgbClr val="1F2023"/>
                </a:solidFill>
                <a:latin typeface="Times New Roman"/>
                <a:cs typeface="Times New Roman"/>
              </a:rPr>
              <a:t>arındırın</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ki</a:t>
            </a:r>
            <a:r>
              <a:rPr sz="1400" spc="15" dirty="0">
                <a:solidFill>
                  <a:srgbClr val="1F2023"/>
                </a:solidFill>
                <a:latin typeface="Times New Roman"/>
                <a:cs typeface="Times New Roman"/>
              </a:rPr>
              <a:t> </a:t>
            </a:r>
            <a:r>
              <a:rPr sz="1400" spc="-10" dirty="0">
                <a:solidFill>
                  <a:srgbClr val="1F2023"/>
                </a:solidFill>
                <a:latin typeface="Times New Roman"/>
                <a:cs typeface="Times New Roman"/>
              </a:rPr>
              <a:t>sembolleri</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kendileri</a:t>
            </a:r>
            <a:r>
              <a:rPr sz="1400" spc="15" dirty="0">
                <a:solidFill>
                  <a:srgbClr val="1F2023"/>
                </a:solidFill>
                <a:latin typeface="Times New Roman"/>
                <a:cs typeface="Times New Roman"/>
              </a:rPr>
              <a:t> </a:t>
            </a:r>
            <a:r>
              <a:rPr sz="1400" spc="-5" dirty="0">
                <a:solidFill>
                  <a:srgbClr val="1F2023"/>
                </a:solidFill>
                <a:latin typeface="Times New Roman"/>
                <a:cs typeface="Times New Roman"/>
              </a:rPr>
              <a:t>olarak görebilelim... </a:t>
            </a:r>
            <a:r>
              <a:rPr sz="1400" spc="-335" dirty="0">
                <a:solidFill>
                  <a:srgbClr val="1F2023"/>
                </a:solidFill>
                <a:latin typeface="Times New Roman"/>
                <a:cs typeface="Times New Roman"/>
              </a:rPr>
              <a:t> </a:t>
            </a:r>
            <a:r>
              <a:rPr sz="1400" dirty="0">
                <a:solidFill>
                  <a:srgbClr val="1F2023"/>
                </a:solidFill>
                <a:latin typeface="Times New Roman"/>
                <a:cs typeface="Times New Roman"/>
              </a:rPr>
              <a:t>O</a:t>
            </a:r>
            <a:r>
              <a:rPr sz="1400" spc="-5" dirty="0">
                <a:solidFill>
                  <a:srgbClr val="1F2023"/>
                </a:solidFill>
                <a:latin typeface="Times New Roman"/>
                <a:cs typeface="Times New Roman"/>
              </a:rPr>
              <a:t> zaman</a:t>
            </a:r>
            <a:r>
              <a:rPr sz="1400" spc="5" dirty="0">
                <a:solidFill>
                  <a:srgbClr val="1F2023"/>
                </a:solidFill>
                <a:latin typeface="Times New Roman"/>
                <a:cs typeface="Times New Roman"/>
              </a:rPr>
              <a:t> </a:t>
            </a:r>
            <a:r>
              <a:rPr sz="1400" dirty="0">
                <a:solidFill>
                  <a:srgbClr val="1F2023"/>
                </a:solidFill>
                <a:latin typeface="Times New Roman"/>
                <a:cs typeface="Times New Roman"/>
              </a:rPr>
              <a:t>onlara</a:t>
            </a:r>
            <a:r>
              <a:rPr sz="1400" spc="-15" dirty="0">
                <a:solidFill>
                  <a:srgbClr val="1F2023"/>
                </a:solidFill>
                <a:latin typeface="Times New Roman"/>
                <a:cs typeface="Times New Roman"/>
              </a:rPr>
              <a:t> </a:t>
            </a:r>
            <a:r>
              <a:rPr sz="1400" spc="-5" dirty="0">
                <a:solidFill>
                  <a:srgbClr val="1F2023"/>
                </a:solidFill>
                <a:latin typeface="Times New Roman"/>
                <a:cs typeface="Times New Roman"/>
              </a:rPr>
              <a:t>sistematik</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bir</a:t>
            </a:r>
            <a:r>
              <a:rPr sz="1400" dirty="0">
                <a:solidFill>
                  <a:srgbClr val="1F2023"/>
                </a:solidFill>
                <a:latin typeface="Times New Roman"/>
                <a:cs typeface="Times New Roman"/>
              </a:rPr>
              <a:t> </a:t>
            </a:r>
            <a:r>
              <a:rPr sz="1400" spc="-5" dirty="0">
                <a:solidFill>
                  <a:srgbClr val="1F2023"/>
                </a:solidFill>
                <a:latin typeface="Times New Roman"/>
                <a:cs typeface="Times New Roman"/>
              </a:rPr>
              <a:t>şekilde</a:t>
            </a:r>
            <a:r>
              <a:rPr sz="1400" dirty="0">
                <a:solidFill>
                  <a:srgbClr val="1F2023"/>
                </a:solidFill>
                <a:latin typeface="Times New Roman"/>
                <a:cs typeface="Times New Roman"/>
              </a:rPr>
              <a:t> </a:t>
            </a:r>
            <a:r>
              <a:rPr sz="1400" spc="-10" dirty="0">
                <a:solidFill>
                  <a:srgbClr val="1F2023"/>
                </a:solidFill>
                <a:latin typeface="Times New Roman"/>
                <a:cs typeface="Times New Roman"/>
              </a:rPr>
              <a:t>anlamlar</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yükleyebiliriz…</a:t>
            </a:r>
            <a:endParaRPr sz="1400" dirty="0">
              <a:latin typeface="Times New Roman"/>
              <a:cs typeface="Times New Roman"/>
            </a:endParaRPr>
          </a:p>
          <a:p>
            <a:pPr marL="12700" marR="390525">
              <a:lnSpc>
                <a:spcPts val="2700"/>
              </a:lnSpc>
              <a:spcBef>
                <a:spcPts val="259"/>
              </a:spcBef>
            </a:pPr>
            <a:r>
              <a:rPr sz="1400" dirty="0">
                <a:solidFill>
                  <a:srgbClr val="1F2023"/>
                </a:solidFill>
                <a:latin typeface="Times New Roman"/>
                <a:cs typeface="Times New Roman"/>
              </a:rPr>
              <a:t>Bu,</a:t>
            </a:r>
            <a:r>
              <a:rPr sz="1400" spc="-5" dirty="0">
                <a:solidFill>
                  <a:srgbClr val="1F2023"/>
                </a:solidFill>
                <a:latin typeface="Times New Roman"/>
                <a:cs typeface="Times New Roman"/>
              </a:rPr>
              <a:t> </a:t>
            </a:r>
            <a:r>
              <a:rPr sz="1400" dirty="0">
                <a:solidFill>
                  <a:srgbClr val="1F2023"/>
                </a:solidFill>
                <a:latin typeface="Times New Roman"/>
                <a:cs typeface="Times New Roman"/>
              </a:rPr>
              <a:t>ne</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tür</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anlamların</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olduğuna</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dair</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teoremleri</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kanıtlamayı</a:t>
            </a:r>
            <a:r>
              <a:rPr sz="1400" spc="15" dirty="0">
                <a:solidFill>
                  <a:srgbClr val="1F2023"/>
                </a:solidFill>
                <a:latin typeface="Times New Roman"/>
                <a:cs typeface="Times New Roman"/>
              </a:rPr>
              <a:t> </a:t>
            </a:r>
            <a:r>
              <a:rPr sz="1400" spc="-5" dirty="0">
                <a:solidFill>
                  <a:srgbClr val="1F2023"/>
                </a:solidFill>
                <a:latin typeface="Times New Roman"/>
                <a:cs typeface="Times New Roman"/>
              </a:rPr>
              <a:t>mümkün</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kılar. </a:t>
            </a:r>
            <a:r>
              <a:rPr sz="1400" spc="-335" dirty="0">
                <a:solidFill>
                  <a:srgbClr val="1F2023"/>
                </a:solidFill>
                <a:latin typeface="Times New Roman"/>
                <a:cs typeface="Times New Roman"/>
              </a:rPr>
              <a:t> </a:t>
            </a:r>
            <a:r>
              <a:rPr sz="1400" dirty="0">
                <a:solidFill>
                  <a:srgbClr val="1F2023"/>
                </a:solidFill>
                <a:latin typeface="Times New Roman"/>
                <a:cs typeface="Times New Roman"/>
              </a:rPr>
              <a:t>Bu,</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sembollerden</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oluşturulmuş</a:t>
            </a:r>
            <a:r>
              <a:rPr sz="1400" spc="5" dirty="0">
                <a:solidFill>
                  <a:srgbClr val="1F2023"/>
                </a:solidFill>
                <a:latin typeface="Times New Roman"/>
                <a:cs typeface="Times New Roman"/>
              </a:rPr>
              <a:t> </a:t>
            </a:r>
            <a:r>
              <a:rPr sz="1400" spc="-5" dirty="0">
                <a:solidFill>
                  <a:srgbClr val="1F2023"/>
                </a:solidFill>
                <a:latin typeface="Times New Roman"/>
                <a:cs typeface="Times New Roman"/>
              </a:rPr>
              <a:t>diller</a:t>
            </a:r>
            <a:r>
              <a:rPr sz="1400" spc="-15" dirty="0">
                <a:solidFill>
                  <a:srgbClr val="1F2023"/>
                </a:solidFill>
                <a:latin typeface="Times New Roman"/>
                <a:cs typeface="Times New Roman"/>
              </a:rPr>
              <a:t> </a:t>
            </a:r>
            <a:r>
              <a:rPr sz="1400" dirty="0">
                <a:solidFill>
                  <a:srgbClr val="1F2023"/>
                </a:solidFill>
                <a:latin typeface="Times New Roman"/>
                <a:cs typeface="Times New Roman"/>
              </a:rPr>
              <a:t>tarafından</a:t>
            </a:r>
            <a:r>
              <a:rPr sz="1400" spc="-10" dirty="0">
                <a:solidFill>
                  <a:srgbClr val="1F2023"/>
                </a:solidFill>
                <a:latin typeface="Times New Roman"/>
                <a:cs typeface="Times New Roman"/>
              </a:rPr>
              <a:t> </a:t>
            </a:r>
            <a:r>
              <a:rPr sz="1400" spc="-5" dirty="0">
                <a:solidFill>
                  <a:srgbClr val="1F2023"/>
                </a:solidFill>
                <a:latin typeface="Times New Roman"/>
                <a:cs typeface="Times New Roman"/>
              </a:rPr>
              <a:t>karşılanabilir.</a:t>
            </a:r>
            <a:endParaRPr sz="1400" dirty="0">
              <a:latin typeface="Times New Roman"/>
              <a:cs typeface="Times New Roman"/>
            </a:endParaRPr>
          </a:p>
          <a:p>
            <a:pPr>
              <a:lnSpc>
                <a:spcPct val="100000"/>
              </a:lnSpc>
            </a:pPr>
            <a:endParaRPr sz="1500" dirty="0">
              <a:latin typeface="Times New Roman"/>
              <a:cs typeface="Times New Roman"/>
            </a:endParaRPr>
          </a:p>
          <a:p>
            <a:pPr marR="507365" algn="ctr">
              <a:lnSpc>
                <a:spcPct val="100000"/>
              </a:lnSpc>
              <a:spcBef>
                <a:spcPts val="1050"/>
              </a:spcBef>
            </a:pPr>
            <a:r>
              <a:rPr sz="2000" spc="105" dirty="0">
                <a:solidFill>
                  <a:srgbClr val="1F2023"/>
                </a:solidFill>
                <a:latin typeface="Arial Black" panose="020B0A04020102020204" pitchFamily="34" charset="0"/>
                <a:cs typeface="Arial"/>
              </a:rPr>
              <a:t>Biçimsel</a:t>
            </a:r>
            <a:r>
              <a:rPr sz="2000" spc="-80" dirty="0">
                <a:solidFill>
                  <a:srgbClr val="1F2023"/>
                </a:solidFill>
                <a:latin typeface="Arial Black" panose="020B0A04020102020204" pitchFamily="34" charset="0"/>
                <a:cs typeface="Arial"/>
              </a:rPr>
              <a:t> </a:t>
            </a:r>
            <a:r>
              <a:rPr sz="2000" spc="70" dirty="0">
                <a:solidFill>
                  <a:srgbClr val="1F2023"/>
                </a:solidFill>
                <a:latin typeface="Arial Black" panose="020B0A04020102020204" pitchFamily="34" charset="0"/>
                <a:cs typeface="Arial"/>
              </a:rPr>
              <a:t>Yöntem</a:t>
            </a:r>
            <a:r>
              <a:rPr sz="2000" spc="-75" dirty="0">
                <a:solidFill>
                  <a:srgbClr val="1F2023"/>
                </a:solidFill>
                <a:latin typeface="Arial Black" panose="020B0A04020102020204" pitchFamily="34" charset="0"/>
                <a:cs typeface="Arial"/>
              </a:rPr>
              <a:t> </a:t>
            </a:r>
            <a:r>
              <a:rPr sz="2000" spc="114" dirty="0">
                <a:solidFill>
                  <a:srgbClr val="1F2023"/>
                </a:solidFill>
                <a:latin typeface="Arial Black" panose="020B0A04020102020204" pitchFamily="34" charset="0"/>
                <a:cs typeface="Arial"/>
              </a:rPr>
              <a:t>Türleri</a:t>
            </a:r>
            <a:endParaRPr sz="2000" dirty="0">
              <a:latin typeface="Arial Black" panose="020B0A04020102020204" pitchFamily="34" charset="0"/>
              <a:cs typeface="Arial"/>
            </a:endParaRPr>
          </a:p>
          <a:p>
            <a:pPr marL="492125">
              <a:lnSpc>
                <a:spcPct val="100000"/>
              </a:lnSpc>
              <a:spcBef>
                <a:spcPts val="785"/>
              </a:spcBef>
            </a:pPr>
            <a:r>
              <a:rPr sz="1400" spc="30" dirty="0">
                <a:solidFill>
                  <a:srgbClr val="1F2023"/>
                </a:solidFill>
                <a:latin typeface="Arial Black" panose="020B0A04020102020204" pitchFamily="34" charset="0"/>
                <a:cs typeface="Arial"/>
              </a:rPr>
              <a:t>1-)</a:t>
            </a:r>
            <a:r>
              <a:rPr sz="1400" spc="-60" dirty="0">
                <a:solidFill>
                  <a:srgbClr val="1F2023"/>
                </a:solidFill>
                <a:latin typeface="Arial Black" panose="020B0A04020102020204" pitchFamily="34" charset="0"/>
                <a:cs typeface="Arial"/>
              </a:rPr>
              <a:t> </a:t>
            </a:r>
            <a:r>
              <a:rPr sz="1600" spc="60" dirty="0">
                <a:solidFill>
                  <a:srgbClr val="1F2023"/>
                </a:solidFill>
                <a:latin typeface="Arial Black" panose="020B0A04020102020204" pitchFamily="34" charset="0"/>
                <a:cs typeface="Arial"/>
              </a:rPr>
              <a:t>Model</a:t>
            </a:r>
            <a:r>
              <a:rPr sz="1600" spc="-60" dirty="0">
                <a:solidFill>
                  <a:srgbClr val="1F2023"/>
                </a:solidFill>
                <a:latin typeface="Arial Black" panose="020B0A04020102020204" pitchFamily="34" charset="0"/>
                <a:cs typeface="Arial"/>
              </a:rPr>
              <a:t> </a:t>
            </a:r>
            <a:r>
              <a:rPr sz="1600" spc="55" dirty="0">
                <a:solidFill>
                  <a:srgbClr val="1F2023"/>
                </a:solidFill>
                <a:latin typeface="Arial Black" panose="020B0A04020102020204" pitchFamily="34" charset="0"/>
                <a:cs typeface="Arial"/>
              </a:rPr>
              <a:t>Tabanlı</a:t>
            </a:r>
            <a:r>
              <a:rPr sz="1600" spc="-60" dirty="0">
                <a:solidFill>
                  <a:srgbClr val="1F2023"/>
                </a:solidFill>
                <a:latin typeface="Arial Black" panose="020B0A04020102020204" pitchFamily="34" charset="0"/>
                <a:cs typeface="Arial"/>
              </a:rPr>
              <a:t> </a:t>
            </a:r>
            <a:r>
              <a:rPr sz="1600" spc="75" dirty="0">
                <a:solidFill>
                  <a:srgbClr val="1F2023"/>
                </a:solidFill>
                <a:latin typeface="Arial Black" panose="020B0A04020102020204" pitchFamily="34" charset="0"/>
                <a:cs typeface="Arial"/>
              </a:rPr>
              <a:t>Diller</a:t>
            </a:r>
            <a:endParaRPr sz="1600" dirty="0">
              <a:latin typeface="Arial Black" panose="020B0A04020102020204" pitchFamily="34" charset="0"/>
              <a:cs typeface="Arial"/>
            </a:endParaRPr>
          </a:p>
        </p:txBody>
      </p:sp>
      <p:sp>
        <p:nvSpPr>
          <p:cNvPr id="4" name="object 4"/>
          <p:cNvSpPr/>
          <p:nvPr/>
        </p:nvSpPr>
        <p:spPr>
          <a:xfrm>
            <a:off x="1361186" y="4671694"/>
            <a:ext cx="5318125" cy="342900"/>
          </a:xfrm>
          <a:custGeom>
            <a:avLst/>
            <a:gdLst/>
            <a:ahLst/>
            <a:cxnLst/>
            <a:rect l="l" t="t" r="r" b="b"/>
            <a:pathLst>
              <a:path w="5318125" h="342900">
                <a:moveTo>
                  <a:pt x="5318125" y="0"/>
                </a:moveTo>
                <a:lnTo>
                  <a:pt x="0" y="0"/>
                </a:lnTo>
                <a:lnTo>
                  <a:pt x="0" y="342900"/>
                </a:lnTo>
                <a:lnTo>
                  <a:pt x="5318125" y="342900"/>
                </a:lnTo>
                <a:lnTo>
                  <a:pt x="5318125" y="0"/>
                </a:lnTo>
                <a:close/>
              </a:path>
            </a:pathLst>
          </a:custGeom>
          <a:solidFill>
            <a:srgbClr val="F8F8F9"/>
          </a:solidFill>
        </p:spPr>
        <p:txBody>
          <a:bodyPr wrap="square" lIns="0" tIns="0" rIns="0" bIns="0" rtlCol="0"/>
          <a:lstStyle/>
          <a:p>
            <a:endParaRPr/>
          </a:p>
        </p:txBody>
      </p:sp>
      <p:sp>
        <p:nvSpPr>
          <p:cNvPr id="5" name="object 5"/>
          <p:cNvSpPr txBox="1"/>
          <p:nvPr/>
        </p:nvSpPr>
        <p:spPr>
          <a:xfrm>
            <a:off x="1379474" y="4825618"/>
            <a:ext cx="4690745" cy="189230"/>
          </a:xfrm>
          <a:prstGeom prst="rect">
            <a:avLst/>
          </a:prstGeom>
          <a:solidFill>
            <a:srgbClr val="FFFFFF"/>
          </a:solidFill>
        </p:spPr>
        <p:txBody>
          <a:bodyPr vert="horz" wrap="square" lIns="0" tIns="0" rIns="0" bIns="0" rtlCol="0">
            <a:spAutoFit/>
          </a:bodyPr>
          <a:lstStyle/>
          <a:p>
            <a:pPr>
              <a:lnSpc>
                <a:spcPts val="1470"/>
              </a:lnSpc>
            </a:pPr>
            <a:r>
              <a:rPr sz="1300" spc="-5" dirty="0">
                <a:latin typeface="Arial"/>
                <a:cs typeface="Arial"/>
              </a:rPr>
              <a:t>Model </a:t>
            </a:r>
            <a:r>
              <a:rPr sz="1300" spc="-5" dirty="0">
                <a:solidFill>
                  <a:srgbClr val="202429"/>
                </a:solidFill>
                <a:latin typeface="Arial"/>
                <a:cs typeface="Arial"/>
              </a:rPr>
              <a:t>tabanlı</a:t>
            </a:r>
            <a:r>
              <a:rPr sz="1300" spc="15" dirty="0">
                <a:solidFill>
                  <a:srgbClr val="202429"/>
                </a:solidFill>
                <a:latin typeface="Arial"/>
                <a:cs typeface="Arial"/>
              </a:rPr>
              <a:t> </a:t>
            </a:r>
            <a:r>
              <a:rPr sz="1300" spc="-10" dirty="0">
                <a:solidFill>
                  <a:srgbClr val="202429"/>
                </a:solidFill>
                <a:latin typeface="Arial"/>
                <a:cs typeface="Arial"/>
              </a:rPr>
              <a:t>diller,</a:t>
            </a:r>
            <a:r>
              <a:rPr sz="1300" spc="20" dirty="0">
                <a:solidFill>
                  <a:srgbClr val="202429"/>
                </a:solidFill>
                <a:latin typeface="Arial"/>
                <a:cs typeface="Arial"/>
              </a:rPr>
              <a:t> </a:t>
            </a:r>
            <a:r>
              <a:rPr sz="1300" spc="-5" dirty="0">
                <a:solidFill>
                  <a:srgbClr val="202429"/>
                </a:solidFill>
                <a:latin typeface="Arial"/>
                <a:cs typeface="Arial"/>
              </a:rPr>
              <a:t>sistemin</a:t>
            </a:r>
            <a:r>
              <a:rPr sz="1300" spc="10" dirty="0">
                <a:solidFill>
                  <a:srgbClr val="202429"/>
                </a:solidFill>
                <a:latin typeface="Arial"/>
                <a:cs typeface="Arial"/>
              </a:rPr>
              <a:t> </a:t>
            </a:r>
            <a:r>
              <a:rPr sz="1300" spc="-5" dirty="0">
                <a:solidFill>
                  <a:srgbClr val="202429"/>
                </a:solidFill>
                <a:latin typeface="Arial"/>
                <a:cs typeface="Arial"/>
              </a:rPr>
              <a:t>davranışını</a:t>
            </a:r>
            <a:r>
              <a:rPr sz="1300" spc="20" dirty="0">
                <a:solidFill>
                  <a:srgbClr val="202429"/>
                </a:solidFill>
                <a:latin typeface="Arial"/>
                <a:cs typeface="Arial"/>
              </a:rPr>
              <a:t> </a:t>
            </a:r>
            <a:r>
              <a:rPr sz="1300" spc="-5" dirty="0">
                <a:solidFill>
                  <a:srgbClr val="202429"/>
                </a:solidFill>
                <a:latin typeface="Arial"/>
                <a:cs typeface="Arial"/>
              </a:rPr>
              <a:t>belirlemek</a:t>
            </a:r>
            <a:r>
              <a:rPr sz="1300" dirty="0">
                <a:solidFill>
                  <a:srgbClr val="202429"/>
                </a:solidFill>
                <a:latin typeface="Arial"/>
                <a:cs typeface="Arial"/>
              </a:rPr>
              <a:t> </a:t>
            </a:r>
            <a:r>
              <a:rPr sz="1300" spc="-10" dirty="0">
                <a:solidFill>
                  <a:srgbClr val="202429"/>
                </a:solidFill>
                <a:latin typeface="Arial"/>
                <a:cs typeface="Arial"/>
              </a:rPr>
              <a:t>için</a:t>
            </a:r>
            <a:r>
              <a:rPr sz="1300" spc="10" dirty="0">
                <a:solidFill>
                  <a:srgbClr val="202429"/>
                </a:solidFill>
                <a:latin typeface="Arial"/>
                <a:cs typeface="Arial"/>
              </a:rPr>
              <a:t> </a:t>
            </a:r>
            <a:r>
              <a:rPr sz="1300" spc="-5" dirty="0">
                <a:solidFill>
                  <a:srgbClr val="202429"/>
                </a:solidFill>
                <a:latin typeface="Arial"/>
                <a:cs typeface="Arial"/>
              </a:rPr>
              <a:t>sistemin</a:t>
            </a:r>
            <a:endParaRPr sz="1300">
              <a:latin typeface="Arial"/>
              <a:cs typeface="Arial"/>
            </a:endParaRPr>
          </a:p>
        </p:txBody>
      </p:sp>
      <p:sp>
        <p:nvSpPr>
          <p:cNvPr id="6" name="object 6"/>
          <p:cNvSpPr/>
          <p:nvPr/>
        </p:nvSpPr>
        <p:spPr>
          <a:xfrm>
            <a:off x="1361186" y="5014594"/>
            <a:ext cx="5318125" cy="342900"/>
          </a:xfrm>
          <a:custGeom>
            <a:avLst/>
            <a:gdLst/>
            <a:ahLst/>
            <a:cxnLst/>
            <a:rect l="l" t="t" r="r" b="b"/>
            <a:pathLst>
              <a:path w="5318125" h="342900">
                <a:moveTo>
                  <a:pt x="5318125" y="0"/>
                </a:moveTo>
                <a:lnTo>
                  <a:pt x="0" y="0"/>
                </a:lnTo>
                <a:lnTo>
                  <a:pt x="0" y="342900"/>
                </a:lnTo>
                <a:lnTo>
                  <a:pt x="5318125" y="342900"/>
                </a:lnTo>
                <a:lnTo>
                  <a:pt x="5318125" y="0"/>
                </a:lnTo>
                <a:close/>
              </a:path>
            </a:pathLst>
          </a:custGeom>
          <a:solidFill>
            <a:srgbClr val="F8F8F9"/>
          </a:solidFill>
        </p:spPr>
        <p:txBody>
          <a:bodyPr wrap="square" lIns="0" tIns="0" rIns="0" bIns="0" rtlCol="0"/>
          <a:lstStyle/>
          <a:p>
            <a:endParaRPr/>
          </a:p>
        </p:txBody>
      </p:sp>
      <p:sp>
        <p:nvSpPr>
          <p:cNvPr id="7" name="object 7"/>
          <p:cNvSpPr txBox="1"/>
          <p:nvPr/>
        </p:nvSpPr>
        <p:spPr>
          <a:xfrm>
            <a:off x="1379474" y="5168518"/>
            <a:ext cx="2597785" cy="189230"/>
          </a:xfrm>
          <a:prstGeom prst="rect">
            <a:avLst/>
          </a:prstGeom>
          <a:solidFill>
            <a:srgbClr val="FFFFFF"/>
          </a:solidFill>
        </p:spPr>
        <p:txBody>
          <a:bodyPr vert="horz" wrap="square" lIns="0" tIns="0" rIns="0" bIns="0" rtlCol="0">
            <a:spAutoFit/>
          </a:bodyPr>
          <a:lstStyle/>
          <a:p>
            <a:pPr>
              <a:lnSpc>
                <a:spcPts val="1470"/>
              </a:lnSpc>
            </a:pPr>
            <a:r>
              <a:rPr sz="1300" spc="-5" dirty="0">
                <a:solidFill>
                  <a:srgbClr val="202429"/>
                </a:solidFill>
                <a:latin typeface="Arial"/>
                <a:cs typeface="Arial"/>
              </a:rPr>
              <a:t>matematiksel</a:t>
            </a:r>
            <a:r>
              <a:rPr sz="1300" spc="-15" dirty="0">
                <a:solidFill>
                  <a:srgbClr val="202429"/>
                </a:solidFill>
                <a:latin typeface="Arial"/>
                <a:cs typeface="Arial"/>
              </a:rPr>
              <a:t> </a:t>
            </a:r>
            <a:r>
              <a:rPr sz="1300" spc="-5" dirty="0">
                <a:solidFill>
                  <a:srgbClr val="202429"/>
                </a:solidFill>
                <a:latin typeface="Arial"/>
                <a:cs typeface="Arial"/>
              </a:rPr>
              <a:t>bir</a:t>
            </a:r>
            <a:r>
              <a:rPr sz="1300" spc="-25" dirty="0">
                <a:solidFill>
                  <a:srgbClr val="202429"/>
                </a:solidFill>
                <a:latin typeface="Arial"/>
                <a:cs typeface="Arial"/>
              </a:rPr>
              <a:t> </a:t>
            </a:r>
            <a:r>
              <a:rPr sz="1300" spc="-5" dirty="0">
                <a:solidFill>
                  <a:srgbClr val="202429"/>
                </a:solidFill>
                <a:latin typeface="Arial"/>
                <a:cs typeface="Arial"/>
              </a:rPr>
              <a:t>modelini</a:t>
            </a:r>
            <a:r>
              <a:rPr sz="1300" spc="-25" dirty="0">
                <a:solidFill>
                  <a:srgbClr val="202429"/>
                </a:solidFill>
                <a:latin typeface="Arial"/>
                <a:cs typeface="Arial"/>
              </a:rPr>
              <a:t> </a:t>
            </a:r>
            <a:r>
              <a:rPr sz="1300" spc="-5" dirty="0">
                <a:solidFill>
                  <a:srgbClr val="202429"/>
                </a:solidFill>
                <a:latin typeface="Arial"/>
                <a:cs typeface="Arial"/>
              </a:rPr>
              <a:t>oluşturur.</a:t>
            </a:r>
            <a:endParaRPr sz="1300">
              <a:latin typeface="Arial"/>
              <a:cs typeface="Arial"/>
            </a:endParaRPr>
          </a:p>
        </p:txBody>
      </p:sp>
      <p:sp>
        <p:nvSpPr>
          <p:cNvPr id="8" name="object 8"/>
          <p:cNvSpPr/>
          <p:nvPr/>
        </p:nvSpPr>
        <p:spPr>
          <a:xfrm>
            <a:off x="1109776" y="5357443"/>
            <a:ext cx="5569585" cy="343535"/>
          </a:xfrm>
          <a:custGeom>
            <a:avLst/>
            <a:gdLst/>
            <a:ahLst/>
            <a:cxnLst/>
            <a:rect l="l" t="t" r="r" b="b"/>
            <a:pathLst>
              <a:path w="5569584" h="343535">
                <a:moveTo>
                  <a:pt x="5569584" y="0"/>
                </a:moveTo>
                <a:lnTo>
                  <a:pt x="0" y="0"/>
                </a:lnTo>
                <a:lnTo>
                  <a:pt x="0" y="343204"/>
                </a:lnTo>
                <a:lnTo>
                  <a:pt x="5569584" y="343204"/>
                </a:lnTo>
                <a:lnTo>
                  <a:pt x="5569584" y="0"/>
                </a:lnTo>
                <a:close/>
              </a:path>
            </a:pathLst>
          </a:custGeom>
          <a:solidFill>
            <a:srgbClr val="F8F8F9"/>
          </a:solidFill>
        </p:spPr>
        <p:txBody>
          <a:bodyPr wrap="square" lIns="0" tIns="0" rIns="0" bIns="0" rtlCol="0"/>
          <a:lstStyle/>
          <a:p>
            <a:endParaRPr/>
          </a:p>
        </p:txBody>
      </p:sp>
      <p:sp>
        <p:nvSpPr>
          <p:cNvPr id="9" name="object 9"/>
          <p:cNvSpPr txBox="1"/>
          <p:nvPr/>
        </p:nvSpPr>
        <p:spPr>
          <a:xfrm>
            <a:off x="1115364" y="5488304"/>
            <a:ext cx="172085" cy="223520"/>
          </a:xfrm>
          <a:prstGeom prst="rect">
            <a:avLst/>
          </a:prstGeom>
        </p:spPr>
        <p:txBody>
          <a:bodyPr vert="horz" wrap="square" lIns="0" tIns="12065" rIns="0" bIns="0" rtlCol="0">
            <a:spAutoFit/>
          </a:bodyPr>
          <a:lstStyle/>
          <a:p>
            <a:pPr marL="12700">
              <a:lnSpc>
                <a:spcPct val="100000"/>
              </a:lnSpc>
              <a:spcBef>
                <a:spcPts val="95"/>
              </a:spcBef>
            </a:pPr>
            <a:r>
              <a:rPr sz="1300" spc="-5" dirty="0">
                <a:solidFill>
                  <a:srgbClr val="1F2023"/>
                </a:solidFill>
                <a:latin typeface="Wingdings"/>
                <a:cs typeface="Wingdings"/>
              </a:rPr>
              <a:t></a:t>
            </a:r>
            <a:endParaRPr sz="1300">
              <a:latin typeface="Wingdings"/>
              <a:cs typeface="Wingdings"/>
            </a:endParaRPr>
          </a:p>
        </p:txBody>
      </p:sp>
      <p:sp>
        <p:nvSpPr>
          <p:cNvPr id="10" name="object 10"/>
          <p:cNvSpPr txBox="1"/>
          <p:nvPr/>
        </p:nvSpPr>
        <p:spPr>
          <a:xfrm>
            <a:off x="1356613" y="5511367"/>
            <a:ext cx="4992370" cy="189865"/>
          </a:xfrm>
          <a:prstGeom prst="rect">
            <a:avLst/>
          </a:prstGeom>
          <a:solidFill>
            <a:srgbClr val="FFFFFF"/>
          </a:solidFill>
        </p:spPr>
        <p:txBody>
          <a:bodyPr vert="horz" wrap="square" lIns="0" tIns="0" rIns="0" bIns="0" rtlCol="0">
            <a:spAutoFit/>
          </a:bodyPr>
          <a:lstStyle/>
          <a:p>
            <a:pPr>
              <a:lnSpc>
                <a:spcPts val="1475"/>
              </a:lnSpc>
            </a:pPr>
            <a:r>
              <a:rPr sz="1300" spc="-5" dirty="0">
                <a:solidFill>
                  <a:srgbClr val="202429"/>
                </a:solidFill>
                <a:latin typeface="Arial"/>
                <a:cs typeface="Arial"/>
              </a:rPr>
              <a:t>Model,</a:t>
            </a:r>
            <a:r>
              <a:rPr sz="1300" spc="-10" dirty="0">
                <a:solidFill>
                  <a:srgbClr val="202429"/>
                </a:solidFill>
                <a:latin typeface="Arial"/>
                <a:cs typeface="Arial"/>
              </a:rPr>
              <a:t> </a:t>
            </a:r>
            <a:r>
              <a:rPr sz="1300" spc="-5" dirty="0">
                <a:solidFill>
                  <a:srgbClr val="202429"/>
                </a:solidFill>
                <a:latin typeface="Arial"/>
                <a:cs typeface="Arial"/>
              </a:rPr>
              <a:t>temel</a:t>
            </a:r>
            <a:r>
              <a:rPr sz="1300" spc="5" dirty="0">
                <a:solidFill>
                  <a:srgbClr val="202429"/>
                </a:solidFill>
                <a:latin typeface="Arial"/>
                <a:cs typeface="Arial"/>
              </a:rPr>
              <a:t> </a:t>
            </a:r>
            <a:r>
              <a:rPr sz="1300" spc="-5" dirty="0">
                <a:solidFill>
                  <a:srgbClr val="202429"/>
                </a:solidFill>
                <a:latin typeface="Arial"/>
                <a:cs typeface="Arial"/>
              </a:rPr>
              <a:t>bir </a:t>
            </a:r>
            <a:r>
              <a:rPr sz="1300" dirty="0">
                <a:solidFill>
                  <a:srgbClr val="202429"/>
                </a:solidFill>
                <a:latin typeface="Arial"/>
                <a:cs typeface="Arial"/>
              </a:rPr>
              <a:t>durumdan</a:t>
            </a:r>
            <a:r>
              <a:rPr sz="1300" spc="-5" dirty="0">
                <a:solidFill>
                  <a:srgbClr val="202429"/>
                </a:solidFill>
                <a:latin typeface="Arial"/>
                <a:cs typeface="Arial"/>
              </a:rPr>
              <a:t> (veri)</a:t>
            </a:r>
            <a:r>
              <a:rPr sz="1300" spc="5" dirty="0">
                <a:solidFill>
                  <a:srgbClr val="202429"/>
                </a:solidFill>
                <a:latin typeface="Arial"/>
                <a:cs typeface="Arial"/>
              </a:rPr>
              <a:t> </a:t>
            </a:r>
            <a:r>
              <a:rPr sz="1300" spc="-10" dirty="0">
                <a:solidFill>
                  <a:srgbClr val="202429"/>
                </a:solidFill>
                <a:latin typeface="Arial"/>
                <a:cs typeface="Arial"/>
              </a:rPr>
              <a:t>ve</a:t>
            </a:r>
            <a:r>
              <a:rPr sz="1300" spc="5" dirty="0">
                <a:solidFill>
                  <a:srgbClr val="202429"/>
                </a:solidFill>
                <a:latin typeface="Arial"/>
                <a:cs typeface="Arial"/>
              </a:rPr>
              <a:t> </a:t>
            </a:r>
            <a:r>
              <a:rPr sz="1300" spc="-5" dirty="0">
                <a:solidFill>
                  <a:srgbClr val="202429"/>
                </a:solidFill>
                <a:latin typeface="Arial"/>
                <a:cs typeface="Arial"/>
              </a:rPr>
              <a:t>bu </a:t>
            </a:r>
            <a:r>
              <a:rPr sz="1300" dirty="0">
                <a:solidFill>
                  <a:srgbClr val="202429"/>
                </a:solidFill>
                <a:latin typeface="Arial"/>
                <a:cs typeface="Arial"/>
              </a:rPr>
              <a:t>durum</a:t>
            </a:r>
            <a:r>
              <a:rPr sz="1300" spc="10" dirty="0">
                <a:solidFill>
                  <a:srgbClr val="202429"/>
                </a:solidFill>
                <a:latin typeface="Arial"/>
                <a:cs typeface="Arial"/>
              </a:rPr>
              <a:t> </a:t>
            </a:r>
            <a:r>
              <a:rPr sz="1300" spc="-5" dirty="0">
                <a:solidFill>
                  <a:srgbClr val="202429"/>
                </a:solidFill>
                <a:latin typeface="Arial"/>
                <a:cs typeface="Arial"/>
              </a:rPr>
              <a:t>üzerindeki bir işlemler</a:t>
            </a:r>
            <a:endParaRPr sz="1300">
              <a:latin typeface="Arial"/>
              <a:cs typeface="Arial"/>
            </a:endParaRPr>
          </a:p>
        </p:txBody>
      </p:sp>
      <p:sp>
        <p:nvSpPr>
          <p:cNvPr id="11" name="object 11"/>
          <p:cNvSpPr/>
          <p:nvPr/>
        </p:nvSpPr>
        <p:spPr>
          <a:xfrm>
            <a:off x="1109776" y="5700648"/>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12" name="object 12"/>
          <p:cNvSpPr txBox="1"/>
          <p:nvPr/>
        </p:nvSpPr>
        <p:spPr>
          <a:xfrm>
            <a:off x="1356613" y="5854572"/>
            <a:ext cx="1312545" cy="189230"/>
          </a:xfrm>
          <a:prstGeom prst="rect">
            <a:avLst/>
          </a:prstGeom>
          <a:solidFill>
            <a:srgbClr val="FFFFFF"/>
          </a:solidFill>
        </p:spPr>
        <p:txBody>
          <a:bodyPr vert="horz" wrap="square" lIns="0" tIns="0" rIns="0" bIns="0" rtlCol="0">
            <a:spAutoFit/>
          </a:bodyPr>
          <a:lstStyle/>
          <a:p>
            <a:pPr>
              <a:lnSpc>
                <a:spcPts val="1470"/>
              </a:lnSpc>
            </a:pPr>
            <a:r>
              <a:rPr sz="1300" spc="-5" dirty="0">
                <a:solidFill>
                  <a:srgbClr val="202429"/>
                </a:solidFill>
                <a:latin typeface="Arial"/>
                <a:cs typeface="Arial"/>
              </a:rPr>
              <a:t>yığınından</a:t>
            </a:r>
            <a:r>
              <a:rPr sz="1300" spc="-60" dirty="0">
                <a:solidFill>
                  <a:srgbClr val="202429"/>
                </a:solidFill>
                <a:latin typeface="Arial"/>
                <a:cs typeface="Arial"/>
              </a:rPr>
              <a:t> </a:t>
            </a:r>
            <a:r>
              <a:rPr sz="1300" spc="-10" dirty="0">
                <a:solidFill>
                  <a:srgbClr val="202429"/>
                </a:solidFill>
                <a:latin typeface="Arial"/>
                <a:cs typeface="Arial"/>
              </a:rPr>
              <a:t>oluşur.</a:t>
            </a:r>
            <a:endParaRPr sz="1300">
              <a:latin typeface="Arial"/>
              <a:cs typeface="Arial"/>
            </a:endParaRPr>
          </a:p>
        </p:txBody>
      </p:sp>
      <p:sp>
        <p:nvSpPr>
          <p:cNvPr id="13" name="object 13"/>
          <p:cNvSpPr/>
          <p:nvPr/>
        </p:nvSpPr>
        <p:spPr>
          <a:xfrm>
            <a:off x="1109776" y="6043548"/>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14" name="object 14"/>
          <p:cNvSpPr txBox="1"/>
          <p:nvPr/>
        </p:nvSpPr>
        <p:spPr>
          <a:xfrm>
            <a:off x="1115364" y="6174104"/>
            <a:ext cx="172085" cy="223520"/>
          </a:xfrm>
          <a:prstGeom prst="rect">
            <a:avLst/>
          </a:prstGeom>
        </p:spPr>
        <p:txBody>
          <a:bodyPr vert="horz" wrap="square" lIns="0" tIns="12065" rIns="0" bIns="0" rtlCol="0">
            <a:spAutoFit/>
          </a:bodyPr>
          <a:lstStyle/>
          <a:p>
            <a:pPr marL="12700">
              <a:lnSpc>
                <a:spcPct val="100000"/>
              </a:lnSpc>
              <a:spcBef>
                <a:spcPts val="95"/>
              </a:spcBef>
            </a:pPr>
            <a:r>
              <a:rPr sz="1300" spc="-5" dirty="0">
                <a:solidFill>
                  <a:srgbClr val="1F2023"/>
                </a:solidFill>
                <a:latin typeface="Wingdings"/>
                <a:cs typeface="Wingdings"/>
              </a:rPr>
              <a:t></a:t>
            </a:r>
            <a:endParaRPr sz="1300">
              <a:latin typeface="Wingdings"/>
              <a:cs typeface="Wingdings"/>
            </a:endParaRPr>
          </a:p>
        </p:txBody>
      </p:sp>
      <p:sp>
        <p:nvSpPr>
          <p:cNvPr id="15" name="object 15"/>
          <p:cNvSpPr txBox="1"/>
          <p:nvPr/>
        </p:nvSpPr>
        <p:spPr>
          <a:xfrm>
            <a:off x="1356613" y="6197472"/>
            <a:ext cx="5285105" cy="189230"/>
          </a:xfrm>
          <a:prstGeom prst="rect">
            <a:avLst/>
          </a:prstGeom>
          <a:solidFill>
            <a:srgbClr val="FFFFFF"/>
          </a:solidFill>
        </p:spPr>
        <p:txBody>
          <a:bodyPr vert="horz" wrap="square" lIns="0" tIns="0" rIns="0" bIns="0" rtlCol="0">
            <a:spAutoFit/>
          </a:bodyPr>
          <a:lstStyle/>
          <a:p>
            <a:pPr>
              <a:lnSpc>
                <a:spcPts val="1470"/>
              </a:lnSpc>
            </a:pPr>
            <a:r>
              <a:rPr sz="1300" spc="-10" dirty="0">
                <a:solidFill>
                  <a:srgbClr val="202429"/>
                </a:solidFill>
                <a:latin typeface="Arial"/>
                <a:cs typeface="Arial"/>
              </a:rPr>
              <a:t>Durum</a:t>
            </a:r>
            <a:r>
              <a:rPr sz="1300" spc="-5" dirty="0">
                <a:solidFill>
                  <a:srgbClr val="202429"/>
                </a:solidFill>
                <a:latin typeface="Arial"/>
                <a:cs typeface="Arial"/>
              </a:rPr>
              <a:t> modeli,</a:t>
            </a:r>
            <a:r>
              <a:rPr sz="1300" spc="10" dirty="0">
                <a:solidFill>
                  <a:srgbClr val="202429"/>
                </a:solidFill>
                <a:latin typeface="Arial"/>
                <a:cs typeface="Arial"/>
              </a:rPr>
              <a:t> </a:t>
            </a:r>
            <a:r>
              <a:rPr sz="1300" spc="-5" dirty="0">
                <a:solidFill>
                  <a:srgbClr val="202429"/>
                </a:solidFill>
                <a:latin typeface="Arial"/>
                <a:cs typeface="Arial"/>
              </a:rPr>
              <a:t>ilişkiler,</a:t>
            </a:r>
            <a:r>
              <a:rPr sz="1300" dirty="0">
                <a:solidFill>
                  <a:srgbClr val="202429"/>
                </a:solidFill>
                <a:latin typeface="Arial"/>
                <a:cs typeface="Arial"/>
              </a:rPr>
              <a:t> </a:t>
            </a:r>
            <a:r>
              <a:rPr sz="1300" spc="-5" dirty="0">
                <a:solidFill>
                  <a:srgbClr val="202429"/>
                </a:solidFill>
                <a:latin typeface="Arial"/>
                <a:cs typeface="Arial"/>
              </a:rPr>
              <a:t>kümeler, diziler</a:t>
            </a:r>
            <a:r>
              <a:rPr sz="1300" spc="10" dirty="0">
                <a:solidFill>
                  <a:srgbClr val="202429"/>
                </a:solidFill>
                <a:latin typeface="Arial"/>
                <a:cs typeface="Arial"/>
              </a:rPr>
              <a:t> </a:t>
            </a:r>
            <a:r>
              <a:rPr sz="1300" spc="-10" dirty="0">
                <a:solidFill>
                  <a:srgbClr val="202429"/>
                </a:solidFill>
                <a:latin typeface="Arial"/>
                <a:cs typeface="Arial"/>
              </a:rPr>
              <a:t>ve</a:t>
            </a:r>
            <a:r>
              <a:rPr sz="1300" spc="10" dirty="0">
                <a:solidFill>
                  <a:srgbClr val="202429"/>
                </a:solidFill>
                <a:latin typeface="Arial"/>
                <a:cs typeface="Arial"/>
              </a:rPr>
              <a:t> </a:t>
            </a:r>
            <a:r>
              <a:rPr sz="1300" spc="-5" dirty="0">
                <a:solidFill>
                  <a:srgbClr val="202429"/>
                </a:solidFill>
                <a:latin typeface="Arial"/>
                <a:cs typeface="Arial"/>
              </a:rPr>
              <a:t>fonksiyonlar gibi</a:t>
            </a:r>
            <a:r>
              <a:rPr sz="1300" dirty="0">
                <a:solidFill>
                  <a:srgbClr val="202429"/>
                </a:solidFill>
                <a:latin typeface="Arial"/>
                <a:cs typeface="Arial"/>
              </a:rPr>
              <a:t> </a:t>
            </a:r>
            <a:r>
              <a:rPr sz="1300" spc="-5" dirty="0">
                <a:solidFill>
                  <a:srgbClr val="202429"/>
                </a:solidFill>
                <a:latin typeface="Arial"/>
                <a:cs typeface="Arial"/>
              </a:rPr>
              <a:t>matematiksel</a:t>
            </a:r>
            <a:endParaRPr sz="1300">
              <a:latin typeface="Arial"/>
              <a:cs typeface="Arial"/>
            </a:endParaRPr>
          </a:p>
        </p:txBody>
      </p:sp>
      <p:sp>
        <p:nvSpPr>
          <p:cNvPr id="16" name="object 16"/>
          <p:cNvSpPr/>
          <p:nvPr/>
        </p:nvSpPr>
        <p:spPr>
          <a:xfrm>
            <a:off x="1109776" y="6386448"/>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17" name="object 17"/>
          <p:cNvSpPr txBox="1"/>
          <p:nvPr/>
        </p:nvSpPr>
        <p:spPr>
          <a:xfrm>
            <a:off x="1356613" y="6540372"/>
            <a:ext cx="2248535" cy="189230"/>
          </a:xfrm>
          <a:prstGeom prst="rect">
            <a:avLst/>
          </a:prstGeom>
          <a:solidFill>
            <a:srgbClr val="FFFFFF"/>
          </a:solidFill>
        </p:spPr>
        <p:txBody>
          <a:bodyPr vert="horz" wrap="square" lIns="0" tIns="0" rIns="0" bIns="0" rtlCol="0">
            <a:spAutoFit/>
          </a:bodyPr>
          <a:lstStyle/>
          <a:p>
            <a:pPr>
              <a:lnSpc>
                <a:spcPts val="1470"/>
              </a:lnSpc>
            </a:pPr>
            <a:r>
              <a:rPr sz="1300" spc="-5" dirty="0">
                <a:solidFill>
                  <a:srgbClr val="202429"/>
                </a:solidFill>
                <a:latin typeface="Arial"/>
                <a:cs typeface="Arial"/>
              </a:rPr>
              <a:t>varlıklar yardımıyla</a:t>
            </a:r>
            <a:r>
              <a:rPr sz="1300" spc="-10" dirty="0">
                <a:solidFill>
                  <a:srgbClr val="202429"/>
                </a:solidFill>
                <a:latin typeface="Arial"/>
                <a:cs typeface="Arial"/>
              </a:rPr>
              <a:t> </a:t>
            </a:r>
            <a:r>
              <a:rPr sz="1300" spc="-5" dirty="0">
                <a:solidFill>
                  <a:srgbClr val="202429"/>
                </a:solidFill>
                <a:latin typeface="Arial"/>
                <a:cs typeface="Arial"/>
              </a:rPr>
              <a:t>oluşturulur.</a:t>
            </a:r>
            <a:endParaRPr sz="1300" dirty="0">
              <a:latin typeface="Arial"/>
              <a:cs typeface="Arial"/>
            </a:endParaRPr>
          </a:p>
        </p:txBody>
      </p:sp>
      <p:sp>
        <p:nvSpPr>
          <p:cNvPr id="18" name="object 18"/>
          <p:cNvSpPr/>
          <p:nvPr/>
        </p:nvSpPr>
        <p:spPr>
          <a:xfrm>
            <a:off x="1109776" y="6729348"/>
            <a:ext cx="5569585" cy="342900"/>
          </a:xfrm>
          <a:custGeom>
            <a:avLst/>
            <a:gdLst/>
            <a:ahLst/>
            <a:cxnLst/>
            <a:rect l="l" t="t" r="r" b="b"/>
            <a:pathLst>
              <a:path w="5569584" h="342900">
                <a:moveTo>
                  <a:pt x="5569584" y="0"/>
                </a:moveTo>
                <a:lnTo>
                  <a:pt x="0" y="0"/>
                </a:lnTo>
                <a:lnTo>
                  <a:pt x="0" y="342899"/>
                </a:lnTo>
                <a:lnTo>
                  <a:pt x="5569584" y="342899"/>
                </a:lnTo>
                <a:lnTo>
                  <a:pt x="5569584" y="0"/>
                </a:lnTo>
                <a:close/>
              </a:path>
            </a:pathLst>
          </a:custGeom>
          <a:solidFill>
            <a:srgbClr val="F8F8F9"/>
          </a:solidFill>
        </p:spPr>
        <p:txBody>
          <a:bodyPr wrap="square" lIns="0" tIns="0" rIns="0" bIns="0" rtlCol="0"/>
          <a:lstStyle/>
          <a:p>
            <a:endParaRPr/>
          </a:p>
        </p:txBody>
      </p:sp>
      <p:sp>
        <p:nvSpPr>
          <p:cNvPr id="19" name="object 19"/>
          <p:cNvSpPr txBox="1"/>
          <p:nvPr/>
        </p:nvSpPr>
        <p:spPr>
          <a:xfrm>
            <a:off x="1115364" y="6859904"/>
            <a:ext cx="172085" cy="223520"/>
          </a:xfrm>
          <a:prstGeom prst="rect">
            <a:avLst/>
          </a:prstGeom>
        </p:spPr>
        <p:txBody>
          <a:bodyPr vert="horz" wrap="square" lIns="0" tIns="12065" rIns="0" bIns="0" rtlCol="0">
            <a:spAutoFit/>
          </a:bodyPr>
          <a:lstStyle/>
          <a:p>
            <a:pPr marL="12700">
              <a:lnSpc>
                <a:spcPct val="100000"/>
              </a:lnSpc>
              <a:spcBef>
                <a:spcPts val="95"/>
              </a:spcBef>
            </a:pPr>
            <a:r>
              <a:rPr sz="1300" spc="-5" dirty="0">
                <a:solidFill>
                  <a:srgbClr val="1F2023"/>
                </a:solidFill>
                <a:latin typeface="Wingdings"/>
                <a:cs typeface="Wingdings"/>
              </a:rPr>
              <a:t></a:t>
            </a:r>
            <a:endParaRPr sz="1300">
              <a:latin typeface="Wingdings"/>
              <a:cs typeface="Wingdings"/>
            </a:endParaRPr>
          </a:p>
        </p:txBody>
      </p:sp>
      <p:sp>
        <p:nvSpPr>
          <p:cNvPr id="20" name="object 20"/>
          <p:cNvSpPr txBox="1"/>
          <p:nvPr/>
        </p:nvSpPr>
        <p:spPr>
          <a:xfrm>
            <a:off x="1356613" y="6883272"/>
            <a:ext cx="5233035" cy="189230"/>
          </a:xfrm>
          <a:prstGeom prst="rect">
            <a:avLst/>
          </a:prstGeom>
          <a:solidFill>
            <a:srgbClr val="FFFFFF"/>
          </a:solidFill>
        </p:spPr>
        <p:txBody>
          <a:bodyPr vert="horz" wrap="square" lIns="0" tIns="0" rIns="0" bIns="0" rtlCol="0">
            <a:spAutoFit/>
          </a:bodyPr>
          <a:lstStyle/>
          <a:p>
            <a:pPr>
              <a:lnSpc>
                <a:spcPts val="1470"/>
              </a:lnSpc>
            </a:pPr>
            <a:r>
              <a:rPr sz="1300" spc="-5" dirty="0">
                <a:solidFill>
                  <a:srgbClr val="202429"/>
                </a:solidFill>
                <a:latin typeface="Arial"/>
                <a:cs typeface="Arial"/>
              </a:rPr>
              <a:t>İşlemler,</a:t>
            </a:r>
            <a:r>
              <a:rPr sz="1300" spc="10" dirty="0">
                <a:solidFill>
                  <a:srgbClr val="202429"/>
                </a:solidFill>
                <a:latin typeface="Arial"/>
                <a:cs typeface="Arial"/>
              </a:rPr>
              <a:t> </a:t>
            </a:r>
            <a:r>
              <a:rPr sz="1300" spc="-5" dirty="0">
                <a:solidFill>
                  <a:srgbClr val="202429"/>
                </a:solidFill>
                <a:latin typeface="Arial"/>
                <a:cs typeface="Arial"/>
              </a:rPr>
              <a:t>ön</a:t>
            </a:r>
            <a:r>
              <a:rPr sz="1300" spc="5" dirty="0">
                <a:solidFill>
                  <a:srgbClr val="202429"/>
                </a:solidFill>
                <a:latin typeface="Arial"/>
                <a:cs typeface="Arial"/>
              </a:rPr>
              <a:t> </a:t>
            </a:r>
            <a:r>
              <a:rPr sz="1300" spc="-10" dirty="0">
                <a:solidFill>
                  <a:srgbClr val="202429"/>
                </a:solidFill>
                <a:latin typeface="Arial"/>
                <a:cs typeface="Arial"/>
              </a:rPr>
              <a:t>ve</a:t>
            </a:r>
            <a:r>
              <a:rPr sz="1300" spc="5" dirty="0">
                <a:solidFill>
                  <a:srgbClr val="202429"/>
                </a:solidFill>
                <a:latin typeface="Arial"/>
                <a:cs typeface="Arial"/>
              </a:rPr>
              <a:t> </a:t>
            </a:r>
            <a:r>
              <a:rPr sz="1300" spc="-10" dirty="0">
                <a:solidFill>
                  <a:srgbClr val="202429"/>
                </a:solidFill>
                <a:latin typeface="Arial"/>
                <a:cs typeface="Arial"/>
              </a:rPr>
              <a:t>son</a:t>
            </a:r>
            <a:r>
              <a:rPr sz="1300" spc="10" dirty="0">
                <a:solidFill>
                  <a:srgbClr val="202429"/>
                </a:solidFill>
                <a:latin typeface="Arial"/>
                <a:cs typeface="Arial"/>
              </a:rPr>
              <a:t> </a:t>
            </a:r>
            <a:r>
              <a:rPr sz="1300" spc="-5" dirty="0">
                <a:solidFill>
                  <a:srgbClr val="202429"/>
                </a:solidFill>
                <a:latin typeface="Arial"/>
                <a:cs typeface="Arial"/>
              </a:rPr>
              <a:t>koşullar</a:t>
            </a:r>
            <a:r>
              <a:rPr sz="1300" spc="5" dirty="0">
                <a:solidFill>
                  <a:srgbClr val="202429"/>
                </a:solidFill>
                <a:latin typeface="Arial"/>
                <a:cs typeface="Arial"/>
              </a:rPr>
              <a:t> </a:t>
            </a:r>
            <a:r>
              <a:rPr sz="1300" spc="-10" dirty="0">
                <a:solidFill>
                  <a:srgbClr val="202429"/>
                </a:solidFill>
                <a:latin typeface="Arial"/>
                <a:cs typeface="Arial"/>
              </a:rPr>
              <a:t>açısından</a:t>
            </a:r>
            <a:r>
              <a:rPr sz="1300" spc="5" dirty="0">
                <a:solidFill>
                  <a:srgbClr val="202429"/>
                </a:solidFill>
                <a:latin typeface="Arial"/>
                <a:cs typeface="Arial"/>
              </a:rPr>
              <a:t> </a:t>
            </a:r>
            <a:r>
              <a:rPr sz="1300" spc="-5" dirty="0">
                <a:solidFill>
                  <a:srgbClr val="202429"/>
                </a:solidFill>
                <a:latin typeface="Arial"/>
                <a:cs typeface="Arial"/>
              </a:rPr>
              <a:t>verilen</a:t>
            </a:r>
            <a:r>
              <a:rPr sz="1300" spc="5" dirty="0">
                <a:solidFill>
                  <a:srgbClr val="202429"/>
                </a:solidFill>
                <a:latin typeface="Arial"/>
                <a:cs typeface="Arial"/>
              </a:rPr>
              <a:t> </a:t>
            </a:r>
            <a:r>
              <a:rPr sz="1300" spc="-5" dirty="0">
                <a:solidFill>
                  <a:srgbClr val="202429"/>
                </a:solidFill>
                <a:latin typeface="Arial"/>
                <a:cs typeface="Arial"/>
              </a:rPr>
              <a:t>yüklemlerle</a:t>
            </a:r>
            <a:r>
              <a:rPr sz="1300" dirty="0">
                <a:solidFill>
                  <a:srgbClr val="202429"/>
                </a:solidFill>
                <a:latin typeface="Arial"/>
                <a:cs typeface="Arial"/>
              </a:rPr>
              <a:t> </a:t>
            </a:r>
            <a:r>
              <a:rPr sz="1300" spc="-5" dirty="0">
                <a:solidFill>
                  <a:srgbClr val="202429"/>
                </a:solidFill>
                <a:latin typeface="Arial"/>
                <a:cs typeface="Arial"/>
              </a:rPr>
              <a:t>de tanımlanır.</a:t>
            </a:r>
            <a:endParaRPr sz="1300">
              <a:latin typeface="Arial"/>
              <a:cs typeface="Arial"/>
            </a:endParaRPr>
          </a:p>
        </p:txBody>
      </p:sp>
      <p:sp>
        <p:nvSpPr>
          <p:cNvPr id="21" name="object 21"/>
          <p:cNvSpPr/>
          <p:nvPr/>
        </p:nvSpPr>
        <p:spPr>
          <a:xfrm>
            <a:off x="1338325" y="7072248"/>
            <a:ext cx="5340985" cy="342900"/>
          </a:xfrm>
          <a:custGeom>
            <a:avLst/>
            <a:gdLst/>
            <a:ahLst/>
            <a:cxnLst/>
            <a:rect l="l" t="t" r="r" b="b"/>
            <a:pathLst>
              <a:path w="5340984" h="342900">
                <a:moveTo>
                  <a:pt x="5340985" y="0"/>
                </a:moveTo>
                <a:lnTo>
                  <a:pt x="0" y="0"/>
                </a:lnTo>
                <a:lnTo>
                  <a:pt x="0" y="342899"/>
                </a:lnTo>
                <a:lnTo>
                  <a:pt x="5340985" y="342899"/>
                </a:lnTo>
                <a:lnTo>
                  <a:pt x="5340985" y="0"/>
                </a:lnTo>
                <a:close/>
              </a:path>
            </a:pathLst>
          </a:custGeom>
          <a:solidFill>
            <a:srgbClr val="F8F8F9"/>
          </a:solidFill>
        </p:spPr>
        <p:txBody>
          <a:bodyPr wrap="square" lIns="0" tIns="0" rIns="0" bIns="0" rtlCol="0"/>
          <a:lstStyle/>
          <a:p>
            <a:endParaRPr/>
          </a:p>
        </p:txBody>
      </p:sp>
      <p:sp>
        <p:nvSpPr>
          <p:cNvPr id="22" name="object 22"/>
          <p:cNvSpPr txBox="1"/>
          <p:nvPr/>
        </p:nvSpPr>
        <p:spPr>
          <a:xfrm>
            <a:off x="1356613" y="7226172"/>
            <a:ext cx="4882515" cy="189230"/>
          </a:xfrm>
          <a:prstGeom prst="rect">
            <a:avLst/>
          </a:prstGeom>
          <a:solidFill>
            <a:srgbClr val="FFFFFF"/>
          </a:solidFill>
        </p:spPr>
        <p:txBody>
          <a:bodyPr vert="horz" wrap="square" lIns="0" tIns="0" rIns="0" bIns="0" rtlCol="0">
            <a:spAutoFit/>
          </a:bodyPr>
          <a:lstStyle/>
          <a:p>
            <a:pPr>
              <a:lnSpc>
                <a:spcPts val="1470"/>
              </a:lnSpc>
            </a:pPr>
            <a:r>
              <a:rPr sz="1300" spc="-5" dirty="0">
                <a:solidFill>
                  <a:srgbClr val="202429"/>
                </a:solidFill>
                <a:latin typeface="Arial"/>
                <a:cs typeface="Arial"/>
              </a:rPr>
              <a:t>Model tabanlı</a:t>
            </a:r>
            <a:r>
              <a:rPr sz="1300" spc="10" dirty="0">
                <a:solidFill>
                  <a:srgbClr val="202429"/>
                </a:solidFill>
                <a:latin typeface="Arial"/>
                <a:cs typeface="Arial"/>
              </a:rPr>
              <a:t> </a:t>
            </a:r>
            <a:r>
              <a:rPr sz="1300" spc="-10" dirty="0">
                <a:solidFill>
                  <a:srgbClr val="202429"/>
                </a:solidFill>
                <a:latin typeface="Arial"/>
                <a:cs typeface="Arial"/>
              </a:rPr>
              <a:t>diller</a:t>
            </a:r>
            <a:r>
              <a:rPr sz="1300" spc="10" dirty="0">
                <a:solidFill>
                  <a:srgbClr val="202429"/>
                </a:solidFill>
                <a:latin typeface="Arial"/>
                <a:cs typeface="Arial"/>
              </a:rPr>
              <a:t> </a:t>
            </a:r>
            <a:r>
              <a:rPr sz="1300" spc="-5" dirty="0">
                <a:solidFill>
                  <a:srgbClr val="202429"/>
                </a:solidFill>
                <a:latin typeface="Arial"/>
                <a:cs typeface="Arial"/>
              </a:rPr>
              <a:t>geliştirmek</a:t>
            </a:r>
            <a:r>
              <a:rPr sz="1300" spc="10" dirty="0">
                <a:solidFill>
                  <a:srgbClr val="202429"/>
                </a:solidFill>
                <a:latin typeface="Arial"/>
                <a:cs typeface="Arial"/>
              </a:rPr>
              <a:t> </a:t>
            </a:r>
            <a:r>
              <a:rPr sz="1300" spc="-10" dirty="0">
                <a:solidFill>
                  <a:srgbClr val="202429"/>
                </a:solidFill>
                <a:latin typeface="Arial"/>
                <a:cs typeface="Arial"/>
              </a:rPr>
              <a:t>için</a:t>
            </a:r>
            <a:r>
              <a:rPr sz="1300" spc="10" dirty="0">
                <a:solidFill>
                  <a:srgbClr val="202429"/>
                </a:solidFill>
                <a:latin typeface="Arial"/>
                <a:cs typeface="Arial"/>
              </a:rPr>
              <a:t> </a:t>
            </a:r>
            <a:r>
              <a:rPr sz="1300" spc="-5" dirty="0">
                <a:solidFill>
                  <a:srgbClr val="202429"/>
                </a:solidFill>
                <a:latin typeface="Arial"/>
                <a:cs typeface="Arial"/>
              </a:rPr>
              <a:t>en</a:t>
            </a:r>
            <a:r>
              <a:rPr sz="1300" spc="10" dirty="0">
                <a:solidFill>
                  <a:srgbClr val="202429"/>
                </a:solidFill>
                <a:latin typeface="Arial"/>
                <a:cs typeface="Arial"/>
              </a:rPr>
              <a:t> </a:t>
            </a:r>
            <a:r>
              <a:rPr sz="1300" spc="-5" dirty="0">
                <a:solidFill>
                  <a:srgbClr val="202429"/>
                </a:solidFill>
                <a:latin typeface="Arial"/>
                <a:cs typeface="Arial"/>
              </a:rPr>
              <a:t>yaygın</a:t>
            </a:r>
            <a:r>
              <a:rPr sz="1300" dirty="0">
                <a:solidFill>
                  <a:srgbClr val="202429"/>
                </a:solidFill>
                <a:latin typeface="Arial"/>
                <a:cs typeface="Arial"/>
              </a:rPr>
              <a:t> </a:t>
            </a:r>
            <a:r>
              <a:rPr sz="1300" spc="-5" dirty="0">
                <a:solidFill>
                  <a:srgbClr val="202429"/>
                </a:solidFill>
                <a:latin typeface="Arial"/>
                <a:cs typeface="Arial"/>
              </a:rPr>
              <a:t>kullanılan</a:t>
            </a:r>
            <a:r>
              <a:rPr sz="1300" spc="10" dirty="0">
                <a:solidFill>
                  <a:srgbClr val="202429"/>
                </a:solidFill>
                <a:latin typeface="Arial"/>
                <a:cs typeface="Arial"/>
              </a:rPr>
              <a:t> </a:t>
            </a:r>
            <a:r>
              <a:rPr sz="1300" spc="-5" dirty="0">
                <a:solidFill>
                  <a:srgbClr val="202429"/>
                </a:solidFill>
                <a:latin typeface="Arial"/>
                <a:cs typeface="Arial"/>
              </a:rPr>
              <a:t>gösterimler</a:t>
            </a:r>
            <a:endParaRPr sz="1300">
              <a:latin typeface="Arial"/>
              <a:cs typeface="Arial"/>
            </a:endParaRPr>
          </a:p>
        </p:txBody>
      </p:sp>
      <p:sp>
        <p:nvSpPr>
          <p:cNvPr id="23" name="object 23"/>
          <p:cNvSpPr/>
          <p:nvPr/>
        </p:nvSpPr>
        <p:spPr>
          <a:xfrm>
            <a:off x="1338325" y="7415148"/>
            <a:ext cx="5340985" cy="342900"/>
          </a:xfrm>
          <a:custGeom>
            <a:avLst/>
            <a:gdLst/>
            <a:ahLst/>
            <a:cxnLst/>
            <a:rect l="l" t="t" r="r" b="b"/>
            <a:pathLst>
              <a:path w="5340984" h="342900">
                <a:moveTo>
                  <a:pt x="5340985" y="0"/>
                </a:moveTo>
                <a:lnTo>
                  <a:pt x="0" y="0"/>
                </a:lnTo>
                <a:lnTo>
                  <a:pt x="0" y="342899"/>
                </a:lnTo>
                <a:lnTo>
                  <a:pt x="5340985" y="342899"/>
                </a:lnTo>
                <a:lnTo>
                  <a:pt x="5340985" y="0"/>
                </a:lnTo>
                <a:close/>
              </a:path>
            </a:pathLst>
          </a:custGeom>
          <a:solidFill>
            <a:srgbClr val="F8F8F9"/>
          </a:solidFill>
        </p:spPr>
        <p:txBody>
          <a:bodyPr wrap="square" lIns="0" tIns="0" rIns="0" bIns="0" rtlCol="0"/>
          <a:lstStyle/>
          <a:p>
            <a:endParaRPr/>
          </a:p>
        </p:txBody>
      </p:sp>
      <p:sp>
        <p:nvSpPr>
          <p:cNvPr id="24" name="object 24"/>
          <p:cNvSpPr txBox="1"/>
          <p:nvPr/>
        </p:nvSpPr>
        <p:spPr>
          <a:xfrm>
            <a:off x="1356613" y="7569072"/>
            <a:ext cx="3683000" cy="189230"/>
          </a:xfrm>
          <a:prstGeom prst="rect">
            <a:avLst/>
          </a:prstGeom>
          <a:solidFill>
            <a:srgbClr val="FFFFFF"/>
          </a:solidFill>
        </p:spPr>
        <p:txBody>
          <a:bodyPr vert="horz" wrap="square" lIns="0" tIns="0" rIns="0" bIns="0" rtlCol="0">
            <a:spAutoFit/>
          </a:bodyPr>
          <a:lstStyle/>
          <a:p>
            <a:pPr>
              <a:lnSpc>
                <a:spcPts val="1470"/>
              </a:lnSpc>
            </a:pPr>
            <a:r>
              <a:rPr sz="1300" spc="-5" dirty="0">
                <a:solidFill>
                  <a:srgbClr val="202429"/>
                </a:solidFill>
                <a:latin typeface="Arial"/>
                <a:cs typeface="Arial"/>
              </a:rPr>
              <a:t>Viyana</a:t>
            </a:r>
            <a:r>
              <a:rPr sz="1300" spc="10" dirty="0">
                <a:solidFill>
                  <a:srgbClr val="202429"/>
                </a:solidFill>
                <a:latin typeface="Arial"/>
                <a:cs typeface="Arial"/>
              </a:rPr>
              <a:t> </a:t>
            </a:r>
            <a:r>
              <a:rPr sz="1300" spc="-5" dirty="0">
                <a:solidFill>
                  <a:srgbClr val="202429"/>
                </a:solidFill>
                <a:latin typeface="Arial"/>
                <a:cs typeface="Arial"/>
              </a:rPr>
              <a:t>Geliştirme</a:t>
            </a:r>
            <a:r>
              <a:rPr sz="1300" spc="10" dirty="0">
                <a:solidFill>
                  <a:srgbClr val="202429"/>
                </a:solidFill>
                <a:latin typeface="Arial"/>
                <a:cs typeface="Arial"/>
              </a:rPr>
              <a:t> </a:t>
            </a:r>
            <a:r>
              <a:rPr sz="1300" spc="-5" dirty="0">
                <a:solidFill>
                  <a:srgbClr val="202429"/>
                </a:solidFill>
                <a:latin typeface="Arial"/>
                <a:cs typeface="Arial"/>
              </a:rPr>
              <a:t>Metodu</a:t>
            </a:r>
            <a:r>
              <a:rPr sz="1300" dirty="0">
                <a:solidFill>
                  <a:srgbClr val="202429"/>
                </a:solidFill>
                <a:latin typeface="Arial"/>
                <a:cs typeface="Arial"/>
              </a:rPr>
              <a:t> </a:t>
            </a:r>
            <a:r>
              <a:rPr sz="1300" spc="-5" dirty="0">
                <a:solidFill>
                  <a:srgbClr val="202429"/>
                </a:solidFill>
                <a:latin typeface="Arial"/>
                <a:cs typeface="Arial"/>
              </a:rPr>
              <a:t>(VDM),</a:t>
            </a:r>
            <a:r>
              <a:rPr sz="1300" spc="10" dirty="0">
                <a:solidFill>
                  <a:srgbClr val="202429"/>
                </a:solidFill>
                <a:latin typeface="Arial"/>
                <a:cs typeface="Arial"/>
              </a:rPr>
              <a:t> </a:t>
            </a:r>
            <a:r>
              <a:rPr sz="1300" spc="-5" dirty="0">
                <a:solidFill>
                  <a:srgbClr val="202429"/>
                </a:solidFill>
                <a:latin typeface="Arial"/>
                <a:cs typeface="Arial"/>
              </a:rPr>
              <a:t>Zed</a:t>
            </a:r>
            <a:r>
              <a:rPr sz="1300" dirty="0">
                <a:solidFill>
                  <a:srgbClr val="202429"/>
                </a:solidFill>
                <a:latin typeface="Arial"/>
                <a:cs typeface="Arial"/>
              </a:rPr>
              <a:t> (Z) </a:t>
            </a:r>
            <a:r>
              <a:rPr sz="1300" spc="-5" dirty="0">
                <a:solidFill>
                  <a:srgbClr val="202429"/>
                </a:solidFill>
                <a:latin typeface="Arial"/>
                <a:cs typeface="Arial"/>
              </a:rPr>
              <a:t>ve</a:t>
            </a:r>
            <a:r>
              <a:rPr sz="1300" dirty="0">
                <a:solidFill>
                  <a:srgbClr val="202429"/>
                </a:solidFill>
                <a:latin typeface="Arial"/>
                <a:cs typeface="Arial"/>
              </a:rPr>
              <a:t> </a:t>
            </a:r>
            <a:r>
              <a:rPr sz="1300" spc="-5" dirty="0">
                <a:solidFill>
                  <a:srgbClr val="202429"/>
                </a:solidFill>
                <a:latin typeface="Arial"/>
                <a:cs typeface="Arial"/>
              </a:rPr>
              <a:t>B'dir.</a:t>
            </a:r>
            <a:endParaRPr sz="1300">
              <a:latin typeface="Arial"/>
              <a:cs typeface="Arial"/>
            </a:endParaRPr>
          </a:p>
        </p:txBody>
      </p:sp>
      <p:sp>
        <p:nvSpPr>
          <p:cNvPr id="25" name="object 25"/>
          <p:cNvSpPr/>
          <p:nvPr/>
        </p:nvSpPr>
        <p:spPr>
          <a:xfrm>
            <a:off x="1338325" y="7758124"/>
            <a:ext cx="5340985" cy="343535"/>
          </a:xfrm>
          <a:custGeom>
            <a:avLst/>
            <a:gdLst/>
            <a:ahLst/>
            <a:cxnLst/>
            <a:rect l="l" t="t" r="r" b="b"/>
            <a:pathLst>
              <a:path w="5340984" h="343534">
                <a:moveTo>
                  <a:pt x="5340985" y="0"/>
                </a:moveTo>
                <a:lnTo>
                  <a:pt x="0" y="0"/>
                </a:lnTo>
                <a:lnTo>
                  <a:pt x="0" y="343204"/>
                </a:lnTo>
                <a:lnTo>
                  <a:pt x="5340985" y="343204"/>
                </a:lnTo>
                <a:lnTo>
                  <a:pt x="5340985" y="0"/>
                </a:lnTo>
                <a:close/>
              </a:path>
            </a:pathLst>
          </a:custGeom>
          <a:solidFill>
            <a:srgbClr val="F8F8F9"/>
          </a:solidFill>
        </p:spPr>
        <p:txBody>
          <a:bodyPr wrap="square" lIns="0" tIns="0" rIns="0" bIns="0" rtlCol="0"/>
          <a:lstStyle/>
          <a:p>
            <a:endParaRPr/>
          </a:p>
        </p:txBody>
      </p:sp>
      <p:sp>
        <p:nvSpPr>
          <p:cNvPr id="26" name="object 26"/>
          <p:cNvSpPr txBox="1"/>
          <p:nvPr/>
        </p:nvSpPr>
        <p:spPr>
          <a:xfrm>
            <a:off x="1356613" y="7866633"/>
            <a:ext cx="2620646" cy="230832"/>
          </a:xfrm>
          <a:prstGeom prst="rect">
            <a:avLst/>
          </a:prstGeom>
          <a:solidFill>
            <a:srgbClr val="FFFFFF"/>
          </a:solidFill>
        </p:spPr>
        <p:txBody>
          <a:bodyPr vert="horz" wrap="square" lIns="0" tIns="0" rIns="0" bIns="0" rtlCol="0">
            <a:spAutoFit/>
          </a:bodyPr>
          <a:lstStyle/>
          <a:p>
            <a:pPr>
              <a:lnSpc>
                <a:spcPts val="1830"/>
              </a:lnSpc>
            </a:pPr>
            <a:r>
              <a:rPr sz="1300" spc="20" dirty="0" smtClean="0">
                <a:solidFill>
                  <a:srgbClr val="202429"/>
                </a:solidFill>
                <a:latin typeface="Arial Black" panose="020B0A04020102020204" pitchFamily="34" charset="0"/>
                <a:cs typeface="Arial"/>
              </a:rPr>
              <a:t>2-)</a:t>
            </a:r>
            <a:r>
              <a:rPr sz="1300" spc="-35" dirty="0" smtClean="0">
                <a:solidFill>
                  <a:srgbClr val="202429"/>
                </a:solidFill>
                <a:latin typeface="Arial Black" panose="020B0A04020102020204" pitchFamily="34" charset="0"/>
                <a:cs typeface="Arial"/>
              </a:rPr>
              <a:t> </a:t>
            </a:r>
            <a:r>
              <a:rPr sz="1600" spc="75" dirty="0">
                <a:solidFill>
                  <a:srgbClr val="202429"/>
                </a:solidFill>
                <a:latin typeface="Arial Black" panose="020B0A04020102020204" pitchFamily="34" charset="0"/>
                <a:cs typeface="Arial"/>
              </a:rPr>
              <a:t>Cebirsel</a:t>
            </a:r>
            <a:r>
              <a:rPr sz="1600" spc="-45" dirty="0">
                <a:solidFill>
                  <a:srgbClr val="202429"/>
                </a:solidFill>
                <a:latin typeface="Arial Black" panose="020B0A04020102020204" pitchFamily="34" charset="0"/>
                <a:cs typeface="Arial"/>
              </a:rPr>
              <a:t> </a:t>
            </a:r>
            <a:r>
              <a:rPr sz="1600" spc="80" dirty="0">
                <a:solidFill>
                  <a:srgbClr val="202429"/>
                </a:solidFill>
                <a:latin typeface="Arial Black" panose="020B0A04020102020204" pitchFamily="34" charset="0"/>
                <a:cs typeface="Arial"/>
              </a:rPr>
              <a:t>Gösterim</a:t>
            </a:r>
            <a:endParaRPr sz="1600" dirty="0">
              <a:latin typeface="Arial Black" panose="020B0A04020102020204" pitchFamily="34" charset="0"/>
              <a:cs typeface="Arial"/>
            </a:endParaRPr>
          </a:p>
        </p:txBody>
      </p:sp>
      <p:sp>
        <p:nvSpPr>
          <p:cNvPr id="27" name="object 27"/>
          <p:cNvSpPr/>
          <p:nvPr/>
        </p:nvSpPr>
        <p:spPr>
          <a:xfrm>
            <a:off x="1361186" y="8101329"/>
            <a:ext cx="5318125" cy="342900"/>
          </a:xfrm>
          <a:custGeom>
            <a:avLst/>
            <a:gdLst/>
            <a:ahLst/>
            <a:cxnLst/>
            <a:rect l="l" t="t" r="r" b="b"/>
            <a:pathLst>
              <a:path w="5318125" h="342900">
                <a:moveTo>
                  <a:pt x="5318125" y="0"/>
                </a:moveTo>
                <a:lnTo>
                  <a:pt x="0" y="0"/>
                </a:lnTo>
                <a:lnTo>
                  <a:pt x="0" y="342899"/>
                </a:lnTo>
                <a:lnTo>
                  <a:pt x="5318125" y="342899"/>
                </a:lnTo>
                <a:lnTo>
                  <a:pt x="5318125" y="0"/>
                </a:lnTo>
                <a:close/>
              </a:path>
            </a:pathLst>
          </a:custGeom>
          <a:solidFill>
            <a:srgbClr val="F8F8F9"/>
          </a:solidFill>
        </p:spPr>
        <p:txBody>
          <a:bodyPr wrap="square" lIns="0" tIns="0" rIns="0" bIns="0" rtlCol="0"/>
          <a:lstStyle/>
          <a:p>
            <a:endParaRPr/>
          </a:p>
        </p:txBody>
      </p:sp>
      <p:sp>
        <p:nvSpPr>
          <p:cNvPr id="28" name="object 28"/>
          <p:cNvSpPr txBox="1"/>
          <p:nvPr/>
        </p:nvSpPr>
        <p:spPr>
          <a:xfrm>
            <a:off x="1379474" y="8255253"/>
            <a:ext cx="4765040" cy="189230"/>
          </a:xfrm>
          <a:prstGeom prst="rect">
            <a:avLst/>
          </a:prstGeom>
          <a:solidFill>
            <a:srgbClr val="FFFFFF"/>
          </a:solidFill>
        </p:spPr>
        <p:txBody>
          <a:bodyPr vert="horz" wrap="square" lIns="0" tIns="0" rIns="0" bIns="0" rtlCol="0">
            <a:spAutoFit/>
          </a:bodyPr>
          <a:lstStyle/>
          <a:p>
            <a:pPr marL="45085">
              <a:lnSpc>
                <a:spcPts val="1470"/>
              </a:lnSpc>
            </a:pPr>
            <a:r>
              <a:rPr sz="1300" spc="-5" dirty="0">
                <a:solidFill>
                  <a:srgbClr val="202429"/>
                </a:solidFill>
                <a:latin typeface="Arial"/>
                <a:cs typeface="Arial"/>
              </a:rPr>
              <a:t>Soyut</a:t>
            </a:r>
            <a:r>
              <a:rPr sz="1300" spc="5" dirty="0">
                <a:solidFill>
                  <a:srgbClr val="202429"/>
                </a:solidFill>
                <a:latin typeface="Arial"/>
                <a:cs typeface="Arial"/>
              </a:rPr>
              <a:t> </a:t>
            </a:r>
            <a:r>
              <a:rPr sz="1300" spc="-5" dirty="0">
                <a:solidFill>
                  <a:srgbClr val="202429"/>
                </a:solidFill>
                <a:latin typeface="Arial"/>
                <a:cs typeface="Arial"/>
              </a:rPr>
              <a:t>cebirden(</a:t>
            </a:r>
            <a:r>
              <a:rPr sz="1300" spc="-5" dirty="0">
                <a:solidFill>
                  <a:srgbClr val="1F2023"/>
                </a:solidFill>
                <a:latin typeface="Arial"/>
                <a:cs typeface="Arial"/>
              </a:rPr>
              <a:t>vektör</a:t>
            </a:r>
            <a:r>
              <a:rPr sz="1300" spc="5" dirty="0">
                <a:solidFill>
                  <a:srgbClr val="1F2023"/>
                </a:solidFill>
                <a:latin typeface="Arial"/>
                <a:cs typeface="Arial"/>
              </a:rPr>
              <a:t> </a:t>
            </a:r>
            <a:r>
              <a:rPr sz="1300" spc="-10" dirty="0">
                <a:solidFill>
                  <a:srgbClr val="1F2023"/>
                </a:solidFill>
                <a:latin typeface="Arial"/>
                <a:cs typeface="Arial"/>
              </a:rPr>
              <a:t>uzayı,</a:t>
            </a:r>
            <a:r>
              <a:rPr sz="1300" spc="20" dirty="0">
                <a:solidFill>
                  <a:srgbClr val="1F2023"/>
                </a:solidFill>
                <a:latin typeface="Arial"/>
                <a:cs typeface="Arial"/>
              </a:rPr>
              <a:t> </a:t>
            </a:r>
            <a:r>
              <a:rPr sz="1300" spc="-5" dirty="0">
                <a:solidFill>
                  <a:srgbClr val="1F2023"/>
                </a:solidFill>
                <a:latin typeface="Arial"/>
                <a:cs typeface="Arial"/>
              </a:rPr>
              <a:t>modüller,</a:t>
            </a:r>
            <a:r>
              <a:rPr sz="1300" spc="15" dirty="0">
                <a:solidFill>
                  <a:srgbClr val="1F2023"/>
                </a:solidFill>
                <a:latin typeface="Arial"/>
                <a:cs typeface="Arial"/>
              </a:rPr>
              <a:t> </a:t>
            </a:r>
            <a:r>
              <a:rPr sz="1300" spc="-5" dirty="0">
                <a:solidFill>
                  <a:srgbClr val="1F2023"/>
                </a:solidFill>
                <a:latin typeface="Arial"/>
                <a:cs typeface="Arial"/>
              </a:rPr>
              <a:t>alanlar,</a:t>
            </a:r>
            <a:r>
              <a:rPr sz="1300" spc="10" dirty="0">
                <a:solidFill>
                  <a:srgbClr val="1F2023"/>
                </a:solidFill>
                <a:latin typeface="Arial"/>
                <a:cs typeface="Arial"/>
              </a:rPr>
              <a:t> </a:t>
            </a:r>
            <a:r>
              <a:rPr sz="1300" spc="-5" dirty="0">
                <a:solidFill>
                  <a:srgbClr val="1F2023"/>
                </a:solidFill>
                <a:latin typeface="Arial"/>
                <a:cs typeface="Arial"/>
              </a:rPr>
              <a:t>halkalar</a:t>
            </a:r>
            <a:r>
              <a:rPr sz="1300" spc="-5" dirty="0">
                <a:solidFill>
                  <a:srgbClr val="202429"/>
                </a:solidFill>
                <a:latin typeface="Arial"/>
                <a:cs typeface="Arial"/>
              </a:rPr>
              <a:t>)</a:t>
            </a:r>
            <a:r>
              <a:rPr sz="1300" spc="5" dirty="0">
                <a:solidFill>
                  <a:srgbClr val="202429"/>
                </a:solidFill>
                <a:latin typeface="Arial"/>
                <a:cs typeface="Arial"/>
              </a:rPr>
              <a:t> </a:t>
            </a:r>
            <a:r>
              <a:rPr sz="1300" spc="-5" dirty="0">
                <a:solidFill>
                  <a:srgbClr val="202429"/>
                </a:solidFill>
                <a:latin typeface="Arial"/>
                <a:cs typeface="Arial"/>
              </a:rPr>
              <a:t>türetilen</a:t>
            </a:r>
            <a:endParaRPr sz="1300">
              <a:latin typeface="Arial"/>
              <a:cs typeface="Arial"/>
            </a:endParaRPr>
          </a:p>
        </p:txBody>
      </p:sp>
      <p:sp>
        <p:nvSpPr>
          <p:cNvPr id="29" name="object 29"/>
          <p:cNvSpPr/>
          <p:nvPr/>
        </p:nvSpPr>
        <p:spPr>
          <a:xfrm>
            <a:off x="1361186" y="8444229"/>
            <a:ext cx="5318125" cy="342900"/>
          </a:xfrm>
          <a:custGeom>
            <a:avLst/>
            <a:gdLst/>
            <a:ahLst/>
            <a:cxnLst/>
            <a:rect l="l" t="t" r="r" b="b"/>
            <a:pathLst>
              <a:path w="5318125" h="342900">
                <a:moveTo>
                  <a:pt x="5318125" y="0"/>
                </a:moveTo>
                <a:lnTo>
                  <a:pt x="0" y="0"/>
                </a:lnTo>
                <a:lnTo>
                  <a:pt x="0" y="342899"/>
                </a:lnTo>
                <a:lnTo>
                  <a:pt x="5318125" y="342899"/>
                </a:lnTo>
                <a:lnTo>
                  <a:pt x="5318125" y="0"/>
                </a:lnTo>
                <a:close/>
              </a:path>
            </a:pathLst>
          </a:custGeom>
          <a:solidFill>
            <a:srgbClr val="F8F8F9"/>
          </a:solidFill>
        </p:spPr>
        <p:txBody>
          <a:bodyPr wrap="square" lIns="0" tIns="0" rIns="0" bIns="0" rtlCol="0"/>
          <a:lstStyle/>
          <a:p>
            <a:endParaRPr/>
          </a:p>
        </p:txBody>
      </p:sp>
      <p:sp>
        <p:nvSpPr>
          <p:cNvPr id="30" name="object 30"/>
          <p:cNvSpPr txBox="1"/>
          <p:nvPr/>
        </p:nvSpPr>
        <p:spPr>
          <a:xfrm>
            <a:off x="1379474" y="8598153"/>
            <a:ext cx="4662805" cy="189230"/>
          </a:xfrm>
          <a:prstGeom prst="rect">
            <a:avLst/>
          </a:prstGeom>
          <a:solidFill>
            <a:srgbClr val="FFFFFF"/>
          </a:solidFill>
        </p:spPr>
        <p:txBody>
          <a:bodyPr vert="horz" wrap="square" lIns="0" tIns="0" rIns="0" bIns="0" rtlCol="0">
            <a:spAutoFit/>
          </a:bodyPr>
          <a:lstStyle/>
          <a:p>
            <a:pPr>
              <a:lnSpc>
                <a:spcPts val="1470"/>
              </a:lnSpc>
            </a:pPr>
            <a:r>
              <a:rPr sz="1300" spc="-5" dirty="0">
                <a:solidFill>
                  <a:srgbClr val="202429"/>
                </a:solidFill>
                <a:latin typeface="Arial"/>
                <a:cs typeface="Arial"/>
              </a:rPr>
              <a:t>yöntemleri</a:t>
            </a:r>
            <a:r>
              <a:rPr sz="1300" dirty="0">
                <a:solidFill>
                  <a:srgbClr val="202429"/>
                </a:solidFill>
                <a:latin typeface="Arial"/>
                <a:cs typeface="Arial"/>
              </a:rPr>
              <a:t> </a:t>
            </a:r>
            <a:r>
              <a:rPr sz="1300" spc="-5" dirty="0">
                <a:solidFill>
                  <a:srgbClr val="202429"/>
                </a:solidFill>
                <a:latin typeface="Arial"/>
                <a:cs typeface="Arial"/>
              </a:rPr>
              <a:t>kullanarak</a:t>
            </a:r>
            <a:r>
              <a:rPr sz="1300" dirty="0">
                <a:solidFill>
                  <a:srgbClr val="202429"/>
                </a:solidFill>
                <a:latin typeface="Arial"/>
                <a:cs typeface="Arial"/>
              </a:rPr>
              <a:t> </a:t>
            </a:r>
            <a:r>
              <a:rPr sz="1300" spc="-5" dirty="0">
                <a:solidFill>
                  <a:srgbClr val="202429"/>
                </a:solidFill>
                <a:latin typeface="Arial"/>
                <a:cs typeface="Arial"/>
              </a:rPr>
              <a:t>sistem</a:t>
            </a:r>
            <a:r>
              <a:rPr sz="1300" spc="10" dirty="0">
                <a:solidFill>
                  <a:srgbClr val="202429"/>
                </a:solidFill>
                <a:latin typeface="Arial"/>
                <a:cs typeface="Arial"/>
              </a:rPr>
              <a:t> </a:t>
            </a:r>
            <a:r>
              <a:rPr sz="1300" spc="-5" dirty="0">
                <a:solidFill>
                  <a:srgbClr val="202429"/>
                </a:solidFill>
                <a:latin typeface="Arial"/>
                <a:cs typeface="Arial"/>
              </a:rPr>
              <a:t>davranışını</a:t>
            </a:r>
            <a:r>
              <a:rPr sz="1300" spc="10" dirty="0">
                <a:solidFill>
                  <a:srgbClr val="202429"/>
                </a:solidFill>
                <a:latin typeface="Arial"/>
                <a:cs typeface="Arial"/>
              </a:rPr>
              <a:t> </a:t>
            </a:r>
            <a:r>
              <a:rPr sz="1300" spc="-5" dirty="0">
                <a:solidFill>
                  <a:srgbClr val="202429"/>
                </a:solidFill>
                <a:latin typeface="Arial"/>
                <a:cs typeface="Arial"/>
              </a:rPr>
              <a:t>belirtmek</a:t>
            </a:r>
            <a:r>
              <a:rPr sz="1300" dirty="0">
                <a:solidFill>
                  <a:srgbClr val="202429"/>
                </a:solidFill>
                <a:latin typeface="Arial"/>
                <a:cs typeface="Arial"/>
              </a:rPr>
              <a:t> </a:t>
            </a:r>
            <a:r>
              <a:rPr sz="1300" spc="-10" dirty="0">
                <a:solidFill>
                  <a:srgbClr val="202429"/>
                </a:solidFill>
                <a:latin typeface="Arial"/>
                <a:cs typeface="Arial"/>
              </a:rPr>
              <a:t>için</a:t>
            </a:r>
            <a:r>
              <a:rPr sz="1300" dirty="0">
                <a:solidFill>
                  <a:srgbClr val="202429"/>
                </a:solidFill>
                <a:latin typeface="Arial"/>
                <a:cs typeface="Arial"/>
              </a:rPr>
              <a:t> </a:t>
            </a:r>
            <a:r>
              <a:rPr sz="1300" spc="-5" dirty="0">
                <a:solidFill>
                  <a:srgbClr val="202429"/>
                </a:solidFill>
                <a:latin typeface="Arial"/>
                <a:cs typeface="Arial"/>
              </a:rPr>
              <a:t>kullanılır.</a:t>
            </a:r>
            <a:endParaRPr sz="1300">
              <a:latin typeface="Arial"/>
              <a:cs typeface="Arial"/>
            </a:endParaRPr>
          </a:p>
        </p:txBody>
      </p:sp>
      <p:sp>
        <p:nvSpPr>
          <p:cNvPr id="31" name="object 31"/>
          <p:cNvSpPr/>
          <p:nvPr/>
        </p:nvSpPr>
        <p:spPr>
          <a:xfrm>
            <a:off x="1109776" y="8787129"/>
            <a:ext cx="5569585" cy="342900"/>
          </a:xfrm>
          <a:custGeom>
            <a:avLst/>
            <a:gdLst/>
            <a:ahLst/>
            <a:cxnLst/>
            <a:rect l="l" t="t" r="r" b="b"/>
            <a:pathLst>
              <a:path w="5569584" h="342900">
                <a:moveTo>
                  <a:pt x="5569584" y="0"/>
                </a:moveTo>
                <a:lnTo>
                  <a:pt x="0" y="0"/>
                </a:lnTo>
                <a:lnTo>
                  <a:pt x="0" y="342899"/>
                </a:lnTo>
                <a:lnTo>
                  <a:pt x="5569584" y="342899"/>
                </a:lnTo>
                <a:lnTo>
                  <a:pt x="5569584" y="0"/>
                </a:lnTo>
                <a:close/>
              </a:path>
            </a:pathLst>
          </a:custGeom>
          <a:solidFill>
            <a:srgbClr val="F8F8F9"/>
          </a:solidFill>
        </p:spPr>
        <p:txBody>
          <a:bodyPr wrap="square" lIns="0" tIns="0" rIns="0" bIns="0" rtlCol="0"/>
          <a:lstStyle/>
          <a:p>
            <a:endParaRPr/>
          </a:p>
        </p:txBody>
      </p:sp>
      <p:sp>
        <p:nvSpPr>
          <p:cNvPr id="32" name="object 32"/>
          <p:cNvSpPr txBox="1"/>
          <p:nvPr/>
        </p:nvSpPr>
        <p:spPr>
          <a:xfrm>
            <a:off x="1115364" y="8899397"/>
            <a:ext cx="1847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02429"/>
                </a:solidFill>
                <a:latin typeface="Wingdings"/>
                <a:cs typeface="Wingdings"/>
              </a:rPr>
              <a:t></a:t>
            </a:r>
            <a:endParaRPr sz="1400">
              <a:latin typeface="Wingdings"/>
              <a:cs typeface="Wingdings"/>
            </a:endParaRPr>
          </a:p>
        </p:txBody>
      </p:sp>
      <p:sp>
        <p:nvSpPr>
          <p:cNvPr id="33" name="object 33"/>
          <p:cNvSpPr txBox="1"/>
          <p:nvPr/>
        </p:nvSpPr>
        <p:spPr>
          <a:xfrm>
            <a:off x="1356613" y="8924290"/>
            <a:ext cx="510222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Soyut</a:t>
            </a:r>
            <a:r>
              <a:rPr sz="1400" spc="5" dirty="0">
                <a:solidFill>
                  <a:srgbClr val="202429"/>
                </a:solidFill>
                <a:latin typeface="Arial"/>
                <a:cs typeface="Arial"/>
              </a:rPr>
              <a:t> </a:t>
            </a:r>
            <a:r>
              <a:rPr sz="1400" spc="-10" dirty="0">
                <a:solidFill>
                  <a:srgbClr val="202429"/>
                </a:solidFill>
                <a:latin typeface="Arial"/>
                <a:cs typeface="Arial"/>
              </a:rPr>
              <a:t>veri</a:t>
            </a:r>
            <a:r>
              <a:rPr sz="1400" spc="5" dirty="0">
                <a:solidFill>
                  <a:srgbClr val="202429"/>
                </a:solidFill>
                <a:latin typeface="Arial"/>
                <a:cs typeface="Arial"/>
              </a:rPr>
              <a:t> </a:t>
            </a:r>
            <a:r>
              <a:rPr sz="1400" spc="-5" dirty="0">
                <a:solidFill>
                  <a:srgbClr val="202429"/>
                </a:solidFill>
                <a:latin typeface="Arial"/>
                <a:cs typeface="Arial"/>
              </a:rPr>
              <a:t>türlerinin</a:t>
            </a:r>
            <a:r>
              <a:rPr sz="1400" spc="-10" dirty="0">
                <a:solidFill>
                  <a:srgbClr val="202429"/>
                </a:solidFill>
                <a:latin typeface="Arial"/>
                <a:cs typeface="Arial"/>
              </a:rPr>
              <a:t> ve</a:t>
            </a:r>
            <a:r>
              <a:rPr sz="1400" spc="5" dirty="0">
                <a:solidFill>
                  <a:srgbClr val="202429"/>
                </a:solidFill>
                <a:latin typeface="Arial"/>
                <a:cs typeface="Arial"/>
              </a:rPr>
              <a:t> </a:t>
            </a:r>
            <a:r>
              <a:rPr sz="1400" spc="-5" dirty="0">
                <a:solidFill>
                  <a:srgbClr val="202429"/>
                </a:solidFill>
                <a:latin typeface="Arial"/>
                <a:cs typeface="Arial"/>
              </a:rPr>
              <a:t>arayüzün</a:t>
            </a:r>
            <a:r>
              <a:rPr sz="1400" dirty="0">
                <a:solidFill>
                  <a:srgbClr val="202429"/>
                </a:solidFill>
                <a:latin typeface="Arial"/>
                <a:cs typeface="Arial"/>
              </a:rPr>
              <a:t> </a:t>
            </a:r>
            <a:r>
              <a:rPr sz="1400" spc="-5" dirty="0">
                <a:solidFill>
                  <a:srgbClr val="202429"/>
                </a:solidFill>
                <a:latin typeface="Arial"/>
                <a:cs typeface="Arial"/>
              </a:rPr>
              <a:t>tanımlanması</a:t>
            </a:r>
            <a:r>
              <a:rPr sz="1400" dirty="0">
                <a:solidFill>
                  <a:srgbClr val="202429"/>
                </a:solidFill>
                <a:latin typeface="Arial"/>
                <a:cs typeface="Arial"/>
              </a:rPr>
              <a:t> </a:t>
            </a:r>
            <a:r>
              <a:rPr sz="1400" spc="-5" dirty="0">
                <a:solidFill>
                  <a:srgbClr val="202429"/>
                </a:solidFill>
                <a:latin typeface="Arial"/>
                <a:cs typeface="Arial"/>
              </a:rPr>
              <a:t>için</a:t>
            </a:r>
            <a:r>
              <a:rPr sz="1400" spc="-10" dirty="0">
                <a:solidFill>
                  <a:srgbClr val="202429"/>
                </a:solidFill>
                <a:latin typeface="Arial"/>
                <a:cs typeface="Arial"/>
              </a:rPr>
              <a:t> </a:t>
            </a:r>
            <a:r>
              <a:rPr sz="1400" spc="-5" dirty="0">
                <a:solidFill>
                  <a:srgbClr val="202429"/>
                </a:solidFill>
                <a:latin typeface="Arial"/>
                <a:cs typeface="Arial"/>
              </a:rPr>
              <a:t>tasarlanmıştır</a:t>
            </a:r>
            <a:endParaRPr sz="1400">
              <a:latin typeface="Arial"/>
              <a:cs typeface="Arial"/>
            </a:endParaRPr>
          </a:p>
        </p:txBody>
      </p:sp>
      <p:grpSp>
        <p:nvGrpSpPr>
          <p:cNvPr id="34" name="object 34"/>
          <p:cNvGrpSpPr/>
          <p:nvPr/>
        </p:nvGrpSpPr>
        <p:grpSpPr>
          <a:xfrm>
            <a:off x="1109776" y="9129979"/>
            <a:ext cx="5569585" cy="342900"/>
            <a:chOff x="1109776" y="9129979"/>
            <a:chExt cx="5569585" cy="342900"/>
          </a:xfrm>
        </p:grpSpPr>
        <p:sp>
          <p:nvSpPr>
            <p:cNvPr id="35" name="object 35"/>
            <p:cNvSpPr/>
            <p:nvPr/>
          </p:nvSpPr>
          <p:spPr>
            <a:xfrm>
              <a:off x="1109776" y="9129979"/>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36" name="object 36"/>
            <p:cNvSpPr/>
            <p:nvPr/>
          </p:nvSpPr>
          <p:spPr>
            <a:xfrm>
              <a:off x="1356614" y="9267139"/>
              <a:ext cx="4521200" cy="205740"/>
            </a:xfrm>
            <a:custGeom>
              <a:avLst/>
              <a:gdLst/>
              <a:ahLst/>
              <a:cxnLst/>
              <a:rect l="l" t="t" r="r" b="b"/>
              <a:pathLst>
                <a:path w="4521200" h="205740">
                  <a:moveTo>
                    <a:pt x="4521073" y="0"/>
                  </a:moveTo>
                  <a:lnTo>
                    <a:pt x="0" y="0"/>
                  </a:lnTo>
                  <a:lnTo>
                    <a:pt x="0" y="205740"/>
                  </a:lnTo>
                  <a:lnTo>
                    <a:pt x="4521073" y="205740"/>
                  </a:lnTo>
                  <a:lnTo>
                    <a:pt x="4521073" y="0"/>
                  </a:lnTo>
                  <a:close/>
                </a:path>
              </a:pathLst>
            </a:custGeom>
            <a:solidFill>
              <a:srgbClr val="FFFFFF"/>
            </a:solidFill>
          </p:spPr>
          <p:txBody>
            <a:bodyPr wrap="square" lIns="0" tIns="0" rIns="0" bIns="0" rtlCol="0"/>
            <a:lstStyle/>
            <a:p>
              <a:endParaRPr/>
            </a:p>
          </p:txBody>
        </p:sp>
      </p:grpSp>
      <p:sp>
        <p:nvSpPr>
          <p:cNvPr id="37" name="object 37"/>
          <p:cNvSpPr txBox="1"/>
          <p:nvPr/>
        </p:nvSpPr>
        <p:spPr>
          <a:xfrm>
            <a:off x="1115364" y="9242246"/>
            <a:ext cx="4772660" cy="239395"/>
          </a:xfrm>
          <a:prstGeom prst="rect">
            <a:avLst/>
          </a:prstGeom>
        </p:spPr>
        <p:txBody>
          <a:bodyPr vert="horz" wrap="square" lIns="0" tIns="12700" rIns="0" bIns="0" rtlCol="0">
            <a:spAutoFit/>
          </a:bodyPr>
          <a:lstStyle/>
          <a:p>
            <a:pPr marL="240665" indent="-228600">
              <a:lnSpc>
                <a:spcPct val="100000"/>
              </a:lnSpc>
              <a:spcBef>
                <a:spcPts val="100"/>
              </a:spcBef>
              <a:buFont typeface="Wingdings"/>
              <a:buChar char=""/>
              <a:tabLst>
                <a:tab pos="241300" algn="l"/>
              </a:tabLst>
            </a:pPr>
            <a:r>
              <a:rPr sz="1400" dirty="0">
                <a:solidFill>
                  <a:srgbClr val="202429"/>
                </a:solidFill>
                <a:latin typeface="Arial"/>
                <a:cs typeface="Arial"/>
              </a:rPr>
              <a:t>En</a:t>
            </a:r>
            <a:r>
              <a:rPr sz="1400" spc="5" dirty="0">
                <a:solidFill>
                  <a:srgbClr val="202429"/>
                </a:solidFill>
                <a:latin typeface="Arial"/>
                <a:cs typeface="Arial"/>
              </a:rPr>
              <a:t> </a:t>
            </a:r>
            <a:r>
              <a:rPr sz="1400" spc="-10" dirty="0">
                <a:solidFill>
                  <a:srgbClr val="202429"/>
                </a:solidFill>
                <a:latin typeface="Arial"/>
                <a:cs typeface="Arial"/>
              </a:rPr>
              <a:t>yaygın</a:t>
            </a:r>
            <a:r>
              <a:rPr sz="1400" spc="5" dirty="0">
                <a:solidFill>
                  <a:srgbClr val="202429"/>
                </a:solidFill>
                <a:latin typeface="Arial"/>
                <a:cs typeface="Arial"/>
              </a:rPr>
              <a:t> </a:t>
            </a:r>
            <a:r>
              <a:rPr sz="1400" spc="-5" dirty="0">
                <a:solidFill>
                  <a:srgbClr val="202429"/>
                </a:solidFill>
                <a:latin typeface="Arial"/>
                <a:cs typeface="Arial"/>
              </a:rPr>
              <a:t>kullanılan</a:t>
            </a:r>
            <a:r>
              <a:rPr sz="1400" spc="10" dirty="0">
                <a:solidFill>
                  <a:srgbClr val="202429"/>
                </a:solidFill>
                <a:latin typeface="Arial"/>
                <a:cs typeface="Arial"/>
              </a:rPr>
              <a:t> </a:t>
            </a:r>
            <a:r>
              <a:rPr sz="1400" spc="-5" dirty="0">
                <a:solidFill>
                  <a:srgbClr val="202429"/>
                </a:solidFill>
                <a:latin typeface="Arial"/>
                <a:cs typeface="Arial"/>
              </a:rPr>
              <a:t>gösterimler</a:t>
            </a:r>
            <a:r>
              <a:rPr sz="1400" spc="5" dirty="0">
                <a:solidFill>
                  <a:srgbClr val="202429"/>
                </a:solidFill>
                <a:latin typeface="Arial"/>
                <a:cs typeface="Arial"/>
              </a:rPr>
              <a:t> </a:t>
            </a:r>
            <a:r>
              <a:rPr sz="1400" spc="-10" dirty="0">
                <a:solidFill>
                  <a:srgbClr val="202429"/>
                </a:solidFill>
                <a:latin typeface="Arial"/>
                <a:cs typeface="Arial"/>
              </a:rPr>
              <a:t>LARCH,</a:t>
            </a:r>
            <a:r>
              <a:rPr sz="1400" spc="10" dirty="0">
                <a:solidFill>
                  <a:srgbClr val="202429"/>
                </a:solidFill>
                <a:latin typeface="Arial"/>
                <a:cs typeface="Arial"/>
              </a:rPr>
              <a:t> </a:t>
            </a:r>
            <a:r>
              <a:rPr sz="1400" dirty="0">
                <a:solidFill>
                  <a:srgbClr val="202429"/>
                </a:solidFill>
                <a:latin typeface="Arial"/>
                <a:cs typeface="Arial"/>
              </a:rPr>
              <a:t>ASL</a:t>
            </a:r>
            <a:r>
              <a:rPr sz="1400" spc="-5" dirty="0">
                <a:solidFill>
                  <a:srgbClr val="202429"/>
                </a:solidFill>
                <a:latin typeface="Arial"/>
                <a:cs typeface="Arial"/>
              </a:rPr>
              <a:t> </a:t>
            </a:r>
            <a:r>
              <a:rPr sz="1400" spc="-10" dirty="0">
                <a:solidFill>
                  <a:srgbClr val="202429"/>
                </a:solidFill>
                <a:latin typeface="Arial"/>
                <a:cs typeface="Arial"/>
              </a:rPr>
              <a:t>ve</a:t>
            </a:r>
            <a:r>
              <a:rPr sz="1400" spc="5" dirty="0">
                <a:solidFill>
                  <a:srgbClr val="202429"/>
                </a:solidFill>
                <a:latin typeface="Arial"/>
                <a:cs typeface="Arial"/>
              </a:rPr>
              <a:t> </a:t>
            </a:r>
            <a:r>
              <a:rPr sz="1400" spc="-5" dirty="0">
                <a:solidFill>
                  <a:srgbClr val="202429"/>
                </a:solidFill>
                <a:latin typeface="Arial"/>
                <a:cs typeface="Arial"/>
              </a:rPr>
              <a:t>OBJ'dir.</a:t>
            </a:r>
            <a:endParaRPr sz="14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101804"/>
            <a:ext cx="7556500" cy="3370162"/>
          </a:xfrm>
        </p:spPr>
        <p:txBody>
          <a:bodyPr/>
          <a:lstStyle/>
          <a:p>
            <a:pPr marL="0" indent="0">
              <a:buNone/>
            </a:pPr>
            <a:r>
              <a:rPr lang="en-GB" dirty="0" err="1" smtClean="0"/>
              <a:t>Ortaya</a:t>
            </a:r>
            <a:r>
              <a:rPr lang="en-GB" dirty="0" smtClean="0"/>
              <a:t> </a:t>
            </a:r>
            <a:r>
              <a:rPr lang="en-GB" dirty="0" err="1"/>
              <a:t>çıkan</a:t>
            </a:r>
            <a:r>
              <a:rPr lang="en-GB" dirty="0"/>
              <a:t> </a:t>
            </a:r>
            <a:r>
              <a:rPr lang="en-GB" dirty="0" err="1"/>
              <a:t>yeniden</a:t>
            </a:r>
            <a:r>
              <a:rPr lang="en-GB" dirty="0"/>
              <a:t> </a:t>
            </a:r>
            <a:r>
              <a:rPr lang="en-GB" dirty="0" err="1"/>
              <a:t>etiketlenmiş</a:t>
            </a:r>
            <a:r>
              <a:rPr lang="en-GB" dirty="0"/>
              <a:t> </a:t>
            </a:r>
            <a:r>
              <a:rPr lang="en-GB" dirty="0" err="1"/>
              <a:t>sistem</a:t>
            </a:r>
            <a:r>
              <a:rPr lang="en-GB" dirty="0"/>
              <a:t> </a:t>
            </a:r>
            <a:r>
              <a:rPr lang="en-GB" dirty="0" err="1"/>
              <a:t>Şekil</a:t>
            </a:r>
            <a:r>
              <a:rPr lang="en-GB" dirty="0"/>
              <a:t> 3</a:t>
            </a:r>
            <a:r>
              <a:rPr lang="en-GB" dirty="0" smtClean="0"/>
              <a:t>'te </a:t>
            </a:r>
            <a:r>
              <a:rPr lang="en-GB" dirty="0" err="1"/>
              <a:t>gösterilmektedir</a:t>
            </a:r>
            <a:r>
              <a:rPr lang="en-GB" dirty="0"/>
              <a:t>. </a:t>
            </a:r>
            <a:r>
              <a:rPr lang="en-GB" dirty="0" err="1"/>
              <a:t>Şekil</a:t>
            </a:r>
            <a:r>
              <a:rPr lang="en-GB" dirty="0"/>
              <a:t> 3</a:t>
            </a:r>
            <a:r>
              <a:rPr lang="en-GB" dirty="0" smtClean="0"/>
              <a:t>'e </a:t>
            </a:r>
            <a:r>
              <a:rPr lang="en-GB" dirty="0" err="1"/>
              <a:t>işlevsel</a:t>
            </a:r>
            <a:r>
              <a:rPr lang="en-GB" dirty="0"/>
              <a:t> </a:t>
            </a:r>
            <a:r>
              <a:rPr lang="en-GB" dirty="0" err="1"/>
              <a:t>gösterimler</a:t>
            </a:r>
            <a:r>
              <a:rPr lang="en-GB" dirty="0"/>
              <a:t> </a:t>
            </a:r>
            <a:r>
              <a:rPr lang="en-GB" dirty="0" err="1"/>
              <a:t>eklenmiştir</a:t>
            </a:r>
            <a:r>
              <a:rPr lang="en-GB" dirty="0"/>
              <a:t>, </a:t>
            </a:r>
            <a:r>
              <a:rPr lang="en-GB" dirty="0" err="1"/>
              <a:t>ancak</a:t>
            </a:r>
            <a:r>
              <a:rPr lang="en-GB" dirty="0"/>
              <a:t> </a:t>
            </a:r>
            <a:r>
              <a:rPr lang="en-GB" dirty="0" err="1"/>
              <a:t>bunların</a:t>
            </a:r>
            <a:r>
              <a:rPr lang="en-GB" dirty="0"/>
              <a:t> </a:t>
            </a:r>
            <a:r>
              <a:rPr lang="en-GB" dirty="0" err="1"/>
              <a:t>daha</a:t>
            </a:r>
            <a:r>
              <a:rPr lang="en-GB" dirty="0"/>
              <a:t> </a:t>
            </a:r>
            <a:r>
              <a:rPr lang="en-GB" dirty="0" err="1"/>
              <a:t>fazla</a:t>
            </a:r>
            <a:r>
              <a:rPr lang="en-GB" dirty="0"/>
              <a:t> </a:t>
            </a:r>
            <a:r>
              <a:rPr lang="en-GB" dirty="0" err="1"/>
              <a:t>tanımlanması</a:t>
            </a:r>
            <a:r>
              <a:rPr lang="en-GB" dirty="0"/>
              <a:t> </a:t>
            </a:r>
            <a:r>
              <a:rPr lang="en-GB" dirty="0" err="1"/>
              <a:t>gerekir</a:t>
            </a:r>
            <a:r>
              <a:rPr lang="en-GB" dirty="0" smtClean="0"/>
              <a:t>.</a:t>
            </a:r>
          </a:p>
          <a:p>
            <a:pPr marL="0" indent="0">
              <a:buNone/>
            </a:pPr>
            <a:r>
              <a:rPr lang="en-GB" dirty="0" err="1"/>
              <a:t>Şekil</a:t>
            </a:r>
            <a:r>
              <a:rPr lang="en-GB" dirty="0"/>
              <a:t> </a:t>
            </a:r>
            <a:r>
              <a:rPr lang="en-GB" dirty="0" smtClean="0"/>
              <a:t>3'teki </a:t>
            </a:r>
            <a:r>
              <a:rPr lang="en-GB" dirty="0" err="1"/>
              <a:t>resmileştirmenin</a:t>
            </a:r>
            <a:r>
              <a:rPr lang="en-GB" dirty="0"/>
              <a:t> </a:t>
            </a:r>
            <a:r>
              <a:rPr lang="en-GB" dirty="0" err="1"/>
              <a:t>küçük</a:t>
            </a:r>
            <a:r>
              <a:rPr lang="en-GB" dirty="0"/>
              <a:t> </a:t>
            </a:r>
            <a:r>
              <a:rPr lang="en-GB" dirty="0" err="1"/>
              <a:t>bir</a:t>
            </a:r>
            <a:r>
              <a:rPr lang="en-GB" dirty="0"/>
              <a:t> </a:t>
            </a:r>
            <a:r>
              <a:rPr lang="en-GB" dirty="0" err="1"/>
              <a:t>bölümünü</a:t>
            </a:r>
            <a:r>
              <a:rPr lang="en-GB" dirty="0"/>
              <a:t> </a:t>
            </a:r>
            <a:r>
              <a:rPr lang="en-GB" dirty="0" err="1"/>
              <a:t>tartışalım</a:t>
            </a:r>
            <a:r>
              <a:rPr lang="en-GB" dirty="0"/>
              <a:t>. EMS A </a:t>
            </a:r>
            <a:r>
              <a:rPr lang="en-GB" dirty="0" err="1"/>
              <a:t>ve</a:t>
            </a:r>
            <a:r>
              <a:rPr lang="en-GB" dirty="0"/>
              <a:t> EMS B </a:t>
            </a:r>
            <a:r>
              <a:rPr lang="en-GB" dirty="0" err="1"/>
              <a:t>ile</a:t>
            </a:r>
            <a:r>
              <a:rPr lang="en-GB" dirty="0"/>
              <a:t> </a:t>
            </a:r>
            <a:r>
              <a:rPr lang="en-GB" dirty="0" err="1"/>
              <a:t>başlıyoruz</a:t>
            </a:r>
            <a:r>
              <a:rPr lang="en-GB" dirty="0"/>
              <a:t>. A1 = EMS A </a:t>
            </a:r>
            <a:r>
              <a:rPr lang="en-GB" dirty="0" err="1"/>
              <a:t>ve</a:t>
            </a:r>
            <a:r>
              <a:rPr lang="en-GB" dirty="0"/>
              <a:t> B1 = EMS B </a:t>
            </a:r>
            <a:r>
              <a:rPr lang="en-GB" dirty="0" err="1"/>
              <a:t>ise</a:t>
            </a:r>
            <a:r>
              <a:rPr lang="en-GB" dirty="0"/>
              <a:t>, f1'in EMS A </a:t>
            </a:r>
            <a:r>
              <a:rPr lang="en-GB" dirty="0" err="1"/>
              <a:t>ve</a:t>
            </a:r>
            <a:r>
              <a:rPr lang="en-GB" dirty="0"/>
              <a:t> EMS B </a:t>
            </a:r>
            <a:r>
              <a:rPr lang="en-GB" dirty="0" err="1"/>
              <a:t>arasında</a:t>
            </a:r>
            <a:r>
              <a:rPr lang="en-GB" dirty="0"/>
              <a:t> </a:t>
            </a:r>
            <a:r>
              <a:rPr lang="en-GB" dirty="0" err="1"/>
              <a:t>CfgCtrl</a:t>
            </a:r>
            <a:r>
              <a:rPr lang="en-GB" dirty="0"/>
              <a:t> </a:t>
            </a:r>
            <a:r>
              <a:rPr lang="en-GB" dirty="0" err="1"/>
              <a:t>ve</a:t>
            </a:r>
            <a:r>
              <a:rPr lang="en-GB" dirty="0"/>
              <a:t> </a:t>
            </a:r>
            <a:r>
              <a:rPr lang="en-GB" dirty="0" err="1"/>
              <a:t>CfgMoni</a:t>
            </a:r>
            <a:r>
              <a:rPr lang="en-GB" dirty="0"/>
              <a:t> </a:t>
            </a:r>
            <a:r>
              <a:rPr lang="en-GB" dirty="0" err="1"/>
              <a:t>arasındaki</a:t>
            </a:r>
            <a:r>
              <a:rPr lang="en-GB" dirty="0"/>
              <a:t> </a:t>
            </a:r>
            <a:r>
              <a:rPr lang="en-GB" dirty="0" err="1"/>
              <a:t>iletişimi</a:t>
            </a:r>
            <a:r>
              <a:rPr lang="en-GB" dirty="0"/>
              <a:t> </a:t>
            </a:r>
            <a:r>
              <a:rPr lang="en-GB" dirty="0" err="1"/>
              <a:t>tanımlayan</a:t>
            </a:r>
            <a:r>
              <a:rPr lang="en-GB" dirty="0"/>
              <a:t> </a:t>
            </a:r>
            <a:r>
              <a:rPr lang="en-GB" dirty="0" err="1"/>
              <a:t>çift</a:t>
            </a:r>
            <a:r>
              <a:rPr lang="en-GB" dirty="0"/>
              <a:t> </a:t>
            </a:r>
            <a:r>
              <a:rPr lang="en-GB" dirty="0" err="1"/>
              <a:t>yönlü</a:t>
            </a:r>
            <a:r>
              <a:rPr lang="en-GB" dirty="0"/>
              <a:t> </a:t>
            </a:r>
            <a:r>
              <a:rPr lang="en-GB" dirty="0" err="1"/>
              <a:t>bir</a:t>
            </a:r>
            <a:r>
              <a:rPr lang="en-GB" dirty="0"/>
              <a:t> </a:t>
            </a:r>
            <a:r>
              <a:rPr lang="en-GB" dirty="0" err="1"/>
              <a:t>eşleme</a:t>
            </a:r>
            <a:r>
              <a:rPr lang="en-GB" dirty="0"/>
              <a:t> </a:t>
            </a:r>
            <a:r>
              <a:rPr lang="en-GB" dirty="0" err="1"/>
              <a:t>olduğunu</a:t>
            </a:r>
            <a:r>
              <a:rPr lang="en-GB" dirty="0"/>
              <a:t> </a:t>
            </a:r>
            <a:r>
              <a:rPr lang="en-GB" dirty="0" err="1"/>
              <a:t>varsayalım</a:t>
            </a:r>
            <a:r>
              <a:rPr lang="en-GB" dirty="0"/>
              <a:t>. . </a:t>
            </a:r>
            <a:r>
              <a:rPr lang="en-GB" dirty="0" err="1"/>
              <a:t>Eşlemenin</a:t>
            </a:r>
            <a:r>
              <a:rPr lang="en-GB" dirty="0"/>
              <a:t> </a:t>
            </a:r>
            <a:r>
              <a:rPr lang="en-GB" dirty="0" err="1"/>
              <a:t>bir</a:t>
            </a:r>
            <a:r>
              <a:rPr lang="en-GB" dirty="0"/>
              <a:t> </a:t>
            </a:r>
            <a:r>
              <a:rPr lang="en-GB" dirty="0" err="1"/>
              <a:t>tarafını</a:t>
            </a:r>
            <a:r>
              <a:rPr lang="en-GB" dirty="0"/>
              <a:t> </a:t>
            </a:r>
            <a:r>
              <a:rPr lang="en-GB" dirty="0" err="1"/>
              <a:t>alarak</a:t>
            </a:r>
            <a:r>
              <a:rPr lang="en-GB" dirty="0"/>
              <a:t>, f1'imiz </a:t>
            </a:r>
            <a:r>
              <a:rPr lang="en-GB" dirty="0" err="1"/>
              <a:t>olduğunu</a:t>
            </a:r>
            <a:r>
              <a:rPr lang="en-GB" dirty="0"/>
              <a:t> </a:t>
            </a:r>
            <a:r>
              <a:rPr lang="en-GB" dirty="0" err="1"/>
              <a:t>varsayalım</a:t>
            </a:r>
            <a:r>
              <a:rPr lang="en-GB" dirty="0"/>
              <a:t>: A1 → B1. </a:t>
            </a:r>
            <a:r>
              <a:rPr lang="en-GB" dirty="0" err="1"/>
              <a:t>Daha</a:t>
            </a:r>
            <a:r>
              <a:rPr lang="en-GB" dirty="0"/>
              <a:t> </a:t>
            </a:r>
            <a:r>
              <a:rPr lang="en-GB" dirty="0" err="1"/>
              <a:t>sonra</a:t>
            </a:r>
            <a:r>
              <a:rPr lang="en-GB" dirty="0"/>
              <a:t>, f1'in </a:t>
            </a:r>
            <a:r>
              <a:rPr lang="en-GB" dirty="0" err="1"/>
              <a:t>tüm</a:t>
            </a:r>
            <a:r>
              <a:rPr lang="en-GB" dirty="0"/>
              <a:t> A1'de </a:t>
            </a:r>
            <a:r>
              <a:rPr lang="en-GB" dirty="0" err="1"/>
              <a:t>ve</a:t>
            </a:r>
            <a:r>
              <a:rPr lang="en-GB" dirty="0"/>
              <a:t> f1 ∈ B1'in </a:t>
            </a:r>
            <a:r>
              <a:rPr lang="en-GB" dirty="0" err="1"/>
              <a:t>tüm</a:t>
            </a:r>
            <a:r>
              <a:rPr lang="en-GB" dirty="0"/>
              <a:t> </a:t>
            </a:r>
            <a:r>
              <a:rPr lang="en-GB" dirty="0" err="1"/>
              <a:t>değerlerinde</a:t>
            </a:r>
            <a:r>
              <a:rPr lang="en-GB" dirty="0"/>
              <a:t> </a:t>
            </a:r>
            <a:r>
              <a:rPr lang="en-GB" dirty="0" err="1"/>
              <a:t>tanımlı</a:t>
            </a:r>
            <a:r>
              <a:rPr lang="en-GB" dirty="0"/>
              <a:t> </a:t>
            </a:r>
            <a:r>
              <a:rPr lang="en-GB" dirty="0" err="1"/>
              <a:t>olduğunu</a:t>
            </a:r>
            <a:r>
              <a:rPr lang="en-GB" dirty="0"/>
              <a:t> </a:t>
            </a:r>
            <a:r>
              <a:rPr lang="en-GB" dirty="0" err="1"/>
              <a:t>iddia</a:t>
            </a:r>
            <a:r>
              <a:rPr lang="en-GB" dirty="0"/>
              <a:t> </a:t>
            </a:r>
            <a:r>
              <a:rPr lang="en-GB" dirty="0" err="1"/>
              <a:t>ederiz</a:t>
            </a:r>
            <a:r>
              <a:rPr lang="en-GB" dirty="0"/>
              <a:t>. </a:t>
            </a:r>
            <a:r>
              <a:rPr lang="en-GB" dirty="0" err="1"/>
              <a:t>Yani</a:t>
            </a:r>
            <a:r>
              <a:rPr lang="en-GB" dirty="0"/>
              <a:t>, </a:t>
            </a:r>
            <a:r>
              <a:rPr lang="en-GB" dirty="0" err="1"/>
              <a:t>aralık</a:t>
            </a:r>
            <a:r>
              <a:rPr lang="en-GB" dirty="0"/>
              <a:t>(f1) ⊆ B1</a:t>
            </a:r>
            <a:r>
              <a:rPr lang="en-GB" dirty="0" smtClean="0"/>
              <a:t>.</a:t>
            </a:r>
          </a:p>
          <a:p>
            <a:pPr marL="0" indent="0">
              <a:buNone/>
            </a:pPr>
            <a:r>
              <a:rPr lang="en-GB" dirty="0" err="1"/>
              <a:t>Devam</a:t>
            </a:r>
            <a:r>
              <a:rPr lang="en-GB" dirty="0"/>
              <a:t> </a:t>
            </a:r>
            <a:r>
              <a:rPr lang="en-GB" dirty="0" err="1"/>
              <a:t>edersek</a:t>
            </a:r>
            <a:r>
              <a:rPr lang="en-GB" dirty="0"/>
              <a:t>, EMS A </a:t>
            </a:r>
            <a:r>
              <a:rPr lang="en-GB" dirty="0" err="1"/>
              <a:t>ve</a:t>
            </a:r>
            <a:r>
              <a:rPr lang="en-GB" dirty="0"/>
              <a:t> EMS B </a:t>
            </a:r>
            <a:r>
              <a:rPr lang="en-GB" dirty="0" err="1"/>
              <a:t>arasında</a:t>
            </a:r>
            <a:r>
              <a:rPr lang="en-GB" dirty="0"/>
              <a:t> g1 </a:t>
            </a:r>
            <a:r>
              <a:rPr lang="en-GB" dirty="0" err="1"/>
              <a:t>adlı</a:t>
            </a:r>
            <a:r>
              <a:rPr lang="en-GB" dirty="0"/>
              <a:t> </a:t>
            </a:r>
            <a:r>
              <a:rPr lang="en-GB" dirty="0" err="1"/>
              <a:t>başka</a:t>
            </a:r>
            <a:r>
              <a:rPr lang="en-GB" dirty="0"/>
              <a:t> </a:t>
            </a:r>
            <a:r>
              <a:rPr lang="en-GB" dirty="0" err="1"/>
              <a:t>bir</a:t>
            </a:r>
            <a:r>
              <a:rPr lang="en-GB" dirty="0"/>
              <a:t> </a:t>
            </a:r>
            <a:r>
              <a:rPr lang="en-GB" dirty="0" err="1"/>
              <a:t>çift</a:t>
            </a:r>
            <a:r>
              <a:rPr lang="en-GB" dirty="0"/>
              <a:t> </a:t>
            </a:r>
            <a:r>
              <a:rPr lang="en-GB" dirty="0" err="1"/>
              <a:t>yönlü</a:t>
            </a:r>
            <a:r>
              <a:rPr lang="en-GB" dirty="0"/>
              <a:t> </a:t>
            </a:r>
            <a:r>
              <a:rPr lang="en-GB" dirty="0" err="1"/>
              <a:t>eşleme</a:t>
            </a:r>
            <a:r>
              <a:rPr lang="en-GB" dirty="0"/>
              <a:t> </a:t>
            </a:r>
            <a:r>
              <a:rPr lang="en-GB" dirty="0" err="1"/>
              <a:t>olduğunu</a:t>
            </a:r>
            <a:r>
              <a:rPr lang="en-GB" dirty="0"/>
              <a:t> </a:t>
            </a:r>
            <a:r>
              <a:rPr lang="en-GB" dirty="0" err="1"/>
              <a:t>varsayalım</a:t>
            </a:r>
            <a:r>
              <a:rPr lang="en-GB" dirty="0"/>
              <a:t>. g1 : A1 → D1'in </a:t>
            </a:r>
            <a:r>
              <a:rPr lang="en-GB" dirty="0" err="1"/>
              <a:t>bir</a:t>
            </a:r>
            <a:r>
              <a:rPr lang="en-GB" dirty="0"/>
              <a:t> </a:t>
            </a:r>
            <a:r>
              <a:rPr lang="en-GB" dirty="0" err="1"/>
              <a:t>tarafını</a:t>
            </a:r>
            <a:r>
              <a:rPr lang="en-GB" dirty="0"/>
              <a:t> </a:t>
            </a:r>
            <a:r>
              <a:rPr lang="en-GB" dirty="0" err="1"/>
              <a:t>tanımlarken</a:t>
            </a:r>
            <a:r>
              <a:rPr lang="en-GB" dirty="0"/>
              <a:t>, </a:t>
            </a:r>
            <a:r>
              <a:rPr lang="en-GB" dirty="0" err="1"/>
              <a:t>birleşik</a:t>
            </a:r>
            <a:r>
              <a:rPr lang="en-GB" dirty="0"/>
              <a:t> g1 ∘ f1 : A1 → C1 ∩ D1 </a:t>
            </a:r>
            <a:r>
              <a:rPr lang="en-GB" dirty="0" err="1"/>
              <a:t>fonksiyonuna</a:t>
            </a:r>
            <a:r>
              <a:rPr lang="en-GB" dirty="0"/>
              <a:t> </a:t>
            </a:r>
            <a:r>
              <a:rPr lang="en-GB" dirty="0" err="1"/>
              <a:t>sahibiz</a:t>
            </a:r>
            <a:r>
              <a:rPr lang="en-GB" dirty="0"/>
              <a:t>, </a:t>
            </a:r>
            <a:r>
              <a:rPr lang="en-GB" dirty="0" err="1"/>
              <a:t>yani</a:t>
            </a:r>
            <a:r>
              <a:rPr lang="en-GB" dirty="0"/>
              <a:t> (g1 ∘ f1) (a1) = g1(f1(a1)) </a:t>
            </a:r>
            <a:r>
              <a:rPr lang="en-GB" dirty="0" err="1"/>
              <a:t>ve</a:t>
            </a:r>
            <a:r>
              <a:rPr lang="en-GB" dirty="0"/>
              <a:t> a1 ∈ A1</a:t>
            </a:r>
            <a:r>
              <a:rPr lang="en-GB" dirty="0" smtClean="0"/>
              <a:t>.</a:t>
            </a:r>
          </a:p>
          <a:p>
            <a:pPr marL="0" indent="0">
              <a:buNone/>
            </a:pPr>
            <a:r>
              <a:rPr lang="en-GB" dirty="0" err="1"/>
              <a:t>Oluşturulan</a:t>
            </a:r>
            <a:r>
              <a:rPr lang="en-GB" dirty="0"/>
              <a:t> </a:t>
            </a:r>
            <a:r>
              <a:rPr lang="en-GB" dirty="0" err="1"/>
              <a:t>fonksiyon</a:t>
            </a:r>
            <a:r>
              <a:rPr lang="en-GB" dirty="0"/>
              <a:t>, </a:t>
            </a:r>
            <a:r>
              <a:rPr lang="en-GB" dirty="0" err="1"/>
              <a:t>aşağıdaki</a:t>
            </a:r>
            <a:r>
              <a:rPr lang="en-GB" dirty="0"/>
              <a:t> </a:t>
            </a:r>
            <a:r>
              <a:rPr lang="en-GB" dirty="0" err="1"/>
              <a:t>gibi</a:t>
            </a:r>
            <a:r>
              <a:rPr lang="en-GB" dirty="0"/>
              <a:t> </a:t>
            </a:r>
            <a:r>
              <a:rPr lang="en-GB" dirty="0" err="1"/>
              <a:t>birleştiricidir</a:t>
            </a:r>
            <a:r>
              <a:rPr lang="en-GB" dirty="0"/>
              <a:t>: j : C1 → A2 </a:t>
            </a:r>
            <a:r>
              <a:rPr lang="en-GB" dirty="0" err="1"/>
              <a:t>ve</a:t>
            </a:r>
            <a:r>
              <a:rPr lang="en-GB" dirty="0"/>
              <a:t> j ∘ g1 </a:t>
            </a:r>
            <a:r>
              <a:rPr lang="en-GB" dirty="0" err="1"/>
              <a:t>ve</a:t>
            </a:r>
            <a:r>
              <a:rPr lang="en-GB" dirty="0"/>
              <a:t> g1 ∘ f1 </a:t>
            </a:r>
            <a:r>
              <a:rPr lang="en-GB" dirty="0" err="1"/>
              <a:t>oluşturan</a:t>
            </a:r>
            <a:r>
              <a:rPr lang="en-GB" dirty="0"/>
              <a:t> </a:t>
            </a:r>
            <a:r>
              <a:rPr lang="en-GB" dirty="0" err="1"/>
              <a:t>başka</a:t>
            </a:r>
            <a:r>
              <a:rPr lang="en-GB" dirty="0"/>
              <a:t> </a:t>
            </a:r>
            <a:r>
              <a:rPr lang="en-GB" dirty="0" err="1"/>
              <a:t>bir</a:t>
            </a:r>
            <a:r>
              <a:rPr lang="en-GB" dirty="0"/>
              <a:t> </a:t>
            </a:r>
            <a:r>
              <a:rPr lang="en-GB" dirty="0" err="1"/>
              <a:t>fonksiyon</a:t>
            </a:r>
            <a:r>
              <a:rPr lang="en-GB" dirty="0"/>
              <a:t> </a:t>
            </a:r>
            <a:r>
              <a:rPr lang="en-GB" dirty="0" err="1"/>
              <a:t>varsa</a:t>
            </a:r>
            <a:r>
              <a:rPr lang="en-GB" dirty="0"/>
              <a:t>, o zaman j ∘ g1 ∘ f1 </a:t>
            </a:r>
            <a:r>
              <a:rPr lang="en-GB" dirty="0" err="1"/>
              <a:t>ve</a:t>
            </a:r>
            <a:r>
              <a:rPr lang="en-GB" dirty="0"/>
              <a:t> j ∘ (g1 ∘ f1)'</a:t>
            </a:r>
            <a:r>
              <a:rPr lang="en-GB" dirty="0" err="1"/>
              <a:t>i</a:t>
            </a:r>
            <a:r>
              <a:rPr lang="en-GB" dirty="0"/>
              <a:t> </a:t>
            </a:r>
            <a:r>
              <a:rPr lang="en-GB" dirty="0" err="1"/>
              <a:t>karşılaştırabiliriz</a:t>
            </a:r>
            <a:r>
              <a:rPr lang="en-GB" dirty="0" smtClean="0"/>
              <a:t>.</a:t>
            </a:r>
          </a:p>
          <a:p>
            <a:pPr marL="0" indent="0">
              <a:buNone/>
            </a:pPr>
            <a:r>
              <a:rPr lang="en-GB" dirty="0" err="1"/>
              <a:t>Şekil</a:t>
            </a:r>
            <a:r>
              <a:rPr lang="en-GB" dirty="0"/>
              <a:t> 3</a:t>
            </a:r>
            <a:r>
              <a:rPr lang="en-GB" dirty="0" smtClean="0"/>
              <a:t>'te </a:t>
            </a:r>
            <a:r>
              <a:rPr lang="en-GB" dirty="0" err="1"/>
              <a:t>gösterildiği</a:t>
            </a:r>
            <a:r>
              <a:rPr lang="en-GB" dirty="0"/>
              <a:t> </a:t>
            </a:r>
            <a:r>
              <a:rPr lang="en-GB" dirty="0" err="1"/>
              <a:t>gibi</a:t>
            </a:r>
            <a:r>
              <a:rPr lang="en-GB" dirty="0"/>
              <a:t>, </a:t>
            </a:r>
            <a:r>
              <a:rPr lang="en-GB" dirty="0" err="1"/>
              <a:t>bu</a:t>
            </a:r>
            <a:r>
              <a:rPr lang="en-GB" dirty="0"/>
              <a:t> </a:t>
            </a:r>
            <a:r>
              <a:rPr lang="en-GB" dirty="0" err="1"/>
              <a:t>iki</a:t>
            </a:r>
            <a:r>
              <a:rPr lang="en-GB" dirty="0"/>
              <a:t> </a:t>
            </a:r>
            <a:r>
              <a:rPr lang="en-GB" dirty="0" err="1"/>
              <a:t>fonksiyonun</a:t>
            </a:r>
            <a:r>
              <a:rPr lang="en-GB" dirty="0"/>
              <a:t> her zaman </a:t>
            </a:r>
            <a:r>
              <a:rPr lang="en-GB" dirty="0" err="1"/>
              <a:t>aynı</a:t>
            </a:r>
            <a:r>
              <a:rPr lang="en-GB" dirty="0"/>
              <a:t> </a:t>
            </a:r>
            <a:r>
              <a:rPr lang="en-GB" dirty="0" err="1"/>
              <a:t>olduğu</a:t>
            </a:r>
            <a:r>
              <a:rPr lang="en-GB" dirty="0"/>
              <a:t> </a:t>
            </a:r>
            <a:r>
              <a:rPr lang="en-GB" dirty="0" err="1"/>
              <a:t>ortaya</a:t>
            </a:r>
            <a:r>
              <a:rPr lang="en-GB" dirty="0"/>
              <a:t> </a:t>
            </a:r>
            <a:r>
              <a:rPr lang="en-GB" dirty="0" err="1"/>
              <a:t>çıkmaktadır</a:t>
            </a:r>
            <a:r>
              <a:rPr lang="en-GB" dirty="0"/>
              <a:t>.</a:t>
            </a:r>
          </a:p>
        </p:txBody>
      </p:sp>
    </p:spTree>
    <p:extLst>
      <p:ext uri="{BB962C8B-B14F-4D97-AF65-F5344CB8AC3E}">
        <p14:creationId xmlns:p14="http://schemas.microsoft.com/office/powerpoint/2010/main" val="3373187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085296"/>
            <a:ext cx="7556500" cy="3386669"/>
          </a:xfrm>
        </p:spPr>
        <p:txBody>
          <a:bodyPr/>
          <a:lstStyle/>
          <a:p>
            <a:pPr marL="0" indent="0">
              <a:buNone/>
            </a:pPr>
            <a:r>
              <a:rPr lang="en-GB" dirty="0"/>
              <a:t>Bu </a:t>
            </a:r>
            <a:r>
              <a:rPr lang="en-GB" dirty="0" err="1"/>
              <a:t>noktada</a:t>
            </a:r>
            <a:r>
              <a:rPr lang="en-GB" dirty="0"/>
              <a:t>, hem EMS A hem de B </a:t>
            </a:r>
            <a:r>
              <a:rPr lang="en-GB" dirty="0" err="1"/>
              <a:t>sunucularında</a:t>
            </a:r>
            <a:r>
              <a:rPr lang="en-GB" dirty="0"/>
              <a:t> C1 </a:t>
            </a:r>
            <a:r>
              <a:rPr lang="en-GB" dirty="0" err="1"/>
              <a:t>ve</a:t>
            </a:r>
            <a:r>
              <a:rPr lang="en-GB" dirty="0"/>
              <a:t> D1'in </a:t>
            </a:r>
            <a:r>
              <a:rPr lang="en-GB" dirty="0" err="1"/>
              <a:t>CfgMoni</a:t>
            </a:r>
            <a:r>
              <a:rPr lang="en-GB" dirty="0"/>
              <a:t> </a:t>
            </a:r>
            <a:r>
              <a:rPr lang="en-GB" dirty="0" err="1"/>
              <a:t>olduğu</a:t>
            </a:r>
            <a:r>
              <a:rPr lang="en-GB" dirty="0"/>
              <a:t> A1 ∩ B1 ⊂ C1 ∪ D1'den </a:t>
            </a:r>
            <a:r>
              <a:rPr lang="en-GB" dirty="0" err="1"/>
              <a:t>gelen</a:t>
            </a:r>
            <a:r>
              <a:rPr lang="en-GB" dirty="0"/>
              <a:t> </a:t>
            </a:r>
            <a:r>
              <a:rPr lang="en-GB" dirty="0" err="1"/>
              <a:t>tüm</a:t>
            </a:r>
            <a:r>
              <a:rPr lang="en-GB" dirty="0"/>
              <a:t> </a:t>
            </a:r>
            <a:r>
              <a:rPr lang="en-GB" dirty="0" err="1"/>
              <a:t>giriş</a:t>
            </a:r>
            <a:r>
              <a:rPr lang="en-GB" dirty="0"/>
              <a:t> </a:t>
            </a:r>
            <a:r>
              <a:rPr lang="en-GB" dirty="0" err="1"/>
              <a:t>ve</a:t>
            </a:r>
            <a:r>
              <a:rPr lang="en-GB" dirty="0"/>
              <a:t> </a:t>
            </a:r>
            <a:r>
              <a:rPr lang="en-GB" dirty="0" err="1"/>
              <a:t>çıkışların</a:t>
            </a:r>
            <a:r>
              <a:rPr lang="en-GB" dirty="0"/>
              <a:t> </a:t>
            </a:r>
            <a:r>
              <a:rPr lang="en-GB" dirty="0" err="1"/>
              <a:t>kümesine</a:t>
            </a:r>
            <a:r>
              <a:rPr lang="en-GB" dirty="0"/>
              <a:t> </a:t>
            </a:r>
            <a:r>
              <a:rPr lang="en-GB" dirty="0" err="1"/>
              <a:t>dikkat</a:t>
            </a:r>
            <a:r>
              <a:rPr lang="en-GB" dirty="0"/>
              <a:t> </a:t>
            </a:r>
            <a:r>
              <a:rPr lang="en-GB" dirty="0" err="1"/>
              <a:t>edilmelidir</a:t>
            </a:r>
            <a:r>
              <a:rPr lang="en-GB" dirty="0"/>
              <a:t>. C1 ∩ D1 ⊂ A1 ∪ B1'den </a:t>
            </a:r>
            <a:r>
              <a:rPr lang="en-GB" dirty="0" err="1"/>
              <a:t>gelen</a:t>
            </a:r>
            <a:r>
              <a:rPr lang="en-GB" dirty="0"/>
              <a:t> </a:t>
            </a:r>
            <a:r>
              <a:rPr lang="en-GB" dirty="0" err="1"/>
              <a:t>girdiler</a:t>
            </a:r>
            <a:r>
              <a:rPr lang="en-GB" dirty="0"/>
              <a:t> </a:t>
            </a:r>
            <a:r>
              <a:rPr lang="en-GB" dirty="0" err="1"/>
              <a:t>ve</a:t>
            </a:r>
            <a:r>
              <a:rPr lang="en-GB" dirty="0"/>
              <a:t> </a:t>
            </a:r>
            <a:r>
              <a:rPr lang="en-GB" dirty="0" err="1"/>
              <a:t>çıktılar</a:t>
            </a:r>
            <a:r>
              <a:rPr lang="en-GB" dirty="0"/>
              <a:t> </a:t>
            </a:r>
            <a:r>
              <a:rPr lang="en-GB" dirty="0" err="1"/>
              <a:t>seti</a:t>
            </a:r>
            <a:r>
              <a:rPr lang="en-GB" dirty="0"/>
              <a:t>, </a:t>
            </a:r>
            <a:r>
              <a:rPr lang="en-GB" dirty="0" err="1"/>
              <a:t>burada</a:t>
            </a:r>
            <a:r>
              <a:rPr lang="en-GB" dirty="0"/>
              <a:t> A1 </a:t>
            </a:r>
            <a:r>
              <a:rPr lang="en-GB" dirty="0" err="1"/>
              <a:t>ve</a:t>
            </a:r>
            <a:r>
              <a:rPr lang="en-GB" dirty="0"/>
              <a:t> B1, EMS A </a:t>
            </a:r>
            <a:r>
              <a:rPr lang="en-GB" dirty="0" err="1"/>
              <a:t>ve</a:t>
            </a:r>
            <a:r>
              <a:rPr lang="en-GB" dirty="0"/>
              <a:t> B </a:t>
            </a:r>
            <a:r>
              <a:rPr lang="en-GB" dirty="0" err="1"/>
              <a:t>sunucularındaki</a:t>
            </a:r>
            <a:r>
              <a:rPr lang="en-GB" dirty="0"/>
              <a:t> </a:t>
            </a:r>
            <a:r>
              <a:rPr lang="en-GB" dirty="0" err="1" smtClean="0"/>
              <a:t>CfgCtrl'dir</a:t>
            </a:r>
            <a:r>
              <a:rPr lang="en-GB" dirty="0"/>
              <a:t>. </a:t>
            </a:r>
            <a:r>
              <a:rPr lang="en-GB" dirty="0" err="1"/>
              <a:t>CfgCtrl</a:t>
            </a:r>
            <a:r>
              <a:rPr lang="en-GB" dirty="0"/>
              <a:t>, hem EMS hem de OAG </a:t>
            </a:r>
            <a:r>
              <a:rPr lang="en-GB" dirty="0" err="1"/>
              <a:t>sunucularında</a:t>
            </a:r>
            <a:r>
              <a:rPr lang="en-GB" dirty="0"/>
              <a:t> </a:t>
            </a:r>
            <a:r>
              <a:rPr lang="en-GB" dirty="0" err="1"/>
              <a:t>kendisiyle</a:t>
            </a:r>
            <a:r>
              <a:rPr lang="en-GB" dirty="0"/>
              <a:t> </a:t>
            </a:r>
            <a:r>
              <a:rPr lang="en-GB" dirty="0" err="1"/>
              <a:t>iletişim</a:t>
            </a:r>
            <a:r>
              <a:rPr lang="en-GB" dirty="0"/>
              <a:t> </a:t>
            </a:r>
            <a:r>
              <a:rPr lang="en-GB" dirty="0" err="1" smtClean="0"/>
              <a:t>kurar</a:t>
            </a:r>
            <a:r>
              <a:rPr lang="en-GB" dirty="0"/>
              <a:t>. j(g) : C1 → A2 ∪ B2 </a:t>
            </a:r>
            <a:r>
              <a:rPr lang="en-GB" dirty="0" err="1"/>
              <a:t>işlevi</a:t>
            </a:r>
            <a:r>
              <a:rPr lang="en-GB" dirty="0"/>
              <a:t>, EMS </a:t>
            </a:r>
            <a:r>
              <a:rPr lang="en-GB" dirty="0" err="1"/>
              <a:t>CfgMoni'den</a:t>
            </a:r>
            <a:r>
              <a:rPr lang="en-GB" dirty="0"/>
              <a:t> OAG </a:t>
            </a:r>
            <a:r>
              <a:rPr lang="en-GB" dirty="0" err="1"/>
              <a:t>CfgCtrl'ye</a:t>
            </a:r>
            <a:r>
              <a:rPr lang="en-GB" dirty="0"/>
              <a:t> </a:t>
            </a:r>
            <a:r>
              <a:rPr lang="en-GB" dirty="0" err="1"/>
              <a:t>yapılandırmayı</a:t>
            </a:r>
            <a:r>
              <a:rPr lang="en-GB" dirty="0"/>
              <a:t> </a:t>
            </a:r>
            <a:r>
              <a:rPr lang="en-GB" dirty="0" err="1"/>
              <a:t>gösterir</a:t>
            </a:r>
            <a:r>
              <a:rPr lang="en-GB" dirty="0"/>
              <a:t>. OAG </a:t>
            </a:r>
            <a:r>
              <a:rPr lang="en-GB" dirty="0" err="1"/>
              <a:t>ayrıca</a:t>
            </a:r>
            <a:r>
              <a:rPr lang="en-GB" dirty="0"/>
              <a:t> </a:t>
            </a:r>
            <a:r>
              <a:rPr lang="en-GB" dirty="0" err="1"/>
              <a:t>ev</a:t>
            </a:r>
            <a:r>
              <a:rPr lang="en-GB" dirty="0"/>
              <a:t> </a:t>
            </a:r>
            <a:r>
              <a:rPr lang="en-GB" dirty="0" err="1"/>
              <a:t>sunucusunda</a:t>
            </a:r>
            <a:r>
              <a:rPr lang="en-GB" dirty="0"/>
              <a:t> </a:t>
            </a:r>
            <a:r>
              <a:rPr lang="en-GB" dirty="0" err="1"/>
              <a:t>CfgCtrl</a:t>
            </a:r>
            <a:r>
              <a:rPr lang="en-GB" dirty="0"/>
              <a:t> </a:t>
            </a:r>
            <a:r>
              <a:rPr lang="en-GB" dirty="0" err="1"/>
              <a:t>ile</a:t>
            </a:r>
            <a:r>
              <a:rPr lang="en-GB" dirty="0"/>
              <a:t> </a:t>
            </a:r>
            <a:r>
              <a:rPr lang="en-GB" dirty="0" err="1"/>
              <a:t>iletişim</a:t>
            </a:r>
            <a:r>
              <a:rPr lang="en-GB" dirty="0"/>
              <a:t> </a:t>
            </a:r>
            <a:r>
              <a:rPr lang="en-GB" dirty="0" err="1"/>
              <a:t>kurar</a:t>
            </a:r>
            <a:r>
              <a:rPr lang="en-GB" dirty="0"/>
              <a:t>, </a:t>
            </a:r>
            <a:r>
              <a:rPr lang="en-GB" dirty="0" err="1"/>
              <a:t>yani</a:t>
            </a:r>
            <a:r>
              <a:rPr lang="en-GB" dirty="0"/>
              <a:t> g1(g) : C1 → A1 </a:t>
            </a:r>
            <a:r>
              <a:rPr lang="en-GB" dirty="0" err="1"/>
              <a:t>işlevi</a:t>
            </a:r>
            <a:r>
              <a:rPr lang="en-GB" dirty="0"/>
              <a:t> </a:t>
            </a:r>
            <a:r>
              <a:rPr lang="en-GB" dirty="0" err="1"/>
              <a:t>vardır</a:t>
            </a:r>
            <a:r>
              <a:rPr lang="en-GB" dirty="0"/>
              <a:t>. Bu </a:t>
            </a:r>
            <a:r>
              <a:rPr lang="en-GB" dirty="0" err="1"/>
              <a:t>özellik</a:t>
            </a:r>
            <a:r>
              <a:rPr lang="en-GB" dirty="0"/>
              <a:t>, </a:t>
            </a:r>
            <a:r>
              <a:rPr lang="en-GB" dirty="0" err="1"/>
              <a:t>CfgCtrl'nin</a:t>
            </a:r>
            <a:r>
              <a:rPr lang="en-GB" dirty="0"/>
              <a:t> her </a:t>
            </a:r>
            <a:r>
              <a:rPr lang="en-GB" dirty="0" err="1"/>
              <a:t>yedek</a:t>
            </a:r>
            <a:r>
              <a:rPr lang="en-GB" dirty="0"/>
              <a:t> </a:t>
            </a:r>
            <a:r>
              <a:rPr lang="en-GB" dirty="0" err="1"/>
              <a:t>sunucu</a:t>
            </a:r>
            <a:r>
              <a:rPr lang="en-GB" dirty="0"/>
              <a:t> </a:t>
            </a:r>
            <a:r>
              <a:rPr lang="en-GB" dirty="0" err="1"/>
              <a:t>ile</a:t>
            </a:r>
            <a:r>
              <a:rPr lang="en-GB" dirty="0"/>
              <a:t> </a:t>
            </a:r>
            <a:r>
              <a:rPr lang="en-GB" dirty="0" err="1"/>
              <a:t>iletişim</a:t>
            </a:r>
            <a:r>
              <a:rPr lang="en-GB" dirty="0"/>
              <a:t> </a:t>
            </a:r>
            <a:r>
              <a:rPr lang="en-GB" dirty="0" err="1"/>
              <a:t>kurması</a:t>
            </a:r>
            <a:r>
              <a:rPr lang="en-GB" dirty="0"/>
              <a:t> </a:t>
            </a:r>
            <a:r>
              <a:rPr lang="en-GB" dirty="0" err="1"/>
              <a:t>nedeniyle</a:t>
            </a:r>
            <a:r>
              <a:rPr lang="en-GB" dirty="0"/>
              <a:t> </a:t>
            </a:r>
            <a:r>
              <a:rPr lang="en-GB" dirty="0" err="1"/>
              <a:t>gereklidir</a:t>
            </a:r>
            <a:r>
              <a:rPr lang="en-GB" dirty="0"/>
              <a:t>, </a:t>
            </a:r>
            <a:r>
              <a:rPr lang="en-GB" dirty="0" err="1"/>
              <a:t>böylece</a:t>
            </a:r>
            <a:r>
              <a:rPr lang="en-GB" dirty="0"/>
              <a:t> </a:t>
            </a:r>
            <a:r>
              <a:rPr lang="en-GB" dirty="0" err="1"/>
              <a:t>CfgMoni</a:t>
            </a:r>
            <a:r>
              <a:rPr lang="en-GB" dirty="0"/>
              <a:t>, </a:t>
            </a:r>
            <a:r>
              <a:rPr lang="en-GB" dirty="0" err="1"/>
              <a:t>izlemekte</a:t>
            </a:r>
            <a:r>
              <a:rPr lang="en-GB" dirty="0"/>
              <a:t> </a:t>
            </a:r>
            <a:r>
              <a:rPr lang="en-GB" dirty="0" err="1"/>
              <a:t>olduğu</a:t>
            </a:r>
            <a:r>
              <a:rPr lang="en-GB" dirty="0"/>
              <a:t> </a:t>
            </a:r>
            <a:r>
              <a:rPr lang="en-GB" dirty="0" err="1"/>
              <a:t>sunucudaki</a:t>
            </a:r>
            <a:r>
              <a:rPr lang="en-GB" dirty="0"/>
              <a:t> </a:t>
            </a:r>
            <a:r>
              <a:rPr lang="en-GB" dirty="0" err="1"/>
              <a:t>güncel</a:t>
            </a:r>
            <a:r>
              <a:rPr lang="en-GB" dirty="0"/>
              <a:t> durum </a:t>
            </a:r>
            <a:r>
              <a:rPr lang="en-GB" dirty="0" err="1"/>
              <a:t>için</a:t>
            </a:r>
            <a:r>
              <a:rPr lang="en-GB" dirty="0"/>
              <a:t> </a:t>
            </a:r>
            <a:r>
              <a:rPr lang="en-GB" dirty="0" err="1"/>
              <a:t>CfgCtrl'ye</a:t>
            </a:r>
            <a:r>
              <a:rPr lang="en-GB" dirty="0"/>
              <a:t> durum </a:t>
            </a:r>
            <a:r>
              <a:rPr lang="en-GB" dirty="0" err="1"/>
              <a:t>gönderir</a:t>
            </a:r>
            <a:r>
              <a:rPr lang="en-GB" dirty="0"/>
              <a:t> </a:t>
            </a:r>
            <a:r>
              <a:rPr lang="en-GB" dirty="0" err="1"/>
              <a:t>ve</a:t>
            </a:r>
            <a:r>
              <a:rPr lang="en-GB" dirty="0"/>
              <a:t> </a:t>
            </a:r>
            <a:r>
              <a:rPr lang="en-GB" dirty="0" err="1"/>
              <a:t>alırken</a:t>
            </a:r>
            <a:r>
              <a:rPr lang="en-GB" dirty="0"/>
              <a:t> </a:t>
            </a:r>
            <a:r>
              <a:rPr lang="en-GB" dirty="0" err="1"/>
              <a:t>kontroller</a:t>
            </a:r>
            <a:r>
              <a:rPr lang="en-GB" dirty="0"/>
              <a:t> </a:t>
            </a:r>
            <a:r>
              <a:rPr lang="en-GB" dirty="0" err="1"/>
              <a:t>verilebilir</a:t>
            </a:r>
            <a:r>
              <a:rPr lang="en-GB" dirty="0" smtClean="0"/>
              <a:t>.</a:t>
            </a:r>
          </a:p>
          <a:p>
            <a:pPr marL="0" indent="0">
              <a:buNone/>
            </a:pPr>
            <a:r>
              <a:rPr lang="en-GB" dirty="0" err="1"/>
              <a:t>Bunu</a:t>
            </a:r>
            <a:r>
              <a:rPr lang="en-GB" dirty="0"/>
              <a:t> EMS </a:t>
            </a:r>
            <a:r>
              <a:rPr lang="en-GB" dirty="0" err="1"/>
              <a:t>ve</a:t>
            </a:r>
            <a:r>
              <a:rPr lang="en-GB" dirty="0"/>
              <a:t> OAG </a:t>
            </a:r>
            <a:r>
              <a:rPr lang="en-GB" dirty="0" err="1"/>
              <a:t>konfigürasyonlarıyla</a:t>
            </a:r>
            <a:r>
              <a:rPr lang="en-GB" dirty="0"/>
              <a:t> </a:t>
            </a:r>
            <a:r>
              <a:rPr lang="en-GB" dirty="0" err="1"/>
              <a:t>ilişkilendirmek</a:t>
            </a:r>
            <a:r>
              <a:rPr lang="en-GB" dirty="0"/>
              <a:t> </a:t>
            </a:r>
            <a:r>
              <a:rPr lang="en-GB" dirty="0" err="1"/>
              <a:t>için</a:t>
            </a:r>
            <a:r>
              <a:rPr lang="en-GB" dirty="0"/>
              <a:t> A1 </a:t>
            </a:r>
            <a:r>
              <a:rPr lang="en-GB" dirty="0" err="1"/>
              <a:t>seti</a:t>
            </a:r>
            <a:r>
              <a:rPr lang="en-GB" dirty="0"/>
              <a:t> EMS </a:t>
            </a:r>
            <a:r>
              <a:rPr lang="en-GB" dirty="0" err="1"/>
              <a:t>CfgCtrl</a:t>
            </a:r>
            <a:r>
              <a:rPr lang="en-GB" dirty="0"/>
              <a:t> </a:t>
            </a:r>
            <a:r>
              <a:rPr lang="en-GB" dirty="0" err="1"/>
              <a:t>A'dır</a:t>
            </a:r>
            <a:r>
              <a:rPr lang="en-GB" dirty="0"/>
              <a:t>, B1 </a:t>
            </a:r>
            <a:r>
              <a:rPr lang="en-GB" dirty="0" err="1"/>
              <a:t>seti</a:t>
            </a:r>
            <a:r>
              <a:rPr lang="en-GB" dirty="0"/>
              <a:t> EMS </a:t>
            </a:r>
            <a:r>
              <a:rPr lang="en-GB" dirty="0" err="1"/>
              <a:t>CfgCtrl</a:t>
            </a:r>
            <a:r>
              <a:rPr lang="en-GB" dirty="0"/>
              <a:t> </a:t>
            </a:r>
            <a:r>
              <a:rPr lang="en-GB" dirty="0" err="1" smtClean="0"/>
              <a:t>B'dir</a:t>
            </a:r>
            <a:r>
              <a:rPr lang="en-GB" dirty="0"/>
              <a:t>, </a:t>
            </a:r>
            <a:r>
              <a:rPr lang="en-GB" dirty="0" err="1"/>
              <a:t>ve</a:t>
            </a:r>
            <a:r>
              <a:rPr lang="en-GB" dirty="0"/>
              <a:t> j(g) : (C1 ∪ D1) → (A2 ∪ B2), EMS A </a:t>
            </a:r>
            <a:r>
              <a:rPr lang="en-GB" dirty="0" err="1"/>
              <a:t>veya</a:t>
            </a:r>
            <a:r>
              <a:rPr lang="en-GB" dirty="0"/>
              <a:t> </a:t>
            </a:r>
            <a:r>
              <a:rPr lang="en-GB" dirty="0" err="1"/>
              <a:t>B'den</a:t>
            </a:r>
            <a:r>
              <a:rPr lang="en-GB" dirty="0"/>
              <a:t> </a:t>
            </a:r>
            <a:r>
              <a:rPr lang="en-GB" dirty="0" err="1"/>
              <a:t>gelen</a:t>
            </a:r>
            <a:r>
              <a:rPr lang="en-GB" dirty="0"/>
              <a:t> </a:t>
            </a:r>
            <a:r>
              <a:rPr lang="en-GB" dirty="0" err="1"/>
              <a:t>CfgMoni'nin</a:t>
            </a:r>
            <a:r>
              <a:rPr lang="en-GB" dirty="0"/>
              <a:t> OAG A </a:t>
            </a:r>
            <a:r>
              <a:rPr lang="en-GB" dirty="0" err="1"/>
              <a:t>veya</a:t>
            </a:r>
            <a:r>
              <a:rPr lang="en-GB" dirty="0"/>
              <a:t> B </a:t>
            </a:r>
            <a:r>
              <a:rPr lang="en-GB" dirty="0" err="1"/>
              <a:t>üzerindeki</a:t>
            </a:r>
            <a:r>
              <a:rPr lang="en-GB" dirty="0"/>
              <a:t> </a:t>
            </a:r>
            <a:r>
              <a:rPr lang="en-GB" dirty="0" err="1"/>
              <a:t>CfgCtrl</a:t>
            </a:r>
            <a:r>
              <a:rPr lang="en-GB" dirty="0"/>
              <a:t> </a:t>
            </a:r>
            <a:r>
              <a:rPr lang="en-GB" dirty="0" err="1"/>
              <a:t>ile</a:t>
            </a:r>
            <a:r>
              <a:rPr lang="en-GB" dirty="0"/>
              <a:t> </a:t>
            </a:r>
            <a:r>
              <a:rPr lang="en-GB" dirty="0" err="1"/>
              <a:t>eşleştiğini</a:t>
            </a:r>
            <a:r>
              <a:rPr lang="en-GB" dirty="0"/>
              <a:t> </a:t>
            </a:r>
            <a:r>
              <a:rPr lang="en-GB" dirty="0" err="1"/>
              <a:t>gösterir</a:t>
            </a:r>
            <a:r>
              <a:rPr lang="en-GB" dirty="0"/>
              <a:t>. Bu </a:t>
            </a:r>
            <a:r>
              <a:rPr lang="en-GB" dirty="0" err="1"/>
              <a:t>resmileştirmeye</a:t>
            </a:r>
            <a:r>
              <a:rPr lang="en-GB" dirty="0"/>
              <a:t> </a:t>
            </a:r>
            <a:r>
              <a:rPr lang="en-GB" dirty="0" err="1"/>
              <a:t>devam</a:t>
            </a:r>
            <a:r>
              <a:rPr lang="en-GB" dirty="0"/>
              <a:t> </a:t>
            </a:r>
            <a:r>
              <a:rPr lang="en-GB" dirty="0" err="1"/>
              <a:t>edebiliriz</a:t>
            </a:r>
            <a:r>
              <a:rPr lang="en-GB" dirty="0"/>
              <a:t>, </a:t>
            </a:r>
            <a:r>
              <a:rPr lang="en-GB" dirty="0" err="1"/>
              <a:t>ancak</a:t>
            </a:r>
            <a:r>
              <a:rPr lang="en-GB" dirty="0"/>
              <a:t> </a:t>
            </a:r>
            <a:r>
              <a:rPr lang="en-GB" dirty="0" err="1"/>
              <a:t>şimdiye</a:t>
            </a:r>
            <a:r>
              <a:rPr lang="en-GB" dirty="0"/>
              <a:t> </a:t>
            </a:r>
            <a:r>
              <a:rPr lang="en-GB" dirty="0" err="1"/>
              <a:t>kadar</a:t>
            </a:r>
            <a:r>
              <a:rPr lang="en-GB" dirty="0"/>
              <a:t> </a:t>
            </a:r>
            <a:r>
              <a:rPr lang="en-GB" dirty="0" err="1"/>
              <a:t>fark</a:t>
            </a:r>
            <a:r>
              <a:rPr lang="en-GB" dirty="0"/>
              <a:t> </a:t>
            </a:r>
            <a:r>
              <a:rPr lang="en-GB" dirty="0" err="1"/>
              <a:t>etmiş</a:t>
            </a:r>
            <a:r>
              <a:rPr lang="en-GB" dirty="0"/>
              <a:t> </a:t>
            </a:r>
            <a:r>
              <a:rPr lang="en-GB" dirty="0" err="1"/>
              <a:t>olmalısınız</a:t>
            </a:r>
            <a:r>
              <a:rPr lang="en-GB" dirty="0"/>
              <a:t> </a:t>
            </a:r>
            <a:r>
              <a:rPr lang="en-GB" dirty="0" err="1"/>
              <a:t>ki</a:t>
            </a:r>
            <a:r>
              <a:rPr lang="en-GB" dirty="0"/>
              <a:t>, </a:t>
            </a:r>
            <a:r>
              <a:rPr lang="en-GB" dirty="0" err="1"/>
              <a:t>bu</a:t>
            </a:r>
            <a:r>
              <a:rPr lang="en-GB" dirty="0"/>
              <a:t> </a:t>
            </a:r>
            <a:r>
              <a:rPr lang="en-GB" dirty="0" err="1"/>
              <a:t>tür</a:t>
            </a:r>
            <a:r>
              <a:rPr lang="en-GB" dirty="0"/>
              <a:t> </a:t>
            </a:r>
            <a:r>
              <a:rPr lang="en-GB" dirty="0" err="1"/>
              <a:t>bir</a:t>
            </a:r>
            <a:r>
              <a:rPr lang="en-GB" dirty="0"/>
              <a:t> </a:t>
            </a:r>
            <a:r>
              <a:rPr lang="en-GB" dirty="0" err="1"/>
              <a:t>belirtimi</a:t>
            </a:r>
            <a:r>
              <a:rPr lang="en-GB" dirty="0"/>
              <a:t> </a:t>
            </a:r>
            <a:r>
              <a:rPr lang="en-GB" dirty="0" err="1"/>
              <a:t>oluşturmak</a:t>
            </a:r>
            <a:r>
              <a:rPr lang="en-GB" dirty="0"/>
              <a:t> </a:t>
            </a:r>
            <a:r>
              <a:rPr lang="en-GB" dirty="0" err="1"/>
              <a:t>için</a:t>
            </a:r>
            <a:r>
              <a:rPr lang="en-GB" dirty="0"/>
              <a:t> </a:t>
            </a:r>
            <a:r>
              <a:rPr lang="en-GB" dirty="0" err="1"/>
              <a:t>ayrıntılara</a:t>
            </a:r>
            <a:r>
              <a:rPr lang="en-GB" dirty="0"/>
              <a:t> </a:t>
            </a:r>
            <a:r>
              <a:rPr lang="en-GB" dirty="0" err="1"/>
              <a:t>yüksek</a:t>
            </a:r>
            <a:r>
              <a:rPr lang="en-GB" dirty="0"/>
              <a:t> </a:t>
            </a:r>
            <a:r>
              <a:rPr lang="en-GB" dirty="0" err="1"/>
              <a:t>düzeyde</a:t>
            </a:r>
            <a:r>
              <a:rPr lang="en-GB" dirty="0"/>
              <a:t> </a:t>
            </a:r>
            <a:r>
              <a:rPr lang="en-GB" dirty="0" err="1"/>
              <a:t>dikkat</a:t>
            </a:r>
            <a:r>
              <a:rPr lang="en-GB" dirty="0"/>
              <a:t> </a:t>
            </a:r>
            <a:r>
              <a:rPr lang="en-GB" dirty="0" err="1"/>
              <a:t>ve</a:t>
            </a:r>
            <a:r>
              <a:rPr lang="en-GB" dirty="0"/>
              <a:t> </a:t>
            </a:r>
            <a:r>
              <a:rPr lang="en-GB" dirty="0" err="1"/>
              <a:t>titizlik</a:t>
            </a:r>
            <a:r>
              <a:rPr lang="en-GB" dirty="0"/>
              <a:t> </a:t>
            </a:r>
            <a:r>
              <a:rPr lang="en-GB" dirty="0" err="1"/>
              <a:t>gereklidir</a:t>
            </a:r>
            <a:r>
              <a:rPr lang="en-GB" dirty="0"/>
              <a:t>, </a:t>
            </a:r>
            <a:r>
              <a:rPr lang="en-GB" dirty="0" err="1"/>
              <a:t>bu</a:t>
            </a:r>
            <a:r>
              <a:rPr lang="en-GB" dirty="0"/>
              <a:t> da </a:t>
            </a:r>
            <a:r>
              <a:rPr lang="en-GB" dirty="0" err="1"/>
              <a:t>potansiyel</a:t>
            </a:r>
            <a:r>
              <a:rPr lang="en-GB" dirty="0"/>
              <a:t> </a:t>
            </a:r>
            <a:r>
              <a:rPr lang="en-GB" dirty="0" err="1"/>
              <a:t>olarak</a:t>
            </a:r>
            <a:r>
              <a:rPr lang="en-GB" dirty="0"/>
              <a:t> </a:t>
            </a:r>
            <a:r>
              <a:rPr lang="en-GB" dirty="0" err="1"/>
              <a:t>önemli</a:t>
            </a:r>
            <a:r>
              <a:rPr lang="en-GB" dirty="0"/>
              <a:t> </a:t>
            </a:r>
            <a:r>
              <a:rPr lang="en-GB" dirty="0" err="1"/>
              <a:t>arayüz</a:t>
            </a:r>
            <a:r>
              <a:rPr lang="en-GB" dirty="0"/>
              <a:t> </a:t>
            </a:r>
            <a:r>
              <a:rPr lang="en-GB" dirty="0" err="1"/>
              <a:t>tanımı</a:t>
            </a:r>
            <a:r>
              <a:rPr lang="en-GB" dirty="0"/>
              <a:t> </a:t>
            </a:r>
            <a:r>
              <a:rPr lang="en-GB" dirty="0" err="1"/>
              <a:t>ve</a:t>
            </a:r>
            <a:r>
              <a:rPr lang="en-GB" dirty="0"/>
              <a:t> </a:t>
            </a:r>
            <a:r>
              <a:rPr lang="en-GB" dirty="0" err="1"/>
              <a:t>diğer</a:t>
            </a:r>
            <a:r>
              <a:rPr lang="en-GB" dirty="0"/>
              <a:t> </a:t>
            </a:r>
            <a:r>
              <a:rPr lang="en-GB" dirty="0" err="1"/>
              <a:t>sorunlardan</a:t>
            </a:r>
            <a:r>
              <a:rPr lang="en-GB" dirty="0"/>
              <a:t> </a:t>
            </a:r>
            <a:r>
              <a:rPr lang="en-GB" dirty="0" err="1"/>
              <a:t>kaçınmaya</a:t>
            </a:r>
            <a:r>
              <a:rPr lang="en-GB" dirty="0"/>
              <a:t> </a:t>
            </a:r>
            <a:r>
              <a:rPr lang="en-GB" dirty="0" err="1"/>
              <a:t>yardımcı</a:t>
            </a:r>
            <a:r>
              <a:rPr lang="en-GB" dirty="0"/>
              <a:t> </a:t>
            </a:r>
            <a:r>
              <a:rPr lang="en-GB" dirty="0" err="1"/>
              <a:t>olur</a:t>
            </a:r>
            <a:r>
              <a:rPr lang="en-GB" dirty="0"/>
              <a:t>.</a:t>
            </a:r>
          </a:p>
        </p:txBody>
      </p:sp>
    </p:spTree>
    <p:extLst>
      <p:ext uri="{BB962C8B-B14F-4D97-AF65-F5344CB8AC3E}">
        <p14:creationId xmlns:p14="http://schemas.microsoft.com/office/powerpoint/2010/main" val="16758381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err="1"/>
              <a:t>Örneğin</a:t>
            </a:r>
            <a:r>
              <a:rPr lang="en-GB" dirty="0"/>
              <a:t>, </a:t>
            </a:r>
            <a:r>
              <a:rPr lang="en-GB" dirty="0" err="1"/>
              <a:t>güç</a:t>
            </a:r>
            <a:r>
              <a:rPr lang="en-GB" dirty="0"/>
              <a:t> </a:t>
            </a:r>
            <a:r>
              <a:rPr lang="en-GB" dirty="0" err="1"/>
              <a:t>yönetim</a:t>
            </a:r>
            <a:r>
              <a:rPr lang="en-GB" dirty="0"/>
              <a:t> </a:t>
            </a:r>
            <a:r>
              <a:rPr lang="en-GB" dirty="0" err="1"/>
              <a:t>sistemlerinde</a:t>
            </a:r>
            <a:r>
              <a:rPr lang="en-GB" dirty="0"/>
              <a:t> </a:t>
            </a:r>
            <a:r>
              <a:rPr lang="en-GB" dirty="0" err="1"/>
              <a:t>güvenlik</a:t>
            </a:r>
            <a:r>
              <a:rPr lang="en-GB" dirty="0"/>
              <a:t> </a:t>
            </a:r>
            <a:r>
              <a:rPr lang="en-GB" dirty="0" err="1"/>
              <a:t>açığı</a:t>
            </a:r>
            <a:r>
              <a:rPr lang="en-GB" dirty="0"/>
              <a:t> </a:t>
            </a:r>
            <a:r>
              <a:rPr lang="en-GB" dirty="0" err="1"/>
              <a:t>büyük</a:t>
            </a:r>
            <a:r>
              <a:rPr lang="en-GB" dirty="0"/>
              <a:t> </a:t>
            </a:r>
            <a:r>
              <a:rPr lang="en-GB" dirty="0" err="1"/>
              <a:t>bir</a:t>
            </a:r>
            <a:r>
              <a:rPr lang="en-GB" dirty="0"/>
              <a:t> </a:t>
            </a:r>
            <a:r>
              <a:rPr lang="en-GB" dirty="0" err="1"/>
              <a:t>endişe</a:t>
            </a:r>
            <a:r>
              <a:rPr lang="en-GB" dirty="0"/>
              <a:t> </a:t>
            </a:r>
            <a:r>
              <a:rPr lang="en-GB" dirty="0" err="1"/>
              <a:t>kaynağıdır</a:t>
            </a:r>
            <a:r>
              <a:rPr lang="en-GB" dirty="0"/>
              <a:t>; </a:t>
            </a:r>
            <a:r>
              <a:rPr lang="en-GB" dirty="0" err="1"/>
              <a:t>bu</a:t>
            </a:r>
            <a:r>
              <a:rPr lang="en-GB" dirty="0"/>
              <a:t>, </a:t>
            </a:r>
            <a:r>
              <a:rPr lang="en-GB" dirty="0" err="1"/>
              <a:t>belirli</a:t>
            </a:r>
            <a:r>
              <a:rPr lang="en-GB" dirty="0"/>
              <a:t> </a:t>
            </a:r>
            <a:r>
              <a:rPr lang="en-GB" dirty="0" err="1"/>
              <a:t>kamu</a:t>
            </a:r>
            <a:r>
              <a:rPr lang="en-GB" dirty="0"/>
              <a:t> </a:t>
            </a:r>
            <a:r>
              <a:rPr lang="en-GB" dirty="0" err="1"/>
              <a:t>hizmeti</a:t>
            </a:r>
            <a:r>
              <a:rPr lang="en-GB" dirty="0"/>
              <a:t> </a:t>
            </a:r>
            <a:r>
              <a:rPr lang="en-GB" dirty="0" err="1"/>
              <a:t>şirketinin</a:t>
            </a:r>
            <a:r>
              <a:rPr lang="en-GB" dirty="0"/>
              <a:t> </a:t>
            </a:r>
            <a:r>
              <a:rPr lang="en-GB" dirty="0" err="1"/>
              <a:t>bilgisayar</a:t>
            </a:r>
            <a:r>
              <a:rPr lang="en-GB" dirty="0"/>
              <a:t> </a:t>
            </a:r>
            <a:r>
              <a:rPr lang="en-GB" dirty="0" err="1"/>
              <a:t>sistemlerine</a:t>
            </a:r>
            <a:r>
              <a:rPr lang="en-GB" dirty="0"/>
              <a:t> </a:t>
            </a:r>
            <a:r>
              <a:rPr lang="en-GB" dirty="0" err="1"/>
              <a:t>yapılan</a:t>
            </a:r>
            <a:r>
              <a:rPr lang="en-GB" dirty="0"/>
              <a:t> </a:t>
            </a:r>
            <a:r>
              <a:rPr lang="en-GB" dirty="0" err="1"/>
              <a:t>ve</a:t>
            </a:r>
            <a:r>
              <a:rPr lang="en-GB" dirty="0"/>
              <a:t> </a:t>
            </a:r>
            <a:r>
              <a:rPr lang="en-GB" dirty="0" err="1"/>
              <a:t>elektrik</a:t>
            </a:r>
            <a:r>
              <a:rPr lang="en-GB" dirty="0"/>
              <a:t> </a:t>
            </a:r>
            <a:r>
              <a:rPr lang="en-GB" dirty="0" err="1"/>
              <a:t>kesintilerine</a:t>
            </a:r>
            <a:r>
              <a:rPr lang="en-GB" dirty="0"/>
              <a:t> </a:t>
            </a:r>
            <a:r>
              <a:rPr lang="en-GB" dirty="0" err="1"/>
              <a:t>neden</a:t>
            </a:r>
            <a:r>
              <a:rPr lang="en-GB" dirty="0"/>
              <a:t> </a:t>
            </a:r>
            <a:r>
              <a:rPr lang="en-GB" dirty="0" err="1"/>
              <a:t>olan</a:t>
            </a:r>
            <a:r>
              <a:rPr lang="en-GB" dirty="0"/>
              <a:t> </a:t>
            </a:r>
            <a:r>
              <a:rPr lang="en-GB" dirty="0" err="1"/>
              <a:t>siber</a:t>
            </a:r>
            <a:r>
              <a:rPr lang="en-GB" dirty="0"/>
              <a:t> </a:t>
            </a:r>
            <a:r>
              <a:rPr lang="en-GB" dirty="0" err="1"/>
              <a:t>saldırılarda</a:t>
            </a:r>
            <a:r>
              <a:rPr lang="en-GB" dirty="0"/>
              <a:t> </a:t>
            </a:r>
            <a:r>
              <a:rPr lang="en-GB" dirty="0" err="1"/>
              <a:t>gösterilen</a:t>
            </a:r>
            <a:r>
              <a:rPr lang="en-GB" dirty="0"/>
              <a:t> </a:t>
            </a:r>
            <a:r>
              <a:rPr lang="en-GB" dirty="0" err="1"/>
              <a:t>bir</a:t>
            </a:r>
            <a:r>
              <a:rPr lang="en-GB" dirty="0"/>
              <a:t> </a:t>
            </a:r>
            <a:r>
              <a:rPr lang="en-GB" dirty="0" err="1"/>
              <a:t>gerçektir</a:t>
            </a:r>
            <a:r>
              <a:rPr lang="en-GB" dirty="0"/>
              <a:t>. </a:t>
            </a:r>
            <a:r>
              <a:rPr lang="en-GB" dirty="0" err="1"/>
              <a:t>Saldırılar</a:t>
            </a:r>
            <a:r>
              <a:rPr lang="en-GB" dirty="0"/>
              <a:t>, </a:t>
            </a:r>
            <a:r>
              <a:rPr lang="en-GB" dirty="0" err="1"/>
              <a:t>üzerinde</a:t>
            </a:r>
            <a:r>
              <a:rPr lang="en-GB" dirty="0"/>
              <a:t> </a:t>
            </a:r>
            <a:r>
              <a:rPr lang="en-GB" dirty="0" err="1"/>
              <a:t>birçok</a:t>
            </a:r>
            <a:r>
              <a:rPr lang="en-GB" dirty="0"/>
              <a:t> </a:t>
            </a:r>
            <a:r>
              <a:rPr lang="en-GB" dirty="0" err="1"/>
              <a:t>EMS'nin</a:t>
            </a:r>
            <a:r>
              <a:rPr lang="en-GB" dirty="0"/>
              <a:t> </a:t>
            </a:r>
            <a:r>
              <a:rPr lang="en-GB" dirty="0" err="1"/>
              <a:t>çalıştığı</a:t>
            </a:r>
            <a:r>
              <a:rPr lang="en-GB" dirty="0"/>
              <a:t> (</a:t>
            </a:r>
            <a:r>
              <a:rPr lang="en-GB" dirty="0" err="1"/>
              <a:t>burada</a:t>
            </a:r>
            <a:r>
              <a:rPr lang="en-GB" dirty="0"/>
              <a:t> </a:t>
            </a:r>
            <a:r>
              <a:rPr lang="en-GB" dirty="0" err="1"/>
              <a:t>açıklananlar</a:t>
            </a:r>
            <a:r>
              <a:rPr lang="en-GB" dirty="0"/>
              <a:t> </a:t>
            </a:r>
            <a:r>
              <a:rPr lang="en-GB" dirty="0" err="1"/>
              <a:t>dahil</a:t>
            </a:r>
            <a:r>
              <a:rPr lang="en-GB" dirty="0"/>
              <a:t>) SCADA (</a:t>
            </a:r>
            <a:r>
              <a:rPr lang="en-GB" dirty="0" err="1"/>
              <a:t>denetimsel</a:t>
            </a:r>
            <a:r>
              <a:rPr lang="en-GB" dirty="0"/>
              <a:t> </a:t>
            </a:r>
            <a:r>
              <a:rPr lang="en-GB" dirty="0" err="1"/>
              <a:t>kontrol</a:t>
            </a:r>
            <a:r>
              <a:rPr lang="en-GB" dirty="0"/>
              <a:t> </a:t>
            </a:r>
            <a:r>
              <a:rPr lang="en-GB" dirty="0" err="1"/>
              <a:t>ve</a:t>
            </a:r>
            <a:r>
              <a:rPr lang="en-GB" dirty="0"/>
              <a:t> </a:t>
            </a:r>
            <a:r>
              <a:rPr lang="en-GB" dirty="0" err="1"/>
              <a:t>veri</a:t>
            </a:r>
            <a:r>
              <a:rPr lang="en-GB" dirty="0"/>
              <a:t> </a:t>
            </a:r>
            <a:r>
              <a:rPr lang="en-GB" dirty="0" err="1"/>
              <a:t>toplama</a:t>
            </a:r>
            <a:r>
              <a:rPr lang="en-GB" dirty="0"/>
              <a:t>) </a:t>
            </a:r>
            <a:r>
              <a:rPr lang="en-GB" dirty="0" err="1"/>
              <a:t>sistemlerindeki</a:t>
            </a:r>
            <a:r>
              <a:rPr lang="en-GB" dirty="0"/>
              <a:t> </a:t>
            </a:r>
            <a:r>
              <a:rPr lang="en-GB" dirty="0" err="1"/>
              <a:t>güvenlik</a:t>
            </a:r>
            <a:r>
              <a:rPr lang="en-GB" dirty="0"/>
              <a:t> </a:t>
            </a:r>
            <a:r>
              <a:rPr lang="en-GB" dirty="0" err="1"/>
              <a:t>açıklarına</a:t>
            </a:r>
            <a:r>
              <a:rPr lang="en-GB" dirty="0"/>
              <a:t> </a:t>
            </a:r>
            <a:r>
              <a:rPr lang="en-GB" dirty="0" err="1"/>
              <a:t>dayanıyordu</a:t>
            </a:r>
            <a:r>
              <a:rPr lang="en-GB" dirty="0"/>
              <a:t>. </a:t>
            </a:r>
            <a:r>
              <a:rPr lang="en-GB" dirty="0" err="1"/>
              <a:t>Resmi</a:t>
            </a:r>
            <a:r>
              <a:rPr lang="en-GB" dirty="0"/>
              <a:t> </a:t>
            </a:r>
            <a:r>
              <a:rPr lang="en-GB" dirty="0" err="1"/>
              <a:t>yöntemler</a:t>
            </a:r>
            <a:r>
              <a:rPr lang="en-GB" dirty="0"/>
              <a:t> </a:t>
            </a:r>
            <a:r>
              <a:rPr lang="en-GB" dirty="0" err="1"/>
              <a:t>kullanılarak</a:t>
            </a:r>
            <a:r>
              <a:rPr lang="en-GB" dirty="0"/>
              <a:t> </a:t>
            </a:r>
            <a:r>
              <a:rPr lang="en-GB" dirty="0" err="1"/>
              <a:t>sistemin</a:t>
            </a:r>
            <a:r>
              <a:rPr lang="en-GB" dirty="0"/>
              <a:t> </a:t>
            </a:r>
            <a:r>
              <a:rPr lang="en-GB" dirty="0" err="1"/>
              <a:t>kapsamlı</a:t>
            </a:r>
            <a:r>
              <a:rPr lang="en-GB" dirty="0"/>
              <a:t> </a:t>
            </a:r>
            <a:r>
              <a:rPr lang="en-GB" dirty="0" err="1"/>
              <a:t>bir</a:t>
            </a:r>
            <a:r>
              <a:rPr lang="en-GB" dirty="0"/>
              <a:t> </a:t>
            </a:r>
            <a:r>
              <a:rPr lang="en-GB" dirty="0" err="1"/>
              <a:t>analizinin</a:t>
            </a:r>
            <a:r>
              <a:rPr lang="en-GB" dirty="0"/>
              <a:t> </a:t>
            </a:r>
            <a:r>
              <a:rPr lang="en-GB" dirty="0" err="1"/>
              <a:t>güvenlik</a:t>
            </a:r>
            <a:r>
              <a:rPr lang="en-GB" dirty="0"/>
              <a:t> </a:t>
            </a:r>
            <a:r>
              <a:rPr lang="en-GB" dirty="0" err="1"/>
              <a:t>açıklarını</a:t>
            </a:r>
            <a:r>
              <a:rPr lang="en-GB" dirty="0"/>
              <a:t> </a:t>
            </a:r>
            <a:r>
              <a:rPr lang="en-GB" dirty="0" err="1"/>
              <a:t>tanımlaması</a:t>
            </a:r>
            <a:r>
              <a:rPr lang="en-GB" dirty="0"/>
              <a:t> </a:t>
            </a:r>
            <a:r>
              <a:rPr lang="en-GB" dirty="0" err="1"/>
              <a:t>mümkündür</a:t>
            </a:r>
            <a:r>
              <a:rPr lang="en-GB" dirty="0"/>
              <a:t>.</a:t>
            </a:r>
          </a:p>
        </p:txBody>
      </p:sp>
    </p:spTree>
    <p:extLst>
      <p:ext uri="{BB962C8B-B14F-4D97-AF65-F5344CB8AC3E}">
        <p14:creationId xmlns:p14="http://schemas.microsoft.com/office/powerpoint/2010/main" val="2439098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İçerik Yer Tutucusu 2"/>
          <p:cNvSpPr>
            <a:spLocks noGrp="1"/>
          </p:cNvSpPr>
          <p:nvPr>
            <p:ph idx="1"/>
          </p:nvPr>
        </p:nvSpPr>
        <p:spPr>
          <a:xfrm>
            <a:off x="519510" y="3290996"/>
            <a:ext cx="6517481" cy="4123195"/>
          </a:xfrm>
        </p:spPr>
        <p:txBody>
          <a:bodyPr>
            <a:normAutofit fontScale="92857" lnSpcReduction="10000"/>
          </a:bodyPr>
          <a:lstStyle/>
          <a:p>
            <a:pPr algn="l"/>
            <a:r>
              <a:rPr lang="tr-TR" b="0" i="0" dirty="0">
                <a:solidFill>
                  <a:srgbClr val="000000"/>
                </a:solidFill>
                <a:effectLst/>
                <a:latin typeface="Times New Roman" panose="02020603050405020304" pitchFamily="18" charset="0"/>
              </a:rPr>
              <a:t>Gereksinim Doğrulama</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Gayri resmi teknikleri kullanarak gereksinimleri doğrulamayı Bölüm 5'te zaten tartışmıştık, ancak resmi teknikler, örneğin gereksinimlerin tutarlı olduğundan emin olmak için gereksinimleri test etmek için özellikle uygundur. Tutarlı bir gereksinimin yerine getirilmesinin, memnuniyeti engelleme </a:t>
            </a:r>
            <a:r>
              <a:rPr lang="tr-TR" b="0" i="0" dirty="0" err="1">
                <a:solidFill>
                  <a:srgbClr val="000000"/>
                </a:solidFill>
                <a:effectLst/>
                <a:latin typeface="Times New Roman" panose="02020603050405020304" pitchFamily="18" charset="0"/>
              </a:rPr>
              <a:t>diğini</a:t>
            </a:r>
            <a:r>
              <a:rPr lang="tr-TR" b="0" i="0" dirty="0">
                <a:solidFill>
                  <a:srgbClr val="000000"/>
                </a:solidFill>
                <a:effectLst/>
                <a:latin typeface="Times New Roman" panose="02020603050405020304" pitchFamily="18" charset="0"/>
              </a:rPr>
              <a:t> kastediyoruz.</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Doğruluk Tablolarını Kullanarak Tutarlılık Kontrolü</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Tutarlılığı resmi olarak kanıtlamanın bir yolu bir doğruluk tablosu kullanmaktır. Bu durumda yeniden yazıyoruz. Her gereksinimi bir </a:t>
            </a:r>
            <a:r>
              <a:rPr lang="tr-TR" b="0" i="0" dirty="0" err="1">
                <a:solidFill>
                  <a:srgbClr val="000000"/>
                </a:solidFill>
                <a:effectLst/>
                <a:latin typeface="Times New Roman" panose="02020603050405020304" pitchFamily="18" charset="0"/>
              </a:rPr>
              <a:t>Boole</a:t>
            </a:r>
            <a:r>
              <a:rPr lang="tr-TR" b="0" i="0" dirty="0">
                <a:solidFill>
                  <a:srgbClr val="000000"/>
                </a:solidFill>
                <a:effectLst/>
                <a:latin typeface="Times New Roman" panose="02020603050405020304" pitchFamily="18" charset="0"/>
              </a:rPr>
              <a:t> önermesi olarak. Ardından, bu gereksinimler koleksiyonunun </a:t>
            </a:r>
            <a:r>
              <a:rPr lang="tr-TR" b="0" i="0" dirty="0" err="1">
                <a:solidFill>
                  <a:srgbClr val="000000"/>
                </a:solidFill>
                <a:effectLst/>
                <a:latin typeface="Times New Roman" panose="02020603050405020304" pitchFamily="18" charset="0"/>
              </a:rPr>
              <a:t>Boole</a:t>
            </a:r>
            <a:r>
              <a:rPr lang="tr-TR" b="0" i="0" dirty="0">
                <a:solidFill>
                  <a:srgbClr val="000000"/>
                </a:solidFill>
                <a:effectLst/>
                <a:latin typeface="Times New Roman" panose="02020603050405020304" pitchFamily="18" charset="0"/>
              </a:rPr>
              <a:t> değişkenleri için bazı değer kombinasyonları olduğunu gösteriyoruz. Tüm önermelerin (gereksinimlerin) doğru olduğu </a:t>
            </a:r>
            <a:r>
              <a:rPr lang="tr-TR" b="0" i="0" dirty="0" err="1">
                <a:solidFill>
                  <a:srgbClr val="000000"/>
                </a:solidFill>
                <a:effectLst/>
                <a:latin typeface="Times New Roman" panose="02020603050405020304" pitchFamily="18" charset="0"/>
              </a:rPr>
              <a:t>gibi.Örneklemek</a:t>
            </a:r>
            <a:r>
              <a:rPr lang="tr-TR" b="0" i="0" dirty="0">
                <a:solidFill>
                  <a:srgbClr val="000000"/>
                </a:solidFill>
                <a:effectLst/>
                <a:latin typeface="Times New Roman" panose="02020603050405020304" pitchFamily="18" charset="0"/>
              </a:rPr>
              <a:t> için, evcil hayvan mağazasının bir bölümünden aşağıdaki gereksinimleri göz önünde bulundurun</a:t>
            </a:r>
          </a:p>
          <a:p>
            <a:endParaRPr lang="tr-TR" dirty="0"/>
          </a:p>
        </p:txBody>
      </p:sp>
    </p:spTree>
    <p:extLst>
      <p:ext uri="{BB962C8B-B14F-4D97-AF65-F5344CB8AC3E}">
        <p14:creationId xmlns:p14="http://schemas.microsoft.com/office/powerpoint/2010/main" val="466558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İçerik Yer Tutucusu 2"/>
          <p:cNvSpPr>
            <a:spLocks noGrp="1"/>
          </p:cNvSpPr>
          <p:nvPr>
            <p:ph idx="1"/>
          </p:nvPr>
        </p:nvSpPr>
        <p:spPr>
          <a:xfrm>
            <a:off x="519510" y="3221435"/>
            <a:ext cx="6517481" cy="3828430"/>
          </a:xfrm>
        </p:spPr>
        <p:txBody>
          <a:bodyPr/>
          <a:lstStyle/>
          <a:p>
            <a:pPr algn="l"/>
            <a:r>
              <a:rPr lang="tr-TR" b="0" i="0" dirty="0">
                <a:solidFill>
                  <a:srgbClr val="000000"/>
                </a:solidFill>
                <a:effectLst/>
                <a:latin typeface="Times New Roman" panose="02020603050405020304" pitchFamily="18" charset="0"/>
              </a:rPr>
              <a:t>POS sistemi:</a:t>
            </a:r>
          </a:p>
          <a:p>
            <a:pPr algn="l"/>
            <a:endParaRPr lang="tr-TR" dirty="0">
              <a:solidFill>
                <a:srgbClr val="000000"/>
              </a:solidFill>
              <a:latin typeface="Times New Roman" panose="02020603050405020304" pitchFamily="18" charset="0"/>
            </a:endParaRP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1.1 Sistem yazılımı hata ayıklama </a:t>
            </a:r>
            <a:r>
              <a:rPr lang="tr-TR" b="0" i="0" dirty="0" err="1">
                <a:solidFill>
                  <a:srgbClr val="000000"/>
                </a:solidFill>
                <a:effectLst/>
                <a:latin typeface="Times New Roman" panose="02020603050405020304" pitchFamily="18" charset="0"/>
              </a:rPr>
              <a:t>modundaysa</a:t>
            </a:r>
            <a:r>
              <a:rPr lang="tr-TR" b="0" i="0" dirty="0">
                <a:solidFill>
                  <a:srgbClr val="000000"/>
                </a:solidFill>
                <a:effectLst/>
                <a:latin typeface="Times New Roman" panose="02020603050405020304" pitchFamily="18" charset="0"/>
              </a:rPr>
              <a:t>, </a:t>
            </a:r>
            <a:r>
              <a:rPr lang="tr-TR" b="0" i="0" dirty="0" err="1">
                <a:solidFill>
                  <a:srgbClr val="000000"/>
                </a:solidFill>
                <a:effectLst/>
                <a:latin typeface="Times New Roman" panose="02020603050405020304" pitchFamily="18" charset="0"/>
              </a:rPr>
              <a:t>kullanıcılarınveritabanına</a:t>
            </a:r>
            <a:r>
              <a:rPr lang="tr-TR" b="0" i="0" dirty="0">
                <a:solidFill>
                  <a:srgbClr val="000000"/>
                </a:solidFill>
                <a:effectLst/>
                <a:latin typeface="Times New Roman" panose="02020603050405020304" pitchFamily="18" charset="0"/>
              </a:rPr>
              <a:t> erişin.</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1.2 Kullanıcıların </a:t>
            </a:r>
            <a:r>
              <a:rPr lang="tr-TR" b="0" i="0" dirty="0" err="1">
                <a:solidFill>
                  <a:srgbClr val="000000"/>
                </a:solidFill>
                <a:effectLst/>
                <a:latin typeface="Times New Roman" panose="02020603050405020304" pitchFamily="18" charset="0"/>
              </a:rPr>
              <a:t>veritabanı</a:t>
            </a:r>
            <a:r>
              <a:rPr lang="tr-TR" b="0" i="0" dirty="0">
                <a:solidFill>
                  <a:srgbClr val="000000"/>
                </a:solidFill>
                <a:effectLst/>
                <a:latin typeface="Times New Roman" panose="02020603050405020304" pitchFamily="18" charset="0"/>
              </a:rPr>
              <a:t> erişimi varsa, yeni kayıtları kaydedebilirler.</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1.3 Kullanıcılar yeni kayıtları kaydedemiyorsa sistem hata ayıklama </a:t>
            </a:r>
            <a:r>
              <a:rPr lang="tr-TR" b="0" i="0" dirty="0" err="1">
                <a:solidFill>
                  <a:srgbClr val="000000"/>
                </a:solidFill>
                <a:effectLst/>
                <a:latin typeface="Times New Roman" panose="02020603050405020304" pitchFamily="18" charset="0"/>
              </a:rPr>
              <a:t>modunda</a:t>
            </a:r>
            <a:r>
              <a:rPr lang="tr-TR" b="0" i="0" dirty="0">
                <a:solidFill>
                  <a:srgbClr val="000000"/>
                </a:solidFill>
                <a:effectLst/>
                <a:latin typeface="Times New Roman" panose="02020603050405020304" pitchFamily="18" charset="0"/>
              </a:rPr>
              <a:t> değildir.</a:t>
            </a:r>
          </a:p>
          <a:p>
            <a:endParaRPr lang="tr-TR" dirty="0"/>
          </a:p>
        </p:txBody>
      </p:sp>
    </p:spTree>
    <p:extLst>
      <p:ext uri="{BB962C8B-B14F-4D97-AF65-F5344CB8AC3E}">
        <p14:creationId xmlns:p14="http://schemas.microsoft.com/office/powerpoint/2010/main" val="373023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İçerik Yer Tutucusu 2"/>
          <p:cNvSpPr>
            <a:spLocks noGrp="1"/>
          </p:cNvSpPr>
          <p:nvPr>
            <p:ph idx="1"/>
          </p:nvPr>
        </p:nvSpPr>
        <p:spPr>
          <a:xfrm>
            <a:off x="519510" y="3303969"/>
            <a:ext cx="6517481" cy="3745896"/>
          </a:xfrm>
        </p:spPr>
        <p:txBody>
          <a:bodyPr/>
          <a:lstStyle/>
          <a:p>
            <a:pPr algn="l"/>
            <a:r>
              <a:rPr lang="tr-TR" b="0" i="0" dirty="0">
                <a:solidFill>
                  <a:srgbClr val="000000"/>
                </a:solidFill>
                <a:effectLst/>
                <a:latin typeface="Times New Roman" panose="02020603050405020304" pitchFamily="18" charset="0"/>
              </a:rPr>
              <a:t>Gereksinimleri bir dizi </a:t>
            </a:r>
            <a:r>
              <a:rPr lang="tr-TR" b="0" i="0" dirty="0" err="1">
                <a:solidFill>
                  <a:srgbClr val="000000"/>
                </a:solidFill>
                <a:effectLst/>
                <a:latin typeface="Times New Roman" panose="02020603050405020304" pitchFamily="18" charset="0"/>
              </a:rPr>
              <a:t>Boole</a:t>
            </a:r>
            <a:r>
              <a:rPr lang="tr-TR" b="0" i="0" dirty="0">
                <a:solidFill>
                  <a:srgbClr val="000000"/>
                </a:solidFill>
                <a:effectLst/>
                <a:latin typeface="Times New Roman" panose="02020603050405020304" pitchFamily="18" charset="0"/>
              </a:rPr>
              <a:t> önermesine dönüştürüyoruz. p, q ve r olsun</a:t>
            </a:r>
          </a:p>
          <a:p>
            <a:pPr algn="l"/>
            <a:endParaRPr lang="tr-TR" b="0" i="0" dirty="0">
              <a:solidFill>
                <a:srgbClr val="000000"/>
              </a:solidFill>
              <a:effectLst/>
              <a:latin typeface="Times New Roman" panose="02020603050405020304" pitchFamily="18" charset="0"/>
            </a:endParaRPr>
          </a:p>
          <a:p>
            <a:pPr algn="l"/>
            <a:r>
              <a:rPr lang="tr-TR" b="0" i="0" dirty="0" err="1">
                <a:solidFill>
                  <a:srgbClr val="000000"/>
                </a:solidFill>
                <a:effectLst/>
                <a:latin typeface="Times New Roman" panose="02020603050405020304" pitchFamily="18" charset="0"/>
              </a:rPr>
              <a:t>Boole</a:t>
            </a:r>
            <a:r>
              <a:rPr lang="tr-TR" b="0" i="0" dirty="0">
                <a:solidFill>
                  <a:srgbClr val="000000"/>
                </a:solidFill>
                <a:effectLst/>
                <a:latin typeface="Times New Roman" panose="02020603050405020304" pitchFamily="18" charset="0"/>
              </a:rPr>
              <a:t> değişkenleri olun ve izin verin</a:t>
            </a:r>
          </a:p>
          <a:p>
            <a:pPr algn="l"/>
            <a:endParaRPr lang="tr-TR" dirty="0">
              <a:solidFill>
                <a:srgbClr val="000000"/>
              </a:solidFill>
              <a:latin typeface="Times New Roman" panose="02020603050405020304" pitchFamily="18" charset="0"/>
            </a:endParaRP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p: "sistem yazılımı hata ayıklama </a:t>
            </a:r>
            <a:r>
              <a:rPr lang="tr-TR" b="0" i="0" dirty="0" err="1">
                <a:solidFill>
                  <a:srgbClr val="000000"/>
                </a:solidFill>
                <a:effectLst/>
                <a:latin typeface="Times New Roman" panose="02020603050405020304" pitchFamily="18" charset="0"/>
              </a:rPr>
              <a:t>modunda</a:t>
            </a:r>
            <a:r>
              <a:rPr lang="tr-TR" b="0" i="0" dirty="0">
                <a:solidFill>
                  <a:srgbClr val="000000"/>
                </a:solidFill>
                <a:effectLst/>
                <a:latin typeface="Times New Roman" panose="02020603050405020304" pitchFamily="18" charset="0"/>
              </a:rPr>
              <a:t>" ifadesi olsun</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q: "kullanıcılar </a:t>
            </a:r>
            <a:r>
              <a:rPr lang="tr-TR" b="0" i="0" dirty="0" err="1">
                <a:solidFill>
                  <a:srgbClr val="000000"/>
                </a:solidFill>
                <a:effectLst/>
                <a:latin typeface="Times New Roman" panose="02020603050405020304" pitchFamily="18" charset="0"/>
              </a:rPr>
              <a:t>veritabanına</a:t>
            </a:r>
            <a:r>
              <a:rPr lang="tr-TR" b="0" i="0" dirty="0">
                <a:solidFill>
                  <a:srgbClr val="000000"/>
                </a:solidFill>
                <a:effectLst/>
                <a:latin typeface="Times New Roman" panose="02020603050405020304" pitchFamily="18" charset="0"/>
              </a:rPr>
              <a:t> erişebilir" ifadesi olsun</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r: “kullanıcılar yeni kayıtlar kaydedebilir” ifadesi olsun</a:t>
            </a:r>
          </a:p>
          <a:p>
            <a:endParaRPr lang="tr-TR" dirty="0"/>
          </a:p>
        </p:txBody>
      </p:sp>
    </p:spTree>
    <p:extLst>
      <p:ext uri="{BB962C8B-B14F-4D97-AF65-F5344CB8AC3E}">
        <p14:creationId xmlns:p14="http://schemas.microsoft.com/office/powerpoint/2010/main" val="3269173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İçerik Yer Tutucusu 2"/>
          <p:cNvSpPr>
            <a:spLocks noGrp="1"/>
          </p:cNvSpPr>
          <p:nvPr>
            <p:ph idx="1"/>
          </p:nvPr>
        </p:nvSpPr>
        <p:spPr>
          <a:xfrm>
            <a:off x="519510" y="3408513"/>
            <a:ext cx="6517481" cy="3641352"/>
          </a:xfrm>
        </p:spPr>
        <p:txBody>
          <a:bodyPr>
            <a:normAutofit fontScale="96429" lnSpcReduction="10000"/>
          </a:bodyPr>
          <a:lstStyle/>
          <a:p>
            <a:pPr algn="l"/>
            <a:r>
              <a:rPr lang="tr-TR" b="0" i="0" dirty="0">
                <a:solidFill>
                  <a:srgbClr val="000000"/>
                </a:solidFill>
                <a:effectLst/>
                <a:latin typeface="Times New Roman" panose="02020603050405020304" pitchFamily="18" charset="0"/>
              </a:rPr>
              <a:t>Açıkça, </a:t>
            </a:r>
            <a:r>
              <a:rPr lang="tr-TR" b="0" i="0" dirty="0" err="1">
                <a:solidFill>
                  <a:srgbClr val="000000"/>
                </a:solidFill>
                <a:effectLst/>
                <a:latin typeface="Times New Roman" panose="02020603050405020304" pitchFamily="18" charset="0"/>
              </a:rPr>
              <a:t>spesifikasyonlar</a:t>
            </a:r>
            <a:r>
              <a:rPr lang="tr-TR" b="0" i="0" dirty="0">
                <a:solidFill>
                  <a:srgbClr val="000000"/>
                </a:solidFill>
                <a:effectLst/>
                <a:latin typeface="Times New Roman" panose="02020603050405020304" pitchFamily="18" charset="0"/>
              </a:rPr>
              <a:t> aşağıdaki önermelere eşdeğerdir:</a:t>
            </a:r>
          </a:p>
          <a:p>
            <a:pPr marL="0" indent="0">
              <a:buNone/>
            </a:pPr>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1,1 p ⇒ ¬q</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1,2 q ⇒ r</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1,3 ¬r ⇒¬p</a:t>
            </a:r>
          </a:p>
          <a:p>
            <a:pPr algn="l"/>
            <a:endParaRPr lang="tr-TR" dirty="0">
              <a:solidFill>
                <a:srgbClr val="000000"/>
              </a:solidFill>
              <a:latin typeface="Times New Roman" panose="02020603050405020304" pitchFamily="18" charset="0"/>
            </a:endParaRP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Tablo 6.1 Bir Koleksiyon için Doğruluk Tablosu Tutarlılık Kanıtı</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Gereksinimler</a:t>
            </a:r>
          </a:p>
          <a:p>
            <a:endParaRPr lang="tr-TR" dirty="0"/>
          </a:p>
        </p:txBody>
      </p:sp>
    </p:spTree>
    <p:extLst>
      <p:ext uri="{BB962C8B-B14F-4D97-AF65-F5344CB8AC3E}">
        <p14:creationId xmlns:p14="http://schemas.microsoft.com/office/powerpoint/2010/main" val="3785548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o 4"/>
          <p:cNvGraphicFramePr>
            <a:graphicFrameLocks noGrp="1"/>
          </p:cNvGraphicFramePr>
          <p:nvPr>
            <p:ph idx="1"/>
          </p:nvPr>
        </p:nvGraphicFramePr>
        <p:xfrm>
          <a:off x="519510" y="4352941"/>
          <a:ext cx="6517481" cy="2235465"/>
        </p:xfrm>
        <a:graphic>
          <a:graphicData uri="http://schemas.openxmlformats.org/drawingml/2006/table">
            <a:tbl>
              <a:tblPr firstRow="1" bandRow="1">
                <a:tableStyleId>{5C22544A-7EE6-4342-B048-85BDC9FD1C3A}</a:tableStyleId>
              </a:tblPr>
              <a:tblGrid>
                <a:gridCol w="1086247">
                  <a:extLst>
                    <a:ext uri="{9D8B030D-6E8A-4147-A177-3AD203B41FA5}">
                      <a16:colId xmlns:a16="http://schemas.microsoft.com/office/drawing/2014/main" val="20000"/>
                    </a:ext>
                  </a:extLst>
                </a:gridCol>
                <a:gridCol w="1086247">
                  <a:extLst>
                    <a:ext uri="{9D8B030D-6E8A-4147-A177-3AD203B41FA5}">
                      <a16:colId xmlns:a16="http://schemas.microsoft.com/office/drawing/2014/main" val="20001"/>
                    </a:ext>
                  </a:extLst>
                </a:gridCol>
                <a:gridCol w="1086247">
                  <a:extLst>
                    <a:ext uri="{9D8B030D-6E8A-4147-A177-3AD203B41FA5}">
                      <a16:colId xmlns:a16="http://schemas.microsoft.com/office/drawing/2014/main" val="20002"/>
                    </a:ext>
                  </a:extLst>
                </a:gridCol>
                <a:gridCol w="1086247">
                  <a:extLst>
                    <a:ext uri="{9D8B030D-6E8A-4147-A177-3AD203B41FA5}">
                      <a16:colId xmlns:a16="http://schemas.microsoft.com/office/drawing/2014/main" val="20003"/>
                    </a:ext>
                  </a:extLst>
                </a:gridCol>
                <a:gridCol w="1086247">
                  <a:extLst>
                    <a:ext uri="{9D8B030D-6E8A-4147-A177-3AD203B41FA5}">
                      <a16:colId xmlns:a16="http://schemas.microsoft.com/office/drawing/2014/main" val="20004"/>
                    </a:ext>
                  </a:extLst>
                </a:gridCol>
                <a:gridCol w="1086247">
                  <a:extLst>
                    <a:ext uri="{9D8B030D-6E8A-4147-A177-3AD203B41FA5}">
                      <a16:colId xmlns:a16="http://schemas.microsoft.com/office/drawing/2014/main" val="20005"/>
                    </a:ext>
                  </a:extLst>
                </a:gridCol>
              </a:tblGrid>
              <a:tr h="332092">
                <a:tc>
                  <a:txBody>
                    <a:bodyPr/>
                    <a:lstStyle/>
                    <a:p>
                      <a:pPr algn="ctr"/>
                      <a:r>
                        <a:rPr lang="tr-TR" sz="700" dirty="0"/>
                        <a:t>p</a:t>
                      </a:r>
                    </a:p>
                  </a:txBody>
                  <a:tcPr marL="56674" marR="56674" marT="28337" marB="28337"/>
                </a:tc>
                <a:tc>
                  <a:txBody>
                    <a:bodyPr/>
                    <a:lstStyle/>
                    <a:p>
                      <a:pPr algn="ctr"/>
                      <a:r>
                        <a:rPr lang="tr-TR" sz="700" dirty="0"/>
                        <a:t>q</a:t>
                      </a:r>
                    </a:p>
                  </a:txBody>
                  <a:tcPr marL="56674" marR="56674" marT="28337" marB="28337"/>
                </a:tc>
                <a:tc>
                  <a:txBody>
                    <a:bodyPr/>
                    <a:lstStyle/>
                    <a:p>
                      <a:pPr algn="ctr"/>
                      <a:r>
                        <a:rPr lang="tr-TR" sz="700" dirty="0"/>
                        <a:t>r</a:t>
                      </a:r>
                    </a:p>
                  </a:txBody>
                  <a:tcPr marL="56674" marR="56674" marT="28337" marB="28337"/>
                </a:tc>
                <a:tc>
                  <a:txBody>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tr-TR" sz="1100" b="1" i="0" u="none" strike="noStrike" kern="1200" cap="none" spc="0" normalizeH="0" baseline="0" noProof="0" dirty="0" err="1">
                          <a:ln>
                            <a:noFill/>
                          </a:ln>
                          <a:solidFill>
                            <a:prstClr val="white"/>
                          </a:solidFill>
                          <a:effectLst/>
                          <a:uLnTx/>
                          <a:uFillTx/>
                          <a:latin typeface="+mn-lt"/>
                          <a:ea typeface="+mn-ea"/>
                          <a:cs typeface="+mn-cs"/>
                        </a:rPr>
                        <a:t>p</a:t>
                      </a:r>
                      <a:r>
                        <a:rPr kumimoji="0" lang="tr-TR" sz="1100" b="0" i="0" u="none" strike="noStrike" kern="1200" cap="none" spc="0" normalizeH="0" baseline="0" noProof="0" dirty="0" err="1">
                          <a:ln>
                            <a:noFill/>
                          </a:ln>
                          <a:solidFill>
                            <a:prstClr val="white"/>
                          </a:solidFill>
                          <a:effectLst/>
                          <a:uLnTx/>
                          <a:uFillTx/>
                          <a:latin typeface="+mn-lt"/>
                          <a:ea typeface="+mn-ea"/>
                          <a:cs typeface="+mn-cs"/>
                        </a:rPr>
                        <a:t>⇒q</a:t>
                      </a:r>
                      <a:endParaRPr kumimoji="0" lang="tr-TR" sz="1100" b="1" i="0" u="none" strike="noStrike" kern="1200" cap="none" spc="0" normalizeH="0" baseline="0" noProof="0" dirty="0">
                        <a:ln>
                          <a:noFill/>
                        </a:ln>
                        <a:solidFill>
                          <a:prstClr val="white"/>
                        </a:solidFill>
                        <a:effectLst/>
                        <a:uLnTx/>
                        <a:uFillTx/>
                        <a:latin typeface="+mn-lt"/>
                        <a:ea typeface="+mn-ea"/>
                        <a:cs typeface="+mn-cs"/>
                      </a:endParaRPr>
                    </a:p>
                    <a:p>
                      <a:endParaRPr lang="tr-TR" sz="700" dirty="0"/>
                    </a:p>
                  </a:txBody>
                  <a:tcPr marL="56674" marR="56674" marT="28337" marB="28337"/>
                </a:tc>
                <a:tc>
                  <a:txBody>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tr-TR" sz="1100" b="1" i="0" u="none" strike="noStrike" kern="1200" cap="none" spc="0" normalizeH="0" baseline="0" noProof="0" dirty="0" err="1">
                          <a:ln>
                            <a:noFill/>
                          </a:ln>
                          <a:solidFill>
                            <a:prstClr val="white"/>
                          </a:solidFill>
                          <a:effectLst/>
                          <a:uLnTx/>
                          <a:uFillTx/>
                          <a:latin typeface="+mn-lt"/>
                          <a:ea typeface="+mn-ea"/>
                          <a:cs typeface="+mn-cs"/>
                        </a:rPr>
                        <a:t>p</a:t>
                      </a:r>
                      <a:r>
                        <a:rPr kumimoji="0" lang="tr-TR" sz="1100" b="0" i="0" u="none" strike="noStrike" kern="1200" cap="none" spc="0" normalizeH="0" baseline="0" noProof="0" dirty="0" err="1">
                          <a:ln>
                            <a:noFill/>
                          </a:ln>
                          <a:solidFill>
                            <a:prstClr val="white"/>
                          </a:solidFill>
                          <a:effectLst/>
                          <a:uLnTx/>
                          <a:uFillTx/>
                          <a:latin typeface="+mn-lt"/>
                          <a:ea typeface="+mn-ea"/>
                          <a:cs typeface="+mn-cs"/>
                        </a:rPr>
                        <a:t>⇒r</a:t>
                      </a:r>
                      <a:endParaRPr kumimoji="0" lang="tr-TR" sz="1100" b="1" i="0" u="none" strike="noStrike" kern="1200" cap="none" spc="0" normalizeH="0" baseline="0" noProof="0" dirty="0">
                        <a:ln>
                          <a:noFill/>
                        </a:ln>
                        <a:solidFill>
                          <a:prstClr val="white"/>
                        </a:solidFill>
                        <a:effectLst/>
                        <a:uLnTx/>
                        <a:uFillTx/>
                        <a:latin typeface="+mn-lt"/>
                        <a:ea typeface="+mn-ea"/>
                        <a:cs typeface="+mn-cs"/>
                      </a:endParaRPr>
                    </a:p>
                    <a:p>
                      <a:endParaRPr lang="tr-TR" sz="700" dirty="0"/>
                    </a:p>
                  </a:txBody>
                  <a:tcPr marL="56674" marR="56674" marT="28337" marB="28337"/>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tr-TR" sz="700" dirty="0"/>
                        <a:t>(</a:t>
                      </a:r>
                      <a:r>
                        <a:rPr kumimoji="0" lang="tr-TR" sz="1100" b="1" i="0" u="none" strike="noStrike" kern="1200" cap="none" spc="0" normalizeH="0" baseline="0" noProof="0" dirty="0" err="1">
                          <a:ln>
                            <a:noFill/>
                          </a:ln>
                          <a:solidFill>
                            <a:prstClr val="white"/>
                          </a:solidFill>
                          <a:effectLst/>
                          <a:uLnTx/>
                          <a:uFillTx/>
                          <a:latin typeface="+mn-lt"/>
                          <a:ea typeface="+mn-ea"/>
                          <a:cs typeface="+mn-cs"/>
                        </a:rPr>
                        <a:t>p</a:t>
                      </a:r>
                      <a:r>
                        <a:rPr kumimoji="0" lang="tr-TR" sz="1100" b="0" i="0" u="none" strike="noStrike" kern="1200" cap="none" spc="0" normalizeH="0" baseline="0" noProof="0" dirty="0" err="1">
                          <a:ln>
                            <a:noFill/>
                          </a:ln>
                          <a:solidFill>
                            <a:prstClr val="white"/>
                          </a:solidFill>
                          <a:effectLst/>
                          <a:uLnTx/>
                          <a:uFillTx/>
                          <a:latin typeface="+mn-lt"/>
                          <a:ea typeface="+mn-ea"/>
                          <a:cs typeface="+mn-cs"/>
                        </a:rPr>
                        <a:t>⇒q</a:t>
                      </a:r>
                      <a:r>
                        <a:rPr lang="tr-TR" sz="700" dirty="0"/>
                        <a:t>)</a:t>
                      </a:r>
                      <a:r>
                        <a:rPr lang="tr-TR" sz="1100" b="0" i="0" kern="1200" dirty="0">
                          <a:solidFill>
                            <a:schemeClr val="lt1"/>
                          </a:solidFill>
                          <a:effectLst/>
                          <a:latin typeface="+mn-lt"/>
                          <a:ea typeface="+mn-ea"/>
                          <a:cs typeface="+mn-cs"/>
                        </a:rPr>
                        <a:t> ⇔</a:t>
                      </a:r>
                      <a:r>
                        <a:rPr lang="tr-TR" sz="700" dirty="0"/>
                        <a:t>(</a:t>
                      </a:r>
                      <a:r>
                        <a:rPr kumimoji="0" lang="tr-TR" sz="1100" b="1" i="0" u="none" strike="noStrike" kern="1200" cap="none" spc="0" normalizeH="0" baseline="0" noProof="0" dirty="0" err="1">
                          <a:ln>
                            <a:noFill/>
                          </a:ln>
                          <a:solidFill>
                            <a:prstClr val="white"/>
                          </a:solidFill>
                          <a:effectLst/>
                          <a:uLnTx/>
                          <a:uFillTx/>
                          <a:latin typeface="+mn-lt"/>
                          <a:ea typeface="+mn-ea"/>
                          <a:cs typeface="+mn-cs"/>
                        </a:rPr>
                        <a:t>p</a:t>
                      </a:r>
                      <a:r>
                        <a:rPr kumimoji="0" lang="tr-TR" sz="1100" b="0" i="0" u="none" strike="noStrike" kern="1200" cap="none" spc="0" normalizeH="0" baseline="0" noProof="0" dirty="0" err="1">
                          <a:ln>
                            <a:noFill/>
                          </a:ln>
                          <a:solidFill>
                            <a:prstClr val="white"/>
                          </a:solidFill>
                          <a:effectLst/>
                          <a:uLnTx/>
                          <a:uFillTx/>
                          <a:latin typeface="+mn-lt"/>
                          <a:ea typeface="+mn-ea"/>
                          <a:cs typeface="+mn-cs"/>
                        </a:rPr>
                        <a:t>⇒r</a:t>
                      </a:r>
                      <a:r>
                        <a:rPr lang="tr-TR" sz="700" dirty="0"/>
                        <a:t>)</a:t>
                      </a:r>
                    </a:p>
                  </a:txBody>
                  <a:tcPr marL="56674" marR="56674" marT="28337" marB="28337"/>
                </a:tc>
                <a:extLst>
                  <a:ext uri="{0D108BD9-81ED-4DB2-BD59-A6C34878D82A}">
                    <a16:rowId xmlns:a16="http://schemas.microsoft.com/office/drawing/2014/main" val="10000"/>
                  </a:ext>
                </a:extLst>
              </a:tr>
              <a:tr h="229844">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extLst>
                  <a:ext uri="{0D108BD9-81ED-4DB2-BD59-A6C34878D82A}">
                    <a16:rowId xmlns:a16="http://schemas.microsoft.com/office/drawing/2014/main" val="10001"/>
                  </a:ext>
                </a:extLst>
              </a:tr>
              <a:tr h="229844">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Y</a:t>
                      </a:r>
                    </a:p>
                  </a:txBody>
                  <a:tcPr marL="56674" marR="56674" marT="28337" marB="28337"/>
                </a:tc>
                <a:extLst>
                  <a:ext uri="{0D108BD9-81ED-4DB2-BD59-A6C34878D82A}">
                    <a16:rowId xmlns:a16="http://schemas.microsoft.com/office/drawing/2014/main" val="10002"/>
                  </a:ext>
                </a:extLst>
              </a:tr>
              <a:tr h="229844">
                <a:tc>
                  <a:txBody>
                    <a:bodyPr/>
                    <a:lstStyle/>
                    <a:p>
                      <a:pPr algn="ctr"/>
                      <a:r>
                        <a:rPr lang="tr-TR" sz="700" dirty="0"/>
                        <a:t>D</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Y</a:t>
                      </a:r>
                    </a:p>
                  </a:txBody>
                  <a:tcPr marL="56674" marR="56674" marT="28337" marB="28337"/>
                </a:tc>
                <a:extLst>
                  <a:ext uri="{0D108BD9-81ED-4DB2-BD59-A6C34878D82A}">
                    <a16:rowId xmlns:a16="http://schemas.microsoft.com/office/drawing/2014/main" val="10003"/>
                  </a:ext>
                </a:extLst>
              </a:tr>
              <a:tr h="229844">
                <a:tc>
                  <a:txBody>
                    <a:bodyPr/>
                    <a:lstStyle/>
                    <a:p>
                      <a:pPr algn="ctr"/>
                      <a:r>
                        <a:rPr lang="tr-TR" sz="700" dirty="0"/>
                        <a:t>D</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extLst>
                  <a:ext uri="{0D108BD9-81ED-4DB2-BD59-A6C34878D82A}">
                    <a16:rowId xmlns:a16="http://schemas.microsoft.com/office/drawing/2014/main" val="10004"/>
                  </a:ext>
                </a:extLst>
              </a:tr>
              <a:tr h="229844">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extLst>
                  <a:ext uri="{0D108BD9-81ED-4DB2-BD59-A6C34878D82A}">
                    <a16:rowId xmlns:a16="http://schemas.microsoft.com/office/drawing/2014/main" val="10005"/>
                  </a:ext>
                </a:extLst>
              </a:tr>
              <a:tr h="229844">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extLst>
                  <a:ext uri="{0D108BD9-81ED-4DB2-BD59-A6C34878D82A}">
                    <a16:rowId xmlns:a16="http://schemas.microsoft.com/office/drawing/2014/main" val="10006"/>
                  </a:ext>
                </a:extLst>
              </a:tr>
              <a:tr h="229844">
                <a:tc>
                  <a:txBody>
                    <a:bodyPr/>
                    <a:lstStyle/>
                    <a:p>
                      <a:pPr algn="ctr"/>
                      <a:r>
                        <a:rPr lang="tr-TR" sz="700" dirty="0"/>
                        <a:t>Y</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extLst>
                  <a:ext uri="{0D108BD9-81ED-4DB2-BD59-A6C34878D82A}">
                    <a16:rowId xmlns:a16="http://schemas.microsoft.com/office/drawing/2014/main" val="10007"/>
                  </a:ext>
                </a:extLst>
              </a:tr>
              <a:tr h="229844">
                <a:tc>
                  <a:txBody>
                    <a:bodyPr/>
                    <a:lstStyle/>
                    <a:p>
                      <a:pPr algn="ctr"/>
                      <a:r>
                        <a:rPr lang="tr-TR" sz="700" dirty="0"/>
                        <a:t>Y</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Y</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tc>
                  <a:txBody>
                    <a:bodyPr/>
                    <a:lstStyle/>
                    <a:p>
                      <a:pPr algn="ctr"/>
                      <a:r>
                        <a:rPr lang="tr-TR" sz="700" dirty="0"/>
                        <a:t>D</a:t>
                      </a:r>
                    </a:p>
                  </a:txBody>
                  <a:tcPr marL="56674" marR="56674" marT="28337" marB="28337"/>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60712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İçerik Yer Tutucusu 2"/>
          <p:cNvSpPr>
            <a:spLocks noGrp="1"/>
          </p:cNvSpPr>
          <p:nvPr>
            <p:ph idx="1"/>
          </p:nvPr>
        </p:nvSpPr>
        <p:spPr>
          <a:xfrm>
            <a:off x="374157" y="3281960"/>
            <a:ext cx="6662834" cy="4190006"/>
          </a:xfrm>
        </p:spPr>
        <p:txBody>
          <a:bodyPr>
            <a:normAutofit fontScale="92857"/>
          </a:bodyPr>
          <a:lstStyle/>
          <a:p>
            <a:pPr algn="l"/>
            <a:r>
              <a:rPr lang="tr-TR" b="0" i="0" dirty="0">
                <a:solidFill>
                  <a:srgbClr val="000000"/>
                </a:solidFill>
                <a:effectLst/>
                <a:latin typeface="Times New Roman" panose="02020603050405020304" pitchFamily="18" charset="0"/>
              </a:rPr>
              <a:t>Şimdi bir doğruluk tablosu oluşturuyoruz (Tablo 6.1) ve bu satırlardan herhangi birinin olup olmadığını </a:t>
            </a:r>
            <a:r>
              <a:rPr lang="tr-TR" b="0" i="0" dirty="0" err="1">
                <a:solidFill>
                  <a:srgbClr val="000000"/>
                </a:solidFill>
                <a:effectLst/>
                <a:latin typeface="Times New Roman" panose="02020603050405020304" pitchFamily="18" charset="0"/>
              </a:rPr>
              <a:t>belirleyelim.önerme</a:t>
            </a:r>
            <a:r>
              <a:rPr lang="tr-TR" b="0" i="0" dirty="0">
                <a:solidFill>
                  <a:srgbClr val="000000"/>
                </a:solidFill>
                <a:effectLst/>
                <a:latin typeface="Times New Roman" panose="02020603050405020304" pitchFamily="18" charset="0"/>
              </a:rPr>
              <a:t> 1.1, 1.2 ve 1.3'e karşılık gelen sütunlarda tüm "T"'</a:t>
            </a:r>
            <a:r>
              <a:rPr lang="tr-TR" b="0" i="0" dirty="0" err="1">
                <a:solidFill>
                  <a:srgbClr val="000000"/>
                </a:solidFill>
                <a:effectLst/>
                <a:latin typeface="Times New Roman" panose="02020603050405020304" pitchFamily="18" charset="0"/>
              </a:rPr>
              <a:t>lere</a:t>
            </a:r>
            <a:r>
              <a:rPr lang="tr-TR" b="0" i="0" dirty="0">
                <a:solidFill>
                  <a:srgbClr val="000000"/>
                </a:solidFill>
                <a:effectLst/>
                <a:latin typeface="Times New Roman" panose="02020603050405020304" pitchFamily="18" charset="0"/>
              </a:rPr>
              <a:t> sahiptir, yani gereksinimlerin her biri karşılanmıştır. Böyle bir satır bulabilirsek, gereksinimler </a:t>
            </a:r>
            <a:r>
              <a:rPr lang="tr-TR" b="0" i="0" dirty="0" err="1">
                <a:solidFill>
                  <a:srgbClr val="000000"/>
                </a:solidFill>
                <a:effectLst/>
                <a:latin typeface="Times New Roman" panose="02020603050405020304" pitchFamily="18" charset="0"/>
              </a:rPr>
              <a:t>tutarlıdır.Üç</a:t>
            </a:r>
            <a:r>
              <a:rPr lang="tr-TR" b="0" i="0" dirty="0">
                <a:solidFill>
                  <a:srgbClr val="000000"/>
                </a:solidFill>
                <a:effectLst/>
                <a:latin typeface="Times New Roman" panose="02020603050405020304" pitchFamily="18" charset="0"/>
              </a:rPr>
              <a:t> önermenin tümünün temsil ettiği dört satır olduğunu </a:t>
            </a:r>
            <a:r>
              <a:rPr lang="tr-TR" b="0" i="0" dirty="0" err="1">
                <a:solidFill>
                  <a:srgbClr val="000000"/>
                </a:solidFill>
                <a:effectLst/>
                <a:latin typeface="Times New Roman" panose="02020603050405020304" pitchFamily="18" charset="0"/>
              </a:rPr>
              <a:t>görüyoruz.gereksinimler</a:t>
            </a:r>
            <a:r>
              <a:rPr lang="tr-TR" b="0" i="0" dirty="0">
                <a:solidFill>
                  <a:srgbClr val="000000"/>
                </a:solidFill>
                <a:effectLst/>
                <a:latin typeface="Times New Roman" panose="02020603050405020304" pitchFamily="18" charset="0"/>
              </a:rPr>
              <a:t>, </a:t>
            </a:r>
            <a:r>
              <a:rPr lang="tr-TR" b="0" i="0" dirty="0" err="1">
                <a:solidFill>
                  <a:srgbClr val="000000"/>
                </a:solidFill>
                <a:effectLst/>
                <a:latin typeface="Times New Roman" panose="02020603050405020304" pitchFamily="18" charset="0"/>
              </a:rPr>
              <a:t>Boole</a:t>
            </a:r>
            <a:r>
              <a:rPr lang="tr-TR" b="0" i="0" dirty="0">
                <a:solidFill>
                  <a:srgbClr val="000000"/>
                </a:solidFill>
                <a:effectLst/>
                <a:latin typeface="Times New Roman" panose="02020603050405020304" pitchFamily="18" charset="0"/>
              </a:rPr>
              <a:t> değerlerinin tüm kombinasyonları için geçerlidir. Bu nedenle, bu </a:t>
            </a:r>
            <a:r>
              <a:rPr lang="tr-TR" b="0" i="0" dirty="0" err="1">
                <a:solidFill>
                  <a:srgbClr val="000000"/>
                </a:solidFill>
                <a:effectLst/>
                <a:latin typeface="Times New Roman" panose="02020603050405020304" pitchFamily="18" charset="0"/>
              </a:rPr>
              <a:t>setgereksinimleri</a:t>
            </a:r>
            <a:r>
              <a:rPr lang="tr-TR" b="0" i="0" dirty="0">
                <a:solidFill>
                  <a:srgbClr val="000000"/>
                </a:solidFill>
                <a:effectLst/>
                <a:latin typeface="Times New Roman" panose="02020603050405020304" pitchFamily="18" charset="0"/>
              </a:rPr>
              <a:t> tutarlıdır.</a:t>
            </a:r>
          </a:p>
          <a:p>
            <a:pPr algn="l"/>
            <a:endParaRPr lang="tr-TR" b="0" i="0" dirty="0">
              <a:solidFill>
                <a:srgbClr val="000000"/>
              </a:solidFill>
              <a:effectLst/>
              <a:latin typeface="Times New Roman" panose="02020603050405020304" pitchFamily="18" charset="0"/>
            </a:endParaRPr>
          </a:p>
          <a:p>
            <a:r>
              <a:rPr lang="tr-TR" b="0" i="0" dirty="0">
                <a:solidFill>
                  <a:srgbClr val="000000"/>
                </a:solidFill>
                <a:effectLst/>
                <a:latin typeface="Times New Roman" panose="02020603050405020304" pitchFamily="18" charset="0"/>
              </a:rPr>
              <a:t>Gereksinim 1.3'ün muhtemelen mantıklı olmadığına dikkat edin. eğer kullanıcılar yeni kayıtlar kaydedilemiyorsa, muhtemelen sistemin hatalı olduğunu söylemek </a:t>
            </a:r>
            <a:r>
              <a:rPr lang="tr-TR" b="0" i="0" dirty="0" err="1">
                <a:solidFill>
                  <a:srgbClr val="000000"/>
                </a:solidFill>
                <a:effectLst/>
                <a:latin typeface="Times New Roman" panose="02020603050405020304" pitchFamily="18" charset="0"/>
              </a:rPr>
              <a:t>amaçlanmıştır.hata</a:t>
            </a:r>
            <a:r>
              <a:rPr lang="tr-TR" b="0" i="0" dirty="0">
                <a:solidFill>
                  <a:srgbClr val="000000"/>
                </a:solidFill>
                <a:effectLst/>
                <a:latin typeface="Times New Roman" panose="02020603050405020304" pitchFamily="18" charset="0"/>
              </a:rPr>
              <a:t> ayıklama </a:t>
            </a:r>
            <a:r>
              <a:rPr lang="tr-TR" b="0" i="0" dirty="0" err="1">
                <a:solidFill>
                  <a:srgbClr val="000000"/>
                </a:solidFill>
                <a:effectLst/>
                <a:latin typeface="Times New Roman" panose="02020603050405020304" pitchFamily="18" charset="0"/>
              </a:rPr>
              <a:t>modunda</a:t>
            </a:r>
            <a:r>
              <a:rPr lang="tr-TR" b="0" i="0" dirty="0">
                <a:solidFill>
                  <a:srgbClr val="000000"/>
                </a:solidFill>
                <a:effectLst/>
                <a:latin typeface="Times New Roman" panose="02020603050405020304" pitchFamily="18" charset="0"/>
              </a:rPr>
              <a:t> (hata ayıklama </a:t>
            </a:r>
            <a:r>
              <a:rPr lang="tr-TR" b="0" i="0" dirty="0" err="1">
                <a:solidFill>
                  <a:srgbClr val="000000"/>
                </a:solidFill>
                <a:effectLst/>
                <a:latin typeface="Times New Roman" panose="02020603050405020304" pitchFamily="18" charset="0"/>
              </a:rPr>
              <a:t>modunda</a:t>
            </a:r>
            <a:r>
              <a:rPr lang="tr-TR" b="0" i="0" dirty="0">
                <a:solidFill>
                  <a:srgbClr val="000000"/>
                </a:solidFill>
                <a:effectLst/>
                <a:latin typeface="Times New Roman" panose="02020603050405020304" pitchFamily="18" charset="0"/>
              </a:rPr>
              <a:t> değil). Bu mantıksal olarak sorgulanabilir gereksinimi bir noktaya değinmek için kasıtlı olarak yerinde bıraktık - bu gereksinimler sistemi tutarlıdır, ancak mutlaka doğru değildir (</a:t>
            </a:r>
            <a:r>
              <a:rPr lang="tr-TR" b="0" i="0" dirty="0" err="1">
                <a:solidFill>
                  <a:srgbClr val="000000"/>
                </a:solidFill>
                <a:effectLst/>
                <a:latin typeface="Times New Roman" panose="02020603050405020304" pitchFamily="18" charset="0"/>
              </a:rPr>
              <a:t>müşterininamaçlanan</a:t>
            </a:r>
            <a:r>
              <a:rPr lang="tr-TR" b="0" i="0" dirty="0">
                <a:solidFill>
                  <a:srgbClr val="000000"/>
                </a:solidFill>
                <a:effectLst/>
                <a:latin typeface="Times New Roman" panose="02020603050405020304" pitchFamily="18" charset="0"/>
              </a:rPr>
              <a:t>). Bu tutarlılık kontrol süreci, niyet sorunlarını ortaya çıkarmayacaktır.(geçerlilik)—bunlar, gereksinimler gibi diğer yollarla ortaya çıkarılmalıdır.</a:t>
            </a:r>
          </a:p>
          <a:p>
            <a:pPr algn="l"/>
            <a:endParaRPr lang="tr-TR" b="0" i="0" dirty="0">
              <a:solidFill>
                <a:srgbClr val="000000"/>
              </a:solidFill>
              <a:effectLst/>
              <a:latin typeface="Times New Roman" panose="02020603050405020304" pitchFamily="18" charset="0"/>
            </a:endParaRPr>
          </a:p>
          <a:p>
            <a:endParaRPr lang="tr-TR" dirty="0"/>
          </a:p>
        </p:txBody>
      </p:sp>
    </p:spTree>
    <p:extLst>
      <p:ext uri="{BB962C8B-B14F-4D97-AF65-F5344CB8AC3E}">
        <p14:creationId xmlns:p14="http://schemas.microsoft.com/office/powerpoint/2010/main" val="1422454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İçerik Yer Tutucusu 2"/>
          <p:cNvSpPr>
            <a:spLocks noGrp="1"/>
          </p:cNvSpPr>
          <p:nvPr>
            <p:ph idx="1"/>
          </p:nvPr>
        </p:nvSpPr>
        <p:spPr>
          <a:xfrm>
            <a:off x="519510" y="3320476"/>
            <a:ext cx="6517481" cy="3729389"/>
          </a:xfrm>
        </p:spPr>
        <p:txBody>
          <a:bodyPr>
            <a:normAutofit fontScale="92857"/>
          </a:bodyPr>
          <a:lstStyle/>
          <a:p>
            <a:pPr algn="l"/>
            <a:r>
              <a:rPr lang="tr-TR" b="0" i="0" dirty="0">
                <a:solidFill>
                  <a:srgbClr val="000000"/>
                </a:solidFill>
                <a:effectLst/>
                <a:latin typeface="Times New Roman" panose="02020603050405020304" pitchFamily="18" charset="0"/>
              </a:rPr>
              <a:t>Muayene ile Tutarlılık Kontrolü</a:t>
            </a:r>
          </a:p>
          <a:p>
            <a:pPr algn="l"/>
            <a:endParaRPr lang="tr-TR" dirty="0">
              <a:solidFill>
                <a:srgbClr val="000000"/>
              </a:solidFill>
              <a:latin typeface="Times New Roman" panose="02020603050405020304" pitchFamily="18" charset="0"/>
            </a:endParaRP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Bazen, bir dizi gereksinim, tutarlılık için aşağıdakileri kullanmadan </a:t>
            </a:r>
            <a:r>
              <a:rPr lang="tr-TR" b="0" i="0" dirty="0" err="1">
                <a:solidFill>
                  <a:srgbClr val="000000"/>
                </a:solidFill>
                <a:effectLst/>
                <a:latin typeface="Times New Roman" panose="02020603050405020304" pitchFamily="18" charset="0"/>
              </a:rPr>
              <a:t>denetlenebilir:doğruluk</a:t>
            </a:r>
            <a:r>
              <a:rPr lang="tr-TR" b="0" i="0" dirty="0">
                <a:solidFill>
                  <a:srgbClr val="000000"/>
                </a:solidFill>
                <a:effectLst/>
                <a:latin typeface="Times New Roman" panose="02020603050405020304" pitchFamily="18" charset="0"/>
              </a:rPr>
              <a:t> şeması. İşte bir örnek. Bagaj için bu üç gereksinimi göz önünde </a:t>
            </a:r>
            <a:r>
              <a:rPr lang="tr-TR" b="0" i="0" dirty="0" err="1">
                <a:solidFill>
                  <a:srgbClr val="000000"/>
                </a:solidFill>
                <a:effectLst/>
                <a:latin typeface="Times New Roman" panose="02020603050405020304" pitchFamily="18" charset="0"/>
              </a:rPr>
              <a:t>bulundurunsürüş</a:t>
            </a:r>
            <a:r>
              <a:rPr lang="tr-TR" b="0" i="0" dirty="0">
                <a:solidFill>
                  <a:srgbClr val="000000"/>
                </a:solidFill>
                <a:effectLst/>
                <a:latin typeface="Times New Roman" panose="02020603050405020304" pitchFamily="18" charset="0"/>
              </a:rPr>
              <a:t> sistemi:</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3.4.1 Kırmızı acil durum butonuna basılırsa sistem </a:t>
            </a:r>
            <a:r>
              <a:rPr lang="tr-TR" b="0" i="0" dirty="0" err="1">
                <a:solidFill>
                  <a:srgbClr val="000000"/>
                </a:solidFill>
                <a:effectLst/>
                <a:latin typeface="Times New Roman" panose="02020603050405020304" pitchFamily="18" charset="0"/>
              </a:rPr>
              <a:t>kapatılacaktır.hemen</a:t>
            </a:r>
            <a:r>
              <a:rPr lang="tr-TR" b="0" i="0" dirty="0">
                <a:solidFill>
                  <a:srgbClr val="000000"/>
                </a:solidFill>
                <a:effectLst/>
                <a:latin typeface="Times New Roman" panose="02020603050405020304" pitchFamily="18" charset="0"/>
              </a:rPr>
              <a:t>.</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3.7.2 Sistem için ekran aydınlatması LED teknolojisini kullanacaktır.</a:t>
            </a:r>
          </a:p>
          <a:p>
            <a:pPr algn="l"/>
            <a:endParaRPr lang="tr-TR" b="0" i="0" dirty="0">
              <a:solidFill>
                <a:srgbClr val="000000"/>
              </a:solidFill>
              <a:effectLst/>
              <a:latin typeface="Times New Roman" panose="02020603050405020304" pitchFamily="18" charset="0"/>
            </a:endParaRPr>
          </a:p>
          <a:p>
            <a:pPr algn="l"/>
            <a:r>
              <a:rPr lang="tr-TR" b="0" i="0" dirty="0">
                <a:solidFill>
                  <a:srgbClr val="000000"/>
                </a:solidFill>
                <a:effectLst/>
                <a:latin typeface="Times New Roman" panose="02020603050405020304" pitchFamily="18" charset="0"/>
              </a:rPr>
              <a:t>3.11.4 Sesli alarmlar, 65 desibeli aşmayacak bir çıkışa sahip olacaktır.</a:t>
            </a:r>
          </a:p>
          <a:p>
            <a:endParaRPr lang="tr-TR" dirty="0"/>
          </a:p>
        </p:txBody>
      </p:sp>
    </p:spTree>
    <p:extLst>
      <p:ext uri="{BB962C8B-B14F-4D97-AF65-F5344CB8AC3E}">
        <p14:creationId xmlns:p14="http://schemas.microsoft.com/office/powerpoint/2010/main" val="384245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9737" y="942147"/>
            <a:ext cx="5318125" cy="343535"/>
          </a:xfrm>
          <a:custGeom>
            <a:avLst/>
            <a:gdLst/>
            <a:ahLst/>
            <a:cxnLst/>
            <a:rect l="l" t="t" r="r" b="b"/>
            <a:pathLst>
              <a:path w="5318125" h="343534">
                <a:moveTo>
                  <a:pt x="5318125" y="0"/>
                </a:moveTo>
                <a:lnTo>
                  <a:pt x="0" y="0"/>
                </a:lnTo>
                <a:lnTo>
                  <a:pt x="0" y="343204"/>
                </a:lnTo>
                <a:lnTo>
                  <a:pt x="5318125" y="343204"/>
                </a:lnTo>
                <a:lnTo>
                  <a:pt x="5318125" y="0"/>
                </a:lnTo>
                <a:close/>
              </a:path>
            </a:pathLst>
          </a:custGeom>
          <a:solidFill>
            <a:srgbClr val="F8F8F9"/>
          </a:solidFill>
        </p:spPr>
        <p:txBody>
          <a:bodyPr wrap="square" lIns="0" tIns="0" rIns="0" bIns="0" rtlCol="0"/>
          <a:lstStyle/>
          <a:p>
            <a:endParaRPr/>
          </a:p>
        </p:txBody>
      </p:sp>
      <p:sp>
        <p:nvSpPr>
          <p:cNvPr id="3" name="object 3"/>
          <p:cNvSpPr txBox="1"/>
          <p:nvPr/>
        </p:nvSpPr>
        <p:spPr>
          <a:xfrm>
            <a:off x="1251888" y="768568"/>
            <a:ext cx="3212161" cy="230832"/>
          </a:xfrm>
          <a:prstGeom prst="rect">
            <a:avLst/>
          </a:prstGeom>
          <a:solidFill>
            <a:srgbClr val="FFFFFF"/>
          </a:solidFill>
        </p:spPr>
        <p:txBody>
          <a:bodyPr vert="horz" wrap="square" lIns="0" tIns="0" rIns="0" bIns="0" rtlCol="0">
            <a:spAutoFit/>
          </a:bodyPr>
          <a:lstStyle/>
          <a:p>
            <a:pPr>
              <a:lnSpc>
                <a:spcPts val="1835"/>
              </a:lnSpc>
            </a:pPr>
            <a:r>
              <a:rPr sz="1400" spc="30" dirty="0">
                <a:solidFill>
                  <a:srgbClr val="202429"/>
                </a:solidFill>
                <a:latin typeface="Arial Black" panose="020B0A04020102020204" pitchFamily="34" charset="0"/>
                <a:cs typeface="Arial"/>
              </a:rPr>
              <a:t>3-)</a:t>
            </a:r>
            <a:r>
              <a:rPr sz="1400" spc="-10" dirty="0">
                <a:solidFill>
                  <a:srgbClr val="202429"/>
                </a:solidFill>
                <a:latin typeface="Arial Black" panose="020B0A04020102020204" pitchFamily="34" charset="0"/>
                <a:cs typeface="Arial"/>
              </a:rPr>
              <a:t> </a:t>
            </a:r>
            <a:r>
              <a:rPr sz="1600" spc="85" dirty="0">
                <a:solidFill>
                  <a:srgbClr val="202429"/>
                </a:solidFill>
                <a:latin typeface="Arial Black" panose="020B0A04020102020204" pitchFamily="34" charset="0"/>
                <a:cs typeface="Arial"/>
              </a:rPr>
              <a:t>Süreç</a:t>
            </a:r>
            <a:r>
              <a:rPr sz="1600" spc="-35" dirty="0">
                <a:solidFill>
                  <a:srgbClr val="202429"/>
                </a:solidFill>
                <a:latin typeface="Arial Black" panose="020B0A04020102020204" pitchFamily="34" charset="0"/>
                <a:cs typeface="Arial"/>
              </a:rPr>
              <a:t> </a:t>
            </a:r>
            <a:r>
              <a:rPr sz="1600" spc="55" dirty="0">
                <a:solidFill>
                  <a:srgbClr val="202429"/>
                </a:solidFill>
                <a:latin typeface="Arial Black" panose="020B0A04020102020204" pitchFamily="34" charset="0"/>
                <a:cs typeface="Arial"/>
              </a:rPr>
              <a:t>Odaklı</a:t>
            </a:r>
            <a:r>
              <a:rPr sz="1600" spc="-45" dirty="0">
                <a:solidFill>
                  <a:srgbClr val="202429"/>
                </a:solidFill>
                <a:latin typeface="Arial Black" panose="020B0A04020102020204" pitchFamily="34" charset="0"/>
                <a:cs typeface="Arial"/>
              </a:rPr>
              <a:t> </a:t>
            </a:r>
            <a:r>
              <a:rPr sz="1600" spc="80" dirty="0">
                <a:solidFill>
                  <a:srgbClr val="202429"/>
                </a:solidFill>
                <a:latin typeface="Arial Black" panose="020B0A04020102020204" pitchFamily="34" charset="0"/>
                <a:cs typeface="Arial"/>
              </a:rPr>
              <a:t>Gösterim</a:t>
            </a:r>
            <a:endParaRPr sz="1600" dirty="0">
              <a:latin typeface="Arial Black" panose="020B0A04020102020204" pitchFamily="34" charset="0"/>
              <a:cs typeface="Arial"/>
            </a:endParaRPr>
          </a:p>
        </p:txBody>
      </p:sp>
      <p:sp>
        <p:nvSpPr>
          <p:cNvPr id="4" name="object 4"/>
          <p:cNvSpPr/>
          <p:nvPr/>
        </p:nvSpPr>
        <p:spPr>
          <a:xfrm>
            <a:off x="1361186" y="1242313"/>
            <a:ext cx="5318125" cy="342900"/>
          </a:xfrm>
          <a:custGeom>
            <a:avLst/>
            <a:gdLst/>
            <a:ahLst/>
            <a:cxnLst/>
            <a:rect l="l" t="t" r="r" b="b"/>
            <a:pathLst>
              <a:path w="5318125" h="342900">
                <a:moveTo>
                  <a:pt x="5318125" y="0"/>
                </a:moveTo>
                <a:lnTo>
                  <a:pt x="0" y="0"/>
                </a:lnTo>
                <a:lnTo>
                  <a:pt x="0" y="342900"/>
                </a:lnTo>
                <a:lnTo>
                  <a:pt x="5318125" y="342900"/>
                </a:lnTo>
                <a:lnTo>
                  <a:pt x="5318125" y="0"/>
                </a:lnTo>
                <a:close/>
              </a:path>
            </a:pathLst>
          </a:custGeom>
          <a:solidFill>
            <a:srgbClr val="F8F8F9"/>
          </a:solidFill>
        </p:spPr>
        <p:txBody>
          <a:bodyPr wrap="square" lIns="0" tIns="0" rIns="0" bIns="0" rtlCol="0"/>
          <a:lstStyle/>
          <a:p>
            <a:endParaRPr/>
          </a:p>
        </p:txBody>
      </p:sp>
      <p:sp>
        <p:nvSpPr>
          <p:cNvPr id="5" name="object 5"/>
          <p:cNvSpPr txBox="1"/>
          <p:nvPr/>
        </p:nvSpPr>
        <p:spPr>
          <a:xfrm>
            <a:off x="1379474" y="1379473"/>
            <a:ext cx="511111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Temel</a:t>
            </a:r>
            <a:r>
              <a:rPr sz="1400" dirty="0">
                <a:solidFill>
                  <a:srgbClr val="202429"/>
                </a:solidFill>
                <a:latin typeface="Arial"/>
                <a:cs typeface="Arial"/>
              </a:rPr>
              <a:t> </a:t>
            </a:r>
            <a:r>
              <a:rPr sz="1400" spc="-5" dirty="0">
                <a:solidFill>
                  <a:srgbClr val="202429"/>
                </a:solidFill>
                <a:latin typeface="Arial"/>
                <a:cs typeface="Arial"/>
              </a:rPr>
              <a:t>olarak</a:t>
            </a:r>
            <a:r>
              <a:rPr sz="1400" dirty="0">
                <a:solidFill>
                  <a:srgbClr val="202429"/>
                </a:solidFill>
                <a:latin typeface="Arial"/>
                <a:cs typeface="Arial"/>
              </a:rPr>
              <a:t> </a:t>
            </a:r>
            <a:r>
              <a:rPr sz="1400" spc="-5" dirty="0">
                <a:solidFill>
                  <a:srgbClr val="202429"/>
                </a:solidFill>
                <a:latin typeface="Arial"/>
                <a:cs typeface="Arial"/>
              </a:rPr>
              <a:t>üstü</a:t>
            </a:r>
            <a:r>
              <a:rPr sz="1400" spc="-10" dirty="0">
                <a:solidFill>
                  <a:srgbClr val="202429"/>
                </a:solidFill>
                <a:latin typeface="Arial"/>
                <a:cs typeface="Arial"/>
              </a:rPr>
              <a:t> </a:t>
            </a:r>
            <a:r>
              <a:rPr sz="1400" spc="-5" dirty="0">
                <a:solidFill>
                  <a:srgbClr val="202429"/>
                </a:solidFill>
                <a:latin typeface="Arial"/>
                <a:cs typeface="Arial"/>
              </a:rPr>
              <a:t>kapalı</a:t>
            </a:r>
            <a:r>
              <a:rPr sz="1400" spc="-10" dirty="0">
                <a:solidFill>
                  <a:srgbClr val="202429"/>
                </a:solidFill>
                <a:latin typeface="Arial"/>
                <a:cs typeface="Arial"/>
              </a:rPr>
              <a:t> </a:t>
            </a:r>
            <a:r>
              <a:rPr sz="1400" spc="-5" dirty="0">
                <a:solidFill>
                  <a:srgbClr val="202429"/>
                </a:solidFill>
                <a:latin typeface="Arial"/>
                <a:cs typeface="Arial"/>
              </a:rPr>
              <a:t>bir</a:t>
            </a:r>
            <a:r>
              <a:rPr sz="1400" spc="5" dirty="0">
                <a:solidFill>
                  <a:srgbClr val="202429"/>
                </a:solidFill>
                <a:latin typeface="Arial"/>
                <a:cs typeface="Arial"/>
              </a:rPr>
              <a:t> </a:t>
            </a:r>
            <a:r>
              <a:rPr sz="1400" spc="-5" dirty="0">
                <a:solidFill>
                  <a:srgbClr val="202429"/>
                </a:solidFill>
                <a:latin typeface="Arial"/>
                <a:cs typeface="Arial"/>
              </a:rPr>
              <a:t>model oluşturarak eşzamanlı</a:t>
            </a:r>
            <a:r>
              <a:rPr sz="1400" spc="-20" dirty="0">
                <a:solidFill>
                  <a:srgbClr val="202429"/>
                </a:solidFill>
                <a:latin typeface="Arial"/>
                <a:cs typeface="Arial"/>
              </a:rPr>
              <a:t> </a:t>
            </a:r>
            <a:r>
              <a:rPr sz="1400" spc="-5" dirty="0">
                <a:solidFill>
                  <a:srgbClr val="202429"/>
                </a:solidFill>
                <a:latin typeface="Arial"/>
                <a:cs typeface="Arial"/>
              </a:rPr>
              <a:t>sistemi</a:t>
            </a:r>
            <a:endParaRPr sz="1400">
              <a:latin typeface="Arial"/>
              <a:cs typeface="Arial"/>
            </a:endParaRPr>
          </a:p>
        </p:txBody>
      </p:sp>
      <p:sp>
        <p:nvSpPr>
          <p:cNvPr id="6" name="object 6"/>
          <p:cNvSpPr/>
          <p:nvPr/>
        </p:nvSpPr>
        <p:spPr>
          <a:xfrm>
            <a:off x="1361186" y="1585213"/>
            <a:ext cx="5318125" cy="342900"/>
          </a:xfrm>
          <a:custGeom>
            <a:avLst/>
            <a:gdLst/>
            <a:ahLst/>
            <a:cxnLst/>
            <a:rect l="l" t="t" r="r" b="b"/>
            <a:pathLst>
              <a:path w="5318125" h="342900">
                <a:moveTo>
                  <a:pt x="5318125" y="0"/>
                </a:moveTo>
                <a:lnTo>
                  <a:pt x="0" y="0"/>
                </a:lnTo>
                <a:lnTo>
                  <a:pt x="0" y="342900"/>
                </a:lnTo>
                <a:lnTo>
                  <a:pt x="5318125" y="342900"/>
                </a:lnTo>
                <a:lnTo>
                  <a:pt x="5318125" y="0"/>
                </a:lnTo>
                <a:close/>
              </a:path>
            </a:pathLst>
          </a:custGeom>
          <a:solidFill>
            <a:srgbClr val="F8F8F9"/>
          </a:solidFill>
        </p:spPr>
        <p:txBody>
          <a:bodyPr wrap="square" lIns="0" tIns="0" rIns="0" bIns="0" rtlCol="0"/>
          <a:lstStyle/>
          <a:p>
            <a:endParaRPr/>
          </a:p>
        </p:txBody>
      </p:sp>
      <p:sp>
        <p:nvSpPr>
          <p:cNvPr id="7" name="object 7"/>
          <p:cNvSpPr txBox="1"/>
          <p:nvPr/>
        </p:nvSpPr>
        <p:spPr>
          <a:xfrm>
            <a:off x="1379474" y="1722373"/>
            <a:ext cx="199707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tanımlamak</a:t>
            </a:r>
            <a:r>
              <a:rPr sz="1400" spc="-30" dirty="0">
                <a:solidFill>
                  <a:srgbClr val="202429"/>
                </a:solidFill>
                <a:latin typeface="Arial"/>
                <a:cs typeface="Arial"/>
              </a:rPr>
              <a:t> </a:t>
            </a:r>
            <a:r>
              <a:rPr sz="1400" spc="-5" dirty="0">
                <a:solidFill>
                  <a:srgbClr val="202429"/>
                </a:solidFill>
                <a:latin typeface="Arial"/>
                <a:cs typeface="Arial"/>
              </a:rPr>
              <a:t>için</a:t>
            </a:r>
            <a:r>
              <a:rPr sz="1400" spc="-40" dirty="0">
                <a:solidFill>
                  <a:srgbClr val="202429"/>
                </a:solidFill>
                <a:latin typeface="Arial"/>
                <a:cs typeface="Arial"/>
              </a:rPr>
              <a:t> </a:t>
            </a:r>
            <a:r>
              <a:rPr sz="1400" spc="-5" dirty="0">
                <a:solidFill>
                  <a:srgbClr val="202429"/>
                </a:solidFill>
                <a:latin typeface="Arial"/>
                <a:cs typeface="Arial"/>
              </a:rPr>
              <a:t>kullanılır.</a:t>
            </a:r>
            <a:endParaRPr sz="1400">
              <a:latin typeface="Arial"/>
              <a:cs typeface="Arial"/>
            </a:endParaRPr>
          </a:p>
        </p:txBody>
      </p:sp>
      <p:sp>
        <p:nvSpPr>
          <p:cNvPr id="8" name="object 8"/>
          <p:cNvSpPr/>
          <p:nvPr/>
        </p:nvSpPr>
        <p:spPr>
          <a:xfrm>
            <a:off x="1109776" y="1928113"/>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9" name="object 9"/>
          <p:cNvSpPr txBox="1"/>
          <p:nvPr/>
        </p:nvSpPr>
        <p:spPr>
          <a:xfrm>
            <a:off x="1115364" y="2040382"/>
            <a:ext cx="1847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02429"/>
                </a:solidFill>
                <a:latin typeface="Wingdings"/>
                <a:cs typeface="Wingdings"/>
              </a:rPr>
              <a:t></a:t>
            </a:r>
            <a:endParaRPr sz="1400">
              <a:latin typeface="Wingdings"/>
              <a:cs typeface="Wingdings"/>
            </a:endParaRPr>
          </a:p>
        </p:txBody>
      </p:sp>
      <p:sp>
        <p:nvSpPr>
          <p:cNvPr id="10" name="object 10"/>
          <p:cNvSpPr txBox="1"/>
          <p:nvPr/>
        </p:nvSpPr>
        <p:spPr>
          <a:xfrm>
            <a:off x="1356613" y="2065273"/>
            <a:ext cx="5267960" cy="205740"/>
          </a:xfrm>
          <a:prstGeom prst="rect">
            <a:avLst/>
          </a:prstGeom>
          <a:solidFill>
            <a:srgbClr val="FFFFFF"/>
          </a:solidFill>
        </p:spPr>
        <p:txBody>
          <a:bodyPr vert="horz" wrap="square" lIns="0" tIns="0" rIns="0" bIns="0" rtlCol="0">
            <a:spAutoFit/>
          </a:bodyPr>
          <a:lstStyle/>
          <a:p>
            <a:pPr>
              <a:lnSpc>
                <a:spcPts val="1590"/>
              </a:lnSpc>
            </a:pPr>
            <a:r>
              <a:rPr sz="1400" dirty="0">
                <a:solidFill>
                  <a:srgbClr val="202429"/>
                </a:solidFill>
                <a:latin typeface="Arial"/>
                <a:cs typeface="Arial"/>
              </a:rPr>
              <a:t>Bu</a:t>
            </a:r>
            <a:r>
              <a:rPr sz="1400" spc="5" dirty="0">
                <a:solidFill>
                  <a:srgbClr val="202429"/>
                </a:solidFill>
                <a:latin typeface="Arial"/>
                <a:cs typeface="Arial"/>
              </a:rPr>
              <a:t> </a:t>
            </a:r>
            <a:r>
              <a:rPr sz="1400" spc="-5" dirty="0">
                <a:solidFill>
                  <a:srgbClr val="202429"/>
                </a:solidFill>
                <a:latin typeface="Arial"/>
                <a:cs typeface="Arial"/>
              </a:rPr>
              <a:t>dillerde</a:t>
            </a:r>
            <a:r>
              <a:rPr sz="1400" dirty="0">
                <a:solidFill>
                  <a:srgbClr val="202429"/>
                </a:solidFill>
                <a:latin typeface="Arial"/>
                <a:cs typeface="Arial"/>
              </a:rPr>
              <a:t> </a:t>
            </a:r>
            <a:r>
              <a:rPr sz="1400" spc="-5" dirty="0">
                <a:solidFill>
                  <a:srgbClr val="202429"/>
                </a:solidFill>
                <a:latin typeface="Arial"/>
                <a:cs typeface="Arial"/>
              </a:rPr>
              <a:t>süreçler</a:t>
            </a:r>
            <a:r>
              <a:rPr sz="1400" dirty="0">
                <a:solidFill>
                  <a:srgbClr val="202429"/>
                </a:solidFill>
                <a:latin typeface="Arial"/>
                <a:cs typeface="Arial"/>
              </a:rPr>
              <a:t> </a:t>
            </a:r>
            <a:r>
              <a:rPr sz="1400" spc="-5" dirty="0">
                <a:solidFill>
                  <a:srgbClr val="202429"/>
                </a:solidFill>
                <a:latin typeface="Arial"/>
                <a:cs typeface="Arial"/>
              </a:rPr>
              <a:t>ifadelerle belirtilir ve</a:t>
            </a:r>
            <a:r>
              <a:rPr sz="1400" spc="15" dirty="0">
                <a:solidFill>
                  <a:srgbClr val="202429"/>
                </a:solidFill>
                <a:latin typeface="Arial"/>
                <a:cs typeface="Arial"/>
              </a:rPr>
              <a:t> </a:t>
            </a:r>
            <a:r>
              <a:rPr sz="1400" spc="-5" dirty="0">
                <a:solidFill>
                  <a:srgbClr val="202429"/>
                </a:solidFill>
                <a:latin typeface="Arial"/>
                <a:cs typeface="Arial"/>
              </a:rPr>
              <a:t>temel ifadelerin </a:t>
            </a:r>
            <a:r>
              <a:rPr sz="1400" spc="-10" dirty="0">
                <a:solidFill>
                  <a:srgbClr val="202429"/>
                </a:solidFill>
                <a:latin typeface="Arial"/>
                <a:cs typeface="Arial"/>
              </a:rPr>
              <a:t>yardımıyla</a:t>
            </a:r>
            <a:endParaRPr sz="1400">
              <a:latin typeface="Arial"/>
              <a:cs typeface="Arial"/>
            </a:endParaRPr>
          </a:p>
        </p:txBody>
      </p:sp>
      <p:sp>
        <p:nvSpPr>
          <p:cNvPr id="11" name="object 11"/>
          <p:cNvSpPr/>
          <p:nvPr/>
        </p:nvSpPr>
        <p:spPr>
          <a:xfrm>
            <a:off x="1109776" y="2271013"/>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12" name="object 12"/>
          <p:cNvSpPr txBox="1"/>
          <p:nvPr/>
        </p:nvSpPr>
        <p:spPr>
          <a:xfrm>
            <a:off x="1356613" y="2408173"/>
            <a:ext cx="89217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olu</a:t>
            </a:r>
            <a:r>
              <a:rPr sz="1400" spc="-10" dirty="0">
                <a:solidFill>
                  <a:srgbClr val="202429"/>
                </a:solidFill>
                <a:latin typeface="Arial"/>
                <a:cs typeface="Arial"/>
              </a:rPr>
              <a:t>ş</a:t>
            </a:r>
            <a:r>
              <a:rPr sz="1400" dirty="0">
                <a:solidFill>
                  <a:srgbClr val="202429"/>
                </a:solidFill>
                <a:latin typeface="Arial"/>
                <a:cs typeface="Arial"/>
              </a:rPr>
              <a:t>t</a:t>
            </a:r>
            <a:r>
              <a:rPr sz="1400" spc="-5" dirty="0">
                <a:solidFill>
                  <a:srgbClr val="202429"/>
                </a:solidFill>
                <a:latin typeface="Arial"/>
                <a:cs typeface="Arial"/>
              </a:rPr>
              <a:t>urulu</a:t>
            </a:r>
            <a:r>
              <a:rPr sz="1400" spc="-15" dirty="0">
                <a:solidFill>
                  <a:srgbClr val="202429"/>
                </a:solidFill>
                <a:latin typeface="Arial"/>
                <a:cs typeface="Arial"/>
              </a:rPr>
              <a:t>r</a:t>
            </a:r>
            <a:r>
              <a:rPr sz="1400" dirty="0">
                <a:solidFill>
                  <a:srgbClr val="202429"/>
                </a:solidFill>
                <a:latin typeface="Arial"/>
                <a:cs typeface="Arial"/>
              </a:rPr>
              <a:t>.</a:t>
            </a:r>
            <a:endParaRPr sz="1400">
              <a:latin typeface="Arial"/>
              <a:cs typeface="Arial"/>
            </a:endParaRPr>
          </a:p>
        </p:txBody>
      </p:sp>
      <p:sp>
        <p:nvSpPr>
          <p:cNvPr id="13" name="object 13"/>
          <p:cNvSpPr/>
          <p:nvPr/>
        </p:nvSpPr>
        <p:spPr>
          <a:xfrm>
            <a:off x="1109776" y="2613913"/>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14" name="object 14"/>
          <p:cNvSpPr txBox="1"/>
          <p:nvPr/>
        </p:nvSpPr>
        <p:spPr>
          <a:xfrm>
            <a:off x="1115364" y="2726182"/>
            <a:ext cx="1847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02429"/>
                </a:solidFill>
                <a:latin typeface="Wingdings"/>
                <a:cs typeface="Wingdings"/>
              </a:rPr>
              <a:t></a:t>
            </a:r>
            <a:endParaRPr sz="1400">
              <a:latin typeface="Wingdings"/>
              <a:cs typeface="Wingdings"/>
            </a:endParaRPr>
          </a:p>
        </p:txBody>
      </p:sp>
      <p:sp>
        <p:nvSpPr>
          <p:cNvPr id="15" name="object 15"/>
          <p:cNvSpPr txBox="1"/>
          <p:nvPr/>
        </p:nvSpPr>
        <p:spPr>
          <a:xfrm>
            <a:off x="1356613" y="2751073"/>
            <a:ext cx="4992370"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Temel</a:t>
            </a:r>
            <a:r>
              <a:rPr sz="1400" spc="5" dirty="0">
                <a:solidFill>
                  <a:srgbClr val="202429"/>
                </a:solidFill>
                <a:latin typeface="Arial"/>
                <a:cs typeface="Arial"/>
              </a:rPr>
              <a:t> </a:t>
            </a:r>
            <a:r>
              <a:rPr sz="1400" spc="-5" dirty="0">
                <a:solidFill>
                  <a:srgbClr val="202429"/>
                </a:solidFill>
                <a:latin typeface="Arial"/>
                <a:cs typeface="Arial"/>
              </a:rPr>
              <a:t>ifadeler,</a:t>
            </a:r>
            <a:r>
              <a:rPr sz="1400" dirty="0">
                <a:solidFill>
                  <a:srgbClr val="202429"/>
                </a:solidFill>
                <a:latin typeface="Arial"/>
                <a:cs typeface="Arial"/>
              </a:rPr>
              <a:t> </a:t>
            </a:r>
            <a:r>
              <a:rPr sz="1400" spc="-5" dirty="0">
                <a:solidFill>
                  <a:srgbClr val="202429"/>
                </a:solidFill>
                <a:latin typeface="Arial"/>
                <a:cs typeface="Arial"/>
              </a:rPr>
              <a:t>daha</a:t>
            </a:r>
            <a:r>
              <a:rPr sz="1400" spc="5" dirty="0">
                <a:solidFill>
                  <a:srgbClr val="202429"/>
                </a:solidFill>
                <a:latin typeface="Arial"/>
                <a:cs typeface="Arial"/>
              </a:rPr>
              <a:t> </a:t>
            </a:r>
            <a:r>
              <a:rPr sz="1400" spc="-5" dirty="0">
                <a:solidFill>
                  <a:srgbClr val="202429"/>
                </a:solidFill>
                <a:latin typeface="Arial"/>
                <a:cs typeface="Arial"/>
              </a:rPr>
              <a:t>karmaşık</a:t>
            </a:r>
            <a:r>
              <a:rPr sz="1400" dirty="0">
                <a:solidFill>
                  <a:srgbClr val="202429"/>
                </a:solidFill>
                <a:latin typeface="Arial"/>
                <a:cs typeface="Arial"/>
              </a:rPr>
              <a:t> </a:t>
            </a:r>
            <a:r>
              <a:rPr sz="1400" spc="-5" dirty="0">
                <a:solidFill>
                  <a:srgbClr val="202429"/>
                </a:solidFill>
                <a:latin typeface="Arial"/>
                <a:cs typeface="Arial"/>
              </a:rPr>
              <a:t>işlemler</a:t>
            </a:r>
            <a:r>
              <a:rPr sz="1400" spc="-10" dirty="0">
                <a:solidFill>
                  <a:srgbClr val="202429"/>
                </a:solidFill>
                <a:latin typeface="Arial"/>
                <a:cs typeface="Arial"/>
              </a:rPr>
              <a:t> </a:t>
            </a:r>
            <a:r>
              <a:rPr sz="1400" spc="-5" dirty="0">
                <a:solidFill>
                  <a:srgbClr val="202429"/>
                </a:solidFill>
                <a:latin typeface="Arial"/>
                <a:cs typeface="Arial"/>
              </a:rPr>
              <a:t>elde etmek için </a:t>
            </a:r>
            <a:r>
              <a:rPr sz="1400" spc="-10" dirty="0">
                <a:solidFill>
                  <a:srgbClr val="202429"/>
                </a:solidFill>
                <a:latin typeface="Arial"/>
                <a:cs typeface="Arial"/>
              </a:rPr>
              <a:t>işlemleri</a:t>
            </a:r>
            <a:endParaRPr sz="1400">
              <a:latin typeface="Arial"/>
              <a:cs typeface="Arial"/>
            </a:endParaRPr>
          </a:p>
        </p:txBody>
      </p:sp>
      <p:sp>
        <p:nvSpPr>
          <p:cNvPr id="16" name="object 16"/>
          <p:cNvSpPr/>
          <p:nvPr/>
        </p:nvSpPr>
        <p:spPr>
          <a:xfrm>
            <a:off x="1109776" y="2956813"/>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17" name="object 17"/>
          <p:cNvSpPr txBox="1"/>
          <p:nvPr/>
        </p:nvSpPr>
        <p:spPr>
          <a:xfrm>
            <a:off x="1356613" y="3093973"/>
            <a:ext cx="4003040"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birleştiren</a:t>
            </a:r>
            <a:r>
              <a:rPr sz="1400" spc="-20" dirty="0">
                <a:solidFill>
                  <a:srgbClr val="202429"/>
                </a:solidFill>
                <a:latin typeface="Arial"/>
                <a:cs typeface="Arial"/>
              </a:rPr>
              <a:t> </a:t>
            </a:r>
            <a:r>
              <a:rPr sz="1400" spc="-5" dirty="0">
                <a:solidFill>
                  <a:srgbClr val="202429"/>
                </a:solidFill>
                <a:latin typeface="Arial"/>
                <a:cs typeface="Arial"/>
              </a:rPr>
              <a:t>işlemlerle</a:t>
            </a:r>
            <a:r>
              <a:rPr sz="1400" dirty="0">
                <a:solidFill>
                  <a:srgbClr val="202429"/>
                </a:solidFill>
                <a:latin typeface="Arial"/>
                <a:cs typeface="Arial"/>
              </a:rPr>
              <a:t> </a:t>
            </a:r>
            <a:r>
              <a:rPr sz="1400" spc="-5" dirty="0">
                <a:solidFill>
                  <a:srgbClr val="202429"/>
                </a:solidFill>
                <a:latin typeface="Arial"/>
                <a:cs typeface="Arial"/>
              </a:rPr>
              <a:t>birlikte</a:t>
            </a:r>
            <a:r>
              <a:rPr sz="1400" dirty="0">
                <a:solidFill>
                  <a:srgbClr val="202429"/>
                </a:solidFill>
                <a:latin typeface="Arial"/>
                <a:cs typeface="Arial"/>
              </a:rPr>
              <a:t> </a:t>
            </a:r>
            <a:r>
              <a:rPr sz="1400" spc="-10" dirty="0">
                <a:solidFill>
                  <a:srgbClr val="202429"/>
                </a:solidFill>
                <a:latin typeface="Arial"/>
                <a:cs typeface="Arial"/>
              </a:rPr>
              <a:t>basit</a:t>
            </a:r>
            <a:r>
              <a:rPr sz="1400" dirty="0">
                <a:solidFill>
                  <a:srgbClr val="202429"/>
                </a:solidFill>
                <a:latin typeface="Arial"/>
                <a:cs typeface="Arial"/>
              </a:rPr>
              <a:t> </a:t>
            </a:r>
            <a:r>
              <a:rPr sz="1400" spc="-5" dirty="0">
                <a:solidFill>
                  <a:srgbClr val="202429"/>
                </a:solidFill>
                <a:latin typeface="Arial"/>
                <a:cs typeface="Arial"/>
              </a:rPr>
              <a:t>işlemleri</a:t>
            </a:r>
            <a:r>
              <a:rPr sz="1400" spc="-10" dirty="0">
                <a:solidFill>
                  <a:srgbClr val="202429"/>
                </a:solidFill>
                <a:latin typeface="Arial"/>
                <a:cs typeface="Arial"/>
              </a:rPr>
              <a:t> </a:t>
            </a:r>
            <a:r>
              <a:rPr sz="1400" spc="-5" dirty="0">
                <a:solidFill>
                  <a:srgbClr val="202429"/>
                </a:solidFill>
                <a:latin typeface="Arial"/>
                <a:cs typeface="Arial"/>
              </a:rPr>
              <a:t>tanımlar.</a:t>
            </a:r>
            <a:endParaRPr sz="1400">
              <a:latin typeface="Arial"/>
              <a:cs typeface="Arial"/>
            </a:endParaRPr>
          </a:p>
        </p:txBody>
      </p:sp>
      <p:sp>
        <p:nvSpPr>
          <p:cNvPr id="18" name="object 18"/>
          <p:cNvSpPr/>
          <p:nvPr/>
        </p:nvSpPr>
        <p:spPr>
          <a:xfrm>
            <a:off x="1109776" y="3299790"/>
            <a:ext cx="5569585" cy="343535"/>
          </a:xfrm>
          <a:custGeom>
            <a:avLst/>
            <a:gdLst/>
            <a:ahLst/>
            <a:cxnLst/>
            <a:rect l="l" t="t" r="r" b="b"/>
            <a:pathLst>
              <a:path w="5569584" h="343535">
                <a:moveTo>
                  <a:pt x="5569584" y="0"/>
                </a:moveTo>
                <a:lnTo>
                  <a:pt x="0" y="0"/>
                </a:lnTo>
                <a:lnTo>
                  <a:pt x="0" y="343204"/>
                </a:lnTo>
                <a:lnTo>
                  <a:pt x="5569584" y="343204"/>
                </a:lnTo>
                <a:lnTo>
                  <a:pt x="5569584" y="0"/>
                </a:lnTo>
                <a:close/>
              </a:path>
            </a:pathLst>
          </a:custGeom>
          <a:solidFill>
            <a:srgbClr val="F8F8F9"/>
          </a:solidFill>
        </p:spPr>
        <p:txBody>
          <a:bodyPr wrap="square" lIns="0" tIns="0" rIns="0" bIns="0" rtlCol="0"/>
          <a:lstStyle/>
          <a:p>
            <a:endParaRPr/>
          </a:p>
        </p:txBody>
      </p:sp>
      <p:sp>
        <p:nvSpPr>
          <p:cNvPr id="19" name="object 19"/>
          <p:cNvSpPr txBox="1"/>
          <p:nvPr/>
        </p:nvSpPr>
        <p:spPr>
          <a:xfrm>
            <a:off x="1115364" y="3404742"/>
            <a:ext cx="1847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02429"/>
                </a:solidFill>
                <a:latin typeface="Wingdings"/>
                <a:cs typeface="Wingdings"/>
              </a:rPr>
              <a:t></a:t>
            </a:r>
            <a:endParaRPr sz="1400">
              <a:latin typeface="Wingdings"/>
              <a:cs typeface="Wingdings"/>
            </a:endParaRPr>
          </a:p>
        </p:txBody>
      </p:sp>
      <p:sp>
        <p:nvSpPr>
          <p:cNvPr id="20" name="object 20"/>
          <p:cNvSpPr txBox="1"/>
          <p:nvPr/>
        </p:nvSpPr>
        <p:spPr>
          <a:xfrm>
            <a:off x="1356613" y="3426586"/>
            <a:ext cx="4845050" cy="216535"/>
          </a:xfrm>
          <a:prstGeom prst="rect">
            <a:avLst/>
          </a:prstGeom>
          <a:solidFill>
            <a:srgbClr val="FFFFFF"/>
          </a:solidFill>
        </p:spPr>
        <p:txBody>
          <a:bodyPr vert="horz" wrap="square" lIns="0" tIns="0" rIns="0" bIns="0" rtlCol="0">
            <a:spAutoFit/>
          </a:bodyPr>
          <a:lstStyle/>
          <a:p>
            <a:pPr marL="40640">
              <a:lnSpc>
                <a:spcPts val="1610"/>
              </a:lnSpc>
            </a:pPr>
            <a:r>
              <a:rPr sz="1400" dirty="0">
                <a:solidFill>
                  <a:srgbClr val="202429"/>
                </a:solidFill>
                <a:latin typeface="Arial"/>
                <a:cs typeface="Arial"/>
              </a:rPr>
              <a:t>En </a:t>
            </a:r>
            <a:r>
              <a:rPr sz="1400" spc="-10" dirty="0">
                <a:solidFill>
                  <a:srgbClr val="202429"/>
                </a:solidFill>
                <a:latin typeface="Arial"/>
                <a:cs typeface="Arial"/>
              </a:rPr>
              <a:t>yaygın</a:t>
            </a:r>
            <a:r>
              <a:rPr sz="1400" spc="5" dirty="0">
                <a:solidFill>
                  <a:srgbClr val="202429"/>
                </a:solidFill>
                <a:latin typeface="Arial"/>
                <a:cs typeface="Arial"/>
              </a:rPr>
              <a:t> </a:t>
            </a:r>
            <a:r>
              <a:rPr sz="1400" spc="-5" dirty="0">
                <a:solidFill>
                  <a:srgbClr val="202429"/>
                </a:solidFill>
                <a:latin typeface="Arial"/>
                <a:cs typeface="Arial"/>
              </a:rPr>
              <a:t>olarak</a:t>
            </a:r>
            <a:r>
              <a:rPr sz="1400" spc="-15" dirty="0">
                <a:solidFill>
                  <a:srgbClr val="202429"/>
                </a:solidFill>
                <a:latin typeface="Arial"/>
                <a:cs typeface="Arial"/>
              </a:rPr>
              <a:t> </a:t>
            </a:r>
            <a:r>
              <a:rPr sz="1400" spc="-5" dirty="0">
                <a:solidFill>
                  <a:srgbClr val="202429"/>
                </a:solidFill>
                <a:latin typeface="Arial"/>
                <a:cs typeface="Arial"/>
              </a:rPr>
              <a:t>kullanılan</a:t>
            </a:r>
            <a:r>
              <a:rPr sz="1400" spc="-10" dirty="0">
                <a:solidFill>
                  <a:srgbClr val="202429"/>
                </a:solidFill>
                <a:latin typeface="Arial"/>
                <a:cs typeface="Arial"/>
              </a:rPr>
              <a:t> </a:t>
            </a:r>
            <a:r>
              <a:rPr sz="1400" spc="-5" dirty="0">
                <a:solidFill>
                  <a:srgbClr val="202429"/>
                </a:solidFill>
                <a:latin typeface="Arial"/>
                <a:cs typeface="Arial"/>
              </a:rPr>
              <a:t>süreç</a:t>
            </a:r>
            <a:r>
              <a:rPr sz="1400" spc="5" dirty="0">
                <a:solidFill>
                  <a:srgbClr val="202429"/>
                </a:solidFill>
                <a:latin typeface="Arial"/>
                <a:cs typeface="Arial"/>
              </a:rPr>
              <a:t> </a:t>
            </a:r>
            <a:r>
              <a:rPr sz="1400" spc="-5" dirty="0">
                <a:solidFill>
                  <a:srgbClr val="202429"/>
                </a:solidFill>
                <a:latin typeface="Arial"/>
                <a:cs typeface="Arial"/>
              </a:rPr>
              <a:t>odaklı dil</a:t>
            </a:r>
            <a:r>
              <a:rPr sz="1400" spc="15" dirty="0">
                <a:solidFill>
                  <a:srgbClr val="202429"/>
                </a:solidFill>
                <a:latin typeface="Arial"/>
                <a:cs typeface="Arial"/>
              </a:rPr>
              <a:t> </a:t>
            </a:r>
            <a:r>
              <a:rPr sz="1400" spc="5" dirty="0">
                <a:latin typeface="Arial"/>
                <a:cs typeface="Arial"/>
              </a:rPr>
              <a:t>CSP</a:t>
            </a:r>
            <a:r>
              <a:rPr sz="1400" spc="-45" dirty="0">
                <a:latin typeface="Arial"/>
                <a:cs typeface="Arial"/>
              </a:rPr>
              <a:t> </a:t>
            </a:r>
            <a:r>
              <a:rPr sz="1400" spc="50" dirty="0">
                <a:latin typeface="Arial"/>
                <a:cs typeface="Arial"/>
              </a:rPr>
              <a:t>ve</a:t>
            </a:r>
            <a:r>
              <a:rPr sz="1400" spc="-35" dirty="0">
                <a:latin typeface="Arial"/>
                <a:cs typeface="Arial"/>
              </a:rPr>
              <a:t> </a:t>
            </a:r>
            <a:r>
              <a:rPr sz="1400" spc="10" dirty="0">
                <a:latin typeface="Arial"/>
                <a:cs typeface="Arial"/>
              </a:rPr>
              <a:t>CCS</a:t>
            </a:r>
            <a:r>
              <a:rPr sz="1400" spc="300" dirty="0">
                <a:latin typeface="Arial"/>
                <a:cs typeface="Arial"/>
              </a:rPr>
              <a:t> </a:t>
            </a:r>
            <a:r>
              <a:rPr sz="1400" spc="10" dirty="0">
                <a:latin typeface="Calibri"/>
                <a:cs typeface="Calibri"/>
              </a:rPr>
              <a:t>dir</a:t>
            </a:r>
            <a:r>
              <a:rPr sz="1400" spc="10" dirty="0">
                <a:latin typeface="Arial"/>
                <a:cs typeface="Arial"/>
              </a:rPr>
              <a:t>.</a:t>
            </a:r>
            <a:endParaRPr sz="1400">
              <a:latin typeface="Arial"/>
              <a:cs typeface="Arial"/>
            </a:endParaRPr>
          </a:p>
        </p:txBody>
      </p:sp>
      <p:sp>
        <p:nvSpPr>
          <p:cNvPr id="21" name="object 21"/>
          <p:cNvSpPr/>
          <p:nvPr/>
        </p:nvSpPr>
        <p:spPr>
          <a:xfrm>
            <a:off x="1338326" y="3642994"/>
            <a:ext cx="5340985" cy="685800"/>
          </a:xfrm>
          <a:custGeom>
            <a:avLst/>
            <a:gdLst/>
            <a:ahLst/>
            <a:cxnLst/>
            <a:rect l="l" t="t" r="r" b="b"/>
            <a:pathLst>
              <a:path w="5340984" h="685800">
                <a:moveTo>
                  <a:pt x="5340985" y="342912"/>
                </a:moveTo>
                <a:lnTo>
                  <a:pt x="0" y="342912"/>
                </a:lnTo>
                <a:lnTo>
                  <a:pt x="0" y="685800"/>
                </a:lnTo>
                <a:lnTo>
                  <a:pt x="5340985" y="685800"/>
                </a:lnTo>
                <a:lnTo>
                  <a:pt x="5340985" y="342912"/>
                </a:lnTo>
                <a:close/>
              </a:path>
              <a:path w="5340984" h="685800">
                <a:moveTo>
                  <a:pt x="5340985" y="0"/>
                </a:moveTo>
                <a:lnTo>
                  <a:pt x="0" y="0"/>
                </a:lnTo>
                <a:lnTo>
                  <a:pt x="0" y="342900"/>
                </a:lnTo>
                <a:lnTo>
                  <a:pt x="5340985" y="342900"/>
                </a:lnTo>
                <a:lnTo>
                  <a:pt x="5340985" y="0"/>
                </a:lnTo>
                <a:close/>
              </a:path>
            </a:pathLst>
          </a:custGeom>
          <a:solidFill>
            <a:srgbClr val="F8F8F9"/>
          </a:solidFill>
        </p:spPr>
        <p:txBody>
          <a:bodyPr wrap="square" lIns="0" tIns="0" rIns="0" bIns="0" rtlCol="0"/>
          <a:lstStyle/>
          <a:p>
            <a:endParaRPr/>
          </a:p>
        </p:txBody>
      </p:sp>
      <p:sp>
        <p:nvSpPr>
          <p:cNvPr id="22" name="object 22"/>
          <p:cNvSpPr txBox="1"/>
          <p:nvPr/>
        </p:nvSpPr>
        <p:spPr>
          <a:xfrm>
            <a:off x="1283461" y="3894581"/>
            <a:ext cx="5065522" cy="461665"/>
          </a:xfrm>
          <a:prstGeom prst="rect">
            <a:avLst/>
          </a:prstGeom>
          <a:solidFill>
            <a:srgbClr val="FFFFFF"/>
          </a:solidFill>
        </p:spPr>
        <p:txBody>
          <a:bodyPr vert="horz" wrap="square" lIns="0" tIns="0" rIns="0" bIns="0" rtlCol="0">
            <a:spAutoFit/>
          </a:bodyPr>
          <a:lstStyle/>
          <a:p>
            <a:pPr marL="354965">
              <a:lnSpc>
                <a:spcPts val="1830"/>
              </a:lnSpc>
            </a:pPr>
            <a:r>
              <a:rPr sz="1600" spc="5" dirty="0">
                <a:latin typeface="Arial Black" panose="020B0A04020102020204" pitchFamily="34" charset="0"/>
                <a:cs typeface="Arial"/>
              </a:rPr>
              <a:t>Yaz</a:t>
            </a:r>
            <a:r>
              <a:rPr sz="1600" spc="30" dirty="0">
                <a:latin typeface="Arial Black" panose="020B0A04020102020204" pitchFamily="34" charset="0"/>
                <a:cs typeface="Arial"/>
              </a:rPr>
              <a:t>ılım</a:t>
            </a:r>
            <a:r>
              <a:rPr sz="1600" spc="-50" dirty="0">
                <a:latin typeface="Arial Black" panose="020B0A04020102020204" pitchFamily="34" charset="0"/>
                <a:cs typeface="Arial"/>
              </a:rPr>
              <a:t> </a:t>
            </a:r>
            <a:r>
              <a:rPr sz="1600" spc="-65" dirty="0">
                <a:latin typeface="Arial Black" panose="020B0A04020102020204" pitchFamily="34" charset="0"/>
                <a:cs typeface="Arial"/>
              </a:rPr>
              <a:t>Y</a:t>
            </a:r>
            <a:r>
              <a:rPr sz="1600" spc="60" dirty="0">
                <a:latin typeface="Arial Black" panose="020B0A04020102020204" pitchFamily="34" charset="0"/>
                <a:cs typeface="Arial"/>
              </a:rPr>
              <a:t>a</a:t>
            </a:r>
            <a:r>
              <a:rPr sz="1600" spc="-5" dirty="0">
                <a:latin typeface="Arial Black" panose="020B0A04020102020204" pitchFamily="34" charset="0"/>
                <a:cs typeface="Calibri"/>
              </a:rPr>
              <a:t>ş</a:t>
            </a:r>
            <a:r>
              <a:rPr sz="1600" spc="-185" dirty="0">
                <a:latin typeface="Arial Black" panose="020B0A04020102020204" pitchFamily="34" charset="0"/>
                <a:cs typeface="Calibri"/>
              </a:rPr>
              <a:t> </a:t>
            </a:r>
            <a:r>
              <a:rPr sz="1600" spc="50" dirty="0">
                <a:latin typeface="Arial Black" panose="020B0A04020102020204" pitchFamily="34" charset="0"/>
                <a:cs typeface="Arial"/>
              </a:rPr>
              <a:t>a</a:t>
            </a:r>
            <a:r>
              <a:rPr sz="1600" spc="80" dirty="0">
                <a:latin typeface="Arial Black" panose="020B0A04020102020204" pitchFamily="34" charset="0"/>
                <a:cs typeface="Arial"/>
              </a:rPr>
              <a:t>m</a:t>
            </a:r>
            <a:r>
              <a:rPr sz="1600" spc="-50" dirty="0">
                <a:latin typeface="Arial Black" panose="020B0A04020102020204" pitchFamily="34" charset="0"/>
                <a:cs typeface="Arial"/>
              </a:rPr>
              <a:t> </a:t>
            </a:r>
            <a:r>
              <a:rPr sz="1600" spc="30" dirty="0">
                <a:latin typeface="Arial Black" panose="020B0A04020102020204" pitchFamily="34" charset="0"/>
                <a:cs typeface="Arial"/>
              </a:rPr>
              <a:t>D</a:t>
            </a:r>
            <a:r>
              <a:rPr sz="1600" spc="80" dirty="0">
                <a:latin typeface="Arial Black" panose="020B0A04020102020204" pitchFamily="34" charset="0"/>
                <a:cs typeface="Arial"/>
              </a:rPr>
              <a:t>öngü</a:t>
            </a:r>
            <a:r>
              <a:rPr sz="1600" spc="75" dirty="0">
                <a:latin typeface="Arial Black" panose="020B0A04020102020204" pitchFamily="34" charset="0"/>
                <a:cs typeface="Arial"/>
              </a:rPr>
              <a:t>sü</a:t>
            </a:r>
            <a:r>
              <a:rPr sz="1600" spc="90" dirty="0">
                <a:latin typeface="Arial Black" panose="020B0A04020102020204" pitchFamily="34" charset="0"/>
                <a:cs typeface="Arial"/>
              </a:rPr>
              <a:t>nd</a:t>
            </a:r>
            <a:r>
              <a:rPr sz="1600" spc="55" dirty="0">
                <a:latin typeface="Arial Black" panose="020B0A04020102020204" pitchFamily="34" charset="0"/>
                <a:cs typeface="Arial"/>
              </a:rPr>
              <a:t>e</a:t>
            </a:r>
            <a:r>
              <a:rPr sz="1600" spc="-40" dirty="0">
                <a:latin typeface="Arial Black" panose="020B0A04020102020204" pitchFamily="34" charset="0"/>
                <a:cs typeface="Arial"/>
              </a:rPr>
              <a:t> </a:t>
            </a:r>
            <a:r>
              <a:rPr sz="1600" spc="70" dirty="0">
                <a:latin typeface="Arial Black" panose="020B0A04020102020204" pitchFamily="34" charset="0"/>
                <a:cs typeface="Arial"/>
              </a:rPr>
              <a:t>Biçi</a:t>
            </a:r>
            <a:r>
              <a:rPr sz="1600" spc="155" dirty="0">
                <a:latin typeface="Arial Black" panose="020B0A04020102020204" pitchFamily="34" charset="0"/>
                <a:cs typeface="Arial"/>
              </a:rPr>
              <a:t>m</a:t>
            </a:r>
            <a:r>
              <a:rPr sz="1600" spc="55" dirty="0">
                <a:latin typeface="Arial Black" panose="020B0A04020102020204" pitchFamily="34" charset="0"/>
                <a:cs typeface="Arial"/>
              </a:rPr>
              <a:t>s</a:t>
            </a:r>
            <a:r>
              <a:rPr sz="1600" spc="70" dirty="0">
                <a:latin typeface="Arial Black" panose="020B0A04020102020204" pitchFamily="34" charset="0"/>
                <a:cs typeface="Arial"/>
              </a:rPr>
              <a:t>e</a:t>
            </a:r>
            <a:r>
              <a:rPr sz="1600" spc="75" dirty="0">
                <a:latin typeface="Arial Black" panose="020B0A04020102020204" pitchFamily="34" charset="0"/>
                <a:cs typeface="Arial"/>
              </a:rPr>
              <a:t>l</a:t>
            </a:r>
            <a:r>
              <a:rPr sz="1600" spc="-40" dirty="0">
                <a:latin typeface="Arial Black" panose="020B0A04020102020204" pitchFamily="34" charset="0"/>
                <a:cs typeface="Arial"/>
              </a:rPr>
              <a:t> </a:t>
            </a:r>
            <a:r>
              <a:rPr sz="1600" spc="15" dirty="0">
                <a:latin typeface="Arial Black" panose="020B0A04020102020204" pitchFamily="34" charset="0"/>
                <a:cs typeface="Arial"/>
              </a:rPr>
              <a:t>D</a:t>
            </a:r>
            <a:r>
              <a:rPr sz="1600" spc="50" dirty="0">
                <a:latin typeface="Arial Black" panose="020B0A04020102020204" pitchFamily="34" charset="0"/>
                <a:cs typeface="Arial"/>
              </a:rPr>
              <a:t>ill</a:t>
            </a:r>
            <a:r>
              <a:rPr sz="1600" spc="135" dirty="0">
                <a:latin typeface="Arial Black" panose="020B0A04020102020204" pitchFamily="34" charset="0"/>
                <a:cs typeface="Arial"/>
              </a:rPr>
              <a:t>e</a:t>
            </a:r>
            <a:r>
              <a:rPr sz="1600" spc="165" dirty="0">
                <a:latin typeface="Arial Black" panose="020B0A04020102020204" pitchFamily="34" charset="0"/>
                <a:cs typeface="Arial"/>
              </a:rPr>
              <a:t>r</a:t>
            </a:r>
            <a:endParaRPr sz="1600" dirty="0">
              <a:latin typeface="Arial Black" panose="020B0A04020102020204" pitchFamily="34" charset="0"/>
              <a:cs typeface="Arial"/>
            </a:endParaRPr>
          </a:p>
        </p:txBody>
      </p:sp>
      <p:sp>
        <p:nvSpPr>
          <p:cNvPr id="23" name="object 23"/>
          <p:cNvSpPr/>
          <p:nvPr/>
        </p:nvSpPr>
        <p:spPr>
          <a:xfrm>
            <a:off x="1338325" y="4328794"/>
            <a:ext cx="5340985" cy="342900"/>
          </a:xfrm>
          <a:custGeom>
            <a:avLst/>
            <a:gdLst/>
            <a:ahLst/>
            <a:cxnLst/>
            <a:rect l="l" t="t" r="r" b="b"/>
            <a:pathLst>
              <a:path w="5340984" h="342900">
                <a:moveTo>
                  <a:pt x="5340985" y="0"/>
                </a:moveTo>
                <a:lnTo>
                  <a:pt x="0" y="0"/>
                </a:lnTo>
                <a:lnTo>
                  <a:pt x="0" y="342900"/>
                </a:lnTo>
                <a:lnTo>
                  <a:pt x="5340985" y="342900"/>
                </a:lnTo>
                <a:lnTo>
                  <a:pt x="5340985" y="0"/>
                </a:lnTo>
                <a:close/>
              </a:path>
            </a:pathLst>
          </a:custGeom>
          <a:solidFill>
            <a:srgbClr val="F8F8F9"/>
          </a:solidFill>
        </p:spPr>
        <p:txBody>
          <a:bodyPr wrap="square" lIns="0" tIns="0" rIns="0" bIns="0" rtlCol="0"/>
          <a:lstStyle/>
          <a:p>
            <a:endParaRPr/>
          </a:p>
        </p:txBody>
      </p:sp>
      <p:sp>
        <p:nvSpPr>
          <p:cNvPr id="24" name="object 24"/>
          <p:cNvSpPr txBox="1"/>
          <p:nvPr/>
        </p:nvSpPr>
        <p:spPr>
          <a:xfrm>
            <a:off x="1356613" y="4420234"/>
            <a:ext cx="5249545" cy="251460"/>
          </a:xfrm>
          <a:prstGeom prst="rect">
            <a:avLst/>
          </a:prstGeom>
          <a:solidFill>
            <a:srgbClr val="FFFFFF"/>
          </a:solidFill>
        </p:spPr>
        <p:txBody>
          <a:bodyPr vert="horz" wrap="square" lIns="0" tIns="18415" rIns="0" bIns="0" rtlCol="0">
            <a:spAutoFit/>
          </a:bodyPr>
          <a:lstStyle/>
          <a:p>
            <a:pPr>
              <a:lnSpc>
                <a:spcPct val="100000"/>
              </a:lnSpc>
              <a:spcBef>
                <a:spcPts val="145"/>
              </a:spcBef>
            </a:pPr>
            <a:r>
              <a:rPr sz="1400" spc="-5" dirty="0">
                <a:latin typeface="Arial"/>
                <a:cs typeface="Arial"/>
              </a:rPr>
              <a:t>Yaşam</a:t>
            </a:r>
            <a:r>
              <a:rPr sz="1400" dirty="0">
                <a:latin typeface="Arial"/>
                <a:cs typeface="Arial"/>
              </a:rPr>
              <a:t> </a:t>
            </a:r>
            <a:r>
              <a:rPr sz="1400" spc="-5" dirty="0">
                <a:latin typeface="Arial"/>
                <a:cs typeface="Arial"/>
              </a:rPr>
              <a:t>döngüsünde</a:t>
            </a:r>
            <a:r>
              <a:rPr sz="1400" spc="15" dirty="0">
                <a:latin typeface="Arial"/>
                <a:cs typeface="Arial"/>
              </a:rPr>
              <a:t> </a:t>
            </a:r>
            <a:r>
              <a:rPr sz="1400" spc="-5" dirty="0">
                <a:latin typeface="Arial"/>
                <a:cs typeface="Arial"/>
              </a:rPr>
              <a:t>biçimsel diller</a:t>
            </a:r>
            <a:r>
              <a:rPr sz="1400" spc="10" dirty="0">
                <a:latin typeface="Arial"/>
                <a:cs typeface="Arial"/>
              </a:rPr>
              <a:t> </a:t>
            </a:r>
            <a:r>
              <a:rPr sz="1400" spc="-5" dirty="0">
                <a:latin typeface="Arial Black"/>
                <a:cs typeface="Arial Black"/>
              </a:rPr>
              <a:t>gereksinim</a:t>
            </a:r>
            <a:r>
              <a:rPr sz="1400" spc="10" dirty="0">
                <a:latin typeface="Arial Black"/>
                <a:cs typeface="Arial Black"/>
              </a:rPr>
              <a:t> </a:t>
            </a:r>
            <a:r>
              <a:rPr sz="1400" spc="-5" dirty="0">
                <a:latin typeface="Arial Black"/>
                <a:cs typeface="Arial Black"/>
              </a:rPr>
              <a:t>analizi ve</a:t>
            </a:r>
            <a:r>
              <a:rPr sz="1400" spc="10" dirty="0">
                <a:latin typeface="Arial Black"/>
                <a:cs typeface="Arial Black"/>
              </a:rPr>
              <a:t> </a:t>
            </a:r>
            <a:r>
              <a:rPr sz="1400" spc="-5" dirty="0">
                <a:latin typeface="Arial Black"/>
                <a:cs typeface="Arial Black"/>
              </a:rPr>
              <a:t>test</a:t>
            </a:r>
            <a:endParaRPr sz="1400">
              <a:latin typeface="Arial Black"/>
              <a:cs typeface="Arial Black"/>
            </a:endParaRPr>
          </a:p>
        </p:txBody>
      </p:sp>
      <p:sp>
        <p:nvSpPr>
          <p:cNvPr id="25" name="object 25"/>
          <p:cNvSpPr/>
          <p:nvPr/>
        </p:nvSpPr>
        <p:spPr>
          <a:xfrm>
            <a:off x="1338325" y="4671694"/>
            <a:ext cx="5340985" cy="342900"/>
          </a:xfrm>
          <a:custGeom>
            <a:avLst/>
            <a:gdLst/>
            <a:ahLst/>
            <a:cxnLst/>
            <a:rect l="l" t="t" r="r" b="b"/>
            <a:pathLst>
              <a:path w="5340984" h="342900">
                <a:moveTo>
                  <a:pt x="5340985" y="0"/>
                </a:moveTo>
                <a:lnTo>
                  <a:pt x="0" y="0"/>
                </a:lnTo>
                <a:lnTo>
                  <a:pt x="0" y="342900"/>
                </a:lnTo>
                <a:lnTo>
                  <a:pt x="5340985" y="342900"/>
                </a:lnTo>
                <a:lnTo>
                  <a:pt x="5340985" y="0"/>
                </a:lnTo>
                <a:close/>
              </a:path>
            </a:pathLst>
          </a:custGeom>
          <a:solidFill>
            <a:srgbClr val="F8F8F9"/>
          </a:solidFill>
        </p:spPr>
        <p:txBody>
          <a:bodyPr wrap="square" lIns="0" tIns="0" rIns="0" bIns="0" rtlCol="0"/>
          <a:lstStyle/>
          <a:p>
            <a:endParaRPr/>
          </a:p>
        </p:txBody>
      </p:sp>
      <p:sp>
        <p:nvSpPr>
          <p:cNvPr id="26" name="object 26"/>
          <p:cNvSpPr txBox="1"/>
          <p:nvPr/>
        </p:nvSpPr>
        <p:spPr>
          <a:xfrm>
            <a:off x="1356613" y="4808854"/>
            <a:ext cx="1838325" cy="205740"/>
          </a:xfrm>
          <a:prstGeom prst="rect">
            <a:avLst/>
          </a:prstGeom>
          <a:solidFill>
            <a:srgbClr val="FFFFFF"/>
          </a:solidFill>
        </p:spPr>
        <p:txBody>
          <a:bodyPr vert="horz" wrap="square" lIns="0" tIns="0" rIns="0" bIns="0" rtlCol="0">
            <a:spAutoFit/>
          </a:bodyPr>
          <a:lstStyle/>
          <a:p>
            <a:pPr>
              <a:lnSpc>
                <a:spcPts val="1590"/>
              </a:lnSpc>
            </a:pPr>
            <a:r>
              <a:rPr sz="1400" spc="-5" dirty="0">
                <a:latin typeface="Arial"/>
                <a:cs typeface="Arial"/>
              </a:rPr>
              <a:t>aşamalarında</a:t>
            </a:r>
            <a:r>
              <a:rPr sz="1400" spc="-65" dirty="0">
                <a:latin typeface="Arial"/>
                <a:cs typeface="Arial"/>
              </a:rPr>
              <a:t> </a:t>
            </a:r>
            <a:r>
              <a:rPr sz="1400" spc="-5" dirty="0">
                <a:latin typeface="Arial"/>
                <a:cs typeface="Arial"/>
              </a:rPr>
              <a:t>kullanılır.</a:t>
            </a:r>
            <a:endParaRPr sz="1400">
              <a:latin typeface="Arial"/>
              <a:cs typeface="Arial"/>
            </a:endParaRPr>
          </a:p>
        </p:txBody>
      </p:sp>
      <p:sp>
        <p:nvSpPr>
          <p:cNvPr id="27" name="object 27"/>
          <p:cNvSpPr/>
          <p:nvPr/>
        </p:nvSpPr>
        <p:spPr>
          <a:xfrm>
            <a:off x="1338325" y="5014594"/>
            <a:ext cx="5340985" cy="342900"/>
          </a:xfrm>
          <a:custGeom>
            <a:avLst/>
            <a:gdLst/>
            <a:ahLst/>
            <a:cxnLst/>
            <a:rect l="l" t="t" r="r" b="b"/>
            <a:pathLst>
              <a:path w="5340984" h="342900">
                <a:moveTo>
                  <a:pt x="5340985" y="0"/>
                </a:moveTo>
                <a:lnTo>
                  <a:pt x="0" y="0"/>
                </a:lnTo>
                <a:lnTo>
                  <a:pt x="0" y="342900"/>
                </a:lnTo>
                <a:lnTo>
                  <a:pt x="5340985" y="342900"/>
                </a:lnTo>
                <a:lnTo>
                  <a:pt x="5340985" y="0"/>
                </a:lnTo>
                <a:close/>
              </a:path>
            </a:pathLst>
          </a:custGeom>
          <a:solidFill>
            <a:srgbClr val="F8F8F9"/>
          </a:solidFill>
        </p:spPr>
        <p:txBody>
          <a:bodyPr wrap="square" lIns="0" tIns="0" rIns="0" bIns="0" rtlCol="0"/>
          <a:lstStyle/>
          <a:p>
            <a:endParaRPr/>
          </a:p>
        </p:txBody>
      </p:sp>
      <p:sp>
        <p:nvSpPr>
          <p:cNvPr id="28" name="object 28"/>
          <p:cNvSpPr txBox="1"/>
          <p:nvPr/>
        </p:nvSpPr>
        <p:spPr>
          <a:xfrm>
            <a:off x="1356613" y="5150230"/>
            <a:ext cx="2042795" cy="207645"/>
          </a:xfrm>
          <a:prstGeom prst="rect">
            <a:avLst/>
          </a:prstGeom>
          <a:solidFill>
            <a:srgbClr val="FFFFFF"/>
          </a:solidFill>
        </p:spPr>
        <p:txBody>
          <a:bodyPr vert="horz" wrap="square" lIns="0" tIns="0" rIns="0" bIns="0" rtlCol="0">
            <a:spAutoFit/>
          </a:bodyPr>
          <a:lstStyle/>
          <a:p>
            <a:pPr marL="50165">
              <a:lnSpc>
                <a:spcPts val="1610"/>
              </a:lnSpc>
            </a:pPr>
            <a:r>
              <a:rPr sz="1400" spc="65" dirty="0">
                <a:latin typeface="Arial"/>
                <a:cs typeface="Arial"/>
              </a:rPr>
              <a:t>Gereksinim</a:t>
            </a:r>
            <a:r>
              <a:rPr sz="1400" spc="-40" dirty="0">
                <a:latin typeface="Arial"/>
                <a:cs typeface="Arial"/>
              </a:rPr>
              <a:t> </a:t>
            </a:r>
            <a:r>
              <a:rPr sz="1400" spc="60" dirty="0">
                <a:latin typeface="Arial"/>
                <a:cs typeface="Arial"/>
              </a:rPr>
              <a:t>Analizinde:</a:t>
            </a:r>
            <a:endParaRPr sz="1400">
              <a:latin typeface="Arial"/>
              <a:cs typeface="Arial"/>
            </a:endParaRPr>
          </a:p>
        </p:txBody>
      </p:sp>
      <p:sp>
        <p:nvSpPr>
          <p:cNvPr id="29" name="object 29"/>
          <p:cNvSpPr/>
          <p:nvPr/>
        </p:nvSpPr>
        <p:spPr>
          <a:xfrm>
            <a:off x="1109776" y="5357443"/>
            <a:ext cx="5569585" cy="343535"/>
          </a:xfrm>
          <a:custGeom>
            <a:avLst/>
            <a:gdLst/>
            <a:ahLst/>
            <a:cxnLst/>
            <a:rect l="l" t="t" r="r" b="b"/>
            <a:pathLst>
              <a:path w="5569584" h="343535">
                <a:moveTo>
                  <a:pt x="5569584" y="0"/>
                </a:moveTo>
                <a:lnTo>
                  <a:pt x="0" y="0"/>
                </a:lnTo>
                <a:lnTo>
                  <a:pt x="0" y="343204"/>
                </a:lnTo>
                <a:lnTo>
                  <a:pt x="5569584" y="343204"/>
                </a:lnTo>
                <a:lnTo>
                  <a:pt x="5569584" y="0"/>
                </a:lnTo>
                <a:close/>
              </a:path>
            </a:pathLst>
          </a:custGeom>
          <a:solidFill>
            <a:srgbClr val="F8F8F9"/>
          </a:solidFill>
        </p:spPr>
        <p:txBody>
          <a:bodyPr wrap="square" lIns="0" tIns="0" rIns="0" bIns="0" rtlCol="0"/>
          <a:lstStyle/>
          <a:p>
            <a:endParaRPr/>
          </a:p>
        </p:txBody>
      </p:sp>
      <p:sp>
        <p:nvSpPr>
          <p:cNvPr id="30" name="object 30"/>
          <p:cNvSpPr txBox="1"/>
          <p:nvPr/>
        </p:nvSpPr>
        <p:spPr>
          <a:xfrm>
            <a:off x="1115364" y="5454776"/>
            <a:ext cx="184785" cy="23939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202429"/>
                </a:solidFill>
                <a:latin typeface="Wingdings"/>
                <a:cs typeface="Wingdings"/>
              </a:rPr>
              <a:t></a:t>
            </a:r>
            <a:endParaRPr sz="1400">
              <a:latin typeface="Wingdings"/>
              <a:cs typeface="Wingdings"/>
            </a:endParaRPr>
          </a:p>
        </p:txBody>
      </p:sp>
      <p:sp>
        <p:nvSpPr>
          <p:cNvPr id="31" name="object 31"/>
          <p:cNvSpPr txBox="1"/>
          <p:nvPr/>
        </p:nvSpPr>
        <p:spPr>
          <a:xfrm>
            <a:off x="1356613" y="5448884"/>
            <a:ext cx="5030470" cy="252095"/>
          </a:xfrm>
          <a:prstGeom prst="rect">
            <a:avLst/>
          </a:prstGeom>
          <a:solidFill>
            <a:srgbClr val="FFFFFF"/>
          </a:solidFill>
        </p:spPr>
        <p:txBody>
          <a:bodyPr vert="horz" wrap="square" lIns="0" tIns="19050" rIns="0" bIns="0" rtlCol="0">
            <a:spAutoFit/>
          </a:bodyPr>
          <a:lstStyle/>
          <a:p>
            <a:pPr>
              <a:lnSpc>
                <a:spcPct val="100000"/>
              </a:lnSpc>
              <a:spcBef>
                <a:spcPts val="150"/>
              </a:spcBef>
            </a:pPr>
            <a:r>
              <a:rPr sz="1400" spc="-5" dirty="0">
                <a:solidFill>
                  <a:srgbClr val="202429"/>
                </a:solidFill>
                <a:latin typeface="Arial Black"/>
                <a:cs typeface="Arial Black"/>
              </a:rPr>
              <a:t>Z,</a:t>
            </a:r>
            <a:r>
              <a:rPr sz="1400" dirty="0">
                <a:solidFill>
                  <a:srgbClr val="202429"/>
                </a:solidFill>
                <a:latin typeface="Arial Black"/>
                <a:cs typeface="Arial Black"/>
              </a:rPr>
              <a:t> VDM </a:t>
            </a:r>
            <a:r>
              <a:rPr sz="1400" spc="-5" dirty="0">
                <a:solidFill>
                  <a:srgbClr val="202429"/>
                </a:solidFill>
                <a:latin typeface="Arial Black"/>
                <a:cs typeface="Arial Black"/>
              </a:rPr>
              <a:t>ve</a:t>
            </a:r>
            <a:r>
              <a:rPr sz="1400" dirty="0">
                <a:solidFill>
                  <a:srgbClr val="202429"/>
                </a:solidFill>
                <a:latin typeface="Arial Black"/>
                <a:cs typeface="Arial Black"/>
              </a:rPr>
              <a:t> </a:t>
            </a:r>
            <a:r>
              <a:rPr sz="1400" spc="-5" dirty="0">
                <a:solidFill>
                  <a:srgbClr val="202429"/>
                </a:solidFill>
                <a:latin typeface="Arial Black"/>
                <a:cs typeface="Arial Black"/>
              </a:rPr>
              <a:t>Larch</a:t>
            </a:r>
            <a:r>
              <a:rPr sz="1400" spc="-65" dirty="0">
                <a:solidFill>
                  <a:srgbClr val="202429"/>
                </a:solidFill>
                <a:latin typeface="Arial Black"/>
                <a:cs typeface="Arial Black"/>
              </a:rPr>
              <a:t> </a:t>
            </a:r>
            <a:r>
              <a:rPr sz="1400" spc="-5" dirty="0">
                <a:solidFill>
                  <a:srgbClr val="202429"/>
                </a:solidFill>
                <a:latin typeface="Arial"/>
                <a:cs typeface="Arial"/>
              </a:rPr>
              <a:t>sıralı</a:t>
            </a:r>
            <a:r>
              <a:rPr sz="1400" spc="-15" dirty="0">
                <a:solidFill>
                  <a:srgbClr val="202429"/>
                </a:solidFill>
                <a:latin typeface="Arial"/>
                <a:cs typeface="Arial"/>
              </a:rPr>
              <a:t> </a:t>
            </a:r>
            <a:r>
              <a:rPr sz="1400" spc="-5" dirty="0">
                <a:solidFill>
                  <a:srgbClr val="202429"/>
                </a:solidFill>
                <a:latin typeface="Arial"/>
                <a:cs typeface="Arial"/>
              </a:rPr>
              <a:t>sistemlerin</a:t>
            </a:r>
            <a:r>
              <a:rPr sz="1400" spc="-15" dirty="0">
                <a:solidFill>
                  <a:srgbClr val="202429"/>
                </a:solidFill>
                <a:latin typeface="Arial"/>
                <a:cs typeface="Arial"/>
              </a:rPr>
              <a:t> </a:t>
            </a:r>
            <a:r>
              <a:rPr sz="1400" spc="-5" dirty="0">
                <a:solidFill>
                  <a:srgbClr val="202429"/>
                </a:solidFill>
                <a:latin typeface="Arial"/>
                <a:cs typeface="Arial"/>
              </a:rPr>
              <a:t>davranışını belirlemek</a:t>
            </a:r>
            <a:r>
              <a:rPr sz="1400" spc="10" dirty="0">
                <a:solidFill>
                  <a:srgbClr val="202429"/>
                </a:solidFill>
                <a:latin typeface="Arial"/>
                <a:cs typeface="Arial"/>
              </a:rPr>
              <a:t> </a:t>
            </a:r>
            <a:r>
              <a:rPr sz="1400" spc="-5" dirty="0">
                <a:solidFill>
                  <a:srgbClr val="202429"/>
                </a:solidFill>
                <a:latin typeface="Arial"/>
                <a:cs typeface="Arial"/>
              </a:rPr>
              <a:t>için</a:t>
            </a:r>
            <a:endParaRPr sz="1400">
              <a:latin typeface="Arial"/>
              <a:cs typeface="Arial"/>
            </a:endParaRPr>
          </a:p>
        </p:txBody>
      </p:sp>
      <p:sp>
        <p:nvSpPr>
          <p:cNvPr id="32" name="object 32"/>
          <p:cNvSpPr/>
          <p:nvPr/>
        </p:nvSpPr>
        <p:spPr>
          <a:xfrm>
            <a:off x="1109776" y="5700648"/>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33" name="object 33"/>
          <p:cNvSpPr txBox="1"/>
          <p:nvPr/>
        </p:nvSpPr>
        <p:spPr>
          <a:xfrm>
            <a:off x="1356613" y="5792088"/>
            <a:ext cx="4813935" cy="251460"/>
          </a:xfrm>
          <a:prstGeom prst="rect">
            <a:avLst/>
          </a:prstGeom>
          <a:solidFill>
            <a:srgbClr val="FFFFFF"/>
          </a:solidFill>
        </p:spPr>
        <p:txBody>
          <a:bodyPr vert="horz" wrap="square" lIns="0" tIns="18415" rIns="0" bIns="0" rtlCol="0">
            <a:spAutoFit/>
          </a:bodyPr>
          <a:lstStyle/>
          <a:p>
            <a:pPr>
              <a:lnSpc>
                <a:spcPct val="100000"/>
              </a:lnSpc>
              <a:spcBef>
                <a:spcPts val="145"/>
              </a:spcBef>
            </a:pPr>
            <a:r>
              <a:rPr sz="1400" spc="-5" dirty="0">
                <a:solidFill>
                  <a:srgbClr val="202429"/>
                </a:solidFill>
                <a:latin typeface="Arial"/>
                <a:cs typeface="Arial"/>
              </a:rPr>
              <a:t>kullanılırken,</a:t>
            </a:r>
            <a:r>
              <a:rPr sz="1400" dirty="0">
                <a:solidFill>
                  <a:srgbClr val="202429"/>
                </a:solidFill>
                <a:latin typeface="Arial"/>
                <a:cs typeface="Arial"/>
              </a:rPr>
              <a:t> </a:t>
            </a:r>
            <a:r>
              <a:rPr sz="1400" spc="-5" dirty="0">
                <a:solidFill>
                  <a:srgbClr val="202429"/>
                </a:solidFill>
                <a:latin typeface="Arial Black"/>
                <a:cs typeface="Arial Black"/>
              </a:rPr>
              <a:t>CSP, </a:t>
            </a:r>
            <a:r>
              <a:rPr sz="1400" dirty="0">
                <a:solidFill>
                  <a:srgbClr val="202429"/>
                </a:solidFill>
                <a:latin typeface="Arial Black"/>
                <a:cs typeface="Arial Black"/>
              </a:rPr>
              <a:t>CCS</a:t>
            </a:r>
            <a:r>
              <a:rPr sz="1400" dirty="0">
                <a:solidFill>
                  <a:srgbClr val="202429"/>
                </a:solidFill>
                <a:latin typeface="Arial"/>
                <a:cs typeface="Arial"/>
              </a:rPr>
              <a:t>,</a:t>
            </a:r>
            <a:r>
              <a:rPr sz="1400" spc="5" dirty="0">
                <a:solidFill>
                  <a:srgbClr val="202429"/>
                </a:solidFill>
                <a:latin typeface="Arial"/>
                <a:cs typeface="Arial"/>
              </a:rPr>
              <a:t> </a:t>
            </a:r>
            <a:r>
              <a:rPr sz="1400" spc="-5" dirty="0">
                <a:solidFill>
                  <a:srgbClr val="202429"/>
                </a:solidFill>
                <a:latin typeface="Arial"/>
                <a:cs typeface="Arial"/>
              </a:rPr>
              <a:t>Durum</a:t>
            </a:r>
            <a:r>
              <a:rPr sz="1400" spc="-15" dirty="0">
                <a:solidFill>
                  <a:srgbClr val="202429"/>
                </a:solidFill>
                <a:latin typeface="Arial"/>
                <a:cs typeface="Arial"/>
              </a:rPr>
              <a:t> </a:t>
            </a:r>
            <a:r>
              <a:rPr sz="1400" spc="-5" dirty="0">
                <a:solidFill>
                  <a:srgbClr val="202429"/>
                </a:solidFill>
                <a:latin typeface="Arial"/>
                <a:cs typeface="Arial"/>
              </a:rPr>
              <a:t>çizelgeleri,</a:t>
            </a:r>
            <a:r>
              <a:rPr sz="1400" spc="-10" dirty="0">
                <a:solidFill>
                  <a:srgbClr val="202429"/>
                </a:solidFill>
                <a:latin typeface="Arial"/>
                <a:cs typeface="Arial"/>
              </a:rPr>
              <a:t> </a:t>
            </a:r>
            <a:r>
              <a:rPr sz="1400" spc="-5" dirty="0">
                <a:solidFill>
                  <a:srgbClr val="202429"/>
                </a:solidFill>
                <a:latin typeface="Arial"/>
                <a:cs typeface="Arial"/>
              </a:rPr>
              <a:t>Temporal</a:t>
            </a:r>
            <a:r>
              <a:rPr sz="1400" spc="-15" dirty="0">
                <a:solidFill>
                  <a:srgbClr val="202429"/>
                </a:solidFill>
                <a:latin typeface="Arial"/>
                <a:cs typeface="Arial"/>
              </a:rPr>
              <a:t> </a:t>
            </a:r>
            <a:r>
              <a:rPr sz="1400" spc="-5" dirty="0">
                <a:solidFill>
                  <a:srgbClr val="202429"/>
                </a:solidFill>
                <a:latin typeface="Arial"/>
                <a:cs typeface="Arial"/>
              </a:rPr>
              <a:t>Logic,</a:t>
            </a:r>
            <a:endParaRPr sz="1400">
              <a:latin typeface="Arial"/>
              <a:cs typeface="Arial"/>
            </a:endParaRPr>
          </a:p>
        </p:txBody>
      </p:sp>
      <p:sp>
        <p:nvSpPr>
          <p:cNvPr id="34" name="object 34"/>
          <p:cNvSpPr/>
          <p:nvPr/>
        </p:nvSpPr>
        <p:spPr>
          <a:xfrm>
            <a:off x="1109776" y="6043548"/>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35" name="object 35"/>
          <p:cNvSpPr txBox="1"/>
          <p:nvPr/>
        </p:nvSpPr>
        <p:spPr>
          <a:xfrm>
            <a:off x="1356613" y="6180708"/>
            <a:ext cx="521906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Lamport</a:t>
            </a:r>
            <a:r>
              <a:rPr sz="1400" spc="-10" dirty="0">
                <a:solidFill>
                  <a:srgbClr val="202429"/>
                </a:solidFill>
                <a:latin typeface="Arial"/>
                <a:cs typeface="Arial"/>
              </a:rPr>
              <a:t> ve</a:t>
            </a:r>
            <a:r>
              <a:rPr sz="1400" dirty="0">
                <a:solidFill>
                  <a:srgbClr val="202429"/>
                </a:solidFill>
                <a:latin typeface="Arial"/>
                <a:cs typeface="Arial"/>
              </a:rPr>
              <a:t> I/O</a:t>
            </a:r>
            <a:r>
              <a:rPr sz="1400" spc="-10" dirty="0">
                <a:solidFill>
                  <a:srgbClr val="202429"/>
                </a:solidFill>
                <a:latin typeface="Arial"/>
                <a:cs typeface="Arial"/>
              </a:rPr>
              <a:t> </a:t>
            </a:r>
            <a:r>
              <a:rPr sz="1400" spc="-5" dirty="0">
                <a:solidFill>
                  <a:srgbClr val="202429"/>
                </a:solidFill>
                <a:latin typeface="Arial"/>
                <a:cs typeface="Arial"/>
              </a:rPr>
              <a:t>otomatları</a:t>
            </a:r>
            <a:r>
              <a:rPr sz="1400" spc="-10" dirty="0">
                <a:solidFill>
                  <a:srgbClr val="202429"/>
                </a:solidFill>
                <a:latin typeface="Arial"/>
                <a:cs typeface="Arial"/>
              </a:rPr>
              <a:t> </a:t>
            </a:r>
            <a:r>
              <a:rPr sz="1400" spc="-5" dirty="0">
                <a:solidFill>
                  <a:srgbClr val="202429"/>
                </a:solidFill>
                <a:latin typeface="Arial"/>
                <a:cs typeface="Arial"/>
              </a:rPr>
              <a:t>gibi</a:t>
            </a:r>
            <a:r>
              <a:rPr sz="1400" spc="-15" dirty="0">
                <a:solidFill>
                  <a:srgbClr val="202429"/>
                </a:solidFill>
                <a:latin typeface="Arial"/>
                <a:cs typeface="Arial"/>
              </a:rPr>
              <a:t> </a:t>
            </a:r>
            <a:r>
              <a:rPr sz="1400" spc="-5" dirty="0">
                <a:solidFill>
                  <a:srgbClr val="202429"/>
                </a:solidFill>
                <a:latin typeface="Arial"/>
                <a:cs typeface="Arial"/>
              </a:rPr>
              <a:t>diğer</a:t>
            </a:r>
            <a:r>
              <a:rPr sz="1400" spc="5" dirty="0">
                <a:solidFill>
                  <a:srgbClr val="202429"/>
                </a:solidFill>
                <a:latin typeface="Arial"/>
                <a:cs typeface="Arial"/>
              </a:rPr>
              <a:t> </a:t>
            </a:r>
            <a:r>
              <a:rPr sz="1400" spc="-5" dirty="0">
                <a:solidFill>
                  <a:srgbClr val="202429"/>
                </a:solidFill>
                <a:latin typeface="Arial"/>
                <a:cs typeface="Arial"/>
              </a:rPr>
              <a:t>biçimsel</a:t>
            </a:r>
            <a:r>
              <a:rPr sz="1400" spc="-15" dirty="0">
                <a:solidFill>
                  <a:srgbClr val="202429"/>
                </a:solidFill>
                <a:latin typeface="Arial"/>
                <a:cs typeface="Arial"/>
              </a:rPr>
              <a:t> </a:t>
            </a:r>
            <a:r>
              <a:rPr sz="1400" spc="-5" dirty="0">
                <a:solidFill>
                  <a:srgbClr val="202429"/>
                </a:solidFill>
                <a:latin typeface="Arial"/>
                <a:cs typeface="Arial"/>
              </a:rPr>
              <a:t>yöntemler, eşzamanlı</a:t>
            </a:r>
            <a:endParaRPr sz="1400">
              <a:latin typeface="Arial"/>
              <a:cs typeface="Arial"/>
            </a:endParaRPr>
          </a:p>
        </p:txBody>
      </p:sp>
      <p:sp>
        <p:nvSpPr>
          <p:cNvPr id="36" name="object 36"/>
          <p:cNvSpPr/>
          <p:nvPr/>
        </p:nvSpPr>
        <p:spPr>
          <a:xfrm>
            <a:off x="1109776" y="6386448"/>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37" name="object 37"/>
          <p:cNvSpPr txBox="1"/>
          <p:nvPr/>
        </p:nvSpPr>
        <p:spPr>
          <a:xfrm>
            <a:off x="1356613" y="6477888"/>
            <a:ext cx="4906010" cy="251460"/>
          </a:xfrm>
          <a:prstGeom prst="rect">
            <a:avLst/>
          </a:prstGeom>
          <a:solidFill>
            <a:srgbClr val="FFFFFF"/>
          </a:solidFill>
        </p:spPr>
        <p:txBody>
          <a:bodyPr vert="horz" wrap="square" lIns="0" tIns="18415" rIns="0" bIns="0" rtlCol="0">
            <a:spAutoFit/>
          </a:bodyPr>
          <a:lstStyle/>
          <a:p>
            <a:pPr>
              <a:lnSpc>
                <a:spcPct val="100000"/>
              </a:lnSpc>
              <a:spcBef>
                <a:spcPts val="145"/>
              </a:spcBef>
            </a:pPr>
            <a:r>
              <a:rPr sz="1400" spc="-5" dirty="0">
                <a:solidFill>
                  <a:srgbClr val="202429"/>
                </a:solidFill>
                <a:latin typeface="Arial"/>
                <a:cs typeface="Arial"/>
              </a:rPr>
              <a:t>sistemlerin</a:t>
            </a:r>
            <a:r>
              <a:rPr sz="1400" spc="-10" dirty="0">
                <a:solidFill>
                  <a:srgbClr val="202429"/>
                </a:solidFill>
                <a:latin typeface="Arial"/>
                <a:cs typeface="Arial"/>
              </a:rPr>
              <a:t> </a:t>
            </a:r>
            <a:r>
              <a:rPr sz="1400" spc="-5" dirty="0">
                <a:solidFill>
                  <a:srgbClr val="202429"/>
                </a:solidFill>
                <a:latin typeface="Arial"/>
                <a:cs typeface="Arial"/>
              </a:rPr>
              <a:t>davranışını belirlemeye</a:t>
            </a:r>
            <a:r>
              <a:rPr sz="1400" spc="10" dirty="0">
                <a:solidFill>
                  <a:srgbClr val="202429"/>
                </a:solidFill>
                <a:latin typeface="Arial"/>
                <a:cs typeface="Arial"/>
              </a:rPr>
              <a:t> </a:t>
            </a:r>
            <a:r>
              <a:rPr sz="1400" spc="-5" dirty="0">
                <a:solidFill>
                  <a:srgbClr val="202429"/>
                </a:solidFill>
                <a:latin typeface="Arial"/>
                <a:cs typeface="Arial"/>
              </a:rPr>
              <a:t>odaklanır</a:t>
            </a:r>
            <a:r>
              <a:rPr sz="1400" dirty="0">
                <a:solidFill>
                  <a:srgbClr val="202429"/>
                </a:solidFill>
                <a:latin typeface="Arial"/>
                <a:cs typeface="Arial"/>
              </a:rPr>
              <a:t> .</a:t>
            </a:r>
            <a:r>
              <a:rPr sz="1400" spc="5" dirty="0">
                <a:solidFill>
                  <a:srgbClr val="202429"/>
                </a:solidFill>
                <a:latin typeface="Arial"/>
                <a:cs typeface="Arial"/>
              </a:rPr>
              <a:t> </a:t>
            </a:r>
            <a:r>
              <a:rPr sz="1400" spc="-5" dirty="0">
                <a:solidFill>
                  <a:srgbClr val="202429"/>
                </a:solidFill>
                <a:latin typeface="Arial Black"/>
                <a:cs typeface="Arial Black"/>
              </a:rPr>
              <a:t>RAISE</a:t>
            </a:r>
            <a:r>
              <a:rPr sz="1400" spc="-5" dirty="0">
                <a:solidFill>
                  <a:srgbClr val="202429"/>
                </a:solidFill>
                <a:latin typeface="Arial"/>
                <a:cs typeface="Arial"/>
              </a:rPr>
              <a:t>, </a:t>
            </a:r>
            <a:r>
              <a:rPr sz="1400" dirty="0">
                <a:solidFill>
                  <a:srgbClr val="202429"/>
                </a:solidFill>
                <a:latin typeface="Arial"/>
                <a:cs typeface="Arial"/>
              </a:rPr>
              <a:t>zengin</a:t>
            </a:r>
            <a:endParaRPr sz="1400">
              <a:latin typeface="Arial"/>
              <a:cs typeface="Arial"/>
            </a:endParaRPr>
          </a:p>
        </p:txBody>
      </p:sp>
      <p:sp>
        <p:nvSpPr>
          <p:cNvPr id="38" name="object 38"/>
          <p:cNvSpPr/>
          <p:nvPr/>
        </p:nvSpPr>
        <p:spPr>
          <a:xfrm>
            <a:off x="1109776" y="6729348"/>
            <a:ext cx="5569585" cy="342900"/>
          </a:xfrm>
          <a:custGeom>
            <a:avLst/>
            <a:gdLst/>
            <a:ahLst/>
            <a:cxnLst/>
            <a:rect l="l" t="t" r="r" b="b"/>
            <a:pathLst>
              <a:path w="5569584" h="342900">
                <a:moveTo>
                  <a:pt x="5569584" y="0"/>
                </a:moveTo>
                <a:lnTo>
                  <a:pt x="0" y="0"/>
                </a:lnTo>
                <a:lnTo>
                  <a:pt x="0" y="342899"/>
                </a:lnTo>
                <a:lnTo>
                  <a:pt x="5569584" y="342899"/>
                </a:lnTo>
                <a:lnTo>
                  <a:pt x="5569584" y="0"/>
                </a:lnTo>
                <a:close/>
              </a:path>
            </a:pathLst>
          </a:custGeom>
          <a:solidFill>
            <a:srgbClr val="F8F8F9"/>
          </a:solidFill>
        </p:spPr>
        <p:txBody>
          <a:bodyPr wrap="square" lIns="0" tIns="0" rIns="0" bIns="0" rtlCol="0"/>
          <a:lstStyle/>
          <a:p>
            <a:endParaRPr/>
          </a:p>
        </p:txBody>
      </p:sp>
      <p:sp>
        <p:nvSpPr>
          <p:cNvPr id="39" name="object 39"/>
          <p:cNvSpPr txBox="1"/>
          <p:nvPr/>
        </p:nvSpPr>
        <p:spPr>
          <a:xfrm>
            <a:off x="1356613" y="6820789"/>
            <a:ext cx="5012055" cy="251460"/>
          </a:xfrm>
          <a:prstGeom prst="rect">
            <a:avLst/>
          </a:prstGeom>
          <a:solidFill>
            <a:srgbClr val="FFFFFF"/>
          </a:solidFill>
        </p:spPr>
        <p:txBody>
          <a:bodyPr vert="horz" wrap="square" lIns="0" tIns="18415" rIns="0" bIns="0" rtlCol="0">
            <a:spAutoFit/>
          </a:bodyPr>
          <a:lstStyle/>
          <a:p>
            <a:pPr>
              <a:lnSpc>
                <a:spcPct val="100000"/>
              </a:lnSpc>
              <a:spcBef>
                <a:spcPts val="145"/>
              </a:spcBef>
            </a:pPr>
            <a:r>
              <a:rPr sz="1400" spc="-5" dirty="0">
                <a:solidFill>
                  <a:srgbClr val="202429"/>
                </a:solidFill>
                <a:latin typeface="Arial"/>
                <a:cs typeface="Arial"/>
              </a:rPr>
              <a:t>durum</a:t>
            </a:r>
            <a:r>
              <a:rPr sz="1400" spc="-10" dirty="0">
                <a:solidFill>
                  <a:srgbClr val="202429"/>
                </a:solidFill>
                <a:latin typeface="Arial"/>
                <a:cs typeface="Arial"/>
              </a:rPr>
              <a:t> </a:t>
            </a:r>
            <a:r>
              <a:rPr sz="1400" spc="-5" dirty="0">
                <a:solidFill>
                  <a:srgbClr val="202429"/>
                </a:solidFill>
                <a:latin typeface="Arial"/>
                <a:cs typeface="Arial"/>
              </a:rPr>
              <a:t>alanlarını</a:t>
            </a:r>
            <a:r>
              <a:rPr sz="1400" spc="-10" dirty="0">
                <a:solidFill>
                  <a:srgbClr val="202429"/>
                </a:solidFill>
                <a:latin typeface="Arial"/>
                <a:cs typeface="Arial"/>
              </a:rPr>
              <a:t> </a:t>
            </a:r>
            <a:r>
              <a:rPr sz="1400" spc="-5" dirty="0">
                <a:solidFill>
                  <a:srgbClr val="202429"/>
                </a:solidFill>
                <a:latin typeface="Arial"/>
                <a:cs typeface="Arial"/>
              </a:rPr>
              <a:t>işlemek</a:t>
            </a:r>
            <a:r>
              <a:rPr sz="1400" dirty="0">
                <a:solidFill>
                  <a:srgbClr val="202429"/>
                </a:solidFill>
                <a:latin typeface="Arial"/>
                <a:cs typeface="Arial"/>
              </a:rPr>
              <a:t> </a:t>
            </a:r>
            <a:r>
              <a:rPr sz="1400" spc="-5" dirty="0">
                <a:solidFill>
                  <a:srgbClr val="202429"/>
                </a:solidFill>
                <a:latin typeface="Arial"/>
                <a:cs typeface="Arial"/>
              </a:rPr>
              <a:t>için</a:t>
            </a:r>
            <a:r>
              <a:rPr sz="1400" spc="-15" dirty="0">
                <a:solidFill>
                  <a:srgbClr val="202429"/>
                </a:solidFill>
                <a:latin typeface="Arial"/>
                <a:cs typeface="Arial"/>
              </a:rPr>
              <a:t> </a:t>
            </a:r>
            <a:r>
              <a:rPr sz="1400" spc="-5" dirty="0">
                <a:solidFill>
                  <a:srgbClr val="202429"/>
                </a:solidFill>
                <a:latin typeface="Arial"/>
                <a:cs typeface="Arial"/>
              </a:rPr>
              <a:t>kullanılır </a:t>
            </a:r>
            <a:r>
              <a:rPr sz="1400" spc="-10" dirty="0">
                <a:solidFill>
                  <a:srgbClr val="202429"/>
                </a:solidFill>
                <a:latin typeface="Arial"/>
                <a:cs typeface="Arial"/>
              </a:rPr>
              <a:t>ve</a:t>
            </a:r>
            <a:r>
              <a:rPr sz="1400" spc="15" dirty="0">
                <a:solidFill>
                  <a:srgbClr val="202429"/>
                </a:solidFill>
                <a:latin typeface="Arial"/>
                <a:cs typeface="Arial"/>
              </a:rPr>
              <a:t> </a:t>
            </a:r>
            <a:r>
              <a:rPr sz="1400" spc="-5" dirty="0">
                <a:solidFill>
                  <a:srgbClr val="202429"/>
                </a:solidFill>
                <a:latin typeface="Arial Black"/>
                <a:cs typeface="Arial Black"/>
              </a:rPr>
              <a:t>LOTOS</a:t>
            </a:r>
            <a:r>
              <a:rPr sz="1400" spc="-5" dirty="0">
                <a:solidFill>
                  <a:srgbClr val="202429"/>
                </a:solidFill>
                <a:latin typeface="Arial"/>
                <a:cs typeface="Arial"/>
              </a:rPr>
              <a:t>,</a:t>
            </a:r>
            <a:r>
              <a:rPr sz="1400" spc="5" dirty="0">
                <a:solidFill>
                  <a:srgbClr val="202429"/>
                </a:solidFill>
                <a:latin typeface="Arial"/>
                <a:cs typeface="Arial"/>
              </a:rPr>
              <a:t> </a:t>
            </a:r>
            <a:r>
              <a:rPr sz="1400" spc="-5" dirty="0">
                <a:solidFill>
                  <a:srgbClr val="202429"/>
                </a:solidFill>
                <a:latin typeface="Arial"/>
                <a:cs typeface="Arial"/>
              </a:rPr>
              <a:t>eşzamanlılık</a:t>
            </a:r>
            <a:endParaRPr sz="1400">
              <a:latin typeface="Arial"/>
              <a:cs typeface="Arial"/>
            </a:endParaRPr>
          </a:p>
        </p:txBody>
      </p:sp>
      <p:sp>
        <p:nvSpPr>
          <p:cNvPr id="40" name="object 40"/>
          <p:cNvSpPr/>
          <p:nvPr/>
        </p:nvSpPr>
        <p:spPr>
          <a:xfrm>
            <a:off x="1109776" y="7072248"/>
            <a:ext cx="5569585" cy="342900"/>
          </a:xfrm>
          <a:custGeom>
            <a:avLst/>
            <a:gdLst/>
            <a:ahLst/>
            <a:cxnLst/>
            <a:rect l="l" t="t" r="r" b="b"/>
            <a:pathLst>
              <a:path w="5569584" h="342900">
                <a:moveTo>
                  <a:pt x="5569584" y="0"/>
                </a:moveTo>
                <a:lnTo>
                  <a:pt x="0" y="0"/>
                </a:lnTo>
                <a:lnTo>
                  <a:pt x="0" y="342899"/>
                </a:lnTo>
                <a:lnTo>
                  <a:pt x="5569584" y="342899"/>
                </a:lnTo>
                <a:lnTo>
                  <a:pt x="5569584" y="0"/>
                </a:lnTo>
                <a:close/>
              </a:path>
            </a:pathLst>
          </a:custGeom>
          <a:solidFill>
            <a:srgbClr val="F8F8F9"/>
          </a:solidFill>
        </p:spPr>
        <p:txBody>
          <a:bodyPr wrap="square" lIns="0" tIns="0" rIns="0" bIns="0" rtlCol="0"/>
          <a:lstStyle/>
          <a:p>
            <a:endParaRPr/>
          </a:p>
        </p:txBody>
      </p:sp>
      <p:sp>
        <p:nvSpPr>
          <p:cNvPr id="41" name="object 41"/>
          <p:cNvSpPr txBox="1"/>
          <p:nvPr/>
        </p:nvSpPr>
        <p:spPr>
          <a:xfrm>
            <a:off x="1356613" y="7209408"/>
            <a:ext cx="370903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nedeniyle</a:t>
            </a:r>
            <a:r>
              <a:rPr sz="1400" dirty="0">
                <a:solidFill>
                  <a:srgbClr val="202429"/>
                </a:solidFill>
                <a:latin typeface="Arial"/>
                <a:cs typeface="Arial"/>
              </a:rPr>
              <a:t> </a:t>
            </a:r>
            <a:r>
              <a:rPr sz="1400" spc="-5" dirty="0">
                <a:solidFill>
                  <a:srgbClr val="202429"/>
                </a:solidFill>
                <a:latin typeface="Arial"/>
                <a:cs typeface="Arial"/>
              </a:rPr>
              <a:t>karmaşıklığı ele</a:t>
            </a:r>
            <a:r>
              <a:rPr sz="1400" spc="10" dirty="0">
                <a:solidFill>
                  <a:srgbClr val="202429"/>
                </a:solidFill>
                <a:latin typeface="Arial"/>
                <a:cs typeface="Arial"/>
              </a:rPr>
              <a:t> </a:t>
            </a:r>
            <a:r>
              <a:rPr sz="1400" dirty="0">
                <a:solidFill>
                  <a:srgbClr val="202429"/>
                </a:solidFill>
                <a:latin typeface="Arial"/>
                <a:cs typeface="Arial"/>
              </a:rPr>
              <a:t>alan</a:t>
            </a:r>
            <a:r>
              <a:rPr sz="1400" spc="-10" dirty="0">
                <a:solidFill>
                  <a:srgbClr val="202429"/>
                </a:solidFill>
                <a:latin typeface="Arial"/>
                <a:cs typeface="Arial"/>
              </a:rPr>
              <a:t> </a:t>
            </a:r>
            <a:r>
              <a:rPr sz="1400" spc="-5" dirty="0">
                <a:solidFill>
                  <a:srgbClr val="202429"/>
                </a:solidFill>
                <a:latin typeface="Arial"/>
                <a:cs typeface="Arial"/>
              </a:rPr>
              <a:t>dillerden</a:t>
            </a:r>
            <a:r>
              <a:rPr sz="1400" spc="5" dirty="0">
                <a:solidFill>
                  <a:srgbClr val="202429"/>
                </a:solidFill>
                <a:latin typeface="Arial"/>
                <a:cs typeface="Arial"/>
              </a:rPr>
              <a:t> </a:t>
            </a:r>
            <a:r>
              <a:rPr sz="1400" spc="-5" dirty="0">
                <a:solidFill>
                  <a:srgbClr val="202429"/>
                </a:solidFill>
                <a:latin typeface="Arial"/>
                <a:cs typeface="Arial"/>
              </a:rPr>
              <a:t>biridir.</a:t>
            </a:r>
            <a:endParaRPr sz="1400">
              <a:latin typeface="Arial"/>
              <a:cs typeface="Arial"/>
            </a:endParaRPr>
          </a:p>
        </p:txBody>
      </p:sp>
      <p:sp>
        <p:nvSpPr>
          <p:cNvPr id="42" name="object 42"/>
          <p:cNvSpPr/>
          <p:nvPr/>
        </p:nvSpPr>
        <p:spPr>
          <a:xfrm>
            <a:off x="1338325" y="7415148"/>
            <a:ext cx="5340985" cy="342900"/>
          </a:xfrm>
          <a:custGeom>
            <a:avLst/>
            <a:gdLst/>
            <a:ahLst/>
            <a:cxnLst/>
            <a:rect l="l" t="t" r="r" b="b"/>
            <a:pathLst>
              <a:path w="5340984" h="342900">
                <a:moveTo>
                  <a:pt x="5340985" y="0"/>
                </a:moveTo>
                <a:lnTo>
                  <a:pt x="0" y="0"/>
                </a:lnTo>
                <a:lnTo>
                  <a:pt x="0" y="342899"/>
                </a:lnTo>
                <a:lnTo>
                  <a:pt x="5340985" y="342899"/>
                </a:lnTo>
                <a:lnTo>
                  <a:pt x="5340985" y="0"/>
                </a:lnTo>
                <a:close/>
              </a:path>
            </a:pathLst>
          </a:custGeom>
          <a:solidFill>
            <a:srgbClr val="F8F8F9"/>
          </a:solidFill>
        </p:spPr>
        <p:txBody>
          <a:bodyPr wrap="square" lIns="0" tIns="0" rIns="0" bIns="0" rtlCol="0"/>
          <a:lstStyle/>
          <a:p>
            <a:endParaRPr/>
          </a:p>
        </p:txBody>
      </p:sp>
      <p:sp>
        <p:nvSpPr>
          <p:cNvPr id="43" name="object 43"/>
          <p:cNvSpPr txBox="1"/>
          <p:nvPr/>
        </p:nvSpPr>
        <p:spPr>
          <a:xfrm>
            <a:off x="1356613" y="7541640"/>
            <a:ext cx="1525270" cy="216535"/>
          </a:xfrm>
          <a:prstGeom prst="rect">
            <a:avLst/>
          </a:prstGeom>
          <a:solidFill>
            <a:srgbClr val="FFFFFF"/>
          </a:solidFill>
        </p:spPr>
        <p:txBody>
          <a:bodyPr vert="horz" wrap="square" lIns="0" tIns="0" rIns="0" bIns="0" rtlCol="0">
            <a:spAutoFit/>
          </a:bodyPr>
          <a:lstStyle/>
          <a:p>
            <a:pPr>
              <a:lnSpc>
                <a:spcPts val="1610"/>
              </a:lnSpc>
            </a:pPr>
            <a:r>
              <a:rPr sz="1400" spc="35" dirty="0">
                <a:solidFill>
                  <a:srgbClr val="202429"/>
                </a:solidFill>
                <a:latin typeface="Arial"/>
                <a:cs typeface="Arial"/>
              </a:rPr>
              <a:t>Te</a:t>
            </a:r>
            <a:r>
              <a:rPr sz="1400" spc="50" dirty="0">
                <a:solidFill>
                  <a:srgbClr val="202429"/>
                </a:solidFill>
                <a:latin typeface="Arial"/>
                <a:cs typeface="Arial"/>
              </a:rPr>
              <a:t>s</a:t>
            </a:r>
            <a:r>
              <a:rPr sz="1400" spc="105" dirty="0">
                <a:solidFill>
                  <a:srgbClr val="202429"/>
                </a:solidFill>
                <a:latin typeface="Arial"/>
                <a:cs typeface="Arial"/>
              </a:rPr>
              <a:t>t</a:t>
            </a:r>
            <a:r>
              <a:rPr sz="1400" spc="-45" dirty="0">
                <a:solidFill>
                  <a:srgbClr val="202429"/>
                </a:solidFill>
                <a:latin typeface="Arial"/>
                <a:cs typeface="Arial"/>
              </a:rPr>
              <a:t> </a:t>
            </a:r>
            <a:r>
              <a:rPr sz="1400" spc="70" dirty="0">
                <a:solidFill>
                  <a:srgbClr val="202429"/>
                </a:solidFill>
                <a:latin typeface="Arial"/>
                <a:cs typeface="Arial"/>
              </a:rPr>
              <a:t>A</a:t>
            </a:r>
            <a:r>
              <a:rPr sz="1400" dirty="0">
                <a:solidFill>
                  <a:srgbClr val="202429"/>
                </a:solidFill>
                <a:latin typeface="Calibri"/>
                <a:cs typeface="Calibri"/>
              </a:rPr>
              <a:t>ş</a:t>
            </a:r>
            <a:r>
              <a:rPr sz="1400" spc="45" dirty="0">
                <a:solidFill>
                  <a:srgbClr val="202429"/>
                </a:solidFill>
                <a:latin typeface="Arial"/>
                <a:cs typeface="Arial"/>
              </a:rPr>
              <a:t>a</a:t>
            </a:r>
            <a:r>
              <a:rPr sz="1400" spc="65" dirty="0">
                <a:solidFill>
                  <a:srgbClr val="202429"/>
                </a:solidFill>
                <a:latin typeface="Arial"/>
                <a:cs typeface="Arial"/>
              </a:rPr>
              <a:t>m</a:t>
            </a:r>
            <a:r>
              <a:rPr sz="1400" spc="55" dirty="0">
                <a:solidFill>
                  <a:srgbClr val="202429"/>
                </a:solidFill>
                <a:latin typeface="Arial"/>
                <a:cs typeface="Arial"/>
              </a:rPr>
              <a:t>a</a:t>
            </a:r>
            <a:r>
              <a:rPr sz="1400" spc="60" dirty="0">
                <a:solidFill>
                  <a:srgbClr val="202429"/>
                </a:solidFill>
                <a:latin typeface="Arial"/>
                <a:cs typeface="Arial"/>
              </a:rPr>
              <a:t>s</a:t>
            </a:r>
            <a:r>
              <a:rPr sz="1400" spc="-10" dirty="0">
                <a:solidFill>
                  <a:srgbClr val="202429"/>
                </a:solidFill>
                <a:latin typeface="Arial"/>
                <a:cs typeface="Arial"/>
              </a:rPr>
              <a:t>ı</a:t>
            </a:r>
            <a:r>
              <a:rPr sz="1400" spc="80" dirty="0">
                <a:solidFill>
                  <a:srgbClr val="202429"/>
                </a:solidFill>
                <a:latin typeface="Arial"/>
                <a:cs typeface="Arial"/>
              </a:rPr>
              <a:t>n</a:t>
            </a:r>
            <a:r>
              <a:rPr sz="1400" spc="70" dirty="0">
                <a:solidFill>
                  <a:srgbClr val="202429"/>
                </a:solidFill>
                <a:latin typeface="Arial"/>
                <a:cs typeface="Arial"/>
              </a:rPr>
              <a:t>d</a:t>
            </a:r>
            <a:r>
              <a:rPr sz="1400" spc="55" dirty="0">
                <a:solidFill>
                  <a:srgbClr val="202429"/>
                </a:solidFill>
                <a:latin typeface="Arial"/>
                <a:cs typeface="Arial"/>
              </a:rPr>
              <a:t>a</a:t>
            </a:r>
            <a:r>
              <a:rPr sz="1400" spc="50" dirty="0">
                <a:solidFill>
                  <a:srgbClr val="202429"/>
                </a:solidFill>
                <a:latin typeface="Arial"/>
                <a:cs typeface="Arial"/>
              </a:rPr>
              <a:t>:</a:t>
            </a:r>
            <a:endParaRPr sz="1400">
              <a:latin typeface="Arial"/>
              <a:cs typeface="Arial"/>
            </a:endParaRPr>
          </a:p>
        </p:txBody>
      </p:sp>
      <p:sp>
        <p:nvSpPr>
          <p:cNvPr id="44" name="object 44"/>
          <p:cNvSpPr/>
          <p:nvPr/>
        </p:nvSpPr>
        <p:spPr>
          <a:xfrm>
            <a:off x="1109776" y="7758124"/>
            <a:ext cx="5569585" cy="343535"/>
          </a:xfrm>
          <a:custGeom>
            <a:avLst/>
            <a:gdLst/>
            <a:ahLst/>
            <a:cxnLst/>
            <a:rect l="l" t="t" r="r" b="b"/>
            <a:pathLst>
              <a:path w="5569584" h="343534">
                <a:moveTo>
                  <a:pt x="5569584" y="0"/>
                </a:moveTo>
                <a:lnTo>
                  <a:pt x="0" y="0"/>
                </a:lnTo>
                <a:lnTo>
                  <a:pt x="0" y="343204"/>
                </a:lnTo>
                <a:lnTo>
                  <a:pt x="5569584" y="343204"/>
                </a:lnTo>
                <a:lnTo>
                  <a:pt x="5569584" y="0"/>
                </a:lnTo>
                <a:close/>
              </a:path>
            </a:pathLst>
          </a:custGeom>
          <a:solidFill>
            <a:srgbClr val="F8F8F9"/>
          </a:solidFill>
        </p:spPr>
        <p:txBody>
          <a:bodyPr wrap="square" lIns="0" tIns="0" rIns="0" bIns="0" rtlCol="0"/>
          <a:lstStyle/>
          <a:p>
            <a:endParaRPr/>
          </a:p>
        </p:txBody>
      </p:sp>
      <p:sp>
        <p:nvSpPr>
          <p:cNvPr id="45" name="object 45"/>
          <p:cNvSpPr txBox="1"/>
          <p:nvPr/>
        </p:nvSpPr>
        <p:spPr>
          <a:xfrm>
            <a:off x="1115364" y="7870697"/>
            <a:ext cx="273050" cy="239395"/>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02429"/>
                </a:solidFill>
                <a:latin typeface="Arial"/>
                <a:cs typeface="Arial"/>
              </a:rPr>
              <a:t>A.)</a:t>
            </a:r>
            <a:endParaRPr sz="1400">
              <a:latin typeface="Arial"/>
              <a:cs typeface="Arial"/>
            </a:endParaRPr>
          </a:p>
        </p:txBody>
      </p:sp>
      <p:sp>
        <p:nvSpPr>
          <p:cNvPr id="46" name="object 46"/>
          <p:cNvSpPr txBox="1"/>
          <p:nvPr/>
        </p:nvSpPr>
        <p:spPr>
          <a:xfrm>
            <a:off x="1481582" y="7895590"/>
            <a:ext cx="4932680"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Model kontrolünde,</a:t>
            </a:r>
            <a:r>
              <a:rPr sz="1400" dirty="0">
                <a:solidFill>
                  <a:srgbClr val="202429"/>
                </a:solidFill>
                <a:latin typeface="Arial"/>
                <a:cs typeface="Arial"/>
              </a:rPr>
              <a:t> </a:t>
            </a:r>
            <a:r>
              <a:rPr sz="1400" spc="-5" dirty="0">
                <a:solidFill>
                  <a:srgbClr val="202429"/>
                </a:solidFill>
                <a:latin typeface="Arial"/>
                <a:cs typeface="Arial"/>
              </a:rPr>
              <a:t>sistemin</a:t>
            </a:r>
            <a:r>
              <a:rPr sz="1400" spc="-10" dirty="0">
                <a:solidFill>
                  <a:srgbClr val="202429"/>
                </a:solidFill>
                <a:latin typeface="Arial"/>
                <a:cs typeface="Arial"/>
              </a:rPr>
              <a:t> </a:t>
            </a:r>
            <a:r>
              <a:rPr sz="1400" spc="-5" dirty="0">
                <a:solidFill>
                  <a:srgbClr val="202429"/>
                </a:solidFill>
                <a:latin typeface="Arial"/>
                <a:cs typeface="Arial"/>
              </a:rPr>
              <a:t>sonlu</a:t>
            </a:r>
            <a:r>
              <a:rPr sz="1400" spc="-10" dirty="0">
                <a:solidFill>
                  <a:srgbClr val="202429"/>
                </a:solidFill>
                <a:latin typeface="Arial"/>
                <a:cs typeface="Arial"/>
              </a:rPr>
              <a:t> </a:t>
            </a:r>
            <a:r>
              <a:rPr sz="1400" spc="-5" dirty="0">
                <a:solidFill>
                  <a:srgbClr val="202429"/>
                </a:solidFill>
                <a:latin typeface="Arial"/>
                <a:cs typeface="Arial"/>
              </a:rPr>
              <a:t>durum modeli oluşturulur</a:t>
            </a:r>
            <a:r>
              <a:rPr sz="1400" spc="5" dirty="0">
                <a:solidFill>
                  <a:srgbClr val="202429"/>
                </a:solidFill>
                <a:latin typeface="Arial"/>
                <a:cs typeface="Arial"/>
              </a:rPr>
              <a:t> </a:t>
            </a:r>
            <a:r>
              <a:rPr sz="1400" spc="-10" dirty="0">
                <a:solidFill>
                  <a:srgbClr val="202429"/>
                </a:solidFill>
                <a:latin typeface="Arial"/>
                <a:cs typeface="Arial"/>
              </a:rPr>
              <a:t>ve</a:t>
            </a:r>
            <a:endParaRPr sz="1400">
              <a:latin typeface="Arial"/>
              <a:cs typeface="Arial"/>
            </a:endParaRPr>
          </a:p>
        </p:txBody>
      </p:sp>
      <p:sp>
        <p:nvSpPr>
          <p:cNvPr id="47" name="object 47"/>
          <p:cNvSpPr/>
          <p:nvPr/>
        </p:nvSpPr>
        <p:spPr>
          <a:xfrm>
            <a:off x="1109776" y="8101329"/>
            <a:ext cx="5569585" cy="342900"/>
          </a:xfrm>
          <a:custGeom>
            <a:avLst/>
            <a:gdLst/>
            <a:ahLst/>
            <a:cxnLst/>
            <a:rect l="l" t="t" r="r" b="b"/>
            <a:pathLst>
              <a:path w="5569584" h="342900">
                <a:moveTo>
                  <a:pt x="5569584" y="0"/>
                </a:moveTo>
                <a:lnTo>
                  <a:pt x="0" y="0"/>
                </a:lnTo>
                <a:lnTo>
                  <a:pt x="0" y="342899"/>
                </a:lnTo>
                <a:lnTo>
                  <a:pt x="5569584" y="342899"/>
                </a:lnTo>
                <a:lnTo>
                  <a:pt x="5569584" y="0"/>
                </a:lnTo>
                <a:close/>
              </a:path>
            </a:pathLst>
          </a:custGeom>
          <a:solidFill>
            <a:srgbClr val="F8F8F9"/>
          </a:solidFill>
        </p:spPr>
        <p:txBody>
          <a:bodyPr wrap="square" lIns="0" tIns="0" rIns="0" bIns="0" rtlCol="0"/>
          <a:lstStyle/>
          <a:p>
            <a:endParaRPr/>
          </a:p>
        </p:txBody>
      </p:sp>
      <p:sp>
        <p:nvSpPr>
          <p:cNvPr id="48" name="object 48"/>
          <p:cNvSpPr txBox="1"/>
          <p:nvPr/>
        </p:nvSpPr>
        <p:spPr>
          <a:xfrm>
            <a:off x="1356613" y="8238490"/>
            <a:ext cx="298640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durum</a:t>
            </a:r>
            <a:r>
              <a:rPr sz="1400" spc="-15" dirty="0">
                <a:solidFill>
                  <a:srgbClr val="202429"/>
                </a:solidFill>
                <a:latin typeface="Arial"/>
                <a:cs typeface="Arial"/>
              </a:rPr>
              <a:t> </a:t>
            </a:r>
            <a:r>
              <a:rPr sz="1400" spc="-10" dirty="0">
                <a:solidFill>
                  <a:srgbClr val="202429"/>
                </a:solidFill>
                <a:latin typeface="Arial"/>
                <a:cs typeface="Arial"/>
              </a:rPr>
              <a:t>uzayı </a:t>
            </a:r>
            <a:r>
              <a:rPr sz="1400" spc="-5" dirty="0">
                <a:solidFill>
                  <a:srgbClr val="202429"/>
                </a:solidFill>
                <a:latin typeface="Arial"/>
                <a:cs typeface="Arial"/>
              </a:rPr>
              <a:t>mekanik</a:t>
            </a:r>
            <a:r>
              <a:rPr sz="1400" spc="-15" dirty="0">
                <a:solidFill>
                  <a:srgbClr val="202429"/>
                </a:solidFill>
                <a:latin typeface="Arial"/>
                <a:cs typeface="Arial"/>
              </a:rPr>
              <a:t> </a:t>
            </a:r>
            <a:r>
              <a:rPr sz="1400" spc="-5" dirty="0">
                <a:solidFill>
                  <a:srgbClr val="202429"/>
                </a:solidFill>
                <a:latin typeface="Arial"/>
                <a:cs typeface="Arial"/>
              </a:rPr>
              <a:t>olarak</a:t>
            </a:r>
            <a:r>
              <a:rPr sz="1400" dirty="0">
                <a:solidFill>
                  <a:srgbClr val="202429"/>
                </a:solidFill>
                <a:latin typeface="Arial"/>
                <a:cs typeface="Arial"/>
              </a:rPr>
              <a:t> </a:t>
            </a:r>
            <a:r>
              <a:rPr sz="1400" spc="-5" dirty="0">
                <a:solidFill>
                  <a:srgbClr val="202429"/>
                </a:solidFill>
                <a:latin typeface="Arial"/>
                <a:cs typeface="Arial"/>
              </a:rPr>
              <a:t>incelenir.</a:t>
            </a:r>
            <a:endParaRPr sz="1400">
              <a:latin typeface="Arial"/>
              <a:cs typeface="Arial"/>
            </a:endParaRPr>
          </a:p>
        </p:txBody>
      </p:sp>
      <p:sp>
        <p:nvSpPr>
          <p:cNvPr id="49" name="object 49"/>
          <p:cNvSpPr/>
          <p:nvPr/>
        </p:nvSpPr>
        <p:spPr>
          <a:xfrm>
            <a:off x="1109776" y="8444229"/>
            <a:ext cx="5569585" cy="342900"/>
          </a:xfrm>
          <a:custGeom>
            <a:avLst/>
            <a:gdLst/>
            <a:ahLst/>
            <a:cxnLst/>
            <a:rect l="l" t="t" r="r" b="b"/>
            <a:pathLst>
              <a:path w="5569584" h="342900">
                <a:moveTo>
                  <a:pt x="5569584" y="0"/>
                </a:moveTo>
                <a:lnTo>
                  <a:pt x="0" y="0"/>
                </a:lnTo>
                <a:lnTo>
                  <a:pt x="0" y="342899"/>
                </a:lnTo>
                <a:lnTo>
                  <a:pt x="5569584" y="342899"/>
                </a:lnTo>
                <a:lnTo>
                  <a:pt x="5569584" y="0"/>
                </a:lnTo>
                <a:close/>
              </a:path>
            </a:pathLst>
          </a:custGeom>
          <a:solidFill>
            <a:srgbClr val="F8F8F9"/>
          </a:solidFill>
        </p:spPr>
        <p:txBody>
          <a:bodyPr wrap="square" lIns="0" tIns="0" rIns="0" bIns="0" rtlCol="0"/>
          <a:lstStyle/>
          <a:p>
            <a:endParaRPr/>
          </a:p>
        </p:txBody>
      </p:sp>
      <p:sp>
        <p:nvSpPr>
          <p:cNvPr id="50" name="object 50"/>
          <p:cNvSpPr txBox="1"/>
          <p:nvPr/>
        </p:nvSpPr>
        <p:spPr>
          <a:xfrm>
            <a:off x="1115364" y="8541257"/>
            <a:ext cx="18478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202429"/>
                </a:solidFill>
                <a:latin typeface="Wingdings"/>
                <a:cs typeface="Wingdings"/>
              </a:rPr>
              <a:t></a:t>
            </a:r>
            <a:endParaRPr sz="1400">
              <a:latin typeface="Wingdings"/>
              <a:cs typeface="Wingdings"/>
            </a:endParaRPr>
          </a:p>
        </p:txBody>
      </p:sp>
      <p:sp>
        <p:nvSpPr>
          <p:cNvPr id="51" name="object 51"/>
          <p:cNvSpPr txBox="1"/>
          <p:nvPr/>
        </p:nvSpPr>
        <p:spPr>
          <a:xfrm>
            <a:off x="1356613" y="8535669"/>
            <a:ext cx="5093335" cy="251460"/>
          </a:xfrm>
          <a:prstGeom prst="rect">
            <a:avLst/>
          </a:prstGeom>
          <a:solidFill>
            <a:srgbClr val="FFFFFF"/>
          </a:solidFill>
        </p:spPr>
        <p:txBody>
          <a:bodyPr vert="horz" wrap="square" lIns="0" tIns="18415" rIns="0" bIns="0" rtlCol="0">
            <a:spAutoFit/>
          </a:bodyPr>
          <a:lstStyle/>
          <a:p>
            <a:pPr>
              <a:lnSpc>
                <a:spcPct val="100000"/>
              </a:lnSpc>
              <a:spcBef>
                <a:spcPts val="145"/>
              </a:spcBef>
            </a:pPr>
            <a:r>
              <a:rPr sz="1400" spc="-10" dirty="0">
                <a:solidFill>
                  <a:srgbClr val="202429"/>
                </a:solidFill>
                <a:latin typeface="Arial"/>
                <a:cs typeface="Arial"/>
              </a:rPr>
              <a:t>Yaygın</a:t>
            </a:r>
            <a:r>
              <a:rPr sz="1400" spc="5" dirty="0">
                <a:solidFill>
                  <a:srgbClr val="202429"/>
                </a:solidFill>
                <a:latin typeface="Arial"/>
                <a:cs typeface="Arial"/>
              </a:rPr>
              <a:t> </a:t>
            </a:r>
            <a:r>
              <a:rPr sz="1400" spc="-5" dirty="0">
                <a:solidFill>
                  <a:srgbClr val="202429"/>
                </a:solidFill>
                <a:latin typeface="Arial"/>
                <a:cs typeface="Arial"/>
              </a:rPr>
              <a:t>olarak kullanılar</a:t>
            </a:r>
            <a:r>
              <a:rPr sz="1400" spc="5" dirty="0">
                <a:solidFill>
                  <a:srgbClr val="202429"/>
                </a:solidFill>
                <a:latin typeface="Arial"/>
                <a:cs typeface="Arial"/>
              </a:rPr>
              <a:t> </a:t>
            </a:r>
            <a:r>
              <a:rPr sz="1400" spc="-5" dirty="0">
                <a:solidFill>
                  <a:srgbClr val="202429"/>
                </a:solidFill>
                <a:latin typeface="Arial"/>
                <a:cs typeface="Arial"/>
              </a:rPr>
              <a:t>eşdeğer</a:t>
            </a:r>
            <a:r>
              <a:rPr sz="1400" spc="-10" dirty="0">
                <a:solidFill>
                  <a:srgbClr val="202429"/>
                </a:solidFill>
                <a:latin typeface="Arial"/>
                <a:cs typeface="Arial"/>
              </a:rPr>
              <a:t> </a:t>
            </a:r>
            <a:r>
              <a:rPr sz="1400" spc="-5" dirty="0">
                <a:solidFill>
                  <a:srgbClr val="202429"/>
                </a:solidFill>
                <a:latin typeface="Arial"/>
                <a:cs typeface="Arial"/>
              </a:rPr>
              <a:t>model</a:t>
            </a:r>
            <a:r>
              <a:rPr sz="1400" spc="5" dirty="0">
                <a:solidFill>
                  <a:srgbClr val="202429"/>
                </a:solidFill>
                <a:latin typeface="Arial"/>
                <a:cs typeface="Arial"/>
              </a:rPr>
              <a:t> </a:t>
            </a:r>
            <a:r>
              <a:rPr sz="1400" spc="-5" dirty="0">
                <a:solidFill>
                  <a:srgbClr val="202429"/>
                </a:solidFill>
                <a:latin typeface="Arial"/>
                <a:cs typeface="Arial"/>
              </a:rPr>
              <a:t>denetleyicisi</a:t>
            </a:r>
            <a:r>
              <a:rPr sz="1400" spc="20" dirty="0">
                <a:solidFill>
                  <a:srgbClr val="202429"/>
                </a:solidFill>
                <a:latin typeface="Arial"/>
                <a:cs typeface="Arial"/>
              </a:rPr>
              <a:t> </a:t>
            </a:r>
            <a:r>
              <a:rPr sz="1400" spc="-5" dirty="0">
                <a:solidFill>
                  <a:srgbClr val="202429"/>
                </a:solidFill>
                <a:latin typeface="Arial Black"/>
                <a:cs typeface="Arial Black"/>
              </a:rPr>
              <a:t>NuSMV</a:t>
            </a:r>
            <a:r>
              <a:rPr sz="1400" spc="-70" dirty="0">
                <a:solidFill>
                  <a:srgbClr val="202429"/>
                </a:solidFill>
                <a:latin typeface="Arial Black"/>
                <a:cs typeface="Arial Black"/>
              </a:rPr>
              <a:t> </a:t>
            </a:r>
            <a:r>
              <a:rPr sz="1400" spc="-10" dirty="0">
                <a:solidFill>
                  <a:srgbClr val="202429"/>
                </a:solidFill>
                <a:latin typeface="Arial"/>
                <a:cs typeface="Arial"/>
              </a:rPr>
              <a:t>ve</a:t>
            </a:r>
            <a:endParaRPr sz="1400">
              <a:latin typeface="Arial"/>
              <a:cs typeface="Arial"/>
            </a:endParaRPr>
          </a:p>
        </p:txBody>
      </p:sp>
      <p:grpSp>
        <p:nvGrpSpPr>
          <p:cNvPr id="52" name="object 52"/>
          <p:cNvGrpSpPr/>
          <p:nvPr/>
        </p:nvGrpSpPr>
        <p:grpSpPr>
          <a:xfrm>
            <a:off x="1109776" y="8787129"/>
            <a:ext cx="5569585" cy="342900"/>
            <a:chOff x="1109776" y="8787129"/>
            <a:chExt cx="5569585" cy="342900"/>
          </a:xfrm>
        </p:grpSpPr>
        <p:sp>
          <p:nvSpPr>
            <p:cNvPr id="53" name="object 53"/>
            <p:cNvSpPr/>
            <p:nvPr/>
          </p:nvSpPr>
          <p:spPr>
            <a:xfrm>
              <a:off x="1109776" y="8787129"/>
              <a:ext cx="5569585" cy="342900"/>
            </a:xfrm>
            <a:custGeom>
              <a:avLst/>
              <a:gdLst/>
              <a:ahLst/>
              <a:cxnLst/>
              <a:rect l="l" t="t" r="r" b="b"/>
              <a:pathLst>
                <a:path w="5569584" h="342900">
                  <a:moveTo>
                    <a:pt x="5569584" y="0"/>
                  </a:moveTo>
                  <a:lnTo>
                    <a:pt x="0" y="0"/>
                  </a:lnTo>
                  <a:lnTo>
                    <a:pt x="0" y="342899"/>
                  </a:lnTo>
                  <a:lnTo>
                    <a:pt x="5569584" y="342899"/>
                  </a:lnTo>
                  <a:lnTo>
                    <a:pt x="5569584" y="0"/>
                  </a:lnTo>
                  <a:close/>
                </a:path>
              </a:pathLst>
            </a:custGeom>
            <a:solidFill>
              <a:srgbClr val="F8F8F9"/>
            </a:solidFill>
          </p:spPr>
          <p:txBody>
            <a:bodyPr wrap="square" lIns="0" tIns="0" rIns="0" bIns="0" rtlCol="0"/>
            <a:lstStyle/>
            <a:p>
              <a:endParaRPr/>
            </a:p>
          </p:txBody>
        </p:sp>
        <p:sp>
          <p:nvSpPr>
            <p:cNvPr id="54" name="object 54"/>
            <p:cNvSpPr/>
            <p:nvPr/>
          </p:nvSpPr>
          <p:spPr>
            <a:xfrm>
              <a:off x="1356614" y="8878569"/>
              <a:ext cx="711835" cy="251460"/>
            </a:xfrm>
            <a:custGeom>
              <a:avLst/>
              <a:gdLst/>
              <a:ahLst/>
              <a:cxnLst/>
              <a:rect l="l" t="t" r="r" b="b"/>
              <a:pathLst>
                <a:path w="711835" h="251459">
                  <a:moveTo>
                    <a:pt x="711707" y="0"/>
                  </a:moveTo>
                  <a:lnTo>
                    <a:pt x="0" y="0"/>
                  </a:lnTo>
                  <a:lnTo>
                    <a:pt x="0" y="251459"/>
                  </a:lnTo>
                  <a:lnTo>
                    <a:pt x="711707" y="251459"/>
                  </a:lnTo>
                  <a:lnTo>
                    <a:pt x="711707" y="0"/>
                  </a:lnTo>
                  <a:close/>
                </a:path>
              </a:pathLst>
            </a:custGeom>
            <a:solidFill>
              <a:srgbClr val="FFFFFF"/>
            </a:solidFill>
          </p:spPr>
          <p:txBody>
            <a:bodyPr wrap="square" lIns="0" tIns="0" rIns="0" bIns="0" rtlCol="0"/>
            <a:lstStyle/>
            <a:p>
              <a:endParaRPr/>
            </a:p>
          </p:txBody>
        </p:sp>
      </p:grpSp>
      <p:sp>
        <p:nvSpPr>
          <p:cNvPr id="55" name="object 55"/>
          <p:cNvSpPr txBox="1"/>
          <p:nvPr/>
        </p:nvSpPr>
        <p:spPr>
          <a:xfrm>
            <a:off x="1343913" y="8884157"/>
            <a:ext cx="73723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202429"/>
                </a:solidFill>
                <a:latin typeface="Arial Black"/>
                <a:cs typeface="Arial Black"/>
              </a:rPr>
              <a:t>SPIN</a:t>
            </a:r>
            <a:r>
              <a:rPr sz="1400" spc="-5" dirty="0">
                <a:solidFill>
                  <a:srgbClr val="202429"/>
                </a:solidFill>
                <a:latin typeface="Arial"/>
                <a:cs typeface="Arial"/>
              </a:rPr>
              <a:t>’dir</a:t>
            </a:r>
            <a:endParaRPr sz="1400">
              <a:latin typeface="Arial"/>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İçerik Yer Tutucusu 2"/>
          <p:cNvSpPr>
            <a:spLocks noGrp="1"/>
          </p:cNvSpPr>
          <p:nvPr>
            <p:ph idx="1"/>
          </p:nvPr>
        </p:nvSpPr>
        <p:spPr>
          <a:xfrm>
            <a:off x="519510" y="3865204"/>
            <a:ext cx="6517481" cy="3184661"/>
          </a:xfrm>
        </p:spPr>
        <p:txBody>
          <a:bodyPr/>
          <a:lstStyle/>
          <a:p>
            <a:r>
              <a:rPr lang="tr-TR" b="0" i="0" dirty="0">
                <a:solidFill>
                  <a:srgbClr val="000000"/>
                </a:solidFill>
                <a:effectLst/>
                <a:latin typeface="Times New Roman" panose="02020603050405020304" pitchFamily="18" charset="0"/>
              </a:rPr>
              <a:t>Bu gereksinimler için tutarlılığı kanıtlamak için bir doğruluk tablosuna ihtiyacınız var mı? </a:t>
            </a:r>
            <a:r>
              <a:rPr lang="tr-TR" b="0" i="0" dirty="0" err="1">
                <a:solidFill>
                  <a:srgbClr val="000000"/>
                </a:solidFill>
                <a:effectLst/>
                <a:latin typeface="Times New Roman" panose="02020603050405020304" pitchFamily="18" charset="0"/>
              </a:rPr>
              <a:t>Numara,çünkü</a:t>
            </a:r>
            <a:r>
              <a:rPr lang="tr-TR" b="0" i="0" dirty="0">
                <a:solidFill>
                  <a:srgbClr val="000000"/>
                </a:solidFill>
                <a:effectLst/>
                <a:latin typeface="Times New Roman" panose="02020603050405020304" pitchFamily="18" charset="0"/>
              </a:rPr>
              <a:t> bu ifadelerin hiçbirinin mantıksal olarak bağlantılı olmadığı açık olmalıdır—hepsi bağımsız olarak doğru veya yanlış olabilir. Bu nedenle tutarlılık </a:t>
            </a:r>
            <a:r>
              <a:rPr lang="tr-TR" b="0" i="0" dirty="0" err="1">
                <a:solidFill>
                  <a:srgbClr val="000000"/>
                </a:solidFill>
                <a:effectLst/>
                <a:latin typeface="Times New Roman" panose="02020603050405020304" pitchFamily="18" charset="0"/>
              </a:rPr>
              <a:t>yoksorunlar</a:t>
            </a:r>
            <a:r>
              <a:rPr lang="tr-TR" b="0" i="0" dirty="0">
                <a:solidFill>
                  <a:srgbClr val="000000"/>
                </a:solidFill>
                <a:effectLst/>
                <a:latin typeface="Times New Roman" panose="02020603050405020304" pitchFamily="18" charset="0"/>
              </a:rPr>
              <a:t>. Bu alternatif analiz yaklaşımı, özellikle büyük bir küme varsa </a:t>
            </a:r>
            <a:r>
              <a:rPr lang="tr-TR" b="0" i="0" dirty="0" err="1">
                <a:solidFill>
                  <a:srgbClr val="000000"/>
                </a:solidFill>
                <a:effectLst/>
                <a:latin typeface="Times New Roman" panose="02020603050405020304" pitchFamily="18" charset="0"/>
              </a:rPr>
              <a:t>yararlıdır.çok</a:t>
            </a:r>
            <a:r>
              <a:rPr lang="tr-TR" b="0" i="0" dirty="0">
                <a:solidFill>
                  <a:srgbClr val="000000"/>
                </a:solidFill>
                <a:effectLst/>
                <a:latin typeface="Times New Roman" panose="02020603050405020304" pitchFamily="18" charset="0"/>
              </a:rPr>
              <a:t> büyük ve hantal bir gerçeği gerektiren - dikkate alınması gereken </a:t>
            </a:r>
            <a:r>
              <a:rPr lang="tr-TR" b="0" i="0" dirty="0" err="1">
                <a:solidFill>
                  <a:srgbClr val="000000"/>
                </a:solidFill>
                <a:effectLst/>
                <a:latin typeface="Times New Roman" panose="02020603050405020304" pitchFamily="18" charset="0"/>
              </a:rPr>
              <a:t>gereksinimlerintablo</a:t>
            </a:r>
            <a:r>
              <a:rPr lang="tr-TR" b="0" i="0" dirty="0">
                <a:solidFill>
                  <a:srgbClr val="000000"/>
                </a:solidFill>
                <a:effectLst/>
                <a:latin typeface="Times New Roman" panose="02020603050405020304" pitchFamily="18" charset="0"/>
              </a:rPr>
              <a:t>. Diğerleriyle mantıksal bağlantısı olmayan gereksinimleri </a:t>
            </a:r>
            <a:r>
              <a:rPr lang="tr-TR" b="0" i="0" dirty="0" err="1">
                <a:solidFill>
                  <a:srgbClr val="000000"/>
                </a:solidFill>
                <a:effectLst/>
                <a:latin typeface="Times New Roman" panose="02020603050405020304" pitchFamily="18" charset="0"/>
              </a:rPr>
              <a:t>atlayabilirsiniz.analizden</a:t>
            </a:r>
            <a:r>
              <a:rPr lang="tr-TR" b="0" i="0" dirty="0">
                <a:solidFill>
                  <a:srgbClr val="000000"/>
                </a:solidFill>
                <a:effectLst/>
                <a:latin typeface="Times New Roman" panose="02020603050405020304" pitchFamily="18" charset="0"/>
              </a:rPr>
              <a:t>, böylece doğruluk tablosu boyutunu azaltır.</a:t>
            </a:r>
            <a:endParaRPr lang="tr-TR" dirty="0"/>
          </a:p>
        </p:txBody>
      </p:sp>
    </p:spTree>
    <p:extLst>
      <p:ext uri="{BB962C8B-B14F-4D97-AF65-F5344CB8AC3E}">
        <p14:creationId xmlns:p14="http://schemas.microsoft.com/office/powerpoint/2010/main" val="326950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İçerik Yer Tutucusu 2"/>
          <p:cNvSpPr>
            <a:spLocks noGrp="1"/>
          </p:cNvSpPr>
          <p:nvPr>
            <p:ph idx="1"/>
          </p:nvPr>
        </p:nvSpPr>
        <p:spPr>
          <a:xfrm>
            <a:off x="519510" y="3369997"/>
            <a:ext cx="6517481" cy="3679868"/>
          </a:xfrm>
        </p:spPr>
        <p:txBody>
          <a:bodyPr>
            <a:normAutofit fontScale="96429"/>
          </a:bodyPr>
          <a:lstStyle/>
          <a:p>
            <a:pPr algn="l"/>
            <a:r>
              <a:rPr lang="tr-TR" b="0" i="0" dirty="0">
                <a:solidFill>
                  <a:srgbClr val="000000"/>
                </a:solidFill>
                <a:effectLst/>
                <a:latin typeface="Times New Roman" panose="02020603050405020304" pitchFamily="18" charset="0"/>
              </a:rPr>
              <a:t>Tutarlılık Kontrolü Sınırlamaları</a:t>
            </a:r>
          </a:p>
          <a:p>
            <a:pPr algn="l"/>
            <a:endParaRPr lang="tr-TR" b="0" i="0" dirty="0">
              <a:solidFill>
                <a:srgbClr val="000000"/>
              </a:solidFill>
              <a:effectLst/>
              <a:latin typeface="Times New Roman" panose="02020603050405020304" pitchFamily="18" charset="0"/>
            </a:endParaRPr>
          </a:p>
          <a:p>
            <a:pPr algn="l"/>
            <a:r>
              <a:rPr lang="tr-TR" b="0" i="0" dirty="0" err="1">
                <a:solidFill>
                  <a:srgbClr val="000000"/>
                </a:solidFill>
                <a:effectLst/>
                <a:latin typeface="Times New Roman" panose="02020603050405020304" pitchFamily="18" charset="0"/>
              </a:rPr>
              <a:t>Boolean</a:t>
            </a:r>
            <a:r>
              <a:rPr lang="tr-TR" b="0" i="0" dirty="0">
                <a:solidFill>
                  <a:srgbClr val="000000"/>
                </a:solidFill>
                <a:effectLst/>
                <a:latin typeface="Times New Roman" panose="02020603050405020304" pitchFamily="18" charset="0"/>
              </a:rPr>
              <a:t> tatmin edilebilirliğini kullanarak tutarlılık kontrolü güçlü bir araçtır. Yine </a:t>
            </a:r>
            <a:r>
              <a:rPr lang="tr-TR" b="0" i="0" dirty="0" err="1">
                <a:solidFill>
                  <a:srgbClr val="000000"/>
                </a:solidFill>
                <a:effectLst/>
                <a:latin typeface="Times New Roman" panose="02020603050405020304" pitchFamily="18" charset="0"/>
              </a:rPr>
              <a:t>de,süreç</a:t>
            </a:r>
            <a:r>
              <a:rPr lang="tr-TR" b="0" i="0" dirty="0">
                <a:solidFill>
                  <a:srgbClr val="000000"/>
                </a:solidFill>
                <a:effectLst/>
                <a:latin typeface="Times New Roman" panose="02020603050405020304" pitchFamily="18" charset="0"/>
              </a:rPr>
              <a:t> otomatikleştirilebilse de, sorun alanı çok hızlı bir şekilde </a:t>
            </a:r>
            <a:r>
              <a:rPr lang="tr-TR" b="0" i="0" dirty="0" err="1">
                <a:solidFill>
                  <a:srgbClr val="000000"/>
                </a:solidFill>
                <a:effectLst/>
                <a:latin typeface="Times New Roman" panose="02020603050405020304" pitchFamily="18" charset="0"/>
              </a:rPr>
              <a:t>büyür.Gereksinim</a:t>
            </a:r>
            <a:r>
              <a:rPr lang="tr-TR" b="0" i="0" dirty="0">
                <a:solidFill>
                  <a:srgbClr val="000000"/>
                </a:solidFill>
                <a:effectLst/>
                <a:latin typeface="Times New Roman" panose="02020603050405020304" pitchFamily="18" charset="0"/>
              </a:rPr>
              <a:t> kümesindeki n mantıksal değişken için sorun O(2n)'</a:t>
            </a:r>
            <a:r>
              <a:rPr lang="tr-TR" b="0" i="0" dirty="0" err="1">
                <a:solidFill>
                  <a:srgbClr val="000000"/>
                </a:solidFill>
                <a:effectLst/>
                <a:latin typeface="Times New Roman" panose="02020603050405020304" pitchFamily="18" charset="0"/>
              </a:rPr>
              <a:t>dir</a:t>
            </a:r>
            <a:r>
              <a:rPr lang="tr-TR" b="0" i="0" dirty="0">
                <a:solidFill>
                  <a:srgbClr val="000000"/>
                </a:solidFill>
                <a:effectLst/>
                <a:latin typeface="Times New Roman" panose="02020603050405020304" pitchFamily="18" charset="0"/>
              </a:rPr>
              <a:t>. Bu </a:t>
            </a:r>
            <a:r>
              <a:rPr lang="tr-TR" b="0" i="0" dirty="0" err="1">
                <a:solidFill>
                  <a:srgbClr val="000000"/>
                </a:solidFill>
                <a:effectLst/>
                <a:latin typeface="Times New Roman" panose="02020603050405020304" pitchFamily="18" charset="0"/>
              </a:rPr>
              <a:t>türsorun</a:t>
            </a:r>
            <a:r>
              <a:rPr lang="tr-TR" b="0" i="0" dirty="0">
                <a:solidFill>
                  <a:srgbClr val="000000"/>
                </a:solidFill>
                <a:effectLst/>
                <a:latin typeface="Times New Roman" panose="02020603050405020304" pitchFamily="18" charset="0"/>
              </a:rPr>
              <a:t>, süper bilgisayarlar için bile hızla çözülemez hale gelir - bu iyi bilinen bir sorundur.NP-tam problem, </a:t>
            </a:r>
            <a:r>
              <a:rPr lang="tr-TR" b="0" i="0" dirty="0" err="1">
                <a:solidFill>
                  <a:srgbClr val="000000"/>
                </a:solidFill>
                <a:effectLst/>
                <a:latin typeface="Times New Roman" panose="02020603050405020304" pitchFamily="18" charset="0"/>
              </a:rPr>
              <a:t>Boolean</a:t>
            </a:r>
            <a:r>
              <a:rPr lang="tr-TR" b="0" i="0" dirty="0">
                <a:solidFill>
                  <a:srgbClr val="000000"/>
                </a:solidFill>
                <a:effectLst/>
                <a:latin typeface="Times New Roman" panose="02020603050405020304" pitchFamily="18" charset="0"/>
              </a:rPr>
              <a:t> tatmin edilebilirlik problemi. bazı özel </a:t>
            </a:r>
            <a:r>
              <a:rPr lang="tr-TR" b="0" i="0" dirty="0" err="1">
                <a:solidFill>
                  <a:srgbClr val="000000"/>
                </a:solidFill>
                <a:effectLst/>
                <a:latin typeface="Times New Roman" panose="02020603050405020304" pitchFamily="18" charset="0"/>
              </a:rPr>
              <a:t>vardırBoolean</a:t>
            </a:r>
            <a:r>
              <a:rPr lang="tr-TR" b="0" i="0" dirty="0">
                <a:solidFill>
                  <a:srgbClr val="000000"/>
                </a:solidFill>
                <a:effectLst/>
                <a:latin typeface="Times New Roman" panose="02020603050405020304" pitchFamily="18" charset="0"/>
              </a:rPr>
              <a:t> tatmin edilebilirlik probleminin yapılandırılabileceği </a:t>
            </a:r>
            <a:r>
              <a:rPr lang="tr-TR" b="0" i="0" dirty="0" err="1">
                <a:solidFill>
                  <a:srgbClr val="000000"/>
                </a:solidFill>
                <a:effectLst/>
                <a:latin typeface="Times New Roman" panose="02020603050405020304" pitchFamily="18" charset="0"/>
              </a:rPr>
              <a:t>durumlarbilgisayar</a:t>
            </a:r>
            <a:r>
              <a:rPr lang="tr-TR" b="0" i="0" dirty="0">
                <a:solidFill>
                  <a:srgbClr val="000000"/>
                </a:solidFill>
                <a:effectLst/>
                <a:latin typeface="Times New Roman" panose="02020603050405020304" pitchFamily="18" charset="0"/>
              </a:rPr>
              <a:t> programları kullanılarak verimli bir şekilde çözülebilir. Öyle olsa bile, muhtemelen bunu </a:t>
            </a:r>
            <a:r>
              <a:rPr lang="tr-TR" b="0" i="0" dirty="0" err="1">
                <a:solidFill>
                  <a:srgbClr val="000000"/>
                </a:solidFill>
                <a:effectLst/>
                <a:latin typeface="Times New Roman" panose="02020603050405020304" pitchFamily="18" charset="0"/>
              </a:rPr>
              <a:t>kullanırdıkyalnızca</a:t>
            </a:r>
            <a:r>
              <a:rPr lang="tr-TR" b="0" i="0" dirty="0">
                <a:solidFill>
                  <a:srgbClr val="000000"/>
                </a:solidFill>
                <a:effectLst/>
                <a:latin typeface="Times New Roman" panose="02020603050405020304" pitchFamily="18" charset="0"/>
              </a:rPr>
              <a:t> çok kritik mantık durumları için gereksinim doğrulaması için </a:t>
            </a:r>
            <a:r>
              <a:rPr lang="tr-TR" b="0" i="0" dirty="0" err="1">
                <a:solidFill>
                  <a:srgbClr val="000000"/>
                </a:solidFill>
                <a:effectLst/>
                <a:latin typeface="Times New Roman" panose="02020603050405020304" pitchFamily="18" charset="0"/>
              </a:rPr>
              <a:t>teknik,örneğin</a:t>
            </a:r>
            <a:r>
              <a:rPr lang="tr-TR" b="0" i="0" dirty="0">
                <a:solidFill>
                  <a:srgbClr val="000000"/>
                </a:solidFill>
                <a:effectLst/>
                <a:latin typeface="Times New Roman" panose="02020603050405020304" pitchFamily="18" charset="0"/>
              </a:rPr>
              <a:t>, bir silah için fırlatma/fırlatmama karar mantığı, dozaj </a:t>
            </a:r>
            <a:r>
              <a:rPr lang="tr-TR" b="0" i="0" dirty="0" err="1">
                <a:solidFill>
                  <a:srgbClr val="000000"/>
                </a:solidFill>
                <a:effectLst/>
                <a:latin typeface="Times New Roman" panose="02020603050405020304" pitchFamily="18" charset="0"/>
              </a:rPr>
              <a:t>yönetimibir</a:t>
            </a:r>
            <a:r>
              <a:rPr lang="tr-TR" b="0" i="0" dirty="0">
                <a:solidFill>
                  <a:srgbClr val="000000"/>
                </a:solidFill>
                <a:effectLst/>
                <a:latin typeface="Times New Roman" panose="02020603050405020304" pitchFamily="18" charset="0"/>
              </a:rPr>
              <a:t> tür tıbbi cihaz için mantık veya bir nükleer santral için kapatma mantığıdır.</a:t>
            </a:r>
          </a:p>
          <a:p>
            <a:endParaRPr lang="tr-TR" dirty="0"/>
          </a:p>
        </p:txBody>
      </p:sp>
    </p:spTree>
    <p:extLst>
      <p:ext uri="{BB962C8B-B14F-4D97-AF65-F5344CB8AC3E}">
        <p14:creationId xmlns:p14="http://schemas.microsoft.com/office/powerpoint/2010/main" val="955924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Hoare</a:t>
            </a:r>
            <a:r>
              <a:rPr lang="tr-TR" dirty="0" smtClean="0"/>
              <a:t> Mantığı</a:t>
            </a:r>
            <a:endParaRPr lang="tr-TR" dirty="0"/>
          </a:p>
        </p:txBody>
      </p:sp>
      <p:sp>
        <p:nvSpPr>
          <p:cNvPr id="3" name="Alt Başlık 2"/>
          <p:cNvSpPr>
            <a:spLocks noGrp="1"/>
          </p:cNvSpPr>
          <p:nvPr>
            <p:ph type="subTitle" idx="1"/>
          </p:nvPr>
        </p:nvSpPr>
        <p:spPr>
          <a:xfrm>
            <a:off x="3443459" y="7031981"/>
            <a:ext cx="5850854" cy="650699"/>
          </a:xfrm>
        </p:spPr>
        <p:txBody>
          <a:bodyPr/>
          <a:lstStyle/>
          <a:p>
            <a:r>
              <a:rPr lang="tr-TR" dirty="0" smtClean="0"/>
              <a:t>200541059 Sinan Balıbey</a:t>
            </a:r>
            <a:endParaRPr lang="tr-TR" dirty="0"/>
          </a:p>
        </p:txBody>
      </p:sp>
    </p:spTree>
    <p:extLst>
      <p:ext uri="{BB962C8B-B14F-4D97-AF65-F5344CB8AC3E}">
        <p14:creationId xmlns:p14="http://schemas.microsoft.com/office/powerpoint/2010/main" val="3925616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effectLst/>
              </a:rPr>
              <a:t>Hoare</a:t>
            </a:r>
            <a:r>
              <a:rPr lang="tr-TR" dirty="0">
                <a:effectLst/>
              </a:rPr>
              <a:t> mantığı, basit matematiksel gösterim ve ispat tekniklerine sahiptir. Bankacılık gibi çeşitli kritik uygulamalarda gizlilik gereksinimleri test takımlarını temsil etmek ve doğrulamak için </a:t>
            </a:r>
            <a:r>
              <a:rPr lang="tr-TR" dirty="0" smtClean="0">
                <a:effectLst/>
              </a:rPr>
              <a:t>kullanılmıştır</a:t>
            </a:r>
            <a:endParaRPr lang="tr-TR" dirty="0">
              <a:effectLst/>
            </a:endParaRPr>
          </a:p>
          <a:p>
            <a:r>
              <a:rPr lang="tr-TR" dirty="0">
                <a:effectLst/>
              </a:rPr>
              <a:t>	Aşağıdakilerin çoğu </a:t>
            </a:r>
            <a:r>
              <a:rPr lang="tr-TR" dirty="0" err="1">
                <a:effectLst/>
              </a:rPr>
              <a:t>Gries</a:t>
            </a:r>
            <a:r>
              <a:rPr lang="tr-TR" dirty="0">
                <a:effectLst/>
              </a:rPr>
              <a:t> ve </a:t>
            </a:r>
            <a:r>
              <a:rPr lang="tr-TR" dirty="0" err="1">
                <a:effectLst/>
              </a:rPr>
              <a:t>Gries'te</a:t>
            </a:r>
            <a:r>
              <a:rPr lang="tr-TR" dirty="0">
                <a:effectLst/>
              </a:rPr>
              <a:t> </a:t>
            </a:r>
            <a:r>
              <a:rPr lang="tr-TR" dirty="0" smtClean="0">
                <a:effectLst/>
              </a:rPr>
              <a:t> </a:t>
            </a:r>
            <a:r>
              <a:rPr lang="tr-TR" dirty="0">
                <a:effectLst/>
              </a:rPr>
              <a:t>bulunan sunumu takip eder. Bir gereksinim belirtimini sistem davranışını belirleyen bir dizi mantıksal ifade olarak gördüğümüzü varsayalım. 1969 yılında C.A.R. </a:t>
            </a:r>
            <a:r>
              <a:rPr lang="tr-TR" dirty="0" smtClean="0">
                <a:effectLst/>
              </a:rPr>
              <a:t> </a:t>
            </a:r>
            <a:r>
              <a:rPr lang="tr-TR" dirty="0" err="1">
                <a:effectLst/>
              </a:rPr>
              <a:t>Hoare</a:t>
            </a:r>
            <a:r>
              <a:rPr lang="tr-TR" dirty="0">
                <a:effectLst/>
              </a:rPr>
              <a:t> </a:t>
            </a:r>
            <a:r>
              <a:rPr lang="tr-TR" dirty="0" err="1">
                <a:effectLst/>
              </a:rPr>
              <a:t>notasyonunu</a:t>
            </a:r>
            <a:r>
              <a:rPr lang="tr-TR" dirty="0">
                <a:effectLst/>
              </a:rPr>
              <a:t> tanıttı (</a:t>
            </a:r>
            <a:r>
              <a:rPr lang="tr-TR" dirty="0" err="1">
                <a:effectLst/>
              </a:rPr>
              <a:t>Hoare</a:t>
            </a:r>
            <a:r>
              <a:rPr lang="tr-TR" dirty="0">
                <a:effectLst/>
              </a:rPr>
              <a:t> üçlüsü olarak adlandırılır):</a:t>
            </a:r>
          </a:p>
          <a:p>
            <a:endParaRPr lang="tr-TR" dirty="0"/>
          </a:p>
        </p:txBody>
      </p:sp>
    </p:spTree>
    <p:extLst>
      <p:ext uri="{BB962C8B-B14F-4D97-AF65-F5344CB8AC3E}">
        <p14:creationId xmlns:p14="http://schemas.microsoft.com/office/powerpoint/2010/main" val="3104920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effectLst/>
              </a:rPr>
              <a:t>                                                       P </a:t>
            </a:r>
            <a:r>
              <a:rPr lang="tr-TR" dirty="0">
                <a:effectLst/>
              </a:rPr>
              <a:t>{S} Q</a:t>
            </a:r>
          </a:p>
          <a:p>
            <a:r>
              <a:rPr lang="tr-TR" dirty="0">
                <a:effectLst/>
              </a:rPr>
              <a:t>Burada P ve Q iddialardır (sırasıyla ön ve son koşullar) ve S bir sistem davranışsal </a:t>
            </a:r>
            <a:r>
              <a:rPr lang="tr-TR" dirty="0" err="1">
                <a:effectLst/>
              </a:rPr>
              <a:t>segmentidir</a:t>
            </a:r>
            <a:r>
              <a:rPr lang="tr-TR" dirty="0">
                <a:effectLst/>
              </a:rPr>
              <a:t>. O halde önkoşul, deyim, </a:t>
            </a:r>
            <a:r>
              <a:rPr lang="tr-TR" dirty="0" err="1">
                <a:effectLst/>
              </a:rPr>
              <a:t>sonkoşul</a:t>
            </a:r>
            <a:r>
              <a:rPr lang="tr-TR" dirty="0">
                <a:effectLst/>
              </a:rPr>
              <a:t> üçlüsü şu anlama gelir: </a:t>
            </a:r>
            <a:r>
              <a:rPr lang="tr-TR" dirty="0" err="1">
                <a:effectLst/>
              </a:rPr>
              <a:t>true</a:t>
            </a:r>
            <a:r>
              <a:rPr lang="tr-TR" dirty="0">
                <a:effectLst/>
              </a:rPr>
              <a:t> önkoşuluyla başlayan deyimin </a:t>
            </a:r>
            <a:r>
              <a:rPr lang="tr-TR" dirty="0" smtClean="0">
                <a:effectLst/>
              </a:rPr>
              <a:t>yürütülmesi </a:t>
            </a:r>
            <a:r>
              <a:rPr lang="tr-TR" dirty="0">
                <a:effectLst/>
              </a:rPr>
              <a:t>sona ereceği garanti edilir ve sona erdiğinde </a:t>
            </a:r>
            <a:r>
              <a:rPr lang="tr-TR" dirty="0" err="1">
                <a:effectLst/>
              </a:rPr>
              <a:t>sonkoşul</a:t>
            </a:r>
            <a:r>
              <a:rPr lang="tr-TR" dirty="0">
                <a:effectLst/>
              </a:rPr>
              <a:t> doğru olur.</a:t>
            </a:r>
          </a:p>
          <a:p>
            <a:r>
              <a:rPr lang="tr-TR" dirty="0">
                <a:effectLst/>
              </a:rPr>
              <a:t>	Amaç, S'nin yürütülmesinden önce P'nin doğru </a:t>
            </a:r>
            <a:r>
              <a:rPr lang="tr-TR" dirty="0" err="1">
                <a:effectLst/>
              </a:rPr>
              <a:t>olması,ardından</a:t>
            </a:r>
            <a:r>
              <a:rPr lang="tr-TR" dirty="0">
                <a:effectLst/>
              </a:rPr>
              <a:t> S'nin yürütülmesinden sonra </a:t>
            </a:r>
            <a:r>
              <a:rPr lang="tr-TR" dirty="0" err="1">
                <a:effectLst/>
              </a:rPr>
              <a:t>Q'nun</a:t>
            </a:r>
            <a:r>
              <a:rPr lang="tr-TR" dirty="0">
                <a:effectLst/>
              </a:rPr>
              <a:t> doğru olmasıdır. S sonlandırmazsa </a:t>
            </a:r>
            <a:r>
              <a:rPr lang="tr-TR" dirty="0" err="1">
                <a:effectLst/>
              </a:rPr>
              <a:t>Q'nun</a:t>
            </a:r>
            <a:r>
              <a:rPr lang="tr-TR" dirty="0">
                <a:effectLst/>
              </a:rPr>
              <a:t> yanlış olduğuna dikkat edin.</a:t>
            </a:r>
          </a:p>
          <a:p>
            <a:endParaRPr lang="tr-TR" dirty="0"/>
          </a:p>
        </p:txBody>
      </p:sp>
    </p:spTree>
    <p:extLst>
      <p:ext uri="{BB962C8B-B14F-4D97-AF65-F5344CB8AC3E}">
        <p14:creationId xmlns:p14="http://schemas.microsoft.com/office/powerpoint/2010/main" val="958292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335872"/>
            <a:ext cx="6417175" cy="3474900"/>
          </a:xfrm>
        </p:spPr>
        <p:txBody>
          <a:bodyPr>
            <a:normAutofit fontScale="92500"/>
          </a:bodyPr>
          <a:lstStyle/>
          <a:p>
            <a:r>
              <a:rPr lang="tr-TR" dirty="0" err="1">
                <a:effectLst/>
              </a:rPr>
              <a:t>Hoare'nin</a:t>
            </a:r>
            <a:r>
              <a:rPr lang="tr-TR" dirty="0">
                <a:effectLst/>
              </a:rPr>
              <a:t> mantık sistemi, verilen iddialar altında sistem </a:t>
            </a:r>
            <a:r>
              <a:rPr lang="tr-TR" dirty="0" err="1">
                <a:effectLst/>
              </a:rPr>
              <a:t>segmentinin</a:t>
            </a:r>
            <a:r>
              <a:rPr lang="tr-TR" dirty="0">
                <a:effectLst/>
              </a:rPr>
              <a:t> (şartname) doğru olduğunu göstermek için kullanılabilir. Örneğin, aşağıdakilere sahip olduğumuzu varsayalım:</a:t>
            </a:r>
          </a:p>
          <a:p>
            <a:r>
              <a:rPr lang="tr-TR" dirty="0">
                <a:effectLst/>
              </a:rPr>
              <a:t>				//{x = 5} bir iddia (önkoşul)</a:t>
            </a:r>
          </a:p>
          <a:p>
            <a:r>
              <a:rPr lang="tr-TR" dirty="0" smtClean="0">
                <a:effectLst/>
              </a:rPr>
              <a:t>                            z </a:t>
            </a:r>
            <a:r>
              <a:rPr lang="tr-TR" dirty="0">
                <a:effectLst/>
              </a:rPr>
              <a:t>= x + 2;</a:t>
            </a:r>
          </a:p>
          <a:p>
            <a:r>
              <a:rPr lang="tr-TR" dirty="0" smtClean="0">
                <a:effectLst/>
              </a:rPr>
              <a:t>                             //{ z </a:t>
            </a:r>
            <a:r>
              <a:rPr lang="tr-TR" dirty="0">
                <a:effectLst/>
              </a:rPr>
              <a:t>= 7} bir iddia (</a:t>
            </a:r>
            <a:r>
              <a:rPr lang="tr-TR" dirty="0" err="1">
                <a:effectLst/>
              </a:rPr>
              <a:t>sonkoşul</a:t>
            </a:r>
            <a:r>
              <a:rPr lang="tr-TR" dirty="0">
                <a:effectLst/>
              </a:rPr>
              <a:t>)</a:t>
            </a:r>
          </a:p>
          <a:p>
            <a:r>
              <a:rPr lang="tr-TR" dirty="0">
                <a:effectLst/>
              </a:rPr>
              <a:t>İspat: Diyelim ki {x = 5} doğru, sistem çalışmaya başladıktan sonra z = 5 + 2 = 7. Yani sistem kısmen doğru. Yürütülecek başka ifade olmadığından sistemin sona erdiği açıktır. Dolayısıyla doğruluğu kanıtlanmıştır. </a:t>
            </a:r>
            <a:r>
              <a:rPr lang="tr-TR" dirty="0" err="1">
                <a:effectLst/>
              </a:rPr>
              <a:t>Hoare</a:t>
            </a:r>
            <a:r>
              <a:rPr lang="tr-TR" dirty="0">
                <a:effectLst/>
              </a:rPr>
              <a:t> sırayla iki kural için bir çıkarım kuralı ekledi. Bunu şöyle yazıyoruz:</a:t>
            </a:r>
          </a:p>
          <a:p>
            <a:r>
              <a:rPr lang="tr-TR" dirty="0">
                <a:effectLst/>
              </a:rPr>
              <a:t> </a:t>
            </a:r>
          </a:p>
          <a:p>
            <a:r>
              <a:rPr lang="tr-TR" dirty="0">
                <a:effectLst/>
              </a:rPr>
              <a:t>				P {S1} Q </a:t>
            </a:r>
          </a:p>
          <a:p>
            <a:r>
              <a:rPr lang="tr-TR" dirty="0" smtClean="0">
                <a:effectLst/>
              </a:rPr>
              <a:t>                      Q </a:t>
            </a:r>
            <a:r>
              <a:rPr lang="tr-TR" dirty="0">
                <a:effectLst/>
              </a:rPr>
              <a:t>{S2} R </a:t>
            </a:r>
            <a:endParaRPr lang="tr-TR" dirty="0" smtClean="0">
              <a:effectLst/>
            </a:endParaRPr>
          </a:p>
          <a:p>
            <a:r>
              <a:rPr lang="tr-TR" dirty="0">
                <a:effectLst/>
              </a:rPr>
              <a:t> </a:t>
            </a:r>
            <a:r>
              <a:rPr lang="tr-TR" dirty="0" smtClean="0">
                <a:effectLst/>
              </a:rPr>
              <a:t>                 </a:t>
            </a:r>
            <a:r>
              <a:rPr lang="tr-TR" dirty="0">
                <a:effectLst/>
              </a:rPr>
              <a:t>––––––––––––––––––––</a:t>
            </a:r>
          </a:p>
          <a:p>
            <a:r>
              <a:rPr lang="tr-TR" dirty="0" smtClean="0">
                <a:effectLst/>
              </a:rPr>
              <a:t>                       P </a:t>
            </a:r>
            <a:r>
              <a:rPr lang="tr-TR" dirty="0">
                <a:effectLst/>
              </a:rPr>
              <a:t>{S1; S2} R</a:t>
            </a:r>
          </a:p>
          <a:p>
            <a:endParaRPr lang="tr-TR" dirty="0"/>
          </a:p>
        </p:txBody>
      </p:sp>
    </p:spTree>
    <p:extLst>
      <p:ext uri="{BB962C8B-B14F-4D97-AF65-F5344CB8AC3E}">
        <p14:creationId xmlns:p14="http://schemas.microsoft.com/office/powerpoint/2010/main" val="2497000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515702"/>
            <a:ext cx="6417175" cy="3295070"/>
          </a:xfrm>
        </p:spPr>
        <p:txBody>
          <a:bodyPr/>
          <a:lstStyle/>
          <a:p>
            <a:r>
              <a:rPr lang="tr-TR" dirty="0">
                <a:effectLst/>
              </a:rPr>
              <a:t>"Yürütme", yazılım dışı davranış </a:t>
            </a:r>
            <a:r>
              <a:rPr lang="tr-TR" dirty="0" err="1">
                <a:effectLst/>
              </a:rPr>
              <a:t>segmenti</a:t>
            </a:r>
            <a:r>
              <a:rPr lang="tr-TR" dirty="0">
                <a:effectLst/>
              </a:rPr>
              <a:t> durumunda, program yürütme veya sistem davranışında etkili değişiklik anlamına gelir.</a:t>
            </a:r>
          </a:p>
          <a:p>
            <a:r>
              <a:rPr lang="tr-TR" dirty="0">
                <a:effectLst/>
              </a:rPr>
              <a:t>Bu çıkarsama kuralı, eğer ilk sistem bölümünün (S1) son koşulu (Q), bir sonraki bölümün öncülü (ön koşulu) ise, sonraki bölümün (R) son koşulu, birleştirilmiş bölümlerin sonucudur.</a:t>
            </a:r>
          </a:p>
          <a:p>
            <a:r>
              <a:rPr lang="tr-TR" dirty="0">
                <a:effectLst/>
              </a:rPr>
              <a:t>Yatay çizgi “bu nedenle” veya kelimenin tam anlamıyla “sonuç olarak” anlamına gelir.</a:t>
            </a:r>
          </a:p>
          <a:p>
            <a:r>
              <a:rPr lang="tr-TR" dirty="0">
                <a:effectLst/>
              </a:rPr>
              <a:t>	Örneklemek için, verilen iddialar kapsamında aşağıdaki </a:t>
            </a:r>
            <a:r>
              <a:rPr lang="tr-TR" dirty="0" err="1">
                <a:effectLst/>
              </a:rPr>
              <a:t>spesifikasyonun</a:t>
            </a:r>
            <a:r>
              <a:rPr lang="tr-TR" dirty="0">
                <a:effectLst/>
              </a:rPr>
              <a:t> doğru olduğunu gösteriyoruz:</a:t>
            </a:r>
          </a:p>
          <a:p>
            <a:r>
              <a:rPr lang="tr-TR" dirty="0" smtClean="0">
                <a:effectLst/>
              </a:rPr>
              <a:t>                   //{</a:t>
            </a:r>
            <a:r>
              <a:rPr lang="tr-TR" dirty="0">
                <a:effectLst/>
              </a:rPr>
              <a:t>x = 1 ∧ y = 2} bir iddia (önkoşul)</a:t>
            </a:r>
          </a:p>
          <a:p>
            <a:r>
              <a:rPr lang="tr-TR" dirty="0" smtClean="0">
                <a:effectLst/>
              </a:rPr>
              <a:t>                         x </a:t>
            </a:r>
            <a:r>
              <a:rPr lang="tr-TR" dirty="0">
                <a:effectLst/>
              </a:rPr>
              <a:t>= x + 1;</a:t>
            </a:r>
          </a:p>
          <a:p>
            <a:r>
              <a:rPr lang="tr-TR" dirty="0" smtClean="0">
                <a:effectLst/>
              </a:rPr>
              <a:t>                          z </a:t>
            </a:r>
            <a:r>
              <a:rPr lang="tr-TR" dirty="0">
                <a:effectLst/>
              </a:rPr>
              <a:t>= x + y;</a:t>
            </a:r>
          </a:p>
          <a:p>
            <a:r>
              <a:rPr lang="tr-TR" dirty="0" smtClean="0">
                <a:effectLst/>
              </a:rPr>
              <a:t>                    //{</a:t>
            </a:r>
            <a:r>
              <a:rPr lang="tr-TR" dirty="0">
                <a:effectLst/>
              </a:rPr>
              <a:t>z = 4} bir iddia (</a:t>
            </a:r>
            <a:r>
              <a:rPr lang="tr-TR" dirty="0" err="1">
                <a:effectLst/>
              </a:rPr>
              <a:t>sonkoşul</a:t>
            </a:r>
            <a:r>
              <a:rPr lang="tr-TR" dirty="0">
                <a:effectLst/>
              </a:rPr>
              <a:t>)</a:t>
            </a:r>
          </a:p>
          <a:p>
            <a:endParaRPr lang="tr-TR" dirty="0"/>
          </a:p>
        </p:txBody>
      </p:sp>
    </p:spTree>
    <p:extLst>
      <p:ext uri="{BB962C8B-B14F-4D97-AF65-F5344CB8AC3E}">
        <p14:creationId xmlns:p14="http://schemas.microsoft.com/office/powerpoint/2010/main" val="3432164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412164"/>
            <a:ext cx="6417175" cy="3743737"/>
          </a:xfrm>
        </p:spPr>
        <p:txBody>
          <a:bodyPr/>
          <a:lstStyle/>
          <a:p>
            <a:r>
              <a:rPr lang="tr-TR" dirty="0">
                <a:effectLst/>
              </a:rPr>
              <a:t>Kanıt: Farz edin ki {x = 1} doğrudur, sonra sistem x = 2 olan ilk komutu yürütür. Ardından, {y = 2}'</a:t>
            </a:r>
            <a:r>
              <a:rPr lang="tr-TR" dirty="0" err="1">
                <a:effectLst/>
              </a:rPr>
              <a:t>nin</a:t>
            </a:r>
            <a:r>
              <a:rPr lang="tr-TR" dirty="0">
                <a:effectLst/>
              </a:rPr>
              <a:t> doğru olduğunu varsayalım. Daha sonra ikinci ifadenin yürütülmesinden sonra z = 2 + 2 = 4. Dolayısıyla, son ifadenin yürütülmesinden sonra z = 4 ve son iddia doğrudur, dolayısıyla sistem kısmen doğrudur. Yürütülecek başka ifade olmadığından sistemin sona erdiği açıktır.</a:t>
            </a:r>
          </a:p>
          <a:p>
            <a:r>
              <a:rPr lang="tr-TR" dirty="0">
                <a:effectLst/>
              </a:rPr>
              <a:t>	Koşulları işlemek için bir çıkarım kuralına ihtiyaç vardır. Bu kural şunu gösteriyor</a:t>
            </a:r>
          </a:p>
          <a:p>
            <a:r>
              <a:rPr lang="tr-TR" dirty="0" smtClean="0">
                <a:effectLst/>
              </a:rPr>
              <a:t>                   (</a:t>
            </a:r>
            <a:r>
              <a:rPr lang="tr-TR" dirty="0">
                <a:effectLst/>
              </a:rPr>
              <a:t>P ∧ koşulu){S}Q</a:t>
            </a:r>
          </a:p>
          <a:p>
            <a:r>
              <a:rPr lang="tr-TR" dirty="0" smtClean="0">
                <a:effectLst/>
              </a:rPr>
              <a:t>                    (</a:t>
            </a:r>
            <a:r>
              <a:rPr lang="tr-TR" dirty="0">
                <a:effectLst/>
              </a:rPr>
              <a:t>P ∧¬ koşulu) ⇒ Q</a:t>
            </a:r>
          </a:p>
          <a:p>
            <a:r>
              <a:rPr lang="tr-TR" dirty="0" smtClean="0">
                <a:effectLst/>
              </a:rPr>
              <a:t>                   ––––––––––––––––––––</a:t>
            </a:r>
            <a:endParaRPr lang="tr-TR" dirty="0">
              <a:effectLst/>
            </a:endParaRPr>
          </a:p>
          <a:p>
            <a:r>
              <a:rPr lang="tr-TR" dirty="0" smtClean="0">
                <a:effectLst/>
              </a:rPr>
              <a:t>                    ∴ </a:t>
            </a:r>
            <a:r>
              <a:rPr lang="tr-TR" dirty="0">
                <a:effectLst/>
              </a:rPr>
              <a:t>P {eğer koşul ise </a:t>
            </a:r>
            <a:r>
              <a:rPr lang="tr-TR" dirty="0" smtClean="0">
                <a:effectLst/>
              </a:rPr>
              <a:t>S}Q</a:t>
            </a:r>
          </a:p>
          <a:p>
            <a:r>
              <a:rPr lang="tr-TR" dirty="0">
                <a:effectLst/>
              </a:rPr>
              <a:t>Örneklemek için, verilen iddialar altında </a:t>
            </a:r>
            <a:r>
              <a:rPr lang="tr-TR" dirty="0" err="1">
                <a:effectLst/>
              </a:rPr>
              <a:t>spesifikasyon</a:t>
            </a:r>
            <a:r>
              <a:rPr lang="tr-TR" dirty="0">
                <a:effectLst/>
              </a:rPr>
              <a:t> bölümünün doğru olduğunu gösteriyoruz:</a:t>
            </a:r>
          </a:p>
          <a:p>
            <a:endParaRPr lang="tr-TR" dirty="0"/>
          </a:p>
        </p:txBody>
      </p:sp>
    </p:spTree>
    <p:extLst>
      <p:ext uri="{BB962C8B-B14F-4D97-AF65-F5344CB8AC3E}">
        <p14:creationId xmlns:p14="http://schemas.microsoft.com/office/powerpoint/2010/main" val="1691230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439411"/>
            <a:ext cx="6417175" cy="3803680"/>
          </a:xfrm>
        </p:spPr>
        <p:txBody>
          <a:bodyPr/>
          <a:lstStyle/>
          <a:p>
            <a:r>
              <a:rPr lang="tr-TR" dirty="0">
                <a:effectLst/>
              </a:rPr>
              <a:t> /{Herhangi biri} her zaman doğru olan bir iddia (önkoşul)</a:t>
            </a:r>
          </a:p>
          <a:p>
            <a:r>
              <a:rPr lang="tr-TR" dirty="0">
                <a:effectLst/>
              </a:rPr>
              <a:t>                                            x &gt; y ise</a:t>
            </a:r>
          </a:p>
          <a:p>
            <a:r>
              <a:rPr lang="tr-TR" dirty="0">
                <a:effectLst/>
              </a:rPr>
              <a:t>                                            y = x;</a:t>
            </a:r>
          </a:p>
          <a:p>
            <a:r>
              <a:rPr lang="tr-TR" dirty="0">
                <a:effectLst/>
              </a:rPr>
              <a:t>                                            //{x ≤ y} bir iddia (</a:t>
            </a:r>
            <a:r>
              <a:rPr lang="tr-TR" dirty="0" err="1">
                <a:effectLst/>
              </a:rPr>
              <a:t>sonkoşul</a:t>
            </a:r>
            <a:r>
              <a:rPr lang="tr-TR" dirty="0">
                <a:effectLst/>
              </a:rPr>
              <a:t>)</a:t>
            </a:r>
          </a:p>
          <a:p>
            <a:r>
              <a:rPr lang="tr-TR" dirty="0">
                <a:effectLst/>
              </a:rPr>
              <a:t>Kanıt: Bölüme girişte x ≤ y ise, </a:t>
            </a:r>
            <a:r>
              <a:rPr lang="tr-TR" dirty="0" err="1">
                <a:effectLst/>
              </a:rPr>
              <a:t>if</a:t>
            </a:r>
            <a:r>
              <a:rPr lang="tr-TR" dirty="0">
                <a:effectLst/>
              </a:rPr>
              <a:t> ifadesi başarısız olur ve hiçbir talimat yürütülmez ve açıkça son iddia doğru olmalıdır. Öte yandan, girişte x &gt; y ise, y = x ifadesi yürütülür. Ardından y = x ve nihai x ≤ y iddiası doğru olmalıdır. Yürütülecek başka ifade olmadığından sistemin sona erdiği açıktır.</a:t>
            </a:r>
          </a:p>
          <a:p>
            <a:r>
              <a:rPr lang="tr-TR" dirty="0">
                <a:effectLst/>
              </a:rPr>
              <a:t>          Başka bir çıkarım kuralı, </a:t>
            </a:r>
            <a:r>
              <a:rPr lang="tr-TR" dirty="0" err="1">
                <a:effectLst/>
              </a:rPr>
              <a:t>if</a:t>
            </a:r>
            <a:r>
              <a:rPr lang="tr-TR" dirty="0">
                <a:effectLst/>
              </a:rPr>
              <a:t> </a:t>
            </a:r>
            <a:r>
              <a:rPr lang="tr-TR" dirty="0" err="1">
                <a:effectLst/>
              </a:rPr>
              <a:t>then</a:t>
            </a:r>
            <a:r>
              <a:rPr lang="tr-TR" dirty="0">
                <a:effectLst/>
              </a:rPr>
              <a:t>-else durumlarını ele alır, yani</a:t>
            </a:r>
            <a:r>
              <a:rPr lang="tr-TR" dirty="0" smtClean="0">
                <a:effectLst/>
              </a:rPr>
              <a:t>,</a:t>
            </a:r>
          </a:p>
          <a:p>
            <a:r>
              <a:rPr lang="tr-TR" dirty="0">
                <a:effectLst/>
              </a:rPr>
              <a:t> </a:t>
            </a:r>
            <a:r>
              <a:rPr lang="tr-TR" dirty="0" smtClean="0">
                <a:effectLst/>
              </a:rPr>
              <a:t>                                           (</a:t>
            </a:r>
            <a:r>
              <a:rPr lang="tr-TR" dirty="0">
                <a:effectLst/>
              </a:rPr>
              <a:t>P ∧ koşulu){S1}Q</a:t>
            </a:r>
          </a:p>
          <a:p>
            <a:r>
              <a:rPr lang="tr-TR" dirty="0">
                <a:effectLst/>
              </a:rPr>
              <a:t>                                            (P ∧¬ koşulu){S2}Q</a:t>
            </a:r>
          </a:p>
          <a:p>
            <a:r>
              <a:rPr lang="tr-TR" dirty="0">
                <a:effectLst/>
              </a:rPr>
              <a:t>                                            ––––––––––––––––––––––––––</a:t>
            </a:r>
          </a:p>
          <a:p>
            <a:r>
              <a:rPr lang="tr-TR" dirty="0">
                <a:effectLst/>
              </a:rPr>
              <a:t>                                             ∴ P {eğer koşul ise S1 değilse S2}Q</a:t>
            </a:r>
            <a:endParaRPr lang="tr-TR" dirty="0"/>
          </a:p>
        </p:txBody>
      </p:sp>
    </p:spTree>
    <p:extLst>
      <p:ext uri="{BB962C8B-B14F-4D97-AF65-F5344CB8AC3E}">
        <p14:creationId xmlns:p14="http://schemas.microsoft.com/office/powerpoint/2010/main" val="962209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570197"/>
            <a:ext cx="6417175" cy="3240576"/>
          </a:xfrm>
        </p:spPr>
        <p:txBody>
          <a:bodyPr/>
          <a:lstStyle/>
          <a:p>
            <a:r>
              <a:rPr lang="tr-TR" dirty="0">
                <a:effectLst/>
              </a:rPr>
              <a:t>Örneklemek için, verilen iddialar altında </a:t>
            </a:r>
            <a:r>
              <a:rPr lang="tr-TR" dirty="0" err="1">
                <a:effectLst/>
              </a:rPr>
              <a:t>spesifikasyon</a:t>
            </a:r>
            <a:r>
              <a:rPr lang="tr-TR" dirty="0">
                <a:effectLst/>
              </a:rPr>
              <a:t> bölümünün doğru olduğunu gösteriyoruz:</a:t>
            </a:r>
          </a:p>
          <a:p>
            <a:r>
              <a:rPr lang="tr-TR" dirty="0">
                <a:effectLst/>
              </a:rPr>
              <a:t>                                        //{Herhangi biri} her zaman doğru olan bir iddia (önkoşul)</a:t>
            </a:r>
          </a:p>
          <a:p>
            <a:r>
              <a:rPr lang="tr-TR" dirty="0" smtClean="0">
                <a:effectLst/>
              </a:rPr>
              <a:t>               </a:t>
            </a:r>
            <a:r>
              <a:rPr lang="tr-TR" dirty="0" err="1" smtClean="0">
                <a:effectLst/>
              </a:rPr>
              <a:t>if</a:t>
            </a:r>
            <a:r>
              <a:rPr lang="tr-TR" dirty="0" smtClean="0">
                <a:effectLst/>
              </a:rPr>
              <a:t>  x </a:t>
            </a:r>
            <a:r>
              <a:rPr lang="tr-TR" dirty="0">
                <a:effectLst/>
              </a:rPr>
              <a:t>&lt; 0 ise</a:t>
            </a:r>
          </a:p>
          <a:p>
            <a:r>
              <a:rPr lang="tr-TR" dirty="0" smtClean="0">
                <a:effectLst/>
              </a:rPr>
              <a:t>                 </a:t>
            </a:r>
            <a:r>
              <a:rPr lang="tr-TR" dirty="0" err="1" smtClean="0">
                <a:effectLst/>
              </a:rPr>
              <a:t>abs</a:t>
            </a:r>
            <a:r>
              <a:rPr lang="tr-TR" dirty="0" smtClean="0">
                <a:effectLst/>
              </a:rPr>
              <a:t> </a:t>
            </a:r>
            <a:r>
              <a:rPr lang="tr-TR" dirty="0">
                <a:effectLst/>
              </a:rPr>
              <a:t>= –x;</a:t>
            </a:r>
          </a:p>
          <a:p>
            <a:r>
              <a:rPr lang="tr-TR" dirty="0" smtClean="0">
                <a:effectLst/>
              </a:rPr>
              <a:t>                 else</a:t>
            </a:r>
            <a:endParaRPr lang="tr-TR" dirty="0">
              <a:effectLst/>
            </a:endParaRPr>
          </a:p>
          <a:p>
            <a:r>
              <a:rPr lang="tr-TR" dirty="0" smtClean="0">
                <a:effectLst/>
              </a:rPr>
              <a:t>                 </a:t>
            </a:r>
            <a:r>
              <a:rPr lang="tr-TR" dirty="0" err="1" smtClean="0">
                <a:effectLst/>
              </a:rPr>
              <a:t>abs</a:t>
            </a:r>
            <a:r>
              <a:rPr lang="tr-TR" dirty="0" smtClean="0">
                <a:effectLst/>
              </a:rPr>
              <a:t> </a:t>
            </a:r>
            <a:r>
              <a:rPr lang="tr-TR" dirty="0">
                <a:effectLst/>
              </a:rPr>
              <a:t>= x;</a:t>
            </a:r>
          </a:p>
          <a:p>
            <a:r>
              <a:rPr lang="tr-TR" dirty="0" smtClean="0">
                <a:effectLst/>
              </a:rPr>
              <a:t>                  //{</a:t>
            </a:r>
            <a:r>
              <a:rPr lang="tr-TR" dirty="0" err="1">
                <a:effectLst/>
              </a:rPr>
              <a:t>abs</a:t>
            </a:r>
            <a:r>
              <a:rPr lang="tr-TR" dirty="0">
                <a:effectLst/>
              </a:rPr>
              <a:t> = |x|} bir iddia (</a:t>
            </a:r>
            <a:r>
              <a:rPr lang="tr-TR" dirty="0" err="1">
                <a:effectLst/>
              </a:rPr>
              <a:t>sonkoşul</a:t>
            </a:r>
            <a:r>
              <a:rPr lang="tr-TR" dirty="0">
                <a:effectLst/>
              </a:rPr>
              <a:t>)</a:t>
            </a:r>
          </a:p>
          <a:p>
            <a:r>
              <a:rPr lang="tr-TR" dirty="0">
                <a:effectLst/>
              </a:rPr>
              <a:t> </a:t>
            </a:r>
          </a:p>
          <a:p>
            <a:endParaRPr lang="tr-TR" dirty="0"/>
          </a:p>
        </p:txBody>
      </p:sp>
    </p:spTree>
    <p:extLst>
      <p:ext uri="{BB962C8B-B14F-4D97-AF65-F5344CB8AC3E}">
        <p14:creationId xmlns:p14="http://schemas.microsoft.com/office/powerpoint/2010/main" val="163341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09776" y="899108"/>
            <a:ext cx="5569585" cy="343535"/>
          </a:xfrm>
          <a:custGeom>
            <a:avLst/>
            <a:gdLst/>
            <a:ahLst/>
            <a:cxnLst/>
            <a:rect l="l" t="t" r="r" b="b"/>
            <a:pathLst>
              <a:path w="5569584" h="343534">
                <a:moveTo>
                  <a:pt x="5569584" y="0"/>
                </a:moveTo>
                <a:lnTo>
                  <a:pt x="0" y="0"/>
                </a:lnTo>
                <a:lnTo>
                  <a:pt x="0" y="343204"/>
                </a:lnTo>
                <a:lnTo>
                  <a:pt x="5569584" y="343204"/>
                </a:lnTo>
                <a:lnTo>
                  <a:pt x="5569584" y="0"/>
                </a:lnTo>
                <a:close/>
              </a:path>
            </a:pathLst>
          </a:custGeom>
          <a:solidFill>
            <a:srgbClr val="F8F8F9"/>
          </a:solidFill>
        </p:spPr>
        <p:txBody>
          <a:bodyPr wrap="square" lIns="0" tIns="0" rIns="0" bIns="0" rtlCol="0"/>
          <a:lstStyle/>
          <a:p>
            <a:endParaRPr/>
          </a:p>
        </p:txBody>
      </p:sp>
      <p:sp>
        <p:nvSpPr>
          <p:cNvPr id="3" name="object 3"/>
          <p:cNvSpPr txBox="1"/>
          <p:nvPr/>
        </p:nvSpPr>
        <p:spPr>
          <a:xfrm>
            <a:off x="1115364" y="1011682"/>
            <a:ext cx="273050" cy="239395"/>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202429"/>
                </a:solidFill>
                <a:latin typeface="Arial"/>
                <a:cs typeface="Arial"/>
              </a:rPr>
              <a:t>B.)</a:t>
            </a:r>
            <a:endParaRPr sz="1400">
              <a:latin typeface="Arial"/>
              <a:cs typeface="Arial"/>
            </a:endParaRPr>
          </a:p>
        </p:txBody>
      </p:sp>
      <p:sp>
        <p:nvSpPr>
          <p:cNvPr id="4" name="object 4"/>
          <p:cNvSpPr txBox="1"/>
          <p:nvPr/>
        </p:nvSpPr>
        <p:spPr>
          <a:xfrm>
            <a:off x="1481582" y="1036269"/>
            <a:ext cx="5036185" cy="206375"/>
          </a:xfrm>
          <a:prstGeom prst="rect">
            <a:avLst/>
          </a:prstGeom>
          <a:solidFill>
            <a:srgbClr val="FFFFFF"/>
          </a:solidFill>
        </p:spPr>
        <p:txBody>
          <a:bodyPr vert="horz" wrap="square" lIns="0" tIns="0" rIns="0" bIns="0" rtlCol="0">
            <a:spAutoFit/>
          </a:bodyPr>
          <a:lstStyle/>
          <a:p>
            <a:pPr>
              <a:lnSpc>
                <a:spcPts val="1590"/>
              </a:lnSpc>
            </a:pPr>
            <a:r>
              <a:rPr sz="1400" dirty="0">
                <a:solidFill>
                  <a:srgbClr val="202429"/>
                </a:solidFill>
                <a:latin typeface="Arial"/>
                <a:cs typeface="Arial"/>
              </a:rPr>
              <a:t>Sistemin</a:t>
            </a:r>
            <a:r>
              <a:rPr sz="1400" spc="-5" dirty="0">
                <a:solidFill>
                  <a:srgbClr val="202429"/>
                </a:solidFill>
                <a:latin typeface="Arial"/>
                <a:cs typeface="Arial"/>
              </a:rPr>
              <a:t> </a:t>
            </a:r>
            <a:r>
              <a:rPr sz="1400" dirty="0">
                <a:solidFill>
                  <a:srgbClr val="202429"/>
                </a:solidFill>
                <a:latin typeface="Arial"/>
                <a:cs typeface="Arial"/>
              </a:rPr>
              <a:t>bir modeli</a:t>
            </a:r>
            <a:r>
              <a:rPr sz="1400" spc="-5" dirty="0">
                <a:solidFill>
                  <a:srgbClr val="202429"/>
                </a:solidFill>
                <a:latin typeface="Arial"/>
                <a:cs typeface="Arial"/>
              </a:rPr>
              <a:t> </a:t>
            </a:r>
            <a:r>
              <a:rPr sz="1400" dirty="0">
                <a:solidFill>
                  <a:srgbClr val="202429"/>
                </a:solidFill>
                <a:latin typeface="Arial"/>
                <a:cs typeface="Arial"/>
              </a:rPr>
              <a:t>matematiksel bir</a:t>
            </a:r>
            <a:r>
              <a:rPr sz="1400" spc="-5" dirty="0">
                <a:solidFill>
                  <a:srgbClr val="202429"/>
                </a:solidFill>
                <a:latin typeface="Arial"/>
                <a:cs typeface="Arial"/>
              </a:rPr>
              <a:t> </a:t>
            </a:r>
            <a:r>
              <a:rPr sz="1400" dirty="0">
                <a:solidFill>
                  <a:srgbClr val="202429"/>
                </a:solidFill>
                <a:latin typeface="Arial"/>
                <a:cs typeface="Arial"/>
              </a:rPr>
              <a:t>dilde</a:t>
            </a:r>
            <a:r>
              <a:rPr sz="1400" spc="20" dirty="0">
                <a:solidFill>
                  <a:srgbClr val="202429"/>
                </a:solidFill>
                <a:latin typeface="Arial"/>
                <a:cs typeface="Arial"/>
              </a:rPr>
              <a:t> </a:t>
            </a:r>
            <a:r>
              <a:rPr sz="1400" spc="-5" dirty="0">
                <a:solidFill>
                  <a:srgbClr val="202429"/>
                </a:solidFill>
                <a:latin typeface="Arial"/>
                <a:cs typeface="Arial"/>
              </a:rPr>
              <a:t>tanımlanır</a:t>
            </a:r>
            <a:r>
              <a:rPr sz="1400" dirty="0">
                <a:solidFill>
                  <a:srgbClr val="202429"/>
                </a:solidFill>
                <a:latin typeface="Arial"/>
                <a:cs typeface="Arial"/>
              </a:rPr>
              <a:t> </a:t>
            </a:r>
            <a:r>
              <a:rPr sz="1400" spc="-10" dirty="0">
                <a:solidFill>
                  <a:srgbClr val="202429"/>
                </a:solidFill>
                <a:latin typeface="Arial"/>
                <a:cs typeface="Arial"/>
              </a:rPr>
              <a:t>ve</a:t>
            </a:r>
            <a:r>
              <a:rPr sz="1400" dirty="0">
                <a:solidFill>
                  <a:srgbClr val="202429"/>
                </a:solidFill>
                <a:latin typeface="Arial"/>
                <a:cs typeface="Arial"/>
              </a:rPr>
              <a:t> </a:t>
            </a:r>
            <a:r>
              <a:rPr sz="1400" spc="-5" dirty="0">
                <a:solidFill>
                  <a:srgbClr val="202429"/>
                </a:solidFill>
                <a:latin typeface="Arial"/>
                <a:cs typeface="Arial"/>
              </a:rPr>
              <a:t>modelin</a:t>
            </a:r>
            <a:endParaRPr sz="1400">
              <a:latin typeface="Arial"/>
              <a:cs typeface="Arial"/>
            </a:endParaRPr>
          </a:p>
        </p:txBody>
      </p:sp>
      <p:sp>
        <p:nvSpPr>
          <p:cNvPr id="5" name="object 5"/>
          <p:cNvSpPr/>
          <p:nvPr/>
        </p:nvSpPr>
        <p:spPr>
          <a:xfrm>
            <a:off x="1109776" y="1242313"/>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6" name="object 6"/>
          <p:cNvSpPr txBox="1"/>
          <p:nvPr/>
        </p:nvSpPr>
        <p:spPr>
          <a:xfrm>
            <a:off x="1356613" y="1379473"/>
            <a:ext cx="481520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istenen özellikleri</a:t>
            </a:r>
            <a:r>
              <a:rPr sz="1400" spc="5" dirty="0">
                <a:solidFill>
                  <a:srgbClr val="202429"/>
                </a:solidFill>
                <a:latin typeface="Arial"/>
                <a:cs typeface="Arial"/>
              </a:rPr>
              <a:t> </a:t>
            </a:r>
            <a:r>
              <a:rPr sz="1400" spc="-10" dirty="0">
                <a:solidFill>
                  <a:srgbClr val="202429"/>
                </a:solidFill>
                <a:latin typeface="Arial"/>
                <a:cs typeface="Arial"/>
              </a:rPr>
              <a:t>bir</a:t>
            </a:r>
            <a:r>
              <a:rPr sz="1400" dirty="0">
                <a:solidFill>
                  <a:srgbClr val="202429"/>
                </a:solidFill>
                <a:latin typeface="Arial"/>
                <a:cs typeface="Arial"/>
              </a:rPr>
              <a:t> </a:t>
            </a:r>
            <a:r>
              <a:rPr sz="1400" spc="-5" dirty="0">
                <a:solidFill>
                  <a:srgbClr val="202429"/>
                </a:solidFill>
                <a:latin typeface="Arial"/>
                <a:cs typeface="Arial"/>
              </a:rPr>
              <a:t>teorem ispatlayıcısı</a:t>
            </a:r>
            <a:r>
              <a:rPr sz="1400" dirty="0">
                <a:solidFill>
                  <a:srgbClr val="202429"/>
                </a:solidFill>
                <a:latin typeface="Arial"/>
                <a:cs typeface="Arial"/>
              </a:rPr>
              <a:t> </a:t>
            </a:r>
            <a:r>
              <a:rPr sz="1400" spc="-5" dirty="0">
                <a:solidFill>
                  <a:srgbClr val="202429"/>
                </a:solidFill>
                <a:latin typeface="Arial"/>
                <a:cs typeface="Arial"/>
              </a:rPr>
              <a:t>ile</a:t>
            </a:r>
            <a:r>
              <a:rPr sz="1400" spc="-15" dirty="0">
                <a:solidFill>
                  <a:srgbClr val="202429"/>
                </a:solidFill>
                <a:latin typeface="Arial"/>
                <a:cs typeface="Arial"/>
              </a:rPr>
              <a:t> </a:t>
            </a:r>
            <a:r>
              <a:rPr sz="1400" spc="-5" dirty="0">
                <a:solidFill>
                  <a:srgbClr val="202429"/>
                </a:solidFill>
                <a:latin typeface="Arial"/>
                <a:cs typeface="Arial"/>
              </a:rPr>
              <a:t>ispatlanabilir.</a:t>
            </a:r>
            <a:r>
              <a:rPr sz="1400" spc="415" dirty="0">
                <a:solidFill>
                  <a:srgbClr val="202429"/>
                </a:solidFill>
                <a:latin typeface="Arial"/>
                <a:cs typeface="Arial"/>
              </a:rPr>
              <a:t> </a:t>
            </a:r>
            <a:r>
              <a:rPr sz="1400" spc="-5" dirty="0">
                <a:solidFill>
                  <a:srgbClr val="202429"/>
                </a:solidFill>
                <a:latin typeface="Arial"/>
                <a:cs typeface="Arial"/>
              </a:rPr>
              <a:t>Bir</a:t>
            </a:r>
            <a:endParaRPr sz="1400">
              <a:latin typeface="Arial"/>
              <a:cs typeface="Arial"/>
            </a:endParaRPr>
          </a:p>
        </p:txBody>
      </p:sp>
      <p:sp>
        <p:nvSpPr>
          <p:cNvPr id="7" name="object 7"/>
          <p:cNvSpPr/>
          <p:nvPr/>
        </p:nvSpPr>
        <p:spPr>
          <a:xfrm>
            <a:off x="1109776" y="1585213"/>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8" name="object 8"/>
          <p:cNvSpPr txBox="1"/>
          <p:nvPr/>
        </p:nvSpPr>
        <p:spPr>
          <a:xfrm>
            <a:off x="1356613" y="1722373"/>
            <a:ext cx="4340225" cy="205740"/>
          </a:xfrm>
          <a:prstGeom prst="rect">
            <a:avLst/>
          </a:prstGeom>
          <a:solidFill>
            <a:srgbClr val="FFFFFF"/>
          </a:solidFill>
        </p:spPr>
        <p:txBody>
          <a:bodyPr vert="horz" wrap="square" lIns="0" tIns="0" rIns="0" bIns="0" rtlCol="0">
            <a:spAutoFit/>
          </a:bodyPr>
          <a:lstStyle/>
          <a:p>
            <a:pPr>
              <a:lnSpc>
                <a:spcPts val="1590"/>
              </a:lnSpc>
            </a:pPr>
            <a:r>
              <a:rPr sz="1400" spc="-5" dirty="0">
                <a:solidFill>
                  <a:srgbClr val="202429"/>
                </a:solidFill>
                <a:latin typeface="Arial"/>
                <a:cs typeface="Arial"/>
              </a:rPr>
              <a:t>teorem</a:t>
            </a:r>
            <a:r>
              <a:rPr sz="1400" spc="-20" dirty="0">
                <a:solidFill>
                  <a:srgbClr val="202429"/>
                </a:solidFill>
                <a:latin typeface="Arial"/>
                <a:cs typeface="Arial"/>
              </a:rPr>
              <a:t> </a:t>
            </a:r>
            <a:r>
              <a:rPr sz="1400" spc="-5" dirty="0">
                <a:solidFill>
                  <a:srgbClr val="202429"/>
                </a:solidFill>
                <a:latin typeface="Arial"/>
                <a:cs typeface="Arial"/>
              </a:rPr>
              <a:t>ispatlayıcısı</a:t>
            </a:r>
            <a:r>
              <a:rPr sz="1400" dirty="0">
                <a:solidFill>
                  <a:srgbClr val="202429"/>
                </a:solidFill>
                <a:latin typeface="Arial"/>
                <a:cs typeface="Arial"/>
              </a:rPr>
              <a:t> </a:t>
            </a:r>
            <a:r>
              <a:rPr sz="1400" spc="-5" dirty="0">
                <a:solidFill>
                  <a:srgbClr val="202429"/>
                </a:solidFill>
                <a:latin typeface="Arial"/>
                <a:cs typeface="Arial"/>
              </a:rPr>
              <a:t>tarafından</a:t>
            </a:r>
            <a:r>
              <a:rPr sz="1400" spc="-15" dirty="0">
                <a:solidFill>
                  <a:srgbClr val="202429"/>
                </a:solidFill>
                <a:latin typeface="Arial"/>
                <a:cs typeface="Arial"/>
              </a:rPr>
              <a:t> </a:t>
            </a:r>
            <a:r>
              <a:rPr sz="1400" spc="-5" dirty="0">
                <a:solidFill>
                  <a:srgbClr val="202429"/>
                </a:solidFill>
                <a:latin typeface="Arial"/>
                <a:cs typeface="Arial"/>
              </a:rPr>
              <a:t>kontrol edilecek</a:t>
            </a:r>
            <a:r>
              <a:rPr sz="1400" spc="-10" dirty="0">
                <a:solidFill>
                  <a:srgbClr val="202429"/>
                </a:solidFill>
                <a:latin typeface="Arial"/>
                <a:cs typeface="Arial"/>
              </a:rPr>
              <a:t> </a:t>
            </a:r>
            <a:r>
              <a:rPr sz="1400" spc="-5" dirty="0">
                <a:solidFill>
                  <a:srgbClr val="202429"/>
                </a:solidFill>
                <a:latin typeface="Arial"/>
                <a:cs typeface="Arial"/>
              </a:rPr>
              <a:t>belirtim,</a:t>
            </a:r>
            <a:endParaRPr sz="1400">
              <a:latin typeface="Arial"/>
              <a:cs typeface="Arial"/>
            </a:endParaRPr>
          </a:p>
        </p:txBody>
      </p:sp>
      <p:sp>
        <p:nvSpPr>
          <p:cNvPr id="9" name="object 9"/>
          <p:cNvSpPr/>
          <p:nvPr/>
        </p:nvSpPr>
        <p:spPr>
          <a:xfrm>
            <a:off x="1109776" y="1928113"/>
            <a:ext cx="5569585" cy="342900"/>
          </a:xfrm>
          <a:custGeom>
            <a:avLst/>
            <a:gdLst/>
            <a:ahLst/>
            <a:cxnLst/>
            <a:rect l="l" t="t" r="r" b="b"/>
            <a:pathLst>
              <a:path w="5569584" h="342900">
                <a:moveTo>
                  <a:pt x="5569584" y="0"/>
                </a:moveTo>
                <a:lnTo>
                  <a:pt x="0" y="0"/>
                </a:lnTo>
                <a:lnTo>
                  <a:pt x="0" y="342900"/>
                </a:lnTo>
                <a:lnTo>
                  <a:pt x="5569584" y="342900"/>
                </a:lnTo>
                <a:lnTo>
                  <a:pt x="5569584" y="0"/>
                </a:lnTo>
                <a:close/>
              </a:path>
            </a:pathLst>
          </a:custGeom>
          <a:solidFill>
            <a:srgbClr val="F8F8F9"/>
          </a:solidFill>
        </p:spPr>
        <p:txBody>
          <a:bodyPr wrap="square" lIns="0" tIns="0" rIns="0" bIns="0" rtlCol="0"/>
          <a:lstStyle/>
          <a:p>
            <a:endParaRPr/>
          </a:p>
        </p:txBody>
      </p:sp>
      <p:sp>
        <p:nvSpPr>
          <p:cNvPr id="10" name="object 10"/>
          <p:cNvSpPr txBox="1"/>
          <p:nvPr/>
        </p:nvSpPr>
        <p:spPr>
          <a:xfrm>
            <a:off x="1356613" y="2019553"/>
            <a:ext cx="5269865" cy="251460"/>
          </a:xfrm>
          <a:prstGeom prst="rect">
            <a:avLst/>
          </a:prstGeom>
          <a:solidFill>
            <a:srgbClr val="FFFFFF"/>
          </a:solidFill>
        </p:spPr>
        <p:txBody>
          <a:bodyPr vert="horz" wrap="square" lIns="0" tIns="18415" rIns="0" bIns="0" rtlCol="0">
            <a:spAutoFit/>
          </a:bodyPr>
          <a:lstStyle/>
          <a:p>
            <a:pPr>
              <a:lnSpc>
                <a:spcPct val="100000"/>
              </a:lnSpc>
              <a:spcBef>
                <a:spcPts val="145"/>
              </a:spcBef>
            </a:pPr>
            <a:r>
              <a:rPr sz="1400" spc="-5" dirty="0">
                <a:solidFill>
                  <a:srgbClr val="202429"/>
                </a:solidFill>
                <a:latin typeface="Arial"/>
                <a:cs typeface="Arial"/>
              </a:rPr>
              <a:t>matematiksel</a:t>
            </a:r>
            <a:r>
              <a:rPr sz="1400" spc="5" dirty="0">
                <a:solidFill>
                  <a:srgbClr val="202429"/>
                </a:solidFill>
                <a:latin typeface="Arial"/>
                <a:cs typeface="Arial"/>
              </a:rPr>
              <a:t> </a:t>
            </a:r>
            <a:r>
              <a:rPr sz="1400" spc="-10" dirty="0">
                <a:solidFill>
                  <a:srgbClr val="202429"/>
                </a:solidFill>
                <a:latin typeface="Arial"/>
                <a:cs typeface="Arial"/>
              </a:rPr>
              <a:t>bir</a:t>
            </a:r>
            <a:r>
              <a:rPr sz="1400" spc="5" dirty="0">
                <a:solidFill>
                  <a:srgbClr val="202429"/>
                </a:solidFill>
                <a:latin typeface="Arial"/>
                <a:cs typeface="Arial"/>
              </a:rPr>
              <a:t> </a:t>
            </a:r>
            <a:r>
              <a:rPr sz="1400" spc="-5" dirty="0">
                <a:solidFill>
                  <a:srgbClr val="202429"/>
                </a:solidFill>
                <a:latin typeface="Arial"/>
                <a:cs typeface="Arial"/>
              </a:rPr>
              <a:t>gösterimle</a:t>
            </a:r>
            <a:r>
              <a:rPr sz="1400" spc="10" dirty="0">
                <a:solidFill>
                  <a:srgbClr val="202429"/>
                </a:solidFill>
                <a:latin typeface="Arial"/>
                <a:cs typeface="Arial"/>
              </a:rPr>
              <a:t> </a:t>
            </a:r>
            <a:r>
              <a:rPr sz="1400" spc="-5" dirty="0">
                <a:solidFill>
                  <a:srgbClr val="202429"/>
                </a:solidFill>
                <a:latin typeface="Arial"/>
                <a:cs typeface="Arial"/>
              </a:rPr>
              <a:t>yazılır.</a:t>
            </a:r>
            <a:r>
              <a:rPr sz="1400" spc="-45" dirty="0">
                <a:solidFill>
                  <a:srgbClr val="202429"/>
                </a:solidFill>
                <a:latin typeface="Arial"/>
                <a:cs typeface="Arial"/>
              </a:rPr>
              <a:t> </a:t>
            </a:r>
            <a:r>
              <a:rPr sz="1400" dirty="0">
                <a:solidFill>
                  <a:srgbClr val="202429"/>
                </a:solidFill>
                <a:latin typeface="Arial Black"/>
                <a:cs typeface="Arial Black"/>
              </a:rPr>
              <a:t>Z</a:t>
            </a:r>
            <a:r>
              <a:rPr sz="1400" spc="-80" dirty="0">
                <a:solidFill>
                  <a:srgbClr val="202429"/>
                </a:solidFill>
                <a:latin typeface="Arial Black"/>
                <a:cs typeface="Arial Black"/>
              </a:rPr>
              <a:t> </a:t>
            </a:r>
            <a:r>
              <a:rPr sz="1400" spc="-5" dirty="0">
                <a:solidFill>
                  <a:srgbClr val="202429"/>
                </a:solidFill>
                <a:latin typeface="Arial"/>
                <a:cs typeface="Arial"/>
              </a:rPr>
              <a:t>bunun</a:t>
            </a:r>
            <a:r>
              <a:rPr sz="1400" spc="5" dirty="0">
                <a:solidFill>
                  <a:srgbClr val="202429"/>
                </a:solidFill>
                <a:latin typeface="Arial"/>
                <a:cs typeface="Arial"/>
              </a:rPr>
              <a:t> </a:t>
            </a:r>
            <a:r>
              <a:rPr sz="1400" spc="-10" dirty="0">
                <a:solidFill>
                  <a:srgbClr val="202429"/>
                </a:solidFill>
                <a:latin typeface="Arial"/>
                <a:cs typeface="Arial"/>
              </a:rPr>
              <a:t>iyi</a:t>
            </a:r>
            <a:r>
              <a:rPr sz="1400" spc="5" dirty="0">
                <a:solidFill>
                  <a:srgbClr val="202429"/>
                </a:solidFill>
                <a:latin typeface="Arial"/>
                <a:cs typeface="Arial"/>
              </a:rPr>
              <a:t> </a:t>
            </a:r>
            <a:r>
              <a:rPr sz="1400" spc="-5" dirty="0">
                <a:solidFill>
                  <a:srgbClr val="202429"/>
                </a:solidFill>
                <a:latin typeface="Arial"/>
                <a:cs typeface="Arial"/>
              </a:rPr>
              <a:t>bilinen bir</a:t>
            </a:r>
            <a:r>
              <a:rPr sz="1400" spc="-20" dirty="0">
                <a:solidFill>
                  <a:srgbClr val="202429"/>
                </a:solidFill>
                <a:latin typeface="Arial"/>
                <a:cs typeface="Arial"/>
              </a:rPr>
              <a:t> </a:t>
            </a:r>
            <a:r>
              <a:rPr sz="1400" spc="-5" dirty="0">
                <a:solidFill>
                  <a:srgbClr val="202429"/>
                </a:solidFill>
                <a:latin typeface="Arial"/>
                <a:cs typeface="Arial"/>
              </a:rPr>
              <a:t>örneğidir.</a:t>
            </a:r>
            <a:endParaRPr sz="1400">
              <a:latin typeface="Arial"/>
              <a:cs typeface="Arial"/>
            </a:endParaRPr>
          </a:p>
        </p:txBody>
      </p:sp>
      <p:sp>
        <p:nvSpPr>
          <p:cNvPr id="11" name="object 11"/>
          <p:cNvSpPr/>
          <p:nvPr/>
        </p:nvSpPr>
        <p:spPr>
          <a:xfrm>
            <a:off x="1338326" y="2271013"/>
            <a:ext cx="5340985" cy="685800"/>
          </a:xfrm>
          <a:custGeom>
            <a:avLst/>
            <a:gdLst/>
            <a:ahLst/>
            <a:cxnLst/>
            <a:rect l="l" t="t" r="r" b="b"/>
            <a:pathLst>
              <a:path w="5340984" h="685800">
                <a:moveTo>
                  <a:pt x="5340985" y="0"/>
                </a:moveTo>
                <a:lnTo>
                  <a:pt x="0" y="0"/>
                </a:lnTo>
                <a:lnTo>
                  <a:pt x="0" y="342900"/>
                </a:lnTo>
                <a:lnTo>
                  <a:pt x="0" y="685800"/>
                </a:lnTo>
                <a:lnTo>
                  <a:pt x="5340985" y="685800"/>
                </a:lnTo>
                <a:lnTo>
                  <a:pt x="5340985" y="342900"/>
                </a:lnTo>
                <a:lnTo>
                  <a:pt x="5340985" y="0"/>
                </a:lnTo>
                <a:close/>
              </a:path>
            </a:pathLst>
          </a:custGeom>
          <a:solidFill>
            <a:srgbClr val="F8F8F9"/>
          </a:solidFill>
        </p:spPr>
        <p:txBody>
          <a:bodyPr wrap="square" lIns="0" tIns="0" rIns="0" bIns="0" rtlCol="0"/>
          <a:lstStyle/>
          <a:p>
            <a:endParaRPr/>
          </a:p>
        </p:txBody>
      </p:sp>
      <p:sp>
        <p:nvSpPr>
          <p:cNvPr id="12" name="object 12"/>
          <p:cNvSpPr txBox="1"/>
          <p:nvPr/>
        </p:nvSpPr>
        <p:spPr>
          <a:xfrm>
            <a:off x="1356613" y="2749549"/>
            <a:ext cx="602615" cy="207645"/>
          </a:xfrm>
          <a:prstGeom prst="rect">
            <a:avLst/>
          </a:prstGeom>
          <a:solidFill>
            <a:srgbClr val="FFFFFF"/>
          </a:solidFill>
        </p:spPr>
        <p:txBody>
          <a:bodyPr vert="horz" wrap="square" lIns="0" tIns="0" rIns="0" bIns="0" rtlCol="0">
            <a:spAutoFit/>
          </a:bodyPr>
          <a:lstStyle/>
          <a:p>
            <a:pPr>
              <a:lnSpc>
                <a:spcPts val="1610"/>
              </a:lnSpc>
            </a:pPr>
            <a:r>
              <a:rPr sz="1400" spc="80" dirty="0">
                <a:solidFill>
                  <a:srgbClr val="202429"/>
                </a:solidFill>
                <a:latin typeface="Arial"/>
                <a:cs typeface="Arial"/>
              </a:rPr>
              <a:t>Ör</a:t>
            </a:r>
            <a:r>
              <a:rPr sz="1400" spc="70" dirty="0">
                <a:solidFill>
                  <a:srgbClr val="202429"/>
                </a:solidFill>
                <a:latin typeface="Arial"/>
                <a:cs typeface="Arial"/>
              </a:rPr>
              <a:t>n</a:t>
            </a:r>
            <a:r>
              <a:rPr sz="1400" spc="55" dirty="0">
                <a:solidFill>
                  <a:srgbClr val="202429"/>
                </a:solidFill>
                <a:latin typeface="Arial"/>
                <a:cs typeface="Arial"/>
              </a:rPr>
              <a:t>e</a:t>
            </a:r>
            <a:r>
              <a:rPr sz="1400" spc="70" dirty="0">
                <a:solidFill>
                  <a:srgbClr val="202429"/>
                </a:solidFill>
                <a:latin typeface="Arial"/>
                <a:cs typeface="Arial"/>
              </a:rPr>
              <a:t>k:</a:t>
            </a:r>
            <a:endParaRPr sz="1400">
              <a:latin typeface="Arial"/>
              <a:cs typeface="Arial"/>
            </a:endParaRPr>
          </a:p>
        </p:txBody>
      </p:sp>
      <p:sp>
        <p:nvSpPr>
          <p:cNvPr id="13" name="object 13"/>
          <p:cNvSpPr/>
          <p:nvPr/>
        </p:nvSpPr>
        <p:spPr>
          <a:xfrm>
            <a:off x="881176" y="2956813"/>
            <a:ext cx="5798185" cy="686435"/>
          </a:xfrm>
          <a:custGeom>
            <a:avLst/>
            <a:gdLst/>
            <a:ahLst/>
            <a:cxnLst/>
            <a:rect l="l" t="t" r="r" b="b"/>
            <a:pathLst>
              <a:path w="5798184" h="686435">
                <a:moveTo>
                  <a:pt x="5798185" y="342976"/>
                </a:moveTo>
                <a:lnTo>
                  <a:pt x="0" y="342976"/>
                </a:lnTo>
                <a:lnTo>
                  <a:pt x="0" y="686181"/>
                </a:lnTo>
                <a:lnTo>
                  <a:pt x="5798185" y="686181"/>
                </a:lnTo>
                <a:lnTo>
                  <a:pt x="5798185" y="342976"/>
                </a:lnTo>
                <a:close/>
              </a:path>
              <a:path w="5798184" h="686435">
                <a:moveTo>
                  <a:pt x="5798185" y="0"/>
                </a:moveTo>
                <a:lnTo>
                  <a:pt x="0" y="0"/>
                </a:lnTo>
                <a:lnTo>
                  <a:pt x="0" y="342900"/>
                </a:lnTo>
                <a:lnTo>
                  <a:pt x="5798185" y="342900"/>
                </a:lnTo>
                <a:lnTo>
                  <a:pt x="5798185" y="0"/>
                </a:lnTo>
                <a:close/>
              </a:path>
            </a:pathLst>
          </a:custGeom>
          <a:solidFill>
            <a:srgbClr val="F8F8F9"/>
          </a:solidFill>
        </p:spPr>
        <p:txBody>
          <a:bodyPr wrap="square" lIns="0" tIns="0" rIns="0" bIns="0" rtlCol="0"/>
          <a:lstStyle/>
          <a:p>
            <a:endParaRPr/>
          </a:p>
        </p:txBody>
      </p:sp>
      <p:sp>
        <p:nvSpPr>
          <p:cNvPr id="14" name="object 14"/>
          <p:cNvSpPr txBox="1"/>
          <p:nvPr/>
        </p:nvSpPr>
        <p:spPr>
          <a:xfrm>
            <a:off x="886764" y="2884434"/>
            <a:ext cx="5487670" cy="756285"/>
          </a:xfrm>
          <a:prstGeom prst="rect">
            <a:avLst/>
          </a:prstGeom>
        </p:spPr>
        <p:txBody>
          <a:bodyPr vert="horz" wrap="square" lIns="0" tIns="92710" rIns="0" bIns="0" rtlCol="0">
            <a:spAutoFit/>
          </a:bodyPr>
          <a:lstStyle/>
          <a:p>
            <a:pPr marL="680085">
              <a:lnSpc>
                <a:spcPct val="100000"/>
              </a:lnSpc>
              <a:spcBef>
                <a:spcPts val="730"/>
              </a:spcBef>
            </a:pPr>
            <a:r>
              <a:rPr sz="2000" spc="105" dirty="0">
                <a:solidFill>
                  <a:srgbClr val="1F2023"/>
                </a:solidFill>
                <a:latin typeface="Arial"/>
                <a:cs typeface="Arial"/>
              </a:rPr>
              <a:t>B</a:t>
            </a:r>
            <a:r>
              <a:rPr sz="2000" spc="-75" dirty="0">
                <a:solidFill>
                  <a:srgbClr val="1F2023"/>
                </a:solidFill>
                <a:latin typeface="Arial"/>
                <a:cs typeface="Arial"/>
              </a:rPr>
              <a:t> </a:t>
            </a:r>
            <a:r>
              <a:rPr sz="2000" spc="100" dirty="0">
                <a:solidFill>
                  <a:srgbClr val="1F2023"/>
                </a:solidFill>
                <a:latin typeface="Arial"/>
                <a:cs typeface="Arial"/>
              </a:rPr>
              <a:t>Tren</a:t>
            </a:r>
            <a:r>
              <a:rPr sz="2000" spc="-70" dirty="0">
                <a:solidFill>
                  <a:srgbClr val="1F2023"/>
                </a:solidFill>
                <a:latin typeface="Arial"/>
                <a:cs typeface="Arial"/>
              </a:rPr>
              <a:t> </a:t>
            </a:r>
            <a:r>
              <a:rPr sz="2000" spc="95" dirty="0">
                <a:solidFill>
                  <a:srgbClr val="1F2023"/>
                </a:solidFill>
                <a:latin typeface="Calibri"/>
                <a:cs typeface="Calibri"/>
              </a:rPr>
              <a:t>İ</a:t>
            </a:r>
            <a:r>
              <a:rPr sz="2000" spc="95" dirty="0">
                <a:solidFill>
                  <a:srgbClr val="1F2023"/>
                </a:solidFill>
                <a:latin typeface="Arial"/>
                <a:cs typeface="Arial"/>
              </a:rPr>
              <a:t>stasyonu’nun</a:t>
            </a:r>
            <a:r>
              <a:rPr sz="2000" spc="-65" dirty="0">
                <a:solidFill>
                  <a:srgbClr val="1F2023"/>
                </a:solidFill>
                <a:latin typeface="Arial"/>
                <a:cs typeface="Arial"/>
              </a:rPr>
              <a:t> </a:t>
            </a:r>
            <a:r>
              <a:rPr sz="2000" spc="105" dirty="0">
                <a:solidFill>
                  <a:srgbClr val="1F2023"/>
                </a:solidFill>
                <a:latin typeface="Arial"/>
                <a:cs typeface="Arial"/>
              </a:rPr>
              <a:t>Biçimlendirilmesi</a:t>
            </a:r>
            <a:endParaRPr sz="2000" dirty="0">
              <a:latin typeface="Arial"/>
              <a:cs typeface="Arial"/>
            </a:endParaRPr>
          </a:p>
          <a:p>
            <a:pPr marL="12700">
              <a:lnSpc>
                <a:spcPct val="100000"/>
              </a:lnSpc>
              <a:spcBef>
                <a:spcPts val="560"/>
              </a:spcBef>
              <a:tabLst>
                <a:tab pos="1126490" algn="l"/>
              </a:tabLst>
            </a:pPr>
            <a:r>
              <a:rPr sz="1800" spc="-5" dirty="0">
                <a:solidFill>
                  <a:srgbClr val="1F2023"/>
                </a:solidFill>
                <a:latin typeface="Arial Black" panose="020B0A04020102020204" pitchFamily="34" charset="0"/>
                <a:cs typeface="Calibri"/>
              </a:rPr>
              <a:t>Şekil</a:t>
            </a:r>
            <a:r>
              <a:rPr sz="1800" spc="-10" dirty="0">
                <a:solidFill>
                  <a:srgbClr val="1F2023"/>
                </a:solidFill>
                <a:latin typeface="Arial Black" panose="020B0A04020102020204" pitchFamily="34" charset="0"/>
                <a:cs typeface="Calibri"/>
              </a:rPr>
              <a:t> </a:t>
            </a:r>
            <a:r>
              <a:rPr sz="1800" dirty="0">
                <a:solidFill>
                  <a:srgbClr val="1F2023"/>
                </a:solidFill>
                <a:latin typeface="Arial Black" panose="020B0A04020102020204" pitchFamily="34" charset="0"/>
                <a:cs typeface="Calibri"/>
              </a:rPr>
              <a:t>6.1</a:t>
            </a:r>
            <a:r>
              <a:rPr sz="1800" spc="5" dirty="0">
                <a:solidFill>
                  <a:srgbClr val="1F2023"/>
                </a:solidFill>
                <a:latin typeface="Arial Black" panose="020B0A04020102020204" pitchFamily="34" charset="0"/>
                <a:cs typeface="Calibri"/>
              </a:rPr>
              <a:t> </a:t>
            </a:r>
            <a:r>
              <a:rPr sz="1800" dirty="0">
                <a:solidFill>
                  <a:srgbClr val="1F2023"/>
                </a:solidFill>
                <a:latin typeface="Arial Black" panose="020B0A04020102020204" pitchFamily="34" charset="0"/>
                <a:cs typeface="Calibri"/>
              </a:rPr>
              <a:t>-)</a:t>
            </a:r>
            <a:r>
              <a:rPr sz="1800" dirty="0">
                <a:solidFill>
                  <a:srgbClr val="1F2023"/>
                </a:solidFill>
                <a:latin typeface="Calibri"/>
                <a:cs typeface="Calibri"/>
              </a:rPr>
              <a:t>	</a:t>
            </a:r>
            <a:r>
              <a:rPr sz="1800" dirty="0">
                <a:solidFill>
                  <a:srgbClr val="1F2023"/>
                </a:solidFill>
                <a:latin typeface="Times New Roman"/>
                <a:cs typeface="Times New Roman"/>
              </a:rPr>
              <a:t>Tren</a:t>
            </a:r>
            <a:r>
              <a:rPr sz="1800" spc="5" dirty="0">
                <a:solidFill>
                  <a:srgbClr val="1F2023"/>
                </a:solidFill>
                <a:latin typeface="Times New Roman"/>
                <a:cs typeface="Times New Roman"/>
              </a:rPr>
              <a:t> </a:t>
            </a:r>
            <a:r>
              <a:rPr sz="1800" spc="-5" dirty="0">
                <a:solidFill>
                  <a:srgbClr val="1F2023"/>
                </a:solidFill>
                <a:latin typeface="Times New Roman"/>
                <a:cs typeface="Times New Roman"/>
              </a:rPr>
              <a:t>istasyonu</a:t>
            </a:r>
            <a:r>
              <a:rPr sz="1800" spc="-10" dirty="0">
                <a:solidFill>
                  <a:srgbClr val="1F2023"/>
                </a:solidFill>
                <a:latin typeface="Times New Roman"/>
                <a:cs typeface="Times New Roman"/>
              </a:rPr>
              <a:t> </a:t>
            </a:r>
            <a:r>
              <a:rPr sz="1800" dirty="0">
                <a:solidFill>
                  <a:srgbClr val="1F2023"/>
                </a:solidFill>
                <a:latin typeface="Times New Roman"/>
                <a:cs typeface="Times New Roman"/>
              </a:rPr>
              <a:t>için</a:t>
            </a:r>
            <a:r>
              <a:rPr sz="1800" spc="-5" dirty="0">
                <a:solidFill>
                  <a:srgbClr val="1F2023"/>
                </a:solidFill>
                <a:latin typeface="Times New Roman"/>
                <a:cs typeface="Times New Roman"/>
              </a:rPr>
              <a:t> kurulum</a:t>
            </a:r>
            <a:r>
              <a:rPr sz="1800" spc="5" dirty="0">
                <a:solidFill>
                  <a:srgbClr val="1F2023"/>
                </a:solidFill>
                <a:latin typeface="Times New Roman"/>
                <a:cs typeface="Times New Roman"/>
              </a:rPr>
              <a:t> </a:t>
            </a:r>
            <a:r>
              <a:rPr sz="1800" spc="-5" dirty="0">
                <a:solidFill>
                  <a:srgbClr val="1F2023"/>
                </a:solidFill>
                <a:latin typeface="Times New Roman"/>
                <a:cs typeface="Times New Roman"/>
              </a:rPr>
              <a:t>özellikleri.</a:t>
            </a:r>
            <a:endParaRPr sz="1800" dirty="0">
              <a:latin typeface="Times New Roman"/>
              <a:cs typeface="Times New Roman"/>
            </a:endParaRPr>
          </a:p>
        </p:txBody>
      </p:sp>
      <p:sp>
        <p:nvSpPr>
          <p:cNvPr id="15" name="object 15"/>
          <p:cNvSpPr/>
          <p:nvPr/>
        </p:nvSpPr>
        <p:spPr>
          <a:xfrm>
            <a:off x="881176" y="3642994"/>
            <a:ext cx="5798185" cy="4135120"/>
          </a:xfrm>
          <a:custGeom>
            <a:avLst/>
            <a:gdLst/>
            <a:ahLst/>
            <a:cxnLst/>
            <a:rect l="l" t="t" r="r" b="b"/>
            <a:pathLst>
              <a:path w="5798184" h="4135120">
                <a:moveTo>
                  <a:pt x="5798185" y="0"/>
                </a:moveTo>
                <a:lnTo>
                  <a:pt x="0" y="0"/>
                </a:lnTo>
                <a:lnTo>
                  <a:pt x="0" y="342900"/>
                </a:lnTo>
                <a:lnTo>
                  <a:pt x="0" y="3449066"/>
                </a:lnTo>
                <a:lnTo>
                  <a:pt x="0" y="3791966"/>
                </a:lnTo>
                <a:lnTo>
                  <a:pt x="0" y="4134866"/>
                </a:lnTo>
                <a:lnTo>
                  <a:pt x="5798185" y="4134866"/>
                </a:lnTo>
                <a:lnTo>
                  <a:pt x="5798185" y="3791966"/>
                </a:lnTo>
                <a:lnTo>
                  <a:pt x="5798185" y="3449066"/>
                </a:lnTo>
                <a:lnTo>
                  <a:pt x="5798185" y="342900"/>
                </a:lnTo>
                <a:lnTo>
                  <a:pt x="5798185" y="0"/>
                </a:lnTo>
                <a:close/>
              </a:path>
            </a:pathLst>
          </a:custGeom>
          <a:solidFill>
            <a:srgbClr val="F8F8F9"/>
          </a:solidFill>
        </p:spPr>
        <p:txBody>
          <a:bodyPr wrap="square" lIns="0" tIns="0" rIns="0" bIns="0" rtlCol="0"/>
          <a:lstStyle/>
          <a:p>
            <a:endParaRPr/>
          </a:p>
        </p:txBody>
      </p:sp>
      <p:sp>
        <p:nvSpPr>
          <p:cNvPr id="16" name="object 16"/>
          <p:cNvSpPr txBox="1"/>
          <p:nvPr/>
        </p:nvSpPr>
        <p:spPr>
          <a:xfrm>
            <a:off x="886764" y="7475601"/>
            <a:ext cx="4134485" cy="566822"/>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1F2023"/>
                </a:solidFill>
                <a:latin typeface="Arial Black" panose="020B0A04020102020204" pitchFamily="34" charset="0"/>
                <a:cs typeface="Calibri"/>
              </a:rPr>
              <a:t>Şekil</a:t>
            </a:r>
            <a:r>
              <a:rPr sz="1800" spc="-15" dirty="0">
                <a:solidFill>
                  <a:srgbClr val="1F2023"/>
                </a:solidFill>
                <a:latin typeface="Arial Black" panose="020B0A04020102020204" pitchFamily="34" charset="0"/>
                <a:cs typeface="Calibri"/>
              </a:rPr>
              <a:t> </a:t>
            </a:r>
            <a:r>
              <a:rPr sz="1800" dirty="0">
                <a:solidFill>
                  <a:srgbClr val="1F2023"/>
                </a:solidFill>
                <a:latin typeface="Arial Black" panose="020B0A04020102020204" pitchFamily="34" charset="0"/>
                <a:cs typeface="Calibri"/>
              </a:rPr>
              <a:t>6.2 -)</a:t>
            </a:r>
            <a:r>
              <a:rPr sz="1800" spc="-10" dirty="0">
                <a:solidFill>
                  <a:srgbClr val="1F2023"/>
                </a:solidFill>
                <a:latin typeface="Arial Black" panose="020B0A04020102020204" pitchFamily="34" charset="0"/>
                <a:cs typeface="Calibri"/>
              </a:rPr>
              <a:t> </a:t>
            </a:r>
            <a:r>
              <a:rPr sz="1800" spc="-5" dirty="0">
                <a:solidFill>
                  <a:srgbClr val="1F2023"/>
                </a:solidFill>
                <a:latin typeface="Calibri"/>
                <a:cs typeface="Calibri"/>
              </a:rPr>
              <a:t>Tren</a:t>
            </a:r>
            <a:r>
              <a:rPr sz="1800" spc="-10" dirty="0">
                <a:solidFill>
                  <a:srgbClr val="1F2023"/>
                </a:solidFill>
                <a:latin typeface="Calibri"/>
                <a:cs typeface="Calibri"/>
              </a:rPr>
              <a:t> </a:t>
            </a:r>
            <a:r>
              <a:rPr sz="1800" dirty="0">
                <a:solidFill>
                  <a:srgbClr val="1F2023"/>
                </a:solidFill>
                <a:latin typeface="Calibri"/>
                <a:cs typeface="Calibri"/>
              </a:rPr>
              <a:t>İstasyonu</a:t>
            </a:r>
            <a:r>
              <a:rPr sz="1800" spc="5" dirty="0">
                <a:solidFill>
                  <a:srgbClr val="1F2023"/>
                </a:solidFill>
                <a:latin typeface="Calibri"/>
                <a:cs typeface="Calibri"/>
              </a:rPr>
              <a:t> </a:t>
            </a:r>
            <a:r>
              <a:rPr sz="1800" spc="-5" dirty="0">
                <a:solidFill>
                  <a:srgbClr val="1F2023"/>
                </a:solidFill>
                <a:latin typeface="Calibri"/>
                <a:cs typeface="Calibri"/>
              </a:rPr>
              <a:t>için başlatma</a:t>
            </a:r>
            <a:r>
              <a:rPr sz="1800" spc="-10" dirty="0">
                <a:solidFill>
                  <a:srgbClr val="1F2023"/>
                </a:solidFill>
                <a:latin typeface="Calibri"/>
                <a:cs typeface="Calibri"/>
              </a:rPr>
              <a:t> </a:t>
            </a:r>
            <a:r>
              <a:rPr sz="1800" spc="-5" dirty="0">
                <a:solidFill>
                  <a:srgbClr val="1F2023"/>
                </a:solidFill>
                <a:latin typeface="Calibri"/>
                <a:cs typeface="Calibri"/>
              </a:rPr>
              <a:t>şartı</a:t>
            </a:r>
            <a:endParaRPr sz="1800" dirty="0">
              <a:latin typeface="Calibri"/>
              <a:cs typeface="Calibri"/>
            </a:endParaRPr>
          </a:p>
        </p:txBody>
      </p:sp>
      <p:grpSp>
        <p:nvGrpSpPr>
          <p:cNvPr id="17" name="object 17"/>
          <p:cNvGrpSpPr/>
          <p:nvPr/>
        </p:nvGrpSpPr>
        <p:grpSpPr>
          <a:xfrm>
            <a:off x="881176" y="3985259"/>
            <a:ext cx="5798185" cy="5487670"/>
            <a:chOff x="881176" y="3985259"/>
            <a:chExt cx="5798185" cy="5487670"/>
          </a:xfrm>
        </p:grpSpPr>
        <p:sp>
          <p:nvSpPr>
            <p:cNvPr id="18" name="object 18"/>
            <p:cNvSpPr/>
            <p:nvPr/>
          </p:nvSpPr>
          <p:spPr>
            <a:xfrm>
              <a:off x="881176" y="7777936"/>
              <a:ext cx="5798185" cy="1695450"/>
            </a:xfrm>
            <a:custGeom>
              <a:avLst/>
              <a:gdLst/>
              <a:ahLst/>
              <a:cxnLst/>
              <a:rect l="l" t="t" r="r" b="b"/>
              <a:pathLst>
                <a:path w="5798184" h="1695450">
                  <a:moveTo>
                    <a:pt x="5798134" y="1009205"/>
                  </a:moveTo>
                  <a:lnTo>
                    <a:pt x="480009" y="1009205"/>
                  </a:lnTo>
                  <a:lnTo>
                    <a:pt x="480009" y="1352042"/>
                  </a:lnTo>
                  <a:lnTo>
                    <a:pt x="480009" y="1694942"/>
                  </a:lnTo>
                  <a:lnTo>
                    <a:pt x="5798134" y="1694942"/>
                  </a:lnTo>
                  <a:lnTo>
                    <a:pt x="5798134" y="1352092"/>
                  </a:lnTo>
                  <a:lnTo>
                    <a:pt x="5798134" y="1009205"/>
                  </a:lnTo>
                  <a:close/>
                </a:path>
                <a:path w="5798184" h="1695450">
                  <a:moveTo>
                    <a:pt x="5798185" y="0"/>
                  </a:moveTo>
                  <a:lnTo>
                    <a:pt x="0" y="0"/>
                  </a:lnTo>
                  <a:lnTo>
                    <a:pt x="0" y="666292"/>
                  </a:lnTo>
                  <a:lnTo>
                    <a:pt x="480009" y="666292"/>
                  </a:lnTo>
                  <a:lnTo>
                    <a:pt x="480009" y="1009192"/>
                  </a:lnTo>
                  <a:lnTo>
                    <a:pt x="5798134" y="1009192"/>
                  </a:lnTo>
                  <a:lnTo>
                    <a:pt x="5798134" y="666292"/>
                  </a:lnTo>
                  <a:lnTo>
                    <a:pt x="5798185" y="0"/>
                  </a:lnTo>
                  <a:close/>
                </a:path>
              </a:pathLst>
            </a:custGeom>
            <a:solidFill>
              <a:srgbClr val="F8F8F9"/>
            </a:solidFill>
          </p:spPr>
          <p:txBody>
            <a:bodyPr wrap="square" lIns="0" tIns="0" rIns="0" bIns="0" rtlCol="0"/>
            <a:lstStyle/>
            <a:p>
              <a:endParaRPr/>
            </a:p>
          </p:txBody>
        </p:sp>
        <p:pic>
          <p:nvPicPr>
            <p:cNvPr id="19" name="object 19"/>
            <p:cNvPicPr/>
            <p:nvPr/>
          </p:nvPicPr>
          <p:blipFill>
            <a:blip r:embed="rId2" cstate="print"/>
            <a:stretch>
              <a:fillRect/>
            </a:stretch>
          </p:blipFill>
          <p:spPr>
            <a:xfrm>
              <a:off x="899160" y="3985259"/>
              <a:ext cx="4335780" cy="3101340"/>
            </a:xfrm>
            <a:prstGeom prst="rect">
              <a:avLst/>
            </a:prstGeom>
          </p:spPr>
        </p:pic>
        <p:pic>
          <p:nvPicPr>
            <p:cNvPr id="20" name="object 20"/>
            <p:cNvPicPr/>
            <p:nvPr/>
          </p:nvPicPr>
          <p:blipFill>
            <a:blip r:embed="rId3" cstate="print"/>
            <a:stretch>
              <a:fillRect/>
            </a:stretch>
          </p:blipFill>
          <p:spPr>
            <a:xfrm>
              <a:off x="899160" y="7776971"/>
              <a:ext cx="4884420" cy="662939"/>
            </a:xfrm>
            <a:prstGeom prst="rect">
              <a:avLst/>
            </a:prstGeom>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368569"/>
            <a:ext cx="6417175" cy="3442204"/>
          </a:xfrm>
        </p:spPr>
        <p:txBody>
          <a:bodyPr/>
          <a:lstStyle/>
          <a:p>
            <a:r>
              <a:rPr lang="tr-TR" dirty="0" smtClean="0">
                <a:effectLst/>
              </a:rPr>
              <a:t>İspat: </a:t>
            </a:r>
            <a:r>
              <a:rPr lang="tr-TR" dirty="0">
                <a:effectLst/>
              </a:rPr>
              <a:t>x &lt; 0 ise, </a:t>
            </a:r>
            <a:r>
              <a:rPr lang="tr-TR" dirty="0" err="1">
                <a:effectLst/>
              </a:rPr>
              <a:t>abs</a:t>
            </a:r>
            <a:r>
              <a:rPr lang="tr-TR" dirty="0">
                <a:effectLst/>
              </a:rPr>
              <a:t> = –x ⇒ </a:t>
            </a:r>
            <a:r>
              <a:rPr lang="tr-TR" dirty="0" err="1">
                <a:effectLst/>
              </a:rPr>
              <a:t>abs</a:t>
            </a:r>
            <a:r>
              <a:rPr lang="tr-TR" dirty="0">
                <a:effectLst/>
              </a:rPr>
              <a:t>, pozitif x olarak atanır. x ≥ 0 ise, </a:t>
            </a:r>
            <a:r>
              <a:rPr lang="tr-TR" dirty="0" err="1">
                <a:effectLst/>
              </a:rPr>
              <a:t>abs'e</a:t>
            </a:r>
            <a:r>
              <a:rPr lang="tr-TR" dirty="0">
                <a:effectLst/>
              </a:rPr>
              <a:t> ayrıca </a:t>
            </a:r>
            <a:r>
              <a:rPr lang="tr-TR" dirty="0" err="1">
                <a:effectLst/>
              </a:rPr>
              <a:t>x'in</a:t>
            </a:r>
            <a:r>
              <a:rPr lang="tr-TR" dirty="0">
                <a:effectLst/>
              </a:rPr>
              <a:t> pozitif değeri atanır. Bu nedenle </a:t>
            </a:r>
            <a:r>
              <a:rPr lang="tr-TR" dirty="0" err="1">
                <a:effectLst/>
              </a:rPr>
              <a:t>abs</a:t>
            </a:r>
            <a:r>
              <a:rPr lang="tr-TR" dirty="0">
                <a:effectLst/>
              </a:rPr>
              <a:t> = |x|. Yürütülecek başka ifade olmadığından sistemin sona erdiği açıktır.</a:t>
            </a:r>
          </a:p>
          <a:p>
            <a:r>
              <a:rPr lang="tr-TR" dirty="0">
                <a:effectLst/>
              </a:rPr>
              <a:t>           Son olarak, "</a:t>
            </a:r>
            <a:r>
              <a:rPr lang="tr-TR" dirty="0" err="1">
                <a:effectLst/>
              </a:rPr>
              <a:t>while</a:t>
            </a:r>
            <a:r>
              <a:rPr lang="tr-TR" dirty="0">
                <a:effectLst/>
              </a:rPr>
              <a:t>" ifadelerini işlemek için bir kurala ihtiyacımız var</a:t>
            </a:r>
            <a:r>
              <a:rPr lang="tr-TR" dirty="0" smtClean="0">
                <a:effectLst/>
              </a:rPr>
              <a:t>:</a:t>
            </a:r>
          </a:p>
          <a:p>
            <a:endParaRPr lang="tr-TR" dirty="0">
              <a:effectLst/>
            </a:endParaRPr>
          </a:p>
          <a:p>
            <a:r>
              <a:rPr lang="tr-TR" dirty="0">
                <a:effectLst/>
              </a:rPr>
              <a:t> </a:t>
            </a:r>
            <a:r>
              <a:rPr lang="tr-TR" dirty="0" smtClean="0">
                <a:effectLst/>
              </a:rPr>
              <a:t>                                     (</a:t>
            </a:r>
            <a:r>
              <a:rPr lang="tr-TR" dirty="0">
                <a:effectLst/>
              </a:rPr>
              <a:t>P ∧ koşulu){S}P</a:t>
            </a:r>
          </a:p>
          <a:p>
            <a:r>
              <a:rPr lang="tr-TR" dirty="0">
                <a:effectLst/>
              </a:rPr>
              <a:t>                                      ––––––––––––––––––––––––––––––</a:t>
            </a:r>
          </a:p>
          <a:p>
            <a:r>
              <a:rPr lang="tr-TR" dirty="0">
                <a:effectLst/>
              </a:rPr>
              <a:t>                                      ∴ (P ∧ iken koşul){S}(¬koşul ∧ P)</a:t>
            </a:r>
            <a:endParaRPr lang="tr-TR" dirty="0"/>
          </a:p>
        </p:txBody>
      </p:sp>
    </p:spTree>
    <p:extLst>
      <p:ext uri="{BB962C8B-B14F-4D97-AF65-F5344CB8AC3E}">
        <p14:creationId xmlns:p14="http://schemas.microsoft.com/office/powerpoint/2010/main" val="16006588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4196877"/>
            <a:ext cx="6417175" cy="2613896"/>
          </a:xfrm>
        </p:spPr>
        <p:txBody>
          <a:bodyPr/>
          <a:lstStyle/>
          <a:p>
            <a:r>
              <a:rPr lang="tr-TR" dirty="0">
                <a:effectLst/>
              </a:rPr>
              <a:t>	Şimdiye kadar kanıtlanmış olan belirtim parçacıkları (bunların gerçekten "kod" parçacıkları oldukları söylenebilir), bir gereksinim belirtiminde bulunması muhtemel olmayan çok basit ama düşük düzeyli, ayrıntılı davranışı temsil eder. Yoksa durum bu mu? Kritik davranış için bu ayrıntı düzeyinde </a:t>
            </a:r>
            <a:r>
              <a:rPr lang="tr-TR" dirty="0" err="1">
                <a:effectLst/>
              </a:rPr>
              <a:t>spesifikasyonlar</a:t>
            </a:r>
            <a:r>
              <a:rPr lang="tr-TR" dirty="0">
                <a:effectLst/>
              </a:rPr>
              <a:t> sağlamanın gerekli olabileceğini hayal etmek o kadar zor değil. Örneğin, bir insülin pompasının (veya kontrollü radyasyon tedavisi veren makinenin) </a:t>
            </a:r>
            <a:r>
              <a:rPr lang="tr-TR" dirty="0" err="1">
                <a:effectLst/>
              </a:rPr>
              <a:t>dozlama</a:t>
            </a:r>
            <a:r>
              <a:rPr lang="tr-TR" dirty="0">
                <a:effectLst/>
              </a:rPr>
              <a:t> mantığı için gereken davranış, böyle bir mantığı gerektirebilir. Bir füze fırlatma, uzay istasyonundaki yaşam destek sistemini kontrol etme veya bir nükleer santrali kapatma kararı basit ama kritik bir mantığa dayanabilir. Bu mantık, tesadüfen, tamamen donanımda uygulanabilirdi</a:t>
            </a:r>
            <a:r>
              <a:rPr lang="tr-TR" dirty="0" smtClean="0">
                <a:effectLst/>
              </a:rPr>
              <a:t>.</a:t>
            </a:r>
          </a:p>
          <a:p>
            <a:endParaRPr lang="tr-TR" dirty="0">
              <a:effectLst/>
            </a:endParaRPr>
          </a:p>
          <a:p>
            <a:endParaRPr lang="tr-TR" dirty="0"/>
          </a:p>
        </p:txBody>
      </p:sp>
    </p:spTree>
    <p:extLst>
      <p:ext uri="{BB962C8B-B14F-4D97-AF65-F5344CB8AC3E}">
        <p14:creationId xmlns:p14="http://schemas.microsoft.com/office/powerpoint/2010/main" val="1266055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423062"/>
            <a:ext cx="6417175" cy="3387710"/>
          </a:xfrm>
        </p:spPr>
        <p:txBody>
          <a:bodyPr>
            <a:normAutofit lnSpcReduction="10000"/>
          </a:bodyPr>
          <a:lstStyle/>
          <a:p>
            <a:r>
              <a:rPr lang="tr-TR" dirty="0">
                <a:effectLst/>
              </a:rPr>
              <a:t>Çalışan örneklerimiz bile resmi kanıt gerektiren kritik bir mantığa sahip olabilir. Örneğin, bagaj taşıma sistemi için bagaj sayma mantığı veya belirli bir envanter kontrol mantığı aşağıdaki davranışı gerektirebilir.</a:t>
            </a:r>
          </a:p>
          <a:p>
            <a:r>
              <a:rPr lang="tr-TR" dirty="0">
                <a:effectLst/>
              </a:rPr>
              <a:t>                                   </a:t>
            </a:r>
            <a:r>
              <a:rPr lang="tr-TR" dirty="0" smtClean="0">
                <a:effectLst/>
              </a:rPr>
              <a:t>/{</a:t>
            </a:r>
            <a:r>
              <a:rPr lang="tr-TR" dirty="0" err="1" smtClean="0">
                <a:effectLst/>
              </a:rPr>
              <a:t>sum</a:t>
            </a:r>
            <a:r>
              <a:rPr lang="tr-TR" dirty="0" smtClean="0">
                <a:effectLst/>
              </a:rPr>
              <a:t> </a:t>
            </a:r>
            <a:r>
              <a:rPr lang="tr-TR" dirty="0">
                <a:effectLst/>
              </a:rPr>
              <a:t>= 0 ∧ </a:t>
            </a:r>
            <a:r>
              <a:rPr lang="tr-TR" dirty="0" err="1" smtClean="0">
                <a:effectLst/>
              </a:rPr>
              <a:t>count</a:t>
            </a:r>
            <a:r>
              <a:rPr lang="tr-TR" dirty="0" smtClean="0">
                <a:effectLst/>
              </a:rPr>
              <a:t> </a:t>
            </a:r>
            <a:r>
              <a:rPr lang="tr-TR" dirty="0">
                <a:effectLst/>
              </a:rPr>
              <a:t>= n ≥ 0}</a:t>
            </a:r>
          </a:p>
          <a:p>
            <a:r>
              <a:rPr lang="tr-TR" dirty="0">
                <a:effectLst/>
              </a:rPr>
              <a:t>                                  </a:t>
            </a:r>
            <a:r>
              <a:rPr lang="tr-TR" dirty="0" err="1" smtClean="0">
                <a:effectLst/>
              </a:rPr>
              <a:t>while</a:t>
            </a:r>
            <a:r>
              <a:rPr lang="tr-TR" dirty="0" smtClean="0">
                <a:effectLst/>
              </a:rPr>
              <a:t> </a:t>
            </a:r>
            <a:r>
              <a:rPr lang="tr-TR" dirty="0" err="1" smtClean="0">
                <a:effectLst/>
              </a:rPr>
              <a:t>count</a:t>
            </a:r>
            <a:r>
              <a:rPr lang="tr-TR" dirty="0" smtClean="0">
                <a:effectLst/>
              </a:rPr>
              <a:t> </a:t>
            </a:r>
            <a:r>
              <a:rPr lang="tr-TR" dirty="0">
                <a:effectLst/>
              </a:rPr>
              <a:t>&gt; 0 iken</a:t>
            </a:r>
          </a:p>
          <a:p>
            <a:r>
              <a:rPr lang="tr-TR" dirty="0">
                <a:effectLst/>
              </a:rPr>
              <a:t>                                  {</a:t>
            </a:r>
          </a:p>
          <a:p>
            <a:r>
              <a:rPr lang="tr-TR" dirty="0">
                <a:effectLst/>
              </a:rPr>
              <a:t>                                  </a:t>
            </a:r>
            <a:r>
              <a:rPr lang="tr-TR" dirty="0" err="1" smtClean="0">
                <a:effectLst/>
              </a:rPr>
              <a:t>sum</a:t>
            </a:r>
            <a:r>
              <a:rPr lang="tr-TR" dirty="0" smtClean="0">
                <a:effectLst/>
              </a:rPr>
              <a:t> </a:t>
            </a:r>
            <a:r>
              <a:rPr lang="tr-TR" dirty="0">
                <a:effectLst/>
              </a:rPr>
              <a:t>= </a:t>
            </a:r>
            <a:r>
              <a:rPr lang="tr-TR" dirty="0" err="1" smtClean="0">
                <a:effectLst/>
              </a:rPr>
              <a:t>sum</a:t>
            </a:r>
            <a:r>
              <a:rPr lang="tr-TR" dirty="0" smtClean="0">
                <a:effectLst/>
              </a:rPr>
              <a:t>+ </a:t>
            </a:r>
            <a:r>
              <a:rPr lang="tr-TR" dirty="0" err="1" smtClean="0">
                <a:effectLst/>
              </a:rPr>
              <a:t>count</a:t>
            </a:r>
            <a:r>
              <a:rPr lang="tr-TR" dirty="0" smtClean="0">
                <a:effectLst/>
              </a:rPr>
              <a:t>;</a:t>
            </a:r>
            <a:endParaRPr lang="tr-TR" dirty="0">
              <a:effectLst/>
            </a:endParaRPr>
          </a:p>
          <a:p>
            <a:r>
              <a:rPr lang="tr-TR" dirty="0">
                <a:effectLst/>
              </a:rPr>
              <a:t>                                  </a:t>
            </a:r>
            <a:r>
              <a:rPr lang="tr-TR" dirty="0" err="1" smtClean="0">
                <a:effectLst/>
              </a:rPr>
              <a:t>count</a:t>
            </a:r>
            <a:r>
              <a:rPr lang="tr-TR" dirty="0" smtClean="0">
                <a:effectLst/>
              </a:rPr>
              <a:t> </a:t>
            </a:r>
            <a:r>
              <a:rPr lang="tr-TR" dirty="0">
                <a:effectLst/>
              </a:rPr>
              <a:t>= </a:t>
            </a:r>
            <a:r>
              <a:rPr lang="tr-TR" dirty="0" err="1" smtClean="0">
                <a:effectLst/>
              </a:rPr>
              <a:t>count</a:t>
            </a:r>
            <a:r>
              <a:rPr lang="tr-TR" dirty="0" smtClean="0">
                <a:effectLst/>
              </a:rPr>
              <a:t>--;</a:t>
            </a:r>
            <a:endParaRPr lang="tr-TR" dirty="0">
              <a:effectLst/>
            </a:endParaRPr>
          </a:p>
          <a:p>
            <a:r>
              <a:rPr lang="tr-TR" dirty="0">
                <a:effectLst/>
              </a:rPr>
              <a:t>                                  }</a:t>
            </a:r>
          </a:p>
          <a:p>
            <a:r>
              <a:rPr lang="tr-TR" dirty="0">
                <a:effectLst/>
              </a:rPr>
              <a:t>                                  </a:t>
            </a:r>
            <a:r>
              <a:rPr lang="tr-TR" dirty="0" smtClean="0">
                <a:effectLst/>
              </a:rPr>
              <a:t>//{</a:t>
            </a:r>
            <a:r>
              <a:rPr lang="tr-TR" dirty="0" err="1" smtClean="0">
                <a:effectLst/>
              </a:rPr>
              <a:t>sum</a:t>
            </a:r>
            <a:r>
              <a:rPr lang="tr-TR" dirty="0" smtClean="0">
                <a:effectLst/>
              </a:rPr>
              <a:t> </a:t>
            </a:r>
            <a:r>
              <a:rPr lang="tr-TR" dirty="0">
                <a:effectLst/>
              </a:rPr>
              <a:t>= n(x + 1)/2}</a:t>
            </a:r>
          </a:p>
          <a:p>
            <a:r>
              <a:rPr lang="tr-TR" dirty="0">
                <a:effectLst/>
              </a:rPr>
              <a:t> </a:t>
            </a:r>
          </a:p>
          <a:p>
            <a:r>
              <a:rPr lang="tr-TR" dirty="0">
                <a:effectLst/>
              </a:rPr>
              <a:t>	Ve bu nedenle, verilen iddialar altında </a:t>
            </a:r>
            <a:r>
              <a:rPr lang="tr-TR" dirty="0" err="1">
                <a:effectLst/>
              </a:rPr>
              <a:t>spesifikasyon</a:t>
            </a:r>
            <a:r>
              <a:rPr lang="tr-TR" dirty="0">
                <a:effectLst/>
              </a:rPr>
              <a:t> </a:t>
            </a:r>
            <a:r>
              <a:rPr lang="tr-TR" dirty="0" err="1">
                <a:effectLst/>
              </a:rPr>
              <a:t>segmentinin</a:t>
            </a:r>
            <a:r>
              <a:rPr lang="tr-TR" dirty="0">
                <a:effectLst/>
              </a:rPr>
              <a:t> doğru olduğunu göstermek gerekli olacaktır. Bunu kanıtlamak için tümevarım kullanıyoruz.</a:t>
            </a:r>
          </a:p>
          <a:p>
            <a:endParaRPr lang="tr-TR" dirty="0"/>
          </a:p>
        </p:txBody>
      </p:sp>
    </p:spTree>
    <p:extLst>
      <p:ext uri="{BB962C8B-B14F-4D97-AF65-F5344CB8AC3E}">
        <p14:creationId xmlns:p14="http://schemas.microsoft.com/office/powerpoint/2010/main" val="1980587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1" dirty="0">
                <a:effectLst/>
              </a:rPr>
              <a:t>Temel</a:t>
            </a:r>
            <a:endParaRPr lang="tr-TR" dirty="0">
              <a:effectLst/>
            </a:endParaRPr>
          </a:p>
          <a:p>
            <a:r>
              <a:rPr lang="tr-TR" dirty="0">
                <a:effectLst/>
              </a:rPr>
              <a:t>	İddiada verildiği gibi toplam = 0 ve n = 0 olduğunu varsayalım. Döngü korumasının test edilmesinden sonra değer </a:t>
            </a:r>
            <a:r>
              <a:rPr lang="tr-TR" dirty="0" err="1">
                <a:effectLst/>
              </a:rPr>
              <a:t>false</a:t>
            </a:r>
            <a:r>
              <a:rPr lang="tr-TR" dirty="0">
                <a:effectLst/>
              </a:rPr>
              <a:t> olur ve sistem sonlandırılır. Bu noktada, toplamın değeri, son koşulu sağlayan sıfırdır. Sistemin sona erdiği az önce </a:t>
            </a:r>
            <a:r>
              <a:rPr lang="tr-TR" dirty="0" smtClean="0">
                <a:effectLst/>
              </a:rPr>
              <a:t>gösterildi.</a:t>
            </a:r>
          </a:p>
          <a:p>
            <a:endParaRPr lang="tr-TR" b="1" dirty="0">
              <a:effectLst/>
            </a:endParaRPr>
          </a:p>
          <a:p>
            <a:r>
              <a:rPr lang="tr-TR" b="1" dirty="0" smtClean="0">
                <a:effectLst/>
              </a:rPr>
              <a:t>Tümevarım </a:t>
            </a:r>
            <a:r>
              <a:rPr lang="tr-TR" b="1" dirty="0">
                <a:effectLst/>
              </a:rPr>
              <a:t>Hipotezi</a:t>
            </a:r>
            <a:endParaRPr lang="tr-TR" dirty="0">
              <a:effectLst/>
            </a:endParaRPr>
          </a:p>
          <a:p>
            <a:r>
              <a:rPr lang="tr-TR" dirty="0">
                <a:effectLst/>
              </a:rPr>
              <a:t>	Program, sayım =n değeri için doğrudur. Yani, toplam = n(n + 1)/2 değerini üretir ve sistem sonlanır.</a:t>
            </a:r>
          </a:p>
        </p:txBody>
      </p:sp>
    </p:spTree>
    <p:extLst>
      <p:ext uri="{BB962C8B-B14F-4D97-AF65-F5344CB8AC3E}">
        <p14:creationId xmlns:p14="http://schemas.microsoft.com/office/powerpoint/2010/main" val="2257305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461209"/>
            <a:ext cx="6417175" cy="3349564"/>
          </a:xfrm>
        </p:spPr>
        <p:txBody>
          <a:bodyPr>
            <a:normAutofit/>
          </a:bodyPr>
          <a:lstStyle/>
          <a:p>
            <a:r>
              <a:rPr lang="tr-TR" b="1" dirty="0">
                <a:effectLst/>
              </a:rPr>
              <a:t>İndüksiyon Adımı</a:t>
            </a:r>
            <a:endParaRPr lang="tr-TR" dirty="0">
              <a:effectLst/>
            </a:endParaRPr>
          </a:p>
          <a:p>
            <a:r>
              <a:rPr lang="tr-TR" dirty="0">
                <a:effectLst/>
              </a:rPr>
              <a:t>Önkoşulda toplam = 0 ve sayım = n+1 değerinin olduğunu varsayalım. </a:t>
            </a:r>
          </a:p>
          <a:p>
            <a:r>
              <a:rPr lang="tr-TR" dirty="0">
                <a:effectLst/>
              </a:rPr>
              <a:t>             Döngüye girdikten sonra, toplam = n + 1 değerini atadık ve ardından sayı = n olarak ayarladık. Şimdi, tümevarım hipotezinden, say = n için toplam = n(n + 1)/2 olduğunu biliyoruz. Bu nedenle, sistemin yürütülmesine devam edildiğinde, toplam (n + 1) + n(n + 1)/2 ile sonuçlanacaktır, bu da sadece (n + 1)(n + 1 + 1)/2'dir ve sistem kalıcıdır.</a:t>
            </a:r>
          </a:p>
          <a:p>
            <a:r>
              <a:rPr lang="tr-TR" dirty="0">
                <a:effectLst/>
              </a:rPr>
              <a:t>             Tümevarım hipotezi tarafından, döngü sayısının </a:t>
            </a:r>
            <a:r>
              <a:rPr lang="tr-TR" dirty="0" err="1">
                <a:effectLst/>
              </a:rPr>
              <a:t>n'inci</a:t>
            </a:r>
            <a:r>
              <a:rPr lang="tr-TR" dirty="0">
                <a:effectLst/>
              </a:rPr>
              <a:t> yinelemesi tarafından n kez azaltıldığından (sayım n'ye başlatıldığında döngüden çıkıldığından beri). Tümevarım adımında, sayım n + 1 olarak başlatıldı, bu nedenle </a:t>
            </a:r>
            <a:r>
              <a:rPr lang="tr-TR" dirty="0" err="1">
                <a:effectLst/>
              </a:rPr>
              <a:t>n'inci</a:t>
            </a:r>
            <a:r>
              <a:rPr lang="tr-TR" dirty="0">
                <a:effectLst/>
              </a:rPr>
              <a:t> yinelemede bir veya 1 değerine sahip olur. Böylece n + 1. yinelemeden sonra 0'a düşürülecek ve bu nedenle sistem döngüden çıkar ve sona erer.</a:t>
            </a:r>
          </a:p>
          <a:p>
            <a:r>
              <a:rPr lang="tr-TR" dirty="0">
                <a:effectLst/>
              </a:rPr>
              <a:t>             Bu yaklaşım gerçekten doğruluğu kanıtlıyor mu? Öyle ama inanmıyorsanız, yanlış bir belirtim </a:t>
            </a:r>
            <a:r>
              <a:rPr lang="tr-TR" dirty="0" err="1">
                <a:effectLst/>
              </a:rPr>
              <a:t>segmentinin</a:t>
            </a:r>
            <a:r>
              <a:rPr lang="tr-TR" dirty="0">
                <a:effectLst/>
              </a:rPr>
              <a:t> doğru olduğunu kanıtlamak için </a:t>
            </a:r>
            <a:r>
              <a:rPr lang="tr-TR" dirty="0" err="1">
                <a:effectLst/>
              </a:rPr>
              <a:t>Hoare</a:t>
            </a:r>
            <a:r>
              <a:rPr lang="tr-TR" dirty="0">
                <a:effectLst/>
              </a:rPr>
              <a:t> mantığını kullanmayı deneyin, </a:t>
            </a:r>
            <a:r>
              <a:rPr lang="tr-TR" dirty="0" smtClean="0">
                <a:effectLst/>
              </a:rPr>
              <a:t>örneğin;</a:t>
            </a:r>
            <a:endParaRPr lang="tr-TR" dirty="0"/>
          </a:p>
        </p:txBody>
      </p:sp>
    </p:spTree>
    <p:extLst>
      <p:ext uri="{BB962C8B-B14F-4D97-AF65-F5344CB8AC3E}">
        <p14:creationId xmlns:p14="http://schemas.microsoft.com/office/powerpoint/2010/main" val="3382092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15407" y="3799070"/>
            <a:ext cx="6417175" cy="2702902"/>
          </a:xfrm>
        </p:spPr>
        <p:txBody>
          <a:bodyPr/>
          <a:lstStyle/>
          <a:p>
            <a:r>
              <a:rPr lang="tr-TR" dirty="0">
                <a:effectLst/>
              </a:rPr>
              <a:t> </a:t>
            </a:r>
            <a:r>
              <a:rPr lang="tr-TR" dirty="0" smtClean="0">
                <a:effectLst/>
              </a:rPr>
              <a:t>                             //{</a:t>
            </a:r>
            <a:r>
              <a:rPr lang="tr-TR" dirty="0" err="1" smtClean="0">
                <a:effectLst/>
              </a:rPr>
              <a:t>sum</a:t>
            </a:r>
            <a:r>
              <a:rPr lang="tr-TR" dirty="0" smtClean="0">
                <a:effectLst/>
              </a:rPr>
              <a:t>= </a:t>
            </a:r>
            <a:r>
              <a:rPr lang="tr-TR" dirty="0">
                <a:effectLst/>
              </a:rPr>
              <a:t>0 ∧ </a:t>
            </a:r>
            <a:r>
              <a:rPr lang="tr-TR" dirty="0" err="1" smtClean="0">
                <a:effectLst/>
              </a:rPr>
              <a:t>count</a:t>
            </a:r>
            <a:r>
              <a:rPr lang="tr-TR" dirty="0" smtClean="0">
                <a:effectLst/>
              </a:rPr>
              <a:t> </a:t>
            </a:r>
            <a:r>
              <a:rPr lang="tr-TR" dirty="0">
                <a:effectLst/>
              </a:rPr>
              <a:t>= n ≥ 0}</a:t>
            </a:r>
          </a:p>
          <a:p>
            <a:r>
              <a:rPr lang="tr-TR" dirty="0">
                <a:effectLst/>
              </a:rPr>
              <a:t>                                 </a:t>
            </a:r>
            <a:r>
              <a:rPr lang="tr-TR" dirty="0" err="1" smtClean="0">
                <a:effectLst/>
              </a:rPr>
              <a:t>while</a:t>
            </a:r>
            <a:r>
              <a:rPr lang="tr-TR" dirty="0" smtClean="0">
                <a:effectLst/>
              </a:rPr>
              <a:t> </a:t>
            </a:r>
            <a:r>
              <a:rPr lang="tr-TR" dirty="0" err="1" smtClean="0">
                <a:effectLst/>
              </a:rPr>
              <a:t>count</a:t>
            </a:r>
            <a:r>
              <a:rPr lang="tr-TR" dirty="0" smtClean="0">
                <a:effectLst/>
              </a:rPr>
              <a:t> </a:t>
            </a:r>
            <a:r>
              <a:rPr lang="tr-TR" dirty="0">
                <a:effectLst/>
              </a:rPr>
              <a:t>&lt; n</a:t>
            </a:r>
          </a:p>
          <a:p>
            <a:r>
              <a:rPr lang="tr-TR" dirty="0">
                <a:effectLst/>
              </a:rPr>
              <a:t>                                 {</a:t>
            </a:r>
          </a:p>
          <a:p>
            <a:r>
              <a:rPr lang="tr-TR" dirty="0">
                <a:effectLst/>
              </a:rPr>
              <a:t>                                  </a:t>
            </a:r>
            <a:r>
              <a:rPr lang="tr-TR" dirty="0" err="1" smtClean="0">
                <a:effectLst/>
              </a:rPr>
              <a:t>sum</a:t>
            </a:r>
            <a:r>
              <a:rPr lang="tr-TR" dirty="0" smtClean="0">
                <a:effectLst/>
              </a:rPr>
              <a:t> </a:t>
            </a:r>
            <a:r>
              <a:rPr lang="tr-TR" dirty="0">
                <a:effectLst/>
              </a:rPr>
              <a:t>= </a:t>
            </a:r>
            <a:r>
              <a:rPr lang="tr-TR" dirty="0" err="1" smtClean="0">
                <a:effectLst/>
              </a:rPr>
              <a:t>sum</a:t>
            </a:r>
            <a:r>
              <a:rPr lang="tr-TR" dirty="0" smtClean="0">
                <a:effectLst/>
              </a:rPr>
              <a:t> </a:t>
            </a:r>
            <a:r>
              <a:rPr lang="tr-TR" dirty="0">
                <a:effectLst/>
              </a:rPr>
              <a:t>+ </a:t>
            </a:r>
            <a:r>
              <a:rPr lang="tr-TR" dirty="0" err="1" smtClean="0">
                <a:effectLst/>
              </a:rPr>
              <a:t>count</a:t>
            </a:r>
            <a:r>
              <a:rPr lang="tr-TR" dirty="0" smtClean="0">
                <a:effectLst/>
              </a:rPr>
              <a:t>;</a:t>
            </a:r>
            <a:endParaRPr lang="tr-TR" dirty="0">
              <a:effectLst/>
            </a:endParaRPr>
          </a:p>
          <a:p>
            <a:r>
              <a:rPr lang="tr-TR" dirty="0">
                <a:effectLst/>
              </a:rPr>
              <a:t>                                  </a:t>
            </a:r>
            <a:r>
              <a:rPr lang="tr-TR" dirty="0" err="1" smtClean="0">
                <a:effectLst/>
              </a:rPr>
              <a:t>count</a:t>
            </a:r>
            <a:r>
              <a:rPr lang="tr-TR" dirty="0" smtClean="0">
                <a:effectLst/>
              </a:rPr>
              <a:t> </a:t>
            </a:r>
            <a:r>
              <a:rPr lang="tr-TR" dirty="0">
                <a:effectLst/>
              </a:rPr>
              <a:t>= </a:t>
            </a:r>
            <a:r>
              <a:rPr lang="tr-TR" dirty="0" err="1" smtClean="0">
                <a:effectLst/>
              </a:rPr>
              <a:t>count</a:t>
            </a:r>
            <a:r>
              <a:rPr lang="tr-TR" dirty="0" smtClean="0">
                <a:effectLst/>
              </a:rPr>
              <a:t>++;</a:t>
            </a:r>
            <a:endParaRPr lang="tr-TR" dirty="0">
              <a:effectLst/>
            </a:endParaRPr>
          </a:p>
          <a:p>
            <a:r>
              <a:rPr lang="tr-TR" dirty="0">
                <a:effectLst/>
              </a:rPr>
              <a:t>                                  }</a:t>
            </a:r>
          </a:p>
          <a:p>
            <a:r>
              <a:rPr lang="tr-TR" dirty="0">
                <a:effectLst/>
              </a:rPr>
              <a:t>                                  </a:t>
            </a:r>
            <a:r>
              <a:rPr lang="tr-TR" dirty="0" smtClean="0">
                <a:effectLst/>
              </a:rPr>
              <a:t>//{</a:t>
            </a:r>
            <a:r>
              <a:rPr lang="tr-TR" dirty="0" err="1" smtClean="0">
                <a:effectLst/>
              </a:rPr>
              <a:t>sum</a:t>
            </a:r>
            <a:r>
              <a:rPr lang="tr-TR" dirty="0" smtClean="0">
                <a:effectLst/>
              </a:rPr>
              <a:t> </a:t>
            </a:r>
            <a:r>
              <a:rPr lang="tr-TR" dirty="0">
                <a:effectLst/>
              </a:rPr>
              <a:t>= n(n + 1)/2</a:t>
            </a:r>
            <a:r>
              <a:rPr lang="tr-TR" dirty="0" smtClean="0">
                <a:effectLst/>
              </a:rPr>
              <a:t>}</a:t>
            </a:r>
          </a:p>
          <a:p>
            <a:endParaRPr lang="tr-TR" dirty="0">
              <a:effectLst/>
            </a:endParaRPr>
          </a:p>
          <a:p>
            <a:r>
              <a:rPr lang="tr-TR" dirty="0">
                <a:effectLst/>
              </a:rPr>
              <a:t> Bu belirtim yanlıştır çünkü n toplamın dışında bırakılır ve bu nedenle doğruluk kanıtı elde edilemez.</a:t>
            </a:r>
            <a:endParaRPr lang="tr-TR" dirty="0"/>
          </a:p>
        </p:txBody>
      </p:sp>
    </p:spTree>
    <p:extLst>
      <p:ext uri="{BB962C8B-B14F-4D97-AF65-F5344CB8AC3E}">
        <p14:creationId xmlns:p14="http://schemas.microsoft.com/office/powerpoint/2010/main" val="2697872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effectLst/>
              </a:rPr>
              <a:t> Bir </a:t>
            </a:r>
            <a:r>
              <a:rPr lang="tr-TR" dirty="0" err="1">
                <a:effectLst/>
              </a:rPr>
              <a:t>for</a:t>
            </a:r>
            <a:r>
              <a:rPr lang="tr-TR" dirty="0">
                <a:effectLst/>
              </a:rPr>
              <a:t> döngüsünün </a:t>
            </a:r>
            <a:r>
              <a:rPr lang="tr-TR" dirty="0" err="1">
                <a:effectLst/>
              </a:rPr>
              <a:t>while</a:t>
            </a:r>
            <a:r>
              <a:rPr lang="tr-TR" dirty="0">
                <a:effectLst/>
              </a:rPr>
              <a:t> döngüsüne benzer bir ispat tekniği kullandığını göstermek kolaydır. Aslında, </a:t>
            </a:r>
            <a:r>
              <a:rPr lang="tr-TR" dirty="0" err="1">
                <a:effectLst/>
              </a:rPr>
              <a:t>Böhm</a:t>
            </a:r>
            <a:r>
              <a:rPr lang="tr-TR" dirty="0">
                <a:effectLst/>
              </a:rPr>
              <a:t> ve </a:t>
            </a:r>
            <a:r>
              <a:rPr lang="tr-TR" dirty="0" err="1">
                <a:effectLst/>
              </a:rPr>
              <a:t>Jacopini</a:t>
            </a:r>
            <a:r>
              <a:rPr lang="tr-TR" dirty="0">
                <a:effectLst/>
              </a:rPr>
              <a:t> (1966) tarafından, sadece ilk iki çıkarım kuralından doğrulama kanıtları oluşturabileceğimizi biliyoruz. Özyinelemeli prosedürler için, tümevarımı tümevarım adımında n + 1. yinelemeye uygulayan ve gerekirse güçlü tümevarım kullanan benzer, </a:t>
            </a:r>
            <a:r>
              <a:rPr lang="tr-TR" dirty="0" err="1">
                <a:effectLst/>
              </a:rPr>
              <a:t>tümevarımlı</a:t>
            </a:r>
            <a:r>
              <a:rPr lang="tr-TR" dirty="0">
                <a:effectLst/>
              </a:rPr>
              <a:t>, kanıtlama tekniğini kullanırız.</a:t>
            </a:r>
            <a:endParaRPr lang="tr-TR" dirty="0"/>
          </a:p>
        </p:txBody>
      </p:sp>
    </p:spTree>
    <p:extLst>
      <p:ext uri="{BB962C8B-B14F-4D97-AF65-F5344CB8AC3E}">
        <p14:creationId xmlns:p14="http://schemas.microsoft.com/office/powerpoint/2010/main" val="3486003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b="1" dirty="0">
                <a:effectLst/>
              </a:rPr>
              <a:t>Model Kontrolü</a:t>
            </a:r>
            <a:endParaRPr lang="tr-TR" dirty="0">
              <a:effectLst/>
            </a:endParaRPr>
          </a:p>
          <a:p>
            <a:r>
              <a:rPr lang="tr-TR" dirty="0">
                <a:effectLst/>
              </a:rPr>
              <a:t>       Resmi bir belirtim verildiğinde, bir model denetleyicisi, belirli özelliklerin belirtimin teoremleri olduğunu otomatik olarak doğrulayabilir. Model denetimi, geleneksel olarak donanım tasarımlarının denetlenmesinde kullanılmıştır (örneğin, mantık diyagramlarının kullanımı yoluyla), ancak aynı zamanda yazılımla da kullanılmıştır. Model kontrolünün yazılım </a:t>
            </a:r>
            <a:r>
              <a:rPr lang="tr-TR" dirty="0" err="1">
                <a:effectLst/>
              </a:rPr>
              <a:t>spesifikasyonlarını</a:t>
            </a:r>
            <a:r>
              <a:rPr lang="tr-TR" dirty="0">
                <a:effectLst/>
              </a:rPr>
              <a:t> kontrol etmedeki kullanışlılığı, </a:t>
            </a:r>
            <a:r>
              <a:rPr lang="tr-TR" dirty="0" err="1">
                <a:effectLst/>
              </a:rPr>
              <a:t>birleşimsel</a:t>
            </a:r>
            <a:r>
              <a:rPr lang="tr-TR" dirty="0">
                <a:effectLst/>
              </a:rPr>
              <a:t> durum patlaması nedeniyle ve değişkenler </a:t>
            </a:r>
            <a:r>
              <a:rPr lang="tr-TR" dirty="0" err="1">
                <a:effectLst/>
              </a:rPr>
              <a:t>Boolean</a:t>
            </a:r>
            <a:r>
              <a:rPr lang="tr-TR" dirty="0">
                <a:effectLst/>
              </a:rPr>
              <a:t> olmayan değerler alabildiğinden her zaman sorunlu olmuştur. Yine de </a:t>
            </a:r>
            <a:r>
              <a:rPr lang="tr-TR" dirty="0" err="1">
                <a:effectLst/>
              </a:rPr>
              <a:t>Edmund</a:t>
            </a:r>
            <a:r>
              <a:rPr lang="tr-TR" dirty="0">
                <a:effectLst/>
              </a:rPr>
              <a:t> M. </a:t>
            </a:r>
            <a:r>
              <a:rPr lang="tr-TR" dirty="0" err="1">
                <a:effectLst/>
              </a:rPr>
              <a:t>Clarke</a:t>
            </a:r>
            <a:r>
              <a:rPr lang="tr-TR" dirty="0">
                <a:effectLst/>
              </a:rPr>
              <a:t>, E. </a:t>
            </a:r>
            <a:r>
              <a:rPr lang="tr-TR" dirty="0" err="1">
                <a:effectLst/>
              </a:rPr>
              <a:t>Allen</a:t>
            </a:r>
            <a:r>
              <a:rPr lang="tr-TR" dirty="0">
                <a:effectLst/>
              </a:rPr>
              <a:t> </a:t>
            </a:r>
            <a:r>
              <a:rPr lang="tr-TR" dirty="0" err="1">
                <a:effectLst/>
              </a:rPr>
              <a:t>Emerson</a:t>
            </a:r>
            <a:r>
              <a:rPr lang="tr-TR" dirty="0">
                <a:effectLst/>
              </a:rPr>
              <a:t> ve Joseph </a:t>
            </a:r>
            <a:r>
              <a:rPr lang="tr-TR" dirty="0" err="1">
                <a:effectLst/>
              </a:rPr>
              <a:t>Sifakis</a:t>
            </a:r>
            <a:r>
              <a:rPr lang="tr-TR" dirty="0">
                <a:effectLst/>
              </a:rPr>
              <a:t>, özellikle çip tasarımında model kontrolünü daha pratik hale getiren çalışmalarıyla 2007 A. M. Turing Ödülü'nü kazandı. Model kontrolünde çok sayıda ilginç ve önemli araştırma devam ediyor ve pratik uygulamalar mevcut.</a:t>
            </a:r>
          </a:p>
          <a:p>
            <a:endParaRPr lang="tr-TR" dirty="0"/>
          </a:p>
        </p:txBody>
      </p:sp>
    </p:spTree>
    <p:extLst>
      <p:ext uri="{BB962C8B-B14F-4D97-AF65-F5344CB8AC3E}">
        <p14:creationId xmlns:p14="http://schemas.microsoft.com/office/powerpoint/2010/main" val="4213060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6363" y="3700982"/>
            <a:ext cx="6417175" cy="3656547"/>
          </a:xfrm>
        </p:spPr>
        <p:txBody>
          <a:bodyPr>
            <a:normAutofit fontScale="77500" lnSpcReduction="20000"/>
          </a:bodyPr>
          <a:lstStyle/>
          <a:p>
            <a:r>
              <a:rPr lang="tr-TR" b="1" dirty="0">
                <a:effectLst/>
              </a:rPr>
              <a:t>Entegre Araçlar</a:t>
            </a:r>
            <a:endParaRPr lang="tr-TR" dirty="0">
              <a:effectLst/>
            </a:endParaRPr>
          </a:p>
          <a:p>
            <a:r>
              <a:rPr lang="tr-TR" dirty="0">
                <a:effectLst/>
              </a:rPr>
              <a:t>Resmi belirtim araçlarını model denetleyicileri, tutarlılık denetleyicileri ve kod oluşturucularla birleştiren birkaç entegre araç seti vardır. </a:t>
            </a:r>
            <a:endParaRPr lang="tr-TR" dirty="0" smtClean="0">
              <a:effectLst/>
            </a:endParaRPr>
          </a:p>
          <a:p>
            <a:pPr marL="22871" indent="0">
              <a:buNone/>
            </a:pPr>
            <a:r>
              <a:rPr lang="tr-TR" dirty="0">
                <a:effectLst/>
              </a:rPr>
              <a:t> </a:t>
            </a:r>
            <a:r>
              <a:rPr lang="tr-TR" dirty="0" smtClean="0">
                <a:effectLst/>
              </a:rPr>
              <a:t>   Örneğin</a:t>
            </a:r>
            <a:r>
              <a:rPr lang="tr-TR" dirty="0">
                <a:effectLst/>
              </a:rPr>
              <a:t>, ilk olarak 1970'lerde tanıtılan, yazılım maliyetini düşürme (SCR) adı verilen gereksinim odaklı resmi bir yöntemi düşünün. SCR, sistem davranışını paydaşların anlayabileceği bir şekilde temsil etmek için bir tablo gösterimi (doğal olarak resmi) kullanır. Ardından, </a:t>
            </a:r>
            <a:r>
              <a:rPr lang="tr-TR" dirty="0" err="1">
                <a:effectLst/>
              </a:rPr>
              <a:t>spesifikasyonun</a:t>
            </a:r>
            <a:r>
              <a:rPr lang="tr-TR" dirty="0">
                <a:effectLst/>
              </a:rPr>
              <a:t> tutarlılığını, eksiksizliğini ve doğruluğunu kontrol etmek için bir dizi resmi araç kullanılabilir. Ek olarak, araç seti bir model denetleyicisi, bir PVS ön ucu, bir değişmez oluşturucu, bir özellik denetleyicisi ve bir test senaryosu oluşturucu içerir.</a:t>
            </a:r>
          </a:p>
          <a:p>
            <a:r>
              <a:rPr lang="tr-TR" dirty="0">
                <a:effectLst/>
              </a:rPr>
              <a:t>  </a:t>
            </a:r>
            <a:r>
              <a:rPr lang="tr-TR" dirty="0" smtClean="0">
                <a:effectLst/>
              </a:rPr>
              <a:t> </a:t>
            </a:r>
            <a:r>
              <a:rPr lang="tr-TR" dirty="0">
                <a:effectLst/>
              </a:rPr>
              <a:t>Lockheed Martin dahil birçok şirket, uzun yıllardır SCR kullanıyor. Kayda değer başarılar arasında, gömülü bir yazılım cihazının güvenlik açısından kritik bir modülünün veri ayrımını zorunlu kıldığının onaylanması ve NASA sistemleri için güvenlik açısından kritik üç yazılım modülünün gereksinimlerinin belirtilmesi sayılabilir (</a:t>
            </a:r>
            <a:r>
              <a:rPr lang="tr-TR" dirty="0" err="1">
                <a:effectLst/>
              </a:rPr>
              <a:t>Heitmeyer</a:t>
            </a:r>
            <a:r>
              <a:rPr lang="tr-TR" dirty="0">
                <a:effectLst/>
              </a:rPr>
              <a:t> 2007).</a:t>
            </a:r>
          </a:p>
          <a:p>
            <a:r>
              <a:rPr lang="tr-TR" dirty="0" smtClean="0">
                <a:effectLst/>
              </a:rPr>
              <a:t>Resmi </a:t>
            </a:r>
            <a:r>
              <a:rPr lang="tr-TR" dirty="0">
                <a:effectLst/>
              </a:rPr>
              <a:t>yöntemlere, örneğin kullanımının çok zor veya pahalı olduğu, sosyalleştirilmesi zor olduğu veya çok fazla eğitim gerektirdiği gibi bir dizi “standart” itiraz vardır. Bu itirazlara yönelik çürütmeler basit, ancak durumsaldır. Örneğin, çok fazla eğitim ne kadardır? belirli kuruluşlar, belirli yetenek olgunluk modeli (CMM) seviyelerine ulaşmak için milyonlarca dolar harcarlar, ancak resmi yöntemlerin kullanımı için eğitime önemli ölçüde daha az para yatırmaktan kaçınırlar. Her durumda, naif noktalara dayanan resmi yöntemlerin elden çıkarılmasına karşı dikkatli olun. Ancak </a:t>
            </a:r>
            <a:r>
              <a:rPr lang="tr-TR" dirty="0" err="1">
                <a:effectLst/>
              </a:rPr>
              <a:t>implante</a:t>
            </a:r>
            <a:r>
              <a:rPr lang="tr-TR" dirty="0">
                <a:effectLst/>
              </a:rPr>
              <a:t> edilebilir bir insülin pompasına veya </a:t>
            </a:r>
            <a:r>
              <a:rPr lang="tr-TR" dirty="0" err="1">
                <a:effectLst/>
              </a:rPr>
              <a:t>defibrilatöre</a:t>
            </a:r>
            <a:r>
              <a:rPr lang="tr-TR" dirty="0">
                <a:effectLst/>
              </a:rPr>
              <a:t> ihtiyacınız olsaydı, ne tür gereksinimlerin doğrulanması ve onaylanmasını istersiniz? Muhtemelen resmi teknikler de dahil olmak üzere her türlü doğrulama ve doğrulamanın mevcut olmasını istersiniz. Aynı şey evinizin yakınındaki bir nükleer santral, ihtiyaç duyduğunuz radyasyon </a:t>
            </a:r>
            <a:r>
              <a:rPr lang="tr-TR" dirty="0" err="1">
                <a:effectLst/>
              </a:rPr>
              <a:t>dozlama</a:t>
            </a:r>
            <a:r>
              <a:rPr lang="tr-TR" dirty="0">
                <a:effectLst/>
              </a:rPr>
              <a:t> makinesi, otomobiliniz için güvenlik ve kısıtlama sistemi vb. için de geçerlidir. Akıllı çamaşır makinesi gibi nispeten sıradan ev cihazlarında bile yüksek doğruluk gereksinimleri gereklidir ve bunlar yalnızca resmi ve resmi olmayan tekniklerin bir kombinasyonu ile elde edilebilir. Resmi yöntemler her durum için değildir, ancak görev açısından kritik durumlarda gerçekten dikkate alınmaları gerekir.</a:t>
            </a:r>
          </a:p>
          <a:p>
            <a:endParaRPr lang="tr-TR" dirty="0"/>
          </a:p>
        </p:txBody>
      </p:sp>
    </p:spTree>
    <p:extLst>
      <p:ext uri="{BB962C8B-B14F-4D97-AF65-F5344CB8AC3E}">
        <p14:creationId xmlns:p14="http://schemas.microsoft.com/office/powerpoint/2010/main" val="97730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44563" y="3917066"/>
            <a:ext cx="5667375" cy="579528"/>
          </a:xfrm>
        </p:spPr>
        <p:txBody>
          <a:bodyPr>
            <a:normAutofit fontScale="90000"/>
          </a:bodyPr>
          <a:lstStyle/>
          <a:p>
            <a:r>
              <a:rPr lang="tr-TR" dirty="0" smtClean="0"/>
              <a:t>İtirazlar ve Mitler</a:t>
            </a:r>
            <a:endParaRPr lang="tr-TR" dirty="0"/>
          </a:p>
        </p:txBody>
      </p:sp>
      <p:sp>
        <p:nvSpPr>
          <p:cNvPr id="3" name="Alt Başlık 2"/>
          <p:cNvSpPr>
            <a:spLocks noGrp="1"/>
          </p:cNvSpPr>
          <p:nvPr>
            <p:ph type="subTitle" idx="1"/>
          </p:nvPr>
        </p:nvSpPr>
        <p:spPr>
          <a:xfrm>
            <a:off x="944563" y="4728956"/>
            <a:ext cx="5667375" cy="2703338"/>
          </a:xfrm>
        </p:spPr>
        <p:txBody>
          <a:bodyPr>
            <a:normAutofit fontScale="92500" lnSpcReduction="20000"/>
          </a:bodyPr>
          <a:lstStyle/>
          <a:p>
            <a:r>
              <a:rPr lang="tr-TR" sz="1735" dirty="0"/>
              <a:t>İtirazlar ve Mitler Biçimsel yöntemlerin kullanılmasına yönelik bazı itirazlar, hataya açık olabilecekleri (tıpkı matematiksel teorem kanıtlama veya bilgisayar programlama gibi) ve bazen bazı sistemler için gerçekçi olmadıkları gerçeğini içerir. Bu itirazlar bazen geçerlidir. Ancak resmi yöntemlerin tek başına kullanılması amaçlanmamıştır ve testin yerini almazlar. Resmi yöntemler, diğer kalite güvencesi yaklaşımlarını tamamlayıcı niteliktedir. Biçimsel yöntemlere yönelik diğer “standart” itirazlardan bazıları mitlere dayanmaktadır. </a:t>
            </a:r>
            <a:r>
              <a:rPr lang="tr-TR" sz="1735" dirty="0" err="1"/>
              <a:t>Hall</a:t>
            </a:r>
            <a:r>
              <a:rPr lang="tr-TR" sz="1735" dirty="0"/>
              <a:t> ve </a:t>
            </a:r>
            <a:r>
              <a:rPr lang="tr-TR" sz="1735" dirty="0" err="1"/>
              <a:t>Bowen</a:t>
            </a:r>
            <a:r>
              <a:rPr lang="tr-TR" sz="1735" dirty="0"/>
              <a:t> ve </a:t>
            </a:r>
            <a:r>
              <a:rPr lang="tr-TR" sz="1735" dirty="0" err="1"/>
              <a:t>Hinchey'nin</a:t>
            </a:r>
            <a:r>
              <a:rPr lang="tr-TR" sz="1735" dirty="0"/>
              <a:t> makaleleri bu yanlış anlamaları yakalamaya ve çürütmeye yardımcı oluyor. </a:t>
            </a:r>
            <a:endParaRPr lang="tr-TR" sz="1735" dirty="0"/>
          </a:p>
        </p:txBody>
      </p:sp>
    </p:spTree>
    <p:extLst>
      <p:ext uri="{BB962C8B-B14F-4D97-AF65-F5344CB8AC3E}">
        <p14:creationId xmlns:p14="http://schemas.microsoft.com/office/powerpoint/2010/main" val="2095283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1176" y="899108"/>
            <a:ext cx="5798185" cy="1372235"/>
          </a:xfrm>
          <a:custGeom>
            <a:avLst/>
            <a:gdLst/>
            <a:ahLst/>
            <a:cxnLst/>
            <a:rect l="l" t="t" r="r" b="b"/>
            <a:pathLst>
              <a:path w="5798184" h="1372235">
                <a:moveTo>
                  <a:pt x="5798185" y="0"/>
                </a:moveTo>
                <a:lnTo>
                  <a:pt x="0" y="0"/>
                </a:lnTo>
                <a:lnTo>
                  <a:pt x="0" y="343204"/>
                </a:lnTo>
                <a:lnTo>
                  <a:pt x="480009" y="343204"/>
                </a:lnTo>
                <a:lnTo>
                  <a:pt x="480009" y="686104"/>
                </a:lnTo>
                <a:lnTo>
                  <a:pt x="480009" y="1029004"/>
                </a:lnTo>
                <a:lnTo>
                  <a:pt x="480009" y="1371904"/>
                </a:lnTo>
                <a:lnTo>
                  <a:pt x="5798134" y="1371904"/>
                </a:lnTo>
                <a:lnTo>
                  <a:pt x="5798134" y="1029004"/>
                </a:lnTo>
                <a:lnTo>
                  <a:pt x="5798134" y="686104"/>
                </a:lnTo>
                <a:lnTo>
                  <a:pt x="5798134" y="343204"/>
                </a:lnTo>
                <a:lnTo>
                  <a:pt x="5798185" y="0"/>
                </a:lnTo>
                <a:close/>
              </a:path>
            </a:pathLst>
          </a:custGeom>
          <a:solidFill>
            <a:srgbClr val="F8F8F9"/>
          </a:solidFill>
        </p:spPr>
        <p:txBody>
          <a:bodyPr wrap="square" lIns="0" tIns="0" rIns="0" bIns="0" rtlCol="0"/>
          <a:lstStyle/>
          <a:p>
            <a:endParaRPr/>
          </a:p>
        </p:txBody>
      </p:sp>
      <p:sp>
        <p:nvSpPr>
          <p:cNvPr id="3" name="object 3"/>
          <p:cNvSpPr txBox="1"/>
          <p:nvPr/>
        </p:nvSpPr>
        <p:spPr>
          <a:xfrm>
            <a:off x="886764" y="946150"/>
            <a:ext cx="5567680" cy="132334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1F2023"/>
                </a:solidFill>
                <a:latin typeface="Arial Black" panose="020B0A04020102020204" pitchFamily="34" charset="0"/>
                <a:cs typeface="Calibri"/>
              </a:rPr>
              <a:t>Ş</a:t>
            </a:r>
            <a:r>
              <a:rPr sz="1600" spc="85" dirty="0">
                <a:solidFill>
                  <a:srgbClr val="1F2023"/>
                </a:solidFill>
                <a:latin typeface="Arial Black" panose="020B0A04020102020204" pitchFamily="34" charset="0"/>
                <a:cs typeface="Arial"/>
              </a:rPr>
              <a:t>eki</a:t>
            </a:r>
            <a:r>
              <a:rPr sz="1600" spc="45" dirty="0">
                <a:solidFill>
                  <a:srgbClr val="1F2023"/>
                </a:solidFill>
                <a:latin typeface="Arial Black" panose="020B0A04020102020204" pitchFamily="34" charset="0"/>
                <a:cs typeface="Arial"/>
              </a:rPr>
              <a:t>l</a:t>
            </a:r>
            <a:r>
              <a:rPr sz="1600" spc="-35" dirty="0">
                <a:solidFill>
                  <a:srgbClr val="1F2023"/>
                </a:solidFill>
                <a:latin typeface="Arial Black" panose="020B0A04020102020204" pitchFamily="34" charset="0"/>
                <a:cs typeface="Arial"/>
              </a:rPr>
              <a:t> </a:t>
            </a:r>
            <a:r>
              <a:rPr sz="1600" spc="45" dirty="0">
                <a:solidFill>
                  <a:srgbClr val="1F2023"/>
                </a:solidFill>
                <a:latin typeface="Arial Black" panose="020B0A04020102020204" pitchFamily="34" charset="0"/>
                <a:cs typeface="Arial"/>
              </a:rPr>
              <a:t>6.</a:t>
            </a:r>
            <a:r>
              <a:rPr sz="1600" spc="65" dirty="0">
                <a:solidFill>
                  <a:srgbClr val="1F2023"/>
                </a:solidFill>
                <a:latin typeface="Arial Black" panose="020B0A04020102020204" pitchFamily="34" charset="0"/>
                <a:cs typeface="Arial"/>
              </a:rPr>
              <a:t>3</a:t>
            </a:r>
            <a:r>
              <a:rPr sz="1600" spc="-40" dirty="0">
                <a:solidFill>
                  <a:srgbClr val="1F2023"/>
                </a:solidFill>
                <a:latin typeface="Arial Black" panose="020B0A04020102020204" pitchFamily="34" charset="0"/>
                <a:cs typeface="Arial"/>
              </a:rPr>
              <a:t> </a:t>
            </a:r>
            <a:r>
              <a:rPr sz="1600" spc="-10" dirty="0">
                <a:solidFill>
                  <a:srgbClr val="1F2023"/>
                </a:solidFill>
                <a:latin typeface="Arial Black" panose="020B0A04020102020204" pitchFamily="34" charset="0"/>
                <a:cs typeface="Arial"/>
              </a:rPr>
              <a:t>-</a:t>
            </a:r>
            <a:r>
              <a:rPr sz="1600" spc="30" dirty="0">
                <a:solidFill>
                  <a:srgbClr val="1F2023"/>
                </a:solidFill>
                <a:latin typeface="Arial Black" panose="020B0A04020102020204" pitchFamily="34" charset="0"/>
                <a:cs typeface="Arial"/>
              </a:rPr>
              <a:t>)</a:t>
            </a:r>
            <a:r>
              <a:rPr sz="1600" spc="-125" dirty="0">
                <a:solidFill>
                  <a:srgbClr val="1F2023"/>
                </a:solidFill>
                <a:latin typeface="Arial Black" panose="020B0A04020102020204" pitchFamily="34" charset="0"/>
                <a:cs typeface="Arial"/>
              </a:rPr>
              <a:t> </a:t>
            </a:r>
            <a:r>
              <a:rPr sz="1800" dirty="0">
                <a:solidFill>
                  <a:srgbClr val="1F2023"/>
                </a:solidFill>
                <a:latin typeface="Times New Roman"/>
                <a:cs typeface="Times New Roman"/>
              </a:rPr>
              <a:t>İstas</a:t>
            </a:r>
            <a:r>
              <a:rPr sz="1800" spc="20" dirty="0">
                <a:solidFill>
                  <a:srgbClr val="1F2023"/>
                </a:solidFill>
                <a:latin typeface="Times New Roman"/>
                <a:cs typeface="Times New Roman"/>
              </a:rPr>
              <a:t>y</a:t>
            </a:r>
            <a:r>
              <a:rPr sz="1800" dirty="0">
                <a:solidFill>
                  <a:srgbClr val="1F2023"/>
                </a:solidFill>
                <a:latin typeface="Times New Roman"/>
                <a:cs typeface="Times New Roman"/>
              </a:rPr>
              <a:t>on i</a:t>
            </a:r>
            <a:r>
              <a:rPr sz="1800" spc="5" dirty="0">
                <a:solidFill>
                  <a:srgbClr val="1F2023"/>
                </a:solidFill>
                <a:latin typeface="Times New Roman"/>
                <a:cs typeface="Times New Roman"/>
              </a:rPr>
              <a:t>ç</a:t>
            </a:r>
            <a:r>
              <a:rPr sz="1800" dirty="0">
                <a:solidFill>
                  <a:srgbClr val="1F2023"/>
                </a:solidFill>
                <a:latin typeface="Times New Roman"/>
                <a:cs typeface="Times New Roman"/>
              </a:rPr>
              <a:t>in</a:t>
            </a:r>
            <a:r>
              <a:rPr sz="1800" spc="5" dirty="0">
                <a:solidFill>
                  <a:srgbClr val="1F2023"/>
                </a:solidFill>
                <a:latin typeface="Times New Roman"/>
                <a:cs typeface="Times New Roman"/>
              </a:rPr>
              <a:t> </a:t>
            </a:r>
            <a:r>
              <a:rPr sz="1800" dirty="0">
                <a:solidFill>
                  <a:srgbClr val="1F2023"/>
                </a:solidFill>
                <a:latin typeface="Times New Roman"/>
                <a:cs typeface="Times New Roman"/>
              </a:rPr>
              <a:t>tr</a:t>
            </a:r>
            <a:r>
              <a:rPr sz="1800" spc="5" dirty="0">
                <a:solidFill>
                  <a:srgbClr val="1F2023"/>
                </a:solidFill>
                <a:latin typeface="Times New Roman"/>
                <a:cs typeface="Times New Roman"/>
              </a:rPr>
              <a:t>e</a:t>
            </a:r>
            <a:r>
              <a:rPr sz="1800" dirty="0">
                <a:solidFill>
                  <a:srgbClr val="1F2023"/>
                </a:solidFill>
                <a:latin typeface="Times New Roman"/>
                <a:cs typeface="Times New Roman"/>
              </a:rPr>
              <a:t>n varış d</a:t>
            </a:r>
            <a:r>
              <a:rPr sz="1800" spc="5" dirty="0">
                <a:solidFill>
                  <a:srgbClr val="1F2023"/>
                </a:solidFill>
                <a:latin typeface="Times New Roman"/>
                <a:cs typeface="Times New Roman"/>
              </a:rPr>
              <a:t>a</a:t>
            </a:r>
            <a:r>
              <a:rPr sz="1800" dirty="0">
                <a:solidFill>
                  <a:srgbClr val="1F2023"/>
                </a:solidFill>
                <a:latin typeface="Times New Roman"/>
                <a:cs typeface="Times New Roman"/>
              </a:rPr>
              <a:t>vranışı.</a:t>
            </a:r>
            <a:endParaRPr sz="1800" dirty="0">
              <a:latin typeface="Times New Roman"/>
              <a:cs typeface="Times New Roman"/>
            </a:endParaRPr>
          </a:p>
          <a:p>
            <a:pPr>
              <a:lnSpc>
                <a:spcPct val="100000"/>
              </a:lnSpc>
              <a:spcBef>
                <a:spcPts val="15"/>
              </a:spcBef>
            </a:pPr>
            <a:endParaRPr sz="2300" dirty="0">
              <a:latin typeface="Times New Roman"/>
              <a:cs typeface="Times New Roman"/>
            </a:endParaRPr>
          </a:p>
          <a:p>
            <a:pPr marL="492125" marR="5080">
              <a:lnSpc>
                <a:spcPct val="140600"/>
              </a:lnSpc>
            </a:pPr>
            <a:r>
              <a:rPr sz="1600" spc="-10" dirty="0">
                <a:solidFill>
                  <a:srgbClr val="1F2023"/>
                </a:solidFill>
                <a:latin typeface="Calibri"/>
                <a:cs typeface="Calibri"/>
              </a:rPr>
              <a:t>Tren</a:t>
            </a:r>
            <a:r>
              <a:rPr sz="1600" spc="5" dirty="0">
                <a:solidFill>
                  <a:srgbClr val="1F2023"/>
                </a:solidFill>
                <a:latin typeface="Calibri"/>
                <a:cs typeface="Calibri"/>
              </a:rPr>
              <a:t> </a:t>
            </a:r>
            <a:r>
              <a:rPr sz="1600" spc="-5" dirty="0">
                <a:solidFill>
                  <a:srgbClr val="1F2023"/>
                </a:solidFill>
                <a:latin typeface="Calibri"/>
                <a:cs typeface="Calibri"/>
              </a:rPr>
              <a:t>İstasyondan</a:t>
            </a:r>
            <a:r>
              <a:rPr sz="1600" spc="15" dirty="0">
                <a:solidFill>
                  <a:srgbClr val="1F2023"/>
                </a:solidFill>
                <a:latin typeface="Calibri"/>
                <a:cs typeface="Calibri"/>
              </a:rPr>
              <a:t> </a:t>
            </a:r>
            <a:r>
              <a:rPr sz="1600" spc="-5" dirty="0">
                <a:solidFill>
                  <a:srgbClr val="1F2023"/>
                </a:solidFill>
                <a:latin typeface="Calibri"/>
                <a:cs typeface="Calibri"/>
              </a:rPr>
              <a:t>hareket</a:t>
            </a:r>
            <a:r>
              <a:rPr sz="1600" spc="10" dirty="0">
                <a:solidFill>
                  <a:srgbClr val="1F2023"/>
                </a:solidFill>
                <a:latin typeface="Calibri"/>
                <a:cs typeface="Calibri"/>
              </a:rPr>
              <a:t> </a:t>
            </a:r>
            <a:r>
              <a:rPr sz="1600" spc="-5" dirty="0">
                <a:solidFill>
                  <a:srgbClr val="1F2023"/>
                </a:solidFill>
                <a:latin typeface="Calibri"/>
                <a:cs typeface="Calibri"/>
              </a:rPr>
              <a:t>etmeden</a:t>
            </a:r>
            <a:r>
              <a:rPr sz="1600" spc="20" dirty="0">
                <a:solidFill>
                  <a:srgbClr val="1F2023"/>
                </a:solidFill>
                <a:latin typeface="Calibri"/>
                <a:cs typeface="Calibri"/>
              </a:rPr>
              <a:t> </a:t>
            </a:r>
            <a:r>
              <a:rPr sz="1600" spc="-10" dirty="0">
                <a:solidFill>
                  <a:srgbClr val="1F2023"/>
                </a:solidFill>
                <a:latin typeface="Calibri"/>
                <a:cs typeface="Calibri"/>
              </a:rPr>
              <a:t>önce</a:t>
            </a:r>
            <a:r>
              <a:rPr sz="1600" spc="10" dirty="0">
                <a:solidFill>
                  <a:srgbClr val="1F2023"/>
                </a:solidFill>
                <a:latin typeface="Calibri"/>
                <a:cs typeface="Calibri"/>
              </a:rPr>
              <a:t> </a:t>
            </a:r>
            <a:r>
              <a:rPr sz="1600" spc="-5" dirty="0">
                <a:solidFill>
                  <a:srgbClr val="1F2023"/>
                </a:solidFill>
                <a:latin typeface="Calibri"/>
                <a:cs typeface="Calibri"/>
              </a:rPr>
              <a:t>yapılacak</a:t>
            </a:r>
            <a:r>
              <a:rPr sz="1600" spc="5" dirty="0">
                <a:solidFill>
                  <a:srgbClr val="1F2023"/>
                </a:solidFill>
                <a:latin typeface="Calibri"/>
                <a:cs typeface="Calibri"/>
              </a:rPr>
              <a:t> </a:t>
            </a:r>
            <a:r>
              <a:rPr sz="1600" spc="-5" dirty="0">
                <a:solidFill>
                  <a:srgbClr val="1F2023"/>
                </a:solidFill>
                <a:latin typeface="Calibri"/>
                <a:cs typeface="Calibri"/>
              </a:rPr>
              <a:t>kontroller; </a:t>
            </a:r>
            <a:r>
              <a:rPr sz="1600" spc="-345" dirty="0">
                <a:solidFill>
                  <a:srgbClr val="1F2023"/>
                </a:solidFill>
                <a:latin typeface="Calibri"/>
                <a:cs typeface="Calibri"/>
              </a:rPr>
              <a:t> </a:t>
            </a:r>
            <a:r>
              <a:rPr sz="1600" spc="-5" dirty="0">
                <a:solidFill>
                  <a:srgbClr val="1F2023"/>
                </a:solidFill>
                <a:latin typeface="Calibri"/>
                <a:cs typeface="Calibri"/>
              </a:rPr>
              <a:t>İstasyonda</a:t>
            </a:r>
            <a:r>
              <a:rPr sz="1600" dirty="0">
                <a:solidFill>
                  <a:srgbClr val="1F2023"/>
                </a:solidFill>
                <a:latin typeface="Calibri"/>
                <a:cs typeface="Calibri"/>
              </a:rPr>
              <a:t> </a:t>
            </a:r>
            <a:r>
              <a:rPr sz="1600" spc="-5" dirty="0">
                <a:solidFill>
                  <a:srgbClr val="1F2023"/>
                </a:solidFill>
                <a:latin typeface="Calibri"/>
                <a:cs typeface="Calibri"/>
              </a:rPr>
              <a:t>tren </a:t>
            </a:r>
            <a:r>
              <a:rPr sz="1600" dirty="0">
                <a:solidFill>
                  <a:srgbClr val="1F2023"/>
                </a:solidFill>
                <a:latin typeface="Calibri"/>
                <a:cs typeface="Calibri"/>
              </a:rPr>
              <a:t>için</a:t>
            </a:r>
            <a:r>
              <a:rPr sz="1600" spc="-5" dirty="0">
                <a:solidFill>
                  <a:srgbClr val="1F2023"/>
                </a:solidFill>
                <a:latin typeface="Calibri"/>
                <a:cs typeface="Calibri"/>
              </a:rPr>
              <a:t> yer</a:t>
            </a:r>
            <a:r>
              <a:rPr sz="1600" dirty="0">
                <a:solidFill>
                  <a:srgbClr val="1F2023"/>
                </a:solidFill>
                <a:latin typeface="Calibri"/>
                <a:cs typeface="Calibri"/>
              </a:rPr>
              <a:t> </a:t>
            </a:r>
            <a:r>
              <a:rPr sz="1600" spc="-5" dirty="0">
                <a:solidFill>
                  <a:srgbClr val="1F2023"/>
                </a:solidFill>
                <a:latin typeface="Calibri"/>
                <a:cs typeface="Calibri"/>
              </a:rPr>
              <a:t>var</a:t>
            </a:r>
            <a:r>
              <a:rPr sz="1600" spc="5" dirty="0">
                <a:solidFill>
                  <a:srgbClr val="1F2023"/>
                </a:solidFill>
                <a:latin typeface="Calibri"/>
                <a:cs typeface="Calibri"/>
              </a:rPr>
              <a:t> </a:t>
            </a:r>
            <a:r>
              <a:rPr sz="1600" spc="-5" dirty="0">
                <a:solidFill>
                  <a:srgbClr val="1F2023"/>
                </a:solidFill>
                <a:latin typeface="Calibri"/>
                <a:cs typeface="Calibri"/>
              </a:rPr>
              <a:t>mı?</a:t>
            </a:r>
            <a:r>
              <a:rPr sz="1600" dirty="0">
                <a:solidFill>
                  <a:srgbClr val="1F2023"/>
                </a:solidFill>
                <a:latin typeface="Calibri"/>
                <a:cs typeface="Calibri"/>
              </a:rPr>
              <a:t> </a:t>
            </a:r>
            <a:r>
              <a:rPr sz="1600" spc="-5" dirty="0">
                <a:solidFill>
                  <a:srgbClr val="1F2023"/>
                </a:solidFill>
                <a:latin typeface="Calibri"/>
                <a:cs typeface="Calibri"/>
              </a:rPr>
              <a:t>Platform</a:t>
            </a:r>
            <a:r>
              <a:rPr sz="1600" spc="5" dirty="0">
                <a:solidFill>
                  <a:srgbClr val="1F2023"/>
                </a:solidFill>
                <a:latin typeface="Calibri"/>
                <a:cs typeface="Calibri"/>
              </a:rPr>
              <a:t> </a:t>
            </a:r>
            <a:r>
              <a:rPr sz="1600" spc="-5" dirty="0">
                <a:solidFill>
                  <a:srgbClr val="1F2023"/>
                </a:solidFill>
                <a:latin typeface="Calibri"/>
                <a:cs typeface="Calibri"/>
              </a:rPr>
              <a:t>hazır</a:t>
            </a:r>
            <a:r>
              <a:rPr sz="1600" spc="-10" dirty="0">
                <a:solidFill>
                  <a:srgbClr val="1F2023"/>
                </a:solidFill>
                <a:latin typeface="Calibri"/>
                <a:cs typeface="Calibri"/>
              </a:rPr>
              <a:t> </a:t>
            </a:r>
            <a:r>
              <a:rPr sz="1600" spc="-5" dirty="0">
                <a:solidFill>
                  <a:srgbClr val="1F2023"/>
                </a:solidFill>
                <a:latin typeface="Calibri"/>
                <a:cs typeface="Calibri"/>
              </a:rPr>
              <a:t>mı?</a:t>
            </a:r>
            <a:endParaRPr sz="1600" dirty="0">
              <a:latin typeface="Calibri"/>
              <a:cs typeface="Calibri"/>
            </a:endParaRPr>
          </a:p>
        </p:txBody>
      </p:sp>
      <p:sp>
        <p:nvSpPr>
          <p:cNvPr id="4" name="object 4"/>
          <p:cNvSpPr/>
          <p:nvPr/>
        </p:nvSpPr>
        <p:spPr>
          <a:xfrm>
            <a:off x="881176" y="2271140"/>
            <a:ext cx="5798185" cy="4542155"/>
          </a:xfrm>
          <a:custGeom>
            <a:avLst/>
            <a:gdLst/>
            <a:ahLst/>
            <a:cxnLst/>
            <a:rect l="l" t="t" r="r" b="b"/>
            <a:pathLst>
              <a:path w="5798184" h="4542155">
                <a:moveTo>
                  <a:pt x="5798185" y="2141474"/>
                </a:moveTo>
                <a:lnTo>
                  <a:pt x="5798134" y="1798574"/>
                </a:lnTo>
                <a:lnTo>
                  <a:pt x="5798134" y="0"/>
                </a:lnTo>
                <a:lnTo>
                  <a:pt x="480009" y="0"/>
                </a:lnTo>
                <a:lnTo>
                  <a:pt x="480009" y="1798574"/>
                </a:lnTo>
                <a:lnTo>
                  <a:pt x="586689" y="1798574"/>
                </a:lnTo>
                <a:lnTo>
                  <a:pt x="586689" y="2141474"/>
                </a:lnTo>
                <a:lnTo>
                  <a:pt x="0" y="2141474"/>
                </a:lnTo>
                <a:lnTo>
                  <a:pt x="0" y="2484374"/>
                </a:lnTo>
                <a:lnTo>
                  <a:pt x="0" y="2827274"/>
                </a:lnTo>
                <a:lnTo>
                  <a:pt x="0" y="4542028"/>
                </a:lnTo>
                <a:lnTo>
                  <a:pt x="5798185" y="4542028"/>
                </a:lnTo>
                <a:lnTo>
                  <a:pt x="5798185" y="2484374"/>
                </a:lnTo>
                <a:lnTo>
                  <a:pt x="5798185" y="2141474"/>
                </a:lnTo>
                <a:close/>
              </a:path>
            </a:pathLst>
          </a:custGeom>
          <a:solidFill>
            <a:srgbClr val="F8F8F9"/>
          </a:solidFill>
        </p:spPr>
        <p:txBody>
          <a:bodyPr wrap="square" lIns="0" tIns="0" rIns="0" bIns="0" rtlCol="0"/>
          <a:lstStyle/>
          <a:p>
            <a:endParaRPr/>
          </a:p>
        </p:txBody>
      </p:sp>
      <p:sp>
        <p:nvSpPr>
          <p:cNvPr id="5" name="object 5"/>
          <p:cNvSpPr txBox="1"/>
          <p:nvPr/>
        </p:nvSpPr>
        <p:spPr>
          <a:xfrm>
            <a:off x="886764" y="4385588"/>
            <a:ext cx="5605780" cy="2426335"/>
          </a:xfrm>
          <a:prstGeom prst="rect">
            <a:avLst/>
          </a:prstGeom>
        </p:spPr>
        <p:txBody>
          <a:bodyPr vert="horz" wrap="square" lIns="0" tIns="12700" rIns="0" bIns="0" rtlCol="0">
            <a:spAutoFit/>
          </a:bodyPr>
          <a:lstStyle/>
          <a:p>
            <a:pPr marL="12700" marR="704215">
              <a:lnSpc>
                <a:spcPct val="140600"/>
              </a:lnSpc>
              <a:spcBef>
                <a:spcPts val="100"/>
              </a:spcBef>
            </a:pPr>
            <a:r>
              <a:rPr sz="1600" spc="-5" dirty="0">
                <a:solidFill>
                  <a:srgbClr val="1F2023"/>
                </a:solidFill>
                <a:latin typeface="Arial"/>
                <a:cs typeface="Arial"/>
              </a:rPr>
              <a:t>E</a:t>
            </a:r>
            <a:r>
              <a:rPr sz="1600" spc="-5" dirty="0">
                <a:solidFill>
                  <a:srgbClr val="1F2023"/>
                </a:solidFill>
                <a:latin typeface="Calibri"/>
                <a:cs typeface="Calibri"/>
              </a:rPr>
              <a:t>ğer şartlar</a:t>
            </a:r>
            <a:r>
              <a:rPr sz="1600" dirty="0">
                <a:solidFill>
                  <a:srgbClr val="1F2023"/>
                </a:solidFill>
                <a:latin typeface="Calibri"/>
                <a:cs typeface="Calibri"/>
              </a:rPr>
              <a:t> </a:t>
            </a:r>
            <a:r>
              <a:rPr sz="1600" spc="-5" dirty="0">
                <a:solidFill>
                  <a:srgbClr val="1F2023"/>
                </a:solidFill>
                <a:latin typeface="Calibri"/>
                <a:cs typeface="Calibri"/>
              </a:rPr>
              <a:t>sağlanıyorsa,</a:t>
            </a:r>
            <a:r>
              <a:rPr sz="1600" dirty="0">
                <a:solidFill>
                  <a:srgbClr val="1F2023"/>
                </a:solidFill>
                <a:latin typeface="Calibri"/>
                <a:cs typeface="Calibri"/>
              </a:rPr>
              <a:t> </a:t>
            </a:r>
            <a:r>
              <a:rPr sz="1600" spc="-5" dirty="0">
                <a:solidFill>
                  <a:srgbClr val="1F2023"/>
                </a:solidFill>
                <a:latin typeface="Calibri"/>
                <a:cs typeface="Calibri"/>
              </a:rPr>
              <a:t>tren</a:t>
            </a:r>
            <a:r>
              <a:rPr sz="1600" spc="5" dirty="0">
                <a:solidFill>
                  <a:srgbClr val="1F2023"/>
                </a:solidFill>
                <a:latin typeface="Calibri"/>
                <a:cs typeface="Calibri"/>
              </a:rPr>
              <a:t> </a:t>
            </a:r>
            <a:r>
              <a:rPr sz="1600" spc="-5" dirty="0">
                <a:solidFill>
                  <a:srgbClr val="1F2023"/>
                </a:solidFill>
                <a:latin typeface="Calibri"/>
                <a:cs typeface="Calibri"/>
              </a:rPr>
              <a:t>geliyor</a:t>
            </a:r>
            <a:r>
              <a:rPr sz="1600" spc="5" dirty="0">
                <a:solidFill>
                  <a:srgbClr val="1F2023"/>
                </a:solidFill>
                <a:latin typeface="Calibri"/>
                <a:cs typeface="Calibri"/>
              </a:rPr>
              <a:t> </a:t>
            </a:r>
            <a:r>
              <a:rPr sz="1600" spc="-5" dirty="0">
                <a:solidFill>
                  <a:srgbClr val="1F2023"/>
                </a:solidFill>
                <a:latin typeface="Calibri"/>
                <a:cs typeface="Calibri"/>
              </a:rPr>
              <a:t>olarak işaretlensin</a:t>
            </a:r>
            <a:r>
              <a:rPr sz="1600" spc="5" dirty="0">
                <a:solidFill>
                  <a:srgbClr val="1F2023"/>
                </a:solidFill>
                <a:latin typeface="Calibri"/>
                <a:cs typeface="Calibri"/>
              </a:rPr>
              <a:t> </a:t>
            </a:r>
            <a:r>
              <a:rPr sz="1600" spc="-5" dirty="0">
                <a:solidFill>
                  <a:srgbClr val="1F2023"/>
                </a:solidFill>
                <a:latin typeface="Calibri"/>
                <a:cs typeface="Calibri"/>
              </a:rPr>
              <a:t>ve </a:t>
            </a:r>
            <a:r>
              <a:rPr sz="1600" spc="-345" dirty="0">
                <a:solidFill>
                  <a:srgbClr val="1F2023"/>
                </a:solidFill>
                <a:latin typeface="Calibri"/>
                <a:cs typeface="Calibri"/>
              </a:rPr>
              <a:t> </a:t>
            </a:r>
            <a:r>
              <a:rPr sz="1600" spc="-5" dirty="0">
                <a:solidFill>
                  <a:srgbClr val="1F2023"/>
                </a:solidFill>
                <a:latin typeface="Calibri"/>
                <a:cs typeface="Calibri"/>
              </a:rPr>
              <a:t>istasyondaki tren sayısı</a:t>
            </a:r>
            <a:r>
              <a:rPr sz="1600" dirty="0">
                <a:solidFill>
                  <a:srgbClr val="1F2023"/>
                </a:solidFill>
                <a:latin typeface="Calibri"/>
                <a:cs typeface="Calibri"/>
              </a:rPr>
              <a:t> </a:t>
            </a:r>
            <a:r>
              <a:rPr sz="1600" spc="-5" dirty="0">
                <a:solidFill>
                  <a:srgbClr val="1F2023"/>
                </a:solidFill>
                <a:latin typeface="Calibri"/>
                <a:cs typeface="Calibri"/>
              </a:rPr>
              <a:t>artsın.</a:t>
            </a:r>
            <a:endParaRPr sz="1600" dirty="0">
              <a:latin typeface="Calibri"/>
              <a:cs typeface="Calibri"/>
            </a:endParaRPr>
          </a:p>
          <a:p>
            <a:pPr marL="12700">
              <a:lnSpc>
                <a:spcPct val="100000"/>
              </a:lnSpc>
              <a:spcBef>
                <a:spcPts val="580"/>
              </a:spcBef>
            </a:pPr>
            <a:r>
              <a:rPr sz="1600" spc="60" dirty="0">
                <a:solidFill>
                  <a:srgbClr val="1F2023"/>
                </a:solidFill>
                <a:latin typeface="Arial Black" panose="020B0A04020102020204" pitchFamily="34" charset="0"/>
                <a:cs typeface="Arial" panose="020B0604020202020204" pitchFamily="34" charset="0"/>
              </a:rPr>
              <a:t>Şekil</a:t>
            </a:r>
            <a:r>
              <a:rPr sz="1600" spc="-40" dirty="0">
                <a:solidFill>
                  <a:srgbClr val="1F2023"/>
                </a:solidFill>
                <a:latin typeface="Arial Black" panose="020B0A04020102020204" pitchFamily="34" charset="0"/>
                <a:cs typeface="Arial" panose="020B0604020202020204" pitchFamily="34" charset="0"/>
              </a:rPr>
              <a:t> </a:t>
            </a:r>
            <a:r>
              <a:rPr sz="1600" spc="50" dirty="0">
                <a:solidFill>
                  <a:srgbClr val="1F2023"/>
                </a:solidFill>
                <a:latin typeface="Arial Black" panose="020B0A04020102020204" pitchFamily="34" charset="0"/>
                <a:cs typeface="Arial" panose="020B0604020202020204" pitchFamily="34" charset="0"/>
              </a:rPr>
              <a:t>6.4</a:t>
            </a:r>
            <a:r>
              <a:rPr sz="1600" spc="-35" dirty="0">
                <a:solidFill>
                  <a:srgbClr val="1F2023"/>
                </a:solidFill>
                <a:latin typeface="Arial Black" panose="020B0A04020102020204" pitchFamily="34" charset="0"/>
                <a:cs typeface="Arial" panose="020B0604020202020204" pitchFamily="34" charset="0"/>
              </a:rPr>
              <a:t> </a:t>
            </a:r>
            <a:r>
              <a:rPr sz="1600" spc="10" dirty="0">
                <a:solidFill>
                  <a:srgbClr val="1F2023"/>
                </a:solidFill>
                <a:latin typeface="Arial Black" panose="020B0A04020102020204" pitchFamily="34" charset="0"/>
                <a:cs typeface="Arial" panose="020B0604020202020204" pitchFamily="34" charset="0"/>
              </a:rPr>
              <a:t>-)</a:t>
            </a:r>
            <a:r>
              <a:rPr sz="1600" spc="-50" dirty="0">
                <a:solidFill>
                  <a:srgbClr val="1F2023"/>
                </a:solidFill>
                <a:latin typeface="Arial Black" panose="020B0A04020102020204" pitchFamily="34" charset="0"/>
                <a:cs typeface="Arial" panose="020B0604020202020204" pitchFamily="34" charset="0"/>
              </a:rPr>
              <a:t> </a:t>
            </a:r>
            <a:r>
              <a:rPr sz="1800" dirty="0">
                <a:solidFill>
                  <a:srgbClr val="1F2023"/>
                </a:solidFill>
                <a:latin typeface="Times New Roman"/>
                <a:cs typeface="Times New Roman"/>
              </a:rPr>
              <a:t>İstasyon</a:t>
            </a:r>
            <a:r>
              <a:rPr sz="1800" spc="-10" dirty="0">
                <a:solidFill>
                  <a:srgbClr val="1F2023"/>
                </a:solidFill>
                <a:latin typeface="Times New Roman"/>
                <a:cs typeface="Times New Roman"/>
              </a:rPr>
              <a:t> </a:t>
            </a:r>
            <a:r>
              <a:rPr sz="1800" dirty="0">
                <a:solidFill>
                  <a:srgbClr val="1F2023"/>
                </a:solidFill>
                <a:latin typeface="Times New Roman"/>
                <a:cs typeface="Times New Roman"/>
              </a:rPr>
              <a:t>için</a:t>
            </a:r>
            <a:r>
              <a:rPr sz="1800" spc="5" dirty="0">
                <a:solidFill>
                  <a:srgbClr val="1F2023"/>
                </a:solidFill>
                <a:latin typeface="Times New Roman"/>
                <a:cs typeface="Times New Roman"/>
              </a:rPr>
              <a:t> </a:t>
            </a:r>
            <a:r>
              <a:rPr sz="1800" spc="-5" dirty="0">
                <a:solidFill>
                  <a:srgbClr val="1F2023"/>
                </a:solidFill>
                <a:latin typeface="Times New Roman"/>
                <a:cs typeface="Times New Roman"/>
              </a:rPr>
              <a:t>tren</a:t>
            </a:r>
            <a:r>
              <a:rPr sz="1800" spc="5" dirty="0">
                <a:solidFill>
                  <a:srgbClr val="1F2023"/>
                </a:solidFill>
                <a:latin typeface="Times New Roman"/>
                <a:cs typeface="Times New Roman"/>
              </a:rPr>
              <a:t> </a:t>
            </a:r>
            <a:r>
              <a:rPr sz="1800" spc="-5" dirty="0">
                <a:solidFill>
                  <a:srgbClr val="1F2023"/>
                </a:solidFill>
                <a:latin typeface="Times New Roman"/>
                <a:cs typeface="Times New Roman"/>
              </a:rPr>
              <a:t>kalkış</a:t>
            </a:r>
            <a:r>
              <a:rPr sz="1800" dirty="0">
                <a:solidFill>
                  <a:srgbClr val="1F2023"/>
                </a:solidFill>
                <a:latin typeface="Times New Roman"/>
                <a:cs typeface="Times New Roman"/>
              </a:rPr>
              <a:t> </a:t>
            </a:r>
            <a:r>
              <a:rPr sz="1800" spc="-5" dirty="0">
                <a:solidFill>
                  <a:srgbClr val="1F2023"/>
                </a:solidFill>
                <a:latin typeface="Times New Roman"/>
                <a:cs typeface="Times New Roman"/>
              </a:rPr>
              <a:t>davranışı.</a:t>
            </a:r>
            <a:endParaRPr sz="1800" dirty="0">
              <a:latin typeface="Times New Roman"/>
              <a:cs typeface="Times New Roman"/>
            </a:endParaRPr>
          </a:p>
          <a:p>
            <a:pPr>
              <a:lnSpc>
                <a:spcPct val="100000"/>
              </a:lnSpc>
              <a:spcBef>
                <a:spcPts val="50"/>
              </a:spcBef>
            </a:pPr>
            <a:endParaRPr sz="2950" dirty="0">
              <a:latin typeface="Times New Roman"/>
              <a:cs typeface="Times New Roman"/>
            </a:endParaRPr>
          </a:p>
          <a:p>
            <a:pPr marL="12700">
              <a:lnSpc>
                <a:spcPct val="100000"/>
              </a:lnSpc>
            </a:pPr>
            <a:r>
              <a:rPr sz="1600" spc="-10" dirty="0">
                <a:solidFill>
                  <a:srgbClr val="1F2023"/>
                </a:solidFill>
                <a:latin typeface="Calibri"/>
                <a:cs typeface="Calibri"/>
              </a:rPr>
              <a:t>Tren </a:t>
            </a:r>
            <a:r>
              <a:rPr sz="1600" spc="-5" dirty="0">
                <a:solidFill>
                  <a:srgbClr val="1F2023"/>
                </a:solidFill>
                <a:latin typeface="Calibri"/>
                <a:cs typeface="Calibri"/>
              </a:rPr>
              <a:t>platform</a:t>
            </a:r>
            <a:r>
              <a:rPr sz="1600" spc="10" dirty="0">
                <a:solidFill>
                  <a:srgbClr val="1F2023"/>
                </a:solidFill>
                <a:latin typeface="Calibri"/>
                <a:cs typeface="Calibri"/>
              </a:rPr>
              <a:t> </a:t>
            </a:r>
            <a:r>
              <a:rPr sz="1600" spc="-5" dirty="0">
                <a:solidFill>
                  <a:srgbClr val="1F2023"/>
                </a:solidFill>
                <a:latin typeface="Calibri"/>
                <a:cs typeface="Calibri"/>
              </a:rPr>
              <a:t>sırasında ve</a:t>
            </a:r>
            <a:r>
              <a:rPr sz="1600" spc="-15" dirty="0">
                <a:solidFill>
                  <a:srgbClr val="1F2023"/>
                </a:solidFill>
                <a:latin typeface="Calibri"/>
                <a:cs typeface="Calibri"/>
              </a:rPr>
              <a:t> </a:t>
            </a:r>
            <a:r>
              <a:rPr sz="1600" spc="-5" dirty="0">
                <a:solidFill>
                  <a:srgbClr val="1F2023"/>
                </a:solidFill>
                <a:latin typeface="Calibri"/>
                <a:cs typeface="Calibri"/>
              </a:rPr>
              <a:t>hareket</a:t>
            </a:r>
            <a:r>
              <a:rPr sz="1600" dirty="0">
                <a:solidFill>
                  <a:srgbClr val="1F2023"/>
                </a:solidFill>
                <a:latin typeface="Calibri"/>
                <a:cs typeface="Calibri"/>
              </a:rPr>
              <a:t> </a:t>
            </a:r>
            <a:r>
              <a:rPr sz="1600" spc="-5" dirty="0">
                <a:solidFill>
                  <a:srgbClr val="1F2023"/>
                </a:solidFill>
                <a:latin typeface="Calibri"/>
                <a:cs typeface="Calibri"/>
              </a:rPr>
              <a:t>etmiyorsa;</a:t>
            </a:r>
            <a:endParaRPr sz="1600" dirty="0">
              <a:latin typeface="Calibri"/>
              <a:cs typeface="Calibri"/>
            </a:endParaRPr>
          </a:p>
          <a:p>
            <a:pPr marL="12700" marR="5080">
              <a:lnSpc>
                <a:spcPct val="140600"/>
              </a:lnSpc>
            </a:pPr>
            <a:r>
              <a:rPr sz="1600" spc="-5" dirty="0">
                <a:solidFill>
                  <a:srgbClr val="1F2023"/>
                </a:solidFill>
                <a:latin typeface="Calibri"/>
                <a:cs typeface="Calibri"/>
              </a:rPr>
              <a:t>Platformdaki tren</a:t>
            </a:r>
            <a:r>
              <a:rPr sz="1600" spc="15" dirty="0">
                <a:solidFill>
                  <a:srgbClr val="1F2023"/>
                </a:solidFill>
                <a:latin typeface="Calibri"/>
                <a:cs typeface="Calibri"/>
              </a:rPr>
              <a:t> </a:t>
            </a:r>
            <a:r>
              <a:rPr sz="1600" spc="-5" dirty="0">
                <a:solidFill>
                  <a:srgbClr val="1F2023"/>
                </a:solidFill>
                <a:latin typeface="Calibri"/>
                <a:cs typeface="Calibri"/>
              </a:rPr>
              <a:t>yola</a:t>
            </a:r>
            <a:r>
              <a:rPr sz="1600" spc="5" dirty="0">
                <a:solidFill>
                  <a:srgbClr val="1F2023"/>
                </a:solidFill>
                <a:latin typeface="Calibri"/>
                <a:cs typeface="Calibri"/>
              </a:rPr>
              <a:t> </a:t>
            </a:r>
            <a:r>
              <a:rPr sz="1600" spc="-5" dirty="0">
                <a:solidFill>
                  <a:srgbClr val="1F2023"/>
                </a:solidFill>
                <a:latin typeface="Calibri"/>
                <a:cs typeface="Calibri"/>
              </a:rPr>
              <a:t>çıkmış</a:t>
            </a:r>
            <a:r>
              <a:rPr sz="1600" spc="15" dirty="0">
                <a:solidFill>
                  <a:srgbClr val="1F2023"/>
                </a:solidFill>
                <a:latin typeface="Calibri"/>
                <a:cs typeface="Calibri"/>
              </a:rPr>
              <a:t> </a:t>
            </a:r>
            <a:r>
              <a:rPr sz="1600" spc="-5" dirty="0">
                <a:solidFill>
                  <a:srgbClr val="1F2023"/>
                </a:solidFill>
                <a:latin typeface="Calibri"/>
                <a:cs typeface="Calibri"/>
              </a:rPr>
              <a:t>olarak işaretlenir</a:t>
            </a:r>
            <a:r>
              <a:rPr sz="1600" spc="5" dirty="0">
                <a:solidFill>
                  <a:srgbClr val="1F2023"/>
                </a:solidFill>
                <a:latin typeface="Calibri"/>
                <a:cs typeface="Calibri"/>
              </a:rPr>
              <a:t> </a:t>
            </a:r>
            <a:r>
              <a:rPr sz="1600" spc="-5" dirty="0">
                <a:solidFill>
                  <a:srgbClr val="1F2023"/>
                </a:solidFill>
                <a:latin typeface="Calibri"/>
                <a:cs typeface="Calibri"/>
              </a:rPr>
              <a:t>ve</a:t>
            </a:r>
            <a:r>
              <a:rPr sz="1600" spc="5" dirty="0">
                <a:solidFill>
                  <a:srgbClr val="1F2023"/>
                </a:solidFill>
                <a:latin typeface="Calibri"/>
                <a:cs typeface="Calibri"/>
              </a:rPr>
              <a:t> </a:t>
            </a:r>
            <a:r>
              <a:rPr sz="1600" spc="-5" dirty="0">
                <a:solidFill>
                  <a:srgbClr val="1F2023"/>
                </a:solidFill>
                <a:latin typeface="Calibri"/>
                <a:cs typeface="Calibri"/>
              </a:rPr>
              <a:t>platformdaki</a:t>
            </a:r>
            <a:r>
              <a:rPr sz="1600" spc="5" dirty="0">
                <a:solidFill>
                  <a:srgbClr val="1F2023"/>
                </a:solidFill>
                <a:latin typeface="Calibri"/>
                <a:cs typeface="Calibri"/>
              </a:rPr>
              <a:t> </a:t>
            </a:r>
            <a:r>
              <a:rPr sz="1600" spc="-5" dirty="0">
                <a:solidFill>
                  <a:srgbClr val="1F2023"/>
                </a:solidFill>
                <a:latin typeface="Calibri"/>
                <a:cs typeface="Calibri"/>
              </a:rPr>
              <a:t>tren </a:t>
            </a:r>
            <a:r>
              <a:rPr sz="1600" spc="-350" dirty="0">
                <a:solidFill>
                  <a:srgbClr val="1F2023"/>
                </a:solidFill>
                <a:latin typeface="Calibri"/>
                <a:cs typeface="Calibri"/>
              </a:rPr>
              <a:t> </a:t>
            </a:r>
            <a:r>
              <a:rPr sz="1600" spc="-5" dirty="0">
                <a:solidFill>
                  <a:srgbClr val="1F2023"/>
                </a:solidFill>
                <a:latin typeface="Calibri"/>
                <a:cs typeface="Calibri"/>
              </a:rPr>
              <a:t>sayısı 1</a:t>
            </a:r>
            <a:r>
              <a:rPr sz="1600" spc="-10" dirty="0">
                <a:solidFill>
                  <a:srgbClr val="1F2023"/>
                </a:solidFill>
                <a:latin typeface="Calibri"/>
                <a:cs typeface="Calibri"/>
              </a:rPr>
              <a:t> </a:t>
            </a:r>
            <a:r>
              <a:rPr sz="1600" spc="-5" dirty="0">
                <a:solidFill>
                  <a:srgbClr val="1F2023"/>
                </a:solidFill>
                <a:latin typeface="Calibri"/>
                <a:cs typeface="Calibri"/>
              </a:rPr>
              <a:t>eksilir.</a:t>
            </a:r>
            <a:endParaRPr sz="1600" dirty="0">
              <a:latin typeface="Calibri"/>
              <a:cs typeface="Calibri"/>
            </a:endParaRPr>
          </a:p>
        </p:txBody>
      </p:sp>
      <p:grpSp>
        <p:nvGrpSpPr>
          <p:cNvPr id="6" name="object 6"/>
          <p:cNvGrpSpPr/>
          <p:nvPr/>
        </p:nvGrpSpPr>
        <p:grpSpPr>
          <a:xfrm>
            <a:off x="881176" y="2270759"/>
            <a:ext cx="5798185" cy="7308850"/>
            <a:chOff x="881176" y="2270759"/>
            <a:chExt cx="5798185" cy="7308850"/>
          </a:xfrm>
        </p:grpSpPr>
        <p:sp>
          <p:nvSpPr>
            <p:cNvPr id="7" name="object 7"/>
            <p:cNvSpPr/>
            <p:nvPr/>
          </p:nvSpPr>
          <p:spPr>
            <a:xfrm>
              <a:off x="881176" y="6813295"/>
              <a:ext cx="5798185" cy="2766695"/>
            </a:xfrm>
            <a:custGeom>
              <a:avLst/>
              <a:gdLst/>
              <a:ahLst/>
              <a:cxnLst/>
              <a:rect l="l" t="t" r="r" b="b"/>
              <a:pathLst>
                <a:path w="5798184" h="2766695">
                  <a:moveTo>
                    <a:pt x="5798185" y="0"/>
                  </a:moveTo>
                  <a:lnTo>
                    <a:pt x="0" y="0"/>
                  </a:lnTo>
                  <a:lnTo>
                    <a:pt x="0" y="2080514"/>
                  </a:lnTo>
                  <a:lnTo>
                    <a:pt x="0" y="2423363"/>
                  </a:lnTo>
                  <a:lnTo>
                    <a:pt x="0" y="2766263"/>
                  </a:lnTo>
                  <a:lnTo>
                    <a:pt x="5798185" y="2766263"/>
                  </a:lnTo>
                  <a:lnTo>
                    <a:pt x="5798185" y="2423414"/>
                  </a:lnTo>
                  <a:lnTo>
                    <a:pt x="5798185" y="2080514"/>
                  </a:lnTo>
                  <a:lnTo>
                    <a:pt x="5798185" y="0"/>
                  </a:lnTo>
                  <a:close/>
                </a:path>
              </a:pathLst>
            </a:custGeom>
            <a:solidFill>
              <a:srgbClr val="F8F8F9"/>
            </a:solidFill>
          </p:spPr>
          <p:txBody>
            <a:bodyPr wrap="square" lIns="0" tIns="0" rIns="0" bIns="0" rtlCol="0"/>
            <a:lstStyle/>
            <a:p>
              <a:endParaRPr/>
            </a:p>
          </p:txBody>
        </p:sp>
        <p:pic>
          <p:nvPicPr>
            <p:cNvPr id="8" name="object 8"/>
            <p:cNvPicPr/>
            <p:nvPr/>
          </p:nvPicPr>
          <p:blipFill>
            <a:blip r:embed="rId2" cstate="print"/>
            <a:stretch>
              <a:fillRect/>
            </a:stretch>
          </p:blipFill>
          <p:spPr>
            <a:xfrm>
              <a:off x="1379220" y="2270759"/>
              <a:ext cx="4198620" cy="1798320"/>
            </a:xfrm>
            <a:prstGeom prst="rect">
              <a:avLst/>
            </a:prstGeom>
          </p:spPr>
        </p:pic>
        <p:pic>
          <p:nvPicPr>
            <p:cNvPr id="9" name="object 9"/>
            <p:cNvPicPr/>
            <p:nvPr/>
          </p:nvPicPr>
          <p:blipFill>
            <a:blip r:embed="rId3" cstate="print"/>
            <a:stretch>
              <a:fillRect/>
            </a:stretch>
          </p:blipFill>
          <p:spPr>
            <a:xfrm>
              <a:off x="899160" y="6812279"/>
              <a:ext cx="5052060" cy="2080259"/>
            </a:xfrm>
            <a:prstGeom prst="rect">
              <a:avLst/>
            </a:prstGeom>
          </p:spPr>
        </p:pic>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045" dirty="0"/>
              <a:t>İlk </a:t>
            </a:r>
            <a:r>
              <a:rPr lang="tr-TR" sz="2045" dirty="0"/>
              <a:t>mit grubu aşağıdaki gibidir (</a:t>
            </a:r>
            <a:r>
              <a:rPr lang="tr-TR" sz="2045" dirty="0" err="1"/>
              <a:t>Hall</a:t>
            </a:r>
            <a:r>
              <a:rPr lang="tr-TR" sz="2045" dirty="0"/>
              <a:t> 1990)</a:t>
            </a:r>
          </a:p>
        </p:txBody>
      </p:sp>
      <p:sp>
        <p:nvSpPr>
          <p:cNvPr id="3" name="İçerik Yer Tutucusu 2"/>
          <p:cNvSpPr>
            <a:spLocks noGrp="1"/>
          </p:cNvSpPr>
          <p:nvPr>
            <p:ph idx="1"/>
          </p:nvPr>
        </p:nvSpPr>
        <p:spPr>
          <a:xfrm>
            <a:off x="1604772" y="4543822"/>
            <a:ext cx="5525691" cy="2803462"/>
          </a:xfrm>
        </p:spPr>
        <p:txBody>
          <a:bodyPr>
            <a:normAutofit lnSpcReduction="10000"/>
          </a:bodyPr>
          <a:lstStyle/>
          <a:p>
            <a:r>
              <a:rPr lang="tr-TR" dirty="0"/>
              <a:t>1. Efsane: Resmi yöntemler, yazılımın mükemmel olduğunu garanti edebilir. Gerçek: Hiçbir şey yazılımın mükemmel olacağını garanti edemez. Resmi yöntemler, yazılım niteliklerini, özellikle güvenilirliği artıran birçok </a:t>
            </a:r>
            <a:r>
              <a:rPr lang="tr-TR" dirty="0" smtClean="0"/>
              <a:t>teknikten</a:t>
            </a:r>
          </a:p>
          <a:p>
            <a:r>
              <a:rPr lang="tr-TR" dirty="0"/>
              <a:t>2. Efsane: Resmi yöntemler tamamen program kanıtlama ile ilgilidir. Gerçek: Biçimsel yöntemlerin yalnızca program kanıtlamadan daha fazlasını içerdiğini ve gereksinimleri kesinlik ve tasarrufla ifade etmeyi, gereksinimleri doğrulamayı ve model kontrolünü içerdiğini gösterdik</a:t>
            </a:r>
            <a:r>
              <a:rPr lang="tr-TR" dirty="0" smtClean="0"/>
              <a:t>.</a:t>
            </a:r>
          </a:p>
          <a:p>
            <a:r>
              <a:rPr lang="tr-TR" dirty="0"/>
              <a:t>3. Efsane: Resmi yöntemler yalnızca güvenlik açısından kritik sistemler için faydalıdır. Gerçek: Resmi yöntemler, yüksek kaliteli yazılımların istendiği her yerde yararlıdır</a:t>
            </a:r>
            <a:r>
              <a:rPr lang="tr-TR" dirty="0" smtClean="0"/>
              <a:t>.</a:t>
            </a:r>
          </a:p>
          <a:p>
            <a:r>
              <a:rPr lang="tr-TR" dirty="0"/>
              <a:t>4. Efsane: Resmi yöntemler, yüksek eğitimli matematikçiler gerektirir. Gerçek: Matematik eğitimi, ifadenin nüanslarında ustalaşmada çok yardımcı olsa da, resmi yöntemleri kullanmak gerçekten bir veya başka bir resmi dili öğrenmek ve dili tam olarak nasıl kullanacağınızı öğrenmekle ilgilidir. Gereksinim mühendisliği, resmi veya başka türlü, dilin kesin kullanımına dayanmalıdır.</a:t>
            </a:r>
          </a:p>
        </p:txBody>
      </p:sp>
    </p:spTree>
    <p:extLst>
      <p:ext uri="{BB962C8B-B14F-4D97-AF65-F5344CB8AC3E}">
        <p14:creationId xmlns:p14="http://schemas.microsoft.com/office/powerpoint/2010/main" val="2698960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04772" y="3844846"/>
            <a:ext cx="5525691" cy="3040315"/>
          </a:xfrm>
        </p:spPr>
        <p:txBody>
          <a:bodyPr/>
          <a:lstStyle/>
          <a:p>
            <a:r>
              <a:rPr lang="tr-TR" dirty="0"/>
              <a:t>5. Efsane: Resmi yöntemler geliştirme maliyetini artırır. Gerçek: Resmi bir yöntem programının uygulanmasıyla ilgili maliyetler olsa da, bununla bağlantılı faydalar da vardır. Bu faydalar, yazılım yaşam döngüsünde - projede düzeltmeler yapmak için daha pahalı bir aşamada - gerekli yeniden çalışmanın </a:t>
            </a:r>
            <a:r>
              <a:rPr lang="tr-TR" dirty="0" smtClean="0"/>
              <a:t>azaltılmasını </a:t>
            </a:r>
            <a:r>
              <a:rPr lang="tr-TR" dirty="0"/>
              <a:t>içerir</a:t>
            </a:r>
            <a:r>
              <a:rPr lang="tr-TR" dirty="0" smtClean="0"/>
              <a:t>.</a:t>
            </a:r>
          </a:p>
          <a:p>
            <a:r>
              <a:rPr lang="tr-TR" dirty="0"/>
              <a:t>6. Efsane: Resmi yöntemler kullanıcılar tarafından kabul edilemez. Gerçek: Kullanıcılar sağladıkları faydaları anlarlarsa kötü yöntemleri kabul edeceklerdir</a:t>
            </a:r>
            <a:r>
              <a:rPr lang="tr-TR" dirty="0" smtClean="0"/>
              <a:t>.</a:t>
            </a:r>
          </a:p>
          <a:p>
            <a:r>
              <a:rPr lang="tr-TR" dirty="0"/>
              <a:t>7. Efsane: Resmi yöntemler gerçek, büyük ölçekli sistemlerde kullanılmaz. Gerçek: Resmi yöntemler, NASA'daki yüksek profilli projeler de dahil olmak üzere çok büyük sistemlerde kullanılmaktadır.</a:t>
            </a:r>
          </a:p>
        </p:txBody>
      </p:sp>
    </p:spTree>
    <p:extLst>
      <p:ext uri="{BB962C8B-B14F-4D97-AF65-F5344CB8AC3E}">
        <p14:creationId xmlns:p14="http://schemas.microsoft.com/office/powerpoint/2010/main" val="34264249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1735" dirty="0" err="1"/>
              <a:t>Hall'un</a:t>
            </a:r>
            <a:r>
              <a:rPr lang="tr-TR" sz="1735" dirty="0"/>
              <a:t> mitlerinden beş yıl sonra, </a:t>
            </a:r>
            <a:r>
              <a:rPr lang="tr-TR" sz="1735" dirty="0" err="1"/>
              <a:t>Jon</a:t>
            </a:r>
            <a:r>
              <a:rPr lang="tr-TR" sz="1735" dirty="0"/>
              <a:t> </a:t>
            </a:r>
            <a:r>
              <a:rPr lang="tr-TR" sz="1735" dirty="0" err="1"/>
              <a:t>Bowen</a:t>
            </a:r>
            <a:r>
              <a:rPr lang="tr-TR" sz="1735" dirty="0"/>
              <a:t> ve Mike </a:t>
            </a:r>
            <a:r>
              <a:rPr lang="tr-TR" sz="1735" dirty="0" err="1"/>
              <a:t>Hinchey</a:t>
            </a:r>
            <a:r>
              <a:rPr lang="tr-TR" sz="1735" dirty="0"/>
              <a:t> bize Biçimsel Yöntemlere İlişkin Yedi Efsane Daha Verdiler (</a:t>
            </a:r>
            <a:r>
              <a:rPr lang="tr-TR" sz="1735" dirty="0" err="1"/>
              <a:t>Bowen</a:t>
            </a:r>
            <a:r>
              <a:rPr lang="tr-TR" sz="1735" dirty="0"/>
              <a:t> ve </a:t>
            </a:r>
            <a:r>
              <a:rPr lang="tr-TR" sz="1735" dirty="0" err="1"/>
              <a:t>Hinchey</a:t>
            </a:r>
            <a:r>
              <a:rPr lang="tr-TR" sz="1735" dirty="0"/>
              <a:t> 1995a</a:t>
            </a:r>
            <a:r>
              <a:rPr lang="tr-TR" sz="1735" dirty="0"/>
              <a:t>)</a:t>
            </a:r>
            <a:endParaRPr lang="tr-TR" sz="1735" dirty="0"/>
          </a:p>
        </p:txBody>
      </p:sp>
      <p:sp>
        <p:nvSpPr>
          <p:cNvPr id="3" name="İçerik Yer Tutucusu 2"/>
          <p:cNvSpPr>
            <a:spLocks noGrp="1"/>
          </p:cNvSpPr>
          <p:nvPr>
            <p:ph idx="1"/>
          </p:nvPr>
        </p:nvSpPr>
        <p:spPr/>
        <p:txBody>
          <a:bodyPr/>
          <a:lstStyle/>
          <a:p>
            <a:r>
              <a:rPr lang="tr-TR" dirty="0"/>
              <a:t>1. Efsane: Resmi yöntemler geliştirme sürecini geciktirir. Gerçek: Yazılım geliştirme yaşam döngüsüne düzgün bir şekilde dahil edilirse, resmi yöntemlerin kullanılması geliştirme sürecini geciktirmeyecek, aksine </a:t>
            </a:r>
            <a:r>
              <a:rPr lang="tr-TR" dirty="0" smtClean="0"/>
              <a:t>hızlandıracaktır.</a:t>
            </a:r>
          </a:p>
          <a:p>
            <a:r>
              <a:rPr lang="tr-TR" dirty="0"/>
              <a:t>2. Efsane: Resmi yöntemlerde araçlar yoktur. Gerçek: Biçimsel yöntemleri destekleyen bir dizi araç olduğunu görmüştük: düzenleme araçları, çeviri araçları, derleyiciler, model denetleyicileri vb. Kullanılabilir araç seti, kullanılan resmi yönteme bağlıdır</a:t>
            </a:r>
            <a:r>
              <a:rPr lang="tr-TR" dirty="0" smtClean="0"/>
              <a:t>.</a:t>
            </a:r>
          </a:p>
          <a:p>
            <a:r>
              <a:rPr lang="tr-TR" dirty="0"/>
              <a:t>3. Efsane: Resmi yöntemler, geleneksel mühendislik tasarım yöntemlerinin yerini alır. Gerçek: Resmi yöntemler geleneksel tasarımı geliştirir ve zenginleştirir.</a:t>
            </a:r>
          </a:p>
        </p:txBody>
      </p:sp>
    </p:spTree>
    <p:extLst>
      <p:ext uri="{BB962C8B-B14F-4D97-AF65-F5344CB8AC3E}">
        <p14:creationId xmlns:p14="http://schemas.microsoft.com/office/powerpoint/2010/main" val="2864325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04772" y="4105545"/>
            <a:ext cx="5525691" cy="2779616"/>
          </a:xfrm>
        </p:spPr>
        <p:txBody>
          <a:bodyPr>
            <a:normAutofit/>
          </a:bodyPr>
          <a:lstStyle/>
          <a:p>
            <a:r>
              <a:rPr lang="tr-TR" dirty="0"/>
              <a:t>4. Efsane: Resmi yöntemler yalnızca yazılım için geçerlidir. Gerçek: Donanım sistemleri için birçok resmi yöntem geliştirildi, örneğin dijital tasarımda </a:t>
            </a:r>
            <a:r>
              <a:rPr lang="tr-TR" dirty="0" err="1"/>
              <a:t>Petri</a:t>
            </a:r>
            <a:r>
              <a:rPr lang="tr-TR" dirty="0"/>
              <a:t> ağlarının kullanımı</a:t>
            </a:r>
            <a:r>
              <a:rPr lang="tr-TR" dirty="0" smtClean="0"/>
              <a:t>.</a:t>
            </a:r>
          </a:p>
          <a:p>
            <a:r>
              <a:rPr lang="tr-TR" dirty="0"/>
              <a:t>5. Efsane: Resmi yöntemler gereksizdir. Gerçek: Bu ifade, yalnızca yüksek bütünlüklü sistemler gereksiz olduğunda doğrudur</a:t>
            </a:r>
            <a:r>
              <a:rPr lang="tr-TR" dirty="0" smtClean="0"/>
              <a:t>.</a:t>
            </a:r>
          </a:p>
          <a:p>
            <a:r>
              <a:rPr lang="tr-TR" dirty="0"/>
              <a:t>6. Efsane: Resmi yöntemler desteklenmez. Gerçek: Birçok kuruluş resmi yöntemleri kullanır, geliştirir ve destekler</a:t>
            </a:r>
            <a:r>
              <a:rPr lang="tr-TR" dirty="0" smtClean="0"/>
              <a:t>.</a:t>
            </a:r>
          </a:p>
          <a:p>
            <a:r>
              <a:rPr lang="tr-TR" dirty="0"/>
              <a:t>7. Efsane: Formel metotlar, insanlar her zaman formel metotları kullanırlar. Gerçek: “Resmi metotlar insanlar” ne gerekiyorsa onu kullanırlar. Bu genellikle resmi yöntemleri kullanmak anlamına gelir, ancak aynı zamanda resmi olmayan ve “geleneksel” teknikleri de kullanmak anlamına gelir.</a:t>
            </a:r>
            <a:endParaRPr lang="tr-TR" dirty="0" smtClean="0"/>
          </a:p>
        </p:txBody>
      </p:sp>
    </p:spTree>
    <p:extLst>
      <p:ext uri="{BB962C8B-B14F-4D97-AF65-F5344CB8AC3E}">
        <p14:creationId xmlns:p14="http://schemas.microsoft.com/office/powerpoint/2010/main" val="2090931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69492" y="4020534"/>
            <a:ext cx="5905405" cy="2805351"/>
          </a:xfrm>
        </p:spPr>
        <p:txBody>
          <a:bodyPr/>
          <a:lstStyle/>
          <a:p>
            <a:r>
              <a:rPr lang="tr-TR" dirty="0" err="1"/>
              <a:t>Parnas</a:t>
            </a:r>
            <a:r>
              <a:rPr lang="tr-TR" dirty="0"/>
              <a:t> (2010), geleneksel biçimsel yöntemlere karşı bir başka zorlayıcı itirazda bulunarak, "Finansman sağlayan kuruluşlar genellikle daha büyük araştırma fonlu projelerin endüstriyel kuruluşlarla bazı işbirliğini içermesini ve 'gerçek' örnekler üzerinde bir yaklaşımın pratikliğini göstermesini şart koşar. Yazarlar bu tür çabaları rapor </a:t>
            </a:r>
            <a:r>
              <a:rPr lang="tr-TR" dirty="0" err="1"/>
              <a:t>ettiklerinde,başarılı</a:t>
            </a:r>
            <a:r>
              <a:rPr lang="tr-TR" dirty="0"/>
              <a:t> olduklarını belirtmektedir. Paradoksal olarak, bu tür başarı öyküleri, endüstrinin resmi yöntemleri standart prosedürler olarak benimsemedeki başarısızlığını ortaya koymaktadır; Bu yöntemlerin kullanımı rutin olsaydı, başarılı kullanımı açıklayan makaleler yayınlanmayacaktı." Analizine itiraz etmek zordur - gerçek endüstriyel deneme gücü sistemlerinde resmi yöntemlerin kullanımı hala nispeten nadirdir. Ancak </a:t>
            </a:r>
            <a:r>
              <a:rPr lang="tr-TR" dirty="0" err="1"/>
              <a:t>Parnas'ın</a:t>
            </a:r>
            <a:r>
              <a:rPr lang="tr-TR" dirty="0"/>
              <a:t> önerdiği </a:t>
            </a:r>
            <a:r>
              <a:rPr lang="tr-TR" dirty="0" err="1"/>
              <a:t>panzehir,ana</a:t>
            </a:r>
            <a:r>
              <a:rPr lang="tr-TR" dirty="0"/>
              <a:t> akım mühendisleri tarafından uyarlanması daha muhtemel olan yeni bir dizi resmi yöntem icat etmek. Bugüne kadar böyle bir panzehir bulunamadı.</a:t>
            </a:r>
          </a:p>
        </p:txBody>
      </p:sp>
    </p:spTree>
    <p:extLst>
      <p:ext uri="{BB962C8B-B14F-4D97-AF65-F5344CB8AC3E}">
        <p14:creationId xmlns:p14="http://schemas.microsoft.com/office/powerpoint/2010/main" val="285352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727" dirty="0" err="1"/>
              <a:t>Bowen</a:t>
            </a:r>
            <a:r>
              <a:rPr lang="tr-TR" sz="2727" dirty="0"/>
              <a:t> ve </a:t>
            </a:r>
            <a:r>
              <a:rPr lang="tr-TR" sz="2727" dirty="0" err="1"/>
              <a:t>Hinchey'in</a:t>
            </a:r>
            <a:r>
              <a:rPr lang="tr-TR" sz="2727" dirty="0"/>
              <a:t> Tavsiyesi</a:t>
            </a:r>
          </a:p>
        </p:txBody>
      </p:sp>
      <p:sp>
        <p:nvSpPr>
          <p:cNvPr id="3" name="İçerik Yer Tutucusu 2"/>
          <p:cNvSpPr>
            <a:spLocks noGrp="1"/>
          </p:cNvSpPr>
          <p:nvPr>
            <p:ph idx="1"/>
          </p:nvPr>
        </p:nvSpPr>
        <p:spPr>
          <a:xfrm>
            <a:off x="1604772" y="4173553"/>
            <a:ext cx="5525691" cy="2711607"/>
          </a:xfrm>
        </p:spPr>
        <p:txBody>
          <a:bodyPr/>
          <a:lstStyle/>
          <a:p>
            <a:r>
              <a:rPr lang="tr-TR" dirty="0"/>
              <a:t>Biçimsel yöntemlerin kullanımına ilişkin bazı son tavsiyeler, </a:t>
            </a:r>
            <a:r>
              <a:rPr lang="tr-TR" dirty="0" err="1"/>
              <a:t>Bowen</a:t>
            </a:r>
            <a:r>
              <a:rPr lang="tr-TR" dirty="0"/>
              <a:t> ve </a:t>
            </a:r>
            <a:r>
              <a:rPr lang="tr-TR" dirty="0" err="1"/>
              <a:t>Hinchey</a:t>
            </a:r>
            <a:r>
              <a:rPr lang="tr-TR" dirty="0"/>
              <a:t> (1995b) tarafından "On Emir </a:t>
            </a:r>
            <a:r>
              <a:rPr lang="tr-TR" dirty="0" smtClean="0"/>
              <a:t>Biçimsel </a:t>
            </a:r>
            <a:r>
              <a:rPr lang="tr-TR" dirty="0" err="1"/>
              <a:t>Yöntemler"den</a:t>
            </a:r>
            <a:r>
              <a:rPr lang="tr-TR" dirty="0"/>
              <a:t> uyarlanmıştır</a:t>
            </a:r>
            <a:r>
              <a:rPr lang="tr-TR" dirty="0" smtClean="0"/>
              <a:t>.</a:t>
            </a:r>
          </a:p>
          <a:p>
            <a:r>
              <a:rPr lang="tr-TR" dirty="0"/>
              <a:t>1. Uygun gösterimi </a:t>
            </a:r>
            <a:r>
              <a:rPr lang="tr-TR" dirty="0" err="1"/>
              <a:t>seçeceksiniz.Yorum</a:t>
            </a:r>
            <a:r>
              <a:rPr lang="tr-TR" dirty="0"/>
              <a:t>: İster B, Z, VDM, PVS veya her neyse kullansanız, duruma en uygun resmi gösterimi seçin. Herhangi bir resmi dili veya diğerini savunmuyoruz. Bir durum için neyin uygun olduğu, büyük ölçüde kuruluşun en rahat kullandığı şeye ve mevcut destekleyici araçlara bağlı olacaktır. Bununla birlikte, bir kuruluş tipik olarak birden çok resmi dilde akıcı değildir ve bir şirketin gösterimi bir durumdan diğerine değiştirmesi önerilmez. Tercih edilen aracı kullanabilecek yeterli sayıda mühendis yoksa, resmi bir dil kullanımı eğitimi dikkate alınmalıdır</a:t>
            </a:r>
            <a:r>
              <a:rPr lang="tr-TR" dirty="0" smtClean="0"/>
              <a:t>.</a:t>
            </a:r>
          </a:p>
          <a:p>
            <a:r>
              <a:rPr lang="en-US" dirty="0"/>
              <a:t>2. Thou shalt formalize, but not </a:t>
            </a:r>
            <a:r>
              <a:rPr lang="en-US" dirty="0" err="1"/>
              <a:t>overformalize</a:t>
            </a:r>
            <a:r>
              <a:rPr lang="en-US" dirty="0"/>
              <a:t>. Comment: Everything in moderation (including moderation).</a:t>
            </a:r>
            <a:endParaRPr lang="tr-TR" dirty="0" smtClean="0"/>
          </a:p>
        </p:txBody>
      </p:sp>
    </p:spTree>
    <p:extLst>
      <p:ext uri="{BB962C8B-B14F-4D97-AF65-F5344CB8AC3E}">
        <p14:creationId xmlns:p14="http://schemas.microsoft.com/office/powerpoint/2010/main" val="1532808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3. Maliyetleri tahmin edeceksiniz.  Yorum: Modern proje yönetimi uygulaması, yolun her adımında maliyet tahmini gerektirir</a:t>
            </a:r>
            <a:r>
              <a:rPr lang="tr-TR" dirty="0" smtClean="0"/>
              <a:t>.</a:t>
            </a:r>
          </a:p>
          <a:p>
            <a:r>
              <a:rPr lang="tr-TR" dirty="0"/>
              <a:t>4. Çağrı sırasında resmi bir </a:t>
            </a:r>
            <a:r>
              <a:rPr lang="tr-TR" dirty="0" smtClean="0"/>
              <a:t>yöntem uzmanınız olacak</a:t>
            </a:r>
            <a:r>
              <a:rPr lang="tr-TR" dirty="0"/>
              <a:t>.  Yorum: Resmi yöntemler konusunda her zaman bir uzmana erişim sağlanması tavsiye edilir. Bu uzman, kurum içi bir uzman veya danışman olabilir</a:t>
            </a:r>
            <a:r>
              <a:rPr lang="tr-TR" dirty="0" smtClean="0"/>
              <a:t>.</a:t>
            </a:r>
          </a:p>
          <a:p>
            <a:r>
              <a:rPr lang="tr-TR" dirty="0" smtClean="0"/>
              <a:t>5</a:t>
            </a:r>
            <a:r>
              <a:rPr lang="tr-TR" dirty="0"/>
              <a:t>. Geleneksel geliştirme yöntemlerinizden vazgeçmeyeceksiniz.  Yorum: Biçimsel yöntemlerin doğası gereği artırıcı olduğu sürekli olarak belirtilmiştir</a:t>
            </a:r>
            <a:r>
              <a:rPr lang="tr-TR" dirty="0" smtClean="0"/>
              <a:t>.</a:t>
            </a:r>
          </a:p>
          <a:p>
            <a:r>
              <a:rPr lang="tr-TR" dirty="0"/>
              <a:t>6. Yeterince belgeleyeceksin.  Yorum: Belgeleme, tüm sistem mühendisliği faaliyetlerinde kritik öneme </a:t>
            </a:r>
            <a:r>
              <a:rPr lang="tr-TR" dirty="0" smtClean="0"/>
              <a:t>sahiptir.</a:t>
            </a:r>
          </a:p>
          <a:p>
            <a:r>
              <a:rPr lang="tr-TR" dirty="0"/>
              <a:t>7. Kalite standartlarından ödün vermeyeceksiniz. Yorum: Burada herhangi bir itiraz var mı?</a:t>
            </a:r>
            <a:endParaRPr lang="tr-TR" dirty="0" smtClean="0"/>
          </a:p>
        </p:txBody>
      </p:sp>
    </p:spTree>
    <p:extLst>
      <p:ext uri="{BB962C8B-B14F-4D97-AF65-F5344CB8AC3E}">
        <p14:creationId xmlns:p14="http://schemas.microsoft.com/office/powerpoint/2010/main" val="1660968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04772" y="3980863"/>
            <a:ext cx="5525691" cy="3117056"/>
          </a:xfrm>
        </p:spPr>
        <p:txBody>
          <a:bodyPr/>
          <a:lstStyle/>
          <a:p>
            <a:r>
              <a:rPr lang="tr-TR" dirty="0"/>
              <a:t>8. Dogmatik olmayacaksın.  Yorum: Dogmatizm, resmi yöntemlerin faydalarını tanıtmanın yolu değildir. Resmi yöntemlere yaklaşımımızda dengeli olmaya çalıştık</a:t>
            </a:r>
            <a:r>
              <a:rPr lang="tr-TR" dirty="0" smtClean="0"/>
              <a:t>.</a:t>
            </a:r>
          </a:p>
          <a:p>
            <a:r>
              <a:rPr lang="tr-TR" dirty="0"/>
              <a:t>9. Test edecek, test edecek ve tekrar test edeceksiniz.  Yorum: Resmi yöntemler testin yerini almaz, testin tamamlayıcısıdır. Modern sistem mühendisliği için uygun bir yaşam döngüsü test programı gereklidir</a:t>
            </a:r>
            <a:r>
              <a:rPr lang="tr-TR" dirty="0" smtClean="0"/>
              <a:t>.</a:t>
            </a:r>
          </a:p>
          <a:p>
            <a:r>
              <a:rPr lang="tr-TR" dirty="0"/>
              <a:t>10. Yeniden kullanacaksınız.  Yorum: Biçimsel yöntemlerin gücünden yararlanın ve bunların en büyüklerinden biri yeniden kullanıma olan güvendir. Resmi olarak doğrulanmış (ve geleneksel anlamda test edilmiş) bir yazılım modülü, güvenilir olduğu için yeniden kullanım için iyi bir aday olacaktır</a:t>
            </a:r>
            <a:r>
              <a:rPr lang="tr-TR" dirty="0" smtClean="0"/>
              <a:t>.</a:t>
            </a:r>
          </a:p>
          <a:p>
            <a:r>
              <a:rPr lang="tr-TR" dirty="0"/>
              <a:t>Son olarak, resmi yöntemleri zorlamaya veya aşırı kullanmaya çalışmayın. Resmi yöntemlerin o kadar yararlı olmadığı durumlarda değerlerini abartmak, direnişe ve başarısızlığa yol açabilir.(</a:t>
            </a:r>
            <a:r>
              <a:rPr lang="tr-TR" dirty="0" err="1"/>
              <a:t>Bowen</a:t>
            </a:r>
            <a:r>
              <a:rPr lang="tr-TR" dirty="0"/>
              <a:t> ve ark. 2010).</a:t>
            </a:r>
          </a:p>
        </p:txBody>
      </p:sp>
    </p:spTree>
    <p:extLst>
      <p:ext uri="{BB962C8B-B14F-4D97-AF65-F5344CB8AC3E}">
        <p14:creationId xmlns:p14="http://schemas.microsoft.com/office/powerpoint/2010/main" val="1692026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2490" y="4162218"/>
            <a:ext cx="6126432" cy="493062"/>
          </a:xfrm>
        </p:spPr>
        <p:txBody>
          <a:bodyPr>
            <a:normAutofit/>
          </a:bodyPr>
          <a:lstStyle/>
          <a:p>
            <a:r>
              <a:rPr lang="tr-TR" dirty="0">
                <a:solidFill>
                  <a:srgbClr val="FF0000"/>
                </a:solidFill>
              </a:rPr>
              <a:t>Son </a:t>
            </a:r>
            <a:r>
              <a:rPr lang="tr-TR" dirty="0" smtClean="0">
                <a:solidFill>
                  <a:srgbClr val="FF0000"/>
                </a:solidFill>
              </a:rPr>
              <a:t>Başarı Resmi </a:t>
            </a:r>
            <a:r>
              <a:rPr lang="tr-TR" dirty="0">
                <a:solidFill>
                  <a:srgbClr val="FF0000"/>
                </a:solidFill>
              </a:rPr>
              <a:t>Yöntemleri Kullanma</a:t>
            </a:r>
          </a:p>
        </p:txBody>
      </p:sp>
      <p:sp>
        <p:nvSpPr>
          <p:cNvPr id="3" name="İçerik Yer Tutucusu 2"/>
          <p:cNvSpPr>
            <a:spLocks noGrp="1"/>
          </p:cNvSpPr>
          <p:nvPr>
            <p:ph idx="1"/>
          </p:nvPr>
        </p:nvSpPr>
        <p:spPr>
          <a:xfrm>
            <a:off x="1127808" y="4844193"/>
            <a:ext cx="5945981" cy="2083705"/>
          </a:xfrm>
        </p:spPr>
        <p:txBody>
          <a:bodyPr/>
          <a:lstStyle/>
          <a:p>
            <a:r>
              <a:rPr lang="tr-TR" dirty="0"/>
              <a:t>Gereksinim mühendisliği için resmi yöntemlerin kullanıldığı birkaç kamuya açık başarı olmuştur (yayınlanmamış başka başarılar da olabilir). İlk örnek, resmi olarak </a:t>
            </a:r>
            <a:r>
              <a:rPr lang="tr-TR" dirty="0" err="1"/>
              <a:t>Quark'ı</a:t>
            </a:r>
            <a:r>
              <a:rPr lang="tr-TR" dirty="0"/>
              <a:t> </a:t>
            </a:r>
            <a:r>
              <a:rPr lang="tr-TR" dirty="0" err="1"/>
              <a:t>içerir.GMail</a:t>
            </a:r>
            <a:r>
              <a:rPr lang="tr-TR" dirty="0"/>
              <a:t>, Facebook ile uyumlu doğrulanmış Web </a:t>
            </a:r>
            <a:r>
              <a:rPr lang="tr-TR" dirty="0" err="1"/>
              <a:t>tarayıcısı,ve</a:t>
            </a:r>
            <a:r>
              <a:rPr lang="tr-TR" dirty="0"/>
              <a:t> diğer iyi kullanılan sosyal medya ve ticaret sitelerinin yanı sıra Amazon. Kod </a:t>
            </a:r>
            <a:r>
              <a:rPr lang="tr-TR" dirty="0" err="1"/>
              <a:t>Python</a:t>
            </a:r>
            <a:r>
              <a:rPr lang="tr-TR" dirty="0"/>
              <a:t>, C/C++ ve </a:t>
            </a:r>
            <a:r>
              <a:rPr lang="tr-TR" dirty="0" err="1"/>
              <a:t>Occam'da</a:t>
            </a:r>
            <a:r>
              <a:rPr lang="tr-TR" dirty="0"/>
              <a:t> ve bir gereksinim belirtimini temsil eden kodla yazılmıştır. Bir Web tarayıcısı çok fazla kod içerdiğinden, yaklaşım, "tüm bileşenleri, bileşenlerin yalnızca izin verilen davranışları sergilemekle sınırlandırılmasını sağlayan küçük, hafif bir </a:t>
            </a:r>
            <a:r>
              <a:rPr lang="tr-TR" dirty="0" err="1"/>
              <a:t>şim</a:t>
            </a:r>
            <a:r>
              <a:rPr lang="tr-TR" dirty="0"/>
              <a:t> aracılığıyla iletişim kurmaya zorlamayı içeriyordu. Resmi altlık doğrulaması, yalnızca bir kişinin altlık hakkında akıl yürütmesini gerektirir, böylece bir prova yardımcısında büyük, karmaşık bileşenlerin doğrulanması gibi son derece pahalı veya olanaksız görevi ortadan kaldırır."</a:t>
            </a:r>
          </a:p>
        </p:txBody>
      </p:sp>
    </p:spTree>
    <p:extLst>
      <p:ext uri="{BB962C8B-B14F-4D97-AF65-F5344CB8AC3E}">
        <p14:creationId xmlns:p14="http://schemas.microsoft.com/office/powerpoint/2010/main" val="2616972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91" dirty="0"/>
              <a:t>Egzersizler</a:t>
            </a:r>
          </a:p>
        </p:txBody>
      </p:sp>
      <p:sp>
        <p:nvSpPr>
          <p:cNvPr id="3" name="İçerik Yer Tutucusu 2"/>
          <p:cNvSpPr>
            <a:spLocks noGrp="1"/>
          </p:cNvSpPr>
          <p:nvPr>
            <p:ph idx="1"/>
          </p:nvPr>
        </p:nvSpPr>
        <p:spPr/>
        <p:txBody>
          <a:bodyPr/>
          <a:lstStyle/>
          <a:p>
            <a:r>
              <a:rPr lang="tr-TR" dirty="0"/>
              <a:t>1. Müşterilerin kendilerine resmi yöntemler anlatılıp sonra kullanılırsa kendilerini daha güvende hissetmeleri daha olası </a:t>
            </a:r>
            <a:r>
              <a:rPr lang="tr-TR" dirty="0" smtClean="0"/>
              <a:t>mı ?</a:t>
            </a:r>
          </a:p>
          <a:p>
            <a:r>
              <a:rPr lang="tr-TR" dirty="0"/>
              <a:t>2- Yazılım geliştirme süreci yaşam döngüsünün neresinde </a:t>
            </a:r>
            <a:r>
              <a:rPr lang="tr-TR" dirty="0" err="1"/>
              <a:t>formal</a:t>
            </a:r>
            <a:r>
              <a:rPr lang="tr-TR" dirty="0"/>
              <a:t> yöntemler en fazla faydayı </a:t>
            </a:r>
            <a:r>
              <a:rPr lang="tr-TR" dirty="0" smtClean="0"/>
              <a:t>sağlar ?</a:t>
            </a:r>
          </a:p>
          <a:p>
            <a:r>
              <a:rPr lang="tr-TR" dirty="0" smtClean="0"/>
              <a:t>3-yazılım geliştirme sürecinde en çok sıkıntı yaşanılan kısım hangisidir ?</a:t>
            </a:r>
          </a:p>
          <a:p>
            <a:r>
              <a:rPr lang="tr-TR" dirty="0" smtClean="0"/>
              <a:t>4-Yazılım Geliştirmede Güvenlik sıkıntısı azaltılması için Yönetim ekibi </a:t>
            </a:r>
            <a:r>
              <a:rPr lang="tr-TR" dirty="0" err="1" smtClean="0"/>
              <a:t>şartmıdır</a:t>
            </a:r>
            <a:r>
              <a:rPr lang="tr-TR" dirty="0" smtClean="0"/>
              <a:t> ? Şart ise neden ?</a:t>
            </a:r>
          </a:p>
          <a:p>
            <a:r>
              <a:rPr lang="tr-TR" dirty="0" smtClean="0"/>
              <a:t>5-Yazılım Geliştirmede  Kriterlerden ödün </a:t>
            </a:r>
            <a:r>
              <a:rPr lang="tr-TR" dirty="0" err="1" smtClean="0"/>
              <a:t>verilebilirmi</a:t>
            </a:r>
            <a:r>
              <a:rPr lang="tr-TR" smtClean="0"/>
              <a:t> ?</a:t>
            </a:r>
            <a:endParaRPr lang="tr-TR" dirty="0"/>
          </a:p>
        </p:txBody>
      </p:sp>
    </p:spTree>
    <p:extLst>
      <p:ext uri="{BB962C8B-B14F-4D97-AF65-F5344CB8AC3E}">
        <p14:creationId xmlns:p14="http://schemas.microsoft.com/office/powerpoint/2010/main" val="96033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1176" y="899108"/>
            <a:ext cx="5798185" cy="1372235"/>
          </a:xfrm>
          <a:custGeom>
            <a:avLst/>
            <a:gdLst/>
            <a:ahLst/>
            <a:cxnLst/>
            <a:rect l="l" t="t" r="r" b="b"/>
            <a:pathLst>
              <a:path w="5798184" h="1372235">
                <a:moveTo>
                  <a:pt x="5798185" y="0"/>
                </a:moveTo>
                <a:lnTo>
                  <a:pt x="0" y="0"/>
                </a:lnTo>
                <a:lnTo>
                  <a:pt x="0" y="343204"/>
                </a:lnTo>
                <a:lnTo>
                  <a:pt x="0" y="686104"/>
                </a:lnTo>
                <a:lnTo>
                  <a:pt x="0" y="1029004"/>
                </a:lnTo>
                <a:lnTo>
                  <a:pt x="0" y="1371904"/>
                </a:lnTo>
                <a:lnTo>
                  <a:pt x="5798185" y="1371904"/>
                </a:lnTo>
                <a:lnTo>
                  <a:pt x="5798185" y="1029004"/>
                </a:lnTo>
                <a:lnTo>
                  <a:pt x="5798185" y="686104"/>
                </a:lnTo>
                <a:lnTo>
                  <a:pt x="5798185" y="343204"/>
                </a:lnTo>
                <a:lnTo>
                  <a:pt x="5798185" y="0"/>
                </a:lnTo>
                <a:close/>
              </a:path>
            </a:pathLst>
          </a:custGeom>
          <a:solidFill>
            <a:srgbClr val="F8F8F9"/>
          </a:solidFill>
        </p:spPr>
        <p:txBody>
          <a:bodyPr wrap="square" lIns="0" tIns="0" rIns="0" bIns="0" rtlCol="0"/>
          <a:lstStyle/>
          <a:p>
            <a:endParaRPr/>
          </a:p>
        </p:txBody>
      </p:sp>
      <p:sp>
        <p:nvSpPr>
          <p:cNvPr id="3" name="object 3"/>
          <p:cNvSpPr txBox="1"/>
          <p:nvPr/>
        </p:nvSpPr>
        <p:spPr>
          <a:xfrm>
            <a:off x="886764" y="946150"/>
            <a:ext cx="5232400" cy="1345753"/>
          </a:xfrm>
          <a:prstGeom prst="rect">
            <a:avLst/>
          </a:prstGeom>
        </p:spPr>
        <p:txBody>
          <a:bodyPr vert="horz" wrap="square" lIns="0" tIns="12700" rIns="0" bIns="0" rtlCol="0">
            <a:spAutoFit/>
          </a:bodyPr>
          <a:lstStyle/>
          <a:p>
            <a:pPr marL="100965">
              <a:lnSpc>
                <a:spcPct val="100000"/>
              </a:lnSpc>
              <a:spcBef>
                <a:spcPts val="100"/>
              </a:spcBef>
            </a:pPr>
            <a:r>
              <a:rPr sz="1600" spc="60" dirty="0">
                <a:solidFill>
                  <a:srgbClr val="1F2023"/>
                </a:solidFill>
                <a:latin typeface="Arial Black" panose="020B0A04020102020204" pitchFamily="34" charset="0"/>
                <a:cs typeface="Calibri"/>
              </a:rPr>
              <a:t>Ş</a:t>
            </a:r>
            <a:r>
              <a:rPr sz="1600" spc="60" dirty="0">
                <a:solidFill>
                  <a:srgbClr val="1F2023"/>
                </a:solidFill>
                <a:latin typeface="Arial Black" panose="020B0A04020102020204" pitchFamily="34" charset="0"/>
                <a:cs typeface="Arial"/>
              </a:rPr>
              <a:t>ekil</a:t>
            </a:r>
            <a:r>
              <a:rPr sz="1600" spc="-40" dirty="0">
                <a:solidFill>
                  <a:srgbClr val="1F2023"/>
                </a:solidFill>
                <a:latin typeface="Arial Black" panose="020B0A04020102020204" pitchFamily="34" charset="0"/>
                <a:cs typeface="Arial"/>
              </a:rPr>
              <a:t> </a:t>
            </a:r>
            <a:r>
              <a:rPr sz="1600" spc="50" dirty="0">
                <a:solidFill>
                  <a:srgbClr val="1F2023"/>
                </a:solidFill>
                <a:latin typeface="Arial Black" panose="020B0A04020102020204" pitchFamily="34" charset="0"/>
                <a:cs typeface="Arial"/>
              </a:rPr>
              <a:t>6.5</a:t>
            </a:r>
            <a:r>
              <a:rPr sz="1600" spc="-40" dirty="0">
                <a:solidFill>
                  <a:srgbClr val="1F2023"/>
                </a:solidFill>
                <a:latin typeface="Arial Black" panose="020B0A04020102020204" pitchFamily="34" charset="0"/>
                <a:cs typeface="Arial"/>
              </a:rPr>
              <a:t> </a:t>
            </a:r>
            <a:r>
              <a:rPr sz="1600" spc="10" dirty="0">
                <a:solidFill>
                  <a:srgbClr val="1F2023"/>
                </a:solidFill>
                <a:latin typeface="Arial Black" panose="020B0A04020102020204" pitchFamily="34" charset="0"/>
                <a:cs typeface="Arial"/>
              </a:rPr>
              <a:t>-)</a:t>
            </a:r>
            <a:r>
              <a:rPr sz="1600" spc="-40" dirty="0">
                <a:solidFill>
                  <a:srgbClr val="1F2023"/>
                </a:solidFill>
                <a:latin typeface="Arial Black" panose="020B0A04020102020204" pitchFamily="34" charset="0"/>
                <a:cs typeface="Arial"/>
              </a:rPr>
              <a:t> </a:t>
            </a:r>
            <a:r>
              <a:rPr sz="1800" dirty="0">
                <a:solidFill>
                  <a:srgbClr val="1F2023"/>
                </a:solidFill>
                <a:latin typeface="Times New Roman"/>
                <a:cs typeface="Times New Roman"/>
              </a:rPr>
              <a:t>İstasyon için</a:t>
            </a:r>
            <a:r>
              <a:rPr sz="1800" spc="5" dirty="0">
                <a:solidFill>
                  <a:srgbClr val="1F2023"/>
                </a:solidFill>
                <a:latin typeface="Times New Roman"/>
                <a:cs typeface="Times New Roman"/>
              </a:rPr>
              <a:t> </a:t>
            </a:r>
            <a:r>
              <a:rPr sz="1800" dirty="0">
                <a:solidFill>
                  <a:srgbClr val="1F2023"/>
                </a:solidFill>
                <a:latin typeface="Times New Roman"/>
                <a:cs typeface="Times New Roman"/>
              </a:rPr>
              <a:t>platform açma</a:t>
            </a:r>
            <a:r>
              <a:rPr sz="1800" spc="5" dirty="0">
                <a:solidFill>
                  <a:srgbClr val="1F2023"/>
                </a:solidFill>
                <a:latin typeface="Times New Roman"/>
                <a:cs typeface="Times New Roman"/>
              </a:rPr>
              <a:t> </a:t>
            </a:r>
            <a:r>
              <a:rPr sz="1800" spc="-5" dirty="0">
                <a:solidFill>
                  <a:srgbClr val="1F2023"/>
                </a:solidFill>
                <a:latin typeface="Times New Roman"/>
                <a:cs typeface="Times New Roman"/>
              </a:rPr>
              <a:t>davranışı.</a:t>
            </a:r>
            <a:endParaRPr sz="1800" dirty="0">
              <a:latin typeface="Times New Roman"/>
              <a:cs typeface="Times New Roman"/>
            </a:endParaRPr>
          </a:p>
          <a:p>
            <a:pPr>
              <a:lnSpc>
                <a:spcPct val="100000"/>
              </a:lnSpc>
              <a:spcBef>
                <a:spcPts val="5"/>
              </a:spcBef>
            </a:pPr>
            <a:endParaRPr sz="2350" dirty="0">
              <a:latin typeface="Times New Roman"/>
              <a:cs typeface="Times New Roman"/>
            </a:endParaRPr>
          </a:p>
          <a:p>
            <a:pPr marL="12700" marR="5080">
              <a:lnSpc>
                <a:spcPct val="140600"/>
              </a:lnSpc>
            </a:pPr>
            <a:r>
              <a:rPr sz="1600" spc="-5" dirty="0">
                <a:solidFill>
                  <a:srgbClr val="1F2023"/>
                </a:solidFill>
                <a:latin typeface="Times New Roman"/>
                <a:cs typeface="Times New Roman"/>
              </a:rPr>
              <a:t>Platform</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istasyon</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için</a:t>
            </a:r>
            <a:r>
              <a:rPr sz="1600" spc="5" dirty="0">
                <a:solidFill>
                  <a:srgbClr val="1F2023"/>
                </a:solidFill>
                <a:latin typeface="Times New Roman"/>
                <a:cs typeface="Times New Roman"/>
              </a:rPr>
              <a:t> </a:t>
            </a:r>
            <a:r>
              <a:rPr sz="1600" spc="-5" dirty="0">
                <a:solidFill>
                  <a:srgbClr val="1F2023"/>
                </a:solidFill>
                <a:latin typeface="Times New Roman"/>
                <a:cs typeface="Times New Roman"/>
              </a:rPr>
              <a:t>diğer</a:t>
            </a:r>
            <a:r>
              <a:rPr sz="1600" dirty="0">
                <a:solidFill>
                  <a:srgbClr val="1F2023"/>
                </a:solidFill>
                <a:latin typeface="Times New Roman"/>
                <a:cs typeface="Times New Roman"/>
              </a:rPr>
              <a:t> </a:t>
            </a:r>
            <a:r>
              <a:rPr sz="1600" spc="-5" dirty="0">
                <a:solidFill>
                  <a:srgbClr val="1F2023"/>
                </a:solidFill>
                <a:latin typeface="Times New Roman"/>
                <a:cs typeface="Times New Roman"/>
              </a:rPr>
              <a:t>platformlarla</a:t>
            </a:r>
            <a:r>
              <a:rPr sz="1600" dirty="0">
                <a:solidFill>
                  <a:srgbClr val="1F2023"/>
                </a:solidFill>
                <a:latin typeface="Times New Roman"/>
                <a:cs typeface="Times New Roman"/>
              </a:rPr>
              <a:t> </a:t>
            </a:r>
            <a:r>
              <a:rPr sz="1600" spc="-5" dirty="0">
                <a:solidFill>
                  <a:srgbClr val="1F2023"/>
                </a:solidFill>
                <a:latin typeface="Times New Roman"/>
                <a:cs typeface="Times New Roman"/>
              </a:rPr>
              <a:t>ardışık</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düzendeyse</a:t>
            </a:r>
            <a:r>
              <a:rPr sz="1600" spc="40" dirty="0">
                <a:solidFill>
                  <a:srgbClr val="1F2023"/>
                </a:solidFill>
                <a:latin typeface="Times New Roman"/>
                <a:cs typeface="Times New Roman"/>
              </a:rPr>
              <a:t> </a:t>
            </a:r>
            <a:r>
              <a:rPr sz="1600" spc="-5" dirty="0">
                <a:solidFill>
                  <a:srgbClr val="1F2023"/>
                </a:solidFill>
                <a:latin typeface="Times New Roman"/>
                <a:cs typeface="Times New Roman"/>
              </a:rPr>
              <a:t>ve </a:t>
            </a:r>
            <a:r>
              <a:rPr sz="1600" spc="-385" dirty="0">
                <a:solidFill>
                  <a:srgbClr val="1F2023"/>
                </a:solidFill>
                <a:latin typeface="Times New Roman"/>
                <a:cs typeface="Times New Roman"/>
              </a:rPr>
              <a:t> </a:t>
            </a:r>
            <a:r>
              <a:rPr sz="1600" spc="-5" dirty="0">
                <a:solidFill>
                  <a:srgbClr val="1F2023"/>
                </a:solidFill>
                <a:latin typeface="Times New Roman"/>
                <a:cs typeface="Times New Roman"/>
              </a:rPr>
              <a:t>mevcut platform</a:t>
            </a:r>
            <a:r>
              <a:rPr sz="1600" spc="-20" dirty="0">
                <a:solidFill>
                  <a:srgbClr val="1F2023"/>
                </a:solidFill>
                <a:latin typeface="Times New Roman"/>
                <a:cs typeface="Times New Roman"/>
              </a:rPr>
              <a:t> </a:t>
            </a:r>
            <a:r>
              <a:rPr sz="1600" spc="-5" dirty="0">
                <a:solidFill>
                  <a:srgbClr val="1F2023"/>
                </a:solidFill>
                <a:latin typeface="Times New Roman"/>
                <a:cs typeface="Times New Roman"/>
              </a:rPr>
              <a:t>kapalıysa; platform</a:t>
            </a:r>
            <a:r>
              <a:rPr sz="1600" dirty="0">
                <a:solidFill>
                  <a:srgbClr val="1F2023"/>
                </a:solidFill>
                <a:latin typeface="Times New Roman"/>
                <a:cs typeface="Times New Roman"/>
              </a:rPr>
              <a:t> işaretlenir</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ve</a:t>
            </a:r>
            <a:r>
              <a:rPr sz="1600" spc="10" dirty="0">
                <a:solidFill>
                  <a:srgbClr val="1F2023"/>
                </a:solidFill>
                <a:latin typeface="Times New Roman"/>
                <a:cs typeface="Times New Roman"/>
              </a:rPr>
              <a:t> </a:t>
            </a:r>
            <a:r>
              <a:rPr sz="1600" dirty="0">
                <a:solidFill>
                  <a:srgbClr val="1F2023"/>
                </a:solidFill>
                <a:latin typeface="Times New Roman"/>
                <a:cs typeface="Times New Roman"/>
              </a:rPr>
              <a:t>açılır.</a:t>
            </a:r>
            <a:endParaRPr sz="1600" dirty="0">
              <a:latin typeface="Times New Roman"/>
              <a:cs typeface="Times New Roman"/>
            </a:endParaRPr>
          </a:p>
        </p:txBody>
      </p:sp>
      <p:sp>
        <p:nvSpPr>
          <p:cNvPr id="4" name="object 4"/>
          <p:cNvSpPr/>
          <p:nvPr/>
        </p:nvSpPr>
        <p:spPr>
          <a:xfrm>
            <a:off x="881176" y="2271140"/>
            <a:ext cx="5798185" cy="4115435"/>
          </a:xfrm>
          <a:custGeom>
            <a:avLst/>
            <a:gdLst/>
            <a:ahLst/>
            <a:cxnLst/>
            <a:rect l="l" t="t" r="r" b="b"/>
            <a:pathLst>
              <a:path w="5798184" h="4115435">
                <a:moveTo>
                  <a:pt x="5798185" y="0"/>
                </a:moveTo>
                <a:lnTo>
                  <a:pt x="0" y="0"/>
                </a:lnTo>
                <a:lnTo>
                  <a:pt x="0" y="2057654"/>
                </a:lnTo>
                <a:lnTo>
                  <a:pt x="0" y="2400554"/>
                </a:lnTo>
                <a:lnTo>
                  <a:pt x="0" y="2743454"/>
                </a:lnTo>
                <a:lnTo>
                  <a:pt x="0" y="3086303"/>
                </a:lnTo>
                <a:lnTo>
                  <a:pt x="0" y="3429508"/>
                </a:lnTo>
                <a:lnTo>
                  <a:pt x="228600" y="3429508"/>
                </a:lnTo>
                <a:lnTo>
                  <a:pt x="228600" y="3772408"/>
                </a:lnTo>
                <a:lnTo>
                  <a:pt x="228600" y="4115308"/>
                </a:lnTo>
                <a:lnTo>
                  <a:pt x="5798185" y="4115308"/>
                </a:lnTo>
                <a:lnTo>
                  <a:pt x="5798185" y="2057654"/>
                </a:lnTo>
                <a:lnTo>
                  <a:pt x="5798185" y="0"/>
                </a:lnTo>
                <a:close/>
              </a:path>
            </a:pathLst>
          </a:custGeom>
          <a:solidFill>
            <a:srgbClr val="F8F8F9"/>
          </a:solidFill>
        </p:spPr>
        <p:txBody>
          <a:bodyPr wrap="square" lIns="0" tIns="0" rIns="0" bIns="0" rtlCol="0"/>
          <a:lstStyle/>
          <a:p>
            <a:endParaRPr/>
          </a:p>
        </p:txBody>
      </p:sp>
      <p:sp>
        <p:nvSpPr>
          <p:cNvPr id="5" name="object 5"/>
          <p:cNvSpPr txBox="1"/>
          <p:nvPr/>
        </p:nvSpPr>
        <p:spPr>
          <a:xfrm>
            <a:off x="886764" y="5061330"/>
            <a:ext cx="5689600" cy="1329690"/>
          </a:xfrm>
          <a:prstGeom prst="rect">
            <a:avLst/>
          </a:prstGeom>
        </p:spPr>
        <p:txBody>
          <a:bodyPr vert="horz" wrap="square" lIns="0" tIns="12700" rIns="0" bIns="0" rtlCol="0">
            <a:spAutoFit/>
          </a:bodyPr>
          <a:lstStyle/>
          <a:p>
            <a:pPr marL="12700">
              <a:lnSpc>
                <a:spcPct val="100000"/>
              </a:lnSpc>
              <a:spcBef>
                <a:spcPts val="100"/>
              </a:spcBef>
            </a:pPr>
            <a:r>
              <a:rPr sz="1600" spc="60" dirty="0">
                <a:solidFill>
                  <a:srgbClr val="2B2B2B"/>
                </a:solidFill>
                <a:latin typeface="Arial Black" panose="020B0A04020102020204" pitchFamily="34" charset="0"/>
                <a:cs typeface="Calibri"/>
              </a:rPr>
              <a:t>Ş</a:t>
            </a:r>
            <a:r>
              <a:rPr sz="1600" spc="60" dirty="0">
                <a:solidFill>
                  <a:srgbClr val="2B2B2B"/>
                </a:solidFill>
                <a:latin typeface="Arial Black" panose="020B0A04020102020204" pitchFamily="34" charset="0"/>
                <a:cs typeface="Arial"/>
              </a:rPr>
              <a:t>ekil</a:t>
            </a:r>
            <a:r>
              <a:rPr sz="1600" spc="-45" dirty="0">
                <a:solidFill>
                  <a:srgbClr val="2B2B2B"/>
                </a:solidFill>
                <a:latin typeface="Arial Black" panose="020B0A04020102020204" pitchFamily="34" charset="0"/>
                <a:cs typeface="Arial"/>
              </a:rPr>
              <a:t> </a:t>
            </a:r>
            <a:r>
              <a:rPr sz="1600" spc="50" dirty="0">
                <a:solidFill>
                  <a:srgbClr val="2B2B2B"/>
                </a:solidFill>
                <a:latin typeface="Arial Black" panose="020B0A04020102020204" pitchFamily="34" charset="0"/>
                <a:cs typeface="Arial"/>
              </a:rPr>
              <a:t>6.6</a:t>
            </a:r>
            <a:r>
              <a:rPr sz="1600" spc="-35" dirty="0">
                <a:solidFill>
                  <a:srgbClr val="2B2B2B"/>
                </a:solidFill>
                <a:latin typeface="Arial Black" panose="020B0A04020102020204" pitchFamily="34" charset="0"/>
                <a:cs typeface="Arial"/>
              </a:rPr>
              <a:t> </a:t>
            </a:r>
            <a:r>
              <a:rPr sz="1600" spc="10" dirty="0">
                <a:solidFill>
                  <a:srgbClr val="2B2B2B"/>
                </a:solidFill>
                <a:latin typeface="Arial Black" panose="020B0A04020102020204" pitchFamily="34" charset="0"/>
                <a:cs typeface="Arial"/>
              </a:rPr>
              <a:t>-)</a:t>
            </a:r>
            <a:r>
              <a:rPr sz="1600" spc="-55" dirty="0">
                <a:solidFill>
                  <a:srgbClr val="2B2B2B"/>
                </a:solidFill>
                <a:latin typeface="Arial Black" panose="020B0A04020102020204" pitchFamily="34" charset="0"/>
                <a:cs typeface="Arial"/>
              </a:rPr>
              <a:t> </a:t>
            </a:r>
            <a:r>
              <a:rPr sz="1800" dirty="0">
                <a:solidFill>
                  <a:srgbClr val="1F2023"/>
                </a:solidFill>
                <a:latin typeface="Times New Roman"/>
                <a:cs typeface="Times New Roman"/>
              </a:rPr>
              <a:t>İstasyon</a:t>
            </a:r>
            <a:r>
              <a:rPr sz="1800" spc="-10" dirty="0">
                <a:solidFill>
                  <a:srgbClr val="1F2023"/>
                </a:solidFill>
                <a:latin typeface="Times New Roman"/>
                <a:cs typeface="Times New Roman"/>
              </a:rPr>
              <a:t> </a:t>
            </a:r>
            <a:r>
              <a:rPr sz="1800" dirty="0">
                <a:solidFill>
                  <a:srgbClr val="1F2023"/>
                </a:solidFill>
                <a:latin typeface="Times New Roman"/>
                <a:cs typeface="Times New Roman"/>
              </a:rPr>
              <a:t>için </a:t>
            </a:r>
            <a:r>
              <a:rPr sz="1800" spc="-5" dirty="0">
                <a:solidFill>
                  <a:srgbClr val="1F2023"/>
                </a:solidFill>
                <a:latin typeface="Times New Roman"/>
                <a:cs typeface="Times New Roman"/>
              </a:rPr>
              <a:t>platform</a:t>
            </a:r>
            <a:r>
              <a:rPr sz="1800" spc="-15" dirty="0">
                <a:solidFill>
                  <a:srgbClr val="1F2023"/>
                </a:solidFill>
                <a:latin typeface="Times New Roman"/>
                <a:cs typeface="Times New Roman"/>
              </a:rPr>
              <a:t> </a:t>
            </a:r>
            <a:r>
              <a:rPr sz="1800" dirty="0">
                <a:solidFill>
                  <a:srgbClr val="1F2023"/>
                </a:solidFill>
                <a:latin typeface="Times New Roman"/>
                <a:cs typeface="Times New Roman"/>
              </a:rPr>
              <a:t>kapatma </a:t>
            </a:r>
            <a:r>
              <a:rPr sz="1800" spc="-5" dirty="0">
                <a:solidFill>
                  <a:srgbClr val="1F2023"/>
                </a:solidFill>
                <a:latin typeface="Times New Roman"/>
                <a:cs typeface="Times New Roman"/>
              </a:rPr>
              <a:t>davranışı.</a:t>
            </a:r>
            <a:endParaRPr sz="1800" dirty="0">
              <a:latin typeface="Times New Roman"/>
              <a:cs typeface="Times New Roman"/>
            </a:endParaRPr>
          </a:p>
          <a:p>
            <a:pPr>
              <a:lnSpc>
                <a:spcPct val="100000"/>
              </a:lnSpc>
              <a:spcBef>
                <a:spcPts val="5"/>
              </a:spcBef>
            </a:pPr>
            <a:endParaRPr sz="2350" dirty="0">
              <a:latin typeface="Times New Roman"/>
              <a:cs typeface="Times New Roman"/>
            </a:endParaRPr>
          </a:p>
          <a:p>
            <a:pPr marL="469265" marR="5080" indent="-228600">
              <a:lnSpc>
                <a:spcPct val="140600"/>
              </a:lnSpc>
              <a:buFont typeface="Wingdings"/>
              <a:buChar char=""/>
              <a:tabLst>
                <a:tab pos="469900" algn="l"/>
              </a:tabLst>
            </a:pPr>
            <a:r>
              <a:rPr sz="1600" spc="-5" dirty="0">
                <a:solidFill>
                  <a:srgbClr val="1F2023"/>
                </a:solidFill>
                <a:latin typeface="Times New Roman"/>
                <a:cs typeface="Times New Roman"/>
              </a:rPr>
              <a:t>Platform</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istasyon</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için</a:t>
            </a:r>
            <a:r>
              <a:rPr sz="1600" spc="5" dirty="0">
                <a:solidFill>
                  <a:srgbClr val="1F2023"/>
                </a:solidFill>
                <a:latin typeface="Times New Roman"/>
                <a:cs typeface="Times New Roman"/>
              </a:rPr>
              <a:t> </a:t>
            </a:r>
            <a:r>
              <a:rPr sz="1600" spc="-5" dirty="0">
                <a:solidFill>
                  <a:srgbClr val="1F2023"/>
                </a:solidFill>
                <a:latin typeface="Times New Roman"/>
                <a:cs typeface="Times New Roman"/>
              </a:rPr>
              <a:t>diğer</a:t>
            </a:r>
            <a:r>
              <a:rPr sz="1600" dirty="0">
                <a:solidFill>
                  <a:srgbClr val="1F2023"/>
                </a:solidFill>
                <a:latin typeface="Times New Roman"/>
                <a:cs typeface="Times New Roman"/>
              </a:rPr>
              <a:t> </a:t>
            </a:r>
            <a:r>
              <a:rPr sz="1600" spc="-5" dirty="0">
                <a:solidFill>
                  <a:srgbClr val="1F2023"/>
                </a:solidFill>
                <a:latin typeface="Times New Roman"/>
                <a:cs typeface="Times New Roman"/>
              </a:rPr>
              <a:t>platformlarla</a:t>
            </a:r>
            <a:r>
              <a:rPr sz="1600" dirty="0">
                <a:solidFill>
                  <a:srgbClr val="1F2023"/>
                </a:solidFill>
                <a:latin typeface="Times New Roman"/>
                <a:cs typeface="Times New Roman"/>
              </a:rPr>
              <a:t> </a:t>
            </a:r>
            <a:r>
              <a:rPr sz="1600" spc="-5" dirty="0">
                <a:solidFill>
                  <a:srgbClr val="1F2023"/>
                </a:solidFill>
                <a:latin typeface="Times New Roman"/>
                <a:cs typeface="Times New Roman"/>
              </a:rPr>
              <a:t>ardışık</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düzendeyse</a:t>
            </a:r>
            <a:r>
              <a:rPr sz="1600" spc="40" dirty="0">
                <a:solidFill>
                  <a:srgbClr val="1F2023"/>
                </a:solidFill>
                <a:latin typeface="Times New Roman"/>
                <a:cs typeface="Times New Roman"/>
              </a:rPr>
              <a:t> </a:t>
            </a:r>
            <a:r>
              <a:rPr sz="1600" spc="-5" dirty="0">
                <a:solidFill>
                  <a:srgbClr val="1F2023"/>
                </a:solidFill>
                <a:latin typeface="Times New Roman"/>
                <a:cs typeface="Times New Roman"/>
              </a:rPr>
              <a:t>ve </a:t>
            </a:r>
            <a:r>
              <a:rPr sz="1600" spc="-385" dirty="0">
                <a:solidFill>
                  <a:srgbClr val="1F2023"/>
                </a:solidFill>
                <a:latin typeface="Times New Roman"/>
                <a:cs typeface="Times New Roman"/>
              </a:rPr>
              <a:t> </a:t>
            </a:r>
            <a:r>
              <a:rPr sz="1600" spc="-5" dirty="0">
                <a:solidFill>
                  <a:srgbClr val="1F2023"/>
                </a:solidFill>
                <a:latin typeface="Times New Roman"/>
                <a:cs typeface="Times New Roman"/>
              </a:rPr>
              <a:t>mevcut platform</a:t>
            </a:r>
            <a:r>
              <a:rPr sz="1600" spc="-15" dirty="0">
                <a:solidFill>
                  <a:srgbClr val="1F2023"/>
                </a:solidFill>
                <a:latin typeface="Times New Roman"/>
                <a:cs typeface="Times New Roman"/>
              </a:rPr>
              <a:t> </a:t>
            </a:r>
            <a:r>
              <a:rPr sz="1600" spc="-5" dirty="0">
                <a:solidFill>
                  <a:srgbClr val="1F2023"/>
                </a:solidFill>
                <a:latin typeface="Times New Roman"/>
                <a:cs typeface="Times New Roman"/>
              </a:rPr>
              <a:t>açıksa;</a:t>
            </a:r>
            <a:r>
              <a:rPr sz="1600" dirty="0">
                <a:solidFill>
                  <a:srgbClr val="1F2023"/>
                </a:solidFill>
                <a:latin typeface="Times New Roman"/>
                <a:cs typeface="Times New Roman"/>
              </a:rPr>
              <a:t> </a:t>
            </a:r>
            <a:r>
              <a:rPr sz="1600" spc="-5" dirty="0">
                <a:solidFill>
                  <a:srgbClr val="1F2023"/>
                </a:solidFill>
                <a:latin typeface="Times New Roman"/>
                <a:cs typeface="Times New Roman"/>
              </a:rPr>
              <a:t>platformu</a:t>
            </a:r>
            <a:r>
              <a:rPr sz="1600" spc="15" dirty="0">
                <a:solidFill>
                  <a:srgbClr val="1F2023"/>
                </a:solidFill>
                <a:latin typeface="Times New Roman"/>
                <a:cs typeface="Times New Roman"/>
              </a:rPr>
              <a:t> </a:t>
            </a:r>
            <a:r>
              <a:rPr sz="1600" spc="-5" dirty="0">
                <a:solidFill>
                  <a:srgbClr val="1F2023"/>
                </a:solidFill>
                <a:latin typeface="Times New Roman"/>
                <a:cs typeface="Times New Roman"/>
              </a:rPr>
              <a:t>işaretlenir</a:t>
            </a:r>
            <a:r>
              <a:rPr sz="1600" spc="10" dirty="0">
                <a:solidFill>
                  <a:srgbClr val="1F2023"/>
                </a:solidFill>
                <a:latin typeface="Times New Roman"/>
                <a:cs typeface="Times New Roman"/>
              </a:rPr>
              <a:t> </a:t>
            </a:r>
            <a:r>
              <a:rPr sz="1600" spc="-5" dirty="0">
                <a:solidFill>
                  <a:srgbClr val="1F2023"/>
                </a:solidFill>
                <a:latin typeface="Times New Roman"/>
                <a:cs typeface="Times New Roman"/>
              </a:rPr>
              <a:t>ve</a:t>
            </a:r>
            <a:r>
              <a:rPr sz="1600" dirty="0">
                <a:solidFill>
                  <a:srgbClr val="1F2023"/>
                </a:solidFill>
                <a:latin typeface="Times New Roman"/>
                <a:cs typeface="Times New Roman"/>
              </a:rPr>
              <a:t> </a:t>
            </a:r>
            <a:r>
              <a:rPr sz="1600" spc="-5" dirty="0">
                <a:solidFill>
                  <a:srgbClr val="1F2023"/>
                </a:solidFill>
                <a:latin typeface="Times New Roman"/>
                <a:cs typeface="Times New Roman"/>
              </a:rPr>
              <a:t>kapatılır.</a:t>
            </a:r>
            <a:endParaRPr sz="1600" dirty="0">
              <a:latin typeface="Times New Roman"/>
              <a:cs typeface="Times New Roman"/>
            </a:endParaRPr>
          </a:p>
        </p:txBody>
      </p:sp>
      <p:grpSp>
        <p:nvGrpSpPr>
          <p:cNvPr id="6" name="object 6"/>
          <p:cNvGrpSpPr/>
          <p:nvPr/>
        </p:nvGrpSpPr>
        <p:grpSpPr>
          <a:xfrm>
            <a:off x="881176" y="2270759"/>
            <a:ext cx="5798185" cy="6841490"/>
            <a:chOff x="881176" y="2270759"/>
            <a:chExt cx="5798185" cy="6841490"/>
          </a:xfrm>
        </p:grpSpPr>
        <p:sp>
          <p:nvSpPr>
            <p:cNvPr id="7" name="object 7"/>
            <p:cNvSpPr/>
            <p:nvPr/>
          </p:nvSpPr>
          <p:spPr>
            <a:xfrm>
              <a:off x="881176" y="6386575"/>
              <a:ext cx="5798185" cy="2725420"/>
            </a:xfrm>
            <a:custGeom>
              <a:avLst/>
              <a:gdLst/>
              <a:ahLst/>
              <a:cxnLst/>
              <a:rect l="l" t="t" r="r" b="b"/>
              <a:pathLst>
                <a:path w="5798184" h="2725420">
                  <a:moveTo>
                    <a:pt x="5798185" y="2382278"/>
                  </a:moveTo>
                  <a:lnTo>
                    <a:pt x="0" y="2382278"/>
                  </a:lnTo>
                  <a:lnTo>
                    <a:pt x="0" y="2725166"/>
                  </a:lnTo>
                  <a:lnTo>
                    <a:pt x="5798185" y="2725166"/>
                  </a:lnTo>
                  <a:lnTo>
                    <a:pt x="5798185" y="2382278"/>
                  </a:lnTo>
                  <a:close/>
                </a:path>
                <a:path w="5798184" h="2725420">
                  <a:moveTo>
                    <a:pt x="5798185" y="0"/>
                  </a:moveTo>
                  <a:lnTo>
                    <a:pt x="0" y="0"/>
                  </a:lnTo>
                  <a:lnTo>
                    <a:pt x="0" y="2039366"/>
                  </a:lnTo>
                  <a:lnTo>
                    <a:pt x="0" y="2382266"/>
                  </a:lnTo>
                  <a:lnTo>
                    <a:pt x="5798185" y="2382266"/>
                  </a:lnTo>
                  <a:lnTo>
                    <a:pt x="5798185" y="2039366"/>
                  </a:lnTo>
                  <a:lnTo>
                    <a:pt x="5798185" y="0"/>
                  </a:lnTo>
                  <a:close/>
                </a:path>
              </a:pathLst>
            </a:custGeom>
            <a:solidFill>
              <a:srgbClr val="F8F8F9"/>
            </a:solidFill>
          </p:spPr>
          <p:txBody>
            <a:bodyPr wrap="square" lIns="0" tIns="0" rIns="0" bIns="0" rtlCol="0"/>
            <a:lstStyle/>
            <a:p>
              <a:endParaRPr/>
            </a:p>
          </p:txBody>
        </p:sp>
        <p:pic>
          <p:nvPicPr>
            <p:cNvPr id="8" name="object 8"/>
            <p:cNvPicPr/>
            <p:nvPr/>
          </p:nvPicPr>
          <p:blipFill>
            <a:blip r:embed="rId2" cstate="print"/>
            <a:stretch>
              <a:fillRect/>
            </a:stretch>
          </p:blipFill>
          <p:spPr>
            <a:xfrm>
              <a:off x="899160" y="2270759"/>
              <a:ext cx="4892040" cy="2057400"/>
            </a:xfrm>
            <a:prstGeom prst="rect">
              <a:avLst/>
            </a:prstGeom>
          </p:spPr>
        </p:pic>
        <p:pic>
          <p:nvPicPr>
            <p:cNvPr id="9" name="object 9"/>
            <p:cNvPicPr/>
            <p:nvPr/>
          </p:nvPicPr>
          <p:blipFill>
            <a:blip r:embed="rId3" cstate="print"/>
            <a:stretch>
              <a:fillRect/>
            </a:stretch>
          </p:blipFill>
          <p:spPr>
            <a:xfrm>
              <a:off x="899160" y="6385559"/>
              <a:ext cx="4823460" cy="2034540"/>
            </a:xfrm>
            <a:prstGeom prst="rect">
              <a:avLst/>
            </a:prstGeom>
          </p:spPr>
        </p:pic>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607074" y="973148"/>
            <a:ext cx="5523389" cy="5592751"/>
          </a:xfrm>
        </p:spPr>
        <p:txBody>
          <a:bodyPr/>
          <a:lstStyle/>
          <a:p>
            <a:r>
              <a:rPr lang="tr-TR" dirty="0" smtClean="0">
                <a:latin typeface="Algerian" panose="04020705040A02060702" pitchFamily="82" charset="0"/>
              </a:rPr>
              <a:t>Bahadır Demirel</a:t>
            </a:r>
            <a:br>
              <a:rPr lang="tr-TR" dirty="0" smtClean="0">
                <a:latin typeface="Algerian" panose="04020705040A02060702" pitchFamily="82" charset="0"/>
              </a:rPr>
            </a:br>
            <a:r>
              <a:rPr lang="tr-TR" dirty="0" smtClean="0">
                <a:latin typeface="Algerian" panose="04020705040A02060702" pitchFamily="82" charset="0"/>
              </a:rPr>
              <a:t/>
            </a:r>
            <a:br>
              <a:rPr lang="tr-TR" dirty="0" smtClean="0">
                <a:latin typeface="Algerian" panose="04020705040A02060702" pitchFamily="82" charset="0"/>
              </a:rPr>
            </a:br>
            <a:r>
              <a:rPr lang="tr-TR" dirty="0" smtClean="0">
                <a:latin typeface="Algerian" panose="04020705040A02060702" pitchFamily="82" charset="0"/>
              </a:rPr>
              <a:t>Haşim</a:t>
            </a:r>
            <a:br>
              <a:rPr lang="tr-TR" dirty="0" smtClean="0">
                <a:latin typeface="Algerian" panose="04020705040A02060702" pitchFamily="82" charset="0"/>
              </a:rPr>
            </a:br>
            <a:r>
              <a:rPr lang="tr-TR" dirty="0" smtClean="0">
                <a:latin typeface="Algerian" panose="04020705040A02060702" pitchFamily="82" charset="0"/>
              </a:rPr>
              <a:t/>
            </a:r>
            <a:br>
              <a:rPr lang="tr-TR" dirty="0" smtClean="0">
                <a:latin typeface="Algerian" panose="04020705040A02060702" pitchFamily="82" charset="0"/>
              </a:rPr>
            </a:br>
            <a:r>
              <a:rPr lang="tr-TR" dirty="0" smtClean="0">
                <a:latin typeface="Algerian" panose="04020705040A02060702" pitchFamily="82" charset="0"/>
              </a:rPr>
              <a:t>Sinan </a:t>
            </a:r>
            <a:r>
              <a:rPr lang="tr-TR" dirty="0" err="1" smtClean="0">
                <a:latin typeface="Algerian" panose="04020705040A02060702" pitchFamily="82" charset="0"/>
              </a:rPr>
              <a:t>Balibey</a:t>
            </a:r>
            <a:r>
              <a:rPr lang="tr-TR" dirty="0" smtClean="0">
                <a:latin typeface="Algerian" panose="04020705040A02060702" pitchFamily="82" charset="0"/>
              </a:rPr>
              <a:t/>
            </a:r>
            <a:br>
              <a:rPr lang="tr-TR" dirty="0" smtClean="0">
                <a:latin typeface="Algerian" panose="04020705040A02060702" pitchFamily="82" charset="0"/>
              </a:rPr>
            </a:br>
            <a:r>
              <a:rPr lang="tr-TR" dirty="0" smtClean="0">
                <a:latin typeface="Algerian" panose="04020705040A02060702" pitchFamily="82" charset="0"/>
              </a:rPr>
              <a:t/>
            </a:r>
            <a:br>
              <a:rPr lang="tr-TR" dirty="0" smtClean="0">
                <a:latin typeface="Algerian" panose="04020705040A02060702" pitchFamily="82" charset="0"/>
              </a:rPr>
            </a:br>
            <a:r>
              <a:rPr lang="tr-TR" dirty="0" smtClean="0">
                <a:latin typeface="Algerian" panose="04020705040A02060702" pitchFamily="82" charset="0"/>
              </a:rPr>
              <a:t>Ali </a:t>
            </a:r>
            <a:r>
              <a:rPr lang="tr-TR" dirty="0" err="1" smtClean="0">
                <a:latin typeface="Algerian" panose="04020705040A02060702" pitchFamily="82" charset="0"/>
              </a:rPr>
              <a:t>Kırmızıgül</a:t>
            </a:r>
            <a:r>
              <a:rPr lang="tr-TR" dirty="0" smtClean="0">
                <a:latin typeface="Algerian" panose="04020705040A02060702" pitchFamily="82" charset="0"/>
              </a:rPr>
              <a:t/>
            </a:r>
            <a:br>
              <a:rPr lang="tr-TR" dirty="0" smtClean="0">
                <a:latin typeface="Algerian" panose="04020705040A02060702" pitchFamily="82" charset="0"/>
              </a:rPr>
            </a:br>
            <a:r>
              <a:rPr lang="tr-TR" dirty="0" smtClean="0">
                <a:latin typeface="Algerian" panose="04020705040A02060702" pitchFamily="82" charset="0"/>
              </a:rPr>
              <a:t/>
            </a:r>
            <a:br>
              <a:rPr lang="tr-TR" dirty="0" smtClean="0">
                <a:latin typeface="Algerian" panose="04020705040A02060702" pitchFamily="82" charset="0"/>
              </a:rPr>
            </a:br>
            <a:r>
              <a:rPr lang="tr-TR" dirty="0" smtClean="0">
                <a:latin typeface="Algerian" panose="04020705040A02060702" pitchFamily="82" charset="0"/>
              </a:rPr>
              <a:t>Mert Halit</a:t>
            </a:r>
            <a:r>
              <a:rPr lang="tr-TR" dirty="0" smtClean="0"/>
              <a:t/>
            </a:r>
            <a:br>
              <a:rPr lang="tr-TR" dirty="0" smtClean="0"/>
            </a:br>
            <a:r>
              <a:rPr lang="tr-TR" dirty="0" smtClean="0"/>
              <a:t/>
            </a:r>
            <a:br>
              <a:rPr lang="tr-TR" dirty="0" smtClean="0"/>
            </a:br>
            <a:endParaRPr lang="tr-TR" dirty="0"/>
          </a:p>
        </p:txBody>
      </p:sp>
    </p:spTree>
    <p:extLst>
      <p:ext uri="{BB962C8B-B14F-4D97-AF65-F5344CB8AC3E}">
        <p14:creationId xmlns:p14="http://schemas.microsoft.com/office/powerpoint/2010/main" val="95500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81176" y="899108"/>
            <a:ext cx="5798185" cy="2400935"/>
          </a:xfrm>
          <a:custGeom>
            <a:avLst/>
            <a:gdLst/>
            <a:ahLst/>
            <a:cxnLst/>
            <a:rect l="l" t="t" r="r" b="b"/>
            <a:pathLst>
              <a:path w="5798184" h="2400935">
                <a:moveTo>
                  <a:pt x="5798185" y="0"/>
                </a:moveTo>
                <a:lnTo>
                  <a:pt x="0" y="0"/>
                </a:lnTo>
                <a:lnTo>
                  <a:pt x="0" y="343204"/>
                </a:lnTo>
                <a:lnTo>
                  <a:pt x="0" y="686104"/>
                </a:lnTo>
                <a:lnTo>
                  <a:pt x="0" y="1029004"/>
                </a:lnTo>
                <a:lnTo>
                  <a:pt x="228600" y="1029004"/>
                </a:lnTo>
                <a:lnTo>
                  <a:pt x="228600" y="1371904"/>
                </a:lnTo>
                <a:lnTo>
                  <a:pt x="228600" y="1714804"/>
                </a:lnTo>
                <a:lnTo>
                  <a:pt x="228600" y="2057704"/>
                </a:lnTo>
                <a:lnTo>
                  <a:pt x="228600" y="2400604"/>
                </a:lnTo>
                <a:lnTo>
                  <a:pt x="5798185" y="2400604"/>
                </a:lnTo>
                <a:lnTo>
                  <a:pt x="5798185" y="343204"/>
                </a:lnTo>
                <a:lnTo>
                  <a:pt x="5798185" y="0"/>
                </a:lnTo>
                <a:close/>
              </a:path>
            </a:pathLst>
          </a:custGeom>
          <a:solidFill>
            <a:srgbClr val="F8F8F9"/>
          </a:solidFill>
        </p:spPr>
        <p:txBody>
          <a:bodyPr wrap="square" lIns="0" tIns="0" rIns="0" bIns="0" rtlCol="0"/>
          <a:lstStyle/>
          <a:p>
            <a:endParaRPr/>
          </a:p>
        </p:txBody>
      </p:sp>
      <p:sp>
        <p:nvSpPr>
          <p:cNvPr id="3" name="object 3"/>
          <p:cNvSpPr txBox="1"/>
          <p:nvPr/>
        </p:nvSpPr>
        <p:spPr>
          <a:xfrm>
            <a:off x="886764" y="877569"/>
            <a:ext cx="5683885" cy="2430145"/>
          </a:xfrm>
          <a:prstGeom prst="rect">
            <a:avLst/>
          </a:prstGeom>
        </p:spPr>
        <p:txBody>
          <a:bodyPr vert="horz" wrap="square" lIns="0" tIns="12700" rIns="0" bIns="0" rtlCol="0">
            <a:spAutoFit/>
          </a:bodyPr>
          <a:lstStyle/>
          <a:p>
            <a:pPr marL="12700" marR="353060">
              <a:lnSpc>
                <a:spcPct val="125000"/>
              </a:lnSpc>
              <a:spcBef>
                <a:spcPts val="100"/>
              </a:spcBef>
            </a:pPr>
            <a:r>
              <a:rPr sz="1600" spc="60" dirty="0" err="1">
                <a:solidFill>
                  <a:srgbClr val="2B2B2B"/>
                </a:solidFill>
                <a:latin typeface="Arial Black" panose="020B0A04020102020204" pitchFamily="34" charset="0"/>
                <a:cs typeface="Calibri"/>
              </a:rPr>
              <a:t>Ş</a:t>
            </a:r>
            <a:r>
              <a:rPr sz="1600" spc="60" dirty="0" err="1">
                <a:solidFill>
                  <a:srgbClr val="2B2B2B"/>
                </a:solidFill>
                <a:latin typeface="Arial Black" panose="020B0A04020102020204" pitchFamily="34" charset="0"/>
                <a:cs typeface="Arial"/>
              </a:rPr>
              <a:t>ekil</a:t>
            </a:r>
            <a:r>
              <a:rPr sz="1600" spc="-40" dirty="0">
                <a:solidFill>
                  <a:srgbClr val="2B2B2B"/>
                </a:solidFill>
                <a:latin typeface="Arial Black" panose="020B0A04020102020204" pitchFamily="34" charset="0"/>
                <a:cs typeface="Arial"/>
              </a:rPr>
              <a:t> </a:t>
            </a:r>
            <a:r>
              <a:rPr lang="tr-TR" sz="1600" spc="50" dirty="0">
                <a:solidFill>
                  <a:srgbClr val="2B2B2B"/>
                </a:solidFill>
                <a:latin typeface="Arial Black" panose="020B0A04020102020204" pitchFamily="34" charset="0"/>
                <a:cs typeface="Arial"/>
              </a:rPr>
              <a:t>6</a:t>
            </a:r>
            <a:r>
              <a:rPr sz="1600" spc="50" dirty="0" smtClean="0">
                <a:solidFill>
                  <a:srgbClr val="2B2B2B"/>
                </a:solidFill>
                <a:latin typeface="Arial Black" panose="020B0A04020102020204" pitchFamily="34" charset="0"/>
                <a:cs typeface="Arial"/>
              </a:rPr>
              <a:t>.7</a:t>
            </a:r>
            <a:r>
              <a:rPr sz="1600" spc="-40" dirty="0" smtClean="0">
                <a:solidFill>
                  <a:srgbClr val="2B2B2B"/>
                </a:solidFill>
                <a:latin typeface="Arial Black" panose="020B0A04020102020204" pitchFamily="34" charset="0"/>
                <a:cs typeface="Arial"/>
              </a:rPr>
              <a:t> </a:t>
            </a:r>
            <a:r>
              <a:rPr sz="1600" spc="10" dirty="0">
                <a:solidFill>
                  <a:srgbClr val="2B2B2B"/>
                </a:solidFill>
                <a:latin typeface="Arial Black" panose="020B0A04020102020204" pitchFamily="34" charset="0"/>
                <a:cs typeface="Arial"/>
              </a:rPr>
              <a:t>-)</a:t>
            </a:r>
            <a:r>
              <a:rPr sz="1600" spc="-100" dirty="0">
                <a:solidFill>
                  <a:srgbClr val="2B2B2B"/>
                </a:solidFill>
                <a:latin typeface="Arial Black" panose="020B0A04020102020204" pitchFamily="34" charset="0"/>
                <a:cs typeface="Arial"/>
              </a:rPr>
              <a:t> </a:t>
            </a:r>
            <a:r>
              <a:rPr sz="1800" dirty="0">
                <a:solidFill>
                  <a:srgbClr val="1F2023"/>
                </a:solidFill>
                <a:latin typeface="Times New Roman"/>
                <a:cs typeface="Times New Roman"/>
              </a:rPr>
              <a:t>Bir</a:t>
            </a:r>
            <a:r>
              <a:rPr sz="1800" spc="5" dirty="0">
                <a:solidFill>
                  <a:srgbClr val="1F2023"/>
                </a:solidFill>
                <a:latin typeface="Times New Roman"/>
                <a:cs typeface="Times New Roman"/>
              </a:rPr>
              <a:t> </a:t>
            </a:r>
            <a:r>
              <a:rPr sz="1800" dirty="0">
                <a:solidFill>
                  <a:srgbClr val="1F2023"/>
                </a:solidFill>
                <a:latin typeface="Times New Roman"/>
                <a:cs typeface="Times New Roman"/>
              </a:rPr>
              <a:t>tren istasyonu için</a:t>
            </a:r>
            <a:r>
              <a:rPr sz="1800" spc="5" dirty="0">
                <a:solidFill>
                  <a:srgbClr val="1F2023"/>
                </a:solidFill>
                <a:latin typeface="Times New Roman"/>
                <a:cs typeface="Times New Roman"/>
              </a:rPr>
              <a:t> </a:t>
            </a:r>
            <a:r>
              <a:rPr sz="1800" spc="-5" dirty="0">
                <a:solidFill>
                  <a:srgbClr val="1F2023"/>
                </a:solidFill>
                <a:latin typeface="Times New Roman"/>
                <a:cs typeface="Times New Roman"/>
              </a:rPr>
              <a:t>maksimum</a:t>
            </a:r>
            <a:r>
              <a:rPr sz="1800" spc="5" dirty="0">
                <a:solidFill>
                  <a:srgbClr val="1F2023"/>
                </a:solidFill>
                <a:latin typeface="Times New Roman"/>
                <a:cs typeface="Times New Roman"/>
              </a:rPr>
              <a:t> </a:t>
            </a:r>
            <a:r>
              <a:rPr sz="1800" dirty="0">
                <a:solidFill>
                  <a:srgbClr val="1F2023"/>
                </a:solidFill>
                <a:latin typeface="Times New Roman"/>
                <a:cs typeface="Times New Roman"/>
              </a:rPr>
              <a:t>tren sayısını </a:t>
            </a:r>
            <a:r>
              <a:rPr sz="1800" spc="-434" dirty="0">
                <a:solidFill>
                  <a:srgbClr val="1F2023"/>
                </a:solidFill>
                <a:latin typeface="Times New Roman"/>
                <a:cs typeface="Times New Roman"/>
              </a:rPr>
              <a:t> </a:t>
            </a:r>
            <a:r>
              <a:rPr sz="1800" spc="-5" dirty="0">
                <a:solidFill>
                  <a:srgbClr val="1F2023"/>
                </a:solidFill>
                <a:latin typeface="Times New Roman"/>
                <a:cs typeface="Times New Roman"/>
              </a:rPr>
              <a:t>belirleme</a:t>
            </a:r>
            <a:r>
              <a:rPr sz="1800" dirty="0">
                <a:solidFill>
                  <a:srgbClr val="1F2023"/>
                </a:solidFill>
                <a:latin typeface="Times New Roman"/>
                <a:cs typeface="Times New Roman"/>
              </a:rPr>
              <a:t> </a:t>
            </a:r>
            <a:r>
              <a:rPr sz="1800" spc="-5" dirty="0">
                <a:solidFill>
                  <a:srgbClr val="1F2023"/>
                </a:solidFill>
                <a:latin typeface="Times New Roman"/>
                <a:cs typeface="Times New Roman"/>
              </a:rPr>
              <a:t>davranışı.</a:t>
            </a:r>
            <a:endParaRPr sz="1800" dirty="0">
              <a:latin typeface="Times New Roman"/>
              <a:cs typeface="Times New Roman"/>
            </a:endParaRPr>
          </a:p>
          <a:p>
            <a:pPr>
              <a:lnSpc>
                <a:spcPct val="100000"/>
              </a:lnSpc>
              <a:spcBef>
                <a:spcPts val="55"/>
              </a:spcBef>
            </a:pPr>
            <a:endParaRPr sz="2300" dirty="0">
              <a:latin typeface="Times New Roman"/>
              <a:cs typeface="Times New Roman"/>
            </a:endParaRPr>
          </a:p>
          <a:p>
            <a:pPr marL="469265" marR="5080" indent="-228600">
              <a:lnSpc>
                <a:spcPct val="125000"/>
              </a:lnSpc>
              <a:buFont typeface="Wingdings"/>
              <a:buChar char=""/>
              <a:tabLst>
                <a:tab pos="469900" algn="l"/>
              </a:tabLst>
            </a:pPr>
            <a:r>
              <a:rPr sz="1800" spc="-5" dirty="0">
                <a:solidFill>
                  <a:srgbClr val="1F2023"/>
                </a:solidFill>
                <a:latin typeface="Times New Roman"/>
                <a:cs typeface="Times New Roman"/>
              </a:rPr>
              <a:t>Maksimum </a:t>
            </a:r>
            <a:r>
              <a:rPr sz="1800" dirty="0">
                <a:solidFill>
                  <a:srgbClr val="1F2023"/>
                </a:solidFill>
                <a:latin typeface="Times New Roman"/>
                <a:cs typeface="Times New Roman"/>
              </a:rPr>
              <a:t>tren sayısı </a:t>
            </a:r>
            <a:r>
              <a:rPr sz="1800" spc="-5" dirty="0">
                <a:solidFill>
                  <a:srgbClr val="1F2023"/>
                </a:solidFill>
                <a:latin typeface="Times New Roman"/>
                <a:cs typeface="Times New Roman"/>
              </a:rPr>
              <a:t>doğal sayı </a:t>
            </a:r>
            <a:r>
              <a:rPr sz="1800" dirty="0">
                <a:solidFill>
                  <a:srgbClr val="1F2023"/>
                </a:solidFill>
                <a:latin typeface="Times New Roman"/>
                <a:cs typeface="Times New Roman"/>
              </a:rPr>
              <a:t>olmalı ve </a:t>
            </a:r>
            <a:r>
              <a:rPr sz="1800" spc="-5" dirty="0">
                <a:solidFill>
                  <a:srgbClr val="1F2023"/>
                </a:solidFill>
                <a:latin typeface="Times New Roman"/>
                <a:cs typeface="Times New Roman"/>
              </a:rPr>
              <a:t>platformların </a:t>
            </a:r>
            <a:r>
              <a:rPr sz="1800" spc="-434" dirty="0">
                <a:solidFill>
                  <a:srgbClr val="1F2023"/>
                </a:solidFill>
                <a:latin typeface="Times New Roman"/>
                <a:cs typeface="Times New Roman"/>
              </a:rPr>
              <a:t> </a:t>
            </a:r>
            <a:r>
              <a:rPr sz="1800" spc="-5" dirty="0">
                <a:solidFill>
                  <a:srgbClr val="1F2023"/>
                </a:solidFill>
                <a:latin typeface="Times New Roman"/>
                <a:cs typeface="Times New Roman"/>
              </a:rPr>
              <a:t>sayısını</a:t>
            </a:r>
            <a:r>
              <a:rPr sz="1800" dirty="0">
                <a:solidFill>
                  <a:srgbClr val="1F2023"/>
                </a:solidFill>
                <a:latin typeface="Times New Roman"/>
                <a:cs typeface="Times New Roman"/>
              </a:rPr>
              <a:t> </a:t>
            </a:r>
            <a:r>
              <a:rPr sz="1800" spc="-5" dirty="0">
                <a:solidFill>
                  <a:srgbClr val="1F2023"/>
                </a:solidFill>
                <a:latin typeface="Times New Roman"/>
                <a:cs typeface="Times New Roman"/>
              </a:rPr>
              <a:t>geçmemeli.</a:t>
            </a:r>
            <a:endParaRPr sz="1800" dirty="0">
              <a:latin typeface="Times New Roman"/>
              <a:cs typeface="Times New Roman"/>
            </a:endParaRPr>
          </a:p>
          <a:p>
            <a:pPr marL="469265" marR="590550" indent="-228600">
              <a:lnSpc>
                <a:spcPts val="2700"/>
              </a:lnSpc>
              <a:spcBef>
                <a:spcPts val="130"/>
              </a:spcBef>
              <a:buClr>
                <a:srgbClr val="1F2023"/>
              </a:buClr>
              <a:buSzPct val="112500"/>
              <a:buFont typeface="Wingdings"/>
              <a:buChar char=""/>
              <a:tabLst>
                <a:tab pos="469900" algn="l"/>
              </a:tabLst>
            </a:pPr>
            <a:r>
              <a:rPr sz="1600" dirty="0">
                <a:latin typeface="Arial"/>
                <a:cs typeface="Arial"/>
              </a:rPr>
              <a:t>Bir</a:t>
            </a:r>
            <a:r>
              <a:rPr sz="1600" spc="-5" dirty="0">
                <a:latin typeface="Arial"/>
                <a:cs typeface="Arial"/>
              </a:rPr>
              <a:t> istasyon için maksimum</a:t>
            </a:r>
            <a:r>
              <a:rPr sz="1600" spc="5" dirty="0">
                <a:latin typeface="Arial"/>
                <a:cs typeface="Arial"/>
              </a:rPr>
              <a:t> </a:t>
            </a:r>
            <a:r>
              <a:rPr sz="1600" spc="-5" dirty="0">
                <a:latin typeface="Arial"/>
                <a:cs typeface="Arial"/>
              </a:rPr>
              <a:t>tren sayısı, mevcut</a:t>
            </a:r>
            <a:r>
              <a:rPr sz="1600" dirty="0">
                <a:latin typeface="Arial"/>
                <a:cs typeface="Arial"/>
              </a:rPr>
              <a:t> </a:t>
            </a:r>
            <a:r>
              <a:rPr sz="1600" spc="-5" dirty="0">
                <a:latin typeface="Arial"/>
                <a:cs typeface="Arial"/>
              </a:rPr>
              <a:t>tren </a:t>
            </a:r>
            <a:r>
              <a:rPr sz="1600" spc="-430" dirty="0">
                <a:latin typeface="Arial"/>
                <a:cs typeface="Arial"/>
              </a:rPr>
              <a:t> </a:t>
            </a:r>
            <a:r>
              <a:rPr sz="1600" spc="-5" dirty="0">
                <a:latin typeface="Arial"/>
                <a:cs typeface="Arial"/>
              </a:rPr>
              <a:t>sayısından</a:t>
            </a:r>
            <a:r>
              <a:rPr sz="1600" spc="-10" dirty="0">
                <a:latin typeface="Arial"/>
                <a:cs typeface="Arial"/>
              </a:rPr>
              <a:t> </a:t>
            </a:r>
            <a:r>
              <a:rPr sz="1600" spc="-5" dirty="0">
                <a:latin typeface="Arial"/>
                <a:cs typeface="Arial"/>
              </a:rPr>
              <a:t>az</a:t>
            </a:r>
            <a:r>
              <a:rPr sz="1600" spc="5" dirty="0">
                <a:latin typeface="Arial"/>
                <a:cs typeface="Arial"/>
              </a:rPr>
              <a:t> </a:t>
            </a:r>
            <a:r>
              <a:rPr sz="1600" spc="-5" dirty="0">
                <a:latin typeface="Arial"/>
                <a:cs typeface="Arial"/>
              </a:rPr>
              <a:t>olamaz.</a:t>
            </a:r>
            <a:endParaRPr sz="1600" dirty="0">
              <a:latin typeface="Arial"/>
              <a:cs typeface="Arial"/>
            </a:endParaRPr>
          </a:p>
        </p:txBody>
      </p:sp>
      <p:sp>
        <p:nvSpPr>
          <p:cNvPr id="4" name="object 4"/>
          <p:cNvSpPr/>
          <p:nvPr/>
        </p:nvSpPr>
        <p:spPr>
          <a:xfrm>
            <a:off x="881176" y="3299840"/>
            <a:ext cx="5798185" cy="4458335"/>
          </a:xfrm>
          <a:custGeom>
            <a:avLst/>
            <a:gdLst/>
            <a:ahLst/>
            <a:cxnLst/>
            <a:rect l="l" t="t" r="r" b="b"/>
            <a:pathLst>
              <a:path w="5798184" h="4458334">
                <a:moveTo>
                  <a:pt x="5798185" y="2057603"/>
                </a:moveTo>
                <a:lnTo>
                  <a:pt x="5798134" y="0"/>
                </a:lnTo>
                <a:lnTo>
                  <a:pt x="457149" y="0"/>
                </a:lnTo>
                <a:lnTo>
                  <a:pt x="457149" y="2057603"/>
                </a:lnTo>
                <a:lnTo>
                  <a:pt x="0" y="2057603"/>
                </a:lnTo>
                <a:lnTo>
                  <a:pt x="0" y="2400808"/>
                </a:lnTo>
                <a:lnTo>
                  <a:pt x="457149" y="2400808"/>
                </a:lnTo>
                <a:lnTo>
                  <a:pt x="457149" y="2743708"/>
                </a:lnTo>
                <a:lnTo>
                  <a:pt x="457149" y="3086608"/>
                </a:lnTo>
                <a:lnTo>
                  <a:pt x="457149" y="3429508"/>
                </a:lnTo>
                <a:lnTo>
                  <a:pt x="457149" y="3772408"/>
                </a:lnTo>
                <a:lnTo>
                  <a:pt x="457149" y="4115308"/>
                </a:lnTo>
                <a:lnTo>
                  <a:pt x="457149" y="4458208"/>
                </a:lnTo>
                <a:lnTo>
                  <a:pt x="5798134" y="4458208"/>
                </a:lnTo>
                <a:lnTo>
                  <a:pt x="5798134" y="2400808"/>
                </a:lnTo>
                <a:lnTo>
                  <a:pt x="5798185" y="2057603"/>
                </a:lnTo>
                <a:close/>
              </a:path>
            </a:pathLst>
          </a:custGeom>
          <a:solidFill>
            <a:srgbClr val="F8F8F9"/>
          </a:solidFill>
        </p:spPr>
        <p:txBody>
          <a:bodyPr wrap="square" lIns="0" tIns="0" rIns="0" bIns="0" rtlCol="0"/>
          <a:lstStyle/>
          <a:p>
            <a:endParaRPr/>
          </a:p>
        </p:txBody>
      </p:sp>
      <p:sp>
        <p:nvSpPr>
          <p:cNvPr id="5" name="object 5"/>
          <p:cNvSpPr txBox="1"/>
          <p:nvPr/>
        </p:nvSpPr>
        <p:spPr>
          <a:xfrm>
            <a:off x="1343913" y="5680938"/>
            <a:ext cx="5071745" cy="2082800"/>
          </a:xfrm>
          <a:prstGeom prst="rect">
            <a:avLst/>
          </a:prstGeom>
        </p:spPr>
        <p:txBody>
          <a:bodyPr vert="horz" wrap="square" lIns="0" tIns="12700" rIns="0" bIns="0" rtlCol="0">
            <a:spAutoFit/>
          </a:bodyPr>
          <a:lstStyle/>
          <a:p>
            <a:pPr marL="137795" marR="198755" indent="-137795">
              <a:lnSpc>
                <a:spcPct val="112500"/>
              </a:lnSpc>
              <a:spcBef>
                <a:spcPts val="100"/>
              </a:spcBef>
              <a:buSzPct val="95000"/>
              <a:buFont typeface="Symbol"/>
              <a:buChar char=""/>
              <a:tabLst>
                <a:tab pos="137795" algn="l"/>
              </a:tabLst>
            </a:pPr>
            <a:r>
              <a:rPr sz="2000" dirty="0">
                <a:solidFill>
                  <a:srgbClr val="1F2023"/>
                </a:solidFill>
                <a:latin typeface="Times New Roman"/>
                <a:cs typeface="Times New Roman"/>
              </a:rPr>
              <a:t>Sonuç </a:t>
            </a:r>
            <a:r>
              <a:rPr sz="2000" spc="-5" dirty="0">
                <a:solidFill>
                  <a:srgbClr val="1F2023"/>
                </a:solidFill>
                <a:latin typeface="Times New Roman"/>
                <a:cs typeface="Times New Roman"/>
              </a:rPr>
              <a:t>olarak matematiksel gösterim, </a:t>
            </a:r>
            <a:r>
              <a:rPr sz="2000" dirty="0">
                <a:solidFill>
                  <a:srgbClr val="1F2023"/>
                </a:solidFill>
                <a:latin typeface="Times New Roman"/>
                <a:cs typeface="Times New Roman"/>
              </a:rPr>
              <a:t>doğal dil </a:t>
            </a:r>
            <a:r>
              <a:rPr sz="2000" spc="-484" dirty="0">
                <a:solidFill>
                  <a:srgbClr val="1F2023"/>
                </a:solidFill>
                <a:latin typeface="Times New Roman"/>
                <a:cs typeface="Times New Roman"/>
              </a:rPr>
              <a:t> </a:t>
            </a:r>
            <a:r>
              <a:rPr sz="2000" spc="-5" dirty="0">
                <a:solidFill>
                  <a:srgbClr val="1F2023"/>
                </a:solidFill>
                <a:latin typeface="Times New Roman"/>
                <a:cs typeface="Times New Roman"/>
              </a:rPr>
              <a:t>versiyonundan </a:t>
            </a:r>
            <a:r>
              <a:rPr sz="2000" dirty="0">
                <a:solidFill>
                  <a:srgbClr val="1F2023"/>
                </a:solidFill>
                <a:latin typeface="Times New Roman"/>
                <a:cs typeface="Times New Roman"/>
              </a:rPr>
              <a:t>daha </a:t>
            </a:r>
            <a:r>
              <a:rPr sz="2000" spc="-5" dirty="0">
                <a:solidFill>
                  <a:srgbClr val="1F2023"/>
                </a:solidFill>
                <a:latin typeface="Times New Roman"/>
                <a:cs typeface="Times New Roman"/>
              </a:rPr>
              <a:t>kesindir. </a:t>
            </a:r>
            <a:r>
              <a:rPr sz="2000" dirty="0">
                <a:solidFill>
                  <a:srgbClr val="1F2023"/>
                </a:solidFill>
                <a:latin typeface="Times New Roman"/>
                <a:cs typeface="Times New Roman"/>
              </a:rPr>
              <a:t>Fakat daha az </a:t>
            </a:r>
            <a:r>
              <a:rPr sz="2000" spc="5" dirty="0">
                <a:solidFill>
                  <a:srgbClr val="1F2023"/>
                </a:solidFill>
                <a:latin typeface="Times New Roman"/>
                <a:cs typeface="Times New Roman"/>
              </a:rPr>
              <a:t> </a:t>
            </a:r>
            <a:r>
              <a:rPr sz="2000" spc="-5" dirty="0">
                <a:solidFill>
                  <a:srgbClr val="1F2023"/>
                </a:solidFill>
                <a:latin typeface="Times New Roman"/>
                <a:cs typeface="Times New Roman"/>
              </a:rPr>
              <a:t>ayrıntılıdır.</a:t>
            </a:r>
            <a:endParaRPr sz="2000">
              <a:latin typeface="Times New Roman"/>
              <a:cs typeface="Times New Roman"/>
            </a:endParaRPr>
          </a:p>
          <a:p>
            <a:pPr marL="201930" marR="5080" indent="-201930">
              <a:lnSpc>
                <a:spcPct val="112500"/>
              </a:lnSpc>
              <a:buSzPct val="95000"/>
              <a:buFont typeface="Symbol"/>
              <a:buChar char=""/>
              <a:tabLst>
                <a:tab pos="201930" algn="l"/>
              </a:tabLst>
            </a:pPr>
            <a:r>
              <a:rPr sz="2000" dirty="0">
                <a:solidFill>
                  <a:srgbClr val="1F2023"/>
                </a:solidFill>
                <a:latin typeface="Times New Roman"/>
                <a:cs typeface="Times New Roman"/>
              </a:rPr>
              <a:t>B </a:t>
            </a:r>
            <a:r>
              <a:rPr sz="2000" spc="-5" dirty="0">
                <a:solidFill>
                  <a:srgbClr val="1F2023"/>
                </a:solidFill>
                <a:latin typeface="Times New Roman"/>
                <a:cs typeface="Times New Roman"/>
              </a:rPr>
              <a:t>İstasyonu için </a:t>
            </a:r>
            <a:r>
              <a:rPr sz="2000" dirty="0">
                <a:solidFill>
                  <a:srgbClr val="1F2023"/>
                </a:solidFill>
                <a:latin typeface="Times New Roman"/>
                <a:cs typeface="Times New Roman"/>
              </a:rPr>
              <a:t>yapılan </a:t>
            </a:r>
            <a:r>
              <a:rPr sz="2000" spc="-5" dirty="0">
                <a:solidFill>
                  <a:srgbClr val="1F2023"/>
                </a:solidFill>
                <a:latin typeface="Times New Roman"/>
                <a:cs typeface="Times New Roman"/>
              </a:rPr>
              <a:t>biçimsel </a:t>
            </a:r>
            <a:r>
              <a:rPr sz="2000" dirty="0">
                <a:solidFill>
                  <a:srgbClr val="1F2023"/>
                </a:solidFill>
                <a:latin typeface="Times New Roman"/>
                <a:cs typeface="Times New Roman"/>
              </a:rPr>
              <a:t>gösterim C++ </a:t>
            </a:r>
            <a:r>
              <a:rPr sz="2000" spc="-484" dirty="0">
                <a:solidFill>
                  <a:srgbClr val="1F2023"/>
                </a:solidFill>
                <a:latin typeface="Times New Roman"/>
                <a:cs typeface="Times New Roman"/>
              </a:rPr>
              <a:t> </a:t>
            </a:r>
            <a:r>
              <a:rPr sz="2000" dirty="0">
                <a:solidFill>
                  <a:srgbClr val="1F2023"/>
                </a:solidFill>
                <a:latin typeface="Times New Roman"/>
                <a:cs typeface="Times New Roman"/>
              </a:rPr>
              <a:t>veya </a:t>
            </a:r>
            <a:r>
              <a:rPr sz="2000" spc="-5" dirty="0">
                <a:solidFill>
                  <a:srgbClr val="1F2023"/>
                </a:solidFill>
                <a:latin typeface="Times New Roman"/>
                <a:cs typeface="Times New Roman"/>
              </a:rPr>
              <a:t>Ada </a:t>
            </a:r>
            <a:r>
              <a:rPr sz="2000" dirty="0">
                <a:solidFill>
                  <a:srgbClr val="1F2023"/>
                </a:solidFill>
                <a:latin typeface="Times New Roman"/>
                <a:cs typeface="Times New Roman"/>
              </a:rPr>
              <a:t>gibi </a:t>
            </a:r>
            <a:r>
              <a:rPr sz="2000" spc="-5" dirty="0">
                <a:solidFill>
                  <a:srgbClr val="1F2023"/>
                </a:solidFill>
                <a:latin typeface="Times New Roman"/>
                <a:cs typeface="Times New Roman"/>
              </a:rPr>
              <a:t>proglamlama </a:t>
            </a:r>
            <a:r>
              <a:rPr sz="2000" dirty="0">
                <a:solidFill>
                  <a:srgbClr val="1F2023"/>
                </a:solidFill>
                <a:latin typeface="Times New Roman"/>
                <a:cs typeface="Times New Roman"/>
              </a:rPr>
              <a:t>dil kodlarına </a:t>
            </a:r>
            <a:r>
              <a:rPr sz="2000" spc="5" dirty="0">
                <a:solidFill>
                  <a:srgbClr val="1F2023"/>
                </a:solidFill>
                <a:latin typeface="Times New Roman"/>
                <a:cs typeface="Times New Roman"/>
              </a:rPr>
              <a:t> </a:t>
            </a:r>
            <a:r>
              <a:rPr sz="2000" spc="-5" dirty="0">
                <a:solidFill>
                  <a:srgbClr val="1F2023"/>
                </a:solidFill>
                <a:latin typeface="Times New Roman"/>
                <a:cs typeface="Times New Roman"/>
              </a:rPr>
              <a:t>dönüştürülebilir.</a:t>
            </a:r>
            <a:endParaRPr sz="2000">
              <a:latin typeface="Times New Roman"/>
              <a:cs typeface="Times New Roman"/>
            </a:endParaRPr>
          </a:p>
        </p:txBody>
      </p:sp>
      <p:grpSp>
        <p:nvGrpSpPr>
          <p:cNvPr id="6" name="object 6"/>
          <p:cNvGrpSpPr/>
          <p:nvPr/>
        </p:nvGrpSpPr>
        <p:grpSpPr>
          <a:xfrm>
            <a:off x="1356360" y="3299459"/>
            <a:ext cx="5323205" cy="5144770"/>
            <a:chOff x="1356360" y="3299459"/>
            <a:chExt cx="5323205" cy="5144770"/>
          </a:xfrm>
        </p:grpSpPr>
        <p:sp>
          <p:nvSpPr>
            <p:cNvPr id="7" name="object 7"/>
            <p:cNvSpPr/>
            <p:nvPr/>
          </p:nvSpPr>
          <p:spPr>
            <a:xfrm>
              <a:off x="1566926" y="7758124"/>
              <a:ext cx="5112385" cy="686435"/>
            </a:xfrm>
            <a:custGeom>
              <a:avLst/>
              <a:gdLst/>
              <a:ahLst/>
              <a:cxnLst/>
              <a:rect l="l" t="t" r="r" b="b"/>
              <a:pathLst>
                <a:path w="5112384" h="686434">
                  <a:moveTo>
                    <a:pt x="5112385" y="0"/>
                  </a:moveTo>
                  <a:lnTo>
                    <a:pt x="0" y="0"/>
                  </a:lnTo>
                  <a:lnTo>
                    <a:pt x="0" y="343204"/>
                  </a:lnTo>
                  <a:lnTo>
                    <a:pt x="0" y="686104"/>
                  </a:lnTo>
                  <a:lnTo>
                    <a:pt x="5112385" y="686104"/>
                  </a:lnTo>
                  <a:lnTo>
                    <a:pt x="5112385" y="343204"/>
                  </a:lnTo>
                  <a:lnTo>
                    <a:pt x="5112385" y="0"/>
                  </a:lnTo>
                  <a:close/>
                </a:path>
              </a:pathLst>
            </a:custGeom>
            <a:solidFill>
              <a:srgbClr val="F8F8F9"/>
            </a:solidFill>
          </p:spPr>
          <p:txBody>
            <a:bodyPr wrap="square" lIns="0" tIns="0" rIns="0" bIns="0" rtlCol="0"/>
            <a:lstStyle/>
            <a:p>
              <a:endParaRPr/>
            </a:p>
          </p:txBody>
        </p:sp>
        <p:pic>
          <p:nvPicPr>
            <p:cNvPr id="8" name="object 8"/>
            <p:cNvPicPr/>
            <p:nvPr/>
          </p:nvPicPr>
          <p:blipFill>
            <a:blip r:embed="rId2" cstate="print"/>
            <a:stretch>
              <a:fillRect/>
            </a:stretch>
          </p:blipFill>
          <p:spPr>
            <a:xfrm>
              <a:off x="1356360" y="3299459"/>
              <a:ext cx="4637532" cy="2057400"/>
            </a:xfrm>
            <a:prstGeom prst="rect">
              <a:avLst/>
            </a:prstGeom>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539" y="3575923"/>
            <a:ext cx="5667375" cy="591908"/>
          </a:xfrm>
        </p:spPr>
        <p:txBody>
          <a:bodyPr>
            <a:noAutofit/>
          </a:bodyPr>
          <a:lstStyle/>
          <a:p>
            <a:pPr algn="ctr"/>
            <a:r>
              <a:rPr lang="en-GB" sz="1983" b="1" i="1" dirty="0"/>
              <a:t>Mur</a:t>
            </a:r>
            <a:r>
              <a:rPr lang="el-GR" sz="1983" b="1" i="1" dirty="0"/>
              <a:t>Φ </a:t>
            </a:r>
            <a:r>
              <a:rPr lang="en-GB" sz="1983" b="1" i="1" dirty="0" err="1"/>
              <a:t>Kullanarak</a:t>
            </a:r>
            <a:r>
              <a:rPr lang="en-GB" sz="1983" b="1" i="1" dirty="0"/>
              <a:t> </a:t>
            </a:r>
            <a:r>
              <a:rPr lang="en-GB" sz="1983" b="1" i="1" dirty="0" err="1"/>
              <a:t>Uzay</a:t>
            </a:r>
            <a:r>
              <a:rPr lang="en-GB" sz="1983" b="1" i="1" dirty="0"/>
              <a:t> </a:t>
            </a:r>
            <a:r>
              <a:rPr lang="en-GB" sz="1983" b="1" i="1" dirty="0" err="1"/>
              <a:t>Mekiği</a:t>
            </a:r>
            <a:r>
              <a:rPr lang="en-GB" sz="1983" b="1" i="1" dirty="0"/>
              <a:t> </a:t>
            </a:r>
            <a:r>
              <a:rPr lang="en-GB" sz="1983" b="1" i="1" dirty="0" err="1"/>
              <a:t>Uçuş</a:t>
            </a:r>
            <a:r>
              <a:rPr lang="en-GB" sz="1983" b="1" i="1" dirty="0"/>
              <a:t> </a:t>
            </a:r>
            <a:r>
              <a:rPr lang="en-GB" sz="1983" b="1" i="1" dirty="0" err="1"/>
              <a:t>Yazılımının</a:t>
            </a:r>
            <a:r>
              <a:rPr lang="en-GB" sz="1983" b="1" i="1" dirty="0"/>
              <a:t> </a:t>
            </a:r>
            <a:r>
              <a:rPr lang="en-GB" sz="1983" b="1" i="1" dirty="0" err="1"/>
              <a:t>Resmileştirilmesi</a:t>
            </a:r>
            <a:endParaRPr lang="en-GB" sz="1983" b="1" i="1" dirty="0"/>
          </a:p>
        </p:txBody>
      </p:sp>
      <p:sp>
        <p:nvSpPr>
          <p:cNvPr id="3" name="Subtitle 2"/>
          <p:cNvSpPr>
            <a:spLocks noGrp="1"/>
          </p:cNvSpPr>
          <p:nvPr>
            <p:ph type="subTitle" idx="1"/>
          </p:nvPr>
        </p:nvSpPr>
        <p:spPr>
          <a:xfrm>
            <a:off x="851023" y="4332900"/>
            <a:ext cx="5667375" cy="1447106"/>
          </a:xfrm>
        </p:spPr>
        <p:txBody>
          <a:bodyPr>
            <a:normAutofit/>
          </a:bodyPr>
          <a:lstStyle/>
          <a:p>
            <a:r>
              <a:rPr lang="en-GB" dirty="0" err="1" smtClean="0"/>
              <a:t>Bir</a:t>
            </a:r>
            <a:r>
              <a:rPr lang="en-GB" dirty="0" smtClean="0"/>
              <a:t> </a:t>
            </a:r>
            <a:r>
              <a:rPr lang="en-GB" dirty="0" err="1" smtClean="0"/>
              <a:t>sonraki</a:t>
            </a:r>
            <a:r>
              <a:rPr lang="en-GB" dirty="0" smtClean="0"/>
              <a:t> </a:t>
            </a:r>
            <a:r>
              <a:rPr lang="en-GB" dirty="0" err="1" smtClean="0"/>
              <a:t>resmileştirme</a:t>
            </a:r>
            <a:r>
              <a:rPr lang="en-GB" dirty="0" smtClean="0"/>
              <a:t> </a:t>
            </a:r>
            <a:r>
              <a:rPr lang="en-GB" dirty="0" err="1" smtClean="0"/>
              <a:t>örneği</a:t>
            </a:r>
            <a:r>
              <a:rPr lang="en-GB" dirty="0" smtClean="0"/>
              <a:t>, </a:t>
            </a:r>
            <a:r>
              <a:rPr lang="en-GB" dirty="0" err="1" smtClean="0"/>
              <a:t>prototip</a:t>
            </a:r>
            <a:r>
              <a:rPr lang="en-GB" dirty="0" smtClean="0"/>
              <a:t> </a:t>
            </a:r>
            <a:r>
              <a:rPr lang="en-GB" dirty="0" err="1" smtClean="0"/>
              <a:t>doğrulama</a:t>
            </a:r>
            <a:r>
              <a:rPr lang="en-GB" dirty="0" smtClean="0"/>
              <a:t> </a:t>
            </a:r>
            <a:r>
              <a:rPr lang="en-GB" dirty="0" err="1" smtClean="0"/>
              <a:t>sistemi</a:t>
            </a:r>
            <a:r>
              <a:rPr lang="en-GB" dirty="0" smtClean="0"/>
              <a:t> (PVS)</a:t>
            </a:r>
          </a:p>
          <a:p>
            <a:r>
              <a:rPr lang="en-GB" dirty="0" smtClean="0"/>
              <a:t> </a:t>
            </a:r>
            <a:r>
              <a:rPr lang="en-GB" dirty="0" err="1" smtClean="0"/>
              <a:t>dilini</a:t>
            </a:r>
            <a:r>
              <a:rPr lang="en-GB" dirty="0" smtClean="0"/>
              <a:t>, </a:t>
            </a:r>
            <a:r>
              <a:rPr lang="en-GB" dirty="0" err="1" smtClean="0"/>
              <a:t>uzay</a:t>
            </a:r>
            <a:r>
              <a:rPr lang="en-GB" dirty="0" smtClean="0"/>
              <a:t> </a:t>
            </a:r>
            <a:r>
              <a:rPr lang="en-GB" dirty="0" err="1" smtClean="0"/>
              <a:t>mekiği</a:t>
            </a:r>
            <a:r>
              <a:rPr lang="en-GB" dirty="0" smtClean="0"/>
              <a:t> </a:t>
            </a:r>
            <a:r>
              <a:rPr lang="en-GB" dirty="0" err="1" smtClean="0"/>
              <a:t>uçuş</a:t>
            </a:r>
            <a:r>
              <a:rPr lang="en-GB" dirty="0" smtClean="0"/>
              <a:t> </a:t>
            </a:r>
            <a:r>
              <a:rPr lang="en-GB" dirty="0" err="1" smtClean="0"/>
              <a:t>yazılımının</a:t>
            </a:r>
            <a:r>
              <a:rPr lang="en-GB" dirty="0" smtClean="0"/>
              <a:t> </a:t>
            </a:r>
            <a:r>
              <a:rPr lang="en-GB" dirty="0" err="1" smtClean="0"/>
              <a:t>çeşitli</a:t>
            </a:r>
            <a:r>
              <a:rPr lang="en-GB" dirty="0" smtClean="0"/>
              <a:t> </a:t>
            </a:r>
            <a:r>
              <a:rPr lang="en-GB" dirty="0" err="1" smtClean="0"/>
              <a:t>yönlerini</a:t>
            </a:r>
            <a:r>
              <a:rPr lang="en-GB" dirty="0" smtClean="0"/>
              <a:t> </a:t>
            </a:r>
            <a:r>
              <a:rPr lang="en-GB" dirty="0" err="1" smtClean="0"/>
              <a:t>modellemek</a:t>
            </a:r>
            <a:r>
              <a:rPr lang="en-GB" dirty="0" smtClean="0"/>
              <a:t> </a:t>
            </a:r>
            <a:r>
              <a:rPr lang="en-GB" dirty="0" err="1" smtClean="0"/>
              <a:t>ve</a:t>
            </a:r>
            <a:r>
              <a:rPr lang="en-GB" dirty="0" smtClean="0"/>
              <a:t> </a:t>
            </a:r>
            <a:r>
              <a:rPr lang="en-GB" dirty="0" err="1" smtClean="0"/>
              <a:t>kanıtlamak</a:t>
            </a:r>
            <a:r>
              <a:rPr lang="en-GB" dirty="0" smtClean="0"/>
              <a:t> </a:t>
            </a:r>
            <a:r>
              <a:rPr lang="en-GB" dirty="0" err="1" smtClean="0"/>
              <a:t>için</a:t>
            </a:r>
            <a:r>
              <a:rPr lang="en-GB" dirty="0" smtClean="0"/>
              <a:t> </a:t>
            </a:r>
            <a:r>
              <a:rPr lang="en-GB" dirty="0" err="1" smtClean="0"/>
              <a:t>kullanır</a:t>
            </a:r>
            <a:r>
              <a:rPr lang="en-GB" dirty="0" smtClean="0"/>
              <a:t>.</a:t>
            </a:r>
          </a:p>
          <a:p>
            <a:r>
              <a:rPr lang="en-GB" dirty="0" err="1" smtClean="0"/>
              <a:t>aşağıdaki</a:t>
            </a:r>
            <a:r>
              <a:rPr lang="en-GB" dirty="0" smtClean="0"/>
              <a:t> </a:t>
            </a:r>
            <a:r>
              <a:rPr lang="en-GB" dirty="0" err="1" smtClean="0"/>
              <a:t>örnek</a:t>
            </a:r>
            <a:r>
              <a:rPr lang="en-GB" dirty="0" smtClean="0"/>
              <a:t>, </a:t>
            </a:r>
            <a:r>
              <a:rPr lang="en-GB" dirty="0" err="1"/>
              <a:t>Uzay</a:t>
            </a:r>
            <a:r>
              <a:rPr lang="en-GB" dirty="0"/>
              <a:t> </a:t>
            </a:r>
            <a:r>
              <a:rPr lang="en-GB" dirty="0" err="1"/>
              <a:t>mekiği</a:t>
            </a:r>
            <a:r>
              <a:rPr lang="en-GB" dirty="0"/>
              <a:t> </a:t>
            </a:r>
            <a:r>
              <a:rPr lang="en-GB" dirty="0" err="1"/>
              <a:t>işlevselliği</a:t>
            </a:r>
            <a:r>
              <a:rPr lang="en-GB" dirty="0"/>
              <a:t> </a:t>
            </a:r>
            <a:r>
              <a:rPr lang="en-GB" dirty="0" err="1"/>
              <a:t>için</a:t>
            </a:r>
            <a:r>
              <a:rPr lang="en-GB" dirty="0"/>
              <a:t> </a:t>
            </a:r>
            <a:r>
              <a:rPr lang="en-GB" dirty="0" err="1"/>
              <a:t>PVS'de</a:t>
            </a:r>
            <a:r>
              <a:rPr lang="en-GB" dirty="0"/>
              <a:t> </a:t>
            </a:r>
            <a:r>
              <a:rPr lang="en-GB" dirty="0" err="1"/>
              <a:t>başlatma</a:t>
            </a:r>
            <a:r>
              <a:rPr lang="en-GB" dirty="0"/>
              <a:t> </a:t>
            </a:r>
            <a:r>
              <a:rPr lang="en-GB" dirty="0" err="1" smtClean="0"/>
              <a:t>kodudur</a:t>
            </a:r>
            <a:r>
              <a:rPr lang="en-GB" dirty="0" smtClean="0"/>
              <a:t>.</a:t>
            </a:r>
          </a:p>
          <a:p>
            <a:r>
              <a:rPr lang="en-GB" dirty="0" err="1" smtClean="0"/>
              <a:t>Kaynak</a:t>
            </a:r>
            <a:r>
              <a:rPr lang="en-GB" dirty="0"/>
              <a:t>: </a:t>
            </a:r>
            <a:r>
              <a:rPr lang="en-GB" dirty="0" smtClean="0"/>
              <a:t>(Crow</a:t>
            </a:r>
            <a:r>
              <a:rPr lang="en-GB" dirty="0"/>
              <a:t>, J., </a:t>
            </a:r>
            <a:r>
              <a:rPr lang="en-GB" dirty="0" smtClean="0"/>
              <a:t>and </a:t>
            </a:r>
            <a:r>
              <a:rPr lang="en-GB" dirty="0"/>
              <a:t>Di Vita, B., ACM Trans. </a:t>
            </a:r>
            <a:r>
              <a:rPr lang="en-GB" dirty="0" err="1"/>
              <a:t>Softw</a:t>
            </a:r>
            <a:r>
              <a:rPr lang="en-GB" dirty="0"/>
              <a:t>. Eng. </a:t>
            </a:r>
            <a:r>
              <a:rPr lang="en-GB" dirty="0" err="1"/>
              <a:t>Methodol</a:t>
            </a:r>
            <a:r>
              <a:rPr lang="en-GB" dirty="0"/>
              <a:t>., 7: 296–332, 1998.)</a:t>
            </a:r>
            <a:endParaRPr lang="en-GB" dirty="0" smtClean="0"/>
          </a:p>
        </p:txBody>
      </p:sp>
      <p:sp>
        <p:nvSpPr>
          <p:cNvPr id="5" name="Rounded Rectangle 4"/>
          <p:cNvSpPr/>
          <p:nvPr/>
        </p:nvSpPr>
        <p:spPr>
          <a:xfrm>
            <a:off x="1452610" y="5689219"/>
            <a:ext cx="4093715" cy="17827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66745"/>
            <a:r>
              <a:rPr lang="en-GB" sz="868" dirty="0" err="1">
                <a:solidFill>
                  <a:prstClr val="white"/>
                </a:solidFill>
                <a:latin typeface="Century Gothic" panose="020B0502020202020204"/>
              </a:rPr>
              <a:t>pf_result</a:t>
            </a:r>
            <a:r>
              <a:rPr lang="en-GB" sz="868" dirty="0">
                <a:solidFill>
                  <a:prstClr val="white"/>
                </a:solidFill>
                <a:latin typeface="Century Gothic" panose="020B0502020202020204"/>
              </a:rPr>
              <a:t>: TYPE = [# output: </a:t>
            </a:r>
            <a:r>
              <a:rPr lang="en-GB" sz="868" dirty="0" err="1">
                <a:solidFill>
                  <a:prstClr val="white"/>
                </a:solidFill>
                <a:latin typeface="Century Gothic" panose="020B0502020202020204"/>
              </a:rPr>
              <a:t>pf_outputs</a:t>
            </a:r>
            <a:r>
              <a:rPr lang="en-GB" sz="868" dirty="0">
                <a:solidFill>
                  <a:prstClr val="white"/>
                </a:solidFill>
                <a:latin typeface="Century Gothic" panose="020B0502020202020204"/>
              </a:rPr>
              <a:t>, state: </a:t>
            </a:r>
            <a:r>
              <a:rPr lang="en-GB" sz="868" dirty="0" err="1">
                <a:solidFill>
                  <a:prstClr val="white"/>
                </a:solidFill>
                <a:latin typeface="Century Gothic" panose="020B0502020202020204"/>
              </a:rPr>
              <a:t>pf_state</a:t>
            </a:r>
            <a:r>
              <a:rPr lang="en-GB" sz="868" dirty="0">
                <a:solidFill>
                  <a:prstClr val="white"/>
                </a:solidFill>
                <a:latin typeface="Century Gothic" panose="020B0502020202020204"/>
              </a:rPr>
              <a:t> #] </a:t>
            </a:r>
          </a:p>
          <a:p>
            <a:pPr algn="ctr" defTabSz="566745"/>
            <a:r>
              <a:rPr lang="en-GB" sz="868" dirty="0" err="1">
                <a:solidFill>
                  <a:prstClr val="white"/>
                </a:solidFill>
                <a:latin typeface="Century Gothic" panose="020B0502020202020204"/>
              </a:rPr>
              <a:t>principal_function</a:t>
            </a:r>
            <a:r>
              <a:rPr lang="en-GB" sz="868" dirty="0">
                <a:solidFill>
                  <a:prstClr val="white"/>
                </a:solidFill>
                <a:latin typeface="Century Gothic" panose="020B0502020202020204"/>
              </a:rPr>
              <a:t> ( </a:t>
            </a:r>
            <a:r>
              <a:rPr lang="en-GB" sz="868" dirty="0" err="1">
                <a:solidFill>
                  <a:prstClr val="white"/>
                </a:solidFill>
                <a:latin typeface="Century Gothic" panose="020B0502020202020204"/>
              </a:rPr>
              <a:t>pf_inputs</a:t>
            </a:r>
            <a:r>
              <a:rPr lang="en-GB" sz="868" dirty="0">
                <a:solidFill>
                  <a:prstClr val="white"/>
                </a:solidFill>
                <a:latin typeface="Century Gothic" panose="020B0502020202020204"/>
              </a:rPr>
              <a:t>, </a:t>
            </a:r>
            <a:r>
              <a:rPr lang="en-GB" sz="868" dirty="0" err="1">
                <a:solidFill>
                  <a:prstClr val="white"/>
                </a:solidFill>
                <a:latin typeface="Century Gothic" panose="020B0502020202020204"/>
              </a:rPr>
              <a:t>pf_state</a:t>
            </a:r>
            <a:r>
              <a:rPr lang="en-GB" sz="868" dirty="0">
                <a:solidFill>
                  <a:prstClr val="white"/>
                </a:solidFill>
                <a:latin typeface="Century Gothic" panose="020B0502020202020204"/>
              </a:rPr>
              <a:t>,</a:t>
            </a:r>
          </a:p>
          <a:p>
            <a:pPr algn="ctr" defTabSz="566745"/>
            <a:r>
              <a:rPr lang="en-GB" sz="868" dirty="0">
                <a:solidFill>
                  <a:prstClr val="white"/>
                </a:solidFill>
                <a:latin typeface="Century Gothic" panose="020B0502020202020204"/>
              </a:rPr>
              <a:t> </a:t>
            </a:r>
            <a:r>
              <a:rPr lang="en-GB" sz="868" dirty="0" err="1">
                <a:solidFill>
                  <a:prstClr val="white"/>
                </a:solidFill>
                <a:latin typeface="Century Gothic" panose="020B0502020202020204"/>
              </a:rPr>
              <a:t>pf_I_loads</a:t>
            </a:r>
            <a:r>
              <a:rPr lang="en-GB" sz="868" dirty="0">
                <a:solidFill>
                  <a:prstClr val="white"/>
                </a:solidFill>
                <a:latin typeface="Century Gothic" panose="020B0502020202020204"/>
              </a:rPr>
              <a:t>, </a:t>
            </a:r>
            <a:r>
              <a:rPr lang="en-GB" sz="868" dirty="0" err="1">
                <a:solidFill>
                  <a:prstClr val="white"/>
                </a:solidFill>
                <a:latin typeface="Century Gothic" panose="020B0502020202020204"/>
              </a:rPr>
              <a:t>pf_K_loads</a:t>
            </a:r>
            <a:r>
              <a:rPr lang="en-GB" sz="868" dirty="0">
                <a:solidFill>
                  <a:prstClr val="white"/>
                </a:solidFill>
                <a:latin typeface="Century Gothic" panose="020B0502020202020204"/>
              </a:rPr>
              <a:t>,</a:t>
            </a:r>
          </a:p>
          <a:p>
            <a:pPr algn="ctr" defTabSz="566745"/>
            <a:r>
              <a:rPr lang="en-GB" sz="868" dirty="0">
                <a:solidFill>
                  <a:prstClr val="white"/>
                </a:solidFill>
                <a:latin typeface="Century Gothic" panose="020B0502020202020204"/>
              </a:rPr>
              <a:t> </a:t>
            </a:r>
            <a:r>
              <a:rPr lang="en-GB" sz="868" dirty="0" err="1">
                <a:solidFill>
                  <a:prstClr val="white"/>
                </a:solidFill>
                <a:latin typeface="Century Gothic" panose="020B0502020202020204"/>
              </a:rPr>
              <a:t>pf_constants</a:t>
            </a:r>
            <a:r>
              <a:rPr lang="en-GB" sz="868" dirty="0">
                <a:solidFill>
                  <a:prstClr val="white"/>
                </a:solidFill>
                <a:latin typeface="Century Gothic" panose="020B0502020202020204"/>
              </a:rPr>
              <a:t> ) : </a:t>
            </a:r>
            <a:r>
              <a:rPr lang="en-GB" sz="868" dirty="0" err="1">
                <a:solidFill>
                  <a:prstClr val="white"/>
                </a:solidFill>
                <a:latin typeface="Century Gothic" panose="020B0502020202020204"/>
              </a:rPr>
              <a:t>pf_result</a:t>
            </a:r>
            <a:r>
              <a:rPr lang="en-GB" sz="868" dirty="0">
                <a:solidFill>
                  <a:prstClr val="white"/>
                </a:solidFill>
                <a:latin typeface="Century Gothic" panose="020B0502020202020204"/>
              </a:rPr>
              <a:t> =</a:t>
            </a:r>
          </a:p>
          <a:p>
            <a:pPr algn="ctr" defTabSz="566745"/>
            <a:r>
              <a:rPr lang="en-GB" sz="868" dirty="0">
                <a:solidFill>
                  <a:prstClr val="white"/>
                </a:solidFill>
                <a:latin typeface="Century Gothic" panose="020B0502020202020204"/>
              </a:rPr>
              <a:t>(# output := &lt;output expression&gt; ,</a:t>
            </a:r>
          </a:p>
          <a:p>
            <a:pPr algn="ctr" defTabSz="566745"/>
            <a:r>
              <a:rPr lang="en-GB" sz="868" dirty="0">
                <a:solidFill>
                  <a:prstClr val="white"/>
                </a:solidFill>
                <a:latin typeface="Century Gothic" panose="020B0502020202020204"/>
              </a:rPr>
              <a:t> state := &lt;next-state expression&gt; #)</a:t>
            </a:r>
            <a:endParaRPr lang="en-GB" sz="868" dirty="0">
              <a:solidFill>
                <a:prstClr val="white"/>
              </a:solidFill>
              <a:latin typeface="Century Gothic" panose="020B0502020202020204"/>
            </a:endParaRPr>
          </a:p>
        </p:txBody>
      </p:sp>
    </p:spTree>
    <p:extLst>
      <p:ext uri="{BB962C8B-B14F-4D97-AF65-F5344CB8AC3E}">
        <p14:creationId xmlns:p14="http://schemas.microsoft.com/office/powerpoint/2010/main" val="719769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044" y="4099053"/>
            <a:ext cx="6706394" cy="3372913"/>
          </a:xfrm>
        </p:spPr>
        <p:txBody>
          <a:bodyPr>
            <a:normAutofit lnSpcReduction="10000"/>
          </a:bodyPr>
          <a:lstStyle/>
          <a:p>
            <a:pPr marL="0" indent="0">
              <a:buNone/>
            </a:pPr>
            <a:r>
              <a:rPr lang="en-GB" dirty="0" smtClean="0"/>
              <a:t>Crow </a:t>
            </a:r>
            <a:r>
              <a:rPr lang="en-GB" dirty="0" err="1" smtClean="0"/>
              <a:t>ve</a:t>
            </a:r>
            <a:r>
              <a:rPr lang="en-GB" dirty="0" smtClean="0"/>
              <a:t> Di Vita (1998) </a:t>
            </a:r>
            <a:r>
              <a:rPr lang="en-GB" dirty="0" err="1" smtClean="0"/>
              <a:t>sistemine</a:t>
            </a:r>
            <a:r>
              <a:rPr lang="en-GB" dirty="0" smtClean="0"/>
              <a:t> </a:t>
            </a:r>
            <a:r>
              <a:rPr lang="en-GB" dirty="0" err="1" smtClean="0"/>
              <a:t>göre</a:t>
            </a:r>
            <a:r>
              <a:rPr lang="en-GB" dirty="0"/>
              <a:t>; PVS durum </a:t>
            </a:r>
            <a:r>
              <a:rPr lang="en-GB" dirty="0" err="1"/>
              <a:t>yönelimli</a:t>
            </a:r>
            <a:r>
              <a:rPr lang="en-GB" dirty="0"/>
              <a:t> </a:t>
            </a:r>
            <a:r>
              <a:rPr lang="en-GB" dirty="0" err="1"/>
              <a:t>bir</a:t>
            </a:r>
            <a:r>
              <a:rPr lang="en-GB" dirty="0"/>
              <a:t> </a:t>
            </a:r>
            <a:r>
              <a:rPr lang="en-GB" dirty="0" err="1" smtClean="0"/>
              <a:t>dildir</a:t>
            </a:r>
            <a:r>
              <a:rPr lang="en-GB" dirty="0" smtClean="0"/>
              <a:t>. </a:t>
            </a:r>
            <a:r>
              <a:rPr lang="en-GB" dirty="0" err="1" smtClean="0"/>
              <a:t>Demek</a:t>
            </a:r>
            <a:r>
              <a:rPr lang="en-GB" dirty="0" smtClean="0"/>
              <a:t> </a:t>
            </a:r>
            <a:r>
              <a:rPr lang="en-GB" dirty="0" err="1" smtClean="0"/>
              <a:t>ki</a:t>
            </a:r>
            <a:r>
              <a:rPr lang="en-GB" dirty="0"/>
              <a:t> </a:t>
            </a:r>
            <a:r>
              <a:rPr lang="en-GB" dirty="0" err="1" smtClean="0"/>
              <a:t>davranışı</a:t>
            </a:r>
            <a:r>
              <a:rPr lang="en-GB" dirty="0" smtClean="0"/>
              <a:t> </a:t>
            </a:r>
            <a:r>
              <a:rPr lang="en-GB" dirty="0" err="1"/>
              <a:t>yönlendirmek</a:t>
            </a:r>
            <a:r>
              <a:rPr lang="en-GB" dirty="0"/>
              <a:t> </a:t>
            </a:r>
            <a:r>
              <a:rPr lang="en-GB" dirty="0" err="1"/>
              <a:t>için</a:t>
            </a:r>
            <a:r>
              <a:rPr lang="en-GB" dirty="0"/>
              <a:t> </a:t>
            </a:r>
            <a:r>
              <a:rPr lang="en-GB" dirty="0" err="1"/>
              <a:t>sonlu</a:t>
            </a:r>
            <a:r>
              <a:rPr lang="en-GB" dirty="0"/>
              <a:t> </a:t>
            </a:r>
            <a:r>
              <a:rPr lang="en-GB" dirty="0" smtClean="0"/>
              <a:t>durum </a:t>
            </a:r>
            <a:r>
              <a:rPr lang="en-GB" dirty="0" err="1" smtClean="0"/>
              <a:t>makinesi</a:t>
            </a:r>
            <a:r>
              <a:rPr lang="en-GB" dirty="0" smtClean="0"/>
              <a:t> </a:t>
            </a:r>
            <a:r>
              <a:rPr lang="en-GB" dirty="0" err="1" smtClean="0"/>
              <a:t>tasarlar</a:t>
            </a:r>
            <a:r>
              <a:rPr lang="en-GB" dirty="0" smtClean="0"/>
              <a:t>.</a:t>
            </a:r>
          </a:p>
          <a:p>
            <a:pPr marL="0" indent="0">
              <a:buNone/>
            </a:pPr>
            <a:r>
              <a:rPr lang="en-GB" dirty="0" err="1"/>
              <a:t>Bir</a:t>
            </a:r>
            <a:r>
              <a:rPr lang="en-GB" dirty="0"/>
              <a:t> </a:t>
            </a:r>
            <a:r>
              <a:rPr lang="en-GB" dirty="0" err="1"/>
              <a:t>sonlu</a:t>
            </a:r>
            <a:r>
              <a:rPr lang="en-GB" dirty="0"/>
              <a:t> durum </a:t>
            </a:r>
            <a:r>
              <a:rPr lang="en-GB" dirty="0" err="1" smtClean="0"/>
              <a:t>makinesi</a:t>
            </a:r>
            <a:r>
              <a:rPr lang="en-GB" dirty="0" smtClean="0"/>
              <a:t> </a:t>
            </a:r>
            <a:r>
              <a:rPr lang="en-GB" dirty="0" err="1" smtClean="0"/>
              <a:t>modeli</a:t>
            </a:r>
            <a:r>
              <a:rPr lang="en-GB" dirty="0" smtClean="0"/>
              <a:t> (M), Kabul </a:t>
            </a:r>
            <a:r>
              <a:rPr lang="en-GB" dirty="0" err="1" smtClean="0"/>
              <a:t>edilebilir</a:t>
            </a:r>
            <a:r>
              <a:rPr lang="en-GB" dirty="0" smtClean="0"/>
              <a:t> </a:t>
            </a:r>
            <a:r>
              <a:rPr lang="en-GB" dirty="0" err="1" smtClean="0"/>
              <a:t>durumlardan</a:t>
            </a:r>
            <a:r>
              <a:rPr lang="en-GB" dirty="0" smtClean="0"/>
              <a:t> </a:t>
            </a:r>
            <a:r>
              <a:rPr lang="en-GB" dirty="0" err="1" smtClean="0"/>
              <a:t>oluşan</a:t>
            </a:r>
            <a:r>
              <a:rPr lang="en-GB" dirty="0" smtClean="0"/>
              <a:t> </a:t>
            </a:r>
            <a:r>
              <a:rPr lang="en-GB" dirty="0" err="1" smtClean="0"/>
              <a:t>küme</a:t>
            </a:r>
            <a:r>
              <a:rPr lang="en-GB" dirty="0" smtClean="0"/>
              <a:t> (S), </a:t>
            </a:r>
            <a:r>
              <a:rPr lang="en-GB" dirty="0" err="1" smtClean="0"/>
              <a:t>bir</a:t>
            </a:r>
            <a:r>
              <a:rPr lang="en-GB" dirty="0" smtClean="0"/>
              <a:t> </a:t>
            </a:r>
            <a:r>
              <a:rPr lang="en-GB" dirty="0" err="1" smtClean="0"/>
              <a:t>girdiler</a:t>
            </a:r>
            <a:r>
              <a:rPr lang="en-GB" dirty="0" smtClean="0"/>
              <a:t> </a:t>
            </a:r>
            <a:r>
              <a:rPr lang="en-GB" dirty="0" err="1" smtClean="0"/>
              <a:t>seti</a:t>
            </a:r>
            <a:r>
              <a:rPr lang="en-GB" dirty="0"/>
              <a:t> (I</a:t>
            </a:r>
            <a:r>
              <a:rPr lang="en-GB" dirty="0" smtClean="0"/>
              <a:t>), </a:t>
            </a:r>
            <a:r>
              <a:rPr lang="en-GB" dirty="0" err="1" smtClean="0"/>
              <a:t>bir</a:t>
            </a:r>
            <a:r>
              <a:rPr lang="en-GB" dirty="0" smtClean="0"/>
              <a:t> </a:t>
            </a:r>
            <a:r>
              <a:rPr lang="en-GB" dirty="0" err="1" smtClean="0"/>
              <a:t>çıktılar</a:t>
            </a:r>
            <a:r>
              <a:rPr lang="en-GB" dirty="0" smtClean="0"/>
              <a:t> </a:t>
            </a:r>
            <a:r>
              <a:rPr lang="en-GB" dirty="0" err="1" smtClean="0"/>
              <a:t>seti</a:t>
            </a:r>
            <a:r>
              <a:rPr lang="en-GB" dirty="0"/>
              <a:t> (O) </a:t>
            </a:r>
            <a:r>
              <a:rPr lang="en-GB" dirty="0" err="1"/>
              <a:t>ve</a:t>
            </a:r>
            <a:r>
              <a:rPr lang="en-GB" dirty="0"/>
              <a:t> </a:t>
            </a:r>
            <a:r>
              <a:rPr lang="en-GB" dirty="0" err="1"/>
              <a:t>bir</a:t>
            </a:r>
            <a:r>
              <a:rPr lang="en-GB" dirty="0"/>
              <a:t> durum </a:t>
            </a:r>
            <a:r>
              <a:rPr lang="en-GB" dirty="0" err="1"/>
              <a:t>geçiş</a:t>
            </a:r>
            <a:r>
              <a:rPr lang="en-GB" dirty="0"/>
              <a:t> </a:t>
            </a:r>
            <a:r>
              <a:rPr lang="en-GB" dirty="0" err="1" smtClean="0"/>
              <a:t>fonksiyonu</a:t>
            </a:r>
            <a:r>
              <a:rPr lang="en-GB" dirty="0" smtClean="0"/>
              <a:t>, </a:t>
            </a:r>
            <a:r>
              <a:rPr lang="en-GB" dirty="0" err="1"/>
              <a:t>ş</a:t>
            </a:r>
            <a:r>
              <a:rPr lang="en-GB" dirty="0" err="1" smtClean="0"/>
              <a:t>u</a:t>
            </a:r>
            <a:r>
              <a:rPr lang="en-GB" dirty="0" smtClean="0"/>
              <a:t> </a:t>
            </a:r>
            <a:r>
              <a:rPr lang="en-GB" dirty="0" err="1" smtClean="0"/>
              <a:t>denklem</a:t>
            </a:r>
            <a:r>
              <a:rPr lang="en-GB" dirty="0" smtClean="0"/>
              <a:t> </a:t>
            </a:r>
            <a:r>
              <a:rPr lang="en-GB" dirty="0" err="1" smtClean="0"/>
              <a:t>yoluyla</a:t>
            </a:r>
            <a:r>
              <a:rPr lang="en-GB" dirty="0" smtClean="0"/>
              <a:t> </a:t>
            </a:r>
            <a:r>
              <a:rPr lang="en-GB" dirty="0" err="1" smtClean="0"/>
              <a:t>açıklanıyor</a:t>
            </a:r>
            <a:r>
              <a:rPr lang="en-GB" dirty="0" smtClean="0"/>
              <a:t>;</a:t>
            </a:r>
          </a:p>
          <a:p>
            <a:pPr marL="0" indent="0">
              <a:buNone/>
            </a:pPr>
            <a:endParaRPr lang="en-GB" dirty="0" smtClean="0"/>
          </a:p>
          <a:p>
            <a:pPr marL="0" indent="0">
              <a:buNone/>
            </a:pPr>
            <a:endParaRPr lang="en-GB" dirty="0"/>
          </a:p>
          <a:p>
            <a:pPr marL="0" indent="0">
              <a:buNone/>
            </a:pPr>
            <a:endParaRPr lang="en-GB" dirty="0" smtClean="0"/>
          </a:p>
          <a:p>
            <a:pPr marL="0" indent="0">
              <a:buNone/>
            </a:pPr>
            <a:r>
              <a:rPr lang="en-GB" dirty="0" err="1"/>
              <a:t>Başlangıç</a:t>
            </a:r>
            <a:r>
              <a:rPr lang="en-GB" dirty="0"/>
              <a:t> </a:t>
            </a:r>
            <a:r>
              <a:rPr lang="en-GB" dirty="0" err="1"/>
              <a:t>ve</a:t>
            </a:r>
            <a:r>
              <a:rPr lang="en-GB" dirty="0"/>
              <a:t> son </a:t>
            </a:r>
            <a:r>
              <a:rPr lang="en-GB" dirty="0" err="1"/>
              <a:t>durumların</a:t>
            </a:r>
            <a:r>
              <a:rPr lang="en-GB" dirty="0"/>
              <a:t> da </a:t>
            </a:r>
            <a:r>
              <a:rPr lang="en-GB" dirty="0" err="1"/>
              <a:t>tanımlanması</a:t>
            </a:r>
            <a:r>
              <a:rPr lang="en-GB" dirty="0"/>
              <a:t> </a:t>
            </a:r>
            <a:r>
              <a:rPr lang="en-GB" dirty="0" err="1" smtClean="0"/>
              <a:t>gerekir</a:t>
            </a:r>
            <a:r>
              <a:rPr lang="en-GB" dirty="0" smtClean="0"/>
              <a:t>.</a:t>
            </a:r>
          </a:p>
          <a:p>
            <a:pPr marL="0" indent="0">
              <a:buNone/>
            </a:pPr>
            <a:r>
              <a:rPr lang="en-GB" dirty="0" err="1"/>
              <a:t>PVS'deki</a:t>
            </a:r>
            <a:r>
              <a:rPr lang="en-GB" dirty="0"/>
              <a:t> </a:t>
            </a:r>
            <a:r>
              <a:rPr lang="en-GB" dirty="0" err="1"/>
              <a:t>uygulama</a:t>
            </a:r>
            <a:r>
              <a:rPr lang="en-GB" dirty="0"/>
              <a:t> </a:t>
            </a:r>
            <a:r>
              <a:rPr lang="en-GB" dirty="0" err="1"/>
              <a:t>kodunun</a:t>
            </a:r>
            <a:r>
              <a:rPr lang="en-GB" dirty="0"/>
              <a:t> </a:t>
            </a:r>
            <a:r>
              <a:rPr lang="en-GB" dirty="0" err="1"/>
              <a:t>bir</a:t>
            </a:r>
            <a:r>
              <a:rPr lang="en-GB" dirty="0"/>
              <a:t> </a:t>
            </a:r>
            <a:r>
              <a:rPr lang="en-GB" dirty="0" err="1" smtClean="0"/>
              <a:t>parçası</a:t>
            </a:r>
            <a:r>
              <a:rPr lang="en-GB" dirty="0" smtClean="0"/>
              <a:t> </a:t>
            </a:r>
            <a:r>
              <a:rPr lang="en-GB" dirty="0" err="1" smtClean="0"/>
              <a:t>yukarıda</a:t>
            </a:r>
            <a:r>
              <a:rPr lang="en-GB" dirty="0" smtClean="0"/>
              <a:t> </a:t>
            </a:r>
            <a:r>
              <a:rPr lang="en-GB" dirty="0" err="1" smtClean="0"/>
              <a:t>gösterilmiştir</a:t>
            </a:r>
            <a:r>
              <a:rPr lang="en-GB" dirty="0"/>
              <a:t>. Kodu </a:t>
            </a:r>
            <a:r>
              <a:rPr lang="en-GB" dirty="0" err="1" smtClean="0"/>
              <a:t>yorumlamadan</a:t>
            </a:r>
            <a:r>
              <a:rPr lang="en-GB" dirty="0" smtClean="0"/>
              <a:t>, </a:t>
            </a:r>
            <a:r>
              <a:rPr lang="en-GB" dirty="0" err="1"/>
              <a:t>sonlu</a:t>
            </a:r>
            <a:r>
              <a:rPr lang="en-GB" dirty="0"/>
              <a:t> durum </a:t>
            </a:r>
            <a:r>
              <a:rPr lang="en-GB" dirty="0" err="1"/>
              <a:t>makinesini</a:t>
            </a:r>
            <a:r>
              <a:rPr lang="en-GB" dirty="0"/>
              <a:t> </a:t>
            </a:r>
            <a:r>
              <a:rPr lang="en-GB" dirty="0" err="1"/>
              <a:t>modellemedeki</a:t>
            </a:r>
            <a:r>
              <a:rPr lang="en-GB" dirty="0"/>
              <a:t> </a:t>
            </a:r>
            <a:r>
              <a:rPr lang="en-GB" dirty="0" err="1"/>
              <a:t>anlamlılığına</a:t>
            </a:r>
            <a:r>
              <a:rPr lang="en-GB" dirty="0"/>
              <a:t> </a:t>
            </a:r>
            <a:r>
              <a:rPr lang="en-GB" dirty="0" err="1"/>
              <a:t>dikkat</a:t>
            </a:r>
            <a:r>
              <a:rPr lang="en-GB" dirty="0"/>
              <a:t> </a:t>
            </a:r>
            <a:r>
              <a:rPr lang="en-GB" dirty="0" err="1"/>
              <a:t>çekmek</a:t>
            </a:r>
            <a:r>
              <a:rPr lang="en-GB" dirty="0"/>
              <a:t> </a:t>
            </a:r>
            <a:r>
              <a:rPr lang="en-GB" dirty="0" err="1" smtClean="0"/>
              <a:t>ilgi</a:t>
            </a:r>
            <a:r>
              <a:rPr lang="en-GB" dirty="0" smtClean="0"/>
              <a:t> </a:t>
            </a:r>
            <a:r>
              <a:rPr lang="en-GB" dirty="0" err="1" smtClean="0"/>
              <a:t>çekicidir</a:t>
            </a:r>
            <a:r>
              <a:rPr lang="en-GB" dirty="0" smtClean="0"/>
              <a:t>.</a:t>
            </a:r>
          </a:p>
          <a:p>
            <a:pPr marL="0" indent="0">
              <a:buNone/>
            </a:pPr>
            <a:r>
              <a:rPr lang="en-GB" dirty="0" err="1"/>
              <a:t>Burada</a:t>
            </a:r>
            <a:r>
              <a:rPr lang="en-GB" dirty="0"/>
              <a:t> </a:t>
            </a:r>
            <a:r>
              <a:rPr lang="en-GB" b="1" i="1" dirty="0" err="1" smtClean="0"/>
              <a:t>Principal_function</a:t>
            </a:r>
            <a:r>
              <a:rPr lang="en-GB" b="1" i="1" dirty="0"/>
              <a:t> </a:t>
            </a:r>
            <a:r>
              <a:rPr lang="en-GB" b="1" i="1" dirty="0" smtClean="0"/>
              <a:t>(</a:t>
            </a:r>
            <a:r>
              <a:rPr lang="en-GB" b="1" i="1" dirty="0" err="1" smtClean="0"/>
              <a:t>Asıl</a:t>
            </a:r>
            <a:r>
              <a:rPr lang="en-GB" b="1" i="1" dirty="0" smtClean="0"/>
              <a:t> </a:t>
            </a:r>
            <a:r>
              <a:rPr lang="en-GB" b="1" i="1" dirty="0" err="1"/>
              <a:t>İ</a:t>
            </a:r>
            <a:r>
              <a:rPr lang="en-GB" b="1" i="1" dirty="0" err="1" smtClean="0"/>
              <a:t>şlev</a:t>
            </a:r>
            <a:r>
              <a:rPr lang="en-GB" b="1" i="1" dirty="0" smtClean="0"/>
              <a:t>)</a:t>
            </a:r>
            <a:r>
              <a:rPr lang="en-GB" dirty="0" smtClean="0"/>
              <a:t>, </a:t>
            </a:r>
            <a:r>
              <a:rPr lang="en-GB" dirty="0" err="1"/>
              <a:t>davranışı</a:t>
            </a:r>
            <a:r>
              <a:rPr lang="en-GB" dirty="0"/>
              <a:t> </a:t>
            </a:r>
            <a:r>
              <a:rPr lang="en-GB" dirty="0" err="1"/>
              <a:t>yönlendirmek</a:t>
            </a:r>
            <a:r>
              <a:rPr lang="en-GB" dirty="0"/>
              <a:t> </a:t>
            </a:r>
            <a:r>
              <a:rPr lang="en-GB" dirty="0" err="1"/>
              <a:t>için</a:t>
            </a:r>
            <a:r>
              <a:rPr lang="en-GB" dirty="0"/>
              <a:t> </a:t>
            </a:r>
            <a:r>
              <a:rPr lang="en-GB" dirty="0" err="1"/>
              <a:t>gereken</a:t>
            </a:r>
            <a:r>
              <a:rPr lang="en-GB" dirty="0"/>
              <a:t> </a:t>
            </a:r>
            <a:r>
              <a:rPr lang="en-GB" dirty="0" err="1" smtClean="0"/>
              <a:t>girdileri</a:t>
            </a:r>
            <a:r>
              <a:rPr lang="en-GB" dirty="0"/>
              <a:t> (</a:t>
            </a:r>
            <a:r>
              <a:rPr lang="en-GB" dirty="0" err="1"/>
              <a:t>pf_inputs</a:t>
            </a:r>
            <a:r>
              <a:rPr lang="en-GB" dirty="0"/>
              <a:t>)  </a:t>
            </a:r>
            <a:r>
              <a:rPr lang="en-GB" dirty="0" err="1"/>
              <a:t>ve</a:t>
            </a:r>
            <a:r>
              <a:rPr lang="en-GB" dirty="0"/>
              <a:t> </a:t>
            </a:r>
            <a:r>
              <a:rPr lang="en-GB" dirty="0" err="1" smtClean="0"/>
              <a:t>durumları</a:t>
            </a:r>
            <a:r>
              <a:rPr lang="en-GB" dirty="0"/>
              <a:t> (</a:t>
            </a:r>
            <a:r>
              <a:rPr lang="en-GB" dirty="0" err="1"/>
              <a:t>pf_state</a:t>
            </a:r>
            <a:r>
              <a:rPr lang="en-GB" dirty="0"/>
              <a:t>) </a:t>
            </a:r>
            <a:r>
              <a:rPr lang="en-GB" dirty="0" err="1"/>
              <a:t>içeren</a:t>
            </a:r>
            <a:r>
              <a:rPr lang="en-GB" dirty="0"/>
              <a:t> </a:t>
            </a:r>
            <a:r>
              <a:rPr lang="en-GB" dirty="0" err="1"/>
              <a:t>bir</a:t>
            </a:r>
            <a:r>
              <a:rPr lang="en-GB" dirty="0"/>
              <a:t> </a:t>
            </a:r>
            <a:r>
              <a:rPr lang="en-GB" dirty="0" err="1"/>
              <a:t>arabirim</a:t>
            </a:r>
            <a:r>
              <a:rPr lang="en-GB" dirty="0"/>
              <a:t> </a:t>
            </a:r>
            <a:r>
              <a:rPr lang="en-GB" dirty="0" err="1"/>
              <a:t>tanımlar</a:t>
            </a:r>
            <a:r>
              <a:rPr lang="en-GB" dirty="0"/>
              <a:t>. </a:t>
            </a:r>
            <a:r>
              <a:rPr lang="en-GB" dirty="0" err="1" smtClean="0"/>
              <a:t>Çıktı</a:t>
            </a:r>
            <a:r>
              <a:rPr lang="en-GB" dirty="0" smtClean="0"/>
              <a:t> </a:t>
            </a:r>
            <a:r>
              <a:rPr lang="en-GB" dirty="0" err="1" smtClean="0"/>
              <a:t>ise</a:t>
            </a:r>
            <a:r>
              <a:rPr lang="en-GB" dirty="0" smtClean="0"/>
              <a:t> </a:t>
            </a:r>
            <a:r>
              <a:rPr lang="en-GB" dirty="0" err="1"/>
              <a:t>bir</a:t>
            </a:r>
            <a:r>
              <a:rPr lang="en-GB" dirty="0"/>
              <a:t> </a:t>
            </a:r>
            <a:r>
              <a:rPr lang="en-GB" dirty="0" err="1"/>
              <a:t>çıktı</a:t>
            </a:r>
            <a:r>
              <a:rPr lang="en-GB" dirty="0"/>
              <a:t> </a:t>
            </a:r>
            <a:r>
              <a:rPr lang="en-GB" dirty="0" err="1"/>
              <a:t>ifadesi</a:t>
            </a:r>
            <a:r>
              <a:rPr lang="en-GB" dirty="0"/>
              <a:t> </a:t>
            </a:r>
            <a:r>
              <a:rPr lang="en-GB" dirty="0" err="1"/>
              <a:t>ve</a:t>
            </a:r>
            <a:r>
              <a:rPr lang="en-GB" dirty="0"/>
              <a:t> </a:t>
            </a:r>
            <a:r>
              <a:rPr lang="en-GB" dirty="0" err="1"/>
              <a:t>makinedeki</a:t>
            </a:r>
            <a:r>
              <a:rPr lang="en-GB" dirty="0"/>
              <a:t> </a:t>
            </a:r>
            <a:r>
              <a:rPr lang="en-GB" dirty="0" err="1"/>
              <a:t>sonraki</a:t>
            </a:r>
            <a:r>
              <a:rPr lang="en-GB" dirty="0"/>
              <a:t> </a:t>
            </a:r>
            <a:r>
              <a:rPr lang="en-GB" dirty="0" err="1"/>
              <a:t>durumdur</a:t>
            </a:r>
            <a:r>
              <a:rPr lang="en-GB" dirty="0"/>
              <a:t>.</a:t>
            </a:r>
            <a:endParaRPr lang="en-GB" dirty="0" smtClean="0"/>
          </a:p>
        </p:txBody>
      </p:sp>
      <p:sp>
        <p:nvSpPr>
          <p:cNvPr id="4" name="Rectangle 3"/>
          <p:cNvSpPr/>
          <p:nvPr/>
        </p:nvSpPr>
        <p:spPr>
          <a:xfrm>
            <a:off x="2344899" y="5158246"/>
            <a:ext cx="2283457" cy="5667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566745"/>
            <a:r>
              <a:rPr lang="en-GB" sz="1735" dirty="0">
                <a:solidFill>
                  <a:prstClr val="white"/>
                </a:solidFill>
                <a:latin typeface="Century Gothic" panose="020B0502020202020204"/>
              </a:rPr>
              <a:t>M : I × S → [O × S]</a:t>
            </a:r>
            <a:endParaRPr lang="en-GB" sz="1735" dirty="0">
              <a:solidFill>
                <a:prstClr val="white"/>
              </a:solidFill>
              <a:latin typeface="Century Gothic" panose="020B0502020202020204"/>
            </a:endParaRPr>
          </a:p>
        </p:txBody>
      </p:sp>
    </p:spTree>
    <p:extLst>
      <p:ext uri="{BB962C8B-B14F-4D97-AF65-F5344CB8AC3E}">
        <p14:creationId xmlns:p14="http://schemas.microsoft.com/office/powerpoint/2010/main" val="2236820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6.xml.rels><?xml version="1.0" encoding="UTF-8" standalone="yes"?>
<Relationships xmlns="http://schemas.openxmlformats.org/package/2006/relationships"><Relationship Id="rId1" Type="http://schemas.openxmlformats.org/officeDocument/2006/relationships/image" Target="../media/image4.jpeg"/></Relationships>
</file>

<file path=ppt/theme/_rels/theme27.xml.rels><?xml version="1.0" encoding="UTF-8" standalone="yes"?>
<Relationships xmlns="http://schemas.openxmlformats.org/package/2006/relationships"><Relationship Id="rId1" Type="http://schemas.openxmlformats.org/officeDocument/2006/relationships/image" Target="../media/image4.jpeg"/></Relationships>
</file>

<file path=ppt/theme/_rels/theme28.xml.rels><?xml version="1.0" encoding="UTF-8" standalone="yes"?>
<Relationships xmlns="http://schemas.openxmlformats.org/package/2006/relationships"><Relationship Id="rId1" Type="http://schemas.openxmlformats.org/officeDocument/2006/relationships/image" Target="../media/image4.jpeg"/></Relationships>
</file>

<file path=ppt/theme/_rels/theme29.xml.rels><?xml version="1.0" encoding="UTF-8" standalone="yes"?>
<Relationships xmlns="http://schemas.openxmlformats.org/package/2006/relationships"><Relationship Id="rId1" Type="http://schemas.openxmlformats.org/officeDocument/2006/relationships/image" Target="../media/image4.jpeg"/></Relationships>
</file>

<file path=ppt/theme/_rels/theme30.xml.rels><?xml version="1.0" encoding="UTF-8" standalone="yes"?>
<Relationships xmlns="http://schemas.openxmlformats.org/package/2006/relationships"><Relationship Id="rId1" Type="http://schemas.openxmlformats.org/officeDocument/2006/relationships/image" Target="../media/image4.jpeg"/></Relationships>
</file>

<file path=ppt/theme/_rels/theme31.xml.rels><?xml version="1.0" encoding="UTF-8" standalone="yes"?>
<Relationships xmlns="http://schemas.openxmlformats.org/package/2006/relationships"><Relationship Id="rId1" Type="http://schemas.openxmlformats.org/officeDocument/2006/relationships/image" Target="../media/image4.jpeg"/></Relationships>
</file>

<file path=ppt/theme/_rels/theme32.xml.rels><?xml version="1.0" encoding="UTF-8" standalone="yes"?>
<Relationships xmlns="http://schemas.openxmlformats.org/package/2006/relationships"><Relationship Id="rId1" Type="http://schemas.openxmlformats.org/officeDocument/2006/relationships/image" Target="../media/image4.jpeg"/></Relationships>
</file>

<file path=ppt/theme/_rels/theme33.xml.rels><?xml version="1.0" encoding="UTF-8" standalone="yes"?>
<Relationships xmlns="http://schemas.openxmlformats.org/package/2006/relationships"><Relationship Id="rId1" Type="http://schemas.openxmlformats.org/officeDocument/2006/relationships/image" Target="../media/image4.jpeg"/></Relationships>
</file>

<file path=ppt/theme/_rels/theme34.xml.rels><?xml version="1.0" encoding="UTF-8" standalone="yes"?>
<Relationships xmlns="http://schemas.openxmlformats.org/package/2006/relationships"><Relationship Id="rId1" Type="http://schemas.openxmlformats.org/officeDocument/2006/relationships/image" Target="../media/image4.jpeg"/></Relationships>
</file>

<file path=ppt/theme/_rels/theme35.xml.rels><?xml version="1.0" encoding="UTF-8" standalone="yes"?>
<Relationships xmlns="http://schemas.openxmlformats.org/package/2006/relationships"><Relationship Id="rId1" Type="http://schemas.openxmlformats.org/officeDocument/2006/relationships/image" Target="../media/image4.jpeg"/></Relationships>
</file>

<file path=ppt/theme/_rels/theme36.xml.rels><?xml version="1.0" encoding="UTF-8" standalone="yes"?>
<Relationships xmlns="http://schemas.openxmlformats.org/package/2006/relationships"><Relationship Id="rId1" Type="http://schemas.openxmlformats.org/officeDocument/2006/relationships/image" Target="../media/image4.jpeg"/></Relationships>
</file>

<file path=ppt/theme/_rels/theme37.xml.rels><?xml version="1.0" encoding="UTF-8" standalone="yes"?>
<Relationships xmlns="http://schemas.openxmlformats.org/package/2006/relationships"><Relationship Id="rId1" Type="http://schemas.openxmlformats.org/officeDocument/2006/relationships/image" Target="../media/image4.jpeg"/></Relationships>
</file>

<file path=ppt/theme/_rels/theme38.xml.rels><?xml version="1.0" encoding="UTF-8" standalone="yes"?>
<Relationships xmlns="http://schemas.openxmlformats.org/package/2006/relationships"><Relationship Id="rId1" Type="http://schemas.openxmlformats.org/officeDocument/2006/relationships/image" Target="../media/image4.jpeg"/></Relationships>
</file>

<file path=ppt/theme/_rels/theme39.xml.rels><?xml version="1.0" encoding="UTF-8" standalone="yes"?>
<Relationships xmlns="http://schemas.openxmlformats.org/package/2006/relationships"><Relationship Id="rId1" Type="http://schemas.openxmlformats.org/officeDocument/2006/relationships/image" Target="../media/image4.jpeg"/></Relationships>
</file>

<file path=ppt/theme/_rels/theme40.xml.rels><?xml version="1.0" encoding="UTF-8" standalone="yes"?>
<Relationships xmlns="http://schemas.openxmlformats.org/package/2006/relationships"><Relationship Id="rId1" Type="http://schemas.openxmlformats.org/officeDocument/2006/relationships/image" Target="../media/image4.jpeg"/></Relationships>
</file>

<file path=ppt/theme/_rels/theme41.xml.rels><?xml version="1.0" encoding="UTF-8" standalone="yes"?>
<Relationships xmlns="http://schemas.openxmlformats.org/package/2006/relationships"><Relationship Id="rId1" Type="http://schemas.openxmlformats.org/officeDocument/2006/relationships/image" Target="../media/image4.jpeg"/></Relationships>
</file>

<file path=ppt/theme/_rels/theme4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Entegral">
  <a:themeElements>
    <a:clrScheme name="E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10.xml><?xml version="1.0" encoding="utf-8"?>
<a:theme xmlns:a="http://schemas.openxmlformats.org/drawingml/2006/main" name="8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11.xml><?xml version="1.0" encoding="utf-8"?>
<a:theme xmlns:a="http://schemas.openxmlformats.org/drawingml/2006/main" name="9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12.xml><?xml version="1.0" encoding="utf-8"?>
<a:theme xmlns:a="http://schemas.openxmlformats.org/drawingml/2006/main" name="10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13.xml><?xml version="1.0" encoding="utf-8"?>
<a:theme xmlns:a="http://schemas.openxmlformats.org/drawingml/2006/main" name="1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14.xml><?xml version="1.0" encoding="utf-8"?>
<a:theme xmlns:a="http://schemas.openxmlformats.org/drawingml/2006/main" name="12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15.xml><?xml version="1.0" encoding="utf-8"?>
<a:theme xmlns:a="http://schemas.openxmlformats.org/drawingml/2006/main" name="13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16.xml><?xml version="1.0" encoding="utf-8"?>
<a:theme xmlns:a="http://schemas.openxmlformats.org/drawingml/2006/main" name="14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17.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8.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9.xml><?xml version="1.0" encoding="utf-8"?>
<a:theme xmlns:a="http://schemas.openxmlformats.org/drawingml/2006/main" name="2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0.xml><?xml version="1.0" encoding="utf-8"?>
<a:theme xmlns:a="http://schemas.openxmlformats.org/drawingml/2006/main" name="3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1.xml><?xml version="1.0" encoding="utf-8"?>
<a:theme xmlns:a="http://schemas.openxmlformats.org/drawingml/2006/main" name="4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2.xml><?xml version="1.0" encoding="utf-8"?>
<a:theme xmlns:a="http://schemas.openxmlformats.org/drawingml/2006/main" name="5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3.xml><?xml version="1.0" encoding="utf-8"?>
<a:theme xmlns:a="http://schemas.openxmlformats.org/drawingml/2006/main" name="6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4.xml><?xml version="1.0" encoding="utf-8"?>
<a:theme xmlns:a="http://schemas.openxmlformats.org/drawingml/2006/main" name="7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5.xml><?xml version="1.0" encoding="utf-8"?>
<a:theme xmlns:a="http://schemas.openxmlformats.org/drawingml/2006/main" name="8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6.xml><?xml version="1.0" encoding="utf-8"?>
<a:theme xmlns:a="http://schemas.openxmlformats.org/drawingml/2006/main" name="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7.xml><?xml version="1.0" encoding="utf-8"?>
<a:theme xmlns:a="http://schemas.openxmlformats.org/drawingml/2006/main" name="1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8.xml><?xml version="1.0" encoding="utf-8"?>
<a:theme xmlns:a="http://schemas.openxmlformats.org/drawingml/2006/main" name="2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9.xml><?xml version="1.0" encoding="utf-8"?>
<a:theme xmlns:a="http://schemas.openxmlformats.org/drawingml/2006/main" name="3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0.xml><?xml version="1.0" encoding="utf-8"?>
<a:theme xmlns:a="http://schemas.openxmlformats.org/drawingml/2006/main" name="4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1.xml><?xml version="1.0" encoding="utf-8"?>
<a:theme xmlns:a="http://schemas.openxmlformats.org/drawingml/2006/main" name="5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2.xml><?xml version="1.0" encoding="utf-8"?>
<a:theme xmlns:a="http://schemas.openxmlformats.org/drawingml/2006/main" name="6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3.xml><?xml version="1.0" encoding="utf-8"?>
<a:theme xmlns:a="http://schemas.openxmlformats.org/drawingml/2006/main" name="7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4.xml><?xml version="1.0" encoding="utf-8"?>
<a:theme xmlns:a="http://schemas.openxmlformats.org/drawingml/2006/main" name="8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5.xml><?xml version="1.0" encoding="utf-8"?>
<a:theme xmlns:a="http://schemas.openxmlformats.org/drawingml/2006/main" name="9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6.xml><?xml version="1.0" encoding="utf-8"?>
<a:theme xmlns:a="http://schemas.openxmlformats.org/drawingml/2006/main" name="10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7.xml><?xml version="1.0" encoding="utf-8"?>
<a:theme xmlns:a="http://schemas.openxmlformats.org/drawingml/2006/main" name="11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8.xml><?xml version="1.0" encoding="utf-8"?>
<a:theme xmlns:a="http://schemas.openxmlformats.org/drawingml/2006/main" name="12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9.xml><?xml version="1.0" encoding="utf-8"?>
<a:theme xmlns:a="http://schemas.openxmlformats.org/drawingml/2006/main" name="13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4.xml><?xml version="1.0" encoding="utf-8"?>
<a:theme xmlns:a="http://schemas.openxmlformats.org/drawingml/2006/main" name="2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40.xml><?xml version="1.0" encoding="utf-8"?>
<a:theme xmlns:a="http://schemas.openxmlformats.org/drawingml/2006/main" name="14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41.xml><?xml version="1.0" encoding="utf-8"?>
<a:theme xmlns:a="http://schemas.openxmlformats.org/drawingml/2006/main" name="15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42.xml><?xml version="1.0" encoding="utf-8"?>
<a:theme xmlns:a="http://schemas.openxmlformats.org/drawingml/2006/main" name="16_Kurşun Rengi">
  <a:themeElements>
    <a:clrScheme name="Kurşun Rengi">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Kurşun Rengi">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urşun Rengi">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43.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4.xml><?xml version="1.0" encoding="utf-8"?>
<a:theme xmlns:a="http://schemas.openxmlformats.org/drawingml/2006/main" name="1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5.xml><?xml version="1.0" encoding="utf-8"?>
<a:theme xmlns:a="http://schemas.openxmlformats.org/drawingml/2006/main" name="2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6.xml><?xml version="1.0" encoding="utf-8"?>
<a:theme xmlns:a="http://schemas.openxmlformats.org/drawingml/2006/main" name="3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7.xml><?xml version="1.0" encoding="utf-8"?>
<a:theme xmlns:a="http://schemas.openxmlformats.org/drawingml/2006/main" name="4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8.xml><?xml version="1.0" encoding="utf-8"?>
<a:theme xmlns:a="http://schemas.openxmlformats.org/drawingml/2006/main" name="5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9.xml><?xml version="1.0" encoding="utf-8"?>
<a:theme xmlns:a="http://schemas.openxmlformats.org/drawingml/2006/main" name="6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3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50.xml><?xml version="1.0" encoding="utf-8"?>
<a:theme xmlns:a="http://schemas.openxmlformats.org/drawingml/2006/main" name="7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1.xml><?xml version="1.0" encoding="utf-8"?>
<a:theme xmlns:a="http://schemas.openxmlformats.org/drawingml/2006/main" name="8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2.xml><?xml version="1.0" encoding="utf-8"?>
<a:theme xmlns:a="http://schemas.openxmlformats.org/drawingml/2006/main" name="9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3.xml><?xml version="1.0" encoding="utf-8"?>
<a:theme xmlns:a="http://schemas.openxmlformats.org/drawingml/2006/main" name="10_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4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7.xml><?xml version="1.0" encoding="utf-8"?>
<a:theme xmlns:a="http://schemas.openxmlformats.org/drawingml/2006/main" name="5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8.xml><?xml version="1.0" encoding="utf-8"?>
<a:theme xmlns:a="http://schemas.openxmlformats.org/drawingml/2006/main" name="6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9.xml><?xml version="1.0" encoding="utf-8"?>
<a:theme xmlns:a="http://schemas.openxmlformats.org/drawingml/2006/main" name="7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Integral</Template>
  <TotalTime>30</TotalTime>
  <Words>5815</Words>
  <Application>Microsoft Office PowerPoint</Application>
  <PresentationFormat>Özel</PresentationFormat>
  <Paragraphs>523</Paragraphs>
  <Slides>60</Slides>
  <Notes>0</Notes>
  <HiddenSlides>0</HiddenSlides>
  <MMClips>0</MMClips>
  <ScaleCrop>false</ScaleCrop>
  <HeadingPairs>
    <vt:vector size="6" baseType="variant">
      <vt:variant>
        <vt:lpstr>Kullanılan Yazı Tipleri</vt:lpstr>
      </vt:variant>
      <vt:variant>
        <vt:i4>16</vt:i4>
      </vt:variant>
      <vt:variant>
        <vt:lpstr>Tema</vt:lpstr>
      </vt:variant>
      <vt:variant>
        <vt:i4>53</vt:i4>
      </vt:variant>
      <vt:variant>
        <vt:lpstr>Slayt Başlıkları</vt:lpstr>
      </vt:variant>
      <vt:variant>
        <vt:i4>60</vt:i4>
      </vt:variant>
    </vt:vector>
  </HeadingPairs>
  <TitlesOfParts>
    <vt:vector size="129" baseType="lpstr">
      <vt:lpstr>Algerian</vt:lpstr>
      <vt:lpstr>Arial</vt:lpstr>
      <vt:lpstr>Arial Black</vt:lpstr>
      <vt:lpstr>Calibri</vt:lpstr>
      <vt:lpstr>Calibri Light</vt:lpstr>
      <vt:lpstr>Calisto MT</vt:lpstr>
      <vt:lpstr>Century Gothic</vt:lpstr>
      <vt:lpstr>Georgia</vt:lpstr>
      <vt:lpstr>Symbol</vt:lpstr>
      <vt:lpstr>Times New Roman</vt:lpstr>
      <vt:lpstr>Trebuchet MS</vt:lpstr>
      <vt:lpstr>Tw Cen MT</vt:lpstr>
      <vt:lpstr>Tw Cen MT Condensed</vt:lpstr>
      <vt:lpstr>Wingdings</vt:lpstr>
      <vt:lpstr>Wingdings 2</vt:lpstr>
      <vt:lpstr>Wingdings 3</vt:lpstr>
      <vt:lpstr>Entegral</vt:lpstr>
      <vt:lpstr>Vapor Trail</vt:lpstr>
      <vt:lpstr>1_Vapor Trail</vt:lpstr>
      <vt:lpstr>2_Vapor Trail</vt:lpstr>
      <vt:lpstr>3_Vapor Trail</vt:lpstr>
      <vt:lpstr>4_Vapor Trail</vt:lpstr>
      <vt:lpstr>5_Vapor Trail</vt:lpstr>
      <vt:lpstr>6_Vapor Trail</vt:lpstr>
      <vt:lpstr>7_Vapor Trail</vt:lpstr>
      <vt:lpstr>8_Vapor Trail</vt:lpstr>
      <vt:lpstr>9_Vapor Trail</vt:lpstr>
      <vt:lpstr>10_Vapor Trail</vt:lpstr>
      <vt:lpstr>11_Vapor Trail</vt:lpstr>
      <vt:lpstr>12_Vapor Trail</vt:lpstr>
      <vt:lpstr>13_Vapor Trail</vt:lpstr>
      <vt:lpstr>14_Vapor Trail</vt:lpstr>
      <vt:lpstr>Office Teması</vt:lpstr>
      <vt:lpstr>1_Office Teması</vt:lpstr>
      <vt:lpstr>2_Office Teması</vt:lpstr>
      <vt:lpstr>3_Office Teması</vt:lpstr>
      <vt:lpstr>4_Office Teması</vt:lpstr>
      <vt:lpstr>5_Office Teması</vt:lpstr>
      <vt:lpstr>6_Office Teması</vt:lpstr>
      <vt:lpstr>7_Office Teması</vt:lpstr>
      <vt:lpstr>8_Office Teması</vt:lpstr>
      <vt:lpstr>Kurşun Rengi</vt:lpstr>
      <vt:lpstr>1_Kurşun Rengi</vt:lpstr>
      <vt:lpstr>2_Kurşun Rengi</vt:lpstr>
      <vt:lpstr>3_Kurşun Rengi</vt:lpstr>
      <vt:lpstr>4_Kurşun Rengi</vt:lpstr>
      <vt:lpstr>5_Kurşun Rengi</vt:lpstr>
      <vt:lpstr>6_Kurşun Rengi</vt:lpstr>
      <vt:lpstr>7_Kurşun Rengi</vt:lpstr>
      <vt:lpstr>8_Kurşun Rengi</vt:lpstr>
      <vt:lpstr>9_Kurşun Rengi</vt:lpstr>
      <vt:lpstr>10_Kurşun Rengi</vt:lpstr>
      <vt:lpstr>11_Kurşun Rengi</vt:lpstr>
      <vt:lpstr>12_Kurşun Rengi</vt:lpstr>
      <vt:lpstr>13_Kurşun Rengi</vt:lpstr>
      <vt:lpstr>14_Kurşun Rengi</vt:lpstr>
      <vt:lpstr>15_Kurşun Rengi</vt:lpstr>
      <vt:lpstr>16_Kurşun Rengi</vt:lpstr>
      <vt:lpstr>Duman</vt:lpstr>
      <vt:lpstr>1_Duman</vt:lpstr>
      <vt:lpstr>2_Duman</vt:lpstr>
      <vt:lpstr>3_Duman</vt:lpstr>
      <vt:lpstr>4_Duman</vt:lpstr>
      <vt:lpstr>5_Duman</vt:lpstr>
      <vt:lpstr>6_Duman</vt:lpstr>
      <vt:lpstr>7_Duman</vt:lpstr>
      <vt:lpstr>8_Duman</vt:lpstr>
      <vt:lpstr>9_Duman</vt:lpstr>
      <vt:lpstr>10_Duman</vt:lpstr>
      <vt:lpstr>PowerPoint Sunusu</vt:lpstr>
      <vt:lpstr>PowerPoint Sunusu</vt:lpstr>
      <vt:lpstr>PowerPoint Sunusu</vt:lpstr>
      <vt:lpstr>PowerPoint Sunusu</vt:lpstr>
      <vt:lpstr>PowerPoint Sunusu</vt:lpstr>
      <vt:lpstr>PowerPoint Sunusu</vt:lpstr>
      <vt:lpstr>PowerPoint Sunusu</vt:lpstr>
      <vt:lpstr>MurΦ Kullanarak Uzay Mekiği Uçuş Yazılımının Resmileştirilmesi</vt:lpstr>
      <vt:lpstr>PowerPoint Sunusu</vt:lpstr>
      <vt:lpstr>PowerPoint Sunusu</vt:lpstr>
      <vt:lpstr>Kategori Teorisi Kullanılarak Bir Enerji Yönetim Sisteminin Resmileştirilmesi</vt:lpstr>
      <vt:lpstr>PowerPoint Sunusu</vt:lpstr>
      <vt:lpstr>PowerPoint Sunusu</vt:lpstr>
      <vt:lpstr>PowerPoint Sunusu</vt:lpstr>
      <vt:lpstr>PowerPoint Sunusu</vt:lpstr>
      <vt:lpstr>Örnek: Bir Enerji Yönetim Sistemi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Hoare Mantığı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İtirazlar ve Mitler</vt:lpstr>
      <vt:lpstr>İlk mit grubu aşağıdaki gibidir (Hall 1990)</vt:lpstr>
      <vt:lpstr>PowerPoint Sunusu</vt:lpstr>
      <vt:lpstr>Hall'un mitlerinden beş yıl sonra, Jon Bowen ve Mike Hinchey bize Biçimsel Yöntemlere İlişkin Yedi Efsane Daha Verdiler (Bowen ve Hinchey 1995a)</vt:lpstr>
      <vt:lpstr>PowerPoint Sunusu</vt:lpstr>
      <vt:lpstr>PowerPoint Sunusu</vt:lpstr>
      <vt:lpstr>Bowen ve Hinchey'in Tavsiyesi</vt:lpstr>
      <vt:lpstr>PowerPoint Sunusu</vt:lpstr>
      <vt:lpstr>PowerPoint Sunusu</vt:lpstr>
      <vt:lpstr>Son Başarı Resmi Yöntemleri Kullanma</vt:lpstr>
      <vt:lpstr>Egzersizler</vt:lpstr>
      <vt:lpstr>Bahadır Demirel  Haşim  Sinan Balibey  Ali Kırmızıgül  Mert Halit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Bahadır Demirel</dc:creator>
  <cp:lastModifiedBy>Bahadır Demirel</cp:lastModifiedBy>
  <cp:revision>8</cp:revision>
  <dcterms:created xsi:type="dcterms:W3CDTF">2022-05-12T21:08:45Z</dcterms:created>
  <dcterms:modified xsi:type="dcterms:W3CDTF">2022-05-13T07:08:44Z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2022-05-09T00:00:00Z</vt:filetime>
  </property>
  <property fmtid="{D5CDD505-2E9C-101B-9397-08002B2CF9AE}" pid="3" name="Creator">
    <vt:lpwstr>Microsoft® Word 2016</vt:lpwstr>
  </property>
  <property fmtid="{D5CDD505-2E9C-101B-9397-08002B2CF9AE}" pid="4" name="LastSaved">
    <vt:filetime>2022-05-12T00:00:00Z</vt:filetime>
  </property>
</Properties>
</file>