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1" r:id="rId2"/>
    <p:sldMasterId id="2147483743" r:id="rId3"/>
    <p:sldMasterId id="2147483755" r:id="rId4"/>
    <p:sldMasterId id="2147483767" r:id="rId5"/>
    <p:sldMasterId id="2147483779" r:id="rId6"/>
  </p:sldMasterIdLst>
  <p:notesMasterIdLst>
    <p:notesMasterId r:id="rId100"/>
  </p:notesMasterIdLst>
  <p:sldIdLst>
    <p:sldId id="256" r:id="rId7"/>
    <p:sldId id="257" r:id="rId8"/>
    <p:sldId id="258" r:id="rId9"/>
    <p:sldId id="259" r:id="rId10"/>
    <p:sldId id="260" r:id="rId11"/>
    <p:sldId id="261" r:id="rId12"/>
    <p:sldId id="262" r:id="rId13"/>
    <p:sldId id="263" r:id="rId14"/>
    <p:sldId id="264" r:id="rId15"/>
    <p:sldId id="265" r:id="rId16"/>
    <p:sldId id="267" r:id="rId17"/>
    <p:sldId id="268" r:id="rId18"/>
    <p:sldId id="269" r:id="rId19"/>
    <p:sldId id="270" r:id="rId20"/>
    <p:sldId id="271" r:id="rId21"/>
    <p:sldId id="272" r:id="rId22"/>
    <p:sldId id="266" r:id="rId23"/>
    <p:sldId id="273" r:id="rId24"/>
    <p:sldId id="274" r:id="rId25"/>
    <p:sldId id="512" r:id="rId26"/>
    <p:sldId id="296" r:id="rId27"/>
    <p:sldId id="299" r:id="rId28"/>
    <p:sldId id="302" r:id="rId29"/>
    <p:sldId id="305" r:id="rId30"/>
    <p:sldId id="308" r:id="rId31"/>
    <p:sldId id="311" r:id="rId32"/>
    <p:sldId id="314" r:id="rId33"/>
    <p:sldId id="317" r:id="rId34"/>
    <p:sldId id="320" r:id="rId35"/>
    <p:sldId id="323" r:id="rId36"/>
    <p:sldId id="326" r:id="rId37"/>
    <p:sldId id="329" r:id="rId38"/>
    <p:sldId id="332" r:id="rId39"/>
    <p:sldId id="335" r:id="rId40"/>
    <p:sldId id="338" r:id="rId41"/>
    <p:sldId id="341" r:id="rId42"/>
    <p:sldId id="344" r:id="rId43"/>
    <p:sldId id="347" r:id="rId44"/>
    <p:sldId id="511" r:id="rId45"/>
    <p:sldId id="350" r:id="rId46"/>
    <p:sldId id="353" r:id="rId47"/>
    <p:sldId id="356" r:id="rId48"/>
    <p:sldId id="359" r:id="rId49"/>
    <p:sldId id="362" r:id="rId50"/>
    <p:sldId id="365" r:id="rId51"/>
    <p:sldId id="371" r:id="rId52"/>
    <p:sldId id="374" r:id="rId53"/>
    <p:sldId id="377" r:id="rId54"/>
    <p:sldId id="380" r:id="rId55"/>
    <p:sldId id="383" r:id="rId56"/>
    <p:sldId id="510" r:id="rId57"/>
    <p:sldId id="389" r:id="rId58"/>
    <p:sldId id="392" r:id="rId59"/>
    <p:sldId id="395" r:id="rId60"/>
    <p:sldId id="398" r:id="rId61"/>
    <p:sldId id="401" r:id="rId62"/>
    <p:sldId id="404" r:id="rId63"/>
    <p:sldId id="407" r:id="rId64"/>
    <p:sldId id="410" r:id="rId65"/>
    <p:sldId id="413" r:id="rId66"/>
    <p:sldId id="416" r:id="rId67"/>
    <p:sldId id="419" r:id="rId68"/>
    <p:sldId id="513" r:id="rId69"/>
    <p:sldId id="422" r:id="rId70"/>
    <p:sldId id="425" r:id="rId71"/>
    <p:sldId id="428" r:id="rId72"/>
    <p:sldId id="431" r:id="rId73"/>
    <p:sldId id="434" r:id="rId74"/>
    <p:sldId id="437" r:id="rId75"/>
    <p:sldId id="440" r:id="rId76"/>
    <p:sldId id="443" r:id="rId77"/>
    <p:sldId id="446" r:id="rId78"/>
    <p:sldId id="449" r:id="rId79"/>
    <p:sldId id="452" r:id="rId80"/>
    <p:sldId id="455" r:id="rId81"/>
    <p:sldId id="458" r:id="rId82"/>
    <p:sldId id="461" r:id="rId83"/>
    <p:sldId id="464" r:id="rId84"/>
    <p:sldId id="467" r:id="rId85"/>
    <p:sldId id="470" r:id="rId86"/>
    <p:sldId id="473" r:id="rId87"/>
    <p:sldId id="476" r:id="rId88"/>
    <p:sldId id="479" r:id="rId89"/>
    <p:sldId id="482" r:id="rId90"/>
    <p:sldId id="485" r:id="rId91"/>
    <p:sldId id="488" r:id="rId92"/>
    <p:sldId id="491" r:id="rId93"/>
    <p:sldId id="494" r:id="rId94"/>
    <p:sldId id="497" r:id="rId95"/>
    <p:sldId id="500" r:id="rId96"/>
    <p:sldId id="503" r:id="rId97"/>
    <p:sldId id="506" r:id="rId98"/>
    <p:sldId id="509" r:id="rId99"/>
  </p:sldIdLst>
  <p:sldSz cx="12192000" cy="6858000"/>
  <p:notesSz cx="6858000" cy="9144000"/>
  <p:custDataLst>
    <p:tags r:id="rId10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905526306949" initials="9"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6" autoAdjust="0"/>
    <p:restoredTop sz="94641" autoAdjust="0"/>
  </p:normalViewPr>
  <p:slideViewPr>
    <p:cSldViewPr snapToGrid="0">
      <p:cViewPr varScale="1">
        <p:scale>
          <a:sx n="74" d="100"/>
          <a:sy n="74" d="100"/>
        </p:scale>
        <p:origin x="874" y="106"/>
      </p:cViewPr>
      <p:guideLst/>
    </p:cSldViewPr>
  </p:slideViewPr>
  <p:outlineViewPr>
    <p:cViewPr>
      <p:scale>
        <a:sx n="33" d="100"/>
        <a:sy n="33" d="100"/>
      </p:scale>
      <p:origin x="0" y="-542"/>
    </p:cViewPr>
  </p:outlineViewPr>
  <p:notesTextViewPr>
    <p:cViewPr>
      <p:scale>
        <a:sx n="3" d="2"/>
        <a:sy n="3" d="2"/>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commentAuthors" Target="commentAuthor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5-22T19:32:20.502" idx="1">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BB07C-03C2-485A-87F8-C1FEE48CE28F}"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F75BB964-0CE3-4725-96FF-D5300CECE44B}" type="parTrans" cxnId="{18DFD168-239C-4356-9048-AD70395B7293}">
      <dgm:prSet/>
      <dgm:spPr/>
      <dgm:t>
        <a:bodyPr/>
        <a:lstStyle/>
        <a:p>
          <a:endParaRPr lang="en-US"/>
        </a:p>
      </dgm:t>
    </dgm:pt>
    <dgm:pt modelId="{40EBEE3A-8F89-446A-BBEA-24300DACCF7D}">
      <dgm:prSet/>
      <dgm:spPr>
        <a:noFill/>
        <a:ln>
          <a:noFill/>
        </a:ln>
      </dgm:spPr>
      <dgm:t>
        <a:bodyPr/>
        <a:lstStyle/>
        <a:p>
          <a:r>
            <a:rPr lang="tr-TR"/>
            <a:t>◾ Çoklu kullanıcı desteği ve sürüm kontrolü</a:t>
          </a:r>
          <a:endParaRPr lang="en-US"/>
        </a:p>
      </dgm:t>
    </dgm:pt>
    <dgm:pt modelId="{5C5EAFA9-D1CE-446A-9655-06CC54A73520}" type="sibTrans" cxnId="{18DFD168-239C-4356-9048-AD70395B7293}">
      <dgm:prSet/>
      <dgm:spPr/>
      <dgm:t>
        <a:bodyPr/>
        <a:lstStyle/>
        <a:p>
          <a:endParaRPr lang="en-US"/>
        </a:p>
      </dgm:t>
    </dgm:pt>
    <dgm:pt modelId="{BC4F1A1E-D59A-4A0B-9548-5DAB8A9CB951}" type="parTrans" cxnId="{BB3BBD33-2815-45DC-835D-DFF1D0CB838D}">
      <dgm:prSet/>
      <dgm:spPr/>
      <dgm:t>
        <a:bodyPr/>
        <a:lstStyle/>
        <a:p>
          <a:endParaRPr lang="en-US"/>
        </a:p>
      </dgm:t>
    </dgm:pt>
    <dgm:pt modelId="{B695311A-24C1-4147-82CD-BA708D35CECE}">
      <dgm:prSet/>
      <dgm:spPr>
        <a:noFill/>
        <a:ln>
          <a:noFill/>
        </a:ln>
      </dgm:spPr>
      <dgm:t>
        <a:bodyPr/>
        <a:lstStyle/>
        <a:p>
          <a:r>
            <a:rPr lang="tr-TR"/>
            <a:t>◾ Çevrimiçi işbirliği desteği </a:t>
          </a:r>
          <a:endParaRPr lang="en-US"/>
        </a:p>
      </dgm:t>
    </dgm:pt>
    <dgm:pt modelId="{653E6CD5-B903-4386-9A19-75A3B312D29D}" type="sibTrans" cxnId="{BB3BBD33-2815-45DC-835D-DFF1D0CB838D}">
      <dgm:prSet/>
      <dgm:spPr/>
      <dgm:t>
        <a:bodyPr/>
        <a:lstStyle/>
        <a:p>
          <a:endParaRPr lang="en-US"/>
        </a:p>
      </dgm:t>
    </dgm:pt>
    <dgm:pt modelId="{E303E8A9-D1E9-4085-A1DB-02EEDAAD6752}" type="parTrans" cxnId="{4512EF89-E981-4B3F-AC6C-5BA5E75C1DA0}">
      <dgm:prSet/>
      <dgm:spPr/>
      <dgm:t>
        <a:bodyPr/>
        <a:lstStyle/>
        <a:p>
          <a:endParaRPr lang="en-US"/>
        </a:p>
      </dgm:t>
    </dgm:pt>
    <dgm:pt modelId="{24578E81-0272-43B2-81F0-24B0CAA37D40}">
      <dgm:prSet/>
      <dgm:spPr>
        <a:noFill/>
        <a:ln>
          <a:noFill/>
        </a:ln>
      </dgm:spPr>
      <dgm:t>
        <a:bodyPr/>
        <a:lstStyle/>
        <a:p>
          <a:r>
            <a:rPr lang="tr-TR"/>
            <a:t>◾ Özelleştirilebilir kullanıcı arayüzleri </a:t>
          </a:r>
          <a:endParaRPr lang="en-US"/>
        </a:p>
      </dgm:t>
    </dgm:pt>
    <dgm:pt modelId="{76228A43-4C46-4D69-B563-0856F395B09A}" type="sibTrans" cxnId="{4512EF89-E981-4B3F-AC6C-5BA5E75C1DA0}">
      <dgm:prSet/>
      <dgm:spPr/>
      <dgm:t>
        <a:bodyPr/>
        <a:lstStyle/>
        <a:p>
          <a:endParaRPr lang="en-US"/>
        </a:p>
      </dgm:t>
    </dgm:pt>
    <dgm:pt modelId="{C4EA726C-E70C-4F15-958E-0E5F04A24AF5}" type="parTrans" cxnId="{8DEEA6AC-F55A-44BD-88EC-27EAA3B6BF82}">
      <dgm:prSet/>
      <dgm:spPr/>
      <dgm:t>
        <a:bodyPr/>
        <a:lstStyle/>
        <a:p>
          <a:endParaRPr lang="en-US"/>
        </a:p>
      </dgm:t>
    </dgm:pt>
    <dgm:pt modelId="{AEBB3A0B-7C82-41EE-B506-2581559015C1}">
      <dgm:prSet/>
      <dgm:spPr>
        <a:noFill/>
        <a:ln>
          <a:noFill/>
        </a:ln>
      </dgm:spPr>
      <dgm:t>
        <a:bodyPr/>
        <a:lstStyle/>
        <a:p>
          <a:r>
            <a:rPr lang="tr-TR"/>
            <a:t>◾ Standart şablonlar için yerleşik destek (IEEE 29148 gibi)</a:t>
          </a:r>
          <a:endParaRPr lang="en-US"/>
        </a:p>
      </dgm:t>
    </dgm:pt>
    <dgm:pt modelId="{144F8985-A5E0-48B1-9D3C-CE0809C9378C}" type="sibTrans" cxnId="{8DEEA6AC-F55A-44BD-88EC-27EAA3B6BF82}">
      <dgm:prSet/>
      <dgm:spPr/>
      <dgm:t>
        <a:bodyPr/>
        <a:lstStyle/>
        <a:p>
          <a:endParaRPr lang="en-US"/>
        </a:p>
      </dgm:t>
    </dgm:pt>
    <dgm:pt modelId="{2CEA5546-2CC5-49BC-B1E7-EE11BC059007}" type="parTrans" cxnId="{F4BC86D7-C6DE-45D7-A344-F58ECBE34E3D}">
      <dgm:prSet/>
      <dgm:spPr/>
      <dgm:t>
        <a:bodyPr/>
        <a:lstStyle/>
        <a:p>
          <a:endParaRPr lang="en-US"/>
        </a:p>
      </dgm:t>
    </dgm:pt>
    <dgm:pt modelId="{C849D79E-DD88-4AB5-A5D4-9AA06FB424A3}">
      <dgm:prSet/>
      <dgm:spPr>
        <a:noFill/>
        <a:ln>
          <a:noFill/>
        </a:ln>
      </dgm:spPr>
      <dgm:t>
        <a:bodyPr/>
        <a:lstStyle/>
        <a:p>
          <a:r>
            <a:rPr lang="tr-TR" dirty="0"/>
            <a:t>◾ Doğrulama ve doğrulama araçları </a:t>
          </a:r>
          <a:endParaRPr lang="en-US" dirty="0"/>
        </a:p>
      </dgm:t>
    </dgm:pt>
    <dgm:pt modelId="{99EEF715-8788-459B-A130-94E4F2DE1C58}" type="sibTrans" cxnId="{F4BC86D7-C6DE-45D7-A344-F58ECBE34E3D}">
      <dgm:prSet/>
      <dgm:spPr/>
      <dgm:t>
        <a:bodyPr/>
        <a:lstStyle/>
        <a:p>
          <a:endParaRPr lang="en-US"/>
        </a:p>
      </dgm:t>
    </dgm:pt>
    <dgm:pt modelId="{F78FB3DE-B0B0-4A0B-B646-CCF2DA0E98BE}" type="parTrans" cxnId="{C2E53F8E-885C-4A99-91AC-2C72CC18C715}">
      <dgm:prSet/>
      <dgm:spPr/>
      <dgm:t>
        <a:bodyPr/>
        <a:lstStyle/>
        <a:p>
          <a:endParaRPr lang="en-US"/>
        </a:p>
      </dgm:t>
    </dgm:pt>
    <dgm:pt modelId="{3012C582-44A3-4310-A523-14D988F35D93}">
      <dgm:prSet/>
      <dgm:spPr>
        <a:noFill/>
        <a:ln>
          <a:noFill/>
        </a:ln>
      </dgm:spPr>
      <dgm:t>
        <a:bodyPr/>
        <a:lstStyle/>
        <a:p>
          <a:r>
            <a:rPr lang="tr-TR" dirty="0"/>
            <a:t>◾ Programlanabilir bir </a:t>
          </a:r>
          <a:r>
            <a:rPr lang="tr-TR" dirty="0" err="1"/>
            <a:t>arayüz</a:t>
          </a:r>
          <a:r>
            <a:rPr lang="tr-TR" dirty="0"/>
            <a:t> aracılığıyla özelleştirilebilir işlevsellik </a:t>
          </a:r>
          <a:endParaRPr lang="en-US" dirty="0"/>
        </a:p>
      </dgm:t>
    </dgm:pt>
    <dgm:pt modelId="{C4C55D0A-E6BC-470A-B110-F611819D969C}" type="sibTrans" cxnId="{C2E53F8E-885C-4A99-91AC-2C72CC18C715}">
      <dgm:prSet/>
      <dgm:spPr/>
      <dgm:t>
        <a:bodyPr/>
        <a:lstStyle/>
        <a:p>
          <a:endParaRPr lang="en-US"/>
        </a:p>
      </dgm:t>
    </dgm:pt>
    <dgm:pt modelId="{F7E13233-502E-4DAF-832C-89F257CF2DD9}" type="parTrans" cxnId="{5CA4B1B7-1C5A-49F5-BC64-29B4A05BDE5A}">
      <dgm:prSet/>
      <dgm:spPr/>
      <dgm:t>
        <a:bodyPr/>
        <a:lstStyle/>
        <a:p>
          <a:endParaRPr lang="en-US"/>
        </a:p>
      </dgm:t>
    </dgm:pt>
    <dgm:pt modelId="{593BD6A8-42E2-479C-8184-2BA72C20665F}">
      <dgm:prSet/>
      <dgm:spPr>
        <a:noFill/>
        <a:ln>
          <a:noFill/>
        </a:ln>
      </dgm:spPr>
      <dgm:t>
        <a:bodyPr/>
        <a:lstStyle/>
        <a:p>
          <a:r>
            <a:rPr lang="tr-TR"/>
            <a:t>◾ İzlenebilirlik desteği </a:t>
          </a:r>
          <a:endParaRPr lang="en-US"/>
        </a:p>
      </dgm:t>
    </dgm:pt>
    <dgm:pt modelId="{69443BBB-D443-47AE-AD69-DF6EFE87DFD8}" type="sibTrans" cxnId="{5CA4B1B7-1C5A-49F5-BC64-29B4A05BDE5A}">
      <dgm:prSet/>
      <dgm:spPr/>
      <dgm:t>
        <a:bodyPr/>
        <a:lstStyle/>
        <a:p>
          <a:endParaRPr lang="en-US"/>
        </a:p>
      </dgm:t>
    </dgm:pt>
    <dgm:pt modelId="{D821D3C5-09C5-48F3-AD6B-D3D0DE7296AC}" type="parTrans" cxnId="{74FF98A6-5C8D-4436-941E-F3952F61C97C}">
      <dgm:prSet/>
      <dgm:spPr/>
      <dgm:t>
        <a:bodyPr/>
        <a:lstStyle/>
        <a:p>
          <a:endParaRPr lang="en-US"/>
        </a:p>
      </dgm:t>
    </dgm:pt>
    <dgm:pt modelId="{6C77430F-C5AB-4851-A156-260D92546BF3}">
      <dgm:prSet/>
      <dgm:spPr>
        <a:noFill/>
        <a:ln>
          <a:noFill/>
        </a:ln>
      </dgm:spPr>
      <dgm:t>
        <a:bodyPr/>
        <a:lstStyle/>
        <a:p>
          <a:r>
            <a:rPr lang="tr-TR"/>
            <a:t>◾ Kullanıcı tanımlı sözlük desteği (Heindl et al. 2006)</a:t>
          </a:r>
          <a:endParaRPr lang="en-US"/>
        </a:p>
      </dgm:t>
    </dgm:pt>
    <dgm:pt modelId="{5996B0AB-E9CF-4743-B103-7CD2223DC343}" type="sibTrans" cxnId="{74FF98A6-5C8D-4436-941E-F3952F61C97C}">
      <dgm:prSet/>
      <dgm:spPr/>
      <dgm:t>
        <a:bodyPr/>
        <a:lstStyle/>
        <a:p>
          <a:endParaRPr lang="en-US"/>
        </a:p>
      </dgm:t>
    </dgm:pt>
    <dgm:pt modelId="{DE7E1173-5D81-48E1-A7A2-1E3620A121FF}" type="parTrans" cxnId="{B9CCB793-6AF5-4DED-8AD7-803460F0483E}">
      <dgm:prSet/>
      <dgm:spPr/>
      <dgm:t>
        <a:bodyPr/>
        <a:lstStyle/>
        <a:p>
          <a:endParaRPr lang="en-US"/>
        </a:p>
      </dgm:t>
    </dgm:pt>
    <dgm:pt modelId="{98945313-8CF5-48D1-8896-711EB4697FF0}">
      <dgm:prSet/>
      <dgm:spPr>
        <a:noFill/>
        <a:ln>
          <a:noFill/>
        </a:ln>
      </dgm:spPr>
      <dgm:t>
        <a:bodyPr/>
        <a:lstStyle/>
        <a:p>
          <a:r>
            <a:rPr lang="tr-TR"/>
            <a:t>◾ Yazılım ve Sistemler için Gereksinim Mühendisliği</a:t>
          </a:r>
          <a:endParaRPr lang="en-US"/>
        </a:p>
      </dgm:t>
    </dgm:pt>
    <dgm:pt modelId="{7FA2001A-9078-4A48-AFF1-FC3575CAE10E}" type="sibTrans" cxnId="{B9CCB793-6AF5-4DED-8AD7-803460F0483E}">
      <dgm:prSet/>
      <dgm:spPr/>
      <dgm:t>
        <a:bodyPr/>
        <a:lstStyle/>
        <a:p>
          <a:endParaRPr lang="en-US"/>
        </a:p>
      </dgm:t>
    </dgm:pt>
    <dgm:pt modelId="{A53D515E-1FA8-4B7C-97FC-5AFD3ECAE540}" type="pres">
      <dgm:prSet presAssocID="{A08BB07C-03C2-485A-87F8-C1FEE48CE28F}" presName="vert0" presStyleCnt="0">
        <dgm:presLayoutVars>
          <dgm:dir/>
          <dgm:animOne val="branch"/>
          <dgm:animLvl val="lvl"/>
        </dgm:presLayoutVars>
      </dgm:prSet>
      <dgm:spPr/>
    </dgm:pt>
    <dgm:pt modelId="{74D2BEF9-E846-4410-B4A2-825548AA54F1}" type="pres">
      <dgm:prSet presAssocID="{40EBEE3A-8F89-446A-BBEA-24300DACCF7D}" presName="thickLine" presStyleLbl="alignNode1" presStyleIdx="0" presStyleCnt="9"/>
      <dgm:spPr>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dgm:spPr>
    </dgm:pt>
    <dgm:pt modelId="{06F1D106-3ADB-43F0-9080-F3D81D86972D}" type="pres">
      <dgm:prSet presAssocID="{40EBEE3A-8F89-446A-BBEA-24300DACCF7D}" presName="horz1" presStyleCnt="0"/>
      <dgm:spPr/>
    </dgm:pt>
    <dgm:pt modelId="{7A90E52F-A952-4105-9643-D1CCE6DA0B6B}" type="pres">
      <dgm:prSet presAssocID="{40EBEE3A-8F89-446A-BBEA-24300DACCF7D}" presName="tx1" presStyleLbl="revTx" presStyleIdx="0" presStyleCnt="9"/>
      <dgm:spPr/>
    </dgm:pt>
    <dgm:pt modelId="{2209189C-F71D-4630-85AC-28ED42DA51C2}" type="pres">
      <dgm:prSet presAssocID="{40EBEE3A-8F89-446A-BBEA-24300DACCF7D}" presName="vert1" presStyleCnt="0"/>
      <dgm:spPr/>
    </dgm:pt>
    <dgm:pt modelId="{28B14C04-9F6D-43D7-AF42-B4BC68147160}" type="pres">
      <dgm:prSet presAssocID="{B695311A-24C1-4147-82CD-BA708D35CECE}" presName="thickLine" presStyleLbl="alignNode1" presStyleIdx="1" presStyleCnt="9"/>
      <dgm:spPr>
        <a:gradFill rotWithShape="0">
          <a:gsLst>
            <a:gs pos="0">
              <a:schemeClr val="accent5">
                <a:hueOff val="-210579"/>
                <a:satOff val="-993"/>
                <a:lumOff val="245"/>
                <a:alphaOff val="0"/>
                <a:tint val="98000"/>
                <a:satMod val="110000"/>
                <a:lumMod val="104000"/>
              </a:schemeClr>
            </a:gs>
            <a:gs pos="69000">
              <a:schemeClr val="accent5">
                <a:hueOff val="-210579"/>
                <a:satOff val="-993"/>
                <a:lumOff val="245"/>
                <a:alphaOff val="0"/>
                <a:shade val="88000"/>
                <a:satMod val="130000"/>
                <a:lumMod val="92000"/>
              </a:schemeClr>
            </a:gs>
            <a:gs pos="100000">
              <a:schemeClr val="accent5">
                <a:hueOff val="-210579"/>
                <a:satOff val="-993"/>
                <a:lumOff val="245"/>
                <a:alphaOff val="0"/>
                <a:shade val="78000"/>
                <a:satMod val="130000"/>
                <a:lumMod val="92000"/>
              </a:schemeClr>
            </a:gs>
          </a:gsLst>
          <a:lin ang="5400000" scaled="0"/>
        </a:gradFill>
        <a:ln w="9525" cap="flat" cmpd="sng" algn="ctr">
          <a:solidFill>
            <a:schemeClr val="accent5">
              <a:hueOff val="-210579"/>
              <a:satOff val="-993"/>
              <a:lumOff val="245"/>
              <a:alphaOff val="0"/>
            </a:schemeClr>
          </a:solidFill>
          <a:prstDash val="solid"/>
        </a:ln>
      </dgm:spPr>
    </dgm:pt>
    <dgm:pt modelId="{575FA949-4DFF-45F5-A7EC-798214EEF5F5}" type="pres">
      <dgm:prSet presAssocID="{B695311A-24C1-4147-82CD-BA708D35CECE}" presName="horz1" presStyleCnt="0"/>
      <dgm:spPr/>
    </dgm:pt>
    <dgm:pt modelId="{67F7A5D5-02A2-4513-AFB6-94B2896D9465}" type="pres">
      <dgm:prSet presAssocID="{B695311A-24C1-4147-82CD-BA708D35CECE}" presName="tx1" presStyleLbl="revTx" presStyleIdx="1" presStyleCnt="9"/>
      <dgm:spPr/>
    </dgm:pt>
    <dgm:pt modelId="{19AFCBBF-6362-498B-B39B-52EA364A6D46}" type="pres">
      <dgm:prSet presAssocID="{B695311A-24C1-4147-82CD-BA708D35CECE}" presName="vert1" presStyleCnt="0"/>
      <dgm:spPr/>
    </dgm:pt>
    <dgm:pt modelId="{6C0D9EE4-AF0A-48AD-8C88-FCD58705F976}" type="pres">
      <dgm:prSet presAssocID="{24578E81-0272-43B2-81F0-24B0CAA37D40}" presName="thickLine" presStyleLbl="alignNode1" presStyleIdx="2" presStyleCnt="9"/>
      <dgm:spPr>
        <a:gradFill rotWithShape="0">
          <a:gsLst>
            <a:gs pos="0">
              <a:schemeClr val="accent5">
                <a:hueOff val="-421158"/>
                <a:satOff val="-1986"/>
                <a:lumOff val="490"/>
                <a:alphaOff val="0"/>
                <a:tint val="98000"/>
                <a:satMod val="110000"/>
                <a:lumMod val="104000"/>
              </a:schemeClr>
            </a:gs>
            <a:gs pos="69000">
              <a:schemeClr val="accent5">
                <a:hueOff val="-421158"/>
                <a:satOff val="-1986"/>
                <a:lumOff val="490"/>
                <a:alphaOff val="0"/>
                <a:shade val="88000"/>
                <a:satMod val="130000"/>
                <a:lumMod val="92000"/>
              </a:schemeClr>
            </a:gs>
            <a:gs pos="100000">
              <a:schemeClr val="accent5">
                <a:hueOff val="-421158"/>
                <a:satOff val="-1986"/>
                <a:lumOff val="490"/>
                <a:alphaOff val="0"/>
                <a:shade val="78000"/>
                <a:satMod val="130000"/>
                <a:lumMod val="92000"/>
              </a:schemeClr>
            </a:gs>
          </a:gsLst>
          <a:lin ang="5400000" scaled="0"/>
        </a:gradFill>
        <a:ln w="9525" cap="flat" cmpd="sng" algn="ctr">
          <a:solidFill>
            <a:schemeClr val="accent5">
              <a:hueOff val="-421158"/>
              <a:satOff val="-1986"/>
              <a:lumOff val="490"/>
              <a:alphaOff val="0"/>
            </a:schemeClr>
          </a:solidFill>
          <a:prstDash val="solid"/>
        </a:ln>
      </dgm:spPr>
    </dgm:pt>
    <dgm:pt modelId="{D6944264-C875-4B7F-AC59-6256BBA3070C}" type="pres">
      <dgm:prSet presAssocID="{24578E81-0272-43B2-81F0-24B0CAA37D40}" presName="horz1" presStyleCnt="0"/>
      <dgm:spPr/>
    </dgm:pt>
    <dgm:pt modelId="{C50CBDD5-62A6-4B57-9F44-602AA391E23F}" type="pres">
      <dgm:prSet presAssocID="{24578E81-0272-43B2-81F0-24B0CAA37D40}" presName="tx1" presStyleLbl="revTx" presStyleIdx="2" presStyleCnt="9"/>
      <dgm:spPr/>
    </dgm:pt>
    <dgm:pt modelId="{24EF98CA-937A-429F-87C9-0C646C16139C}" type="pres">
      <dgm:prSet presAssocID="{24578E81-0272-43B2-81F0-24B0CAA37D40}" presName="vert1" presStyleCnt="0"/>
      <dgm:spPr/>
    </dgm:pt>
    <dgm:pt modelId="{F8F910C4-C689-4B76-85DE-9026CB2BF32D}" type="pres">
      <dgm:prSet presAssocID="{AEBB3A0B-7C82-41EE-B506-2581559015C1}" presName="thickLine" presStyleLbl="alignNode1" presStyleIdx="3" presStyleCnt="9"/>
      <dgm:spPr>
        <a:gradFill rotWithShape="0">
          <a:gsLst>
            <a:gs pos="0">
              <a:schemeClr val="accent5">
                <a:hueOff val="-631737"/>
                <a:satOff val="-2979"/>
                <a:lumOff val="735"/>
                <a:alphaOff val="0"/>
                <a:tint val="98000"/>
                <a:satMod val="110000"/>
                <a:lumMod val="104000"/>
              </a:schemeClr>
            </a:gs>
            <a:gs pos="69000">
              <a:schemeClr val="accent5">
                <a:hueOff val="-631737"/>
                <a:satOff val="-2979"/>
                <a:lumOff val="735"/>
                <a:alphaOff val="0"/>
                <a:shade val="88000"/>
                <a:satMod val="130000"/>
                <a:lumMod val="92000"/>
              </a:schemeClr>
            </a:gs>
            <a:gs pos="100000">
              <a:schemeClr val="accent5">
                <a:hueOff val="-631737"/>
                <a:satOff val="-2979"/>
                <a:lumOff val="735"/>
                <a:alphaOff val="0"/>
                <a:shade val="78000"/>
                <a:satMod val="130000"/>
                <a:lumMod val="92000"/>
              </a:schemeClr>
            </a:gs>
          </a:gsLst>
          <a:lin ang="5400000" scaled="0"/>
        </a:gradFill>
        <a:ln w="9525" cap="flat" cmpd="sng" algn="ctr">
          <a:solidFill>
            <a:schemeClr val="accent5">
              <a:hueOff val="-631737"/>
              <a:satOff val="-2979"/>
              <a:lumOff val="735"/>
              <a:alphaOff val="0"/>
            </a:schemeClr>
          </a:solidFill>
          <a:prstDash val="solid"/>
        </a:ln>
      </dgm:spPr>
    </dgm:pt>
    <dgm:pt modelId="{235CEFA4-81AE-4843-9DD2-6EE5E2A81C2B}" type="pres">
      <dgm:prSet presAssocID="{AEBB3A0B-7C82-41EE-B506-2581559015C1}" presName="horz1" presStyleCnt="0"/>
      <dgm:spPr/>
    </dgm:pt>
    <dgm:pt modelId="{8AA7A4DF-591C-4B33-A061-0BFBB7C60DB7}" type="pres">
      <dgm:prSet presAssocID="{AEBB3A0B-7C82-41EE-B506-2581559015C1}" presName="tx1" presStyleLbl="revTx" presStyleIdx="3" presStyleCnt="9"/>
      <dgm:spPr/>
    </dgm:pt>
    <dgm:pt modelId="{B8E774C4-CC7C-4CC7-92E3-FC203022A526}" type="pres">
      <dgm:prSet presAssocID="{AEBB3A0B-7C82-41EE-B506-2581559015C1}" presName="vert1" presStyleCnt="0"/>
      <dgm:spPr/>
    </dgm:pt>
    <dgm:pt modelId="{257AA221-8017-42E9-9FB1-95CC826F21E3}" type="pres">
      <dgm:prSet presAssocID="{C849D79E-DD88-4AB5-A5D4-9AA06FB424A3}" presName="thickLine" presStyleLbl="alignNode1" presStyleIdx="4" presStyleCnt="9"/>
      <dgm:spPr>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w="9525" cap="flat" cmpd="sng" algn="ctr">
          <a:solidFill>
            <a:schemeClr val="accent5">
              <a:hueOff val="-842315"/>
              <a:satOff val="-3972"/>
              <a:lumOff val="980"/>
              <a:alphaOff val="0"/>
            </a:schemeClr>
          </a:solidFill>
          <a:prstDash val="solid"/>
        </a:ln>
      </dgm:spPr>
    </dgm:pt>
    <dgm:pt modelId="{B5B68B3C-75B0-4F69-B563-4F9101DE308C}" type="pres">
      <dgm:prSet presAssocID="{C849D79E-DD88-4AB5-A5D4-9AA06FB424A3}" presName="horz1" presStyleCnt="0"/>
      <dgm:spPr/>
    </dgm:pt>
    <dgm:pt modelId="{87EDEE2C-EE15-47C8-9735-9699FEC09B59}" type="pres">
      <dgm:prSet presAssocID="{C849D79E-DD88-4AB5-A5D4-9AA06FB424A3}" presName="tx1" presStyleLbl="revTx" presStyleIdx="4" presStyleCnt="9"/>
      <dgm:spPr/>
    </dgm:pt>
    <dgm:pt modelId="{6E56A84A-8728-4A69-BA9F-607CFB7E032C}" type="pres">
      <dgm:prSet presAssocID="{C849D79E-DD88-4AB5-A5D4-9AA06FB424A3}" presName="vert1" presStyleCnt="0"/>
      <dgm:spPr/>
    </dgm:pt>
    <dgm:pt modelId="{1FAF27D4-5253-492A-9874-73C9ABA57DFE}" type="pres">
      <dgm:prSet presAssocID="{3012C582-44A3-4310-A523-14D988F35D93}" presName="thickLine" presStyleLbl="alignNode1" presStyleIdx="5" presStyleCnt="9"/>
      <dgm:spPr>
        <a:gradFill rotWithShape="0">
          <a:gsLst>
            <a:gs pos="0">
              <a:schemeClr val="accent5">
                <a:hueOff val="-1052894"/>
                <a:satOff val="-4965"/>
                <a:lumOff val="1225"/>
                <a:alphaOff val="0"/>
                <a:tint val="98000"/>
                <a:satMod val="110000"/>
                <a:lumMod val="104000"/>
              </a:schemeClr>
            </a:gs>
            <a:gs pos="69000">
              <a:schemeClr val="accent5">
                <a:hueOff val="-1052894"/>
                <a:satOff val="-4965"/>
                <a:lumOff val="1225"/>
                <a:alphaOff val="0"/>
                <a:shade val="88000"/>
                <a:satMod val="130000"/>
                <a:lumMod val="92000"/>
              </a:schemeClr>
            </a:gs>
            <a:gs pos="100000">
              <a:schemeClr val="accent5">
                <a:hueOff val="-1052894"/>
                <a:satOff val="-4965"/>
                <a:lumOff val="1225"/>
                <a:alphaOff val="0"/>
                <a:shade val="78000"/>
                <a:satMod val="130000"/>
                <a:lumMod val="92000"/>
              </a:schemeClr>
            </a:gs>
          </a:gsLst>
          <a:lin ang="5400000" scaled="0"/>
        </a:gradFill>
        <a:ln w="9525" cap="flat" cmpd="sng" algn="ctr">
          <a:solidFill>
            <a:schemeClr val="accent5">
              <a:hueOff val="-1052894"/>
              <a:satOff val="-4965"/>
              <a:lumOff val="1225"/>
              <a:alphaOff val="0"/>
            </a:schemeClr>
          </a:solidFill>
          <a:prstDash val="solid"/>
        </a:ln>
      </dgm:spPr>
    </dgm:pt>
    <dgm:pt modelId="{161C224C-705E-4214-BB33-C825311F0481}" type="pres">
      <dgm:prSet presAssocID="{3012C582-44A3-4310-A523-14D988F35D93}" presName="horz1" presStyleCnt="0"/>
      <dgm:spPr/>
    </dgm:pt>
    <dgm:pt modelId="{E82225BF-971F-452E-9994-D09B774AA057}" type="pres">
      <dgm:prSet presAssocID="{3012C582-44A3-4310-A523-14D988F35D93}" presName="tx1" presStyleLbl="revTx" presStyleIdx="5" presStyleCnt="9"/>
      <dgm:spPr/>
    </dgm:pt>
    <dgm:pt modelId="{31E4170F-5A96-4BE4-AA1A-198B49E31316}" type="pres">
      <dgm:prSet presAssocID="{3012C582-44A3-4310-A523-14D988F35D93}" presName="vert1" presStyleCnt="0"/>
      <dgm:spPr/>
    </dgm:pt>
    <dgm:pt modelId="{D05410AC-68E7-4670-B5A9-920D0A8E93D1}" type="pres">
      <dgm:prSet presAssocID="{593BD6A8-42E2-479C-8184-2BA72C20665F}" presName="thickLine" presStyleLbl="alignNode1" presStyleIdx="6" presStyleCnt="9"/>
      <dgm:spPr>
        <a:gradFill rotWithShape="0">
          <a:gsLst>
            <a:gs pos="0">
              <a:schemeClr val="accent5">
                <a:hueOff val="-1263473"/>
                <a:satOff val="-5958"/>
                <a:lumOff val="1470"/>
                <a:alphaOff val="0"/>
                <a:tint val="98000"/>
                <a:satMod val="110000"/>
                <a:lumMod val="104000"/>
              </a:schemeClr>
            </a:gs>
            <a:gs pos="69000">
              <a:schemeClr val="accent5">
                <a:hueOff val="-1263473"/>
                <a:satOff val="-5958"/>
                <a:lumOff val="1470"/>
                <a:alphaOff val="0"/>
                <a:shade val="88000"/>
                <a:satMod val="130000"/>
                <a:lumMod val="92000"/>
              </a:schemeClr>
            </a:gs>
            <a:gs pos="100000">
              <a:schemeClr val="accent5">
                <a:hueOff val="-1263473"/>
                <a:satOff val="-5958"/>
                <a:lumOff val="1470"/>
                <a:alphaOff val="0"/>
                <a:shade val="78000"/>
                <a:satMod val="130000"/>
                <a:lumMod val="92000"/>
              </a:schemeClr>
            </a:gs>
          </a:gsLst>
          <a:lin ang="5400000" scaled="0"/>
        </a:gradFill>
        <a:ln w="9525" cap="flat" cmpd="sng" algn="ctr">
          <a:solidFill>
            <a:schemeClr val="accent5">
              <a:hueOff val="-1263473"/>
              <a:satOff val="-5958"/>
              <a:lumOff val="1470"/>
              <a:alphaOff val="0"/>
            </a:schemeClr>
          </a:solidFill>
          <a:prstDash val="solid"/>
        </a:ln>
      </dgm:spPr>
    </dgm:pt>
    <dgm:pt modelId="{31F540E4-DEFA-4B84-BD28-88F558C9E93B}" type="pres">
      <dgm:prSet presAssocID="{593BD6A8-42E2-479C-8184-2BA72C20665F}" presName="horz1" presStyleCnt="0"/>
      <dgm:spPr/>
    </dgm:pt>
    <dgm:pt modelId="{10BB93B8-6F05-44D6-A103-D1AE76084286}" type="pres">
      <dgm:prSet presAssocID="{593BD6A8-42E2-479C-8184-2BA72C20665F}" presName="tx1" presStyleLbl="revTx" presStyleIdx="6" presStyleCnt="9"/>
      <dgm:spPr/>
    </dgm:pt>
    <dgm:pt modelId="{D4FC576B-0864-4813-9B0C-ACA7DF4CAC90}" type="pres">
      <dgm:prSet presAssocID="{593BD6A8-42E2-479C-8184-2BA72C20665F}" presName="vert1" presStyleCnt="0"/>
      <dgm:spPr/>
    </dgm:pt>
    <dgm:pt modelId="{52043466-8385-4D00-8858-617C9BD104BE}" type="pres">
      <dgm:prSet presAssocID="{6C77430F-C5AB-4851-A156-260D92546BF3}" presName="thickLine" presStyleLbl="alignNode1" presStyleIdx="7" presStyleCnt="9"/>
      <dgm:spPr>
        <a:gradFill rotWithShape="0">
          <a:gsLst>
            <a:gs pos="0">
              <a:schemeClr val="accent5">
                <a:hueOff val="-1474052"/>
                <a:satOff val="-6951"/>
                <a:lumOff val="1715"/>
                <a:alphaOff val="0"/>
                <a:tint val="98000"/>
                <a:satMod val="110000"/>
                <a:lumMod val="104000"/>
              </a:schemeClr>
            </a:gs>
            <a:gs pos="69000">
              <a:schemeClr val="accent5">
                <a:hueOff val="-1474052"/>
                <a:satOff val="-6951"/>
                <a:lumOff val="1715"/>
                <a:alphaOff val="0"/>
                <a:shade val="88000"/>
                <a:satMod val="130000"/>
                <a:lumMod val="92000"/>
              </a:schemeClr>
            </a:gs>
            <a:gs pos="100000">
              <a:schemeClr val="accent5">
                <a:hueOff val="-1474052"/>
                <a:satOff val="-6951"/>
                <a:lumOff val="1715"/>
                <a:alphaOff val="0"/>
                <a:shade val="78000"/>
                <a:satMod val="130000"/>
                <a:lumMod val="92000"/>
              </a:schemeClr>
            </a:gs>
          </a:gsLst>
          <a:lin ang="5400000" scaled="0"/>
        </a:gradFill>
        <a:ln w="9525" cap="flat" cmpd="sng" algn="ctr">
          <a:solidFill>
            <a:schemeClr val="accent5">
              <a:hueOff val="-1474052"/>
              <a:satOff val="-6951"/>
              <a:lumOff val="1715"/>
              <a:alphaOff val="0"/>
            </a:schemeClr>
          </a:solidFill>
          <a:prstDash val="solid"/>
        </a:ln>
      </dgm:spPr>
    </dgm:pt>
    <dgm:pt modelId="{C4C15764-F0CE-4719-BE14-E41162C6535D}" type="pres">
      <dgm:prSet presAssocID="{6C77430F-C5AB-4851-A156-260D92546BF3}" presName="horz1" presStyleCnt="0"/>
      <dgm:spPr/>
    </dgm:pt>
    <dgm:pt modelId="{F1A002A7-B629-465E-B01F-4A4B6CE8EDCB}" type="pres">
      <dgm:prSet presAssocID="{6C77430F-C5AB-4851-A156-260D92546BF3}" presName="tx1" presStyleLbl="revTx" presStyleIdx="7" presStyleCnt="9"/>
      <dgm:spPr/>
    </dgm:pt>
    <dgm:pt modelId="{D7D6DA2D-CD0A-43F0-8434-BEC64122628D}" type="pres">
      <dgm:prSet presAssocID="{6C77430F-C5AB-4851-A156-260D92546BF3}" presName="vert1" presStyleCnt="0"/>
      <dgm:spPr/>
    </dgm:pt>
    <dgm:pt modelId="{AEC10813-AA43-449F-B87C-624A429D180A}" type="pres">
      <dgm:prSet presAssocID="{98945313-8CF5-48D1-8896-711EB4697FF0}" presName="thickLine" presStyleLbl="alignNode1" presStyleIdx="8" presStyleCnt="9"/>
      <dgm:spPr>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w="9525" cap="flat" cmpd="sng" algn="ctr">
          <a:solidFill>
            <a:schemeClr val="accent5">
              <a:hueOff val="-1684631"/>
              <a:satOff val="-7944"/>
              <a:lumOff val="1960"/>
              <a:alphaOff val="0"/>
            </a:schemeClr>
          </a:solidFill>
          <a:prstDash val="solid"/>
        </a:ln>
      </dgm:spPr>
    </dgm:pt>
    <dgm:pt modelId="{3FBEBAA7-97C2-4191-BB2C-CEAE30EEB4E6}" type="pres">
      <dgm:prSet presAssocID="{98945313-8CF5-48D1-8896-711EB4697FF0}" presName="horz1" presStyleCnt="0"/>
      <dgm:spPr/>
    </dgm:pt>
    <dgm:pt modelId="{BF145C23-FFD5-462D-9C34-E47CB18A7E45}" type="pres">
      <dgm:prSet presAssocID="{98945313-8CF5-48D1-8896-711EB4697FF0}" presName="tx1" presStyleLbl="revTx" presStyleIdx="8" presStyleCnt="9"/>
      <dgm:spPr/>
    </dgm:pt>
    <dgm:pt modelId="{86AF04CE-7728-4F01-A32F-36F0CCAC4EC2}" type="pres">
      <dgm:prSet presAssocID="{98945313-8CF5-48D1-8896-711EB4697FF0}" presName="vert1" presStyleCnt="0"/>
      <dgm:spPr/>
    </dgm:pt>
  </dgm:ptLst>
  <dgm:cxnLst>
    <dgm:cxn modelId="{B1260024-E000-4C86-9EFF-A91016151934}" type="presOf" srcId="{B695311A-24C1-4147-82CD-BA708D35CECE}" destId="{67F7A5D5-02A2-4513-AFB6-94B2896D9465}" srcOrd="0" destOrd="0" presId="urn:microsoft.com/office/officeart/2008/layout/LinedList"/>
    <dgm:cxn modelId="{082F7B30-8258-4730-8AAC-641B1E0F5824}" type="presOf" srcId="{AEBB3A0B-7C82-41EE-B506-2581559015C1}" destId="{8AA7A4DF-591C-4B33-A061-0BFBB7C60DB7}" srcOrd="0" destOrd="0" presId="urn:microsoft.com/office/officeart/2008/layout/LinedList"/>
    <dgm:cxn modelId="{2CFFA233-EA9D-430B-BFC0-D95361FBBF15}" type="presOf" srcId="{A08BB07C-03C2-485A-87F8-C1FEE48CE28F}" destId="{A53D515E-1FA8-4B7C-97FC-5AFD3ECAE540}" srcOrd="0" destOrd="0" presId="urn:microsoft.com/office/officeart/2008/layout/LinedList"/>
    <dgm:cxn modelId="{BB3BBD33-2815-45DC-835D-DFF1D0CB838D}" srcId="{A08BB07C-03C2-485A-87F8-C1FEE48CE28F}" destId="{B695311A-24C1-4147-82CD-BA708D35CECE}" srcOrd="1" destOrd="0" parTransId="{BC4F1A1E-D59A-4A0B-9548-5DAB8A9CB951}" sibTransId="{653E6CD5-B903-4386-9A19-75A3B312D29D}"/>
    <dgm:cxn modelId="{56EEBA46-BB1C-45B0-AAA2-D9487BD33894}" type="presOf" srcId="{C849D79E-DD88-4AB5-A5D4-9AA06FB424A3}" destId="{87EDEE2C-EE15-47C8-9735-9699FEC09B59}" srcOrd="0" destOrd="0" presId="urn:microsoft.com/office/officeart/2008/layout/LinedList"/>
    <dgm:cxn modelId="{A1B08848-1C89-4228-8465-7172338001EC}" type="presOf" srcId="{593BD6A8-42E2-479C-8184-2BA72C20665F}" destId="{10BB93B8-6F05-44D6-A103-D1AE76084286}" srcOrd="0" destOrd="0" presId="urn:microsoft.com/office/officeart/2008/layout/LinedList"/>
    <dgm:cxn modelId="{18DFD168-239C-4356-9048-AD70395B7293}" srcId="{A08BB07C-03C2-485A-87F8-C1FEE48CE28F}" destId="{40EBEE3A-8F89-446A-BBEA-24300DACCF7D}" srcOrd="0" destOrd="0" parTransId="{F75BB964-0CE3-4725-96FF-D5300CECE44B}" sibTransId="{5C5EAFA9-D1CE-446A-9655-06CC54A73520}"/>
    <dgm:cxn modelId="{08C13155-473E-4B5B-B6B3-3E090C49ECD0}" type="presOf" srcId="{24578E81-0272-43B2-81F0-24B0CAA37D40}" destId="{C50CBDD5-62A6-4B57-9F44-602AA391E23F}" srcOrd="0" destOrd="0" presId="urn:microsoft.com/office/officeart/2008/layout/LinedList"/>
    <dgm:cxn modelId="{4A4BD755-43AF-457F-9198-76FABCEB3250}" type="presOf" srcId="{3012C582-44A3-4310-A523-14D988F35D93}" destId="{E82225BF-971F-452E-9994-D09B774AA057}" srcOrd="0" destOrd="0" presId="urn:microsoft.com/office/officeart/2008/layout/LinedList"/>
    <dgm:cxn modelId="{4512EF89-E981-4B3F-AC6C-5BA5E75C1DA0}" srcId="{A08BB07C-03C2-485A-87F8-C1FEE48CE28F}" destId="{24578E81-0272-43B2-81F0-24B0CAA37D40}" srcOrd="2" destOrd="0" parTransId="{E303E8A9-D1E9-4085-A1DB-02EEDAAD6752}" sibTransId="{76228A43-4C46-4D69-B563-0856F395B09A}"/>
    <dgm:cxn modelId="{C2E53F8E-885C-4A99-91AC-2C72CC18C715}" srcId="{A08BB07C-03C2-485A-87F8-C1FEE48CE28F}" destId="{3012C582-44A3-4310-A523-14D988F35D93}" srcOrd="5" destOrd="0" parTransId="{F78FB3DE-B0B0-4A0B-B646-CCF2DA0E98BE}" sibTransId="{C4C55D0A-E6BC-470A-B110-F611819D969C}"/>
    <dgm:cxn modelId="{B9CCB793-6AF5-4DED-8AD7-803460F0483E}" srcId="{A08BB07C-03C2-485A-87F8-C1FEE48CE28F}" destId="{98945313-8CF5-48D1-8896-711EB4697FF0}" srcOrd="8" destOrd="0" parTransId="{DE7E1173-5D81-48E1-A7A2-1E3620A121FF}" sibTransId="{7FA2001A-9078-4A48-AFF1-FC3575CAE10E}"/>
    <dgm:cxn modelId="{B531579C-4C57-4329-B100-0B7A6E3CCB8C}" type="presOf" srcId="{6C77430F-C5AB-4851-A156-260D92546BF3}" destId="{F1A002A7-B629-465E-B01F-4A4B6CE8EDCB}" srcOrd="0" destOrd="0" presId="urn:microsoft.com/office/officeart/2008/layout/LinedList"/>
    <dgm:cxn modelId="{74FF98A6-5C8D-4436-941E-F3952F61C97C}" srcId="{A08BB07C-03C2-485A-87F8-C1FEE48CE28F}" destId="{6C77430F-C5AB-4851-A156-260D92546BF3}" srcOrd="7" destOrd="0" parTransId="{D821D3C5-09C5-48F3-AD6B-D3D0DE7296AC}" sibTransId="{5996B0AB-E9CF-4743-B103-7CD2223DC343}"/>
    <dgm:cxn modelId="{8DEEA6AC-F55A-44BD-88EC-27EAA3B6BF82}" srcId="{A08BB07C-03C2-485A-87F8-C1FEE48CE28F}" destId="{AEBB3A0B-7C82-41EE-B506-2581559015C1}" srcOrd="3" destOrd="0" parTransId="{C4EA726C-E70C-4F15-958E-0E5F04A24AF5}" sibTransId="{144F8985-A5E0-48B1-9D3C-CE0809C9378C}"/>
    <dgm:cxn modelId="{5CA4B1B7-1C5A-49F5-BC64-29B4A05BDE5A}" srcId="{A08BB07C-03C2-485A-87F8-C1FEE48CE28F}" destId="{593BD6A8-42E2-479C-8184-2BA72C20665F}" srcOrd="6" destOrd="0" parTransId="{F7E13233-502E-4DAF-832C-89F257CF2DD9}" sibTransId="{69443BBB-D443-47AE-AD69-DF6EFE87DFD8}"/>
    <dgm:cxn modelId="{9BC77FB9-FECC-4C15-88D6-F582153DBBB8}" type="presOf" srcId="{98945313-8CF5-48D1-8896-711EB4697FF0}" destId="{BF145C23-FFD5-462D-9C34-E47CB18A7E45}" srcOrd="0" destOrd="0" presId="urn:microsoft.com/office/officeart/2008/layout/LinedList"/>
    <dgm:cxn modelId="{F4BC86D7-C6DE-45D7-A344-F58ECBE34E3D}" srcId="{A08BB07C-03C2-485A-87F8-C1FEE48CE28F}" destId="{C849D79E-DD88-4AB5-A5D4-9AA06FB424A3}" srcOrd="4" destOrd="0" parTransId="{2CEA5546-2CC5-49BC-B1E7-EE11BC059007}" sibTransId="{99EEF715-8788-459B-A130-94E4F2DE1C58}"/>
    <dgm:cxn modelId="{E6FFA1E4-FEAA-4E9A-BBE9-90BD995EBCB2}" type="presOf" srcId="{40EBEE3A-8F89-446A-BBEA-24300DACCF7D}" destId="{7A90E52F-A952-4105-9643-D1CCE6DA0B6B}" srcOrd="0" destOrd="0" presId="urn:microsoft.com/office/officeart/2008/layout/LinedList"/>
    <dgm:cxn modelId="{6A07BC4C-B29D-4D50-B0FD-1A7CDF23432C}" type="presParOf" srcId="{A53D515E-1FA8-4B7C-97FC-5AFD3ECAE540}" destId="{74D2BEF9-E846-4410-B4A2-825548AA54F1}" srcOrd="0" destOrd="0" presId="urn:microsoft.com/office/officeart/2008/layout/LinedList"/>
    <dgm:cxn modelId="{19C71884-E3C2-4157-AB32-C87457DB65C6}" type="presParOf" srcId="{A53D515E-1FA8-4B7C-97FC-5AFD3ECAE540}" destId="{06F1D106-3ADB-43F0-9080-F3D81D86972D}" srcOrd="1" destOrd="0" presId="urn:microsoft.com/office/officeart/2008/layout/LinedList"/>
    <dgm:cxn modelId="{E2395B74-09D6-459F-A689-F787BED1248B}" type="presParOf" srcId="{06F1D106-3ADB-43F0-9080-F3D81D86972D}" destId="{7A90E52F-A952-4105-9643-D1CCE6DA0B6B}" srcOrd="0" destOrd="0" presId="urn:microsoft.com/office/officeart/2008/layout/LinedList"/>
    <dgm:cxn modelId="{9077D47F-31D2-4456-BB2F-A55A19D2FA19}" type="presParOf" srcId="{06F1D106-3ADB-43F0-9080-F3D81D86972D}" destId="{2209189C-F71D-4630-85AC-28ED42DA51C2}" srcOrd="1" destOrd="0" presId="urn:microsoft.com/office/officeart/2008/layout/LinedList"/>
    <dgm:cxn modelId="{EB3C7E11-A729-4A1E-B827-6A585E68B379}" type="presParOf" srcId="{A53D515E-1FA8-4B7C-97FC-5AFD3ECAE540}" destId="{28B14C04-9F6D-43D7-AF42-B4BC68147160}" srcOrd="2" destOrd="0" presId="urn:microsoft.com/office/officeart/2008/layout/LinedList"/>
    <dgm:cxn modelId="{F0792EEE-88AA-438A-B07A-1F6DACFBDFF3}" type="presParOf" srcId="{A53D515E-1FA8-4B7C-97FC-5AFD3ECAE540}" destId="{575FA949-4DFF-45F5-A7EC-798214EEF5F5}" srcOrd="3" destOrd="0" presId="urn:microsoft.com/office/officeart/2008/layout/LinedList"/>
    <dgm:cxn modelId="{31C2FAB7-1093-4240-B67B-15888D50CCF4}" type="presParOf" srcId="{575FA949-4DFF-45F5-A7EC-798214EEF5F5}" destId="{67F7A5D5-02A2-4513-AFB6-94B2896D9465}" srcOrd="0" destOrd="0" presId="urn:microsoft.com/office/officeart/2008/layout/LinedList"/>
    <dgm:cxn modelId="{0CAAA699-83FE-49A3-8156-565E50C97C08}" type="presParOf" srcId="{575FA949-4DFF-45F5-A7EC-798214EEF5F5}" destId="{19AFCBBF-6362-498B-B39B-52EA364A6D46}" srcOrd="1" destOrd="0" presId="urn:microsoft.com/office/officeart/2008/layout/LinedList"/>
    <dgm:cxn modelId="{90A25565-2E0E-4538-842E-18C771274E00}" type="presParOf" srcId="{A53D515E-1FA8-4B7C-97FC-5AFD3ECAE540}" destId="{6C0D9EE4-AF0A-48AD-8C88-FCD58705F976}" srcOrd="4" destOrd="0" presId="urn:microsoft.com/office/officeart/2008/layout/LinedList"/>
    <dgm:cxn modelId="{1FDF6A31-F7C7-4ED7-9A5E-F347E67C62F9}" type="presParOf" srcId="{A53D515E-1FA8-4B7C-97FC-5AFD3ECAE540}" destId="{D6944264-C875-4B7F-AC59-6256BBA3070C}" srcOrd="5" destOrd="0" presId="urn:microsoft.com/office/officeart/2008/layout/LinedList"/>
    <dgm:cxn modelId="{30C6319F-A703-48FC-96B8-C68086B6D1FA}" type="presParOf" srcId="{D6944264-C875-4B7F-AC59-6256BBA3070C}" destId="{C50CBDD5-62A6-4B57-9F44-602AA391E23F}" srcOrd="0" destOrd="0" presId="urn:microsoft.com/office/officeart/2008/layout/LinedList"/>
    <dgm:cxn modelId="{339A31D6-0DA5-46BF-91B3-2029C40BA53C}" type="presParOf" srcId="{D6944264-C875-4B7F-AC59-6256BBA3070C}" destId="{24EF98CA-937A-429F-87C9-0C646C16139C}" srcOrd="1" destOrd="0" presId="urn:microsoft.com/office/officeart/2008/layout/LinedList"/>
    <dgm:cxn modelId="{AC2F43D5-0B8B-4EF7-A947-A177F5641A9A}" type="presParOf" srcId="{A53D515E-1FA8-4B7C-97FC-5AFD3ECAE540}" destId="{F8F910C4-C689-4B76-85DE-9026CB2BF32D}" srcOrd="6" destOrd="0" presId="urn:microsoft.com/office/officeart/2008/layout/LinedList"/>
    <dgm:cxn modelId="{32D541AE-F0D0-4321-8F9A-BAA8933570A3}" type="presParOf" srcId="{A53D515E-1FA8-4B7C-97FC-5AFD3ECAE540}" destId="{235CEFA4-81AE-4843-9DD2-6EE5E2A81C2B}" srcOrd="7" destOrd="0" presId="urn:microsoft.com/office/officeart/2008/layout/LinedList"/>
    <dgm:cxn modelId="{B1DA8924-E166-44F9-91DD-74A36A3B0DC7}" type="presParOf" srcId="{235CEFA4-81AE-4843-9DD2-6EE5E2A81C2B}" destId="{8AA7A4DF-591C-4B33-A061-0BFBB7C60DB7}" srcOrd="0" destOrd="0" presId="urn:microsoft.com/office/officeart/2008/layout/LinedList"/>
    <dgm:cxn modelId="{8A1FDA9A-44E5-4A11-8ABE-87FD454A2C1F}" type="presParOf" srcId="{235CEFA4-81AE-4843-9DD2-6EE5E2A81C2B}" destId="{B8E774C4-CC7C-4CC7-92E3-FC203022A526}" srcOrd="1" destOrd="0" presId="urn:microsoft.com/office/officeart/2008/layout/LinedList"/>
    <dgm:cxn modelId="{AC792FFA-9875-4355-995A-24F433ED1E76}" type="presParOf" srcId="{A53D515E-1FA8-4B7C-97FC-5AFD3ECAE540}" destId="{257AA221-8017-42E9-9FB1-95CC826F21E3}" srcOrd="8" destOrd="0" presId="urn:microsoft.com/office/officeart/2008/layout/LinedList"/>
    <dgm:cxn modelId="{7722663B-096C-4B54-9313-2ADB034823D7}" type="presParOf" srcId="{A53D515E-1FA8-4B7C-97FC-5AFD3ECAE540}" destId="{B5B68B3C-75B0-4F69-B563-4F9101DE308C}" srcOrd="9" destOrd="0" presId="urn:microsoft.com/office/officeart/2008/layout/LinedList"/>
    <dgm:cxn modelId="{5F6E6743-FC11-4B46-A273-4ED21803EB30}" type="presParOf" srcId="{B5B68B3C-75B0-4F69-B563-4F9101DE308C}" destId="{87EDEE2C-EE15-47C8-9735-9699FEC09B59}" srcOrd="0" destOrd="0" presId="urn:microsoft.com/office/officeart/2008/layout/LinedList"/>
    <dgm:cxn modelId="{2D1951E4-32B8-4966-89E7-D7F308A1DF65}" type="presParOf" srcId="{B5B68B3C-75B0-4F69-B563-4F9101DE308C}" destId="{6E56A84A-8728-4A69-BA9F-607CFB7E032C}" srcOrd="1" destOrd="0" presId="urn:microsoft.com/office/officeart/2008/layout/LinedList"/>
    <dgm:cxn modelId="{45410575-E8FD-4A79-BAE4-585CA162A97C}" type="presParOf" srcId="{A53D515E-1FA8-4B7C-97FC-5AFD3ECAE540}" destId="{1FAF27D4-5253-492A-9874-73C9ABA57DFE}" srcOrd="10" destOrd="0" presId="urn:microsoft.com/office/officeart/2008/layout/LinedList"/>
    <dgm:cxn modelId="{B78E4068-D35A-432E-8EA7-900B3741D8F8}" type="presParOf" srcId="{A53D515E-1FA8-4B7C-97FC-5AFD3ECAE540}" destId="{161C224C-705E-4214-BB33-C825311F0481}" srcOrd="11" destOrd="0" presId="urn:microsoft.com/office/officeart/2008/layout/LinedList"/>
    <dgm:cxn modelId="{CB74BDFD-6BCA-4113-9A94-B6B163B5BFA5}" type="presParOf" srcId="{161C224C-705E-4214-BB33-C825311F0481}" destId="{E82225BF-971F-452E-9994-D09B774AA057}" srcOrd="0" destOrd="0" presId="urn:microsoft.com/office/officeart/2008/layout/LinedList"/>
    <dgm:cxn modelId="{7FAA49E1-17DD-4E72-B8E1-9553DB1F76D9}" type="presParOf" srcId="{161C224C-705E-4214-BB33-C825311F0481}" destId="{31E4170F-5A96-4BE4-AA1A-198B49E31316}" srcOrd="1" destOrd="0" presId="urn:microsoft.com/office/officeart/2008/layout/LinedList"/>
    <dgm:cxn modelId="{FAE71F13-5091-4AEA-8868-44D2E1042346}" type="presParOf" srcId="{A53D515E-1FA8-4B7C-97FC-5AFD3ECAE540}" destId="{D05410AC-68E7-4670-B5A9-920D0A8E93D1}" srcOrd="12" destOrd="0" presId="urn:microsoft.com/office/officeart/2008/layout/LinedList"/>
    <dgm:cxn modelId="{6ACA83F6-A372-46C4-B4E8-FAAC346A1A5F}" type="presParOf" srcId="{A53D515E-1FA8-4B7C-97FC-5AFD3ECAE540}" destId="{31F540E4-DEFA-4B84-BD28-88F558C9E93B}" srcOrd="13" destOrd="0" presId="urn:microsoft.com/office/officeart/2008/layout/LinedList"/>
    <dgm:cxn modelId="{F38F80DA-AEBA-4334-8617-210022E515AB}" type="presParOf" srcId="{31F540E4-DEFA-4B84-BD28-88F558C9E93B}" destId="{10BB93B8-6F05-44D6-A103-D1AE76084286}" srcOrd="0" destOrd="0" presId="urn:microsoft.com/office/officeart/2008/layout/LinedList"/>
    <dgm:cxn modelId="{64F50168-F288-4991-897C-7C4E3EB4F099}" type="presParOf" srcId="{31F540E4-DEFA-4B84-BD28-88F558C9E93B}" destId="{D4FC576B-0864-4813-9B0C-ACA7DF4CAC90}" srcOrd="1" destOrd="0" presId="urn:microsoft.com/office/officeart/2008/layout/LinedList"/>
    <dgm:cxn modelId="{99704631-3808-4EFF-88A9-42AD6FA52A59}" type="presParOf" srcId="{A53D515E-1FA8-4B7C-97FC-5AFD3ECAE540}" destId="{52043466-8385-4D00-8858-617C9BD104BE}" srcOrd="14" destOrd="0" presId="urn:microsoft.com/office/officeart/2008/layout/LinedList"/>
    <dgm:cxn modelId="{36D0AB64-E89E-443D-BD7D-A37EEC6941FC}" type="presParOf" srcId="{A53D515E-1FA8-4B7C-97FC-5AFD3ECAE540}" destId="{C4C15764-F0CE-4719-BE14-E41162C6535D}" srcOrd="15" destOrd="0" presId="urn:microsoft.com/office/officeart/2008/layout/LinedList"/>
    <dgm:cxn modelId="{4BD9DBBD-E027-4926-BC47-1DDCE092B49D}" type="presParOf" srcId="{C4C15764-F0CE-4719-BE14-E41162C6535D}" destId="{F1A002A7-B629-465E-B01F-4A4B6CE8EDCB}" srcOrd="0" destOrd="0" presId="urn:microsoft.com/office/officeart/2008/layout/LinedList"/>
    <dgm:cxn modelId="{2E74D936-9E73-4C1E-8C4E-0668384BB498}" type="presParOf" srcId="{C4C15764-F0CE-4719-BE14-E41162C6535D}" destId="{D7D6DA2D-CD0A-43F0-8434-BEC64122628D}" srcOrd="1" destOrd="0" presId="urn:microsoft.com/office/officeart/2008/layout/LinedList"/>
    <dgm:cxn modelId="{A648CA02-8E66-4653-9958-94D9D6FC0A01}" type="presParOf" srcId="{A53D515E-1FA8-4B7C-97FC-5AFD3ECAE540}" destId="{AEC10813-AA43-449F-B87C-624A429D180A}" srcOrd="16" destOrd="0" presId="urn:microsoft.com/office/officeart/2008/layout/LinedList"/>
    <dgm:cxn modelId="{AB2BDA6E-EBC4-4CC6-906F-A137555EFB45}" type="presParOf" srcId="{A53D515E-1FA8-4B7C-97FC-5AFD3ECAE540}" destId="{3FBEBAA7-97C2-4191-BB2C-CEAE30EEB4E6}" srcOrd="17" destOrd="0" presId="urn:microsoft.com/office/officeart/2008/layout/LinedList"/>
    <dgm:cxn modelId="{D5E6FA45-5B8B-4710-91B1-D9EB332D0006}" type="presParOf" srcId="{3FBEBAA7-97C2-4191-BB2C-CEAE30EEB4E6}" destId="{BF145C23-FFD5-462D-9C34-E47CB18A7E45}" srcOrd="0" destOrd="0" presId="urn:microsoft.com/office/officeart/2008/layout/LinedList"/>
    <dgm:cxn modelId="{3BF6C52F-C27D-407D-A5B5-D04D6527AFFF}" type="presParOf" srcId="{3FBEBAA7-97C2-4191-BB2C-CEAE30EEB4E6}" destId="{86AF04CE-7728-4F01-A32F-36F0CCAC4E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2BEF9-E846-4410-B4A2-825548AA54F1}">
      <dsp:nvSpPr>
        <dsp:cNvPr id="0" name=""/>
        <dsp:cNvSpPr/>
      </dsp:nvSpPr>
      <dsp:spPr>
        <a:xfrm>
          <a:off x="0" y="566"/>
          <a:ext cx="5913437"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A90E52F-A952-4105-9643-D1CCE6DA0B6B}">
      <dsp:nvSpPr>
        <dsp:cNvPr id="0" name=""/>
        <dsp:cNvSpPr/>
      </dsp:nvSpPr>
      <dsp:spPr>
        <a:xfrm>
          <a:off x="0" y="566"/>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Çoklu kullanıcı desteği ve sürüm kontrolü</a:t>
          </a:r>
          <a:endParaRPr lang="en-US" sz="1600" kern="1200"/>
        </a:p>
      </dsp:txBody>
      <dsp:txXfrm>
        <a:off x="0" y="566"/>
        <a:ext cx="5913437" cy="515106"/>
      </dsp:txXfrm>
    </dsp:sp>
    <dsp:sp modelId="{28B14C04-9F6D-43D7-AF42-B4BC68147160}">
      <dsp:nvSpPr>
        <dsp:cNvPr id="0" name=""/>
        <dsp:cNvSpPr/>
      </dsp:nvSpPr>
      <dsp:spPr>
        <a:xfrm>
          <a:off x="0" y="515672"/>
          <a:ext cx="5913437" cy="0"/>
        </a:xfrm>
        <a:prstGeom prst="line">
          <a:avLst/>
        </a:prstGeom>
        <a:gradFill rotWithShape="0">
          <a:gsLst>
            <a:gs pos="0">
              <a:schemeClr val="accent5">
                <a:hueOff val="-210579"/>
                <a:satOff val="-993"/>
                <a:lumOff val="245"/>
                <a:alphaOff val="0"/>
                <a:tint val="98000"/>
                <a:satMod val="110000"/>
                <a:lumMod val="104000"/>
              </a:schemeClr>
            </a:gs>
            <a:gs pos="69000">
              <a:schemeClr val="accent5">
                <a:hueOff val="-210579"/>
                <a:satOff val="-993"/>
                <a:lumOff val="245"/>
                <a:alphaOff val="0"/>
                <a:shade val="88000"/>
                <a:satMod val="130000"/>
                <a:lumMod val="92000"/>
              </a:schemeClr>
            </a:gs>
            <a:gs pos="100000">
              <a:schemeClr val="accent5">
                <a:hueOff val="-210579"/>
                <a:satOff val="-993"/>
                <a:lumOff val="245"/>
                <a:alphaOff val="0"/>
                <a:shade val="78000"/>
                <a:satMod val="130000"/>
                <a:lumMod val="92000"/>
              </a:schemeClr>
            </a:gs>
          </a:gsLst>
          <a:lin ang="5400000" scaled="0"/>
        </a:gradFill>
        <a:ln w="9525" cap="flat" cmpd="sng" algn="ctr">
          <a:solidFill>
            <a:schemeClr val="accent5">
              <a:hueOff val="-210579"/>
              <a:satOff val="-993"/>
              <a:lumOff val="24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7F7A5D5-02A2-4513-AFB6-94B2896D9465}">
      <dsp:nvSpPr>
        <dsp:cNvPr id="0" name=""/>
        <dsp:cNvSpPr/>
      </dsp:nvSpPr>
      <dsp:spPr>
        <a:xfrm>
          <a:off x="0" y="515672"/>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Çevrimiçi işbirliği desteği </a:t>
          </a:r>
          <a:endParaRPr lang="en-US" sz="1600" kern="1200"/>
        </a:p>
      </dsp:txBody>
      <dsp:txXfrm>
        <a:off x="0" y="515672"/>
        <a:ext cx="5913437" cy="515106"/>
      </dsp:txXfrm>
    </dsp:sp>
    <dsp:sp modelId="{6C0D9EE4-AF0A-48AD-8C88-FCD58705F976}">
      <dsp:nvSpPr>
        <dsp:cNvPr id="0" name=""/>
        <dsp:cNvSpPr/>
      </dsp:nvSpPr>
      <dsp:spPr>
        <a:xfrm>
          <a:off x="0" y="1030778"/>
          <a:ext cx="5913437" cy="0"/>
        </a:xfrm>
        <a:prstGeom prst="line">
          <a:avLst/>
        </a:prstGeom>
        <a:gradFill rotWithShape="0">
          <a:gsLst>
            <a:gs pos="0">
              <a:schemeClr val="accent5">
                <a:hueOff val="-421158"/>
                <a:satOff val="-1986"/>
                <a:lumOff val="490"/>
                <a:alphaOff val="0"/>
                <a:tint val="98000"/>
                <a:satMod val="110000"/>
                <a:lumMod val="104000"/>
              </a:schemeClr>
            </a:gs>
            <a:gs pos="69000">
              <a:schemeClr val="accent5">
                <a:hueOff val="-421158"/>
                <a:satOff val="-1986"/>
                <a:lumOff val="490"/>
                <a:alphaOff val="0"/>
                <a:shade val="88000"/>
                <a:satMod val="130000"/>
                <a:lumMod val="92000"/>
              </a:schemeClr>
            </a:gs>
            <a:gs pos="100000">
              <a:schemeClr val="accent5">
                <a:hueOff val="-421158"/>
                <a:satOff val="-1986"/>
                <a:lumOff val="490"/>
                <a:alphaOff val="0"/>
                <a:shade val="78000"/>
                <a:satMod val="130000"/>
                <a:lumMod val="92000"/>
              </a:schemeClr>
            </a:gs>
          </a:gsLst>
          <a:lin ang="5400000" scaled="0"/>
        </a:gradFill>
        <a:ln w="9525" cap="flat" cmpd="sng" algn="ctr">
          <a:solidFill>
            <a:schemeClr val="accent5">
              <a:hueOff val="-421158"/>
              <a:satOff val="-1986"/>
              <a:lumOff val="49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50CBDD5-62A6-4B57-9F44-602AA391E23F}">
      <dsp:nvSpPr>
        <dsp:cNvPr id="0" name=""/>
        <dsp:cNvSpPr/>
      </dsp:nvSpPr>
      <dsp:spPr>
        <a:xfrm>
          <a:off x="0" y="1030778"/>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Özelleştirilebilir kullanıcı arayüzleri </a:t>
          </a:r>
          <a:endParaRPr lang="en-US" sz="1600" kern="1200"/>
        </a:p>
      </dsp:txBody>
      <dsp:txXfrm>
        <a:off x="0" y="1030778"/>
        <a:ext cx="5913437" cy="515106"/>
      </dsp:txXfrm>
    </dsp:sp>
    <dsp:sp modelId="{F8F910C4-C689-4B76-85DE-9026CB2BF32D}">
      <dsp:nvSpPr>
        <dsp:cNvPr id="0" name=""/>
        <dsp:cNvSpPr/>
      </dsp:nvSpPr>
      <dsp:spPr>
        <a:xfrm>
          <a:off x="0" y="1545884"/>
          <a:ext cx="5913437" cy="0"/>
        </a:xfrm>
        <a:prstGeom prst="line">
          <a:avLst/>
        </a:prstGeom>
        <a:gradFill rotWithShape="0">
          <a:gsLst>
            <a:gs pos="0">
              <a:schemeClr val="accent5">
                <a:hueOff val="-631737"/>
                <a:satOff val="-2979"/>
                <a:lumOff val="735"/>
                <a:alphaOff val="0"/>
                <a:tint val="98000"/>
                <a:satMod val="110000"/>
                <a:lumMod val="104000"/>
              </a:schemeClr>
            </a:gs>
            <a:gs pos="69000">
              <a:schemeClr val="accent5">
                <a:hueOff val="-631737"/>
                <a:satOff val="-2979"/>
                <a:lumOff val="735"/>
                <a:alphaOff val="0"/>
                <a:shade val="88000"/>
                <a:satMod val="130000"/>
                <a:lumMod val="92000"/>
              </a:schemeClr>
            </a:gs>
            <a:gs pos="100000">
              <a:schemeClr val="accent5">
                <a:hueOff val="-631737"/>
                <a:satOff val="-2979"/>
                <a:lumOff val="735"/>
                <a:alphaOff val="0"/>
                <a:shade val="78000"/>
                <a:satMod val="130000"/>
                <a:lumMod val="92000"/>
              </a:schemeClr>
            </a:gs>
          </a:gsLst>
          <a:lin ang="5400000" scaled="0"/>
        </a:gradFill>
        <a:ln w="9525" cap="flat" cmpd="sng" algn="ctr">
          <a:solidFill>
            <a:schemeClr val="accent5">
              <a:hueOff val="-631737"/>
              <a:satOff val="-2979"/>
              <a:lumOff val="7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AA7A4DF-591C-4B33-A061-0BFBB7C60DB7}">
      <dsp:nvSpPr>
        <dsp:cNvPr id="0" name=""/>
        <dsp:cNvSpPr/>
      </dsp:nvSpPr>
      <dsp:spPr>
        <a:xfrm>
          <a:off x="0" y="1545884"/>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Standart şablonlar için yerleşik destek (IEEE 29148 gibi)</a:t>
          </a:r>
          <a:endParaRPr lang="en-US" sz="1600" kern="1200"/>
        </a:p>
      </dsp:txBody>
      <dsp:txXfrm>
        <a:off x="0" y="1545884"/>
        <a:ext cx="5913437" cy="515106"/>
      </dsp:txXfrm>
    </dsp:sp>
    <dsp:sp modelId="{257AA221-8017-42E9-9FB1-95CC826F21E3}">
      <dsp:nvSpPr>
        <dsp:cNvPr id="0" name=""/>
        <dsp:cNvSpPr/>
      </dsp:nvSpPr>
      <dsp:spPr>
        <a:xfrm>
          <a:off x="0" y="2060990"/>
          <a:ext cx="5913437" cy="0"/>
        </a:xfrm>
        <a:prstGeom prst="line">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w="9525" cap="flat" cmpd="sng" algn="ctr">
          <a:solidFill>
            <a:schemeClr val="accent5">
              <a:hueOff val="-842315"/>
              <a:satOff val="-3972"/>
              <a:lumOff val="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7EDEE2C-EE15-47C8-9735-9699FEC09B59}">
      <dsp:nvSpPr>
        <dsp:cNvPr id="0" name=""/>
        <dsp:cNvSpPr/>
      </dsp:nvSpPr>
      <dsp:spPr>
        <a:xfrm>
          <a:off x="0" y="2060990"/>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 Doğrulama ve doğrulama araçları </a:t>
          </a:r>
          <a:endParaRPr lang="en-US" sz="1600" kern="1200" dirty="0"/>
        </a:p>
      </dsp:txBody>
      <dsp:txXfrm>
        <a:off x="0" y="2060990"/>
        <a:ext cx="5913437" cy="515106"/>
      </dsp:txXfrm>
    </dsp:sp>
    <dsp:sp modelId="{1FAF27D4-5253-492A-9874-73C9ABA57DFE}">
      <dsp:nvSpPr>
        <dsp:cNvPr id="0" name=""/>
        <dsp:cNvSpPr/>
      </dsp:nvSpPr>
      <dsp:spPr>
        <a:xfrm>
          <a:off x="0" y="2576097"/>
          <a:ext cx="5913437" cy="0"/>
        </a:xfrm>
        <a:prstGeom prst="line">
          <a:avLst/>
        </a:prstGeom>
        <a:gradFill rotWithShape="0">
          <a:gsLst>
            <a:gs pos="0">
              <a:schemeClr val="accent5">
                <a:hueOff val="-1052894"/>
                <a:satOff val="-4965"/>
                <a:lumOff val="1225"/>
                <a:alphaOff val="0"/>
                <a:tint val="98000"/>
                <a:satMod val="110000"/>
                <a:lumMod val="104000"/>
              </a:schemeClr>
            </a:gs>
            <a:gs pos="69000">
              <a:schemeClr val="accent5">
                <a:hueOff val="-1052894"/>
                <a:satOff val="-4965"/>
                <a:lumOff val="1225"/>
                <a:alphaOff val="0"/>
                <a:shade val="88000"/>
                <a:satMod val="130000"/>
                <a:lumMod val="92000"/>
              </a:schemeClr>
            </a:gs>
            <a:gs pos="100000">
              <a:schemeClr val="accent5">
                <a:hueOff val="-1052894"/>
                <a:satOff val="-4965"/>
                <a:lumOff val="1225"/>
                <a:alphaOff val="0"/>
                <a:shade val="78000"/>
                <a:satMod val="130000"/>
                <a:lumMod val="92000"/>
              </a:schemeClr>
            </a:gs>
          </a:gsLst>
          <a:lin ang="5400000" scaled="0"/>
        </a:gradFill>
        <a:ln w="9525" cap="flat" cmpd="sng" algn="ctr">
          <a:solidFill>
            <a:schemeClr val="accent5">
              <a:hueOff val="-1052894"/>
              <a:satOff val="-4965"/>
              <a:lumOff val="122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82225BF-971F-452E-9994-D09B774AA057}">
      <dsp:nvSpPr>
        <dsp:cNvPr id="0" name=""/>
        <dsp:cNvSpPr/>
      </dsp:nvSpPr>
      <dsp:spPr>
        <a:xfrm>
          <a:off x="0" y="2576097"/>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 Programlanabilir bir </a:t>
          </a:r>
          <a:r>
            <a:rPr lang="tr-TR" sz="1600" kern="1200" dirty="0" err="1"/>
            <a:t>arayüz</a:t>
          </a:r>
          <a:r>
            <a:rPr lang="tr-TR" sz="1600" kern="1200" dirty="0"/>
            <a:t> aracılığıyla özelleştirilebilir işlevsellik </a:t>
          </a:r>
          <a:endParaRPr lang="en-US" sz="1600" kern="1200" dirty="0"/>
        </a:p>
      </dsp:txBody>
      <dsp:txXfrm>
        <a:off x="0" y="2576097"/>
        <a:ext cx="5913437" cy="515106"/>
      </dsp:txXfrm>
    </dsp:sp>
    <dsp:sp modelId="{D05410AC-68E7-4670-B5A9-920D0A8E93D1}">
      <dsp:nvSpPr>
        <dsp:cNvPr id="0" name=""/>
        <dsp:cNvSpPr/>
      </dsp:nvSpPr>
      <dsp:spPr>
        <a:xfrm>
          <a:off x="0" y="3091203"/>
          <a:ext cx="5913437" cy="0"/>
        </a:xfrm>
        <a:prstGeom prst="line">
          <a:avLst/>
        </a:prstGeom>
        <a:gradFill rotWithShape="0">
          <a:gsLst>
            <a:gs pos="0">
              <a:schemeClr val="accent5">
                <a:hueOff val="-1263473"/>
                <a:satOff val="-5958"/>
                <a:lumOff val="1470"/>
                <a:alphaOff val="0"/>
                <a:tint val="98000"/>
                <a:satMod val="110000"/>
                <a:lumMod val="104000"/>
              </a:schemeClr>
            </a:gs>
            <a:gs pos="69000">
              <a:schemeClr val="accent5">
                <a:hueOff val="-1263473"/>
                <a:satOff val="-5958"/>
                <a:lumOff val="1470"/>
                <a:alphaOff val="0"/>
                <a:shade val="88000"/>
                <a:satMod val="130000"/>
                <a:lumMod val="92000"/>
              </a:schemeClr>
            </a:gs>
            <a:gs pos="100000">
              <a:schemeClr val="accent5">
                <a:hueOff val="-1263473"/>
                <a:satOff val="-5958"/>
                <a:lumOff val="1470"/>
                <a:alphaOff val="0"/>
                <a:shade val="78000"/>
                <a:satMod val="130000"/>
                <a:lumMod val="92000"/>
              </a:schemeClr>
            </a:gs>
          </a:gsLst>
          <a:lin ang="5400000" scaled="0"/>
        </a:gradFill>
        <a:ln w="9525" cap="flat" cmpd="sng" algn="ctr">
          <a:solidFill>
            <a:schemeClr val="accent5">
              <a:hueOff val="-1263473"/>
              <a:satOff val="-5958"/>
              <a:lumOff val="1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0BB93B8-6F05-44D6-A103-D1AE76084286}">
      <dsp:nvSpPr>
        <dsp:cNvPr id="0" name=""/>
        <dsp:cNvSpPr/>
      </dsp:nvSpPr>
      <dsp:spPr>
        <a:xfrm>
          <a:off x="0" y="3091203"/>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İzlenebilirlik desteği </a:t>
          </a:r>
          <a:endParaRPr lang="en-US" sz="1600" kern="1200"/>
        </a:p>
      </dsp:txBody>
      <dsp:txXfrm>
        <a:off x="0" y="3091203"/>
        <a:ext cx="5913437" cy="515106"/>
      </dsp:txXfrm>
    </dsp:sp>
    <dsp:sp modelId="{52043466-8385-4D00-8858-617C9BD104BE}">
      <dsp:nvSpPr>
        <dsp:cNvPr id="0" name=""/>
        <dsp:cNvSpPr/>
      </dsp:nvSpPr>
      <dsp:spPr>
        <a:xfrm>
          <a:off x="0" y="3606309"/>
          <a:ext cx="5913437" cy="0"/>
        </a:xfrm>
        <a:prstGeom prst="line">
          <a:avLst/>
        </a:prstGeom>
        <a:gradFill rotWithShape="0">
          <a:gsLst>
            <a:gs pos="0">
              <a:schemeClr val="accent5">
                <a:hueOff val="-1474052"/>
                <a:satOff val="-6951"/>
                <a:lumOff val="1715"/>
                <a:alphaOff val="0"/>
                <a:tint val="98000"/>
                <a:satMod val="110000"/>
                <a:lumMod val="104000"/>
              </a:schemeClr>
            </a:gs>
            <a:gs pos="69000">
              <a:schemeClr val="accent5">
                <a:hueOff val="-1474052"/>
                <a:satOff val="-6951"/>
                <a:lumOff val="1715"/>
                <a:alphaOff val="0"/>
                <a:shade val="88000"/>
                <a:satMod val="130000"/>
                <a:lumMod val="92000"/>
              </a:schemeClr>
            </a:gs>
            <a:gs pos="100000">
              <a:schemeClr val="accent5">
                <a:hueOff val="-1474052"/>
                <a:satOff val="-6951"/>
                <a:lumOff val="1715"/>
                <a:alphaOff val="0"/>
                <a:shade val="78000"/>
                <a:satMod val="130000"/>
                <a:lumMod val="92000"/>
              </a:schemeClr>
            </a:gs>
          </a:gsLst>
          <a:lin ang="5400000" scaled="0"/>
        </a:gradFill>
        <a:ln w="9525" cap="flat" cmpd="sng" algn="ctr">
          <a:solidFill>
            <a:schemeClr val="accent5">
              <a:hueOff val="-1474052"/>
              <a:satOff val="-6951"/>
              <a:lumOff val="171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1A002A7-B629-465E-B01F-4A4B6CE8EDCB}">
      <dsp:nvSpPr>
        <dsp:cNvPr id="0" name=""/>
        <dsp:cNvSpPr/>
      </dsp:nvSpPr>
      <dsp:spPr>
        <a:xfrm>
          <a:off x="0" y="3606309"/>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Kullanıcı tanımlı sözlük desteği (Heindl et al. 2006)</a:t>
          </a:r>
          <a:endParaRPr lang="en-US" sz="1600" kern="1200"/>
        </a:p>
      </dsp:txBody>
      <dsp:txXfrm>
        <a:off x="0" y="3606309"/>
        <a:ext cx="5913437" cy="515106"/>
      </dsp:txXfrm>
    </dsp:sp>
    <dsp:sp modelId="{AEC10813-AA43-449F-B87C-624A429D180A}">
      <dsp:nvSpPr>
        <dsp:cNvPr id="0" name=""/>
        <dsp:cNvSpPr/>
      </dsp:nvSpPr>
      <dsp:spPr>
        <a:xfrm>
          <a:off x="0" y="4121415"/>
          <a:ext cx="5913437" cy="0"/>
        </a:xfrm>
        <a:prstGeom prst="line">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w="9525" cap="flat" cmpd="sng" algn="ctr">
          <a:solidFill>
            <a:schemeClr val="accent5">
              <a:hueOff val="-1684631"/>
              <a:satOff val="-7944"/>
              <a:lumOff val="196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145C23-FFD5-462D-9C34-E47CB18A7E45}">
      <dsp:nvSpPr>
        <dsp:cNvPr id="0" name=""/>
        <dsp:cNvSpPr/>
      </dsp:nvSpPr>
      <dsp:spPr>
        <a:xfrm>
          <a:off x="0" y="4121415"/>
          <a:ext cx="5913437" cy="51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 Yazılım ve Sistemler için Gereksinim Mühendisliği</a:t>
          </a:r>
          <a:endParaRPr lang="en-US" sz="1600" kern="1200"/>
        </a:p>
      </dsp:txBody>
      <dsp:txXfrm>
        <a:off x="0" y="4121415"/>
        <a:ext cx="5913437" cy="5151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491B3-D9C5-4AA0-8A93-64403B5DCA8B}" type="datetimeFigureOut">
              <a:rPr lang="tr-TR" smtClean="0"/>
              <a:t>23.05.2022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28780-E97C-40E6-B58A-C8B620B0FABC}" type="slidenum">
              <a:rPr lang="tr-TR" smtClean="0"/>
              <a:t>‹#›</a:t>
            </a:fld>
            <a:endParaRPr lang="tr-TR"/>
          </a:p>
        </p:txBody>
      </p:sp>
    </p:spTree>
    <p:extLst>
      <p:ext uri="{BB962C8B-B14F-4D97-AF65-F5344CB8AC3E}">
        <p14:creationId xmlns:p14="http://schemas.microsoft.com/office/powerpoint/2010/main" val="4776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D4728780-E97C-40E6-B58A-C8B620B0FABC}" type="slidenum">
              <a:rPr lang="tr-TR" smtClean="0"/>
              <a:t>58</a:t>
            </a:fld>
            <a:endParaRPr lang="tr-TR"/>
          </a:p>
        </p:txBody>
      </p:sp>
    </p:spTree>
    <p:extLst>
      <p:ext uri="{BB962C8B-B14F-4D97-AF65-F5344CB8AC3E}">
        <p14:creationId xmlns:p14="http://schemas.microsoft.com/office/powerpoint/2010/main" val="180284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83832E3B-BB22-4185-829E-B0281E01CC49}" type="datetimeFigureOut">
              <a:rPr lang="tr-TR" smtClean="0"/>
              <a:t>23.05.2022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07B70BC3-18B9-48EC-84A2-820ECCDC3A8C}"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37580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83832E3B-BB22-4185-829E-B0281E01CC49}"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B70BC3-18B9-48EC-84A2-820ECCDC3A8C}"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92266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83832E3B-BB22-4185-829E-B0281E01CC49}"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B70BC3-18B9-48EC-84A2-820ECCDC3A8C}" type="slidenum">
              <a:rPr lang="tr-TR" smtClean="0"/>
              <a:t>‹#›</a:t>
            </a:fld>
            <a:endParaRPr lang="tr-TR"/>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380964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 için tıklatın</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3BFAEA51-A66C-419A-B762-E89EE28D89FC}" type="datetimeFigureOut">
              <a:rPr lang="tr-TR" smtClean="0"/>
              <a:t>23.05.2022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399F8776-49B4-490B-A6D5-4C9DB33BDAE1}"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71784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BFAEA51-A66C-419A-B762-E89EE28D89FC}"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9F8776-49B4-490B-A6D5-4C9DB33BDAE1}"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0716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 için tıklatın</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BFAEA51-A66C-419A-B762-E89EE28D89FC}"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9F8776-49B4-490B-A6D5-4C9DB33BDAE1}"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2674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 için tıklatın</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3BFAEA51-A66C-419A-B762-E89EE28D89FC}"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9F8776-49B4-490B-A6D5-4C9DB33BDAE1}"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855428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 için tıklatın</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3BFAEA51-A66C-419A-B762-E89EE28D89FC}"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99F8776-49B4-490B-A6D5-4C9DB33BDAE1}"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68609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3BFAEA51-A66C-419A-B762-E89EE28D89FC}"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99F8776-49B4-490B-A6D5-4C9DB33BDAE1}"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9406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AEA51-A66C-419A-B762-E89EE28D89FC}" type="datetimeFigureOut">
              <a:rPr lang="tr-TR" smtClean="0"/>
              <a:t>23.05.2022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99F8776-49B4-490B-A6D5-4C9DB33BDAE1}" type="slidenum">
              <a:rPr lang="tr-TR" smtClean="0"/>
              <a:t>‹#›</a:t>
            </a:fld>
            <a:endParaRPr lang="tr-TR"/>
          </a:p>
        </p:txBody>
      </p:sp>
    </p:spTree>
    <p:extLst>
      <p:ext uri="{BB962C8B-B14F-4D97-AF65-F5344CB8AC3E}">
        <p14:creationId xmlns:p14="http://schemas.microsoft.com/office/powerpoint/2010/main" val="206707567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 için tıklatın</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3BFAEA51-A66C-419A-B762-E89EE28D89FC}"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9F8776-49B4-490B-A6D5-4C9DB33BDAE1}"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7873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83832E3B-BB22-4185-829E-B0281E01CC49}"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B70BC3-18B9-48EC-84A2-820ECCDC3A8C}"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193409"/>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FAEA51-A66C-419A-B762-E89EE28D89FC}" type="datetimeFigureOut">
              <a:rPr lang="tr-TR" smtClean="0"/>
              <a:t>23.05.2022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399F8776-49B4-490B-A6D5-4C9DB33BDAE1}"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53785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BFAEA51-A66C-419A-B762-E89EE28D89FC}"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9F8776-49B4-490B-A6D5-4C9DB33BDAE1}"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9767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 için tıklatın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BFAEA51-A66C-419A-B762-E89EE28D89FC}"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9F8776-49B4-490B-A6D5-4C9DB33BDAE1}" type="slidenum">
              <a:rPr lang="tr-TR" smtClean="0"/>
              <a:t>‹#›</a:t>
            </a:fld>
            <a:endParaRPr lang="tr-TR"/>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62534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015841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01889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41349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12507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508796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14110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79468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3832E3B-BB22-4185-829E-B0281E01CC49}"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B70BC3-18B9-48EC-84A2-820ECCDC3A8C}"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432590"/>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40627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5/23/2022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0616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009264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67109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 için tıklatın</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EED1FE81-0A51-45B7-974B-21FAF7B50E73}" type="datetimeFigureOut">
              <a:rPr lang="tr-TR" smtClean="0"/>
              <a:t>23.05.2022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03630C62-C2A9-4343-BD14-B5A4F4E89641}"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61650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ED1FE81-0A51-45B7-974B-21FAF7B50E73}"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3630C62-C2A9-4343-BD14-B5A4F4E89641}"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95298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 için tıklatın</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ED1FE81-0A51-45B7-974B-21FAF7B50E73}"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3630C62-C2A9-4343-BD14-B5A4F4E89641}"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87278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 için tıklatın</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ED1FE81-0A51-45B7-974B-21FAF7B50E73}"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3630C62-C2A9-4343-BD14-B5A4F4E89641}"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687037"/>
      </p:ext>
    </p:extLst>
  </p:cSld>
  <p:clrMapOvr>
    <a:masterClrMapping/>
  </p:clrMapOvr>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 için tıklatın</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EED1FE81-0A51-45B7-974B-21FAF7B50E73}"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3630C62-C2A9-4343-BD14-B5A4F4E89641}"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856523"/>
      </p:ext>
    </p:extLst>
  </p:cSld>
  <p:clrMapOvr>
    <a:masterClrMapping/>
  </p:clrMapOvr>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EED1FE81-0A51-45B7-974B-21FAF7B50E73}"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3630C62-C2A9-4343-BD14-B5A4F4E89641}"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5101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83832E3B-BB22-4185-829E-B0281E01CC49}"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B70BC3-18B9-48EC-84A2-820ECCDC3A8C}"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566797"/>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FE81-0A51-45B7-974B-21FAF7B50E73}" type="datetimeFigureOut">
              <a:rPr lang="tr-TR" smtClean="0"/>
              <a:t>23.05.2022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3630C62-C2A9-4343-BD14-B5A4F4E89641}" type="slidenum">
              <a:rPr lang="tr-TR" smtClean="0"/>
              <a:t>‹#›</a:t>
            </a:fld>
            <a:endParaRPr lang="tr-TR"/>
          </a:p>
        </p:txBody>
      </p:sp>
    </p:spTree>
    <p:extLst>
      <p:ext uri="{BB962C8B-B14F-4D97-AF65-F5344CB8AC3E}">
        <p14:creationId xmlns:p14="http://schemas.microsoft.com/office/powerpoint/2010/main" val="43607818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 için tıklatın</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EED1FE81-0A51-45B7-974B-21FAF7B50E73}"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3630C62-C2A9-4343-BD14-B5A4F4E89641}"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618340"/>
      </p:ext>
    </p:extLst>
  </p:cSld>
  <p:clrMapOvr>
    <a:masterClrMapping/>
  </p:clrMapOvr>
  <p:transition/>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D1FE81-0A51-45B7-974B-21FAF7B50E73}" type="datetimeFigureOut">
              <a:rPr lang="tr-TR" smtClean="0"/>
              <a:t>23.05.2022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03630C62-C2A9-4343-BD14-B5A4F4E89641}"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2134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ED1FE81-0A51-45B7-974B-21FAF7B50E73}"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3630C62-C2A9-4343-BD14-B5A4F4E89641}"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191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 için tıklatın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ED1FE81-0A51-45B7-974B-21FAF7B50E73}"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3630C62-C2A9-4343-BD14-B5A4F4E89641}" type="slidenum">
              <a:rPr lang="tr-TR" smtClean="0"/>
              <a:t>‹#›</a:t>
            </a:fld>
            <a:endParaRPr lang="tr-TR"/>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0007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 için tıklatın</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48A87A34-81AB-432B-8DAE-1953F412C126}" type="datetimeFigureOut">
              <a:rPr lang="en-US"/>
              <a:t>5/23/2022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8A87A34-81AB-432B-8DAE-1953F412C126}" type="datetimeFigureOut">
              <a:rPr lang="en-US"/>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 için tıklatın</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 için tıklatın</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48A87A34-81AB-432B-8DAE-1953F412C126}" type="datetimeFigureOut">
              <a:rPr lang="en-US"/>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 için tıklatın</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48A87A34-81AB-432B-8DAE-1953F412C126}" type="datetimeFigureOut">
              <a:rPr lang="en-US"/>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83832E3B-BB22-4185-829E-B0281E01CC49}"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7B70BC3-18B9-48EC-84A2-820ECCDC3A8C}"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785210"/>
      </p:ext>
    </p:extLst>
  </p:cSld>
  <p:clrMapOvr>
    <a:masterClrMapping/>
  </p:clrMapOvr>
  <p:transition spd="slow">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48A87A34-81AB-432B-8DAE-1953F412C126}" type="datetimeFigureOut">
              <a:rPr lang="en-US"/>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 için tıklatın</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t>5/23/2022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8A87A34-81AB-432B-8DAE-1953F412C126}" type="datetimeFigureOut">
              <a:rPr lang="en-US"/>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 için tıklatın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8A87A34-81AB-432B-8DAE-1953F412C126}" type="datetimeFigureOut">
              <a:rPr lang="en-US"/>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flipH="1">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4864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4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49"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a:p>
        </p:txBody>
      </p:sp>
      <p:sp>
        <p:nvSpPr>
          <p:cNvPr id="1048650"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a:p>
        </p:txBody>
      </p:sp>
      <p:sp>
        <p:nvSpPr>
          <p:cNvPr id="1048651" name="Date Placeholder 3"/>
          <p:cNvSpPr>
            <a:spLocks noGrp="1"/>
          </p:cNvSpPr>
          <p:nvPr>
            <p:ph type="dt" sz="half" idx="10"/>
          </p:nvPr>
        </p:nvSpPr>
        <p:spPr/>
        <p:txBody>
          <a:bodyPr/>
          <a:lstStyle/>
          <a:p>
            <a:fld id="{4BDF68E2-58F2-4D09-BE8B-E3BD06533059}" type="datetimeFigureOut">
              <a:rPr lang="en-US" smtClean="0"/>
              <a:t>5/23/2022</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314572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lvl1pPr marL="0"/>
          </a:lstStyle>
          <a:p>
            <a:r>
              <a:rPr lang="tr-TR"/>
              <a:t>Asıl başlık stili için tıklatın</a:t>
            </a:r>
            <a:endParaRPr lang="en-US"/>
          </a:p>
        </p:txBody>
      </p:sp>
      <p:sp>
        <p:nvSpPr>
          <p:cNvPr id="1048591"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592" name="Date Placeholder 3"/>
          <p:cNvSpPr>
            <a:spLocks noGrp="1"/>
          </p:cNvSpPr>
          <p:nvPr>
            <p:ph type="dt" sz="half" idx="10"/>
          </p:nvPr>
        </p:nvSpPr>
        <p:spPr/>
        <p:txBody>
          <a:bodyPr/>
          <a:lstStyle/>
          <a:p>
            <a:fld id="{528FC5F6-F338-4AE4-BB23-26385BCFC423}" type="datetimeFigureOut">
              <a:rPr lang="en-US" smtClean="0"/>
              <a:t>5/23/2022</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6113E31D-E2AB-40D1-8B51-AFA5AFEF393A}" type="slidenum">
              <a:rPr lang="en-US" smtClean="0"/>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1048662"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63"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64"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a:p>
        </p:txBody>
      </p:sp>
      <p:sp>
        <p:nvSpPr>
          <p:cNvPr id="1048665"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1048666" name="Date Placeholder 3"/>
          <p:cNvSpPr>
            <a:spLocks noGrp="1"/>
          </p:cNvSpPr>
          <p:nvPr>
            <p:ph type="dt" sz="half" idx="10"/>
          </p:nvPr>
        </p:nvSpPr>
        <p:spPr/>
        <p:txBody>
          <a:bodyPr/>
          <a:lstStyle/>
          <a:p>
            <a:fld id="{20EBB0C4-6273-4C6E-B9BD-2EDC30F1CD52}" type="datetimeFigureOut">
              <a:rPr lang="en-US" smtClean="0"/>
              <a:t>5/23/2022</a:t>
            </a:fld>
            <a:endParaRPr lang="en-US"/>
          </a:p>
        </p:txBody>
      </p:sp>
      <p:sp>
        <p:nvSpPr>
          <p:cNvPr id="1048667" name="Footer Placeholder 4"/>
          <p:cNvSpPr>
            <a:spLocks noGrp="1"/>
          </p:cNvSpPr>
          <p:nvPr>
            <p:ph type="ftr" sz="quarter" idx="11"/>
          </p:nvPr>
        </p:nvSpPr>
        <p:spPr/>
        <p:txBody>
          <a:bodyPr/>
          <a:lstStyle/>
          <a:p>
            <a:endParaRPr lang="en-US"/>
          </a:p>
        </p:txBody>
      </p:sp>
      <p:sp>
        <p:nvSpPr>
          <p:cNvPr id="1048668"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3145730"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048622" name="Title 7"/>
          <p:cNvSpPr>
            <a:spLocks noGrp="1"/>
          </p:cNvSpPr>
          <p:nvPr>
            <p:ph type="title"/>
          </p:nvPr>
        </p:nvSpPr>
        <p:spPr>
          <a:xfrm>
            <a:off x="1097280" y="286603"/>
            <a:ext cx="10058400" cy="1450757"/>
          </a:xfrm>
        </p:spPr>
        <p:txBody>
          <a:bodyPr/>
          <a:lstStyle/>
          <a:p>
            <a:r>
              <a:rPr lang="tr-TR"/>
              <a:t>Asıl başlık stili için tıklatın</a:t>
            </a:r>
            <a:endParaRPr lang="en-US"/>
          </a:p>
        </p:txBody>
      </p:sp>
      <p:sp>
        <p:nvSpPr>
          <p:cNvPr id="1048623" name="Content Placeholder 2"/>
          <p:cNvSpPr>
            <a:spLocks noGrp="1"/>
          </p:cNvSpPr>
          <p:nvPr>
            <p:ph sz="half" idx="1"/>
          </p:nvPr>
        </p:nvSpPr>
        <p:spPr>
          <a:xfrm>
            <a:off x="1097279" y="1845734"/>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24" name="Content Placeholder 3"/>
          <p:cNvSpPr>
            <a:spLocks noGrp="1"/>
          </p:cNvSpPr>
          <p:nvPr>
            <p:ph sz="half" idx="2"/>
          </p:nvPr>
        </p:nvSpPr>
        <p:spPr>
          <a:xfrm>
            <a:off x="6217920" y="1845735"/>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25" name="Date Placeholder 4"/>
          <p:cNvSpPr>
            <a:spLocks noGrp="1"/>
          </p:cNvSpPr>
          <p:nvPr>
            <p:ph type="dt" sz="half" idx="10"/>
          </p:nvPr>
        </p:nvSpPr>
        <p:spPr/>
        <p:txBody>
          <a:bodyPr/>
          <a:lstStyle/>
          <a:p>
            <a:fld id="{19AB4D41-86C1-4908-B66A-0B50CEB3BF29}" type="datetimeFigureOut">
              <a:rPr lang="en-US" smtClean="0"/>
              <a:t>5/23/2022</a:t>
            </a:fld>
            <a:endParaRPr lang="en-US"/>
          </a:p>
        </p:txBody>
      </p:sp>
      <p:sp>
        <p:nvSpPr>
          <p:cNvPr id="1048626" name="Footer Placeholder 5"/>
          <p:cNvSpPr>
            <a:spLocks noGrp="1"/>
          </p:cNvSpPr>
          <p:nvPr>
            <p:ph type="ftr" sz="quarter" idx="11"/>
          </p:nvPr>
        </p:nvSpPr>
        <p:spPr/>
        <p:txBody>
          <a:bodyPr/>
          <a:lstStyle/>
          <a:p>
            <a:endParaRPr lang="en-US"/>
          </a:p>
        </p:txBody>
      </p:sp>
      <p:sp>
        <p:nvSpPr>
          <p:cNvPr id="104862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83832E3B-BB22-4185-829E-B0281E01CC49}"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7B70BC3-18B9-48EC-84A2-820ECCDC3A8C}"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759911"/>
      </p:ext>
    </p:extLst>
  </p:cSld>
  <p:clrMapOvr>
    <a:masterClrMapping/>
  </p:clrMapOvr>
  <p:transition spd="slow">
    <p:wip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48628" name="Title 9"/>
          <p:cNvSpPr>
            <a:spLocks noGrp="1"/>
          </p:cNvSpPr>
          <p:nvPr>
            <p:ph type="title"/>
          </p:nvPr>
        </p:nvSpPr>
        <p:spPr>
          <a:xfrm>
            <a:off x="1097280" y="286603"/>
            <a:ext cx="10058400" cy="1450757"/>
          </a:xfrm>
        </p:spPr>
        <p:txBody>
          <a:bodyPr/>
          <a:lstStyle/>
          <a:p>
            <a:r>
              <a:rPr lang="tr-TR"/>
              <a:t>Asıl başlık stili için tıklatın</a:t>
            </a:r>
            <a:endParaRPr lang="en-US"/>
          </a:p>
        </p:txBody>
      </p:sp>
      <p:sp>
        <p:nvSpPr>
          <p:cNvPr id="1048629"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048630" name="Content Placeholder 3"/>
          <p:cNvSpPr>
            <a:spLocks noGrp="1"/>
          </p:cNvSpPr>
          <p:nvPr>
            <p:ph sz="half" idx="2"/>
          </p:nvPr>
        </p:nvSpPr>
        <p:spPr>
          <a:xfrm>
            <a:off x="1097280" y="2582334"/>
            <a:ext cx="4937760" cy="3378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31"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048632" name="Content Placeholder 5"/>
          <p:cNvSpPr>
            <a:spLocks noGrp="1"/>
          </p:cNvSpPr>
          <p:nvPr>
            <p:ph sz="quarter" idx="4"/>
          </p:nvPr>
        </p:nvSpPr>
        <p:spPr>
          <a:xfrm>
            <a:off x="6217920" y="2582334"/>
            <a:ext cx="4937760" cy="3378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33" name="Date Placeholder 6"/>
          <p:cNvSpPr>
            <a:spLocks noGrp="1"/>
          </p:cNvSpPr>
          <p:nvPr>
            <p:ph type="dt" sz="half" idx="10"/>
          </p:nvPr>
        </p:nvSpPr>
        <p:spPr/>
        <p:txBody>
          <a:bodyPr/>
          <a:lstStyle/>
          <a:p>
            <a:fld id="{E6426E2C-56C1-4E0D-A793-0088A7FDD37E}" type="datetimeFigureOut">
              <a:rPr lang="en-US" smtClean="0"/>
              <a:t>5/23/2022</a:t>
            </a:fld>
            <a:endParaRPr lang="en-US"/>
          </a:p>
        </p:txBody>
      </p:sp>
      <p:sp>
        <p:nvSpPr>
          <p:cNvPr id="1048634" name="Footer Placeholder 7"/>
          <p:cNvSpPr>
            <a:spLocks noGrp="1"/>
          </p:cNvSpPr>
          <p:nvPr>
            <p:ph type="ftr" sz="quarter" idx="11"/>
          </p:nvPr>
        </p:nvSpPr>
        <p:spPr/>
        <p:txBody>
          <a:bodyPr/>
          <a:lstStyle/>
          <a:p>
            <a:endParaRPr lang="en-US"/>
          </a:p>
        </p:txBody>
      </p:sp>
      <p:sp>
        <p:nvSpPr>
          <p:cNvPr id="1048635"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tr-TR"/>
              <a:t>Asıl başlık stili için tıklatın</a:t>
            </a:r>
            <a:endParaRPr lang="en-US"/>
          </a:p>
        </p:txBody>
      </p:sp>
      <p:sp>
        <p:nvSpPr>
          <p:cNvPr id="1048637" name="Date Placeholder 2"/>
          <p:cNvSpPr>
            <a:spLocks noGrp="1"/>
          </p:cNvSpPr>
          <p:nvPr>
            <p:ph type="dt" sz="half" idx="10"/>
          </p:nvPr>
        </p:nvSpPr>
        <p:spPr/>
        <p:txBody>
          <a:bodyPr/>
          <a:lstStyle/>
          <a:p>
            <a:fld id="{C8C39B41-D8B5-4052-B551-9B5525EAA8B6}" type="datetimeFigureOut">
              <a:rPr lang="en-US" smtClean="0"/>
              <a:t>5/23/2022</a:t>
            </a:fld>
            <a:endParaRPr lang="en-US"/>
          </a:p>
        </p:txBody>
      </p:sp>
      <p:sp>
        <p:nvSpPr>
          <p:cNvPr id="1048638" name="Footer Placeholder 3"/>
          <p:cNvSpPr>
            <a:spLocks noGrp="1"/>
          </p:cNvSpPr>
          <p:nvPr>
            <p:ph type="ftr" sz="quarter" idx="11"/>
          </p:nvPr>
        </p:nvSpPr>
        <p:spPr/>
        <p:txBody>
          <a:bodyPr/>
          <a:lstStyle/>
          <a:p>
            <a:endParaRPr lang="en-US"/>
          </a:p>
        </p:txBody>
      </p:sp>
      <p:sp>
        <p:nvSpPr>
          <p:cNvPr id="1048639"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4858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584"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585" name="Date Placeholder 6"/>
          <p:cNvSpPr>
            <a:spLocks noGrp="1"/>
          </p:cNvSpPr>
          <p:nvPr>
            <p:ph type="dt" sz="half" idx="10"/>
          </p:nvPr>
        </p:nvSpPr>
        <p:spPr/>
        <p:txBody>
          <a:bodyPr/>
          <a:lstStyle/>
          <a:p>
            <a:fld id="{4D94136C-8742-45B2-AF27-D93DF72833A9}" type="datetimeFigureOut">
              <a:rPr lang="en-US" smtClean="0"/>
              <a:t>5/23/2022</a:t>
            </a:fld>
            <a:endParaRPr lang="en-US"/>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587"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048674"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75"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76"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a:p>
        </p:txBody>
      </p:sp>
      <p:sp>
        <p:nvSpPr>
          <p:cNvPr id="1048677" name="Content Placeholder 2"/>
          <p:cNvSpPr>
            <a:spLocks noGrp="1"/>
          </p:cNvSpPr>
          <p:nvPr>
            <p:ph idx="1"/>
          </p:nvPr>
        </p:nvSpPr>
        <p:spPr>
          <a:xfrm>
            <a:off x="4800600" y="731520"/>
            <a:ext cx="649224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78"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048679" name="Date Placeholder 4"/>
          <p:cNvSpPr>
            <a:spLocks noGrp="1"/>
          </p:cNvSpPr>
          <p:nvPr>
            <p:ph type="dt" sz="half" idx="10"/>
          </p:nvPr>
        </p:nvSpPr>
        <p:spPr>
          <a:xfrm>
            <a:off x="465512" y="6459785"/>
            <a:ext cx="2618510" cy="365125"/>
          </a:xfrm>
        </p:spPr>
        <p:txBody>
          <a:bodyPr/>
          <a:lstStyle>
            <a:lvl1pPr algn="l"/>
          </a:lstStyle>
          <a:p>
            <a:fld id="{32ABBEA6-7C60-4B02-AE87-00D78D8422AF}" type="datetimeFigureOut">
              <a:rPr lang="en-US" smtClean="0"/>
              <a:t>5/23/2022</a:t>
            </a:fld>
            <a:endParaRPr lang="en-US"/>
          </a:p>
        </p:txBody>
      </p:sp>
      <p:sp>
        <p:nvSpPr>
          <p:cNvPr id="1048680"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1048681"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048654"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55"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56"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a:p>
        </p:txBody>
      </p:sp>
      <p:sp>
        <p:nvSpPr>
          <p:cNvPr id="1048657"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1048658"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048659" name="Date Placeholder 4"/>
          <p:cNvSpPr>
            <a:spLocks noGrp="1"/>
          </p:cNvSpPr>
          <p:nvPr>
            <p:ph type="dt" sz="half" idx="10"/>
          </p:nvPr>
        </p:nvSpPr>
        <p:spPr/>
        <p:txBody>
          <a:bodyPr/>
          <a:lstStyle/>
          <a:p>
            <a:fld id="{C9CAD897-D46E-4AD2-BD9B-49DD3E640873}" type="datetimeFigureOut">
              <a:rPr lang="en-US" smtClean="0"/>
              <a:t>5/23/2022</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tr-TR"/>
              <a:t>Asıl başlık stili için tıklatın</a:t>
            </a:r>
            <a:endParaRPr lang="en-US"/>
          </a:p>
        </p:txBody>
      </p:sp>
      <p:sp>
        <p:nvSpPr>
          <p:cNvPr id="1048670"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71" name="Date Placeholder 3"/>
          <p:cNvSpPr>
            <a:spLocks noGrp="1"/>
          </p:cNvSpPr>
          <p:nvPr>
            <p:ph type="dt" sz="half" idx="10"/>
          </p:nvPr>
        </p:nvSpPr>
        <p:spPr/>
        <p:txBody>
          <a:bodyPr/>
          <a:lstStyle/>
          <a:p>
            <a:fld id="{2E2D6473-DF6D-4702-B328-E0DD40540A4E}" type="datetimeFigureOut">
              <a:rPr lang="en-US" smtClean="0"/>
              <a:t>5/23/2022</a:t>
            </a:fld>
            <a:endParaRPr lang="en-US"/>
          </a:p>
        </p:txBody>
      </p:sp>
      <p:sp>
        <p:nvSpPr>
          <p:cNvPr id="1048672" name="Footer Placeholder 4"/>
          <p:cNvSpPr>
            <a:spLocks noGrp="1"/>
          </p:cNvSpPr>
          <p:nvPr>
            <p:ph type="ftr" sz="quarter" idx="11"/>
          </p:nvPr>
        </p:nvSpPr>
        <p:spPr/>
        <p:txBody>
          <a:bodyPr/>
          <a:lstStyle/>
          <a:p>
            <a:endParaRPr lang="en-US"/>
          </a:p>
        </p:txBody>
      </p:sp>
      <p:sp>
        <p:nvSpPr>
          <p:cNvPr id="1048673"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1048640"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41"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642" name="Vertical Title 1"/>
          <p:cNvSpPr>
            <a:spLocks noGrp="1"/>
          </p:cNvSpPr>
          <p:nvPr>
            <p:ph type="title" orient="vert"/>
          </p:nvPr>
        </p:nvSpPr>
        <p:spPr>
          <a:xfrm>
            <a:off x="8724900" y="414778"/>
            <a:ext cx="2628900" cy="5757421"/>
          </a:xfrm>
        </p:spPr>
        <p:txBody>
          <a:bodyPr vert="eaVert"/>
          <a:lstStyle/>
          <a:p>
            <a:r>
              <a:rPr lang="tr-TR"/>
              <a:t>Asıl başlık stili için tıklatın</a:t>
            </a:r>
            <a:endParaRPr lang="en-US"/>
          </a:p>
        </p:txBody>
      </p:sp>
      <p:sp>
        <p:nvSpPr>
          <p:cNvPr id="104864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644" name="Date Placeholder 3"/>
          <p:cNvSpPr>
            <a:spLocks noGrp="1"/>
          </p:cNvSpPr>
          <p:nvPr>
            <p:ph type="dt" sz="half" idx="10"/>
          </p:nvPr>
        </p:nvSpPr>
        <p:spPr/>
        <p:txBody>
          <a:bodyPr/>
          <a:lstStyle/>
          <a:p>
            <a:fld id="{E26F7E3A-B166-407D-9866-32884E7D5B37}" type="datetimeFigureOut">
              <a:rPr lang="en-US" smtClean="0"/>
              <a:t>5/23/2022</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32E3B-BB22-4185-829E-B0281E01CC49}" type="datetimeFigureOut">
              <a:rPr lang="tr-TR" smtClean="0"/>
              <a:t>23.05.2022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7B70BC3-18B9-48EC-84A2-820ECCDC3A8C}" type="slidenum">
              <a:rPr lang="tr-TR" smtClean="0"/>
              <a:t>‹#›</a:t>
            </a:fld>
            <a:endParaRPr lang="tr-TR"/>
          </a:p>
        </p:txBody>
      </p:sp>
    </p:spTree>
    <p:extLst>
      <p:ext uri="{BB962C8B-B14F-4D97-AF65-F5344CB8AC3E}">
        <p14:creationId xmlns:p14="http://schemas.microsoft.com/office/powerpoint/2010/main" val="349525813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3832E3B-BB22-4185-829E-B0281E01CC49}"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B70BC3-18B9-48EC-84A2-820ECCDC3A8C}"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00176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832E3B-BB22-4185-829E-B0281E01CC49}" type="datetimeFigureOut">
              <a:rPr lang="tr-TR" smtClean="0"/>
              <a:t>23.05.2022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07B70BC3-18B9-48EC-84A2-820ECCDC3A8C}"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9448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832E3B-BB22-4185-829E-B0281E01CC49}" type="datetimeFigureOut">
              <a:rPr lang="tr-TR" smtClean="0"/>
              <a:t>23.05.2022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B70BC3-18B9-48EC-84A2-820ECCDC3A8C}"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6437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defPPr>
              <a:defRPr lang="tr-TR"/>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FAEA51-A66C-419A-B762-E89EE28D89FC}" type="datetimeFigureOut">
              <a:rPr lang="tr-TR" smtClean="0"/>
              <a:t>23.05.2022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defPPr>
              <a:defRPr lang="tr-TR"/>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defPPr>
              <a:defRPr lang="tr-TR"/>
            </a:defPPr>
            <a:lvl1pPr marL="0" algn="r" defTabSz="914400" rtl="0" eaLnBrk="1" latinLnBrk="0" hangingPunct="1">
              <a:defRPr sz="28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9F8776-49B4-490B-A6D5-4C9DB33BDAE1}"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43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t>5/23/2022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0099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defPPr>
              <a:defRPr lang="tr-TR"/>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D1FE81-0A51-45B7-974B-21FAF7B50E73}" type="datetimeFigureOut">
              <a:rPr lang="tr-TR" smtClean="0"/>
              <a:t>23.05.2022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defPPr>
              <a:defRPr lang="tr-TR"/>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defPPr>
              <a:defRPr lang="tr-TR"/>
            </a:defPPr>
            <a:lvl1pPr marL="0" algn="r" defTabSz="914400" rtl="0" eaLnBrk="1" latinLnBrk="0" hangingPunct="1">
              <a:defRPr sz="28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630C62-C2A9-4343-BD14-B5A4F4E89641}"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82398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a:t>5/23/2022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624D31-43A5-475A-80CF-332C9F6DCF35}" type="datetimeFigureOut">
              <a:rPr lang="en-US" smtClean="0"/>
              <a:t>5/23/2022</a:t>
            </a:fld>
            <a:endParaRPr lang="en-US"/>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t>‹#›</a:t>
            </a:fld>
            <a:endParaRPr lang="en-US"/>
          </a:p>
        </p:txBody>
      </p:sp>
      <p:cxnSp>
        <p:nvCxnSpPr>
          <p:cNvPr id="3145728"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5.xml"/><Relationship Id="rId4" Type="http://schemas.openxmlformats.org/officeDocument/2006/relationships/image" Target="../media/image24.jpeg"/></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BF4782-CBAB-1AEB-6ABC-013576CFA0AF}"/>
              </a:ext>
            </a:extLst>
          </p:cNvPr>
          <p:cNvSpPr>
            <a:spLocks noGrp="1"/>
          </p:cNvSpPr>
          <p:nvPr>
            <p:ph type="ctrTitle"/>
          </p:nvPr>
        </p:nvSpPr>
        <p:spPr/>
        <p:txBody>
          <a:bodyPr/>
          <a:lstStyle/>
          <a:p>
            <a:r>
              <a:rPr lang="tr-TR"/>
              <a:t>Bölüm 8</a:t>
            </a:r>
          </a:p>
        </p:txBody>
      </p:sp>
      <p:sp>
        <p:nvSpPr>
          <p:cNvPr id="3" name="Alt Başlık 2">
            <a:extLst>
              <a:ext uri="{FF2B5EF4-FFF2-40B4-BE49-F238E27FC236}">
                <a16:creationId xmlns:a16="http://schemas.microsoft.com/office/drawing/2014/main" id="{D251A867-EC35-43C1-E847-B6B9CF8871B5}"/>
              </a:ext>
            </a:extLst>
          </p:cNvPr>
          <p:cNvSpPr>
            <a:spLocks noGrp="1"/>
          </p:cNvSpPr>
          <p:nvPr>
            <p:ph type="subTitle" idx="1"/>
          </p:nvPr>
        </p:nvSpPr>
        <p:spPr/>
        <p:txBody>
          <a:bodyPr/>
          <a:lstStyle/>
          <a:p>
            <a:r>
              <a:rPr lang="tr-TR" dirty="0"/>
              <a:t>Gereksinim Mühendisliği için Araç Desteği</a:t>
            </a:r>
          </a:p>
        </p:txBody>
      </p:sp>
    </p:spTree>
    <p:extLst>
      <p:ext uri="{BB962C8B-B14F-4D97-AF65-F5344CB8AC3E}">
        <p14:creationId xmlns:p14="http://schemas.microsoft.com/office/powerpoint/2010/main" val="596265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word</a:t>
            </a:r>
          </a:p>
        </p:txBody>
      </p:sp>
      <p:sp>
        <p:nvSpPr>
          <p:cNvPr id="19" name="Rectangle 1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rmAutofit/>
          </a:bodyPr>
          <a:lstStyle/>
          <a:p>
            <a:pPr>
              <a:lnSpc>
                <a:spcPct val="110000"/>
              </a:lnSpc>
            </a:pPr>
            <a:r>
              <a:rPr lang="tr-TR" sz="1800" b="0" i="0" dirty="0">
                <a:effectLst/>
                <a:latin typeface="Open Sans" panose="020B0604020202020204" pitchFamily="34" charset="0"/>
              </a:rPr>
              <a:t>Yazı yazmayı ve düzenlemeyi sağlar. Temel anlamda en önemli özelliği yazı yazmak olsa da aslında Microsoft Word ile yazılara, resim, şekil, tablo, simge ve 3 boyutlu model ekleme yapılabilir. Ayrıca paragraf biçimlendirmeleri, sütun ekleme, yazı boyutu ve tasarımını yapmamızı sağlar. Basit kullanımı ile herkes için rahatlıkla kullanılabilir bir programdır.</a:t>
            </a:r>
            <a:endParaRPr lang="tr-TR" sz="1800" dirty="0"/>
          </a:p>
        </p:txBody>
      </p:sp>
      <p:pic>
        <p:nvPicPr>
          <p:cNvPr id="5" name="Resim 4">
            <a:extLst>
              <a:ext uri="{FF2B5EF4-FFF2-40B4-BE49-F238E27FC236}">
                <a16:creationId xmlns:a16="http://schemas.microsoft.com/office/drawing/2014/main" id="{B94FAEC0-756C-3570-BE9B-FEDEA621A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21" name="Picture 2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6637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excel</a:t>
            </a:r>
          </a:p>
        </p:txBody>
      </p:sp>
      <p:sp>
        <p:nvSpPr>
          <p:cNvPr id="32" name="Rectangle 3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Autofit/>
          </a:bodyPr>
          <a:lstStyle/>
          <a:p>
            <a:pPr>
              <a:lnSpc>
                <a:spcPct val="110000"/>
              </a:lnSpc>
            </a:pPr>
            <a:r>
              <a:rPr lang="tr-TR" sz="1600" b="0" i="0" dirty="0">
                <a:effectLst/>
                <a:latin typeface="Open Sans" panose="020B0604020202020204" pitchFamily="34" charset="0"/>
              </a:rPr>
              <a:t>Yoğunlukla iş dünyasında kullanılan bir program olan Microsoft Excel’in en temel özelliği, listeleme ve tablo yapmaktır. 3 boyutlu grafik ve tablo tasarımları, temalar, yazı tipleri ve filtreler bunlardan bazılarıdır. Bunların yanı sıra formüller ile makro hesaplamalar yapılabilir. Excel’in en zor kısmı da bu karmaşık formülleri ezberlemektir. Çoğu işveren çalışanlarından bu formülleri sular seller gibi bilmesini ister. Bu sizin için biraz zorlayıcıdır ama diğerlerini geride bırakmanıza yardımcı olacaktır</a:t>
            </a:r>
            <a:endParaRPr lang="tr-TR" sz="1600" dirty="0"/>
          </a:p>
        </p:txBody>
      </p:sp>
      <p:pic>
        <p:nvPicPr>
          <p:cNvPr id="6" name="Resim 5">
            <a:extLst>
              <a:ext uri="{FF2B5EF4-FFF2-40B4-BE49-F238E27FC236}">
                <a16:creationId xmlns:a16="http://schemas.microsoft.com/office/drawing/2014/main" id="{DE49D213-FD55-80F1-E50A-AAEFA519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275798"/>
            <a:ext cx="4960442" cy="3720331"/>
          </a:xfrm>
          <a:prstGeom prst="rect">
            <a:avLst/>
          </a:prstGeom>
        </p:spPr>
      </p:pic>
      <p:pic>
        <p:nvPicPr>
          <p:cNvPr id="34" name="Picture 3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5092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POWERPOİNT</a:t>
            </a:r>
          </a:p>
        </p:txBody>
      </p:sp>
      <p:sp>
        <p:nvSpPr>
          <p:cNvPr id="45" name="Rectangle 4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rmAutofit/>
          </a:bodyPr>
          <a:lstStyle/>
          <a:p>
            <a:pPr>
              <a:lnSpc>
                <a:spcPct val="110000"/>
              </a:lnSpc>
            </a:pPr>
            <a:r>
              <a:rPr lang="tr-TR" sz="1600" b="0" i="0">
                <a:effectLst/>
                <a:latin typeface="Open Sans" panose="020B0604020202020204" pitchFamily="34" charset="0"/>
              </a:rPr>
              <a:t>Slayt denilince akla ilk gelen program hiç kuşkusuz Microsoft PowerPoint ’dir. Çeşitli temalar ve yazı tipleri ile sunumlar hazırlamanızı sağlar. İster ünlü bir firmanın üst düzey yöneticisi olun isterseniz bir lise öğrencisi, ödevlerinizi veya iş ile ilgili raporlamalarınızı Microsoft PowerPoint ile sunum haline getirebilirsiniz. Bu programda hazırladığınız slaytlara, ses, animasyon ve görsel ekleyebilirsiniz.</a:t>
            </a:r>
            <a:endParaRPr lang="tr-TR" sz="1600"/>
          </a:p>
        </p:txBody>
      </p:sp>
      <p:pic>
        <p:nvPicPr>
          <p:cNvPr id="5" name="Resim 4" descr="metin, küçük resim içeren bir resim&#10;&#10;Açıklama otomatik olarak oluşturuldu">
            <a:extLst>
              <a:ext uri="{FF2B5EF4-FFF2-40B4-BE49-F238E27FC236}">
                <a16:creationId xmlns:a16="http://schemas.microsoft.com/office/drawing/2014/main" id="{3CDB930A-DB6A-F422-1787-A45F03479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740840"/>
            <a:ext cx="4960442" cy="2790248"/>
          </a:xfrm>
          <a:prstGeom prst="rect">
            <a:avLst/>
          </a:prstGeom>
        </p:spPr>
      </p:pic>
      <p:pic>
        <p:nvPicPr>
          <p:cNvPr id="47" name="Picture 4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9832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ONENOTE</a:t>
            </a:r>
          </a:p>
        </p:txBody>
      </p:sp>
      <p:sp>
        <p:nvSpPr>
          <p:cNvPr id="58" name="Rectangle 5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rmAutofit/>
          </a:bodyPr>
          <a:lstStyle/>
          <a:p>
            <a:r>
              <a:rPr lang="tr-TR" b="0" i="0">
                <a:effectLst/>
                <a:latin typeface="Open Sans" panose="020B0604020202020204" pitchFamily="34" charset="0"/>
              </a:rPr>
              <a:t>Not tutmayı ve düzenlemeyi sağlar. Özellikle öğrenciler ve çalışanların kullanımına uygundur. Microsoft OneNote ile notlarınıza, PDF, ses, resim ve bağlantı ekleyebilirsiniz.</a:t>
            </a:r>
            <a:br>
              <a:rPr lang="tr-TR"/>
            </a:br>
            <a:endParaRPr lang="tr-TR"/>
          </a:p>
        </p:txBody>
      </p:sp>
      <p:pic>
        <p:nvPicPr>
          <p:cNvPr id="6" name="Resim 5">
            <a:extLst>
              <a:ext uri="{FF2B5EF4-FFF2-40B4-BE49-F238E27FC236}">
                <a16:creationId xmlns:a16="http://schemas.microsoft.com/office/drawing/2014/main" id="{D50ED7DE-854E-76F0-BDFC-BEC37ECCB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60" name="Picture 5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1435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OUTLOOK</a:t>
            </a:r>
          </a:p>
        </p:txBody>
      </p:sp>
      <p:sp>
        <p:nvSpPr>
          <p:cNvPr id="71" name="Rectangle 7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rmAutofit/>
          </a:bodyPr>
          <a:lstStyle/>
          <a:p>
            <a:pPr>
              <a:lnSpc>
                <a:spcPct val="110000"/>
              </a:lnSpc>
            </a:pPr>
            <a:r>
              <a:rPr lang="tr-TR" sz="1700" b="0" i="0">
                <a:effectLst/>
                <a:latin typeface="Open Sans" panose="020B0604020202020204" pitchFamily="34" charset="0"/>
              </a:rPr>
              <a:t>E-posta almayı ve göndermeyi sağlayan Microsoft Outlook ile birçok işinizi kolayca organize edebilirsiniz. Yeni öğe özelliği ile sizin için önemli olan e-postaları atlamadan okuyabilirsiniz. Yok say ile kişilerle yaptığınız bütün mail trafiğinizi tek bir hamlede çöp kutusuna taşıyabilirsiniz.</a:t>
            </a:r>
          </a:p>
          <a:p>
            <a:pPr marL="0" indent="0">
              <a:lnSpc>
                <a:spcPct val="110000"/>
              </a:lnSpc>
              <a:buNone/>
            </a:pPr>
            <a:br>
              <a:rPr lang="tr-TR" sz="1700"/>
            </a:br>
            <a:endParaRPr lang="tr-TR" sz="1700"/>
          </a:p>
        </p:txBody>
      </p:sp>
      <p:pic>
        <p:nvPicPr>
          <p:cNvPr id="5" name="Resim 4">
            <a:extLst>
              <a:ext uri="{FF2B5EF4-FFF2-40B4-BE49-F238E27FC236}">
                <a16:creationId xmlns:a16="http://schemas.microsoft.com/office/drawing/2014/main" id="{D2107C3F-E8C4-8C8D-632C-C0F8E73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73" name="Picture 7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123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OUTLOOK</a:t>
            </a:r>
          </a:p>
        </p:txBody>
      </p:sp>
      <p:sp>
        <p:nvSpPr>
          <p:cNvPr id="71" name="Rectangle 7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rmAutofit/>
          </a:bodyPr>
          <a:lstStyle/>
          <a:p>
            <a:pPr>
              <a:lnSpc>
                <a:spcPct val="110000"/>
              </a:lnSpc>
            </a:pPr>
            <a:r>
              <a:rPr lang="tr-TR" sz="1700" b="0" i="0">
                <a:effectLst/>
                <a:latin typeface="Open Sans" panose="020B0604020202020204" pitchFamily="34" charset="0"/>
              </a:rPr>
              <a:t>E-posta almayı ve göndermeyi sağlayan Microsoft Outlook ile birçok işinizi kolayca organize edebilirsiniz. Yeni öğe özelliği ile sizin için önemli olan e-postaları atlamadan okuyabilirsiniz. Yok say ile kişilerle yaptığınız bütün mail trafiğinizi tek bir hamlede çöp kutusuna taşıyabilirsiniz.</a:t>
            </a:r>
          </a:p>
          <a:p>
            <a:pPr>
              <a:lnSpc>
                <a:spcPct val="110000"/>
              </a:lnSpc>
            </a:pPr>
            <a:br>
              <a:rPr lang="tr-TR" sz="1700"/>
            </a:br>
            <a:endParaRPr lang="tr-TR" sz="1700"/>
          </a:p>
        </p:txBody>
      </p:sp>
      <p:pic>
        <p:nvPicPr>
          <p:cNvPr id="5" name="Resim 4">
            <a:extLst>
              <a:ext uri="{FF2B5EF4-FFF2-40B4-BE49-F238E27FC236}">
                <a16:creationId xmlns:a16="http://schemas.microsoft.com/office/drawing/2014/main" id="{D2107C3F-E8C4-8C8D-632C-C0F8E73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73" name="Picture 7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1057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Başlık 1">
            <a:extLst>
              <a:ext uri="{FF2B5EF4-FFF2-40B4-BE49-F238E27FC236}">
                <a16:creationId xmlns:a16="http://schemas.microsoft.com/office/drawing/2014/main" id="{DC7B4CF5-9CAE-F19F-82F7-D9FAEFF15856}"/>
              </a:ext>
            </a:extLst>
          </p:cNvPr>
          <p:cNvSpPr>
            <a:spLocks noGrp="1"/>
          </p:cNvSpPr>
          <p:nvPr>
            <p:ph type="title"/>
          </p:nvPr>
        </p:nvSpPr>
        <p:spPr>
          <a:xfrm>
            <a:off x="1451580" y="804520"/>
            <a:ext cx="4176511" cy="1049235"/>
          </a:xfrm>
        </p:spPr>
        <p:txBody>
          <a:bodyPr>
            <a:normAutofit/>
          </a:bodyPr>
          <a:lstStyle/>
          <a:p>
            <a:r>
              <a:rPr lang="tr-TR"/>
              <a:t>Microsoft access</a:t>
            </a:r>
          </a:p>
        </p:txBody>
      </p:sp>
      <p:sp>
        <p:nvSpPr>
          <p:cNvPr id="84" name="Rectangle 8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çerik Yer Tutucusu 2">
            <a:extLst>
              <a:ext uri="{FF2B5EF4-FFF2-40B4-BE49-F238E27FC236}">
                <a16:creationId xmlns:a16="http://schemas.microsoft.com/office/drawing/2014/main" id="{69B51241-232C-C823-AD19-424EC8D6D2C5}"/>
              </a:ext>
            </a:extLst>
          </p:cNvPr>
          <p:cNvSpPr>
            <a:spLocks noGrp="1"/>
          </p:cNvSpPr>
          <p:nvPr>
            <p:ph idx="1"/>
          </p:nvPr>
        </p:nvSpPr>
        <p:spPr>
          <a:xfrm>
            <a:off x="1451581" y="2015732"/>
            <a:ext cx="4172212" cy="3450613"/>
          </a:xfrm>
        </p:spPr>
        <p:txBody>
          <a:bodyPr>
            <a:noAutofit/>
          </a:bodyPr>
          <a:lstStyle/>
          <a:p>
            <a:pPr>
              <a:lnSpc>
                <a:spcPct val="110000"/>
              </a:lnSpc>
            </a:pPr>
            <a:r>
              <a:rPr lang="tr-TR" sz="1600" b="0" i="0" dirty="0">
                <a:effectLst/>
                <a:latin typeface="Open Sans" panose="020B0604020202020204" pitchFamily="34" charset="0"/>
              </a:rPr>
              <a:t>Veri tabanı oluşturmayı ve yönetmeyi sağlayan Microsoft Office programıdır. Excel ve Word’de yaptığınız tabloları </a:t>
            </a:r>
            <a:r>
              <a:rPr lang="tr-TR" sz="1600" b="0" i="0" dirty="0" err="1">
                <a:effectLst/>
                <a:latin typeface="Open Sans" panose="020B0604020202020204" pitchFamily="34" charset="0"/>
              </a:rPr>
              <a:t>Access’de</a:t>
            </a:r>
            <a:r>
              <a:rPr lang="tr-TR" sz="1600" b="0" i="0" dirty="0">
                <a:effectLst/>
                <a:latin typeface="Open Sans" panose="020B0604020202020204" pitchFamily="34" charset="0"/>
              </a:rPr>
              <a:t> açabilirsiniz. Aynı şekilde Access tablolarınızı da bu programlara aktararak kullanabilirsiniz. </a:t>
            </a:r>
            <a:r>
              <a:rPr lang="tr-TR" sz="1600" b="0" i="0" dirty="0" err="1">
                <a:effectLst/>
                <a:latin typeface="Open Sans" panose="020B0604020202020204" pitchFamily="34" charset="0"/>
              </a:rPr>
              <a:t>Access’de</a:t>
            </a:r>
            <a:r>
              <a:rPr lang="tr-TR" sz="1600" b="0" i="0" dirty="0">
                <a:effectLst/>
                <a:latin typeface="Open Sans" panose="020B0604020202020204" pitchFamily="34" charset="0"/>
              </a:rPr>
              <a:t> yer alan veriler üzerine matematiksel hesaplamalar yapabilir ve raporlayabilirsiniz. Grafikler ile analiz edebilir ve tüm bunları veri tabanında saklayabilirsiniz.</a:t>
            </a:r>
          </a:p>
          <a:p>
            <a:pPr marL="0" indent="0">
              <a:lnSpc>
                <a:spcPct val="110000"/>
              </a:lnSpc>
              <a:buNone/>
            </a:pPr>
            <a:br>
              <a:rPr lang="tr-TR" sz="1600" dirty="0"/>
            </a:br>
            <a:endParaRPr lang="tr-TR" sz="1600" dirty="0"/>
          </a:p>
        </p:txBody>
      </p:sp>
      <p:pic>
        <p:nvPicPr>
          <p:cNvPr id="6" name="Resim 5">
            <a:extLst>
              <a:ext uri="{FF2B5EF4-FFF2-40B4-BE49-F238E27FC236}">
                <a16:creationId xmlns:a16="http://schemas.microsoft.com/office/drawing/2014/main" id="{D76F80F4-8677-4A51-7BD0-298017C96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585826"/>
            <a:ext cx="4960442" cy="3100276"/>
          </a:xfrm>
          <a:prstGeom prst="rect">
            <a:avLst/>
          </a:prstGeom>
        </p:spPr>
      </p:pic>
      <p:pic>
        <p:nvPicPr>
          <p:cNvPr id="86" name="Picture 8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88" name="Straight Connector 8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9600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07340AFD-E347-4922-B9D7-2E363D463A2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GOOGLE DOCS</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998B1995-B67D-E20A-FAA4-A37309E8C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321629"/>
            <a:ext cx="6282919" cy="3455604"/>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33081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FCD43D-9911-8FA8-05C5-3695D532A5BA}"/>
              </a:ext>
            </a:extLst>
          </p:cNvPr>
          <p:cNvSpPr>
            <a:spLocks noGrp="1"/>
          </p:cNvSpPr>
          <p:nvPr>
            <p:ph type="title"/>
          </p:nvPr>
        </p:nvSpPr>
        <p:spPr/>
        <p:txBody>
          <a:bodyPr>
            <a:normAutofit fontScale="90000"/>
          </a:bodyPr>
          <a:lstStyle/>
          <a:p>
            <a:r>
              <a:rPr lang="tr-TR" b="1" i="0">
                <a:solidFill>
                  <a:srgbClr val="292929"/>
                </a:solidFill>
                <a:effectLst/>
                <a:latin typeface="sohne"/>
              </a:rPr>
              <a:t>Google Docs Nedir ?</a:t>
            </a:r>
            <a:br>
              <a:rPr lang="tr-TR" b="1" i="0">
                <a:solidFill>
                  <a:srgbClr val="292929"/>
                </a:solidFill>
                <a:effectLst/>
                <a:latin typeface="sohne"/>
              </a:rPr>
            </a:br>
            <a:br>
              <a:rPr lang="tr-TR"/>
            </a:br>
            <a:endParaRPr lang="tr-TR"/>
          </a:p>
        </p:txBody>
      </p:sp>
      <p:sp>
        <p:nvSpPr>
          <p:cNvPr id="3" name="İçerik Yer Tutucusu 2">
            <a:extLst>
              <a:ext uri="{FF2B5EF4-FFF2-40B4-BE49-F238E27FC236}">
                <a16:creationId xmlns:a16="http://schemas.microsoft.com/office/drawing/2014/main" id="{7F9FEBC7-26D5-8F2D-AEDD-09D06E512C2D}"/>
              </a:ext>
            </a:extLst>
          </p:cNvPr>
          <p:cNvSpPr>
            <a:spLocks noGrp="1"/>
          </p:cNvSpPr>
          <p:nvPr>
            <p:ph idx="1"/>
          </p:nvPr>
        </p:nvSpPr>
        <p:spPr/>
        <p:txBody>
          <a:bodyPr>
            <a:normAutofit/>
          </a:bodyPr>
          <a:lstStyle/>
          <a:p>
            <a:pPr algn="l"/>
            <a:r>
              <a:rPr lang="tr-TR" b="0" i="0" dirty="0">
                <a:solidFill>
                  <a:srgbClr val="292929"/>
                </a:solidFill>
                <a:effectLst/>
                <a:latin typeface="charter"/>
              </a:rPr>
              <a:t>Google dokümanlar, web tabanlı çalışan ve ücretsiz olarak içerisinde dokümanlar ya da </a:t>
            </a:r>
            <a:r>
              <a:rPr lang="tr-TR" b="0" i="0" dirty="0" err="1">
                <a:solidFill>
                  <a:srgbClr val="292929"/>
                </a:solidFill>
                <a:effectLst/>
                <a:latin typeface="charter"/>
              </a:rPr>
              <a:t>Excell</a:t>
            </a:r>
            <a:r>
              <a:rPr lang="tr-TR" b="0" i="0" dirty="0">
                <a:solidFill>
                  <a:srgbClr val="292929"/>
                </a:solidFill>
                <a:effectLst/>
                <a:latin typeface="charter"/>
              </a:rPr>
              <a:t> formatındaki dosyaların düzenlenerek, oluşturulabileceği sanal bir ofis gibidir. Google </a:t>
            </a:r>
            <a:r>
              <a:rPr lang="tr-TR" b="0" i="0" dirty="0" err="1">
                <a:solidFill>
                  <a:srgbClr val="292929"/>
                </a:solidFill>
                <a:effectLst/>
                <a:latin typeface="charter"/>
              </a:rPr>
              <a:t>Docs’a</a:t>
            </a:r>
            <a:r>
              <a:rPr lang="tr-TR" b="0" i="0" dirty="0">
                <a:solidFill>
                  <a:srgbClr val="292929"/>
                </a:solidFill>
                <a:effectLst/>
                <a:latin typeface="charter"/>
              </a:rPr>
              <a:t> ulaşmak için internet tarayıcısını kullanabilirsiniz.</a:t>
            </a:r>
          </a:p>
          <a:p>
            <a:pPr algn="l"/>
            <a:r>
              <a:rPr lang="tr-TR" b="0" i="0" dirty="0">
                <a:solidFill>
                  <a:srgbClr val="292929"/>
                </a:solidFill>
                <a:effectLst/>
                <a:latin typeface="charter"/>
              </a:rPr>
              <a:t>Kendi hesabınızı oluşturarak dosya, doküman ve tablolar oluşturabilmektesiniz.</a:t>
            </a:r>
          </a:p>
          <a:p>
            <a:pPr algn="l"/>
            <a:r>
              <a:rPr lang="tr-TR" b="0" i="0" dirty="0">
                <a:solidFill>
                  <a:srgbClr val="292929"/>
                </a:solidFill>
                <a:effectLst/>
                <a:latin typeface="charter"/>
              </a:rPr>
              <a:t>Google </a:t>
            </a:r>
            <a:r>
              <a:rPr lang="tr-TR" b="0" i="0" dirty="0" err="1">
                <a:solidFill>
                  <a:srgbClr val="292929"/>
                </a:solidFill>
                <a:effectLst/>
                <a:latin typeface="charter"/>
              </a:rPr>
              <a:t>Docs</a:t>
            </a:r>
            <a:r>
              <a:rPr lang="tr-TR" b="0" i="0" dirty="0">
                <a:solidFill>
                  <a:srgbClr val="292929"/>
                </a:solidFill>
                <a:effectLst/>
                <a:latin typeface="charter"/>
              </a:rPr>
              <a:t> ile isterseniz dokümanlarınızı dışa aktararak, diğer Office yazılımları ile de görüntüleyebilmektesiniz. Tasarım açısından oldukça sadedir. İsteğe bağlı olarak kendi klasörlerinizi oluşturabilirsiniz. İsterseniz dokümanlarınızı diğer Google </a:t>
            </a:r>
            <a:r>
              <a:rPr lang="tr-TR" b="0" i="0" dirty="0" err="1">
                <a:solidFill>
                  <a:srgbClr val="292929"/>
                </a:solidFill>
                <a:effectLst/>
                <a:latin typeface="charter"/>
              </a:rPr>
              <a:t>Docs</a:t>
            </a:r>
            <a:r>
              <a:rPr lang="tr-TR" b="0" i="0" dirty="0">
                <a:solidFill>
                  <a:srgbClr val="292929"/>
                </a:solidFill>
                <a:effectLst/>
                <a:latin typeface="charter"/>
              </a:rPr>
              <a:t> kullanıcıları ile de paylaşabilmektesiniz.</a:t>
            </a:r>
          </a:p>
          <a:p>
            <a:endParaRPr lang="tr-TR" dirty="0"/>
          </a:p>
        </p:txBody>
      </p:sp>
    </p:spTree>
    <p:extLst>
      <p:ext uri="{BB962C8B-B14F-4D97-AF65-F5344CB8AC3E}">
        <p14:creationId xmlns:p14="http://schemas.microsoft.com/office/powerpoint/2010/main" val="47943355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CBF516-8F33-2869-22FB-31DF1D1299D6}"/>
              </a:ext>
            </a:extLst>
          </p:cNvPr>
          <p:cNvSpPr>
            <a:spLocks noGrp="1"/>
          </p:cNvSpPr>
          <p:nvPr>
            <p:ph type="title"/>
          </p:nvPr>
        </p:nvSpPr>
        <p:spPr/>
        <p:txBody>
          <a:bodyPr>
            <a:normAutofit fontScale="90000"/>
          </a:bodyPr>
          <a:lstStyle/>
          <a:p>
            <a:r>
              <a:rPr lang="tr-TR" b="1" i="0">
                <a:solidFill>
                  <a:srgbClr val="292929"/>
                </a:solidFill>
                <a:effectLst/>
                <a:latin typeface="sohne"/>
              </a:rPr>
              <a:t>Google Docs Ne İşe Yarar ?</a:t>
            </a:r>
            <a:br>
              <a:rPr lang="tr-TR" b="1" i="0">
                <a:solidFill>
                  <a:srgbClr val="292929"/>
                </a:solidFill>
                <a:effectLst/>
                <a:latin typeface="sohne"/>
              </a:rPr>
            </a:br>
            <a:br>
              <a:rPr lang="tr-TR"/>
            </a:br>
            <a:endParaRPr lang="tr-TR"/>
          </a:p>
        </p:txBody>
      </p:sp>
      <p:sp>
        <p:nvSpPr>
          <p:cNvPr id="3" name="İçerik Yer Tutucusu 2">
            <a:extLst>
              <a:ext uri="{FF2B5EF4-FFF2-40B4-BE49-F238E27FC236}">
                <a16:creationId xmlns:a16="http://schemas.microsoft.com/office/drawing/2014/main" id="{FEE516DE-574F-DD72-021C-D0CB42778315}"/>
              </a:ext>
            </a:extLst>
          </p:cNvPr>
          <p:cNvSpPr>
            <a:spLocks noGrp="1"/>
          </p:cNvSpPr>
          <p:nvPr>
            <p:ph idx="1"/>
          </p:nvPr>
        </p:nvSpPr>
        <p:spPr>
          <a:xfrm>
            <a:off x="1451579" y="2015732"/>
            <a:ext cx="9603275" cy="3636923"/>
          </a:xfrm>
        </p:spPr>
        <p:txBody>
          <a:bodyPr>
            <a:normAutofit fontScale="92500" lnSpcReduction="20000"/>
          </a:bodyPr>
          <a:lstStyle/>
          <a:p>
            <a:pPr algn="l"/>
            <a:r>
              <a:rPr lang="tr-TR" sz="2100" b="0" i="0" dirty="0">
                <a:solidFill>
                  <a:srgbClr val="292929"/>
                </a:solidFill>
                <a:effectLst/>
                <a:latin typeface="charter"/>
              </a:rPr>
              <a:t>Google Dokümanları üzerinde istediğiniz gibi düzenleme ve biçimlendirme yapabilmektesiniz.</a:t>
            </a:r>
          </a:p>
          <a:p>
            <a:pPr algn="l"/>
            <a:r>
              <a:rPr lang="tr-TR" sz="2100" b="0" i="0" dirty="0">
                <a:solidFill>
                  <a:srgbClr val="292929"/>
                </a:solidFill>
                <a:effectLst/>
                <a:latin typeface="charter"/>
              </a:rPr>
              <a:t>Diğer Google </a:t>
            </a:r>
            <a:r>
              <a:rPr lang="tr-TR" sz="2100" b="0" i="0" dirty="0" err="1">
                <a:solidFill>
                  <a:srgbClr val="292929"/>
                </a:solidFill>
                <a:effectLst/>
                <a:latin typeface="charter"/>
              </a:rPr>
              <a:t>Docs</a:t>
            </a:r>
            <a:r>
              <a:rPr lang="tr-TR" sz="2100" b="0" i="0" dirty="0">
                <a:solidFill>
                  <a:srgbClr val="292929"/>
                </a:solidFill>
                <a:effectLst/>
                <a:latin typeface="charter"/>
              </a:rPr>
              <a:t> kullanıcıları ile dosya veya klasörlerinizi paylaşabilirsiniz.</a:t>
            </a:r>
          </a:p>
          <a:p>
            <a:pPr algn="l"/>
            <a:r>
              <a:rPr lang="tr-TR" sz="2100" b="0" i="0" dirty="0">
                <a:solidFill>
                  <a:srgbClr val="292929"/>
                </a:solidFill>
                <a:effectLst/>
                <a:latin typeface="charter"/>
              </a:rPr>
              <a:t>Aynı zamanda diğer Google </a:t>
            </a:r>
            <a:r>
              <a:rPr lang="tr-TR" sz="2100" b="0" i="0" dirty="0" err="1">
                <a:solidFill>
                  <a:srgbClr val="292929"/>
                </a:solidFill>
                <a:effectLst/>
                <a:latin typeface="charter"/>
              </a:rPr>
              <a:t>Docs</a:t>
            </a:r>
            <a:r>
              <a:rPr lang="tr-TR" sz="2100" b="0" i="0" dirty="0">
                <a:solidFill>
                  <a:srgbClr val="292929"/>
                </a:solidFill>
                <a:effectLst/>
                <a:latin typeface="charter"/>
              </a:rPr>
              <a:t> kullanıcılara görüntüleme, yorum yapma ve düzenleme izni de verebilmektesiniz.</a:t>
            </a:r>
          </a:p>
          <a:p>
            <a:pPr algn="l"/>
            <a:r>
              <a:rPr lang="tr-TR" sz="2100" b="0" i="0" dirty="0">
                <a:solidFill>
                  <a:srgbClr val="292929"/>
                </a:solidFill>
                <a:effectLst/>
                <a:latin typeface="charter"/>
              </a:rPr>
              <a:t>Google </a:t>
            </a:r>
            <a:r>
              <a:rPr lang="tr-TR" sz="2100" b="0" i="0" dirty="0" err="1">
                <a:solidFill>
                  <a:srgbClr val="292929"/>
                </a:solidFill>
                <a:effectLst/>
                <a:latin typeface="charter"/>
              </a:rPr>
              <a:t>Docs</a:t>
            </a:r>
            <a:r>
              <a:rPr lang="tr-TR" sz="2100" b="0" i="0" dirty="0">
                <a:solidFill>
                  <a:srgbClr val="292929"/>
                </a:solidFill>
                <a:effectLst/>
                <a:latin typeface="charter"/>
              </a:rPr>
              <a:t> kullanarak yaptığınız sunum ya da tablolarda birden fazla kişi ile çalışabilmektesiniz ve ekranın sağ üzerindeki kişilerin yanındaki mesaj ikonuna tıklayarak mesajlaşma penceresi açabilir ve iletişim kurabilirsiniz.</a:t>
            </a:r>
          </a:p>
          <a:p>
            <a:pPr algn="l"/>
            <a:r>
              <a:rPr lang="tr-TR" sz="2100" b="0" i="0" dirty="0">
                <a:solidFill>
                  <a:srgbClr val="292929"/>
                </a:solidFill>
                <a:effectLst/>
                <a:latin typeface="charter"/>
              </a:rPr>
              <a:t>Dokümanınızı hazırlarken internet bağlantınız da sorun olması ya da kopması durumunda Google </a:t>
            </a:r>
            <a:r>
              <a:rPr lang="tr-TR" sz="2100" b="0" i="0" dirty="0" err="1">
                <a:solidFill>
                  <a:srgbClr val="292929"/>
                </a:solidFill>
                <a:effectLst/>
                <a:latin typeface="charter"/>
              </a:rPr>
              <a:t>Docs</a:t>
            </a:r>
            <a:r>
              <a:rPr lang="tr-TR" sz="2100" b="0" i="0" dirty="0">
                <a:solidFill>
                  <a:srgbClr val="292929"/>
                </a:solidFill>
                <a:effectLst/>
                <a:latin typeface="charter"/>
              </a:rPr>
              <a:t> otomatik olarak yedekleme yapmaktadır ve böylece herhangi bir veri kaybınız oluşmamaktadır.</a:t>
            </a:r>
          </a:p>
          <a:p>
            <a:endParaRPr lang="tr-TR" dirty="0"/>
          </a:p>
        </p:txBody>
      </p:sp>
    </p:spTree>
    <p:extLst>
      <p:ext uri="{BB962C8B-B14F-4D97-AF65-F5344CB8AC3E}">
        <p14:creationId xmlns:p14="http://schemas.microsoft.com/office/powerpoint/2010/main" val="171508135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7A2E69-E19B-95A4-A475-3AE31B09893D}"/>
              </a:ext>
            </a:extLst>
          </p:cNvPr>
          <p:cNvSpPr>
            <a:spLocks noGrp="1"/>
          </p:cNvSpPr>
          <p:nvPr>
            <p:ph type="title"/>
          </p:nvPr>
        </p:nvSpPr>
        <p:spPr/>
        <p:txBody>
          <a:bodyPr/>
          <a:lstStyle/>
          <a:p>
            <a:r>
              <a:rPr lang="tr-TR"/>
              <a:t>giriş</a:t>
            </a:r>
          </a:p>
        </p:txBody>
      </p:sp>
      <p:sp>
        <p:nvSpPr>
          <p:cNvPr id="3" name="İçerik Yer Tutucusu 2">
            <a:extLst>
              <a:ext uri="{FF2B5EF4-FFF2-40B4-BE49-F238E27FC236}">
                <a16:creationId xmlns:a16="http://schemas.microsoft.com/office/drawing/2014/main" id="{7D97D089-65CC-6446-EE47-F521E663D64B}"/>
              </a:ext>
            </a:extLst>
          </p:cNvPr>
          <p:cNvSpPr>
            <a:spLocks noGrp="1"/>
          </p:cNvSpPr>
          <p:nvPr>
            <p:ph idx="1"/>
          </p:nvPr>
        </p:nvSpPr>
        <p:spPr/>
        <p:txBody>
          <a:bodyPr/>
          <a:lstStyle/>
          <a:p>
            <a:r>
              <a:rPr lang="tr-TR"/>
              <a:t>Biz 5. bölümde zaten NASA ARM aracılığıyla otomatikleştirilmiş gereksinim analizini ve ilgili gereksinim doğrulama ve doğrulama araçlarını tartışmıştık. Kelime işlemciler, veritabanı yöneticileri, elektronik tablolar, içerik analizörleri, kavram haritalama programları, otomatikleştirilmiş gereksinim denetleyicileri ve benzerleri de gereksinim mühendisinin ilgilendiği araçlardır. </a:t>
            </a:r>
          </a:p>
        </p:txBody>
      </p:sp>
    </p:spTree>
    <p:extLst>
      <p:ext uri="{BB962C8B-B14F-4D97-AF65-F5344CB8AC3E}">
        <p14:creationId xmlns:p14="http://schemas.microsoft.com/office/powerpoint/2010/main" val="305901044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67457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022" y="1242647"/>
            <a:ext cx="8058503" cy="3681045"/>
          </a:xfrm>
          <a:prstGeom prst="rect">
            <a:avLst/>
          </a:prstGeom>
        </p:spPr>
      </p:pic>
    </p:spTree>
    <p:extLst>
      <p:ext uri="{BB962C8B-B14F-4D97-AF65-F5344CB8AC3E}">
        <p14:creationId xmlns:p14="http://schemas.microsoft.com/office/powerpoint/2010/main" val="22112525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1088509" y="234464"/>
            <a:ext cx="9603275" cy="1125414"/>
          </a:xfrm>
        </p:spPr>
        <p:txBody>
          <a:bodyPr anchor="t">
            <a:noAutofit/>
          </a:bodyPr>
          <a:lstStyle/>
          <a:p>
            <a:pPr algn="ctr"/>
            <a:r>
              <a:rPr lang="tr-TR" sz="5400" b="1">
                <a:latin typeface="Arabic Typesetting" panose="03020402040406030203" pitchFamily="66" charset="-78"/>
                <a:cs typeface="Arabic Typesetting" panose="03020402040406030203" pitchFamily="66" charset="-78"/>
              </a:rPr>
              <a:t>Giriş</a:t>
            </a:r>
            <a:br>
              <a:rPr lang="tr-TR" sz="5400" b="1">
                <a:latin typeface="Arabic Typesetting" panose="03020402040406030203" pitchFamily="66" charset="-78"/>
                <a:cs typeface="Arabic Typesetting" panose="03020402040406030203" pitchFamily="66" charset="-78"/>
              </a:rPr>
            </a:br>
            <a:endParaRPr lang="tr-TR" sz="5400" b="1">
              <a:latin typeface="Arabic Typesetting" panose="03020402040406030203" pitchFamily="66" charset="-78"/>
              <a:cs typeface="Arabic Typesetting" panose="03020402040406030203" pitchFamily="66" charset="-78"/>
            </a:endParaRPr>
          </a:p>
        </p:txBody>
      </p:sp>
      <p:sp>
        <p:nvSpPr>
          <p:cNvPr id="3" name="İçerik Yer Tutucusu 2"/>
          <p:cNvSpPr>
            <a:spLocks noGrp="1"/>
          </p:cNvSpPr>
          <p:nvPr>
            <p:ph idx="1"/>
          </p:nvPr>
        </p:nvSpPr>
        <p:spPr>
          <a:xfrm>
            <a:off x="1451579" y="1359878"/>
            <a:ext cx="10260809" cy="4106468"/>
          </a:xfrm>
        </p:spPr>
        <p:txBody>
          <a:bodyPr/>
          <a:lstStyle/>
          <a:p>
            <a:pPr marL="0" indent="0">
              <a:buNone/>
            </a:pPr>
            <a:r>
              <a:rPr lang="tr-TR" sz="2400" b="1"/>
              <a:t>içindekiler:</a:t>
            </a:r>
            <a:endParaRPr lang="ar-SA" sz="2400" b="1"/>
          </a:p>
          <a:p>
            <a:r>
              <a:rPr lang="tr-TR" sz="2400" b="1"/>
              <a:t>İzlenebilirlik Matrisi nedir</a:t>
            </a:r>
          </a:p>
          <a:p>
            <a:r>
              <a:rPr lang="tr-TR" sz="2400" b="1"/>
              <a:t>Gereksinim  İzlenebilirlik Matrisi nedir</a:t>
            </a:r>
          </a:p>
          <a:p>
            <a:r>
              <a:rPr lang="tr-TR" sz="2400" b="1"/>
              <a:t>Gereksinim  İzlenebilirlik Matrisinin avantajları</a:t>
            </a:r>
          </a:p>
          <a:p>
            <a:r>
              <a:rPr lang="tr-TR" sz="2400" b="1"/>
              <a:t>Gereksinim İzlenebilirlik Matrisine hangi Parametreler dahil edilir</a:t>
            </a:r>
          </a:p>
          <a:p>
            <a:r>
              <a:rPr lang="tr-TR" sz="2400" b="1"/>
              <a:t>İzlenebilirlik testi matris türleri</a:t>
            </a:r>
          </a:p>
          <a:p>
            <a:endParaRPr lang="tr-TR" b="1"/>
          </a:p>
          <a:p>
            <a:endParaRPr lang="tr-TR" b="1"/>
          </a:p>
          <a:p>
            <a:pPr marL="0" indent="0">
              <a:buNone/>
            </a:pPr>
            <a:endParaRPr lang="tr-TR"/>
          </a:p>
        </p:txBody>
      </p:sp>
    </p:spTree>
    <p:extLst>
      <p:ext uri="{BB962C8B-B14F-4D97-AF65-F5344CB8AC3E}">
        <p14:creationId xmlns:p14="http://schemas.microsoft.com/office/powerpoint/2010/main" val="165747311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671650" y="764177"/>
            <a:ext cx="9603275" cy="1049235"/>
          </a:xfrm>
        </p:spPr>
        <p:txBody>
          <a:bodyPr/>
          <a:lstStyle/>
          <a:p>
            <a:r>
              <a:rPr lang="tr-TR" b="1"/>
              <a:t>İzlenebilirlik Matrisi nedir</a:t>
            </a:r>
            <a:br>
              <a:rPr lang="tr-TR" b="1"/>
            </a:br>
            <a:endParaRPr lang="tr-TR" b="1"/>
          </a:p>
        </p:txBody>
      </p:sp>
      <p:sp>
        <p:nvSpPr>
          <p:cNvPr id="3" name="İçerik Yer Tutucusu 2"/>
          <p:cNvSpPr>
            <a:spLocks noGrp="1"/>
          </p:cNvSpPr>
          <p:nvPr>
            <p:ph idx="1"/>
          </p:nvPr>
        </p:nvSpPr>
        <p:spPr/>
        <p:txBody>
          <a:bodyPr>
            <a:normAutofit/>
          </a:bodyPr>
          <a:lstStyle/>
          <a:p>
            <a:endParaRPr lang="tr-TR"/>
          </a:p>
          <a:p>
            <a:r>
              <a:rPr lang="tr-TR" sz="2400"/>
              <a:t>İzlenebilirlik Matrisi, ilişkinin eksiksizliğini kontrol etmek için çoktan çoğa ilişki gerektiren iki temel belgeyi birlikte ilişkilendiren bir belgedir.</a:t>
            </a:r>
            <a:endParaRPr lang="tr-TR"/>
          </a:p>
          <a:p>
            <a:pPr marL="0" indent="0">
              <a:buNone/>
            </a:pPr>
            <a:endParaRPr lang="tr-TR"/>
          </a:p>
          <a:p>
            <a:r>
              <a:rPr lang="tr-TR" sz="2400"/>
              <a:t>Gereksinimleri takip etmek ve mevcut proje gereksinimlerinin karşılanıp karşılanmadığını kontrol etmek için kullanılır.</a:t>
            </a:r>
          </a:p>
          <a:p>
            <a:endParaRPr lang="tr-TR"/>
          </a:p>
        </p:txBody>
      </p:sp>
    </p:spTree>
    <p:extLst>
      <p:ext uri="{BB962C8B-B14F-4D97-AF65-F5344CB8AC3E}">
        <p14:creationId xmlns:p14="http://schemas.microsoft.com/office/powerpoint/2010/main" val="2612806117"/>
      </p:ext>
    </p:extLst>
  </p:cSld>
  <p:clrMapOvr>
    <a:masterClrMapping/>
  </p:clrMapOvr>
  <mc:AlternateContent xmlns:mc="http://schemas.openxmlformats.org/markup-compatibility/2006" xmlns:p14="http://schemas.microsoft.com/office/powerpoint/2010/main">
    <mc:Choice Requires="p14">
      <p:transition p14:dur="10"/>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577520" y="630321"/>
            <a:ext cx="9603275" cy="1049235"/>
          </a:xfrm>
        </p:spPr>
        <p:txBody>
          <a:bodyPr/>
          <a:lstStyle/>
          <a:p>
            <a:r>
              <a:rPr lang="tr-TR" b="1"/>
              <a:t>Gereksinim  İzlenebilirlik Matrisi nedir</a:t>
            </a:r>
            <a:br>
              <a:rPr lang="tr-TR" b="1"/>
            </a:br>
            <a:endParaRPr lang="tr-TR"/>
          </a:p>
        </p:txBody>
      </p:sp>
      <p:sp>
        <p:nvSpPr>
          <p:cNvPr id="3" name="İçerik Yer Tutucusu 2"/>
          <p:cNvSpPr>
            <a:spLocks noGrp="1"/>
          </p:cNvSpPr>
          <p:nvPr>
            <p:ph idx="1"/>
          </p:nvPr>
        </p:nvSpPr>
        <p:spPr>
          <a:xfrm>
            <a:off x="1451579" y="2015732"/>
            <a:ext cx="9603275" cy="4209222"/>
          </a:xfrm>
        </p:spPr>
        <p:txBody>
          <a:bodyPr>
            <a:normAutofit/>
          </a:bodyPr>
          <a:lstStyle/>
          <a:p>
            <a:r>
              <a:rPr lang="tr-TR" b="1"/>
              <a:t>Gereksinim İzlenebilirlik Matrisi (RTM)</a:t>
            </a:r>
            <a:r>
              <a:rPr lang="tr-TR"/>
              <a:t> , </a:t>
            </a:r>
            <a:r>
              <a:rPr lang="tr-TR" sz="2400"/>
              <a:t>test senaryolarıyla kullanıcı gereksinimlerini eşleyen ve izleyen bir belgedir. Müşteri tarafından önerilen tüm gereksinimleri ve gereksinim izlenebilirliğini Yazılım geliştirme yaşam döngüsünün sonunda sunulan tek bir belgede yakalar. Gereksinim İzlenebilirlik Matrisinin temel amacı, Yazılım testi sırasında hiçbir işlevsellik kontrol edilmeyecek şekilde tüm gereksinimlerin test senaryoları aracılığıyla kontrol edildiğini doğrulamaktır.</a:t>
            </a:r>
          </a:p>
          <a:p>
            <a:endParaRPr lang="tr-TR"/>
          </a:p>
        </p:txBody>
      </p:sp>
    </p:spTree>
    <p:extLst>
      <p:ext uri="{BB962C8B-B14F-4D97-AF65-F5344CB8AC3E}">
        <p14:creationId xmlns:p14="http://schemas.microsoft.com/office/powerpoint/2010/main" val="3766588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362367" y="723837"/>
            <a:ext cx="11242445" cy="1049235"/>
          </a:xfrm>
        </p:spPr>
        <p:txBody>
          <a:bodyPr>
            <a:normAutofit/>
          </a:bodyPr>
          <a:lstStyle/>
          <a:p>
            <a:r>
              <a:rPr lang="tr-TR" b="1"/>
              <a:t>Gereksinim  İzlenebilirlik Matrisi  AVANTAJLARI :</a:t>
            </a:r>
            <a:br>
              <a:rPr lang="tr-TR" b="1"/>
            </a:br>
            <a:endParaRPr lang="tr-TR"/>
          </a:p>
        </p:txBody>
      </p:sp>
      <p:sp>
        <p:nvSpPr>
          <p:cNvPr id="3" name="İçerik Yer Tutucusu 2"/>
          <p:cNvSpPr>
            <a:spLocks noGrp="1"/>
          </p:cNvSpPr>
          <p:nvPr>
            <p:ph idx="1"/>
          </p:nvPr>
        </p:nvSpPr>
        <p:spPr>
          <a:xfrm>
            <a:off x="1612943" y="1908155"/>
            <a:ext cx="9603275" cy="4537468"/>
          </a:xfrm>
        </p:spPr>
        <p:txBody>
          <a:bodyPr/>
          <a:lstStyle/>
          <a:p>
            <a:pPr marL="0" lvl="0" indent="0">
              <a:buNone/>
            </a:pPr>
            <a:endParaRPr lang="tr-TR" b="1"/>
          </a:p>
          <a:p>
            <a:pPr lvl="0"/>
            <a:r>
              <a:rPr lang="tr-TR" sz="2400"/>
              <a:t>Çözüm kapsamının yönetimi</a:t>
            </a:r>
          </a:p>
          <a:p>
            <a:pPr lvl="0"/>
            <a:r>
              <a:rPr lang="tr-TR" sz="2400"/>
              <a:t> Potansiyel değişikliklerin hızlı değerlendirilmesi</a:t>
            </a:r>
          </a:p>
          <a:p>
            <a:pPr lvl="0"/>
            <a:r>
              <a:rPr lang="tr-TR" sz="2400"/>
              <a:t>Azaltılmış proje riski</a:t>
            </a:r>
          </a:p>
          <a:p>
            <a:pPr lvl="0"/>
            <a:r>
              <a:rPr lang="tr-TR" sz="2400"/>
              <a:t>Gereksinimler arasında tutarlılığı teşvik eder</a:t>
            </a:r>
          </a:p>
          <a:p>
            <a:pPr lvl="0"/>
            <a:r>
              <a:rPr lang="tr-TR" sz="2400"/>
              <a:t>Gereksinimlerin yaşam döngüsü boyunca izleme ve kontrol sağlar</a:t>
            </a:r>
          </a:p>
          <a:p>
            <a:endParaRPr lang="tr-TR"/>
          </a:p>
        </p:txBody>
      </p:sp>
    </p:spTree>
    <p:extLst>
      <p:ext uri="{BB962C8B-B14F-4D97-AF65-F5344CB8AC3E}">
        <p14:creationId xmlns:p14="http://schemas.microsoft.com/office/powerpoint/2010/main" val="70044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524436" y="764178"/>
            <a:ext cx="10165977" cy="1049235"/>
          </a:xfrm>
        </p:spPr>
        <p:txBody>
          <a:bodyPr>
            <a:noAutofit/>
          </a:bodyPr>
          <a:lstStyle/>
          <a:p>
            <a:r>
              <a:rPr lang="tr-TR" sz="2400" b="1"/>
              <a:t>Gereksinim İzlenebilirlik Matrisine hangi Parametreler dahil edilİR?</a:t>
            </a:r>
            <a:br>
              <a:rPr lang="tr-TR" sz="2400" b="1"/>
            </a:br>
            <a:endParaRPr lang="tr-TR" sz="2400"/>
          </a:p>
        </p:txBody>
      </p:sp>
      <p:sp>
        <p:nvSpPr>
          <p:cNvPr id="3" name="İçerik Yer Tutucusu 2"/>
          <p:cNvSpPr>
            <a:spLocks noGrp="1"/>
          </p:cNvSpPr>
          <p:nvPr>
            <p:ph idx="1"/>
          </p:nvPr>
        </p:nvSpPr>
        <p:spPr>
          <a:xfrm>
            <a:off x="1451579" y="2015732"/>
            <a:ext cx="9603275" cy="4689868"/>
          </a:xfrm>
        </p:spPr>
        <p:txBody>
          <a:bodyPr>
            <a:normAutofit/>
          </a:bodyPr>
          <a:lstStyle/>
          <a:p>
            <a:pPr fontAlgn="base"/>
            <a:r>
              <a:rPr lang="tr-TR" sz="2400"/>
              <a:t>Gereksinim Kimliği</a:t>
            </a:r>
          </a:p>
          <a:p>
            <a:pPr fontAlgn="base"/>
            <a:r>
              <a:rPr lang="tr-TR" sz="2400"/>
              <a:t>Gereksinim Türü ve Açıklaması</a:t>
            </a:r>
          </a:p>
          <a:p>
            <a:pPr fontAlgn="base"/>
            <a:r>
              <a:rPr lang="tr-TR" sz="2400"/>
              <a:t>Durumu Olan Test Durumları</a:t>
            </a:r>
          </a:p>
          <a:p>
            <a:pPr fontAlgn="base"/>
            <a:r>
              <a:rPr lang="tr-TR" sz="2400"/>
              <a:t>Test senaryolarının sayısında gereksinim kapsamı</a:t>
            </a:r>
          </a:p>
          <a:p>
            <a:pPr fontAlgn="base"/>
            <a:r>
              <a:rPr lang="tr-TR" sz="2400"/>
              <a:t>Spesifik test senaryosu için tasarım durumu ve uygulama durumu</a:t>
            </a:r>
          </a:p>
          <a:p>
            <a:pPr fontAlgn="base"/>
            <a:r>
              <a:rPr lang="tr-TR" sz="2400"/>
              <a:t>Kullanıcılar tarafından yapılacak herhangi bir Kullanıcı Kabul testi varsa UAT durumu da aynı matriste yakalanabilir.</a:t>
            </a:r>
          </a:p>
          <a:p>
            <a:pPr fontAlgn="base"/>
            <a:r>
              <a:rPr lang="tr-TR" sz="2400"/>
              <a:t>İlgili kusurlar ve mevcut durum da aynı matriste belirtilebilir.</a:t>
            </a:r>
          </a:p>
          <a:p>
            <a:endParaRPr lang="tr-TR"/>
          </a:p>
        </p:txBody>
      </p:sp>
    </p:spTree>
    <p:extLst>
      <p:ext uri="{BB962C8B-B14F-4D97-AF65-F5344CB8AC3E}">
        <p14:creationId xmlns:p14="http://schemas.microsoft.com/office/powerpoint/2010/main" val="20333595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604415" y="992778"/>
            <a:ext cx="9603275" cy="1049235"/>
          </a:xfrm>
        </p:spPr>
        <p:txBody>
          <a:bodyPr/>
          <a:lstStyle/>
          <a:p>
            <a:r>
              <a:rPr lang="tr-TR" b="1"/>
              <a:t>İzlenebilirlik test matris türleri</a:t>
            </a:r>
            <a:br>
              <a:rPr lang="tr-TR" b="1"/>
            </a:br>
            <a:endParaRPr lang="tr-TR"/>
          </a:p>
        </p:txBody>
      </p:sp>
      <p:sp>
        <p:nvSpPr>
          <p:cNvPr id="3" name="İçerik Yer Tutucusu 2"/>
          <p:cNvSpPr>
            <a:spLocks noGrp="1"/>
          </p:cNvSpPr>
          <p:nvPr>
            <p:ph idx="1"/>
          </p:nvPr>
        </p:nvSpPr>
        <p:spPr>
          <a:xfrm>
            <a:off x="1895332" y="2405697"/>
            <a:ext cx="9603275" cy="3450613"/>
          </a:xfrm>
        </p:spPr>
        <p:txBody>
          <a:bodyPr/>
          <a:lstStyle/>
          <a:p>
            <a:r>
              <a:rPr lang="tr-TR" sz="2400" b="1"/>
              <a:t>İleri izlenebilirlik</a:t>
            </a:r>
          </a:p>
          <a:p>
            <a:r>
              <a:rPr lang="tr-TR" sz="2400" b="1"/>
              <a:t>Geriye dönük izlenebilirlik</a:t>
            </a:r>
          </a:p>
          <a:p>
            <a:r>
              <a:rPr lang="tr-TR" sz="2400" b="1"/>
              <a:t>İki yönlü izlenebilirlik</a:t>
            </a:r>
          </a:p>
          <a:p>
            <a:endParaRPr lang="tr-TR"/>
          </a:p>
        </p:txBody>
      </p:sp>
    </p:spTree>
    <p:extLst>
      <p:ext uri="{BB962C8B-B14F-4D97-AF65-F5344CB8AC3E}">
        <p14:creationId xmlns:p14="http://schemas.microsoft.com/office/powerpoint/2010/main" val="2773400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765780" y="966497"/>
            <a:ext cx="9603275" cy="1049235"/>
          </a:xfrm>
        </p:spPr>
        <p:txBody>
          <a:bodyPr>
            <a:normAutofit/>
          </a:bodyPr>
          <a:lstStyle/>
          <a:p>
            <a:r>
              <a:rPr lang="tr-TR" sz="2800" b="1"/>
              <a:t>İleri izlenebilirlik</a:t>
            </a:r>
            <a:br>
              <a:rPr lang="tr-TR" sz="2800" b="1"/>
            </a:br>
            <a:endParaRPr lang="tr-TR" sz="2800" b="1"/>
          </a:p>
        </p:txBody>
      </p:sp>
      <p:sp>
        <p:nvSpPr>
          <p:cNvPr id="3" name="İçerik Yer Tutucusu 2"/>
          <p:cNvSpPr>
            <a:spLocks noGrp="1"/>
          </p:cNvSpPr>
          <p:nvPr>
            <p:ph idx="1"/>
          </p:nvPr>
        </p:nvSpPr>
        <p:spPr/>
        <p:txBody>
          <a:bodyPr/>
          <a:lstStyle/>
          <a:p>
            <a:r>
              <a:rPr lang="tr-TR" sz="2800"/>
              <a:t>tek tek ürün parçaları gibi tasarım veya uygulama bileşenlerini izleme yeteneğini ifade eder. Bunu yapmak için, ürünlerin hareketlerini ve ilerlemelerini takip etmek için birikmiş verileri kullanılır. Bu izlenebilirlik türü, yörüngesini ve test gereksinimlerini belirlemek için öncelikle ürünün zaman çizelgesine odaklanır.</a:t>
            </a:r>
          </a:p>
          <a:p>
            <a:endParaRPr lang="tr-TR"/>
          </a:p>
        </p:txBody>
      </p:sp>
    </p:spTree>
    <p:extLst>
      <p:ext uri="{BB962C8B-B14F-4D97-AF65-F5344CB8AC3E}">
        <p14:creationId xmlns:p14="http://schemas.microsoft.com/office/powerpoint/2010/main" val="15393596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725438" y="777624"/>
            <a:ext cx="9603275" cy="1049235"/>
          </a:xfrm>
        </p:spPr>
        <p:txBody>
          <a:bodyPr>
            <a:normAutofit/>
          </a:bodyPr>
          <a:lstStyle/>
          <a:p>
            <a:r>
              <a:rPr lang="tr-TR" sz="2800" b="1"/>
              <a:t>Geriye dönük izlenebilirlik</a:t>
            </a:r>
            <a:br>
              <a:rPr lang="tr-TR" sz="2800" b="1"/>
            </a:br>
            <a:endParaRPr lang="tr-TR" sz="2800" b="1"/>
          </a:p>
        </p:txBody>
      </p:sp>
      <p:sp>
        <p:nvSpPr>
          <p:cNvPr id="3" name="İçerik Yer Tutucusu 2"/>
          <p:cNvSpPr>
            <a:spLocks noGrp="1"/>
          </p:cNvSpPr>
          <p:nvPr>
            <p:ph idx="1"/>
          </p:nvPr>
        </p:nvSpPr>
        <p:spPr/>
        <p:txBody>
          <a:bodyPr>
            <a:normAutofit fontScale="92500" lnSpcReduction="10000"/>
          </a:bodyPr>
          <a:lstStyle/>
          <a:p>
            <a:r>
              <a:rPr lang="tr-TR" sz="2800"/>
              <a:t>Geriye dönük izlenebilirlik, test senaryolarını gereksinimlere göre eşler, bu da projenin kaynakları aşırı kullanmadan en iyi şekilde ilerlemesini sağlamaya yardımcı olur. Bu, ürün kayıtlarını zaman içinde geriye doğru izlemenizi gerektirir.</a:t>
            </a:r>
          </a:p>
          <a:p>
            <a:r>
              <a:rPr lang="tr-TR" sz="2800"/>
              <a:t> Örneğin, ürünlerin sevkiyatıyla ilgili engeller ortaya çıktığında, kaliteyi artırmak ve daha fazla engelin oluşmasını önlemek için sorunu belirlemek ve araştırmak faydalıdır.</a:t>
            </a:r>
          </a:p>
          <a:p>
            <a:endParaRPr lang="tr-TR"/>
          </a:p>
        </p:txBody>
      </p:sp>
    </p:spTree>
    <p:extLst>
      <p:ext uri="{BB962C8B-B14F-4D97-AF65-F5344CB8AC3E}">
        <p14:creationId xmlns:p14="http://schemas.microsoft.com/office/powerpoint/2010/main" val="3222153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ş Office alanı">
            <a:extLst>
              <a:ext uri="{FF2B5EF4-FFF2-40B4-BE49-F238E27FC236}">
                <a16:creationId xmlns:a16="http://schemas.microsoft.com/office/drawing/2014/main" id="{58712B62-524A-B209-0D79-0FAA6566C2CB}"/>
              </a:ext>
            </a:extLst>
          </p:cNvPr>
          <p:cNvPicPr>
            <a:picLocks noChangeAspect="1"/>
          </p:cNvPicPr>
          <p:nvPr/>
        </p:nvPicPr>
        <p:blipFill>
          <a:blip r:embed="rId2">
            <a:duotone>
              <a:schemeClr val="bg2">
                <a:shade val="45000"/>
                <a:satMod val="135000"/>
              </a:schemeClr>
              <a:prstClr val="white"/>
            </a:duotone>
            <a:alphaModFix amt="50000"/>
          </a:blip>
          <a:srcRect t="1446" r="-1" b="14282"/>
          <a:stretch>
            <a:fillRect/>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FE02A49-DCB8-5911-BC6C-EC0C94D9B99B}"/>
              </a:ext>
            </a:extLst>
          </p:cNvPr>
          <p:cNvSpPr>
            <a:spLocks noGrp="1"/>
          </p:cNvSpPr>
          <p:nvPr>
            <p:ph idx="1"/>
          </p:nvPr>
        </p:nvSpPr>
        <p:spPr>
          <a:xfrm>
            <a:off x="1451579" y="2015732"/>
            <a:ext cx="9603275" cy="3450613"/>
          </a:xfrm>
        </p:spPr>
        <p:txBody>
          <a:bodyPr>
            <a:normAutofit/>
          </a:bodyPr>
          <a:lstStyle/>
          <a:p>
            <a:r>
              <a:rPr lang="tr-TR" dirty="0"/>
              <a:t>Tablo 8.1 de göreceğimiz gibi gereksinim yönetimi için kullanılan geleneksel ofis araçlarının yeteneklerini, zengin özelliklere sahip bir gereksinim yönetimi aracıyla karşılaştırıyoruz . Ancak en ünlü gereksinim araçları, yüksek düzeyde işlevsellik sağlayan büyük, ticari veya açık kaynaklı paketlerdir. Bu gereksinim yönetimi araçlarının başlıca işlevi, gereksinimler için kaynaklar, gereksinimler, kullanım senaryoları, ve gereksinim mühendisliği yaşam döngüsü boyunca, kullanıcı öyküleri gibi tüm "tipik" gereksinim mühendislik nesnelerini temsil etmek ve düzenlemektir. Kullanıcı tanımlı varlıklar için de genellikle destek sağlanır. Bu büyük, ticari gereksinim mühendisliği araçları için diğer tipik işlevler şunları içerir:</a:t>
            </a:r>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51394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792673" y="804519"/>
            <a:ext cx="9603275" cy="1049235"/>
          </a:xfrm>
        </p:spPr>
        <p:txBody>
          <a:bodyPr>
            <a:normAutofit/>
          </a:bodyPr>
          <a:lstStyle/>
          <a:p>
            <a:r>
              <a:rPr lang="tr-TR" sz="2800" b="1"/>
              <a:t>İki   yönlü  izlenebilirlik</a:t>
            </a:r>
            <a:br>
              <a:rPr lang="tr-TR" sz="2800" b="1"/>
            </a:br>
            <a:endParaRPr lang="tr-TR" sz="2800" b="1"/>
          </a:p>
        </p:txBody>
      </p:sp>
      <p:sp>
        <p:nvSpPr>
          <p:cNvPr id="3" name="İçerik Yer Tutucusu 2"/>
          <p:cNvSpPr>
            <a:spLocks noGrp="1"/>
          </p:cNvSpPr>
          <p:nvPr>
            <p:ph idx="1"/>
          </p:nvPr>
        </p:nvSpPr>
        <p:spPr/>
        <p:txBody>
          <a:bodyPr>
            <a:normAutofit lnSpcReduction="10000"/>
          </a:bodyPr>
          <a:lstStyle/>
          <a:p>
            <a:r>
              <a:rPr lang="tr-TR" sz="2800"/>
              <a:t>Çift yönlü izlenebilirlik, hem ileriye hem de geriye dönük izlenebilirliği, her bir test senaryosuna özel gereksinimleri ilişkilendiren tek bir belgede birleştirir. Bu matris, gereksinimleri ve test senaryolarını çapraz analiz ederek bir gereksinim değişikliğinin veya bir kusurun proje üzerindeki etkisini analiz edebilir. İleriye dönük izlenebilirlik gibi, bir projenin yörüngesini ölçebilir.</a:t>
            </a:r>
          </a:p>
          <a:p>
            <a:endParaRPr lang="tr-TR"/>
          </a:p>
        </p:txBody>
      </p:sp>
    </p:spTree>
    <p:extLst>
      <p:ext uri="{BB962C8B-B14F-4D97-AF65-F5344CB8AC3E}">
        <p14:creationId xmlns:p14="http://schemas.microsoft.com/office/powerpoint/2010/main" val="25772572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l"/>
            <a:r>
              <a:rPr lang="tr-TR" sz="4400" b="1"/>
              <a:t>Özet</a:t>
            </a:r>
            <a:br>
              <a:rPr lang="tr-TR" b="1"/>
            </a:br>
            <a:endParaRPr lang="tr-TR"/>
          </a:p>
        </p:txBody>
      </p:sp>
      <p:sp>
        <p:nvSpPr>
          <p:cNvPr id="3" name="İçerik Yer Tutucusu 2"/>
          <p:cNvSpPr>
            <a:spLocks noGrp="1"/>
          </p:cNvSpPr>
          <p:nvPr>
            <p:ph idx="1"/>
          </p:nvPr>
        </p:nvSpPr>
        <p:spPr>
          <a:xfrm>
            <a:off x="1289539" y="2015732"/>
            <a:ext cx="9765316" cy="3763745"/>
          </a:xfrm>
        </p:spPr>
        <p:txBody>
          <a:bodyPr>
            <a:normAutofit/>
          </a:bodyPr>
          <a:lstStyle/>
          <a:p>
            <a:pPr marL="0" indent="0">
              <a:buNone/>
            </a:pPr>
            <a:endParaRPr lang="tr-TR" sz="2800"/>
          </a:p>
          <a:p>
            <a:r>
              <a:rPr lang="tr-TR" sz="2800"/>
              <a:t> Gereksinimi talep eden kişiyle ilişkilendiren ve projenin     amaçlarını veya çıktıları üzerindeki etkisini gösterir.</a:t>
            </a:r>
          </a:p>
          <a:p>
            <a:r>
              <a:rPr lang="tr-TR" sz="2800"/>
              <a:t>  Proje çapında değişiklik yönetimi için kullanışlıdır.</a:t>
            </a:r>
          </a:p>
          <a:p>
            <a:r>
              <a:rPr lang="tr-TR" sz="2800"/>
              <a:t>  Gereksinimin projeye katacağı değeri ve önemli olup            olmadığını belirtmek için kullanılır.</a:t>
            </a:r>
          </a:p>
          <a:p>
            <a:endParaRPr lang="tr-TR" sz="2800"/>
          </a:p>
          <a:p>
            <a:endParaRPr lang="tr-TR" sz="2800"/>
          </a:p>
          <a:p>
            <a:endParaRPr lang="tr-TR"/>
          </a:p>
        </p:txBody>
      </p:sp>
    </p:spTree>
    <p:extLst>
      <p:ext uri="{BB962C8B-B14F-4D97-AF65-F5344CB8AC3E}">
        <p14:creationId xmlns:p14="http://schemas.microsoft.com/office/powerpoint/2010/main" val="36775313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Resi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07" y="573140"/>
            <a:ext cx="6774431" cy="5100748"/>
          </a:xfrm>
          <a:prstGeom prst="rect">
            <a:avLst/>
          </a:prstGeom>
        </p:spPr>
      </p:pic>
    </p:spTree>
    <p:extLst>
      <p:ext uri="{BB962C8B-B14F-4D97-AF65-F5344CB8AC3E}">
        <p14:creationId xmlns:p14="http://schemas.microsoft.com/office/powerpoint/2010/main" val="87988403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b="1"/>
            </a:br>
            <a:r>
              <a:rPr lang="tr-TR" b="1"/>
              <a:t>Rational RequisitePro nedir?</a:t>
            </a:r>
            <a:br>
              <a:rPr lang="tr-TR" b="1"/>
            </a:br>
            <a:endParaRPr lang="tr-TR"/>
          </a:p>
        </p:txBody>
      </p:sp>
      <p:sp>
        <p:nvSpPr>
          <p:cNvPr id="3" name="İçerik Yer Tutucusu 2"/>
          <p:cNvSpPr>
            <a:spLocks noGrp="1"/>
          </p:cNvSpPr>
          <p:nvPr>
            <p:ph idx="1"/>
          </p:nvPr>
        </p:nvSpPr>
        <p:spPr>
          <a:xfrm>
            <a:off x="941295" y="2015732"/>
            <a:ext cx="10113560" cy="3450613"/>
          </a:xfrm>
        </p:spPr>
        <p:txBody>
          <a:bodyPr>
            <a:normAutofit lnSpcReduction="10000"/>
          </a:bodyPr>
          <a:lstStyle/>
          <a:p>
            <a:endParaRPr lang="tr-TR" sz="2400"/>
          </a:p>
          <a:p>
            <a:r>
              <a:rPr lang="tr-TR" sz="2400"/>
              <a:t>ekiplerin proje gereksinimlerini yönetmesine yardımcı olan, </a:t>
            </a:r>
            <a:r>
              <a:rPr lang="tr-TR" sz="2400" b="1"/>
              <a:t>International Business Machines</a:t>
            </a:r>
            <a:r>
              <a:rPr lang="tr-TR" sz="2400"/>
              <a:t> 'in güçlü, kullanımı kolay bir gereksinim yönetim aracıdır.</a:t>
            </a:r>
          </a:p>
          <a:p>
            <a:endParaRPr lang="tr-TR" sz="2400"/>
          </a:p>
          <a:p>
            <a:r>
              <a:rPr lang="tr-TR" sz="2400"/>
              <a:t>İyileştirilmiş gereksinim yönetimi, doğru sorunun zamanında ve bütçe dahilinde tanımlanmasını daha olası hale getirdiğinden, proje riskini azaltırken ekip iletişimini ve işbirliğini destekler.</a:t>
            </a:r>
          </a:p>
          <a:p>
            <a:endParaRPr lang="tr-TR"/>
          </a:p>
        </p:txBody>
      </p:sp>
    </p:spTree>
    <p:extLst>
      <p:ext uri="{BB962C8B-B14F-4D97-AF65-F5344CB8AC3E}">
        <p14:creationId xmlns:p14="http://schemas.microsoft.com/office/powerpoint/2010/main" val="2132789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631308" y="817966"/>
            <a:ext cx="9603275" cy="1049235"/>
          </a:xfrm>
        </p:spPr>
        <p:txBody>
          <a:bodyPr>
            <a:normAutofit fontScale="90000"/>
          </a:bodyPr>
          <a:lstStyle/>
          <a:p>
            <a:br>
              <a:rPr lang="tr-TR" b="1"/>
            </a:br>
            <a:r>
              <a:rPr lang="tr-TR" b="1"/>
              <a:t>Rational RequisitePro nedir?</a:t>
            </a:r>
            <a:br>
              <a:rPr lang="tr-TR" b="1"/>
            </a:br>
            <a:endParaRPr lang="tr-TR"/>
          </a:p>
        </p:txBody>
      </p:sp>
      <p:sp>
        <p:nvSpPr>
          <p:cNvPr id="3" name="İçerik Yer Tutucusu 2"/>
          <p:cNvSpPr>
            <a:spLocks noGrp="1"/>
          </p:cNvSpPr>
          <p:nvPr>
            <p:ph idx="1"/>
          </p:nvPr>
        </p:nvSpPr>
        <p:spPr/>
        <p:txBody>
          <a:bodyPr/>
          <a:lstStyle/>
          <a:p>
            <a:endParaRPr lang="tr-TR" sz="2400"/>
          </a:p>
          <a:p>
            <a:r>
              <a:rPr lang="tr-TR" sz="2400" err="1"/>
              <a:t>RequisitePro ayrıca Microsoft Word'e isteğe bağlı dinamik bağlantı sayesinde bir veritabanı ve kelime işlemcinin gücünü sunar. Güçlü mimarisi, güçlü bir sıralama ve sorgulama yetenekleri için bir veritabanına dinamik olarak bağlanan canlı gereksinim belgelerini korur.</a:t>
            </a:r>
          </a:p>
          <a:p>
            <a:endParaRPr lang="tr-TR"/>
          </a:p>
        </p:txBody>
      </p:sp>
    </p:spTree>
    <p:extLst>
      <p:ext uri="{BB962C8B-B14F-4D97-AF65-F5344CB8AC3E}">
        <p14:creationId xmlns:p14="http://schemas.microsoft.com/office/powerpoint/2010/main" val="35784272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564073" y="777625"/>
            <a:ext cx="9603275" cy="1049235"/>
          </a:xfrm>
        </p:spPr>
        <p:txBody>
          <a:bodyPr>
            <a:normAutofit fontScale="90000"/>
          </a:bodyPr>
          <a:lstStyle/>
          <a:p>
            <a:r>
              <a:rPr lang="tr-TR" b="1" err="1"/>
              <a:t>Rational RequisitePro Ne İçin Kullanılır?</a:t>
            </a:r>
            <a:br>
              <a:rPr lang="tr-TR"/>
            </a:br>
            <a:endParaRPr lang="tr-TR"/>
          </a:p>
        </p:txBody>
      </p:sp>
      <p:sp>
        <p:nvSpPr>
          <p:cNvPr id="3" name="İçerik Yer Tutucusu 2"/>
          <p:cNvSpPr>
            <a:spLocks noGrp="1"/>
          </p:cNvSpPr>
          <p:nvPr>
            <p:ph idx="1"/>
          </p:nvPr>
        </p:nvSpPr>
        <p:spPr>
          <a:xfrm>
            <a:off x="954038" y="1961944"/>
            <a:ext cx="10529750" cy="4532986"/>
          </a:xfrm>
        </p:spPr>
        <p:txBody>
          <a:bodyPr>
            <a:normAutofit/>
          </a:bodyPr>
          <a:lstStyle/>
          <a:p>
            <a:r>
              <a:rPr lang="tr-TR" sz="2400"/>
              <a:t>kullanıcıların gereksinimleri organize etmelerine ve önceliklendirmelerine, aralarındaki ilişkileri izlemelerine ve onları etkileyen değişiklikleri izlemelerine, her gereksinim için değişiklik geçmişini yakalamalarına ve proje gereksinimlerinin evrimine ilişkin bir denetim izi oluşturmalarına olanak tanır.</a:t>
            </a:r>
          </a:p>
          <a:p>
            <a:pPr marL="0" indent="0">
              <a:buNone/>
            </a:pPr>
            <a:endParaRPr lang="tr-TR" sz="2400"/>
          </a:p>
          <a:p>
            <a:r>
              <a:rPr lang="tr-TR"/>
              <a:t> </a:t>
            </a:r>
            <a:r>
              <a:rPr lang="tr-TR" sz="2600"/>
              <a:t>Ek olarak, RequisitePro, işlevler arası ekipleri birleştirmek ve kurumsal yazılım projelerini gereksinimlerden sürüme kadar desteklemek için tasarlanmış diğer Rational Suite araçlarıyla entegre olur.</a:t>
            </a:r>
          </a:p>
          <a:p>
            <a:endParaRPr lang="tr-TR"/>
          </a:p>
        </p:txBody>
      </p:sp>
    </p:spTree>
    <p:extLst>
      <p:ext uri="{BB962C8B-B14F-4D97-AF65-F5344CB8AC3E}">
        <p14:creationId xmlns:p14="http://schemas.microsoft.com/office/powerpoint/2010/main" val="366646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710" y="2205318"/>
            <a:ext cx="6132977" cy="1997617"/>
          </a:xfrm>
          <a:prstGeom prst="rect">
            <a:avLst/>
          </a:prstGeom>
        </p:spPr>
      </p:pic>
    </p:spTree>
    <p:extLst>
      <p:ext uri="{BB962C8B-B14F-4D97-AF65-F5344CB8AC3E}">
        <p14:creationId xmlns:p14="http://schemas.microsoft.com/office/powerpoint/2010/main" val="6498526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980932" y="764178"/>
            <a:ext cx="9603275" cy="1049235"/>
          </a:xfrm>
        </p:spPr>
        <p:txBody>
          <a:bodyPr/>
          <a:lstStyle/>
          <a:p>
            <a:r>
              <a:rPr lang="tr-TR" b="1" err="1"/>
              <a:t>Balsamiq  Nedir</a:t>
            </a:r>
            <a:br>
              <a:rPr lang="tr-TR" b="1" err="1"/>
            </a:br>
            <a:endParaRPr lang="tr-TR"/>
          </a:p>
        </p:txBody>
      </p:sp>
      <p:sp>
        <p:nvSpPr>
          <p:cNvPr id="3" name="İçerik Yer Tutucusu 2"/>
          <p:cNvSpPr>
            <a:spLocks noGrp="1"/>
          </p:cNvSpPr>
          <p:nvPr>
            <p:ph idx="1"/>
          </p:nvPr>
        </p:nvSpPr>
        <p:spPr>
          <a:xfrm>
            <a:off x="1491921" y="2338461"/>
            <a:ext cx="9603275" cy="3450613"/>
          </a:xfrm>
        </p:spPr>
        <p:txBody>
          <a:bodyPr/>
          <a:lstStyle/>
          <a:p>
            <a:r>
              <a:rPr lang="tr-TR"/>
              <a:t>2008'de piyasaya sürülen Balsamiq, masaüstü ve web için kullanılabilen popüler bir tel çerçeveleme aracıdır</a:t>
            </a:r>
          </a:p>
          <a:p>
            <a:endParaRPr lang="tr-TR"/>
          </a:p>
        </p:txBody>
      </p:sp>
    </p:spTree>
    <p:extLst>
      <p:ext uri="{BB962C8B-B14F-4D97-AF65-F5344CB8AC3E}">
        <p14:creationId xmlns:p14="http://schemas.microsoft.com/office/powerpoint/2010/main" val="2551455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940591" y="656601"/>
            <a:ext cx="9603275" cy="1049235"/>
          </a:xfrm>
        </p:spPr>
        <p:txBody>
          <a:bodyPr/>
          <a:lstStyle/>
          <a:p>
            <a:r>
              <a:rPr lang="tr-TR" b="1" err="1"/>
              <a:t>Balsamiq Bulutu Nedir?</a:t>
            </a:r>
            <a:br>
              <a:rPr lang="tr-TR" b="1" err="1"/>
            </a:br>
            <a:endParaRPr lang="tr-TR"/>
          </a:p>
        </p:txBody>
      </p:sp>
      <p:sp>
        <p:nvSpPr>
          <p:cNvPr id="3" name="İçerik Yer Tutucusu 2"/>
          <p:cNvSpPr>
            <a:spLocks noGrp="1"/>
          </p:cNvSpPr>
          <p:nvPr>
            <p:ph idx="1"/>
          </p:nvPr>
        </p:nvSpPr>
        <p:spPr>
          <a:xfrm>
            <a:off x="1115403" y="2392249"/>
            <a:ext cx="9603275" cy="3450613"/>
          </a:xfrm>
        </p:spPr>
        <p:txBody>
          <a:bodyPr/>
          <a:lstStyle/>
          <a:p>
            <a:r>
              <a:rPr lang="tr-TR" sz="2400" err="1"/>
              <a:t>Balsamiq Cloud, özel özelliklerine erişerek tasarımlar ve tel çerçeveler oluşturmak için kullanabileceğiniz web tabanlı bir araçtır. Balsamiq bulut fiyatlandırması gereksinimlerinize göre farklılık gösterebilir ve çoğunlukla UX tasarımcıları, ajanslar, geliştiriciler vb. tarafından kullanılır.</a:t>
            </a:r>
          </a:p>
          <a:p>
            <a:endParaRPr lang="tr-TR"/>
          </a:p>
          <a:p>
            <a:endParaRPr lang="tr-TR"/>
          </a:p>
        </p:txBody>
      </p:sp>
    </p:spTree>
    <p:extLst>
      <p:ext uri="{BB962C8B-B14F-4D97-AF65-F5344CB8AC3E}">
        <p14:creationId xmlns:p14="http://schemas.microsoft.com/office/powerpoint/2010/main" val="2375859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7668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6B79F375-1D6C-8C34-25AE-BDFDB1935E0E}"/>
              </a:ext>
            </a:extLst>
          </p:cNvPr>
          <p:cNvGraphicFramePr>
            <a:graphicFrameLocks noGrp="1"/>
          </p:cNvGraphicFramePr>
          <p:nvPr>
            <p:ph idx="1"/>
            <p:extLst>
              <p:ext uri="{D42A27DB-BD31-4B8C-83A1-F6EECF244321}">
                <p14:modId xmlns:p14="http://schemas.microsoft.com/office/powerpoint/2010/main" val="7579308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80765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2EBB-B8E9-4EFF-B447-E36C5F4BD772}"/>
              </a:ext>
            </a:extLst>
          </p:cNvPr>
          <p:cNvSpPr>
            <a:spLocks noGrp="1"/>
          </p:cNvSpPr>
          <p:nvPr>
            <p:ph type="ctrTitle"/>
          </p:nvPr>
        </p:nvSpPr>
        <p:spPr/>
        <p:txBody>
          <a:bodyPr>
            <a:normAutofit/>
          </a:bodyPr>
          <a:lstStyle/>
          <a:p>
            <a:r>
              <a:rPr lang="en-US" sz="3600" err="1">
                <a:solidFill>
                  <a:srgbClr val="000000"/>
                </a:solidFill>
                <a:effectLst/>
                <a:latin typeface="Cambria" panose="02040503050406030204" pitchFamily="18" charset="0"/>
                <a:ea typeface="Calibri" panose="020F0502020204030204" pitchFamily="34" charset="0"/>
                <a:cs typeface="Cambria" panose="02040503050406030204" pitchFamily="18" charset="0"/>
              </a:rPr>
              <a:t>İ</a:t>
            </a:r>
            <a:r>
              <a:rPr lang="en-US" sz="3600" err="1">
                <a:solidFill>
                  <a:srgbClr val="000000"/>
                </a:solidFill>
                <a:effectLst/>
                <a:latin typeface="Roboto" panose="02000000000000000000" pitchFamily="2" charset="0"/>
                <a:ea typeface="Calibri" panose="020F0502020204030204" pitchFamily="34" charset="0"/>
                <a:cs typeface="Arial" panose="020B0604020202020204" pitchFamily="34" charset="0"/>
              </a:rPr>
              <a:t>zlenebilirlik Matrisi Nas</a:t>
            </a:r>
            <a:r>
              <a:rPr lang="en-US" sz="3600" err="1">
                <a:solidFill>
                  <a:srgbClr val="000000"/>
                </a:solidFill>
                <a:effectLst/>
                <a:latin typeface="Cambria" panose="02040503050406030204" pitchFamily="18" charset="0"/>
                <a:ea typeface="Calibri" panose="020F0502020204030204" pitchFamily="34" charset="0"/>
                <a:cs typeface="Cambria" panose="02040503050406030204" pitchFamily="18" charset="0"/>
              </a:rPr>
              <a:t>ı</a:t>
            </a:r>
            <a:r>
              <a:rPr lang="en-US" sz="3600" err="1">
                <a:solidFill>
                  <a:srgbClr val="000000"/>
                </a:solidFill>
                <a:effectLst/>
                <a:latin typeface="Roboto" panose="02000000000000000000" pitchFamily="2" charset="0"/>
                <a:ea typeface="Calibri" panose="020F0502020204030204" pitchFamily="34" charset="0"/>
                <a:cs typeface="Arial" panose="020B0604020202020204" pitchFamily="34" charset="0"/>
              </a:rPr>
              <a:t>l Olu</a:t>
            </a:r>
            <a:r>
              <a:rPr lang="en-US" sz="3600" err="1">
                <a:solidFill>
                  <a:srgbClr val="000000"/>
                </a:solidFill>
                <a:effectLst/>
                <a:latin typeface="Cambria" panose="02040503050406030204" pitchFamily="18" charset="0"/>
                <a:ea typeface="Calibri" panose="020F0502020204030204" pitchFamily="34" charset="0"/>
                <a:cs typeface="Cambria" panose="02040503050406030204" pitchFamily="18" charset="0"/>
              </a:rPr>
              <a:t>ş</a:t>
            </a:r>
            <a:r>
              <a:rPr lang="en-US" sz="3600" err="1">
                <a:solidFill>
                  <a:srgbClr val="000000"/>
                </a:solidFill>
                <a:effectLst/>
                <a:latin typeface="Roboto" panose="02000000000000000000" pitchFamily="2" charset="0"/>
                <a:ea typeface="Calibri" panose="020F0502020204030204" pitchFamily="34" charset="0"/>
                <a:cs typeface="Arial" panose="020B0604020202020204" pitchFamily="34" charset="0"/>
              </a:rPr>
              <a:t>turmak</a:t>
            </a:r>
            <a:endParaRPr lang="en-US" sz="12500"/>
          </a:p>
        </p:txBody>
      </p:sp>
      <p:sp>
        <p:nvSpPr>
          <p:cNvPr id="3" name="Subtitle 2">
            <a:extLst>
              <a:ext uri="{FF2B5EF4-FFF2-40B4-BE49-F238E27FC236}">
                <a16:creationId xmlns:a16="http://schemas.microsoft.com/office/drawing/2014/main" id="{91060486-6A00-4ACF-8B22-DE023F193340}"/>
              </a:ext>
            </a:extLst>
          </p:cNvPr>
          <p:cNvSpPr>
            <a:spLocks noGrp="1"/>
          </p:cNvSpPr>
          <p:nvPr>
            <p:ph type="subTitle" idx="1"/>
          </p:nvPr>
        </p:nvSpPr>
        <p:spPr/>
        <p:txBody>
          <a:bodyPr/>
          <a:lstStyle/>
          <a:p>
            <a:endParaRPr lang="en-US"/>
          </a:p>
          <a:p>
            <a:endParaRPr lang="en-US"/>
          </a:p>
        </p:txBody>
      </p:sp>
    </p:spTree>
    <p:extLst>
      <p:ext uri="{BB962C8B-B14F-4D97-AF65-F5344CB8AC3E}">
        <p14:creationId xmlns:p14="http://schemas.microsoft.com/office/powerpoint/2010/main" val="292311158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81D82-3814-4F98-855C-402035B81120}"/>
              </a:ext>
            </a:extLst>
          </p:cNvPr>
          <p:cNvSpPr txBox="1"/>
          <p:nvPr/>
        </p:nvSpPr>
        <p:spPr>
          <a:xfrm>
            <a:off x="907774" y="609600"/>
            <a:ext cx="10137913" cy="427809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err="1"/>
              <a:t>Projeniz için izlenebilirlik oluşturmak için</a:t>
            </a:r>
            <a:r>
              <a:rPr lang="tr-CY" sz="3600"/>
              <a:t> yapmanız gereken şeyler</a:t>
            </a:r>
            <a:r>
              <a:rPr lang="en-US" sz="3600"/>
              <a:t>.</a:t>
            </a:r>
            <a:endParaRPr lang="tr-CY" sz="3600"/>
          </a:p>
          <a:p>
            <a:endParaRPr lang="tr-CY" sz="2800"/>
          </a:p>
          <a:p>
            <a:pPr marL="514350" indent="-514350">
              <a:buFont typeface="Arial" panose="020B0604020202020204" pitchFamily="34" charset="0"/>
              <a:buChar char="•"/>
            </a:pPr>
            <a:r>
              <a:rPr lang="en-US" sz="2800" b="0" i="0" err="1">
                <a:solidFill>
                  <a:srgbClr val="000000"/>
                </a:solidFill>
                <a:effectLst/>
                <a:latin typeface="Roboto" panose="02000000000000000000" pitchFamily="2" charset="0"/>
              </a:rPr>
              <a:t>Hedefinizi Tanımlayın .</a:t>
            </a:r>
            <a:endParaRPr lang="tr-CY" sz="2800" b="0" i="0">
              <a:solidFill>
                <a:srgbClr val="000000"/>
              </a:solidFill>
              <a:effectLst/>
              <a:latin typeface="Roboto" panose="02000000000000000000" pitchFamily="2" charset="0"/>
            </a:endParaRPr>
          </a:p>
          <a:p>
            <a:pPr marL="514350" indent="-514350">
              <a:buFont typeface="Arial" panose="020B0604020202020204" pitchFamily="34" charset="0"/>
              <a:buChar char="•"/>
            </a:pPr>
            <a:endParaRPr lang="en-US" sz="2800" b="0" i="0">
              <a:solidFill>
                <a:srgbClr val="000000"/>
              </a:solidFill>
              <a:effectLst/>
              <a:latin typeface="Roboto" panose="02000000000000000000" pitchFamily="2" charset="0"/>
            </a:endParaRPr>
          </a:p>
          <a:p>
            <a:r>
              <a:rPr lang="en-US" sz="2400" b="0" i="0" err="1">
                <a:solidFill>
                  <a:srgbClr val="000000"/>
                </a:solidFill>
                <a:effectLst/>
                <a:latin typeface="Roboto" panose="02000000000000000000" pitchFamily="2" charset="0"/>
              </a:rPr>
              <a:t>İzlenebilirlik matrisi oluştururken ilk adımınız hedeflerinizi belirlemektir.</a:t>
            </a:r>
            <a:endParaRPr lang="tr-CY" sz="2400" b="0" i="0">
              <a:solidFill>
                <a:srgbClr val="000000"/>
              </a:solidFill>
              <a:effectLst/>
              <a:latin typeface="Roboto" panose="02000000000000000000" pitchFamily="2" charset="0"/>
            </a:endParaRPr>
          </a:p>
          <a:p>
            <a:endParaRPr lang="tr-CY" sz="2400">
              <a:solidFill>
                <a:srgbClr val="000000"/>
              </a:solidFill>
              <a:latin typeface="Roboto" panose="02000000000000000000" pitchFamily="2" charset="0"/>
            </a:endParaRPr>
          </a:p>
          <a:p>
            <a:endParaRPr lang="tr-CY" sz="2400" b="0" i="0">
              <a:solidFill>
                <a:srgbClr val="000000"/>
              </a:solidFill>
              <a:effectLst/>
              <a:latin typeface="Roboto" panose="02000000000000000000" pitchFamily="2" charset="0"/>
            </a:endParaRPr>
          </a:p>
          <a:p>
            <a:r>
              <a:rPr lang="en-US" sz="2400" b="0" i="0" err="1">
                <a:solidFill>
                  <a:srgbClr val="000000"/>
                </a:solidFill>
                <a:effectLst/>
                <a:latin typeface="Roboto" panose="02000000000000000000" pitchFamily="2" charset="0"/>
              </a:rPr>
              <a:t>İzlenebilirlik matrisi ile ne sunmak istiyorsunuz?</a:t>
            </a:r>
            <a:endParaRPr lang="tr-CY" sz="2400" b="0" i="0">
              <a:solidFill>
                <a:srgbClr val="000000"/>
              </a:solidFill>
              <a:effectLst/>
              <a:latin typeface="Roboto" panose="02000000000000000000" pitchFamily="2" charset="0"/>
            </a:endParaRPr>
          </a:p>
          <a:p>
            <a:pPr marL="514350" indent="-514350">
              <a:buFont typeface="Arial" panose="020B0604020202020204" pitchFamily="34" charset="0"/>
              <a:buChar char="•"/>
            </a:pPr>
            <a:endParaRPr lang="tr-CY" sz="2000" b="0" i="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35334719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EC86B-FACD-4A29-93BE-FF73470A2B0A}"/>
              </a:ext>
            </a:extLst>
          </p:cNvPr>
          <p:cNvSpPr txBox="1"/>
          <p:nvPr/>
        </p:nvSpPr>
        <p:spPr>
          <a:xfrm>
            <a:off x="596348" y="212034"/>
            <a:ext cx="10502347" cy="50783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tr-TR" sz="3200" dirty="0">
                <a:solidFill>
                  <a:srgbClr val="000000"/>
                </a:solidFill>
                <a:latin typeface="Roboto" panose="02000000000000000000" pitchFamily="2" charset="0"/>
              </a:rPr>
              <a:t>Etkinlerini </a:t>
            </a:r>
            <a:r>
              <a:rPr lang="en-US" sz="3200" b="0" i="0" dirty="0" err="1">
                <a:solidFill>
                  <a:srgbClr val="000000"/>
                </a:solidFill>
                <a:effectLst/>
                <a:latin typeface="Roboto" panose="02000000000000000000" pitchFamily="2" charset="0"/>
              </a:rPr>
              <a:t>Toplayın</a:t>
            </a:r>
            <a:r>
              <a:rPr lang="tr-CY" sz="3200" b="0" i="0" dirty="0">
                <a:solidFill>
                  <a:srgbClr val="000000"/>
                </a:solidFill>
                <a:effectLst/>
                <a:latin typeface="Roboto" panose="02000000000000000000" pitchFamily="2" charset="0"/>
              </a:rPr>
              <a:t> </a:t>
            </a:r>
            <a:r>
              <a:rPr lang="tr-CY" sz="3600" b="0" i="0" dirty="0">
                <a:solidFill>
                  <a:srgbClr val="000000"/>
                </a:solidFill>
                <a:effectLst/>
                <a:latin typeface="Roboto" panose="02000000000000000000" pitchFamily="2" charset="0"/>
              </a:rPr>
              <a:t>.</a:t>
            </a:r>
          </a:p>
          <a:p>
            <a:endParaRPr lang="tr-CY" sz="3600" dirty="0">
              <a:solidFill>
                <a:srgbClr val="000000"/>
              </a:solidFill>
              <a:latin typeface="Roboto" panose="02000000000000000000" pitchFamily="2" charset="0"/>
            </a:endParaRPr>
          </a:p>
          <a:p>
            <a:r>
              <a:rPr lang="en-US" sz="2400" b="0" i="0" dirty="0" err="1">
                <a:solidFill>
                  <a:srgbClr val="000000"/>
                </a:solidFill>
                <a:effectLst/>
                <a:latin typeface="Roboto" panose="02000000000000000000" pitchFamily="2" charset="0"/>
              </a:rPr>
              <a:t>Hedefinize</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göre</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hangi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eserlerin</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dahil</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edilmesi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gerektiğini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tanımlamanız</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gerekecek</a:t>
            </a:r>
            <a:r>
              <a:rPr lang="en-US" sz="2400" b="0" i="0" dirty="0">
                <a:solidFill>
                  <a:srgbClr val="000000"/>
                </a:solidFill>
                <a:effectLst/>
                <a:latin typeface="Roboto" panose="02000000000000000000" pitchFamily="2" charset="0"/>
              </a:rPr>
              <a:t>.</a:t>
            </a:r>
            <a:endParaRPr lang="tr-CY" sz="2400" b="0" i="0" dirty="0">
              <a:solidFill>
                <a:srgbClr val="000000"/>
              </a:solidFill>
              <a:effectLst/>
              <a:latin typeface="Roboto" panose="02000000000000000000" pitchFamily="2" charset="0"/>
            </a:endParaRPr>
          </a:p>
          <a:p>
            <a:endParaRPr lang="tr-CY" sz="3600" dirty="0">
              <a:solidFill>
                <a:srgbClr val="000000"/>
              </a:solidFill>
              <a:latin typeface="Roboto" panose="02000000000000000000" pitchFamily="2" charset="0"/>
            </a:endParaRPr>
          </a:p>
          <a:p>
            <a:pPr marL="457200" indent="-457200">
              <a:buFont typeface="Arial" panose="020B0604020202020204" pitchFamily="34" charset="0"/>
              <a:buChar char="•"/>
            </a:pPr>
            <a:r>
              <a:rPr lang="en-US" sz="3200" b="0" i="0" dirty="0" err="1">
                <a:solidFill>
                  <a:srgbClr val="000000"/>
                </a:solidFill>
                <a:effectLst/>
                <a:latin typeface="Roboto" panose="02000000000000000000" pitchFamily="2" charset="0"/>
              </a:rPr>
              <a:t>Excel'de</a:t>
            </a:r>
            <a:r>
              <a:rPr lang="en-US" sz="3200" b="0" i="0" dirty="0">
                <a:solidFill>
                  <a:srgbClr val="000000"/>
                </a:solidFill>
                <a:effectLst/>
                <a:latin typeface="Roboto" panose="02000000000000000000" pitchFamily="2" charset="0"/>
              </a:rPr>
              <a:t> </a:t>
            </a:r>
            <a:r>
              <a:rPr lang="en-US" sz="3200" b="0" i="0" dirty="0" err="1">
                <a:solidFill>
                  <a:srgbClr val="000000"/>
                </a:solidFill>
                <a:effectLst/>
                <a:latin typeface="Roboto" panose="02000000000000000000" pitchFamily="2" charset="0"/>
              </a:rPr>
              <a:t>İzlenebilirlik</a:t>
            </a:r>
            <a:r>
              <a:rPr lang="en-US" sz="3200" b="0" i="0" dirty="0">
                <a:solidFill>
                  <a:srgbClr val="000000"/>
                </a:solidFill>
                <a:effectLst/>
                <a:latin typeface="Roboto" panose="02000000000000000000" pitchFamily="2" charset="0"/>
              </a:rPr>
              <a:t> </a:t>
            </a:r>
            <a:r>
              <a:rPr lang="en-US" sz="3200" b="0" i="0" dirty="0" err="1">
                <a:solidFill>
                  <a:srgbClr val="000000"/>
                </a:solidFill>
                <a:effectLst/>
                <a:latin typeface="Roboto" panose="02000000000000000000" pitchFamily="2" charset="0"/>
              </a:rPr>
              <a:t>Matrisi</a:t>
            </a:r>
            <a:r>
              <a:rPr lang="en-US" sz="3200" b="0" i="0" dirty="0">
                <a:solidFill>
                  <a:srgbClr val="000000"/>
                </a:solidFill>
                <a:effectLst/>
                <a:latin typeface="Roboto" panose="02000000000000000000" pitchFamily="2" charset="0"/>
              </a:rPr>
              <a:t> </a:t>
            </a:r>
            <a:r>
              <a:rPr lang="en-US" sz="3200" b="0" i="0" dirty="0" err="1">
                <a:solidFill>
                  <a:srgbClr val="000000"/>
                </a:solidFill>
                <a:effectLst/>
                <a:latin typeface="Roboto" panose="02000000000000000000" pitchFamily="2" charset="0"/>
              </a:rPr>
              <a:t>Şablonu</a:t>
            </a:r>
            <a:r>
              <a:rPr lang="en-US" sz="3200" b="0" i="0" dirty="0">
                <a:solidFill>
                  <a:srgbClr val="000000"/>
                </a:solidFill>
                <a:effectLst/>
                <a:latin typeface="Roboto" panose="02000000000000000000" pitchFamily="2" charset="0"/>
              </a:rPr>
              <a:t> </a:t>
            </a:r>
            <a:r>
              <a:rPr lang="en-US" sz="3200" b="0" i="0" dirty="0" err="1">
                <a:solidFill>
                  <a:srgbClr val="000000"/>
                </a:solidFill>
                <a:effectLst/>
                <a:latin typeface="Roboto" panose="02000000000000000000" pitchFamily="2" charset="0"/>
              </a:rPr>
              <a:t>Oluşturun</a:t>
            </a:r>
            <a:r>
              <a:rPr lang="tr-CY" sz="3200" dirty="0">
                <a:solidFill>
                  <a:srgbClr val="000000"/>
                </a:solidFill>
                <a:latin typeface="Roboto" panose="02000000000000000000" pitchFamily="2" charset="0"/>
              </a:rPr>
              <a:t>.</a:t>
            </a:r>
          </a:p>
          <a:p>
            <a:endParaRPr lang="tr-CY" sz="3600" b="0" i="0" dirty="0">
              <a:solidFill>
                <a:srgbClr val="000000"/>
              </a:solidFill>
              <a:effectLst/>
              <a:latin typeface="Roboto" panose="02000000000000000000" pitchFamily="2" charset="0"/>
            </a:endParaRPr>
          </a:p>
          <a:p>
            <a:r>
              <a:rPr lang="en-US" sz="2400" b="0" i="0" dirty="0" err="1">
                <a:solidFill>
                  <a:srgbClr val="000000"/>
                </a:solidFill>
                <a:effectLst/>
                <a:latin typeface="Roboto" panose="02000000000000000000" pitchFamily="2" charset="0"/>
              </a:rPr>
              <a:t>Belgelerinizi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tanımlayıp</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topladıktan</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sonra</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izlenebilirlik</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matrisi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şablonunuzu</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oluşturmaya</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hazırsınız</a:t>
            </a:r>
            <a:r>
              <a:rPr lang="en-US" sz="2400" b="0" i="0" dirty="0">
                <a:solidFill>
                  <a:srgbClr val="000000"/>
                </a:solidFill>
                <a:effectLst/>
                <a:latin typeface="Roboto" panose="02000000000000000000" pitchFamily="2" charset="0"/>
              </a:rPr>
              <a:t>. </a:t>
            </a:r>
            <a:endParaRPr lang="tr-CY" sz="2400" b="0" i="0" dirty="0">
              <a:solidFill>
                <a:srgbClr val="000000"/>
              </a:solidFill>
              <a:effectLst/>
              <a:latin typeface="Roboto" panose="02000000000000000000" pitchFamily="2" charset="0"/>
            </a:endParaRPr>
          </a:p>
          <a:p>
            <a:endParaRPr lang="tr-CY" sz="2400" dirty="0">
              <a:solidFill>
                <a:srgbClr val="000000"/>
              </a:solidFill>
              <a:latin typeface="Roboto" panose="02000000000000000000" pitchFamily="2" charset="0"/>
            </a:endParaRPr>
          </a:p>
          <a:p>
            <a:r>
              <a:rPr lang="en-US" sz="2400" b="0" i="0" dirty="0" err="1">
                <a:solidFill>
                  <a:srgbClr val="000000"/>
                </a:solidFill>
                <a:effectLst/>
                <a:latin typeface="Roboto" panose="02000000000000000000" pitchFamily="2" charset="0"/>
              </a:rPr>
              <a:t>Yapıtlarınızın</a:t>
            </a:r>
            <a:r>
              <a:rPr lang="en-US" sz="2400" b="0" i="0" dirty="0">
                <a:solidFill>
                  <a:srgbClr val="000000"/>
                </a:solidFill>
                <a:effectLst/>
                <a:latin typeface="Roboto" panose="02000000000000000000" pitchFamily="2" charset="0"/>
              </a:rPr>
              <a:t> her </a:t>
            </a:r>
            <a:r>
              <a:rPr lang="en-US" sz="2400" b="0" i="0" dirty="0" err="1">
                <a:solidFill>
                  <a:srgbClr val="000000"/>
                </a:solidFill>
                <a:effectLst/>
                <a:latin typeface="Roboto" panose="02000000000000000000" pitchFamily="2" charset="0"/>
              </a:rPr>
              <a:t>biri</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için</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bir</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sütun</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eklemeniz</a:t>
            </a:r>
            <a:r>
              <a:rPr lang="en-US" sz="2400" b="0" i="0" dirty="0">
                <a:solidFill>
                  <a:srgbClr val="000000"/>
                </a:solidFill>
                <a:effectLst/>
                <a:latin typeface="Roboto" panose="02000000000000000000" pitchFamily="2" charset="0"/>
              </a:rPr>
              <a:t> </a:t>
            </a:r>
            <a:r>
              <a:rPr lang="en-US" sz="2400" b="0" i="0" dirty="0" err="1">
                <a:solidFill>
                  <a:srgbClr val="000000"/>
                </a:solidFill>
                <a:effectLst/>
                <a:latin typeface="Roboto" panose="02000000000000000000" pitchFamily="2" charset="0"/>
              </a:rPr>
              <a:t>gerekecek</a:t>
            </a:r>
            <a:r>
              <a:rPr lang="en-US" sz="2400" b="0" i="0" dirty="0">
                <a:solidFill>
                  <a:srgbClr val="000000"/>
                </a:solidFill>
                <a:effectLst/>
                <a:latin typeface="Roboto" panose="02000000000000000000" pitchFamily="2" charset="0"/>
              </a:rPr>
              <a:t>.</a:t>
            </a:r>
            <a:endParaRPr lang="tr-CY" sz="2400"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46514214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273AC-BA2C-4952-B135-6EBEDBD72464}"/>
              </a:ext>
            </a:extLst>
          </p:cNvPr>
          <p:cNvSpPr txBox="1"/>
          <p:nvPr/>
        </p:nvSpPr>
        <p:spPr>
          <a:xfrm>
            <a:off x="1338469" y="715617"/>
            <a:ext cx="9515061" cy="45858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3200" b="0" i="0" err="1">
                <a:solidFill>
                  <a:srgbClr val="000000"/>
                </a:solidFill>
                <a:effectLst/>
                <a:latin typeface="Roboto" panose="02000000000000000000" pitchFamily="2" charset="0"/>
              </a:rPr>
              <a:t>Gereksinim Belgenizden Gereksinimleri Kopyalayıp Yapıştırın</a:t>
            </a:r>
            <a:r>
              <a:rPr lang="tr-CY" sz="3200" b="0" i="0">
                <a:solidFill>
                  <a:srgbClr val="000000"/>
                </a:solidFill>
                <a:effectLst/>
                <a:latin typeface="Roboto" panose="02000000000000000000" pitchFamily="2" charset="0"/>
              </a:rPr>
              <a:t>.</a:t>
            </a:r>
          </a:p>
          <a:p>
            <a:pPr marL="571500" indent="-571500">
              <a:buFont typeface="Arial" panose="020B0604020202020204" pitchFamily="34" charset="0"/>
              <a:buChar char="•"/>
            </a:pPr>
            <a:endParaRPr lang="tr-CY" sz="3600"/>
          </a:p>
          <a:p>
            <a:pPr marL="571500" indent="-571500">
              <a:buFont typeface="Arial" panose="020B0604020202020204" pitchFamily="34" charset="0"/>
              <a:buChar char="•"/>
            </a:pPr>
            <a:r>
              <a:rPr lang="en-US" sz="3200" b="0" i="0">
                <a:solidFill>
                  <a:srgbClr val="000000"/>
                </a:solidFill>
                <a:effectLst/>
                <a:latin typeface="Roboto" panose="02000000000000000000" pitchFamily="2" charset="0"/>
              </a:rPr>
              <a:t>Test Vaka Belgenizden Test Vakalarını Kopyalayın ve Yapıştırın</a:t>
            </a:r>
            <a:r>
              <a:rPr lang="tr-CY" sz="3200" b="0" i="0">
                <a:solidFill>
                  <a:srgbClr val="000000"/>
                </a:solidFill>
                <a:effectLst/>
                <a:latin typeface="Roboto" panose="02000000000000000000" pitchFamily="2" charset="0"/>
              </a:rPr>
              <a:t>.</a:t>
            </a:r>
          </a:p>
          <a:p>
            <a:pPr marL="571500" indent="-571500">
              <a:buFont typeface="Arial" panose="020B0604020202020204" pitchFamily="34" charset="0"/>
              <a:buChar char="•"/>
            </a:pPr>
            <a:endParaRPr lang="tr-CY" sz="3200">
              <a:solidFill>
                <a:srgbClr val="000000"/>
              </a:solidFill>
              <a:latin typeface="Roboto" panose="02000000000000000000" pitchFamily="2" charset="0"/>
            </a:endParaRPr>
          </a:p>
          <a:p>
            <a:pPr marL="571500" indent="-571500">
              <a:buFont typeface="Arial" panose="020B0604020202020204" pitchFamily="34" charset="0"/>
              <a:buChar char="•"/>
            </a:pPr>
            <a:r>
              <a:rPr lang="en-US" sz="3200" b="0" i="0">
                <a:solidFill>
                  <a:srgbClr val="000000"/>
                </a:solidFill>
                <a:effectLst/>
                <a:latin typeface="Roboto" panose="02000000000000000000" pitchFamily="2" charset="0"/>
              </a:rPr>
              <a:t>Test Sonuçlarını ve Sorunları Kopyalayıp Yapıştırın (Varsa)</a:t>
            </a:r>
            <a:endParaRPr lang="tr-CY" sz="3200" b="0" i="0">
              <a:solidFill>
                <a:srgbClr val="000000"/>
              </a:solidFill>
              <a:effectLst/>
              <a:latin typeface="Roboto" panose="02000000000000000000" pitchFamily="2" charset="0"/>
            </a:endParaRPr>
          </a:p>
          <a:p>
            <a:pPr marL="571500" indent="-571500">
              <a:buFont typeface="Arial" panose="020B0604020202020204" pitchFamily="34" charset="0"/>
              <a:buChar char="•"/>
            </a:pPr>
            <a:endParaRPr lang="en-US" sz="3200"/>
          </a:p>
        </p:txBody>
      </p:sp>
    </p:spTree>
    <p:extLst>
      <p:ext uri="{BB962C8B-B14F-4D97-AF65-F5344CB8AC3E}">
        <p14:creationId xmlns:p14="http://schemas.microsoft.com/office/powerpoint/2010/main" val="33396426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FFD27-C591-408F-9073-910814C433F9}"/>
              </a:ext>
            </a:extLst>
          </p:cNvPr>
          <p:cNvSpPr txBox="1"/>
          <p:nvPr/>
        </p:nvSpPr>
        <p:spPr>
          <a:xfrm>
            <a:off x="1517374" y="450573"/>
            <a:ext cx="9157252" cy="36625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3200" b="0" i="0" err="1">
                <a:solidFill>
                  <a:srgbClr val="000000"/>
                </a:solidFill>
                <a:effectLst/>
                <a:latin typeface="Roboto" panose="02000000000000000000" pitchFamily="2" charset="0"/>
              </a:rPr>
              <a:t>İzlenebilirlik Matrisini</a:t>
            </a:r>
            <a:r>
              <a:rPr lang="tr-CY" sz="3200" b="0" i="0">
                <a:solidFill>
                  <a:srgbClr val="000000"/>
                </a:solidFill>
                <a:effectLst/>
                <a:latin typeface="Roboto" panose="02000000000000000000" pitchFamily="2" charset="0"/>
              </a:rPr>
              <a:t> </a:t>
            </a:r>
            <a:r>
              <a:rPr lang="en-US" sz="3200" b="0" i="0" err="1">
                <a:solidFill>
                  <a:srgbClr val="000000"/>
                </a:solidFill>
                <a:effectLst/>
                <a:latin typeface="Roboto" panose="02000000000000000000" pitchFamily="2" charset="0"/>
              </a:rPr>
              <a:t>Sürekli Güncelleyin</a:t>
            </a:r>
            <a:r>
              <a:rPr lang="tr-CY" sz="3200" b="0" i="0">
                <a:solidFill>
                  <a:srgbClr val="000000"/>
                </a:solidFill>
                <a:effectLst/>
                <a:latin typeface="Roboto" panose="02000000000000000000" pitchFamily="2" charset="0"/>
              </a:rPr>
              <a:t> .</a:t>
            </a:r>
          </a:p>
          <a:p>
            <a:pPr marL="285750" indent="-285750">
              <a:buFont typeface="Arial" panose="020B0604020202020204" pitchFamily="34" charset="0"/>
              <a:buChar char="•"/>
            </a:pPr>
            <a:endParaRPr lang="tr-CY" sz="3200">
              <a:solidFill>
                <a:srgbClr val="000000"/>
              </a:solidFill>
              <a:latin typeface="Roboto" panose="02000000000000000000" pitchFamily="2" charset="0"/>
            </a:endParaRPr>
          </a:p>
          <a:p>
            <a:r>
              <a:rPr lang="en-US" sz="2400" b="0" i="0">
                <a:solidFill>
                  <a:srgbClr val="000000"/>
                </a:solidFill>
                <a:effectLst/>
                <a:latin typeface="Roboto" panose="02000000000000000000" pitchFamily="2" charset="0"/>
              </a:rPr>
              <a:t>Bir gereksinim değişirse izlenebilirlik matrisini güncellemeniz gerekir. Veya yerine getirmemeye karar verdiğiniz gereksinimler olabilir ve bunu da belirtmenin bir yoluna ihtiyacınız olacaktır. Birisi bir test senaryosu eklerse, matrisi güncellemeniz gerekir. Bir test çalıştırması geçtiğinde veya başarısız olduğunda, onu tekrar güncellemeniz gerekir. Testte bulunan bir sorun çözülürse, tekrar güncellemeniz gerekir. </a:t>
            </a:r>
            <a:endParaRPr lang="en-US" sz="2400"/>
          </a:p>
        </p:txBody>
      </p:sp>
    </p:spTree>
    <p:extLst>
      <p:ext uri="{BB962C8B-B14F-4D97-AF65-F5344CB8AC3E}">
        <p14:creationId xmlns:p14="http://schemas.microsoft.com/office/powerpoint/2010/main" val="165702963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75833-06CC-408C-B662-5028CE677019}"/>
              </a:ext>
            </a:extLst>
          </p:cNvPr>
          <p:cNvPicPr>
            <a:picLocks noChangeAspect="1"/>
          </p:cNvPicPr>
          <p:nvPr/>
        </p:nvPicPr>
        <p:blipFill>
          <a:blip r:embed="rId2"/>
          <a:stretch>
            <a:fillRect/>
          </a:stretch>
        </p:blipFill>
        <p:spPr>
          <a:xfrm>
            <a:off x="2146852" y="902868"/>
            <a:ext cx="7531447" cy="4875079"/>
          </a:xfrm>
          <a:prstGeom prst="rect">
            <a:avLst/>
          </a:prstGeom>
        </p:spPr>
      </p:pic>
      <p:sp>
        <p:nvSpPr>
          <p:cNvPr id="4" name="TextBox 3">
            <a:extLst>
              <a:ext uri="{FF2B5EF4-FFF2-40B4-BE49-F238E27FC236}">
                <a16:creationId xmlns:a16="http://schemas.microsoft.com/office/drawing/2014/main" id="{BF06BB55-3DE4-4EA9-A6DD-36FAADD1809C}"/>
              </a:ext>
            </a:extLst>
          </p:cNvPr>
          <p:cNvSpPr txBox="1"/>
          <p:nvPr/>
        </p:nvSpPr>
        <p:spPr>
          <a:xfrm>
            <a:off x="1815549" y="185531"/>
            <a:ext cx="3591339"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CY" sz="2800">
                <a:solidFill>
                  <a:srgbClr val="00B050"/>
                </a:solidFill>
              </a:rPr>
              <a:t>Örnek</a:t>
            </a:r>
            <a:endParaRPr lang="en-US">
              <a:solidFill>
                <a:srgbClr val="00B050"/>
              </a:solidFill>
            </a:endParaRPr>
          </a:p>
        </p:txBody>
      </p:sp>
    </p:spTree>
    <p:extLst>
      <p:ext uri="{BB962C8B-B14F-4D97-AF65-F5344CB8AC3E}">
        <p14:creationId xmlns:p14="http://schemas.microsoft.com/office/powerpoint/2010/main" val="3539481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1AA82-C939-4C32-B68E-8DA71E777EE1}"/>
              </a:ext>
            </a:extLst>
          </p:cNvPr>
          <p:cNvPicPr>
            <a:picLocks noChangeAspect="1"/>
          </p:cNvPicPr>
          <p:nvPr/>
        </p:nvPicPr>
        <p:blipFill>
          <a:blip r:embed="rId2"/>
          <a:stretch>
            <a:fillRect/>
          </a:stretch>
        </p:blipFill>
        <p:spPr>
          <a:xfrm>
            <a:off x="1809750" y="581853"/>
            <a:ext cx="8572500" cy="4819650"/>
          </a:xfrm>
          <a:prstGeom prst="rect">
            <a:avLst/>
          </a:prstGeom>
        </p:spPr>
      </p:pic>
    </p:spTree>
    <p:extLst>
      <p:ext uri="{BB962C8B-B14F-4D97-AF65-F5344CB8AC3E}">
        <p14:creationId xmlns:p14="http://schemas.microsoft.com/office/powerpoint/2010/main" val="3460451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72B46-D16B-454B-9C96-53DA7C81B994}"/>
              </a:ext>
            </a:extLst>
          </p:cNvPr>
          <p:cNvSpPr txBox="1"/>
          <p:nvPr/>
        </p:nvSpPr>
        <p:spPr>
          <a:xfrm>
            <a:off x="1179443" y="198782"/>
            <a:ext cx="9833113" cy="58169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3600" b="0" i="0">
                <a:solidFill>
                  <a:srgbClr val="000000"/>
                </a:solidFill>
                <a:effectLst/>
                <a:latin typeface="Roboto" panose="02000000000000000000" pitchFamily="2" charset="0"/>
              </a:rPr>
              <a:t>SWOT analizi ne anlama geliyor?</a:t>
            </a:r>
            <a:endParaRPr lang="tr-CY" sz="3600" b="0" i="0">
              <a:solidFill>
                <a:srgbClr val="000000"/>
              </a:solidFill>
              <a:effectLst/>
              <a:latin typeface="Roboto" panose="02000000000000000000" pitchFamily="2" charset="0"/>
            </a:endParaRPr>
          </a:p>
          <a:p>
            <a:endParaRPr lang="tr-CY" sz="3600" b="0" i="0">
              <a:solidFill>
                <a:srgbClr val="000000"/>
              </a:solidFill>
              <a:effectLst/>
              <a:latin typeface="Roboto" panose="02000000000000000000" pitchFamily="2" charset="0"/>
            </a:endParaRPr>
          </a:p>
          <a:p>
            <a:pPr marL="342900" indent="-342900">
              <a:buFont typeface="Arial" panose="020B0604020202020204" pitchFamily="34" charset="0"/>
              <a:buChar char="•"/>
            </a:pPr>
            <a:r>
              <a:rPr lang="en-US" sz="2400" b="0" i="0">
                <a:solidFill>
                  <a:srgbClr val="000000"/>
                </a:solidFill>
                <a:effectLst/>
                <a:latin typeface="Roboto" panose="02000000000000000000" pitchFamily="2" charset="0"/>
              </a:rPr>
              <a:t>SWOT analizi, Güçlü Yönleri</a:t>
            </a:r>
            <a:r>
              <a:rPr lang="tr-CY" sz="2400" b="0" i="0">
                <a:solidFill>
                  <a:srgbClr val="000000"/>
                </a:solidFill>
                <a:effectLst/>
                <a:latin typeface="Roboto" panose="02000000000000000000" pitchFamily="2" charset="0"/>
              </a:rPr>
              <a:t> (Strengths) </a:t>
            </a:r>
            <a:r>
              <a:rPr lang="en-US" sz="2400" b="0" i="0">
                <a:solidFill>
                  <a:srgbClr val="000000"/>
                </a:solidFill>
                <a:effectLst/>
                <a:latin typeface="Roboto" panose="02000000000000000000" pitchFamily="2" charset="0"/>
              </a:rPr>
              <a:t>, Zayıf Yönleri</a:t>
            </a:r>
            <a:r>
              <a:rPr lang="tr-CY" sz="2400" b="0" i="0">
                <a:solidFill>
                  <a:srgbClr val="000000"/>
                </a:solidFill>
                <a:effectLst/>
                <a:latin typeface="Roboto" panose="02000000000000000000" pitchFamily="2" charset="0"/>
              </a:rPr>
              <a:t> (Weaknesses)</a:t>
            </a:r>
            <a:r>
              <a:rPr lang="en-US" sz="2400" b="0" i="0">
                <a:solidFill>
                  <a:srgbClr val="000000"/>
                </a:solidFill>
                <a:effectLst/>
                <a:latin typeface="Roboto" panose="02000000000000000000" pitchFamily="2" charset="0"/>
              </a:rPr>
              <a:t>, Fırsatları (Opportunities) </a:t>
            </a:r>
            <a:r>
              <a:rPr lang="tr-CY" sz="2400" b="0" i="0">
                <a:solidFill>
                  <a:srgbClr val="000000"/>
                </a:solidFill>
                <a:effectLst/>
                <a:latin typeface="Roboto" panose="02000000000000000000" pitchFamily="2" charset="0"/>
              </a:rPr>
              <a:t> </a:t>
            </a:r>
            <a:r>
              <a:rPr lang="en-US" sz="2400" b="0" i="0" err="1">
                <a:solidFill>
                  <a:srgbClr val="000000"/>
                </a:solidFill>
                <a:effectLst/>
                <a:latin typeface="Roboto" panose="02000000000000000000" pitchFamily="2" charset="0"/>
              </a:rPr>
              <a:t>ve Tehditleri (Threats)</a:t>
            </a:r>
            <a:r>
              <a:rPr lang="tr-CY" sz="2400" b="0" i="0">
                <a:solidFill>
                  <a:srgbClr val="000000"/>
                </a:solidFill>
                <a:effectLst/>
                <a:latin typeface="Roboto" panose="02000000000000000000" pitchFamily="2" charset="0"/>
              </a:rPr>
              <a:t> </a:t>
            </a:r>
            <a:r>
              <a:rPr lang="en-US" sz="2400" b="0" i="0" err="1">
                <a:solidFill>
                  <a:srgbClr val="000000"/>
                </a:solidFill>
                <a:effectLst/>
                <a:latin typeface="Roboto" panose="02000000000000000000" pitchFamily="2" charset="0"/>
              </a:rPr>
              <a:t>tanımlamak için kullanılan bir kısaltmadır.</a:t>
            </a:r>
            <a:endParaRPr lang="tr-CY" sz="2400">
              <a:solidFill>
                <a:srgbClr val="000000"/>
              </a:solidFill>
              <a:latin typeface="Roboto" panose="02000000000000000000" pitchFamily="2" charset="0"/>
            </a:endParaRPr>
          </a:p>
          <a:p>
            <a:endParaRPr lang="tr-CY" sz="3600"/>
          </a:p>
          <a:p>
            <a:pPr marL="342900" indent="-342900">
              <a:buFont typeface="Arial" panose="020B0604020202020204" pitchFamily="34" charset="0"/>
              <a:buChar char="•"/>
            </a:pPr>
            <a:r>
              <a:rPr lang="en-US" sz="2400" b="0" i="0">
                <a:solidFill>
                  <a:srgbClr val="000000"/>
                </a:solidFill>
                <a:effectLst/>
                <a:latin typeface="Roboto" panose="02000000000000000000" pitchFamily="2" charset="0"/>
              </a:rPr>
              <a:t>SWAT analizi, kısa, orta ve uzun vadeli planlamaların yanı sıra yeni proje hazırlama stratejileri için sıklıkla kullanılmaktadır</a:t>
            </a:r>
            <a:r>
              <a:rPr lang="en-US" sz="3600" b="0" i="0">
                <a:solidFill>
                  <a:srgbClr val="000000"/>
                </a:solidFill>
                <a:effectLst/>
                <a:latin typeface="Roboto" panose="02000000000000000000" pitchFamily="2" charset="0"/>
              </a:rPr>
              <a:t>.</a:t>
            </a:r>
            <a:endParaRPr lang="tr-CY" sz="3600" b="0" i="0">
              <a:solidFill>
                <a:srgbClr val="000000"/>
              </a:solidFill>
              <a:effectLst/>
              <a:latin typeface="Roboto" panose="02000000000000000000" pitchFamily="2" charset="0"/>
            </a:endParaRPr>
          </a:p>
          <a:p>
            <a:pPr marL="342900" indent="-342900">
              <a:buFont typeface="Arial" panose="020B0604020202020204" pitchFamily="34" charset="0"/>
              <a:buChar char="•"/>
            </a:pPr>
            <a:endParaRPr lang="tr-CY" sz="3600">
              <a:solidFill>
                <a:srgbClr val="000000"/>
              </a:solidFill>
              <a:latin typeface="Roboto" panose="02000000000000000000" pitchFamily="2" charset="0"/>
            </a:endParaRPr>
          </a:p>
          <a:p>
            <a:pPr marL="342900" indent="-342900">
              <a:buFont typeface="Arial" panose="020B0604020202020204" pitchFamily="34" charset="0"/>
              <a:buChar char="•"/>
            </a:pPr>
            <a:r>
              <a:rPr lang="en-US" sz="2400" b="0" i="0">
                <a:solidFill>
                  <a:srgbClr val="000000"/>
                </a:solidFill>
                <a:effectLst/>
                <a:latin typeface="Roboto" panose="02000000000000000000" pitchFamily="2" charset="0"/>
              </a:rPr>
              <a:t>Bu nedenle, genellikle SWAT matrisi olarak da bilinen ve şirketinizin günlük yaşamında kritik kararlar alınırken dikkate alınması gereken organizasyonel bağlamdaki sorunları gündeme getirmeye yardımcı olan bir tablo oluşturulur.</a:t>
            </a:r>
            <a:endParaRPr lang="en-US" sz="2400"/>
          </a:p>
        </p:txBody>
      </p:sp>
    </p:spTree>
    <p:extLst>
      <p:ext uri="{BB962C8B-B14F-4D97-AF65-F5344CB8AC3E}">
        <p14:creationId xmlns:p14="http://schemas.microsoft.com/office/powerpoint/2010/main" val="347617121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0C890-7C26-4E12-8E8E-35C3E23FA1BC}"/>
              </a:ext>
            </a:extLst>
          </p:cNvPr>
          <p:cNvSpPr txBox="1"/>
          <p:nvPr/>
        </p:nvSpPr>
        <p:spPr>
          <a:xfrm>
            <a:off x="1232452" y="371061"/>
            <a:ext cx="9727095" cy="50167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0" i="0">
                <a:solidFill>
                  <a:srgbClr val="000000"/>
                </a:solidFill>
                <a:effectLst/>
                <a:latin typeface="Roboto" panose="02000000000000000000" pitchFamily="2" charset="0"/>
              </a:rPr>
              <a:t>SWOT analizinin faydası nedir?</a:t>
            </a:r>
            <a:endParaRPr lang="tr-CY" sz="3200" b="0" i="0">
              <a:solidFill>
                <a:srgbClr val="000000"/>
              </a:solidFill>
              <a:effectLst/>
              <a:latin typeface="Roboto" panose="02000000000000000000" pitchFamily="2" charset="0"/>
            </a:endParaRPr>
          </a:p>
          <a:p>
            <a:endParaRPr lang="tr-CY" sz="3200">
              <a:solidFill>
                <a:srgbClr val="000000"/>
              </a:solidFill>
              <a:latin typeface="Roboto" panose="02000000000000000000" pitchFamily="2" charset="0"/>
            </a:endParaRPr>
          </a:p>
          <a:p>
            <a:r>
              <a:rPr lang="en-US" sz="2400" b="0" i="0">
                <a:solidFill>
                  <a:srgbClr val="000000"/>
                </a:solidFill>
                <a:effectLst/>
                <a:latin typeface="Roboto" panose="02000000000000000000" pitchFamily="2" charset="0"/>
              </a:rPr>
              <a:t>SWOT analizi, bir girişimcinin güçlü yanlarını, zayıf yönlerini, tehditlerini ve potansiyel fırsatlarını yönetmede faydalıdır. Yani bu analiz, mevcut senaryo, durum ve hatta rakipler hakkında geniş bir görüş sağladığı için herhangi bir</a:t>
            </a:r>
            <a:r>
              <a:rPr lang="tr-CY" sz="2400">
                <a:solidFill>
                  <a:srgbClr val="000000"/>
                </a:solidFill>
                <a:latin typeface="Roboto" panose="02000000000000000000" pitchFamily="2" charset="0"/>
              </a:rPr>
              <a:t> </a:t>
            </a:r>
            <a:r>
              <a:rPr lang="en-US" sz="2400" b="0" i="0" err="1">
                <a:solidFill>
                  <a:srgbClr val="000000"/>
                </a:solidFill>
                <a:effectLst/>
                <a:latin typeface="Roboto" panose="02000000000000000000" pitchFamily="2" charset="0"/>
              </a:rPr>
              <a:t>iklimde karar verme sürecini anlamaya yardımcı olur.</a:t>
            </a:r>
            <a:endParaRPr lang="tr-CY" sz="2400" b="0" i="0">
              <a:solidFill>
                <a:srgbClr val="000000"/>
              </a:solidFill>
              <a:effectLst/>
              <a:latin typeface="Roboto" panose="02000000000000000000" pitchFamily="2" charset="0"/>
            </a:endParaRPr>
          </a:p>
          <a:p>
            <a:endParaRPr lang="tr-CY" sz="2400">
              <a:solidFill>
                <a:srgbClr val="000000"/>
              </a:solidFill>
              <a:latin typeface="Roboto" panose="02000000000000000000" pitchFamily="2" charset="0"/>
            </a:endParaRPr>
          </a:p>
          <a:p>
            <a:r>
              <a:rPr lang="en-US" sz="3200" b="0" i="0">
                <a:solidFill>
                  <a:srgbClr val="000000"/>
                </a:solidFill>
                <a:effectLst/>
                <a:latin typeface="Roboto" panose="02000000000000000000" pitchFamily="2" charset="0"/>
              </a:rPr>
              <a:t>SWOT matrisi</a:t>
            </a:r>
            <a:r>
              <a:rPr lang="tr-CY" sz="3200" b="0" i="0">
                <a:solidFill>
                  <a:srgbClr val="000000"/>
                </a:solidFill>
                <a:effectLst/>
                <a:latin typeface="Roboto" panose="02000000000000000000" pitchFamily="2" charset="0"/>
              </a:rPr>
              <a:t> oluşturma.</a:t>
            </a:r>
          </a:p>
          <a:p>
            <a:endParaRPr lang="tr-CY" sz="3200">
              <a:solidFill>
                <a:srgbClr val="000000"/>
              </a:solidFill>
              <a:latin typeface="Roboto" panose="02000000000000000000" pitchFamily="2" charset="0"/>
            </a:endParaRPr>
          </a:p>
          <a:p>
            <a:r>
              <a:rPr lang="en-US" sz="2400" b="0" i="0">
                <a:solidFill>
                  <a:srgbClr val="000000"/>
                </a:solidFill>
                <a:effectLst/>
                <a:latin typeface="Roboto" panose="02000000000000000000" pitchFamily="2" charset="0"/>
              </a:rPr>
              <a:t>Bu araç çok basit ve kullanımı kolaydır. manuel olarak veya düzenleme araç ve gereçlerini kullanarak bir SWAT dizisi oluşturabilirsiniz.</a:t>
            </a:r>
            <a:endParaRPr lang="tr-CY" sz="2400" b="0" i="0">
              <a:solidFill>
                <a:srgbClr val="000000"/>
              </a:solidFill>
              <a:effectLst/>
              <a:latin typeface="Roboto" panose="02000000000000000000" pitchFamily="2" charset="0"/>
            </a:endParaRPr>
          </a:p>
          <a:p>
            <a:endParaRPr lang="en-US" sz="2400"/>
          </a:p>
        </p:txBody>
      </p:sp>
    </p:spTree>
    <p:extLst>
      <p:ext uri="{BB962C8B-B14F-4D97-AF65-F5344CB8AC3E}">
        <p14:creationId xmlns:p14="http://schemas.microsoft.com/office/powerpoint/2010/main" val="160324512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082CB-4C71-47A2-8FBE-E77C8C5EDB9E}"/>
              </a:ext>
            </a:extLst>
          </p:cNvPr>
          <p:cNvSpPr txBox="1"/>
          <p:nvPr/>
        </p:nvSpPr>
        <p:spPr>
          <a:xfrm>
            <a:off x="987287" y="424069"/>
            <a:ext cx="10217425" cy="575542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0" i="0">
                <a:solidFill>
                  <a:srgbClr val="000000"/>
                </a:solidFill>
                <a:effectLst/>
                <a:latin typeface="Roboto" panose="02000000000000000000" pitchFamily="2" charset="0"/>
              </a:rPr>
              <a:t>Bir SWOT analizi hazırlamaya başlamak için işletmenizi derinlemesine tanımanız gerekir. Yani, başlamadan önce, şirketinizde neler olup bittiğine dair genel bir fikir veren bir liste yapın: rekabet konusuyla ilgili olarak sizin için zararlı veya faydalı olan güçlü ve zayıf yönler.</a:t>
            </a:r>
            <a:endParaRPr lang="tr-CY" sz="2400" b="0" i="0">
              <a:solidFill>
                <a:srgbClr val="000000"/>
              </a:solidFill>
              <a:effectLst/>
              <a:latin typeface="Roboto" panose="02000000000000000000" pitchFamily="2" charset="0"/>
            </a:endParaRPr>
          </a:p>
          <a:p>
            <a:endParaRPr lang="tr-CY" sz="2400">
              <a:solidFill>
                <a:srgbClr val="000000"/>
              </a:solidFill>
              <a:latin typeface="Roboto" panose="02000000000000000000" pitchFamily="2" charset="0"/>
            </a:endParaRPr>
          </a:p>
          <a:p>
            <a:r>
              <a:rPr lang="en-US" sz="2400" b="0" i="0">
                <a:solidFill>
                  <a:srgbClr val="000000"/>
                </a:solidFill>
                <a:effectLst/>
                <a:latin typeface="Roboto" panose="02000000000000000000" pitchFamily="2" charset="0"/>
              </a:rPr>
              <a:t>Bir SWOT analizi yapmak için, işinizin güçlü ve zayıf yönlerini belirlemek için önemli olan bazı noktaları analiz etmeniz gerekir, örneğin:</a:t>
            </a:r>
            <a:endParaRPr lang="tr-CY" sz="2400" b="0" i="0">
              <a:solidFill>
                <a:srgbClr val="000000"/>
              </a:solidFill>
              <a:effectLst/>
              <a:latin typeface="Roboto" panose="02000000000000000000" pitchFamily="2" charset="0"/>
            </a:endParaRPr>
          </a:p>
          <a:p>
            <a:pPr marL="342900" indent="-342900">
              <a:buFont typeface="Arial" panose="020B0604020202020204" pitchFamily="34" charset="0"/>
              <a:buChar char="•"/>
            </a:pPr>
            <a:endParaRPr lang="tr-CY" sz="2400" b="0" i="0">
              <a:solidFill>
                <a:srgbClr val="000000"/>
              </a:solidFill>
              <a:effectLst/>
              <a:latin typeface="Roboto" panose="02000000000000000000" pitchFamily="2" charset="0"/>
            </a:endParaRPr>
          </a:p>
          <a:p>
            <a:pPr marL="342900" indent="-342900">
              <a:buFont typeface="Arial" panose="020B0604020202020204" pitchFamily="34" charset="0"/>
              <a:buChar char="•"/>
            </a:pPr>
            <a:r>
              <a:rPr lang="en-US" sz="2000" b="0" i="0" err="1">
                <a:solidFill>
                  <a:srgbClr val="000000"/>
                </a:solidFill>
                <a:effectLst/>
                <a:latin typeface="Roboto" panose="02000000000000000000" pitchFamily="2" charset="0"/>
              </a:rPr>
              <a:t>Coğrafi konum</a:t>
            </a:r>
            <a:r>
              <a:rPr lang="tr-CY" sz="2000" b="0" i="0">
                <a:solidFill>
                  <a:srgbClr val="000000"/>
                </a:solidFill>
                <a:effectLst/>
                <a:latin typeface="Roboto" panose="02000000000000000000" pitchFamily="2" charset="0"/>
              </a:rPr>
              <a:t>.</a:t>
            </a:r>
          </a:p>
          <a:p>
            <a:pPr marL="342900" indent="-342900">
              <a:buFont typeface="Arial" panose="020B0604020202020204" pitchFamily="34" charset="0"/>
              <a:buChar char="•"/>
            </a:pPr>
            <a:r>
              <a:rPr lang="en-US" sz="2000" b="0" i="0" err="1">
                <a:solidFill>
                  <a:srgbClr val="000000"/>
                </a:solidFill>
                <a:effectLst/>
                <a:latin typeface="Roboto" panose="02000000000000000000" pitchFamily="2" charset="0"/>
              </a:rPr>
              <a:t>İş piyasasında deneyim</a:t>
            </a:r>
            <a:r>
              <a:rPr lang="tr-CY" sz="2000" b="0" i="0">
                <a:solidFill>
                  <a:srgbClr val="000000"/>
                </a:solidFill>
                <a:effectLst/>
                <a:latin typeface="Roboto" panose="02000000000000000000" pitchFamily="2" charset="0"/>
              </a:rPr>
              <a:t>.</a:t>
            </a:r>
            <a:endParaRPr lang="ar-EG" sz="2000" b="0" i="0">
              <a:solidFill>
                <a:srgbClr val="000000"/>
              </a:solidFill>
              <a:effectLst/>
              <a:latin typeface="Roboto" panose="02000000000000000000" pitchFamily="2" charset="0"/>
            </a:endParaRPr>
          </a:p>
          <a:p>
            <a:pPr marL="342900" indent="-342900">
              <a:buFont typeface="Arial" panose="020B0604020202020204" pitchFamily="34" charset="0"/>
              <a:buChar char="•"/>
            </a:pPr>
            <a:r>
              <a:rPr lang="en-US" sz="2000" b="0" i="0" err="1">
                <a:solidFill>
                  <a:srgbClr val="000000"/>
                </a:solidFill>
                <a:effectLst/>
                <a:latin typeface="Roboto" panose="02000000000000000000" pitchFamily="2" charset="0"/>
              </a:rPr>
              <a:t>iş şekli</a:t>
            </a:r>
            <a:r>
              <a:rPr lang="tr-CY" sz="2000">
                <a:solidFill>
                  <a:srgbClr val="000000"/>
                </a:solidFill>
                <a:latin typeface="Roboto" panose="02000000000000000000" pitchFamily="2" charset="0"/>
              </a:rPr>
              <a:t>.</a:t>
            </a:r>
          </a:p>
          <a:p>
            <a:pPr marL="342900" indent="-342900">
              <a:buFont typeface="Arial" panose="020B0604020202020204" pitchFamily="34" charset="0"/>
              <a:buChar char="•"/>
            </a:pPr>
            <a:r>
              <a:rPr lang="en-US" sz="2000" b="0" i="0" err="1">
                <a:solidFill>
                  <a:srgbClr val="000000"/>
                </a:solidFill>
                <a:effectLst/>
                <a:latin typeface="Roboto" panose="02000000000000000000" pitchFamily="2" charset="0"/>
              </a:rPr>
              <a:t>İtibar (tüketicilerin ve rakiplerin markanız hakkında söylediklerini içerir)</a:t>
            </a:r>
            <a:r>
              <a:rPr lang="tr-CY" sz="2000" b="0" i="0">
                <a:solidFill>
                  <a:srgbClr val="000000"/>
                </a:solidFill>
                <a:effectLst/>
                <a:latin typeface="Roboto" panose="02000000000000000000" pitchFamily="2" charset="0"/>
              </a:rPr>
              <a:t>.</a:t>
            </a:r>
          </a:p>
          <a:p>
            <a:pPr marL="342900" indent="-342900">
              <a:buFont typeface="Arial" panose="020B0604020202020204" pitchFamily="34" charset="0"/>
              <a:buChar char="•"/>
            </a:pPr>
            <a:endParaRPr lang="tr-CY" sz="2400">
              <a:solidFill>
                <a:srgbClr val="000000"/>
              </a:solidFill>
              <a:latin typeface="Roboto" panose="02000000000000000000" pitchFamily="2" charset="0"/>
            </a:endParaRPr>
          </a:p>
          <a:p>
            <a:r>
              <a:rPr lang="en-US" sz="2400" b="0" i="0">
                <a:solidFill>
                  <a:srgbClr val="000000"/>
                </a:solidFill>
                <a:effectLst/>
                <a:latin typeface="Roboto" panose="02000000000000000000" pitchFamily="2" charset="0"/>
              </a:rPr>
              <a:t>SWAT analiziniz hazır olduktan sonra, bu aracı stratejik eylemlere dönüştürmenin zamanı gel</a:t>
            </a:r>
            <a:r>
              <a:rPr lang="tr-CY" sz="2400" b="0" i="0">
                <a:solidFill>
                  <a:srgbClr val="000000"/>
                </a:solidFill>
                <a:effectLst/>
                <a:latin typeface="Roboto" panose="02000000000000000000" pitchFamily="2" charset="0"/>
              </a:rPr>
              <a:t>miş oluyor.</a:t>
            </a:r>
            <a:endParaRPr lang="tr-CY" sz="2400">
              <a:solidFill>
                <a:srgbClr val="000000"/>
              </a:solidFill>
              <a:latin typeface="Roboto" panose="02000000000000000000" pitchFamily="2" charset="0"/>
            </a:endParaRPr>
          </a:p>
          <a:p>
            <a:endParaRPr lang="en-US" sz="2400"/>
          </a:p>
        </p:txBody>
      </p:sp>
    </p:spTree>
    <p:extLst>
      <p:ext uri="{BB962C8B-B14F-4D97-AF65-F5344CB8AC3E}">
        <p14:creationId xmlns:p14="http://schemas.microsoft.com/office/powerpoint/2010/main" val="2324254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3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91AD82B1-F441-3BC7-19AC-90D8B8D02175}"/>
              </a:ext>
            </a:extLst>
          </p:cNvPr>
          <p:cNvSpPr>
            <a:spLocks noGrp="1"/>
          </p:cNvSpPr>
          <p:nvPr>
            <p:ph type="title"/>
          </p:nvPr>
        </p:nvSpPr>
        <p:spPr>
          <a:xfrm>
            <a:off x="1451579" y="804519"/>
            <a:ext cx="9603275" cy="1049235"/>
          </a:xfrm>
        </p:spPr>
        <p:txBody>
          <a:bodyPr>
            <a:normAutofit/>
          </a:bodyPr>
          <a:lstStyle/>
          <a:p>
            <a:pPr marL="12700">
              <a:spcBef>
                <a:spcPts val="100"/>
              </a:spcBef>
            </a:pPr>
            <a:r>
              <a:rPr lang="tr-TR" sz="1800" spc="-5">
                <a:latin typeface="DejaVu Sans Condensed"/>
                <a:cs typeface="DejaVu Sans Condensed"/>
              </a:rPr>
              <a:t>Tablo </a:t>
            </a:r>
            <a:r>
              <a:rPr lang="tr-TR" sz="1800" spc="-70">
                <a:latin typeface="DejaVu Sans Condensed"/>
                <a:cs typeface="DejaVu Sans Condensed"/>
              </a:rPr>
              <a:t>8.1 </a:t>
            </a:r>
            <a:r>
              <a:rPr lang="tr-TR" sz="1800" spc="-35">
                <a:latin typeface="DejaVu Sans Condensed"/>
                <a:cs typeface="DejaVu Sans Condensed"/>
              </a:rPr>
              <a:t>Gereksinimler </a:t>
            </a:r>
            <a:r>
              <a:rPr lang="tr-TR" sz="1800" spc="-10">
                <a:latin typeface="DejaVu Sans Condensed"/>
                <a:cs typeface="DejaVu Sans Condensed"/>
              </a:rPr>
              <a:t>Deposu </a:t>
            </a:r>
            <a:r>
              <a:rPr lang="tr-TR" sz="1800">
                <a:latin typeface="DejaVu Sans Condensed"/>
                <a:cs typeface="DejaVu Sans Condensed"/>
              </a:rPr>
              <a:t>Metrik </a:t>
            </a:r>
            <a:r>
              <a:rPr lang="tr-TR" sz="1800" spc="-25">
                <a:latin typeface="DejaVu Sans Condensed"/>
                <a:cs typeface="DejaVu Sans Condensed"/>
              </a:rPr>
              <a:t>Yeteneklerinden</a:t>
            </a:r>
            <a:r>
              <a:rPr lang="tr-TR" sz="1800" spc="100">
                <a:latin typeface="DejaVu Sans Condensed"/>
                <a:cs typeface="DejaVu Sans Condensed"/>
              </a:rPr>
              <a:t> </a:t>
            </a:r>
            <a:r>
              <a:rPr lang="tr-TR" sz="1800" spc="-35">
                <a:latin typeface="DejaVu Sans Condensed"/>
                <a:cs typeface="DejaVu Sans Condensed"/>
              </a:rPr>
              <a:t>Uyarlanan</a:t>
            </a:r>
            <a:br>
              <a:rPr lang="tr-TR" sz="1800">
                <a:latin typeface="DejaVu Sans Condensed"/>
                <a:cs typeface="DejaVu Sans Condensed"/>
              </a:rPr>
            </a:br>
            <a:r>
              <a:rPr lang="tr-TR" sz="1800" spc="-35">
                <a:latin typeface="DejaVu Sans Condensed"/>
                <a:cs typeface="DejaVu Sans Condensed"/>
              </a:rPr>
              <a:t>Çekiç </a:t>
            </a:r>
            <a:r>
              <a:rPr lang="tr-TR" sz="1800" spc="-60">
                <a:latin typeface="DejaVu Sans Condensed"/>
                <a:cs typeface="DejaVu Sans Condensed"/>
              </a:rPr>
              <a:t>ve </a:t>
            </a:r>
            <a:r>
              <a:rPr lang="tr-TR" sz="1800" spc="-55">
                <a:latin typeface="DejaVu Sans Condensed"/>
                <a:cs typeface="DejaVu Sans Condensed"/>
              </a:rPr>
              <a:t>ark.</a:t>
            </a:r>
            <a:r>
              <a:rPr lang="tr-TR" sz="1800" spc="40">
                <a:latin typeface="DejaVu Sans Condensed"/>
                <a:cs typeface="DejaVu Sans Condensed"/>
              </a:rPr>
              <a:t> </a:t>
            </a:r>
            <a:r>
              <a:rPr lang="tr-TR" sz="1800" spc="-60">
                <a:latin typeface="DejaVu Sans Condensed"/>
                <a:cs typeface="DejaVu Sans Condensed"/>
              </a:rPr>
              <a:t>(1998)</a:t>
            </a:r>
            <a:br>
              <a:rPr lang="tr-TR" sz="1800">
                <a:latin typeface="DejaVu Sans Condensed"/>
                <a:cs typeface="DejaVu Sans Condensed"/>
              </a:rPr>
            </a:br>
            <a:endParaRPr lang="tr-TR" sz="1800"/>
          </a:p>
        </p:txBody>
      </p:sp>
      <p:cxnSp>
        <p:nvCxnSpPr>
          <p:cNvPr id="34" name="Straight Connector 33">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 name="Rectangle 35">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6" name="object 3">
            <a:extLst>
              <a:ext uri="{FF2B5EF4-FFF2-40B4-BE49-F238E27FC236}">
                <a16:creationId xmlns:a16="http://schemas.microsoft.com/office/drawing/2014/main" id="{3E934D90-7708-0445-9E90-72DC68A47DAA}"/>
              </a:ext>
            </a:extLst>
          </p:cNvPr>
          <p:cNvGraphicFramePr>
            <a:graphicFrameLocks noGrp="1"/>
          </p:cNvGraphicFramePr>
          <p:nvPr>
            <p:ph idx="1"/>
            <p:extLst>
              <p:ext uri="{D42A27DB-BD31-4B8C-83A1-F6EECF244321}">
                <p14:modId xmlns:p14="http://schemas.microsoft.com/office/powerpoint/2010/main" val="3406491760"/>
              </p:ext>
            </p:extLst>
          </p:nvPr>
        </p:nvGraphicFramePr>
        <p:xfrm>
          <a:off x="1773342" y="2019475"/>
          <a:ext cx="8959748" cy="4703408"/>
        </p:xfrm>
        <a:graphic>
          <a:graphicData uri="http://schemas.openxmlformats.org/drawingml/2006/table">
            <a:tbl>
              <a:tblPr firstRow="1" bandRow="1">
                <a:tableStyleId>{2D5ABB26-0587-4C30-8999-92F81FD0307C}</a:tableStyleId>
              </a:tblPr>
              <a:tblGrid>
                <a:gridCol w="2011413">
                  <a:extLst>
                    <a:ext uri="{9D8B030D-6E8A-4147-A177-3AD203B41FA5}">
                      <a16:colId xmlns:a16="http://schemas.microsoft.com/office/drawing/2014/main" val="20000"/>
                    </a:ext>
                  </a:extLst>
                </a:gridCol>
                <a:gridCol w="2273673">
                  <a:extLst>
                    <a:ext uri="{9D8B030D-6E8A-4147-A177-3AD203B41FA5}">
                      <a16:colId xmlns:a16="http://schemas.microsoft.com/office/drawing/2014/main" val="20001"/>
                    </a:ext>
                  </a:extLst>
                </a:gridCol>
                <a:gridCol w="1795631">
                  <a:extLst>
                    <a:ext uri="{9D8B030D-6E8A-4147-A177-3AD203B41FA5}">
                      <a16:colId xmlns:a16="http://schemas.microsoft.com/office/drawing/2014/main" val="20002"/>
                    </a:ext>
                  </a:extLst>
                </a:gridCol>
                <a:gridCol w="928540">
                  <a:extLst>
                    <a:ext uri="{9D8B030D-6E8A-4147-A177-3AD203B41FA5}">
                      <a16:colId xmlns:a16="http://schemas.microsoft.com/office/drawing/2014/main" val="20003"/>
                    </a:ext>
                  </a:extLst>
                </a:gridCol>
                <a:gridCol w="1950491">
                  <a:extLst>
                    <a:ext uri="{9D8B030D-6E8A-4147-A177-3AD203B41FA5}">
                      <a16:colId xmlns:a16="http://schemas.microsoft.com/office/drawing/2014/main" val="20004"/>
                    </a:ext>
                  </a:extLst>
                </a:gridCol>
              </a:tblGrid>
              <a:tr h="391376">
                <a:tc>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30">
                          <a:latin typeface="DejaVu Sans Condensed"/>
                          <a:cs typeface="DejaVu Sans Condensed"/>
                        </a:rPr>
                        <a:t>Kelime</a:t>
                      </a:r>
                      <a:endParaRPr sz="1100">
                        <a:latin typeface="DejaVu Sans Condensed"/>
                        <a:cs typeface="DejaVu Sans Condensed"/>
                      </a:endParaRPr>
                    </a:p>
                    <a:p>
                      <a:pPr marL="69850">
                        <a:lnSpc>
                          <a:spcPct val="100000"/>
                        </a:lnSpc>
                      </a:pPr>
                      <a:r>
                        <a:rPr sz="1100" spc="-65">
                          <a:latin typeface="Arial"/>
                          <a:cs typeface="Arial"/>
                        </a:rPr>
                        <a:t>İşlemci</a:t>
                      </a:r>
                      <a:endParaRPr sz="1100">
                        <a:latin typeface="Arial"/>
                        <a:cs typeface="Arial"/>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a:latin typeface="DejaVu Sans Condensed"/>
                          <a:cs typeface="DejaVu Sans Condensed"/>
                        </a:rPr>
                        <a:t>E-tablo</a:t>
                      </a: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45">
                          <a:latin typeface="Arial"/>
                          <a:cs typeface="Arial"/>
                        </a:rPr>
                        <a:t>İ</a:t>
                      </a:r>
                      <a:r>
                        <a:rPr sz="1100" spc="-45">
                          <a:latin typeface="DejaVu Sans Condensed"/>
                          <a:cs typeface="DejaVu Sans Condensed"/>
                        </a:rPr>
                        <a:t>li</a:t>
                      </a:r>
                      <a:r>
                        <a:rPr sz="1100" spc="-45">
                          <a:latin typeface="Arial"/>
                          <a:cs typeface="Arial"/>
                        </a:rPr>
                        <a:t>ş</a:t>
                      </a:r>
                      <a:r>
                        <a:rPr sz="1100" spc="-45">
                          <a:latin typeface="DejaVu Sans Condensed"/>
                          <a:cs typeface="DejaVu Sans Condensed"/>
                        </a:rPr>
                        <a:t>kisel</a:t>
                      </a:r>
                      <a:endParaRPr sz="1100">
                        <a:latin typeface="DejaVu Sans Condensed"/>
                        <a:cs typeface="DejaVu Sans Condensed"/>
                      </a:endParaRPr>
                    </a:p>
                    <a:p>
                      <a:pPr marL="67945">
                        <a:lnSpc>
                          <a:spcPct val="100000"/>
                        </a:lnSpc>
                        <a:spcBef>
                          <a:spcPts val="204"/>
                        </a:spcBef>
                      </a:pPr>
                      <a:r>
                        <a:rPr sz="1100" spc="-25">
                          <a:latin typeface="DejaVu Sans Condensed"/>
                          <a:cs typeface="DejaVu Sans Condensed"/>
                        </a:rPr>
                        <a:t>Veritabanı</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30">
                          <a:latin typeface="DejaVu Sans Condensed"/>
                          <a:cs typeface="DejaVu Sans Condensed"/>
                        </a:rPr>
                        <a:t>Gereksinim</a:t>
                      </a:r>
                      <a:endParaRPr sz="1100">
                        <a:latin typeface="DejaVu Sans Condensed"/>
                        <a:cs typeface="DejaVu Sans Condensed"/>
                      </a:endParaRPr>
                    </a:p>
                    <a:p>
                      <a:pPr marL="67945">
                        <a:lnSpc>
                          <a:spcPct val="100000"/>
                        </a:lnSpc>
                        <a:spcBef>
                          <a:spcPts val="180"/>
                        </a:spcBef>
                      </a:pPr>
                      <a:r>
                        <a:rPr sz="1100" spc="-10">
                          <a:latin typeface="DejaVu Sans Condensed"/>
                          <a:cs typeface="DejaVu Sans Condensed"/>
                        </a:rPr>
                        <a:t>Yönetim</a:t>
                      </a:r>
                      <a:r>
                        <a:rPr sz="1100" spc="-40">
                          <a:latin typeface="DejaVu Sans Condensed"/>
                          <a:cs typeface="DejaVu Sans Condensed"/>
                        </a:rPr>
                        <a:t> </a:t>
                      </a:r>
                      <a:r>
                        <a:rPr sz="1100" spc="-25">
                          <a:latin typeface="DejaVu Sans Condensed"/>
                          <a:cs typeface="DejaVu Sans Condensed"/>
                        </a:rPr>
                        <a:t>Aracı</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94324">
                <a:tc>
                  <a:txBody>
                    <a:bodyPr/>
                    <a:lstStyle/>
                    <a:p>
                      <a:pPr marL="69850">
                        <a:lnSpc>
                          <a:spcPct val="100000"/>
                        </a:lnSpc>
                        <a:spcBef>
                          <a:spcPts val="135"/>
                        </a:spcBef>
                      </a:pPr>
                      <a:r>
                        <a:rPr sz="1100" spc="-30">
                          <a:latin typeface="DejaVu Sans Condensed"/>
                          <a:cs typeface="DejaVu Sans Condensed"/>
                        </a:rPr>
                        <a:t>Belge</a:t>
                      </a:r>
                      <a:r>
                        <a:rPr sz="1100" spc="-50">
                          <a:latin typeface="DejaVu Sans Condensed"/>
                          <a:cs typeface="DejaVu Sans Condensed"/>
                        </a:rPr>
                        <a:t> </a:t>
                      </a:r>
                      <a:r>
                        <a:rPr sz="1100" spc="-20">
                          <a:latin typeface="DejaVu Sans Condensed"/>
                          <a:cs typeface="DejaVu Sans Condensed"/>
                        </a:rPr>
                        <a:t>Boyutu</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59690">
                        <a:lnSpc>
                          <a:spcPts val="1860"/>
                        </a:lnSpc>
                        <a:spcBef>
                          <a:spcPts val="45"/>
                        </a:spcBef>
                      </a:pPr>
                      <a:r>
                        <a:rPr sz="1100" spc="-10">
                          <a:latin typeface="DejaVu Sans Condensed"/>
                          <a:cs typeface="DejaVu Sans Condensed"/>
                        </a:rPr>
                        <a:t>Önceden  </a:t>
                      </a:r>
                      <a:r>
                        <a:rPr sz="1100">
                          <a:latin typeface="DejaVu Sans Condensed"/>
                          <a:cs typeface="DejaVu Sans Condensed"/>
                        </a:rPr>
                        <a:t>biç</a:t>
                      </a:r>
                      <a:r>
                        <a:rPr sz="1100" spc="-10">
                          <a:latin typeface="DejaVu Sans Condensed"/>
                          <a:cs typeface="DejaVu Sans Condensed"/>
                        </a:rPr>
                        <a:t>i</a:t>
                      </a:r>
                      <a:r>
                        <a:rPr sz="1100" spc="-5">
                          <a:latin typeface="DejaVu Sans Condensed"/>
                          <a:cs typeface="DejaVu Sans Condensed"/>
                        </a:rPr>
                        <a:t>mle</a:t>
                      </a:r>
                      <a:r>
                        <a:rPr sz="1100" spc="-10">
                          <a:latin typeface="DejaVu Sans Condensed"/>
                          <a:cs typeface="DejaVu Sans Condensed"/>
                        </a:rPr>
                        <a:t>n</a:t>
                      </a:r>
                      <a:r>
                        <a:rPr sz="1100">
                          <a:latin typeface="DejaVu Sans Condensed"/>
                          <a:cs typeface="DejaVu Sans Condensed"/>
                        </a:rPr>
                        <a:t>diri</a:t>
                      </a:r>
                      <a:r>
                        <a:rPr sz="1100" spc="-10">
                          <a:latin typeface="DejaVu Sans Condensed"/>
                          <a:cs typeface="DejaVu Sans Condensed"/>
                        </a:rPr>
                        <a:t>l</a:t>
                      </a:r>
                      <a:r>
                        <a:rPr sz="1100" spc="-5">
                          <a:latin typeface="DejaVu Sans Condensed"/>
                          <a:cs typeface="DejaVu Sans Condensed"/>
                        </a:rPr>
                        <a:t>mi</a:t>
                      </a:r>
                      <a:r>
                        <a:rPr sz="1100">
                          <a:latin typeface="Arial"/>
                          <a:cs typeface="Arial"/>
                        </a:rPr>
                        <a:t>ş</a:t>
                      </a:r>
                    </a:p>
                    <a:p>
                      <a:pPr marL="67945">
                        <a:lnSpc>
                          <a:spcPct val="100000"/>
                        </a:lnSpc>
                        <a:spcBef>
                          <a:spcPts val="130"/>
                        </a:spcBef>
                      </a:pPr>
                      <a:r>
                        <a:rPr sz="1100" spc="-10">
                          <a:latin typeface="DejaVu Sans Condensed"/>
                          <a:cs typeface="DejaVu Sans Condensed"/>
                        </a:rPr>
                        <a:t>durumda</a:t>
                      </a:r>
                      <a:r>
                        <a:rPr sz="1100" spc="-35">
                          <a:latin typeface="DejaVu Sans Condensed"/>
                          <a:cs typeface="DejaVu Sans Condensed"/>
                        </a:rPr>
                        <a:t> </a:t>
                      </a:r>
                      <a:r>
                        <a:rPr sz="1100" spc="-40">
                          <a:latin typeface="DejaVu Sans Condensed"/>
                          <a:cs typeface="DejaVu Sans Condensed"/>
                        </a:rPr>
                        <a:t>de</a:t>
                      </a:r>
                      <a:r>
                        <a:rPr sz="1100" spc="-40">
                          <a:latin typeface="Arial"/>
                          <a:cs typeface="Arial"/>
                        </a:rPr>
                        <a:t>ğ</a:t>
                      </a:r>
                      <a:r>
                        <a:rPr sz="1100" spc="-40">
                          <a:latin typeface="DejaVu Sans Condensed"/>
                          <a:cs typeface="DejaVu Sans Condensed"/>
                        </a:rPr>
                        <a:t>il</a:t>
                      </a:r>
                      <a:endParaRPr sz="1100">
                        <a:latin typeface="DejaVu Sans Condensed"/>
                        <a:cs typeface="DejaVu Sans Condensed"/>
                      </a:endParaRPr>
                    </a:p>
                  </a:txBody>
                  <a:tcPr marL="0" marR="0" marT="442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86512">
                <a:tc>
                  <a:txBody>
                    <a:bodyPr/>
                    <a:lstStyle/>
                    <a:p>
                      <a:pPr marL="69850">
                        <a:lnSpc>
                          <a:spcPct val="100000"/>
                        </a:lnSpc>
                        <a:spcBef>
                          <a:spcPts val="135"/>
                        </a:spcBef>
                      </a:pPr>
                      <a:r>
                        <a:rPr sz="1100" spc="-45">
                          <a:latin typeface="DejaVu Sans Condensed"/>
                          <a:cs typeface="DejaVu Sans Condensed"/>
                        </a:rPr>
                        <a:t>Zaman</a:t>
                      </a:r>
                      <a:r>
                        <a:rPr sz="1100" spc="-55">
                          <a:latin typeface="DejaVu Sans Condensed"/>
                          <a:cs typeface="DejaVu Sans Condensed"/>
                        </a:rPr>
                        <a:t> </a:t>
                      </a:r>
                      <a:r>
                        <a:rPr sz="1100" spc="-20">
                          <a:latin typeface="Arial"/>
                          <a:cs typeface="Arial"/>
                        </a:rPr>
                        <a:t>İ</a:t>
                      </a:r>
                      <a:r>
                        <a:rPr sz="1100" spc="-20">
                          <a:latin typeface="DejaVu Sans Condensed"/>
                          <a:cs typeface="DejaVu Sans Condensed"/>
                        </a:rPr>
                        <a:t>çinde</a:t>
                      </a:r>
                      <a:endParaRPr sz="1100">
                        <a:latin typeface="DejaVu Sans Condensed"/>
                        <a:cs typeface="DejaVu Sans Condensed"/>
                      </a:endParaRPr>
                    </a:p>
                    <a:p>
                      <a:pPr marL="69850" marR="231775">
                        <a:lnSpc>
                          <a:spcPct val="110700"/>
                        </a:lnSpc>
                        <a:spcBef>
                          <a:spcPts val="25"/>
                        </a:spcBef>
                      </a:pPr>
                      <a:r>
                        <a:rPr sz="1100" spc="-25">
                          <a:latin typeface="DejaVu Sans Condensed"/>
                          <a:cs typeface="DejaVu Sans Condensed"/>
                        </a:rPr>
                        <a:t>Dinamik  </a:t>
                      </a:r>
                      <a:r>
                        <a:rPr sz="1100" spc="-5">
                          <a:latin typeface="DejaVu Sans Condensed"/>
                          <a:cs typeface="DejaVu Sans Condensed"/>
                        </a:rPr>
                        <a:t>De</a:t>
                      </a:r>
                      <a:r>
                        <a:rPr sz="1100" spc="-5">
                          <a:latin typeface="Arial"/>
                          <a:cs typeface="Arial"/>
                        </a:rPr>
                        <a:t>ğ</a:t>
                      </a:r>
                      <a:r>
                        <a:rPr sz="1100" spc="-5">
                          <a:latin typeface="DejaVu Sans Condensed"/>
                          <a:cs typeface="DejaVu Sans Condensed"/>
                        </a:rPr>
                        <a:t>i</a:t>
                      </a:r>
                      <a:r>
                        <a:rPr sz="1100">
                          <a:latin typeface="Arial"/>
                          <a:cs typeface="Arial"/>
                        </a:rPr>
                        <a:t>ş</a:t>
                      </a:r>
                      <a:r>
                        <a:rPr sz="1100" spc="-5">
                          <a:latin typeface="DejaVu Sans Condensed"/>
                          <a:cs typeface="DejaVu Sans Condensed"/>
                        </a:rPr>
                        <a:t>i</a:t>
                      </a:r>
                      <a:r>
                        <a:rPr sz="1100" spc="-10">
                          <a:latin typeface="DejaVu Sans Condensed"/>
                          <a:cs typeface="DejaVu Sans Condensed"/>
                        </a:rPr>
                        <a:t>k</a:t>
                      </a:r>
                      <a:r>
                        <a:rPr sz="1100" spc="-5">
                          <a:latin typeface="DejaVu Sans Condensed"/>
                          <a:cs typeface="DejaVu Sans Condensed"/>
                        </a:rPr>
                        <a:t>l</a:t>
                      </a:r>
                      <a:r>
                        <a:rPr sz="1100" spc="-10">
                          <a:latin typeface="DejaVu Sans Condensed"/>
                          <a:cs typeface="DejaVu Sans Condensed"/>
                        </a:rPr>
                        <a:t>i</a:t>
                      </a:r>
                      <a:r>
                        <a:rPr sz="1100" spc="-5">
                          <a:latin typeface="DejaVu Sans Condensed"/>
                          <a:cs typeface="DejaVu Sans Condensed"/>
                        </a:rPr>
                        <a:t>k</a:t>
                      </a:r>
                      <a:r>
                        <a:rPr sz="1100" spc="-10">
                          <a:latin typeface="DejaVu Sans Condensed"/>
                          <a:cs typeface="DejaVu Sans Condensed"/>
                        </a:rPr>
                        <a:t>l</a:t>
                      </a:r>
                      <a:r>
                        <a:rPr sz="1100">
                          <a:latin typeface="DejaVu Sans Condensed"/>
                          <a:cs typeface="DejaVu Sans Condensed"/>
                        </a:rPr>
                        <a:t>er</a:t>
                      </a: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427355">
                        <a:lnSpc>
                          <a:spcPts val="1880"/>
                        </a:lnSpc>
                        <a:spcBef>
                          <a:spcPts val="30"/>
                        </a:spcBef>
                      </a:pPr>
                      <a:r>
                        <a:rPr sz="1100" spc="-5">
                          <a:latin typeface="DejaVu Sans Condensed"/>
                          <a:cs typeface="DejaVu Sans Condensed"/>
                        </a:rPr>
                        <a:t>K</a:t>
                      </a:r>
                      <a:r>
                        <a:rPr sz="1100" spc="5">
                          <a:latin typeface="DejaVu Sans Condensed"/>
                          <a:cs typeface="DejaVu Sans Condensed"/>
                        </a:rPr>
                        <a:t>a</a:t>
                      </a:r>
                      <a:r>
                        <a:rPr sz="1100" spc="-10">
                          <a:latin typeface="DejaVu Sans Condensed"/>
                          <a:cs typeface="DejaVu Sans Condensed"/>
                        </a:rPr>
                        <a:t>rm</a:t>
                      </a:r>
                      <a:r>
                        <a:rPr sz="1100" spc="5">
                          <a:latin typeface="DejaVu Sans Condensed"/>
                          <a:cs typeface="DejaVu Sans Condensed"/>
                        </a:rPr>
                        <a:t>a</a:t>
                      </a:r>
                      <a:r>
                        <a:rPr sz="1100">
                          <a:latin typeface="Arial"/>
                          <a:cs typeface="Arial"/>
                        </a:rPr>
                        <a:t>ş</a:t>
                      </a:r>
                      <a:r>
                        <a:rPr sz="1100" spc="-5">
                          <a:latin typeface="DejaVu Sans Condensed"/>
                          <a:cs typeface="DejaVu Sans Condensed"/>
                        </a:rPr>
                        <a:t>ık  </a:t>
                      </a:r>
                      <a:r>
                        <a:rPr sz="1100">
                          <a:latin typeface="DejaVu Sans Condensed"/>
                          <a:cs typeface="DejaVu Sans Condensed"/>
                        </a:rPr>
                        <a:t>de</a:t>
                      </a:r>
                      <a:r>
                        <a:rPr sz="1100" spc="-5">
                          <a:latin typeface="Arial"/>
                          <a:cs typeface="Arial"/>
                        </a:rPr>
                        <a:t>ğ</a:t>
                      </a:r>
                      <a:r>
                        <a:rPr sz="1100" spc="-5">
                          <a:latin typeface="DejaVu Sans Condensed"/>
                          <a:cs typeface="DejaVu Sans Condensed"/>
                        </a:rPr>
                        <a:t>i</a:t>
                      </a:r>
                      <a:r>
                        <a:rPr sz="1100">
                          <a:latin typeface="Arial"/>
                          <a:cs typeface="Arial"/>
                        </a:rPr>
                        <a:t>ş</a:t>
                      </a:r>
                      <a:r>
                        <a:rPr sz="1100" spc="-5">
                          <a:latin typeface="DejaVu Sans Condensed"/>
                          <a:cs typeface="DejaVu Sans Condensed"/>
                        </a:rPr>
                        <a:t>i</a:t>
                      </a:r>
                      <a:r>
                        <a:rPr sz="1100" spc="-10">
                          <a:latin typeface="DejaVu Sans Condensed"/>
                          <a:cs typeface="DejaVu Sans Condensed"/>
                        </a:rPr>
                        <a:t>k</a:t>
                      </a:r>
                      <a:r>
                        <a:rPr sz="1100" spc="-5">
                          <a:latin typeface="DejaVu Sans Condensed"/>
                          <a:cs typeface="DejaVu Sans Condensed"/>
                        </a:rPr>
                        <a:t>l</a:t>
                      </a:r>
                      <a:r>
                        <a:rPr sz="1100" spc="-10">
                          <a:latin typeface="DejaVu Sans Condensed"/>
                          <a:cs typeface="DejaVu Sans Condensed"/>
                        </a:rPr>
                        <a:t>i</a:t>
                      </a:r>
                      <a:r>
                        <a:rPr sz="1100">
                          <a:latin typeface="DejaVu Sans Condensed"/>
                          <a:cs typeface="DejaVu Sans Condensed"/>
                        </a:rPr>
                        <a:t>k</a:t>
                      </a:r>
                    </a:p>
                    <a:p>
                      <a:pPr marL="69850" marR="431165">
                        <a:lnSpc>
                          <a:spcPts val="1860"/>
                        </a:lnSpc>
                        <a:spcBef>
                          <a:spcPts val="35"/>
                        </a:spcBef>
                      </a:pPr>
                      <a:r>
                        <a:rPr sz="1100" spc="-30">
                          <a:latin typeface="DejaVu Sans Condensed"/>
                          <a:cs typeface="DejaVu Sans Condensed"/>
                        </a:rPr>
                        <a:t>izleme  etkinken  </a:t>
                      </a:r>
                      <a:r>
                        <a:rPr sz="1100" spc="-5">
                          <a:latin typeface="DejaVu Sans Condensed"/>
                          <a:cs typeface="DejaVu Sans Condensed"/>
                        </a:rPr>
                        <a:t>mümkün</a:t>
                      </a:r>
                      <a:endParaRPr sz="1100">
                        <a:latin typeface="DejaVu Sans Condensed"/>
                        <a:cs typeface="DejaVu Sans Condensed"/>
                      </a:endParaRPr>
                    </a:p>
                  </a:txBody>
                  <a:tcPr marL="0" marR="0" marT="29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06644">
                <a:tc>
                  <a:txBody>
                    <a:bodyPr/>
                    <a:lstStyle/>
                    <a:p>
                      <a:pPr marL="69850">
                        <a:lnSpc>
                          <a:spcPct val="100000"/>
                        </a:lnSpc>
                        <a:spcBef>
                          <a:spcPts val="135"/>
                        </a:spcBef>
                      </a:pPr>
                      <a:r>
                        <a:rPr sz="1100" spc="-30">
                          <a:latin typeface="DejaVu Sans Condensed"/>
                          <a:cs typeface="DejaVu Sans Condensed"/>
                        </a:rPr>
                        <a:t>Yayın</a:t>
                      </a:r>
                      <a:r>
                        <a:rPr sz="1100" spc="-45">
                          <a:latin typeface="DejaVu Sans Condensed"/>
                          <a:cs typeface="DejaVu Sans Condensed"/>
                        </a:rPr>
                        <a:t> </a:t>
                      </a:r>
                      <a:r>
                        <a:rPr sz="1100" spc="-20">
                          <a:latin typeface="DejaVu Sans Condensed"/>
                          <a:cs typeface="DejaVu Sans Condensed"/>
                        </a:rPr>
                        <a:t>Boyutu</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83565">
                <a:tc>
                  <a:txBody>
                    <a:bodyPr/>
                    <a:lstStyle/>
                    <a:p>
                      <a:pPr marL="69850" marR="273685">
                        <a:lnSpc>
                          <a:spcPts val="1860"/>
                        </a:lnSpc>
                        <a:spcBef>
                          <a:spcPts val="50"/>
                        </a:spcBef>
                      </a:pPr>
                      <a:r>
                        <a:rPr sz="1100">
                          <a:latin typeface="DejaVu Sans Condensed"/>
                          <a:cs typeface="DejaVu Sans Condensed"/>
                        </a:rPr>
                        <a:t>G</a:t>
                      </a:r>
                      <a:r>
                        <a:rPr sz="1100" spc="-10">
                          <a:latin typeface="DejaVu Sans Condensed"/>
                          <a:cs typeface="DejaVu Sans Condensed"/>
                        </a:rPr>
                        <a:t>e</a:t>
                      </a:r>
                      <a:r>
                        <a:rPr sz="1100">
                          <a:latin typeface="DejaVu Sans Condensed"/>
                          <a:cs typeface="DejaVu Sans Condensed"/>
                        </a:rPr>
                        <a:t>reksin</a:t>
                      </a:r>
                      <a:r>
                        <a:rPr sz="1100" spc="-10">
                          <a:latin typeface="DejaVu Sans Condensed"/>
                          <a:cs typeface="DejaVu Sans Condensed"/>
                        </a:rPr>
                        <a:t>i</a:t>
                      </a:r>
                      <a:r>
                        <a:rPr sz="1100">
                          <a:latin typeface="DejaVu Sans Condensed"/>
                          <a:cs typeface="DejaVu Sans Condensed"/>
                        </a:rPr>
                        <a:t>m  </a:t>
                      </a:r>
                      <a:r>
                        <a:rPr sz="1100" spc="-5">
                          <a:latin typeface="DejaVu Sans Condensed"/>
                          <a:cs typeface="DejaVu Sans Condensed"/>
                        </a:rPr>
                        <a:t>Geni</a:t>
                      </a:r>
                      <a:r>
                        <a:rPr sz="1100">
                          <a:latin typeface="Arial"/>
                          <a:cs typeface="Arial"/>
                        </a:rPr>
                        <a:t>ş</a:t>
                      </a:r>
                      <a:r>
                        <a:rPr sz="1100" spc="-5">
                          <a:latin typeface="DejaVu Sans Condensed"/>
                          <a:cs typeface="DejaVu Sans Condensed"/>
                        </a:rPr>
                        <a:t>l</a:t>
                      </a:r>
                      <a:r>
                        <a:rPr sz="1100" spc="-10">
                          <a:latin typeface="DejaVu Sans Condensed"/>
                          <a:cs typeface="DejaVu Sans Condensed"/>
                        </a:rPr>
                        <a:t>e</a:t>
                      </a:r>
                      <a:r>
                        <a:rPr sz="1100">
                          <a:latin typeface="DejaVu Sans Condensed"/>
                          <a:cs typeface="DejaVu Sans Condensed"/>
                        </a:rPr>
                        <a:t>t</a:t>
                      </a:r>
                      <a:r>
                        <a:rPr sz="1100" spc="5">
                          <a:latin typeface="DejaVu Sans Condensed"/>
                          <a:cs typeface="DejaVu Sans Condensed"/>
                        </a:rPr>
                        <a:t>m</a:t>
                      </a:r>
                      <a:r>
                        <a:rPr sz="1100">
                          <a:latin typeface="DejaVu Sans Condensed"/>
                          <a:cs typeface="DejaVu Sans Condensed"/>
                        </a:rPr>
                        <a:t>e</a:t>
                      </a:r>
                    </a:p>
                    <a:p>
                      <a:pPr marL="69850">
                        <a:lnSpc>
                          <a:spcPts val="1670"/>
                        </a:lnSpc>
                        <a:spcBef>
                          <a:spcPts val="110"/>
                        </a:spcBef>
                      </a:pPr>
                      <a:r>
                        <a:rPr sz="1100" spc="-5">
                          <a:latin typeface="DejaVu Sans Condensed"/>
                          <a:cs typeface="DejaVu Sans Condensed"/>
                        </a:rPr>
                        <a:t>Profili</a:t>
                      </a:r>
                      <a:endParaRPr sz="1100">
                        <a:latin typeface="DejaVu Sans Condensed"/>
                        <a:cs typeface="DejaVu Sans Condensed"/>
                      </a:endParaRPr>
                    </a:p>
                  </a:txBody>
                  <a:tcPr marL="0" marR="0" marT="491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10">
                          <a:latin typeface="DejaVu Sans Condensed"/>
                          <a:cs typeface="DejaVu Sans Condensed"/>
                        </a:rPr>
                        <a:t>HAYIR</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207627">
                <a:tc>
                  <a:txBody>
                    <a:bodyPr/>
                    <a:lstStyle/>
                    <a:p>
                      <a:pPr marL="69850" marR="273685">
                        <a:lnSpc>
                          <a:spcPts val="1860"/>
                        </a:lnSpc>
                        <a:spcBef>
                          <a:spcPts val="60"/>
                        </a:spcBef>
                      </a:pPr>
                      <a:r>
                        <a:rPr sz="1100">
                          <a:latin typeface="DejaVu Sans Condensed"/>
                          <a:cs typeface="DejaVu Sans Condensed"/>
                        </a:rPr>
                        <a:t>G</a:t>
                      </a:r>
                      <a:r>
                        <a:rPr sz="1100" spc="-10">
                          <a:latin typeface="DejaVu Sans Condensed"/>
                          <a:cs typeface="DejaVu Sans Condensed"/>
                        </a:rPr>
                        <a:t>e</a:t>
                      </a:r>
                      <a:r>
                        <a:rPr sz="1100">
                          <a:latin typeface="DejaVu Sans Condensed"/>
                          <a:cs typeface="DejaVu Sans Condensed"/>
                        </a:rPr>
                        <a:t>reksin</a:t>
                      </a:r>
                      <a:r>
                        <a:rPr sz="1100" spc="-10">
                          <a:latin typeface="DejaVu Sans Condensed"/>
                          <a:cs typeface="DejaVu Sans Condensed"/>
                        </a:rPr>
                        <a:t>i</a:t>
                      </a:r>
                      <a:r>
                        <a:rPr sz="1100">
                          <a:latin typeface="DejaVu Sans Condensed"/>
                          <a:cs typeface="DejaVu Sans Condensed"/>
                        </a:rPr>
                        <a:t>m  </a:t>
                      </a:r>
                      <a:r>
                        <a:rPr sz="1100" spc="-30">
                          <a:latin typeface="DejaVu Sans Condensed"/>
                          <a:cs typeface="DejaVu Sans Condensed"/>
                        </a:rPr>
                        <a:t>Do</a:t>
                      </a:r>
                      <a:r>
                        <a:rPr sz="1100" spc="-30">
                          <a:latin typeface="Arial"/>
                          <a:cs typeface="Arial"/>
                        </a:rPr>
                        <a:t>ğ</a:t>
                      </a:r>
                      <a:r>
                        <a:rPr sz="1100" spc="-30">
                          <a:latin typeface="DejaVu Sans Condensed"/>
                          <a:cs typeface="DejaVu Sans Condensed"/>
                        </a:rPr>
                        <a:t>rulama</a:t>
                      </a:r>
                      <a:endParaRPr sz="1100">
                        <a:latin typeface="DejaVu Sans Condensed"/>
                        <a:cs typeface="DejaVu Sans Condensed"/>
                      </a:endParaRPr>
                    </a:p>
                  </a:txBody>
                  <a:tcPr marL="0" marR="0" marT="5896"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45"/>
                        </a:spcBef>
                      </a:pPr>
                      <a:r>
                        <a:rPr sz="1100" spc="10">
                          <a:latin typeface="DejaVu Sans Condensed"/>
                          <a:cs typeface="DejaVu Sans Condensed"/>
                        </a:rPr>
                        <a:t>HAYIR</a:t>
                      </a:r>
                      <a:endParaRPr sz="1100">
                        <a:latin typeface="DejaVu Sans Condensed"/>
                        <a:cs typeface="DejaVu Sans Condensed"/>
                      </a:endParaRPr>
                    </a:p>
                  </a:txBody>
                  <a:tcPr marL="0" marR="0" marT="142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45"/>
                        </a:spcBef>
                      </a:pPr>
                      <a:r>
                        <a:rPr sz="1100" spc="10">
                          <a:latin typeface="DejaVu Sans Condensed"/>
                          <a:cs typeface="DejaVu Sans Condensed"/>
                        </a:rPr>
                        <a:t>HAYIR</a:t>
                      </a:r>
                      <a:endParaRPr sz="1100">
                        <a:latin typeface="DejaVu Sans Condensed"/>
                        <a:cs typeface="DejaVu Sans Condensed"/>
                      </a:endParaRPr>
                    </a:p>
                  </a:txBody>
                  <a:tcPr marL="0" marR="0" marT="142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45"/>
                        </a:spcBef>
                      </a:pPr>
                      <a:r>
                        <a:rPr sz="1100" spc="15">
                          <a:latin typeface="DejaVu Sans Condensed"/>
                          <a:cs typeface="DejaVu Sans Condensed"/>
                        </a:rPr>
                        <a:t>Mümkün</a:t>
                      </a:r>
                      <a:endParaRPr sz="1100">
                        <a:latin typeface="DejaVu Sans Condensed"/>
                        <a:cs typeface="DejaVu Sans Condensed"/>
                      </a:endParaRPr>
                    </a:p>
                  </a:txBody>
                  <a:tcPr marL="0" marR="0" marT="142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45"/>
                        </a:spcBef>
                      </a:pPr>
                      <a:r>
                        <a:rPr sz="1100" spc="15">
                          <a:latin typeface="DejaVu Sans Condensed"/>
                          <a:cs typeface="DejaVu Sans Condensed"/>
                        </a:rPr>
                        <a:t>Mümkün</a:t>
                      </a:r>
                      <a:endParaRPr sz="1100">
                        <a:latin typeface="DejaVu Sans Condensed"/>
                        <a:cs typeface="DejaVu Sans Condensed"/>
                      </a:endParaRPr>
                    </a:p>
                  </a:txBody>
                  <a:tcPr marL="0" marR="0" marT="142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91376">
                <a:tc>
                  <a:txBody>
                    <a:bodyPr/>
                    <a:lstStyle/>
                    <a:p>
                      <a:pPr marL="69850">
                        <a:lnSpc>
                          <a:spcPct val="100000"/>
                        </a:lnSpc>
                        <a:spcBef>
                          <a:spcPts val="135"/>
                        </a:spcBef>
                      </a:pPr>
                      <a:r>
                        <a:rPr sz="1100" spc="-30">
                          <a:latin typeface="DejaVu Sans Condensed"/>
                          <a:cs typeface="DejaVu Sans Condensed"/>
                        </a:rPr>
                        <a:t>Gereksinim</a:t>
                      </a:r>
                      <a:endParaRPr sz="1100">
                        <a:latin typeface="DejaVu Sans Condensed"/>
                        <a:cs typeface="DejaVu Sans Condensed"/>
                      </a:endParaRPr>
                    </a:p>
                    <a:p>
                      <a:pPr marL="69850">
                        <a:lnSpc>
                          <a:spcPct val="100000"/>
                        </a:lnSpc>
                        <a:spcBef>
                          <a:spcPts val="180"/>
                        </a:spcBef>
                      </a:pPr>
                      <a:r>
                        <a:rPr sz="1100" spc="-30">
                          <a:latin typeface="DejaVu Sans Condensed"/>
                          <a:cs typeface="DejaVu Sans Condensed"/>
                        </a:rPr>
                        <a:t>Oynaklı</a:t>
                      </a:r>
                      <a:r>
                        <a:rPr sz="1100" spc="-30">
                          <a:latin typeface="Arial"/>
                          <a:cs typeface="Arial"/>
                        </a:rPr>
                        <a:t>ğ</a:t>
                      </a:r>
                      <a:r>
                        <a:rPr sz="1100" spc="-30">
                          <a:latin typeface="DejaVu Sans Condensed"/>
                          <a:cs typeface="DejaVu Sans Condensed"/>
                        </a:rPr>
                        <a:t>ı</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577582">
                <a:tc>
                  <a:txBody>
                    <a:bodyPr/>
                    <a:lstStyle/>
                    <a:p>
                      <a:pPr marL="69850">
                        <a:lnSpc>
                          <a:spcPct val="100000"/>
                        </a:lnSpc>
                        <a:spcBef>
                          <a:spcPts val="135"/>
                        </a:spcBef>
                      </a:pPr>
                      <a:r>
                        <a:rPr sz="1100" spc="-45">
                          <a:latin typeface="DejaVu Sans Condensed"/>
                          <a:cs typeface="DejaVu Sans Condensed"/>
                        </a:rPr>
                        <a:t>Test</a:t>
                      </a:r>
                      <a:r>
                        <a:rPr sz="1100" spc="-30">
                          <a:latin typeface="DejaVu Sans Condensed"/>
                          <a:cs typeface="DejaVu Sans Condensed"/>
                        </a:rPr>
                        <a:t> </a:t>
                      </a:r>
                      <a:r>
                        <a:rPr sz="1100" spc="-40">
                          <a:latin typeface="DejaVu Sans Condensed"/>
                          <a:cs typeface="DejaVu Sans Condensed"/>
                        </a:rPr>
                        <a:t>kapsamı</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436245">
                        <a:lnSpc>
                          <a:spcPts val="1880"/>
                        </a:lnSpc>
                        <a:spcBef>
                          <a:spcPts val="30"/>
                        </a:spcBef>
                      </a:pPr>
                      <a:r>
                        <a:rPr sz="1100" spc="-5">
                          <a:latin typeface="DejaVu Sans Condensed"/>
                          <a:cs typeface="DejaVu Sans Condensed"/>
                        </a:rPr>
                        <a:t>K</a:t>
                      </a:r>
                      <a:r>
                        <a:rPr sz="1100" spc="5">
                          <a:latin typeface="DejaVu Sans Condensed"/>
                          <a:cs typeface="DejaVu Sans Condensed"/>
                        </a:rPr>
                        <a:t>a</a:t>
                      </a:r>
                      <a:r>
                        <a:rPr sz="1100" spc="-10">
                          <a:latin typeface="DejaVu Sans Condensed"/>
                          <a:cs typeface="DejaVu Sans Condensed"/>
                        </a:rPr>
                        <a:t>rm</a:t>
                      </a:r>
                      <a:r>
                        <a:rPr sz="1100" spc="5">
                          <a:latin typeface="DejaVu Sans Condensed"/>
                          <a:cs typeface="DejaVu Sans Condensed"/>
                        </a:rPr>
                        <a:t>a</a:t>
                      </a:r>
                      <a:r>
                        <a:rPr sz="1100">
                          <a:latin typeface="Arial"/>
                          <a:cs typeface="Arial"/>
                        </a:rPr>
                        <a:t>ş</a:t>
                      </a:r>
                      <a:r>
                        <a:rPr sz="1100" spc="-5">
                          <a:latin typeface="DejaVu Sans Condensed"/>
                          <a:cs typeface="DejaVu Sans Condensed"/>
                        </a:rPr>
                        <a:t>ık  </a:t>
                      </a:r>
                      <a:r>
                        <a:rPr sz="1100" spc="-25">
                          <a:latin typeface="DejaVu Sans Condensed"/>
                          <a:cs typeface="DejaVu Sans Condensed"/>
                        </a:rPr>
                        <a:t>denklem</a:t>
                      </a:r>
                      <a:endParaRPr sz="1100">
                        <a:latin typeface="DejaVu Sans Condensed"/>
                        <a:cs typeface="DejaVu Sans Condensed"/>
                      </a:endParaRPr>
                    </a:p>
                    <a:p>
                      <a:pPr marL="69850">
                        <a:lnSpc>
                          <a:spcPct val="100000"/>
                        </a:lnSpc>
                        <a:spcBef>
                          <a:spcPts val="90"/>
                        </a:spcBef>
                      </a:pPr>
                      <a:r>
                        <a:rPr sz="1100" spc="-45">
                          <a:latin typeface="DejaVu Sans Condensed"/>
                          <a:cs typeface="DejaVu Sans Condensed"/>
                        </a:rPr>
                        <a:t>mantı</a:t>
                      </a:r>
                      <a:r>
                        <a:rPr sz="1100" spc="-45">
                          <a:latin typeface="Arial"/>
                          <a:cs typeface="Arial"/>
                        </a:rPr>
                        <a:t>ğ</a:t>
                      </a:r>
                      <a:r>
                        <a:rPr sz="1100" spc="-45">
                          <a:latin typeface="DejaVu Sans Condensed"/>
                          <a:cs typeface="DejaVu Sans Condensed"/>
                        </a:rPr>
                        <a:t>ıyla</a:t>
                      </a:r>
                      <a:endParaRPr sz="1100">
                        <a:latin typeface="DejaVu Sans Condensed"/>
                        <a:cs typeface="DejaVu Sans Condensed"/>
                      </a:endParaRPr>
                    </a:p>
                    <a:p>
                      <a:pPr marL="69850">
                        <a:lnSpc>
                          <a:spcPct val="100000"/>
                        </a:lnSpc>
                        <a:spcBef>
                          <a:spcPts val="204"/>
                        </a:spcBef>
                      </a:pPr>
                      <a:r>
                        <a:rPr sz="1100" spc="-20">
                          <a:latin typeface="DejaVu Sans Condensed"/>
                          <a:cs typeface="DejaVu Sans Condensed"/>
                        </a:rPr>
                        <a:t>mümkün</a:t>
                      </a:r>
                      <a:endParaRPr sz="1100">
                        <a:latin typeface="DejaVu Sans Condensed"/>
                        <a:cs typeface="DejaVu Sans Condensed"/>
                      </a:endParaRPr>
                    </a:p>
                  </a:txBody>
                  <a:tcPr marL="0" marR="0" marT="29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577582">
                <a:tc>
                  <a:txBody>
                    <a:bodyPr/>
                    <a:lstStyle/>
                    <a:p>
                      <a:pPr marL="69850">
                        <a:lnSpc>
                          <a:spcPct val="100000"/>
                        </a:lnSpc>
                        <a:spcBef>
                          <a:spcPts val="135"/>
                        </a:spcBef>
                      </a:pPr>
                      <a:r>
                        <a:rPr sz="1100" spc="-45">
                          <a:latin typeface="DejaVu Sans Condensed"/>
                          <a:cs typeface="DejaVu Sans Condensed"/>
                        </a:rPr>
                        <a:t>Test</a:t>
                      </a:r>
                      <a:r>
                        <a:rPr sz="1100" spc="-35">
                          <a:latin typeface="DejaVu Sans Condensed"/>
                          <a:cs typeface="DejaVu Sans Condensed"/>
                        </a:rPr>
                        <a:t> Aralı</a:t>
                      </a:r>
                      <a:r>
                        <a:rPr sz="1100" spc="-35">
                          <a:latin typeface="Arial"/>
                          <a:cs typeface="Arial"/>
                        </a:rPr>
                        <a:t>ğ</a:t>
                      </a:r>
                      <a:r>
                        <a:rPr sz="1100" spc="-35">
                          <a:latin typeface="DejaVu Sans Condensed"/>
                          <a:cs typeface="DejaVu Sans Condensed"/>
                        </a:rPr>
                        <a:t>ı</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436245">
                        <a:lnSpc>
                          <a:spcPts val="1880"/>
                        </a:lnSpc>
                        <a:spcBef>
                          <a:spcPts val="30"/>
                        </a:spcBef>
                      </a:pPr>
                      <a:r>
                        <a:rPr sz="1100" spc="-5">
                          <a:latin typeface="DejaVu Sans Condensed"/>
                          <a:cs typeface="DejaVu Sans Condensed"/>
                        </a:rPr>
                        <a:t>K</a:t>
                      </a:r>
                      <a:r>
                        <a:rPr sz="1100" spc="5">
                          <a:latin typeface="DejaVu Sans Condensed"/>
                          <a:cs typeface="DejaVu Sans Condensed"/>
                        </a:rPr>
                        <a:t>a</a:t>
                      </a:r>
                      <a:r>
                        <a:rPr sz="1100" spc="-10">
                          <a:latin typeface="DejaVu Sans Condensed"/>
                          <a:cs typeface="DejaVu Sans Condensed"/>
                        </a:rPr>
                        <a:t>rm</a:t>
                      </a:r>
                      <a:r>
                        <a:rPr sz="1100" spc="5">
                          <a:latin typeface="DejaVu Sans Condensed"/>
                          <a:cs typeface="DejaVu Sans Condensed"/>
                        </a:rPr>
                        <a:t>a</a:t>
                      </a:r>
                      <a:r>
                        <a:rPr sz="1100">
                          <a:latin typeface="Arial"/>
                          <a:cs typeface="Arial"/>
                        </a:rPr>
                        <a:t>ş</a:t>
                      </a:r>
                      <a:r>
                        <a:rPr sz="1100" spc="-5">
                          <a:latin typeface="DejaVu Sans Condensed"/>
                          <a:cs typeface="DejaVu Sans Condensed"/>
                        </a:rPr>
                        <a:t>ık  </a:t>
                      </a:r>
                      <a:r>
                        <a:rPr sz="1100" spc="-25">
                          <a:latin typeface="DejaVu Sans Condensed"/>
                          <a:cs typeface="DejaVu Sans Condensed"/>
                        </a:rPr>
                        <a:t>denklem</a:t>
                      </a:r>
                      <a:endParaRPr sz="1100">
                        <a:latin typeface="DejaVu Sans Condensed"/>
                        <a:cs typeface="DejaVu Sans Condensed"/>
                      </a:endParaRPr>
                    </a:p>
                    <a:p>
                      <a:pPr marL="69850">
                        <a:lnSpc>
                          <a:spcPct val="100000"/>
                        </a:lnSpc>
                        <a:spcBef>
                          <a:spcPts val="90"/>
                        </a:spcBef>
                      </a:pPr>
                      <a:r>
                        <a:rPr sz="1100" spc="-45">
                          <a:latin typeface="DejaVu Sans Condensed"/>
                          <a:cs typeface="DejaVu Sans Condensed"/>
                        </a:rPr>
                        <a:t>mantı</a:t>
                      </a:r>
                      <a:r>
                        <a:rPr sz="1100" spc="-45">
                          <a:latin typeface="Arial"/>
                          <a:cs typeface="Arial"/>
                        </a:rPr>
                        <a:t>ğ</a:t>
                      </a:r>
                      <a:r>
                        <a:rPr sz="1100" spc="-45">
                          <a:latin typeface="DejaVu Sans Condensed"/>
                          <a:cs typeface="DejaVu Sans Condensed"/>
                        </a:rPr>
                        <a:t>ıyla</a:t>
                      </a:r>
                      <a:endParaRPr sz="1100">
                        <a:latin typeface="DejaVu Sans Condensed"/>
                        <a:cs typeface="DejaVu Sans Condensed"/>
                      </a:endParaRPr>
                    </a:p>
                    <a:p>
                      <a:pPr marL="69850">
                        <a:lnSpc>
                          <a:spcPct val="100000"/>
                        </a:lnSpc>
                        <a:spcBef>
                          <a:spcPts val="200"/>
                        </a:spcBef>
                      </a:pPr>
                      <a:r>
                        <a:rPr sz="1100" spc="-20">
                          <a:latin typeface="DejaVu Sans Condensed"/>
                          <a:cs typeface="DejaVu Sans Condensed"/>
                        </a:rPr>
                        <a:t>mümkün</a:t>
                      </a:r>
                      <a:endParaRPr sz="1100">
                        <a:latin typeface="DejaVu Sans Condensed"/>
                        <a:cs typeface="DejaVu Sans Condensed"/>
                      </a:endParaRPr>
                    </a:p>
                  </a:txBody>
                  <a:tcPr marL="0" marR="0" marT="294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206644">
                <a:tc>
                  <a:txBody>
                    <a:bodyPr/>
                    <a:lstStyle/>
                    <a:p>
                      <a:pPr marL="69850">
                        <a:lnSpc>
                          <a:spcPct val="100000"/>
                        </a:lnSpc>
                        <a:spcBef>
                          <a:spcPts val="135"/>
                        </a:spcBef>
                      </a:pPr>
                      <a:r>
                        <a:rPr sz="1100" spc="-45">
                          <a:latin typeface="DejaVu Sans Condensed"/>
                          <a:cs typeface="DejaVu Sans Condensed"/>
                        </a:rPr>
                        <a:t>Test</a:t>
                      </a:r>
                      <a:r>
                        <a:rPr sz="1100" spc="-30">
                          <a:latin typeface="DejaVu Sans Condensed"/>
                          <a:cs typeface="DejaVu Sans Condensed"/>
                        </a:rPr>
                        <a:t> </a:t>
                      </a:r>
                      <a:r>
                        <a:rPr sz="1100" spc="-25">
                          <a:latin typeface="DejaVu Sans Condensed"/>
                          <a:cs typeface="DejaVu Sans Condensed"/>
                        </a:rPr>
                        <a:t>Türleri</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135"/>
                        </a:spcBef>
                      </a:pPr>
                      <a:r>
                        <a:rPr sz="1100" spc="-50">
                          <a:latin typeface="DejaVu Sans Condensed"/>
                          <a:cs typeface="DejaVu Sans Condensed"/>
                        </a:rPr>
                        <a:t>EVET</a:t>
                      </a:r>
                      <a:endParaRPr sz="1100">
                        <a:latin typeface="DejaVu Sans Condensed"/>
                        <a:cs typeface="DejaVu Sans Condensed"/>
                      </a:endParaRPr>
                    </a:p>
                  </a:txBody>
                  <a:tcPr marL="0" marR="0" marT="13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6967560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F0D3B-3583-4C62-AB2E-649CA1BBEA7F}"/>
              </a:ext>
            </a:extLst>
          </p:cNvPr>
          <p:cNvSpPr txBox="1"/>
          <p:nvPr/>
        </p:nvSpPr>
        <p:spPr>
          <a:xfrm>
            <a:off x="1736034" y="543339"/>
            <a:ext cx="10548731"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br>
              <a:rPr lang="en-US" sz="2400"/>
            </a:br>
            <a:endParaRPr lang="en-US" sz="2400"/>
          </a:p>
        </p:txBody>
      </p:sp>
      <p:pic>
        <p:nvPicPr>
          <p:cNvPr id="4" name="Picture 3">
            <a:extLst>
              <a:ext uri="{FF2B5EF4-FFF2-40B4-BE49-F238E27FC236}">
                <a16:creationId xmlns:a16="http://schemas.microsoft.com/office/drawing/2014/main" id="{DE2F98EA-0A4C-48AE-B845-E5180D6E3915}"/>
              </a:ext>
            </a:extLst>
          </p:cNvPr>
          <p:cNvPicPr>
            <a:picLocks noChangeAspect="1"/>
          </p:cNvPicPr>
          <p:nvPr/>
        </p:nvPicPr>
        <p:blipFill>
          <a:blip r:embed="rId2"/>
          <a:stretch>
            <a:fillRect/>
          </a:stretch>
        </p:blipFill>
        <p:spPr>
          <a:xfrm>
            <a:off x="712932" y="957469"/>
            <a:ext cx="10766136" cy="4943061"/>
          </a:xfrm>
          <a:prstGeom prst="rect">
            <a:avLst/>
          </a:prstGeom>
        </p:spPr>
      </p:pic>
      <p:sp>
        <p:nvSpPr>
          <p:cNvPr id="5" name="TextBox 4">
            <a:extLst>
              <a:ext uri="{FF2B5EF4-FFF2-40B4-BE49-F238E27FC236}">
                <a16:creationId xmlns:a16="http://schemas.microsoft.com/office/drawing/2014/main" id="{F3F168E9-5322-4191-AC7B-E081146B5280}"/>
              </a:ext>
            </a:extLst>
          </p:cNvPr>
          <p:cNvSpPr txBox="1"/>
          <p:nvPr/>
        </p:nvSpPr>
        <p:spPr>
          <a:xfrm>
            <a:off x="444776" y="174007"/>
            <a:ext cx="829586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CY" sz="3200">
                <a:solidFill>
                  <a:srgbClr val="00B050"/>
                </a:solidFill>
              </a:rPr>
              <a:t>Örneğin</a:t>
            </a:r>
            <a:r>
              <a:rPr lang="en-US" sz="3200">
                <a:solidFill>
                  <a:srgbClr val="00B050"/>
                </a:solidFill>
              </a:rPr>
              <a:t> :</a:t>
            </a:r>
          </a:p>
        </p:txBody>
      </p:sp>
    </p:spTree>
    <p:extLst>
      <p:ext uri="{BB962C8B-B14F-4D97-AF65-F5344CB8AC3E}">
        <p14:creationId xmlns:p14="http://schemas.microsoft.com/office/powerpoint/2010/main" val="303745083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84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a:t>Gereksinim Yönetimi (RM) Araçları</a:t>
            </a:r>
            <a:br>
              <a:rPr lang="tr-TR" b="1"/>
            </a:br>
            <a:endParaRPr lang="tr-TR"/>
          </a:p>
        </p:txBody>
      </p:sp>
      <p:sp>
        <p:nvSpPr>
          <p:cNvPr id="3" name="İçerik Yer Tutucusu 2"/>
          <p:cNvSpPr>
            <a:spLocks noGrp="1"/>
          </p:cNvSpPr>
          <p:nvPr>
            <p:ph idx="1"/>
          </p:nvPr>
        </p:nvSpPr>
        <p:spPr/>
        <p:txBody>
          <a:bodyPr/>
          <a:lstStyle/>
          <a:p>
            <a:r>
              <a:rPr lang="tr-TR"/>
              <a:t>Gerçek dünyada, müşteriler ihtiyaçlarını her zaman gerektiği gibi dile getirmezler ve her projede alan ve teknik bilgi konusunda deneyimli bir iş analisti bulunmaz. Yine de, iş gereksinimlerini yönlendirme yeteneği, proje başarısı ile güçlü bir şekilde ilişkilidir.</a:t>
            </a:r>
          </a:p>
          <a:p>
            <a:r>
              <a:rPr lang="tr-TR"/>
              <a:t>Gereksinim yönetimi araçları, ekiplerin müşterilerden gereksinimleri doğru bir şekilde yakalamasına, öncelik sırasına koymasına, bunları uygularken işbirliği yapmasına, yapılanları ve hala yapılması gerekenleri raporlamasına ve daha fazlasına yardımcı olur. </a:t>
            </a:r>
          </a:p>
        </p:txBody>
      </p:sp>
    </p:spTree>
    <p:extLst>
      <p:ext uri="{BB962C8B-B14F-4D97-AF65-F5344CB8AC3E}">
        <p14:creationId xmlns:p14="http://schemas.microsoft.com/office/powerpoint/2010/main" val="156989193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a:t>Araç </a:t>
            </a:r>
            <a:r>
              <a:rPr lang="tr-TR" b="1" err="1"/>
              <a:t>DeGerlendirmesi</a:t>
            </a:r>
            <a:br>
              <a:rPr lang="tr-TR"/>
            </a:br>
            <a:endParaRPr lang="tr-TR"/>
          </a:p>
        </p:txBody>
      </p:sp>
      <p:sp>
        <p:nvSpPr>
          <p:cNvPr id="3" name="İçerik Yer Tutucusu 2"/>
          <p:cNvSpPr>
            <a:spLocks noGrp="1"/>
          </p:cNvSpPr>
          <p:nvPr>
            <p:ph idx="1"/>
          </p:nvPr>
        </p:nvSpPr>
        <p:spPr/>
        <p:txBody>
          <a:bodyPr>
            <a:normAutofit/>
          </a:bodyPr>
          <a:lstStyle/>
          <a:p>
            <a:r>
              <a:rPr lang="tr-TR"/>
              <a:t>Herhangi bir aracı işletmeye almadan önce dikkatlice değerlendirmek gerekir çünkü birçok ticari ve açık kaynaklı araç vardır. </a:t>
            </a:r>
          </a:p>
          <a:p>
            <a:r>
              <a:rPr lang="tr-TR"/>
              <a:t> ISO/IEC TR 24766 çerçevesi kullanılarak ticari araçlarla ilgili çeşitli çalışmalar yapılmıştır. Bu çalışmalar genel olarak araç pazarının hızla değiştiğini ve araçların giderek daha karmaşıklaşarak kullanımı zorlaştığını ortaya koymuştur</a:t>
            </a:r>
            <a:r>
              <a:rPr lang="tr-TR" err="1"/>
              <a:t>..Ayrıca</a:t>
            </a:r>
            <a:r>
              <a:rPr lang="tr-TR"/>
              <a:t>, bu çalışmalar, araçların çoğunda tutarlılık, doğruluk ve bütünlük gibi doğrulama işlevlerinin hala eksik olduğunu göstermiştir.</a:t>
            </a:r>
          </a:p>
        </p:txBody>
      </p:sp>
    </p:spTree>
    <p:extLst>
      <p:ext uri="{BB962C8B-B14F-4D97-AF65-F5344CB8AC3E}">
        <p14:creationId xmlns:p14="http://schemas.microsoft.com/office/powerpoint/2010/main" val="19497137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6473" y="444301"/>
            <a:ext cx="9603275" cy="1049235"/>
          </a:xfrm>
        </p:spPr>
        <p:txBody>
          <a:bodyPr>
            <a:normAutofit fontScale="90000"/>
          </a:bodyPr>
          <a:lstStyle/>
          <a:p>
            <a:r>
              <a:rPr lang="tr-TR" sz="2700" err="1"/>
              <a:t>Sud ve Arthur (2003) bir dizi gereksinim yönetimi aracını aşağıdaki boyutları kullanarak değerlendirmiştir:</a:t>
            </a:r>
            <a:br>
              <a:rPr lang="tr-TR"/>
            </a:br>
            <a:br>
              <a:rPr lang="tr-TR"/>
            </a:br>
            <a:endParaRPr lang="tr-TR"/>
          </a:p>
        </p:txBody>
      </p:sp>
      <p:sp>
        <p:nvSpPr>
          <p:cNvPr id="3" name="İçerik Yer Tutucusu 2"/>
          <p:cNvSpPr>
            <a:spLocks noGrp="1"/>
          </p:cNvSpPr>
          <p:nvPr>
            <p:ph idx="1"/>
          </p:nvPr>
        </p:nvSpPr>
        <p:spPr>
          <a:xfrm>
            <a:off x="526473" y="2015732"/>
            <a:ext cx="11490036" cy="4107977"/>
          </a:xfrm>
        </p:spPr>
        <p:txBody>
          <a:bodyPr>
            <a:normAutofit fontScale="85000" lnSpcReduction="20000"/>
          </a:bodyPr>
          <a:lstStyle/>
          <a:p>
            <a:pPr marL="0" indent="0">
              <a:buNone/>
            </a:pPr>
            <a:r>
              <a:rPr lang="tr-TR"/>
              <a:t> ◾ Gereksinimleri izlenebilirlik mekanizması </a:t>
            </a:r>
          </a:p>
          <a:p>
            <a:pPr marL="0" indent="0">
              <a:buNone/>
            </a:pPr>
            <a:r>
              <a:rPr lang="tr-TR"/>
              <a:t> ◾ ihtiyaç analizi mekanizması</a:t>
            </a:r>
          </a:p>
          <a:p>
            <a:pPr marL="0" indent="0">
              <a:buNone/>
            </a:pPr>
            <a:r>
              <a:rPr lang="tr-TR"/>
              <a:t> ◾ Güvenlik ve erişilebilirlik mekanizması</a:t>
            </a:r>
          </a:p>
          <a:p>
            <a:pPr marL="0" indent="0">
              <a:buNone/>
            </a:pPr>
            <a:r>
              <a:rPr lang="tr-TR"/>
              <a:t> ◾ Taşınabilirlik ve arka uç uyumluluk</a:t>
            </a:r>
          </a:p>
          <a:p>
            <a:pPr marL="0" indent="0">
              <a:buNone/>
            </a:pPr>
            <a:r>
              <a:rPr lang="tr-TR"/>
              <a:t> ◾ Yapılandırma yönetim anlayışı</a:t>
            </a:r>
          </a:p>
          <a:p>
            <a:pPr marL="0" indent="0">
              <a:buNone/>
            </a:pPr>
            <a:r>
              <a:rPr lang="tr-TR"/>
              <a:t> ◾ İletişimi ve işbirliği mekanizması</a:t>
            </a:r>
          </a:p>
          <a:p>
            <a:pPr marL="0" indent="0">
              <a:buNone/>
            </a:pPr>
            <a:r>
              <a:rPr lang="tr-TR"/>
              <a:t> ◾ Değişim yönetimi destek </a:t>
            </a:r>
          </a:p>
          <a:p>
            <a:pPr marL="0" indent="0">
              <a:buNone/>
            </a:pPr>
            <a:r>
              <a:rPr lang="tr-TR"/>
              <a:t> ◾ Çevrimiçi yayımlama desteklemek gibi bir kelime işlemci uyumluluk </a:t>
            </a:r>
          </a:p>
          <a:p>
            <a:pPr marL="0" indent="0">
              <a:buNone/>
            </a:pPr>
            <a:r>
              <a:rPr lang="tr-TR"/>
              <a:t> ◾ SRS belgeleri biçimi olarak Kullanılabilirlik özellikleri</a:t>
            </a:r>
          </a:p>
          <a:p>
            <a:pPr marL="0" indent="0">
              <a:buNone/>
            </a:pPr>
            <a:r>
              <a:rPr lang="tr-TR"/>
              <a:t>bu değerlendirme boyutları, mühendisler tarafından kabul edilmeden önce çeşitli ticari ve açık kaynak gereksinimleri yönetim araçlarını karşılaştırmak için kullanılabilir. </a:t>
            </a:r>
          </a:p>
        </p:txBody>
      </p:sp>
    </p:spTree>
    <p:extLst>
      <p:ext uri="{BB962C8B-B14F-4D97-AF65-F5344CB8AC3E}">
        <p14:creationId xmlns:p14="http://schemas.microsoft.com/office/powerpoint/2010/main" val="400167808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a:t>Açık kaynak gereksinimi mühendislik araçları</a:t>
            </a:r>
            <a:br>
              <a:rPr lang="tr-TR"/>
            </a:br>
            <a:endParaRPr lang="tr-TR"/>
          </a:p>
        </p:txBody>
      </p:sp>
      <p:sp>
        <p:nvSpPr>
          <p:cNvPr id="3" name="İçerik Yer Tutucusu 2"/>
          <p:cNvSpPr>
            <a:spLocks noGrp="1"/>
          </p:cNvSpPr>
          <p:nvPr>
            <p:ph idx="1"/>
          </p:nvPr>
        </p:nvSpPr>
        <p:spPr/>
        <p:txBody>
          <a:bodyPr/>
          <a:lstStyle/>
          <a:p>
            <a:r>
              <a:rPr lang="tr-TR"/>
              <a:t>Birçoğu tam özellikli gereksinim yönetimi araçları olan yüz binlerce açık kaynak projesi vardır ve bunları satın almadan veya sıfırdan geliştirmeye çalışmadan önce araçları aramak için önce açık kaynak depolarına yönelmeniz önerilir. Gereksinim mühendisliği için yardımcı programlar veya kaynaklar da vardır.</a:t>
            </a:r>
          </a:p>
          <a:p>
            <a:endParaRPr lang="tr-TR"/>
          </a:p>
        </p:txBody>
      </p:sp>
    </p:spTree>
    <p:extLst>
      <p:ext uri="{BB962C8B-B14F-4D97-AF65-F5344CB8AC3E}">
        <p14:creationId xmlns:p14="http://schemas.microsoft.com/office/powerpoint/2010/main" val="230370454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Freemind</a:t>
            </a:r>
            <a:endParaRPr lang="tr-TR"/>
          </a:p>
        </p:txBody>
      </p:sp>
      <p:sp>
        <p:nvSpPr>
          <p:cNvPr id="3" name="İçerik Yer Tutucusu 2"/>
          <p:cNvSpPr>
            <a:spLocks noGrp="1"/>
          </p:cNvSpPr>
          <p:nvPr>
            <p:ph idx="1"/>
          </p:nvPr>
        </p:nvSpPr>
        <p:spPr/>
        <p:txBody>
          <a:bodyPr/>
          <a:lstStyle/>
          <a:p>
            <a:r>
              <a:rPr lang="tr-TR" err="1"/>
              <a:t>FreeMind, Java ile </a:t>
            </a:r>
            <a:r>
              <a:rPr lang="tr-TR"/>
              <a:t>yazılmış birinci sınıf bir ücretsiz zihin haritalama yazılımıdır.</a:t>
            </a:r>
          </a:p>
          <a:p>
            <a:r>
              <a:rPr lang="tr-TR" err="1"/>
              <a:t>FreeMind, kullanıcının merkezi bir kavram etrafında hiyerarşik bir dizi fikir düzenlemesine izin verir. Doğrusal olmayan yaklaşım, fikirler zihin haritasına eklendiğinden, yeni ana hatlar ve projeler için beyin fırtınası yapılmasına yardımcı olur</a:t>
            </a:r>
            <a:r>
              <a:rPr lang="tr-TR"/>
              <a:t>.</a:t>
            </a:r>
          </a:p>
          <a:p>
            <a:r>
              <a:rPr lang="tr-TR"/>
              <a:t>kullanımı kolay bir grafik kullanıcı arayüzüne sahiptir.</a:t>
            </a:r>
          </a:p>
          <a:p>
            <a:endParaRPr lang="tr-TR"/>
          </a:p>
        </p:txBody>
      </p:sp>
    </p:spTree>
    <p:extLst>
      <p:ext uri="{BB962C8B-B14F-4D97-AF65-F5344CB8AC3E}">
        <p14:creationId xmlns:p14="http://schemas.microsoft.com/office/powerpoint/2010/main" val="33645660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51578" y="508956"/>
            <a:ext cx="9603275" cy="1049235"/>
          </a:xfrm>
        </p:spPr>
        <p:txBody>
          <a:bodyPr>
            <a:noAutofit/>
          </a:bodyPr>
          <a:lstStyle/>
          <a:p>
            <a:r>
              <a:rPr lang="tr-TR" sz="2400"/>
              <a:t>Gereksinim mühendisinin zihin haritalarının kullanımını göstermek için Phil'in akıllı ev kontrol sistemi kavramına bakalım.</a:t>
            </a:r>
          </a:p>
        </p:txBody>
      </p:sp>
      <p:sp>
        <p:nvSpPr>
          <p:cNvPr id="3" name="İçerik Yer Tutucusu 2"/>
          <p:cNvSpPr>
            <a:spLocks noGrp="1"/>
          </p:cNvSpPr>
          <p:nvPr>
            <p:ph idx="1"/>
          </p:nvPr>
        </p:nvSpPr>
        <p:spPr/>
        <p:txBody>
          <a:bodyPr>
            <a:normAutofit fontScale="92500" lnSpcReduction="10000"/>
          </a:bodyPr>
          <a:lstStyle/>
          <a:p>
            <a:r>
              <a:rPr lang="tr-TR"/>
              <a:t>Bir akıllı evin temel kavramından başlayarak Phil, Şekil 8.1'de gösterildiği gibi bir üst düğüm (bir balonla temsil edilir) oluşturur.</a:t>
            </a:r>
          </a:p>
          <a:p>
            <a:r>
              <a:rPr lang="tr-TR"/>
              <a:t>Ardından, Phil aracı sisteme (güvenlik) bir özellik eklemek ve bu özelliğe öncelik atamak için kullanır.</a:t>
            </a:r>
          </a:p>
          <a:p>
            <a:r>
              <a:rPr lang="tr-TR"/>
              <a:t>Yedi seviyeye kadar sıralama mevcut olsa da, Phil basit bir üç seviyeli sistem seçmiştir bunlar:</a:t>
            </a:r>
          </a:p>
          <a:p>
            <a:r>
              <a:rPr lang="tr-TR"/>
              <a:t>1-) Zorunlu</a:t>
            </a:r>
          </a:p>
          <a:p>
            <a:r>
              <a:rPr lang="tr-TR"/>
              <a:t>2-) İsteğe Bağlı</a:t>
            </a:r>
          </a:p>
          <a:p>
            <a:r>
              <a:rPr lang="tr-TR"/>
              <a:t>3-) Güzel Olması</a:t>
            </a:r>
          </a:p>
          <a:p>
            <a:endParaRPr lang="tr-TR"/>
          </a:p>
          <a:p>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00" y="4191577"/>
            <a:ext cx="4546600" cy="1892300"/>
          </a:xfrm>
          <a:prstGeom prst="rect">
            <a:avLst/>
          </a:prstGeom>
        </p:spPr>
      </p:pic>
    </p:spTree>
    <p:extLst>
      <p:ext uri="{BB962C8B-B14F-4D97-AF65-F5344CB8AC3E}">
        <p14:creationId xmlns:p14="http://schemas.microsoft.com/office/powerpoint/2010/main" val="173133363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idx="1"/>
          </p:nvPr>
        </p:nvSpPr>
        <p:spPr>
          <a:xfrm>
            <a:off x="0" y="240434"/>
            <a:ext cx="12192000" cy="5744730"/>
          </a:xfrm>
        </p:spPr>
        <p:txBody>
          <a:bodyPr>
            <a:normAutofit/>
          </a:bodyPr>
          <a:lstStyle/>
          <a:p>
            <a:r>
              <a:rPr lang="tr-TR"/>
              <a:t>Elde edilen sıralama özelliği ve güncellenmiş zihin haritası Şekil 8.2'de gösterilmiştir.Phil daha sonra bu özelliğe ayrıntılar ekler.</a:t>
            </a:r>
          </a:p>
          <a:p>
            <a:r>
              <a:rPr lang="tr-TR"/>
              <a:t>Örneğin, akıllı evin güvenlik sisteminin evdeki mevcut güvenlik sistemini kullanmasını ve onunla çalışmasını istiyor.</a:t>
            </a:r>
          </a:p>
          <a:p>
            <a:pPr marL="0" indent="0">
              <a:buNone/>
            </a:pPr>
            <a:endParaRPr lang="tr-TR"/>
          </a:p>
          <a:p>
            <a:r>
              <a:rPr lang="tr-TR"/>
              <a:t>İstediği bir diğer özellik ise HVAC (ısıtma, havalandırma ve klima) sisteminin akıllı ev sistemi ile bütünleşmesidir. Ek olarak, Phil'in evde narin bitkileri, evcil hayvanları ve koleksiyonları olduğu için, sıcaklığın asla 100 ° F'yi aşmaması önemlidir, bu nedenle bu tehlike bir bomba simgesiyle işaretlenmiştir. Gözden geçirilmiş zihin haritası Şekil 8.3'te gösterilmiştir. Phil, özelliklerin beyin fırtınası, müzik yönetimi, çim bakımı ve telefon yanıtlama sistemi ekleyerek devam ediyor. Bazı özellikler uygun sembolle işaretlenmiş önemli detaylarını içerir (Şekil 8.4). </a:t>
            </a:r>
          </a:p>
        </p:txBody>
      </p:sp>
    </p:spTree>
    <p:extLst>
      <p:ext uri="{BB962C8B-B14F-4D97-AF65-F5344CB8AC3E}">
        <p14:creationId xmlns:p14="http://schemas.microsoft.com/office/powerpoint/2010/main" val="336049481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216073" cy="435032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072" y="0"/>
            <a:ext cx="5975927" cy="4350327"/>
          </a:xfrm>
          <a:prstGeom prst="rect">
            <a:avLst/>
          </a:prstGeom>
        </p:spPr>
      </p:pic>
      <p:sp>
        <p:nvSpPr>
          <p:cNvPr id="6" name="İçerik Yer Tutucusu 2"/>
          <p:cNvSpPr>
            <a:spLocks noGrp="1"/>
          </p:cNvSpPr>
          <p:nvPr>
            <p:ph idx="1"/>
          </p:nvPr>
        </p:nvSpPr>
        <p:spPr>
          <a:xfrm>
            <a:off x="130779" y="4350327"/>
            <a:ext cx="12061221" cy="2057504"/>
          </a:xfrm>
        </p:spPr>
        <p:txBody>
          <a:bodyPr/>
          <a:lstStyle/>
          <a:p>
            <a:r>
              <a:rPr lang="tr-TR"/>
              <a:t>Sistemin görsel anlamda gerçekleştiğini gören Phil, daha fazla özellik düşünüyor ve uygun önceliklendirme kararlarını verebiliyor. Phil, Şekil 8.5'te görüldüğü gibi zihin haritasına buna göre ekler. Şekil 8.5'te gösterilen zihin haritası tamamlanmamıştır. Ancak bu zihin haritası, gereksinim mühendisleriyle elikitasyon tartışmaları sırasında kullanılabilir ve zaman içinde kolayca geliştirilebilir</a:t>
            </a:r>
          </a:p>
          <a:p>
            <a:endParaRPr lang="tr-TR"/>
          </a:p>
        </p:txBody>
      </p:sp>
      <p:cxnSp>
        <p:nvCxnSpPr>
          <p:cNvPr id="8" name="Düz Bağlayıcı 7"/>
          <p:cNvCxnSpPr/>
          <p:nvPr/>
        </p:nvCxnSpPr>
        <p:spPr>
          <a:xfrm>
            <a:off x="6110588" y="0"/>
            <a:ext cx="7767" cy="435032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735686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526D82-E5BE-930E-3FE1-9D4D8C445E08}"/>
              </a:ext>
            </a:extLst>
          </p:cNvPr>
          <p:cNvSpPr>
            <a:spLocks noGrp="1"/>
          </p:cNvSpPr>
          <p:nvPr>
            <p:ph idx="1"/>
          </p:nvPr>
        </p:nvSpPr>
        <p:spPr/>
        <p:txBody>
          <a:bodyPr/>
          <a:lstStyle/>
          <a:p>
            <a:pPr marL="12700" marR="5080">
              <a:lnSpc>
                <a:spcPct val="120900"/>
              </a:lnSpc>
              <a:spcBef>
                <a:spcPts val="105"/>
              </a:spcBef>
            </a:pPr>
            <a:r>
              <a:rPr lang="tr-TR" sz="2000" spc="-30" dirty="0">
                <a:latin typeface="DejaVu Sans Condensed"/>
                <a:cs typeface="DejaVu Sans Condensed"/>
              </a:rPr>
              <a:t>Do</a:t>
            </a:r>
            <a:r>
              <a:rPr lang="tr-TR" sz="2000" spc="-30" dirty="0">
                <a:latin typeface="Arial"/>
                <a:cs typeface="Arial"/>
              </a:rPr>
              <a:t>ğ</a:t>
            </a:r>
            <a:r>
              <a:rPr lang="tr-TR" sz="2000" spc="-30" dirty="0">
                <a:latin typeface="DejaVu Sans Condensed"/>
                <a:cs typeface="DejaVu Sans Condensed"/>
              </a:rPr>
              <a:t>rulama </a:t>
            </a:r>
            <a:r>
              <a:rPr lang="tr-TR" sz="2000" spc="-60" dirty="0">
                <a:latin typeface="DejaVu Sans Condensed"/>
                <a:cs typeface="DejaVu Sans Condensed"/>
              </a:rPr>
              <a:t>ve </a:t>
            </a:r>
            <a:r>
              <a:rPr lang="tr-TR" sz="2000" spc="-30" dirty="0">
                <a:latin typeface="DejaVu Sans Condensed"/>
                <a:cs typeface="DejaVu Sans Condensed"/>
              </a:rPr>
              <a:t>do</a:t>
            </a:r>
            <a:r>
              <a:rPr lang="tr-TR" sz="2000" spc="-30" dirty="0">
                <a:latin typeface="Arial"/>
                <a:cs typeface="Arial"/>
              </a:rPr>
              <a:t>ğ</a:t>
            </a:r>
            <a:r>
              <a:rPr lang="tr-TR" sz="2000" spc="-30" dirty="0">
                <a:latin typeface="DejaVu Sans Condensed"/>
                <a:cs typeface="DejaVu Sans Condensed"/>
              </a:rPr>
              <a:t>rulama özellikleri,</a:t>
            </a:r>
            <a:r>
              <a:rPr lang="tr-TR" sz="2000" spc="-30" dirty="0">
                <a:latin typeface="Arial"/>
                <a:cs typeface="Arial"/>
              </a:rPr>
              <a:t> </a:t>
            </a:r>
            <a:r>
              <a:rPr lang="tr-TR" sz="2000" spc="-25" dirty="0">
                <a:latin typeface="DejaVu Sans Condensed"/>
                <a:cs typeface="DejaVu Sans Condensed"/>
              </a:rPr>
              <a:t>gereksinim </a:t>
            </a:r>
            <a:r>
              <a:rPr lang="tr-TR" sz="2000" spc="-30" dirty="0">
                <a:latin typeface="DejaVu Sans Condensed"/>
                <a:cs typeface="DejaVu Sans Condensed"/>
              </a:rPr>
              <a:t>mühendisli</a:t>
            </a:r>
            <a:r>
              <a:rPr lang="tr-TR" sz="2000" spc="-30" dirty="0">
                <a:latin typeface="Arial"/>
                <a:cs typeface="Arial"/>
              </a:rPr>
              <a:t>ğ</a:t>
            </a:r>
            <a:r>
              <a:rPr lang="tr-TR" sz="2000" spc="-30" dirty="0">
                <a:latin typeface="DejaVu Sans Condensed"/>
                <a:cs typeface="DejaVu Sans Condensed"/>
              </a:rPr>
              <a:t>i aracının </a:t>
            </a:r>
            <a:r>
              <a:rPr lang="tr-TR" sz="2000" spc="-10" dirty="0">
                <a:latin typeface="DejaVu Sans Condensed"/>
                <a:cs typeface="DejaVu Sans Condensed"/>
              </a:rPr>
              <a:t>önemli </a:t>
            </a:r>
            <a:r>
              <a:rPr lang="tr-TR" sz="2000" spc="-5" dirty="0">
                <a:latin typeface="DejaVu Sans Condensed"/>
                <a:cs typeface="DejaVu Sans Condensed"/>
              </a:rPr>
              <a:t>bir </a:t>
            </a:r>
            <a:r>
              <a:rPr lang="tr-TR" sz="2000" spc="-35" dirty="0">
                <a:latin typeface="DejaVu Sans Condensed"/>
                <a:cs typeface="DejaVu Sans Condensed"/>
              </a:rPr>
              <a:t>bile</a:t>
            </a:r>
            <a:r>
              <a:rPr lang="tr-TR" sz="2000" spc="-35" dirty="0">
                <a:latin typeface="Arial"/>
                <a:cs typeface="Arial"/>
              </a:rPr>
              <a:t>ş</a:t>
            </a:r>
            <a:r>
              <a:rPr lang="tr-TR" sz="2000" spc="-35" dirty="0">
                <a:latin typeface="DejaVu Sans Condensed"/>
                <a:cs typeface="DejaVu Sans Condensed"/>
              </a:rPr>
              <a:t>enidir. D</a:t>
            </a:r>
            <a:r>
              <a:rPr lang="tr-TR" sz="2000" spc="-30" dirty="0">
                <a:latin typeface="DejaVu Sans Condensed"/>
                <a:cs typeface="DejaVu Sans Condensed"/>
              </a:rPr>
              <a:t>aha </a:t>
            </a:r>
            <a:r>
              <a:rPr lang="tr-TR" sz="2000" spc="-55" dirty="0">
                <a:latin typeface="DejaVu Sans Condensed"/>
                <a:cs typeface="DejaVu Sans Condensed"/>
              </a:rPr>
              <a:t>karma</a:t>
            </a:r>
            <a:r>
              <a:rPr lang="tr-TR" sz="2000" spc="-55" dirty="0">
                <a:latin typeface="Arial"/>
                <a:cs typeface="Arial"/>
              </a:rPr>
              <a:t>ş</a:t>
            </a:r>
            <a:r>
              <a:rPr lang="tr-TR" sz="2000" spc="-55" dirty="0">
                <a:latin typeface="DejaVu Sans Condensed"/>
                <a:cs typeface="DejaVu Sans Condensed"/>
              </a:rPr>
              <a:t>ık </a:t>
            </a:r>
            <a:r>
              <a:rPr lang="tr-TR" sz="2000" spc="-35" dirty="0">
                <a:latin typeface="DejaVu Sans Condensed"/>
                <a:cs typeface="DejaVu Sans Condensed"/>
              </a:rPr>
              <a:t>ticari </a:t>
            </a:r>
            <a:r>
              <a:rPr lang="tr-TR" sz="2000" spc="-25" dirty="0">
                <a:latin typeface="DejaVu Sans Condensed"/>
                <a:cs typeface="DejaVu Sans Condensed"/>
              </a:rPr>
              <a:t>gereksinim </a:t>
            </a:r>
            <a:r>
              <a:rPr lang="tr-TR" sz="2000" spc="-30" dirty="0">
                <a:latin typeface="DejaVu Sans Condensed"/>
                <a:cs typeface="DejaVu Sans Condensed"/>
              </a:rPr>
              <a:t>mühendisli</a:t>
            </a:r>
            <a:r>
              <a:rPr lang="tr-TR" sz="2000" spc="-30" dirty="0">
                <a:latin typeface="Arial"/>
                <a:cs typeface="Arial"/>
              </a:rPr>
              <a:t>ğ</a:t>
            </a:r>
            <a:r>
              <a:rPr lang="tr-TR" sz="2000" spc="-30" dirty="0">
                <a:latin typeface="DejaVu Sans Condensed"/>
                <a:cs typeface="DejaVu Sans Condensed"/>
              </a:rPr>
              <a:t>i </a:t>
            </a:r>
            <a:r>
              <a:rPr lang="tr-TR" sz="2000" spc="-50" dirty="0">
                <a:latin typeface="DejaVu Sans Condensed"/>
                <a:cs typeface="DejaVu Sans Condensed"/>
              </a:rPr>
              <a:t>araçları, </a:t>
            </a:r>
            <a:r>
              <a:rPr lang="tr-TR" sz="2000" spc="-40" dirty="0">
                <a:latin typeface="DejaVu Sans Condensed"/>
                <a:cs typeface="DejaVu Sans Condensed"/>
              </a:rPr>
              <a:t>di</a:t>
            </a:r>
            <a:r>
              <a:rPr lang="tr-TR" sz="2000" spc="-40" dirty="0">
                <a:latin typeface="Arial"/>
                <a:cs typeface="Arial"/>
              </a:rPr>
              <a:t>ğ</a:t>
            </a:r>
            <a:r>
              <a:rPr lang="tr-TR" sz="2000" spc="-40" dirty="0">
                <a:latin typeface="DejaVu Sans Condensed"/>
                <a:cs typeface="DejaVu Sans Condensed"/>
              </a:rPr>
              <a:t>er </a:t>
            </a:r>
            <a:r>
              <a:rPr lang="tr-TR" sz="2000" spc="-25" dirty="0">
                <a:latin typeface="DejaVu Sans Condensed"/>
                <a:cs typeface="DejaVu Sans Condensed"/>
              </a:rPr>
              <a:t>gereksinimleri  </a:t>
            </a:r>
            <a:r>
              <a:rPr lang="tr-TR" sz="2000" spc="-5" dirty="0">
                <a:latin typeface="DejaVu Sans Condensed"/>
                <a:cs typeface="DejaVu Sans Condensed"/>
              </a:rPr>
              <a:t>kontrol </a:t>
            </a:r>
            <a:r>
              <a:rPr lang="tr-TR" sz="2000" spc="-50" dirty="0">
                <a:latin typeface="DejaVu Sans Condensed"/>
                <a:cs typeface="DejaVu Sans Condensed"/>
              </a:rPr>
              <a:t>etme, </a:t>
            </a:r>
            <a:r>
              <a:rPr lang="tr-TR" sz="2000" spc="-35" dirty="0">
                <a:latin typeface="DejaVu Sans Condensed"/>
                <a:cs typeface="DejaVu Sans Condensed"/>
              </a:rPr>
              <a:t>izleme </a:t>
            </a:r>
            <a:r>
              <a:rPr lang="tr-TR" sz="2000" spc="-60" dirty="0">
                <a:latin typeface="DejaVu Sans Condensed"/>
                <a:cs typeface="DejaVu Sans Condensed"/>
              </a:rPr>
              <a:t>ve </a:t>
            </a:r>
            <a:r>
              <a:rPr lang="tr-TR" sz="2000" spc="-55" dirty="0">
                <a:latin typeface="DejaVu Sans Condensed"/>
                <a:cs typeface="DejaVu Sans Condensed"/>
              </a:rPr>
              <a:t>ar</a:t>
            </a:r>
            <a:r>
              <a:rPr lang="tr-TR" sz="2000" spc="-55" dirty="0">
                <a:latin typeface="Arial"/>
                <a:cs typeface="Arial"/>
              </a:rPr>
              <a:t>ş</a:t>
            </a:r>
            <a:r>
              <a:rPr lang="tr-TR" sz="2000" spc="-55" dirty="0">
                <a:latin typeface="DejaVu Sans Condensed"/>
                <a:cs typeface="DejaVu Sans Condensed"/>
              </a:rPr>
              <a:t>ivleme </a:t>
            </a:r>
            <a:r>
              <a:rPr lang="tr-TR" sz="2000" spc="-25" dirty="0">
                <a:latin typeface="DejaVu Sans Condensed"/>
                <a:cs typeface="DejaVu Sans Condensed"/>
              </a:rPr>
              <a:t>özellikleri </a:t>
            </a:r>
            <a:r>
              <a:rPr lang="tr-TR" sz="2000" spc="-65" dirty="0">
                <a:latin typeface="DejaVu Sans Condensed"/>
                <a:cs typeface="DejaVu Sans Condensed"/>
              </a:rPr>
              <a:t>sa</a:t>
            </a:r>
            <a:r>
              <a:rPr lang="tr-TR" sz="2000" spc="-65" dirty="0">
                <a:latin typeface="Arial"/>
                <a:cs typeface="Arial"/>
              </a:rPr>
              <a:t>ğ</a:t>
            </a:r>
            <a:r>
              <a:rPr lang="tr-TR" sz="2000" spc="-65" dirty="0">
                <a:latin typeface="DejaVu Sans Condensed"/>
                <a:cs typeface="DejaVu Sans Condensed"/>
              </a:rPr>
              <a:t>lar. </a:t>
            </a:r>
            <a:r>
              <a:rPr lang="tr-TR" sz="2000" spc="-35" dirty="0">
                <a:latin typeface="DejaVu Sans Condensed"/>
                <a:cs typeface="DejaVu Sans Condensed"/>
              </a:rPr>
              <a:t>Bunlar </a:t>
            </a:r>
            <a:r>
              <a:rPr lang="tr-TR" sz="2000" spc="-10" dirty="0">
                <a:latin typeface="DejaVu Sans Condensed"/>
                <a:cs typeface="DejaVu Sans Condensed"/>
              </a:rPr>
              <a:t>Tablo </a:t>
            </a:r>
            <a:r>
              <a:rPr lang="tr-TR" sz="2000" spc="-45" dirty="0">
                <a:latin typeface="DejaVu Sans Condensed"/>
                <a:cs typeface="DejaVu Sans Condensed"/>
              </a:rPr>
              <a:t>8.2'de  </a:t>
            </a:r>
            <a:r>
              <a:rPr lang="tr-TR" sz="2000" spc="-35" dirty="0">
                <a:latin typeface="DejaVu Sans Condensed"/>
                <a:cs typeface="DejaVu Sans Condensed"/>
              </a:rPr>
              <a:t>gösterilmi</a:t>
            </a:r>
            <a:r>
              <a:rPr lang="tr-TR" sz="2000" spc="-35" dirty="0">
                <a:latin typeface="Arial"/>
                <a:cs typeface="Arial"/>
              </a:rPr>
              <a:t>ş</a:t>
            </a:r>
            <a:r>
              <a:rPr lang="tr-TR" sz="2000" spc="-35" dirty="0">
                <a:latin typeface="DejaVu Sans Condensed"/>
                <a:cs typeface="DejaVu Sans Condensed"/>
              </a:rPr>
              <a:t>tir.</a:t>
            </a:r>
            <a:endParaRPr lang="tr-TR" sz="2000" dirty="0">
              <a:latin typeface="DejaVu Sans Condensed"/>
              <a:cs typeface="DejaVu Sans Condensed"/>
            </a:endParaRPr>
          </a:p>
          <a:p>
            <a:pPr marL="12700" marR="334010">
              <a:lnSpc>
                <a:spcPct val="120700"/>
              </a:lnSpc>
              <a:spcBef>
                <a:spcPts val="830"/>
              </a:spcBef>
            </a:pPr>
            <a:r>
              <a:rPr lang="tr-TR" sz="2000" spc="-35" dirty="0">
                <a:latin typeface="DejaVu Sans Condensed"/>
                <a:cs typeface="DejaVu Sans Condensed"/>
              </a:rPr>
              <a:t>Bu </a:t>
            </a:r>
            <a:r>
              <a:rPr lang="tr-TR" sz="2000" spc="-20" dirty="0">
                <a:latin typeface="DejaVu Sans Condensed"/>
                <a:cs typeface="DejaVu Sans Condensed"/>
              </a:rPr>
              <a:t>özellikler </a:t>
            </a:r>
            <a:r>
              <a:rPr lang="tr-TR" sz="2000" spc="-10" dirty="0">
                <a:latin typeface="DejaVu Sans Condensed"/>
                <a:cs typeface="DejaVu Sans Condensed"/>
              </a:rPr>
              <a:t>önemlidir </a:t>
            </a:r>
            <a:r>
              <a:rPr lang="tr-TR" sz="2000" spc="-25" dirty="0">
                <a:latin typeface="DejaVu Sans Condensed"/>
                <a:cs typeface="DejaVu Sans Condensed"/>
              </a:rPr>
              <a:t>çünkü </a:t>
            </a:r>
            <a:r>
              <a:rPr lang="tr-TR" sz="2000" spc="-40" dirty="0">
                <a:latin typeface="DejaVu Sans Condensed"/>
                <a:cs typeface="DejaVu Sans Condensed"/>
              </a:rPr>
              <a:t>zamanla </a:t>
            </a:r>
            <a:r>
              <a:rPr lang="tr-TR" sz="2000" spc="-35" dirty="0" err="1">
                <a:latin typeface="DejaVu Sans Condensed"/>
                <a:cs typeface="DejaVu Sans Condensed"/>
              </a:rPr>
              <a:t>artefaktların</a:t>
            </a:r>
            <a:r>
              <a:rPr lang="tr-TR" sz="2000" spc="-35" dirty="0">
                <a:latin typeface="DejaVu Sans Condensed"/>
                <a:cs typeface="DejaVu Sans Condensed"/>
              </a:rPr>
              <a:t> </a:t>
            </a:r>
            <a:r>
              <a:rPr lang="tr-TR" sz="2000" spc="-15" dirty="0">
                <a:latin typeface="DejaVu Sans Condensed"/>
                <a:cs typeface="DejaVu Sans Condensed"/>
              </a:rPr>
              <a:t>do</a:t>
            </a:r>
            <a:r>
              <a:rPr lang="tr-TR" sz="2000" spc="-15" dirty="0">
                <a:latin typeface="Arial"/>
                <a:cs typeface="Arial"/>
              </a:rPr>
              <a:t>ğ</a:t>
            </a:r>
            <a:r>
              <a:rPr lang="tr-TR" sz="2000" spc="-15" dirty="0">
                <a:latin typeface="DejaVu Sans Condensed"/>
                <a:cs typeface="DejaVu Sans Condensed"/>
              </a:rPr>
              <a:t>ru </a:t>
            </a:r>
            <a:r>
              <a:rPr lang="tr-TR" sz="2000" spc="-5" dirty="0">
                <a:latin typeface="DejaVu Sans Condensed"/>
                <a:cs typeface="DejaVu Sans Condensed"/>
              </a:rPr>
              <a:t>bir  </a:t>
            </a:r>
            <a:r>
              <a:rPr lang="tr-TR" sz="2000" spc="-40" dirty="0">
                <a:latin typeface="Arial"/>
                <a:cs typeface="Arial"/>
              </a:rPr>
              <a:t>ş</a:t>
            </a:r>
            <a:r>
              <a:rPr lang="tr-TR" sz="2000" spc="-40" dirty="0">
                <a:latin typeface="DejaVu Sans Condensed"/>
                <a:cs typeface="DejaVu Sans Condensed"/>
              </a:rPr>
              <a:t>ekilde </a:t>
            </a:r>
            <a:r>
              <a:rPr lang="tr-TR" sz="2000" spc="-25" dirty="0">
                <a:latin typeface="DejaVu Sans Condensed"/>
                <a:cs typeface="DejaVu Sans Condensed"/>
              </a:rPr>
              <a:t>izlenmesini </a:t>
            </a:r>
            <a:r>
              <a:rPr lang="tr-TR" sz="2000" spc="-60" dirty="0">
                <a:latin typeface="DejaVu Sans Condensed"/>
                <a:cs typeface="DejaVu Sans Condensed"/>
              </a:rPr>
              <a:t>sa</a:t>
            </a:r>
            <a:r>
              <a:rPr lang="tr-TR" sz="2000" spc="-60" dirty="0">
                <a:latin typeface="Arial"/>
                <a:cs typeface="Arial"/>
              </a:rPr>
              <a:t>ğ</a:t>
            </a:r>
            <a:r>
              <a:rPr lang="tr-TR" sz="2000" spc="-60" dirty="0">
                <a:latin typeface="DejaVu Sans Condensed"/>
                <a:cs typeface="DejaVu Sans Condensed"/>
              </a:rPr>
              <a:t>larlar. </a:t>
            </a:r>
            <a:r>
              <a:rPr lang="tr-TR" sz="2000" spc="-30" dirty="0">
                <a:latin typeface="Arial"/>
                <a:cs typeface="Arial"/>
              </a:rPr>
              <a:t>İ</a:t>
            </a:r>
            <a:r>
              <a:rPr lang="tr-TR" sz="2000" spc="-30" dirty="0">
                <a:latin typeface="DejaVu Sans Condensed"/>
                <a:cs typeface="DejaVu Sans Condensed"/>
              </a:rPr>
              <a:t>zlenebilirlik, </a:t>
            </a:r>
            <a:r>
              <a:rPr lang="tr-TR" sz="2000" spc="-55" dirty="0">
                <a:latin typeface="DejaVu Sans Condensed"/>
                <a:cs typeface="DejaVu Sans Condensed"/>
              </a:rPr>
              <a:t>SRS </a:t>
            </a:r>
            <a:r>
              <a:rPr lang="tr-TR" sz="2000" spc="-15" dirty="0">
                <a:latin typeface="DejaVu Sans Condensed"/>
                <a:cs typeface="DejaVu Sans Condensed"/>
              </a:rPr>
              <a:t>belgesinin </a:t>
            </a:r>
            <a:r>
              <a:rPr lang="tr-TR" sz="2000" spc="-10" dirty="0">
                <a:latin typeface="DejaVu Sans Condensed"/>
                <a:cs typeface="DejaVu Sans Condensed"/>
              </a:rPr>
              <a:t>önemli </a:t>
            </a:r>
            <a:r>
              <a:rPr lang="tr-TR" sz="2000" spc="-5" dirty="0">
                <a:latin typeface="DejaVu Sans Condensed"/>
                <a:cs typeface="DejaVu Sans Condensed"/>
              </a:rPr>
              <a:t>bir  </a:t>
            </a:r>
            <a:r>
              <a:rPr lang="tr-TR" sz="2000" spc="-25" dirty="0">
                <a:latin typeface="DejaVu Sans Condensed"/>
                <a:cs typeface="DejaVu Sans Condensed"/>
              </a:rPr>
              <a:t>özelli</a:t>
            </a:r>
            <a:r>
              <a:rPr lang="tr-TR" sz="2000" spc="-25" dirty="0">
                <a:latin typeface="Arial"/>
                <a:cs typeface="Arial"/>
              </a:rPr>
              <a:t>ğ</a:t>
            </a:r>
            <a:r>
              <a:rPr lang="tr-TR" sz="2000" spc="-25" dirty="0">
                <a:latin typeface="DejaVu Sans Condensed"/>
                <a:cs typeface="DejaVu Sans Condensed"/>
              </a:rPr>
              <a:t>idir </a:t>
            </a:r>
            <a:r>
              <a:rPr lang="tr-TR" sz="2000" spc="-60" dirty="0">
                <a:latin typeface="DejaVu Sans Condensed"/>
                <a:cs typeface="DejaVu Sans Condensed"/>
              </a:rPr>
              <a:t>ve </a:t>
            </a:r>
            <a:r>
              <a:rPr lang="tr-TR" sz="2000" spc="-30" dirty="0">
                <a:latin typeface="DejaVu Sans Condensed"/>
                <a:cs typeface="DejaVu Sans Condensed"/>
              </a:rPr>
              <a:t>daha </a:t>
            </a:r>
            <a:r>
              <a:rPr lang="tr-TR" sz="2000" spc="-35" dirty="0">
                <a:latin typeface="DejaVu Sans Condensed"/>
                <a:cs typeface="DejaVu Sans Condensed"/>
              </a:rPr>
              <a:t>fazla </a:t>
            </a:r>
            <a:r>
              <a:rPr lang="tr-TR" sz="2000" spc="-45" dirty="0">
                <a:latin typeface="DejaVu Sans Condensed"/>
                <a:cs typeface="DejaVu Sans Condensed"/>
              </a:rPr>
              <a:t>tartı</a:t>
            </a:r>
            <a:r>
              <a:rPr lang="tr-TR" sz="2000" spc="-45" dirty="0">
                <a:latin typeface="Arial"/>
                <a:cs typeface="Arial"/>
              </a:rPr>
              <a:t>ş</a:t>
            </a:r>
            <a:r>
              <a:rPr lang="tr-TR" sz="2000" spc="-45" dirty="0">
                <a:latin typeface="DejaVu Sans Condensed"/>
                <a:cs typeface="DejaVu Sans Condensed"/>
              </a:rPr>
              <a:t>mayı</a:t>
            </a:r>
            <a:r>
              <a:rPr lang="tr-TR" sz="2000" spc="35" dirty="0">
                <a:latin typeface="DejaVu Sans Condensed"/>
                <a:cs typeface="DejaVu Sans Condensed"/>
              </a:rPr>
              <a:t> </a:t>
            </a:r>
            <a:r>
              <a:rPr lang="tr-TR" sz="2000" spc="-35" dirty="0">
                <a:latin typeface="DejaVu Sans Condensed"/>
                <a:cs typeface="DejaVu Sans Condensed"/>
              </a:rPr>
              <a:t>gerektirir.</a:t>
            </a:r>
            <a:endParaRPr lang="tr-TR" sz="2000" dirty="0">
              <a:latin typeface="DejaVu Sans Condensed"/>
              <a:cs typeface="DejaVu Sans Condensed"/>
            </a:endParaRPr>
          </a:p>
          <a:p>
            <a:endParaRPr lang="tr-TR" dirty="0"/>
          </a:p>
        </p:txBody>
      </p:sp>
    </p:spTree>
    <p:extLst>
      <p:ext uri="{BB962C8B-B14F-4D97-AF65-F5344CB8AC3E}">
        <p14:creationId xmlns:p14="http://schemas.microsoft.com/office/powerpoint/2010/main" val="3750538184"/>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43812" y="458497"/>
            <a:ext cx="9603275" cy="1049235"/>
          </a:xfrm>
        </p:spPr>
        <p:txBody>
          <a:bodyPr/>
          <a:lstStyle/>
          <a:p>
            <a:r>
              <a:rPr lang="tr-TR"/>
              <a:t>TRELLO</a:t>
            </a:r>
          </a:p>
        </p:txBody>
      </p:sp>
      <p:sp>
        <p:nvSpPr>
          <p:cNvPr id="3" name="İçerik Yer Tutucusu 2"/>
          <p:cNvSpPr>
            <a:spLocks noGrp="1"/>
          </p:cNvSpPr>
          <p:nvPr>
            <p:ph idx="1"/>
          </p:nvPr>
        </p:nvSpPr>
        <p:spPr>
          <a:xfrm>
            <a:off x="1443812" y="2209696"/>
            <a:ext cx="9603275" cy="3450613"/>
          </a:xfrm>
        </p:spPr>
        <p:txBody>
          <a:bodyPr/>
          <a:lstStyle/>
          <a:p>
            <a:r>
              <a:rPr lang="tr-TR"/>
              <a:t> Trello bir planlama ve iş düzenleme programıdır. Dijital ajanda</a:t>
            </a:r>
            <a:r>
              <a:rPr lang="tr-TR" b="1"/>
              <a:t> </a:t>
            </a:r>
            <a:r>
              <a:rPr lang="tr-TR"/>
              <a:t>görevi gören Trello üzerinden panolar, kartlar oluşturarak yapacağınız projeleri ve diğer sorumlulukları düzenleyebilir ve her daim kontrolün sizin elinizde olmasını sağlayabilirsiniz.</a:t>
            </a:r>
          </a:p>
          <a:p>
            <a:r>
              <a:rPr lang="tr-TR" err="1"/>
              <a:t>Trello sayesinde haftalık, aylık hatta yıllık planlarınızı düzenlemek mümkün. Ekip arkadaşlarınız ile tek tek görüşmek yerine ortak panolar açabilir ve işlerinizi hep birlikte yürütebilirsiniz. Bir nevi dijital ajanda görevi gören Trello</a:t>
            </a:r>
            <a:r>
              <a:rPr lang="tr-TR" i="1"/>
              <a:t>, </a:t>
            </a:r>
            <a:r>
              <a:rPr lang="tr-TR"/>
              <a:t>uzaktan çalışma şartlarını da oldukça kolaylaştırıyor.</a:t>
            </a:r>
          </a:p>
        </p:txBody>
      </p:sp>
    </p:spTree>
    <p:extLst>
      <p:ext uri="{BB962C8B-B14F-4D97-AF65-F5344CB8AC3E}">
        <p14:creationId xmlns:p14="http://schemas.microsoft.com/office/powerpoint/2010/main" val="337718784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036" y="3467245"/>
            <a:ext cx="8848437" cy="267493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450" y="0"/>
            <a:ext cx="5694331" cy="3467245"/>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87" y="0"/>
            <a:ext cx="5829763" cy="3467245"/>
          </a:xfrm>
          <a:prstGeom prst="rect">
            <a:avLst/>
          </a:prstGeom>
        </p:spPr>
      </p:pic>
    </p:spTree>
    <p:extLst>
      <p:ext uri="{BB962C8B-B14F-4D97-AF65-F5344CB8AC3E}">
        <p14:creationId xmlns:p14="http://schemas.microsoft.com/office/powerpoint/2010/main" val="365092802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1359" y="53868"/>
            <a:ext cx="9603275" cy="1049235"/>
          </a:xfrm>
        </p:spPr>
        <p:txBody>
          <a:bodyPr/>
          <a:lstStyle/>
          <a:p>
            <a:r>
              <a:rPr lang="tr-TR" err="1"/>
              <a:t>SmartDraw</a:t>
            </a:r>
            <a:br>
              <a:rPr lang="tr-TR" err="1"/>
            </a:br>
            <a:endParaRPr lang="tr-TR"/>
          </a:p>
        </p:txBody>
      </p:sp>
      <p:sp>
        <p:nvSpPr>
          <p:cNvPr id="3" name="İçerik Yer Tutucusu 2"/>
          <p:cNvSpPr>
            <a:spLocks noGrp="1"/>
          </p:cNvSpPr>
          <p:nvPr>
            <p:ph idx="1"/>
          </p:nvPr>
        </p:nvSpPr>
        <p:spPr>
          <a:xfrm>
            <a:off x="1091359" y="709345"/>
            <a:ext cx="9603275" cy="3450613"/>
          </a:xfrm>
        </p:spPr>
        <p:txBody>
          <a:bodyPr/>
          <a:lstStyle/>
          <a:p>
            <a:r>
              <a:rPr lang="tr-TR" err="1"/>
              <a:t>SmartDraw </a:t>
            </a:r>
            <a:r>
              <a:rPr lang="tr-TR"/>
              <a:t>, ekipler tarafından işbirliği yapmak ve</a:t>
            </a:r>
            <a:r>
              <a:rPr lang="tr-TR" b="1"/>
              <a:t> </a:t>
            </a:r>
            <a:r>
              <a:rPr lang="tr-TR"/>
              <a:t>akış şemaları , organizasyon şemaları , zihin haritaları ,proje çizelgeleri ve diğer iş görselleri oluşturmak için kullanılan web tabanlı bir diyagram oluşturma aracıdır .</a:t>
            </a:r>
          </a:p>
          <a:p>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rcRect l="-13" t="12567" r="-79" b="11766"/>
          <a:stretch>
            <a:fillRect/>
          </a:stretch>
        </p:blipFill>
        <p:spPr>
          <a:xfrm>
            <a:off x="1689377" y="2219871"/>
            <a:ext cx="8866711" cy="3880174"/>
          </a:xfrm>
          <a:prstGeom prst="rect">
            <a:avLst/>
          </a:prstGeom>
        </p:spPr>
      </p:pic>
    </p:spTree>
    <p:extLst>
      <p:ext uri="{BB962C8B-B14F-4D97-AF65-F5344CB8AC3E}">
        <p14:creationId xmlns:p14="http://schemas.microsoft.com/office/powerpoint/2010/main" val="6791080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3620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FitNesse</a:t>
            </a:r>
            <a:br>
              <a:rPr lang="tr-TR" err="1"/>
            </a:br>
            <a:endParaRPr lang="tr-TR"/>
          </a:p>
        </p:txBody>
      </p:sp>
      <p:sp>
        <p:nvSpPr>
          <p:cNvPr id="3" name="İçerik Yer Tutucusu 2"/>
          <p:cNvSpPr>
            <a:spLocks noGrp="1"/>
          </p:cNvSpPr>
          <p:nvPr>
            <p:ph idx="1"/>
          </p:nvPr>
        </p:nvSpPr>
        <p:spPr>
          <a:xfrm>
            <a:off x="1451579" y="2317485"/>
            <a:ext cx="8497093" cy="3324364"/>
          </a:xfrm>
        </p:spPr>
        <p:txBody>
          <a:bodyPr/>
          <a:lstStyle/>
          <a:p>
            <a:r>
              <a:rPr lang="tr-TR" err="1"/>
              <a:t>Wiki tabanlı bir yazılım işbirliği aracıdır.</a:t>
            </a:r>
          </a:p>
          <a:p>
            <a:pPr marL="0" indent="0">
              <a:buNone/>
            </a:pPr>
            <a:endParaRPr lang="tr-TR" sz="1100">
              <a:solidFill>
                <a:srgbClr val="FF0000"/>
              </a:solidFill>
            </a:endParaRPr>
          </a:p>
          <a:p>
            <a:r>
              <a:rPr lang="tr-TR"/>
              <a:t>Etkileşimli test seneyoları oluşturmak için bir framework sağlar.</a:t>
            </a:r>
          </a:p>
          <a:p>
            <a:pPr marL="0" indent="0">
              <a:buNone/>
            </a:pPr>
            <a:endParaRPr lang="tr-TR" sz="1100"/>
          </a:p>
          <a:p>
            <a:r>
              <a:rPr lang="tr-TR"/>
              <a:t>Bir test aracı olarak geliştirilmiş olsa da, bizim ilgi alanımız onu örneğin çevik bir ortamda entegre gereksinimler/test spesifikasyonları için kullanmaktır.</a:t>
            </a:r>
          </a:p>
          <a:p>
            <a:endParaRPr lang="tr-T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176" y="340789"/>
            <a:ext cx="5068824" cy="1465386"/>
          </a:xfrm>
          <a:prstGeom prst="rect">
            <a:avLst/>
          </a:prstGeom>
        </p:spPr>
      </p:pic>
    </p:spTree>
    <p:extLst>
      <p:ext uri="{BB962C8B-B14F-4D97-AF65-F5344CB8AC3E}">
        <p14:creationId xmlns:p14="http://schemas.microsoft.com/office/powerpoint/2010/main" val="132603481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Fitnesse test senaryosu</a:t>
            </a:r>
          </a:p>
        </p:txBody>
      </p:sp>
      <p:sp>
        <p:nvSpPr>
          <p:cNvPr id="5" name="İçerik Yer Tutucusu 4"/>
          <p:cNvSpPr>
            <a:spLocks noGrp="1"/>
          </p:cNvSpPr>
          <p:nvPr>
            <p:ph sz="half" idx="1"/>
          </p:nvPr>
        </p:nvSpPr>
        <p:spPr>
          <a:xfrm>
            <a:off x="1447331" y="2010878"/>
            <a:ext cx="4645152" cy="3621826"/>
          </a:xfrm>
        </p:spPr>
        <p:txBody>
          <a:bodyPr>
            <a:noAutofit/>
          </a:bodyPr>
          <a:lstStyle/>
          <a:p>
            <a:r>
              <a:rPr lang="tr-TR" sz="2800"/>
              <a:t>Test durumu, test edilecek işlevin (veya yöntemin) adından, girdi parametreleri kümesinden ve karşılık gelen beklenen sonuç parametrelerinden oluşan bir  tablodur</a:t>
            </a:r>
          </a:p>
        </p:txBody>
      </p:sp>
      <p:sp>
        <p:nvSpPr>
          <p:cNvPr id="6" name="İçerik Yer Tutucusu 5"/>
          <p:cNvSpPr>
            <a:spLocks noGrp="1"/>
          </p:cNvSpPr>
          <p:nvPr>
            <p:ph sz="half" idx="2"/>
          </p:nvPr>
        </p:nvSpPr>
        <p:spPr/>
        <p:txBody>
          <a:bodyPr/>
          <a:lstStyle/>
          <a:p>
            <a:pPr marL="0" indent="0">
              <a:buNone/>
            </a:pPr>
            <a:r>
              <a:rPr lang="tr-TR"/>
              <a:t>Test Senaryosu Formatı</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90162"/>
            <a:ext cx="5449824" cy="2968701"/>
          </a:xfrm>
          <a:prstGeom prst="rect">
            <a:avLst/>
          </a:prstGeom>
        </p:spPr>
      </p:pic>
    </p:spTree>
    <p:extLst>
      <p:ext uri="{BB962C8B-B14F-4D97-AF65-F5344CB8AC3E}">
        <p14:creationId xmlns:p14="http://schemas.microsoft.com/office/powerpoint/2010/main" val="404017638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795529" y="1848950"/>
            <a:ext cx="4946904" cy="3886200"/>
          </a:xfrm>
        </p:spPr>
        <p:txBody>
          <a:bodyPr>
            <a:normAutofit lnSpcReduction="10000"/>
          </a:bodyPr>
          <a:lstStyle/>
          <a:p>
            <a:r>
              <a:rPr lang="tr-TR"/>
              <a:t>Ön koşulların karşılandığını varsayarsak (kahve çekirdekleri ve su mevcuttur), kahve yapmak için makul bir program tabloda verildiği gibi olabilir.</a:t>
            </a:r>
          </a:p>
          <a:p>
            <a:r>
              <a:rPr lang="tr-TR"/>
              <a:t>Buradaki tablo, uygulama planlamasının bir senaryosunu belirtmek için kullanılır. Aslında, FitNesse frameworkü aracılığıyla düzgün bir şekilde yapılandırılırsa, tablo bitmiş sistem için yürütülebilir bir test durumu oluşturur.</a:t>
            </a:r>
          </a:p>
        </p:txBody>
      </p:sp>
      <p:sp>
        <p:nvSpPr>
          <p:cNvPr id="4" name="İçerik Yer Tutucusu 3"/>
          <p:cNvSpPr>
            <a:spLocks noGrp="1"/>
          </p:cNvSpPr>
          <p:nvPr>
            <p:ph sz="half" idx="2"/>
          </p:nvPr>
        </p:nvSpPr>
        <p:spPr>
          <a:xfrm>
            <a:off x="6381562" y="1189671"/>
            <a:ext cx="5405053" cy="795527"/>
          </a:xfrm>
        </p:spPr>
        <p:txBody>
          <a:bodyPr>
            <a:normAutofit lnSpcReduction="10000"/>
          </a:bodyPr>
          <a:lstStyle/>
          <a:p>
            <a:pPr marL="0" indent="0">
              <a:buNone/>
            </a:pPr>
            <a:r>
              <a:rPr lang="tr-TR"/>
              <a:t>Akıllı Ev Sisteminde  Kahve  Makinasını Etkinleştirmek İçin Test Durumu Tablo’su</a:t>
            </a:r>
          </a:p>
        </p:txBody>
      </p:sp>
      <p:pic>
        <p:nvPicPr>
          <p:cNvPr id="5" name="Resim 4"/>
          <p:cNvPicPr>
            <a:picLocks noChangeAspect="1"/>
          </p:cNvPicPr>
          <p:nvPr/>
        </p:nvPicPr>
        <p:blipFill>
          <a:blip r:embed="rId2"/>
          <a:stretch>
            <a:fillRect/>
          </a:stretch>
        </p:blipFill>
        <p:spPr>
          <a:xfrm>
            <a:off x="5976177" y="1848950"/>
            <a:ext cx="6215823" cy="4167802"/>
          </a:xfrm>
          <a:prstGeom prst="rect">
            <a:avLst/>
          </a:prstGeom>
        </p:spPr>
      </p:pic>
    </p:spTree>
    <p:extLst>
      <p:ext uri="{BB962C8B-B14F-4D97-AF65-F5344CB8AC3E}">
        <p14:creationId xmlns:p14="http://schemas.microsoft.com/office/powerpoint/2010/main" val="381132334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wrike</a:t>
            </a:r>
            <a:endParaRPr lang="tr-TR"/>
          </a:p>
        </p:txBody>
      </p:sp>
      <p:sp>
        <p:nvSpPr>
          <p:cNvPr id="6" name="İçerik Yer Tutucusu 5"/>
          <p:cNvSpPr>
            <a:spLocks noGrp="1"/>
          </p:cNvSpPr>
          <p:nvPr>
            <p:ph sz="half" idx="2"/>
          </p:nvPr>
        </p:nvSpPr>
        <p:spPr>
          <a:xfrm>
            <a:off x="1447190" y="1860482"/>
            <a:ext cx="6370929" cy="4174557"/>
          </a:xfrm>
        </p:spPr>
        <p:txBody>
          <a:bodyPr/>
          <a:lstStyle/>
          <a:p>
            <a:r>
              <a:rPr lang="tr-TR" err="1"/>
              <a:t>Wrike, işletmeler için çevrimiçi bir proje yönetim aracıdır. İşbirliği ve üretkenlik araçlarına sahiptir.</a:t>
            </a:r>
          </a:p>
          <a:p>
            <a:r>
              <a:rPr lang="tr-TR"/>
              <a:t>Görevler oluşturmak ve atamak, tamamlanma durumunu ayarlamak, takvimler oluşturmak ve ekip üyelerinizle iletişim kurmak için Wrike'ı kullanabilirsiniz.</a:t>
            </a:r>
          </a:p>
          <a:p>
            <a:r>
              <a:rPr lang="tr-TR"/>
              <a:t>Bulut tabanlı olduğu için desteklenen bir cihaz ve internet bağlantısı olduğu sürece hizmetlere ve çalışma alanlarına neredeyse her yerden erişilebilir.</a:t>
            </a:r>
          </a:p>
        </p:txBody>
      </p:sp>
      <p:pic>
        <p:nvPicPr>
          <p:cNvPr id="9" name="İçerik Yer Tutucus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818118" y="-18423"/>
            <a:ext cx="4373881" cy="1878906"/>
          </a:xfrm>
        </p:spPr>
      </p:pic>
    </p:spTree>
    <p:extLst>
      <p:ext uri="{BB962C8B-B14F-4D97-AF65-F5344CB8AC3E}">
        <p14:creationId xmlns:p14="http://schemas.microsoft.com/office/powerpoint/2010/main" val="334529247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51579" y="804519"/>
            <a:ext cx="3275869" cy="1049235"/>
          </a:xfrm>
        </p:spPr>
        <p:txBody>
          <a:bodyPr/>
          <a:lstStyle/>
          <a:p>
            <a:r>
              <a:rPr lang="tr-TR" err="1"/>
              <a:t>Version</a:t>
            </a:r>
            <a:r>
              <a:rPr lang="tr-TR" err="1">
                <a:solidFill>
                  <a:srgbClr val="FF0000"/>
                </a:solidFill>
              </a:rPr>
              <a:t>one </a:t>
            </a:r>
          </a:p>
        </p:txBody>
      </p:sp>
      <p:sp>
        <p:nvSpPr>
          <p:cNvPr id="3" name="İçerik Yer Tutucusu 2"/>
          <p:cNvSpPr>
            <a:spLocks noGrp="1"/>
          </p:cNvSpPr>
          <p:nvPr>
            <p:ph idx="1"/>
          </p:nvPr>
        </p:nvSpPr>
        <p:spPr/>
        <p:txBody>
          <a:bodyPr/>
          <a:lstStyle/>
          <a:p>
            <a:r>
              <a:rPr lang="tr-TR" err="1"/>
              <a:t>VersionOne bir çevik yönetim aracıdır.</a:t>
            </a:r>
          </a:p>
          <a:p>
            <a:r>
              <a:rPr lang="tr-TR" err="1"/>
              <a:t>VersionOne tüm tarayıcıları destekleyen web tabanlı bir araçtır.</a:t>
            </a:r>
          </a:p>
          <a:p>
            <a:r>
              <a:rPr lang="tr-TR"/>
              <a:t>Projeler, sürümler, yinelemeler, destanlar, hikayeler, kusurlar, görevler, testler, ekipler ve ekip üyeleri için planlama, zamanlama, işbirliği, izleme ve raporlamanın tüm aşamalarını destekler.</a:t>
            </a:r>
          </a:p>
          <a:p>
            <a:r>
              <a:rPr lang="tr-TR" err="1"/>
              <a:t>VersionOne, Agile'da yazılım testi yaşam döngüsünün 1. aşamasından itibaren tüm QA etkinliklerini izlemek için kullanılır.</a:t>
            </a:r>
          </a:p>
          <a:p>
            <a:endParaRPr lang="tr-TR"/>
          </a:p>
        </p:txBody>
      </p:sp>
      <p:pic>
        <p:nvPicPr>
          <p:cNvPr id="4" name="İçerik Yer Tutucusu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465" y="-18423"/>
            <a:ext cx="3915535" cy="1878906"/>
          </a:xfrm>
          <a:prstGeom prst="rect">
            <a:avLst/>
          </a:prstGeom>
        </p:spPr>
      </p:pic>
    </p:spTree>
    <p:extLst>
      <p:ext uri="{BB962C8B-B14F-4D97-AF65-F5344CB8AC3E}">
        <p14:creationId xmlns:p14="http://schemas.microsoft.com/office/powerpoint/2010/main" val="318844980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Gereksinim  mühendisliği   aracının                  doğru  kullanımı </a:t>
            </a:r>
          </a:p>
        </p:txBody>
      </p:sp>
      <p:sp>
        <p:nvSpPr>
          <p:cNvPr id="3" name="İçerik Yer Tutucusu 2"/>
          <p:cNvSpPr>
            <a:spLocks noGrp="1"/>
          </p:cNvSpPr>
          <p:nvPr>
            <p:ph sz="half" idx="1"/>
          </p:nvPr>
        </p:nvSpPr>
        <p:spPr>
          <a:xfrm>
            <a:off x="1449218" y="2010878"/>
            <a:ext cx="9505294" cy="4216186"/>
          </a:xfrm>
        </p:spPr>
        <p:txBody>
          <a:bodyPr>
            <a:normAutofit lnSpcReduction="10000"/>
          </a:bodyPr>
          <a:lstStyle/>
          <a:p>
            <a:r>
              <a:rPr lang="tr-TR"/>
              <a:t>Kullandığınız gereksinim mühendisliği araçları ne olursa olsun, aracı akıllıca kullanmak ve belirli en iyi uygulamaları takip etmek gerekir.</a:t>
            </a:r>
          </a:p>
          <a:p>
            <a:r>
              <a:rPr lang="tr-TR"/>
              <a:t>Hangi bağlantıların gerçekten önemli olduğunu belirleyin; aksi takdirde, çok sayıda yabancı bağlantı oluşturulacaktır.</a:t>
            </a:r>
          </a:p>
          <a:p>
            <a:r>
              <a:rPr lang="tr-TR"/>
              <a:t>Uygun bir iz ayrıntı düzeyi tanımlayın. Örneğin, bağlantılar uygun paket, sınıf veya yöntem düzeyine yerleştirilmelidir.</a:t>
            </a:r>
          </a:p>
          <a:p>
            <a:r>
              <a:rPr lang="tr-TR"/>
              <a:t>Yerinde izlenebilirliği destekleyin. Öğeler kendi yerel ortamlarında bulundukları için bunlar arasında izlenebilirlik sağlayın.</a:t>
            </a:r>
          </a:p>
          <a:p>
            <a:r>
              <a:rPr lang="tr-TR"/>
              <a:t>İyi tanımlanmış bir proje sözlüğü kullanın. İlk keşif sırasında sözlüğü oluşturun paydaşlarla toplantılar ve mühendislik süreci boyunca tutarlı bir şekilde kullanın</a:t>
            </a:r>
          </a:p>
        </p:txBody>
      </p:sp>
    </p:spTree>
    <p:extLst>
      <p:ext uri="{BB962C8B-B14F-4D97-AF65-F5344CB8AC3E}">
        <p14:creationId xmlns:p14="http://schemas.microsoft.com/office/powerpoint/2010/main" val="38703285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210" name="Picture 11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211" name="Straight Connector 11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11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3" name="Rectangle 120">
            <a:extLst>
              <a:ext uri="{FF2B5EF4-FFF2-40B4-BE49-F238E27FC236}">
                <a16:creationId xmlns:a16="http://schemas.microsoft.com/office/drawing/2014/main" id="{3F9C0852-4C70-4A1E-A857-A7AA5855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B2CEB096-638F-4BA7-AB38-E3BBE9FB1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46887618-0D43-CA9D-F58A-8D2734153F08}"/>
              </a:ext>
            </a:extLst>
          </p:cNvPr>
          <p:cNvSpPr>
            <a:spLocks noGrp="1"/>
          </p:cNvSpPr>
          <p:nvPr>
            <p:ph type="title"/>
          </p:nvPr>
        </p:nvSpPr>
        <p:spPr>
          <a:xfrm>
            <a:off x="6579647" y="1474970"/>
            <a:ext cx="4144731" cy="3152742"/>
          </a:xfrm>
        </p:spPr>
        <p:txBody>
          <a:bodyPr vert="horz" lIns="91440" tIns="45720" rIns="91440" bIns="45720" rtlCol="0" anchor="ctr">
            <a:normAutofit/>
          </a:bodyPr>
          <a:lstStyle/>
          <a:p>
            <a:pPr marL="12700"/>
            <a:r>
              <a:rPr lang="en-US" sz="3000" spc="-5" dirty="0"/>
              <a:t>Tablo </a:t>
            </a:r>
            <a:r>
              <a:rPr lang="en-US" sz="3000" spc="-70" dirty="0"/>
              <a:t>8.2 </a:t>
            </a:r>
            <a:r>
              <a:rPr lang="en-US" sz="3000" spc="-30" dirty="0" err="1"/>
              <a:t>Otomatikleştirilmiş</a:t>
            </a:r>
            <a:r>
              <a:rPr lang="en-US" sz="3000" spc="-30" dirty="0"/>
              <a:t> </a:t>
            </a:r>
            <a:r>
              <a:rPr lang="en-US" sz="3000" spc="-30" dirty="0" err="1"/>
              <a:t>Gereksinimler</a:t>
            </a:r>
            <a:r>
              <a:rPr lang="en-US" sz="3000" spc="-30" dirty="0"/>
              <a:t> </a:t>
            </a:r>
            <a:r>
              <a:rPr lang="en-US" sz="3000" spc="-5" dirty="0" err="1"/>
              <a:t>Mühendislik</a:t>
            </a:r>
            <a:r>
              <a:rPr lang="en-US" sz="3000" spc="-5" dirty="0"/>
              <a:t> </a:t>
            </a:r>
            <a:r>
              <a:rPr lang="en-US" sz="3000" spc="-25" dirty="0" err="1"/>
              <a:t>Aracı</a:t>
            </a:r>
            <a:r>
              <a:rPr lang="en-US" sz="3000" spc="55" dirty="0"/>
              <a:t> </a:t>
            </a:r>
            <a:r>
              <a:rPr lang="en-US" sz="3000" spc="-20" dirty="0" err="1"/>
              <a:t>Özellikleri</a:t>
            </a:r>
            <a:r>
              <a:rPr lang="en-US" sz="3000" spc="-20" dirty="0"/>
              <a:t> </a:t>
            </a:r>
            <a:r>
              <a:rPr lang="en-US" sz="3000" spc="-15" dirty="0"/>
              <a:t>(</a:t>
            </a:r>
            <a:r>
              <a:rPr lang="en-US" sz="3000" spc="-15" dirty="0" err="1"/>
              <a:t>Heindl</a:t>
            </a:r>
            <a:r>
              <a:rPr lang="en-US" sz="3000" spc="-30" dirty="0"/>
              <a:t> </a:t>
            </a:r>
            <a:r>
              <a:rPr lang="en-US" sz="3000" spc="-55" dirty="0"/>
              <a:t>2006)</a:t>
            </a:r>
            <a:br>
              <a:rPr lang="en-US" sz="3000" dirty="0"/>
            </a:br>
            <a:endParaRPr lang="en-US" sz="3000" dirty="0"/>
          </a:p>
        </p:txBody>
      </p:sp>
      <p:pic>
        <p:nvPicPr>
          <p:cNvPr id="125" name="Picture 124">
            <a:extLst>
              <a:ext uri="{FF2B5EF4-FFF2-40B4-BE49-F238E27FC236}">
                <a16:creationId xmlns:a16="http://schemas.microsoft.com/office/drawing/2014/main" id="{1A6223F3-0478-4201-A1A2-8DB0865B0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27" name="Straight Connector 126">
            <a:extLst>
              <a:ext uri="{FF2B5EF4-FFF2-40B4-BE49-F238E27FC236}">
                <a16:creationId xmlns:a16="http://schemas.microsoft.com/office/drawing/2014/main" id="{966D68AF-E970-43B2-B8F0-2A72DE7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14" name="object 4">
            <a:extLst>
              <a:ext uri="{FF2B5EF4-FFF2-40B4-BE49-F238E27FC236}">
                <a16:creationId xmlns:a16="http://schemas.microsoft.com/office/drawing/2014/main" id="{8C70CD21-F71F-0490-5B5C-1F2185E78E52}"/>
              </a:ext>
            </a:extLst>
          </p:cNvPr>
          <p:cNvGraphicFramePr>
            <a:graphicFrameLocks noGrp="1"/>
          </p:cNvGraphicFramePr>
          <p:nvPr>
            <p:ph idx="1"/>
            <p:extLst>
              <p:ext uri="{D42A27DB-BD31-4B8C-83A1-F6EECF244321}">
                <p14:modId xmlns:p14="http://schemas.microsoft.com/office/powerpoint/2010/main" val="3518056265"/>
              </p:ext>
            </p:extLst>
          </p:nvPr>
        </p:nvGraphicFramePr>
        <p:xfrm>
          <a:off x="323617" y="197427"/>
          <a:ext cx="6097965" cy="5833010"/>
        </p:xfrm>
        <a:graphic>
          <a:graphicData uri="http://schemas.openxmlformats.org/drawingml/2006/table">
            <a:tbl>
              <a:tblPr firstRow="1" bandRow="1">
                <a:noFill/>
                <a:tableStyleId>{5C22544A-7EE6-4342-B048-85BDC9FD1C3A}</a:tableStyleId>
              </a:tblPr>
              <a:tblGrid>
                <a:gridCol w="2634114">
                  <a:extLst>
                    <a:ext uri="{9D8B030D-6E8A-4147-A177-3AD203B41FA5}">
                      <a16:colId xmlns:a16="http://schemas.microsoft.com/office/drawing/2014/main" val="20000"/>
                    </a:ext>
                  </a:extLst>
                </a:gridCol>
                <a:gridCol w="3463851">
                  <a:extLst>
                    <a:ext uri="{9D8B030D-6E8A-4147-A177-3AD203B41FA5}">
                      <a16:colId xmlns:a16="http://schemas.microsoft.com/office/drawing/2014/main" val="20001"/>
                    </a:ext>
                  </a:extLst>
                </a:gridCol>
              </a:tblGrid>
              <a:tr h="993430">
                <a:tc>
                  <a:txBody>
                    <a:bodyPr/>
                    <a:lstStyle/>
                    <a:p>
                      <a:pPr marL="69850">
                        <a:lnSpc>
                          <a:spcPct val="100000"/>
                        </a:lnSpc>
                        <a:spcBef>
                          <a:spcPts val="135"/>
                        </a:spcBef>
                      </a:pPr>
                      <a:r>
                        <a:rPr sz="1400" b="0" cap="all" spc="150" dirty="0" err="1">
                          <a:solidFill>
                            <a:schemeClr val="lt1"/>
                          </a:solidFill>
                        </a:rPr>
                        <a:t>Araç</a:t>
                      </a:r>
                      <a:r>
                        <a:rPr sz="1400" b="0" cap="all" spc="150" dirty="0">
                          <a:solidFill>
                            <a:schemeClr val="lt1"/>
                          </a:solidFill>
                        </a:rPr>
                        <a:t> </a:t>
                      </a:r>
                      <a:r>
                        <a:rPr sz="1400" b="0" cap="all" spc="150" dirty="0" err="1">
                          <a:solidFill>
                            <a:schemeClr val="lt1"/>
                          </a:solidFill>
                        </a:rPr>
                        <a:t>Özell</a:t>
                      </a:r>
                      <a:r>
                        <a:rPr lang="tr-TR" sz="1400" b="0" cap="all" spc="150" dirty="0">
                          <a:solidFill>
                            <a:schemeClr val="lt1"/>
                          </a:solidFill>
                        </a:rPr>
                        <a:t>iği</a:t>
                      </a:r>
                      <a:endParaRPr sz="1400" b="0" cap="all" spc="150" dirty="0">
                        <a:solidFill>
                          <a:schemeClr val="lt1"/>
                        </a:solidFill>
                        <a:latin typeface="DejaVu Sans Condensed"/>
                        <a:cs typeface="DejaVu Sans Condensed"/>
                      </a:endParaRPr>
                    </a:p>
                  </a:txBody>
                  <a:tcPr marL="81235" marR="81235" marT="81235" marB="81235"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marL="67945">
                        <a:lnSpc>
                          <a:spcPct val="100000"/>
                        </a:lnSpc>
                        <a:spcBef>
                          <a:spcPts val="135"/>
                        </a:spcBef>
                      </a:pPr>
                      <a:r>
                        <a:rPr sz="1400" b="0" cap="all" spc="150" dirty="0" err="1">
                          <a:solidFill>
                            <a:schemeClr val="lt1"/>
                          </a:solidFill>
                        </a:rPr>
                        <a:t>Tanım</a:t>
                      </a:r>
                      <a:endParaRPr sz="1400" b="0" cap="all" spc="150" dirty="0">
                        <a:solidFill>
                          <a:schemeClr val="lt1"/>
                        </a:solidFill>
                        <a:latin typeface="DejaVu Sans Condensed"/>
                        <a:cs typeface="DejaVu Sans Condensed"/>
                      </a:endParaRPr>
                    </a:p>
                  </a:txBody>
                  <a:tcPr marL="81235" marR="81235" marT="81235" marB="81235"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0000"/>
                  </a:ext>
                </a:extLst>
              </a:tr>
              <a:tr h="873388">
                <a:tc>
                  <a:txBody>
                    <a:bodyPr/>
                    <a:lstStyle/>
                    <a:p>
                      <a:pPr marL="69850">
                        <a:lnSpc>
                          <a:spcPct val="100000"/>
                        </a:lnSpc>
                        <a:spcBef>
                          <a:spcPts val="135"/>
                        </a:spcBef>
                      </a:pPr>
                      <a:r>
                        <a:rPr sz="1400" cap="none" spc="0" dirty="0" err="1">
                          <a:solidFill>
                            <a:schemeClr val="tx1"/>
                          </a:solidFill>
                        </a:rPr>
                        <a:t>Gereksinimler</a:t>
                      </a:r>
                      <a:r>
                        <a:rPr sz="1400" cap="none" spc="0" dirty="0">
                          <a:solidFill>
                            <a:schemeClr val="tx1"/>
                          </a:solidFill>
                        </a:rPr>
                        <a:t> </a:t>
                      </a:r>
                      <a:r>
                        <a:rPr sz="1400" cap="none" spc="0" dirty="0" err="1">
                          <a:solidFill>
                            <a:schemeClr val="tx1"/>
                          </a:solidFill>
                        </a:rPr>
                        <a:t>için</a:t>
                      </a:r>
                      <a:r>
                        <a:rPr sz="1400" cap="none" spc="0" dirty="0">
                          <a:solidFill>
                            <a:schemeClr val="tx1"/>
                          </a:solidFill>
                        </a:rPr>
                        <a:t> </a:t>
                      </a:r>
                      <a:r>
                        <a:rPr sz="1400" cap="none" spc="0" dirty="0" err="1">
                          <a:solidFill>
                            <a:schemeClr val="tx1"/>
                          </a:solidFill>
                        </a:rPr>
                        <a:t>iş</a:t>
                      </a:r>
                      <a:r>
                        <a:rPr sz="1400" cap="none" spc="0" dirty="0">
                          <a:solidFill>
                            <a:schemeClr val="tx1"/>
                          </a:solidFill>
                        </a:rPr>
                        <a:t> </a:t>
                      </a:r>
                      <a:r>
                        <a:rPr sz="1400" cap="none" spc="0" dirty="0" err="1">
                          <a:solidFill>
                            <a:schemeClr val="tx1"/>
                          </a:solidFill>
                        </a:rPr>
                        <a:t>akışının</a:t>
                      </a:r>
                      <a:r>
                        <a:rPr sz="1400" cap="none" spc="0" dirty="0">
                          <a:solidFill>
                            <a:schemeClr val="tx1"/>
                          </a:solidFill>
                        </a:rPr>
                        <a:t> </a:t>
                      </a:r>
                      <a:r>
                        <a:rPr sz="1400" cap="none" spc="0" dirty="0" err="1">
                          <a:solidFill>
                            <a:schemeClr val="tx1"/>
                          </a:solidFill>
                        </a:rPr>
                        <a:t>tanımı</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tc>
                  <a:txBody>
                    <a:bodyPr/>
                    <a:lstStyle/>
                    <a:p>
                      <a:pPr marL="67945">
                        <a:lnSpc>
                          <a:spcPct val="100000"/>
                        </a:lnSpc>
                        <a:spcBef>
                          <a:spcPts val="135"/>
                        </a:spcBef>
                      </a:pPr>
                      <a:r>
                        <a:rPr sz="1400" cap="none" spc="0" dirty="0" err="1">
                          <a:solidFill>
                            <a:schemeClr val="tx1"/>
                          </a:solidFill>
                        </a:rPr>
                        <a:t>Gereksinimler</a:t>
                      </a:r>
                      <a:r>
                        <a:rPr sz="1400" cap="none" spc="0" dirty="0">
                          <a:solidFill>
                            <a:schemeClr val="tx1"/>
                          </a:solidFill>
                        </a:rPr>
                        <a:t> </a:t>
                      </a:r>
                      <a:r>
                        <a:rPr sz="1400" cap="none" spc="0" dirty="0" err="1">
                          <a:solidFill>
                            <a:schemeClr val="tx1"/>
                          </a:solidFill>
                        </a:rPr>
                        <a:t>için</a:t>
                      </a:r>
                      <a:r>
                        <a:rPr sz="1400" cap="none" spc="0" dirty="0">
                          <a:solidFill>
                            <a:schemeClr val="tx1"/>
                          </a:solidFill>
                        </a:rPr>
                        <a:t> </a:t>
                      </a:r>
                      <a:r>
                        <a:rPr sz="1400" cap="none" spc="0" dirty="0" err="1">
                          <a:solidFill>
                            <a:schemeClr val="tx1"/>
                          </a:solidFill>
                        </a:rPr>
                        <a:t>bir</a:t>
                      </a:r>
                      <a:r>
                        <a:rPr sz="1400" cap="none" spc="0" dirty="0">
                          <a:solidFill>
                            <a:schemeClr val="tx1"/>
                          </a:solidFill>
                        </a:rPr>
                        <a:t> </a:t>
                      </a:r>
                      <a:r>
                        <a:rPr sz="1400" cap="none" spc="0" dirty="0" err="1">
                          <a:solidFill>
                            <a:schemeClr val="tx1"/>
                          </a:solidFill>
                        </a:rPr>
                        <a:t>iş</a:t>
                      </a:r>
                      <a:r>
                        <a:rPr sz="1400" cap="none" spc="0" dirty="0">
                          <a:solidFill>
                            <a:schemeClr val="tx1"/>
                          </a:solidFill>
                        </a:rPr>
                        <a:t> </a:t>
                      </a:r>
                      <a:r>
                        <a:rPr sz="1400" cap="none" spc="0" dirty="0" err="1">
                          <a:solidFill>
                            <a:schemeClr val="tx1"/>
                          </a:solidFill>
                        </a:rPr>
                        <a:t>akışı</a:t>
                      </a:r>
                      <a:endParaRPr sz="1400" cap="none" spc="0" dirty="0">
                        <a:solidFill>
                          <a:schemeClr val="tx1"/>
                        </a:solidFill>
                      </a:endParaRPr>
                    </a:p>
                    <a:p>
                      <a:pPr marL="67945">
                        <a:lnSpc>
                          <a:spcPct val="100000"/>
                        </a:lnSpc>
                        <a:spcBef>
                          <a:spcPts val="204"/>
                        </a:spcBef>
                      </a:pPr>
                      <a:r>
                        <a:rPr sz="1400" cap="none" spc="0" dirty="0">
                          <a:solidFill>
                            <a:schemeClr val="tx1"/>
                          </a:solidFill>
                        </a:rPr>
                        <a:t>(</a:t>
                      </a:r>
                      <a:r>
                        <a:rPr sz="1400" cap="none" spc="0" dirty="0" err="1">
                          <a:solidFill>
                            <a:schemeClr val="tx1"/>
                          </a:solidFill>
                        </a:rPr>
                        <a:t>durumlar</a:t>
                      </a:r>
                      <a:r>
                        <a:rPr sz="1400" cap="none" spc="0" dirty="0">
                          <a:solidFill>
                            <a:schemeClr val="tx1"/>
                          </a:solidFill>
                        </a:rPr>
                        <a:t>, roller, durum </a:t>
                      </a:r>
                      <a:r>
                        <a:rPr sz="1400" cap="none" spc="0" dirty="0" err="1">
                          <a:solidFill>
                            <a:schemeClr val="tx1"/>
                          </a:solidFill>
                        </a:rPr>
                        <a:t>geçişleri</a:t>
                      </a:r>
                      <a:r>
                        <a:rPr sz="1400" cap="none" spc="0" dirty="0">
                          <a:solidFill>
                            <a:schemeClr val="tx1"/>
                          </a:solidFill>
                        </a:rPr>
                        <a:t>)</a:t>
                      </a:r>
                    </a:p>
                    <a:p>
                      <a:pPr marL="67945">
                        <a:lnSpc>
                          <a:spcPts val="1670"/>
                        </a:lnSpc>
                        <a:spcBef>
                          <a:spcPts val="215"/>
                        </a:spcBef>
                      </a:pPr>
                      <a:r>
                        <a:rPr sz="1400" cap="none" spc="0" dirty="0" err="1">
                          <a:solidFill>
                            <a:schemeClr val="tx1"/>
                          </a:solidFill>
                        </a:rPr>
                        <a:t>yapılandırılabilir</a:t>
                      </a:r>
                      <a:r>
                        <a:rPr sz="900" cap="none" spc="0" dirty="0">
                          <a:solidFill>
                            <a:schemeClr val="tx1"/>
                          </a:solidFill>
                        </a:rPr>
                        <a:t>.</a:t>
                      </a:r>
                      <a:endParaRPr sz="9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1"/>
                  </a:ext>
                </a:extLst>
              </a:tr>
              <a:tr h="1220559">
                <a:tc>
                  <a:txBody>
                    <a:bodyPr/>
                    <a:lstStyle/>
                    <a:p>
                      <a:pPr marL="69850" marR="175260">
                        <a:lnSpc>
                          <a:spcPts val="1880"/>
                        </a:lnSpc>
                        <a:spcBef>
                          <a:spcPts val="30"/>
                        </a:spcBef>
                      </a:pPr>
                      <a:r>
                        <a:rPr sz="1400" cap="none" spc="0" dirty="0" err="1">
                          <a:solidFill>
                            <a:schemeClr val="tx1"/>
                          </a:solidFill>
                        </a:rPr>
                        <a:t>İzlerin</a:t>
                      </a:r>
                      <a:r>
                        <a:rPr sz="1400" cap="none" spc="0" dirty="0">
                          <a:solidFill>
                            <a:schemeClr val="tx1"/>
                          </a:solidFill>
                        </a:rPr>
                        <a:t> </a:t>
                      </a:r>
                      <a:r>
                        <a:rPr sz="1400" cap="none" spc="0" dirty="0" err="1">
                          <a:solidFill>
                            <a:schemeClr val="tx1"/>
                          </a:solidFill>
                        </a:rPr>
                        <a:t>çift</a:t>
                      </a:r>
                      <a:r>
                        <a:rPr sz="1400" cap="none" spc="0" dirty="0">
                          <a:solidFill>
                            <a:schemeClr val="tx1"/>
                          </a:solidFill>
                        </a:rPr>
                        <a:t> </a:t>
                      </a:r>
                      <a:r>
                        <a:rPr sz="1400" cap="none" spc="0" dirty="0" err="1">
                          <a:solidFill>
                            <a:schemeClr val="tx1"/>
                          </a:solidFill>
                        </a:rPr>
                        <a:t>yönlülüğünün</a:t>
                      </a:r>
                      <a:r>
                        <a:rPr sz="1400" cap="none" spc="0" dirty="0">
                          <a:solidFill>
                            <a:schemeClr val="tx1"/>
                          </a:solidFill>
                        </a:rPr>
                        <a:t> </a:t>
                      </a:r>
                      <a:r>
                        <a:rPr sz="1400" cap="none" spc="0" dirty="0" err="1">
                          <a:solidFill>
                            <a:schemeClr val="tx1"/>
                          </a:solidFill>
                        </a:rPr>
                        <a:t>otomatik</a:t>
                      </a:r>
                      <a:r>
                        <a:rPr sz="1400" cap="none" spc="0" dirty="0">
                          <a:solidFill>
                            <a:schemeClr val="tx1"/>
                          </a:solidFill>
                        </a:rPr>
                        <a:t>  </a:t>
                      </a:r>
                      <a:r>
                        <a:rPr sz="1400" cap="none" spc="0" dirty="0" err="1">
                          <a:solidFill>
                            <a:schemeClr val="tx1"/>
                          </a:solidFill>
                        </a:rPr>
                        <a:t>olarak</a:t>
                      </a:r>
                      <a:r>
                        <a:rPr sz="1400" cap="none" spc="0" dirty="0">
                          <a:solidFill>
                            <a:schemeClr val="tx1"/>
                          </a:solidFill>
                        </a:rPr>
                        <a:t> </a:t>
                      </a:r>
                      <a:r>
                        <a:rPr sz="1400" cap="none" spc="0" dirty="0" err="1">
                          <a:solidFill>
                            <a:schemeClr val="tx1"/>
                          </a:solidFill>
                        </a:rPr>
                        <a:t>oluşturulması</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7945">
                        <a:lnSpc>
                          <a:spcPct val="100000"/>
                        </a:lnSpc>
                        <a:spcBef>
                          <a:spcPts val="135"/>
                        </a:spcBef>
                      </a:pPr>
                      <a:r>
                        <a:rPr sz="1400" cap="none" spc="0" dirty="0" err="1">
                          <a:solidFill>
                            <a:schemeClr val="tx1"/>
                          </a:solidFill>
                        </a:rPr>
                        <a:t>Kullanıcı</a:t>
                      </a:r>
                      <a:r>
                        <a:rPr sz="1400" cap="none" spc="0" dirty="0">
                          <a:solidFill>
                            <a:schemeClr val="tx1"/>
                          </a:solidFill>
                        </a:rPr>
                        <a:t>, </a:t>
                      </a:r>
                      <a:r>
                        <a:rPr sz="1400" cap="none" spc="0" dirty="0" err="1">
                          <a:solidFill>
                            <a:schemeClr val="tx1"/>
                          </a:solidFill>
                        </a:rPr>
                        <a:t>yapı</a:t>
                      </a:r>
                      <a:r>
                        <a:rPr sz="1400" cap="none" spc="0" dirty="0">
                          <a:solidFill>
                            <a:schemeClr val="tx1"/>
                          </a:solidFill>
                        </a:rPr>
                        <a:t> A </a:t>
                      </a:r>
                      <a:r>
                        <a:rPr sz="1400" cap="none" spc="0" dirty="0" err="1">
                          <a:solidFill>
                            <a:schemeClr val="tx1"/>
                          </a:solidFill>
                        </a:rPr>
                        <a:t>ve</a:t>
                      </a:r>
                      <a:r>
                        <a:rPr sz="1400" cap="none" spc="0" dirty="0">
                          <a:solidFill>
                            <a:schemeClr val="tx1"/>
                          </a:solidFill>
                        </a:rPr>
                        <a:t> </a:t>
                      </a:r>
                      <a:r>
                        <a:rPr sz="1400" cap="none" spc="0" dirty="0" err="1">
                          <a:solidFill>
                            <a:schemeClr val="tx1"/>
                          </a:solidFill>
                        </a:rPr>
                        <a:t>yapı</a:t>
                      </a:r>
                      <a:r>
                        <a:rPr sz="1400" cap="none" spc="0" dirty="0">
                          <a:solidFill>
                            <a:schemeClr val="tx1"/>
                          </a:solidFill>
                        </a:rPr>
                        <a:t> B </a:t>
                      </a:r>
                      <a:r>
                        <a:rPr sz="1400" cap="none" spc="0" dirty="0" err="1">
                          <a:solidFill>
                            <a:schemeClr val="tx1"/>
                          </a:solidFill>
                        </a:rPr>
                        <a:t>arasında</a:t>
                      </a:r>
                      <a:endParaRPr sz="1400" cap="none" spc="0" dirty="0">
                        <a:solidFill>
                          <a:schemeClr val="tx1"/>
                        </a:solidFill>
                      </a:endParaRPr>
                    </a:p>
                    <a:p>
                      <a:pPr marL="67945" marR="158115">
                        <a:lnSpc>
                          <a:spcPts val="1880"/>
                        </a:lnSpc>
                        <a:spcBef>
                          <a:spcPts val="75"/>
                        </a:spcBef>
                      </a:pPr>
                      <a:r>
                        <a:rPr sz="1400" cap="none" spc="0" dirty="0" err="1">
                          <a:solidFill>
                            <a:schemeClr val="tx1"/>
                          </a:solidFill>
                        </a:rPr>
                        <a:t>bir</a:t>
                      </a:r>
                      <a:r>
                        <a:rPr sz="1400" cap="none" spc="0" dirty="0">
                          <a:solidFill>
                            <a:schemeClr val="tx1"/>
                          </a:solidFill>
                        </a:rPr>
                        <a:t> </a:t>
                      </a:r>
                      <a:r>
                        <a:rPr sz="1400" cap="none" spc="0" dirty="0" err="1">
                          <a:solidFill>
                            <a:schemeClr val="tx1"/>
                          </a:solidFill>
                        </a:rPr>
                        <a:t>iz</a:t>
                      </a:r>
                      <a:r>
                        <a:rPr sz="1400" cap="none" spc="0" dirty="0">
                          <a:solidFill>
                            <a:schemeClr val="tx1"/>
                          </a:solidFill>
                        </a:rPr>
                        <a:t> </a:t>
                      </a:r>
                      <a:r>
                        <a:rPr sz="1400" cap="none" spc="0" dirty="0" err="1">
                          <a:solidFill>
                            <a:schemeClr val="tx1"/>
                          </a:solidFill>
                        </a:rPr>
                        <a:t>oluşturduğunda</a:t>
                      </a:r>
                      <a:r>
                        <a:rPr sz="1400" cap="none" spc="0" dirty="0">
                          <a:solidFill>
                            <a:schemeClr val="tx1"/>
                          </a:solidFill>
                        </a:rPr>
                        <a:t>, </a:t>
                      </a:r>
                      <a:r>
                        <a:rPr sz="1400" cap="none" spc="0" dirty="0" err="1">
                          <a:solidFill>
                            <a:schemeClr val="tx1"/>
                          </a:solidFill>
                        </a:rPr>
                        <a:t>otomatik</a:t>
                      </a:r>
                      <a:r>
                        <a:rPr sz="1400" cap="none" spc="0" dirty="0">
                          <a:solidFill>
                            <a:schemeClr val="tx1"/>
                          </a:solidFill>
                        </a:rPr>
                        <a:t>  </a:t>
                      </a:r>
                      <a:r>
                        <a:rPr sz="1400" cap="none" spc="0" dirty="0" err="1">
                          <a:solidFill>
                            <a:schemeClr val="tx1"/>
                          </a:solidFill>
                        </a:rPr>
                        <a:t>olarak</a:t>
                      </a:r>
                      <a:r>
                        <a:rPr sz="1400" cap="none" spc="0" dirty="0">
                          <a:solidFill>
                            <a:schemeClr val="tx1"/>
                          </a:solidFill>
                        </a:rPr>
                        <a:t> </a:t>
                      </a:r>
                      <a:r>
                        <a:rPr sz="1400" cap="none" spc="0" dirty="0" err="1">
                          <a:solidFill>
                            <a:schemeClr val="tx1"/>
                          </a:solidFill>
                        </a:rPr>
                        <a:t>B'den</a:t>
                      </a:r>
                      <a:r>
                        <a:rPr sz="1400" cap="none" spc="0" dirty="0">
                          <a:solidFill>
                            <a:schemeClr val="tx1"/>
                          </a:solidFill>
                        </a:rPr>
                        <a:t> </a:t>
                      </a:r>
                      <a:r>
                        <a:rPr sz="1400" cap="none" spc="0" dirty="0" err="1">
                          <a:solidFill>
                            <a:schemeClr val="tx1"/>
                          </a:solidFill>
                        </a:rPr>
                        <a:t>A'ya</a:t>
                      </a:r>
                      <a:r>
                        <a:rPr sz="1400" cap="none" spc="0" dirty="0">
                          <a:solidFill>
                            <a:schemeClr val="tx1"/>
                          </a:solidFill>
                        </a:rPr>
                        <a:t> </a:t>
                      </a:r>
                      <a:r>
                        <a:rPr sz="1400" cap="none" spc="0" dirty="0" err="1">
                          <a:solidFill>
                            <a:schemeClr val="tx1"/>
                          </a:solidFill>
                        </a:rPr>
                        <a:t>geriye</a:t>
                      </a:r>
                      <a:r>
                        <a:rPr sz="1400" cap="none" spc="0" dirty="0">
                          <a:solidFill>
                            <a:schemeClr val="tx1"/>
                          </a:solidFill>
                        </a:rPr>
                        <a:t> </a:t>
                      </a:r>
                      <a:r>
                        <a:rPr sz="1400" cap="none" spc="0" dirty="0" err="1">
                          <a:solidFill>
                            <a:schemeClr val="tx1"/>
                          </a:solidFill>
                        </a:rPr>
                        <a:t>doğru</a:t>
                      </a:r>
                      <a:r>
                        <a:rPr sz="1400" cap="none" spc="0" dirty="0">
                          <a:solidFill>
                            <a:schemeClr val="tx1"/>
                          </a:solidFill>
                        </a:rPr>
                        <a:t> </a:t>
                      </a:r>
                      <a:r>
                        <a:rPr sz="1400" cap="none" spc="0" dirty="0" err="1">
                          <a:solidFill>
                            <a:schemeClr val="tx1"/>
                          </a:solidFill>
                        </a:rPr>
                        <a:t>bir</a:t>
                      </a:r>
                      <a:r>
                        <a:rPr lang="tr-TR" sz="1400" cap="none" spc="0" dirty="0">
                          <a:solidFill>
                            <a:schemeClr val="tx1"/>
                          </a:solidFill>
                        </a:rPr>
                        <a:t> </a:t>
                      </a:r>
                      <a:r>
                        <a:rPr sz="1400" cap="none" spc="0" dirty="0" err="1">
                          <a:solidFill>
                            <a:schemeClr val="tx1"/>
                          </a:solidFill>
                        </a:rPr>
                        <a:t>iz</a:t>
                      </a:r>
                      <a:r>
                        <a:rPr sz="1400" cap="none" spc="0" dirty="0">
                          <a:solidFill>
                            <a:schemeClr val="tx1"/>
                          </a:solidFill>
                        </a:rPr>
                        <a:t> </a:t>
                      </a:r>
                      <a:r>
                        <a:rPr sz="1400" cap="none" spc="0" dirty="0" err="1">
                          <a:solidFill>
                            <a:schemeClr val="tx1"/>
                          </a:solidFill>
                        </a:rPr>
                        <a:t>oluşturur</a:t>
                      </a:r>
                      <a:r>
                        <a:rPr sz="1400" cap="none" spc="0" dirty="0">
                          <a:solidFill>
                            <a:schemeClr val="tx1"/>
                          </a:solidFill>
                        </a:rPr>
                        <a:t>.</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002"/>
                  </a:ext>
                </a:extLst>
              </a:tr>
              <a:tr h="808745">
                <a:tc>
                  <a:txBody>
                    <a:bodyPr/>
                    <a:lstStyle/>
                    <a:p>
                      <a:pPr marL="69850" marR="294005">
                        <a:lnSpc>
                          <a:spcPts val="1860"/>
                        </a:lnSpc>
                        <a:spcBef>
                          <a:spcPts val="45"/>
                        </a:spcBef>
                      </a:pPr>
                      <a:r>
                        <a:rPr sz="1400" cap="none" spc="0" dirty="0" err="1">
                          <a:solidFill>
                            <a:schemeClr val="tx1"/>
                          </a:solidFill>
                        </a:rPr>
                        <a:t>Kullanıcıya</a:t>
                      </a:r>
                      <a:r>
                        <a:rPr sz="1400" cap="none" spc="0" dirty="0">
                          <a:solidFill>
                            <a:schemeClr val="tx1"/>
                          </a:solidFill>
                        </a:rPr>
                        <a:t> </a:t>
                      </a:r>
                      <a:r>
                        <a:rPr sz="1400" cap="none" spc="0" dirty="0" err="1">
                          <a:solidFill>
                            <a:schemeClr val="tx1"/>
                          </a:solidFill>
                        </a:rPr>
                        <a:t>özel</a:t>
                      </a:r>
                      <a:r>
                        <a:rPr sz="1400" cap="none" spc="0" dirty="0">
                          <a:solidFill>
                            <a:schemeClr val="tx1"/>
                          </a:solidFill>
                        </a:rPr>
                        <a:t> </a:t>
                      </a:r>
                      <a:r>
                        <a:rPr sz="1400" cap="none" spc="0" dirty="0" err="1">
                          <a:solidFill>
                            <a:schemeClr val="tx1"/>
                          </a:solidFill>
                        </a:rPr>
                        <a:t>izleme</a:t>
                      </a:r>
                      <a:r>
                        <a:rPr sz="1400" cap="none" spc="0" dirty="0">
                          <a:solidFill>
                            <a:schemeClr val="tx1"/>
                          </a:solidFill>
                        </a:rPr>
                        <a:t> </a:t>
                      </a:r>
                      <a:r>
                        <a:rPr sz="1400" cap="none" spc="0" dirty="0" err="1">
                          <a:solidFill>
                            <a:schemeClr val="tx1"/>
                          </a:solidFill>
                        </a:rPr>
                        <a:t>türlerinin</a:t>
                      </a:r>
                      <a:r>
                        <a:rPr sz="1400" cap="none" spc="0" dirty="0">
                          <a:solidFill>
                            <a:schemeClr val="tx1"/>
                          </a:solidFill>
                        </a:rPr>
                        <a:t>  </a:t>
                      </a:r>
                      <a:r>
                        <a:rPr sz="1400" cap="none" spc="0" dirty="0" err="1">
                          <a:solidFill>
                            <a:schemeClr val="tx1"/>
                          </a:solidFill>
                        </a:rPr>
                        <a:t>tanımı</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tc>
                  <a:txBody>
                    <a:bodyPr/>
                    <a:lstStyle/>
                    <a:p>
                      <a:pPr marL="67945" marR="280035">
                        <a:lnSpc>
                          <a:spcPts val="1860"/>
                        </a:lnSpc>
                        <a:spcBef>
                          <a:spcPts val="45"/>
                        </a:spcBef>
                      </a:pPr>
                      <a:r>
                        <a:rPr sz="1400" cap="none" spc="0" dirty="0" err="1">
                          <a:solidFill>
                            <a:schemeClr val="tx1"/>
                          </a:solidFill>
                        </a:rPr>
                        <a:t>Yetkili</a:t>
                      </a:r>
                      <a:r>
                        <a:rPr sz="1400" cap="none" spc="0" dirty="0">
                          <a:solidFill>
                            <a:schemeClr val="tx1"/>
                          </a:solidFill>
                        </a:rPr>
                        <a:t> </a:t>
                      </a:r>
                      <a:r>
                        <a:rPr sz="1400" cap="none" spc="0" dirty="0" err="1">
                          <a:solidFill>
                            <a:schemeClr val="tx1"/>
                          </a:solidFill>
                        </a:rPr>
                        <a:t>bir</a:t>
                      </a:r>
                      <a:r>
                        <a:rPr sz="1400" cap="none" spc="0" dirty="0">
                          <a:solidFill>
                            <a:schemeClr val="tx1"/>
                          </a:solidFill>
                        </a:rPr>
                        <a:t> </a:t>
                      </a:r>
                      <a:r>
                        <a:rPr sz="1400" cap="none" spc="0" dirty="0" err="1">
                          <a:solidFill>
                            <a:schemeClr val="tx1"/>
                          </a:solidFill>
                        </a:rPr>
                        <a:t>kullanıcı</a:t>
                      </a:r>
                      <a:r>
                        <a:rPr sz="1400" cap="none" spc="0" dirty="0">
                          <a:solidFill>
                            <a:schemeClr val="tx1"/>
                          </a:solidFill>
                        </a:rPr>
                        <a:t>, </a:t>
                      </a:r>
                      <a:r>
                        <a:rPr sz="1400" cap="none" spc="0" dirty="0" err="1">
                          <a:solidFill>
                            <a:schemeClr val="tx1"/>
                          </a:solidFill>
                        </a:rPr>
                        <a:t>izleme</a:t>
                      </a:r>
                      <a:r>
                        <a:rPr sz="1400" cap="none" spc="0" dirty="0">
                          <a:solidFill>
                            <a:schemeClr val="tx1"/>
                          </a:solidFill>
                        </a:rPr>
                        <a:t> </a:t>
                      </a:r>
                      <a:r>
                        <a:rPr sz="1400" cap="none" spc="0" dirty="0" err="1">
                          <a:solidFill>
                            <a:schemeClr val="tx1"/>
                          </a:solidFill>
                        </a:rPr>
                        <a:t>türleri</a:t>
                      </a:r>
                      <a:r>
                        <a:rPr sz="1400" cap="none" spc="0" dirty="0">
                          <a:solidFill>
                            <a:schemeClr val="tx1"/>
                          </a:solidFill>
                        </a:rPr>
                        <a:t>  </a:t>
                      </a:r>
                      <a:r>
                        <a:rPr sz="1400" cap="none" spc="0" dirty="0" err="1">
                          <a:solidFill>
                            <a:schemeClr val="tx1"/>
                          </a:solidFill>
                        </a:rPr>
                        <a:t>tanımlayabilir</a:t>
                      </a:r>
                      <a:r>
                        <a:rPr sz="1400" cap="none" spc="0" dirty="0">
                          <a:solidFill>
                            <a:schemeClr val="tx1"/>
                          </a:solidFill>
                        </a:rPr>
                        <a:t> </a:t>
                      </a:r>
                      <a:r>
                        <a:rPr sz="1400" cap="none" spc="0" dirty="0" err="1">
                          <a:solidFill>
                            <a:schemeClr val="tx1"/>
                          </a:solidFill>
                        </a:rPr>
                        <a:t>ve</a:t>
                      </a:r>
                      <a:r>
                        <a:rPr sz="1400" cap="none" spc="0" dirty="0">
                          <a:solidFill>
                            <a:schemeClr val="tx1"/>
                          </a:solidFill>
                        </a:rPr>
                        <a:t> </a:t>
                      </a:r>
                      <a:r>
                        <a:rPr sz="1400" cap="none" spc="0" dirty="0" err="1">
                          <a:solidFill>
                            <a:schemeClr val="tx1"/>
                          </a:solidFill>
                        </a:rPr>
                        <a:t>adlar</a:t>
                      </a:r>
                      <a:r>
                        <a:rPr sz="1400" cap="none" spc="0" dirty="0">
                          <a:solidFill>
                            <a:schemeClr val="tx1"/>
                          </a:solidFill>
                        </a:rPr>
                        <a:t> </a:t>
                      </a:r>
                      <a:r>
                        <a:rPr sz="1400" cap="none" spc="0" dirty="0" err="1">
                          <a:solidFill>
                            <a:schemeClr val="tx1"/>
                          </a:solidFill>
                        </a:rPr>
                        <a:t>atayabilir</a:t>
                      </a:r>
                      <a:r>
                        <a:rPr sz="900" cap="none" spc="0" dirty="0">
                          <a:solidFill>
                            <a:schemeClr val="tx1"/>
                          </a:solidFill>
                        </a:rPr>
                        <a:t>.</a:t>
                      </a:r>
                      <a:endParaRPr sz="9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3"/>
                  </a:ext>
                </a:extLst>
              </a:tr>
              <a:tr h="966820">
                <a:tc>
                  <a:txBody>
                    <a:bodyPr/>
                    <a:lstStyle/>
                    <a:p>
                      <a:pPr marL="69850">
                        <a:lnSpc>
                          <a:spcPct val="100000"/>
                        </a:lnSpc>
                        <a:spcBef>
                          <a:spcPts val="150"/>
                        </a:spcBef>
                      </a:pPr>
                      <a:r>
                        <a:rPr sz="1400" cap="none" spc="0" dirty="0" err="1">
                          <a:solidFill>
                            <a:schemeClr val="tx1"/>
                          </a:solidFill>
                        </a:rPr>
                        <a:t>Şüpheli</a:t>
                      </a:r>
                      <a:r>
                        <a:rPr sz="1400" cap="none" spc="0" dirty="0">
                          <a:solidFill>
                            <a:schemeClr val="tx1"/>
                          </a:solidFill>
                        </a:rPr>
                        <a:t> </a:t>
                      </a:r>
                      <a:r>
                        <a:rPr sz="1400" cap="none" spc="0" dirty="0" err="1">
                          <a:solidFill>
                            <a:schemeClr val="tx1"/>
                          </a:solidFill>
                        </a:rPr>
                        <a:t>izler</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7945">
                        <a:lnSpc>
                          <a:spcPct val="100000"/>
                        </a:lnSpc>
                        <a:spcBef>
                          <a:spcPts val="150"/>
                        </a:spcBef>
                      </a:pPr>
                      <a:r>
                        <a:rPr sz="1400" cap="none" spc="0" dirty="0">
                          <a:solidFill>
                            <a:schemeClr val="tx1"/>
                          </a:solidFill>
                        </a:rPr>
                        <a:t>Bir </a:t>
                      </a:r>
                      <a:r>
                        <a:rPr sz="1400" cap="none" spc="0" dirty="0" err="1">
                          <a:solidFill>
                            <a:schemeClr val="tx1"/>
                          </a:solidFill>
                        </a:rPr>
                        <a:t>gereksinim</a:t>
                      </a:r>
                      <a:r>
                        <a:rPr sz="1400" cap="none" spc="0" dirty="0">
                          <a:solidFill>
                            <a:schemeClr val="tx1"/>
                          </a:solidFill>
                        </a:rPr>
                        <a:t> </a:t>
                      </a:r>
                      <a:r>
                        <a:rPr sz="1400" cap="none" spc="0" dirty="0" err="1">
                          <a:solidFill>
                            <a:schemeClr val="tx1"/>
                          </a:solidFill>
                        </a:rPr>
                        <a:t>değiştiğinde</a:t>
                      </a:r>
                      <a:r>
                        <a:rPr sz="1400" cap="none" spc="0" dirty="0">
                          <a:solidFill>
                            <a:schemeClr val="tx1"/>
                          </a:solidFill>
                        </a:rPr>
                        <a:t> </a:t>
                      </a:r>
                      <a:r>
                        <a:rPr sz="1400" cap="none" spc="0" dirty="0" err="1">
                          <a:solidFill>
                            <a:schemeClr val="tx1"/>
                          </a:solidFill>
                        </a:rPr>
                        <a:t>araç</a:t>
                      </a:r>
                      <a:r>
                        <a:rPr sz="1400" cap="none" spc="0" dirty="0">
                          <a:solidFill>
                            <a:schemeClr val="tx1"/>
                          </a:solidFill>
                        </a:rPr>
                        <a:t>,</a:t>
                      </a:r>
                    </a:p>
                    <a:p>
                      <a:pPr marL="67945" marR="191770">
                        <a:lnSpc>
                          <a:spcPct val="110700"/>
                        </a:lnSpc>
                        <a:spcBef>
                          <a:spcPts val="25"/>
                        </a:spcBef>
                      </a:pPr>
                      <a:r>
                        <a:rPr sz="1400" cap="none" spc="0" dirty="0" err="1">
                          <a:solidFill>
                            <a:schemeClr val="tx1"/>
                          </a:solidFill>
                        </a:rPr>
                        <a:t>izlemeleri</a:t>
                      </a:r>
                      <a:r>
                        <a:rPr sz="1400" cap="none" spc="0" dirty="0">
                          <a:solidFill>
                            <a:schemeClr val="tx1"/>
                          </a:solidFill>
                        </a:rPr>
                        <a:t> </a:t>
                      </a:r>
                      <a:r>
                        <a:rPr sz="1400" cap="none" spc="0" dirty="0" err="1">
                          <a:solidFill>
                            <a:schemeClr val="tx1"/>
                          </a:solidFill>
                        </a:rPr>
                        <a:t>kontrol</a:t>
                      </a:r>
                      <a:r>
                        <a:rPr sz="1400" cap="none" spc="0" dirty="0">
                          <a:solidFill>
                            <a:schemeClr val="tx1"/>
                          </a:solidFill>
                        </a:rPr>
                        <a:t> </a:t>
                      </a:r>
                      <a:r>
                        <a:rPr sz="1400" cap="none" spc="0" dirty="0" err="1">
                          <a:solidFill>
                            <a:schemeClr val="tx1"/>
                          </a:solidFill>
                        </a:rPr>
                        <a:t>etmek</a:t>
                      </a:r>
                      <a:r>
                        <a:rPr sz="1400" cap="none" spc="0" dirty="0">
                          <a:solidFill>
                            <a:schemeClr val="tx1"/>
                          </a:solidFill>
                        </a:rPr>
                        <a:t> </a:t>
                      </a:r>
                      <a:r>
                        <a:rPr sz="1400" cap="none" spc="0" dirty="0" err="1">
                          <a:solidFill>
                            <a:schemeClr val="tx1"/>
                          </a:solidFill>
                        </a:rPr>
                        <a:t>ve</a:t>
                      </a:r>
                      <a:r>
                        <a:rPr sz="1400" cap="none" spc="0" dirty="0">
                          <a:solidFill>
                            <a:schemeClr val="tx1"/>
                          </a:solidFill>
                        </a:rPr>
                        <a:t>  </a:t>
                      </a:r>
                      <a:r>
                        <a:rPr sz="1400" cap="none" spc="0" dirty="0" err="1">
                          <a:solidFill>
                            <a:schemeClr val="tx1"/>
                          </a:solidFill>
                        </a:rPr>
                        <a:t>güncellemek</a:t>
                      </a:r>
                      <a:r>
                        <a:rPr sz="1400" cap="none" spc="0" dirty="0">
                          <a:solidFill>
                            <a:schemeClr val="tx1"/>
                          </a:solidFill>
                        </a:rPr>
                        <a:t> </a:t>
                      </a:r>
                      <a:r>
                        <a:rPr sz="1400" cap="none" spc="0" dirty="0" err="1">
                          <a:solidFill>
                            <a:schemeClr val="tx1"/>
                          </a:solidFill>
                        </a:rPr>
                        <a:t>için</a:t>
                      </a:r>
                      <a:r>
                        <a:rPr sz="1400" cap="none" spc="0" dirty="0">
                          <a:solidFill>
                            <a:schemeClr val="tx1"/>
                          </a:solidFill>
                        </a:rPr>
                        <a:t> </a:t>
                      </a:r>
                      <a:r>
                        <a:rPr sz="1400" cap="none" spc="0" dirty="0" err="1">
                          <a:solidFill>
                            <a:schemeClr val="tx1"/>
                          </a:solidFill>
                        </a:rPr>
                        <a:t>bu</a:t>
                      </a:r>
                      <a:r>
                        <a:rPr sz="1400" cap="none" spc="0" dirty="0">
                          <a:solidFill>
                            <a:schemeClr val="tx1"/>
                          </a:solidFill>
                        </a:rPr>
                        <a:t> </a:t>
                      </a:r>
                      <a:r>
                        <a:rPr sz="1400" cap="none" spc="0" dirty="0" err="1">
                          <a:solidFill>
                            <a:schemeClr val="tx1"/>
                          </a:solidFill>
                        </a:rPr>
                        <a:t>gereksinimle</a:t>
                      </a:r>
                      <a:r>
                        <a:rPr sz="1400" cap="none" spc="0" dirty="0">
                          <a:solidFill>
                            <a:schemeClr val="tx1"/>
                          </a:solidFill>
                        </a:rPr>
                        <a:t>  </a:t>
                      </a:r>
                      <a:r>
                        <a:rPr sz="1400" cap="none" spc="0" dirty="0" err="1">
                          <a:solidFill>
                            <a:schemeClr val="tx1"/>
                          </a:solidFill>
                        </a:rPr>
                        <a:t>ilgili</a:t>
                      </a:r>
                      <a:r>
                        <a:rPr sz="1400" cap="none" spc="0" dirty="0">
                          <a:solidFill>
                            <a:schemeClr val="tx1"/>
                          </a:solidFill>
                        </a:rPr>
                        <a:t> </a:t>
                      </a:r>
                      <a:r>
                        <a:rPr sz="1400" cap="none" spc="0" dirty="0" err="1">
                          <a:solidFill>
                            <a:schemeClr val="tx1"/>
                          </a:solidFill>
                        </a:rPr>
                        <a:t>tüm</a:t>
                      </a:r>
                      <a:r>
                        <a:rPr sz="1400" cap="none" spc="0" dirty="0">
                          <a:solidFill>
                            <a:schemeClr val="tx1"/>
                          </a:solidFill>
                        </a:rPr>
                        <a:t> </a:t>
                      </a:r>
                      <a:r>
                        <a:rPr sz="1400" cap="none" spc="0" dirty="0" err="1">
                          <a:solidFill>
                            <a:schemeClr val="tx1"/>
                          </a:solidFill>
                        </a:rPr>
                        <a:t>izleri</a:t>
                      </a:r>
                      <a:r>
                        <a:rPr sz="1400" cap="none" spc="0" dirty="0">
                          <a:solidFill>
                            <a:schemeClr val="tx1"/>
                          </a:solidFill>
                        </a:rPr>
                        <a:t> </a:t>
                      </a:r>
                      <a:r>
                        <a:rPr sz="1400" cap="none" spc="0" dirty="0" err="1">
                          <a:solidFill>
                            <a:schemeClr val="tx1"/>
                          </a:solidFill>
                        </a:rPr>
                        <a:t>otomatik</a:t>
                      </a:r>
                      <a:r>
                        <a:rPr sz="1400" cap="none" spc="0" dirty="0">
                          <a:solidFill>
                            <a:schemeClr val="tx1"/>
                          </a:solidFill>
                        </a:rPr>
                        <a:t> </a:t>
                      </a:r>
                      <a:r>
                        <a:rPr sz="1400" cap="none" spc="0" dirty="0" err="1">
                          <a:solidFill>
                            <a:schemeClr val="tx1"/>
                          </a:solidFill>
                        </a:rPr>
                        <a:t>olarak</a:t>
                      </a:r>
                      <a:r>
                        <a:rPr sz="1400" cap="none" spc="0" dirty="0">
                          <a:solidFill>
                            <a:schemeClr val="tx1"/>
                          </a:solidFill>
                        </a:rPr>
                        <a:t>  </a:t>
                      </a:r>
                      <a:r>
                        <a:rPr sz="1400" cap="none" spc="0" dirty="0" err="1">
                          <a:solidFill>
                            <a:schemeClr val="tx1"/>
                          </a:solidFill>
                        </a:rPr>
                        <a:t>vurgular</a:t>
                      </a:r>
                      <a:r>
                        <a:rPr sz="1400" cap="none" spc="0" dirty="0">
                          <a:solidFill>
                            <a:schemeClr val="tx1"/>
                          </a:solidFill>
                        </a:rPr>
                        <a:t>.</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004"/>
                  </a:ext>
                </a:extLst>
              </a:tr>
              <a:tr h="789713">
                <a:tc>
                  <a:txBody>
                    <a:bodyPr/>
                    <a:lstStyle/>
                    <a:p>
                      <a:pPr marL="69850">
                        <a:lnSpc>
                          <a:spcPct val="100000"/>
                        </a:lnSpc>
                        <a:spcBef>
                          <a:spcPts val="145"/>
                        </a:spcBef>
                      </a:pPr>
                      <a:r>
                        <a:rPr sz="1400" cap="none" spc="0" dirty="0" err="1">
                          <a:solidFill>
                            <a:schemeClr val="tx1"/>
                          </a:solidFill>
                        </a:rPr>
                        <a:t>Uzun</a:t>
                      </a:r>
                      <a:r>
                        <a:rPr sz="1400" cap="none" spc="0" dirty="0">
                          <a:solidFill>
                            <a:schemeClr val="tx1"/>
                          </a:solidFill>
                        </a:rPr>
                        <a:t> </a:t>
                      </a:r>
                      <a:r>
                        <a:rPr sz="1400" cap="none" spc="0" dirty="0" err="1">
                          <a:solidFill>
                            <a:schemeClr val="tx1"/>
                          </a:solidFill>
                        </a:rPr>
                        <a:t>süreli</a:t>
                      </a:r>
                      <a:r>
                        <a:rPr sz="1400" cap="none" spc="0" dirty="0">
                          <a:solidFill>
                            <a:schemeClr val="tx1"/>
                          </a:solidFill>
                        </a:rPr>
                        <a:t> </a:t>
                      </a:r>
                      <a:r>
                        <a:rPr sz="1400" cap="none" spc="0" dirty="0" err="1">
                          <a:solidFill>
                            <a:schemeClr val="tx1"/>
                          </a:solidFill>
                        </a:rPr>
                        <a:t>arşivleme</a:t>
                      </a:r>
                      <a:r>
                        <a:rPr sz="1400" cap="none" spc="0" dirty="0">
                          <a:solidFill>
                            <a:schemeClr val="tx1"/>
                          </a:solidFill>
                        </a:rPr>
                        <a:t> </a:t>
                      </a:r>
                      <a:r>
                        <a:rPr sz="1400" cap="none" spc="0" dirty="0" err="1">
                          <a:solidFill>
                            <a:schemeClr val="tx1"/>
                          </a:solidFill>
                        </a:rPr>
                        <a:t>işlevi</a:t>
                      </a:r>
                      <a:endParaRPr sz="14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tc>
                  <a:txBody>
                    <a:bodyPr/>
                    <a:lstStyle/>
                    <a:p>
                      <a:pPr marL="67945" marR="219075">
                        <a:lnSpc>
                          <a:spcPts val="1880"/>
                        </a:lnSpc>
                        <a:spcBef>
                          <a:spcPts val="40"/>
                        </a:spcBef>
                      </a:pPr>
                      <a:r>
                        <a:rPr sz="1400" cap="none" spc="0" dirty="0" err="1">
                          <a:solidFill>
                            <a:schemeClr val="tx1"/>
                          </a:solidFill>
                        </a:rPr>
                        <a:t>Araçtaki</a:t>
                      </a:r>
                      <a:r>
                        <a:rPr sz="1400" cap="none" spc="0" dirty="0">
                          <a:solidFill>
                            <a:schemeClr val="tx1"/>
                          </a:solidFill>
                        </a:rPr>
                        <a:t> </a:t>
                      </a:r>
                      <a:r>
                        <a:rPr sz="1400" cap="none" spc="0" dirty="0" err="1">
                          <a:solidFill>
                            <a:schemeClr val="tx1"/>
                          </a:solidFill>
                        </a:rPr>
                        <a:t>tüm</a:t>
                      </a:r>
                      <a:r>
                        <a:rPr sz="1400" cap="none" spc="0" dirty="0">
                          <a:solidFill>
                            <a:schemeClr val="tx1"/>
                          </a:solidFill>
                        </a:rPr>
                        <a:t> </a:t>
                      </a:r>
                      <a:r>
                        <a:rPr sz="1400" cap="none" spc="0" dirty="0" err="1">
                          <a:solidFill>
                            <a:schemeClr val="tx1"/>
                          </a:solidFill>
                        </a:rPr>
                        <a:t>veriler</a:t>
                      </a:r>
                      <a:r>
                        <a:rPr sz="1400" cap="none" spc="0" dirty="0">
                          <a:solidFill>
                            <a:schemeClr val="tx1"/>
                          </a:solidFill>
                        </a:rPr>
                        <a:t>, </a:t>
                      </a:r>
                      <a:r>
                        <a:rPr sz="1400" cap="none" spc="0" dirty="0" err="1">
                          <a:solidFill>
                            <a:schemeClr val="tx1"/>
                          </a:solidFill>
                        </a:rPr>
                        <a:t>gerektiğinde</a:t>
                      </a:r>
                      <a:r>
                        <a:rPr sz="1400" cap="none" spc="0" dirty="0">
                          <a:solidFill>
                            <a:schemeClr val="tx1"/>
                          </a:solidFill>
                        </a:rPr>
                        <a:t>  </a:t>
                      </a:r>
                      <a:r>
                        <a:rPr sz="1400" cap="none" spc="0" dirty="0" err="1">
                          <a:solidFill>
                            <a:schemeClr val="tx1"/>
                          </a:solidFill>
                        </a:rPr>
                        <a:t>araç</a:t>
                      </a:r>
                      <a:r>
                        <a:rPr sz="1400" cap="none" spc="0" dirty="0">
                          <a:solidFill>
                            <a:schemeClr val="tx1"/>
                          </a:solidFill>
                        </a:rPr>
                        <a:t> </a:t>
                      </a:r>
                      <a:r>
                        <a:rPr sz="1400" cap="none" spc="0" dirty="0" err="1">
                          <a:solidFill>
                            <a:schemeClr val="tx1"/>
                          </a:solidFill>
                        </a:rPr>
                        <a:t>olmadan</a:t>
                      </a:r>
                      <a:r>
                        <a:rPr sz="1400" cap="none" spc="0" dirty="0">
                          <a:solidFill>
                            <a:schemeClr val="tx1"/>
                          </a:solidFill>
                        </a:rPr>
                        <a:t> </a:t>
                      </a:r>
                      <a:r>
                        <a:rPr sz="1400" cap="none" spc="0" dirty="0" err="1">
                          <a:solidFill>
                            <a:schemeClr val="tx1"/>
                          </a:solidFill>
                        </a:rPr>
                        <a:t>erişilebilen</a:t>
                      </a:r>
                      <a:r>
                        <a:rPr sz="1400" cap="none" spc="0" dirty="0">
                          <a:solidFill>
                            <a:schemeClr val="tx1"/>
                          </a:solidFill>
                        </a:rPr>
                        <a:t> </a:t>
                      </a:r>
                      <a:r>
                        <a:rPr sz="1400" cap="none" spc="0" dirty="0" err="1">
                          <a:solidFill>
                            <a:schemeClr val="tx1"/>
                          </a:solidFill>
                        </a:rPr>
                        <a:t>bir</a:t>
                      </a:r>
                      <a:r>
                        <a:rPr sz="1400" cap="none" spc="0" dirty="0">
                          <a:solidFill>
                            <a:schemeClr val="tx1"/>
                          </a:solidFill>
                        </a:rPr>
                        <a:t>  </a:t>
                      </a:r>
                      <a:r>
                        <a:rPr sz="1400" cap="none" spc="0" dirty="0" err="1">
                          <a:solidFill>
                            <a:schemeClr val="tx1"/>
                          </a:solidFill>
                        </a:rPr>
                        <a:t>formatta</a:t>
                      </a:r>
                      <a:r>
                        <a:rPr sz="1400" cap="none" spc="0" dirty="0">
                          <a:solidFill>
                            <a:schemeClr val="tx1"/>
                          </a:solidFill>
                        </a:rPr>
                        <a:t> </a:t>
                      </a:r>
                      <a:r>
                        <a:rPr sz="1400" cap="none" spc="0" dirty="0" err="1">
                          <a:solidFill>
                            <a:schemeClr val="tx1"/>
                          </a:solidFill>
                        </a:rPr>
                        <a:t>arşivlenebilir</a:t>
                      </a:r>
                      <a:r>
                        <a:rPr sz="900" cap="none" spc="0" dirty="0">
                          <a:solidFill>
                            <a:schemeClr val="tx1"/>
                          </a:solidFill>
                        </a:rPr>
                        <a:t>.</a:t>
                      </a:r>
                      <a:endParaRPr sz="900" cap="none" spc="0" dirty="0">
                        <a:solidFill>
                          <a:schemeClr val="tx1"/>
                        </a:solidFill>
                        <a:latin typeface="DejaVu Sans Condensed"/>
                        <a:cs typeface="DejaVu Sans Condensed"/>
                      </a:endParaRPr>
                    </a:p>
                  </a:txBody>
                  <a:tcPr marL="81235" marR="81235" marT="81235" marB="81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27507622"/>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p:cNvSpPr txBox="1"/>
          <p:nvPr/>
        </p:nvSpPr>
        <p:spPr>
          <a:xfrm>
            <a:off x="900578" y="713232"/>
            <a:ext cx="9505294" cy="5440680"/>
          </a:xfrm>
          <a:prstGeom prst="rect">
            <a:avLst/>
          </a:prstGeom>
        </p:spPr>
        <p:txBody>
          <a:bodyPr>
            <a:normAutofit/>
          </a:bodyPr>
          <a:lstStyle>
            <a:defPPr>
              <a:defRPr lang="en-US"/>
            </a:defPPr>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a:lstStyle>
          <a:p>
            <a:r>
              <a:rPr lang="tr-TR" sz="2200"/>
              <a:t>Kalite gereksinimlerini yazın. İzlenebilirlik için özellikle önemli olan IEEE 29148 gibi genel kabul görmüş en iyi uygulamaları uyguladığınızdan emin olun.</a:t>
            </a:r>
          </a:p>
          <a:p>
            <a:r>
              <a:rPr lang="tr-TR" sz="2200"/>
              <a:t>Anlamlı bir hiyerarşi oluşturun. Deneysel sonuçlar, hiyerarşik olarak düzenlenmiş gereksinimlerin akıllı bağlantı yazılımına daha duyarlı olduğunu gösteriyor.</a:t>
            </a:r>
          </a:p>
          <a:p>
            <a:r>
              <a:rPr lang="tr-TR" sz="2200"/>
              <a:t>Etki alanı içi anlamsal boşluğu kapatın. Örneğin, aşırı yüklenmiş terminolojiden, yani iki farklı bağlamda tamamen farklı anlama gelen sözcüklerden kaçının.</a:t>
            </a:r>
          </a:p>
          <a:p>
            <a:r>
              <a:rPr lang="tr-TR" sz="2200"/>
              <a:t>Zengin içerik oluşturun. Gereksinimleri ve alan bilgisini her gereksinim ile birleştiri</a:t>
            </a:r>
          </a:p>
          <a:p>
            <a:r>
              <a:rPr lang="tr-TR" sz="2200"/>
              <a:t>Son olarak, Gereksinim mühendisliği sürecini iyileştirmek için bir süreç iyileştirme planı kullandığınızdan emin olun.</a:t>
            </a:r>
          </a:p>
        </p:txBody>
      </p:sp>
    </p:spTree>
    <p:extLst>
      <p:ext uri="{BB962C8B-B14F-4D97-AF65-F5344CB8AC3E}">
        <p14:creationId xmlns:p14="http://schemas.microsoft.com/office/powerpoint/2010/main" val="186113318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Ortaya çıkarmada destek teknolojiler</a:t>
            </a:r>
          </a:p>
        </p:txBody>
      </p:sp>
      <p:sp>
        <p:nvSpPr>
          <p:cNvPr id="3" name="İçerik Yer Tutucusu 2"/>
          <p:cNvSpPr>
            <a:spLocks noGrp="1"/>
          </p:cNvSpPr>
          <p:nvPr>
            <p:ph idx="1"/>
          </p:nvPr>
        </p:nvSpPr>
        <p:spPr/>
        <p:txBody>
          <a:bodyPr/>
          <a:lstStyle/>
          <a:p>
            <a:r>
              <a:rPr lang="tr-TR"/>
              <a:t>Bu bölümü, daha önce tartışılan çeşitli gereksinimleri ortaya çıkarma süreçleri ve tekniklerini desteklemek için kullanılabilecek bazı teknolojilere değinerek kapatıyoruz. </a:t>
            </a:r>
          </a:p>
          <a:p>
            <a:pPr marL="0" indent="0">
              <a:buNone/>
            </a:pPr>
            <a:r>
              <a:rPr lang="tr-TR"/>
              <a:t>   Bu teknolojiler şunları içerir:</a:t>
            </a:r>
          </a:p>
          <a:p>
            <a:pPr marL="0" indent="0">
              <a:buNone/>
            </a:pPr>
            <a:r>
              <a:rPr lang="tr-TR"/>
              <a:t>   ◾ Wikiler</a:t>
            </a:r>
          </a:p>
          <a:p>
            <a:pPr marL="0" indent="0">
              <a:buNone/>
            </a:pPr>
            <a:r>
              <a:rPr lang="tr-TR"/>
              <a:t>   ◾ Mobil teknolojiler </a:t>
            </a:r>
          </a:p>
          <a:p>
            <a:pPr marL="0" indent="0">
              <a:buNone/>
            </a:pPr>
            <a:r>
              <a:rPr lang="tr-TR"/>
              <a:t>   ◾ Sanal ortamlar </a:t>
            </a:r>
          </a:p>
          <a:p>
            <a:pPr marL="0" indent="0">
              <a:buNone/>
            </a:pPr>
            <a:r>
              <a:rPr lang="tr-TR"/>
              <a:t>   ◾ İçerik analizi </a:t>
            </a:r>
          </a:p>
          <a:p>
            <a:pPr marL="0" indent="0">
              <a:buNone/>
            </a:pPr>
            <a:endParaRPr lang="tr-TR"/>
          </a:p>
          <a:p>
            <a:endParaRPr lang="tr-TR"/>
          </a:p>
        </p:txBody>
      </p:sp>
    </p:spTree>
    <p:extLst>
      <p:ext uri="{BB962C8B-B14F-4D97-AF65-F5344CB8AC3E}">
        <p14:creationId xmlns:p14="http://schemas.microsoft.com/office/powerpoint/2010/main" val="341251383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txBox="1"/>
          <p:nvPr/>
        </p:nvSpPr>
        <p:spPr>
          <a:xfrm>
            <a:off x="1451579" y="201169"/>
            <a:ext cx="9603275" cy="3026663"/>
          </a:xfrm>
          <a:prstGeom prst="rect">
            <a:avLst/>
          </a:prstGeom>
        </p:spPr>
        <p:txBody>
          <a:bodyPr/>
          <a:lstStyle>
            <a:defPPr>
              <a:defRPr lang="en-US"/>
            </a:defPPr>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tr-TR" b="1"/>
              <a:t>Gereksinim Ortaya Çıkarma için Wiki'leri Kullanma </a:t>
            </a:r>
          </a:p>
          <a:p>
            <a:r>
              <a:rPr lang="tr-TR" sz="1800" err="1"/>
              <a:t>Wiki'ler, kullanıcıların bir web sitesine metin ve görüntüleri biçimlendirip gönderebildiği ortak bir teknolojidir.</a:t>
            </a:r>
          </a:p>
          <a:p>
            <a:r>
              <a:rPr lang="tr-TR" sz="1800"/>
              <a:t>Kullanım alanlarına örnek olarak anketler ve gereksinim belgesini düzenleme ,  şablon  tanımlama,  grup çalışmasını olanak tanıma verilebilir.</a:t>
            </a:r>
          </a:p>
          <a:p>
            <a:r>
              <a:rPr lang="tr-TR" sz="1800"/>
              <a:t>Örneğin, FitNesse, bir Fit framworkü üzerine inşa edilmiş ücretsiz, wiki tabanlı bir yazılım işbirliği   aracıdır.</a:t>
            </a:r>
          </a:p>
          <a:p>
            <a:endParaRPr lang="tr-TR" sz="1800"/>
          </a:p>
          <a:p>
            <a:r>
              <a:rPr lang="tr-TR" sz="1800"/>
              <a:t>Gereksinim bilgilerini yerinde yakalamak için cep telefonları ve kişisel dijital asistanlar gibi çeşitli mobil teknolojiler kullanılabilir. </a:t>
            </a:r>
          </a:p>
          <a:p>
            <a:r>
              <a:rPr lang="tr-TR" sz="1800"/>
              <a:t>Mobil cihazları kullanmak, fikirlerin ve keşiflerin anında kaydedilmesine olanak sağladıklarından özellikle yararlıdır.</a:t>
            </a:r>
          </a:p>
          <a:p>
            <a:r>
              <a:rPr lang="tr-TR" sz="1800"/>
              <a:t>Örneğin, Lutz ve arkadaşları (2012), kullanıcıların akıllı telefonlar ve tabletler gibi Android özellikli cihazlar aracılığıyla rol oynamasına ve bunu yaparken, paylaşılan bir  üzerinde görüntülenen bir temsil modeliyle etkileşime girmesine izin veren CREWSpace adlı bir uygulama geliştirdi. </a:t>
            </a:r>
          </a:p>
          <a:p>
            <a:endParaRPr lang="tr-TR"/>
          </a:p>
        </p:txBody>
      </p:sp>
      <p:sp>
        <p:nvSpPr>
          <p:cNvPr id="5" name="İçerik Yer Tutucusu 2"/>
          <p:cNvSpPr txBox="1"/>
          <p:nvPr/>
        </p:nvSpPr>
        <p:spPr>
          <a:xfrm>
            <a:off x="1627632" y="3227832"/>
            <a:ext cx="9427222" cy="2926080"/>
          </a:xfrm>
          <a:prstGeom prst="rect">
            <a:avLst/>
          </a:prstGeom>
        </p:spPr>
        <p:txBody>
          <a:bodyPr/>
          <a:lstStyle>
            <a:defPPr>
              <a:defRPr lang="en-US"/>
            </a:defPPr>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tr-TR" b="1"/>
              <a:t>Mobil Teknolojiler</a:t>
            </a:r>
          </a:p>
          <a:p>
            <a:pPr marL="0" indent="0">
              <a:buNone/>
            </a:pPr>
            <a:r>
              <a:rPr lang="tr-TR" b="1"/>
              <a:t> </a:t>
            </a:r>
            <a:endParaRPr lang="tr-TR"/>
          </a:p>
          <a:p>
            <a:endParaRPr lang="tr-TR"/>
          </a:p>
          <a:p>
            <a:endParaRPr lang="tr-TR"/>
          </a:p>
        </p:txBody>
      </p:sp>
    </p:spTree>
    <p:extLst>
      <p:ext uri="{BB962C8B-B14F-4D97-AF65-F5344CB8AC3E}">
        <p14:creationId xmlns:p14="http://schemas.microsoft.com/office/powerpoint/2010/main" val="240009032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84264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Alt Başlık 2"/>
          <p:cNvSpPr>
            <a:spLocks noGrp="1"/>
          </p:cNvSpPr>
          <p:nvPr>
            <p:ph type="subTitle" idx="4294967295"/>
          </p:nvPr>
        </p:nvSpPr>
        <p:spPr>
          <a:xfrm>
            <a:off x="2133600" y="4456113"/>
            <a:ext cx="10058400" cy="1143000"/>
          </a:xfrm>
        </p:spPr>
        <p:txBody>
          <a:bodyPr/>
          <a:lstStyle/>
          <a:p>
            <a:endParaRPr lang="tr-TR"/>
          </a:p>
          <a:p>
            <a:endParaRPr lang="tr-TR"/>
          </a:p>
          <a:p>
            <a:endParaRPr lang="tr-TR"/>
          </a:p>
          <a:p>
            <a:endParaRPr lang="tr-TR"/>
          </a:p>
          <a:p>
            <a:endParaRPr lang="tr-TR"/>
          </a:p>
          <a:p>
            <a:endParaRPr lang="tr-TR"/>
          </a:p>
          <a:p>
            <a:endParaRPr lang="tr-TR"/>
          </a:p>
          <a:p>
            <a:endParaRPr lang="tr-TR"/>
          </a:p>
          <a:p>
            <a:endParaRPr lang="tr-TR"/>
          </a:p>
          <a:p>
            <a:endParaRPr lang="tr-TR"/>
          </a:p>
        </p:txBody>
      </p:sp>
      <p:sp>
        <p:nvSpPr>
          <p:cNvPr id="1048589" name="Unvan 1"/>
          <p:cNvSpPr>
            <a:spLocks noGrp="1"/>
          </p:cNvSpPr>
          <p:nvPr>
            <p:ph type="ctrTitle" idx="4294967295"/>
          </p:nvPr>
        </p:nvSpPr>
        <p:spPr>
          <a:xfrm>
            <a:off x="909918" y="-1150657"/>
            <a:ext cx="10058400" cy="3565525"/>
          </a:xfrm>
        </p:spPr>
        <p:txBody>
          <a:bodyPr>
            <a:normAutofit/>
          </a:bodyPr>
          <a:lstStyle/>
          <a:p>
            <a:r>
              <a:rPr lang="tr-TR" sz="6000"/>
              <a:t>Sanal Ortamlar…</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Unvan 1"/>
          <p:cNvSpPr>
            <a:spLocks noGrp="1"/>
          </p:cNvSpPr>
          <p:nvPr>
            <p:ph type="title"/>
          </p:nvPr>
        </p:nvSpPr>
        <p:spPr>
          <a:xfrm>
            <a:off x="599739" y="211465"/>
            <a:ext cx="10058400" cy="1450757"/>
          </a:xfrm>
        </p:spPr>
        <p:txBody>
          <a:bodyPr/>
          <a:lstStyle/>
          <a:p>
            <a:r>
              <a:rPr lang="tr-TR"/>
              <a:t>Sanal Ortamlar</a:t>
            </a:r>
          </a:p>
        </p:txBody>
      </p:sp>
      <p:sp>
        <p:nvSpPr>
          <p:cNvPr id="1048596" name="İçerik Yer Tutucusu 2"/>
          <p:cNvSpPr>
            <a:spLocks noGrp="1"/>
          </p:cNvSpPr>
          <p:nvPr>
            <p:ph idx="1"/>
          </p:nvPr>
        </p:nvSpPr>
        <p:spPr>
          <a:xfrm>
            <a:off x="599739" y="1832286"/>
            <a:ext cx="10058400" cy="4023360"/>
          </a:xfrm>
        </p:spPr>
        <p:txBody>
          <a:bodyPr>
            <a:normAutofit/>
          </a:bodyPr>
          <a:lstStyle/>
          <a:p>
            <a:r>
              <a:rPr lang="tr-TR" sz="3600"/>
              <a:t>Mimari tasarımcılar, yıllardır ticari bina ve ev inşaatı için gereksinimleri ortaya çıkarmak için sanal izlenecek yollardan yararlandı.</a:t>
            </a:r>
          </a:p>
          <a:p>
            <a:endParaRPr lang="tr-TR" sz="3600"/>
          </a:p>
          <a:p>
            <a:endParaRPr lang="tr-TR" sz="4000"/>
          </a:p>
        </p:txBody>
      </p:sp>
      <p:pic>
        <p:nvPicPr>
          <p:cNvPr id="2097152" name="Picture 2" descr="https://avatars.mds.yandex.net/i?id=72f4518cd76c2a68d6f96886679a0ccf-4145971-images-thumbs&amp;n=13"/>
          <p:cNvPicPr>
            <a:picLocks noChangeAspect="1" noChangeArrowheads="1"/>
          </p:cNvPicPr>
          <p:nvPr/>
        </p:nvPicPr>
        <p:blipFill>
          <a:blip r:embed="rId2"/>
          <a:stretch>
            <a:fillRect/>
          </a:stretch>
        </p:blipFill>
        <p:spPr bwMode="auto">
          <a:xfrm>
            <a:off x="6008496" y="3480351"/>
            <a:ext cx="5612248" cy="2718743"/>
          </a:xfrm>
          <a:prstGeom prst="rect">
            <a:avLst/>
          </a:prstGeom>
          <a:noFill/>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İçerik Yer Tutucusu 2"/>
          <p:cNvSpPr>
            <a:spLocks noGrp="1"/>
          </p:cNvSpPr>
          <p:nvPr>
            <p:ph idx="4294967295"/>
          </p:nvPr>
        </p:nvSpPr>
        <p:spPr>
          <a:xfrm>
            <a:off x="726143" y="709893"/>
            <a:ext cx="10248634" cy="4067175"/>
          </a:xfrm>
        </p:spPr>
        <p:txBody>
          <a:bodyPr>
            <a:normAutofit/>
          </a:bodyPr>
          <a:lstStyle/>
          <a:p>
            <a:r>
              <a:rPr lang="tr-TR" sz="3600"/>
              <a:t>Sanal dünya ortamları, gelişmiş grafikler ve dokunsal basınç sensörleri, kuvvet geri besleme çevre birimleri ve üç boyutlu görüntüleme cihazları gibi çeşitli özel cihazlar kullanan daha karmaşık simülasyonlardır.</a:t>
            </a:r>
          </a:p>
        </p:txBody>
      </p:sp>
      <p:pic>
        <p:nvPicPr>
          <p:cNvPr id="2097153" name="Picture 2" descr="akilli-ev-otomasyon-sistemleri."/>
          <p:cNvPicPr>
            <a:picLocks noChangeAspect="1" noChangeArrowheads="1"/>
          </p:cNvPicPr>
          <p:nvPr/>
        </p:nvPicPr>
        <p:blipFill>
          <a:blip r:embed="rId2"/>
          <a:stretch>
            <a:fillRect/>
          </a:stretch>
        </p:blipFill>
        <p:spPr bwMode="auto">
          <a:xfrm>
            <a:off x="2729747" y="3392958"/>
            <a:ext cx="6857187" cy="2791289"/>
          </a:xfrm>
          <a:prstGeom prst="rect">
            <a:avLst/>
          </a:prstGeom>
          <a:noFill/>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Unvan 1"/>
          <p:cNvSpPr>
            <a:spLocks noGrp="1"/>
          </p:cNvSpPr>
          <p:nvPr>
            <p:ph type="title"/>
          </p:nvPr>
        </p:nvSpPr>
        <p:spPr/>
        <p:txBody>
          <a:bodyPr>
            <a:normAutofit fontScale="90000"/>
          </a:bodyPr>
          <a:lstStyle/>
          <a:p>
            <a:r>
              <a:rPr lang="tr-TR" sz="4000" err="1">
                <a:latin typeface="+mn-lt"/>
              </a:rPr>
              <a:t>Russell </a:t>
            </a:r>
            <a:r>
              <a:rPr lang="tr-TR" sz="4000">
                <a:latin typeface="+mn-lt"/>
              </a:rPr>
              <a:t>ve Creighton (2011), sanal ortamları kullanmanın şunları yapabileceğini öne sürüyor:</a:t>
            </a:r>
          </a:p>
        </p:txBody>
      </p:sp>
      <p:sp>
        <p:nvSpPr>
          <p:cNvPr id="1048599" name="İçerik Yer Tutucusu 2"/>
          <p:cNvSpPr>
            <a:spLocks noGrp="1"/>
          </p:cNvSpPr>
          <p:nvPr>
            <p:ph idx="1"/>
          </p:nvPr>
        </p:nvSpPr>
        <p:spPr/>
        <p:txBody>
          <a:bodyPr>
            <a:noAutofit/>
          </a:bodyPr>
          <a:lstStyle/>
          <a:p>
            <a:r>
              <a:rPr lang="tr-TR" sz="3600"/>
              <a:t>◾ Mevcut eksiklikleri netleştirmek </a:t>
            </a:r>
          </a:p>
          <a:p>
            <a:r>
              <a:rPr lang="tr-TR" sz="3600"/>
              <a:t>◾ Potansiyel faydalara dikkat çekmek</a:t>
            </a:r>
          </a:p>
          <a:p>
            <a:r>
              <a:rPr lang="tr-TR" sz="3600"/>
              <a:t>◾ Öncesi ve sonrası koşullarını göstermek</a:t>
            </a:r>
          </a:p>
          <a:p>
            <a:r>
              <a:rPr lang="tr-TR" sz="3600"/>
              <a:t>◾ Çeşitli aktörlerin ve rollerin izlenimlerini kişiselleştirmek</a:t>
            </a:r>
          </a:p>
          <a:p>
            <a:r>
              <a:rPr lang="tr-TR" sz="3600"/>
              <a:t>◾ </a:t>
            </a:r>
            <a:r>
              <a:rPr lang="tr-TR" sz="3200"/>
              <a:t>Değerlemenin etkili bileşenlerinin daha paylaşılan bir takdirini ve alternatif zaman çizelgelerinin hazır keşfini yaratmak.</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İçerik Yer Tutucusu 2"/>
          <p:cNvSpPr>
            <a:spLocks noGrp="1"/>
          </p:cNvSpPr>
          <p:nvPr>
            <p:ph idx="4294967295"/>
          </p:nvPr>
        </p:nvSpPr>
        <p:spPr>
          <a:xfrm>
            <a:off x="753036" y="468032"/>
            <a:ext cx="10058400" cy="5253038"/>
          </a:xfrm>
        </p:spPr>
        <p:txBody>
          <a:bodyPr>
            <a:normAutofit/>
          </a:bodyPr>
          <a:lstStyle/>
          <a:p>
            <a:r>
              <a:rPr lang="tr-TR" sz="3600">
                <a:latin typeface="Bahnschrift" panose="020B0502040204020203" pitchFamily="34" charset="0"/>
              </a:rPr>
              <a:t>Örneğin</a:t>
            </a:r>
            <a:r>
              <a:rPr lang="tr-TR" sz="3600"/>
              <a:t>, havayolu bagaj taşıma sisteminde, Havalimanının ilgili bölümlerinin üç boyutlu bir yerleşim planı oluşturulabilir ve paydaşlar dijital sahneyi geçmek ve daha önce iletilen gereksinimleri doğrulamak için karakterleri kullanabilir. </a:t>
            </a:r>
          </a:p>
        </p:txBody>
      </p:sp>
      <p:pic>
        <p:nvPicPr>
          <p:cNvPr id="2097154" name="Picture 2" descr="https://avatars.mds.yandex.net/i?id=bb9a0d12aae0a5a2d5b9baa2af0bb02f-5876461-images-thumbs&amp;n=13"/>
          <p:cNvPicPr>
            <a:picLocks noChangeAspect="1" noChangeArrowheads="1"/>
          </p:cNvPicPr>
          <p:nvPr/>
        </p:nvPicPr>
        <p:blipFill>
          <a:blip r:embed="rId2"/>
          <a:stretch>
            <a:fillRect/>
          </a:stretch>
        </p:blipFill>
        <p:spPr bwMode="auto">
          <a:xfrm>
            <a:off x="6473716" y="3094551"/>
            <a:ext cx="5322655" cy="3185416"/>
          </a:xfrm>
          <a:prstGeom prst="rect">
            <a:avLst/>
          </a:prstGeom>
          <a:noFill/>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Unvan 1"/>
          <p:cNvSpPr>
            <a:spLocks noGrp="1"/>
          </p:cNvSpPr>
          <p:nvPr>
            <p:ph type="title" idx="4294967295"/>
          </p:nvPr>
        </p:nvSpPr>
        <p:spPr>
          <a:xfrm>
            <a:off x="2133600" y="287338"/>
            <a:ext cx="10058400" cy="1449387"/>
          </a:xfrm>
        </p:spPr>
        <p:txBody>
          <a:bodyPr/>
          <a:lstStyle/>
          <a:p>
            <a:r>
              <a:rPr lang="tr-TR"/>
              <a:t> </a:t>
            </a:r>
          </a:p>
        </p:txBody>
      </p:sp>
      <p:sp>
        <p:nvSpPr>
          <p:cNvPr id="1048602" name="İçerik Yer Tutucusu 3"/>
          <p:cNvSpPr>
            <a:spLocks noGrp="1"/>
          </p:cNvSpPr>
          <p:nvPr>
            <p:ph idx="4294967295"/>
          </p:nvPr>
        </p:nvSpPr>
        <p:spPr>
          <a:xfrm>
            <a:off x="699247" y="533400"/>
            <a:ext cx="10654962" cy="4114800"/>
          </a:xfrm>
        </p:spPr>
        <p:txBody>
          <a:bodyPr>
            <a:normAutofit/>
          </a:bodyPr>
          <a:lstStyle/>
          <a:p>
            <a:r>
              <a:rPr lang="tr-TR" sz="3600"/>
              <a:t>Sanal karmaşık sistemler için ortamlar oluşturmak pahalı olabilir. Ancak yeni ve görev açısından kritik sistemlerde, sanal simülasyonu kullanmanın ince gereksinimleri keşfetmenin faydaları maliyete değebilir.</a:t>
            </a:r>
          </a:p>
          <a:p>
            <a:endParaRPr lang="tr-TR" sz="3600"/>
          </a:p>
          <a:p>
            <a:endParaRPr lang="tr-TR" sz="3600" i="1"/>
          </a:p>
        </p:txBody>
      </p:sp>
      <p:pic>
        <p:nvPicPr>
          <p:cNvPr id="2097155" name="Picture 6" descr="https://i.pinimg.com/originals/74/03/9b/74039b0256e29a946fb775b8b0a66316.jpg"/>
          <p:cNvPicPr>
            <a:picLocks noChangeAspect="1" noChangeArrowheads="1"/>
          </p:cNvPicPr>
          <p:nvPr/>
        </p:nvPicPr>
        <p:blipFill>
          <a:blip r:embed="rId2"/>
          <a:stretch>
            <a:fillRect/>
          </a:stretch>
        </p:blipFill>
        <p:spPr bwMode="auto">
          <a:xfrm>
            <a:off x="4173538" y="3063888"/>
            <a:ext cx="7180671" cy="3168624"/>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34"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5"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E9CC84D3-D9FA-C20C-F65B-554803AA1CA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Microsoft Office suit nedir ?</a:t>
            </a:r>
          </a:p>
        </p:txBody>
      </p:sp>
      <p:cxnSp>
        <p:nvCxnSpPr>
          <p:cNvPr id="39"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B6222D7-7239-F636-3FD7-93A5B05B07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408018"/>
            <a:ext cx="6282919" cy="3282825"/>
          </a:xfrm>
          <a:prstGeom prst="rect">
            <a:avLst/>
          </a:prstGeom>
        </p:spPr>
      </p:pic>
      <p:pic>
        <p:nvPicPr>
          <p:cNvPr id="43"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64330"/>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Unvan 1"/>
          <p:cNvSpPr>
            <a:spLocks noGrp="1"/>
          </p:cNvSpPr>
          <p:nvPr>
            <p:ph type="title"/>
          </p:nvPr>
        </p:nvSpPr>
        <p:spPr/>
        <p:txBody>
          <a:bodyPr>
            <a:normAutofit/>
          </a:bodyPr>
          <a:lstStyle/>
          <a:p>
            <a:r>
              <a:rPr lang="tr-TR" sz="5400"/>
              <a:t>Gereksinim Metrikleri </a:t>
            </a:r>
          </a:p>
        </p:txBody>
      </p:sp>
      <p:sp>
        <p:nvSpPr>
          <p:cNvPr id="1048604" name="İçerik Yer Tutucusu 2"/>
          <p:cNvSpPr>
            <a:spLocks noGrp="1"/>
          </p:cNvSpPr>
          <p:nvPr>
            <p:ph idx="1"/>
          </p:nvPr>
        </p:nvSpPr>
        <p:spPr/>
        <p:txBody>
          <a:bodyPr>
            <a:normAutofit/>
          </a:bodyPr>
          <a:lstStyle/>
          <a:p>
            <a:r>
              <a:rPr lang="tr-TR" sz="3600"/>
              <a:t>Metrikler, gereksinim mühendisliği süreçlerini ve uygulamalarını izlemek ve iyileştirmek için gereksinim mühendisliği yaşam döngüsünün çeşitli aşamalarında hesaplanabilir veya toplanabilir. En kullanışlı gereksinim yönetimi araçları, metriklerin toplanmasını tamamen otomatik hale getirir veya kısmen yardımcı olur.</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Unvan 1"/>
          <p:cNvSpPr>
            <a:spLocks noGrp="1"/>
          </p:cNvSpPr>
          <p:nvPr>
            <p:ph type="title"/>
          </p:nvPr>
        </p:nvSpPr>
        <p:spPr/>
        <p:txBody>
          <a:bodyPr>
            <a:normAutofit fontScale="90000"/>
          </a:bodyPr>
          <a:lstStyle/>
          <a:p>
            <a:r>
              <a:rPr lang="tr-TR" sz="3800" err="1">
                <a:latin typeface="+mn-lt"/>
              </a:rPr>
              <a:t>Costello ve Liu (1995), araçlar tarafından izlenecek aşağıdaki gereksinim metrikleri türlerini açıklar:</a:t>
            </a:r>
          </a:p>
        </p:txBody>
      </p:sp>
      <p:sp>
        <p:nvSpPr>
          <p:cNvPr id="1048606" name="İçerik Yer Tutucusu 2"/>
          <p:cNvSpPr>
            <a:spLocks noGrp="1"/>
          </p:cNvSpPr>
          <p:nvPr>
            <p:ph idx="1"/>
          </p:nvPr>
        </p:nvSpPr>
        <p:spPr/>
        <p:txBody>
          <a:bodyPr>
            <a:normAutofit fontScale="86111" lnSpcReduction="10000"/>
          </a:bodyPr>
          <a:lstStyle/>
          <a:p>
            <a:r>
              <a:rPr lang="tr-TR" sz="3600"/>
              <a:t>◾ Uçuculuk </a:t>
            </a:r>
          </a:p>
          <a:p>
            <a:r>
              <a:rPr lang="tr-TR" sz="3600"/>
              <a:t>◾ İzlenebilirlik</a:t>
            </a:r>
          </a:p>
          <a:p>
            <a:r>
              <a:rPr lang="tr-TR" sz="3600"/>
              <a:t>◾ Tamlık </a:t>
            </a:r>
          </a:p>
          <a:p>
            <a:r>
              <a:rPr lang="tr-TR" sz="3600"/>
              <a:t>◾ Kusur yoğunluğu </a:t>
            </a:r>
          </a:p>
          <a:p>
            <a:r>
              <a:rPr lang="tr-TR" sz="3600"/>
              <a:t>◾ Hata yoğunluğu </a:t>
            </a:r>
          </a:p>
          <a:p>
            <a:r>
              <a:rPr lang="tr-TR" sz="3600"/>
              <a:t>◾ </a:t>
            </a:r>
            <a:r>
              <a:rPr lang="tr-TR" sz="3600" err="1"/>
              <a:t>Arayüz tutarlılığı </a:t>
            </a:r>
            <a:endParaRPr lang="tr-TR" sz="3600"/>
          </a:p>
          <a:p>
            <a:r>
              <a:rPr lang="tr-TR" sz="3600"/>
              <a:t>◾ Sorun raporu ve eylem öğesi sorunlar</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İçerik Yer Tutucusu 2"/>
          <p:cNvSpPr>
            <a:spLocks noGrp="1"/>
          </p:cNvSpPr>
          <p:nvPr>
            <p:ph idx="4294967295"/>
          </p:nvPr>
        </p:nvSpPr>
        <p:spPr>
          <a:xfrm>
            <a:off x="847165" y="447862"/>
            <a:ext cx="10058400" cy="5481638"/>
          </a:xfrm>
        </p:spPr>
        <p:txBody>
          <a:bodyPr>
            <a:normAutofit/>
          </a:bodyPr>
          <a:lstStyle/>
          <a:p>
            <a:r>
              <a:rPr lang="tr-TR" sz="3200">
                <a:latin typeface="Bahnschrift SemiBold" panose="020B0502040204020203" pitchFamily="34" charset="0"/>
              </a:rPr>
              <a:t>Gereksinim değişkenliği metriği</a:t>
            </a:r>
            <a:r>
              <a:rPr lang="tr-TR" sz="3600"/>
              <a:t>, zaman içinde gereksinimlerde yapılan silme, ekleme, değişikliklerin sayısını izler. Açıkçası, bu sayılar araçlar tarafından izlenir. Genellikle proje ömrü döngüsünde daha sonra ortaya çıkan sorunların, nispeten yüksek oynaklığa sahip gereksinimlere göre izlenebilir olması söz konusudur.</a:t>
            </a:r>
          </a:p>
          <a:p>
            <a:endParaRPr lang="tr-TR" sz="3600"/>
          </a:p>
          <a:p>
            <a:endParaRPr lang="tr-TR" sz="3600"/>
          </a:p>
          <a:p>
            <a:endParaRPr lang="tr-TR" sz="3600"/>
          </a:p>
          <a:p>
            <a:endParaRPr lang="tr-TR" sz="36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İçerik Yer Tutucusu 2"/>
          <p:cNvSpPr>
            <a:spLocks noGrp="1"/>
          </p:cNvSpPr>
          <p:nvPr>
            <p:ph idx="4294967295"/>
          </p:nvPr>
        </p:nvSpPr>
        <p:spPr>
          <a:xfrm>
            <a:off x="595314" y="393700"/>
            <a:ext cx="11076734" cy="5348288"/>
          </a:xfrm>
        </p:spPr>
        <p:txBody>
          <a:bodyPr>
            <a:normAutofit/>
          </a:bodyPr>
          <a:lstStyle/>
          <a:p>
            <a:r>
              <a:rPr lang="tr-TR" sz="3600">
                <a:latin typeface="Bahnschrift" panose="020B0502040204020203" pitchFamily="34" charset="0"/>
              </a:rPr>
              <a:t>Hata yoğunluğu metrikleri</a:t>
            </a:r>
            <a:r>
              <a:rPr lang="tr-TR" sz="3600"/>
              <a:t>, bir gereksinim denetimi sırasında ortaya çıkarılan gereksinim hatalarının sayısını gösterir. Bu metrikler, ürün ve süreç oynaklığını tahmin etmede ve diğer metrikleri yorumlamada faydalıdır. Gereksinim hata yoğunluğu, başlangıçta test yürütme veya son test analizi sırasında algılanan gereksinim hatalarının sayısını gösterir. Gereksinim hataları, bir dizi farklı metrik elde etmek için kritikliğe göre sınıflandırılabilir</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İçerik Yer Tutucusu 2"/>
          <p:cNvSpPr>
            <a:spLocks noGrp="1"/>
          </p:cNvSpPr>
          <p:nvPr>
            <p:ph idx="4294967295"/>
          </p:nvPr>
        </p:nvSpPr>
        <p:spPr>
          <a:xfrm>
            <a:off x="403411" y="380626"/>
            <a:ext cx="11125200" cy="5132388"/>
          </a:xfrm>
        </p:spPr>
        <p:txBody>
          <a:bodyPr>
            <a:normAutofit/>
          </a:bodyPr>
          <a:lstStyle/>
          <a:p>
            <a:r>
              <a:rPr lang="tr-TR" sz="3600"/>
              <a:t>Bu metrikler testin etkililiğinin belirlenmesinde kullanılır. Hata yoğunluğu metrikleri, ürün/süreç değişkenliğini ve kalitesini tahmin etmede kullanılır ve yorumlamada önemlidir.</a:t>
            </a:r>
          </a:p>
          <a:p>
            <a:endParaRPr lang="tr-TR" sz="3600"/>
          </a:p>
        </p:txBody>
      </p:sp>
      <p:pic>
        <p:nvPicPr>
          <p:cNvPr id="2097156" name="Picture 2" descr="https://pbs.twimg.com/media/Ef871ANXkAEckVS.png"/>
          <p:cNvPicPr>
            <a:picLocks noChangeAspect="1" noChangeArrowheads="1"/>
          </p:cNvPicPr>
          <p:nvPr/>
        </p:nvPicPr>
        <p:blipFill>
          <a:blip r:embed="rId2"/>
          <a:stretch>
            <a:fillRect/>
          </a:stretch>
        </p:blipFill>
        <p:spPr bwMode="auto">
          <a:xfrm>
            <a:off x="1730043" y="2608729"/>
            <a:ext cx="9189558" cy="3240741"/>
          </a:xfrm>
          <a:prstGeom prst="rect">
            <a:avLst/>
          </a:prstGeom>
          <a:noFill/>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İçerik Yer Tutucusu 2"/>
          <p:cNvSpPr>
            <a:spLocks noGrp="1"/>
          </p:cNvSpPr>
          <p:nvPr>
            <p:ph idx="4294967295"/>
          </p:nvPr>
        </p:nvSpPr>
        <p:spPr>
          <a:xfrm>
            <a:off x="712694" y="905623"/>
            <a:ext cx="10058400" cy="4022725"/>
          </a:xfrm>
        </p:spPr>
        <p:txBody>
          <a:bodyPr>
            <a:normAutofit/>
          </a:bodyPr>
          <a:lstStyle/>
          <a:p>
            <a:r>
              <a:rPr lang="tr-TR" sz="3600">
                <a:latin typeface="Bahnschrift" panose="020B0502040204020203" pitchFamily="34" charset="0"/>
              </a:rPr>
              <a:t>Son olarak, problem raporu ve eylem öğeleri metrikleri</a:t>
            </a:r>
            <a:r>
              <a:rPr lang="tr-TR" sz="3600"/>
              <a:t>, projeyi izlemek ve kontrol etmek için kullanılabilen türetilmiş metriklerdir. Örneğin, gereksinim başına kusurlar, gereksinimler dalgalanması (gereksinimlerdeki değişiklikler) ve gereksinim kusuru biriktirme listesi. Gereksinim yönetimi araçları bu metriklerin çoğunu oluşturabilir</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Unvan 1"/>
          <p:cNvSpPr>
            <a:spLocks noGrp="1"/>
          </p:cNvSpPr>
          <p:nvPr>
            <p:ph type="title" idx="4294967295"/>
          </p:nvPr>
        </p:nvSpPr>
        <p:spPr>
          <a:xfrm>
            <a:off x="488203" y="1103032"/>
            <a:ext cx="5048250" cy="749300"/>
          </a:xfrm>
        </p:spPr>
        <p:txBody>
          <a:bodyPr>
            <a:noAutofit/>
          </a:bodyPr>
          <a:lstStyle/>
          <a:p>
            <a:r>
              <a:rPr lang="tr-TR" sz="4400"/>
              <a:t>SLACK NEDİR?</a:t>
            </a:r>
            <a:br>
              <a:rPr lang="tr-TR"/>
            </a:br>
            <a:endParaRPr lang="tr-TR"/>
          </a:p>
        </p:txBody>
      </p:sp>
      <p:pic>
        <p:nvPicPr>
          <p:cNvPr id="2097157" name="Picture 2" descr="Slack Nedir ve Nasıl Kurulur?"/>
          <p:cNvPicPr>
            <a:picLocks noGrp="1" noChangeAspect="1" noChangeArrowheads="1"/>
          </p:cNvPicPr>
          <p:nvPr>
            <p:ph idx="4294967295"/>
          </p:nvPr>
        </p:nvPicPr>
        <p:blipFill>
          <a:blip r:embed="rId2"/>
          <a:stretch>
            <a:fillRect/>
          </a:stretch>
        </p:blipFill>
        <p:spPr bwMode="auto">
          <a:xfrm>
            <a:off x="6143625" y="2524125"/>
            <a:ext cx="6048375" cy="3400425"/>
          </a:xfrm>
          <a:prstGeom prst="rect">
            <a:avLst/>
          </a:prstGeom>
          <a:noFill/>
        </p:spPr>
      </p:pic>
      <p:pic>
        <p:nvPicPr>
          <p:cNvPr id="2097158" name="Picture 4" descr="Slack Nedir? "/>
          <p:cNvPicPr>
            <a:picLocks noChangeAspect="1" noChangeArrowheads="1"/>
          </p:cNvPicPr>
          <p:nvPr/>
        </p:nvPicPr>
        <p:blipFill>
          <a:blip r:embed="rId3"/>
          <a:stretch>
            <a:fillRect/>
          </a:stretch>
        </p:blipFill>
        <p:spPr bwMode="auto">
          <a:xfrm>
            <a:off x="827927" y="1852332"/>
            <a:ext cx="4572000" cy="2600325"/>
          </a:xfrm>
          <a:prstGeom prst="rect">
            <a:avLst/>
          </a:prstGeom>
          <a:noFill/>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İçerik Yer Tutucusu 2"/>
          <p:cNvSpPr>
            <a:spLocks noGrp="1"/>
          </p:cNvSpPr>
          <p:nvPr>
            <p:ph idx="4294967295"/>
          </p:nvPr>
        </p:nvSpPr>
        <p:spPr>
          <a:xfrm>
            <a:off x="573741" y="595686"/>
            <a:ext cx="10058400" cy="4022725"/>
          </a:xfrm>
        </p:spPr>
        <p:txBody>
          <a:bodyPr>
            <a:normAutofit/>
          </a:bodyPr>
          <a:lstStyle/>
          <a:p>
            <a:r>
              <a:rPr lang="tr-TR" sz="3600"/>
              <a:t>* </a:t>
            </a:r>
            <a:r>
              <a:rPr lang="tr-TR" sz="3600" b="1" err="1">
                <a:latin typeface="Calibri Light" panose="020F0302020204030204" pitchFamily="34" charset="0"/>
                <a:cs typeface="Calibri Light" panose="020F0302020204030204" pitchFamily="34" charset="0"/>
              </a:rPr>
              <a:t>Slack </a:t>
            </a:r>
            <a:r>
              <a:rPr lang="tr-TR" sz="3600"/>
              <a:t>, Şirket içi ekiplerin oluşturulduğu gruplarda sektöre göre yapılan bilgi paylaşımları, duyurular, dosyalar vs. gibi tüm belgeleri kanala eklenerek herkes tarafından görülebilmesidir.</a:t>
            </a:r>
          </a:p>
          <a:p>
            <a:r>
              <a:rPr lang="tr-TR" sz="3600"/>
              <a:t>* Kısacası projelerdeki ekip içi iletişimi kolaylaştıran bir uygulamadır.</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İçerik Yer Tutucusu 2"/>
          <p:cNvSpPr>
            <a:spLocks noGrp="1"/>
          </p:cNvSpPr>
          <p:nvPr>
            <p:ph idx="4294967295"/>
          </p:nvPr>
        </p:nvSpPr>
        <p:spPr>
          <a:xfrm>
            <a:off x="618565" y="622768"/>
            <a:ext cx="10682288" cy="5334279"/>
          </a:xfrm>
        </p:spPr>
        <p:txBody>
          <a:bodyPr>
            <a:normAutofit/>
          </a:bodyPr>
          <a:lstStyle/>
          <a:p>
            <a:r>
              <a:rPr lang="tr-TR" sz="3600" b="1">
                <a:latin typeface="Calibri Light" panose="020F0302020204030204" pitchFamily="34" charset="0"/>
                <a:cs typeface="Calibri Light" panose="020F0302020204030204" pitchFamily="34" charset="0"/>
              </a:rPr>
              <a:t>* Slack uygulamasının Türkçe'si ise 'Tüm Konuşmaların ve Bilgilerin Aranabilir Günlüğü' anlamına gelmektedir.</a:t>
            </a:r>
          </a:p>
          <a:p>
            <a:r>
              <a:rPr lang="tr-TR" sz="3600" b="1">
                <a:latin typeface="Calibri Light" panose="020F0302020204030204" pitchFamily="34" charset="0"/>
                <a:cs typeface="Calibri Light" panose="020F0302020204030204" pitchFamily="34" charset="0"/>
              </a:rPr>
              <a:t>* Bulut tabanlı bir ekip iş birliği uygulaması olan Slack Kanadalı bir geliştirici tarafından kurulmuştur.</a:t>
            </a:r>
          </a:p>
          <a:p>
            <a:r>
              <a:rPr lang="tr-TR" sz="3600" b="1"/>
              <a:t>* </a:t>
            </a:r>
            <a:r>
              <a:rPr lang="tr-TR" sz="3600"/>
              <a:t>Diğer mesajlaşma uygulamalarından farklı olan Slack daha çok iş dünyasının çalışma şekline ve daha kolay ekip içi iletişimine yarayan bir uygulama olarak karşımıza çıkıyor.</a:t>
            </a:r>
            <a:endParaRPr lang="tr-TR" sz="3600" b="1"/>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Unvan 1"/>
          <p:cNvSpPr>
            <a:spLocks noGrp="1"/>
          </p:cNvSpPr>
          <p:nvPr>
            <p:ph type="title" idx="4294967295"/>
          </p:nvPr>
        </p:nvSpPr>
        <p:spPr>
          <a:xfrm>
            <a:off x="694765" y="556279"/>
            <a:ext cx="10058400" cy="1449387"/>
          </a:xfrm>
        </p:spPr>
        <p:txBody>
          <a:bodyPr>
            <a:normAutofit fontScale="90000"/>
          </a:bodyPr>
          <a:lstStyle/>
          <a:p>
            <a:r>
              <a:rPr lang="tr-TR" b="1"/>
              <a:t>* </a:t>
            </a:r>
            <a:r>
              <a:rPr lang="tr-TR" err="1"/>
              <a:t>Slack projesinin sloganı  “</a:t>
            </a:r>
            <a:r>
              <a:rPr lang="tr-TR" b="1" i="1"/>
              <a:t>be less busy”</a:t>
            </a:r>
            <a:r>
              <a:rPr lang="tr-TR" b="1"/>
              <a:t> </a:t>
            </a:r>
            <a:r>
              <a:rPr lang="tr-TR" b="1">
                <a:latin typeface="Calibri Light" panose="020F0302020204030204" pitchFamily="34" charset="0"/>
                <a:cs typeface="Calibri Light" panose="020F0302020204030204" pitchFamily="34" charset="0"/>
              </a:rPr>
              <a:t>yani</a:t>
            </a:r>
            <a:r>
              <a:rPr lang="tr-TR" b="1"/>
              <a:t> “</a:t>
            </a:r>
            <a:r>
              <a:rPr lang="tr-TR" b="1" i="1"/>
              <a:t>daha az meşgul ol”</a:t>
            </a:r>
            <a:r>
              <a:rPr lang="tr-TR"/>
              <a:t>. olarak seçilmiştir.</a:t>
            </a:r>
          </a:p>
        </p:txBody>
      </p:sp>
      <p:pic>
        <p:nvPicPr>
          <p:cNvPr id="2097159" name="İçerik Yer Tutucusu 3"/>
          <p:cNvPicPr>
            <a:picLocks noChangeAspect="1"/>
          </p:cNvPicPr>
          <p:nvPr/>
        </p:nvPicPr>
        <p:blipFill>
          <a:blip r:embed="rId2"/>
          <a:stretch>
            <a:fillRect/>
          </a:stretch>
        </p:blipFill>
        <p:spPr>
          <a:xfrm>
            <a:off x="1747414" y="2195886"/>
            <a:ext cx="6955592" cy="402272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Rectangle 6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İçerik Yer Tutucusu 2">
            <a:extLst>
              <a:ext uri="{FF2B5EF4-FFF2-40B4-BE49-F238E27FC236}">
                <a16:creationId xmlns:a16="http://schemas.microsoft.com/office/drawing/2014/main" id="{41DF04B1-2690-ABD9-0C42-3871A56EB41D}"/>
              </a:ext>
            </a:extLst>
          </p:cNvPr>
          <p:cNvSpPr>
            <a:spLocks noGrp="1"/>
          </p:cNvSpPr>
          <p:nvPr>
            <p:ph idx="1"/>
          </p:nvPr>
        </p:nvSpPr>
        <p:spPr>
          <a:xfrm>
            <a:off x="1451581" y="2015732"/>
            <a:ext cx="4172212" cy="3450613"/>
          </a:xfrm>
        </p:spPr>
        <p:txBody>
          <a:bodyPr>
            <a:normAutofit/>
          </a:bodyPr>
          <a:lstStyle/>
          <a:p>
            <a:pPr>
              <a:lnSpc>
                <a:spcPct val="110000"/>
              </a:lnSpc>
            </a:pPr>
            <a:r>
              <a:rPr lang="tr-TR" sz="1600" b="0" i="0" dirty="0">
                <a:effectLst/>
                <a:latin typeface="PT Sans" panose="020B0604020202020204" pitchFamily="34" charset="-94"/>
              </a:rPr>
              <a:t>Herkesin aşina olduğu gibi Microsoft Office Suite paketinde;</a:t>
            </a:r>
          </a:p>
          <a:p>
            <a:pPr>
              <a:lnSpc>
                <a:spcPct val="110000"/>
              </a:lnSpc>
              <a:buFont typeface="Arial" panose="020B0604020202020204" pitchFamily="34" charset="0"/>
              <a:buChar char="•"/>
            </a:pPr>
            <a:r>
              <a:rPr lang="tr-TR" sz="1600" b="0" i="0" dirty="0">
                <a:effectLst/>
                <a:latin typeface="PT Sans" panose="020B0604020202020204" pitchFamily="34" charset="-94"/>
              </a:rPr>
              <a:t>Microsoft Word</a:t>
            </a:r>
          </a:p>
          <a:p>
            <a:pPr>
              <a:lnSpc>
                <a:spcPct val="110000"/>
              </a:lnSpc>
              <a:buFont typeface="Arial" panose="020B0604020202020204" pitchFamily="34" charset="0"/>
              <a:buChar char="•"/>
            </a:pPr>
            <a:r>
              <a:rPr lang="tr-TR" sz="1600" b="0" i="0" dirty="0">
                <a:effectLst/>
                <a:latin typeface="PT Sans" panose="020B0604020202020204" pitchFamily="34" charset="-94"/>
              </a:rPr>
              <a:t>Microsoft Excel</a:t>
            </a:r>
          </a:p>
          <a:p>
            <a:pPr>
              <a:lnSpc>
                <a:spcPct val="110000"/>
              </a:lnSpc>
              <a:buFont typeface="Arial" panose="020B0604020202020204" pitchFamily="34" charset="0"/>
              <a:buChar char="•"/>
            </a:pPr>
            <a:r>
              <a:rPr lang="tr-TR" sz="1600" b="0" i="0" dirty="0">
                <a:effectLst/>
                <a:latin typeface="PT Sans" panose="020B0604020202020204" pitchFamily="34" charset="-94"/>
              </a:rPr>
              <a:t>Microsoft </a:t>
            </a:r>
            <a:r>
              <a:rPr lang="tr-TR" sz="1600" b="0" i="0" dirty="0" err="1">
                <a:effectLst/>
                <a:latin typeface="PT Sans" panose="020B0604020202020204" pitchFamily="34" charset="-94"/>
              </a:rPr>
              <a:t>Powerpoint</a:t>
            </a:r>
            <a:endParaRPr lang="tr-TR" sz="1600" b="0" i="0" dirty="0">
              <a:effectLst/>
              <a:latin typeface="PT Sans" panose="020B0604020202020204" pitchFamily="34" charset="-94"/>
            </a:endParaRPr>
          </a:p>
          <a:p>
            <a:pPr>
              <a:lnSpc>
                <a:spcPct val="110000"/>
              </a:lnSpc>
              <a:buFont typeface="Arial" panose="020B0604020202020204" pitchFamily="34" charset="0"/>
              <a:buChar char="•"/>
            </a:pPr>
            <a:r>
              <a:rPr lang="tr-TR" sz="1600" b="0" i="0" dirty="0">
                <a:effectLst/>
                <a:latin typeface="PT Sans" panose="020B0604020202020204" pitchFamily="34" charset="-94"/>
              </a:rPr>
              <a:t>Microsoft OneNote</a:t>
            </a:r>
          </a:p>
          <a:p>
            <a:pPr>
              <a:lnSpc>
                <a:spcPct val="110000"/>
              </a:lnSpc>
              <a:buFont typeface="Arial" panose="020B0604020202020204" pitchFamily="34" charset="0"/>
              <a:buChar char="•"/>
            </a:pPr>
            <a:r>
              <a:rPr lang="tr-TR" sz="1600" b="0" i="0" dirty="0">
                <a:effectLst/>
                <a:latin typeface="PT Sans" panose="020B0604020202020204" pitchFamily="34" charset="-94"/>
              </a:rPr>
              <a:t>Microsoft Outlook</a:t>
            </a:r>
          </a:p>
          <a:p>
            <a:pPr>
              <a:lnSpc>
                <a:spcPct val="110000"/>
              </a:lnSpc>
              <a:buFont typeface="Arial" panose="020B0604020202020204" pitchFamily="34" charset="0"/>
              <a:buChar char="•"/>
            </a:pPr>
            <a:r>
              <a:rPr lang="tr-TR" sz="1600" b="0" i="0" dirty="0">
                <a:effectLst/>
                <a:latin typeface="PT Sans" panose="020B0604020202020204" pitchFamily="34" charset="-94"/>
              </a:rPr>
              <a:t>Microsoft Access</a:t>
            </a:r>
          </a:p>
          <a:p>
            <a:pPr marL="0" indent="0">
              <a:lnSpc>
                <a:spcPct val="110000"/>
              </a:lnSpc>
              <a:buNone/>
            </a:pPr>
            <a:r>
              <a:rPr lang="tr-TR" sz="1600" dirty="0"/>
              <a:t>paketleri bulunmaktadır.</a:t>
            </a:r>
          </a:p>
        </p:txBody>
      </p:sp>
      <p:pic>
        <p:nvPicPr>
          <p:cNvPr id="23" name="Resim 22" descr="tablo, pencere, kişi, iç mekan içeren bir resim&#10;&#10;Açıklama otomatik olarak oluşturuldu">
            <a:extLst>
              <a:ext uri="{FF2B5EF4-FFF2-40B4-BE49-F238E27FC236}">
                <a16:creationId xmlns:a16="http://schemas.microsoft.com/office/drawing/2014/main" id="{56515974-7373-67F3-1EE5-A02A86CAC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480416"/>
            <a:ext cx="4960442" cy="3311095"/>
          </a:xfrm>
          <a:prstGeom prst="rect">
            <a:avLst/>
          </a:prstGeom>
        </p:spPr>
      </p:pic>
      <p:pic>
        <p:nvPicPr>
          <p:cNvPr id="67" name="Picture 6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69" name="Straight Connector 6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200059"/>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Unvan 1"/>
          <p:cNvSpPr>
            <a:spLocks noGrp="1"/>
          </p:cNvSpPr>
          <p:nvPr>
            <p:ph type="ctrTitle" idx="4294967295"/>
          </p:nvPr>
        </p:nvSpPr>
        <p:spPr>
          <a:xfrm>
            <a:off x="587188" y="-2159187"/>
            <a:ext cx="10058400" cy="3565525"/>
          </a:xfrm>
        </p:spPr>
        <p:txBody>
          <a:bodyPr>
            <a:normAutofit/>
          </a:bodyPr>
          <a:lstStyle/>
          <a:p>
            <a:r>
              <a:rPr lang="tr-TR" sz="4800" b="1" cap="all" err="1"/>
              <a:t>Jıra nedir?</a:t>
            </a:r>
            <a:endParaRPr lang="tr-TR" sz="4800"/>
          </a:p>
        </p:txBody>
      </p:sp>
      <p:pic>
        <p:nvPicPr>
          <p:cNvPr id="2097160" name="Picture 4" descr="http://burcualtinok.com.tr/blog/wp-content/uploads/2021/05/jira-nedir.jpeg"/>
          <p:cNvPicPr>
            <a:picLocks noChangeAspect="1" noChangeArrowheads="1"/>
          </p:cNvPicPr>
          <p:nvPr/>
        </p:nvPicPr>
        <p:blipFill>
          <a:blip r:embed="rId2"/>
          <a:stretch>
            <a:fillRect/>
          </a:stretch>
        </p:blipFill>
        <p:spPr bwMode="auto">
          <a:xfrm>
            <a:off x="3285403" y="1594598"/>
            <a:ext cx="6786444" cy="4526506"/>
          </a:xfrm>
          <a:prstGeom prst="rect">
            <a:avLst/>
          </a:prstGeom>
          <a:noFill/>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İçerik Yer Tutucusu 2"/>
          <p:cNvSpPr>
            <a:spLocks noGrp="1"/>
          </p:cNvSpPr>
          <p:nvPr>
            <p:ph idx="4294967295"/>
          </p:nvPr>
        </p:nvSpPr>
        <p:spPr>
          <a:xfrm>
            <a:off x="896470" y="662921"/>
            <a:ext cx="10412505" cy="4689008"/>
          </a:xfrm>
        </p:spPr>
        <p:txBody>
          <a:bodyPr>
            <a:normAutofit/>
          </a:bodyPr>
          <a:lstStyle/>
          <a:p>
            <a:r>
              <a:rPr lang="tr-TR" sz="3600"/>
              <a:t>* Jıra, Avustralya Şirketi </a:t>
            </a:r>
            <a:r>
              <a:rPr lang="tr-TR" sz="3600" b="1" err="1"/>
              <a:t>Atlassian</a:t>
            </a:r>
            <a:r>
              <a:rPr lang="tr-TR" sz="3600"/>
              <a:t> tarafından geliştirilen bir araçtır. </a:t>
            </a:r>
          </a:p>
          <a:p>
            <a:r>
              <a:rPr lang="tr-TR" sz="3600"/>
              <a:t>*  Hata izleme, sorun izleme, süreç ve proje yönetimi için kullanılır. </a:t>
            </a:r>
          </a:p>
          <a:p>
            <a:r>
              <a:rPr lang="tr-TR" sz="3600"/>
              <a:t>*  JIRA panosu, sorunların ele alınmasını kolaylaştıran birçok kullanışlı işlev ve özellikten oluşur.</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İçerik Yer Tutucusu 4"/>
          <p:cNvSpPr>
            <a:spLocks noGrp="1"/>
          </p:cNvSpPr>
          <p:nvPr>
            <p:ph idx="4294967295"/>
          </p:nvPr>
        </p:nvSpPr>
        <p:spPr>
          <a:xfrm>
            <a:off x="788895" y="649474"/>
            <a:ext cx="10278034" cy="5495832"/>
          </a:xfrm>
        </p:spPr>
        <p:txBody>
          <a:bodyPr>
            <a:normAutofit/>
          </a:bodyPr>
          <a:lstStyle/>
          <a:p>
            <a:r>
              <a:rPr lang="tr-TR" sz="3600"/>
              <a:t>* jıra ayrıca, yazılım ve Mobil uygulamalarla ilgili sorunları ve hataları takip etmektir.</a:t>
            </a:r>
          </a:p>
          <a:p>
            <a:r>
              <a:rPr lang="tr-TR" sz="3600"/>
              <a:t>* Kullanım kolaylığı, stabilliği ve Agile yöntemlerini desteklediği için yazılım sektörünün iş takibi araçları arasında üst sıralarda kullanılır.</a:t>
            </a:r>
          </a:p>
          <a:p>
            <a:endParaRPr lang="tr-TR" sz="3600"/>
          </a:p>
          <a:p>
            <a:endParaRPr lang="tr-TR" sz="3600"/>
          </a:p>
          <a:p>
            <a:endParaRPr lang="tr-TR" sz="3600"/>
          </a:p>
          <a:p>
            <a:endParaRPr lang="tr-TR" sz="3600"/>
          </a:p>
        </p:txBody>
      </p:sp>
      <p:sp>
        <p:nvSpPr>
          <p:cNvPr id="1048618" name="AutoShape 14" descr="https://avatars.mds.yandex.net/i?id=67e7d222cacffca9da3b868f453c8beb-3915292-images-thumbs&amp;n=1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r-TR"/>
          </a:p>
        </p:txBody>
      </p:sp>
      <p:sp>
        <p:nvSpPr>
          <p:cNvPr id="1048619" name="AutoShape 16" descr="https://avatars.mds.yandex.net/i?id=67e7d222cacffca9da3b868f453c8beb-3915292-images-thumbs&amp;n=13"/>
          <p:cNvSpPr>
            <a:spLocks noChangeAspect="1" noChangeArrowheads="1"/>
          </p:cNvSpPr>
          <p:nvPr/>
        </p:nvSpPr>
        <p:spPr bwMode="auto">
          <a:xfrm>
            <a:off x="307975" y="793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r-TR"/>
          </a:p>
        </p:txBody>
      </p:sp>
      <p:pic>
        <p:nvPicPr>
          <p:cNvPr id="2097161" name="Picture 22" descr="http://userscontent2.emaze.com/images/c7c4df03-c0cb-4005-81ab-e6ab3e2a061a/635304681005668910_jira_ticket.png"/>
          <p:cNvPicPr>
            <a:picLocks noChangeAspect="1" noChangeArrowheads="1"/>
          </p:cNvPicPr>
          <p:nvPr/>
        </p:nvPicPr>
        <p:blipFill>
          <a:blip r:embed="rId2"/>
          <a:stretch>
            <a:fillRect/>
          </a:stretch>
        </p:blipFill>
        <p:spPr bwMode="auto">
          <a:xfrm>
            <a:off x="1167618" y="3291840"/>
            <a:ext cx="10265069" cy="2996418"/>
          </a:xfrm>
          <a:prstGeom prst="rect">
            <a:avLst/>
          </a:prstGeom>
          <a:noFill/>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Unvan 1"/>
          <p:cNvSpPr>
            <a:spLocks noGrp="1"/>
          </p:cNvSpPr>
          <p:nvPr>
            <p:ph type="title" idx="4294967295"/>
          </p:nvPr>
        </p:nvSpPr>
        <p:spPr>
          <a:xfrm>
            <a:off x="578224" y="-215152"/>
            <a:ext cx="10058400" cy="1450975"/>
          </a:xfrm>
        </p:spPr>
        <p:txBody>
          <a:bodyPr/>
          <a:lstStyle/>
          <a:p>
            <a:r>
              <a:rPr lang="tr-TR" b="1" err="1"/>
              <a:t>Jıra </a:t>
            </a:r>
            <a:r>
              <a:rPr lang="tr-TR" b="1"/>
              <a:t>ne işe yarar?</a:t>
            </a:r>
            <a:endParaRPr lang="tr-TR"/>
          </a:p>
        </p:txBody>
      </p:sp>
      <p:sp>
        <p:nvSpPr>
          <p:cNvPr id="1048621" name="İçerik Yer Tutucusu 2"/>
          <p:cNvSpPr>
            <a:spLocks noGrp="1"/>
          </p:cNvSpPr>
          <p:nvPr>
            <p:ph idx="4294967295"/>
          </p:nvPr>
        </p:nvSpPr>
        <p:spPr>
          <a:xfrm>
            <a:off x="748553" y="931863"/>
            <a:ext cx="10058400" cy="4022725"/>
          </a:xfrm>
        </p:spPr>
        <p:txBody>
          <a:bodyPr>
            <a:normAutofit/>
          </a:bodyPr>
          <a:lstStyle/>
          <a:p>
            <a:endParaRPr lang="tr-TR" sz="3600"/>
          </a:p>
          <a:p>
            <a:pPr marL="0" indent="0">
              <a:buNone/>
            </a:pPr>
            <a:r>
              <a:rPr lang="tr-TR" sz="3600"/>
              <a:t>*Planlama, sürüm yönetimi, gelişmiş raporlama gibi işlemleri çok rahat gerçekleştirir.</a:t>
            </a:r>
          </a:p>
          <a:p>
            <a:pPr marL="0" indent="0">
              <a:buNone/>
            </a:pPr>
            <a:r>
              <a:rPr lang="tr-TR" sz="3600"/>
              <a:t>*</a:t>
            </a:r>
            <a:r>
              <a:rPr lang="tr-TR" sz="3600" b="1" err="1"/>
              <a:t>Scrum</a:t>
            </a:r>
            <a:r>
              <a:rPr lang="tr-TR" sz="3600"/>
              <a:t> ya da </a:t>
            </a:r>
            <a:r>
              <a:rPr lang="tr-TR" sz="3600" b="1" err="1"/>
              <a:t>Kanban</a:t>
            </a:r>
            <a:r>
              <a:rPr lang="tr-TR" sz="3600"/>
              <a:t> metodolojilerini uygulayabilir.</a:t>
            </a:r>
          </a:p>
          <a:p>
            <a:pPr marL="0" indent="0">
              <a:buNone/>
            </a:pPr>
            <a:r>
              <a:rPr lang="tr-TR" sz="3600"/>
              <a:t>* Kendi iş akışımızı(workflow) oluşturabiliriz.</a:t>
            </a:r>
          </a:p>
          <a:p>
            <a:pPr marL="0" indent="0">
              <a:buNone/>
            </a:pPr>
            <a:endParaRPr lang="tr-TR" sz="3600"/>
          </a:p>
          <a:p>
            <a:endParaRPr lang="tr-TR" sz="360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24"/>
  <p:tag name="AS_OS" val="Unix 5.13.0.1022"/>
  <p:tag name="AS_RELEASE_DATE" val="2022.04.14"/>
  <p:tag name="AS_TITLE" val="Aspose.Slides for .NET Standard 2.0"/>
  <p:tag name="AS_VERSION" val="22.4"/>
</p:tagLst>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Gill Sans MT" panose="020B05020201040202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Gill Sans MT" panose="020B05020201040202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7.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219</TotalTime>
  <Words>4174</Words>
  <Application>Microsoft Office PowerPoint</Application>
  <PresentationFormat>Geniş ekran</PresentationFormat>
  <Paragraphs>394</Paragraphs>
  <Slides>93</Slides>
  <Notes>1</Notes>
  <HiddenSlides>0</HiddenSlides>
  <MMClips>0</MMClips>
  <ScaleCrop>false</ScaleCrop>
  <HeadingPairs>
    <vt:vector size="6" baseType="variant">
      <vt:variant>
        <vt:lpstr>Kullanılan Yazı Tipleri</vt:lpstr>
      </vt:variant>
      <vt:variant>
        <vt:i4>15</vt:i4>
      </vt:variant>
      <vt:variant>
        <vt:lpstr>Tema</vt:lpstr>
      </vt:variant>
      <vt:variant>
        <vt:i4>6</vt:i4>
      </vt:variant>
      <vt:variant>
        <vt:lpstr>Slayt Başlıkları</vt:lpstr>
      </vt:variant>
      <vt:variant>
        <vt:i4>93</vt:i4>
      </vt:variant>
    </vt:vector>
  </HeadingPairs>
  <TitlesOfParts>
    <vt:vector size="114" baseType="lpstr">
      <vt:lpstr>Arabic Typesetting</vt:lpstr>
      <vt:lpstr>Arial</vt:lpstr>
      <vt:lpstr>Bahnschrift</vt:lpstr>
      <vt:lpstr>Bahnschrift SemiBold</vt:lpstr>
      <vt:lpstr>Calibri</vt:lpstr>
      <vt:lpstr>Calibri Light</vt:lpstr>
      <vt:lpstr>Cambria</vt:lpstr>
      <vt:lpstr>charter</vt:lpstr>
      <vt:lpstr>DejaVu Sans Condensed</vt:lpstr>
      <vt:lpstr>Gill Sans MT</vt:lpstr>
      <vt:lpstr>Open Sans</vt:lpstr>
      <vt:lpstr>PT Sans</vt:lpstr>
      <vt:lpstr>Roboto</vt:lpstr>
      <vt:lpstr>sohne</vt:lpstr>
      <vt:lpstr>Times New Roman</vt:lpstr>
      <vt:lpstr>Galeri</vt:lpstr>
      <vt:lpstr>Gallery</vt:lpstr>
      <vt:lpstr>Gallery</vt:lpstr>
      <vt:lpstr>Gallery</vt:lpstr>
      <vt:lpstr>Gallery</vt:lpstr>
      <vt:lpstr>Geçmişe bakış</vt:lpstr>
      <vt:lpstr>Bölüm 8</vt:lpstr>
      <vt:lpstr>giriş</vt:lpstr>
      <vt:lpstr>PowerPoint Sunusu</vt:lpstr>
      <vt:lpstr>PowerPoint Sunusu</vt:lpstr>
      <vt:lpstr>Tablo 8.1 Gereksinimler Deposu Metrik Yeteneklerinden Uyarlanan Çekiç ve ark. (1998) </vt:lpstr>
      <vt:lpstr>PowerPoint Sunusu</vt:lpstr>
      <vt:lpstr>Tablo 8.2 Otomatikleştirilmiş Gereksinimler Mühendislik Aracı Özellikleri (Heindl 2006) </vt:lpstr>
      <vt:lpstr>Microsoft Office suit nedir ?</vt:lpstr>
      <vt:lpstr>PowerPoint Sunusu</vt:lpstr>
      <vt:lpstr>Microsoft word</vt:lpstr>
      <vt:lpstr>Microsoft excel</vt:lpstr>
      <vt:lpstr>Microsoft POWERPOİNT</vt:lpstr>
      <vt:lpstr>Microsoft ONENOTE</vt:lpstr>
      <vt:lpstr>Microsoft OUTLOOK</vt:lpstr>
      <vt:lpstr>Microsoft OUTLOOK</vt:lpstr>
      <vt:lpstr>Microsoft access</vt:lpstr>
      <vt:lpstr>GOOGLE DOCS</vt:lpstr>
      <vt:lpstr>Google Docs Nedir ?  </vt:lpstr>
      <vt:lpstr>Google Docs Ne İşe Yarar ?  </vt:lpstr>
      <vt:lpstr>PowerPoint Sunusu</vt:lpstr>
      <vt:lpstr>PowerPoint Sunusu</vt:lpstr>
      <vt:lpstr>Giriş </vt:lpstr>
      <vt:lpstr>İzlenebilirlik Matrisi nedir </vt:lpstr>
      <vt:lpstr>Gereksinim  İzlenebilirlik Matrisi nedir </vt:lpstr>
      <vt:lpstr>Gereksinim  İzlenebilirlik Matrisi  AVANTAJLARI : </vt:lpstr>
      <vt:lpstr>Gereksinim İzlenebilirlik Matrisine hangi Parametreler dahil edilİR? </vt:lpstr>
      <vt:lpstr>İzlenebilirlik test matris türleri </vt:lpstr>
      <vt:lpstr>İleri izlenebilirlik </vt:lpstr>
      <vt:lpstr>Geriye dönük izlenebilirlik </vt:lpstr>
      <vt:lpstr>İki   yönlü  izlenebilirlik </vt:lpstr>
      <vt:lpstr>Özet </vt:lpstr>
      <vt:lpstr>PowerPoint Sunusu</vt:lpstr>
      <vt:lpstr> Rational RequisitePro nedir? </vt:lpstr>
      <vt:lpstr> Rational RequisitePro nedir? </vt:lpstr>
      <vt:lpstr>Rational RequisitePro Ne İçin Kullanılır? </vt:lpstr>
      <vt:lpstr>PowerPoint Sunusu</vt:lpstr>
      <vt:lpstr>Balsamiq  Nedir </vt:lpstr>
      <vt:lpstr>Balsamiq Bulutu Nedir? </vt:lpstr>
      <vt:lpstr>PowerPoint Sunusu</vt:lpstr>
      <vt:lpstr>İzlenebilirlik Matrisi Nasıl Oluşturmak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Gereksinim Yönetimi (RM) Araçları </vt:lpstr>
      <vt:lpstr>Araç DeGerlendirmesi </vt:lpstr>
      <vt:lpstr>Sud ve Arthur (2003) bir dizi gereksinim yönetimi aracını aşağıdaki boyutları kullanarak değerlendirmiştir:  </vt:lpstr>
      <vt:lpstr>Açık kaynak gereksinimi mühendislik araçları </vt:lpstr>
      <vt:lpstr>Freemind</vt:lpstr>
      <vt:lpstr>Gereksinim mühendisinin zihin haritalarının kullanımını göstermek için Phil'in akıllı ev kontrol sistemi kavramına bakalım.</vt:lpstr>
      <vt:lpstr>PowerPoint Sunusu</vt:lpstr>
      <vt:lpstr>PowerPoint Sunusu</vt:lpstr>
      <vt:lpstr>TRELLO</vt:lpstr>
      <vt:lpstr>PowerPoint Sunusu</vt:lpstr>
      <vt:lpstr>SmartDraw </vt:lpstr>
      <vt:lpstr>PowerPoint Sunusu</vt:lpstr>
      <vt:lpstr>FitNesse </vt:lpstr>
      <vt:lpstr>Fitnesse test senaryosu</vt:lpstr>
      <vt:lpstr>PowerPoint Sunusu</vt:lpstr>
      <vt:lpstr>wrike</vt:lpstr>
      <vt:lpstr>Versionone </vt:lpstr>
      <vt:lpstr>Gereksinim  mühendisliği   aracının                  doğru  kullanımı </vt:lpstr>
      <vt:lpstr>PowerPoint Sunusu</vt:lpstr>
      <vt:lpstr>Ortaya çıkarmada destek teknolojiler</vt:lpstr>
      <vt:lpstr>PowerPoint Sunusu</vt:lpstr>
      <vt:lpstr>PowerPoint Sunusu</vt:lpstr>
      <vt:lpstr>Sanal Ortamlar…</vt:lpstr>
      <vt:lpstr>Sanal Ortamlar</vt:lpstr>
      <vt:lpstr>PowerPoint Sunusu</vt:lpstr>
      <vt:lpstr>Russell ve Creighton (2011), sanal ortamları kullanmanın şunları yapabileceğini öne sürüyor:</vt:lpstr>
      <vt:lpstr>PowerPoint Sunusu</vt:lpstr>
      <vt:lpstr> </vt:lpstr>
      <vt:lpstr>Gereksinim Metrikleri </vt:lpstr>
      <vt:lpstr>Costello ve Liu (1995), araçlar tarafından izlenecek aşağıdaki gereksinim metrikleri türlerini açıklar:</vt:lpstr>
      <vt:lpstr>PowerPoint Sunusu</vt:lpstr>
      <vt:lpstr>PowerPoint Sunusu</vt:lpstr>
      <vt:lpstr>PowerPoint Sunusu</vt:lpstr>
      <vt:lpstr>PowerPoint Sunusu</vt:lpstr>
      <vt:lpstr>SLACK NEDİR? </vt:lpstr>
      <vt:lpstr>PowerPoint Sunusu</vt:lpstr>
      <vt:lpstr>PowerPoint Sunusu</vt:lpstr>
      <vt:lpstr>* Slack projesinin sloganı  “be less busy” yani “daha az meşgul ol”. olarak seçilmiştir.</vt:lpstr>
      <vt:lpstr>Jıra nedir?</vt:lpstr>
      <vt:lpstr>PowerPoint Sunusu</vt:lpstr>
      <vt:lpstr>PowerPoint Sunusu</vt:lpstr>
      <vt:lpstr>Jıra ne işe yarar?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8</dc:title>
  <dc:creator>Osmancan Akagündüz</dc:creator>
  <cp:lastModifiedBy>Osmancan Akagündüz</cp:lastModifiedBy>
  <cp:revision>8</cp:revision>
  <dcterms:created xsi:type="dcterms:W3CDTF">2022-05-20T06:39:12Z</dcterms:created>
  <dcterms:modified xsi:type="dcterms:W3CDTF">2022-05-23T11:20:37Z</dcterms:modified>
</cp:coreProperties>
</file>