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3" r:id="rId2"/>
    <p:sldMasterId id="2147483710" r:id="rId3"/>
  </p:sld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84" r:id="rId17"/>
    <p:sldId id="287" r:id="rId18"/>
    <p:sldId id="290" r:id="rId19"/>
    <p:sldId id="293" r:id="rId20"/>
    <p:sldId id="296" r:id="rId21"/>
    <p:sldId id="299" r:id="rId22"/>
    <p:sldId id="302" r:id="rId23"/>
    <p:sldId id="305" r:id="rId24"/>
    <p:sldId id="308" r:id="rId25"/>
    <p:sldId id="311" r:id="rId26"/>
    <p:sldId id="314" r:id="rId27"/>
    <p:sldId id="317" r:id="rId28"/>
    <p:sldId id="320" r:id="rId29"/>
    <p:sldId id="323" r:id="rId30"/>
    <p:sldId id="326" r:id="rId31"/>
    <p:sldId id="329" r:id="rId32"/>
    <p:sldId id="332" r:id="rId33"/>
    <p:sldId id="335" r:id="rId34"/>
    <p:sldId id="338" r:id="rId35"/>
  </p:sldIdLst>
  <p:sldSz cx="12192000" cy="6858000"/>
  <p:notesSz cx="6858000" cy="9144000"/>
  <p:custDataLst>
    <p:tags r:id="rId36"/>
  </p:custDataLst>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4" autoAdjust="0"/>
  </p:normalViewPr>
  <p:slideViewPr>
    <p:cSldViewPr snapToGrid="0">
      <p:cViewPr varScale="1">
        <p:scale>
          <a:sx n="109" d="100"/>
          <a:sy n="109" d="100"/>
        </p:scale>
        <p:origin x="636" y="108"/>
      </p:cViewPr>
      <p:guideLst/>
    </p:cSldViewPr>
  </p:slideViewPr>
  <p:outlineViewPr>
    <p:cViewPr>
      <p:scale>
        <a:sx n="33" d="100"/>
        <a:sy n="33" d="100"/>
      </p:scale>
      <p:origin x="0" y="0"/>
    </p:cViewPr>
  </p:outlineViewPr>
  <p:notesTextViewPr>
    <p:cViewPr>
      <p:scale>
        <a:sx n="3" d="2"/>
        <a:sy n="3" d="2"/>
      </p:scale>
      <p:origin x="0" y="0"/>
    </p:cViewPr>
  </p:notesTextViewPr>
  <p:notesViewPr>
    <p:cSldViewPr>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slide" Target="slides/slide15.xml" /><Relationship Id="rId26" Type="http://schemas.openxmlformats.org/officeDocument/2006/relationships/slide" Target="slides/slide23.xml" /><Relationship Id="rId39" Type="http://schemas.openxmlformats.org/officeDocument/2006/relationships/theme" Target="theme/theme1.xml" /><Relationship Id="rId3" Type="http://schemas.openxmlformats.org/officeDocument/2006/relationships/slideMaster" Target="slideMasters/slideMaster3.xml" /><Relationship Id="rId21" Type="http://schemas.openxmlformats.org/officeDocument/2006/relationships/slide" Target="slides/slide18.xml" /><Relationship Id="rId34" Type="http://schemas.openxmlformats.org/officeDocument/2006/relationships/slide" Target="slides/slide31.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slide" Target="slides/slide14.xml" /><Relationship Id="rId25" Type="http://schemas.openxmlformats.org/officeDocument/2006/relationships/slide" Target="slides/slide22.xml" /><Relationship Id="rId33" Type="http://schemas.openxmlformats.org/officeDocument/2006/relationships/slide" Target="slides/slide30.xml" /><Relationship Id="rId38" Type="http://schemas.openxmlformats.org/officeDocument/2006/relationships/viewProps" Target="viewProps.xml" /><Relationship Id="rId2" Type="http://schemas.openxmlformats.org/officeDocument/2006/relationships/slideMaster" Target="slideMasters/slideMaster2.xml" /><Relationship Id="rId16" Type="http://schemas.openxmlformats.org/officeDocument/2006/relationships/slide" Target="slides/slide13.xml" /><Relationship Id="rId20" Type="http://schemas.openxmlformats.org/officeDocument/2006/relationships/slide" Target="slides/slide17.xml" /><Relationship Id="rId29" Type="http://schemas.openxmlformats.org/officeDocument/2006/relationships/slide" Target="slides/slide26.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24" Type="http://schemas.openxmlformats.org/officeDocument/2006/relationships/slide" Target="slides/slide21.xml" /><Relationship Id="rId32" Type="http://schemas.openxmlformats.org/officeDocument/2006/relationships/slide" Target="slides/slide29.xml" /><Relationship Id="rId37" Type="http://schemas.openxmlformats.org/officeDocument/2006/relationships/presProps" Target="presProps.xml" /><Relationship Id="rId40" Type="http://schemas.openxmlformats.org/officeDocument/2006/relationships/tableStyles" Target="tableStyles.xml" /><Relationship Id="rId5" Type="http://schemas.openxmlformats.org/officeDocument/2006/relationships/slide" Target="slides/slide2.xml" /><Relationship Id="rId15" Type="http://schemas.openxmlformats.org/officeDocument/2006/relationships/slide" Target="slides/slide12.xml" /><Relationship Id="rId23" Type="http://schemas.openxmlformats.org/officeDocument/2006/relationships/slide" Target="slides/slide20.xml" /><Relationship Id="rId28" Type="http://schemas.openxmlformats.org/officeDocument/2006/relationships/slide" Target="slides/slide25.xml" /><Relationship Id="rId36" Type="http://schemas.openxmlformats.org/officeDocument/2006/relationships/tags" Target="tags/tag1.xml" /><Relationship Id="rId10" Type="http://schemas.openxmlformats.org/officeDocument/2006/relationships/slide" Target="slides/slide7.xml" /><Relationship Id="rId19" Type="http://schemas.openxmlformats.org/officeDocument/2006/relationships/slide" Target="slides/slide16.xml" /><Relationship Id="rId31" Type="http://schemas.openxmlformats.org/officeDocument/2006/relationships/slide" Target="slides/slide28.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 Id="rId22" Type="http://schemas.openxmlformats.org/officeDocument/2006/relationships/slide" Target="slides/slide19.xml" /><Relationship Id="rId27" Type="http://schemas.openxmlformats.org/officeDocument/2006/relationships/slide" Target="slides/slide24.xml" /><Relationship Id="rId30" Type="http://schemas.openxmlformats.org/officeDocument/2006/relationships/slide" Target="slides/slide27.xml" /><Relationship Id="rId35" Type="http://schemas.openxmlformats.org/officeDocument/2006/relationships/slide" Target="slides/slide3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 için tıklatın</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B5704DAB-C84D-4049-B782-D0CA4A8FF911}"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39887691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 için tıklatın</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5704DAB-C84D-4049-B782-D0CA4A8FF911}"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195296714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 için tıklatın</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5704DAB-C84D-4049-B782-D0CA4A8FF911}"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A6B1F5-F9DB-4CFE-A2A0-D32EB2743987}"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72357618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 için tıklatın</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5704DAB-C84D-4049-B782-D0CA4A8FF911}"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316328636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 için tıklatın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5704DAB-C84D-4049-B782-D0CA4A8FF911}"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A6B1F5-F9DB-4CFE-A2A0-D32EB2743987}"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6114305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 için tıklatın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5704DAB-C84D-4049-B782-D0CA4A8FF911}"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406032227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5704DAB-C84D-4049-B782-D0CA4A8FF911}"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19383752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 için tıklatın</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5704DAB-C84D-4049-B782-D0CA4A8FF911}"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255933624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 için tıklatın</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B5704DAB-C84D-4049-B782-D0CA4A8FF911}"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398876916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 için tıklatın</a:t>
            </a:r>
            <a:endParaRPr lang="en-US"/>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5704DAB-C84D-4049-B782-D0CA4A8FF911}"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20529039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 için tıklatın</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5704DAB-C84D-4049-B782-D0CA4A8FF911}"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163242742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 için tıklatın</a:t>
            </a:r>
            <a:endParaRPr lang="en-US"/>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5704DAB-C84D-4049-B782-D0CA4A8FF911}"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20529039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B5704DAB-C84D-4049-B782-D0CA4A8FF911}"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238391707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B5704DAB-C84D-4049-B782-D0CA4A8FF911}" type="datetimeFigureOut">
              <a:rPr lang="tr-TR" smtClean="0"/>
              <a:t>30.05.2022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300264222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 için tıklatın</a:t>
            </a:r>
            <a:endParaRPr lang="en-US"/>
          </a:p>
        </p:txBody>
      </p:sp>
      <p:sp>
        <p:nvSpPr>
          <p:cNvPr id="3" name="Date Placeholder 2"/>
          <p:cNvSpPr>
            <a:spLocks noGrp="1"/>
          </p:cNvSpPr>
          <p:nvPr>
            <p:ph type="dt" sz="half" idx="10"/>
          </p:nvPr>
        </p:nvSpPr>
        <p:spPr/>
        <p:txBody>
          <a:bodyPr/>
          <a:lstStyle/>
          <a:p>
            <a:fld id="{B5704DAB-C84D-4049-B782-D0CA4A8FF911}" type="datetimeFigureOut">
              <a:rPr lang="tr-TR" smtClean="0"/>
              <a:t>30.05.2022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364128366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704DAB-C84D-4049-B782-D0CA4A8FF911}" type="datetimeFigureOut">
              <a:rPr lang="tr-TR" smtClean="0"/>
              <a:t>30.05.2022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197203239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 için tıklatın</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B5704DAB-C84D-4049-B782-D0CA4A8FF911}"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377676018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 için tıklatın</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B5704DAB-C84D-4049-B782-D0CA4A8FF911}"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309791437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 için tıklatın</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5704DAB-C84D-4049-B782-D0CA4A8FF911}"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195296714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 için tıklatın</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5704DAB-C84D-4049-B782-D0CA4A8FF911}"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A6B1F5-F9DB-4CFE-A2A0-D32EB2743987}"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72357618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 için tıklatın</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5704DAB-C84D-4049-B782-D0CA4A8FF911}"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316328636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 için tıklatın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5704DAB-C84D-4049-B782-D0CA4A8FF911}"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A6B1F5-F9DB-4CFE-A2A0-D32EB2743987}"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6114305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 için tıklatın</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5704DAB-C84D-4049-B782-D0CA4A8FF911}"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163242742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 için tıklatın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5704DAB-C84D-4049-B782-D0CA4A8FF911}"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4060322271"/>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5704DAB-C84D-4049-B782-D0CA4A8FF911}"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193837523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 için tıklatın</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B5704DAB-C84D-4049-B782-D0CA4A8FF911}"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2559336249"/>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 için tıklatın</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3883F40D-25F9-4E6A-869B-E0DB6FD64279}"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262AB5-0660-4655-8F6C-D1A0C0042996}" type="slidenum">
              <a:rPr lang="tr-TR" smtClean="0"/>
              <a:t>‹#›</a:t>
            </a:fld>
            <a:endParaRPr lang="tr-TR"/>
          </a:p>
        </p:txBody>
      </p:sp>
    </p:spTree>
    <p:extLst>
      <p:ext uri="{BB962C8B-B14F-4D97-AF65-F5344CB8AC3E}">
        <p14:creationId xmlns:p14="http://schemas.microsoft.com/office/powerpoint/2010/main" val="145913157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 için tıklatın</a:t>
            </a:r>
            <a:endParaRPr lang="en-US"/>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3883F40D-25F9-4E6A-869B-E0DB6FD64279}"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262AB5-0660-4655-8F6C-D1A0C0042996}" type="slidenum">
              <a:rPr lang="tr-TR" smtClean="0"/>
              <a:t>‹#›</a:t>
            </a:fld>
            <a:endParaRPr lang="tr-TR"/>
          </a:p>
        </p:txBody>
      </p:sp>
    </p:spTree>
    <p:extLst>
      <p:ext uri="{BB962C8B-B14F-4D97-AF65-F5344CB8AC3E}">
        <p14:creationId xmlns:p14="http://schemas.microsoft.com/office/powerpoint/2010/main" val="32772311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 için tıklatın</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3883F40D-25F9-4E6A-869B-E0DB6FD64279}"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262AB5-0660-4655-8F6C-D1A0C0042996}" type="slidenum">
              <a:rPr lang="tr-TR" smtClean="0"/>
              <a:t>‹#›</a:t>
            </a:fld>
            <a:endParaRPr lang="tr-TR"/>
          </a:p>
        </p:txBody>
      </p:sp>
    </p:spTree>
    <p:extLst>
      <p:ext uri="{BB962C8B-B14F-4D97-AF65-F5344CB8AC3E}">
        <p14:creationId xmlns:p14="http://schemas.microsoft.com/office/powerpoint/2010/main" val="4282372521"/>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3883F40D-25F9-4E6A-869B-E0DB6FD64279}"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262AB5-0660-4655-8F6C-D1A0C0042996}" type="slidenum">
              <a:rPr lang="tr-TR" smtClean="0"/>
              <a:t>‹#›</a:t>
            </a:fld>
            <a:endParaRPr lang="tr-TR"/>
          </a:p>
        </p:txBody>
      </p:sp>
    </p:spTree>
    <p:extLst>
      <p:ext uri="{BB962C8B-B14F-4D97-AF65-F5344CB8AC3E}">
        <p14:creationId xmlns:p14="http://schemas.microsoft.com/office/powerpoint/2010/main" val="3710456129"/>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3883F40D-25F9-4E6A-869B-E0DB6FD64279}" type="datetimeFigureOut">
              <a:rPr lang="tr-TR" smtClean="0"/>
              <a:t>30.05.2022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2262AB5-0660-4655-8F6C-D1A0C0042996}" type="slidenum">
              <a:rPr lang="tr-TR" smtClean="0"/>
              <a:t>‹#›</a:t>
            </a:fld>
            <a:endParaRPr lang="tr-TR"/>
          </a:p>
        </p:txBody>
      </p:sp>
    </p:spTree>
    <p:extLst>
      <p:ext uri="{BB962C8B-B14F-4D97-AF65-F5344CB8AC3E}">
        <p14:creationId xmlns:p14="http://schemas.microsoft.com/office/powerpoint/2010/main" val="3943475937"/>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 için tıklatın</a:t>
            </a:r>
            <a:endParaRPr lang="en-US"/>
          </a:p>
        </p:txBody>
      </p:sp>
      <p:sp>
        <p:nvSpPr>
          <p:cNvPr id="3" name="Date Placeholder 2"/>
          <p:cNvSpPr>
            <a:spLocks noGrp="1"/>
          </p:cNvSpPr>
          <p:nvPr>
            <p:ph type="dt" sz="half" idx="10"/>
          </p:nvPr>
        </p:nvSpPr>
        <p:spPr/>
        <p:txBody>
          <a:bodyPr/>
          <a:lstStyle/>
          <a:p>
            <a:fld id="{3883F40D-25F9-4E6A-869B-E0DB6FD64279}" type="datetimeFigureOut">
              <a:rPr lang="tr-TR" smtClean="0"/>
              <a:t>30.05.2022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2262AB5-0660-4655-8F6C-D1A0C0042996}" type="slidenum">
              <a:rPr lang="tr-TR" smtClean="0"/>
              <a:t>‹#›</a:t>
            </a:fld>
            <a:endParaRPr lang="tr-TR"/>
          </a:p>
        </p:txBody>
      </p:sp>
    </p:spTree>
    <p:extLst>
      <p:ext uri="{BB962C8B-B14F-4D97-AF65-F5344CB8AC3E}">
        <p14:creationId xmlns:p14="http://schemas.microsoft.com/office/powerpoint/2010/main" val="353340828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83F40D-25F9-4E6A-869B-E0DB6FD64279}" type="datetimeFigureOut">
              <a:rPr lang="tr-TR" smtClean="0"/>
              <a:t>30.05.2022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2262AB5-0660-4655-8F6C-D1A0C0042996}" type="slidenum">
              <a:rPr lang="tr-TR" smtClean="0"/>
              <a:t>‹#›</a:t>
            </a:fld>
            <a:endParaRPr lang="tr-TR"/>
          </a:p>
        </p:txBody>
      </p:sp>
    </p:spTree>
    <p:extLst>
      <p:ext uri="{BB962C8B-B14F-4D97-AF65-F5344CB8AC3E}">
        <p14:creationId xmlns:p14="http://schemas.microsoft.com/office/powerpoint/2010/main" val="265995797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B5704DAB-C84D-4049-B782-D0CA4A8FF911}"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238391707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 için tıklatın</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3883F40D-25F9-4E6A-869B-E0DB6FD64279}"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262AB5-0660-4655-8F6C-D1A0C0042996}" type="slidenum">
              <a:rPr lang="tr-TR" smtClean="0"/>
              <a:t>‹#›</a:t>
            </a:fld>
            <a:endParaRPr lang="tr-TR"/>
          </a:p>
        </p:txBody>
      </p:sp>
    </p:spTree>
    <p:extLst>
      <p:ext uri="{BB962C8B-B14F-4D97-AF65-F5344CB8AC3E}">
        <p14:creationId xmlns:p14="http://schemas.microsoft.com/office/powerpoint/2010/main" val="330586674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 için tıklatın</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3883F40D-25F9-4E6A-869B-E0DB6FD64279}"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262AB5-0660-4655-8F6C-D1A0C0042996}" type="slidenum">
              <a:rPr lang="tr-TR" smtClean="0"/>
              <a:t>‹#›</a:t>
            </a:fld>
            <a:endParaRPr lang="tr-TR"/>
          </a:p>
        </p:txBody>
      </p:sp>
    </p:spTree>
    <p:extLst>
      <p:ext uri="{BB962C8B-B14F-4D97-AF65-F5344CB8AC3E}">
        <p14:creationId xmlns:p14="http://schemas.microsoft.com/office/powerpoint/2010/main" val="326276926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 için tıklatın</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3883F40D-25F9-4E6A-869B-E0DB6FD64279}"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262AB5-0660-4655-8F6C-D1A0C0042996}" type="slidenum">
              <a:rPr lang="tr-TR" smtClean="0"/>
              <a:t>‹#›</a:t>
            </a:fld>
            <a:endParaRPr lang="tr-TR"/>
          </a:p>
        </p:txBody>
      </p:sp>
    </p:spTree>
    <p:extLst>
      <p:ext uri="{BB962C8B-B14F-4D97-AF65-F5344CB8AC3E}">
        <p14:creationId xmlns:p14="http://schemas.microsoft.com/office/powerpoint/2010/main" val="354394428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 için tıklatın</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3883F40D-25F9-4E6A-869B-E0DB6FD64279}"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262AB5-0660-4655-8F6C-D1A0C0042996}"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117292831"/>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 için tıklatın</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3883F40D-25F9-4E6A-869B-E0DB6FD64279}"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262AB5-0660-4655-8F6C-D1A0C0042996}" type="slidenum">
              <a:rPr lang="tr-TR" smtClean="0"/>
              <a:t>‹#›</a:t>
            </a:fld>
            <a:endParaRPr lang="tr-TR"/>
          </a:p>
        </p:txBody>
      </p:sp>
    </p:spTree>
    <p:extLst>
      <p:ext uri="{BB962C8B-B14F-4D97-AF65-F5344CB8AC3E}">
        <p14:creationId xmlns:p14="http://schemas.microsoft.com/office/powerpoint/2010/main" val="2127186326"/>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 için tıklatın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3883F40D-25F9-4E6A-869B-E0DB6FD64279}"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262AB5-0660-4655-8F6C-D1A0C0042996}"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1561395"/>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 için tıklatın</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3883F40D-25F9-4E6A-869B-E0DB6FD64279}"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262AB5-0660-4655-8F6C-D1A0C0042996}" type="slidenum">
              <a:rPr lang="tr-TR" smtClean="0"/>
              <a:t>‹#›</a:t>
            </a:fld>
            <a:endParaRPr lang="tr-TR"/>
          </a:p>
        </p:txBody>
      </p:sp>
    </p:spTree>
    <p:extLst>
      <p:ext uri="{BB962C8B-B14F-4D97-AF65-F5344CB8AC3E}">
        <p14:creationId xmlns:p14="http://schemas.microsoft.com/office/powerpoint/2010/main" val="3954827907"/>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3883F40D-25F9-4E6A-869B-E0DB6FD64279}"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262AB5-0660-4655-8F6C-D1A0C0042996}" type="slidenum">
              <a:rPr lang="tr-TR" smtClean="0"/>
              <a:t>‹#›</a:t>
            </a:fld>
            <a:endParaRPr lang="tr-TR"/>
          </a:p>
        </p:txBody>
      </p:sp>
    </p:spTree>
    <p:extLst>
      <p:ext uri="{BB962C8B-B14F-4D97-AF65-F5344CB8AC3E}">
        <p14:creationId xmlns:p14="http://schemas.microsoft.com/office/powerpoint/2010/main" val="4169857992"/>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 için tıklatın</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3883F40D-25F9-4E6A-869B-E0DB6FD64279}"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262AB5-0660-4655-8F6C-D1A0C0042996}" type="slidenum">
              <a:rPr lang="tr-TR" smtClean="0"/>
              <a:t>‹#›</a:t>
            </a:fld>
            <a:endParaRPr lang="tr-TR"/>
          </a:p>
        </p:txBody>
      </p:sp>
    </p:spTree>
    <p:extLst>
      <p:ext uri="{BB962C8B-B14F-4D97-AF65-F5344CB8AC3E}">
        <p14:creationId xmlns:p14="http://schemas.microsoft.com/office/powerpoint/2010/main" val="176820812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B5704DAB-C84D-4049-B782-D0CA4A8FF911}" type="datetimeFigureOut">
              <a:rPr lang="tr-TR" smtClean="0"/>
              <a:t>30.05.2022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30026422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 için tıklatın</a:t>
            </a:r>
            <a:endParaRPr lang="en-US"/>
          </a:p>
        </p:txBody>
      </p:sp>
      <p:sp>
        <p:nvSpPr>
          <p:cNvPr id="3" name="Date Placeholder 2"/>
          <p:cNvSpPr>
            <a:spLocks noGrp="1"/>
          </p:cNvSpPr>
          <p:nvPr>
            <p:ph type="dt" sz="half" idx="10"/>
          </p:nvPr>
        </p:nvSpPr>
        <p:spPr/>
        <p:txBody>
          <a:bodyPr/>
          <a:lstStyle/>
          <a:p>
            <a:fld id="{B5704DAB-C84D-4049-B782-D0CA4A8FF911}" type="datetimeFigureOut">
              <a:rPr lang="tr-TR" smtClean="0"/>
              <a:t>30.05.2022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364128366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704DAB-C84D-4049-B782-D0CA4A8FF911}" type="datetimeFigureOut">
              <a:rPr lang="tr-TR" smtClean="0"/>
              <a:t>30.05.2022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197203239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 için tıklatın</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B5704DAB-C84D-4049-B782-D0CA4A8FF911}"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377676018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 için tıklatın</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B5704DAB-C84D-4049-B782-D0CA4A8FF911}"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3A6B1F5-F9DB-4CFE-A2A0-D32EB2743987}" type="slidenum">
              <a:rPr lang="tr-TR" smtClean="0"/>
              <a:t>‹#›</a:t>
            </a:fld>
            <a:endParaRPr lang="tr-TR"/>
          </a:p>
        </p:txBody>
      </p:sp>
    </p:spTree>
    <p:extLst>
      <p:ext uri="{BB962C8B-B14F-4D97-AF65-F5344CB8AC3E}">
        <p14:creationId xmlns:p14="http://schemas.microsoft.com/office/powerpoint/2010/main" val="309791437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 /><Relationship Id="rId13" Type="http://schemas.openxmlformats.org/officeDocument/2006/relationships/slideLayout" Target="../slideLayouts/slideLayout29.xml" /><Relationship Id="rId3" Type="http://schemas.openxmlformats.org/officeDocument/2006/relationships/slideLayout" Target="../slideLayouts/slideLayout19.xml" /><Relationship Id="rId7" Type="http://schemas.openxmlformats.org/officeDocument/2006/relationships/slideLayout" Target="../slideLayouts/slideLayout23.xml" /><Relationship Id="rId12" Type="http://schemas.openxmlformats.org/officeDocument/2006/relationships/slideLayout" Target="../slideLayouts/slideLayout28.xml" /><Relationship Id="rId17" Type="http://schemas.openxmlformats.org/officeDocument/2006/relationships/theme" Target="../theme/theme2.xml" /><Relationship Id="rId2" Type="http://schemas.openxmlformats.org/officeDocument/2006/relationships/slideLayout" Target="../slideLayouts/slideLayout18.xml" /><Relationship Id="rId16" Type="http://schemas.openxmlformats.org/officeDocument/2006/relationships/slideLayout" Target="../slideLayouts/slideLayout32.xml" /><Relationship Id="rId1" Type="http://schemas.openxmlformats.org/officeDocument/2006/relationships/slideLayout" Target="../slideLayouts/slideLayout17.xml" /><Relationship Id="rId6" Type="http://schemas.openxmlformats.org/officeDocument/2006/relationships/slideLayout" Target="../slideLayouts/slideLayout22.xml" /><Relationship Id="rId11" Type="http://schemas.openxmlformats.org/officeDocument/2006/relationships/slideLayout" Target="../slideLayouts/slideLayout27.xml" /><Relationship Id="rId5" Type="http://schemas.openxmlformats.org/officeDocument/2006/relationships/slideLayout" Target="../slideLayouts/slideLayout21.xml" /><Relationship Id="rId15" Type="http://schemas.openxmlformats.org/officeDocument/2006/relationships/slideLayout" Target="../slideLayouts/slideLayout31.xml" /><Relationship Id="rId10" Type="http://schemas.openxmlformats.org/officeDocument/2006/relationships/slideLayout" Target="../slideLayouts/slideLayout26.xml" /><Relationship Id="rId4" Type="http://schemas.openxmlformats.org/officeDocument/2006/relationships/slideLayout" Target="../slideLayouts/slideLayout20.xml" /><Relationship Id="rId9" Type="http://schemas.openxmlformats.org/officeDocument/2006/relationships/slideLayout" Target="../slideLayouts/slideLayout25.xml" /><Relationship Id="rId14" Type="http://schemas.openxmlformats.org/officeDocument/2006/relationships/slideLayout" Target="../slideLayouts/slideLayout30.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 /><Relationship Id="rId13" Type="http://schemas.openxmlformats.org/officeDocument/2006/relationships/slideLayout" Target="../slideLayouts/slideLayout45.xml" /><Relationship Id="rId3" Type="http://schemas.openxmlformats.org/officeDocument/2006/relationships/slideLayout" Target="../slideLayouts/slideLayout35.xml" /><Relationship Id="rId7" Type="http://schemas.openxmlformats.org/officeDocument/2006/relationships/slideLayout" Target="../slideLayouts/slideLayout39.xml" /><Relationship Id="rId12" Type="http://schemas.openxmlformats.org/officeDocument/2006/relationships/slideLayout" Target="../slideLayouts/slideLayout44.xml" /><Relationship Id="rId17" Type="http://schemas.openxmlformats.org/officeDocument/2006/relationships/theme" Target="../theme/theme3.xml" /><Relationship Id="rId2" Type="http://schemas.openxmlformats.org/officeDocument/2006/relationships/slideLayout" Target="../slideLayouts/slideLayout34.xml" /><Relationship Id="rId16" Type="http://schemas.openxmlformats.org/officeDocument/2006/relationships/slideLayout" Target="../slideLayouts/slideLayout48.xml" /><Relationship Id="rId1" Type="http://schemas.openxmlformats.org/officeDocument/2006/relationships/slideLayout" Target="../slideLayouts/slideLayout33.xml" /><Relationship Id="rId6" Type="http://schemas.openxmlformats.org/officeDocument/2006/relationships/slideLayout" Target="../slideLayouts/slideLayout38.xml" /><Relationship Id="rId11" Type="http://schemas.openxmlformats.org/officeDocument/2006/relationships/slideLayout" Target="../slideLayouts/slideLayout43.xml" /><Relationship Id="rId5" Type="http://schemas.openxmlformats.org/officeDocument/2006/relationships/slideLayout" Target="../slideLayouts/slideLayout37.xml" /><Relationship Id="rId15" Type="http://schemas.openxmlformats.org/officeDocument/2006/relationships/slideLayout" Target="../slideLayouts/slideLayout47.xml" /><Relationship Id="rId10" Type="http://schemas.openxmlformats.org/officeDocument/2006/relationships/slideLayout" Target="../slideLayouts/slideLayout42.xml" /><Relationship Id="rId4" Type="http://schemas.openxmlformats.org/officeDocument/2006/relationships/slideLayout" Target="../slideLayouts/slideLayout36.xml" /><Relationship Id="rId9" Type="http://schemas.openxmlformats.org/officeDocument/2006/relationships/slideLayout" Target="../slideLayouts/slideLayout41.xml" /><Relationship Id="rId14" Type="http://schemas.openxmlformats.org/officeDocument/2006/relationships/slideLayout" Target="../slideLayouts/slideLayout46.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 için tıklatın</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704DAB-C84D-4049-B782-D0CA4A8FF911}" type="datetimeFigureOut">
              <a:rPr lang="tr-TR" smtClean="0"/>
              <a:t>30.05.2022</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3A6B1F5-F9DB-4CFE-A2A0-D32EB2743987}" type="slidenum">
              <a:rPr lang="tr-TR" smtClean="0"/>
              <a:t>‹#›</a:t>
            </a:fld>
            <a:endParaRPr lang="tr-TR"/>
          </a:p>
        </p:txBody>
      </p:sp>
    </p:spTree>
    <p:extLst>
      <p:ext uri="{BB962C8B-B14F-4D97-AF65-F5344CB8AC3E}">
        <p14:creationId xmlns:p14="http://schemas.microsoft.com/office/powerpoint/2010/main" val="2030862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ct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ct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 için tıklatın</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defPPr>
              <a:defRPr lang="tr-TR"/>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704DAB-C84D-4049-B782-D0CA4A8FF911}" type="datetimeFigureOut">
              <a:rPr lang="tr-TR" smtClean="0"/>
              <a:t>30.05.2022</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defPPr>
              <a:defRPr lang="tr-TR"/>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defPPr>
              <a:defRPr lang="tr-TR"/>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A6B1F5-F9DB-4CFE-A2A0-D32EB2743987}" type="slidenum">
              <a:rPr lang="tr-TR" smtClean="0"/>
              <a:t>‹#›</a:t>
            </a:fld>
            <a:endParaRPr lang="tr-TR"/>
          </a:p>
        </p:txBody>
      </p:sp>
    </p:spTree>
    <p:extLst>
      <p:ext uri="{BB962C8B-B14F-4D97-AF65-F5344CB8AC3E}">
        <p14:creationId xmlns:p14="http://schemas.microsoft.com/office/powerpoint/2010/main" val="203086214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Lst>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ct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ct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 için tıklatın</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defPPr>
              <a:defRPr lang="tr-TR"/>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883F40D-25F9-4E6A-869B-E0DB6FD64279}" type="datetimeFigureOut">
              <a:rPr lang="tr-TR" smtClean="0"/>
              <a:t>30.05.2022</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defPPr>
              <a:defRPr lang="tr-TR"/>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defPPr>
              <a:defRPr lang="tr-TR"/>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2262AB5-0660-4655-8F6C-D1A0C0042996}" type="slidenum">
              <a:rPr lang="tr-TR" smtClean="0"/>
              <a:t>‹#›</a:t>
            </a:fld>
            <a:endParaRPr lang="tr-TR"/>
          </a:p>
        </p:txBody>
      </p:sp>
    </p:spTree>
    <p:extLst>
      <p:ext uri="{BB962C8B-B14F-4D97-AF65-F5344CB8AC3E}">
        <p14:creationId xmlns:p14="http://schemas.microsoft.com/office/powerpoint/2010/main" val="391506902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Lst>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ct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ct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hyperlink" Target="https://tr.wikipedia.org/wiki/Blaise_Pascal" TargetMode="External" /><Relationship Id="rId2" Type="http://schemas.openxmlformats.org/officeDocument/2006/relationships/hyperlink" Target="https://tr.wikipedia.org/wiki/Frans%C4%B1zlar" TargetMode="External" /><Relationship Id="rId1" Type="http://schemas.openxmlformats.org/officeDocument/2006/relationships/slideLayout" Target="../slideLayouts/slideLayout2.xml" /><Relationship Id="rId6" Type="http://schemas.openxmlformats.org/officeDocument/2006/relationships/image" Target="../media/image4.png" /><Relationship Id="rId5" Type="http://schemas.openxmlformats.org/officeDocument/2006/relationships/hyperlink" Target="https://tr.wikipedia.org/wiki/Tanr%C4%B1" TargetMode="External" /><Relationship Id="rId4" Type="http://schemas.openxmlformats.org/officeDocument/2006/relationships/hyperlink" Target="https://tr.wikipedia.org/wiki/Cennet" TargetMode="External" /></Relationships>
</file>

<file path=ppt/slides/_rels/slide1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8.xml" /></Relationships>
</file>

<file path=ppt/slides/_rels/slide1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8.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 /></Relationships>
</file>

<file path=ppt/slides/_rels/slide2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34.xml" /></Relationships>
</file>

<file path=ppt/slides/_rels/slide25.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gif" /><Relationship Id="rId1" Type="http://schemas.openxmlformats.org/officeDocument/2006/relationships/slideLayout" Target="../slideLayouts/slideLayout34.xml" /></Relationships>
</file>

<file path=ppt/slides/_rels/slide26.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34.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4.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 /></Relationships>
</file>

<file path=ppt/slides/_rels/slide29.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34.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4.xml" /></Relationships>
</file>

<file path=ppt/slides/_rels/slide31.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jpeg" /><Relationship Id="rId1" Type="http://schemas.openxmlformats.org/officeDocument/2006/relationships/slideLayout" Target="../slideLayouts/slideLayout34.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a:t>Gereksinim Yönetimi</a:t>
            </a:r>
            <a:endParaRPr lang="tr-TR"/>
          </a:p>
        </p:txBody>
      </p:sp>
      <p:sp>
        <p:nvSpPr>
          <p:cNvPr id="3" name="İçerik Yer Tutucusu 2"/>
          <p:cNvSpPr>
            <a:spLocks noGrp="1"/>
          </p:cNvSpPr>
          <p:nvPr>
            <p:ph idx="1"/>
          </p:nvPr>
        </p:nvSpPr>
        <p:spPr/>
        <p:txBody>
          <a:bodyPr>
            <a:normAutofit/>
          </a:bodyPr>
          <a:lstStyle/>
          <a:p>
            <a:r>
              <a:rPr lang="en-US"/>
              <a:t>Gereksinim yönetimi, başlangıçtan teslimata kadar sistem gereksinimlerinin tanımlanmasını, belgelenmesini ve izlenmesini içerir.</a:t>
            </a:r>
          </a:p>
          <a:p>
            <a:r>
              <a:rPr lang="en-US"/>
              <a:t>Bu tanımın özü, gereksinimlerin gerçek anlamını anlamak ve sistemin yaşam döngüsü boyunca müşteri (ve paydaş) beklentilerinin yönetimidir.</a:t>
            </a:r>
          </a:p>
          <a:p>
            <a:r>
              <a:rPr lang="en-US"/>
              <a:t>Sağlam bir gereksinim yönetimi süreci, başarılı bir projenin anahtarıdır.</a:t>
            </a:r>
            <a:endParaRPr lang="tr-T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7601" y="4528039"/>
            <a:ext cx="4488038" cy="1989697"/>
          </a:xfrm>
          <a:prstGeom prst="rect">
            <a:avLst/>
          </a:prstGeom>
        </p:spPr>
      </p:pic>
    </p:spTree>
    <p:extLst>
      <p:ext uri="{BB962C8B-B14F-4D97-AF65-F5344CB8AC3E}">
        <p14:creationId xmlns:p14="http://schemas.microsoft.com/office/powerpoint/2010/main" val="406214873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Uzlaşma </a:t>
            </a:r>
            <a:r>
              <a:rPr lang="en-US"/>
              <a:t>inşası</a:t>
            </a:r>
            <a:endParaRPr lang="tr-TR"/>
          </a:p>
        </p:txBody>
      </p:sp>
      <p:sp>
        <p:nvSpPr>
          <p:cNvPr id="3" name="İçerik Yer Tutucusu 2"/>
          <p:cNvSpPr>
            <a:spLocks noGrp="1"/>
          </p:cNvSpPr>
          <p:nvPr>
            <p:ph idx="1"/>
          </p:nvPr>
        </p:nvSpPr>
        <p:spPr>
          <a:xfrm>
            <a:off x="677334" y="1536336"/>
            <a:ext cx="8596668" cy="3281850"/>
          </a:xfrm>
        </p:spPr>
        <p:txBody>
          <a:bodyPr/>
          <a:lstStyle/>
          <a:p>
            <a:r>
              <a:rPr lang="tr-TR"/>
              <a:t>Alternatiflerin listesi ve ilgili ölçek, bu gereksinimleri sessizce ve bazen de anonim olarak sıralayan bir uzmanlar paneline (ve gereksinim sıralaması durumunda, paydaşlara) sunulur. Sıralama ölçeği herhangi bir sayıda seviyeye sahip olabilir. Toplanan sıralama listesi daha sonra bir koordinatör tarafından gruba yeniden sunulur. Genellikle, sıralamalarda önemli bir anlaşmazlık vardır. Bir tartışma yürütülür ve uzmanlardan görüş farklılıklarını gerekçelendirmeleri</a:t>
            </a:r>
            <a:r>
              <a:rPr lang="en-US"/>
              <a:t> istenir.</a:t>
            </a:r>
          </a:p>
          <a:p>
            <a:r>
              <a:rPr lang="tr-TR"/>
              <a:t>Tartışmadan sonra bağımsız sıralama işlemi</a:t>
            </a:r>
            <a:r>
              <a:rPr lang="en-US"/>
              <a:t> tekrarlanır.</a:t>
            </a:r>
          </a:p>
          <a:p>
            <a:r>
              <a:rPr lang="tr-TR"/>
              <a:t>Her yinelemede, bireysel müşteri sıralamaları yakınsamaya başlamalı ve </a:t>
            </a:r>
            <a:r>
              <a:rPr lang="en-US"/>
              <a:t>süreç, </a:t>
            </a:r>
            <a:r>
              <a:rPr lang="tr-TR"/>
              <a:t>tatmin edici bir yakınsama düzeyine ulaşılana kadar devam</a:t>
            </a:r>
            <a:r>
              <a:rPr lang="en-US"/>
              <a:t> eder.</a:t>
            </a:r>
            <a:endParaRPr lang="tr-TR"/>
          </a:p>
        </p:txBody>
      </p:sp>
    </p:spTree>
    <p:extLst>
      <p:ext uri="{BB962C8B-B14F-4D97-AF65-F5344CB8AC3E}">
        <p14:creationId xmlns:p14="http://schemas.microsoft.com/office/powerpoint/2010/main" val="229051263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Uzlaşma </a:t>
            </a:r>
            <a:r>
              <a:rPr lang="en-US"/>
              <a:t>inşası</a:t>
            </a:r>
            <a:endParaRPr lang="tr-TR"/>
          </a:p>
        </p:txBody>
      </p:sp>
      <p:sp>
        <p:nvSpPr>
          <p:cNvPr id="5" name="İçerik Yer Tutucusu 4"/>
          <p:cNvSpPr>
            <a:spLocks noGrp="1"/>
          </p:cNvSpPr>
          <p:nvPr>
            <p:ph idx="1"/>
          </p:nvPr>
        </p:nvSpPr>
        <p:spPr>
          <a:xfrm>
            <a:off x="677334" y="1703389"/>
            <a:ext cx="8596668" cy="3880773"/>
          </a:xfrm>
        </p:spPr>
        <p:txBody>
          <a:bodyPr/>
          <a:lstStyle/>
          <a:p>
            <a:r>
              <a:rPr lang="en-US"/>
              <a:t>Wideband Delphi işlemi</a:t>
            </a:r>
            <a:endParaRPr lang="tr-TR"/>
          </a:p>
        </p:txBody>
      </p:sp>
      <p:pic>
        <p:nvPicPr>
          <p:cNvPr id="6" name="İçerik Yer Tutucusu 3"/>
          <p:cNvPicPr>
            <a:picLocks noChangeAspect="1"/>
          </p:cNvPicPr>
          <p:nvPr/>
        </p:nvPicPr>
        <p:blipFill>
          <a:blip r:embed="rId2"/>
          <a:stretch>
            <a:fillRect/>
          </a:stretch>
        </p:blipFill>
        <p:spPr>
          <a:xfrm>
            <a:off x="1939243" y="2335384"/>
            <a:ext cx="5499048" cy="3961618"/>
          </a:xfrm>
          <a:prstGeom prst="rect">
            <a:avLst/>
          </a:prstGeom>
        </p:spPr>
      </p:pic>
    </p:spTree>
    <p:extLst>
      <p:ext uri="{BB962C8B-B14F-4D97-AF65-F5344CB8AC3E}">
        <p14:creationId xmlns:p14="http://schemas.microsoft.com/office/powerpoint/2010/main" val="46208282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a:t>Beklenti belirleme: </a:t>
            </a:r>
            <a:r>
              <a:rPr lang="tr-TR"/>
              <a:t>Pascal'ın Bahsi</a:t>
            </a:r>
          </a:p>
        </p:txBody>
      </p:sp>
      <p:sp>
        <p:nvSpPr>
          <p:cNvPr id="3" name="İçerik Yer Tutucusu 2"/>
          <p:cNvSpPr>
            <a:spLocks noGrp="1"/>
          </p:cNvSpPr>
          <p:nvPr>
            <p:ph idx="1"/>
          </p:nvPr>
        </p:nvSpPr>
        <p:spPr>
          <a:xfrm>
            <a:off x="677334" y="1270000"/>
            <a:ext cx="8596668" cy="5022726"/>
          </a:xfrm>
        </p:spPr>
        <p:txBody>
          <a:bodyPr/>
          <a:lstStyle/>
          <a:p>
            <a:r>
              <a:rPr lang="tr-TR" b="1"/>
              <a:t>Pascal'ın Bahsi</a:t>
            </a:r>
            <a:r>
              <a:rPr lang="tr-TR"/>
              <a:t>, </a:t>
            </a:r>
            <a:r>
              <a:rPr lang="tr-TR">
                <a:hlinkClick r:id="rId2" tooltip="Fransızlar"/>
              </a:rPr>
              <a:t>Fransız</a:t>
            </a:r>
            <a:r>
              <a:rPr lang="tr-TR"/>
              <a:t> matematikçi, fizikçi ve düşünür </a:t>
            </a:r>
            <a:r>
              <a:rPr lang="tr-TR" err="1">
                <a:hlinkClick r:id="rId3" tooltip="Blaise Pascal"/>
              </a:rPr>
              <a:t>Blaise Pascal</a:t>
            </a:r>
            <a:r>
              <a:rPr lang="tr-TR"/>
              <a:t> tarafından ortaya atılmış bir argüman. Din Felsefesi altındadır.</a:t>
            </a:r>
            <a:r>
              <a:rPr lang="en-US"/>
              <a:t> </a:t>
            </a:r>
            <a:r>
              <a:rPr lang="tr-TR"/>
              <a:t>Argüman kanıt olmasa bile Tanrı'ya inanmanın, sonunda </a:t>
            </a:r>
            <a:r>
              <a:rPr lang="tr-TR">
                <a:hlinkClick r:id="rId4" tooltip="Cennet"/>
              </a:rPr>
              <a:t>Cennet</a:t>
            </a:r>
            <a:r>
              <a:rPr lang="tr-TR"/>
              <a:t> olduğu için daha akılcı olduğunu savunur.</a:t>
            </a:r>
            <a:endParaRPr lang="en-US"/>
          </a:p>
          <a:p>
            <a:r>
              <a:rPr lang="en-US"/>
              <a:t>Argüman</a:t>
            </a:r>
          </a:p>
          <a:p>
            <a:pPr lvl="1"/>
            <a:r>
              <a:rPr lang="tr-TR"/>
              <a:t>Eğer bir kimse </a:t>
            </a:r>
            <a:r>
              <a:rPr lang="tr-TR">
                <a:hlinkClick r:id="rId5" tooltip="Tanrı"/>
              </a:rPr>
              <a:t>Tanrı</a:t>
            </a:r>
            <a:r>
              <a:rPr lang="tr-TR"/>
              <a:t>'nın varlığına inanıyorsa, bundan sonsuz kazançlı çıkacaktır ve çok az kaybı olacaktır.</a:t>
            </a:r>
          </a:p>
          <a:p>
            <a:pPr lvl="1"/>
            <a:r>
              <a:rPr lang="tr-TR"/>
              <a:t>Eğer bir kimse </a:t>
            </a:r>
            <a:r>
              <a:rPr lang="tr-TR">
                <a:hlinkClick r:id="rId5" tooltip="Tanrı"/>
              </a:rPr>
              <a:t>Tanrı</a:t>
            </a:r>
            <a:r>
              <a:rPr lang="tr-TR"/>
              <a:t>'nın varlığına inanmıyorsa, bundan sonsuz zararlı çıkacaktır ve çok az kazancı olacaktır.</a:t>
            </a:r>
          </a:p>
          <a:p>
            <a:pPr lvl="1"/>
            <a:r>
              <a:rPr lang="tr-TR"/>
              <a:t>Sonsuz kazançlı ve çok az kayıplı olmak sonsuz zararlı ve az kazançlı olmaktan daha iyidir. Bu sebeple;</a:t>
            </a:r>
            <a:endParaRPr lang="en-US"/>
          </a:p>
          <a:p>
            <a:pPr lvl="1"/>
            <a:r>
              <a:rPr lang="tr-TR">
                <a:hlinkClick r:id="rId5"/>
              </a:rPr>
              <a:t>Tanrı</a:t>
            </a:r>
            <a:r>
              <a:rPr lang="tr-TR"/>
              <a:t>'ya inanmak </a:t>
            </a:r>
            <a:r>
              <a:rPr lang="tr-TR">
                <a:hlinkClick r:id="rId5" tooltip="Tanrı"/>
              </a:rPr>
              <a:t>Tanrı</a:t>
            </a:r>
            <a:r>
              <a:rPr lang="tr-TR"/>
              <a:t>'ya inanmamaktan daha iyidir.</a:t>
            </a:r>
          </a:p>
          <a:p>
            <a:pPr lvl="1"/>
            <a:endParaRPr lang="tr-TR"/>
          </a:p>
          <a:p>
            <a:pPr lvl="1"/>
            <a:endParaRPr lang="tr-TR"/>
          </a:p>
        </p:txBody>
      </p:sp>
      <p:pic>
        <p:nvPicPr>
          <p:cNvPr id="4" name="İçerik Yer Tutucusu 3"/>
          <p:cNvPicPr>
            <a:picLocks noChangeAspect="1"/>
          </p:cNvPicPr>
          <p:nvPr/>
        </p:nvPicPr>
        <p:blipFill>
          <a:blip r:embed="rId6"/>
          <a:stretch>
            <a:fillRect/>
          </a:stretch>
        </p:blipFill>
        <p:spPr>
          <a:xfrm>
            <a:off x="950252" y="5236481"/>
            <a:ext cx="7754133" cy="1362374"/>
          </a:xfrm>
          <a:prstGeom prst="rect">
            <a:avLst/>
          </a:prstGeom>
        </p:spPr>
      </p:pic>
    </p:spTree>
    <p:extLst>
      <p:ext uri="{BB962C8B-B14F-4D97-AF65-F5344CB8AC3E}">
        <p14:creationId xmlns:p14="http://schemas.microsoft.com/office/powerpoint/2010/main" val="73011301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68542" y="609600"/>
            <a:ext cx="8596668" cy="803643"/>
          </a:xfrm>
        </p:spPr>
        <p:txBody>
          <a:bodyPr/>
          <a:lstStyle/>
          <a:p>
            <a:r>
              <a:rPr lang="en-US"/>
              <a:t>Beklenti belirleme: </a:t>
            </a:r>
            <a:r>
              <a:rPr lang="tr-TR"/>
              <a:t>Pascal'ın Bahsi</a:t>
            </a:r>
          </a:p>
        </p:txBody>
      </p:sp>
      <p:sp>
        <p:nvSpPr>
          <p:cNvPr id="3" name="İçerik Yer Tutucusu 2"/>
          <p:cNvSpPr>
            <a:spLocks noGrp="1"/>
          </p:cNvSpPr>
          <p:nvPr>
            <p:ph idx="1"/>
          </p:nvPr>
        </p:nvSpPr>
        <p:spPr>
          <a:xfrm>
            <a:off x="677334" y="1413243"/>
            <a:ext cx="8596668" cy="3756634"/>
          </a:xfrm>
        </p:spPr>
        <p:txBody>
          <a:bodyPr/>
          <a:lstStyle/>
          <a:p>
            <a:r>
              <a:rPr lang="tr-TR"/>
              <a:t>Pascal'ın bahsinin beklenti belirleme ile ne ilgisi var? Paydaşlar, çeşitli organizasyonel sorunları içeren ihtimalleri oynadıkları için bazen bilgileri saklayarak veya yetersiz bilgiler sunarak bahislerini hedge</a:t>
            </a:r>
            <a:r>
              <a:rPr lang="en-US"/>
              <a:t> (önlem)</a:t>
            </a:r>
            <a:r>
              <a:rPr lang="tr-TR"/>
              <a:t> </a:t>
            </a:r>
            <a:r>
              <a:rPr lang="en-US"/>
              <a:t>ederler</a:t>
            </a:r>
            <a:r>
              <a:rPr lang="tr-TR"/>
              <a:t>. Örneğin, bir paydaş, kimsenin istemediğine inandığı ve alay konusu olabilecek bir özelliği talep etmek ister mi? Oyun teorisi açısından, onların fikirlerini saklamak daha güvenlidir</a:t>
            </a:r>
            <a:r>
              <a:rPr lang="en-US"/>
              <a:t>.</a:t>
            </a:r>
          </a:p>
          <a:p>
            <a:r>
              <a:rPr lang="en-US"/>
              <a:t>Paydaş</a:t>
            </a:r>
            <a:r>
              <a:rPr lang="tr-TR"/>
              <a:t>, meslektaşlarının aynı fikirde olmayacağına dair güçlü bir şans olduğuna inanıyorsa, beklenen sonuçlar çok daha kötüdür. Tabii ki, daha sonraki süreçte bu özellik aniden başkaları tarafından önemli olarak keşfedilebilir. Ancak artık oyunda çok geç oldu ve bu özelliği eklemek maliyetli. Paydaş ancak başlangıçta, tartışma için güvenli bir ortamda konuşsaydı, büyük bir maliyet ve sorundan kaçınılabilirdi.</a:t>
            </a:r>
          </a:p>
          <a:p>
            <a:endParaRPr lang="en-US"/>
          </a:p>
          <a:p>
            <a:endParaRPr lang="tr-TR"/>
          </a:p>
        </p:txBody>
      </p:sp>
      <p:pic>
        <p:nvPicPr>
          <p:cNvPr id="5" name="Resim 4"/>
          <p:cNvPicPr>
            <a:picLocks noChangeAspect="1"/>
          </p:cNvPicPr>
          <p:nvPr/>
        </p:nvPicPr>
        <p:blipFill>
          <a:blip r:embed="rId2"/>
          <a:stretch>
            <a:fillRect/>
          </a:stretch>
        </p:blipFill>
        <p:spPr>
          <a:xfrm>
            <a:off x="1643382" y="5294559"/>
            <a:ext cx="6664571" cy="1434257"/>
          </a:xfrm>
          <a:prstGeom prst="rect">
            <a:avLst/>
          </a:prstGeom>
        </p:spPr>
      </p:pic>
    </p:spTree>
    <p:extLst>
      <p:ext uri="{BB962C8B-B14F-4D97-AF65-F5344CB8AC3E}">
        <p14:creationId xmlns:p14="http://schemas.microsoft.com/office/powerpoint/2010/main" val="388934180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609600"/>
            <a:ext cx="8596668" cy="870284"/>
          </a:xfrm>
        </p:spPr>
        <p:txBody>
          <a:bodyPr/>
          <a:lstStyle/>
          <a:p>
            <a:r>
              <a:rPr lang="tr-TR"/>
              <a:t>Küresel </a:t>
            </a:r>
            <a:r>
              <a:rPr lang="en-US"/>
              <a:t>Gereksini</a:t>
            </a:r>
            <a:r>
              <a:rPr lang="tr-TR"/>
              <a:t>m</a:t>
            </a:r>
            <a:r>
              <a:rPr lang="en-US"/>
              <a:t> Yönetimi</a:t>
            </a:r>
            <a:endParaRPr lang="tr-TR"/>
          </a:p>
        </p:txBody>
      </p:sp>
      <p:sp>
        <p:nvSpPr>
          <p:cNvPr id="3" name="İçerik Yer Tutucusu 2"/>
          <p:cNvSpPr>
            <a:spLocks noGrp="1"/>
          </p:cNvSpPr>
          <p:nvPr>
            <p:ph idx="1"/>
          </p:nvPr>
        </p:nvSpPr>
        <p:spPr>
          <a:xfrm>
            <a:off x="677334" y="1624263"/>
            <a:ext cx="8596668" cy="4417099"/>
          </a:xfrm>
        </p:spPr>
        <p:txBody>
          <a:bodyPr>
            <a:normAutofit/>
          </a:bodyPr>
          <a:lstStyle/>
          <a:p>
            <a:pPr>
              <a:lnSpc>
                <a:spcPct val="130000"/>
              </a:lnSpc>
            </a:pPr>
            <a:r>
              <a:rPr lang="tr-TR" sz="1800">
                <a:effectLst/>
                <a:latin typeface="Lucida Sans Unicode" panose="020B0602030504020204" pitchFamily="34" charset="0"/>
                <a:ea typeface="Lucida Sans Unicode" panose="020B0602030504020204" pitchFamily="34" charset="0"/>
              </a:rPr>
              <a:t>Gereksinim mühendisliği, yazılım geliştirmede iş birliğinin en yoğun olduğu</a:t>
            </a:r>
            <a:r>
              <a:rPr lang="tr-TR" sz="1800" spc="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faaliyetlerden biridir. Mühendisler</a:t>
            </a:r>
            <a:r>
              <a:rPr lang="tr-TR" sz="1800" spc="6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uygun</a:t>
            </a:r>
            <a:r>
              <a:rPr lang="tr-TR" sz="1800" spc="6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araçlar</a:t>
            </a:r>
            <a:r>
              <a:rPr lang="tr-TR" sz="1800" spc="6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olmadan</a:t>
            </a:r>
            <a:r>
              <a:rPr lang="tr-TR" sz="1800" spc="6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gereksinimleri</a:t>
            </a:r>
            <a:r>
              <a:rPr lang="tr-TR" sz="1800" spc="-25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anlamakta güçlük çekerler. Çevik geliştirme, bu sorunu çözmeyi</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amaçlar.</a:t>
            </a:r>
          </a:p>
          <a:p>
            <a:pPr>
              <a:lnSpc>
                <a:spcPct val="130000"/>
              </a:lnSpc>
            </a:pPr>
            <a:r>
              <a:rPr lang="tr-TR" sz="1800" err="1">
                <a:effectLst/>
                <a:latin typeface="Lucida Sans Unicode" panose="020B0602030504020204" pitchFamily="34" charset="0"/>
                <a:ea typeface="Lucida Sans Unicode" panose="020B0602030504020204" pitchFamily="34" charset="0"/>
              </a:rPr>
              <a:t>Offshoring</a:t>
            </a:r>
            <a:r>
              <a:rPr lang="tr-TR">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farklı bir ana dil ve kültüre sahip bir ülkede</a:t>
            </a:r>
            <a:r>
              <a:rPr lang="tr-TR" sz="1800" spc="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gerçekleştiğinde, çalışma programları, iletişim engelleri ve işin nasıl</a:t>
            </a:r>
            <a:r>
              <a:rPr lang="tr-TR" sz="1800" spc="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yürütüleceğine ilişkin müşteri-satıcı beklentileri açısından yeni sorunlar ortaya çıkabilir.</a:t>
            </a:r>
          </a:p>
          <a:p>
            <a:pPr>
              <a:lnSpc>
                <a:spcPct val="130000"/>
              </a:lnSpc>
            </a:pPr>
            <a:r>
              <a:rPr lang="tr-TR" sz="1800">
                <a:effectLst/>
                <a:latin typeface="Lucida Sans Unicode" panose="020B0602030504020204" pitchFamily="34" charset="0"/>
                <a:ea typeface="Lucida Sans Unicode" panose="020B0602030504020204" pitchFamily="34" charset="0"/>
              </a:rPr>
              <a:t>Son</a:t>
            </a:r>
            <a:r>
              <a:rPr lang="tr-TR" sz="1800" spc="1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olarak,</a:t>
            </a:r>
            <a:r>
              <a:rPr lang="tr-TR" sz="1800" spc="1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dünya</a:t>
            </a:r>
            <a:r>
              <a:rPr lang="tr-TR" sz="1800" spc="1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çapında</a:t>
            </a:r>
            <a:r>
              <a:rPr lang="tr-TR" sz="1800" spc="1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yasalarda,</a:t>
            </a:r>
            <a:r>
              <a:rPr lang="tr-TR" sz="1800" spc="1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yasal</a:t>
            </a:r>
            <a:r>
              <a:rPr lang="tr-TR" sz="1800" spc="1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süreçlerde</a:t>
            </a:r>
            <a:r>
              <a:rPr lang="tr-TR" sz="1800" spc="1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ve</a:t>
            </a:r>
            <a:r>
              <a:rPr lang="tr-TR" sz="1800" spc="1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hatta</a:t>
            </a:r>
            <a:r>
              <a:rPr lang="tr-TR" sz="1800" spc="-22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ticari işlemlerde dürüstlük beklentilerinde büyük farklılıklar vardır. Bu konular özellikle</a:t>
            </a:r>
            <a:r>
              <a:rPr lang="tr-TR" sz="1800" spc="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gereksinimlerin</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ortaya</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çıkarılması</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aşamasında</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önemlidir.</a:t>
            </a:r>
            <a:endParaRPr lang="tr-TR"/>
          </a:p>
        </p:txBody>
      </p:sp>
    </p:spTree>
    <p:extLst>
      <p:ext uri="{BB962C8B-B14F-4D97-AF65-F5344CB8AC3E}">
        <p14:creationId xmlns:p14="http://schemas.microsoft.com/office/powerpoint/2010/main" val="406214873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49524" y="967787"/>
            <a:ext cx="8596668" cy="4922426"/>
          </a:xfrm>
        </p:spPr>
        <p:txBody>
          <a:bodyPr>
            <a:normAutofit fontScale="92500" lnSpcReduction="20000"/>
          </a:bodyPr>
          <a:lstStyle/>
          <a:p>
            <a:pPr marL="0" indent="0">
              <a:buNone/>
            </a:pPr>
            <a:r>
              <a:rPr lang="tr-TR" sz="2200">
                <a:latin typeface="Lucida Sans Unicode" panose="020B0602030504020204" pitchFamily="34" charset="0"/>
                <a:ea typeface="Lucida Sans Unicode" panose="020B0602030504020204" pitchFamily="34" charset="0"/>
              </a:rPr>
              <a:t>Projelerle ilgili gözlemlenen</a:t>
            </a:r>
            <a:r>
              <a:rPr lang="tr-TR" sz="2200" spc="-35">
                <a:effectLst/>
                <a:latin typeface="Lucida Sans Unicode" panose="020B0602030504020204" pitchFamily="34" charset="0"/>
                <a:ea typeface="Lucida Sans Unicode" panose="020B0602030504020204" pitchFamily="34" charset="0"/>
              </a:rPr>
              <a:t> </a:t>
            </a:r>
            <a:r>
              <a:rPr lang="tr-TR" sz="2200">
                <a:effectLst/>
                <a:latin typeface="Lucida Sans Unicode" panose="020B0602030504020204" pitchFamily="34" charset="0"/>
                <a:ea typeface="Lucida Sans Unicode" panose="020B0602030504020204" pitchFamily="34" charset="0"/>
              </a:rPr>
              <a:t>dokuz</a:t>
            </a:r>
            <a:r>
              <a:rPr lang="tr-TR" sz="2200" spc="-35">
                <a:effectLst/>
                <a:latin typeface="Lucida Sans Unicode" panose="020B0602030504020204" pitchFamily="34" charset="0"/>
                <a:ea typeface="Lucida Sans Unicode" panose="020B0602030504020204" pitchFamily="34" charset="0"/>
              </a:rPr>
              <a:t> </a:t>
            </a:r>
            <a:r>
              <a:rPr lang="tr-TR" sz="2200">
                <a:effectLst/>
                <a:latin typeface="Lucida Sans Unicode" panose="020B0602030504020204" pitchFamily="34" charset="0"/>
                <a:ea typeface="Lucida Sans Unicode" panose="020B0602030504020204" pitchFamily="34" charset="0"/>
              </a:rPr>
              <a:t>sorun:</a:t>
            </a:r>
          </a:p>
          <a:p>
            <a:endParaRPr lang="tr-TR">
              <a:latin typeface="Lucida Sans Unicode" panose="020B0602030504020204" pitchFamily="34" charset="0"/>
              <a:cs typeface="Lucida Sans Unicode" panose="020B0602030504020204" pitchFamily="34" charset="0"/>
            </a:endParaRPr>
          </a:p>
          <a:p>
            <a:pPr>
              <a:lnSpc>
                <a:spcPct val="150000"/>
              </a:lnSpc>
            </a:pPr>
            <a:r>
              <a:rPr lang="tr-TR" sz="1800">
                <a:effectLst/>
                <a:latin typeface="Lucida Sans Unicode" panose="020B0602030504020204" pitchFamily="34" charset="0"/>
                <a:ea typeface="Lucida Sans Unicode" panose="020B0602030504020204" pitchFamily="34" charset="0"/>
              </a:rPr>
              <a:t>Çatışan</a:t>
            </a:r>
            <a:r>
              <a:rPr lang="tr-TR" sz="1800" spc="10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müşteri-satıcı</a:t>
            </a:r>
            <a:r>
              <a:rPr lang="tr-TR" sz="1800" spc="11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hedefleri</a:t>
            </a:r>
          </a:p>
          <a:p>
            <a:pPr>
              <a:lnSpc>
                <a:spcPct val="150000"/>
              </a:lnSpc>
            </a:pPr>
            <a:r>
              <a:rPr lang="tr-TR" sz="1800">
                <a:effectLst/>
                <a:latin typeface="Lucida Sans Unicode" panose="020B0602030504020204" pitchFamily="34" charset="0"/>
                <a:ea typeface="Lucida Sans Unicode" panose="020B0602030504020204" pitchFamily="34" charset="0"/>
              </a:rPr>
              <a:t>Düşük</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müşteri</a:t>
            </a:r>
            <a:r>
              <a:rPr lang="tr-TR" sz="1800" spc="40">
                <a:effectLst/>
                <a:latin typeface="Lucida Sans Unicode" panose="020B0602030504020204" pitchFamily="34" charset="0"/>
                <a:ea typeface="Lucida Sans Unicode" panose="020B0602030504020204" pitchFamily="34" charset="0"/>
              </a:rPr>
              <a:t> </a:t>
            </a:r>
            <a:r>
              <a:rPr lang="tr-TR" spc="40">
                <a:latin typeface="Lucida Sans Unicode" panose="020B0602030504020204" pitchFamily="34" charset="0"/>
                <a:ea typeface="Lucida Sans Unicode" panose="020B0602030504020204" pitchFamily="34" charset="0"/>
              </a:rPr>
              <a:t>ilgisi</a:t>
            </a:r>
          </a:p>
          <a:p>
            <a:pPr>
              <a:lnSpc>
                <a:spcPct val="150000"/>
              </a:lnSpc>
            </a:pPr>
            <a:r>
              <a:rPr lang="tr-TR" sz="1800">
                <a:effectLst/>
                <a:latin typeface="Lucida Sans Unicode" panose="020B0602030504020204" pitchFamily="34" charset="0"/>
                <a:ea typeface="Lucida Sans Unicode" panose="020B0602030504020204" pitchFamily="34" charset="0"/>
              </a:rPr>
              <a:t>Çatışan gereksinim mühendisliği yaklaşımları (müşteri ve satıcı arasında)</a:t>
            </a:r>
            <a:r>
              <a:rPr lang="tr-TR" sz="1800" spc="-225">
                <a:effectLst/>
                <a:latin typeface="Lucida Sans Unicode" panose="020B0602030504020204" pitchFamily="34" charset="0"/>
                <a:ea typeface="Lucida Sans Unicode" panose="020B0602030504020204" pitchFamily="34" charset="0"/>
              </a:rPr>
              <a:t> </a:t>
            </a:r>
            <a:endParaRPr lang="tr-TR" sz="1800" spc="40">
              <a:effectLst/>
              <a:latin typeface="Lucida Sans Unicode" panose="020B0602030504020204" pitchFamily="34" charset="0"/>
              <a:ea typeface="Lucida Sans Unicode" panose="020B0602030504020204" pitchFamily="34" charset="0"/>
            </a:endParaRPr>
          </a:p>
          <a:p>
            <a:pPr>
              <a:lnSpc>
                <a:spcPct val="150000"/>
              </a:lnSpc>
            </a:pPr>
            <a:r>
              <a:rPr lang="tr-TR" sz="1800">
                <a:effectLst/>
                <a:latin typeface="Lucida Sans Unicode" panose="020B0602030504020204" pitchFamily="34" charset="0"/>
                <a:ea typeface="Lucida Sans Unicode" panose="020B0602030504020204" pitchFamily="34" charset="0"/>
              </a:rPr>
              <a:t>Müşteri</a:t>
            </a:r>
            <a:r>
              <a:rPr lang="tr-TR" sz="1800" spc="-2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taahhüdünün</a:t>
            </a:r>
            <a:r>
              <a:rPr lang="tr-TR" sz="1800" spc="-2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proje</a:t>
            </a:r>
            <a:r>
              <a:rPr lang="tr-TR" sz="1800" spc="-2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hedefleriyle uyuşmaması</a:t>
            </a:r>
          </a:p>
          <a:p>
            <a:pPr>
              <a:lnSpc>
                <a:spcPct val="150000"/>
              </a:lnSpc>
            </a:pPr>
            <a:r>
              <a:rPr lang="tr-TR" sz="1800">
                <a:effectLst/>
                <a:latin typeface="Lucida Sans Unicode" panose="020B0602030504020204" pitchFamily="34" charset="0"/>
                <a:ea typeface="Lucida Sans Unicode" panose="020B0602030504020204" pitchFamily="34" charset="0"/>
              </a:rPr>
              <a:t>Takım</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seçiminde</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anlaşmazlıklar</a:t>
            </a:r>
          </a:p>
          <a:p>
            <a:pPr>
              <a:lnSpc>
                <a:spcPct val="150000"/>
              </a:lnSpc>
            </a:pPr>
            <a:r>
              <a:rPr lang="tr-TR" sz="1800">
                <a:effectLst/>
                <a:latin typeface="Lucida Sans Unicode" panose="020B0602030504020204" pitchFamily="34" charset="0"/>
                <a:ea typeface="Lucida Sans Unicode" panose="020B0602030504020204" pitchFamily="34" charset="0"/>
              </a:rPr>
              <a:t>İletişim</a:t>
            </a:r>
            <a:r>
              <a:rPr lang="tr-TR" sz="1800" spc="2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sorunları</a:t>
            </a:r>
          </a:p>
          <a:p>
            <a:pPr>
              <a:lnSpc>
                <a:spcPct val="150000"/>
              </a:lnSpc>
            </a:pPr>
            <a:r>
              <a:rPr lang="tr-TR" sz="1800">
                <a:effectLst/>
                <a:latin typeface="Lucida Sans Unicode" panose="020B0602030504020204" pitchFamily="34" charset="0"/>
                <a:ea typeface="Lucida Sans Unicode" panose="020B0602030504020204" pitchFamily="34" charset="0"/>
              </a:rPr>
              <a:t>Sorumluluğu</a:t>
            </a:r>
            <a:r>
              <a:rPr lang="tr-TR" sz="1800" spc="6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reddetmek</a:t>
            </a:r>
          </a:p>
          <a:p>
            <a:pPr>
              <a:lnSpc>
                <a:spcPct val="150000"/>
              </a:lnSpc>
            </a:pPr>
            <a:r>
              <a:rPr lang="tr-TR" sz="1800">
                <a:effectLst/>
                <a:latin typeface="Lucida Sans Unicode" panose="020B0602030504020204" pitchFamily="34" charset="0"/>
                <a:ea typeface="Lucida Sans Unicode" panose="020B0602030504020204" pitchFamily="34" charset="0"/>
              </a:rPr>
              <a:t>Oturum</a:t>
            </a:r>
            <a:r>
              <a:rPr lang="tr-TR" sz="1800" spc="6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kapatma</a:t>
            </a:r>
            <a:r>
              <a:rPr lang="tr-TR" sz="1800" spc="6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sorunları</a:t>
            </a:r>
          </a:p>
          <a:p>
            <a:pPr>
              <a:lnSpc>
                <a:spcPct val="150000"/>
              </a:lnSpc>
            </a:pPr>
            <a:r>
              <a:rPr lang="tr-TR" sz="1800">
                <a:effectLst/>
                <a:latin typeface="Lucida Sans Unicode" panose="020B0602030504020204" pitchFamily="34" charset="0"/>
                <a:ea typeface="Lucida Sans Unicode" panose="020B0602030504020204" pitchFamily="34" charset="0"/>
              </a:rPr>
              <a:t>Beklentilerle</a:t>
            </a:r>
            <a:r>
              <a:rPr lang="tr-TR" sz="1800" spc="5">
                <a:effectLst/>
                <a:latin typeface="Lucida Sans Unicode" panose="020B0602030504020204" pitchFamily="34" charset="0"/>
                <a:ea typeface="Lucida Sans Unicode" panose="020B0602030504020204" pitchFamily="34" charset="0"/>
              </a:rPr>
              <a:t> uyuşmayan </a:t>
            </a:r>
            <a:r>
              <a:rPr lang="tr-TR" sz="1800">
                <a:effectLst/>
                <a:latin typeface="Lucida Sans Unicode" panose="020B0602030504020204" pitchFamily="34" charset="0"/>
                <a:ea typeface="Lucida Sans Unicode" panose="020B0602030504020204" pitchFamily="34" charset="0"/>
              </a:rPr>
              <a:t>araçlar</a:t>
            </a:r>
          </a:p>
          <a:p>
            <a:endParaRPr lang="en-US">
              <a:latin typeface="Lucida Sans Unicode" panose="020B0602030504020204" pitchFamily="34" charset="0"/>
              <a:cs typeface="Lucida Sans Unicode" panose="020B0602030504020204" pitchFamily="34" charset="0"/>
            </a:endParaRPr>
          </a:p>
        </p:txBody>
      </p:sp>
      <p:pic>
        <p:nvPicPr>
          <p:cNvPr id="2" name="Resim 1">
            <a:extLst>
              <a:ext uri="{FF2B5EF4-FFF2-40B4-BE49-F238E27FC236}">
                <a16:creationId xmlns:a16="http://schemas.microsoft.com/office/drawing/2014/main" id="{FAA9F595-DF90-EDB2-A822-F9604625339A}"/>
              </a:ext>
            </a:extLst>
          </p:cNvPr>
          <p:cNvPicPr>
            <a:picLocks noChangeAspect="1"/>
          </p:cNvPicPr>
          <p:nvPr/>
        </p:nvPicPr>
        <p:blipFill>
          <a:blip r:embed="rId2"/>
          <a:stretch>
            <a:fillRect/>
          </a:stretch>
        </p:blipFill>
        <p:spPr>
          <a:xfrm>
            <a:off x="4884820" y="3716419"/>
            <a:ext cx="4692317" cy="2696411"/>
          </a:xfrm>
          <a:prstGeom prst="rect">
            <a:avLst/>
          </a:prstGeom>
        </p:spPr>
      </p:pic>
    </p:spTree>
    <p:extLst>
      <p:ext uri="{BB962C8B-B14F-4D97-AF65-F5344CB8AC3E}">
        <p14:creationId xmlns:p14="http://schemas.microsoft.com/office/powerpoint/2010/main" val="122778247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2">
            <a:extLst>
              <a:ext uri="{FF2B5EF4-FFF2-40B4-BE49-F238E27FC236}">
                <a16:creationId xmlns:a16="http://schemas.microsoft.com/office/drawing/2014/main" id="{BCC48792-8491-7A96-6B35-84341132416A}"/>
              </a:ext>
            </a:extLst>
          </p:cNvPr>
          <p:cNvSpPr>
            <a:spLocks noGrp="1"/>
          </p:cNvSpPr>
          <p:nvPr>
            <p:ph idx="1"/>
          </p:nvPr>
        </p:nvSpPr>
        <p:spPr>
          <a:xfrm>
            <a:off x="677334" y="854242"/>
            <a:ext cx="8596668" cy="5187121"/>
          </a:xfrm>
        </p:spPr>
        <p:txBody>
          <a:bodyPr>
            <a:normAutofit/>
          </a:bodyPr>
          <a:lstStyle/>
          <a:p>
            <a:pPr marL="0" indent="0">
              <a:buNone/>
            </a:pPr>
            <a:r>
              <a:rPr lang="tr-TR" sz="2200">
                <a:latin typeface="Lucida Sans Unicode" panose="020B0602030504020204" pitchFamily="34" charset="0"/>
                <a:cs typeface="Lucida Sans Unicode" panose="020B0602030504020204" pitchFamily="34" charset="0"/>
              </a:rPr>
              <a:t>Proje deneyimlerinin bir analizine dayanarak, bu durumlarda aşağıdaki faktörler eksik olabilir:</a:t>
            </a:r>
          </a:p>
          <a:p>
            <a:endParaRPr lang="tr-TR">
              <a:latin typeface="Lucida Sans Unicode" panose="020B0602030504020204" pitchFamily="34" charset="0"/>
              <a:cs typeface="Lucida Sans Unicode" panose="020B0602030504020204" pitchFamily="34" charset="0"/>
            </a:endParaRPr>
          </a:p>
          <a:p>
            <a:pPr>
              <a:spcBef>
                <a:spcPts val="600"/>
              </a:spcBef>
            </a:pPr>
            <a:r>
              <a:rPr lang="tr-TR">
                <a:latin typeface="Lucida Sans Unicode" panose="020B0602030504020204" pitchFamily="34" charset="0"/>
                <a:cs typeface="Lucida Sans Unicode" panose="020B0602030504020204" pitchFamily="34" charset="0"/>
              </a:rPr>
              <a:t>Paylaşılan hedef, yani bir proje metaforu</a:t>
            </a:r>
          </a:p>
          <a:p>
            <a:pPr>
              <a:spcBef>
                <a:spcPts val="600"/>
              </a:spcBef>
            </a:pPr>
            <a:endParaRPr lang="tr-TR">
              <a:latin typeface="Lucida Sans Unicode" panose="020B0602030504020204" pitchFamily="34" charset="0"/>
              <a:cs typeface="Lucida Sans Unicode" panose="020B0602030504020204" pitchFamily="34" charset="0"/>
            </a:endParaRPr>
          </a:p>
          <a:p>
            <a:pPr>
              <a:spcBef>
                <a:spcPts val="600"/>
              </a:spcBef>
            </a:pPr>
            <a:r>
              <a:rPr lang="tr-TR">
                <a:latin typeface="Lucida Sans Unicode" panose="020B0602030504020204" pitchFamily="34" charset="0"/>
                <a:cs typeface="Lucida Sans Unicode" panose="020B0602030504020204" pitchFamily="34" charset="0"/>
              </a:rPr>
              <a:t>Paylaşılan kültür—sosyolojik anlamda değil, proje anlamında </a:t>
            </a:r>
          </a:p>
          <a:p>
            <a:pPr>
              <a:spcBef>
                <a:spcPts val="600"/>
              </a:spcBef>
            </a:pPr>
            <a:endParaRPr lang="tr-TR">
              <a:latin typeface="Lucida Sans Unicode" panose="020B0602030504020204" pitchFamily="34" charset="0"/>
              <a:cs typeface="Lucida Sans Unicode" panose="020B0602030504020204" pitchFamily="34" charset="0"/>
            </a:endParaRPr>
          </a:p>
          <a:p>
            <a:pPr>
              <a:spcBef>
                <a:spcPts val="600"/>
              </a:spcBef>
            </a:pPr>
            <a:r>
              <a:rPr lang="tr-TR">
                <a:latin typeface="Lucida Sans Unicode" panose="020B0602030504020204" pitchFamily="34" charset="0"/>
                <a:cs typeface="Lucida Sans Unicode" panose="020B0602030504020204" pitchFamily="34" charset="0"/>
              </a:rPr>
              <a:t>Paylaşılan süreç</a:t>
            </a:r>
          </a:p>
          <a:p>
            <a:pPr>
              <a:spcBef>
                <a:spcPts val="600"/>
              </a:spcBef>
            </a:pPr>
            <a:endParaRPr lang="tr-TR">
              <a:latin typeface="Lucida Sans Unicode" panose="020B0602030504020204" pitchFamily="34" charset="0"/>
              <a:cs typeface="Lucida Sans Unicode" panose="020B0602030504020204" pitchFamily="34" charset="0"/>
            </a:endParaRPr>
          </a:p>
          <a:p>
            <a:pPr>
              <a:spcBef>
                <a:spcPts val="600"/>
              </a:spcBef>
            </a:pPr>
            <a:r>
              <a:rPr lang="tr-TR">
                <a:latin typeface="Lucida Sans Unicode" panose="020B0602030504020204" pitchFamily="34" charset="0"/>
                <a:cs typeface="Lucida Sans Unicode" panose="020B0602030504020204" pitchFamily="34" charset="0"/>
              </a:rPr>
              <a:t>Paylaşılan sorumluluk </a:t>
            </a:r>
          </a:p>
          <a:p>
            <a:pPr>
              <a:spcBef>
                <a:spcPts val="600"/>
              </a:spcBef>
            </a:pPr>
            <a:endParaRPr lang="tr-TR">
              <a:latin typeface="Lucida Sans Unicode" panose="020B0602030504020204" pitchFamily="34" charset="0"/>
              <a:cs typeface="Lucida Sans Unicode" panose="020B0602030504020204" pitchFamily="34" charset="0"/>
            </a:endParaRPr>
          </a:p>
          <a:p>
            <a:pPr>
              <a:spcBef>
                <a:spcPts val="600"/>
              </a:spcBef>
            </a:pPr>
            <a:r>
              <a:rPr lang="tr-TR">
                <a:latin typeface="Lucida Sans Unicode" panose="020B0602030504020204" pitchFamily="34" charset="0"/>
                <a:cs typeface="Lucida Sans Unicode" panose="020B0602030504020204" pitchFamily="34" charset="0"/>
              </a:rPr>
              <a:t>Güven</a:t>
            </a:r>
          </a:p>
          <a:p>
            <a:endParaRPr lang="en-US"/>
          </a:p>
        </p:txBody>
      </p:sp>
      <p:pic>
        <p:nvPicPr>
          <p:cNvPr id="8" name="Resim 7">
            <a:extLst>
              <a:ext uri="{FF2B5EF4-FFF2-40B4-BE49-F238E27FC236}">
                <a16:creationId xmlns:a16="http://schemas.microsoft.com/office/drawing/2014/main" id="{BEFDF8CF-71BC-A200-5729-DCEA5B329A42}"/>
              </a:ext>
            </a:extLst>
          </p:cNvPr>
          <p:cNvPicPr>
            <a:picLocks noChangeAspect="1"/>
          </p:cNvPicPr>
          <p:nvPr/>
        </p:nvPicPr>
        <p:blipFill>
          <a:blip r:embed="rId2"/>
          <a:stretch>
            <a:fillRect/>
          </a:stretch>
        </p:blipFill>
        <p:spPr>
          <a:xfrm>
            <a:off x="4006515" y="3447802"/>
            <a:ext cx="4842209" cy="2735534"/>
          </a:xfrm>
          <a:prstGeom prst="rect">
            <a:avLst/>
          </a:prstGeom>
        </p:spPr>
      </p:pic>
    </p:spTree>
    <p:extLst>
      <p:ext uri="{BB962C8B-B14F-4D97-AF65-F5344CB8AC3E}">
        <p14:creationId xmlns:p14="http://schemas.microsoft.com/office/powerpoint/2010/main" val="165470999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348916"/>
            <a:ext cx="8596668" cy="1191126"/>
          </a:xfrm>
        </p:spPr>
        <p:txBody>
          <a:bodyPr/>
          <a:lstStyle/>
          <a:p>
            <a:r>
              <a:rPr lang="tr-TR"/>
              <a:t>Gereksinim Yönetiminde Anti-Modeller </a:t>
            </a:r>
          </a:p>
        </p:txBody>
      </p:sp>
      <p:sp>
        <p:nvSpPr>
          <p:cNvPr id="3" name="İçerik Yer Tutucusu 2"/>
          <p:cNvSpPr>
            <a:spLocks noGrp="1"/>
          </p:cNvSpPr>
          <p:nvPr>
            <p:ph idx="1"/>
          </p:nvPr>
        </p:nvSpPr>
        <p:spPr>
          <a:xfrm>
            <a:off x="677333" y="1540042"/>
            <a:ext cx="8947929" cy="4090737"/>
          </a:xfrm>
        </p:spPr>
        <p:txBody>
          <a:bodyPr/>
          <a:lstStyle/>
          <a:p>
            <a:pPr>
              <a:lnSpc>
                <a:spcPct val="130000"/>
              </a:lnSpc>
            </a:pPr>
            <a:r>
              <a:rPr lang="tr-TR" sz="1800">
                <a:effectLst/>
                <a:latin typeface="Lucida Sans Unicode" panose="020B0602030504020204" pitchFamily="34" charset="0"/>
                <a:ea typeface="Lucida Sans Unicode" panose="020B0602030504020204" pitchFamily="34" charset="0"/>
              </a:rPr>
              <a:t>Sorunlu</a:t>
            </a:r>
            <a:r>
              <a:rPr lang="tr-TR" sz="1800" spc="10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organizasyonlarda,</a:t>
            </a:r>
            <a:r>
              <a:rPr lang="tr-TR" sz="1800" spc="11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başarının</a:t>
            </a:r>
            <a:r>
              <a:rPr lang="tr-TR" sz="1800" spc="11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önündeki</a:t>
            </a:r>
            <a:r>
              <a:rPr lang="tr-TR" sz="1800" spc="11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en</a:t>
            </a:r>
            <a:r>
              <a:rPr lang="tr-TR" sz="1800" spc="10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büyük</a:t>
            </a:r>
            <a:r>
              <a:rPr lang="tr-TR" sz="1800" spc="11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engel,</a:t>
            </a:r>
            <a:r>
              <a:rPr lang="tr-TR" spc="110">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problemin</a:t>
            </a:r>
            <a:r>
              <a:rPr lang="tr-TR" sz="1800" spc="11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doğru</a:t>
            </a:r>
            <a:r>
              <a:rPr lang="tr-TR" sz="1800" spc="-22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tanımlanmamasıdır. Organizasyonel işlev bozukluğunu teşhis etmek, gereksinim</a:t>
            </a:r>
            <a:r>
              <a:rPr lang="tr-TR" sz="1800" spc="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mühendisliği</a:t>
            </a:r>
            <a:r>
              <a:rPr lang="tr-TR" sz="1800" spc="1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problemlerine</a:t>
            </a:r>
            <a:r>
              <a:rPr lang="tr-TR" sz="1800" spc="1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yol</a:t>
            </a:r>
            <a:r>
              <a:rPr lang="tr-TR" sz="1800" spc="1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açacak</a:t>
            </a:r>
            <a:r>
              <a:rPr lang="tr-TR" sz="1800" spc="1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temel</a:t>
            </a:r>
            <a:r>
              <a:rPr lang="tr-TR" sz="1800" spc="1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problemlerle</a:t>
            </a:r>
            <a:r>
              <a:rPr lang="tr-TR" sz="1800" spc="1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uğraşırken</a:t>
            </a:r>
            <a:r>
              <a:rPr lang="tr-TR" sz="1800" spc="1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oldukça</a:t>
            </a:r>
            <a:r>
              <a:rPr lang="tr-TR" sz="1800" spc="1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önemlidir.</a:t>
            </a:r>
          </a:p>
          <a:p>
            <a:pPr>
              <a:lnSpc>
                <a:spcPct val="130000"/>
              </a:lnSpc>
            </a:pPr>
            <a:r>
              <a:rPr lang="tr-TR" sz="1800">
                <a:effectLst/>
                <a:latin typeface="Lucida Sans Unicode" panose="020B0602030504020204" pitchFamily="34" charset="0"/>
                <a:ea typeface="Lucida Sans Unicode" panose="020B0602030504020204" pitchFamily="34" charset="0"/>
              </a:rPr>
              <a:t>Çığır</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açan</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kitaplarında</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Brown</a:t>
            </a:r>
            <a:r>
              <a:rPr lang="tr-TR" sz="1800" spc="4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ve</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ark.</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(1998),</a:t>
            </a:r>
            <a:r>
              <a:rPr lang="tr-TR" sz="1800" spc="4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yazılım</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mimarisinde</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ve</a:t>
            </a:r>
            <a:r>
              <a:rPr lang="tr-TR" sz="1800" spc="4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tasarımında</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ve</a:t>
            </a:r>
            <a:r>
              <a:rPr lang="tr-TR" sz="1800" spc="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yazılım</a:t>
            </a:r>
            <a:r>
              <a:rPr lang="tr-TR" sz="1800" spc="8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projelerinin</a:t>
            </a:r>
            <a:r>
              <a:rPr lang="tr-TR" sz="1800" spc="9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yönetiminde</a:t>
            </a:r>
            <a:r>
              <a:rPr lang="tr-TR" sz="1800" spc="8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ortaya</a:t>
            </a:r>
            <a:r>
              <a:rPr lang="tr-TR" sz="1800" spc="9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çıkabilecek</a:t>
            </a:r>
            <a:r>
              <a:rPr lang="tr-TR" sz="1800" spc="8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problemlerin</a:t>
            </a:r>
            <a:r>
              <a:rPr lang="tr-TR" sz="1800" spc="9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veya</a:t>
            </a:r>
            <a:r>
              <a:rPr lang="tr-TR" sz="1800" spc="8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anti</a:t>
            </a:r>
            <a:r>
              <a:rPr lang="tr-TR" sz="1800" spc="9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modellerin</a:t>
            </a:r>
            <a:r>
              <a:rPr lang="tr-TR" sz="1800" spc="8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bir</a:t>
            </a:r>
            <a:r>
              <a:rPr lang="tr-TR" sz="1800" spc="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sınıflandırmasını</a:t>
            </a:r>
            <a:r>
              <a:rPr lang="tr-TR" sz="1800" spc="10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tanımladı.</a:t>
            </a:r>
          </a:p>
          <a:p>
            <a:pPr>
              <a:lnSpc>
                <a:spcPct val="130000"/>
              </a:lnSpc>
            </a:pPr>
            <a:r>
              <a:rPr lang="tr-TR" sz="1800">
                <a:effectLst/>
                <a:latin typeface="Lucida Sans Unicode" panose="020B0602030504020204" pitchFamily="34" charset="0"/>
                <a:ea typeface="Lucida Sans Unicode" panose="020B0602030504020204" pitchFamily="34" charset="0"/>
              </a:rPr>
              <a:t>Böyle</a:t>
            </a:r>
            <a:r>
              <a:rPr lang="tr-TR" sz="1800" spc="-6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bir</a:t>
            </a:r>
            <a:r>
              <a:rPr lang="tr-TR" sz="1800" spc="-6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sınıflandırma</a:t>
            </a:r>
            <a:r>
              <a:rPr lang="tr-TR" sz="1800" spc="-6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sağlamanın</a:t>
            </a:r>
            <a:r>
              <a:rPr lang="tr-TR" sz="1800" spc="-6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yararı,</a:t>
            </a:r>
            <a:r>
              <a:rPr lang="tr-TR" sz="1800" spc="-6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sorunlu</a:t>
            </a:r>
            <a:r>
              <a:rPr lang="tr-TR" sz="1800" spc="-6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durumların</a:t>
            </a:r>
            <a:r>
              <a:rPr lang="tr-TR" sz="1800" spc="-6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hızlı</a:t>
            </a:r>
            <a:r>
              <a:rPr lang="tr-TR" sz="1800" spc="-6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ve</a:t>
            </a:r>
            <a:r>
              <a:rPr lang="tr-TR" sz="1800" spc="-6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doğru</a:t>
            </a:r>
            <a:r>
              <a:rPr lang="tr-TR" sz="1800" spc="-2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bir şekilde tanımlanmasına yardımcı olması ve bu</a:t>
            </a:r>
            <a:r>
              <a:rPr lang="tr-TR" sz="1800" spc="4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durumlarda</a:t>
            </a:r>
            <a:r>
              <a:rPr lang="tr-TR" sz="1800" spc="4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çalışanlara,</a:t>
            </a:r>
            <a:r>
              <a:rPr lang="tr-TR" spc="45">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biraz</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rahatlama</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sağlaması ve</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yalnız</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olmadıklarını hissettirmesidir.</a:t>
            </a:r>
          </a:p>
          <a:p>
            <a:endParaRPr lang="tr-TR">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28705402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180474"/>
            <a:ext cx="8596668" cy="866273"/>
          </a:xfrm>
        </p:spPr>
        <p:txBody>
          <a:bodyPr>
            <a:normAutofit/>
          </a:bodyPr>
          <a:lstStyle/>
          <a:p>
            <a:r>
              <a:rPr lang="tr-TR"/>
              <a:t>Çevresel Anti-Modeller</a:t>
            </a:r>
            <a:endParaRPr lang="tr-TR" sz="2800"/>
          </a:p>
        </p:txBody>
      </p:sp>
      <p:sp>
        <p:nvSpPr>
          <p:cNvPr id="3" name="İçerik Yer Tutucusu 2"/>
          <p:cNvSpPr>
            <a:spLocks noGrp="1"/>
          </p:cNvSpPr>
          <p:nvPr>
            <p:ph idx="1"/>
          </p:nvPr>
        </p:nvSpPr>
        <p:spPr>
          <a:xfrm>
            <a:off x="677334" y="1479886"/>
            <a:ext cx="8596668" cy="1130968"/>
          </a:xfrm>
        </p:spPr>
        <p:txBody>
          <a:bodyPr/>
          <a:lstStyle/>
          <a:p>
            <a:r>
              <a:rPr lang="tr-TR" sz="1800">
                <a:effectLst/>
                <a:latin typeface="Lucida Sans Unicode" panose="020B0602030504020204" pitchFamily="34" charset="0"/>
                <a:ea typeface="Lucida Sans Unicode" panose="020B0602030504020204" pitchFamily="34" charset="0"/>
              </a:rPr>
              <a:t>Farklı</a:t>
            </a:r>
            <a:r>
              <a:rPr lang="tr-TR" sz="1800" spc="-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hedeflerle ilgili doğrudan ve</a:t>
            </a:r>
            <a:r>
              <a:rPr lang="tr-TR" sz="1800" spc="-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dolaylı birçok sorun vardır.</a:t>
            </a:r>
          </a:p>
          <a:p>
            <a:r>
              <a:rPr lang="tr-TR" sz="1800">
                <a:effectLst/>
                <a:latin typeface="Lucida Sans Unicode" panose="020B0602030504020204" pitchFamily="34" charset="0"/>
                <a:ea typeface="Lucida Sans Unicode" panose="020B0602030504020204" pitchFamily="34" charset="0"/>
              </a:rPr>
              <a:t>Bir kuruluşun misyonuna aykırı olan gizli ve kişisel gündemler, kaynakları stratejik olarak</a:t>
            </a:r>
            <a:r>
              <a:rPr lang="tr-TR" sz="1800" spc="-21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önemli</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görevlerden</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mahrum</a:t>
            </a:r>
            <a:r>
              <a:rPr lang="tr-TR" sz="1800" spc="-4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bırakır.</a:t>
            </a:r>
            <a:endParaRPr lang="tr-TR"/>
          </a:p>
        </p:txBody>
      </p:sp>
      <p:sp>
        <p:nvSpPr>
          <p:cNvPr id="4" name="Unvan 1">
            <a:extLst>
              <a:ext uri="{FF2B5EF4-FFF2-40B4-BE49-F238E27FC236}">
                <a16:creationId xmlns:a16="http://schemas.microsoft.com/office/drawing/2014/main" id="{DA7E3F87-26FF-FA25-26D8-502A83D912E1}"/>
              </a:ext>
            </a:extLst>
          </p:cNvPr>
          <p:cNvSpPr txBox="1"/>
          <p:nvPr/>
        </p:nvSpPr>
        <p:spPr>
          <a:xfrm>
            <a:off x="677334" y="926433"/>
            <a:ext cx="8596668" cy="553452"/>
          </a:xfrm>
          <a:prstGeom prst="rect">
            <a:avLst/>
          </a:prstGeom>
        </p:spPr>
        <p:txBody>
          <a:bodyPr vert="horz" lIns="91440" tIns="45720" rIns="91440" bIns="45720" rtlCol="0" anchor="t">
            <a:normAutofit fontScale="97500"/>
          </a:bodyPr>
          <a:lstStyle>
            <a:defPPr>
              <a:defRPr lang="tr-TR"/>
            </a:defPPr>
            <a:lvl1pPr marL="0" algn="l" defTabSz="457200" rtl="0" eaLnBrk="1" latinLnBrk="0" hangingPunct="1">
              <a:spcBef>
                <a:spcPct val="0"/>
              </a:spcBef>
              <a:buNone/>
              <a:defRPr sz="3600" kern="1200">
                <a:solidFill>
                  <a:schemeClr val="accent1"/>
                </a:solidFill>
                <a:latin typeface="+mj-lt"/>
                <a:ea typeface="+mj-ea"/>
                <a:cs typeface="+mj-cs"/>
              </a:defRPr>
            </a:lvl1pPr>
            <a:lvl2pPr marL="457200" algn="l" defTabSz="914400" rtl="0" eaLnBrk="1" latinLnBrk="0" hangingPunct="1">
              <a:defRPr sz="1800" kern="1200">
                <a:solidFill>
                  <a:schemeClr val="tx2"/>
                </a:solidFill>
                <a:latin typeface="+mn-lt"/>
                <a:ea typeface="+mn-ea"/>
                <a:cs typeface="+mn-cs"/>
              </a:defRPr>
            </a:lvl2pPr>
            <a:lvl3pPr marL="914400" algn="l" defTabSz="914400" rtl="0" eaLnBrk="1" latinLnBrk="0" hangingPunct="1">
              <a:defRPr sz="1800" kern="1200">
                <a:solidFill>
                  <a:schemeClr val="tx2"/>
                </a:solidFill>
                <a:latin typeface="+mn-lt"/>
                <a:ea typeface="+mn-ea"/>
                <a:cs typeface="+mn-cs"/>
              </a:defRPr>
            </a:lvl3pPr>
            <a:lvl4pPr marL="1371600" algn="l" defTabSz="914400" rtl="0" eaLnBrk="1" latinLnBrk="0" hangingPunct="1">
              <a:defRPr sz="1800" kern="1200">
                <a:solidFill>
                  <a:schemeClr val="tx2"/>
                </a:solidFill>
                <a:latin typeface="+mn-lt"/>
                <a:ea typeface="+mn-ea"/>
                <a:cs typeface="+mn-cs"/>
              </a:defRPr>
            </a:lvl4pPr>
            <a:lvl5pPr marL="1828800" algn="l" defTabSz="914400" rtl="0" eaLnBrk="1" latinLnBrk="0" hangingPunct="1">
              <a:defRPr sz="1800" kern="1200">
                <a:solidFill>
                  <a:schemeClr val="tx2"/>
                </a:solidFill>
                <a:latin typeface="+mn-lt"/>
                <a:ea typeface="+mn-ea"/>
                <a:cs typeface="+mn-cs"/>
              </a:defRPr>
            </a:lvl5pPr>
            <a:lvl6pPr marL="2286000" algn="l" defTabSz="914400" rtl="0" eaLnBrk="1" latinLnBrk="0" hangingPunct="1">
              <a:defRPr sz="1800" kern="1200">
                <a:solidFill>
                  <a:schemeClr val="tx2"/>
                </a:solidFill>
                <a:latin typeface="+mn-lt"/>
                <a:ea typeface="+mn-ea"/>
                <a:cs typeface="+mn-cs"/>
              </a:defRPr>
            </a:lvl6pPr>
            <a:lvl7pPr marL="2743200" algn="l" defTabSz="914400" rtl="0" eaLnBrk="1" latinLnBrk="0" hangingPunct="1">
              <a:defRPr sz="1800" kern="1200">
                <a:solidFill>
                  <a:schemeClr val="tx2"/>
                </a:solidFill>
                <a:latin typeface="+mn-lt"/>
                <a:ea typeface="+mn-ea"/>
                <a:cs typeface="+mn-cs"/>
              </a:defRPr>
            </a:lvl7pPr>
            <a:lvl8pPr marL="3200400" algn="l" defTabSz="914400" rtl="0" eaLnBrk="1" latinLnBrk="0" hangingPunct="1">
              <a:defRPr sz="1800" kern="1200">
                <a:solidFill>
                  <a:schemeClr val="tx2"/>
                </a:solidFill>
                <a:latin typeface="+mn-lt"/>
                <a:ea typeface="+mn-ea"/>
                <a:cs typeface="+mn-cs"/>
              </a:defRPr>
            </a:lvl8pPr>
            <a:lvl9pPr marL="3657600" algn="l" defTabSz="914400" rtl="0" eaLnBrk="1" latinLnBrk="0" hangingPunct="1">
              <a:defRPr sz="1800" kern="1200">
                <a:solidFill>
                  <a:schemeClr val="tx2"/>
                </a:solidFill>
                <a:latin typeface="+mn-lt"/>
                <a:ea typeface="+mn-ea"/>
                <a:cs typeface="+mn-cs"/>
              </a:defRPr>
            </a:lvl9pPr>
          </a:lstStyle>
          <a:p>
            <a:r>
              <a:rPr lang="tr-TR" sz="2800"/>
              <a:t>Farklı Hedefler</a:t>
            </a:r>
          </a:p>
        </p:txBody>
      </p:sp>
      <p:sp>
        <p:nvSpPr>
          <p:cNvPr id="5" name="Unvan 1">
            <a:extLst>
              <a:ext uri="{FF2B5EF4-FFF2-40B4-BE49-F238E27FC236}">
                <a16:creationId xmlns:a16="http://schemas.microsoft.com/office/drawing/2014/main" id="{E8A291DE-48BE-E0A2-86A5-D9C410D8231C}"/>
              </a:ext>
            </a:extLst>
          </p:cNvPr>
          <p:cNvSpPr txBox="1"/>
          <p:nvPr/>
        </p:nvSpPr>
        <p:spPr>
          <a:xfrm>
            <a:off x="677334" y="2707106"/>
            <a:ext cx="8596668" cy="517358"/>
          </a:xfrm>
          <a:prstGeom prst="rect">
            <a:avLst/>
          </a:prstGeom>
        </p:spPr>
        <p:txBody>
          <a:bodyPr vert="horz" lIns="91440" tIns="45720" rIns="91440" bIns="45720" rtlCol="0" anchor="t">
            <a:normAutofit fontScale="97500"/>
          </a:bodyPr>
          <a:lstStyle>
            <a:defPPr>
              <a:defRPr lang="tr-TR"/>
            </a:defPPr>
            <a:lvl1pPr marL="0" algn="l" defTabSz="457200" rtl="0" eaLnBrk="1" latinLnBrk="0" hangingPunct="1">
              <a:spcBef>
                <a:spcPct val="0"/>
              </a:spcBef>
              <a:buNone/>
              <a:defRPr sz="3600" kern="1200">
                <a:solidFill>
                  <a:schemeClr val="accent1"/>
                </a:solidFill>
                <a:latin typeface="+mj-lt"/>
                <a:ea typeface="+mj-ea"/>
                <a:cs typeface="+mj-cs"/>
              </a:defRPr>
            </a:lvl1pPr>
            <a:lvl2pPr marL="457200" algn="l" defTabSz="914400" rtl="0" eaLnBrk="1" latinLnBrk="0" hangingPunct="1">
              <a:defRPr sz="1800" kern="1200">
                <a:solidFill>
                  <a:schemeClr val="tx2"/>
                </a:solidFill>
                <a:latin typeface="+mn-lt"/>
                <a:ea typeface="+mn-ea"/>
                <a:cs typeface="+mn-cs"/>
              </a:defRPr>
            </a:lvl2pPr>
            <a:lvl3pPr marL="914400" algn="l" defTabSz="914400" rtl="0" eaLnBrk="1" latinLnBrk="0" hangingPunct="1">
              <a:defRPr sz="1800" kern="1200">
                <a:solidFill>
                  <a:schemeClr val="tx2"/>
                </a:solidFill>
                <a:latin typeface="+mn-lt"/>
                <a:ea typeface="+mn-ea"/>
                <a:cs typeface="+mn-cs"/>
              </a:defRPr>
            </a:lvl3pPr>
            <a:lvl4pPr marL="1371600" algn="l" defTabSz="914400" rtl="0" eaLnBrk="1" latinLnBrk="0" hangingPunct="1">
              <a:defRPr sz="1800" kern="1200">
                <a:solidFill>
                  <a:schemeClr val="tx2"/>
                </a:solidFill>
                <a:latin typeface="+mn-lt"/>
                <a:ea typeface="+mn-ea"/>
                <a:cs typeface="+mn-cs"/>
              </a:defRPr>
            </a:lvl4pPr>
            <a:lvl5pPr marL="1828800" algn="l" defTabSz="914400" rtl="0" eaLnBrk="1" latinLnBrk="0" hangingPunct="1">
              <a:defRPr sz="1800" kern="1200">
                <a:solidFill>
                  <a:schemeClr val="tx2"/>
                </a:solidFill>
                <a:latin typeface="+mn-lt"/>
                <a:ea typeface="+mn-ea"/>
                <a:cs typeface="+mn-cs"/>
              </a:defRPr>
            </a:lvl5pPr>
            <a:lvl6pPr marL="2286000" algn="l" defTabSz="914400" rtl="0" eaLnBrk="1" latinLnBrk="0" hangingPunct="1">
              <a:defRPr sz="1800" kern="1200">
                <a:solidFill>
                  <a:schemeClr val="tx2"/>
                </a:solidFill>
                <a:latin typeface="+mn-lt"/>
                <a:ea typeface="+mn-ea"/>
                <a:cs typeface="+mn-cs"/>
              </a:defRPr>
            </a:lvl6pPr>
            <a:lvl7pPr marL="2743200" algn="l" defTabSz="914400" rtl="0" eaLnBrk="1" latinLnBrk="0" hangingPunct="1">
              <a:defRPr sz="1800" kern="1200">
                <a:solidFill>
                  <a:schemeClr val="tx2"/>
                </a:solidFill>
                <a:latin typeface="+mn-lt"/>
                <a:ea typeface="+mn-ea"/>
                <a:cs typeface="+mn-cs"/>
              </a:defRPr>
            </a:lvl7pPr>
            <a:lvl8pPr marL="3200400" algn="l" defTabSz="914400" rtl="0" eaLnBrk="1" latinLnBrk="0" hangingPunct="1">
              <a:defRPr sz="1800" kern="1200">
                <a:solidFill>
                  <a:schemeClr val="tx2"/>
                </a:solidFill>
                <a:latin typeface="+mn-lt"/>
                <a:ea typeface="+mn-ea"/>
                <a:cs typeface="+mn-cs"/>
              </a:defRPr>
            </a:lvl8pPr>
            <a:lvl9pPr marL="3657600" algn="l" defTabSz="914400" rtl="0" eaLnBrk="1" latinLnBrk="0" hangingPunct="1">
              <a:defRPr sz="1800" kern="1200">
                <a:solidFill>
                  <a:schemeClr val="tx2"/>
                </a:solidFill>
                <a:latin typeface="+mn-lt"/>
                <a:ea typeface="+mn-ea"/>
                <a:cs typeface="+mn-cs"/>
              </a:defRPr>
            </a:lvl9pPr>
          </a:lstStyle>
          <a:p>
            <a:r>
              <a:rPr lang="tr-TR" sz="2800"/>
              <a:t>Süreç Çatışması</a:t>
            </a:r>
          </a:p>
        </p:txBody>
      </p:sp>
      <p:sp>
        <p:nvSpPr>
          <p:cNvPr id="6" name="İçerik Yer Tutucusu 2">
            <a:extLst>
              <a:ext uri="{FF2B5EF4-FFF2-40B4-BE49-F238E27FC236}">
                <a16:creationId xmlns:a16="http://schemas.microsoft.com/office/drawing/2014/main" id="{74CA2C1D-8660-6374-E317-5D98492F497F}"/>
              </a:ext>
            </a:extLst>
          </p:cNvPr>
          <p:cNvSpPr txBox="1"/>
          <p:nvPr/>
        </p:nvSpPr>
        <p:spPr>
          <a:xfrm>
            <a:off x="677334" y="3320716"/>
            <a:ext cx="8596668" cy="3140242"/>
          </a:xfrm>
          <a:prstGeom prst="rect">
            <a:avLst/>
          </a:prstGeom>
        </p:spPr>
        <p:txBody>
          <a:bodyPr vert="horz" lIns="91440" tIns="45720" rIns="91440" bIns="45720" rtlCol="0">
            <a:normAutofit/>
          </a:bodyPr>
          <a:lstStyle>
            <a:defPPr>
              <a:defRPr lang="tr-TR"/>
            </a:defPPr>
            <a:lvl1pPr marL="342900" indent="-342900" algn="l" defTabSz="457200" rtl="0" eaLnBrk="1" latinLnBrk="0" hangingPunct="1">
              <a:spcBef>
                <a:spcPts val="1000"/>
              </a:spcBef>
              <a:spcAft>
                <a:spcPct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ct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ct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tr-TR" sz="1800">
                <a:effectLst/>
                <a:latin typeface="Lucida Sans Unicode" panose="020B0602030504020204" pitchFamily="34" charset="0"/>
                <a:ea typeface="Lucida Sans Unicode" panose="020B0602030504020204" pitchFamily="34" charset="0"/>
              </a:rPr>
              <a:t>Süreç</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çatışması,</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kanıtlanmış</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bir</a:t>
            </a:r>
            <a:r>
              <a:rPr lang="tr-TR" sz="1800" spc="-50">
                <a:effectLst/>
                <a:latin typeface="Lucida Sans Unicode" panose="020B0602030504020204" pitchFamily="34" charset="0"/>
                <a:ea typeface="Lucida Sans Unicode" panose="020B0602030504020204" pitchFamily="34" charset="0"/>
              </a:rPr>
              <a:t> </a:t>
            </a:r>
            <a:r>
              <a:rPr lang="tr-TR" sz="1800" err="1">
                <a:effectLst/>
                <a:latin typeface="Lucida Sans Unicode" panose="020B0602030504020204" pitchFamily="34" charset="0"/>
                <a:ea typeface="Lucida Sans Unicode" panose="020B0602030504020204" pitchFamily="34" charset="0"/>
              </a:rPr>
              <a:t>hibrit</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süreç</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tanımlanmadan</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farklı</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süreçlerin</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savunucularının</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birlikte</a:t>
            </a:r>
            <a:r>
              <a:rPr lang="tr-TR" sz="1800" spc="-20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çalışması</a:t>
            </a:r>
            <a:r>
              <a:rPr lang="tr-TR" sz="1800" spc="7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gerektiğinde</a:t>
            </a:r>
            <a:r>
              <a:rPr lang="tr-TR" sz="1800" spc="7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ortaya</a:t>
            </a:r>
            <a:r>
              <a:rPr lang="tr-TR" sz="1800" spc="7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çıkabilecek</a:t>
            </a:r>
            <a:r>
              <a:rPr lang="tr-TR" sz="1800" spc="7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sürtüşmedir.</a:t>
            </a:r>
          </a:p>
          <a:p>
            <a:r>
              <a:rPr lang="tr-TR" sz="1800">
                <a:effectLst/>
                <a:latin typeface="Lucida Sans Unicode" panose="020B0602030504020204" pitchFamily="34" charset="0"/>
                <a:ea typeface="Lucida Sans Unicode" panose="020B0602030504020204" pitchFamily="34" charset="0"/>
              </a:rPr>
              <a:t>İşlevsel gruplar veya şirketler birleştiğinde veya yönetim aniden eski bir</a:t>
            </a:r>
            <a:r>
              <a:rPr lang="tr-TR" sz="1800" spc="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süreci</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değiştirmek</a:t>
            </a:r>
            <a:r>
              <a:rPr lang="tr-TR" sz="1800" spc="-4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için</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yeni</a:t>
            </a:r>
            <a:r>
              <a:rPr lang="tr-TR" sz="1800" spc="-4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bir</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süreç</a:t>
            </a:r>
            <a:r>
              <a:rPr lang="tr-TR" sz="1800" spc="-4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başlatmaya</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karar</a:t>
            </a:r>
            <a:r>
              <a:rPr lang="tr-TR" sz="1800" spc="-4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verdiğinde</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süreç</a:t>
            </a:r>
            <a:r>
              <a:rPr lang="tr-TR" sz="1800" spc="-4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çatışması</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ortaya</a:t>
            </a:r>
            <a:r>
              <a:rPr lang="tr-TR" sz="1800" spc="-4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çıkabilir.</a:t>
            </a:r>
            <a:r>
              <a:rPr lang="tr-TR" sz="1800" spc="-20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Bu</a:t>
            </a:r>
            <a:r>
              <a:rPr lang="tr-TR" sz="1800" spc="-4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karşıt</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kalıbın</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belirtileri</a:t>
            </a:r>
            <a:r>
              <a:rPr lang="tr-TR" sz="1800" spc="-4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arasında</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zayıf</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iletişim</a:t>
            </a:r>
            <a:r>
              <a:rPr lang="tr-TR" sz="1800" spc="-4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yer</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alır.</a:t>
            </a:r>
          </a:p>
          <a:p>
            <a:r>
              <a:rPr lang="tr-TR" sz="1800">
                <a:effectLst/>
                <a:latin typeface="Lucida Sans Unicode" panose="020B0602030504020204" pitchFamily="34" charset="0"/>
                <a:ea typeface="Lucida Sans Unicode" panose="020B0602030504020204" pitchFamily="34" charset="0"/>
              </a:rPr>
              <a:t>Bir süreç çatışmasının çözümü, hibritleştirilmiş bir yaklaşım geliştirmeyi içerir</a:t>
            </a:r>
            <a:r>
              <a:rPr lang="tr-TR">
                <a:latin typeface="Lucida Sans Unicode" panose="020B0602030504020204" pitchFamily="34" charset="0"/>
                <a:ea typeface="Lucida Sans Unicode" panose="020B0602030504020204" pitchFamily="34" charset="0"/>
              </a:rPr>
              <a:t>.</a:t>
            </a:r>
            <a:r>
              <a:rPr lang="tr-TR" sz="1800">
                <a:effectLst/>
                <a:latin typeface="Lucida Sans Unicode" panose="020B0602030504020204" pitchFamily="34" charset="0"/>
                <a:ea typeface="Lucida Sans Unicode" panose="020B0602030504020204" pitchFamily="34" charset="0"/>
              </a:rPr>
              <a:t> Örneğin,</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tüm</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mühendislik</a:t>
            </a:r>
            <a:r>
              <a:rPr lang="tr-TR" sz="1800" spc="-4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gruplarını</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gereksinim</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mühendisliği</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ilke</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ve</a:t>
            </a:r>
            <a:r>
              <a:rPr lang="tr-TR" sz="1800" spc="-4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uygulamaları</a:t>
            </a:r>
            <a:r>
              <a:rPr lang="tr-TR" sz="1800" spc="-21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konusunda</a:t>
            </a:r>
            <a:r>
              <a:rPr lang="tr-TR" sz="1800" spc="6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eğiterek,</a:t>
            </a:r>
            <a:r>
              <a:rPr lang="tr-TR" sz="1800" spc="7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karşılıklı</a:t>
            </a:r>
            <a:r>
              <a:rPr lang="tr-TR" sz="1800" spc="6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anlayış</a:t>
            </a:r>
            <a:r>
              <a:rPr lang="tr-TR" sz="1800" spc="7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sağlanabilir.</a:t>
            </a:r>
            <a:endParaRPr lang="tr-TR"/>
          </a:p>
        </p:txBody>
      </p:sp>
    </p:spTree>
    <p:extLst>
      <p:ext uri="{BB962C8B-B14F-4D97-AF65-F5344CB8AC3E}">
        <p14:creationId xmlns:p14="http://schemas.microsoft.com/office/powerpoint/2010/main" val="355295146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445169"/>
            <a:ext cx="8596668" cy="818148"/>
          </a:xfrm>
        </p:spPr>
        <p:txBody>
          <a:bodyPr/>
          <a:lstStyle/>
          <a:p>
            <a:r>
              <a:rPr lang="tr-TR"/>
              <a:t>Yönetim Anti-Modelleri</a:t>
            </a:r>
          </a:p>
        </p:txBody>
      </p:sp>
      <p:sp>
        <p:nvSpPr>
          <p:cNvPr id="3" name="İçerik Yer Tutucusu 2"/>
          <p:cNvSpPr>
            <a:spLocks noGrp="1"/>
          </p:cNvSpPr>
          <p:nvPr>
            <p:ph idx="1"/>
          </p:nvPr>
        </p:nvSpPr>
        <p:spPr>
          <a:xfrm>
            <a:off x="677334" y="2213811"/>
            <a:ext cx="8596668" cy="3693694"/>
          </a:xfrm>
        </p:spPr>
        <p:txBody>
          <a:bodyPr/>
          <a:lstStyle/>
          <a:p>
            <a:pPr>
              <a:lnSpc>
                <a:spcPct val="130000"/>
              </a:lnSpc>
            </a:pPr>
            <a:r>
              <a:rPr lang="tr-TR" sz="1800" spc="-5">
                <a:effectLst/>
                <a:latin typeface="Lucida Sans Unicode" panose="020B0602030504020204" pitchFamily="34" charset="0"/>
                <a:ea typeface="Lucida Sans Unicode" panose="020B0602030504020204" pitchFamily="34" charset="0"/>
              </a:rPr>
              <a:t>Gereksinim</a:t>
            </a:r>
            <a:r>
              <a:rPr lang="tr-TR" sz="1800" spc="-50">
                <a:effectLst/>
                <a:latin typeface="Lucida Sans Unicode" panose="020B0602030504020204" pitchFamily="34" charset="0"/>
                <a:ea typeface="Lucida Sans Unicode" panose="020B0602030504020204" pitchFamily="34" charset="0"/>
              </a:rPr>
              <a:t> </a:t>
            </a:r>
            <a:r>
              <a:rPr lang="tr-TR" sz="1800" spc="-5">
                <a:effectLst/>
                <a:latin typeface="Lucida Sans Unicode" panose="020B0602030504020204" pitchFamily="34" charset="0"/>
                <a:ea typeface="Lucida Sans Unicode" panose="020B0602030504020204" pitchFamily="34" charset="0"/>
              </a:rPr>
              <a:t>mühendisliğinde</a:t>
            </a:r>
            <a:r>
              <a:rPr lang="tr-TR" sz="1800" spc="-50">
                <a:effectLst/>
                <a:latin typeface="Lucida Sans Unicode" panose="020B0602030504020204" pitchFamily="34" charset="0"/>
                <a:ea typeface="Lucida Sans Unicode" panose="020B0602030504020204" pitchFamily="34" charset="0"/>
              </a:rPr>
              <a:t> </a:t>
            </a:r>
            <a:r>
              <a:rPr lang="tr-TR" sz="1800" spc="-5">
                <a:effectLst/>
                <a:latin typeface="Lucida Sans Unicode" panose="020B0602030504020204" pitchFamily="34" charset="0"/>
                <a:ea typeface="Lucida Sans Unicode" panose="020B0602030504020204" pitchFamily="34" charset="0"/>
              </a:rPr>
              <a:t>ortaya</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çıkabilecek</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ilk</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yönetim</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karşıt</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modeli,</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metrik</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kötüye</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kullanımıdır.</a:t>
            </a:r>
          </a:p>
          <a:p>
            <a:pPr>
              <a:lnSpc>
                <a:spcPct val="130000"/>
              </a:lnSpc>
            </a:pPr>
            <a:r>
              <a:rPr lang="tr-TR" sz="1800">
                <a:effectLst/>
                <a:latin typeface="Lucida Sans Unicode" panose="020B0602030504020204" pitchFamily="34" charset="0"/>
                <a:ea typeface="Lucida Sans Unicode" panose="020B0602030504020204" pitchFamily="34" charset="0"/>
              </a:rPr>
              <a:t>Birçok</a:t>
            </a:r>
            <a:r>
              <a:rPr lang="tr-TR" sz="1800" spc="-5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süreç</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iyileştirme</a:t>
            </a:r>
            <a:r>
              <a:rPr lang="tr-TR" sz="1800" spc="-5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çabasının</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merkezinde</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bir</a:t>
            </a:r>
            <a:r>
              <a:rPr lang="tr-TR" sz="1800" spc="-5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ölçüm</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programının</a:t>
            </a:r>
            <a:r>
              <a:rPr lang="tr-TR" sz="1800" spc="-5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tanıtılması</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yer</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alır.</a:t>
            </a:r>
            <a:r>
              <a:rPr lang="tr-TR" sz="1800" spc="-5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Aslında</a:t>
            </a:r>
            <a:r>
              <a:rPr lang="tr-TR" sz="1800" spc="-20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bazen ölçüm programı süreç iyileştirmedir. Başka bir deyişle, bazı insanlar, ölçmenin yönetimde</a:t>
            </a:r>
            <a:r>
              <a:rPr lang="tr-TR" sz="1800" spc="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oynadığı</a:t>
            </a:r>
            <a:r>
              <a:rPr lang="tr-TR" sz="1800" spc="-4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rolü</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yanlış</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anlıyor</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ve</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onun</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salt</a:t>
            </a:r>
            <a:r>
              <a:rPr lang="tr-TR" sz="1800" spc="-4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varlığını</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bir</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gelişme</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olarak</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yanlış</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yorumluyor.</a:t>
            </a:r>
          </a:p>
          <a:p>
            <a:pPr>
              <a:lnSpc>
                <a:spcPct val="130000"/>
              </a:lnSpc>
            </a:pPr>
            <a:r>
              <a:rPr lang="tr-TR" sz="1800">
                <a:effectLst/>
                <a:latin typeface="Lucida Sans Unicode" panose="020B0602030504020204" pitchFamily="34" charset="0"/>
                <a:ea typeface="Lucida Sans Unicode" panose="020B0602030504020204" pitchFamily="34" charset="0"/>
              </a:rPr>
              <a:t>Bu</a:t>
            </a:r>
            <a:r>
              <a:rPr lang="tr-TR" sz="1800" spc="-4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doğru</a:t>
            </a:r>
            <a:r>
              <a:rPr lang="tr-TR" sz="1800" spc="-4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bir</a:t>
            </a:r>
            <a:r>
              <a:rPr lang="tr-TR" sz="1800" spc="-4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varsayım</a:t>
            </a:r>
            <a:r>
              <a:rPr lang="tr-TR" sz="1800" spc="-4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değildir.</a:t>
            </a:r>
            <a:r>
              <a:rPr lang="tr-TR" sz="1800" spc="-4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Metrikte</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kullanılan</a:t>
            </a:r>
            <a:r>
              <a:rPr lang="tr-TR" sz="1800" spc="-4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veriler</a:t>
            </a:r>
            <a:r>
              <a:rPr lang="tr-TR" sz="1800" spc="-4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yanlışsa</a:t>
            </a:r>
            <a:r>
              <a:rPr lang="tr-TR" sz="1800" spc="-4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veya</a:t>
            </a:r>
            <a:r>
              <a:rPr lang="tr-TR" spc="-40">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yanlış</a:t>
            </a:r>
            <a:r>
              <a:rPr lang="tr-TR" sz="1800" spc="-4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şeyi</a:t>
            </a:r>
            <a:r>
              <a:rPr lang="tr-TR" sz="1800" spc="-4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ölçüyorsa,</a:t>
            </a:r>
            <a:r>
              <a:rPr lang="tr-TR" sz="1800" spc="-20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bunlara</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dayalı</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olarak</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verilen</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kararlar</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muhtemelen</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yanlıştır</a:t>
            </a:r>
            <a:r>
              <a:rPr lang="tr-TR" sz="1800" spc="-2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ve</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yarardan</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çok</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zarar</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verir.</a:t>
            </a:r>
          </a:p>
          <a:p>
            <a:endParaRPr lang="tr-TR">
              <a:latin typeface="Lucida Sans Unicode" panose="020B0602030504020204" pitchFamily="34" charset="0"/>
              <a:cs typeface="Lucida Sans Unicode" panose="020B0602030504020204" pitchFamily="34" charset="0"/>
            </a:endParaRPr>
          </a:p>
        </p:txBody>
      </p:sp>
      <p:sp>
        <p:nvSpPr>
          <p:cNvPr id="4" name="Unvan 1">
            <a:extLst>
              <a:ext uri="{FF2B5EF4-FFF2-40B4-BE49-F238E27FC236}">
                <a16:creationId xmlns:a16="http://schemas.microsoft.com/office/drawing/2014/main" id="{9FD03869-66E8-BF4F-2B50-EB209FBDCF88}"/>
              </a:ext>
            </a:extLst>
          </p:cNvPr>
          <p:cNvSpPr txBox="1"/>
          <p:nvPr/>
        </p:nvSpPr>
        <p:spPr>
          <a:xfrm>
            <a:off x="677334" y="1263318"/>
            <a:ext cx="8596668" cy="601578"/>
          </a:xfrm>
          <a:prstGeom prst="rect">
            <a:avLst/>
          </a:prstGeom>
        </p:spPr>
        <p:txBody>
          <a:bodyPr vert="horz" lIns="91440" tIns="45720" rIns="91440" bIns="45720" rtlCol="0" anchor="t">
            <a:normAutofit/>
          </a:bodyPr>
          <a:lstStyle>
            <a:defPPr>
              <a:defRPr lang="tr-TR"/>
            </a:defPPr>
            <a:lvl1pPr marL="0" algn="l" defTabSz="457200" rtl="0" eaLnBrk="1" latinLnBrk="0" hangingPunct="1">
              <a:spcBef>
                <a:spcPct val="0"/>
              </a:spcBef>
              <a:buNone/>
              <a:defRPr sz="3600" kern="1200">
                <a:solidFill>
                  <a:schemeClr val="accent1"/>
                </a:solidFill>
                <a:latin typeface="+mj-lt"/>
                <a:ea typeface="+mj-ea"/>
                <a:cs typeface="+mj-cs"/>
              </a:defRPr>
            </a:lvl1pPr>
            <a:lvl2pPr marL="457200" algn="l" defTabSz="914400" rtl="0" eaLnBrk="1" latinLnBrk="0" hangingPunct="1">
              <a:defRPr sz="1800" kern="1200">
                <a:solidFill>
                  <a:schemeClr val="tx2"/>
                </a:solidFill>
                <a:latin typeface="+mn-lt"/>
                <a:ea typeface="+mn-ea"/>
                <a:cs typeface="+mn-cs"/>
              </a:defRPr>
            </a:lvl2pPr>
            <a:lvl3pPr marL="914400" algn="l" defTabSz="914400" rtl="0" eaLnBrk="1" latinLnBrk="0" hangingPunct="1">
              <a:defRPr sz="1800" kern="1200">
                <a:solidFill>
                  <a:schemeClr val="tx2"/>
                </a:solidFill>
                <a:latin typeface="+mn-lt"/>
                <a:ea typeface="+mn-ea"/>
                <a:cs typeface="+mn-cs"/>
              </a:defRPr>
            </a:lvl3pPr>
            <a:lvl4pPr marL="1371600" algn="l" defTabSz="914400" rtl="0" eaLnBrk="1" latinLnBrk="0" hangingPunct="1">
              <a:defRPr sz="1800" kern="1200">
                <a:solidFill>
                  <a:schemeClr val="tx2"/>
                </a:solidFill>
                <a:latin typeface="+mn-lt"/>
                <a:ea typeface="+mn-ea"/>
                <a:cs typeface="+mn-cs"/>
              </a:defRPr>
            </a:lvl4pPr>
            <a:lvl5pPr marL="1828800" algn="l" defTabSz="914400" rtl="0" eaLnBrk="1" latinLnBrk="0" hangingPunct="1">
              <a:defRPr sz="1800" kern="1200">
                <a:solidFill>
                  <a:schemeClr val="tx2"/>
                </a:solidFill>
                <a:latin typeface="+mn-lt"/>
                <a:ea typeface="+mn-ea"/>
                <a:cs typeface="+mn-cs"/>
              </a:defRPr>
            </a:lvl5pPr>
            <a:lvl6pPr marL="2286000" algn="l" defTabSz="914400" rtl="0" eaLnBrk="1" latinLnBrk="0" hangingPunct="1">
              <a:defRPr sz="1800" kern="1200">
                <a:solidFill>
                  <a:schemeClr val="tx2"/>
                </a:solidFill>
                <a:latin typeface="+mn-lt"/>
                <a:ea typeface="+mn-ea"/>
                <a:cs typeface="+mn-cs"/>
              </a:defRPr>
            </a:lvl6pPr>
            <a:lvl7pPr marL="2743200" algn="l" defTabSz="914400" rtl="0" eaLnBrk="1" latinLnBrk="0" hangingPunct="1">
              <a:defRPr sz="1800" kern="1200">
                <a:solidFill>
                  <a:schemeClr val="tx2"/>
                </a:solidFill>
                <a:latin typeface="+mn-lt"/>
                <a:ea typeface="+mn-ea"/>
                <a:cs typeface="+mn-cs"/>
              </a:defRPr>
            </a:lvl7pPr>
            <a:lvl8pPr marL="3200400" algn="l" defTabSz="914400" rtl="0" eaLnBrk="1" latinLnBrk="0" hangingPunct="1">
              <a:defRPr sz="1800" kern="1200">
                <a:solidFill>
                  <a:schemeClr val="tx2"/>
                </a:solidFill>
                <a:latin typeface="+mn-lt"/>
                <a:ea typeface="+mn-ea"/>
                <a:cs typeface="+mn-cs"/>
              </a:defRPr>
            </a:lvl8pPr>
            <a:lvl9pPr marL="3657600" algn="l" defTabSz="914400" rtl="0" eaLnBrk="1" latinLnBrk="0" hangingPunct="1">
              <a:defRPr sz="1800" kern="1200">
                <a:solidFill>
                  <a:schemeClr val="tx2"/>
                </a:solidFill>
                <a:latin typeface="+mn-lt"/>
                <a:ea typeface="+mn-ea"/>
                <a:cs typeface="+mn-cs"/>
              </a:defRPr>
            </a:lvl9pPr>
          </a:lstStyle>
          <a:p>
            <a:r>
              <a:rPr lang="tr-TR" sz="2700"/>
              <a:t>Metrik Kötüye Kullanım</a:t>
            </a:r>
          </a:p>
        </p:txBody>
      </p:sp>
    </p:spTree>
    <p:extLst>
      <p:ext uri="{BB962C8B-B14F-4D97-AF65-F5344CB8AC3E}">
        <p14:creationId xmlns:p14="http://schemas.microsoft.com/office/powerpoint/2010/main" val="65488153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a:t>Gereksinim Yönetimi</a:t>
            </a:r>
            <a:endParaRPr lang="tr-TR"/>
          </a:p>
        </p:txBody>
      </p:sp>
      <p:sp>
        <p:nvSpPr>
          <p:cNvPr id="3" name="İçerik Yer Tutucusu 2"/>
          <p:cNvSpPr>
            <a:spLocks noGrp="1"/>
          </p:cNvSpPr>
          <p:nvPr>
            <p:ph idx="1"/>
          </p:nvPr>
        </p:nvSpPr>
        <p:spPr/>
        <p:txBody>
          <a:bodyPr/>
          <a:lstStyle/>
          <a:p>
            <a:r>
              <a:rPr lang="en-US"/>
              <a:t>Çoğu kuruluşta açık bir gereksinim yönetimi süreci yoktur. Ancak bu, kuruluş içinde gereksinim yönetiminin gerçekleşmediği anlamına gelmez.</a:t>
            </a:r>
          </a:p>
          <a:p>
            <a:r>
              <a:rPr lang="en-US"/>
              <a:t>Gereksinim uygulamaları muhtemelen organizasyonda örtük olarak mevcuttur ancak bu uygulamalar genellikle belgelenmez.</a:t>
            </a:r>
          </a:p>
          <a:p>
            <a:r>
              <a:rPr lang="en-US"/>
              <a:t>Herhangi bir kuruluşta gereksinim yönetimi sürecini iyileştirmenin ilk adımlarından biri, mevcut uygulamaları belgelemektir.</a:t>
            </a:r>
          </a:p>
        </p:txBody>
      </p:sp>
    </p:spTree>
    <p:extLst>
      <p:ext uri="{BB962C8B-B14F-4D97-AF65-F5344CB8AC3E}">
        <p14:creationId xmlns:p14="http://schemas.microsoft.com/office/powerpoint/2010/main" val="122778247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700"/>
              <a:t>Metrik Kötüye Kullanım</a:t>
            </a:r>
          </a:p>
        </p:txBody>
      </p:sp>
      <p:sp>
        <p:nvSpPr>
          <p:cNvPr id="3" name="İçerik Yer Tutucusu 2"/>
          <p:cNvSpPr>
            <a:spLocks noGrp="1"/>
          </p:cNvSpPr>
          <p:nvPr>
            <p:ph idx="1"/>
          </p:nvPr>
        </p:nvSpPr>
        <p:spPr>
          <a:xfrm>
            <a:off x="677334" y="1588168"/>
            <a:ext cx="8596668" cy="4443356"/>
          </a:xfrm>
        </p:spPr>
        <p:txBody>
          <a:bodyPr/>
          <a:lstStyle/>
          <a:p>
            <a:pPr>
              <a:lnSpc>
                <a:spcPct val="130000"/>
              </a:lnSpc>
            </a:pPr>
            <a:r>
              <a:rPr lang="tr-TR" sz="1800">
                <a:effectLst/>
                <a:latin typeface="Lucida Sans Unicode" panose="020B0602030504020204" pitchFamily="34" charset="0"/>
                <a:ea typeface="Lucida Sans Unicode" panose="020B0602030504020204" pitchFamily="34" charset="0"/>
              </a:rPr>
              <a:t>Metrik</a:t>
            </a:r>
            <a:r>
              <a:rPr lang="tr-TR" sz="1800" spc="4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kötüye</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kullanımı</a:t>
            </a:r>
            <a:r>
              <a:rPr lang="tr-TR" sz="1800" spc="4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için</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çözüm</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veya</a:t>
            </a:r>
            <a:r>
              <a:rPr lang="tr-TR" sz="1800" spc="4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yeniden</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düzenleme,</a:t>
            </a:r>
            <a:r>
              <a:rPr lang="tr-TR" sz="1800" spc="4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rahatsız</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edici</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ölçümleri</a:t>
            </a:r>
            <a:r>
              <a:rPr lang="tr-TR" sz="1800" spc="-21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durdurmaktır. Hiçbir</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şeyi</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ölçmemek,</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yanlış</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şeyi</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ölçmekten</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daha</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iyidir.</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Veriler</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mevcut</a:t>
            </a:r>
            <a:r>
              <a:rPr lang="tr-TR" sz="1800" spc="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olduğunda,</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insanlar,</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doğruluklarına</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bakılmaksızın,</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onları</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karar</a:t>
            </a:r>
            <a:r>
              <a:rPr lang="tr-TR" sz="1800" spc="3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vermede</a:t>
            </a:r>
            <a:r>
              <a:rPr lang="tr-TR" sz="1800" spc="3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kullanırlar.</a:t>
            </a:r>
          </a:p>
          <a:p>
            <a:pPr>
              <a:lnSpc>
                <a:spcPct val="130000"/>
              </a:lnSpc>
            </a:pPr>
            <a:endParaRPr lang="tr-TR">
              <a:latin typeface="Lucida Sans Unicode" panose="020B0602030504020204" pitchFamily="34" charset="0"/>
              <a:cs typeface="Lucida Sans Unicode" panose="020B0602030504020204" pitchFamily="34" charset="0"/>
            </a:endParaRPr>
          </a:p>
          <a:p>
            <a:pPr>
              <a:lnSpc>
                <a:spcPct val="130000"/>
              </a:lnSpc>
            </a:pPr>
            <a:r>
              <a:rPr lang="tr-TR">
                <a:latin typeface="Lucida Sans Unicode" panose="020B0602030504020204" pitchFamily="34" charset="0"/>
                <a:ea typeface="Lucida Sans Unicode" panose="020B0602030504020204" pitchFamily="34" charset="0"/>
              </a:rPr>
              <a:t>A</a:t>
            </a:r>
            <a:r>
              <a:rPr lang="tr-TR" sz="1800">
                <a:effectLst/>
                <a:latin typeface="Lucida Sans Unicode" panose="020B0602030504020204" pitchFamily="34" charset="0"/>
                <a:ea typeface="Lucida Sans Unicode" panose="020B0602030504020204" pitchFamily="34" charset="0"/>
              </a:rPr>
              <a:t>nlamlı</a:t>
            </a:r>
            <a:r>
              <a:rPr lang="tr-TR" sz="1800" spc="9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bir</a:t>
            </a:r>
            <a:r>
              <a:rPr lang="tr-TR" sz="1800" spc="8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ölçüm</a:t>
            </a:r>
            <a:r>
              <a:rPr lang="tr-TR" sz="1800" spc="8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programının</a:t>
            </a:r>
            <a:r>
              <a:rPr lang="tr-TR" sz="1800" spc="-21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başlatılması</a:t>
            </a:r>
            <a:r>
              <a:rPr lang="tr-TR" sz="1800" spc="-4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için</a:t>
            </a:r>
            <a:r>
              <a:rPr lang="tr-TR" sz="1800" spc="-4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gerekli</a:t>
            </a:r>
            <a:r>
              <a:rPr lang="tr-TR" sz="1800" spc="-45">
                <a:effectLst/>
                <a:latin typeface="Lucida Sans Unicode" panose="020B0602030504020204" pitchFamily="34" charset="0"/>
                <a:ea typeface="Lucida Sans Unicode" panose="020B0602030504020204" pitchFamily="34" charset="0"/>
              </a:rPr>
              <a:t> adımlar:</a:t>
            </a:r>
          </a:p>
          <a:p>
            <a:pPr>
              <a:lnSpc>
                <a:spcPct val="130000"/>
              </a:lnSpc>
            </a:pPr>
            <a:endParaRPr lang="tr-TR" sz="1000" spc="-45">
              <a:latin typeface="Lucida Sans Unicode" panose="020B0602030504020204" pitchFamily="34" charset="0"/>
              <a:ea typeface="Lucida Sans Unicode" panose="020B0602030504020204" pitchFamily="34" charset="0"/>
            </a:endParaRPr>
          </a:p>
          <a:p>
            <a:pPr lvl="1">
              <a:lnSpc>
                <a:spcPct val="130000"/>
              </a:lnSpc>
            </a:pPr>
            <a:r>
              <a:rPr lang="tr-TR" sz="1800">
                <a:effectLst/>
                <a:latin typeface="Lucida Sans Unicode" panose="020B0602030504020204" pitchFamily="34" charset="0"/>
                <a:ea typeface="Lucida Sans Unicode" panose="020B0602030504020204" pitchFamily="34" charset="0"/>
              </a:rPr>
              <a:t>Ölçüm</a:t>
            </a:r>
            <a:r>
              <a:rPr lang="tr-TR" sz="1800" spc="7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amaçlarını</a:t>
            </a:r>
            <a:r>
              <a:rPr lang="tr-TR" sz="1800" spc="7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ve</a:t>
            </a:r>
            <a:r>
              <a:rPr lang="tr-TR" sz="1800" spc="7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planlarını</a:t>
            </a:r>
            <a:r>
              <a:rPr lang="tr-TR" sz="1800" spc="7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tanımlayın.</a:t>
            </a:r>
          </a:p>
          <a:p>
            <a:pPr lvl="1">
              <a:lnSpc>
                <a:spcPct val="130000"/>
              </a:lnSpc>
            </a:pPr>
            <a:r>
              <a:rPr lang="tr-TR" sz="1800">
                <a:effectLst/>
                <a:latin typeface="Lucida Sans Unicode" panose="020B0602030504020204" pitchFamily="34" charset="0"/>
                <a:ea typeface="Lucida Sans Unicode" panose="020B0602030504020204" pitchFamily="34" charset="0"/>
              </a:rPr>
              <a:t>Ölçümü</a:t>
            </a:r>
            <a:r>
              <a:rPr lang="tr-TR" sz="1800" spc="6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sürecin</a:t>
            </a:r>
            <a:r>
              <a:rPr lang="tr-TR" sz="1800" spc="6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bir</a:t>
            </a:r>
            <a:r>
              <a:rPr lang="tr-TR" sz="1800" spc="6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parçası</a:t>
            </a:r>
            <a:r>
              <a:rPr lang="tr-TR" sz="1800" spc="6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haline</a:t>
            </a:r>
            <a:r>
              <a:rPr lang="tr-TR" sz="1800" spc="6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getirin.</a:t>
            </a:r>
          </a:p>
          <a:p>
            <a:pPr lvl="1">
              <a:lnSpc>
                <a:spcPct val="130000"/>
              </a:lnSpc>
            </a:pPr>
            <a:r>
              <a:rPr lang="tr-TR" sz="1800">
                <a:effectLst/>
                <a:latin typeface="Lucida Sans Unicode" panose="020B0602030504020204" pitchFamily="34" charset="0"/>
                <a:ea typeface="Lucida Sans Unicode" panose="020B0602030504020204" pitchFamily="34" charset="0"/>
              </a:rPr>
              <a:t>Kapsamlı</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bir</a:t>
            </a:r>
            <a:r>
              <a:rPr lang="tr-TR" sz="1800" spc="5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ölçüm</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anlayışı</a:t>
            </a:r>
            <a:r>
              <a:rPr lang="tr-TR" sz="1800" spc="5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kazanın.</a:t>
            </a:r>
          </a:p>
          <a:p>
            <a:pPr lvl="1">
              <a:lnSpc>
                <a:spcPct val="130000"/>
              </a:lnSpc>
            </a:pPr>
            <a:endParaRPr lang="tr-TR" spc="-45">
              <a:latin typeface="Lucida Sans Unicode" panose="020B0602030504020204" pitchFamily="34" charset="0"/>
              <a:cs typeface="Lucida Sans Unicode" panose="020B0602030504020204" pitchFamily="34" charset="0"/>
            </a:endParaRPr>
          </a:p>
          <a:p>
            <a:endParaRPr lang="en-US">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22800106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541422"/>
            <a:ext cx="8596668" cy="577516"/>
          </a:xfrm>
        </p:spPr>
        <p:txBody>
          <a:bodyPr>
            <a:normAutofit fontScale="90000"/>
          </a:bodyPr>
          <a:lstStyle/>
          <a:p>
            <a:r>
              <a:rPr lang="tr-TR"/>
              <a:t>Metrik Kötüye Kullanımı</a:t>
            </a:r>
          </a:p>
        </p:txBody>
      </p:sp>
      <p:sp>
        <p:nvSpPr>
          <p:cNvPr id="3" name="İçerik Yer Tutucusu 2"/>
          <p:cNvSpPr>
            <a:spLocks noGrp="1"/>
          </p:cNvSpPr>
          <p:nvPr>
            <p:ph idx="1"/>
          </p:nvPr>
        </p:nvSpPr>
        <p:spPr>
          <a:xfrm>
            <a:off x="677334" y="1419727"/>
            <a:ext cx="8596668" cy="5281862"/>
          </a:xfrm>
        </p:spPr>
        <p:txBody>
          <a:bodyPr>
            <a:normAutofit lnSpcReduction="10000"/>
          </a:bodyPr>
          <a:lstStyle/>
          <a:p>
            <a:pPr lvl="1">
              <a:lnSpc>
                <a:spcPct val="130000"/>
              </a:lnSpc>
            </a:pPr>
            <a:r>
              <a:rPr lang="tr-TR" sz="1900">
                <a:effectLst/>
                <a:latin typeface="Lucida Sans Unicode" panose="020B0602030504020204" pitchFamily="34" charset="0"/>
                <a:ea typeface="Lucida Sans Unicode" panose="020B0602030504020204" pitchFamily="34" charset="0"/>
              </a:rPr>
              <a:t>Kültürel</a:t>
            </a:r>
            <a:r>
              <a:rPr lang="tr-TR" sz="1900" spc="90">
                <a:effectLst/>
                <a:latin typeface="Lucida Sans Unicode" panose="020B0602030504020204" pitchFamily="34" charset="0"/>
                <a:ea typeface="Lucida Sans Unicode" panose="020B0602030504020204" pitchFamily="34" charset="0"/>
              </a:rPr>
              <a:t> </a:t>
            </a:r>
            <a:r>
              <a:rPr lang="tr-TR" sz="1900">
                <a:effectLst/>
                <a:latin typeface="Lucida Sans Unicode" panose="020B0602030504020204" pitchFamily="34" charset="0"/>
                <a:ea typeface="Lucida Sans Unicode" panose="020B0602030504020204" pitchFamily="34" charset="0"/>
              </a:rPr>
              <a:t>konulara</a:t>
            </a:r>
            <a:r>
              <a:rPr lang="tr-TR" sz="1900" spc="90">
                <a:effectLst/>
                <a:latin typeface="Lucida Sans Unicode" panose="020B0602030504020204" pitchFamily="34" charset="0"/>
                <a:ea typeface="Lucida Sans Unicode" panose="020B0602030504020204" pitchFamily="34" charset="0"/>
              </a:rPr>
              <a:t> </a:t>
            </a:r>
            <a:r>
              <a:rPr lang="tr-TR" sz="1900">
                <a:effectLst/>
                <a:latin typeface="Lucida Sans Unicode" panose="020B0602030504020204" pitchFamily="34" charset="0"/>
                <a:ea typeface="Lucida Sans Unicode" panose="020B0602030504020204" pitchFamily="34" charset="0"/>
              </a:rPr>
              <a:t>odaklanın.</a:t>
            </a:r>
          </a:p>
          <a:p>
            <a:pPr lvl="1">
              <a:lnSpc>
                <a:spcPct val="130000"/>
              </a:lnSpc>
            </a:pPr>
            <a:r>
              <a:rPr lang="tr-TR" sz="1900">
                <a:effectLst/>
                <a:latin typeface="Lucida Sans Unicode" panose="020B0602030504020204" pitchFamily="34" charset="0"/>
                <a:ea typeface="Lucida Sans Unicode" panose="020B0602030504020204" pitchFamily="34" charset="0"/>
              </a:rPr>
              <a:t>Gerçek</a:t>
            </a:r>
            <a:r>
              <a:rPr lang="tr-TR" sz="1900" spc="30">
                <a:effectLst/>
                <a:latin typeface="Lucida Sans Unicode" panose="020B0602030504020204" pitchFamily="34" charset="0"/>
                <a:ea typeface="Lucida Sans Unicode" panose="020B0602030504020204" pitchFamily="34" charset="0"/>
              </a:rPr>
              <a:t> </a:t>
            </a:r>
            <a:r>
              <a:rPr lang="tr-TR" sz="1900">
                <a:effectLst/>
                <a:latin typeface="Lucida Sans Unicode" panose="020B0602030504020204" pitchFamily="34" charset="0"/>
                <a:ea typeface="Lucida Sans Unicode" panose="020B0602030504020204" pitchFamily="34" charset="0"/>
              </a:rPr>
              <a:t>verileri</a:t>
            </a:r>
            <a:r>
              <a:rPr lang="tr-TR" sz="1900" spc="30">
                <a:effectLst/>
                <a:latin typeface="Lucida Sans Unicode" panose="020B0602030504020204" pitchFamily="34" charset="0"/>
                <a:ea typeface="Lucida Sans Unicode" panose="020B0602030504020204" pitchFamily="34" charset="0"/>
              </a:rPr>
              <a:t> </a:t>
            </a:r>
            <a:r>
              <a:rPr lang="tr-TR" sz="1900">
                <a:effectLst/>
                <a:latin typeface="Lucida Sans Unicode" panose="020B0602030504020204" pitchFamily="34" charset="0"/>
                <a:ea typeface="Lucida Sans Unicode" panose="020B0602030504020204" pitchFamily="34" charset="0"/>
              </a:rPr>
              <a:t>toplamak</a:t>
            </a:r>
            <a:r>
              <a:rPr lang="tr-TR" sz="1900" spc="35">
                <a:effectLst/>
                <a:latin typeface="Lucida Sans Unicode" panose="020B0602030504020204" pitchFamily="34" charset="0"/>
                <a:ea typeface="Lucida Sans Unicode" panose="020B0602030504020204" pitchFamily="34" charset="0"/>
              </a:rPr>
              <a:t> </a:t>
            </a:r>
            <a:r>
              <a:rPr lang="tr-TR" sz="1900">
                <a:effectLst/>
                <a:latin typeface="Lucida Sans Unicode" panose="020B0602030504020204" pitchFamily="34" charset="0"/>
                <a:ea typeface="Lucida Sans Unicode" panose="020B0602030504020204" pitchFamily="34" charset="0"/>
              </a:rPr>
              <a:t>ve</a:t>
            </a:r>
            <a:r>
              <a:rPr lang="tr-TR" sz="1900" spc="30">
                <a:effectLst/>
                <a:latin typeface="Lucida Sans Unicode" panose="020B0602030504020204" pitchFamily="34" charset="0"/>
                <a:ea typeface="Lucida Sans Unicode" panose="020B0602030504020204" pitchFamily="34" charset="0"/>
              </a:rPr>
              <a:t> </a:t>
            </a:r>
            <a:r>
              <a:rPr lang="tr-TR" sz="1900">
                <a:effectLst/>
                <a:latin typeface="Lucida Sans Unicode" panose="020B0602030504020204" pitchFamily="34" charset="0"/>
                <a:ea typeface="Lucida Sans Unicode" panose="020B0602030504020204" pitchFamily="34" charset="0"/>
              </a:rPr>
              <a:t>raporlamak</a:t>
            </a:r>
            <a:r>
              <a:rPr lang="tr-TR" sz="1900" spc="30">
                <a:effectLst/>
                <a:latin typeface="Lucida Sans Unicode" panose="020B0602030504020204" pitchFamily="34" charset="0"/>
                <a:ea typeface="Lucida Sans Unicode" panose="020B0602030504020204" pitchFamily="34" charset="0"/>
              </a:rPr>
              <a:t> </a:t>
            </a:r>
            <a:r>
              <a:rPr lang="tr-TR" sz="1900">
                <a:effectLst/>
                <a:latin typeface="Lucida Sans Unicode" panose="020B0602030504020204" pitchFamily="34" charset="0"/>
                <a:ea typeface="Lucida Sans Unicode" panose="020B0602030504020204" pitchFamily="34" charset="0"/>
              </a:rPr>
              <a:t>için</a:t>
            </a:r>
            <a:r>
              <a:rPr lang="tr-TR" sz="1900" spc="35">
                <a:effectLst/>
                <a:latin typeface="Lucida Sans Unicode" panose="020B0602030504020204" pitchFamily="34" charset="0"/>
                <a:ea typeface="Lucida Sans Unicode" panose="020B0602030504020204" pitchFamily="34" charset="0"/>
              </a:rPr>
              <a:t> </a:t>
            </a:r>
            <a:r>
              <a:rPr lang="tr-TR" sz="1900">
                <a:effectLst/>
                <a:latin typeface="Lucida Sans Unicode" panose="020B0602030504020204" pitchFamily="34" charset="0"/>
                <a:ea typeface="Lucida Sans Unicode" panose="020B0602030504020204" pitchFamily="34" charset="0"/>
              </a:rPr>
              <a:t>güvenli</a:t>
            </a:r>
            <a:r>
              <a:rPr lang="tr-TR" sz="1900" spc="30">
                <a:effectLst/>
                <a:latin typeface="Lucida Sans Unicode" panose="020B0602030504020204" pitchFamily="34" charset="0"/>
                <a:ea typeface="Lucida Sans Unicode" panose="020B0602030504020204" pitchFamily="34" charset="0"/>
              </a:rPr>
              <a:t> </a:t>
            </a:r>
            <a:r>
              <a:rPr lang="tr-TR" sz="1900">
                <a:effectLst/>
                <a:latin typeface="Lucida Sans Unicode" panose="020B0602030504020204" pitchFamily="34" charset="0"/>
                <a:ea typeface="Lucida Sans Unicode" panose="020B0602030504020204" pitchFamily="34" charset="0"/>
              </a:rPr>
              <a:t>bir</a:t>
            </a:r>
            <a:r>
              <a:rPr lang="tr-TR" sz="1900" spc="30">
                <a:effectLst/>
                <a:latin typeface="Lucida Sans Unicode" panose="020B0602030504020204" pitchFamily="34" charset="0"/>
                <a:ea typeface="Lucida Sans Unicode" panose="020B0602030504020204" pitchFamily="34" charset="0"/>
              </a:rPr>
              <a:t> </a:t>
            </a:r>
            <a:r>
              <a:rPr lang="tr-TR" sz="1900">
                <a:effectLst/>
                <a:latin typeface="Lucida Sans Unicode" panose="020B0602030504020204" pitchFamily="34" charset="0"/>
                <a:ea typeface="Lucida Sans Unicode" panose="020B0602030504020204" pitchFamily="34" charset="0"/>
              </a:rPr>
              <a:t>ortam</a:t>
            </a:r>
            <a:r>
              <a:rPr lang="tr-TR" sz="1900" spc="35">
                <a:effectLst/>
                <a:latin typeface="Lucida Sans Unicode" panose="020B0602030504020204" pitchFamily="34" charset="0"/>
                <a:ea typeface="Lucida Sans Unicode" panose="020B0602030504020204" pitchFamily="34" charset="0"/>
              </a:rPr>
              <a:t> </a:t>
            </a:r>
            <a:r>
              <a:rPr lang="tr-TR" sz="1900">
                <a:effectLst/>
                <a:latin typeface="Lucida Sans Unicode" panose="020B0602030504020204" pitchFamily="34" charset="0"/>
                <a:ea typeface="Lucida Sans Unicode" panose="020B0602030504020204" pitchFamily="34" charset="0"/>
              </a:rPr>
              <a:t>yaratın.</a:t>
            </a:r>
          </a:p>
          <a:p>
            <a:pPr lvl="1">
              <a:lnSpc>
                <a:spcPct val="130000"/>
              </a:lnSpc>
            </a:pPr>
            <a:r>
              <a:rPr lang="tr-TR" sz="1900">
                <a:effectLst/>
                <a:latin typeface="Lucida Sans Unicode" panose="020B0602030504020204" pitchFamily="34" charset="0"/>
                <a:ea typeface="Lucida Sans Unicode" panose="020B0602030504020204" pitchFamily="34" charset="0"/>
              </a:rPr>
              <a:t>Değişime</a:t>
            </a:r>
            <a:r>
              <a:rPr lang="tr-TR" sz="1900" spc="25">
                <a:effectLst/>
                <a:latin typeface="Lucida Sans Unicode" panose="020B0602030504020204" pitchFamily="34" charset="0"/>
                <a:ea typeface="Lucida Sans Unicode" panose="020B0602030504020204" pitchFamily="34" charset="0"/>
              </a:rPr>
              <a:t> </a:t>
            </a:r>
            <a:r>
              <a:rPr lang="tr-TR" sz="1900">
                <a:effectLst/>
                <a:latin typeface="Lucida Sans Unicode" panose="020B0602030504020204" pitchFamily="34" charset="0"/>
                <a:ea typeface="Lucida Sans Unicode" panose="020B0602030504020204" pitchFamily="34" charset="0"/>
              </a:rPr>
              <a:t>yatkınlık</a:t>
            </a:r>
            <a:r>
              <a:rPr lang="tr-TR" sz="1900" spc="30">
                <a:effectLst/>
                <a:latin typeface="Lucida Sans Unicode" panose="020B0602030504020204" pitchFamily="34" charset="0"/>
                <a:ea typeface="Lucida Sans Unicode" panose="020B0602030504020204" pitchFamily="34" charset="0"/>
              </a:rPr>
              <a:t> </a:t>
            </a:r>
            <a:r>
              <a:rPr lang="tr-TR" sz="1900">
                <a:effectLst/>
                <a:latin typeface="Lucida Sans Unicode" panose="020B0602030504020204" pitchFamily="34" charset="0"/>
                <a:ea typeface="Lucida Sans Unicode" panose="020B0602030504020204" pitchFamily="34" charset="0"/>
              </a:rPr>
              <a:t>geliştirin.</a:t>
            </a:r>
          </a:p>
          <a:p>
            <a:pPr lvl="1">
              <a:lnSpc>
                <a:spcPct val="130000"/>
              </a:lnSpc>
            </a:pPr>
            <a:r>
              <a:rPr lang="tr-TR" sz="1900">
                <a:effectLst/>
                <a:latin typeface="Lucida Sans Unicode" panose="020B0602030504020204" pitchFamily="34" charset="0"/>
                <a:ea typeface="Lucida Sans Unicode" panose="020B0602030504020204" pitchFamily="34" charset="0"/>
              </a:rPr>
              <a:t>Tamamlayıcı</a:t>
            </a:r>
            <a:r>
              <a:rPr lang="tr-TR" sz="1900" spc="55">
                <a:effectLst/>
                <a:latin typeface="Lucida Sans Unicode" panose="020B0602030504020204" pitchFamily="34" charset="0"/>
                <a:ea typeface="Lucida Sans Unicode" panose="020B0602030504020204" pitchFamily="34" charset="0"/>
              </a:rPr>
              <a:t> </a:t>
            </a:r>
            <a:r>
              <a:rPr lang="tr-TR" sz="1900">
                <a:effectLst/>
                <a:latin typeface="Lucida Sans Unicode" panose="020B0602030504020204" pitchFamily="34" charset="0"/>
                <a:ea typeface="Lucida Sans Unicode" panose="020B0602030504020204" pitchFamily="34" charset="0"/>
              </a:rPr>
              <a:t>bir</a:t>
            </a:r>
            <a:r>
              <a:rPr lang="tr-TR" sz="1900" spc="55">
                <a:effectLst/>
                <a:latin typeface="Lucida Sans Unicode" panose="020B0602030504020204" pitchFamily="34" charset="0"/>
                <a:ea typeface="Lucida Sans Unicode" panose="020B0602030504020204" pitchFamily="34" charset="0"/>
              </a:rPr>
              <a:t> </a:t>
            </a:r>
            <a:r>
              <a:rPr lang="tr-TR" sz="1900">
                <a:effectLst/>
                <a:latin typeface="Lucida Sans Unicode" panose="020B0602030504020204" pitchFamily="34" charset="0"/>
                <a:ea typeface="Lucida Sans Unicode" panose="020B0602030504020204" pitchFamily="34" charset="0"/>
              </a:rPr>
              <a:t>önlemler</a:t>
            </a:r>
            <a:r>
              <a:rPr lang="tr-TR" sz="1900" spc="60">
                <a:effectLst/>
                <a:latin typeface="Lucida Sans Unicode" panose="020B0602030504020204" pitchFamily="34" charset="0"/>
                <a:ea typeface="Lucida Sans Unicode" panose="020B0602030504020204" pitchFamily="34" charset="0"/>
              </a:rPr>
              <a:t> </a:t>
            </a:r>
            <a:r>
              <a:rPr lang="tr-TR" sz="1900">
                <a:effectLst/>
                <a:latin typeface="Lucida Sans Unicode" panose="020B0602030504020204" pitchFamily="34" charset="0"/>
                <a:ea typeface="Lucida Sans Unicode" panose="020B0602030504020204" pitchFamily="34" charset="0"/>
              </a:rPr>
              <a:t>paketi</a:t>
            </a:r>
            <a:r>
              <a:rPr lang="tr-TR" sz="1900" spc="55">
                <a:effectLst/>
                <a:latin typeface="Lucida Sans Unicode" panose="020B0602030504020204" pitchFamily="34" charset="0"/>
                <a:ea typeface="Lucida Sans Unicode" panose="020B0602030504020204" pitchFamily="34" charset="0"/>
              </a:rPr>
              <a:t> </a:t>
            </a:r>
            <a:r>
              <a:rPr lang="tr-TR" sz="1900">
                <a:effectLst/>
                <a:latin typeface="Lucida Sans Unicode" panose="020B0602030504020204" pitchFamily="34" charset="0"/>
                <a:ea typeface="Lucida Sans Unicode" panose="020B0602030504020204" pitchFamily="34" charset="0"/>
              </a:rPr>
              <a:t>geliştirin</a:t>
            </a:r>
            <a:r>
              <a:rPr lang="tr-TR" sz="1900" spc="55">
                <a:latin typeface="Lucida Sans Unicode" panose="020B0602030504020204" pitchFamily="34" charset="0"/>
                <a:ea typeface="Lucida Sans Unicode" panose="020B0602030504020204" pitchFamily="34" charset="0"/>
              </a:rPr>
              <a:t>.</a:t>
            </a:r>
          </a:p>
          <a:p>
            <a:pPr lvl="1">
              <a:lnSpc>
                <a:spcPct val="130000"/>
              </a:lnSpc>
            </a:pPr>
            <a:endParaRPr lang="tr-TR" sz="1100" spc="55">
              <a:latin typeface="Lucida Sans Unicode" panose="020B0602030504020204" pitchFamily="34" charset="0"/>
              <a:ea typeface="Lucida Sans Unicode" panose="020B0602030504020204" pitchFamily="34" charset="0"/>
            </a:endParaRPr>
          </a:p>
          <a:p>
            <a:pPr>
              <a:lnSpc>
                <a:spcPct val="130000"/>
              </a:lnSpc>
            </a:pPr>
            <a:r>
              <a:rPr lang="tr-TR" sz="1800">
                <a:effectLst/>
                <a:latin typeface="Lucida Sans Unicode" panose="020B0602030504020204" pitchFamily="34" charset="0"/>
                <a:ea typeface="Lucida Sans Unicode" panose="020B0602030504020204" pitchFamily="34" charset="0"/>
              </a:rPr>
              <a:t>Metriklerin</a:t>
            </a:r>
            <a:r>
              <a:rPr lang="tr-TR" sz="1800" spc="1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yanlış</a:t>
            </a:r>
            <a:r>
              <a:rPr lang="tr-TR" sz="1800" spc="1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yönetildiğine</a:t>
            </a:r>
            <a:r>
              <a:rPr lang="tr-TR" sz="1800" spc="1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inanıyorsanız,</a:t>
            </a:r>
            <a:r>
              <a:rPr lang="tr-TR" sz="1800" spc="1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metriklerin</a:t>
            </a:r>
            <a:r>
              <a:rPr lang="tr-TR" sz="1800" spc="1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neden</a:t>
            </a:r>
            <a:r>
              <a:rPr lang="tr-TR" sz="1800" spc="1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toplandığını,</a:t>
            </a:r>
            <a:r>
              <a:rPr lang="tr-TR" sz="1800" spc="1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nasıl</a:t>
            </a:r>
            <a:r>
              <a:rPr lang="tr-TR" sz="1800" spc="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kullanıldığını ve bu tür bir kullanım için herhangi bir gerekçe olup olmadığını yönetimle</a:t>
            </a:r>
            <a:r>
              <a:rPr lang="tr-TR" sz="1800" spc="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sorgulayarak</a:t>
            </a:r>
            <a:r>
              <a:rPr lang="tr-TR" sz="1800" spc="7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yukarıdaki</a:t>
            </a:r>
            <a:r>
              <a:rPr lang="tr-TR" sz="1800" spc="7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süreci</a:t>
            </a:r>
            <a:r>
              <a:rPr lang="tr-TR" sz="1800" spc="7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başlatmaya</a:t>
            </a:r>
            <a:r>
              <a:rPr lang="tr-TR" sz="1800" spc="7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çalışabilirsiniz.</a:t>
            </a:r>
            <a:r>
              <a:rPr lang="tr-TR" sz="1800" spc="7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Ayrıca,</a:t>
            </a:r>
            <a:r>
              <a:rPr lang="tr-TR" sz="1800" spc="7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alternatif</a:t>
            </a:r>
            <a:r>
              <a:rPr lang="tr-TR" sz="1800" spc="7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metrikler</a:t>
            </a:r>
            <a:r>
              <a:rPr lang="tr-TR" sz="1800" spc="7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ve</a:t>
            </a:r>
            <a:r>
              <a:rPr lang="tr-TR" sz="1800" spc="7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mevcut</a:t>
            </a:r>
            <a:r>
              <a:rPr lang="tr-TR" sz="1800" spc="-21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metriklerin</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uygun</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kullanımı</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veya</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daha</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uygun</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kullanımları</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fırsatlarıyla</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metriklerin</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düzeltici</a:t>
            </a:r>
            <a:r>
              <a:rPr lang="tr-TR" sz="1800" spc="5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bir</a:t>
            </a:r>
            <a:r>
              <a:rPr lang="tr-TR" sz="1800" spc="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şekilde</a:t>
            </a:r>
            <a:r>
              <a:rPr lang="tr-TR" sz="1800" spc="-50">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anlaşılmasını</a:t>
            </a:r>
            <a:r>
              <a:rPr lang="tr-TR" sz="1800" spc="-4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sağlamayı</a:t>
            </a:r>
            <a:r>
              <a:rPr lang="tr-TR" sz="1800" spc="-4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da</a:t>
            </a:r>
            <a:r>
              <a:rPr lang="tr-TR" sz="1800" spc="-4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teklif</a:t>
            </a:r>
            <a:r>
              <a:rPr lang="tr-TR" sz="1800" spc="-45">
                <a:effectLst/>
                <a:latin typeface="Lucida Sans Unicode" panose="020B0602030504020204" pitchFamily="34" charset="0"/>
                <a:ea typeface="Lucida Sans Unicode" panose="020B0602030504020204" pitchFamily="34" charset="0"/>
              </a:rPr>
              <a:t> </a:t>
            </a:r>
            <a:r>
              <a:rPr lang="tr-TR" sz="1800">
                <a:effectLst/>
                <a:latin typeface="Lucida Sans Unicode" panose="020B0602030504020204" pitchFamily="34" charset="0"/>
                <a:ea typeface="Lucida Sans Unicode" panose="020B0602030504020204" pitchFamily="34" charset="0"/>
              </a:rPr>
              <a:t>edebilirsiniz.</a:t>
            </a:r>
          </a:p>
          <a:p>
            <a:pPr>
              <a:lnSpc>
                <a:spcPct val="130000"/>
              </a:lnSpc>
            </a:pPr>
            <a:endParaRPr lang="tr-TR" sz="2000" spc="55">
              <a:latin typeface="Lucida Sans Unicode" panose="020B0602030504020204" pitchFamily="34" charset="0"/>
              <a:ea typeface="Lucida Sans Unicode" panose="020B0602030504020204" pitchFamily="34" charset="0"/>
            </a:endParaRPr>
          </a:p>
          <a:p>
            <a:pPr>
              <a:lnSpc>
                <a:spcPct val="130000"/>
              </a:lnSpc>
            </a:pPr>
            <a:endParaRPr lang="tr-TR" spc="55">
              <a:latin typeface="Lucida Sans Unicode" panose="020B0602030504020204" pitchFamily="34" charset="0"/>
              <a:ea typeface="Lucida Sans Unicode" panose="020B0602030504020204" pitchFamily="34" charset="0"/>
            </a:endParaRPr>
          </a:p>
          <a:p>
            <a:pPr marL="0" indent="0">
              <a:lnSpc>
                <a:spcPct val="130000"/>
              </a:lnSpc>
              <a:buNone/>
            </a:pPr>
            <a:endParaRPr lang="tr-TR" spc="55">
              <a:latin typeface="Lucida Sans Unicode" panose="020B0602030504020204" pitchFamily="34" charset="0"/>
              <a:cs typeface="Lucida Sans Unicode" panose="020B0602030504020204" pitchFamily="34" charset="0"/>
            </a:endParaRPr>
          </a:p>
          <a:p>
            <a:pPr marL="0" indent="0">
              <a:lnSpc>
                <a:spcPct val="130000"/>
              </a:lnSpc>
              <a:buNone/>
            </a:pPr>
            <a:endParaRPr lang="tr-TR">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8475419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57100" y="825139"/>
            <a:ext cx="5814558" cy="942703"/>
          </a:xfrm>
        </p:spPr>
        <p:txBody>
          <a:bodyPr/>
          <a:lstStyle/>
          <a:p>
            <a:r>
              <a:rPr lang="tr-TR">
                <a:latin typeface="Times New Roman" panose="02020603050405020304" pitchFamily="18" charset="0"/>
                <a:cs typeface="Times New Roman" panose="02020603050405020304" pitchFamily="18" charset="0"/>
              </a:rPr>
              <a:t>Mantar Yönetimi</a:t>
            </a:r>
          </a:p>
        </p:txBody>
      </p:sp>
      <p:sp>
        <p:nvSpPr>
          <p:cNvPr id="3" name="Alt Başlık 2"/>
          <p:cNvSpPr>
            <a:spLocks noGrp="1"/>
          </p:cNvSpPr>
          <p:nvPr>
            <p:ph type="subTitle" idx="1"/>
          </p:nvPr>
        </p:nvSpPr>
        <p:spPr>
          <a:xfrm>
            <a:off x="1169717" y="2173516"/>
            <a:ext cx="8915399" cy="2250438"/>
          </a:xfrm>
        </p:spPr>
        <p:txBody>
          <a:bodyPr>
            <a:normAutofit/>
          </a:bodyPr>
          <a:lstStyle/>
          <a:p>
            <a:pPr algn="l"/>
            <a:r>
              <a:rPr lang="tr-TR">
                <a:solidFill>
                  <a:schemeClr val="tx1">
                    <a:lumMod val="85000"/>
                    <a:lumOff val="15000"/>
                  </a:schemeClr>
                </a:solidFill>
                <a:latin typeface="Times New Roman" panose="02020603050405020304" pitchFamily="18" charset="0"/>
                <a:cs typeface="Times New Roman" panose="02020603050405020304" pitchFamily="18" charset="0"/>
              </a:rPr>
              <a:t>Mantar yönetimi, yönetimin personel ile etkili bir şekilde iletişim kuramadığı bir durumdur. Esasen, herkesi “şişman, aptal ve mutlu” tutmak için bilgi kasıtlı olarak saklanmaktadır. Adı gerçeğinden türetilmiştir.</a:t>
            </a:r>
          </a:p>
          <a:p>
            <a:pPr algn="l"/>
            <a:r>
              <a:rPr lang="tr-TR">
                <a:solidFill>
                  <a:schemeClr val="tx1">
                    <a:lumMod val="85000"/>
                    <a:lumOff val="15000"/>
                  </a:schemeClr>
                </a:solidFill>
                <a:latin typeface="Times New Roman" panose="02020603050405020304" pitchFamily="18" charset="0"/>
                <a:cs typeface="Times New Roman" panose="02020603050405020304" pitchFamily="18" charset="0"/>
              </a:rPr>
              <a:t>Mantarlar karanlıkta ve loş ışıkta gelişir ama güneş ışığında ölür. Eskilerin dediği gibi, “Onları karanlıkta tutun, gübre ile besleyin, büyümelerini izleyin… ve işiniz bittiğinde kafalarını kesin.” </a:t>
            </a:r>
          </a:p>
        </p:txBody>
      </p:sp>
    </p:spTree>
    <p:extLst>
      <p:ext uri="{BB962C8B-B14F-4D97-AF65-F5344CB8AC3E}">
        <p14:creationId xmlns:p14="http://schemas.microsoft.com/office/powerpoint/2010/main" val="161188706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65211" y="1567542"/>
            <a:ext cx="8915400" cy="3777622"/>
          </a:xfrm>
        </p:spPr>
        <p:txBody>
          <a:bodyPr/>
          <a:lstStyle/>
          <a:p>
            <a:r>
              <a:rPr lang="tr-TR">
                <a:latin typeface="Times New Roman" panose="02020603050405020304" pitchFamily="18" charset="0"/>
                <a:cs typeface="Times New Roman" panose="02020603050405020304" pitchFamily="18" charset="0"/>
              </a:rPr>
              <a:t>İşlev bozukluğu, ekip üyeleri büyük resmi gerçekten anlamadığında ortaya çıkar; Etkileri, özellikle gereksinim mühendisliği açısından, paydaşlar dışarıda bırakıldığında önemli olabilir.</a:t>
            </a:r>
          </a:p>
          <a:p>
            <a:r>
              <a:rPr lang="tr-TR">
                <a:latin typeface="Times New Roman" panose="02020603050405020304" pitchFamily="18" charset="0"/>
                <a:cs typeface="Times New Roman" panose="02020603050405020304" pitchFamily="18" charset="0"/>
              </a:rPr>
              <a:t>Ön saflarda çalışan birinin büyük resmi anlamaya ihtiyacı olmadığını varsaymak biraz aşağılayıcı olacaktır.</a:t>
            </a:r>
          </a:p>
          <a:p>
            <a:r>
              <a:rPr lang="tr-TR">
                <a:latin typeface="Times New Roman" panose="02020603050405020304" pitchFamily="18" charset="0"/>
                <a:cs typeface="Times New Roman" panose="02020603050405020304" pitchFamily="18" charset="0"/>
              </a:rPr>
              <a:t>Bu nedenle mantar yönetimi; düşük çalışan morale, işten ayrılmaya, kaçırılan fırsatlara ve genel başarısızlığa neden olabilir</a:t>
            </a:r>
            <a:r>
              <a:rPr lang="tr-TR" sz="1600">
                <a:latin typeface="Times New Roman" panose="02020603050405020304" pitchFamily="18" charset="0"/>
                <a:cs typeface="Times New Roman" panose="02020603050405020304" pitchFamily="18" charset="0"/>
              </a:rPr>
              <a:t>.</a:t>
            </a:r>
            <a:endParaRPr lang="tr-TR">
              <a:latin typeface="Times New Roman" panose="02020603050405020304" pitchFamily="18" charset="0"/>
              <a:cs typeface="Times New Roman" panose="02020603050405020304" pitchFamily="18" charset="0"/>
            </a:endParaRPr>
          </a:p>
          <a:p>
            <a:endParaRPr lang="tr-TR">
              <a:latin typeface="Times New Roman" panose="02020603050405020304" pitchFamily="18" charset="0"/>
              <a:cs typeface="Times New Roman" panose="02020603050405020304" pitchFamily="18" charset="0"/>
            </a:endParaRPr>
          </a:p>
        </p:txBody>
      </p:sp>
      <p:sp>
        <p:nvSpPr>
          <p:cNvPr id="6" name="Metin kutusu 5"/>
          <p:cNvSpPr txBox="1"/>
          <p:nvPr/>
        </p:nvSpPr>
        <p:spPr>
          <a:xfrm>
            <a:off x="1065211" y="536845"/>
            <a:ext cx="5683931" cy="769441"/>
          </a:xfrm>
          <a:prstGeom prst="rect">
            <a:avLst/>
          </a:prstGeom>
          <a:noFill/>
        </p:spPr>
        <p:txBody>
          <a:bodyPr wrap="squar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4400">
                <a:latin typeface="Times New Roman" panose="02020603050405020304" pitchFamily="18" charset="0"/>
                <a:cs typeface="Times New Roman" panose="02020603050405020304" pitchFamily="18" charset="0"/>
              </a:rPr>
              <a:t>Mantar Yönetimi</a:t>
            </a:r>
          </a:p>
        </p:txBody>
      </p:sp>
    </p:spTree>
    <p:extLst>
      <p:ext uri="{BB962C8B-B14F-4D97-AF65-F5344CB8AC3E}">
        <p14:creationId xmlns:p14="http://schemas.microsoft.com/office/powerpoint/2010/main" val="149636514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1956" y="905692"/>
            <a:ext cx="5860288" cy="5181600"/>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1956" y="283268"/>
            <a:ext cx="5860288" cy="622423"/>
          </a:xfrm>
          <a:prstGeom prst="rect">
            <a:avLst/>
          </a:prstGeom>
        </p:spPr>
      </p:pic>
      <p:sp>
        <p:nvSpPr>
          <p:cNvPr id="6" name="Metin kutusu 5"/>
          <p:cNvSpPr txBox="1"/>
          <p:nvPr/>
        </p:nvSpPr>
        <p:spPr>
          <a:xfrm>
            <a:off x="3354991" y="6122127"/>
            <a:ext cx="5109739" cy="253916"/>
          </a:xfrm>
          <a:prstGeom prst="rect">
            <a:avLst/>
          </a:prstGeom>
          <a:noFill/>
        </p:spPr>
        <p:txBody>
          <a:bodyPr wrap="squar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1050">
                <a:solidFill>
                  <a:srgbClr val="0070C0"/>
                </a:solidFill>
                <a:latin typeface="Berlin Sans FB" panose="020E0602020502020306" pitchFamily="34" charset="0"/>
              </a:rPr>
              <a:t>https://toad.halileksi.net/sites/default/files/pdf/mantar-yonetinm-olcegi-toad.pdf</a:t>
            </a:r>
          </a:p>
        </p:txBody>
      </p:sp>
    </p:spTree>
    <p:extLst>
      <p:ext uri="{BB962C8B-B14F-4D97-AF65-F5344CB8AC3E}">
        <p14:creationId xmlns:p14="http://schemas.microsoft.com/office/powerpoint/2010/main" val="272040773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78424" y="1414342"/>
            <a:ext cx="8915400" cy="2492013"/>
          </a:xfrm>
        </p:spPr>
        <p:txBody>
          <a:bodyPr/>
          <a:lstStyle/>
          <a:p>
            <a:r>
              <a:rPr lang="tr-TR">
                <a:latin typeface="Times New Roman" panose="02020603050405020304" pitchFamily="18" charset="0"/>
                <a:cs typeface="Times New Roman" panose="02020603050405020304" pitchFamily="18" charset="0"/>
              </a:rPr>
              <a:t>Mantar yönetimini sürdürmek isteyenler; bilgi, strateji ve verileri açıklamamak için mazeretler bulacaktır. Bu durumu yeniden düzenlemek için bazı basit stratejiler şunlardır:</a:t>
            </a:r>
          </a:p>
          <a:p>
            <a:pPr lvl="2">
              <a:buFont typeface="Wingdings" panose="05000000000000000000" pitchFamily="2" charset="2"/>
              <a:buChar char="Ø"/>
            </a:pPr>
            <a:r>
              <a:rPr lang="tr-TR" sz="1600">
                <a:latin typeface="Times New Roman" panose="02020603050405020304" pitchFamily="18" charset="0"/>
                <a:cs typeface="Times New Roman" panose="02020603050405020304" pitchFamily="18" charset="0"/>
              </a:rPr>
              <a:t>Daha fazla şeffaflık talep etmenizi sağlayan sorunları sahiplenin.</a:t>
            </a:r>
          </a:p>
          <a:p>
            <a:pPr lvl="2">
              <a:buFont typeface="Wingdings" panose="05000000000000000000" pitchFamily="2" charset="2"/>
              <a:buChar char="Ø"/>
            </a:pPr>
            <a:r>
              <a:rPr lang="tr-TR" sz="1600">
                <a:latin typeface="Times New Roman" panose="02020603050405020304" pitchFamily="18" charset="0"/>
                <a:cs typeface="Times New Roman" panose="02020603050405020304" pitchFamily="18" charset="0"/>
              </a:rPr>
              <a:t>Bilgiyi kendi başınıza araştırın. Onu bulmak için daha çok çalışmalısınız ve parçaları bir araya getirmeniz gerekebilir. Siz ve diğer mantarlar arasında, büyük resmin çoğunu görebilirsiniz.</a:t>
            </a:r>
          </a:p>
          <a:p>
            <a:pPr lvl="2">
              <a:buFont typeface="Wingdings" panose="05000000000000000000" pitchFamily="2" charset="2"/>
              <a:buChar char="Ø"/>
            </a:pPr>
            <a:r>
              <a:rPr lang="tr-TR" sz="1600">
                <a:latin typeface="Times New Roman" panose="02020603050405020304" pitchFamily="18" charset="0"/>
                <a:cs typeface="Times New Roman" panose="02020603050405020304" pitchFamily="18" charset="0"/>
              </a:rPr>
              <a:t>Açık kitap yönetimi kültürüne dönüşümü savunun.</a:t>
            </a:r>
          </a:p>
          <a:p>
            <a:pPr lvl="2">
              <a:buFont typeface="Wingdings" panose="05000000000000000000" pitchFamily="2" charset="2"/>
              <a:buChar char="Ø"/>
            </a:pPr>
            <a:endParaRPr lang="tr-TR" sz="1600"/>
          </a:p>
          <a:p>
            <a:pPr lvl="2">
              <a:buFont typeface="Wingdings" panose="05000000000000000000" pitchFamily="2" charset="2"/>
              <a:buChar char="Ø"/>
            </a:pPr>
            <a:endParaRPr lang="tr-TR">
              <a:latin typeface="Times New Roman" panose="02020603050405020304" pitchFamily="18" charset="0"/>
              <a:cs typeface="Times New Roman" panose="02020603050405020304" pitchFamily="18" charset="0"/>
            </a:endParaRPr>
          </a:p>
          <a:p>
            <a:pPr marL="0" indent="0">
              <a:buNone/>
            </a:pPr>
            <a:endParaRPr lang="tr-TR">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304800" y="4077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tr-TR" altLang="tr-TR" sz="1800" b="0" i="0" u="none" strike="noStrike" cap="none" normalizeH="0" baseline="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tr-TR" altLang="tr-TR" sz="1800" b="0" i="0" u="none" strike="noStrike" cap="none" normalizeH="0" baseline="0">
              <a:ln>
                <a:noFill/>
              </a:ln>
              <a:solidFill>
                <a:schemeClr val="tx1"/>
              </a:solidFill>
              <a:effectLst/>
              <a:latin typeface="Arial" panose="020B0604020202020204" pitchFamily="34" charset="0"/>
            </a:endParaRPr>
          </a:p>
        </p:txBody>
      </p:sp>
      <p:sp>
        <p:nvSpPr>
          <p:cNvPr id="11" name="Metin kutusu 10"/>
          <p:cNvSpPr txBox="1"/>
          <p:nvPr/>
        </p:nvSpPr>
        <p:spPr>
          <a:xfrm>
            <a:off x="1178424" y="317711"/>
            <a:ext cx="4673737" cy="1046440"/>
          </a:xfrm>
          <a:prstGeom prst="rect">
            <a:avLst/>
          </a:prstGeom>
          <a:noFill/>
        </p:spPr>
        <p:txBody>
          <a:bodyPr wrap="squar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4400">
                <a:latin typeface="Times New Roman" panose="02020603050405020304" pitchFamily="18" charset="0"/>
                <a:cs typeface="Times New Roman" panose="02020603050405020304" pitchFamily="18" charset="0"/>
              </a:rPr>
              <a:t>Mantar Yönetimi</a:t>
            </a:r>
          </a:p>
          <a:p>
            <a:endParaRPr lang="tr-TR"/>
          </a:p>
        </p:txBody>
      </p:sp>
      <p:pic>
        <p:nvPicPr>
          <p:cNvPr id="13" name="Resim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669" y="3955698"/>
            <a:ext cx="2095999" cy="2288418"/>
          </a:xfrm>
          <a:prstGeom prst="rect">
            <a:avLst/>
          </a:prstGeom>
        </p:spPr>
      </p:pic>
      <p:pic>
        <p:nvPicPr>
          <p:cNvPr id="15" name="Resim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2160" y="3985930"/>
            <a:ext cx="4468663" cy="2350943"/>
          </a:xfrm>
          <a:prstGeom prst="rect">
            <a:avLst/>
          </a:prstGeom>
        </p:spPr>
      </p:pic>
      <p:sp>
        <p:nvSpPr>
          <p:cNvPr id="16" name="Metin kutusu 15"/>
          <p:cNvSpPr txBox="1"/>
          <p:nvPr/>
        </p:nvSpPr>
        <p:spPr>
          <a:xfrm>
            <a:off x="1663337" y="6416448"/>
            <a:ext cx="6476453" cy="253916"/>
          </a:xfrm>
          <a:prstGeom prst="rect">
            <a:avLst/>
          </a:prstGeom>
          <a:noFill/>
        </p:spPr>
        <p:txBody>
          <a:bodyPr wrap="non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1050">
                <a:solidFill>
                  <a:srgbClr val="0070C0"/>
                </a:solidFill>
                <a:latin typeface="Berlin Sans FB" panose="020E0602020502020306" pitchFamily="34" charset="0"/>
              </a:rPr>
              <a:t>https://bertankaya.net/2013/12/acik-yonetim-open-book-management-nedir-kurumsal-dertlere-care-olabilir-mi/</a:t>
            </a:r>
          </a:p>
        </p:txBody>
      </p:sp>
    </p:spTree>
    <p:extLst>
      <p:ext uri="{BB962C8B-B14F-4D97-AF65-F5344CB8AC3E}">
        <p14:creationId xmlns:p14="http://schemas.microsoft.com/office/powerpoint/2010/main" val="339741488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69111" y="641662"/>
            <a:ext cx="9324114" cy="986977"/>
          </a:xfrm>
        </p:spPr>
        <p:txBody>
          <a:bodyPr>
            <a:normAutofit fontScale="90000"/>
          </a:bodyPr>
          <a:lstStyle/>
          <a:p>
            <a:r>
              <a:rPr lang="tr-TR" sz="4000" b="1" i="1">
                <a:latin typeface="Times New Roman" panose="02020603050405020304" pitchFamily="18" charset="0"/>
                <a:cs typeface="Times New Roman" panose="02020603050405020304" pitchFamily="18" charset="0"/>
              </a:rPr>
              <a:t>Gereksinim Yönetimi için Diğer Paradigmalar</a:t>
            </a:r>
            <a:br>
              <a:rPr lang="tr-TR">
                <a:latin typeface="Times New Roman" panose="02020603050405020304" pitchFamily="18" charset="0"/>
                <a:cs typeface="Times New Roman" panose="02020603050405020304" pitchFamily="18" charset="0"/>
              </a:rPr>
            </a:br>
            <a:endParaRPr lang="tr-TR">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769111" y="1628639"/>
            <a:ext cx="8915400" cy="3777622"/>
          </a:xfrm>
        </p:spPr>
        <p:txBody>
          <a:bodyPr/>
          <a:lstStyle/>
          <a:p>
            <a:pPr>
              <a:buFont typeface="Wingdings" panose="05000000000000000000" pitchFamily="2" charset="2"/>
              <a:buChar char="Ø"/>
            </a:pPr>
            <a:r>
              <a:rPr lang="tr-TR" sz="2800" b="1">
                <a:solidFill>
                  <a:schemeClr val="tx1"/>
                </a:solidFill>
                <a:latin typeface="Times New Roman" panose="02020603050405020304" pitchFamily="18" charset="0"/>
                <a:cs typeface="Times New Roman" panose="02020603050405020304" pitchFamily="18" charset="0"/>
              </a:rPr>
              <a:t>Gereksinim Yönetimi ve Doğaçlama Komedisi</a:t>
            </a:r>
          </a:p>
          <a:p>
            <a:pPr lvl="1">
              <a:buFont typeface="Arial" panose="020B0604020202020204" pitchFamily="34" charset="0"/>
              <a:buChar char="•"/>
            </a:pPr>
            <a:r>
              <a:rPr lang="tr-TR">
                <a:latin typeface="Times New Roman" panose="02020603050405020304" pitchFamily="18" charset="0"/>
                <a:cs typeface="Times New Roman" panose="02020603050405020304" pitchFamily="18" charset="0"/>
              </a:rPr>
              <a:t>Doğaçlama komedi, işbirliği ( </a:t>
            </a:r>
            <a:r>
              <a:rPr lang="tr-TR" i="1">
                <a:latin typeface="Times New Roman" panose="02020603050405020304" pitchFamily="18" charset="0"/>
                <a:cs typeface="Times New Roman" panose="02020603050405020304" pitchFamily="18" charset="0"/>
              </a:rPr>
              <a:t>sonuçta gereksinim mühendisliği, işbirliğinde en üst noktadır</a:t>
            </a:r>
            <a:r>
              <a:rPr lang="tr-TR">
                <a:latin typeface="Times New Roman" panose="02020603050405020304" pitchFamily="18" charset="0"/>
                <a:cs typeface="Times New Roman" panose="02020603050405020304" pitchFamily="18" charset="0"/>
              </a:rPr>
              <a:t>) ve gereksinim yönetiminde zorluklarla başa çıkmak için bazı teknikler sağlayabilir.</a:t>
            </a:r>
          </a:p>
          <a:p>
            <a:pPr lvl="1">
              <a:buFont typeface="Arial" panose="020B0604020202020204" pitchFamily="34" charset="0"/>
              <a:buChar char="•"/>
            </a:pPr>
            <a:r>
              <a:rPr lang="tr-TR">
                <a:latin typeface="Times New Roman" panose="02020603050405020304" pitchFamily="18" charset="0"/>
                <a:cs typeface="Times New Roman" panose="02020603050405020304" pitchFamily="18" charset="0"/>
              </a:rPr>
              <a:t>Doğaçlama komediden (</a:t>
            </a:r>
            <a:r>
              <a:rPr lang="tr-TR" i="1">
                <a:latin typeface="Times New Roman" panose="02020603050405020304" pitchFamily="18" charset="0"/>
                <a:cs typeface="Times New Roman" panose="02020603050405020304" pitchFamily="18" charset="0"/>
              </a:rPr>
              <a:t>örneğin, Whose Line Is It </a:t>
            </a:r>
            <a:r>
              <a:rPr lang="tr-TR" i="1" err="1">
                <a:latin typeface="Times New Roman" panose="02020603050405020304" pitchFamily="18" charset="0"/>
                <a:cs typeface="Times New Roman" panose="02020603050405020304" pitchFamily="18" charset="0"/>
              </a:rPr>
              <a:t>Anyway</a:t>
            </a:r>
            <a:r>
              <a:rPr lang="tr-TR" i="1">
                <a:latin typeface="Times New Roman" panose="02020603050405020304" pitchFamily="18" charset="0"/>
                <a:cs typeface="Times New Roman" panose="02020603050405020304" pitchFamily="18" charset="0"/>
              </a:rPr>
              <a:t>?) </a:t>
            </a:r>
            <a:r>
              <a:rPr lang="tr-TR">
                <a:latin typeface="Times New Roman" panose="02020603050405020304" pitchFamily="18" charset="0"/>
                <a:cs typeface="Times New Roman" panose="02020603050405020304" pitchFamily="18" charset="0"/>
              </a:rPr>
              <a:t>hoşlanan herkes, çok farklı bakış açılarına sahip kişilerin mükemmel etkileşimini ve bu farklılıkların çözümünü görmüştür.</a:t>
            </a:r>
          </a:p>
        </p:txBody>
      </p:sp>
      <p:sp>
        <p:nvSpPr>
          <p:cNvPr id="5"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tr-TR" altLang="tr-TR" sz="1800" b="0" i="0" u="none" strike="noStrike" cap="none" normalizeH="0" baseline="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tr-TR" altLang="tr-TR" sz="1800" b="0" i="0" u="none" strike="noStrike" cap="none" normalizeH="0" baseline="0">
              <a:ln>
                <a:noFill/>
              </a:ln>
              <a:solidFill>
                <a:schemeClr val="tx1"/>
              </a:solidFill>
              <a:effectLst/>
              <a:latin typeface="Arial" panose="020B0604020202020204" pitchFamily="34" charset="0"/>
            </a:endParaRPr>
          </a:p>
        </p:txBody>
      </p:sp>
      <p:pic>
        <p:nvPicPr>
          <p:cNvPr id="10" name="Resi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343" y="3796937"/>
            <a:ext cx="2490650" cy="2743199"/>
          </a:xfrm>
          <a:prstGeom prst="rect">
            <a:avLst/>
          </a:prstGeom>
        </p:spPr>
      </p:pic>
      <p:sp>
        <p:nvSpPr>
          <p:cNvPr id="11" name="Metin kutusu 10"/>
          <p:cNvSpPr txBox="1"/>
          <p:nvPr/>
        </p:nvSpPr>
        <p:spPr>
          <a:xfrm>
            <a:off x="3492155" y="6604084"/>
            <a:ext cx="2299027" cy="253916"/>
          </a:xfrm>
          <a:prstGeom prst="rect">
            <a:avLst/>
          </a:prstGeom>
          <a:noFill/>
        </p:spPr>
        <p:txBody>
          <a:bodyPr wrap="non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1050">
                <a:solidFill>
                  <a:srgbClr val="0070C0"/>
                </a:solidFill>
                <a:latin typeface="Berlin Sans FB" panose="020E0602020502020306" pitchFamily="34" charset="0"/>
              </a:rPr>
              <a:t>https://www.imdb.com/title/tt2919910/</a:t>
            </a:r>
          </a:p>
        </p:txBody>
      </p:sp>
    </p:spTree>
    <p:extLst>
      <p:ext uri="{BB962C8B-B14F-4D97-AF65-F5344CB8AC3E}">
        <p14:creationId xmlns:p14="http://schemas.microsoft.com/office/powerpoint/2010/main" val="257435033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78126" y="624110"/>
            <a:ext cx="8911687" cy="490587"/>
          </a:xfrm>
        </p:spPr>
        <p:txBody>
          <a:bodyPr>
            <a:normAutofit fontScale="90000"/>
          </a:bodyPr>
          <a:lstStyle/>
          <a:p>
            <a:r>
              <a:rPr lang="tr-TR" b="1">
                <a:solidFill>
                  <a:schemeClr val="tx1"/>
                </a:solidFill>
                <a:latin typeface="Times New Roman" panose="02020603050405020304" pitchFamily="18" charset="0"/>
                <a:cs typeface="Times New Roman" panose="02020603050405020304" pitchFamily="18" charset="0"/>
              </a:rPr>
              <a:t>Gereksinim Yönetimi ve Doğaçlama Komedisi</a:t>
            </a:r>
            <a:br>
              <a:rPr lang="tr-TR" b="1">
                <a:latin typeface="Times New Roman" panose="02020603050405020304" pitchFamily="18" charset="0"/>
                <a:cs typeface="Times New Roman" panose="02020603050405020304" pitchFamily="18" charset="0"/>
              </a:rPr>
            </a:br>
            <a:endParaRPr lang="tr-TR"/>
          </a:p>
        </p:txBody>
      </p:sp>
      <p:sp>
        <p:nvSpPr>
          <p:cNvPr id="3" name="İçerik Yer Tutucusu 2"/>
          <p:cNvSpPr>
            <a:spLocks noGrp="1"/>
          </p:cNvSpPr>
          <p:nvPr>
            <p:ph idx="1"/>
          </p:nvPr>
        </p:nvSpPr>
        <p:spPr>
          <a:xfrm>
            <a:off x="978126" y="1114697"/>
            <a:ext cx="8915400" cy="4511040"/>
          </a:xfrm>
        </p:spPr>
        <p:txBody>
          <a:bodyPr>
            <a:normAutofit/>
          </a:bodyPr>
          <a:lstStyle/>
          <a:p>
            <a:pPr>
              <a:buFont typeface="Wingdings" panose="05000000000000000000" pitchFamily="2" charset="2"/>
              <a:buChar char="q"/>
            </a:pPr>
            <a:endParaRPr lang="tr-TR" sz="16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tr-TR" sz="1600">
                <a:latin typeface="Times New Roman" panose="02020603050405020304" pitchFamily="18" charset="0"/>
                <a:cs typeface="Times New Roman" panose="02020603050405020304" pitchFamily="18" charset="0"/>
              </a:rPr>
              <a:t>Doğaçlama komedi eğitiminden ve o sanattan çıkarılacak birkaç ders gözlemledik:</a:t>
            </a:r>
          </a:p>
          <a:p>
            <a:pPr marL="0" indent="0">
              <a:buNone/>
            </a:pPr>
            <a:endParaRPr lang="tr-TR" sz="160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tr-TR" sz="1500">
                <a:latin typeface="Times New Roman" panose="02020603050405020304" pitchFamily="18" charset="0"/>
                <a:cs typeface="Times New Roman" panose="02020603050405020304" pitchFamily="18" charset="0"/>
              </a:rPr>
              <a:t>Dinleme becerileri, hem müşterilerin hem de diğer müşterilerin söylediklerini duymak ve iş ortaklarınızı mühendislik çalışmaları gereksinmelerine karşı oynamak açısından gerçekten önemlidir.</a:t>
            </a:r>
          </a:p>
          <a:p>
            <a:pPr lvl="1">
              <a:buFont typeface="Wingdings" panose="05000000000000000000" pitchFamily="2" charset="2"/>
              <a:buChar char="q"/>
            </a:pPr>
            <a:r>
              <a:rPr lang="tr-TR" sz="1500">
                <a:latin typeface="Times New Roman" panose="02020603050405020304" pitchFamily="18" charset="0"/>
                <a:cs typeface="Times New Roman" panose="02020603050405020304" pitchFamily="18" charset="0"/>
              </a:rPr>
              <a:t>Anlaşmazlık veya kısmi sözleşme olduğunda en iyi yanıt “evet, ama…” yerine "evet, ... ve ..." olur. Yani, fikirleri yıkmak yerine üzerine inşa edebilirsin.</a:t>
            </a:r>
          </a:p>
          <a:p>
            <a:pPr lvl="1">
              <a:buFont typeface="Wingdings" panose="05000000000000000000" pitchFamily="2" charset="2"/>
              <a:buChar char="q"/>
            </a:pPr>
            <a:r>
              <a:rPr lang="tr-TR" sz="1500">
                <a:latin typeface="Times New Roman" panose="02020603050405020304" pitchFamily="18" charset="0"/>
                <a:cs typeface="Times New Roman" panose="02020603050405020304" pitchFamily="18" charset="0"/>
              </a:rPr>
              <a:t>Her şey yolunda gitmeyecek. Hem doğaçlama komedi hem de mühendislik gereksinimleri uyarlanmakla ilgili</a:t>
            </a:r>
            <a:r>
              <a:rPr lang="tr-TR" sz="1400">
                <a:latin typeface="Times New Roman" panose="02020603050405020304" pitchFamily="18" charset="0"/>
                <a:cs typeface="Times New Roman" panose="02020603050405020304" pitchFamily="18" charset="0"/>
              </a:rPr>
              <a:t>.</a:t>
            </a:r>
          </a:p>
          <a:p>
            <a:pPr lvl="1">
              <a:buFont typeface="Wingdings" panose="05000000000000000000" pitchFamily="2" charset="2"/>
              <a:buChar char="q"/>
            </a:pPr>
            <a:r>
              <a:rPr lang="tr-TR" sz="1500">
                <a:latin typeface="Times New Roman" panose="02020603050405020304" pitchFamily="18" charset="0"/>
                <a:cs typeface="Times New Roman" panose="02020603050405020304" pitchFamily="18" charset="0"/>
              </a:rPr>
              <a:t>Zorluklar karşısında eğlenmelisiniz.</a:t>
            </a:r>
          </a:p>
          <a:p>
            <a:pPr lvl="1">
              <a:buFont typeface="Wingdings" panose="05000000000000000000" pitchFamily="2" charset="2"/>
              <a:buChar char="q"/>
            </a:pPr>
            <a:r>
              <a:rPr lang="tr-TR" sz="1500">
                <a:latin typeface="Times New Roman" panose="02020603050405020304" pitchFamily="18" charset="0"/>
                <a:cs typeface="Times New Roman" panose="02020603050405020304" pitchFamily="18" charset="0"/>
              </a:rPr>
              <a:t>Son olarak, yalnızca kontrol edilebilir olanları kontrol ederek tepki vermeyi öğrenmeniz gerekir (</a:t>
            </a:r>
            <a:r>
              <a:rPr lang="tr-TR" sz="1500" i="1">
                <a:latin typeface="Times New Roman" panose="02020603050405020304" pitchFamily="18" charset="0"/>
                <a:cs typeface="Times New Roman" panose="02020603050405020304" pitchFamily="18" charset="0"/>
              </a:rPr>
              <a:t>genellikle, olaylar için değil, belirli olaylara kendi tepkiniz olur</a:t>
            </a:r>
            <a:r>
              <a:rPr lang="tr-TR" sz="15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885492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64125" y="650236"/>
            <a:ext cx="8911687" cy="534130"/>
          </a:xfrm>
        </p:spPr>
        <p:txBody>
          <a:bodyPr>
            <a:noAutofit/>
          </a:bodyPr>
          <a:lstStyle/>
          <a:p>
            <a:r>
              <a:rPr lang="tr-TR" sz="3200" b="1">
                <a:solidFill>
                  <a:schemeClr val="tx1"/>
                </a:solidFill>
                <a:latin typeface="Times New Roman" panose="02020603050405020304" pitchFamily="18" charset="0"/>
                <a:cs typeface="Times New Roman" panose="02020603050405020304" pitchFamily="18" charset="0"/>
              </a:rPr>
              <a:t>Gereksinim Yönetimi ve Doğaçlama Komedisi</a:t>
            </a:r>
            <a:endParaRPr lang="tr-TR" sz="3200">
              <a:solidFill>
                <a:schemeClr val="tx1"/>
              </a:solidFill>
            </a:endParaRPr>
          </a:p>
        </p:txBody>
      </p:sp>
      <p:sp>
        <p:nvSpPr>
          <p:cNvPr id="3" name="İçerik Yer Tutucusu 2"/>
          <p:cNvSpPr>
            <a:spLocks noGrp="1"/>
          </p:cNvSpPr>
          <p:nvPr>
            <p:ph idx="1"/>
          </p:nvPr>
        </p:nvSpPr>
        <p:spPr>
          <a:xfrm>
            <a:off x="764125" y="1436915"/>
            <a:ext cx="8915400" cy="3777622"/>
          </a:xfrm>
        </p:spPr>
        <p:txBody>
          <a:bodyPr>
            <a:normAutofit lnSpcReduction="10000"/>
          </a:bodyPr>
          <a:lstStyle/>
          <a:p>
            <a:r>
              <a:rPr lang="tr-TR">
                <a:latin typeface="Times New Roman" panose="02020603050405020304" pitchFamily="18" charset="0"/>
                <a:cs typeface="Times New Roman" panose="02020603050405020304" pitchFamily="18" charset="0"/>
              </a:rPr>
              <a:t>Dinleme becerilerinizi, duygusal zekanızı ve kendi ayaklarınızın üzerinde düşünme yeteneğinizi geliştirmenize yardımcı olması için doğaçlama komediden bazı teknikleri uygulayabilirsiniz; bu da bir gereksinim mühendisi ve bir takım oyuncusu olarak uygulamanızı geliştirecektir.</a:t>
            </a:r>
          </a:p>
          <a:p>
            <a:pPr lvl="1">
              <a:buFont typeface="Wingdings" panose="05000000000000000000" pitchFamily="2" charset="2"/>
              <a:buChar char="§"/>
            </a:pPr>
            <a:r>
              <a:rPr lang="tr-TR">
                <a:latin typeface="Times New Roman" panose="02020603050405020304" pitchFamily="18" charset="0"/>
                <a:cs typeface="Times New Roman" panose="02020603050405020304" pitchFamily="18" charset="0"/>
              </a:rPr>
              <a:t>Örneğin, “Zip, Zap, Zup (veya Zot)” adlı doğaçlama bir beceri geliştirme oyununu düşünün. Dört veya daha fazla kişiyi (ne kadar çok olursa o kadar iyi) yüzü içe dönük bir daire oluşturacak          şekilde düzenleyin. Bir kişi ya zip, zap ya da zup diyerek başlar. Bu kişi size bakarsa, dairedeki başka birine bakıp sırayla yanıt verirsiniz; zip, zap veya </a:t>
            </a:r>
            <a:r>
              <a:rPr lang="tr-TR" err="1">
                <a:latin typeface="Times New Roman" panose="02020603050405020304" pitchFamily="18" charset="0"/>
                <a:cs typeface="Times New Roman" panose="02020603050405020304" pitchFamily="18" charset="0"/>
              </a:rPr>
              <a:t>zup diyerek.</a:t>
            </a:r>
          </a:p>
          <a:p>
            <a:pPr lvl="1">
              <a:buFont typeface="Wingdings" panose="05000000000000000000" pitchFamily="2" charset="2"/>
              <a:buChar char="§"/>
            </a:pPr>
            <a:r>
              <a:rPr lang="tr-TR">
                <a:latin typeface="Times New Roman" panose="02020603050405020304" pitchFamily="18" charset="0"/>
                <a:cs typeface="Times New Roman" panose="02020603050405020304" pitchFamily="18" charset="0"/>
              </a:rPr>
              <a:t>Katılımcıların bu üç kelimeden başka sözlü iletişime izin verilmez. Oyun, tüm katılımcılar üç yanıttan hangisinin verileceğini tahmin etmeye başlayana kadar devam eder. </a:t>
            </a:r>
          </a:p>
          <a:p>
            <a:pPr lvl="1">
              <a:buFont typeface="Wingdings" panose="05000000000000000000" pitchFamily="2" charset="2"/>
              <a:buChar char="§"/>
            </a:pPr>
            <a:r>
              <a:rPr lang="tr-TR">
                <a:latin typeface="Times New Roman" panose="02020603050405020304" pitchFamily="18" charset="0"/>
                <a:cs typeface="Times New Roman" panose="02020603050405020304" pitchFamily="18" charset="0"/>
              </a:rPr>
              <a:t>Bu oyunun/egzersizin amacı, katılımcıları duyguları “duymaya” ve diğer sözsüz ipuçlarını yakalamaya zorlamasıdır</a:t>
            </a:r>
            <a:r>
              <a:rPr lang="tr-TR"/>
              <a:t>.</a:t>
            </a:r>
            <a:endParaRPr lang="tr-TR">
              <a:latin typeface="Times New Roman" panose="02020603050405020304" pitchFamily="18" charset="0"/>
              <a:cs typeface="Times New Roman" panose="02020603050405020304" pitchFamily="18" charset="0"/>
            </a:endParaRPr>
          </a:p>
          <a:p>
            <a:pPr marL="457200" lvl="1" indent="0">
              <a:buNone/>
            </a:pPr>
            <a:r>
              <a:rPr lang="tr-TR">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9348426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251" y="457883"/>
            <a:ext cx="7402286" cy="4215132"/>
          </a:xfrm>
          <a:prstGeom prst="rect">
            <a:avLst/>
          </a:prstGeom>
        </p:spPr>
      </p:pic>
      <p:sp>
        <p:nvSpPr>
          <p:cNvPr id="5" name="Metin kutusu 4"/>
          <p:cNvSpPr txBox="1"/>
          <p:nvPr/>
        </p:nvSpPr>
        <p:spPr>
          <a:xfrm>
            <a:off x="3648892" y="4673015"/>
            <a:ext cx="5913120" cy="253916"/>
          </a:xfrm>
          <a:prstGeom prst="rect">
            <a:avLst/>
          </a:prstGeom>
          <a:noFill/>
        </p:spPr>
        <p:txBody>
          <a:bodyPr wrap="squar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1050">
                <a:solidFill>
                  <a:srgbClr val="0070C0"/>
                </a:solidFill>
                <a:latin typeface="Berlin Sans FB" panose="020E0602020502020306" pitchFamily="34" charset="0"/>
              </a:rPr>
              <a:t>https://www.youtube.com/watch?v=NZSyrM2Fg28</a:t>
            </a:r>
          </a:p>
        </p:txBody>
      </p:sp>
    </p:spTree>
    <p:extLst>
      <p:ext uri="{BB962C8B-B14F-4D97-AF65-F5344CB8AC3E}">
        <p14:creationId xmlns:p14="http://schemas.microsoft.com/office/powerpoint/2010/main" val="214350952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a:t>Konfigürasyon Yönetimi ve Kontrolü</a:t>
            </a:r>
            <a:endParaRPr lang="tr-TR"/>
          </a:p>
        </p:txBody>
      </p:sp>
      <p:sp>
        <p:nvSpPr>
          <p:cNvPr id="3" name="İçerik Yer Tutucusu 2"/>
          <p:cNvSpPr>
            <a:spLocks noGrp="1"/>
          </p:cNvSpPr>
          <p:nvPr>
            <p:ph idx="1"/>
          </p:nvPr>
        </p:nvSpPr>
        <p:spPr/>
        <p:txBody>
          <a:bodyPr/>
          <a:lstStyle/>
          <a:p>
            <a:r>
              <a:rPr lang="tr-TR"/>
              <a:t>Konfigürasyon yönetimi, sistemin önemli yapılarının tanımlanmasını, izlenmesini ve kontrolünü içerir. Gereksinim mühendisiyle ilgili yapılandırma öğeleri, bireysel gereksinimleri, gereksinim kaynaklarını, paydaşları ve gereksinim belirtim belgesini içerir. Öğeler yapılandırma altındayken, bu öğelerde değişiklikler yalnızca değişiklik yapmaya yetkili kişiler tarafından yapılabilir ve tüm değişiklikler izlenir, zaman damgalı ve sürüm damgalıdır</a:t>
            </a:r>
            <a:r>
              <a:rPr lang="en-US"/>
              <a:t>. (IEEE 29148 - IEEE 12207 – ISO 9000)</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356" y="4000469"/>
            <a:ext cx="2971435" cy="2857531"/>
          </a:xfrm>
          <a:prstGeom prst="rect">
            <a:avLst/>
          </a:prstGeom>
        </p:spPr>
      </p:pic>
    </p:spTree>
    <p:extLst>
      <p:ext uri="{BB962C8B-B14F-4D97-AF65-F5344CB8AC3E}">
        <p14:creationId xmlns:p14="http://schemas.microsoft.com/office/powerpoint/2010/main" val="16547099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64422" y="467356"/>
            <a:ext cx="8911687" cy="656050"/>
          </a:xfrm>
        </p:spPr>
        <p:txBody>
          <a:bodyPr>
            <a:normAutofit/>
          </a:bodyPr>
          <a:lstStyle/>
          <a:p>
            <a:r>
              <a:rPr lang="tr-TR" sz="3200" b="1">
                <a:solidFill>
                  <a:schemeClr val="tx1"/>
                </a:solidFill>
                <a:latin typeface="Times New Roman" panose="02020603050405020304" pitchFamily="18" charset="0"/>
                <a:cs typeface="Times New Roman" panose="02020603050405020304" pitchFamily="18" charset="0"/>
              </a:rPr>
              <a:t>Senaryo Yazımı Olarak Gereksinim Yönetimi</a:t>
            </a:r>
          </a:p>
        </p:txBody>
      </p:sp>
      <p:sp>
        <p:nvSpPr>
          <p:cNvPr id="3" name="İçerik Yer Tutucusu 2"/>
          <p:cNvSpPr>
            <a:spLocks noGrp="1"/>
          </p:cNvSpPr>
          <p:nvPr>
            <p:ph idx="1"/>
          </p:nvPr>
        </p:nvSpPr>
        <p:spPr>
          <a:xfrm>
            <a:off x="964422" y="1201783"/>
            <a:ext cx="8915400" cy="4789714"/>
          </a:xfrm>
        </p:spPr>
        <p:txBody>
          <a:bodyPr/>
          <a:lstStyle/>
          <a:p>
            <a:pPr>
              <a:buFont typeface="Wingdings" panose="05000000000000000000" pitchFamily="2" charset="2"/>
              <a:buChar char="Ø"/>
            </a:pPr>
            <a:r>
              <a:rPr lang="tr-TR">
                <a:latin typeface="Times New Roman" panose="02020603050405020304" pitchFamily="18" charset="0"/>
                <a:cs typeface="Times New Roman" panose="02020603050405020304" pitchFamily="18" charset="0"/>
              </a:rPr>
              <a:t>Filmler için senaryo yazmanın (komut dosyaları) birçok açıdan mühendislik gereksinimleri ile benzerlikleri vardır.</a:t>
            </a:r>
            <a:endParaRPr lang="tr-TR"/>
          </a:p>
          <a:p>
            <a:pPr>
              <a:buFont typeface="Wingdings" panose="05000000000000000000" pitchFamily="2" charset="2"/>
              <a:buChar char="Ø"/>
            </a:pPr>
            <a:r>
              <a:rPr lang="tr-TR">
                <a:latin typeface="Times New Roman" panose="02020603050405020304" pitchFamily="18" charset="0"/>
                <a:cs typeface="Times New Roman" panose="02020603050405020304" pitchFamily="18" charset="0"/>
              </a:rPr>
              <a:t>Örneğin </a:t>
            </a:r>
            <a:r>
              <a:rPr lang="tr-TR" i="1" u="sng" err="1">
                <a:latin typeface="Times New Roman" panose="02020603050405020304" pitchFamily="18" charset="0"/>
                <a:cs typeface="Times New Roman" panose="02020603050405020304" pitchFamily="18" charset="0"/>
              </a:rPr>
              <a:t>Norden (2007</a:t>
            </a:r>
            <a:r>
              <a:rPr lang="tr-TR" i="1" u="sng">
                <a:latin typeface="Times New Roman" panose="02020603050405020304" pitchFamily="18" charset="0"/>
                <a:cs typeface="Times New Roman" panose="02020603050405020304" pitchFamily="18" charset="0"/>
              </a:rPr>
              <a:t>)</a:t>
            </a:r>
            <a:r>
              <a:rPr lang="tr-TR">
                <a:latin typeface="Times New Roman" panose="02020603050405020304" pitchFamily="18" charset="0"/>
                <a:cs typeface="Times New Roman" panose="02020603050405020304" pitchFamily="18" charset="0"/>
              </a:rPr>
              <a:t>,gereksinim mühendislerinin senaryo yazma sürecini gözlemleyerek farklı bakış açılarını nasıl çözebileceklerini nasıl öğrenebileceklerini açıklar.</a:t>
            </a:r>
          </a:p>
          <a:p>
            <a:pPr>
              <a:buFont typeface="Wingdings" panose="05000000000000000000" pitchFamily="2" charset="2"/>
              <a:buChar char="Ø"/>
            </a:pPr>
            <a:r>
              <a:rPr lang="tr-TR">
                <a:latin typeface="Times New Roman" panose="02020603050405020304" pitchFamily="18" charset="0"/>
                <a:cs typeface="Times New Roman" panose="02020603050405020304" pitchFamily="18" charset="0"/>
              </a:rPr>
              <a:t>Filmlerin yapımıyla ve yazılım ile ilgili başka benzerlikler de vardır. Bunlar arasında şunlar yer alır:</a:t>
            </a:r>
          </a:p>
          <a:p>
            <a:pPr lvl="1">
              <a:buFont typeface="Courier New" panose="02070309020205020404" pitchFamily="49" charset="0"/>
              <a:buChar char="o"/>
            </a:pPr>
            <a:r>
              <a:rPr lang="tr-TR">
                <a:latin typeface="Times New Roman" panose="02020603050405020304" pitchFamily="18" charset="0"/>
                <a:cs typeface="Times New Roman" panose="02020603050405020304" pitchFamily="18" charset="0"/>
              </a:rPr>
              <a:t>Filmler, film geliştikçe karşılanamayacak belirli beklentiler oluşturulurken önceden duyurulur (örneğin, oyunculardaki, senaristlerdeki, yönetmenlerdeki, olaylardaki ve çıkış tarihindeki değişiklikler). Yazılım ve sistemler, genellikle gerçek sürümlerinden önce ve daha sonra duyurulan işlev ve sürüm tarihindeki değişikliklerle birlikte duyurulur.</a:t>
            </a:r>
          </a:p>
          <a:p>
            <a:pPr lvl="1">
              <a:buFont typeface="Courier New" panose="02070309020205020404" pitchFamily="49" charset="0"/>
              <a:buChar char="o"/>
            </a:pPr>
            <a:r>
              <a:rPr lang="tr-TR">
                <a:latin typeface="Times New Roman" panose="02020603050405020304" pitchFamily="18" charset="0"/>
                <a:cs typeface="Times New Roman" panose="02020603050405020304" pitchFamily="18" charset="0"/>
              </a:rPr>
              <a:t>Egolar genellikle filmler, yazılım ve sistemlerde önemli bir faktördür.</a:t>
            </a:r>
          </a:p>
          <a:p>
            <a:pPr lvl="1">
              <a:buFont typeface="Courier New" panose="02070309020205020404" pitchFamily="49" charset="0"/>
              <a:buChar char="o"/>
            </a:pPr>
            <a:r>
              <a:rPr lang="tr-TR">
                <a:latin typeface="Times New Roman" panose="02020603050405020304" pitchFamily="18" charset="0"/>
                <a:cs typeface="Times New Roman" panose="02020603050405020304" pitchFamily="18" charset="0"/>
              </a:rPr>
              <a:t>Film ve yazılım sistemleri yapımında genellikle çok fazla el vardır.</a:t>
            </a:r>
          </a:p>
          <a:p>
            <a:pPr lvl="1">
              <a:buFont typeface="Courier New" panose="02070309020205020404" pitchFamily="49" charset="0"/>
              <a:buChar char="o"/>
            </a:pPr>
            <a:r>
              <a:rPr lang="tr-TR">
                <a:latin typeface="Times New Roman" panose="02020603050405020304" pitchFamily="18" charset="0"/>
                <a:cs typeface="Times New Roman" panose="02020603050405020304" pitchFamily="18" charset="0"/>
              </a:rPr>
              <a:t>Bazen filmlerin ihtiyaçları teknolojiyi aşar (ve bunun sonucunda yeni teknolojinin geliştirilmesi gerekir). Aynı durum yazılım ve sistemler için de geçerlidir.</a:t>
            </a:r>
          </a:p>
        </p:txBody>
      </p:sp>
    </p:spTree>
    <p:extLst>
      <p:ext uri="{BB962C8B-B14F-4D97-AF65-F5344CB8AC3E}">
        <p14:creationId xmlns:p14="http://schemas.microsoft.com/office/powerpoint/2010/main" val="276420394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29291" y="491108"/>
            <a:ext cx="8911687" cy="908599"/>
          </a:xfrm>
        </p:spPr>
        <p:txBody>
          <a:bodyPr>
            <a:normAutofit/>
          </a:bodyPr>
          <a:lstStyle/>
          <a:p>
            <a:r>
              <a:rPr lang="tr-TR" sz="3200" b="1">
                <a:solidFill>
                  <a:schemeClr val="tx1"/>
                </a:solidFill>
                <a:latin typeface="Times New Roman" panose="02020603050405020304" pitchFamily="18" charset="0"/>
                <a:cs typeface="Times New Roman" panose="02020603050405020304" pitchFamily="18" charset="0"/>
              </a:rPr>
              <a:t>Senaryo Yazımı Olarak Gereksinim Yönetimi</a:t>
            </a:r>
            <a:endParaRPr lang="tr-TR" sz="3200">
              <a:solidFill>
                <a:schemeClr val="tx1"/>
              </a:solidFill>
            </a:endParaRPr>
          </a:p>
        </p:txBody>
      </p:sp>
      <p:sp>
        <p:nvSpPr>
          <p:cNvPr id="3" name="İçerik Yer Tutucusu 2"/>
          <p:cNvSpPr>
            <a:spLocks noGrp="1"/>
          </p:cNvSpPr>
          <p:nvPr>
            <p:ph idx="1"/>
          </p:nvPr>
        </p:nvSpPr>
        <p:spPr>
          <a:xfrm>
            <a:off x="820074" y="1354434"/>
            <a:ext cx="8915400" cy="1375954"/>
          </a:xfrm>
        </p:spPr>
        <p:txBody>
          <a:bodyPr/>
          <a:lstStyle/>
          <a:p>
            <a:pPr>
              <a:buFont typeface="Courier New" panose="02070309020205020404" pitchFamily="49" charset="0"/>
              <a:buChar char="o"/>
            </a:pPr>
            <a:r>
              <a:rPr lang="tr-TR">
                <a:latin typeface="Times New Roman" panose="02020603050405020304" pitchFamily="18" charset="0"/>
                <a:cs typeface="Times New Roman" panose="02020603050405020304" pitchFamily="18" charset="0"/>
              </a:rPr>
              <a:t>Filmler genellikle bütçeyi ve teslimat beklentilerini aşar. Yazılım hakkında daha fazla şey söylememize gerek var mı?</a:t>
            </a:r>
          </a:p>
          <a:p>
            <a:pPr>
              <a:buFont typeface="Courier New" panose="02070309020205020404" pitchFamily="49" charset="0"/>
              <a:buChar char="o"/>
            </a:pPr>
            <a:r>
              <a:rPr lang="tr-TR">
                <a:latin typeface="Times New Roman" panose="02020603050405020304" pitchFamily="18" charset="0"/>
                <a:cs typeface="Times New Roman" panose="02020603050405020304" pitchFamily="18" charset="0"/>
              </a:rPr>
              <a:t>Filmler sekans dışında çekilip daha sonra anlaşılmak üzere birleştirilir. Yazılım da neredeyse her zaman bu şekilde geliştirilir. Ve bazı sistemler de.</a:t>
            </a:r>
          </a:p>
          <a:p>
            <a:pPr marL="0" indent="0">
              <a:buNone/>
            </a:pPr>
            <a:endParaRPr lang="tr-TR">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074" y="3054656"/>
            <a:ext cx="3564035" cy="2673027"/>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4109" y="3032592"/>
            <a:ext cx="5077098" cy="1809391"/>
          </a:xfrm>
          <a:prstGeom prst="rect">
            <a:avLst/>
          </a:prstGeom>
        </p:spPr>
      </p:pic>
      <p:sp>
        <p:nvSpPr>
          <p:cNvPr id="6" name="Metin kutusu 5"/>
          <p:cNvSpPr txBox="1"/>
          <p:nvPr/>
        </p:nvSpPr>
        <p:spPr>
          <a:xfrm>
            <a:off x="5692598" y="4715025"/>
            <a:ext cx="2662908" cy="253916"/>
          </a:xfrm>
          <a:prstGeom prst="rect">
            <a:avLst/>
          </a:prstGeom>
          <a:noFill/>
        </p:spPr>
        <p:txBody>
          <a:bodyPr wrap="non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1050">
                <a:solidFill>
                  <a:srgbClr val="0070C0"/>
                </a:solidFill>
                <a:latin typeface="Berlin Sans FB" panose="020E0602020502020306" pitchFamily="34" charset="0"/>
              </a:rPr>
              <a:t>https://www.gokhanyorgancigil.com/?p=1503</a:t>
            </a:r>
          </a:p>
        </p:txBody>
      </p:sp>
      <p:sp>
        <p:nvSpPr>
          <p:cNvPr id="7" name="Metin kutusu 6"/>
          <p:cNvSpPr txBox="1"/>
          <p:nvPr/>
        </p:nvSpPr>
        <p:spPr>
          <a:xfrm>
            <a:off x="820074" y="5727683"/>
            <a:ext cx="5211193" cy="415498"/>
          </a:xfrm>
          <a:prstGeom prst="rect">
            <a:avLst/>
          </a:prstGeom>
          <a:noFill/>
        </p:spPr>
        <p:txBody>
          <a:bodyPr wrap="square"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sz="1050" b="1">
                <a:solidFill>
                  <a:srgbClr val="0070C0"/>
                </a:solidFill>
                <a:latin typeface="Berlin Sans FB" panose="020E0602020502020306" pitchFamily="34" charset="0"/>
              </a:rPr>
              <a:t>Gereksinim Analizi ve Varlık Bağıntı Diyagramı</a:t>
            </a:r>
            <a:br>
              <a:rPr lang="tr-TR" sz="1050">
                <a:solidFill>
                  <a:srgbClr val="0070C0"/>
                </a:solidFill>
                <a:latin typeface="Berlin Sans FB" panose="020E0602020502020306" pitchFamily="34" charset="0"/>
              </a:rPr>
            </a:br>
            <a:r>
              <a:rPr lang="tr-TR" sz="1050">
                <a:solidFill>
                  <a:srgbClr val="0070C0"/>
                </a:solidFill>
                <a:latin typeface="Berlin Sans FB" panose="020E0602020502020306" pitchFamily="34" charset="0"/>
              </a:rPr>
              <a:t>Sibel SOMYÜREK</a:t>
            </a:r>
          </a:p>
        </p:txBody>
      </p:sp>
    </p:spTree>
    <p:extLst>
      <p:ext uri="{BB962C8B-B14F-4D97-AF65-F5344CB8AC3E}">
        <p14:creationId xmlns:p14="http://schemas.microsoft.com/office/powerpoint/2010/main" val="4274368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98960" y="423813"/>
            <a:ext cx="8911687" cy="865056"/>
          </a:xfrm>
        </p:spPr>
        <p:txBody>
          <a:bodyPr>
            <a:normAutofit/>
          </a:bodyPr>
          <a:lstStyle/>
          <a:p>
            <a:r>
              <a:rPr lang="tr-TR" sz="3200" b="1">
                <a:solidFill>
                  <a:schemeClr val="tx1"/>
                </a:solidFill>
                <a:latin typeface="Times New Roman" panose="02020603050405020304" pitchFamily="18" charset="0"/>
                <a:cs typeface="Times New Roman" panose="02020603050405020304" pitchFamily="18" charset="0"/>
              </a:rPr>
              <a:t>Senaryo Yazımı Olarak Gereksinim Yönetimi</a:t>
            </a:r>
            <a:endParaRPr lang="tr-TR" sz="3200">
              <a:solidFill>
                <a:schemeClr val="tx1"/>
              </a:solidFill>
            </a:endParaRPr>
          </a:p>
        </p:txBody>
      </p:sp>
      <p:sp>
        <p:nvSpPr>
          <p:cNvPr id="3" name="İçerik Yer Tutucusu 2"/>
          <p:cNvSpPr>
            <a:spLocks noGrp="1"/>
          </p:cNvSpPr>
          <p:nvPr>
            <p:ph idx="1"/>
          </p:nvPr>
        </p:nvSpPr>
        <p:spPr>
          <a:xfrm>
            <a:off x="795247" y="1288869"/>
            <a:ext cx="8915400" cy="4720046"/>
          </a:xfrm>
        </p:spPr>
        <p:txBody>
          <a:bodyPr/>
          <a:lstStyle/>
          <a:p>
            <a:r>
              <a:rPr lang="tr-TR">
                <a:latin typeface="Times New Roman" panose="02020603050405020304" pitchFamily="18" charset="0"/>
                <a:cs typeface="Times New Roman" panose="02020603050405020304" pitchFamily="18" charset="0"/>
              </a:rPr>
              <a:t>Büyük resim üretiminden ne öğrenebiliriz? Norden'ın makalesindeki kısa bir skeçte Jones, senaryo yazımından gereksinim mühendisleri için aşağıdaki </a:t>
            </a:r>
            <a:r>
              <a:rPr lang="tr-TR" err="1">
                <a:latin typeface="Times New Roman" panose="02020603050405020304" pitchFamily="18" charset="0"/>
                <a:cs typeface="Times New Roman" panose="02020603050405020304" pitchFamily="18" charset="0"/>
              </a:rPr>
              <a:t>ipuçlar sağlar:</a:t>
            </a:r>
          </a:p>
          <a:p>
            <a:pPr lvl="1">
              <a:buFont typeface="Wingdings" panose="05000000000000000000" pitchFamily="2" charset="2"/>
              <a:buChar char="v"/>
            </a:pPr>
            <a:r>
              <a:rPr lang="tr-TR">
                <a:latin typeface="Times New Roman" panose="02020603050405020304" pitchFamily="18" charset="0"/>
                <a:cs typeface="Times New Roman" panose="02020603050405020304" pitchFamily="18" charset="0"/>
              </a:rPr>
              <a:t>Hazırlık her şeydir. Doğrudan ayrıntılara girmeyin, önce ev ödevi.</a:t>
            </a:r>
          </a:p>
          <a:p>
            <a:pPr lvl="1">
              <a:buFont typeface="Wingdings" panose="05000000000000000000" pitchFamily="2" charset="2"/>
              <a:buChar char="v"/>
            </a:pPr>
            <a:r>
              <a:rPr lang="tr-TR">
                <a:latin typeface="Times New Roman" panose="02020603050405020304" pitchFamily="18" charset="0"/>
                <a:cs typeface="Times New Roman" panose="02020603050405020304" pitchFamily="18" charset="0"/>
              </a:rPr>
              <a:t>Birçok taslak üzerinde çalışmaya çalışın. Farklı sürümlerin her birinin planlamayı desteklemesi ve paydaşlar arasında işbirliğini mümkün kılması gerekebileceğini unutmayın.</a:t>
            </a:r>
          </a:p>
          <a:p>
            <a:pPr lvl="1">
              <a:buFont typeface="Wingdings" panose="05000000000000000000" pitchFamily="2" charset="2"/>
              <a:buChar char="v"/>
            </a:pPr>
            <a:r>
              <a:rPr lang="tr-TR">
                <a:latin typeface="Times New Roman" panose="02020603050405020304" pitchFamily="18" charset="0"/>
                <a:cs typeface="Times New Roman" panose="02020603050405020304" pitchFamily="18" charset="0"/>
              </a:rPr>
              <a:t>Gelecekteki sistem kullanıcıları hakkında ayrıntılı düşünün - geçmişleri, tutumları, alışkanlıklar, hoşlandığı ve hoşlanmadığı şeyler.</a:t>
            </a:r>
          </a:p>
          <a:p>
            <a:pPr lvl="1">
              <a:buFont typeface="Wingdings" panose="05000000000000000000" pitchFamily="2" charset="2"/>
              <a:buChar char="v"/>
            </a:pPr>
            <a:r>
              <a:rPr lang="tr-TR">
                <a:latin typeface="Times New Roman" panose="02020603050405020304" pitchFamily="18" charset="0"/>
                <a:cs typeface="Times New Roman" panose="02020603050405020304" pitchFamily="18" charset="0"/>
              </a:rPr>
              <a:t>Yalnızca kullanıcıların fiziksel eylemlerini düşünmeyin. Ne düşündüklerini (bilişsel eylemlerini) ve hissettiklerini unutmayın.</a:t>
            </a:r>
          </a:p>
          <a:p>
            <a:pPr lvl="1">
              <a:buFont typeface="Wingdings" panose="05000000000000000000" pitchFamily="2" charset="2"/>
              <a:buChar char="v"/>
            </a:pPr>
            <a:r>
              <a:rPr lang="tr-TR">
                <a:latin typeface="Times New Roman" panose="02020603050405020304" pitchFamily="18" charset="0"/>
                <a:cs typeface="Times New Roman" panose="02020603050405020304" pitchFamily="18" charset="0"/>
              </a:rPr>
              <a:t>Gereksinimlerinizin hikayesini hatırlayın. Gereksinimler, kullanıcı hedeflerine ulaşmanın tam hikayesini anlatmalıdır.</a:t>
            </a:r>
          </a:p>
          <a:p>
            <a:pPr lvl="1">
              <a:buFont typeface="Wingdings" panose="05000000000000000000" pitchFamily="2" charset="2"/>
              <a:buChar char="v"/>
            </a:pPr>
            <a:r>
              <a:rPr lang="tr-TR">
                <a:latin typeface="Times New Roman" panose="02020603050405020304" pitchFamily="18" charset="0"/>
                <a:cs typeface="Times New Roman" panose="02020603050405020304" pitchFamily="18" charset="0"/>
              </a:rPr>
              <a:t>Hedef kitlenizi tutun—birinin gereksinimler belgenizi okuması gerektiğini unutmayın. Belki de gerilime ve dramatik ironiye yer vardır (</a:t>
            </a:r>
            <a:r>
              <a:rPr lang="tr-TR" i="1" err="1">
                <a:latin typeface="Times New Roman" panose="02020603050405020304" pitchFamily="18" charset="0"/>
                <a:cs typeface="Times New Roman" panose="02020603050405020304" pitchFamily="18" charset="0"/>
              </a:rPr>
              <a:t>Norden 2007</a:t>
            </a:r>
            <a:r>
              <a:rPr lang="tr-TR">
                <a:latin typeface="Times New Roman" panose="02020603050405020304" pitchFamily="18" charset="0"/>
                <a:cs typeface="Times New Roman" panose="02020603050405020304" pitchFamily="18" charset="0"/>
              </a:rPr>
              <a:t>).</a:t>
            </a:r>
          </a:p>
          <a:p>
            <a:pPr lvl="1">
              <a:buFont typeface="Wingdings" panose="05000000000000000000" pitchFamily="2" charset="2"/>
              <a:buChar char="v"/>
            </a:pPr>
            <a:endParaRPr lang="tr-T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98141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a:t>Konfigürasyon Yönetimi ve Kontrolü</a:t>
            </a:r>
            <a:endParaRPr lang="tr-TR"/>
          </a:p>
        </p:txBody>
      </p:sp>
      <p:sp>
        <p:nvSpPr>
          <p:cNvPr id="3" name="İçerik Yer Tutucusu 2"/>
          <p:cNvSpPr>
            <a:spLocks noGrp="1"/>
          </p:cNvSpPr>
          <p:nvPr>
            <p:ph idx="1"/>
          </p:nvPr>
        </p:nvSpPr>
        <p:spPr/>
        <p:txBody>
          <a:bodyPr/>
          <a:lstStyle/>
          <a:p>
            <a:r>
              <a:rPr lang="tr-TR"/>
              <a:t>Konfigürasyon kontrolü, gereksinim değişikliklerinin talep edilmesini, değerlendirilmesini ve onaylanmasını içerir</a:t>
            </a:r>
            <a:r>
              <a:rPr lang="en-US"/>
              <a:t>.</a:t>
            </a:r>
          </a:p>
          <a:p>
            <a:r>
              <a:rPr lang="tr-TR"/>
              <a:t>Tüm gereksinim yapılarını </a:t>
            </a:r>
            <a:r>
              <a:rPr lang="en-US"/>
              <a:t>k</a:t>
            </a:r>
            <a:r>
              <a:rPr lang="tr-TR"/>
              <a:t>onfigürasyon kontrolü altına almak, eski ve saçma gereksinimler yaratma olasılığını azaltmaya yardımcı olur.</a:t>
            </a:r>
            <a:endParaRPr lang="en-US"/>
          </a:p>
          <a:p>
            <a:r>
              <a:rPr lang="tr-TR"/>
              <a:t>Bu nedenle gereksinim yönetiminin önemli bir parçası, disiplinli konfigürasyon yönetimi kontrol süreçleridir. Başarılı bir konfigürasyon yönetimi için gerekli disiplinin uygulanmasında, uygun işlevsellik içeren gereksinim yönetimi, konfigürasyon yönetimi veya proje yönetimi araçları esastır.</a:t>
            </a:r>
          </a:p>
        </p:txBody>
      </p:sp>
    </p:spTree>
    <p:extLst>
      <p:ext uri="{BB962C8B-B14F-4D97-AF65-F5344CB8AC3E}">
        <p14:creationId xmlns:p14="http://schemas.microsoft.com/office/powerpoint/2010/main" val="128705402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Farklılıkları </a:t>
            </a:r>
            <a:r>
              <a:rPr lang="en-US"/>
              <a:t>Uzlaştırma</a:t>
            </a:r>
            <a:endParaRPr lang="tr-TR"/>
          </a:p>
        </p:txBody>
      </p:sp>
      <p:sp>
        <p:nvSpPr>
          <p:cNvPr id="3" name="İçerik Yer Tutucusu 2"/>
          <p:cNvSpPr>
            <a:spLocks noGrp="1"/>
          </p:cNvSpPr>
          <p:nvPr>
            <p:ph idx="1"/>
          </p:nvPr>
        </p:nvSpPr>
        <p:spPr/>
        <p:txBody>
          <a:bodyPr/>
          <a:lstStyle/>
          <a:p>
            <a:r>
              <a:rPr lang="tr-TR"/>
              <a:t>Gereksinim yönetimindeki en önemli faaliyetlerden biri, özellikle aşağıdakileri oluştururken veya keşfederken fikir birliği oluşturmaktır</a:t>
            </a:r>
            <a:r>
              <a:rPr lang="en-US"/>
              <a:t>.</a:t>
            </a:r>
          </a:p>
          <a:p>
            <a:pPr lvl="1"/>
            <a:r>
              <a:rPr lang="tr-TR"/>
              <a:t>Misyon </a:t>
            </a:r>
            <a:r>
              <a:rPr lang="en-US"/>
              <a:t>ifadeleri</a:t>
            </a:r>
          </a:p>
          <a:p>
            <a:pPr lvl="1"/>
            <a:r>
              <a:rPr lang="en-US"/>
              <a:t>Hedefler</a:t>
            </a:r>
          </a:p>
          <a:p>
            <a:pPr lvl="1"/>
            <a:r>
              <a:rPr lang="en-US"/>
              <a:t>Gereksinimler</a:t>
            </a:r>
          </a:p>
          <a:p>
            <a:pPr lvl="1"/>
            <a:r>
              <a:rPr lang="en-US"/>
              <a:t>Sıralamalar</a:t>
            </a:r>
          </a:p>
          <a:p>
            <a:r>
              <a:rPr lang="tr-TR"/>
              <a:t>Ancak paydaş grupları arasında fikir birliğine varmak kolay değildir</a:t>
            </a:r>
            <a:r>
              <a:rPr lang="en-US"/>
              <a:t>.</a:t>
            </a:r>
          </a:p>
          <a:p>
            <a:endParaRPr lang="tr-TR"/>
          </a:p>
        </p:txBody>
      </p:sp>
    </p:spTree>
    <p:extLst>
      <p:ext uri="{BB962C8B-B14F-4D97-AF65-F5344CB8AC3E}">
        <p14:creationId xmlns:p14="http://schemas.microsoft.com/office/powerpoint/2010/main" val="355295146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Farklı Gündemleri Yönetme </a:t>
            </a:r>
          </a:p>
        </p:txBody>
      </p:sp>
      <p:sp>
        <p:nvSpPr>
          <p:cNvPr id="3" name="İçerik Yer Tutucusu 2"/>
          <p:cNvSpPr>
            <a:spLocks noGrp="1"/>
          </p:cNvSpPr>
          <p:nvPr>
            <p:ph idx="1"/>
          </p:nvPr>
        </p:nvSpPr>
        <p:spPr/>
        <p:txBody>
          <a:bodyPr/>
          <a:lstStyle/>
          <a:p>
            <a:r>
              <a:rPr lang="tr-TR"/>
              <a:t>Her paydaşın farklı bir ihtiyaç gündemi vardır. Örneğin, işletme sahipleri paralarının karşılığını projelerden almanın yollarını ararlar</a:t>
            </a:r>
            <a:r>
              <a:rPr lang="en-US"/>
              <a:t>. </a:t>
            </a:r>
            <a:r>
              <a:rPr lang="tr-TR"/>
              <a:t>İş ortakları, bir sözleşme gibi oldukları için açık gereksinimler isterler. Üst yönetim, projelerden gerçekleştirilebilecek olandan daha fazla finansal kazanç beklemektedir</a:t>
            </a:r>
            <a:r>
              <a:rPr lang="en-US"/>
              <a:t>. S</a:t>
            </a:r>
            <a:r>
              <a:rPr lang="tr-TR"/>
              <a:t>istemler ve yazılım geliştiricileri belirsizliği severler çünkü bu onlara çözümler geliştirme özgürlüğü verir.</a:t>
            </a:r>
            <a:endParaRPr lang="en-US"/>
          </a:p>
          <a:p>
            <a:r>
              <a:rPr lang="tr-TR"/>
              <a:t>Proje yöneticileri, teslim edilen üründeki düşük performansla ilgili </a:t>
            </a:r>
            <a:r>
              <a:rPr lang="en-US"/>
              <a:t>asılsız </a:t>
            </a:r>
            <a:r>
              <a:rPr lang="tr-TR"/>
              <a:t>suçlamalardan korunmak için gereksinimleri kullanabilir.</a:t>
            </a:r>
          </a:p>
        </p:txBody>
      </p:sp>
    </p:spTree>
    <p:extLst>
      <p:ext uri="{BB962C8B-B14F-4D97-AF65-F5344CB8AC3E}">
        <p14:creationId xmlns:p14="http://schemas.microsoft.com/office/powerpoint/2010/main" val="65488153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Farklı Gündemleri Yönetme </a:t>
            </a:r>
          </a:p>
        </p:txBody>
      </p:sp>
      <p:sp>
        <p:nvSpPr>
          <p:cNvPr id="3" name="İçerik Yer Tutucusu 2"/>
          <p:cNvSpPr>
            <a:spLocks noGrp="1"/>
          </p:cNvSpPr>
          <p:nvPr>
            <p:ph idx="1"/>
          </p:nvPr>
        </p:nvSpPr>
        <p:spPr>
          <a:xfrm>
            <a:off x="677334" y="2002328"/>
            <a:ext cx="8596668" cy="4029196"/>
          </a:xfrm>
        </p:spPr>
        <p:txBody>
          <a:bodyPr/>
          <a:lstStyle/>
          <a:p>
            <a:r>
              <a:rPr lang="tr-TR"/>
              <a:t>Akıllı gereksinim yöneticisi, önceden doğru soruları sorarak bu gündemleri yönetmeye çalışır. </a:t>
            </a:r>
            <a:r>
              <a:rPr lang="en-US"/>
              <a:t>Andriole a</a:t>
            </a:r>
            <a:r>
              <a:rPr lang="tr-TR"/>
              <a:t>şağıdaki soruların uygun olduğunu öne sürer</a:t>
            </a:r>
            <a:r>
              <a:rPr lang="en-US"/>
              <a:t>:</a:t>
            </a:r>
          </a:p>
          <a:p>
            <a:pPr lvl="1"/>
            <a:r>
              <a:rPr lang="tr-TR"/>
              <a:t>Proje talebi nedir?</a:t>
            </a:r>
            <a:endParaRPr lang="en-US"/>
          </a:p>
          <a:p>
            <a:pPr lvl="1"/>
            <a:r>
              <a:rPr lang="tr-TR"/>
              <a:t>Projenin amacı nedir?</a:t>
            </a:r>
            <a:endParaRPr lang="en-US"/>
          </a:p>
          <a:p>
            <a:pPr lvl="1"/>
            <a:r>
              <a:rPr lang="tr-TR"/>
              <a:t>İşlevsel gereksinimler nelerdir?</a:t>
            </a:r>
            <a:endParaRPr lang="en-US"/>
          </a:p>
          <a:p>
            <a:pPr lvl="1"/>
            <a:r>
              <a:rPr lang="tr-TR"/>
              <a:t>Güvenlik, kullanılabilirlik ve birlikte çalışabilirlik gibi işlevsel olmayan gereksinimler nelerdir? </a:t>
            </a:r>
            <a:endParaRPr lang="en-US"/>
          </a:p>
          <a:p>
            <a:pPr lvl="1"/>
            <a:r>
              <a:rPr lang="tr-TR"/>
              <a:t>Projeyi, işlevselliğini prototiplemek için yeterince iyi anlıyor muy</a:t>
            </a:r>
            <a:r>
              <a:rPr lang="en-US"/>
              <a:t>uz?</a:t>
            </a:r>
          </a:p>
          <a:p>
            <a:r>
              <a:rPr lang="tr-TR"/>
              <a:t>Andriole, bu soruları önceden sorarak gizli gündemlerin ortaya çıkarılabileceğini ve farklılıkların çözülebileceğini iddia ediyor. En azından, temel meseleler çok geçmeden gündeme getirilecek.</a:t>
            </a:r>
            <a:endParaRPr lang="en-US"/>
          </a:p>
        </p:txBody>
      </p:sp>
    </p:spTree>
    <p:extLst>
      <p:ext uri="{BB962C8B-B14F-4D97-AF65-F5344CB8AC3E}">
        <p14:creationId xmlns:p14="http://schemas.microsoft.com/office/powerpoint/2010/main" val="322800106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Uzlaşma </a:t>
            </a:r>
            <a:r>
              <a:rPr lang="en-US"/>
              <a:t>inşası</a:t>
            </a:r>
            <a:endParaRPr lang="tr-TR"/>
          </a:p>
        </p:txBody>
      </p:sp>
      <p:sp>
        <p:nvSpPr>
          <p:cNvPr id="3" name="İçerik Yer Tutucusu 2"/>
          <p:cNvSpPr>
            <a:spLocks noGrp="1"/>
          </p:cNvSpPr>
          <p:nvPr>
            <p:ph idx="1"/>
          </p:nvPr>
        </p:nvSpPr>
        <p:spPr/>
        <p:txBody>
          <a:bodyPr/>
          <a:lstStyle/>
          <a:p>
            <a:r>
              <a:rPr lang="tr-TR"/>
              <a:t>Aşağıdakiler dahil olmak üzere fikir birliği oluşturmaya yönelik çok sayıda yaklaşım vardır:</a:t>
            </a:r>
            <a:endParaRPr lang="en-US"/>
          </a:p>
          <a:p>
            <a:pPr lvl="1"/>
            <a:r>
              <a:rPr lang="en-US"/>
              <a:t>Müzakere</a:t>
            </a:r>
          </a:p>
          <a:p>
            <a:pPr lvl="1"/>
            <a:r>
              <a:rPr lang="en-US"/>
              <a:t>Yönetici emri</a:t>
            </a:r>
          </a:p>
          <a:p>
            <a:pPr lvl="1"/>
            <a:r>
              <a:rPr lang="en-US"/>
              <a:t>Uzmanlara itiraz</a:t>
            </a:r>
          </a:p>
          <a:p>
            <a:r>
              <a:rPr lang="tr-TR"/>
              <a:t>Örneğin, çeşitli paydaşların sıralamalarını ağırlıklandırmak için fuzzy logic </a:t>
            </a:r>
            <a:r>
              <a:rPr lang="en-US"/>
              <a:t>(</a:t>
            </a:r>
            <a:r>
              <a:rPr lang="tr-TR"/>
              <a:t>bulanık mantık</a:t>
            </a:r>
            <a:r>
              <a:rPr lang="en-US"/>
              <a:t>)</a:t>
            </a:r>
            <a:r>
              <a:rPr lang="tr-TR"/>
              <a:t> kullanılarak matematiksel teknikler</a:t>
            </a:r>
            <a:r>
              <a:rPr lang="en-US"/>
              <a:t> kullanılabilir.</a:t>
            </a:r>
          </a:p>
          <a:p>
            <a:r>
              <a:rPr lang="tr-TR"/>
              <a:t>Daha yakın zamanlarda, Kassab (2014), gereksinimlerin zamanında efor tahmini için farklılıkları çözmede ve farklı görüşlerde tutarlılık bulmada yaygın olarak kullanılan analitik hiyerarşi sürecini (AHP) kullanmıştır</a:t>
            </a:r>
            <a:r>
              <a:rPr lang="en-US"/>
              <a:t>.</a:t>
            </a:r>
            <a:endParaRPr lang="tr-TR"/>
          </a:p>
        </p:txBody>
      </p:sp>
    </p:spTree>
    <p:extLst>
      <p:ext uri="{BB962C8B-B14F-4D97-AF65-F5344CB8AC3E}">
        <p14:creationId xmlns:p14="http://schemas.microsoft.com/office/powerpoint/2010/main" val="28475419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Uzlaşma </a:t>
            </a:r>
            <a:r>
              <a:rPr lang="en-US"/>
              <a:t>inşası</a:t>
            </a:r>
            <a:endParaRPr lang="tr-TR"/>
          </a:p>
        </p:txBody>
      </p:sp>
      <p:sp>
        <p:nvSpPr>
          <p:cNvPr id="3" name="İçerik Yer Tutucusu 2"/>
          <p:cNvSpPr>
            <a:spLocks noGrp="1"/>
          </p:cNvSpPr>
          <p:nvPr>
            <p:ph idx="1"/>
          </p:nvPr>
        </p:nvSpPr>
        <p:spPr/>
        <p:txBody>
          <a:bodyPr/>
          <a:lstStyle/>
          <a:p>
            <a:r>
              <a:rPr lang="en-US"/>
              <a:t>Sistem </a:t>
            </a:r>
            <a:r>
              <a:rPr lang="tr-TR"/>
              <a:t>mühendisliğinde belki de en ünlü fikir birliği oluşturma tekniği Wideband Delphi </a:t>
            </a:r>
            <a:r>
              <a:rPr lang="en-US"/>
              <a:t>(tahmin yöntemi) </a:t>
            </a:r>
            <a:r>
              <a:rPr lang="tr-TR"/>
              <a:t>tekniğidir. 1970'lerde geliştirilen, ancak 1980'lerin başında Barry Boehm'de popüler hale gelen Wideband Delphi, genellikle alternatiflerin seçimi ve önceliklendirilmesi ile ilişkilendirilir.</a:t>
            </a:r>
            <a:r>
              <a:rPr lang="en-US"/>
              <a:t> </a:t>
            </a:r>
            <a:r>
              <a:rPr lang="tr-TR"/>
              <a:t>Bu alternatifler genellikle bir soru şeklinde</a:t>
            </a:r>
            <a:r>
              <a:rPr lang="en-US"/>
              <a:t> sunulur:</a:t>
            </a:r>
          </a:p>
          <a:p>
            <a:r>
              <a:rPr lang="tr-TR"/>
              <a:t>Aşağıdaki skalaya göre tercihinizi</a:t>
            </a:r>
            <a:r>
              <a:rPr lang="en-US"/>
              <a:t> değerlendirin.</a:t>
            </a:r>
          </a:p>
          <a:p>
            <a:pPr lvl="1"/>
            <a:r>
              <a:rPr lang="en-US"/>
              <a:t>5 = En çok istenen</a:t>
            </a:r>
          </a:p>
          <a:p>
            <a:pPr lvl="1"/>
            <a:r>
              <a:rPr lang="en-US"/>
              <a:t>4 = İstenen</a:t>
            </a:r>
          </a:p>
          <a:p>
            <a:pPr lvl="1"/>
            <a:r>
              <a:rPr lang="en-US"/>
              <a:t>3 = Kararsız</a:t>
            </a:r>
          </a:p>
          <a:p>
            <a:pPr lvl="1"/>
            <a:r>
              <a:rPr lang="en-US"/>
              <a:t>2 = İstenmeyen</a:t>
            </a:r>
          </a:p>
          <a:p>
            <a:pPr lvl="1"/>
            <a:r>
              <a:rPr lang="en-US"/>
              <a:t>1 = En az istenen</a:t>
            </a:r>
          </a:p>
          <a:p>
            <a:endParaRPr lang="en-US"/>
          </a:p>
          <a:p>
            <a:endParaRPr lang="tr-TR"/>
          </a:p>
        </p:txBody>
      </p:sp>
    </p:spTree>
    <p:extLst>
      <p:ext uri="{BB962C8B-B14F-4D97-AF65-F5344CB8AC3E}">
        <p14:creationId xmlns:p14="http://schemas.microsoft.com/office/powerpoint/2010/main" val="8040599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3.1.24"/>
  <p:tag name="AS_OS" val="Unix 5.13.0.1022"/>
  <p:tag name="AS_RELEASE_DATE" val="2022.04.14"/>
  <p:tag name="AS_TITLE" val="Aspose.Slides for .NET Standard 2.0"/>
  <p:tag name="AS_VERSION" val="22.4"/>
</p:tagLst>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Trebuchet MS" panose="020B0603020202020204"/>
        <a:cs typeface="Arial"/>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Trebuchet MS" panose="020B0603020202020204"/>
        <a:cs typeface="Arial"/>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Trebuchet MS" panose="020B0603020202020204"/>
        <a:cs typeface="Arial"/>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Trebuchet MS" panose="020B0603020202020204"/>
        <a:cs typeface="Arial"/>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Trebuchet MS" panose="020B0603020202020204"/>
        <a:cs typeface="Arial"/>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Trebuchet MS" panose="020B0603020202020204"/>
        <a:cs typeface="Arial"/>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255</TotalTime>
  <Application>Microsoft Office PowerPoint</Application>
  <PresentationFormat>Geniş ekran</PresentationFormat>
  <Paragraphs>166</Paragraphs>
  <Slides>32</Slides>
  <Notes>0</Notes>
  <HiddenSlides>0</HiddenSlides>
  <MMClips>0</MMClips>
  <ScaleCrop>false</ScaleCrop>
  <HeadingPairs>
    <vt:vector size="4" baseType="variant">
      <vt:variant>
        <vt:lpstr>Tema</vt:lpstr>
      </vt:variant>
      <vt:variant>
        <vt:i4>3</vt:i4>
      </vt:variant>
      <vt:variant>
        <vt:lpstr>Slayt Başlıkları</vt:lpstr>
      </vt:variant>
      <vt:variant>
        <vt:i4>32</vt:i4>
      </vt:variant>
    </vt:vector>
  </HeadingPairs>
  <TitlesOfParts>
    <vt:vector size="35" baseType="lpstr">
      <vt:lpstr>Yüzeyler</vt:lpstr>
      <vt:lpstr>Yüzeyler</vt:lpstr>
      <vt:lpstr>Yüzeyler</vt:lpstr>
      <vt:lpstr>Gereksinim Yönetimi</vt:lpstr>
      <vt:lpstr>Gereksinim Yönetimi</vt:lpstr>
      <vt:lpstr>Konfigürasyon Yönetimi ve Kontrolü</vt:lpstr>
      <vt:lpstr>Konfigürasyon Yönetimi ve Kontrolü</vt:lpstr>
      <vt:lpstr>Farklılıkları Uzlaştırma</vt:lpstr>
      <vt:lpstr>Farklı Gündemleri Yönetme </vt:lpstr>
      <vt:lpstr>Farklı Gündemleri Yönetme </vt:lpstr>
      <vt:lpstr>Uzlaşma inşası</vt:lpstr>
      <vt:lpstr>Uzlaşma inşası</vt:lpstr>
      <vt:lpstr>Uzlaşma inşası</vt:lpstr>
      <vt:lpstr>Uzlaşma inşası</vt:lpstr>
      <vt:lpstr>Beklenti belirleme: Pascal'ın Bahsi</vt:lpstr>
      <vt:lpstr>Beklenti belirleme: Pascal'ın Bahsi</vt:lpstr>
      <vt:lpstr>Küresel Gereksinim Yönetimi</vt:lpstr>
      <vt:lpstr>PowerPoint Sunusu</vt:lpstr>
      <vt:lpstr>PowerPoint Sunusu</vt:lpstr>
      <vt:lpstr>Gereksinim Yönetiminde Anti-Modeller </vt:lpstr>
      <vt:lpstr>Çevresel Anti-Modeller</vt:lpstr>
      <vt:lpstr>Yönetim Anti-Modelleri</vt:lpstr>
      <vt:lpstr>Metrik Kötüye Kullanım</vt:lpstr>
      <vt:lpstr>Metrik Kötüye Kullanımı</vt:lpstr>
      <vt:lpstr>Mantar Yönetimi</vt:lpstr>
      <vt:lpstr>PowerPoint Sunusu</vt:lpstr>
      <vt:lpstr>PowerPoint Sunusu</vt:lpstr>
      <vt:lpstr>PowerPoint Sunusu</vt:lpstr>
      <vt:lpstr>Gereksinim Yönetimi için Diğer Paradigmalar </vt:lpstr>
      <vt:lpstr>Gereksinim Yönetimi ve Doğaçlama Komedisi </vt:lpstr>
      <vt:lpstr>Gereksinim Yönetimi ve Doğaçlama Komedisi</vt:lpstr>
      <vt:lpstr>PowerPoint Sunusu</vt:lpstr>
      <vt:lpstr>Senaryo Yazımı Olarak Gereksinim Yönetimi</vt:lpstr>
      <vt:lpstr>Senaryo Yazımı Olarak Gereksinim Yönetimi</vt:lpstr>
      <vt:lpstr>Senaryo Yazımı Olarak Gereksinim Yönetimi</vt:lpstr>
    </vt:vector>
  </TitlesOfParts>
  <Company>Puyz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Gereksinim Yönetimi</dc:title>
  <dc:creator>Ömer Temel</dc:creator>
  <cp:lastModifiedBy>Omer K</cp:lastModifiedBy>
  <cp:revision>26</cp:revision>
  <dcterms:created xsi:type="dcterms:W3CDTF">2022-05-24T17:54:12Z</dcterms:created>
  <dcterms:modified xsi:type="dcterms:W3CDTF">2022-05-30T19:06:17Z</dcterms:modified>
</cp:coreProperties>
</file>