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</p:sldMasterIdLst>
  <p:notesMasterIdLst>
    <p:notesMasterId r:id="rId45"/>
  </p:notesMasterIdLst>
  <p:handoutMasterIdLst>
    <p:handoutMasterId r:id="rId46"/>
  </p:handoutMasterIdLst>
  <p:sldIdLst>
    <p:sldId id="318" r:id="rId2"/>
    <p:sldId id="319" r:id="rId3"/>
    <p:sldId id="304" r:id="rId4"/>
    <p:sldId id="257" r:id="rId5"/>
    <p:sldId id="258" r:id="rId6"/>
    <p:sldId id="259" r:id="rId7"/>
    <p:sldId id="260" r:id="rId8"/>
    <p:sldId id="261" r:id="rId9"/>
    <p:sldId id="262" r:id="rId10"/>
    <p:sldId id="272" r:id="rId11"/>
    <p:sldId id="271" r:id="rId12"/>
    <p:sldId id="263" r:id="rId13"/>
    <p:sldId id="264" r:id="rId14"/>
    <p:sldId id="265" r:id="rId15"/>
    <p:sldId id="305" r:id="rId16"/>
    <p:sldId id="266" r:id="rId17"/>
    <p:sldId id="307" r:id="rId18"/>
    <p:sldId id="276" r:id="rId19"/>
    <p:sldId id="308" r:id="rId20"/>
    <p:sldId id="309" r:id="rId21"/>
    <p:sldId id="269" r:id="rId22"/>
    <p:sldId id="306" r:id="rId23"/>
    <p:sldId id="310" r:id="rId24"/>
    <p:sldId id="311" r:id="rId25"/>
    <p:sldId id="312" r:id="rId26"/>
    <p:sldId id="270" r:id="rId27"/>
    <p:sldId id="273" r:id="rId28"/>
    <p:sldId id="274" r:id="rId29"/>
    <p:sldId id="275" r:id="rId30"/>
    <p:sldId id="277" r:id="rId31"/>
    <p:sldId id="278" r:id="rId32"/>
    <p:sldId id="279" r:id="rId33"/>
    <p:sldId id="282" r:id="rId34"/>
    <p:sldId id="286" r:id="rId35"/>
    <p:sldId id="288" r:id="rId36"/>
    <p:sldId id="289" r:id="rId37"/>
    <p:sldId id="301" r:id="rId38"/>
    <p:sldId id="302" r:id="rId39"/>
    <p:sldId id="290" r:id="rId40"/>
    <p:sldId id="291" r:id="rId41"/>
    <p:sldId id="320" r:id="rId42"/>
    <p:sldId id="321" r:id="rId43"/>
    <p:sldId id="322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Char char="•"/>
      <a:defRPr kumimoji="1"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buChar char="•"/>
      <a:defRPr kumimoji="1"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buChar char="•"/>
      <a:defRPr kumimoji="1"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buChar char="•"/>
      <a:defRPr kumimoji="1"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buChar char="•"/>
      <a:defRPr kumimoji="1"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21E74"/>
    <a:srgbClr val="960FCA"/>
    <a:srgbClr val="950CC9"/>
    <a:srgbClr val="9F10EA"/>
    <a:srgbClr val="00CC66"/>
    <a:srgbClr val="B6B6B6"/>
    <a:srgbClr val="B7B7B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2" autoAdjust="0"/>
    <p:restoredTop sz="94290" autoAdjust="0"/>
  </p:normalViewPr>
  <p:slideViewPr>
    <p:cSldViewPr>
      <p:cViewPr varScale="1">
        <p:scale>
          <a:sx n="83" d="100"/>
          <a:sy n="83" d="100"/>
        </p:scale>
        <p:origin x="-1411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-3154" y="-8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kumimoji="0"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kumimoji="0"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Tx/>
              <a:buNone/>
              <a:defRPr kumimoji="0" sz="1200">
                <a:latin typeface="Arial" charset="0"/>
              </a:defRPr>
            </a:lvl1pPr>
          </a:lstStyle>
          <a:p>
            <a:pPr>
              <a:defRPr/>
            </a:pPr>
            <a:r>
              <a:rPr lang="tr-TR"/>
              <a:t>i/36</a:t>
            </a:r>
          </a:p>
        </p:txBody>
      </p:sp>
      <p:sp>
        <p:nvSpPr>
          <p:cNvPr id="214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kumimoji="0" sz="1200">
                <a:latin typeface="Arial" charset="0"/>
              </a:defRPr>
            </a:lvl1pPr>
          </a:lstStyle>
          <a:p>
            <a:pPr>
              <a:defRPr/>
            </a:pPr>
            <a:fld id="{DEB59463-6F33-47A3-9E77-443F6212666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kumimoji="0"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kumimoji="0"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 smtClean="0"/>
              <a:t>Click to edit Master text styles</a:t>
            </a:r>
          </a:p>
          <a:p>
            <a:pPr lvl="1"/>
            <a:r>
              <a:rPr lang="tr-TR" noProof="0" smtClean="0"/>
              <a:t>Second level</a:t>
            </a:r>
          </a:p>
          <a:p>
            <a:pPr lvl="2"/>
            <a:r>
              <a:rPr lang="tr-TR" noProof="0" smtClean="0"/>
              <a:t>Third level</a:t>
            </a:r>
          </a:p>
          <a:p>
            <a:pPr lvl="3"/>
            <a:r>
              <a:rPr lang="tr-TR" noProof="0" smtClean="0"/>
              <a:t>Fourth level</a:t>
            </a:r>
          </a:p>
          <a:p>
            <a:pPr lvl="4"/>
            <a:r>
              <a:rPr lang="tr-TR" noProof="0" smtClean="0"/>
              <a:t>Fifth level</a:t>
            </a:r>
          </a:p>
        </p:txBody>
      </p:sp>
      <p:sp>
        <p:nvSpPr>
          <p:cNvPr id="164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FontTx/>
              <a:buNone/>
              <a:defRPr kumimoji="0" sz="1200">
                <a:latin typeface="Arial" charset="0"/>
              </a:defRPr>
            </a:lvl1pPr>
          </a:lstStyle>
          <a:p>
            <a:pPr>
              <a:defRPr/>
            </a:pPr>
            <a:r>
              <a:rPr lang="tr-TR"/>
              <a:t>i/36</a:t>
            </a:r>
          </a:p>
        </p:txBody>
      </p:sp>
      <p:sp>
        <p:nvSpPr>
          <p:cNvPr id="164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kumimoji="0" sz="1200">
                <a:latin typeface="Arial" charset="0"/>
              </a:defRPr>
            </a:lvl1pPr>
          </a:lstStyle>
          <a:p>
            <a:pPr>
              <a:defRPr/>
            </a:pPr>
            <a:fld id="{37F0E195-D059-45B6-B852-CD1E6B3AFE3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048C03B-0182-49AE-9A24-BF782A38A177}" type="slidenum">
              <a:rPr lang="en-US" altLang="tr-TR" smtClean="0"/>
              <a:pPr/>
              <a:t>1</a:t>
            </a:fld>
            <a:endParaRPr lang="en-US" altLang="tr-TR" dirty="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tr-TR" altLang="tr-T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9"/>
          <p:cNvGrpSpPr>
            <a:grpSpLocks/>
          </p:cNvGrpSpPr>
          <p:nvPr/>
        </p:nvGrpSpPr>
        <p:grpSpPr bwMode="auto">
          <a:xfrm rot="-1066324">
            <a:off x="617538" y="3922713"/>
            <a:ext cx="2509837" cy="2527300"/>
            <a:chOff x="494947" y="417279"/>
            <a:chExt cx="2417578" cy="2421351"/>
          </a:xfrm>
        </p:grpSpPr>
        <p:sp>
          <p:nvSpPr>
            <p:cNvPr id="6" name="Freeform 10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/>
            </a:p>
          </p:txBody>
        </p:sp>
        <p:sp>
          <p:nvSpPr>
            <p:cNvPr id="7" name="Rectangle 11"/>
            <p:cNvSpPr/>
            <p:nvPr/>
          </p:nvSpPr>
          <p:spPr>
            <a:xfrm>
              <a:off x="590646" y="417140"/>
              <a:ext cx="2321242" cy="2320968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dirty="0"/>
            </a:p>
          </p:txBody>
        </p:sp>
        <p:pic>
          <p:nvPicPr>
            <p:cNvPr id="8" name="Picture 12" descr="stickie-shadow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4456" y="436040"/>
              <a:ext cx="404704" cy="461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3" descr="stickie-shadow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rot="-5400000">
              <a:off x="637932" y="2282410"/>
              <a:ext cx="404704" cy="461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4" descr="TitleCar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343346">
            <a:off x="2855913" y="2587625"/>
            <a:ext cx="5773737" cy="385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5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613" y="5060950"/>
            <a:ext cx="1968500" cy="534988"/>
          </a:xfrm>
          <a:prstGeom prst="rect">
            <a:avLst/>
          </a:prstGeo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700" y="4135438"/>
            <a:ext cx="2085975" cy="835025"/>
          </a:xfrm>
        </p:spPr>
        <p:txBody>
          <a:bodyPr/>
          <a:lstStyle>
            <a:lvl1pPr algn="l">
              <a:defRPr sz="1600">
                <a:solidFill>
                  <a:srgbClr val="273359"/>
                </a:solidFill>
              </a:defRPr>
            </a:lvl1pPr>
          </a:lstStyle>
          <a:p>
            <a:r>
              <a:rPr lang="en-US" altLang="tr-TR"/>
              <a:t>Yrd.Doç.Dr. Resul DAŞ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200" y="5510213"/>
            <a:ext cx="738188" cy="425450"/>
          </a:xfrm>
        </p:spPr>
        <p:txBody>
          <a:bodyPr/>
          <a:lstStyle>
            <a:lvl1pPr>
              <a:defRPr>
                <a:solidFill>
                  <a:srgbClr val="7D260E"/>
                </a:solidFill>
              </a:defRPr>
            </a:lvl1pPr>
          </a:lstStyle>
          <a:p>
            <a:pPr>
              <a:defRPr/>
            </a:pPr>
            <a:fld id="{D99DD66D-FF6B-4050-9520-9C9A50AA61A4}" type="slidenum">
              <a:rPr lang="en-US" altLang="tr-TR"/>
              <a:pPr>
                <a:defRPr/>
              </a:pPr>
              <a:t>‹#›</a:t>
            </a:fld>
            <a:endParaRPr lang="en-US" altLang="tr-T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042275" cy="1443037"/>
          </a:xfrm>
        </p:spPr>
        <p:txBody>
          <a:bodyPr/>
          <a:lstStyle>
            <a:lvl1pPr>
              <a:defRPr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5926"/>
            <a:ext cx="7467600" cy="4203712"/>
          </a:xfrm>
        </p:spPr>
        <p:txBody>
          <a:bodyPr/>
          <a:lstStyle>
            <a:lvl1pPr>
              <a:buFont typeface="Wingdings" pitchFamily="2" charset="2"/>
              <a:buChar char="§"/>
              <a:defRPr>
                <a:solidFill>
                  <a:srgbClr val="000066"/>
                </a:solidFill>
              </a:defRPr>
            </a:lvl1pPr>
            <a:lvl2pPr>
              <a:buFont typeface="Wingdings" pitchFamily="2" charset="2"/>
              <a:buChar char="§"/>
              <a:defRPr>
                <a:solidFill>
                  <a:srgbClr val="000066"/>
                </a:solidFill>
              </a:defRPr>
            </a:lvl2pPr>
            <a:lvl3pPr>
              <a:buFont typeface="Wingdings" pitchFamily="2" charset="2"/>
              <a:buChar char="§"/>
              <a:defRPr>
                <a:solidFill>
                  <a:srgbClr val="000066"/>
                </a:solidFill>
              </a:defRPr>
            </a:lvl3pPr>
            <a:lvl4pPr>
              <a:buFont typeface="Wingdings" pitchFamily="2" charset="2"/>
              <a:buChar char="§"/>
              <a:defRPr>
                <a:solidFill>
                  <a:srgbClr val="000066"/>
                </a:solidFill>
              </a:defRPr>
            </a:lvl4pPr>
            <a:lvl5pPr>
              <a:buFont typeface="Wingdings" pitchFamily="2" charset="2"/>
              <a:buChar char="§"/>
              <a:defRPr>
                <a:solidFill>
                  <a:srgbClr val="000066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‹#›</a:t>
            </a:fld>
            <a:r>
              <a:rPr lang="tr-TR" altLang="tr-TR" dirty="0" smtClean="0"/>
              <a:t>/ 43 </a:t>
            </a:r>
            <a:endParaRPr lang="en-US" alt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148388"/>
            <a:ext cx="9144000" cy="566737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tr-TR" dirty="0" err="1"/>
              <a:t>Yrd.Doç.Dr</a:t>
            </a:r>
            <a:r>
              <a:rPr lang="en-US" altLang="tr-TR" dirty="0"/>
              <a:t>. </a:t>
            </a:r>
            <a:r>
              <a:rPr lang="en-US" altLang="tr-TR" dirty="0" err="1"/>
              <a:t>Resul</a:t>
            </a:r>
            <a:r>
              <a:rPr lang="en-US" altLang="tr-TR" dirty="0"/>
              <a:t> DAŞ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tr-TR"/>
              <a:t>Yrd.Doç.Dr. Resul DAŞ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98802-9CCE-4B21-92DB-58A6FB6C08AD}" type="slidenum">
              <a:rPr lang="en-US" altLang="tr-TR"/>
              <a:pPr>
                <a:defRPr/>
              </a:pPr>
              <a:t>‹#›</a:t>
            </a:fld>
            <a:endParaRPr lang="en-US" altLang="tr-T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tr-TR"/>
              <a:t>Yrd.Doç.Dr. Resul DAŞ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00D7E-6412-4AE3-90BD-76A6715C779C}" type="slidenum">
              <a:rPr lang="en-US" altLang="tr-TR"/>
              <a:pPr>
                <a:defRPr/>
              </a:pPr>
              <a:t>‹#›</a:t>
            </a:fld>
            <a:endParaRPr lang="en-US" altLang="tr-T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2"/>
          <p:cNvSpPr>
            <a:spLocks/>
          </p:cNvSpPr>
          <p:nvPr/>
        </p:nvSpPr>
        <p:spPr bwMode="auto">
          <a:xfrm rot="20274567">
            <a:off x="3933825" y="4281488"/>
            <a:ext cx="1289050" cy="722312"/>
          </a:xfrm>
          <a:custGeom>
            <a:avLst/>
            <a:gdLst>
              <a:gd name="T0" fmla="*/ 338996 w 1288494"/>
              <a:gd name="T1" fmla="*/ 442904 h 722529"/>
              <a:gd name="T2" fmla="*/ 457839 w 1288494"/>
              <a:gd name="T3" fmla="*/ 487581 h 722529"/>
              <a:gd name="T4" fmla="*/ 142221 w 1288494"/>
              <a:gd name="T5" fmla="*/ 301097 h 722529"/>
              <a:gd name="T6" fmla="*/ 1077386 w 1288494"/>
              <a:gd name="T7" fmla="*/ 637159 h 722529"/>
              <a:gd name="T8" fmla="*/ 35068 w 1288494"/>
              <a:gd name="T9" fmla="*/ 156376 h 722529"/>
              <a:gd name="T10" fmla="*/ 26300 w 1288494"/>
              <a:gd name="T11" fmla="*/ 136951 h 722529"/>
              <a:gd name="T12" fmla="*/ 1238117 w 1288494"/>
              <a:gd name="T13" fmla="*/ 669212 h 722529"/>
              <a:gd name="T14" fmla="*/ 1231297 w 1288494"/>
              <a:gd name="T15" fmla="*/ 654641 h 722529"/>
              <a:gd name="T16" fmla="*/ 1050110 w 1288494"/>
              <a:gd name="T17" fmla="*/ 591509 h 722529"/>
              <a:gd name="T18" fmla="*/ 1236168 w 1288494"/>
              <a:gd name="T19" fmla="*/ 617732 h 722529"/>
              <a:gd name="T20" fmla="*/ 14611 w 1288494"/>
              <a:gd name="T21" fmla="*/ 104896 h 722529"/>
              <a:gd name="T22" fmla="*/ 2921 w 1288494"/>
              <a:gd name="T23" fmla="*/ 9712 h 722529"/>
              <a:gd name="T24" fmla="*/ 9741 w 1288494"/>
              <a:gd name="T25" fmla="*/ 44680 h 722529"/>
              <a:gd name="T26" fmla="*/ 23379 w 1288494"/>
              <a:gd name="T27" fmla="*/ 100042 h 722529"/>
              <a:gd name="T28" fmla="*/ 59423 w 1288494"/>
              <a:gd name="T29" fmla="*/ 179686 h 722529"/>
              <a:gd name="T30" fmla="*/ 143198 w 1288494"/>
              <a:gd name="T31" fmla="*/ 282642 h 722529"/>
              <a:gd name="T32" fmla="*/ 221126 w 1288494"/>
              <a:gd name="T33" fmla="*/ 351602 h 722529"/>
              <a:gd name="T34" fmla="*/ 282498 w 1288494"/>
              <a:gd name="T35" fmla="*/ 393369 h 722529"/>
              <a:gd name="T36" fmla="*/ 414979 w 1288494"/>
              <a:gd name="T37" fmla="*/ 467187 h 722529"/>
              <a:gd name="T38" fmla="*/ 481218 w 1288494"/>
              <a:gd name="T39" fmla="*/ 499238 h 722529"/>
              <a:gd name="T40" fmla="*/ 566942 w 1288494"/>
              <a:gd name="T41" fmla="*/ 532261 h 722529"/>
              <a:gd name="T42" fmla="*/ 685787 w 1288494"/>
              <a:gd name="T43" fmla="*/ 565284 h 722529"/>
              <a:gd name="T44" fmla="*/ 971206 w 1288494"/>
              <a:gd name="T45" fmla="*/ 620647 h 722529"/>
              <a:gd name="T46" fmla="*/ 1245422 w 1288494"/>
              <a:gd name="T47" fmla="*/ 638130 h 722529"/>
              <a:gd name="T48" fmla="*/ 1108558 w 1288494"/>
              <a:gd name="T49" fmla="*/ 640075 h 722529"/>
              <a:gd name="T50" fmla="*/ 1030627 w 1288494"/>
              <a:gd name="T51" fmla="*/ 634244 h 722529"/>
              <a:gd name="T52" fmla="*/ 950750 w 1288494"/>
              <a:gd name="T53" fmla="*/ 627446 h 722529"/>
              <a:gd name="T54" fmla="*/ 909835 w 1288494"/>
              <a:gd name="T55" fmla="*/ 622591 h 722529"/>
              <a:gd name="T56" fmla="*/ 816320 w 1288494"/>
              <a:gd name="T57" fmla="*/ 605106 h 722529"/>
              <a:gd name="T58" fmla="*/ 783199 w 1288494"/>
              <a:gd name="T59" fmla="*/ 598307 h 722529"/>
              <a:gd name="T60" fmla="*/ 728648 w 1288494"/>
              <a:gd name="T61" fmla="*/ 587623 h 722529"/>
              <a:gd name="T62" fmla="*/ 683839 w 1288494"/>
              <a:gd name="T63" fmla="*/ 574025 h 722529"/>
              <a:gd name="T64" fmla="*/ 642924 w 1288494"/>
              <a:gd name="T65" fmla="*/ 564312 h 722529"/>
              <a:gd name="T66" fmla="*/ 596167 w 1288494"/>
              <a:gd name="T67" fmla="*/ 552659 h 722529"/>
              <a:gd name="T68" fmla="*/ 555252 w 1288494"/>
              <a:gd name="T69" fmla="*/ 538087 h 722529"/>
              <a:gd name="T70" fmla="*/ 527003 w 1288494"/>
              <a:gd name="T71" fmla="*/ 528375 h 722529"/>
              <a:gd name="T72" fmla="*/ 494856 w 1288494"/>
              <a:gd name="T73" fmla="*/ 516722 h 722529"/>
              <a:gd name="T74" fmla="*/ 449074 w 1288494"/>
              <a:gd name="T75" fmla="*/ 498265 h 722529"/>
              <a:gd name="T76" fmla="*/ 423747 w 1288494"/>
              <a:gd name="T77" fmla="*/ 485639 h 722529"/>
              <a:gd name="T78" fmla="*/ 392573 w 1288494"/>
              <a:gd name="T79" fmla="*/ 469128 h 722529"/>
              <a:gd name="T80" fmla="*/ 354583 w 1288494"/>
              <a:gd name="T81" fmla="*/ 449703 h 722529"/>
              <a:gd name="T82" fmla="*/ 328281 w 1288494"/>
              <a:gd name="T83" fmla="*/ 436104 h 722529"/>
              <a:gd name="T84" fmla="*/ 294187 w 1288494"/>
              <a:gd name="T85" fmla="*/ 414735 h 722529"/>
              <a:gd name="T86" fmla="*/ 241583 w 1288494"/>
              <a:gd name="T87" fmla="*/ 379771 h 722529"/>
              <a:gd name="T88" fmla="*/ 211385 w 1288494"/>
              <a:gd name="T89" fmla="*/ 360345 h 722529"/>
              <a:gd name="T90" fmla="*/ 149041 w 1288494"/>
              <a:gd name="T91" fmla="*/ 307894 h 722529"/>
              <a:gd name="T92" fmla="*/ 135402 w 1288494"/>
              <a:gd name="T93" fmla="*/ 292354 h 722529"/>
              <a:gd name="T94" fmla="*/ 132481 w 1288494"/>
              <a:gd name="T95" fmla="*/ 287500 h 722529"/>
              <a:gd name="T96" fmla="*/ 122741 w 1288494"/>
              <a:gd name="T97" fmla="*/ 278756 h 722529"/>
              <a:gd name="T98" fmla="*/ 109102 w 1288494"/>
              <a:gd name="T99" fmla="*/ 266131 h 722529"/>
              <a:gd name="T100" fmla="*/ 91566 w 1288494"/>
              <a:gd name="T101" fmla="*/ 242819 h 722529"/>
              <a:gd name="T102" fmla="*/ 84751 w 1288494"/>
              <a:gd name="T103" fmla="*/ 234079 h 722529"/>
              <a:gd name="T104" fmla="*/ 70136 w 1288494"/>
              <a:gd name="T105" fmla="*/ 215623 h 722529"/>
              <a:gd name="T106" fmla="*/ 63317 w 1288494"/>
              <a:gd name="T107" fmla="*/ 199111 h 722529"/>
              <a:gd name="T108" fmla="*/ 46758 w 1288494"/>
              <a:gd name="T109" fmla="*/ 174828 h 722529"/>
              <a:gd name="T110" fmla="*/ 37017 w 1288494"/>
              <a:gd name="T111" fmla="*/ 160261 h 722529"/>
              <a:gd name="T112" fmla="*/ 34096 w 1288494"/>
              <a:gd name="T113" fmla="*/ 143749 h 722529"/>
              <a:gd name="T114" fmla="*/ 16560 w 1288494"/>
              <a:gd name="T115" fmla="*/ 101014 h 722529"/>
              <a:gd name="T116" fmla="*/ 4871 w 1288494"/>
              <a:gd name="T117" fmla="*/ 50506 h 722529"/>
              <a:gd name="T118" fmla="*/ 1888 w 1288494"/>
              <a:gd name="T119" fmla="*/ 3035 h 72252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lnTo>
                  <a:pt x="547489" y="536791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lnTo>
                  <a:pt x="338413" y="443436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lnTo>
                  <a:pt x="337440" y="442463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lnTo>
                  <a:pt x="334522" y="440518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4733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lnTo>
                  <a:pt x="457051" y="488168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3112" y="383144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lnTo>
                  <a:pt x="781848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lnTo>
                  <a:pt x="242140" y="366612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lnTo>
                  <a:pt x="141978" y="301458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lnTo>
                  <a:pt x="142950" y="301458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lnTo>
                  <a:pt x="979256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lnTo>
                  <a:pt x="93355" y="247974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lnTo>
                  <a:pt x="1075528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lnTo>
                  <a:pt x="47650" y="177958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lnTo>
                  <a:pt x="35008" y="156564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lnTo>
                  <a:pt x="25284" y="133225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lnTo>
                  <a:pt x="1277796" y="622366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lnTo>
                  <a:pt x="13614" y="101134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lnTo>
                  <a:pt x="5835" y="22366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lnTo>
                  <a:pt x="3890" y="14586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lnTo>
                  <a:pt x="1884" y="3039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lnTo>
                  <a:pt x="97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tr-TR" dirty="0"/>
          </a:p>
        </p:txBody>
      </p:sp>
      <p:sp>
        <p:nvSpPr>
          <p:cNvPr id="8" name="Freeform 33"/>
          <p:cNvSpPr>
            <a:spLocks/>
          </p:cNvSpPr>
          <p:nvPr/>
        </p:nvSpPr>
        <p:spPr bwMode="auto">
          <a:xfrm rot="9377604">
            <a:off x="3925888" y="3316288"/>
            <a:ext cx="1289050" cy="722312"/>
          </a:xfrm>
          <a:custGeom>
            <a:avLst/>
            <a:gdLst>
              <a:gd name="T0" fmla="*/ 14610 w 1288494"/>
              <a:gd name="T1" fmla="*/ 108782 h 722529"/>
              <a:gd name="T2" fmla="*/ 32146 w 1288494"/>
              <a:gd name="T3" fmla="*/ 149577 h 722529"/>
              <a:gd name="T4" fmla="*/ 37017 w 1288494"/>
              <a:gd name="T5" fmla="*/ 159289 h 722529"/>
              <a:gd name="T6" fmla="*/ 49679 w 1288494"/>
              <a:gd name="T7" fmla="*/ 184545 h 722529"/>
              <a:gd name="T8" fmla="*/ 1139729 w 1288494"/>
              <a:gd name="T9" fmla="*/ 708063 h 722529"/>
              <a:gd name="T10" fmla="*/ 1228375 w 1288494"/>
              <a:gd name="T11" fmla="*/ 629391 h 722529"/>
              <a:gd name="T12" fmla="*/ 1060825 w 1288494"/>
              <a:gd name="T13" fmla="*/ 576943 h 722529"/>
              <a:gd name="T14" fmla="*/ 1289746 w 1288494"/>
              <a:gd name="T15" fmla="*/ 637161 h 722529"/>
              <a:gd name="T16" fmla="*/ 910809 w 1288494"/>
              <a:gd name="T17" fmla="*/ 621619 h 722529"/>
              <a:gd name="T18" fmla="*/ 244504 w 1288494"/>
              <a:gd name="T19" fmla="*/ 368113 h 722529"/>
              <a:gd name="T20" fmla="*/ 335098 w 1288494"/>
              <a:gd name="T21" fmla="*/ 439991 h 722529"/>
              <a:gd name="T22" fmla="*/ 440306 w 1288494"/>
              <a:gd name="T23" fmla="*/ 491467 h 722529"/>
              <a:gd name="T24" fmla="*/ 393549 w 1288494"/>
              <a:gd name="T25" fmla="*/ 470101 h 722529"/>
              <a:gd name="T26" fmla="*/ 368221 w 1288494"/>
              <a:gd name="T27" fmla="*/ 458443 h 722529"/>
              <a:gd name="T28" fmla="*/ 347764 w 1288494"/>
              <a:gd name="T29" fmla="*/ 446790 h 722529"/>
              <a:gd name="T30" fmla="*/ 306848 w 1288494"/>
              <a:gd name="T31" fmla="*/ 424448 h 722529"/>
              <a:gd name="T32" fmla="*/ 270808 w 1288494"/>
              <a:gd name="T33" fmla="*/ 402109 h 722529"/>
              <a:gd name="T34" fmla="*/ 225995 w 1288494"/>
              <a:gd name="T35" fmla="*/ 371029 h 722529"/>
              <a:gd name="T36" fmla="*/ 195797 w 1288494"/>
              <a:gd name="T37" fmla="*/ 348689 h 722529"/>
              <a:gd name="T38" fmla="*/ 142221 w 1288494"/>
              <a:gd name="T39" fmla="*/ 300126 h 722529"/>
              <a:gd name="T40" fmla="*/ 140273 w 1288494"/>
              <a:gd name="T41" fmla="*/ 290414 h 722529"/>
              <a:gd name="T42" fmla="*/ 129559 w 1288494"/>
              <a:gd name="T43" fmla="*/ 285555 h 722529"/>
              <a:gd name="T44" fmla="*/ 113972 w 1288494"/>
              <a:gd name="T45" fmla="*/ 272930 h 722529"/>
              <a:gd name="T46" fmla="*/ 104231 w 1288494"/>
              <a:gd name="T47" fmla="*/ 260304 h 722529"/>
              <a:gd name="T48" fmla="*/ 89621 w 1288494"/>
              <a:gd name="T49" fmla="*/ 242820 h 722529"/>
              <a:gd name="T50" fmla="*/ 75006 w 1288494"/>
              <a:gd name="T51" fmla="*/ 224367 h 722529"/>
              <a:gd name="T52" fmla="*/ 67214 w 1288494"/>
              <a:gd name="T53" fmla="*/ 205911 h 722529"/>
              <a:gd name="T54" fmla="*/ 54552 w 1288494"/>
              <a:gd name="T55" fmla="*/ 189399 h 722529"/>
              <a:gd name="T56" fmla="*/ 42859 w 1288494"/>
              <a:gd name="T57" fmla="*/ 170947 h 722529"/>
              <a:gd name="T58" fmla="*/ 37017 w 1288494"/>
              <a:gd name="T59" fmla="*/ 155404 h 722529"/>
              <a:gd name="T60" fmla="*/ 28248 w 1288494"/>
              <a:gd name="T61" fmla="*/ 130152 h 722529"/>
              <a:gd name="T62" fmla="*/ 7791 w 1288494"/>
              <a:gd name="T63" fmla="*/ 69932 h 722529"/>
              <a:gd name="T64" fmla="*/ 4870 w 1288494"/>
              <a:gd name="T65" fmla="*/ 33995 h 722529"/>
              <a:gd name="T66" fmla="*/ 1948 w 1288494"/>
              <a:gd name="T67" fmla="*/ 13598 h 722529"/>
              <a:gd name="T68" fmla="*/ 5846 w 1288494"/>
              <a:gd name="T69" fmla="*/ 40795 h 722529"/>
              <a:gd name="T70" fmla="*/ 32147 w 1288494"/>
              <a:gd name="T71" fmla="*/ 123353 h 722529"/>
              <a:gd name="T72" fmla="*/ 70135 w 1288494"/>
              <a:gd name="T73" fmla="*/ 194257 h 722529"/>
              <a:gd name="T74" fmla="*/ 165600 w 1288494"/>
              <a:gd name="T75" fmla="*/ 303040 h 722529"/>
              <a:gd name="T76" fmla="*/ 242211 w 1288494"/>
              <a:gd name="T77" fmla="*/ 366516 h 722529"/>
              <a:gd name="T78" fmla="*/ 304900 w 1288494"/>
              <a:gd name="T79" fmla="*/ 406967 h 722529"/>
              <a:gd name="T80" fmla="*/ 431538 w 1288494"/>
              <a:gd name="T81" fmla="*/ 474955 h 722529"/>
              <a:gd name="T82" fmla="*/ 488037 w 1288494"/>
              <a:gd name="T83" fmla="*/ 502151 h 722529"/>
              <a:gd name="T84" fmla="*/ 571812 w 1288494"/>
              <a:gd name="T85" fmla="*/ 533234 h 722529"/>
              <a:gd name="T86" fmla="*/ 821189 w 1288494"/>
              <a:gd name="T87" fmla="*/ 595395 h 722529"/>
              <a:gd name="T88" fmla="*/ 973153 w 1288494"/>
              <a:gd name="T89" fmla="*/ 620648 h 722529"/>
              <a:gd name="T90" fmla="*/ 1245909 w 1288494"/>
              <a:gd name="T91" fmla="*/ 639103 h 722529"/>
              <a:gd name="T92" fmla="*/ 1090049 w 1288494"/>
              <a:gd name="T93" fmla="*/ 637160 h 722529"/>
              <a:gd name="T94" fmla="*/ 1030626 w 1288494"/>
              <a:gd name="T95" fmla="*/ 634245 h 722529"/>
              <a:gd name="T96" fmla="*/ 948800 w 1288494"/>
              <a:gd name="T97" fmla="*/ 627446 h 722529"/>
              <a:gd name="T98" fmla="*/ 912757 w 1288494"/>
              <a:gd name="T99" fmla="*/ 620648 h 722529"/>
              <a:gd name="T100" fmla="*/ 808525 w 1288494"/>
              <a:gd name="T101" fmla="*/ 603167 h 722529"/>
              <a:gd name="T102" fmla="*/ 772483 w 1288494"/>
              <a:gd name="T103" fmla="*/ 596368 h 722529"/>
              <a:gd name="T104" fmla="*/ 710138 w 1288494"/>
              <a:gd name="T105" fmla="*/ 581797 h 722529"/>
              <a:gd name="T106" fmla="*/ 672149 w 1288494"/>
              <a:gd name="T107" fmla="*/ 573057 h 722529"/>
              <a:gd name="T108" fmla="*/ 634156 w 1288494"/>
              <a:gd name="T109" fmla="*/ 563345 h 722529"/>
              <a:gd name="T110" fmla="*/ 588373 w 1288494"/>
              <a:gd name="T111" fmla="*/ 548773 h 722529"/>
              <a:gd name="T112" fmla="*/ 555251 w 1288494"/>
              <a:gd name="T113" fmla="*/ 538088 h 722529"/>
              <a:gd name="T114" fmla="*/ 527002 w 1288494"/>
              <a:gd name="T115" fmla="*/ 528375 h 722529"/>
              <a:gd name="T116" fmla="*/ 494855 w 1288494"/>
              <a:gd name="T117" fmla="*/ 516722 h 722529"/>
              <a:gd name="T118" fmla="*/ 449073 w 1288494"/>
              <a:gd name="T119" fmla="*/ 498266 h 72252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lnTo>
                  <a:pt x="1884" y="3038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lnTo>
                  <a:pt x="4861" y="18476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lnTo>
                  <a:pt x="5834" y="23339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lnTo>
                  <a:pt x="15559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lnTo>
                  <a:pt x="35007" y="151701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lnTo>
                  <a:pt x="35007" y="151702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lnTo>
                  <a:pt x="36953" y="159481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lnTo>
                  <a:pt x="49595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988" y="218801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lnTo>
                  <a:pt x="978282" y="620422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lnTo>
                  <a:pt x="94327" y="249919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lnTo>
                  <a:pt x="1137764" y="721557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lnTo>
                  <a:pt x="909238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lnTo>
                  <a:pt x="908266" y="623340"/>
                </a:lnTo>
                <a:close/>
                <a:moveTo>
                  <a:pt x="141977" y="301459"/>
                </a:move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lnTo>
                  <a:pt x="142949" y="302431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lnTo>
                  <a:pt x="244084" y="368557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lnTo>
                  <a:pt x="641815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lnTo>
                  <a:pt x="458992" y="489140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lnTo>
                  <a:pt x="333549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lnTo>
                  <a:pt x="339384" y="444409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lnTo>
                  <a:pt x="448298" y="498866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tr-T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tr-TR"/>
              <a:t>Yrd.Doç.Dr. Resul DAŞ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41045-B587-47F2-A459-9C4C0C773C09}" type="slidenum">
              <a:rPr lang="en-US" altLang="tr-TR"/>
              <a:pPr>
                <a:defRPr/>
              </a:pPr>
              <a:t>‹#›</a:t>
            </a:fld>
            <a:endParaRPr lang="en-US" altLang="tr-T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tr-TR"/>
              <a:t>Yrd.Doç.Dr. Resul DAŞ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CA265-81B2-4289-9FDD-50A85338407B}" type="slidenum">
              <a:rPr lang="en-US" altLang="tr-TR"/>
              <a:pPr>
                <a:defRPr/>
              </a:pPr>
              <a:t>‹#›</a:t>
            </a:fld>
            <a:endParaRPr lang="en-US" altLang="tr-T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tr-TR"/>
              <a:t>Yrd.Doç.Dr. Resul DAŞ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B6299-F38C-4BAA-9AC4-42E7F121C6DE}" type="slidenum">
              <a:rPr lang="en-US" altLang="tr-TR"/>
              <a:pPr>
                <a:defRPr/>
              </a:pPr>
              <a:t>‹#›</a:t>
            </a:fld>
            <a:endParaRPr lang="en-US" altLang="tr-T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/>
          </p:nvPr>
        </p:nvSpPr>
        <p:spPr>
          <a:xfrm>
            <a:off x="685800" y="768350"/>
            <a:ext cx="7772400" cy="532765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>
          <a:xfrm>
            <a:off x="665163" y="636746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03563" y="63674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smtClean="0"/>
              <a:t>Yrd.Doç.Dr. Resul DAŞ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6532563" y="6367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4DC7E-1859-4A81-A617-D6874FB5E26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Interior-Overlay.png"/>
          <p:cNvPicPr>
            <a:picLocks noChangeAspect="1"/>
          </p:cNvPicPr>
          <p:nvPr userDrawn="1"/>
        </p:nvPicPr>
        <p:blipFill>
          <a:blip r:embed="rId10">
            <a:lum bright="-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550863" y="142875"/>
            <a:ext cx="8042275" cy="150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dirty="0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928813"/>
            <a:ext cx="7467600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148388"/>
            <a:ext cx="9144000" cy="5667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None/>
              <a:defRPr sz="2000">
                <a:solidFill>
                  <a:srgbClr val="C00000"/>
                </a:solidFill>
                <a:latin typeface="Rage Italic" pitchFamily="66" charset="0"/>
                <a:ea typeface="Rage Italic" pitchFamily="66" charset="0"/>
                <a:cs typeface="Rage Italic" pitchFamily="66" charset="0"/>
              </a:defRPr>
            </a:lvl1pPr>
          </a:lstStyle>
          <a:p>
            <a:r>
              <a:rPr lang="en-US" altLang="tr-TR" dirty="0" err="1" smtClean="0"/>
              <a:t>Yrd.Doç.Dr</a:t>
            </a:r>
            <a:r>
              <a:rPr lang="en-US" altLang="tr-TR" dirty="0" smtClean="0"/>
              <a:t>. </a:t>
            </a:r>
            <a:r>
              <a:rPr lang="en-US" altLang="tr-TR" dirty="0" err="1" smtClean="0"/>
              <a:t>Resul</a:t>
            </a:r>
            <a:r>
              <a:rPr lang="en-US" altLang="tr-TR" dirty="0" smtClean="0"/>
              <a:t> DAŞ</a:t>
            </a:r>
            <a:endParaRPr lang="en-US" alt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538" y="6148388"/>
            <a:ext cx="2133600" cy="5667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None/>
              <a:defRPr sz="2000">
                <a:solidFill>
                  <a:srgbClr val="C00000"/>
                </a:solidFill>
                <a:latin typeface="Rage Italic" pitchFamily="66" charset="0"/>
                <a:ea typeface="Rage Italic" pitchFamily="66" charset="0"/>
                <a:cs typeface="Rage Italic" pitchFamily="66" charset="0"/>
              </a:defRPr>
            </a:lvl1pPr>
          </a:lstStyle>
          <a:p>
            <a:pPr>
              <a:defRPr/>
            </a:pPr>
            <a:fld id="{C23C7FAB-0336-47DE-8689-D4B8B3D67191}" type="slidenum">
              <a:rPr lang="en-US" altLang="tr-TR" smtClean="0"/>
              <a:pPr>
                <a:defRPr/>
              </a:pPr>
              <a:t>‹#›</a:t>
            </a:fld>
            <a:endParaRPr lang="en-US" altLang="tr-TR" dirty="0"/>
          </a:p>
        </p:txBody>
      </p:sp>
      <p:sp>
        <p:nvSpPr>
          <p:cNvPr id="1032" name="Line 7"/>
          <p:cNvSpPr>
            <a:spLocks noChangeShapeType="1"/>
          </p:cNvSpPr>
          <p:nvPr userDrawn="1"/>
        </p:nvSpPr>
        <p:spPr bwMode="auto">
          <a:xfrm>
            <a:off x="611188" y="1671638"/>
            <a:ext cx="7924800" cy="0"/>
          </a:xfrm>
          <a:prstGeom prst="line">
            <a:avLst/>
          </a:prstGeom>
          <a:noFill/>
          <a:ln w="50800">
            <a:solidFill>
              <a:srgbClr val="000066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>
              <a:defRPr/>
            </a:pPr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800" kern="1200">
          <a:solidFill>
            <a:srgbClr val="00206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ambria" pitchFamily="18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ambria" pitchFamily="18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ambria" pitchFamily="18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ambria" pitchFamily="18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Wingdings" pitchFamily="2" charset="2"/>
        <a:buChar char="§"/>
        <a:defRPr sz="2400" kern="1200">
          <a:solidFill>
            <a:srgbClr val="000066"/>
          </a:solidFill>
          <a:latin typeface="+mn-lt"/>
          <a:ea typeface="+mn-ea"/>
          <a:cs typeface="+mn-cs"/>
        </a:defRPr>
      </a:lvl1pPr>
      <a:lvl2pPr marL="557213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Wingdings" pitchFamily="2" charset="2"/>
        <a:buChar char="§"/>
        <a:defRPr sz="2200" kern="1200">
          <a:solidFill>
            <a:srgbClr val="000066"/>
          </a:solidFill>
          <a:latin typeface="+mn-lt"/>
          <a:ea typeface="+mn-ea"/>
          <a:cs typeface="+mn-cs"/>
        </a:defRPr>
      </a:lvl2pPr>
      <a:lvl3pPr marL="822325" indent="-182563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Wingdings" pitchFamily="2" charset="2"/>
        <a:buChar char="§"/>
        <a:defRPr sz="2000" kern="1200">
          <a:solidFill>
            <a:srgbClr val="000066"/>
          </a:solidFill>
          <a:latin typeface="+mn-lt"/>
          <a:ea typeface="+mn-ea"/>
          <a:cs typeface="+mn-cs"/>
        </a:defRPr>
      </a:lvl3pPr>
      <a:lvl4pPr marL="1096963" indent="-182563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Wingdings" pitchFamily="2" charset="2"/>
        <a:buChar char="§"/>
        <a:defRPr sz="1600" kern="1200">
          <a:solidFill>
            <a:srgbClr val="000066"/>
          </a:solidFill>
          <a:latin typeface="+mn-lt"/>
          <a:ea typeface="+mn-ea"/>
          <a:cs typeface="+mn-cs"/>
        </a:defRPr>
      </a:lvl4pPr>
      <a:lvl5pPr marL="1416050" indent="-182563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Wingdings" pitchFamily="2" charset="2"/>
        <a:buChar char="§"/>
        <a:defRPr sz="1400" kern="1200">
          <a:solidFill>
            <a:srgbClr val="000066"/>
          </a:solidFill>
          <a:latin typeface="+mn-lt"/>
          <a:ea typeface="+mn-ea"/>
          <a:cs typeface="+mn-c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7772400" cy="20891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4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YMT311 Bilgi Sistemleri ve Güvenliği</a:t>
            </a:r>
            <a:r>
              <a:rPr lang="tr-T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tr-T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tr-T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r-T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Steganografi</a:t>
            </a:r>
            <a:endParaRPr lang="en-US" dirty="0" smtClean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 rot="360000">
            <a:off x="3200400" y="4767263"/>
            <a:ext cx="4837113" cy="103981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2400" b="1" dirty="0" smtClean="0">
                <a:solidFill>
                  <a:schemeClr val="accent1">
                    <a:lumMod val="50000"/>
                  </a:schemeClr>
                </a:solidFill>
              </a:rPr>
              <a:t>Yrd.Doç.Dr. Resul DAŞ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Fırat Üniversitesi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tr-TR" dirty="0" smtClean="0"/>
              <a:t>Yazılım Mühendisliği Bölümü</a:t>
            </a:r>
          </a:p>
        </p:txBody>
      </p:sp>
      <p:sp>
        <p:nvSpPr>
          <p:cNvPr id="5124" name="Subtitle 1"/>
          <p:cNvSpPr txBox="1">
            <a:spLocks/>
          </p:cNvSpPr>
          <p:nvPr/>
        </p:nvSpPr>
        <p:spPr bwMode="auto">
          <a:xfrm rot="-1092830">
            <a:off x="742950" y="4900613"/>
            <a:ext cx="25050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defTabSz="457200" eaLnBrk="1" hangingPunct="1">
              <a:spcBef>
                <a:spcPct val="20000"/>
              </a:spcBef>
              <a:buClr>
                <a:schemeClr val="accent1"/>
              </a:buClr>
              <a:buSzPct val="95000"/>
              <a:buFont typeface="Rage Italic" pitchFamily="66" charset="0"/>
              <a:buNone/>
            </a:pPr>
            <a:r>
              <a:rPr lang="tr-TR" altLang="tr-TR" sz="1800" b="1" dirty="0">
                <a:solidFill>
                  <a:srgbClr val="C00000"/>
                </a:solidFill>
                <a:latin typeface="Cambria" pitchFamily="18" charset="0"/>
              </a:rPr>
              <a:t>Bölüm - </a:t>
            </a:r>
            <a:r>
              <a:rPr lang="tr-TR" altLang="tr-TR" sz="1800" b="1" dirty="0" smtClean="0">
                <a:solidFill>
                  <a:srgbClr val="C00000"/>
                </a:solidFill>
                <a:latin typeface="Cambria" pitchFamily="18" charset="0"/>
              </a:rPr>
              <a:t>6</a:t>
            </a:r>
            <a:endParaRPr lang="tr-TR" altLang="tr-TR" sz="1800" dirty="0">
              <a:solidFill>
                <a:srgbClr val="C00000"/>
              </a:solidFill>
              <a:latin typeface="Cambria" pitchFamily="18" charset="0"/>
            </a:endParaRPr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9DD66D-FF6B-4050-9520-9C9A50AA61A4}" type="slidenum">
              <a:rPr lang="en-US" altLang="tr-TR" smtClean="0"/>
              <a:pPr>
                <a:defRPr/>
              </a:pPr>
              <a:t>1</a:t>
            </a:fld>
            <a:endParaRPr lang="en-US" altLang="tr-TR" dirty="0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3 İçerik Yer Tutucusu"/>
          <p:cNvSpPr>
            <a:spLocks noGrp="1"/>
          </p:cNvSpPr>
          <p:nvPr>
            <p:ph/>
          </p:nvPr>
        </p:nvSpPr>
        <p:spPr>
          <a:xfrm>
            <a:off x="685800" y="1928802"/>
            <a:ext cx="7772400" cy="4167198"/>
          </a:xfrm>
        </p:spPr>
        <p:txBody>
          <a:bodyPr/>
          <a:lstStyle/>
          <a:p>
            <a:pPr algn="just" eaLnBrk="1" hangingPunct="1"/>
            <a:r>
              <a:rPr lang="tr-TR" dirty="0" smtClean="0">
                <a:solidFill>
                  <a:srgbClr val="B4129D"/>
                </a:solidFill>
              </a:rPr>
              <a:t>Bu yaklaşımda içine bilgi gizlenen ortam </a:t>
            </a:r>
            <a:r>
              <a:rPr lang="tr-TR" dirty="0" err="1" smtClean="0">
                <a:solidFill>
                  <a:srgbClr val="000099"/>
                </a:solidFill>
              </a:rPr>
              <a:t>cover</a:t>
            </a:r>
            <a:r>
              <a:rPr lang="tr-TR" dirty="0" smtClean="0">
                <a:solidFill>
                  <a:srgbClr val="000099"/>
                </a:solidFill>
              </a:rPr>
              <a:t>-data </a:t>
            </a:r>
            <a:r>
              <a:rPr lang="tr-TR" dirty="0" smtClean="0">
                <a:solidFill>
                  <a:srgbClr val="2E9C0C"/>
                </a:solidFill>
              </a:rPr>
              <a:t>(örtü verisi)</a:t>
            </a:r>
            <a:r>
              <a:rPr lang="tr-TR" dirty="0" smtClean="0">
                <a:solidFill>
                  <a:srgbClr val="B4129D"/>
                </a:solidFill>
              </a:rPr>
              <a:t>, ve oluşan ortama da </a:t>
            </a:r>
            <a:r>
              <a:rPr lang="tr-TR" dirty="0" err="1" smtClean="0">
                <a:solidFill>
                  <a:srgbClr val="B4129D"/>
                </a:solidFill>
              </a:rPr>
              <a:t>stego</a:t>
            </a:r>
            <a:r>
              <a:rPr lang="tr-TR" dirty="0" smtClean="0">
                <a:solidFill>
                  <a:srgbClr val="B4129D"/>
                </a:solidFill>
              </a:rPr>
              <a:t>-</a:t>
            </a:r>
            <a:r>
              <a:rPr lang="tr-TR" dirty="0" err="1" smtClean="0">
                <a:solidFill>
                  <a:srgbClr val="B4129D"/>
                </a:solidFill>
              </a:rPr>
              <a:t>text</a:t>
            </a:r>
            <a:r>
              <a:rPr lang="tr-TR" dirty="0" smtClean="0">
                <a:solidFill>
                  <a:srgbClr val="B4129D"/>
                </a:solidFill>
              </a:rPr>
              <a:t> veya </a:t>
            </a:r>
            <a:r>
              <a:rPr lang="tr-TR" dirty="0" err="1" smtClean="0">
                <a:solidFill>
                  <a:srgbClr val="B4129D"/>
                </a:solidFill>
              </a:rPr>
              <a:t>stego</a:t>
            </a:r>
            <a:r>
              <a:rPr lang="tr-TR" dirty="0" smtClean="0">
                <a:solidFill>
                  <a:srgbClr val="B4129D"/>
                </a:solidFill>
              </a:rPr>
              <a:t>-</a:t>
            </a:r>
            <a:r>
              <a:rPr lang="tr-TR" dirty="0" err="1" smtClean="0">
                <a:solidFill>
                  <a:srgbClr val="B4129D"/>
                </a:solidFill>
              </a:rPr>
              <a:t>object</a:t>
            </a:r>
            <a:r>
              <a:rPr lang="tr-TR" dirty="0" smtClean="0">
                <a:solidFill>
                  <a:srgbClr val="B4129D"/>
                </a:solidFill>
              </a:rPr>
              <a:t> denilmektedir. </a:t>
            </a:r>
          </a:p>
          <a:p>
            <a:pPr algn="just" eaLnBrk="1" hangingPunct="1"/>
            <a:endParaRPr lang="tr-TR" dirty="0" smtClean="0">
              <a:solidFill>
                <a:srgbClr val="B4129D"/>
              </a:solidFill>
            </a:endParaRPr>
          </a:p>
          <a:p>
            <a:pPr algn="just" eaLnBrk="1" hangingPunct="1"/>
            <a:r>
              <a:rPr lang="tr-TR" dirty="0" smtClean="0">
                <a:solidFill>
                  <a:srgbClr val="B4129D"/>
                </a:solidFill>
              </a:rPr>
              <a:t>Bir </a:t>
            </a:r>
            <a:r>
              <a:rPr lang="tr-TR" dirty="0" err="1" smtClean="0">
                <a:solidFill>
                  <a:srgbClr val="B4129D"/>
                </a:solidFill>
              </a:rPr>
              <a:t>stego</a:t>
            </a:r>
            <a:r>
              <a:rPr lang="tr-TR" dirty="0" smtClean="0">
                <a:solidFill>
                  <a:srgbClr val="B4129D"/>
                </a:solidFill>
              </a:rPr>
              <a:t>-</a:t>
            </a:r>
            <a:r>
              <a:rPr lang="tr-TR" dirty="0" err="1" smtClean="0">
                <a:solidFill>
                  <a:srgbClr val="B4129D"/>
                </a:solidFill>
              </a:rPr>
              <a:t>key</a:t>
            </a:r>
            <a:r>
              <a:rPr lang="tr-TR" dirty="0" smtClean="0">
                <a:solidFill>
                  <a:srgbClr val="B4129D"/>
                </a:solidFill>
              </a:rPr>
              <a:t> </a:t>
            </a:r>
            <a:r>
              <a:rPr lang="tr-TR" dirty="0" smtClean="0">
                <a:solidFill>
                  <a:srgbClr val="2E9C0C"/>
                </a:solidFill>
              </a:rPr>
              <a:t>(</a:t>
            </a:r>
            <a:r>
              <a:rPr lang="tr-TR" dirty="0" err="1" smtClean="0">
                <a:solidFill>
                  <a:srgbClr val="2E9C0C"/>
                </a:solidFill>
              </a:rPr>
              <a:t>stego</a:t>
            </a:r>
            <a:r>
              <a:rPr lang="tr-TR" dirty="0" smtClean="0">
                <a:solidFill>
                  <a:srgbClr val="2E9C0C"/>
                </a:solidFill>
              </a:rPr>
              <a:t>-anahtarı),</a:t>
            </a:r>
            <a:r>
              <a:rPr lang="tr-TR" dirty="0" smtClean="0">
                <a:solidFill>
                  <a:srgbClr val="B4129D"/>
                </a:solidFill>
              </a:rPr>
              <a:t> bilginin saklaması işlemini kontrol etmek için ve gömülü bilginin elde edilmesini zorlaştırmak için kullanılmaktadır. </a:t>
            </a:r>
          </a:p>
          <a:p>
            <a:pPr eaLnBrk="1" hangingPunct="1"/>
            <a:endParaRPr lang="tr-TR" dirty="0" smtClean="0"/>
          </a:p>
        </p:txBody>
      </p:sp>
      <p:sp>
        <p:nvSpPr>
          <p:cNvPr id="4" name="7 Başlık"/>
          <p:cNvSpPr txBox="1">
            <a:spLocks/>
          </p:cNvSpPr>
          <p:nvPr/>
        </p:nvSpPr>
        <p:spPr bwMode="auto">
          <a:xfrm>
            <a:off x="714348" y="571480"/>
            <a:ext cx="7827961" cy="1085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28600" marR="0" lvl="0" indent="-2286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None/>
              <a:tabLst/>
              <a:defRPr/>
            </a:pPr>
            <a:r>
              <a:rPr kumimoji="0" lang="tr-T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rPr>
              <a:t>Steganografi</a:t>
            </a:r>
            <a:endParaRPr kumimoji="0" lang="tr-TR" sz="4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</a:endParaRP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4DC7E-1859-4A81-A617-D6874FB5E26A}" type="slidenum">
              <a:rPr lang="tr-TR" smtClean="0"/>
              <a:pPr>
                <a:defRPr/>
              </a:pPr>
              <a:t>10</a:t>
            </a:fld>
            <a:endParaRPr lang="tr-TR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Yrd.Doç.Dr. Resul DAŞ</a:t>
            </a:r>
            <a:endParaRPr lang="tr-TR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928662" y="2143116"/>
            <a:ext cx="73247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kumimoji="0" lang="tr-TR" dirty="0">
                <a:solidFill>
                  <a:srgbClr val="B4129D"/>
                </a:solidFill>
              </a:rPr>
              <a:t>Steganografi kendi içinde iki kısma ayrılmaktadır.</a:t>
            </a:r>
          </a:p>
        </p:txBody>
      </p:sp>
      <p:sp>
        <p:nvSpPr>
          <p:cNvPr id="15363" name="Text Box 6"/>
          <p:cNvSpPr txBox="1">
            <a:spLocks noChangeArrowheads="1"/>
          </p:cNvSpPr>
          <p:nvPr/>
        </p:nvSpPr>
        <p:spPr bwMode="auto">
          <a:xfrm>
            <a:off x="2809849" y="3511541"/>
            <a:ext cx="38877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0" lang="tr-TR" sz="2400" dirty="0">
                <a:solidFill>
                  <a:srgbClr val="2E9C0C"/>
                </a:solidFill>
                <a:latin typeface="Arial" charset="0"/>
              </a:rPr>
              <a:t>Steganografi (</a:t>
            </a:r>
            <a:r>
              <a:rPr kumimoji="0" lang="tr-TR" sz="2400" dirty="0" err="1">
                <a:solidFill>
                  <a:srgbClr val="2E9C0C"/>
                </a:solidFill>
                <a:latin typeface="Arial" charset="0"/>
              </a:rPr>
              <a:t>Steganography</a:t>
            </a:r>
            <a:r>
              <a:rPr kumimoji="0" lang="tr-TR" sz="2400" dirty="0">
                <a:solidFill>
                  <a:srgbClr val="2E9C0C"/>
                </a:solidFill>
                <a:latin typeface="Arial" charset="0"/>
              </a:rPr>
              <a:t>)</a:t>
            </a: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288899" y="4757729"/>
            <a:ext cx="4105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0" lang="tr-TR" sz="2400" dirty="0">
                <a:solidFill>
                  <a:srgbClr val="FF0066"/>
                </a:solidFill>
                <a:latin typeface="Arial" charset="0"/>
              </a:rPr>
              <a:t>Dilbilim Steganografi (</a:t>
            </a:r>
            <a:r>
              <a:rPr kumimoji="0" lang="tr-TR" sz="2400" dirty="0" err="1">
                <a:solidFill>
                  <a:srgbClr val="FF0066"/>
                </a:solidFill>
                <a:latin typeface="Arial" charset="0"/>
              </a:rPr>
              <a:t>Linguistic</a:t>
            </a:r>
            <a:r>
              <a:rPr kumimoji="0" lang="tr-TR" sz="2400" dirty="0">
                <a:solidFill>
                  <a:srgbClr val="FF0066"/>
                </a:solidFill>
                <a:latin typeface="Arial" charset="0"/>
              </a:rPr>
              <a:t> </a:t>
            </a:r>
            <a:r>
              <a:rPr kumimoji="0" lang="tr-TR" sz="2400" dirty="0" err="1">
                <a:solidFill>
                  <a:srgbClr val="FF0066"/>
                </a:solidFill>
                <a:latin typeface="Arial" charset="0"/>
              </a:rPr>
              <a:t>Steganography</a:t>
            </a:r>
            <a:r>
              <a:rPr kumimoji="0" lang="tr-TR" sz="2400" dirty="0">
                <a:solidFill>
                  <a:srgbClr val="FF0066"/>
                </a:solidFill>
                <a:latin typeface="Arial" charset="0"/>
              </a:rPr>
              <a:t>)</a:t>
            </a:r>
          </a:p>
        </p:txBody>
      </p:sp>
      <p:sp>
        <p:nvSpPr>
          <p:cNvPr id="15365" name="Text Box 8"/>
          <p:cNvSpPr txBox="1">
            <a:spLocks noChangeArrowheads="1"/>
          </p:cNvSpPr>
          <p:nvPr/>
        </p:nvSpPr>
        <p:spPr bwMode="auto">
          <a:xfrm>
            <a:off x="5041874" y="4735504"/>
            <a:ext cx="38893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0" lang="tr-TR" sz="2400" dirty="0">
                <a:solidFill>
                  <a:srgbClr val="FF0066"/>
                </a:solidFill>
                <a:latin typeface="Arial" charset="0"/>
              </a:rPr>
              <a:t>Teknik Steganografi (</a:t>
            </a:r>
            <a:r>
              <a:rPr kumimoji="0" lang="tr-TR" sz="2400" dirty="0" err="1">
                <a:solidFill>
                  <a:srgbClr val="FF0066"/>
                </a:solidFill>
                <a:latin typeface="Arial" charset="0"/>
              </a:rPr>
              <a:t>Technical</a:t>
            </a:r>
            <a:r>
              <a:rPr kumimoji="0" lang="tr-TR" sz="2400" dirty="0">
                <a:solidFill>
                  <a:srgbClr val="FF0066"/>
                </a:solidFill>
                <a:latin typeface="Arial" charset="0"/>
              </a:rPr>
              <a:t> </a:t>
            </a:r>
            <a:r>
              <a:rPr kumimoji="0" lang="tr-TR" sz="2400" dirty="0" err="1">
                <a:solidFill>
                  <a:srgbClr val="FF0066"/>
                </a:solidFill>
                <a:latin typeface="Arial" charset="0"/>
              </a:rPr>
              <a:t>Steganography</a:t>
            </a:r>
            <a:r>
              <a:rPr kumimoji="0" lang="tr-TR" sz="2400" dirty="0">
                <a:solidFill>
                  <a:srgbClr val="FF0066"/>
                </a:solidFill>
                <a:latin typeface="Arial" charset="0"/>
              </a:rPr>
              <a:t>)</a:t>
            </a:r>
          </a:p>
        </p:txBody>
      </p:sp>
      <p:cxnSp>
        <p:nvCxnSpPr>
          <p:cNvPr id="15366" name="AutoShape 9"/>
          <p:cNvCxnSpPr>
            <a:cxnSpLocks noChangeShapeType="1"/>
            <a:stCxn id="15363" idx="2"/>
            <a:endCxn id="15364" idx="0"/>
          </p:cNvCxnSpPr>
          <p:nvPr/>
        </p:nvCxnSpPr>
        <p:spPr bwMode="auto">
          <a:xfrm rot="5400000">
            <a:off x="3336105" y="3339298"/>
            <a:ext cx="423863" cy="2413000"/>
          </a:xfrm>
          <a:prstGeom prst="bentConnector3">
            <a:avLst>
              <a:gd name="adj1" fmla="val 4981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5367" name="AutoShape 10"/>
          <p:cNvCxnSpPr>
            <a:cxnSpLocks noChangeShapeType="1"/>
            <a:stCxn id="15363" idx="2"/>
            <a:endCxn id="15365" idx="0"/>
          </p:cNvCxnSpPr>
          <p:nvPr/>
        </p:nvCxnSpPr>
        <p:spPr bwMode="auto">
          <a:xfrm rot="16200000" flipH="1">
            <a:off x="5669731" y="3418672"/>
            <a:ext cx="401638" cy="2232025"/>
          </a:xfrm>
          <a:prstGeom prst="bentConnector3">
            <a:avLst>
              <a:gd name="adj1" fmla="val 4980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1" name="7 Başlık"/>
          <p:cNvSpPr txBox="1">
            <a:spLocks/>
          </p:cNvSpPr>
          <p:nvPr/>
        </p:nvSpPr>
        <p:spPr bwMode="auto">
          <a:xfrm>
            <a:off x="714348" y="571480"/>
            <a:ext cx="7827961" cy="1085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28600" marR="0" lvl="0" indent="-22860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None/>
              <a:tabLst/>
              <a:defRPr/>
            </a:pPr>
            <a:r>
              <a:rPr kumimoji="0" lang="tr-T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rPr>
              <a:t>Steganografi</a:t>
            </a:r>
            <a:endParaRPr kumimoji="0" lang="tr-TR" sz="4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</a:endParaRPr>
          </a:p>
        </p:txBody>
      </p:sp>
      <p:sp>
        <p:nvSpPr>
          <p:cNvPr id="16" name="15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11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4 Başlık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tr-TR" sz="3600" dirty="0" smtClean="0">
                <a:solidFill>
                  <a:srgbClr val="002060"/>
                </a:solidFill>
              </a:rPr>
              <a:t>Dilbilim Steganografi (</a:t>
            </a:r>
            <a:r>
              <a:rPr lang="tr-TR" sz="3600" dirty="0" err="1" smtClean="0">
                <a:solidFill>
                  <a:srgbClr val="002060"/>
                </a:solidFill>
              </a:rPr>
              <a:t>Linguistic</a:t>
            </a:r>
            <a:r>
              <a:rPr lang="tr-TR" sz="3600" dirty="0" smtClean="0">
                <a:solidFill>
                  <a:srgbClr val="002060"/>
                </a:solidFill>
              </a:rPr>
              <a:t> </a:t>
            </a:r>
            <a:r>
              <a:rPr lang="tr-TR" sz="3600" dirty="0" err="1" smtClean="0">
                <a:solidFill>
                  <a:srgbClr val="002060"/>
                </a:solidFill>
              </a:rPr>
              <a:t>Steganography</a:t>
            </a:r>
            <a:r>
              <a:rPr lang="tr-TR" sz="3600" dirty="0" smtClean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Dilbilim </a:t>
            </a:r>
            <a:r>
              <a:rPr lang="tr-TR" dirty="0" err="1" smtClean="0">
                <a:solidFill>
                  <a:srgbClr val="002060"/>
                </a:solidFill>
              </a:rPr>
              <a:t>steganografi</a:t>
            </a:r>
            <a:r>
              <a:rPr lang="tr-TR" dirty="0" smtClean="0">
                <a:solidFill>
                  <a:srgbClr val="002060"/>
                </a:solidFill>
              </a:rPr>
              <a:t>, taşıyıcı verinin </a:t>
            </a:r>
            <a:r>
              <a:rPr lang="tr-TR" dirty="0" err="1" smtClean="0">
                <a:solidFill>
                  <a:srgbClr val="002060"/>
                </a:solidFill>
              </a:rPr>
              <a:t>text</a:t>
            </a:r>
            <a:r>
              <a:rPr lang="tr-TR" dirty="0" smtClean="0">
                <a:solidFill>
                  <a:srgbClr val="002060"/>
                </a:solidFill>
              </a:rPr>
              <a:t> olduğu </a:t>
            </a:r>
            <a:r>
              <a:rPr lang="tr-TR" dirty="0" err="1" smtClean="0">
                <a:solidFill>
                  <a:srgbClr val="002060"/>
                </a:solidFill>
              </a:rPr>
              <a:t>steganografi</a:t>
            </a:r>
            <a:r>
              <a:rPr lang="tr-TR" dirty="0" smtClean="0">
                <a:solidFill>
                  <a:srgbClr val="002060"/>
                </a:solidFill>
              </a:rPr>
              <a:t> koludur. </a:t>
            </a: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Burada veriyi gizlemek için </a:t>
            </a:r>
            <a:r>
              <a:rPr lang="tr-TR" dirty="0" err="1" smtClean="0">
                <a:solidFill>
                  <a:srgbClr val="002060"/>
                </a:solidFill>
              </a:rPr>
              <a:t>text</a:t>
            </a:r>
            <a:r>
              <a:rPr lang="tr-TR" dirty="0" smtClean="0">
                <a:solidFill>
                  <a:srgbClr val="002060"/>
                </a:solidFill>
              </a:rPr>
              <a:t> üzerinde değişiklikler yapılmaktadır.</a:t>
            </a: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Bu değişiklikler şu şekilde yapılabilir.değişiklik yapmanın çeşitli yolları vardır.</a:t>
            </a:r>
          </a:p>
          <a:p>
            <a:pPr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Bunlardan bazıları;</a:t>
            </a:r>
          </a:p>
          <a:p>
            <a:pPr marL="638810" lvl="1" indent="-273050" algn="just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</a:rPr>
              <a:t>grafik kullanılarak yapılabilir</a:t>
            </a:r>
          </a:p>
          <a:p>
            <a:pPr marL="638810" lvl="1" indent="-273050" algn="just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tr-TR" dirty="0" err="1" smtClean="0">
                <a:solidFill>
                  <a:srgbClr val="002060"/>
                </a:solidFill>
              </a:rPr>
              <a:t>text’in</a:t>
            </a:r>
            <a:r>
              <a:rPr lang="tr-TR" dirty="0" smtClean="0">
                <a:solidFill>
                  <a:srgbClr val="002060"/>
                </a:solidFill>
              </a:rPr>
              <a:t> yapısı değiştirilerek yapılabilir</a:t>
            </a:r>
          </a:p>
          <a:p>
            <a:pPr marL="638810" lvl="1" indent="-273050" algn="just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</a:rPr>
              <a:t>yada amacı sadece veriyi saklamak olan yeni bir </a:t>
            </a:r>
            <a:r>
              <a:rPr lang="tr-TR" dirty="0" err="1" smtClean="0">
                <a:solidFill>
                  <a:srgbClr val="002060"/>
                </a:solidFill>
              </a:rPr>
              <a:t>text</a:t>
            </a:r>
            <a:r>
              <a:rPr lang="tr-TR" dirty="0" smtClean="0">
                <a:solidFill>
                  <a:srgbClr val="002060"/>
                </a:solidFill>
              </a:rPr>
              <a:t> yaratılabilir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12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İçerik Yer Tutucusu"/>
          <p:cNvSpPr>
            <a:spLocks noGrp="1"/>
          </p:cNvSpPr>
          <p:nvPr>
            <p:ph/>
          </p:nvPr>
        </p:nvSpPr>
        <p:spPr>
          <a:xfrm>
            <a:off x="685800" y="1928802"/>
            <a:ext cx="7772400" cy="4167198"/>
          </a:xfrm>
        </p:spPr>
        <p:txBody>
          <a:bodyPr>
            <a:normAutofit fontScale="92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tr-TR" dirty="0" smtClean="0">
                <a:solidFill>
                  <a:srgbClr val="002060"/>
                </a:solidFill>
              </a:rPr>
              <a:t> Dilbilim </a:t>
            </a:r>
            <a:r>
              <a:rPr lang="tr-TR" dirty="0" err="1" smtClean="0">
                <a:solidFill>
                  <a:srgbClr val="002060"/>
                </a:solidFill>
              </a:rPr>
              <a:t>Steganografi’de</a:t>
            </a:r>
            <a:r>
              <a:rPr lang="tr-TR" dirty="0" smtClean="0">
                <a:solidFill>
                  <a:srgbClr val="002060"/>
                </a:solidFill>
              </a:rPr>
              <a:t> kullanılan yöntemler şunlardır: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Açık kodlar</a:t>
            </a:r>
          </a:p>
          <a:p>
            <a:pPr marL="822960" lvl="1" indent="-457200" eaLnBrk="1" fontAlgn="auto" hangingPunct="1"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</a:rPr>
              <a:t>Gizli mesaj, açıkça okunabilir fakat zararsız bir mesaj haline gelir.</a:t>
            </a:r>
          </a:p>
          <a:p>
            <a:pPr marL="822960" lvl="1" indent="-457200" eaLnBrk="1" fontAlgn="auto" hangingPunct="1"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</a:rPr>
              <a:t>Bu işlem; maskeleme,  boş şifreler ve </a:t>
            </a:r>
            <a:r>
              <a:rPr lang="tr-TR" dirty="0" err="1" smtClean="0">
                <a:solidFill>
                  <a:srgbClr val="002060"/>
                </a:solidFill>
              </a:rPr>
              <a:t>ızgaralama</a:t>
            </a:r>
            <a:r>
              <a:rPr lang="tr-TR" dirty="0" smtClean="0">
                <a:solidFill>
                  <a:srgbClr val="002060"/>
                </a:solidFill>
              </a:rPr>
              <a:t> ile yapılmaktadır.</a:t>
            </a:r>
          </a:p>
          <a:p>
            <a:pPr marL="457200" indent="-45720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err="1" smtClean="0">
                <a:solidFill>
                  <a:srgbClr val="002060"/>
                </a:solidFill>
              </a:rPr>
              <a:t>Şemagramlar</a:t>
            </a:r>
            <a:endParaRPr lang="tr-TR" dirty="0" smtClean="0">
              <a:solidFill>
                <a:srgbClr val="002060"/>
              </a:solidFill>
            </a:endParaRPr>
          </a:p>
          <a:p>
            <a:pPr marL="822960" lvl="1" indent="-457200" eaLnBrk="1" fontAlgn="auto" hangingPunct="1"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</a:rPr>
              <a:t>Gizli mesaj, açık metinin ufak fakat gizli bir detayının içine gizlenmektedir.</a:t>
            </a:r>
          </a:p>
          <a:p>
            <a:pPr marL="822960" lvl="1" indent="-457200" eaLnBrk="1" fontAlgn="auto" hangingPunct="1"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</a:rPr>
              <a:t>Bunun için grafiksel değişiklikler yapılmaktadır.</a:t>
            </a:r>
          </a:p>
          <a:p>
            <a:pPr marL="822960" lvl="1" indent="-457200" eaLnBrk="1" fontAlgn="auto" hangingPunct="1"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</a:rPr>
              <a:t>Kullanılan yöntemler; farklı yazı tipleri kullanmak, eski daktilo yazılarını kullanmak, resimler içinde boşluklar kullanmak vb.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6" name="7 Başlık"/>
          <p:cNvSpPr txBox="1">
            <a:spLocks/>
          </p:cNvSpPr>
          <p:nvPr/>
        </p:nvSpPr>
        <p:spPr bwMode="auto">
          <a:xfrm>
            <a:off x="714348" y="571480"/>
            <a:ext cx="7827961" cy="1085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50000"/>
              </a:spcBef>
              <a:buFontTx/>
              <a:buNone/>
              <a:defRPr/>
            </a:pPr>
            <a:r>
              <a:rPr kumimoji="0" lang="tr-TR" sz="40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Linguistic</a:t>
            </a:r>
            <a:r>
              <a:rPr kumimoji="0" lang="tr-TR" sz="4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kumimoji="0" lang="tr-TR" sz="40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Steganography</a:t>
            </a:r>
            <a:endParaRPr kumimoji="0" lang="tr-TR" sz="4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4DC7E-1859-4A81-A617-D6874FB5E26A}" type="slidenum">
              <a:rPr lang="tr-TR" smtClean="0"/>
              <a:pPr>
                <a:defRPr/>
              </a:pPr>
              <a:t>13</a:t>
            </a:fld>
            <a:endParaRPr lang="tr-TR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Yrd.Doç.Dr. Resul DAŞ</a:t>
            </a:r>
            <a:endParaRPr lang="tr-TR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4 Başlık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tr-TR" sz="3200" dirty="0" smtClean="0">
                <a:solidFill>
                  <a:srgbClr val="002060"/>
                </a:solidFill>
              </a:rPr>
              <a:t>Teknik Steganografi (</a:t>
            </a:r>
            <a:r>
              <a:rPr lang="tr-TR" sz="3200" dirty="0" err="1" smtClean="0">
                <a:solidFill>
                  <a:srgbClr val="002060"/>
                </a:solidFill>
              </a:rPr>
              <a:t>Technical</a:t>
            </a:r>
            <a:r>
              <a:rPr lang="tr-TR" sz="3200" dirty="0" smtClean="0">
                <a:solidFill>
                  <a:srgbClr val="002060"/>
                </a:solidFill>
              </a:rPr>
              <a:t> </a:t>
            </a:r>
            <a:r>
              <a:rPr lang="tr-TR" sz="3200" dirty="0" err="1" smtClean="0">
                <a:solidFill>
                  <a:srgbClr val="002060"/>
                </a:solidFill>
              </a:rPr>
              <a:t>Steganography</a:t>
            </a:r>
            <a:r>
              <a:rPr lang="tr-TR" sz="3200" dirty="0" smtClean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18436" name="5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Bef>
                <a:spcPct val="50000"/>
              </a:spcBef>
              <a:buNone/>
            </a:pPr>
            <a:r>
              <a:rPr lang="tr-TR" dirty="0" smtClean="0"/>
              <a:t>	Teknik Steganografi bir çok konuyu içine almaktadır.</a:t>
            </a:r>
          </a:p>
          <a:p>
            <a:pPr algn="just" eaLnBrk="1" hangingPunct="1">
              <a:spcBef>
                <a:spcPct val="50000"/>
              </a:spcBef>
            </a:pPr>
            <a:r>
              <a:rPr lang="tr-TR" dirty="0" smtClean="0"/>
              <a:t>Bunları bazı başlıklar altında toplayabiliriz;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tr-TR" dirty="0" smtClean="0"/>
              <a:t>Görünmez mürekkep: Geleneksel haline gelmiş olan görünmez mürekkeple yazma yöntemidir.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tr-TR" dirty="0" smtClean="0"/>
              <a:t>Gizli yerler: Kimsenin göremeyeceği gizli yerlere saklama (bavul, kasa vb.)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tr-TR" dirty="0" err="1" smtClean="0"/>
              <a:t>Microdot’lar</a:t>
            </a:r>
            <a:r>
              <a:rPr lang="tr-TR" dirty="0" smtClean="0"/>
              <a:t>: Bilgiyi noktalar halinde sayfaya gizleme</a:t>
            </a:r>
          </a:p>
          <a:p>
            <a:pPr lvl="1" algn="just" eaLnBrk="1" hangingPunct="1">
              <a:spcBef>
                <a:spcPct val="50000"/>
              </a:spcBef>
            </a:pPr>
            <a:r>
              <a:rPr lang="tr-TR" dirty="0" smtClean="0"/>
              <a:t>Bilgisayar tabanlı yöntemler: </a:t>
            </a:r>
            <a:r>
              <a:rPr lang="tr-TR" dirty="0" err="1" smtClean="0"/>
              <a:t>Text</a:t>
            </a:r>
            <a:r>
              <a:rPr lang="tr-TR" dirty="0" smtClean="0"/>
              <a:t>, ses, görüntü, resim dosyalarını kullanarak veri gizleme yöntemleridir.</a:t>
            </a: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14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err="1" smtClean="0"/>
              <a:t>Steganografinin</a:t>
            </a:r>
            <a:r>
              <a:rPr lang="tr-TR" dirty="0" smtClean="0"/>
              <a:t> Kullanım Alanları</a:t>
            </a:r>
            <a:endParaRPr lang="tr-TR" dirty="0"/>
          </a:p>
        </p:txBody>
      </p:sp>
      <p:sp>
        <p:nvSpPr>
          <p:cNvPr id="19459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</a:rPr>
              <a:t>Metin Steganografi (</a:t>
            </a:r>
            <a:r>
              <a:rPr lang="tr-TR" sz="2800" dirty="0" err="1" smtClean="0">
                <a:solidFill>
                  <a:schemeClr val="accent6">
                    <a:lumMod val="50000"/>
                  </a:schemeClr>
                </a:solidFill>
              </a:rPr>
              <a:t>Text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tr-TR" sz="2800" dirty="0" err="1" smtClean="0">
                <a:solidFill>
                  <a:schemeClr val="accent6">
                    <a:lumMod val="50000"/>
                  </a:schemeClr>
                </a:solidFill>
              </a:rPr>
              <a:t>Steganography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eaLnBrk="1" hangingPunct="1"/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</a:rPr>
              <a:t>Görüntü Steganografi (</a:t>
            </a:r>
            <a:r>
              <a:rPr lang="tr-TR" sz="2800" dirty="0" err="1" smtClean="0">
                <a:solidFill>
                  <a:schemeClr val="accent6">
                    <a:lumMod val="50000"/>
                  </a:schemeClr>
                </a:solidFill>
              </a:rPr>
              <a:t>Image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tr-TR" sz="2800" dirty="0" err="1" smtClean="0">
                <a:solidFill>
                  <a:schemeClr val="accent6">
                    <a:lumMod val="50000"/>
                  </a:schemeClr>
                </a:solidFill>
              </a:rPr>
              <a:t>Steganography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eaLnBrk="1" hangingPunct="1"/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</a:rPr>
              <a:t>Ses Steganografi (</a:t>
            </a:r>
            <a:r>
              <a:rPr lang="tr-TR" sz="2800" dirty="0" err="1" smtClean="0">
                <a:solidFill>
                  <a:schemeClr val="accent6">
                    <a:lumMod val="50000"/>
                  </a:schemeClr>
                </a:solidFill>
              </a:rPr>
              <a:t>Audio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tr-TR" sz="2800" dirty="0" err="1" smtClean="0">
                <a:solidFill>
                  <a:schemeClr val="accent6">
                    <a:lumMod val="50000"/>
                  </a:schemeClr>
                </a:solidFill>
              </a:rPr>
              <a:t>Steganography</a:t>
            </a:r>
            <a:r>
              <a:rPr lang="tr-TR" sz="28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15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4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Metin Steganografi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69875" indent="-269875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sz="1800" dirty="0" smtClean="0">
                <a:solidFill>
                  <a:srgbClr val="002060"/>
                </a:solidFill>
              </a:rPr>
              <a:t>Metin Steganografi taşıyıcı ortamın </a:t>
            </a:r>
            <a:r>
              <a:rPr lang="tr-TR" sz="1800" dirty="0" err="1" smtClean="0">
                <a:solidFill>
                  <a:srgbClr val="002060"/>
                </a:solidFill>
              </a:rPr>
              <a:t>text</a:t>
            </a:r>
            <a:r>
              <a:rPr lang="tr-TR" sz="1800" dirty="0" smtClean="0">
                <a:solidFill>
                  <a:srgbClr val="002060"/>
                </a:solidFill>
              </a:rPr>
              <a:t> olduğu Steganografi alanıdır. </a:t>
            </a:r>
          </a:p>
          <a:p>
            <a:pPr marL="269875" indent="-269875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sz="1800" dirty="0" smtClean="0">
                <a:solidFill>
                  <a:srgbClr val="002060"/>
                </a:solidFill>
              </a:rPr>
              <a:t>Metin </a:t>
            </a:r>
            <a:r>
              <a:rPr lang="tr-TR" sz="1800" dirty="0" err="1" smtClean="0">
                <a:solidFill>
                  <a:srgbClr val="002060"/>
                </a:solidFill>
              </a:rPr>
              <a:t>steganografi</a:t>
            </a:r>
            <a:r>
              <a:rPr lang="tr-TR" sz="1800" dirty="0" smtClean="0">
                <a:solidFill>
                  <a:srgbClr val="002060"/>
                </a:solidFill>
              </a:rPr>
              <a:t> genelde uygulanması zor bir veri gizleme şeklidir.</a:t>
            </a:r>
          </a:p>
          <a:p>
            <a:pPr marL="269875" indent="-269875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sz="1800" dirty="0" smtClean="0">
                <a:solidFill>
                  <a:srgbClr val="002060"/>
                </a:solidFill>
              </a:rPr>
              <a:t>Metin </a:t>
            </a:r>
            <a:r>
              <a:rPr lang="tr-TR" sz="1800" dirty="0" err="1" smtClean="0">
                <a:solidFill>
                  <a:srgbClr val="002060"/>
                </a:solidFill>
              </a:rPr>
              <a:t>Steganografi’de</a:t>
            </a:r>
            <a:r>
              <a:rPr lang="tr-TR" sz="1800" dirty="0" smtClean="0">
                <a:solidFill>
                  <a:srgbClr val="002060"/>
                </a:solidFill>
              </a:rPr>
              <a:t> saklanacak veri miktarı azdır.</a:t>
            </a:r>
          </a:p>
          <a:p>
            <a:pPr marL="269875" indent="-269875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sz="1800" dirty="0" smtClean="0">
                <a:solidFill>
                  <a:srgbClr val="002060"/>
                </a:solidFill>
              </a:rPr>
              <a:t>Bunun nedeni taşıyıcı </a:t>
            </a:r>
            <a:r>
              <a:rPr lang="tr-TR" sz="1800" dirty="0" err="1" smtClean="0">
                <a:solidFill>
                  <a:srgbClr val="002060"/>
                </a:solidFill>
              </a:rPr>
              <a:t>text’in</a:t>
            </a:r>
            <a:r>
              <a:rPr lang="tr-TR" sz="1800" dirty="0" smtClean="0">
                <a:solidFill>
                  <a:srgbClr val="002060"/>
                </a:solidFill>
              </a:rPr>
              <a:t> içindeki gereksiz alanların ve boşlukların miktarının az olmasıdır. </a:t>
            </a:r>
          </a:p>
          <a:p>
            <a:pPr marL="269875" indent="-269875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sz="1800" dirty="0" smtClean="0">
                <a:solidFill>
                  <a:srgbClr val="002060"/>
                </a:solidFill>
              </a:rPr>
              <a:t>Metin tabanlı gizleme yöntemlerinin hepsi, gizli mesajı geri çözebilmek için ya orijinal metne, yada orijinal metnin biçimlendirme bilgisine ihtiyaç duyar.</a:t>
            </a:r>
            <a:endParaRPr lang="tr-TR" sz="1800" dirty="0">
              <a:solidFill>
                <a:srgbClr val="002060"/>
              </a:solidFill>
            </a:endParaRPr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16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4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Metin Steganografi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tr-TR" dirty="0" smtClean="0">
                <a:solidFill>
                  <a:srgbClr val="002060"/>
                </a:solidFill>
              </a:rPr>
              <a:t>Metin Steganografi veri saklanacak  yerlerin özelliklerine göre aşağıdaki yöntemleri kullanır.</a:t>
            </a:r>
          </a:p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tr-TR" dirty="0" smtClean="0">
                <a:solidFill>
                  <a:srgbClr val="002060"/>
                </a:solidFill>
              </a:rPr>
              <a:t>Açık Alan Yöntemleri (</a:t>
            </a:r>
            <a:r>
              <a:rPr lang="tr-TR" dirty="0" err="1" smtClean="0">
                <a:solidFill>
                  <a:srgbClr val="002060"/>
                </a:solidFill>
              </a:rPr>
              <a:t>Open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Space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Methods</a:t>
            </a:r>
            <a:r>
              <a:rPr lang="tr-TR" dirty="0" smtClean="0">
                <a:solidFill>
                  <a:srgbClr val="002060"/>
                </a:solidFill>
              </a:rPr>
              <a:t>) </a:t>
            </a:r>
          </a:p>
          <a:p>
            <a:pPr marL="520700" indent="-52070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tr-TR" dirty="0" smtClean="0">
                <a:solidFill>
                  <a:srgbClr val="002060"/>
                </a:solidFill>
              </a:rPr>
              <a:t>Yazımsal Yöntemler</a:t>
            </a:r>
          </a:p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tr-TR" dirty="0" smtClean="0">
                <a:solidFill>
                  <a:srgbClr val="002060"/>
                </a:solidFill>
              </a:rPr>
              <a:t> Anlamsal Yöntemler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17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4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400" dirty="0" smtClean="0">
                <a:solidFill>
                  <a:srgbClr val="002060"/>
                </a:solidFill>
              </a:rPr>
              <a:t>1- Açık Alan Yöntemleri (</a:t>
            </a:r>
            <a:r>
              <a:rPr lang="tr-TR" sz="3400" dirty="0" err="1" smtClean="0">
                <a:solidFill>
                  <a:srgbClr val="002060"/>
                </a:solidFill>
              </a:rPr>
              <a:t>Open</a:t>
            </a:r>
            <a:r>
              <a:rPr lang="tr-TR" sz="3400" dirty="0" smtClean="0">
                <a:solidFill>
                  <a:srgbClr val="002060"/>
                </a:solidFill>
              </a:rPr>
              <a:t> </a:t>
            </a:r>
            <a:r>
              <a:rPr lang="tr-TR" sz="3400" dirty="0" err="1" smtClean="0">
                <a:solidFill>
                  <a:srgbClr val="002060"/>
                </a:solidFill>
              </a:rPr>
              <a:t>Space</a:t>
            </a:r>
            <a:r>
              <a:rPr lang="tr-TR" sz="3400" dirty="0" smtClean="0">
                <a:solidFill>
                  <a:srgbClr val="002060"/>
                </a:solidFill>
              </a:rPr>
              <a:t> </a:t>
            </a:r>
            <a:r>
              <a:rPr lang="tr-TR" sz="3400" dirty="0" err="1" smtClean="0">
                <a:solidFill>
                  <a:srgbClr val="002060"/>
                </a:solidFill>
              </a:rPr>
              <a:t>Methods</a:t>
            </a:r>
            <a:r>
              <a:rPr lang="tr-TR" sz="3400" dirty="0" smtClean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endParaRPr lang="tr-TR" dirty="0" smtClean="0">
              <a:solidFill>
                <a:srgbClr val="002060"/>
              </a:solidFill>
            </a:endParaRPr>
          </a:p>
          <a:p>
            <a:pPr marL="355600" indent="-355600" algn="just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Bu yöntemler, anormal gözükmeyen iki kelime arasında </a:t>
            </a:r>
            <a:r>
              <a:rPr lang="tr-TR" dirty="0" err="1" smtClean="0">
                <a:solidFill>
                  <a:srgbClr val="002060"/>
                </a:solidFill>
              </a:rPr>
              <a:t>extra</a:t>
            </a:r>
            <a:r>
              <a:rPr lang="tr-TR" dirty="0" smtClean="0">
                <a:solidFill>
                  <a:srgbClr val="002060"/>
                </a:solidFill>
              </a:rPr>
              <a:t> boşluklar, satır sonu boşlukları ile çalışmaktadır.</a:t>
            </a:r>
          </a:p>
          <a:p>
            <a:pPr marL="355600" indent="-355600" algn="just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Bununla birlikte Açık Alan Yöntemleri’nin ASCII kodları ile kullanılması daha uygundur.    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18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002060"/>
                </a:solidFill>
              </a:rPr>
              <a:t>Açık Alan Yöntemleri</a:t>
            </a:r>
            <a:endParaRPr lang="tr-TR" sz="4400" dirty="0" smtClean="0">
              <a:solidFill>
                <a:srgbClr val="002060"/>
              </a:solidFill>
            </a:endParaRPr>
          </a:p>
        </p:txBody>
      </p:sp>
      <p:sp>
        <p:nvSpPr>
          <p:cNvPr id="23555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002060"/>
                </a:solidFill>
              </a:rPr>
              <a:t>Açık alan yöntemleri de kendi içerisinde 5 farklı uygulama tipine sahiptir.</a:t>
            </a:r>
          </a:p>
          <a:p>
            <a:pPr lvl="1"/>
            <a:r>
              <a:rPr lang="tr-TR" dirty="0" smtClean="0">
                <a:solidFill>
                  <a:srgbClr val="002060"/>
                </a:solidFill>
              </a:rPr>
              <a:t>Cümle içi boşluk bırakma</a:t>
            </a:r>
          </a:p>
          <a:p>
            <a:pPr lvl="1"/>
            <a:r>
              <a:rPr lang="tr-TR" dirty="0" smtClean="0">
                <a:solidFill>
                  <a:srgbClr val="002060"/>
                </a:solidFill>
              </a:rPr>
              <a:t>Satır kaydırma</a:t>
            </a:r>
          </a:p>
          <a:p>
            <a:pPr lvl="1"/>
            <a:r>
              <a:rPr lang="tr-TR" dirty="0" smtClean="0">
                <a:solidFill>
                  <a:srgbClr val="002060"/>
                </a:solidFill>
              </a:rPr>
              <a:t>Satır sonu boşluk bırakma</a:t>
            </a:r>
          </a:p>
          <a:p>
            <a:pPr lvl="1"/>
            <a:r>
              <a:rPr lang="tr-TR" dirty="0" smtClean="0">
                <a:solidFill>
                  <a:srgbClr val="002060"/>
                </a:solidFill>
              </a:rPr>
              <a:t>Sağ hizalama</a:t>
            </a:r>
          </a:p>
          <a:p>
            <a:pPr lvl="1"/>
            <a:r>
              <a:rPr lang="tr-TR" dirty="0" smtClean="0">
                <a:solidFill>
                  <a:srgbClr val="002060"/>
                </a:solidFill>
              </a:rPr>
              <a:t>Gelecek kodlaması</a:t>
            </a:r>
          </a:p>
          <a:p>
            <a:endParaRPr lang="tr-TR" dirty="0" smtClean="0">
              <a:solidFill>
                <a:srgbClr val="002060"/>
              </a:solidFill>
            </a:endParaRP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19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63" y="214313"/>
            <a:ext cx="8042275" cy="1443037"/>
          </a:xfrm>
        </p:spPr>
        <p:txBody>
          <a:bodyPr/>
          <a:lstStyle/>
          <a:p>
            <a:pPr>
              <a:defRPr/>
            </a:pPr>
            <a:r>
              <a:rPr lang="tr-TR" altLang="tr-TR" dirty="0" smtClean="0"/>
              <a:t>Konu Başlıkları</a:t>
            </a:r>
            <a:endParaRPr lang="tr-TR" dirty="0"/>
          </a:p>
        </p:txBody>
      </p:sp>
      <p:sp>
        <p:nvSpPr>
          <p:cNvPr id="6147" name="2 İçerik Yer Tutucusu"/>
          <p:cNvSpPr>
            <a:spLocks noGrp="1"/>
          </p:cNvSpPr>
          <p:nvPr>
            <p:ph idx="1"/>
          </p:nvPr>
        </p:nvSpPr>
        <p:spPr>
          <a:xfrm>
            <a:off x="838200" y="1785938"/>
            <a:ext cx="7467600" cy="4203700"/>
          </a:xfrm>
        </p:spPr>
        <p:txBody>
          <a:bodyPr/>
          <a:lstStyle/>
          <a:p>
            <a:r>
              <a:rPr lang="tr-TR" dirty="0" smtClean="0"/>
              <a:t>Metin Steganografi</a:t>
            </a:r>
          </a:p>
          <a:p>
            <a:r>
              <a:rPr lang="tr-TR" dirty="0" smtClean="0"/>
              <a:t>Resim Steganografi</a:t>
            </a:r>
          </a:p>
          <a:p>
            <a:r>
              <a:rPr lang="tr-TR" dirty="0" smtClean="0"/>
              <a:t>Ses Steganografi</a:t>
            </a: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2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002060"/>
                </a:solidFill>
              </a:rPr>
              <a:t>a) Cümle İçi Boşluk Bırakma</a:t>
            </a:r>
          </a:p>
        </p:txBody>
      </p:sp>
      <p:sp>
        <p:nvSpPr>
          <p:cNvPr id="24579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002060"/>
                </a:solidFill>
              </a:rPr>
              <a:t>Cümle içi boşluk bırakma yöntemi;</a:t>
            </a:r>
          </a:p>
          <a:p>
            <a:pPr lvl="1"/>
            <a:r>
              <a:rPr lang="tr-TR" dirty="0" smtClean="0">
                <a:solidFill>
                  <a:srgbClr val="002060"/>
                </a:solidFill>
              </a:rPr>
              <a:t>İngilizce dil yapısında, bir noktadan sonra tek bir boşluk bırakarak “0”ı saklar. </a:t>
            </a:r>
          </a:p>
          <a:p>
            <a:pPr lvl="1"/>
            <a:r>
              <a:rPr lang="tr-TR" dirty="0" smtClean="0">
                <a:solidFill>
                  <a:srgbClr val="002060"/>
                </a:solidFill>
              </a:rPr>
              <a:t>Çift boşluk eklemek ise “1”i saklar. </a:t>
            </a:r>
          </a:p>
          <a:p>
            <a:pPr lvl="1"/>
            <a:r>
              <a:rPr lang="tr-TR" dirty="0" smtClean="0">
                <a:solidFill>
                  <a:srgbClr val="002060"/>
                </a:solidFill>
              </a:rPr>
              <a:t>Bu işlem işe yarar, ancak çok küçük bir veriyi saklamak için çok büyük veriye ihtiyaç duyar. </a:t>
            </a:r>
          </a:p>
          <a:p>
            <a:pPr lvl="1"/>
            <a:r>
              <a:rPr lang="tr-TR" dirty="0" smtClean="0">
                <a:solidFill>
                  <a:srgbClr val="002060"/>
                </a:solidFill>
              </a:rPr>
              <a:t>Bununla birlikte bir çok kelime işleme programı da çift boşlukları otomatik olarak temizler.</a:t>
            </a:r>
          </a:p>
          <a:p>
            <a:endParaRPr lang="tr-TR" dirty="0" smtClean="0">
              <a:solidFill>
                <a:srgbClr val="002060"/>
              </a:solidFill>
            </a:endParaRP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20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5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33374" y="893763"/>
            <a:ext cx="8310591" cy="4321175"/>
          </a:xfrm>
          <a:noFill/>
        </p:spPr>
      </p:pic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428625" y="5270500"/>
            <a:ext cx="8286750" cy="1158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lphaLcParenBoth"/>
              <a:defRPr/>
            </a:pPr>
            <a:r>
              <a:rPr lang="tr-TR" sz="2000" dirty="0">
                <a:solidFill>
                  <a:srgbClr val="002060"/>
                </a:solidFill>
                <a:latin typeface="+mj-lt"/>
              </a:rPr>
              <a:t>Üst satır’da “</a:t>
            </a:r>
            <a:r>
              <a:rPr lang="tr-TR" sz="2000" dirty="0" err="1">
                <a:solidFill>
                  <a:srgbClr val="002060"/>
                </a:solidFill>
                <a:latin typeface="+mj-lt"/>
              </a:rPr>
              <a:t>for</a:t>
            </a:r>
            <a:r>
              <a:rPr lang="tr-TR" sz="2000" dirty="0">
                <a:solidFill>
                  <a:srgbClr val="002060"/>
                </a:solidFill>
                <a:latin typeface="+mj-lt"/>
              </a:rPr>
              <a:t>” kelimesinden önce bir boşluk eklenmektedir, alt satırda </a:t>
            </a:r>
            <a:r>
              <a:rPr lang="tr-TR" sz="2000" dirty="0" err="1">
                <a:solidFill>
                  <a:srgbClr val="002060"/>
                </a:solidFill>
                <a:latin typeface="+mj-lt"/>
              </a:rPr>
              <a:t>for</a:t>
            </a:r>
            <a:r>
              <a:rPr lang="tr-TR" sz="2000" dirty="0">
                <a:solidFill>
                  <a:srgbClr val="002060"/>
                </a:solidFill>
                <a:latin typeface="+mj-lt"/>
              </a:rPr>
              <a:t> ile </a:t>
            </a:r>
            <a:r>
              <a:rPr lang="tr-TR" sz="2000" dirty="0" err="1">
                <a:solidFill>
                  <a:srgbClr val="002060"/>
                </a:solidFill>
                <a:latin typeface="+mj-lt"/>
              </a:rPr>
              <a:t>all</a:t>
            </a:r>
            <a:r>
              <a:rPr lang="tr-TR" sz="2000" dirty="0">
                <a:solidFill>
                  <a:srgbClr val="002060"/>
                </a:solidFill>
                <a:latin typeface="+mj-lt"/>
              </a:rPr>
              <a:t> arasında daha fazla boşluk vardır.</a:t>
            </a:r>
          </a:p>
          <a:p>
            <a:pPr marL="457200" indent="-457200">
              <a:spcBef>
                <a:spcPct val="50000"/>
              </a:spcBef>
              <a:buFontTx/>
              <a:buAutoNum type="alphaLcParenBoth"/>
              <a:defRPr/>
            </a:pPr>
            <a:r>
              <a:rPr lang="tr-TR" sz="2000" dirty="0">
                <a:solidFill>
                  <a:srgbClr val="002060"/>
                </a:solidFill>
                <a:latin typeface="+mj-lt"/>
              </a:rPr>
              <a:t>Dikey çizgiler olmadan </a:t>
            </a:r>
            <a:r>
              <a:rPr lang="tr-TR" sz="2000" dirty="0" err="1">
                <a:solidFill>
                  <a:srgbClr val="002060"/>
                </a:solidFill>
                <a:latin typeface="+mj-lt"/>
              </a:rPr>
              <a:t>text’in</a:t>
            </a:r>
            <a:r>
              <a:rPr lang="tr-TR" sz="2000" dirty="0">
                <a:solidFill>
                  <a:srgbClr val="002060"/>
                </a:solidFill>
                <a:latin typeface="+mj-lt"/>
              </a:rPr>
              <a:t> nasıl gözüktüğü</a:t>
            </a: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4DC7E-1859-4A81-A617-D6874FB5E26A}" type="slidenum">
              <a:rPr lang="tr-TR" smtClean="0"/>
              <a:pPr>
                <a:defRPr/>
              </a:pPr>
              <a:t>21</a:t>
            </a:fld>
            <a:endParaRPr lang="tr-TR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Yrd.Doç.Dr. Resul DAŞ</a:t>
            </a:r>
            <a:endParaRPr lang="tr-TR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2060"/>
                </a:solidFill>
              </a:rPr>
              <a:t>b) Satır Kaydırma Kodlaması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1708150"/>
          </a:xfrm>
        </p:spPr>
        <p:txBody>
          <a:bodyPr>
            <a:normAutofit/>
          </a:bodyPr>
          <a:lstStyle/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Bu yöntemde </a:t>
            </a:r>
            <a:r>
              <a:rPr lang="tr-TR" dirty="0" err="1" smtClean="0">
                <a:solidFill>
                  <a:srgbClr val="002060"/>
                </a:solidFill>
              </a:rPr>
              <a:t>text</a:t>
            </a:r>
            <a:r>
              <a:rPr lang="tr-TR" dirty="0" smtClean="0">
                <a:solidFill>
                  <a:srgbClr val="002060"/>
                </a:solidFill>
              </a:rPr>
              <a:t> satırları düşey olarak kaydırılarak gömülecek mesajın kodlanması sağlanır. 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Gömülmüş kelime yine </a:t>
            </a:r>
            <a:r>
              <a:rPr lang="tr-TR" dirty="0" err="1" smtClean="0">
                <a:solidFill>
                  <a:srgbClr val="002060"/>
                </a:solidFill>
              </a:rPr>
              <a:t>text</a:t>
            </a:r>
            <a:r>
              <a:rPr lang="tr-TR" dirty="0" smtClean="0">
                <a:solidFill>
                  <a:srgbClr val="002060"/>
                </a:solidFill>
              </a:rPr>
              <a:t> dosyası yada </a:t>
            </a:r>
            <a:r>
              <a:rPr lang="tr-TR" dirty="0" err="1" smtClean="0">
                <a:solidFill>
                  <a:srgbClr val="002060"/>
                </a:solidFill>
              </a:rPr>
              <a:t>bitmap</a:t>
            </a:r>
            <a:r>
              <a:rPr lang="tr-TR" dirty="0" smtClean="0">
                <a:solidFill>
                  <a:srgbClr val="002060"/>
                </a:solidFill>
              </a:rPr>
              <a:t> dosya olarak açılabilir. 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endParaRPr lang="tr-TR" dirty="0">
              <a:solidFill>
                <a:srgbClr val="002060"/>
              </a:solidFill>
            </a:endParaRPr>
          </a:p>
        </p:txBody>
      </p:sp>
      <p:pic>
        <p:nvPicPr>
          <p:cNvPr id="2662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3643313"/>
            <a:ext cx="8821768" cy="223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5138" y="5910263"/>
            <a:ext cx="8893175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tr-TR" sz="2000" b="1" dirty="0">
                <a:solidFill>
                  <a:srgbClr val="002060"/>
                </a:solidFill>
                <a:latin typeface="+mj-lt"/>
              </a:rPr>
              <a:t>Burada ikinci satır 1/300 </a:t>
            </a:r>
            <a:r>
              <a:rPr lang="tr-TR" sz="2000" b="1" dirty="0" err="1">
                <a:solidFill>
                  <a:srgbClr val="002060"/>
                </a:solidFill>
                <a:latin typeface="+mj-lt"/>
              </a:rPr>
              <a:t>inch</a:t>
            </a:r>
            <a:r>
              <a:rPr lang="tr-TR" sz="2000" b="1" dirty="0">
                <a:solidFill>
                  <a:srgbClr val="002060"/>
                </a:solidFill>
                <a:latin typeface="+mj-lt"/>
              </a:rPr>
              <a:t> yukarıya kaydırılmıştır.</a:t>
            </a:r>
          </a:p>
        </p:txBody>
      </p:sp>
      <p:sp>
        <p:nvSpPr>
          <p:cNvPr id="12" name="11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22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3" name="1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4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2060"/>
                </a:solidFill>
              </a:rPr>
              <a:t>c) Satır Sonu Boşluk Bırakma</a:t>
            </a:r>
          </a:p>
        </p:txBody>
      </p:sp>
      <p:sp>
        <p:nvSpPr>
          <p:cNvPr id="27652" name="5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tr-TR" dirty="0" smtClean="0">
                <a:solidFill>
                  <a:srgbClr val="002060"/>
                </a:solidFill>
              </a:rPr>
              <a:t>Satır sonu boşluğu yöntemi, her satırın sonundaki boşluktan faydalanır. </a:t>
            </a:r>
          </a:p>
          <a:p>
            <a:pPr algn="just" eaLnBrk="1" hangingPunct="1"/>
            <a:r>
              <a:rPr lang="tr-TR" dirty="0" smtClean="0">
                <a:solidFill>
                  <a:srgbClr val="002060"/>
                </a:solidFill>
              </a:rPr>
              <a:t>Veri, tüm satır sonlarında daha önceden belirlenen sayıda boşluklar bırakarak gizlenir.</a:t>
            </a:r>
          </a:p>
          <a:p>
            <a:pPr algn="just" eaLnBrk="1" hangingPunct="1"/>
            <a:r>
              <a:rPr lang="tr-TR" dirty="0" smtClean="0">
                <a:solidFill>
                  <a:srgbClr val="002060"/>
                </a:solidFill>
              </a:rPr>
              <a:t>Örneğin, iki boşluk bir bit, dört boşluk iki bit, sekiz boşluk dört bit vb. gizler.</a:t>
            </a:r>
          </a:p>
          <a:p>
            <a:pPr algn="just" eaLnBrk="1" hangingPunct="1"/>
            <a:r>
              <a:rPr lang="tr-TR" dirty="0" smtClean="0">
                <a:solidFill>
                  <a:srgbClr val="002060"/>
                </a:solidFill>
              </a:rPr>
              <a:t>Bu yöntem, iç boşluk metodundan daha iyi çalışır çünkü satır sonundaki boşluk sayısı arttırılarak daha fazla veri gizlenebilir.</a:t>
            </a:r>
          </a:p>
          <a:p>
            <a:pPr eaLnBrk="1" hangingPunct="1"/>
            <a:endParaRPr lang="tr-TR" dirty="0" smtClean="0">
              <a:solidFill>
                <a:srgbClr val="002060"/>
              </a:solidFill>
            </a:endParaRP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23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4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2060"/>
                </a:solidFill>
              </a:rPr>
              <a:t>d) Sağ Hizalama</a:t>
            </a:r>
          </a:p>
        </p:txBody>
      </p:sp>
      <p:sp>
        <p:nvSpPr>
          <p:cNvPr id="28676" name="5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tr-TR" dirty="0" smtClean="0">
                <a:solidFill>
                  <a:srgbClr val="002060"/>
                </a:solidFill>
              </a:rPr>
              <a:t>Metinlerin sağa hizalanması da metin dosyalarında veri saklanmasında kullanılabilir. </a:t>
            </a:r>
          </a:p>
          <a:p>
            <a:pPr algn="just" eaLnBrk="1" hangingPunct="1"/>
            <a:r>
              <a:rPr lang="tr-TR" dirty="0" smtClean="0">
                <a:solidFill>
                  <a:srgbClr val="002060"/>
                </a:solidFill>
              </a:rPr>
              <a:t>Kelimeler arasındaki boşluklar hesaplanıp kontrol edilerek, masum metin dosyalarına veri gizlenebilir.</a:t>
            </a:r>
          </a:p>
          <a:p>
            <a:pPr algn="just" eaLnBrk="1" hangingPunct="1"/>
            <a:r>
              <a:rPr lang="tr-TR" dirty="0" smtClean="0">
                <a:solidFill>
                  <a:srgbClr val="002060"/>
                </a:solidFill>
              </a:rPr>
              <a:t>Kelimeler arasındaki tek boşluk “0”ı, çift boşluk “1”i temsil eder.</a:t>
            </a: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24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002060"/>
                </a:solidFill>
              </a:rPr>
              <a:t>Sağ Hizalama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>
                <a:solidFill>
                  <a:srgbClr val="002060"/>
                </a:solidFill>
              </a:rPr>
              <a:t>Ancak bu yöntem, normal bir boşluk ile gizlenmiş bir boşluk arasındaki farkı anlamak imkansız olduğu için çözme işlemini zorlaştırır. </a:t>
            </a:r>
          </a:p>
          <a:p>
            <a:pPr>
              <a:defRPr/>
            </a:pPr>
            <a:r>
              <a:rPr lang="tr-TR" dirty="0" smtClean="0">
                <a:solidFill>
                  <a:srgbClr val="002060"/>
                </a:solidFill>
              </a:rPr>
              <a:t>Bu amaçla, Manchester kodlamasını temel olan başka bir teknik kullanılır. </a:t>
            </a:r>
          </a:p>
          <a:p>
            <a:pPr>
              <a:defRPr/>
            </a:pPr>
            <a:r>
              <a:rPr lang="tr-TR" dirty="0" smtClean="0">
                <a:solidFill>
                  <a:srgbClr val="002060"/>
                </a:solidFill>
              </a:rPr>
              <a:t>“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01” “1” </a:t>
            </a:r>
            <a:r>
              <a:rPr lang="tr-TR" dirty="0" smtClean="0">
                <a:solidFill>
                  <a:srgbClr val="002060"/>
                </a:solidFill>
              </a:rPr>
              <a:t>olarak, 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“10” “0”</a:t>
            </a:r>
            <a:r>
              <a:rPr lang="tr-TR" dirty="0" smtClean="0">
                <a:solidFill>
                  <a:srgbClr val="002060"/>
                </a:solidFill>
              </a:rPr>
              <a:t> olarak yorumlanır. Bununla birlikte “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00</a:t>
            </a:r>
            <a:r>
              <a:rPr lang="tr-TR" dirty="0" smtClean="0">
                <a:solidFill>
                  <a:srgbClr val="002060"/>
                </a:solidFill>
              </a:rPr>
              <a:t>” ve “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11</a:t>
            </a:r>
            <a:r>
              <a:rPr lang="tr-TR" dirty="0" smtClean="0">
                <a:solidFill>
                  <a:srgbClr val="002060"/>
                </a:solidFill>
              </a:rPr>
              <a:t>” ise </a:t>
            </a:r>
            <a:r>
              <a:rPr lang="tr-TR" dirty="0" err="1" smtClean="0">
                <a:solidFill>
                  <a:srgbClr val="002060"/>
                </a:solidFill>
              </a:rPr>
              <a:t>null</a:t>
            </a:r>
            <a:r>
              <a:rPr lang="tr-TR" dirty="0" smtClean="0">
                <a:solidFill>
                  <a:srgbClr val="002060"/>
                </a:solidFill>
              </a:rPr>
              <a:t> boşluk bitlerini gösterir.</a:t>
            </a:r>
          </a:p>
          <a:p>
            <a:pPr>
              <a:defRPr/>
            </a:pPr>
            <a:endParaRPr lang="tr-TR" dirty="0">
              <a:solidFill>
                <a:srgbClr val="0000FF"/>
              </a:solidFill>
            </a:endParaRP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25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092950" y="0"/>
            <a:ext cx="20510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kumimoji="0" lang="tr-TR" sz="16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Text</a:t>
            </a:r>
            <a:r>
              <a:rPr kumimoji="0" lang="tr-TR" sz="16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</a:t>
            </a:r>
            <a:r>
              <a:rPr kumimoji="0" lang="tr-TR" sz="1600" b="1" dirty="0" err="1">
                <a:solidFill>
                  <a:schemeClr val="accent1">
                    <a:lumMod val="75000"/>
                  </a:schemeClr>
                </a:solidFill>
                <a:latin typeface="+mj-lt"/>
              </a:rPr>
              <a:t>Steganography</a:t>
            </a:r>
            <a:endParaRPr kumimoji="0" lang="tr-TR" sz="1600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0723" name="4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2060"/>
                </a:solidFill>
              </a:rPr>
              <a:t>e) Gelecek Kodlaması</a:t>
            </a:r>
          </a:p>
        </p:txBody>
      </p:sp>
      <p:sp>
        <p:nvSpPr>
          <p:cNvPr id="30724" name="5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tr-TR" dirty="0" smtClean="0">
                <a:solidFill>
                  <a:srgbClr val="002060"/>
                </a:solidFill>
              </a:rPr>
              <a:t>Bu yöntemde, b, d, T gibi harflerin yatay/düşey uzunlukları gibi bazı metin özelliklerini değiştirerek, biçimlendirilmiş metin içine gizli mesajları saklamayla ilgilenir.</a:t>
            </a:r>
          </a:p>
          <a:p>
            <a:pPr algn="just" eaLnBrk="1" hangingPunct="1"/>
            <a:r>
              <a:rPr lang="tr-TR" dirty="0" smtClean="0">
                <a:solidFill>
                  <a:srgbClr val="002060"/>
                </a:solidFill>
              </a:rPr>
              <a:t>Bu yöntem, her biçimlenmiş metnin, gizli mesaj saklamak için kullanılabilecek çok sayıda özelliği olmasından dolayı, uzak ara durdurulması en zor yöntemdir.</a:t>
            </a:r>
          </a:p>
          <a:p>
            <a:pPr algn="just" eaLnBrk="1" hangingPunct="1">
              <a:buFont typeface="Wingdings 2" pitchFamily="18" charset="2"/>
              <a:buNone/>
            </a:pPr>
            <a:endParaRPr lang="tr-TR" dirty="0" smtClean="0">
              <a:solidFill>
                <a:srgbClr val="002060"/>
              </a:solidFill>
            </a:endParaRPr>
          </a:p>
          <a:p>
            <a:pPr algn="just" eaLnBrk="1" hangingPunct="1">
              <a:buFontTx/>
              <a:buNone/>
            </a:pPr>
            <a:endParaRPr lang="tr-TR" dirty="0" smtClean="0">
              <a:solidFill>
                <a:srgbClr val="002060"/>
              </a:solidFill>
            </a:endParaRPr>
          </a:p>
          <a:p>
            <a:pPr eaLnBrk="1" hangingPunct="1"/>
            <a:endParaRPr lang="tr-TR" dirty="0" smtClean="0">
              <a:solidFill>
                <a:srgbClr val="002060"/>
              </a:solidFill>
            </a:endParaRPr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26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0825" y="1139825"/>
            <a:ext cx="8208963" cy="3360738"/>
          </a:xfrm>
          <a:noFill/>
        </p:spPr>
      </p:pic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428625" y="4929188"/>
            <a:ext cx="7715250" cy="1311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lphaLcParenBoth"/>
              <a:defRPr/>
            </a:pPr>
            <a:r>
              <a:rPr lang="tr-TR" sz="2000" dirty="0">
                <a:solidFill>
                  <a:srgbClr val="002060"/>
                </a:solidFill>
                <a:latin typeface="+mj-lt"/>
              </a:rPr>
              <a:t>Herhangi bir kodlama yapılmamış orijinal metin.</a:t>
            </a:r>
          </a:p>
          <a:p>
            <a:pPr marL="457200" indent="-457200">
              <a:spcBef>
                <a:spcPct val="50000"/>
              </a:spcBef>
              <a:buFontTx/>
              <a:buAutoNum type="alphaLcParenBoth"/>
              <a:defRPr/>
            </a:pPr>
            <a:r>
              <a:rPr lang="tr-TR" sz="2000" dirty="0">
                <a:solidFill>
                  <a:srgbClr val="002060"/>
                </a:solidFill>
                <a:latin typeface="+mj-lt"/>
              </a:rPr>
              <a:t>Sadece seçilen karakterler üzerinde yapılmış gelecek kodlaması.</a:t>
            </a:r>
          </a:p>
          <a:p>
            <a:pPr marL="457200" indent="-457200">
              <a:spcBef>
                <a:spcPct val="50000"/>
              </a:spcBef>
              <a:buFontTx/>
              <a:buAutoNum type="alphaLcParenBoth"/>
              <a:defRPr/>
            </a:pPr>
            <a:r>
              <a:rPr lang="tr-TR" sz="2000" dirty="0">
                <a:solidFill>
                  <a:srgbClr val="002060"/>
                </a:solidFill>
                <a:latin typeface="+mj-lt"/>
              </a:rPr>
              <a:t>Gelecek kodlamasının abartılmış gösterimi</a:t>
            </a: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4DC7E-1859-4A81-A617-D6874FB5E26A}" type="slidenum">
              <a:rPr lang="tr-TR" smtClean="0"/>
              <a:pPr>
                <a:defRPr/>
              </a:pPr>
              <a:t>27</a:t>
            </a:fld>
            <a:endParaRPr lang="tr-TR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Yrd.Doç.Dr. Resul DAŞ</a:t>
            </a:r>
            <a:endParaRPr lang="tr-TR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4 Başlık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tr-TR" sz="3600" dirty="0" smtClean="0">
                <a:solidFill>
                  <a:srgbClr val="002060"/>
                </a:solidFill>
              </a:rPr>
              <a:t>2- Yazımsal Yöntemler (</a:t>
            </a:r>
            <a:r>
              <a:rPr lang="tr-TR" sz="3600" dirty="0" err="1" smtClean="0">
                <a:solidFill>
                  <a:srgbClr val="002060"/>
                </a:solidFill>
              </a:rPr>
              <a:t>Syntactic</a:t>
            </a:r>
            <a:r>
              <a:rPr lang="tr-TR" sz="3600" dirty="0" smtClean="0">
                <a:solidFill>
                  <a:srgbClr val="002060"/>
                </a:solidFill>
              </a:rPr>
              <a:t> </a:t>
            </a:r>
            <a:r>
              <a:rPr lang="tr-TR" sz="3600" dirty="0" err="1" smtClean="0">
                <a:solidFill>
                  <a:srgbClr val="002060"/>
                </a:solidFill>
              </a:rPr>
              <a:t>Methods</a:t>
            </a:r>
            <a:r>
              <a:rPr lang="tr-TR" sz="3600" dirty="0" smtClean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Bu yöntem, </a:t>
            </a:r>
            <a:r>
              <a:rPr lang="tr-TR" dirty="0" err="1" smtClean="0">
                <a:solidFill>
                  <a:srgbClr val="002060"/>
                </a:solidFill>
              </a:rPr>
              <a:t>dökümanı</a:t>
            </a:r>
            <a:r>
              <a:rPr lang="tr-TR" dirty="0" smtClean="0">
                <a:solidFill>
                  <a:srgbClr val="002060"/>
                </a:solidFill>
              </a:rPr>
              <a:t> kodlamak için noktalama işaretlerini kullanır. 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Örneğin aşağıdaki iki cümle de ilk bakışta aynıymış gibi gözükmektedir, fakat dikkatlice bakıldığında ilk cümlenin fazladan bir ‘,’ işareti içerdiği görülür. 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Bu yapıların biri “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1</a:t>
            </a:r>
            <a:r>
              <a:rPr lang="tr-TR" dirty="0" smtClean="0">
                <a:solidFill>
                  <a:srgbClr val="002060"/>
                </a:solidFill>
              </a:rPr>
              <a:t>”, </a:t>
            </a:r>
            <a:r>
              <a:rPr lang="tr-TR" dirty="0" err="1" smtClean="0">
                <a:solidFill>
                  <a:srgbClr val="002060"/>
                </a:solidFill>
              </a:rPr>
              <a:t>diğeride</a:t>
            </a:r>
            <a:r>
              <a:rPr lang="tr-TR" dirty="0" smtClean="0">
                <a:solidFill>
                  <a:srgbClr val="002060"/>
                </a:solidFill>
              </a:rPr>
              <a:t> “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0</a:t>
            </a:r>
            <a:r>
              <a:rPr lang="tr-TR" dirty="0" smtClean="0">
                <a:solidFill>
                  <a:srgbClr val="002060"/>
                </a:solidFill>
              </a:rPr>
              <a:t>” olarak belirlenir ve kodlama işlemi bu şekilde yapılır.</a:t>
            </a:r>
          </a:p>
          <a:p>
            <a:pPr marL="640080" lvl="1" indent="-246888" eaLnBrk="1" fontAlgn="auto" hangingPunct="1"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“bread, butter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and milk”</a:t>
            </a:r>
          </a:p>
          <a:p>
            <a:pPr marL="640080" lvl="1" indent="-246888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“bread, butter and milk”</a:t>
            </a:r>
            <a:endParaRPr lang="tr-TR" dirty="0" smtClean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40080" lvl="1" indent="-246888" eaLnBrk="1" fontAlgn="auto" hangingPunct="1">
              <a:spcAft>
                <a:spcPts val="0"/>
              </a:spcAft>
              <a:defRPr/>
            </a:pPr>
            <a:endParaRPr lang="tr-TR" dirty="0" smtClean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40080" lvl="1" indent="-246888" eaLnBrk="1" fontAlgn="auto" hangingPunct="1">
              <a:spcAft>
                <a:spcPts val="0"/>
              </a:spcAft>
              <a:defRPr/>
            </a:pPr>
            <a:endParaRPr lang="en-US" dirty="0" smtClean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endParaRPr lang="tr-TR" dirty="0" smtClean="0">
              <a:solidFill>
                <a:srgbClr val="00206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28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4 Başlık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tr-TR" sz="3600" dirty="0" smtClean="0">
                <a:solidFill>
                  <a:srgbClr val="002060"/>
                </a:solidFill>
              </a:rPr>
              <a:t>3- Anlamsal Yöntemler (</a:t>
            </a:r>
            <a:r>
              <a:rPr lang="tr-TR" sz="3600" dirty="0" err="1" smtClean="0">
                <a:solidFill>
                  <a:srgbClr val="002060"/>
                </a:solidFill>
              </a:rPr>
              <a:t>Semantic</a:t>
            </a:r>
            <a:r>
              <a:rPr lang="tr-TR" sz="3600" dirty="0" smtClean="0">
                <a:solidFill>
                  <a:srgbClr val="002060"/>
                </a:solidFill>
              </a:rPr>
              <a:t> </a:t>
            </a:r>
            <a:r>
              <a:rPr lang="tr-TR" sz="3600" dirty="0" err="1" smtClean="0">
                <a:solidFill>
                  <a:srgbClr val="002060"/>
                </a:solidFill>
              </a:rPr>
              <a:t>Methods</a:t>
            </a:r>
            <a:r>
              <a:rPr lang="tr-TR" sz="3600" dirty="0" smtClean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Bu yöntem W. </a:t>
            </a:r>
            <a:r>
              <a:rPr lang="tr-TR" dirty="0" err="1" smtClean="0">
                <a:solidFill>
                  <a:srgbClr val="002060"/>
                </a:solidFill>
              </a:rPr>
              <a:t>Bender</a:t>
            </a:r>
            <a:r>
              <a:rPr lang="tr-TR" dirty="0" smtClean="0">
                <a:solidFill>
                  <a:srgbClr val="002060"/>
                </a:solidFill>
              </a:rPr>
              <a:t> tarafından ortaya atılmıştır.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Bu yöntemde eşanlamlı kelimelere birincil ve ikincil değerler atanmaktadır.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Sonra bu değerler “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1</a:t>
            </a:r>
            <a:r>
              <a:rPr lang="tr-TR" dirty="0" smtClean="0">
                <a:solidFill>
                  <a:srgbClr val="002060"/>
                </a:solidFill>
              </a:rPr>
              <a:t>” ve “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0</a:t>
            </a:r>
            <a:r>
              <a:rPr lang="tr-TR" dirty="0" smtClean="0">
                <a:solidFill>
                  <a:srgbClr val="002060"/>
                </a:solidFill>
              </a:rPr>
              <a:t>” olarak </a:t>
            </a:r>
            <a:r>
              <a:rPr lang="tr-TR" dirty="0" err="1" smtClean="0">
                <a:solidFill>
                  <a:srgbClr val="002060"/>
                </a:solidFill>
              </a:rPr>
              <a:t>binary’e</a:t>
            </a:r>
            <a:r>
              <a:rPr lang="tr-TR" dirty="0" smtClean="0">
                <a:solidFill>
                  <a:srgbClr val="002060"/>
                </a:solidFill>
              </a:rPr>
              <a:t> dönüştürülür. </a:t>
            </a:r>
          </a:p>
          <a:p>
            <a:pPr marL="640080" lvl="1" indent="-246888" algn="just" eaLnBrk="1" fontAlgn="auto" hangingPunct="1"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</a:rPr>
              <a:t>Örneğin “</a:t>
            </a:r>
            <a:r>
              <a:rPr lang="tr-TR" i="1" dirty="0" err="1" smtClean="0">
                <a:solidFill>
                  <a:srgbClr val="002060"/>
                </a:solidFill>
              </a:rPr>
              <a:t>big</a:t>
            </a:r>
            <a:r>
              <a:rPr lang="tr-TR" dirty="0" smtClean="0">
                <a:solidFill>
                  <a:srgbClr val="002060"/>
                </a:solidFill>
              </a:rPr>
              <a:t>” kelimesi birincil, “</a:t>
            </a:r>
            <a:r>
              <a:rPr lang="tr-TR" i="1" dirty="0" err="1" smtClean="0">
                <a:solidFill>
                  <a:srgbClr val="002060"/>
                </a:solidFill>
              </a:rPr>
              <a:t>large</a:t>
            </a:r>
            <a:r>
              <a:rPr lang="tr-TR" dirty="0" smtClean="0">
                <a:solidFill>
                  <a:srgbClr val="002060"/>
                </a:solidFill>
              </a:rPr>
              <a:t>” kelimesi de ikincil olarak işaretlenmiş olsun. </a:t>
            </a:r>
          </a:p>
          <a:p>
            <a:pPr marL="640080" lvl="1" indent="-246888" algn="just" eaLnBrk="1" fontAlgn="auto" hangingPunct="1"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</a:rPr>
              <a:t>Birincil “</a:t>
            </a:r>
            <a:r>
              <a:rPr lang="tr-TR" sz="2000" dirty="0" smtClean="0">
                <a:solidFill>
                  <a:srgbClr val="002060"/>
                </a:solidFill>
                <a:latin typeface="+mj-lt"/>
              </a:rPr>
              <a:t>1</a:t>
            </a:r>
            <a:r>
              <a:rPr lang="tr-TR" dirty="0" smtClean="0">
                <a:solidFill>
                  <a:srgbClr val="002060"/>
                </a:solidFill>
              </a:rPr>
              <a:t>”, ikincil de “</a:t>
            </a:r>
            <a:r>
              <a:rPr lang="tr-TR" sz="2000" dirty="0" smtClean="0">
                <a:solidFill>
                  <a:srgbClr val="002060"/>
                </a:solidFill>
                <a:latin typeface="+mj-lt"/>
              </a:rPr>
              <a:t>0</a:t>
            </a:r>
            <a:r>
              <a:rPr lang="tr-TR" dirty="0" smtClean="0">
                <a:solidFill>
                  <a:srgbClr val="002060"/>
                </a:solidFill>
              </a:rPr>
              <a:t>” olarak </a:t>
            </a:r>
            <a:r>
              <a:rPr lang="tr-TR" dirty="0" err="1" smtClean="0">
                <a:solidFill>
                  <a:srgbClr val="002060"/>
                </a:solidFill>
              </a:rPr>
              <a:t>binary’e</a:t>
            </a:r>
            <a:r>
              <a:rPr lang="tr-TR" dirty="0" smtClean="0">
                <a:solidFill>
                  <a:srgbClr val="002060"/>
                </a:solidFill>
              </a:rPr>
              <a:t> çevrilir.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29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Bilgi Gizleme</a:t>
            </a:r>
          </a:p>
        </p:txBody>
      </p:sp>
      <p:sp>
        <p:nvSpPr>
          <p:cNvPr id="7171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z="2000" dirty="0" smtClean="0"/>
              <a:t>Bilgi gizleme bir mesajın yada bilginin, herhangi bir masum görünüşlü ortam içine saklanarak bir diğer kişiye iletilmesidir.</a:t>
            </a:r>
          </a:p>
          <a:p>
            <a:pPr eaLnBrk="1" hangingPunct="1"/>
            <a:r>
              <a:rPr lang="tr-TR" sz="2000" dirty="0" smtClean="0"/>
              <a:t>Bilgi gizleme bilgisayar ortamındaki </a:t>
            </a:r>
            <a:r>
              <a:rPr lang="tr-TR" sz="2000" dirty="0" err="1" smtClean="0"/>
              <a:t>encapsulation</a:t>
            </a:r>
            <a:r>
              <a:rPr lang="tr-TR" sz="2000" dirty="0" smtClean="0"/>
              <a:t> işlemine benzer bir durumdur. </a:t>
            </a:r>
          </a:p>
          <a:p>
            <a:pPr lvl="1" eaLnBrk="1" hangingPunct="1"/>
            <a:r>
              <a:rPr lang="tr-TR" sz="2000" dirty="0" err="1" smtClean="0"/>
              <a:t>Encapsulation</a:t>
            </a:r>
            <a:r>
              <a:rPr lang="tr-TR" sz="2000" dirty="0" smtClean="0"/>
              <a:t> (</a:t>
            </a:r>
            <a:r>
              <a:rPr lang="tr-TR" sz="2000" dirty="0" err="1" smtClean="0"/>
              <a:t>Kapsülleme</a:t>
            </a:r>
            <a:r>
              <a:rPr lang="tr-TR" sz="2000" dirty="0" smtClean="0"/>
              <a:t>)</a:t>
            </a:r>
          </a:p>
          <a:p>
            <a:pPr lvl="2" eaLnBrk="1" hangingPunct="1"/>
            <a:r>
              <a:rPr lang="tr-TR" dirty="0" smtClean="0"/>
              <a:t>Bir modülün yaptığı işlemlerin bir kısmını, bu işlemleri nasıl gerçekleştirdiği bilgisini dışarıdan bilinçli olarak saklamaktır. </a:t>
            </a:r>
          </a:p>
          <a:p>
            <a:pPr lvl="2" eaLnBrk="1" hangingPunct="1"/>
            <a:r>
              <a:rPr lang="tr-TR" dirty="0" err="1" smtClean="0"/>
              <a:t>Encapsulation'ın</a:t>
            </a:r>
            <a:r>
              <a:rPr lang="tr-TR" dirty="0" smtClean="0"/>
              <a:t> asıl amacı içeriği saklamak değil kontrolsüz ve gereksiz erişimi engellemek, dış öğeleri, içeriğe standart, önceden tanımlı </a:t>
            </a:r>
            <a:r>
              <a:rPr lang="tr-TR" dirty="0" err="1" smtClean="0"/>
              <a:t>arayüzler</a:t>
            </a:r>
            <a:r>
              <a:rPr lang="tr-TR" dirty="0" smtClean="0"/>
              <a:t> aracılığıyla ulaşıma zorlamaktır.</a:t>
            </a: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3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4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Görüntü Steganografi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tr-TR" dirty="0" smtClean="0">
                <a:solidFill>
                  <a:srgbClr val="002060"/>
                </a:solidFill>
              </a:rPr>
              <a:t>Bilgilerin görüntü dosyaları içerisine saklanmasının çeşitli yöntemleri vardır. Bunlar: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tr-TR" dirty="0" smtClean="0">
              <a:solidFill>
                <a:srgbClr val="002060"/>
              </a:solidFill>
            </a:endParaRP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tr-TR" dirty="0" smtClean="0">
                <a:solidFill>
                  <a:srgbClr val="002060"/>
                </a:solidFill>
              </a:rPr>
              <a:t> En önemsiz bite ekleme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endParaRPr lang="tr-TR" dirty="0" smtClean="0">
              <a:solidFill>
                <a:srgbClr val="002060"/>
              </a:solidFill>
            </a:endParaRP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tr-TR" dirty="0" smtClean="0">
                <a:solidFill>
                  <a:srgbClr val="002060"/>
                </a:solidFill>
              </a:rPr>
              <a:t> Maskeleme ve filtreleme</a:t>
            </a: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endParaRPr lang="tr-TR" dirty="0" smtClean="0">
              <a:solidFill>
                <a:srgbClr val="002060"/>
              </a:solidFill>
            </a:endParaRPr>
          </a:p>
          <a:p>
            <a:pPr marL="514350" indent="-514350" eaLnBrk="1" fontAlgn="auto" hangingPunct="1">
              <a:spcAft>
                <a:spcPts val="0"/>
              </a:spcAft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tr-TR" dirty="0" smtClean="0">
                <a:solidFill>
                  <a:srgbClr val="002060"/>
                </a:solidFill>
              </a:rPr>
              <a:t> Algoritmalar ve dönüşümler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30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4 Başlık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tr-TR" sz="2400" dirty="0" smtClean="0">
                <a:solidFill>
                  <a:srgbClr val="002060"/>
                </a:solidFill>
              </a:rPr>
              <a:t>1- </a:t>
            </a:r>
            <a:r>
              <a:rPr lang="tr-TR" sz="2400" b="1" dirty="0" smtClean="0">
                <a:solidFill>
                  <a:srgbClr val="002060"/>
                </a:solidFill>
              </a:rPr>
              <a:t>En Önemsiz Bite Ekleme (</a:t>
            </a:r>
            <a:r>
              <a:rPr lang="tr-TR" sz="2400" b="1" dirty="0" err="1" smtClean="0">
                <a:solidFill>
                  <a:srgbClr val="002060"/>
                </a:solidFill>
              </a:rPr>
              <a:t>Least</a:t>
            </a:r>
            <a:r>
              <a:rPr lang="tr-TR" sz="2400" b="1" dirty="0" smtClean="0">
                <a:solidFill>
                  <a:srgbClr val="002060"/>
                </a:solidFill>
              </a:rPr>
              <a:t> </a:t>
            </a:r>
            <a:r>
              <a:rPr lang="tr-TR" sz="2400" b="1" dirty="0" err="1" smtClean="0">
                <a:solidFill>
                  <a:srgbClr val="002060"/>
                </a:solidFill>
              </a:rPr>
              <a:t>Significant</a:t>
            </a:r>
            <a:r>
              <a:rPr lang="tr-TR" sz="2400" b="1" dirty="0" smtClean="0">
                <a:solidFill>
                  <a:srgbClr val="002060"/>
                </a:solidFill>
              </a:rPr>
              <a:t> Bit </a:t>
            </a:r>
            <a:r>
              <a:rPr lang="tr-TR" sz="2400" b="1" dirty="0" err="1" smtClean="0">
                <a:solidFill>
                  <a:srgbClr val="002060"/>
                </a:solidFill>
              </a:rPr>
              <a:t>Insertion</a:t>
            </a:r>
            <a:r>
              <a:rPr lang="tr-TR" sz="2400" b="1" dirty="0" smtClean="0">
                <a:solidFill>
                  <a:srgbClr val="002060"/>
                </a:solidFill>
              </a:rPr>
              <a:t>)</a:t>
            </a:r>
            <a:r>
              <a:rPr lang="tr-TR" sz="2400" dirty="0" smtClean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En önemsiz bite ekleme yöntemi yaygın olarak kullanılan ve uygulaması basit bir yöntemdir.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Fakat yöntemin dikkatsizce uygulanması durumunda veri kayıpları ortaya çıkmaktadır.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  <a:latin typeface="+mj-lt"/>
              </a:rPr>
              <a:t>0-255</a:t>
            </a:r>
            <a:r>
              <a:rPr lang="tr-TR" dirty="0" smtClean="0">
                <a:solidFill>
                  <a:srgbClr val="002060"/>
                </a:solidFill>
              </a:rPr>
              <a:t> arası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 1 </a:t>
            </a:r>
            <a:r>
              <a:rPr lang="tr-TR" dirty="0" err="1" smtClean="0">
                <a:solidFill>
                  <a:srgbClr val="002060"/>
                </a:solidFill>
              </a:rPr>
              <a:t>byte</a:t>
            </a:r>
            <a:r>
              <a:rPr lang="tr-TR" dirty="0" smtClean="0">
                <a:solidFill>
                  <a:srgbClr val="002060"/>
                </a:solidFill>
              </a:rPr>
              <a:t> ile temsil edilen gri-seviye (</a:t>
            </a:r>
            <a:r>
              <a:rPr lang="tr-TR" dirty="0" err="1" smtClean="0">
                <a:solidFill>
                  <a:srgbClr val="002060"/>
                </a:solidFill>
              </a:rPr>
              <a:t>gray</a:t>
            </a:r>
            <a:r>
              <a:rPr lang="tr-TR" dirty="0" smtClean="0">
                <a:solidFill>
                  <a:srgbClr val="002060"/>
                </a:solidFill>
              </a:rPr>
              <a:t>-</a:t>
            </a:r>
            <a:r>
              <a:rPr lang="tr-TR" dirty="0" err="1" smtClean="0">
                <a:solidFill>
                  <a:srgbClr val="002060"/>
                </a:solidFill>
              </a:rPr>
              <a:t>scale</a:t>
            </a:r>
            <a:r>
              <a:rPr lang="tr-TR" dirty="0" smtClean="0">
                <a:solidFill>
                  <a:srgbClr val="002060"/>
                </a:solidFill>
              </a:rPr>
              <a:t>) görüntüler vardır.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Renkli dijital görüntüler 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24</a:t>
            </a:r>
            <a:r>
              <a:rPr lang="tr-TR" dirty="0" smtClean="0">
                <a:solidFill>
                  <a:srgbClr val="002060"/>
                </a:solidFill>
              </a:rPr>
              <a:t> bit yada 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8</a:t>
            </a:r>
            <a:r>
              <a:rPr lang="tr-TR" dirty="0" smtClean="0">
                <a:solidFill>
                  <a:srgbClr val="002060"/>
                </a:solidFill>
              </a:rPr>
              <a:t> bit olabilir. 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endParaRPr lang="tr-TR" dirty="0" smtClean="0">
              <a:solidFill>
                <a:srgbClr val="00206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31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4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2060"/>
                </a:solidFill>
              </a:rPr>
              <a:t>24 bit görüntüler 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  <a:latin typeface="+mj-lt"/>
              </a:rPr>
              <a:t>24</a:t>
            </a:r>
            <a:r>
              <a:rPr lang="tr-TR" dirty="0" smtClean="0">
                <a:solidFill>
                  <a:srgbClr val="002060"/>
                </a:solidFill>
              </a:rPr>
              <a:t> bitlik bir görüntü bir </a:t>
            </a:r>
            <a:r>
              <a:rPr lang="tr-TR" dirty="0" err="1" smtClean="0">
                <a:solidFill>
                  <a:srgbClr val="002060"/>
                </a:solidFill>
              </a:rPr>
              <a:t>pixel</a:t>
            </a:r>
            <a:r>
              <a:rPr lang="tr-TR" dirty="0" smtClean="0">
                <a:solidFill>
                  <a:srgbClr val="002060"/>
                </a:solidFill>
              </a:rPr>
              <a:t> başına 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3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byte</a:t>
            </a:r>
            <a:r>
              <a:rPr lang="tr-TR" dirty="0" smtClean="0">
                <a:solidFill>
                  <a:srgbClr val="002060"/>
                </a:solidFill>
              </a:rPr>
              <a:t> kullanmaktadır.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Her </a:t>
            </a:r>
            <a:r>
              <a:rPr lang="tr-TR" dirty="0" err="1" smtClean="0">
                <a:solidFill>
                  <a:srgbClr val="002060"/>
                </a:solidFill>
              </a:rPr>
              <a:t>pixel</a:t>
            </a:r>
            <a:r>
              <a:rPr lang="tr-TR" dirty="0" smtClean="0">
                <a:solidFill>
                  <a:srgbClr val="002060"/>
                </a:solidFill>
              </a:rPr>
              <a:t> için renk üç ana renkten elde edilir.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tr-TR" dirty="0" smtClean="0">
                <a:solidFill>
                  <a:srgbClr val="FF0000"/>
                </a:solidFill>
              </a:rPr>
              <a:t>Kırmızı (</a:t>
            </a:r>
            <a:r>
              <a:rPr lang="tr-TR" dirty="0" err="1" smtClean="0">
                <a:solidFill>
                  <a:srgbClr val="FF0000"/>
                </a:solidFill>
              </a:rPr>
              <a:t>red</a:t>
            </a:r>
            <a:r>
              <a:rPr lang="tr-TR" dirty="0" smtClean="0">
                <a:solidFill>
                  <a:srgbClr val="FF0000"/>
                </a:solidFill>
              </a:rPr>
              <a:t>)</a:t>
            </a:r>
            <a:r>
              <a:rPr lang="tr-TR" dirty="0" smtClean="0"/>
              <a:t>,</a:t>
            </a:r>
            <a:r>
              <a:rPr lang="tr-TR" dirty="0" smtClean="0">
                <a:solidFill>
                  <a:srgbClr val="FF0000"/>
                </a:solidFill>
              </a:rPr>
              <a:t>  </a:t>
            </a:r>
            <a:r>
              <a:rPr lang="tr-TR" dirty="0" smtClean="0">
                <a:solidFill>
                  <a:srgbClr val="00FF00"/>
                </a:solidFill>
              </a:rPr>
              <a:t>Yeşil (</a:t>
            </a:r>
            <a:r>
              <a:rPr lang="tr-TR" dirty="0" err="1" smtClean="0">
                <a:solidFill>
                  <a:srgbClr val="00FF00"/>
                </a:solidFill>
              </a:rPr>
              <a:t>green</a:t>
            </a:r>
            <a:r>
              <a:rPr lang="tr-TR" dirty="0" smtClean="0">
                <a:solidFill>
                  <a:srgbClr val="00FF00"/>
                </a:solidFill>
              </a:rPr>
              <a:t>)</a:t>
            </a:r>
            <a:r>
              <a:rPr lang="tr-TR" dirty="0" smtClean="0"/>
              <a:t>,</a:t>
            </a:r>
            <a:r>
              <a:rPr lang="tr-TR" dirty="0" smtClean="0">
                <a:solidFill>
                  <a:srgbClr val="00FF00"/>
                </a:solidFill>
              </a:rPr>
              <a:t> </a:t>
            </a:r>
            <a:r>
              <a:rPr lang="tr-TR" dirty="0" smtClean="0">
                <a:solidFill>
                  <a:srgbClr val="0000FF"/>
                </a:solidFill>
              </a:rPr>
              <a:t>Mavi (</a:t>
            </a:r>
            <a:r>
              <a:rPr lang="tr-TR" dirty="0" err="1" smtClean="0">
                <a:solidFill>
                  <a:srgbClr val="0000FF"/>
                </a:solidFill>
              </a:rPr>
              <a:t>blue</a:t>
            </a:r>
            <a:r>
              <a:rPr lang="tr-TR" dirty="0" smtClean="0">
                <a:solidFill>
                  <a:srgbClr val="0000FF"/>
                </a:solidFill>
              </a:rPr>
              <a:t>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Her </a:t>
            </a:r>
            <a:r>
              <a:rPr lang="tr-TR" dirty="0" err="1" smtClean="0">
                <a:solidFill>
                  <a:srgbClr val="002060"/>
                </a:solidFill>
              </a:rPr>
              <a:t>byte’ta</a:t>
            </a:r>
            <a:r>
              <a:rPr lang="tr-TR" dirty="0" smtClean="0">
                <a:solidFill>
                  <a:srgbClr val="002060"/>
                </a:solidFill>
              </a:rPr>
              <a:t> son biti değiştirmek suretiyle her </a:t>
            </a:r>
            <a:r>
              <a:rPr lang="tr-TR" dirty="0" err="1" smtClean="0">
                <a:solidFill>
                  <a:srgbClr val="002060"/>
                </a:solidFill>
              </a:rPr>
              <a:t>pixel’de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3 </a:t>
            </a:r>
            <a:r>
              <a:rPr lang="tr-TR" dirty="0" smtClean="0">
                <a:solidFill>
                  <a:srgbClr val="002060"/>
                </a:solidFill>
              </a:rPr>
              <a:t>bitlik bilgi saklayabiliriz.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Yani 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24</a:t>
            </a:r>
            <a:r>
              <a:rPr lang="tr-TR" dirty="0" smtClean="0">
                <a:solidFill>
                  <a:srgbClr val="002060"/>
                </a:solidFill>
              </a:rPr>
              <a:t> bitlik 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1024x768</a:t>
            </a:r>
            <a:r>
              <a:rPr lang="tr-TR" dirty="0" smtClean="0">
                <a:solidFill>
                  <a:srgbClr val="002060"/>
                </a:solidFill>
              </a:rPr>
              <a:t> resim, bilgi saklamak için kullanılabilir 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2.359.296</a:t>
            </a:r>
            <a:r>
              <a:rPr lang="tr-TR" dirty="0" smtClean="0">
                <a:solidFill>
                  <a:srgbClr val="002060"/>
                </a:solidFill>
              </a:rPr>
              <a:t> bit (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294.912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byte</a:t>
            </a:r>
            <a:r>
              <a:rPr lang="tr-TR" dirty="0" smtClean="0">
                <a:solidFill>
                  <a:srgbClr val="002060"/>
                </a:solidFill>
              </a:rPr>
              <a:t>)’e sahiptir.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Eğer gizlemek istediğimiz mesajı resmin içine gömmeden önce sıkıştırırsak çok daha fazla sayıda bilgiyi gizleyebiliriz.   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tr-TR" dirty="0" smtClean="0">
              <a:solidFill>
                <a:srgbClr val="950CC9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tr-TR" dirty="0"/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32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4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2060"/>
                </a:solidFill>
              </a:rPr>
              <a:t>8 bit görüntüler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indent="-27432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8 bitlik görüntüler </a:t>
            </a:r>
            <a:r>
              <a:rPr lang="tr-TR" dirty="0" err="1" smtClean="0">
                <a:solidFill>
                  <a:srgbClr val="002060"/>
                </a:solidFill>
              </a:rPr>
              <a:t>pixel</a:t>
            </a:r>
            <a:r>
              <a:rPr lang="tr-TR" dirty="0" smtClean="0">
                <a:solidFill>
                  <a:srgbClr val="002060"/>
                </a:solidFill>
              </a:rPr>
              <a:t> başına 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1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byte</a:t>
            </a:r>
            <a:r>
              <a:rPr lang="tr-TR" dirty="0" smtClean="0">
                <a:solidFill>
                  <a:srgbClr val="002060"/>
                </a:solidFill>
              </a:rPr>
              <a:t> kullanmaktadırlar. </a:t>
            </a:r>
          </a:p>
          <a:p>
            <a:pPr marL="274320" indent="-27432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8 bitlik görüntüler renk sınırlaması yüzünden pek iyi bir sonuç vermezler. </a:t>
            </a:r>
          </a:p>
          <a:p>
            <a:pPr marL="274320" indent="-27432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Saklanacak bilgi, saklama ortamını çok fazla değiştirmeyecek şekilde dikkatlice seçilmelidir.</a:t>
            </a:r>
          </a:p>
          <a:p>
            <a:pPr marL="274320" indent="-27432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Orijinal görüntüde son bite ekleme işlemi yapıldığında, renk girişi göstergeleri değişmektedir. </a:t>
            </a:r>
          </a:p>
          <a:p>
            <a:pPr marL="274320" indent="-27432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8 bitlik görüntülerde 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4</a:t>
            </a:r>
            <a:r>
              <a:rPr lang="tr-TR" dirty="0" smtClean="0">
                <a:solidFill>
                  <a:srgbClr val="002060"/>
                </a:solidFill>
              </a:rPr>
              <a:t> basit renk kullanılmaktadır. Bunlar; beyaz, kırmızı, mavi  ve yeşildir.</a:t>
            </a:r>
          </a:p>
          <a:p>
            <a:pPr marL="640080" lvl="1" indent="-246888" algn="just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</a:rPr>
              <a:t>Bu renklerin renk paletinde karşılık gelen girişleri ise sırasıyla şöyledir:</a:t>
            </a:r>
          </a:p>
          <a:p>
            <a:pPr lvl="2" indent="-246888" algn="just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tr-TR" sz="2400" dirty="0" smtClean="0">
                <a:solidFill>
                  <a:srgbClr val="002060"/>
                </a:solidFill>
                <a:latin typeface="+mj-lt"/>
              </a:rPr>
              <a:t>0 (00), 1 (01), 2 (10), 3 (11)</a:t>
            </a:r>
          </a:p>
          <a:p>
            <a:pPr marL="274320" indent="-27432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endParaRPr lang="tr-TR" dirty="0" smtClean="0">
              <a:solidFill>
                <a:srgbClr val="00206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33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6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>
                <a:solidFill>
                  <a:srgbClr val="002060"/>
                </a:solidFill>
              </a:rPr>
              <a:t>Gri-seviye görüntüler</a:t>
            </a:r>
          </a:p>
        </p:txBody>
      </p:sp>
      <p:sp>
        <p:nvSpPr>
          <p:cNvPr id="8" name="7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Bununla 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0</a:t>
            </a:r>
            <a:r>
              <a:rPr lang="tr-TR" dirty="0" smtClean="0">
                <a:solidFill>
                  <a:srgbClr val="002060"/>
                </a:solidFill>
              </a:rPr>
              <a:t> (siyah) ile </a:t>
            </a:r>
            <a:r>
              <a:rPr lang="tr-TR" dirty="0" smtClean="0">
                <a:solidFill>
                  <a:srgbClr val="002060"/>
                </a:solidFill>
                <a:latin typeface="+mj-lt"/>
              </a:rPr>
              <a:t>255 </a:t>
            </a:r>
            <a:r>
              <a:rPr lang="tr-TR" dirty="0" smtClean="0">
                <a:solidFill>
                  <a:srgbClr val="002060"/>
                </a:solidFill>
              </a:rPr>
              <a:t>(beyaz) arasında tam sayılar elde edilebilir. Bu sayılar arasındaki değerler gri'dir ve bundan dolayı bir </a:t>
            </a:r>
            <a:r>
              <a:rPr lang="tr-TR" dirty="0" err="1" smtClean="0">
                <a:solidFill>
                  <a:srgbClr val="002060"/>
                </a:solidFill>
              </a:rPr>
              <a:t>resime</a:t>
            </a:r>
            <a:r>
              <a:rPr lang="tr-TR" dirty="0" smtClean="0">
                <a:solidFill>
                  <a:srgbClr val="002060"/>
                </a:solidFill>
              </a:rPr>
              <a:t> ait tam sayı "gri ton seviye" (</a:t>
            </a:r>
            <a:r>
              <a:rPr lang="tr-TR" dirty="0" err="1" smtClean="0">
                <a:solidFill>
                  <a:srgbClr val="002060"/>
                </a:solidFill>
              </a:rPr>
              <a:t>gray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level</a:t>
            </a:r>
            <a:r>
              <a:rPr lang="tr-TR" dirty="0" smtClean="0">
                <a:solidFill>
                  <a:srgbClr val="002060"/>
                </a:solidFill>
              </a:rPr>
              <a:t>) olarak isimlendirilir. </a:t>
            </a:r>
          </a:p>
          <a:p>
            <a:pPr marL="274320" indent="-27432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İkili sayı sistemine göre 10110111 sayısını ele alalım. Bu sayı onluk düzende 183 sayısının karşılığıdır. </a:t>
            </a:r>
          </a:p>
          <a:p>
            <a:pPr marL="274320" indent="-27432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Sondaki bit'in 1 veya 0 olması bu değeri çok fazla değiştirmeyecektir. </a:t>
            </a:r>
          </a:p>
          <a:p>
            <a:pPr marL="274320" indent="-27432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Sondaki bit değerimiz eğer 0 olsaydı 	bu değer 182 olacak ve renk üzerinde gözle görülecek	büyük bir değişikliğe neden olmayacaktır.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34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5 Başlık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tr-TR" sz="2800" b="1" dirty="0" smtClean="0">
                <a:solidFill>
                  <a:srgbClr val="002060"/>
                </a:solidFill>
              </a:rPr>
              <a:t>2- Maskeleme ve Filtreleme (</a:t>
            </a:r>
            <a:r>
              <a:rPr lang="tr-TR" sz="2800" b="1" dirty="0" err="1" smtClean="0">
                <a:solidFill>
                  <a:srgbClr val="002060"/>
                </a:solidFill>
              </a:rPr>
              <a:t>Masking</a:t>
            </a:r>
            <a:r>
              <a:rPr lang="tr-TR" sz="2800" b="1" dirty="0" smtClean="0">
                <a:solidFill>
                  <a:srgbClr val="002060"/>
                </a:solidFill>
              </a:rPr>
              <a:t> </a:t>
            </a:r>
            <a:r>
              <a:rPr lang="tr-TR" sz="2800" b="1" dirty="0" err="1" smtClean="0">
                <a:solidFill>
                  <a:srgbClr val="002060"/>
                </a:solidFill>
              </a:rPr>
              <a:t>and</a:t>
            </a:r>
            <a:r>
              <a:rPr lang="tr-TR" sz="2800" b="1" dirty="0" smtClean="0">
                <a:solidFill>
                  <a:srgbClr val="002060"/>
                </a:solidFill>
              </a:rPr>
              <a:t> </a:t>
            </a:r>
            <a:r>
              <a:rPr lang="tr-TR" sz="2800" b="1" dirty="0" err="1" smtClean="0">
                <a:solidFill>
                  <a:srgbClr val="002060"/>
                </a:solidFill>
              </a:rPr>
              <a:t>Filtering</a:t>
            </a:r>
            <a:r>
              <a:rPr lang="tr-TR" sz="2800" b="1" dirty="0" smtClean="0">
                <a:solidFill>
                  <a:srgbClr val="002060"/>
                </a:solidFill>
              </a:rPr>
              <a:t> )</a:t>
            </a:r>
            <a:endParaRPr lang="tr-TR" sz="2800" dirty="0" smtClean="0">
              <a:solidFill>
                <a:srgbClr val="002060"/>
              </a:solidFill>
            </a:endParaRPr>
          </a:p>
        </p:txBody>
      </p:sp>
      <p:sp>
        <p:nvSpPr>
          <p:cNvPr id="43012" name="6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Bef>
                <a:spcPct val="50000"/>
              </a:spcBef>
            </a:pPr>
            <a:r>
              <a:rPr lang="tr-TR" dirty="0" smtClean="0">
                <a:solidFill>
                  <a:srgbClr val="002060"/>
                </a:solidFill>
              </a:rPr>
              <a:t>Maskeleme ve filtreleme teknikleri genellikle 24 bit ve gri-seviye görüntüler üzerinde işaretleme (</a:t>
            </a:r>
            <a:r>
              <a:rPr lang="tr-TR" dirty="0" err="1" smtClean="0">
                <a:solidFill>
                  <a:srgbClr val="002060"/>
                </a:solidFill>
              </a:rPr>
              <a:t>marking</a:t>
            </a:r>
            <a:r>
              <a:rPr lang="tr-TR" dirty="0" smtClean="0">
                <a:solidFill>
                  <a:srgbClr val="002060"/>
                </a:solidFill>
              </a:rPr>
              <a:t>) ve filigran yapılarak uygulanmaktadır.</a:t>
            </a:r>
          </a:p>
          <a:p>
            <a:pPr algn="just" eaLnBrk="1" hangingPunct="1">
              <a:spcBef>
                <a:spcPct val="50000"/>
              </a:spcBef>
            </a:pPr>
            <a:r>
              <a:rPr lang="tr-TR" dirty="0" smtClean="0">
                <a:solidFill>
                  <a:srgbClr val="002060"/>
                </a:solidFill>
              </a:rPr>
              <a:t>İşaretleme yada filigran tekniklerinin görüntülere sıkça uygulanması nedeniyle, görüntünün değişmesi korkusu olmadan uygulanabilmektedir. </a:t>
            </a:r>
          </a:p>
          <a:p>
            <a:pPr algn="just" eaLnBrk="1" hangingPunct="1">
              <a:spcBef>
                <a:spcPct val="50000"/>
              </a:spcBef>
            </a:pPr>
            <a:r>
              <a:rPr lang="tr-TR" dirty="0" smtClean="0">
                <a:solidFill>
                  <a:srgbClr val="002060"/>
                </a:solidFill>
              </a:rPr>
              <a:t>Teknik olarak filigran bir </a:t>
            </a:r>
            <a:r>
              <a:rPr lang="tr-TR" dirty="0" err="1" smtClean="0">
                <a:solidFill>
                  <a:srgbClr val="002060"/>
                </a:solidFill>
              </a:rPr>
              <a:t>steganografik</a:t>
            </a:r>
            <a:r>
              <a:rPr lang="tr-TR" dirty="0" smtClean="0">
                <a:solidFill>
                  <a:srgbClr val="002060"/>
                </a:solidFill>
              </a:rPr>
              <a:t> biçim değildir. </a:t>
            </a:r>
          </a:p>
          <a:p>
            <a:pPr eaLnBrk="1" hangingPunct="1"/>
            <a:endParaRPr lang="tr-TR" dirty="0" smtClean="0">
              <a:solidFill>
                <a:srgbClr val="002060"/>
              </a:solidFill>
            </a:endParaRP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35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5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 smtClean="0">
                <a:solidFill>
                  <a:srgbClr val="002060"/>
                </a:solidFill>
              </a:rPr>
              <a:t>Algoritmalar ve Dönüşümler </a:t>
            </a:r>
            <a:br>
              <a:rPr lang="tr-TR" sz="3600" b="1" dirty="0" smtClean="0">
                <a:solidFill>
                  <a:srgbClr val="002060"/>
                </a:solidFill>
              </a:rPr>
            </a:br>
            <a:r>
              <a:rPr lang="tr-TR" sz="3600" b="1" dirty="0" smtClean="0">
                <a:solidFill>
                  <a:srgbClr val="002060"/>
                </a:solidFill>
              </a:rPr>
              <a:t>(</a:t>
            </a:r>
            <a:r>
              <a:rPr lang="tr-TR" sz="3600" b="1" dirty="0" err="1" smtClean="0">
                <a:solidFill>
                  <a:srgbClr val="002060"/>
                </a:solidFill>
              </a:rPr>
              <a:t>Algorithms</a:t>
            </a:r>
            <a:r>
              <a:rPr lang="tr-TR" sz="3600" b="1" dirty="0" smtClean="0">
                <a:solidFill>
                  <a:srgbClr val="002060"/>
                </a:solidFill>
              </a:rPr>
              <a:t> </a:t>
            </a:r>
            <a:r>
              <a:rPr lang="tr-TR" sz="3600" b="1" dirty="0" err="1" smtClean="0">
                <a:solidFill>
                  <a:srgbClr val="002060"/>
                </a:solidFill>
              </a:rPr>
              <a:t>and</a:t>
            </a:r>
            <a:r>
              <a:rPr lang="tr-TR" sz="3600" b="1" dirty="0" smtClean="0">
                <a:solidFill>
                  <a:srgbClr val="002060"/>
                </a:solidFill>
              </a:rPr>
              <a:t> </a:t>
            </a:r>
            <a:r>
              <a:rPr lang="tr-TR" sz="3600" b="1" dirty="0" err="1" smtClean="0">
                <a:solidFill>
                  <a:srgbClr val="002060"/>
                </a:solidFill>
              </a:rPr>
              <a:t>Transformations</a:t>
            </a:r>
            <a:r>
              <a:rPr lang="tr-TR" sz="3600" b="1" dirty="0" smtClean="0">
                <a:solidFill>
                  <a:srgbClr val="002060"/>
                </a:solidFill>
              </a:rPr>
              <a:t>)</a:t>
            </a:r>
            <a:endParaRPr lang="tr-TR" sz="3600" dirty="0" smtClean="0">
              <a:solidFill>
                <a:srgbClr val="002060"/>
              </a:solidFill>
            </a:endParaRPr>
          </a:p>
        </p:txBody>
      </p:sp>
      <p:sp>
        <p:nvSpPr>
          <p:cNvPr id="45060" name="6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spcBef>
                <a:spcPct val="50000"/>
              </a:spcBef>
            </a:pPr>
            <a:r>
              <a:rPr lang="tr-TR" dirty="0" smtClean="0">
                <a:solidFill>
                  <a:srgbClr val="002060"/>
                </a:solidFill>
              </a:rPr>
              <a:t>Son bite ekleme yöntemi bilgi gizlemek için oldukça kolay ve hızlı bir yöntemdir, fakat görüntüye uygulanan işlemler yada kayıplı sıkıştırmalar sonucunda bilgi zarar görebilmektedir.</a:t>
            </a:r>
          </a:p>
          <a:p>
            <a:pPr algn="just" eaLnBrk="1" hangingPunct="1">
              <a:spcBef>
                <a:spcPct val="50000"/>
              </a:spcBef>
            </a:pPr>
            <a:r>
              <a:rPr lang="tr-TR" dirty="0" smtClean="0">
                <a:solidFill>
                  <a:srgbClr val="002060"/>
                </a:solidFill>
              </a:rPr>
              <a:t>Yüksek kalitedeki resimlerin sıkıştırılarak örneğin </a:t>
            </a:r>
            <a:r>
              <a:rPr lang="tr-TR" dirty="0" err="1" smtClean="0">
                <a:solidFill>
                  <a:srgbClr val="002060"/>
                </a:solidFill>
              </a:rPr>
              <a:t>jpeg</a:t>
            </a:r>
            <a:r>
              <a:rPr lang="tr-TR" dirty="0" smtClean="0">
                <a:solidFill>
                  <a:srgbClr val="002060"/>
                </a:solidFill>
              </a:rPr>
              <a:t> formatı kullanılarak internet üzerinden gönderilmesi daha uygundur. Bunun için gizlenen bilginin kaybolmaması ve görüntünün sıkıştırılmasını sağlayan bazı yöntemler ve </a:t>
            </a:r>
            <a:r>
              <a:rPr lang="tr-TR" dirty="0" err="1" smtClean="0">
                <a:solidFill>
                  <a:srgbClr val="002060"/>
                </a:solidFill>
              </a:rPr>
              <a:t>steganografik</a:t>
            </a:r>
            <a:r>
              <a:rPr lang="tr-TR" dirty="0" smtClean="0">
                <a:solidFill>
                  <a:srgbClr val="002060"/>
                </a:solidFill>
              </a:rPr>
              <a:t> araçlar ortaya çıkarılmıştır. </a:t>
            </a:r>
          </a:p>
          <a:p>
            <a:pPr eaLnBrk="1" hangingPunct="1"/>
            <a:endParaRPr lang="tr-TR" dirty="0" smtClean="0">
              <a:solidFill>
                <a:srgbClr val="002060"/>
              </a:solidFill>
            </a:endParaRP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36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ChangeArrowheads="1"/>
          </p:cNvSpPr>
          <p:nvPr/>
        </p:nvSpPr>
        <p:spPr bwMode="auto">
          <a:xfrm>
            <a:off x="642910" y="1857364"/>
            <a:ext cx="7858180" cy="41857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tr-TR" dirty="0">
                <a:solidFill>
                  <a:srgbClr val="002060"/>
                </a:solidFill>
              </a:rPr>
              <a:t> </a:t>
            </a:r>
            <a:r>
              <a:rPr lang="tr-TR" dirty="0" smtClean="0">
                <a:solidFill>
                  <a:srgbClr val="002060"/>
                </a:solidFill>
              </a:rPr>
              <a:t>  Hem </a:t>
            </a:r>
            <a:r>
              <a:rPr lang="tr-TR" dirty="0">
                <a:solidFill>
                  <a:srgbClr val="002060"/>
                </a:solidFill>
              </a:rPr>
              <a:t>sıkıştırma </a:t>
            </a:r>
            <a:r>
              <a:rPr lang="tr-TR" dirty="0" err="1">
                <a:solidFill>
                  <a:srgbClr val="002060"/>
                </a:solidFill>
              </a:rPr>
              <a:t>hemde</a:t>
            </a:r>
            <a:r>
              <a:rPr lang="tr-TR" dirty="0">
                <a:solidFill>
                  <a:srgbClr val="002060"/>
                </a:solidFill>
              </a:rPr>
              <a:t> bilgi gizleme işlemlerini </a:t>
            </a:r>
            <a:r>
              <a:rPr lang="tr-TR" dirty="0" smtClean="0">
                <a:solidFill>
                  <a:srgbClr val="002060"/>
                </a:solidFill>
              </a:rPr>
              <a:t>yapan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>
                <a:solidFill>
                  <a:srgbClr val="002060"/>
                </a:solidFill>
              </a:rPr>
              <a:t>J</a:t>
            </a:r>
            <a:r>
              <a:rPr lang="tr-TR" dirty="0" err="1" smtClean="0">
                <a:solidFill>
                  <a:srgbClr val="002060"/>
                </a:solidFill>
              </a:rPr>
              <a:t>peg</a:t>
            </a:r>
            <a:r>
              <a:rPr lang="tr-TR" dirty="0" smtClean="0">
                <a:solidFill>
                  <a:srgbClr val="002060"/>
                </a:solidFill>
              </a:rPr>
              <a:t>-   </a:t>
            </a:r>
            <a:r>
              <a:rPr lang="tr-TR" dirty="0" err="1">
                <a:solidFill>
                  <a:srgbClr val="002060"/>
                </a:solidFill>
              </a:rPr>
              <a:t>jsteg</a:t>
            </a:r>
            <a:endParaRPr lang="tr-TR" dirty="0">
              <a:solidFill>
                <a:srgbClr val="002060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tr-TR" dirty="0">
                <a:solidFill>
                  <a:srgbClr val="002060"/>
                </a:solidFill>
              </a:rPr>
              <a:t> </a:t>
            </a:r>
            <a:r>
              <a:rPr lang="tr-TR" dirty="0" err="1">
                <a:solidFill>
                  <a:srgbClr val="002060"/>
                </a:solidFill>
              </a:rPr>
              <a:t>Stego</a:t>
            </a:r>
            <a:r>
              <a:rPr lang="tr-TR" dirty="0">
                <a:solidFill>
                  <a:srgbClr val="002060"/>
                </a:solidFill>
              </a:rPr>
              <a:t>-</a:t>
            </a:r>
            <a:r>
              <a:rPr lang="tr-TR" dirty="0" err="1">
                <a:solidFill>
                  <a:srgbClr val="002060"/>
                </a:solidFill>
              </a:rPr>
              <a:t>Dos</a:t>
            </a:r>
            <a:endParaRPr lang="tr-TR" dirty="0">
              <a:solidFill>
                <a:srgbClr val="002060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tr-TR" dirty="0">
                <a:solidFill>
                  <a:srgbClr val="002060"/>
                </a:solidFill>
              </a:rPr>
              <a:t> Picture-Mark</a:t>
            </a: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tr-TR" dirty="0">
                <a:solidFill>
                  <a:srgbClr val="002060"/>
                </a:solidFill>
              </a:rPr>
              <a:t> </a:t>
            </a:r>
            <a:r>
              <a:rPr lang="tr-TR" dirty="0" err="1">
                <a:solidFill>
                  <a:srgbClr val="002060"/>
                </a:solidFill>
              </a:rPr>
              <a:t>SureSign</a:t>
            </a:r>
            <a:endParaRPr lang="tr-TR" dirty="0">
              <a:solidFill>
                <a:srgbClr val="002060"/>
              </a:solidFill>
            </a:endParaRPr>
          </a:p>
          <a:p>
            <a:pPr>
              <a:spcBef>
                <a:spcPct val="50000"/>
              </a:spcBef>
              <a:buFont typeface="Wingdings" pitchFamily="2" charset="2"/>
              <a:buChar char="§"/>
            </a:pPr>
            <a:r>
              <a:rPr lang="tr-TR" dirty="0">
                <a:solidFill>
                  <a:srgbClr val="002060"/>
                </a:solidFill>
              </a:rPr>
              <a:t> S-</a:t>
            </a:r>
            <a:r>
              <a:rPr lang="tr-TR" dirty="0" err="1">
                <a:solidFill>
                  <a:srgbClr val="002060"/>
                </a:solidFill>
              </a:rPr>
              <a:t>Tools</a:t>
            </a: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5" name="5 Başlık"/>
          <p:cNvSpPr txBox="1">
            <a:spLocks/>
          </p:cNvSpPr>
          <p:nvPr/>
        </p:nvSpPr>
        <p:spPr bwMode="auto">
          <a:xfrm>
            <a:off x="500034" y="214290"/>
            <a:ext cx="8042275" cy="144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None/>
              <a:tabLst/>
              <a:defRPr/>
            </a:pPr>
            <a:r>
              <a:rPr kumimoji="0" lang="tr-T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Algoritmalar ve Dönüşümler </a:t>
            </a:r>
            <a:br>
              <a:rPr kumimoji="0" lang="tr-T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tr-T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tr-TR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Algorithms</a:t>
            </a:r>
            <a:r>
              <a:rPr kumimoji="0" lang="tr-T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tr-T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Transformations</a:t>
            </a:r>
            <a:r>
              <a:rPr kumimoji="0" lang="tr-T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tr-TR" sz="3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4DC7E-1859-4A81-A617-D6874FB5E26A}" type="slidenum">
              <a:rPr lang="tr-TR" smtClean="0"/>
              <a:pPr>
                <a:defRPr/>
              </a:pPr>
              <a:t>37</a:t>
            </a:fld>
            <a:endParaRPr lang="tr-TR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Yrd.Doç.Dr. Resul DAŞ</a:t>
            </a:r>
            <a:endParaRPr lang="tr-TR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5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55717" y="2498719"/>
            <a:ext cx="1933575" cy="2447925"/>
          </a:xfrm>
          <a:noFill/>
        </p:spPr>
      </p:pic>
      <p:pic>
        <p:nvPicPr>
          <p:cNvPr id="47107" name="Picture 8"/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214942" y="2571744"/>
            <a:ext cx="2533650" cy="1714500"/>
          </a:xfrm>
          <a:noFill/>
        </p:spPr>
      </p:pic>
      <p:sp>
        <p:nvSpPr>
          <p:cNvPr id="47108" name="Text Box 7"/>
          <p:cNvSpPr txBox="1">
            <a:spLocks noChangeArrowheads="1"/>
          </p:cNvSpPr>
          <p:nvPr/>
        </p:nvSpPr>
        <p:spPr bwMode="auto">
          <a:xfrm>
            <a:off x="1543055" y="5330819"/>
            <a:ext cx="18002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tr-TR" sz="2000"/>
              <a:t>Orjinal resim</a:t>
            </a:r>
          </a:p>
        </p:txBody>
      </p:sp>
      <p:sp>
        <p:nvSpPr>
          <p:cNvPr id="47109" name="Text Box 11"/>
          <p:cNvSpPr txBox="1">
            <a:spLocks noChangeArrowheads="1"/>
          </p:cNvSpPr>
          <p:nvPr/>
        </p:nvSpPr>
        <p:spPr bwMode="auto">
          <a:xfrm>
            <a:off x="4208467" y="4587869"/>
            <a:ext cx="4006871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tr-TR" sz="2000" dirty="0" err="1">
                <a:solidFill>
                  <a:srgbClr val="F21E74"/>
                </a:solidFill>
              </a:rPr>
              <a:t>Stego</a:t>
            </a:r>
            <a:r>
              <a:rPr lang="tr-TR" sz="2000" dirty="0">
                <a:solidFill>
                  <a:srgbClr val="F21E74"/>
                </a:solidFill>
              </a:rPr>
              <a:t>-</a:t>
            </a:r>
            <a:r>
              <a:rPr lang="tr-TR" sz="2000" dirty="0" err="1">
                <a:solidFill>
                  <a:srgbClr val="F21E74"/>
                </a:solidFill>
              </a:rPr>
              <a:t>Dos</a:t>
            </a:r>
            <a:r>
              <a:rPr lang="tr-TR" sz="2000" dirty="0"/>
              <a:t> kullanılarak içine veri gömülmüş resim</a:t>
            </a:r>
          </a:p>
        </p:txBody>
      </p:sp>
      <p:sp>
        <p:nvSpPr>
          <p:cNvPr id="8" name="5 Başlık"/>
          <p:cNvSpPr txBox="1">
            <a:spLocks/>
          </p:cNvSpPr>
          <p:nvPr/>
        </p:nvSpPr>
        <p:spPr bwMode="auto">
          <a:xfrm>
            <a:off x="500034" y="214290"/>
            <a:ext cx="8042275" cy="144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None/>
              <a:tabLst/>
              <a:defRPr/>
            </a:pPr>
            <a:r>
              <a:rPr kumimoji="0" lang="tr-T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Algoritmalar ve Dönüşümler </a:t>
            </a:r>
            <a:br>
              <a:rPr kumimoji="0" lang="tr-T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tr-T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tr-TR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Algorithms</a:t>
            </a:r>
            <a:r>
              <a:rPr kumimoji="0" lang="tr-T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</a:t>
            </a:r>
            <a:r>
              <a:rPr kumimoji="0" lang="tr-T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tr-TR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Transformations</a:t>
            </a:r>
            <a:r>
              <a:rPr kumimoji="0" lang="tr-T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tr-TR" sz="3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12 Slayt Numarası Yer Tutucusu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27D00D7E-6412-4AE3-90BD-76A6715C779C}" type="slidenum">
              <a:rPr lang="en-US" altLang="tr-TR" smtClean="0"/>
              <a:pPr>
                <a:defRPr/>
              </a:pPr>
              <a:t>38</a:t>
            </a:fld>
            <a:endParaRPr lang="en-US" altLang="tr-TR" dirty="0"/>
          </a:p>
        </p:txBody>
      </p:sp>
      <p:sp>
        <p:nvSpPr>
          <p:cNvPr id="14" name="13 Altbilgi Yer Tutucusu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5"/>
          <p:cNvSpPr txBox="1">
            <a:spLocks noChangeArrowheads="1"/>
          </p:cNvSpPr>
          <p:nvPr/>
        </p:nvSpPr>
        <p:spPr bwMode="auto">
          <a:xfrm>
            <a:off x="0" y="765175"/>
            <a:ext cx="9144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lang="tr-TR">
              <a:solidFill>
                <a:srgbClr val="F21E74"/>
              </a:solidFill>
            </a:endParaRPr>
          </a:p>
        </p:txBody>
      </p:sp>
      <p:sp>
        <p:nvSpPr>
          <p:cNvPr id="48133" name="Text Box 7"/>
          <p:cNvSpPr txBox="1">
            <a:spLocks noChangeArrowheads="1"/>
          </p:cNvSpPr>
          <p:nvPr/>
        </p:nvSpPr>
        <p:spPr bwMode="auto">
          <a:xfrm>
            <a:off x="642910" y="1928802"/>
            <a:ext cx="8000992" cy="2964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Tx/>
              <a:buNone/>
            </a:pPr>
            <a:r>
              <a:rPr lang="tr-TR" dirty="0">
                <a:solidFill>
                  <a:srgbClr val="002060"/>
                </a:solidFill>
              </a:rPr>
              <a:t>İnsan işitme sistemi (</a:t>
            </a:r>
            <a:r>
              <a:rPr lang="tr-TR" dirty="0" err="1">
                <a:solidFill>
                  <a:srgbClr val="002060"/>
                </a:solidFill>
              </a:rPr>
              <a:t>Human</a:t>
            </a:r>
            <a:r>
              <a:rPr lang="tr-TR" dirty="0">
                <a:solidFill>
                  <a:srgbClr val="002060"/>
                </a:solidFill>
              </a:rPr>
              <a:t> </a:t>
            </a:r>
            <a:r>
              <a:rPr lang="tr-TR" dirty="0" err="1">
                <a:solidFill>
                  <a:srgbClr val="002060"/>
                </a:solidFill>
              </a:rPr>
              <a:t>auditory</a:t>
            </a:r>
            <a:r>
              <a:rPr lang="tr-TR" dirty="0">
                <a:solidFill>
                  <a:srgbClr val="002060"/>
                </a:solidFill>
              </a:rPr>
              <a:t> </a:t>
            </a:r>
            <a:r>
              <a:rPr lang="tr-TR" dirty="0" err="1">
                <a:solidFill>
                  <a:srgbClr val="002060"/>
                </a:solidFill>
              </a:rPr>
              <a:t>system</a:t>
            </a:r>
            <a:r>
              <a:rPr lang="tr-TR" dirty="0">
                <a:solidFill>
                  <a:srgbClr val="002060"/>
                </a:solidFill>
              </a:rPr>
              <a:t>-HAS) aralığı yüzünden, ses sinyalleri içerisine bilgi gizleme oldukça uğraş gerektiren bir konudur. </a:t>
            </a:r>
          </a:p>
          <a:p>
            <a:pPr algn="just">
              <a:spcBef>
                <a:spcPct val="50000"/>
              </a:spcBef>
              <a:buFontTx/>
              <a:buNone/>
            </a:pPr>
            <a:r>
              <a:rPr lang="tr-TR" dirty="0">
                <a:solidFill>
                  <a:srgbClr val="002060"/>
                </a:solidFill>
              </a:rPr>
              <a:t>HAS 1/1.000’den daha büyük frekans aralığını </a:t>
            </a:r>
            <a:r>
              <a:rPr lang="tr-TR" dirty="0" err="1">
                <a:solidFill>
                  <a:srgbClr val="002060"/>
                </a:solidFill>
              </a:rPr>
              <a:t>farkedebilir</a:t>
            </a:r>
            <a:r>
              <a:rPr lang="tr-TR" dirty="0">
                <a:solidFill>
                  <a:srgbClr val="002060"/>
                </a:solidFill>
              </a:rPr>
              <a:t>. Aynı zamanda HAS nereden geldiği belli olmayan gürültülere de oldukça duyarlıdır. </a:t>
            </a:r>
          </a:p>
        </p:txBody>
      </p:sp>
      <p:sp>
        <p:nvSpPr>
          <p:cNvPr id="6" name="5 Başlık"/>
          <p:cNvSpPr txBox="1">
            <a:spLocks/>
          </p:cNvSpPr>
          <p:nvPr/>
        </p:nvSpPr>
        <p:spPr bwMode="auto">
          <a:xfrm>
            <a:off x="500034" y="642918"/>
            <a:ext cx="8042275" cy="101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None/>
              <a:tabLst/>
              <a:defRPr/>
            </a:pPr>
            <a:r>
              <a:rPr kumimoji="0" lang="tr-T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Ses </a:t>
            </a:r>
            <a:r>
              <a:rPr kumimoji="0" lang="tr-TR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Stegano</a:t>
            </a:r>
            <a:r>
              <a:rPr kumimoji="0" lang="tr-TR" sz="3600" b="1" dirty="0" err="1" smtClean="0">
                <a:solidFill>
                  <a:srgbClr val="002060"/>
                </a:solidFill>
                <a:latin typeface="+mn-lt"/>
              </a:rPr>
              <a:t>grafi</a:t>
            </a:r>
            <a:endParaRPr kumimoji="0" lang="tr-TR" sz="3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10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39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2" name="1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5"/>
          <p:cNvSpPr txBox="1">
            <a:spLocks noChangeArrowheads="1"/>
          </p:cNvSpPr>
          <p:nvPr/>
        </p:nvSpPr>
        <p:spPr bwMode="auto">
          <a:xfrm>
            <a:off x="34925" y="1911350"/>
            <a:ext cx="18716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0" lang="tr-TR" sz="1600">
                <a:solidFill>
                  <a:srgbClr val="2E9C0C"/>
                </a:solidFill>
                <a:latin typeface="Arial" charset="0"/>
              </a:rPr>
              <a:t>Gizli Kanallar (</a:t>
            </a:r>
            <a:r>
              <a:rPr kumimoji="0" lang="tr-TR" sz="1600" i="1">
                <a:solidFill>
                  <a:srgbClr val="2E9C0C"/>
                </a:solidFill>
                <a:latin typeface="Arial" charset="0"/>
              </a:rPr>
              <a:t>Covert Channels</a:t>
            </a:r>
            <a:r>
              <a:rPr kumimoji="0" lang="tr-TR" sz="1600">
                <a:solidFill>
                  <a:srgbClr val="2E9C0C"/>
                </a:solidFill>
                <a:latin typeface="Arial" charset="0"/>
              </a:rPr>
              <a:t>)</a:t>
            </a:r>
          </a:p>
        </p:txBody>
      </p:sp>
      <p:sp>
        <p:nvSpPr>
          <p:cNvPr id="8196" name="Text Box 6"/>
          <p:cNvSpPr txBox="1">
            <a:spLocks noChangeArrowheads="1"/>
          </p:cNvSpPr>
          <p:nvPr/>
        </p:nvSpPr>
        <p:spPr bwMode="auto">
          <a:xfrm>
            <a:off x="1908175" y="1911350"/>
            <a:ext cx="17637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kumimoji="0" lang="tr-TR" sz="1600" dirty="0">
                <a:solidFill>
                  <a:srgbClr val="2E9C0C"/>
                </a:solidFill>
                <a:latin typeface="Arial" charset="0"/>
              </a:rPr>
              <a:t>Steganografi (</a:t>
            </a:r>
            <a:r>
              <a:rPr kumimoji="0" lang="tr-TR" sz="1600" i="1" dirty="0" err="1">
                <a:solidFill>
                  <a:srgbClr val="2E9C0C"/>
                </a:solidFill>
                <a:latin typeface="Arial" charset="0"/>
              </a:rPr>
              <a:t>Steganography</a:t>
            </a:r>
            <a:r>
              <a:rPr kumimoji="0" lang="tr-TR" sz="1600" dirty="0">
                <a:solidFill>
                  <a:srgbClr val="2E9C0C"/>
                </a:solidFill>
                <a:latin typeface="Arial" charset="0"/>
              </a:rPr>
              <a:t>)</a:t>
            </a:r>
          </a:p>
        </p:txBody>
      </p:sp>
      <p:sp>
        <p:nvSpPr>
          <p:cNvPr id="8197" name="Text Box 7"/>
          <p:cNvSpPr txBox="1">
            <a:spLocks noChangeArrowheads="1"/>
          </p:cNvSpPr>
          <p:nvPr/>
        </p:nvSpPr>
        <p:spPr bwMode="auto">
          <a:xfrm>
            <a:off x="3779838" y="1911350"/>
            <a:ext cx="23764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0" lang="tr-TR" sz="1600">
                <a:solidFill>
                  <a:srgbClr val="2E9C0C"/>
                </a:solidFill>
                <a:latin typeface="Arial" charset="0"/>
              </a:rPr>
              <a:t>Gerçek Kimliği Saklama (</a:t>
            </a:r>
            <a:r>
              <a:rPr kumimoji="0" lang="tr-TR" sz="1600" i="1">
                <a:solidFill>
                  <a:srgbClr val="2E9C0C"/>
                </a:solidFill>
                <a:latin typeface="Arial" charset="0"/>
              </a:rPr>
              <a:t>Anonymity</a:t>
            </a:r>
            <a:r>
              <a:rPr kumimoji="0" lang="tr-TR" sz="1600">
                <a:solidFill>
                  <a:srgbClr val="2E9C0C"/>
                </a:solidFill>
                <a:latin typeface="Arial" charset="0"/>
              </a:rPr>
              <a:t>)</a:t>
            </a:r>
          </a:p>
        </p:txBody>
      </p:sp>
      <p:sp>
        <p:nvSpPr>
          <p:cNvPr id="8198" name="Text Box 8"/>
          <p:cNvSpPr txBox="1">
            <a:spLocks noChangeArrowheads="1"/>
          </p:cNvSpPr>
          <p:nvPr/>
        </p:nvSpPr>
        <p:spPr bwMode="auto">
          <a:xfrm>
            <a:off x="6732588" y="1911350"/>
            <a:ext cx="23764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0" lang="tr-TR" sz="1600">
                <a:solidFill>
                  <a:srgbClr val="2E9C0C"/>
                </a:solidFill>
                <a:latin typeface="Arial" charset="0"/>
              </a:rPr>
              <a:t>Telif hakkı İşaretlemesi (</a:t>
            </a:r>
            <a:r>
              <a:rPr kumimoji="0" lang="tr-TR" sz="1600" i="1">
                <a:solidFill>
                  <a:srgbClr val="2E9C0C"/>
                </a:solidFill>
                <a:latin typeface="Arial" charset="0"/>
              </a:rPr>
              <a:t>Copyright marking</a:t>
            </a:r>
            <a:r>
              <a:rPr kumimoji="0" lang="tr-TR" sz="1600">
                <a:solidFill>
                  <a:srgbClr val="2E9C0C"/>
                </a:solidFill>
                <a:latin typeface="Arial" charset="0"/>
              </a:rPr>
              <a:t>)</a:t>
            </a:r>
          </a:p>
        </p:txBody>
      </p:sp>
      <p:cxnSp>
        <p:nvCxnSpPr>
          <p:cNvPr id="8199" name="AutoShape 9"/>
          <p:cNvCxnSpPr>
            <a:cxnSpLocks noChangeShapeType="1"/>
            <a:endCxn id="8195" idx="0"/>
          </p:cNvCxnSpPr>
          <p:nvPr/>
        </p:nvCxnSpPr>
        <p:spPr bwMode="auto">
          <a:xfrm rot="5400000">
            <a:off x="2522538" y="-209550"/>
            <a:ext cx="569912" cy="3671888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8200" name="AutoShape 10"/>
          <p:cNvCxnSpPr>
            <a:cxnSpLocks noChangeShapeType="1"/>
            <a:endCxn id="8196" idx="0"/>
          </p:cNvCxnSpPr>
          <p:nvPr/>
        </p:nvCxnSpPr>
        <p:spPr bwMode="auto">
          <a:xfrm rot="5400000">
            <a:off x="3432176" y="700087"/>
            <a:ext cx="569912" cy="1852613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8201" name="AutoShape 11"/>
          <p:cNvCxnSpPr>
            <a:cxnSpLocks noChangeShapeType="1"/>
            <a:endCxn id="8197" idx="0"/>
          </p:cNvCxnSpPr>
          <p:nvPr/>
        </p:nvCxnSpPr>
        <p:spPr bwMode="auto">
          <a:xfrm rot="16200000" flipH="1">
            <a:off x="4521201" y="1463675"/>
            <a:ext cx="569912" cy="325437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8202" name="AutoShape 12"/>
          <p:cNvCxnSpPr>
            <a:cxnSpLocks noChangeShapeType="1"/>
            <a:endCxn id="8198" idx="0"/>
          </p:cNvCxnSpPr>
          <p:nvPr/>
        </p:nvCxnSpPr>
        <p:spPr bwMode="auto">
          <a:xfrm rot="16200000" flipH="1">
            <a:off x="5997576" y="-12700"/>
            <a:ext cx="569912" cy="3278187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8203" name="Text Box 13"/>
          <p:cNvSpPr txBox="1">
            <a:spLocks noChangeArrowheads="1"/>
          </p:cNvSpPr>
          <p:nvPr/>
        </p:nvSpPr>
        <p:spPr bwMode="auto">
          <a:xfrm>
            <a:off x="0" y="3157538"/>
            <a:ext cx="23399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kumimoji="0" lang="tr-TR" sz="1600" dirty="0">
                <a:solidFill>
                  <a:srgbClr val="FF0066"/>
                </a:solidFill>
                <a:latin typeface="Arial" charset="0"/>
              </a:rPr>
              <a:t>Dilbilim Steganografi (</a:t>
            </a:r>
            <a:r>
              <a:rPr kumimoji="0" lang="tr-TR" sz="1600" i="1" dirty="0" err="1">
                <a:solidFill>
                  <a:srgbClr val="FF0066"/>
                </a:solidFill>
                <a:latin typeface="Arial" charset="0"/>
              </a:rPr>
              <a:t>Linguistic</a:t>
            </a:r>
            <a:r>
              <a:rPr kumimoji="0" lang="tr-TR" sz="1600" i="1" dirty="0">
                <a:solidFill>
                  <a:srgbClr val="FF0066"/>
                </a:solidFill>
                <a:latin typeface="Arial" charset="0"/>
              </a:rPr>
              <a:t> </a:t>
            </a:r>
            <a:r>
              <a:rPr kumimoji="0" lang="tr-TR" sz="1600" i="1" dirty="0" err="1">
                <a:solidFill>
                  <a:srgbClr val="FF0066"/>
                </a:solidFill>
                <a:latin typeface="Arial" charset="0"/>
              </a:rPr>
              <a:t>Steganography</a:t>
            </a:r>
            <a:r>
              <a:rPr kumimoji="0" lang="tr-TR" sz="1600" dirty="0">
                <a:solidFill>
                  <a:srgbClr val="FF0066"/>
                </a:solidFill>
                <a:latin typeface="Arial" charset="0"/>
              </a:rPr>
              <a:t>)</a:t>
            </a:r>
          </a:p>
        </p:txBody>
      </p:sp>
      <p:sp>
        <p:nvSpPr>
          <p:cNvPr id="8204" name="Text Box 14"/>
          <p:cNvSpPr txBox="1">
            <a:spLocks noChangeArrowheads="1"/>
          </p:cNvSpPr>
          <p:nvPr/>
        </p:nvSpPr>
        <p:spPr bwMode="auto">
          <a:xfrm>
            <a:off x="2484438" y="3135313"/>
            <a:ext cx="2232025" cy="119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kumimoji="0" lang="tr-TR" sz="1600" dirty="0">
                <a:solidFill>
                  <a:srgbClr val="FF0066"/>
                </a:solidFill>
                <a:latin typeface="Arial" charset="0"/>
              </a:rPr>
              <a:t>Teknik Steganografi (</a:t>
            </a:r>
            <a:r>
              <a:rPr kumimoji="0" lang="tr-TR" sz="1600" i="1" dirty="0" err="1">
                <a:solidFill>
                  <a:srgbClr val="FF0066"/>
                </a:solidFill>
                <a:latin typeface="Arial" charset="0"/>
              </a:rPr>
              <a:t>Tehnical</a:t>
            </a:r>
            <a:r>
              <a:rPr kumimoji="0" lang="tr-TR" sz="1600" i="1" dirty="0">
                <a:solidFill>
                  <a:srgbClr val="FF0066"/>
                </a:solidFill>
                <a:latin typeface="Arial" charset="0"/>
              </a:rPr>
              <a:t> </a:t>
            </a:r>
            <a:r>
              <a:rPr kumimoji="0" lang="tr-TR" sz="1600" i="1" dirty="0" err="1">
                <a:solidFill>
                  <a:srgbClr val="FF0066"/>
                </a:solidFill>
                <a:latin typeface="Arial" charset="0"/>
              </a:rPr>
              <a:t>Steganography</a:t>
            </a:r>
            <a:r>
              <a:rPr kumimoji="0" lang="tr-TR" sz="1600" dirty="0">
                <a:solidFill>
                  <a:srgbClr val="FF0066"/>
                </a:solidFill>
                <a:latin typeface="Arial" charset="0"/>
              </a:rPr>
              <a:t>)</a:t>
            </a:r>
          </a:p>
          <a:p>
            <a:pPr>
              <a:spcBef>
                <a:spcPct val="50000"/>
              </a:spcBef>
              <a:buFontTx/>
              <a:buNone/>
            </a:pPr>
            <a:endParaRPr kumimoji="0" lang="tr-TR" sz="1600" dirty="0">
              <a:solidFill>
                <a:srgbClr val="FF0066"/>
              </a:solidFill>
              <a:latin typeface="Arial" charset="0"/>
            </a:endParaRPr>
          </a:p>
        </p:txBody>
      </p:sp>
      <p:cxnSp>
        <p:nvCxnSpPr>
          <p:cNvPr id="8205" name="AutoShape 15"/>
          <p:cNvCxnSpPr>
            <a:cxnSpLocks noChangeShapeType="1"/>
            <a:stCxn id="8196" idx="2"/>
            <a:endCxn id="8203" idx="0"/>
          </p:cNvCxnSpPr>
          <p:nvPr/>
        </p:nvCxnSpPr>
        <p:spPr bwMode="auto">
          <a:xfrm rot="5400000">
            <a:off x="1647825" y="2014538"/>
            <a:ext cx="665163" cy="1620837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8206" name="AutoShape 16"/>
          <p:cNvCxnSpPr>
            <a:cxnSpLocks noChangeShapeType="1"/>
            <a:stCxn id="8196" idx="2"/>
            <a:endCxn id="8204" idx="0"/>
          </p:cNvCxnSpPr>
          <p:nvPr/>
        </p:nvCxnSpPr>
        <p:spPr bwMode="auto">
          <a:xfrm rot="16200000" flipH="1">
            <a:off x="2874169" y="2409031"/>
            <a:ext cx="642938" cy="809625"/>
          </a:xfrm>
          <a:prstGeom prst="bentConnector3">
            <a:avLst>
              <a:gd name="adj1" fmla="val 498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8207" name="Text Box 17"/>
          <p:cNvSpPr txBox="1">
            <a:spLocks noChangeArrowheads="1"/>
          </p:cNvSpPr>
          <p:nvPr/>
        </p:nvSpPr>
        <p:spPr bwMode="auto">
          <a:xfrm>
            <a:off x="5146675" y="3135313"/>
            <a:ext cx="23050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0" lang="tr-TR" sz="1600">
                <a:latin typeface="Arial" charset="0"/>
              </a:rPr>
              <a:t> </a:t>
            </a:r>
            <a:r>
              <a:rPr kumimoji="0" lang="tr-TR" sz="1600">
                <a:solidFill>
                  <a:srgbClr val="FF0066"/>
                </a:solidFill>
                <a:latin typeface="Arial" charset="0"/>
              </a:rPr>
              <a:t>Güçlü Telif hakkı İşaretlemesi (</a:t>
            </a:r>
            <a:r>
              <a:rPr kumimoji="0" lang="tr-TR" sz="1600" i="1">
                <a:solidFill>
                  <a:srgbClr val="FF0066"/>
                </a:solidFill>
                <a:latin typeface="Arial" charset="0"/>
              </a:rPr>
              <a:t>Robust Copyright Marking</a:t>
            </a:r>
            <a:r>
              <a:rPr kumimoji="0" lang="tr-TR" sz="1600">
                <a:solidFill>
                  <a:srgbClr val="FF0066"/>
                </a:solidFill>
                <a:latin typeface="Arial" charset="0"/>
              </a:rPr>
              <a:t> )</a:t>
            </a:r>
          </a:p>
        </p:txBody>
      </p:sp>
      <p:sp>
        <p:nvSpPr>
          <p:cNvPr id="8208" name="Text Box 18"/>
          <p:cNvSpPr txBox="1">
            <a:spLocks noChangeArrowheads="1"/>
          </p:cNvSpPr>
          <p:nvPr/>
        </p:nvSpPr>
        <p:spPr bwMode="auto">
          <a:xfrm>
            <a:off x="7451725" y="3135313"/>
            <a:ext cx="1584325" cy="143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0" lang="tr-TR" sz="1600">
                <a:solidFill>
                  <a:srgbClr val="FF0066"/>
                </a:solidFill>
                <a:latin typeface="Arial" charset="0"/>
              </a:rPr>
              <a:t>Kolay  İşaretleme (</a:t>
            </a:r>
            <a:r>
              <a:rPr kumimoji="0" lang="tr-TR" sz="1600" i="1">
                <a:solidFill>
                  <a:srgbClr val="FF0066"/>
                </a:solidFill>
                <a:latin typeface="Arial" charset="0"/>
              </a:rPr>
              <a:t>Fragile Watermarking</a:t>
            </a:r>
            <a:r>
              <a:rPr kumimoji="0" lang="tr-TR" sz="1600">
                <a:solidFill>
                  <a:srgbClr val="FF0066"/>
                </a:solidFill>
                <a:latin typeface="Arial" charset="0"/>
              </a:rPr>
              <a:t> )</a:t>
            </a:r>
          </a:p>
          <a:p>
            <a:pPr algn="ctr">
              <a:spcBef>
                <a:spcPct val="50000"/>
              </a:spcBef>
              <a:buFontTx/>
              <a:buNone/>
            </a:pPr>
            <a:endParaRPr kumimoji="0" lang="tr-TR" sz="1600">
              <a:solidFill>
                <a:srgbClr val="FF0066"/>
              </a:solidFill>
              <a:latin typeface="Arial" charset="0"/>
            </a:endParaRPr>
          </a:p>
        </p:txBody>
      </p:sp>
      <p:cxnSp>
        <p:nvCxnSpPr>
          <p:cNvPr id="8209" name="AutoShape 19"/>
          <p:cNvCxnSpPr>
            <a:cxnSpLocks noChangeShapeType="1"/>
            <a:stCxn id="8198" idx="2"/>
            <a:endCxn id="8207" idx="0"/>
          </p:cNvCxnSpPr>
          <p:nvPr/>
        </p:nvCxnSpPr>
        <p:spPr bwMode="auto">
          <a:xfrm rot="5400000">
            <a:off x="6788944" y="2002631"/>
            <a:ext cx="642938" cy="1622425"/>
          </a:xfrm>
          <a:prstGeom prst="bentConnector3">
            <a:avLst>
              <a:gd name="adj1" fmla="val 498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8210" name="AutoShape 20"/>
          <p:cNvCxnSpPr>
            <a:cxnSpLocks noChangeShapeType="1"/>
            <a:stCxn id="8198" idx="2"/>
            <a:endCxn id="8208" idx="0"/>
          </p:cNvCxnSpPr>
          <p:nvPr/>
        </p:nvCxnSpPr>
        <p:spPr bwMode="auto">
          <a:xfrm rot="16200000" flipH="1">
            <a:off x="7761288" y="2652712"/>
            <a:ext cx="642938" cy="322263"/>
          </a:xfrm>
          <a:prstGeom prst="bentConnector3">
            <a:avLst>
              <a:gd name="adj1" fmla="val 4987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8211" name="Text Box 21"/>
          <p:cNvSpPr txBox="1">
            <a:spLocks noChangeArrowheads="1"/>
          </p:cNvSpPr>
          <p:nvPr/>
        </p:nvSpPr>
        <p:spPr bwMode="auto">
          <a:xfrm>
            <a:off x="4065588" y="4214813"/>
            <a:ext cx="20177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0" lang="tr-TR" sz="1600">
                <a:solidFill>
                  <a:srgbClr val="00CC00"/>
                </a:solidFill>
                <a:latin typeface="Arial" charset="0"/>
              </a:rPr>
              <a:t> </a:t>
            </a:r>
            <a:r>
              <a:rPr kumimoji="0" lang="tr-TR" sz="1600">
                <a:solidFill>
                  <a:srgbClr val="000099"/>
                </a:solidFill>
                <a:latin typeface="Arial" charset="0"/>
              </a:rPr>
              <a:t>Parmak İzi (</a:t>
            </a:r>
            <a:r>
              <a:rPr kumimoji="0" lang="tr-TR" sz="1600" i="1">
                <a:solidFill>
                  <a:srgbClr val="000099"/>
                </a:solidFill>
                <a:latin typeface="Arial" charset="0"/>
              </a:rPr>
              <a:t>Fingerprinting</a:t>
            </a:r>
            <a:r>
              <a:rPr kumimoji="0" lang="tr-TR" sz="1600">
                <a:solidFill>
                  <a:srgbClr val="000099"/>
                </a:solidFill>
                <a:latin typeface="Arial" charset="0"/>
              </a:rPr>
              <a:t>)</a:t>
            </a:r>
          </a:p>
        </p:txBody>
      </p:sp>
      <p:sp>
        <p:nvSpPr>
          <p:cNvPr id="8212" name="Text Box 22"/>
          <p:cNvSpPr txBox="1">
            <a:spLocks noChangeArrowheads="1"/>
          </p:cNvSpPr>
          <p:nvPr/>
        </p:nvSpPr>
        <p:spPr bwMode="auto">
          <a:xfrm>
            <a:off x="6226175" y="4214813"/>
            <a:ext cx="20177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0" lang="tr-TR" sz="1600">
                <a:solidFill>
                  <a:srgbClr val="00CC00"/>
                </a:solidFill>
                <a:latin typeface="Arial" charset="0"/>
              </a:rPr>
              <a:t> </a:t>
            </a:r>
            <a:r>
              <a:rPr kumimoji="0" lang="tr-TR" sz="1600">
                <a:solidFill>
                  <a:srgbClr val="000099"/>
                </a:solidFill>
                <a:latin typeface="Arial" charset="0"/>
              </a:rPr>
              <a:t>Filigran (</a:t>
            </a:r>
            <a:r>
              <a:rPr kumimoji="0" lang="tr-TR" sz="1600" i="1">
                <a:solidFill>
                  <a:srgbClr val="000099"/>
                </a:solidFill>
                <a:latin typeface="Arial" charset="0"/>
              </a:rPr>
              <a:t>Watermarking</a:t>
            </a:r>
            <a:r>
              <a:rPr kumimoji="0" lang="tr-TR" sz="1600">
                <a:solidFill>
                  <a:srgbClr val="000099"/>
                </a:solidFill>
                <a:latin typeface="Arial" charset="0"/>
              </a:rPr>
              <a:t>)</a:t>
            </a:r>
          </a:p>
        </p:txBody>
      </p:sp>
      <p:cxnSp>
        <p:nvCxnSpPr>
          <p:cNvPr id="8213" name="AutoShape 23"/>
          <p:cNvCxnSpPr>
            <a:cxnSpLocks noChangeShapeType="1"/>
            <a:stCxn id="8207" idx="2"/>
            <a:endCxn id="8211" idx="0"/>
          </p:cNvCxnSpPr>
          <p:nvPr/>
        </p:nvCxnSpPr>
        <p:spPr bwMode="auto">
          <a:xfrm rot="5400000">
            <a:off x="5560219" y="3475832"/>
            <a:ext cx="254000" cy="12239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8214" name="AutoShape 24"/>
          <p:cNvCxnSpPr>
            <a:cxnSpLocks noChangeShapeType="1"/>
            <a:stCxn id="8207" idx="2"/>
            <a:endCxn id="8212" idx="0"/>
          </p:cNvCxnSpPr>
          <p:nvPr/>
        </p:nvCxnSpPr>
        <p:spPr bwMode="auto">
          <a:xfrm rot="16200000" flipH="1">
            <a:off x="6640513" y="3619500"/>
            <a:ext cx="254000" cy="9366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8215" name="Text Box 25"/>
          <p:cNvSpPr txBox="1">
            <a:spLocks noChangeArrowheads="1"/>
          </p:cNvSpPr>
          <p:nvPr/>
        </p:nvSpPr>
        <p:spPr bwMode="auto">
          <a:xfrm>
            <a:off x="5580063" y="4935538"/>
            <a:ext cx="1584325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0" lang="tr-TR" sz="1600">
                <a:solidFill>
                  <a:srgbClr val="FF6600"/>
                </a:solidFill>
                <a:latin typeface="Arial" charset="0"/>
              </a:rPr>
              <a:t>Farkedilemez Filigran (</a:t>
            </a:r>
            <a:r>
              <a:rPr kumimoji="0" lang="tr-TR" sz="1600" i="1">
                <a:solidFill>
                  <a:srgbClr val="FF6600"/>
                </a:solidFill>
                <a:latin typeface="Arial" charset="0"/>
              </a:rPr>
              <a:t>Imperceptible Watermarking</a:t>
            </a:r>
            <a:r>
              <a:rPr kumimoji="0" lang="tr-TR" sz="1600">
                <a:solidFill>
                  <a:srgbClr val="FF6600"/>
                </a:solidFill>
                <a:latin typeface="Arial" charset="0"/>
              </a:rPr>
              <a:t>)</a:t>
            </a:r>
          </a:p>
        </p:txBody>
      </p:sp>
      <p:sp>
        <p:nvSpPr>
          <p:cNvPr id="8216" name="Text Box 26"/>
          <p:cNvSpPr txBox="1">
            <a:spLocks noChangeArrowheads="1"/>
          </p:cNvSpPr>
          <p:nvPr/>
        </p:nvSpPr>
        <p:spPr bwMode="auto">
          <a:xfrm>
            <a:off x="7380288" y="4935538"/>
            <a:ext cx="1763712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kumimoji="0" lang="tr-TR" sz="1600">
                <a:solidFill>
                  <a:srgbClr val="FF6600"/>
                </a:solidFill>
                <a:latin typeface="Arial" charset="0"/>
              </a:rPr>
              <a:t>Görünür Filigran (</a:t>
            </a:r>
            <a:r>
              <a:rPr kumimoji="0" lang="tr-TR" sz="1600" i="1">
                <a:solidFill>
                  <a:srgbClr val="FF6600"/>
                </a:solidFill>
                <a:latin typeface="Arial" charset="0"/>
              </a:rPr>
              <a:t>Visible Watermarking</a:t>
            </a:r>
            <a:r>
              <a:rPr kumimoji="0" lang="tr-TR" sz="1600">
                <a:solidFill>
                  <a:srgbClr val="FF6600"/>
                </a:solidFill>
                <a:latin typeface="Arial" charset="0"/>
              </a:rPr>
              <a:t>) </a:t>
            </a:r>
          </a:p>
        </p:txBody>
      </p:sp>
      <p:cxnSp>
        <p:nvCxnSpPr>
          <p:cNvPr id="8217" name="AutoShape 27"/>
          <p:cNvCxnSpPr>
            <a:cxnSpLocks noChangeShapeType="1"/>
            <a:stCxn id="8212" idx="2"/>
            <a:endCxn id="8215" idx="0"/>
          </p:cNvCxnSpPr>
          <p:nvPr/>
        </p:nvCxnSpPr>
        <p:spPr bwMode="auto">
          <a:xfrm rot="5400000">
            <a:off x="6734175" y="4433888"/>
            <a:ext cx="139700" cy="863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8218" name="AutoShape 28"/>
          <p:cNvCxnSpPr>
            <a:cxnSpLocks noChangeShapeType="1"/>
            <a:stCxn id="8212" idx="2"/>
            <a:endCxn id="8216" idx="0"/>
          </p:cNvCxnSpPr>
          <p:nvPr/>
        </p:nvCxnSpPr>
        <p:spPr bwMode="auto">
          <a:xfrm rot="16200000" flipH="1">
            <a:off x="7679532" y="4352131"/>
            <a:ext cx="139700" cy="10271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7" name="1 Başlık"/>
          <p:cNvSpPr>
            <a:spLocks noGrp="1"/>
          </p:cNvSpPr>
          <p:nvPr>
            <p:ph type="title"/>
          </p:nvPr>
        </p:nvSpPr>
        <p:spPr>
          <a:xfrm>
            <a:off x="500034" y="214290"/>
            <a:ext cx="8042275" cy="1443037"/>
          </a:xfrm>
        </p:spPr>
        <p:txBody>
          <a:bodyPr/>
          <a:lstStyle/>
          <a:p>
            <a:pPr eaLnBrk="1" hangingPunct="1"/>
            <a:r>
              <a:rPr lang="tr-TR" dirty="0" smtClean="0"/>
              <a:t>Bilgi Gizleme</a:t>
            </a:r>
          </a:p>
        </p:txBody>
      </p:sp>
      <p:sp>
        <p:nvSpPr>
          <p:cNvPr id="33" name="32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4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34" name="3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6"/>
          <p:cNvSpPr>
            <a:spLocks noChangeArrowheads="1"/>
          </p:cNvSpPr>
          <p:nvPr/>
        </p:nvSpPr>
        <p:spPr bwMode="auto">
          <a:xfrm>
            <a:off x="500034" y="1857364"/>
            <a:ext cx="8072494" cy="45243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buFontTx/>
              <a:buNone/>
            </a:pPr>
            <a:r>
              <a:rPr lang="tr-TR" sz="2400" dirty="0">
                <a:solidFill>
                  <a:srgbClr val="002060"/>
                </a:solidFill>
              </a:rPr>
              <a:t>Ses sinyalleri üzerinde uğraşırken ses dosyalarının hangi karakteristiklere sahip olduklarını bilmemiz gerekmektedir. İki ana özelliğe sahiptirler:</a:t>
            </a:r>
          </a:p>
          <a:p>
            <a:pPr algn="just"/>
            <a:r>
              <a:rPr lang="tr-TR" sz="2400" dirty="0">
                <a:solidFill>
                  <a:srgbClr val="002060"/>
                </a:solidFill>
              </a:rPr>
              <a:t> Basit  </a:t>
            </a:r>
            <a:r>
              <a:rPr lang="tr-TR" sz="2400" dirty="0" smtClean="0">
                <a:solidFill>
                  <a:srgbClr val="002060"/>
                </a:solidFill>
              </a:rPr>
              <a:t>niceleme (</a:t>
            </a:r>
            <a:r>
              <a:rPr lang="tr-TR" sz="2400" dirty="0" err="1" smtClean="0">
                <a:solidFill>
                  <a:srgbClr val="002060"/>
                </a:solidFill>
              </a:rPr>
              <a:t>quantisation</a:t>
            </a:r>
            <a:r>
              <a:rPr lang="tr-TR" sz="2400" dirty="0" smtClean="0">
                <a:solidFill>
                  <a:srgbClr val="002060"/>
                </a:solidFill>
              </a:rPr>
              <a:t>) </a:t>
            </a:r>
            <a:r>
              <a:rPr lang="tr-TR" sz="2400" dirty="0">
                <a:solidFill>
                  <a:srgbClr val="002060"/>
                </a:solidFill>
              </a:rPr>
              <a:t>metodu: Yüksek kaliteli dijital seslerin 16-bit doğrusal </a:t>
            </a:r>
            <a:r>
              <a:rPr lang="tr-TR" sz="2400" dirty="0" smtClean="0">
                <a:solidFill>
                  <a:srgbClr val="002060"/>
                </a:solidFill>
              </a:rPr>
              <a:t>niceleme ile </a:t>
            </a:r>
            <a:r>
              <a:rPr lang="tr-TR" sz="2400" dirty="0">
                <a:solidFill>
                  <a:srgbClr val="002060"/>
                </a:solidFill>
              </a:rPr>
              <a:t>ifadesinde en çok kullanılan yöntemdir. WAV(Windows </a:t>
            </a:r>
            <a:r>
              <a:rPr lang="tr-TR" sz="2400" dirty="0" err="1">
                <a:solidFill>
                  <a:srgbClr val="002060"/>
                </a:solidFill>
              </a:rPr>
              <a:t>Audio</a:t>
            </a:r>
            <a:r>
              <a:rPr lang="tr-TR" sz="2400" dirty="0">
                <a:solidFill>
                  <a:srgbClr val="002060"/>
                </a:solidFill>
              </a:rPr>
              <a:t>-</a:t>
            </a:r>
            <a:r>
              <a:rPr lang="tr-TR" sz="2400" dirty="0" err="1">
                <a:solidFill>
                  <a:srgbClr val="002060"/>
                </a:solidFill>
              </a:rPr>
              <a:t>Visual</a:t>
            </a:r>
            <a:r>
              <a:rPr lang="tr-TR" sz="2400" dirty="0">
                <a:solidFill>
                  <a:srgbClr val="002060"/>
                </a:solidFill>
              </a:rPr>
              <a:t>) ve AIIF(</a:t>
            </a:r>
            <a:r>
              <a:rPr lang="tr-TR" sz="2400" dirty="0" err="1">
                <a:solidFill>
                  <a:srgbClr val="002060"/>
                </a:solidFill>
              </a:rPr>
              <a:t>Audio</a:t>
            </a:r>
            <a:r>
              <a:rPr lang="tr-TR" sz="2400" dirty="0">
                <a:solidFill>
                  <a:srgbClr val="002060"/>
                </a:solidFill>
              </a:rPr>
              <a:t> </a:t>
            </a:r>
            <a:r>
              <a:rPr lang="tr-TR" sz="2400" dirty="0" err="1">
                <a:solidFill>
                  <a:srgbClr val="002060"/>
                </a:solidFill>
              </a:rPr>
              <a:t>Interchange</a:t>
            </a:r>
            <a:r>
              <a:rPr lang="tr-TR" sz="2400" dirty="0">
                <a:solidFill>
                  <a:srgbClr val="002060"/>
                </a:solidFill>
              </a:rPr>
              <a:t> File Format). Bazı sinyal bozulmaları bu formatta ortaya çıkabilir.</a:t>
            </a:r>
          </a:p>
          <a:p>
            <a:pPr algn="just"/>
            <a:r>
              <a:rPr lang="tr-TR" sz="2400" dirty="0">
                <a:solidFill>
                  <a:srgbClr val="002060"/>
                </a:solidFill>
              </a:rPr>
              <a:t> Geçici seçme oranı: Ses için en çok kullanılan oranlar 8 </a:t>
            </a:r>
            <a:r>
              <a:rPr lang="tr-TR" sz="2400" dirty="0" err="1">
                <a:solidFill>
                  <a:srgbClr val="002060"/>
                </a:solidFill>
              </a:rPr>
              <a:t>kHz</a:t>
            </a:r>
            <a:r>
              <a:rPr lang="tr-TR" sz="2400" dirty="0">
                <a:solidFill>
                  <a:srgbClr val="002060"/>
                </a:solidFill>
              </a:rPr>
              <a:t>, 9.6 </a:t>
            </a:r>
            <a:r>
              <a:rPr lang="tr-TR" sz="2400" dirty="0" err="1">
                <a:solidFill>
                  <a:srgbClr val="002060"/>
                </a:solidFill>
              </a:rPr>
              <a:t>kHz</a:t>
            </a:r>
            <a:r>
              <a:rPr lang="tr-TR" sz="2400" dirty="0">
                <a:solidFill>
                  <a:srgbClr val="002060"/>
                </a:solidFill>
              </a:rPr>
              <a:t>, 10 </a:t>
            </a:r>
            <a:r>
              <a:rPr lang="tr-TR" sz="2400" dirty="0" err="1">
                <a:solidFill>
                  <a:srgbClr val="002060"/>
                </a:solidFill>
              </a:rPr>
              <a:t>kHz</a:t>
            </a:r>
            <a:r>
              <a:rPr lang="tr-TR" sz="2400" dirty="0">
                <a:solidFill>
                  <a:srgbClr val="002060"/>
                </a:solidFill>
              </a:rPr>
              <a:t>, 12 </a:t>
            </a:r>
            <a:r>
              <a:rPr lang="tr-TR" sz="2400" dirty="0" err="1">
                <a:solidFill>
                  <a:srgbClr val="002060"/>
                </a:solidFill>
              </a:rPr>
              <a:t>kHz</a:t>
            </a:r>
            <a:r>
              <a:rPr lang="tr-TR" sz="2400" dirty="0">
                <a:solidFill>
                  <a:srgbClr val="002060"/>
                </a:solidFill>
              </a:rPr>
              <a:t>, 16 </a:t>
            </a:r>
            <a:r>
              <a:rPr lang="tr-TR" sz="2400" dirty="0" err="1">
                <a:solidFill>
                  <a:srgbClr val="002060"/>
                </a:solidFill>
              </a:rPr>
              <a:t>kHz</a:t>
            </a:r>
            <a:r>
              <a:rPr lang="tr-TR" sz="2400" dirty="0">
                <a:solidFill>
                  <a:srgbClr val="002060"/>
                </a:solidFill>
              </a:rPr>
              <a:t>, 22.05 </a:t>
            </a:r>
            <a:r>
              <a:rPr lang="tr-TR" sz="2400" dirty="0" err="1">
                <a:solidFill>
                  <a:srgbClr val="002060"/>
                </a:solidFill>
              </a:rPr>
              <a:t>kHz</a:t>
            </a:r>
            <a:r>
              <a:rPr lang="tr-TR" sz="2400" dirty="0">
                <a:solidFill>
                  <a:srgbClr val="002060"/>
                </a:solidFill>
              </a:rPr>
              <a:t> ve 44.1 </a:t>
            </a:r>
            <a:r>
              <a:rPr lang="tr-TR" sz="2400" dirty="0" err="1">
                <a:solidFill>
                  <a:srgbClr val="002060"/>
                </a:solidFill>
              </a:rPr>
              <a:t>kHz</a:t>
            </a:r>
            <a:r>
              <a:rPr lang="tr-TR" sz="2400" dirty="0">
                <a:solidFill>
                  <a:srgbClr val="002060"/>
                </a:solidFill>
              </a:rPr>
              <a:t> ‘</a:t>
            </a:r>
            <a:r>
              <a:rPr lang="tr-TR" sz="2400" dirty="0" err="1">
                <a:solidFill>
                  <a:srgbClr val="002060"/>
                </a:solidFill>
              </a:rPr>
              <a:t>dir</a:t>
            </a:r>
            <a:r>
              <a:rPr lang="tr-TR" sz="2400" dirty="0">
                <a:solidFill>
                  <a:srgbClr val="002060"/>
                </a:solidFill>
              </a:rPr>
              <a:t>. Bu değer frekans aralığının kullanılabilecek en üst seviyesidir.</a:t>
            </a:r>
          </a:p>
          <a:p>
            <a:pPr algn="just">
              <a:buFontTx/>
              <a:buNone/>
            </a:pPr>
            <a:endParaRPr lang="tr-TR" sz="2400" dirty="0">
              <a:solidFill>
                <a:srgbClr val="002060"/>
              </a:solidFill>
            </a:endParaRPr>
          </a:p>
        </p:txBody>
      </p:sp>
      <p:sp>
        <p:nvSpPr>
          <p:cNvPr id="4" name="5 Başlık"/>
          <p:cNvSpPr txBox="1">
            <a:spLocks/>
          </p:cNvSpPr>
          <p:nvPr/>
        </p:nvSpPr>
        <p:spPr bwMode="auto">
          <a:xfrm>
            <a:off x="500034" y="642918"/>
            <a:ext cx="8042275" cy="101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marR="0" lvl="0" indent="-228600" algn="ctr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5000"/>
              <a:buNone/>
              <a:tabLst/>
              <a:defRPr/>
            </a:pPr>
            <a:r>
              <a:rPr kumimoji="0" lang="tr-T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Ses </a:t>
            </a:r>
            <a:r>
              <a:rPr kumimoji="0" lang="tr-TR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Stegano</a:t>
            </a:r>
            <a:r>
              <a:rPr kumimoji="0" lang="tr-TR" sz="3600" b="1" dirty="0" err="1" smtClean="0">
                <a:solidFill>
                  <a:srgbClr val="002060"/>
                </a:solidFill>
                <a:latin typeface="+mn-lt"/>
              </a:rPr>
              <a:t>grafi</a:t>
            </a:r>
            <a:endParaRPr kumimoji="0" lang="tr-TR" sz="3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40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63" y="214313"/>
            <a:ext cx="8042275" cy="1443037"/>
          </a:xfrm>
        </p:spPr>
        <p:txBody>
          <a:bodyPr/>
          <a:lstStyle/>
          <a:p>
            <a:pPr>
              <a:defRPr/>
            </a:pPr>
            <a:r>
              <a:rPr lang="tr-TR" altLang="tr-TR" dirty="0" smtClean="0"/>
              <a:t>Sonuç</a:t>
            </a:r>
            <a:endParaRPr lang="tr-TR" dirty="0"/>
          </a:p>
        </p:txBody>
      </p:sp>
      <p:sp>
        <p:nvSpPr>
          <p:cNvPr id="94211" name="2 İçerik Yer Tutucusu"/>
          <p:cNvSpPr>
            <a:spLocks noGrp="1"/>
          </p:cNvSpPr>
          <p:nvPr>
            <p:ph idx="1"/>
          </p:nvPr>
        </p:nvSpPr>
        <p:spPr>
          <a:xfrm>
            <a:off x="838200" y="1785938"/>
            <a:ext cx="7467600" cy="4203700"/>
          </a:xfrm>
        </p:spPr>
        <p:txBody>
          <a:bodyPr/>
          <a:lstStyle/>
          <a:p>
            <a:endParaRPr lang="tr-TR" dirty="0" smtClean="0"/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41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63" y="214313"/>
            <a:ext cx="8042275" cy="1443037"/>
          </a:xfrm>
        </p:spPr>
        <p:txBody>
          <a:bodyPr/>
          <a:lstStyle/>
          <a:p>
            <a:pPr>
              <a:defRPr/>
            </a:pPr>
            <a:r>
              <a:rPr lang="tr-TR" dirty="0" smtClean="0"/>
              <a:t>Sorular</a:t>
            </a:r>
            <a:endParaRPr lang="tr-TR" dirty="0"/>
          </a:p>
        </p:txBody>
      </p:sp>
      <p:pic>
        <p:nvPicPr>
          <p:cNvPr id="95237" name="Picture 4" descr="MCj04042630000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13" y="2428875"/>
            <a:ext cx="3151187" cy="290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42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00063" y="214313"/>
            <a:ext cx="8042275" cy="1443037"/>
          </a:xfrm>
        </p:spPr>
        <p:txBody>
          <a:bodyPr/>
          <a:lstStyle/>
          <a:p>
            <a:pPr>
              <a:defRPr/>
            </a:pPr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96259" name="2 İçerik Yer Tutucusu"/>
          <p:cNvSpPr>
            <a:spLocks noGrp="1"/>
          </p:cNvSpPr>
          <p:nvPr>
            <p:ph idx="1"/>
          </p:nvPr>
        </p:nvSpPr>
        <p:spPr>
          <a:xfrm>
            <a:off x="838200" y="1785938"/>
            <a:ext cx="7467600" cy="42037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sz="1600" dirty="0" smtClean="0"/>
              <a:t>[1] IEEE </a:t>
            </a:r>
            <a:r>
              <a:rPr lang="tr-TR" sz="1600" dirty="0" err="1" smtClean="0"/>
              <a:t>Std</a:t>
            </a:r>
            <a:r>
              <a:rPr lang="tr-TR" sz="1600" dirty="0" smtClean="0"/>
              <a:t> 802.16-2004--IEEE </a:t>
            </a:r>
            <a:r>
              <a:rPr lang="tr-TR" sz="1600" dirty="0" err="1" smtClean="0"/>
              <a:t>standard</a:t>
            </a:r>
            <a:r>
              <a:rPr lang="tr-TR" sz="1600" dirty="0" smtClean="0"/>
              <a:t> </a:t>
            </a:r>
            <a:r>
              <a:rPr lang="tr-TR" sz="1600" dirty="0" err="1" smtClean="0"/>
              <a:t>for</a:t>
            </a:r>
            <a:r>
              <a:rPr lang="tr-TR" sz="1600" dirty="0" smtClean="0"/>
              <a:t> </a:t>
            </a:r>
            <a:r>
              <a:rPr lang="tr-TR" sz="1600" dirty="0" err="1" smtClean="0"/>
              <a:t>local</a:t>
            </a:r>
            <a:r>
              <a:rPr lang="tr-TR" sz="1600" dirty="0" smtClean="0"/>
              <a:t> </a:t>
            </a:r>
            <a:r>
              <a:rPr lang="tr-TR" sz="1600" dirty="0" err="1" smtClean="0"/>
              <a:t>and</a:t>
            </a:r>
            <a:r>
              <a:rPr lang="tr-TR" sz="1600" dirty="0" smtClean="0"/>
              <a:t> </a:t>
            </a:r>
            <a:r>
              <a:rPr lang="tr-TR" sz="1600" dirty="0" err="1" smtClean="0"/>
              <a:t>metropolitan</a:t>
            </a:r>
            <a:r>
              <a:rPr lang="tr-TR" sz="1600" dirty="0" smtClean="0"/>
              <a:t> </a:t>
            </a:r>
            <a:r>
              <a:rPr lang="tr-TR" sz="1600" dirty="0" err="1" smtClean="0"/>
              <a:t>areanetworks</a:t>
            </a:r>
            <a:r>
              <a:rPr lang="tr-TR" sz="1600" dirty="0" smtClean="0"/>
              <a:t>, </a:t>
            </a:r>
            <a:r>
              <a:rPr lang="tr-TR" sz="1600" dirty="0" err="1" smtClean="0"/>
              <a:t>part</a:t>
            </a:r>
            <a:r>
              <a:rPr lang="tr-TR" sz="1600" dirty="0" smtClean="0"/>
              <a:t> 16: “</a:t>
            </a:r>
            <a:r>
              <a:rPr lang="tr-TR" sz="1600" b="1" i="1" dirty="0" err="1" smtClean="0"/>
              <a:t>Air</a:t>
            </a:r>
            <a:r>
              <a:rPr lang="tr-TR" sz="1600" b="1" i="1" dirty="0" smtClean="0"/>
              <a:t> </a:t>
            </a:r>
            <a:r>
              <a:rPr lang="tr-TR" sz="1600" b="1" i="1" dirty="0" err="1" smtClean="0"/>
              <a:t>Interface</a:t>
            </a:r>
            <a:r>
              <a:rPr lang="tr-TR" sz="1600" b="1" i="1" dirty="0" smtClean="0"/>
              <a:t> </a:t>
            </a:r>
            <a:r>
              <a:rPr lang="tr-TR" sz="1600" b="1" i="1" dirty="0" err="1" smtClean="0"/>
              <a:t>for</a:t>
            </a:r>
            <a:r>
              <a:rPr lang="tr-TR" sz="1600" b="1" i="1" dirty="0" smtClean="0"/>
              <a:t> </a:t>
            </a:r>
            <a:r>
              <a:rPr lang="tr-TR" sz="1600" b="1" i="1" dirty="0" err="1" smtClean="0"/>
              <a:t>Fixed</a:t>
            </a:r>
            <a:r>
              <a:rPr lang="tr-TR" sz="1600" b="1" i="1" dirty="0" smtClean="0"/>
              <a:t> </a:t>
            </a:r>
            <a:r>
              <a:rPr lang="tr-TR" sz="1600" b="1" i="1" dirty="0" err="1" smtClean="0"/>
              <a:t>Broadband</a:t>
            </a:r>
            <a:r>
              <a:rPr lang="tr-TR" sz="1600" b="1" i="1" dirty="0" smtClean="0"/>
              <a:t> </a:t>
            </a:r>
            <a:r>
              <a:rPr lang="tr-TR" sz="1600" b="1" i="1" dirty="0" err="1" smtClean="0"/>
              <a:t>Wireless</a:t>
            </a:r>
            <a:r>
              <a:rPr lang="tr-TR" sz="1600" b="1" i="1" dirty="0" smtClean="0"/>
              <a:t> Access </a:t>
            </a:r>
            <a:r>
              <a:rPr lang="tr-TR" sz="1600" b="1" i="1" dirty="0" err="1" smtClean="0"/>
              <a:t>Systems</a:t>
            </a:r>
            <a:r>
              <a:rPr lang="tr-TR" sz="1600" dirty="0" smtClean="0"/>
              <a:t>”.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tr-TR" sz="1600" dirty="0" smtClean="0"/>
          </a:p>
          <a:p>
            <a:pPr>
              <a:lnSpc>
                <a:spcPct val="80000"/>
              </a:lnSpc>
            </a:pPr>
            <a:r>
              <a:rPr lang="tr-TR" sz="1600" dirty="0" smtClean="0"/>
              <a:t>[2] </a:t>
            </a:r>
            <a:r>
              <a:rPr lang="tr-TR" sz="1600" dirty="0" err="1" smtClean="0"/>
              <a:t>David</a:t>
            </a:r>
            <a:r>
              <a:rPr lang="tr-TR" sz="1600" dirty="0" smtClean="0"/>
              <a:t> </a:t>
            </a:r>
            <a:r>
              <a:rPr lang="tr-TR" sz="1600" dirty="0" err="1" smtClean="0"/>
              <a:t>Johnston</a:t>
            </a:r>
            <a:r>
              <a:rPr lang="tr-TR" sz="1600" dirty="0" smtClean="0"/>
              <a:t> ve </a:t>
            </a:r>
            <a:r>
              <a:rPr lang="tr-TR" sz="1600" dirty="0" err="1" smtClean="0"/>
              <a:t>Jesse</a:t>
            </a:r>
            <a:r>
              <a:rPr lang="tr-TR" sz="1600" dirty="0" smtClean="0"/>
              <a:t> </a:t>
            </a:r>
            <a:r>
              <a:rPr lang="tr-TR" sz="1600" dirty="0" err="1" smtClean="0"/>
              <a:t>Walker</a:t>
            </a:r>
            <a:r>
              <a:rPr lang="tr-TR" sz="1600" dirty="0" smtClean="0"/>
              <a:t>--INTEL: “</a:t>
            </a:r>
            <a:r>
              <a:rPr lang="tr-TR" sz="1600" b="1" i="1" dirty="0" err="1" smtClean="0"/>
              <a:t>Overview</a:t>
            </a:r>
            <a:r>
              <a:rPr lang="tr-TR" sz="1600" b="1" i="1" dirty="0" smtClean="0"/>
              <a:t> of IEEE 802.16 </a:t>
            </a:r>
            <a:r>
              <a:rPr lang="tr-TR" sz="1600" b="1" i="1" dirty="0" err="1" smtClean="0"/>
              <a:t>Security</a:t>
            </a:r>
            <a:r>
              <a:rPr lang="tr-TR" sz="1600" dirty="0" smtClean="0"/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tr-TR" sz="1600" dirty="0" smtClean="0"/>
          </a:p>
          <a:p>
            <a:pPr>
              <a:lnSpc>
                <a:spcPct val="80000"/>
              </a:lnSpc>
            </a:pPr>
            <a:r>
              <a:rPr lang="tr-TR" sz="1600" dirty="0" smtClean="0"/>
              <a:t>[3] Kitti </a:t>
            </a:r>
            <a:r>
              <a:rPr lang="tr-TR" sz="1600" dirty="0" err="1" smtClean="0"/>
              <a:t>Wongthavarawat</a:t>
            </a:r>
            <a:r>
              <a:rPr lang="tr-TR" sz="1600" dirty="0" smtClean="0"/>
              <a:t>--</a:t>
            </a:r>
            <a:r>
              <a:rPr lang="tr-TR" sz="1600" dirty="0" err="1" smtClean="0"/>
              <a:t>Thai</a:t>
            </a:r>
            <a:r>
              <a:rPr lang="tr-TR" sz="1600" dirty="0" smtClean="0"/>
              <a:t> </a:t>
            </a:r>
            <a:r>
              <a:rPr lang="tr-TR" sz="1600" dirty="0" err="1" smtClean="0"/>
              <a:t>Computer</a:t>
            </a:r>
            <a:r>
              <a:rPr lang="tr-TR" sz="1600" dirty="0" smtClean="0"/>
              <a:t> </a:t>
            </a:r>
            <a:r>
              <a:rPr lang="tr-TR" sz="1600" dirty="0" err="1" smtClean="0"/>
              <a:t>Emergency</a:t>
            </a:r>
            <a:r>
              <a:rPr lang="tr-TR" sz="1600" dirty="0" smtClean="0"/>
              <a:t> </a:t>
            </a:r>
            <a:r>
              <a:rPr lang="tr-TR" sz="1600" dirty="0" err="1" smtClean="0"/>
              <a:t>Response</a:t>
            </a:r>
            <a:r>
              <a:rPr lang="tr-TR" sz="1600" dirty="0" smtClean="0"/>
              <a:t> </a:t>
            </a:r>
            <a:r>
              <a:rPr lang="tr-TR" sz="1600" dirty="0" err="1" smtClean="0"/>
              <a:t>Team</a:t>
            </a:r>
            <a:r>
              <a:rPr lang="tr-TR" sz="1600" dirty="0" smtClean="0"/>
              <a:t> (</a:t>
            </a:r>
            <a:r>
              <a:rPr lang="tr-TR" sz="1600" dirty="0" err="1" smtClean="0"/>
              <a:t>ThaiCERT</a:t>
            </a:r>
            <a:r>
              <a:rPr lang="tr-TR" sz="1600" dirty="0" smtClean="0"/>
              <a:t>) </a:t>
            </a:r>
            <a:r>
              <a:rPr lang="tr-TR" sz="1600" dirty="0" err="1" smtClean="0"/>
              <a:t>National</a:t>
            </a:r>
            <a:r>
              <a:rPr lang="tr-TR" sz="1600" dirty="0" smtClean="0"/>
              <a:t> </a:t>
            </a:r>
            <a:r>
              <a:rPr lang="tr-TR" sz="1600" dirty="0" err="1" smtClean="0"/>
              <a:t>Electronics</a:t>
            </a:r>
            <a:r>
              <a:rPr lang="tr-TR" sz="1600" dirty="0" smtClean="0"/>
              <a:t> </a:t>
            </a:r>
            <a:r>
              <a:rPr lang="tr-TR" sz="1600" dirty="0" err="1" smtClean="0"/>
              <a:t>and</a:t>
            </a:r>
            <a:r>
              <a:rPr lang="tr-TR" sz="1600" dirty="0" smtClean="0"/>
              <a:t> </a:t>
            </a:r>
            <a:r>
              <a:rPr lang="tr-TR" sz="1600" dirty="0" err="1" smtClean="0"/>
              <a:t>Computer</a:t>
            </a:r>
            <a:r>
              <a:rPr lang="tr-TR" sz="1600" dirty="0" smtClean="0"/>
              <a:t> </a:t>
            </a:r>
            <a:r>
              <a:rPr lang="tr-TR" sz="1600" dirty="0" err="1" smtClean="0"/>
              <a:t>Technology</a:t>
            </a:r>
            <a:r>
              <a:rPr lang="tr-TR" sz="1600" dirty="0" smtClean="0"/>
              <a:t> </a:t>
            </a:r>
            <a:r>
              <a:rPr lang="tr-TR" sz="1600" dirty="0" err="1" smtClean="0"/>
              <a:t>Center</a:t>
            </a:r>
            <a:r>
              <a:rPr lang="tr-TR" sz="1600" dirty="0" smtClean="0"/>
              <a:t>,</a:t>
            </a:r>
            <a:r>
              <a:rPr lang="tr-TR" sz="1600" dirty="0" err="1" smtClean="0"/>
              <a:t>Thailand</a:t>
            </a:r>
            <a:r>
              <a:rPr lang="tr-TR" sz="1600" dirty="0" smtClean="0"/>
              <a:t>: “</a:t>
            </a:r>
            <a:r>
              <a:rPr lang="tr-TR" sz="1600" b="1" i="1" dirty="0" smtClean="0"/>
              <a:t>IEEE 802.16 </a:t>
            </a:r>
            <a:r>
              <a:rPr lang="tr-TR" sz="1600" b="1" i="1" dirty="0" err="1" smtClean="0"/>
              <a:t>WiMax</a:t>
            </a:r>
            <a:r>
              <a:rPr lang="tr-TR" sz="1600" b="1" i="1" dirty="0" smtClean="0"/>
              <a:t> </a:t>
            </a:r>
            <a:r>
              <a:rPr lang="tr-TR" sz="1600" b="1" i="1" dirty="0" err="1" smtClean="0"/>
              <a:t>Security</a:t>
            </a:r>
            <a:r>
              <a:rPr lang="tr-TR" sz="1600" dirty="0" smtClean="0"/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tr-TR" sz="1600" dirty="0" smtClean="0"/>
          </a:p>
          <a:p>
            <a:pPr>
              <a:lnSpc>
                <a:spcPct val="80000"/>
              </a:lnSpc>
            </a:pPr>
            <a:r>
              <a:rPr lang="tr-TR" sz="1600" dirty="0" smtClean="0"/>
              <a:t>[4] </a:t>
            </a:r>
            <a:r>
              <a:rPr lang="tr-TR" sz="1600" dirty="0" err="1" smtClean="0"/>
              <a:t>Loutfi</a:t>
            </a:r>
            <a:r>
              <a:rPr lang="tr-TR" sz="1600" dirty="0" smtClean="0"/>
              <a:t> </a:t>
            </a:r>
            <a:r>
              <a:rPr lang="tr-TR" sz="1600" dirty="0" err="1" smtClean="0"/>
              <a:t>Nuaymi</a:t>
            </a:r>
            <a:r>
              <a:rPr lang="tr-TR" sz="1600" dirty="0" smtClean="0"/>
              <a:t>, </a:t>
            </a:r>
            <a:r>
              <a:rPr lang="tr-TR" sz="1600" dirty="0" err="1" smtClean="0"/>
              <a:t>Patrick</a:t>
            </a:r>
            <a:r>
              <a:rPr lang="tr-TR" sz="1600" dirty="0" smtClean="0"/>
              <a:t> </a:t>
            </a:r>
            <a:r>
              <a:rPr lang="tr-TR" sz="1600" dirty="0" err="1" smtClean="0"/>
              <a:t>Maillé</a:t>
            </a:r>
            <a:r>
              <a:rPr lang="tr-TR" sz="1600" dirty="0" smtClean="0"/>
              <a:t>, Francis </a:t>
            </a:r>
            <a:r>
              <a:rPr lang="tr-TR" sz="1600" dirty="0" err="1" smtClean="0"/>
              <a:t>Dupont</a:t>
            </a:r>
            <a:r>
              <a:rPr lang="tr-TR" sz="1600" dirty="0" smtClean="0"/>
              <a:t>, </a:t>
            </a:r>
            <a:r>
              <a:rPr lang="tr-TR" sz="1600" dirty="0" err="1" smtClean="0"/>
              <a:t>Raphaël</a:t>
            </a:r>
            <a:r>
              <a:rPr lang="tr-TR" sz="1600" dirty="0" smtClean="0"/>
              <a:t> </a:t>
            </a:r>
            <a:r>
              <a:rPr lang="tr-TR" sz="1600" dirty="0" err="1" smtClean="0"/>
              <a:t>Didier</a:t>
            </a:r>
            <a:r>
              <a:rPr lang="tr-TR" sz="1600" dirty="0" smtClean="0"/>
              <a:t>--</a:t>
            </a:r>
            <a:r>
              <a:rPr lang="tr-TR" sz="1600" dirty="0" err="1" smtClean="0"/>
              <a:t>École</a:t>
            </a:r>
            <a:r>
              <a:rPr lang="tr-TR" sz="1600" dirty="0" smtClean="0"/>
              <a:t> </a:t>
            </a:r>
            <a:r>
              <a:rPr lang="tr-TR" sz="1600" dirty="0" err="1" smtClean="0"/>
              <a:t>Nationale</a:t>
            </a:r>
            <a:r>
              <a:rPr lang="tr-TR" sz="1600" dirty="0" smtClean="0"/>
              <a:t> </a:t>
            </a:r>
            <a:r>
              <a:rPr lang="tr-TR" sz="1600" dirty="0" err="1" smtClean="0"/>
              <a:t>Supérieure</a:t>
            </a:r>
            <a:r>
              <a:rPr lang="tr-TR" sz="1600" dirty="0" smtClean="0"/>
              <a:t> </a:t>
            </a:r>
            <a:r>
              <a:rPr lang="tr-TR" sz="1600" dirty="0" err="1" smtClean="0"/>
              <a:t>des</a:t>
            </a:r>
            <a:r>
              <a:rPr lang="tr-TR" sz="1600" dirty="0" smtClean="0"/>
              <a:t> </a:t>
            </a:r>
            <a:r>
              <a:rPr lang="tr-TR" sz="1600" dirty="0" err="1" smtClean="0"/>
              <a:t>Télécommunications</a:t>
            </a:r>
            <a:r>
              <a:rPr lang="tr-TR" sz="1600" dirty="0" smtClean="0"/>
              <a:t> de </a:t>
            </a:r>
            <a:r>
              <a:rPr lang="tr-TR" sz="1600" dirty="0" err="1" smtClean="0"/>
              <a:t>Bretagne</a:t>
            </a:r>
            <a:r>
              <a:rPr lang="tr-TR" sz="1600" dirty="0" smtClean="0"/>
              <a:t>:”</a:t>
            </a:r>
            <a:r>
              <a:rPr lang="tr-TR" sz="1600" b="1" i="1" dirty="0" err="1" smtClean="0"/>
              <a:t>Security</a:t>
            </a:r>
            <a:r>
              <a:rPr lang="tr-TR" sz="1600" b="1" i="1" dirty="0" smtClean="0"/>
              <a:t> </a:t>
            </a:r>
            <a:r>
              <a:rPr lang="tr-TR" sz="1600" b="1" i="1" dirty="0" err="1" smtClean="0"/>
              <a:t>issues</a:t>
            </a:r>
            <a:r>
              <a:rPr lang="tr-TR" sz="1600" b="1" i="1" dirty="0" smtClean="0"/>
              <a:t> in </a:t>
            </a:r>
            <a:r>
              <a:rPr lang="tr-TR" sz="1600" b="1" i="1" dirty="0" err="1" smtClean="0"/>
              <a:t>WiMAX</a:t>
            </a:r>
            <a:r>
              <a:rPr lang="tr-TR" sz="1600" b="1" i="1" dirty="0" smtClean="0"/>
              <a:t>/IEEE 802.16 BWA </a:t>
            </a:r>
            <a:r>
              <a:rPr lang="tr-TR" sz="1600" b="1" i="1" dirty="0" err="1" smtClean="0"/>
              <a:t>System</a:t>
            </a:r>
            <a:r>
              <a:rPr lang="tr-TR" sz="1600" dirty="0" smtClean="0"/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tr-TR" sz="1600" dirty="0" smtClean="0"/>
          </a:p>
          <a:p>
            <a:pPr>
              <a:lnSpc>
                <a:spcPct val="80000"/>
              </a:lnSpc>
            </a:pPr>
            <a:r>
              <a:rPr lang="tr-TR" sz="1600" dirty="0" smtClean="0"/>
              <a:t>[5] Yun </a:t>
            </a:r>
            <a:r>
              <a:rPr lang="tr-TR" sz="1600" dirty="0" err="1" smtClean="0"/>
              <a:t>Zhou</a:t>
            </a:r>
            <a:r>
              <a:rPr lang="tr-TR" sz="1600" dirty="0" smtClean="0"/>
              <a:t> ve </a:t>
            </a:r>
            <a:r>
              <a:rPr lang="tr-TR" sz="1600" dirty="0" err="1" smtClean="0"/>
              <a:t>Yuguang</a:t>
            </a:r>
            <a:r>
              <a:rPr lang="tr-TR" sz="1600" dirty="0" smtClean="0"/>
              <a:t> </a:t>
            </a:r>
            <a:r>
              <a:rPr lang="tr-TR" sz="1600" dirty="0" err="1" smtClean="0"/>
              <a:t>Fang</a:t>
            </a:r>
            <a:r>
              <a:rPr lang="tr-TR" sz="1600" dirty="0" smtClean="0"/>
              <a:t>--</a:t>
            </a:r>
            <a:r>
              <a:rPr lang="tr-TR" sz="1600" dirty="0" err="1" smtClean="0"/>
              <a:t>Department</a:t>
            </a:r>
            <a:r>
              <a:rPr lang="tr-TR" sz="1600" dirty="0" smtClean="0"/>
              <a:t> of </a:t>
            </a:r>
            <a:r>
              <a:rPr lang="tr-TR" sz="1600" dirty="0" err="1" smtClean="0"/>
              <a:t>Electrical</a:t>
            </a:r>
            <a:r>
              <a:rPr lang="tr-TR" sz="1600" dirty="0" smtClean="0"/>
              <a:t> </a:t>
            </a:r>
            <a:r>
              <a:rPr lang="tr-TR" sz="1600" dirty="0" err="1" smtClean="0"/>
              <a:t>and</a:t>
            </a:r>
            <a:r>
              <a:rPr lang="tr-TR" sz="1600" dirty="0" smtClean="0"/>
              <a:t> </a:t>
            </a:r>
            <a:r>
              <a:rPr lang="tr-TR" sz="1600" dirty="0" err="1" smtClean="0"/>
              <a:t>Computer</a:t>
            </a:r>
            <a:r>
              <a:rPr lang="tr-TR" sz="1600" dirty="0" smtClean="0"/>
              <a:t> </a:t>
            </a:r>
            <a:r>
              <a:rPr lang="tr-TR" sz="1600" dirty="0" err="1" smtClean="0"/>
              <a:t>Engineering</a:t>
            </a:r>
            <a:r>
              <a:rPr lang="tr-TR" sz="1600" dirty="0" smtClean="0"/>
              <a:t>,</a:t>
            </a:r>
            <a:r>
              <a:rPr lang="tr-TR" sz="1600" dirty="0" err="1" smtClean="0"/>
              <a:t>University</a:t>
            </a:r>
            <a:r>
              <a:rPr lang="tr-TR" sz="1600" dirty="0" smtClean="0"/>
              <a:t> of Florida, </a:t>
            </a:r>
            <a:r>
              <a:rPr lang="tr-TR" sz="1600" dirty="0" err="1" smtClean="0"/>
              <a:t>Gainesville</a:t>
            </a:r>
            <a:r>
              <a:rPr lang="tr-TR" sz="1600" dirty="0" smtClean="0"/>
              <a:t>:”</a:t>
            </a:r>
            <a:r>
              <a:rPr lang="tr-TR" sz="1600" b="1" i="1" dirty="0" err="1" smtClean="0"/>
              <a:t>Security</a:t>
            </a:r>
            <a:r>
              <a:rPr lang="tr-TR" sz="1600" b="1" i="1" dirty="0" smtClean="0"/>
              <a:t> of 802.16 in Mesh </a:t>
            </a:r>
            <a:r>
              <a:rPr lang="tr-TR" sz="1600" b="1" i="1" dirty="0" err="1" smtClean="0"/>
              <a:t>Mode</a:t>
            </a:r>
            <a:r>
              <a:rPr lang="tr-TR" sz="1600" dirty="0" smtClean="0"/>
              <a:t>”</a:t>
            </a: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43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sz="4000" b="1" dirty="0" smtClean="0">
                <a:solidFill>
                  <a:srgbClr val="002060"/>
                </a:solidFill>
              </a:rPr>
              <a:t>Gizli Kanallar (</a:t>
            </a:r>
            <a:r>
              <a:rPr lang="tr-TR" sz="4000" b="1" dirty="0" err="1" smtClean="0">
                <a:solidFill>
                  <a:srgbClr val="002060"/>
                </a:solidFill>
              </a:rPr>
              <a:t>Covert</a:t>
            </a:r>
            <a:r>
              <a:rPr lang="tr-TR" sz="4000" b="1" dirty="0" smtClean="0">
                <a:solidFill>
                  <a:srgbClr val="002060"/>
                </a:solidFill>
              </a:rPr>
              <a:t> </a:t>
            </a:r>
            <a:r>
              <a:rPr lang="tr-TR" sz="4000" b="1" dirty="0" err="1" smtClean="0">
                <a:solidFill>
                  <a:srgbClr val="002060"/>
                </a:solidFill>
              </a:rPr>
              <a:t>Channels</a:t>
            </a:r>
            <a:r>
              <a:rPr lang="tr-TR" sz="4000" b="1" dirty="0" smtClean="0">
                <a:solidFill>
                  <a:srgbClr val="002060"/>
                </a:solidFill>
              </a:rPr>
              <a:t>)</a:t>
            </a:r>
            <a:endParaRPr lang="tr-TR" sz="4000" dirty="0">
              <a:solidFill>
                <a:srgbClr val="002060"/>
              </a:solidFill>
            </a:endParaRPr>
          </a:p>
        </p:txBody>
      </p:sp>
      <p:sp>
        <p:nvSpPr>
          <p:cNvPr id="9" name="8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tr-TR" dirty="0" smtClean="0">
                <a:solidFill>
                  <a:srgbClr val="002060"/>
                </a:solidFill>
              </a:rPr>
              <a:t>İki kişi arasında gizli bilgilerin </a:t>
            </a:r>
            <a:r>
              <a:rPr lang="tr-TR" dirty="0" err="1" smtClean="0">
                <a:solidFill>
                  <a:srgbClr val="002060"/>
                </a:solidFill>
              </a:rPr>
              <a:t>eldeğiştirmesi</a:t>
            </a:r>
            <a:r>
              <a:rPr lang="tr-TR" dirty="0" smtClean="0">
                <a:solidFill>
                  <a:srgbClr val="002060"/>
                </a:solidFill>
              </a:rPr>
              <a:t> için iletişimi sağlayan kanaldır.  Gizli kanal kurulması iki kişinin karşılıklı anlaşmasını gerektirmektedir. </a:t>
            </a:r>
          </a:p>
          <a:p>
            <a:pPr marL="0" indent="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tr-TR" dirty="0" smtClean="0">
                <a:solidFill>
                  <a:srgbClr val="002060"/>
                </a:solidFill>
              </a:rPr>
              <a:t>Gizli Kanalların amaçları:</a:t>
            </a:r>
          </a:p>
          <a:p>
            <a:pPr marL="0" indent="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 İletişimimizdeki veriyi saklamaya çalışmak</a:t>
            </a:r>
          </a:p>
          <a:p>
            <a:pPr marL="0" indent="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 İletişiminin amacını saklamak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12" name="11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5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3" name="1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4 İçerik Yer Tutucusu"/>
          <p:cNvSpPr>
            <a:spLocks noGrp="1"/>
          </p:cNvSpPr>
          <p:nvPr>
            <p:ph/>
          </p:nvPr>
        </p:nvSpPr>
        <p:spPr>
          <a:xfrm>
            <a:off x="685800" y="1928802"/>
            <a:ext cx="7772400" cy="4167198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tr-TR" dirty="0" smtClean="0">
                <a:solidFill>
                  <a:srgbClr val="002060"/>
                </a:solidFill>
              </a:rPr>
              <a:t>Böylece;</a:t>
            </a:r>
          </a:p>
          <a:p>
            <a:pPr algn="just" eaLnBrk="1" hangingPunct="1">
              <a:spcBef>
                <a:spcPct val="50000"/>
              </a:spcBef>
            </a:pPr>
            <a:r>
              <a:rPr lang="tr-TR" dirty="0" smtClean="0">
                <a:solidFill>
                  <a:srgbClr val="002060"/>
                </a:solidFill>
              </a:rPr>
              <a:t>Gerçek veri transferi, dikkatsiz gözlere zararsız ve kanuna uygunmuş gibi gözükecektir.</a:t>
            </a:r>
          </a:p>
          <a:p>
            <a:pPr algn="just" eaLnBrk="1" hangingPunct="1">
              <a:spcBef>
                <a:spcPct val="50000"/>
              </a:spcBef>
            </a:pPr>
            <a:r>
              <a:rPr lang="tr-TR" dirty="0" smtClean="0">
                <a:solidFill>
                  <a:srgbClr val="002060"/>
                </a:solidFill>
              </a:rPr>
              <a:t>Veriyi karıştırmak için ayrı bir şifreleme yapılmasına gerek kalmayacaktır.</a:t>
            </a:r>
          </a:p>
          <a:p>
            <a:pPr eaLnBrk="1" hangingPunct="1"/>
            <a:endParaRPr lang="tr-TR" dirty="0" smtClean="0">
              <a:solidFill>
                <a:srgbClr val="002060"/>
              </a:solidFill>
            </a:endParaRPr>
          </a:p>
        </p:txBody>
      </p:sp>
      <p:sp>
        <p:nvSpPr>
          <p:cNvPr id="10" name="7 Başlık"/>
          <p:cNvSpPr txBox="1">
            <a:spLocks/>
          </p:cNvSpPr>
          <p:nvPr/>
        </p:nvSpPr>
        <p:spPr bwMode="auto">
          <a:xfrm>
            <a:off x="714348" y="571480"/>
            <a:ext cx="7827961" cy="1085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None/>
              <a:tabLst/>
              <a:defRPr/>
            </a:pPr>
            <a:r>
              <a:rPr kumimoji="0" lang="tr-T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rPr>
              <a:t>Gizli Kanallar (</a:t>
            </a:r>
            <a:r>
              <a:rPr kumimoji="0" lang="tr-TR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rPr>
              <a:t>Covert</a:t>
            </a:r>
            <a:r>
              <a:rPr kumimoji="0" lang="tr-T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rPr>
              <a:t> </a:t>
            </a:r>
            <a:r>
              <a:rPr kumimoji="0" lang="tr-TR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rPr>
              <a:t>Channels</a:t>
            </a:r>
            <a:r>
              <a:rPr kumimoji="0" lang="tr-T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rPr>
              <a:t>)</a:t>
            </a:r>
            <a:endParaRPr kumimoji="0" lang="tr-TR" sz="4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</a:endParaRP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4DC7E-1859-4A81-A617-D6874FB5E26A}" type="slidenum">
              <a:rPr lang="tr-TR" smtClean="0"/>
              <a:pPr>
                <a:defRPr/>
              </a:pPr>
              <a:t>6</a:t>
            </a:fld>
            <a:endParaRPr lang="tr-TR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Yrd.Doç.Dr. Resul DAŞ</a:t>
            </a:r>
            <a:endParaRPr lang="tr-TR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İçerik Yer Tutucusu"/>
          <p:cNvSpPr>
            <a:spLocks noGrp="1"/>
          </p:cNvSpPr>
          <p:nvPr>
            <p:ph/>
          </p:nvPr>
        </p:nvSpPr>
        <p:spPr>
          <a:xfrm>
            <a:off x="685800" y="1928802"/>
            <a:ext cx="7772400" cy="4167198"/>
          </a:xfrm>
        </p:spPr>
        <p:txBody>
          <a:bodyPr>
            <a:normAutofit lnSpcReduction="10000"/>
          </a:bodyPr>
          <a:lstStyle/>
          <a:p>
            <a:pPr marL="0" indent="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Gizli Kanallar çeşitli alanlarda kullanılmaktadır.  Bunlar;</a:t>
            </a:r>
          </a:p>
          <a:p>
            <a:pPr marL="274320" indent="-27432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 Dosya tabanlı </a:t>
            </a:r>
            <a:r>
              <a:rPr lang="tr-TR" dirty="0" err="1" smtClean="0">
                <a:solidFill>
                  <a:srgbClr val="002060"/>
                </a:solidFill>
              </a:rPr>
              <a:t>steganografi</a:t>
            </a:r>
            <a:endParaRPr lang="tr-TR" dirty="0" smtClean="0">
              <a:solidFill>
                <a:srgbClr val="002060"/>
              </a:solidFill>
            </a:endParaRPr>
          </a:p>
          <a:p>
            <a:pPr marL="640080" lvl="1" indent="-246888" algn="just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</a:rPr>
              <a:t>Görüntü, ses ve </a:t>
            </a:r>
            <a:r>
              <a:rPr lang="tr-TR" dirty="0" err="1" smtClean="0">
                <a:solidFill>
                  <a:srgbClr val="002060"/>
                </a:solidFill>
              </a:rPr>
              <a:t>text</a:t>
            </a:r>
            <a:r>
              <a:rPr lang="tr-TR" dirty="0" smtClean="0">
                <a:solidFill>
                  <a:srgbClr val="002060"/>
                </a:solidFill>
              </a:rPr>
              <a:t> dosyaları</a:t>
            </a:r>
          </a:p>
          <a:p>
            <a:pPr marL="274320" indent="-27432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 Ağ paket </a:t>
            </a:r>
            <a:r>
              <a:rPr lang="tr-TR" dirty="0" err="1" smtClean="0">
                <a:solidFill>
                  <a:srgbClr val="002060"/>
                </a:solidFill>
              </a:rPr>
              <a:t>steganografisi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</a:p>
          <a:p>
            <a:pPr marL="640080" lvl="1" indent="-246888" algn="just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</a:rPr>
              <a:t>Veriler IP paketleri içine gizlenmektedir.</a:t>
            </a:r>
          </a:p>
          <a:p>
            <a:pPr marL="274320" indent="-27432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 Protokol </a:t>
            </a:r>
            <a:r>
              <a:rPr lang="tr-TR" dirty="0" err="1" smtClean="0">
                <a:solidFill>
                  <a:srgbClr val="002060"/>
                </a:solidFill>
              </a:rPr>
              <a:t>Kapsüllenmesi</a:t>
            </a:r>
            <a:endParaRPr lang="tr-TR" dirty="0" smtClean="0">
              <a:solidFill>
                <a:srgbClr val="002060"/>
              </a:solidFill>
            </a:endParaRPr>
          </a:p>
          <a:p>
            <a:pPr marL="640080" lvl="1" indent="-246888" algn="just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</a:rPr>
              <a:t>SSL (</a:t>
            </a:r>
            <a:r>
              <a:rPr lang="tr-TR" dirty="0" err="1" smtClean="0">
                <a:solidFill>
                  <a:srgbClr val="002060"/>
                </a:solidFill>
              </a:rPr>
              <a:t>Secure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Sockets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Layer</a:t>
            </a:r>
            <a:r>
              <a:rPr lang="tr-TR" dirty="0" smtClean="0">
                <a:solidFill>
                  <a:srgbClr val="002060"/>
                </a:solidFill>
              </a:rPr>
              <a:t>) üstünde TCP paketleri içerisine</a:t>
            </a:r>
          </a:p>
          <a:p>
            <a:pPr marL="640080" lvl="1" indent="-246888" algn="just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tr-TR" dirty="0" smtClean="0">
                <a:solidFill>
                  <a:srgbClr val="002060"/>
                </a:solidFill>
              </a:rPr>
              <a:t>SSH (</a:t>
            </a:r>
            <a:r>
              <a:rPr lang="tr-TR" dirty="0" err="1" smtClean="0">
                <a:solidFill>
                  <a:srgbClr val="002060"/>
                </a:solidFill>
              </a:rPr>
              <a:t>Secure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  <a:r>
              <a:rPr lang="tr-TR" dirty="0" err="1" smtClean="0">
                <a:solidFill>
                  <a:srgbClr val="002060"/>
                </a:solidFill>
              </a:rPr>
              <a:t>Shell</a:t>
            </a:r>
            <a:r>
              <a:rPr lang="tr-TR" dirty="0" smtClean="0">
                <a:solidFill>
                  <a:srgbClr val="002060"/>
                </a:solidFill>
              </a:rPr>
              <a:t>) üstünde TCP paketleri içerisine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8" name="7 Başlık"/>
          <p:cNvSpPr txBox="1">
            <a:spLocks/>
          </p:cNvSpPr>
          <p:nvPr/>
        </p:nvSpPr>
        <p:spPr bwMode="auto">
          <a:xfrm>
            <a:off x="714348" y="571480"/>
            <a:ext cx="7827961" cy="1085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95000"/>
              <a:buNone/>
              <a:tabLst/>
              <a:defRPr/>
            </a:pPr>
            <a:r>
              <a:rPr kumimoji="0" lang="tr-T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rPr>
              <a:t>Gizli Kanallar (</a:t>
            </a:r>
            <a:r>
              <a:rPr kumimoji="0" lang="tr-TR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rPr>
              <a:t>Covert</a:t>
            </a:r>
            <a:r>
              <a:rPr kumimoji="0" lang="tr-T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rPr>
              <a:t> </a:t>
            </a:r>
            <a:r>
              <a:rPr kumimoji="0" lang="tr-TR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rPr>
              <a:t>Channels</a:t>
            </a:r>
            <a:r>
              <a:rPr kumimoji="0" lang="tr-T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</a:rPr>
              <a:t>)</a:t>
            </a:r>
            <a:endParaRPr kumimoji="0" lang="tr-TR" sz="4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</a:endParaRPr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4DC7E-1859-4A81-A617-D6874FB5E26A}" type="slidenum">
              <a:rPr lang="tr-TR" smtClean="0"/>
              <a:pPr>
                <a:defRPr/>
              </a:pPr>
              <a:t>7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Yrd.Doç.Dr. Resul DAŞ</a:t>
            </a:r>
            <a:endParaRPr lang="tr-TR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3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4400" b="1" dirty="0" smtClean="0">
                <a:solidFill>
                  <a:srgbClr val="002060"/>
                </a:solidFill>
              </a:rPr>
              <a:t>Gerçek Kimliği Saklama (</a:t>
            </a:r>
            <a:r>
              <a:rPr lang="tr-TR" sz="4400" b="1" dirty="0" err="1" smtClean="0">
                <a:solidFill>
                  <a:srgbClr val="002060"/>
                </a:solidFill>
              </a:rPr>
              <a:t>Anonymity</a:t>
            </a:r>
            <a:r>
              <a:rPr lang="tr-TR" sz="4400" b="1" dirty="0" smtClean="0">
                <a:solidFill>
                  <a:srgbClr val="002060"/>
                </a:solidFill>
              </a:rPr>
              <a:t>)</a:t>
            </a:r>
            <a:endParaRPr lang="tr-TR" sz="4400" dirty="0" smtClean="0">
              <a:solidFill>
                <a:srgbClr val="002060"/>
              </a:solidFill>
            </a:endParaRPr>
          </a:p>
        </p:txBody>
      </p:sp>
      <p:sp>
        <p:nvSpPr>
          <p:cNvPr id="5" name="4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Veri gönderimi sırasında gerçek kimliği saklayarak bilginin bilinmeyen yada anlaşılamayan biri üzerinden gidiyor olduğunu izlenimi verilerek </a:t>
            </a:r>
            <a:r>
              <a:rPr lang="tr-TR" dirty="0" err="1" smtClean="0">
                <a:solidFill>
                  <a:srgbClr val="002060"/>
                </a:solidFill>
              </a:rPr>
              <a:t>te</a:t>
            </a:r>
            <a:r>
              <a:rPr lang="tr-TR" dirty="0" smtClean="0">
                <a:solidFill>
                  <a:srgbClr val="002060"/>
                </a:solidFill>
              </a:rPr>
              <a:t> bilgi zarar görmeden gönderilebilmektedir.</a:t>
            </a:r>
          </a:p>
          <a:p>
            <a:pPr marL="355600" indent="-35560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Fakat ağlar üzerinde bilinmeyen kullanıcı olayı ağ yöneticilerinin daha fazla dikkatini çekmekte ve bilgi güvenliği tehlikeye girmektedir.</a:t>
            </a:r>
          </a:p>
          <a:p>
            <a:pPr marL="355600" indent="-35560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tr-TR" dirty="0" smtClean="0">
                <a:solidFill>
                  <a:srgbClr val="002060"/>
                </a:solidFill>
              </a:rPr>
              <a:t>Bu yüzden sadece çok gerektiği durumlarda kullanılması uygundur.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8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dirty="0" smtClean="0">
                <a:solidFill>
                  <a:srgbClr val="002060"/>
                </a:solidFill>
              </a:rPr>
              <a:t>Steganografi (</a:t>
            </a:r>
            <a:r>
              <a:rPr lang="tr-TR" b="1" dirty="0" err="1" smtClean="0">
                <a:solidFill>
                  <a:srgbClr val="002060"/>
                </a:solidFill>
              </a:rPr>
              <a:t>Steganography</a:t>
            </a:r>
            <a:r>
              <a:rPr lang="tr-TR" b="1" dirty="0" smtClean="0">
                <a:solidFill>
                  <a:srgbClr val="002060"/>
                </a:solidFill>
              </a:rPr>
              <a:t>)</a:t>
            </a:r>
            <a:r>
              <a:rPr lang="tr-TR" dirty="0" smtClean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dirty="0" smtClean="0">
                <a:solidFill>
                  <a:srgbClr val="002060"/>
                </a:solidFill>
              </a:rPr>
              <a:t>Bu yaklaşım, bir nesnenin içerisine bir verinin gizlenmesi olarak tanımlanabilir.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dirty="0" smtClean="0">
                <a:solidFill>
                  <a:srgbClr val="002060"/>
                </a:solidFill>
              </a:rPr>
              <a:t>Ses, sayısal resim, video görüntüleri üzerine veri saklanabilir.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tr-TR" dirty="0" smtClean="0">
                <a:solidFill>
                  <a:srgbClr val="002060"/>
                </a:solidFill>
              </a:rPr>
              <a:t>Bu veriler metin dosyası olabileceği gibi, herhangi bir görüntü içerisine başka bir görüntüyü gizlemekte olasıdır.</a:t>
            </a:r>
          </a:p>
          <a:p>
            <a:pPr marL="274320" indent="-274320" algn="just" eaLnBrk="1" fontAlgn="auto" hangingPunct="1">
              <a:spcBef>
                <a:spcPct val="500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tr-TR" dirty="0" smtClean="0">
              <a:solidFill>
                <a:srgbClr val="00206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tr-TR" dirty="0">
              <a:solidFill>
                <a:srgbClr val="002060"/>
              </a:solidFill>
            </a:endParaRP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7C9618-A3A8-4F0B-A2AB-79D61F24F6B6}" type="slidenum">
              <a:rPr lang="en-US" altLang="tr-TR" smtClean="0"/>
              <a:pPr>
                <a:defRPr/>
              </a:pPr>
              <a:t>9</a:t>
            </a:fld>
            <a:r>
              <a:rPr lang="tr-TR" altLang="tr-TR" smtClean="0"/>
              <a:t>/ 43 </a:t>
            </a:r>
            <a:endParaRPr lang="en-US" altLang="tr-TR" dirty="0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 smtClean="0"/>
              <a:t>Yrd.Doç.Dr. Resul DAŞ</a:t>
            </a:r>
            <a:endParaRPr lang="en-US" altLang="tr-T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4412</TotalTime>
  <Words>2345</Words>
  <Application>Microsoft Office PowerPoint</Application>
  <PresentationFormat>Ekran Gösterisi (4:3)</PresentationFormat>
  <Paragraphs>316</Paragraphs>
  <Slides>43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43</vt:i4>
      </vt:variant>
    </vt:vector>
  </HeadingPairs>
  <TitlesOfParts>
    <vt:vector size="44" baseType="lpstr">
      <vt:lpstr>Sketchbook</vt:lpstr>
      <vt:lpstr>YMT311 Bilgi Sistemleri ve Güvenliği  Steganografi</vt:lpstr>
      <vt:lpstr>Konu Başlıkları</vt:lpstr>
      <vt:lpstr>Bilgi Gizleme</vt:lpstr>
      <vt:lpstr>Bilgi Gizleme</vt:lpstr>
      <vt:lpstr>Gizli Kanallar (Covert Channels)</vt:lpstr>
      <vt:lpstr>Slayt 6</vt:lpstr>
      <vt:lpstr>Slayt 7</vt:lpstr>
      <vt:lpstr>Gerçek Kimliği Saklama (Anonymity)</vt:lpstr>
      <vt:lpstr>Steganografi (Steganography) </vt:lpstr>
      <vt:lpstr>Slayt 10</vt:lpstr>
      <vt:lpstr>Slayt 11</vt:lpstr>
      <vt:lpstr>Dilbilim Steganografi (Linguistic Steganography)</vt:lpstr>
      <vt:lpstr>Slayt 13</vt:lpstr>
      <vt:lpstr>Teknik Steganografi (Technical Steganography)</vt:lpstr>
      <vt:lpstr>Steganografinin Kullanım Alanları</vt:lpstr>
      <vt:lpstr>Metin Steganografi</vt:lpstr>
      <vt:lpstr>Metin Steganografi</vt:lpstr>
      <vt:lpstr>1- Açık Alan Yöntemleri (Open Space Methods)</vt:lpstr>
      <vt:lpstr>Açık Alan Yöntemleri</vt:lpstr>
      <vt:lpstr>a) Cümle İçi Boşluk Bırakma</vt:lpstr>
      <vt:lpstr>Slayt 21</vt:lpstr>
      <vt:lpstr>b) Satır Kaydırma Kodlaması</vt:lpstr>
      <vt:lpstr>c) Satır Sonu Boşluk Bırakma</vt:lpstr>
      <vt:lpstr>d) Sağ Hizalama</vt:lpstr>
      <vt:lpstr>Sağ Hizalama</vt:lpstr>
      <vt:lpstr>e) Gelecek Kodlaması</vt:lpstr>
      <vt:lpstr>Slayt 27</vt:lpstr>
      <vt:lpstr>2- Yazımsal Yöntemler (Syntactic Methods)</vt:lpstr>
      <vt:lpstr>3- Anlamsal Yöntemler (Semantic Methods)</vt:lpstr>
      <vt:lpstr>Görüntü Steganografi</vt:lpstr>
      <vt:lpstr>1- En Önemsiz Bite Ekleme (Least Significant Bit Insertion) </vt:lpstr>
      <vt:lpstr>24 bit görüntüler </vt:lpstr>
      <vt:lpstr>8 bit görüntüler</vt:lpstr>
      <vt:lpstr>Gri-seviye görüntüler</vt:lpstr>
      <vt:lpstr>2- Maskeleme ve Filtreleme (Masking and Filtering )</vt:lpstr>
      <vt:lpstr>Algoritmalar ve Dönüşümler  (Algorithms and Transformations)</vt:lpstr>
      <vt:lpstr>Slayt 37</vt:lpstr>
      <vt:lpstr>Slayt 38</vt:lpstr>
      <vt:lpstr>Slayt 39</vt:lpstr>
      <vt:lpstr>Slayt 40</vt:lpstr>
      <vt:lpstr>Sonuç</vt:lpstr>
      <vt:lpstr>Sorular</vt:lpstr>
      <vt:lpstr>Kaynaklar</vt:lpstr>
    </vt:vector>
  </TitlesOfParts>
  <Company>T.Ü.Müh.Mim.Fak.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Türker TUNCER;Özlem AYDIN;ÖZGÜR AYDIN</dc:creator>
  <cp:lastModifiedBy>Mesut Beyaztaş</cp:lastModifiedBy>
  <cp:revision>136</cp:revision>
  <cp:lastPrinted>1601-01-01T00:00:00Z</cp:lastPrinted>
  <dcterms:created xsi:type="dcterms:W3CDTF">2003-05-28T08:15:33Z</dcterms:created>
  <dcterms:modified xsi:type="dcterms:W3CDTF">2014-07-09T08:28:02Z</dcterms:modified>
</cp:coreProperties>
</file>