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44"/>
  </p:notesMasterIdLst>
  <p:handoutMasterIdLst>
    <p:handoutMasterId r:id="rId45"/>
  </p:handoutMasterIdLst>
  <p:sldIdLst>
    <p:sldId id="318" r:id="rId2"/>
    <p:sldId id="319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71" r:id="rId12"/>
    <p:sldId id="263" r:id="rId13"/>
    <p:sldId id="264" r:id="rId14"/>
    <p:sldId id="265" r:id="rId15"/>
    <p:sldId id="305" r:id="rId16"/>
    <p:sldId id="266" r:id="rId17"/>
    <p:sldId id="307" r:id="rId18"/>
    <p:sldId id="276" r:id="rId19"/>
    <p:sldId id="308" r:id="rId20"/>
    <p:sldId id="309" r:id="rId21"/>
    <p:sldId id="269" r:id="rId22"/>
    <p:sldId id="306" r:id="rId23"/>
    <p:sldId id="310" r:id="rId24"/>
    <p:sldId id="311" r:id="rId25"/>
    <p:sldId id="312" r:id="rId26"/>
    <p:sldId id="270" r:id="rId27"/>
    <p:sldId id="273" r:id="rId28"/>
    <p:sldId id="274" r:id="rId29"/>
    <p:sldId id="275" r:id="rId30"/>
    <p:sldId id="277" r:id="rId31"/>
    <p:sldId id="278" r:id="rId32"/>
    <p:sldId id="279" r:id="rId33"/>
    <p:sldId id="282" r:id="rId34"/>
    <p:sldId id="286" r:id="rId35"/>
    <p:sldId id="288" r:id="rId36"/>
    <p:sldId id="289" r:id="rId37"/>
    <p:sldId id="301" r:id="rId38"/>
    <p:sldId id="302" r:id="rId39"/>
    <p:sldId id="290" r:id="rId40"/>
    <p:sldId id="291" r:id="rId41"/>
    <p:sldId id="321" r:id="rId42"/>
    <p:sldId id="322" r:id="rId4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1E74"/>
    <a:srgbClr val="960FCA"/>
    <a:srgbClr val="950CC9"/>
    <a:srgbClr val="9F10EA"/>
    <a:srgbClr val="00CC66"/>
    <a:srgbClr val="B6B6B6"/>
    <a:srgbClr val="B7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290" autoAdjust="0"/>
  </p:normalViewPr>
  <p:slideViewPr>
    <p:cSldViewPr>
      <p:cViewPr varScale="1">
        <p:scale>
          <a:sx n="105" d="100"/>
          <a:sy n="105" d="100"/>
        </p:scale>
        <p:origin x="69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i/36</a:t>
            </a:r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DEB59463-6F33-47A3-9E77-443F621266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i/36</a:t>
            </a: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37F0E195-D059-45B6-B852-CD1E6B3AFE3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48C03B-0182-49AE-9A24-BF782A38A177}" type="slidenum">
              <a:rPr lang="en-US" altLang="tr-TR" smtClean="0"/>
              <a:pPr/>
              <a:t>1</a:t>
            </a:fld>
            <a:endParaRPr lang="en-US" altLang="tr-TR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3810000"/>
            <a:ext cx="10058400" cy="51511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2700" b="0" spc="-28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smtClean="0"/>
              <a:t>Asıl Başlık Stili İçin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1013" cap="all" spc="113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 algn="ctr">
              <a:buNone/>
              <a:defRPr sz="1350"/>
            </a:lvl2pPr>
            <a:lvl3pPr marL="514350" indent="0" algn="ctr">
              <a:buNone/>
              <a:defRPr sz="1350"/>
            </a:lvl3pPr>
            <a:lvl4pPr marL="771525" indent="0" algn="ctr">
              <a:buNone/>
              <a:defRPr sz="1125"/>
            </a:lvl4pPr>
            <a:lvl5pPr marL="1028700" indent="0" algn="ctr">
              <a:buNone/>
              <a:defRPr sz="1125"/>
            </a:lvl5pPr>
            <a:lvl6pPr marL="1285875" indent="0" algn="ctr">
              <a:buNone/>
              <a:defRPr sz="1125"/>
            </a:lvl6pPr>
            <a:lvl7pPr marL="1543050" indent="0" algn="ctr">
              <a:buNone/>
              <a:defRPr sz="1125"/>
            </a:lvl7pPr>
            <a:lvl8pPr marL="1800225" indent="0" algn="ctr">
              <a:buNone/>
              <a:defRPr sz="1125"/>
            </a:lvl8pPr>
            <a:lvl9pPr marL="2057400" indent="0" algn="ctr">
              <a:buNone/>
              <a:defRPr sz="1125"/>
            </a:lvl9pPr>
          </a:lstStyle>
          <a:p>
            <a:r>
              <a:rPr lang="tr-TR" dirty="0" smtClean="0"/>
              <a:t>DERS ADI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44526B4-A026-43C4-999D-7DC976FE730F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393" y="826688"/>
            <a:ext cx="1527835" cy="1450184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3902279" y="1051999"/>
            <a:ext cx="5444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ANKARA ÜNİVERSİTESİ</a:t>
            </a:r>
          </a:p>
          <a:p>
            <a:pPr algn="ctr">
              <a:buNone/>
            </a:pPr>
            <a:r>
              <a:rPr lang="tr-TR" sz="2400" b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Nallıhan</a:t>
            </a:r>
            <a:r>
              <a:rPr lang="tr-TR" sz="2400" b="0" baseline="0" dirty="0" smtClean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Meslek Yüksekokulu</a:t>
            </a:r>
            <a:endParaRPr lang="tr-TR" sz="2400" b="0" dirty="0">
              <a:solidFill>
                <a:srgbClr val="2047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9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F90643-125A-461A-9753-D66CC8B42B70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39872124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8AC2D4D-788C-4808-A521-F418FAE6E6B9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05859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Boş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endParaRPr lang="en-US" altLang="tr-TR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rgbClr val="002060"/>
                </a:solidFill>
              </a:defRPr>
            </a:lvl1pPr>
          </a:lstStyle>
          <a:p>
            <a:fld id="{54FDB918-001A-4045-9FE8-E10871DC8BCE}" type="datetime1">
              <a:rPr lang="en-US" smtClean="0"/>
              <a:t>1/31/2020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34894371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Yalnızca Başlı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1A1A6F"/>
                </a:solidFill>
                <a:latin typeface="Arial"/>
                <a:cs typeface="Arial"/>
              </a:defRPr>
            </a:lvl1pPr>
          </a:lstStyle>
          <a:p>
            <a:endParaRPr lang="en-US" altLang="tr-TR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EA6F7-585C-405E-873A-D6FE92EE9029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40848213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914400" y="768350"/>
            <a:ext cx="10363200" cy="53276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DC7E-1859-4A81-A617-D6874FB5E2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6972675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86605"/>
            <a:ext cx="10647680" cy="62779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BA743C-A8C8-4FD9-83C6-F9AFB31FC065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  <p:cxnSp>
        <p:nvCxnSpPr>
          <p:cNvPr id="7" name="Düz Bağlayıcı 6"/>
          <p:cNvCxnSpPr/>
          <p:nvPr/>
        </p:nvCxnSpPr>
        <p:spPr>
          <a:xfrm>
            <a:off x="508000" y="908720"/>
            <a:ext cx="107044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1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2025" b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013" cap="all" spc="113" baseline="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9B6BF92-39DA-42F5-BC09-2C4B3DA5EC42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5552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8"/>
            <a:ext cx="493776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73F03A-3E9F-4AD9-A2BA-53011BC1D0BA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5927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125" b="0" cap="all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125" b="0" cap="all" baseline="0">
                <a:solidFill>
                  <a:schemeClr val="tx2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4F1FFC-2A2A-40DF-B243-CB8768FFA2F8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41855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1E2EAB-C4FC-4E05-BBAE-6BBBD5020097}" type="datetime1">
              <a:rPr lang="en-US" smtClean="0"/>
              <a:t>1/31/2020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  <p:cxnSp>
        <p:nvCxnSpPr>
          <p:cNvPr id="6" name="Düz Bağlayıcı 5"/>
          <p:cNvCxnSpPr/>
          <p:nvPr/>
        </p:nvCxnSpPr>
        <p:spPr>
          <a:xfrm>
            <a:off x="508000" y="914401"/>
            <a:ext cx="1117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13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B2B6B14-C771-4390-92A5-45CA7BF30AA9}" type="datetime1">
              <a:rPr lang="en-US" smtClean="0"/>
              <a:t>1/31/2020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6966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025" b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844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4" y="6459789"/>
            <a:ext cx="2618511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57C8E7-814F-44D6-B4CE-2F33D2443238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9"/>
            <a:ext cx="4648200" cy="365125"/>
          </a:xfrm>
        </p:spPr>
        <p:txBody>
          <a:bodyPr/>
          <a:lstStyle>
            <a:lvl1pPr algn="l"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047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39329239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2025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38"/>
              </a:spcAft>
              <a:buNone/>
              <a:defRPr sz="844">
                <a:solidFill>
                  <a:srgbClr val="FFFFFF"/>
                </a:solidFill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1F14A4D-AC5E-4A48-81CE-8A41ABDD3957}" type="datetime1">
              <a:rPr lang="en-US" smtClean="0"/>
              <a:t>1/31/2020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82385543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rgbClr val="204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rgbClr val="E5C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86605"/>
            <a:ext cx="11176000" cy="627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dirty="0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066800"/>
            <a:ext cx="11176000" cy="48022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3" y="645978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6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EFD327-C6EE-4EC2-810F-3F948B99AF3F}" type="datetime1">
              <a:rPr lang="en-US" smtClean="0"/>
              <a:t>1/31/2020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8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6" cap="all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 alt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1" y="645978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8000" y="914400"/>
            <a:ext cx="10556240" cy="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35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514350" rtl="0" eaLnBrk="1" latinLnBrk="0" hangingPunct="1">
        <a:lnSpc>
          <a:spcPct val="85000"/>
        </a:lnSpc>
        <a:spcBef>
          <a:spcPct val="0"/>
        </a:spcBef>
        <a:buNone/>
        <a:defRPr sz="2800" kern="1200" spc="-28" baseline="0">
          <a:solidFill>
            <a:srgbClr val="204788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16027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318897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421767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524637" indent="-102870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rgbClr val="20478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61875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73125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84375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956250" indent="-128588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1"/>
        </a:buClr>
        <a:buFont typeface="Calibri" pitchFamily="34" charset="0"/>
        <a:buChar char="◦"/>
        <a:defRPr sz="78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tr-TR" dirty="0" err="1"/>
              <a:t>Steganografi</a:t>
            </a:r>
            <a:endParaRPr lang="en-US" dirty="0"/>
          </a:p>
        </p:txBody>
      </p:sp>
      <p:sp>
        <p:nvSpPr>
          <p:cNvPr id="2" name="Alt Başlık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NBP240 Bilgi Sistemleri ve Güvenliği</a:t>
            </a:r>
            <a:br>
              <a:rPr lang="tr-TR" dirty="0"/>
            </a:br>
            <a:endParaRPr lang="tr-TR" dirty="0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D99DD66D-FF6B-4050-9520-9C9A50AA61A4}" type="slidenum">
              <a:rPr lang="en-US" altLang="tr-TR" smtClean="0"/>
              <a:pPr>
                <a:buNone/>
                <a:defRPr/>
              </a:pPr>
              <a:t>1</a:t>
            </a:fld>
            <a:endParaRPr lang="en-US" alt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3 İçerik Yer Tutucusu"/>
          <p:cNvSpPr>
            <a:spLocks noGrp="1"/>
          </p:cNvSpPr>
          <p:nvPr>
            <p:ph/>
          </p:nvPr>
        </p:nvSpPr>
        <p:spPr>
          <a:xfrm>
            <a:off x="624504" y="1124744"/>
            <a:ext cx="10872095" cy="4167198"/>
          </a:xfrm>
        </p:spPr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B4129D"/>
                </a:solidFill>
              </a:rPr>
              <a:t>Bu yaklaşımda içine bilgi gizlenen ortam </a:t>
            </a:r>
            <a:r>
              <a:rPr lang="tr-TR" dirty="0" err="1" smtClean="0">
                <a:solidFill>
                  <a:srgbClr val="000099"/>
                </a:solidFill>
              </a:rPr>
              <a:t>cover</a:t>
            </a:r>
            <a:r>
              <a:rPr lang="tr-TR" dirty="0" smtClean="0">
                <a:solidFill>
                  <a:srgbClr val="000099"/>
                </a:solidFill>
              </a:rPr>
              <a:t>-data </a:t>
            </a:r>
            <a:r>
              <a:rPr lang="tr-TR" dirty="0" smtClean="0">
                <a:solidFill>
                  <a:srgbClr val="2E9C0C"/>
                </a:solidFill>
              </a:rPr>
              <a:t>(örtü verisi)</a:t>
            </a:r>
            <a:r>
              <a:rPr lang="tr-TR" dirty="0" smtClean="0">
                <a:solidFill>
                  <a:srgbClr val="B4129D"/>
                </a:solidFill>
              </a:rPr>
              <a:t>, ve oluşan ortama da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text</a:t>
            </a:r>
            <a:r>
              <a:rPr lang="tr-TR" dirty="0" smtClean="0">
                <a:solidFill>
                  <a:srgbClr val="B4129D"/>
                </a:solidFill>
              </a:rPr>
              <a:t> veya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object</a:t>
            </a:r>
            <a:r>
              <a:rPr lang="tr-TR" dirty="0" smtClean="0">
                <a:solidFill>
                  <a:srgbClr val="B4129D"/>
                </a:solidFill>
              </a:rPr>
              <a:t> denilmektedir. </a:t>
            </a:r>
          </a:p>
          <a:p>
            <a:pPr algn="just" eaLnBrk="1" hangingPunct="1"/>
            <a:endParaRPr lang="tr-TR" dirty="0" smtClean="0">
              <a:solidFill>
                <a:srgbClr val="B4129D"/>
              </a:solidFill>
            </a:endParaRPr>
          </a:p>
          <a:p>
            <a:pPr algn="just" eaLnBrk="1" hangingPunct="1"/>
            <a:r>
              <a:rPr lang="tr-TR" dirty="0" smtClean="0">
                <a:solidFill>
                  <a:srgbClr val="B4129D"/>
                </a:solidFill>
              </a:rPr>
              <a:t>Bir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key</a:t>
            </a:r>
            <a:r>
              <a:rPr lang="tr-TR" dirty="0" smtClean="0">
                <a:solidFill>
                  <a:srgbClr val="B4129D"/>
                </a:solidFill>
              </a:rPr>
              <a:t> </a:t>
            </a:r>
            <a:r>
              <a:rPr lang="tr-TR" dirty="0" smtClean="0">
                <a:solidFill>
                  <a:srgbClr val="2E9C0C"/>
                </a:solidFill>
              </a:rPr>
              <a:t>(</a:t>
            </a:r>
            <a:r>
              <a:rPr lang="tr-TR" dirty="0" err="1" smtClean="0">
                <a:solidFill>
                  <a:srgbClr val="2E9C0C"/>
                </a:solidFill>
              </a:rPr>
              <a:t>stego</a:t>
            </a:r>
            <a:r>
              <a:rPr lang="tr-TR" dirty="0" smtClean="0">
                <a:solidFill>
                  <a:srgbClr val="2E9C0C"/>
                </a:solidFill>
              </a:rPr>
              <a:t>-anahtarı),</a:t>
            </a:r>
            <a:r>
              <a:rPr lang="tr-TR" dirty="0" smtClean="0">
                <a:solidFill>
                  <a:srgbClr val="B4129D"/>
                </a:solidFill>
              </a:rPr>
              <a:t> bilginin saklaması işlemini kontrol etmek için ve gömülü bilginin elde edilmesini zorlaştırmak için kullanılmaktadır. </a:t>
            </a:r>
          </a:p>
          <a:p>
            <a:pPr eaLnBrk="1" hangingPunct="1"/>
            <a:endParaRPr lang="tr-TR" dirty="0" smtClean="0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B064DC7E-1859-4A81-A617-D6874FB5E26A}" type="slidenum">
              <a:rPr lang="tr-TR" smtClean="0"/>
              <a:pPr>
                <a:buNone/>
                <a:defRPr/>
              </a:pPr>
              <a:t>10</a:t>
            </a:fld>
            <a:endParaRPr lang="tr-TR" dirty="0"/>
          </a:p>
        </p:txBody>
      </p:sp>
      <p:sp>
        <p:nvSpPr>
          <p:cNvPr id="4" name="7 Başlık"/>
          <p:cNvSpPr txBox="1">
            <a:spLocks/>
          </p:cNvSpPr>
          <p:nvPr/>
        </p:nvSpPr>
        <p:spPr bwMode="auto">
          <a:xfrm>
            <a:off x="551384" y="404664"/>
            <a:ext cx="782796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 defTabSz="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defRPr/>
            </a:pPr>
            <a:r>
              <a:rPr lang="tr-TR" dirty="0">
                <a:solidFill>
                  <a:srgbClr val="002060"/>
                </a:solidFill>
              </a:rPr>
              <a:t>Steganografi</a:t>
            </a:r>
            <a:endParaRPr lang="tr-T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2255812" y="1379517"/>
            <a:ext cx="73247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dirty="0">
                <a:solidFill>
                  <a:srgbClr val="B4129D"/>
                </a:solidFill>
              </a:rPr>
              <a:t>Steganografi kendi içinde iki kısma ayrılmaktadır.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3770252" y="2467572"/>
            <a:ext cx="3887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2E9C0C"/>
                </a:solidFill>
                <a:latin typeface="+mn-lt"/>
              </a:rPr>
              <a:t>Steganografi (</a:t>
            </a:r>
            <a:r>
              <a:rPr kumimoji="0" lang="tr-TR" sz="2400" dirty="0" err="1">
                <a:solidFill>
                  <a:srgbClr val="2E9C0C"/>
                </a:solidFill>
                <a:latin typeface="+mn-lt"/>
              </a:rPr>
              <a:t>Steganography</a:t>
            </a:r>
            <a:r>
              <a:rPr kumimoji="0" lang="tr-TR" sz="2400" dirty="0">
                <a:solidFill>
                  <a:srgbClr val="2E9C0C"/>
                </a:solidFill>
                <a:latin typeface="+mn-lt"/>
              </a:rPr>
              <a:t>)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1249303" y="3713760"/>
            <a:ext cx="4105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FF0066"/>
                </a:solidFill>
                <a:latin typeface="+mn-lt"/>
              </a:rPr>
              <a:t>Dilbilim Steganografi (</a:t>
            </a:r>
            <a:r>
              <a:rPr kumimoji="0" lang="tr-TR" sz="2400" dirty="0" err="1">
                <a:solidFill>
                  <a:srgbClr val="FF0066"/>
                </a:solidFill>
                <a:latin typeface="+mn-lt"/>
              </a:rPr>
              <a:t>Linguistic</a:t>
            </a:r>
            <a:r>
              <a:rPr kumimoji="0" lang="tr-TR" sz="2400" dirty="0">
                <a:solidFill>
                  <a:srgbClr val="FF0066"/>
                </a:solidFill>
                <a:latin typeface="+mn-lt"/>
              </a:rPr>
              <a:t> </a:t>
            </a:r>
            <a:r>
              <a:rPr kumimoji="0" lang="tr-TR" sz="2400" dirty="0" err="1">
                <a:solidFill>
                  <a:srgbClr val="FF0066"/>
                </a:solidFill>
                <a:latin typeface="+mn-lt"/>
              </a:rPr>
              <a:t>Steganography</a:t>
            </a:r>
            <a:r>
              <a:rPr kumimoji="0" lang="tr-TR" sz="2400" dirty="0">
                <a:solidFill>
                  <a:srgbClr val="FF0066"/>
                </a:solidFill>
                <a:latin typeface="+mn-lt"/>
              </a:rPr>
              <a:t>)</a:t>
            </a: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6002278" y="3691535"/>
            <a:ext cx="38893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FF0066"/>
                </a:solidFill>
                <a:latin typeface="+mn-lt"/>
              </a:rPr>
              <a:t>Teknik Steganografi (</a:t>
            </a:r>
            <a:r>
              <a:rPr kumimoji="0" lang="tr-TR" sz="2400" dirty="0" err="1">
                <a:solidFill>
                  <a:srgbClr val="FF0066"/>
                </a:solidFill>
                <a:latin typeface="+mn-lt"/>
              </a:rPr>
              <a:t>Technical</a:t>
            </a:r>
            <a:r>
              <a:rPr kumimoji="0" lang="tr-TR" sz="2400" dirty="0">
                <a:solidFill>
                  <a:srgbClr val="FF0066"/>
                </a:solidFill>
                <a:latin typeface="+mn-lt"/>
              </a:rPr>
              <a:t> </a:t>
            </a:r>
            <a:r>
              <a:rPr kumimoji="0" lang="tr-TR" sz="2400" dirty="0" err="1">
                <a:solidFill>
                  <a:srgbClr val="FF0066"/>
                </a:solidFill>
                <a:latin typeface="+mn-lt"/>
              </a:rPr>
              <a:t>Steganography</a:t>
            </a:r>
            <a:r>
              <a:rPr kumimoji="0" lang="tr-TR" sz="2400" dirty="0">
                <a:solidFill>
                  <a:srgbClr val="FF0066"/>
                </a:solidFill>
                <a:latin typeface="+mn-lt"/>
              </a:rPr>
              <a:t>)</a:t>
            </a:r>
          </a:p>
        </p:txBody>
      </p:sp>
      <p:cxnSp>
        <p:nvCxnSpPr>
          <p:cNvPr id="15366" name="AutoShape 9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 rot="5400000">
            <a:off x="4115783" y="2115396"/>
            <a:ext cx="784523" cy="241220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67" name="AutoShape 10"/>
          <p:cNvCxnSpPr>
            <a:cxnSpLocks noChangeShapeType="1"/>
            <a:stCxn id="15363" idx="2"/>
            <a:endCxn id="15365" idx="0"/>
          </p:cNvCxnSpPr>
          <p:nvPr/>
        </p:nvCxnSpPr>
        <p:spPr bwMode="auto">
          <a:xfrm rot="16200000" flipH="1">
            <a:off x="6449407" y="2193976"/>
            <a:ext cx="762298" cy="223282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1" name="7 Başlık"/>
          <p:cNvSpPr txBox="1">
            <a:spLocks/>
          </p:cNvSpPr>
          <p:nvPr/>
        </p:nvSpPr>
        <p:spPr bwMode="auto">
          <a:xfrm>
            <a:off x="682601" y="332656"/>
            <a:ext cx="7827961" cy="4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228600" indent="-228600" defTabSz="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defRPr/>
            </a:pPr>
            <a:r>
              <a:rPr lang="tr-TR" sz="3200" dirty="0">
                <a:solidFill>
                  <a:srgbClr val="002060"/>
                </a:solidFill>
              </a:rPr>
              <a:t>Steganografi</a:t>
            </a:r>
            <a:endParaRPr lang="tr-TR" sz="3200" dirty="0">
              <a:solidFill>
                <a:srgbClr val="002060"/>
              </a:solidFill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11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4 Başlık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tr-TR" sz="3600" dirty="0">
                <a:solidFill>
                  <a:srgbClr val="002060"/>
                </a:solidFill>
              </a:rPr>
              <a:t>Dilbilim Steganografi (</a:t>
            </a:r>
            <a:r>
              <a:rPr lang="tr-TR" sz="3600" dirty="0" err="1">
                <a:solidFill>
                  <a:srgbClr val="002060"/>
                </a:solidFill>
              </a:rPr>
              <a:t>Linguistic</a:t>
            </a:r>
            <a:r>
              <a:rPr lang="tr-TR" sz="3600" dirty="0">
                <a:solidFill>
                  <a:srgbClr val="002060"/>
                </a:solidFill>
              </a:rPr>
              <a:t> </a:t>
            </a:r>
            <a:r>
              <a:rPr lang="tr-TR" sz="3600" dirty="0" err="1">
                <a:solidFill>
                  <a:srgbClr val="002060"/>
                </a:solidFill>
              </a:rPr>
              <a:t>Steganography</a:t>
            </a:r>
            <a:r>
              <a:rPr lang="tr-TR" sz="36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Dilbilim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r>
              <a:rPr lang="tr-TR" dirty="0" smtClean="0">
                <a:solidFill>
                  <a:srgbClr val="002060"/>
                </a:solidFill>
              </a:rPr>
              <a:t>, taşıyıcı verinin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olduğu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r>
              <a:rPr lang="tr-TR" dirty="0" smtClean="0">
                <a:solidFill>
                  <a:srgbClr val="002060"/>
                </a:solidFill>
              </a:rPr>
              <a:t> koludur. </a:t>
            </a:r>
          </a:p>
          <a:p>
            <a:pPr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Burada veriyi gizlemek için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üzerinde değişiklikler yapılmaktadır.</a:t>
            </a:r>
          </a:p>
          <a:p>
            <a:pPr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değişiklikler şu şekilde yapılabilir.değişiklik yapmanın çeşitli yolları vardır.</a:t>
            </a:r>
          </a:p>
          <a:p>
            <a:pPr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Bunlardan bazıları;</a:t>
            </a:r>
          </a:p>
          <a:p>
            <a:pPr marL="638810" lvl="1" indent="-273050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grafik kullanılarak yapılabilir</a:t>
            </a:r>
          </a:p>
          <a:p>
            <a:pPr marL="638810" lvl="1" indent="-273050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err="1" smtClean="0">
                <a:solidFill>
                  <a:srgbClr val="002060"/>
                </a:solidFill>
              </a:rPr>
              <a:t>text’in</a:t>
            </a:r>
            <a:r>
              <a:rPr lang="tr-TR" dirty="0" smtClean="0">
                <a:solidFill>
                  <a:srgbClr val="002060"/>
                </a:solidFill>
              </a:rPr>
              <a:t> yapısı değiştirilerek yapılabilir</a:t>
            </a:r>
          </a:p>
          <a:p>
            <a:pPr marL="638810" lvl="1" indent="-273050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yada amacı sadece veriyi saklamak olan yeni bir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yaratılabilir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12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/>
          </p:nvPr>
        </p:nvSpPr>
        <p:spPr>
          <a:xfrm>
            <a:off x="551384" y="1052736"/>
            <a:ext cx="10873208" cy="4824536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 Dilbilim </a:t>
            </a:r>
            <a:r>
              <a:rPr lang="tr-TR" dirty="0" err="1" smtClean="0">
                <a:solidFill>
                  <a:srgbClr val="002060"/>
                </a:solidFill>
              </a:rPr>
              <a:t>Steganografi’de</a:t>
            </a:r>
            <a:r>
              <a:rPr lang="tr-TR" dirty="0" smtClean="0">
                <a:solidFill>
                  <a:srgbClr val="002060"/>
                </a:solidFill>
              </a:rPr>
              <a:t> kullanılan yöntemler şunlardır:</a:t>
            </a:r>
          </a:p>
          <a:p>
            <a:pPr marL="457200" indent="-457200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Açık kodlar</a:t>
            </a:r>
          </a:p>
          <a:p>
            <a:pPr marL="822960" lvl="1" indent="-457200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Gizli mesaj, açıkça okunabilir fakat zararsız bir mesaj haline gelir.</a:t>
            </a:r>
          </a:p>
          <a:p>
            <a:pPr marL="822960" lvl="1" indent="-457200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 işlem; maskeleme,  boş şifreler ve </a:t>
            </a:r>
            <a:r>
              <a:rPr lang="tr-TR" dirty="0" err="1" smtClean="0">
                <a:solidFill>
                  <a:srgbClr val="002060"/>
                </a:solidFill>
              </a:rPr>
              <a:t>ızgaralama</a:t>
            </a:r>
            <a:r>
              <a:rPr lang="tr-TR" dirty="0" smtClean="0">
                <a:solidFill>
                  <a:srgbClr val="002060"/>
                </a:solidFill>
              </a:rPr>
              <a:t> ile yapılmaktadır.</a:t>
            </a:r>
          </a:p>
          <a:p>
            <a:pPr marL="457200" indent="-457200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err="1" smtClean="0">
                <a:solidFill>
                  <a:srgbClr val="002060"/>
                </a:solidFill>
              </a:rPr>
              <a:t>Şemagramlar</a:t>
            </a:r>
            <a:endParaRPr lang="tr-TR" dirty="0" smtClean="0">
              <a:solidFill>
                <a:srgbClr val="002060"/>
              </a:solidFill>
            </a:endParaRPr>
          </a:p>
          <a:p>
            <a:pPr marL="822960" lvl="1" indent="-457200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Gizli mesaj, açık metinin ufak fakat gizli bir detayının içine gizlenmektedir.</a:t>
            </a:r>
          </a:p>
          <a:p>
            <a:pPr marL="822960" lvl="1" indent="-457200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Bunun için grafiksel değişiklikler yapılmaktadır.</a:t>
            </a:r>
          </a:p>
          <a:p>
            <a:pPr marL="822960" lvl="1" indent="-457200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Kullanılan yöntemler; farklı yazı tipleri kullanmak, eski daktilo yazılarını kullanmak, resimler içinde boşluklar kullanmak vb.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B064DC7E-1859-4A81-A617-D6874FB5E26A}" type="slidenum">
              <a:rPr lang="tr-TR" smtClean="0"/>
              <a:pPr>
                <a:buNone/>
                <a:defRPr/>
              </a:pPr>
              <a:t>13</a:t>
            </a:fld>
            <a:endParaRPr lang="tr-TR" dirty="0"/>
          </a:p>
        </p:txBody>
      </p:sp>
      <p:sp>
        <p:nvSpPr>
          <p:cNvPr id="6" name="7 Başlık"/>
          <p:cNvSpPr txBox="1">
            <a:spLocks/>
          </p:cNvSpPr>
          <p:nvPr/>
        </p:nvSpPr>
        <p:spPr bwMode="auto">
          <a:xfrm>
            <a:off x="407368" y="332657"/>
            <a:ext cx="782796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tr-TR" sz="3200" dirty="0" err="1">
                <a:solidFill>
                  <a:srgbClr val="002060"/>
                </a:solidFill>
              </a:rPr>
              <a:t>Linguistic</a:t>
            </a:r>
            <a:r>
              <a:rPr lang="tr-TR" sz="3200" dirty="0">
                <a:solidFill>
                  <a:srgbClr val="002060"/>
                </a:solidFill>
              </a:rPr>
              <a:t> </a:t>
            </a:r>
            <a:r>
              <a:rPr lang="tr-TR" sz="3200" dirty="0" err="1">
                <a:solidFill>
                  <a:srgbClr val="002060"/>
                </a:solidFill>
              </a:rPr>
              <a:t>Steganography</a:t>
            </a:r>
            <a:endParaRPr lang="tr-TR" sz="32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200" dirty="0">
                <a:solidFill>
                  <a:srgbClr val="002060"/>
                </a:solidFill>
              </a:rPr>
              <a:t>Teknik Steganografi (</a:t>
            </a:r>
            <a:r>
              <a:rPr lang="tr-TR" sz="3200" dirty="0" err="1">
                <a:solidFill>
                  <a:srgbClr val="002060"/>
                </a:solidFill>
              </a:rPr>
              <a:t>Technical</a:t>
            </a:r>
            <a:r>
              <a:rPr lang="tr-TR" sz="3200" dirty="0">
                <a:solidFill>
                  <a:srgbClr val="002060"/>
                </a:solidFill>
              </a:rPr>
              <a:t> </a:t>
            </a:r>
            <a:r>
              <a:rPr lang="tr-TR" sz="3200" dirty="0" err="1">
                <a:solidFill>
                  <a:srgbClr val="002060"/>
                </a:solidFill>
              </a:rPr>
              <a:t>Steganography</a:t>
            </a:r>
            <a:r>
              <a:rPr lang="tr-TR" sz="32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843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None/>
            </a:pPr>
            <a:r>
              <a:rPr lang="tr-TR" dirty="0" smtClean="0"/>
              <a:t>	Teknik Steganografi bir çok konuyu içine almaktadır.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/>
              <a:t>Bunları bazı başlıklar altında toplayabiliriz;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Görünmez mürekkep: Geleneksel haline gelmiş olan görünmez mürekkeple yazma yöntemidir.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Gizli yerler: Kimsenin göremeyeceği gizli yerlere saklama (bavul, kasa vb.)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err="1" smtClean="0"/>
              <a:t>Microdot’lar</a:t>
            </a:r>
            <a:r>
              <a:rPr lang="tr-TR" dirty="0" smtClean="0"/>
              <a:t>: Bilgiyi noktalar halinde sayfaya gizleme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Bilgisayar tabanlı yöntemler: </a:t>
            </a:r>
            <a:r>
              <a:rPr lang="tr-TR" dirty="0" err="1" smtClean="0"/>
              <a:t>Text</a:t>
            </a:r>
            <a:r>
              <a:rPr lang="tr-TR" dirty="0" smtClean="0"/>
              <a:t>, ses, görüntü, resim dosyalarını kullanarak veri gizleme yöntemleridir.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14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dirty="0" err="1" smtClean="0"/>
              <a:t>Steganografinin</a:t>
            </a:r>
            <a:r>
              <a:rPr lang="tr-TR" dirty="0" smtClean="0"/>
              <a:t> Kullanım Alanları</a:t>
            </a:r>
            <a:endParaRPr lang="tr-TR" dirty="0"/>
          </a:p>
        </p:txBody>
      </p:sp>
      <p:sp>
        <p:nvSpPr>
          <p:cNvPr id="1945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sz="2800" dirty="0">
                <a:solidFill>
                  <a:srgbClr val="002060"/>
                </a:solidFill>
              </a:rPr>
              <a:t>Metin Steganografi (</a:t>
            </a:r>
            <a:r>
              <a:rPr lang="tr-TR" sz="2800" dirty="0" err="1">
                <a:solidFill>
                  <a:srgbClr val="002060"/>
                </a:solidFill>
              </a:rPr>
              <a:t>Text</a:t>
            </a:r>
            <a:r>
              <a:rPr lang="tr-TR" sz="2800" dirty="0">
                <a:solidFill>
                  <a:srgbClr val="002060"/>
                </a:solidFill>
              </a:rPr>
              <a:t> </a:t>
            </a:r>
            <a:r>
              <a:rPr lang="tr-TR" sz="2800" dirty="0" err="1">
                <a:solidFill>
                  <a:srgbClr val="002060"/>
                </a:solidFill>
              </a:rPr>
              <a:t>Steganography</a:t>
            </a:r>
            <a:r>
              <a:rPr lang="tr-TR" sz="2800" dirty="0">
                <a:solidFill>
                  <a:srgbClr val="002060"/>
                </a:solidFill>
              </a:rPr>
              <a:t>)</a:t>
            </a:r>
          </a:p>
          <a:p>
            <a:pPr eaLnBrk="1" hangingPunct="1"/>
            <a:r>
              <a:rPr lang="tr-TR" sz="2800" dirty="0">
                <a:solidFill>
                  <a:srgbClr val="002060"/>
                </a:solidFill>
              </a:rPr>
              <a:t>Görüntü Steganografi (</a:t>
            </a:r>
            <a:r>
              <a:rPr lang="tr-TR" sz="2800" dirty="0" err="1">
                <a:solidFill>
                  <a:srgbClr val="002060"/>
                </a:solidFill>
              </a:rPr>
              <a:t>Image</a:t>
            </a:r>
            <a:r>
              <a:rPr lang="tr-TR" sz="2800" dirty="0">
                <a:solidFill>
                  <a:srgbClr val="002060"/>
                </a:solidFill>
              </a:rPr>
              <a:t> </a:t>
            </a:r>
            <a:r>
              <a:rPr lang="tr-TR" sz="2800" dirty="0" err="1">
                <a:solidFill>
                  <a:srgbClr val="002060"/>
                </a:solidFill>
              </a:rPr>
              <a:t>Steganography</a:t>
            </a:r>
            <a:r>
              <a:rPr lang="tr-TR" sz="2800" dirty="0">
                <a:solidFill>
                  <a:srgbClr val="002060"/>
                </a:solidFill>
              </a:rPr>
              <a:t>)</a:t>
            </a:r>
          </a:p>
          <a:p>
            <a:pPr eaLnBrk="1" hangingPunct="1"/>
            <a:r>
              <a:rPr lang="tr-TR" sz="2800" dirty="0">
                <a:solidFill>
                  <a:srgbClr val="002060"/>
                </a:solidFill>
              </a:rPr>
              <a:t>Ses Steganografi (</a:t>
            </a:r>
            <a:r>
              <a:rPr lang="tr-TR" sz="2800" dirty="0" err="1">
                <a:solidFill>
                  <a:srgbClr val="002060"/>
                </a:solidFill>
              </a:rPr>
              <a:t>Audio</a:t>
            </a:r>
            <a:r>
              <a:rPr lang="tr-TR" sz="2800" dirty="0">
                <a:solidFill>
                  <a:srgbClr val="002060"/>
                </a:solidFill>
              </a:rPr>
              <a:t> </a:t>
            </a:r>
            <a:r>
              <a:rPr lang="tr-TR" sz="2800" dirty="0" err="1">
                <a:solidFill>
                  <a:srgbClr val="002060"/>
                </a:solidFill>
              </a:rPr>
              <a:t>Steganography</a:t>
            </a:r>
            <a:r>
              <a:rPr lang="tr-TR" sz="28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Metin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>
          <a:xfrm>
            <a:off x="508000" y="980728"/>
            <a:ext cx="11684000" cy="4802294"/>
          </a:xfrm>
        </p:spPr>
        <p:txBody>
          <a:bodyPr>
            <a:noAutofit/>
          </a:bodyPr>
          <a:lstStyle/>
          <a:p>
            <a:pPr marL="269875" indent="-269875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/>
              <a:t>Metin Steganografi taşıyıcı ortamın </a:t>
            </a:r>
            <a:r>
              <a:rPr lang="tr-TR" dirty="0" err="1"/>
              <a:t>text</a:t>
            </a:r>
            <a:r>
              <a:rPr lang="tr-TR" dirty="0"/>
              <a:t> olduğu Steganografi alanıdır. </a:t>
            </a:r>
          </a:p>
          <a:p>
            <a:pPr marL="269875" indent="-269875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/>
              <a:t>Metin </a:t>
            </a:r>
            <a:r>
              <a:rPr lang="tr-TR" dirty="0" err="1"/>
              <a:t>steganografi</a:t>
            </a:r>
            <a:r>
              <a:rPr lang="tr-TR" dirty="0"/>
              <a:t> genelde uygulanması zor bir veri gizleme şeklidir.</a:t>
            </a:r>
          </a:p>
          <a:p>
            <a:pPr marL="269875" indent="-269875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/>
              <a:t>Metin </a:t>
            </a:r>
            <a:r>
              <a:rPr lang="tr-TR" dirty="0" err="1"/>
              <a:t>Steganografi’de</a:t>
            </a:r>
            <a:r>
              <a:rPr lang="tr-TR" dirty="0"/>
              <a:t> saklanacak veri miktarı azdır.</a:t>
            </a:r>
          </a:p>
          <a:p>
            <a:pPr marL="269875" indent="-269875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/>
              <a:t>Bunun nedeni taşıyıcı </a:t>
            </a:r>
            <a:r>
              <a:rPr lang="tr-TR" dirty="0" err="1"/>
              <a:t>text’in</a:t>
            </a:r>
            <a:r>
              <a:rPr lang="tr-TR" dirty="0"/>
              <a:t> içindeki gereksiz alanların ve boşlukların </a:t>
            </a:r>
            <a:r>
              <a:rPr lang="tr-TR" dirty="0" smtClean="0"/>
              <a:t> miktarının </a:t>
            </a:r>
            <a:r>
              <a:rPr lang="tr-TR" dirty="0"/>
              <a:t>az olmasıdır. </a:t>
            </a:r>
          </a:p>
          <a:p>
            <a:pPr marL="269875" indent="-269875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/>
              <a:t>Metin tabanlı gizleme yöntemlerinin hepsi, gizli mesajı geri çözebilmek için ya orijinal metne, yada orijinal metnin biçimlendirme bilgisine ihtiyaç duyar.</a:t>
            </a:r>
            <a:endParaRPr lang="tr-TR" dirty="0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16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Metin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Metin Steganografi veri saklanacak  yerlerin özelliklerine göre aşağıdaki yöntemleri kullanır.</a:t>
            </a:r>
          </a:p>
          <a:p>
            <a:pPr marL="514350" indent="-514350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Açık Alan Yöntemleri (</a:t>
            </a:r>
            <a:r>
              <a:rPr lang="tr-TR" dirty="0" err="1" smtClean="0">
                <a:solidFill>
                  <a:srgbClr val="002060"/>
                </a:solidFill>
              </a:rPr>
              <a:t>Open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Space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Methods</a:t>
            </a:r>
            <a:r>
              <a:rPr lang="tr-TR" dirty="0" smtClean="0">
                <a:solidFill>
                  <a:srgbClr val="002060"/>
                </a:solidFill>
              </a:rPr>
              <a:t>) </a:t>
            </a:r>
          </a:p>
          <a:p>
            <a:pPr marL="520700" indent="-520700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Yazımsal Yöntemler</a:t>
            </a:r>
          </a:p>
          <a:p>
            <a:pPr marL="514350" indent="-514350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Anlamsal Yöntemler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17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4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sz="3400" dirty="0">
                <a:solidFill>
                  <a:srgbClr val="002060"/>
                </a:solidFill>
              </a:rPr>
              <a:t>1- Açık Alan Yöntemleri (</a:t>
            </a:r>
            <a:r>
              <a:rPr lang="tr-TR" sz="3400" dirty="0" err="1">
                <a:solidFill>
                  <a:srgbClr val="002060"/>
                </a:solidFill>
              </a:rPr>
              <a:t>Open</a:t>
            </a:r>
            <a:r>
              <a:rPr lang="tr-TR" sz="3400" dirty="0">
                <a:solidFill>
                  <a:srgbClr val="002060"/>
                </a:solidFill>
              </a:rPr>
              <a:t> </a:t>
            </a:r>
            <a:r>
              <a:rPr lang="tr-TR" sz="3400" dirty="0" err="1">
                <a:solidFill>
                  <a:srgbClr val="002060"/>
                </a:solidFill>
              </a:rPr>
              <a:t>Space</a:t>
            </a:r>
            <a:r>
              <a:rPr lang="tr-TR" sz="3400" dirty="0">
                <a:solidFill>
                  <a:srgbClr val="002060"/>
                </a:solidFill>
              </a:rPr>
              <a:t> </a:t>
            </a:r>
            <a:r>
              <a:rPr lang="tr-TR" sz="3400" dirty="0" err="1">
                <a:solidFill>
                  <a:srgbClr val="002060"/>
                </a:solidFill>
              </a:rPr>
              <a:t>Methods</a:t>
            </a:r>
            <a:r>
              <a:rPr lang="tr-TR" sz="34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355600" indent="-35560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yöntemler, anormal gözükmeyen iki kelime arasında </a:t>
            </a:r>
            <a:r>
              <a:rPr lang="tr-TR" dirty="0" err="1" smtClean="0">
                <a:solidFill>
                  <a:srgbClr val="002060"/>
                </a:solidFill>
              </a:rPr>
              <a:t>extra</a:t>
            </a:r>
            <a:r>
              <a:rPr lang="tr-TR" dirty="0" smtClean="0">
                <a:solidFill>
                  <a:srgbClr val="002060"/>
                </a:solidFill>
              </a:rPr>
              <a:t> boşluklar, satır sonu boşlukları ile çalışmaktadır.</a:t>
            </a:r>
          </a:p>
          <a:p>
            <a:pPr marL="355600" indent="-35560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Bununla birlikte Açık Alan Yöntemleri’nin ASCII kodları ile kullanılması daha uygundur.     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18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Açık Alan Yöntemleri</a:t>
            </a:r>
            <a:endParaRPr lang="tr-TR" sz="4400" dirty="0">
              <a:solidFill>
                <a:srgbClr val="002060"/>
              </a:solidFill>
            </a:endParaRPr>
          </a:p>
        </p:txBody>
      </p:sp>
      <p:sp>
        <p:nvSpPr>
          <p:cNvPr id="2355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Açık alan yöntemleri de kendi içerisinde 5 farklı uygulama tipine sahiptir.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Cümle içi boşluk bırakma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Satır kaydırma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Satır sonu boşluk bırakma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Sağ hizalama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Gelecek kodlaması</a:t>
            </a:r>
          </a:p>
          <a:p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19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altLang="tr-TR" dirty="0" smtClean="0"/>
              <a:t>Konu Başlıkları</a:t>
            </a:r>
            <a:endParaRPr lang="tr-TR" dirty="0"/>
          </a:p>
        </p:txBody>
      </p:sp>
      <p:sp>
        <p:nvSpPr>
          <p:cNvPr id="6147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Metin Steganografi</a:t>
            </a:r>
          </a:p>
          <a:p>
            <a:r>
              <a:rPr lang="tr-TR" dirty="0" smtClean="0"/>
              <a:t>Resim Steganografi</a:t>
            </a:r>
          </a:p>
          <a:p>
            <a:r>
              <a:rPr lang="tr-TR" dirty="0" smtClean="0"/>
              <a:t>Ses Steganografi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a) Cümle İçi Boşluk Bırakma</a:t>
            </a:r>
          </a:p>
        </p:txBody>
      </p:sp>
      <p:sp>
        <p:nvSpPr>
          <p:cNvPr id="2457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Cümle içi boşluk bırakma yöntemi;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İngilizce dil yapısında, bir noktadan sonra tek bir boşluk bırakarak “0”ı saklar.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Çift boşluk eklemek ise “1”i saklar.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Bu işlem işe yarar, ancak çok küçük bir veriyi saklamak için çok büyük veriye ihtiyaç duyar.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Bununla birlikte bir çok kelime işleme programı da çift boşlukları otomatik olarak temizler.</a:t>
            </a:r>
          </a:p>
          <a:p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20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03512" y="980728"/>
            <a:ext cx="7806535" cy="4059086"/>
          </a:xfrm>
          <a:noFill/>
        </p:spPr>
      </p:pic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B064DC7E-1859-4A81-A617-D6874FB5E26A}" type="slidenum">
              <a:rPr lang="tr-TR" smtClean="0"/>
              <a:pPr>
                <a:buNone/>
                <a:defRPr/>
              </a:pPr>
              <a:t>21</a:t>
            </a:fld>
            <a:endParaRPr lang="tr-TR"/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551384" y="5039814"/>
            <a:ext cx="11161239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Üst satır’da “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” kelimesinden önce bir boşluk eklenmektedir, alt satırda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ile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arasında daha fazla boşluk vardır.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Dikey çizgiler olmadan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text’in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nasıl gözüktüğü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b) Satır Kaydırma Kodlaması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67408" y="1340768"/>
            <a:ext cx="8229600" cy="1708150"/>
          </a:xfrm>
        </p:spPr>
        <p:txBody>
          <a:bodyPr>
            <a:normAutofit lnSpcReduction="10000"/>
          </a:bodyPr>
          <a:lstStyle/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yöntemde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satırları düşey olarak kaydırılarak gömülecek mesajın kodlanması sağlanır. 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Gömülmüş kelime yine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dosyası yada </a:t>
            </a:r>
            <a:r>
              <a:rPr lang="tr-TR" dirty="0" err="1" smtClean="0">
                <a:solidFill>
                  <a:srgbClr val="002060"/>
                </a:solidFill>
              </a:rPr>
              <a:t>bitmap</a:t>
            </a:r>
            <a:r>
              <a:rPr lang="tr-TR" dirty="0" smtClean="0">
                <a:solidFill>
                  <a:srgbClr val="002060"/>
                </a:solidFill>
              </a:rPr>
              <a:t> dosya olarak açılabilir.  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22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9496" y="2852936"/>
            <a:ext cx="8821768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663298" y="5174681"/>
            <a:ext cx="88931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tr-TR" sz="2400" dirty="0">
                <a:solidFill>
                  <a:srgbClr val="002060"/>
                </a:solidFill>
                <a:latin typeface="+mj-lt"/>
              </a:rPr>
              <a:t>Burada ikinci satır 1/300 </a:t>
            </a:r>
            <a:r>
              <a:rPr lang="tr-TR" sz="2400" dirty="0" err="1">
                <a:solidFill>
                  <a:srgbClr val="002060"/>
                </a:solidFill>
                <a:latin typeface="+mj-lt"/>
              </a:rPr>
              <a:t>inch</a:t>
            </a:r>
            <a:r>
              <a:rPr lang="tr-TR" sz="2400" dirty="0">
                <a:solidFill>
                  <a:srgbClr val="002060"/>
                </a:solidFill>
                <a:latin typeface="+mj-lt"/>
              </a:rPr>
              <a:t> yukarıya kaydırılmıştır.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c) Satır Sonu Boşluk Bırakma</a:t>
            </a:r>
          </a:p>
        </p:txBody>
      </p:sp>
      <p:sp>
        <p:nvSpPr>
          <p:cNvPr id="27652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Satır sonu boşluğu yöntemi, her satırın sonundaki boşluktan faydalanır. 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Veri, tüm satır sonlarında daha önceden belirlenen sayıda boşluklar bırakarak gizlenir.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Örneğin, iki boşluk bir bit, dört boşluk iki bit, sekiz boşluk dört bit vb. gizler.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yöntem, iç boşluk metodundan daha iyi çalışır çünkü satır sonundaki boşluk sayısı arttırılarak daha fazla veri gizlenebilir.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23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d) Sağ Hizalama</a:t>
            </a:r>
          </a:p>
        </p:txBody>
      </p:sp>
      <p:sp>
        <p:nvSpPr>
          <p:cNvPr id="2867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Metinlerin sağa hizalanması da metin dosyalarında veri saklanmasında kullanılabilir. 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Kelimeler arasındaki boşluklar hesaplanıp kontrol edilerek, masum metin dosyalarına veri gizlenebilir.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Kelimeler arasındaki tek boşluk “0”ı, çift boşluk “1”i temsil eder.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24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Sağ Hizalama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Ancak bu yöntem, normal bir boşluk ile gizlenmiş bir boşluk arasındaki farkı anlamak imkansız olduğu için çözme işlemini zorlaştırır. </a:t>
            </a:r>
          </a:p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Bu amaçla, Manchester kodlamasını temel olan başka bir teknik kullanılır. </a:t>
            </a:r>
          </a:p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01” “1” </a:t>
            </a:r>
            <a:r>
              <a:rPr lang="tr-TR" dirty="0" smtClean="0">
                <a:solidFill>
                  <a:srgbClr val="002060"/>
                </a:solidFill>
              </a:rPr>
              <a:t>olarak,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“10” “0”</a:t>
            </a:r>
            <a:r>
              <a:rPr lang="tr-TR" dirty="0" smtClean="0">
                <a:solidFill>
                  <a:srgbClr val="002060"/>
                </a:solidFill>
              </a:rPr>
              <a:t> olarak yorumlanır. Bununla birlikte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00</a:t>
            </a:r>
            <a:r>
              <a:rPr lang="tr-TR" dirty="0" smtClean="0">
                <a:solidFill>
                  <a:srgbClr val="002060"/>
                </a:solidFill>
              </a:rPr>
              <a:t>” ve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11</a:t>
            </a:r>
            <a:r>
              <a:rPr lang="tr-TR" dirty="0" smtClean="0">
                <a:solidFill>
                  <a:srgbClr val="002060"/>
                </a:solidFill>
              </a:rPr>
              <a:t>” ise </a:t>
            </a:r>
            <a:r>
              <a:rPr lang="tr-TR" dirty="0" err="1" smtClean="0">
                <a:solidFill>
                  <a:srgbClr val="002060"/>
                </a:solidFill>
              </a:rPr>
              <a:t>null</a:t>
            </a:r>
            <a:r>
              <a:rPr lang="tr-TR" dirty="0" smtClean="0">
                <a:solidFill>
                  <a:srgbClr val="002060"/>
                </a:solidFill>
              </a:rPr>
              <a:t> boşluk bitlerini gösterir.</a:t>
            </a:r>
          </a:p>
          <a:p>
            <a:pPr>
              <a:defRPr/>
            </a:pPr>
            <a:endParaRPr lang="tr-TR" dirty="0">
              <a:solidFill>
                <a:srgbClr val="0000FF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159896" y="1085854"/>
            <a:ext cx="34563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0" lang="tr-TR" sz="18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Text</a:t>
            </a:r>
            <a:r>
              <a:rPr kumimoji="0" lang="tr-TR" sz="18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kumimoji="0" lang="tr-TR" sz="18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Steganography</a:t>
            </a:r>
            <a:endParaRPr kumimoji="0" lang="tr-TR" sz="18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723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e) Gelecek Kodlaması</a:t>
            </a:r>
          </a:p>
        </p:txBody>
      </p:sp>
      <p:sp>
        <p:nvSpPr>
          <p:cNvPr id="30724" name="5 İçerik Yer Tutucusu"/>
          <p:cNvSpPr>
            <a:spLocks noGrp="1"/>
          </p:cNvSpPr>
          <p:nvPr>
            <p:ph idx="1"/>
          </p:nvPr>
        </p:nvSpPr>
        <p:spPr>
          <a:xfrm>
            <a:off x="508000" y="1844824"/>
            <a:ext cx="11176000" cy="4024270"/>
          </a:xfrm>
        </p:spPr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yöntemde, b, d, T gibi harflerin yatay/düşey uzunlukları gibi bazı metin özelliklerini değiştirerek, biçimlendirilmiş metin içine gizli mesajları saklamayla ilgilenir.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yöntem, her biçimlenmiş metnin, gizli mesaj saklamak için kullanılabilecek çok sayıda özelliği olmasından dolayı, uzak ara durdurulması en zor yöntemdir.</a:t>
            </a:r>
          </a:p>
          <a:p>
            <a:pPr algn="just" eaLnBrk="1" hangingPunct="1">
              <a:buFont typeface="Wingdings 2" pitchFamily="18" charset="2"/>
              <a:buNone/>
            </a:pPr>
            <a:endParaRPr lang="tr-TR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endParaRPr lang="tr-TR" dirty="0" smtClean="0">
              <a:solidFill>
                <a:srgbClr val="002060"/>
              </a:solidFill>
            </a:endParaRP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26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74826" y="1139825"/>
            <a:ext cx="8208963" cy="3360738"/>
          </a:xfrm>
          <a:noFill/>
        </p:spPr>
      </p:pic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B064DC7E-1859-4A81-A617-D6874FB5E26A}" type="slidenum">
              <a:rPr lang="tr-TR" smtClean="0"/>
              <a:pPr>
                <a:buNone/>
                <a:defRPr/>
              </a:pPr>
              <a:t>27</a:t>
            </a:fld>
            <a:endParaRPr lang="tr-TR" dirty="0"/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1952625" y="4929189"/>
            <a:ext cx="77152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Herhangi bir kodlama yapılmamış orijinal metin.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Sadece seçilen karakterler üzerinde yapılmış gelecek kodlaması.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Gelecek kodlamasının abartılmış gösterimi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4 Başlık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tr-TR" sz="3600" dirty="0">
                <a:solidFill>
                  <a:srgbClr val="002060"/>
                </a:solidFill>
              </a:rPr>
              <a:t>2- Yazımsal Yöntemler (</a:t>
            </a:r>
            <a:r>
              <a:rPr lang="tr-TR" sz="3600" dirty="0" err="1">
                <a:solidFill>
                  <a:srgbClr val="002060"/>
                </a:solidFill>
              </a:rPr>
              <a:t>Syntactic</a:t>
            </a:r>
            <a:r>
              <a:rPr lang="tr-TR" sz="3600" dirty="0">
                <a:solidFill>
                  <a:srgbClr val="002060"/>
                </a:solidFill>
              </a:rPr>
              <a:t> </a:t>
            </a:r>
            <a:r>
              <a:rPr lang="tr-TR" sz="3600" dirty="0" err="1">
                <a:solidFill>
                  <a:srgbClr val="002060"/>
                </a:solidFill>
              </a:rPr>
              <a:t>Methods</a:t>
            </a:r>
            <a:r>
              <a:rPr lang="tr-TR" sz="36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yöntem, </a:t>
            </a:r>
            <a:r>
              <a:rPr lang="tr-TR" dirty="0" err="1" smtClean="0">
                <a:solidFill>
                  <a:srgbClr val="002060"/>
                </a:solidFill>
              </a:rPr>
              <a:t>dökümanı</a:t>
            </a:r>
            <a:r>
              <a:rPr lang="tr-TR" dirty="0" smtClean="0">
                <a:solidFill>
                  <a:srgbClr val="002060"/>
                </a:solidFill>
              </a:rPr>
              <a:t> kodlamak için noktalama işaretlerini kullanır. 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Örneğin aşağıdaki iki cümle de ilk bakışta aynıymış gibi gözükmektedir, fakat dikkatlice bakıldığında ilk cümlenin fazladan bir ‘,’ işareti içerdiği görülür. 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yapıların biri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”, </a:t>
            </a:r>
            <a:r>
              <a:rPr lang="tr-TR" dirty="0" err="1" smtClean="0">
                <a:solidFill>
                  <a:srgbClr val="002060"/>
                </a:solidFill>
              </a:rPr>
              <a:t>diğeride</a:t>
            </a:r>
            <a:r>
              <a:rPr lang="tr-TR" dirty="0" smtClean="0">
                <a:solidFill>
                  <a:srgbClr val="002060"/>
                </a:solidFill>
              </a:rPr>
              <a:t>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belirlenir ve kodlama işlemi bu şekilde yapılır.</a:t>
            </a:r>
          </a:p>
          <a:p>
            <a:pPr marL="640080" lvl="1" indent="-246888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“bread, butter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milk”</a:t>
            </a:r>
          </a:p>
          <a:p>
            <a:pPr marL="640080" lvl="1" indent="-246888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“bread, butter and milk”</a:t>
            </a:r>
            <a:endParaRPr lang="tr-TR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40080" lvl="1" indent="-246888">
              <a:spcAft>
                <a:spcPts val="0"/>
              </a:spcAft>
              <a:defRPr/>
            </a:pPr>
            <a:endParaRPr lang="tr-TR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40080" lvl="1" indent="-246888"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28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4 Başlık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eaLnBrk="1" hangingPunct="1"/>
            <a:r>
              <a:rPr lang="tr-TR" sz="3600" dirty="0">
                <a:solidFill>
                  <a:srgbClr val="002060"/>
                </a:solidFill>
              </a:rPr>
              <a:t>3- Anlamsal Yöntemler (</a:t>
            </a:r>
            <a:r>
              <a:rPr lang="tr-TR" sz="3600" dirty="0" err="1">
                <a:solidFill>
                  <a:srgbClr val="002060"/>
                </a:solidFill>
              </a:rPr>
              <a:t>Semantic</a:t>
            </a:r>
            <a:r>
              <a:rPr lang="tr-TR" sz="3600" dirty="0">
                <a:solidFill>
                  <a:srgbClr val="002060"/>
                </a:solidFill>
              </a:rPr>
              <a:t> </a:t>
            </a:r>
            <a:r>
              <a:rPr lang="tr-TR" sz="3600" dirty="0" err="1">
                <a:solidFill>
                  <a:srgbClr val="002060"/>
                </a:solidFill>
              </a:rPr>
              <a:t>Methods</a:t>
            </a:r>
            <a:r>
              <a:rPr lang="tr-TR" sz="36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 W. </a:t>
            </a:r>
            <a:r>
              <a:rPr lang="tr-TR" dirty="0" err="1" smtClean="0">
                <a:solidFill>
                  <a:srgbClr val="002060"/>
                </a:solidFill>
              </a:rPr>
              <a:t>Bender</a:t>
            </a:r>
            <a:r>
              <a:rPr lang="tr-TR" dirty="0" smtClean="0">
                <a:solidFill>
                  <a:srgbClr val="002060"/>
                </a:solidFill>
              </a:rPr>
              <a:t> tarafından ortaya atılmıştır.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yöntemde eşanlamlı kelimelere birincil ve ikincil değerler atanmaktadır.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Sonra bu değerler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 ve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</a:t>
            </a:r>
            <a:r>
              <a:rPr lang="tr-TR" dirty="0" err="1" smtClean="0">
                <a:solidFill>
                  <a:srgbClr val="002060"/>
                </a:solidFill>
              </a:rPr>
              <a:t>binary’e</a:t>
            </a:r>
            <a:r>
              <a:rPr lang="tr-TR" dirty="0" smtClean="0">
                <a:solidFill>
                  <a:srgbClr val="002060"/>
                </a:solidFill>
              </a:rPr>
              <a:t> dönüştürülür. </a:t>
            </a:r>
          </a:p>
          <a:p>
            <a:pPr marL="640080" lvl="1" indent="-246888" algn="just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Örneğin “</a:t>
            </a:r>
            <a:r>
              <a:rPr lang="tr-TR" i="1" dirty="0" err="1" smtClean="0">
                <a:solidFill>
                  <a:srgbClr val="002060"/>
                </a:solidFill>
              </a:rPr>
              <a:t>big</a:t>
            </a:r>
            <a:r>
              <a:rPr lang="tr-TR" dirty="0" smtClean="0">
                <a:solidFill>
                  <a:srgbClr val="002060"/>
                </a:solidFill>
              </a:rPr>
              <a:t>” kelimesi birincil, “</a:t>
            </a:r>
            <a:r>
              <a:rPr lang="tr-TR" i="1" dirty="0" err="1" smtClean="0">
                <a:solidFill>
                  <a:srgbClr val="002060"/>
                </a:solidFill>
              </a:rPr>
              <a:t>large</a:t>
            </a:r>
            <a:r>
              <a:rPr lang="tr-TR" dirty="0" smtClean="0">
                <a:solidFill>
                  <a:srgbClr val="002060"/>
                </a:solidFill>
              </a:rPr>
              <a:t>” kelimesi de ikincil olarak işaretlenmiş olsun. </a:t>
            </a:r>
          </a:p>
          <a:p>
            <a:pPr marL="640080" lvl="1" indent="-246888" algn="just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Birincil “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”, ikincil de “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</a:t>
            </a:r>
            <a:r>
              <a:rPr lang="tr-TR" dirty="0" err="1" smtClean="0">
                <a:solidFill>
                  <a:srgbClr val="002060"/>
                </a:solidFill>
              </a:rPr>
              <a:t>binary’e</a:t>
            </a:r>
            <a:r>
              <a:rPr lang="tr-TR" dirty="0" smtClean="0">
                <a:solidFill>
                  <a:srgbClr val="002060"/>
                </a:solidFill>
              </a:rPr>
              <a:t> çevrilir. 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29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Bilgi Gizleme</a:t>
            </a:r>
          </a:p>
        </p:txBody>
      </p:sp>
      <p:sp>
        <p:nvSpPr>
          <p:cNvPr id="7171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Bilgi gizleme bir mesajın yada bilginin, herhangi bir masum görünüşlü ortam içine saklanarak bir diğer kişiye iletilmesidir.</a:t>
            </a:r>
          </a:p>
          <a:p>
            <a:pPr eaLnBrk="1" hangingPunct="1"/>
            <a:r>
              <a:rPr lang="tr-TR" dirty="0"/>
              <a:t>Bilgi gizleme bilgisayar ortamındaki </a:t>
            </a:r>
            <a:r>
              <a:rPr lang="tr-TR" dirty="0" err="1"/>
              <a:t>encapsulation</a:t>
            </a:r>
            <a:r>
              <a:rPr lang="tr-TR" dirty="0"/>
              <a:t> işlemine benzer bir durumdur. 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tr-TR" dirty="0" err="1"/>
              <a:t>Encapsulation</a:t>
            </a:r>
            <a:r>
              <a:rPr lang="tr-TR" dirty="0"/>
              <a:t> (</a:t>
            </a:r>
            <a:r>
              <a:rPr lang="tr-TR" dirty="0" err="1"/>
              <a:t>Kapsülleme</a:t>
            </a:r>
            <a:r>
              <a:rPr lang="tr-TR" dirty="0"/>
              <a:t>)</a:t>
            </a:r>
          </a:p>
          <a:p>
            <a:pPr lvl="2" eaLnBrk="1" hangingPunct="1"/>
            <a:r>
              <a:rPr lang="tr-TR" dirty="0" smtClean="0"/>
              <a:t>Bir modülün yaptığı işlemlerin bir kısmını, bu işlemleri nasıl gerçekleştirdiği bilgisini dışarıdan bilinçli olarak saklamaktır. </a:t>
            </a:r>
          </a:p>
          <a:p>
            <a:pPr lvl="2" eaLnBrk="1" hangingPunct="1"/>
            <a:r>
              <a:rPr lang="tr-TR" dirty="0" err="1" smtClean="0"/>
              <a:t>Encapsulation'ın</a:t>
            </a:r>
            <a:r>
              <a:rPr lang="tr-TR" dirty="0" smtClean="0"/>
              <a:t> asıl amacı içeriği saklamak değil kontrolsüz ve gereksiz erişimi engellemek, dış öğeleri, içeriğe standart, önceden tanımlı </a:t>
            </a:r>
            <a:r>
              <a:rPr lang="tr-TR" dirty="0" err="1" smtClean="0"/>
              <a:t>arayüzler</a:t>
            </a:r>
            <a:r>
              <a:rPr lang="tr-TR" dirty="0" smtClean="0"/>
              <a:t> aracılığıyla ulaşıma zorlamaktır.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Görüntü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Bilgilerin görüntü dosyaları içerisine saklanmasının çeşitli yöntemleri vardır. Bunlar: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En önemsiz bite ekleme</a:t>
            </a:r>
          </a:p>
          <a:p>
            <a:pPr marL="514350" indent="-514350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Maskeleme ve filtreleme</a:t>
            </a:r>
          </a:p>
          <a:p>
            <a:pPr marL="514350" indent="-514350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Algoritmalar ve dönüşümler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30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dirty="0">
                <a:solidFill>
                  <a:srgbClr val="002060"/>
                </a:solidFill>
              </a:rPr>
              <a:t>1- </a:t>
            </a:r>
            <a:r>
              <a:rPr lang="tr-TR" b="1" dirty="0">
                <a:solidFill>
                  <a:srgbClr val="002060"/>
                </a:solidFill>
              </a:rPr>
              <a:t>En Önemsiz Bite Ekleme (</a:t>
            </a:r>
            <a:r>
              <a:rPr lang="tr-TR" b="1" dirty="0" err="1">
                <a:solidFill>
                  <a:srgbClr val="002060"/>
                </a:solidFill>
              </a:rPr>
              <a:t>Least</a:t>
            </a:r>
            <a:r>
              <a:rPr lang="tr-TR" b="1" dirty="0">
                <a:solidFill>
                  <a:srgbClr val="002060"/>
                </a:solidFill>
              </a:rPr>
              <a:t> </a:t>
            </a:r>
            <a:r>
              <a:rPr lang="tr-TR" b="1" dirty="0" err="1">
                <a:solidFill>
                  <a:srgbClr val="002060"/>
                </a:solidFill>
              </a:rPr>
              <a:t>Significant</a:t>
            </a:r>
            <a:r>
              <a:rPr lang="tr-TR" b="1" dirty="0">
                <a:solidFill>
                  <a:srgbClr val="002060"/>
                </a:solidFill>
              </a:rPr>
              <a:t> Bit </a:t>
            </a:r>
            <a:r>
              <a:rPr lang="tr-TR" b="1" dirty="0" err="1">
                <a:solidFill>
                  <a:srgbClr val="002060"/>
                </a:solidFill>
              </a:rPr>
              <a:t>Insertion</a:t>
            </a:r>
            <a:r>
              <a:rPr lang="tr-TR" b="1" dirty="0">
                <a:solidFill>
                  <a:srgbClr val="002060"/>
                </a:solidFill>
              </a:rPr>
              <a:t>)</a:t>
            </a:r>
            <a:r>
              <a:rPr lang="tr-TR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En önemsiz bite ekleme yöntemi yaygın olarak kullanılan ve uygulaması basit bir yöntemdir.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Fakat yöntemin dikkatsizce uygulanması durumunda veri kayıpları ortaya çıkmaktadır.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0-255</a:t>
            </a:r>
            <a:r>
              <a:rPr lang="tr-TR" dirty="0" smtClean="0">
                <a:solidFill>
                  <a:srgbClr val="002060"/>
                </a:solidFill>
              </a:rPr>
              <a:t> arası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ile temsil edilen gri-seviye (</a:t>
            </a:r>
            <a:r>
              <a:rPr lang="tr-TR" dirty="0" err="1" smtClean="0">
                <a:solidFill>
                  <a:srgbClr val="002060"/>
                </a:solidFill>
              </a:rPr>
              <a:t>gray</a:t>
            </a:r>
            <a:r>
              <a:rPr lang="tr-TR" dirty="0" smtClean="0">
                <a:solidFill>
                  <a:srgbClr val="002060"/>
                </a:solidFill>
              </a:rPr>
              <a:t>-</a:t>
            </a:r>
            <a:r>
              <a:rPr lang="tr-TR" dirty="0" err="1" smtClean="0">
                <a:solidFill>
                  <a:srgbClr val="002060"/>
                </a:solidFill>
              </a:rPr>
              <a:t>scale</a:t>
            </a:r>
            <a:r>
              <a:rPr lang="tr-TR" dirty="0" smtClean="0">
                <a:solidFill>
                  <a:srgbClr val="002060"/>
                </a:solidFill>
              </a:rPr>
              <a:t>) görüntüler vardır.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Renkli dijital görüntüler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 yada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8</a:t>
            </a:r>
            <a:r>
              <a:rPr lang="tr-TR" dirty="0" smtClean="0">
                <a:solidFill>
                  <a:srgbClr val="002060"/>
                </a:solidFill>
              </a:rPr>
              <a:t> bit olabilir. 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31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24 bit görüntüler 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bitlik bir görüntü bir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başına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3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kullanmaktadır. 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Her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için renk üç ana renkten elde edilir.</a:t>
            </a:r>
          </a:p>
          <a:p>
            <a:pPr marL="640080" lvl="1" indent="-246888">
              <a:spcAft>
                <a:spcPts val="0"/>
              </a:spcAft>
              <a:buFont typeface="Wingdings 2"/>
              <a:buChar char=""/>
              <a:defRPr/>
            </a:pPr>
            <a:r>
              <a:rPr lang="tr-TR" dirty="0" smtClean="0">
                <a:solidFill>
                  <a:srgbClr val="FF0000"/>
                </a:solidFill>
              </a:rPr>
              <a:t>Kırmızı (</a:t>
            </a:r>
            <a:r>
              <a:rPr lang="tr-TR" dirty="0" err="1" smtClean="0">
                <a:solidFill>
                  <a:srgbClr val="FF0000"/>
                </a:solidFill>
              </a:rPr>
              <a:t>red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,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smtClean="0">
                <a:solidFill>
                  <a:srgbClr val="00FF00"/>
                </a:solidFill>
              </a:rPr>
              <a:t>Yeşil (</a:t>
            </a:r>
            <a:r>
              <a:rPr lang="tr-TR" dirty="0" err="1" smtClean="0">
                <a:solidFill>
                  <a:srgbClr val="00FF00"/>
                </a:solidFill>
              </a:rPr>
              <a:t>green</a:t>
            </a:r>
            <a:r>
              <a:rPr lang="tr-TR" dirty="0" smtClean="0">
                <a:solidFill>
                  <a:srgbClr val="00FF00"/>
                </a:solidFill>
              </a:rPr>
              <a:t>)</a:t>
            </a:r>
            <a:r>
              <a:rPr lang="tr-TR" dirty="0" smtClean="0"/>
              <a:t>,</a:t>
            </a:r>
            <a:r>
              <a:rPr lang="tr-TR" dirty="0" smtClean="0">
                <a:solidFill>
                  <a:srgbClr val="00FF00"/>
                </a:solidFill>
              </a:rPr>
              <a:t> </a:t>
            </a:r>
            <a:r>
              <a:rPr lang="tr-TR" dirty="0" smtClean="0">
                <a:solidFill>
                  <a:srgbClr val="0000FF"/>
                </a:solidFill>
              </a:rPr>
              <a:t>Mavi (</a:t>
            </a:r>
            <a:r>
              <a:rPr lang="tr-TR" dirty="0" err="1" smtClean="0">
                <a:solidFill>
                  <a:srgbClr val="0000FF"/>
                </a:solidFill>
              </a:rPr>
              <a:t>blue</a:t>
            </a:r>
            <a:r>
              <a:rPr lang="tr-TR" dirty="0" smtClean="0">
                <a:solidFill>
                  <a:srgbClr val="0000FF"/>
                </a:solidFill>
              </a:rPr>
              <a:t>)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Her </a:t>
            </a:r>
            <a:r>
              <a:rPr lang="tr-TR" dirty="0" err="1" smtClean="0">
                <a:solidFill>
                  <a:srgbClr val="002060"/>
                </a:solidFill>
              </a:rPr>
              <a:t>byte’ta</a:t>
            </a:r>
            <a:r>
              <a:rPr lang="tr-TR" dirty="0" smtClean="0">
                <a:solidFill>
                  <a:srgbClr val="002060"/>
                </a:solidFill>
              </a:rPr>
              <a:t> son biti değiştirmek suretiyle her </a:t>
            </a:r>
            <a:r>
              <a:rPr lang="tr-TR" dirty="0" err="1" smtClean="0">
                <a:solidFill>
                  <a:srgbClr val="002060"/>
                </a:solidFill>
              </a:rPr>
              <a:t>pixel’de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3 </a:t>
            </a:r>
            <a:r>
              <a:rPr lang="tr-TR" dirty="0" smtClean="0">
                <a:solidFill>
                  <a:srgbClr val="002060"/>
                </a:solidFill>
              </a:rPr>
              <a:t>bitlik bilgi saklayabiliriz.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Yani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bitlik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1024x768</a:t>
            </a:r>
            <a:r>
              <a:rPr lang="tr-TR" dirty="0" smtClean="0">
                <a:solidFill>
                  <a:srgbClr val="002060"/>
                </a:solidFill>
              </a:rPr>
              <a:t> resim, bilgi saklamak için kullanılabilir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2.359.296</a:t>
            </a:r>
            <a:r>
              <a:rPr lang="tr-TR" dirty="0" smtClean="0">
                <a:solidFill>
                  <a:srgbClr val="002060"/>
                </a:solidFill>
              </a:rPr>
              <a:t> bit (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294.912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)’e sahiptir.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Eğer gizlemek istediğimiz mesajı resmin içine gömmeden önce sıkıştırırsak çok daha fazla sayıda bilgiyi gizleyebiliriz.    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 smtClean="0">
              <a:solidFill>
                <a:srgbClr val="950CC9"/>
              </a:solidFill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8 bit görüntüler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başına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kullanmaktadırlar. 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 renk sınırlaması yüzünden pek iyi bir sonuç vermezler. 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Saklanacak bilgi, saklama ortamını çok fazla değiştirmeyecek şekilde dikkatlice seçilmelidir.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Orijinal görüntüde son bite ekleme işlemi yapıldığında, renk girişi göstergeleri değişmektedir. 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görüntülerde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4</a:t>
            </a:r>
            <a:r>
              <a:rPr lang="tr-TR" dirty="0" smtClean="0">
                <a:solidFill>
                  <a:srgbClr val="002060"/>
                </a:solidFill>
              </a:rPr>
              <a:t> basit renk kullanılmaktadır. Bunlar; beyaz, kırmızı, mavi  ve yeşildir.</a:t>
            </a:r>
          </a:p>
          <a:p>
            <a:pPr marL="640080" lvl="1" indent="-246888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 renklerin renk paletinde karşılık gelen girişleri ise sırasıyla şöyledir:</a:t>
            </a:r>
          </a:p>
          <a:p>
            <a:pPr lvl="2" indent="-246888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sz="2400" dirty="0">
                <a:solidFill>
                  <a:srgbClr val="002060"/>
                </a:solidFill>
                <a:latin typeface="+mj-lt"/>
              </a:rPr>
              <a:t>0 (00), 1 (01), 2 (10), 3 (11)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33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Gri-seviye görüntüler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Bununla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 (siyah) ile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255 </a:t>
            </a:r>
            <a:r>
              <a:rPr lang="tr-TR" dirty="0" smtClean="0">
                <a:solidFill>
                  <a:srgbClr val="002060"/>
                </a:solidFill>
              </a:rPr>
              <a:t>(beyaz) arasında tam sayılar elde edilebilir. Bu sayılar arasındaki değerler gri'dir ve bundan dolayı bir </a:t>
            </a:r>
            <a:r>
              <a:rPr lang="tr-TR" dirty="0" err="1" smtClean="0">
                <a:solidFill>
                  <a:srgbClr val="002060"/>
                </a:solidFill>
              </a:rPr>
              <a:t>resime</a:t>
            </a:r>
            <a:r>
              <a:rPr lang="tr-TR" dirty="0" smtClean="0">
                <a:solidFill>
                  <a:srgbClr val="002060"/>
                </a:solidFill>
              </a:rPr>
              <a:t> ait tam sayı "gri ton seviye" (</a:t>
            </a:r>
            <a:r>
              <a:rPr lang="tr-TR" dirty="0" err="1" smtClean="0">
                <a:solidFill>
                  <a:srgbClr val="002060"/>
                </a:solidFill>
              </a:rPr>
              <a:t>gray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level</a:t>
            </a:r>
            <a:r>
              <a:rPr lang="tr-TR" dirty="0" smtClean="0">
                <a:solidFill>
                  <a:srgbClr val="002060"/>
                </a:solidFill>
              </a:rPr>
              <a:t>) olarak isimlendirilir. 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İkili sayı sistemine göre 10110111 sayısını ele alalım. Bu sayı onluk düzende 183 sayısının karşılığıdır. 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Sondaki bit'in 1 veya 0 olması bu değeri çok fazla değiştirmeyecektir. 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Sondaki bit değerimiz eğer 0 olsaydı 	bu değer 182 olacak ve renk üzerinde gözle görülecek	büyük bir değişikliğe neden olmayacaktır.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34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5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2800" b="1" dirty="0">
                <a:solidFill>
                  <a:srgbClr val="002060"/>
                </a:solidFill>
              </a:rPr>
              <a:t>2- Maskeleme ve Filtreleme (</a:t>
            </a:r>
            <a:r>
              <a:rPr lang="tr-TR" sz="2800" b="1" dirty="0" err="1">
                <a:solidFill>
                  <a:srgbClr val="002060"/>
                </a:solidFill>
              </a:rPr>
              <a:t>Masking</a:t>
            </a:r>
            <a:r>
              <a:rPr lang="tr-TR" sz="2800" b="1" dirty="0">
                <a:solidFill>
                  <a:srgbClr val="002060"/>
                </a:solidFill>
              </a:rPr>
              <a:t> </a:t>
            </a:r>
            <a:r>
              <a:rPr lang="tr-TR" sz="2800" b="1" dirty="0" err="1">
                <a:solidFill>
                  <a:srgbClr val="002060"/>
                </a:solidFill>
              </a:rPr>
              <a:t>and</a:t>
            </a:r>
            <a:r>
              <a:rPr lang="tr-TR" sz="2800" b="1" dirty="0">
                <a:solidFill>
                  <a:srgbClr val="002060"/>
                </a:solidFill>
              </a:rPr>
              <a:t> </a:t>
            </a:r>
            <a:r>
              <a:rPr lang="tr-TR" sz="2800" b="1" dirty="0" err="1">
                <a:solidFill>
                  <a:srgbClr val="002060"/>
                </a:solidFill>
              </a:rPr>
              <a:t>Filtering</a:t>
            </a:r>
            <a:r>
              <a:rPr lang="tr-TR" sz="2800" b="1" dirty="0">
                <a:solidFill>
                  <a:srgbClr val="002060"/>
                </a:solidFill>
              </a:rPr>
              <a:t> )</a:t>
            </a:r>
            <a:endParaRPr lang="tr-TR" sz="2800" dirty="0">
              <a:solidFill>
                <a:srgbClr val="002060"/>
              </a:solidFill>
            </a:endParaRPr>
          </a:p>
        </p:txBody>
      </p:sp>
      <p:sp>
        <p:nvSpPr>
          <p:cNvPr id="43012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Maskeleme ve filtreleme teknikleri genellikle 24 bit ve gri-seviye görüntüler üzerinde işaretleme (</a:t>
            </a:r>
            <a:r>
              <a:rPr lang="tr-TR" dirty="0" err="1" smtClean="0">
                <a:solidFill>
                  <a:srgbClr val="002060"/>
                </a:solidFill>
              </a:rPr>
              <a:t>marking</a:t>
            </a:r>
            <a:r>
              <a:rPr lang="tr-TR" dirty="0" smtClean="0">
                <a:solidFill>
                  <a:srgbClr val="002060"/>
                </a:solidFill>
              </a:rPr>
              <a:t>) ve filigran yapılarak uygulanmaktadır.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İşaretleme yada filigran tekniklerinin görüntülere sıkça uygulanması nedeniyle, görüntünün değişmesi korkusu olmadan uygulanabilmektedir. 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Teknik olarak filigran bir </a:t>
            </a:r>
            <a:r>
              <a:rPr lang="tr-TR" dirty="0" err="1" smtClean="0">
                <a:solidFill>
                  <a:srgbClr val="002060"/>
                </a:solidFill>
              </a:rPr>
              <a:t>steganografik</a:t>
            </a:r>
            <a:r>
              <a:rPr lang="tr-TR" dirty="0" smtClean="0">
                <a:solidFill>
                  <a:srgbClr val="002060"/>
                </a:solidFill>
              </a:rPr>
              <a:t> biçim değildir. 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35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5 Başlık"/>
          <p:cNvSpPr>
            <a:spLocks noGrp="1"/>
          </p:cNvSpPr>
          <p:nvPr>
            <p:ph type="title"/>
          </p:nvPr>
        </p:nvSpPr>
        <p:spPr>
          <a:xfrm>
            <a:off x="508000" y="286605"/>
            <a:ext cx="11348640" cy="627796"/>
          </a:xfrm>
        </p:spPr>
        <p:txBody>
          <a:bodyPr>
            <a:normAutofit fontScale="90000"/>
          </a:bodyPr>
          <a:lstStyle/>
          <a:p>
            <a:pPr marL="228600" indent="-228600" defTabSz="457200" eaLnBrk="0" hangingPunct="0">
              <a:spcBef>
                <a:spcPct val="20000"/>
              </a:spcBef>
              <a:buClr>
                <a:schemeClr val="accent1"/>
              </a:buClr>
              <a:buSzPct val="95000"/>
              <a:defRPr/>
            </a:pPr>
            <a:r>
              <a:rPr lang="tr-TR" sz="4000" b="1" dirty="0">
                <a:solidFill>
                  <a:srgbClr val="002060"/>
                </a:solidFill>
              </a:rPr>
              <a:t>Algoritmalar ve Dönüşümler  </a:t>
            </a:r>
            <a:r>
              <a:rPr lang="tr-TR" sz="3100" b="1" dirty="0">
                <a:solidFill>
                  <a:srgbClr val="002060"/>
                </a:solidFill>
              </a:rPr>
              <a:t>(</a:t>
            </a:r>
            <a:r>
              <a:rPr lang="tr-TR" sz="3100" b="1" dirty="0" err="1">
                <a:solidFill>
                  <a:srgbClr val="002060"/>
                </a:solidFill>
              </a:rPr>
              <a:t>Algorithms</a:t>
            </a:r>
            <a:r>
              <a:rPr lang="tr-TR" sz="3100" b="1" dirty="0">
                <a:solidFill>
                  <a:srgbClr val="002060"/>
                </a:solidFill>
              </a:rPr>
              <a:t> </a:t>
            </a:r>
            <a:r>
              <a:rPr lang="tr-TR" sz="3100" b="1" dirty="0" err="1">
                <a:solidFill>
                  <a:srgbClr val="002060"/>
                </a:solidFill>
              </a:rPr>
              <a:t>and</a:t>
            </a:r>
            <a:r>
              <a:rPr lang="tr-TR" sz="3100" b="1" dirty="0">
                <a:solidFill>
                  <a:srgbClr val="002060"/>
                </a:solidFill>
              </a:rPr>
              <a:t> </a:t>
            </a:r>
            <a:r>
              <a:rPr lang="tr-TR" sz="3100" b="1" dirty="0" err="1">
                <a:solidFill>
                  <a:srgbClr val="002060"/>
                </a:solidFill>
              </a:rPr>
              <a:t>Transformations</a:t>
            </a:r>
            <a:r>
              <a:rPr lang="tr-TR" sz="3100" b="1" dirty="0">
                <a:solidFill>
                  <a:srgbClr val="002060"/>
                </a:solidFill>
              </a:rPr>
              <a:t>)</a:t>
            </a:r>
            <a:endParaRPr lang="tr-TR" sz="3100" dirty="0">
              <a:solidFill>
                <a:srgbClr val="002060"/>
              </a:solidFill>
            </a:endParaRPr>
          </a:p>
        </p:txBody>
      </p:sp>
      <p:sp>
        <p:nvSpPr>
          <p:cNvPr id="45060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Son bite ekleme yöntemi bilgi gizlemek için oldukça kolay ve hızlı bir yöntemdir, fakat görüntüye uygulanan işlemler yada kayıplı sıkıştırmalar sonucunda bilgi zarar görebilmektedir.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Yüksek kalitedeki resimlerin sıkıştırılarak örneğin </a:t>
            </a:r>
            <a:r>
              <a:rPr lang="tr-TR" dirty="0" err="1" smtClean="0">
                <a:solidFill>
                  <a:srgbClr val="002060"/>
                </a:solidFill>
              </a:rPr>
              <a:t>jpeg</a:t>
            </a:r>
            <a:r>
              <a:rPr lang="tr-TR" dirty="0" smtClean="0">
                <a:solidFill>
                  <a:srgbClr val="002060"/>
                </a:solidFill>
              </a:rPr>
              <a:t> formatı kullanılarak internet üzerinden gönderilmesi daha uygundur. Bunun için gizlenen bilginin kaybolmaması ve görüntünün sıkıştırılmasını sağlayan bazı yöntemler ve </a:t>
            </a:r>
            <a:r>
              <a:rPr lang="tr-TR" dirty="0" err="1" smtClean="0">
                <a:solidFill>
                  <a:srgbClr val="002060"/>
                </a:solidFill>
              </a:rPr>
              <a:t>steganografik</a:t>
            </a:r>
            <a:r>
              <a:rPr lang="tr-TR" dirty="0" smtClean="0">
                <a:solidFill>
                  <a:srgbClr val="002060"/>
                </a:solidFill>
              </a:rPr>
              <a:t> araçlar ortaya çıkarılmıştır. 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36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1487488" y="1556792"/>
            <a:ext cx="7858180" cy="41857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>
                <a:solidFill>
                  <a:srgbClr val="002060"/>
                </a:solidFill>
              </a:rPr>
              <a:t>  Hem </a:t>
            </a:r>
            <a:r>
              <a:rPr lang="tr-TR" dirty="0">
                <a:solidFill>
                  <a:srgbClr val="002060"/>
                </a:solidFill>
              </a:rPr>
              <a:t>sıkıştırma </a:t>
            </a:r>
            <a:r>
              <a:rPr lang="tr-TR" dirty="0" err="1">
                <a:solidFill>
                  <a:srgbClr val="002060"/>
                </a:solidFill>
              </a:rPr>
              <a:t>hemde</a:t>
            </a:r>
            <a:r>
              <a:rPr lang="tr-TR" dirty="0">
                <a:solidFill>
                  <a:srgbClr val="002060"/>
                </a:solidFill>
              </a:rPr>
              <a:t> bilgi gizleme işlemlerini </a:t>
            </a:r>
            <a:r>
              <a:rPr lang="tr-TR" dirty="0">
                <a:solidFill>
                  <a:srgbClr val="002060"/>
                </a:solidFill>
              </a:rPr>
              <a:t>yapan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J</a:t>
            </a:r>
            <a:r>
              <a:rPr lang="tr-TR" dirty="0" err="1">
                <a:solidFill>
                  <a:srgbClr val="002060"/>
                </a:solidFill>
              </a:rPr>
              <a:t>peg</a:t>
            </a:r>
            <a:r>
              <a:rPr lang="tr-TR" dirty="0">
                <a:solidFill>
                  <a:srgbClr val="002060"/>
                </a:solidFill>
              </a:rPr>
              <a:t>-   </a:t>
            </a:r>
            <a:r>
              <a:rPr lang="tr-TR" dirty="0" err="1">
                <a:solidFill>
                  <a:srgbClr val="002060"/>
                </a:solidFill>
              </a:rPr>
              <a:t>jsteg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Stego</a:t>
            </a:r>
            <a:r>
              <a:rPr lang="tr-TR" dirty="0">
                <a:solidFill>
                  <a:srgbClr val="002060"/>
                </a:solidFill>
              </a:rPr>
              <a:t>-</a:t>
            </a:r>
            <a:r>
              <a:rPr lang="tr-TR" dirty="0" err="1">
                <a:solidFill>
                  <a:srgbClr val="002060"/>
                </a:solidFill>
              </a:rPr>
              <a:t>Dos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Picture-Mark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SureSign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S-</a:t>
            </a:r>
            <a:r>
              <a:rPr lang="tr-TR" dirty="0" err="1">
                <a:solidFill>
                  <a:srgbClr val="002060"/>
                </a:solidFill>
              </a:rPr>
              <a:t>Tools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5" name="5 Başlık"/>
          <p:cNvSpPr txBox="1">
            <a:spLocks/>
          </p:cNvSpPr>
          <p:nvPr/>
        </p:nvSpPr>
        <p:spPr bwMode="auto">
          <a:xfrm>
            <a:off x="551384" y="214291"/>
            <a:ext cx="10801199" cy="71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457200" eaLnBrk="0" hangingPunct="0">
              <a:spcBef>
                <a:spcPct val="20000"/>
              </a:spcBef>
              <a:buClr>
                <a:schemeClr val="accent1"/>
              </a:buClr>
              <a:buSzPct val="95000"/>
              <a:buNone/>
              <a:defRPr/>
            </a:pPr>
            <a:r>
              <a:rPr kumimoji="0" lang="tr-TR" sz="3200" b="1" dirty="0">
                <a:solidFill>
                  <a:srgbClr val="002060"/>
                </a:solidFill>
                <a:latin typeface="+mn-lt"/>
              </a:rPr>
              <a:t>Algoritmalar ve Dönüşümler </a:t>
            </a:r>
            <a:r>
              <a:rPr kumimoji="0" lang="tr-TR" sz="3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kumimoji="0" lang="tr-TR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kumimoji="0" lang="tr-TR" b="1" dirty="0" err="1">
                <a:solidFill>
                  <a:srgbClr val="002060"/>
                </a:solidFill>
                <a:latin typeface="+mn-lt"/>
              </a:rPr>
              <a:t>Algorithms</a:t>
            </a:r>
            <a:r>
              <a:rPr kumimoji="0" lang="tr-TR" b="1" dirty="0">
                <a:solidFill>
                  <a:srgbClr val="002060"/>
                </a:solidFill>
                <a:latin typeface="+mn-lt"/>
              </a:rPr>
              <a:t> </a:t>
            </a:r>
            <a:r>
              <a:rPr kumimoji="0" lang="tr-TR" b="1" dirty="0" err="1">
                <a:solidFill>
                  <a:srgbClr val="002060"/>
                </a:solidFill>
                <a:latin typeface="+mn-lt"/>
              </a:rPr>
              <a:t>and</a:t>
            </a:r>
            <a:r>
              <a:rPr kumimoji="0" lang="tr-TR" b="1" dirty="0">
                <a:solidFill>
                  <a:srgbClr val="002060"/>
                </a:solidFill>
                <a:latin typeface="+mn-lt"/>
              </a:rPr>
              <a:t> </a:t>
            </a:r>
            <a:r>
              <a:rPr kumimoji="0" lang="tr-TR" b="1" dirty="0" err="1">
                <a:solidFill>
                  <a:srgbClr val="002060"/>
                </a:solidFill>
                <a:latin typeface="+mn-lt"/>
              </a:rPr>
              <a:t>Transformations</a:t>
            </a:r>
            <a:r>
              <a:rPr kumimoji="0" lang="tr-TR" b="1" dirty="0">
                <a:solidFill>
                  <a:srgbClr val="002060"/>
                </a:solidFill>
                <a:latin typeface="+mn-lt"/>
              </a:rPr>
              <a:t>)</a:t>
            </a:r>
            <a:endParaRPr kumimoji="0" lang="tr-TR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B064DC7E-1859-4A81-A617-D6874FB5E26A}" type="slidenum">
              <a:rPr lang="tr-TR" smtClean="0"/>
              <a:pPr>
                <a:buNone/>
                <a:defRPr/>
              </a:pPr>
              <a:t>37</a:t>
            </a:fld>
            <a:endParaRPr lang="tr-TR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67608" y="1838319"/>
            <a:ext cx="1933575" cy="2447925"/>
          </a:xfrm>
          <a:noFill/>
        </p:spPr>
      </p:pic>
      <p:pic>
        <p:nvPicPr>
          <p:cNvPr id="47107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951984" y="2571744"/>
            <a:ext cx="2533650" cy="1714500"/>
          </a:xfrm>
          <a:noFill/>
        </p:spPr>
      </p:pic>
      <p:sp>
        <p:nvSpPr>
          <p:cNvPr id="13" name="1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27D00D7E-6412-4AE3-90BD-76A6715C779C}" type="slidenum">
              <a:rPr lang="en-US" altLang="tr-TR" smtClean="0"/>
              <a:pPr>
                <a:buNone/>
                <a:defRPr/>
              </a:pPr>
              <a:t>38</a:t>
            </a:fld>
            <a:endParaRPr lang="en-US" altLang="tr-TR" dirty="0"/>
          </a:p>
        </p:txBody>
      </p:sp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2855640" y="4365104"/>
            <a:ext cx="1800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tr-TR" sz="2000" dirty="0" err="1">
                <a:solidFill>
                  <a:srgbClr val="002060"/>
                </a:solidFill>
              </a:rPr>
              <a:t>Orjinal</a:t>
            </a:r>
            <a:r>
              <a:rPr lang="tr-TR" sz="2000" dirty="0">
                <a:solidFill>
                  <a:srgbClr val="002060"/>
                </a:solidFill>
              </a:rPr>
              <a:t> resim</a:t>
            </a:r>
          </a:p>
        </p:txBody>
      </p:sp>
      <p:sp>
        <p:nvSpPr>
          <p:cNvPr id="47109" name="Text Box 11"/>
          <p:cNvSpPr txBox="1">
            <a:spLocks noChangeArrowheads="1"/>
          </p:cNvSpPr>
          <p:nvPr/>
        </p:nvSpPr>
        <p:spPr bwMode="auto">
          <a:xfrm>
            <a:off x="5807968" y="4509120"/>
            <a:ext cx="400687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tr-TR" sz="2000" dirty="0" err="1">
                <a:solidFill>
                  <a:srgbClr val="002060"/>
                </a:solidFill>
              </a:rPr>
              <a:t>Stego</a:t>
            </a:r>
            <a:r>
              <a:rPr lang="tr-TR" sz="2000" dirty="0">
                <a:solidFill>
                  <a:srgbClr val="002060"/>
                </a:solidFill>
              </a:rPr>
              <a:t>-</a:t>
            </a:r>
            <a:r>
              <a:rPr lang="tr-TR" sz="2000" dirty="0" err="1">
                <a:solidFill>
                  <a:srgbClr val="002060"/>
                </a:solidFill>
              </a:rPr>
              <a:t>Dos</a:t>
            </a:r>
            <a:r>
              <a:rPr lang="tr-TR" sz="2000" dirty="0">
                <a:solidFill>
                  <a:srgbClr val="002060"/>
                </a:solidFill>
              </a:rPr>
              <a:t> kullanılarak içine veri gömülmüş resim</a:t>
            </a:r>
          </a:p>
        </p:txBody>
      </p:sp>
      <p:sp>
        <p:nvSpPr>
          <p:cNvPr id="8" name="5 Başlık"/>
          <p:cNvSpPr txBox="1">
            <a:spLocks/>
          </p:cNvSpPr>
          <p:nvPr/>
        </p:nvSpPr>
        <p:spPr bwMode="auto">
          <a:xfrm>
            <a:off x="479376" y="183353"/>
            <a:ext cx="11233248" cy="79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457200" eaLnBrk="0" hangingPunct="0">
              <a:spcBef>
                <a:spcPct val="20000"/>
              </a:spcBef>
              <a:buClr>
                <a:schemeClr val="accent1"/>
              </a:buClr>
              <a:buSzPct val="95000"/>
              <a:buNone/>
              <a:defRPr/>
            </a:pPr>
            <a:r>
              <a:rPr lang="tr-TR" sz="3200" dirty="0">
                <a:solidFill>
                  <a:srgbClr val="002060"/>
                </a:solidFill>
              </a:rPr>
              <a:t>Algoritmalar ve Dönüşümler </a:t>
            </a:r>
            <a:r>
              <a:rPr lang="tr-TR" sz="3200" dirty="0">
                <a:solidFill>
                  <a:srgbClr val="002060"/>
                </a:solidFill>
              </a:rPr>
              <a:t>(</a:t>
            </a:r>
            <a:r>
              <a:rPr lang="tr-TR" sz="3200" dirty="0" err="1">
                <a:solidFill>
                  <a:srgbClr val="002060"/>
                </a:solidFill>
              </a:rPr>
              <a:t>Algorithms</a:t>
            </a:r>
            <a:r>
              <a:rPr lang="tr-TR" sz="3200" dirty="0">
                <a:solidFill>
                  <a:srgbClr val="002060"/>
                </a:solidFill>
              </a:rPr>
              <a:t> </a:t>
            </a:r>
            <a:r>
              <a:rPr lang="tr-TR" sz="3200" dirty="0" err="1">
                <a:solidFill>
                  <a:srgbClr val="002060"/>
                </a:solidFill>
              </a:rPr>
              <a:t>and</a:t>
            </a:r>
            <a:r>
              <a:rPr lang="tr-TR" sz="3200" dirty="0">
                <a:solidFill>
                  <a:srgbClr val="002060"/>
                </a:solidFill>
              </a:rPr>
              <a:t> </a:t>
            </a:r>
            <a:r>
              <a:rPr lang="tr-TR" sz="3200" dirty="0" err="1">
                <a:solidFill>
                  <a:srgbClr val="002060"/>
                </a:solidFill>
              </a:rPr>
              <a:t>Transformations</a:t>
            </a:r>
            <a:r>
              <a:rPr lang="tr-TR" sz="3200" dirty="0">
                <a:solidFill>
                  <a:srgbClr val="002060"/>
                </a:solidFill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1524000" y="765176"/>
            <a:ext cx="9144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tr-TR">
              <a:solidFill>
                <a:srgbClr val="F21E74"/>
              </a:solidFill>
            </a:endParaRPr>
          </a:p>
        </p:txBody>
      </p:sp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983432" y="1450361"/>
            <a:ext cx="10441160" cy="2964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None/>
            </a:pPr>
            <a:r>
              <a:rPr lang="tr-TR" dirty="0">
                <a:solidFill>
                  <a:srgbClr val="002060"/>
                </a:solidFill>
              </a:rPr>
              <a:t>İnsan işitme sistemi (</a:t>
            </a:r>
            <a:r>
              <a:rPr lang="tr-TR" dirty="0" err="1">
                <a:solidFill>
                  <a:srgbClr val="002060"/>
                </a:solidFill>
              </a:rPr>
              <a:t>Human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auditory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system</a:t>
            </a:r>
            <a:r>
              <a:rPr lang="tr-TR" dirty="0">
                <a:solidFill>
                  <a:srgbClr val="002060"/>
                </a:solidFill>
              </a:rPr>
              <a:t>-HAS) aralığı yüzünden, ses sinyalleri içerisine bilgi gizleme oldukça uğraş gerektiren bir konudur.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tr-TR" dirty="0">
                <a:solidFill>
                  <a:srgbClr val="002060"/>
                </a:solidFill>
              </a:rPr>
              <a:t>HAS 1/1.000’den daha büyük frekans aralığını </a:t>
            </a:r>
            <a:r>
              <a:rPr lang="tr-TR" dirty="0" err="1">
                <a:solidFill>
                  <a:srgbClr val="002060"/>
                </a:solidFill>
              </a:rPr>
              <a:t>farkedebilir</a:t>
            </a:r>
            <a:r>
              <a:rPr lang="tr-TR" dirty="0">
                <a:solidFill>
                  <a:srgbClr val="002060"/>
                </a:solidFill>
              </a:rPr>
              <a:t>. Aynı zamanda HAS nereden geldiği belli olmayan gürültülere de oldukça duyarlıdır. </a:t>
            </a:r>
          </a:p>
        </p:txBody>
      </p:sp>
      <p:sp>
        <p:nvSpPr>
          <p:cNvPr id="6" name="5 Başlık"/>
          <p:cNvSpPr txBox="1">
            <a:spLocks/>
          </p:cNvSpPr>
          <p:nvPr/>
        </p:nvSpPr>
        <p:spPr bwMode="auto">
          <a:xfrm>
            <a:off x="551384" y="283066"/>
            <a:ext cx="8042275" cy="688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457200" eaLnBrk="0" hangingPunct="0">
              <a:spcBef>
                <a:spcPct val="20000"/>
              </a:spcBef>
              <a:buClr>
                <a:schemeClr val="accent1"/>
              </a:buClr>
              <a:buSzPct val="95000"/>
              <a:buNone/>
              <a:defRPr/>
            </a:pPr>
            <a:r>
              <a:rPr kumimoji="0" lang="tr-TR" sz="3200" b="1" dirty="0">
                <a:solidFill>
                  <a:srgbClr val="002060"/>
                </a:solidFill>
                <a:latin typeface="+mn-lt"/>
              </a:rPr>
              <a:t>Ses </a:t>
            </a:r>
            <a:r>
              <a:rPr kumimoji="0" lang="tr-TR" sz="3200" b="1" dirty="0" err="1">
                <a:solidFill>
                  <a:srgbClr val="002060"/>
                </a:solidFill>
                <a:latin typeface="+mn-lt"/>
              </a:rPr>
              <a:t>Steganografi</a:t>
            </a:r>
            <a:endParaRPr kumimoji="0" lang="tr-TR" sz="32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39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1558926" y="1911351"/>
            <a:ext cx="1871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Gizli Kanallar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Covert Channels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3432176" y="1911351"/>
            <a:ext cx="1763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2E9C0C"/>
                </a:solidFill>
                <a:latin typeface="Arial" charset="0"/>
              </a:rPr>
              <a:t>Steganografi (</a:t>
            </a:r>
            <a:r>
              <a:rPr kumimoji="0" lang="tr-TR" sz="1600" i="1" dirty="0" err="1">
                <a:solidFill>
                  <a:srgbClr val="2E9C0C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5303839" y="1911351"/>
            <a:ext cx="2376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Gerçek Kimliği Saklama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Anonymity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8256589" y="1911351"/>
            <a:ext cx="2376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Telif hakkı İşaretlemesi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Copyright marking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cxnSp>
        <p:nvCxnSpPr>
          <p:cNvPr id="8199" name="AutoShape 9"/>
          <p:cNvCxnSpPr>
            <a:cxnSpLocks noChangeShapeType="1"/>
            <a:endCxn id="8195" idx="0"/>
          </p:cNvCxnSpPr>
          <p:nvPr/>
        </p:nvCxnSpPr>
        <p:spPr bwMode="auto">
          <a:xfrm rot="5400000">
            <a:off x="4046538" y="-209550"/>
            <a:ext cx="569912" cy="36718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0" name="AutoShape 10"/>
          <p:cNvCxnSpPr>
            <a:cxnSpLocks noChangeShapeType="1"/>
            <a:endCxn id="8196" idx="0"/>
          </p:cNvCxnSpPr>
          <p:nvPr/>
        </p:nvCxnSpPr>
        <p:spPr bwMode="auto">
          <a:xfrm rot="5400000">
            <a:off x="4956176" y="700088"/>
            <a:ext cx="569912" cy="1852613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1" name="AutoShape 11"/>
          <p:cNvCxnSpPr>
            <a:cxnSpLocks noChangeShapeType="1"/>
            <a:endCxn id="8197" idx="0"/>
          </p:cNvCxnSpPr>
          <p:nvPr/>
        </p:nvCxnSpPr>
        <p:spPr bwMode="auto">
          <a:xfrm rot="16200000" flipH="1">
            <a:off x="6045201" y="1463676"/>
            <a:ext cx="569912" cy="325437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2" name="AutoShape 12"/>
          <p:cNvCxnSpPr>
            <a:cxnSpLocks noChangeShapeType="1"/>
            <a:endCxn id="8198" idx="0"/>
          </p:cNvCxnSpPr>
          <p:nvPr/>
        </p:nvCxnSpPr>
        <p:spPr bwMode="auto">
          <a:xfrm rot="16200000" flipH="1">
            <a:off x="7521576" y="-12700"/>
            <a:ext cx="569912" cy="3278187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1524001" y="3157538"/>
            <a:ext cx="2339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Dilbilim Steganografi (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Linguistic</a:t>
            </a:r>
            <a:r>
              <a:rPr kumimoji="0" lang="tr-TR" sz="1600" i="1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)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4008439" y="3135313"/>
            <a:ext cx="2232025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Teknik Steganografi (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Tehnical</a:t>
            </a:r>
            <a:r>
              <a:rPr kumimoji="0" lang="tr-TR" sz="1600" i="1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kumimoji="0" lang="tr-TR" sz="1600" dirty="0">
              <a:solidFill>
                <a:srgbClr val="FF0066"/>
              </a:solidFill>
              <a:latin typeface="Arial" charset="0"/>
            </a:endParaRPr>
          </a:p>
        </p:txBody>
      </p:sp>
      <p:cxnSp>
        <p:nvCxnSpPr>
          <p:cNvPr id="8205" name="AutoShape 15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3171826" y="2014539"/>
            <a:ext cx="665163" cy="162083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6" name="AutoShape 16"/>
          <p:cNvCxnSpPr>
            <a:cxnSpLocks noChangeShapeType="1"/>
            <a:stCxn id="8196" idx="2"/>
            <a:endCxn id="8204" idx="0"/>
          </p:cNvCxnSpPr>
          <p:nvPr/>
        </p:nvCxnSpPr>
        <p:spPr bwMode="auto">
          <a:xfrm rot="16200000" flipH="1">
            <a:off x="4398169" y="2409032"/>
            <a:ext cx="642938" cy="8096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6670675" y="3135313"/>
            <a:ext cx="23050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latin typeface="Arial" charset="0"/>
              </a:rPr>
              <a:t> 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Güçlü Telif hakkı İşaretlemesi (</a:t>
            </a:r>
            <a:r>
              <a:rPr kumimoji="0" lang="tr-TR" sz="1600" i="1">
                <a:solidFill>
                  <a:srgbClr val="FF0066"/>
                </a:solidFill>
                <a:latin typeface="Arial" charset="0"/>
              </a:rPr>
              <a:t>Robust Copyright Marking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 )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8975726" y="3135314"/>
            <a:ext cx="1584325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Kolay  İşaretleme (</a:t>
            </a:r>
            <a:r>
              <a:rPr kumimoji="0" lang="tr-TR" sz="1600" i="1">
                <a:solidFill>
                  <a:srgbClr val="FF0066"/>
                </a:solidFill>
                <a:latin typeface="Arial" charset="0"/>
              </a:rPr>
              <a:t>Fragile Watermarking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 )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kumimoji="0" lang="tr-TR" sz="1600">
              <a:solidFill>
                <a:srgbClr val="FF0066"/>
              </a:solidFill>
              <a:latin typeface="Arial" charset="0"/>
            </a:endParaRPr>
          </a:p>
        </p:txBody>
      </p:sp>
      <p:cxnSp>
        <p:nvCxnSpPr>
          <p:cNvPr id="8209" name="AutoShape 19"/>
          <p:cNvCxnSpPr>
            <a:cxnSpLocks noChangeShapeType="1"/>
            <a:stCxn id="8198" idx="2"/>
            <a:endCxn id="8207" idx="0"/>
          </p:cNvCxnSpPr>
          <p:nvPr/>
        </p:nvCxnSpPr>
        <p:spPr bwMode="auto">
          <a:xfrm rot="5400000">
            <a:off x="8312944" y="2002632"/>
            <a:ext cx="642938" cy="16224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0" name="AutoShape 20"/>
          <p:cNvCxnSpPr>
            <a:cxnSpLocks noChangeShapeType="1"/>
            <a:stCxn id="8198" idx="2"/>
            <a:endCxn id="8208" idx="0"/>
          </p:cNvCxnSpPr>
          <p:nvPr/>
        </p:nvCxnSpPr>
        <p:spPr bwMode="auto">
          <a:xfrm rot="16200000" flipH="1">
            <a:off x="9285288" y="2652713"/>
            <a:ext cx="642938" cy="322263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5589588" y="4214814"/>
            <a:ext cx="20177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00CC00"/>
                </a:solidFill>
                <a:latin typeface="Arial" charset="0"/>
              </a:rPr>
              <a:t> 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Parmak İzi (</a:t>
            </a:r>
            <a:r>
              <a:rPr kumimoji="0" lang="tr-TR" sz="1600" i="1">
                <a:solidFill>
                  <a:srgbClr val="000099"/>
                </a:solidFill>
                <a:latin typeface="Arial" charset="0"/>
              </a:rPr>
              <a:t>Fingerprinting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)</a:t>
            </a: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7750176" y="4214814"/>
            <a:ext cx="2017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00CC00"/>
                </a:solidFill>
                <a:latin typeface="Arial" charset="0"/>
              </a:rPr>
              <a:t> 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Filigran (</a:t>
            </a:r>
            <a:r>
              <a:rPr kumimoji="0" lang="tr-TR" sz="1600" i="1">
                <a:solidFill>
                  <a:srgbClr val="000099"/>
                </a:solidFill>
                <a:latin typeface="Arial" charset="0"/>
              </a:rPr>
              <a:t>Watermarking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)</a:t>
            </a:r>
          </a:p>
        </p:txBody>
      </p:sp>
      <p:cxnSp>
        <p:nvCxnSpPr>
          <p:cNvPr id="8213" name="AutoShape 23"/>
          <p:cNvCxnSpPr>
            <a:cxnSpLocks noChangeShapeType="1"/>
            <a:stCxn id="8207" idx="2"/>
            <a:endCxn id="8211" idx="0"/>
          </p:cNvCxnSpPr>
          <p:nvPr/>
        </p:nvCxnSpPr>
        <p:spPr bwMode="auto">
          <a:xfrm rot="5400000">
            <a:off x="7084219" y="3475832"/>
            <a:ext cx="254000" cy="1223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4" name="AutoShape 24"/>
          <p:cNvCxnSpPr>
            <a:cxnSpLocks noChangeShapeType="1"/>
            <a:stCxn id="8207" idx="2"/>
            <a:endCxn id="8212" idx="0"/>
          </p:cNvCxnSpPr>
          <p:nvPr/>
        </p:nvCxnSpPr>
        <p:spPr bwMode="auto">
          <a:xfrm rot="16200000" flipH="1">
            <a:off x="8164513" y="3619501"/>
            <a:ext cx="254000" cy="936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7104064" y="4935539"/>
            <a:ext cx="15843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Farkedilemez Filigran (</a:t>
            </a:r>
            <a:r>
              <a:rPr kumimoji="0" lang="tr-TR" sz="1600" i="1">
                <a:solidFill>
                  <a:srgbClr val="FF6600"/>
                </a:solidFill>
                <a:latin typeface="Arial" charset="0"/>
              </a:rPr>
              <a:t>Imperceptible Watermarking</a:t>
            </a: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)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8904288" y="4935538"/>
            <a:ext cx="17637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Görünür Filigran (</a:t>
            </a:r>
            <a:r>
              <a:rPr kumimoji="0" lang="tr-TR" sz="1600" i="1">
                <a:solidFill>
                  <a:srgbClr val="FF6600"/>
                </a:solidFill>
                <a:latin typeface="Arial" charset="0"/>
              </a:rPr>
              <a:t>Visible Watermarking</a:t>
            </a: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) </a:t>
            </a:r>
          </a:p>
        </p:txBody>
      </p:sp>
      <p:cxnSp>
        <p:nvCxnSpPr>
          <p:cNvPr id="8217" name="AutoShape 27"/>
          <p:cNvCxnSpPr>
            <a:cxnSpLocks noChangeShapeType="1"/>
            <a:stCxn id="8212" idx="2"/>
            <a:endCxn id="8215" idx="0"/>
          </p:cNvCxnSpPr>
          <p:nvPr/>
        </p:nvCxnSpPr>
        <p:spPr bwMode="auto">
          <a:xfrm rot="5400000">
            <a:off x="8258175" y="4433888"/>
            <a:ext cx="139700" cy="86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8" name="AutoShape 28"/>
          <p:cNvCxnSpPr>
            <a:cxnSpLocks noChangeShapeType="1"/>
            <a:stCxn id="8212" idx="2"/>
            <a:endCxn id="8216" idx="0"/>
          </p:cNvCxnSpPr>
          <p:nvPr/>
        </p:nvCxnSpPr>
        <p:spPr bwMode="auto">
          <a:xfrm rot="16200000" flipH="1">
            <a:off x="9203532" y="4352132"/>
            <a:ext cx="139700" cy="1027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7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Bilgi Gizleme</a:t>
            </a:r>
          </a:p>
        </p:txBody>
      </p:sp>
      <p:sp>
        <p:nvSpPr>
          <p:cNvPr id="33" name="3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4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79376" y="1340768"/>
            <a:ext cx="10733110" cy="37856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tr-TR" sz="2400" dirty="0">
                <a:solidFill>
                  <a:srgbClr val="002060"/>
                </a:solidFill>
              </a:rPr>
              <a:t>Ses sinyalleri üzerinde uğraşırken ses dosyalarının hangi karakteristiklere sahip olduklarını bilmemiz gerekmektedir. İki ana özelliğe sahiptirler:</a:t>
            </a:r>
          </a:p>
          <a:p>
            <a:pPr algn="just"/>
            <a:r>
              <a:rPr lang="tr-TR" sz="2400" dirty="0">
                <a:solidFill>
                  <a:srgbClr val="002060"/>
                </a:solidFill>
              </a:rPr>
              <a:t> Basit  </a:t>
            </a:r>
            <a:r>
              <a:rPr lang="tr-TR" sz="2400" dirty="0">
                <a:solidFill>
                  <a:srgbClr val="002060"/>
                </a:solidFill>
              </a:rPr>
              <a:t>niceleme (</a:t>
            </a:r>
            <a:r>
              <a:rPr lang="tr-TR" sz="2400" dirty="0" err="1">
                <a:solidFill>
                  <a:srgbClr val="002060"/>
                </a:solidFill>
              </a:rPr>
              <a:t>quantisation</a:t>
            </a:r>
            <a:r>
              <a:rPr lang="tr-TR" sz="2400" dirty="0">
                <a:solidFill>
                  <a:srgbClr val="002060"/>
                </a:solidFill>
              </a:rPr>
              <a:t>) </a:t>
            </a:r>
            <a:r>
              <a:rPr lang="tr-TR" sz="2400" dirty="0">
                <a:solidFill>
                  <a:srgbClr val="002060"/>
                </a:solidFill>
              </a:rPr>
              <a:t>metodu: Yüksek kaliteli dijital seslerin 16-bit doğrusal </a:t>
            </a:r>
            <a:r>
              <a:rPr lang="tr-TR" sz="2400" dirty="0">
                <a:solidFill>
                  <a:srgbClr val="002060"/>
                </a:solidFill>
              </a:rPr>
              <a:t>niceleme ile </a:t>
            </a:r>
            <a:r>
              <a:rPr lang="tr-TR" sz="2400" dirty="0">
                <a:solidFill>
                  <a:srgbClr val="002060"/>
                </a:solidFill>
              </a:rPr>
              <a:t>ifadesinde en çok kullanılan yöntemdir. WAV(Windows </a:t>
            </a:r>
            <a:r>
              <a:rPr lang="tr-TR" sz="2400" dirty="0" err="1">
                <a:solidFill>
                  <a:srgbClr val="002060"/>
                </a:solidFill>
              </a:rPr>
              <a:t>Audio</a:t>
            </a:r>
            <a:r>
              <a:rPr lang="tr-TR" sz="2400" dirty="0">
                <a:solidFill>
                  <a:srgbClr val="002060"/>
                </a:solidFill>
              </a:rPr>
              <a:t>-</a:t>
            </a:r>
            <a:r>
              <a:rPr lang="tr-TR" sz="2400" dirty="0" err="1">
                <a:solidFill>
                  <a:srgbClr val="002060"/>
                </a:solidFill>
              </a:rPr>
              <a:t>Visual</a:t>
            </a:r>
            <a:r>
              <a:rPr lang="tr-TR" sz="2400" dirty="0">
                <a:solidFill>
                  <a:srgbClr val="002060"/>
                </a:solidFill>
              </a:rPr>
              <a:t>) ve AIIF(</a:t>
            </a:r>
            <a:r>
              <a:rPr lang="tr-TR" sz="2400" dirty="0" err="1">
                <a:solidFill>
                  <a:srgbClr val="002060"/>
                </a:solidFill>
              </a:rPr>
              <a:t>Audio</a:t>
            </a:r>
            <a:r>
              <a:rPr lang="tr-TR" sz="2400" dirty="0">
                <a:solidFill>
                  <a:srgbClr val="002060"/>
                </a:solidFill>
              </a:rPr>
              <a:t> </a:t>
            </a:r>
            <a:r>
              <a:rPr lang="tr-TR" sz="2400" dirty="0" err="1">
                <a:solidFill>
                  <a:srgbClr val="002060"/>
                </a:solidFill>
              </a:rPr>
              <a:t>Interchange</a:t>
            </a:r>
            <a:r>
              <a:rPr lang="tr-TR" sz="2400" dirty="0">
                <a:solidFill>
                  <a:srgbClr val="002060"/>
                </a:solidFill>
              </a:rPr>
              <a:t> File Format). Bazı sinyal bozulmaları bu formatta ortaya çıkabilir.</a:t>
            </a:r>
          </a:p>
          <a:p>
            <a:pPr algn="just"/>
            <a:r>
              <a:rPr lang="tr-TR" sz="2400" dirty="0">
                <a:solidFill>
                  <a:srgbClr val="002060"/>
                </a:solidFill>
              </a:rPr>
              <a:t> Geçici seçme oranı: Ses için en çok kullanılan oranlar 8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9.6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10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12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16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22.05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 ve 44.1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 ‘</a:t>
            </a:r>
            <a:r>
              <a:rPr lang="tr-TR" sz="2400" dirty="0" err="1">
                <a:solidFill>
                  <a:srgbClr val="002060"/>
                </a:solidFill>
              </a:rPr>
              <a:t>dir</a:t>
            </a:r>
            <a:r>
              <a:rPr lang="tr-TR" sz="2400" dirty="0">
                <a:solidFill>
                  <a:srgbClr val="002060"/>
                </a:solidFill>
              </a:rPr>
              <a:t>. Bu değer frekans aralığının kullanılabilecek en üst seviyesidir.</a:t>
            </a:r>
          </a:p>
          <a:p>
            <a:pPr algn="just">
              <a:buFontTx/>
              <a:buNone/>
            </a:pPr>
            <a:endParaRPr lang="tr-TR" sz="2400" dirty="0">
              <a:solidFill>
                <a:srgbClr val="002060"/>
              </a:solidFill>
            </a:endParaRPr>
          </a:p>
        </p:txBody>
      </p:sp>
      <p:sp>
        <p:nvSpPr>
          <p:cNvPr id="4" name="5 Başlık"/>
          <p:cNvSpPr txBox="1">
            <a:spLocks/>
          </p:cNvSpPr>
          <p:nvPr/>
        </p:nvSpPr>
        <p:spPr bwMode="auto">
          <a:xfrm>
            <a:off x="479376" y="332656"/>
            <a:ext cx="804227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 defTabSz="457200" eaLnBrk="0" hangingPunct="0">
              <a:spcBef>
                <a:spcPct val="20000"/>
              </a:spcBef>
              <a:buClr>
                <a:schemeClr val="accent1"/>
              </a:buClr>
              <a:buSzPct val="95000"/>
              <a:buNone/>
              <a:defRPr/>
            </a:pPr>
            <a:r>
              <a:rPr kumimoji="0" lang="tr-TR" sz="3600" b="1" dirty="0">
                <a:solidFill>
                  <a:srgbClr val="002060"/>
                </a:solidFill>
                <a:latin typeface="+mn-lt"/>
              </a:rPr>
              <a:t>Ses </a:t>
            </a:r>
            <a:r>
              <a:rPr kumimoji="0" lang="tr-TR" sz="3600" b="1" dirty="0" err="1">
                <a:solidFill>
                  <a:srgbClr val="002060"/>
                </a:solidFill>
                <a:latin typeface="+mn-lt"/>
              </a:rPr>
              <a:t>Steganografi</a:t>
            </a:r>
            <a:endParaRPr kumimoji="0" lang="tr-TR" sz="36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40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Sorular</a:t>
            </a:r>
            <a:endParaRPr lang="tr-TR" dirty="0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41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  <p:pic>
        <p:nvPicPr>
          <p:cNvPr id="95237" name="Picture 4" descr="MCj040426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5814" y="2428876"/>
            <a:ext cx="3151187" cy="290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9625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sz="1600" dirty="0"/>
              <a:t>[1] IEEE </a:t>
            </a:r>
            <a:r>
              <a:rPr lang="tr-TR" sz="1600" dirty="0" err="1"/>
              <a:t>Std</a:t>
            </a:r>
            <a:r>
              <a:rPr lang="tr-TR" sz="1600" dirty="0"/>
              <a:t> 802.16-2004--IEEE </a:t>
            </a:r>
            <a:r>
              <a:rPr lang="tr-TR" sz="1600" dirty="0" err="1"/>
              <a:t>standard</a:t>
            </a:r>
            <a:r>
              <a:rPr lang="tr-TR" sz="1600" dirty="0"/>
              <a:t>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local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metropolitan</a:t>
            </a:r>
            <a:r>
              <a:rPr lang="tr-TR" sz="1600" dirty="0"/>
              <a:t> </a:t>
            </a:r>
            <a:r>
              <a:rPr lang="tr-TR" sz="1600" dirty="0" err="1"/>
              <a:t>areanetworks</a:t>
            </a:r>
            <a:r>
              <a:rPr lang="tr-TR" sz="1600" dirty="0"/>
              <a:t>, </a:t>
            </a:r>
            <a:r>
              <a:rPr lang="tr-TR" sz="1600" dirty="0" err="1"/>
              <a:t>part</a:t>
            </a:r>
            <a:r>
              <a:rPr lang="tr-TR" sz="1600" dirty="0"/>
              <a:t> 16: “</a:t>
            </a:r>
            <a:r>
              <a:rPr lang="tr-TR" sz="1600" b="1" i="1" dirty="0" err="1"/>
              <a:t>Air</a:t>
            </a:r>
            <a:r>
              <a:rPr lang="tr-TR" sz="1600" b="1" i="1" dirty="0"/>
              <a:t> </a:t>
            </a:r>
            <a:r>
              <a:rPr lang="tr-TR" sz="1600" b="1" i="1" dirty="0" err="1"/>
              <a:t>Interface</a:t>
            </a:r>
            <a:r>
              <a:rPr lang="tr-TR" sz="1600" b="1" i="1" dirty="0"/>
              <a:t> </a:t>
            </a:r>
            <a:r>
              <a:rPr lang="tr-TR" sz="1600" b="1" i="1" dirty="0" err="1"/>
              <a:t>for</a:t>
            </a:r>
            <a:r>
              <a:rPr lang="tr-TR" sz="1600" b="1" i="1" dirty="0"/>
              <a:t> </a:t>
            </a:r>
            <a:r>
              <a:rPr lang="tr-TR" sz="1600" b="1" i="1" dirty="0" err="1"/>
              <a:t>Fixed</a:t>
            </a:r>
            <a:r>
              <a:rPr lang="tr-TR" sz="1600" b="1" i="1" dirty="0"/>
              <a:t> </a:t>
            </a:r>
            <a:r>
              <a:rPr lang="tr-TR" sz="1600" b="1" i="1" dirty="0" err="1"/>
              <a:t>Broadband</a:t>
            </a:r>
            <a:r>
              <a:rPr lang="tr-TR" sz="1600" b="1" i="1" dirty="0"/>
              <a:t> </a:t>
            </a:r>
            <a:r>
              <a:rPr lang="tr-TR" sz="1600" b="1" i="1" dirty="0" err="1"/>
              <a:t>Wireless</a:t>
            </a:r>
            <a:r>
              <a:rPr lang="tr-TR" sz="1600" b="1" i="1" dirty="0"/>
              <a:t> Access </a:t>
            </a:r>
            <a:r>
              <a:rPr lang="tr-TR" sz="1600" b="1" i="1" dirty="0" err="1"/>
              <a:t>Systems</a:t>
            </a:r>
            <a:r>
              <a:rPr lang="tr-TR" sz="1600" dirty="0"/>
              <a:t>”.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/>
          </a:p>
          <a:p>
            <a:pPr>
              <a:lnSpc>
                <a:spcPct val="80000"/>
              </a:lnSpc>
            </a:pPr>
            <a:r>
              <a:rPr lang="tr-TR" sz="1600" dirty="0"/>
              <a:t>[2] </a:t>
            </a:r>
            <a:r>
              <a:rPr lang="tr-TR" sz="1600" dirty="0" err="1"/>
              <a:t>David</a:t>
            </a:r>
            <a:r>
              <a:rPr lang="tr-TR" sz="1600" dirty="0"/>
              <a:t> </a:t>
            </a:r>
            <a:r>
              <a:rPr lang="tr-TR" sz="1600" dirty="0" err="1"/>
              <a:t>Johnston</a:t>
            </a:r>
            <a:r>
              <a:rPr lang="tr-TR" sz="1600" dirty="0"/>
              <a:t> ve </a:t>
            </a:r>
            <a:r>
              <a:rPr lang="tr-TR" sz="1600" dirty="0" err="1"/>
              <a:t>Jesse</a:t>
            </a:r>
            <a:r>
              <a:rPr lang="tr-TR" sz="1600" dirty="0"/>
              <a:t> </a:t>
            </a:r>
            <a:r>
              <a:rPr lang="tr-TR" sz="1600" dirty="0" err="1"/>
              <a:t>Walker</a:t>
            </a:r>
            <a:r>
              <a:rPr lang="tr-TR" sz="1600" dirty="0"/>
              <a:t>--INTEL: “</a:t>
            </a:r>
            <a:r>
              <a:rPr lang="tr-TR" sz="1600" b="1" i="1" dirty="0" err="1"/>
              <a:t>Overview</a:t>
            </a:r>
            <a:r>
              <a:rPr lang="tr-TR" sz="1600" b="1" i="1" dirty="0"/>
              <a:t> of IEEE 802.16 </a:t>
            </a:r>
            <a:r>
              <a:rPr lang="tr-TR" sz="1600" b="1" i="1" dirty="0" err="1"/>
              <a:t>Security</a:t>
            </a:r>
            <a:r>
              <a:rPr lang="tr-TR" sz="1600" dirty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/>
          </a:p>
          <a:p>
            <a:pPr>
              <a:lnSpc>
                <a:spcPct val="80000"/>
              </a:lnSpc>
            </a:pPr>
            <a:r>
              <a:rPr lang="tr-TR" sz="1600" dirty="0"/>
              <a:t>[3] Kitti </a:t>
            </a:r>
            <a:r>
              <a:rPr lang="tr-TR" sz="1600" dirty="0" err="1"/>
              <a:t>Wongthavarawat</a:t>
            </a:r>
            <a:r>
              <a:rPr lang="tr-TR" sz="1600" dirty="0"/>
              <a:t>--</a:t>
            </a:r>
            <a:r>
              <a:rPr lang="tr-TR" sz="1600" dirty="0" err="1"/>
              <a:t>Thai</a:t>
            </a:r>
            <a:r>
              <a:rPr lang="tr-TR" sz="1600" dirty="0"/>
              <a:t> </a:t>
            </a:r>
            <a:r>
              <a:rPr lang="tr-TR" sz="1600" dirty="0" err="1"/>
              <a:t>Computer</a:t>
            </a:r>
            <a:r>
              <a:rPr lang="tr-TR" sz="1600" dirty="0"/>
              <a:t> </a:t>
            </a:r>
            <a:r>
              <a:rPr lang="tr-TR" sz="1600" dirty="0" err="1"/>
              <a:t>Emergency</a:t>
            </a:r>
            <a:r>
              <a:rPr lang="tr-TR" sz="1600" dirty="0"/>
              <a:t> </a:t>
            </a:r>
            <a:r>
              <a:rPr lang="tr-TR" sz="1600" dirty="0" err="1"/>
              <a:t>Response</a:t>
            </a:r>
            <a:r>
              <a:rPr lang="tr-TR" sz="1600" dirty="0"/>
              <a:t> </a:t>
            </a:r>
            <a:r>
              <a:rPr lang="tr-TR" sz="1600" dirty="0" err="1"/>
              <a:t>Team</a:t>
            </a:r>
            <a:r>
              <a:rPr lang="tr-TR" sz="1600" dirty="0"/>
              <a:t> (</a:t>
            </a:r>
            <a:r>
              <a:rPr lang="tr-TR" sz="1600" dirty="0" err="1"/>
              <a:t>ThaiCERT</a:t>
            </a:r>
            <a:r>
              <a:rPr lang="tr-TR" sz="1600" dirty="0"/>
              <a:t>) </a:t>
            </a:r>
            <a:r>
              <a:rPr lang="tr-TR" sz="1600" dirty="0" err="1"/>
              <a:t>National</a:t>
            </a:r>
            <a:r>
              <a:rPr lang="tr-TR" sz="1600" dirty="0"/>
              <a:t> </a:t>
            </a:r>
            <a:r>
              <a:rPr lang="tr-TR" sz="1600" dirty="0" err="1"/>
              <a:t>Electronics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Computer</a:t>
            </a:r>
            <a:r>
              <a:rPr lang="tr-TR" sz="1600" dirty="0"/>
              <a:t> </a:t>
            </a:r>
            <a:r>
              <a:rPr lang="tr-TR" sz="1600" dirty="0" err="1"/>
              <a:t>Technology</a:t>
            </a:r>
            <a:r>
              <a:rPr lang="tr-TR" sz="1600" dirty="0"/>
              <a:t> </a:t>
            </a:r>
            <a:r>
              <a:rPr lang="tr-TR" sz="1600" dirty="0" err="1"/>
              <a:t>Center</a:t>
            </a:r>
            <a:r>
              <a:rPr lang="tr-TR" sz="1600" dirty="0"/>
              <a:t>,</a:t>
            </a:r>
            <a:r>
              <a:rPr lang="tr-TR" sz="1600" dirty="0" err="1"/>
              <a:t>Thailand</a:t>
            </a:r>
            <a:r>
              <a:rPr lang="tr-TR" sz="1600" dirty="0"/>
              <a:t>: “</a:t>
            </a:r>
            <a:r>
              <a:rPr lang="tr-TR" sz="1600" b="1" i="1" dirty="0"/>
              <a:t>IEEE 802.16 </a:t>
            </a:r>
            <a:r>
              <a:rPr lang="tr-TR" sz="1600" b="1" i="1" dirty="0" err="1"/>
              <a:t>WiMax</a:t>
            </a:r>
            <a:r>
              <a:rPr lang="tr-TR" sz="1600" b="1" i="1" dirty="0"/>
              <a:t> </a:t>
            </a:r>
            <a:r>
              <a:rPr lang="tr-TR" sz="1600" b="1" i="1" dirty="0" err="1"/>
              <a:t>Security</a:t>
            </a:r>
            <a:r>
              <a:rPr lang="tr-TR" sz="1600" dirty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/>
          </a:p>
          <a:p>
            <a:pPr>
              <a:lnSpc>
                <a:spcPct val="80000"/>
              </a:lnSpc>
            </a:pPr>
            <a:r>
              <a:rPr lang="tr-TR" sz="1600" dirty="0"/>
              <a:t>[4] </a:t>
            </a:r>
            <a:r>
              <a:rPr lang="tr-TR" sz="1600" dirty="0" err="1"/>
              <a:t>Loutfi</a:t>
            </a:r>
            <a:r>
              <a:rPr lang="tr-TR" sz="1600" dirty="0"/>
              <a:t> </a:t>
            </a:r>
            <a:r>
              <a:rPr lang="tr-TR" sz="1600" dirty="0" err="1"/>
              <a:t>Nuaymi</a:t>
            </a:r>
            <a:r>
              <a:rPr lang="tr-TR" sz="1600" dirty="0"/>
              <a:t>, </a:t>
            </a:r>
            <a:r>
              <a:rPr lang="tr-TR" sz="1600" dirty="0" err="1"/>
              <a:t>Patrick</a:t>
            </a:r>
            <a:r>
              <a:rPr lang="tr-TR" sz="1600" dirty="0"/>
              <a:t> </a:t>
            </a:r>
            <a:r>
              <a:rPr lang="tr-TR" sz="1600" dirty="0" err="1"/>
              <a:t>Maillé</a:t>
            </a:r>
            <a:r>
              <a:rPr lang="tr-TR" sz="1600" dirty="0"/>
              <a:t>, Francis </a:t>
            </a:r>
            <a:r>
              <a:rPr lang="tr-TR" sz="1600" dirty="0" err="1"/>
              <a:t>Dupont</a:t>
            </a:r>
            <a:r>
              <a:rPr lang="tr-TR" sz="1600" dirty="0"/>
              <a:t>, </a:t>
            </a:r>
            <a:r>
              <a:rPr lang="tr-TR" sz="1600" dirty="0" err="1"/>
              <a:t>Raphaël</a:t>
            </a:r>
            <a:r>
              <a:rPr lang="tr-TR" sz="1600" dirty="0"/>
              <a:t> </a:t>
            </a:r>
            <a:r>
              <a:rPr lang="tr-TR" sz="1600" dirty="0" err="1"/>
              <a:t>Didier</a:t>
            </a:r>
            <a:r>
              <a:rPr lang="tr-TR" sz="1600" dirty="0"/>
              <a:t>--</a:t>
            </a:r>
            <a:r>
              <a:rPr lang="tr-TR" sz="1600" dirty="0" err="1"/>
              <a:t>École</a:t>
            </a:r>
            <a:r>
              <a:rPr lang="tr-TR" sz="1600" dirty="0"/>
              <a:t> </a:t>
            </a:r>
            <a:r>
              <a:rPr lang="tr-TR" sz="1600" dirty="0" err="1"/>
              <a:t>Nationale</a:t>
            </a:r>
            <a:r>
              <a:rPr lang="tr-TR" sz="1600" dirty="0"/>
              <a:t> </a:t>
            </a:r>
            <a:r>
              <a:rPr lang="tr-TR" sz="1600" dirty="0" err="1"/>
              <a:t>Supérieure</a:t>
            </a:r>
            <a:r>
              <a:rPr lang="tr-TR" sz="1600" dirty="0"/>
              <a:t> </a:t>
            </a:r>
            <a:r>
              <a:rPr lang="tr-TR" sz="1600" dirty="0" err="1"/>
              <a:t>des</a:t>
            </a:r>
            <a:r>
              <a:rPr lang="tr-TR" sz="1600" dirty="0"/>
              <a:t> </a:t>
            </a:r>
            <a:r>
              <a:rPr lang="tr-TR" sz="1600" dirty="0" err="1"/>
              <a:t>Télécommunications</a:t>
            </a:r>
            <a:r>
              <a:rPr lang="tr-TR" sz="1600" dirty="0"/>
              <a:t> de </a:t>
            </a:r>
            <a:r>
              <a:rPr lang="tr-TR" sz="1600" dirty="0" err="1"/>
              <a:t>Bretagne</a:t>
            </a:r>
            <a:r>
              <a:rPr lang="tr-TR" sz="1600" dirty="0"/>
              <a:t>:”</a:t>
            </a:r>
            <a:r>
              <a:rPr lang="tr-TR" sz="1600" b="1" i="1" dirty="0" err="1"/>
              <a:t>Security</a:t>
            </a:r>
            <a:r>
              <a:rPr lang="tr-TR" sz="1600" b="1" i="1" dirty="0"/>
              <a:t> </a:t>
            </a:r>
            <a:r>
              <a:rPr lang="tr-TR" sz="1600" b="1" i="1" dirty="0" err="1"/>
              <a:t>issues</a:t>
            </a:r>
            <a:r>
              <a:rPr lang="tr-TR" sz="1600" b="1" i="1" dirty="0"/>
              <a:t> in </a:t>
            </a:r>
            <a:r>
              <a:rPr lang="tr-TR" sz="1600" b="1" i="1" dirty="0" err="1"/>
              <a:t>WiMAX</a:t>
            </a:r>
            <a:r>
              <a:rPr lang="tr-TR" sz="1600" b="1" i="1" dirty="0"/>
              <a:t>/IEEE 802.16 BWA </a:t>
            </a:r>
            <a:r>
              <a:rPr lang="tr-TR" sz="1600" b="1" i="1" dirty="0" err="1"/>
              <a:t>System</a:t>
            </a:r>
            <a:r>
              <a:rPr lang="tr-TR" sz="1600" dirty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/>
          </a:p>
          <a:p>
            <a:pPr>
              <a:lnSpc>
                <a:spcPct val="80000"/>
              </a:lnSpc>
            </a:pPr>
            <a:r>
              <a:rPr lang="tr-TR" sz="1600" dirty="0"/>
              <a:t>[5] Yun </a:t>
            </a:r>
            <a:r>
              <a:rPr lang="tr-TR" sz="1600" dirty="0" err="1"/>
              <a:t>Zhou</a:t>
            </a:r>
            <a:r>
              <a:rPr lang="tr-TR" sz="1600" dirty="0"/>
              <a:t> ve </a:t>
            </a:r>
            <a:r>
              <a:rPr lang="tr-TR" sz="1600" dirty="0" err="1"/>
              <a:t>Yuguang</a:t>
            </a:r>
            <a:r>
              <a:rPr lang="tr-TR" sz="1600" dirty="0"/>
              <a:t> </a:t>
            </a:r>
            <a:r>
              <a:rPr lang="tr-TR" sz="1600" dirty="0" err="1"/>
              <a:t>Fang</a:t>
            </a:r>
            <a:r>
              <a:rPr lang="tr-TR" sz="1600" dirty="0"/>
              <a:t>--</a:t>
            </a:r>
            <a:r>
              <a:rPr lang="tr-TR" sz="1600" dirty="0" err="1"/>
              <a:t>Department</a:t>
            </a:r>
            <a:r>
              <a:rPr lang="tr-TR" sz="1600" dirty="0"/>
              <a:t> of </a:t>
            </a:r>
            <a:r>
              <a:rPr lang="tr-TR" sz="1600" dirty="0" err="1"/>
              <a:t>Electrical</a:t>
            </a:r>
            <a:r>
              <a:rPr lang="tr-TR" sz="1600" dirty="0"/>
              <a:t> </a:t>
            </a:r>
            <a:r>
              <a:rPr lang="tr-TR" sz="1600" dirty="0" err="1"/>
              <a:t>and</a:t>
            </a:r>
            <a:r>
              <a:rPr lang="tr-TR" sz="1600" dirty="0"/>
              <a:t> </a:t>
            </a:r>
            <a:r>
              <a:rPr lang="tr-TR" sz="1600" dirty="0" err="1"/>
              <a:t>Computer</a:t>
            </a:r>
            <a:r>
              <a:rPr lang="tr-TR" sz="1600" dirty="0"/>
              <a:t> </a:t>
            </a:r>
            <a:r>
              <a:rPr lang="tr-TR" sz="1600" dirty="0" err="1"/>
              <a:t>Engineering</a:t>
            </a:r>
            <a:r>
              <a:rPr lang="tr-TR" sz="1600" dirty="0"/>
              <a:t>,</a:t>
            </a:r>
            <a:r>
              <a:rPr lang="tr-TR" sz="1600" dirty="0" err="1"/>
              <a:t>University</a:t>
            </a:r>
            <a:r>
              <a:rPr lang="tr-TR" sz="1600" dirty="0"/>
              <a:t> of Florida, </a:t>
            </a:r>
            <a:r>
              <a:rPr lang="tr-TR" sz="1600" dirty="0" err="1"/>
              <a:t>Gainesville</a:t>
            </a:r>
            <a:r>
              <a:rPr lang="tr-TR" sz="1600" dirty="0"/>
              <a:t>:”</a:t>
            </a:r>
            <a:r>
              <a:rPr lang="tr-TR" sz="1600" b="1" i="1" dirty="0" err="1"/>
              <a:t>Security</a:t>
            </a:r>
            <a:r>
              <a:rPr lang="tr-TR" sz="1600" b="1" i="1" dirty="0"/>
              <a:t> of 802.16 in Mesh </a:t>
            </a:r>
            <a:r>
              <a:rPr lang="tr-TR" sz="1600" b="1" i="1" dirty="0" err="1"/>
              <a:t>Mode</a:t>
            </a:r>
            <a:r>
              <a:rPr lang="tr-TR" sz="1600" dirty="0"/>
              <a:t>”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42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sz="4000" b="1" dirty="0">
                <a:solidFill>
                  <a:srgbClr val="002060"/>
                </a:solidFill>
              </a:rPr>
              <a:t>Gizli Kanallar (</a:t>
            </a:r>
            <a:r>
              <a:rPr lang="tr-TR" sz="4000" b="1" dirty="0" err="1">
                <a:solidFill>
                  <a:srgbClr val="002060"/>
                </a:solidFill>
              </a:rPr>
              <a:t>Covert</a:t>
            </a:r>
            <a:r>
              <a:rPr lang="tr-TR" sz="4000" b="1" dirty="0">
                <a:solidFill>
                  <a:srgbClr val="002060"/>
                </a:solidFill>
              </a:rPr>
              <a:t> </a:t>
            </a:r>
            <a:r>
              <a:rPr lang="tr-TR" sz="4000" b="1" dirty="0" err="1">
                <a:solidFill>
                  <a:srgbClr val="002060"/>
                </a:solidFill>
              </a:rPr>
              <a:t>Channels</a:t>
            </a:r>
            <a:r>
              <a:rPr lang="tr-TR" sz="4000" b="1" dirty="0">
                <a:solidFill>
                  <a:srgbClr val="002060"/>
                </a:solidFill>
              </a:rPr>
              <a:t>)</a:t>
            </a:r>
            <a:endParaRPr lang="tr-TR" sz="4000" dirty="0">
              <a:solidFill>
                <a:srgbClr val="002060"/>
              </a:solidFill>
            </a:endParaRPr>
          </a:p>
        </p:txBody>
      </p:sp>
      <p:sp>
        <p:nvSpPr>
          <p:cNvPr id="9" name="8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İki kişi arasında gizli bilgilerin el değiştirmesi için iletişimi sağlayan kanaldır.  Gizli kanal kurulması iki kişinin karşılıklı anlaşmasını gerektirmektedir. </a:t>
            </a:r>
          </a:p>
          <a:p>
            <a:pPr marL="0" indent="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Gizli Kanalların amaçları:</a:t>
            </a:r>
          </a:p>
          <a:p>
            <a:pPr marL="0" indent="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İletişimimizdeki veriyi saklamaya çalışmak</a:t>
            </a:r>
          </a:p>
          <a:p>
            <a:pPr marL="0" indent="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İletişiminin amacını saklamak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5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4 İçerik Yer Tutucusu"/>
          <p:cNvSpPr>
            <a:spLocks noGrp="1"/>
          </p:cNvSpPr>
          <p:nvPr>
            <p:ph/>
          </p:nvPr>
        </p:nvSpPr>
        <p:spPr>
          <a:xfrm>
            <a:off x="767408" y="1196752"/>
            <a:ext cx="7772400" cy="4167198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tr-TR" dirty="0" smtClean="0">
                <a:solidFill>
                  <a:srgbClr val="002060"/>
                </a:solidFill>
              </a:rPr>
              <a:t>Böylece;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Gerçek veri transferi, dikkatsiz gözlere zararsız ve kanuna uygunmuş gibi gözükecektir.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Veriyi karıştırmak için ayrı bir şifreleme yapılmasına gerek kalmayacaktır.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B064DC7E-1859-4A81-A617-D6874FB5E26A}" type="slidenum">
              <a:rPr lang="tr-TR" smtClean="0"/>
              <a:pPr>
                <a:buNone/>
                <a:defRPr/>
              </a:pPr>
              <a:t>6</a:t>
            </a:fld>
            <a:endParaRPr lang="tr-TR" dirty="0"/>
          </a:p>
        </p:txBody>
      </p:sp>
      <p:sp>
        <p:nvSpPr>
          <p:cNvPr id="10" name="7 Başlık"/>
          <p:cNvSpPr txBox="1">
            <a:spLocks/>
          </p:cNvSpPr>
          <p:nvPr/>
        </p:nvSpPr>
        <p:spPr bwMode="auto">
          <a:xfrm>
            <a:off x="623392" y="404664"/>
            <a:ext cx="7827961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 defTabSz="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defRPr/>
            </a:pPr>
            <a:r>
              <a:rPr lang="tr-TR" dirty="0">
                <a:solidFill>
                  <a:srgbClr val="002060"/>
                </a:solidFill>
              </a:rPr>
              <a:t>Gizli Kanallar (</a:t>
            </a:r>
            <a:r>
              <a:rPr lang="tr-TR" dirty="0" err="1">
                <a:solidFill>
                  <a:srgbClr val="002060"/>
                </a:solidFill>
              </a:rPr>
              <a:t>Covert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Channels</a:t>
            </a:r>
            <a:r>
              <a:rPr lang="tr-TR" dirty="0">
                <a:solidFill>
                  <a:srgbClr val="002060"/>
                </a:solidFill>
              </a:rPr>
              <a:t>)</a:t>
            </a:r>
            <a:endParaRPr lang="tr-T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/>
          </p:nvPr>
        </p:nvSpPr>
        <p:spPr>
          <a:xfrm>
            <a:off x="695400" y="1196752"/>
            <a:ext cx="9577064" cy="4824536"/>
          </a:xfrm>
        </p:spPr>
        <p:txBody>
          <a:bodyPr>
            <a:normAutofit/>
          </a:bodyPr>
          <a:lstStyle/>
          <a:p>
            <a:pPr marL="0" indent="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Gizli Kanallar çeşitli alanlarda kullanılmaktadır.  Bunlar;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Dosya tabanlı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endParaRPr lang="tr-TR" dirty="0" smtClean="0">
              <a:solidFill>
                <a:srgbClr val="002060"/>
              </a:solidFill>
            </a:endParaRPr>
          </a:p>
          <a:p>
            <a:pPr marL="640080" lvl="1" indent="-246888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Görüntü, ses ve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dosyaları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Ağ paket </a:t>
            </a:r>
            <a:r>
              <a:rPr lang="tr-TR" dirty="0" err="1" smtClean="0">
                <a:solidFill>
                  <a:srgbClr val="002060"/>
                </a:solidFill>
              </a:rPr>
              <a:t>steganografisi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  <a:p>
            <a:pPr marL="640080" lvl="1" indent="-246888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Veriler IP paketleri içine gizlenmektedir.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Protokol </a:t>
            </a:r>
            <a:r>
              <a:rPr lang="tr-TR" dirty="0" err="1" smtClean="0">
                <a:solidFill>
                  <a:srgbClr val="002060"/>
                </a:solidFill>
              </a:rPr>
              <a:t>Kapsüllenmesi</a:t>
            </a:r>
            <a:endParaRPr lang="tr-TR" dirty="0" smtClean="0">
              <a:solidFill>
                <a:srgbClr val="002060"/>
              </a:solidFill>
            </a:endParaRPr>
          </a:p>
          <a:p>
            <a:pPr marL="640080" lvl="1" indent="-246888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SSL (</a:t>
            </a:r>
            <a:r>
              <a:rPr lang="tr-TR" dirty="0" err="1" smtClean="0">
                <a:solidFill>
                  <a:srgbClr val="002060"/>
                </a:solidFill>
              </a:rPr>
              <a:t>Secure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Sockets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Layer</a:t>
            </a:r>
            <a:r>
              <a:rPr lang="tr-TR" dirty="0" smtClean="0">
                <a:solidFill>
                  <a:srgbClr val="002060"/>
                </a:solidFill>
              </a:rPr>
              <a:t>) üstünde TCP paketleri içerisine</a:t>
            </a:r>
          </a:p>
          <a:p>
            <a:pPr marL="640080" lvl="1" indent="-246888" algn="just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SSH (</a:t>
            </a:r>
            <a:r>
              <a:rPr lang="tr-TR" dirty="0" err="1" smtClean="0">
                <a:solidFill>
                  <a:srgbClr val="002060"/>
                </a:solidFill>
              </a:rPr>
              <a:t>Secure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Shell</a:t>
            </a:r>
            <a:r>
              <a:rPr lang="tr-TR" dirty="0" smtClean="0">
                <a:solidFill>
                  <a:srgbClr val="002060"/>
                </a:solidFill>
              </a:rPr>
              <a:t>) üstünde TCP paketleri içerisine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B064DC7E-1859-4A81-A617-D6874FB5E26A}" type="slidenum">
              <a:rPr lang="tr-TR" smtClean="0"/>
              <a:pPr>
                <a:buNone/>
                <a:defRPr/>
              </a:pPr>
              <a:t>7</a:t>
            </a:fld>
            <a:endParaRPr lang="tr-TR"/>
          </a:p>
        </p:txBody>
      </p:sp>
      <p:sp>
        <p:nvSpPr>
          <p:cNvPr id="8" name="7 Başlık"/>
          <p:cNvSpPr txBox="1">
            <a:spLocks/>
          </p:cNvSpPr>
          <p:nvPr/>
        </p:nvSpPr>
        <p:spPr bwMode="auto">
          <a:xfrm>
            <a:off x="479376" y="404664"/>
            <a:ext cx="782796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indent="-228600" defTabSz="457200" fontAlgn="auto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defRPr/>
            </a:pPr>
            <a:r>
              <a:rPr lang="tr-TR" dirty="0">
                <a:solidFill>
                  <a:srgbClr val="002060"/>
                </a:solidFill>
              </a:rPr>
              <a:t>Gizli Kanallar (</a:t>
            </a:r>
            <a:r>
              <a:rPr lang="tr-TR" dirty="0" err="1">
                <a:solidFill>
                  <a:srgbClr val="002060"/>
                </a:solidFill>
              </a:rPr>
              <a:t>Covert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Channels</a:t>
            </a:r>
            <a:r>
              <a:rPr lang="tr-TR" dirty="0">
                <a:solidFill>
                  <a:srgbClr val="002060"/>
                </a:solidFill>
              </a:rPr>
              <a:t>)</a:t>
            </a:r>
            <a:endParaRPr lang="tr-TR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/>
              <a:t>Gerçek Kimliği Saklama (</a:t>
            </a:r>
            <a:r>
              <a:rPr lang="tr-TR" dirty="0" err="1"/>
              <a:t>Anonymity</a:t>
            </a:r>
            <a:r>
              <a:rPr lang="tr-TR" dirty="0"/>
              <a:t>)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Veri gönderimi sırasında gerçek kimliği saklayarak bilginin bilinmeyen yada anlaşılamayan biri üzerinden gidiyor olduğunu izlenimi verilerek </a:t>
            </a:r>
            <a:r>
              <a:rPr lang="tr-TR" dirty="0" err="1" smtClean="0">
                <a:solidFill>
                  <a:srgbClr val="002060"/>
                </a:solidFill>
              </a:rPr>
              <a:t>te</a:t>
            </a:r>
            <a:r>
              <a:rPr lang="tr-TR" dirty="0" smtClean="0">
                <a:solidFill>
                  <a:srgbClr val="002060"/>
                </a:solidFill>
              </a:rPr>
              <a:t> bilgi zarar görmeden gönderilebilmektedir.</a:t>
            </a:r>
          </a:p>
          <a:p>
            <a:pPr marL="355600" indent="-35560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Fakat ağlar üzerinde bilinmeyen kullanıcı olayı ağ yöneticilerinin daha fazla dikkatini çekmekte ve bilgi güvenliği tehlikeye girmektedir.</a:t>
            </a:r>
          </a:p>
          <a:p>
            <a:pPr marL="355600" indent="-35560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yüzden sadece çok gerektiği durumlarda kullanılması uygundur.</a:t>
            </a: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8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>
                <a:solidFill>
                  <a:srgbClr val="002060"/>
                </a:solidFill>
              </a:rPr>
              <a:t>Steganografi (</a:t>
            </a:r>
            <a:r>
              <a:rPr lang="tr-TR" b="1" dirty="0" err="1" smtClean="0">
                <a:solidFill>
                  <a:srgbClr val="002060"/>
                </a:solidFill>
              </a:rPr>
              <a:t>Steganography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Bu yaklaşım, bir nesnenin içerisine bir verinin gizlenmesi olarak tanımlanabilir.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Ses, sayısal resim, video görüntüleri üzerine veri saklanabilir.</a:t>
            </a:r>
          </a:p>
          <a:p>
            <a:pPr marL="274320" indent="-274320" algn="just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Bu veriler metin dosyası olabileceği gibi, herhangi bir görüntü içerisine başka bir görüntüyü gizlemekte olasıdır.</a:t>
            </a:r>
          </a:p>
          <a:p>
            <a:pPr marL="274320" indent="-274320" algn="just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buNone/>
              <a:defRPr/>
            </a:pPr>
            <a:fld id="{517C9618-A3A8-4F0B-A2AB-79D61F24F6B6}" type="slidenum">
              <a:rPr lang="en-US" altLang="tr-TR" smtClean="0"/>
              <a:pPr>
                <a:buNone/>
                <a:defRPr/>
              </a:pPr>
              <a:t>9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MYO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MY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MYO" id="{A62DA16B-5B78-4520-91B1-A01A8C52B1B4}" vid="{595F7DE9-C966-4C40-B197-7CFE51FE3C4F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4524</TotalTime>
  <Words>2174</Words>
  <Application>Microsoft Office PowerPoint</Application>
  <PresentationFormat>Geniş ekran</PresentationFormat>
  <Paragraphs>268</Paragraphs>
  <Slides>42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Wingdings 2</vt:lpstr>
      <vt:lpstr>NMYO</vt:lpstr>
      <vt:lpstr>Steganografi</vt:lpstr>
      <vt:lpstr>Konu Başlıkları</vt:lpstr>
      <vt:lpstr>Bilgi Gizleme</vt:lpstr>
      <vt:lpstr>Bilgi Gizleme</vt:lpstr>
      <vt:lpstr>Gizli Kanallar (Covert Channels)</vt:lpstr>
      <vt:lpstr>PowerPoint Sunusu</vt:lpstr>
      <vt:lpstr>PowerPoint Sunusu</vt:lpstr>
      <vt:lpstr>Gerçek Kimliği Saklama (Anonymity)</vt:lpstr>
      <vt:lpstr>Steganografi (Steganography) </vt:lpstr>
      <vt:lpstr>PowerPoint Sunusu</vt:lpstr>
      <vt:lpstr>PowerPoint Sunusu</vt:lpstr>
      <vt:lpstr>Dilbilim Steganografi (Linguistic Steganography)</vt:lpstr>
      <vt:lpstr>PowerPoint Sunusu</vt:lpstr>
      <vt:lpstr>Teknik Steganografi (Technical Steganography)</vt:lpstr>
      <vt:lpstr>Steganografinin Kullanım Alanları</vt:lpstr>
      <vt:lpstr>Metin Steganografi</vt:lpstr>
      <vt:lpstr>Metin Steganografi</vt:lpstr>
      <vt:lpstr>1- Açık Alan Yöntemleri (Open Space Methods)</vt:lpstr>
      <vt:lpstr>Açık Alan Yöntemleri</vt:lpstr>
      <vt:lpstr>a) Cümle İçi Boşluk Bırakma</vt:lpstr>
      <vt:lpstr>PowerPoint Sunusu</vt:lpstr>
      <vt:lpstr>b) Satır Kaydırma Kodlaması</vt:lpstr>
      <vt:lpstr>c) Satır Sonu Boşluk Bırakma</vt:lpstr>
      <vt:lpstr>d) Sağ Hizalama</vt:lpstr>
      <vt:lpstr>Sağ Hizalama</vt:lpstr>
      <vt:lpstr>e) Gelecek Kodlaması</vt:lpstr>
      <vt:lpstr>PowerPoint Sunusu</vt:lpstr>
      <vt:lpstr>2- Yazımsal Yöntemler (Syntactic Methods)</vt:lpstr>
      <vt:lpstr>3- Anlamsal Yöntemler (Semantic Methods)</vt:lpstr>
      <vt:lpstr>Görüntü Steganografi</vt:lpstr>
      <vt:lpstr>1- En Önemsiz Bite Ekleme (Least Significant Bit Insertion) </vt:lpstr>
      <vt:lpstr>24 bit görüntüler </vt:lpstr>
      <vt:lpstr>8 bit görüntüler</vt:lpstr>
      <vt:lpstr>Gri-seviye görüntüler</vt:lpstr>
      <vt:lpstr>2- Maskeleme ve Filtreleme (Masking and Filtering )</vt:lpstr>
      <vt:lpstr>Algoritmalar ve Dönüşümler  (Algorithms and Transformations)</vt:lpstr>
      <vt:lpstr>PowerPoint Sunusu</vt:lpstr>
      <vt:lpstr>PowerPoint Sunusu</vt:lpstr>
      <vt:lpstr>PowerPoint Sunusu</vt:lpstr>
      <vt:lpstr>PowerPoint Sunusu</vt:lpstr>
      <vt:lpstr>Sorular</vt:lpstr>
      <vt:lpstr>Kaynaklar</vt:lpstr>
    </vt:vector>
  </TitlesOfParts>
  <Company>T.Ü.Müh.Mim.Fak.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NBP240 Bilgi Sistemleri ve Güvenliği  Steganografi</dc:title>
  <dc:creator/>
  <cp:lastModifiedBy>Windows Kullanıcısı</cp:lastModifiedBy>
  <cp:revision>144</cp:revision>
  <cp:lastPrinted>1601-01-01T00:00:00Z</cp:lastPrinted>
  <dcterms:created xsi:type="dcterms:W3CDTF">2003-05-28T08:15:33Z</dcterms:created>
  <dcterms:modified xsi:type="dcterms:W3CDTF">2020-01-31T11:34:44Z</dcterms:modified>
</cp:coreProperties>
</file>