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45"/>
  </p:notesMasterIdLst>
  <p:handoutMasterIdLst>
    <p:handoutMasterId r:id="rId46"/>
  </p:handoutMasterIdLst>
  <p:sldIdLst>
    <p:sldId id="318" r:id="rId2"/>
    <p:sldId id="319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71" r:id="rId12"/>
    <p:sldId id="263" r:id="rId13"/>
    <p:sldId id="264" r:id="rId14"/>
    <p:sldId id="265" r:id="rId15"/>
    <p:sldId id="305" r:id="rId16"/>
    <p:sldId id="266" r:id="rId17"/>
    <p:sldId id="307" r:id="rId18"/>
    <p:sldId id="276" r:id="rId19"/>
    <p:sldId id="308" r:id="rId20"/>
    <p:sldId id="309" r:id="rId21"/>
    <p:sldId id="269" r:id="rId22"/>
    <p:sldId id="306" r:id="rId23"/>
    <p:sldId id="310" r:id="rId24"/>
    <p:sldId id="311" r:id="rId25"/>
    <p:sldId id="312" r:id="rId26"/>
    <p:sldId id="270" r:id="rId27"/>
    <p:sldId id="273" r:id="rId28"/>
    <p:sldId id="274" r:id="rId29"/>
    <p:sldId id="275" r:id="rId30"/>
    <p:sldId id="277" r:id="rId31"/>
    <p:sldId id="278" r:id="rId32"/>
    <p:sldId id="279" r:id="rId33"/>
    <p:sldId id="282" r:id="rId34"/>
    <p:sldId id="286" r:id="rId35"/>
    <p:sldId id="288" r:id="rId36"/>
    <p:sldId id="289" r:id="rId37"/>
    <p:sldId id="301" r:id="rId38"/>
    <p:sldId id="302" r:id="rId39"/>
    <p:sldId id="290" r:id="rId40"/>
    <p:sldId id="291" r:id="rId41"/>
    <p:sldId id="320" r:id="rId42"/>
    <p:sldId id="321" r:id="rId43"/>
    <p:sldId id="32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1E74"/>
    <a:srgbClr val="960FCA"/>
    <a:srgbClr val="950CC9"/>
    <a:srgbClr val="9F10EA"/>
    <a:srgbClr val="00CC66"/>
    <a:srgbClr val="B6B6B6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084" autoAdjust="0"/>
    <p:restoredTop sz="94290" autoAdjust="0"/>
  </p:normalViewPr>
  <p:slideViewPr>
    <p:cSldViewPr>
      <p:cViewPr varScale="1">
        <p:scale>
          <a:sx n="72" d="100"/>
          <a:sy n="72" d="100"/>
        </p:scale>
        <p:origin x="58" y="4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DEB59463-6F33-47A3-9E77-443F62126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37F0E195-D059-45B6-B852-CD1E6B3AFE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48C03B-0182-49AE-9A24-BF782A38A177}" type="slidenum">
              <a:rPr lang="en-US" altLang="tr-TR" smtClean="0"/>
              <a:pPr/>
              <a:t>1</a:t>
            </a:fld>
            <a:endParaRPr lang="en-US" altLang="tr-TR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 rot="-1066324">
            <a:off x="617538" y="3922713"/>
            <a:ext cx="2509837" cy="2527300"/>
            <a:chOff x="494947" y="417279"/>
            <a:chExt cx="2417578" cy="2421351"/>
          </a:xfrm>
        </p:grpSpPr>
        <p:sp>
          <p:nvSpPr>
            <p:cNvPr id="6" name="Freeform 10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7" name="Rectangle 11"/>
            <p:cNvSpPr/>
            <p:nvPr/>
          </p:nvSpPr>
          <p:spPr>
            <a:xfrm>
              <a:off x="590646" y="417140"/>
              <a:ext cx="2321242" cy="2320968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pic>
          <p:nvPicPr>
            <p:cNvPr id="8" name="Picture 12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456" y="43604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3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637932" y="228241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4" descr="TitleCar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43346">
            <a:off x="2855913" y="2587625"/>
            <a:ext cx="5773737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613" y="5060950"/>
            <a:ext cx="1968500" cy="534988"/>
          </a:xfrm>
          <a:prstGeom prst="rect">
            <a:avLst/>
          </a:prstGeo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700" y="4135438"/>
            <a:ext cx="2085975" cy="835025"/>
          </a:xfrm>
        </p:spPr>
        <p:txBody>
          <a:bodyPr/>
          <a:lstStyle>
            <a:lvl1pPr algn="l">
              <a:defRPr sz="1600">
                <a:solidFill>
                  <a:srgbClr val="273359"/>
                </a:solidFill>
              </a:defRPr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200" y="5510213"/>
            <a:ext cx="738188" cy="425450"/>
          </a:xfrm>
        </p:spPr>
        <p:txBody>
          <a:bodyPr/>
          <a:lstStyle>
            <a:lvl1pPr>
              <a:defRPr>
                <a:solidFill>
                  <a:srgbClr val="7D260E"/>
                </a:solidFill>
              </a:defRPr>
            </a:lvl1pPr>
          </a:lstStyle>
          <a:p>
            <a:pPr>
              <a:defRPr/>
            </a:pPr>
            <a:fld id="{D99DD66D-FF6B-4050-9520-9C9A50AA61A4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042275" cy="1443037"/>
          </a:xfrm>
        </p:spPr>
        <p:txBody>
          <a:bodyPr/>
          <a:lstStyle>
            <a:lvl1pPr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926"/>
            <a:ext cx="7467600" cy="4203712"/>
          </a:xfrm>
        </p:spPr>
        <p:txBody>
          <a:bodyPr/>
          <a:lstStyle>
            <a:lvl1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4pPr>
            <a:lvl5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‹#›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48388"/>
            <a:ext cx="9144000" cy="5667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tr-TR" dirty="0" err="1"/>
              <a:t>Yrd.Doç.Dr</a:t>
            </a:r>
            <a:r>
              <a:rPr lang="en-US" altLang="tr-TR" dirty="0"/>
              <a:t>. </a:t>
            </a:r>
            <a:r>
              <a:rPr lang="en-US" altLang="tr-TR" dirty="0" err="1"/>
              <a:t>Resul</a:t>
            </a:r>
            <a:r>
              <a:rPr lang="en-US" altLang="tr-TR" dirty="0"/>
              <a:t> DAŞ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8802-9CCE-4B21-92DB-58A6FB6C08AD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0D7E-6412-4AE3-90BD-76A6715C779C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"/>
          <p:cNvSpPr>
            <a:spLocks/>
          </p:cNvSpPr>
          <p:nvPr/>
        </p:nvSpPr>
        <p:spPr bwMode="auto">
          <a:xfrm rot="20274567">
            <a:off x="3933825" y="4281488"/>
            <a:ext cx="1289050" cy="722312"/>
          </a:xfrm>
          <a:custGeom>
            <a:avLst/>
            <a:gdLst>
              <a:gd name="T0" fmla="*/ 338996 w 1288494"/>
              <a:gd name="T1" fmla="*/ 442904 h 722529"/>
              <a:gd name="T2" fmla="*/ 457839 w 1288494"/>
              <a:gd name="T3" fmla="*/ 487581 h 722529"/>
              <a:gd name="T4" fmla="*/ 142221 w 1288494"/>
              <a:gd name="T5" fmla="*/ 301097 h 722529"/>
              <a:gd name="T6" fmla="*/ 1077386 w 1288494"/>
              <a:gd name="T7" fmla="*/ 637159 h 722529"/>
              <a:gd name="T8" fmla="*/ 35068 w 1288494"/>
              <a:gd name="T9" fmla="*/ 156376 h 722529"/>
              <a:gd name="T10" fmla="*/ 26300 w 1288494"/>
              <a:gd name="T11" fmla="*/ 136951 h 722529"/>
              <a:gd name="T12" fmla="*/ 1238117 w 1288494"/>
              <a:gd name="T13" fmla="*/ 669212 h 722529"/>
              <a:gd name="T14" fmla="*/ 1231297 w 1288494"/>
              <a:gd name="T15" fmla="*/ 654641 h 722529"/>
              <a:gd name="T16" fmla="*/ 1050110 w 1288494"/>
              <a:gd name="T17" fmla="*/ 591509 h 722529"/>
              <a:gd name="T18" fmla="*/ 1236168 w 1288494"/>
              <a:gd name="T19" fmla="*/ 617732 h 722529"/>
              <a:gd name="T20" fmla="*/ 14611 w 1288494"/>
              <a:gd name="T21" fmla="*/ 104896 h 722529"/>
              <a:gd name="T22" fmla="*/ 2921 w 1288494"/>
              <a:gd name="T23" fmla="*/ 9712 h 722529"/>
              <a:gd name="T24" fmla="*/ 9741 w 1288494"/>
              <a:gd name="T25" fmla="*/ 44680 h 722529"/>
              <a:gd name="T26" fmla="*/ 23379 w 1288494"/>
              <a:gd name="T27" fmla="*/ 100042 h 722529"/>
              <a:gd name="T28" fmla="*/ 59423 w 1288494"/>
              <a:gd name="T29" fmla="*/ 179686 h 722529"/>
              <a:gd name="T30" fmla="*/ 143198 w 1288494"/>
              <a:gd name="T31" fmla="*/ 282642 h 722529"/>
              <a:gd name="T32" fmla="*/ 221126 w 1288494"/>
              <a:gd name="T33" fmla="*/ 351602 h 722529"/>
              <a:gd name="T34" fmla="*/ 282498 w 1288494"/>
              <a:gd name="T35" fmla="*/ 393369 h 722529"/>
              <a:gd name="T36" fmla="*/ 414979 w 1288494"/>
              <a:gd name="T37" fmla="*/ 467187 h 722529"/>
              <a:gd name="T38" fmla="*/ 481218 w 1288494"/>
              <a:gd name="T39" fmla="*/ 499238 h 722529"/>
              <a:gd name="T40" fmla="*/ 566942 w 1288494"/>
              <a:gd name="T41" fmla="*/ 532261 h 722529"/>
              <a:gd name="T42" fmla="*/ 685787 w 1288494"/>
              <a:gd name="T43" fmla="*/ 565284 h 722529"/>
              <a:gd name="T44" fmla="*/ 971206 w 1288494"/>
              <a:gd name="T45" fmla="*/ 620647 h 722529"/>
              <a:gd name="T46" fmla="*/ 1245422 w 1288494"/>
              <a:gd name="T47" fmla="*/ 638130 h 722529"/>
              <a:gd name="T48" fmla="*/ 1108558 w 1288494"/>
              <a:gd name="T49" fmla="*/ 640075 h 722529"/>
              <a:gd name="T50" fmla="*/ 1030627 w 1288494"/>
              <a:gd name="T51" fmla="*/ 634244 h 722529"/>
              <a:gd name="T52" fmla="*/ 950750 w 1288494"/>
              <a:gd name="T53" fmla="*/ 627446 h 722529"/>
              <a:gd name="T54" fmla="*/ 909835 w 1288494"/>
              <a:gd name="T55" fmla="*/ 622591 h 722529"/>
              <a:gd name="T56" fmla="*/ 816320 w 1288494"/>
              <a:gd name="T57" fmla="*/ 605106 h 722529"/>
              <a:gd name="T58" fmla="*/ 783199 w 1288494"/>
              <a:gd name="T59" fmla="*/ 598307 h 722529"/>
              <a:gd name="T60" fmla="*/ 728648 w 1288494"/>
              <a:gd name="T61" fmla="*/ 587623 h 722529"/>
              <a:gd name="T62" fmla="*/ 683839 w 1288494"/>
              <a:gd name="T63" fmla="*/ 574025 h 722529"/>
              <a:gd name="T64" fmla="*/ 642924 w 1288494"/>
              <a:gd name="T65" fmla="*/ 564312 h 722529"/>
              <a:gd name="T66" fmla="*/ 596167 w 1288494"/>
              <a:gd name="T67" fmla="*/ 552659 h 722529"/>
              <a:gd name="T68" fmla="*/ 555252 w 1288494"/>
              <a:gd name="T69" fmla="*/ 538087 h 722529"/>
              <a:gd name="T70" fmla="*/ 527003 w 1288494"/>
              <a:gd name="T71" fmla="*/ 528375 h 722529"/>
              <a:gd name="T72" fmla="*/ 494856 w 1288494"/>
              <a:gd name="T73" fmla="*/ 516722 h 722529"/>
              <a:gd name="T74" fmla="*/ 449074 w 1288494"/>
              <a:gd name="T75" fmla="*/ 498265 h 722529"/>
              <a:gd name="T76" fmla="*/ 423747 w 1288494"/>
              <a:gd name="T77" fmla="*/ 485639 h 722529"/>
              <a:gd name="T78" fmla="*/ 392573 w 1288494"/>
              <a:gd name="T79" fmla="*/ 469128 h 722529"/>
              <a:gd name="T80" fmla="*/ 354583 w 1288494"/>
              <a:gd name="T81" fmla="*/ 449703 h 722529"/>
              <a:gd name="T82" fmla="*/ 328281 w 1288494"/>
              <a:gd name="T83" fmla="*/ 436104 h 722529"/>
              <a:gd name="T84" fmla="*/ 294187 w 1288494"/>
              <a:gd name="T85" fmla="*/ 414735 h 722529"/>
              <a:gd name="T86" fmla="*/ 241583 w 1288494"/>
              <a:gd name="T87" fmla="*/ 379771 h 722529"/>
              <a:gd name="T88" fmla="*/ 211385 w 1288494"/>
              <a:gd name="T89" fmla="*/ 360345 h 722529"/>
              <a:gd name="T90" fmla="*/ 149041 w 1288494"/>
              <a:gd name="T91" fmla="*/ 307894 h 722529"/>
              <a:gd name="T92" fmla="*/ 135402 w 1288494"/>
              <a:gd name="T93" fmla="*/ 292354 h 722529"/>
              <a:gd name="T94" fmla="*/ 132481 w 1288494"/>
              <a:gd name="T95" fmla="*/ 287500 h 722529"/>
              <a:gd name="T96" fmla="*/ 122741 w 1288494"/>
              <a:gd name="T97" fmla="*/ 278756 h 722529"/>
              <a:gd name="T98" fmla="*/ 109102 w 1288494"/>
              <a:gd name="T99" fmla="*/ 266131 h 722529"/>
              <a:gd name="T100" fmla="*/ 91566 w 1288494"/>
              <a:gd name="T101" fmla="*/ 242819 h 722529"/>
              <a:gd name="T102" fmla="*/ 84751 w 1288494"/>
              <a:gd name="T103" fmla="*/ 234079 h 722529"/>
              <a:gd name="T104" fmla="*/ 70136 w 1288494"/>
              <a:gd name="T105" fmla="*/ 215623 h 722529"/>
              <a:gd name="T106" fmla="*/ 63317 w 1288494"/>
              <a:gd name="T107" fmla="*/ 199111 h 722529"/>
              <a:gd name="T108" fmla="*/ 46758 w 1288494"/>
              <a:gd name="T109" fmla="*/ 174828 h 722529"/>
              <a:gd name="T110" fmla="*/ 37017 w 1288494"/>
              <a:gd name="T111" fmla="*/ 160261 h 722529"/>
              <a:gd name="T112" fmla="*/ 34096 w 1288494"/>
              <a:gd name="T113" fmla="*/ 143749 h 722529"/>
              <a:gd name="T114" fmla="*/ 16560 w 1288494"/>
              <a:gd name="T115" fmla="*/ 101014 h 722529"/>
              <a:gd name="T116" fmla="*/ 4871 w 1288494"/>
              <a:gd name="T117" fmla="*/ 50506 h 722529"/>
              <a:gd name="T118" fmla="*/ 1888 w 1288494"/>
              <a:gd name="T119" fmla="*/ 3035 h 7225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lnTo>
                  <a:pt x="547489" y="536791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lnTo>
                  <a:pt x="338413" y="443436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lnTo>
                  <a:pt x="337440" y="442463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lnTo>
                  <a:pt x="334522" y="440518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4733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lnTo>
                  <a:pt x="457051" y="488168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3112" y="383144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lnTo>
                  <a:pt x="781848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lnTo>
                  <a:pt x="242140" y="366612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lnTo>
                  <a:pt x="141978" y="301458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lnTo>
                  <a:pt x="142950" y="301458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lnTo>
                  <a:pt x="979256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lnTo>
                  <a:pt x="93355" y="247974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lnTo>
                  <a:pt x="1075528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lnTo>
                  <a:pt x="47650" y="177958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lnTo>
                  <a:pt x="35008" y="156564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lnTo>
                  <a:pt x="25284" y="133225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lnTo>
                  <a:pt x="1277796" y="622366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lnTo>
                  <a:pt x="13614" y="101134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lnTo>
                  <a:pt x="5835" y="22366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lnTo>
                  <a:pt x="3890" y="14586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lnTo>
                  <a:pt x="1884" y="3039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lnTo>
                  <a:pt x="97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tr-TR" dirty="0"/>
          </a:p>
        </p:txBody>
      </p:sp>
      <p:sp>
        <p:nvSpPr>
          <p:cNvPr id="8" name="Freeform 33"/>
          <p:cNvSpPr>
            <a:spLocks/>
          </p:cNvSpPr>
          <p:nvPr/>
        </p:nvSpPr>
        <p:spPr bwMode="auto">
          <a:xfrm rot="9377604">
            <a:off x="3925888" y="3316288"/>
            <a:ext cx="1289050" cy="722312"/>
          </a:xfrm>
          <a:custGeom>
            <a:avLst/>
            <a:gdLst>
              <a:gd name="T0" fmla="*/ 14610 w 1288494"/>
              <a:gd name="T1" fmla="*/ 108782 h 722529"/>
              <a:gd name="T2" fmla="*/ 32146 w 1288494"/>
              <a:gd name="T3" fmla="*/ 149577 h 722529"/>
              <a:gd name="T4" fmla="*/ 37017 w 1288494"/>
              <a:gd name="T5" fmla="*/ 159289 h 722529"/>
              <a:gd name="T6" fmla="*/ 49679 w 1288494"/>
              <a:gd name="T7" fmla="*/ 184545 h 722529"/>
              <a:gd name="T8" fmla="*/ 1139729 w 1288494"/>
              <a:gd name="T9" fmla="*/ 708063 h 722529"/>
              <a:gd name="T10" fmla="*/ 1228375 w 1288494"/>
              <a:gd name="T11" fmla="*/ 629391 h 722529"/>
              <a:gd name="T12" fmla="*/ 1060825 w 1288494"/>
              <a:gd name="T13" fmla="*/ 576943 h 722529"/>
              <a:gd name="T14" fmla="*/ 1289746 w 1288494"/>
              <a:gd name="T15" fmla="*/ 637161 h 722529"/>
              <a:gd name="T16" fmla="*/ 910809 w 1288494"/>
              <a:gd name="T17" fmla="*/ 621619 h 722529"/>
              <a:gd name="T18" fmla="*/ 244504 w 1288494"/>
              <a:gd name="T19" fmla="*/ 368113 h 722529"/>
              <a:gd name="T20" fmla="*/ 335098 w 1288494"/>
              <a:gd name="T21" fmla="*/ 439991 h 722529"/>
              <a:gd name="T22" fmla="*/ 440306 w 1288494"/>
              <a:gd name="T23" fmla="*/ 491467 h 722529"/>
              <a:gd name="T24" fmla="*/ 393549 w 1288494"/>
              <a:gd name="T25" fmla="*/ 470101 h 722529"/>
              <a:gd name="T26" fmla="*/ 368221 w 1288494"/>
              <a:gd name="T27" fmla="*/ 458443 h 722529"/>
              <a:gd name="T28" fmla="*/ 347764 w 1288494"/>
              <a:gd name="T29" fmla="*/ 446790 h 722529"/>
              <a:gd name="T30" fmla="*/ 306848 w 1288494"/>
              <a:gd name="T31" fmla="*/ 424448 h 722529"/>
              <a:gd name="T32" fmla="*/ 270808 w 1288494"/>
              <a:gd name="T33" fmla="*/ 402109 h 722529"/>
              <a:gd name="T34" fmla="*/ 225995 w 1288494"/>
              <a:gd name="T35" fmla="*/ 371029 h 722529"/>
              <a:gd name="T36" fmla="*/ 195797 w 1288494"/>
              <a:gd name="T37" fmla="*/ 348689 h 722529"/>
              <a:gd name="T38" fmla="*/ 142221 w 1288494"/>
              <a:gd name="T39" fmla="*/ 300126 h 722529"/>
              <a:gd name="T40" fmla="*/ 140273 w 1288494"/>
              <a:gd name="T41" fmla="*/ 290414 h 722529"/>
              <a:gd name="T42" fmla="*/ 129559 w 1288494"/>
              <a:gd name="T43" fmla="*/ 285555 h 722529"/>
              <a:gd name="T44" fmla="*/ 113972 w 1288494"/>
              <a:gd name="T45" fmla="*/ 272930 h 722529"/>
              <a:gd name="T46" fmla="*/ 104231 w 1288494"/>
              <a:gd name="T47" fmla="*/ 260304 h 722529"/>
              <a:gd name="T48" fmla="*/ 89621 w 1288494"/>
              <a:gd name="T49" fmla="*/ 242820 h 722529"/>
              <a:gd name="T50" fmla="*/ 75006 w 1288494"/>
              <a:gd name="T51" fmla="*/ 224367 h 722529"/>
              <a:gd name="T52" fmla="*/ 67214 w 1288494"/>
              <a:gd name="T53" fmla="*/ 205911 h 722529"/>
              <a:gd name="T54" fmla="*/ 54552 w 1288494"/>
              <a:gd name="T55" fmla="*/ 189399 h 722529"/>
              <a:gd name="T56" fmla="*/ 42859 w 1288494"/>
              <a:gd name="T57" fmla="*/ 170947 h 722529"/>
              <a:gd name="T58" fmla="*/ 37017 w 1288494"/>
              <a:gd name="T59" fmla="*/ 155404 h 722529"/>
              <a:gd name="T60" fmla="*/ 28248 w 1288494"/>
              <a:gd name="T61" fmla="*/ 130152 h 722529"/>
              <a:gd name="T62" fmla="*/ 7791 w 1288494"/>
              <a:gd name="T63" fmla="*/ 69932 h 722529"/>
              <a:gd name="T64" fmla="*/ 4870 w 1288494"/>
              <a:gd name="T65" fmla="*/ 33995 h 722529"/>
              <a:gd name="T66" fmla="*/ 1948 w 1288494"/>
              <a:gd name="T67" fmla="*/ 13598 h 722529"/>
              <a:gd name="T68" fmla="*/ 5846 w 1288494"/>
              <a:gd name="T69" fmla="*/ 40795 h 722529"/>
              <a:gd name="T70" fmla="*/ 32147 w 1288494"/>
              <a:gd name="T71" fmla="*/ 123353 h 722529"/>
              <a:gd name="T72" fmla="*/ 70135 w 1288494"/>
              <a:gd name="T73" fmla="*/ 194257 h 722529"/>
              <a:gd name="T74" fmla="*/ 165600 w 1288494"/>
              <a:gd name="T75" fmla="*/ 303040 h 722529"/>
              <a:gd name="T76" fmla="*/ 242211 w 1288494"/>
              <a:gd name="T77" fmla="*/ 366516 h 722529"/>
              <a:gd name="T78" fmla="*/ 304900 w 1288494"/>
              <a:gd name="T79" fmla="*/ 406967 h 722529"/>
              <a:gd name="T80" fmla="*/ 431538 w 1288494"/>
              <a:gd name="T81" fmla="*/ 474955 h 722529"/>
              <a:gd name="T82" fmla="*/ 488037 w 1288494"/>
              <a:gd name="T83" fmla="*/ 502151 h 722529"/>
              <a:gd name="T84" fmla="*/ 571812 w 1288494"/>
              <a:gd name="T85" fmla="*/ 533234 h 722529"/>
              <a:gd name="T86" fmla="*/ 821189 w 1288494"/>
              <a:gd name="T87" fmla="*/ 595395 h 722529"/>
              <a:gd name="T88" fmla="*/ 973153 w 1288494"/>
              <a:gd name="T89" fmla="*/ 620648 h 722529"/>
              <a:gd name="T90" fmla="*/ 1245909 w 1288494"/>
              <a:gd name="T91" fmla="*/ 639103 h 722529"/>
              <a:gd name="T92" fmla="*/ 1090049 w 1288494"/>
              <a:gd name="T93" fmla="*/ 637160 h 722529"/>
              <a:gd name="T94" fmla="*/ 1030626 w 1288494"/>
              <a:gd name="T95" fmla="*/ 634245 h 722529"/>
              <a:gd name="T96" fmla="*/ 948800 w 1288494"/>
              <a:gd name="T97" fmla="*/ 627446 h 722529"/>
              <a:gd name="T98" fmla="*/ 912757 w 1288494"/>
              <a:gd name="T99" fmla="*/ 620648 h 722529"/>
              <a:gd name="T100" fmla="*/ 808525 w 1288494"/>
              <a:gd name="T101" fmla="*/ 603167 h 722529"/>
              <a:gd name="T102" fmla="*/ 772483 w 1288494"/>
              <a:gd name="T103" fmla="*/ 596368 h 722529"/>
              <a:gd name="T104" fmla="*/ 710138 w 1288494"/>
              <a:gd name="T105" fmla="*/ 581797 h 722529"/>
              <a:gd name="T106" fmla="*/ 672149 w 1288494"/>
              <a:gd name="T107" fmla="*/ 573057 h 722529"/>
              <a:gd name="T108" fmla="*/ 634156 w 1288494"/>
              <a:gd name="T109" fmla="*/ 563345 h 722529"/>
              <a:gd name="T110" fmla="*/ 588373 w 1288494"/>
              <a:gd name="T111" fmla="*/ 548773 h 722529"/>
              <a:gd name="T112" fmla="*/ 555251 w 1288494"/>
              <a:gd name="T113" fmla="*/ 538088 h 722529"/>
              <a:gd name="T114" fmla="*/ 527002 w 1288494"/>
              <a:gd name="T115" fmla="*/ 528375 h 722529"/>
              <a:gd name="T116" fmla="*/ 494855 w 1288494"/>
              <a:gd name="T117" fmla="*/ 516722 h 722529"/>
              <a:gd name="T118" fmla="*/ 449073 w 1288494"/>
              <a:gd name="T119" fmla="*/ 498266 h 7225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lnTo>
                  <a:pt x="1884" y="3038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lnTo>
                  <a:pt x="4861" y="18476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lnTo>
                  <a:pt x="5834" y="23339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lnTo>
                  <a:pt x="15559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lnTo>
                  <a:pt x="35007" y="151701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lnTo>
                  <a:pt x="35007" y="151702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lnTo>
                  <a:pt x="36953" y="159481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lnTo>
                  <a:pt x="49595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988" y="218801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lnTo>
                  <a:pt x="978282" y="620422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lnTo>
                  <a:pt x="94327" y="249919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lnTo>
                  <a:pt x="1137764" y="721557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lnTo>
                  <a:pt x="909238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lnTo>
                  <a:pt x="908266" y="623340"/>
                </a:lnTo>
                <a:close/>
                <a:moveTo>
                  <a:pt x="141977" y="301459"/>
                </a:move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lnTo>
                  <a:pt x="142949" y="302431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lnTo>
                  <a:pt x="244084" y="368557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lnTo>
                  <a:pt x="641815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lnTo>
                  <a:pt x="458992" y="489140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lnTo>
                  <a:pt x="333549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lnTo>
                  <a:pt x="339384" y="444409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lnTo>
                  <a:pt x="448298" y="498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1045-B587-47F2-A459-9C4C0C773C09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A265-81B2-4289-9FDD-50A85338407B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6299-F38C-4BAA-9AC4-42E7F121C6DE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DC7E-1859-4A81-A617-D6874FB5E2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nterior-Overlay.png"/>
          <p:cNvPicPr>
            <a:picLocks noChangeAspect="1"/>
          </p:cNvPicPr>
          <p:nvPr userDrawn="1"/>
        </p:nvPicPr>
        <p:blipFill>
          <a:blip r:embed="rId10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50863" y="142875"/>
            <a:ext cx="804227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28813"/>
            <a:ext cx="74676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148388"/>
            <a:ext cx="9144000" cy="5667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None/>
              <a:defRPr sz="2000">
                <a:solidFill>
                  <a:srgbClr val="C00000"/>
                </a:solidFill>
                <a:latin typeface="Rage Italic" pitchFamily="66" charset="0"/>
                <a:ea typeface="Rage Italic" pitchFamily="66" charset="0"/>
                <a:cs typeface="Rage Italic" pitchFamily="66" charset="0"/>
              </a:defRPr>
            </a:lvl1pPr>
          </a:lstStyle>
          <a:p>
            <a:r>
              <a:rPr lang="en-US" altLang="tr-TR" dirty="0" err="1" smtClean="0"/>
              <a:t>Yrd.Doç.Dr</a:t>
            </a:r>
            <a:r>
              <a:rPr lang="en-US" altLang="tr-TR" dirty="0" smtClean="0"/>
              <a:t>. </a:t>
            </a:r>
            <a:r>
              <a:rPr lang="en-US" altLang="tr-TR" dirty="0" err="1" smtClean="0"/>
              <a:t>Resul</a:t>
            </a:r>
            <a:r>
              <a:rPr lang="en-US" altLang="tr-TR" dirty="0" smtClean="0"/>
              <a:t> DAŞ</a:t>
            </a:r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538" y="6148388"/>
            <a:ext cx="2133600" cy="5667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None/>
              <a:defRPr sz="2000">
                <a:solidFill>
                  <a:srgbClr val="C00000"/>
                </a:solidFill>
                <a:latin typeface="Rage Italic" pitchFamily="66" charset="0"/>
                <a:ea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611188" y="1671638"/>
            <a:ext cx="7924800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200" kern="1200">
          <a:solidFill>
            <a:srgbClr val="000066"/>
          </a:solidFill>
          <a:latin typeface="+mn-lt"/>
          <a:ea typeface="+mn-ea"/>
          <a:cs typeface="+mn-cs"/>
        </a:defRPr>
      </a:lvl2pPr>
      <a:lvl3pPr marL="822325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096963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1600" kern="1200">
          <a:solidFill>
            <a:srgbClr val="000066"/>
          </a:solidFill>
          <a:latin typeface="+mn-lt"/>
          <a:ea typeface="+mn-ea"/>
          <a:cs typeface="+mn-cs"/>
        </a:defRPr>
      </a:lvl4pPr>
      <a:lvl5pPr marL="1416050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1400" kern="1200">
          <a:solidFill>
            <a:srgbClr val="000066"/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2089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YMT311 Bilgi Sistemleri ve Güvenliği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Steganografi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rot="360000">
            <a:off x="3200400" y="4767263"/>
            <a:ext cx="4837113" cy="10398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Yrd.Doç.Dr. Resul DAŞ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Fırat Üniversitesi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Yazılım Mühendisliği Bölümü</a:t>
            </a:r>
          </a:p>
        </p:txBody>
      </p:sp>
      <p:sp>
        <p:nvSpPr>
          <p:cNvPr id="5124" name="Subtitle 1"/>
          <p:cNvSpPr txBox="1">
            <a:spLocks/>
          </p:cNvSpPr>
          <p:nvPr/>
        </p:nvSpPr>
        <p:spPr bwMode="auto">
          <a:xfrm rot="-1092830">
            <a:off x="742950" y="4900613"/>
            <a:ext cx="2505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eaLnBrk="1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</a:pPr>
            <a:r>
              <a:rPr lang="tr-TR" altLang="tr-TR" sz="1800" b="1" dirty="0">
                <a:solidFill>
                  <a:srgbClr val="C00000"/>
                </a:solidFill>
                <a:latin typeface="Cambria" pitchFamily="18" charset="0"/>
              </a:rPr>
              <a:t>Bölüm - </a:t>
            </a:r>
            <a:r>
              <a:rPr lang="tr-TR" altLang="tr-TR" sz="1800" b="1" dirty="0" smtClean="0">
                <a:solidFill>
                  <a:srgbClr val="C00000"/>
                </a:solidFill>
                <a:latin typeface="Cambria" pitchFamily="18" charset="0"/>
              </a:rPr>
              <a:t>6</a:t>
            </a:r>
            <a:endParaRPr lang="tr-TR" altLang="tr-TR" sz="18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DD66D-FF6B-4050-9520-9C9A50AA61A4}" type="slidenum">
              <a:rPr lang="en-US" altLang="tr-TR" smtClean="0"/>
              <a:pPr>
                <a:defRPr/>
              </a:pPr>
              <a:t>1</a:t>
            </a:fld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3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Bu yaklaşımda içine bilgi gizlenen ortam </a:t>
            </a:r>
            <a:r>
              <a:rPr lang="tr-TR" dirty="0" err="1" smtClean="0">
                <a:solidFill>
                  <a:srgbClr val="000099"/>
                </a:solidFill>
              </a:rPr>
              <a:t>cover</a:t>
            </a:r>
            <a:r>
              <a:rPr lang="tr-TR" dirty="0" smtClean="0">
                <a:solidFill>
                  <a:srgbClr val="000099"/>
                </a:solidFill>
              </a:rPr>
              <a:t>-data </a:t>
            </a:r>
            <a:r>
              <a:rPr lang="tr-TR" dirty="0" smtClean="0">
                <a:solidFill>
                  <a:srgbClr val="2E9C0C"/>
                </a:solidFill>
              </a:rPr>
              <a:t>(örtü verisi)</a:t>
            </a:r>
            <a:r>
              <a:rPr lang="tr-TR" dirty="0" smtClean="0">
                <a:solidFill>
                  <a:srgbClr val="B4129D"/>
                </a:solidFill>
              </a:rPr>
              <a:t>, ve oluşan ortama da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text</a:t>
            </a:r>
            <a:r>
              <a:rPr lang="tr-TR" dirty="0" smtClean="0">
                <a:solidFill>
                  <a:srgbClr val="B4129D"/>
                </a:solidFill>
              </a:rPr>
              <a:t> veya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object</a:t>
            </a:r>
            <a:r>
              <a:rPr lang="tr-TR" dirty="0" smtClean="0">
                <a:solidFill>
                  <a:srgbClr val="B4129D"/>
                </a:solidFill>
              </a:rPr>
              <a:t> denilmektedir. </a:t>
            </a:r>
          </a:p>
          <a:p>
            <a:pPr algn="just" eaLnBrk="1" hangingPunct="1"/>
            <a:endParaRPr lang="tr-TR" dirty="0" smtClean="0">
              <a:solidFill>
                <a:srgbClr val="B4129D"/>
              </a:solidFill>
            </a:endParaRPr>
          </a:p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Bir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key</a:t>
            </a:r>
            <a:r>
              <a:rPr lang="tr-TR" dirty="0" smtClean="0">
                <a:solidFill>
                  <a:srgbClr val="B4129D"/>
                </a:solidFill>
              </a:rPr>
              <a:t> </a:t>
            </a:r>
            <a:r>
              <a:rPr lang="tr-TR" dirty="0" smtClean="0">
                <a:solidFill>
                  <a:srgbClr val="2E9C0C"/>
                </a:solidFill>
              </a:rPr>
              <a:t>(</a:t>
            </a:r>
            <a:r>
              <a:rPr lang="tr-TR" dirty="0" err="1" smtClean="0">
                <a:solidFill>
                  <a:srgbClr val="2E9C0C"/>
                </a:solidFill>
              </a:rPr>
              <a:t>stego</a:t>
            </a:r>
            <a:r>
              <a:rPr lang="tr-TR" dirty="0" smtClean="0">
                <a:solidFill>
                  <a:srgbClr val="2E9C0C"/>
                </a:solidFill>
              </a:rPr>
              <a:t>-anahtarı),</a:t>
            </a:r>
            <a:r>
              <a:rPr lang="tr-TR" dirty="0" smtClean="0">
                <a:solidFill>
                  <a:srgbClr val="B4129D"/>
                </a:solidFill>
              </a:rPr>
              <a:t> bilginin saklaması işlemini kontrol etmek için ve gömülü bilginin elde edilmesini zorlaştırmak için kullanılmaktadır. </a:t>
            </a:r>
          </a:p>
          <a:p>
            <a:pPr eaLnBrk="1" hangingPunct="1"/>
            <a:endParaRPr lang="tr-TR" dirty="0" smtClean="0"/>
          </a:p>
        </p:txBody>
      </p:sp>
      <p:sp>
        <p:nvSpPr>
          <p:cNvPr id="4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Steganografi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28662" y="2143116"/>
            <a:ext cx="7324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dirty="0">
                <a:solidFill>
                  <a:srgbClr val="B4129D"/>
                </a:solidFill>
              </a:rPr>
              <a:t>Steganografi kendi içinde iki kısma ayrılmaktadır.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2809849" y="3511541"/>
            <a:ext cx="3887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2E9C0C"/>
                </a:solidFill>
                <a:latin typeface="Arial" charset="0"/>
              </a:rPr>
              <a:t>Steganografi (</a:t>
            </a:r>
            <a:r>
              <a:rPr kumimoji="0" lang="tr-TR" sz="2400" dirty="0" err="1">
                <a:solidFill>
                  <a:srgbClr val="2E9C0C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288899" y="4757729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Dilbilim Steganografi (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Linguistic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5041874" y="4735504"/>
            <a:ext cx="3889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Teknik Steganografi (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Technical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cxnSp>
        <p:nvCxnSpPr>
          <p:cNvPr id="15366" name="AutoShape 9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5400000">
            <a:off x="3336105" y="3339298"/>
            <a:ext cx="423863" cy="241300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7" name="AutoShape 10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16200000" flipH="1">
            <a:off x="5669731" y="3418672"/>
            <a:ext cx="401638" cy="2232025"/>
          </a:xfrm>
          <a:prstGeom prst="bentConnector3">
            <a:avLst>
              <a:gd name="adj1" fmla="val 498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1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Steganografi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Dilbilim Steganografi (</a:t>
            </a:r>
            <a:r>
              <a:rPr lang="tr-TR" sz="3600" dirty="0" err="1" smtClean="0">
                <a:solidFill>
                  <a:srgbClr val="002060"/>
                </a:solidFill>
              </a:rPr>
              <a:t>Linguistic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Steganography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Dilbilim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, taşıyıcı verinin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olduğu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 koludur.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Burada veriyi gizlemek için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üzerinde değişiklikler yapılmaktadır.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değişiklikler şu şekilde yapılabilir.değişiklik yapmanın çeşitli yolları vardır.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Bunlardan bazıları;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grafik kullanılarak yapılabilir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text’in</a:t>
            </a:r>
            <a:r>
              <a:rPr lang="tr-TR" dirty="0" smtClean="0">
                <a:solidFill>
                  <a:srgbClr val="002060"/>
                </a:solidFill>
              </a:rPr>
              <a:t> yapısı değiştirilerek yapılabilir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yada amacı sadece veriyi saklamak olan yeni bir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yaratılabilir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760040" y="1928802"/>
            <a:ext cx="7772400" cy="4167198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 Dilbilim </a:t>
            </a:r>
            <a:r>
              <a:rPr lang="tr-TR" dirty="0" err="1" smtClean="0">
                <a:solidFill>
                  <a:srgbClr val="002060"/>
                </a:solidFill>
              </a:rPr>
              <a:t>Steganografi’de</a:t>
            </a:r>
            <a:r>
              <a:rPr lang="tr-TR" dirty="0" smtClean="0">
                <a:solidFill>
                  <a:srgbClr val="002060"/>
                </a:solidFill>
              </a:rPr>
              <a:t> kullanılan yöntemler şunlardır: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Açık kodlar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açıkça okunabilir fakat zararsız bir mesaj haline gelir.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işlem; maskeleme,  boş şifreler ve </a:t>
            </a:r>
            <a:r>
              <a:rPr lang="tr-TR" dirty="0" err="1" smtClean="0">
                <a:solidFill>
                  <a:srgbClr val="002060"/>
                </a:solidFill>
              </a:rPr>
              <a:t>ızgaralama</a:t>
            </a:r>
            <a:r>
              <a:rPr lang="tr-TR" dirty="0" smtClean="0">
                <a:solidFill>
                  <a:srgbClr val="002060"/>
                </a:solidFill>
              </a:rPr>
              <a:t> ile yapılmaktadır.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Şemagramlar</a:t>
            </a:r>
            <a:endParaRPr lang="tr-TR" dirty="0" smtClean="0">
              <a:solidFill>
                <a:srgbClr val="002060"/>
              </a:solidFill>
            </a:endParaRP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 metinin ufak fakat gizli bir detayının içine gizlenmektedir.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Bunun için grafiksel değişiklikler yapılmaktadır.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Kullanılan yöntemler; farklı yazı tipleri kullanmak, eski daktilo yazılarını kullanmak, resimler içinde boşluklar kullanmak vb.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0" lang="tr-TR" sz="4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Linguistic</a:t>
            </a:r>
            <a:r>
              <a:rPr kumimoji="0" lang="tr-TR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kumimoji="0" lang="tr-TR" sz="4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Steganography</a:t>
            </a:r>
            <a:endParaRPr kumimoji="0" lang="tr-TR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200" dirty="0" smtClean="0">
                <a:solidFill>
                  <a:srgbClr val="002060"/>
                </a:solidFill>
              </a:rPr>
              <a:t>Teknik Steganografi (</a:t>
            </a:r>
            <a:r>
              <a:rPr lang="tr-TR" sz="3200" dirty="0" err="1" smtClean="0">
                <a:solidFill>
                  <a:srgbClr val="002060"/>
                </a:solidFill>
              </a:rPr>
              <a:t>Technical</a:t>
            </a:r>
            <a:r>
              <a:rPr lang="tr-TR" sz="3200" dirty="0" smtClean="0">
                <a:solidFill>
                  <a:srgbClr val="002060"/>
                </a:solidFill>
              </a:rPr>
              <a:t> </a:t>
            </a:r>
            <a:r>
              <a:rPr lang="tr-TR" sz="3200" dirty="0" err="1" smtClean="0">
                <a:solidFill>
                  <a:srgbClr val="002060"/>
                </a:solidFill>
              </a:rPr>
              <a:t>Steganography</a:t>
            </a:r>
            <a:r>
              <a:rPr lang="tr-TR" sz="32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843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None/>
            </a:pPr>
            <a:r>
              <a:rPr lang="tr-TR" dirty="0" smtClean="0"/>
              <a:t>	Teknik Steganografi bir çok konuyu içine almaktadır.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/>
              <a:t>Bunları bazı başlıklar altında toplayabiliriz;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Görünmez mürekkep: Geleneksel haline gelmiş olan görünmez mürekkeple yazma yöntemidir.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Gizli yerler: Kimsenin göremeyeceği gizli yerlere saklama (bavul, kasa vb.)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err="1" smtClean="0"/>
              <a:t>Microdot’lar</a:t>
            </a:r>
            <a:r>
              <a:rPr lang="tr-TR" dirty="0" smtClean="0"/>
              <a:t>: Bilgiyi noktalar halinde sayfaya gizleme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Bilgisayar tabanlı yöntemler: </a:t>
            </a:r>
            <a:r>
              <a:rPr lang="tr-TR" dirty="0" err="1" smtClean="0"/>
              <a:t>Text</a:t>
            </a:r>
            <a:r>
              <a:rPr lang="tr-TR" dirty="0" smtClean="0"/>
              <a:t>, ses, görüntü, resim dosyalarını kullanarak veri gizleme yöntemleridir.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Steganografinin</a:t>
            </a:r>
            <a:r>
              <a:rPr lang="tr-TR" dirty="0" smtClean="0"/>
              <a:t> Kullanım Alanları</a:t>
            </a:r>
            <a:endParaRPr lang="tr-TR" dirty="0"/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Metin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eaLnBrk="1" hangingPunct="1"/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Görüntü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Image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eaLnBrk="1" hangingPunct="1"/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Ses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Audio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Steganografi taşıyıcı ortamın </a:t>
            </a:r>
            <a:r>
              <a:rPr lang="tr-TR" sz="1800" dirty="0" err="1" smtClean="0">
                <a:solidFill>
                  <a:srgbClr val="002060"/>
                </a:solidFill>
              </a:rPr>
              <a:t>text</a:t>
            </a:r>
            <a:r>
              <a:rPr lang="tr-TR" sz="1800" dirty="0" smtClean="0">
                <a:solidFill>
                  <a:srgbClr val="002060"/>
                </a:solidFill>
              </a:rPr>
              <a:t> olduğu Steganografi alanıdır. 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</a:t>
            </a:r>
            <a:r>
              <a:rPr lang="tr-TR" sz="1800" dirty="0" err="1" smtClean="0">
                <a:solidFill>
                  <a:srgbClr val="002060"/>
                </a:solidFill>
              </a:rPr>
              <a:t>steganografi</a:t>
            </a:r>
            <a:r>
              <a:rPr lang="tr-TR" sz="1800" dirty="0" smtClean="0">
                <a:solidFill>
                  <a:srgbClr val="002060"/>
                </a:solidFill>
              </a:rPr>
              <a:t> genelde uygulanması zor bir veri gizleme şeklidir.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</a:t>
            </a:r>
            <a:r>
              <a:rPr lang="tr-TR" sz="1800" dirty="0" err="1" smtClean="0">
                <a:solidFill>
                  <a:srgbClr val="002060"/>
                </a:solidFill>
              </a:rPr>
              <a:t>Steganografi’de</a:t>
            </a:r>
            <a:r>
              <a:rPr lang="tr-TR" sz="1800" dirty="0" smtClean="0">
                <a:solidFill>
                  <a:srgbClr val="002060"/>
                </a:solidFill>
              </a:rPr>
              <a:t> saklanacak veri miktarı azdır.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Bunun nedeni taşıyıcı </a:t>
            </a:r>
            <a:r>
              <a:rPr lang="tr-TR" sz="1800" dirty="0" err="1" smtClean="0">
                <a:solidFill>
                  <a:srgbClr val="002060"/>
                </a:solidFill>
              </a:rPr>
              <a:t>text’in</a:t>
            </a:r>
            <a:r>
              <a:rPr lang="tr-TR" sz="1800" dirty="0" smtClean="0">
                <a:solidFill>
                  <a:srgbClr val="002060"/>
                </a:solidFill>
              </a:rPr>
              <a:t> içindeki gereksiz alanların ve boşlukların miktarının az olmasıdır. 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tabanlı gizleme yöntemlerinin hepsi, gizli mesajı geri çözebilmek için ya orijinal metne, yada orijinal metnin biçimlendirme bilgisine ihtiyaç duyar.</a:t>
            </a:r>
            <a:endParaRPr lang="tr-TR" sz="1800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Metin Steganografi veri saklanacak  yerlerin özelliklerine göre aşağıdaki yöntemleri kullanır.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Açık Alan Yöntemleri (</a:t>
            </a:r>
            <a:r>
              <a:rPr lang="tr-TR" dirty="0" err="1" smtClean="0">
                <a:solidFill>
                  <a:srgbClr val="002060"/>
                </a:solidFill>
              </a:rPr>
              <a:t>Open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Space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Methods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</a:p>
          <a:p>
            <a:pPr marL="520700" indent="-52070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Yazımsal Yöntemler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Anlamsal Yöntemler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17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400" dirty="0" smtClean="0">
                <a:solidFill>
                  <a:srgbClr val="002060"/>
                </a:solidFill>
              </a:rPr>
              <a:t>1- Açık Alan Yöntemleri (</a:t>
            </a:r>
            <a:r>
              <a:rPr lang="tr-TR" sz="3400" dirty="0" err="1" smtClean="0">
                <a:solidFill>
                  <a:srgbClr val="002060"/>
                </a:solidFill>
              </a:rPr>
              <a:t>Open</a:t>
            </a:r>
            <a:r>
              <a:rPr lang="tr-TR" sz="3400" dirty="0" smtClean="0">
                <a:solidFill>
                  <a:srgbClr val="002060"/>
                </a:solidFill>
              </a:rPr>
              <a:t> </a:t>
            </a:r>
            <a:r>
              <a:rPr lang="tr-TR" sz="3400" dirty="0" err="1" smtClean="0">
                <a:solidFill>
                  <a:srgbClr val="002060"/>
                </a:solidFill>
              </a:rPr>
              <a:t>Space</a:t>
            </a:r>
            <a:r>
              <a:rPr lang="tr-TR" sz="3400" dirty="0" smtClean="0">
                <a:solidFill>
                  <a:srgbClr val="002060"/>
                </a:solidFill>
              </a:rPr>
              <a:t> </a:t>
            </a:r>
            <a:r>
              <a:rPr lang="tr-TR" sz="3400" dirty="0" err="1" smtClean="0">
                <a:solidFill>
                  <a:srgbClr val="002060"/>
                </a:solidFill>
              </a:rPr>
              <a:t>Methods</a:t>
            </a:r>
            <a:r>
              <a:rPr lang="tr-TR" sz="34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355600" indent="-35560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yöntemler, anormal gözükmeyen iki kelime arasında </a:t>
            </a:r>
            <a:r>
              <a:rPr lang="tr-TR" dirty="0" err="1" smtClean="0">
                <a:solidFill>
                  <a:srgbClr val="002060"/>
                </a:solidFill>
              </a:rPr>
              <a:t>extra</a:t>
            </a:r>
            <a:r>
              <a:rPr lang="tr-TR" dirty="0" smtClean="0">
                <a:solidFill>
                  <a:srgbClr val="002060"/>
                </a:solidFill>
              </a:rPr>
              <a:t> boşluklar, satır sonu boşlukları ile çalışmaktadır.</a:t>
            </a:r>
          </a:p>
          <a:p>
            <a:pPr marL="355600" indent="-35560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birlikte Açık Alan Yöntemleri’nin ASCII kodları ile kullanılması daha uygundur.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</a:t>
            </a:r>
            <a:endParaRPr lang="tr-TR" sz="4400" dirty="0" smtClean="0">
              <a:solidFill>
                <a:srgbClr val="002060"/>
              </a:solidFill>
            </a:endParaRP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 de kendi içerisinde 5 farklı uygulama tipine sahiptir.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Cümle içi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kaydırma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sonu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Gelecek kodlaması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altLang="tr-TR" dirty="0" smtClean="0"/>
              <a:t>Konu Başlıkları</a:t>
            </a:r>
            <a:endParaRPr lang="tr-TR" dirty="0"/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r>
              <a:rPr lang="tr-TR" dirty="0" smtClean="0"/>
              <a:t>Metin Steganografi</a:t>
            </a:r>
          </a:p>
          <a:p>
            <a:r>
              <a:rPr lang="tr-TR" dirty="0" smtClean="0"/>
              <a:t>Resim Steganografi</a:t>
            </a:r>
          </a:p>
          <a:p>
            <a:r>
              <a:rPr lang="tr-TR" dirty="0" smtClean="0"/>
              <a:t>Ses Steganografi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a) Cümle İçi Boşluk Bırakma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Cümle içi boşluk bırakma yöntemi;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İngilizce dil yapısında, bir noktadan sonra tek bir boşluk bırakarak “0”ı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Çift boşluk eklemek ise “1”i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 işlem işe yarar, ancak çok küçük bir veriyi saklamak için çok büyük veriye ihtiyaç duyar.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Bununla birlikte bir çok kelime işleme programı da çift boşlukları otomatik olarak temizler.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3374" y="893763"/>
            <a:ext cx="8310591" cy="4321175"/>
          </a:xfrm>
          <a:noFill/>
        </p:spPr>
      </p:pic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428625" y="5270500"/>
            <a:ext cx="8286750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Üst satır’da “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” kelimesinden önce bir boşluk eklenmektedir, alt satırda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ile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arasında daha fazla boşluk vardır.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Dikey çizgiler olmadan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text’in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nasıl gözüktüğü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b) Satır Kaydırma Kodlaması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0815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satırları düşey olarak kaydırılarak gömülecek mesajın kodlanması sağlanır.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Gömülmüş kelime yine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dosyası yada </a:t>
            </a:r>
            <a:r>
              <a:rPr lang="tr-TR" dirty="0" err="1" smtClean="0">
                <a:solidFill>
                  <a:srgbClr val="002060"/>
                </a:solidFill>
              </a:rPr>
              <a:t>bitmap</a:t>
            </a:r>
            <a:r>
              <a:rPr lang="tr-TR" dirty="0" smtClean="0">
                <a:solidFill>
                  <a:srgbClr val="002060"/>
                </a:solidFill>
              </a:rPr>
              <a:t> dosya olarak açılabilir.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643313"/>
            <a:ext cx="8821768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5138" y="5910263"/>
            <a:ext cx="88931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tr-TR" sz="2000" b="1" dirty="0">
                <a:solidFill>
                  <a:srgbClr val="002060"/>
                </a:solidFill>
                <a:latin typeface="+mj-lt"/>
              </a:rPr>
              <a:t>Burada ikinci satır 1/300 </a:t>
            </a:r>
            <a:r>
              <a:rPr lang="tr-TR" sz="2000" b="1" dirty="0" err="1">
                <a:solidFill>
                  <a:srgbClr val="002060"/>
                </a:solidFill>
                <a:latin typeface="+mj-lt"/>
              </a:rPr>
              <a:t>inch</a:t>
            </a:r>
            <a:r>
              <a:rPr lang="tr-TR" sz="2000" b="1" dirty="0">
                <a:solidFill>
                  <a:srgbClr val="002060"/>
                </a:solidFill>
                <a:latin typeface="+mj-lt"/>
              </a:rPr>
              <a:t> yukarıya kaydırılmıştır.</a:t>
            </a: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c) Satır Sonu Boşluk Bırakma</a:t>
            </a:r>
          </a:p>
        </p:txBody>
      </p:sp>
      <p:sp>
        <p:nvSpPr>
          <p:cNvPr id="27652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Satır sonu boşluğu yöntemi, her satırın sonundaki boşluktan faydalanır.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Veri, tüm satır sonlarında daha önceden belirlenen sayıda boşluklar bırakarak gizlenir.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Örneğin, iki boşluk bir bit, dört boşluk iki bit, sekiz boşluk dört bit vb. gizler.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iç boşluk metodundan daha iyi çalışır çünkü satır sonundaki boşluk sayısı arttırılarak daha fazla veri gizlenebilir.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d) Sağ Hizalama</a:t>
            </a:r>
          </a:p>
        </p:txBody>
      </p:sp>
      <p:sp>
        <p:nvSpPr>
          <p:cNvPr id="2867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Metinlerin sağa hizalanması da metin dosyalarında veri saklanmasında kullanılabilir.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boşluklar hesaplanıp kontrol edilerek, masum metin dosyalarına veri gizlenebilir.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tek boşluk “0”ı, çift boşluk “1”i temsil eder.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Ancak bu yöntem, normal bir boşluk ile gizlenmiş bir boşluk arasındaki farkı anlamak imkansız olduğu için çözme işlemini zorlaştırır.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Bu amaçla, Manchester kodlamasını temel olan başka bir teknik kullanılır.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01” “1” </a:t>
            </a:r>
            <a:r>
              <a:rPr lang="tr-TR" dirty="0" smtClean="0">
                <a:solidFill>
                  <a:srgbClr val="002060"/>
                </a:solidFill>
              </a:rPr>
              <a:t>olarak,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“10” “0”</a:t>
            </a:r>
            <a:r>
              <a:rPr lang="tr-TR" dirty="0" smtClean="0">
                <a:solidFill>
                  <a:srgbClr val="002060"/>
                </a:solidFill>
              </a:rPr>
              <a:t> olarak yorumlanır. Bununla birlikte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00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11</a:t>
            </a:r>
            <a:r>
              <a:rPr lang="tr-TR" dirty="0" smtClean="0">
                <a:solidFill>
                  <a:srgbClr val="002060"/>
                </a:solidFill>
              </a:rPr>
              <a:t>” ise </a:t>
            </a:r>
            <a:r>
              <a:rPr lang="tr-TR" dirty="0" err="1" smtClean="0">
                <a:solidFill>
                  <a:srgbClr val="002060"/>
                </a:solidFill>
              </a:rPr>
              <a:t>null</a:t>
            </a:r>
            <a:r>
              <a:rPr lang="tr-TR" dirty="0" smtClean="0">
                <a:solidFill>
                  <a:srgbClr val="002060"/>
                </a:solidFill>
              </a:rPr>
              <a:t> boşluk bitlerini gösterir.</a:t>
            </a:r>
          </a:p>
          <a:p>
            <a:pPr>
              <a:defRPr/>
            </a:pPr>
            <a:endParaRPr lang="tr-TR" dirty="0">
              <a:solidFill>
                <a:srgbClr val="0000FF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092950" y="0"/>
            <a:ext cx="205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0" lang="tr-TR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Text</a:t>
            </a:r>
            <a:r>
              <a:rPr kumimoji="0" lang="tr-TR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kumimoji="0" lang="tr-TR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Steganography</a:t>
            </a:r>
            <a:endParaRPr kumimoji="0" lang="tr-TR" sz="16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72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e) Gelecek Kodlaması</a:t>
            </a:r>
          </a:p>
        </p:txBody>
      </p:sp>
      <p:sp>
        <p:nvSpPr>
          <p:cNvPr id="30724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yöntemde, b, d, T gibi harflerin yatay/düşey uzunlukları gibi bazı metin özelliklerini değiştirerek, biçimlendirilmiş metin içine gizli mesajları saklamayla ilgilenir.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her biçimlenmiş metnin, gizli mesaj saklamak için kullanılabilecek çok sayıda özelliği olmasından dolayı, uzak ara durdurulması en zor yöntemdir.</a:t>
            </a:r>
          </a:p>
          <a:p>
            <a:pPr algn="just" eaLnBrk="1" hangingPunct="1">
              <a:buFont typeface="Wingdings 2" pitchFamily="18" charset="2"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139825"/>
            <a:ext cx="8208963" cy="3360738"/>
          </a:xfrm>
          <a:noFill/>
        </p:spPr>
      </p:pic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428625" y="4929188"/>
            <a:ext cx="77152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Herhangi bir kodlama yapılmamış orijinal metin.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Sadece seçilen karakterler üzerinde yapılmış gelecek kodlaması.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Gelecek kodlamasının abartılmış gösterimi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2- Yazımsal Yöntemler (</a:t>
            </a:r>
            <a:r>
              <a:rPr lang="tr-TR" sz="3600" dirty="0" err="1" smtClean="0">
                <a:solidFill>
                  <a:srgbClr val="002060"/>
                </a:solidFill>
              </a:rPr>
              <a:t>Syntactic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Methods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yöntem, </a:t>
            </a:r>
            <a:r>
              <a:rPr lang="tr-TR" dirty="0" err="1" smtClean="0">
                <a:solidFill>
                  <a:srgbClr val="002060"/>
                </a:solidFill>
              </a:rPr>
              <a:t>dökümanı</a:t>
            </a:r>
            <a:r>
              <a:rPr lang="tr-TR" dirty="0" smtClean="0">
                <a:solidFill>
                  <a:srgbClr val="002060"/>
                </a:solidFill>
              </a:rPr>
              <a:t> kodlamak için noktalama işaretlerini kullanır.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aşağıdaki iki cümle de ilk bakışta aynıymış gibi gözükmektedir, fakat dikkatlice bakıldığında ilk cümlenin fazladan bir ‘,’ işareti içerdiği görülür.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yapıların biri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</a:t>
            </a:r>
            <a:r>
              <a:rPr lang="tr-TR" dirty="0" err="1" smtClean="0">
                <a:solidFill>
                  <a:srgbClr val="002060"/>
                </a:solidFill>
              </a:rPr>
              <a:t>diğeride</a:t>
            </a:r>
            <a:r>
              <a:rPr lang="tr-TR" dirty="0" smtClean="0">
                <a:solidFill>
                  <a:srgbClr val="002060"/>
                </a:solidFill>
              </a:rPr>
              <a:t>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belirlenir ve kodlama işlemi bu şekilde yapılır.</a:t>
            </a: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“bread, butter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milk”</a:t>
            </a: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“bread, butter and milk”</a:t>
            </a: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3- Anlamsal Yöntemler (</a:t>
            </a:r>
            <a:r>
              <a:rPr lang="tr-TR" sz="3600" dirty="0" err="1" smtClean="0">
                <a:solidFill>
                  <a:srgbClr val="002060"/>
                </a:solidFill>
              </a:rPr>
              <a:t>Semantic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Methods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 W. </a:t>
            </a:r>
            <a:r>
              <a:rPr lang="tr-TR" dirty="0" err="1" smtClean="0">
                <a:solidFill>
                  <a:srgbClr val="002060"/>
                </a:solidFill>
              </a:rPr>
              <a:t>Bender</a:t>
            </a:r>
            <a:r>
              <a:rPr lang="tr-TR" dirty="0" smtClean="0">
                <a:solidFill>
                  <a:srgbClr val="002060"/>
                </a:solidFill>
              </a:rPr>
              <a:t> tarafından ortaya atılmıştır.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eşanlamlı kelimelere birincil ve ikincil değerler atanmaktadır.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Sonra bu değerler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dönüştürülür. </a:t>
            </a:r>
          </a:p>
          <a:p>
            <a:pPr marL="640080" lvl="1" indent="-246888" algn="just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“</a:t>
            </a:r>
            <a:r>
              <a:rPr lang="tr-TR" i="1" dirty="0" err="1" smtClean="0">
                <a:solidFill>
                  <a:srgbClr val="002060"/>
                </a:solidFill>
              </a:rPr>
              <a:t>big</a:t>
            </a:r>
            <a:r>
              <a:rPr lang="tr-TR" dirty="0" smtClean="0">
                <a:solidFill>
                  <a:srgbClr val="002060"/>
                </a:solidFill>
              </a:rPr>
              <a:t>” kelimesi birincil, “</a:t>
            </a:r>
            <a:r>
              <a:rPr lang="tr-TR" i="1" dirty="0" err="1" smtClean="0">
                <a:solidFill>
                  <a:srgbClr val="002060"/>
                </a:solidFill>
              </a:rPr>
              <a:t>large</a:t>
            </a:r>
            <a:r>
              <a:rPr lang="tr-TR" dirty="0" smtClean="0">
                <a:solidFill>
                  <a:srgbClr val="002060"/>
                </a:solidFill>
              </a:rPr>
              <a:t>” kelimesi de ikincil olarak işaretlenmiş olsun. </a:t>
            </a:r>
          </a:p>
          <a:p>
            <a:pPr marL="640080" lvl="1" indent="-246888" algn="just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Birincil “</a:t>
            </a:r>
            <a:r>
              <a:rPr lang="tr-T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ikincil de “</a:t>
            </a:r>
            <a:r>
              <a:rPr lang="tr-TR" sz="2000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çevrilir.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71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000" dirty="0" smtClean="0"/>
              <a:t>Bilgi gizleme bir mesajın yada bilginin, herhangi bir masum görünüşlü ortam içine saklanarak bir diğer kişiye iletilmesidir.</a:t>
            </a:r>
          </a:p>
          <a:p>
            <a:pPr eaLnBrk="1" hangingPunct="1"/>
            <a:r>
              <a:rPr lang="tr-TR" sz="2000" dirty="0" smtClean="0"/>
              <a:t>Bilgi gizleme bilgisayar ortamındaki </a:t>
            </a:r>
            <a:r>
              <a:rPr lang="tr-TR" sz="2000" dirty="0" err="1" smtClean="0"/>
              <a:t>encapsulation</a:t>
            </a:r>
            <a:r>
              <a:rPr lang="tr-TR" sz="2000" dirty="0" smtClean="0"/>
              <a:t> işlemine benzer bir durumdur. </a:t>
            </a:r>
          </a:p>
          <a:p>
            <a:pPr lvl="1" eaLnBrk="1" hangingPunct="1"/>
            <a:r>
              <a:rPr lang="tr-TR" sz="2000" dirty="0" err="1" smtClean="0"/>
              <a:t>Encapsulation</a:t>
            </a:r>
            <a:r>
              <a:rPr lang="tr-TR" sz="2000" dirty="0" smtClean="0"/>
              <a:t> (</a:t>
            </a:r>
            <a:r>
              <a:rPr lang="tr-TR" sz="2000" dirty="0" err="1" smtClean="0"/>
              <a:t>Kapsülleme</a:t>
            </a:r>
            <a:r>
              <a:rPr lang="tr-TR" sz="2000" dirty="0" smtClean="0"/>
              <a:t>)</a:t>
            </a:r>
          </a:p>
          <a:p>
            <a:pPr lvl="2" eaLnBrk="1" hangingPunct="1"/>
            <a:r>
              <a:rPr lang="tr-TR" dirty="0" smtClean="0"/>
              <a:t>Bir modülün yaptığı işlemlerin bir kısmını, bu işlemleri nasıl gerçekleştirdiği bilgisini dışarıdan bilinçli olarak saklamaktır. </a:t>
            </a:r>
          </a:p>
          <a:p>
            <a:pPr lvl="2" eaLnBrk="1" hangingPunct="1"/>
            <a:r>
              <a:rPr lang="tr-TR" dirty="0" err="1" smtClean="0"/>
              <a:t>Encapsulation'ın</a:t>
            </a:r>
            <a:r>
              <a:rPr lang="tr-TR" dirty="0" smtClean="0"/>
              <a:t> asıl amacı içeriği saklamak değil kontrolsüz ve gereksiz erişimi engellemek, dış öğeleri, içeriğe standart, önceden tanımlı </a:t>
            </a:r>
            <a:r>
              <a:rPr lang="tr-TR" dirty="0" err="1" smtClean="0"/>
              <a:t>arayüzler</a:t>
            </a:r>
            <a:r>
              <a:rPr lang="tr-TR" dirty="0" smtClean="0"/>
              <a:t> aracılığıyla ulaşıma zorlamaktır.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Görüntü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Bilgilerin görüntü dosyaları içerisine saklanmasının çeşitli yöntemleri vardır. Bunlar: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En önemsiz bite ekleme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Maskeleme ve filtreleme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Algoritmalar ve dönüşümler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2400" dirty="0" smtClean="0">
                <a:solidFill>
                  <a:srgbClr val="002060"/>
                </a:solidFill>
              </a:rPr>
              <a:t>1- </a:t>
            </a:r>
            <a:r>
              <a:rPr lang="tr-TR" sz="2400" b="1" dirty="0" smtClean="0">
                <a:solidFill>
                  <a:srgbClr val="002060"/>
                </a:solidFill>
              </a:rPr>
              <a:t>En Önemsiz Bite Ekleme (</a:t>
            </a:r>
            <a:r>
              <a:rPr lang="tr-TR" sz="2400" b="1" dirty="0" err="1" smtClean="0">
                <a:solidFill>
                  <a:srgbClr val="002060"/>
                </a:solidFill>
              </a:rPr>
              <a:t>Least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tr-TR" sz="2400" b="1" dirty="0" err="1" smtClean="0">
                <a:solidFill>
                  <a:srgbClr val="002060"/>
                </a:solidFill>
              </a:rPr>
              <a:t>Significant</a:t>
            </a:r>
            <a:r>
              <a:rPr lang="tr-TR" sz="2400" b="1" dirty="0" smtClean="0">
                <a:solidFill>
                  <a:srgbClr val="002060"/>
                </a:solidFill>
              </a:rPr>
              <a:t> Bit </a:t>
            </a:r>
            <a:r>
              <a:rPr lang="tr-TR" sz="2400" b="1" dirty="0" err="1" smtClean="0">
                <a:solidFill>
                  <a:srgbClr val="002060"/>
                </a:solidFill>
              </a:rPr>
              <a:t>Insertion</a:t>
            </a:r>
            <a:r>
              <a:rPr lang="tr-TR" sz="2400" b="1" dirty="0" smtClean="0">
                <a:solidFill>
                  <a:srgbClr val="002060"/>
                </a:solidFill>
              </a:rPr>
              <a:t>)</a:t>
            </a:r>
            <a:r>
              <a:rPr lang="tr-TR" sz="24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En önemsiz bite ekleme yöntemi yaygın olarak kullanılan ve uygulaması basit bir yöntemdir.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yöntemin dikkatsizce uygulanması durumunda veri kayıpları ortaya çıkmaktadır.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0-255</a:t>
            </a:r>
            <a:r>
              <a:rPr lang="tr-TR" dirty="0" smtClean="0">
                <a:solidFill>
                  <a:srgbClr val="002060"/>
                </a:solidFill>
              </a:rPr>
              <a:t> arası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ile temsil edilen gri-seviye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-</a:t>
            </a:r>
            <a:r>
              <a:rPr lang="tr-TR" dirty="0" err="1" smtClean="0">
                <a:solidFill>
                  <a:srgbClr val="002060"/>
                </a:solidFill>
              </a:rPr>
              <a:t>scale</a:t>
            </a:r>
            <a:r>
              <a:rPr lang="tr-TR" dirty="0" smtClean="0">
                <a:solidFill>
                  <a:srgbClr val="002060"/>
                </a:solidFill>
              </a:rPr>
              <a:t>) görüntüler vardır.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Renkli dijital görüntüler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 yada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8</a:t>
            </a:r>
            <a:r>
              <a:rPr lang="tr-TR" dirty="0" smtClean="0">
                <a:solidFill>
                  <a:srgbClr val="002060"/>
                </a:solidFill>
              </a:rPr>
              <a:t> bit olabilir.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24 bit görüntüler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bir görüntü bir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için renk üç ana renkten elde edilir.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tr-TR" dirty="0" smtClean="0">
                <a:solidFill>
                  <a:srgbClr val="FF0000"/>
                </a:solidFill>
              </a:rPr>
              <a:t>Kırmızı (</a:t>
            </a:r>
            <a:r>
              <a:rPr lang="tr-TR" dirty="0" err="1" smtClean="0">
                <a:solidFill>
                  <a:srgbClr val="FF0000"/>
                </a:solidFill>
              </a:rPr>
              <a:t>red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smtClean="0">
                <a:solidFill>
                  <a:srgbClr val="00FF00"/>
                </a:solidFill>
              </a:rPr>
              <a:t>Yeşil (</a:t>
            </a:r>
            <a:r>
              <a:rPr lang="tr-TR" dirty="0" err="1" smtClean="0">
                <a:solidFill>
                  <a:srgbClr val="00FF00"/>
                </a:solidFill>
              </a:rPr>
              <a:t>green</a:t>
            </a:r>
            <a:r>
              <a:rPr lang="tr-TR" dirty="0" smtClean="0">
                <a:solidFill>
                  <a:srgbClr val="00FF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00FF00"/>
                </a:solidFill>
              </a:rPr>
              <a:t> </a:t>
            </a:r>
            <a:r>
              <a:rPr lang="tr-TR" dirty="0" smtClean="0">
                <a:solidFill>
                  <a:srgbClr val="0000FF"/>
                </a:solidFill>
              </a:rPr>
              <a:t>Mavi (</a:t>
            </a:r>
            <a:r>
              <a:rPr lang="tr-TR" dirty="0" err="1" smtClean="0">
                <a:solidFill>
                  <a:srgbClr val="0000FF"/>
                </a:solidFill>
              </a:rPr>
              <a:t>blue</a:t>
            </a:r>
            <a:r>
              <a:rPr lang="tr-TR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byte’ta</a:t>
            </a:r>
            <a:r>
              <a:rPr lang="tr-TR" dirty="0" smtClean="0">
                <a:solidFill>
                  <a:srgbClr val="002060"/>
                </a:solidFill>
              </a:rPr>
              <a:t> son biti değiştirmek suretiyle her </a:t>
            </a:r>
            <a:r>
              <a:rPr lang="tr-TR" dirty="0" err="1" smtClean="0">
                <a:solidFill>
                  <a:srgbClr val="002060"/>
                </a:solidFill>
              </a:rPr>
              <a:t>pixel’de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 </a:t>
            </a:r>
            <a:r>
              <a:rPr lang="tr-TR" dirty="0" smtClean="0">
                <a:solidFill>
                  <a:srgbClr val="002060"/>
                </a:solidFill>
              </a:rPr>
              <a:t>bitlik bilgi saklayabiliriz.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Yani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1024x768</a:t>
            </a:r>
            <a:r>
              <a:rPr lang="tr-TR" dirty="0" smtClean="0">
                <a:solidFill>
                  <a:srgbClr val="002060"/>
                </a:solidFill>
              </a:rPr>
              <a:t> resim, bilgi saklamak için kullanılabilir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2.359.296</a:t>
            </a:r>
            <a:r>
              <a:rPr lang="tr-TR" dirty="0" smtClean="0">
                <a:solidFill>
                  <a:srgbClr val="002060"/>
                </a:solidFill>
              </a:rPr>
              <a:t> bit (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294.912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)’e sahiptir.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Eğer gizlemek istediğimiz mesajı resmin içine gömmeden önce sıkıştırırsak çok daha fazla sayıda bilgiyi gizleyebiliriz.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950CC9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8 bit görüntüler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kullanmaktadırlar.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renk sınırlaması yüzünden pek iyi bir sonuç vermezler.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Saklanacak bilgi, saklama ortamını çok fazla değiştirmeyecek şekilde dikkatlice seçilmelidir.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Orijinal görüntüde son bite ekleme işlemi yapıldığında, renk girişi göstergeleri değişmektedir.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görüntülerde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4</a:t>
            </a:r>
            <a:r>
              <a:rPr lang="tr-TR" dirty="0" smtClean="0">
                <a:solidFill>
                  <a:srgbClr val="002060"/>
                </a:solidFill>
              </a:rPr>
              <a:t> basit renk kullanılmaktadır. Bunlar; beyaz, kırmızı, mavi  ve yeşildir.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renklerin renk paletinde karşılık gelen girişleri ise sırasıyla şöyledir:</a:t>
            </a:r>
          </a:p>
          <a:p>
            <a:pPr lvl="2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sz="2400" dirty="0" smtClean="0">
                <a:solidFill>
                  <a:srgbClr val="002060"/>
                </a:solidFill>
                <a:latin typeface="+mj-lt"/>
              </a:rPr>
              <a:t>0 (00), 1 (01), 2 (10), 3 (11)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Gri-seviye görüntüler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 (siyah) ile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255 </a:t>
            </a:r>
            <a:r>
              <a:rPr lang="tr-TR" dirty="0" smtClean="0">
                <a:solidFill>
                  <a:srgbClr val="002060"/>
                </a:solidFill>
              </a:rPr>
              <a:t>(beyaz) arasında tam sayılar elde edilebilir. Bu sayılar arasındaki değerler gri'dir ve bundan dolayı bir </a:t>
            </a:r>
            <a:r>
              <a:rPr lang="tr-TR" dirty="0" err="1" smtClean="0">
                <a:solidFill>
                  <a:srgbClr val="002060"/>
                </a:solidFill>
              </a:rPr>
              <a:t>resime</a:t>
            </a:r>
            <a:r>
              <a:rPr lang="tr-TR" dirty="0" smtClean="0">
                <a:solidFill>
                  <a:srgbClr val="002060"/>
                </a:solidFill>
              </a:rPr>
              <a:t> ait tam sayı "gri ton seviye"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level</a:t>
            </a:r>
            <a:r>
              <a:rPr lang="tr-TR" dirty="0" smtClean="0">
                <a:solidFill>
                  <a:srgbClr val="002060"/>
                </a:solidFill>
              </a:rPr>
              <a:t>) olarak isimlendirilir.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İkili sayı sistemine göre 10110111 sayısını ele alalım. Bu sayı onluk düzende 183 sayısının karşılığıdır.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bit'in 1 veya 0 olması bu değeri çok fazla değiştirmeyecektir.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 değerimiz eğer 0 olsaydı 	bu değer 182 olacak ve renk üzerinde gözle görülecek	büyük bir değişikliğe neden olmayacaktır.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5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2800" b="1" dirty="0" smtClean="0">
                <a:solidFill>
                  <a:srgbClr val="002060"/>
                </a:solidFill>
              </a:rPr>
              <a:t>2- Maskeleme ve Filtreleme (</a:t>
            </a:r>
            <a:r>
              <a:rPr lang="tr-TR" sz="2800" b="1" dirty="0" err="1" smtClean="0">
                <a:solidFill>
                  <a:srgbClr val="002060"/>
                </a:solidFill>
              </a:rPr>
              <a:t>Masking</a:t>
            </a:r>
            <a:r>
              <a:rPr lang="tr-TR" sz="2800" b="1" dirty="0" smtClean="0">
                <a:solidFill>
                  <a:srgbClr val="002060"/>
                </a:solidFill>
              </a:rPr>
              <a:t> </a:t>
            </a:r>
            <a:r>
              <a:rPr lang="tr-TR" sz="2800" b="1" dirty="0" err="1" smtClean="0">
                <a:solidFill>
                  <a:srgbClr val="002060"/>
                </a:solidFill>
              </a:rPr>
              <a:t>and</a:t>
            </a:r>
            <a:r>
              <a:rPr lang="tr-TR" sz="2800" b="1" dirty="0" smtClean="0">
                <a:solidFill>
                  <a:srgbClr val="002060"/>
                </a:solidFill>
              </a:rPr>
              <a:t> </a:t>
            </a:r>
            <a:r>
              <a:rPr lang="tr-TR" sz="2800" b="1" dirty="0" err="1" smtClean="0">
                <a:solidFill>
                  <a:srgbClr val="002060"/>
                </a:solidFill>
              </a:rPr>
              <a:t>Filtering</a:t>
            </a:r>
            <a:r>
              <a:rPr lang="tr-TR" sz="2800" b="1" dirty="0" smtClean="0">
                <a:solidFill>
                  <a:srgbClr val="002060"/>
                </a:solidFill>
              </a:rPr>
              <a:t> )</a:t>
            </a:r>
            <a:endParaRPr lang="tr-TR" sz="2800" dirty="0" smtClean="0">
              <a:solidFill>
                <a:srgbClr val="002060"/>
              </a:solidFill>
            </a:endParaRPr>
          </a:p>
        </p:txBody>
      </p:sp>
      <p:sp>
        <p:nvSpPr>
          <p:cNvPr id="43012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Maskeleme ve filtreleme teknikleri genellikle 24 bit ve gri-seviye görüntüler üzerinde işaretleme (</a:t>
            </a:r>
            <a:r>
              <a:rPr lang="tr-TR" dirty="0" err="1" smtClean="0">
                <a:solidFill>
                  <a:srgbClr val="002060"/>
                </a:solidFill>
              </a:rPr>
              <a:t>marking</a:t>
            </a:r>
            <a:r>
              <a:rPr lang="tr-TR" dirty="0" smtClean="0">
                <a:solidFill>
                  <a:srgbClr val="002060"/>
                </a:solidFill>
              </a:rPr>
              <a:t>) ve filigran yapılarak uygulanmaktadır.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İşaretleme yada filigran tekniklerinin görüntülere sıkça uygulanması nedeniyle, görüntünün değişmesi korkusu olmadan uygulanabilmektedir. 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Teknik olarak filigran bir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biçim değildir.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5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2060"/>
                </a:solidFill>
              </a:rPr>
              <a:t>Algoritmalar ve Dönüşümler </a:t>
            </a:r>
            <a:br>
              <a:rPr lang="tr-TR" sz="3600" b="1" dirty="0" smtClean="0">
                <a:solidFill>
                  <a:srgbClr val="002060"/>
                </a:solidFill>
              </a:rPr>
            </a:br>
            <a:r>
              <a:rPr lang="tr-TR" sz="3600" b="1" dirty="0" smtClean="0">
                <a:solidFill>
                  <a:srgbClr val="002060"/>
                </a:solidFill>
              </a:rPr>
              <a:t>(</a:t>
            </a:r>
            <a:r>
              <a:rPr lang="tr-TR" sz="3600" b="1" dirty="0" err="1" smtClean="0">
                <a:solidFill>
                  <a:srgbClr val="002060"/>
                </a:solidFill>
              </a:rPr>
              <a:t>Algorithms</a:t>
            </a:r>
            <a:r>
              <a:rPr lang="tr-TR" sz="3600" b="1" dirty="0" smtClean="0">
                <a:solidFill>
                  <a:srgbClr val="002060"/>
                </a:solidFill>
              </a:rPr>
              <a:t> </a:t>
            </a:r>
            <a:r>
              <a:rPr lang="tr-TR" sz="3600" b="1" dirty="0" err="1" smtClean="0">
                <a:solidFill>
                  <a:srgbClr val="002060"/>
                </a:solidFill>
              </a:rPr>
              <a:t>and</a:t>
            </a:r>
            <a:r>
              <a:rPr lang="tr-TR" sz="3600" b="1" dirty="0" smtClean="0">
                <a:solidFill>
                  <a:srgbClr val="002060"/>
                </a:solidFill>
              </a:rPr>
              <a:t> </a:t>
            </a:r>
            <a:r>
              <a:rPr lang="tr-TR" sz="3600" b="1" dirty="0" err="1" smtClean="0">
                <a:solidFill>
                  <a:srgbClr val="002060"/>
                </a:solidFill>
              </a:rPr>
              <a:t>Transformations</a:t>
            </a:r>
            <a:r>
              <a:rPr lang="tr-TR" sz="3600" b="1" dirty="0" smtClean="0">
                <a:solidFill>
                  <a:srgbClr val="002060"/>
                </a:solidFill>
              </a:rPr>
              <a:t>)</a:t>
            </a:r>
            <a:endParaRPr lang="tr-TR" sz="3600" dirty="0" smtClean="0">
              <a:solidFill>
                <a:srgbClr val="002060"/>
              </a:solidFill>
            </a:endParaRPr>
          </a:p>
        </p:txBody>
      </p:sp>
      <p:sp>
        <p:nvSpPr>
          <p:cNvPr id="45060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Son bite ekleme yöntemi bilgi gizlemek için oldukça kolay ve hızlı bir yöntemdir, fakat görüntüye uygulanan işlemler yada kayıplı sıkıştırmalar sonucunda bilgi zarar görebilmektedir.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Yüksek kalitedeki resimlerin sıkıştırılarak örneğin </a:t>
            </a:r>
            <a:r>
              <a:rPr lang="tr-TR" dirty="0" err="1" smtClean="0">
                <a:solidFill>
                  <a:srgbClr val="002060"/>
                </a:solidFill>
              </a:rPr>
              <a:t>jpeg</a:t>
            </a:r>
            <a:r>
              <a:rPr lang="tr-TR" dirty="0" smtClean="0">
                <a:solidFill>
                  <a:srgbClr val="002060"/>
                </a:solidFill>
              </a:rPr>
              <a:t> formatı kullanılarak internet üzerinden gönderilmesi daha uygundur. Bunun için gizlenen bilginin kaybolmaması ve görüntünün sıkıştırılmasını sağlayan bazı yöntemler ve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araçlar ortaya çıkarılmıştır.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642910" y="1857364"/>
            <a:ext cx="7858180" cy="41857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  Hem </a:t>
            </a:r>
            <a:r>
              <a:rPr lang="tr-TR" dirty="0">
                <a:solidFill>
                  <a:srgbClr val="002060"/>
                </a:solidFill>
              </a:rPr>
              <a:t>sıkıştırma </a:t>
            </a:r>
            <a:r>
              <a:rPr lang="tr-TR" dirty="0" err="1">
                <a:solidFill>
                  <a:srgbClr val="002060"/>
                </a:solidFill>
              </a:rPr>
              <a:t>hemde</a:t>
            </a:r>
            <a:r>
              <a:rPr lang="tr-TR" dirty="0">
                <a:solidFill>
                  <a:srgbClr val="002060"/>
                </a:solidFill>
              </a:rPr>
              <a:t> bilgi gizleme işlemlerini </a:t>
            </a:r>
            <a:r>
              <a:rPr lang="tr-TR" dirty="0" smtClean="0">
                <a:solidFill>
                  <a:srgbClr val="002060"/>
                </a:solidFill>
              </a:rPr>
              <a:t>yapan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J</a:t>
            </a:r>
            <a:r>
              <a:rPr lang="tr-TR" dirty="0" err="1" smtClean="0">
                <a:solidFill>
                  <a:srgbClr val="002060"/>
                </a:solidFill>
              </a:rPr>
              <a:t>peg</a:t>
            </a:r>
            <a:r>
              <a:rPr lang="tr-TR" dirty="0" smtClean="0">
                <a:solidFill>
                  <a:srgbClr val="002060"/>
                </a:solidFill>
              </a:rPr>
              <a:t>-   </a:t>
            </a:r>
            <a:r>
              <a:rPr lang="tr-TR" dirty="0" err="1">
                <a:solidFill>
                  <a:srgbClr val="002060"/>
                </a:solidFill>
              </a:rPr>
              <a:t>jsteg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Stego</a:t>
            </a:r>
            <a:r>
              <a:rPr lang="tr-TR" dirty="0">
                <a:solidFill>
                  <a:srgbClr val="002060"/>
                </a:solidFill>
              </a:rPr>
              <a:t>-</a:t>
            </a:r>
            <a:r>
              <a:rPr lang="tr-TR" dirty="0" err="1">
                <a:solidFill>
                  <a:srgbClr val="002060"/>
                </a:solidFill>
              </a:rPr>
              <a:t>Dos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Picture-Mark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SureSign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S-</a:t>
            </a:r>
            <a:r>
              <a:rPr lang="tr-TR" dirty="0" err="1">
                <a:solidFill>
                  <a:srgbClr val="002060"/>
                </a:solidFill>
              </a:rPr>
              <a:t>Tools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5 Başlık"/>
          <p:cNvSpPr txBox="1">
            <a:spLocks/>
          </p:cNvSpPr>
          <p:nvPr/>
        </p:nvSpPr>
        <p:spPr bwMode="auto">
          <a:xfrm>
            <a:off x="500034" y="214290"/>
            <a:ext cx="804227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Algoritmalar ve Dönüşümler </a:t>
            </a:r>
            <a:b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5717" y="2498719"/>
            <a:ext cx="1933575" cy="2447925"/>
          </a:xfrm>
          <a:noFill/>
        </p:spPr>
      </p:pic>
      <p:pic>
        <p:nvPicPr>
          <p:cNvPr id="47107" name="Picture 8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14942" y="2571744"/>
            <a:ext cx="2533650" cy="1714500"/>
          </a:xfrm>
          <a:noFill/>
        </p:spPr>
      </p:pic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1543055" y="5330819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/>
              <a:t>Orjinal resim</a:t>
            </a:r>
          </a:p>
        </p:txBody>
      </p:sp>
      <p:sp>
        <p:nvSpPr>
          <p:cNvPr id="47109" name="Text Box 11"/>
          <p:cNvSpPr txBox="1">
            <a:spLocks noChangeArrowheads="1"/>
          </p:cNvSpPr>
          <p:nvPr/>
        </p:nvSpPr>
        <p:spPr bwMode="auto">
          <a:xfrm>
            <a:off x="4208467" y="4587869"/>
            <a:ext cx="400687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 dirty="0" err="1">
                <a:solidFill>
                  <a:srgbClr val="F21E74"/>
                </a:solidFill>
              </a:rPr>
              <a:t>Stego</a:t>
            </a:r>
            <a:r>
              <a:rPr lang="tr-TR" sz="2000" dirty="0">
                <a:solidFill>
                  <a:srgbClr val="F21E74"/>
                </a:solidFill>
              </a:rPr>
              <a:t>-</a:t>
            </a:r>
            <a:r>
              <a:rPr lang="tr-TR" sz="2000" dirty="0" err="1">
                <a:solidFill>
                  <a:srgbClr val="F21E74"/>
                </a:solidFill>
              </a:rPr>
              <a:t>Dos</a:t>
            </a:r>
            <a:r>
              <a:rPr lang="tr-TR" sz="2000" dirty="0"/>
              <a:t> kullanılarak içine veri gömülmüş resim</a:t>
            </a:r>
          </a:p>
        </p:txBody>
      </p:sp>
      <p:sp>
        <p:nvSpPr>
          <p:cNvPr id="8" name="5 Başlık"/>
          <p:cNvSpPr txBox="1">
            <a:spLocks/>
          </p:cNvSpPr>
          <p:nvPr/>
        </p:nvSpPr>
        <p:spPr bwMode="auto">
          <a:xfrm>
            <a:off x="500034" y="214290"/>
            <a:ext cx="804227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Algoritmalar ve Dönüşümler </a:t>
            </a:r>
            <a:b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7D00D7E-6412-4AE3-90BD-76A6715C779C}" type="slidenum">
              <a:rPr lang="en-US" altLang="tr-TR" smtClean="0"/>
              <a:pPr>
                <a:defRPr/>
              </a:pPr>
              <a:t>38</a:t>
            </a:fld>
            <a:endParaRPr lang="en-US" altLang="tr-TR" dirty="0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765175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tr-TR">
              <a:solidFill>
                <a:srgbClr val="F21E74"/>
              </a:solidFill>
            </a:endParaRPr>
          </a:p>
        </p:txBody>
      </p:sp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642910" y="1928802"/>
            <a:ext cx="8000992" cy="296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İnsan işitme sistemi (</a:t>
            </a:r>
            <a:r>
              <a:rPr lang="tr-TR" dirty="0" err="1">
                <a:solidFill>
                  <a:srgbClr val="002060"/>
                </a:solidFill>
              </a:rPr>
              <a:t>Human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auditory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system</a:t>
            </a:r>
            <a:r>
              <a:rPr lang="tr-TR" dirty="0">
                <a:solidFill>
                  <a:srgbClr val="002060"/>
                </a:solidFill>
              </a:rPr>
              <a:t>-HAS) aralığı yüzünden, ses sinyalleri içerisine bilgi gizleme oldukça uğraş gerektiren bir konudur.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HAS 1/1.000’den daha büyük frekans aralığını </a:t>
            </a:r>
            <a:r>
              <a:rPr lang="tr-TR" dirty="0" err="1">
                <a:solidFill>
                  <a:srgbClr val="002060"/>
                </a:solidFill>
              </a:rPr>
              <a:t>farkedebilir</a:t>
            </a:r>
            <a:r>
              <a:rPr lang="tr-TR" dirty="0">
                <a:solidFill>
                  <a:srgbClr val="002060"/>
                </a:solidFill>
              </a:rPr>
              <a:t>. Aynı zamanda HAS nereden geldiği belli olmayan gürültülere de oldukça duyarlıdır. </a:t>
            </a:r>
          </a:p>
        </p:txBody>
      </p:sp>
      <p:sp>
        <p:nvSpPr>
          <p:cNvPr id="6" name="5 Başlık"/>
          <p:cNvSpPr txBox="1">
            <a:spLocks/>
          </p:cNvSpPr>
          <p:nvPr/>
        </p:nvSpPr>
        <p:spPr bwMode="auto">
          <a:xfrm>
            <a:off x="500034" y="642918"/>
            <a:ext cx="8042275" cy="101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Stegano</a:t>
            </a:r>
            <a:r>
              <a:rPr kumimoji="0" lang="tr-TR" sz="3600" b="1" dirty="0" err="1" smtClean="0">
                <a:solidFill>
                  <a:srgbClr val="002060"/>
                </a:solidFill>
                <a:latin typeface="+mn-lt"/>
              </a:rPr>
              <a:t>grafi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4925" y="1911350"/>
            <a:ext cx="1871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Gizli Kanallar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Covert Channels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908175" y="1911350"/>
            <a:ext cx="1763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Steganografi (</a:t>
            </a:r>
            <a:r>
              <a:rPr kumimoji="0" lang="tr-TR" sz="1600" i="1" dirty="0" err="1">
                <a:solidFill>
                  <a:srgbClr val="2E9C0C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779838" y="1911350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Gerçek Kimliği Saklama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Anonymity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732588" y="1911350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Telif hakkı İşaretlemesi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Copyright marking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cxnSp>
        <p:nvCxnSpPr>
          <p:cNvPr id="8199" name="AutoShape 9"/>
          <p:cNvCxnSpPr>
            <a:cxnSpLocks noChangeShapeType="1"/>
            <a:endCxn id="8195" idx="0"/>
          </p:cNvCxnSpPr>
          <p:nvPr/>
        </p:nvCxnSpPr>
        <p:spPr bwMode="auto">
          <a:xfrm rot="5400000">
            <a:off x="2522538" y="-209550"/>
            <a:ext cx="569912" cy="36718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0" name="AutoShape 10"/>
          <p:cNvCxnSpPr>
            <a:cxnSpLocks noChangeShapeType="1"/>
            <a:endCxn id="8196" idx="0"/>
          </p:cNvCxnSpPr>
          <p:nvPr/>
        </p:nvCxnSpPr>
        <p:spPr bwMode="auto">
          <a:xfrm rot="5400000">
            <a:off x="3432176" y="700087"/>
            <a:ext cx="569912" cy="18526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1" name="AutoShape 11"/>
          <p:cNvCxnSpPr>
            <a:cxnSpLocks noChangeShapeType="1"/>
            <a:endCxn id="8197" idx="0"/>
          </p:cNvCxnSpPr>
          <p:nvPr/>
        </p:nvCxnSpPr>
        <p:spPr bwMode="auto">
          <a:xfrm rot="16200000" flipH="1">
            <a:off x="4521201" y="1463675"/>
            <a:ext cx="569912" cy="32543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2" name="AutoShape 12"/>
          <p:cNvCxnSpPr>
            <a:cxnSpLocks noChangeShapeType="1"/>
            <a:endCxn id="8198" idx="0"/>
          </p:cNvCxnSpPr>
          <p:nvPr/>
        </p:nvCxnSpPr>
        <p:spPr bwMode="auto">
          <a:xfrm rot="16200000" flipH="1">
            <a:off x="5997576" y="-12700"/>
            <a:ext cx="569912" cy="327818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0" y="3157538"/>
            <a:ext cx="2339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Dilbilim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Linguistic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484438" y="3135313"/>
            <a:ext cx="223202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Teknik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Tehnical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kumimoji="0" lang="tr-TR" sz="1600" dirty="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5" name="AutoShape 15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1647825" y="2014538"/>
            <a:ext cx="665163" cy="16208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6" name="AutoShape 16"/>
          <p:cNvCxnSpPr>
            <a:cxnSpLocks noChangeShapeType="1"/>
            <a:stCxn id="8196" idx="2"/>
            <a:endCxn id="8204" idx="0"/>
          </p:cNvCxnSpPr>
          <p:nvPr/>
        </p:nvCxnSpPr>
        <p:spPr bwMode="auto">
          <a:xfrm rot="16200000" flipH="1">
            <a:off x="2874169" y="2409031"/>
            <a:ext cx="642938" cy="8096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5146675" y="3135313"/>
            <a:ext cx="2305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latin typeface="Arial" charset="0"/>
              </a:rPr>
              <a:t> 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Güçlü Telif hakkı İşaretlemesi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Robust Copyright 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7451725" y="3135313"/>
            <a:ext cx="15843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Kolay  İşaretleme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Fragile Watermarking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kumimoji="0" lang="tr-TR" sz="160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9" name="AutoShape 19"/>
          <p:cNvCxnSpPr>
            <a:cxnSpLocks noChangeShapeType="1"/>
            <a:stCxn id="8198" idx="2"/>
            <a:endCxn id="8207" idx="0"/>
          </p:cNvCxnSpPr>
          <p:nvPr/>
        </p:nvCxnSpPr>
        <p:spPr bwMode="auto">
          <a:xfrm rot="5400000">
            <a:off x="6788944" y="2002631"/>
            <a:ext cx="642938" cy="16224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0" name="AutoShape 20"/>
          <p:cNvCxnSpPr>
            <a:cxnSpLocks noChangeShapeType="1"/>
            <a:stCxn id="8198" idx="2"/>
            <a:endCxn id="8208" idx="0"/>
          </p:cNvCxnSpPr>
          <p:nvPr/>
        </p:nvCxnSpPr>
        <p:spPr bwMode="auto">
          <a:xfrm rot="16200000" flipH="1">
            <a:off x="7761288" y="2652712"/>
            <a:ext cx="642938" cy="322263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4065588" y="4214813"/>
            <a:ext cx="20177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Parmak İzi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Fingerprinting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226175" y="4214813"/>
            <a:ext cx="2017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Filigran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Watermarking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cxnSp>
        <p:nvCxnSpPr>
          <p:cNvPr id="8213" name="AutoShape 23"/>
          <p:cNvCxnSpPr>
            <a:cxnSpLocks noChangeShapeType="1"/>
            <a:stCxn id="8207" idx="2"/>
            <a:endCxn id="8211" idx="0"/>
          </p:cNvCxnSpPr>
          <p:nvPr/>
        </p:nvCxnSpPr>
        <p:spPr bwMode="auto">
          <a:xfrm rot="5400000">
            <a:off x="5560219" y="3475832"/>
            <a:ext cx="254000" cy="1223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4" name="AutoShape 24"/>
          <p:cNvCxnSpPr>
            <a:cxnSpLocks noChangeShapeType="1"/>
            <a:stCxn id="8207" idx="2"/>
            <a:endCxn id="8212" idx="0"/>
          </p:cNvCxnSpPr>
          <p:nvPr/>
        </p:nvCxnSpPr>
        <p:spPr bwMode="auto">
          <a:xfrm rot="16200000" flipH="1">
            <a:off x="6640513" y="3619500"/>
            <a:ext cx="254000" cy="936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5580063" y="4935538"/>
            <a:ext cx="15843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Farkedilemez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Imperceptible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7380288" y="4935538"/>
            <a:ext cx="17637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Görünür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Visible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 </a:t>
            </a:r>
          </a:p>
        </p:txBody>
      </p:sp>
      <p:cxnSp>
        <p:nvCxnSpPr>
          <p:cNvPr id="8217" name="AutoShape 27"/>
          <p:cNvCxnSpPr>
            <a:cxnSpLocks noChangeShapeType="1"/>
            <a:stCxn id="8212" idx="2"/>
            <a:endCxn id="8215" idx="0"/>
          </p:cNvCxnSpPr>
          <p:nvPr/>
        </p:nvCxnSpPr>
        <p:spPr bwMode="auto">
          <a:xfrm rot="5400000">
            <a:off x="6734175" y="4433888"/>
            <a:ext cx="139700" cy="86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8" name="AutoShape 28"/>
          <p:cNvCxnSpPr>
            <a:cxnSpLocks noChangeShapeType="1"/>
            <a:stCxn id="8212" idx="2"/>
            <a:endCxn id="8216" idx="0"/>
          </p:cNvCxnSpPr>
          <p:nvPr/>
        </p:nvCxnSpPr>
        <p:spPr bwMode="auto">
          <a:xfrm rot="16200000" flipH="1">
            <a:off x="7679532" y="4352131"/>
            <a:ext cx="139700" cy="1027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7" name="1 Başlık"/>
          <p:cNvSpPr>
            <a:spLocks noGrp="1"/>
          </p:cNvSpPr>
          <p:nvPr>
            <p:ph type="title"/>
          </p:nvPr>
        </p:nvSpPr>
        <p:spPr>
          <a:xfrm>
            <a:off x="500034" y="214290"/>
            <a:ext cx="8042275" cy="1443037"/>
          </a:xfrm>
        </p:spPr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34" name="3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00034" y="1857364"/>
            <a:ext cx="8072494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tr-TR" sz="2400" dirty="0">
                <a:solidFill>
                  <a:srgbClr val="002060"/>
                </a:solidFill>
              </a:rPr>
              <a:t>Ses sinyalleri üzerinde uğraşırken ses dosyalarının hangi karakteristiklere sahip olduklarını bilmemiz gerekmektedir. İki ana özelliğe sahiptirler: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Basit  </a:t>
            </a:r>
            <a:r>
              <a:rPr lang="tr-TR" sz="2400" dirty="0" smtClean="0">
                <a:solidFill>
                  <a:srgbClr val="002060"/>
                </a:solidFill>
              </a:rPr>
              <a:t>niceleme (</a:t>
            </a:r>
            <a:r>
              <a:rPr lang="tr-TR" sz="2400" dirty="0" err="1" smtClean="0">
                <a:solidFill>
                  <a:srgbClr val="002060"/>
                </a:solidFill>
              </a:rPr>
              <a:t>quantisation</a:t>
            </a:r>
            <a:r>
              <a:rPr lang="tr-TR" sz="2400" dirty="0" smtClean="0">
                <a:solidFill>
                  <a:srgbClr val="002060"/>
                </a:solidFill>
              </a:rPr>
              <a:t>) </a:t>
            </a:r>
            <a:r>
              <a:rPr lang="tr-TR" sz="2400" dirty="0">
                <a:solidFill>
                  <a:srgbClr val="002060"/>
                </a:solidFill>
              </a:rPr>
              <a:t>metodu: Yüksek kaliteli dijital seslerin 16-bit doğrusal </a:t>
            </a:r>
            <a:r>
              <a:rPr lang="tr-TR" sz="2400" dirty="0" smtClean="0">
                <a:solidFill>
                  <a:srgbClr val="002060"/>
                </a:solidFill>
              </a:rPr>
              <a:t>niceleme ile </a:t>
            </a:r>
            <a:r>
              <a:rPr lang="tr-TR" sz="2400" dirty="0">
                <a:solidFill>
                  <a:srgbClr val="002060"/>
                </a:solidFill>
              </a:rPr>
              <a:t>ifadesinde en çok kullanılan yöntemdir. WAV(Windows 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-</a:t>
            </a:r>
            <a:r>
              <a:rPr lang="tr-TR" sz="2400" dirty="0" err="1">
                <a:solidFill>
                  <a:srgbClr val="002060"/>
                </a:solidFill>
              </a:rPr>
              <a:t>Visual</a:t>
            </a:r>
            <a:r>
              <a:rPr lang="tr-TR" sz="2400" dirty="0">
                <a:solidFill>
                  <a:srgbClr val="002060"/>
                </a:solidFill>
              </a:rPr>
              <a:t>) ve AIIF(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 </a:t>
            </a:r>
            <a:r>
              <a:rPr lang="tr-TR" sz="2400" dirty="0" err="1">
                <a:solidFill>
                  <a:srgbClr val="002060"/>
                </a:solidFill>
              </a:rPr>
              <a:t>Interchange</a:t>
            </a:r>
            <a:r>
              <a:rPr lang="tr-TR" sz="2400" dirty="0">
                <a:solidFill>
                  <a:srgbClr val="002060"/>
                </a:solidFill>
              </a:rPr>
              <a:t> File Format). Bazı sinyal bozulmaları bu formatta ortaya çıkabilir.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Geçici seçme oranı: Ses için en çok kullanılan oranlar 8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9.6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10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12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22.05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ve 44.1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‘</a:t>
            </a:r>
            <a:r>
              <a:rPr lang="tr-TR" sz="2400" dirty="0" err="1">
                <a:solidFill>
                  <a:srgbClr val="002060"/>
                </a:solidFill>
              </a:rPr>
              <a:t>dir</a:t>
            </a:r>
            <a:r>
              <a:rPr lang="tr-TR" sz="2400" dirty="0">
                <a:solidFill>
                  <a:srgbClr val="002060"/>
                </a:solidFill>
              </a:rPr>
              <a:t>. Bu değer frekans aralığının kullanılabilecek en üst seviyesidir.</a:t>
            </a:r>
          </a:p>
          <a:p>
            <a:pPr algn="just">
              <a:buFontTx/>
              <a:buNone/>
            </a:pPr>
            <a:endParaRPr lang="tr-TR" sz="2400" dirty="0">
              <a:solidFill>
                <a:srgbClr val="002060"/>
              </a:solidFill>
            </a:endParaRPr>
          </a:p>
        </p:txBody>
      </p:sp>
      <p:sp>
        <p:nvSpPr>
          <p:cNvPr id="4" name="5 Başlık"/>
          <p:cNvSpPr txBox="1">
            <a:spLocks/>
          </p:cNvSpPr>
          <p:nvPr/>
        </p:nvSpPr>
        <p:spPr bwMode="auto">
          <a:xfrm>
            <a:off x="500034" y="642918"/>
            <a:ext cx="8042275" cy="101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Stegano</a:t>
            </a:r>
            <a:r>
              <a:rPr kumimoji="0" lang="tr-TR" sz="3600" b="1" dirty="0" err="1" smtClean="0">
                <a:solidFill>
                  <a:srgbClr val="002060"/>
                </a:solidFill>
                <a:latin typeface="+mn-lt"/>
              </a:rPr>
              <a:t>grafi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altLang="tr-TR" dirty="0" smtClean="0"/>
              <a:t>Sonuç</a:t>
            </a:r>
            <a:endParaRPr lang="tr-TR" dirty="0"/>
          </a:p>
        </p:txBody>
      </p:sp>
      <p:sp>
        <p:nvSpPr>
          <p:cNvPr id="94211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endParaRPr lang="tr-TR" dirty="0" smtClean="0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Sorular</a:t>
            </a:r>
            <a:endParaRPr lang="tr-TR" dirty="0"/>
          </a:p>
        </p:txBody>
      </p:sp>
      <p:pic>
        <p:nvPicPr>
          <p:cNvPr id="95237" name="Picture 4" descr="MCj040426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2428875"/>
            <a:ext cx="3151187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96259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 dirty="0" smtClean="0"/>
              <a:t>[1] IEEE </a:t>
            </a:r>
            <a:r>
              <a:rPr lang="tr-TR" sz="1600" dirty="0" err="1" smtClean="0"/>
              <a:t>Std</a:t>
            </a:r>
            <a:r>
              <a:rPr lang="tr-TR" sz="1600" dirty="0" smtClean="0"/>
              <a:t> 802.16-2004--IEEE </a:t>
            </a:r>
            <a:r>
              <a:rPr lang="tr-TR" sz="1600" dirty="0" err="1" smtClean="0"/>
              <a:t>standard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local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metropolitan</a:t>
            </a:r>
            <a:r>
              <a:rPr lang="tr-TR" sz="1600" dirty="0" smtClean="0"/>
              <a:t> </a:t>
            </a:r>
            <a:r>
              <a:rPr lang="tr-TR" sz="1600" dirty="0" err="1" smtClean="0"/>
              <a:t>areanetworks</a:t>
            </a:r>
            <a:r>
              <a:rPr lang="tr-TR" sz="1600" dirty="0" smtClean="0"/>
              <a:t>, </a:t>
            </a:r>
            <a:r>
              <a:rPr lang="tr-TR" sz="1600" dirty="0" err="1" smtClean="0"/>
              <a:t>part</a:t>
            </a:r>
            <a:r>
              <a:rPr lang="tr-TR" sz="1600" dirty="0" smtClean="0"/>
              <a:t> 16: “</a:t>
            </a:r>
            <a:r>
              <a:rPr lang="tr-TR" sz="1600" b="1" i="1" dirty="0" err="1" smtClean="0"/>
              <a:t>Air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Interface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for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Fixed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Broadband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Wireless</a:t>
            </a:r>
            <a:r>
              <a:rPr lang="tr-TR" sz="1600" b="1" i="1" dirty="0" smtClean="0"/>
              <a:t> Access </a:t>
            </a:r>
            <a:r>
              <a:rPr lang="tr-TR" sz="1600" b="1" i="1" dirty="0" err="1" smtClean="0"/>
              <a:t>Systems</a:t>
            </a:r>
            <a:r>
              <a:rPr lang="tr-TR" sz="1600" dirty="0" smtClean="0"/>
              <a:t>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[2] </a:t>
            </a:r>
            <a:r>
              <a:rPr lang="tr-TR" sz="1600" dirty="0" err="1" smtClean="0"/>
              <a:t>David</a:t>
            </a:r>
            <a:r>
              <a:rPr lang="tr-TR" sz="1600" dirty="0" smtClean="0"/>
              <a:t> </a:t>
            </a:r>
            <a:r>
              <a:rPr lang="tr-TR" sz="1600" dirty="0" err="1" smtClean="0"/>
              <a:t>Johnston</a:t>
            </a:r>
            <a:r>
              <a:rPr lang="tr-TR" sz="1600" dirty="0" smtClean="0"/>
              <a:t> ve </a:t>
            </a:r>
            <a:r>
              <a:rPr lang="tr-TR" sz="1600" dirty="0" err="1" smtClean="0"/>
              <a:t>Jesse</a:t>
            </a:r>
            <a:r>
              <a:rPr lang="tr-TR" sz="1600" dirty="0" smtClean="0"/>
              <a:t> </a:t>
            </a:r>
            <a:r>
              <a:rPr lang="tr-TR" sz="1600" dirty="0" err="1" smtClean="0"/>
              <a:t>Walker</a:t>
            </a:r>
            <a:r>
              <a:rPr lang="tr-TR" sz="1600" dirty="0" smtClean="0"/>
              <a:t>--INTEL: “</a:t>
            </a:r>
            <a:r>
              <a:rPr lang="tr-TR" sz="1600" b="1" i="1" dirty="0" err="1" smtClean="0"/>
              <a:t>Overview</a:t>
            </a:r>
            <a:r>
              <a:rPr lang="tr-TR" sz="1600" b="1" i="1" dirty="0" smtClean="0"/>
              <a:t> of IEEE 802.16 </a:t>
            </a:r>
            <a:r>
              <a:rPr lang="tr-TR" sz="1600" b="1" i="1" dirty="0" err="1" smtClean="0"/>
              <a:t>Security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[3] Kitti </a:t>
            </a:r>
            <a:r>
              <a:rPr lang="tr-TR" sz="1600" dirty="0" err="1" smtClean="0"/>
              <a:t>Wongthavarawat</a:t>
            </a:r>
            <a:r>
              <a:rPr lang="tr-TR" sz="1600" dirty="0" smtClean="0"/>
              <a:t>--</a:t>
            </a:r>
            <a:r>
              <a:rPr lang="tr-TR" sz="1600" dirty="0" err="1" smtClean="0"/>
              <a:t>Thai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Emergency</a:t>
            </a:r>
            <a:r>
              <a:rPr lang="tr-TR" sz="1600" dirty="0" smtClean="0"/>
              <a:t> </a:t>
            </a:r>
            <a:r>
              <a:rPr lang="tr-TR" sz="1600" dirty="0" err="1" smtClean="0"/>
              <a:t>Response</a:t>
            </a:r>
            <a:r>
              <a:rPr lang="tr-TR" sz="1600" dirty="0" smtClean="0"/>
              <a:t> </a:t>
            </a:r>
            <a:r>
              <a:rPr lang="tr-TR" sz="1600" dirty="0" err="1" smtClean="0"/>
              <a:t>Team</a:t>
            </a:r>
            <a:r>
              <a:rPr lang="tr-TR" sz="1600" dirty="0" smtClean="0"/>
              <a:t> (</a:t>
            </a:r>
            <a:r>
              <a:rPr lang="tr-TR" sz="1600" dirty="0" err="1" smtClean="0"/>
              <a:t>ThaiCERT</a:t>
            </a:r>
            <a:r>
              <a:rPr lang="tr-TR" sz="1600" dirty="0" smtClean="0"/>
              <a:t>) </a:t>
            </a:r>
            <a:r>
              <a:rPr lang="tr-TR" sz="1600" dirty="0" err="1" smtClean="0"/>
              <a:t>National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Electronics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Technology</a:t>
            </a:r>
            <a:r>
              <a:rPr lang="tr-TR" sz="1600" dirty="0" smtClean="0"/>
              <a:t> </a:t>
            </a:r>
            <a:r>
              <a:rPr lang="tr-TR" sz="1600" dirty="0" err="1" smtClean="0"/>
              <a:t>Center</a:t>
            </a:r>
            <a:r>
              <a:rPr lang="tr-TR" sz="1600" dirty="0" smtClean="0"/>
              <a:t>,</a:t>
            </a:r>
            <a:r>
              <a:rPr lang="tr-TR" sz="1600" dirty="0" err="1" smtClean="0"/>
              <a:t>Thailand</a:t>
            </a:r>
            <a:r>
              <a:rPr lang="tr-TR" sz="1600" dirty="0" smtClean="0"/>
              <a:t>: “</a:t>
            </a:r>
            <a:r>
              <a:rPr lang="tr-TR" sz="1600" b="1" i="1" dirty="0" smtClean="0"/>
              <a:t>IEEE 802.16 </a:t>
            </a:r>
            <a:r>
              <a:rPr lang="tr-TR" sz="1600" b="1" i="1" dirty="0" err="1" smtClean="0"/>
              <a:t>WiMax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Security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[4] </a:t>
            </a:r>
            <a:r>
              <a:rPr lang="tr-TR" sz="1600" dirty="0" err="1" smtClean="0"/>
              <a:t>Loutfi</a:t>
            </a:r>
            <a:r>
              <a:rPr lang="tr-TR" sz="1600" dirty="0" smtClean="0"/>
              <a:t> </a:t>
            </a:r>
            <a:r>
              <a:rPr lang="tr-TR" sz="1600" dirty="0" err="1" smtClean="0"/>
              <a:t>Nuaymi</a:t>
            </a:r>
            <a:r>
              <a:rPr lang="tr-TR" sz="1600" dirty="0" smtClean="0"/>
              <a:t>, </a:t>
            </a:r>
            <a:r>
              <a:rPr lang="tr-TR" sz="1600" dirty="0" err="1" smtClean="0"/>
              <a:t>Patrick</a:t>
            </a:r>
            <a:r>
              <a:rPr lang="tr-TR" sz="1600" dirty="0" smtClean="0"/>
              <a:t> </a:t>
            </a:r>
            <a:r>
              <a:rPr lang="tr-TR" sz="1600" dirty="0" err="1" smtClean="0"/>
              <a:t>Maillé</a:t>
            </a:r>
            <a:r>
              <a:rPr lang="tr-TR" sz="1600" dirty="0" smtClean="0"/>
              <a:t>, Francis </a:t>
            </a:r>
            <a:r>
              <a:rPr lang="tr-TR" sz="1600" dirty="0" err="1" smtClean="0"/>
              <a:t>Dupont</a:t>
            </a:r>
            <a:r>
              <a:rPr lang="tr-TR" sz="1600" dirty="0" smtClean="0"/>
              <a:t>, </a:t>
            </a:r>
            <a:r>
              <a:rPr lang="tr-TR" sz="1600" dirty="0" err="1" smtClean="0"/>
              <a:t>Raphaël</a:t>
            </a:r>
            <a:r>
              <a:rPr lang="tr-TR" sz="1600" dirty="0" smtClean="0"/>
              <a:t> </a:t>
            </a:r>
            <a:r>
              <a:rPr lang="tr-TR" sz="1600" dirty="0" err="1" smtClean="0"/>
              <a:t>Didier</a:t>
            </a:r>
            <a:r>
              <a:rPr lang="tr-TR" sz="1600" dirty="0" smtClean="0"/>
              <a:t>--</a:t>
            </a:r>
            <a:r>
              <a:rPr lang="tr-TR" sz="1600" dirty="0" err="1" smtClean="0"/>
              <a:t>École</a:t>
            </a:r>
            <a:r>
              <a:rPr lang="tr-TR" sz="1600" dirty="0" smtClean="0"/>
              <a:t> </a:t>
            </a:r>
            <a:r>
              <a:rPr lang="tr-TR" sz="1600" dirty="0" err="1" smtClean="0"/>
              <a:t>Nationale</a:t>
            </a:r>
            <a:r>
              <a:rPr lang="tr-TR" sz="1600" dirty="0" smtClean="0"/>
              <a:t> </a:t>
            </a:r>
            <a:r>
              <a:rPr lang="tr-TR" sz="1600" dirty="0" err="1" smtClean="0"/>
              <a:t>Supérieure</a:t>
            </a:r>
            <a:r>
              <a:rPr lang="tr-TR" sz="1600" dirty="0" smtClean="0"/>
              <a:t> </a:t>
            </a:r>
            <a:r>
              <a:rPr lang="tr-TR" sz="1600" dirty="0" err="1" smtClean="0"/>
              <a:t>des</a:t>
            </a:r>
            <a:r>
              <a:rPr lang="tr-TR" sz="1600" dirty="0" smtClean="0"/>
              <a:t> </a:t>
            </a:r>
            <a:r>
              <a:rPr lang="tr-TR" sz="1600" dirty="0" err="1" smtClean="0"/>
              <a:t>Télécommunications</a:t>
            </a:r>
            <a:r>
              <a:rPr lang="tr-TR" sz="1600" dirty="0" smtClean="0"/>
              <a:t> de </a:t>
            </a:r>
            <a:r>
              <a:rPr lang="tr-TR" sz="1600" dirty="0" err="1" smtClean="0"/>
              <a:t>Bretagne</a:t>
            </a:r>
            <a:r>
              <a:rPr lang="tr-TR" sz="1600" dirty="0" smtClean="0"/>
              <a:t>:”</a:t>
            </a:r>
            <a:r>
              <a:rPr lang="tr-TR" sz="1600" b="1" i="1" dirty="0" err="1" smtClean="0"/>
              <a:t>Security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issues</a:t>
            </a:r>
            <a:r>
              <a:rPr lang="tr-TR" sz="1600" b="1" i="1" dirty="0" smtClean="0"/>
              <a:t> in </a:t>
            </a:r>
            <a:r>
              <a:rPr lang="tr-TR" sz="1600" b="1" i="1" dirty="0" err="1" smtClean="0"/>
              <a:t>WiMAX</a:t>
            </a:r>
            <a:r>
              <a:rPr lang="tr-TR" sz="1600" b="1" i="1" dirty="0" smtClean="0"/>
              <a:t>/IEEE 802.16 BWA </a:t>
            </a:r>
            <a:r>
              <a:rPr lang="tr-TR" sz="1600" b="1" i="1" dirty="0" err="1" smtClean="0"/>
              <a:t>System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[5] Yun </a:t>
            </a:r>
            <a:r>
              <a:rPr lang="tr-TR" sz="1600" dirty="0" err="1" smtClean="0"/>
              <a:t>Zhou</a:t>
            </a:r>
            <a:r>
              <a:rPr lang="tr-TR" sz="1600" dirty="0" smtClean="0"/>
              <a:t> ve </a:t>
            </a:r>
            <a:r>
              <a:rPr lang="tr-TR" sz="1600" dirty="0" err="1" smtClean="0"/>
              <a:t>Yuguang</a:t>
            </a:r>
            <a:r>
              <a:rPr lang="tr-TR" sz="1600" dirty="0" smtClean="0"/>
              <a:t> </a:t>
            </a:r>
            <a:r>
              <a:rPr lang="tr-TR" sz="1600" dirty="0" err="1" smtClean="0"/>
              <a:t>Fang</a:t>
            </a:r>
            <a:r>
              <a:rPr lang="tr-TR" sz="1600" dirty="0" smtClean="0"/>
              <a:t>--</a:t>
            </a:r>
            <a:r>
              <a:rPr lang="tr-TR" sz="1600" dirty="0" err="1" smtClean="0"/>
              <a:t>Department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Electrical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Engineering</a:t>
            </a:r>
            <a:r>
              <a:rPr lang="tr-TR" sz="1600" dirty="0" smtClean="0"/>
              <a:t>,</a:t>
            </a:r>
            <a:r>
              <a:rPr lang="tr-TR" sz="1600" dirty="0" err="1" smtClean="0"/>
              <a:t>University</a:t>
            </a:r>
            <a:r>
              <a:rPr lang="tr-TR" sz="1600" dirty="0" smtClean="0"/>
              <a:t> of Florida, </a:t>
            </a:r>
            <a:r>
              <a:rPr lang="tr-TR" sz="1600" dirty="0" err="1" smtClean="0"/>
              <a:t>Gainesville</a:t>
            </a:r>
            <a:r>
              <a:rPr lang="tr-TR" sz="1600" dirty="0" smtClean="0"/>
              <a:t>:”</a:t>
            </a:r>
            <a:r>
              <a:rPr lang="tr-TR" sz="1600" b="1" i="1" dirty="0" err="1" smtClean="0"/>
              <a:t>Security</a:t>
            </a:r>
            <a:r>
              <a:rPr lang="tr-TR" sz="1600" b="1" i="1" dirty="0" smtClean="0"/>
              <a:t> of 802.16 in Mesh </a:t>
            </a:r>
            <a:r>
              <a:rPr lang="tr-TR" sz="1600" b="1" i="1" dirty="0" err="1" smtClean="0"/>
              <a:t>Mode</a:t>
            </a:r>
            <a:r>
              <a:rPr lang="tr-TR" sz="1600" dirty="0" smtClean="0"/>
              <a:t>”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rgbClr val="002060"/>
                </a:solidFill>
              </a:rPr>
              <a:t>Gizli Kanallar (</a:t>
            </a:r>
            <a:r>
              <a:rPr lang="tr-TR" sz="4000" b="1" dirty="0" err="1" smtClean="0">
                <a:solidFill>
                  <a:srgbClr val="002060"/>
                </a:solidFill>
              </a:rPr>
              <a:t>Covert</a:t>
            </a:r>
            <a:r>
              <a:rPr lang="tr-TR" sz="4000" b="1" dirty="0" smtClean="0">
                <a:solidFill>
                  <a:srgbClr val="002060"/>
                </a:solidFill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</a:rPr>
              <a:t>Channels</a:t>
            </a:r>
            <a:r>
              <a:rPr lang="tr-TR" sz="4000" b="1" dirty="0" smtClean="0">
                <a:solidFill>
                  <a:srgbClr val="002060"/>
                </a:solidFill>
              </a:rPr>
              <a:t>)</a:t>
            </a:r>
            <a:endParaRPr lang="tr-TR" sz="4000" dirty="0">
              <a:solidFill>
                <a:srgbClr val="002060"/>
              </a:solidFill>
            </a:endParaRPr>
          </a:p>
        </p:txBody>
      </p:sp>
      <p:sp>
        <p:nvSpPr>
          <p:cNvPr id="9" name="8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İki kişi arasında gizli bilgilerin </a:t>
            </a:r>
            <a:r>
              <a:rPr lang="tr-TR" dirty="0" err="1" smtClean="0">
                <a:solidFill>
                  <a:srgbClr val="002060"/>
                </a:solidFill>
              </a:rPr>
              <a:t>eldeğiştirmesi</a:t>
            </a:r>
            <a:r>
              <a:rPr lang="tr-TR" dirty="0" smtClean="0">
                <a:solidFill>
                  <a:srgbClr val="002060"/>
                </a:solidFill>
              </a:rPr>
              <a:t> için iletişimi sağlayan kanaldır.  Gizli kanal kurulması iki kişinin karşılıklı anlaşmasını gerektirmektedir. 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Kanalların amaçları: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İletişimimizdeki veriyi saklamaya çalışmak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İletişiminin amacını saklamak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tr-TR" dirty="0" smtClean="0">
                <a:solidFill>
                  <a:srgbClr val="002060"/>
                </a:solidFill>
              </a:rPr>
              <a:t>Böylece;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Gerçek veri transferi, dikkatsiz gözlere zararsız ve kanuna uygunmuş gibi gözükecektir.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Veriyi karıştırmak için ayrı bir şifreleme yapılmasına gerek kalmayacaktır.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Gizli Kanallar (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Covert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 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Channels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)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 çeşitli alanlarda kullanılmaktadır.  Bunlar;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Dosya tabanlı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Görüntü, ses ve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dosyaları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Ağ paket </a:t>
            </a:r>
            <a:r>
              <a:rPr lang="tr-TR" dirty="0" err="1" smtClean="0">
                <a:solidFill>
                  <a:srgbClr val="002060"/>
                </a:solidFill>
              </a:rPr>
              <a:t>steganografisi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Veriler IP paketleri içine gizlenmektedir.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Protokol </a:t>
            </a:r>
            <a:r>
              <a:rPr lang="tr-TR" dirty="0" err="1" smtClean="0">
                <a:solidFill>
                  <a:srgbClr val="002060"/>
                </a:solidFill>
              </a:rPr>
              <a:t>Kapsüllenmesi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SSL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Sockets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Layer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SSH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Shell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8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Gizli Kanallar (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Covert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 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Channels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)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400" b="1" dirty="0" smtClean="0">
                <a:solidFill>
                  <a:srgbClr val="002060"/>
                </a:solidFill>
              </a:rPr>
              <a:t>Gerçek Kimliği Saklama (</a:t>
            </a:r>
            <a:r>
              <a:rPr lang="tr-TR" sz="4400" b="1" dirty="0" err="1" smtClean="0">
                <a:solidFill>
                  <a:srgbClr val="002060"/>
                </a:solidFill>
              </a:rPr>
              <a:t>Anonymity</a:t>
            </a:r>
            <a:r>
              <a:rPr lang="tr-TR" sz="4400" b="1" dirty="0" smtClean="0">
                <a:solidFill>
                  <a:srgbClr val="002060"/>
                </a:solidFill>
              </a:rPr>
              <a:t>)</a:t>
            </a:r>
            <a:endParaRPr lang="tr-TR" sz="4400" dirty="0" smtClean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Veri gönderimi sırasında gerçek kimliği saklayarak bilginin bilinmeyen yada anlaşılamayan biri üzerinden gidiyor olduğunu izlenimi verilerek </a:t>
            </a:r>
            <a:r>
              <a:rPr lang="tr-TR" dirty="0" err="1" smtClean="0">
                <a:solidFill>
                  <a:srgbClr val="002060"/>
                </a:solidFill>
              </a:rPr>
              <a:t>te</a:t>
            </a:r>
            <a:r>
              <a:rPr lang="tr-TR" dirty="0" smtClean="0">
                <a:solidFill>
                  <a:srgbClr val="002060"/>
                </a:solidFill>
              </a:rPr>
              <a:t> bilgi zarar görmeden gönderilebilmektedir.</a:t>
            </a:r>
          </a:p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ağlar üzerinde bilinmeyen kullanıcı olayı ağ yöneticilerinin daha fazla dikkatini çekmekte ve bilgi güvenliği tehlikeye girmektedir.</a:t>
            </a:r>
          </a:p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yüzden sadece çok gerektiği durumlarda kullanılması uygundur.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>
                <a:solidFill>
                  <a:srgbClr val="002060"/>
                </a:solidFill>
              </a:rPr>
              <a:t>Steganografi (</a:t>
            </a:r>
            <a:r>
              <a:rPr lang="tr-TR" b="1" dirty="0" err="1" smtClean="0">
                <a:solidFill>
                  <a:srgbClr val="002060"/>
                </a:solidFill>
              </a:rPr>
              <a:t>Steganography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yaklaşım, bir nesnenin içerisine bir verinin gizlenmesi olarak tanımlanabilir.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Ses, sayısal resim, video görüntüleri üzerine veri saklanabilir.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veriler metin dosyası olabileceği gibi, herhangi bir görüntü içerisine başka bir görüntüyü gizlemekte olasıdır.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2345</Words>
  <Application>Microsoft Office PowerPoint</Application>
  <PresentationFormat>Ekran Gösterisi (4:3)</PresentationFormat>
  <Paragraphs>316</Paragraphs>
  <Slides>43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51" baseType="lpstr">
      <vt:lpstr>Arial</vt:lpstr>
      <vt:lpstr>Bradley Hand ITC TT-Bold</vt:lpstr>
      <vt:lpstr>Cambria</vt:lpstr>
      <vt:lpstr>Rage Italic</vt:lpstr>
      <vt:lpstr>Times New Roman</vt:lpstr>
      <vt:lpstr>Wingdings</vt:lpstr>
      <vt:lpstr>Wingdings 2</vt:lpstr>
      <vt:lpstr>Sketchbook</vt:lpstr>
      <vt:lpstr>YMT311 Bilgi Sistemleri ve Güvenliği  Steganografi</vt:lpstr>
      <vt:lpstr>Konu Başlıkları</vt:lpstr>
      <vt:lpstr>Bilgi Gizleme</vt:lpstr>
      <vt:lpstr>Bilgi Gizleme</vt:lpstr>
      <vt:lpstr>Gizli Kanallar (Covert Channels)</vt:lpstr>
      <vt:lpstr>PowerPoint Sunusu</vt:lpstr>
      <vt:lpstr>PowerPoint Sunusu</vt:lpstr>
      <vt:lpstr>Gerçek Kimliği Saklama (Anonymity)</vt:lpstr>
      <vt:lpstr>Steganografi (Steganography) </vt:lpstr>
      <vt:lpstr>PowerPoint Sunusu</vt:lpstr>
      <vt:lpstr>PowerPoint Sunusu</vt:lpstr>
      <vt:lpstr>Dilbilim Steganografi (Linguistic Steganography)</vt:lpstr>
      <vt:lpstr>PowerPoint Sunusu</vt:lpstr>
      <vt:lpstr>Teknik Steganografi (Technical Steganography)</vt:lpstr>
      <vt:lpstr>Steganografinin Kullanım Alanları</vt:lpstr>
      <vt:lpstr>Metin Steganografi</vt:lpstr>
      <vt:lpstr>Metin Steganografi</vt:lpstr>
      <vt:lpstr>1- Açık Alan Yöntemleri (Open Space Methods)</vt:lpstr>
      <vt:lpstr>Açık Alan Yöntemleri</vt:lpstr>
      <vt:lpstr>a) Cümle İçi Boşluk Bırakma</vt:lpstr>
      <vt:lpstr>PowerPoint Sunusu</vt:lpstr>
      <vt:lpstr>b) Satır Kaydırma Kodlaması</vt:lpstr>
      <vt:lpstr>c) Satır Sonu Boşluk Bırakma</vt:lpstr>
      <vt:lpstr>d) Sağ Hizalama</vt:lpstr>
      <vt:lpstr>Sağ Hizalama</vt:lpstr>
      <vt:lpstr>e) Gelecek Kodlaması</vt:lpstr>
      <vt:lpstr>PowerPoint Sunusu</vt:lpstr>
      <vt:lpstr>2- Yazımsal Yöntemler (Syntactic Methods)</vt:lpstr>
      <vt:lpstr>3- Anlamsal Yöntemler (Semantic Methods)</vt:lpstr>
      <vt:lpstr>Görüntü Steganografi</vt:lpstr>
      <vt:lpstr>1- En Önemsiz Bite Ekleme (Least Significant Bit Insertion) </vt:lpstr>
      <vt:lpstr>24 bit görüntüler </vt:lpstr>
      <vt:lpstr>8 bit görüntüler</vt:lpstr>
      <vt:lpstr>Gri-seviye görüntüler</vt:lpstr>
      <vt:lpstr>2- Maskeleme ve Filtreleme (Masking and Filtering )</vt:lpstr>
      <vt:lpstr>Algoritmalar ve Dönüşümler  (Algorithms and Transformations)</vt:lpstr>
      <vt:lpstr>PowerPoint Sunusu</vt:lpstr>
      <vt:lpstr>PowerPoint Sunusu</vt:lpstr>
      <vt:lpstr>PowerPoint Sunusu</vt:lpstr>
      <vt:lpstr>PowerPoint Sunusu</vt:lpstr>
      <vt:lpstr>Sonuç</vt:lpstr>
      <vt:lpstr>Sorular</vt:lpstr>
      <vt:lpstr>Kaynaklar</vt:lpstr>
    </vt:vector>
  </TitlesOfParts>
  <Company>T.Ü.Müh.Mim.Fak.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Türker TUNCER;Özlem AYDIN;ÖZGÜR AYDIN</dc:creator>
  <cp:lastModifiedBy>MÜŞERREF SELÇUK ÖZDEMİR</cp:lastModifiedBy>
  <cp:revision>138</cp:revision>
  <cp:lastPrinted>1601-01-01T00:00:00Z</cp:lastPrinted>
  <dcterms:created xsi:type="dcterms:W3CDTF">2003-05-28T08:15:33Z</dcterms:created>
  <dcterms:modified xsi:type="dcterms:W3CDTF">2022-11-24T06:09:13Z</dcterms:modified>
</cp:coreProperties>
</file>