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61"/>
  </p:notesMasterIdLst>
  <p:sldIdLst>
    <p:sldId id="256" r:id="rId2"/>
    <p:sldId id="259" r:id="rId3"/>
    <p:sldId id="257" r:id="rId4"/>
    <p:sldId id="261" r:id="rId5"/>
    <p:sldId id="312" r:id="rId6"/>
    <p:sldId id="263" r:id="rId7"/>
    <p:sldId id="264" r:id="rId8"/>
    <p:sldId id="313" r:id="rId9"/>
    <p:sldId id="262" r:id="rId10"/>
    <p:sldId id="265" r:id="rId11"/>
    <p:sldId id="266" r:id="rId12"/>
    <p:sldId id="271" r:id="rId13"/>
    <p:sldId id="267" r:id="rId14"/>
    <p:sldId id="268" r:id="rId15"/>
    <p:sldId id="269" r:id="rId16"/>
    <p:sldId id="270" r:id="rId17"/>
    <p:sldId id="314" r:id="rId18"/>
    <p:sldId id="258" r:id="rId19"/>
    <p:sldId id="315" r:id="rId20"/>
    <p:sldId id="274" r:id="rId21"/>
    <p:sldId id="316" r:id="rId22"/>
    <p:sldId id="275" r:id="rId23"/>
    <p:sldId id="276" r:id="rId24"/>
    <p:sldId id="277" r:id="rId25"/>
    <p:sldId id="318" r:id="rId26"/>
    <p:sldId id="319" r:id="rId27"/>
    <p:sldId id="279" r:id="rId28"/>
    <p:sldId id="280" r:id="rId29"/>
    <p:sldId id="281" r:id="rId30"/>
    <p:sldId id="282" r:id="rId31"/>
    <p:sldId id="283" r:id="rId32"/>
    <p:sldId id="284" r:id="rId33"/>
    <p:sldId id="285" r:id="rId34"/>
    <p:sldId id="286" r:id="rId35"/>
    <p:sldId id="287" r:id="rId36"/>
    <p:sldId id="288" r:id="rId37"/>
    <p:sldId id="317" r:id="rId38"/>
    <p:sldId id="320" r:id="rId39"/>
    <p:sldId id="289" r:id="rId40"/>
    <p:sldId id="290" r:id="rId41"/>
    <p:sldId id="291" r:id="rId42"/>
    <p:sldId id="292" r:id="rId43"/>
    <p:sldId id="321"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B52B3-1A14-4B61-8DD1-7CBB9D124B6D}" type="datetimeFigureOut">
              <a:rPr lang="tr-TR" smtClean="0"/>
              <a:t>12.10.2021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B1C34-8FC6-4DF2-8814-3C1EA96ECD5F}" type="slidenum">
              <a:rPr lang="tr-TR" smtClean="0"/>
              <a:t>‹#›</a:t>
            </a:fld>
            <a:endParaRPr lang="tr-TR"/>
          </a:p>
        </p:txBody>
      </p:sp>
    </p:spTree>
    <p:extLst>
      <p:ext uri="{BB962C8B-B14F-4D97-AF65-F5344CB8AC3E}">
        <p14:creationId xmlns:p14="http://schemas.microsoft.com/office/powerpoint/2010/main" val="414854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73B1C34-8FC6-4DF2-8814-3C1EA96ECD5F}" type="slidenum">
              <a:rPr lang="tr-TR" smtClean="0"/>
              <a:t>1</a:t>
            </a:fld>
            <a:endParaRPr lang="tr-TR"/>
          </a:p>
        </p:txBody>
      </p:sp>
    </p:spTree>
    <p:extLst>
      <p:ext uri="{BB962C8B-B14F-4D97-AF65-F5344CB8AC3E}">
        <p14:creationId xmlns:p14="http://schemas.microsoft.com/office/powerpoint/2010/main" val="873578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6BC0A1DF-D52A-4FAF-A292-5D4866170124}"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2019699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BC0A1DF-D52A-4FAF-A292-5D4866170124}"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302590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BC0A1DF-D52A-4FAF-A292-5D4866170124}"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31682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BC0A1DF-D52A-4FAF-A292-5D4866170124}"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198305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6BC0A1DF-D52A-4FAF-A292-5D4866170124}" type="datetimeFigureOut">
              <a:rPr lang="tr-TR" smtClean="0"/>
              <a:t>12.10.2021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102522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BC0A1DF-D52A-4FAF-A292-5D4866170124}"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40159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BC0A1DF-D52A-4FAF-A292-5D4866170124}" type="datetimeFigureOut">
              <a:rPr lang="tr-TR" smtClean="0"/>
              <a:t>12.10.2021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148367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BC0A1DF-D52A-4FAF-A292-5D4866170124}" type="datetimeFigureOut">
              <a:rPr lang="tr-TR" smtClean="0"/>
              <a:t>12.10.2021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204069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BC0A1DF-D52A-4FAF-A292-5D4866170124}" type="datetimeFigureOut">
              <a:rPr lang="tr-TR" smtClean="0"/>
              <a:t>12.10.2021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400890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BC0A1DF-D52A-4FAF-A292-5D4866170124}"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171145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6BC0A1DF-D52A-4FAF-A292-5D4866170124}" type="datetimeFigureOut">
              <a:rPr lang="tr-TR" smtClean="0"/>
              <a:t>12.10.2021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FFADA38-5512-4F66-9D30-C4431FFC504D}" type="slidenum">
              <a:rPr lang="tr-TR" smtClean="0"/>
              <a:t>‹#›</a:t>
            </a:fld>
            <a:endParaRPr lang="tr-TR"/>
          </a:p>
        </p:txBody>
      </p:sp>
    </p:spTree>
    <p:extLst>
      <p:ext uri="{BB962C8B-B14F-4D97-AF65-F5344CB8AC3E}">
        <p14:creationId xmlns:p14="http://schemas.microsoft.com/office/powerpoint/2010/main" val="1650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0A1DF-D52A-4FAF-A292-5D4866170124}" type="datetimeFigureOut">
              <a:rPr lang="tr-TR" smtClean="0"/>
              <a:t>12.10.2021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ADA38-5512-4F66-9D30-C4431FFC504D}" type="slidenum">
              <a:rPr lang="tr-TR" smtClean="0"/>
              <a:t>‹#›</a:t>
            </a:fld>
            <a:endParaRPr lang="tr-TR"/>
          </a:p>
        </p:txBody>
      </p:sp>
    </p:spTree>
    <p:extLst>
      <p:ext uri="{BB962C8B-B14F-4D97-AF65-F5344CB8AC3E}">
        <p14:creationId xmlns:p14="http://schemas.microsoft.com/office/powerpoint/2010/main" val="8568401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1.wmf"/><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oleObject" Target="../embeddings/oleObject5.bin"/><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Programlama Dilleri</a:t>
            </a:r>
            <a:endParaRPr lang="tr-TR" dirty="0"/>
          </a:p>
        </p:txBody>
      </p:sp>
      <p:sp>
        <p:nvSpPr>
          <p:cNvPr id="3" name="Alt Başlık 2"/>
          <p:cNvSpPr>
            <a:spLocks noGrp="1"/>
          </p:cNvSpPr>
          <p:nvPr>
            <p:ph type="subTitle" idx="1"/>
          </p:nvPr>
        </p:nvSpPr>
        <p:spPr>
          <a:xfrm>
            <a:off x="1594339" y="3971315"/>
            <a:ext cx="9144000" cy="1655762"/>
          </a:xfrm>
        </p:spPr>
        <p:txBody>
          <a:bodyPr/>
          <a:lstStyle/>
          <a:p>
            <a:r>
              <a:rPr lang="tr-TR" dirty="0" smtClean="0"/>
              <a:t>Dr. Öğr. Üyesi Murat AYDOĞAN</a:t>
            </a:r>
            <a:endParaRPr lang="tr-TR" dirty="0"/>
          </a:p>
        </p:txBody>
      </p:sp>
    </p:spTree>
    <p:extLst>
      <p:ext uri="{BB962C8B-B14F-4D97-AF65-F5344CB8AC3E}">
        <p14:creationId xmlns:p14="http://schemas.microsoft.com/office/powerpoint/2010/main" val="2236097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Program</a:t>
            </a:r>
            <a:r>
              <a:rPr lang="tr-TR" dirty="0" smtClean="0"/>
              <a:t>lama Dili Nedir? </a:t>
            </a:r>
            <a:endParaRPr lang="tr-TR" dirty="0"/>
          </a:p>
        </p:txBody>
      </p:sp>
      <p:sp>
        <p:nvSpPr>
          <p:cNvPr id="3" name="2 İçerik Yer Tutucusu"/>
          <p:cNvSpPr>
            <a:spLocks noGrp="1"/>
          </p:cNvSpPr>
          <p:nvPr>
            <p:ph idx="1"/>
          </p:nvPr>
        </p:nvSpPr>
        <p:spPr>
          <a:xfrm>
            <a:off x="2024034" y="1428736"/>
            <a:ext cx="8229600" cy="2471742"/>
          </a:xfrm>
        </p:spPr>
        <p:txBody>
          <a:bodyPr>
            <a:normAutofit/>
          </a:bodyPr>
          <a:lstStyle/>
          <a:p>
            <a:r>
              <a:rPr lang="tr-TR" b="1" dirty="0" smtClean="0"/>
              <a:t>Programlama dili</a:t>
            </a:r>
            <a:r>
              <a:rPr lang="tr-TR" dirty="0" smtClean="0"/>
              <a:t>, bir problemin çözümünün bilgisayardaki gerçekleştirimini ifade etmek amacıyla tasarlanmış ve o programlama dili için </a:t>
            </a:r>
            <a:r>
              <a:rPr lang="tr-TR" dirty="0" smtClean="0">
                <a:solidFill>
                  <a:srgbClr val="0070C0"/>
                </a:solidFill>
              </a:rPr>
              <a:t>hem insanlar hem de bilgisayarlar tarafından ortak olarak anlaşılacak</a:t>
            </a:r>
            <a:r>
              <a:rPr lang="tr-TR" dirty="0" smtClean="0"/>
              <a:t> kurallar ve semboller dizisidir. </a:t>
            </a:r>
            <a:endParaRPr lang="tr-TR" b="1" dirty="0" smtClean="0"/>
          </a:p>
        </p:txBody>
      </p:sp>
      <p:grpSp>
        <p:nvGrpSpPr>
          <p:cNvPr id="4" name="Group 4"/>
          <p:cNvGrpSpPr>
            <a:grpSpLocks/>
          </p:cNvGrpSpPr>
          <p:nvPr/>
        </p:nvGrpSpPr>
        <p:grpSpPr bwMode="auto">
          <a:xfrm>
            <a:off x="5349894" y="3857628"/>
            <a:ext cx="5103824" cy="2286016"/>
            <a:chOff x="700" y="1408"/>
            <a:chExt cx="4398" cy="2412"/>
          </a:xfrm>
        </p:grpSpPr>
        <p:graphicFrame>
          <p:nvGraphicFramePr>
            <p:cNvPr id="5" name="Object 5"/>
            <p:cNvGraphicFramePr>
              <a:graphicFrameLocks noChangeAspect="1"/>
            </p:cNvGraphicFramePr>
            <p:nvPr/>
          </p:nvGraphicFramePr>
          <p:xfrm>
            <a:off x="700" y="3024"/>
            <a:ext cx="1191" cy="796"/>
          </p:xfrm>
          <a:graphic>
            <a:graphicData uri="http://schemas.openxmlformats.org/presentationml/2006/ole">
              <mc:AlternateContent xmlns:mc="http://schemas.openxmlformats.org/markup-compatibility/2006">
                <mc:Choice xmlns:v="urn:schemas-microsoft-com:vml" Requires="v">
                  <p:oleObj spid="_x0000_s1134" name="Clip" r:id="rId3" imgW="4573440" imgH="3055320" progId="">
                    <p:embed/>
                  </p:oleObj>
                </mc:Choice>
                <mc:Fallback>
                  <p:oleObj name="Clip" r:id="rId3" imgW="4573440" imgH="3055320" progId="">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 y="3024"/>
                          <a:ext cx="1191" cy="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4206" y="2951"/>
            <a:ext cx="892" cy="803"/>
          </p:xfrm>
          <a:graphic>
            <a:graphicData uri="http://schemas.openxmlformats.org/presentationml/2006/ole">
              <mc:AlternateContent xmlns:mc="http://schemas.openxmlformats.org/markup-compatibility/2006">
                <mc:Choice xmlns:v="urn:schemas-microsoft-com:vml" Requires="v">
                  <p:oleObj spid="_x0000_s1135" name="Clip" r:id="rId5" imgW="1613520" imgH="1453680" progId="">
                    <p:embed/>
                  </p:oleObj>
                </mc:Choice>
                <mc:Fallback>
                  <p:oleObj name="Clip" r:id="rId5" imgW="1613520" imgH="1453680" progId="">
                    <p:embed/>
                    <p:pic>
                      <p:nvPicPr>
                        <p:cNvPr id="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 y="2951"/>
                          <a:ext cx="892"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7"/>
            <p:cNvSpPr>
              <a:spLocks noChangeArrowheads="1"/>
            </p:cNvSpPr>
            <p:nvPr/>
          </p:nvSpPr>
          <p:spPr bwMode="auto">
            <a:xfrm>
              <a:off x="2042" y="3169"/>
              <a:ext cx="1933" cy="498"/>
            </a:xfrm>
            <a:prstGeom prst="notchedRightArrow">
              <a:avLst>
                <a:gd name="adj1" fmla="val 50000"/>
                <a:gd name="adj2" fmla="val 9703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algn="ctr" eaLnBrk="0" hangingPunct="0">
                <a:lnSpc>
                  <a:spcPct val="90000"/>
                </a:lnSpc>
              </a:pPr>
              <a:r>
                <a:rPr lang="en-US" sz="1600" b="1">
                  <a:effectLst>
                    <a:outerShdw blurRad="38100" dist="38100" dir="2700000" algn="tl">
                      <a:srgbClr val="FFFFFF"/>
                    </a:outerShdw>
                  </a:effectLst>
                </a:rPr>
                <a:t>Program</a:t>
              </a:r>
              <a:r>
                <a:rPr lang="tr-TR" sz="1600" b="1">
                  <a:effectLst>
                    <a:outerShdw blurRad="38100" dist="38100" dir="2700000" algn="tl">
                      <a:srgbClr val="FFFFFF"/>
                    </a:outerShdw>
                  </a:effectLst>
                </a:rPr>
                <a:t>lama Dili</a:t>
              </a:r>
              <a:endParaRPr lang="en-US" sz="1600" b="1">
                <a:effectLst>
                  <a:outerShdw blurRad="38100" dist="38100" dir="2700000" algn="tl">
                    <a:srgbClr val="FFFFFF"/>
                  </a:outerShdw>
                </a:effectLst>
              </a:endParaRPr>
            </a:p>
          </p:txBody>
        </p:sp>
        <p:graphicFrame>
          <p:nvGraphicFramePr>
            <p:cNvPr id="8" name="Object 8"/>
            <p:cNvGraphicFramePr>
              <a:graphicFrameLocks noChangeAspect="1"/>
            </p:cNvGraphicFramePr>
            <p:nvPr/>
          </p:nvGraphicFramePr>
          <p:xfrm>
            <a:off x="2539" y="1408"/>
            <a:ext cx="947" cy="947"/>
          </p:xfrm>
          <a:graphic>
            <a:graphicData uri="http://schemas.openxmlformats.org/presentationml/2006/ole">
              <mc:AlternateContent xmlns:mc="http://schemas.openxmlformats.org/markup-compatibility/2006">
                <mc:Choice xmlns:v="urn:schemas-microsoft-com:vml" Requires="v">
                  <p:oleObj spid="_x0000_s1136" name="Clip" r:id="rId7" imgW="1805760" imgH="1805760" progId="">
                    <p:embed/>
                  </p:oleObj>
                </mc:Choice>
                <mc:Fallback>
                  <p:oleObj name="Clip" r:id="rId7" imgW="1805760" imgH="1805760" progId="">
                    <p:embed/>
                    <p:pic>
                      <p:nvPicPr>
                        <p:cNvPr id="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9" y="1408"/>
                          <a:ext cx="947" cy="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9"/>
            <p:cNvSpPr>
              <a:spLocks noChangeArrowheads="1"/>
            </p:cNvSpPr>
            <p:nvPr/>
          </p:nvSpPr>
          <p:spPr bwMode="auto">
            <a:xfrm rot="-8150166">
              <a:off x="3328" y="2282"/>
              <a:ext cx="1142" cy="498"/>
            </a:xfrm>
            <a:prstGeom prst="notchedRightArrow">
              <a:avLst>
                <a:gd name="adj1" fmla="val 50000"/>
                <a:gd name="adj2" fmla="val 57329"/>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sp>
          <p:nvSpPr>
            <p:cNvPr id="10" name="AutoShape 10"/>
            <p:cNvSpPr>
              <a:spLocks noChangeArrowheads="1"/>
            </p:cNvSpPr>
            <p:nvPr/>
          </p:nvSpPr>
          <p:spPr bwMode="auto">
            <a:xfrm rot="-13301007">
              <a:off x="1445" y="2393"/>
              <a:ext cx="1264" cy="532"/>
            </a:xfrm>
            <a:prstGeom prst="notchedRightArrow">
              <a:avLst>
                <a:gd name="adj1" fmla="val 50000"/>
                <a:gd name="adj2" fmla="val 5939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grpSp>
      <p:pic>
        <p:nvPicPr>
          <p:cNvPr id="16" name="Picture 9"/>
          <p:cNvPicPr>
            <a:picLocks noChangeAspect="1" noChangeArrowheads="1"/>
          </p:cNvPicPr>
          <p:nvPr/>
        </p:nvPicPr>
        <p:blipFill>
          <a:blip r:embed="rId9"/>
          <a:srcRect/>
          <a:stretch>
            <a:fillRect/>
          </a:stretch>
        </p:blipFill>
        <p:spPr bwMode="auto">
          <a:xfrm>
            <a:off x="2524100" y="3929066"/>
            <a:ext cx="1892300" cy="1892300"/>
          </a:xfrm>
          <a:prstGeom prst="rect">
            <a:avLst/>
          </a:prstGeom>
          <a:noFill/>
          <a:ln w="9525">
            <a:noFill/>
            <a:miter lim="800000"/>
            <a:headEnd/>
            <a:tailEnd/>
          </a:ln>
          <a:effectLst/>
        </p:spPr>
      </p:pic>
      <p:sp>
        <p:nvSpPr>
          <p:cNvPr id="17" name="Rectangle 10"/>
          <p:cNvSpPr>
            <a:spLocks noChangeArrowheads="1"/>
          </p:cNvSpPr>
          <p:nvPr/>
        </p:nvSpPr>
        <p:spPr bwMode="auto">
          <a:xfrm>
            <a:off x="1838300" y="5300666"/>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8" name="Picture 8"/>
          <p:cNvPicPr>
            <a:picLocks noChangeAspect="1" noChangeArrowheads="1"/>
          </p:cNvPicPr>
          <p:nvPr/>
        </p:nvPicPr>
        <p:blipFill>
          <a:blip r:embed="rId10"/>
          <a:srcRect/>
          <a:stretch>
            <a:fillRect/>
          </a:stretch>
        </p:blipFill>
        <p:spPr bwMode="auto">
          <a:xfrm>
            <a:off x="2371700" y="5681666"/>
            <a:ext cx="1155700" cy="546100"/>
          </a:xfrm>
          <a:prstGeom prst="rect">
            <a:avLst/>
          </a:prstGeom>
          <a:noFill/>
          <a:ln w="9525">
            <a:noFill/>
            <a:miter lim="800000"/>
            <a:headEnd/>
            <a:tailEnd/>
          </a:ln>
          <a:effectLst/>
        </p:spPr>
      </p:pic>
      <p:pic>
        <p:nvPicPr>
          <p:cNvPr id="19" name="Picture 7"/>
          <p:cNvPicPr>
            <a:picLocks noChangeAspect="1" noChangeArrowheads="1"/>
          </p:cNvPicPr>
          <p:nvPr/>
        </p:nvPicPr>
        <p:blipFill>
          <a:blip r:embed="rId11"/>
          <a:srcRect/>
          <a:stretch>
            <a:fillRect/>
          </a:stretch>
        </p:blipFill>
        <p:spPr bwMode="auto">
          <a:xfrm>
            <a:off x="3971900" y="4005266"/>
            <a:ext cx="1143000" cy="990600"/>
          </a:xfrm>
          <a:prstGeom prst="rect">
            <a:avLst/>
          </a:prstGeom>
          <a:noFill/>
          <a:ln w="9525">
            <a:noFill/>
            <a:miter lim="800000"/>
            <a:headEnd/>
            <a:tailEnd/>
          </a:ln>
          <a:effectLst/>
        </p:spPr>
      </p:pic>
      <p:sp>
        <p:nvSpPr>
          <p:cNvPr id="20" name="Text Box 12"/>
          <p:cNvSpPr txBox="1">
            <a:spLocks noChangeArrowheads="1"/>
          </p:cNvSpPr>
          <p:nvPr/>
        </p:nvSpPr>
        <p:spPr bwMode="auto">
          <a:xfrm>
            <a:off x="4048101" y="4081467"/>
            <a:ext cx="895245" cy="584775"/>
          </a:xfrm>
          <a:prstGeom prst="rect">
            <a:avLst/>
          </a:prstGeom>
          <a:noFill/>
          <a:ln w="9525">
            <a:noFill/>
            <a:miter lim="800000"/>
            <a:headEnd/>
            <a:tailEnd/>
          </a:ln>
          <a:effectLst/>
        </p:spPr>
        <p:txBody>
          <a:bodyPr wrap="none">
            <a:spAutoFit/>
          </a:bodyPr>
          <a:lstStyle/>
          <a:p>
            <a:pPr eaLnBrk="0" hangingPunct="0"/>
            <a:r>
              <a:rPr lang="tr-TR" sz="1600" dirty="0">
                <a:ea typeface="ＭＳ Ｐゴシック" pitchFamily="-112" charset="-128"/>
              </a:rPr>
              <a:t>Bu bir</a:t>
            </a:r>
            <a:endParaRPr lang="en-US" sz="1600" dirty="0">
              <a:ea typeface="ＭＳ Ｐゴシック" pitchFamily="-112" charset="-128"/>
            </a:endParaRPr>
          </a:p>
          <a:p>
            <a:pPr eaLnBrk="0" hangingPunct="0"/>
            <a:r>
              <a:rPr lang="en-US" sz="1600" dirty="0">
                <a:ea typeface="ＭＳ Ｐゴシック" pitchFamily="-112" charset="-128"/>
              </a:rPr>
              <a:t>program</a:t>
            </a:r>
          </a:p>
        </p:txBody>
      </p:sp>
      <p:sp>
        <p:nvSpPr>
          <p:cNvPr id="22" name="21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extLst>
      <p:ext uri="{BB962C8B-B14F-4D97-AF65-F5344CB8AC3E}">
        <p14:creationId xmlns:p14="http://schemas.microsoft.com/office/powerpoint/2010/main" val="11814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981200" y="274638"/>
            <a:ext cx="8229600" cy="1143000"/>
          </a:xfrm>
        </p:spPr>
        <p:txBody>
          <a:bodyPr/>
          <a:lstStyle/>
          <a:p>
            <a:r>
              <a:rPr lang="tr-TR" b="1" dirty="0"/>
              <a:t>Programlama</a:t>
            </a:r>
          </a:p>
        </p:txBody>
      </p:sp>
      <p:grpSp>
        <p:nvGrpSpPr>
          <p:cNvPr id="5" name="Group 4"/>
          <p:cNvGrpSpPr>
            <a:grpSpLocks/>
          </p:cNvGrpSpPr>
          <p:nvPr/>
        </p:nvGrpSpPr>
        <p:grpSpPr bwMode="auto">
          <a:xfrm>
            <a:off x="1860550" y="1484314"/>
            <a:ext cx="8561388" cy="4897437"/>
            <a:chOff x="212" y="1924"/>
            <a:chExt cx="5393" cy="1288"/>
          </a:xfrm>
        </p:grpSpPr>
        <p:sp>
          <p:nvSpPr>
            <p:cNvPr id="6" name="Rectangle 5"/>
            <p:cNvSpPr>
              <a:spLocks noChangeArrowheads="1"/>
            </p:cNvSpPr>
            <p:nvPr/>
          </p:nvSpPr>
          <p:spPr bwMode="auto">
            <a:xfrm>
              <a:off x="212" y="1924"/>
              <a:ext cx="2317" cy="1288"/>
            </a:xfrm>
            <a:prstGeom prst="rect">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int sum(int[] x)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int sum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n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while (n &lt; x.length)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sum += x[n];</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return sum;</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a:t>
              </a:r>
              <a:endParaRPr lang="en-US" sz="2000" b="1">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auto">
            <a:xfrm>
              <a:off x="3264" y="1924"/>
              <a:ext cx="2341" cy="1267"/>
            </a:xfrm>
            <a:prstGeom prst="rect">
              <a:avLst/>
            </a:prstGeom>
            <a:solidFill>
              <a:srgbClr val="FF99CC"/>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rgbClr val="FF99CC"/>
              </a:extrusionClr>
            </a:sp3d>
          </p:spPr>
          <p:txBody>
            <a:bodyPr wrap="none" anchor="ctr">
              <a:flatTx/>
            </a:bodyPr>
            <a:lstStyle/>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10101011111010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11101010101110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a:t>
              </a:r>
              <a:endParaRPr lang="en-US" sz="2800" b="1">
                <a:solidFill>
                  <a:srgbClr val="F8F8F8"/>
                </a:solidFill>
                <a:effectLst>
                  <a:outerShdw blurRad="38100" dist="38100" dir="2700000" algn="tl">
                    <a:srgbClr val="000000"/>
                  </a:outerShdw>
                </a:effectLst>
                <a:latin typeface="Courier New" pitchFamily="49" charset="0"/>
              </a:endParaRPr>
            </a:p>
          </p:txBody>
        </p:sp>
        <p:sp>
          <p:nvSpPr>
            <p:cNvPr id="8" name="AutoShape 7"/>
            <p:cNvSpPr>
              <a:spLocks noChangeArrowheads="1"/>
            </p:cNvSpPr>
            <p:nvPr/>
          </p:nvSpPr>
          <p:spPr bwMode="auto">
            <a:xfrm>
              <a:off x="2620" y="2342"/>
              <a:ext cx="541" cy="446"/>
            </a:xfrm>
            <a:prstGeom prst="leftRightArrow">
              <a:avLst>
                <a:gd name="adj1" fmla="val 50000"/>
                <a:gd name="adj2" fmla="val 24260"/>
              </a:avLst>
            </a:prstGeom>
            <a:solidFill>
              <a:schemeClr val="accent1"/>
            </a:solidFill>
            <a:ln w="12700">
              <a:solidFill>
                <a:schemeClr val="tx1"/>
              </a:solidFill>
              <a:miter lim="800000"/>
              <a:headEnd/>
              <a:tailEnd/>
            </a:ln>
            <a:effectLst/>
          </p:spPr>
          <p:txBody>
            <a:bodyPr wrap="none" anchor="ctr"/>
            <a:lstStyle/>
            <a:p>
              <a:endParaRPr lang="tr-TR"/>
            </a:p>
          </p:txBody>
        </p:sp>
      </p:grpSp>
      <p:sp>
        <p:nvSpPr>
          <p:cNvPr id="10" name="9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extLst>
      <p:ext uri="{BB962C8B-B14F-4D97-AF65-F5344CB8AC3E}">
        <p14:creationId xmlns:p14="http://schemas.microsoft.com/office/powerpoint/2010/main" val="2569419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1230924" y="549276"/>
            <a:ext cx="9158276" cy="5903913"/>
            <a:chOff x="562" y="981"/>
            <a:chExt cx="4790" cy="2823"/>
          </a:xfrm>
        </p:grpSpPr>
        <p:pic>
          <p:nvPicPr>
            <p:cNvPr id="5" name="Picture 5" descr="code_1a"/>
            <p:cNvPicPr>
              <a:picLocks noChangeAspect="1" noChangeArrowheads="1"/>
            </p:cNvPicPr>
            <p:nvPr/>
          </p:nvPicPr>
          <p:blipFill>
            <a:blip r:embed="rId2"/>
            <a:srcRect/>
            <a:stretch>
              <a:fillRect/>
            </a:stretch>
          </p:blipFill>
          <p:spPr bwMode="auto">
            <a:xfrm>
              <a:off x="1601" y="3120"/>
              <a:ext cx="3751" cy="684"/>
            </a:xfrm>
            <a:prstGeom prst="rect">
              <a:avLst/>
            </a:prstGeom>
            <a:ln>
              <a:noFill/>
            </a:ln>
            <a:effectLst>
              <a:outerShdw blurRad="292100" dist="139700" dir="2700000" algn="tl" rotWithShape="0">
                <a:srgbClr val="333333">
                  <a:alpha val="65000"/>
                </a:srgbClr>
              </a:outerShdw>
            </a:effectLst>
          </p:spPr>
        </p:pic>
        <p:grpSp>
          <p:nvGrpSpPr>
            <p:cNvPr id="6" name="Group 6"/>
            <p:cNvGrpSpPr>
              <a:grpSpLocks/>
            </p:cNvGrpSpPr>
            <p:nvPr/>
          </p:nvGrpSpPr>
          <p:grpSpPr bwMode="auto">
            <a:xfrm>
              <a:off x="562" y="981"/>
              <a:ext cx="4670" cy="1963"/>
              <a:chOff x="562" y="981"/>
              <a:chExt cx="4670" cy="1963"/>
            </a:xfrm>
          </p:grpSpPr>
          <p:sp>
            <p:nvSpPr>
              <p:cNvPr id="7" name="AutoShape 7"/>
              <p:cNvSpPr>
                <a:spLocks noChangeArrowheads="1"/>
              </p:cNvSpPr>
              <p:nvPr/>
            </p:nvSpPr>
            <p:spPr bwMode="auto">
              <a:xfrm>
                <a:off x="562" y="981"/>
                <a:ext cx="3131" cy="1679"/>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program </a:t>
                </a:r>
                <a:r>
                  <a:rPr lang="en-US" sz="1400" dirty="0" err="1">
                    <a:effectLst>
                      <a:outerShdw blurRad="38100" dist="38100" dir="2700000" algn="tl">
                        <a:srgbClr val="C0C0C0"/>
                      </a:outerShdw>
                    </a:effectLst>
                    <a:latin typeface="Courier New" pitchFamily="49" charset="0"/>
                  </a:rPr>
                  <a:t>gcd</a:t>
                </a:r>
                <a:r>
                  <a:rPr lang="en-US" sz="1400" dirty="0">
                    <a:effectLst>
                      <a:outerShdw blurRad="38100" dist="38100" dir="2700000" algn="tl">
                        <a:srgbClr val="C0C0C0"/>
                      </a:outerShdw>
                    </a:effectLst>
                    <a:latin typeface="Courier New" pitchFamily="49" charset="0"/>
                  </a:rPr>
                  <a:t>(input, output);</a:t>
                </a:r>
              </a:p>
              <a:p>
                <a:pPr eaLnBrk="0" hangingPunct="0">
                  <a:lnSpc>
                    <a:spcPct val="90000"/>
                  </a:lnSpc>
                  <a:spcBef>
                    <a:spcPct val="45000"/>
                  </a:spcBef>
                  <a:buClr>
                    <a:schemeClr val="tx2"/>
                  </a:buClr>
                  <a:buSzPct val="100000"/>
                </a:pPr>
                <a:r>
                  <a:rPr lang="en-US" sz="1400" dirty="0" err="1">
                    <a:effectLst>
                      <a:outerShdw blurRad="38100" dist="38100" dir="2700000" algn="tl">
                        <a:srgbClr val="C0C0C0"/>
                      </a:outerShdw>
                    </a:effectLst>
                    <a:latin typeface="Courier New" pitchFamily="49" charset="0"/>
                  </a:rPr>
                  <a:t>var</a:t>
                </a: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 integer;</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begin </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read(</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while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&lt;&gt; j do</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if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&gt; j then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else j := j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writeln</a:t>
                </a:r>
                <a:r>
                  <a:rPr lang="en-US" sz="1400" dirty="0">
                    <a:effectLst>
                      <a:outerShdw blurRad="38100" dist="38100" dir="2700000" algn="tl">
                        <a:srgbClr val="C0C0C0"/>
                      </a:outerShdw>
                    </a:effectLst>
                    <a:latin typeface="Courier New" pitchFamily="49" charset="0"/>
                  </a:rPr>
                  <a:t>(</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end.</a:t>
                </a:r>
              </a:p>
            </p:txBody>
          </p:sp>
          <p:grpSp>
            <p:nvGrpSpPr>
              <p:cNvPr id="8" name="Group 8"/>
              <p:cNvGrpSpPr>
                <a:grpSpLocks/>
              </p:cNvGrpSpPr>
              <p:nvPr/>
            </p:nvGrpSpPr>
            <p:grpSpPr bwMode="auto">
              <a:xfrm>
                <a:off x="3693" y="1514"/>
                <a:ext cx="1539" cy="1430"/>
                <a:chOff x="3693" y="1514"/>
                <a:chExt cx="1539" cy="1430"/>
              </a:xfrm>
            </p:grpSpPr>
            <p:sp>
              <p:nvSpPr>
                <p:cNvPr id="9" name="AutoShape 9"/>
                <p:cNvSpPr>
                  <a:spLocks noChangeArrowheads="1"/>
                </p:cNvSpPr>
                <p:nvPr/>
              </p:nvSpPr>
              <p:spPr bwMode="auto">
                <a:xfrm rot="5323067">
                  <a:off x="3387" y="2055"/>
                  <a:ext cx="1259" cy="5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rot="10800000" vert="eaVert" wrap="none" anchor="ctr">
                  <a:flatTx/>
                </a:bodyPr>
                <a:lstStyle/>
                <a:p>
                  <a:pPr algn="ctr" eaLnBrk="0" hangingPunct="0">
                    <a:lnSpc>
                      <a:spcPct val="90000"/>
                    </a:lnSpc>
                  </a:pPr>
                  <a:endParaRPr lang="tr-TR" sz="2800" b="1">
                    <a:solidFill>
                      <a:schemeClr val="tx2"/>
                    </a:solidFill>
                    <a:effectLst>
                      <a:outerShdw blurRad="38100" dist="38100" dir="2700000" algn="tl">
                        <a:srgbClr val="FFFFFF"/>
                      </a:outerShdw>
                    </a:effectLst>
                  </a:endParaRPr>
                </a:p>
              </p:txBody>
            </p:sp>
            <p:sp>
              <p:nvSpPr>
                <p:cNvPr id="10" name="Text Box 10"/>
                <p:cNvSpPr txBox="1">
                  <a:spLocks noChangeArrowheads="1"/>
                </p:cNvSpPr>
                <p:nvPr/>
              </p:nvSpPr>
              <p:spPr bwMode="auto">
                <a:xfrm>
                  <a:off x="3693" y="1514"/>
                  <a:ext cx="1539" cy="124"/>
                </a:xfrm>
                <a:prstGeom prst="rect">
                  <a:avLst/>
                </a:prstGeom>
                <a:noFill/>
                <a:ln w="12700">
                  <a:noFill/>
                  <a:miter lim="800000"/>
                  <a:headEnd/>
                  <a:tailEnd/>
                </a:ln>
                <a:effectLst/>
              </p:spPr>
              <p:txBody>
                <a:bodyPr wrap="none">
                  <a:spAutoFit/>
                  <a:flatTx/>
                </a:bodyPr>
                <a:lstStyle/>
                <a:p>
                  <a:pPr algn="ctr" eaLnBrk="0" hangingPunct="0">
                    <a:lnSpc>
                      <a:spcPct val="90000"/>
                    </a:lnSpc>
                  </a:pPr>
                  <a:r>
                    <a:rPr lang="tr-TR" sz="1200" b="1" dirty="0" smtClean="0">
                      <a:solidFill>
                        <a:schemeClr val="tx2"/>
                      </a:solidFill>
                      <a:effectLst>
                        <a:outerShdw blurRad="38100" dist="38100" dir="2700000" algn="tl">
                          <a:srgbClr val="C0C0C0"/>
                        </a:outerShdw>
                      </a:effectLst>
                    </a:rPr>
                    <a:t>Bilgisayara neden ihtiyaç duyarız?</a:t>
                  </a:r>
                  <a:endParaRPr lang="en-US" sz="1200" b="1" dirty="0">
                    <a:solidFill>
                      <a:schemeClr val="tx2"/>
                    </a:solidFill>
                    <a:effectLst>
                      <a:outerShdw blurRad="38100" dist="38100" dir="2700000" algn="tl">
                        <a:srgbClr val="C0C0C0"/>
                      </a:outerShdw>
                    </a:effectLst>
                  </a:endParaRPr>
                </a:p>
              </p:txBody>
            </p:sp>
          </p:grpSp>
        </p:grpSp>
      </p:grpSp>
      <p:sp>
        <p:nvSpPr>
          <p:cNvPr id="12" name="11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extLst>
      <p:ext uri="{BB962C8B-B14F-4D97-AF65-F5344CB8AC3E}">
        <p14:creationId xmlns:p14="http://schemas.microsoft.com/office/powerpoint/2010/main" val="38498462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952597" y="142853"/>
          <a:ext cx="3357587" cy="2393891"/>
        </p:xfrm>
        <a:graphic>
          <a:graphicData uri="http://schemas.openxmlformats.org/presentationml/2006/ole">
            <mc:AlternateContent xmlns:mc="http://schemas.openxmlformats.org/markup-compatibility/2006">
              <mc:Choice xmlns:v="urn:schemas-microsoft-com:vml" Requires="v">
                <p:oleObj spid="_x0000_s2120" name="Bit Eşlem Resmi" r:id="rId3" imgW="3610479" imgH="1352381" progId="PBrush">
                  <p:embed/>
                </p:oleObj>
              </mc:Choice>
              <mc:Fallback>
                <p:oleObj name="Bit Eşlem Resmi" r:id="rId3" imgW="3610479" imgH="1352381" progId="PBrush">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597" y="142853"/>
                        <a:ext cx="3357587" cy="2393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5667372" y="285728"/>
          <a:ext cx="3095938" cy="2214578"/>
        </p:xfrm>
        <a:graphic>
          <a:graphicData uri="http://schemas.openxmlformats.org/presentationml/2006/ole">
            <mc:AlternateContent xmlns:mc="http://schemas.openxmlformats.org/markup-compatibility/2006">
              <mc:Choice xmlns:v="urn:schemas-microsoft-com:vml" Requires="v">
                <p:oleObj spid="_x0000_s2121" name="Bit Eşlem Resmi" r:id="rId5" imgW="3266667" imgH="1314286" progId="PBrush">
                  <p:embed/>
                </p:oleObj>
              </mc:Choice>
              <mc:Fallback>
                <p:oleObj name="Bit Eşlem Resmi" r:id="rId5" imgW="3266667" imgH="1314286" progId="PBrush">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7372" y="285728"/>
                        <a:ext cx="3095938"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AutoShape 22"/>
          <p:cNvSpPr>
            <a:spLocks noChangeArrowheads="1"/>
          </p:cNvSpPr>
          <p:nvPr/>
        </p:nvSpPr>
        <p:spPr bwMode="auto">
          <a:xfrm>
            <a:off x="1809720" y="42021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5" name="WordArt 23"/>
          <p:cNvSpPr>
            <a:spLocks noChangeArrowheads="1" noChangeShapeType="1" noTextEdit="1"/>
          </p:cNvSpPr>
          <p:nvPr/>
        </p:nvSpPr>
        <p:spPr bwMode="auto">
          <a:xfrm>
            <a:off x="2063720" y="4506919"/>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6" name="Line 24"/>
          <p:cNvSpPr>
            <a:spLocks noChangeShapeType="1"/>
          </p:cNvSpPr>
          <p:nvPr/>
        </p:nvSpPr>
        <p:spPr bwMode="auto">
          <a:xfrm flipV="1">
            <a:off x="3638520" y="4735518"/>
            <a:ext cx="723900" cy="12700"/>
          </a:xfrm>
          <a:prstGeom prst="line">
            <a:avLst/>
          </a:prstGeom>
          <a:noFill/>
          <a:ln w="9525">
            <a:solidFill>
              <a:schemeClr val="tx1"/>
            </a:solidFill>
            <a:round/>
            <a:headEnd/>
            <a:tailEnd type="triangle" w="med" len="med"/>
          </a:ln>
        </p:spPr>
        <p:txBody>
          <a:bodyPr wrap="none"/>
          <a:lstStyle/>
          <a:p>
            <a:endParaRPr lang="tr-TR"/>
          </a:p>
        </p:txBody>
      </p:sp>
      <p:sp>
        <p:nvSpPr>
          <p:cNvPr id="7" name="AutoShape 26"/>
          <p:cNvSpPr>
            <a:spLocks noChangeArrowheads="1"/>
          </p:cNvSpPr>
          <p:nvPr/>
        </p:nvSpPr>
        <p:spPr bwMode="auto">
          <a:xfrm>
            <a:off x="7131020" y="4240218"/>
            <a:ext cx="1828800" cy="914400"/>
          </a:xfrm>
          <a:prstGeom prst="flowChartProcess">
            <a:avLst/>
          </a:prstGeom>
          <a:solidFill>
            <a:schemeClr val="accent1"/>
          </a:solidFill>
          <a:ln w="9525">
            <a:solidFill>
              <a:schemeClr val="tx1"/>
            </a:solidFill>
            <a:miter lim="800000"/>
            <a:headEnd/>
            <a:tailEnd/>
          </a:ln>
        </p:spPr>
        <p:txBody>
          <a:bodyPr wrap="none" anchor="ctr"/>
          <a:lstStyle/>
          <a:p>
            <a:pPr algn="ctr"/>
            <a:endParaRPr lang="tr-TR"/>
          </a:p>
        </p:txBody>
      </p:sp>
      <p:sp>
        <p:nvSpPr>
          <p:cNvPr id="8" name="AutoShape 27"/>
          <p:cNvSpPr>
            <a:spLocks noChangeArrowheads="1"/>
          </p:cNvSpPr>
          <p:nvPr/>
        </p:nvSpPr>
        <p:spPr bwMode="auto">
          <a:xfrm>
            <a:off x="4400520" y="42148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9" name="WordArt 28"/>
          <p:cNvSpPr>
            <a:spLocks noChangeArrowheads="1" noChangeShapeType="1" noTextEdit="1"/>
          </p:cNvSpPr>
          <p:nvPr/>
        </p:nvSpPr>
        <p:spPr bwMode="auto">
          <a:xfrm>
            <a:off x="4476721" y="4443419"/>
            <a:ext cx="1476375"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Derleyici</a:t>
            </a:r>
          </a:p>
        </p:txBody>
      </p:sp>
      <p:sp>
        <p:nvSpPr>
          <p:cNvPr id="10" name="Line 29"/>
          <p:cNvSpPr>
            <a:spLocks noChangeShapeType="1"/>
          </p:cNvSpPr>
          <p:nvPr/>
        </p:nvSpPr>
        <p:spPr bwMode="auto">
          <a:xfrm>
            <a:off x="6229320" y="4735518"/>
            <a:ext cx="762000" cy="0"/>
          </a:xfrm>
          <a:prstGeom prst="line">
            <a:avLst/>
          </a:prstGeom>
          <a:noFill/>
          <a:ln w="9525">
            <a:solidFill>
              <a:schemeClr val="tx1"/>
            </a:solidFill>
            <a:round/>
            <a:headEnd/>
            <a:tailEnd type="triangle" w="med" len="med"/>
          </a:ln>
        </p:spPr>
        <p:txBody>
          <a:bodyPr wrap="none"/>
          <a:lstStyle/>
          <a:p>
            <a:endParaRPr lang="tr-TR"/>
          </a:p>
        </p:txBody>
      </p:sp>
      <p:sp>
        <p:nvSpPr>
          <p:cNvPr id="11" name="Line 31"/>
          <p:cNvSpPr>
            <a:spLocks noChangeShapeType="1"/>
          </p:cNvSpPr>
          <p:nvPr/>
        </p:nvSpPr>
        <p:spPr bwMode="auto">
          <a:xfrm>
            <a:off x="8045420" y="3579818"/>
            <a:ext cx="0" cy="609600"/>
          </a:xfrm>
          <a:prstGeom prst="line">
            <a:avLst/>
          </a:prstGeom>
          <a:noFill/>
          <a:ln w="9525">
            <a:solidFill>
              <a:schemeClr val="tx1"/>
            </a:solidFill>
            <a:round/>
            <a:headEnd/>
            <a:tailEnd type="triangle" w="med" len="med"/>
          </a:ln>
        </p:spPr>
        <p:txBody>
          <a:bodyPr wrap="none"/>
          <a:lstStyle/>
          <a:p>
            <a:endParaRPr lang="tr-TR"/>
          </a:p>
        </p:txBody>
      </p:sp>
      <p:sp>
        <p:nvSpPr>
          <p:cNvPr id="12" name="AutoShape 32"/>
          <p:cNvSpPr>
            <a:spLocks noChangeArrowheads="1"/>
          </p:cNvSpPr>
          <p:nvPr/>
        </p:nvSpPr>
        <p:spPr bwMode="auto">
          <a:xfrm>
            <a:off x="7143720" y="5789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3" name="Line 33"/>
          <p:cNvSpPr>
            <a:spLocks noChangeShapeType="1"/>
          </p:cNvSpPr>
          <p:nvPr/>
        </p:nvSpPr>
        <p:spPr bwMode="auto">
          <a:xfrm>
            <a:off x="8058120" y="5230818"/>
            <a:ext cx="0" cy="533400"/>
          </a:xfrm>
          <a:prstGeom prst="line">
            <a:avLst/>
          </a:prstGeom>
          <a:noFill/>
          <a:ln w="9525">
            <a:solidFill>
              <a:schemeClr val="tx1"/>
            </a:solidFill>
            <a:round/>
            <a:headEnd/>
            <a:tailEnd type="triangle" w="med" len="med"/>
          </a:ln>
        </p:spPr>
        <p:txBody>
          <a:bodyPr wrap="none"/>
          <a:lstStyle/>
          <a:p>
            <a:endParaRPr lang="tr-TR"/>
          </a:p>
        </p:txBody>
      </p:sp>
      <p:sp>
        <p:nvSpPr>
          <p:cNvPr id="14" name="WordArt 35"/>
          <p:cNvSpPr>
            <a:spLocks noChangeArrowheads="1" noChangeShapeType="1" noTextEdit="1"/>
          </p:cNvSpPr>
          <p:nvPr/>
        </p:nvSpPr>
        <p:spPr bwMode="auto">
          <a:xfrm>
            <a:off x="7296120" y="4291018"/>
            <a:ext cx="1390650" cy="857250"/>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Amaç </a:t>
            </a:r>
          </a:p>
          <a:p>
            <a:pPr algn="ctr"/>
            <a:r>
              <a:rPr lang="tr-TR" kern="10">
                <a:ln w="9525">
                  <a:solidFill>
                    <a:srgbClr val="000000"/>
                  </a:solidFill>
                  <a:round/>
                  <a:headEnd/>
                  <a:tailEnd/>
                </a:ln>
                <a:solidFill>
                  <a:srgbClr val="FFFFFF"/>
                </a:solidFill>
                <a:latin typeface="Arial Black"/>
              </a:rPr>
              <a:t>Program</a:t>
            </a:r>
          </a:p>
        </p:txBody>
      </p:sp>
      <p:sp>
        <p:nvSpPr>
          <p:cNvPr id="15" name="WordArt 36"/>
          <p:cNvSpPr>
            <a:spLocks noChangeArrowheads="1" noChangeShapeType="1" noTextEdit="1"/>
          </p:cNvSpPr>
          <p:nvPr/>
        </p:nvSpPr>
        <p:spPr bwMode="auto">
          <a:xfrm>
            <a:off x="7600920" y="6030919"/>
            <a:ext cx="7810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6" name="AutoShape 38"/>
          <p:cNvSpPr>
            <a:spLocks noChangeArrowheads="1"/>
          </p:cNvSpPr>
          <p:nvPr/>
        </p:nvSpPr>
        <p:spPr bwMode="auto">
          <a:xfrm>
            <a:off x="7131020" y="2614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7" name="WordArt 39"/>
          <p:cNvSpPr>
            <a:spLocks noChangeArrowheads="1" noChangeShapeType="1" noTextEdit="1"/>
          </p:cNvSpPr>
          <p:nvPr/>
        </p:nvSpPr>
        <p:spPr bwMode="auto">
          <a:xfrm>
            <a:off x="7372320" y="2830519"/>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extLst>
      <p:ext uri="{BB962C8B-B14F-4D97-AF65-F5344CB8AC3E}">
        <p14:creationId xmlns:p14="http://schemas.microsoft.com/office/powerpoint/2010/main" val="2336873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a:solidFill>
                  <a:schemeClr val="tx1"/>
                </a:solidFill>
              </a:rPr>
              <a:t>Program</a:t>
            </a:r>
            <a:r>
              <a:rPr lang="tr-TR" sz="3200" b="1" dirty="0">
                <a:solidFill>
                  <a:schemeClr val="tx1"/>
                </a:solidFill>
              </a:rPr>
              <a:t>lama Dili Nedir? </a:t>
            </a:r>
            <a:endParaRPr lang="tr-TR" sz="3200" b="1" dirty="0"/>
          </a:p>
        </p:txBody>
      </p:sp>
      <p:sp>
        <p:nvSpPr>
          <p:cNvPr id="3" name="İçerik Yer Tutucusu 2"/>
          <p:cNvSpPr>
            <a:spLocks noGrp="1"/>
          </p:cNvSpPr>
          <p:nvPr>
            <p:ph sz="quarter" idx="1"/>
          </p:nvPr>
        </p:nvSpPr>
        <p:spPr/>
        <p:txBody>
          <a:bodyPr>
            <a:normAutofit/>
          </a:bodyPr>
          <a:lstStyle/>
          <a:p>
            <a:pPr>
              <a:buNone/>
            </a:pPr>
            <a:r>
              <a:rPr lang="tr-TR" b="1" dirty="0" smtClean="0"/>
              <a:t>	Makine </a:t>
            </a:r>
            <a:r>
              <a:rPr lang="tr-TR" b="1" dirty="0"/>
              <a:t>Dili</a:t>
            </a:r>
            <a:endParaRPr lang="tr-TR" dirty="0"/>
          </a:p>
          <a:p>
            <a:r>
              <a:rPr lang="tr-TR" dirty="0"/>
              <a:t>Bir programlama dilinin bilgisayar tarafından anlaşılması için, o dilin sözdiziminin ve anlamının makine diline çevrilmesi gereklidir. </a:t>
            </a:r>
            <a:endParaRPr lang="tr-TR" dirty="0" smtClean="0"/>
          </a:p>
          <a:p>
            <a:r>
              <a:rPr lang="tr-TR" b="1" dirty="0" smtClean="0"/>
              <a:t>Makine </a:t>
            </a:r>
            <a:r>
              <a:rPr lang="tr-TR" b="1" dirty="0"/>
              <a:t>dili</a:t>
            </a:r>
            <a:r>
              <a:rPr lang="tr-TR" dirty="0"/>
              <a:t>, bir bilgisayarın doğrudan anladığı gösterim olup, bilgisayarların ana dili olarak nitelenebilir.</a:t>
            </a:r>
          </a:p>
          <a:p>
            <a:r>
              <a:rPr lang="tr-TR" dirty="0"/>
              <a:t>Programlama dillerinin makine diline çevrilmesi, </a:t>
            </a:r>
            <a:r>
              <a:rPr lang="tr-TR" dirty="0" smtClean="0"/>
              <a:t>derleme </a:t>
            </a:r>
            <a:r>
              <a:rPr lang="tr-TR" dirty="0"/>
              <a:t>veya yorumlama yöntemleriyle sağlanır.</a:t>
            </a:r>
          </a:p>
          <a:p>
            <a:pPr algn="just"/>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extLst>
      <p:ext uri="{BB962C8B-B14F-4D97-AF65-F5344CB8AC3E}">
        <p14:creationId xmlns:p14="http://schemas.microsoft.com/office/powerpoint/2010/main" val="986108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tr-TR" sz="4000"/>
              <a:t>Neden Farklı Programlama Dilleri? (1)</a:t>
            </a:r>
          </a:p>
        </p:txBody>
      </p:sp>
      <p:sp>
        <p:nvSpPr>
          <p:cNvPr id="17413" name="Rectangle 3"/>
          <p:cNvSpPr>
            <a:spLocks noGrp="1" noChangeArrowheads="1"/>
          </p:cNvSpPr>
          <p:nvPr>
            <p:ph type="body" idx="1"/>
          </p:nvPr>
        </p:nvSpPr>
        <p:spPr/>
        <p:txBody>
          <a:bodyPr>
            <a:normAutofit/>
          </a:bodyPr>
          <a:lstStyle/>
          <a:p>
            <a:pPr eaLnBrk="1" hangingPunct="1">
              <a:lnSpc>
                <a:spcPct val="90000"/>
              </a:lnSpc>
            </a:pPr>
            <a:r>
              <a:rPr lang="tr-TR" dirty="0"/>
              <a:t>Programlama dillerinin zaman içinde gelişimidir.</a:t>
            </a:r>
          </a:p>
          <a:p>
            <a:pPr eaLnBrk="1" hangingPunct="1">
              <a:lnSpc>
                <a:spcPct val="90000"/>
              </a:lnSpc>
            </a:pPr>
            <a:r>
              <a:rPr lang="tr-TR" dirty="0"/>
              <a:t>Araştırmacıların programlama dillerinde daha iyi tasarımlar yapmaları sonucunda gelişme olmaktadır.</a:t>
            </a:r>
          </a:p>
          <a:p>
            <a:pPr eaLnBrk="1" hangingPunct="1">
              <a:lnSpc>
                <a:spcPct val="90000"/>
              </a:lnSpc>
            </a:pPr>
            <a:r>
              <a:rPr lang="tr-TR" dirty="0"/>
              <a:t>İlk programlama dilleri 1950’lerin başlarında geliştirilmiştir.</a:t>
            </a:r>
          </a:p>
          <a:p>
            <a:pPr eaLnBrk="1" hangingPunct="1">
              <a:lnSpc>
                <a:spcPct val="90000"/>
              </a:lnSpc>
            </a:pPr>
            <a:r>
              <a:rPr lang="tr-TR" dirty="0"/>
              <a:t>Bugünkü programlama dilleri ile karşılaştırıldıklarında oldukça zayıf bir dil tasarımına sahiplerdi.</a:t>
            </a:r>
          </a:p>
          <a:p>
            <a:pPr eaLnBrk="1" hangingPunct="1">
              <a:lnSpc>
                <a:spcPct val="90000"/>
              </a:lnSpc>
            </a:pPr>
            <a:r>
              <a:rPr lang="tr-TR" dirty="0"/>
              <a:t>Modern programlama dilleri ilk programlama dillerinden çok farklı özelliklere sahip olacak şekilde geliştirilmişlerdir.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extLst>
      <p:ext uri="{BB962C8B-B14F-4D97-AF65-F5344CB8AC3E}">
        <p14:creationId xmlns:p14="http://schemas.microsoft.com/office/powerpoint/2010/main" val="3905276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tr-TR" sz="4000"/>
              <a:t>Neden Farklı Programlama Dilleri? (1)</a:t>
            </a:r>
          </a:p>
        </p:txBody>
      </p:sp>
      <p:sp>
        <p:nvSpPr>
          <p:cNvPr id="18437" name="Rectangle 3"/>
          <p:cNvSpPr>
            <a:spLocks noGrp="1" noChangeArrowheads="1"/>
          </p:cNvSpPr>
          <p:nvPr>
            <p:ph type="body" idx="1"/>
          </p:nvPr>
        </p:nvSpPr>
        <p:spPr/>
        <p:txBody>
          <a:bodyPr>
            <a:noAutofit/>
          </a:bodyPr>
          <a:lstStyle/>
          <a:p>
            <a:pPr eaLnBrk="1" hangingPunct="1">
              <a:lnSpc>
                <a:spcPct val="90000"/>
              </a:lnSpc>
            </a:pPr>
            <a:r>
              <a:rPr lang="tr-TR" sz="2400" dirty="0"/>
              <a:t>Değişik programlama gereksinimleri ortaya çıkmıştır.</a:t>
            </a:r>
          </a:p>
          <a:p>
            <a:pPr eaLnBrk="1" hangingPunct="1">
              <a:lnSpc>
                <a:spcPct val="90000"/>
              </a:lnSpc>
            </a:pPr>
            <a:r>
              <a:rPr lang="tr-TR" sz="2400" dirty="0"/>
              <a:t>Gereksinimlere göre, birbirlerinden çok farklı özelliklere sahip olan çok sayıda programlama dili geliştirilmiştir.</a:t>
            </a:r>
          </a:p>
          <a:p>
            <a:pPr eaLnBrk="1" hangingPunct="1">
              <a:lnSpc>
                <a:spcPct val="90000"/>
              </a:lnSpc>
            </a:pPr>
            <a:r>
              <a:rPr lang="tr-TR" sz="2400" dirty="0"/>
              <a:t>Bilgisayarlarda kullanılan programlar genel olarak “sistem programları” ve “uygulama programları” olmak üzere ikiye ayrılmaktadırlar. </a:t>
            </a:r>
          </a:p>
          <a:p>
            <a:pPr eaLnBrk="1" hangingPunct="1">
              <a:lnSpc>
                <a:spcPct val="90000"/>
              </a:lnSpc>
            </a:pPr>
            <a:r>
              <a:rPr lang="tr-TR" sz="2400" dirty="0"/>
              <a:t>Bazı programlama dilleri sistem programları, bazıları ise uygulama programları yazmak üzere tasarlanmışlardır.</a:t>
            </a:r>
          </a:p>
          <a:p>
            <a:pPr eaLnBrk="1" hangingPunct="1">
              <a:lnSpc>
                <a:spcPct val="90000"/>
              </a:lnSpc>
            </a:pPr>
            <a:r>
              <a:rPr lang="tr-TR" sz="2400" dirty="0"/>
              <a:t>Farklı uygulama türleri bulunduğundan, bu uygulamalara cevap verebilecek çeşitlilikte programlama dilleri de geliştirilmiştir. </a:t>
            </a:r>
          </a:p>
          <a:p>
            <a:pPr eaLnBrk="1" hangingPunct="1">
              <a:lnSpc>
                <a:spcPct val="90000"/>
              </a:lnSpc>
            </a:pPr>
            <a:r>
              <a:rPr lang="tr-TR" sz="2400" dirty="0"/>
              <a:t>Bir iş için uygun olan programlama dili, diğer iş için uygun olmayabilmektedir. Bilgisayarlar birbirinden farklı amaçlar için kullanıldığından, çok sayıda programlama dili geliştirilmiştir.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extLst>
      <p:ext uri="{BB962C8B-B14F-4D97-AF65-F5344CB8AC3E}">
        <p14:creationId xmlns:p14="http://schemas.microsoft.com/office/powerpoint/2010/main" val="19934840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Programlama Dillerinin Sınıflandırılması</a:t>
            </a:r>
            <a:endParaRPr lang="tr-TR" dirty="0"/>
          </a:p>
        </p:txBody>
      </p:sp>
      <p:sp>
        <p:nvSpPr>
          <p:cNvPr id="3" name="İçerik Yer Tutucusu 2"/>
          <p:cNvSpPr>
            <a:spLocks noGrp="1"/>
          </p:cNvSpPr>
          <p:nvPr>
            <p:ph idx="1"/>
          </p:nvPr>
        </p:nvSpPr>
        <p:spPr/>
        <p:txBody>
          <a:bodyPr/>
          <a:lstStyle/>
          <a:p>
            <a:pPr marL="514350" indent="-514350">
              <a:buFont typeface="+mj-lt"/>
              <a:buAutoNum type="arabicPeriod"/>
            </a:pPr>
            <a:r>
              <a:rPr lang="tr-TR" dirty="0" smtClean="0"/>
              <a:t>Seviyelerine göre sınıflandırma</a:t>
            </a:r>
          </a:p>
          <a:p>
            <a:pPr marL="514350" indent="-514350">
              <a:buFont typeface="+mj-lt"/>
              <a:buAutoNum type="arabicPeriod"/>
            </a:pPr>
            <a:r>
              <a:rPr lang="tr-TR" dirty="0" smtClean="0"/>
              <a:t>Uygulama alanlarına göre sınıflandırma</a:t>
            </a:r>
          </a:p>
          <a:p>
            <a:pPr marL="514350" indent="-514350">
              <a:buFont typeface="+mj-lt"/>
              <a:buAutoNum type="arabicPeriod"/>
            </a:pPr>
            <a:r>
              <a:rPr lang="tr-TR" dirty="0" smtClean="0"/>
              <a:t>Dillerin tasarım paradigmalarına göre sınıflandırma</a:t>
            </a:r>
            <a:endParaRPr lang="tr-TR" dirty="0"/>
          </a:p>
        </p:txBody>
      </p:sp>
    </p:spTree>
    <p:extLst>
      <p:ext uri="{BB962C8B-B14F-4D97-AF65-F5344CB8AC3E}">
        <p14:creationId xmlns:p14="http://schemas.microsoft.com/office/powerpoint/2010/main" val="3161879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nn-NO" dirty="0" smtClean="0"/>
              <a:t>Programlama Dillerinin Seviye</a:t>
            </a:r>
            <a:r>
              <a:rPr lang="tr-TR" dirty="0" err="1"/>
              <a:t>l</a:t>
            </a:r>
            <a:r>
              <a:rPr lang="tr-TR" dirty="0" err="1" smtClean="0"/>
              <a:t>er</a:t>
            </a:r>
            <a:r>
              <a:rPr lang="nn-NO" dirty="0" smtClean="0"/>
              <a:t>ine Göre Sınıflandırılması</a:t>
            </a:r>
            <a:endParaRPr lang="tr-TR" dirty="0"/>
          </a:p>
        </p:txBody>
      </p:sp>
      <p:sp>
        <p:nvSpPr>
          <p:cNvPr id="3" name="İçerik Yer Tutucusu 2"/>
          <p:cNvSpPr>
            <a:spLocks noGrp="1"/>
          </p:cNvSpPr>
          <p:nvPr>
            <p:ph idx="1"/>
          </p:nvPr>
        </p:nvSpPr>
        <p:spPr/>
        <p:txBody>
          <a:bodyPr/>
          <a:lstStyle/>
          <a:p>
            <a:pPr lvl="0"/>
            <a:r>
              <a:rPr lang="tr-TR" dirty="0" smtClean="0"/>
              <a:t>Makine </a:t>
            </a:r>
            <a:r>
              <a:rPr lang="tr-TR" dirty="0"/>
              <a:t>Dili: 1 ve 0</a:t>
            </a:r>
            <a:endParaRPr lang="tr-TR" sz="1200" dirty="0"/>
          </a:p>
          <a:p>
            <a:pPr lvl="0"/>
            <a:r>
              <a:rPr lang="tr-TR" dirty="0"/>
              <a:t>Düşük Seviyeli: Assembly</a:t>
            </a:r>
            <a:endParaRPr lang="tr-TR" sz="1200" dirty="0"/>
          </a:p>
          <a:p>
            <a:pPr lvl="0"/>
            <a:r>
              <a:rPr lang="tr-TR" dirty="0"/>
              <a:t>Orta Seviye: C, C++</a:t>
            </a:r>
            <a:endParaRPr lang="tr-TR" sz="1200" dirty="0"/>
          </a:p>
          <a:p>
            <a:pPr lvl="0"/>
            <a:r>
              <a:rPr lang="tr-TR" dirty="0"/>
              <a:t>Yüksek Seviye: Pascal, Basic, Fortran, </a:t>
            </a:r>
            <a:r>
              <a:rPr lang="tr-TR" dirty="0" err="1"/>
              <a:t>Cobol</a:t>
            </a:r>
            <a:endParaRPr lang="tr-TR" sz="1200" dirty="0"/>
          </a:p>
          <a:p>
            <a:pPr lvl="1"/>
            <a:r>
              <a:rPr lang="tr-TR" dirty="0"/>
              <a:t>Çok Yüksek Seviye: </a:t>
            </a:r>
            <a:r>
              <a:rPr lang="tr-TR" dirty="0" err="1"/>
              <a:t>Dbase</a:t>
            </a:r>
            <a:r>
              <a:rPr lang="tr-TR" dirty="0"/>
              <a:t>, Visual Basic, Java, SQL, </a:t>
            </a:r>
            <a:r>
              <a:rPr lang="tr-TR" dirty="0" err="1"/>
              <a:t>Paradox</a:t>
            </a:r>
            <a:r>
              <a:rPr lang="tr-TR" dirty="0"/>
              <a:t>, Access, </a:t>
            </a:r>
            <a:r>
              <a:rPr lang="tr-TR" dirty="0" err="1"/>
              <a:t>FileMaker</a:t>
            </a:r>
            <a:r>
              <a:rPr lang="tr-TR" dirty="0"/>
              <a:t>, C#</a:t>
            </a:r>
            <a:endParaRPr lang="tr-TR" sz="1100" dirty="0"/>
          </a:p>
          <a:p>
            <a:endParaRPr lang="tr-TR" dirty="0"/>
          </a:p>
        </p:txBody>
      </p:sp>
    </p:spTree>
    <p:extLst>
      <p:ext uri="{BB962C8B-B14F-4D97-AF65-F5344CB8AC3E}">
        <p14:creationId xmlns:p14="http://schemas.microsoft.com/office/powerpoint/2010/main" val="410082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11"/>
          <p:cNvPicPr>
            <a:picLocks noChangeAspect="1"/>
          </p:cNvPicPr>
          <p:nvPr/>
        </p:nvPicPr>
        <p:blipFill>
          <a:blip r:embed="rId2"/>
          <a:stretch>
            <a:fillRect/>
          </a:stretch>
        </p:blipFill>
        <p:spPr>
          <a:xfrm>
            <a:off x="757420" y="440200"/>
            <a:ext cx="5014913" cy="1177000"/>
          </a:xfrm>
          <a:prstGeom prst="rect">
            <a:avLst/>
          </a:prstGeom>
        </p:spPr>
      </p:pic>
      <p:pic>
        <p:nvPicPr>
          <p:cNvPr id="13" name="Resim 12"/>
          <p:cNvPicPr>
            <a:picLocks noChangeAspect="1"/>
          </p:cNvPicPr>
          <p:nvPr/>
        </p:nvPicPr>
        <p:blipFill>
          <a:blip r:embed="rId3"/>
          <a:stretch>
            <a:fillRect/>
          </a:stretch>
        </p:blipFill>
        <p:spPr>
          <a:xfrm>
            <a:off x="935464" y="1922872"/>
            <a:ext cx="2214563" cy="3152934"/>
          </a:xfrm>
          <a:prstGeom prst="rect">
            <a:avLst/>
          </a:prstGeom>
        </p:spPr>
      </p:pic>
      <p:pic>
        <p:nvPicPr>
          <p:cNvPr id="14" name="Resim 13"/>
          <p:cNvPicPr>
            <a:picLocks noChangeAspect="1"/>
          </p:cNvPicPr>
          <p:nvPr/>
        </p:nvPicPr>
        <p:blipFill>
          <a:blip r:embed="rId4"/>
          <a:stretch>
            <a:fillRect/>
          </a:stretch>
        </p:blipFill>
        <p:spPr>
          <a:xfrm>
            <a:off x="4796570" y="3392507"/>
            <a:ext cx="5000625" cy="1198400"/>
          </a:xfrm>
          <a:prstGeom prst="rect">
            <a:avLst/>
          </a:prstGeom>
        </p:spPr>
      </p:pic>
      <p:pic>
        <p:nvPicPr>
          <p:cNvPr id="15" name="Resim 14"/>
          <p:cNvPicPr>
            <a:picLocks noChangeAspect="1"/>
          </p:cNvPicPr>
          <p:nvPr/>
        </p:nvPicPr>
        <p:blipFill>
          <a:blip r:embed="rId5"/>
          <a:stretch>
            <a:fillRect/>
          </a:stretch>
        </p:blipFill>
        <p:spPr>
          <a:xfrm>
            <a:off x="4796570" y="4744914"/>
            <a:ext cx="4819650" cy="457200"/>
          </a:xfrm>
          <a:prstGeom prst="rect">
            <a:avLst/>
          </a:prstGeom>
        </p:spPr>
      </p:pic>
      <p:pic>
        <p:nvPicPr>
          <p:cNvPr id="16" name="Resim 15"/>
          <p:cNvPicPr>
            <a:picLocks noChangeAspect="1"/>
          </p:cNvPicPr>
          <p:nvPr/>
        </p:nvPicPr>
        <p:blipFill>
          <a:blip r:embed="rId6"/>
          <a:stretch>
            <a:fillRect/>
          </a:stretch>
        </p:blipFill>
        <p:spPr>
          <a:xfrm>
            <a:off x="4796570" y="1771207"/>
            <a:ext cx="6657975" cy="1524000"/>
          </a:xfrm>
          <a:prstGeom prst="rect">
            <a:avLst/>
          </a:prstGeom>
        </p:spPr>
      </p:pic>
    </p:spTree>
    <p:extLst>
      <p:ext uri="{BB962C8B-B14F-4D97-AF65-F5344CB8AC3E}">
        <p14:creationId xmlns:p14="http://schemas.microsoft.com/office/powerpoint/2010/main" val="3057944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60949" y="-71480"/>
            <a:ext cx="10058400" cy="1450757"/>
          </a:xfrm>
        </p:spPr>
        <p:txBody>
          <a:bodyPr/>
          <a:lstStyle/>
          <a:p>
            <a:r>
              <a:rPr lang="tr-TR" dirty="0" smtClean="0"/>
              <a:t>Amaç</a:t>
            </a:r>
            <a:endParaRPr lang="tr-TR" dirty="0"/>
          </a:p>
        </p:txBody>
      </p:sp>
      <p:sp>
        <p:nvSpPr>
          <p:cNvPr id="3" name="2 İçerik Yer Tutucusu"/>
          <p:cNvSpPr>
            <a:spLocks noGrp="1"/>
          </p:cNvSpPr>
          <p:nvPr>
            <p:ph idx="1"/>
          </p:nvPr>
        </p:nvSpPr>
        <p:spPr>
          <a:xfrm>
            <a:off x="560949" y="1071546"/>
            <a:ext cx="11255913" cy="5143536"/>
          </a:xfrm>
        </p:spPr>
        <p:txBody>
          <a:bodyPr>
            <a:noAutofit/>
          </a:bodyPr>
          <a:lstStyle/>
          <a:p>
            <a:r>
              <a:rPr lang="tr-TR" sz="2400" dirty="0"/>
              <a:t>Dil öğretmek değil. Bu derste, programlama dillerinin temel kavramları ve bu kavramlar için çeşitli dillerde sağlanan yapılar incelenecektir. Tanıtılan kavramları örneklemek için, </a:t>
            </a:r>
            <a:r>
              <a:rPr lang="tr-TR" sz="2400" dirty="0" err="1"/>
              <a:t>Pascal</a:t>
            </a:r>
            <a:r>
              <a:rPr lang="tr-TR" sz="2400" dirty="0"/>
              <a:t>, C, C++, Java, </a:t>
            </a:r>
            <a:r>
              <a:rPr lang="tr-TR" sz="2400" dirty="0" err="1"/>
              <a:t>Lisp</a:t>
            </a:r>
            <a:r>
              <a:rPr lang="tr-TR" sz="2400" dirty="0"/>
              <a:t>, Prolog gibi çeşitli programlama dilleri kullanılacaktır.</a:t>
            </a:r>
          </a:p>
          <a:p>
            <a:r>
              <a:rPr lang="tr-TR" sz="2400" dirty="0"/>
              <a:t>Programlama dillerinin ortak kavramlarını incelemek. </a:t>
            </a:r>
          </a:p>
          <a:p>
            <a:r>
              <a:rPr lang="tr-TR" sz="2400" dirty="0"/>
              <a:t>Farklı paradigmaları, yaklaşımları incelemek.</a:t>
            </a:r>
          </a:p>
          <a:p>
            <a:r>
              <a:rPr lang="it-IT" sz="2400" dirty="0"/>
              <a:t>Programlama dilinin “daha iyi” olması ne demektir, ne programlama dilini daha nitelikli yapar</a:t>
            </a:r>
            <a:r>
              <a:rPr lang="tr-TR" sz="2400" dirty="0"/>
              <a:t>?</a:t>
            </a:r>
          </a:p>
          <a:p>
            <a:r>
              <a:rPr lang="tr-TR" sz="2400" dirty="0"/>
              <a:t>Derleyici tasarımı, yazılım mühendisliği, nesneye yönelik tasarım, bilgisayar insan etkileşimi gibi diğer konulara temel oluşturmak.</a:t>
            </a:r>
            <a:br>
              <a:rPr lang="tr-TR" sz="2400" dirty="0"/>
            </a:br>
            <a:endParaRPr lang="tr-TR" sz="2400" dirty="0"/>
          </a:p>
          <a:p>
            <a:r>
              <a:rPr lang="tr-TR" sz="2400" dirty="0"/>
              <a:t>Kısaca bu dersin amacı, öğrencinin hem programlama dillerinin temelindeki kavramları öğrenmesini, hem de programlama dilleri alanında kapsamlı bir bakış açısına sahip olmasını sağlamaktır.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extLst>
      <p:ext uri="{BB962C8B-B14F-4D97-AF65-F5344CB8AC3E}">
        <p14:creationId xmlns:p14="http://schemas.microsoft.com/office/powerpoint/2010/main" val="2822833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Uygulama Alanlarına Göre Sınıflandırma</a:t>
            </a:r>
            <a:endParaRPr lang="tr-TR" dirty="0"/>
          </a:p>
        </p:txBody>
      </p:sp>
      <p:sp>
        <p:nvSpPr>
          <p:cNvPr id="3" name="İçerik Yer Tutucusu 2"/>
          <p:cNvSpPr>
            <a:spLocks noGrp="1"/>
          </p:cNvSpPr>
          <p:nvPr>
            <p:ph idx="1"/>
          </p:nvPr>
        </p:nvSpPr>
        <p:spPr/>
        <p:txBody>
          <a:bodyPr>
            <a:normAutofit fontScale="55000" lnSpcReduction="20000"/>
          </a:bodyPr>
          <a:lstStyle/>
          <a:p>
            <a:pPr marL="0" indent="0">
              <a:buNone/>
            </a:pPr>
            <a:r>
              <a:rPr lang="tr-TR" b="1" dirty="0" smtClean="0"/>
              <a:t>1. Bilimsel ve mühendislik uygulama dilleri</a:t>
            </a:r>
          </a:p>
          <a:p>
            <a:pPr marL="0" indent="0">
              <a:buNone/>
            </a:pPr>
            <a:r>
              <a:rPr lang="tr-TR" dirty="0" smtClean="0"/>
              <a:t>Dizi ve matrislerin etkin kullanımı</a:t>
            </a:r>
          </a:p>
          <a:p>
            <a:r>
              <a:rPr lang="tr-TR" dirty="0" smtClean="0"/>
              <a:t>Fortran, C, Pascal</a:t>
            </a:r>
          </a:p>
          <a:p>
            <a:pPr marL="0" indent="0">
              <a:buNone/>
            </a:pPr>
            <a:r>
              <a:rPr lang="tr-TR" b="1" dirty="0" smtClean="0"/>
              <a:t>2. Mesleki uygulama dilleri</a:t>
            </a:r>
          </a:p>
          <a:p>
            <a:r>
              <a:rPr lang="tr-TR" dirty="0" smtClean="0"/>
              <a:t>Raporlar oluşturun</a:t>
            </a:r>
          </a:p>
          <a:p>
            <a:r>
              <a:rPr lang="tr-TR" dirty="0" smtClean="0"/>
              <a:t>COBOL</a:t>
            </a:r>
          </a:p>
          <a:p>
            <a:pPr marL="0" indent="0">
              <a:buNone/>
            </a:pPr>
            <a:r>
              <a:rPr lang="tr-TR" b="1" dirty="0" smtClean="0"/>
              <a:t>3. Yapay zeka uygulamaları dilleri</a:t>
            </a:r>
          </a:p>
          <a:p>
            <a:r>
              <a:rPr lang="tr-TR" dirty="0" smtClean="0"/>
              <a:t>Sayılar yerine semboller; bağlantılı listeleri(</a:t>
            </a:r>
            <a:r>
              <a:rPr lang="tr-TR" dirty="0" err="1" smtClean="0"/>
              <a:t>Linked</a:t>
            </a:r>
            <a:r>
              <a:rPr lang="tr-TR" dirty="0" smtClean="0"/>
              <a:t> </a:t>
            </a:r>
            <a:r>
              <a:rPr lang="tr-TR" dirty="0" err="1" smtClean="0"/>
              <a:t>List</a:t>
            </a:r>
            <a:r>
              <a:rPr lang="tr-TR" dirty="0" smtClean="0"/>
              <a:t>) kullanır</a:t>
            </a:r>
          </a:p>
          <a:p>
            <a:r>
              <a:rPr lang="tr-TR" dirty="0" smtClean="0"/>
              <a:t>LISP, Prolog, </a:t>
            </a:r>
            <a:r>
              <a:rPr lang="tr-TR" dirty="0" err="1" smtClean="0"/>
              <a:t>Python</a:t>
            </a:r>
            <a:endParaRPr lang="tr-TR" dirty="0" smtClean="0"/>
          </a:p>
          <a:p>
            <a:pPr marL="0" indent="0">
              <a:buNone/>
            </a:pPr>
            <a:r>
              <a:rPr lang="tr-TR" b="1" dirty="0" smtClean="0"/>
              <a:t>4. Sistem programlama dilleri</a:t>
            </a:r>
          </a:p>
          <a:p>
            <a:r>
              <a:rPr lang="tr-TR" dirty="0" smtClean="0"/>
              <a:t>Sürekli kullanım nedeniyle verimliliğe ihtiyaç var</a:t>
            </a:r>
          </a:p>
          <a:p>
            <a:r>
              <a:rPr lang="tr-TR" dirty="0" smtClean="0"/>
              <a:t>C, Assembler</a:t>
            </a:r>
          </a:p>
          <a:p>
            <a:pPr marL="0" indent="0">
              <a:buNone/>
            </a:pPr>
            <a:r>
              <a:rPr lang="tr-TR" b="1" dirty="0" smtClean="0"/>
              <a:t>5. </a:t>
            </a:r>
            <a:r>
              <a:rPr lang="tr-TR" b="1" dirty="0" err="1" smtClean="0"/>
              <a:t>Veritabanı</a:t>
            </a:r>
            <a:r>
              <a:rPr lang="tr-TR" b="1" dirty="0" smtClean="0"/>
              <a:t> dilleri</a:t>
            </a:r>
          </a:p>
          <a:p>
            <a:r>
              <a:rPr lang="tr-TR" dirty="0" smtClean="0"/>
              <a:t>Çoklu verilerin yönetiminde etkinlik sağlarlar.</a:t>
            </a:r>
            <a:endParaRPr lang="tr-TR" dirty="0" smtClean="0">
              <a:solidFill>
                <a:srgbClr val="FF0000"/>
              </a:solidFill>
            </a:endParaRPr>
          </a:p>
          <a:p>
            <a:r>
              <a:rPr lang="tr-TR" dirty="0" smtClean="0"/>
              <a:t>MSSQL, </a:t>
            </a:r>
            <a:r>
              <a:rPr lang="tr-TR" dirty="0" err="1" smtClean="0"/>
              <a:t>Oracle</a:t>
            </a:r>
            <a:r>
              <a:rPr lang="tr-TR" dirty="0" smtClean="0"/>
              <a:t> Forms</a:t>
            </a:r>
          </a:p>
        </p:txBody>
      </p:sp>
    </p:spTree>
    <p:extLst>
      <p:ext uri="{BB962C8B-B14F-4D97-AF65-F5344CB8AC3E}">
        <p14:creationId xmlns:p14="http://schemas.microsoft.com/office/powerpoint/2010/main" val="2607426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Uygulama Alanlarına Göre Sınıflandırma</a:t>
            </a:r>
          </a:p>
        </p:txBody>
      </p:sp>
      <p:sp>
        <p:nvSpPr>
          <p:cNvPr id="3" name="İçerik Yer Tutucusu 2"/>
          <p:cNvSpPr>
            <a:spLocks noGrp="1"/>
          </p:cNvSpPr>
          <p:nvPr>
            <p:ph idx="1"/>
          </p:nvPr>
        </p:nvSpPr>
        <p:spPr/>
        <p:txBody>
          <a:bodyPr/>
          <a:lstStyle/>
          <a:p>
            <a:pPr marL="0" indent="0">
              <a:buNone/>
            </a:pPr>
            <a:r>
              <a:rPr lang="tr-TR" b="1" dirty="0" smtClean="0"/>
              <a:t>6. Genel Amaçlı programlama dilleri</a:t>
            </a:r>
          </a:p>
          <a:p>
            <a:r>
              <a:rPr lang="tr-TR" dirty="0" smtClean="0"/>
              <a:t>Bir çok kesimin kullanımına olanak sağlar. </a:t>
            </a:r>
          </a:p>
          <a:p>
            <a:r>
              <a:rPr lang="tr-TR" dirty="0" smtClean="0"/>
              <a:t>Java, C#, Basic, Pascal</a:t>
            </a:r>
          </a:p>
          <a:p>
            <a:pPr marL="0" indent="0">
              <a:buNone/>
            </a:pPr>
            <a:r>
              <a:rPr lang="tr-TR" b="1" dirty="0" smtClean="0"/>
              <a:t>7. Modelleme yapmak için geliştirilen diller</a:t>
            </a:r>
          </a:p>
          <a:p>
            <a:r>
              <a:rPr lang="tr-TR" dirty="0" smtClean="0"/>
              <a:t>Gerçek hayat problemlerinin tam olarak koda yansıtılmasını sağlarlar</a:t>
            </a:r>
          </a:p>
          <a:p>
            <a:r>
              <a:rPr lang="tr-TR" dirty="0" smtClean="0"/>
              <a:t>Simula67</a:t>
            </a:r>
            <a:endParaRPr lang="tr-TR" dirty="0"/>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54513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Programlama Dili Değerlendirme Kriterleri</a:t>
            </a:r>
            <a:endParaRPr lang="tr-TR" dirty="0"/>
          </a:p>
        </p:txBody>
      </p:sp>
      <p:sp>
        <p:nvSpPr>
          <p:cNvPr id="3" name="İçerik Yer Tutucusu 2"/>
          <p:cNvSpPr>
            <a:spLocks noGrp="1"/>
          </p:cNvSpPr>
          <p:nvPr>
            <p:ph idx="1"/>
          </p:nvPr>
        </p:nvSpPr>
        <p:spPr/>
        <p:txBody>
          <a:bodyPr/>
          <a:lstStyle/>
          <a:p>
            <a:r>
              <a:rPr lang="tr-TR" b="1" dirty="0"/>
              <a:t>Okunabilirlik (</a:t>
            </a:r>
            <a:r>
              <a:rPr lang="tr-TR" b="1" dirty="0" err="1"/>
              <a:t>Readability</a:t>
            </a:r>
            <a:r>
              <a:rPr lang="tr-TR" b="1" dirty="0"/>
              <a:t>)</a:t>
            </a:r>
            <a:r>
              <a:rPr lang="tr-TR" dirty="0"/>
              <a:t>: programların okunma ve anlaşılma kolaylığı</a:t>
            </a:r>
          </a:p>
          <a:p>
            <a:r>
              <a:rPr lang="tr-TR" dirty="0"/>
              <a:t> </a:t>
            </a:r>
            <a:r>
              <a:rPr lang="tr-TR" b="1" dirty="0"/>
              <a:t>Yazılabilirlik (</a:t>
            </a:r>
            <a:r>
              <a:rPr lang="tr-TR" b="1" dirty="0" err="1"/>
              <a:t>Writability</a:t>
            </a:r>
            <a:r>
              <a:rPr lang="tr-TR" b="1" dirty="0"/>
              <a:t>)</a:t>
            </a:r>
            <a:r>
              <a:rPr lang="tr-TR" dirty="0"/>
              <a:t>: bir dilin programları oluşturmak için kullanılma kolaylığı</a:t>
            </a:r>
          </a:p>
          <a:p>
            <a:r>
              <a:rPr lang="tr-TR" dirty="0"/>
              <a:t> </a:t>
            </a:r>
            <a:r>
              <a:rPr lang="tr-TR" b="1" dirty="0"/>
              <a:t>Güvenilirlik (</a:t>
            </a:r>
            <a:r>
              <a:rPr lang="tr-TR" b="1" dirty="0" err="1"/>
              <a:t>Reliability</a:t>
            </a:r>
            <a:r>
              <a:rPr lang="tr-TR" b="1" dirty="0"/>
              <a:t>)</a:t>
            </a:r>
            <a:r>
              <a:rPr lang="tr-TR" dirty="0"/>
              <a:t>: </a:t>
            </a:r>
            <a:r>
              <a:rPr lang="tr-TR" dirty="0" err="1"/>
              <a:t>spesifikasyonları</a:t>
            </a:r>
            <a:r>
              <a:rPr lang="tr-TR" dirty="0"/>
              <a:t> </a:t>
            </a:r>
            <a:r>
              <a:rPr lang="tr-TR" dirty="0" smtClean="0"/>
              <a:t>yerine getirme</a:t>
            </a:r>
            <a:endParaRPr lang="tr-TR" dirty="0"/>
          </a:p>
          <a:p>
            <a:r>
              <a:rPr lang="tr-TR" dirty="0"/>
              <a:t> </a:t>
            </a:r>
            <a:r>
              <a:rPr lang="tr-TR" b="1" dirty="0"/>
              <a:t>Maliyet (</a:t>
            </a:r>
            <a:r>
              <a:rPr lang="tr-TR" b="1" dirty="0" err="1"/>
              <a:t>Cost</a:t>
            </a:r>
            <a:r>
              <a:rPr lang="tr-TR" b="1" dirty="0"/>
              <a:t>)</a:t>
            </a:r>
            <a:r>
              <a:rPr lang="tr-TR" dirty="0"/>
              <a:t>: nihai toplam </a:t>
            </a:r>
            <a:r>
              <a:rPr lang="tr-TR" dirty="0" smtClean="0"/>
              <a:t>maliyet</a:t>
            </a:r>
          </a:p>
          <a:p>
            <a:r>
              <a:rPr lang="tr-TR" dirty="0" smtClean="0">
                <a:solidFill>
                  <a:srgbClr val="FF0000"/>
                </a:solidFill>
              </a:rPr>
              <a:t>Bir yazılım mühendisi dil değerlendirme ölçütlerini çok iyi bilmelidir.</a:t>
            </a:r>
            <a:endParaRPr lang="tr-TR" dirty="0">
              <a:solidFill>
                <a:srgbClr val="FF0000"/>
              </a:solidFill>
            </a:endParaRPr>
          </a:p>
        </p:txBody>
      </p:sp>
    </p:spTree>
    <p:extLst>
      <p:ext uri="{BB962C8B-B14F-4D97-AF65-F5344CB8AC3E}">
        <p14:creationId xmlns:p14="http://schemas.microsoft.com/office/powerpoint/2010/main" val="92271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Programlama Dili Değerlendirme Kriterleri</a:t>
            </a:r>
            <a:r>
              <a:rPr lang="tr-TR" dirty="0"/>
              <a:t/>
            </a:r>
            <a:br>
              <a:rPr lang="tr-TR" dirty="0"/>
            </a:br>
            <a:endParaRPr lang="tr-TR" dirty="0"/>
          </a:p>
        </p:txBody>
      </p:sp>
      <p:pic>
        <p:nvPicPr>
          <p:cNvPr id="4" name="image17.jpeg" descr="PPL- Introduction – CS/IT STUDENT'S CORNER"/>
          <p:cNvPicPr>
            <a:picLocks noGrp="1"/>
          </p:cNvPicPr>
          <p:nvPr>
            <p:ph idx="1"/>
          </p:nvPr>
        </p:nvPicPr>
        <p:blipFill>
          <a:blip r:embed="rId2" cstate="print"/>
          <a:stretch>
            <a:fillRect/>
          </a:stretch>
        </p:blipFill>
        <p:spPr>
          <a:xfrm>
            <a:off x="2466975" y="1690688"/>
            <a:ext cx="7258050" cy="3486150"/>
          </a:xfrm>
          <a:prstGeom prst="rect">
            <a:avLst/>
          </a:prstGeom>
        </p:spPr>
      </p:pic>
    </p:spTree>
    <p:extLst>
      <p:ext uri="{BB962C8B-B14F-4D97-AF65-F5344CB8AC3E}">
        <p14:creationId xmlns:p14="http://schemas.microsoft.com/office/powerpoint/2010/main" val="369178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Okunabilirlik (</a:t>
            </a:r>
            <a:r>
              <a:rPr lang="tr-TR" b="1" dirty="0" err="1"/>
              <a:t>Readability</a:t>
            </a:r>
            <a:r>
              <a:rPr lang="tr-TR" b="1" dirty="0"/>
              <a:t>)</a:t>
            </a:r>
            <a:endParaRPr lang="tr-TR" dirty="0"/>
          </a:p>
        </p:txBody>
      </p:sp>
      <p:sp>
        <p:nvSpPr>
          <p:cNvPr id="3" name="İçerik Yer Tutucusu 2"/>
          <p:cNvSpPr>
            <a:spLocks noGrp="1"/>
          </p:cNvSpPr>
          <p:nvPr>
            <p:ph idx="1"/>
          </p:nvPr>
        </p:nvSpPr>
        <p:spPr/>
        <p:txBody>
          <a:bodyPr/>
          <a:lstStyle/>
          <a:p>
            <a:r>
              <a:rPr lang="tr-TR" dirty="0"/>
              <a:t>Bir programlama dilinin değerlendirilmesinde en önemli kriterlerden birisi, programların okunabilme ve anlaşılabilme kolaylığıdır.</a:t>
            </a:r>
          </a:p>
          <a:p>
            <a:r>
              <a:rPr lang="tr-TR" dirty="0"/>
              <a:t>Programlama dillerinin okunabilir olmaları, programlarda hata olasılığını azaltır ve programların bakımını kolaylaştırır.</a:t>
            </a:r>
          </a:p>
          <a:p>
            <a:r>
              <a:rPr lang="tr-TR" dirty="0"/>
              <a:t>Bir programlama dilinde yer alan kavramlar, yapılar ve dilin sözdizimi, dilin okunabilirliğini doğrudan etkiler.</a:t>
            </a:r>
          </a:p>
        </p:txBody>
      </p:sp>
    </p:spTree>
    <p:extLst>
      <p:ext uri="{BB962C8B-B14F-4D97-AF65-F5344CB8AC3E}">
        <p14:creationId xmlns:p14="http://schemas.microsoft.com/office/powerpoint/2010/main" val="2491094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Okunabilirlik (</a:t>
            </a:r>
            <a:r>
              <a:rPr lang="tr-TR" b="1" dirty="0" err="1"/>
              <a:t>Readability</a:t>
            </a:r>
            <a:r>
              <a:rPr lang="tr-TR" b="1" dirty="0"/>
              <a:t>)</a:t>
            </a:r>
            <a:endParaRPr lang="tr-TR" dirty="0"/>
          </a:p>
        </p:txBody>
      </p:sp>
      <p:sp>
        <p:nvSpPr>
          <p:cNvPr id="3" name="İçerik Yer Tutucusu 2"/>
          <p:cNvSpPr>
            <a:spLocks noGrp="1"/>
          </p:cNvSpPr>
          <p:nvPr>
            <p:ph idx="1"/>
          </p:nvPr>
        </p:nvSpPr>
        <p:spPr/>
        <p:txBody>
          <a:bodyPr/>
          <a:lstStyle/>
          <a:p>
            <a:r>
              <a:rPr lang="tr-TR" dirty="0"/>
              <a:t>Genel basitlik (</a:t>
            </a:r>
            <a:r>
              <a:rPr lang="tr-TR" dirty="0" err="1"/>
              <a:t>Simplicity</a:t>
            </a:r>
            <a:r>
              <a:rPr lang="tr-TR" dirty="0"/>
              <a:t>)</a:t>
            </a:r>
          </a:p>
          <a:p>
            <a:r>
              <a:rPr lang="tr-TR" dirty="0"/>
              <a:t> </a:t>
            </a:r>
            <a:r>
              <a:rPr lang="tr-TR" dirty="0" err="1"/>
              <a:t>Ortogonalite</a:t>
            </a:r>
            <a:r>
              <a:rPr lang="tr-TR" dirty="0"/>
              <a:t> (</a:t>
            </a:r>
            <a:r>
              <a:rPr lang="tr-TR" dirty="0" err="1"/>
              <a:t>Orthogonality</a:t>
            </a:r>
            <a:r>
              <a:rPr lang="tr-TR" dirty="0"/>
              <a:t>)</a:t>
            </a:r>
          </a:p>
          <a:p>
            <a:r>
              <a:rPr lang="tr-TR" dirty="0"/>
              <a:t> Veri tipleri (Data </a:t>
            </a:r>
            <a:r>
              <a:rPr lang="tr-TR" dirty="0" err="1"/>
              <a:t>Types</a:t>
            </a:r>
            <a:r>
              <a:rPr lang="tr-TR" dirty="0"/>
              <a:t>)</a:t>
            </a:r>
          </a:p>
          <a:p>
            <a:r>
              <a:rPr lang="tr-TR" dirty="0"/>
              <a:t> Sözdizimi ile ilgili hususlar (</a:t>
            </a:r>
            <a:r>
              <a:rPr lang="tr-TR" dirty="0" err="1"/>
              <a:t>Syntax</a:t>
            </a:r>
            <a:r>
              <a:rPr lang="tr-TR" dirty="0"/>
              <a:t> Design)</a:t>
            </a:r>
          </a:p>
        </p:txBody>
      </p:sp>
    </p:spTree>
    <p:extLst>
      <p:ext uri="{BB962C8B-B14F-4D97-AF65-F5344CB8AC3E}">
        <p14:creationId xmlns:p14="http://schemas.microsoft.com/office/powerpoint/2010/main" val="31525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Okunabilirlik (</a:t>
            </a:r>
            <a:r>
              <a:rPr lang="tr-TR" b="1" dirty="0" err="1"/>
              <a:t>Readability</a:t>
            </a:r>
            <a:r>
              <a:rPr lang="tr-TR" b="1" dirty="0"/>
              <a:t>)</a:t>
            </a:r>
            <a:endParaRPr lang="tr-TR" dirty="0"/>
          </a:p>
        </p:txBody>
      </p:sp>
      <p:sp>
        <p:nvSpPr>
          <p:cNvPr id="3" name="İçerik Yer Tutucusu 2"/>
          <p:cNvSpPr>
            <a:spLocks noGrp="1"/>
          </p:cNvSpPr>
          <p:nvPr>
            <p:ph idx="1"/>
          </p:nvPr>
        </p:nvSpPr>
        <p:spPr/>
        <p:txBody>
          <a:bodyPr/>
          <a:lstStyle/>
          <a:p>
            <a:pPr marL="800100" lvl="1" indent="-342900">
              <a:lnSpc>
                <a:spcPct val="80000"/>
              </a:lnSpc>
              <a:defRPr/>
            </a:pPr>
            <a:r>
              <a:rPr lang="tr-TR" altLang="en-US" sz="1800" dirty="0"/>
              <a:t>Çok sayıda basit yapıdan oluşan bir dilin okunabilirliği az sayıda olandan daha azdır. </a:t>
            </a:r>
          </a:p>
          <a:p>
            <a:pPr marL="800100" lvl="1" indent="-342900">
              <a:lnSpc>
                <a:spcPct val="80000"/>
              </a:lnSpc>
              <a:defRPr/>
            </a:pPr>
            <a:r>
              <a:rPr lang="tr-TR" altLang="en-US" sz="1800" dirty="0"/>
              <a:t>Yönetimi kolay kullanışlı nitelikler (</a:t>
            </a:r>
            <a:r>
              <a:rPr lang="tr-TR" altLang="en-US" sz="1800" dirty="0" err="1"/>
              <a:t>features</a:t>
            </a:r>
            <a:r>
              <a:rPr lang="tr-TR" altLang="en-US" sz="1800" dirty="0"/>
              <a:t>) ve yapılar (</a:t>
            </a:r>
            <a:r>
              <a:rPr lang="tr-TR" altLang="en-US" sz="1800" dirty="0" err="1"/>
              <a:t>constructs</a:t>
            </a:r>
            <a:r>
              <a:rPr lang="tr-TR" altLang="en-US" sz="1800" dirty="0"/>
              <a:t>) kümesi bulunması </a:t>
            </a:r>
            <a:r>
              <a:rPr lang="tr-TR" altLang="en-US" sz="1800" b="1" dirty="0"/>
              <a:t>genel kolaylığı arttırır.</a:t>
            </a:r>
            <a:endParaRPr lang="en-US" altLang="en-US" sz="1800" b="1" dirty="0"/>
          </a:p>
          <a:p>
            <a:pPr marL="800100" lvl="1" indent="-342900">
              <a:lnSpc>
                <a:spcPct val="80000"/>
              </a:lnSpc>
              <a:defRPr/>
            </a:pPr>
            <a:r>
              <a:rPr lang="tr-TR" altLang="en-US" sz="1800" dirty="0"/>
              <a:t>Özellik çokluğu (</a:t>
            </a:r>
            <a:r>
              <a:rPr lang="en-US" altLang="en-US" sz="1800" dirty="0"/>
              <a:t>feature multiplicity</a:t>
            </a:r>
            <a:r>
              <a:rPr lang="tr-TR" altLang="en-US" sz="1800" dirty="0"/>
              <a:t>) </a:t>
            </a:r>
            <a:r>
              <a:rPr lang="en-US" altLang="en-US" sz="1800" dirty="0"/>
              <a:t>(</a:t>
            </a:r>
            <a:r>
              <a:rPr lang="tr-TR" altLang="en-US" sz="1800" dirty="0"/>
              <a:t>aynı işi yapmanın birkaç tane yolu olması</a:t>
            </a:r>
            <a:r>
              <a:rPr lang="en-US" altLang="en-US" sz="1800" dirty="0"/>
              <a:t>)</a:t>
            </a:r>
            <a:r>
              <a:rPr lang="tr-TR" altLang="en-US" sz="1800" dirty="0"/>
              <a:t> istenmez</a:t>
            </a:r>
          </a:p>
          <a:p>
            <a:pPr marL="457200" lvl="1" indent="0">
              <a:lnSpc>
                <a:spcPct val="80000"/>
              </a:lnSpc>
              <a:buNone/>
              <a:defRPr/>
            </a:pPr>
            <a:endParaRPr lang="tr-TR" altLang="en-US" sz="1800" dirty="0"/>
          </a:p>
          <a:p>
            <a:pPr marL="457200" lvl="1" indent="0">
              <a:lnSpc>
                <a:spcPct val="80000"/>
              </a:lnSpc>
              <a:buNone/>
              <a:defRPr/>
            </a:pPr>
            <a:r>
              <a:rPr lang="tr-TR" altLang="en-US" sz="1800" dirty="0"/>
              <a:t>Örneğin </a:t>
            </a:r>
            <a:r>
              <a:rPr lang="tr-TR" altLang="en-US" sz="1800" dirty="0" err="1"/>
              <a:t>JAVA’da</a:t>
            </a:r>
            <a:r>
              <a:rPr lang="tr-TR" altLang="en-US" sz="1800" dirty="0"/>
              <a:t> bir değişkenin değerini 1(bir) artırmak istersek:</a:t>
            </a:r>
          </a:p>
          <a:p>
            <a:pPr marL="457200" lvl="1" indent="0">
              <a:lnSpc>
                <a:spcPct val="80000"/>
              </a:lnSpc>
              <a:buNone/>
              <a:defRPr/>
            </a:pPr>
            <a:endParaRPr lang="tr-TR" altLang="en-US" sz="1800" dirty="0"/>
          </a:p>
          <a:p>
            <a:pPr marL="857250" lvl="2" indent="0">
              <a:lnSpc>
                <a:spcPct val="80000"/>
              </a:lnSpc>
              <a:buNone/>
              <a:defRPr/>
            </a:pPr>
            <a:r>
              <a:rPr lang="tr-TR" altLang="en-US" sz="1800" b="1" dirty="0" err="1">
                <a:solidFill>
                  <a:srgbClr val="C00000"/>
                </a:solidFill>
                <a:latin typeface="Courier New" pitchFamily="49" charset="0"/>
                <a:cs typeface="Courier New" pitchFamily="49" charset="0"/>
              </a:rPr>
              <a:t>Count</a:t>
            </a:r>
            <a:r>
              <a:rPr lang="tr-TR" altLang="en-US" sz="1800" b="1" dirty="0">
                <a:solidFill>
                  <a:srgbClr val="C00000"/>
                </a:solidFill>
                <a:latin typeface="Courier New" pitchFamily="49" charset="0"/>
                <a:cs typeface="Courier New" pitchFamily="49" charset="0"/>
              </a:rPr>
              <a:t>=Count+1</a:t>
            </a:r>
          </a:p>
          <a:p>
            <a:pPr marL="857250" lvl="2" indent="0">
              <a:lnSpc>
                <a:spcPct val="80000"/>
              </a:lnSpc>
              <a:buNone/>
              <a:defRPr/>
            </a:pPr>
            <a:r>
              <a:rPr lang="tr-TR" altLang="en-US" sz="1800" b="1" dirty="0" err="1">
                <a:solidFill>
                  <a:srgbClr val="C00000"/>
                </a:solidFill>
                <a:latin typeface="Courier New" pitchFamily="49" charset="0"/>
                <a:cs typeface="Courier New" pitchFamily="49" charset="0"/>
              </a:rPr>
              <a:t>Count</a:t>
            </a:r>
            <a:r>
              <a:rPr lang="tr-TR" altLang="en-US" sz="1800" b="1" dirty="0">
                <a:solidFill>
                  <a:srgbClr val="C00000"/>
                </a:solidFill>
                <a:latin typeface="Courier New" pitchFamily="49" charset="0"/>
                <a:cs typeface="Courier New" pitchFamily="49" charset="0"/>
              </a:rPr>
              <a:t>+=1</a:t>
            </a:r>
          </a:p>
          <a:p>
            <a:pPr marL="857250" lvl="2" indent="0">
              <a:lnSpc>
                <a:spcPct val="80000"/>
              </a:lnSpc>
              <a:buNone/>
              <a:defRPr/>
            </a:pPr>
            <a:r>
              <a:rPr lang="tr-TR" altLang="en-US" sz="1800" b="1" dirty="0" err="1">
                <a:solidFill>
                  <a:srgbClr val="C00000"/>
                </a:solidFill>
                <a:latin typeface="Courier New" pitchFamily="49" charset="0"/>
                <a:cs typeface="Courier New" pitchFamily="49" charset="0"/>
              </a:rPr>
              <a:t>Count</a:t>
            </a:r>
            <a:r>
              <a:rPr lang="tr-TR" altLang="en-US" sz="1800" b="1" dirty="0">
                <a:solidFill>
                  <a:srgbClr val="C00000"/>
                </a:solidFill>
                <a:latin typeface="Courier New" pitchFamily="49" charset="0"/>
                <a:cs typeface="Courier New" pitchFamily="49" charset="0"/>
              </a:rPr>
              <a:t>++</a:t>
            </a:r>
          </a:p>
          <a:p>
            <a:pPr marL="857250" lvl="2" indent="0">
              <a:lnSpc>
                <a:spcPct val="80000"/>
              </a:lnSpc>
              <a:buNone/>
              <a:defRPr/>
            </a:pPr>
            <a:r>
              <a:rPr lang="tr-TR" altLang="en-US" sz="1800" b="1" dirty="0">
                <a:solidFill>
                  <a:srgbClr val="C00000"/>
                </a:solidFill>
                <a:latin typeface="Courier New" pitchFamily="49" charset="0"/>
                <a:cs typeface="Courier New" pitchFamily="49" charset="0"/>
              </a:rPr>
              <a:t>++</a:t>
            </a:r>
            <a:r>
              <a:rPr lang="tr-TR" altLang="en-US" sz="1800" b="1" dirty="0" err="1">
                <a:solidFill>
                  <a:srgbClr val="C00000"/>
                </a:solidFill>
                <a:latin typeface="Courier New" pitchFamily="49" charset="0"/>
                <a:cs typeface="Courier New" pitchFamily="49" charset="0"/>
              </a:rPr>
              <a:t>Count</a:t>
            </a:r>
            <a:r>
              <a:rPr lang="tr-TR" altLang="en-US" sz="1800" b="1" dirty="0">
                <a:solidFill>
                  <a:srgbClr val="C00000"/>
                </a:solidFill>
                <a:latin typeface="Courier New" pitchFamily="49" charset="0"/>
                <a:cs typeface="Courier New" pitchFamily="49" charset="0"/>
              </a:rPr>
              <a:t> </a:t>
            </a:r>
          </a:p>
          <a:p>
            <a:pPr marL="457200" lvl="1" indent="0">
              <a:lnSpc>
                <a:spcPct val="80000"/>
              </a:lnSpc>
              <a:buNone/>
              <a:defRPr/>
            </a:pPr>
            <a:endParaRPr lang="tr-TR" altLang="en-US" sz="1800" dirty="0">
              <a:solidFill>
                <a:schemeClr val="tx1">
                  <a:lumMod val="95000"/>
                  <a:lumOff val="5000"/>
                </a:schemeClr>
              </a:solidFill>
            </a:endParaRPr>
          </a:p>
          <a:p>
            <a:pPr marL="457200" lvl="1" indent="0">
              <a:lnSpc>
                <a:spcPct val="80000"/>
              </a:lnSpc>
              <a:buNone/>
              <a:defRPr/>
            </a:pPr>
            <a:r>
              <a:rPr lang="en-US" altLang="en-US" sz="1800" dirty="0"/>
              <a:t>M</a:t>
            </a:r>
            <a:r>
              <a:rPr lang="tr-TR" altLang="en-US" sz="1800" dirty="0" err="1"/>
              <a:t>inimum</a:t>
            </a:r>
            <a:r>
              <a:rPr lang="en-US" altLang="en-US" sz="1800" dirty="0"/>
              <a:t> </a:t>
            </a:r>
            <a:r>
              <a:rPr lang="tr-TR" altLang="en-US" sz="1800" dirty="0"/>
              <a:t>operatör aşırı yükleme (</a:t>
            </a:r>
            <a:r>
              <a:rPr lang="en-US" altLang="en-US" sz="1800" dirty="0"/>
              <a:t>operator overloading</a:t>
            </a:r>
            <a:r>
              <a:rPr lang="tr-TR" altLang="en-US" sz="1800" dirty="0"/>
              <a:t>)</a:t>
            </a:r>
            <a:endParaRPr lang="en-US" altLang="en-US" sz="1800" dirty="0"/>
          </a:p>
          <a:p>
            <a:pPr marL="457200" lvl="1" indent="0">
              <a:lnSpc>
                <a:spcPct val="80000"/>
              </a:lnSpc>
              <a:buNone/>
              <a:defRPr/>
            </a:pPr>
            <a:endParaRPr lang="tr-TR" altLang="en-US" sz="1800" dirty="0">
              <a:solidFill>
                <a:schemeClr val="tx1">
                  <a:lumMod val="95000"/>
                  <a:lumOff val="5000"/>
                </a:schemeClr>
              </a:solidFill>
            </a:endParaRPr>
          </a:p>
          <a:p>
            <a:pPr marL="0" indent="0">
              <a:buNone/>
            </a:pPr>
            <a:endParaRPr lang="tr-TR" dirty="0"/>
          </a:p>
        </p:txBody>
      </p:sp>
    </p:spTree>
    <p:extLst>
      <p:ext uri="{BB962C8B-B14F-4D97-AF65-F5344CB8AC3E}">
        <p14:creationId xmlns:p14="http://schemas.microsoft.com/office/powerpoint/2010/main" val="22868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Okunabilirlik (</a:t>
            </a:r>
            <a:r>
              <a:rPr lang="tr-TR" b="1" dirty="0" err="1" smtClean="0"/>
              <a:t>Readability</a:t>
            </a:r>
            <a:r>
              <a:rPr lang="tr-TR" b="1" dirty="0" smtClean="0"/>
              <a:t>)</a:t>
            </a:r>
            <a:endParaRPr lang="tr-TR" dirty="0"/>
          </a:p>
        </p:txBody>
      </p:sp>
      <p:sp>
        <p:nvSpPr>
          <p:cNvPr id="3" name="İçerik Yer Tutucusu 2"/>
          <p:cNvSpPr>
            <a:spLocks noGrp="1"/>
          </p:cNvSpPr>
          <p:nvPr>
            <p:ph idx="1"/>
          </p:nvPr>
        </p:nvSpPr>
        <p:spPr/>
        <p:txBody>
          <a:bodyPr/>
          <a:lstStyle/>
          <a:p>
            <a:pPr marL="0" indent="0">
              <a:buNone/>
            </a:pPr>
            <a:r>
              <a:rPr lang="tr-TR" dirty="0" err="1" smtClean="0"/>
              <a:t>Ortogonalite</a:t>
            </a:r>
            <a:endParaRPr lang="tr-TR" dirty="0"/>
          </a:p>
          <a:p>
            <a:pPr lvl="0"/>
            <a:r>
              <a:rPr lang="tr-TR" dirty="0" err="1"/>
              <a:t>Ortogonalite</a:t>
            </a:r>
            <a:r>
              <a:rPr lang="tr-TR" dirty="0"/>
              <a:t>, "A'yı değiştirmek B'yi </a:t>
            </a:r>
            <a:r>
              <a:rPr lang="tr-TR" dirty="0" err="1" smtClean="0"/>
              <a:t>değiştirmez"anlamına</a:t>
            </a:r>
            <a:r>
              <a:rPr lang="tr-TR" dirty="0" smtClean="0"/>
              <a:t> </a:t>
            </a:r>
            <a:r>
              <a:rPr lang="tr-TR" dirty="0"/>
              <a:t>gelen özelliktir.</a:t>
            </a:r>
          </a:p>
          <a:p>
            <a:pPr lvl="0"/>
            <a:r>
              <a:rPr lang="tr-TR" dirty="0"/>
              <a:t>Bir programlama dilinde </a:t>
            </a:r>
            <a:r>
              <a:rPr lang="tr-TR" dirty="0" err="1"/>
              <a:t>ortogonallik</a:t>
            </a:r>
            <a:r>
              <a:rPr lang="tr-TR" dirty="0"/>
              <a:t>, nispeten küçük bir ilkel yapı kümesinin, dilin kontrol ve veri yapılarını oluşturmak için nispeten az sayıda yolla birleştirilebileceği anlamına gelir.</a:t>
            </a:r>
          </a:p>
          <a:p>
            <a:pPr lvl="0"/>
            <a:r>
              <a:rPr lang="tr-TR" dirty="0" err="1"/>
              <a:t>opcode</a:t>
            </a:r>
            <a:r>
              <a:rPr lang="tr-TR" dirty="0"/>
              <a:t> [ </a:t>
            </a:r>
            <a:r>
              <a:rPr lang="tr-TR" dirty="0" err="1"/>
              <a:t>operand</a:t>
            </a:r>
            <a:r>
              <a:rPr lang="tr-TR" dirty="0"/>
              <a:t> ] [ </a:t>
            </a:r>
            <a:r>
              <a:rPr lang="tr-TR" dirty="0" err="1"/>
              <a:t>operand</a:t>
            </a:r>
            <a:r>
              <a:rPr lang="tr-TR" dirty="0"/>
              <a:t> ] …</a:t>
            </a:r>
          </a:p>
          <a:p>
            <a:endParaRPr lang="tr-TR" dirty="0"/>
          </a:p>
        </p:txBody>
      </p:sp>
    </p:spTree>
    <p:extLst>
      <p:ext uri="{BB962C8B-B14F-4D97-AF65-F5344CB8AC3E}">
        <p14:creationId xmlns:p14="http://schemas.microsoft.com/office/powerpoint/2010/main" val="631148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Okunabilirlik (</a:t>
            </a:r>
            <a:r>
              <a:rPr lang="tr-TR" b="1" dirty="0" err="1"/>
              <a:t>Readability</a:t>
            </a:r>
            <a:r>
              <a:rPr lang="tr-TR" b="1" dirty="0"/>
              <a:t>)</a:t>
            </a:r>
            <a:endParaRPr lang="tr-TR" dirty="0"/>
          </a:p>
        </p:txBody>
      </p:sp>
      <p:sp>
        <p:nvSpPr>
          <p:cNvPr id="3" name="İçerik Yer Tutucusu 2"/>
          <p:cNvSpPr>
            <a:spLocks noGrp="1"/>
          </p:cNvSpPr>
          <p:nvPr>
            <p:ph idx="1"/>
          </p:nvPr>
        </p:nvSpPr>
        <p:spPr/>
        <p:txBody>
          <a:bodyPr/>
          <a:lstStyle/>
          <a:p>
            <a:r>
              <a:rPr lang="tr-TR" dirty="0"/>
              <a:t>Veri tipleri</a:t>
            </a:r>
          </a:p>
          <a:p>
            <a:pPr lvl="0"/>
            <a:r>
              <a:rPr lang="tr-TR" dirty="0"/>
              <a:t>Yeterli önceden tanımlanmış veri türleri</a:t>
            </a:r>
            <a:endParaRPr lang="tr-TR" sz="1200" dirty="0"/>
          </a:p>
          <a:p>
            <a:pPr lvl="0"/>
            <a:r>
              <a:rPr lang="tr-TR" dirty="0"/>
              <a:t>C’de </a:t>
            </a:r>
            <a:r>
              <a:rPr lang="tr-TR" dirty="0" err="1"/>
              <a:t>Boolean</a:t>
            </a:r>
            <a:r>
              <a:rPr lang="tr-TR" dirty="0"/>
              <a:t> veri tipi </a:t>
            </a:r>
            <a:r>
              <a:rPr lang="tr-TR" dirty="0" smtClean="0"/>
              <a:t>yoktur</a:t>
            </a:r>
            <a:endParaRPr lang="tr-TR" sz="1100" dirty="0"/>
          </a:p>
          <a:p>
            <a:pPr lvl="0"/>
            <a:r>
              <a:rPr lang="tr-TR" dirty="0"/>
              <a:t>Java, C#, </a:t>
            </a:r>
            <a:r>
              <a:rPr lang="tr-TR" dirty="0" err="1"/>
              <a:t>Python</a:t>
            </a:r>
            <a:r>
              <a:rPr lang="tr-TR" dirty="0"/>
              <a:t>… gibi dillerde </a:t>
            </a:r>
            <a:r>
              <a:rPr lang="tr-TR" dirty="0" err="1"/>
              <a:t>Boolean</a:t>
            </a:r>
            <a:r>
              <a:rPr lang="tr-TR" dirty="0"/>
              <a:t> veri </a:t>
            </a:r>
            <a:r>
              <a:rPr lang="tr-TR" dirty="0" smtClean="0"/>
              <a:t>tipi</a:t>
            </a:r>
            <a:r>
              <a:rPr lang="tr-TR" sz="1200" dirty="0" smtClean="0"/>
              <a:t> </a:t>
            </a:r>
            <a:r>
              <a:rPr lang="tr-TR" dirty="0" smtClean="0"/>
              <a:t>vardır</a:t>
            </a:r>
            <a:r>
              <a:rPr lang="tr-TR" dirty="0"/>
              <a:t>.</a:t>
            </a:r>
          </a:p>
          <a:p>
            <a:pPr lvl="1"/>
            <a:r>
              <a:rPr lang="tr-TR" dirty="0" err="1"/>
              <a:t>timeout</a:t>
            </a:r>
            <a:r>
              <a:rPr lang="tr-TR" dirty="0"/>
              <a:t> = </a:t>
            </a:r>
            <a:r>
              <a:rPr lang="tr-TR" dirty="0" err="1"/>
              <a:t>false</a:t>
            </a:r>
            <a:endParaRPr lang="tr-TR" sz="1100" dirty="0"/>
          </a:p>
          <a:p>
            <a:endParaRPr lang="tr-TR" dirty="0"/>
          </a:p>
        </p:txBody>
      </p:sp>
    </p:spTree>
    <p:extLst>
      <p:ext uri="{BB962C8B-B14F-4D97-AF65-F5344CB8AC3E}">
        <p14:creationId xmlns:p14="http://schemas.microsoft.com/office/powerpoint/2010/main" val="4093972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Okunabilirlik (</a:t>
            </a:r>
            <a:r>
              <a:rPr lang="tr-TR" b="1" dirty="0" err="1" smtClean="0"/>
              <a:t>Readability</a:t>
            </a:r>
            <a:r>
              <a:rPr lang="tr-TR" b="1" dirty="0" smtClean="0"/>
              <a:t>)</a:t>
            </a:r>
            <a:endParaRPr lang="tr-TR" dirty="0"/>
          </a:p>
        </p:txBody>
      </p:sp>
      <p:sp>
        <p:nvSpPr>
          <p:cNvPr id="3" name="İçerik Yer Tutucusu 2"/>
          <p:cNvSpPr>
            <a:spLocks noGrp="1"/>
          </p:cNvSpPr>
          <p:nvPr>
            <p:ph idx="1"/>
          </p:nvPr>
        </p:nvSpPr>
        <p:spPr/>
        <p:txBody>
          <a:bodyPr/>
          <a:lstStyle/>
          <a:p>
            <a:r>
              <a:rPr lang="tr-TR" dirty="0"/>
              <a:t> Sözdizimi ile ilgili hususlar</a:t>
            </a:r>
          </a:p>
          <a:p>
            <a:pPr lvl="0"/>
            <a:r>
              <a:rPr lang="tr-TR" dirty="0"/>
              <a:t>Özel Kelimeler</a:t>
            </a:r>
            <a:endParaRPr lang="tr-TR" sz="1200" dirty="0"/>
          </a:p>
          <a:p>
            <a:pPr lvl="1"/>
            <a:r>
              <a:rPr lang="tr-TR" dirty="0"/>
              <a:t>Döngü için özel kelimeler: </a:t>
            </a:r>
            <a:r>
              <a:rPr lang="tr-TR" dirty="0" err="1"/>
              <a:t>while</a:t>
            </a:r>
            <a:r>
              <a:rPr lang="tr-TR" dirty="0"/>
              <a:t>, </a:t>
            </a:r>
            <a:r>
              <a:rPr lang="tr-TR" dirty="0" err="1"/>
              <a:t>class</a:t>
            </a:r>
            <a:r>
              <a:rPr lang="tr-TR" dirty="0"/>
              <a:t>, </a:t>
            </a:r>
            <a:r>
              <a:rPr lang="tr-TR" dirty="0" err="1"/>
              <a:t>and</a:t>
            </a:r>
            <a:r>
              <a:rPr lang="tr-TR" dirty="0"/>
              <a:t> </a:t>
            </a:r>
            <a:r>
              <a:rPr lang="tr-TR" dirty="0" err="1"/>
              <a:t>for</a:t>
            </a:r>
            <a:endParaRPr lang="tr-TR" sz="1100" dirty="0"/>
          </a:p>
          <a:p>
            <a:pPr lvl="0"/>
            <a:r>
              <a:rPr lang="tr-TR" dirty="0"/>
              <a:t>Birleşik özel kelimeler</a:t>
            </a:r>
            <a:endParaRPr lang="tr-TR" sz="1200" dirty="0"/>
          </a:p>
          <a:p>
            <a:pPr lvl="1"/>
            <a:r>
              <a:rPr lang="tr-TR" dirty="0" err="1"/>
              <a:t>static</a:t>
            </a:r>
            <a:r>
              <a:rPr lang="tr-TR" dirty="0"/>
              <a:t> kelimesi (</a:t>
            </a:r>
            <a:r>
              <a:rPr lang="tr-TR" dirty="0" err="1"/>
              <a:t>compile</a:t>
            </a:r>
            <a:r>
              <a:rPr lang="tr-TR" dirty="0"/>
              <a:t> </a:t>
            </a:r>
            <a:r>
              <a:rPr lang="tr-TR" dirty="0" err="1"/>
              <a:t>time’da</a:t>
            </a:r>
            <a:r>
              <a:rPr lang="tr-TR" dirty="0"/>
              <a:t> yüklenir)</a:t>
            </a:r>
            <a:endParaRPr lang="tr-TR" sz="1100" dirty="0"/>
          </a:p>
          <a:p>
            <a:pPr lvl="1"/>
            <a:r>
              <a:rPr lang="tr-TR" dirty="0" err="1"/>
              <a:t>public</a:t>
            </a:r>
            <a:r>
              <a:rPr lang="tr-TR" dirty="0"/>
              <a:t> </a:t>
            </a:r>
            <a:r>
              <a:rPr lang="tr-TR" dirty="0" err="1"/>
              <a:t>static</a:t>
            </a:r>
            <a:endParaRPr lang="tr-TR" sz="1100" dirty="0"/>
          </a:p>
          <a:p>
            <a:endParaRPr lang="tr-TR" dirty="0"/>
          </a:p>
        </p:txBody>
      </p:sp>
    </p:spTree>
    <p:extLst>
      <p:ext uri="{BB962C8B-B14F-4D97-AF65-F5344CB8AC3E}">
        <p14:creationId xmlns:p14="http://schemas.microsoft.com/office/powerpoint/2010/main" val="335545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Dersin amacı</a:t>
            </a:r>
            <a:endParaRPr lang="tr-TR" dirty="0"/>
          </a:p>
        </p:txBody>
      </p:sp>
      <p:sp>
        <p:nvSpPr>
          <p:cNvPr id="3" name="İçerik Yer Tutucusu 2"/>
          <p:cNvSpPr>
            <a:spLocks noGrp="1"/>
          </p:cNvSpPr>
          <p:nvPr>
            <p:ph idx="1"/>
          </p:nvPr>
        </p:nvSpPr>
        <p:spPr/>
        <p:txBody>
          <a:bodyPr/>
          <a:lstStyle/>
          <a:p>
            <a:pPr marL="0" indent="0">
              <a:buNone/>
            </a:pPr>
            <a:r>
              <a:rPr lang="tr-TR" dirty="0" smtClean="0"/>
              <a:t>Program </a:t>
            </a:r>
            <a:r>
              <a:rPr lang="tr-TR" dirty="0"/>
              <a:t>geliştirme fikirleri ifade etme becerisini arttırma</a:t>
            </a:r>
          </a:p>
          <a:p>
            <a:pPr marL="0" indent="0">
              <a:buNone/>
            </a:pPr>
            <a:r>
              <a:rPr lang="tr-TR" dirty="0" smtClean="0"/>
              <a:t>Projeye </a:t>
            </a:r>
            <a:r>
              <a:rPr lang="tr-TR" dirty="0"/>
              <a:t>uygun programlama dillerini seçmek</a:t>
            </a:r>
          </a:p>
          <a:p>
            <a:pPr marL="0" indent="0">
              <a:buNone/>
            </a:pPr>
            <a:r>
              <a:rPr lang="tr-TR" dirty="0" smtClean="0"/>
              <a:t>Yeni </a:t>
            </a:r>
            <a:r>
              <a:rPr lang="tr-TR" dirty="0"/>
              <a:t>diller öğrenme becerisini attırma</a:t>
            </a:r>
          </a:p>
          <a:p>
            <a:pPr marL="0" indent="0">
              <a:buNone/>
            </a:pPr>
            <a:r>
              <a:rPr lang="tr-TR" dirty="0" smtClean="0"/>
              <a:t>Uygulamanın </a:t>
            </a:r>
            <a:r>
              <a:rPr lang="tr-TR" dirty="0"/>
              <a:t>öneminin daha iyi anlaşılması</a:t>
            </a:r>
          </a:p>
          <a:p>
            <a:pPr marL="0" indent="0">
              <a:buNone/>
            </a:pPr>
            <a:r>
              <a:rPr lang="tr-TR" dirty="0" smtClean="0"/>
              <a:t>Zaten </a:t>
            </a:r>
            <a:r>
              <a:rPr lang="tr-TR" dirty="0"/>
              <a:t>bilinen dillerin daha iyi kullanılması</a:t>
            </a:r>
          </a:p>
          <a:p>
            <a:pPr marL="0" indent="0">
              <a:buNone/>
            </a:pPr>
            <a:r>
              <a:rPr lang="tr-TR" dirty="0" smtClean="0"/>
              <a:t>Gelişime </a:t>
            </a:r>
            <a:r>
              <a:rPr lang="tr-TR" dirty="0"/>
              <a:t>ayak uydurma</a:t>
            </a:r>
          </a:p>
          <a:p>
            <a:endParaRPr lang="tr-TR" dirty="0"/>
          </a:p>
        </p:txBody>
      </p:sp>
    </p:spTree>
    <p:extLst>
      <p:ext uri="{BB962C8B-B14F-4D97-AF65-F5344CB8AC3E}">
        <p14:creationId xmlns:p14="http://schemas.microsoft.com/office/powerpoint/2010/main" val="1912762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Yazılabilirlik (</a:t>
            </a:r>
            <a:r>
              <a:rPr lang="tr-TR" b="1" dirty="0" err="1"/>
              <a:t>Writability</a:t>
            </a:r>
            <a:r>
              <a:rPr lang="tr-TR" b="1" dirty="0"/>
              <a:t>)</a:t>
            </a:r>
            <a:endParaRPr lang="tr-TR" dirty="0"/>
          </a:p>
        </p:txBody>
      </p:sp>
      <p:sp>
        <p:nvSpPr>
          <p:cNvPr id="3" name="İçerik Yer Tutucusu 2"/>
          <p:cNvSpPr>
            <a:spLocks noGrp="1"/>
          </p:cNvSpPr>
          <p:nvPr>
            <p:ph idx="1"/>
          </p:nvPr>
        </p:nvSpPr>
        <p:spPr/>
        <p:txBody>
          <a:bodyPr>
            <a:normAutofit fontScale="92500" lnSpcReduction="10000"/>
          </a:bodyPr>
          <a:lstStyle/>
          <a:p>
            <a:pPr marL="0" indent="0">
              <a:buNone/>
            </a:pPr>
            <a:r>
              <a:rPr lang="tr-TR" dirty="0" smtClean="0"/>
              <a:t>Basitlik </a:t>
            </a:r>
            <a:r>
              <a:rPr lang="tr-TR" dirty="0"/>
              <a:t>ve </a:t>
            </a:r>
            <a:r>
              <a:rPr lang="tr-TR" dirty="0" err="1"/>
              <a:t>Ortogonalite</a:t>
            </a:r>
            <a:endParaRPr lang="tr-TR" dirty="0"/>
          </a:p>
          <a:p>
            <a:pPr lvl="0"/>
            <a:r>
              <a:rPr lang="tr-TR" dirty="0"/>
              <a:t>Az sayıda yapı, az sayıda ilkel, bunları birleştirmek </a:t>
            </a:r>
            <a:r>
              <a:rPr lang="tr-TR" dirty="0" smtClean="0"/>
              <a:t>için küçük </a:t>
            </a:r>
            <a:r>
              <a:rPr lang="tr-TR" dirty="0"/>
              <a:t>bir kurallar dizisi</a:t>
            </a:r>
          </a:p>
          <a:p>
            <a:pPr marL="0" indent="0">
              <a:buNone/>
            </a:pPr>
            <a:r>
              <a:rPr lang="tr-TR" dirty="0" smtClean="0"/>
              <a:t>Soyutlama </a:t>
            </a:r>
            <a:r>
              <a:rPr lang="tr-TR" dirty="0"/>
              <a:t>desteği</a:t>
            </a:r>
          </a:p>
          <a:p>
            <a:pPr lvl="0"/>
            <a:r>
              <a:rPr lang="tr-TR" dirty="0"/>
              <a:t>Karmaşık yapıları veya işlemleri ayrıntıların göz ardı edilmesine izin verecek şekilde tanımlama ve kullanma </a:t>
            </a:r>
            <a:r>
              <a:rPr lang="tr-TR" dirty="0" smtClean="0"/>
              <a:t>yeteneği</a:t>
            </a:r>
            <a:endParaRPr lang="tr-TR" dirty="0"/>
          </a:p>
          <a:p>
            <a:pPr marL="0" indent="0">
              <a:buNone/>
            </a:pPr>
            <a:r>
              <a:rPr lang="tr-TR" dirty="0" smtClean="0"/>
              <a:t>İfade</a:t>
            </a:r>
            <a:endParaRPr lang="tr-TR" dirty="0"/>
          </a:p>
          <a:p>
            <a:pPr lvl="0"/>
            <a:r>
              <a:rPr lang="tr-TR" dirty="0"/>
              <a:t>İşlemleri belirlemenin nispeten uygun bir yolu</a:t>
            </a:r>
          </a:p>
          <a:p>
            <a:pPr lvl="0"/>
            <a:r>
              <a:rPr lang="tr-TR" dirty="0"/>
              <a:t>Operatörlerin gücü ve sayısı ve önceden </a:t>
            </a:r>
            <a:r>
              <a:rPr lang="tr-TR" dirty="0" smtClean="0"/>
              <a:t>tanımlanmış işlevler (yapı kurmaktan kurtarır)</a:t>
            </a:r>
            <a:endParaRPr lang="tr-TR" dirty="0"/>
          </a:p>
          <a:p>
            <a:endParaRPr lang="tr-TR" dirty="0"/>
          </a:p>
        </p:txBody>
      </p:sp>
    </p:spTree>
    <p:extLst>
      <p:ext uri="{BB962C8B-B14F-4D97-AF65-F5344CB8AC3E}">
        <p14:creationId xmlns:p14="http://schemas.microsoft.com/office/powerpoint/2010/main" val="2945860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Güvenilirlik (</a:t>
            </a:r>
            <a:r>
              <a:rPr lang="tr-TR" b="1" dirty="0" err="1"/>
              <a:t>Reliability</a:t>
            </a:r>
            <a:r>
              <a:rPr lang="tr-TR" b="1" dirty="0"/>
              <a:t>)</a:t>
            </a:r>
            <a:endParaRPr lang="tr-TR" dirty="0"/>
          </a:p>
        </p:txBody>
      </p:sp>
      <p:sp>
        <p:nvSpPr>
          <p:cNvPr id="3" name="İçerik Yer Tutucusu 2"/>
          <p:cNvSpPr>
            <a:spLocks noGrp="1"/>
          </p:cNvSpPr>
          <p:nvPr>
            <p:ph idx="1"/>
          </p:nvPr>
        </p:nvSpPr>
        <p:spPr/>
        <p:txBody>
          <a:bodyPr/>
          <a:lstStyle/>
          <a:p>
            <a:pPr marL="0" indent="0">
              <a:buNone/>
            </a:pPr>
            <a:r>
              <a:rPr lang="tr-TR" dirty="0"/>
              <a:t>Tip kontrolü</a:t>
            </a:r>
          </a:p>
          <a:p>
            <a:pPr lvl="0"/>
            <a:r>
              <a:rPr lang="tr-TR" dirty="0"/>
              <a:t>Derleme zamanında yapılmalıdır (</a:t>
            </a:r>
            <a:r>
              <a:rPr lang="tr-TR" dirty="0" smtClean="0"/>
              <a:t>Çalışma</a:t>
            </a:r>
            <a:r>
              <a:rPr lang="tr-TR" sz="1200" dirty="0" smtClean="0"/>
              <a:t> </a:t>
            </a:r>
            <a:r>
              <a:rPr lang="tr-TR" dirty="0" smtClean="0"/>
              <a:t>zamanında </a:t>
            </a:r>
            <a:r>
              <a:rPr lang="tr-TR" dirty="0"/>
              <a:t>kötü sonuçlar doğurabilir</a:t>
            </a:r>
            <a:r>
              <a:rPr lang="tr-TR" dirty="0" smtClean="0"/>
              <a:t>.)</a:t>
            </a:r>
          </a:p>
          <a:p>
            <a:r>
              <a:rPr lang="tr-TR" dirty="0" smtClean="0"/>
              <a:t>Tip hatalarını: </a:t>
            </a:r>
            <a:r>
              <a:rPr lang="tr-TR" dirty="0" err="1" smtClean="0"/>
              <a:t>int</a:t>
            </a:r>
            <a:r>
              <a:rPr lang="tr-TR" dirty="0" smtClean="0"/>
              <a:t>, </a:t>
            </a:r>
            <a:r>
              <a:rPr lang="tr-TR" dirty="0" err="1" smtClean="0"/>
              <a:t>float</a:t>
            </a:r>
            <a:r>
              <a:rPr lang="tr-TR" dirty="0" smtClean="0"/>
              <a:t>, </a:t>
            </a:r>
            <a:r>
              <a:rPr lang="tr-TR" dirty="0" err="1" smtClean="0"/>
              <a:t>string</a:t>
            </a:r>
            <a:endParaRPr lang="tr-TR" sz="1200" dirty="0" smtClean="0"/>
          </a:p>
          <a:p>
            <a:pPr marL="457200" lvl="1" indent="0">
              <a:buNone/>
            </a:pPr>
            <a:r>
              <a:rPr lang="tr-TR" dirty="0" err="1" smtClean="0"/>
              <a:t>int</a:t>
            </a:r>
            <a:r>
              <a:rPr lang="tr-TR" dirty="0" smtClean="0"/>
              <a:t> </a:t>
            </a:r>
            <a:r>
              <a:rPr lang="tr-TR" dirty="0"/>
              <a:t>a = 10.2; </a:t>
            </a:r>
            <a:r>
              <a:rPr lang="tr-TR" dirty="0" smtClean="0"/>
              <a:t>?</a:t>
            </a:r>
            <a:r>
              <a:rPr lang="tr-TR" dirty="0"/>
              <a:t> </a:t>
            </a:r>
            <a:r>
              <a:rPr lang="tr-TR" dirty="0" smtClean="0"/>
              <a:t>(tip kontrolüne girer)</a:t>
            </a:r>
            <a:endParaRPr lang="tr-TR" sz="3600" dirty="0"/>
          </a:p>
          <a:p>
            <a:endParaRPr lang="tr-TR" dirty="0"/>
          </a:p>
        </p:txBody>
      </p:sp>
    </p:spTree>
    <p:extLst>
      <p:ext uri="{BB962C8B-B14F-4D97-AF65-F5344CB8AC3E}">
        <p14:creationId xmlns:p14="http://schemas.microsoft.com/office/powerpoint/2010/main" val="58632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Güvenilirlik (</a:t>
            </a:r>
            <a:r>
              <a:rPr lang="tr-TR" b="1" dirty="0" err="1"/>
              <a:t>Reliability</a:t>
            </a:r>
            <a:r>
              <a:rPr lang="tr-TR" b="1" dirty="0"/>
              <a:t>)</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dirty="0"/>
              <a:t>İstisna işleme (</a:t>
            </a:r>
            <a:r>
              <a:rPr lang="tr-TR" dirty="0" err="1"/>
              <a:t>Exception</a:t>
            </a:r>
            <a:r>
              <a:rPr lang="tr-TR" dirty="0"/>
              <a:t> Handling)</a:t>
            </a:r>
          </a:p>
          <a:p>
            <a:pPr lvl="0"/>
            <a:r>
              <a:rPr lang="tr-TR" dirty="0"/>
              <a:t>Çalışma zamanı hatalarını önleyin ve </a:t>
            </a:r>
            <a:r>
              <a:rPr lang="tr-TR" dirty="0" smtClean="0"/>
              <a:t>düzeltici</a:t>
            </a:r>
            <a:r>
              <a:rPr lang="tr-TR" sz="1200" dirty="0" smtClean="0"/>
              <a:t> </a:t>
            </a:r>
            <a:r>
              <a:rPr lang="tr-TR" dirty="0" smtClean="0"/>
              <a:t>önlemler </a:t>
            </a:r>
            <a:r>
              <a:rPr lang="tr-TR" dirty="0"/>
              <a:t>alın.</a:t>
            </a:r>
          </a:p>
          <a:p>
            <a:pPr lvl="1"/>
            <a:r>
              <a:rPr lang="tr-TR" dirty="0" err="1"/>
              <a:t>try-catch</a:t>
            </a:r>
            <a:endParaRPr lang="tr-TR" sz="1100" dirty="0"/>
          </a:p>
          <a:p>
            <a:pPr lvl="0"/>
            <a:r>
              <a:rPr lang="tr-TR" dirty="0"/>
              <a:t>Ada, C++, Java, </a:t>
            </a:r>
            <a:r>
              <a:rPr lang="tr-TR" dirty="0" err="1"/>
              <a:t>and</a:t>
            </a:r>
            <a:r>
              <a:rPr lang="tr-TR" dirty="0"/>
              <a:t> C# bu konuya önem vermiştir.</a:t>
            </a:r>
            <a:endParaRPr lang="tr-TR" sz="1200" dirty="0"/>
          </a:p>
          <a:p>
            <a:endParaRPr lang="tr-TR" dirty="0"/>
          </a:p>
        </p:txBody>
      </p:sp>
    </p:spTree>
    <p:extLst>
      <p:ext uri="{BB962C8B-B14F-4D97-AF65-F5344CB8AC3E}">
        <p14:creationId xmlns:p14="http://schemas.microsoft.com/office/powerpoint/2010/main" val="2408577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Güvenilirlik (</a:t>
            </a:r>
            <a:r>
              <a:rPr lang="tr-TR" b="1" dirty="0" err="1"/>
              <a:t>Reliability</a:t>
            </a:r>
            <a:r>
              <a:rPr lang="tr-TR" b="1" dirty="0"/>
              <a:t>)</a:t>
            </a: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dirty="0" smtClean="0"/>
              <a:t>Takma </a:t>
            </a:r>
            <a:r>
              <a:rPr lang="tr-TR" dirty="0"/>
              <a:t>ad (</a:t>
            </a:r>
            <a:r>
              <a:rPr lang="tr-TR" dirty="0" err="1"/>
              <a:t>Aliasing</a:t>
            </a:r>
            <a:r>
              <a:rPr lang="tr-TR" dirty="0"/>
              <a:t>)</a:t>
            </a:r>
          </a:p>
          <a:p>
            <a:pPr lvl="0"/>
            <a:r>
              <a:rPr lang="tr-TR" dirty="0"/>
              <a:t>Aynı bellek konumu için iki veya daha fazla </a:t>
            </a:r>
            <a:r>
              <a:rPr lang="tr-TR" dirty="0" smtClean="0"/>
              <a:t>farklı referans </a:t>
            </a:r>
            <a:r>
              <a:rPr lang="tr-TR" dirty="0"/>
              <a:t>alma yönteminin varlığı</a:t>
            </a:r>
          </a:p>
          <a:p>
            <a:pPr lvl="0"/>
            <a:r>
              <a:rPr lang="tr-TR" dirty="0"/>
              <a:t>Özellikle Nesne Yönelimli Programlama dillerinde yapılabilir.</a:t>
            </a:r>
          </a:p>
          <a:p>
            <a:endParaRPr lang="tr-TR" dirty="0"/>
          </a:p>
        </p:txBody>
      </p:sp>
    </p:spTree>
    <p:extLst>
      <p:ext uri="{BB962C8B-B14F-4D97-AF65-F5344CB8AC3E}">
        <p14:creationId xmlns:p14="http://schemas.microsoft.com/office/powerpoint/2010/main" val="3490290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Güvenilirlik (</a:t>
            </a:r>
            <a:r>
              <a:rPr lang="tr-TR" b="1" dirty="0" err="1" smtClean="0"/>
              <a:t>Reliability</a:t>
            </a:r>
            <a:r>
              <a:rPr lang="tr-TR" b="1" dirty="0" smtClean="0"/>
              <a:t>)</a:t>
            </a:r>
            <a:r>
              <a:rPr lang="tr-TR" dirty="0" smtClean="0"/>
              <a:t/>
            </a:r>
            <a:br>
              <a:rPr lang="tr-TR" dirty="0" smtClean="0"/>
            </a:br>
            <a:endParaRPr lang="tr-TR" dirty="0"/>
          </a:p>
        </p:txBody>
      </p:sp>
      <p:sp>
        <p:nvSpPr>
          <p:cNvPr id="3" name="İçerik Yer Tutucusu 2"/>
          <p:cNvSpPr>
            <a:spLocks noGrp="1"/>
          </p:cNvSpPr>
          <p:nvPr>
            <p:ph idx="1"/>
          </p:nvPr>
        </p:nvSpPr>
        <p:spPr/>
        <p:txBody>
          <a:bodyPr/>
          <a:lstStyle/>
          <a:p>
            <a:pPr marL="0" indent="0">
              <a:buNone/>
            </a:pPr>
            <a:r>
              <a:rPr lang="tr-TR" dirty="0"/>
              <a:t>Okunabilirlik ve </a:t>
            </a:r>
            <a:r>
              <a:rPr lang="tr-TR" dirty="0" err="1"/>
              <a:t>yazılabilirlik</a:t>
            </a:r>
            <a:endParaRPr lang="tr-TR" dirty="0"/>
          </a:p>
          <a:p>
            <a:pPr lvl="0"/>
            <a:r>
              <a:rPr lang="tr-TR" dirty="0"/>
              <a:t>Bir algoritmayı ifade etmenin "doğal" yollarını desteklemeyen bir dil, "doğal olmayan" yaklaşımların kullanılmasını ve dolayısıyla daha düşük güvenilirlik gerektirir.</a:t>
            </a:r>
          </a:p>
          <a:p>
            <a:pPr lvl="0"/>
            <a:r>
              <a:rPr lang="tr-TR" dirty="0"/>
              <a:t>Bir program ne kadar kolay yazılırsa, doğru olma olasılığı da o kadar yüksektir.</a:t>
            </a:r>
          </a:p>
          <a:p>
            <a:endParaRPr lang="tr-TR" dirty="0"/>
          </a:p>
          <a:p>
            <a:endParaRPr lang="tr-TR" dirty="0"/>
          </a:p>
        </p:txBody>
      </p:sp>
    </p:spTree>
    <p:extLst>
      <p:ext uri="{BB962C8B-B14F-4D97-AF65-F5344CB8AC3E}">
        <p14:creationId xmlns:p14="http://schemas.microsoft.com/office/powerpoint/2010/main" val="2602437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Cost</a:t>
            </a:r>
            <a:r>
              <a:rPr lang="tr-TR" b="1" dirty="0"/>
              <a:t> (Maliyet)</a:t>
            </a:r>
            <a:endParaRPr lang="tr-TR" dirty="0"/>
          </a:p>
        </p:txBody>
      </p:sp>
      <p:sp>
        <p:nvSpPr>
          <p:cNvPr id="3" name="İçerik Yer Tutucusu 2"/>
          <p:cNvSpPr>
            <a:spLocks noGrp="1"/>
          </p:cNvSpPr>
          <p:nvPr>
            <p:ph idx="1"/>
          </p:nvPr>
        </p:nvSpPr>
        <p:spPr/>
        <p:txBody>
          <a:bodyPr/>
          <a:lstStyle/>
          <a:p>
            <a:r>
              <a:rPr lang="tr-TR" dirty="0"/>
              <a:t>Programcıları dili kullanmak için eğitmek</a:t>
            </a:r>
          </a:p>
          <a:p>
            <a:r>
              <a:rPr lang="tr-TR" dirty="0"/>
              <a:t> Program yazma (belirli uygulamalara yakınlık)</a:t>
            </a:r>
          </a:p>
          <a:p>
            <a:r>
              <a:rPr lang="tr-TR" dirty="0"/>
              <a:t> Programları derleme: Zaman önemli</a:t>
            </a:r>
          </a:p>
          <a:p>
            <a:r>
              <a:rPr lang="tr-TR" dirty="0"/>
              <a:t> Programları çalıştırma</a:t>
            </a:r>
          </a:p>
          <a:p>
            <a:r>
              <a:rPr lang="tr-TR" dirty="0"/>
              <a:t> Ücretsiz derleyicilerin kullanılabilirliği</a:t>
            </a:r>
          </a:p>
          <a:p>
            <a:r>
              <a:rPr lang="tr-TR" dirty="0"/>
              <a:t> Güvenilirlik: zayıf güvenilirlik yüksek maliyetlere yol açar</a:t>
            </a:r>
          </a:p>
          <a:p>
            <a:r>
              <a:rPr lang="tr-TR" dirty="0"/>
              <a:t> Programların bakımı</a:t>
            </a:r>
          </a:p>
          <a:p>
            <a:endParaRPr lang="tr-TR" dirty="0"/>
          </a:p>
        </p:txBody>
      </p:sp>
    </p:spTree>
    <p:extLst>
      <p:ext uri="{BB962C8B-B14F-4D97-AF65-F5344CB8AC3E}">
        <p14:creationId xmlns:p14="http://schemas.microsoft.com/office/powerpoint/2010/main" val="14682136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Programlama Dili Değerlendirme Kriterleri Diğerleri</a:t>
            </a:r>
            <a:endParaRPr lang="tr-TR" dirty="0"/>
          </a:p>
        </p:txBody>
      </p:sp>
      <p:sp>
        <p:nvSpPr>
          <p:cNvPr id="3" name="İçerik Yer Tutucusu 2"/>
          <p:cNvSpPr>
            <a:spLocks noGrp="1"/>
          </p:cNvSpPr>
          <p:nvPr>
            <p:ph idx="1"/>
          </p:nvPr>
        </p:nvSpPr>
        <p:spPr/>
        <p:txBody>
          <a:bodyPr/>
          <a:lstStyle/>
          <a:p>
            <a:r>
              <a:rPr lang="tr-TR" sz="1800" dirty="0" smtClean="0"/>
              <a:t>İfade gücü</a:t>
            </a:r>
          </a:p>
          <a:p>
            <a:r>
              <a:rPr lang="tr-TR" sz="1800" dirty="0" smtClean="0"/>
              <a:t>Veri Türleri ve Yapıları </a:t>
            </a:r>
          </a:p>
          <a:p>
            <a:r>
              <a:rPr lang="tr-TR" sz="1800" dirty="0" smtClean="0"/>
              <a:t>Giriş çıkış kolaylığı</a:t>
            </a:r>
          </a:p>
          <a:p>
            <a:r>
              <a:rPr lang="tr-TR" sz="1800" dirty="0" smtClean="0"/>
              <a:t>Taşınabilirlik </a:t>
            </a:r>
            <a:endParaRPr lang="tr-TR" sz="1800" dirty="0"/>
          </a:p>
          <a:p>
            <a:r>
              <a:rPr lang="tr-TR" sz="1800" dirty="0" err="1" smtClean="0"/>
              <a:t>Altprogramlama</a:t>
            </a:r>
            <a:r>
              <a:rPr lang="tr-TR" sz="1800" dirty="0" smtClean="0"/>
              <a:t> </a:t>
            </a:r>
          </a:p>
          <a:p>
            <a:r>
              <a:rPr lang="tr-TR" sz="1800" dirty="0" smtClean="0"/>
              <a:t>Verimlilik</a:t>
            </a:r>
          </a:p>
          <a:p>
            <a:r>
              <a:rPr lang="tr-TR" sz="1800" dirty="0" smtClean="0"/>
              <a:t>Esneklik </a:t>
            </a:r>
          </a:p>
          <a:p>
            <a:r>
              <a:rPr lang="tr-TR" sz="1800" dirty="0" smtClean="0"/>
              <a:t>Öğrenme kolaylığı</a:t>
            </a:r>
          </a:p>
          <a:p>
            <a:r>
              <a:rPr lang="tr-TR" sz="1800" dirty="0" err="1" smtClean="0"/>
              <a:t>Genellilik</a:t>
            </a:r>
            <a:endParaRPr lang="tr-TR" sz="1000" dirty="0" smtClean="0"/>
          </a:p>
          <a:p>
            <a:endParaRPr lang="tr-TR" dirty="0" smtClean="0"/>
          </a:p>
          <a:p>
            <a:endParaRPr lang="tr-TR" dirty="0"/>
          </a:p>
        </p:txBody>
      </p:sp>
    </p:spTree>
    <p:extLst>
      <p:ext uri="{BB962C8B-B14F-4D97-AF65-F5344CB8AC3E}">
        <p14:creationId xmlns:p14="http://schemas.microsoft.com/office/powerpoint/2010/main" val="458996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Dil</a:t>
            </a:r>
            <a:r>
              <a:rPr lang="en-US" dirty="0"/>
              <a:t> </a:t>
            </a:r>
            <a:r>
              <a:rPr lang="tr-TR" dirty="0"/>
              <a:t>Değerlendirme</a:t>
            </a:r>
            <a:r>
              <a:rPr lang="en-US" dirty="0"/>
              <a:t> </a:t>
            </a:r>
            <a:r>
              <a:rPr lang="tr-TR" dirty="0"/>
              <a:t>Kriterleri</a:t>
            </a:r>
          </a:p>
        </p:txBody>
      </p:sp>
      <p:pic>
        <p:nvPicPr>
          <p:cNvPr id="4" name="İçerik Yer Tutucusu 3"/>
          <p:cNvPicPr>
            <a:picLocks noGrp="1" noChangeAspect="1"/>
          </p:cNvPicPr>
          <p:nvPr>
            <p:ph idx="1"/>
          </p:nvPr>
        </p:nvPicPr>
        <p:blipFill>
          <a:blip r:embed="rId2"/>
          <a:stretch>
            <a:fillRect/>
          </a:stretch>
        </p:blipFill>
        <p:spPr>
          <a:xfrm>
            <a:off x="2796396" y="1825625"/>
            <a:ext cx="6599207" cy="4351338"/>
          </a:xfrm>
          <a:prstGeom prst="rect">
            <a:avLst/>
          </a:prstGeom>
        </p:spPr>
      </p:pic>
    </p:spTree>
    <p:extLst>
      <p:ext uri="{BB962C8B-B14F-4D97-AF65-F5344CB8AC3E}">
        <p14:creationId xmlns:p14="http://schemas.microsoft.com/office/powerpoint/2010/main" val="24574062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Dil Tasarımında Karşılaştırmalar</a:t>
            </a:r>
            <a:endParaRPr lang="tr-TR" dirty="0"/>
          </a:p>
        </p:txBody>
      </p:sp>
      <p:sp>
        <p:nvSpPr>
          <p:cNvPr id="3" name="İçerik Yer Tutucusu 2"/>
          <p:cNvSpPr>
            <a:spLocks noGrp="1"/>
          </p:cNvSpPr>
          <p:nvPr>
            <p:ph idx="1"/>
          </p:nvPr>
        </p:nvSpPr>
        <p:spPr/>
        <p:txBody>
          <a:bodyPr>
            <a:normAutofit lnSpcReduction="10000"/>
          </a:bodyPr>
          <a:lstStyle/>
          <a:p>
            <a:r>
              <a:rPr lang="tr-TR" dirty="0"/>
              <a:t>Güvenilirlik vs. yürütme maliyeti</a:t>
            </a:r>
          </a:p>
          <a:p>
            <a:pPr marL="0" lvl="0" indent="0">
              <a:buNone/>
            </a:pPr>
            <a:r>
              <a:rPr lang="tr-TR" dirty="0"/>
              <a:t>Örnek: Java, dizi öğelerine yapılan tüm referansların düzgün indeksleme için kontrol edilmesini ister, bu da yürütme maliyetlerinin artmasına neden olur</a:t>
            </a:r>
          </a:p>
          <a:p>
            <a:r>
              <a:rPr lang="tr-TR" dirty="0" smtClean="0"/>
              <a:t>Okunabilirlik </a:t>
            </a:r>
            <a:r>
              <a:rPr lang="tr-TR" dirty="0"/>
              <a:t>vs. </a:t>
            </a:r>
            <a:r>
              <a:rPr lang="tr-TR" dirty="0" err="1"/>
              <a:t>yazılabilirlik</a:t>
            </a:r>
            <a:endParaRPr lang="tr-TR" dirty="0"/>
          </a:p>
          <a:p>
            <a:pPr marL="0" lvl="0" indent="0">
              <a:buNone/>
            </a:pPr>
            <a:r>
              <a:rPr lang="tr-TR" dirty="0"/>
              <a:t>Örnek: APL, karmaşık hesaplamaların kompakt bir programda ancak okunabilirliğin düşük olması pahasına yazılmasına olanak tanıyan birçok güçlü operatör (ve çok sayıda yeni sembol) sağlar</a:t>
            </a:r>
          </a:p>
          <a:p>
            <a:r>
              <a:rPr lang="tr-TR" dirty="0" smtClean="0"/>
              <a:t>Yazılabilirlik </a:t>
            </a:r>
            <a:r>
              <a:rPr lang="tr-TR" dirty="0"/>
              <a:t>(esneklik) vs. güvenilirlik</a:t>
            </a:r>
          </a:p>
          <a:p>
            <a:pPr marL="0" lvl="0" indent="0">
              <a:buNone/>
            </a:pPr>
            <a:r>
              <a:rPr lang="tr-TR" dirty="0"/>
              <a:t>Örnek: C ++ işaretçileri güçlü ve çok esnektir ancak güvenilmezdir</a:t>
            </a:r>
          </a:p>
          <a:p>
            <a:endParaRPr lang="tr-TR" dirty="0"/>
          </a:p>
        </p:txBody>
      </p:sp>
    </p:spTree>
    <p:extLst>
      <p:ext uri="{BB962C8B-B14F-4D97-AF65-F5344CB8AC3E}">
        <p14:creationId xmlns:p14="http://schemas.microsoft.com/office/powerpoint/2010/main" val="1544164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Programlama Dilinin Hedefleri</a:t>
            </a:r>
            <a:r>
              <a:rPr lang="tr-TR" dirty="0"/>
              <a:t/>
            </a:r>
            <a:br>
              <a:rPr lang="tr-TR" dirty="0"/>
            </a:br>
            <a:endParaRPr lang="tr-TR" dirty="0"/>
          </a:p>
        </p:txBody>
      </p:sp>
      <p:pic>
        <p:nvPicPr>
          <p:cNvPr id="4" name="image19.jpeg"/>
          <p:cNvPicPr>
            <a:picLocks noGrp="1"/>
          </p:cNvPicPr>
          <p:nvPr>
            <p:ph idx="1"/>
          </p:nvPr>
        </p:nvPicPr>
        <p:blipFill>
          <a:blip r:embed="rId2" cstate="print"/>
          <a:stretch>
            <a:fillRect/>
          </a:stretch>
        </p:blipFill>
        <p:spPr>
          <a:xfrm>
            <a:off x="3050946" y="1825625"/>
            <a:ext cx="6090107" cy="4351338"/>
          </a:xfrm>
          <a:prstGeom prst="rect">
            <a:avLst/>
          </a:prstGeom>
        </p:spPr>
      </p:pic>
    </p:spTree>
    <p:extLst>
      <p:ext uri="{BB962C8B-B14F-4D97-AF65-F5344CB8AC3E}">
        <p14:creationId xmlns:p14="http://schemas.microsoft.com/office/powerpoint/2010/main" val="281378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838200" y="83771"/>
            <a:ext cx="10515600" cy="1325563"/>
          </a:xfrm>
        </p:spPr>
        <p:txBody>
          <a:bodyPr/>
          <a:lstStyle/>
          <a:p>
            <a:r>
              <a:rPr lang="tr-TR" dirty="0"/>
              <a:t>Neden </a:t>
            </a:r>
            <a:r>
              <a:rPr lang="tr-TR" dirty="0" smtClean="0"/>
              <a:t>Programlama Dilleri Dersi</a:t>
            </a:r>
            <a:r>
              <a:rPr lang="tr-TR" dirty="0"/>
              <a:t>?</a:t>
            </a:r>
          </a:p>
        </p:txBody>
      </p:sp>
      <p:sp>
        <p:nvSpPr>
          <p:cNvPr id="3" name="2 İçerik Yer Tutucusu"/>
          <p:cNvSpPr>
            <a:spLocks noGrp="1"/>
          </p:cNvSpPr>
          <p:nvPr>
            <p:ph idx="1"/>
          </p:nvPr>
        </p:nvSpPr>
        <p:spPr>
          <a:xfrm>
            <a:off x="984738" y="1285861"/>
            <a:ext cx="10726616" cy="4895131"/>
          </a:xfrm>
        </p:spPr>
        <p:txBody>
          <a:bodyPr>
            <a:noAutofit/>
          </a:bodyPr>
          <a:lstStyle/>
          <a:p>
            <a:pPr marL="342900" lvl="1" indent="-342900">
              <a:buFont typeface="Arial" pitchFamily="34" charset="0"/>
              <a:buChar char="•"/>
            </a:pPr>
            <a:r>
              <a:rPr lang="tr-TR" sz="2000" dirty="0"/>
              <a:t>Fikirlerimizi uygularken daha kolay ve daha iyi yapabilmek kısaca etkin algoritmalar geliştirebilmek.</a:t>
            </a:r>
          </a:p>
          <a:p>
            <a:pPr marL="342900" lvl="1" indent="-342900">
              <a:buFont typeface="Arial" pitchFamily="34" charset="0"/>
              <a:buChar char="•"/>
            </a:pPr>
            <a:r>
              <a:rPr lang="tr-TR" sz="2000" dirty="0"/>
              <a:t>Seçeneklerimizin ne olduğunu bilirsek iyiyi seçebiliriz. Programlama dilleri arasındaki seçimin kolaylaştırılması için gereklidir.</a:t>
            </a:r>
          </a:p>
          <a:p>
            <a:r>
              <a:rPr lang="tr-TR" sz="2000" dirty="0"/>
              <a:t>Dil öğrenmede yetkinlik. Dillerin özelliklerini bilmeyen, belli bir dille çalışmaya alışmış kişi, farklı bir dili öğrenmesi gerektiğinde zorlanır.</a:t>
            </a:r>
          </a:p>
          <a:p>
            <a:pPr marL="342900" lvl="1" indent="-342900">
              <a:buFont typeface="Arial" pitchFamily="34" charset="0"/>
              <a:buChar char="•"/>
            </a:pPr>
            <a:r>
              <a:rPr lang="tr-TR" sz="2000" dirty="0"/>
              <a:t>Belli bir dilin önemli özelliklerini anlayarak daha iyi kullanabilmek , var olan programlama dillerinin kullanımının geliştirilmesi için</a:t>
            </a:r>
          </a:p>
          <a:p>
            <a:r>
              <a:rPr lang="tr-TR" sz="2000" dirty="0"/>
              <a:t>Berimin (Hesaplamanın) gelişmesi için. Dilleri daha iyi değerlendirebilirsek, doğru seçimler yaparız, doğru teknolojilerin gelişmesine destek olmuş oluruz.</a:t>
            </a:r>
          </a:p>
          <a:p>
            <a:r>
              <a:rPr lang="tr-TR" sz="2000" dirty="0"/>
              <a:t>Hata ayıklarken özelliklerini bilmemiz faydalıdır.</a:t>
            </a:r>
          </a:p>
          <a:p>
            <a:pPr marL="342900" lvl="1" indent="-342900">
              <a:buFont typeface="Arial" pitchFamily="34" charset="0"/>
              <a:buChar char="•"/>
            </a:pPr>
            <a:r>
              <a:rPr lang="tr-TR" sz="2000" dirty="0"/>
              <a:t>Programlama yapıları hakkındaki bilginimiz artar, özellikleri öğreniriz, olmayan özelliklerine öykünürüz (</a:t>
            </a:r>
            <a:r>
              <a:rPr lang="tr-TR" sz="2000" dirty="0" err="1"/>
              <a:t>emulate</a:t>
            </a:r>
            <a:r>
              <a:rPr lang="tr-TR" sz="2000" dirty="0"/>
              <a:t>).</a:t>
            </a:r>
          </a:p>
          <a:p>
            <a:pPr algn="just"/>
            <a:r>
              <a:rPr lang="tr-TR" sz="2000" dirty="0"/>
              <a:t>Yeni bir dil öğrenilmesinin kolaylaştırılması</a:t>
            </a:r>
          </a:p>
          <a:p>
            <a:pPr algn="just"/>
            <a:r>
              <a:rPr lang="tr-TR" sz="2000" dirty="0"/>
              <a:t>Yeni bir dil tasarlamanın kolaylaştırılması</a:t>
            </a:r>
          </a:p>
          <a:p>
            <a:pPr marL="342900" lvl="1" indent="-342900">
              <a:buFont typeface="Arial" pitchFamily="34" charset="0"/>
              <a:buChar char="•"/>
            </a:pP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extLst>
      <p:ext uri="{BB962C8B-B14F-4D97-AF65-F5344CB8AC3E}">
        <p14:creationId xmlns:p14="http://schemas.microsoft.com/office/powerpoint/2010/main" val="2595211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Programlama Dilinin Hedefleri</a:t>
            </a:r>
            <a:r>
              <a:rPr lang="tr-TR" dirty="0" smtClean="0"/>
              <a:t/>
            </a:r>
            <a:br>
              <a:rPr lang="tr-TR" dirty="0" smtClean="0"/>
            </a:br>
            <a:endParaRPr lang="tr-TR" dirty="0"/>
          </a:p>
        </p:txBody>
      </p:sp>
      <p:sp>
        <p:nvSpPr>
          <p:cNvPr id="3" name="İçerik Yer Tutucusu 2"/>
          <p:cNvSpPr>
            <a:spLocks noGrp="1"/>
          </p:cNvSpPr>
          <p:nvPr>
            <p:ph idx="1"/>
          </p:nvPr>
        </p:nvSpPr>
        <p:spPr/>
        <p:txBody>
          <a:bodyPr/>
          <a:lstStyle/>
          <a:p>
            <a:pPr marL="0" indent="0">
              <a:buNone/>
            </a:pPr>
            <a:r>
              <a:rPr lang="tr-TR" dirty="0"/>
              <a:t>Bilgisayar Mimarisi Diller:</a:t>
            </a:r>
          </a:p>
          <a:p>
            <a:pPr lvl="0"/>
            <a:r>
              <a:rPr lang="tr-TR" dirty="0" err="1"/>
              <a:t>V</a:t>
            </a:r>
            <a:r>
              <a:rPr lang="tr-TR" dirty="0" err="1" smtClean="0"/>
              <a:t>on</a:t>
            </a:r>
            <a:r>
              <a:rPr lang="tr-TR" dirty="0" smtClean="0"/>
              <a:t> </a:t>
            </a:r>
            <a:r>
              <a:rPr lang="tr-TR" dirty="0" err="1"/>
              <a:t>Neumann</a:t>
            </a:r>
            <a:r>
              <a:rPr lang="tr-TR" dirty="0"/>
              <a:t> mimarisi olarak bilinen </a:t>
            </a:r>
            <a:r>
              <a:rPr lang="tr-TR" dirty="0" smtClean="0"/>
              <a:t>yaygın bilgisayar </a:t>
            </a:r>
            <a:r>
              <a:rPr lang="tr-TR" dirty="0"/>
              <a:t>mimarisi olarak kullanılır.</a:t>
            </a:r>
          </a:p>
          <a:p>
            <a:pPr marL="0" indent="0">
              <a:buNone/>
            </a:pPr>
            <a:r>
              <a:rPr lang="tr-TR" dirty="0" smtClean="0"/>
              <a:t>Program </a:t>
            </a:r>
            <a:r>
              <a:rPr lang="tr-TR" dirty="0"/>
              <a:t>Tasarım Metodolojileri</a:t>
            </a:r>
          </a:p>
          <a:p>
            <a:pPr lvl="0"/>
            <a:r>
              <a:rPr lang="tr-TR" dirty="0"/>
              <a:t>Yeni yazılım geliştirme metodolojileri (ör. Nesne yönelimli yazılım geliştirme) yeni programlama paradigmalarına ve dolayısıyla yeni programlama dillerine yol açtı</a:t>
            </a:r>
          </a:p>
          <a:p>
            <a:endParaRPr lang="tr-TR" dirty="0"/>
          </a:p>
        </p:txBody>
      </p:sp>
    </p:spTree>
    <p:extLst>
      <p:ext uri="{BB962C8B-B14F-4D97-AF65-F5344CB8AC3E}">
        <p14:creationId xmlns:p14="http://schemas.microsoft.com/office/powerpoint/2010/main" val="830519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Von</a:t>
            </a:r>
            <a:r>
              <a:rPr lang="tr-TR" b="1" dirty="0"/>
              <a:t> </a:t>
            </a:r>
            <a:r>
              <a:rPr lang="tr-TR" b="1" dirty="0" err="1"/>
              <a:t>Neumann</a:t>
            </a:r>
            <a:r>
              <a:rPr lang="tr-TR" b="1" dirty="0"/>
              <a:t> Mimarisi</a:t>
            </a:r>
            <a:r>
              <a:rPr lang="tr-TR" dirty="0"/>
              <a:t/>
            </a:r>
            <a:br>
              <a:rPr lang="tr-TR" dirty="0"/>
            </a:br>
            <a:endParaRPr lang="tr-TR" dirty="0"/>
          </a:p>
        </p:txBody>
      </p:sp>
      <p:pic>
        <p:nvPicPr>
          <p:cNvPr id="6" name="İçerik Yer Tutucusu 5"/>
          <p:cNvPicPr>
            <a:picLocks noGrp="1" noChangeAspect="1"/>
          </p:cNvPicPr>
          <p:nvPr>
            <p:ph idx="1"/>
          </p:nvPr>
        </p:nvPicPr>
        <p:blipFill>
          <a:blip r:embed="rId2"/>
          <a:stretch>
            <a:fillRect/>
          </a:stretch>
        </p:blipFill>
        <p:spPr>
          <a:xfrm>
            <a:off x="3112767" y="2179292"/>
            <a:ext cx="4647619" cy="3257143"/>
          </a:xfrm>
          <a:prstGeom prst="rect">
            <a:avLst/>
          </a:prstGeom>
        </p:spPr>
      </p:pic>
      <p:pic>
        <p:nvPicPr>
          <p:cNvPr id="7" name="Resim 6"/>
          <p:cNvPicPr>
            <a:picLocks noChangeAspect="1"/>
          </p:cNvPicPr>
          <p:nvPr/>
        </p:nvPicPr>
        <p:blipFill>
          <a:blip r:embed="rId3"/>
          <a:stretch>
            <a:fillRect/>
          </a:stretch>
        </p:blipFill>
        <p:spPr>
          <a:xfrm>
            <a:off x="508724" y="4844647"/>
            <a:ext cx="9081982" cy="263598"/>
          </a:xfrm>
          <a:prstGeom prst="rect">
            <a:avLst/>
          </a:prstGeom>
        </p:spPr>
      </p:pic>
      <p:pic>
        <p:nvPicPr>
          <p:cNvPr id="8" name="Resim 7"/>
          <p:cNvPicPr>
            <a:picLocks noChangeAspect="1"/>
          </p:cNvPicPr>
          <p:nvPr/>
        </p:nvPicPr>
        <p:blipFill>
          <a:blip r:embed="rId4"/>
          <a:stretch>
            <a:fillRect/>
          </a:stretch>
        </p:blipFill>
        <p:spPr>
          <a:xfrm>
            <a:off x="7155709" y="4413608"/>
            <a:ext cx="9081982" cy="205698"/>
          </a:xfrm>
          <a:prstGeom prst="rect">
            <a:avLst/>
          </a:prstGeom>
        </p:spPr>
      </p:pic>
    </p:spTree>
    <p:extLst>
      <p:ext uri="{BB962C8B-B14F-4D97-AF65-F5344CB8AC3E}">
        <p14:creationId xmlns:p14="http://schemas.microsoft.com/office/powerpoint/2010/main" val="2562251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Von</a:t>
            </a:r>
            <a:r>
              <a:rPr lang="tr-TR" b="1" dirty="0" smtClean="0"/>
              <a:t> </a:t>
            </a:r>
            <a:r>
              <a:rPr lang="tr-TR" b="1" dirty="0" err="1" smtClean="0"/>
              <a:t>Neumann</a:t>
            </a:r>
            <a:r>
              <a:rPr lang="tr-TR" b="1" dirty="0" smtClean="0"/>
              <a:t> Mimarisi</a:t>
            </a:r>
            <a:r>
              <a:rPr lang="tr-TR" dirty="0" smtClean="0"/>
              <a:t/>
            </a:r>
            <a:br>
              <a:rPr lang="tr-TR" dirty="0" smtClean="0"/>
            </a:br>
            <a:endParaRPr lang="tr-TR" dirty="0"/>
          </a:p>
        </p:txBody>
      </p:sp>
      <p:sp>
        <p:nvSpPr>
          <p:cNvPr id="3" name="İçerik Yer Tutucusu 2"/>
          <p:cNvSpPr>
            <a:spLocks noGrp="1"/>
          </p:cNvSpPr>
          <p:nvPr>
            <p:ph idx="1"/>
          </p:nvPr>
        </p:nvSpPr>
        <p:spPr/>
        <p:txBody>
          <a:bodyPr/>
          <a:lstStyle/>
          <a:p>
            <a:pPr marL="0" indent="0">
              <a:buNone/>
            </a:pPr>
            <a:r>
              <a:rPr lang="tr-TR" dirty="0" err="1"/>
              <a:t>Fetch-execute-cycle</a:t>
            </a:r>
            <a:endParaRPr lang="tr-TR" dirty="0"/>
          </a:p>
          <a:p>
            <a:pPr marL="0" indent="0">
              <a:buNone/>
            </a:pPr>
            <a:r>
              <a:rPr lang="tr-TR" dirty="0"/>
              <a:t>Program sayacını (Program Counter) başlat</a:t>
            </a:r>
          </a:p>
          <a:p>
            <a:pPr marL="0" indent="0">
              <a:buNone/>
            </a:pPr>
            <a:r>
              <a:rPr lang="tr-TR" b="1" dirty="0"/>
              <a:t>sonsuza kadar tekrar et</a:t>
            </a:r>
          </a:p>
          <a:p>
            <a:pPr marL="0" indent="0">
              <a:buNone/>
            </a:pPr>
            <a:r>
              <a:rPr lang="tr-TR" dirty="0" smtClean="0"/>
              <a:t>	sayacın </a:t>
            </a:r>
            <a:r>
              <a:rPr lang="tr-TR" dirty="0"/>
              <a:t>işaret ettiği komutu (</a:t>
            </a:r>
            <a:r>
              <a:rPr lang="tr-TR" dirty="0" err="1"/>
              <a:t>instruction</a:t>
            </a:r>
            <a:r>
              <a:rPr lang="tr-TR" dirty="0"/>
              <a:t>) getir </a:t>
            </a:r>
            <a:endParaRPr lang="tr-TR" dirty="0" smtClean="0"/>
          </a:p>
          <a:p>
            <a:pPr marL="0" indent="0">
              <a:buNone/>
            </a:pPr>
            <a:r>
              <a:rPr lang="tr-TR" dirty="0"/>
              <a:t>	</a:t>
            </a:r>
            <a:r>
              <a:rPr lang="tr-TR" dirty="0" smtClean="0"/>
              <a:t>sayacı </a:t>
            </a:r>
            <a:r>
              <a:rPr lang="tr-TR" dirty="0"/>
              <a:t>artır (</a:t>
            </a:r>
            <a:r>
              <a:rPr lang="tr-TR" dirty="0" err="1"/>
              <a:t>increment</a:t>
            </a:r>
            <a:r>
              <a:rPr lang="tr-TR" dirty="0"/>
              <a:t>)</a:t>
            </a:r>
          </a:p>
          <a:p>
            <a:pPr marL="0" indent="0">
              <a:buNone/>
            </a:pPr>
            <a:r>
              <a:rPr lang="tr-TR" dirty="0" smtClean="0"/>
              <a:t>	komutu </a:t>
            </a:r>
            <a:r>
              <a:rPr lang="tr-TR" dirty="0"/>
              <a:t>çözmek (</a:t>
            </a:r>
            <a:r>
              <a:rPr lang="tr-TR" dirty="0" err="1"/>
              <a:t>decode</a:t>
            </a:r>
            <a:r>
              <a:rPr lang="tr-TR" dirty="0"/>
              <a:t>) </a:t>
            </a:r>
            <a:endParaRPr lang="tr-TR" dirty="0" smtClean="0"/>
          </a:p>
          <a:p>
            <a:pPr marL="0" indent="0">
              <a:buNone/>
            </a:pPr>
            <a:r>
              <a:rPr lang="tr-TR" dirty="0"/>
              <a:t>	</a:t>
            </a:r>
            <a:r>
              <a:rPr lang="tr-TR" dirty="0" smtClean="0"/>
              <a:t>komutu </a:t>
            </a:r>
            <a:r>
              <a:rPr lang="tr-TR" dirty="0"/>
              <a:t>çalıştır (</a:t>
            </a:r>
            <a:r>
              <a:rPr lang="tr-TR" dirty="0" err="1"/>
              <a:t>execute</a:t>
            </a:r>
            <a:r>
              <a:rPr lang="tr-TR" dirty="0"/>
              <a:t>)</a:t>
            </a:r>
          </a:p>
          <a:p>
            <a:pPr marL="0" indent="0">
              <a:buNone/>
            </a:pPr>
            <a:r>
              <a:rPr lang="tr-TR" b="1" dirty="0"/>
              <a:t>tekrar sonu</a:t>
            </a:r>
          </a:p>
          <a:p>
            <a:endParaRPr lang="tr-TR" dirty="0"/>
          </a:p>
        </p:txBody>
      </p:sp>
    </p:spTree>
    <p:extLst>
      <p:ext uri="{BB962C8B-B14F-4D97-AF65-F5344CB8AC3E}">
        <p14:creationId xmlns:p14="http://schemas.microsoft.com/office/powerpoint/2010/main" val="4088166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C00000"/>
                </a:solidFill>
              </a:rPr>
              <a:t>Programlama Paradigmaları</a:t>
            </a:r>
            <a:endParaRPr lang="tr-TR" dirty="0"/>
          </a:p>
        </p:txBody>
      </p:sp>
      <p:sp>
        <p:nvSpPr>
          <p:cNvPr id="3" name="İçerik Yer Tutucusu 2"/>
          <p:cNvSpPr>
            <a:spLocks noGrp="1"/>
          </p:cNvSpPr>
          <p:nvPr>
            <p:ph idx="1"/>
          </p:nvPr>
        </p:nvSpPr>
        <p:spPr/>
        <p:txBody>
          <a:bodyPr/>
          <a:lstStyle/>
          <a:p>
            <a:r>
              <a:rPr lang="tr-TR" dirty="0" smtClean="0"/>
              <a:t>Diller uygulama alanlarına, düzeylerine göre sınıflandırılacağı gibi dilin tasarım metodolojisine göre de sınıflandırılabilir.</a:t>
            </a:r>
          </a:p>
          <a:p>
            <a:r>
              <a:rPr lang="tr-TR" dirty="0" smtClean="0"/>
              <a:t>Paradigma; bir grubun ortak kararlarını temsil edene ve grubun konuya yeni bir şekilde bakışını sağlayan bir kavramsal şemadır.</a:t>
            </a:r>
          </a:p>
          <a:p>
            <a:pPr marL="0" indent="0">
              <a:buNone/>
            </a:pPr>
            <a:r>
              <a:rPr lang="tr-TR" dirty="0" smtClean="0"/>
              <a:t>Programlama paradigmaları 4 farklı grupta incelenebilir;</a:t>
            </a:r>
          </a:p>
          <a:p>
            <a:pPr marL="514350" indent="-514350">
              <a:buFont typeface="+mj-lt"/>
              <a:buAutoNum type="arabicPeriod"/>
            </a:pPr>
            <a:r>
              <a:rPr lang="tr-TR" dirty="0" smtClean="0"/>
              <a:t>Emir Esaslı (</a:t>
            </a:r>
            <a:r>
              <a:rPr lang="tr-TR" dirty="0" err="1" smtClean="0"/>
              <a:t>Imperative</a:t>
            </a:r>
            <a:r>
              <a:rPr lang="tr-TR" dirty="0" smtClean="0"/>
              <a:t>) programlama</a:t>
            </a:r>
          </a:p>
          <a:p>
            <a:pPr marL="514350" indent="-514350">
              <a:buFont typeface="+mj-lt"/>
              <a:buAutoNum type="arabicPeriod"/>
            </a:pPr>
            <a:r>
              <a:rPr lang="tr-TR" dirty="0" smtClean="0"/>
              <a:t>Nesneye Yönelik (Object </a:t>
            </a:r>
            <a:r>
              <a:rPr lang="tr-TR" dirty="0" err="1" smtClean="0"/>
              <a:t>Oriented</a:t>
            </a:r>
            <a:r>
              <a:rPr lang="tr-TR" dirty="0" smtClean="0"/>
              <a:t>) programlama</a:t>
            </a:r>
          </a:p>
          <a:p>
            <a:pPr marL="514350" indent="-514350">
              <a:buFont typeface="+mj-lt"/>
              <a:buAutoNum type="arabicPeriod"/>
            </a:pPr>
            <a:r>
              <a:rPr lang="tr-TR" dirty="0" smtClean="0"/>
              <a:t>Fonksiyonel (</a:t>
            </a:r>
            <a:r>
              <a:rPr lang="tr-TR" dirty="0" err="1" smtClean="0"/>
              <a:t>Functional</a:t>
            </a:r>
            <a:r>
              <a:rPr lang="tr-TR" dirty="0" smtClean="0"/>
              <a:t>) programlama</a:t>
            </a:r>
          </a:p>
          <a:p>
            <a:pPr marL="514350" indent="-514350">
              <a:buFont typeface="+mj-lt"/>
              <a:buAutoNum type="arabicPeriod"/>
            </a:pPr>
            <a:r>
              <a:rPr lang="tr-TR" dirty="0" smtClean="0"/>
              <a:t>Mantıksal (</a:t>
            </a:r>
            <a:r>
              <a:rPr lang="tr-TR" dirty="0" err="1" smtClean="0"/>
              <a:t>Logical</a:t>
            </a:r>
            <a:r>
              <a:rPr lang="tr-TR" dirty="0" smtClean="0"/>
              <a:t>) programlama </a:t>
            </a:r>
            <a:endParaRPr lang="tr-TR" dirty="0"/>
          </a:p>
        </p:txBody>
      </p:sp>
    </p:spTree>
    <p:extLst>
      <p:ext uri="{BB962C8B-B14F-4D97-AF65-F5344CB8AC3E}">
        <p14:creationId xmlns:p14="http://schemas.microsoft.com/office/powerpoint/2010/main" val="343450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fontScale="70000" lnSpcReduction="20000"/>
          </a:bodyPr>
          <a:lstStyle/>
          <a:p>
            <a:pPr>
              <a:buNone/>
            </a:pPr>
            <a:r>
              <a:rPr lang="tr-TR" sz="3400" b="1" dirty="0"/>
              <a:t>	Paradigma-Yönelik Diller:</a:t>
            </a:r>
            <a:endParaRPr lang="tr-TR" sz="3400" dirty="0"/>
          </a:p>
          <a:p>
            <a:endParaRPr lang="tr-TR" sz="3400" dirty="0"/>
          </a:p>
          <a:p>
            <a:r>
              <a:rPr lang="tr-TR" sz="3400" dirty="0"/>
              <a:t>Belirli bir paradigmayı destekleyen dillere</a:t>
            </a:r>
            <a:r>
              <a:rPr lang="tr-TR" sz="3400" b="1" dirty="0"/>
              <a:t> paradigma-yönelik</a:t>
            </a:r>
            <a:r>
              <a:rPr lang="tr-TR" sz="3400" dirty="0"/>
              <a:t> diller denir. </a:t>
            </a:r>
          </a:p>
          <a:p>
            <a:endParaRPr lang="tr-TR" sz="3400" dirty="0"/>
          </a:p>
          <a:p>
            <a:r>
              <a:rPr lang="tr-TR" sz="3400" dirty="0"/>
              <a:t>Örneğin, </a:t>
            </a:r>
            <a:r>
              <a:rPr lang="tr-TR" sz="3400" dirty="0" err="1"/>
              <a:t>Smalltalk</a:t>
            </a:r>
            <a:r>
              <a:rPr lang="tr-TR" sz="3400" dirty="0"/>
              <a:t> ve Eiffel gibi diller nesneye yönelik programlama paradigmasını desteklerler. Benzer şekilde, FORTRAN ve Pascal, </a:t>
            </a:r>
            <a:r>
              <a:rPr lang="tr-TR" sz="3400" dirty="0" err="1"/>
              <a:t>imperative</a:t>
            </a:r>
            <a:r>
              <a:rPr lang="tr-TR" sz="3400" dirty="0"/>
              <a:t> paradigmayı desteklerler. </a:t>
            </a:r>
          </a:p>
          <a:p>
            <a:endParaRPr lang="tr-TR" sz="3400" dirty="0"/>
          </a:p>
          <a:p>
            <a:r>
              <a:rPr lang="tr-TR" sz="3400" dirty="0"/>
              <a:t>Öte yandan, programlama dilleri ile paradigmalar arasında bire bir ilişki olması gerekli değildir. Bu bağlamda, bazı diller paradigma bağımsız olup, birden çok paradigmayı destekleyebilirler. Örneğin, C++ hem </a:t>
            </a:r>
            <a:r>
              <a:rPr lang="tr-TR" sz="3400" dirty="0" err="1"/>
              <a:t>imperative</a:t>
            </a:r>
            <a:r>
              <a:rPr lang="tr-TR" sz="3400" dirty="0"/>
              <a:t> hem de nesneye yönelik programların geliştirilmesini destekler.</a:t>
            </a:r>
            <a:r>
              <a:rPr lang="tr-TR" dirty="0"/>
              <a:t/>
            </a:r>
            <a:br>
              <a:rPr lang="tr-TR" dirty="0"/>
            </a:br>
            <a:endParaRPr lang="tr-TR" dirty="0"/>
          </a:p>
          <a:p>
            <a:pPr>
              <a:lnSpc>
                <a:spcPct val="80000"/>
              </a:lnSpc>
            </a:pPr>
            <a:endParaRPr lang="en-US" sz="1600" dirty="0"/>
          </a:p>
        </p:txBody>
      </p:sp>
    </p:spTree>
    <p:extLst>
      <p:ext uri="{BB962C8B-B14F-4D97-AF65-F5344CB8AC3E}">
        <p14:creationId xmlns:p14="http://schemas.microsoft.com/office/powerpoint/2010/main" val="1613204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dirty="0"/>
              <a:t>Bir yazılım sisteminin geliştirilmesinde kullanılan tasarım yöntemi ve dil paradigması aynı ise, tasarım ve programlama eşlemeleri sağlanarak, yazılım geliştirme kolaylaştırılır. </a:t>
            </a:r>
            <a:br>
              <a:rPr lang="tr-TR" dirty="0"/>
            </a:br>
            <a:endParaRPr lang="tr-TR" dirty="0"/>
          </a:p>
          <a:p>
            <a:r>
              <a:rPr lang="tr-TR" dirty="0"/>
              <a:t>Paylaşılan kavramlar nedeniyle, programlama paradigmalarına göre gruplanan diller arasında yoğun benzerlik bulunmaktadır. Bu nedenle bir paradigma grubunun bir üyesini öğrenmek, aynı gruptaki bir diğer dili öğrenmeyi kolaylaştırır.</a:t>
            </a:r>
          </a:p>
          <a:p>
            <a:pPr marL="0" indent="0">
              <a:buNone/>
            </a:pPr>
            <a:endParaRPr lang="tr-TR" dirty="0"/>
          </a:p>
        </p:txBody>
      </p:sp>
    </p:spTree>
    <p:extLst>
      <p:ext uri="{BB962C8B-B14F-4D97-AF65-F5344CB8AC3E}">
        <p14:creationId xmlns:p14="http://schemas.microsoft.com/office/powerpoint/2010/main" val="19269743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lnSpcReduction="10000"/>
          </a:bodyPr>
          <a:lstStyle/>
          <a:p>
            <a:r>
              <a:rPr lang="tr-TR" sz="2600" b="1" dirty="0" err="1"/>
              <a:t>Imperative</a:t>
            </a:r>
            <a:r>
              <a:rPr lang="tr-TR" sz="2600" b="1" dirty="0"/>
              <a:t> (Zorunlu, komut merkezli, emirsel) Paradigmayı Destekleyen Diller</a:t>
            </a:r>
          </a:p>
          <a:p>
            <a:pPr lvl="1"/>
            <a:r>
              <a:rPr lang="tr-TR" sz="2500" i="1" dirty="0" err="1"/>
              <a:t>Imperative</a:t>
            </a:r>
            <a:r>
              <a:rPr lang="tr-TR" sz="2500" i="1" dirty="0"/>
              <a:t> paradigma'</a:t>
            </a:r>
            <a:r>
              <a:rPr lang="tr-TR" sz="2500" dirty="0"/>
              <a:t>daki programlama dilleri işlem tabanlı olup bir program, bir dizi işlem olarak görülür. Komutlar ve prosedürler kullanarak değişkenleri güncellemesi ile karakterize edilir.</a:t>
            </a:r>
          </a:p>
          <a:p>
            <a:pPr lvl="1"/>
            <a:r>
              <a:rPr lang="tr-TR" sz="2500" dirty="0"/>
              <a:t>Programlardaki deyimler, birbirleri ile değişkenler aracılığı ile iletişim kurar. Bu dillerde bir program, bir dizi deyimden oluşur ve her deyimin çalışması, bellekteki bir veya daha fazla yerleşim değerinin değiştirilmesine neden olur.</a:t>
            </a:r>
          </a:p>
          <a:p>
            <a:pPr lvl="1"/>
            <a:r>
              <a:rPr lang="tr-TR" sz="2500" dirty="0"/>
              <a:t>Örneğin, iki değişkenin toplanması ve üçüncü bir değişkenin elde edilmesi, bu değerlerin birleştirilerek sonucun yeni bir yerleşimde saklanması olarak gösterilebilir.</a:t>
            </a:r>
          </a:p>
          <a:p>
            <a:endParaRPr lang="tr-TR" dirty="0"/>
          </a:p>
        </p:txBody>
      </p:sp>
    </p:spTree>
    <p:extLst>
      <p:ext uri="{BB962C8B-B14F-4D97-AF65-F5344CB8AC3E}">
        <p14:creationId xmlns:p14="http://schemas.microsoft.com/office/powerpoint/2010/main" val="136127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sz="2600" b="1" dirty="0" err="1"/>
              <a:t>Imperative</a:t>
            </a:r>
            <a:r>
              <a:rPr lang="tr-TR" sz="2600" b="1" dirty="0"/>
              <a:t> (Zorunlu) Paradigmayı Destekleyen Diller</a:t>
            </a:r>
          </a:p>
          <a:p>
            <a:pPr lvl="1"/>
            <a:r>
              <a:rPr lang="tr-TR" sz="2800" dirty="0"/>
              <a:t>Söz dizimi:</a:t>
            </a:r>
          </a:p>
          <a:p>
            <a:pPr lvl="2"/>
            <a:r>
              <a:rPr lang="tr-TR" sz="2200" i="1" dirty="0"/>
              <a:t>Deyim‐1;</a:t>
            </a:r>
          </a:p>
          <a:p>
            <a:pPr lvl="2"/>
            <a:r>
              <a:rPr lang="tr-TR" sz="2200" i="1" dirty="0"/>
              <a:t>Deyim 2; </a:t>
            </a:r>
          </a:p>
          <a:p>
            <a:pPr lvl="2"/>
            <a:r>
              <a:rPr lang="tr-TR" sz="2200" i="1" dirty="0"/>
              <a:t>……………</a:t>
            </a:r>
          </a:p>
          <a:p>
            <a:pPr lvl="2"/>
            <a:r>
              <a:rPr lang="tr-TR" sz="2200" i="1" dirty="0"/>
              <a:t>……………</a:t>
            </a:r>
          </a:p>
          <a:p>
            <a:pPr lvl="2"/>
            <a:r>
              <a:rPr lang="tr-TR" sz="2200" i="1" dirty="0"/>
              <a:t>Deyim‐n;</a:t>
            </a:r>
          </a:p>
          <a:p>
            <a:pPr lvl="1"/>
            <a:r>
              <a:rPr lang="tr-TR" sz="2800" dirty="0" err="1"/>
              <a:t>Imperative</a:t>
            </a:r>
            <a:r>
              <a:rPr lang="tr-TR" sz="2800" dirty="0"/>
              <a:t> diller, yaygın olarak kullanılan ilk dil grubudur. </a:t>
            </a:r>
            <a:r>
              <a:rPr lang="tr-TR" sz="2800" dirty="0" err="1"/>
              <a:t>Imperative</a:t>
            </a:r>
            <a:r>
              <a:rPr lang="tr-TR" sz="2800" dirty="0"/>
              <a:t> programlama paradigması, C, FORTRAN, PL/I, Pascal, COBOL, Ada gibi birçok dil tarafından desteklenmektedir.</a:t>
            </a:r>
          </a:p>
          <a:p>
            <a:pPr lvl="1"/>
            <a:endParaRPr lang="tr-TR" sz="2800" dirty="0"/>
          </a:p>
        </p:txBody>
      </p:sp>
      <p:graphicFrame>
        <p:nvGraphicFramePr>
          <p:cNvPr id="1026" name="Object 2"/>
          <p:cNvGraphicFramePr>
            <a:graphicFrameLocks noChangeAspect="1"/>
          </p:cNvGraphicFramePr>
          <p:nvPr/>
        </p:nvGraphicFramePr>
        <p:xfrm>
          <a:off x="6781801" y="1954214"/>
          <a:ext cx="2421677" cy="2084387"/>
        </p:xfrm>
        <a:graphic>
          <a:graphicData uri="http://schemas.openxmlformats.org/presentationml/2006/ole">
            <mc:AlternateContent xmlns:mc="http://schemas.openxmlformats.org/markup-compatibility/2006">
              <mc:Choice xmlns:v="urn:schemas-microsoft-com:vml" Requires="v">
                <p:oleObj spid="_x0000_s5151" name="Bit Eşlem Resmi" r:id="rId3" imgW="1514686" imgH="2000000" progId="PBrush">
                  <p:embed/>
                </p:oleObj>
              </mc:Choice>
              <mc:Fallback>
                <p:oleObj name="Bit Eşlem Resmi" r:id="rId3" imgW="1514686" imgH="2000000" progId="PBrush">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1" y="1954214"/>
                        <a:ext cx="242167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67278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76400" y="1295400"/>
            <a:ext cx="5257800" cy="457200"/>
          </a:xfrm>
        </p:spPr>
        <p:txBody>
          <a:bodyPr>
            <a:normAutofit fontScale="90000"/>
          </a:bodyPr>
          <a:lstStyle/>
          <a:p>
            <a:r>
              <a:rPr lang="tr-TR" sz="2800" dirty="0" err="1">
                <a:solidFill>
                  <a:srgbClr val="C00000"/>
                </a:solidFill>
              </a:rPr>
              <a:t>C’de</a:t>
            </a:r>
            <a:r>
              <a:rPr lang="tr-TR" sz="2800" dirty="0">
                <a:solidFill>
                  <a:srgbClr val="C00000"/>
                </a:solidFill>
              </a:rPr>
              <a:t> OBEB (</a:t>
            </a:r>
            <a:r>
              <a:rPr lang="tr-TR" sz="2800" dirty="0" err="1">
                <a:solidFill>
                  <a:srgbClr val="C00000"/>
                </a:solidFill>
              </a:rPr>
              <a:t>Öklit</a:t>
            </a:r>
            <a:r>
              <a:rPr lang="tr-TR" sz="2800" dirty="0">
                <a:solidFill>
                  <a:srgbClr val="C00000"/>
                </a:solidFill>
              </a:rPr>
              <a:t>) Algoritması</a:t>
            </a:r>
          </a:p>
        </p:txBody>
      </p:sp>
      <p:sp>
        <p:nvSpPr>
          <p:cNvPr id="6" name="Rectangle 4"/>
          <p:cNvSpPr>
            <a:spLocks noChangeArrowheads="1"/>
          </p:cNvSpPr>
          <p:nvPr/>
        </p:nvSpPr>
        <p:spPr bwMode="auto">
          <a:xfrm>
            <a:off x="1752600" y="1828800"/>
            <a:ext cx="3962400" cy="37338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a:latin typeface="Tw Cen MT" pitchFamily="34" charset="0"/>
              </a:rPr>
              <a:t>#include &lt;</a:t>
            </a:r>
            <a:r>
              <a:rPr lang="en-US" sz="2800" dirty="0" err="1">
                <a:latin typeface="Tw Cen MT" pitchFamily="34" charset="0"/>
              </a:rPr>
              <a:t>stdio.h</a:t>
            </a:r>
            <a:r>
              <a:rPr lang="en-US" sz="2800" dirty="0">
                <a:latin typeface="Tw Cen MT" pitchFamily="34" charset="0"/>
              </a:rPr>
              <a:t>&gt;</a:t>
            </a:r>
          </a:p>
          <a:p>
            <a:pPr marL="342900" indent="-342900">
              <a:spcBef>
                <a:spcPct val="20000"/>
              </a:spcBef>
            </a:pPr>
            <a:r>
              <a:rPr lang="en-US" sz="2800" dirty="0" err="1">
                <a:latin typeface="Tw Cen MT" pitchFamily="34" charset="0"/>
              </a:rPr>
              <a:t>int</a:t>
            </a:r>
            <a:r>
              <a:rPr lang="en-US" sz="2800" dirty="0">
                <a:latin typeface="Tw Cen MT" pitchFamily="34" charset="0"/>
              </a:rPr>
              <a:t> </a:t>
            </a:r>
            <a:r>
              <a:rPr lang="en-US" sz="2800" dirty="0" err="1">
                <a:latin typeface="Tw Cen MT" pitchFamily="34" charset="0"/>
              </a:rPr>
              <a:t>gcd</a:t>
            </a:r>
            <a:r>
              <a:rPr lang="en-US" sz="2800" dirty="0">
                <a:latin typeface="Tw Cen MT" pitchFamily="34" charset="0"/>
              </a:rPr>
              <a:t>(</a:t>
            </a:r>
            <a:r>
              <a:rPr lang="en-US" sz="2800" dirty="0" err="1">
                <a:latin typeface="Tw Cen MT" pitchFamily="34" charset="0"/>
              </a:rPr>
              <a:t>int</a:t>
            </a:r>
            <a:r>
              <a:rPr lang="en-US" sz="2800" dirty="0">
                <a:latin typeface="Tw Cen MT" pitchFamily="34" charset="0"/>
              </a:rPr>
              <a:t> a, </a:t>
            </a:r>
            <a:r>
              <a:rPr lang="en-US" sz="2800" dirty="0" err="1">
                <a:latin typeface="Tw Cen MT" pitchFamily="34" charset="0"/>
              </a:rPr>
              <a:t>int</a:t>
            </a:r>
            <a:r>
              <a:rPr lang="en-US" sz="2800" dirty="0">
                <a:latin typeface="Tw Cen MT" pitchFamily="34" charset="0"/>
              </a:rPr>
              <a:t> b) {</a:t>
            </a:r>
          </a:p>
          <a:p>
            <a:pPr marL="342900" indent="-342900">
              <a:spcBef>
                <a:spcPct val="20000"/>
              </a:spcBef>
            </a:pPr>
            <a:r>
              <a:rPr lang="en-US" sz="2800" dirty="0">
                <a:latin typeface="Tw Cen MT" pitchFamily="34" charset="0"/>
              </a:rPr>
              <a:t>    while (a != b) {</a:t>
            </a:r>
          </a:p>
          <a:p>
            <a:pPr marL="342900" indent="-342900">
              <a:spcBef>
                <a:spcPct val="20000"/>
              </a:spcBef>
            </a:pPr>
            <a:r>
              <a:rPr lang="en-US" sz="2800" dirty="0">
                <a:latin typeface="Tw Cen MT" pitchFamily="34" charset="0"/>
              </a:rPr>
              <a:t>        if (a &gt; b) a = </a:t>
            </a:r>
            <a:r>
              <a:rPr lang="en-US" sz="2800" dirty="0" err="1">
                <a:latin typeface="Tw Cen MT" pitchFamily="34" charset="0"/>
              </a:rPr>
              <a:t>a</a:t>
            </a:r>
            <a:r>
              <a:rPr lang="en-US" sz="2800" dirty="0">
                <a:latin typeface="Tw Cen MT" pitchFamily="34" charset="0"/>
              </a:rPr>
              <a:t> - b;</a:t>
            </a:r>
          </a:p>
          <a:p>
            <a:pPr marL="342900" indent="-342900">
              <a:spcBef>
                <a:spcPct val="20000"/>
              </a:spcBef>
            </a:pPr>
            <a:r>
              <a:rPr lang="en-US" sz="2800" dirty="0">
                <a:latin typeface="Tw Cen MT" pitchFamily="34" charset="0"/>
              </a:rPr>
              <a:t>        else b = </a:t>
            </a:r>
            <a:r>
              <a:rPr lang="en-US" sz="2800" dirty="0" err="1">
                <a:latin typeface="Tw Cen MT" pitchFamily="34" charset="0"/>
              </a:rPr>
              <a:t>b</a:t>
            </a:r>
            <a:r>
              <a:rPr lang="en-US" sz="2800" dirty="0">
                <a:latin typeface="Tw Cen MT" pitchFamily="34" charset="0"/>
              </a:rPr>
              <a:t> - a;</a:t>
            </a:r>
          </a:p>
          <a:p>
            <a:pPr marL="342900" indent="-342900">
              <a:spcBef>
                <a:spcPct val="20000"/>
              </a:spcBef>
            </a:pPr>
            <a:r>
              <a:rPr lang="en-US" sz="2800" dirty="0">
                <a:latin typeface="Tw Cen MT" pitchFamily="34" charset="0"/>
              </a:rPr>
              <a:t>    }</a:t>
            </a:r>
          </a:p>
          <a:p>
            <a:pPr marL="342900" indent="-342900">
              <a:spcBef>
                <a:spcPct val="20000"/>
              </a:spcBef>
            </a:pPr>
            <a:r>
              <a:rPr lang="en-US" sz="2800" dirty="0">
                <a:latin typeface="Tw Cen MT" pitchFamily="34" charset="0"/>
              </a:rPr>
              <a:t>    return a;</a:t>
            </a:r>
          </a:p>
          <a:p>
            <a:pPr marL="342900" indent="-342900">
              <a:spcBef>
                <a:spcPct val="20000"/>
              </a:spcBef>
            </a:pPr>
            <a:r>
              <a:rPr lang="en-US" sz="2800" dirty="0">
                <a:latin typeface="Tw Cen MT" pitchFamily="34" charset="0"/>
              </a:rPr>
              <a:t>}</a:t>
            </a:r>
          </a:p>
        </p:txBody>
      </p:sp>
      <p:sp>
        <p:nvSpPr>
          <p:cNvPr id="7" name="Başlık 1"/>
          <p:cNvSpPr txBox="1">
            <a:spLocks/>
          </p:cNvSpPr>
          <p:nvPr/>
        </p:nvSpPr>
        <p:spPr bwMode="auto">
          <a:xfrm>
            <a:off x="2133600" y="381000"/>
            <a:ext cx="8153400" cy="1143000"/>
          </a:xfrm>
          <a:prstGeom prst="rect">
            <a:avLst/>
          </a:prstGeom>
          <a:noFill/>
          <a:ln w="25400" cap="flat" cmpd="sng" algn="ctr">
            <a:no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t" anchorCtr="0" compatLnSpc="1">
            <a:prstTxWarp prst="textNoShape">
              <a:avLst/>
            </a:prstTxWarp>
            <a:normAutofit/>
          </a:bodyPr>
          <a:lstStyle/>
          <a:p>
            <a:pPr eaLnBrk="0" fontAlgn="base" hangingPunct="0">
              <a:spcBef>
                <a:spcPct val="0"/>
              </a:spcBef>
              <a:spcAft>
                <a:spcPct val="0"/>
              </a:spcAft>
              <a:defRPr/>
            </a:pPr>
            <a:r>
              <a:rPr lang="tr-TR" sz="2800" b="1" kern="0">
                <a:solidFill>
                  <a:srgbClr val="C00000"/>
                </a:solidFill>
              </a:rPr>
              <a:t>Programlama Paradigmaları</a:t>
            </a:r>
            <a:endParaRPr lang="tr-TR" sz="2800" b="1" kern="0" dirty="0">
              <a:solidFill>
                <a:srgbClr val="C00000"/>
              </a:solidFill>
            </a:endParaRPr>
          </a:p>
        </p:txBody>
      </p:sp>
      <p:sp>
        <p:nvSpPr>
          <p:cNvPr id="8" name="7 Metin kutusu"/>
          <p:cNvSpPr txBox="1"/>
          <p:nvPr/>
        </p:nvSpPr>
        <p:spPr>
          <a:xfrm>
            <a:off x="6400800" y="1828800"/>
            <a:ext cx="4267200" cy="1477328"/>
          </a:xfrm>
          <a:prstGeom prst="rect">
            <a:avLst/>
          </a:prstGeom>
          <a:noFill/>
        </p:spPr>
        <p:txBody>
          <a:bodyPr wrap="square" rtlCol="0">
            <a:spAutoFit/>
          </a:bodyPr>
          <a:lstStyle/>
          <a:p>
            <a:r>
              <a:rPr lang="tr-TR" dirty="0"/>
              <a:t>Algoritma, 2000 yıl önce </a:t>
            </a:r>
            <a:r>
              <a:rPr lang="tr-TR" dirty="0" err="1"/>
              <a:t>Euclid</a:t>
            </a:r>
            <a:r>
              <a:rPr lang="tr-TR" dirty="0"/>
              <a:t> tarafından keşfedilmiştir</a:t>
            </a:r>
          </a:p>
          <a:p>
            <a:r>
              <a:rPr lang="es-ES" i="1" dirty="0">
                <a:solidFill>
                  <a:srgbClr val="FF0000"/>
                </a:solidFill>
              </a:rPr>
              <a:t>a ve </a:t>
            </a:r>
            <a:r>
              <a:rPr lang="es-ES" i="1" dirty="0" err="1">
                <a:solidFill>
                  <a:srgbClr val="FF0000"/>
                </a:solidFill>
              </a:rPr>
              <a:t>b'nin</a:t>
            </a:r>
            <a:r>
              <a:rPr lang="es-ES" i="1" dirty="0">
                <a:solidFill>
                  <a:srgbClr val="FF0000"/>
                </a:solidFill>
              </a:rPr>
              <a:t> </a:t>
            </a:r>
            <a:r>
              <a:rPr lang="es-ES" i="1" dirty="0" err="1">
                <a:solidFill>
                  <a:srgbClr val="FF0000"/>
                </a:solidFill>
              </a:rPr>
              <a:t>OBEB'i</a:t>
            </a:r>
            <a:r>
              <a:rPr lang="es-ES" i="1" dirty="0">
                <a:solidFill>
                  <a:srgbClr val="FF0000"/>
                </a:solidFill>
              </a:rPr>
              <a:t>, b ve </a:t>
            </a:r>
            <a:r>
              <a:rPr lang="es-ES" i="1" dirty="0" err="1">
                <a:solidFill>
                  <a:srgbClr val="FF0000"/>
                </a:solidFill>
              </a:rPr>
              <a:t>a'nın</a:t>
            </a:r>
            <a:r>
              <a:rPr lang="es-ES" i="1" dirty="0">
                <a:solidFill>
                  <a:srgbClr val="FF0000"/>
                </a:solidFill>
              </a:rPr>
              <a:t> </a:t>
            </a:r>
            <a:r>
              <a:rPr lang="es-ES" i="1" dirty="0" err="1">
                <a:solidFill>
                  <a:srgbClr val="FF0000"/>
                </a:solidFill>
              </a:rPr>
              <a:t>b'ye</a:t>
            </a:r>
            <a:endParaRPr lang="es-ES" i="1" dirty="0">
              <a:solidFill>
                <a:srgbClr val="FF0000"/>
              </a:solidFill>
            </a:endParaRPr>
          </a:p>
          <a:p>
            <a:r>
              <a:rPr lang="tr-TR" i="1" dirty="0">
                <a:solidFill>
                  <a:srgbClr val="FF0000"/>
                </a:solidFill>
              </a:rPr>
              <a:t>bölümünden kalan sayının </a:t>
            </a:r>
            <a:r>
              <a:rPr lang="tr-TR" i="1" dirty="0" err="1">
                <a:solidFill>
                  <a:srgbClr val="FF0000"/>
                </a:solidFill>
              </a:rPr>
              <a:t>OBEB'iyle</a:t>
            </a:r>
            <a:endParaRPr lang="tr-TR" i="1" dirty="0">
              <a:solidFill>
                <a:srgbClr val="FF0000"/>
              </a:solidFill>
            </a:endParaRPr>
          </a:p>
          <a:p>
            <a:r>
              <a:rPr lang="tr-TR" i="1" dirty="0">
                <a:solidFill>
                  <a:srgbClr val="FF0000"/>
                </a:solidFill>
              </a:rPr>
              <a:t>aynıdır</a:t>
            </a:r>
            <a:endParaRPr lang="tr-TR" dirty="0">
              <a:solidFill>
                <a:srgbClr val="FF0000"/>
              </a:solidFill>
            </a:endParaRP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lum bright="-10000" contrast="10000"/>
          </a:blip>
          <a:srcRect/>
          <a:stretch>
            <a:fillRect/>
          </a:stretch>
        </p:blipFill>
        <p:spPr bwMode="auto">
          <a:xfrm>
            <a:off x="6705600" y="3429000"/>
            <a:ext cx="3352800" cy="3366626"/>
          </a:xfrm>
          <a:prstGeom prst="rect">
            <a:avLst/>
          </a:prstGeom>
          <a:noFill/>
          <a:ln w="9525">
            <a:noFill/>
            <a:miter lim="800000"/>
            <a:headEnd/>
            <a:tailEnd/>
          </a:ln>
          <a:effectLst/>
        </p:spPr>
      </p:pic>
    </p:spTree>
    <p:extLst>
      <p:ext uri="{BB962C8B-B14F-4D97-AF65-F5344CB8AC3E}">
        <p14:creationId xmlns:p14="http://schemas.microsoft.com/office/powerpoint/2010/main" val="348574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http://www.csc.liv.ac.uk/~grant/Teaching/COMP205/wiringDiag.gif89"/>
          <p:cNvPicPr>
            <a:picLocks noChangeAspect="1" noChangeArrowheads="1"/>
          </p:cNvPicPr>
          <p:nvPr/>
        </p:nvPicPr>
        <p:blipFill>
          <a:blip r:embed="rId2"/>
          <a:srcRect/>
          <a:stretch>
            <a:fillRect/>
          </a:stretch>
        </p:blipFill>
        <p:spPr bwMode="auto">
          <a:xfrm>
            <a:off x="3733801" y="2057401"/>
            <a:ext cx="4867275" cy="3629025"/>
          </a:xfrm>
          <a:prstGeom prst="rect">
            <a:avLst/>
          </a:prstGeom>
          <a:noFill/>
        </p:spPr>
      </p:pic>
      <p:sp>
        <p:nvSpPr>
          <p:cNvPr id="7" name="Başlık 1"/>
          <p:cNvSpPr>
            <a:spLocks noGrp="1"/>
          </p:cNvSpPr>
          <p:nvPr>
            <p:ph type="title"/>
          </p:nvPr>
        </p:nvSpPr>
        <p:spPr>
          <a:xfrm>
            <a:off x="2133600" y="381000"/>
            <a:ext cx="8153400" cy="1143000"/>
          </a:xfrm>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8" name="7 Dikdörtgen"/>
          <p:cNvSpPr/>
          <p:nvPr/>
        </p:nvSpPr>
        <p:spPr>
          <a:xfrm>
            <a:off x="3657600" y="5943600"/>
            <a:ext cx="5334000" cy="369332"/>
          </a:xfrm>
          <a:prstGeom prst="rect">
            <a:avLst/>
          </a:prstGeom>
        </p:spPr>
        <p:txBody>
          <a:bodyPr wrap="square">
            <a:spAutoFit/>
          </a:bodyPr>
          <a:lstStyle/>
          <a:p>
            <a:r>
              <a:rPr lang="tr-TR" b="1" dirty="0" err="1">
                <a:solidFill>
                  <a:schemeClr val="tx1">
                    <a:lumMod val="75000"/>
                    <a:lumOff val="25000"/>
                  </a:schemeClr>
                </a:solidFill>
              </a:rPr>
              <a:t>Imperative</a:t>
            </a:r>
            <a:r>
              <a:rPr lang="tr-TR" b="1" dirty="0">
                <a:solidFill>
                  <a:schemeClr val="tx1">
                    <a:lumMod val="75000"/>
                    <a:lumOff val="25000"/>
                  </a:schemeClr>
                </a:solidFill>
              </a:rPr>
              <a:t> (Zorunlu, Komut merkezli) Diller</a:t>
            </a:r>
          </a:p>
        </p:txBody>
      </p:sp>
    </p:spTree>
    <p:extLst>
      <p:ext uri="{BB962C8B-B14F-4D97-AF65-F5344CB8AC3E}">
        <p14:creationId xmlns:p14="http://schemas.microsoft.com/office/powerpoint/2010/main" val="14013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Genel Kavramlar</a:t>
            </a:r>
            <a:endParaRPr lang="tr-TR" dirty="0"/>
          </a:p>
        </p:txBody>
      </p:sp>
      <p:sp>
        <p:nvSpPr>
          <p:cNvPr id="3" name="İçerik Yer Tutucusu 2"/>
          <p:cNvSpPr>
            <a:spLocks noGrp="1"/>
          </p:cNvSpPr>
          <p:nvPr>
            <p:ph idx="1"/>
          </p:nvPr>
        </p:nvSpPr>
        <p:spPr/>
        <p:txBody>
          <a:bodyPr/>
          <a:lstStyle/>
          <a:p>
            <a:r>
              <a:rPr lang="tr-TR" dirty="0" smtClean="0"/>
              <a:t>DONANIM</a:t>
            </a:r>
          </a:p>
          <a:p>
            <a:pPr marL="0" indent="0">
              <a:buNone/>
            </a:pPr>
            <a:r>
              <a:rPr lang="tr-TR" dirty="0" smtClean="0"/>
              <a:t>Bilgisayarı oluşturan fiziksel parçaların tümüne donanım denir.</a:t>
            </a:r>
          </a:p>
          <a:p>
            <a:r>
              <a:rPr lang="tr-TR" dirty="0" smtClean="0"/>
              <a:t>YAZILIM</a:t>
            </a:r>
          </a:p>
          <a:p>
            <a:pPr marL="0" indent="0">
              <a:buNone/>
            </a:pPr>
            <a:r>
              <a:rPr lang="tr-TR" dirty="0" smtClean="0"/>
              <a:t>Kullanıcı ile donanım arasındaki iletişimi sağlayan programlama ve programlamayla ilgili konuların geneline yazılım denir.</a:t>
            </a:r>
            <a:endParaRPr lang="tr-TR" dirty="0"/>
          </a:p>
        </p:txBody>
      </p:sp>
    </p:spTree>
    <p:extLst>
      <p:ext uri="{BB962C8B-B14F-4D97-AF65-F5344CB8AC3E}">
        <p14:creationId xmlns:p14="http://schemas.microsoft.com/office/powerpoint/2010/main" val="2461142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a:xfrm>
            <a:off x="2133600" y="1295400"/>
            <a:ext cx="8153400" cy="4572000"/>
          </a:xfrm>
        </p:spPr>
        <p:txBody>
          <a:bodyPr>
            <a:normAutofit/>
          </a:bodyPr>
          <a:lstStyle/>
          <a:p>
            <a:r>
              <a:rPr lang="tr-TR" sz="2400" b="1" dirty="0"/>
              <a:t>Nesneye Yönelik Paradigmayı Destekleyen Diller</a:t>
            </a:r>
          </a:p>
          <a:p>
            <a:pPr lvl="1"/>
            <a:r>
              <a:rPr lang="tr-TR" sz="2100" dirty="0"/>
              <a:t>Bu diller nesnelerin sınıflandırılması esasına dayanır. </a:t>
            </a:r>
          </a:p>
          <a:p>
            <a:pPr lvl="1"/>
            <a:r>
              <a:rPr lang="tr-TR" sz="2100" dirty="0"/>
              <a:t>Birbirini etkileyen nesnelerden oluşmuş diller olarak tanımlanabilir. Nesne, belli bir durumda paylaşılan işlemlerin bir topluluğudur. Veriler, fonksiyon ve prosedürler tek bir nesnede tutulabilir. Nesne temelli yaklaşımı kullanan dillere örnek olarak </a:t>
            </a:r>
            <a:r>
              <a:rPr lang="tr-TR" sz="2100" dirty="0" err="1"/>
              <a:t>Simula</a:t>
            </a:r>
            <a:r>
              <a:rPr lang="tr-TR" sz="2100" dirty="0"/>
              <a:t>, </a:t>
            </a:r>
            <a:r>
              <a:rPr lang="tr-TR" sz="2100" dirty="0" err="1"/>
              <a:t>Smalltalk</a:t>
            </a:r>
            <a:r>
              <a:rPr lang="tr-TR" sz="2100" dirty="0"/>
              <a:t>, C++, Java ve C# gibi diller verilebilir.</a:t>
            </a:r>
            <a:endParaRPr lang="tr-TR" sz="2800" dirty="0"/>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lum bright="-20000" contrast="40000"/>
            <a:extLst>
              <a:ext uri="{28A0092B-C50C-407E-A947-70E740481C1C}">
                <a14:useLocalDpi xmlns:a14="http://schemas.microsoft.com/office/drawing/2010/main" val="0"/>
              </a:ext>
            </a:extLst>
          </a:blip>
          <a:srcRect/>
          <a:stretch>
            <a:fillRect/>
          </a:stretch>
        </p:blipFill>
        <p:spPr bwMode="auto">
          <a:xfrm>
            <a:off x="1524000" y="3992458"/>
            <a:ext cx="3733800" cy="271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clrChange>
              <a:clrFrom>
                <a:srgbClr val="F8F5E0"/>
              </a:clrFrom>
              <a:clrTo>
                <a:srgbClr val="F8F5E0">
                  <a:alpha val="0"/>
                </a:srgbClr>
              </a:clrTo>
            </a:clrChange>
            <a:extLst>
              <a:ext uri="{28A0092B-C50C-407E-A947-70E740481C1C}">
                <a14:useLocalDpi xmlns:a14="http://schemas.microsoft.com/office/drawing/2010/main" val="0"/>
              </a:ext>
            </a:extLst>
          </a:blip>
          <a:srcRect/>
          <a:stretch>
            <a:fillRect/>
          </a:stretch>
        </p:blipFill>
        <p:spPr bwMode="auto">
          <a:xfrm>
            <a:off x="5243508" y="4114801"/>
            <a:ext cx="509080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3182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a:xfrm>
            <a:off x="2133600" y="1371600"/>
            <a:ext cx="8153400" cy="4572000"/>
          </a:xfrm>
        </p:spPr>
        <p:txBody>
          <a:bodyPr>
            <a:normAutofit/>
          </a:bodyPr>
          <a:lstStyle/>
          <a:p>
            <a:r>
              <a:rPr lang="tr-TR" sz="2400" b="1" dirty="0"/>
              <a:t>Fonksiyonel Paradigmayı Destekleyen Diller</a:t>
            </a:r>
          </a:p>
          <a:p>
            <a:pPr lvl="1"/>
            <a:r>
              <a:rPr lang="tr-TR" dirty="0" smtClean="0"/>
              <a:t>Burada bilgisayara bir işlemi nasıl yapacağı bildirilir. Veriler ve sonucu elde etmek için </a:t>
            </a:r>
            <a:r>
              <a:rPr lang="tr-TR" i="1" dirty="0" smtClean="0">
                <a:solidFill>
                  <a:srgbClr val="FF0000"/>
                </a:solidFill>
              </a:rPr>
              <a:t>veriye uygulanacak fonksiyonel dönüşümler</a:t>
            </a:r>
            <a:r>
              <a:rPr lang="tr-TR" dirty="0" smtClean="0"/>
              <a:t>, paradigmanın temelini oluşturur.</a:t>
            </a:r>
            <a:endParaRPr lang="tr-TR" b="1" dirty="0" smtClean="0"/>
          </a:p>
          <a:p>
            <a:pPr lvl="1"/>
            <a:r>
              <a:rPr lang="tr-TR" dirty="0"/>
              <a:t>Sadece fonksiyonlar üzerine kurulmuş bir modeldir. Fonksiyonlar bir çok değer alır ve geriye sadece bir değer döndürürler. Fonksiyonlar başka fonksiyonları çağırır ya da başka fonksiyonun parametresi olur.</a:t>
            </a:r>
          </a:p>
          <a:p>
            <a:pPr lvl="1"/>
            <a:endParaRPr lang="tr-TR" sz="2100"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5257801"/>
            <a:ext cx="6831345" cy="15735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59354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a:xfrm>
            <a:off x="2133600" y="1219200"/>
            <a:ext cx="8153400" cy="4572000"/>
          </a:xfrm>
        </p:spPr>
        <p:txBody>
          <a:bodyPr>
            <a:normAutofit/>
          </a:bodyPr>
          <a:lstStyle/>
          <a:p>
            <a:r>
              <a:rPr lang="tr-TR" sz="2600" b="1" dirty="0"/>
              <a:t>Fonksiyonel Paradigmayı Destekleyen Diller</a:t>
            </a:r>
          </a:p>
          <a:p>
            <a:pPr lvl="1"/>
            <a:r>
              <a:rPr lang="tr-TR" sz="2500" dirty="0"/>
              <a:t>Bu dillerde, alt yordamlar, fonksiyonlar (prosedürler) kullanılarak program daha alt parçalara bölünür.</a:t>
            </a:r>
          </a:p>
          <a:p>
            <a:pPr lvl="1">
              <a:lnSpc>
                <a:spcPct val="90000"/>
              </a:lnSpc>
            </a:pPr>
            <a:r>
              <a:rPr lang="tr-TR" sz="2500" dirty="0"/>
              <a:t>İlk fonksiyonel dil </a:t>
            </a:r>
            <a:r>
              <a:rPr lang="tr-TR" sz="2500" dirty="0" err="1"/>
              <a:t>Lisp’dir</a:t>
            </a:r>
            <a:r>
              <a:rPr lang="tr-TR" sz="2500" dirty="0"/>
              <a:t>. </a:t>
            </a:r>
          </a:p>
          <a:p>
            <a:pPr lvl="1">
              <a:lnSpc>
                <a:spcPct val="90000"/>
              </a:lnSpc>
            </a:pPr>
            <a:r>
              <a:rPr lang="tr-TR" sz="2500" dirty="0"/>
              <a:t>ML ve HASKELL modern fonksiyonel dillerdir. Bu diller fonksiyonlara rasgele değerler gibi davranmaktadır  </a:t>
            </a:r>
          </a:p>
          <a:p>
            <a:pPr lvl="1">
              <a:lnSpc>
                <a:spcPct val="90000"/>
              </a:lnSpc>
            </a:pPr>
            <a:r>
              <a:rPr lang="tr-TR" sz="2500" dirty="0"/>
              <a:t>ML ile </a:t>
            </a:r>
            <a:r>
              <a:rPr lang="tr-TR" sz="2500" dirty="0" err="1"/>
              <a:t>Lisp</a:t>
            </a:r>
            <a:r>
              <a:rPr lang="tr-TR" sz="2500" dirty="0"/>
              <a:t> karışık programlama dilleridir. Değişken ve atama  işlemlerini desteklemektedir. </a:t>
            </a:r>
          </a:p>
          <a:p>
            <a:pPr lvl="1">
              <a:lnSpc>
                <a:spcPct val="90000"/>
              </a:lnSpc>
            </a:pPr>
            <a:r>
              <a:rPr lang="tr-TR" sz="2500" dirty="0" err="1"/>
              <a:t>Haskell</a:t>
            </a:r>
            <a:r>
              <a:rPr lang="tr-TR" sz="2500" dirty="0"/>
              <a:t> ise tamamen saf fonksiyonel bir dildir. Değişken ve atama  işlemlerini desteklememektedir. </a:t>
            </a:r>
          </a:p>
          <a:p>
            <a:pPr lvl="1"/>
            <a:endParaRPr lang="tr-TR" sz="2100" dirty="0"/>
          </a:p>
        </p:txBody>
      </p:sp>
      <p:pic>
        <p:nvPicPr>
          <p:cNvPr id="96258" name="Picture 2"/>
          <p:cNvPicPr>
            <a:picLocks noChangeAspect="1" noChangeArrowheads="1"/>
          </p:cNvPicPr>
          <p:nvPr/>
        </p:nvPicPr>
        <p:blipFill>
          <a:blip r:embed="rId2"/>
          <a:srcRect/>
          <a:stretch>
            <a:fillRect/>
          </a:stretch>
        </p:blipFill>
        <p:spPr bwMode="auto">
          <a:xfrm>
            <a:off x="3200400" y="5410201"/>
            <a:ext cx="5600700" cy="1323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10897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4" name="Rectangle 4"/>
          <p:cNvSpPr>
            <a:spLocks noChangeArrowheads="1"/>
          </p:cNvSpPr>
          <p:nvPr/>
        </p:nvSpPr>
        <p:spPr bwMode="auto">
          <a:xfrm>
            <a:off x="2209800" y="2895600"/>
            <a:ext cx="8077200" cy="25146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a:latin typeface="Tw Cen MT" pitchFamily="34" charset="0"/>
              </a:rPr>
              <a:t>(define gcd2            ; '</a:t>
            </a:r>
            <a:r>
              <a:rPr lang="en-US" sz="2800" dirty="0" err="1">
                <a:latin typeface="Tw Cen MT" pitchFamily="34" charset="0"/>
              </a:rPr>
              <a:t>gcd</a:t>
            </a:r>
            <a:r>
              <a:rPr lang="en-US" sz="2800" dirty="0">
                <a:latin typeface="Tw Cen MT" pitchFamily="34" charset="0"/>
              </a:rPr>
              <a:t>' is</a:t>
            </a:r>
            <a:r>
              <a:rPr lang="tr-TR" sz="2800" dirty="0">
                <a:latin typeface="Tw Cen MT" pitchFamily="34" charset="0"/>
              </a:rPr>
              <a:t> </a:t>
            </a:r>
            <a:r>
              <a:rPr lang="en-US" sz="2800" dirty="0">
                <a:latin typeface="Tw Cen MT" pitchFamily="34" charset="0"/>
              </a:rPr>
              <a:t>built-in to R5RS</a:t>
            </a:r>
          </a:p>
          <a:p>
            <a:pPr marL="342900" indent="-342900">
              <a:spcBef>
                <a:spcPct val="20000"/>
              </a:spcBef>
            </a:pPr>
            <a:r>
              <a:rPr lang="en-US" sz="2800" dirty="0">
                <a:latin typeface="Tw Cen MT" pitchFamily="34" charset="0"/>
              </a:rPr>
              <a:t>  (lambda (a b) </a:t>
            </a:r>
          </a:p>
          <a:p>
            <a:pPr marL="342900" indent="-342900">
              <a:spcBef>
                <a:spcPct val="20000"/>
              </a:spcBef>
            </a:pPr>
            <a:r>
              <a:rPr lang="en-US" sz="2800" dirty="0">
                <a:latin typeface="Tw Cen MT" pitchFamily="34" charset="0"/>
              </a:rPr>
              <a:t>    (</a:t>
            </a:r>
            <a:r>
              <a:rPr lang="en-US" sz="2800" dirty="0" err="1">
                <a:latin typeface="Tw Cen MT" pitchFamily="34" charset="0"/>
              </a:rPr>
              <a:t>cond</a:t>
            </a:r>
            <a:r>
              <a:rPr lang="en-US" sz="2800" dirty="0">
                <a:latin typeface="Tw Cen MT" pitchFamily="34" charset="0"/>
              </a:rPr>
              <a:t> ((= a b) a) </a:t>
            </a:r>
          </a:p>
          <a:p>
            <a:pPr marL="342900" indent="-342900">
              <a:spcBef>
                <a:spcPct val="20000"/>
              </a:spcBef>
            </a:pPr>
            <a:r>
              <a:rPr lang="en-US" sz="2800" dirty="0">
                <a:latin typeface="Tw Cen MT" pitchFamily="34" charset="0"/>
              </a:rPr>
              <a:t>          ((&gt; a b) (gcd2 (- a b) b)) </a:t>
            </a:r>
          </a:p>
          <a:p>
            <a:pPr marL="342900" indent="-342900">
              <a:spcBef>
                <a:spcPct val="20000"/>
              </a:spcBef>
            </a:pPr>
            <a:r>
              <a:rPr lang="en-US" sz="2800" dirty="0">
                <a:latin typeface="Tw Cen MT" pitchFamily="34" charset="0"/>
              </a:rPr>
              <a:t>          (else (gcd2 (- b a) a))))) </a:t>
            </a:r>
          </a:p>
        </p:txBody>
      </p:sp>
      <p:sp>
        <p:nvSpPr>
          <p:cNvPr id="6" name="1 Başlık"/>
          <p:cNvSpPr txBox="1">
            <a:spLocks/>
          </p:cNvSpPr>
          <p:nvPr/>
        </p:nvSpPr>
        <p:spPr bwMode="auto">
          <a:xfrm>
            <a:off x="2286000" y="1600200"/>
            <a:ext cx="73152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r>
              <a:rPr lang="tr-TR" sz="2800" kern="0" dirty="0" err="1">
                <a:solidFill>
                  <a:srgbClr val="C00000"/>
                </a:solidFill>
                <a:latin typeface="+mj-lt"/>
                <a:ea typeface="+mj-ea"/>
                <a:cs typeface="+mj-cs"/>
              </a:rPr>
              <a:t>Scheme’de</a:t>
            </a:r>
            <a:r>
              <a:rPr lang="tr-TR" sz="2800" kern="0" dirty="0">
                <a:solidFill>
                  <a:srgbClr val="C00000"/>
                </a:solidFill>
                <a:latin typeface="+mj-lt"/>
                <a:ea typeface="+mj-ea"/>
                <a:cs typeface="+mj-cs"/>
              </a:rPr>
              <a:t> OBEB (</a:t>
            </a:r>
            <a:r>
              <a:rPr lang="tr-TR" sz="2800" kern="0" dirty="0" err="1">
                <a:solidFill>
                  <a:srgbClr val="C00000"/>
                </a:solidFill>
                <a:latin typeface="+mj-lt"/>
                <a:ea typeface="+mj-ea"/>
                <a:cs typeface="+mj-cs"/>
              </a:rPr>
              <a:t>Öklit</a:t>
            </a:r>
            <a:r>
              <a:rPr lang="tr-TR" sz="2800" kern="0" dirty="0">
                <a:solidFill>
                  <a:srgbClr val="C00000"/>
                </a:solidFill>
                <a:latin typeface="+mj-lt"/>
                <a:ea typeface="+mj-ea"/>
                <a:cs typeface="+mj-cs"/>
              </a:rPr>
              <a:t>) Algoritması</a:t>
            </a:r>
          </a:p>
        </p:txBody>
      </p:sp>
    </p:spTree>
    <p:extLst>
      <p:ext uri="{BB962C8B-B14F-4D97-AF65-F5344CB8AC3E}">
        <p14:creationId xmlns:p14="http://schemas.microsoft.com/office/powerpoint/2010/main" val="5249887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sz="2400" b="1" dirty="0"/>
              <a:t>Mantık Paradigmayı Destekleyen Diller </a:t>
            </a:r>
          </a:p>
          <a:p>
            <a:pPr lvl="1"/>
            <a:r>
              <a:rPr lang="tr-TR" dirty="0"/>
              <a:t>Mantık programlama paradigmasında programlama, bir işin nasıl yapılacağının belirtilmesi yerine, ne yapılması istendiğinin belirtilmesi olarak görülür. </a:t>
            </a:r>
          </a:p>
          <a:p>
            <a:pPr lvl="1"/>
            <a:r>
              <a:rPr lang="tr-TR" dirty="0">
                <a:solidFill>
                  <a:srgbClr val="FF0000"/>
                </a:solidFill>
              </a:rPr>
              <a:t>Bu diller, belirli bir koşulun varlığını kontrol ederek ve koşul sağlanıyorsa, uygun bir işlem gerçekleştirerek çalışırlar.</a:t>
            </a:r>
          </a:p>
          <a:p>
            <a:pPr lvl="1"/>
            <a:r>
              <a:rPr lang="tr-TR" dirty="0"/>
              <a:t>Bu modeldeki dillere en tanınmış örnek, Prolog programlama dilidir. </a:t>
            </a:r>
            <a:endParaRPr lang="tr-TR" sz="2100" dirty="0">
              <a:solidFill>
                <a:srgbClr val="FF0000"/>
              </a:solidFill>
            </a:endParaRPr>
          </a:p>
        </p:txBody>
      </p:sp>
    </p:spTree>
    <p:extLst>
      <p:ext uri="{BB962C8B-B14F-4D97-AF65-F5344CB8AC3E}">
        <p14:creationId xmlns:p14="http://schemas.microsoft.com/office/powerpoint/2010/main" val="3798309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2800" b="1" dirty="0">
                <a:solidFill>
                  <a:srgbClr val="C00000"/>
                </a:solidFill>
                <a:latin typeface="Calibri" panose="020F0502020204030204"/>
                <a:ea typeface="+mn-ea"/>
                <a:cs typeface="+mn-cs"/>
              </a:rPr>
              <a:t>Programlama Paradigmaları</a:t>
            </a:r>
            <a:endParaRPr lang="tr-TR" dirty="0"/>
          </a:p>
        </p:txBody>
      </p:sp>
      <p:sp>
        <p:nvSpPr>
          <p:cNvPr id="3" name="2 İçerik Yer Tutucusu"/>
          <p:cNvSpPr>
            <a:spLocks noGrp="1"/>
          </p:cNvSpPr>
          <p:nvPr>
            <p:ph idx="1"/>
          </p:nvPr>
        </p:nvSpPr>
        <p:spPr/>
        <p:txBody>
          <a:bodyPr/>
          <a:lstStyle/>
          <a:p>
            <a:r>
              <a:rPr lang="tr-TR" sz="2500" dirty="0"/>
              <a:t>Mantıksal diller kural tabanlı dillerdir. </a:t>
            </a:r>
            <a:r>
              <a:rPr lang="tr-TR" sz="2500" dirty="0" err="1"/>
              <a:t>İmperative</a:t>
            </a:r>
            <a:r>
              <a:rPr lang="tr-TR" sz="2500" dirty="0"/>
              <a:t> dillerde çözülecek algoritmanın tanımı ayrıntılı yapılır, komutların ve işlemlerin sırası bellidir. </a:t>
            </a:r>
          </a:p>
          <a:p>
            <a:r>
              <a:rPr lang="tr-TR" sz="2500" dirty="0"/>
              <a:t>Mantıksal programlamada ise ayrıntı da yoktur. Sıralama da belli değildir. Programlama dili, sonucu elde etmek için hangi kuralı hangi sırayla kullanacağını belirlemelidir. </a:t>
            </a:r>
          </a:p>
          <a:p>
            <a:r>
              <a:rPr lang="tr-TR" sz="2500" dirty="0"/>
              <a:t>Bu yaklaşım diğer dil kategorilerine göre çok radikaldir. Hiçbir kategoriye girmediği ve kendi başına ayrı bir kategori olduğu açıktır. En yaygın mantıksal dil Prolog’dur</a:t>
            </a:r>
          </a:p>
          <a:p>
            <a:endParaRPr lang="tr-TR" sz="2500" dirty="0"/>
          </a:p>
        </p:txBody>
      </p:sp>
    </p:spTree>
    <p:extLst>
      <p:ext uri="{BB962C8B-B14F-4D97-AF65-F5344CB8AC3E}">
        <p14:creationId xmlns:p14="http://schemas.microsoft.com/office/powerpoint/2010/main" val="37143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sz="2400" b="1" dirty="0"/>
              <a:t>Mantık Paradigmayı Destekleyen Diller </a:t>
            </a:r>
          </a:p>
          <a:p>
            <a:pPr lvl="1"/>
            <a:r>
              <a:rPr lang="tr-TR" dirty="0"/>
              <a:t>Mantık tabanlı bir dilin çalışması </a:t>
            </a:r>
            <a:r>
              <a:rPr lang="tr-TR" dirty="0" err="1"/>
              <a:t>imperative</a:t>
            </a:r>
            <a:r>
              <a:rPr lang="tr-TR" dirty="0"/>
              <a:t> bir dilin çalışmasına benzemekle birlikte, deyimler sıralı olarak işlenmez.</a:t>
            </a:r>
          </a:p>
          <a:p>
            <a:pPr lvl="1"/>
            <a:r>
              <a:rPr lang="tr-TR" dirty="0"/>
              <a:t>Bu dillerin sözdizimi genel olarak şu şekildedir: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038601"/>
            <a:ext cx="3276600" cy="20097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234" name="Picture 2"/>
          <p:cNvPicPr>
            <a:picLocks noChangeAspect="1" noChangeArrowheads="1"/>
          </p:cNvPicPr>
          <p:nvPr/>
        </p:nvPicPr>
        <p:blipFill>
          <a:blip r:embed="rId3"/>
          <a:srcRect/>
          <a:stretch>
            <a:fillRect/>
          </a:stretch>
        </p:blipFill>
        <p:spPr bwMode="auto">
          <a:xfrm>
            <a:off x="4953000" y="4038600"/>
            <a:ext cx="5712460" cy="1981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2954473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3" name="İçerik Yer Tutucusu 2"/>
          <p:cNvSpPr>
            <a:spLocks noGrp="1"/>
          </p:cNvSpPr>
          <p:nvPr>
            <p:ph sz="quarter" idx="1"/>
          </p:nvPr>
        </p:nvSpPr>
        <p:spPr/>
        <p:txBody>
          <a:bodyPr>
            <a:normAutofit/>
          </a:bodyPr>
          <a:lstStyle/>
          <a:p>
            <a:r>
              <a:rPr lang="tr-TR" sz="2600" b="1" dirty="0"/>
              <a:t>Mantık Paradigmayı Destekleyen Diller </a:t>
            </a:r>
          </a:p>
          <a:p>
            <a:pPr lvl="1"/>
            <a:r>
              <a:rPr lang="tr-TR" dirty="0"/>
              <a:t>Doğal dil işleme, mantık programlamanın yaygın olarak kullanıldığı bir alandır.</a:t>
            </a:r>
          </a:p>
          <a:p>
            <a:pPr lvl="1"/>
            <a:r>
              <a:rPr lang="tr-TR" dirty="0" smtClean="0"/>
              <a:t>Prolog </a:t>
            </a:r>
            <a:r>
              <a:rPr lang="tr-TR" dirty="0"/>
              <a:t>dili, </a:t>
            </a:r>
            <a:r>
              <a:rPr lang="tr-TR" dirty="0" smtClean="0"/>
              <a:t>aşağıdaki örnekte olduğu gibi </a:t>
            </a:r>
            <a:r>
              <a:rPr lang="tr-TR" dirty="0"/>
              <a:t>insan-makine etkileşimlerine </a:t>
            </a:r>
            <a:r>
              <a:rPr lang="tr-TR" dirty="0" smtClean="0"/>
              <a:t>uygundur. </a:t>
            </a:r>
            <a:r>
              <a:rPr lang="tr-TR" dirty="0"/>
              <a:t>Prolog, özel bir mantık yürütme şeklini kullanarak kendisine yöneltilen sorgulara yanıt verir</a:t>
            </a:r>
            <a:r>
              <a:rPr lang="tr-TR" dirty="0" smtClean="0"/>
              <a:t>.</a:t>
            </a:r>
          </a:p>
          <a:p>
            <a:pPr lvl="1"/>
            <a:r>
              <a:rPr lang="tr-TR" dirty="0" smtClean="0"/>
              <a:t>Gerçekler-Kurallar</a:t>
            </a:r>
          </a:p>
          <a:p>
            <a:pPr lvl="2"/>
            <a:r>
              <a:rPr lang="tr-TR" dirty="0" smtClean="0"/>
              <a:t>1-Ali insandır. 2-İnsanlar ölümlüdür. (Bilgisayar öğrenir)</a:t>
            </a:r>
          </a:p>
          <a:p>
            <a:pPr lvl="1"/>
            <a:r>
              <a:rPr lang="tr-TR" dirty="0" smtClean="0"/>
              <a:t>Hedef</a:t>
            </a:r>
          </a:p>
          <a:p>
            <a:pPr lvl="2"/>
            <a:r>
              <a:rPr lang="tr-TR" dirty="0" smtClean="0"/>
              <a:t>Ali ölümlüdür? (Bilgisayar gerçeklere bakarak cevap bulur)</a:t>
            </a:r>
          </a:p>
          <a:p>
            <a:pPr lvl="1"/>
            <a:r>
              <a:rPr lang="tr-TR" dirty="0" err="1" smtClean="0"/>
              <a:t>Sonuc</a:t>
            </a:r>
            <a:r>
              <a:rPr lang="tr-TR" dirty="0" smtClean="0"/>
              <a:t>: </a:t>
            </a:r>
          </a:p>
          <a:p>
            <a:pPr lvl="2"/>
            <a:r>
              <a:rPr lang="tr-TR" dirty="0" smtClean="0"/>
              <a:t>Ali ölümlüdür. </a:t>
            </a:r>
          </a:p>
          <a:p>
            <a:pPr lvl="1"/>
            <a:endParaRPr lang="tr-TR" dirty="0"/>
          </a:p>
        </p:txBody>
      </p:sp>
    </p:spTree>
    <p:extLst>
      <p:ext uri="{BB962C8B-B14F-4D97-AF65-F5344CB8AC3E}">
        <p14:creationId xmlns:p14="http://schemas.microsoft.com/office/powerpoint/2010/main" val="102491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a:solidFill>
                  <a:srgbClr val="C00000"/>
                </a:solidFill>
              </a:rPr>
              <a:t>Programlama Paradigmaları</a:t>
            </a:r>
          </a:p>
        </p:txBody>
      </p:sp>
      <p:sp>
        <p:nvSpPr>
          <p:cNvPr id="5" name="Rectangle 3"/>
          <p:cNvSpPr>
            <a:spLocks noChangeArrowheads="1"/>
          </p:cNvSpPr>
          <p:nvPr/>
        </p:nvSpPr>
        <p:spPr bwMode="auto">
          <a:xfrm>
            <a:off x="1981200" y="2667000"/>
            <a:ext cx="8153400" cy="160606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marL="342900" indent="-342900">
              <a:spcBef>
                <a:spcPct val="20000"/>
              </a:spcBef>
            </a:pPr>
            <a:r>
              <a:rPr lang="en-US" sz="2800" dirty="0" err="1">
                <a:latin typeface="Tw Cen MT" pitchFamily="34" charset="0"/>
              </a:rPr>
              <a:t>gcd</a:t>
            </a:r>
            <a:r>
              <a:rPr lang="en-US" sz="2800" dirty="0">
                <a:latin typeface="Tw Cen MT" pitchFamily="34" charset="0"/>
              </a:rPr>
              <a:t>(A,B,G) :- A = B, G = A.</a:t>
            </a:r>
          </a:p>
          <a:p>
            <a:pPr marL="342900" indent="-342900">
              <a:spcBef>
                <a:spcPct val="20000"/>
              </a:spcBef>
            </a:pPr>
            <a:r>
              <a:rPr lang="en-US" sz="2800" dirty="0" err="1">
                <a:latin typeface="Tw Cen MT" pitchFamily="34" charset="0"/>
              </a:rPr>
              <a:t>gcd</a:t>
            </a:r>
            <a:r>
              <a:rPr lang="en-US" sz="2800" dirty="0">
                <a:latin typeface="Tw Cen MT" pitchFamily="34" charset="0"/>
              </a:rPr>
              <a:t>(A,B,G) :- A &gt; B, C is A-B, </a:t>
            </a:r>
            <a:r>
              <a:rPr lang="en-US" sz="2800" dirty="0" err="1">
                <a:latin typeface="Tw Cen MT" pitchFamily="34" charset="0"/>
              </a:rPr>
              <a:t>gcd</a:t>
            </a:r>
            <a:r>
              <a:rPr lang="en-US" sz="2800" dirty="0">
                <a:latin typeface="Tw Cen MT" pitchFamily="34" charset="0"/>
              </a:rPr>
              <a:t>(C,B,G).</a:t>
            </a:r>
          </a:p>
          <a:p>
            <a:pPr marL="342900" indent="-342900">
              <a:spcBef>
                <a:spcPct val="20000"/>
              </a:spcBef>
            </a:pPr>
            <a:r>
              <a:rPr lang="en-US" sz="2800" dirty="0" err="1">
                <a:latin typeface="Tw Cen MT" pitchFamily="34" charset="0"/>
              </a:rPr>
              <a:t>gcd</a:t>
            </a:r>
            <a:r>
              <a:rPr lang="en-US" sz="2800" dirty="0">
                <a:latin typeface="Tw Cen MT" pitchFamily="34" charset="0"/>
              </a:rPr>
              <a:t>(A,B,G) :- B &gt; A, C is B-A, </a:t>
            </a:r>
            <a:r>
              <a:rPr lang="en-US" sz="2800" dirty="0" err="1">
                <a:latin typeface="Tw Cen MT" pitchFamily="34" charset="0"/>
              </a:rPr>
              <a:t>gcd</a:t>
            </a:r>
            <a:r>
              <a:rPr lang="en-US" sz="2800" dirty="0">
                <a:latin typeface="Tw Cen MT" pitchFamily="34" charset="0"/>
              </a:rPr>
              <a:t>(C,A,G).</a:t>
            </a:r>
          </a:p>
        </p:txBody>
      </p:sp>
      <p:sp>
        <p:nvSpPr>
          <p:cNvPr id="6" name="1 Başlık"/>
          <p:cNvSpPr txBox="1">
            <a:spLocks/>
          </p:cNvSpPr>
          <p:nvPr/>
        </p:nvSpPr>
        <p:spPr bwMode="auto">
          <a:xfrm>
            <a:off x="1828800" y="1676400"/>
            <a:ext cx="87630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r>
              <a:rPr lang="tr-TR" sz="2800" kern="0" dirty="0">
                <a:solidFill>
                  <a:srgbClr val="C00000"/>
                </a:solidFill>
                <a:latin typeface="+mj-lt"/>
                <a:ea typeface="+mj-ea"/>
                <a:cs typeface="+mj-cs"/>
              </a:rPr>
              <a:t>Prolog’da OBEB (</a:t>
            </a:r>
            <a:r>
              <a:rPr lang="tr-TR" sz="2800" kern="0" dirty="0" err="1">
                <a:solidFill>
                  <a:srgbClr val="C00000"/>
                </a:solidFill>
                <a:latin typeface="+mj-lt"/>
                <a:ea typeface="+mj-ea"/>
                <a:cs typeface="+mj-cs"/>
              </a:rPr>
              <a:t>Öklit</a:t>
            </a:r>
            <a:r>
              <a:rPr lang="tr-TR" sz="2800" kern="0" dirty="0">
                <a:solidFill>
                  <a:srgbClr val="C00000"/>
                </a:solidFill>
                <a:latin typeface="+mj-lt"/>
                <a:ea typeface="+mj-ea"/>
                <a:cs typeface="+mj-cs"/>
              </a:rPr>
              <a:t>) Algoritması</a:t>
            </a:r>
          </a:p>
        </p:txBody>
      </p:sp>
    </p:spTree>
    <p:extLst>
      <p:ext uri="{BB962C8B-B14F-4D97-AF65-F5344CB8AC3E}">
        <p14:creationId xmlns:p14="http://schemas.microsoft.com/office/powerpoint/2010/main" val="36695820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ronology of selected programming languages..."/>
          <p:cNvPicPr>
            <a:picLocks noChangeAspect="1" noChangeArrowheads="1"/>
          </p:cNvPicPr>
          <p:nvPr/>
        </p:nvPicPr>
        <p:blipFill>
          <a:blip r:embed="rId2"/>
          <a:srcRect/>
          <a:stretch>
            <a:fillRect/>
          </a:stretch>
        </p:blipFill>
        <p:spPr bwMode="auto">
          <a:xfrm>
            <a:off x="4038601" y="150870"/>
            <a:ext cx="6565031" cy="6630930"/>
          </a:xfrm>
          <a:prstGeom prst="rect">
            <a:avLst/>
          </a:prstGeom>
          <a:noFill/>
        </p:spPr>
      </p:pic>
      <p:sp>
        <p:nvSpPr>
          <p:cNvPr id="7" name="Rectangle 2"/>
          <p:cNvSpPr>
            <a:spLocks noGrp="1" noChangeArrowheads="1"/>
          </p:cNvSpPr>
          <p:nvPr>
            <p:ph type="title"/>
          </p:nvPr>
        </p:nvSpPr>
        <p:spPr>
          <a:xfrm>
            <a:off x="2057400" y="1295400"/>
            <a:ext cx="1828800" cy="4114800"/>
          </a:xfrm>
        </p:spPr>
        <p:txBody>
          <a:bodyPr/>
          <a:lstStyle/>
          <a:p>
            <a:r>
              <a:rPr lang="tr-TR" sz="2000" dirty="0"/>
              <a:t>Şekil:</a:t>
            </a:r>
            <a:r>
              <a:rPr lang="en-US" sz="2000" dirty="0"/>
              <a:t/>
            </a:r>
            <a:br>
              <a:rPr lang="en-US" sz="2000" dirty="0"/>
            </a:br>
            <a:r>
              <a:rPr lang="en-US" sz="2000" dirty="0"/>
              <a:t>Brian Hayes, “The Semicolon Wars.” American Scientist, July-August 2006, pp.299-303</a:t>
            </a:r>
          </a:p>
        </p:txBody>
      </p:sp>
    </p:spTree>
    <p:extLst>
      <p:ext uri="{BB962C8B-B14F-4D97-AF65-F5344CB8AC3E}">
        <p14:creationId xmlns:p14="http://schemas.microsoft.com/office/powerpoint/2010/main" val="361434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tr-TR" dirty="0" smtClean="0"/>
              <a:t>Doğal Dil - Programlama Dili (1)</a:t>
            </a:r>
          </a:p>
        </p:txBody>
      </p:sp>
      <p:sp>
        <p:nvSpPr>
          <p:cNvPr id="14341" name="Rectangle 3"/>
          <p:cNvSpPr>
            <a:spLocks noGrp="1" noChangeArrowheads="1"/>
          </p:cNvSpPr>
          <p:nvPr>
            <p:ph type="body" idx="1"/>
          </p:nvPr>
        </p:nvSpPr>
        <p:spPr/>
        <p:txBody>
          <a:bodyPr/>
          <a:lstStyle/>
          <a:p>
            <a:pPr eaLnBrk="1" hangingPunct="1">
              <a:lnSpc>
                <a:spcPct val="80000"/>
              </a:lnSpc>
            </a:pPr>
            <a:r>
              <a:rPr lang="tr-TR" dirty="0"/>
              <a:t>Bir programlama dili birçok yönden doğal dillere benzer. </a:t>
            </a:r>
          </a:p>
          <a:p>
            <a:pPr eaLnBrk="1" hangingPunct="1">
              <a:lnSpc>
                <a:spcPct val="80000"/>
              </a:lnSpc>
            </a:pPr>
            <a:r>
              <a:rPr lang="tr-TR" dirty="0"/>
              <a:t>Her programlama dilinin kendisine özgü kelimeleri (söz varlığı, sözlüğü), işaretleri (yazım işaretleri) ve yazım kuralları bulunmaktadır. </a:t>
            </a:r>
          </a:p>
          <a:p>
            <a:pPr eaLnBrk="1" hangingPunct="1">
              <a:lnSpc>
                <a:spcPct val="80000"/>
              </a:lnSpc>
            </a:pPr>
            <a:r>
              <a:rPr lang="tr-TR" dirty="0"/>
              <a:t>Programlama dillerinde, o dilin dilbilgisi kurallarına o dilin sözdizimi (</a:t>
            </a:r>
            <a:r>
              <a:rPr lang="tr-TR" i="1" dirty="0" err="1"/>
              <a:t>syntax</a:t>
            </a:r>
            <a:r>
              <a:rPr lang="tr-TR" dirty="0"/>
              <a:t>) adı verilmektedir. </a:t>
            </a:r>
          </a:p>
          <a:p>
            <a:pPr eaLnBrk="1" hangingPunct="1">
              <a:lnSpc>
                <a:spcPct val="80000"/>
              </a:lnSpc>
            </a:pPr>
            <a:r>
              <a:rPr lang="tr-TR" dirty="0"/>
              <a:t>Bir programcı, o anda kullandığı programlama dilinin </a:t>
            </a:r>
            <a:r>
              <a:rPr lang="tr-TR" dirty="0" err="1"/>
              <a:t>sözdizim</a:t>
            </a:r>
            <a:r>
              <a:rPr lang="tr-TR" dirty="0"/>
              <a:t> kurallarına göre kelime ve işaretleri bir araya getirerek, bilgisayara bir şeyleri yapmasını anlatan, bilgisayar açısından bir anlama sahip olan bir deyim oluşturmaktadır.</a:t>
            </a:r>
          </a:p>
          <a:p>
            <a:pPr eaLnBrk="1" hangingPunct="1">
              <a:lnSpc>
                <a:spcPct val="80000"/>
              </a:lnSpc>
            </a:pPr>
            <a:endParaRPr lang="tr-TR" sz="24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extLst>
      <p:ext uri="{BB962C8B-B14F-4D97-AF65-F5344CB8AC3E}">
        <p14:creationId xmlns:p14="http://schemas.microsoft.com/office/powerpoint/2010/main" val="39670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tr-TR" dirty="0" smtClean="0"/>
              <a:t>Doğal Dil - Programlama Dili (2)</a:t>
            </a:r>
          </a:p>
        </p:txBody>
      </p:sp>
      <p:sp>
        <p:nvSpPr>
          <p:cNvPr id="15365" name="Rectangle 3"/>
          <p:cNvSpPr>
            <a:spLocks noGrp="1" noChangeArrowheads="1"/>
          </p:cNvSpPr>
          <p:nvPr>
            <p:ph type="body" idx="1"/>
          </p:nvPr>
        </p:nvSpPr>
        <p:spPr/>
        <p:txBody>
          <a:bodyPr>
            <a:noAutofit/>
          </a:bodyPr>
          <a:lstStyle/>
          <a:p>
            <a:pPr eaLnBrk="1" hangingPunct="1">
              <a:lnSpc>
                <a:spcPct val="80000"/>
              </a:lnSpc>
            </a:pPr>
            <a:r>
              <a:rPr lang="tr-TR" dirty="0"/>
              <a:t>Doğal dillerde konuşma veya yazma sırasında hata yapılabilir.</a:t>
            </a:r>
          </a:p>
          <a:p>
            <a:pPr eaLnBrk="1" hangingPunct="1">
              <a:lnSpc>
                <a:spcPct val="80000"/>
              </a:lnSpc>
            </a:pPr>
            <a:r>
              <a:rPr lang="tr-TR" dirty="0"/>
              <a:t>Programlama dillerinde hataya yer yoktur.</a:t>
            </a:r>
          </a:p>
          <a:p>
            <a:pPr eaLnBrk="1" hangingPunct="1">
              <a:lnSpc>
                <a:spcPct val="80000"/>
              </a:lnSpc>
            </a:pPr>
            <a:r>
              <a:rPr lang="tr-TR" dirty="0"/>
              <a:t>Herhangi bir hata yapılması durumunda o deyimin bilgisayar açısından hiçbir anlamı olmamakta, bilgisayar o deyimi anlamamaktadır. </a:t>
            </a:r>
          </a:p>
          <a:p>
            <a:pPr eaLnBrk="1" hangingPunct="1">
              <a:lnSpc>
                <a:spcPct val="80000"/>
              </a:lnSpc>
            </a:pPr>
            <a:r>
              <a:rPr lang="tr-TR" dirty="0"/>
              <a:t>Bir program yazmak için programcının o dilin tüm </a:t>
            </a:r>
            <a:r>
              <a:rPr lang="tr-TR" dirty="0" err="1"/>
              <a:t>sözdizim</a:t>
            </a:r>
            <a:r>
              <a:rPr lang="tr-TR" dirty="0"/>
              <a:t> kurallarını bilmesi gerekmektedir.</a:t>
            </a:r>
          </a:p>
          <a:p>
            <a:pPr eaLnBrk="1" hangingPunct="1">
              <a:lnSpc>
                <a:spcPct val="80000"/>
              </a:lnSpc>
            </a:pPr>
            <a:r>
              <a:rPr lang="tr-TR" dirty="0"/>
              <a:t>Programcının programlama dilinin kurallarına uymaması durumunda program hatalara sahip olacaktır.</a:t>
            </a:r>
          </a:p>
          <a:p>
            <a:pPr eaLnBrk="1" hangingPunct="1">
              <a:lnSpc>
                <a:spcPct val="80000"/>
              </a:lnSpc>
            </a:pPr>
            <a:r>
              <a:rPr lang="tr-TR" dirty="0"/>
              <a:t>Bilgisayar hatalı programı anlamayacak, dolayısıyla çalıştırmayacaktır.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Tree>
    <p:extLst>
      <p:ext uri="{BB962C8B-B14F-4D97-AF65-F5344CB8AC3E}">
        <p14:creationId xmlns:p14="http://schemas.microsoft.com/office/powerpoint/2010/main" val="2427658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Kavramlar</a:t>
            </a:r>
          </a:p>
        </p:txBody>
      </p:sp>
      <p:sp>
        <p:nvSpPr>
          <p:cNvPr id="3" name="İçerik Yer Tutucusu 2"/>
          <p:cNvSpPr>
            <a:spLocks noGrp="1"/>
          </p:cNvSpPr>
          <p:nvPr>
            <p:ph idx="1"/>
          </p:nvPr>
        </p:nvSpPr>
        <p:spPr/>
        <p:txBody>
          <a:bodyPr/>
          <a:lstStyle/>
          <a:p>
            <a:pPr marL="0" indent="0">
              <a:buNone/>
            </a:pPr>
            <a:r>
              <a:rPr lang="tr-TR" dirty="0" smtClean="0"/>
              <a:t>Yazılım uygulama alanlarına göre;</a:t>
            </a:r>
          </a:p>
          <a:p>
            <a:pPr marL="514350" indent="-514350">
              <a:buFont typeface="+mj-lt"/>
              <a:buAutoNum type="arabicPeriod"/>
            </a:pPr>
            <a:r>
              <a:rPr lang="tr-TR" dirty="0" err="1" smtClean="0"/>
              <a:t>Scientific</a:t>
            </a:r>
            <a:r>
              <a:rPr lang="tr-TR" dirty="0" smtClean="0"/>
              <a:t> </a:t>
            </a:r>
            <a:r>
              <a:rPr lang="tr-TR" dirty="0" err="1" smtClean="0"/>
              <a:t>and</a:t>
            </a:r>
            <a:r>
              <a:rPr lang="tr-TR" dirty="0" smtClean="0"/>
              <a:t> Engineering Software</a:t>
            </a:r>
          </a:p>
          <a:p>
            <a:pPr marL="514350" indent="-514350">
              <a:buFont typeface="+mj-lt"/>
              <a:buAutoNum type="arabicPeriod"/>
            </a:pPr>
            <a:r>
              <a:rPr lang="tr-TR" dirty="0" smtClean="0"/>
              <a:t>Business Software</a:t>
            </a:r>
          </a:p>
          <a:p>
            <a:pPr marL="514350" indent="-514350">
              <a:buFont typeface="+mj-lt"/>
              <a:buAutoNum type="arabicPeriod"/>
            </a:pPr>
            <a:r>
              <a:rPr lang="tr-TR" dirty="0" err="1" smtClean="0"/>
              <a:t>Artificial</a:t>
            </a:r>
            <a:r>
              <a:rPr lang="tr-TR" dirty="0" smtClean="0"/>
              <a:t> </a:t>
            </a:r>
            <a:r>
              <a:rPr lang="tr-TR" dirty="0" err="1" smtClean="0"/>
              <a:t>Intelligence</a:t>
            </a:r>
            <a:r>
              <a:rPr lang="tr-TR" dirty="0" smtClean="0"/>
              <a:t> Software</a:t>
            </a:r>
          </a:p>
          <a:p>
            <a:pPr marL="514350" indent="-514350">
              <a:buFont typeface="+mj-lt"/>
              <a:buAutoNum type="arabicPeriod"/>
            </a:pPr>
            <a:r>
              <a:rPr lang="tr-TR" dirty="0" smtClean="0"/>
              <a:t>Image </a:t>
            </a:r>
            <a:r>
              <a:rPr lang="tr-TR" dirty="0" err="1" smtClean="0"/>
              <a:t>Processing</a:t>
            </a:r>
            <a:r>
              <a:rPr lang="tr-TR" dirty="0" smtClean="0"/>
              <a:t> Software</a:t>
            </a:r>
          </a:p>
          <a:p>
            <a:pPr marL="514350" indent="-514350">
              <a:buFont typeface="+mj-lt"/>
              <a:buAutoNum type="arabicPeriod"/>
            </a:pPr>
            <a:r>
              <a:rPr lang="tr-TR" dirty="0" err="1" smtClean="0"/>
              <a:t>System</a:t>
            </a:r>
            <a:r>
              <a:rPr lang="tr-TR" dirty="0" smtClean="0"/>
              <a:t> Software</a:t>
            </a:r>
            <a:endParaRPr lang="tr-TR" dirty="0"/>
          </a:p>
        </p:txBody>
      </p:sp>
    </p:spTree>
    <p:extLst>
      <p:ext uri="{BB962C8B-B14F-4D97-AF65-F5344CB8AC3E}">
        <p14:creationId xmlns:p14="http://schemas.microsoft.com/office/powerpoint/2010/main" val="405406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solidFill>
                  <a:schemeClr val="tx1"/>
                </a:solidFill>
              </a:rPr>
              <a:t>Program</a:t>
            </a:r>
            <a:r>
              <a:rPr lang="tr-TR" dirty="0">
                <a:solidFill>
                  <a:schemeClr val="tx1"/>
                </a:solidFill>
              </a:rPr>
              <a:t>lama </a:t>
            </a:r>
            <a:r>
              <a:rPr lang="tr-TR" dirty="0" smtClean="0">
                <a:solidFill>
                  <a:schemeClr val="tx1"/>
                </a:solidFill>
              </a:rPr>
              <a:t>Dili Nedir? </a:t>
            </a:r>
            <a:endParaRPr lang="tr-TR" dirty="0"/>
          </a:p>
        </p:txBody>
      </p:sp>
      <p:sp>
        <p:nvSpPr>
          <p:cNvPr id="3" name="İçerik Yer Tutucusu 2"/>
          <p:cNvSpPr>
            <a:spLocks noGrp="1"/>
          </p:cNvSpPr>
          <p:nvPr>
            <p:ph sz="quarter" idx="1"/>
          </p:nvPr>
        </p:nvSpPr>
        <p:spPr/>
        <p:txBody>
          <a:bodyPr>
            <a:normAutofit/>
          </a:bodyPr>
          <a:lstStyle/>
          <a:p>
            <a:pPr algn="just"/>
            <a:r>
              <a:rPr lang="tr-TR" dirty="0"/>
              <a:t>Her dilin, nesneleri, özellikleri, ilişkileri ve </a:t>
            </a:r>
            <a:r>
              <a:rPr lang="tr-TR" dirty="0" smtClean="0"/>
              <a:t>işlemleri göstermek </a:t>
            </a:r>
            <a:r>
              <a:rPr lang="tr-TR" dirty="0"/>
              <a:t>için çeşitli sembolleri ve bu </a:t>
            </a:r>
            <a:r>
              <a:rPr lang="tr-TR" dirty="0" smtClean="0"/>
              <a:t>sembolleri birleştirmek </a:t>
            </a:r>
            <a:r>
              <a:rPr lang="tr-TR" dirty="0"/>
              <a:t>için kuralları vardır</a:t>
            </a:r>
            <a:r>
              <a:rPr lang="tr-TR" dirty="0" smtClean="0"/>
              <a:t>.</a:t>
            </a:r>
            <a:endParaRPr lang="tr-TR" dirty="0"/>
          </a:p>
          <a:p>
            <a:pPr algn="just"/>
            <a:r>
              <a:rPr lang="tr-TR" dirty="0"/>
              <a:t>Bir doğal dil, bir grup insan arasında ortak </a:t>
            </a:r>
            <a:r>
              <a:rPr lang="tr-TR" dirty="0" smtClean="0"/>
              <a:t>olarak anlaşılan </a:t>
            </a:r>
            <a:r>
              <a:rPr lang="tr-TR" dirty="0"/>
              <a:t>sembolik bir iletişim dili olarak </a:t>
            </a:r>
            <a:r>
              <a:rPr lang="tr-TR" dirty="0" smtClean="0"/>
              <a:t>tanımlanabilir ve </a:t>
            </a:r>
            <a:r>
              <a:rPr lang="tr-TR" dirty="0"/>
              <a:t>iletişim insanlar arasında gerçekleşir.</a:t>
            </a:r>
          </a:p>
          <a:p>
            <a:pPr algn="just"/>
            <a:r>
              <a:rPr lang="tr-TR" dirty="0" smtClean="0"/>
              <a:t>Programlama </a:t>
            </a:r>
            <a:r>
              <a:rPr lang="tr-TR" dirty="0"/>
              <a:t>dili ise, insanlar ve bilgisayarlar </a:t>
            </a:r>
            <a:r>
              <a:rPr lang="tr-TR" dirty="0" smtClean="0"/>
              <a:t>arasındaki iletişimi sağlarlar.</a:t>
            </a:r>
          </a:p>
          <a:p>
            <a:pPr algn="just"/>
            <a:r>
              <a:rPr lang="tr-TR" dirty="0" smtClean="0"/>
              <a:t>Bir </a:t>
            </a:r>
            <a:r>
              <a:rPr lang="tr-TR" b="1" dirty="0" smtClean="0"/>
              <a:t>programlama dili</a:t>
            </a:r>
            <a:r>
              <a:rPr lang="tr-TR" dirty="0" smtClean="0"/>
              <a:t>, bir problemin çözümünün bilgisayardaki gerçekleştirimini ifade etmek amacıyla programlar oluşturulması için kullanılan bir dildir.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extLst>
      <p:ext uri="{BB962C8B-B14F-4D97-AF65-F5344CB8AC3E}">
        <p14:creationId xmlns:p14="http://schemas.microsoft.com/office/powerpoint/2010/main" val="1963108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2586</Words>
  <Application>Microsoft Office PowerPoint</Application>
  <PresentationFormat>Geniş ekran</PresentationFormat>
  <Paragraphs>370</Paragraphs>
  <Slides>59</Slides>
  <Notes>1</Notes>
  <HiddenSlides>0</HiddenSlides>
  <MMClips>0</MMClips>
  <ScaleCrop>false</ScaleCrop>
  <HeadingPairs>
    <vt:vector size="8" baseType="variant">
      <vt:variant>
        <vt:lpstr>Kullanılan Yazı Tipleri</vt:lpstr>
      </vt:variant>
      <vt:variant>
        <vt:i4>7</vt:i4>
      </vt:variant>
      <vt:variant>
        <vt:lpstr>Tema</vt:lpstr>
      </vt:variant>
      <vt:variant>
        <vt:i4>1</vt:i4>
      </vt:variant>
      <vt:variant>
        <vt:lpstr>Eklenmiş OLE Hizmet Programları</vt:lpstr>
      </vt:variant>
      <vt:variant>
        <vt:i4>2</vt:i4>
      </vt:variant>
      <vt:variant>
        <vt:lpstr>Slayt Başlıkları</vt:lpstr>
      </vt:variant>
      <vt:variant>
        <vt:i4>59</vt:i4>
      </vt:variant>
    </vt:vector>
  </HeadingPairs>
  <TitlesOfParts>
    <vt:vector size="69" baseType="lpstr">
      <vt:lpstr>ＭＳ Ｐゴシック</vt:lpstr>
      <vt:lpstr>Arial</vt:lpstr>
      <vt:lpstr>Arial Black</vt:lpstr>
      <vt:lpstr>Calibri</vt:lpstr>
      <vt:lpstr>Calibri Light</vt:lpstr>
      <vt:lpstr>Courier New</vt:lpstr>
      <vt:lpstr>Tw Cen MT</vt:lpstr>
      <vt:lpstr>Office Teması</vt:lpstr>
      <vt:lpstr>Clip</vt:lpstr>
      <vt:lpstr>Bit Eşlem Resmi</vt:lpstr>
      <vt:lpstr>Programlama Dilleri</vt:lpstr>
      <vt:lpstr>Amaç</vt:lpstr>
      <vt:lpstr>Dersin amacı</vt:lpstr>
      <vt:lpstr>Neden Programlama Dilleri Dersi?</vt:lpstr>
      <vt:lpstr>Genel Kavramlar</vt:lpstr>
      <vt:lpstr>Doğal Dil - Programlama Dili (1)</vt:lpstr>
      <vt:lpstr>Doğal Dil - Programlama Dili (2)</vt:lpstr>
      <vt:lpstr>Genel Kavramlar</vt:lpstr>
      <vt:lpstr>Programlama Dili Nedir? </vt:lpstr>
      <vt:lpstr>Programlama Dili Nedir? </vt:lpstr>
      <vt:lpstr>Programlama</vt:lpstr>
      <vt:lpstr>PowerPoint Sunusu</vt:lpstr>
      <vt:lpstr>PowerPoint Sunusu</vt:lpstr>
      <vt:lpstr>Programlama Dili Nedir? </vt:lpstr>
      <vt:lpstr>Neden Farklı Programlama Dilleri? (1)</vt:lpstr>
      <vt:lpstr>Neden Farklı Programlama Dilleri? (1)</vt:lpstr>
      <vt:lpstr>Programlama Dillerinin Sınıflandırılması</vt:lpstr>
      <vt:lpstr>Programlama Dillerinin Seviyelerine Göre Sınıflandırılması</vt:lpstr>
      <vt:lpstr>PowerPoint Sunusu</vt:lpstr>
      <vt:lpstr>Uygulama Alanlarına Göre Sınıflandırma</vt:lpstr>
      <vt:lpstr>Uygulama Alanlarına Göre Sınıflandırma</vt:lpstr>
      <vt:lpstr>Programlama Dili Değerlendirme Kriterleri</vt:lpstr>
      <vt:lpstr>Programlama Dili Değerlendirme Kriterleri </vt:lpstr>
      <vt:lpstr>Okunabilirlik (Readability)</vt:lpstr>
      <vt:lpstr>Okunabilirlik (Readability)</vt:lpstr>
      <vt:lpstr>Okunabilirlik (Readability)</vt:lpstr>
      <vt:lpstr>Okunabilirlik (Readability)</vt:lpstr>
      <vt:lpstr>Okunabilirlik (Readability)</vt:lpstr>
      <vt:lpstr>Okunabilirlik (Readability)</vt:lpstr>
      <vt:lpstr>Yazılabilirlik (Writability)</vt:lpstr>
      <vt:lpstr>Güvenilirlik (Reliability)</vt:lpstr>
      <vt:lpstr>Güvenilirlik (Reliability) </vt:lpstr>
      <vt:lpstr>Güvenilirlik (Reliability) </vt:lpstr>
      <vt:lpstr>Güvenilirlik (Reliability) </vt:lpstr>
      <vt:lpstr>Cost (Maliyet)</vt:lpstr>
      <vt:lpstr>Programlama Dili Değerlendirme Kriterleri Diğerleri</vt:lpstr>
      <vt:lpstr>Dil Değerlendirme Kriterleri</vt:lpstr>
      <vt:lpstr>Dil Tasarımında Karşılaştırmalar</vt:lpstr>
      <vt:lpstr>Programlama Dilinin Hedefleri </vt:lpstr>
      <vt:lpstr>Programlama Dilinin Hedefleri </vt:lpstr>
      <vt:lpstr>Von Neumann Mimarisi </vt:lpstr>
      <vt:lpstr>Von Neumann Mimarisi </vt:lpstr>
      <vt:lpstr>Programlama Paradigmaları</vt:lpstr>
      <vt:lpstr>Programlama Paradigmaları</vt:lpstr>
      <vt:lpstr>Programlama Paradigmaları</vt:lpstr>
      <vt:lpstr>Programlama Paradigmaları</vt:lpstr>
      <vt:lpstr>Programlama Paradigmaları</vt:lpstr>
      <vt:lpstr>C’de OBEB (Öklit) Algoritması</vt:lpstr>
      <vt:lpstr>Programlama Paradigmaları</vt:lpstr>
      <vt:lpstr>Programlama Paradigmaları</vt:lpstr>
      <vt:lpstr>Programlama Paradigmaları</vt:lpstr>
      <vt:lpstr>Programlama Paradigmaları</vt:lpstr>
      <vt:lpstr>Programlama Paradigmaları</vt:lpstr>
      <vt:lpstr>Programlama Paradigmaları</vt:lpstr>
      <vt:lpstr>Programlama Paradigmaları</vt:lpstr>
      <vt:lpstr>Programlama Paradigmaları</vt:lpstr>
      <vt:lpstr>Programlama Paradigmaları</vt:lpstr>
      <vt:lpstr>Programlama Paradigmaları</vt:lpstr>
      <vt:lpstr>Şekil: Brian Hayes, “The Semicolon Wars.” American Scientist, July-August 2006, pp.299-303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murataydogan23@gmail.com</dc:creator>
  <cp:lastModifiedBy>murataydogan23@gmail.com</cp:lastModifiedBy>
  <cp:revision>33</cp:revision>
  <dcterms:created xsi:type="dcterms:W3CDTF">2021-10-06T16:51:41Z</dcterms:created>
  <dcterms:modified xsi:type="dcterms:W3CDTF">2021-10-12T09:06:18Z</dcterms:modified>
</cp:coreProperties>
</file>