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16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>
      <a:defRPr lang="tr-T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2.12.2015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2520280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 smtClean="0"/>
              <a:t>TETİKLEYİCİ</a:t>
            </a:r>
            <a:br>
              <a:rPr lang="tr-TR" sz="6000" b="1" dirty="0" smtClean="0"/>
            </a:br>
            <a:r>
              <a:rPr lang="tr-TR" sz="6000" b="1" dirty="0" smtClean="0"/>
              <a:t>( </a:t>
            </a:r>
            <a:r>
              <a:rPr lang="tr-TR" sz="6000" b="1" dirty="0" err="1" smtClean="0"/>
              <a:t>Trigger</a:t>
            </a:r>
            <a:r>
              <a:rPr lang="tr-TR" sz="6000" b="1" dirty="0" smtClean="0"/>
              <a:t>)</a:t>
            </a:r>
            <a:endParaRPr lang="tr-T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SORULAR: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1. </a:t>
            </a:r>
            <a:r>
              <a:rPr lang="tr-TR" b="1" dirty="0" err="1" smtClean="0"/>
              <a:t>SatisDetay</a:t>
            </a:r>
            <a:r>
              <a:rPr lang="tr-TR" b="1" dirty="0" smtClean="0"/>
              <a:t> </a:t>
            </a:r>
            <a:r>
              <a:rPr lang="tr-TR" b="1" dirty="0" smtClean="0"/>
              <a:t>tablosuna </a:t>
            </a:r>
            <a:r>
              <a:rPr lang="tr-TR" dirty="0" smtClean="0"/>
              <a:t>veri girildiğinde çalışan bir </a:t>
            </a:r>
            <a:r>
              <a:rPr lang="tr-TR" dirty="0" err="1" smtClean="0"/>
              <a:t>trigger</a:t>
            </a:r>
            <a:r>
              <a:rPr lang="tr-TR" dirty="0" smtClean="0"/>
              <a:t> yazınız</a:t>
            </a:r>
            <a:r>
              <a:rPr lang="tr-TR" dirty="0" smtClean="0"/>
              <a:t>. Bu </a:t>
            </a:r>
            <a:r>
              <a:rPr lang="tr-TR" dirty="0" err="1" smtClean="0"/>
              <a:t>trigger</a:t>
            </a:r>
            <a:r>
              <a:rPr lang="tr-TR" dirty="0" smtClean="0"/>
              <a:t> girilen urun, </a:t>
            </a:r>
            <a:r>
              <a:rPr lang="tr-TR" b="1" dirty="0" smtClean="0"/>
              <a:t>ürün </a:t>
            </a:r>
            <a:r>
              <a:rPr lang="tr-TR" b="1" dirty="0" smtClean="0"/>
              <a:t>tablosunda </a:t>
            </a:r>
            <a:r>
              <a:rPr lang="tr-TR" u="sng" dirty="0" smtClean="0"/>
              <a:t>yok </a:t>
            </a:r>
            <a:r>
              <a:rPr lang="tr-TR" u="sng" dirty="0" smtClean="0"/>
              <a:t>ise </a:t>
            </a:r>
            <a:r>
              <a:rPr lang="tr-TR" dirty="0" smtClean="0"/>
              <a:t>kaydı iptal etsin.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2. Örnek bir market veritabanımız için kategoriler tablosuna eklenen yeni kategori var olup olmadığı kontrol ederek aynısı var ise kullanıcıyı uyararak işlemi iptal eden tetikleyicinin kodlarını yazınız.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2. DELETE Tetikleyicisi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Tablodan bir kayıt silindiğinde otomatik olarak yapılması istenen işlemler için DELETE tetikleyicisi kullanılır. </a:t>
            </a:r>
          </a:p>
          <a:p>
            <a:r>
              <a:rPr lang="tr-TR" dirty="0" smtClean="0"/>
              <a:t>DELETE tetikleyicisi çalıştıktan sonra silinen kayıt </a:t>
            </a:r>
            <a:r>
              <a:rPr lang="tr-TR" b="1" dirty="0" err="1" smtClean="0"/>
              <a:t>Deleted</a:t>
            </a:r>
            <a:r>
              <a:rPr lang="tr-TR" dirty="0" smtClean="0"/>
              <a:t> sahte tablosuna kaydedilir. </a:t>
            </a:r>
          </a:p>
          <a:p>
            <a:r>
              <a:rPr lang="tr-TR" b="1" dirty="0" err="1" smtClean="0"/>
              <a:t>Deleted</a:t>
            </a:r>
            <a:r>
              <a:rPr lang="tr-TR" b="1" dirty="0" smtClean="0"/>
              <a:t> </a:t>
            </a:r>
            <a:r>
              <a:rPr lang="tr-TR" dirty="0" smtClean="0"/>
              <a:t>tablosunun </a:t>
            </a:r>
            <a:r>
              <a:rPr lang="tr-TR" b="1" dirty="0" err="1" smtClean="0"/>
              <a:t>Inserted</a:t>
            </a:r>
            <a:r>
              <a:rPr lang="tr-TR" dirty="0" smtClean="0"/>
              <a:t> tablosundan farkı, asıl tablodan silinen kayıt artık </a:t>
            </a:r>
            <a:r>
              <a:rPr lang="tr-TR" dirty="0" err="1" smtClean="0"/>
              <a:t>Deleted</a:t>
            </a:r>
            <a:r>
              <a:rPr lang="tr-TR" dirty="0" smtClean="0"/>
              <a:t> tablosunda yer almaktadır.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Sorular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tr-TR" dirty="0" smtClean="0"/>
              <a:t>“Personel ” tablosunda “ </a:t>
            </a:r>
            <a:r>
              <a:rPr lang="tr-TR" dirty="0" err="1" smtClean="0"/>
              <a:t>sicilno</a:t>
            </a:r>
            <a:r>
              <a:rPr lang="tr-TR" dirty="0" smtClean="0"/>
              <a:t>”’su 3000 den küçük olan personelin silinmesini engelleyen bir DELETE tetikleyicisi yazınız.</a:t>
            </a:r>
          </a:p>
          <a:p>
            <a:pPr marL="514350" indent="-514350">
              <a:buAutoNum type="arabicPeriod"/>
            </a:pPr>
            <a:endParaRPr lang="tr-TR" dirty="0" smtClean="0"/>
          </a:p>
          <a:p>
            <a:pPr marL="514350" indent="-514350">
              <a:buAutoNum type="arabicPeriod"/>
            </a:pPr>
            <a:r>
              <a:rPr lang="tr-TR" dirty="0" smtClean="0"/>
              <a:t>“Personel” tablosunda “</a:t>
            </a:r>
            <a:r>
              <a:rPr lang="tr-TR" dirty="0" err="1" smtClean="0"/>
              <a:t>uyrugu</a:t>
            </a:r>
            <a:r>
              <a:rPr lang="tr-TR" dirty="0" smtClean="0"/>
              <a:t>” Türk olanların silinmesini engelleyen bir DELETE tetikleyicisi yazınız.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3. UPDATE Tetikleyicisi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Tablo üzerindeki kayıt ya da kayıtlarda güncelleme olduğunda devreye girecek olan tetikleyicidir. </a:t>
            </a:r>
          </a:p>
          <a:p>
            <a:r>
              <a:rPr lang="tr-TR" dirty="0" smtClean="0"/>
              <a:t>INSERT ve DELETE tetikleyicilerden biraz farklıdır. </a:t>
            </a:r>
          </a:p>
          <a:p>
            <a:r>
              <a:rPr lang="tr-TR" dirty="0" smtClean="0"/>
              <a:t>Farkı ise UPDATE tetikleyici devreye girdiğinde </a:t>
            </a:r>
            <a:r>
              <a:rPr lang="tr-TR" b="1" dirty="0" err="1" smtClean="0"/>
              <a:t>Inserted</a:t>
            </a:r>
            <a:r>
              <a:rPr lang="tr-TR" b="1" dirty="0" smtClean="0"/>
              <a:t> </a:t>
            </a:r>
            <a:r>
              <a:rPr lang="tr-TR" dirty="0" smtClean="0"/>
              <a:t>sahte tablosu asıl tablodaki kayıtlardan, düzenlenmiş kayıtların kopyasını,</a:t>
            </a:r>
            <a:r>
              <a:rPr lang="tr-TR" b="1" dirty="0" smtClean="0"/>
              <a:t> </a:t>
            </a:r>
            <a:r>
              <a:rPr lang="tr-TR" b="1" dirty="0" err="1" smtClean="0"/>
              <a:t>Deleted</a:t>
            </a:r>
            <a:r>
              <a:rPr lang="tr-TR" b="1" dirty="0" smtClean="0"/>
              <a:t> </a:t>
            </a:r>
            <a:r>
              <a:rPr lang="tr-TR" dirty="0" smtClean="0"/>
              <a:t>sahte tablosu ise kayıtların düzenleme işleminden </a:t>
            </a:r>
            <a:r>
              <a:rPr lang="tr-TR" u="sng" dirty="0" smtClean="0"/>
              <a:t>önceki</a:t>
            </a:r>
            <a:r>
              <a:rPr lang="tr-TR" dirty="0" smtClean="0"/>
              <a:t>  hâllerini tutar.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Sorular</a:t>
            </a:r>
            <a:r>
              <a:rPr lang="tr-TR" dirty="0" smtClean="0"/>
              <a:t>		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1. </a:t>
            </a:r>
            <a:r>
              <a:rPr lang="tr-TR" b="1" dirty="0" err="1" smtClean="0"/>
              <a:t>Satis</a:t>
            </a:r>
            <a:r>
              <a:rPr lang="tr-TR" b="1" dirty="0" smtClean="0"/>
              <a:t> tablosundaki </a:t>
            </a:r>
            <a:r>
              <a:rPr lang="tr-TR" dirty="0" smtClean="0"/>
              <a:t>veriler değiştiğinde çalışacak bir </a:t>
            </a:r>
            <a:r>
              <a:rPr lang="tr-TR" dirty="0" err="1" smtClean="0"/>
              <a:t>trigger</a:t>
            </a:r>
            <a:r>
              <a:rPr lang="tr-TR" dirty="0" smtClean="0"/>
              <a:t> yazınız. Önceki miktar ile sonraki miktarın</a:t>
            </a:r>
          </a:p>
          <a:p>
            <a:pPr>
              <a:buNone/>
            </a:pPr>
            <a:r>
              <a:rPr lang="tr-TR" dirty="0" smtClean="0"/>
              <a:t>    farkını </a:t>
            </a:r>
            <a:r>
              <a:rPr lang="tr-TR" b="1" dirty="0" smtClean="0"/>
              <a:t>Urun tablosuna </a:t>
            </a:r>
            <a:r>
              <a:rPr lang="tr-TR" dirty="0" smtClean="0"/>
              <a:t>yazsın.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b="1" dirty="0" smtClean="0"/>
              <a:t>2</a:t>
            </a:r>
            <a:r>
              <a:rPr lang="tr-TR" dirty="0" smtClean="0"/>
              <a:t>.Personel tablosunda değişikleri engelleyen </a:t>
            </a:r>
            <a:r>
              <a:rPr lang="tr-TR" dirty="0" err="1" smtClean="0"/>
              <a:t>trigger’ı</a:t>
            </a:r>
            <a:r>
              <a:rPr lang="tr-TR" dirty="0" smtClean="0"/>
              <a:t> yazınız.</a:t>
            </a:r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AutoNum type="arabicPeriod"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 marL="514350" indent="-514350">
              <a:buAutoNum type="arabicPeriod"/>
            </a:pPr>
            <a:endParaRPr lang="tr-TR" dirty="0" smtClean="0"/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AutoNum type="arabicPeriod"/>
            </a:pPr>
            <a:endParaRPr lang="tr-TR" dirty="0" smtClean="0"/>
          </a:p>
          <a:p>
            <a:pPr marL="514350" indent="-514350"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INSTEAD OF Tetikleyicisi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INSTEAD OF tetikleyicisi, belirlenen işlem gerçekleşirken devreye girer ve kendi içinde tanımlanan komutları icra etmeye başlar. </a:t>
            </a:r>
          </a:p>
          <a:p>
            <a:r>
              <a:rPr lang="tr-TR" dirty="0" smtClean="0"/>
              <a:t>Yani, belirlenen işlemin yerine geçer.</a:t>
            </a:r>
          </a:p>
          <a:p>
            <a:r>
              <a:rPr lang="tr-TR" dirty="0" smtClean="0"/>
              <a:t>Bu tetikleyiciden önceki tetikleyiciler, veriler uygun değilse ROLLBACK ile işlemleri geri alırlar.</a:t>
            </a:r>
          </a:p>
          <a:p>
            <a:r>
              <a:rPr lang="tr-TR" dirty="0" smtClean="0"/>
              <a:t> INSTEAD OF, işlem gerçekleşirken verilerin uygunluğunu denetleyecektir.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Kayıtlı olan müşteri silinmeye çalışıldığı anda silme işleminin gerçekleştiği tarih ve saat otomatik olarak “</a:t>
            </a:r>
            <a:r>
              <a:rPr lang="tr-TR" b="1" dirty="0" err="1" smtClean="0"/>
              <a:t>SilmeGirisimi</a:t>
            </a:r>
            <a:r>
              <a:rPr lang="tr-TR" dirty="0" smtClean="0"/>
              <a:t>” adlı alana yazılacak bir uygulama yapınız.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Öncelikle  “</a:t>
            </a:r>
            <a:r>
              <a:rPr lang="tr-TR" dirty="0" err="1" smtClean="0"/>
              <a:t>Musteriler</a:t>
            </a:r>
            <a:r>
              <a:rPr lang="tr-TR" dirty="0" smtClean="0"/>
              <a:t> ” tablosu oluşturacağız.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 </a:t>
            </a:r>
            <a:r>
              <a:rPr lang="tr-TR" dirty="0" err="1" smtClean="0"/>
              <a:t>Musteriler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(</a:t>
            </a:r>
          </a:p>
          <a:p>
            <a:pPr>
              <a:buNone/>
            </a:pPr>
            <a:r>
              <a:rPr lang="tr-TR" dirty="0" err="1" smtClean="0"/>
              <a:t>musteri</a:t>
            </a:r>
            <a:r>
              <a:rPr lang="tr-TR" dirty="0" smtClean="0"/>
              <a:t>_no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identity</a:t>
            </a:r>
            <a:r>
              <a:rPr lang="tr-TR" dirty="0" smtClean="0"/>
              <a:t>(1,1) not </a:t>
            </a:r>
            <a:r>
              <a:rPr lang="tr-TR" dirty="0" err="1" smtClean="0"/>
              <a:t>null</a:t>
            </a:r>
            <a:r>
              <a:rPr lang="tr-TR" dirty="0" smtClean="0"/>
              <a:t>,</a:t>
            </a:r>
          </a:p>
          <a:p>
            <a:pPr>
              <a:buNone/>
            </a:pPr>
            <a:r>
              <a:rPr lang="tr-TR" dirty="0" smtClean="0"/>
              <a:t>ad_</a:t>
            </a:r>
            <a:r>
              <a:rPr lang="tr-TR" dirty="0" err="1" smtClean="0"/>
              <a:t>soyad</a:t>
            </a:r>
            <a:r>
              <a:rPr lang="tr-TR" dirty="0" smtClean="0"/>
              <a:t> </a:t>
            </a:r>
            <a:r>
              <a:rPr lang="tr-TR" dirty="0" err="1" smtClean="0"/>
              <a:t>varchar</a:t>
            </a:r>
            <a:r>
              <a:rPr lang="tr-TR" dirty="0" smtClean="0"/>
              <a:t>(30),</a:t>
            </a:r>
          </a:p>
          <a:p>
            <a:pPr>
              <a:buNone/>
            </a:pPr>
            <a:r>
              <a:rPr lang="tr-TR" dirty="0" smtClean="0"/>
              <a:t>silme_</a:t>
            </a:r>
            <a:r>
              <a:rPr lang="tr-TR" dirty="0" err="1" smtClean="0"/>
              <a:t>girisimi</a:t>
            </a:r>
            <a:r>
              <a:rPr lang="tr-TR" dirty="0" smtClean="0"/>
              <a:t> </a:t>
            </a:r>
            <a:r>
              <a:rPr lang="tr-TR" dirty="0" err="1" smtClean="0"/>
              <a:t>datetime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tr-TR" dirty="0" smtClean="0"/>
              <a:t>Tablonun içini dolduralım.</a:t>
            </a:r>
          </a:p>
          <a:p>
            <a:pPr>
              <a:buNone/>
            </a:pPr>
            <a:r>
              <a:rPr lang="tr-TR" dirty="0" smtClean="0"/>
              <a:t>insert </a:t>
            </a:r>
            <a:r>
              <a:rPr lang="tr-TR" dirty="0" err="1" smtClean="0"/>
              <a:t>musteriler</a:t>
            </a:r>
            <a:r>
              <a:rPr lang="tr-TR" dirty="0" smtClean="0"/>
              <a:t> (ad_</a:t>
            </a:r>
            <a:r>
              <a:rPr lang="tr-TR" dirty="0" err="1" smtClean="0"/>
              <a:t>soyad</a:t>
            </a:r>
            <a:r>
              <a:rPr lang="tr-TR" dirty="0" smtClean="0"/>
              <a:t>) </a:t>
            </a:r>
            <a:r>
              <a:rPr lang="tr-TR" dirty="0" err="1" smtClean="0"/>
              <a:t>values</a:t>
            </a:r>
            <a:r>
              <a:rPr lang="tr-TR" dirty="0" smtClean="0"/>
              <a:t>('Ahmet Gül')</a:t>
            </a:r>
          </a:p>
          <a:p>
            <a:pPr>
              <a:buNone/>
            </a:pPr>
            <a:r>
              <a:rPr lang="en-US" dirty="0" smtClean="0"/>
              <a:t>insert </a:t>
            </a:r>
            <a:r>
              <a:rPr lang="en-US" dirty="0" err="1" smtClean="0"/>
              <a:t>musteriler</a:t>
            </a:r>
            <a:r>
              <a:rPr lang="en-US" dirty="0" smtClean="0"/>
              <a:t> (</a:t>
            </a:r>
            <a:r>
              <a:rPr lang="en-US" dirty="0" err="1" smtClean="0"/>
              <a:t>ad_soyad</a:t>
            </a:r>
            <a:r>
              <a:rPr lang="en-US" dirty="0" smtClean="0"/>
              <a:t>) values('</a:t>
            </a:r>
            <a:r>
              <a:rPr lang="en-US" dirty="0" err="1" smtClean="0"/>
              <a:t>Ramazan</a:t>
            </a:r>
            <a:r>
              <a:rPr lang="en-US" dirty="0" smtClean="0"/>
              <a:t> </a:t>
            </a:r>
            <a:r>
              <a:rPr lang="en-US" dirty="0" err="1" smtClean="0"/>
              <a:t>Gülsever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tr-TR" dirty="0" smtClean="0"/>
              <a:t>insert </a:t>
            </a:r>
            <a:r>
              <a:rPr lang="tr-TR" dirty="0" err="1" smtClean="0"/>
              <a:t>musteriler</a:t>
            </a:r>
            <a:r>
              <a:rPr lang="tr-TR" dirty="0" smtClean="0"/>
              <a:t> (ad_</a:t>
            </a:r>
            <a:r>
              <a:rPr lang="tr-TR" dirty="0" err="1" smtClean="0"/>
              <a:t>soyad</a:t>
            </a:r>
            <a:r>
              <a:rPr lang="tr-TR" dirty="0" smtClean="0"/>
              <a:t>) </a:t>
            </a:r>
            <a:r>
              <a:rPr lang="tr-TR" dirty="0" err="1" smtClean="0"/>
              <a:t>values</a:t>
            </a:r>
            <a:r>
              <a:rPr lang="tr-TR" dirty="0" smtClean="0"/>
              <a:t>('Ali Gülmez')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“</a:t>
            </a:r>
            <a:r>
              <a:rPr lang="tr-TR" dirty="0" err="1" smtClean="0"/>
              <a:t>Musteri</a:t>
            </a:r>
            <a:r>
              <a:rPr lang="tr-TR" dirty="0" smtClean="0"/>
              <a:t>_Silme” adında bir tetikleyici oluşturarak bu tetikleyicinin tablodan kayıt silinmesinin başlaması durumunda sistem tarih ve saatini “</a:t>
            </a:r>
            <a:r>
              <a:rPr lang="tr-TR" dirty="0" err="1" smtClean="0"/>
              <a:t>SilmeGirisimi</a:t>
            </a:r>
            <a:r>
              <a:rPr lang="tr-TR" dirty="0" smtClean="0"/>
              <a:t>”</a:t>
            </a:r>
          </a:p>
          <a:p>
            <a:pPr>
              <a:buNone/>
            </a:pPr>
            <a:r>
              <a:rPr lang="tr-TR" dirty="0" smtClean="0"/>
              <a:t>sütununa yazmasını ve sorguyu EXECUTE ederek  tetikleyicinin oluşmasını sağlayınız.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>
              <a:buNone/>
            </a:pP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trigger</a:t>
            </a:r>
            <a:r>
              <a:rPr lang="tr-TR" dirty="0" smtClean="0"/>
              <a:t> </a:t>
            </a:r>
            <a:r>
              <a:rPr lang="tr-TR" dirty="0" err="1" smtClean="0"/>
              <a:t>musteri</a:t>
            </a:r>
            <a:r>
              <a:rPr lang="tr-TR" dirty="0" smtClean="0"/>
              <a:t>_silme</a:t>
            </a:r>
          </a:p>
          <a:p>
            <a:pPr>
              <a:buNone/>
            </a:pPr>
            <a:r>
              <a:rPr lang="tr-TR" dirty="0" smtClean="0"/>
              <a:t>on </a:t>
            </a:r>
            <a:r>
              <a:rPr lang="tr-TR" dirty="0" err="1" smtClean="0"/>
              <a:t>musteriler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/>
              <a:t>delete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as</a:t>
            </a:r>
          </a:p>
          <a:p>
            <a:pPr>
              <a:buNone/>
            </a:pP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musteriler</a:t>
            </a:r>
            <a:r>
              <a:rPr lang="tr-TR" dirty="0" smtClean="0"/>
              <a:t> set silme_</a:t>
            </a:r>
            <a:r>
              <a:rPr lang="tr-TR" dirty="0" err="1" smtClean="0"/>
              <a:t>girisimi</a:t>
            </a:r>
            <a:r>
              <a:rPr lang="tr-TR" dirty="0" smtClean="0"/>
              <a:t>=GETDATE ()</a:t>
            </a:r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musteri</a:t>
            </a:r>
            <a:r>
              <a:rPr lang="tr-TR" dirty="0" smtClean="0"/>
              <a:t>_no in(</a:t>
            </a:r>
            <a:r>
              <a:rPr lang="tr-TR" dirty="0" err="1" smtClean="0"/>
              <a:t>select</a:t>
            </a:r>
            <a:r>
              <a:rPr lang="tr-TR" dirty="0" smtClean="0"/>
              <a:t> </a:t>
            </a:r>
            <a:r>
              <a:rPr lang="tr-TR" dirty="0" err="1" smtClean="0"/>
              <a:t>musteri</a:t>
            </a:r>
            <a:r>
              <a:rPr lang="tr-TR" dirty="0" smtClean="0"/>
              <a:t>_no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deleted</a:t>
            </a:r>
            <a:r>
              <a:rPr lang="tr-TR" dirty="0" smtClean="0"/>
              <a:t>)</a:t>
            </a:r>
          </a:p>
          <a:p>
            <a:r>
              <a:rPr lang="tr-TR" b="1" dirty="0" smtClean="0"/>
              <a:t>Daha sonra:</a:t>
            </a:r>
          </a:p>
          <a:p>
            <a:pPr>
              <a:buNone/>
            </a:pPr>
            <a:r>
              <a:rPr lang="tr-TR" dirty="0" err="1" smtClean="0"/>
              <a:t>delete</a:t>
            </a:r>
            <a:r>
              <a:rPr lang="tr-TR" dirty="0" smtClean="0"/>
              <a:t> </a:t>
            </a:r>
            <a:r>
              <a:rPr lang="tr-TR" dirty="0" err="1" smtClean="0"/>
              <a:t>musteriler</a:t>
            </a:r>
            <a:r>
              <a:rPr lang="tr-TR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musteri</a:t>
            </a:r>
            <a:r>
              <a:rPr lang="tr-TR" dirty="0" smtClean="0"/>
              <a:t>_no=1</a:t>
            </a:r>
          </a:p>
          <a:p>
            <a:pPr>
              <a:buNone/>
            </a:pPr>
            <a:r>
              <a:rPr lang="tr-TR" dirty="0" smtClean="0"/>
              <a:t>Uygulayınız.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Trigger</a:t>
            </a:r>
            <a:r>
              <a:rPr lang="tr-TR" b="1" dirty="0" smtClean="0"/>
              <a:t> nedir?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Tetikleyici (</a:t>
            </a:r>
            <a:r>
              <a:rPr lang="tr-TR" dirty="0" err="1" smtClean="0"/>
              <a:t>trigger</a:t>
            </a:r>
            <a:r>
              <a:rPr lang="tr-TR" dirty="0" smtClean="0"/>
              <a:t>), kayıt eklendiğinde (INSERT), silindiğinde (DELETE) veya değiştirildiğinde (UPDATE) otomatik olarak devreye giren, özel bir çeşit </a:t>
            </a:r>
            <a:r>
              <a:rPr lang="tr-TR" dirty="0" err="1" smtClean="0"/>
              <a:t>SP’lerdir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Tetikleyici (</a:t>
            </a:r>
            <a:r>
              <a:rPr lang="tr-TR" dirty="0" err="1" smtClean="0"/>
              <a:t>trigger</a:t>
            </a:r>
            <a:r>
              <a:rPr lang="tr-TR" dirty="0" smtClean="0"/>
              <a:t>), SQL Server üzerinde herhangi bir işlem gerçekleştiğinde başka bir işlemin tetiklenmesi için kullanılır.</a:t>
            </a:r>
          </a:p>
          <a:p>
            <a:r>
              <a:rPr lang="tr-TR" dirty="0" smtClean="0"/>
              <a:t>Genellikle komplike iş kurallarını gerçekleştirmek için veya veri bütünlünü korumak için kullanılır.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Tetikleyici Yönetimi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1. Tetikleyiciyi Düzenlemek (ALTER)</a:t>
            </a:r>
          </a:p>
          <a:p>
            <a:r>
              <a:rPr lang="tr-TR" dirty="0" smtClean="0"/>
              <a:t>CREATE ile oluşturulmuş bir tetikleyiciyi daha sonra üzerinde değişiklikler yapmak üzere tekrar açmak isteyebilirsiniz. Bunun için, tablonuzda oluşturulmuş bir tetikleyici üzerindeyken sağ tıklayarak açılan menüden</a:t>
            </a:r>
            <a:r>
              <a:rPr lang="tr-TR" b="1" dirty="0" smtClean="0"/>
              <a:t> </a:t>
            </a:r>
            <a:r>
              <a:rPr lang="tr-TR" b="1" dirty="0" err="1" smtClean="0"/>
              <a:t>Modify</a:t>
            </a:r>
            <a:r>
              <a:rPr lang="tr-TR" b="1" dirty="0" smtClean="0"/>
              <a:t> </a:t>
            </a:r>
            <a:r>
              <a:rPr lang="tr-TR" dirty="0" smtClean="0"/>
              <a:t>komutunu vermeniz gerekir.</a:t>
            </a:r>
          </a:p>
          <a:p>
            <a:r>
              <a:rPr lang="nb-NO" dirty="0" smtClean="0"/>
              <a:t>ALTER, var olan tablo, tetikleyici gibi nesneler</a:t>
            </a:r>
          </a:p>
          <a:p>
            <a:pPr>
              <a:buNone/>
            </a:pPr>
            <a:r>
              <a:rPr lang="tr-TR" dirty="0" smtClean="0"/>
              <a:t>üzerinde değişiklik yapmak için kullanılan komuttu.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2. Tetikleyiciyi Silmek (DROP)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Oluşturulan bir tetikleyiciyi DROP komutuyla ya da tetikleyici üzerinde sağ tıklayarak açılan menüden </a:t>
            </a:r>
            <a:r>
              <a:rPr lang="tr-TR" dirty="0" err="1" smtClean="0"/>
              <a:t>Delete</a:t>
            </a:r>
            <a:r>
              <a:rPr lang="tr-TR" dirty="0" smtClean="0"/>
              <a:t> komutunu vererek silebilirsiniz.</a:t>
            </a:r>
          </a:p>
          <a:p>
            <a:r>
              <a:rPr lang="tr-TR" dirty="0" smtClean="0"/>
              <a:t>T-SQL kodu olarak,</a:t>
            </a:r>
          </a:p>
          <a:p>
            <a:pPr>
              <a:buNone/>
            </a:pPr>
            <a:r>
              <a:rPr lang="tr-TR" dirty="0" smtClean="0"/>
              <a:t>DROP TRIGGER </a:t>
            </a:r>
            <a:r>
              <a:rPr lang="tr-TR" dirty="0" err="1" smtClean="0"/>
              <a:t>Musteri</a:t>
            </a:r>
            <a:r>
              <a:rPr lang="tr-TR" dirty="0" smtClean="0"/>
              <a:t>_Silme</a:t>
            </a:r>
          </a:p>
          <a:p>
            <a:r>
              <a:rPr lang="tr-TR" dirty="0" smtClean="0"/>
              <a:t>şeklinde yazabilirsiniz.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b="1" dirty="0" smtClean="0"/>
              <a:t>3. Tetikleyiciyi Aktif ya da Pasif Yapma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Oluşturulan bir tetikleyici, her zaman aktif durumdadır. Tetikleyiciyle ilgili bir durum oluştuğunda otomatik olarak devreye girer. </a:t>
            </a:r>
          </a:p>
          <a:p>
            <a:r>
              <a:rPr lang="tr-TR" dirty="0" smtClean="0"/>
              <a:t>İstenildiğinde oluşturulan bu tetikleyiciler pasif</a:t>
            </a:r>
          </a:p>
          <a:p>
            <a:pPr>
              <a:buNone/>
            </a:pPr>
            <a:r>
              <a:rPr lang="tr-TR" dirty="0" smtClean="0"/>
              <a:t>hâle getirilebilir.</a:t>
            </a:r>
          </a:p>
          <a:p>
            <a:r>
              <a:rPr lang="tr-TR" dirty="0" smtClean="0"/>
              <a:t>Tetikleyici üzerinde sağ tıklayarak açılan menüde </a:t>
            </a:r>
            <a:r>
              <a:rPr lang="tr-TR" dirty="0" err="1" smtClean="0"/>
              <a:t>Disable</a:t>
            </a:r>
            <a:r>
              <a:rPr lang="tr-TR" dirty="0" smtClean="0"/>
              <a:t> komutunu verdiğinizde tetikleyici pasif hâle gelir.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ALTER TABLE tablo_adi</a:t>
            </a:r>
          </a:p>
          <a:p>
            <a:pPr>
              <a:buNone/>
            </a:pPr>
            <a:r>
              <a:rPr lang="tr-TR" dirty="0" smtClean="0"/>
              <a:t>DISABLE TRIGGER </a:t>
            </a:r>
            <a:r>
              <a:rPr lang="tr-TR" dirty="0" err="1" smtClean="0"/>
              <a:t>Musteri</a:t>
            </a:r>
            <a:r>
              <a:rPr lang="tr-TR" dirty="0" smtClean="0"/>
              <a:t>_Silme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Tetikleyiciyi tekrar aktif hâle getirebilmek için menüden </a:t>
            </a:r>
            <a:r>
              <a:rPr lang="tr-TR" dirty="0" err="1" smtClean="0"/>
              <a:t>Enable</a:t>
            </a:r>
            <a:r>
              <a:rPr lang="tr-TR" dirty="0" smtClean="0"/>
              <a:t> komutunu veya ENABLE TRIGGER komutunu kullanmanız gerekir.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Tetikleyici Ne Zaman Kullanılır?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Çeşitli amaçlara uygun olarak tetikleyiciler kullanılabilir.</a:t>
            </a:r>
          </a:p>
          <a:p>
            <a:r>
              <a:rPr lang="tr-TR" b="1" dirty="0" smtClean="0"/>
              <a:t>Bu amaçlar;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 Değişiklikleri takip etmek,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 Birincil anahtar üretmek,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Karmaşık iş kurallarını gerçekleştirmek,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 E-posta atmak gibi olayları otomatik olarak yapmak,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Standart hata mesajlarının dışında bir hata mesajı elde etmek,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 Veritabanı erişimlerini takip edebilmek,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Nesnede meydana gelebilecek değişiklikleri takip ve engellemektir.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tr-TR" b="1" dirty="0" smtClean="0"/>
              <a:t>Tetikleyici Türleri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SQL Server'da iki farklı tür tetikleyici vardır. Bunlar </a:t>
            </a:r>
            <a:r>
              <a:rPr lang="tr-TR" b="1" dirty="0" err="1" smtClean="0"/>
              <a:t>After</a:t>
            </a:r>
            <a:r>
              <a:rPr lang="tr-TR" b="1" dirty="0" smtClean="0"/>
              <a:t> ve </a:t>
            </a:r>
            <a:r>
              <a:rPr lang="tr-TR" b="1" dirty="0" err="1" smtClean="0"/>
              <a:t>Instead</a:t>
            </a:r>
            <a:r>
              <a:rPr lang="tr-TR" b="1" dirty="0" smtClean="0"/>
              <a:t> Of </a:t>
            </a:r>
            <a:r>
              <a:rPr lang="tr-TR" dirty="0" smtClean="0"/>
              <a:t>tetikleyicileridir.</a:t>
            </a:r>
          </a:p>
          <a:p>
            <a:pPr marL="514350" indent="-514350">
              <a:buAutoNum type="arabicPeriod"/>
            </a:pPr>
            <a:r>
              <a:rPr lang="tr-TR" sz="3300" b="1" dirty="0" err="1" smtClean="0"/>
              <a:t>After</a:t>
            </a:r>
            <a:r>
              <a:rPr lang="tr-TR" sz="3300" b="1" dirty="0" smtClean="0"/>
              <a:t> Tetikleyicileri</a:t>
            </a:r>
          </a:p>
          <a:p>
            <a:r>
              <a:rPr lang="tr-TR" b="1" dirty="0" err="1" smtClean="0"/>
              <a:t>After</a:t>
            </a:r>
            <a:r>
              <a:rPr lang="tr-TR" b="1" dirty="0" smtClean="0"/>
              <a:t> </a:t>
            </a:r>
            <a:r>
              <a:rPr lang="tr-TR" dirty="0" smtClean="0"/>
              <a:t>tetikleyicileri, sadece tablolar üstünde tanımlanabilir.</a:t>
            </a:r>
          </a:p>
          <a:p>
            <a:r>
              <a:rPr lang="tr-TR" b="1" dirty="0" err="1" smtClean="0"/>
              <a:t>After</a:t>
            </a:r>
            <a:r>
              <a:rPr lang="tr-TR" b="1" dirty="0" smtClean="0"/>
              <a:t> </a:t>
            </a:r>
            <a:r>
              <a:rPr lang="tr-TR" dirty="0" smtClean="0"/>
              <a:t>tetikleyicileri, kendiyle ilişkili işlem gerçekleştikten hemen sonra ateşlenir.</a:t>
            </a:r>
          </a:p>
          <a:p>
            <a:r>
              <a:rPr lang="tr-TR" dirty="0" smtClean="0"/>
              <a:t>Veritabanındaki temel işlemler için (ekleme, silme ve güncelleme) </a:t>
            </a:r>
            <a:r>
              <a:rPr lang="tr-TR" b="1" dirty="0" err="1" smtClean="0"/>
              <a:t>After</a:t>
            </a:r>
            <a:r>
              <a:rPr lang="tr-TR" b="1" dirty="0" smtClean="0"/>
              <a:t>  </a:t>
            </a:r>
            <a:r>
              <a:rPr lang="tr-TR" dirty="0" smtClean="0"/>
              <a:t>tetikleyicileri tanımlanabilir. </a:t>
            </a:r>
          </a:p>
          <a:p>
            <a:r>
              <a:rPr lang="tr-TR" dirty="0" smtClean="0"/>
              <a:t>Birden fazla tetikleyici,bir iş için tanımlanabildiği gibi, bir tetikleyici de birden fazla iş için tanımlanabilir.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2. </a:t>
            </a:r>
            <a:r>
              <a:rPr lang="tr-TR" b="1" dirty="0" err="1" smtClean="0"/>
              <a:t>Instead</a:t>
            </a:r>
            <a:r>
              <a:rPr lang="tr-TR" b="1" dirty="0" smtClean="0"/>
              <a:t> Of Tetikleyicileri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Instead</a:t>
            </a:r>
            <a:r>
              <a:rPr lang="tr-TR" dirty="0" smtClean="0"/>
              <a:t> Of tetikleyicileri hem tablolar için hem de görünümler (</a:t>
            </a:r>
            <a:r>
              <a:rPr lang="tr-TR" dirty="0" err="1" smtClean="0"/>
              <a:t>views</a:t>
            </a:r>
            <a:r>
              <a:rPr lang="tr-TR" dirty="0" smtClean="0"/>
              <a:t>) için tanımlanabilirler.</a:t>
            </a:r>
          </a:p>
          <a:p>
            <a:r>
              <a:rPr lang="tr-TR" dirty="0" err="1" smtClean="0"/>
              <a:t>Instead</a:t>
            </a:r>
            <a:r>
              <a:rPr lang="tr-TR" dirty="0" smtClean="0"/>
              <a:t> of tetikleyicileri, belirlenen işlem gerçekleşirken devreye girer.</a:t>
            </a:r>
          </a:p>
          <a:p>
            <a:r>
              <a:rPr lang="tr-TR" dirty="0" err="1" smtClean="0"/>
              <a:t>Instead</a:t>
            </a:r>
            <a:r>
              <a:rPr lang="tr-TR" dirty="0" smtClean="0"/>
              <a:t> of tetikleyicileri işlemlerin arasına girebildiğinden kontrol amaçlı kullanılabilirler.</a:t>
            </a:r>
          </a:p>
          <a:p>
            <a:r>
              <a:rPr lang="tr-TR" dirty="0" err="1" smtClean="0"/>
              <a:t>After</a:t>
            </a:r>
            <a:r>
              <a:rPr lang="tr-TR" dirty="0" smtClean="0"/>
              <a:t>  </a:t>
            </a:r>
            <a:r>
              <a:rPr lang="tr-TR" dirty="0" err="1" smtClean="0"/>
              <a:t>trigger’ı</a:t>
            </a:r>
            <a:r>
              <a:rPr lang="tr-TR" dirty="0" smtClean="0"/>
              <a:t> arasındaki </a:t>
            </a:r>
            <a:r>
              <a:rPr lang="tr-TR" b="1" dirty="0" smtClean="0"/>
              <a:t>en önemli fark</a:t>
            </a:r>
            <a:r>
              <a:rPr lang="tr-TR" dirty="0" smtClean="0"/>
              <a:t>,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trigger’ını</a:t>
            </a:r>
            <a:r>
              <a:rPr lang="tr-TR" dirty="0" smtClean="0"/>
              <a:t> devreye sokan olay olmuş kabul edilerek akışı </a:t>
            </a:r>
            <a:r>
              <a:rPr lang="tr-TR" dirty="0" err="1" smtClean="0"/>
              <a:t>triggr’a</a:t>
            </a:r>
            <a:r>
              <a:rPr lang="tr-TR" dirty="0" smtClean="0"/>
              <a:t> bırakırken,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/>
              <a:t>trigger’ı</a:t>
            </a:r>
            <a:r>
              <a:rPr lang="tr-TR" dirty="0" smtClean="0"/>
              <a:t> istenen işlemi gerçekleştirmez.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Tetikleyici Oluşturmak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r>
              <a:rPr lang="tr-TR" dirty="0" smtClean="0"/>
              <a:t>CREATE </a:t>
            </a:r>
            <a:r>
              <a:rPr lang="tr-TR" dirty="0" err="1" smtClean="0"/>
              <a:t>TRIGGER’i</a:t>
            </a:r>
            <a:r>
              <a:rPr lang="tr-TR" dirty="0" smtClean="0"/>
              <a:t> kullanabilmek için </a:t>
            </a:r>
            <a:r>
              <a:rPr lang="tr-TR" dirty="0" err="1" smtClean="0"/>
              <a:t>sysadmin</a:t>
            </a:r>
            <a:r>
              <a:rPr lang="tr-TR" dirty="0" smtClean="0"/>
              <a:t>, </a:t>
            </a:r>
            <a:r>
              <a:rPr lang="tr-TR" dirty="0" err="1" smtClean="0"/>
              <a:t>db</a:t>
            </a:r>
            <a:r>
              <a:rPr lang="tr-TR" dirty="0" smtClean="0"/>
              <a:t>_</a:t>
            </a:r>
            <a:r>
              <a:rPr lang="tr-TR" dirty="0" err="1" smtClean="0"/>
              <a:t>owner</a:t>
            </a:r>
            <a:r>
              <a:rPr lang="tr-TR" dirty="0" smtClean="0"/>
              <a:t>  veya  </a:t>
            </a:r>
            <a:r>
              <a:rPr lang="tr-TR" dirty="0" err="1" smtClean="0"/>
              <a:t>db</a:t>
            </a:r>
            <a:r>
              <a:rPr lang="tr-TR" dirty="0" smtClean="0"/>
              <a:t>_</a:t>
            </a:r>
            <a:r>
              <a:rPr lang="tr-TR" dirty="0" err="1" smtClean="0"/>
              <a:t>ddladmin</a:t>
            </a:r>
            <a:r>
              <a:rPr lang="tr-TR" dirty="0" smtClean="0"/>
              <a:t> rolüne sahip olmak gerekir.</a:t>
            </a:r>
          </a:p>
          <a:p>
            <a:endParaRPr lang="tr-TR" dirty="0" smtClean="0"/>
          </a:p>
          <a:p>
            <a:r>
              <a:rPr lang="tr-TR" dirty="0" smtClean="0"/>
              <a:t>Yazılışı</a:t>
            </a:r>
          </a:p>
          <a:p>
            <a:pPr>
              <a:buNone/>
            </a:pPr>
            <a:r>
              <a:rPr lang="tr-TR" b="1" dirty="0" smtClean="0"/>
              <a:t>CREATE TRIGGER </a:t>
            </a:r>
            <a:r>
              <a:rPr lang="tr-TR" b="1" dirty="0" smtClean="0">
                <a:solidFill>
                  <a:srgbClr val="FF0000"/>
                </a:solidFill>
              </a:rPr>
              <a:t>tetikleyici_adi</a:t>
            </a:r>
          </a:p>
          <a:p>
            <a:pPr>
              <a:buNone/>
            </a:pPr>
            <a:r>
              <a:rPr lang="tr-TR" b="1" dirty="0" smtClean="0"/>
              <a:t>ON </a:t>
            </a:r>
            <a:r>
              <a:rPr lang="tr-TR" b="1" dirty="0" smtClean="0">
                <a:solidFill>
                  <a:srgbClr val="FF0000"/>
                </a:solidFill>
              </a:rPr>
              <a:t>tablo_adi</a:t>
            </a:r>
          </a:p>
          <a:p>
            <a:pPr>
              <a:buNone/>
            </a:pPr>
            <a:r>
              <a:rPr lang="tr-TR" b="1" dirty="0" smtClean="0"/>
              <a:t>FOR veya AFTER veya INSTEAD OF (INSERT veya UPDATE veya DELETE)</a:t>
            </a:r>
          </a:p>
          <a:p>
            <a:pPr>
              <a:buNone/>
            </a:pPr>
            <a:r>
              <a:rPr lang="tr-TR" b="1" dirty="0" smtClean="0"/>
              <a:t>AS </a:t>
            </a:r>
            <a:r>
              <a:rPr lang="tr-TR" b="1" dirty="0" smtClean="0">
                <a:solidFill>
                  <a:srgbClr val="FF0000"/>
                </a:solidFill>
              </a:rPr>
              <a:t>otomatik çalışacak </a:t>
            </a:r>
            <a:r>
              <a:rPr lang="tr-TR" b="1" dirty="0" err="1" smtClean="0">
                <a:solidFill>
                  <a:srgbClr val="FF0000"/>
                </a:solidFill>
              </a:rPr>
              <a:t>Sql</a:t>
            </a:r>
            <a:r>
              <a:rPr lang="tr-TR" b="1" dirty="0" smtClean="0">
                <a:solidFill>
                  <a:srgbClr val="FF0000"/>
                </a:solidFill>
              </a:rPr>
              <a:t> ifadeleri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tr-TR" dirty="0" smtClean="0"/>
              <a:t>FOR </a:t>
            </a:r>
            <a:r>
              <a:rPr lang="tr-TR" dirty="0" err="1" smtClean="0"/>
              <a:t>trigger’ı</a:t>
            </a:r>
            <a:r>
              <a:rPr lang="tr-TR" dirty="0" smtClean="0"/>
              <a:t> AFTER </a:t>
            </a:r>
            <a:r>
              <a:rPr lang="tr-TR" dirty="0" err="1" smtClean="0"/>
              <a:t>trigger’ı</a:t>
            </a:r>
            <a:r>
              <a:rPr lang="tr-TR" dirty="0" smtClean="0"/>
              <a:t> ile aynı anlamda kullanılmaktadır.</a:t>
            </a:r>
          </a:p>
          <a:p>
            <a:r>
              <a:rPr lang="tr-TR" dirty="0" smtClean="0"/>
              <a:t>SQL server üstünde iki farklı türden </a:t>
            </a:r>
            <a:r>
              <a:rPr lang="tr-TR" dirty="0" err="1" smtClean="0"/>
              <a:t>trigger</a:t>
            </a:r>
            <a:r>
              <a:rPr lang="tr-TR" dirty="0" smtClean="0"/>
              <a:t> tanımlanabilir: aynı anlama sahip FOR veya AFTER ile</a:t>
            </a:r>
          </a:p>
          <a:p>
            <a:pPr>
              <a:buNone/>
            </a:pPr>
            <a:r>
              <a:rPr lang="tr-TR" dirty="0" smtClean="0"/>
              <a:t>ya da INSTEAD OF ile.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smtClean="0"/>
              <a:t>Üç farlı olay için </a:t>
            </a:r>
            <a:r>
              <a:rPr lang="tr-TR" dirty="0" err="1" smtClean="0"/>
              <a:t>trigger</a:t>
            </a:r>
            <a:r>
              <a:rPr lang="tr-TR" dirty="0" smtClean="0"/>
              <a:t> yazılabilir: INSERT, UPDATE ve DELETE.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trigger</a:t>
            </a:r>
            <a:r>
              <a:rPr lang="tr-TR" dirty="0" smtClean="0"/>
              <a:t>, birden fazla olay tarafından tetiklenmek üzere programlanacaksa bu FOR veya AFTER kelimelerinden sonra belirtilir.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r>
              <a:rPr lang="tr-TR" b="1" dirty="0" smtClean="0"/>
              <a:t>Örnek1:</a:t>
            </a:r>
          </a:p>
          <a:p>
            <a:pPr>
              <a:buNone/>
            </a:pPr>
            <a:r>
              <a:rPr lang="tr-TR" b="1" dirty="0" smtClean="0"/>
              <a:t> </a:t>
            </a:r>
            <a:r>
              <a:rPr lang="tr-TR" b="1" dirty="0" err="1" smtClean="0"/>
              <a:t>Create</a:t>
            </a:r>
            <a:r>
              <a:rPr lang="tr-TR" b="1" dirty="0" smtClean="0"/>
              <a:t>  </a:t>
            </a:r>
            <a:r>
              <a:rPr lang="tr-TR" b="1" dirty="0" err="1" smtClean="0"/>
              <a:t>Trigger</a:t>
            </a:r>
            <a:r>
              <a:rPr lang="tr-TR" b="1" dirty="0" smtClean="0"/>
              <a:t> </a:t>
            </a:r>
            <a:r>
              <a:rPr lang="tr-TR" b="1" dirty="0" err="1" smtClean="0"/>
              <a:t>trg</a:t>
            </a:r>
            <a:r>
              <a:rPr lang="tr-TR" b="1" dirty="0" smtClean="0"/>
              <a:t>_</a:t>
            </a:r>
            <a:r>
              <a:rPr lang="tr-TR" b="1" dirty="0" err="1" smtClean="0"/>
              <a:t>musteri</a:t>
            </a:r>
            <a:r>
              <a:rPr lang="tr-TR" b="1" dirty="0" smtClean="0"/>
              <a:t>_</a:t>
            </a:r>
            <a:r>
              <a:rPr lang="tr-TR" b="1" dirty="0" err="1" smtClean="0"/>
              <a:t>girisi</a:t>
            </a:r>
            <a:endParaRPr lang="tr-TR" b="1" dirty="0" smtClean="0"/>
          </a:p>
          <a:p>
            <a:pPr>
              <a:buNone/>
            </a:pPr>
            <a:r>
              <a:rPr lang="tr-TR" b="1" dirty="0" smtClean="0"/>
              <a:t>ON </a:t>
            </a:r>
            <a:r>
              <a:rPr lang="tr-TR" b="1" dirty="0" err="1" smtClean="0"/>
              <a:t>musteri</a:t>
            </a:r>
            <a:endParaRPr lang="tr-TR" b="1" dirty="0" smtClean="0"/>
          </a:p>
          <a:p>
            <a:pPr>
              <a:buNone/>
            </a:pPr>
            <a:r>
              <a:rPr lang="tr-TR" b="1" dirty="0" smtClean="0"/>
              <a:t>AFTER </a:t>
            </a:r>
            <a:r>
              <a:rPr lang="tr-TR" b="1" dirty="0" err="1" smtClean="0"/>
              <a:t>Insert</a:t>
            </a:r>
            <a:endParaRPr lang="tr-TR" b="1" dirty="0" smtClean="0"/>
          </a:p>
          <a:p>
            <a:pPr>
              <a:buNone/>
            </a:pPr>
            <a:r>
              <a:rPr lang="tr-TR" b="1" dirty="0" smtClean="0"/>
              <a:t>AS</a:t>
            </a:r>
          </a:p>
          <a:p>
            <a:pPr>
              <a:buNone/>
            </a:pPr>
            <a:r>
              <a:rPr lang="tr-TR" b="1" dirty="0" err="1" smtClean="0"/>
              <a:t>Print</a:t>
            </a:r>
            <a:r>
              <a:rPr lang="tr-TR" b="1" dirty="0" smtClean="0"/>
              <a:t> ‘veri girildi’</a:t>
            </a:r>
          </a:p>
          <a:p>
            <a:pPr>
              <a:buNone/>
            </a:pPr>
            <a:r>
              <a:rPr lang="tr-TR" b="1" dirty="0" err="1" smtClean="0"/>
              <a:t>Print</a:t>
            </a:r>
            <a:r>
              <a:rPr lang="tr-TR" b="1" dirty="0" smtClean="0"/>
              <a:t> ‘</a:t>
            </a:r>
            <a:r>
              <a:rPr lang="tr-TR" b="1" dirty="0" err="1" smtClean="0"/>
              <a:t>trigger</a:t>
            </a:r>
            <a:r>
              <a:rPr lang="tr-TR" b="1" dirty="0" smtClean="0"/>
              <a:t> çalıştı’</a:t>
            </a:r>
          </a:p>
          <a:p>
            <a:pPr>
              <a:buNone/>
            </a:pPr>
            <a:r>
              <a:rPr lang="tr-TR" b="1" dirty="0" smtClean="0"/>
              <a:t>Soru:</a:t>
            </a:r>
            <a:r>
              <a:rPr lang="tr-TR" dirty="0" err="1" smtClean="0"/>
              <a:t>Satiş</a:t>
            </a:r>
            <a:r>
              <a:rPr lang="tr-TR" dirty="0" smtClean="0"/>
              <a:t> tablosuna veri girildiğinde çalışan “veri eklendi” mesajı veren bir </a:t>
            </a:r>
            <a:r>
              <a:rPr lang="tr-TR" dirty="0" err="1" smtClean="0"/>
              <a:t>trigger</a:t>
            </a:r>
            <a:r>
              <a:rPr lang="tr-TR" dirty="0" smtClean="0"/>
              <a:t> oluşturunuz ve veri girerek test ediniz.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tr-TR" b="1" dirty="0" smtClean="0"/>
              <a:t>1. INSERT Tetikleyicisi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Bir tablo üzerinde yeni kayıtlar girildikten sonra devreye giren tetikleyicidir.</a:t>
            </a:r>
          </a:p>
          <a:p>
            <a:r>
              <a:rPr lang="tr-TR" dirty="0" err="1" smtClean="0"/>
              <a:t>Insert</a:t>
            </a:r>
            <a:r>
              <a:rPr lang="tr-TR" dirty="0" smtClean="0"/>
              <a:t> tetikleyici devreye girdikten sonra </a:t>
            </a:r>
            <a:r>
              <a:rPr lang="tr-TR" b="1" dirty="0" err="1" smtClean="0"/>
              <a:t>Inserted</a:t>
            </a:r>
            <a:r>
              <a:rPr lang="tr-TR" b="1" dirty="0" smtClean="0"/>
              <a:t> tablosunda</a:t>
            </a:r>
            <a:r>
              <a:rPr lang="tr-TR" dirty="0" smtClean="0"/>
              <a:t> yeni eklenen kayıtların bir kopyası tutulur. </a:t>
            </a:r>
          </a:p>
          <a:p>
            <a:r>
              <a:rPr lang="tr-TR" b="1" dirty="0" err="1" smtClean="0"/>
              <a:t>Inserted</a:t>
            </a:r>
            <a:r>
              <a:rPr lang="tr-TR" b="1" dirty="0" smtClean="0"/>
              <a:t> tablosu, </a:t>
            </a:r>
            <a:r>
              <a:rPr lang="tr-TR" dirty="0" smtClean="0"/>
              <a:t>asıl tablonun yapısal bir kopyası olup tetikleyici sonlanana kadar saklanır.</a:t>
            </a:r>
          </a:p>
          <a:p>
            <a:r>
              <a:rPr lang="tr-TR" dirty="0" smtClean="0"/>
              <a:t>Eğer, bir tabloya birden fazla kayıt girildiyse tetikleyici her kayıt için ayrı ayrı devreye girmez. Tek seferde işlemi gerçekleştirir. </a:t>
            </a:r>
          </a:p>
          <a:p>
            <a:r>
              <a:rPr lang="tr-TR" dirty="0" smtClean="0"/>
              <a:t>Çünkü SQL Server, satır bazında tetikleyici desteği sağlamamaktadır.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