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7" r:id="rId2"/>
    <p:sldId id="326" r:id="rId3"/>
    <p:sldId id="285" r:id="rId4"/>
    <p:sldId id="286" r:id="rId5"/>
    <p:sldId id="287" r:id="rId6"/>
    <p:sldId id="320" r:id="rId7"/>
    <p:sldId id="325" r:id="rId8"/>
    <p:sldId id="322" r:id="rId9"/>
    <p:sldId id="323" r:id="rId10"/>
    <p:sldId id="324" r:id="rId11"/>
    <p:sldId id="298" r:id="rId12"/>
    <p:sldId id="302" r:id="rId13"/>
    <p:sldId id="299" r:id="rId14"/>
    <p:sldId id="303" r:id="rId15"/>
    <p:sldId id="3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FF"/>
    <a:srgbClr val="363BA0"/>
    <a:srgbClr val="5DCEBB"/>
    <a:srgbClr val="FFAB47"/>
    <a:srgbClr val="151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71" autoAdjust="0"/>
    <p:restoredTop sz="94343" autoAdjust="0"/>
  </p:normalViewPr>
  <p:slideViewPr>
    <p:cSldViewPr snapToGrid="0">
      <p:cViewPr varScale="1">
        <p:scale>
          <a:sx n="82" d="100"/>
          <a:sy n="82" d="100"/>
        </p:scale>
        <p:origin x="878"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87517-0D87-4CD4-BADC-62196E73BFF2}"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C99B3-CB45-4566-A3C4-644781417F7E}" type="slidenum">
              <a:rPr lang="en-US" smtClean="0"/>
              <a:t>‹#›</a:t>
            </a:fld>
            <a:endParaRPr lang="en-US"/>
          </a:p>
        </p:txBody>
      </p:sp>
    </p:spTree>
    <p:extLst>
      <p:ext uri="{BB962C8B-B14F-4D97-AF65-F5344CB8AC3E}">
        <p14:creationId xmlns:p14="http://schemas.microsoft.com/office/powerpoint/2010/main" val="46203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10</a:t>
            </a:fld>
            <a:endParaRPr lang="en-US"/>
          </a:p>
        </p:txBody>
      </p:sp>
    </p:spTree>
    <p:extLst>
      <p:ext uri="{BB962C8B-B14F-4D97-AF65-F5344CB8AC3E}">
        <p14:creationId xmlns:p14="http://schemas.microsoft.com/office/powerpoint/2010/main" val="7111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14</a:t>
            </a:fld>
            <a:endParaRPr lang="en-US"/>
          </a:p>
        </p:txBody>
      </p:sp>
    </p:spTree>
    <p:extLst>
      <p:ext uri="{BB962C8B-B14F-4D97-AF65-F5344CB8AC3E}">
        <p14:creationId xmlns:p14="http://schemas.microsoft.com/office/powerpoint/2010/main" val="80069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15</a:t>
            </a:fld>
            <a:endParaRPr lang="en-US"/>
          </a:p>
        </p:txBody>
      </p:sp>
    </p:spTree>
    <p:extLst>
      <p:ext uri="{BB962C8B-B14F-4D97-AF65-F5344CB8AC3E}">
        <p14:creationId xmlns:p14="http://schemas.microsoft.com/office/powerpoint/2010/main" val="10765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39322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02245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4662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72535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AC45EB-BF9F-4CB1-BD3E-0C7724915F2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36974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C45EB-BF9F-4CB1-BD3E-0C7724915F2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08937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C45EB-BF9F-4CB1-BD3E-0C7724915F24}"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58630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C45EB-BF9F-4CB1-BD3E-0C7724915F24}"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01699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C45EB-BF9F-4CB1-BD3E-0C7724915F24}"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72459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AC45EB-BF9F-4CB1-BD3E-0C7724915F2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7182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AC45EB-BF9F-4CB1-BD3E-0C7724915F2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31832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C45EB-BF9F-4CB1-BD3E-0C7724915F24}" type="datetimeFigureOut">
              <a:rPr lang="en-US" smtClean="0"/>
              <a:t>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E39AB-0088-4406-9080-E45B85E483A6}" type="slidenum">
              <a:rPr lang="en-US" smtClean="0"/>
              <a:t>‹#›</a:t>
            </a:fld>
            <a:endParaRPr lang="en-US"/>
          </a:p>
        </p:txBody>
      </p:sp>
    </p:spTree>
    <p:extLst>
      <p:ext uri="{BB962C8B-B14F-4D97-AF65-F5344CB8AC3E}">
        <p14:creationId xmlns:p14="http://schemas.microsoft.com/office/powerpoint/2010/main" val="1454068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8674" y="2199731"/>
            <a:ext cx="10544175" cy="1446550"/>
          </a:xfrm>
          <a:prstGeom prst="rect">
            <a:avLst/>
          </a:prstGeom>
          <a:noFill/>
        </p:spPr>
        <p:txBody>
          <a:bodyPr wrap="square" rtlCol="1">
            <a:spAutoFit/>
          </a:bodyPr>
          <a:lstStyle/>
          <a:p>
            <a:pPr algn="ctr"/>
            <a:r>
              <a:rPr lang="tr-TR" sz="8800" b="1" dirty="0">
                <a:latin typeface="Imprima" pitchFamily="2" charset="0"/>
                <a:cs typeface="Cairo Black" panose="00000A00000000000000" pitchFamily="2" charset="-78"/>
              </a:rPr>
              <a:t>Herkese Merhaba</a:t>
            </a:r>
            <a:endParaRPr lang="tr-TR" sz="8800" b="1" dirty="0" smtClean="0">
              <a:latin typeface="Imprima" pitchFamily="2" charset="0"/>
              <a:cs typeface="Cairo Black" panose="00000A00000000000000" pitchFamily="2" charset="-78"/>
            </a:endParaRPr>
          </a:p>
        </p:txBody>
      </p:sp>
    </p:spTree>
    <p:extLst>
      <p:ext uri="{BB962C8B-B14F-4D97-AF65-F5344CB8AC3E}">
        <p14:creationId xmlns:p14="http://schemas.microsoft.com/office/powerpoint/2010/main" val="372244634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Google Shape;1122;p37"/>
          <p:cNvSpPr txBox="1">
            <a:spLocks/>
          </p:cNvSpPr>
          <p:nvPr/>
        </p:nvSpPr>
        <p:spPr>
          <a:xfrm>
            <a:off x="403329" y="2251265"/>
            <a:ext cx="5221615" cy="152877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 değerin birçok değerden biri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$in: </a:t>
            </a:r>
            <a:r>
              <a:rPr lang="en-US" sz="1200" dirty="0" smtClean="0">
                <a:solidFill>
                  <a:srgbClr val="FF0000"/>
                </a:solidFill>
                <a:latin typeface="Consolas" panose="020B0609020204030204" pitchFamily="49" charset="0"/>
              </a:rPr>
              <a:t>[“Mu”, “Mustafa”]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Tüm kullanıcıları </a:t>
            </a:r>
            <a:r>
              <a:rPr lang="tr-TR" sz="1400" dirty="0" smtClean="0">
                <a:latin typeface="Imprima" pitchFamily="2" charset="0"/>
              </a:rPr>
              <a:t>Mu </a:t>
            </a:r>
            <a:r>
              <a:rPr lang="tr-TR" sz="1400" dirty="0">
                <a:latin typeface="Imprima" pitchFamily="2" charset="0"/>
              </a:rPr>
              <a:t>veya </a:t>
            </a:r>
            <a:r>
              <a:rPr lang="tr-TR" sz="1400" dirty="0" smtClean="0">
                <a:latin typeface="Imprima" pitchFamily="2" charset="0"/>
              </a:rPr>
              <a:t>Mustafa </a:t>
            </a:r>
            <a:r>
              <a:rPr lang="tr-TR" sz="1400" dirty="0">
                <a:latin typeface="Imprima" pitchFamily="2" charset="0"/>
              </a:rPr>
              <a:t>adıyla </a:t>
            </a:r>
            <a:r>
              <a:rPr lang="tr-TR" sz="1400" dirty="0" smtClean="0">
                <a:latin typeface="Imprima" pitchFamily="2" charset="0"/>
              </a:rPr>
              <a:t>alın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a:t>
            </a:r>
            <a:r>
              <a:rPr lang="en-US" sz="1200" dirty="0" smtClean="0">
                <a:solidFill>
                  <a:srgbClr val="FF0000"/>
                </a:solidFill>
                <a:latin typeface="Consolas" panose="020B0609020204030204" pitchFamily="49" charset="0"/>
              </a:rPr>
              <a:t>$nin</a:t>
            </a:r>
            <a:r>
              <a:rPr lang="en-US" sz="1200" dirty="0">
                <a:solidFill>
                  <a:srgbClr val="FF0000"/>
                </a:solidFill>
                <a:latin typeface="Consolas" panose="020B0609020204030204" pitchFamily="49" charset="0"/>
              </a:rPr>
              <a:t>: [“Mu”, “Mustafa”] } }) </a:t>
            </a:r>
          </a:p>
          <a:p>
            <a:pPr marL="0" indent="0">
              <a:spcBef>
                <a:spcPts val="0"/>
              </a:spcBef>
              <a:spcAft>
                <a:spcPts val="1600"/>
              </a:spcAft>
              <a:buNone/>
            </a:pPr>
            <a:endParaRPr lang="tr-TR" sz="1400" dirty="0">
              <a:latin typeface="Imprima" pitchFamily="2" charset="0"/>
            </a:endParaRPr>
          </a:p>
        </p:txBody>
      </p:sp>
      <p:sp>
        <p:nvSpPr>
          <p:cNvPr id="48" name="Google Shape;1123;p37"/>
          <p:cNvSpPr/>
          <p:nvPr/>
        </p:nvSpPr>
        <p:spPr>
          <a:xfrm>
            <a:off x="266332" y="379146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403332" y="208767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403331" y="1494877"/>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in</a:t>
            </a:r>
            <a:r>
              <a:rPr lang="en-US" sz="1700" dirty="0" smtClean="0">
                <a:latin typeface="Viga" panose="020B0800030000020004" pitchFamily="34" charset="0"/>
              </a:rPr>
              <a:t>	$nin: (opposite case)</a:t>
            </a:r>
            <a:endParaRPr lang="tr-TR" sz="1700" dirty="0">
              <a:latin typeface="Viga" panose="020B0800030000020004" pitchFamily="34" charset="0"/>
            </a:endParaRPr>
          </a:p>
        </p:txBody>
      </p:sp>
      <p:sp>
        <p:nvSpPr>
          <p:cNvPr id="25" name="Google Shape;1122;p37"/>
          <p:cNvSpPr txBox="1">
            <a:spLocks/>
          </p:cNvSpPr>
          <p:nvPr/>
        </p:nvSpPr>
        <p:spPr>
          <a:xfrm>
            <a:off x="6312974" y="2251265"/>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Birden çok koşuldan birinin doğru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$or: [{ age: 12 }, {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adında veya 12 yaşında olan tüm kullanıcıları edinin</a:t>
            </a:r>
          </a:p>
        </p:txBody>
      </p:sp>
      <p:sp>
        <p:nvSpPr>
          <p:cNvPr id="26" name="Google Shape;1123;p37"/>
          <p:cNvSpPr/>
          <p:nvPr/>
        </p:nvSpPr>
        <p:spPr>
          <a:xfrm>
            <a:off x="6175977" y="340932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7" name="Google Shape;1124;p37"/>
          <p:cNvSpPr/>
          <p:nvPr/>
        </p:nvSpPr>
        <p:spPr>
          <a:xfrm>
            <a:off x="6312977" y="208767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8" name="Google Shape;1060;p36"/>
          <p:cNvSpPr txBox="1">
            <a:spLocks/>
          </p:cNvSpPr>
          <p:nvPr/>
        </p:nvSpPr>
        <p:spPr>
          <a:xfrm>
            <a:off x="6312976" y="1494877"/>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$or</a:t>
            </a:r>
          </a:p>
        </p:txBody>
      </p:sp>
      <p:sp>
        <p:nvSpPr>
          <p:cNvPr id="38" name="Google Shape;1122;p37"/>
          <p:cNvSpPr txBox="1">
            <a:spLocks/>
          </p:cNvSpPr>
          <p:nvPr/>
        </p:nvSpPr>
        <p:spPr>
          <a:xfrm>
            <a:off x="540325" y="4459632"/>
            <a:ext cx="5469106"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Birden çok koşulun doğru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$and: [{ age: 12 }, {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12 yaşında ve </a:t>
            </a:r>
            <a:r>
              <a:rPr lang="tr-TR" sz="1400" dirty="0" smtClean="0">
                <a:latin typeface="Imprima" pitchFamily="2" charset="0"/>
              </a:rPr>
              <a:t>Mu </a:t>
            </a:r>
            <a:r>
              <a:rPr lang="tr-TR" sz="1400" dirty="0">
                <a:latin typeface="Imprima" pitchFamily="2" charset="0"/>
              </a:rPr>
              <a:t>adındaki tüm kullanıcıları edinin </a:t>
            </a:r>
            <a:endParaRPr lang="en-US" sz="1400" dirty="0" smtClean="0">
              <a:latin typeface="Imprima" pitchFamily="2" charset="0"/>
            </a:endParaRPr>
          </a:p>
          <a:p>
            <a:pPr marL="0" indent="0">
              <a:spcBef>
                <a:spcPts val="0"/>
              </a:spcBef>
              <a:spcAft>
                <a:spcPts val="1600"/>
              </a:spcAft>
              <a:buNone/>
            </a:pPr>
            <a:r>
              <a:rPr lang="tr-TR" sz="1200" dirty="0" smtClean="0">
                <a:solidFill>
                  <a:srgbClr val="FF0000"/>
                </a:solidFill>
                <a:latin typeface="Consolas" panose="020B0609020204030204" pitchFamily="49" charset="0"/>
              </a:rPr>
              <a:t>db.users.find</a:t>
            </a:r>
            <a:r>
              <a:rPr lang="tr-TR" sz="1200" dirty="0">
                <a:solidFill>
                  <a:srgbClr val="FF0000"/>
                </a:solidFill>
                <a:latin typeface="Consolas" panose="020B0609020204030204" pitchFamily="49" charset="0"/>
              </a:rPr>
              <a:t>({ age: 12, name: </a:t>
            </a:r>
            <a:r>
              <a:rPr lang="tr-TR" sz="1200" dirty="0" smtClean="0">
                <a:solidFill>
                  <a:srgbClr val="FF0000"/>
                </a:solidFill>
                <a:latin typeface="Consolas" panose="020B0609020204030204" pitchFamily="49" charset="0"/>
              </a:rPr>
              <a:t>“Mu” </a:t>
            </a:r>
            <a:r>
              <a:rPr lang="tr-TR" sz="1200" dirty="0">
                <a:solidFill>
                  <a:srgbClr val="FF0000"/>
                </a:solidFill>
                <a:latin typeface="Consolas" panose="020B0609020204030204" pitchFamily="49" charset="0"/>
              </a:rPr>
              <a:t>})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Bu, aynı şeyi yapmanın alternatif bir yoludur. Genellikle </a:t>
            </a:r>
            <a:r>
              <a:rPr lang="tr-TR" sz="1400" dirty="0" smtClean="0">
                <a:latin typeface="Imprima" pitchFamily="2" charset="0"/>
              </a:rPr>
              <a:t>$</a:t>
            </a:r>
            <a:r>
              <a:rPr lang="en-US" sz="1400" dirty="0" smtClean="0">
                <a:latin typeface="Imprima" pitchFamily="2" charset="0"/>
              </a:rPr>
              <a:t>and </a:t>
            </a:r>
            <a:r>
              <a:rPr lang="tr-TR" sz="1400" dirty="0" smtClean="0">
                <a:latin typeface="Imprima" pitchFamily="2" charset="0"/>
              </a:rPr>
              <a:t>'ye </a:t>
            </a:r>
            <a:r>
              <a:rPr lang="tr-TR" sz="1400" dirty="0">
                <a:latin typeface="Imprima" pitchFamily="2" charset="0"/>
              </a:rPr>
              <a:t>ihtiyacınız yoktur</a:t>
            </a:r>
            <a:r>
              <a:rPr lang="tr-TR" sz="1400" dirty="0" smtClean="0">
                <a:latin typeface="Imprima" pitchFamily="2" charset="0"/>
              </a:rPr>
              <a:t>.</a:t>
            </a:r>
            <a:endParaRPr lang="en-US" sz="1400" dirty="0" smtClean="0">
              <a:latin typeface="Imprima" pitchFamily="2" charset="0"/>
            </a:endParaRPr>
          </a:p>
        </p:txBody>
      </p:sp>
      <p:sp>
        <p:nvSpPr>
          <p:cNvPr id="43" name="Google Shape;1123;p37"/>
          <p:cNvSpPr/>
          <p:nvPr/>
        </p:nvSpPr>
        <p:spPr>
          <a:xfrm>
            <a:off x="403328" y="6555706"/>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4416632"/>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3823832"/>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$and</a:t>
            </a:r>
          </a:p>
        </p:txBody>
      </p:sp>
      <p:sp>
        <p:nvSpPr>
          <p:cNvPr id="46" name="Google Shape;1122;p37"/>
          <p:cNvSpPr txBox="1">
            <a:spLocks/>
          </p:cNvSpPr>
          <p:nvPr/>
        </p:nvSpPr>
        <p:spPr>
          <a:xfrm>
            <a:off x="6449970" y="4241264"/>
            <a:ext cx="5361450" cy="15911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$not içindeki filtreyi reddet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$not: { $eq: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dışında bir ada sahip tüm kullanıcıları </a:t>
            </a:r>
            <a:r>
              <a:rPr lang="tr-TR" sz="1400" dirty="0" smtClean="0">
                <a:latin typeface="Imprima" pitchFamily="2" charset="0"/>
              </a:rPr>
              <a:t>alın</a:t>
            </a:r>
            <a:endParaRPr lang="en-US" sz="1400" dirty="0" smtClean="0">
              <a:latin typeface="Imprima" pitchFamily="2" charset="0"/>
            </a:endParaRPr>
          </a:p>
        </p:txBody>
      </p:sp>
      <p:sp>
        <p:nvSpPr>
          <p:cNvPr id="51" name="Google Shape;1123;p37"/>
          <p:cNvSpPr/>
          <p:nvPr/>
        </p:nvSpPr>
        <p:spPr>
          <a:xfrm>
            <a:off x="6312973" y="5832368"/>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419826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3605464"/>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$not</a:t>
            </a:r>
          </a:p>
        </p:txBody>
      </p:sp>
      <p:sp>
        <p:nvSpPr>
          <p:cNvPr id="22"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23"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4"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9"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a:t>
            </a:r>
            <a:r>
              <a:rPr lang="tr-TR" sz="1700" dirty="0" smtClean="0">
                <a:latin typeface="Viga" panose="020B0800030000020004" pitchFamily="34" charset="0"/>
              </a:rPr>
              <a:t>filtreleme</a:t>
            </a:r>
            <a:r>
              <a:rPr lang="en-US" sz="1700" dirty="0" smtClean="0">
                <a:latin typeface="Viga" panose="020B0800030000020004" pitchFamily="34" charset="0"/>
              </a:rPr>
              <a:t> </a:t>
            </a:r>
            <a:r>
              <a:rPr lang="tr-TR" sz="1700" dirty="0" smtClean="0">
                <a:latin typeface="Viga" panose="020B0800030000020004" pitchFamily="34" charset="0"/>
              </a:rPr>
              <a:t>işlemleri </a:t>
            </a:r>
            <a:r>
              <a:rPr lang="tr-TR" sz="1700" dirty="0">
                <a:latin typeface="Viga" panose="020B0800030000020004" pitchFamily="34" charset="0"/>
              </a:rPr>
              <a:t>gelirsek</a:t>
            </a:r>
          </a:p>
        </p:txBody>
      </p:sp>
      <p:pic>
        <p:nvPicPr>
          <p:cNvPr id="30" name="Picture 6" descr="MongoDB Nedir, Nerelerde ve Nasıl Kullanılır? | G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69753"/>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051;p35"/>
          <p:cNvSpPr/>
          <p:nvPr/>
        </p:nvSpPr>
        <p:spPr>
          <a:xfrm>
            <a:off x="837118" y="267334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19" name="Google Shape;1052;p35"/>
          <p:cNvSpPr/>
          <p:nvPr/>
        </p:nvSpPr>
        <p:spPr>
          <a:xfrm>
            <a:off x="837118" y="872926"/>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0" name="Google Shape;1122;p37"/>
          <p:cNvSpPr txBox="1">
            <a:spLocks/>
          </p:cNvSpPr>
          <p:nvPr/>
        </p:nvSpPr>
        <p:spPr>
          <a:xfrm>
            <a:off x="872837" y="1016513"/>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Bu komutların her biri belirli bir koleksiyonda çalıştırılır.</a:t>
            </a:r>
          </a:p>
          <a:p>
            <a:pPr marL="0" indent="0">
              <a:spcBef>
                <a:spcPts val="0"/>
              </a:spcBef>
              <a:spcAft>
                <a:spcPts val="1600"/>
              </a:spcAft>
              <a:buNone/>
            </a:pPr>
            <a:r>
              <a:rPr lang="tr-TR" sz="1200" dirty="0" smtClean="0">
                <a:solidFill>
                  <a:srgbClr val="FF0000"/>
                </a:solidFill>
                <a:latin typeface="Consolas" panose="020B0609020204030204" pitchFamily="49" charset="0"/>
              </a:rPr>
              <a:t>db.&lt;collectionName&gt;.&lt;command&gt;</a:t>
            </a:r>
            <a:endParaRPr lang="tr-TR" sz="1200" dirty="0">
              <a:solidFill>
                <a:srgbClr val="FF0000"/>
              </a:solidFill>
              <a:latin typeface="Consolas" panose="020B0609020204030204" pitchFamily="49" charset="0"/>
            </a:endParaRPr>
          </a:p>
        </p:txBody>
      </p:sp>
      <p:sp>
        <p:nvSpPr>
          <p:cNvPr id="27" name="Google Shape;1051;p35"/>
          <p:cNvSpPr/>
          <p:nvPr/>
        </p:nvSpPr>
        <p:spPr>
          <a:xfrm>
            <a:off x="6739154" y="2661154"/>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8" name="Google Shape;1052;p35"/>
          <p:cNvSpPr/>
          <p:nvPr/>
        </p:nvSpPr>
        <p:spPr>
          <a:xfrm>
            <a:off x="6739154" y="86074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9" name="Google Shape;1122;p37"/>
          <p:cNvSpPr txBox="1">
            <a:spLocks/>
          </p:cNvSpPr>
          <p:nvPr/>
        </p:nvSpPr>
        <p:spPr>
          <a:xfrm>
            <a:off x="6774873" y="1004327"/>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tüm belgeleri güncelleme nesnesi olan ikinci parametreye iletilen verilerle güncelleyin</a:t>
            </a:r>
          </a:p>
          <a:p>
            <a:pPr marL="0" indent="0">
              <a:spcBef>
                <a:spcPts val="0"/>
              </a:spcBef>
              <a:spcAft>
                <a:spcPts val="1600"/>
              </a:spcAft>
              <a:buNone/>
            </a:pPr>
            <a:r>
              <a:rPr lang="tr-TR" sz="1200" dirty="0" smtClean="0">
                <a:solidFill>
                  <a:srgbClr val="FF0000"/>
                </a:solidFill>
                <a:latin typeface="Consolas" panose="020B0609020204030204" pitchFamily="49" charset="0"/>
              </a:rPr>
              <a:t>db.users.updateMany({ age: 12 }, { $inc: { age: 3 } })</a:t>
            </a:r>
          </a:p>
          <a:p>
            <a:pPr marL="0" indent="0">
              <a:spcBef>
                <a:spcPts val="0"/>
              </a:spcBef>
              <a:spcAft>
                <a:spcPts val="1600"/>
              </a:spcAft>
              <a:buNone/>
            </a:pPr>
            <a:r>
              <a:rPr lang="tr-TR" sz="1400" dirty="0" smtClean="0">
                <a:latin typeface="Imprima" pitchFamily="2" charset="0"/>
              </a:rPr>
              <a:t>12 yaşında olan tüm kullanıcıları yaşlarına 3 ekleyerek güncelleyin</a:t>
            </a:r>
            <a:endParaRPr lang="tr-TR" sz="1400" dirty="0">
              <a:latin typeface="Imprima" pitchFamily="2" charset="0"/>
            </a:endParaRPr>
          </a:p>
        </p:txBody>
      </p:sp>
      <p:sp>
        <p:nvSpPr>
          <p:cNvPr id="39" name="Google Shape;1051;p35"/>
          <p:cNvSpPr/>
          <p:nvPr/>
        </p:nvSpPr>
        <p:spPr>
          <a:xfrm>
            <a:off x="809406" y="5458095"/>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0" name="Google Shape;1052;p35"/>
          <p:cNvSpPr/>
          <p:nvPr/>
        </p:nvSpPr>
        <p:spPr>
          <a:xfrm>
            <a:off x="809406" y="3602267"/>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1" name="Google Shape;1122;p37"/>
          <p:cNvSpPr txBox="1">
            <a:spLocks/>
          </p:cNvSpPr>
          <p:nvPr/>
        </p:nvSpPr>
        <p:spPr>
          <a:xfrm>
            <a:off x="845125" y="3745854"/>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ilk belgeyi, güncelleme nesnesi olan ikinci parametreye iletilen verilerle güncelleyin.</a:t>
            </a:r>
          </a:p>
          <a:p>
            <a:pPr marL="0" indent="0">
              <a:spcBef>
                <a:spcPts val="0"/>
              </a:spcBef>
              <a:spcAft>
                <a:spcPts val="1600"/>
              </a:spcAft>
              <a:buNone/>
            </a:pPr>
            <a:r>
              <a:rPr lang="tr-TR" sz="1200" dirty="0" smtClean="0">
                <a:solidFill>
                  <a:srgbClr val="FF0000"/>
                </a:solidFill>
                <a:latin typeface="Consolas" panose="020B0609020204030204" pitchFamily="49" charset="0"/>
              </a:rPr>
              <a:t>db.users.updateOne({ age: 20 }, { $set: { age: 21 } })</a:t>
            </a:r>
          </a:p>
          <a:p>
            <a:pPr marL="0" indent="0">
              <a:spcBef>
                <a:spcPts val="0"/>
              </a:spcBef>
              <a:spcAft>
                <a:spcPts val="1600"/>
              </a:spcAft>
              <a:buNone/>
            </a:pPr>
            <a:r>
              <a:rPr lang="tr-TR" sz="1400" dirty="0" smtClean="0">
                <a:latin typeface="Imprima" pitchFamily="2" charset="0"/>
              </a:rPr>
              <a:t>20 yaşında olan ilk kullanıcıyı 21 yaşına güncelleyin.</a:t>
            </a:r>
            <a:endParaRPr lang="tr-TR" sz="1400" dirty="0">
              <a:latin typeface="Imprima" pitchFamily="2" charset="0"/>
            </a:endParaRPr>
          </a:p>
        </p:txBody>
      </p:sp>
      <p:sp>
        <p:nvSpPr>
          <p:cNvPr id="42" name="Google Shape;1051;p35"/>
          <p:cNvSpPr/>
          <p:nvPr/>
        </p:nvSpPr>
        <p:spPr>
          <a:xfrm>
            <a:off x="6711442" y="570915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3" name="Google Shape;1052;p35"/>
          <p:cNvSpPr/>
          <p:nvPr/>
        </p:nvSpPr>
        <p:spPr>
          <a:xfrm>
            <a:off x="6711442" y="3590081"/>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4" name="Google Shape;1122;p37"/>
          <p:cNvSpPr txBox="1">
            <a:spLocks/>
          </p:cNvSpPr>
          <p:nvPr/>
        </p:nvSpPr>
        <p:spPr>
          <a:xfrm>
            <a:off x="6747161" y="3733668"/>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ilk belgeyi, ikinci parametre olarak iletilen tam nesneyle değiştirin.Bu, yalnızca tek tek alanları güncellemekle kalmayacak, tüm nesnenin üzerine tamamen yazacaktır.</a:t>
            </a:r>
          </a:p>
          <a:p>
            <a:pPr marL="0" indent="0">
              <a:spcBef>
                <a:spcPts val="0"/>
              </a:spcBef>
              <a:spcAft>
                <a:spcPts val="1600"/>
              </a:spcAft>
              <a:buNone/>
            </a:pPr>
            <a:r>
              <a:rPr lang="tr-TR" sz="1200" dirty="0" smtClean="0">
                <a:solidFill>
                  <a:srgbClr val="FF0000"/>
                </a:solidFill>
                <a:latin typeface="Consolas" panose="020B0609020204030204" pitchFamily="49" charset="0"/>
              </a:rPr>
              <a:t>db.users.replaceOne({ age: 12 }, { age: 13 })</a:t>
            </a:r>
          </a:p>
          <a:p>
            <a:pPr marL="0" indent="0">
              <a:spcBef>
                <a:spcPts val="0"/>
              </a:spcBef>
              <a:spcAft>
                <a:spcPts val="1600"/>
              </a:spcAft>
              <a:buNone/>
            </a:pPr>
            <a:r>
              <a:rPr lang="tr-TR" sz="1400" dirty="0" smtClean="0">
                <a:latin typeface="Imprima" pitchFamily="2" charset="0"/>
              </a:rPr>
              <a:t>12 yaşında olan ilk kullanıcıyı, tek alanı 13 yaşında olan bir nesneyle değiştirin</a:t>
            </a:r>
            <a:endParaRPr lang="tr-TR" sz="1400" dirty="0">
              <a:latin typeface="Imprima" pitchFamily="2" charset="0"/>
            </a:endParaRPr>
          </a:p>
        </p:txBody>
      </p:sp>
      <p:sp>
        <p:nvSpPr>
          <p:cNvPr id="45" name="Google Shape;1060;p36"/>
          <p:cNvSpPr txBox="1">
            <a:spLocks/>
          </p:cNvSpPr>
          <p:nvPr/>
        </p:nvSpPr>
        <p:spPr>
          <a:xfrm>
            <a:off x="872838" y="299839"/>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Update</a:t>
            </a:r>
            <a:endParaRPr lang="tr-TR" sz="1700" dirty="0">
              <a:latin typeface="Viga" panose="020B0800030000020004" pitchFamily="34" charset="0"/>
            </a:endParaRPr>
          </a:p>
        </p:txBody>
      </p:sp>
      <p:sp>
        <p:nvSpPr>
          <p:cNvPr id="46" name="Google Shape;1060;p36"/>
          <p:cNvSpPr txBox="1">
            <a:spLocks/>
          </p:cNvSpPr>
          <p:nvPr/>
        </p:nvSpPr>
        <p:spPr>
          <a:xfrm>
            <a:off x="872837" y="3029954"/>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updateOne</a:t>
            </a:r>
          </a:p>
        </p:txBody>
      </p:sp>
      <p:sp>
        <p:nvSpPr>
          <p:cNvPr id="47" name="Google Shape;1060;p36"/>
          <p:cNvSpPr txBox="1">
            <a:spLocks/>
          </p:cNvSpPr>
          <p:nvPr/>
        </p:nvSpPr>
        <p:spPr>
          <a:xfrm>
            <a:off x="6747161" y="3017768"/>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replaceOne</a:t>
            </a:r>
          </a:p>
        </p:txBody>
      </p:sp>
      <p:sp>
        <p:nvSpPr>
          <p:cNvPr id="49" name="Google Shape;1060;p36"/>
          <p:cNvSpPr txBox="1">
            <a:spLocks/>
          </p:cNvSpPr>
          <p:nvPr/>
        </p:nvSpPr>
        <p:spPr>
          <a:xfrm>
            <a:off x="6747161" y="300153"/>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updateMany</a:t>
            </a:r>
          </a:p>
        </p:txBody>
      </p:sp>
      <p:pic>
        <p:nvPicPr>
          <p:cNvPr id="22"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316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1;p42"/>
          <p:cNvSpPr txBox="1">
            <a:spLocks/>
          </p:cNvSpPr>
          <p:nvPr/>
        </p:nvSpPr>
        <p:spPr>
          <a:xfrm>
            <a:off x="574427"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Yalnızca $set'e iletilen alanları güncelleyin. </a:t>
            </a:r>
            <a:endParaRPr lang="en-US" sz="1400" dirty="0" smtClean="0">
              <a:latin typeface="Imprima" pitchFamily="2" charset="0"/>
            </a:endParaRPr>
          </a:p>
          <a:p>
            <a:pPr marL="0" indent="0">
              <a:spcBef>
                <a:spcPts val="0"/>
              </a:spcBef>
              <a:buNone/>
            </a:pPr>
            <a:r>
              <a:rPr lang="tr-TR" sz="1400" dirty="0" smtClean="0">
                <a:latin typeface="Imprima" pitchFamily="2" charset="0"/>
              </a:rPr>
              <a:t>Bu, $set'e aktarılmayan hiçbir alanı</a:t>
            </a:r>
            <a:r>
              <a:rPr lang="en-US" sz="1400" dirty="0" smtClean="0">
                <a:latin typeface="Imprima" pitchFamily="2" charset="0"/>
              </a:rPr>
              <a:t> </a:t>
            </a:r>
            <a:r>
              <a:rPr lang="tr-TR" sz="1400" dirty="0" smtClean="0">
                <a:latin typeface="Imprima" pitchFamily="2" charset="0"/>
              </a:rPr>
              <a:t>etkilemeyecektir.</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db.users.updateOne({ age: 12 }, { $set: { name: “Hi” } })</a:t>
            </a:r>
          </a:p>
          <a:p>
            <a:pPr marL="0" indent="0">
              <a:spcBef>
                <a:spcPts val="0"/>
              </a:spcBef>
              <a:buNone/>
            </a:pPr>
            <a:r>
              <a:rPr lang="tr-TR" sz="1400" dirty="0" smtClean="0">
                <a:latin typeface="Imprima" pitchFamily="2" charset="0"/>
              </a:rPr>
              <a:t>12 yaşındaki ilk kullanıcının adını Hi değerine güncelleyin</a:t>
            </a:r>
            <a:r>
              <a:rPr lang="en-US" sz="1400" dirty="0">
                <a:latin typeface="Imprima" pitchFamily="2" charset="0"/>
              </a:rPr>
              <a:t>.</a:t>
            </a:r>
            <a:endParaRPr lang="tr-TR" sz="1400" dirty="0">
              <a:latin typeface="Imprima" pitchFamily="2" charset="0"/>
            </a:endParaRPr>
          </a:p>
        </p:txBody>
      </p:sp>
      <p:grpSp>
        <p:nvGrpSpPr>
          <p:cNvPr id="7" name="Google Shape;1323;p42"/>
          <p:cNvGrpSpPr/>
          <p:nvPr/>
        </p:nvGrpSpPr>
        <p:grpSpPr>
          <a:xfrm>
            <a:off x="4488918" y="1478606"/>
            <a:ext cx="2116320" cy="457075"/>
            <a:chOff x="3917263" y="1628700"/>
            <a:chExt cx="1309500" cy="457075"/>
          </a:xfrm>
        </p:grpSpPr>
        <p:sp>
          <p:nvSpPr>
            <p:cNvPr id="8" name="Google Shape;1324;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9" name="Google Shape;1325;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10" name="Google Shape;1326;p42"/>
          <p:cNvGrpSpPr/>
          <p:nvPr/>
        </p:nvGrpSpPr>
        <p:grpSpPr>
          <a:xfrm>
            <a:off x="574439" y="1478606"/>
            <a:ext cx="2116320" cy="457075"/>
            <a:chOff x="1690075" y="1628700"/>
            <a:chExt cx="1309500" cy="457075"/>
          </a:xfrm>
        </p:grpSpPr>
        <p:sp>
          <p:nvSpPr>
            <p:cNvPr id="11" name="Google Shape;1327;p42"/>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12" name="Google Shape;1328;p42"/>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15" name="Google Shape;1330;p42"/>
          <p:cNvSpPr txBox="1">
            <a:spLocks/>
          </p:cNvSpPr>
          <p:nvPr/>
        </p:nvSpPr>
        <p:spPr>
          <a:xfrm>
            <a:off x="574426" y="306230"/>
            <a:ext cx="11607156"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Karmaşık Güncelleme </a:t>
            </a:r>
            <a:r>
              <a:rPr lang="tr-TR" sz="1700" dirty="0">
                <a:latin typeface="Viga" panose="020B0800030000020004" pitchFamily="34" charset="0"/>
              </a:rPr>
              <a:t>işlemleri gelirsek</a:t>
            </a:r>
            <a:endParaRPr lang="tr-TR" sz="1700" dirty="0" smtClean="0">
              <a:latin typeface="Viga" panose="020B0800030000020004" pitchFamily="34" charset="0"/>
            </a:endParaRPr>
          </a:p>
          <a:p>
            <a:pPr>
              <a:spcBef>
                <a:spcPts val="0"/>
              </a:spcBef>
            </a:pPr>
            <a:r>
              <a:rPr lang="tr-TR" sz="1400" dirty="0" smtClean="0">
                <a:latin typeface="Imprima" pitchFamily="2" charset="0"/>
              </a:rPr>
              <a:t>Aşağıdakilerin herhangi bir kombinasyonu, karmaşık güncellemeler yapmak için bir güncelleme nesnesi içinde kullanılabilir.</a:t>
            </a:r>
            <a:endParaRPr lang="tr-TR" sz="1400" dirty="0">
              <a:latin typeface="Imprima" pitchFamily="2" charset="0"/>
            </a:endParaRPr>
          </a:p>
        </p:txBody>
      </p:sp>
      <p:grpSp>
        <p:nvGrpSpPr>
          <p:cNvPr id="16" name="Google Shape;1331;p42"/>
          <p:cNvGrpSpPr/>
          <p:nvPr/>
        </p:nvGrpSpPr>
        <p:grpSpPr>
          <a:xfrm>
            <a:off x="8607109" y="1478606"/>
            <a:ext cx="2116320" cy="457075"/>
            <a:chOff x="3917263" y="1628700"/>
            <a:chExt cx="1309500" cy="457075"/>
          </a:xfrm>
        </p:grpSpPr>
        <p:sp>
          <p:nvSpPr>
            <p:cNvPr id="17" name="Google Shape;133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18" name="Google Shape;133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19" name="Google Shape;1334;p42"/>
          <p:cNvSpPr txBox="1">
            <a:spLocks/>
          </p:cNvSpPr>
          <p:nvPr/>
        </p:nvSpPr>
        <p:spPr>
          <a:xfrm>
            <a:off x="574427" y="1478606"/>
            <a:ext cx="2116320" cy="4285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set</a:t>
            </a:r>
            <a:endParaRPr lang="en-US" sz="1700" dirty="0">
              <a:latin typeface="Viga" panose="020B0800030000020004" pitchFamily="34" charset="0"/>
            </a:endParaRPr>
          </a:p>
        </p:txBody>
      </p:sp>
      <p:sp>
        <p:nvSpPr>
          <p:cNvPr id="20" name="Google Shape;1335;p42"/>
          <p:cNvSpPr txBox="1">
            <a:spLocks/>
          </p:cNvSpPr>
          <p:nvPr/>
        </p:nvSpPr>
        <p:spPr>
          <a:xfrm>
            <a:off x="4488880" y="1478606"/>
            <a:ext cx="2116320" cy="428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inc: </a:t>
            </a:r>
            <a:r>
              <a:rPr lang="en-US" sz="1200" dirty="0" smtClean="0">
                <a:latin typeface="Viga" panose="020B0800030000020004" pitchFamily="34" charset="0"/>
              </a:rPr>
              <a:t>(invrement)</a:t>
            </a:r>
            <a:endParaRPr lang="en-US" sz="1700" dirty="0">
              <a:latin typeface="Viga" panose="020B0800030000020004" pitchFamily="34" charset="0"/>
            </a:endParaRPr>
          </a:p>
        </p:txBody>
      </p:sp>
      <p:sp>
        <p:nvSpPr>
          <p:cNvPr id="21" name="Google Shape;1336;p42"/>
          <p:cNvSpPr txBox="1">
            <a:spLocks/>
          </p:cNvSpPr>
          <p:nvPr/>
        </p:nvSpPr>
        <p:spPr>
          <a:xfrm>
            <a:off x="8630860" y="1478606"/>
            <a:ext cx="2092532" cy="428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rename</a:t>
            </a:r>
            <a:endParaRPr lang="en-US" sz="1700" dirty="0">
              <a:latin typeface="Viga" panose="020B0800030000020004" pitchFamily="34" charset="0"/>
            </a:endParaRPr>
          </a:p>
        </p:txBody>
      </p:sp>
      <p:grpSp>
        <p:nvGrpSpPr>
          <p:cNvPr id="23" name="Google Shape;1338;p42"/>
          <p:cNvGrpSpPr/>
          <p:nvPr/>
        </p:nvGrpSpPr>
        <p:grpSpPr>
          <a:xfrm>
            <a:off x="4488880" y="4175342"/>
            <a:ext cx="2116320" cy="457075"/>
            <a:chOff x="3917263" y="1628700"/>
            <a:chExt cx="1309500" cy="457075"/>
          </a:xfrm>
        </p:grpSpPr>
        <p:sp>
          <p:nvSpPr>
            <p:cNvPr id="24" name="Google Shape;1339;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25" name="Google Shape;1340;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26" name="Google Shape;1341;p42"/>
          <p:cNvGrpSpPr/>
          <p:nvPr/>
        </p:nvGrpSpPr>
        <p:grpSpPr>
          <a:xfrm>
            <a:off x="574427" y="4175342"/>
            <a:ext cx="2116320" cy="457075"/>
            <a:chOff x="3917263" y="1628700"/>
            <a:chExt cx="1309500" cy="457075"/>
          </a:xfrm>
        </p:grpSpPr>
        <p:sp>
          <p:nvSpPr>
            <p:cNvPr id="27" name="Google Shape;134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28" name="Google Shape;134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29" name="Google Shape;1344;p42"/>
          <p:cNvGrpSpPr/>
          <p:nvPr/>
        </p:nvGrpSpPr>
        <p:grpSpPr>
          <a:xfrm>
            <a:off x="8630860" y="4175342"/>
            <a:ext cx="2116320" cy="457075"/>
            <a:chOff x="6144425" y="3228900"/>
            <a:chExt cx="1309500" cy="457075"/>
          </a:xfrm>
        </p:grpSpPr>
        <p:sp>
          <p:nvSpPr>
            <p:cNvPr id="30" name="Google Shape;1345;p42"/>
            <p:cNvSpPr/>
            <p:nvPr/>
          </p:nvSpPr>
          <p:spPr>
            <a:xfrm>
              <a:off x="6144425" y="32289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31" name="Google Shape;1346;p42"/>
            <p:cNvSpPr/>
            <p:nvPr/>
          </p:nvSpPr>
          <p:spPr>
            <a:xfrm>
              <a:off x="6144425" y="32289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34" name="Google Shape;1349;p42"/>
          <p:cNvSpPr txBox="1">
            <a:spLocks/>
          </p:cNvSpPr>
          <p:nvPr/>
        </p:nvSpPr>
        <p:spPr>
          <a:xfrm>
            <a:off x="574426" y="4175341"/>
            <a:ext cx="2116321" cy="43802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unset</a:t>
            </a:r>
            <a:endParaRPr lang="en-US" sz="1700" dirty="0">
              <a:latin typeface="Viga" panose="020B0800030000020004" pitchFamily="34" charset="0"/>
            </a:endParaRPr>
          </a:p>
        </p:txBody>
      </p:sp>
      <p:sp>
        <p:nvSpPr>
          <p:cNvPr id="35" name="Google Shape;1350;p42"/>
          <p:cNvSpPr txBox="1">
            <a:spLocks/>
          </p:cNvSpPr>
          <p:nvPr/>
        </p:nvSpPr>
        <p:spPr>
          <a:xfrm>
            <a:off x="4488869" y="4175341"/>
            <a:ext cx="2116331" cy="43802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push</a:t>
            </a:r>
            <a:endParaRPr lang="en-US" sz="1700" dirty="0">
              <a:latin typeface="Viga" panose="020B0800030000020004" pitchFamily="34" charset="0"/>
            </a:endParaRPr>
          </a:p>
        </p:txBody>
      </p:sp>
      <p:sp>
        <p:nvSpPr>
          <p:cNvPr id="36" name="Google Shape;1351;p42"/>
          <p:cNvSpPr txBox="1">
            <a:spLocks/>
          </p:cNvSpPr>
          <p:nvPr/>
        </p:nvSpPr>
        <p:spPr>
          <a:xfrm>
            <a:off x="8654649" y="4175341"/>
            <a:ext cx="2092531" cy="438025"/>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pull</a:t>
            </a:r>
            <a:endParaRPr lang="en-US" sz="1700" dirty="0">
              <a:latin typeface="Viga" panose="020B0800030000020004" pitchFamily="34" charset="0"/>
            </a:endParaRPr>
          </a:p>
        </p:txBody>
      </p:sp>
      <p:sp>
        <p:nvSpPr>
          <p:cNvPr id="55" name="Google Shape;1321;p42"/>
          <p:cNvSpPr txBox="1">
            <a:spLocks/>
          </p:cNvSpPr>
          <p:nvPr/>
        </p:nvSpPr>
        <p:spPr>
          <a:xfrm>
            <a:off x="4488880"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sv-SE" sz="1400" dirty="0">
                <a:latin typeface="Imprima" pitchFamily="2" charset="0"/>
              </a:rPr>
              <a:t>Alanın değerini verilen miktar kadar </a:t>
            </a:r>
            <a:r>
              <a:rPr lang="sv-SE" sz="1400" dirty="0" smtClean="0">
                <a:latin typeface="Imprima" pitchFamily="2" charset="0"/>
              </a:rPr>
              <a:t>artır.</a:t>
            </a:r>
          </a:p>
          <a:p>
            <a:pPr marL="0" indent="0">
              <a:spcBef>
                <a:spcPts val="0"/>
              </a:spcBef>
              <a:buNone/>
            </a:pPr>
            <a:endParaRPr lang="en-US" sz="1200" dirty="0" smtClean="0">
              <a:latin typeface="Consolas" panose="020B0609020204030204" pitchFamily="49"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db.users.updateOne({ age: 12 }, { $inc: { age: 2 } })</a:t>
            </a:r>
          </a:p>
          <a:p>
            <a:pPr marL="0" indent="0">
              <a:spcBef>
                <a:spcPts val="0"/>
              </a:spcBef>
              <a:buNone/>
            </a:pPr>
            <a:r>
              <a:rPr lang="tr-TR" sz="1400" dirty="0">
                <a:latin typeface="Imprima" pitchFamily="2" charset="0"/>
              </a:rPr>
              <a:t>12 yaşında olan ilk kullanıcının yaşına 2 </a:t>
            </a:r>
            <a:r>
              <a:rPr lang="tr-TR" sz="1400" dirty="0" smtClean="0">
                <a:latin typeface="Imprima" pitchFamily="2" charset="0"/>
              </a:rPr>
              <a:t>ekleyin</a:t>
            </a:r>
            <a:r>
              <a:rPr lang="en-US" sz="1400" dirty="0" smtClean="0">
                <a:latin typeface="Imprima" pitchFamily="2" charset="0"/>
              </a:rPr>
              <a:t>.</a:t>
            </a:r>
            <a:endParaRPr lang="tr-TR" sz="1400" dirty="0">
              <a:latin typeface="Imprima" pitchFamily="2" charset="0"/>
            </a:endParaRPr>
          </a:p>
        </p:txBody>
      </p:sp>
      <p:sp>
        <p:nvSpPr>
          <p:cNvPr id="62" name="Google Shape;1321;p42"/>
          <p:cNvSpPr txBox="1">
            <a:spLocks/>
          </p:cNvSpPr>
          <p:nvPr/>
        </p:nvSpPr>
        <p:spPr>
          <a:xfrm>
            <a:off x="8607109"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Bir alanı yeniden </a:t>
            </a:r>
            <a:r>
              <a:rPr lang="tr-TR" sz="1400" dirty="0" smtClean="0">
                <a:latin typeface="Imprima" pitchFamily="2" charset="0"/>
              </a:rPr>
              <a:t>adlandır</a:t>
            </a:r>
            <a:r>
              <a:rPr lang="en-US" sz="1400" dirty="0" smtClean="0">
                <a:latin typeface="Imprima" pitchFamily="2" charset="0"/>
              </a:rPr>
              <a:t>.</a:t>
            </a:r>
          </a:p>
          <a:p>
            <a:pPr marL="0" indent="0">
              <a:spcBef>
                <a:spcPts val="0"/>
              </a:spcBef>
              <a:buNone/>
            </a:pPr>
            <a:endParaRPr lang="en-US" sz="1200" dirty="0" smtClean="0">
              <a:latin typeface="Consolas" panose="020B0609020204030204" pitchFamily="49"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$rename: { age: “years” } })</a:t>
            </a:r>
          </a:p>
          <a:p>
            <a:pPr marL="0" indent="0">
              <a:spcBef>
                <a:spcPts val="0"/>
              </a:spcBef>
              <a:buNone/>
            </a:pPr>
            <a:r>
              <a:rPr lang="tr-TR" sz="1400" dirty="0">
                <a:latin typeface="Imprima" pitchFamily="2" charset="0"/>
              </a:rPr>
              <a:t>Tüm kullanıcılar için alan yaşını yıl olarak yeniden </a:t>
            </a:r>
            <a:r>
              <a:rPr lang="tr-TR" sz="1400" dirty="0" smtClean="0">
                <a:latin typeface="Imprima" pitchFamily="2" charset="0"/>
              </a:rPr>
              <a:t>adlandırın</a:t>
            </a:r>
            <a:r>
              <a:rPr lang="en-US" sz="1400" dirty="0" smtClean="0">
                <a:latin typeface="Imprima" pitchFamily="2" charset="0"/>
              </a:rPr>
              <a:t>.</a:t>
            </a:r>
            <a:endParaRPr lang="tr-TR" sz="1400" dirty="0">
              <a:latin typeface="Imprima" pitchFamily="2" charset="0"/>
            </a:endParaRPr>
          </a:p>
        </p:txBody>
      </p:sp>
      <p:sp>
        <p:nvSpPr>
          <p:cNvPr id="63" name="Google Shape;1321;p42"/>
          <p:cNvSpPr txBox="1">
            <a:spLocks/>
          </p:cNvSpPr>
          <p:nvPr/>
        </p:nvSpPr>
        <p:spPr>
          <a:xfrm>
            <a:off x="574427" y="4705994"/>
            <a:ext cx="3574473" cy="15701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200" dirty="0" smtClean="0">
                <a:latin typeface="Consolas" panose="020B0609020204030204" pitchFamily="49" charset="0"/>
              </a:rPr>
              <a:t>Bir alanı kaldır.</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db.users.updateOne({ age: 12 }, { $unset: { age: “” } })</a:t>
            </a:r>
          </a:p>
          <a:p>
            <a:pPr marL="0" indent="0">
              <a:spcBef>
                <a:spcPts val="0"/>
              </a:spcBef>
              <a:buNone/>
            </a:pPr>
            <a:r>
              <a:rPr lang="tr-TR" sz="1400" dirty="0">
                <a:latin typeface="Imprima" pitchFamily="2" charset="0"/>
              </a:rPr>
              <a:t>12 yaşında olan ilk kullanıcıdan yaş alanını </a:t>
            </a:r>
            <a:r>
              <a:rPr lang="tr-TR" sz="1400" dirty="0" smtClean="0">
                <a:latin typeface="Imprima" pitchFamily="2" charset="0"/>
              </a:rPr>
              <a:t>kaldırın</a:t>
            </a:r>
            <a:r>
              <a:rPr lang="en-US" sz="1400" dirty="0" smtClean="0">
                <a:latin typeface="Imprima" pitchFamily="2" charset="0"/>
              </a:rPr>
              <a:t>.</a:t>
            </a:r>
          </a:p>
          <a:p>
            <a:pPr marL="0" indent="0">
              <a:spcBef>
                <a:spcPts val="0"/>
              </a:spcBef>
              <a:buNone/>
            </a:pPr>
            <a:endParaRPr lang="en-US" sz="1400" dirty="0">
              <a:latin typeface="Imprima" pitchFamily="2" charset="0"/>
            </a:endParaRPr>
          </a:p>
          <a:p>
            <a:pPr marL="0" indent="0">
              <a:spcBef>
                <a:spcPts val="0"/>
              </a:spcBef>
              <a:buNone/>
            </a:pPr>
            <a:r>
              <a:rPr lang="en-US" sz="1200" dirty="0" smtClean="0">
                <a:solidFill>
                  <a:schemeClr val="accent6"/>
                </a:solidFill>
                <a:latin typeface="Consolas" panose="020B0609020204030204" pitchFamily="49" charset="0"/>
              </a:rPr>
              <a:t>// </a:t>
            </a:r>
            <a:r>
              <a:rPr lang="tr-TR" sz="1200" dirty="0" smtClean="0">
                <a:solidFill>
                  <a:schemeClr val="accent6"/>
                </a:solidFill>
                <a:latin typeface="Consolas" panose="020B0609020204030204" pitchFamily="49" charset="0"/>
              </a:rPr>
              <a:t>db.users.</a:t>
            </a:r>
            <a:r>
              <a:rPr lang="en-US" sz="1200" dirty="0" smtClean="0">
                <a:solidFill>
                  <a:schemeClr val="accent6"/>
                </a:solidFill>
                <a:latin typeface="Consolas" panose="020B0609020204030204" pitchFamily="49" charset="0"/>
              </a:rPr>
              <a:t>findOne</a:t>
            </a:r>
            <a:r>
              <a:rPr lang="tr-TR" sz="1200" dirty="0" smtClean="0">
                <a:solidFill>
                  <a:schemeClr val="accent6"/>
                </a:solidFill>
                <a:latin typeface="Consolas" panose="020B0609020204030204" pitchFamily="49" charset="0"/>
              </a:rPr>
              <a:t>({ </a:t>
            </a:r>
            <a:r>
              <a:rPr lang="en-US" sz="1200" dirty="0" smtClean="0">
                <a:solidFill>
                  <a:schemeClr val="accent6"/>
                </a:solidFill>
                <a:latin typeface="Consolas" panose="020B0609020204030204" pitchFamily="49" charset="0"/>
              </a:rPr>
              <a:t>_id: ..</a:t>
            </a:r>
            <a:r>
              <a:rPr lang="tr-TR" sz="1200" dirty="0" smtClean="0">
                <a:solidFill>
                  <a:schemeClr val="accent6"/>
                </a:solidFill>
                <a:latin typeface="Consolas" panose="020B0609020204030204" pitchFamily="49" charset="0"/>
              </a:rPr>
              <a:t> })</a:t>
            </a:r>
            <a:endParaRPr lang="tr-TR" sz="1200" dirty="0">
              <a:solidFill>
                <a:schemeClr val="accent6"/>
              </a:solidFill>
              <a:latin typeface="Imprima" pitchFamily="2" charset="0"/>
            </a:endParaRPr>
          </a:p>
        </p:txBody>
      </p:sp>
      <p:sp>
        <p:nvSpPr>
          <p:cNvPr id="64" name="Google Shape;1321;p42"/>
          <p:cNvSpPr txBox="1">
            <a:spLocks/>
          </p:cNvSpPr>
          <p:nvPr/>
        </p:nvSpPr>
        <p:spPr>
          <a:xfrm>
            <a:off x="4488880" y="4705994"/>
            <a:ext cx="3574473" cy="179178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Bir dizi alanına değer </a:t>
            </a:r>
            <a:r>
              <a:rPr lang="tr-TR" sz="1400" dirty="0" smtClean="0">
                <a:latin typeface="Imprima" pitchFamily="2" charset="0"/>
              </a:rPr>
              <a:t>ekleme</a:t>
            </a:r>
            <a:r>
              <a:rPr lang="en-US" sz="1400" dirty="0" smtClean="0">
                <a:latin typeface="Imprima" pitchFamily="2" charset="0"/>
              </a:rPr>
              <a:t>.</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$push: { friends: “John” } })</a:t>
            </a:r>
          </a:p>
          <a:p>
            <a:pPr marL="0" indent="0">
              <a:spcBef>
                <a:spcPts val="0"/>
              </a:spcBef>
              <a:buNone/>
            </a:pPr>
            <a:r>
              <a:rPr lang="tr-TR" sz="1400" dirty="0">
                <a:latin typeface="Imprima" pitchFamily="2" charset="0"/>
              </a:rPr>
              <a:t>Tüm kullanıcılar için John'u arkadaşlar dizisine </a:t>
            </a:r>
            <a:r>
              <a:rPr lang="tr-TR" sz="1400" dirty="0" smtClean="0">
                <a:latin typeface="Imprima" pitchFamily="2" charset="0"/>
              </a:rPr>
              <a:t>ekleyin</a:t>
            </a:r>
            <a:r>
              <a:rPr lang="en-US" sz="1400" dirty="0" smtClean="0">
                <a:latin typeface="Imprima" pitchFamily="2" charset="0"/>
              </a:rPr>
              <a:t>.</a:t>
            </a:r>
          </a:p>
          <a:p>
            <a:pPr marL="0" indent="0">
              <a:spcBef>
                <a:spcPts val="0"/>
              </a:spcBef>
              <a:buNone/>
            </a:pPr>
            <a:endParaRPr lang="en-US" sz="1400" dirty="0">
              <a:latin typeface="Imprima" pitchFamily="2" charset="0"/>
            </a:endParaRPr>
          </a:p>
          <a:p>
            <a:pPr marL="0" indent="0">
              <a:spcBef>
                <a:spcPts val="0"/>
              </a:spcBef>
              <a:buNone/>
            </a:pPr>
            <a:r>
              <a:rPr lang="tr-TR" sz="1200" dirty="0" smtClean="0">
                <a:solidFill>
                  <a:srgbClr val="FF0000"/>
                </a:solidFill>
                <a:latin typeface="Consolas" panose="020B0609020204030204" pitchFamily="49" charset="0"/>
              </a:rPr>
              <a:t>db.users.update</a:t>
            </a:r>
            <a:r>
              <a:rPr lang="en-US" sz="1200" dirty="0" smtClean="0">
                <a:solidFill>
                  <a:srgbClr val="FF0000"/>
                </a:solidFill>
                <a:latin typeface="Consolas" panose="020B0609020204030204" pitchFamily="49" charset="0"/>
              </a:rPr>
              <a:t>One</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_id: ..</a:t>
            </a:r>
            <a:r>
              <a:rPr lang="tr-TR" sz="1200" dirty="0" smtClean="0">
                <a:solidFill>
                  <a:srgbClr val="FF0000"/>
                </a:solidFill>
                <a:latin typeface="Consolas" panose="020B0609020204030204" pitchFamily="49" charset="0"/>
              </a:rPr>
              <a:t>}, </a:t>
            </a:r>
            <a:r>
              <a:rPr lang="tr-TR" sz="1200" dirty="0">
                <a:solidFill>
                  <a:srgbClr val="FF0000"/>
                </a:solidFill>
                <a:latin typeface="Consolas" panose="020B0609020204030204" pitchFamily="49" charset="0"/>
              </a:rPr>
              <a:t>{ $push: { </a:t>
            </a:r>
            <a:r>
              <a:rPr lang="en-US" sz="1200" dirty="0" smtClean="0">
                <a:solidFill>
                  <a:srgbClr val="FF0000"/>
                </a:solidFill>
                <a:latin typeface="Consolas" panose="020B0609020204030204" pitchFamily="49" charset="0"/>
              </a:rPr>
              <a:t>hobbies</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Swimming</a:t>
            </a:r>
            <a:r>
              <a:rPr lang="tr-TR" sz="1200" dirty="0" smtClean="0">
                <a:solidFill>
                  <a:srgbClr val="FF0000"/>
                </a:solidFill>
                <a:latin typeface="Consolas" panose="020B0609020204030204" pitchFamily="49" charset="0"/>
              </a:rPr>
              <a:t>” </a:t>
            </a:r>
            <a:r>
              <a:rPr lang="tr-TR" sz="1200" dirty="0">
                <a:solidFill>
                  <a:srgbClr val="FF0000"/>
                </a:solidFill>
                <a:latin typeface="Consolas" panose="020B0609020204030204" pitchFamily="49" charset="0"/>
              </a:rPr>
              <a:t>} </a:t>
            </a:r>
            <a:r>
              <a:rPr lang="tr-TR" sz="1200" dirty="0" smtClean="0">
                <a:solidFill>
                  <a:srgbClr val="FF0000"/>
                </a:solidFill>
                <a:latin typeface="Consolas" panose="020B0609020204030204" pitchFamily="49" charset="0"/>
              </a:rPr>
              <a:t>})</a:t>
            </a:r>
            <a:endParaRPr lang="en-US" sz="1200" dirty="0" smtClean="0">
              <a:latin typeface="Imprima" pitchFamily="2" charset="0"/>
            </a:endParaRPr>
          </a:p>
        </p:txBody>
      </p:sp>
      <p:sp>
        <p:nvSpPr>
          <p:cNvPr id="65" name="Google Shape;1321;p42"/>
          <p:cNvSpPr txBox="1">
            <a:spLocks/>
          </p:cNvSpPr>
          <p:nvPr/>
        </p:nvSpPr>
        <p:spPr>
          <a:xfrm>
            <a:off x="8607109" y="4705994"/>
            <a:ext cx="3574473" cy="15701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n-NO" sz="1400" dirty="0">
                <a:latin typeface="Imprima" pitchFamily="2" charset="0"/>
              </a:rPr>
              <a:t>Bir dizi alanından bir değeri </a:t>
            </a:r>
            <a:r>
              <a:rPr lang="nn-NO" sz="1400" dirty="0" smtClean="0">
                <a:latin typeface="Imprima" pitchFamily="2" charset="0"/>
              </a:rPr>
              <a:t>kaldırın.</a:t>
            </a:r>
          </a:p>
          <a:p>
            <a:pPr marL="0" indent="0">
              <a:spcBef>
                <a:spcPts val="0"/>
              </a:spcBef>
              <a:buNone/>
            </a:pPr>
            <a:endParaRPr lang="nn-NO" sz="1400" dirty="0">
              <a:latin typeface="Imprima" pitchFamily="2"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$pull: { friends: </a:t>
            </a:r>
            <a:r>
              <a:rPr lang="tr-TR" sz="1200" dirty="0" smtClean="0">
                <a:solidFill>
                  <a:srgbClr val="FF0000"/>
                </a:solidFill>
                <a:latin typeface="Consolas" panose="020B0609020204030204" pitchFamily="49" charset="0"/>
              </a:rPr>
              <a:t>“Mustafa” </a:t>
            </a:r>
            <a:r>
              <a:rPr lang="tr-TR" sz="1200" dirty="0">
                <a:solidFill>
                  <a:srgbClr val="FF0000"/>
                </a:solidFill>
                <a:latin typeface="Consolas" panose="020B0609020204030204" pitchFamily="49" charset="0"/>
              </a:rPr>
              <a:t>} })</a:t>
            </a:r>
          </a:p>
          <a:p>
            <a:pPr marL="0" indent="0">
              <a:spcBef>
                <a:spcPts val="0"/>
              </a:spcBef>
              <a:buNone/>
            </a:pPr>
            <a:r>
              <a:rPr lang="tr-TR" sz="1400" dirty="0" smtClean="0">
                <a:latin typeface="Imprima" pitchFamily="2" charset="0"/>
              </a:rPr>
              <a:t>Mustafa'ı </a:t>
            </a:r>
            <a:r>
              <a:rPr lang="tr-TR" sz="1400" dirty="0">
                <a:latin typeface="Imprima" pitchFamily="2" charset="0"/>
              </a:rPr>
              <a:t>tüm kullanıcılar için arkadaşlar dizisinden </a:t>
            </a:r>
            <a:r>
              <a:rPr lang="tr-TR" sz="1400" dirty="0" smtClean="0">
                <a:latin typeface="Imprima" pitchFamily="2" charset="0"/>
              </a:rPr>
              <a:t>çıkarın</a:t>
            </a:r>
            <a:r>
              <a:rPr lang="en-US" sz="1400" dirty="0" smtClean="0">
                <a:latin typeface="Imprima" pitchFamily="2" charset="0"/>
              </a:rPr>
              <a:t>.</a:t>
            </a:r>
            <a:endParaRPr lang="tr-TR" sz="1400" dirty="0">
              <a:latin typeface="Imprima" pitchFamily="2" charset="0"/>
            </a:endParaRPr>
          </a:p>
        </p:txBody>
      </p:sp>
      <p:pic>
        <p:nvPicPr>
          <p:cNvPr id="33"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2672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1057;p36"/>
          <p:cNvSpPr txBox="1">
            <a:spLocks/>
          </p:cNvSpPr>
          <p:nvPr/>
        </p:nvSpPr>
        <p:spPr>
          <a:xfrm>
            <a:off x="1732000" y="1150950"/>
            <a:ext cx="4071900" cy="115321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Bu komutların her biri belirli bir koleksiyonda çalıştırılır.</a:t>
            </a:r>
          </a:p>
          <a:p>
            <a:pPr marL="0" indent="0">
              <a:spcBef>
                <a:spcPts val="0"/>
              </a:spcBef>
              <a:buNone/>
            </a:pP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db.&lt;collectionName&gt;.&lt;command&gt;</a:t>
            </a:r>
          </a:p>
          <a:p>
            <a:pPr marL="0" indent="0">
              <a:spcBef>
                <a:spcPts val="0"/>
              </a:spcBef>
              <a:buNone/>
            </a:pPr>
            <a:endParaRPr lang="tr-TR" sz="1400" dirty="0">
              <a:latin typeface="Imprima" pitchFamily="2" charset="0"/>
            </a:endParaRPr>
          </a:p>
        </p:txBody>
      </p:sp>
      <p:sp>
        <p:nvSpPr>
          <p:cNvPr id="34" name="Google Shape;1058;p36"/>
          <p:cNvSpPr txBox="1">
            <a:spLocks/>
          </p:cNvSpPr>
          <p:nvPr/>
        </p:nvSpPr>
        <p:spPr>
          <a:xfrm>
            <a:off x="1732000" y="659725"/>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Delete</a:t>
            </a:r>
          </a:p>
        </p:txBody>
      </p:sp>
      <p:sp>
        <p:nvSpPr>
          <p:cNvPr id="35" name="Google Shape;1059;p36"/>
          <p:cNvSpPr txBox="1">
            <a:spLocks/>
          </p:cNvSpPr>
          <p:nvPr/>
        </p:nvSpPr>
        <p:spPr>
          <a:xfrm>
            <a:off x="4364355" y="2939432"/>
            <a:ext cx="4071900" cy="12723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Filtre nesnesiyle eşleşen ilk belgeyi silin</a:t>
            </a:r>
          </a:p>
          <a:p>
            <a:pPr marL="0" indent="0">
              <a:spcBef>
                <a:spcPts val="0"/>
              </a:spcBef>
              <a:buNone/>
            </a:pP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db.users.deleteOne({ age: 20 })</a:t>
            </a:r>
          </a:p>
          <a:p>
            <a:pPr marL="0" indent="0">
              <a:spcBef>
                <a:spcPts val="0"/>
              </a:spcBef>
              <a:buNone/>
            </a:pPr>
            <a:endParaRPr lang="tr-TR" sz="1400" dirty="0" smtClean="0">
              <a:latin typeface="Imprima" pitchFamily="2" charset="0"/>
            </a:endParaRPr>
          </a:p>
          <a:p>
            <a:pPr marL="0" indent="0">
              <a:spcBef>
                <a:spcPts val="0"/>
              </a:spcBef>
              <a:buNone/>
            </a:pPr>
            <a:r>
              <a:rPr lang="tr-TR" sz="1400" dirty="0" smtClean="0">
                <a:latin typeface="Imprima" pitchFamily="2" charset="0"/>
              </a:rPr>
              <a:t>20 yaşında ilk kullanıcıyı sil</a:t>
            </a:r>
            <a:endParaRPr lang="tr-TR" sz="1400" dirty="0">
              <a:latin typeface="Imprima" pitchFamily="2" charset="0"/>
            </a:endParaRPr>
          </a:p>
        </p:txBody>
      </p:sp>
      <p:sp>
        <p:nvSpPr>
          <p:cNvPr id="36" name="Google Shape;1060;p36"/>
          <p:cNvSpPr txBox="1">
            <a:spLocks/>
          </p:cNvSpPr>
          <p:nvPr/>
        </p:nvSpPr>
        <p:spPr>
          <a:xfrm>
            <a:off x="4364355" y="244820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deleteOne</a:t>
            </a:r>
          </a:p>
        </p:txBody>
      </p:sp>
      <p:sp>
        <p:nvSpPr>
          <p:cNvPr id="37" name="Google Shape;1061;p36"/>
          <p:cNvSpPr txBox="1">
            <a:spLocks/>
          </p:cNvSpPr>
          <p:nvPr/>
        </p:nvSpPr>
        <p:spPr>
          <a:xfrm>
            <a:off x="7329230" y="4838753"/>
            <a:ext cx="4071900" cy="124339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b-NO" sz="1400" dirty="0">
                <a:latin typeface="Imprima" pitchFamily="2" charset="0"/>
              </a:rPr>
              <a:t>Filtre nesnesiyle eşleşen tüm belgeleri </a:t>
            </a:r>
            <a:r>
              <a:rPr lang="nb-NO" sz="1400" dirty="0" smtClean="0">
                <a:latin typeface="Imprima" pitchFamily="2" charset="0"/>
              </a:rPr>
              <a:t>sil</a:t>
            </a:r>
          </a:p>
          <a:p>
            <a:pPr marL="0" indent="0">
              <a:spcBef>
                <a:spcPts val="0"/>
              </a:spcBef>
              <a:buNone/>
            </a:pPr>
            <a:endParaRPr lang="nb-NO" sz="1400" dirty="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db.users.deleteMany({ age: 12 })</a:t>
            </a:r>
          </a:p>
          <a:p>
            <a:pPr marL="0" indent="0">
              <a:spcBef>
                <a:spcPts val="0"/>
              </a:spcBef>
              <a:buNone/>
            </a:pPr>
            <a:endParaRPr lang="en-US" sz="1400" dirty="0" smtClean="0">
              <a:latin typeface="Imprima" pitchFamily="2" charset="0"/>
            </a:endParaRPr>
          </a:p>
          <a:p>
            <a:pPr marL="0" indent="0">
              <a:spcBef>
                <a:spcPts val="0"/>
              </a:spcBef>
              <a:buNone/>
            </a:pPr>
            <a:r>
              <a:rPr lang="tr-TR" sz="1400" dirty="0" smtClean="0">
                <a:latin typeface="Imprima" pitchFamily="2" charset="0"/>
              </a:rPr>
              <a:t>12 yaşında olan tüm kullanıcıları sil</a:t>
            </a:r>
            <a:endParaRPr lang="tr-TR" sz="1400" dirty="0">
              <a:latin typeface="Imprima" pitchFamily="2" charset="0"/>
            </a:endParaRPr>
          </a:p>
        </p:txBody>
      </p:sp>
      <p:sp>
        <p:nvSpPr>
          <p:cNvPr id="38" name="Google Shape;1062;p36"/>
          <p:cNvSpPr txBox="1">
            <a:spLocks/>
          </p:cNvSpPr>
          <p:nvPr/>
        </p:nvSpPr>
        <p:spPr>
          <a:xfrm>
            <a:off x="7329230" y="4347528"/>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smtClean="0">
                <a:latin typeface="Viga" panose="020B0800030000020004" pitchFamily="34" charset="0"/>
              </a:rPr>
              <a:t>deleteMany</a:t>
            </a:r>
            <a:endParaRPr lang="en-US" sz="1700" dirty="0">
              <a:latin typeface="Viga" panose="020B0800030000020004" pitchFamily="34" charset="0"/>
            </a:endParaRPr>
          </a:p>
        </p:txBody>
      </p:sp>
      <p:grpSp>
        <p:nvGrpSpPr>
          <p:cNvPr id="39" name="Google Shape;1106;p36"/>
          <p:cNvGrpSpPr/>
          <p:nvPr/>
        </p:nvGrpSpPr>
        <p:grpSpPr>
          <a:xfrm>
            <a:off x="1333246" y="942813"/>
            <a:ext cx="282436" cy="237797"/>
            <a:chOff x="5829046" y="1742913"/>
            <a:chExt cx="282436" cy="237797"/>
          </a:xfrm>
        </p:grpSpPr>
        <p:sp>
          <p:nvSpPr>
            <p:cNvPr id="40"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41"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42" name="Google Shape;1109;p36"/>
          <p:cNvGrpSpPr/>
          <p:nvPr/>
        </p:nvGrpSpPr>
        <p:grpSpPr>
          <a:xfrm>
            <a:off x="3965789" y="272532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grpSp>
        <p:nvGrpSpPr>
          <p:cNvPr id="45" name="Google Shape;1112;p36"/>
          <p:cNvGrpSpPr/>
          <p:nvPr/>
        </p:nvGrpSpPr>
        <p:grpSpPr>
          <a:xfrm>
            <a:off x="6942014" y="4632944"/>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pic>
        <p:nvPicPr>
          <p:cNvPr id="1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9804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57266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28674" y="2199731"/>
            <a:ext cx="10544175" cy="1446550"/>
          </a:xfrm>
          <a:prstGeom prst="rect">
            <a:avLst/>
          </a:prstGeom>
          <a:noFill/>
        </p:spPr>
        <p:txBody>
          <a:bodyPr wrap="square" rtlCol="1">
            <a:spAutoFit/>
          </a:bodyPr>
          <a:lstStyle/>
          <a:p>
            <a:pPr algn="ctr"/>
            <a:r>
              <a:rPr lang="tr-TR" sz="8800" b="1" dirty="0" smtClean="0">
                <a:latin typeface="Imprima" pitchFamily="2" charset="0"/>
                <a:cs typeface="Cairo Black" panose="00000A00000000000000" pitchFamily="2" charset="-78"/>
              </a:rPr>
              <a:t>Teşekkürler</a:t>
            </a:r>
            <a:endParaRPr lang="en-US" sz="8800" b="1" dirty="0" smtClean="0">
              <a:latin typeface="Imprima" pitchFamily="2" charset="0"/>
              <a:cs typeface="Cairo Black" panose="00000A00000000000000" pitchFamily="2" charset="-78"/>
            </a:endParaRPr>
          </a:p>
        </p:txBody>
      </p:sp>
      <p:pic>
        <p:nvPicPr>
          <p:cNvPr id="3" name="Picture 6" descr="MongoDB Nedir, Nerelerde ve Nasıl Kullanılır? | G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1270" y="6361162"/>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849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ongoDB Nedir, Nerelerde ve Nasıl Kullanılır? | G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138" y="1626898"/>
            <a:ext cx="6748595" cy="309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8447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051;p35"/>
          <p:cNvSpPr/>
          <p:nvPr/>
        </p:nvSpPr>
        <p:spPr>
          <a:xfrm>
            <a:off x="1352786" y="3698582"/>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19" name="Google Shape;1052;p35"/>
          <p:cNvSpPr/>
          <p:nvPr/>
        </p:nvSpPr>
        <p:spPr>
          <a:xfrm>
            <a:off x="1352786" y="1413257"/>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20" name="Google Shape;1122;p37"/>
          <p:cNvSpPr txBox="1">
            <a:spLocks/>
          </p:cNvSpPr>
          <p:nvPr/>
        </p:nvSpPr>
        <p:spPr>
          <a:xfrm>
            <a:off x="1524000" y="1556846"/>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Veritabanı</a:t>
            </a:r>
            <a:r>
              <a:rPr lang="en-US" sz="1700" b="1" dirty="0">
                <a:latin typeface="Imprima" pitchFamily="2" charset="0"/>
              </a:rPr>
              <a:t> /</a:t>
            </a:r>
            <a:r>
              <a:rPr lang="en-US" sz="1700" b="1" dirty="0" smtClean="0">
                <a:latin typeface="Imprima" pitchFamily="2" charset="0"/>
              </a:rPr>
              <a:t>Database</a:t>
            </a:r>
          </a:p>
          <a:p>
            <a:pPr marL="0" indent="0">
              <a:spcBef>
                <a:spcPts val="0"/>
              </a:spcBef>
              <a:spcAft>
                <a:spcPts val="1600"/>
              </a:spcAft>
              <a:buNone/>
            </a:pPr>
            <a:r>
              <a:rPr lang="tr-TR" sz="1400" dirty="0" smtClean="0">
                <a:latin typeface="Imprima" pitchFamily="2" charset="0"/>
              </a:rPr>
              <a:t>Koleksiyonlar için bir kapsayıcı.</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veritabanı ile aynıdır ve genellikle her projenin farklı</a:t>
            </a:r>
            <a:r>
              <a:rPr lang="en-US" sz="1400" dirty="0" smtClean="0">
                <a:latin typeface="Imprima" pitchFamily="2" charset="0"/>
              </a:rPr>
              <a:t> </a:t>
            </a:r>
            <a:r>
              <a:rPr lang="tr-TR" sz="1400" dirty="0" smtClean="0">
                <a:latin typeface="Imprima" pitchFamily="2" charset="0"/>
              </a:rPr>
              <a:t>koleksiyonlarla dolu kendi veritabanı olacaktır.</a:t>
            </a:r>
          </a:p>
          <a:p>
            <a:pPr marL="0" indent="0">
              <a:spcBef>
                <a:spcPts val="0"/>
              </a:spcBef>
              <a:spcAft>
                <a:spcPts val="1600"/>
              </a:spcAft>
              <a:buNone/>
            </a:pPr>
            <a:r>
              <a:rPr lang="tr-TR" sz="1200" dirty="0" smtClean="0">
                <a:solidFill>
                  <a:srgbClr val="FF0000"/>
                </a:solidFill>
                <a:latin typeface="Imprima" pitchFamily="2" charset="0"/>
              </a:rPr>
              <a:t>Her Database içinde birden fazla collection var.</a:t>
            </a:r>
            <a:endParaRPr lang="en-US" sz="1200" dirty="0" smtClean="0">
              <a:solidFill>
                <a:srgbClr val="FF0000"/>
              </a:solidFill>
              <a:latin typeface="Imprima" pitchFamily="2" charset="0"/>
            </a:endParaRPr>
          </a:p>
        </p:txBody>
      </p:sp>
      <p:sp>
        <p:nvSpPr>
          <p:cNvPr id="45" name="Google Shape;1051;p35"/>
          <p:cNvSpPr/>
          <p:nvPr/>
        </p:nvSpPr>
        <p:spPr>
          <a:xfrm>
            <a:off x="1297369" y="6287729"/>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6" name="Google Shape;1052;p35"/>
          <p:cNvSpPr/>
          <p:nvPr/>
        </p:nvSpPr>
        <p:spPr>
          <a:xfrm>
            <a:off x="1297369" y="3893220"/>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7" name="Google Shape;1122;p37"/>
          <p:cNvSpPr txBox="1">
            <a:spLocks/>
          </p:cNvSpPr>
          <p:nvPr/>
        </p:nvSpPr>
        <p:spPr>
          <a:xfrm>
            <a:off x="1468583" y="4036809"/>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Toplamak</a:t>
            </a:r>
            <a:r>
              <a:rPr lang="en-US" sz="1700" b="1" dirty="0">
                <a:latin typeface="Imprima" pitchFamily="2" charset="0"/>
              </a:rPr>
              <a:t> /</a:t>
            </a:r>
            <a:r>
              <a:rPr lang="en-US" sz="1700" b="1" dirty="0" smtClean="0">
                <a:latin typeface="Imprima" pitchFamily="2" charset="0"/>
              </a:rPr>
              <a:t>Collection</a:t>
            </a:r>
          </a:p>
          <a:p>
            <a:pPr marL="0" indent="0">
              <a:spcBef>
                <a:spcPts val="0"/>
              </a:spcBef>
              <a:spcAft>
                <a:spcPts val="1600"/>
              </a:spcAft>
              <a:buNone/>
            </a:pPr>
            <a:r>
              <a:rPr lang="tr-TR" sz="1400" dirty="0" smtClean="0">
                <a:latin typeface="Imprima" pitchFamily="2" charset="0"/>
              </a:rPr>
              <a:t>Bir veritabanı içindeki belgelerin gruplandırılması.</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tablo ile aynıdır ve genellikle her veri türü (kullanıcılar, gönderiler, ürünler) kendi koleksiyonuna sahip olacaktır.</a:t>
            </a:r>
            <a:endParaRPr lang="en-US" sz="1400" dirty="0" smtClean="0">
              <a:latin typeface="Imprima" pitchFamily="2" charset="0"/>
            </a:endParaRPr>
          </a:p>
          <a:p>
            <a:pPr marL="0" indent="0">
              <a:spcBef>
                <a:spcPts val="0"/>
              </a:spcBef>
              <a:spcAft>
                <a:spcPts val="1600"/>
              </a:spcAft>
              <a:buNone/>
            </a:pPr>
            <a:r>
              <a:rPr lang="en-US" sz="1200" dirty="0" smtClean="0">
                <a:solidFill>
                  <a:srgbClr val="FF0000"/>
                </a:solidFill>
                <a:latin typeface="Imprima" pitchFamily="2" charset="0"/>
              </a:rPr>
              <a:t>Her collection </a:t>
            </a:r>
            <a:r>
              <a:rPr lang="tr-TR" sz="1200" dirty="0" smtClean="0">
                <a:solidFill>
                  <a:srgbClr val="FF0000"/>
                </a:solidFill>
                <a:latin typeface="Imprima" pitchFamily="2" charset="0"/>
              </a:rPr>
              <a:t>içinde birden fazla decument var</a:t>
            </a:r>
            <a:endParaRPr lang="tr-TR" sz="1200" dirty="0">
              <a:solidFill>
                <a:srgbClr val="FF0000"/>
              </a:solidFill>
              <a:latin typeface="Imprima" pitchFamily="2" charset="0"/>
            </a:endParaRPr>
          </a:p>
        </p:txBody>
      </p:sp>
      <p:sp>
        <p:nvSpPr>
          <p:cNvPr id="48" name="Google Shape;1051;p35"/>
          <p:cNvSpPr/>
          <p:nvPr/>
        </p:nvSpPr>
        <p:spPr>
          <a:xfrm>
            <a:off x="6589799" y="3752552"/>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9" name="Google Shape;1052;p35"/>
          <p:cNvSpPr/>
          <p:nvPr/>
        </p:nvSpPr>
        <p:spPr>
          <a:xfrm>
            <a:off x="6589799" y="1371691"/>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0" name="Google Shape;1122;p37"/>
          <p:cNvSpPr txBox="1">
            <a:spLocks/>
          </p:cNvSpPr>
          <p:nvPr/>
        </p:nvSpPr>
        <p:spPr>
          <a:xfrm>
            <a:off x="6761013" y="1515280"/>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Belge</a:t>
            </a:r>
            <a:r>
              <a:rPr lang="en-US" sz="1700" b="1" dirty="0">
                <a:latin typeface="Imprima" pitchFamily="2" charset="0"/>
              </a:rPr>
              <a:t> /</a:t>
            </a:r>
            <a:r>
              <a:rPr lang="en-US" sz="1700" b="1" dirty="0" smtClean="0">
                <a:latin typeface="Imprima" pitchFamily="2" charset="0"/>
              </a:rPr>
              <a:t>Document</a:t>
            </a:r>
          </a:p>
          <a:p>
            <a:pPr marL="0" indent="0">
              <a:spcBef>
                <a:spcPts val="0"/>
              </a:spcBef>
              <a:spcAft>
                <a:spcPts val="1600"/>
              </a:spcAft>
              <a:buNone/>
            </a:pPr>
            <a:r>
              <a:rPr lang="tr-TR" sz="1400" dirty="0" smtClean="0">
                <a:latin typeface="Imprima" pitchFamily="2" charset="0"/>
              </a:rPr>
              <a:t>Bir koleksiyonun içindeki bir kayıt.</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satırla aynıdır ve genellikle koleksiyondaki nesne başına bir belge olacaktır.Bir belge de aslında yalnızca bir JSON nesnesidir.</a:t>
            </a:r>
            <a:endParaRPr lang="en-US" sz="1400" dirty="0" smtClean="0">
              <a:latin typeface="Imprima" pitchFamily="2" charset="0"/>
            </a:endParaRPr>
          </a:p>
          <a:p>
            <a:pPr marL="0" indent="0">
              <a:spcBef>
                <a:spcPts val="0"/>
              </a:spcBef>
              <a:spcAft>
                <a:spcPts val="1600"/>
              </a:spcAft>
              <a:buNone/>
            </a:pPr>
            <a:r>
              <a:rPr lang="tr-TR" sz="1200" dirty="0" smtClean="0">
                <a:solidFill>
                  <a:srgbClr val="FF0000"/>
                </a:solidFill>
                <a:latin typeface="Imprima" pitchFamily="2" charset="0"/>
              </a:rPr>
              <a:t>Bir document adlandıra bılırız:</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{name: “Mu”}</a:t>
            </a:r>
            <a:endParaRPr lang="tr-TR" sz="1200" dirty="0">
              <a:solidFill>
                <a:srgbClr val="FF0000"/>
              </a:solidFill>
              <a:latin typeface="Consolas" panose="020B0609020204030204" pitchFamily="49" charset="0"/>
            </a:endParaRPr>
          </a:p>
        </p:txBody>
      </p:sp>
      <p:sp>
        <p:nvSpPr>
          <p:cNvPr id="51" name="Google Shape;1051;p35"/>
          <p:cNvSpPr/>
          <p:nvPr/>
        </p:nvSpPr>
        <p:spPr>
          <a:xfrm>
            <a:off x="6534382" y="6136979"/>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2" name="Google Shape;1052;p35"/>
          <p:cNvSpPr/>
          <p:nvPr/>
        </p:nvSpPr>
        <p:spPr>
          <a:xfrm>
            <a:off x="6534382" y="3892598"/>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3" name="Google Shape;1122;p37"/>
          <p:cNvSpPr txBox="1">
            <a:spLocks/>
          </p:cNvSpPr>
          <p:nvPr/>
        </p:nvSpPr>
        <p:spPr>
          <a:xfrm>
            <a:off x="6705596" y="3995243"/>
            <a:ext cx="3879272" cy="214173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Alan</a:t>
            </a:r>
            <a:r>
              <a:rPr lang="en-US" sz="1700" b="1" dirty="0">
                <a:latin typeface="Imprima" pitchFamily="2" charset="0"/>
              </a:rPr>
              <a:t> /</a:t>
            </a:r>
            <a:r>
              <a:rPr lang="en-US" sz="1700" b="1" dirty="0" smtClean="0">
                <a:latin typeface="Imprima" pitchFamily="2" charset="0"/>
              </a:rPr>
              <a:t>Field</a:t>
            </a:r>
          </a:p>
          <a:p>
            <a:pPr marL="0" indent="0">
              <a:spcBef>
                <a:spcPts val="0"/>
              </a:spcBef>
              <a:spcAft>
                <a:spcPts val="1600"/>
              </a:spcAft>
              <a:buNone/>
            </a:pPr>
            <a:r>
              <a:rPr lang="tr-TR" sz="1400" dirty="0" smtClean="0">
                <a:latin typeface="Imprima" pitchFamily="2" charset="0"/>
              </a:rPr>
              <a:t>Bir belge içindeki bir anahtar değer çifti. Bu, SQL'deki bir sütunla aynıdır.</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Her belgede ad, adres, hobiler vb. gibi bilgileri içeren bazı alanlar olacaktır. SQL ve MongoDB arasındaki önemli bir fark, bir alanın yalnızca dizeler, sayı, boolean yerine JSON nesneleri ve diziler gibi değerler içerebilmesidir. , vb.</a:t>
            </a:r>
            <a:endParaRPr lang="tr-TR" sz="1400" dirty="0">
              <a:latin typeface="Imprima" pitchFamily="2" charset="0"/>
            </a:endParaRPr>
          </a:p>
        </p:txBody>
      </p:sp>
      <p:sp>
        <p:nvSpPr>
          <p:cNvPr id="55" name="Google Shape;1122;p37"/>
          <p:cNvSpPr txBox="1">
            <a:spLocks/>
          </p:cNvSpPr>
          <p:nvPr/>
        </p:nvSpPr>
        <p:spPr>
          <a:xfrm>
            <a:off x="1524000" y="604454"/>
            <a:ext cx="8783777" cy="65988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None/>
            </a:pPr>
            <a:r>
              <a:rPr lang="tr-TR" sz="2400" dirty="0" smtClean="0">
                <a:latin typeface="Viga" panose="020B0800030000020004" pitchFamily="34" charset="0"/>
              </a:rPr>
              <a:t>Terminolojiler</a:t>
            </a:r>
            <a:endParaRPr lang="tr-TR" sz="1800" dirty="0" smtClean="0">
              <a:latin typeface="Viga" panose="020B0800030000020004" pitchFamily="34" charset="0"/>
            </a:endParaRPr>
          </a:p>
        </p:txBody>
      </p:sp>
      <p:pic>
        <p:nvPicPr>
          <p:cNvPr id="1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3810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Google Shape;1058;p36"/>
          <p:cNvSpPr txBox="1">
            <a:spLocks/>
          </p:cNvSpPr>
          <p:nvPr/>
        </p:nvSpPr>
        <p:spPr>
          <a:xfrm>
            <a:off x="1333434" y="479618"/>
            <a:ext cx="9320712"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2400" dirty="0" smtClean="0">
                <a:latin typeface="Viga" panose="020B0800030000020004" pitchFamily="34" charset="0"/>
              </a:rPr>
              <a:t>Temel Komutlar</a:t>
            </a:r>
            <a:endParaRPr lang="tr-TR" sz="2400" dirty="0">
              <a:latin typeface="Viga" panose="020B0800030000020004" pitchFamily="34" charset="0"/>
            </a:endParaRPr>
          </a:p>
        </p:txBody>
      </p:sp>
      <p:sp>
        <p:nvSpPr>
          <p:cNvPr id="35" name="Google Shape;1059;p36"/>
          <p:cNvSpPr txBox="1">
            <a:spLocks/>
          </p:cNvSpPr>
          <p:nvPr/>
        </p:nvSpPr>
        <p:spPr>
          <a:xfrm>
            <a:off x="1732000" y="1706371"/>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Yerel MongoDB örneğinize bir bağlantı açın</a:t>
            </a:r>
            <a:r>
              <a:rPr lang="tr-TR" sz="1400" dirty="0" smtClean="0">
                <a:latin typeface="Imprima" pitchFamily="2" charset="0"/>
              </a:rPr>
              <a:t>.</a:t>
            </a:r>
            <a:endParaRPr lang="en-US" sz="1400" dirty="0" smtClean="0">
              <a:latin typeface="Imprima" pitchFamily="2" charset="0"/>
            </a:endParaRPr>
          </a:p>
          <a:p>
            <a:pPr marL="0" indent="0">
              <a:spcBef>
                <a:spcPts val="0"/>
              </a:spcBef>
              <a:buNone/>
            </a:pPr>
            <a:r>
              <a:rPr lang="tr-TR" sz="1400" dirty="0" smtClean="0">
                <a:latin typeface="Imprima" pitchFamily="2" charset="0"/>
              </a:rPr>
              <a:t>Diğer </a:t>
            </a:r>
            <a:r>
              <a:rPr lang="tr-TR" sz="1400" dirty="0">
                <a:latin typeface="Imprima" pitchFamily="2" charset="0"/>
              </a:rPr>
              <a:t>tüm komutlar bu mongosh bağlantısı içinde çalıştırılacaktır</a:t>
            </a:r>
            <a:r>
              <a:rPr lang="tr-TR" sz="1400" dirty="0" smtClean="0">
                <a:latin typeface="Imprima" pitchFamily="2" charset="0"/>
              </a:rPr>
              <a:t>.</a:t>
            </a:r>
            <a:endParaRPr lang="en-US" sz="1400" dirty="0" smtClean="0">
              <a:latin typeface="Imprima" pitchFamily="2" charset="0"/>
            </a:endParaRPr>
          </a:p>
          <a:p>
            <a:pPr marL="0" indent="0">
              <a:spcBef>
                <a:spcPts val="0"/>
              </a:spcBef>
              <a:buNone/>
            </a:pPr>
            <a:endParaRPr lang="en-US" sz="1400" dirty="0">
              <a:latin typeface="Imprima" pitchFamily="2" charset="0"/>
            </a:endParaRPr>
          </a:p>
        </p:txBody>
      </p:sp>
      <p:sp>
        <p:nvSpPr>
          <p:cNvPr id="36" name="Google Shape;1060;p36"/>
          <p:cNvSpPr txBox="1">
            <a:spLocks/>
          </p:cNvSpPr>
          <p:nvPr/>
        </p:nvSpPr>
        <p:spPr>
          <a:xfrm>
            <a:off x="1732000" y="121514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mongosh</a:t>
            </a:r>
          </a:p>
        </p:txBody>
      </p:sp>
      <p:sp>
        <p:nvSpPr>
          <p:cNvPr id="37" name="Google Shape;1061;p36"/>
          <p:cNvSpPr txBox="1">
            <a:spLocks/>
          </p:cNvSpPr>
          <p:nvPr/>
        </p:nvSpPr>
        <p:spPr>
          <a:xfrm>
            <a:off x="1732000" y="299609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MongoDB örneğindeki tüm veritabanlarını göster</a:t>
            </a:r>
          </a:p>
        </p:txBody>
      </p:sp>
      <p:sp>
        <p:nvSpPr>
          <p:cNvPr id="38" name="Google Shape;1062;p36"/>
          <p:cNvSpPr txBox="1">
            <a:spLocks/>
          </p:cNvSpPr>
          <p:nvPr/>
        </p:nvSpPr>
        <p:spPr>
          <a:xfrm>
            <a:off x="1732000" y="250487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show dbs</a:t>
            </a:r>
          </a:p>
        </p:txBody>
      </p:sp>
      <p:grpSp>
        <p:nvGrpSpPr>
          <p:cNvPr id="42" name="Google Shape;1109;p36"/>
          <p:cNvGrpSpPr/>
          <p:nvPr/>
        </p:nvGrpSpPr>
        <p:grpSpPr>
          <a:xfrm>
            <a:off x="1333434" y="149226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45" name="Google Shape;1112;p36"/>
          <p:cNvGrpSpPr/>
          <p:nvPr/>
        </p:nvGrpSpPr>
        <p:grpSpPr>
          <a:xfrm>
            <a:off x="1344784" y="2790288"/>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32" name="Google Shape;1057;p36"/>
          <p:cNvSpPr txBox="1">
            <a:spLocks/>
          </p:cNvSpPr>
          <p:nvPr/>
        </p:nvSpPr>
        <p:spPr>
          <a:xfrm>
            <a:off x="7321154" y="1706371"/>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Terminal ekranını temizle</a:t>
            </a:r>
          </a:p>
        </p:txBody>
      </p:sp>
      <p:sp>
        <p:nvSpPr>
          <p:cNvPr id="48" name="Google Shape;1058;p36"/>
          <p:cNvSpPr txBox="1">
            <a:spLocks/>
          </p:cNvSpPr>
          <p:nvPr/>
        </p:nvSpPr>
        <p:spPr>
          <a:xfrm>
            <a:off x="7321154" y="1215147"/>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cls</a:t>
            </a:r>
          </a:p>
        </p:txBody>
      </p:sp>
      <p:sp>
        <p:nvSpPr>
          <p:cNvPr id="49" name="Google Shape;1059;p36"/>
          <p:cNvSpPr txBox="1">
            <a:spLocks/>
          </p:cNvSpPr>
          <p:nvPr/>
        </p:nvSpPr>
        <p:spPr>
          <a:xfrm>
            <a:off x="7321154" y="299609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veritabanındaki tüm koleksiyonları göster</a:t>
            </a:r>
          </a:p>
        </p:txBody>
      </p:sp>
      <p:sp>
        <p:nvSpPr>
          <p:cNvPr id="50" name="Google Shape;1060;p36"/>
          <p:cNvSpPr txBox="1">
            <a:spLocks/>
          </p:cNvSpPr>
          <p:nvPr/>
        </p:nvSpPr>
        <p:spPr>
          <a:xfrm>
            <a:off x="7321154" y="250487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show </a:t>
            </a:r>
            <a:r>
              <a:rPr lang="tr-TR" sz="1700" dirty="0" smtClean="0">
                <a:latin typeface="Viga" panose="020B0800030000020004" pitchFamily="34" charset="0"/>
              </a:rPr>
              <a:t>collections</a:t>
            </a:r>
            <a:endParaRPr lang="tr-TR" sz="1700" dirty="0">
              <a:latin typeface="Viga" panose="020B0800030000020004" pitchFamily="34" charset="0"/>
            </a:endParaRPr>
          </a:p>
        </p:txBody>
      </p:sp>
      <p:sp>
        <p:nvSpPr>
          <p:cNvPr id="51" name="Google Shape;1061;p36"/>
          <p:cNvSpPr txBox="1">
            <a:spLocks/>
          </p:cNvSpPr>
          <p:nvPr/>
        </p:nvSpPr>
        <p:spPr>
          <a:xfrm>
            <a:off x="7321154" y="4258111"/>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Mevcut veritabanını sil</a:t>
            </a:r>
          </a:p>
        </p:txBody>
      </p:sp>
      <p:sp>
        <p:nvSpPr>
          <p:cNvPr id="52" name="Google Shape;1062;p36"/>
          <p:cNvSpPr txBox="1">
            <a:spLocks/>
          </p:cNvSpPr>
          <p:nvPr/>
        </p:nvSpPr>
        <p:spPr>
          <a:xfrm>
            <a:off x="7321154" y="376688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db.dropDatabase() </a:t>
            </a:r>
          </a:p>
        </p:txBody>
      </p:sp>
      <p:grpSp>
        <p:nvGrpSpPr>
          <p:cNvPr id="53" name="Google Shape;1106;p36"/>
          <p:cNvGrpSpPr/>
          <p:nvPr/>
        </p:nvGrpSpPr>
        <p:grpSpPr>
          <a:xfrm>
            <a:off x="6922400" y="1498235"/>
            <a:ext cx="282436" cy="237797"/>
            <a:chOff x="5829046" y="1742913"/>
            <a:chExt cx="282436" cy="237797"/>
          </a:xfrm>
        </p:grpSpPr>
        <p:sp>
          <p:nvSpPr>
            <p:cNvPr id="54"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dirty="0">
                <a:latin typeface="Viga" panose="020B0800030000020004" pitchFamily="34" charset="0"/>
              </a:endParaRPr>
            </a:p>
          </p:txBody>
        </p:sp>
        <p:sp>
          <p:nvSpPr>
            <p:cNvPr id="55"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dirty="0">
                <a:latin typeface="Viga" panose="020B0800030000020004" pitchFamily="34" charset="0"/>
              </a:endParaRPr>
            </a:p>
          </p:txBody>
        </p:sp>
      </p:grpSp>
      <p:grpSp>
        <p:nvGrpSpPr>
          <p:cNvPr id="56" name="Google Shape;1109;p36"/>
          <p:cNvGrpSpPr/>
          <p:nvPr/>
        </p:nvGrpSpPr>
        <p:grpSpPr>
          <a:xfrm>
            <a:off x="6922588" y="2781988"/>
            <a:ext cx="282436" cy="237797"/>
            <a:chOff x="5829234" y="2755341"/>
            <a:chExt cx="282436" cy="237797"/>
          </a:xfrm>
        </p:grpSpPr>
        <p:sp>
          <p:nvSpPr>
            <p:cNvPr id="57"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58"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59" name="Google Shape;1112;p36"/>
          <p:cNvGrpSpPr/>
          <p:nvPr/>
        </p:nvGrpSpPr>
        <p:grpSpPr>
          <a:xfrm>
            <a:off x="6933938" y="4052303"/>
            <a:ext cx="282436" cy="237825"/>
            <a:chOff x="5840584" y="3782041"/>
            <a:chExt cx="282436" cy="237825"/>
          </a:xfrm>
        </p:grpSpPr>
        <p:sp>
          <p:nvSpPr>
            <p:cNvPr id="60"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61"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62" name="Google Shape;1057;p36"/>
          <p:cNvSpPr txBox="1">
            <a:spLocks/>
          </p:cNvSpPr>
          <p:nvPr/>
        </p:nvSpPr>
        <p:spPr>
          <a:xfrm>
            <a:off x="1754504" y="4323361"/>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dbname </a:t>
            </a:r>
            <a:r>
              <a:rPr lang="tr-TR" sz="1400" dirty="0">
                <a:latin typeface="Imprima" pitchFamily="2" charset="0"/>
              </a:rPr>
              <a:t>tarafından sağlanan veritabanına </a:t>
            </a:r>
            <a:r>
              <a:rPr lang="tr-TR" sz="1400" dirty="0" smtClean="0">
                <a:latin typeface="Imprima" pitchFamily="2" charset="0"/>
              </a:rPr>
              <a:t>geç</a:t>
            </a:r>
            <a:endParaRPr lang="en-US" sz="1400" dirty="0" smtClean="0">
              <a:latin typeface="Imprima" pitchFamily="2" charset="0"/>
            </a:endParaRPr>
          </a:p>
        </p:txBody>
      </p:sp>
      <p:sp>
        <p:nvSpPr>
          <p:cNvPr id="63" name="Google Shape;1058;p36"/>
          <p:cNvSpPr txBox="1">
            <a:spLocks/>
          </p:cNvSpPr>
          <p:nvPr/>
        </p:nvSpPr>
        <p:spPr>
          <a:xfrm>
            <a:off x="1754504" y="3832137"/>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use &lt;dbname&gt;</a:t>
            </a:r>
            <a:endParaRPr lang="tr-TR" sz="1700" dirty="0">
              <a:latin typeface="Viga" panose="020B0800030000020004" pitchFamily="34" charset="0"/>
            </a:endParaRPr>
          </a:p>
        </p:txBody>
      </p:sp>
      <p:sp>
        <p:nvSpPr>
          <p:cNvPr id="64" name="Google Shape;1059;p36"/>
          <p:cNvSpPr txBox="1">
            <a:spLocks/>
          </p:cNvSpPr>
          <p:nvPr/>
        </p:nvSpPr>
        <p:spPr>
          <a:xfrm>
            <a:off x="1754504" y="558537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veritabanı adını göster</a:t>
            </a:r>
          </a:p>
        </p:txBody>
      </p:sp>
      <p:sp>
        <p:nvSpPr>
          <p:cNvPr id="65" name="Google Shape;1060;p36"/>
          <p:cNvSpPr txBox="1">
            <a:spLocks/>
          </p:cNvSpPr>
          <p:nvPr/>
        </p:nvSpPr>
        <p:spPr>
          <a:xfrm>
            <a:off x="1754504" y="509415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db</a:t>
            </a:r>
          </a:p>
        </p:txBody>
      </p:sp>
      <p:grpSp>
        <p:nvGrpSpPr>
          <p:cNvPr id="68" name="Google Shape;1106;p36"/>
          <p:cNvGrpSpPr/>
          <p:nvPr/>
        </p:nvGrpSpPr>
        <p:grpSpPr>
          <a:xfrm>
            <a:off x="1355750" y="4115225"/>
            <a:ext cx="282436" cy="237797"/>
            <a:chOff x="5829046" y="1742913"/>
            <a:chExt cx="282436" cy="237797"/>
          </a:xfrm>
        </p:grpSpPr>
        <p:sp>
          <p:nvSpPr>
            <p:cNvPr id="69"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70"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71" name="Google Shape;1109;p36"/>
          <p:cNvGrpSpPr/>
          <p:nvPr/>
        </p:nvGrpSpPr>
        <p:grpSpPr>
          <a:xfrm>
            <a:off x="1355938" y="5371268"/>
            <a:ext cx="282436" cy="237797"/>
            <a:chOff x="5829234" y="2755341"/>
            <a:chExt cx="282436" cy="237797"/>
          </a:xfrm>
        </p:grpSpPr>
        <p:sp>
          <p:nvSpPr>
            <p:cNvPr id="72"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73"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77" name="Google Shape;1057;p36"/>
          <p:cNvSpPr txBox="1">
            <a:spLocks/>
          </p:cNvSpPr>
          <p:nvPr/>
        </p:nvSpPr>
        <p:spPr>
          <a:xfrm>
            <a:off x="7343658" y="5585376"/>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mongosh oturumundan çık</a:t>
            </a:r>
          </a:p>
        </p:txBody>
      </p:sp>
      <p:sp>
        <p:nvSpPr>
          <p:cNvPr id="78" name="Google Shape;1058;p36"/>
          <p:cNvSpPr txBox="1">
            <a:spLocks/>
          </p:cNvSpPr>
          <p:nvPr/>
        </p:nvSpPr>
        <p:spPr>
          <a:xfrm>
            <a:off x="7343658" y="5094152"/>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exit </a:t>
            </a:r>
          </a:p>
        </p:txBody>
      </p:sp>
      <p:grpSp>
        <p:nvGrpSpPr>
          <p:cNvPr id="83" name="Google Shape;1106;p36"/>
          <p:cNvGrpSpPr/>
          <p:nvPr/>
        </p:nvGrpSpPr>
        <p:grpSpPr>
          <a:xfrm>
            <a:off x="6944904" y="5377240"/>
            <a:ext cx="282436" cy="237797"/>
            <a:chOff x="5829046" y="1742913"/>
            <a:chExt cx="282436" cy="237797"/>
          </a:xfrm>
        </p:grpSpPr>
        <p:sp>
          <p:nvSpPr>
            <p:cNvPr id="84"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85"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pic>
        <p:nvPicPr>
          <p:cNvPr id="74"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8919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22;p37"/>
          <p:cNvSpPr txBox="1">
            <a:spLocks/>
          </p:cNvSpPr>
          <p:nvPr/>
        </p:nvSpPr>
        <p:spPr>
          <a:xfrm>
            <a:off x="929808" y="1180921"/>
            <a:ext cx="4473462"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Bu komutların her biri belirli bir koleksiyonda çalıştırılır.</a:t>
            </a:r>
          </a:p>
          <a:p>
            <a:pPr marL="0" indent="0">
              <a:spcBef>
                <a:spcPts val="0"/>
              </a:spcBef>
              <a:spcAft>
                <a:spcPts val="1600"/>
              </a:spcAft>
              <a:buNone/>
            </a:pPr>
            <a:r>
              <a:rPr lang="en-US" sz="1400" dirty="0" smtClean="0">
                <a:solidFill>
                  <a:srgbClr val="FF0000"/>
                </a:solidFill>
                <a:latin typeface="Consolas" panose="020B0609020204030204" pitchFamily="49" charset="0"/>
              </a:rPr>
              <a:t>db</a:t>
            </a:r>
            <a:r>
              <a:rPr lang="en-US" sz="1400" dirty="0">
                <a:solidFill>
                  <a:srgbClr val="FF0000"/>
                </a:solidFill>
                <a:latin typeface="Consolas" panose="020B0609020204030204" pitchFamily="49" charset="0"/>
              </a:rPr>
              <a:t>.&lt;collectionName&gt;.&lt;command&gt;</a:t>
            </a:r>
            <a:endParaRPr lang="en-US" sz="1400" dirty="0" smtClean="0">
              <a:solidFill>
                <a:srgbClr val="FF0000"/>
              </a:solidFill>
              <a:latin typeface="Consolas" panose="020B0609020204030204" pitchFamily="49" charset="0"/>
            </a:endParaRPr>
          </a:p>
          <a:p>
            <a:pPr marL="0" indent="0">
              <a:spcBef>
                <a:spcPts val="0"/>
              </a:spcBef>
              <a:spcAft>
                <a:spcPts val="1600"/>
              </a:spcAft>
              <a:buNone/>
            </a:pPr>
            <a:endParaRPr lang="en-US" sz="1400" dirty="0">
              <a:latin typeface="Imprima" pitchFamily="2" charset="0"/>
            </a:endParaRPr>
          </a:p>
        </p:txBody>
      </p:sp>
      <p:sp>
        <p:nvSpPr>
          <p:cNvPr id="9" name="Google Shape;1123;p37"/>
          <p:cNvSpPr/>
          <p:nvPr/>
        </p:nvSpPr>
        <p:spPr>
          <a:xfrm>
            <a:off x="792809" y="2338983"/>
            <a:ext cx="4765692"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0" name="Google Shape;1124;p37"/>
          <p:cNvSpPr/>
          <p:nvPr/>
        </p:nvSpPr>
        <p:spPr>
          <a:xfrm>
            <a:off x="929809" y="1017333"/>
            <a:ext cx="4765692"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32" name="Google Shape;1060;p36"/>
          <p:cNvSpPr txBox="1">
            <a:spLocks/>
          </p:cNvSpPr>
          <p:nvPr/>
        </p:nvSpPr>
        <p:spPr>
          <a:xfrm>
            <a:off x="929808" y="424533"/>
            <a:ext cx="4861386"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Create</a:t>
            </a:r>
          </a:p>
        </p:txBody>
      </p:sp>
      <p:sp>
        <p:nvSpPr>
          <p:cNvPr id="39" name="Google Shape;1122;p37"/>
          <p:cNvSpPr txBox="1">
            <a:spLocks/>
          </p:cNvSpPr>
          <p:nvPr/>
        </p:nvSpPr>
        <p:spPr>
          <a:xfrm>
            <a:off x="5903585" y="2566355"/>
            <a:ext cx="5612984" cy="177221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Belirtilen</a:t>
            </a:r>
            <a:r>
              <a:rPr lang="en-US" sz="1400" dirty="0" smtClean="0">
                <a:latin typeface="Imprima" pitchFamily="2" charset="0"/>
              </a:rPr>
              <a:t> </a:t>
            </a:r>
            <a:r>
              <a:rPr lang="tr-TR" sz="1400" dirty="0" smtClean="0">
                <a:latin typeface="Imprima" pitchFamily="2" charset="0"/>
              </a:rPr>
              <a:t>koleksiyon</a:t>
            </a:r>
            <a:r>
              <a:rPr lang="en-US" sz="1400" dirty="0" smtClean="0">
                <a:latin typeface="Imprima" pitchFamily="2" charset="0"/>
              </a:rPr>
              <a:t> </a:t>
            </a:r>
            <a:r>
              <a:rPr lang="en-US" sz="1400" dirty="0">
                <a:latin typeface="Imprima" pitchFamily="2" charset="0"/>
              </a:rPr>
              <a:t>içinde yeni bir belge </a:t>
            </a:r>
            <a:r>
              <a:rPr lang="en-US" sz="1400" dirty="0" smtClean="0">
                <a:latin typeface="Imprima" pitchFamily="2" charset="0"/>
              </a:rPr>
              <a:t>oluşturun</a:t>
            </a:r>
          </a:p>
          <a:p>
            <a:pPr marL="0" indent="0">
              <a:spcBef>
                <a:spcPts val="0"/>
              </a:spcBef>
              <a:spcAft>
                <a:spcPts val="1600"/>
              </a:spcAft>
              <a:buNone/>
            </a:pPr>
            <a:r>
              <a:rPr lang="en-US" sz="1200" dirty="0" smtClean="0">
                <a:solidFill>
                  <a:srgbClr val="FF0000"/>
                </a:solidFill>
                <a:latin typeface="Consolas" panose="020B0609020204030204" pitchFamily="49" charset="0"/>
              </a:rPr>
              <a:t>db.users.insertOne</a:t>
            </a:r>
            <a:r>
              <a:rPr lang="en-US" sz="1200" dirty="0">
                <a:solidFill>
                  <a:srgbClr val="FF0000"/>
                </a:solidFill>
                <a:latin typeface="Consolas" panose="020B0609020204030204" pitchFamily="49" charset="0"/>
              </a:rPr>
              <a:t>({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Kullanıcı koleksiyonuna Mu adında yeni bir belge ekleyin</a:t>
            </a:r>
          </a:p>
          <a:p>
            <a:pPr marL="0" indent="0">
              <a:spcBef>
                <a:spcPts val="0"/>
              </a:spcBef>
              <a:spcAft>
                <a:spcPts val="1600"/>
              </a:spcAft>
              <a:buNone/>
            </a:pPr>
            <a:r>
              <a:rPr lang="en-US" sz="1400" dirty="0">
                <a:solidFill>
                  <a:srgbClr val="FF0000"/>
                </a:solidFill>
                <a:latin typeface="Consolas" panose="020B0609020204030204" pitchFamily="49" charset="0"/>
              </a:rPr>
              <a:t>db.users.insertOne({ name: “</a:t>
            </a:r>
            <a:r>
              <a:rPr lang="en-US" sz="1400" dirty="0" smtClean="0">
                <a:solidFill>
                  <a:srgbClr val="FF0000"/>
                </a:solidFill>
                <a:latin typeface="Consolas" panose="020B0609020204030204" pitchFamily="49" charset="0"/>
              </a:rPr>
              <a:t>Mu”, age: 22, address: {street: “123”}, hobbies: [“Running”] </a:t>
            </a:r>
            <a:r>
              <a:rPr lang="en-US" sz="1400" dirty="0">
                <a:solidFill>
                  <a:srgbClr val="FF0000"/>
                </a:solidFill>
                <a:latin typeface="Consolas" panose="020B0609020204030204" pitchFamily="49" charset="0"/>
              </a:rPr>
              <a:t>})</a:t>
            </a:r>
          </a:p>
          <a:p>
            <a:pPr marL="0" indent="0">
              <a:spcBef>
                <a:spcPts val="0"/>
              </a:spcBef>
              <a:spcAft>
                <a:spcPts val="1600"/>
              </a:spcAft>
              <a:buNone/>
            </a:pPr>
            <a:endParaRPr lang="tr-TR" sz="1400" dirty="0" smtClean="0">
              <a:latin typeface="Imprima" pitchFamily="2" charset="0"/>
            </a:endParaRPr>
          </a:p>
          <a:p>
            <a:pPr marL="0" indent="0">
              <a:spcBef>
                <a:spcPts val="0"/>
              </a:spcBef>
              <a:spcAft>
                <a:spcPts val="1600"/>
              </a:spcAft>
              <a:buNone/>
            </a:pPr>
            <a:endParaRPr lang="en-US" sz="1400" dirty="0">
              <a:latin typeface="Imprima" pitchFamily="2" charset="0"/>
            </a:endParaRPr>
          </a:p>
        </p:txBody>
      </p:sp>
      <p:sp>
        <p:nvSpPr>
          <p:cNvPr id="40" name="Google Shape;1123;p37"/>
          <p:cNvSpPr/>
          <p:nvPr/>
        </p:nvSpPr>
        <p:spPr>
          <a:xfrm>
            <a:off x="5766586" y="4338573"/>
            <a:ext cx="576329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1" name="Google Shape;1124;p37"/>
          <p:cNvSpPr/>
          <p:nvPr/>
        </p:nvSpPr>
        <p:spPr>
          <a:xfrm>
            <a:off x="5903586" y="2402767"/>
            <a:ext cx="576329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2" name="Google Shape;1060;p36"/>
          <p:cNvSpPr txBox="1">
            <a:spLocks/>
          </p:cNvSpPr>
          <p:nvPr/>
        </p:nvSpPr>
        <p:spPr>
          <a:xfrm>
            <a:off x="5903585" y="1809967"/>
            <a:ext cx="5879023"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insertOne</a:t>
            </a:r>
            <a:endParaRPr lang="tr-TR" sz="1700" dirty="0">
              <a:latin typeface="Viga" panose="020B0800030000020004" pitchFamily="34" charset="0"/>
            </a:endParaRPr>
          </a:p>
        </p:txBody>
      </p:sp>
      <p:sp>
        <p:nvSpPr>
          <p:cNvPr id="47" name="Google Shape;1122;p37"/>
          <p:cNvSpPr txBox="1">
            <a:spLocks/>
          </p:cNvSpPr>
          <p:nvPr/>
        </p:nvSpPr>
        <p:spPr>
          <a:xfrm>
            <a:off x="5903583" y="5068097"/>
            <a:ext cx="561298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Belirli bir koleksiyon içinde birden fazla yeni belge oluşturun</a:t>
            </a:r>
          </a:p>
          <a:p>
            <a:pPr marL="0" indent="0">
              <a:spcBef>
                <a:spcPts val="0"/>
              </a:spcBef>
              <a:spcAft>
                <a:spcPts val="1600"/>
              </a:spcAft>
              <a:buNone/>
            </a:pPr>
            <a:r>
              <a:rPr lang="en-US" sz="1400" dirty="0" smtClean="0">
                <a:solidFill>
                  <a:srgbClr val="FF0000"/>
                </a:solidFill>
                <a:latin typeface="Consolas" panose="020B0609020204030204" pitchFamily="49" charset="0"/>
              </a:rPr>
              <a:t>db.users.insertMany</a:t>
            </a:r>
            <a:r>
              <a:rPr lang="en-US" sz="1400" dirty="0">
                <a:solidFill>
                  <a:srgbClr val="FF0000"/>
                </a:solidFill>
                <a:latin typeface="Consolas" panose="020B0609020204030204" pitchFamily="49" charset="0"/>
              </a:rPr>
              <a:t>(</a:t>
            </a:r>
            <a:r>
              <a:rPr lang="en-US" sz="1400" dirty="0">
                <a:solidFill>
                  <a:schemeClr val="accent1"/>
                </a:solidFill>
                <a:latin typeface="Consolas" panose="020B0609020204030204" pitchFamily="49" charset="0"/>
              </a:rPr>
              <a:t>[</a:t>
            </a:r>
            <a:r>
              <a:rPr lang="en-US" sz="1400" dirty="0">
                <a:solidFill>
                  <a:srgbClr val="FF0000"/>
                </a:solidFill>
                <a:latin typeface="Consolas" panose="020B0609020204030204" pitchFamily="49" charset="0"/>
              </a:rPr>
              <a:t>{ age: 26 }, { age: 20 }</a:t>
            </a:r>
            <a:r>
              <a:rPr lang="en-US" sz="1400" dirty="0">
                <a:solidFill>
                  <a:schemeClr val="accent1"/>
                </a:solidFill>
                <a:latin typeface="Consolas" panose="020B0609020204030204" pitchFamily="49" charset="0"/>
              </a:rPr>
              <a:t>]</a:t>
            </a:r>
            <a:r>
              <a:rPr lang="en-US" sz="1400" dirty="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Kullanıcı koleksiyonuna 26 ve 20 yaşlarında iki yeni belge ekleyin</a:t>
            </a:r>
            <a:endParaRPr lang="tr-TR" sz="1400" dirty="0">
              <a:latin typeface="Imprima" pitchFamily="2" charset="0"/>
            </a:endParaRPr>
          </a:p>
        </p:txBody>
      </p:sp>
      <p:sp>
        <p:nvSpPr>
          <p:cNvPr id="48" name="Google Shape;1123;p37"/>
          <p:cNvSpPr/>
          <p:nvPr/>
        </p:nvSpPr>
        <p:spPr>
          <a:xfrm>
            <a:off x="5766586" y="6226159"/>
            <a:ext cx="576329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5903586" y="4904509"/>
            <a:ext cx="576329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5903585" y="4311709"/>
            <a:ext cx="587902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insertMany</a:t>
            </a:r>
          </a:p>
        </p:txBody>
      </p:sp>
      <p:pic>
        <p:nvPicPr>
          <p:cNvPr id="16"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7689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1;p42"/>
          <p:cNvSpPr txBox="1">
            <a:spLocks/>
          </p:cNvSpPr>
          <p:nvPr/>
        </p:nvSpPr>
        <p:spPr>
          <a:xfrm>
            <a:off x="572230" y="1124323"/>
            <a:ext cx="3534955" cy="8928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Bu komutların her biri belirli bir koleksiyonda çalıştırılır.</a:t>
            </a:r>
          </a:p>
          <a:p>
            <a:pPr marL="0" indent="0">
              <a:spcBef>
                <a:spcPts val="0"/>
              </a:spcBef>
              <a:buNone/>
            </a:pPr>
            <a:r>
              <a:rPr lang="tr-TR" sz="1200" dirty="0" smtClean="0">
                <a:solidFill>
                  <a:srgbClr val="FF0000"/>
                </a:solidFill>
                <a:latin typeface="Consolas" panose="020B0609020204030204" pitchFamily="49" charset="0"/>
              </a:rPr>
              <a:t>db.&lt;collectionName&gt;.&lt;command&gt;</a:t>
            </a:r>
          </a:p>
          <a:p>
            <a:pPr marL="0" indent="0">
              <a:spcBef>
                <a:spcPts val="0"/>
              </a:spcBef>
              <a:buNone/>
            </a:pPr>
            <a:endParaRPr lang="tr-TR" sz="1400" dirty="0">
              <a:latin typeface="Viga" panose="020B0800030000020004" pitchFamily="34" charset="0"/>
            </a:endParaRPr>
          </a:p>
        </p:txBody>
      </p:sp>
      <p:sp>
        <p:nvSpPr>
          <p:cNvPr id="5" name="Google Shape;1322;p42"/>
          <p:cNvSpPr txBox="1">
            <a:spLocks/>
          </p:cNvSpPr>
          <p:nvPr/>
        </p:nvSpPr>
        <p:spPr>
          <a:xfrm>
            <a:off x="572230" y="2550472"/>
            <a:ext cx="3534955" cy="115255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solidFill>
                  <a:schemeClr val="dk1"/>
                </a:solidFill>
                <a:latin typeface="Imprima" pitchFamily="2" charset="0"/>
              </a:rPr>
              <a:t>Tüm belgeleri </a:t>
            </a:r>
            <a:r>
              <a:rPr lang="en-US" sz="1400" dirty="0" smtClean="0">
                <a:solidFill>
                  <a:schemeClr val="dk1"/>
                </a:solidFill>
                <a:latin typeface="Imprima" pitchFamily="2" charset="0"/>
              </a:rPr>
              <a:t>g</a:t>
            </a:r>
            <a:r>
              <a:rPr lang="tr-TR" sz="1400" dirty="0" smtClean="0">
                <a:solidFill>
                  <a:schemeClr val="dk1"/>
                </a:solidFill>
                <a:latin typeface="Imprima" pitchFamily="2" charset="0"/>
              </a:rPr>
              <a:t>öster</a:t>
            </a:r>
            <a:r>
              <a:rPr lang="en-US" sz="1400" dirty="0" smtClean="0">
                <a:solidFill>
                  <a:schemeClr val="dk1"/>
                </a:solidFill>
                <a:latin typeface="Imprima" pitchFamily="2" charset="0"/>
              </a:rPr>
              <a:t>.</a:t>
            </a:r>
            <a:endParaRPr lang="tr-TR" sz="1400" dirty="0" smtClean="0">
              <a:solidFill>
                <a:schemeClr val="dk1"/>
              </a:solidFill>
              <a:latin typeface="Imprima" pitchFamily="2"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a:t>
            </a:r>
            <a:endParaRPr lang="en-US" sz="1200" dirty="0" smtClean="0">
              <a:solidFill>
                <a:srgbClr val="FF0000"/>
              </a:solidFill>
              <a:latin typeface="Consolas" panose="020B0609020204030204" pitchFamily="49" charset="0"/>
            </a:endParaRPr>
          </a:p>
          <a:p>
            <a:pPr marL="0" indent="0">
              <a:spcBef>
                <a:spcPts val="0"/>
              </a:spcBef>
              <a:buNone/>
            </a:pPr>
            <a:endParaRPr lang="tr-TR" sz="1200" dirty="0" smtClean="0">
              <a:solidFill>
                <a:srgbClr val="FF0000"/>
              </a:solidFill>
              <a:latin typeface="Consolas" panose="020B0609020204030204" pitchFamily="49" charset="0"/>
            </a:endParaRPr>
          </a:p>
          <a:p>
            <a:pPr marL="0" indent="0">
              <a:spcBef>
                <a:spcPts val="0"/>
              </a:spcBef>
              <a:buNone/>
            </a:pPr>
            <a:endParaRPr lang="tr-TR" sz="1400" dirty="0">
              <a:latin typeface="Viga" panose="020B0800030000020004" pitchFamily="34" charset="0"/>
            </a:endParaRPr>
          </a:p>
        </p:txBody>
      </p:sp>
      <p:grpSp>
        <p:nvGrpSpPr>
          <p:cNvPr id="7" name="Google Shape;1323;p42"/>
          <p:cNvGrpSpPr/>
          <p:nvPr/>
        </p:nvGrpSpPr>
        <p:grpSpPr>
          <a:xfrm>
            <a:off x="551306" y="2045772"/>
            <a:ext cx="3556071" cy="457075"/>
            <a:chOff x="3917263" y="1628700"/>
            <a:chExt cx="1309500" cy="457075"/>
          </a:xfrm>
        </p:grpSpPr>
        <p:sp>
          <p:nvSpPr>
            <p:cNvPr id="8" name="Google Shape;1324;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9" name="Google Shape;1325;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10" name="Google Shape;1326;p42"/>
          <p:cNvGrpSpPr/>
          <p:nvPr/>
        </p:nvGrpSpPr>
        <p:grpSpPr>
          <a:xfrm>
            <a:off x="572231" y="619623"/>
            <a:ext cx="1564888" cy="457075"/>
            <a:chOff x="1690075" y="1628700"/>
            <a:chExt cx="1309500" cy="457075"/>
          </a:xfrm>
        </p:grpSpPr>
        <p:sp>
          <p:nvSpPr>
            <p:cNvPr id="11" name="Google Shape;1327;p42"/>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12" name="Google Shape;1328;p42"/>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13" name="Google Shape;1329;p42"/>
          <p:cNvSpPr txBox="1">
            <a:spLocks/>
          </p:cNvSpPr>
          <p:nvPr/>
        </p:nvSpPr>
        <p:spPr>
          <a:xfrm>
            <a:off x="572231" y="3914158"/>
            <a:ext cx="3553996" cy="271865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Filtre nesnesiyle eşleşen tüm belgeleri bulun</a:t>
            </a: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 name: “Mu” })</a:t>
            </a:r>
          </a:p>
          <a:p>
            <a:pPr marL="0" indent="0">
              <a:spcBef>
                <a:spcPts val="0"/>
              </a:spcBef>
              <a:buNone/>
            </a:pPr>
            <a:r>
              <a:rPr lang="tr-TR" sz="1400" dirty="0" smtClean="0">
                <a:latin typeface="Imprima" pitchFamily="2" charset="0"/>
              </a:rPr>
              <a:t>Mu adındaki tüm kullanıcıları alın</a:t>
            </a:r>
          </a:p>
          <a:p>
            <a:pPr marL="0" indent="0">
              <a:spcBef>
                <a:spcPts val="0"/>
              </a:spcBef>
              <a:buNone/>
            </a:pPr>
            <a:endParaRPr lang="tr-TR" sz="1400" dirty="0" smtClean="0">
              <a:latin typeface="Viga" panose="020B0800030000020004" pitchFamily="34" charset="0"/>
            </a:endParaRPr>
          </a:p>
          <a:p>
            <a:pPr marL="0" indent="0">
              <a:spcBef>
                <a:spcPts val="0"/>
              </a:spcBef>
              <a:buNone/>
            </a:pPr>
            <a:r>
              <a:rPr lang="tr-TR" sz="1200" dirty="0" smtClean="0">
                <a:solidFill>
                  <a:srgbClr val="FF0000"/>
                </a:solidFill>
                <a:latin typeface="Consolas" panose="020B0609020204030204" pitchFamily="49" charset="0"/>
              </a:rPr>
              <a:t>db.users.find({ “address.street”: “123 Main St” })</a:t>
            </a:r>
          </a:p>
          <a:p>
            <a:pPr marL="0" indent="0">
              <a:spcBef>
                <a:spcPts val="0"/>
              </a:spcBef>
              <a:buNone/>
            </a:pPr>
            <a:r>
              <a:rPr lang="tr-TR" sz="1400" dirty="0" smtClean="0">
                <a:latin typeface="Imprima" pitchFamily="2" charset="0"/>
              </a:rPr>
              <a:t>Adres alanı 123 Main St değerine sahip bir sokak alanına sahip tüm kullanıcıları alın</a:t>
            </a:r>
            <a:endParaRPr lang="en-US" sz="1400" dirty="0" smtClean="0">
              <a:latin typeface="Imprima" pitchFamily="2"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a:t>
            </a:r>
            <a:r>
              <a:rPr lang="tr-TR" sz="1200" dirty="0">
                <a:solidFill>
                  <a:srgbClr val="FF0000"/>
                </a:solidFill>
                <a:latin typeface="Consolas" panose="020B0609020204030204" pitchFamily="49" charset="0"/>
              </a:rPr>
              <a:t>({ </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name</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Mu</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 {name: 1, age: 1}</a:t>
            </a:r>
            <a:r>
              <a:rPr lang="tr-TR" sz="1200" dirty="0" smtClean="0">
                <a:solidFill>
                  <a:srgbClr val="FF0000"/>
                </a:solidFill>
                <a:latin typeface="Consolas" panose="020B0609020204030204" pitchFamily="49" charset="0"/>
              </a:rPr>
              <a:t>)</a:t>
            </a:r>
            <a:endParaRPr lang="tr-TR" sz="1200" dirty="0">
              <a:solidFill>
                <a:srgbClr val="FF0000"/>
              </a:solidFill>
              <a:latin typeface="Consolas" panose="020B0609020204030204" pitchFamily="49" charset="0"/>
            </a:endParaRPr>
          </a:p>
          <a:p>
            <a:pPr marL="0" indent="0">
              <a:spcBef>
                <a:spcPts val="0"/>
              </a:spcBef>
              <a:buNone/>
            </a:pPr>
            <a:endParaRPr lang="en-US" sz="1400" dirty="0" smtClean="0">
              <a:latin typeface="Imprima" pitchFamily="2" charset="0"/>
            </a:endParaRPr>
          </a:p>
          <a:p>
            <a:pPr marL="0" indent="0">
              <a:spcBef>
                <a:spcPts val="0"/>
              </a:spcBef>
              <a:buNone/>
            </a:pPr>
            <a:r>
              <a:rPr lang="tr-TR" sz="1200" dirty="0">
                <a:solidFill>
                  <a:srgbClr val="FF0000"/>
                </a:solidFill>
                <a:latin typeface="Consolas" panose="020B0609020204030204" pitchFamily="49" charset="0"/>
              </a:rPr>
              <a:t>db.users.find({ “</a:t>
            </a:r>
            <a:r>
              <a:rPr lang="en-US" sz="1200" dirty="0">
                <a:solidFill>
                  <a:srgbClr val="FF0000"/>
                </a:solidFill>
                <a:latin typeface="Consolas" panose="020B0609020204030204" pitchFamily="49" charset="0"/>
              </a:rPr>
              <a:t>name</a:t>
            </a:r>
            <a:r>
              <a:rPr lang="tr-TR" sz="1200" dirty="0">
                <a:solidFill>
                  <a:srgbClr val="FF0000"/>
                </a:solidFill>
                <a:latin typeface="Consolas" panose="020B0609020204030204" pitchFamily="49" charset="0"/>
              </a:rPr>
              <a:t>”: “</a:t>
            </a:r>
            <a:r>
              <a:rPr lang="en-US" sz="1200" dirty="0">
                <a:solidFill>
                  <a:srgbClr val="FF0000"/>
                </a:solidFill>
                <a:latin typeface="Consolas" panose="020B0609020204030204" pitchFamily="49" charset="0"/>
              </a:rPr>
              <a:t>Mu</a:t>
            </a:r>
            <a:r>
              <a:rPr lang="tr-TR" sz="1200" dirty="0">
                <a:solidFill>
                  <a:srgbClr val="FF0000"/>
                </a:solidFill>
                <a:latin typeface="Consolas" panose="020B0609020204030204" pitchFamily="49" charset="0"/>
              </a:rPr>
              <a:t>” }</a:t>
            </a:r>
            <a:r>
              <a:rPr lang="en-US" sz="1200" dirty="0">
                <a:solidFill>
                  <a:srgbClr val="FF0000"/>
                </a:solidFill>
                <a:latin typeface="Consolas" panose="020B0609020204030204" pitchFamily="49" charset="0"/>
              </a:rPr>
              <a:t>, {name: 1, age: </a:t>
            </a:r>
            <a:r>
              <a:rPr lang="en-US" sz="1200" dirty="0" smtClean="0">
                <a:solidFill>
                  <a:srgbClr val="FF0000"/>
                </a:solidFill>
                <a:latin typeface="Consolas" panose="020B0609020204030204" pitchFamily="49" charset="0"/>
              </a:rPr>
              <a:t>1, </a:t>
            </a:r>
            <a:r>
              <a:rPr lang="en-US" sz="1200" dirty="0" smtClean="0">
                <a:solidFill>
                  <a:schemeClr val="accent1"/>
                </a:solidFill>
                <a:latin typeface="Consolas" panose="020B0609020204030204" pitchFamily="49" charset="0"/>
              </a:rPr>
              <a:t>_id: 0</a:t>
            </a:r>
            <a:r>
              <a:rPr lang="en-US" sz="1200" dirty="0" smtClean="0">
                <a:solidFill>
                  <a:srgbClr val="FF0000"/>
                </a:solidFill>
                <a:latin typeface="Consolas" panose="020B0609020204030204" pitchFamily="49" charset="0"/>
              </a:rPr>
              <a:t>}</a:t>
            </a:r>
            <a:r>
              <a:rPr lang="tr-TR" sz="1200" dirty="0">
                <a:solidFill>
                  <a:srgbClr val="FF0000"/>
                </a:solidFill>
                <a:latin typeface="Consolas" panose="020B0609020204030204" pitchFamily="49" charset="0"/>
              </a:rPr>
              <a:t>)</a:t>
            </a:r>
            <a:endParaRPr lang="tr-TR" sz="1200" dirty="0">
              <a:latin typeface="Imprima" pitchFamily="2" charset="0"/>
            </a:endParaRPr>
          </a:p>
        </p:txBody>
      </p:sp>
      <p:grpSp>
        <p:nvGrpSpPr>
          <p:cNvPr id="16" name="Google Shape;1331;p42"/>
          <p:cNvGrpSpPr/>
          <p:nvPr/>
        </p:nvGrpSpPr>
        <p:grpSpPr>
          <a:xfrm>
            <a:off x="551306" y="3409458"/>
            <a:ext cx="3556070" cy="457075"/>
            <a:chOff x="3917263" y="1628700"/>
            <a:chExt cx="1309500" cy="457075"/>
          </a:xfrm>
        </p:grpSpPr>
        <p:sp>
          <p:nvSpPr>
            <p:cNvPr id="17" name="Google Shape;133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18" name="Google Shape;133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19" name="Google Shape;1334;p42"/>
          <p:cNvSpPr txBox="1">
            <a:spLocks/>
          </p:cNvSpPr>
          <p:nvPr/>
        </p:nvSpPr>
        <p:spPr>
          <a:xfrm>
            <a:off x="195577" y="315223"/>
            <a:ext cx="2179729" cy="732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Read</a:t>
            </a:r>
            <a:endParaRPr lang="tr-TR" sz="1700" b="1" dirty="0">
              <a:latin typeface="Viga" panose="020B0800030000020004" pitchFamily="34" charset="0"/>
            </a:endParaRPr>
          </a:p>
        </p:txBody>
      </p:sp>
      <p:sp>
        <p:nvSpPr>
          <p:cNvPr id="20" name="Google Shape;1335;p42"/>
          <p:cNvSpPr txBox="1">
            <a:spLocks/>
          </p:cNvSpPr>
          <p:nvPr/>
        </p:nvSpPr>
        <p:spPr>
          <a:xfrm>
            <a:off x="572230" y="1741372"/>
            <a:ext cx="3530022"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find</a:t>
            </a:r>
            <a:endParaRPr lang="tr-TR" sz="1700" b="1" dirty="0">
              <a:latin typeface="Viga" panose="020B0800030000020004" pitchFamily="34" charset="0"/>
            </a:endParaRPr>
          </a:p>
        </p:txBody>
      </p:sp>
      <p:sp>
        <p:nvSpPr>
          <p:cNvPr id="21" name="Google Shape;1336;p42"/>
          <p:cNvSpPr txBox="1">
            <a:spLocks/>
          </p:cNvSpPr>
          <p:nvPr/>
        </p:nvSpPr>
        <p:spPr>
          <a:xfrm>
            <a:off x="572230" y="3105058"/>
            <a:ext cx="3530023"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find(&lt;filterObject&gt;)</a:t>
            </a:r>
            <a:endParaRPr lang="tr-TR" sz="1700" b="1" dirty="0">
              <a:latin typeface="Viga" panose="020B0800030000020004" pitchFamily="34" charset="0"/>
            </a:endParaRPr>
          </a:p>
        </p:txBody>
      </p:sp>
      <p:grpSp>
        <p:nvGrpSpPr>
          <p:cNvPr id="23" name="Google Shape;1338;p42"/>
          <p:cNvGrpSpPr/>
          <p:nvPr/>
        </p:nvGrpSpPr>
        <p:grpSpPr>
          <a:xfrm>
            <a:off x="4383497" y="4641964"/>
            <a:ext cx="4239163" cy="457075"/>
            <a:chOff x="3917263" y="1628700"/>
            <a:chExt cx="1309500" cy="457075"/>
          </a:xfrm>
        </p:grpSpPr>
        <p:sp>
          <p:nvSpPr>
            <p:cNvPr id="24" name="Google Shape;1339;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25" name="Google Shape;1340;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26" name="Google Shape;1341;p42"/>
          <p:cNvGrpSpPr/>
          <p:nvPr/>
        </p:nvGrpSpPr>
        <p:grpSpPr>
          <a:xfrm>
            <a:off x="8544472" y="2282176"/>
            <a:ext cx="3524695" cy="457075"/>
            <a:chOff x="3917263" y="1628700"/>
            <a:chExt cx="1309500" cy="457075"/>
          </a:xfrm>
        </p:grpSpPr>
        <p:sp>
          <p:nvSpPr>
            <p:cNvPr id="27" name="Google Shape;134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28" name="Google Shape;134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29" name="Google Shape;1344;p42"/>
          <p:cNvGrpSpPr/>
          <p:nvPr/>
        </p:nvGrpSpPr>
        <p:grpSpPr>
          <a:xfrm>
            <a:off x="4383497" y="956063"/>
            <a:ext cx="4239163" cy="457075"/>
            <a:chOff x="6144425" y="3228900"/>
            <a:chExt cx="1309500" cy="457075"/>
          </a:xfrm>
        </p:grpSpPr>
        <p:sp>
          <p:nvSpPr>
            <p:cNvPr id="30" name="Google Shape;1345;p42"/>
            <p:cNvSpPr/>
            <p:nvPr/>
          </p:nvSpPr>
          <p:spPr>
            <a:xfrm>
              <a:off x="6144425" y="32289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31" name="Google Shape;1346;p42"/>
            <p:cNvSpPr/>
            <p:nvPr/>
          </p:nvSpPr>
          <p:spPr>
            <a:xfrm>
              <a:off x="6144425" y="32289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34" name="Google Shape;1349;p42"/>
          <p:cNvSpPr txBox="1">
            <a:spLocks/>
          </p:cNvSpPr>
          <p:nvPr/>
        </p:nvSpPr>
        <p:spPr>
          <a:xfrm>
            <a:off x="8544471" y="1987301"/>
            <a:ext cx="3379082"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a:latin typeface="Viga" panose="020B0800030000020004" pitchFamily="34" charset="0"/>
              </a:rPr>
              <a:t>countDocuments</a:t>
            </a:r>
          </a:p>
        </p:txBody>
      </p:sp>
      <p:sp>
        <p:nvSpPr>
          <p:cNvPr id="35" name="Google Shape;1350;p42"/>
          <p:cNvSpPr txBox="1">
            <a:spLocks/>
          </p:cNvSpPr>
          <p:nvPr/>
        </p:nvSpPr>
        <p:spPr>
          <a:xfrm>
            <a:off x="4395265" y="4347089"/>
            <a:ext cx="4191884"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a:latin typeface="Viga" panose="020B0800030000020004" pitchFamily="34" charset="0"/>
              </a:rPr>
              <a:t>findOne</a:t>
            </a:r>
          </a:p>
        </p:txBody>
      </p:sp>
      <p:sp>
        <p:nvSpPr>
          <p:cNvPr id="36" name="Google Shape;1351;p42"/>
          <p:cNvSpPr txBox="1">
            <a:spLocks/>
          </p:cNvSpPr>
          <p:nvPr/>
        </p:nvSpPr>
        <p:spPr>
          <a:xfrm>
            <a:off x="4516369" y="661188"/>
            <a:ext cx="4064033"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600" b="1" dirty="0">
                <a:latin typeface="Viga" panose="020B0800030000020004" pitchFamily="34" charset="0"/>
              </a:rPr>
              <a:t>find(&lt;filterObject</a:t>
            </a:r>
            <a:r>
              <a:rPr lang="tr-TR" sz="1600" b="1" dirty="0" smtClean="0">
                <a:latin typeface="Viga" panose="020B0800030000020004" pitchFamily="34" charset="0"/>
              </a:rPr>
              <a:t>&gt;,</a:t>
            </a:r>
            <a:r>
              <a:rPr lang="en-US" sz="1600" b="1" dirty="0" smtClean="0">
                <a:latin typeface="Viga" panose="020B0800030000020004" pitchFamily="34" charset="0"/>
              </a:rPr>
              <a:t> </a:t>
            </a:r>
            <a:r>
              <a:rPr lang="tr-TR" sz="1600" b="1" dirty="0" smtClean="0">
                <a:latin typeface="Viga" panose="020B0800030000020004" pitchFamily="34" charset="0"/>
              </a:rPr>
              <a:t>&lt;</a:t>
            </a:r>
            <a:r>
              <a:rPr lang="tr-TR" sz="1600" b="1" dirty="0">
                <a:latin typeface="Viga" panose="020B0800030000020004" pitchFamily="34" charset="0"/>
              </a:rPr>
              <a:t>selectObject</a:t>
            </a:r>
            <a:r>
              <a:rPr lang="tr-TR" sz="1600" b="1" dirty="0" smtClean="0">
                <a:latin typeface="Viga" panose="020B0800030000020004" pitchFamily="34" charset="0"/>
              </a:rPr>
              <a:t>&gt;)</a:t>
            </a:r>
            <a:endParaRPr lang="tr-TR" sz="1600" b="1" dirty="0">
              <a:latin typeface="Viga" panose="020B0800030000020004" pitchFamily="34" charset="0"/>
            </a:endParaRPr>
          </a:p>
        </p:txBody>
      </p:sp>
      <p:sp>
        <p:nvSpPr>
          <p:cNvPr id="58" name="Google Shape;1322;p42"/>
          <p:cNvSpPr txBox="1">
            <a:spLocks/>
          </p:cNvSpPr>
          <p:nvPr/>
        </p:nvSpPr>
        <p:spPr>
          <a:xfrm>
            <a:off x="4516369" y="5248264"/>
            <a:ext cx="4064033" cy="1578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solidFill>
                  <a:schemeClr val="dk1"/>
                </a:solidFill>
                <a:latin typeface="Imprima" pitchFamily="2" charset="0"/>
              </a:rPr>
              <a:t>Bul ile aynıdır, ancak yalnızca filtre nesnesiyle eşleşen ilk belgeyi döndürür.</a:t>
            </a:r>
          </a:p>
          <a:p>
            <a:pPr marL="0" indent="0">
              <a:spcBef>
                <a:spcPts val="0"/>
              </a:spcBef>
              <a:buNone/>
            </a:pPr>
            <a:endParaRPr lang="en-US" sz="1400" dirty="0" smtClean="0">
              <a:solidFill>
                <a:schemeClr val="dk1"/>
              </a:solidFill>
              <a:latin typeface="Viga" panose="020B0800030000020004" pitchFamily="34" charset="0"/>
            </a:endParaRPr>
          </a:p>
          <a:p>
            <a:pPr marL="0" indent="0">
              <a:spcBef>
                <a:spcPts val="0"/>
              </a:spcBef>
              <a:buNone/>
            </a:pPr>
            <a:r>
              <a:rPr lang="tr-TR" sz="1200" dirty="0" smtClean="0">
                <a:solidFill>
                  <a:srgbClr val="FF0000"/>
                </a:solidFill>
                <a:latin typeface="Imprima" pitchFamily="2" charset="0"/>
              </a:rPr>
              <a:t>db.users.findOne</a:t>
            </a:r>
            <a:r>
              <a:rPr lang="tr-TR" sz="1200" dirty="0">
                <a:solidFill>
                  <a:srgbClr val="FF0000"/>
                </a:solidFill>
                <a:latin typeface="Imprima" pitchFamily="2" charset="0"/>
              </a:rPr>
              <a:t>({ name: </a:t>
            </a:r>
            <a:r>
              <a:rPr lang="tr-TR" sz="1200" dirty="0" smtClean="0">
                <a:solidFill>
                  <a:srgbClr val="FF0000"/>
                </a:solidFill>
                <a:latin typeface="Imprima" pitchFamily="2" charset="0"/>
              </a:rPr>
              <a:t>“Mu” })</a:t>
            </a:r>
            <a:endParaRPr lang="en-US" sz="1200" dirty="0" smtClean="0">
              <a:solidFill>
                <a:srgbClr val="FF0000"/>
              </a:solidFill>
              <a:latin typeface="Imprima" pitchFamily="2" charset="0"/>
            </a:endParaRPr>
          </a:p>
          <a:p>
            <a:pPr marL="0" indent="0">
              <a:spcBef>
                <a:spcPts val="0"/>
              </a:spcBef>
              <a:buNone/>
            </a:pPr>
            <a:r>
              <a:rPr lang="tr-TR" sz="1400" dirty="0" smtClean="0">
                <a:solidFill>
                  <a:schemeClr val="dk1"/>
                </a:solidFill>
                <a:latin typeface="Imprima" pitchFamily="2" charset="0"/>
              </a:rPr>
              <a:t>Mu </a:t>
            </a:r>
            <a:r>
              <a:rPr lang="tr-TR" sz="1400" dirty="0">
                <a:solidFill>
                  <a:schemeClr val="dk1"/>
                </a:solidFill>
                <a:latin typeface="Imprima" pitchFamily="2" charset="0"/>
              </a:rPr>
              <a:t>adındaki ilk kullanıcıyı edinin</a:t>
            </a:r>
          </a:p>
        </p:txBody>
      </p:sp>
      <p:sp>
        <p:nvSpPr>
          <p:cNvPr id="59" name="Google Shape;1329;p42"/>
          <p:cNvSpPr txBox="1">
            <a:spLocks/>
          </p:cNvSpPr>
          <p:nvPr/>
        </p:nvSpPr>
        <p:spPr>
          <a:xfrm>
            <a:off x="4364433" y="1562362"/>
            <a:ext cx="4258227" cy="278472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Filtre nesnesiyle eşleşen ancak yalnızca seçili nesnede belirtilen alanı döndüren tüm belgeleri </a:t>
            </a:r>
            <a:r>
              <a:rPr lang="tr-TR" sz="1400" dirty="0" smtClean="0">
                <a:latin typeface="Imprima" pitchFamily="2" charset="0"/>
              </a:rPr>
              <a:t>bulun</a:t>
            </a:r>
            <a:r>
              <a:rPr lang="en-US" sz="1400" dirty="0" smtClean="0">
                <a:latin typeface="Imprima" pitchFamily="2" charset="0"/>
              </a:rPr>
              <a:t>.</a:t>
            </a:r>
          </a:p>
          <a:p>
            <a:pPr marL="0" indent="0">
              <a:spcBef>
                <a:spcPts val="0"/>
              </a:spcBef>
              <a:buNone/>
            </a:pPr>
            <a:endParaRPr lang="en-US" sz="1400" dirty="0">
              <a:latin typeface="Viga" panose="020B0800030000020004" pitchFamily="34"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 name: “Mu” }, { name: 1, age: 1 })</a:t>
            </a:r>
          </a:p>
          <a:p>
            <a:pPr marL="0" indent="0">
              <a:spcBef>
                <a:spcPts val="0"/>
              </a:spcBef>
              <a:buNone/>
            </a:pPr>
            <a:r>
              <a:rPr lang="tr-TR" sz="1400" dirty="0" smtClean="0">
                <a:latin typeface="Imprima" pitchFamily="2" charset="0"/>
              </a:rPr>
              <a:t>Tüm kullanıcıları Mu adıyla alın, ancak yalnızca adlarını, yaşlarını ve _id'lerini döndürün</a:t>
            </a:r>
          </a:p>
          <a:p>
            <a:pPr marL="0" indent="0">
              <a:spcBef>
                <a:spcPts val="0"/>
              </a:spcBef>
              <a:buNone/>
            </a:pPr>
            <a:endParaRPr lang="en-US" sz="1400" dirty="0">
              <a:latin typeface="Viga" panose="020B0800030000020004" pitchFamily="34" charset="0"/>
            </a:endParaRPr>
          </a:p>
          <a:p>
            <a:pPr marL="0" indent="0">
              <a:spcBef>
                <a:spcPts val="0"/>
              </a:spcBef>
              <a:buNone/>
            </a:pPr>
            <a:r>
              <a:rPr lang="tr-TR" sz="1200" dirty="0" smtClean="0">
                <a:solidFill>
                  <a:srgbClr val="FF0000"/>
                </a:solidFill>
                <a:latin typeface="Consolas" panose="020B0609020204030204" pitchFamily="49" charset="0"/>
              </a:rPr>
              <a:t>db.users.find({}, { age: 0 })</a:t>
            </a:r>
          </a:p>
          <a:p>
            <a:pPr marL="0" indent="0">
              <a:spcBef>
                <a:spcPts val="0"/>
              </a:spcBef>
              <a:buNone/>
            </a:pPr>
            <a:r>
              <a:rPr lang="tr-TR" sz="1400" dirty="0" smtClean="0">
                <a:latin typeface="Imprima" pitchFamily="2" charset="0"/>
              </a:rPr>
              <a:t>Tüm kullanıcıları al ve yaş hariç tüm sütunları döndür</a:t>
            </a:r>
          </a:p>
        </p:txBody>
      </p:sp>
      <p:sp>
        <p:nvSpPr>
          <p:cNvPr id="55" name="Google Shape;1322;p42"/>
          <p:cNvSpPr txBox="1">
            <a:spLocks/>
          </p:cNvSpPr>
          <p:nvPr/>
        </p:nvSpPr>
        <p:spPr>
          <a:xfrm>
            <a:off x="8544664" y="2903261"/>
            <a:ext cx="3678348" cy="1578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solidFill>
                  <a:schemeClr val="dk1"/>
                </a:solidFill>
                <a:latin typeface="Imprima" pitchFamily="2" charset="0"/>
              </a:rPr>
              <a:t>Kendisine iletilen filtre nesnesiyle eşleşen belgelerin sayısını </a:t>
            </a:r>
            <a:r>
              <a:rPr lang="tr-TR" sz="1400" dirty="0" smtClean="0">
                <a:solidFill>
                  <a:schemeClr val="dk1"/>
                </a:solidFill>
                <a:latin typeface="Imprima" pitchFamily="2" charset="0"/>
              </a:rPr>
              <a:t>döndür</a:t>
            </a:r>
            <a:endParaRPr lang="en-US" sz="1400" dirty="0" smtClean="0">
              <a:solidFill>
                <a:schemeClr val="dk1"/>
              </a:solidFill>
              <a:latin typeface="Imprima" pitchFamily="2" charset="0"/>
            </a:endParaRPr>
          </a:p>
          <a:p>
            <a:pPr marL="0" indent="0">
              <a:spcBef>
                <a:spcPts val="0"/>
              </a:spcBef>
              <a:buNone/>
            </a:pPr>
            <a:endParaRPr lang="en-US" sz="1400" dirty="0">
              <a:solidFill>
                <a:schemeClr val="dk1"/>
              </a:solidFill>
              <a:latin typeface="Viga" panose="020B0800030000020004" pitchFamily="34"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db.users.countDocuments</a:t>
            </a:r>
            <a:r>
              <a:rPr lang="tr-TR" sz="1200" dirty="0">
                <a:solidFill>
                  <a:srgbClr val="FF0000"/>
                </a:solidFill>
                <a:latin typeface="Consolas" panose="020B0609020204030204" pitchFamily="49" charset="0"/>
              </a:rPr>
              <a:t>({ name: </a:t>
            </a:r>
            <a:r>
              <a:rPr lang="tr-TR" sz="1200" dirty="0" smtClean="0">
                <a:solidFill>
                  <a:srgbClr val="FF0000"/>
                </a:solidFill>
                <a:latin typeface="Consolas" panose="020B0609020204030204" pitchFamily="49" charset="0"/>
              </a:rPr>
              <a:t>“Mu” </a:t>
            </a:r>
            <a:r>
              <a:rPr lang="tr-TR" sz="1200" dirty="0">
                <a:solidFill>
                  <a:srgbClr val="FF0000"/>
                </a:solidFill>
                <a:latin typeface="Consolas" panose="020B0609020204030204" pitchFamily="49" charset="0"/>
              </a:rPr>
              <a:t>})</a:t>
            </a:r>
          </a:p>
          <a:p>
            <a:pPr marL="0" indent="0">
              <a:spcBef>
                <a:spcPts val="0"/>
              </a:spcBef>
              <a:buNone/>
            </a:pPr>
            <a:r>
              <a:rPr lang="tr-TR" sz="1400" dirty="0" smtClean="0">
                <a:latin typeface="Imprima" pitchFamily="2" charset="0"/>
              </a:rPr>
              <a:t>Mu </a:t>
            </a:r>
            <a:r>
              <a:rPr lang="tr-TR" sz="1400" dirty="0">
                <a:latin typeface="Imprima" pitchFamily="2" charset="0"/>
              </a:rPr>
              <a:t>isimli kullanıcı sayısını öğrenin</a:t>
            </a:r>
          </a:p>
        </p:txBody>
      </p:sp>
      <p:pic>
        <p:nvPicPr>
          <p:cNvPr id="3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498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1057;p36"/>
          <p:cNvSpPr txBox="1">
            <a:spLocks/>
          </p:cNvSpPr>
          <p:nvPr/>
        </p:nvSpPr>
        <p:spPr>
          <a:xfrm>
            <a:off x="973180" y="1516540"/>
            <a:ext cx="4071900" cy="115321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Tüm kullanıcıları ada göre alfabetik sıraya göre sıralayın ve ardından herhangi bir ad </a:t>
            </a:r>
            <a:r>
              <a:rPr lang="tr-TR" sz="1400" dirty="0" smtClean="0">
                <a:latin typeface="Imprima" pitchFamily="2" charset="0"/>
              </a:rPr>
              <a:t>varsa</a:t>
            </a:r>
            <a:r>
              <a:rPr lang="en-US" sz="1400" dirty="0" smtClean="0">
                <a:latin typeface="Imprima" pitchFamily="2" charset="0"/>
              </a:rPr>
              <a:t>.</a:t>
            </a: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en-US" sz="1200" dirty="0">
                <a:solidFill>
                  <a:srgbClr val="FF0000"/>
                </a:solidFill>
                <a:latin typeface="Consolas" panose="020B0609020204030204" pitchFamily="49" charset="0"/>
              </a:rPr>
              <a:t>db.users.find().sort({ name: 1, age: -1 })</a:t>
            </a:r>
          </a:p>
          <a:p>
            <a:pPr marL="0" indent="0">
              <a:spcBef>
                <a:spcPts val="0"/>
              </a:spcBef>
              <a:buNone/>
            </a:pPr>
            <a:r>
              <a:rPr lang="tr-TR" sz="1400" dirty="0">
                <a:latin typeface="Imprima" pitchFamily="2" charset="0"/>
              </a:rPr>
              <a:t>yaşa göre aynı sıralama ters </a:t>
            </a:r>
            <a:r>
              <a:rPr lang="tr-TR" sz="1400" dirty="0" smtClean="0">
                <a:latin typeface="Imprima" pitchFamily="2" charset="0"/>
              </a:rPr>
              <a:t>sırada</a:t>
            </a:r>
          </a:p>
          <a:p>
            <a:pPr marL="0" indent="0">
              <a:spcBef>
                <a:spcPts val="0"/>
              </a:spcBef>
              <a:buNone/>
            </a:pPr>
            <a:endParaRPr lang="tr-TR" sz="1400" dirty="0">
              <a:latin typeface="Imprima" pitchFamily="2" charset="0"/>
            </a:endParaRPr>
          </a:p>
          <a:p>
            <a:pPr marL="0" indent="0">
              <a:spcBef>
                <a:spcPts val="0"/>
              </a:spcBef>
              <a:buNone/>
            </a:pPr>
            <a:r>
              <a:rPr lang="en-US" sz="1200" dirty="0">
                <a:solidFill>
                  <a:srgbClr val="FF0000"/>
                </a:solidFill>
                <a:latin typeface="Consolas" panose="020B0609020204030204" pitchFamily="49" charset="0"/>
              </a:rPr>
              <a:t>db.users.find().sort({ name: </a:t>
            </a:r>
            <a:r>
              <a:rPr lang="en-US" sz="1200" dirty="0" smtClean="0">
                <a:solidFill>
                  <a:srgbClr val="FF0000"/>
                </a:solidFill>
                <a:latin typeface="Consolas" panose="020B0609020204030204" pitchFamily="49" charset="0"/>
              </a:rPr>
              <a:t>-1})</a:t>
            </a:r>
            <a:r>
              <a:rPr lang="tr-TR" sz="1200" dirty="0" smtClean="0">
                <a:solidFill>
                  <a:srgbClr val="FF0000"/>
                </a:solidFill>
                <a:latin typeface="Consolas" panose="020B0609020204030204" pitchFamily="49" charset="0"/>
              </a:rPr>
              <a:t>.limit</a:t>
            </a:r>
            <a:r>
              <a:rPr lang="en-US" sz="1200" dirty="0" smtClean="0">
                <a:solidFill>
                  <a:srgbClr val="FF0000"/>
                </a:solidFill>
                <a:latin typeface="Consolas" panose="020B0609020204030204" pitchFamily="49" charset="0"/>
              </a:rPr>
              <a:t>(2)</a:t>
            </a:r>
            <a:endParaRPr lang="en-US" sz="1200" dirty="0">
              <a:solidFill>
                <a:srgbClr val="FF0000"/>
              </a:solidFill>
              <a:latin typeface="Consolas" panose="020B0609020204030204" pitchFamily="49" charset="0"/>
            </a:endParaRPr>
          </a:p>
          <a:p>
            <a:pPr marL="0" indent="0">
              <a:spcBef>
                <a:spcPts val="0"/>
              </a:spcBef>
              <a:buNone/>
            </a:pPr>
            <a:endParaRPr lang="tr-TR" sz="1400" dirty="0">
              <a:latin typeface="Imprima" pitchFamily="2" charset="0"/>
            </a:endParaRPr>
          </a:p>
        </p:txBody>
      </p:sp>
      <p:sp>
        <p:nvSpPr>
          <p:cNvPr id="34" name="Google Shape;1058;p36"/>
          <p:cNvSpPr txBox="1">
            <a:spLocks/>
          </p:cNvSpPr>
          <p:nvPr/>
        </p:nvSpPr>
        <p:spPr>
          <a:xfrm>
            <a:off x="973180" y="1025315"/>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sort</a:t>
            </a:r>
          </a:p>
        </p:txBody>
      </p:sp>
      <p:sp>
        <p:nvSpPr>
          <p:cNvPr id="35" name="Google Shape;1059;p36"/>
          <p:cNvSpPr txBox="1">
            <a:spLocks/>
          </p:cNvSpPr>
          <p:nvPr/>
        </p:nvSpPr>
        <p:spPr>
          <a:xfrm>
            <a:off x="3605535" y="3441502"/>
            <a:ext cx="4071900" cy="12723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Yalnızca belirli sayıda belge </a:t>
            </a:r>
            <a:r>
              <a:rPr lang="tr-TR" sz="1400" dirty="0" smtClean="0">
                <a:latin typeface="Imprima" pitchFamily="2" charset="0"/>
              </a:rPr>
              <a:t>döndür</a:t>
            </a:r>
            <a:r>
              <a:rPr lang="en-US" sz="1400" dirty="0" smtClean="0">
                <a:latin typeface="Imprima" pitchFamily="2" charset="0"/>
              </a:rPr>
              <a:t>.</a:t>
            </a: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db.users.find().limit(2</a:t>
            </a:r>
            <a:r>
              <a:rPr lang="tr-TR" sz="1200" dirty="0" smtClean="0">
                <a:solidFill>
                  <a:srgbClr val="FF0000"/>
                </a:solidFill>
                <a:latin typeface="Consolas" panose="020B0609020204030204" pitchFamily="49" charset="0"/>
              </a:rPr>
              <a:t>)</a:t>
            </a:r>
            <a:endParaRPr lang="tr-TR" sz="1400" dirty="0" smtClean="0">
              <a:latin typeface="Imprima" pitchFamily="2" charset="0"/>
            </a:endParaRPr>
          </a:p>
          <a:p>
            <a:pPr marL="0" indent="0">
              <a:spcBef>
                <a:spcPts val="0"/>
              </a:spcBef>
              <a:buNone/>
            </a:pPr>
            <a:r>
              <a:rPr lang="tr-TR" sz="1400" dirty="0">
                <a:latin typeface="Imprima" pitchFamily="2" charset="0"/>
              </a:rPr>
              <a:t>Yalnızca ilk 2 kullanıcıyı </a:t>
            </a:r>
            <a:r>
              <a:rPr lang="tr-TR" sz="1400" dirty="0" smtClean="0">
                <a:latin typeface="Imprima" pitchFamily="2" charset="0"/>
              </a:rPr>
              <a:t>döndür</a:t>
            </a:r>
            <a:r>
              <a:rPr lang="en-US" sz="1400" dirty="0" smtClean="0">
                <a:latin typeface="Imprima" pitchFamily="2" charset="0"/>
              </a:rPr>
              <a:t>.</a:t>
            </a:r>
            <a:endParaRPr lang="tr-TR" sz="1400" dirty="0">
              <a:latin typeface="Imprima" pitchFamily="2" charset="0"/>
            </a:endParaRPr>
          </a:p>
        </p:txBody>
      </p:sp>
      <p:sp>
        <p:nvSpPr>
          <p:cNvPr id="36" name="Google Shape;1060;p36"/>
          <p:cNvSpPr txBox="1">
            <a:spLocks/>
          </p:cNvSpPr>
          <p:nvPr/>
        </p:nvSpPr>
        <p:spPr>
          <a:xfrm>
            <a:off x="3605535" y="295027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limit</a:t>
            </a:r>
          </a:p>
        </p:txBody>
      </p:sp>
      <p:sp>
        <p:nvSpPr>
          <p:cNvPr id="37" name="Google Shape;1061;p36"/>
          <p:cNvSpPr txBox="1">
            <a:spLocks/>
          </p:cNvSpPr>
          <p:nvPr/>
        </p:nvSpPr>
        <p:spPr>
          <a:xfrm>
            <a:off x="6570409" y="5204342"/>
            <a:ext cx="4527081" cy="155129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b-NO" sz="1400" dirty="0">
                <a:latin typeface="Imprima" pitchFamily="2" charset="0"/>
              </a:rPr>
              <a:t>Baştan belirli sayıda belgeyi </a:t>
            </a:r>
            <a:r>
              <a:rPr lang="nb-NO" sz="1400" dirty="0" smtClean="0">
                <a:latin typeface="Imprima" pitchFamily="2" charset="0"/>
              </a:rPr>
              <a:t>atla.</a:t>
            </a:r>
            <a:endParaRPr lang="nb-NO" sz="1400" dirty="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db.users.find().skip(4)</a:t>
            </a:r>
          </a:p>
          <a:p>
            <a:pPr marL="0" indent="0">
              <a:spcBef>
                <a:spcPts val="0"/>
              </a:spcBef>
              <a:buNone/>
            </a:pPr>
            <a:endParaRPr lang="en-US" sz="1400" dirty="0" smtClean="0">
              <a:latin typeface="Imprima" pitchFamily="2" charset="0"/>
            </a:endParaRPr>
          </a:p>
          <a:p>
            <a:pPr marL="0" indent="0">
              <a:spcBef>
                <a:spcPts val="0"/>
              </a:spcBef>
              <a:buNone/>
            </a:pPr>
            <a:r>
              <a:rPr lang="tr-TR" sz="1400" dirty="0">
                <a:latin typeface="Imprima" pitchFamily="2" charset="0"/>
              </a:rPr>
              <a:t>Sonuçları döndürürken ilk 4 kullanıcıyı atlayın. Bu, limit ile birleştirildiğinde sayfalandırma için harikadır</a:t>
            </a:r>
            <a:r>
              <a:rPr lang="tr-TR" sz="1400" dirty="0" smtClean="0">
                <a:latin typeface="Imprima" pitchFamily="2" charset="0"/>
              </a:rPr>
              <a:t>.</a:t>
            </a:r>
            <a:endParaRPr lang="en-US" sz="1400" dirty="0" smtClean="0">
              <a:latin typeface="Imprima" pitchFamily="2" charset="0"/>
            </a:endParaRPr>
          </a:p>
          <a:p>
            <a:pPr marL="0" indent="0">
              <a:spcBef>
                <a:spcPts val="0"/>
              </a:spcBef>
              <a:buNone/>
            </a:pPr>
            <a:r>
              <a:rPr lang="tr-TR" sz="1200" dirty="0">
                <a:solidFill>
                  <a:srgbClr val="FF0000"/>
                </a:solidFill>
                <a:latin typeface="Consolas" panose="020B0609020204030204" pitchFamily="49" charset="0"/>
              </a:rPr>
              <a:t>db.users.find().</a:t>
            </a:r>
            <a:r>
              <a:rPr lang="tr-TR" sz="1200" dirty="0" smtClean="0">
                <a:solidFill>
                  <a:srgbClr val="FF0000"/>
                </a:solidFill>
                <a:latin typeface="Consolas" panose="020B0609020204030204" pitchFamily="49" charset="0"/>
              </a:rPr>
              <a:t>skip(</a:t>
            </a:r>
            <a:r>
              <a:rPr lang="en-US" sz="1200" dirty="0" smtClean="0">
                <a:solidFill>
                  <a:srgbClr val="FF0000"/>
                </a:solidFill>
                <a:latin typeface="Consolas" panose="020B0609020204030204" pitchFamily="49" charset="0"/>
              </a:rPr>
              <a:t>1</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.limit(2)</a:t>
            </a:r>
            <a:endParaRPr lang="tr-TR" sz="1200" dirty="0">
              <a:solidFill>
                <a:srgbClr val="FF0000"/>
              </a:solidFill>
              <a:latin typeface="Consolas" panose="020B0609020204030204" pitchFamily="49" charset="0"/>
            </a:endParaRPr>
          </a:p>
          <a:p>
            <a:pPr marL="0" indent="0">
              <a:spcBef>
                <a:spcPts val="0"/>
              </a:spcBef>
              <a:buNone/>
            </a:pPr>
            <a:endParaRPr lang="tr-TR" sz="1400" dirty="0">
              <a:latin typeface="Imprima" pitchFamily="2" charset="0"/>
            </a:endParaRPr>
          </a:p>
        </p:txBody>
      </p:sp>
      <p:sp>
        <p:nvSpPr>
          <p:cNvPr id="38" name="Google Shape;1062;p36"/>
          <p:cNvSpPr txBox="1">
            <a:spLocks/>
          </p:cNvSpPr>
          <p:nvPr/>
        </p:nvSpPr>
        <p:spPr>
          <a:xfrm>
            <a:off x="6570410" y="4713118"/>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skip</a:t>
            </a:r>
          </a:p>
        </p:txBody>
      </p:sp>
      <p:grpSp>
        <p:nvGrpSpPr>
          <p:cNvPr id="39" name="Google Shape;1106;p36"/>
          <p:cNvGrpSpPr/>
          <p:nvPr/>
        </p:nvGrpSpPr>
        <p:grpSpPr>
          <a:xfrm>
            <a:off x="574426" y="1308403"/>
            <a:ext cx="282436" cy="237797"/>
            <a:chOff x="5829046" y="1742913"/>
            <a:chExt cx="282436" cy="237797"/>
          </a:xfrm>
        </p:grpSpPr>
        <p:sp>
          <p:nvSpPr>
            <p:cNvPr id="40"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41"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42" name="Google Shape;1109;p36"/>
          <p:cNvGrpSpPr/>
          <p:nvPr/>
        </p:nvGrpSpPr>
        <p:grpSpPr>
          <a:xfrm>
            <a:off x="3206969" y="322739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grpSp>
        <p:nvGrpSpPr>
          <p:cNvPr id="45" name="Google Shape;1112;p36"/>
          <p:cNvGrpSpPr/>
          <p:nvPr/>
        </p:nvGrpSpPr>
        <p:grpSpPr>
          <a:xfrm>
            <a:off x="6183194" y="4998534"/>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sp>
        <p:nvSpPr>
          <p:cNvPr id="17" name="Google Shape;1330;p42"/>
          <p:cNvSpPr txBox="1">
            <a:spLocks/>
          </p:cNvSpPr>
          <p:nvPr/>
        </p:nvSpPr>
        <p:spPr>
          <a:xfrm>
            <a:off x="574426" y="306230"/>
            <a:ext cx="10523064"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Değiştiricileri </a:t>
            </a:r>
            <a:r>
              <a:rPr lang="tr-TR" sz="1700" dirty="0" smtClean="0">
                <a:latin typeface="Viga" panose="020B0800030000020004" pitchFamily="34" charset="0"/>
              </a:rPr>
              <a:t>Oku</a:t>
            </a:r>
            <a:r>
              <a:rPr lang="en-US" sz="1700" dirty="0" smtClean="0">
                <a:latin typeface="Viga" panose="020B0800030000020004" pitchFamily="34" charset="0"/>
              </a:rPr>
              <a:t>may</a:t>
            </a:r>
            <a:r>
              <a:rPr lang="tr-TR" sz="1700" dirty="0" smtClean="0">
                <a:latin typeface="Viga" panose="020B0800030000020004" pitchFamily="34" charset="0"/>
              </a:rPr>
              <a:t>ı</a:t>
            </a:r>
            <a:endParaRPr lang="en-US" sz="1700" dirty="0" smtClean="0">
              <a:latin typeface="Viga" panose="020B0800030000020004" pitchFamily="34" charset="0"/>
            </a:endParaRPr>
          </a:p>
          <a:p>
            <a:pPr>
              <a:spcBef>
                <a:spcPts val="0"/>
              </a:spcBef>
            </a:pPr>
            <a:r>
              <a:rPr lang="tr-TR" sz="1400" dirty="0">
                <a:latin typeface="Imprima" pitchFamily="2" charset="0"/>
              </a:rPr>
              <a:t>Aşağıdakilerin herhangi bir kombinasyonu, herhangi bir okuma işleminin sonuna eklenebilir.</a:t>
            </a:r>
          </a:p>
        </p:txBody>
      </p:sp>
      <p:pic>
        <p:nvPicPr>
          <p:cNvPr id="19"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2915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40"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1"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2"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filtreleme gelirsek</a:t>
            </a:r>
          </a:p>
        </p:txBody>
      </p:sp>
      <p:sp>
        <p:nvSpPr>
          <p:cNvPr id="47" name="Google Shape;1122;p37"/>
          <p:cNvSpPr txBox="1">
            <a:spLocks/>
          </p:cNvSpPr>
          <p:nvPr/>
        </p:nvSpPr>
        <p:spPr>
          <a:xfrm>
            <a:off x="403329" y="2374097"/>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Eşitliği kontrol </a:t>
            </a:r>
            <a:r>
              <a:rPr lang="tr-TR" sz="1400" dirty="0" smtClean="0">
                <a:latin typeface="Imprima" pitchFamily="2" charset="0"/>
              </a:rPr>
              <a:t>et</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$eq: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a:t>
            </a: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adındaki tüm kullanıcıları alın</a:t>
            </a:r>
          </a:p>
        </p:txBody>
      </p:sp>
      <p:sp>
        <p:nvSpPr>
          <p:cNvPr id="48" name="Google Shape;1123;p37"/>
          <p:cNvSpPr/>
          <p:nvPr/>
        </p:nvSpPr>
        <p:spPr>
          <a:xfrm>
            <a:off x="266332" y="353215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403332" y="221050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403331" y="1617709"/>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eq 	</a:t>
            </a:r>
            <a:r>
              <a:rPr lang="en-US" sz="1700" dirty="0" smtClean="0">
                <a:latin typeface="Viga" panose="020B0800030000020004" pitchFamily="34" charset="0"/>
              </a:rPr>
              <a:t>	</a:t>
            </a:r>
            <a:r>
              <a:rPr lang="en-US" sz="1200" dirty="0" smtClean="0">
                <a:latin typeface="Viga" panose="020B0800030000020004" pitchFamily="34" charset="0"/>
              </a:rPr>
              <a:t>(</a:t>
            </a:r>
            <a:r>
              <a:rPr lang="tr-TR" sz="1200" dirty="0" smtClean="0">
                <a:latin typeface="Viga" panose="020B0800030000020004" pitchFamily="34" charset="0"/>
              </a:rPr>
              <a:t>equal</a:t>
            </a:r>
            <a:r>
              <a:rPr lang="en-US" sz="1200" dirty="0" smtClean="0">
                <a:latin typeface="Viga" panose="020B0800030000020004" pitchFamily="34" charset="0"/>
              </a:rPr>
              <a:t>)</a:t>
            </a:r>
            <a:endParaRPr lang="tr-TR" sz="1700" dirty="0">
              <a:latin typeface="Viga" panose="020B0800030000020004" pitchFamily="34" charset="0"/>
            </a:endParaRPr>
          </a:p>
        </p:txBody>
      </p:sp>
      <p:sp>
        <p:nvSpPr>
          <p:cNvPr id="25" name="Google Shape;1122;p37"/>
          <p:cNvSpPr txBox="1">
            <a:spLocks/>
          </p:cNvSpPr>
          <p:nvPr/>
        </p:nvSpPr>
        <p:spPr>
          <a:xfrm>
            <a:off x="6312974" y="2374097"/>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Eşit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$ne: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a:t>
            </a: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dışında bir ada sahip tüm kullanıcıları alın</a:t>
            </a:r>
          </a:p>
        </p:txBody>
      </p:sp>
      <p:sp>
        <p:nvSpPr>
          <p:cNvPr id="26" name="Google Shape;1123;p37"/>
          <p:cNvSpPr/>
          <p:nvPr/>
        </p:nvSpPr>
        <p:spPr>
          <a:xfrm>
            <a:off x="6175977" y="353215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7" name="Google Shape;1124;p37"/>
          <p:cNvSpPr/>
          <p:nvPr/>
        </p:nvSpPr>
        <p:spPr>
          <a:xfrm>
            <a:off x="6312977" y="221050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8" name="Google Shape;1060;p36"/>
          <p:cNvSpPr txBox="1">
            <a:spLocks/>
          </p:cNvSpPr>
          <p:nvPr/>
        </p:nvSpPr>
        <p:spPr>
          <a:xfrm>
            <a:off x="6312976" y="1617709"/>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ne	</a:t>
            </a:r>
            <a:r>
              <a:rPr lang="en-US" sz="1700" dirty="0" smtClean="0">
                <a:latin typeface="Viga" panose="020B0800030000020004" pitchFamily="34" charset="0"/>
              </a:rPr>
              <a:t>	</a:t>
            </a:r>
            <a:r>
              <a:rPr lang="en-US" sz="1200" dirty="0" smtClean="0">
                <a:latin typeface="Viga" panose="020B0800030000020004" pitchFamily="34" charset="0"/>
              </a:rPr>
              <a:t>(</a:t>
            </a:r>
            <a:r>
              <a:rPr lang="tr-TR" sz="1200" dirty="0" smtClean="0">
                <a:latin typeface="Viga" panose="020B0800030000020004" pitchFamily="34" charset="0"/>
              </a:rPr>
              <a:t>not equal</a:t>
            </a:r>
            <a:r>
              <a:rPr lang="en-US" sz="1200" dirty="0" smtClean="0">
                <a:latin typeface="Viga" panose="020B0800030000020004" pitchFamily="34" charset="0"/>
              </a:rPr>
              <a:t>)</a:t>
            </a:r>
            <a:endParaRPr lang="tr-TR" sz="1700" dirty="0">
              <a:latin typeface="Viga" panose="020B0800030000020004" pitchFamily="34" charset="0"/>
            </a:endParaRPr>
          </a:p>
        </p:txBody>
      </p:sp>
      <p:sp>
        <p:nvSpPr>
          <p:cNvPr id="38" name="Google Shape;1122;p37"/>
          <p:cNvSpPr txBox="1">
            <a:spLocks/>
          </p:cNvSpPr>
          <p:nvPr/>
        </p:nvSpPr>
        <p:spPr>
          <a:xfrm>
            <a:off x="540325" y="4336800"/>
            <a:ext cx="5469106"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Daha büyük ve daha büyük veya eşit olup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age: { $gt: 12 }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12 </a:t>
            </a:r>
            <a:r>
              <a:rPr lang="tr-TR" sz="1400" dirty="0">
                <a:latin typeface="Imprima" pitchFamily="2" charset="0"/>
              </a:rPr>
              <a:t>yaşından büyük tüm kullanıcıları </a:t>
            </a:r>
            <a:r>
              <a:rPr lang="tr-TR" sz="1400" dirty="0" smtClean="0">
                <a:latin typeface="Imprima" pitchFamily="2" charset="0"/>
              </a:rPr>
              <a:t>edinin</a:t>
            </a:r>
            <a:endParaRPr lang="en-US" sz="1400" dirty="0" smtClean="0">
              <a:latin typeface="Imprima" pitchFamily="2" charset="0"/>
            </a:endParaRPr>
          </a:p>
          <a:p>
            <a:pPr marL="0" indent="0">
              <a:spcBef>
                <a:spcPts val="0"/>
              </a:spcBef>
              <a:spcAft>
                <a:spcPts val="1600"/>
              </a:spcAft>
              <a:buNone/>
            </a:pPr>
            <a:r>
              <a:rPr lang="tr-TR" sz="1200" dirty="0">
                <a:solidFill>
                  <a:srgbClr val="FF0000"/>
                </a:solidFill>
                <a:latin typeface="Consolas" panose="020B0609020204030204" pitchFamily="49" charset="0"/>
              </a:rPr>
              <a:t>db.users.find({ age: { $gte: 15 } })</a:t>
            </a:r>
          </a:p>
          <a:p>
            <a:pPr marL="0" indent="0">
              <a:spcBef>
                <a:spcPts val="0"/>
              </a:spcBef>
              <a:spcAft>
                <a:spcPts val="1600"/>
              </a:spcAft>
              <a:buNone/>
            </a:pPr>
            <a:r>
              <a:rPr lang="tr-TR" sz="1400" dirty="0">
                <a:latin typeface="Imprima" pitchFamily="2" charset="0"/>
              </a:rPr>
              <a:t>15 yaşından büyük veya ona eşit olan tüm kullanıcıları alın</a:t>
            </a:r>
          </a:p>
        </p:txBody>
      </p:sp>
      <p:sp>
        <p:nvSpPr>
          <p:cNvPr id="43" name="Google Shape;1123;p37"/>
          <p:cNvSpPr/>
          <p:nvPr/>
        </p:nvSpPr>
        <p:spPr>
          <a:xfrm>
            <a:off x="403328" y="643287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4293800"/>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3701000"/>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$gt / $</a:t>
            </a:r>
            <a:r>
              <a:rPr lang="tr-TR" sz="1700" dirty="0" smtClean="0">
                <a:latin typeface="Viga" panose="020B0800030000020004" pitchFamily="34" charset="0"/>
              </a:rPr>
              <a:t>gte		</a:t>
            </a:r>
            <a:r>
              <a:rPr lang="en-US" sz="1200" dirty="0" smtClean="0">
                <a:latin typeface="Viga" panose="020B0800030000020004" pitchFamily="34" charset="0"/>
              </a:rPr>
              <a:t>(</a:t>
            </a:r>
            <a:r>
              <a:rPr lang="tr-TR" sz="1200" dirty="0" smtClean="0">
                <a:latin typeface="Viga" panose="020B0800030000020004" pitchFamily="34" charset="0"/>
              </a:rPr>
              <a:t>greater than - greater </a:t>
            </a:r>
            <a:r>
              <a:rPr lang="tr-TR" sz="1200" dirty="0">
                <a:latin typeface="Viga" panose="020B0800030000020004" pitchFamily="34" charset="0"/>
              </a:rPr>
              <a:t>than </a:t>
            </a:r>
            <a:r>
              <a:rPr lang="tr-TR" sz="1200" dirty="0" smtClean="0">
                <a:latin typeface="Viga" panose="020B0800030000020004" pitchFamily="34" charset="0"/>
              </a:rPr>
              <a:t>or equal</a:t>
            </a:r>
            <a:r>
              <a:rPr lang="en-US" sz="1200" dirty="0" smtClean="0">
                <a:latin typeface="Viga" panose="020B0800030000020004" pitchFamily="34" charset="0"/>
              </a:rPr>
              <a:t>)</a:t>
            </a:r>
            <a:endParaRPr lang="tr-TR" sz="1200" dirty="0">
              <a:latin typeface="Viga" panose="020B0800030000020004" pitchFamily="34" charset="0"/>
            </a:endParaRPr>
          </a:p>
        </p:txBody>
      </p:sp>
      <p:sp>
        <p:nvSpPr>
          <p:cNvPr id="46" name="Google Shape;1122;p37"/>
          <p:cNvSpPr txBox="1">
            <a:spLocks/>
          </p:cNvSpPr>
          <p:nvPr/>
        </p:nvSpPr>
        <p:spPr>
          <a:xfrm>
            <a:off x="6449970" y="4336800"/>
            <a:ext cx="5361450"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Küçük ve küçük veya eşit olup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age: { $lt: 12 } })</a:t>
            </a:r>
          </a:p>
          <a:p>
            <a:pPr marL="0" indent="0">
              <a:spcBef>
                <a:spcPts val="0"/>
              </a:spcBef>
              <a:spcAft>
                <a:spcPts val="1600"/>
              </a:spcAft>
              <a:buNone/>
            </a:pPr>
            <a:r>
              <a:rPr lang="tr-TR" sz="1400" dirty="0" smtClean="0">
                <a:latin typeface="Imprima" pitchFamily="2" charset="0"/>
              </a:rPr>
              <a:t>12 yaşından küçük tüm kullanıcıları edinin</a:t>
            </a: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age: { $lte: 15 }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tr-TR" sz="1400" dirty="0">
                <a:latin typeface="Imprima" pitchFamily="2" charset="0"/>
              </a:rPr>
              <a:t>15 yaşından küçük veya ona eşit olan tüm kullanıcıları edinin</a:t>
            </a:r>
          </a:p>
        </p:txBody>
      </p:sp>
      <p:sp>
        <p:nvSpPr>
          <p:cNvPr id="51" name="Google Shape;1123;p37"/>
          <p:cNvSpPr/>
          <p:nvPr/>
        </p:nvSpPr>
        <p:spPr>
          <a:xfrm>
            <a:off x="6312973" y="643287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4293800"/>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3701000"/>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$lt / $</a:t>
            </a:r>
            <a:r>
              <a:rPr lang="tr-TR" sz="1700" dirty="0" smtClean="0">
                <a:latin typeface="Viga" panose="020B0800030000020004" pitchFamily="34" charset="0"/>
              </a:rPr>
              <a:t>lte</a:t>
            </a:r>
            <a:r>
              <a:rPr lang="en-US" sz="1700" dirty="0" smtClean="0">
                <a:latin typeface="Viga" panose="020B0800030000020004" pitchFamily="34" charset="0"/>
              </a:rPr>
              <a:t>		</a:t>
            </a:r>
            <a:r>
              <a:rPr lang="en-US" sz="1200" dirty="0" smtClean="0">
                <a:latin typeface="Viga" panose="020B0800030000020004" pitchFamily="34" charset="0"/>
              </a:rPr>
              <a:t>(less</a:t>
            </a:r>
            <a:r>
              <a:rPr lang="tr-TR" sz="1200" dirty="0" smtClean="0">
                <a:latin typeface="Viga" panose="020B0800030000020004" pitchFamily="34" charset="0"/>
              </a:rPr>
              <a:t> </a:t>
            </a:r>
            <a:r>
              <a:rPr lang="tr-TR" sz="1200" dirty="0">
                <a:latin typeface="Viga" panose="020B0800030000020004" pitchFamily="34" charset="0"/>
              </a:rPr>
              <a:t>than - </a:t>
            </a:r>
            <a:r>
              <a:rPr lang="en-US" sz="1200" dirty="0" smtClean="0">
                <a:latin typeface="Viga" panose="020B0800030000020004" pitchFamily="34" charset="0"/>
              </a:rPr>
              <a:t>less</a:t>
            </a:r>
            <a:r>
              <a:rPr lang="tr-TR" sz="1200" dirty="0" smtClean="0">
                <a:latin typeface="Viga" panose="020B0800030000020004" pitchFamily="34" charset="0"/>
              </a:rPr>
              <a:t> </a:t>
            </a:r>
            <a:r>
              <a:rPr lang="tr-TR" sz="1200" dirty="0">
                <a:latin typeface="Viga" panose="020B0800030000020004" pitchFamily="34" charset="0"/>
              </a:rPr>
              <a:t>than or equal</a:t>
            </a:r>
            <a:r>
              <a:rPr lang="en-US" sz="1200" dirty="0" smtClean="0">
                <a:latin typeface="Viga" panose="020B0800030000020004" pitchFamily="34" charset="0"/>
              </a:rPr>
              <a:t>)</a:t>
            </a:r>
            <a:endParaRPr lang="tr-TR" sz="1800" dirty="0">
              <a:latin typeface="Viga" panose="020B0800030000020004" pitchFamily="34" charset="0"/>
            </a:endParaRPr>
          </a:p>
        </p:txBody>
      </p:sp>
      <p:pic>
        <p:nvPicPr>
          <p:cNvPr id="23"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66511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122;p37"/>
          <p:cNvSpPr txBox="1">
            <a:spLocks/>
          </p:cNvSpPr>
          <p:nvPr/>
        </p:nvSpPr>
        <p:spPr>
          <a:xfrm>
            <a:off x="540325" y="2386202"/>
            <a:ext cx="5469106" cy="22954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 alan olup olmadığını kontrol edin </a:t>
            </a:r>
            <a:endParaRPr lang="en-US" sz="1400" dirty="0" smtClean="0">
              <a:latin typeface="Imprima" pitchFamily="2" charset="0"/>
            </a:endParaRP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$exists: true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Bir ad alanına sahip tüm kullanıcıları </a:t>
            </a:r>
            <a:r>
              <a:rPr lang="tr-TR" sz="1400" dirty="0" smtClean="0">
                <a:latin typeface="Imprima" pitchFamily="2" charset="0"/>
              </a:rPr>
              <a:t>alın</a:t>
            </a:r>
            <a:r>
              <a:rPr lang="en-US" sz="1400" dirty="0" smtClean="0">
                <a:latin typeface="Imprima" pitchFamily="2" charset="0"/>
              </a:rPr>
              <a:t>.</a:t>
            </a: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$exists: </a:t>
            </a:r>
            <a:r>
              <a:rPr lang="en-US" sz="1200" dirty="0" smtClean="0">
                <a:solidFill>
                  <a:srgbClr val="FF0000"/>
                </a:solidFill>
                <a:latin typeface="Consolas" panose="020B0609020204030204" pitchFamily="49" charset="0"/>
              </a:rPr>
              <a:t>false </a:t>
            </a:r>
            <a:r>
              <a:rPr lang="en-US" sz="1200" dirty="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en-US" sz="1200" dirty="0" smtClean="0">
                <a:solidFill>
                  <a:srgbClr val="FF0000"/>
                </a:solidFill>
                <a:latin typeface="Consolas" panose="020B0609020204030204" pitchFamily="49" charset="0"/>
              </a:rPr>
              <a:t> </a:t>
            </a:r>
          </a:p>
          <a:p>
            <a:pPr marL="0" indent="0">
              <a:spcBef>
                <a:spcPts val="0"/>
              </a:spcBef>
              <a:spcAft>
                <a:spcPts val="1600"/>
              </a:spcAft>
              <a:buNone/>
            </a:pPr>
            <a:endParaRPr lang="en-US" sz="1400" dirty="0" smtClean="0">
              <a:latin typeface="Imprima" pitchFamily="2" charset="0"/>
            </a:endParaRPr>
          </a:p>
        </p:txBody>
      </p:sp>
      <p:sp>
        <p:nvSpPr>
          <p:cNvPr id="43" name="Google Shape;1123;p37"/>
          <p:cNvSpPr/>
          <p:nvPr/>
        </p:nvSpPr>
        <p:spPr>
          <a:xfrm>
            <a:off x="403328" y="4638606"/>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234320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1750403"/>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$exists</a:t>
            </a:r>
          </a:p>
        </p:txBody>
      </p:sp>
      <p:sp>
        <p:nvSpPr>
          <p:cNvPr id="46" name="Google Shape;1122;p37"/>
          <p:cNvSpPr txBox="1">
            <a:spLocks/>
          </p:cNvSpPr>
          <p:nvPr/>
        </p:nvSpPr>
        <p:spPr>
          <a:xfrm>
            <a:off x="6449970" y="2386203"/>
            <a:ext cx="5361450" cy="152367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Farklı alanlar arasında karşılaştırmalar </a:t>
            </a:r>
            <a:r>
              <a:rPr lang="tr-TR" sz="1400" dirty="0" smtClean="0">
                <a:latin typeface="Imprima" pitchFamily="2" charset="0"/>
              </a:rPr>
              <a:t>yapın</a:t>
            </a:r>
            <a:r>
              <a:rPr lang="en-US" sz="1400" dirty="0" smtClean="0">
                <a:latin typeface="Imprima" pitchFamily="2" charset="0"/>
              </a:rPr>
              <a:t>.</a:t>
            </a: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$expr: { $gt: [“$balance”, “$debt”]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Borçlarından daha fazla bakiyesi olan tüm kullanıcıları </a:t>
            </a:r>
            <a:r>
              <a:rPr lang="tr-TR" sz="1400" dirty="0" smtClean="0">
                <a:latin typeface="Imprima" pitchFamily="2" charset="0"/>
              </a:rPr>
              <a:t>alın</a:t>
            </a:r>
            <a:r>
              <a:rPr lang="en-US" sz="1400" dirty="0" smtClean="0">
                <a:latin typeface="Imprima" pitchFamily="2" charset="0"/>
              </a:rPr>
              <a:t>.</a:t>
            </a:r>
          </a:p>
        </p:txBody>
      </p:sp>
      <p:sp>
        <p:nvSpPr>
          <p:cNvPr id="51" name="Google Shape;1123;p37"/>
          <p:cNvSpPr/>
          <p:nvPr/>
        </p:nvSpPr>
        <p:spPr>
          <a:xfrm>
            <a:off x="6340682" y="395287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234320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1750403"/>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$expr</a:t>
            </a:r>
          </a:p>
        </p:txBody>
      </p:sp>
      <p:sp>
        <p:nvSpPr>
          <p:cNvPr id="14"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15"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6"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7"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filtreleme gelirsek</a:t>
            </a:r>
          </a:p>
        </p:txBody>
      </p:sp>
      <p:pic>
        <p:nvPicPr>
          <p:cNvPr id="18"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1201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1618</Words>
  <Application>Microsoft Office PowerPoint</Application>
  <PresentationFormat>Geniş ekran</PresentationFormat>
  <Paragraphs>243</Paragraphs>
  <Slides>15</Slides>
  <Notes>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Cairo Black</vt:lpstr>
      <vt:lpstr>Calibri</vt:lpstr>
      <vt:lpstr>Calibri Light</vt:lpstr>
      <vt:lpstr>Consolas</vt:lpstr>
      <vt:lpstr>Imprima</vt:lpstr>
      <vt:lpstr>Viga</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misri</dc:creator>
  <cp:lastModifiedBy>MÜŞERREF SELÇUK ÖZDEMİR</cp:lastModifiedBy>
  <cp:revision>428</cp:revision>
  <dcterms:created xsi:type="dcterms:W3CDTF">2022-03-19T14:48:03Z</dcterms:created>
  <dcterms:modified xsi:type="dcterms:W3CDTF">2023-01-07T08:42:47Z</dcterms:modified>
</cp:coreProperties>
</file>