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69"/>
  </p:notesMasterIdLst>
  <p:sldIdLst>
    <p:sldId id="256" r:id="rId2"/>
    <p:sldId id="403" r:id="rId3"/>
    <p:sldId id="404" r:id="rId4"/>
    <p:sldId id="258" r:id="rId5"/>
    <p:sldId id="424" r:id="rId6"/>
    <p:sldId id="425" r:id="rId7"/>
    <p:sldId id="264" r:id="rId8"/>
    <p:sldId id="265" r:id="rId9"/>
    <p:sldId id="268" r:id="rId10"/>
    <p:sldId id="412" r:id="rId11"/>
    <p:sldId id="270" r:id="rId12"/>
    <p:sldId id="271" r:id="rId13"/>
    <p:sldId id="272" r:id="rId14"/>
    <p:sldId id="273" r:id="rId15"/>
    <p:sldId id="426" r:id="rId16"/>
    <p:sldId id="274" r:id="rId17"/>
    <p:sldId id="275" r:id="rId18"/>
    <p:sldId id="276" r:id="rId19"/>
    <p:sldId id="277" r:id="rId20"/>
    <p:sldId id="278" r:id="rId21"/>
    <p:sldId id="281" r:id="rId22"/>
    <p:sldId id="282" r:id="rId23"/>
    <p:sldId id="283" r:id="rId24"/>
    <p:sldId id="284" r:id="rId25"/>
    <p:sldId id="285" r:id="rId26"/>
    <p:sldId id="427" r:id="rId27"/>
    <p:sldId id="287" r:id="rId28"/>
    <p:sldId id="292" r:id="rId29"/>
    <p:sldId id="299" r:id="rId30"/>
    <p:sldId id="300" r:id="rId31"/>
    <p:sldId id="303" r:id="rId32"/>
    <p:sldId id="304" r:id="rId33"/>
    <p:sldId id="353" r:id="rId34"/>
    <p:sldId id="354" r:id="rId35"/>
    <p:sldId id="357" r:id="rId36"/>
    <p:sldId id="359" r:id="rId37"/>
    <p:sldId id="360" r:id="rId38"/>
    <p:sldId id="361" r:id="rId39"/>
    <p:sldId id="362" r:id="rId40"/>
    <p:sldId id="363" r:id="rId41"/>
    <p:sldId id="364" r:id="rId42"/>
    <p:sldId id="365" r:id="rId43"/>
    <p:sldId id="366" r:id="rId44"/>
    <p:sldId id="367" r:id="rId45"/>
    <p:sldId id="368" r:id="rId46"/>
    <p:sldId id="369" r:id="rId47"/>
    <p:sldId id="414" r:id="rId48"/>
    <p:sldId id="415" r:id="rId49"/>
    <p:sldId id="413" r:id="rId50"/>
    <p:sldId id="422" r:id="rId51"/>
    <p:sldId id="406" r:id="rId52"/>
    <p:sldId id="408" r:id="rId53"/>
    <p:sldId id="409" r:id="rId54"/>
    <p:sldId id="410" r:id="rId55"/>
    <p:sldId id="411" r:id="rId56"/>
    <p:sldId id="416" r:id="rId57"/>
    <p:sldId id="417" r:id="rId58"/>
    <p:sldId id="418" r:id="rId59"/>
    <p:sldId id="419" r:id="rId60"/>
    <p:sldId id="420" r:id="rId61"/>
    <p:sldId id="421" r:id="rId62"/>
    <p:sldId id="370" r:id="rId63"/>
    <p:sldId id="371" r:id="rId64"/>
    <p:sldId id="372" r:id="rId65"/>
    <p:sldId id="373" r:id="rId66"/>
    <p:sldId id="374" r:id="rId67"/>
    <p:sldId id="375" r:id="rId6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98935-B55C-4373-A592-6BBDA41D9D6C}" type="doc">
      <dgm:prSet loTypeId="urn:microsoft.com/office/officeart/2005/8/layout/target1" loCatId="relationship" qsTypeId="urn:microsoft.com/office/officeart/2005/8/quickstyle/simple1" qsCatId="simple" csTypeId="urn:microsoft.com/office/officeart/2005/8/colors/accent1_2" csCatId="accent1" phldr="0"/>
      <dgm:spPr/>
    </dgm:pt>
    <dgm:pt modelId="{B9398CBA-02F7-4929-8391-364B3CBFF0C2}" type="pres">
      <dgm:prSet presAssocID="{EE898935-B55C-4373-A592-6BBDA41D9D6C}" presName="composite" presStyleCnt="0">
        <dgm:presLayoutVars>
          <dgm:chMax val="5"/>
          <dgm:dir/>
          <dgm:resizeHandles val="exact"/>
        </dgm:presLayoutVars>
      </dgm:prSet>
      <dgm:spPr/>
    </dgm:pt>
  </dgm:ptLst>
  <dgm:cxnLst>
    <dgm:cxn modelId="{DB94DADE-A2D9-4AC2-A7DC-9B3BBD402D9E}" type="presOf" srcId="{EE898935-B55C-4373-A592-6BBDA41D9D6C}" destId="{B9398CBA-02F7-4929-8391-364B3CBFF0C2}" srcOrd="0"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ABED5-23A6-4981-B1A2-B05DCA10EFC2}" type="datetimeFigureOut">
              <a:rPr lang="tr-TR" smtClean="0"/>
              <a:t>19.10.2021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670A2-6FED-4BBE-A324-E74888529491}" type="slidenum">
              <a:rPr lang="tr-TR" smtClean="0"/>
              <a:t>‹#›</a:t>
            </a:fld>
            <a:endParaRPr lang="tr-TR"/>
          </a:p>
        </p:txBody>
      </p:sp>
    </p:spTree>
    <p:extLst>
      <p:ext uri="{BB962C8B-B14F-4D97-AF65-F5344CB8AC3E}">
        <p14:creationId xmlns:p14="http://schemas.microsoft.com/office/powerpoint/2010/main" val="427720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92AA0D-B063-434C-B789-9A1C1540AA07}" type="slidenum">
              <a:rPr lang="en-US" altLang="en-US"/>
              <a:pPr/>
              <a:t>35</a:t>
            </a:fld>
            <a:endParaRPr lang="en-US" altLang="en-US"/>
          </a:p>
        </p:txBody>
      </p:sp>
      <p:sp>
        <p:nvSpPr>
          <p:cNvPr id="911362" name="Rectangle 2"/>
          <p:cNvSpPr>
            <a:spLocks noGrp="1" noRot="1" noChangeAspect="1" noChangeArrowheads="1" noTextEdit="1"/>
          </p:cNvSpPr>
          <p:nvPr>
            <p:ph type="sldImg"/>
          </p:nvPr>
        </p:nvSpPr>
        <p:spPr>
          <a:xfrm>
            <a:off x="382588" y="685800"/>
            <a:ext cx="6092825" cy="3427413"/>
          </a:xfrm>
          <a:ln/>
        </p:spPr>
      </p:sp>
      <p:sp>
        <p:nvSpPr>
          <p:cNvPr id="911363" name="Rectangle 3"/>
          <p:cNvSpPr>
            <a:spLocks noGrp="1" noChangeArrowheads="1"/>
          </p:cNvSpPr>
          <p:nvPr>
            <p:ph type="body" idx="1"/>
          </p:nvPr>
        </p:nvSpPr>
        <p:spPr>
          <a:xfrm>
            <a:off x="913805" y="4340679"/>
            <a:ext cx="5030391" cy="4116916"/>
          </a:xfrm>
        </p:spPr>
        <p:txBody>
          <a:bodyPr/>
          <a:lstStyle/>
          <a:p>
            <a:endParaRPr lang="zh-CN" altLang="en-US"/>
          </a:p>
        </p:txBody>
      </p:sp>
    </p:spTree>
    <p:extLst>
      <p:ext uri="{BB962C8B-B14F-4D97-AF65-F5344CB8AC3E}">
        <p14:creationId xmlns:p14="http://schemas.microsoft.com/office/powerpoint/2010/main" val="4211598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81000" y="685800"/>
            <a:ext cx="6096000" cy="3429000"/>
          </a:xfrm>
          <a:ln/>
        </p:spPr>
      </p:sp>
      <p:sp>
        <p:nvSpPr>
          <p:cNvPr id="3993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231306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81000" y="685800"/>
            <a:ext cx="6096000" cy="3429000"/>
          </a:xfrm>
          <a:ln/>
        </p:spPr>
      </p:sp>
      <p:sp>
        <p:nvSpPr>
          <p:cNvPr id="4096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27097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381000" y="685800"/>
            <a:ext cx="6096000" cy="3429000"/>
          </a:xfrm>
          <a:ln/>
        </p:spPr>
      </p:sp>
      <p:sp>
        <p:nvSpPr>
          <p:cNvPr id="307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2711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81000" y="685800"/>
            <a:ext cx="6096000" cy="3429000"/>
          </a:xfrm>
          <a:ln/>
        </p:spPr>
      </p:sp>
      <p:sp>
        <p:nvSpPr>
          <p:cNvPr id="3174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3888480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a:xfrm>
            <a:off x="914183" y="4342450"/>
            <a:ext cx="5029635" cy="4115824"/>
          </a:xfrm>
          <a:noFill/>
          <a:ln w="9525"/>
        </p:spPr>
        <p:txBody>
          <a:bodyPr/>
          <a:lstStyle/>
          <a:p>
            <a:endParaRPr lang="en-US" dirty="0" smtClean="0">
              <a:latin typeface="Arial" pitchFamily="34" charset="0"/>
              <a:cs typeface="Cordia New"/>
            </a:endParaRPr>
          </a:p>
        </p:txBody>
      </p:sp>
    </p:spTree>
    <p:extLst>
      <p:ext uri="{BB962C8B-B14F-4D97-AF65-F5344CB8AC3E}">
        <p14:creationId xmlns:p14="http://schemas.microsoft.com/office/powerpoint/2010/main" val="1285289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81000" y="685800"/>
            <a:ext cx="6096000" cy="3429000"/>
          </a:xfrm>
          <a:ln/>
        </p:spPr>
      </p:sp>
      <p:sp>
        <p:nvSpPr>
          <p:cNvPr id="33795"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19136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81000" y="685800"/>
            <a:ext cx="6096000" cy="3429000"/>
          </a:xfrm>
          <a:ln/>
        </p:spPr>
      </p:sp>
      <p:sp>
        <p:nvSpPr>
          <p:cNvPr id="3481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45494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81000" y="685800"/>
            <a:ext cx="6096000" cy="3429000"/>
          </a:xfrm>
          <a:ln/>
        </p:spPr>
      </p:sp>
      <p:sp>
        <p:nvSpPr>
          <p:cNvPr id="3584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64446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381000" y="685800"/>
            <a:ext cx="6096000" cy="3429000"/>
          </a:xfrm>
          <a:ln/>
        </p:spPr>
      </p:sp>
      <p:sp>
        <p:nvSpPr>
          <p:cNvPr id="3686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338633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81000" y="685800"/>
            <a:ext cx="6096000" cy="3429000"/>
          </a:xfrm>
          <a:ln/>
        </p:spPr>
      </p:sp>
      <p:sp>
        <p:nvSpPr>
          <p:cNvPr id="37891"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25609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87D7EC29-8FC3-47DB-8D18-B478A72BB5B8}" type="datetimeFigureOut">
              <a:rPr lang="tr-TR" smtClean="0"/>
              <a:t>19.10.2021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405663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7D7EC29-8FC3-47DB-8D18-B478A72BB5B8}" type="datetimeFigureOut">
              <a:rPr lang="tr-TR" smtClean="0"/>
              <a:t>19.10.2021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2768462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7D7EC29-8FC3-47DB-8D18-B478A72BB5B8}" type="datetimeFigureOut">
              <a:rPr lang="tr-TR" smtClean="0"/>
              <a:t>19.10.2021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110745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7D7EC29-8FC3-47DB-8D18-B478A72BB5B8}" type="datetimeFigureOut">
              <a:rPr lang="tr-TR" smtClean="0"/>
              <a:t>19.10.2021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131499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87D7EC29-8FC3-47DB-8D18-B478A72BB5B8}" type="datetimeFigureOut">
              <a:rPr lang="tr-TR" smtClean="0"/>
              <a:t>19.10.2021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21240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7D7EC29-8FC3-47DB-8D18-B478A72BB5B8}" type="datetimeFigureOut">
              <a:rPr lang="tr-TR" smtClean="0"/>
              <a:t>19.10.2021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181161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7D7EC29-8FC3-47DB-8D18-B478A72BB5B8}" type="datetimeFigureOut">
              <a:rPr lang="tr-TR" smtClean="0"/>
              <a:t>19.10.2021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80217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7D7EC29-8FC3-47DB-8D18-B478A72BB5B8}" type="datetimeFigureOut">
              <a:rPr lang="tr-TR" smtClean="0"/>
              <a:t>19.10.2021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155745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7D7EC29-8FC3-47DB-8D18-B478A72BB5B8}" type="datetimeFigureOut">
              <a:rPr lang="tr-TR" smtClean="0"/>
              <a:t>19.10.2021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17136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7D7EC29-8FC3-47DB-8D18-B478A72BB5B8}" type="datetimeFigureOut">
              <a:rPr lang="tr-TR" smtClean="0"/>
              <a:t>19.10.2021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104112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7D7EC29-8FC3-47DB-8D18-B478A72BB5B8}" type="datetimeFigureOut">
              <a:rPr lang="tr-TR" smtClean="0"/>
              <a:t>19.10.2021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F291850-88E1-43B5-A5BE-1A5C9BABCBA7}" type="slidenum">
              <a:rPr lang="tr-TR" smtClean="0"/>
              <a:t>‹#›</a:t>
            </a:fld>
            <a:endParaRPr lang="tr-TR"/>
          </a:p>
        </p:txBody>
      </p:sp>
    </p:spTree>
    <p:extLst>
      <p:ext uri="{BB962C8B-B14F-4D97-AF65-F5344CB8AC3E}">
        <p14:creationId xmlns:p14="http://schemas.microsoft.com/office/powerpoint/2010/main" val="250110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7EC29-8FC3-47DB-8D18-B478A72BB5B8}" type="datetimeFigureOut">
              <a:rPr lang="tr-TR" smtClean="0"/>
              <a:t>19.10.2021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91850-88E1-43B5-A5BE-1A5C9BABCBA7}" type="slidenum">
              <a:rPr lang="tr-TR" smtClean="0"/>
              <a:t>‹#›</a:t>
            </a:fld>
            <a:endParaRPr lang="tr-TR"/>
          </a:p>
        </p:txBody>
      </p:sp>
    </p:spTree>
    <p:extLst>
      <p:ext uri="{BB962C8B-B14F-4D97-AF65-F5344CB8AC3E}">
        <p14:creationId xmlns:p14="http://schemas.microsoft.com/office/powerpoint/2010/main" val="309198673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notesSlide" Target="../notesSlides/notesSlide1.xml"/><Relationship Id="rId5" Type="http://schemas.openxmlformats.org/officeDocument/2006/relationships/tags" Target="../tags/tag5.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slideLayout" Target="../slideLayouts/slideLayout6.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Programlama Dilleri</a:t>
            </a:r>
            <a:endParaRPr lang="tr-TR" dirty="0"/>
          </a:p>
        </p:txBody>
      </p:sp>
      <p:sp>
        <p:nvSpPr>
          <p:cNvPr id="3" name="Alt Başlık 2"/>
          <p:cNvSpPr>
            <a:spLocks noGrp="1"/>
          </p:cNvSpPr>
          <p:nvPr>
            <p:ph type="subTitle" idx="1"/>
          </p:nvPr>
        </p:nvSpPr>
        <p:spPr/>
        <p:txBody>
          <a:bodyPr/>
          <a:lstStyle/>
          <a:p>
            <a:r>
              <a:rPr lang="tr-TR" dirty="0" smtClean="0"/>
              <a:t>Dr. Öğr. Üyesi Murat Aydoğan</a:t>
            </a:r>
            <a:endParaRPr lang="tr-TR" dirty="0"/>
          </a:p>
        </p:txBody>
      </p:sp>
    </p:spTree>
    <p:extLst>
      <p:ext uri="{BB962C8B-B14F-4D97-AF65-F5344CB8AC3E}">
        <p14:creationId xmlns:p14="http://schemas.microsoft.com/office/powerpoint/2010/main" val="3076666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274638"/>
            <a:ext cx="4343400" cy="944562"/>
          </a:xfrm>
        </p:spPr>
        <p:txBody>
          <a:bodyPr rtlCol="0">
            <a:normAutofit/>
          </a:bodyPr>
          <a:lstStyle/>
          <a:p>
            <a:pPr>
              <a:defRPr/>
            </a:pPr>
            <a:r>
              <a:rPr lang="tr-TR" sz="3600" dirty="0"/>
              <a:t>Bir Derleyicinin </a:t>
            </a:r>
            <a:r>
              <a:rPr lang="gsw-FR" sz="3600" dirty="0"/>
              <a:t>8</a:t>
            </a:r>
            <a:r>
              <a:rPr lang="tr-TR" sz="3600" dirty="0"/>
              <a:t> Fazı</a:t>
            </a:r>
            <a:endParaRPr lang="gsw-FR" sz="3600" dirty="0"/>
          </a:p>
        </p:txBody>
      </p:sp>
      <p:sp>
        <p:nvSpPr>
          <p:cNvPr id="6" name="Content Placeholder 2"/>
          <p:cNvSpPr>
            <a:spLocks noGrp="1"/>
          </p:cNvSpPr>
          <p:nvPr>
            <p:ph idx="1"/>
          </p:nvPr>
        </p:nvSpPr>
        <p:spPr>
          <a:xfrm>
            <a:off x="1752600" y="1371601"/>
            <a:ext cx="2743200" cy="4754563"/>
          </a:xfrm>
        </p:spPr>
        <p:txBody>
          <a:bodyPr rtlCol="0">
            <a:normAutofit fontScale="85000" lnSpcReduction="10000"/>
          </a:bodyPr>
          <a:lstStyle/>
          <a:p>
            <a:pPr>
              <a:defRPr/>
            </a:pPr>
            <a:r>
              <a:rPr lang="gsw-FR" dirty="0" smtClean="0">
                <a:solidFill>
                  <a:srgbClr val="0070C0"/>
                </a:solidFill>
              </a:rPr>
              <a:t>6 </a:t>
            </a:r>
            <a:r>
              <a:rPr lang="tr-TR" dirty="0" smtClean="0">
                <a:solidFill>
                  <a:srgbClr val="0070C0"/>
                </a:solidFill>
              </a:rPr>
              <a:t>ana faz</a:t>
            </a:r>
            <a:endParaRPr lang="gsw-FR" dirty="0" smtClean="0">
              <a:solidFill>
                <a:srgbClr val="0070C0"/>
              </a:solidFill>
            </a:endParaRPr>
          </a:p>
          <a:p>
            <a:pPr marL="971550" lvl="1" indent="-514350">
              <a:buFont typeface="+mj-lt"/>
              <a:buAutoNum type="arabicPeriod"/>
              <a:defRPr/>
            </a:pPr>
            <a:r>
              <a:rPr lang="gsw-FR" dirty="0" smtClean="0"/>
              <a:t>Lexical anal</a:t>
            </a:r>
            <a:r>
              <a:rPr lang="tr-TR" dirty="0" err="1" smtClean="0"/>
              <a:t>izör</a:t>
            </a:r>
            <a:endParaRPr lang="gsw-FR" dirty="0" smtClean="0"/>
          </a:p>
          <a:p>
            <a:pPr marL="971550" lvl="1" indent="-514350">
              <a:buFont typeface="+mj-lt"/>
              <a:buAutoNum type="arabicPeriod"/>
              <a:defRPr/>
            </a:pPr>
            <a:r>
              <a:rPr lang="gsw-FR" dirty="0" smtClean="0"/>
              <a:t>Syntax anal</a:t>
            </a:r>
            <a:r>
              <a:rPr lang="tr-TR" dirty="0" err="1" smtClean="0"/>
              <a:t>izör</a:t>
            </a:r>
            <a:endParaRPr lang="gsw-FR" dirty="0" smtClean="0"/>
          </a:p>
          <a:p>
            <a:pPr marL="971550" lvl="1" indent="-514350">
              <a:buFont typeface="+mj-lt"/>
              <a:buAutoNum type="arabicPeriod"/>
              <a:defRPr/>
            </a:pPr>
            <a:r>
              <a:rPr lang="gsw-FR" dirty="0" smtClean="0"/>
              <a:t>Semantic anal</a:t>
            </a:r>
            <a:r>
              <a:rPr lang="tr-TR" dirty="0" err="1" smtClean="0"/>
              <a:t>izör</a:t>
            </a:r>
            <a:endParaRPr lang="gsw-FR" dirty="0" smtClean="0"/>
          </a:p>
          <a:p>
            <a:pPr marL="971550" lvl="1" indent="-514350">
              <a:buFont typeface="+mj-lt"/>
              <a:buAutoNum type="arabicPeriod"/>
              <a:defRPr/>
            </a:pPr>
            <a:r>
              <a:rPr lang="tr-TR" dirty="0" smtClean="0"/>
              <a:t>Ara kod üreteci</a:t>
            </a:r>
            <a:endParaRPr lang="gsw-FR" dirty="0" smtClean="0"/>
          </a:p>
          <a:p>
            <a:pPr marL="971550" lvl="1" indent="-514350">
              <a:buFont typeface="+mj-lt"/>
              <a:buAutoNum type="arabicPeriod"/>
              <a:defRPr/>
            </a:pPr>
            <a:r>
              <a:rPr lang="tr-TR" dirty="0" smtClean="0"/>
              <a:t>Kod </a:t>
            </a:r>
            <a:r>
              <a:rPr lang="tr-TR" dirty="0" err="1" smtClean="0"/>
              <a:t>optimizsyonu</a:t>
            </a:r>
            <a:endParaRPr lang="gsw-FR" dirty="0" smtClean="0"/>
          </a:p>
          <a:p>
            <a:pPr marL="971550" lvl="1" indent="-514350">
              <a:buFont typeface="+mj-lt"/>
              <a:buAutoNum type="arabicPeriod"/>
              <a:defRPr/>
            </a:pPr>
            <a:r>
              <a:rPr lang="tr-TR" dirty="0" smtClean="0"/>
              <a:t>Kod üreteci</a:t>
            </a:r>
            <a:endParaRPr lang="gsw-FR" dirty="0" smtClean="0"/>
          </a:p>
          <a:p>
            <a:pPr>
              <a:defRPr/>
            </a:pPr>
            <a:r>
              <a:rPr lang="tr-TR" dirty="0" smtClean="0">
                <a:solidFill>
                  <a:srgbClr val="0070C0"/>
                </a:solidFill>
              </a:rPr>
              <a:t>İki aktivite daha </a:t>
            </a:r>
            <a:r>
              <a:rPr lang="gsw-FR" dirty="0" smtClean="0">
                <a:solidFill>
                  <a:srgbClr val="0070C0"/>
                </a:solidFill>
              </a:rPr>
              <a:t>(</a:t>
            </a:r>
            <a:r>
              <a:rPr lang="tr-TR" dirty="0" smtClean="0">
                <a:solidFill>
                  <a:srgbClr val="0070C0"/>
                </a:solidFill>
              </a:rPr>
              <a:t>yukarıdaki 6 fazla paralel</a:t>
            </a:r>
            <a:r>
              <a:rPr lang="gsw-FR" dirty="0" smtClean="0">
                <a:solidFill>
                  <a:srgbClr val="0070C0"/>
                </a:solidFill>
              </a:rPr>
              <a:t>)</a:t>
            </a:r>
          </a:p>
          <a:p>
            <a:pPr marL="914400" lvl="1" indent="-514350">
              <a:buFont typeface="+mj-lt"/>
              <a:buAutoNum type="arabicPeriod"/>
              <a:defRPr/>
            </a:pPr>
            <a:r>
              <a:rPr lang="gsw-FR" dirty="0" smtClean="0"/>
              <a:t>S</a:t>
            </a:r>
            <a:r>
              <a:rPr lang="tr-TR" dirty="0" smtClean="0"/>
              <a:t>e</a:t>
            </a:r>
            <a:r>
              <a:rPr lang="gsw-FR" dirty="0" smtClean="0"/>
              <a:t>mbol </a:t>
            </a:r>
            <a:r>
              <a:rPr lang="tr-TR" dirty="0" smtClean="0"/>
              <a:t>tablosu yöneticisi</a:t>
            </a:r>
            <a:endParaRPr lang="gsw-FR" dirty="0" smtClean="0"/>
          </a:p>
          <a:p>
            <a:pPr marL="914400" lvl="1" indent="-514350">
              <a:buFont typeface="+mj-lt"/>
              <a:buAutoNum type="arabicPeriod"/>
              <a:defRPr/>
            </a:pPr>
            <a:r>
              <a:rPr lang="tr-TR" dirty="0" smtClean="0"/>
              <a:t>Hata yöneticisi</a:t>
            </a:r>
            <a:endParaRPr lang="gsw-FR" dirty="0" smtClean="0"/>
          </a:p>
          <a:p>
            <a:pPr>
              <a:defRPr/>
            </a:pPr>
            <a:endParaRPr lang="gsw-FR" dirty="0" smtClean="0"/>
          </a:p>
        </p:txBody>
      </p:sp>
      <p:sp>
        <p:nvSpPr>
          <p:cNvPr id="4" name="3 Slayt Numarası Yer Tutucusu"/>
          <p:cNvSpPr>
            <a:spLocks noGrp="1"/>
          </p:cNvSpPr>
          <p:nvPr>
            <p:ph type="sldNum" sz="quarter" idx="12"/>
          </p:nvPr>
        </p:nvSpPr>
        <p:spPr/>
        <p:txBody>
          <a:bodyPr/>
          <a:lstStyle/>
          <a:p>
            <a:pPr>
              <a:defRPr/>
            </a:pPr>
            <a:fld id="{617D8655-7DB7-43A0-B0D9-9A74AB1E468F}" type="slidenum">
              <a:rPr lang="en-US" smtClean="0"/>
              <a:pPr>
                <a:defRPr/>
              </a:pPr>
              <a:t>10</a:t>
            </a:fld>
            <a:endParaRPr lang="en-US" dirty="0"/>
          </a:p>
        </p:txBody>
      </p:sp>
      <p:sp>
        <p:nvSpPr>
          <p:cNvPr id="7" name="Oval 5"/>
          <p:cNvSpPr/>
          <p:nvPr/>
        </p:nvSpPr>
        <p:spPr>
          <a:xfrm>
            <a:off x="6400800" y="304801"/>
            <a:ext cx="1189038" cy="549275"/>
          </a:xfrm>
          <a:prstGeom prst="ellipse">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sp>
        <p:nvSpPr>
          <p:cNvPr id="8" name="Rectangle 7"/>
          <p:cNvSpPr/>
          <p:nvPr/>
        </p:nvSpPr>
        <p:spPr>
          <a:xfrm>
            <a:off x="6438900" y="1276351"/>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sp>
        <p:nvSpPr>
          <p:cNvPr id="9" name="Rectangle 8"/>
          <p:cNvSpPr/>
          <p:nvPr/>
        </p:nvSpPr>
        <p:spPr>
          <a:xfrm>
            <a:off x="6438900" y="2266951"/>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sp>
        <p:nvSpPr>
          <p:cNvPr id="10" name="Rectangle 9"/>
          <p:cNvSpPr/>
          <p:nvPr/>
        </p:nvSpPr>
        <p:spPr>
          <a:xfrm>
            <a:off x="4648200" y="3276601"/>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sp>
        <p:nvSpPr>
          <p:cNvPr id="11" name="Rectangle 10"/>
          <p:cNvSpPr/>
          <p:nvPr/>
        </p:nvSpPr>
        <p:spPr>
          <a:xfrm>
            <a:off x="6438900" y="3276601"/>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sp>
        <p:nvSpPr>
          <p:cNvPr id="12" name="Rectangle 11"/>
          <p:cNvSpPr/>
          <p:nvPr/>
        </p:nvSpPr>
        <p:spPr>
          <a:xfrm>
            <a:off x="6438900" y="4327526"/>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sp>
        <p:nvSpPr>
          <p:cNvPr id="13" name="Rectangle 12"/>
          <p:cNvSpPr/>
          <p:nvPr/>
        </p:nvSpPr>
        <p:spPr>
          <a:xfrm>
            <a:off x="6438900" y="5334001"/>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sp>
        <p:nvSpPr>
          <p:cNvPr id="14" name="Rectangle 13"/>
          <p:cNvSpPr/>
          <p:nvPr/>
        </p:nvSpPr>
        <p:spPr>
          <a:xfrm>
            <a:off x="8305800" y="3276601"/>
            <a:ext cx="1295400"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gsw-FR"/>
          </a:p>
        </p:txBody>
      </p:sp>
      <p:cxnSp>
        <p:nvCxnSpPr>
          <p:cNvPr id="15" name="Straight Arrow Connector 15"/>
          <p:cNvCxnSpPr>
            <a:stCxn id="7" idx="4"/>
          </p:cNvCxnSpPr>
          <p:nvPr/>
        </p:nvCxnSpPr>
        <p:spPr>
          <a:xfrm rot="5400000">
            <a:off x="6758782" y="1089819"/>
            <a:ext cx="4730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rot="5400000">
            <a:off x="6774657" y="2048669"/>
            <a:ext cx="4730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7"/>
          <p:cNvCxnSpPr/>
          <p:nvPr/>
        </p:nvCxnSpPr>
        <p:spPr>
          <a:xfrm rot="5400000">
            <a:off x="6774657" y="3039269"/>
            <a:ext cx="4730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8"/>
          <p:cNvCxnSpPr/>
          <p:nvPr/>
        </p:nvCxnSpPr>
        <p:spPr>
          <a:xfrm rot="5400000">
            <a:off x="6773069" y="4069556"/>
            <a:ext cx="4762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9"/>
          <p:cNvCxnSpPr/>
          <p:nvPr/>
        </p:nvCxnSpPr>
        <p:spPr>
          <a:xfrm rot="5400000">
            <a:off x="6773069" y="5095081"/>
            <a:ext cx="4762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21"/>
          <p:cNvCxnSpPr>
            <a:stCxn id="11" idx="3"/>
            <a:endCxn id="14" idx="1"/>
          </p:cNvCxnSpPr>
          <p:nvPr/>
        </p:nvCxnSpPr>
        <p:spPr>
          <a:xfrm>
            <a:off x="7627938" y="3551238"/>
            <a:ext cx="67786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3"/>
          <p:cNvCxnSpPr>
            <a:stCxn id="10" idx="3"/>
            <a:endCxn id="11" idx="1"/>
          </p:cNvCxnSpPr>
          <p:nvPr/>
        </p:nvCxnSpPr>
        <p:spPr>
          <a:xfrm>
            <a:off x="5837238" y="3551239"/>
            <a:ext cx="60166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6"/>
          <p:cNvCxnSpPr/>
          <p:nvPr/>
        </p:nvCxnSpPr>
        <p:spPr>
          <a:xfrm rot="10800000" flipV="1">
            <a:off x="4884738" y="1630364"/>
            <a:ext cx="1554162" cy="16462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6"/>
          <p:cNvCxnSpPr/>
          <p:nvPr/>
        </p:nvCxnSpPr>
        <p:spPr>
          <a:xfrm rot="10800000" flipV="1">
            <a:off x="5532438" y="2544764"/>
            <a:ext cx="914400" cy="7318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34"/>
          <p:cNvCxnSpPr>
            <a:stCxn id="12" idx="1"/>
            <a:endCxn id="10" idx="2"/>
          </p:cNvCxnSpPr>
          <p:nvPr/>
        </p:nvCxnSpPr>
        <p:spPr>
          <a:xfrm rot="10800000">
            <a:off x="5241926" y="3825875"/>
            <a:ext cx="1196975" cy="776288"/>
          </a:xfrm>
          <a:prstGeom prst="bentConnector2">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38"/>
          <p:cNvCxnSpPr/>
          <p:nvPr/>
        </p:nvCxnSpPr>
        <p:spPr>
          <a:xfrm rot="5400000">
            <a:off x="6827838" y="6049963"/>
            <a:ext cx="3667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39"/>
          <p:cNvSpPr txBox="1">
            <a:spLocks noChangeArrowheads="1"/>
          </p:cNvSpPr>
          <p:nvPr/>
        </p:nvSpPr>
        <p:spPr bwMode="auto">
          <a:xfrm>
            <a:off x="6629401" y="304800"/>
            <a:ext cx="804899" cy="523220"/>
          </a:xfrm>
          <a:prstGeom prst="rect">
            <a:avLst/>
          </a:prstGeom>
          <a:noFill/>
          <a:ln w="9525">
            <a:noFill/>
            <a:miter lim="800000"/>
            <a:headEnd/>
            <a:tailEnd/>
          </a:ln>
        </p:spPr>
        <p:txBody>
          <a:bodyPr wrap="none">
            <a:spAutoFit/>
          </a:bodyPr>
          <a:lstStyle/>
          <a:p>
            <a:pPr algn="ctr"/>
            <a:r>
              <a:rPr lang="tr-TR" sz="1400" dirty="0">
                <a:latin typeface="Calibri" pitchFamily="34" charset="0"/>
              </a:rPr>
              <a:t>Kaynak </a:t>
            </a:r>
          </a:p>
          <a:p>
            <a:pPr algn="ctr"/>
            <a:r>
              <a:rPr lang="tr-TR" sz="1400" dirty="0">
                <a:latin typeface="Calibri" pitchFamily="34" charset="0"/>
              </a:rPr>
              <a:t>Program</a:t>
            </a:r>
            <a:endParaRPr lang="gsw-FR" sz="1400" dirty="0">
              <a:latin typeface="Calibri" pitchFamily="34" charset="0"/>
            </a:endParaRPr>
          </a:p>
        </p:txBody>
      </p:sp>
      <p:sp>
        <p:nvSpPr>
          <p:cNvPr id="27" name="TextBox 40"/>
          <p:cNvSpPr txBox="1">
            <a:spLocks noChangeArrowheads="1"/>
          </p:cNvSpPr>
          <p:nvPr/>
        </p:nvSpPr>
        <p:spPr bwMode="auto">
          <a:xfrm>
            <a:off x="6629401" y="1295400"/>
            <a:ext cx="759375" cy="523220"/>
          </a:xfrm>
          <a:prstGeom prst="rect">
            <a:avLst/>
          </a:prstGeom>
          <a:noFill/>
          <a:ln w="9525">
            <a:noFill/>
            <a:miter lim="800000"/>
            <a:headEnd/>
            <a:tailEnd/>
          </a:ln>
        </p:spPr>
        <p:txBody>
          <a:bodyPr wrap="none">
            <a:spAutoFit/>
          </a:bodyPr>
          <a:lstStyle/>
          <a:p>
            <a:pPr algn="ctr"/>
            <a:r>
              <a:rPr lang="gsw-FR" sz="1400" dirty="0">
                <a:latin typeface="Calibri" pitchFamily="34" charset="0"/>
              </a:rPr>
              <a:t>Lexical</a:t>
            </a:r>
          </a:p>
          <a:p>
            <a:pPr algn="ctr"/>
            <a:r>
              <a:rPr lang="gsw-FR" sz="1400" dirty="0">
                <a:latin typeface="Calibri" pitchFamily="34" charset="0"/>
              </a:rPr>
              <a:t>anal</a:t>
            </a:r>
            <a:r>
              <a:rPr lang="tr-TR" sz="1400" dirty="0" err="1">
                <a:latin typeface="Calibri" pitchFamily="34" charset="0"/>
              </a:rPr>
              <a:t>izör</a:t>
            </a:r>
            <a:endParaRPr lang="gsw-FR" sz="1400" dirty="0">
              <a:latin typeface="Calibri" pitchFamily="34" charset="0"/>
            </a:endParaRPr>
          </a:p>
        </p:txBody>
      </p:sp>
      <p:sp>
        <p:nvSpPr>
          <p:cNvPr id="28" name="TextBox 41"/>
          <p:cNvSpPr txBox="1">
            <a:spLocks noChangeArrowheads="1"/>
          </p:cNvSpPr>
          <p:nvPr/>
        </p:nvSpPr>
        <p:spPr bwMode="auto">
          <a:xfrm>
            <a:off x="7005639" y="1905001"/>
            <a:ext cx="1286571" cy="307777"/>
          </a:xfrm>
          <a:prstGeom prst="rect">
            <a:avLst/>
          </a:prstGeom>
          <a:noFill/>
          <a:ln w="9525">
            <a:noFill/>
            <a:miter lim="800000"/>
            <a:headEnd/>
            <a:tailEnd/>
          </a:ln>
        </p:spPr>
        <p:txBody>
          <a:bodyPr wrap="none">
            <a:spAutoFit/>
          </a:bodyPr>
          <a:lstStyle/>
          <a:p>
            <a:r>
              <a:rPr lang="gsw-FR" sz="1400" dirty="0">
                <a:latin typeface="Calibri" pitchFamily="34" charset="0"/>
              </a:rPr>
              <a:t>Lexical </a:t>
            </a:r>
            <a:r>
              <a:rPr lang="tr-TR" sz="1400" dirty="0">
                <a:latin typeface="Calibri" pitchFamily="34" charset="0"/>
              </a:rPr>
              <a:t>birimler</a:t>
            </a:r>
            <a:endParaRPr lang="gsw-FR" sz="1400" dirty="0">
              <a:latin typeface="Calibri" pitchFamily="34" charset="0"/>
            </a:endParaRPr>
          </a:p>
        </p:txBody>
      </p:sp>
      <p:sp>
        <p:nvSpPr>
          <p:cNvPr id="29" name="TextBox 42"/>
          <p:cNvSpPr txBox="1">
            <a:spLocks noChangeArrowheads="1"/>
          </p:cNvSpPr>
          <p:nvPr/>
        </p:nvSpPr>
        <p:spPr bwMode="auto">
          <a:xfrm>
            <a:off x="6629401" y="2286000"/>
            <a:ext cx="759375" cy="523220"/>
          </a:xfrm>
          <a:prstGeom prst="rect">
            <a:avLst/>
          </a:prstGeom>
          <a:noFill/>
          <a:ln w="9525">
            <a:noFill/>
            <a:miter lim="800000"/>
            <a:headEnd/>
            <a:tailEnd/>
          </a:ln>
        </p:spPr>
        <p:txBody>
          <a:bodyPr wrap="none">
            <a:spAutoFit/>
          </a:bodyPr>
          <a:lstStyle/>
          <a:p>
            <a:pPr algn="ctr"/>
            <a:r>
              <a:rPr lang="gsw-FR" sz="1400" dirty="0">
                <a:latin typeface="Calibri" pitchFamily="34" charset="0"/>
              </a:rPr>
              <a:t>Syntax</a:t>
            </a:r>
          </a:p>
          <a:p>
            <a:pPr algn="ctr"/>
            <a:r>
              <a:rPr lang="gsw-FR" sz="1400" dirty="0">
                <a:latin typeface="Calibri" pitchFamily="34" charset="0"/>
              </a:rPr>
              <a:t>anal</a:t>
            </a:r>
            <a:r>
              <a:rPr lang="tr-TR" sz="1400" dirty="0" err="1">
                <a:latin typeface="Calibri" pitchFamily="34" charset="0"/>
              </a:rPr>
              <a:t>izör</a:t>
            </a:r>
            <a:endParaRPr lang="gsw-FR" sz="1400" dirty="0">
              <a:latin typeface="Calibri" pitchFamily="34" charset="0"/>
            </a:endParaRPr>
          </a:p>
        </p:txBody>
      </p:sp>
      <p:sp>
        <p:nvSpPr>
          <p:cNvPr id="30" name="TextBox 43"/>
          <p:cNvSpPr txBox="1">
            <a:spLocks noChangeArrowheads="1"/>
          </p:cNvSpPr>
          <p:nvPr/>
        </p:nvSpPr>
        <p:spPr bwMode="auto">
          <a:xfrm>
            <a:off x="7010400" y="2892426"/>
            <a:ext cx="1345946" cy="307777"/>
          </a:xfrm>
          <a:prstGeom prst="rect">
            <a:avLst/>
          </a:prstGeom>
          <a:noFill/>
          <a:ln w="9525">
            <a:noFill/>
            <a:miter lim="800000"/>
            <a:headEnd/>
            <a:tailEnd/>
          </a:ln>
        </p:spPr>
        <p:txBody>
          <a:bodyPr wrap="none">
            <a:spAutoFit/>
          </a:bodyPr>
          <a:lstStyle/>
          <a:p>
            <a:r>
              <a:rPr lang="tr-TR" sz="1400" dirty="0">
                <a:latin typeface="Calibri" pitchFamily="34" charset="0"/>
              </a:rPr>
              <a:t>Ayrıştırma ağacı</a:t>
            </a:r>
            <a:endParaRPr lang="gsw-FR" sz="1400" dirty="0">
              <a:latin typeface="Calibri" pitchFamily="34" charset="0"/>
            </a:endParaRPr>
          </a:p>
        </p:txBody>
      </p:sp>
      <p:sp>
        <p:nvSpPr>
          <p:cNvPr id="31" name="TextBox 44"/>
          <p:cNvSpPr txBox="1">
            <a:spLocks noChangeArrowheads="1"/>
          </p:cNvSpPr>
          <p:nvPr/>
        </p:nvSpPr>
        <p:spPr bwMode="auto">
          <a:xfrm>
            <a:off x="6376608" y="3352800"/>
            <a:ext cx="1326004" cy="415498"/>
          </a:xfrm>
          <a:prstGeom prst="rect">
            <a:avLst/>
          </a:prstGeom>
          <a:noFill/>
          <a:ln w="9525">
            <a:noFill/>
            <a:miter lim="800000"/>
            <a:headEnd/>
            <a:tailEnd/>
          </a:ln>
        </p:spPr>
        <p:txBody>
          <a:bodyPr wrap="none">
            <a:spAutoFit/>
          </a:bodyPr>
          <a:lstStyle/>
          <a:p>
            <a:r>
              <a:rPr lang="tr-TR" sz="1000" dirty="0">
                <a:latin typeface="Calibri" pitchFamily="34" charset="0"/>
              </a:rPr>
              <a:t>Ara kod üreteci </a:t>
            </a:r>
          </a:p>
          <a:p>
            <a:r>
              <a:rPr lang="tr-TR" sz="1000" dirty="0">
                <a:latin typeface="Calibri" pitchFamily="34" charset="0"/>
              </a:rPr>
              <a:t>(ve semantik analizör)</a:t>
            </a:r>
            <a:endParaRPr lang="gsw-FR" sz="1000" dirty="0">
              <a:latin typeface="Calibri" pitchFamily="34" charset="0"/>
            </a:endParaRPr>
          </a:p>
        </p:txBody>
      </p:sp>
      <p:sp>
        <p:nvSpPr>
          <p:cNvPr id="32" name="TextBox 29"/>
          <p:cNvSpPr txBox="1">
            <a:spLocks noChangeArrowheads="1"/>
          </p:cNvSpPr>
          <p:nvPr/>
        </p:nvSpPr>
        <p:spPr bwMode="auto">
          <a:xfrm>
            <a:off x="8292085" y="3425826"/>
            <a:ext cx="1184555" cy="307777"/>
          </a:xfrm>
          <a:prstGeom prst="rect">
            <a:avLst/>
          </a:prstGeom>
          <a:noFill/>
          <a:ln w="9525">
            <a:noFill/>
            <a:miter lim="800000"/>
            <a:headEnd/>
            <a:tailEnd/>
          </a:ln>
        </p:spPr>
        <p:txBody>
          <a:bodyPr wrap="none">
            <a:spAutoFit/>
          </a:bodyPr>
          <a:lstStyle/>
          <a:p>
            <a:r>
              <a:rPr lang="tr-TR" sz="1400" dirty="0"/>
              <a:t>Optimizasyon</a:t>
            </a:r>
            <a:endParaRPr lang="gsw-FR" sz="1400" dirty="0"/>
          </a:p>
        </p:txBody>
      </p:sp>
      <p:sp>
        <p:nvSpPr>
          <p:cNvPr id="33" name="TextBox 30"/>
          <p:cNvSpPr txBox="1">
            <a:spLocks noChangeArrowheads="1"/>
          </p:cNvSpPr>
          <p:nvPr/>
        </p:nvSpPr>
        <p:spPr bwMode="auto">
          <a:xfrm>
            <a:off x="4851897" y="3276600"/>
            <a:ext cx="720069" cy="523220"/>
          </a:xfrm>
          <a:prstGeom prst="rect">
            <a:avLst/>
          </a:prstGeom>
          <a:noFill/>
          <a:ln w="9525">
            <a:noFill/>
            <a:miter lim="800000"/>
            <a:headEnd/>
            <a:tailEnd/>
          </a:ln>
        </p:spPr>
        <p:txBody>
          <a:bodyPr wrap="none">
            <a:spAutoFit/>
          </a:bodyPr>
          <a:lstStyle/>
          <a:p>
            <a:pPr algn="ctr"/>
            <a:r>
              <a:rPr lang="tr-TR" sz="1400" dirty="0"/>
              <a:t>Sembol</a:t>
            </a:r>
            <a:endParaRPr lang="gsw-FR" sz="1400" dirty="0"/>
          </a:p>
          <a:p>
            <a:pPr algn="ctr"/>
            <a:r>
              <a:rPr lang="tr-TR" sz="1400" dirty="0"/>
              <a:t>tablosu</a:t>
            </a:r>
            <a:endParaRPr lang="gsw-FR" sz="1400" dirty="0"/>
          </a:p>
        </p:txBody>
      </p:sp>
      <p:cxnSp>
        <p:nvCxnSpPr>
          <p:cNvPr id="34" name="Shape 32"/>
          <p:cNvCxnSpPr>
            <a:stCxn id="14" idx="2"/>
          </p:cNvCxnSpPr>
          <p:nvPr/>
        </p:nvCxnSpPr>
        <p:spPr>
          <a:xfrm rot="5400000">
            <a:off x="7875591" y="2930528"/>
            <a:ext cx="182563" cy="197325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3"/>
          <p:cNvSpPr txBox="1">
            <a:spLocks noChangeArrowheads="1"/>
          </p:cNvSpPr>
          <p:nvPr/>
        </p:nvSpPr>
        <p:spPr bwMode="auto">
          <a:xfrm>
            <a:off x="7010400" y="4038601"/>
            <a:ext cx="774058" cy="307777"/>
          </a:xfrm>
          <a:prstGeom prst="rect">
            <a:avLst/>
          </a:prstGeom>
          <a:noFill/>
          <a:ln w="9525">
            <a:noFill/>
            <a:miter lim="800000"/>
            <a:headEnd/>
            <a:tailEnd/>
          </a:ln>
        </p:spPr>
        <p:txBody>
          <a:bodyPr wrap="none">
            <a:spAutoFit/>
          </a:bodyPr>
          <a:lstStyle/>
          <a:p>
            <a:r>
              <a:rPr lang="tr-TR" sz="1400" dirty="0"/>
              <a:t>Ara kod</a:t>
            </a:r>
            <a:endParaRPr lang="gsw-FR" sz="1400" dirty="0"/>
          </a:p>
        </p:txBody>
      </p:sp>
      <p:sp>
        <p:nvSpPr>
          <p:cNvPr id="36" name="TextBox 35"/>
          <p:cNvSpPr txBox="1">
            <a:spLocks noChangeArrowheads="1"/>
          </p:cNvSpPr>
          <p:nvPr/>
        </p:nvSpPr>
        <p:spPr bwMode="auto">
          <a:xfrm>
            <a:off x="6731692" y="4343400"/>
            <a:ext cx="692434" cy="523220"/>
          </a:xfrm>
          <a:prstGeom prst="rect">
            <a:avLst/>
          </a:prstGeom>
          <a:noFill/>
          <a:ln w="9525">
            <a:noFill/>
            <a:miter lim="800000"/>
            <a:headEnd/>
            <a:tailEnd/>
          </a:ln>
        </p:spPr>
        <p:txBody>
          <a:bodyPr wrap="none">
            <a:spAutoFit/>
          </a:bodyPr>
          <a:lstStyle/>
          <a:p>
            <a:pPr algn="ctr"/>
            <a:r>
              <a:rPr lang="tr-TR" sz="1400" dirty="0"/>
              <a:t>K</a:t>
            </a:r>
            <a:r>
              <a:rPr lang="gsw-FR" sz="1400" dirty="0"/>
              <a:t>od </a:t>
            </a:r>
          </a:p>
          <a:p>
            <a:pPr algn="ctr"/>
            <a:r>
              <a:rPr lang="tr-TR" sz="1400" dirty="0"/>
              <a:t>üreteci</a:t>
            </a:r>
            <a:endParaRPr lang="gsw-FR" sz="1400" dirty="0"/>
          </a:p>
        </p:txBody>
      </p:sp>
      <p:sp>
        <p:nvSpPr>
          <p:cNvPr id="37" name="TextBox 36"/>
          <p:cNvSpPr txBox="1">
            <a:spLocks noChangeArrowheads="1"/>
          </p:cNvSpPr>
          <p:nvPr/>
        </p:nvSpPr>
        <p:spPr bwMode="auto">
          <a:xfrm>
            <a:off x="7010401" y="4876801"/>
            <a:ext cx="965329" cy="307777"/>
          </a:xfrm>
          <a:prstGeom prst="rect">
            <a:avLst/>
          </a:prstGeom>
          <a:noFill/>
          <a:ln w="9525">
            <a:noFill/>
            <a:miter lim="800000"/>
            <a:headEnd/>
            <a:tailEnd/>
          </a:ln>
        </p:spPr>
        <p:txBody>
          <a:bodyPr wrap="none">
            <a:spAutoFit/>
          </a:bodyPr>
          <a:lstStyle/>
          <a:p>
            <a:r>
              <a:rPr lang="tr-TR" sz="1400" dirty="0"/>
              <a:t>Makine dili</a:t>
            </a:r>
            <a:endParaRPr lang="gsw-FR" sz="1400" dirty="0"/>
          </a:p>
        </p:txBody>
      </p:sp>
      <p:sp>
        <p:nvSpPr>
          <p:cNvPr id="38" name="TextBox 37"/>
          <p:cNvSpPr txBox="1">
            <a:spLocks noChangeArrowheads="1"/>
          </p:cNvSpPr>
          <p:nvPr/>
        </p:nvSpPr>
        <p:spPr bwMode="auto">
          <a:xfrm>
            <a:off x="6477000" y="5439541"/>
            <a:ext cx="847540" cy="307777"/>
          </a:xfrm>
          <a:prstGeom prst="rect">
            <a:avLst/>
          </a:prstGeom>
          <a:noFill/>
          <a:ln w="9525">
            <a:noFill/>
            <a:miter lim="800000"/>
            <a:headEnd/>
            <a:tailEnd/>
          </a:ln>
        </p:spPr>
        <p:txBody>
          <a:bodyPr wrap="none">
            <a:spAutoFit/>
          </a:bodyPr>
          <a:lstStyle/>
          <a:p>
            <a:r>
              <a:rPr lang="tr-TR" sz="1400" dirty="0"/>
              <a:t>Bilgisayar</a:t>
            </a:r>
            <a:endParaRPr lang="gsw-FR" sz="1400" dirty="0"/>
          </a:p>
        </p:txBody>
      </p:sp>
      <p:sp>
        <p:nvSpPr>
          <p:cNvPr id="39" name="TextBox 39"/>
          <p:cNvSpPr txBox="1">
            <a:spLocks noChangeArrowheads="1"/>
          </p:cNvSpPr>
          <p:nvPr/>
        </p:nvSpPr>
        <p:spPr bwMode="auto">
          <a:xfrm>
            <a:off x="6629401" y="6321426"/>
            <a:ext cx="809709" cy="307777"/>
          </a:xfrm>
          <a:prstGeom prst="rect">
            <a:avLst/>
          </a:prstGeom>
          <a:noFill/>
          <a:ln w="9525">
            <a:noFill/>
            <a:miter lim="800000"/>
            <a:headEnd/>
            <a:tailEnd/>
          </a:ln>
        </p:spPr>
        <p:txBody>
          <a:bodyPr wrap="none">
            <a:spAutoFit/>
          </a:bodyPr>
          <a:lstStyle/>
          <a:p>
            <a:r>
              <a:rPr lang="tr-TR" sz="1400" dirty="0"/>
              <a:t>Sonuçlar</a:t>
            </a:r>
            <a:endParaRPr lang="gsw-FR" sz="1400" dirty="0"/>
          </a:p>
        </p:txBody>
      </p:sp>
      <p:sp>
        <p:nvSpPr>
          <p:cNvPr id="40" name="TextBox 40"/>
          <p:cNvSpPr txBox="1">
            <a:spLocks noChangeArrowheads="1"/>
          </p:cNvSpPr>
          <p:nvPr/>
        </p:nvSpPr>
        <p:spPr bwMode="auto">
          <a:xfrm>
            <a:off x="9525001" y="3429001"/>
            <a:ext cx="988989" cy="307777"/>
          </a:xfrm>
          <a:prstGeom prst="rect">
            <a:avLst/>
          </a:prstGeom>
          <a:noFill/>
          <a:ln w="9525">
            <a:noFill/>
            <a:miter lim="800000"/>
            <a:headEnd/>
            <a:tailEnd/>
          </a:ln>
        </p:spPr>
        <p:txBody>
          <a:bodyPr wrap="none">
            <a:spAutoFit/>
          </a:bodyPr>
          <a:lstStyle/>
          <a:p>
            <a:r>
              <a:rPr lang="gsw-FR" sz="1400" dirty="0"/>
              <a:t>(</a:t>
            </a:r>
            <a:r>
              <a:rPr lang="tr-TR" sz="1400" dirty="0" err="1"/>
              <a:t>opsiyonel</a:t>
            </a:r>
            <a:r>
              <a:rPr lang="gsw-FR" sz="1400" dirty="0"/>
              <a:t>)</a:t>
            </a:r>
          </a:p>
        </p:txBody>
      </p:sp>
      <p:sp>
        <p:nvSpPr>
          <p:cNvPr id="41" name="TextBox 41"/>
          <p:cNvSpPr txBox="1">
            <a:spLocks noChangeArrowheads="1"/>
          </p:cNvSpPr>
          <p:nvPr/>
        </p:nvSpPr>
        <p:spPr bwMode="auto">
          <a:xfrm>
            <a:off x="8001000" y="5181601"/>
            <a:ext cx="968150" cy="307777"/>
          </a:xfrm>
          <a:prstGeom prst="rect">
            <a:avLst/>
          </a:prstGeom>
          <a:noFill/>
          <a:ln w="9525">
            <a:noFill/>
            <a:miter lim="800000"/>
            <a:headEnd/>
            <a:tailEnd/>
          </a:ln>
        </p:spPr>
        <p:txBody>
          <a:bodyPr wrap="none">
            <a:spAutoFit/>
          </a:bodyPr>
          <a:lstStyle/>
          <a:p>
            <a:r>
              <a:rPr lang="tr-TR" sz="1400" dirty="0"/>
              <a:t>Giriş verisi</a:t>
            </a:r>
            <a:endParaRPr lang="gsw-FR" sz="1400" dirty="0"/>
          </a:p>
        </p:txBody>
      </p:sp>
      <p:cxnSp>
        <p:nvCxnSpPr>
          <p:cNvPr id="42" name="Straight Arrow Connector 43"/>
          <p:cNvCxnSpPr>
            <a:stCxn id="41" idx="1"/>
          </p:cNvCxnSpPr>
          <p:nvPr/>
        </p:nvCxnSpPr>
        <p:spPr>
          <a:xfrm rot="10800000" flipV="1">
            <a:off x="7620000" y="5319330"/>
            <a:ext cx="381000" cy="167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817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a:solidFill>
                  <a:schemeClr val="tx2"/>
                </a:solidFill>
                <a:latin typeface="+mj-lt"/>
                <a:ea typeface="+mj-ea"/>
                <a:cs typeface="+mj-cs"/>
              </a:rPr>
              <a:t>Derleme Sürecinin Aşamaları</a:t>
            </a:r>
          </a:p>
        </p:txBody>
      </p:sp>
      <p:sp>
        <p:nvSpPr>
          <p:cNvPr id="3" name="İçerik Yer Tutucusu 2"/>
          <p:cNvSpPr>
            <a:spLocks noGrp="1"/>
          </p:cNvSpPr>
          <p:nvPr>
            <p:ph idx="1"/>
          </p:nvPr>
        </p:nvSpPr>
        <p:spPr/>
        <p:txBody>
          <a:bodyPr>
            <a:normAutofit/>
          </a:bodyPr>
          <a:lstStyle/>
          <a:p>
            <a:r>
              <a:rPr lang="tr-TR" dirty="0" smtClean="0"/>
              <a:t>Derleyicinin </a:t>
            </a:r>
            <a:r>
              <a:rPr lang="tr-TR" b="1" dirty="0">
                <a:solidFill>
                  <a:srgbClr val="FF0000"/>
                </a:solidFill>
              </a:rPr>
              <a:t>ön-ucu</a:t>
            </a:r>
            <a:r>
              <a:rPr lang="tr-TR" dirty="0">
                <a:solidFill>
                  <a:srgbClr val="FF0000"/>
                </a:solidFill>
              </a:rPr>
              <a:t> (</a:t>
            </a:r>
            <a:r>
              <a:rPr lang="tr-TR" i="1" dirty="0" err="1">
                <a:solidFill>
                  <a:srgbClr val="FF0000"/>
                </a:solidFill>
              </a:rPr>
              <a:t>front-end</a:t>
            </a:r>
            <a:r>
              <a:rPr lang="tr-TR" dirty="0">
                <a:solidFill>
                  <a:srgbClr val="FF0000"/>
                </a:solidFill>
              </a:rPr>
              <a:t>)</a:t>
            </a:r>
            <a:r>
              <a:rPr lang="tr-TR" dirty="0"/>
              <a:t>, bir programın sözdizimini ve anlamını dilin kurallarına göre inceleyerek çözümler ve bir ara kod oluşturur</a:t>
            </a:r>
            <a:r>
              <a:rPr lang="tr-TR" dirty="0" smtClean="0"/>
              <a:t>. </a:t>
            </a:r>
          </a:p>
          <a:p>
            <a:endParaRPr lang="tr-TR" dirty="0" smtClean="0"/>
          </a:p>
          <a:p>
            <a:r>
              <a:rPr lang="tr-TR" dirty="0" smtClean="0"/>
              <a:t>Bu </a:t>
            </a:r>
            <a:r>
              <a:rPr lang="tr-TR" dirty="0"/>
              <a:t>süreçte, </a:t>
            </a:r>
            <a:r>
              <a:rPr lang="tr-TR" dirty="0" err="1"/>
              <a:t>metinsel</a:t>
            </a:r>
            <a:r>
              <a:rPr lang="tr-TR" dirty="0"/>
              <a:t> çözümleme sonucunda </a:t>
            </a:r>
            <a:r>
              <a:rPr lang="tr-TR" dirty="0" err="1"/>
              <a:t>token</a:t>
            </a:r>
            <a:r>
              <a:rPr lang="tr-TR" dirty="0"/>
              <a:t> dizisi, </a:t>
            </a:r>
            <a:r>
              <a:rPr lang="tr-TR" dirty="0" err="1"/>
              <a:t>sözdizim</a:t>
            </a:r>
            <a:r>
              <a:rPr lang="tr-TR" dirty="0"/>
              <a:t> çözümlemesinin sonucunda ayrıştırma ağacı ve anlam çözümlemenin sonucunda da bir ara kod ile ifade edilen soyut program oluşturulur. </a:t>
            </a:r>
            <a:endParaRPr lang="tr-TR" dirty="0" smtClean="0"/>
          </a:p>
          <a:p>
            <a:endParaRPr lang="tr-TR" dirty="0"/>
          </a:p>
          <a:p>
            <a:r>
              <a:rPr lang="tr-TR" dirty="0"/>
              <a:t>Derleyicilerin </a:t>
            </a:r>
            <a:r>
              <a:rPr lang="tr-TR" b="1" dirty="0">
                <a:solidFill>
                  <a:srgbClr val="FF0000"/>
                </a:solidFill>
              </a:rPr>
              <a:t>arka-ucu </a:t>
            </a:r>
            <a:r>
              <a:rPr lang="tr-TR" dirty="0">
                <a:solidFill>
                  <a:srgbClr val="FF0000"/>
                </a:solidFill>
              </a:rPr>
              <a:t>(</a:t>
            </a:r>
            <a:r>
              <a:rPr lang="tr-TR" i="1" dirty="0" err="1">
                <a:solidFill>
                  <a:srgbClr val="FF0000"/>
                </a:solidFill>
              </a:rPr>
              <a:t>back-end</a:t>
            </a:r>
            <a:r>
              <a:rPr lang="tr-TR" dirty="0">
                <a:solidFill>
                  <a:srgbClr val="FF0000"/>
                </a:solidFill>
              </a:rPr>
              <a:t>)</a:t>
            </a:r>
            <a:r>
              <a:rPr lang="tr-TR" dirty="0"/>
              <a:t> ise, programın ara kod gösterimine eniyileme uygulayarak, amaç programı, yani makine kodunu oluşturur.</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extLst>
      <p:ext uri="{BB962C8B-B14F-4D97-AF65-F5344CB8AC3E}">
        <p14:creationId xmlns:p14="http://schemas.microsoft.com/office/powerpoint/2010/main" val="3522091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a:solidFill>
                  <a:schemeClr val="tx2"/>
                </a:solidFill>
                <a:latin typeface="+mj-lt"/>
                <a:ea typeface="+mj-ea"/>
                <a:cs typeface="+mj-cs"/>
              </a:rPr>
              <a:t>Derleme Sürecinin Aşamaları</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556792"/>
            <a:ext cx="8460940" cy="3384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94531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a:solidFill>
                  <a:schemeClr val="tx2"/>
                </a:solidFill>
              </a:rPr>
              <a:t>Metinsel (</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3" name="İçerik Yer Tutucusu 2"/>
          <p:cNvSpPr>
            <a:spLocks noGrp="1"/>
          </p:cNvSpPr>
          <p:nvPr>
            <p:ph idx="1"/>
          </p:nvPr>
        </p:nvSpPr>
        <p:spPr/>
        <p:txBody>
          <a:bodyPr>
            <a:normAutofit/>
          </a:bodyPr>
          <a:lstStyle/>
          <a:p>
            <a:pPr>
              <a:lnSpc>
                <a:spcPct val="90000"/>
              </a:lnSpc>
            </a:pPr>
            <a:r>
              <a:rPr lang="tr-TR" dirty="0"/>
              <a:t>Bir derleyicinin ön ucunda yer alan </a:t>
            </a:r>
            <a:r>
              <a:rPr lang="tr-TR" b="1" dirty="0" err="1"/>
              <a:t>metinsel</a:t>
            </a:r>
            <a:r>
              <a:rPr lang="tr-TR" b="1" dirty="0"/>
              <a:t> çözümleyici</a:t>
            </a:r>
            <a:r>
              <a:rPr lang="tr-TR" dirty="0"/>
              <a:t> (</a:t>
            </a:r>
            <a:r>
              <a:rPr lang="tr-TR" i="1" dirty="0" err="1"/>
              <a:t>lexical</a:t>
            </a:r>
            <a:r>
              <a:rPr lang="tr-TR" i="1" dirty="0"/>
              <a:t> </a:t>
            </a:r>
            <a:r>
              <a:rPr lang="tr-TR" i="1" dirty="0" err="1"/>
              <a:t>analyzer</a:t>
            </a:r>
            <a:r>
              <a:rPr lang="tr-TR" dirty="0"/>
              <a:t>), bir kaynak programı bir dizi</a:t>
            </a:r>
            <a:r>
              <a:rPr lang="tr-TR" i="1" dirty="0"/>
              <a:t> </a:t>
            </a:r>
            <a:r>
              <a:rPr lang="tr-TR" i="1" dirty="0" err="1"/>
              <a:t>token'</a:t>
            </a:r>
            <a:r>
              <a:rPr lang="tr-TR" dirty="0" err="1"/>
              <a:t>a</a:t>
            </a:r>
            <a:r>
              <a:rPr lang="tr-TR" dirty="0"/>
              <a:t> çevirir.</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pic>
        <p:nvPicPr>
          <p:cNvPr id="7885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2999656" y="3212977"/>
            <a:ext cx="5391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851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a:spLocks noGrp="1"/>
          </p:cNvSpPr>
          <p:nvPr>
            <p:ph type="title"/>
          </p:nvPr>
        </p:nvSpPr>
        <p:spPr>
          <a:xfrm>
            <a:off x="1981200" y="274638"/>
            <a:ext cx="8229600" cy="1143000"/>
          </a:xfrm>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a:solidFill>
                  <a:schemeClr val="tx2"/>
                </a:solidFill>
              </a:rPr>
              <a:t>Metinsel (</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4" name="Content Placeholder 2"/>
          <p:cNvSpPr>
            <a:spLocks noGrp="1"/>
          </p:cNvSpPr>
          <p:nvPr>
            <p:ph idx="1"/>
          </p:nvPr>
        </p:nvSpPr>
        <p:spPr/>
        <p:txBody>
          <a:bodyPr>
            <a:normAutofit fontScale="92500" lnSpcReduction="10000"/>
          </a:bodyPr>
          <a:lstStyle/>
          <a:p>
            <a:pPr marL="274320" indent="-274320" algn="just">
              <a:buClr>
                <a:schemeClr val="accent3"/>
              </a:buClr>
              <a:buFont typeface="Wingdings 2"/>
              <a:buChar char=""/>
              <a:defRPr/>
            </a:pPr>
            <a:r>
              <a:rPr lang="tr-TR" dirty="0" smtClean="0">
                <a:solidFill>
                  <a:schemeClr val="bg2">
                    <a:lumMod val="50000"/>
                  </a:schemeClr>
                </a:solidFill>
              </a:rPr>
              <a:t>Token</a:t>
            </a:r>
            <a:r>
              <a:rPr lang="tr-TR" dirty="0" smtClean="0"/>
              <a:t> sözdizimsel bir kategori belirtir. </a:t>
            </a:r>
          </a:p>
          <a:p>
            <a:pPr marL="274320" indent="-274320" algn="just">
              <a:buClr>
                <a:schemeClr val="accent3"/>
              </a:buClr>
              <a:buFont typeface="Wingdings 2"/>
              <a:buChar char=""/>
              <a:defRPr/>
            </a:pPr>
            <a:r>
              <a:rPr lang="tr-TR" dirty="0" smtClean="0"/>
              <a:t>Bu kategoriler doğal diller için “isim”, “sıfat”, “fiil” vb. olabilirken, programlama dilleri için “matematiksel sembol” veya “anahtar kelime” gibi alt ifadeler olurlar.</a:t>
            </a:r>
          </a:p>
          <a:p>
            <a:pPr marL="274320" indent="-274320" algn="just">
              <a:buClr>
                <a:schemeClr val="accent3"/>
              </a:buClr>
              <a:buFont typeface="Wingdings 2"/>
              <a:buChar char=""/>
              <a:defRPr/>
            </a:pPr>
            <a:r>
              <a:rPr lang="tr-TR" dirty="0" smtClean="0"/>
              <a:t>Token belirten bir alt karakter katarı </a:t>
            </a:r>
            <a:r>
              <a:rPr lang="tr-TR" dirty="0" smtClean="0">
                <a:solidFill>
                  <a:schemeClr val="bg2">
                    <a:lumMod val="50000"/>
                  </a:schemeClr>
                </a:solidFill>
              </a:rPr>
              <a:t>lexeme</a:t>
            </a:r>
            <a:r>
              <a:rPr lang="tr-TR" dirty="0" smtClean="0"/>
              <a:t> olarak adlandırılır.</a:t>
            </a:r>
          </a:p>
          <a:p>
            <a:pPr marL="274320" indent="-274320" algn="just">
              <a:buClr>
                <a:schemeClr val="accent3"/>
              </a:buClr>
              <a:buFont typeface="Wingdings 2"/>
              <a:buChar char=""/>
              <a:defRPr/>
            </a:pPr>
            <a:r>
              <a:rPr lang="tr-TR" dirty="0" smtClean="0"/>
              <a:t>Programlama dili içinde kullanılması mümkün olan tüm lexemeler tanımlanırken örüntüler (pattern) kullanılır.</a:t>
            </a:r>
          </a:p>
          <a:p>
            <a:pPr marL="274320" indent="-274320" algn="just">
              <a:buClr>
                <a:schemeClr val="accent3"/>
              </a:buClr>
              <a:buFont typeface="Wingdings 2"/>
              <a:buChar char=""/>
              <a:defRPr/>
            </a:pPr>
            <a:r>
              <a:rPr lang="tr-TR" dirty="0" smtClean="0"/>
              <a:t>Örüntüler düzenli ifadeler (regular expressions) kullanılarak tanımlanır.</a:t>
            </a:r>
          </a:p>
          <a:p>
            <a:pPr marL="274320" indent="-274320" algn="just">
              <a:buClr>
                <a:schemeClr val="accent3"/>
              </a:buClr>
              <a:buFont typeface="Wingdings 2"/>
              <a:buChar char=""/>
              <a:defRPr/>
            </a:pPr>
            <a:r>
              <a:rPr lang="tr-TR" dirty="0" smtClean="0"/>
              <a:t>Bu aşamada düzenli ifadelerin kullanılmasının sebebi işlenen karakter katarı içinde kabul edilebilir bir token bulabilmenin bazen geriye dönük arama da gerektirebilmesidir.</a:t>
            </a:r>
          </a:p>
          <a:p>
            <a:pPr marL="274320" indent="-274320" algn="just">
              <a:buClr>
                <a:schemeClr val="accent3"/>
              </a:buClr>
              <a:buFont typeface="Wingdings 2"/>
              <a:buChar char=""/>
              <a:defRPr/>
            </a:pPr>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extLst>
      <p:ext uri="{BB962C8B-B14F-4D97-AF65-F5344CB8AC3E}">
        <p14:creationId xmlns:p14="http://schemas.microsoft.com/office/powerpoint/2010/main" val="2663601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tx2"/>
                </a:solidFill>
              </a:rPr>
              <a:t>Metinsel</a:t>
            </a:r>
            <a:r>
              <a:rPr lang="tr-TR" dirty="0">
                <a:solidFill>
                  <a:schemeClr val="tx2"/>
                </a:solidFill>
              </a:rPr>
              <a:t> (</a:t>
            </a:r>
            <a:r>
              <a:rPr lang="tr-TR" dirty="0" err="1">
                <a:solidFill>
                  <a:schemeClr val="tx2"/>
                </a:solidFill>
              </a:rPr>
              <a:t>Lexical</a:t>
            </a:r>
            <a:r>
              <a:rPr lang="tr-TR" dirty="0">
                <a:solidFill>
                  <a:schemeClr val="tx2"/>
                </a:solidFill>
              </a:rPr>
              <a:t>) Analiz</a:t>
            </a:r>
            <a:endParaRPr lang="tr-TR" dirty="0"/>
          </a:p>
        </p:txBody>
      </p:sp>
      <p:pic>
        <p:nvPicPr>
          <p:cNvPr id="4" name="İçerik Yer Tutucusu 3"/>
          <p:cNvPicPr>
            <a:picLocks noGrp="1" noChangeAspect="1"/>
          </p:cNvPicPr>
          <p:nvPr>
            <p:ph idx="1"/>
          </p:nvPr>
        </p:nvPicPr>
        <p:blipFill>
          <a:blip r:embed="rId2"/>
          <a:stretch>
            <a:fillRect/>
          </a:stretch>
        </p:blipFill>
        <p:spPr>
          <a:xfrm>
            <a:off x="2645100" y="1690688"/>
            <a:ext cx="6708370" cy="4351338"/>
          </a:xfrm>
          <a:prstGeom prst="rect">
            <a:avLst/>
          </a:prstGeom>
        </p:spPr>
      </p:pic>
    </p:spTree>
    <p:extLst>
      <p:ext uri="{BB962C8B-B14F-4D97-AF65-F5344CB8AC3E}">
        <p14:creationId xmlns:p14="http://schemas.microsoft.com/office/powerpoint/2010/main" val="125436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tr-TR" dirty="0"/>
              <a:t>Metinsel (</a:t>
            </a:r>
            <a:r>
              <a:rPr lang="tr-TR" dirty="0" err="1"/>
              <a:t>Lexical</a:t>
            </a:r>
            <a:r>
              <a:rPr lang="tr-TR" dirty="0"/>
              <a:t>) Analiz-</a:t>
            </a:r>
            <a:r>
              <a:rPr lang="tr-TR" b="1" dirty="0"/>
              <a:t>Sembol Tablosu</a:t>
            </a:r>
            <a:endParaRPr lang="en-US" dirty="0"/>
          </a:p>
        </p:txBody>
      </p:sp>
      <p:sp>
        <p:nvSpPr>
          <p:cNvPr id="12291" name="Rectangle 3"/>
          <p:cNvSpPr>
            <a:spLocks noGrp="1" noChangeArrowheads="1"/>
          </p:cNvSpPr>
          <p:nvPr>
            <p:ph idx="1"/>
          </p:nvPr>
        </p:nvSpPr>
        <p:spPr>
          <a:xfrm>
            <a:off x="2133600" y="1500336"/>
            <a:ext cx="8534400" cy="5357664"/>
          </a:xfrm>
        </p:spPr>
        <p:txBody>
          <a:bodyPr>
            <a:normAutofit fontScale="92500" lnSpcReduction="10000"/>
          </a:bodyPr>
          <a:lstStyle/>
          <a:p>
            <a:r>
              <a:rPr lang="tr-TR" sz="2400" dirty="0"/>
              <a:t>Derleme sürecinde programdaki her tanımlayıcı için bir eleman içeren </a:t>
            </a:r>
            <a:r>
              <a:rPr lang="tr-TR" sz="2400" b="1" dirty="0"/>
              <a:t>sembol tablosu</a:t>
            </a:r>
            <a:r>
              <a:rPr lang="tr-TR" sz="2400" dirty="0"/>
              <a:t> oluşturulur. Sembol tablosu, derleme sürecindeki çeşitli aşamalarda kullanılır ve güncellenir.</a:t>
            </a:r>
            <a:br>
              <a:rPr lang="tr-TR" sz="2400" dirty="0"/>
            </a:br>
            <a:endParaRPr lang="tr-TR" sz="2400" dirty="0"/>
          </a:p>
          <a:p>
            <a:r>
              <a:rPr lang="tr-TR" sz="2400" dirty="0"/>
              <a:t>Bir tanımlayıcı kaynak programda ilk kez bulunduğunda, o tanımlayıcı için sembol tablosunda bir eleman oluşturulur. Aynı tanımlayıcının daha sonraki kullanımları için ilgili </a:t>
            </a:r>
            <a:r>
              <a:rPr lang="tr-TR" sz="2400" i="1" dirty="0" err="1"/>
              <a:t>token</a:t>
            </a:r>
            <a:r>
              <a:rPr lang="tr-TR" sz="2400" dirty="0"/>
              <a:t>, aynı sembol tablosu elemanına başvuru içerir. </a:t>
            </a:r>
            <a:br>
              <a:rPr lang="tr-TR" sz="2400" dirty="0"/>
            </a:br>
            <a:endParaRPr lang="tr-TR" sz="2400" dirty="0"/>
          </a:p>
          <a:p>
            <a:r>
              <a:rPr lang="tr-TR" sz="2400" dirty="0"/>
              <a:t>Metinsel çözümleme aşamasının sonunda, programdaki </a:t>
            </a:r>
            <a:r>
              <a:rPr lang="tr-TR" sz="2400" i="1" dirty="0" err="1"/>
              <a:t>token</a:t>
            </a:r>
            <a:r>
              <a:rPr lang="tr-TR" sz="2400" dirty="0" err="1"/>
              <a:t>'lar</a:t>
            </a:r>
            <a:r>
              <a:rPr lang="tr-TR" sz="2400" dirty="0"/>
              <a:t> ve her </a:t>
            </a:r>
            <a:r>
              <a:rPr lang="tr-TR" sz="2400" i="1" dirty="0" err="1"/>
              <a:t>token</a:t>
            </a:r>
            <a:r>
              <a:rPr lang="tr-TR" sz="2400" dirty="0" err="1"/>
              <a:t>'ın</a:t>
            </a:r>
            <a:r>
              <a:rPr lang="tr-TR" sz="2400" dirty="0"/>
              <a:t> özelliklerinin tutulduğu sembol tablosu elemanına işaret edilen göstergeleri içeren </a:t>
            </a:r>
            <a:r>
              <a:rPr lang="tr-TR" sz="2400" i="1" dirty="0" err="1"/>
              <a:t>token</a:t>
            </a:r>
            <a:r>
              <a:rPr lang="tr-TR" sz="2400" dirty="0"/>
              <a:t> </a:t>
            </a:r>
            <a:r>
              <a:rPr lang="tr-TR" sz="2400" i="1" dirty="0"/>
              <a:t>dizisi</a:t>
            </a:r>
            <a:r>
              <a:rPr lang="tr-TR" sz="2400" dirty="0"/>
              <a:t> oluşturulur. </a:t>
            </a:r>
          </a:p>
          <a:p>
            <a:endParaRPr lang="tr-TR" sz="2400" dirty="0"/>
          </a:p>
          <a:p>
            <a:r>
              <a:rPr lang="tr-TR" sz="2400" dirty="0" err="1"/>
              <a:t>Lexical</a:t>
            </a:r>
            <a:r>
              <a:rPr lang="tr-TR" sz="2400" dirty="0"/>
              <a:t> analiz işleminin çıktısı olan </a:t>
            </a:r>
            <a:r>
              <a:rPr lang="tr-TR" sz="2400" dirty="0" err="1"/>
              <a:t>tokenlar</a:t>
            </a:r>
            <a:r>
              <a:rPr lang="tr-TR" sz="2400" dirty="0"/>
              <a:t> bir sonraki aşama olan sözdizimsel (sentaks) analiz bileşenine aktarılır </a:t>
            </a:r>
            <a:br>
              <a:rPr lang="tr-TR" sz="2400" dirty="0"/>
            </a:br>
            <a:endParaRPr lang="tr-TR" sz="2400" dirty="0"/>
          </a:p>
          <a:p>
            <a:pPr>
              <a:lnSpc>
                <a:spcPct val="90000"/>
              </a:lnSpc>
            </a:pPr>
            <a:endParaRPr lang="tr-TR" sz="21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extLst>
      <p:ext uri="{BB962C8B-B14F-4D97-AF65-F5344CB8AC3E}">
        <p14:creationId xmlns:p14="http://schemas.microsoft.com/office/powerpoint/2010/main" val="1799991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274638"/>
            <a:ext cx="8401080" cy="1143000"/>
          </a:xfrm>
        </p:spPr>
        <p:txBody>
          <a:bodyPr>
            <a:normAutofit fontScale="90000"/>
          </a:bodyPr>
          <a:lstStyle/>
          <a:p>
            <a:r>
              <a:rPr lang="tr-TR" dirty="0"/>
              <a:t>Sözcüksel veya Metinsel (</a:t>
            </a:r>
            <a:r>
              <a:rPr lang="tr-TR" dirty="0" err="1"/>
              <a:t>Lexical</a:t>
            </a:r>
            <a:r>
              <a:rPr lang="tr-TR" dirty="0"/>
              <a:t>) Analiz</a:t>
            </a:r>
            <a:endParaRPr lang="en-US" dirty="0"/>
          </a:p>
        </p:txBody>
      </p:sp>
      <p:sp>
        <p:nvSpPr>
          <p:cNvPr id="12291" name="Rectangle 3"/>
          <p:cNvSpPr>
            <a:spLocks noGrp="1" noChangeArrowheads="1"/>
          </p:cNvSpPr>
          <p:nvPr>
            <p:ph idx="1"/>
          </p:nvPr>
        </p:nvSpPr>
        <p:spPr>
          <a:xfrm>
            <a:off x="2133600" y="1447800"/>
            <a:ext cx="8534400" cy="4953000"/>
          </a:xfrm>
        </p:spPr>
        <p:txBody>
          <a:bodyPr>
            <a:normAutofit/>
          </a:bodyPr>
          <a:lstStyle/>
          <a:p>
            <a:r>
              <a:rPr lang="tr-TR" dirty="0"/>
              <a:t>Aşağıdaki tabloda görülen örnekte, bir Pascal deyimi için </a:t>
            </a:r>
            <a:r>
              <a:rPr lang="tr-TR" dirty="0" err="1"/>
              <a:t>metinsel</a:t>
            </a:r>
            <a:r>
              <a:rPr lang="tr-TR" dirty="0"/>
              <a:t> çözümlenin sonucunda oluşan</a:t>
            </a:r>
            <a:r>
              <a:rPr lang="tr-TR" i="1" dirty="0"/>
              <a:t> </a:t>
            </a:r>
            <a:r>
              <a:rPr lang="tr-TR" i="1" dirty="0" err="1"/>
              <a:t>token</a:t>
            </a:r>
            <a:r>
              <a:rPr lang="tr-TR" dirty="0"/>
              <a:t> dizisi görülmektedir.</a:t>
            </a:r>
            <a:endParaRPr lang="tr-TR" sz="2100"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3" y="2276872"/>
            <a:ext cx="3661747"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362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81200" y="274638"/>
            <a:ext cx="8401080" cy="1143000"/>
          </a:xfrm>
        </p:spPr>
        <p:txBody>
          <a:bodyPr>
            <a:normAutofit fontScale="90000"/>
          </a:bodyPr>
          <a:lstStyle/>
          <a:p>
            <a:r>
              <a:rPr lang="tr-TR" dirty="0"/>
              <a:t>Sözcüksel veya Metinsel (</a:t>
            </a:r>
            <a:r>
              <a:rPr lang="tr-TR" dirty="0" err="1"/>
              <a:t>Lexical</a:t>
            </a:r>
            <a:r>
              <a:rPr lang="tr-TR" dirty="0"/>
              <a:t>) Analiz</a:t>
            </a:r>
            <a:endParaRPr lang="en-US" dirty="0"/>
          </a:p>
        </p:txBody>
      </p:sp>
      <p:sp>
        <p:nvSpPr>
          <p:cNvPr id="4" name="Content Placeholder 2"/>
          <p:cNvSpPr>
            <a:spLocks noGrp="1"/>
          </p:cNvSpPr>
          <p:nvPr>
            <p:ph idx="1"/>
          </p:nvPr>
        </p:nvSpPr>
        <p:spPr>
          <a:xfrm>
            <a:off x="1981200" y="1500175"/>
            <a:ext cx="8229600" cy="4389437"/>
          </a:xfrm>
        </p:spPr>
        <p:txBody>
          <a:bodyPr>
            <a:normAutofit/>
          </a:bodyPr>
          <a:lstStyle/>
          <a:p>
            <a:pPr marL="274320" indent="-274320" algn="just">
              <a:buClr>
                <a:schemeClr val="accent3"/>
              </a:buClr>
              <a:buFont typeface="Wingdings 2"/>
              <a:buChar char=""/>
              <a:defRPr/>
            </a:pPr>
            <a:r>
              <a:rPr lang="tr-TR" sz="2800" dirty="0"/>
              <a:t>Bir lexical analiz aracı şu 3 şeyi yapabilmelidir:</a:t>
            </a:r>
          </a:p>
          <a:p>
            <a:pPr marL="850392" lvl="1" indent="-457200" algn="just">
              <a:buFont typeface="+mj-lt"/>
              <a:buAutoNum type="arabicPeriod"/>
              <a:defRPr/>
            </a:pPr>
            <a:r>
              <a:rPr lang="tr-TR" dirty="0" smtClean="0"/>
              <a:t>Bütün boşlukları ve açıklamaları temizlemeli,</a:t>
            </a:r>
          </a:p>
          <a:p>
            <a:pPr marL="850392" lvl="1" indent="-457200" algn="just">
              <a:buFont typeface="+mj-lt"/>
              <a:buAutoNum type="arabicPeriod"/>
              <a:defRPr/>
            </a:pPr>
            <a:r>
              <a:rPr lang="tr-TR" dirty="0" smtClean="0"/>
              <a:t>Karakter katarı içindeki tüm tokenlar bulunmalı,</a:t>
            </a:r>
          </a:p>
          <a:p>
            <a:pPr marL="850392" lvl="1" indent="-457200" algn="just">
              <a:buFont typeface="+mj-lt"/>
              <a:buAutoNum type="arabicPeriod"/>
              <a:defRPr/>
            </a:pPr>
            <a:r>
              <a:rPr lang="tr-TR" dirty="0" smtClean="0"/>
              <a:t>Bulunan token için lexeme ve bulunduğu satır numarası gibi özellikler döndürülmelidir.</a:t>
            </a:r>
          </a:p>
          <a:p>
            <a:pPr marL="484632" indent="-457200" algn="just">
              <a:buClr>
                <a:schemeClr val="accent3"/>
              </a:buClr>
              <a:buFont typeface="Wingdings 2"/>
              <a:buChar char=""/>
              <a:defRPr/>
            </a:pPr>
            <a:endParaRPr lang="tr-TR" dirty="0"/>
          </a:p>
        </p:txBody>
      </p:sp>
      <p:sp>
        <p:nvSpPr>
          <p:cNvPr id="10" name="9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
        <p:nvSpPr>
          <p:cNvPr id="6" name="Rectangle 3"/>
          <p:cNvSpPr>
            <a:spLocks noChangeArrowheads="1"/>
          </p:cNvSpPr>
          <p:nvPr/>
        </p:nvSpPr>
        <p:spPr bwMode="auto">
          <a:xfrm>
            <a:off x="2666976" y="5357827"/>
            <a:ext cx="1433514"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tr-TR" sz="1400" b="1" dirty="0">
                <a:latin typeface="Courier New" pitchFamily="49" charset="0"/>
              </a:rPr>
              <a:t>toplam=3+2; </a:t>
            </a:r>
            <a:endParaRPr lang="en-US" sz="1400" b="1" dirty="0">
              <a:latin typeface="Courier New" pitchFamily="49" charset="0"/>
            </a:endParaRPr>
          </a:p>
        </p:txBody>
      </p:sp>
      <p:sp>
        <p:nvSpPr>
          <p:cNvPr id="7" name="Rectangle 4"/>
          <p:cNvSpPr>
            <a:spLocks noChangeArrowheads="1"/>
          </p:cNvSpPr>
          <p:nvPr/>
        </p:nvSpPr>
        <p:spPr bwMode="auto">
          <a:xfrm>
            <a:off x="5205426" y="4726008"/>
            <a:ext cx="2819400"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tr-TR" sz="1600" b="1" dirty="0" err="1">
                <a:cs typeface="Arial" charset="0"/>
              </a:rPr>
              <a:t>Lexeme</a:t>
            </a:r>
            <a:r>
              <a:rPr lang="tr-TR" sz="1600" b="1" dirty="0">
                <a:cs typeface="Arial" charset="0"/>
              </a:rPr>
              <a:t>	          </a:t>
            </a:r>
            <a:r>
              <a:rPr lang="tr-TR" sz="1600" b="1" dirty="0" err="1">
                <a:cs typeface="Arial" charset="0"/>
              </a:rPr>
              <a:t>Token</a:t>
            </a:r>
            <a:endParaRPr lang="tr-TR" sz="1400" b="1" dirty="0">
              <a:cs typeface="Arial" charset="0"/>
            </a:endParaRPr>
          </a:p>
          <a:p>
            <a:r>
              <a:rPr lang="tr-TR" sz="1400" b="1" dirty="0">
                <a:latin typeface="Courier New" pitchFamily="49" charset="0"/>
              </a:rPr>
              <a:t>toplam       IDENTIFIER </a:t>
            </a:r>
          </a:p>
          <a:p>
            <a:r>
              <a:rPr lang="tr-TR" sz="1400" b="1" dirty="0">
                <a:latin typeface="Courier New" pitchFamily="49" charset="0"/>
              </a:rPr>
              <a:t>   =         ASSIGN_OP</a:t>
            </a:r>
          </a:p>
          <a:p>
            <a:r>
              <a:rPr lang="tr-TR" sz="1400" b="1" dirty="0">
                <a:latin typeface="Courier New" pitchFamily="49" charset="0"/>
              </a:rPr>
              <a:t>   3         NUMBER</a:t>
            </a:r>
          </a:p>
          <a:p>
            <a:r>
              <a:rPr lang="tr-TR" sz="1400" b="1" dirty="0">
                <a:latin typeface="Courier New" pitchFamily="49" charset="0"/>
              </a:rPr>
              <a:t>   +         ADD_OP</a:t>
            </a:r>
          </a:p>
          <a:p>
            <a:r>
              <a:rPr lang="tr-TR" sz="1400" b="1" dirty="0">
                <a:latin typeface="Courier New" pitchFamily="49" charset="0"/>
              </a:rPr>
              <a:t>   2         NUMBER</a:t>
            </a:r>
          </a:p>
          <a:p>
            <a:r>
              <a:rPr lang="tr-TR" sz="1400" b="1" dirty="0">
                <a:latin typeface="Courier New" pitchFamily="49" charset="0"/>
              </a:rPr>
              <a:t>   ;         SEMICOLON</a:t>
            </a:r>
            <a:endParaRPr lang="en-US" sz="1400" b="1" dirty="0">
              <a:latin typeface="Courier New" pitchFamily="49" charset="0"/>
            </a:endParaRPr>
          </a:p>
        </p:txBody>
      </p:sp>
      <p:sp>
        <p:nvSpPr>
          <p:cNvPr id="8" name="Right Arrow 5"/>
          <p:cNvSpPr/>
          <p:nvPr/>
        </p:nvSpPr>
        <p:spPr>
          <a:xfrm>
            <a:off x="4176706" y="5414978"/>
            <a:ext cx="990600" cy="2286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tr-TR"/>
          </a:p>
        </p:txBody>
      </p:sp>
    </p:spTree>
    <p:extLst>
      <p:ext uri="{BB962C8B-B14F-4D97-AF65-F5344CB8AC3E}">
        <p14:creationId xmlns:p14="http://schemas.microsoft.com/office/powerpoint/2010/main" val="165558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bg/>
                                          </p:spTgt>
                                        </p:tgtEl>
                                        <p:attrNameLst>
                                          <p:attrName>style.visibility</p:attrName>
                                        </p:attrNameLst>
                                      </p:cBhvr>
                                      <p:to>
                                        <p:strVal val="visible"/>
                                      </p:to>
                                    </p:set>
                                    <p:animEffect transition="in" filter="fade">
                                      <p:cBhvr>
                                        <p:cTn id="20" dur="2000"/>
                                        <p:tgtEl>
                                          <p:spTgt spid="7">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2000"/>
                                        <p:tgtEl>
                                          <p:spTgt spid="7">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2000"/>
                                        <p:tgtEl>
                                          <p:spTgt spid="7">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2000"/>
                                        <p:tgtEl>
                                          <p:spTgt spid="7">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2000"/>
                                        <p:tgtEl>
                                          <p:spTgt spid="7">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2000"/>
                                        <p:tgtEl>
                                          <p:spTgt spid="7">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81200" y="274638"/>
            <a:ext cx="8401080" cy="1143000"/>
          </a:xfrm>
        </p:spPr>
        <p:txBody>
          <a:bodyPr>
            <a:normAutofit fontScale="90000"/>
          </a:bodyPr>
          <a:lstStyle/>
          <a:p>
            <a:r>
              <a:rPr lang="tr-TR" dirty="0"/>
              <a:t>Sözcüksel veya Metinsel (</a:t>
            </a:r>
            <a:r>
              <a:rPr lang="tr-TR" dirty="0" err="1"/>
              <a:t>Lexical</a:t>
            </a:r>
            <a:r>
              <a:rPr lang="tr-TR" dirty="0"/>
              <a:t>) Analiz</a:t>
            </a:r>
            <a:endParaRPr lang="en-US" dirty="0"/>
          </a:p>
        </p:txBody>
      </p:sp>
      <p:sp>
        <p:nvSpPr>
          <p:cNvPr id="17411" name="Content Placeholder 2"/>
          <p:cNvSpPr>
            <a:spLocks noGrp="1"/>
          </p:cNvSpPr>
          <p:nvPr>
            <p:ph idx="1"/>
          </p:nvPr>
        </p:nvSpPr>
        <p:spPr/>
        <p:txBody>
          <a:bodyPr>
            <a:normAutofit/>
          </a:bodyPr>
          <a:lstStyle/>
          <a:p>
            <a:pPr algn="just">
              <a:buNone/>
            </a:pPr>
            <a:r>
              <a:rPr lang="tr-TR" dirty="0" smtClean="0">
                <a:solidFill>
                  <a:srgbClr val="FF0000"/>
                </a:solidFill>
              </a:rPr>
              <a:t>	Düzenli İfadeler</a:t>
            </a:r>
          </a:p>
          <a:p>
            <a:pPr algn="just" eaLnBrk="1" hangingPunct="1"/>
            <a:r>
              <a:rPr lang="tr-TR" dirty="0" smtClean="0"/>
              <a:t>Eğer A bir düzenli ifade ise, L(A) bu ifade ile tanımlanan dildir.</a:t>
            </a:r>
          </a:p>
          <a:p>
            <a:pPr algn="just" eaLnBrk="1" hangingPunct="1"/>
            <a:r>
              <a:rPr lang="tr-TR" dirty="0" smtClean="0"/>
              <a:t>L(“</a:t>
            </a:r>
            <a:r>
              <a:rPr lang="tr-TR" dirty="0" err="1" smtClean="0"/>
              <a:t>if</a:t>
            </a:r>
            <a:r>
              <a:rPr lang="tr-TR" dirty="0" smtClean="0"/>
              <a:t>”|”</a:t>
            </a:r>
            <a:r>
              <a:rPr lang="tr-TR" dirty="0" err="1" smtClean="0"/>
              <a:t>then</a:t>
            </a:r>
            <a:r>
              <a:rPr lang="tr-TR" dirty="0" smtClean="0"/>
              <a:t>”|”else”) dili sadece “</a:t>
            </a:r>
            <a:r>
              <a:rPr lang="tr-TR" dirty="0" err="1" smtClean="0"/>
              <a:t>if</a:t>
            </a:r>
            <a:r>
              <a:rPr lang="tr-TR" dirty="0" smtClean="0"/>
              <a:t>”, “</a:t>
            </a:r>
            <a:r>
              <a:rPr lang="tr-TR" dirty="0" err="1" smtClean="0"/>
              <a:t>then</a:t>
            </a:r>
            <a:r>
              <a:rPr lang="tr-TR" dirty="0" smtClean="0"/>
              <a:t>” ve “else” ifadelerini tanıyabilen bir dil belirtir.</a:t>
            </a:r>
          </a:p>
          <a:p>
            <a:pPr algn="just" eaLnBrk="1" hangingPunct="1"/>
            <a:r>
              <a:rPr lang="tr-TR" dirty="0" err="1" smtClean="0"/>
              <a:t>Lexical</a:t>
            </a:r>
            <a:r>
              <a:rPr lang="tr-TR" dirty="0" smtClean="0"/>
              <a:t> analiz işleminde tarayıcı (</a:t>
            </a:r>
            <a:r>
              <a:rPr lang="tr-TR" dirty="0" err="1" smtClean="0"/>
              <a:t>scanner</a:t>
            </a:r>
            <a:r>
              <a:rPr lang="tr-TR" dirty="0" smtClean="0"/>
              <a:t>), kaynak kodun içinde önceden düzenli ifadelerle tanımlanmış anahtar kelimeleri arar ve bunların </a:t>
            </a:r>
            <a:r>
              <a:rPr lang="tr-TR" dirty="0" err="1" smtClean="0"/>
              <a:t>token</a:t>
            </a:r>
            <a:r>
              <a:rPr lang="tr-TR" dirty="0" smtClean="0"/>
              <a:t> tiplerini belirler.</a:t>
            </a:r>
          </a:p>
          <a:p>
            <a:pPr algn="just" eaLnBrk="1" hangingPunct="1"/>
            <a:endParaRPr lang="tr-TR" dirty="0" smtClean="0"/>
          </a:p>
        </p:txBody>
      </p:sp>
      <p:sp>
        <p:nvSpPr>
          <p:cNvPr id="6" name="5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extLst>
      <p:ext uri="{BB962C8B-B14F-4D97-AF65-F5344CB8AC3E}">
        <p14:creationId xmlns:p14="http://schemas.microsoft.com/office/powerpoint/2010/main" val="1466918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pPr eaLnBrk="1" hangingPunct="1"/>
            <a:r>
              <a:rPr lang="en-US" dirty="0" smtClean="0"/>
              <a:t> </a:t>
            </a:r>
            <a:r>
              <a:rPr lang="tr-TR" dirty="0" smtClean="0"/>
              <a:t>İ</a:t>
            </a:r>
            <a:r>
              <a:rPr lang="en-US" dirty="0" err="1" smtClean="0"/>
              <a:t>mplementa</a:t>
            </a:r>
            <a:r>
              <a:rPr lang="tr-TR" dirty="0" err="1" smtClean="0"/>
              <a:t>sy</a:t>
            </a:r>
            <a:r>
              <a:rPr lang="en-US" dirty="0" smtClean="0"/>
              <a:t>on </a:t>
            </a:r>
            <a:r>
              <a:rPr lang="en-US" dirty="0" err="1" smtClean="0"/>
              <a:t>Meto</a:t>
            </a:r>
            <a:r>
              <a:rPr lang="tr-TR" dirty="0" err="1" smtClean="0"/>
              <a:t>tları</a:t>
            </a:r>
            <a:endParaRPr lang="en-US" dirty="0" smtClean="0"/>
          </a:p>
        </p:txBody>
      </p:sp>
      <p:sp>
        <p:nvSpPr>
          <p:cNvPr id="86021" name="Rectangle 3"/>
          <p:cNvSpPr>
            <a:spLocks noGrp="1" noChangeArrowheads="1"/>
          </p:cNvSpPr>
          <p:nvPr>
            <p:ph idx="1"/>
          </p:nvPr>
        </p:nvSpPr>
        <p:spPr>
          <a:xfrm>
            <a:off x="2133600" y="1600200"/>
            <a:ext cx="8153400" cy="4876800"/>
          </a:xfrm>
        </p:spPr>
        <p:txBody>
          <a:bodyPr/>
          <a:lstStyle/>
          <a:p>
            <a:pPr eaLnBrk="1" hangingPunct="1"/>
            <a:r>
              <a:rPr lang="tr-TR" dirty="0" smtClean="0"/>
              <a:t>Derleme (</a:t>
            </a:r>
            <a:r>
              <a:rPr lang="en-US" dirty="0" smtClean="0"/>
              <a:t>Compilation</a:t>
            </a:r>
            <a:r>
              <a:rPr lang="tr-TR" dirty="0" smtClean="0"/>
              <a:t>)</a:t>
            </a:r>
            <a:endParaRPr lang="en-US" dirty="0" smtClean="0"/>
          </a:p>
          <a:p>
            <a:pPr lvl="1" eaLnBrk="1" hangingPunct="1"/>
            <a:r>
              <a:rPr lang="en-US" dirty="0" smtClean="0"/>
              <a:t>Program</a:t>
            </a:r>
            <a:r>
              <a:rPr lang="tr-TR" dirty="0" err="1" smtClean="0"/>
              <a:t>lar</a:t>
            </a:r>
            <a:r>
              <a:rPr lang="en-US" dirty="0" smtClean="0"/>
              <a:t> ma</a:t>
            </a:r>
            <a:r>
              <a:rPr lang="tr-TR" dirty="0" smtClean="0"/>
              <a:t>k</a:t>
            </a:r>
            <a:r>
              <a:rPr lang="en-US" dirty="0" err="1" smtClean="0"/>
              <a:t>ine</a:t>
            </a:r>
            <a:r>
              <a:rPr lang="en-US" dirty="0" smtClean="0"/>
              <a:t> </a:t>
            </a:r>
            <a:r>
              <a:rPr lang="tr-TR" dirty="0" smtClean="0"/>
              <a:t>diline </a:t>
            </a:r>
            <a:r>
              <a:rPr lang="tr-TR" dirty="0" err="1" smtClean="0"/>
              <a:t>çevirilir</a:t>
            </a:r>
            <a:endParaRPr lang="en-US" dirty="0" smtClean="0"/>
          </a:p>
          <a:p>
            <a:pPr eaLnBrk="1" hangingPunct="1"/>
            <a:r>
              <a:rPr lang="tr-TR" dirty="0" smtClean="0"/>
              <a:t>Saf Yorumlama (</a:t>
            </a:r>
            <a:r>
              <a:rPr lang="en-US" dirty="0" smtClean="0"/>
              <a:t>Pure Interpretation</a:t>
            </a:r>
            <a:r>
              <a:rPr lang="tr-TR" dirty="0" smtClean="0"/>
              <a:t>)</a:t>
            </a:r>
            <a:endParaRPr lang="en-US" dirty="0" smtClean="0"/>
          </a:p>
          <a:p>
            <a:pPr lvl="1" eaLnBrk="1" hangingPunct="1"/>
            <a:r>
              <a:rPr lang="en-US" dirty="0" smtClean="0"/>
              <a:t>Program</a:t>
            </a:r>
            <a:r>
              <a:rPr lang="tr-TR" dirty="0" err="1" smtClean="0"/>
              <a:t>lar</a:t>
            </a:r>
            <a:r>
              <a:rPr lang="en-US" dirty="0" smtClean="0"/>
              <a:t> </a:t>
            </a:r>
            <a:r>
              <a:rPr lang="tr-TR" dirty="0" smtClean="0"/>
              <a:t>yorumlayıcı (</a:t>
            </a:r>
            <a:r>
              <a:rPr lang="en-US" dirty="0" smtClean="0"/>
              <a:t>interpreter</a:t>
            </a:r>
            <a:r>
              <a:rPr lang="tr-TR" dirty="0" smtClean="0"/>
              <a:t>) olarak bilinen başka bir program tarafından yorumlanır</a:t>
            </a:r>
            <a:endParaRPr lang="en-US" dirty="0" smtClean="0"/>
          </a:p>
          <a:p>
            <a:pPr eaLnBrk="1" hangingPunct="1"/>
            <a:r>
              <a:rPr lang="tr-TR" dirty="0" err="1" smtClean="0"/>
              <a:t>Hibrit</a:t>
            </a:r>
            <a:r>
              <a:rPr lang="tr-TR" dirty="0" smtClean="0"/>
              <a:t> (melez--</a:t>
            </a:r>
            <a:r>
              <a:rPr lang="en-US" dirty="0" smtClean="0"/>
              <a:t>Hybrid</a:t>
            </a:r>
            <a:r>
              <a:rPr lang="tr-TR" dirty="0" smtClean="0"/>
              <a:t>)</a:t>
            </a:r>
            <a:r>
              <a:rPr lang="en-US" dirty="0" smtClean="0"/>
              <a:t> </a:t>
            </a:r>
            <a:r>
              <a:rPr lang="tr-TR" dirty="0" smtClean="0"/>
              <a:t>İ</a:t>
            </a:r>
            <a:r>
              <a:rPr lang="en-US" dirty="0" err="1" smtClean="0"/>
              <a:t>mplementa</a:t>
            </a:r>
            <a:r>
              <a:rPr lang="tr-TR" dirty="0" err="1" smtClean="0"/>
              <a:t>sy</a:t>
            </a:r>
            <a:r>
              <a:rPr lang="en-US" dirty="0" smtClean="0"/>
              <a:t>on S</a:t>
            </a:r>
            <a:r>
              <a:rPr lang="tr-TR" dirty="0" smtClean="0"/>
              <a:t>i</a:t>
            </a:r>
            <a:r>
              <a:rPr lang="en-US" dirty="0" smtClean="0"/>
              <a:t>stem</a:t>
            </a:r>
            <a:r>
              <a:rPr lang="tr-TR" dirty="0" err="1" smtClean="0"/>
              <a:t>leri</a:t>
            </a:r>
            <a:endParaRPr lang="en-US" dirty="0" smtClean="0"/>
          </a:p>
          <a:p>
            <a:pPr lvl="1" eaLnBrk="1" hangingPunct="1"/>
            <a:r>
              <a:rPr lang="tr-TR" dirty="0" smtClean="0"/>
              <a:t>Derleyiciler (c</a:t>
            </a:r>
            <a:r>
              <a:rPr lang="en-US" dirty="0" err="1" smtClean="0"/>
              <a:t>ompilers</a:t>
            </a:r>
            <a:r>
              <a:rPr lang="tr-TR" dirty="0" smtClean="0"/>
              <a:t>)</a:t>
            </a:r>
            <a:r>
              <a:rPr lang="en-US" dirty="0" smtClean="0"/>
              <a:t> </a:t>
            </a:r>
            <a:r>
              <a:rPr lang="tr-TR" dirty="0" smtClean="0"/>
              <a:t>ve</a:t>
            </a:r>
            <a:r>
              <a:rPr lang="en-US" dirty="0" smtClean="0"/>
              <a:t> </a:t>
            </a:r>
            <a:r>
              <a:rPr lang="tr-TR" dirty="0" smtClean="0"/>
              <a:t>saf yorumcular (</a:t>
            </a:r>
            <a:r>
              <a:rPr lang="en-US" dirty="0" smtClean="0"/>
              <a:t>pure interpreters</a:t>
            </a:r>
            <a:r>
              <a:rPr lang="tr-TR" dirty="0" smtClean="0"/>
              <a:t>) arasındaki uzlaşmadır</a:t>
            </a:r>
            <a:endParaRPr lang="en-US" dirty="0" smtClean="0"/>
          </a:p>
        </p:txBody>
      </p:sp>
      <p:sp>
        <p:nvSpPr>
          <p:cNvPr id="6" name="5 Slayt Numarası Yer Tutucusu"/>
          <p:cNvSpPr>
            <a:spLocks noGrp="1"/>
          </p:cNvSpPr>
          <p:nvPr>
            <p:ph type="sldNum" sz="quarter" idx="12"/>
          </p:nvPr>
        </p:nvSpPr>
        <p:spPr/>
        <p:txBody>
          <a:bodyPr/>
          <a:lstStyle/>
          <a:p>
            <a:pPr>
              <a:defRPr/>
            </a:pPr>
            <a:fld id="{617D8655-7DB7-43A0-B0D9-9A74AB1E468F}" type="slidenum">
              <a:rPr lang="en-US" smtClean="0"/>
              <a:pPr>
                <a:defRPr/>
              </a:pPr>
              <a:t>2</a:t>
            </a:fld>
            <a:endParaRPr lang="en-US" dirty="0"/>
          </a:p>
        </p:txBody>
      </p:sp>
    </p:spTree>
    <p:extLst>
      <p:ext uri="{BB962C8B-B14F-4D97-AF65-F5344CB8AC3E}">
        <p14:creationId xmlns:p14="http://schemas.microsoft.com/office/powerpoint/2010/main" val="117474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dirty="0" err="1"/>
              <a:t>Sözcüksel</a:t>
            </a:r>
            <a:r>
              <a:rPr lang="tr-TR" dirty="0"/>
              <a:t>  Analiz Şekli</a:t>
            </a:r>
            <a:endParaRPr lang="en-US" dirty="0"/>
          </a:p>
        </p:txBody>
      </p:sp>
      <p:sp>
        <p:nvSpPr>
          <p:cNvPr id="33" name="32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
        <p:nvSpPr>
          <p:cNvPr id="8" name="Rectangle 3"/>
          <p:cNvSpPr>
            <a:spLocks noChangeArrowheads="1"/>
          </p:cNvSpPr>
          <p:nvPr/>
        </p:nvSpPr>
        <p:spPr bwMode="auto">
          <a:xfrm>
            <a:off x="2024034" y="2071679"/>
            <a:ext cx="2514600" cy="3381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tr-TR" sz="1600" b="1" dirty="0" err="1">
                <a:latin typeface="Courier New" pitchFamily="49" charset="0"/>
              </a:rPr>
              <a:t>sonuc</a:t>
            </a:r>
            <a:r>
              <a:rPr lang="tr-TR" sz="1600" b="1" dirty="0">
                <a:latin typeface="Courier New" pitchFamily="49" charset="0"/>
              </a:rPr>
              <a:t> = a + b * 10 </a:t>
            </a:r>
            <a:endParaRPr lang="en-US" sz="1600" b="1" dirty="0">
              <a:latin typeface="Courier New" pitchFamily="49" charset="0"/>
            </a:endParaRPr>
          </a:p>
        </p:txBody>
      </p:sp>
      <p:sp>
        <p:nvSpPr>
          <p:cNvPr id="9" name="Right Arrow 5"/>
          <p:cNvSpPr/>
          <p:nvPr/>
        </p:nvSpPr>
        <p:spPr>
          <a:xfrm>
            <a:off x="4695826" y="1912938"/>
            <a:ext cx="1552575" cy="6016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bg1"/>
                </a:solidFill>
              </a:rPr>
              <a:t>Tarayıcı</a:t>
            </a:r>
            <a:endParaRPr lang="tr-TR" sz="2400" dirty="0">
              <a:solidFill>
                <a:schemeClr val="bg1"/>
              </a:solidFill>
            </a:endParaRPr>
          </a:p>
        </p:txBody>
      </p:sp>
      <p:sp>
        <p:nvSpPr>
          <p:cNvPr id="10" name="Rectangle 1"/>
          <p:cNvSpPr>
            <a:spLocks noChangeArrowheads="1"/>
          </p:cNvSpPr>
          <p:nvPr/>
        </p:nvSpPr>
        <p:spPr bwMode="auto">
          <a:xfrm>
            <a:off x="2819401" y="3352434"/>
            <a:ext cx="3225563"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eaLnBrk="0" hangingPunct="0">
              <a:defRPr/>
            </a:pPr>
            <a:r>
              <a:rPr lang="en-US" sz="1600" b="1" dirty="0">
                <a:latin typeface="+mj-lt"/>
              </a:rPr>
              <a:t>[ \t\n]* </a:t>
            </a:r>
            <a:r>
              <a:rPr lang="tr-TR" sz="1600" b="1" dirty="0">
                <a:latin typeface="+mj-lt"/>
              </a:rPr>
              <a:t>		</a:t>
            </a:r>
            <a:r>
              <a:rPr lang="en-US" sz="1600" b="1" dirty="0">
                <a:latin typeface="+mj-lt"/>
              </a:rPr>
              <a:t>→ </a:t>
            </a:r>
            <a:r>
              <a:rPr lang="tr-TR" sz="1600" b="1" dirty="0">
                <a:latin typeface="+mj-lt"/>
              </a:rPr>
              <a:t>boşluklar</a:t>
            </a:r>
          </a:p>
          <a:p>
            <a:pPr eaLnBrk="0" hangingPunct="0">
              <a:defRPr/>
            </a:pPr>
            <a:r>
              <a:rPr lang="en-US" sz="1600" b="1" dirty="0">
                <a:latin typeface="+mj-lt"/>
              </a:rPr>
              <a:t>[a-z][A-zA-Z0-9]* </a:t>
            </a:r>
            <a:r>
              <a:rPr lang="tr-TR" sz="1600" b="1" dirty="0">
                <a:latin typeface="+mj-lt"/>
              </a:rPr>
              <a:t>	</a:t>
            </a:r>
            <a:r>
              <a:rPr lang="en-US" sz="1600" b="1" dirty="0">
                <a:latin typeface="+mj-lt"/>
              </a:rPr>
              <a:t>→ </a:t>
            </a:r>
            <a:r>
              <a:rPr lang="tr-TR" sz="1600" b="1" dirty="0">
                <a:latin typeface="+mj-lt"/>
              </a:rPr>
              <a:t>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[0-9]+ </a:t>
            </a:r>
            <a:r>
              <a:rPr lang="tr-TR" sz="1600" b="1" dirty="0">
                <a:latin typeface="+mj-lt"/>
              </a:rPr>
              <a:t>		</a:t>
            </a:r>
            <a:r>
              <a:rPr lang="en-US" sz="1600" b="1" dirty="0">
                <a:latin typeface="+mj-lt"/>
              </a:rPr>
              <a:t>→ </a:t>
            </a:r>
            <a:r>
              <a:rPr lang="tr-TR" sz="1600" b="1" dirty="0">
                <a:latin typeface="+mj-lt"/>
              </a:rPr>
              <a:t>n</a:t>
            </a:r>
            <a:r>
              <a:rPr lang="en-US" sz="1600" b="1" dirty="0">
                <a:latin typeface="+mj-lt"/>
              </a:rPr>
              <a:t>umber</a:t>
            </a:r>
            <a:endParaRPr lang="tr-TR" sz="1600" b="1" dirty="0">
              <a:latin typeface="+mj-lt"/>
            </a:endParaRPr>
          </a:p>
        </p:txBody>
      </p:sp>
      <p:sp>
        <p:nvSpPr>
          <p:cNvPr id="11" name="TextBox 23"/>
          <p:cNvSpPr txBox="1">
            <a:spLocks noChangeArrowheads="1"/>
          </p:cNvSpPr>
          <p:nvPr/>
        </p:nvSpPr>
        <p:spPr bwMode="auto">
          <a:xfrm>
            <a:off x="2833689" y="5032375"/>
            <a:ext cx="10556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2" name="TextBox 24"/>
          <p:cNvSpPr txBox="1">
            <a:spLocks noChangeArrowheads="1"/>
          </p:cNvSpPr>
          <p:nvPr/>
        </p:nvSpPr>
        <p:spPr bwMode="auto">
          <a:xfrm>
            <a:off x="4841876" y="5032375"/>
            <a:ext cx="10572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3" name="TextBox 25"/>
          <p:cNvSpPr txBox="1">
            <a:spLocks noChangeArrowheads="1"/>
          </p:cNvSpPr>
          <p:nvPr/>
        </p:nvSpPr>
        <p:spPr bwMode="auto">
          <a:xfrm>
            <a:off x="6838950" y="5032375"/>
            <a:ext cx="1055688"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4" name="TextBox 26"/>
          <p:cNvSpPr txBox="1">
            <a:spLocks noChangeArrowheads="1"/>
          </p:cNvSpPr>
          <p:nvPr/>
        </p:nvSpPr>
        <p:spPr bwMode="auto">
          <a:xfrm>
            <a:off x="8863013" y="5032375"/>
            <a:ext cx="908582"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number</a:t>
            </a:r>
          </a:p>
        </p:txBody>
      </p:sp>
      <p:sp>
        <p:nvSpPr>
          <p:cNvPr id="15" name="Rectangle 27"/>
          <p:cNvSpPr/>
          <p:nvPr/>
        </p:nvSpPr>
        <p:spPr>
          <a:xfrm>
            <a:off x="2909888"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sonuc</a:t>
            </a:r>
          </a:p>
        </p:txBody>
      </p:sp>
      <p:sp>
        <p:nvSpPr>
          <p:cNvPr id="16" name="Rectangle 28"/>
          <p:cNvSpPr/>
          <p:nvPr/>
        </p:nvSpPr>
        <p:spPr>
          <a:xfrm>
            <a:off x="4129088"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7" name="Rectangle 29"/>
          <p:cNvSpPr/>
          <p:nvPr/>
        </p:nvSpPr>
        <p:spPr>
          <a:xfrm>
            <a:off x="4919663"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a:t>
            </a:r>
          </a:p>
        </p:txBody>
      </p:sp>
      <p:sp>
        <p:nvSpPr>
          <p:cNvPr id="18" name="Rectangle 30"/>
          <p:cNvSpPr/>
          <p:nvPr/>
        </p:nvSpPr>
        <p:spPr>
          <a:xfrm>
            <a:off x="6138863"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9" name="Rectangle 31"/>
          <p:cNvSpPr/>
          <p:nvPr/>
        </p:nvSpPr>
        <p:spPr>
          <a:xfrm>
            <a:off x="6915150"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b</a:t>
            </a:r>
          </a:p>
        </p:txBody>
      </p:sp>
      <p:sp>
        <p:nvSpPr>
          <p:cNvPr id="20" name="Rectangle 32"/>
          <p:cNvSpPr/>
          <p:nvPr/>
        </p:nvSpPr>
        <p:spPr>
          <a:xfrm>
            <a:off x="8153400"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21" name="Rectangle 33"/>
          <p:cNvSpPr/>
          <p:nvPr/>
        </p:nvSpPr>
        <p:spPr>
          <a:xfrm>
            <a:off x="8886825"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10</a:t>
            </a:r>
          </a:p>
        </p:txBody>
      </p:sp>
      <p:cxnSp>
        <p:nvCxnSpPr>
          <p:cNvPr id="22" name="Straight Arrow Connector 34"/>
          <p:cNvCxnSpPr>
            <a:stCxn id="11" idx="2"/>
            <a:endCxn id="15" idx="0"/>
          </p:cNvCxnSpPr>
          <p:nvPr/>
        </p:nvCxnSpPr>
        <p:spPr>
          <a:xfrm rot="16200000" flipH="1">
            <a:off x="3281363"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35"/>
          <p:cNvCxnSpPr>
            <a:stCxn id="12" idx="2"/>
            <a:endCxn id="17" idx="0"/>
          </p:cNvCxnSpPr>
          <p:nvPr/>
        </p:nvCxnSpPr>
        <p:spPr>
          <a:xfrm rot="16200000" flipH="1">
            <a:off x="5291138"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36"/>
          <p:cNvCxnSpPr>
            <a:stCxn id="13" idx="2"/>
            <a:endCxn id="19" idx="0"/>
          </p:cNvCxnSpPr>
          <p:nvPr/>
        </p:nvCxnSpPr>
        <p:spPr>
          <a:xfrm rot="16200000" flipH="1">
            <a:off x="7286625"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37"/>
          <p:cNvCxnSpPr>
            <a:stCxn id="14" idx="2"/>
            <a:endCxn id="21" idx="0"/>
          </p:cNvCxnSpPr>
          <p:nvPr/>
        </p:nvCxnSpPr>
        <p:spPr>
          <a:xfrm rot="5400000">
            <a:off x="9262269" y="5482431"/>
            <a:ext cx="165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39"/>
          <p:cNvSpPr txBox="1">
            <a:spLocks noChangeArrowheads="1"/>
          </p:cNvSpPr>
          <p:nvPr/>
        </p:nvSpPr>
        <p:spPr bwMode="auto">
          <a:xfrm>
            <a:off x="4113214" y="5032375"/>
            <a:ext cx="51488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7" name="TextBox 40"/>
          <p:cNvSpPr txBox="1">
            <a:spLocks noChangeArrowheads="1"/>
          </p:cNvSpPr>
          <p:nvPr/>
        </p:nvSpPr>
        <p:spPr bwMode="auto">
          <a:xfrm>
            <a:off x="6129339" y="5029200"/>
            <a:ext cx="51488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8" name="TextBox 41"/>
          <p:cNvSpPr txBox="1">
            <a:spLocks noChangeArrowheads="1"/>
          </p:cNvSpPr>
          <p:nvPr/>
        </p:nvSpPr>
        <p:spPr bwMode="auto">
          <a:xfrm>
            <a:off x="8167688" y="5032375"/>
            <a:ext cx="476412"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cxnSp>
        <p:nvCxnSpPr>
          <p:cNvPr id="29" name="Straight Arrow Connector 43"/>
          <p:cNvCxnSpPr>
            <a:stCxn id="26" idx="2"/>
            <a:endCxn id="16" idx="0"/>
          </p:cNvCxnSpPr>
          <p:nvPr/>
        </p:nvCxnSpPr>
        <p:spPr>
          <a:xfrm rot="16200000" flipH="1">
            <a:off x="4271169" y="5479256"/>
            <a:ext cx="16510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45"/>
          <p:cNvCxnSpPr>
            <a:stCxn id="27" idx="2"/>
            <a:endCxn id="18" idx="0"/>
          </p:cNvCxnSpPr>
          <p:nvPr/>
        </p:nvCxnSpPr>
        <p:spPr>
          <a:xfrm rot="16200000" flipH="1">
            <a:off x="6283326" y="5481638"/>
            <a:ext cx="1666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47"/>
          <p:cNvCxnSpPr>
            <a:stCxn id="28" idx="2"/>
            <a:endCxn id="20" idx="0"/>
          </p:cNvCxnSpPr>
          <p:nvPr/>
        </p:nvCxnSpPr>
        <p:spPr>
          <a:xfrm rot="5400000">
            <a:off x="8299450" y="5483225"/>
            <a:ext cx="165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48"/>
          <p:cNvSpPr txBox="1">
            <a:spLocks noChangeArrowheads="1"/>
          </p:cNvSpPr>
          <p:nvPr/>
        </p:nvSpPr>
        <p:spPr bwMode="auto">
          <a:xfrm>
            <a:off x="3200401" y="2928934"/>
            <a:ext cx="21673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DÜZENLİ İFADELER</a:t>
            </a:r>
          </a:p>
        </p:txBody>
      </p:sp>
      <p:sp>
        <p:nvSpPr>
          <p:cNvPr id="34" name="Rectangle 4"/>
          <p:cNvSpPr>
            <a:spLocks noChangeArrowheads="1"/>
          </p:cNvSpPr>
          <p:nvPr/>
        </p:nvSpPr>
        <p:spPr bwMode="auto">
          <a:xfrm>
            <a:off x="6172200" y="1928814"/>
            <a:ext cx="4419600" cy="2338387"/>
          </a:xfrm>
          <a:prstGeom prst="rect">
            <a:avLst/>
          </a:prstGeom>
          <a:noFill/>
          <a:ln w="9525">
            <a:noFill/>
            <a:miter lim="800000"/>
            <a:headEnd/>
            <a:tailEnd/>
          </a:ln>
        </p:spPr>
        <p:txBody>
          <a:bodyPr>
            <a:spAutoFit/>
          </a:bodyPr>
          <a:lstStyle/>
          <a:p>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Lexeme</a:t>
            </a:r>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Token</a:t>
            </a:r>
            <a:endParaRPr lang="tr-TR" b="1" u="sng" dirty="0">
              <a:solidFill>
                <a:schemeClr val="tx2">
                  <a:lumMod val="75000"/>
                </a:schemeClr>
              </a:solidFill>
              <a:cs typeface="Arial" charset="0"/>
            </a:endParaRPr>
          </a:p>
          <a:p>
            <a:r>
              <a:rPr lang="tr-TR" b="1" dirty="0">
                <a:latin typeface="Courier New" pitchFamily="49" charset="0"/>
              </a:rPr>
              <a:t>  </a:t>
            </a:r>
            <a:r>
              <a:rPr lang="tr-TR" b="1" dirty="0" err="1">
                <a:latin typeface="Courier New" pitchFamily="49" charset="0"/>
              </a:rPr>
              <a:t>sonuc</a:t>
            </a:r>
            <a:r>
              <a:rPr lang="tr-TR" b="1" dirty="0">
                <a:latin typeface="Courier New" pitchFamily="49" charset="0"/>
              </a:rPr>
              <a:t>	IDENTIFIER </a:t>
            </a:r>
          </a:p>
          <a:p>
            <a:r>
              <a:rPr lang="tr-TR" b="1" dirty="0">
                <a:latin typeface="Courier New" pitchFamily="49" charset="0"/>
              </a:rPr>
              <a:t>   =		“=”</a:t>
            </a:r>
          </a:p>
          <a:p>
            <a:r>
              <a:rPr lang="tr-TR" b="1" dirty="0">
                <a:latin typeface="Courier New" pitchFamily="49" charset="0"/>
              </a:rPr>
              <a:t>   a		IDENTIFIER</a:t>
            </a:r>
          </a:p>
          <a:p>
            <a:r>
              <a:rPr lang="tr-TR" b="1" dirty="0">
                <a:latin typeface="Courier New" pitchFamily="49" charset="0"/>
              </a:rPr>
              <a:t>   +		“+”</a:t>
            </a:r>
          </a:p>
          <a:p>
            <a:r>
              <a:rPr lang="tr-TR" b="1" dirty="0">
                <a:latin typeface="Courier New" pitchFamily="49" charset="0"/>
              </a:rPr>
              <a:t>   b		IDENTIFIER</a:t>
            </a:r>
          </a:p>
          <a:p>
            <a:r>
              <a:rPr lang="tr-TR" b="1" dirty="0">
                <a:latin typeface="Courier New" pitchFamily="49" charset="0"/>
              </a:rPr>
              <a:t>   *		“*”</a:t>
            </a:r>
          </a:p>
          <a:p>
            <a:r>
              <a:rPr lang="tr-TR" b="1" dirty="0">
                <a:latin typeface="Courier New" pitchFamily="49" charset="0"/>
              </a:rPr>
              <a:t>   10		NUMBER</a:t>
            </a:r>
            <a:endParaRPr lang="en-US" b="1" dirty="0">
              <a:latin typeface="Courier New" pitchFamily="49" charset="0"/>
            </a:endParaRPr>
          </a:p>
        </p:txBody>
      </p:sp>
    </p:spTree>
    <p:extLst>
      <p:ext uri="{BB962C8B-B14F-4D97-AF65-F5344CB8AC3E}">
        <p14:creationId xmlns:p14="http://schemas.microsoft.com/office/powerpoint/2010/main" val="538467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
          <p:cNvSpPr>
            <a:spLocks noGrp="1" noChangeArrowheads="1"/>
          </p:cNvSpPr>
          <p:nvPr>
            <p:ph type="title"/>
          </p:nvPr>
        </p:nvSpPr>
        <p:spPr>
          <a:xfrm>
            <a:off x="1981200" y="274638"/>
            <a:ext cx="8229600" cy="1143000"/>
          </a:xfrm>
        </p:spPr>
        <p:txBody>
          <a:bodyPr>
            <a:normAutofit fontScale="90000"/>
          </a:bodyPr>
          <a:lstStyle/>
          <a:p>
            <a:r>
              <a:rPr lang="tr-TR" dirty="0"/>
              <a:t>Sözcüksel veya Metinsel (</a:t>
            </a:r>
            <a:r>
              <a:rPr lang="tr-TR" dirty="0" err="1"/>
              <a:t>Lexical</a:t>
            </a:r>
            <a:r>
              <a:rPr lang="tr-TR" dirty="0"/>
              <a:t>) Analiz</a:t>
            </a:r>
            <a:endParaRPr lang="en-US"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dirty="0"/>
          </a:p>
        </p:txBody>
      </p:sp>
      <p:sp>
        <p:nvSpPr>
          <p:cNvPr id="5" name="Text Box 3"/>
          <p:cNvSpPr txBox="1">
            <a:spLocks noChangeArrowheads="1"/>
          </p:cNvSpPr>
          <p:nvPr/>
        </p:nvSpPr>
        <p:spPr bwMode="auto">
          <a:xfrm>
            <a:off x="1971644" y="1412875"/>
            <a:ext cx="8229600" cy="30162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a:noFill/>
            <a:miter lim="800000"/>
            <a:headEnd/>
            <a:tailEnd/>
          </a:ln>
        </p:spPr>
        <p:txBody>
          <a:bodyPr>
            <a:spAutoFit/>
          </a:bodyPr>
          <a:lstStyle/>
          <a:p>
            <a:r>
              <a:rPr lang="tr-TR" sz="2800" dirty="0"/>
              <a:t>Aşağıdaki kod fragmanını düşünün</a:t>
            </a:r>
            <a:r>
              <a:rPr lang="en-US" sz="2800" dirty="0"/>
              <a:t>:</a:t>
            </a:r>
          </a:p>
          <a:p>
            <a:endParaRPr lang="en-US" sz="1600" dirty="0"/>
          </a:p>
          <a:p>
            <a:r>
              <a:rPr lang="en-US" dirty="0"/>
              <a:t>	</a:t>
            </a:r>
            <a:r>
              <a:rPr lang="en-US" dirty="0">
                <a:latin typeface="Courier New" pitchFamily="49" charset="0"/>
              </a:rPr>
              <a:t>if (</a:t>
            </a:r>
            <a:r>
              <a:rPr lang="en-US" dirty="0" err="1">
                <a:latin typeface="Courier New" pitchFamily="49" charset="0"/>
              </a:rPr>
              <a:t>i</a:t>
            </a:r>
            <a:r>
              <a:rPr lang="en-US" dirty="0">
                <a:latin typeface="Courier New" pitchFamily="49" charset="0"/>
              </a:rPr>
              <a:t>==j);</a:t>
            </a:r>
          </a:p>
          <a:p>
            <a:r>
              <a:rPr lang="en-US" dirty="0">
                <a:latin typeface="Courier New" pitchFamily="49" charset="0"/>
              </a:rPr>
              <a:t>		z=1;</a:t>
            </a:r>
          </a:p>
          <a:p>
            <a:r>
              <a:rPr lang="en-US" dirty="0">
                <a:latin typeface="Courier New" pitchFamily="49" charset="0"/>
              </a:rPr>
              <a:t>	else;</a:t>
            </a:r>
          </a:p>
          <a:p>
            <a:r>
              <a:rPr lang="en-US" dirty="0">
                <a:latin typeface="Courier New" pitchFamily="49" charset="0"/>
              </a:rPr>
              <a:t>		z=0;</a:t>
            </a:r>
          </a:p>
          <a:p>
            <a:r>
              <a:rPr lang="en-US" dirty="0">
                <a:latin typeface="Courier New" pitchFamily="49" charset="0"/>
              </a:rPr>
              <a:t>	</a:t>
            </a:r>
            <a:r>
              <a:rPr lang="en-US" dirty="0" err="1">
                <a:latin typeface="Courier New" pitchFamily="49" charset="0"/>
              </a:rPr>
              <a:t>endif</a:t>
            </a:r>
            <a:r>
              <a:rPr lang="en-US" dirty="0">
                <a:latin typeface="Courier New" pitchFamily="49" charset="0"/>
              </a:rPr>
              <a:t>;</a:t>
            </a:r>
          </a:p>
          <a:p>
            <a:endParaRPr lang="en-US" sz="2800" dirty="0"/>
          </a:p>
          <a:p>
            <a:r>
              <a:rPr lang="tr-TR" sz="2800" dirty="0"/>
              <a:t>L</a:t>
            </a:r>
            <a:r>
              <a:rPr lang="en-US" sz="2800" dirty="0" err="1"/>
              <a:t>exical</a:t>
            </a:r>
            <a:r>
              <a:rPr lang="en-US" sz="2800" dirty="0"/>
              <a:t> anal</a:t>
            </a:r>
            <a:r>
              <a:rPr lang="tr-TR" sz="2800" dirty="0"/>
              <a:t>izci</a:t>
            </a:r>
            <a:r>
              <a:rPr lang="en-US" sz="2800" dirty="0"/>
              <a:t> </a:t>
            </a:r>
            <a:r>
              <a:rPr lang="tr-TR" sz="2800" dirty="0"/>
              <a:t>bunu karakterler </a:t>
            </a:r>
            <a:r>
              <a:rPr lang="tr-TR" sz="2800" dirty="0" err="1"/>
              <a:t>stringi</a:t>
            </a:r>
            <a:r>
              <a:rPr lang="tr-TR" sz="2800" dirty="0"/>
              <a:t> olarak okur</a:t>
            </a:r>
            <a:r>
              <a:rPr lang="en-US" sz="2800" dirty="0"/>
              <a:t>:</a:t>
            </a:r>
          </a:p>
        </p:txBody>
      </p:sp>
      <p:sp>
        <p:nvSpPr>
          <p:cNvPr id="6" name="Rectangle 4"/>
          <p:cNvSpPr>
            <a:spLocks noChangeArrowheads="1"/>
          </p:cNvSpPr>
          <p:nvPr/>
        </p:nvSpPr>
        <p:spPr bwMode="auto">
          <a:xfrm>
            <a:off x="1666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7" name="Rectangle 5"/>
          <p:cNvSpPr>
            <a:spLocks noChangeArrowheads="1"/>
          </p:cNvSpPr>
          <p:nvPr/>
        </p:nvSpPr>
        <p:spPr bwMode="auto">
          <a:xfrm>
            <a:off x="1895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8" name="Rectangle 6"/>
          <p:cNvSpPr>
            <a:spLocks noChangeArrowheads="1"/>
          </p:cNvSpPr>
          <p:nvPr/>
        </p:nvSpPr>
        <p:spPr bwMode="auto">
          <a:xfrm>
            <a:off x="2124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_</a:t>
            </a:r>
          </a:p>
        </p:txBody>
      </p:sp>
      <p:sp>
        <p:nvSpPr>
          <p:cNvPr id="9" name="Rectangle 7"/>
          <p:cNvSpPr>
            <a:spLocks noChangeArrowheads="1"/>
          </p:cNvSpPr>
          <p:nvPr/>
        </p:nvSpPr>
        <p:spPr bwMode="auto">
          <a:xfrm>
            <a:off x="2352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10" name="Rectangle 8"/>
          <p:cNvSpPr>
            <a:spLocks noChangeArrowheads="1"/>
          </p:cNvSpPr>
          <p:nvPr/>
        </p:nvSpPr>
        <p:spPr bwMode="auto">
          <a:xfrm>
            <a:off x="2581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11" name="Rectangle 9"/>
          <p:cNvSpPr>
            <a:spLocks noChangeArrowheads="1"/>
          </p:cNvSpPr>
          <p:nvPr/>
        </p:nvSpPr>
        <p:spPr bwMode="auto">
          <a:xfrm>
            <a:off x="2809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2" name="Rectangle 10"/>
          <p:cNvSpPr>
            <a:spLocks noChangeArrowheads="1"/>
          </p:cNvSpPr>
          <p:nvPr/>
        </p:nvSpPr>
        <p:spPr bwMode="auto">
          <a:xfrm>
            <a:off x="3038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3" name="Rectangle 11"/>
          <p:cNvSpPr>
            <a:spLocks noChangeArrowheads="1"/>
          </p:cNvSpPr>
          <p:nvPr/>
        </p:nvSpPr>
        <p:spPr bwMode="auto">
          <a:xfrm>
            <a:off x="3267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j</a:t>
            </a:r>
            <a:endParaRPr lang="en-US"/>
          </a:p>
        </p:txBody>
      </p:sp>
      <p:sp>
        <p:nvSpPr>
          <p:cNvPr id="14" name="Rectangle 12"/>
          <p:cNvSpPr>
            <a:spLocks noChangeArrowheads="1"/>
          </p:cNvSpPr>
          <p:nvPr/>
        </p:nvSpPr>
        <p:spPr bwMode="auto">
          <a:xfrm>
            <a:off x="3495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5" name="Rectangle 13"/>
          <p:cNvSpPr>
            <a:spLocks noChangeArrowheads="1"/>
          </p:cNvSpPr>
          <p:nvPr/>
        </p:nvSpPr>
        <p:spPr bwMode="auto">
          <a:xfrm>
            <a:off x="3724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6" name="Rectangle 14"/>
          <p:cNvSpPr>
            <a:spLocks noChangeArrowheads="1"/>
          </p:cNvSpPr>
          <p:nvPr/>
        </p:nvSpPr>
        <p:spPr bwMode="auto">
          <a:xfrm>
            <a:off x="3952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17" name="Rectangle 15"/>
          <p:cNvSpPr>
            <a:spLocks noChangeArrowheads="1"/>
          </p:cNvSpPr>
          <p:nvPr/>
        </p:nvSpPr>
        <p:spPr bwMode="auto">
          <a:xfrm>
            <a:off x="4333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18" name="Rectangle 16"/>
          <p:cNvSpPr>
            <a:spLocks noChangeArrowheads="1"/>
          </p:cNvSpPr>
          <p:nvPr/>
        </p:nvSpPr>
        <p:spPr bwMode="auto">
          <a:xfrm>
            <a:off x="4714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19" name="Rectangle 17"/>
          <p:cNvSpPr>
            <a:spLocks noChangeArrowheads="1"/>
          </p:cNvSpPr>
          <p:nvPr/>
        </p:nvSpPr>
        <p:spPr bwMode="auto">
          <a:xfrm>
            <a:off x="4943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0" name="Rectangle 18"/>
          <p:cNvSpPr>
            <a:spLocks noChangeArrowheads="1"/>
          </p:cNvSpPr>
          <p:nvPr/>
        </p:nvSpPr>
        <p:spPr bwMode="auto">
          <a:xfrm>
            <a:off x="5172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1</a:t>
            </a:r>
          </a:p>
        </p:txBody>
      </p:sp>
      <p:sp>
        <p:nvSpPr>
          <p:cNvPr id="21" name="Rectangle 19"/>
          <p:cNvSpPr>
            <a:spLocks noChangeArrowheads="1"/>
          </p:cNvSpPr>
          <p:nvPr/>
        </p:nvSpPr>
        <p:spPr bwMode="auto">
          <a:xfrm>
            <a:off x="5400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nvGrpSpPr>
          <p:cNvPr id="22" name="Group 20"/>
          <p:cNvGrpSpPr>
            <a:grpSpLocks/>
          </p:cNvGrpSpPr>
          <p:nvPr/>
        </p:nvGrpSpPr>
        <p:grpSpPr bwMode="auto">
          <a:xfrm>
            <a:off x="5629244" y="5029200"/>
            <a:ext cx="4953000" cy="304800"/>
            <a:chOff x="2592" y="3168"/>
            <a:chExt cx="3120" cy="192"/>
          </a:xfrm>
        </p:grpSpPr>
        <p:sp>
          <p:nvSpPr>
            <p:cNvPr id="23" name="Rectangle 21"/>
            <p:cNvSpPr>
              <a:spLocks noChangeArrowheads="1"/>
            </p:cNvSpPr>
            <p:nvPr/>
          </p:nvSpPr>
          <p:spPr bwMode="auto">
            <a:xfrm>
              <a:off x="25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24" name="Rectangle 22"/>
            <p:cNvSpPr>
              <a:spLocks noChangeArrowheads="1"/>
            </p:cNvSpPr>
            <p:nvPr/>
          </p:nvSpPr>
          <p:spPr bwMode="auto">
            <a:xfrm>
              <a:off x="28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5" name="Rectangle 23"/>
            <p:cNvSpPr>
              <a:spLocks noChangeArrowheads="1"/>
            </p:cNvSpPr>
            <p:nvPr/>
          </p:nvSpPr>
          <p:spPr bwMode="auto">
            <a:xfrm>
              <a:off x="29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l</a:t>
              </a:r>
              <a:endParaRPr lang="en-US"/>
            </a:p>
          </p:txBody>
        </p:sp>
        <p:sp>
          <p:nvSpPr>
            <p:cNvPr id="26" name="Rectangle 24"/>
            <p:cNvSpPr>
              <a:spLocks noChangeArrowheads="1"/>
            </p:cNvSpPr>
            <p:nvPr/>
          </p:nvSpPr>
          <p:spPr bwMode="auto">
            <a:xfrm>
              <a:off x="31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s</a:t>
              </a:r>
            </a:p>
          </p:txBody>
        </p:sp>
        <p:sp>
          <p:nvSpPr>
            <p:cNvPr id="27" name="Rectangle 25"/>
            <p:cNvSpPr>
              <a:spLocks noChangeArrowheads="1"/>
            </p:cNvSpPr>
            <p:nvPr/>
          </p:nvSpPr>
          <p:spPr bwMode="auto">
            <a:xfrm>
              <a:off x="32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8" name="Rectangle 26"/>
            <p:cNvSpPr>
              <a:spLocks noChangeArrowheads="1"/>
            </p:cNvSpPr>
            <p:nvPr/>
          </p:nvSpPr>
          <p:spPr bwMode="auto">
            <a:xfrm>
              <a:off x="340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9" name="Rectangle 27"/>
            <p:cNvSpPr>
              <a:spLocks noChangeArrowheads="1"/>
            </p:cNvSpPr>
            <p:nvPr/>
          </p:nvSpPr>
          <p:spPr bwMode="auto">
            <a:xfrm>
              <a:off x="355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0" name="Rectangle 28"/>
            <p:cNvSpPr>
              <a:spLocks noChangeArrowheads="1"/>
            </p:cNvSpPr>
            <p:nvPr/>
          </p:nvSpPr>
          <p:spPr bwMode="auto">
            <a:xfrm>
              <a:off x="37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31" name="Rectangle 29"/>
            <p:cNvSpPr>
              <a:spLocks noChangeArrowheads="1"/>
            </p:cNvSpPr>
            <p:nvPr/>
          </p:nvSpPr>
          <p:spPr bwMode="auto">
            <a:xfrm>
              <a:off x="40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32" name="Rectangle 30"/>
            <p:cNvSpPr>
              <a:spLocks noChangeArrowheads="1"/>
            </p:cNvSpPr>
            <p:nvPr/>
          </p:nvSpPr>
          <p:spPr bwMode="auto">
            <a:xfrm>
              <a:off x="41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3" name="Rectangle 31"/>
            <p:cNvSpPr>
              <a:spLocks noChangeArrowheads="1"/>
            </p:cNvSpPr>
            <p:nvPr/>
          </p:nvSpPr>
          <p:spPr bwMode="auto">
            <a:xfrm>
              <a:off x="43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0</a:t>
              </a:r>
            </a:p>
          </p:txBody>
        </p:sp>
        <p:sp>
          <p:nvSpPr>
            <p:cNvPr id="34" name="Rectangle 32"/>
            <p:cNvSpPr>
              <a:spLocks noChangeArrowheads="1"/>
            </p:cNvSpPr>
            <p:nvPr/>
          </p:nvSpPr>
          <p:spPr bwMode="auto">
            <a:xfrm>
              <a:off x="44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5" name="Rectangle 33"/>
            <p:cNvSpPr>
              <a:spLocks noChangeArrowheads="1"/>
            </p:cNvSpPr>
            <p:nvPr/>
          </p:nvSpPr>
          <p:spPr bwMode="auto">
            <a:xfrm>
              <a:off x="4608"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6" name="Rectangle 34"/>
            <p:cNvSpPr>
              <a:spLocks noChangeArrowheads="1"/>
            </p:cNvSpPr>
            <p:nvPr/>
          </p:nvSpPr>
          <p:spPr bwMode="auto">
            <a:xfrm>
              <a:off x="484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37" name="Rectangle 35"/>
            <p:cNvSpPr>
              <a:spLocks noChangeArrowheads="1"/>
            </p:cNvSpPr>
            <p:nvPr/>
          </p:nvSpPr>
          <p:spPr bwMode="auto">
            <a:xfrm>
              <a:off x="499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endParaRPr lang="en-US"/>
            </a:p>
          </p:txBody>
        </p:sp>
        <p:sp>
          <p:nvSpPr>
            <p:cNvPr id="38" name="Rectangle 36"/>
            <p:cNvSpPr>
              <a:spLocks noChangeArrowheads="1"/>
            </p:cNvSpPr>
            <p:nvPr/>
          </p:nvSpPr>
          <p:spPr bwMode="auto">
            <a:xfrm>
              <a:off x="513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d</a:t>
              </a:r>
            </a:p>
          </p:txBody>
        </p:sp>
        <p:sp>
          <p:nvSpPr>
            <p:cNvPr id="39" name="Rectangle 37"/>
            <p:cNvSpPr>
              <a:spLocks noChangeArrowheads="1"/>
            </p:cNvSpPr>
            <p:nvPr/>
          </p:nvSpPr>
          <p:spPr bwMode="auto">
            <a:xfrm>
              <a:off x="528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40" name="Rectangle 38"/>
            <p:cNvSpPr>
              <a:spLocks noChangeArrowheads="1"/>
            </p:cNvSpPr>
            <p:nvPr/>
          </p:nvSpPr>
          <p:spPr bwMode="auto">
            <a:xfrm>
              <a:off x="542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41" name="Rectangle 39"/>
            <p:cNvSpPr>
              <a:spLocks noChangeArrowheads="1"/>
            </p:cNvSpPr>
            <p:nvPr/>
          </p:nvSpPr>
          <p:spPr bwMode="auto">
            <a:xfrm>
              <a:off x="556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sp>
        <p:nvSpPr>
          <p:cNvPr id="42" name="Text Box 40"/>
          <p:cNvSpPr txBox="1">
            <a:spLocks noChangeArrowheads="1"/>
          </p:cNvSpPr>
          <p:nvPr/>
        </p:nvSpPr>
        <p:spPr bwMode="auto">
          <a:xfrm>
            <a:off x="1971645" y="5486401"/>
            <a:ext cx="8321675" cy="519113"/>
          </a:xfrm>
          <a:prstGeom prst="rect">
            <a:avLst/>
          </a:prstGeom>
          <a:noFill/>
          <a:ln w="9525">
            <a:noFill/>
            <a:miter lim="800000"/>
            <a:headEnd/>
            <a:tailEnd/>
          </a:ln>
        </p:spPr>
        <p:txBody>
          <a:bodyPr>
            <a:spAutoFit/>
          </a:bodyPr>
          <a:lstStyle/>
          <a:p>
            <a:r>
              <a:rPr lang="en-US" sz="2800" dirty="0"/>
              <a:t>Lexical anal</a:t>
            </a:r>
            <a:r>
              <a:rPr lang="tr-TR" sz="2800" dirty="0"/>
              <a:t>iz</a:t>
            </a:r>
            <a:r>
              <a:rPr lang="en-US" sz="2800" dirty="0"/>
              <a:t> </a:t>
            </a:r>
            <a:r>
              <a:rPr lang="tr-TR" sz="2800" dirty="0" err="1"/>
              <a:t>stringi</a:t>
            </a:r>
            <a:r>
              <a:rPr lang="en-US" sz="2800" dirty="0"/>
              <a:t> token</a:t>
            </a:r>
            <a:r>
              <a:rPr lang="tr-TR" sz="2800" dirty="0" err="1"/>
              <a:t>lara</a:t>
            </a:r>
            <a:r>
              <a:rPr lang="tr-TR" sz="2800" dirty="0"/>
              <a:t> ayırır.</a:t>
            </a:r>
            <a:endParaRPr lang="en-US" dirty="0"/>
          </a:p>
        </p:txBody>
      </p:sp>
    </p:spTree>
    <p:extLst>
      <p:ext uri="{BB962C8B-B14F-4D97-AF65-F5344CB8AC3E}">
        <p14:creationId xmlns:p14="http://schemas.microsoft.com/office/powerpoint/2010/main" val="36154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a:xfrm>
            <a:off x="1981200" y="274638"/>
            <a:ext cx="8229600" cy="1143000"/>
          </a:xfrm>
        </p:spPr>
        <p:txBody>
          <a:bodyPr>
            <a:normAutofit fontScale="90000"/>
          </a:bodyPr>
          <a:lstStyle/>
          <a:p>
            <a:r>
              <a:rPr lang="tr-TR" dirty="0"/>
              <a:t>Sözcüksel veya Metinsel (</a:t>
            </a:r>
            <a:r>
              <a:rPr lang="tr-TR" dirty="0" err="1"/>
              <a:t>Lexical</a:t>
            </a:r>
            <a:r>
              <a:rPr lang="tr-TR" dirty="0"/>
              <a:t>) Analiz</a:t>
            </a:r>
            <a:endParaRPr lang="en-US"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dirty="0"/>
          </a:p>
        </p:txBody>
      </p:sp>
      <p:sp>
        <p:nvSpPr>
          <p:cNvPr id="5" name="Rectangle 3"/>
          <p:cNvSpPr>
            <a:spLocks noChangeArrowheads="1"/>
          </p:cNvSpPr>
          <p:nvPr/>
        </p:nvSpPr>
        <p:spPr bwMode="auto">
          <a:xfrm>
            <a:off x="6888164" y="1905000"/>
            <a:ext cx="1798637"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a:latin typeface="Times" pitchFamily="18" charset="0"/>
              </a:rPr>
              <a:t>Lexical </a:t>
            </a:r>
          </a:p>
          <a:p>
            <a:pPr algn="ctr"/>
            <a:r>
              <a:rPr lang="en-US" sz="2400" dirty="0">
                <a:latin typeface="Times" pitchFamily="18" charset="0"/>
              </a:rPr>
              <a:t>Anal</a:t>
            </a:r>
            <a:r>
              <a:rPr lang="tr-TR" sz="2400" dirty="0">
                <a:latin typeface="Times" pitchFamily="18" charset="0"/>
              </a:rPr>
              <a:t>izci</a:t>
            </a:r>
            <a:endParaRPr lang="en-US" sz="2400" b="1" dirty="0">
              <a:latin typeface="Courier New" pitchFamily="49" charset="0"/>
            </a:endParaRPr>
          </a:p>
        </p:txBody>
      </p:sp>
      <p:sp>
        <p:nvSpPr>
          <p:cNvPr id="6" name="Text Box 4"/>
          <p:cNvSpPr txBox="1">
            <a:spLocks noChangeArrowheads="1"/>
          </p:cNvSpPr>
          <p:nvPr/>
        </p:nvSpPr>
        <p:spPr bwMode="auto">
          <a:xfrm>
            <a:off x="1905001" y="4114800"/>
            <a:ext cx="7705725" cy="457200"/>
          </a:xfrm>
          <a:prstGeom prst="rect">
            <a:avLst/>
          </a:prstGeom>
          <a:noFill/>
          <a:ln w="9525">
            <a:noFill/>
            <a:miter lim="800000"/>
            <a:headEnd/>
            <a:tailEnd/>
          </a:ln>
        </p:spPr>
        <p:txBody>
          <a:bodyPr wrap="none">
            <a:spAutoFit/>
          </a:bodyPr>
          <a:lstStyle/>
          <a:p>
            <a:r>
              <a:rPr lang="en-US" sz="2400" dirty="0">
                <a:latin typeface="Times" pitchFamily="18" charset="0"/>
              </a:rPr>
              <a:t>&lt;</a:t>
            </a:r>
            <a:r>
              <a:rPr lang="en-US" sz="2400" b="1" dirty="0">
                <a:latin typeface="Times" pitchFamily="18" charset="0"/>
              </a:rPr>
              <a:t>id</a:t>
            </a:r>
            <a:r>
              <a:rPr lang="en-US" sz="2400" dirty="0">
                <a:latin typeface="Times" pitchFamily="18" charset="0"/>
              </a:rPr>
              <a:t>, “</a:t>
            </a:r>
            <a:r>
              <a:rPr lang="en-US" sz="2400" b="1" dirty="0">
                <a:latin typeface="Courier New" pitchFamily="49" charset="0"/>
              </a:rPr>
              <a:t>y</a:t>
            </a:r>
            <a:r>
              <a:rPr lang="en-US" sz="2400" dirty="0">
                <a:latin typeface="Times" pitchFamily="18" charset="0"/>
              </a:rPr>
              <a:t>”&gt;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31&gt;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28&gt; &lt;</a:t>
            </a:r>
            <a:r>
              <a:rPr lang="en-US" sz="2400" b="1" dirty="0">
                <a:latin typeface="Times" pitchFamily="18" charset="0"/>
              </a:rPr>
              <a:t>*</a:t>
            </a:r>
            <a:r>
              <a:rPr lang="en-US" sz="2400" dirty="0">
                <a:latin typeface="Times" pitchFamily="18" charset="0"/>
              </a:rPr>
              <a:t>, &gt; &lt;</a:t>
            </a:r>
            <a:r>
              <a:rPr lang="en-US" sz="2400" b="1" dirty="0">
                <a:latin typeface="Times" pitchFamily="18" charset="0"/>
              </a:rPr>
              <a:t>id</a:t>
            </a:r>
            <a:r>
              <a:rPr lang="en-US" sz="2400" dirty="0">
                <a:latin typeface="Times" pitchFamily="18" charset="0"/>
              </a:rPr>
              <a:t>, “</a:t>
            </a:r>
            <a:r>
              <a:rPr lang="en-US" sz="2400" b="1" dirty="0" err="1">
                <a:latin typeface="Courier New" pitchFamily="49" charset="0"/>
              </a:rPr>
              <a:t>foo</a:t>
            </a:r>
            <a:r>
              <a:rPr lang="en-US" sz="2400" dirty="0">
                <a:latin typeface="Times" pitchFamily="18" charset="0"/>
              </a:rPr>
              <a:t>”&gt;</a:t>
            </a:r>
          </a:p>
        </p:txBody>
      </p:sp>
      <p:sp>
        <p:nvSpPr>
          <p:cNvPr id="7" name="Text Box 5"/>
          <p:cNvSpPr txBox="1">
            <a:spLocks noChangeArrowheads="1"/>
          </p:cNvSpPr>
          <p:nvPr/>
        </p:nvSpPr>
        <p:spPr bwMode="auto">
          <a:xfrm>
            <a:off x="2666976" y="2179638"/>
            <a:ext cx="3287712" cy="457200"/>
          </a:xfrm>
          <a:prstGeom prst="rect">
            <a:avLst/>
          </a:prstGeom>
          <a:noFill/>
          <a:ln w="9525">
            <a:noFill/>
            <a:miter lim="800000"/>
            <a:headEnd/>
            <a:tailEnd/>
          </a:ln>
        </p:spPr>
        <p:txBody>
          <a:bodyPr wrap="none">
            <a:spAutoFit/>
          </a:bodyPr>
          <a:lstStyle/>
          <a:p>
            <a:r>
              <a:rPr lang="en-US" sz="2400" b="1" dirty="0">
                <a:latin typeface="Courier New" pitchFamily="49" charset="0"/>
              </a:rPr>
              <a:t>"y = 31 + 28*</a:t>
            </a:r>
            <a:r>
              <a:rPr lang="en-US" sz="2400" b="1" dirty="0" err="1">
                <a:latin typeface="Courier New" pitchFamily="49" charset="0"/>
              </a:rPr>
              <a:t>foo</a:t>
            </a:r>
            <a:r>
              <a:rPr lang="en-US" sz="2400" b="1" dirty="0">
                <a:latin typeface="Courier New" pitchFamily="49" charset="0"/>
              </a:rPr>
              <a:t>"</a:t>
            </a:r>
          </a:p>
        </p:txBody>
      </p:sp>
      <p:sp>
        <p:nvSpPr>
          <p:cNvPr id="8" name="Rectangle 6"/>
          <p:cNvSpPr>
            <a:spLocks noChangeArrowheads="1"/>
          </p:cNvSpPr>
          <p:nvPr/>
        </p:nvSpPr>
        <p:spPr bwMode="auto">
          <a:xfrm>
            <a:off x="4800600" y="5486400"/>
            <a:ext cx="2590800"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a:latin typeface="Times" pitchFamily="18" charset="0"/>
              </a:rPr>
              <a:t>Syntax Anal</a:t>
            </a:r>
            <a:r>
              <a:rPr lang="tr-TR" sz="2400" dirty="0">
                <a:latin typeface="Times" pitchFamily="18" charset="0"/>
              </a:rPr>
              <a:t>izci</a:t>
            </a:r>
            <a:endParaRPr lang="en-US" sz="2400" dirty="0">
              <a:latin typeface="Times" pitchFamily="18" charset="0"/>
            </a:endParaRPr>
          </a:p>
        </p:txBody>
      </p:sp>
      <p:sp>
        <p:nvSpPr>
          <p:cNvPr id="9" name="Line 7"/>
          <p:cNvSpPr>
            <a:spLocks noChangeShapeType="1"/>
          </p:cNvSpPr>
          <p:nvPr/>
        </p:nvSpPr>
        <p:spPr bwMode="auto">
          <a:xfrm>
            <a:off x="6096000" y="2438400"/>
            <a:ext cx="762000" cy="0"/>
          </a:xfrm>
          <a:prstGeom prst="line">
            <a:avLst/>
          </a:prstGeom>
          <a:noFill/>
          <a:ln w="25400">
            <a:solidFill>
              <a:schemeClr val="tx1"/>
            </a:solidFill>
            <a:round/>
            <a:headEnd type="triangle" w="med" len="med"/>
            <a:tailEnd/>
          </a:ln>
        </p:spPr>
        <p:txBody>
          <a:bodyPr wrap="none" anchor="ctr"/>
          <a:lstStyle/>
          <a:p>
            <a:endParaRPr lang="tr-TR" sz="2400"/>
          </a:p>
        </p:txBody>
      </p:sp>
      <p:sp>
        <p:nvSpPr>
          <p:cNvPr id="10" name="Freeform 8"/>
          <p:cNvSpPr>
            <a:spLocks/>
          </p:cNvSpPr>
          <p:nvPr/>
        </p:nvSpPr>
        <p:spPr bwMode="auto">
          <a:xfrm>
            <a:off x="1624013" y="2432051"/>
            <a:ext cx="7561262" cy="1878013"/>
          </a:xfrm>
          <a:custGeom>
            <a:avLst/>
            <a:gdLst>
              <a:gd name="T0" fmla="*/ 2147483647 w 4763"/>
              <a:gd name="T1" fmla="*/ 0 h 1183"/>
              <a:gd name="T2" fmla="*/ 2147483647 w 4763"/>
              <a:gd name="T3" fmla="*/ 171370650 h 1183"/>
              <a:gd name="T4" fmla="*/ 2147483647 w 4763"/>
              <a:gd name="T5" fmla="*/ 985382140 h 1183"/>
              <a:gd name="T6" fmla="*/ 2147483647 w 4763"/>
              <a:gd name="T7" fmla="*/ 1607859849 h 1183"/>
              <a:gd name="T8" fmla="*/ 2147483647 w 4763"/>
              <a:gd name="T9" fmla="*/ 1844754898 h 1183"/>
              <a:gd name="T10" fmla="*/ 740925783 w 4763"/>
              <a:gd name="T11" fmla="*/ 2121972045 h 1183"/>
              <a:gd name="T12" fmla="*/ 55443436 w 4763"/>
              <a:gd name="T13" fmla="*/ 2147483647 h 1183"/>
              <a:gd name="T14" fmla="*/ 506550570 w 4763"/>
              <a:gd name="T15" fmla="*/ 2147483647 h 1183"/>
              <a:gd name="T16" fmla="*/ 0 60000 65536"/>
              <a:gd name="T17" fmla="*/ 0 60000 65536"/>
              <a:gd name="T18" fmla="*/ 0 60000 65536"/>
              <a:gd name="T19" fmla="*/ 0 60000 65536"/>
              <a:gd name="T20" fmla="*/ 0 60000 65536"/>
              <a:gd name="T21" fmla="*/ 0 60000 65536"/>
              <a:gd name="T22" fmla="*/ 0 60000 65536"/>
              <a:gd name="T23" fmla="*/ 0 60000 65536"/>
              <a:gd name="T24" fmla="*/ 0 w 4763"/>
              <a:gd name="T25" fmla="*/ 0 h 1183"/>
              <a:gd name="T26" fmla="*/ 4763 w 4763"/>
              <a:gd name="T27" fmla="*/ 1183 h 1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63" h="1183">
                <a:moveTo>
                  <a:pt x="4465" y="0"/>
                </a:moveTo>
                <a:cubicBezTo>
                  <a:pt x="4506" y="11"/>
                  <a:pt x="4693" y="3"/>
                  <a:pt x="4712" y="68"/>
                </a:cubicBezTo>
                <a:cubicBezTo>
                  <a:pt x="4731" y="133"/>
                  <a:pt x="4763" y="296"/>
                  <a:pt x="4576" y="391"/>
                </a:cubicBezTo>
                <a:cubicBezTo>
                  <a:pt x="4389" y="486"/>
                  <a:pt x="4053" y="581"/>
                  <a:pt x="3588" y="638"/>
                </a:cubicBezTo>
                <a:cubicBezTo>
                  <a:pt x="3123" y="695"/>
                  <a:pt x="2333" y="698"/>
                  <a:pt x="1784" y="732"/>
                </a:cubicBezTo>
                <a:cubicBezTo>
                  <a:pt x="1235" y="766"/>
                  <a:pt x="588" y="787"/>
                  <a:pt x="294" y="842"/>
                </a:cubicBezTo>
                <a:cubicBezTo>
                  <a:pt x="0" y="897"/>
                  <a:pt x="37" y="1007"/>
                  <a:pt x="22" y="1064"/>
                </a:cubicBezTo>
                <a:cubicBezTo>
                  <a:pt x="7" y="1121"/>
                  <a:pt x="164" y="1158"/>
                  <a:pt x="201" y="1183"/>
                </a:cubicBezTo>
              </a:path>
            </a:pathLst>
          </a:custGeom>
          <a:noFill/>
          <a:ln w="25400">
            <a:solidFill>
              <a:schemeClr val="tx1"/>
            </a:solidFill>
            <a:round/>
            <a:headEnd/>
            <a:tailEnd type="triangle" w="med" len="med"/>
          </a:ln>
        </p:spPr>
        <p:txBody>
          <a:bodyPr wrap="none" anchor="ctr"/>
          <a:lstStyle/>
          <a:p>
            <a:endParaRPr lang="en-US" sz="2400"/>
          </a:p>
        </p:txBody>
      </p:sp>
      <p:sp>
        <p:nvSpPr>
          <p:cNvPr id="11" name="Freeform 9"/>
          <p:cNvSpPr>
            <a:spLocks/>
          </p:cNvSpPr>
          <p:nvPr/>
        </p:nvSpPr>
        <p:spPr bwMode="auto">
          <a:xfrm>
            <a:off x="3838576" y="4430714"/>
            <a:ext cx="6073775" cy="1595437"/>
          </a:xfrm>
          <a:custGeom>
            <a:avLst/>
            <a:gdLst>
              <a:gd name="T0" fmla="*/ 2147483647 w 4232"/>
              <a:gd name="T1" fmla="*/ 0 h 1005"/>
              <a:gd name="T2" fmla="*/ 2147483647 w 4232"/>
              <a:gd name="T3" fmla="*/ 451107122 h 1005"/>
              <a:gd name="T4" fmla="*/ 2147483647 w 4232"/>
              <a:gd name="T5" fmla="*/ 730845104 h 1005"/>
              <a:gd name="T6" fmla="*/ 1151430843 w 4232"/>
              <a:gd name="T7" fmla="*/ 1265118131 h 1005"/>
              <a:gd name="T8" fmla="*/ 152425606 w 4232"/>
              <a:gd name="T9" fmla="*/ 2016124672 h 1005"/>
              <a:gd name="T10" fmla="*/ 1186446886 w 4232"/>
              <a:gd name="T11" fmla="*/ 2147483647 h 1005"/>
              <a:gd name="T12" fmla="*/ 0 60000 65536"/>
              <a:gd name="T13" fmla="*/ 0 60000 65536"/>
              <a:gd name="T14" fmla="*/ 0 60000 65536"/>
              <a:gd name="T15" fmla="*/ 0 60000 65536"/>
              <a:gd name="T16" fmla="*/ 0 60000 65536"/>
              <a:gd name="T17" fmla="*/ 0 60000 65536"/>
              <a:gd name="T18" fmla="*/ 0 w 4232"/>
              <a:gd name="T19" fmla="*/ 0 h 1005"/>
              <a:gd name="T20" fmla="*/ 4232 w 4232"/>
              <a:gd name="T21" fmla="*/ 1005 h 1005"/>
            </a:gdLst>
            <a:ahLst/>
            <a:cxnLst>
              <a:cxn ang="T12">
                <a:pos x="T0" y="T1"/>
              </a:cxn>
              <a:cxn ang="T13">
                <a:pos x="T2" y="T3"/>
              </a:cxn>
              <a:cxn ang="T14">
                <a:pos x="T4" y="T5"/>
              </a:cxn>
              <a:cxn ang="T15">
                <a:pos x="T6" y="T7"/>
              </a:cxn>
              <a:cxn ang="T16">
                <a:pos x="T8" y="T9"/>
              </a:cxn>
              <a:cxn ang="T17">
                <a:pos x="T10" y="T11"/>
              </a:cxn>
            </a:cxnLst>
            <a:rect l="T18" t="T19" r="T20" b="T21"/>
            <a:pathLst>
              <a:path w="4232" h="1005">
                <a:moveTo>
                  <a:pt x="4066" y="0"/>
                </a:moveTo>
                <a:cubicBezTo>
                  <a:pt x="4076" y="30"/>
                  <a:pt x="4232" y="131"/>
                  <a:pt x="4125" y="179"/>
                </a:cubicBezTo>
                <a:cubicBezTo>
                  <a:pt x="4018" y="227"/>
                  <a:pt x="4021" y="236"/>
                  <a:pt x="3427" y="290"/>
                </a:cubicBezTo>
                <a:cubicBezTo>
                  <a:pt x="2833" y="344"/>
                  <a:pt x="1118" y="417"/>
                  <a:pt x="559" y="502"/>
                </a:cubicBezTo>
                <a:cubicBezTo>
                  <a:pt x="0" y="587"/>
                  <a:pt x="71" y="716"/>
                  <a:pt x="74" y="800"/>
                </a:cubicBezTo>
                <a:cubicBezTo>
                  <a:pt x="77" y="884"/>
                  <a:pt x="472" y="962"/>
                  <a:pt x="576" y="1005"/>
                </a:cubicBezTo>
              </a:path>
            </a:pathLst>
          </a:custGeom>
          <a:noFill/>
          <a:ln w="25400">
            <a:solidFill>
              <a:schemeClr val="tx1"/>
            </a:solidFill>
            <a:round/>
            <a:headEnd/>
            <a:tailEnd type="triangle" w="med" len="med"/>
          </a:ln>
        </p:spPr>
        <p:txBody>
          <a:bodyPr wrap="none" anchor="ctr"/>
          <a:lstStyle/>
          <a:p>
            <a:endParaRPr lang="en-US" sz="2400"/>
          </a:p>
        </p:txBody>
      </p:sp>
      <p:sp>
        <p:nvSpPr>
          <p:cNvPr id="12" name="Text Box 10"/>
          <p:cNvSpPr txBox="1">
            <a:spLocks noChangeArrowheads="1"/>
          </p:cNvSpPr>
          <p:nvPr/>
        </p:nvSpPr>
        <p:spPr bwMode="auto">
          <a:xfrm>
            <a:off x="1676401" y="4953000"/>
            <a:ext cx="860425" cy="457200"/>
          </a:xfrm>
          <a:prstGeom prst="rect">
            <a:avLst/>
          </a:prstGeom>
          <a:noFill/>
          <a:ln w="9525">
            <a:noFill/>
            <a:miter lim="800000"/>
            <a:headEnd/>
            <a:tailEnd/>
          </a:ln>
        </p:spPr>
        <p:txBody>
          <a:bodyPr wrap="none">
            <a:spAutoFit/>
          </a:bodyPr>
          <a:lstStyle/>
          <a:p>
            <a:r>
              <a:rPr lang="en-US" sz="2400">
                <a:latin typeface="Times" pitchFamily="18" charset="0"/>
              </a:rPr>
              <a:t>token</a:t>
            </a:r>
          </a:p>
        </p:txBody>
      </p:sp>
      <p:sp>
        <p:nvSpPr>
          <p:cNvPr id="13" name="Text Box 11"/>
          <p:cNvSpPr txBox="1">
            <a:spLocks noChangeArrowheads="1"/>
          </p:cNvSpPr>
          <p:nvPr/>
        </p:nvSpPr>
        <p:spPr bwMode="auto">
          <a:xfrm>
            <a:off x="1955800" y="5472114"/>
            <a:ext cx="1712328" cy="461665"/>
          </a:xfrm>
          <a:prstGeom prst="rect">
            <a:avLst/>
          </a:prstGeom>
          <a:noFill/>
          <a:ln w="9525">
            <a:noFill/>
            <a:miter lim="800000"/>
            <a:headEnd/>
            <a:tailEnd/>
          </a:ln>
        </p:spPr>
        <p:txBody>
          <a:bodyPr wrap="none">
            <a:spAutoFit/>
          </a:bodyPr>
          <a:lstStyle/>
          <a:p>
            <a:pPr algn="ctr"/>
            <a:r>
              <a:rPr lang="en-US" sz="2400" dirty="0">
                <a:latin typeface="Times" pitchFamily="18" charset="0"/>
              </a:rPr>
              <a:t>token </a:t>
            </a:r>
            <a:r>
              <a:rPr lang="tr-TR" sz="2400" dirty="0">
                <a:latin typeface="Times" pitchFamily="18" charset="0"/>
              </a:rPr>
              <a:t>değeri</a:t>
            </a:r>
            <a:endParaRPr lang="en-US" sz="2400" dirty="0">
              <a:latin typeface="Times" pitchFamily="18" charset="0"/>
            </a:endParaRPr>
          </a:p>
        </p:txBody>
      </p:sp>
      <p:sp>
        <p:nvSpPr>
          <p:cNvPr id="14" name="Line 12"/>
          <p:cNvSpPr>
            <a:spLocks noChangeShapeType="1"/>
          </p:cNvSpPr>
          <p:nvPr/>
        </p:nvSpPr>
        <p:spPr bwMode="auto">
          <a:xfrm flipV="1">
            <a:off x="2057400" y="4495800"/>
            <a:ext cx="228600" cy="533400"/>
          </a:xfrm>
          <a:prstGeom prst="line">
            <a:avLst/>
          </a:prstGeom>
          <a:noFill/>
          <a:ln w="25400">
            <a:solidFill>
              <a:schemeClr val="tx1"/>
            </a:solidFill>
            <a:round/>
            <a:headEnd/>
            <a:tailEnd type="stealth" w="lg" len="lg"/>
          </a:ln>
        </p:spPr>
        <p:txBody>
          <a:bodyPr wrap="none" anchor="ctr"/>
          <a:lstStyle/>
          <a:p>
            <a:endParaRPr lang="tr-TR" sz="2400"/>
          </a:p>
        </p:txBody>
      </p:sp>
      <p:sp>
        <p:nvSpPr>
          <p:cNvPr id="15" name="Line 13"/>
          <p:cNvSpPr>
            <a:spLocks noChangeShapeType="1"/>
          </p:cNvSpPr>
          <p:nvPr/>
        </p:nvSpPr>
        <p:spPr bwMode="auto">
          <a:xfrm flipH="1" flipV="1">
            <a:off x="2743200" y="4572000"/>
            <a:ext cx="76200" cy="990600"/>
          </a:xfrm>
          <a:prstGeom prst="line">
            <a:avLst/>
          </a:prstGeom>
          <a:noFill/>
          <a:ln w="25400">
            <a:solidFill>
              <a:schemeClr val="tx1"/>
            </a:solidFill>
            <a:round/>
            <a:headEnd/>
            <a:tailEnd type="stealth" w="lg" len="lg"/>
          </a:ln>
        </p:spPr>
        <p:txBody>
          <a:bodyPr wrap="none" anchor="ctr"/>
          <a:lstStyle/>
          <a:p>
            <a:endParaRPr lang="tr-TR" sz="2400"/>
          </a:p>
        </p:txBody>
      </p:sp>
      <p:sp>
        <p:nvSpPr>
          <p:cNvPr id="16" name="Text Box 14"/>
          <p:cNvSpPr txBox="1">
            <a:spLocks noChangeArrowheads="1"/>
          </p:cNvSpPr>
          <p:nvPr/>
        </p:nvSpPr>
        <p:spPr bwMode="auto">
          <a:xfrm>
            <a:off x="7596198" y="5026896"/>
            <a:ext cx="3070328" cy="830997"/>
          </a:xfrm>
          <a:prstGeom prst="rect">
            <a:avLst/>
          </a:prstGeom>
          <a:noFill/>
          <a:ln w="12700">
            <a:noFill/>
            <a:miter lim="800000"/>
            <a:headEnd/>
            <a:tailEnd/>
          </a:ln>
        </p:spPr>
        <p:txBody>
          <a:bodyPr wrap="none">
            <a:spAutoFit/>
          </a:bodyPr>
          <a:lstStyle/>
          <a:p>
            <a:pPr marL="533400" indent="-533400"/>
            <a:r>
              <a:rPr lang="tr-TR" sz="2400" dirty="0" err="1"/>
              <a:t>Tokenları</a:t>
            </a:r>
            <a:r>
              <a:rPr lang="tr-TR" sz="2400" dirty="0"/>
              <a:t> alır</a:t>
            </a:r>
            <a:endParaRPr lang="en-US" sz="2400" dirty="0"/>
          </a:p>
          <a:p>
            <a:pPr marL="533400" indent="-533400"/>
            <a:r>
              <a:rPr lang="en-US" sz="2400" dirty="0"/>
              <a:t>(</a:t>
            </a:r>
            <a:r>
              <a:rPr lang="tr-TR" sz="2400" dirty="0"/>
              <a:t>her seferinde bir tane</a:t>
            </a:r>
            <a:r>
              <a:rPr lang="en-US" sz="2400" dirty="0"/>
              <a:t>)</a:t>
            </a:r>
            <a:endParaRPr lang="th-TH" sz="2400" dirty="0"/>
          </a:p>
        </p:txBody>
      </p:sp>
      <p:sp>
        <p:nvSpPr>
          <p:cNvPr id="17" name="Text Box 15"/>
          <p:cNvSpPr txBox="1">
            <a:spLocks noChangeArrowheads="1"/>
          </p:cNvSpPr>
          <p:nvPr/>
        </p:nvSpPr>
        <p:spPr bwMode="auto">
          <a:xfrm>
            <a:off x="5164138" y="2565401"/>
            <a:ext cx="1709122" cy="461665"/>
          </a:xfrm>
          <a:prstGeom prst="rect">
            <a:avLst/>
          </a:prstGeom>
          <a:noFill/>
          <a:ln w="12700">
            <a:noFill/>
            <a:miter lim="800000"/>
            <a:headEnd/>
            <a:tailEnd/>
          </a:ln>
        </p:spPr>
        <p:txBody>
          <a:bodyPr wrap="none">
            <a:spAutoFit/>
          </a:bodyPr>
          <a:lstStyle/>
          <a:p>
            <a:pPr marL="533400" indent="-533400"/>
            <a:r>
              <a:rPr lang="tr-TR" sz="2400" dirty="0"/>
              <a:t>karakter alır</a:t>
            </a:r>
            <a:endParaRPr lang="th-TH" sz="2400" dirty="0"/>
          </a:p>
        </p:txBody>
      </p:sp>
      <p:sp>
        <p:nvSpPr>
          <p:cNvPr id="19" name="18 Metin kutusu"/>
          <p:cNvSpPr txBox="1"/>
          <p:nvPr/>
        </p:nvSpPr>
        <p:spPr>
          <a:xfrm>
            <a:off x="4381488" y="1285860"/>
            <a:ext cx="3143272" cy="446276"/>
          </a:xfrm>
          <a:prstGeom prst="rect">
            <a:avLst/>
          </a:prstGeom>
          <a:noFill/>
        </p:spPr>
        <p:txBody>
          <a:bodyPr wrap="square" rtlCol="0">
            <a:spAutoFit/>
          </a:bodyPr>
          <a:lstStyle/>
          <a:p>
            <a:r>
              <a:rPr lang="tr-TR" sz="2300" dirty="0" err="1">
                <a:solidFill>
                  <a:srgbClr val="FF0000"/>
                </a:solidFill>
              </a:rPr>
              <a:t>Token</a:t>
            </a:r>
            <a:r>
              <a:rPr lang="tr-TR" sz="2300" dirty="0">
                <a:solidFill>
                  <a:srgbClr val="FF0000"/>
                </a:solidFill>
              </a:rPr>
              <a:t> ve </a:t>
            </a:r>
            <a:r>
              <a:rPr lang="tr-TR" sz="2300" dirty="0" err="1">
                <a:solidFill>
                  <a:srgbClr val="FF0000"/>
                </a:solidFill>
              </a:rPr>
              <a:t>Token</a:t>
            </a:r>
            <a:r>
              <a:rPr lang="tr-TR" sz="2300" dirty="0">
                <a:solidFill>
                  <a:srgbClr val="FF0000"/>
                </a:solidFill>
              </a:rPr>
              <a:t> Değeri</a:t>
            </a:r>
          </a:p>
        </p:txBody>
      </p:sp>
    </p:spTree>
    <p:extLst>
      <p:ext uri="{BB962C8B-B14F-4D97-AF65-F5344CB8AC3E}">
        <p14:creationId xmlns:p14="http://schemas.microsoft.com/office/powerpoint/2010/main" val="161263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3077" y="-19059"/>
            <a:ext cx="10515600" cy="1325563"/>
          </a:xfrm>
        </p:spPr>
        <p:txBody>
          <a:bodyPr>
            <a:normAutofit/>
          </a:bodyPr>
          <a:lstStyle/>
          <a:p>
            <a:r>
              <a:rPr lang="tr-TR" dirty="0" err="1"/>
              <a:t>Sözdizim</a:t>
            </a:r>
            <a:r>
              <a:rPr lang="tr-TR" dirty="0"/>
              <a:t> (</a:t>
            </a:r>
            <a:r>
              <a:rPr lang="tr-TR" dirty="0" err="1"/>
              <a:t>Syntax</a:t>
            </a:r>
            <a:r>
              <a:rPr lang="tr-TR" dirty="0"/>
              <a:t>) Çözümleme</a:t>
            </a:r>
            <a:endParaRPr lang="en-US" dirty="0"/>
          </a:p>
        </p:txBody>
      </p:sp>
      <p:sp>
        <p:nvSpPr>
          <p:cNvPr id="5" name="İçerik Yer Tutucusu 4"/>
          <p:cNvSpPr>
            <a:spLocks noGrp="1"/>
          </p:cNvSpPr>
          <p:nvPr>
            <p:ph idx="1"/>
          </p:nvPr>
        </p:nvSpPr>
        <p:spPr>
          <a:xfrm>
            <a:off x="1981200" y="1071546"/>
            <a:ext cx="8472518" cy="4429156"/>
          </a:xfrm>
        </p:spPr>
        <p:txBody>
          <a:bodyPr>
            <a:normAutofit fontScale="70000" lnSpcReduction="20000"/>
          </a:bodyPr>
          <a:lstStyle/>
          <a:p>
            <a:r>
              <a:rPr lang="tr-TR" sz="3400" dirty="0" err="1"/>
              <a:t>Sözdizim</a:t>
            </a:r>
            <a:r>
              <a:rPr lang="tr-TR" sz="3400" dirty="0"/>
              <a:t> çözümleme, bir program için </a:t>
            </a:r>
            <a:r>
              <a:rPr lang="tr-TR" sz="3400" dirty="0" err="1"/>
              <a:t>metinsel</a:t>
            </a:r>
            <a:r>
              <a:rPr lang="tr-TR" sz="3400" dirty="0"/>
              <a:t> çözümleme sonucunda oluşturulmuş </a:t>
            </a:r>
            <a:r>
              <a:rPr lang="tr-TR" sz="3400" i="1" dirty="0" err="1"/>
              <a:t>token</a:t>
            </a:r>
            <a:r>
              <a:rPr lang="tr-TR" sz="3400" dirty="0"/>
              <a:t> dizisini ve o programlama dilinin gramerini kullanarak, </a:t>
            </a:r>
            <a:r>
              <a:rPr lang="tr-TR" sz="3400" b="1" dirty="0"/>
              <a:t>ayrıştırma ağacı</a:t>
            </a:r>
            <a:r>
              <a:rPr lang="tr-TR" sz="3400" dirty="0"/>
              <a:t> (</a:t>
            </a:r>
            <a:r>
              <a:rPr lang="tr-TR" sz="3400" i="1" dirty="0" err="1"/>
              <a:t>parse</a:t>
            </a:r>
            <a:r>
              <a:rPr lang="tr-TR" sz="3400" i="1" dirty="0"/>
              <a:t> </a:t>
            </a:r>
            <a:r>
              <a:rPr lang="tr-TR" sz="3400" i="1" dirty="0" err="1"/>
              <a:t>tree</a:t>
            </a:r>
            <a:r>
              <a:rPr lang="tr-TR" sz="3400" dirty="0"/>
              <a:t>) oluşturmayı amaçlar. </a:t>
            </a:r>
          </a:p>
          <a:p>
            <a:r>
              <a:rPr lang="tr-TR" sz="3400" dirty="0"/>
              <a:t>Böylece, metinsel çözümlemeden geçmiş bir programın </a:t>
            </a:r>
            <a:r>
              <a:rPr lang="tr-TR" sz="3400" dirty="0" err="1"/>
              <a:t>sözdizim</a:t>
            </a:r>
            <a:r>
              <a:rPr lang="tr-TR" sz="3400" dirty="0"/>
              <a:t> olarak doğru olup olmadığı belirlenir. </a:t>
            </a:r>
            <a:r>
              <a:rPr lang="tr-TR" sz="3400" dirty="0" err="1"/>
              <a:t>Sözdizim</a:t>
            </a:r>
            <a:r>
              <a:rPr lang="tr-TR" sz="3400" dirty="0"/>
              <a:t> çözümleyici, aynı zamanda </a:t>
            </a:r>
            <a:r>
              <a:rPr lang="tr-TR" sz="3400" b="1" dirty="0"/>
              <a:t>ayrıştırıcı </a:t>
            </a:r>
            <a:r>
              <a:rPr lang="tr-TR" sz="3400" dirty="0"/>
              <a:t>(</a:t>
            </a:r>
            <a:r>
              <a:rPr lang="tr-TR" sz="3400" i="1" dirty="0" err="1"/>
              <a:t>parser</a:t>
            </a:r>
            <a:r>
              <a:rPr lang="tr-TR" sz="3400" i="1" dirty="0"/>
              <a:t>)</a:t>
            </a:r>
            <a:r>
              <a:rPr lang="tr-TR" sz="3400" dirty="0"/>
              <a:t> olarak adlandırılır. </a:t>
            </a:r>
          </a:p>
          <a:p>
            <a:r>
              <a:rPr lang="tr-TR" sz="3400" dirty="0" err="1"/>
              <a:t>Sözdizim</a:t>
            </a:r>
            <a:r>
              <a:rPr lang="tr-TR" sz="3400" dirty="0"/>
              <a:t> çözümleyiciler, derleyiciyi gerçekleştirenler tarafından dilin grameri kullanılarak yazılır.</a:t>
            </a:r>
          </a:p>
          <a:p>
            <a:pPr algn="just"/>
            <a:r>
              <a:rPr lang="tr-TR" sz="3400" dirty="0"/>
              <a:t>Sözlüksel analiz için düzenli ifadeleri kullanan </a:t>
            </a:r>
            <a:r>
              <a:rPr lang="tr-TR" sz="3400" dirty="0" err="1"/>
              <a:t>lex’ten</a:t>
            </a:r>
            <a:r>
              <a:rPr lang="tr-TR" sz="3400" dirty="0"/>
              <a:t> faydalandık.</a:t>
            </a:r>
          </a:p>
          <a:p>
            <a:pPr algn="just"/>
            <a:r>
              <a:rPr lang="tr-TR" sz="3400" dirty="0"/>
              <a:t>Düzenli dillerin çözebildiği yapıların karmaşıklığı sınırlı olduğu için </a:t>
            </a:r>
            <a:r>
              <a:rPr lang="tr-TR" sz="3400" dirty="0" err="1"/>
              <a:t>sözdizim</a:t>
            </a:r>
            <a:r>
              <a:rPr lang="tr-TR" sz="3400" dirty="0"/>
              <a:t> analizinde kullanılmaya yetmez.</a:t>
            </a:r>
          </a:p>
          <a:p>
            <a:endParaRPr lang="tr-TR" dirty="0" smtClean="0"/>
          </a:p>
          <a:p>
            <a:endParaRPr lang="tr-TR" dirty="0"/>
          </a:p>
          <a:p>
            <a:endParaRPr lang="tr-TR" dirty="0"/>
          </a:p>
        </p:txBody>
      </p:sp>
      <p:sp>
        <p:nvSpPr>
          <p:cNvPr id="35" name="34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grpSp>
        <p:nvGrpSpPr>
          <p:cNvPr id="7" name="Group 32"/>
          <p:cNvGrpSpPr>
            <a:grpSpLocks/>
          </p:cNvGrpSpPr>
          <p:nvPr/>
        </p:nvGrpSpPr>
        <p:grpSpPr bwMode="auto">
          <a:xfrm>
            <a:off x="3352801" y="5322910"/>
            <a:ext cx="5699125" cy="1392238"/>
            <a:chOff x="1139" y="3087"/>
            <a:chExt cx="3590" cy="877"/>
          </a:xfrm>
        </p:grpSpPr>
        <p:sp>
          <p:nvSpPr>
            <p:cNvPr id="8" name="Text Box 4"/>
            <p:cNvSpPr txBox="1">
              <a:spLocks noChangeArrowheads="1"/>
            </p:cNvSpPr>
            <p:nvPr/>
          </p:nvSpPr>
          <p:spPr bwMode="auto">
            <a:xfrm>
              <a:off x="1139" y="3191"/>
              <a:ext cx="1244"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 { }}}</a:t>
              </a:r>
            </a:p>
          </p:txBody>
        </p:sp>
        <p:sp>
          <p:nvSpPr>
            <p:cNvPr id="9" name="Oval 5"/>
            <p:cNvSpPr>
              <a:spLocks noChangeArrowheads="1"/>
            </p:cNvSpPr>
            <p:nvPr/>
          </p:nvSpPr>
          <p:spPr bwMode="auto">
            <a:xfrm>
              <a:off x="3016"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Oval 6"/>
            <p:cNvSpPr>
              <a:spLocks noChangeArrowheads="1"/>
            </p:cNvSpPr>
            <p:nvPr/>
          </p:nvSpPr>
          <p:spPr bwMode="auto">
            <a:xfrm>
              <a:off x="3277"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Oval 7"/>
            <p:cNvSpPr>
              <a:spLocks noChangeArrowheads="1"/>
            </p:cNvSpPr>
            <p:nvPr/>
          </p:nvSpPr>
          <p:spPr bwMode="auto">
            <a:xfrm>
              <a:off x="3539"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 name="Oval 8"/>
            <p:cNvSpPr>
              <a:spLocks noChangeArrowheads="1"/>
            </p:cNvSpPr>
            <p:nvPr/>
          </p:nvSpPr>
          <p:spPr bwMode="auto">
            <a:xfrm>
              <a:off x="3801"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Oval 9"/>
            <p:cNvSpPr>
              <a:spLocks noChangeArrowheads="1"/>
            </p:cNvSpPr>
            <p:nvPr/>
          </p:nvSpPr>
          <p:spPr bwMode="auto">
            <a:xfrm>
              <a:off x="4063"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4" name="Freeform 10"/>
            <p:cNvSpPr>
              <a:spLocks/>
            </p:cNvSpPr>
            <p:nvPr/>
          </p:nvSpPr>
          <p:spPr bwMode="auto">
            <a:xfrm>
              <a:off x="3103" y="3346"/>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Freeform 11"/>
            <p:cNvSpPr>
              <a:spLocks/>
            </p:cNvSpPr>
            <p:nvPr/>
          </p:nvSpPr>
          <p:spPr bwMode="auto">
            <a:xfrm>
              <a:off x="3365"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Freeform 12"/>
            <p:cNvSpPr>
              <a:spLocks/>
            </p:cNvSpPr>
            <p:nvPr/>
          </p:nvSpPr>
          <p:spPr bwMode="auto">
            <a:xfrm>
              <a:off x="3627"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Freeform 13"/>
            <p:cNvSpPr>
              <a:spLocks/>
            </p:cNvSpPr>
            <p:nvPr/>
          </p:nvSpPr>
          <p:spPr bwMode="auto">
            <a:xfrm>
              <a:off x="3888" y="3360"/>
              <a:ext cx="219" cy="99"/>
            </a:xfrm>
            <a:custGeom>
              <a:avLst/>
              <a:gdLst>
                <a:gd name="T0" fmla="*/ 0 w 288"/>
                <a:gd name="T1" fmla="*/ 42 h 112"/>
                <a:gd name="T2" fmla="*/ 5 w 288"/>
                <a:gd name="T3" fmla="*/ 6 h 112"/>
                <a:gd name="T4" fmla="*/ 27 w 288"/>
                <a:gd name="T5" fmla="*/ 6 h 112"/>
                <a:gd name="T6" fmla="*/ 33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Freeform 14"/>
            <p:cNvSpPr>
              <a:spLocks/>
            </p:cNvSpPr>
            <p:nvPr/>
          </p:nvSpPr>
          <p:spPr bwMode="auto">
            <a:xfrm>
              <a:off x="4150"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9" name="Freeform 15"/>
            <p:cNvSpPr>
              <a:spLocks/>
            </p:cNvSpPr>
            <p:nvPr/>
          </p:nvSpPr>
          <p:spPr bwMode="auto">
            <a:xfrm>
              <a:off x="3932"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 name="Freeform 16"/>
            <p:cNvSpPr>
              <a:spLocks/>
            </p:cNvSpPr>
            <p:nvPr/>
          </p:nvSpPr>
          <p:spPr bwMode="auto">
            <a:xfrm>
              <a:off x="3670"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Freeform 17"/>
            <p:cNvSpPr>
              <a:spLocks/>
            </p:cNvSpPr>
            <p:nvPr/>
          </p:nvSpPr>
          <p:spPr bwMode="auto">
            <a:xfrm>
              <a:off x="3408" y="3615"/>
              <a:ext cx="219" cy="98"/>
            </a:xfrm>
            <a:custGeom>
              <a:avLst/>
              <a:gdLst>
                <a:gd name="T0" fmla="*/ 116 w 240"/>
                <a:gd name="T1" fmla="*/ 0 h 112"/>
                <a:gd name="T2" fmla="*/ 91 w 240"/>
                <a:gd name="T3" fmla="*/ 34 h 112"/>
                <a:gd name="T4" fmla="*/ 24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Freeform 18"/>
            <p:cNvSpPr>
              <a:spLocks/>
            </p:cNvSpPr>
            <p:nvPr/>
          </p:nvSpPr>
          <p:spPr bwMode="auto">
            <a:xfrm>
              <a:off x="3147"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Text Box 19"/>
            <p:cNvSpPr txBox="1">
              <a:spLocks noChangeArrowheads="1"/>
            </p:cNvSpPr>
            <p:nvPr/>
          </p:nvSpPr>
          <p:spPr bwMode="auto">
            <a:xfrm>
              <a:off x="3094" y="3087"/>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4" name="Text Box 20"/>
            <p:cNvSpPr txBox="1">
              <a:spLocks noChangeArrowheads="1"/>
            </p:cNvSpPr>
            <p:nvPr/>
          </p:nvSpPr>
          <p:spPr bwMode="auto">
            <a:xfrm>
              <a:off x="3365" y="3106"/>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5" name="Text Box 21"/>
            <p:cNvSpPr txBox="1">
              <a:spLocks noChangeArrowheads="1"/>
            </p:cNvSpPr>
            <p:nvPr/>
          </p:nvSpPr>
          <p:spPr bwMode="auto">
            <a:xfrm>
              <a:off x="3627" y="3106"/>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6" name="Text Box 22"/>
            <p:cNvSpPr txBox="1">
              <a:spLocks noChangeArrowheads="1"/>
            </p:cNvSpPr>
            <p:nvPr/>
          </p:nvSpPr>
          <p:spPr bwMode="auto">
            <a:xfrm>
              <a:off x="3888" y="3106"/>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7" name="Text Box 23"/>
            <p:cNvSpPr txBox="1">
              <a:spLocks noChangeArrowheads="1"/>
            </p:cNvSpPr>
            <p:nvPr/>
          </p:nvSpPr>
          <p:spPr bwMode="auto">
            <a:xfrm>
              <a:off x="4194" y="3106"/>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8" name="Text Box 24"/>
            <p:cNvSpPr txBox="1">
              <a:spLocks noChangeArrowheads="1"/>
            </p:cNvSpPr>
            <p:nvPr/>
          </p:nvSpPr>
          <p:spPr bwMode="auto">
            <a:xfrm>
              <a:off x="3932" y="3699"/>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9" name="Text Box 25"/>
            <p:cNvSpPr txBox="1">
              <a:spLocks noChangeArrowheads="1"/>
            </p:cNvSpPr>
            <p:nvPr/>
          </p:nvSpPr>
          <p:spPr bwMode="auto">
            <a:xfrm>
              <a:off x="3670" y="3699"/>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0" name="Text Box 26"/>
            <p:cNvSpPr txBox="1">
              <a:spLocks noChangeArrowheads="1"/>
            </p:cNvSpPr>
            <p:nvPr/>
          </p:nvSpPr>
          <p:spPr bwMode="auto">
            <a:xfrm>
              <a:off x="3408" y="3699"/>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1" name="Text Box 27"/>
            <p:cNvSpPr txBox="1">
              <a:spLocks noChangeArrowheads="1"/>
            </p:cNvSpPr>
            <p:nvPr/>
          </p:nvSpPr>
          <p:spPr bwMode="auto">
            <a:xfrm>
              <a:off x="3147" y="3699"/>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2" name="Text Box 28"/>
            <p:cNvSpPr txBox="1">
              <a:spLocks noChangeArrowheads="1"/>
            </p:cNvSpPr>
            <p:nvPr/>
          </p:nvSpPr>
          <p:spPr bwMode="auto">
            <a:xfrm>
              <a:off x="4237" y="3699"/>
              <a:ext cx="177"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3" name="Freeform 29"/>
            <p:cNvSpPr>
              <a:spLocks/>
            </p:cNvSpPr>
            <p:nvPr/>
          </p:nvSpPr>
          <p:spPr bwMode="auto">
            <a:xfrm>
              <a:off x="4194"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4" name="Text Box 30"/>
            <p:cNvSpPr txBox="1">
              <a:spLocks noChangeArrowheads="1"/>
            </p:cNvSpPr>
            <p:nvPr/>
          </p:nvSpPr>
          <p:spPr bwMode="auto">
            <a:xfrm>
              <a:off x="4368" y="3360"/>
              <a:ext cx="361" cy="29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a:t>
              </a:r>
            </a:p>
          </p:txBody>
        </p:sp>
      </p:grpSp>
    </p:spTree>
    <p:extLst>
      <p:ext uri="{BB962C8B-B14F-4D97-AF65-F5344CB8AC3E}">
        <p14:creationId xmlns:p14="http://schemas.microsoft.com/office/powerpoint/2010/main" val="1026293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dirty="0" err="1"/>
              <a:t>Sözdizim</a:t>
            </a:r>
            <a:r>
              <a:rPr lang="tr-TR" dirty="0"/>
              <a:t> (</a:t>
            </a:r>
            <a:r>
              <a:rPr lang="tr-TR" dirty="0" err="1"/>
              <a:t>Syntax</a:t>
            </a:r>
            <a:r>
              <a:rPr lang="tr-TR" dirty="0"/>
              <a:t>) Çözümleme</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pic>
        <p:nvPicPr>
          <p:cNvPr id="8089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2207568" y="1628800"/>
            <a:ext cx="8077841" cy="3744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0619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dirty="0" err="1"/>
              <a:t>Sözdizim</a:t>
            </a:r>
            <a:r>
              <a:rPr lang="tr-TR" dirty="0"/>
              <a:t> (</a:t>
            </a:r>
            <a:r>
              <a:rPr lang="tr-TR" dirty="0" err="1"/>
              <a:t>Syntax</a:t>
            </a:r>
            <a:r>
              <a:rPr lang="tr-TR" dirty="0"/>
              <a:t>) Çözümleme</a:t>
            </a:r>
            <a:endParaRPr lang="en-US" dirty="0"/>
          </a:p>
        </p:txBody>
      </p:sp>
      <p:sp>
        <p:nvSpPr>
          <p:cNvPr id="5" name="İçerik Yer Tutucusu 4"/>
          <p:cNvSpPr>
            <a:spLocks noGrp="1"/>
          </p:cNvSpPr>
          <p:nvPr>
            <p:ph idx="1"/>
          </p:nvPr>
        </p:nvSpPr>
        <p:spPr/>
        <p:txBody>
          <a:bodyPr>
            <a:normAutofit/>
          </a:bodyPr>
          <a:lstStyle/>
          <a:p>
            <a:r>
              <a:rPr lang="tr-TR" dirty="0"/>
              <a:t>Verilen bir program için </a:t>
            </a:r>
            <a:r>
              <a:rPr lang="tr-TR" dirty="0" smtClean="0"/>
              <a:t>ayrıştırıcının (</a:t>
            </a:r>
            <a:r>
              <a:rPr lang="tr-TR" dirty="0" err="1" smtClean="0"/>
              <a:t>parser</a:t>
            </a:r>
            <a:r>
              <a:rPr lang="tr-TR" dirty="0"/>
              <a:t>) amacı:</a:t>
            </a:r>
          </a:p>
          <a:p>
            <a:pPr lvl="1"/>
            <a:r>
              <a:rPr lang="tr-TR" dirty="0" smtClean="0"/>
              <a:t>Tüm </a:t>
            </a:r>
            <a:r>
              <a:rPr lang="tr-TR" dirty="0" err="1"/>
              <a:t>sözdizimsel</a:t>
            </a:r>
            <a:r>
              <a:rPr lang="tr-TR" dirty="0"/>
              <a:t> hataları bulmak</a:t>
            </a:r>
            <a:r>
              <a:rPr lang="tr-TR" dirty="0" smtClean="0"/>
              <a:t>; her </a:t>
            </a:r>
            <a:r>
              <a:rPr lang="tr-TR" dirty="0"/>
              <a:t>hata için </a:t>
            </a:r>
            <a:r>
              <a:rPr lang="tr-TR" dirty="0" smtClean="0"/>
              <a:t>iyileştirici </a:t>
            </a:r>
            <a:r>
              <a:rPr lang="tr-TR" dirty="0"/>
              <a:t>mesajlar yayınlamak ve gerekirse </a:t>
            </a:r>
            <a:r>
              <a:rPr lang="tr-TR" dirty="0" smtClean="0"/>
              <a:t>düzeltmeler </a:t>
            </a:r>
            <a:r>
              <a:rPr lang="tr-TR" dirty="0"/>
              <a:t>yapmak.</a:t>
            </a:r>
          </a:p>
          <a:p>
            <a:pPr lvl="1"/>
            <a:r>
              <a:rPr lang="tr-TR" dirty="0" smtClean="0"/>
              <a:t>Bir </a:t>
            </a:r>
            <a:r>
              <a:rPr lang="tr-TR" dirty="0"/>
              <a:t>ayrıştırma ağacı </a:t>
            </a:r>
            <a:r>
              <a:rPr lang="tr-TR" dirty="0" smtClean="0"/>
              <a:t>oluşturmak</a:t>
            </a:r>
            <a:endParaRPr lang="tr-TR" dirty="0"/>
          </a:p>
        </p:txBody>
      </p:sp>
      <p:sp>
        <p:nvSpPr>
          <p:cNvPr id="22" name="21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extLst>
      <p:ext uri="{BB962C8B-B14F-4D97-AF65-F5344CB8AC3E}">
        <p14:creationId xmlns:p14="http://schemas.microsoft.com/office/powerpoint/2010/main" val="1405733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stretch>
            <a:fillRect/>
          </a:stretch>
        </p:blipFill>
        <p:spPr>
          <a:xfrm>
            <a:off x="1989260" y="220541"/>
            <a:ext cx="7562850" cy="6153150"/>
          </a:xfrm>
          <a:prstGeom prst="rect">
            <a:avLst/>
          </a:prstGeom>
        </p:spPr>
      </p:pic>
    </p:spTree>
    <p:extLst>
      <p:ext uri="{BB962C8B-B14F-4D97-AF65-F5344CB8AC3E}">
        <p14:creationId xmlns:p14="http://schemas.microsoft.com/office/powerpoint/2010/main" val="1221480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dirty="0" err="1"/>
              <a:t>Sözdizim</a:t>
            </a:r>
            <a:r>
              <a:rPr lang="tr-TR" dirty="0"/>
              <a:t> (</a:t>
            </a:r>
            <a:r>
              <a:rPr lang="tr-TR" dirty="0" err="1"/>
              <a:t>Syntax</a:t>
            </a:r>
            <a:r>
              <a:rPr lang="tr-TR" dirty="0"/>
              <a:t>) Çözümleme -Ayrıştırma Ağacı Oluşturma</a:t>
            </a:r>
            <a:endParaRPr lang="en-US" dirty="0"/>
          </a:p>
        </p:txBody>
      </p:sp>
      <p:sp>
        <p:nvSpPr>
          <p:cNvPr id="5" name="İçerik Yer Tutucusu 4"/>
          <p:cNvSpPr>
            <a:spLocks noGrp="1"/>
          </p:cNvSpPr>
          <p:nvPr>
            <p:ph idx="1"/>
          </p:nvPr>
        </p:nvSpPr>
        <p:spPr>
          <a:xfrm>
            <a:off x="1703512" y="1600200"/>
            <a:ext cx="8820472" cy="4495800"/>
          </a:xfrm>
        </p:spPr>
        <p:txBody>
          <a:bodyPr>
            <a:normAutofit/>
          </a:bodyPr>
          <a:lstStyle/>
          <a:p>
            <a:r>
              <a:rPr lang="tr-TR" dirty="0"/>
              <a:t>Bir karakter dizgi </a:t>
            </a:r>
            <a:r>
              <a:rPr lang="tr-TR" dirty="0" smtClean="0"/>
              <a:t>için </a:t>
            </a:r>
            <a:r>
              <a:rPr lang="tr-TR" dirty="0"/>
              <a:t>ayrıştırma ağacı oluşturulmasında, </a:t>
            </a:r>
            <a:r>
              <a:rPr lang="tr-TR" b="1" dirty="0"/>
              <a:t>yukarıdan aşağıya</a:t>
            </a:r>
            <a:r>
              <a:rPr lang="tr-TR" dirty="0"/>
              <a:t> veya </a:t>
            </a:r>
            <a:r>
              <a:rPr lang="tr-TR" b="1" dirty="0"/>
              <a:t>aşağıdan yukarıya</a:t>
            </a:r>
            <a:r>
              <a:rPr lang="tr-TR" dirty="0"/>
              <a:t> olmak üzere iki teknik uygulanabilir. </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pic>
        <p:nvPicPr>
          <p:cNvPr id="81922" name="Picture 2"/>
          <p:cNvPicPr>
            <a:picLocks noChangeAspect="1" noChangeArrowheads="1"/>
          </p:cNvPicPr>
          <p:nvPr/>
        </p:nvPicPr>
        <p:blipFill>
          <a:blip r:embed="rId2">
            <a:clrChange>
              <a:clrFrom>
                <a:srgbClr val="FBF5E8"/>
              </a:clrFrom>
              <a:clrTo>
                <a:srgbClr val="FBF5E8">
                  <a:alpha val="0"/>
                </a:srgbClr>
              </a:clrTo>
            </a:clrChange>
            <a:extLst>
              <a:ext uri="{28A0092B-C50C-407E-A947-70E740481C1C}">
                <a14:useLocalDpi xmlns:a14="http://schemas.microsoft.com/office/drawing/2010/main" val="0"/>
              </a:ext>
            </a:extLst>
          </a:blip>
          <a:srcRect/>
          <a:stretch>
            <a:fillRect/>
          </a:stretch>
        </p:blipFill>
        <p:spPr bwMode="auto">
          <a:xfrm>
            <a:off x="4943872" y="3676672"/>
            <a:ext cx="1943100" cy="2752725"/>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340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lstStyle/>
          <a:p>
            <a:r>
              <a:rPr lang="tr-TR" smtClean="0"/>
              <a:t>Ayrıştırma</a:t>
            </a:r>
          </a:p>
        </p:txBody>
      </p:sp>
      <p:sp>
        <p:nvSpPr>
          <p:cNvPr id="40" name="39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
        <p:nvSpPr>
          <p:cNvPr id="5" name="Rectangle 1"/>
          <p:cNvSpPr>
            <a:spLocks noChangeArrowheads="1"/>
          </p:cNvSpPr>
          <p:nvPr/>
        </p:nvSpPr>
        <p:spPr bwMode="auto">
          <a:xfrm>
            <a:off x="6629400" y="1706751"/>
            <a:ext cx="4088492" cy="1569660"/>
          </a:xfrm>
          <a:prstGeom prst="rect">
            <a:avLst/>
          </a:prstGeom>
          <a:noFill/>
          <a:ln w="9525">
            <a:solidFill>
              <a:schemeClr val="tx1"/>
            </a:solidFill>
            <a:miter lim="800000"/>
            <a:headEnd/>
            <a:tailEnd/>
          </a:ln>
          <a:effectLst/>
        </p:spPr>
        <p:txBody>
          <a:bodyPr wrap="none" anchor="ctr">
            <a:spAutoFit/>
          </a:bodyPr>
          <a:lstStyle/>
          <a:p>
            <a:pPr eaLnBrk="0" hangingPunct="0">
              <a:defRPr/>
            </a:pPr>
            <a:r>
              <a:rPr lang="en-US" sz="1600" b="1" dirty="0">
                <a:latin typeface="+mj-lt"/>
              </a:rPr>
              <a:t>Expression →</a:t>
            </a:r>
            <a:r>
              <a:rPr lang="tr-TR" sz="1600" b="1" dirty="0">
                <a:latin typeface="+mj-lt"/>
              </a:rPr>
              <a:t> 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Expression →</a:t>
            </a:r>
            <a:r>
              <a:rPr lang="tr-TR" sz="1600" b="1" dirty="0">
                <a:latin typeface="+mj-lt"/>
              </a:rPr>
              <a:t> n</a:t>
            </a:r>
            <a:r>
              <a:rPr lang="en-US" sz="1600" b="1" dirty="0">
                <a:latin typeface="+mj-lt"/>
              </a:rPr>
              <a:t>umber</a:t>
            </a:r>
            <a:endParaRPr lang="tr-TR" sz="1600" b="1" dirty="0">
              <a:latin typeface="+mj-lt"/>
            </a:endParaRPr>
          </a:p>
          <a:p>
            <a:pPr eaLnBrk="0" hangingPunct="0">
              <a:defRPr/>
            </a:pPr>
            <a:r>
              <a:rPr lang="en-US" sz="1600" b="1" dirty="0">
                <a:latin typeface="+mj-lt"/>
              </a:rPr>
              <a:t>Expression → Expression "+" Expression</a:t>
            </a:r>
            <a:endParaRPr lang="tr-TR" sz="1600" b="1" dirty="0">
              <a:latin typeface="+mj-lt"/>
            </a:endParaRPr>
          </a:p>
          <a:p>
            <a:pPr eaLnBrk="0" hangingPunct="0">
              <a:defRPr/>
            </a:pPr>
            <a:r>
              <a:rPr lang="en-US" sz="1600" b="1" dirty="0">
                <a:latin typeface="+mj-lt"/>
              </a:rPr>
              <a:t>Expression → Expression "*" Expression </a:t>
            </a:r>
            <a:endParaRPr lang="tr-TR" sz="1600" b="1" dirty="0">
              <a:latin typeface="+mj-lt"/>
            </a:endParaRPr>
          </a:p>
          <a:p>
            <a:pPr eaLnBrk="0" hangingPunct="0">
              <a:defRPr/>
            </a:pPr>
            <a:r>
              <a:rPr lang="en-US" sz="1600" b="1" dirty="0">
                <a:latin typeface="+mj-lt"/>
              </a:rPr>
              <a:t>Expression</a:t>
            </a:r>
            <a:r>
              <a:rPr lang="en-US" sz="1400" b="1" dirty="0">
                <a:latin typeface="+mj-lt"/>
              </a:rPr>
              <a:t> </a:t>
            </a:r>
            <a:r>
              <a:rPr lang="en-US" sz="1600" b="1" dirty="0">
                <a:latin typeface="+mj-lt"/>
              </a:rPr>
              <a:t>→ "(" Expression ")“</a:t>
            </a:r>
            <a:endParaRPr lang="tr-TR" sz="1600" b="1" dirty="0">
              <a:latin typeface="+mj-lt"/>
            </a:endParaRPr>
          </a:p>
          <a:p>
            <a:pPr eaLnBrk="0" hangingPunct="0">
              <a:defRPr/>
            </a:pPr>
            <a:r>
              <a:rPr lang="tr-TR" sz="1600" b="1" dirty="0">
                <a:latin typeface="+mj-lt"/>
              </a:rPr>
              <a:t>Statement  </a:t>
            </a:r>
            <a:r>
              <a:rPr lang="en-US" sz="1600" b="1" dirty="0">
                <a:latin typeface="+mj-lt"/>
              </a:rPr>
              <a:t>→ </a:t>
            </a:r>
            <a:r>
              <a:rPr lang="tr-TR" sz="1600" b="1" dirty="0">
                <a:latin typeface="+mj-lt"/>
              </a:rPr>
              <a:t>identifier "=" Expression</a:t>
            </a:r>
            <a:endParaRPr lang="en-US" sz="3200" b="1" dirty="0">
              <a:latin typeface="+mj-lt"/>
            </a:endParaRPr>
          </a:p>
        </p:txBody>
      </p:sp>
      <p:sp>
        <p:nvSpPr>
          <p:cNvPr id="6" name="TextBox 5"/>
          <p:cNvSpPr txBox="1">
            <a:spLocks noChangeArrowheads="1"/>
          </p:cNvSpPr>
          <p:nvPr/>
        </p:nvSpPr>
        <p:spPr bwMode="auto">
          <a:xfrm>
            <a:off x="3124201" y="2209800"/>
            <a:ext cx="1116011" cy="36933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statement</a:t>
            </a:r>
          </a:p>
        </p:txBody>
      </p:sp>
      <p:sp>
        <p:nvSpPr>
          <p:cNvPr id="7" name="TextBox 6"/>
          <p:cNvSpPr txBox="1">
            <a:spLocks noChangeArrowheads="1"/>
          </p:cNvSpPr>
          <p:nvPr/>
        </p:nvSpPr>
        <p:spPr bwMode="auto">
          <a:xfrm>
            <a:off x="6624639" y="3810000"/>
            <a:ext cx="1193147" cy="36933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8" name="TextBox 7"/>
          <p:cNvSpPr txBox="1">
            <a:spLocks noChangeArrowheads="1"/>
          </p:cNvSpPr>
          <p:nvPr/>
        </p:nvSpPr>
        <p:spPr bwMode="auto">
          <a:xfrm>
            <a:off x="2057401"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9" name="TextBox 8"/>
          <p:cNvSpPr txBox="1">
            <a:spLocks noChangeArrowheads="1"/>
          </p:cNvSpPr>
          <p:nvPr/>
        </p:nvSpPr>
        <p:spPr bwMode="auto">
          <a:xfrm>
            <a:off x="4079876"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0" name="TextBox 9"/>
          <p:cNvSpPr txBox="1">
            <a:spLocks noChangeArrowheads="1"/>
          </p:cNvSpPr>
          <p:nvPr/>
        </p:nvSpPr>
        <p:spPr bwMode="auto">
          <a:xfrm>
            <a:off x="5834064"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1" name="TextBox 10"/>
          <p:cNvSpPr txBox="1">
            <a:spLocks noChangeArrowheads="1"/>
          </p:cNvSpPr>
          <p:nvPr/>
        </p:nvSpPr>
        <p:spPr bwMode="auto">
          <a:xfrm>
            <a:off x="7781925" y="5562600"/>
            <a:ext cx="908582" cy="36933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number</a:t>
            </a:r>
          </a:p>
        </p:txBody>
      </p:sp>
      <p:sp>
        <p:nvSpPr>
          <p:cNvPr id="12" name="TextBox 11"/>
          <p:cNvSpPr txBox="1">
            <a:spLocks noChangeArrowheads="1"/>
          </p:cNvSpPr>
          <p:nvPr/>
        </p:nvSpPr>
        <p:spPr bwMode="auto">
          <a:xfrm>
            <a:off x="5710239" y="4800600"/>
            <a:ext cx="1193147" cy="36933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3" name="TextBox 12"/>
          <p:cNvSpPr txBox="1">
            <a:spLocks noChangeArrowheads="1"/>
          </p:cNvSpPr>
          <p:nvPr/>
        </p:nvSpPr>
        <p:spPr bwMode="auto">
          <a:xfrm>
            <a:off x="7615239" y="4811713"/>
            <a:ext cx="1193147" cy="36933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4" name="TextBox 13"/>
          <p:cNvSpPr txBox="1">
            <a:spLocks noChangeArrowheads="1"/>
          </p:cNvSpPr>
          <p:nvPr/>
        </p:nvSpPr>
        <p:spPr bwMode="auto">
          <a:xfrm>
            <a:off x="4800601" y="2982913"/>
            <a:ext cx="1193147" cy="36933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5" name="TextBox 14"/>
          <p:cNvSpPr txBox="1">
            <a:spLocks noChangeArrowheads="1"/>
          </p:cNvSpPr>
          <p:nvPr/>
        </p:nvSpPr>
        <p:spPr bwMode="auto">
          <a:xfrm>
            <a:off x="3957639" y="4811713"/>
            <a:ext cx="1193147" cy="36933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cxnSp>
        <p:nvCxnSpPr>
          <p:cNvPr id="16" name="Curved Connector 16"/>
          <p:cNvCxnSpPr>
            <a:stCxn id="14" idx="2"/>
            <a:endCxn id="15" idx="0"/>
          </p:cNvCxnSpPr>
          <p:nvPr/>
        </p:nvCxnSpPr>
        <p:spPr>
          <a:xfrm rot="5400000">
            <a:off x="4299744" y="3659982"/>
            <a:ext cx="1458913" cy="8445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8"/>
          <p:cNvCxnSpPr>
            <a:stCxn id="15" idx="2"/>
            <a:endCxn id="9" idx="0"/>
          </p:cNvCxnSpPr>
          <p:nvPr/>
        </p:nvCxnSpPr>
        <p:spPr>
          <a:xfrm rot="16200000" flipH="1">
            <a:off x="44172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20"/>
          <p:cNvCxnSpPr>
            <a:stCxn id="14" idx="2"/>
            <a:endCxn id="7" idx="0"/>
          </p:cNvCxnSpPr>
          <p:nvPr/>
        </p:nvCxnSpPr>
        <p:spPr>
          <a:xfrm rot="16200000" flipH="1">
            <a:off x="6134100" y="2670175"/>
            <a:ext cx="457200" cy="18224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23"/>
          <p:cNvCxnSpPr>
            <a:stCxn id="7" idx="2"/>
            <a:endCxn id="12" idx="0"/>
          </p:cNvCxnSpPr>
          <p:nvPr/>
        </p:nvCxnSpPr>
        <p:spPr>
          <a:xfrm rot="5400000">
            <a:off x="6506369" y="4033044"/>
            <a:ext cx="620712" cy="9144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25"/>
          <p:cNvCxnSpPr>
            <a:stCxn id="7" idx="2"/>
            <a:endCxn id="13" idx="0"/>
          </p:cNvCxnSpPr>
          <p:nvPr/>
        </p:nvCxnSpPr>
        <p:spPr>
          <a:xfrm rot="16200000" flipH="1">
            <a:off x="7453313" y="4000501"/>
            <a:ext cx="631825" cy="990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7"/>
          <p:cNvCxnSpPr>
            <a:stCxn id="12" idx="2"/>
            <a:endCxn id="10" idx="0"/>
          </p:cNvCxnSpPr>
          <p:nvPr/>
        </p:nvCxnSpPr>
        <p:spPr>
          <a:xfrm rot="16200000" flipH="1">
            <a:off x="6165057" y="5364957"/>
            <a:ext cx="392112"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9"/>
          <p:cNvCxnSpPr>
            <a:stCxn id="13" idx="2"/>
            <a:endCxn id="11" idx="0"/>
          </p:cNvCxnSpPr>
          <p:nvPr/>
        </p:nvCxnSpPr>
        <p:spPr>
          <a:xfrm rot="16200000" flipH="1">
            <a:off x="80748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31"/>
          <p:cNvCxnSpPr>
            <a:stCxn id="6" idx="2"/>
            <a:endCxn id="14" idx="0"/>
          </p:cNvCxnSpPr>
          <p:nvPr/>
        </p:nvCxnSpPr>
        <p:spPr>
          <a:xfrm rot="16200000" flipH="1">
            <a:off x="4385470" y="1916908"/>
            <a:ext cx="403225" cy="172878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33"/>
          <p:cNvCxnSpPr>
            <a:stCxn id="6" idx="2"/>
            <a:endCxn id="8" idx="0"/>
          </p:cNvCxnSpPr>
          <p:nvPr/>
        </p:nvCxnSpPr>
        <p:spPr>
          <a:xfrm rot="5400000">
            <a:off x="1662907" y="3502819"/>
            <a:ext cx="2982912" cy="11366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34"/>
          <p:cNvSpPr/>
          <p:nvPr/>
        </p:nvSpPr>
        <p:spPr>
          <a:xfrm>
            <a:off x="213360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sonuc</a:t>
            </a:r>
          </a:p>
        </p:txBody>
      </p:sp>
      <p:sp>
        <p:nvSpPr>
          <p:cNvPr id="26" name="Rectangle 35"/>
          <p:cNvSpPr/>
          <p:nvPr/>
        </p:nvSpPr>
        <p:spPr>
          <a:xfrm>
            <a:off x="3352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7" name="Rectangle 36"/>
          <p:cNvSpPr/>
          <p:nvPr/>
        </p:nvSpPr>
        <p:spPr>
          <a:xfrm>
            <a:off x="41592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a:t>
            </a:r>
          </a:p>
        </p:txBody>
      </p:sp>
      <p:sp>
        <p:nvSpPr>
          <p:cNvPr id="28" name="Rectangle 37"/>
          <p:cNvSpPr/>
          <p:nvPr/>
        </p:nvSpPr>
        <p:spPr>
          <a:xfrm>
            <a:off x="5257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9" name="Rectangle 38"/>
          <p:cNvSpPr/>
          <p:nvPr/>
        </p:nvSpPr>
        <p:spPr>
          <a:xfrm>
            <a:off x="5911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b</a:t>
            </a:r>
          </a:p>
        </p:txBody>
      </p:sp>
      <p:sp>
        <p:nvSpPr>
          <p:cNvPr id="30" name="Rectangle 39"/>
          <p:cNvSpPr/>
          <p:nvPr/>
        </p:nvSpPr>
        <p:spPr>
          <a:xfrm>
            <a:off x="7162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31" name="Rectangle 40"/>
          <p:cNvSpPr/>
          <p:nvPr/>
        </p:nvSpPr>
        <p:spPr>
          <a:xfrm>
            <a:off x="7816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10</a:t>
            </a:r>
          </a:p>
        </p:txBody>
      </p:sp>
      <p:cxnSp>
        <p:nvCxnSpPr>
          <p:cNvPr id="32" name="Curved Connector 42"/>
          <p:cNvCxnSpPr>
            <a:stCxn id="6" idx="2"/>
            <a:endCxn id="26" idx="0"/>
          </p:cNvCxnSpPr>
          <p:nvPr/>
        </p:nvCxnSpPr>
        <p:spPr>
          <a:xfrm rot="5400000">
            <a:off x="1893888" y="4267200"/>
            <a:ext cx="3516312" cy="14128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44"/>
          <p:cNvCxnSpPr>
            <a:stCxn id="14" idx="2"/>
            <a:endCxn id="28" idx="0"/>
          </p:cNvCxnSpPr>
          <p:nvPr/>
        </p:nvCxnSpPr>
        <p:spPr>
          <a:xfrm rot="16200000" flipH="1">
            <a:off x="4097338" y="4706938"/>
            <a:ext cx="2743200" cy="3492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46"/>
          <p:cNvCxnSpPr>
            <a:stCxn id="7" idx="2"/>
            <a:endCxn id="30" idx="0"/>
          </p:cNvCxnSpPr>
          <p:nvPr/>
        </p:nvCxnSpPr>
        <p:spPr>
          <a:xfrm rot="16200000" flipH="1">
            <a:off x="6374607" y="5079207"/>
            <a:ext cx="1916112" cy="11747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stCxn id="8" idx="2"/>
            <a:endCxn id="25" idx="0"/>
          </p:cNvCxnSpPr>
          <p:nvPr/>
        </p:nvCxnSpPr>
        <p:spPr>
          <a:xfrm rot="16200000" flipH="1">
            <a:off x="2506663" y="6011863"/>
            <a:ext cx="163512"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stCxn id="9" idx="2"/>
            <a:endCxn id="27" idx="0"/>
          </p:cNvCxnSpPr>
          <p:nvPr/>
        </p:nvCxnSpPr>
        <p:spPr>
          <a:xfrm rot="16200000" flipH="1">
            <a:off x="4530726" y="6010276"/>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stCxn id="10" idx="2"/>
            <a:endCxn id="29" idx="0"/>
          </p:cNvCxnSpPr>
          <p:nvPr/>
        </p:nvCxnSpPr>
        <p:spPr>
          <a:xfrm rot="16200000" flipH="1">
            <a:off x="6284119" y="6011069"/>
            <a:ext cx="163512"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stCxn id="11" idx="2"/>
            <a:endCxn id="31" idx="0"/>
          </p:cNvCxnSpPr>
          <p:nvPr/>
        </p:nvCxnSpPr>
        <p:spPr>
          <a:xfrm rot="16200000" flipH="1">
            <a:off x="8188326" y="6010276"/>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175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Anlam (</a:t>
            </a:r>
            <a:r>
              <a:rPr lang="tr-TR" dirty="0" err="1"/>
              <a:t>Semantics</a:t>
            </a:r>
            <a:r>
              <a:rPr lang="tr-TR" dirty="0"/>
              <a:t>) Çözümleme</a:t>
            </a:r>
            <a:endParaRPr lang="en-US" dirty="0"/>
          </a:p>
        </p:txBody>
      </p:sp>
      <p:sp>
        <p:nvSpPr>
          <p:cNvPr id="25603" name="Rectangle 3"/>
          <p:cNvSpPr>
            <a:spLocks noGrp="1" noChangeArrowheads="1"/>
          </p:cNvSpPr>
          <p:nvPr>
            <p:ph idx="1"/>
          </p:nvPr>
        </p:nvSpPr>
        <p:spPr>
          <a:xfrm>
            <a:off x="1828800" y="1500174"/>
            <a:ext cx="8458200" cy="4572000"/>
          </a:xfrm>
        </p:spPr>
        <p:txBody>
          <a:bodyPr/>
          <a:lstStyle/>
          <a:p>
            <a:r>
              <a:rPr lang="tr-TR" b="1" dirty="0"/>
              <a:t>Anlam çözümleme</a:t>
            </a:r>
            <a:r>
              <a:rPr lang="tr-TR" dirty="0"/>
              <a:t>, kaynak program için </a:t>
            </a:r>
            <a:r>
              <a:rPr lang="tr-TR" dirty="0" err="1"/>
              <a:t>sözdizim</a:t>
            </a:r>
            <a:r>
              <a:rPr lang="tr-TR" dirty="0"/>
              <a:t> çözümleme sırasında oluşturulmuş ayrıştırma ağacı kullanılarak, soyut bir programlama dilinde bir program oluşturulmasıdır.</a:t>
            </a:r>
          </a:p>
          <a:p>
            <a:r>
              <a:rPr lang="tr-TR" dirty="0"/>
              <a:t>Anlam çözümleyici, her deyim için </a:t>
            </a:r>
            <a:r>
              <a:rPr lang="tr-TR" dirty="0" err="1"/>
              <a:t>sözdizim</a:t>
            </a:r>
            <a:r>
              <a:rPr lang="tr-TR" dirty="0"/>
              <a:t> çözümleyicinin belirlediği </a:t>
            </a:r>
            <a:r>
              <a:rPr lang="tr-TR" dirty="0" err="1"/>
              <a:t>sözdizime</a:t>
            </a:r>
            <a:r>
              <a:rPr lang="tr-TR" dirty="0"/>
              <a:t> göre bir çevrim altyordamı çağırır</a:t>
            </a:r>
            <a:r>
              <a:rPr lang="tr-TR" dirty="0" smtClean="0"/>
              <a:t>.</a:t>
            </a:r>
          </a:p>
          <a:p>
            <a:endParaRPr lang="tr-TR" dirty="0" smtClean="0"/>
          </a:p>
          <a:p>
            <a:endParaRPr lang="en-US"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32" y="5610250"/>
            <a:ext cx="55054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448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a:xfrm>
            <a:off x="2057400" y="381000"/>
            <a:ext cx="8382000" cy="1143000"/>
          </a:xfrm>
        </p:spPr>
        <p:txBody>
          <a:bodyPr>
            <a:normAutofit fontScale="90000"/>
          </a:bodyPr>
          <a:lstStyle/>
          <a:p>
            <a:pPr eaLnBrk="1" hangingPunct="1"/>
            <a:r>
              <a:rPr lang="tr-TR"/>
              <a:t>Bilgisayarın katmanlı (layered) görünümü</a:t>
            </a:r>
            <a:endParaRPr lang="en-US"/>
          </a:p>
        </p:txBody>
      </p:sp>
      <p:sp>
        <p:nvSpPr>
          <p:cNvPr id="9" name="8 Slayt Numarası Yer Tutucusu"/>
          <p:cNvSpPr>
            <a:spLocks noGrp="1"/>
          </p:cNvSpPr>
          <p:nvPr>
            <p:ph type="sldNum" sz="quarter" idx="12"/>
          </p:nvPr>
        </p:nvSpPr>
        <p:spPr>
          <a:scene3d>
            <a:camera prst="orthographicFront"/>
            <a:lightRig rig="threePt" dir="t"/>
          </a:scene3d>
          <a:sp3d>
            <a:bevelT w="139700" h="139700" prst="divot"/>
          </a:sp3d>
        </p:spPr>
        <p:txBody>
          <a:bodyPr/>
          <a:lstStyle/>
          <a:p>
            <a:pPr>
              <a:defRPr/>
            </a:pPr>
            <a:fld id="{617D8655-7DB7-43A0-B0D9-9A74AB1E468F}" type="slidenum">
              <a:rPr lang="en-US" smtClean="0"/>
              <a:pPr>
                <a:defRPr/>
              </a:pPr>
              <a:t>3</a:t>
            </a:fld>
            <a:endParaRPr lang="en-US" dirty="0"/>
          </a:p>
        </p:txBody>
      </p:sp>
      <p:graphicFrame>
        <p:nvGraphicFramePr>
          <p:cNvPr id="2" name="Diyagram 1"/>
          <p:cNvGraphicFramePr/>
          <p:nvPr>
            <p:extLst>
              <p:ext uri="{D42A27DB-BD31-4B8C-83A1-F6EECF244321}">
                <p14:modId xmlns:p14="http://schemas.microsoft.com/office/powerpoint/2010/main" val="473678734"/>
              </p:ext>
            </p:extLst>
          </p:nvPr>
        </p:nvGraphicFramePr>
        <p:xfrm>
          <a:off x="1955801" y="1585913"/>
          <a:ext cx="8208963" cy="4464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7045" name="Text Box 5"/>
          <p:cNvSpPr txBox="1">
            <a:spLocks noChangeArrowheads="1"/>
          </p:cNvSpPr>
          <p:nvPr/>
        </p:nvSpPr>
        <p:spPr bwMode="auto">
          <a:xfrm>
            <a:off x="2117726" y="1336675"/>
            <a:ext cx="3216275" cy="457200"/>
          </a:xfrm>
          <a:prstGeom prst="rect">
            <a:avLst/>
          </a:prstGeom>
          <a:noFill/>
          <a:ln w="9525">
            <a:noFill/>
            <a:miter lim="800000"/>
            <a:headEnd/>
            <a:tailEnd/>
          </a:ln>
          <a:scene3d>
            <a:camera prst="orthographicFront"/>
            <a:lightRig rig="threePt" dir="t"/>
          </a:scene3d>
          <a:sp3d>
            <a:bevelT w="139700" h="139700" prst="divot"/>
          </a:sp3d>
        </p:spPr>
        <p:txBody>
          <a:bodyPr>
            <a:spAutoFit/>
          </a:bodyPr>
          <a:lstStyle/>
          <a:p>
            <a:pPr eaLnBrk="0" hangingPunct="0">
              <a:lnSpc>
                <a:spcPct val="100000"/>
              </a:lnSpc>
              <a:spcBef>
                <a:spcPct val="0"/>
              </a:spcBef>
            </a:pPr>
            <a:endParaRPr lang="tr-TR" sz="2400">
              <a:latin typeface="Times"/>
            </a:endParaRPr>
          </a:p>
        </p:txBody>
      </p:sp>
      <p:sp>
        <p:nvSpPr>
          <p:cNvPr id="87046" name="Text Box 6"/>
          <p:cNvSpPr txBox="1">
            <a:spLocks noChangeArrowheads="1"/>
          </p:cNvSpPr>
          <p:nvPr/>
        </p:nvSpPr>
        <p:spPr bwMode="auto">
          <a:xfrm>
            <a:off x="2193926" y="1412875"/>
            <a:ext cx="3140075" cy="457200"/>
          </a:xfrm>
          <a:prstGeom prst="rect">
            <a:avLst/>
          </a:prstGeom>
          <a:noFill/>
          <a:ln w="9525">
            <a:noFill/>
            <a:miter lim="800000"/>
            <a:headEnd/>
            <a:tailEnd/>
          </a:ln>
          <a:scene3d>
            <a:camera prst="orthographicFront"/>
            <a:lightRig rig="threePt" dir="t"/>
          </a:scene3d>
          <a:sp3d>
            <a:bevelT w="139700" h="139700" prst="divot"/>
          </a:sp3d>
        </p:spPr>
        <p:txBody>
          <a:bodyPr>
            <a:spAutoFit/>
          </a:bodyPr>
          <a:lstStyle/>
          <a:p>
            <a:pPr eaLnBrk="0" hangingPunct="0">
              <a:lnSpc>
                <a:spcPct val="100000"/>
              </a:lnSpc>
              <a:spcBef>
                <a:spcPct val="0"/>
              </a:spcBef>
            </a:pPr>
            <a:endParaRPr lang="tr-TR" sz="2400">
              <a:latin typeface="Times"/>
            </a:endParaRPr>
          </a:p>
        </p:txBody>
      </p:sp>
      <p:sp>
        <p:nvSpPr>
          <p:cNvPr id="87047" name="Text Box 7"/>
          <p:cNvSpPr txBox="1">
            <a:spLocks noChangeArrowheads="1"/>
          </p:cNvSpPr>
          <p:nvPr/>
        </p:nvSpPr>
        <p:spPr bwMode="auto">
          <a:xfrm>
            <a:off x="2193925" y="1717675"/>
            <a:ext cx="184150" cy="457200"/>
          </a:xfrm>
          <a:prstGeom prst="rect">
            <a:avLst/>
          </a:prstGeom>
          <a:noFill/>
          <a:ln w="9525">
            <a:noFill/>
            <a:miter lim="800000"/>
            <a:headEnd/>
            <a:tailEnd/>
          </a:ln>
          <a:scene3d>
            <a:camera prst="orthographicFront"/>
            <a:lightRig rig="threePt" dir="t"/>
          </a:scene3d>
          <a:sp3d>
            <a:bevelT w="139700" h="139700" prst="divot"/>
          </a:sp3d>
        </p:spPr>
        <p:txBody>
          <a:bodyPr wrap="none">
            <a:spAutoFit/>
          </a:bodyPr>
          <a:lstStyle/>
          <a:p>
            <a:pPr eaLnBrk="0" hangingPunct="0">
              <a:lnSpc>
                <a:spcPct val="100000"/>
              </a:lnSpc>
              <a:spcBef>
                <a:spcPct val="0"/>
              </a:spcBef>
            </a:pPr>
            <a:endParaRPr lang="tr-TR" sz="2400">
              <a:latin typeface="Times"/>
            </a:endParaRPr>
          </a:p>
        </p:txBody>
      </p:sp>
      <p:sp>
        <p:nvSpPr>
          <p:cNvPr id="10" name="Oval 5"/>
          <p:cNvSpPr>
            <a:spLocks noChangeArrowheads="1"/>
          </p:cNvSpPr>
          <p:nvPr/>
        </p:nvSpPr>
        <p:spPr bwMode="auto">
          <a:xfrm>
            <a:off x="3359151" y="1482726"/>
            <a:ext cx="5400675" cy="5230813"/>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pPr algn="ctr"/>
            <a:endParaRPr lang="zh-TW" altLang="en-US">
              <a:latin typeface="Arial" charset="0"/>
            </a:endParaRPr>
          </a:p>
        </p:txBody>
      </p:sp>
      <p:sp>
        <p:nvSpPr>
          <p:cNvPr id="11" name="Oval 6"/>
          <p:cNvSpPr>
            <a:spLocks noChangeArrowheads="1"/>
          </p:cNvSpPr>
          <p:nvPr/>
        </p:nvSpPr>
        <p:spPr bwMode="auto">
          <a:xfrm>
            <a:off x="4295775" y="2347914"/>
            <a:ext cx="3576638" cy="3463925"/>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endParaRPr lang="tr-TR"/>
          </a:p>
        </p:txBody>
      </p:sp>
      <p:sp>
        <p:nvSpPr>
          <p:cNvPr id="12" name="Oval 7"/>
          <p:cNvSpPr>
            <a:spLocks noChangeArrowheads="1"/>
          </p:cNvSpPr>
          <p:nvPr/>
        </p:nvSpPr>
        <p:spPr bwMode="auto">
          <a:xfrm>
            <a:off x="4872039" y="2852739"/>
            <a:ext cx="2435225" cy="2359025"/>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pPr algn="ctr"/>
            <a:endParaRPr lang="zh-TW" altLang="en-US">
              <a:latin typeface="Arial" charset="0"/>
            </a:endParaRPr>
          </a:p>
        </p:txBody>
      </p:sp>
      <p:sp>
        <p:nvSpPr>
          <p:cNvPr id="13" name="Oval 8"/>
          <p:cNvSpPr>
            <a:spLocks noChangeArrowheads="1"/>
          </p:cNvSpPr>
          <p:nvPr/>
        </p:nvSpPr>
        <p:spPr bwMode="auto">
          <a:xfrm>
            <a:off x="5591175" y="3644901"/>
            <a:ext cx="1009650" cy="936625"/>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endParaRPr lang="tr-TR"/>
          </a:p>
        </p:txBody>
      </p:sp>
      <p:cxnSp>
        <p:nvCxnSpPr>
          <p:cNvPr id="14" name="AutoShape 9"/>
          <p:cNvCxnSpPr>
            <a:cxnSpLocks noChangeShapeType="1"/>
            <a:stCxn id="10" idx="1"/>
            <a:endCxn id="11" idx="1"/>
          </p:cNvCxnSpPr>
          <p:nvPr/>
        </p:nvCxnSpPr>
        <p:spPr bwMode="auto">
          <a:xfrm>
            <a:off x="4149726" y="2249489"/>
            <a:ext cx="669925" cy="606425"/>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5" name="AutoShape 10"/>
          <p:cNvCxnSpPr>
            <a:cxnSpLocks noChangeShapeType="1"/>
            <a:stCxn id="10" idx="0"/>
            <a:endCxn id="11" idx="0"/>
          </p:cNvCxnSpPr>
          <p:nvPr/>
        </p:nvCxnSpPr>
        <p:spPr bwMode="auto">
          <a:xfrm>
            <a:off x="6059488" y="1482725"/>
            <a:ext cx="25400" cy="865188"/>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6" name="AutoShape 11"/>
          <p:cNvCxnSpPr>
            <a:cxnSpLocks noChangeShapeType="1"/>
            <a:stCxn id="10" idx="7"/>
            <a:endCxn id="11" idx="7"/>
          </p:cNvCxnSpPr>
          <p:nvPr/>
        </p:nvCxnSpPr>
        <p:spPr bwMode="auto">
          <a:xfrm flipH="1">
            <a:off x="7348538" y="2249489"/>
            <a:ext cx="620712" cy="606425"/>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7" name="AutoShape 12"/>
          <p:cNvCxnSpPr>
            <a:cxnSpLocks noChangeShapeType="1"/>
            <a:stCxn id="10" idx="6"/>
            <a:endCxn id="10" idx="6"/>
          </p:cNvCxnSpPr>
          <p:nvPr/>
        </p:nvCxnSpPr>
        <p:spPr bwMode="auto">
          <a:xfrm>
            <a:off x="8759825" y="4098925"/>
            <a:ext cx="0" cy="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8" name="AutoShape 13"/>
          <p:cNvCxnSpPr>
            <a:cxnSpLocks noChangeShapeType="1"/>
            <a:stCxn id="11" idx="6"/>
            <a:endCxn id="10" idx="6"/>
          </p:cNvCxnSpPr>
          <p:nvPr/>
        </p:nvCxnSpPr>
        <p:spPr bwMode="auto">
          <a:xfrm>
            <a:off x="7872413" y="4079875"/>
            <a:ext cx="887412" cy="1905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9" name="AutoShape 14"/>
          <p:cNvCxnSpPr>
            <a:cxnSpLocks noChangeShapeType="1"/>
            <a:stCxn id="11" idx="5"/>
            <a:endCxn id="10" idx="5"/>
          </p:cNvCxnSpPr>
          <p:nvPr/>
        </p:nvCxnSpPr>
        <p:spPr bwMode="auto">
          <a:xfrm>
            <a:off x="7348538" y="5303839"/>
            <a:ext cx="620712" cy="642937"/>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20" name="AutoShape 15"/>
          <p:cNvCxnSpPr>
            <a:cxnSpLocks noChangeShapeType="1"/>
            <a:stCxn id="11" idx="4"/>
            <a:endCxn id="10" idx="4"/>
          </p:cNvCxnSpPr>
          <p:nvPr/>
        </p:nvCxnSpPr>
        <p:spPr bwMode="auto">
          <a:xfrm flipH="1">
            <a:off x="6059488" y="5811838"/>
            <a:ext cx="25400" cy="90170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21" name="AutoShape 16"/>
          <p:cNvCxnSpPr>
            <a:cxnSpLocks noChangeShapeType="1"/>
            <a:stCxn id="11" idx="3"/>
            <a:endCxn id="10" idx="3"/>
          </p:cNvCxnSpPr>
          <p:nvPr/>
        </p:nvCxnSpPr>
        <p:spPr bwMode="auto">
          <a:xfrm flipH="1">
            <a:off x="4149726" y="5303839"/>
            <a:ext cx="669925" cy="642937"/>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22" name="AutoShape 17"/>
          <p:cNvCxnSpPr>
            <a:cxnSpLocks noChangeShapeType="1"/>
            <a:stCxn id="11" idx="2"/>
            <a:endCxn id="10" idx="2"/>
          </p:cNvCxnSpPr>
          <p:nvPr/>
        </p:nvCxnSpPr>
        <p:spPr bwMode="auto">
          <a:xfrm flipH="1">
            <a:off x="3359151" y="4079875"/>
            <a:ext cx="936625" cy="1905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sp>
        <p:nvSpPr>
          <p:cNvPr id="23" name="Text Box 18"/>
          <p:cNvSpPr txBox="1">
            <a:spLocks noChangeArrowheads="1"/>
          </p:cNvSpPr>
          <p:nvPr/>
        </p:nvSpPr>
        <p:spPr bwMode="auto">
          <a:xfrm>
            <a:off x="4656138" y="1844676"/>
            <a:ext cx="1211262" cy="646331"/>
          </a:xfrm>
          <a:prstGeom prst="rect">
            <a:avLst/>
          </a:prstGeom>
          <a:noFill/>
          <a:ln w="9525" algn="ctr">
            <a:noFill/>
            <a:miter lim="800000"/>
            <a:headEnd/>
            <a:tailEnd/>
          </a:ln>
          <a:effectLst/>
          <a:scene3d>
            <a:camera prst="orthographicFront"/>
            <a:lightRig rig="threePt" dir="t"/>
          </a:scene3d>
          <a:sp3d>
            <a:bevelT w="139700" h="139700" prst="divot"/>
          </a:sp3d>
        </p:spPr>
        <p:txBody>
          <a:bodyPr wrap="square">
            <a:spAutoFit/>
          </a:bodyPr>
          <a:lstStyle/>
          <a:p>
            <a:pPr algn="ctr">
              <a:spcBef>
                <a:spcPct val="50000"/>
              </a:spcBef>
            </a:pPr>
            <a:r>
              <a:rPr lang="en-US" altLang="zh-TW" dirty="0">
                <a:latin typeface="Arial" charset="0"/>
              </a:rPr>
              <a:t>C++ </a:t>
            </a:r>
            <a:r>
              <a:rPr lang="tr-TR" altLang="zh-TW" dirty="0">
                <a:latin typeface="Arial" charset="0"/>
              </a:rPr>
              <a:t>derleyicisi</a:t>
            </a:r>
            <a:endParaRPr lang="en-US" altLang="zh-TW" dirty="0">
              <a:latin typeface="Arial" charset="0"/>
            </a:endParaRPr>
          </a:p>
        </p:txBody>
      </p:sp>
      <p:sp>
        <p:nvSpPr>
          <p:cNvPr id="24" name="Text Box 19"/>
          <p:cNvSpPr txBox="1">
            <a:spLocks noChangeArrowheads="1"/>
          </p:cNvSpPr>
          <p:nvPr/>
        </p:nvSpPr>
        <p:spPr bwMode="auto">
          <a:xfrm>
            <a:off x="3287714" y="2997201"/>
            <a:ext cx="1366837" cy="646331"/>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en-US" altLang="zh-TW" dirty="0">
                <a:latin typeface="Arial" charset="0"/>
              </a:rPr>
              <a:t>FORTRAN </a:t>
            </a:r>
            <a:r>
              <a:rPr lang="tr-TR" altLang="zh-TW" dirty="0">
                <a:latin typeface="Arial" charset="0"/>
              </a:rPr>
              <a:t>derleyicisi</a:t>
            </a:r>
            <a:endParaRPr lang="en-US" altLang="zh-TW" dirty="0">
              <a:latin typeface="Arial" charset="0"/>
            </a:endParaRPr>
          </a:p>
        </p:txBody>
      </p:sp>
      <p:sp>
        <p:nvSpPr>
          <p:cNvPr id="25" name="Text Box 20"/>
          <p:cNvSpPr txBox="1">
            <a:spLocks noChangeArrowheads="1"/>
          </p:cNvSpPr>
          <p:nvPr/>
        </p:nvSpPr>
        <p:spPr bwMode="auto">
          <a:xfrm>
            <a:off x="3287713" y="4724400"/>
            <a:ext cx="1428596" cy="3693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dirty="0">
                <a:latin typeface="Arial" charset="0"/>
              </a:rPr>
              <a:t>C </a:t>
            </a:r>
            <a:r>
              <a:rPr lang="tr-TR" altLang="zh-TW" dirty="0">
                <a:latin typeface="Arial" charset="0"/>
              </a:rPr>
              <a:t>derleyicisi</a:t>
            </a:r>
            <a:endParaRPr lang="en-US" altLang="zh-TW" dirty="0">
              <a:latin typeface="Arial" charset="0"/>
            </a:endParaRPr>
          </a:p>
        </p:txBody>
      </p:sp>
      <p:sp>
        <p:nvSpPr>
          <p:cNvPr id="26" name="Text Box 21"/>
          <p:cNvSpPr txBox="1">
            <a:spLocks noChangeArrowheads="1"/>
          </p:cNvSpPr>
          <p:nvPr/>
        </p:nvSpPr>
        <p:spPr bwMode="auto">
          <a:xfrm>
            <a:off x="4367214" y="5805488"/>
            <a:ext cx="1672253" cy="3693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dirty="0" err="1">
                <a:latin typeface="Arial" charset="0"/>
              </a:rPr>
              <a:t>Ada</a:t>
            </a:r>
            <a:r>
              <a:rPr lang="en-US" altLang="zh-TW" dirty="0">
                <a:latin typeface="Arial" charset="0"/>
              </a:rPr>
              <a:t> </a:t>
            </a:r>
            <a:r>
              <a:rPr lang="tr-TR" altLang="zh-TW" dirty="0">
                <a:latin typeface="Arial" charset="0"/>
              </a:rPr>
              <a:t>derleyicisi</a:t>
            </a:r>
            <a:endParaRPr lang="en-US" altLang="zh-TW" dirty="0">
              <a:latin typeface="Arial" charset="0"/>
            </a:endParaRPr>
          </a:p>
        </p:txBody>
      </p:sp>
      <p:sp>
        <p:nvSpPr>
          <p:cNvPr id="27" name="Text Box 22"/>
          <p:cNvSpPr txBox="1">
            <a:spLocks noChangeArrowheads="1"/>
          </p:cNvSpPr>
          <p:nvPr/>
        </p:nvSpPr>
        <p:spPr bwMode="auto">
          <a:xfrm>
            <a:off x="6610350" y="5897563"/>
            <a:ext cx="412750" cy="36671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a:latin typeface="Arial" charset="0"/>
              </a:rPr>
              <a:t>…</a:t>
            </a:r>
          </a:p>
        </p:txBody>
      </p:sp>
      <p:sp>
        <p:nvSpPr>
          <p:cNvPr id="28" name="Text Box 23"/>
          <p:cNvSpPr txBox="1">
            <a:spLocks noChangeArrowheads="1"/>
          </p:cNvSpPr>
          <p:nvPr/>
        </p:nvSpPr>
        <p:spPr bwMode="auto">
          <a:xfrm>
            <a:off x="7543800" y="4797425"/>
            <a:ext cx="1274708" cy="3693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r>
              <a:rPr lang="en-US" altLang="zh-TW" dirty="0">
                <a:latin typeface="Arial" charset="0"/>
              </a:rPr>
              <a:t>Assembler</a:t>
            </a:r>
          </a:p>
        </p:txBody>
      </p:sp>
      <p:sp>
        <p:nvSpPr>
          <p:cNvPr id="29" name="Text Box 24"/>
          <p:cNvSpPr txBox="1">
            <a:spLocks noChangeArrowheads="1"/>
          </p:cNvSpPr>
          <p:nvPr/>
        </p:nvSpPr>
        <p:spPr bwMode="auto">
          <a:xfrm>
            <a:off x="7751764" y="2708276"/>
            <a:ext cx="1568699" cy="1200329"/>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r>
              <a:rPr lang="tr-TR" altLang="zh-TW" dirty="0">
                <a:latin typeface="Arial" charset="0"/>
              </a:rPr>
              <a:t>İşletim</a:t>
            </a:r>
          </a:p>
          <a:p>
            <a:r>
              <a:rPr lang="tr-TR" altLang="zh-TW" dirty="0">
                <a:latin typeface="Arial" charset="0"/>
              </a:rPr>
              <a:t>Sistemi</a:t>
            </a:r>
            <a:endParaRPr lang="en-US" altLang="zh-TW" dirty="0">
              <a:latin typeface="Arial" charset="0"/>
            </a:endParaRPr>
          </a:p>
          <a:p>
            <a:r>
              <a:rPr lang="tr-TR" altLang="zh-TW" dirty="0">
                <a:latin typeface="Arial" charset="0"/>
              </a:rPr>
              <a:t>Komut</a:t>
            </a:r>
            <a:endParaRPr lang="en-US" altLang="zh-TW" dirty="0">
              <a:latin typeface="Arial" charset="0"/>
            </a:endParaRPr>
          </a:p>
          <a:p>
            <a:pPr algn="ctr"/>
            <a:r>
              <a:rPr lang="tr-TR" altLang="zh-TW" dirty="0">
                <a:latin typeface="Arial" charset="0"/>
              </a:rPr>
              <a:t>Yorumlayıcısı</a:t>
            </a:r>
            <a:endParaRPr lang="en-US" altLang="zh-TW" dirty="0">
              <a:latin typeface="Arial" charset="0"/>
            </a:endParaRPr>
          </a:p>
        </p:txBody>
      </p:sp>
      <p:sp>
        <p:nvSpPr>
          <p:cNvPr id="30" name="Text Box 25"/>
          <p:cNvSpPr txBox="1">
            <a:spLocks noChangeArrowheads="1"/>
          </p:cNvSpPr>
          <p:nvPr/>
        </p:nvSpPr>
        <p:spPr bwMode="auto">
          <a:xfrm>
            <a:off x="6096001" y="1916113"/>
            <a:ext cx="2104101" cy="3693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dirty="0">
                <a:latin typeface="Arial" charset="0"/>
              </a:rPr>
              <a:t>LISP </a:t>
            </a:r>
            <a:r>
              <a:rPr lang="tr-TR" altLang="zh-TW" dirty="0">
                <a:latin typeface="Arial" charset="0"/>
              </a:rPr>
              <a:t>yorumlayıcısı</a:t>
            </a:r>
            <a:endParaRPr lang="en-US" altLang="zh-TW" dirty="0">
              <a:latin typeface="Arial" charset="0"/>
            </a:endParaRPr>
          </a:p>
        </p:txBody>
      </p:sp>
      <p:sp>
        <p:nvSpPr>
          <p:cNvPr id="31" name="Text Box 26"/>
          <p:cNvSpPr txBox="1">
            <a:spLocks noChangeArrowheads="1"/>
          </p:cNvSpPr>
          <p:nvPr/>
        </p:nvSpPr>
        <p:spPr bwMode="auto">
          <a:xfrm>
            <a:off x="5159376" y="2492375"/>
            <a:ext cx="2016125" cy="369332"/>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tr-TR" altLang="zh-TW" dirty="0">
                <a:latin typeface="Arial" charset="0"/>
              </a:rPr>
              <a:t>İşletim Sistemi</a:t>
            </a:r>
            <a:endParaRPr lang="en-US" altLang="zh-TW" dirty="0">
              <a:latin typeface="Arial" charset="0"/>
            </a:endParaRPr>
          </a:p>
        </p:txBody>
      </p:sp>
      <p:sp>
        <p:nvSpPr>
          <p:cNvPr id="32" name="Text Box 27"/>
          <p:cNvSpPr txBox="1">
            <a:spLocks noChangeArrowheads="1"/>
          </p:cNvSpPr>
          <p:nvPr/>
        </p:nvSpPr>
        <p:spPr bwMode="auto">
          <a:xfrm>
            <a:off x="5016500" y="3068639"/>
            <a:ext cx="2305050" cy="646331"/>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en-US" altLang="zh-TW" dirty="0">
                <a:latin typeface="Arial" charset="0"/>
              </a:rPr>
              <a:t>Ma</a:t>
            </a:r>
            <a:r>
              <a:rPr lang="tr-TR" altLang="zh-TW" dirty="0">
                <a:latin typeface="Arial" charset="0"/>
              </a:rPr>
              <a:t>k</a:t>
            </a:r>
            <a:r>
              <a:rPr lang="en-US" altLang="zh-TW" dirty="0" err="1">
                <a:latin typeface="Arial" charset="0"/>
              </a:rPr>
              <a:t>ro</a:t>
            </a:r>
            <a:r>
              <a:rPr lang="tr-TR" altLang="zh-TW" dirty="0">
                <a:latin typeface="Arial" charset="0"/>
              </a:rPr>
              <a:t>komut</a:t>
            </a:r>
            <a:r>
              <a:rPr lang="en-US" altLang="zh-TW" dirty="0">
                <a:latin typeface="Arial" charset="0"/>
              </a:rPr>
              <a:t> </a:t>
            </a:r>
            <a:r>
              <a:rPr lang="tr-TR" altLang="zh-TW" dirty="0">
                <a:latin typeface="Arial" charset="0"/>
              </a:rPr>
              <a:t>yorumlayıcısı</a:t>
            </a:r>
            <a:endParaRPr lang="en-US" altLang="zh-TW" dirty="0">
              <a:latin typeface="Arial" charset="0"/>
            </a:endParaRPr>
          </a:p>
        </p:txBody>
      </p:sp>
      <p:sp>
        <p:nvSpPr>
          <p:cNvPr id="33" name="Text Box 28"/>
          <p:cNvSpPr txBox="1">
            <a:spLocks noChangeArrowheads="1"/>
          </p:cNvSpPr>
          <p:nvPr/>
        </p:nvSpPr>
        <p:spPr bwMode="auto">
          <a:xfrm>
            <a:off x="5375275" y="3789363"/>
            <a:ext cx="1512888" cy="784830"/>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tr-TR" altLang="zh-TW" dirty="0">
                <a:latin typeface="Arial" charset="0"/>
              </a:rPr>
              <a:t>Çıplak</a:t>
            </a:r>
          </a:p>
          <a:p>
            <a:pPr algn="ctr">
              <a:spcBef>
                <a:spcPct val="50000"/>
              </a:spcBef>
            </a:pPr>
            <a:r>
              <a:rPr lang="tr-TR" altLang="zh-TW" dirty="0">
                <a:latin typeface="Arial" charset="0"/>
              </a:rPr>
              <a:t>makine</a:t>
            </a:r>
            <a:endParaRPr lang="en-US" altLang="zh-TW" dirty="0">
              <a:latin typeface="Arial" charset="0"/>
            </a:endParaRPr>
          </a:p>
        </p:txBody>
      </p:sp>
      <p:sp>
        <p:nvSpPr>
          <p:cNvPr id="34" name="Text Box 29"/>
          <p:cNvSpPr txBox="1">
            <a:spLocks noChangeArrowheads="1"/>
          </p:cNvSpPr>
          <p:nvPr/>
        </p:nvSpPr>
        <p:spPr bwMode="auto">
          <a:xfrm>
            <a:off x="1774825" y="5229226"/>
            <a:ext cx="1249060" cy="646331"/>
          </a:xfrm>
          <a:prstGeom prst="rect">
            <a:avLst/>
          </a:prstGeom>
          <a:noFill/>
          <a:ln w="9525">
            <a:noFill/>
            <a:miter lim="800000"/>
            <a:headEnd/>
            <a:tailEnd/>
          </a:ln>
          <a:effectLst/>
          <a:scene3d>
            <a:camera prst="orthographicFront"/>
            <a:lightRig rig="threePt" dir="t"/>
          </a:scene3d>
          <a:sp3d>
            <a:bevelT w="139700" h="139700" prst="divot"/>
          </a:sp3d>
        </p:spPr>
        <p:txBody>
          <a:bodyPr wrap="none">
            <a:spAutoFit/>
          </a:bodyPr>
          <a:lstStyle/>
          <a:p>
            <a:r>
              <a:rPr lang="tr-TR" altLang="zh-TW" dirty="0">
                <a:latin typeface="Arial" charset="0"/>
              </a:rPr>
              <a:t>Sanal </a:t>
            </a:r>
            <a:r>
              <a:rPr lang="en-US" altLang="zh-TW" dirty="0">
                <a:latin typeface="Arial" charset="0"/>
              </a:rPr>
              <a:t>C</a:t>
            </a:r>
          </a:p>
          <a:p>
            <a:r>
              <a:rPr lang="tr-TR" altLang="zh-TW" dirty="0">
                <a:latin typeface="Arial" charset="0"/>
              </a:rPr>
              <a:t>Bilgisayarı</a:t>
            </a:r>
            <a:endParaRPr lang="en-US" altLang="zh-TW" dirty="0">
              <a:latin typeface="Arial" charset="0"/>
            </a:endParaRPr>
          </a:p>
        </p:txBody>
      </p:sp>
      <p:sp>
        <p:nvSpPr>
          <p:cNvPr id="35" name="Line 30"/>
          <p:cNvSpPr>
            <a:spLocks noChangeShapeType="1"/>
          </p:cNvSpPr>
          <p:nvPr/>
        </p:nvSpPr>
        <p:spPr bwMode="auto">
          <a:xfrm flipV="1">
            <a:off x="3000376" y="5157789"/>
            <a:ext cx="574675" cy="287337"/>
          </a:xfrm>
          <a:prstGeom prst="line">
            <a:avLst/>
          </a:prstGeom>
          <a:noFill/>
          <a:ln w="9525">
            <a:solidFill>
              <a:schemeClr val="tx1"/>
            </a:solidFill>
            <a:round/>
            <a:headEnd/>
            <a:tailEnd type="triangle" w="med" len="med"/>
          </a:ln>
          <a:effectLst/>
          <a:scene3d>
            <a:camera prst="orthographicFront"/>
            <a:lightRig rig="threePt" dir="t"/>
          </a:scene3d>
          <a:sp3d>
            <a:bevelT w="139700" h="139700" prst="divot"/>
          </a:sp3d>
        </p:spPr>
        <p:txBody>
          <a:bodyPr/>
          <a:lstStyle/>
          <a:p>
            <a:endParaRPr lang="tr-TR"/>
          </a:p>
        </p:txBody>
      </p:sp>
      <p:sp>
        <p:nvSpPr>
          <p:cNvPr id="36" name="Text Box 31"/>
          <p:cNvSpPr txBox="1">
            <a:spLocks noChangeArrowheads="1"/>
          </p:cNvSpPr>
          <p:nvPr/>
        </p:nvSpPr>
        <p:spPr bwMode="auto">
          <a:xfrm>
            <a:off x="2063750" y="1557339"/>
            <a:ext cx="1274708" cy="646331"/>
          </a:xfrm>
          <a:prstGeom prst="rect">
            <a:avLst/>
          </a:prstGeom>
          <a:noFill/>
          <a:ln w="9525">
            <a:noFill/>
            <a:miter lim="800000"/>
            <a:headEnd/>
            <a:tailEnd/>
          </a:ln>
          <a:effectLst/>
          <a:scene3d>
            <a:camera prst="orthographicFront"/>
            <a:lightRig rig="threePt" dir="t"/>
          </a:scene3d>
          <a:sp3d>
            <a:bevelT w="139700" h="139700" prst="divot"/>
          </a:sp3d>
        </p:spPr>
        <p:txBody>
          <a:bodyPr wrap="none">
            <a:spAutoFit/>
          </a:bodyPr>
          <a:lstStyle/>
          <a:p>
            <a:r>
              <a:rPr lang="tr-TR" altLang="zh-TW" dirty="0">
                <a:latin typeface="Arial" charset="0"/>
              </a:rPr>
              <a:t>Sanal</a:t>
            </a:r>
            <a:r>
              <a:rPr lang="en-US" altLang="zh-TW" dirty="0">
                <a:latin typeface="Arial" charset="0"/>
              </a:rPr>
              <a:t> C++</a:t>
            </a:r>
          </a:p>
          <a:p>
            <a:r>
              <a:rPr lang="tr-TR" altLang="zh-TW" dirty="0">
                <a:latin typeface="Arial" charset="0"/>
              </a:rPr>
              <a:t>Bilgisayarı</a:t>
            </a:r>
            <a:endParaRPr lang="en-US" altLang="zh-TW" dirty="0">
              <a:latin typeface="Arial" charset="0"/>
            </a:endParaRPr>
          </a:p>
        </p:txBody>
      </p:sp>
      <p:sp>
        <p:nvSpPr>
          <p:cNvPr id="37" name="Line 32"/>
          <p:cNvSpPr>
            <a:spLocks noChangeShapeType="1"/>
          </p:cNvSpPr>
          <p:nvPr/>
        </p:nvSpPr>
        <p:spPr bwMode="auto">
          <a:xfrm>
            <a:off x="3432175" y="1916114"/>
            <a:ext cx="935038" cy="73025"/>
          </a:xfrm>
          <a:prstGeom prst="line">
            <a:avLst/>
          </a:prstGeom>
          <a:noFill/>
          <a:ln w="9525">
            <a:solidFill>
              <a:schemeClr val="tx1"/>
            </a:solidFill>
            <a:round/>
            <a:headEnd/>
            <a:tailEnd type="triangle" w="med" len="med"/>
          </a:ln>
          <a:effectLst/>
          <a:scene3d>
            <a:camera prst="orthographicFront"/>
            <a:lightRig rig="threePt" dir="t"/>
          </a:scene3d>
          <a:sp3d>
            <a:bevelT w="139700" h="139700" prst="divot"/>
          </a:sp3d>
        </p:spPr>
        <p:txBody>
          <a:bodyPr/>
          <a:lstStyle/>
          <a:p>
            <a:endParaRPr lang="tr-TR"/>
          </a:p>
        </p:txBody>
      </p:sp>
    </p:spTree>
    <p:extLst>
      <p:ext uri="{BB962C8B-B14F-4D97-AF65-F5344CB8AC3E}">
        <p14:creationId xmlns:p14="http://schemas.microsoft.com/office/powerpoint/2010/main" val="4051177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Anlam (</a:t>
            </a:r>
            <a:r>
              <a:rPr lang="tr-TR" dirty="0" err="1"/>
              <a:t>Semantics</a:t>
            </a:r>
            <a:r>
              <a:rPr lang="tr-TR" dirty="0"/>
              <a:t>) Çözümleme</a:t>
            </a:r>
            <a:endParaRPr lang="en-US" dirty="0"/>
          </a:p>
        </p:txBody>
      </p:sp>
      <p:sp>
        <p:nvSpPr>
          <p:cNvPr id="25603" name="Rectangle 3"/>
          <p:cNvSpPr>
            <a:spLocks noGrp="1" noChangeArrowheads="1"/>
          </p:cNvSpPr>
          <p:nvPr>
            <p:ph idx="1"/>
          </p:nvPr>
        </p:nvSpPr>
        <p:spPr>
          <a:xfrm>
            <a:off x="1828800" y="1600200"/>
            <a:ext cx="8458200" cy="4572000"/>
          </a:xfrm>
        </p:spPr>
        <p:txBody>
          <a:bodyPr>
            <a:normAutofit/>
          </a:bodyPr>
          <a:lstStyle/>
          <a:p>
            <a:r>
              <a:rPr lang="tr-TR" b="1" dirty="0"/>
              <a:t>Soyut </a:t>
            </a:r>
            <a:r>
              <a:rPr lang="tr-TR" b="1" dirty="0" smtClean="0"/>
              <a:t>Dil: </a:t>
            </a:r>
            <a:r>
              <a:rPr lang="tr-TR" dirty="0" smtClean="0"/>
              <a:t>Anlam </a:t>
            </a:r>
            <a:r>
              <a:rPr lang="tr-TR" dirty="0"/>
              <a:t>çözümleme sonucunda üretilen kod için kullanılan ara diller, genel olarak, üst düzeyli bir birleştirici diline benzerler</a:t>
            </a:r>
            <a:r>
              <a:rPr lang="tr-TR" dirty="0" smtClean="0"/>
              <a:t>.</a:t>
            </a:r>
          </a:p>
          <a:p>
            <a:endParaRPr lang="tr-TR" dirty="0" smtClean="0"/>
          </a:p>
          <a:p>
            <a:r>
              <a:rPr lang="tr-TR" dirty="0" smtClean="0"/>
              <a:t>Bu </a:t>
            </a:r>
            <a:r>
              <a:rPr lang="tr-TR" dirty="0"/>
              <a:t>soyut dil, kaynak dilin veri türleri ve işlemleriyle uyumlu olacak şekilde tasarlanmış, hayali bir makine için </a:t>
            </a:r>
            <a:r>
              <a:rPr lang="tr-TR" dirty="0" smtClean="0"/>
              <a:t>makine </a:t>
            </a:r>
            <a:r>
              <a:rPr lang="tr-TR" dirty="0"/>
              <a:t>dili olup, derleyicinin kaynak ve amaç dilleri arasında bir ara adım oluşturur</a:t>
            </a:r>
            <a:r>
              <a:rPr lang="tr-TR" dirty="0" smtClean="0"/>
              <a:t>.</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extLst>
      <p:ext uri="{BB962C8B-B14F-4D97-AF65-F5344CB8AC3E}">
        <p14:creationId xmlns:p14="http://schemas.microsoft.com/office/powerpoint/2010/main" val="1699272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Kod Oluşturma</a:t>
            </a:r>
            <a:endParaRPr lang="en-US" dirty="0"/>
          </a:p>
        </p:txBody>
      </p:sp>
      <p:sp>
        <p:nvSpPr>
          <p:cNvPr id="25603" name="Rectangle 3"/>
          <p:cNvSpPr>
            <a:spLocks noGrp="1" noChangeArrowheads="1"/>
          </p:cNvSpPr>
          <p:nvPr>
            <p:ph idx="1"/>
          </p:nvPr>
        </p:nvSpPr>
        <p:spPr>
          <a:xfrm>
            <a:off x="1828800" y="1395663"/>
            <a:ext cx="8458200" cy="4776537"/>
          </a:xfrm>
        </p:spPr>
        <p:txBody>
          <a:bodyPr>
            <a:normAutofit/>
          </a:bodyPr>
          <a:lstStyle/>
          <a:p>
            <a:r>
              <a:rPr lang="tr-TR" sz="3200" dirty="0" smtClean="0"/>
              <a:t>Ara kod üretmenin avantajı</a:t>
            </a:r>
          </a:p>
          <a:p>
            <a:pPr marL="0" indent="0">
              <a:buNone/>
            </a:pPr>
            <a:r>
              <a:rPr lang="tr-TR" sz="3200" dirty="0" smtClean="0"/>
              <a:t>Bir </a:t>
            </a:r>
            <a:r>
              <a:rPr lang="tr-TR" sz="3200" dirty="0"/>
              <a:t>derleyicinin </a:t>
            </a:r>
            <a:r>
              <a:rPr lang="tr-TR" sz="3200" b="1" dirty="0"/>
              <a:t>arka ucu</a:t>
            </a:r>
            <a:r>
              <a:rPr lang="tr-TR" sz="3200" dirty="0"/>
              <a:t>, soyut dilde ifade edilen kodu alır ve belirli bir bilgisayar için makine kodunu oluşturur.</a:t>
            </a:r>
          </a:p>
          <a:p>
            <a:endParaRPr lang="tr-TR" sz="1600" dirty="0"/>
          </a:p>
          <a:p>
            <a:pPr marL="0" indent="0">
              <a:buNone/>
            </a:pPr>
            <a:r>
              <a:rPr lang="tr-TR" sz="3200" dirty="0"/>
              <a:t>Derleyicinin </a:t>
            </a:r>
            <a:r>
              <a:rPr lang="tr-TR" sz="3200" b="1" dirty="0"/>
              <a:t>ön ucu </a:t>
            </a:r>
            <a:r>
              <a:rPr lang="tr-TR" sz="3200" dirty="0"/>
              <a:t>programlama diline bağımlı, </a:t>
            </a:r>
            <a:r>
              <a:rPr lang="tr-TR" sz="3200" b="1" dirty="0"/>
              <a:t>arka ucu </a:t>
            </a:r>
            <a:r>
              <a:rPr lang="tr-TR" sz="3200" dirty="0"/>
              <a:t>ise bilgisayara bağımlıdır. </a:t>
            </a:r>
          </a:p>
          <a:p>
            <a:endParaRPr lang="en-US" sz="4000"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023" y="5006975"/>
            <a:ext cx="5562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471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Kod Oluşturma</a:t>
            </a:r>
            <a:endParaRPr lang="en-US" dirty="0"/>
          </a:p>
        </p:txBody>
      </p:sp>
      <p:sp>
        <p:nvSpPr>
          <p:cNvPr id="25603" name="Rectangle 3"/>
          <p:cNvSpPr>
            <a:spLocks noGrp="1" noChangeArrowheads="1"/>
          </p:cNvSpPr>
          <p:nvPr>
            <p:ph idx="1"/>
          </p:nvPr>
        </p:nvSpPr>
        <p:spPr>
          <a:xfrm>
            <a:off x="1828800" y="1600200"/>
            <a:ext cx="8458200" cy="4572000"/>
          </a:xfrm>
        </p:spPr>
        <p:txBody>
          <a:bodyPr>
            <a:normAutofit/>
          </a:bodyPr>
          <a:lstStyle/>
          <a:p>
            <a:r>
              <a:rPr lang="tr-TR" dirty="0" smtClean="0"/>
              <a:t>Bir </a:t>
            </a:r>
            <a:r>
              <a:rPr lang="tr-TR" dirty="0"/>
              <a:t>derleyici üreticisi bir programlama dili için, farklı bilgisayarlarda aynı ön ucu kullanan bir ara kodu alan farklı arka uçlar yazarak, derleyici aileleri üretebilir. </a:t>
            </a:r>
            <a:endParaRPr lang="tr-TR" dirty="0" smtClean="0"/>
          </a:p>
          <a:p>
            <a:endParaRPr lang="tr-TR" sz="1400" dirty="0"/>
          </a:p>
          <a:p>
            <a:r>
              <a:rPr lang="tr-TR" dirty="0" smtClean="0"/>
              <a:t>Benzer </a:t>
            </a:r>
            <a:r>
              <a:rPr lang="tr-TR" dirty="0"/>
              <a:t>şekilde bir bilgisayar üreticisi, bir bilgisayar için iyi bir arka uç oluşturduktan sonra, farklı kaynak dilleri ortak ara koda dönüştüren ön uçlar yazarak birçok dili destekleyebilir.</a:t>
            </a:r>
          </a:p>
          <a:p>
            <a:endParaRPr lang="tr-TR" sz="3600" dirty="0"/>
          </a:p>
          <a:p>
            <a:endParaRPr lang="en-US" sz="3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p14="http://schemas.microsoft.com/office/powerpoint/2010/main" val="2552097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smtClean="0"/>
              <a:t>Optimizasyon</a:t>
            </a:r>
            <a:endParaRPr lang="en-US" b="1" dirty="0"/>
          </a:p>
        </p:txBody>
      </p:sp>
      <p:sp>
        <p:nvSpPr>
          <p:cNvPr id="25603" name="Rectangle 3"/>
          <p:cNvSpPr>
            <a:spLocks noGrp="1" noChangeArrowheads="1"/>
          </p:cNvSpPr>
          <p:nvPr>
            <p:ph idx="1"/>
          </p:nvPr>
        </p:nvSpPr>
        <p:spPr>
          <a:xfrm>
            <a:off x="1828800" y="1600200"/>
            <a:ext cx="8458200" cy="4572000"/>
          </a:xfrm>
        </p:spPr>
        <p:txBody>
          <a:bodyPr>
            <a:normAutofit fontScale="92500"/>
          </a:bodyPr>
          <a:lstStyle/>
          <a:p>
            <a:r>
              <a:rPr lang="tr-TR" dirty="0" smtClean="0"/>
              <a:t>Optimizasyon, </a:t>
            </a:r>
            <a:r>
              <a:rPr lang="tr-TR" dirty="0"/>
              <a:t>kaynak programdan soyut programa kadar olan herhangi bir ara şekilde gerçekleştirilebilir. </a:t>
            </a:r>
            <a:endParaRPr lang="tr-TR" dirty="0" smtClean="0"/>
          </a:p>
          <a:p>
            <a:endParaRPr lang="tr-TR" dirty="0" smtClean="0"/>
          </a:p>
          <a:p>
            <a:r>
              <a:rPr lang="tr-TR" dirty="0" smtClean="0"/>
              <a:t>Örneğin</a:t>
            </a:r>
            <a:r>
              <a:rPr lang="tr-TR" dirty="0"/>
              <a:t>, değerleri bilinen ifadelerin derleme zamanında hesaplanması, aynı hesaplamalarının </a:t>
            </a:r>
            <a:r>
              <a:rPr lang="tr-TR" dirty="0" smtClean="0"/>
              <a:t>optimizasyonu </a:t>
            </a:r>
            <a:r>
              <a:rPr lang="tr-TR" dirty="0"/>
              <a:t>ve işlemcilerin eşdeğer ama daha hızlı olan işlemcilerle değiştirilmesi gibi işlemler, </a:t>
            </a:r>
            <a:r>
              <a:rPr lang="tr-TR" dirty="0" smtClean="0"/>
              <a:t>optimizasyon </a:t>
            </a:r>
            <a:r>
              <a:rPr lang="tr-TR" dirty="0"/>
              <a:t>örnekleridir</a:t>
            </a:r>
            <a:r>
              <a:rPr lang="tr-TR" dirty="0" smtClean="0"/>
              <a:t>.</a:t>
            </a:r>
          </a:p>
          <a:p>
            <a:endParaRPr lang="tr-TR" dirty="0"/>
          </a:p>
          <a:p>
            <a:r>
              <a:rPr lang="tr-TR" dirty="0" smtClean="0"/>
              <a:t>Aşağıdaki </a:t>
            </a:r>
            <a:r>
              <a:rPr lang="tr-TR" dirty="0"/>
              <a:t>deyimde, </a:t>
            </a:r>
            <a:r>
              <a:rPr lang="tr-TR" i="1" dirty="0"/>
              <a:t>a+b </a:t>
            </a:r>
            <a:r>
              <a:rPr lang="tr-TR" dirty="0" err="1"/>
              <a:t>nin</a:t>
            </a:r>
            <a:r>
              <a:rPr lang="tr-TR" dirty="0"/>
              <a:t> iki kez hesaplanması yerine, bir kez hesaplandıktan sonra bir kayıtçıda saklanması bir </a:t>
            </a:r>
            <a:r>
              <a:rPr lang="tr-TR" dirty="0" smtClean="0"/>
              <a:t>optimizasyon örneğidir</a:t>
            </a:r>
            <a:r>
              <a:rPr lang="tr-TR" dirty="0"/>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extLst>
      <p:ext uri="{BB962C8B-B14F-4D97-AF65-F5344CB8AC3E}">
        <p14:creationId xmlns:p14="http://schemas.microsoft.com/office/powerpoint/2010/main" val="2313732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smtClean="0"/>
              <a:t>Optimizasyon</a:t>
            </a:r>
            <a:endParaRPr lang="en-US" b="1"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5" y="1628800"/>
            <a:ext cx="831406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Metin kutusu 1"/>
          <p:cNvSpPr txBox="1"/>
          <p:nvPr/>
        </p:nvSpPr>
        <p:spPr>
          <a:xfrm>
            <a:off x="2250831" y="6233746"/>
            <a:ext cx="5744971" cy="369332"/>
          </a:xfrm>
          <a:prstGeom prst="rect">
            <a:avLst/>
          </a:prstGeom>
          <a:noFill/>
        </p:spPr>
        <p:txBody>
          <a:bodyPr wrap="none" rtlCol="0">
            <a:spAutoFit/>
          </a:bodyPr>
          <a:lstStyle/>
          <a:p>
            <a:r>
              <a:rPr lang="tr-TR" dirty="0" smtClean="0"/>
              <a:t>Ölü kod eliminasyonları, ortak blok ve gereksiz değişkenler </a:t>
            </a:r>
            <a:endParaRPr lang="tr-TR" dirty="0"/>
          </a:p>
        </p:txBody>
      </p:sp>
    </p:spTree>
    <p:extLst>
      <p:ext uri="{BB962C8B-B14F-4D97-AF65-F5344CB8AC3E}">
        <p14:creationId xmlns:p14="http://schemas.microsoft.com/office/powerpoint/2010/main" val="3002565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0339" name="Text Box 3"/>
          <p:cNvSpPr txBox="1">
            <a:spLocks noChangeArrowheads="1"/>
          </p:cNvSpPr>
          <p:nvPr>
            <p:custDataLst>
              <p:tags r:id="rId2"/>
            </p:custDataLst>
          </p:nvPr>
        </p:nvSpPr>
        <p:spPr bwMode="auto">
          <a:xfrm>
            <a:off x="1905001" y="1698625"/>
            <a:ext cx="1739579" cy="707886"/>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a:latin typeface="Times New Roman" pitchFamily="18" charset="0"/>
                <a:ea typeface="宋体" pitchFamily="2" charset="-122"/>
              </a:rPr>
              <a:t>Kaynak kod</a:t>
            </a:r>
            <a:endParaRPr lang="en-US" altLang="zh-CN" sz="2000" dirty="0">
              <a:latin typeface="Times New Roman" pitchFamily="18" charset="0"/>
              <a:ea typeface="宋体" pitchFamily="2" charset="-122"/>
            </a:endParaRPr>
          </a:p>
          <a:p>
            <a:pPr algn="l">
              <a:lnSpc>
                <a:spcPct val="100000"/>
              </a:lnSpc>
            </a:pPr>
            <a:r>
              <a:rPr lang="en-US" altLang="zh-CN" sz="2000" dirty="0">
                <a:latin typeface="Times New Roman" pitchFamily="18" charset="0"/>
                <a:ea typeface="宋体" pitchFamily="2" charset="-122"/>
              </a:rPr>
              <a:t>(</a:t>
            </a:r>
            <a:r>
              <a:rPr lang="tr-TR" altLang="zh-CN" sz="2000" dirty="0">
                <a:latin typeface="Times New Roman" pitchFamily="18" charset="0"/>
                <a:ea typeface="宋体" pitchFamily="2" charset="-122"/>
              </a:rPr>
              <a:t>karakter akışı</a:t>
            </a:r>
            <a:r>
              <a:rPr lang="en-US" altLang="zh-CN" sz="2000" dirty="0">
                <a:latin typeface="Times New Roman" pitchFamily="18" charset="0"/>
                <a:ea typeface="宋体" pitchFamily="2" charset="-122"/>
              </a:rPr>
              <a:t>)</a:t>
            </a:r>
          </a:p>
        </p:txBody>
      </p:sp>
      <p:sp>
        <p:nvSpPr>
          <p:cNvPr id="910340" name="Text Box 4"/>
          <p:cNvSpPr txBox="1">
            <a:spLocks noChangeArrowheads="1"/>
          </p:cNvSpPr>
          <p:nvPr>
            <p:custDataLst>
              <p:tags r:id="rId3"/>
            </p:custDataLst>
          </p:nvPr>
        </p:nvSpPr>
        <p:spPr bwMode="auto">
          <a:xfrm>
            <a:off x="7656512" y="2379664"/>
            <a:ext cx="215426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ctr">
              <a:lnSpc>
                <a:spcPct val="100000"/>
              </a:lnSpc>
            </a:pPr>
            <a:r>
              <a:rPr lang="en-US" altLang="zh-CN" sz="2400" dirty="0">
                <a:latin typeface="Times New Roman" pitchFamily="18" charset="0"/>
                <a:ea typeface="宋体" pitchFamily="2" charset="-122"/>
              </a:rPr>
              <a:t>Lexical </a:t>
            </a:r>
            <a:r>
              <a:rPr lang="tr-TR" altLang="zh-CN" sz="2400" dirty="0">
                <a:latin typeface="Times New Roman" pitchFamily="18" charset="0"/>
                <a:ea typeface="宋体" pitchFamily="2" charset="-122"/>
              </a:rPr>
              <a:t>Analiz </a:t>
            </a:r>
            <a:endParaRPr lang="en-US" altLang="zh-CN" sz="2400" dirty="0">
              <a:latin typeface="Times New Roman" pitchFamily="18" charset="0"/>
              <a:ea typeface="宋体" pitchFamily="2" charset="-122"/>
            </a:endParaRPr>
          </a:p>
        </p:txBody>
      </p:sp>
      <p:sp>
        <p:nvSpPr>
          <p:cNvPr id="910341" name="Text Box 5"/>
          <p:cNvSpPr txBox="1">
            <a:spLocks noChangeArrowheads="1"/>
          </p:cNvSpPr>
          <p:nvPr>
            <p:custDataLst>
              <p:tags r:id="rId4"/>
            </p:custDataLst>
          </p:nvPr>
        </p:nvSpPr>
        <p:spPr bwMode="auto">
          <a:xfrm>
            <a:off x="8183563" y="3675064"/>
            <a:ext cx="148848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dirty="0">
                <a:latin typeface="Times New Roman" pitchFamily="18" charset="0"/>
                <a:ea typeface="宋体" pitchFamily="2" charset="-122"/>
              </a:rPr>
              <a:t>Ayrıştırma</a:t>
            </a:r>
            <a:endParaRPr lang="en-US" altLang="zh-CN" sz="2400" dirty="0">
              <a:latin typeface="Times New Roman" pitchFamily="18" charset="0"/>
              <a:ea typeface="宋体" pitchFamily="2" charset="-122"/>
            </a:endParaRPr>
          </a:p>
        </p:txBody>
      </p:sp>
      <p:cxnSp>
        <p:nvCxnSpPr>
          <p:cNvPr id="910342" name="AutoShape 6"/>
          <p:cNvCxnSpPr>
            <a:cxnSpLocks noChangeShapeType="1"/>
            <a:stCxn id="910340" idx="2"/>
          </p:cNvCxnSpPr>
          <p:nvPr>
            <p:custDataLst>
              <p:tags r:id="rId5"/>
            </p:custDataLst>
          </p:nvPr>
        </p:nvCxnSpPr>
        <p:spPr bwMode="auto">
          <a:xfrm rot="16200000" flipH="1">
            <a:off x="8334640" y="3240332"/>
            <a:ext cx="803570" cy="556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3" name="Text Box 7"/>
          <p:cNvSpPr txBox="1">
            <a:spLocks noChangeArrowheads="1"/>
          </p:cNvSpPr>
          <p:nvPr>
            <p:custDataLst>
              <p:tags r:id="rId6"/>
            </p:custDataLst>
          </p:nvPr>
        </p:nvSpPr>
        <p:spPr bwMode="auto">
          <a:xfrm>
            <a:off x="1905001" y="3049588"/>
            <a:ext cx="1369029" cy="400110"/>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dirty="0">
                <a:latin typeface="Times New Roman" pitchFamily="18" charset="0"/>
                <a:ea typeface="宋体" pitchFamily="2" charset="-122"/>
              </a:rPr>
              <a:t>Token </a:t>
            </a:r>
            <a:r>
              <a:rPr lang="tr-TR" altLang="zh-CN" sz="2000" dirty="0">
                <a:latin typeface="Times New Roman" pitchFamily="18" charset="0"/>
                <a:ea typeface="宋体" pitchFamily="2" charset="-122"/>
              </a:rPr>
              <a:t>akışı</a:t>
            </a:r>
            <a:endParaRPr lang="en-US" altLang="zh-CN" sz="2000" dirty="0">
              <a:latin typeface="Times New Roman" pitchFamily="18" charset="0"/>
              <a:ea typeface="宋体" pitchFamily="2" charset="-122"/>
            </a:endParaRPr>
          </a:p>
        </p:txBody>
      </p:sp>
      <p:sp>
        <p:nvSpPr>
          <p:cNvPr id="910344" name="Text Box 8"/>
          <p:cNvSpPr txBox="1">
            <a:spLocks noChangeArrowheads="1"/>
          </p:cNvSpPr>
          <p:nvPr>
            <p:custDataLst>
              <p:tags r:id="rId7"/>
            </p:custDataLst>
          </p:nvPr>
        </p:nvSpPr>
        <p:spPr bwMode="auto">
          <a:xfrm>
            <a:off x="1738283" y="4286257"/>
            <a:ext cx="2432845" cy="1015663"/>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nSpc>
                <a:spcPct val="100000"/>
              </a:lnSpc>
            </a:pPr>
            <a:r>
              <a:rPr lang="tr-TR" altLang="zh-CN" sz="2000" dirty="0">
                <a:latin typeface="Times New Roman" pitchFamily="18" charset="0"/>
                <a:ea typeface="宋体" pitchFamily="2" charset="-122"/>
              </a:rPr>
              <a:t>Soyut sentaks ağacı</a:t>
            </a:r>
          </a:p>
          <a:p>
            <a:pPr>
              <a:lnSpc>
                <a:spcPct val="100000"/>
              </a:lnSpc>
            </a:pPr>
            <a:r>
              <a:rPr lang="tr-TR" altLang="zh-CN" sz="2000" dirty="0">
                <a:latin typeface="Times New Roman" pitchFamily="18" charset="0"/>
                <a:ea typeface="宋体" pitchFamily="2" charset="-122"/>
              </a:rPr>
              <a:t>(</a:t>
            </a:r>
            <a:r>
              <a:rPr lang="en-US" altLang="zh-CN" sz="2000" dirty="0">
                <a:latin typeface="Times New Roman" pitchFamily="18" charset="0"/>
                <a:ea typeface="宋体" pitchFamily="2" charset="-122"/>
              </a:rPr>
              <a:t>Abstract </a:t>
            </a:r>
            <a:r>
              <a:rPr lang="tr-TR" altLang="zh-CN" sz="2000" dirty="0">
                <a:latin typeface="Times New Roman" pitchFamily="18" charset="0"/>
                <a:ea typeface="宋体" pitchFamily="2" charset="-122"/>
              </a:rPr>
              <a:t>S</a:t>
            </a:r>
            <a:r>
              <a:rPr lang="en-US" altLang="zh-CN" sz="2000" dirty="0" err="1">
                <a:latin typeface="Times New Roman" pitchFamily="18" charset="0"/>
                <a:ea typeface="宋体" pitchFamily="2" charset="-122"/>
              </a:rPr>
              <a:t>yntax</a:t>
            </a:r>
            <a:r>
              <a:rPr lang="en-US" altLang="zh-CN" sz="2000" dirty="0">
                <a:latin typeface="Times New Roman" pitchFamily="18" charset="0"/>
                <a:ea typeface="宋体" pitchFamily="2" charset="-122"/>
              </a:rPr>
              <a:t> </a:t>
            </a:r>
            <a:r>
              <a:rPr lang="tr-TR" altLang="zh-CN" sz="2000" dirty="0">
                <a:latin typeface="Times New Roman" pitchFamily="18" charset="0"/>
                <a:ea typeface="宋体" pitchFamily="2" charset="-122"/>
              </a:rPr>
              <a:t>T</a:t>
            </a:r>
            <a:r>
              <a:rPr lang="en-US" altLang="zh-CN" sz="2000" dirty="0" err="1">
                <a:latin typeface="Times New Roman" pitchFamily="18" charset="0"/>
                <a:ea typeface="宋体" pitchFamily="2" charset="-122"/>
              </a:rPr>
              <a:t>ree</a:t>
            </a:r>
            <a:endParaRPr lang="en-US" altLang="zh-CN" sz="2000" dirty="0">
              <a:latin typeface="Times New Roman" pitchFamily="18" charset="0"/>
              <a:ea typeface="宋体" pitchFamily="2" charset="-122"/>
            </a:endParaRPr>
          </a:p>
          <a:p>
            <a:pPr>
              <a:lnSpc>
                <a:spcPct val="100000"/>
              </a:lnSpc>
            </a:pPr>
            <a:r>
              <a:rPr lang="en-US" altLang="zh-CN" sz="2000" dirty="0">
                <a:latin typeface="Times New Roman" pitchFamily="18" charset="0"/>
                <a:ea typeface="宋体" pitchFamily="2" charset="-122"/>
              </a:rPr>
              <a:t>(AST)</a:t>
            </a:r>
            <a:r>
              <a:rPr lang="tr-TR" altLang="zh-CN" sz="2000" dirty="0">
                <a:latin typeface="Times New Roman" pitchFamily="18" charset="0"/>
                <a:ea typeface="宋体" pitchFamily="2" charset="-122"/>
              </a:rPr>
              <a:t>)</a:t>
            </a:r>
            <a:endParaRPr lang="en-US" altLang="zh-CN" sz="2000" dirty="0">
              <a:latin typeface="Times New Roman" pitchFamily="18" charset="0"/>
              <a:ea typeface="宋体" pitchFamily="2" charset="-122"/>
            </a:endParaRPr>
          </a:p>
        </p:txBody>
      </p:sp>
      <p:cxnSp>
        <p:nvCxnSpPr>
          <p:cNvPr id="910345" name="AutoShape 9"/>
          <p:cNvCxnSpPr>
            <a:cxnSpLocks noChangeShapeType="1"/>
          </p:cNvCxnSpPr>
          <p:nvPr>
            <p:custDataLst>
              <p:tags r:id="rId8"/>
            </p:custDataLst>
          </p:nvPr>
        </p:nvCxnSpPr>
        <p:spPr bwMode="auto">
          <a:xfrm rot="5400000">
            <a:off x="8346299" y="4536289"/>
            <a:ext cx="785816"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6" name="Text Box 10"/>
          <p:cNvSpPr txBox="1">
            <a:spLocks noChangeArrowheads="1"/>
          </p:cNvSpPr>
          <p:nvPr>
            <p:custDataLst>
              <p:tags r:id="rId9"/>
            </p:custDataLst>
          </p:nvPr>
        </p:nvSpPr>
        <p:spPr bwMode="auto">
          <a:xfrm>
            <a:off x="7504114" y="4970464"/>
            <a:ext cx="222432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dirty="0" err="1">
                <a:latin typeface="Times New Roman" pitchFamily="18" charset="0"/>
                <a:ea typeface="宋体" pitchFamily="2" charset="-122"/>
              </a:rPr>
              <a:t>Semanti</a:t>
            </a:r>
            <a:r>
              <a:rPr lang="tr-TR" altLang="zh-CN" sz="2400" dirty="0">
                <a:latin typeface="Times New Roman" pitchFamily="18" charset="0"/>
                <a:ea typeface="宋体" pitchFamily="2" charset="-122"/>
              </a:rPr>
              <a:t>k</a:t>
            </a:r>
            <a:r>
              <a:rPr lang="en-US" altLang="zh-CN" sz="2400" dirty="0">
                <a:latin typeface="Times New Roman" pitchFamily="18" charset="0"/>
                <a:ea typeface="宋体" pitchFamily="2" charset="-122"/>
              </a:rPr>
              <a:t> Anal</a:t>
            </a:r>
            <a:r>
              <a:rPr lang="tr-TR" altLang="zh-CN" sz="2400" dirty="0">
                <a:latin typeface="Times New Roman" pitchFamily="18" charset="0"/>
                <a:ea typeface="宋体" pitchFamily="2" charset="-122"/>
              </a:rPr>
              <a:t>iz</a:t>
            </a:r>
            <a:endParaRPr lang="en-US" altLang="zh-CN" sz="2400" dirty="0">
              <a:latin typeface="Times New Roman" pitchFamily="18" charset="0"/>
              <a:ea typeface="宋体" pitchFamily="2" charset="-122"/>
            </a:endParaRPr>
          </a:p>
        </p:txBody>
      </p:sp>
      <p:sp>
        <p:nvSpPr>
          <p:cNvPr id="910347" name="Text Box 11"/>
          <p:cNvSpPr txBox="1">
            <a:spLocks noChangeArrowheads="1"/>
          </p:cNvSpPr>
          <p:nvPr>
            <p:custDataLst>
              <p:tags r:id="rId10"/>
            </p:custDataLst>
          </p:nvPr>
        </p:nvSpPr>
        <p:spPr bwMode="auto">
          <a:xfrm>
            <a:off x="4475163" y="1763714"/>
            <a:ext cx="2038350" cy="396875"/>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a:latin typeface="Trebuchet MS" pitchFamily="34" charset="0"/>
                <a:ea typeface="宋体" pitchFamily="2" charset="-122"/>
              </a:rPr>
              <a:t>if (b == 0) a = b;</a:t>
            </a:r>
          </a:p>
        </p:txBody>
      </p:sp>
      <p:sp>
        <p:nvSpPr>
          <p:cNvPr id="910348" name="Text Box 12"/>
          <p:cNvSpPr txBox="1">
            <a:spLocks noChangeArrowheads="1"/>
          </p:cNvSpPr>
          <p:nvPr>
            <p:custDataLst>
              <p:tags r:id="rId11"/>
            </p:custDataLst>
          </p:nvPr>
        </p:nvSpPr>
        <p:spPr bwMode="auto">
          <a:xfrm>
            <a:off x="3590926" y="3030539"/>
            <a:ext cx="40481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if</a:t>
            </a:r>
          </a:p>
        </p:txBody>
      </p:sp>
      <p:sp>
        <p:nvSpPr>
          <p:cNvPr id="910349" name="Text Box 13"/>
          <p:cNvSpPr txBox="1">
            <a:spLocks noChangeArrowheads="1"/>
          </p:cNvSpPr>
          <p:nvPr>
            <p:custDataLst>
              <p:tags r:id="rId12"/>
            </p:custDataLst>
          </p:nvPr>
        </p:nvSpPr>
        <p:spPr bwMode="auto">
          <a:xfrm>
            <a:off x="3995738" y="3030539"/>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a:t>
            </a:r>
          </a:p>
        </p:txBody>
      </p:sp>
      <p:sp>
        <p:nvSpPr>
          <p:cNvPr id="910350" name="Text Box 14"/>
          <p:cNvSpPr txBox="1">
            <a:spLocks noChangeArrowheads="1"/>
          </p:cNvSpPr>
          <p:nvPr>
            <p:custDataLst>
              <p:tags r:id="rId13"/>
            </p:custDataLst>
          </p:nvPr>
        </p:nvSpPr>
        <p:spPr bwMode="auto">
          <a:xfrm>
            <a:off x="4300538" y="3030539"/>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b</a:t>
            </a:r>
          </a:p>
        </p:txBody>
      </p:sp>
      <p:sp>
        <p:nvSpPr>
          <p:cNvPr id="910351" name="Text Box 15"/>
          <p:cNvSpPr txBox="1">
            <a:spLocks noChangeArrowheads="1"/>
          </p:cNvSpPr>
          <p:nvPr>
            <p:custDataLst>
              <p:tags r:id="rId14"/>
            </p:custDataLst>
          </p:nvPr>
        </p:nvSpPr>
        <p:spPr bwMode="auto">
          <a:xfrm>
            <a:off x="5462588" y="3030539"/>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a:t>
            </a:r>
          </a:p>
        </p:txBody>
      </p:sp>
      <p:sp>
        <p:nvSpPr>
          <p:cNvPr id="910352" name="Text Box 16"/>
          <p:cNvSpPr txBox="1">
            <a:spLocks noChangeArrowheads="1"/>
          </p:cNvSpPr>
          <p:nvPr>
            <p:custDataLst>
              <p:tags r:id="rId15"/>
            </p:custDataLst>
          </p:nvPr>
        </p:nvSpPr>
        <p:spPr bwMode="auto">
          <a:xfrm>
            <a:off x="5767389" y="3030539"/>
            <a:ext cx="338137"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a</a:t>
            </a:r>
          </a:p>
        </p:txBody>
      </p:sp>
      <p:sp>
        <p:nvSpPr>
          <p:cNvPr id="910353" name="Text Box 17"/>
          <p:cNvSpPr txBox="1">
            <a:spLocks noChangeArrowheads="1"/>
          </p:cNvSpPr>
          <p:nvPr>
            <p:custDataLst>
              <p:tags r:id="rId16"/>
            </p:custDataLst>
          </p:nvPr>
        </p:nvSpPr>
        <p:spPr bwMode="auto">
          <a:xfrm>
            <a:off x="6105525" y="3030539"/>
            <a:ext cx="3746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a:t>
            </a:r>
          </a:p>
        </p:txBody>
      </p:sp>
      <p:sp>
        <p:nvSpPr>
          <p:cNvPr id="910354" name="Text Box 18"/>
          <p:cNvSpPr txBox="1">
            <a:spLocks noChangeArrowheads="1"/>
          </p:cNvSpPr>
          <p:nvPr>
            <p:custDataLst>
              <p:tags r:id="rId17"/>
            </p:custDataLst>
          </p:nvPr>
        </p:nvSpPr>
        <p:spPr bwMode="auto">
          <a:xfrm>
            <a:off x="6480175" y="3030539"/>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b</a:t>
            </a:r>
          </a:p>
        </p:txBody>
      </p:sp>
      <p:sp>
        <p:nvSpPr>
          <p:cNvPr id="910355" name="Text Box 19"/>
          <p:cNvSpPr txBox="1">
            <a:spLocks noChangeArrowheads="1"/>
          </p:cNvSpPr>
          <p:nvPr>
            <p:custDataLst>
              <p:tags r:id="rId18"/>
            </p:custDataLst>
          </p:nvPr>
        </p:nvSpPr>
        <p:spPr bwMode="auto">
          <a:xfrm>
            <a:off x="6835776" y="3030539"/>
            <a:ext cx="29686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a:solidFill>
                  <a:schemeClr val="tx1"/>
                </a:solidFill>
                <a:latin typeface="Trebuchet MS" pitchFamily="34" charset="0"/>
                <a:ea typeface="宋体" pitchFamily="2" charset="-122"/>
              </a:rPr>
              <a:t>;</a:t>
            </a:r>
          </a:p>
        </p:txBody>
      </p:sp>
      <p:sp>
        <p:nvSpPr>
          <p:cNvPr id="910356" name="Text Box 20"/>
          <p:cNvSpPr txBox="1">
            <a:spLocks noChangeArrowheads="1"/>
          </p:cNvSpPr>
          <p:nvPr>
            <p:custDataLst>
              <p:tags r:id="rId19"/>
            </p:custDataLst>
          </p:nvPr>
        </p:nvSpPr>
        <p:spPr bwMode="auto">
          <a:xfrm>
            <a:off x="5126038" y="3030538"/>
            <a:ext cx="319318" cy="40011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a:solidFill>
                  <a:schemeClr val="tx1"/>
                </a:solidFill>
                <a:latin typeface="Trebuchet MS" pitchFamily="34" charset="0"/>
                <a:ea typeface="宋体" pitchFamily="2" charset="-122"/>
              </a:rPr>
              <a:t>0</a:t>
            </a:r>
          </a:p>
        </p:txBody>
      </p:sp>
      <p:sp>
        <p:nvSpPr>
          <p:cNvPr id="910357" name="Text Box 21"/>
          <p:cNvSpPr txBox="1">
            <a:spLocks noChangeArrowheads="1"/>
          </p:cNvSpPr>
          <p:nvPr>
            <p:custDataLst>
              <p:tags r:id="rId20"/>
            </p:custDataLst>
          </p:nvPr>
        </p:nvSpPr>
        <p:spPr bwMode="auto">
          <a:xfrm>
            <a:off x="4656138" y="3030539"/>
            <a:ext cx="4699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a:solidFill>
                  <a:schemeClr val="tx1"/>
                </a:solidFill>
                <a:latin typeface="Trebuchet MS" pitchFamily="34" charset="0"/>
                <a:ea typeface="宋体" pitchFamily="2" charset="-122"/>
              </a:rPr>
              <a:t>==</a:t>
            </a:r>
          </a:p>
        </p:txBody>
      </p:sp>
      <p:sp>
        <p:nvSpPr>
          <p:cNvPr id="910358" name="Text Box 22"/>
          <p:cNvSpPr txBox="1">
            <a:spLocks noChangeArrowheads="1"/>
          </p:cNvSpPr>
          <p:nvPr>
            <p:custDataLst>
              <p:tags r:id="rId21"/>
            </p:custDataLst>
          </p:nvPr>
        </p:nvSpPr>
        <p:spPr bwMode="auto">
          <a:xfrm>
            <a:off x="5065714" y="3924301"/>
            <a:ext cx="33337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if</a:t>
            </a:r>
          </a:p>
        </p:txBody>
      </p:sp>
      <p:sp>
        <p:nvSpPr>
          <p:cNvPr id="910359" name="Text Box 23"/>
          <p:cNvSpPr txBox="1">
            <a:spLocks noChangeArrowheads="1"/>
          </p:cNvSpPr>
          <p:nvPr>
            <p:custDataLst>
              <p:tags r:id="rId22"/>
            </p:custDataLst>
          </p:nvPr>
        </p:nvSpPr>
        <p:spPr bwMode="auto">
          <a:xfrm>
            <a:off x="4570413" y="4173538"/>
            <a:ext cx="42545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a:t>
            </a:r>
          </a:p>
        </p:txBody>
      </p:sp>
      <p:sp>
        <p:nvSpPr>
          <p:cNvPr id="910360" name="Text Box 24"/>
          <p:cNvSpPr txBox="1">
            <a:spLocks noChangeArrowheads="1"/>
          </p:cNvSpPr>
          <p:nvPr>
            <p:custDataLst>
              <p:tags r:id="rId23"/>
            </p:custDataLst>
          </p:nvPr>
        </p:nvSpPr>
        <p:spPr bwMode="auto">
          <a:xfrm>
            <a:off x="4303713" y="4521201"/>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b</a:t>
            </a:r>
          </a:p>
        </p:txBody>
      </p:sp>
      <p:sp>
        <p:nvSpPr>
          <p:cNvPr id="910361" name="Text Box 25"/>
          <p:cNvSpPr txBox="1">
            <a:spLocks noChangeArrowheads="1"/>
          </p:cNvSpPr>
          <p:nvPr>
            <p:custDataLst>
              <p:tags r:id="rId24"/>
            </p:custDataLst>
          </p:nvPr>
        </p:nvSpPr>
        <p:spPr bwMode="auto">
          <a:xfrm>
            <a:off x="4973638" y="4521201"/>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0</a:t>
            </a:r>
          </a:p>
        </p:txBody>
      </p:sp>
      <p:sp>
        <p:nvSpPr>
          <p:cNvPr id="910362" name="Text Box 26"/>
          <p:cNvSpPr txBox="1">
            <a:spLocks noChangeArrowheads="1"/>
          </p:cNvSpPr>
          <p:nvPr>
            <p:custDataLst>
              <p:tags r:id="rId25"/>
            </p:custDataLst>
          </p:nvPr>
        </p:nvSpPr>
        <p:spPr bwMode="auto">
          <a:xfrm>
            <a:off x="5694363" y="41735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a:t>
            </a:r>
          </a:p>
        </p:txBody>
      </p:sp>
      <p:sp>
        <p:nvSpPr>
          <p:cNvPr id="910363" name="Text Box 27"/>
          <p:cNvSpPr txBox="1">
            <a:spLocks noChangeArrowheads="1"/>
          </p:cNvSpPr>
          <p:nvPr>
            <p:custDataLst>
              <p:tags r:id="rId26"/>
            </p:custDataLst>
          </p:nvPr>
        </p:nvSpPr>
        <p:spPr bwMode="auto">
          <a:xfrm>
            <a:off x="5449888" y="4521201"/>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a</a:t>
            </a:r>
          </a:p>
        </p:txBody>
      </p:sp>
      <p:sp>
        <p:nvSpPr>
          <p:cNvPr id="910364" name="Text Box 28"/>
          <p:cNvSpPr txBox="1">
            <a:spLocks noChangeArrowheads="1"/>
          </p:cNvSpPr>
          <p:nvPr>
            <p:custDataLst>
              <p:tags r:id="rId27"/>
            </p:custDataLst>
          </p:nvPr>
        </p:nvSpPr>
        <p:spPr bwMode="auto">
          <a:xfrm>
            <a:off x="5964238" y="4521201"/>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b</a:t>
            </a:r>
          </a:p>
        </p:txBody>
      </p:sp>
      <p:sp>
        <p:nvSpPr>
          <p:cNvPr id="910365" name="Line 29"/>
          <p:cNvSpPr>
            <a:spLocks noChangeShapeType="1"/>
          </p:cNvSpPr>
          <p:nvPr>
            <p:custDataLst>
              <p:tags r:id="rId28"/>
            </p:custDataLst>
          </p:nvPr>
        </p:nvSpPr>
        <p:spPr bwMode="auto">
          <a:xfrm flipH="1">
            <a:off x="4462463" y="4411664"/>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6" name="Line 30"/>
          <p:cNvSpPr>
            <a:spLocks noChangeShapeType="1"/>
          </p:cNvSpPr>
          <p:nvPr>
            <p:custDataLst>
              <p:tags r:id="rId29"/>
            </p:custDataLst>
          </p:nvPr>
        </p:nvSpPr>
        <p:spPr bwMode="auto">
          <a:xfrm>
            <a:off x="4905375" y="4411664"/>
            <a:ext cx="160338"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67" name="Line 31"/>
          <p:cNvSpPr>
            <a:spLocks noChangeShapeType="1"/>
          </p:cNvSpPr>
          <p:nvPr>
            <p:custDataLst>
              <p:tags r:id="rId30"/>
            </p:custDataLst>
          </p:nvPr>
        </p:nvSpPr>
        <p:spPr bwMode="auto">
          <a:xfrm flipH="1">
            <a:off x="4905376" y="4192589"/>
            <a:ext cx="252413" cy="9842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8" name="Line 32"/>
          <p:cNvSpPr>
            <a:spLocks noChangeShapeType="1"/>
          </p:cNvSpPr>
          <p:nvPr>
            <p:custDataLst>
              <p:tags r:id="rId31"/>
            </p:custDataLst>
          </p:nvPr>
        </p:nvSpPr>
        <p:spPr bwMode="auto">
          <a:xfrm>
            <a:off x="5338764" y="4173538"/>
            <a:ext cx="415925" cy="1333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9" name="Line 33"/>
          <p:cNvSpPr>
            <a:spLocks noChangeShapeType="1"/>
          </p:cNvSpPr>
          <p:nvPr>
            <p:custDataLst>
              <p:tags r:id="rId32"/>
            </p:custDataLst>
          </p:nvPr>
        </p:nvSpPr>
        <p:spPr bwMode="auto">
          <a:xfrm flipH="1">
            <a:off x="5624514" y="4411664"/>
            <a:ext cx="1619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70" name="Line 34"/>
          <p:cNvSpPr>
            <a:spLocks noChangeShapeType="1"/>
          </p:cNvSpPr>
          <p:nvPr>
            <p:custDataLst>
              <p:tags r:id="rId33"/>
            </p:custDataLst>
          </p:nvPr>
        </p:nvSpPr>
        <p:spPr bwMode="auto">
          <a:xfrm>
            <a:off x="5905500" y="4411664"/>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1" name="Text Box 35"/>
          <p:cNvSpPr txBox="1">
            <a:spLocks noChangeArrowheads="1"/>
          </p:cNvSpPr>
          <p:nvPr>
            <p:custDataLst>
              <p:tags r:id="rId34"/>
            </p:custDataLst>
          </p:nvPr>
        </p:nvSpPr>
        <p:spPr bwMode="auto">
          <a:xfrm>
            <a:off x="5138739" y="501808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if</a:t>
            </a:r>
          </a:p>
        </p:txBody>
      </p:sp>
      <p:sp>
        <p:nvSpPr>
          <p:cNvPr id="910372" name="Text Box 36"/>
          <p:cNvSpPr txBox="1">
            <a:spLocks noChangeArrowheads="1"/>
          </p:cNvSpPr>
          <p:nvPr>
            <p:custDataLst>
              <p:tags r:id="rId35"/>
            </p:custDataLst>
          </p:nvPr>
        </p:nvSpPr>
        <p:spPr bwMode="auto">
          <a:xfrm>
            <a:off x="4511675" y="5391151"/>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a:t>
            </a:r>
          </a:p>
        </p:txBody>
      </p:sp>
      <p:sp>
        <p:nvSpPr>
          <p:cNvPr id="910373" name="Text Box 37"/>
          <p:cNvSpPr txBox="1">
            <a:spLocks noChangeArrowheads="1"/>
          </p:cNvSpPr>
          <p:nvPr>
            <p:custDataLst>
              <p:tags r:id="rId36"/>
            </p:custDataLst>
          </p:nvPr>
        </p:nvSpPr>
        <p:spPr bwMode="auto">
          <a:xfrm>
            <a:off x="3825875" y="5765801"/>
            <a:ext cx="6175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latin typeface="Times New Roman" pitchFamily="18" charset="0"/>
                <a:ea typeface="宋体" pitchFamily="2" charset="-122"/>
              </a:rPr>
              <a:t>int</a:t>
            </a:r>
            <a:r>
              <a:rPr lang="en-US" altLang="zh-CN">
                <a:solidFill>
                  <a:schemeClr val="accent2"/>
                </a:solidFill>
                <a:latin typeface="Trebuchet MS" pitchFamily="34" charset="0"/>
                <a:ea typeface="宋体" pitchFamily="2" charset="-122"/>
              </a:rPr>
              <a:t> b</a:t>
            </a:r>
          </a:p>
        </p:txBody>
      </p:sp>
      <p:sp>
        <p:nvSpPr>
          <p:cNvPr id="910374" name="Text Box 38"/>
          <p:cNvSpPr txBox="1">
            <a:spLocks noChangeArrowheads="1"/>
          </p:cNvSpPr>
          <p:nvPr>
            <p:custDataLst>
              <p:tags r:id="rId37"/>
            </p:custDataLst>
          </p:nvPr>
        </p:nvSpPr>
        <p:spPr bwMode="auto">
          <a:xfrm>
            <a:off x="4737100" y="5765801"/>
            <a:ext cx="6111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latin typeface="Times New Roman" pitchFamily="18" charset="0"/>
                <a:ea typeface="宋体" pitchFamily="2" charset="-122"/>
              </a:rPr>
              <a:t>int</a:t>
            </a:r>
            <a:r>
              <a:rPr lang="en-US" altLang="zh-CN">
                <a:solidFill>
                  <a:schemeClr val="accent2"/>
                </a:solidFill>
                <a:latin typeface="Trebuchet MS" pitchFamily="34" charset="0"/>
                <a:ea typeface="宋体" pitchFamily="2" charset="-122"/>
              </a:rPr>
              <a:t> 0</a:t>
            </a:r>
          </a:p>
        </p:txBody>
      </p:sp>
      <p:sp>
        <p:nvSpPr>
          <p:cNvPr id="910375" name="Text Box 39"/>
          <p:cNvSpPr txBox="1">
            <a:spLocks noChangeArrowheads="1"/>
          </p:cNvSpPr>
          <p:nvPr>
            <p:custDataLst>
              <p:tags r:id="rId38"/>
            </p:custDataLst>
          </p:nvPr>
        </p:nvSpPr>
        <p:spPr bwMode="auto">
          <a:xfrm>
            <a:off x="5710238" y="5391151"/>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a:t>
            </a:r>
          </a:p>
        </p:txBody>
      </p:sp>
      <p:sp>
        <p:nvSpPr>
          <p:cNvPr id="910376" name="Text Box 40"/>
          <p:cNvSpPr txBox="1">
            <a:spLocks noChangeArrowheads="1"/>
          </p:cNvSpPr>
          <p:nvPr>
            <p:custDataLst>
              <p:tags r:id="rId39"/>
            </p:custDataLst>
          </p:nvPr>
        </p:nvSpPr>
        <p:spPr bwMode="auto">
          <a:xfrm>
            <a:off x="5408613" y="576580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latin typeface="Times New Roman" pitchFamily="18" charset="0"/>
                <a:ea typeface="宋体" pitchFamily="2" charset="-122"/>
              </a:rPr>
              <a:t>int</a:t>
            </a:r>
            <a:r>
              <a:rPr lang="en-US" altLang="zh-CN">
                <a:solidFill>
                  <a:schemeClr val="accent2"/>
                </a:solidFill>
                <a:latin typeface="Trebuchet MS" pitchFamily="34" charset="0"/>
                <a:ea typeface="宋体" pitchFamily="2" charset="-122"/>
              </a:rPr>
              <a:t> a</a:t>
            </a:r>
          </a:p>
          <a:p>
            <a:pPr algn="l">
              <a:lnSpc>
                <a:spcPct val="100000"/>
              </a:lnSpc>
            </a:pPr>
            <a:r>
              <a:rPr lang="en-US" altLang="zh-CN" sz="1600">
                <a:solidFill>
                  <a:schemeClr val="accent2"/>
                </a:solidFill>
                <a:latin typeface="Times New Roman" pitchFamily="18" charset="0"/>
                <a:ea typeface="宋体" pitchFamily="2" charset="-122"/>
              </a:rPr>
              <a:t>lvalue</a:t>
            </a:r>
            <a:endParaRPr lang="en-US" altLang="zh-CN">
              <a:solidFill>
                <a:schemeClr val="accent2"/>
              </a:solidFill>
              <a:latin typeface="Trebuchet MS" pitchFamily="34" charset="0"/>
              <a:ea typeface="宋体" pitchFamily="2" charset="-122"/>
            </a:endParaRPr>
          </a:p>
        </p:txBody>
      </p:sp>
      <p:sp>
        <p:nvSpPr>
          <p:cNvPr id="910377" name="Text Box 41"/>
          <p:cNvSpPr txBox="1">
            <a:spLocks noChangeArrowheads="1"/>
          </p:cNvSpPr>
          <p:nvPr>
            <p:custDataLst>
              <p:tags r:id="rId40"/>
            </p:custDataLst>
          </p:nvPr>
        </p:nvSpPr>
        <p:spPr bwMode="auto">
          <a:xfrm>
            <a:off x="6032501" y="5765801"/>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latin typeface="Times New Roman" pitchFamily="18" charset="0"/>
                <a:ea typeface="宋体" pitchFamily="2" charset="-122"/>
              </a:rPr>
              <a:t>int</a:t>
            </a:r>
            <a:r>
              <a:rPr lang="en-US" altLang="zh-CN" sz="1400">
                <a:solidFill>
                  <a:schemeClr val="accent2"/>
                </a:solidFill>
                <a:latin typeface="Times New Roman" pitchFamily="18" charset="0"/>
                <a:ea typeface="宋体" pitchFamily="2" charset="-122"/>
              </a:rPr>
              <a:t> </a:t>
            </a:r>
            <a:r>
              <a:rPr lang="en-US" altLang="zh-CN">
                <a:solidFill>
                  <a:schemeClr val="accent2"/>
                </a:solidFill>
                <a:latin typeface="Trebuchet MS" pitchFamily="34" charset="0"/>
                <a:ea typeface="宋体" pitchFamily="2" charset="-122"/>
              </a:rPr>
              <a:t>b</a:t>
            </a:r>
          </a:p>
        </p:txBody>
      </p:sp>
      <p:sp>
        <p:nvSpPr>
          <p:cNvPr id="910378" name="Line 42"/>
          <p:cNvSpPr>
            <a:spLocks noChangeShapeType="1"/>
          </p:cNvSpPr>
          <p:nvPr>
            <p:custDataLst>
              <p:tags r:id="rId41"/>
            </p:custDataLst>
          </p:nvPr>
        </p:nvSpPr>
        <p:spPr bwMode="auto">
          <a:xfrm>
            <a:off x="4837113" y="564038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9" name="Line 43"/>
          <p:cNvSpPr>
            <a:spLocks noChangeShapeType="1"/>
          </p:cNvSpPr>
          <p:nvPr>
            <p:custDataLst>
              <p:tags r:id="rId42"/>
            </p:custDataLst>
          </p:nvPr>
        </p:nvSpPr>
        <p:spPr bwMode="auto">
          <a:xfrm flipH="1">
            <a:off x="4856163" y="5295901"/>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0" name="Line 44"/>
          <p:cNvSpPr>
            <a:spLocks noChangeShapeType="1"/>
          </p:cNvSpPr>
          <p:nvPr>
            <p:custDataLst>
              <p:tags r:id="rId43"/>
            </p:custDataLst>
          </p:nvPr>
        </p:nvSpPr>
        <p:spPr bwMode="auto">
          <a:xfrm>
            <a:off x="5397500" y="5300664"/>
            <a:ext cx="344488"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1" name="Text Box 45"/>
          <p:cNvSpPr txBox="1">
            <a:spLocks noChangeArrowheads="1"/>
          </p:cNvSpPr>
          <p:nvPr>
            <p:custDataLst>
              <p:tags r:id="rId44"/>
            </p:custDataLst>
          </p:nvPr>
        </p:nvSpPr>
        <p:spPr bwMode="auto">
          <a:xfrm>
            <a:off x="3859213" y="5262563"/>
            <a:ext cx="862012"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latin typeface="Times New Roman" pitchFamily="18" charset="0"/>
                <a:ea typeface="宋体" pitchFamily="2" charset="-122"/>
              </a:rPr>
              <a:t>boolean</a:t>
            </a:r>
          </a:p>
        </p:txBody>
      </p:sp>
      <p:cxnSp>
        <p:nvCxnSpPr>
          <p:cNvPr id="910382" name="AutoShape 46"/>
          <p:cNvCxnSpPr>
            <a:cxnSpLocks noChangeShapeType="1"/>
            <a:stCxn id="910347" idx="3"/>
            <a:endCxn id="910340" idx="0"/>
          </p:cNvCxnSpPr>
          <p:nvPr>
            <p:custDataLst>
              <p:tags r:id="rId45"/>
            </p:custDataLst>
          </p:nvPr>
        </p:nvCxnSpPr>
        <p:spPr bwMode="auto">
          <a:xfrm>
            <a:off x="6513514" y="1962151"/>
            <a:ext cx="2220131" cy="41751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3" name="Line 47"/>
          <p:cNvSpPr>
            <a:spLocks noChangeShapeType="1"/>
          </p:cNvSpPr>
          <p:nvPr>
            <p:custDataLst>
              <p:tags r:id="rId46"/>
            </p:custDataLst>
          </p:nvPr>
        </p:nvSpPr>
        <p:spPr bwMode="auto">
          <a:xfrm flipH="1">
            <a:off x="4322764" y="564673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4" name="Line 48"/>
          <p:cNvSpPr>
            <a:spLocks noChangeShapeType="1"/>
          </p:cNvSpPr>
          <p:nvPr>
            <p:custDataLst>
              <p:tags r:id="rId47"/>
            </p:custDataLst>
          </p:nvPr>
        </p:nvSpPr>
        <p:spPr bwMode="auto">
          <a:xfrm flipH="1">
            <a:off x="5848351" y="5662614"/>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5" name="Line 49"/>
          <p:cNvSpPr>
            <a:spLocks noChangeShapeType="1"/>
          </p:cNvSpPr>
          <p:nvPr>
            <p:custDataLst>
              <p:tags r:id="rId48"/>
            </p:custDataLst>
          </p:nvPr>
        </p:nvSpPr>
        <p:spPr bwMode="auto">
          <a:xfrm>
            <a:off x="5934075" y="562927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6" name="Text Box 50"/>
          <p:cNvSpPr txBox="1">
            <a:spLocks noChangeArrowheads="1"/>
          </p:cNvSpPr>
          <p:nvPr>
            <p:custDataLst>
              <p:tags r:id="rId49"/>
            </p:custDataLst>
          </p:nvPr>
        </p:nvSpPr>
        <p:spPr bwMode="auto">
          <a:xfrm>
            <a:off x="1881159" y="5497513"/>
            <a:ext cx="1856855" cy="40011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a:latin typeface="Times New Roman" pitchFamily="18" charset="0"/>
                <a:ea typeface="宋体" pitchFamily="2" charset="-122"/>
              </a:rPr>
              <a:t>Donatılmış </a:t>
            </a:r>
            <a:r>
              <a:rPr lang="en-US" altLang="zh-CN" sz="2000" dirty="0">
                <a:latin typeface="Times New Roman" pitchFamily="18" charset="0"/>
                <a:ea typeface="宋体" pitchFamily="2" charset="-122"/>
              </a:rPr>
              <a:t>AST</a:t>
            </a:r>
          </a:p>
        </p:txBody>
      </p:sp>
      <p:cxnSp>
        <p:nvCxnSpPr>
          <p:cNvPr id="910387" name="AutoShape 51"/>
          <p:cNvCxnSpPr>
            <a:cxnSpLocks noChangeShapeType="1"/>
          </p:cNvCxnSpPr>
          <p:nvPr>
            <p:custDataLst>
              <p:tags r:id="rId50"/>
            </p:custDataLst>
          </p:nvPr>
        </p:nvCxnSpPr>
        <p:spPr bwMode="auto">
          <a:xfrm rot="5400000">
            <a:off x="7485666" y="4695616"/>
            <a:ext cx="517029" cy="199005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8" name="Text Box 52"/>
          <p:cNvSpPr txBox="1">
            <a:spLocks noChangeArrowheads="1"/>
          </p:cNvSpPr>
          <p:nvPr>
            <p:custDataLst>
              <p:tags r:id="rId51"/>
            </p:custDataLst>
          </p:nvPr>
        </p:nvSpPr>
        <p:spPr bwMode="auto">
          <a:xfrm>
            <a:off x="5861050" y="5278438"/>
            <a:ext cx="402674" cy="338554"/>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latin typeface="Times New Roman" pitchFamily="18" charset="0"/>
                <a:ea typeface="宋体" pitchFamily="2" charset="-122"/>
              </a:rPr>
              <a:t>int</a:t>
            </a:r>
          </a:p>
        </p:txBody>
      </p:sp>
      <p:sp>
        <p:nvSpPr>
          <p:cNvPr id="910389" name="Text Box 53"/>
          <p:cNvSpPr txBox="1">
            <a:spLocks noChangeArrowheads="1"/>
          </p:cNvSpPr>
          <p:nvPr>
            <p:custDataLst>
              <p:tags r:id="rId52"/>
            </p:custDataLst>
          </p:nvPr>
        </p:nvSpPr>
        <p:spPr bwMode="auto">
          <a:xfrm>
            <a:off x="6670675" y="5391151"/>
            <a:ext cx="268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a:t>
            </a:r>
          </a:p>
        </p:txBody>
      </p:sp>
      <p:sp>
        <p:nvSpPr>
          <p:cNvPr id="910390" name="Line 54"/>
          <p:cNvSpPr>
            <a:spLocks noChangeShapeType="1"/>
          </p:cNvSpPr>
          <p:nvPr>
            <p:custDataLst>
              <p:tags r:id="rId53"/>
            </p:custDataLst>
          </p:nvPr>
        </p:nvSpPr>
        <p:spPr bwMode="auto">
          <a:xfrm>
            <a:off x="5437188" y="5226051"/>
            <a:ext cx="1262062"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91" name="Line 55"/>
          <p:cNvSpPr>
            <a:spLocks noChangeShapeType="1"/>
          </p:cNvSpPr>
          <p:nvPr>
            <p:custDataLst>
              <p:tags r:id="rId54"/>
            </p:custDataLst>
          </p:nvPr>
        </p:nvSpPr>
        <p:spPr bwMode="auto">
          <a:xfrm>
            <a:off x="5373689" y="4144964"/>
            <a:ext cx="1131887" cy="1158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92" name="Text Box 56"/>
          <p:cNvSpPr txBox="1">
            <a:spLocks noChangeArrowheads="1"/>
          </p:cNvSpPr>
          <p:nvPr>
            <p:custDataLst>
              <p:tags r:id="rId55"/>
            </p:custDataLst>
          </p:nvPr>
        </p:nvSpPr>
        <p:spPr bwMode="auto">
          <a:xfrm>
            <a:off x="6310313" y="4286250"/>
            <a:ext cx="184150" cy="27463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endParaRPr lang="zh-CN" altLang="en-US" sz="1200">
              <a:latin typeface="Times New Roman" pitchFamily="18" charset="0"/>
              <a:ea typeface="宋体" pitchFamily="2" charset="-122"/>
            </a:endParaRPr>
          </a:p>
        </p:txBody>
      </p:sp>
      <p:sp>
        <p:nvSpPr>
          <p:cNvPr id="910393" name="Text Box 57"/>
          <p:cNvSpPr txBox="1">
            <a:spLocks noChangeArrowheads="1"/>
          </p:cNvSpPr>
          <p:nvPr>
            <p:custDataLst>
              <p:tags r:id="rId56"/>
            </p:custDataLst>
          </p:nvPr>
        </p:nvSpPr>
        <p:spPr bwMode="auto">
          <a:xfrm>
            <a:off x="6453189" y="4133851"/>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a:latin typeface="Trebuchet MS" pitchFamily="34" charset="0"/>
                <a:ea typeface="宋体" pitchFamily="2" charset="-122"/>
              </a:rPr>
              <a:t>;</a:t>
            </a:r>
          </a:p>
        </p:txBody>
      </p:sp>
    </p:spTree>
    <p:extLst>
      <p:ext uri="{BB962C8B-B14F-4D97-AF65-F5344CB8AC3E}">
        <p14:creationId xmlns:p14="http://schemas.microsoft.com/office/powerpoint/2010/main" val="2225274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52600" y="228600"/>
            <a:ext cx="3124200" cy="609600"/>
          </a:xfrm>
          <a:prstGeom prst="rect">
            <a:avLst/>
          </a:prstGeom>
          <a:solidFill>
            <a:srgbClr val="CCFFFF"/>
          </a:solidFill>
          <a:ln w="38100">
            <a:solidFill>
              <a:schemeClr val="accent2"/>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0243"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0244"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5"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6"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7"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8"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0249"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0250"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025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025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0252"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0253"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0254" name="Text Box 16"/>
          <p:cNvSpPr txBox="1">
            <a:spLocks noChangeArrowheads="1"/>
          </p:cNvSpPr>
          <p:nvPr/>
        </p:nvSpPr>
        <p:spPr bwMode="auto">
          <a:xfrm>
            <a:off x="5029200" y="1295400"/>
            <a:ext cx="4984750" cy="641350"/>
          </a:xfrm>
          <a:prstGeom prst="rect">
            <a:avLst/>
          </a:prstGeom>
          <a:noFill/>
          <a:ln w="9525">
            <a:noFill/>
            <a:miter lim="800000"/>
            <a:headEnd/>
            <a:tailEnd/>
          </a:ln>
        </p:spPr>
        <p:txBody>
          <a:bodyPr wrap="none">
            <a:spAutoFit/>
          </a:bodyPr>
          <a:lstStyle/>
          <a:p>
            <a:r>
              <a:rPr lang="tr-TR" b="1" dirty="0">
                <a:solidFill>
                  <a:schemeClr val="accent2"/>
                </a:solidFill>
              </a:rPr>
              <a:t>Kaynak Kod</a:t>
            </a:r>
            <a:r>
              <a:rPr lang="en-US" b="1" dirty="0">
                <a:solidFill>
                  <a:schemeClr val="accent2"/>
                </a:solidFill>
              </a:rPr>
              <a:t>:</a:t>
            </a:r>
            <a:endParaRPr lang="en-US" b="1" dirty="0">
              <a:latin typeface="Courier New" pitchFamily="49" charset="0"/>
            </a:endParaRPr>
          </a:p>
          <a:p>
            <a:r>
              <a:rPr lang="en-US" b="1" dirty="0" err="1">
                <a:latin typeface="Courier New" pitchFamily="49" charset="0"/>
              </a:rPr>
              <a:t>cur_time</a:t>
            </a:r>
            <a:r>
              <a:rPr lang="en-US" b="1" dirty="0">
                <a:latin typeface="Courier New" pitchFamily="49" charset="0"/>
              </a:rPr>
              <a:t> = </a:t>
            </a:r>
            <a:r>
              <a:rPr lang="en-US" b="1" dirty="0" err="1">
                <a:latin typeface="Courier New" pitchFamily="49" charset="0"/>
              </a:rPr>
              <a:t>start_time</a:t>
            </a:r>
            <a:r>
              <a:rPr lang="en-US" b="1" dirty="0">
                <a:latin typeface="Courier New" pitchFamily="49" charset="0"/>
              </a:rPr>
              <a:t> + cycles * 60</a:t>
            </a:r>
            <a:endParaRPr lang="en-US" b="1" dirty="0"/>
          </a:p>
        </p:txBody>
      </p:sp>
      <p:sp>
        <p:nvSpPr>
          <p:cNvPr id="10255"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588744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1267"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1268"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69"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0"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1"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2"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1273"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1274" name="AutoShape 10"/>
          <p:cNvSpPr>
            <a:spLocks noChangeArrowheads="1"/>
          </p:cNvSpPr>
          <p:nvPr/>
        </p:nvSpPr>
        <p:spPr bwMode="auto">
          <a:xfrm>
            <a:off x="1752600" y="9906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128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128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1276"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1277"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1278" name="Text Box 16"/>
          <p:cNvSpPr txBox="1">
            <a:spLocks noChangeArrowheads="1"/>
          </p:cNvSpPr>
          <p:nvPr/>
        </p:nvSpPr>
        <p:spPr bwMode="auto">
          <a:xfrm>
            <a:off x="5022850" y="1295401"/>
            <a:ext cx="5716588" cy="1465263"/>
          </a:xfrm>
          <a:prstGeom prst="rect">
            <a:avLst/>
          </a:prstGeom>
          <a:noFill/>
          <a:ln w="9525">
            <a:noFill/>
            <a:miter lim="800000"/>
            <a:headEnd/>
            <a:tailEnd/>
          </a:ln>
        </p:spPr>
        <p:txBody>
          <a:bodyPr wrap="none">
            <a:spAutoFit/>
          </a:bodyPr>
          <a:lstStyle/>
          <a:p>
            <a:r>
              <a:rPr lang="tr-TR" b="1" dirty="0">
                <a:solidFill>
                  <a:schemeClr val="accent2"/>
                </a:solidFill>
              </a:rPr>
              <a:t>Kaynak Kod </a:t>
            </a:r>
            <a:r>
              <a:rPr lang="en-US" b="1" dirty="0">
                <a:solidFill>
                  <a:schemeClr val="accent2"/>
                </a:solidFill>
              </a:rPr>
              <a:t>:</a:t>
            </a:r>
            <a:endParaRPr lang="en-US" b="1" dirty="0">
              <a:latin typeface="Courier New" pitchFamily="49" charset="0"/>
            </a:endParaRPr>
          </a:p>
          <a:p>
            <a:r>
              <a:rPr lang="en-US" b="1" dirty="0" err="1">
                <a:latin typeface="Courier New" pitchFamily="49" charset="0"/>
              </a:rPr>
              <a:t>cur_time</a:t>
            </a:r>
            <a:r>
              <a:rPr lang="en-US" b="1" dirty="0">
                <a:latin typeface="Courier New" pitchFamily="49" charset="0"/>
              </a:rPr>
              <a:t> = </a:t>
            </a:r>
            <a:r>
              <a:rPr lang="en-US" b="1" dirty="0" err="1">
                <a:latin typeface="Courier New" pitchFamily="49" charset="0"/>
              </a:rPr>
              <a:t>start_time</a:t>
            </a:r>
            <a:r>
              <a:rPr lang="en-US" b="1" dirty="0">
                <a:latin typeface="Courier New" pitchFamily="49" charset="0"/>
              </a:rPr>
              <a:t> + cycles * 60</a:t>
            </a:r>
          </a:p>
          <a:p>
            <a:endParaRPr lang="en-US" b="1" dirty="0">
              <a:latin typeface="Courier New" pitchFamily="49" charset="0"/>
            </a:endParaRPr>
          </a:p>
          <a:p>
            <a:r>
              <a:rPr lang="en-US" b="1" dirty="0">
                <a:solidFill>
                  <a:schemeClr val="accent2"/>
                </a:solidFill>
              </a:rPr>
              <a:t>Lexical </a:t>
            </a:r>
            <a:r>
              <a:rPr lang="en-US" b="1" dirty="0" err="1">
                <a:solidFill>
                  <a:schemeClr val="accent2"/>
                </a:solidFill>
              </a:rPr>
              <a:t>Anali</a:t>
            </a:r>
            <a:r>
              <a:rPr lang="tr-TR" b="1" dirty="0">
                <a:solidFill>
                  <a:schemeClr val="accent2"/>
                </a:solidFill>
              </a:rPr>
              <a:t>z</a:t>
            </a:r>
            <a:r>
              <a:rPr lang="en-US" b="1" dirty="0">
                <a:solidFill>
                  <a:schemeClr val="accent2"/>
                </a:solidFill>
              </a:rPr>
              <a:t>:</a:t>
            </a:r>
            <a:endParaRPr lang="en-US" b="1" dirty="0">
              <a:latin typeface="Courier New" pitchFamily="49" charset="0"/>
            </a:endParaRPr>
          </a:p>
          <a:p>
            <a:r>
              <a:rPr lang="en-US" b="1" dirty="0">
                <a:latin typeface="Courier New" pitchFamily="49" charset="0"/>
              </a:rPr>
              <a:t>ID(1)</a:t>
            </a:r>
            <a:r>
              <a:rPr lang="en-US" sz="1400" b="1" dirty="0">
                <a:latin typeface="Courier New" pitchFamily="49" charset="0"/>
              </a:rPr>
              <a:t> </a:t>
            </a:r>
            <a:r>
              <a:rPr lang="en-US" b="1" dirty="0">
                <a:latin typeface="Courier New" pitchFamily="49" charset="0"/>
              </a:rPr>
              <a:t>ASSIGN ID(2)</a:t>
            </a:r>
            <a:r>
              <a:rPr lang="en-US" sz="1400" b="1" dirty="0">
                <a:latin typeface="Courier New" pitchFamily="49" charset="0"/>
              </a:rPr>
              <a:t> </a:t>
            </a:r>
            <a:r>
              <a:rPr lang="en-US" b="1" dirty="0">
                <a:latin typeface="Courier New" pitchFamily="49" charset="0"/>
              </a:rPr>
              <a:t>ADD ID(3)</a:t>
            </a:r>
            <a:r>
              <a:rPr lang="en-US" sz="1400" b="1" dirty="0">
                <a:latin typeface="Courier New" pitchFamily="49" charset="0"/>
              </a:rPr>
              <a:t> </a:t>
            </a:r>
            <a:r>
              <a:rPr lang="en-US" b="1" dirty="0">
                <a:latin typeface="Courier New" pitchFamily="49" charset="0"/>
              </a:rPr>
              <a:t>MULT INT(60)</a:t>
            </a:r>
            <a:endParaRPr lang="en-US" b="1" dirty="0"/>
          </a:p>
        </p:txBody>
      </p:sp>
      <p:sp>
        <p:nvSpPr>
          <p:cNvPr id="19"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3528785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2291"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2292"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3"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4"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5"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6"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2297" name="AutoShape 9"/>
          <p:cNvSpPr>
            <a:spLocks noChangeArrowheads="1"/>
          </p:cNvSpPr>
          <p:nvPr/>
        </p:nvSpPr>
        <p:spPr bwMode="auto">
          <a:xfrm>
            <a:off x="1752600" y="16764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2298"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231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231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2300"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2301"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2302" name="Text Box 16"/>
          <p:cNvSpPr txBox="1">
            <a:spLocks noChangeArrowheads="1"/>
          </p:cNvSpPr>
          <p:nvPr/>
        </p:nvSpPr>
        <p:spPr bwMode="auto">
          <a:xfrm>
            <a:off x="5022850" y="1295400"/>
            <a:ext cx="5716588" cy="3937000"/>
          </a:xfrm>
          <a:prstGeom prst="rect">
            <a:avLst/>
          </a:prstGeom>
          <a:noFill/>
          <a:ln w="9525">
            <a:noFill/>
            <a:miter lim="800000"/>
            <a:headEnd/>
            <a:tailEnd/>
          </a:ln>
        </p:spPr>
        <p:txBody>
          <a:bodyPr wrap="none">
            <a:spAutoFit/>
          </a:bodyPr>
          <a:lstStyle/>
          <a:p>
            <a:r>
              <a:rPr lang="en-US" b="1" dirty="0">
                <a:solidFill>
                  <a:schemeClr val="accent2"/>
                </a:solidFill>
              </a:rPr>
              <a:t>Source Code:</a:t>
            </a:r>
            <a:endParaRPr lang="en-US" b="1" dirty="0">
              <a:latin typeface="Courier New" pitchFamily="49" charset="0"/>
            </a:endParaRPr>
          </a:p>
          <a:p>
            <a:r>
              <a:rPr lang="en-US" b="1" dirty="0" err="1">
                <a:latin typeface="Courier New" pitchFamily="49" charset="0"/>
              </a:rPr>
              <a:t>cur_time</a:t>
            </a:r>
            <a:r>
              <a:rPr lang="en-US" b="1" dirty="0">
                <a:latin typeface="Courier New" pitchFamily="49" charset="0"/>
              </a:rPr>
              <a:t> = </a:t>
            </a:r>
            <a:r>
              <a:rPr lang="en-US" b="1" dirty="0" err="1">
                <a:latin typeface="Courier New" pitchFamily="49" charset="0"/>
              </a:rPr>
              <a:t>start_time</a:t>
            </a:r>
            <a:r>
              <a:rPr lang="en-US" b="1" dirty="0">
                <a:latin typeface="Courier New" pitchFamily="49" charset="0"/>
              </a:rPr>
              <a:t> + cycles * 60</a:t>
            </a:r>
          </a:p>
          <a:p>
            <a:endParaRPr lang="en-US" b="1" dirty="0">
              <a:latin typeface="Courier New" pitchFamily="49" charset="0"/>
            </a:endParaRPr>
          </a:p>
          <a:p>
            <a:r>
              <a:rPr lang="en-US" b="1" dirty="0">
                <a:solidFill>
                  <a:schemeClr val="accent2"/>
                </a:solidFill>
              </a:rPr>
              <a:t>Lexical </a:t>
            </a:r>
            <a:r>
              <a:rPr lang="en-US" b="1" dirty="0" err="1">
                <a:solidFill>
                  <a:schemeClr val="accent2"/>
                </a:solidFill>
              </a:rPr>
              <a:t>Anali</a:t>
            </a:r>
            <a:r>
              <a:rPr lang="tr-TR" b="1" dirty="0">
                <a:solidFill>
                  <a:schemeClr val="accent2"/>
                </a:solidFill>
              </a:rPr>
              <a:t>z</a:t>
            </a:r>
            <a:r>
              <a:rPr lang="en-US" b="1" dirty="0">
                <a:solidFill>
                  <a:schemeClr val="accent2"/>
                </a:solidFill>
              </a:rPr>
              <a:t>:</a:t>
            </a:r>
            <a:endParaRPr lang="en-US" b="1" dirty="0">
              <a:latin typeface="Courier New" pitchFamily="49" charset="0"/>
            </a:endParaRPr>
          </a:p>
          <a:p>
            <a:r>
              <a:rPr lang="en-US" b="1" dirty="0">
                <a:latin typeface="Courier New" pitchFamily="49" charset="0"/>
              </a:rPr>
              <a:t>ID(1)</a:t>
            </a:r>
            <a:r>
              <a:rPr lang="en-US" sz="1400" b="1" dirty="0">
                <a:latin typeface="Courier New" pitchFamily="49" charset="0"/>
              </a:rPr>
              <a:t> </a:t>
            </a:r>
            <a:r>
              <a:rPr lang="en-US" b="1" dirty="0">
                <a:latin typeface="Courier New" pitchFamily="49" charset="0"/>
              </a:rPr>
              <a:t>ASSIGN ID(2)</a:t>
            </a:r>
            <a:r>
              <a:rPr lang="en-US" sz="1400" b="1" dirty="0">
                <a:latin typeface="Courier New" pitchFamily="49" charset="0"/>
              </a:rPr>
              <a:t> </a:t>
            </a:r>
            <a:r>
              <a:rPr lang="en-US" b="1" dirty="0">
                <a:latin typeface="Courier New" pitchFamily="49" charset="0"/>
              </a:rPr>
              <a:t>ADD ID(3)</a:t>
            </a:r>
            <a:r>
              <a:rPr lang="en-US" sz="1400" b="1" dirty="0">
                <a:latin typeface="Courier New" pitchFamily="49" charset="0"/>
              </a:rPr>
              <a:t> </a:t>
            </a:r>
            <a:r>
              <a:rPr lang="en-US" b="1" dirty="0">
                <a:latin typeface="Courier New" pitchFamily="49" charset="0"/>
              </a:rPr>
              <a:t>MULT INT(60)</a:t>
            </a:r>
          </a:p>
          <a:p>
            <a:endParaRPr lang="en-US" b="1" dirty="0">
              <a:latin typeface="Courier New" pitchFamily="49" charset="0"/>
            </a:endParaRPr>
          </a:p>
          <a:p>
            <a:r>
              <a:rPr lang="en-US" b="1" dirty="0">
                <a:solidFill>
                  <a:schemeClr val="accent2"/>
                </a:solidFill>
              </a:rPr>
              <a:t>Syntax </a:t>
            </a:r>
            <a:r>
              <a:rPr lang="en-US" b="1" dirty="0" err="1">
                <a:solidFill>
                  <a:schemeClr val="accent2"/>
                </a:solidFill>
              </a:rPr>
              <a:t>Anali</a:t>
            </a:r>
            <a:r>
              <a:rPr lang="tr-TR" b="1" dirty="0">
                <a:solidFill>
                  <a:schemeClr val="accent2"/>
                </a:solidFill>
              </a:rPr>
              <a:t>z</a:t>
            </a:r>
            <a:r>
              <a:rPr lang="en-US" b="1" dirty="0">
                <a:solidFill>
                  <a:schemeClr val="accent2"/>
                </a:solidFill>
              </a:rPr>
              <a:t>:</a:t>
            </a:r>
            <a:endParaRPr lang="en-US" b="1" dirty="0">
              <a:latin typeface="Courier New" pitchFamily="49" charset="0"/>
            </a:endParaRPr>
          </a:p>
          <a:p>
            <a:r>
              <a:rPr lang="en-US" b="1" dirty="0">
                <a:latin typeface="Courier New" pitchFamily="49" charset="0"/>
              </a:rPr>
              <a:t>    ASSIGN</a:t>
            </a:r>
          </a:p>
          <a:p>
            <a:endParaRPr lang="en-US" b="1" dirty="0">
              <a:latin typeface="Courier New" pitchFamily="49" charset="0"/>
            </a:endParaRPr>
          </a:p>
          <a:p>
            <a:r>
              <a:rPr lang="en-US" b="1" dirty="0">
                <a:latin typeface="Courier New" pitchFamily="49" charset="0"/>
              </a:rPr>
              <a:t>ID(1)       ADD</a:t>
            </a:r>
          </a:p>
          <a:p>
            <a:endParaRPr lang="en-US" b="1" dirty="0">
              <a:latin typeface="Courier New" pitchFamily="49" charset="0"/>
            </a:endParaRPr>
          </a:p>
          <a:p>
            <a:r>
              <a:rPr lang="en-US" b="1" dirty="0">
                <a:latin typeface="Courier New" pitchFamily="49" charset="0"/>
              </a:rPr>
              <a:t>       ID(2)     MULT</a:t>
            </a:r>
          </a:p>
          <a:p>
            <a:endParaRPr lang="en-US" b="1" dirty="0">
              <a:latin typeface="Courier New" pitchFamily="49" charset="0"/>
            </a:endParaRPr>
          </a:p>
          <a:p>
            <a:r>
              <a:rPr lang="en-US" b="1" dirty="0">
                <a:latin typeface="Courier New" pitchFamily="49" charset="0"/>
              </a:rPr>
              <a:t>             ID(3)   INT(60)</a:t>
            </a:r>
          </a:p>
        </p:txBody>
      </p:sp>
      <p:sp>
        <p:nvSpPr>
          <p:cNvPr id="12304" name="Line 18"/>
          <p:cNvSpPr>
            <a:spLocks noChangeShapeType="1"/>
          </p:cNvSpPr>
          <p:nvPr/>
        </p:nvSpPr>
        <p:spPr bwMode="auto">
          <a:xfrm flipH="1">
            <a:off x="5562600" y="3505200"/>
            <a:ext cx="457200" cy="304800"/>
          </a:xfrm>
          <a:prstGeom prst="line">
            <a:avLst/>
          </a:prstGeom>
          <a:noFill/>
          <a:ln w="9525">
            <a:solidFill>
              <a:schemeClr val="tx1"/>
            </a:solidFill>
            <a:round/>
            <a:headEnd/>
            <a:tailEnd/>
          </a:ln>
        </p:spPr>
        <p:txBody>
          <a:bodyPr wrap="none" anchor="ctr"/>
          <a:lstStyle/>
          <a:p>
            <a:endParaRPr lang="tr-TR"/>
          </a:p>
        </p:txBody>
      </p:sp>
      <p:sp>
        <p:nvSpPr>
          <p:cNvPr id="12305" name="Line 19"/>
          <p:cNvSpPr>
            <a:spLocks noChangeShapeType="1"/>
          </p:cNvSpPr>
          <p:nvPr/>
        </p:nvSpPr>
        <p:spPr bwMode="auto">
          <a:xfrm>
            <a:off x="6019800" y="3505200"/>
            <a:ext cx="838200" cy="304800"/>
          </a:xfrm>
          <a:prstGeom prst="line">
            <a:avLst/>
          </a:prstGeom>
          <a:noFill/>
          <a:ln w="9525">
            <a:solidFill>
              <a:schemeClr val="tx1"/>
            </a:solidFill>
            <a:round/>
            <a:headEnd/>
            <a:tailEnd/>
          </a:ln>
        </p:spPr>
        <p:txBody>
          <a:bodyPr wrap="none" anchor="ctr"/>
          <a:lstStyle/>
          <a:p>
            <a:endParaRPr lang="tr-TR"/>
          </a:p>
        </p:txBody>
      </p:sp>
      <p:sp>
        <p:nvSpPr>
          <p:cNvPr id="12306" name="Line 20"/>
          <p:cNvSpPr>
            <a:spLocks noChangeShapeType="1"/>
          </p:cNvSpPr>
          <p:nvPr/>
        </p:nvSpPr>
        <p:spPr bwMode="auto">
          <a:xfrm flipH="1">
            <a:off x="6400800" y="4038600"/>
            <a:ext cx="533400" cy="304800"/>
          </a:xfrm>
          <a:prstGeom prst="line">
            <a:avLst/>
          </a:prstGeom>
          <a:noFill/>
          <a:ln w="9525">
            <a:solidFill>
              <a:schemeClr val="tx1"/>
            </a:solidFill>
            <a:round/>
            <a:headEnd/>
            <a:tailEnd/>
          </a:ln>
        </p:spPr>
        <p:txBody>
          <a:bodyPr wrap="none" anchor="ctr"/>
          <a:lstStyle/>
          <a:p>
            <a:endParaRPr lang="tr-TR"/>
          </a:p>
        </p:txBody>
      </p:sp>
      <p:sp>
        <p:nvSpPr>
          <p:cNvPr id="12307" name="Line 21"/>
          <p:cNvSpPr>
            <a:spLocks noChangeShapeType="1"/>
          </p:cNvSpPr>
          <p:nvPr/>
        </p:nvSpPr>
        <p:spPr bwMode="auto">
          <a:xfrm>
            <a:off x="6934200" y="4038600"/>
            <a:ext cx="685800" cy="304800"/>
          </a:xfrm>
          <a:prstGeom prst="line">
            <a:avLst/>
          </a:prstGeom>
          <a:noFill/>
          <a:ln w="9525">
            <a:solidFill>
              <a:schemeClr val="tx1"/>
            </a:solidFill>
            <a:round/>
            <a:headEnd/>
            <a:tailEnd/>
          </a:ln>
        </p:spPr>
        <p:txBody>
          <a:bodyPr wrap="none" anchor="ctr"/>
          <a:lstStyle/>
          <a:p>
            <a:endParaRPr lang="tr-TR"/>
          </a:p>
        </p:txBody>
      </p:sp>
      <p:sp>
        <p:nvSpPr>
          <p:cNvPr id="12308" name="Line 22"/>
          <p:cNvSpPr>
            <a:spLocks noChangeShapeType="1"/>
          </p:cNvSpPr>
          <p:nvPr/>
        </p:nvSpPr>
        <p:spPr bwMode="auto">
          <a:xfrm flipH="1">
            <a:off x="7239000" y="4648200"/>
            <a:ext cx="457200" cy="228600"/>
          </a:xfrm>
          <a:prstGeom prst="line">
            <a:avLst/>
          </a:prstGeom>
          <a:noFill/>
          <a:ln w="9525">
            <a:solidFill>
              <a:schemeClr val="tx1"/>
            </a:solidFill>
            <a:round/>
            <a:headEnd/>
            <a:tailEnd/>
          </a:ln>
        </p:spPr>
        <p:txBody>
          <a:bodyPr wrap="none" anchor="ctr"/>
          <a:lstStyle/>
          <a:p>
            <a:endParaRPr lang="tr-TR"/>
          </a:p>
        </p:txBody>
      </p:sp>
      <p:sp>
        <p:nvSpPr>
          <p:cNvPr id="12309" name="Line 23"/>
          <p:cNvSpPr>
            <a:spLocks noChangeShapeType="1"/>
          </p:cNvSpPr>
          <p:nvPr/>
        </p:nvSpPr>
        <p:spPr bwMode="auto">
          <a:xfrm>
            <a:off x="7696200" y="4648200"/>
            <a:ext cx="533400" cy="2286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4224302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3315"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3316"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7"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8"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9"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20" name="AutoShape 8"/>
          <p:cNvSpPr>
            <a:spLocks noChangeArrowheads="1"/>
          </p:cNvSpPr>
          <p:nvPr/>
        </p:nvSpPr>
        <p:spPr bwMode="auto">
          <a:xfrm>
            <a:off x="1752600" y="23622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3321"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3322"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3341"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3342"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3324"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3325"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3326" name="Text Box 16"/>
          <p:cNvSpPr txBox="1">
            <a:spLocks noChangeArrowheads="1"/>
          </p:cNvSpPr>
          <p:nvPr/>
        </p:nvSpPr>
        <p:spPr bwMode="auto">
          <a:xfrm>
            <a:off x="5029201" y="914401"/>
            <a:ext cx="4143375" cy="5584825"/>
          </a:xfrm>
          <a:prstGeom prst="rect">
            <a:avLst/>
          </a:prstGeom>
          <a:noFill/>
          <a:ln w="9525">
            <a:noFill/>
            <a:miter lim="800000"/>
            <a:headEnd/>
            <a:tailEnd/>
          </a:ln>
        </p:spPr>
        <p:txBody>
          <a:bodyPr wrap="none">
            <a:spAutoFit/>
          </a:bodyPr>
          <a:lstStyle/>
          <a:p>
            <a:r>
              <a:rPr lang="en-US" b="1" dirty="0">
                <a:solidFill>
                  <a:schemeClr val="accent2"/>
                </a:solidFill>
              </a:rPr>
              <a:t>Syntax </a:t>
            </a:r>
            <a:r>
              <a:rPr lang="en-US" b="1" dirty="0" err="1">
                <a:solidFill>
                  <a:schemeClr val="accent2"/>
                </a:solidFill>
              </a:rPr>
              <a:t>Anali</a:t>
            </a:r>
            <a:r>
              <a:rPr lang="tr-TR" b="1" dirty="0">
                <a:solidFill>
                  <a:schemeClr val="accent2"/>
                </a:solidFill>
              </a:rPr>
              <a:t>z</a:t>
            </a:r>
            <a:r>
              <a:rPr lang="en-US" b="1" dirty="0">
                <a:solidFill>
                  <a:schemeClr val="accent2"/>
                </a:solidFill>
              </a:rPr>
              <a:t>:</a:t>
            </a:r>
            <a:endParaRPr lang="en-US" b="1" dirty="0">
              <a:latin typeface="Courier New" pitchFamily="49" charset="0"/>
            </a:endParaRPr>
          </a:p>
          <a:p>
            <a:r>
              <a:rPr lang="en-US" b="1" dirty="0">
                <a:latin typeface="Courier New" pitchFamily="49" charset="0"/>
              </a:rPr>
              <a:t>    ASSIGN</a:t>
            </a:r>
          </a:p>
          <a:p>
            <a:endParaRPr lang="en-US" b="1" dirty="0">
              <a:latin typeface="Courier New" pitchFamily="49" charset="0"/>
            </a:endParaRPr>
          </a:p>
          <a:p>
            <a:r>
              <a:rPr lang="en-US" b="1" dirty="0">
                <a:latin typeface="Courier New" pitchFamily="49" charset="0"/>
              </a:rPr>
              <a:t>ID(1)       ADD</a:t>
            </a:r>
          </a:p>
          <a:p>
            <a:endParaRPr lang="en-US" b="1" dirty="0">
              <a:latin typeface="Courier New" pitchFamily="49" charset="0"/>
            </a:endParaRPr>
          </a:p>
          <a:p>
            <a:r>
              <a:rPr lang="en-US" b="1" dirty="0">
                <a:latin typeface="Courier New" pitchFamily="49" charset="0"/>
              </a:rPr>
              <a:t>       ID(2)     MULT</a:t>
            </a:r>
          </a:p>
          <a:p>
            <a:endParaRPr lang="en-US" b="1" dirty="0">
              <a:latin typeface="Courier New" pitchFamily="49" charset="0"/>
            </a:endParaRPr>
          </a:p>
          <a:p>
            <a:r>
              <a:rPr lang="en-US" b="1" dirty="0">
                <a:latin typeface="Courier New" pitchFamily="49" charset="0"/>
              </a:rPr>
              <a:t>             ID(3)   INT(60)</a:t>
            </a:r>
          </a:p>
          <a:p>
            <a:r>
              <a:rPr lang="en-US" b="1" dirty="0" err="1">
                <a:solidFill>
                  <a:schemeClr val="accent2"/>
                </a:solidFill>
              </a:rPr>
              <a:t>Sema</a:t>
            </a:r>
            <a:r>
              <a:rPr lang="tr-TR" b="1" dirty="0">
                <a:solidFill>
                  <a:schemeClr val="accent2"/>
                </a:solidFill>
              </a:rPr>
              <a:t>n</a:t>
            </a:r>
            <a:r>
              <a:rPr lang="en-US" b="1" dirty="0">
                <a:solidFill>
                  <a:schemeClr val="accent2"/>
                </a:solidFill>
              </a:rPr>
              <a:t>tic </a:t>
            </a:r>
            <a:r>
              <a:rPr lang="en-US" b="1" dirty="0" err="1">
                <a:solidFill>
                  <a:schemeClr val="accent2"/>
                </a:solidFill>
              </a:rPr>
              <a:t>Anali</a:t>
            </a:r>
            <a:r>
              <a:rPr lang="tr-TR" b="1" dirty="0">
                <a:solidFill>
                  <a:schemeClr val="accent2"/>
                </a:solidFill>
              </a:rPr>
              <a:t>z</a:t>
            </a:r>
            <a:r>
              <a:rPr lang="en-US" b="1" dirty="0">
                <a:solidFill>
                  <a:schemeClr val="accent2"/>
                </a:solidFill>
              </a:rPr>
              <a:t>:</a:t>
            </a:r>
          </a:p>
          <a:p>
            <a:r>
              <a:rPr lang="en-US" b="1" dirty="0">
                <a:latin typeface="Courier New" pitchFamily="49" charset="0"/>
              </a:rPr>
              <a:t>    ASSIGN</a:t>
            </a:r>
          </a:p>
          <a:p>
            <a:endParaRPr lang="en-US" b="1" dirty="0">
              <a:latin typeface="Courier New" pitchFamily="49" charset="0"/>
            </a:endParaRPr>
          </a:p>
          <a:p>
            <a:r>
              <a:rPr lang="en-US" b="1" dirty="0">
                <a:latin typeface="Courier New" pitchFamily="49" charset="0"/>
              </a:rPr>
              <a:t>ID(1)       ADD</a:t>
            </a:r>
          </a:p>
          <a:p>
            <a:endParaRPr lang="en-US" b="1" dirty="0">
              <a:latin typeface="Courier New" pitchFamily="49" charset="0"/>
            </a:endParaRPr>
          </a:p>
          <a:p>
            <a:r>
              <a:rPr lang="en-US" b="1" dirty="0">
                <a:latin typeface="Courier New" pitchFamily="49" charset="0"/>
              </a:rPr>
              <a:t>       ID(2)     MULT</a:t>
            </a:r>
          </a:p>
          <a:p>
            <a:endParaRPr lang="en-US" b="1" dirty="0">
              <a:latin typeface="Courier New" pitchFamily="49" charset="0"/>
            </a:endParaRPr>
          </a:p>
          <a:p>
            <a:r>
              <a:rPr lang="en-US" b="1" dirty="0">
                <a:latin typeface="Courier New" pitchFamily="49" charset="0"/>
              </a:rPr>
              <a:t>             ID(3)  int2float</a:t>
            </a:r>
          </a:p>
          <a:p>
            <a:endParaRPr lang="en-US" b="1" dirty="0">
              <a:latin typeface="Courier New" pitchFamily="49" charset="0"/>
            </a:endParaRPr>
          </a:p>
          <a:p>
            <a:r>
              <a:rPr lang="en-US" b="1" dirty="0">
                <a:latin typeface="Courier New" pitchFamily="49" charset="0"/>
              </a:rPr>
              <a:t>			INT(60)</a:t>
            </a:r>
          </a:p>
          <a:p>
            <a:endParaRPr lang="en-US" b="1" dirty="0">
              <a:latin typeface="Courier New" pitchFamily="49" charset="0"/>
            </a:endParaRPr>
          </a:p>
          <a:p>
            <a:endParaRPr lang="en-US" b="1" dirty="0">
              <a:latin typeface="Courier New" pitchFamily="49" charset="0"/>
            </a:endParaRPr>
          </a:p>
        </p:txBody>
      </p:sp>
      <p:sp>
        <p:nvSpPr>
          <p:cNvPr id="13328" name="Line 18"/>
          <p:cNvSpPr>
            <a:spLocks noChangeShapeType="1"/>
          </p:cNvSpPr>
          <p:nvPr/>
        </p:nvSpPr>
        <p:spPr bwMode="auto">
          <a:xfrm flipH="1">
            <a:off x="5562600" y="1524000"/>
            <a:ext cx="457200" cy="304800"/>
          </a:xfrm>
          <a:prstGeom prst="line">
            <a:avLst/>
          </a:prstGeom>
          <a:noFill/>
          <a:ln w="9525">
            <a:solidFill>
              <a:schemeClr val="tx1"/>
            </a:solidFill>
            <a:round/>
            <a:headEnd/>
            <a:tailEnd/>
          </a:ln>
        </p:spPr>
        <p:txBody>
          <a:bodyPr wrap="none" anchor="ctr"/>
          <a:lstStyle/>
          <a:p>
            <a:endParaRPr lang="tr-TR"/>
          </a:p>
        </p:txBody>
      </p:sp>
      <p:sp>
        <p:nvSpPr>
          <p:cNvPr id="13329" name="Line 19"/>
          <p:cNvSpPr>
            <a:spLocks noChangeShapeType="1"/>
          </p:cNvSpPr>
          <p:nvPr/>
        </p:nvSpPr>
        <p:spPr bwMode="auto">
          <a:xfrm>
            <a:off x="6019800" y="1524000"/>
            <a:ext cx="838200" cy="304800"/>
          </a:xfrm>
          <a:prstGeom prst="line">
            <a:avLst/>
          </a:prstGeom>
          <a:noFill/>
          <a:ln w="9525">
            <a:solidFill>
              <a:schemeClr val="tx1"/>
            </a:solidFill>
            <a:round/>
            <a:headEnd/>
            <a:tailEnd/>
          </a:ln>
        </p:spPr>
        <p:txBody>
          <a:bodyPr wrap="none" anchor="ctr"/>
          <a:lstStyle/>
          <a:p>
            <a:endParaRPr lang="tr-TR"/>
          </a:p>
        </p:txBody>
      </p:sp>
      <p:sp>
        <p:nvSpPr>
          <p:cNvPr id="13330" name="Line 20"/>
          <p:cNvSpPr>
            <a:spLocks noChangeShapeType="1"/>
          </p:cNvSpPr>
          <p:nvPr/>
        </p:nvSpPr>
        <p:spPr bwMode="auto">
          <a:xfrm flipH="1">
            <a:off x="6400800" y="2057400"/>
            <a:ext cx="533400" cy="304800"/>
          </a:xfrm>
          <a:prstGeom prst="line">
            <a:avLst/>
          </a:prstGeom>
          <a:noFill/>
          <a:ln w="9525">
            <a:solidFill>
              <a:schemeClr val="tx1"/>
            </a:solidFill>
            <a:round/>
            <a:headEnd/>
            <a:tailEnd/>
          </a:ln>
        </p:spPr>
        <p:txBody>
          <a:bodyPr wrap="none" anchor="ctr"/>
          <a:lstStyle/>
          <a:p>
            <a:endParaRPr lang="tr-TR"/>
          </a:p>
        </p:txBody>
      </p:sp>
      <p:sp>
        <p:nvSpPr>
          <p:cNvPr id="13331" name="Line 21"/>
          <p:cNvSpPr>
            <a:spLocks noChangeShapeType="1"/>
          </p:cNvSpPr>
          <p:nvPr/>
        </p:nvSpPr>
        <p:spPr bwMode="auto">
          <a:xfrm>
            <a:off x="6934200" y="2057400"/>
            <a:ext cx="685800" cy="304800"/>
          </a:xfrm>
          <a:prstGeom prst="line">
            <a:avLst/>
          </a:prstGeom>
          <a:noFill/>
          <a:ln w="9525">
            <a:solidFill>
              <a:schemeClr val="tx1"/>
            </a:solidFill>
            <a:round/>
            <a:headEnd/>
            <a:tailEnd/>
          </a:ln>
        </p:spPr>
        <p:txBody>
          <a:bodyPr wrap="none" anchor="ctr"/>
          <a:lstStyle/>
          <a:p>
            <a:endParaRPr lang="tr-TR"/>
          </a:p>
        </p:txBody>
      </p:sp>
      <p:sp>
        <p:nvSpPr>
          <p:cNvPr id="13332" name="Line 22"/>
          <p:cNvSpPr>
            <a:spLocks noChangeShapeType="1"/>
          </p:cNvSpPr>
          <p:nvPr/>
        </p:nvSpPr>
        <p:spPr bwMode="auto">
          <a:xfrm flipH="1">
            <a:off x="7239000" y="2590800"/>
            <a:ext cx="457200" cy="304800"/>
          </a:xfrm>
          <a:prstGeom prst="line">
            <a:avLst/>
          </a:prstGeom>
          <a:noFill/>
          <a:ln w="9525">
            <a:solidFill>
              <a:schemeClr val="tx1"/>
            </a:solidFill>
            <a:round/>
            <a:headEnd/>
            <a:tailEnd/>
          </a:ln>
        </p:spPr>
        <p:txBody>
          <a:bodyPr wrap="none" anchor="ctr"/>
          <a:lstStyle/>
          <a:p>
            <a:endParaRPr lang="tr-TR"/>
          </a:p>
        </p:txBody>
      </p:sp>
      <p:sp>
        <p:nvSpPr>
          <p:cNvPr id="13333" name="Line 23"/>
          <p:cNvSpPr>
            <a:spLocks noChangeShapeType="1"/>
          </p:cNvSpPr>
          <p:nvPr/>
        </p:nvSpPr>
        <p:spPr bwMode="auto">
          <a:xfrm>
            <a:off x="7696200" y="2590800"/>
            <a:ext cx="533400" cy="304800"/>
          </a:xfrm>
          <a:prstGeom prst="line">
            <a:avLst/>
          </a:prstGeom>
          <a:noFill/>
          <a:ln w="9525">
            <a:solidFill>
              <a:schemeClr val="tx1"/>
            </a:solidFill>
            <a:round/>
            <a:headEnd/>
            <a:tailEnd/>
          </a:ln>
        </p:spPr>
        <p:txBody>
          <a:bodyPr wrap="none" anchor="ctr"/>
          <a:lstStyle/>
          <a:p>
            <a:endParaRPr lang="tr-TR"/>
          </a:p>
        </p:txBody>
      </p:sp>
      <p:sp>
        <p:nvSpPr>
          <p:cNvPr id="13334" name="Line 24"/>
          <p:cNvSpPr>
            <a:spLocks noChangeShapeType="1"/>
          </p:cNvSpPr>
          <p:nvPr/>
        </p:nvSpPr>
        <p:spPr bwMode="auto">
          <a:xfrm flipH="1">
            <a:off x="5562600" y="3657600"/>
            <a:ext cx="457200" cy="304800"/>
          </a:xfrm>
          <a:prstGeom prst="line">
            <a:avLst/>
          </a:prstGeom>
          <a:noFill/>
          <a:ln w="9525">
            <a:solidFill>
              <a:schemeClr val="tx1"/>
            </a:solidFill>
            <a:round/>
            <a:headEnd/>
            <a:tailEnd/>
          </a:ln>
        </p:spPr>
        <p:txBody>
          <a:bodyPr wrap="none" anchor="ctr"/>
          <a:lstStyle/>
          <a:p>
            <a:endParaRPr lang="tr-TR"/>
          </a:p>
        </p:txBody>
      </p:sp>
      <p:sp>
        <p:nvSpPr>
          <p:cNvPr id="13335" name="Line 25"/>
          <p:cNvSpPr>
            <a:spLocks noChangeShapeType="1"/>
          </p:cNvSpPr>
          <p:nvPr/>
        </p:nvSpPr>
        <p:spPr bwMode="auto">
          <a:xfrm>
            <a:off x="6019800" y="3657600"/>
            <a:ext cx="838200" cy="304800"/>
          </a:xfrm>
          <a:prstGeom prst="line">
            <a:avLst/>
          </a:prstGeom>
          <a:noFill/>
          <a:ln w="9525">
            <a:solidFill>
              <a:schemeClr val="tx1"/>
            </a:solidFill>
            <a:round/>
            <a:headEnd/>
            <a:tailEnd/>
          </a:ln>
        </p:spPr>
        <p:txBody>
          <a:bodyPr wrap="none" anchor="ctr"/>
          <a:lstStyle/>
          <a:p>
            <a:endParaRPr lang="tr-TR"/>
          </a:p>
        </p:txBody>
      </p:sp>
      <p:sp>
        <p:nvSpPr>
          <p:cNvPr id="13336" name="Line 26"/>
          <p:cNvSpPr>
            <a:spLocks noChangeShapeType="1"/>
          </p:cNvSpPr>
          <p:nvPr/>
        </p:nvSpPr>
        <p:spPr bwMode="auto">
          <a:xfrm flipH="1">
            <a:off x="6400800" y="4191000"/>
            <a:ext cx="533400" cy="304800"/>
          </a:xfrm>
          <a:prstGeom prst="line">
            <a:avLst/>
          </a:prstGeom>
          <a:noFill/>
          <a:ln w="9525">
            <a:solidFill>
              <a:schemeClr val="tx1"/>
            </a:solidFill>
            <a:round/>
            <a:headEnd/>
            <a:tailEnd/>
          </a:ln>
        </p:spPr>
        <p:txBody>
          <a:bodyPr wrap="none" anchor="ctr"/>
          <a:lstStyle/>
          <a:p>
            <a:endParaRPr lang="tr-TR"/>
          </a:p>
        </p:txBody>
      </p:sp>
      <p:sp>
        <p:nvSpPr>
          <p:cNvPr id="13337" name="Line 27"/>
          <p:cNvSpPr>
            <a:spLocks noChangeShapeType="1"/>
          </p:cNvSpPr>
          <p:nvPr/>
        </p:nvSpPr>
        <p:spPr bwMode="auto">
          <a:xfrm>
            <a:off x="6934200" y="4191000"/>
            <a:ext cx="685800" cy="304800"/>
          </a:xfrm>
          <a:prstGeom prst="line">
            <a:avLst/>
          </a:prstGeom>
          <a:noFill/>
          <a:ln w="9525">
            <a:solidFill>
              <a:schemeClr val="tx1"/>
            </a:solidFill>
            <a:round/>
            <a:headEnd/>
            <a:tailEnd/>
          </a:ln>
        </p:spPr>
        <p:txBody>
          <a:bodyPr wrap="none" anchor="ctr"/>
          <a:lstStyle/>
          <a:p>
            <a:endParaRPr lang="tr-TR"/>
          </a:p>
        </p:txBody>
      </p:sp>
      <p:sp>
        <p:nvSpPr>
          <p:cNvPr id="13338" name="Line 28"/>
          <p:cNvSpPr>
            <a:spLocks noChangeShapeType="1"/>
          </p:cNvSpPr>
          <p:nvPr/>
        </p:nvSpPr>
        <p:spPr bwMode="auto">
          <a:xfrm flipH="1">
            <a:off x="7239000" y="4800600"/>
            <a:ext cx="457200" cy="228600"/>
          </a:xfrm>
          <a:prstGeom prst="line">
            <a:avLst/>
          </a:prstGeom>
          <a:noFill/>
          <a:ln w="9525">
            <a:solidFill>
              <a:schemeClr val="tx1"/>
            </a:solidFill>
            <a:round/>
            <a:headEnd/>
            <a:tailEnd/>
          </a:ln>
        </p:spPr>
        <p:txBody>
          <a:bodyPr wrap="none" anchor="ctr"/>
          <a:lstStyle/>
          <a:p>
            <a:endParaRPr lang="tr-TR"/>
          </a:p>
        </p:txBody>
      </p:sp>
      <p:sp>
        <p:nvSpPr>
          <p:cNvPr id="13339" name="Line 29"/>
          <p:cNvSpPr>
            <a:spLocks noChangeShapeType="1"/>
          </p:cNvSpPr>
          <p:nvPr/>
        </p:nvSpPr>
        <p:spPr bwMode="auto">
          <a:xfrm>
            <a:off x="7696200" y="4800600"/>
            <a:ext cx="533400" cy="228600"/>
          </a:xfrm>
          <a:prstGeom prst="line">
            <a:avLst/>
          </a:prstGeom>
          <a:noFill/>
          <a:ln w="9525">
            <a:solidFill>
              <a:schemeClr val="tx1"/>
            </a:solidFill>
            <a:round/>
            <a:headEnd/>
            <a:tailEnd/>
          </a:ln>
        </p:spPr>
        <p:txBody>
          <a:bodyPr wrap="none" anchor="ctr"/>
          <a:lstStyle/>
          <a:p>
            <a:endParaRPr lang="tr-TR"/>
          </a:p>
        </p:txBody>
      </p:sp>
      <p:sp>
        <p:nvSpPr>
          <p:cNvPr id="13340" name="Line 30"/>
          <p:cNvSpPr>
            <a:spLocks noChangeShapeType="1"/>
          </p:cNvSpPr>
          <p:nvPr/>
        </p:nvSpPr>
        <p:spPr bwMode="auto">
          <a:xfrm flipV="1">
            <a:off x="8305800" y="5334000"/>
            <a:ext cx="0" cy="304800"/>
          </a:xfrm>
          <a:prstGeom prst="line">
            <a:avLst/>
          </a:prstGeom>
          <a:noFill/>
          <a:ln w="9525">
            <a:solidFill>
              <a:schemeClr val="tx1"/>
            </a:solidFill>
            <a:round/>
            <a:headEnd/>
            <a:tailEnd/>
          </a:ln>
        </p:spPr>
        <p:txBody>
          <a:bodyPr wrap="none" anchor="ctr"/>
          <a:lstStyle/>
          <a:p>
            <a:endParaRPr lang="tr-TR"/>
          </a:p>
        </p:txBody>
      </p:sp>
      <p:sp>
        <p:nvSpPr>
          <p:cNvPr id="32"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153847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36966" y="0"/>
            <a:ext cx="8534400" cy="1507067"/>
          </a:xfrm>
        </p:spPr>
        <p:txBody>
          <a:bodyPr/>
          <a:lstStyle/>
          <a:p>
            <a:r>
              <a:rPr lang="tr-TR" dirty="0" smtClean="0">
                <a:solidFill>
                  <a:srgbClr val="C00000"/>
                </a:solidFill>
              </a:rPr>
              <a:t>Dil Çevrimi</a:t>
            </a:r>
            <a:endParaRPr lang="en-US" dirty="0">
              <a:solidFill>
                <a:srgbClr val="C00000"/>
              </a:solidFill>
            </a:endParaRPr>
          </a:p>
        </p:txBody>
      </p:sp>
      <p:sp>
        <p:nvSpPr>
          <p:cNvPr id="7171" name="Rectangle 3"/>
          <p:cNvSpPr>
            <a:spLocks noGrp="1" noChangeArrowheads="1"/>
          </p:cNvSpPr>
          <p:nvPr>
            <p:ph idx="1"/>
          </p:nvPr>
        </p:nvSpPr>
        <p:spPr>
          <a:xfrm>
            <a:off x="2136648" y="1600200"/>
            <a:ext cx="6554294" cy="4495800"/>
          </a:xfrm>
        </p:spPr>
        <p:txBody>
          <a:bodyPr>
            <a:normAutofit fontScale="92500" lnSpcReduction="20000"/>
          </a:bodyPr>
          <a:lstStyle/>
          <a:p>
            <a:r>
              <a:rPr lang="tr-TR" dirty="0"/>
              <a:t>Yüksek düzeyli </a:t>
            </a:r>
            <a:r>
              <a:rPr lang="tr-TR" dirty="0" smtClean="0"/>
              <a:t>dilde </a:t>
            </a:r>
            <a:r>
              <a:rPr lang="tr-TR" dirty="0"/>
              <a:t>yazılmış bir programın, </a:t>
            </a:r>
            <a:r>
              <a:rPr lang="tr-TR" dirty="0" smtClean="0"/>
              <a:t>bilgisayarda </a:t>
            </a:r>
            <a:r>
              <a:rPr lang="tr-TR" dirty="0"/>
              <a:t>çalıştırılabilmesi için programın, o bilgisayarın makine diline çevrilmesi gereklidir</a:t>
            </a:r>
            <a:r>
              <a:rPr lang="tr-TR" dirty="0" smtClean="0"/>
              <a:t>.</a:t>
            </a:r>
          </a:p>
          <a:p>
            <a:endParaRPr lang="tr-TR" sz="1600" dirty="0"/>
          </a:p>
          <a:p>
            <a:r>
              <a:rPr lang="tr-TR" dirty="0" smtClean="0"/>
              <a:t>Bir </a:t>
            </a:r>
            <a:r>
              <a:rPr lang="tr-TR" dirty="0"/>
              <a:t>programlama dili komutlarının makine diline çevrimini gerçekleştiren yazılımlara </a:t>
            </a:r>
            <a:r>
              <a:rPr lang="tr-TR" b="1" dirty="0">
                <a:solidFill>
                  <a:srgbClr val="FF0000"/>
                </a:solidFill>
              </a:rPr>
              <a:t>dil çevirici yazılımlar </a:t>
            </a:r>
            <a:r>
              <a:rPr lang="tr-TR" dirty="0"/>
              <a:t>denir. </a:t>
            </a:r>
            <a:endParaRPr lang="tr-TR" dirty="0" smtClean="0"/>
          </a:p>
          <a:p>
            <a:endParaRPr lang="tr-TR" sz="1900" dirty="0">
              <a:solidFill>
                <a:srgbClr val="FF0000"/>
              </a:solidFill>
            </a:endParaRPr>
          </a:p>
          <a:p>
            <a:r>
              <a:rPr lang="tr-TR" dirty="0" smtClean="0"/>
              <a:t>Dil </a:t>
            </a:r>
            <a:r>
              <a:rPr lang="tr-TR" dirty="0"/>
              <a:t>çevirici yazılımların oluşturulması ise </a:t>
            </a:r>
            <a:r>
              <a:rPr lang="tr-TR" b="1" dirty="0">
                <a:solidFill>
                  <a:srgbClr val="FF0000"/>
                </a:solidFill>
              </a:rPr>
              <a:t>dilin gerçekleştirimi</a:t>
            </a:r>
            <a:r>
              <a:rPr lang="tr-TR" dirty="0">
                <a:solidFill>
                  <a:srgbClr val="FF0000"/>
                </a:solidFill>
              </a:rPr>
              <a:t> </a:t>
            </a:r>
            <a:r>
              <a:rPr lang="tr-TR" dirty="0"/>
              <a:t>olarak adlandırılır.</a:t>
            </a:r>
            <a:br>
              <a:rPr lang="tr-TR" dirty="0"/>
            </a:br>
            <a:endParaRPr lang="tr-TR" sz="2800" dirty="0"/>
          </a:p>
          <a:p>
            <a:r>
              <a:rPr lang="tr-TR" dirty="0"/>
              <a:t>Dil çevrimi için </a:t>
            </a:r>
            <a:r>
              <a:rPr lang="tr-TR" b="1" dirty="0">
                <a:solidFill>
                  <a:srgbClr val="FF0000"/>
                </a:solidFill>
              </a:rPr>
              <a:t>derleme</a:t>
            </a:r>
            <a:r>
              <a:rPr lang="tr-TR" dirty="0"/>
              <a:t> ve </a:t>
            </a:r>
            <a:r>
              <a:rPr lang="tr-TR" b="1" dirty="0">
                <a:solidFill>
                  <a:srgbClr val="FF0000"/>
                </a:solidFill>
              </a:rPr>
              <a:t>yorumlama</a:t>
            </a:r>
            <a:r>
              <a:rPr lang="tr-TR" dirty="0"/>
              <a:t> olarak adlandırılan iki temel yöntem vardır</a:t>
            </a:r>
            <a:r>
              <a:rPr lang="tr-TR" dirty="0" smtClean="0"/>
              <a:t>.</a:t>
            </a:r>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pic>
        <p:nvPicPr>
          <p:cNvPr id="73730"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8596330" y="2204865"/>
            <a:ext cx="19621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1150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4339"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4340"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1"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2"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3"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4"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4345"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4346"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4359"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4360"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4348" name="AutoShape 14"/>
          <p:cNvSpPr>
            <a:spLocks noChangeArrowheads="1"/>
          </p:cNvSpPr>
          <p:nvPr/>
        </p:nvSpPr>
        <p:spPr bwMode="auto">
          <a:xfrm>
            <a:off x="1752600" y="30480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4349"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4350" name="Text Box 16"/>
          <p:cNvSpPr txBox="1">
            <a:spLocks noChangeArrowheads="1"/>
          </p:cNvSpPr>
          <p:nvPr/>
        </p:nvSpPr>
        <p:spPr bwMode="auto">
          <a:xfrm>
            <a:off x="5029201" y="933451"/>
            <a:ext cx="4143375" cy="4760913"/>
          </a:xfrm>
          <a:prstGeom prst="rect">
            <a:avLst/>
          </a:prstGeom>
          <a:noFill/>
          <a:ln w="9525">
            <a:noFill/>
            <a:miter lim="800000"/>
            <a:headEnd/>
            <a:tailEnd/>
          </a:ln>
        </p:spPr>
        <p:txBody>
          <a:bodyPr wrap="none">
            <a:spAutoFit/>
          </a:bodyPr>
          <a:lstStyle/>
          <a:p>
            <a:endParaRPr lang="en-US" b="1" dirty="0">
              <a:latin typeface="Courier New" pitchFamily="49" charset="0"/>
            </a:endParaRPr>
          </a:p>
          <a:p>
            <a:r>
              <a:rPr lang="en-US" b="1" dirty="0" err="1">
                <a:solidFill>
                  <a:schemeClr val="accent2"/>
                </a:solidFill>
              </a:rPr>
              <a:t>Sema</a:t>
            </a:r>
            <a:r>
              <a:rPr lang="tr-TR" b="1" dirty="0">
                <a:solidFill>
                  <a:schemeClr val="accent2"/>
                </a:solidFill>
              </a:rPr>
              <a:t>n</a:t>
            </a:r>
            <a:r>
              <a:rPr lang="en-US" b="1" dirty="0">
                <a:solidFill>
                  <a:schemeClr val="accent2"/>
                </a:solidFill>
              </a:rPr>
              <a:t>tic </a:t>
            </a:r>
            <a:r>
              <a:rPr lang="en-US" b="1" dirty="0" err="1">
                <a:solidFill>
                  <a:schemeClr val="accent2"/>
                </a:solidFill>
              </a:rPr>
              <a:t>Anali</a:t>
            </a:r>
            <a:r>
              <a:rPr lang="tr-TR" b="1" dirty="0">
                <a:solidFill>
                  <a:schemeClr val="accent2"/>
                </a:solidFill>
              </a:rPr>
              <a:t>z</a:t>
            </a:r>
            <a:r>
              <a:rPr lang="en-US" b="1" dirty="0">
                <a:solidFill>
                  <a:schemeClr val="accent2"/>
                </a:solidFill>
              </a:rPr>
              <a:t>:</a:t>
            </a:r>
          </a:p>
          <a:p>
            <a:r>
              <a:rPr lang="en-US" b="1" dirty="0">
                <a:latin typeface="Courier New" pitchFamily="49" charset="0"/>
              </a:rPr>
              <a:t>    ASSIGN</a:t>
            </a:r>
          </a:p>
          <a:p>
            <a:endParaRPr lang="en-US" b="1" dirty="0">
              <a:latin typeface="Courier New" pitchFamily="49" charset="0"/>
            </a:endParaRPr>
          </a:p>
          <a:p>
            <a:r>
              <a:rPr lang="en-US" b="1" dirty="0">
                <a:latin typeface="Courier New" pitchFamily="49" charset="0"/>
              </a:rPr>
              <a:t>ID(1)       ADD</a:t>
            </a:r>
          </a:p>
          <a:p>
            <a:endParaRPr lang="en-US" b="1" dirty="0">
              <a:latin typeface="Courier New" pitchFamily="49" charset="0"/>
            </a:endParaRPr>
          </a:p>
          <a:p>
            <a:r>
              <a:rPr lang="en-US" b="1" dirty="0">
                <a:latin typeface="Courier New" pitchFamily="49" charset="0"/>
              </a:rPr>
              <a:t>       ID(2)     MULT</a:t>
            </a:r>
          </a:p>
          <a:p>
            <a:endParaRPr lang="en-US" b="1" dirty="0">
              <a:latin typeface="Courier New" pitchFamily="49" charset="0"/>
            </a:endParaRPr>
          </a:p>
          <a:p>
            <a:r>
              <a:rPr lang="en-US" b="1" dirty="0">
                <a:latin typeface="Courier New" pitchFamily="49" charset="0"/>
              </a:rPr>
              <a:t>             ID(3)  int2float</a:t>
            </a:r>
          </a:p>
          <a:p>
            <a:endParaRPr lang="en-US" b="1" dirty="0">
              <a:latin typeface="Courier New" pitchFamily="49" charset="0"/>
            </a:endParaRPr>
          </a:p>
          <a:p>
            <a:r>
              <a:rPr lang="en-US" b="1" dirty="0">
                <a:latin typeface="Courier New" pitchFamily="49" charset="0"/>
              </a:rPr>
              <a:t>			INT(60)</a:t>
            </a:r>
          </a:p>
          <a:p>
            <a:endParaRPr lang="en-US" b="1" dirty="0">
              <a:latin typeface="Courier New" pitchFamily="49" charset="0"/>
            </a:endParaRPr>
          </a:p>
          <a:p>
            <a:r>
              <a:rPr lang="tr-TR" b="1" dirty="0">
                <a:solidFill>
                  <a:schemeClr val="accent2"/>
                </a:solidFill>
              </a:rPr>
              <a:t>Ara Kod</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int2float(60)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p:txBody>
      </p:sp>
      <p:sp>
        <p:nvSpPr>
          <p:cNvPr id="14352" name="Line 18"/>
          <p:cNvSpPr>
            <a:spLocks noChangeShapeType="1"/>
          </p:cNvSpPr>
          <p:nvPr/>
        </p:nvSpPr>
        <p:spPr bwMode="auto">
          <a:xfrm flipH="1">
            <a:off x="5562600" y="1752600"/>
            <a:ext cx="457200" cy="304800"/>
          </a:xfrm>
          <a:prstGeom prst="line">
            <a:avLst/>
          </a:prstGeom>
          <a:noFill/>
          <a:ln w="9525">
            <a:solidFill>
              <a:schemeClr val="tx1"/>
            </a:solidFill>
            <a:round/>
            <a:headEnd/>
            <a:tailEnd/>
          </a:ln>
        </p:spPr>
        <p:txBody>
          <a:bodyPr wrap="none" anchor="ctr"/>
          <a:lstStyle/>
          <a:p>
            <a:endParaRPr lang="tr-TR"/>
          </a:p>
        </p:txBody>
      </p:sp>
      <p:sp>
        <p:nvSpPr>
          <p:cNvPr id="14353" name="Line 19"/>
          <p:cNvSpPr>
            <a:spLocks noChangeShapeType="1"/>
          </p:cNvSpPr>
          <p:nvPr/>
        </p:nvSpPr>
        <p:spPr bwMode="auto">
          <a:xfrm>
            <a:off x="6019800" y="1752600"/>
            <a:ext cx="838200" cy="304800"/>
          </a:xfrm>
          <a:prstGeom prst="line">
            <a:avLst/>
          </a:prstGeom>
          <a:noFill/>
          <a:ln w="9525">
            <a:solidFill>
              <a:schemeClr val="tx1"/>
            </a:solidFill>
            <a:round/>
            <a:headEnd/>
            <a:tailEnd/>
          </a:ln>
        </p:spPr>
        <p:txBody>
          <a:bodyPr wrap="none" anchor="ctr"/>
          <a:lstStyle/>
          <a:p>
            <a:endParaRPr lang="tr-TR"/>
          </a:p>
        </p:txBody>
      </p:sp>
      <p:sp>
        <p:nvSpPr>
          <p:cNvPr id="14354" name="Line 20"/>
          <p:cNvSpPr>
            <a:spLocks noChangeShapeType="1"/>
          </p:cNvSpPr>
          <p:nvPr/>
        </p:nvSpPr>
        <p:spPr bwMode="auto">
          <a:xfrm flipH="1">
            <a:off x="6400800" y="2286000"/>
            <a:ext cx="533400" cy="304800"/>
          </a:xfrm>
          <a:prstGeom prst="line">
            <a:avLst/>
          </a:prstGeom>
          <a:noFill/>
          <a:ln w="9525">
            <a:solidFill>
              <a:schemeClr val="tx1"/>
            </a:solidFill>
            <a:round/>
            <a:headEnd/>
            <a:tailEnd/>
          </a:ln>
        </p:spPr>
        <p:txBody>
          <a:bodyPr wrap="none" anchor="ctr"/>
          <a:lstStyle/>
          <a:p>
            <a:endParaRPr lang="tr-TR"/>
          </a:p>
        </p:txBody>
      </p:sp>
      <p:sp>
        <p:nvSpPr>
          <p:cNvPr id="14355" name="Line 21"/>
          <p:cNvSpPr>
            <a:spLocks noChangeShapeType="1"/>
          </p:cNvSpPr>
          <p:nvPr/>
        </p:nvSpPr>
        <p:spPr bwMode="auto">
          <a:xfrm>
            <a:off x="6934200" y="2286000"/>
            <a:ext cx="685800" cy="304800"/>
          </a:xfrm>
          <a:prstGeom prst="line">
            <a:avLst/>
          </a:prstGeom>
          <a:noFill/>
          <a:ln w="9525">
            <a:solidFill>
              <a:schemeClr val="tx1"/>
            </a:solidFill>
            <a:round/>
            <a:headEnd/>
            <a:tailEnd/>
          </a:ln>
        </p:spPr>
        <p:txBody>
          <a:bodyPr wrap="none" anchor="ctr"/>
          <a:lstStyle/>
          <a:p>
            <a:endParaRPr lang="tr-TR"/>
          </a:p>
        </p:txBody>
      </p:sp>
      <p:sp>
        <p:nvSpPr>
          <p:cNvPr id="14356" name="Line 22"/>
          <p:cNvSpPr>
            <a:spLocks noChangeShapeType="1"/>
          </p:cNvSpPr>
          <p:nvPr/>
        </p:nvSpPr>
        <p:spPr bwMode="auto">
          <a:xfrm flipH="1">
            <a:off x="7239000" y="2895600"/>
            <a:ext cx="457200" cy="228600"/>
          </a:xfrm>
          <a:prstGeom prst="line">
            <a:avLst/>
          </a:prstGeom>
          <a:noFill/>
          <a:ln w="9525">
            <a:solidFill>
              <a:schemeClr val="tx1"/>
            </a:solidFill>
            <a:round/>
            <a:headEnd/>
            <a:tailEnd/>
          </a:ln>
        </p:spPr>
        <p:txBody>
          <a:bodyPr wrap="none" anchor="ctr"/>
          <a:lstStyle/>
          <a:p>
            <a:endParaRPr lang="tr-TR"/>
          </a:p>
        </p:txBody>
      </p:sp>
      <p:sp>
        <p:nvSpPr>
          <p:cNvPr id="14357" name="Line 23"/>
          <p:cNvSpPr>
            <a:spLocks noChangeShapeType="1"/>
          </p:cNvSpPr>
          <p:nvPr/>
        </p:nvSpPr>
        <p:spPr bwMode="auto">
          <a:xfrm>
            <a:off x="7696200" y="2895600"/>
            <a:ext cx="533400" cy="228600"/>
          </a:xfrm>
          <a:prstGeom prst="line">
            <a:avLst/>
          </a:prstGeom>
          <a:noFill/>
          <a:ln w="9525">
            <a:solidFill>
              <a:schemeClr val="tx1"/>
            </a:solidFill>
            <a:round/>
            <a:headEnd/>
            <a:tailEnd/>
          </a:ln>
        </p:spPr>
        <p:txBody>
          <a:bodyPr wrap="none" anchor="ctr"/>
          <a:lstStyle/>
          <a:p>
            <a:endParaRPr lang="tr-TR"/>
          </a:p>
        </p:txBody>
      </p:sp>
      <p:sp>
        <p:nvSpPr>
          <p:cNvPr id="14358" name="Line 24"/>
          <p:cNvSpPr>
            <a:spLocks noChangeShapeType="1"/>
          </p:cNvSpPr>
          <p:nvPr/>
        </p:nvSpPr>
        <p:spPr bwMode="auto">
          <a:xfrm flipV="1">
            <a:off x="8305800" y="3429000"/>
            <a:ext cx="0" cy="3048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3035254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5363"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5364"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5"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6"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7"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8"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5369"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5370"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5376"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537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5372"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5373"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5374" name="Text Box 16"/>
          <p:cNvSpPr txBox="1">
            <a:spLocks noChangeArrowheads="1"/>
          </p:cNvSpPr>
          <p:nvPr/>
        </p:nvSpPr>
        <p:spPr bwMode="auto">
          <a:xfrm>
            <a:off x="5029201" y="914401"/>
            <a:ext cx="3051175" cy="3662363"/>
          </a:xfrm>
          <a:prstGeom prst="rect">
            <a:avLst/>
          </a:prstGeom>
          <a:noFill/>
          <a:ln w="9525">
            <a:noFill/>
            <a:miter lim="800000"/>
            <a:headEnd/>
            <a:tailEnd/>
          </a:ln>
        </p:spPr>
        <p:txBody>
          <a:bodyPr wrap="none">
            <a:spAutoFit/>
          </a:bodyPr>
          <a:lstStyle/>
          <a:p>
            <a:r>
              <a:rPr lang="tr-TR" b="1" dirty="0">
                <a:solidFill>
                  <a:schemeClr val="accent2"/>
                </a:solidFill>
              </a:rPr>
              <a:t>Ara Kod</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int2float(60)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r>
              <a:rPr lang="tr-TR" b="1" dirty="0">
                <a:solidFill>
                  <a:schemeClr val="accent2"/>
                </a:solidFill>
              </a:rPr>
              <a:t>Optimize Kod </a:t>
            </a:r>
            <a:r>
              <a:rPr lang="en-US" b="1" dirty="0">
                <a:solidFill>
                  <a:schemeClr val="accent2"/>
                </a:solidFill>
              </a:rPr>
              <a:t>(</a:t>
            </a:r>
            <a:r>
              <a:rPr lang="en-US" b="1" dirty="0">
                <a:solidFill>
                  <a:srgbClr val="FF1E2D"/>
                </a:solidFill>
              </a:rPr>
              <a:t>step 0</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int2float(60)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endParaRPr lang="en-US" b="1" dirty="0">
              <a:latin typeface="Courier New" pitchFamily="49" charset="0"/>
            </a:endParaRPr>
          </a:p>
        </p:txBody>
      </p:sp>
      <p:sp>
        <p:nvSpPr>
          <p:cNvPr id="18"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20442928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6387"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6388"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89"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0"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1"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2"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6393"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6394"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6400"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640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6396"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6397"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6398" name="Text Box 16"/>
          <p:cNvSpPr txBox="1">
            <a:spLocks noChangeArrowheads="1"/>
          </p:cNvSpPr>
          <p:nvPr/>
        </p:nvSpPr>
        <p:spPr bwMode="auto">
          <a:xfrm>
            <a:off x="5029201" y="914401"/>
            <a:ext cx="3051175" cy="3662363"/>
          </a:xfrm>
          <a:prstGeom prst="rect">
            <a:avLst/>
          </a:prstGeom>
          <a:noFill/>
          <a:ln w="9525">
            <a:noFill/>
            <a:miter lim="800000"/>
            <a:headEnd/>
            <a:tailEnd/>
          </a:ln>
        </p:spPr>
        <p:txBody>
          <a:bodyPr wrap="none">
            <a:spAutoFit/>
          </a:bodyPr>
          <a:lstStyle/>
          <a:p>
            <a:r>
              <a:rPr lang="tr-TR" b="1" dirty="0">
                <a:solidFill>
                  <a:schemeClr val="accent2"/>
                </a:solidFill>
              </a:rPr>
              <a:t>Ara Kod</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int2float(60)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r>
              <a:rPr lang="tr-TR" b="1" dirty="0">
                <a:solidFill>
                  <a:schemeClr val="accent2"/>
                </a:solidFill>
              </a:rPr>
              <a:t>Optimize Kod </a:t>
            </a:r>
            <a:r>
              <a:rPr lang="en-US" b="1" dirty="0">
                <a:solidFill>
                  <a:schemeClr val="accent2"/>
                </a:solidFill>
              </a:rPr>
              <a:t>(</a:t>
            </a:r>
            <a:r>
              <a:rPr lang="en-US" b="1" dirty="0">
                <a:solidFill>
                  <a:srgbClr val="FF1E2D"/>
                </a:solidFill>
              </a:rPr>
              <a:t>step 1</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60.0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endParaRPr lang="en-US" b="1" dirty="0">
              <a:latin typeface="Courier New" pitchFamily="49" charset="0"/>
            </a:endParaRPr>
          </a:p>
        </p:txBody>
      </p:sp>
      <p:sp>
        <p:nvSpPr>
          <p:cNvPr id="18"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4215314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7411"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7412"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3"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4"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5"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6"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7417"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7418"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7424"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7425"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7420"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7421"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7422" name="Text Box 16"/>
          <p:cNvSpPr txBox="1">
            <a:spLocks noChangeArrowheads="1"/>
          </p:cNvSpPr>
          <p:nvPr/>
        </p:nvSpPr>
        <p:spPr bwMode="auto">
          <a:xfrm>
            <a:off x="5029201" y="914401"/>
            <a:ext cx="3051175" cy="3662363"/>
          </a:xfrm>
          <a:prstGeom prst="rect">
            <a:avLst/>
          </a:prstGeom>
          <a:noFill/>
          <a:ln w="9525">
            <a:noFill/>
            <a:miter lim="800000"/>
            <a:headEnd/>
            <a:tailEnd/>
          </a:ln>
        </p:spPr>
        <p:txBody>
          <a:bodyPr wrap="none">
            <a:spAutoFit/>
          </a:bodyPr>
          <a:lstStyle/>
          <a:p>
            <a:r>
              <a:rPr lang="tr-TR" b="1" dirty="0">
                <a:solidFill>
                  <a:schemeClr val="accent2"/>
                </a:solidFill>
              </a:rPr>
              <a:t>Ara Kod</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int2float(60)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r>
              <a:rPr lang="tr-TR" b="1" dirty="0">
                <a:solidFill>
                  <a:schemeClr val="accent2"/>
                </a:solidFill>
              </a:rPr>
              <a:t>Optimize Kod </a:t>
            </a:r>
            <a:r>
              <a:rPr lang="en-US" b="1" dirty="0">
                <a:solidFill>
                  <a:schemeClr val="accent2"/>
                </a:solidFill>
              </a:rPr>
              <a:t>(</a:t>
            </a:r>
            <a:r>
              <a:rPr lang="en-US" b="1" dirty="0">
                <a:solidFill>
                  <a:srgbClr val="FF1E2D"/>
                </a:solidFill>
              </a:rPr>
              <a:t>step 2</a:t>
            </a:r>
            <a:r>
              <a:rPr lang="en-US" b="1" dirty="0">
                <a:solidFill>
                  <a:schemeClr val="accent2"/>
                </a:solidFill>
              </a:rPr>
              <a:t>):</a:t>
            </a:r>
          </a:p>
          <a:p>
            <a:endParaRPr lang="en-US" b="1" dirty="0">
              <a:latin typeface="Courier New" pitchFamily="49" charset="0"/>
            </a:endParaRPr>
          </a:p>
          <a:p>
            <a:r>
              <a:rPr lang="en-US" b="1" dirty="0">
                <a:latin typeface="Courier New" pitchFamily="49" charset="0"/>
              </a:rPr>
              <a:t>temp2 = id3 * 60.0</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endParaRPr lang="en-US" b="1" dirty="0">
              <a:latin typeface="Courier New" pitchFamily="49" charset="0"/>
            </a:endParaRPr>
          </a:p>
        </p:txBody>
      </p:sp>
      <p:sp>
        <p:nvSpPr>
          <p:cNvPr id="18"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4263828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19459"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19460"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1"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2"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3"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4"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9465"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9466"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19472"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19473"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19468"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19469"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19470" name="Text Box 16"/>
          <p:cNvSpPr txBox="1">
            <a:spLocks noChangeArrowheads="1"/>
          </p:cNvSpPr>
          <p:nvPr/>
        </p:nvSpPr>
        <p:spPr bwMode="auto">
          <a:xfrm>
            <a:off x="5029201" y="914400"/>
            <a:ext cx="3051175" cy="2838450"/>
          </a:xfrm>
          <a:prstGeom prst="rect">
            <a:avLst/>
          </a:prstGeom>
          <a:noFill/>
          <a:ln w="9525">
            <a:noFill/>
            <a:miter lim="800000"/>
            <a:headEnd/>
            <a:tailEnd/>
          </a:ln>
        </p:spPr>
        <p:txBody>
          <a:bodyPr wrap="none">
            <a:spAutoFit/>
          </a:bodyPr>
          <a:lstStyle/>
          <a:p>
            <a:r>
              <a:rPr lang="tr-TR" b="1" dirty="0">
                <a:solidFill>
                  <a:schemeClr val="accent2"/>
                </a:solidFill>
              </a:rPr>
              <a:t>Ara Kod</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int2float(60)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r>
              <a:rPr lang="tr-TR" b="1" dirty="0">
                <a:solidFill>
                  <a:schemeClr val="accent2"/>
                </a:solidFill>
              </a:rPr>
              <a:t>Optimize Kod</a:t>
            </a:r>
            <a:r>
              <a:rPr lang="en-US" b="1" dirty="0">
                <a:solidFill>
                  <a:schemeClr val="accent2"/>
                </a:solidFill>
              </a:rPr>
              <a:t>:</a:t>
            </a:r>
          </a:p>
          <a:p>
            <a:endParaRPr lang="en-US" b="1" dirty="0">
              <a:latin typeface="Courier New" pitchFamily="49" charset="0"/>
            </a:endParaRPr>
          </a:p>
          <a:p>
            <a:r>
              <a:rPr lang="en-US" b="1" dirty="0">
                <a:latin typeface="Courier New" pitchFamily="49" charset="0"/>
              </a:rPr>
              <a:t>temp1 = id3 * 60.0</a:t>
            </a:r>
          </a:p>
          <a:p>
            <a:r>
              <a:rPr lang="en-US" b="1" dirty="0">
                <a:latin typeface="Courier New" pitchFamily="49" charset="0"/>
              </a:rPr>
              <a:t>id1 = id2 + temp1</a:t>
            </a:r>
          </a:p>
        </p:txBody>
      </p:sp>
      <p:sp>
        <p:nvSpPr>
          <p:cNvPr id="18"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36942016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52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Kaynak Program</a:t>
            </a:r>
            <a:endParaRPr lang="en-US" dirty="0">
              <a:solidFill>
                <a:srgbClr val="000000"/>
              </a:solidFill>
            </a:endParaRPr>
          </a:p>
        </p:txBody>
      </p:sp>
      <p:sp>
        <p:nvSpPr>
          <p:cNvPr id="20483" name="Rectangle 3"/>
          <p:cNvSpPr>
            <a:spLocks noChangeArrowheads="1"/>
          </p:cNvSpPr>
          <p:nvPr/>
        </p:nvSpPr>
        <p:spPr bwMode="auto">
          <a:xfrm>
            <a:off x="1752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Hedef Dil Programı</a:t>
            </a:r>
            <a:endParaRPr lang="en-US" dirty="0">
              <a:solidFill>
                <a:srgbClr val="000000"/>
              </a:solidFill>
            </a:endParaRPr>
          </a:p>
        </p:txBody>
      </p:sp>
      <p:sp>
        <p:nvSpPr>
          <p:cNvPr id="20484" name="AutoShape 4"/>
          <p:cNvSpPr>
            <a:spLocks noChangeArrowheads="1"/>
          </p:cNvSpPr>
          <p:nvPr/>
        </p:nvSpPr>
        <p:spPr bwMode="auto">
          <a:xfrm>
            <a:off x="3200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5" name="AutoShape 5"/>
          <p:cNvSpPr>
            <a:spLocks noChangeArrowheads="1"/>
          </p:cNvSpPr>
          <p:nvPr/>
        </p:nvSpPr>
        <p:spPr bwMode="auto">
          <a:xfrm>
            <a:off x="3200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6" name="AutoShape 6"/>
          <p:cNvSpPr>
            <a:spLocks noChangeArrowheads="1"/>
          </p:cNvSpPr>
          <p:nvPr/>
        </p:nvSpPr>
        <p:spPr bwMode="auto">
          <a:xfrm>
            <a:off x="3200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7" name="AutoShape 7"/>
          <p:cNvSpPr>
            <a:spLocks noChangeArrowheads="1"/>
          </p:cNvSpPr>
          <p:nvPr/>
        </p:nvSpPr>
        <p:spPr bwMode="auto">
          <a:xfrm>
            <a:off x="3200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8" name="AutoShape 8"/>
          <p:cNvSpPr>
            <a:spLocks noChangeArrowheads="1"/>
          </p:cNvSpPr>
          <p:nvPr/>
        </p:nvSpPr>
        <p:spPr bwMode="auto">
          <a:xfrm>
            <a:off x="1752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20489" name="AutoShape 9"/>
          <p:cNvSpPr>
            <a:spLocks noChangeArrowheads="1"/>
          </p:cNvSpPr>
          <p:nvPr/>
        </p:nvSpPr>
        <p:spPr bwMode="auto">
          <a:xfrm>
            <a:off x="1752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20490" name="AutoShape 10"/>
          <p:cNvSpPr>
            <a:spLocks noChangeArrowheads="1"/>
          </p:cNvSpPr>
          <p:nvPr/>
        </p:nvSpPr>
        <p:spPr bwMode="auto">
          <a:xfrm>
            <a:off x="1752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1752600" y="4572000"/>
            <a:ext cx="3124200" cy="1295400"/>
            <a:chOff x="144" y="2880"/>
            <a:chExt cx="1968" cy="816"/>
          </a:xfrm>
        </p:grpSpPr>
        <p:sp>
          <p:nvSpPr>
            <p:cNvPr id="2049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Kod Optimizasyonu</a:t>
              </a:r>
              <a:endParaRPr lang="en-US" dirty="0"/>
            </a:p>
          </p:txBody>
        </p:sp>
        <p:sp>
          <p:nvSpPr>
            <p:cNvPr id="20497" name="AutoShape 13"/>
            <p:cNvSpPr>
              <a:spLocks noChangeArrowheads="1"/>
            </p:cNvSpPr>
            <p:nvPr/>
          </p:nvSpPr>
          <p:spPr bwMode="auto">
            <a:xfrm>
              <a:off x="144" y="3312"/>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a:t>Hedef Dil Üreticisi</a:t>
              </a:r>
              <a:endParaRPr lang="en-US" dirty="0"/>
            </a:p>
          </p:txBody>
        </p:sp>
      </p:grpSp>
      <p:sp>
        <p:nvSpPr>
          <p:cNvPr id="20492" name="AutoShape 14"/>
          <p:cNvSpPr>
            <a:spLocks noChangeArrowheads="1"/>
          </p:cNvSpPr>
          <p:nvPr/>
        </p:nvSpPr>
        <p:spPr bwMode="auto">
          <a:xfrm>
            <a:off x="1752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a:t>Ara Kod Üreticisi</a:t>
            </a:r>
            <a:endParaRPr lang="en-US" dirty="0"/>
          </a:p>
        </p:txBody>
      </p:sp>
      <p:sp>
        <p:nvSpPr>
          <p:cNvPr id="20493" name="Rectangle 15"/>
          <p:cNvSpPr>
            <a:spLocks noChangeArrowheads="1"/>
          </p:cNvSpPr>
          <p:nvPr/>
        </p:nvSpPr>
        <p:spPr bwMode="auto">
          <a:xfrm>
            <a:off x="1752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a:solidFill>
                  <a:srgbClr val="000000"/>
                </a:solidFill>
              </a:rPr>
              <a:t>Ara Kod</a:t>
            </a:r>
            <a:endParaRPr lang="en-US" dirty="0">
              <a:solidFill>
                <a:srgbClr val="000000"/>
              </a:solidFill>
            </a:endParaRPr>
          </a:p>
        </p:txBody>
      </p:sp>
      <p:sp>
        <p:nvSpPr>
          <p:cNvPr id="20494" name="Text Box 16"/>
          <p:cNvSpPr txBox="1">
            <a:spLocks noChangeArrowheads="1"/>
          </p:cNvSpPr>
          <p:nvPr/>
        </p:nvSpPr>
        <p:spPr bwMode="auto">
          <a:xfrm>
            <a:off x="5029201" y="914401"/>
            <a:ext cx="3051175" cy="4760913"/>
          </a:xfrm>
          <a:prstGeom prst="rect">
            <a:avLst/>
          </a:prstGeom>
          <a:noFill/>
          <a:ln w="9525">
            <a:noFill/>
            <a:miter lim="800000"/>
            <a:headEnd/>
            <a:tailEnd/>
          </a:ln>
        </p:spPr>
        <p:txBody>
          <a:bodyPr wrap="none">
            <a:spAutoFit/>
          </a:bodyPr>
          <a:lstStyle/>
          <a:p>
            <a:r>
              <a:rPr lang="tr-TR" b="1" dirty="0">
                <a:solidFill>
                  <a:schemeClr val="accent2"/>
                </a:solidFill>
              </a:rPr>
              <a:t>Ara Kod</a:t>
            </a:r>
            <a:r>
              <a:rPr lang="en-US" b="1" dirty="0">
                <a:solidFill>
                  <a:schemeClr val="accent2"/>
                </a:solidFill>
              </a:rPr>
              <a:t>:</a:t>
            </a:r>
            <a:endParaRPr lang="en-US" b="1" dirty="0">
              <a:latin typeface="Courier New" pitchFamily="49" charset="0"/>
            </a:endParaRPr>
          </a:p>
          <a:p>
            <a:r>
              <a:rPr lang="en-US" b="1" dirty="0">
                <a:latin typeface="Courier New" pitchFamily="49" charset="0"/>
              </a:rPr>
              <a:t>temp1 = int2float(60)</a:t>
            </a:r>
          </a:p>
          <a:p>
            <a:r>
              <a:rPr lang="en-US" b="1" dirty="0">
                <a:latin typeface="Courier New" pitchFamily="49" charset="0"/>
              </a:rPr>
              <a:t>temp2 = id3 * temp1</a:t>
            </a:r>
          </a:p>
          <a:p>
            <a:r>
              <a:rPr lang="en-US" b="1" dirty="0">
                <a:latin typeface="Courier New" pitchFamily="49" charset="0"/>
              </a:rPr>
              <a:t>temp3 = id2 + temp2</a:t>
            </a:r>
          </a:p>
          <a:p>
            <a:r>
              <a:rPr lang="en-US" b="1" dirty="0">
                <a:latin typeface="Courier New" pitchFamily="49" charset="0"/>
              </a:rPr>
              <a:t>id1 = temp3</a:t>
            </a:r>
          </a:p>
          <a:p>
            <a:endParaRPr lang="en-US" b="1" dirty="0">
              <a:latin typeface="Courier New" pitchFamily="49" charset="0"/>
            </a:endParaRPr>
          </a:p>
          <a:p>
            <a:r>
              <a:rPr lang="tr-TR" b="1" dirty="0">
                <a:solidFill>
                  <a:schemeClr val="accent2"/>
                </a:solidFill>
              </a:rPr>
              <a:t>Optimize Kod</a:t>
            </a:r>
            <a:r>
              <a:rPr lang="en-US" b="1" dirty="0">
                <a:solidFill>
                  <a:schemeClr val="accent2"/>
                </a:solidFill>
              </a:rPr>
              <a:t>:</a:t>
            </a:r>
          </a:p>
          <a:p>
            <a:endParaRPr lang="en-US" b="1" dirty="0">
              <a:latin typeface="Courier New" pitchFamily="49" charset="0"/>
            </a:endParaRPr>
          </a:p>
          <a:p>
            <a:r>
              <a:rPr lang="en-US" b="1" dirty="0">
                <a:latin typeface="Courier New" pitchFamily="49" charset="0"/>
              </a:rPr>
              <a:t>temp1 = id3 * 60.0</a:t>
            </a:r>
          </a:p>
          <a:p>
            <a:r>
              <a:rPr lang="en-US" b="1" dirty="0">
                <a:latin typeface="Courier New" pitchFamily="49" charset="0"/>
              </a:rPr>
              <a:t>id1 = id2 + temp1</a:t>
            </a:r>
          </a:p>
          <a:p>
            <a:endParaRPr lang="en-US" b="1" dirty="0">
              <a:latin typeface="Courier New" pitchFamily="49" charset="0"/>
            </a:endParaRPr>
          </a:p>
          <a:p>
            <a:r>
              <a:rPr lang="tr-TR" b="1" dirty="0">
                <a:solidFill>
                  <a:schemeClr val="accent2"/>
                </a:solidFill>
              </a:rPr>
              <a:t>Hedef Kod</a:t>
            </a:r>
            <a:r>
              <a:rPr lang="en-US" b="1" dirty="0">
                <a:solidFill>
                  <a:schemeClr val="accent2"/>
                </a:solidFill>
              </a:rPr>
              <a:t>:</a:t>
            </a:r>
          </a:p>
          <a:p>
            <a:r>
              <a:rPr lang="en-US" b="1" dirty="0">
                <a:latin typeface="Courier New" pitchFamily="49" charset="0"/>
              </a:rPr>
              <a:t>MOVF id3, R2</a:t>
            </a:r>
          </a:p>
          <a:p>
            <a:r>
              <a:rPr lang="en-US" b="1" dirty="0">
                <a:latin typeface="Courier New" pitchFamily="49" charset="0"/>
              </a:rPr>
              <a:t>MULF #60.0, R2</a:t>
            </a:r>
          </a:p>
          <a:p>
            <a:r>
              <a:rPr lang="en-US" b="1" dirty="0">
                <a:latin typeface="Courier New" pitchFamily="49" charset="0"/>
              </a:rPr>
              <a:t>MOVF id2, R1</a:t>
            </a:r>
          </a:p>
          <a:p>
            <a:r>
              <a:rPr lang="en-US" b="1" dirty="0">
                <a:latin typeface="Courier New" pitchFamily="49" charset="0"/>
              </a:rPr>
              <a:t>ADDF R2, R1</a:t>
            </a:r>
          </a:p>
          <a:p>
            <a:r>
              <a:rPr lang="en-US" b="1" dirty="0">
                <a:latin typeface="Courier New" pitchFamily="49" charset="0"/>
              </a:rPr>
              <a:t>MOVF R1, id1</a:t>
            </a:r>
          </a:p>
        </p:txBody>
      </p:sp>
      <p:sp>
        <p:nvSpPr>
          <p:cNvPr id="18" name="Text Box 17"/>
          <p:cNvSpPr txBox="1">
            <a:spLocks noChangeArrowheads="1"/>
          </p:cNvSpPr>
          <p:nvPr/>
        </p:nvSpPr>
        <p:spPr bwMode="auto">
          <a:xfrm>
            <a:off x="5375275" y="142852"/>
            <a:ext cx="3531736" cy="707886"/>
          </a:xfrm>
          <a:prstGeom prst="rect">
            <a:avLst/>
          </a:prstGeom>
          <a:noFill/>
          <a:ln w="9525">
            <a:noFill/>
            <a:miter lim="800000"/>
            <a:headEnd/>
            <a:tailEnd/>
          </a:ln>
        </p:spPr>
        <p:txBody>
          <a:bodyPr wrap="none">
            <a:spAutoFit/>
          </a:bodyPr>
          <a:lstStyle/>
          <a:p>
            <a:r>
              <a:rPr lang="tr-TR" sz="4000" dirty="0">
                <a:solidFill>
                  <a:schemeClr val="tx2">
                    <a:lumMod val="75000"/>
                  </a:schemeClr>
                </a:solidFill>
              </a:rPr>
              <a:t>Örnek Derleme</a:t>
            </a:r>
            <a:endParaRPr lang="en-US" dirty="0">
              <a:solidFill>
                <a:schemeClr val="tx2">
                  <a:lumMod val="75000"/>
                </a:schemeClr>
              </a:solidFill>
            </a:endParaRPr>
          </a:p>
        </p:txBody>
      </p:sp>
    </p:spTree>
    <p:extLst>
      <p:ext uri="{BB962C8B-B14F-4D97-AF65-F5344CB8AC3E}">
        <p14:creationId xmlns:p14="http://schemas.microsoft.com/office/powerpoint/2010/main" val="41250388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Derleme ÖZET</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dirty="0"/>
          </a:p>
        </p:txBody>
      </p:sp>
      <p:sp>
        <p:nvSpPr>
          <p:cNvPr id="5" name="Rectangle 4"/>
          <p:cNvSpPr>
            <a:spLocks noChangeArrowheads="1"/>
          </p:cNvSpPr>
          <p:nvPr/>
        </p:nvSpPr>
        <p:spPr bwMode="auto">
          <a:xfrm>
            <a:off x="3181319" y="2100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Lexical Anal</a:t>
            </a:r>
            <a:r>
              <a:rPr kumimoji="1" lang="tr-TR" altLang="ko-KR" sz="1600" b="1" dirty="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6" name="Rectangle 5"/>
          <p:cNvSpPr>
            <a:spLocks noChangeArrowheads="1"/>
          </p:cNvSpPr>
          <p:nvPr/>
        </p:nvSpPr>
        <p:spPr bwMode="auto">
          <a:xfrm>
            <a:off x="3181319" y="4662475"/>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Semantic Anal</a:t>
            </a:r>
            <a:r>
              <a:rPr kumimoji="1" lang="tr-TR" altLang="ko-KR" sz="1600" b="1" dirty="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7" name="Rectangle 6"/>
          <p:cNvSpPr>
            <a:spLocks noChangeArrowheads="1"/>
          </p:cNvSpPr>
          <p:nvPr/>
        </p:nvSpPr>
        <p:spPr bwMode="auto">
          <a:xfrm>
            <a:off x="3181319" y="3090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Syntax Anal</a:t>
            </a:r>
            <a:r>
              <a:rPr kumimoji="1" lang="tr-TR" altLang="ko-KR" sz="1600" b="1" dirty="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8" name="Rectangle 7"/>
          <p:cNvSpPr>
            <a:spLocks noChangeArrowheads="1"/>
          </p:cNvSpPr>
          <p:nvPr/>
        </p:nvSpPr>
        <p:spPr bwMode="auto">
          <a:xfrm>
            <a:off x="6461094" y="4767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a:latin typeface="Times New Roman" pitchFamily="18" charset="0"/>
                <a:ea typeface="굴림" pitchFamily="50" charset="-127"/>
              </a:rPr>
              <a:t>Kod Üreteci</a:t>
            </a:r>
            <a:endParaRPr kumimoji="1" lang="en-US" altLang="ko-KR" sz="1600" b="1" dirty="0">
              <a:latin typeface="Times New Roman" pitchFamily="18" charset="0"/>
              <a:ea typeface="굴림" pitchFamily="50" charset="-127"/>
            </a:endParaRPr>
          </a:p>
        </p:txBody>
      </p:sp>
      <p:sp>
        <p:nvSpPr>
          <p:cNvPr id="9" name="Rectangle 8"/>
          <p:cNvSpPr>
            <a:spLocks noChangeArrowheads="1"/>
          </p:cNvSpPr>
          <p:nvPr/>
        </p:nvSpPr>
        <p:spPr bwMode="auto">
          <a:xfrm>
            <a:off x="6461094" y="3624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a:latin typeface="Times New Roman" pitchFamily="18" charset="0"/>
                <a:ea typeface="굴림" pitchFamily="50" charset="-127"/>
              </a:rPr>
              <a:t>K</a:t>
            </a:r>
            <a:r>
              <a:rPr kumimoji="1" lang="en-US" altLang="ko-KR" sz="1600" b="1" dirty="0" err="1">
                <a:latin typeface="Times New Roman" pitchFamily="18" charset="0"/>
                <a:ea typeface="굴림" pitchFamily="50" charset="-127"/>
              </a:rPr>
              <a:t>od</a:t>
            </a:r>
            <a:r>
              <a:rPr kumimoji="1" lang="en-US" altLang="ko-KR" sz="1600" b="1" dirty="0">
                <a:latin typeface="Times New Roman" pitchFamily="18" charset="0"/>
                <a:ea typeface="굴림" pitchFamily="50" charset="-127"/>
              </a:rPr>
              <a:t> </a:t>
            </a:r>
            <a:r>
              <a:rPr kumimoji="1" lang="en-US" altLang="ko-KR" sz="1600" b="1" dirty="0" err="1">
                <a:latin typeface="Times New Roman" pitchFamily="18" charset="0"/>
                <a:ea typeface="굴림" pitchFamily="50" charset="-127"/>
              </a:rPr>
              <a:t>Optimiz</a:t>
            </a:r>
            <a:r>
              <a:rPr kumimoji="1" lang="tr-TR" altLang="ko-KR" sz="1600" b="1" dirty="0" err="1">
                <a:latin typeface="Times New Roman" pitchFamily="18" charset="0"/>
                <a:ea typeface="굴림" pitchFamily="50" charset="-127"/>
              </a:rPr>
              <a:t>asyonu</a:t>
            </a:r>
            <a:endParaRPr kumimoji="1" lang="en-US" altLang="ko-KR" sz="1600" b="1" dirty="0">
              <a:latin typeface="Times New Roman" pitchFamily="18" charset="0"/>
              <a:ea typeface="굴림" pitchFamily="50" charset="-127"/>
            </a:endParaRPr>
          </a:p>
        </p:txBody>
      </p:sp>
      <p:sp>
        <p:nvSpPr>
          <p:cNvPr id="10" name="Rectangle 9"/>
          <p:cNvSpPr>
            <a:spLocks noChangeArrowheads="1"/>
          </p:cNvSpPr>
          <p:nvPr/>
        </p:nvSpPr>
        <p:spPr bwMode="auto">
          <a:xfrm>
            <a:off x="6461094" y="1947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a:latin typeface="Times New Roman" pitchFamily="18" charset="0"/>
                <a:ea typeface="굴림" pitchFamily="50" charset="-127"/>
              </a:rPr>
              <a:t>Ara Kod Üreteci</a:t>
            </a:r>
            <a:endParaRPr kumimoji="1" lang="en-US" altLang="ko-KR" sz="1600" b="1" dirty="0">
              <a:latin typeface="Times New Roman" pitchFamily="18" charset="0"/>
              <a:ea typeface="굴림" pitchFamily="50" charset="-127"/>
            </a:endParaRPr>
          </a:p>
        </p:txBody>
      </p:sp>
      <p:sp>
        <p:nvSpPr>
          <p:cNvPr id="11" name="Text Box 10"/>
          <p:cNvSpPr txBox="1">
            <a:spLocks noChangeArrowheads="1"/>
          </p:cNvSpPr>
          <p:nvPr/>
        </p:nvSpPr>
        <p:spPr bwMode="auto">
          <a:xfrm>
            <a:off x="1523969" y="1643050"/>
            <a:ext cx="4504759"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latinLnBrk="1"/>
            <a:r>
              <a:rPr lang="en-US" sz="1600" b="1" dirty="0" err="1">
                <a:latin typeface="Courier New" pitchFamily="49" charset="0"/>
              </a:rPr>
              <a:t>cur_time</a:t>
            </a:r>
            <a:r>
              <a:rPr lang="en-US" sz="1600" b="1" dirty="0">
                <a:latin typeface="Courier New" pitchFamily="49" charset="0"/>
              </a:rPr>
              <a:t> = </a:t>
            </a:r>
            <a:r>
              <a:rPr lang="en-US" sz="1600" b="1" dirty="0" err="1">
                <a:latin typeface="Courier New" pitchFamily="49" charset="0"/>
              </a:rPr>
              <a:t>start_time</a:t>
            </a:r>
            <a:r>
              <a:rPr lang="en-US" sz="1600" b="1" dirty="0">
                <a:latin typeface="Courier New" pitchFamily="49" charset="0"/>
              </a:rPr>
              <a:t> + cycles * 60</a:t>
            </a:r>
            <a:endParaRPr kumimoji="1" lang="en-US" altLang="ko-KR" sz="1600" b="1" dirty="0">
              <a:latin typeface="Times New Roman" pitchFamily="18" charset="0"/>
              <a:ea typeface="굴림" pitchFamily="50" charset="-127"/>
            </a:endParaRPr>
          </a:p>
        </p:txBody>
      </p:sp>
      <p:sp>
        <p:nvSpPr>
          <p:cNvPr id="12" name="Text Box 11"/>
          <p:cNvSpPr txBox="1">
            <a:spLocks noChangeArrowheads="1"/>
          </p:cNvSpPr>
          <p:nvPr/>
        </p:nvSpPr>
        <p:spPr bwMode="auto">
          <a:xfrm>
            <a:off x="3546445" y="2590380"/>
            <a:ext cx="1925527"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dirty="0">
                <a:latin typeface="Times New Roman" pitchFamily="18" charset="0"/>
                <a:ea typeface="굴림" pitchFamily="50" charset="-127"/>
              </a:rPr>
              <a:t>id1 := id2 + id3 * 60</a:t>
            </a:r>
          </a:p>
        </p:txBody>
      </p:sp>
      <p:grpSp>
        <p:nvGrpSpPr>
          <p:cNvPr id="13" name="Group 12"/>
          <p:cNvGrpSpPr>
            <a:grpSpLocks/>
          </p:cNvGrpSpPr>
          <p:nvPr/>
        </p:nvGrpSpPr>
        <p:grpSpPr bwMode="auto">
          <a:xfrm>
            <a:off x="3482944" y="3430574"/>
            <a:ext cx="1987550" cy="1088646"/>
            <a:chOff x="672" y="1869"/>
            <a:chExt cx="1252" cy="901"/>
          </a:xfrm>
        </p:grpSpPr>
        <p:sp>
          <p:nvSpPr>
            <p:cNvPr id="14" name="Text Box 13"/>
            <p:cNvSpPr txBox="1">
              <a:spLocks noChangeArrowheads="1"/>
            </p:cNvSpPr>
            <p:nvPr/>
          </p:nvSpPr>
          <p:spPr bwMode="auto">
            <a:xfrm>
              <a:off x="960" y="1869"/>
              <a:ext cx="233"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5" name="Text Box 14"/>
            <p:cNvSpPr txBox="1">
              <a:spLocks noChangeArrowheads="1"/>
            </p:cNvSpPr>
            <p:nvPr/>
          </p:nvSpPr>
          <p:spPr bwMode="auto">
            <a:xfrm>
              <a:off x="672" y="2059"/>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16" name="Text Box 15"/>
            <p:cNvSpPr txBox="1">
              <a:spLocks noChangeArrowheads="1"/>
            </p:cNvSpPr>
            <p:nvPr/>
          </p:nvSpPr>
          <p:spPr bwMode="auto">
            <a:xfrm>
              <a:off x="1200" y="2059"/>
              <a:ext cx="190"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7" name="Text Box 16"/>
            <p:cNvSpPr txBox="1">
              <a:spLocks noChangeArrowheads="1"/>
            </p:cNvSpPr>
            <p:nvPr/>
          </p:nvSpPr>
          <p:spPr bwMode="auto">
            <a:xfrm>
              <a:off x="920" y="2251"/>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18" name="Text Box 17"/>
            <p:cNvSpPr txBox="1">
              <a:spLocks noChangeArrowheads="1"/>
            </p:cNvSpPr>
            <p:nvPr/>
          </p:nvSpPr>
          <p:spPr bwMode="auto">
            <a:xfrm>
              <a:off x="1440" y="2280"/>
              <a:ext cx="180" cy="27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9" name="Text Box 18"/>
            <p:cNvSpPr txBox="1">
              <a:spLocks noChangeArrowheads="1"/>
            </p:cNvSpPr>
            <p:nvPr/>
          </p:nvSpPr>
          <p:spPr bwMode="auto">
            <a:xfrm>
              <a:off x="1160" y="2490"/>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20" name="Text Box 19"/>
            <p:cNvSpPr txBox="1">
              <a:spLocks noChangeArrowheads="1"/>
            </p:cNvSpPr>
            <p:nvPr/>
          </p:nvSpPr>
          <p:spPr bwMode="auto">
            <a:xfrm>
              <a:off x="1680" y="2491"/>
              <a:ext cx="244" cy="278"/>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21" name="AutoShape 20"/>
            <p:cNvCxnSpPr>
              <a:cxnSpLocks noChangeShapeType="1"/>
              <a:stCxn id="14" idx="1"/>
              <a:endCxn id="15" idx="0"/>
            </p:cNvCxnSpPr>
            <p:nvPr/>
          </p:nvCxnSpPr>
          <p:spPr bwMode="auto">
            <a:xfrm rot="10800000" flipV="1">
              <a:off x="816" y="2009"/>
              <a:ext cx="144"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2" name="AutoShape 21"/>
            <p:cNvCxnSpPr>
              <a:cxnSpLocks noChangeShapeType="1"/>
              <a:stCxn id="14" idx="3"/>
              <a:endCxn id="16" idx="0"/>
            </p:cNvCxnSpPr>
            <p:nvPr/>
          </p:nvCxnSpPr>
          <p:spPr bwMode="auto">
            <a:xfrm>
              <a:off x="1193" y="2009"/>
              <a:ext cx="102"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3" name="AutoShape 22"/>
            <p:cNvCxnSpPr>
              <a:cxnSpLocks noChangeShapeType="1"/>
              <a:stCxn id="16" idx="1"/>
              <a:endCxn id="17" idx="0"/>
            </p:cNvCxnSpPr>
            <p:nvPr/>
          </p:nvCxnSpPr>
          <p:spPr bwMode="auto">
            <a:xfrm rot="10800000" flipV="1">
              <a:off x="1064" y="2199"/>
              <a:ext cx="136" cy="5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4" name="AutoShape 23"/>
            <p:cNvCxnSpPr>
              <a:cxnSpLocks noChangeShapeType="1"/>
              <a:stCxn id="16" idx="3"/>
              <a:endCxn id="18" idx="0"/>
            </p:cNvCxnSpPr>
            <p:nvPr/>
          </p:nvCxnSpPr>
          <p:spPr bwMode="auto">
            <a:xfrm>
              <a:off x="1390" y="2199"/>
              <a:ext cx="140" cy="8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5" name="AutoShape 24"/>
            <p:cNvCxnSpPr>
              <a:cxnSpLocks noChangeShapeType="1"/>
              <a:stCxn id="18" idx="1"/>
              <a:endCxn id="19" idx="0"/>
            </p:cNvCxnSpPr>
            <p:nvPr/>
          </p:nvCxnSpPr>
          <p:spPr bwMode="auto">
            <a:xfrm rot="10800000" flipV="1">
              <a:off x="1304" y="2420"/>
              <a:ext cx="136" cy="7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6" name="AutoShape 25"/>
            <p:cNvCxnSpPr>
              <a:cxnSpLocks noChangeShapeType="1"/>
              <a:stCxn id="18" idx="3"/>
              <a:endCxn id="20" idx="0"/>
            </p:cNvCxnSpPr>
            <p:nvPr/>
          </p:nvCxnSpPr>
          <p:spPr bwMode="auto">
            <a:xfrm>
              <a:off x="1620" y="2418"/>
              <a:ext cx="182" cy="106"/>
            </a:xfrm>
            <a:prstGeom prst="straightConnector1">
              <a:avLst/>
            </a:prstGeom>
            <a:noFill/>
            <a:ln w="9525">
              <a:solidFill>
                <a:schemeClr val="tx1"/>
              </a:solidFill>
              <a:round/>
              <a:headEnd/>
              <a:tailEnd/>
            </a:ln>
            <a:effectLst/>
            <a:scene3d>
              <a:camera prst="orthographicFront"/>
              <a:lightRig rig="threePt" dir="t"/>
            </a:scene3d>
            <a:sp3d>
              <a:bevelT/>
            </a:sp3d>
          </p:spPr>
        </p:cxnSp>
      </p:grpSp>
      <p:grpSp>
        <p:nvGrpSpPr>
          <p:cNvPr id="27" name="Group 26"/>
          <p:cNvGrpSpPr>
            <a:grpSpLocks/>
          </p:cNvGrpSpPr>
          <p:nvPr/>
        </p:nvGrpSpPr>
        <p:grpSpPr bwMode="auto">
          <a:xfrm>
            <a:off x="3321019" y="5011725"/>
            <a:ext cx="2384426" cy="1479550"/>
            <a:chOff x="768" y="2808"/>
            <a:chExt cx="1502" cy="1149"/>
          </a:xfrm>
        </p:grpSpPr>
        <p:sp>
          <p:nvSpPr>
            <p:cNvPr id="28" name="Text Box 27"/>
            <p:cNvSpPr txBox="1">
              <a:spLocks noChangeArrowheads="1"/>
            </p:cNvSpPr>
            <p:nvPr/>
          </p:nvSpPr>
          <p:spPr bwMode="auto">
            <a:xfrm>
              <a:off x="1056" y="2808"/>
              <a:ext cx="233"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29" name="Text Box 28"/>
            <p:cNvSpPr txBox="1">
              <a:spLocks noChangeArrowheads="1"/>
            </p:cNvSpPr>
            <p:nvPr/>
          </p:nvSpPr>
          <p:spPr bwMode="auto">
            <a:xfrm>
              <a:off x="768" y="3000"/>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30" name="Text Box 29"/>
            <p:cNvSpPr txBox="1">
              <a:spLocks noChangeArrowheads="1"/>
            </p:cNvSpPr>
            <p:nvPr/>
          </p:nvSpPr>
          <p:spPr bwMode="auto">
            <a:xfrm>
              <a:off x="1296" y="3000"/>
              <a:ext cx="1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1" name="Text Box 30"/>
            <p:cNvSpPr txBox="1">
              <a:spLocks noChangeArrowheads="1"/>
            </p:cNvSpPr>
            <p:nvPr/>
          </p:nvSpPr>
          <p:spPr bwMode="auto">
            <a:xfrm>
              <a:off x="1016" y="3192"/>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32" name="Text Box 31"/>
            <p:cNvSpPr txBox="1">
              <a:spLocks noChangeArrowheads="1"/>
            </p:cNvSpPr>
            <p:nvPr/>
          </p:nvSpPr>
          <p:spPr bwMode="auto">
            <a:xfrm>
              <a:off x="1536" y="3220"/>
              <a:ext cx="180" cy="261"/>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3" name="Text Box 32"/>
            <p:cNvSpPr txBox="1">
              <a:spLocks noChangeArrowheads="1"/>
            </p:cNvSpPr>
            <p:nvPr/>
          </p:nvSpPr>
          <p:spPr bwMode="auto">
            <a:xfrm>
              <a:off x="1256" y="3433"/>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34" name="Text Box 33"/>
            <p:cNvSpPr txBox="1">
              <a:spLocks noChangeArrowheads="1"/>
            </p:cNvSpPr>
            <p:nvPr/>
          </p:nvSpPr>
          <p:spPr bwMode="auto">
            <a:xfrm>
              <a:off x="1776" y="3696"/>
              <a:ext cx="336" cy="261"/>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35" name="AutoShape 34"/>
            <p:cNvCxnSpPr>
              <a:cxnSpLocks noChangeShapeType="1"/>
              <a:stCxn id="28" idx="1"/>
              <a:endCxn id="29" idx="0"/>
            </p:cNvCxnSpPr>
            <p:nvPr/>
          </p:nvCxnSpPr>
          <p:spPr bwMode="auto">
            <a:xfrm rot="10800000" flipV="1">
              <a:off x="912" y="2939"/>
              <a:ext cx="144"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6" name="AutoShape 35"/>
            <p:cNvCxnSpPr>
              <a:cxnSpLocks noChangeShapeType="1"/>
              <a:stCxn id="28" idx="3"/>
              <a:endCxn id="30" idx="0"/>
            </p:cNvCxnSpPr>
            <p:nvPr/>
          </p:nvCxnSpPr>
          <p:spPr bwMode="auto">
            <a:xfrm>
              <a:off x="1289" y="2939"/>
              <a:ext cx="101"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7" name="AutoShape 36"/>
            <p:cNvCxnSpPr>
              <a:cxnSpLocks noChangeShapeType="1"/>
              <a:stCxn id="30" idx="1"/>
              <a:endCxn id="31" idx="0"/>
            </p:cNvCxnSpPr>
            <p:nvPr/>
          </p:nvCxnSpPr>
          <p:spPr bwMode="auto">
            <a:xfrm rot="10800000" flipV="1">
              <a:off x="1160" y="3131"/>
              <a:ext cx="136"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8" name="AutoShape 37"/>
            <p:cNvCxnSpPr>
              <a:cxnSpLocks noChangeShapeType="1"/>
              <a:stCxn id="30" idx="3"/>
              <a:endCxn id="32" idx="0"/>
            </p:cNvCxnSpPr>
            <p:nvPr/>
          </p:nvCxnSpPr>
          <p:spPr bwMode="auto">
            <a:xfrm>
              <a:off x="1485" y="3131"/>
              <a:ext cx="141" cy="89"/>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9" name="AutoShape 38"/>
            <p:cNvCxnSpPr>
              <a:cxnSpLocks noChangeShapeType="1"/>
              <a:stCxn id="32" idx="1"/>
              <a:endCxn id="33" idx="0"/>
            </p:cNvCxnSpPr>
            <p:nvPr/>
          </p:nvCxnSpPr>
          <p:spPr bwMode="auto">
            <a:xfrm rot="10800000" flipV="1">
              <a:off x="1400" y="3350"/>
              <a:ext cx="136" cy="82"/>
            </a:xfrm>
            <a:prstGeom prst="straightConnector1">
              <a:avLst/>
            </a:prstGeom>
            <a:noFill/>
            <a:ln w="9525">
              <a:solidFill>
                <a:schemeClr val="tx1"/>
              </a:solidFill>
              <a:round/>
              <a:headEnd/>
              <a:tailEnd/>
            </a:ln>
            <a:effectLst/>
            <a:scene3d>
              <a:camera prst="orthographicFront"/>
              <a:lightRig rig="threePt" dir="t"/>
            </a:scene3d>
            <a:sp3d>
              <a:bevelT/>
            </a:sp3d>
          </p:spPr>
        </p:cxnSp>
        <p:sp>
          <p:nvSpPr>
            <p:cNvPr id="40" name="Text Box 39"/>
            <p:cNvSpPr txBox="1">
              <a:spLocks noChangeArrowheads="1"/>
            </p:cNvSpPr>
            <p:nvPr/>
          </p:nvSpPr>
          <p:spPr bwMode="auto">
            <a:xfrm>
              <a:off x="1680" y="3412"/>
              <a:ext cx="590"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inttoreal</a:t>
              </a:r>
            </a:p>
          </p:txBody>
        </p:sp>
        <p:cxnSp>
          <p:nvCxnSpPr>
            <p:cNvPr id="41" name="AutoShape 40"/>
            <p:cNvCxnSpPr>
              <a:cxnSpLocks noChangeShapeType="1"/>
              <a:stCxn id="32" idx="3"/>
              <a:endCxn id="40" idx="0"/>
            </p:cNvCxnSpPr>
            <p:nvPr/>
          </p:nvCxnSpPr>
          <p:spPr bwMode="auto">
            <a:xfrm>
              <a:off x="1716" y="3350"/>
              <a:ext cx="259" cy="6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42" name="AutoShape 41"/>
            <p:cNvCxnSpPr>
              <a:cxnSpLocks noChangeShapeType="1"/>
              <a:stCxn id="40" idx="2"/>
              <a:endCxn id="34" idx="0"/>
            </p:cNvCxnSpPr>
            <p:nvPr/>
          </p:nvCxnSpPr>
          <p:spPr bwMode="auto">
            <a:xfrm rot="5400000">
              <a:off x="1949" y="3670"/>
              <a:ext cx="21" cy="31"/>
            </a:xfrm>
            <a:prstGeom prst="straightConnector1">
              <a:avLst/>
            </a:prstGeom>
            <a:noFill/>
            <a:ln w="9525">
              <a:solidFill>
                <a:schemeClr val="tx1"/>
              </a:solidFill>
              <a:round/>
              <a:headEnd/>
              <a:tailEnd/>
            </a:ln>
            <a:effectLst/>
            <a:scene3d>
              <a:camera prst="orthographicFront"/>
              <a:lightRig rig="threePt" dir="t"/>
            </a:scene3d>
            <a:sp3d>
              <a:bevelT/>
            </a:sp3d>
          </p:spPr>
        </p:cxnSp>
      </p:grpSp>
      <p:sp>
        <p:nvSpPr>
          <p:cNvPr id="43" name="Text Box 42"/>
          <p:cNvSpPr txBox="1">
            <a:spLocks noChangeArrowheads="1"/>
          </p:cNvSpPr>
          <p:nvPr/>
        </p:nvSpPr>
        <p:spPr bwMode="auto">
          <a:xfrm>
            <a:off x="6762719" y="2405050"/>
            <a:ext cx="2115772" cy="1077218"/>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inttoreal(60)</a:t>
            </a:r>
          </a:p>
          <a:p>
            <a:pPr algn="l" eaLnBrk="1" latinLnBrk="1" hangingPunct="1"/>
            <a:r>
              <a:rPr kumimoji="1" lang="en-US" altLang="ko-KR" sz="1600" b="1">
                <a:latin typeface="Times New Roman" pitchFamily="18" charset="0"/>
                <a:ea typeface="굴림" pitchFamily="50" charset="-127"/>
              </a:rPr>
              <a:t>temp2 := id3 * temp1</a:t>
            </a:r>
          </a:p>
          <a:p>
            <a:pPr algn="l" eaLnBrk="1" latinLnBrk="1" hangingPunct="1"/>
            <a:r>
              <a:rPr kumimoji="1" lang="en-US" altLang="ko-KR" sz="1600" b="1">
                <a:latin typeface="Times New Roman" pitchFamily="18" charset="0"/>
                <a:ea typeface="굴림" pitchFamily="50" charset="-127"/>
              </a:rPr>
              <a:t>temp3 := id2 + temp2</a:t>
            </a:r>
          </a:p>
          <a:p>
            <a:pPr algn="l" eaLnBrk="1" latinLnBrk="1" hangingPunct="1"/>
            <a:r>
              <a:rPr kumimoji="1" lang="en-US" altLang="ko-KR" sz="1600" b="1">
                <a:latin typeface="Times New Roman" pitchFamily="18" charset="0"/>
                <a:ea typeface="굴림" pitchFamily="50" charset="-127"/>
              </a:rPr>
              <a:t>id1 := temp3</a:t>
            </a:r>
          </a:p>
        </p:txBody>
      </p:sp>
      <p:sp>
        <p:nvSpPr>
          <p:cNvPr id="44" name="Text Box 43"/>
          <p:cNvSpPr txBox="1">
            <a:spLocks noChangeArrowheads="1"/>
          </p:cNvSpPr>
          <p:nvPr/>
        </p:nvSpPr>
        <p:spPr bwMode="auto">
          <a:xfrm>
            <a:off x="6862733" y="4081451"/>
            <a:ext cx="1859805" cy="584775"/>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id3 * 60.0</a:t>
            </a:r>
          </a:p>
          <a:p>
            <a:pPr algn="l" eaLnBrk="1" latinLnBrk="1" hangingPunct="1"/>
            <a:r>
              <a:rPr kumimoji="1" lang="en-US" altLang="ko-KR" sz="1600" b="1">
                <a:latin typeface="Times New Roman" pitchFamily="18" charset="0"/>
                <a:ea typeface="굴림" pitchFamily="50" charset="-127"/>
              </a:rPr>
              <a:t>id1 := id2 +  temp1</a:t>
            </a:r>
          </a:p>
        </p:txBody>
      </p:sp>
      <p:sp>
        <p:nvSpPr>
          <p:cNvPr id="45" name="Text Box 44"/>
          <p:cNvSpPr txBox="1">
            <a:spLocks noChangeArrowheads="1"/>
          </p:cNvSpPr>
          <p:nvPr/>
        </p:nvSpPr>
        <p:spPr bwMode="auto">
          <a:xfrm>
            <a:off x="6948458" y="5148251"/>
            <a:ext cx="1645387" cy="132343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MOVF  id3, R2</a:t>
            </a:r>
          </a:p>
          <a:p>
            <a:pPr algn="l" eaLnBrk="1" latinLnBrk="1" hangingPunct="1"/>
            <a:r>
              <a:rPr kumimoji="1" lang="en-US" altLang="ko-KR" sz="1600" b="1">
                <a:latin typeface="Times New Roman" pitchFamily="18" charset="0"/>
                <a:ea typeface="굴림" pitchFamily="50" charset="-127"/>
              </a:rPr>
              <a:t>MULF #60.0, R2</a:t>
            </a:r>
          </a:p>
          <a:p>
            <a:pPr algn="l" eaLnBrk="1" latinLnBrk="1" hangingPunct="1"/>
            <a:r>
              <a:rPr kumimoji="1" lang="en-US" altLang="ko-KR" sz="1600" b="1">
                <a:latin typeface="Times New Roman" pitchFamily="18" charset="0"/>
                <a:ea typeface="굴림" pitchFamily="50" charset="-127"/>
              </a:rPr>
              <a:t>MOVF id2, R1</a:t>
            </a:r>
          </a:p>
          <a:p>
            <a:pPr algn="l" eaLnBrk="1" latinLnBrk="1" hangingPunct="1"/>
            <a:r>
              <a:rPr kumimoji="1" lang="en-US" altLang="ko-KR" sz="1600" b="1">
                <a:latin typeface="Times New Roman" pitchFamily="18" charset="0"/>
                <a:ea typeface="굴림" pitchFamily="50" charset="-127"/>
              </a:rPr>
              <a:t>ADDF R2, R1</a:t>
            </a:r>
          </a:p>
          <a:p>
            <a:pPr algn="l" eaLnBrk="1" latinLnBrk="1" hangingPunct="1"/>
            <a:r>
              <a:rPr kumimoji="1" lang="en-US" altLang="ko-KR" sz="1600" b="1">
                <a:latin typeface="Times New Roman" pitchFamily="18" charset="0"/>
                <a:ea typeface="굴림" pitchFamily="50" charset="-127"/>
              </a:rPr>
              <a:t>MOVF R1, id1</a:t>
            </a:r>
          </a:p>
        </p:txBody>
      </p:sp>
      <p:cxnSp>
        <p:nvCxnSpPr>
          <p:cNvPr id="46" name="AutoShape 45"/>
          <p:cNvCxnSpPr>
            <a:cxnSpLocks noChangeShapeType="1"/>
            <a:stCxn id="11" idx="2"/>
            <a:endCxn id="5" idx="0"/>
          </p:cNvCxnSpPr>
          <p:nvPr/>
        </p:nvCxnSpPr>
        <p:spPr bwMode="auto">
          <a:xfrm rot="16200000" flipH="1">
            <a:off x="4067210" y="1690742"/>
            <a:ext cx="118646" cy="700371"/>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7" name="AutoShape 46"/>
          <p:cNvCxnSpPr>
            <a:cxnSpLocks noChangeShapeType="1"/>
          </p:cNvCxnSpPr>
          <p:nvPr/>
        </p:nvCxnSpPr>
        <p:spPr bwMode="auto">
          <a:xfrm rot="16200000" flipH="1">
            <a:off x="4310052" y="2571742"/>
            <a:ext cx="285753"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8" name="AutoShape 47"/>
          <p:cNvCxnSpPr>
            <a:cxnSpLocks noChangeShapeType="1"/>
            <a:stCxn id="7" idx="2"/>
          </p:cNvCxnSpPr>
          <p:nvPr/>
        </p:nvCxnSpPr>
        <p:spPr bwMode="auto">
          <a:xfrm>
            <a:off x="4476719" y="3395650"/>
            <a:ext cx="0" cy="152400"/>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50" name="Line 49"/>
          <p:cNvSpPr>
            <a:spLocks noChangeShapeType="1"/>
          </p:cNvSpPr>
          <p:nvPr/>
        </p:nvSpPr>
        <p:spPr bwMode="auto">
          <a:xfrm>
            <a:off x="4476719" y="45100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1" name="Line 50"/>
          <p:cNvSpPr>
            <a:spLocks noChangeShapeType="1"/>
          </p:cNvSpPr>
          <p:nvPr/>
        </p:nvSpPr>
        <p:spPr bwMode="auto">
          <a:xfrm>
            <a:off x="4476719" y="49672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2" name="Line 51"/>
          <p:cNvSpPr>
            <a:spLocks noChangeShapeType="1"/>
          </p:cNvSpPr>
          <p:nvPr/>
        </p:nvSpPr>
        <p:spPr bwMode="auto">
          <a:xfrm>
            <a:off x="7756494" y="22526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3" name="Line 52"/>
          <p:cNvSpPr>
            <a:spLocks noChangeShapeType="1"/>
          </p:cNvSpPr>
          <p:nvPr/>
        </p:nvSpPr>
        <p:spPr bwMode="auto">
          <a:xfrm>
            <a:off x="7756494" y="3471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4" name="Line 53"/>
          <p:cNvSpPr>
            <a:spLocks noChangeShapeType="1"/>
          </p:cNvSpPr>
          <p:nvPr/>
        </p:nvSpPr>
        <p:spPr bwMode="auto">
          <a:xfrm>
            <a:off x="7756494" y="3929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5" name="Line 54"/>
          <p:cNvSpPr>
            <a:spLocks noChangeShapeType="1"/>
          </p:cNvSpPr>
          <p:nvPr/>
        </p:nvSpPr>
        <p:spPr bwMode="auto">
          <a:xfrm>
            <a:off x="7756494" y="4614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6" name="Line 55"/>
          <p:cNvSpPr>
            <a:spLocks noChangeShapeType="1"/>
          </p:cNvSpPr>
          <p:nvPr/>
        </p:nvSpPr>
        <p:spPr bwMode="auto">
          <a:xfrm>
            <a:off x="7756494" y="5072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cxnSp>
        <p:nvCxnSpPr>
          <p:cNvPr id="57" name="AutoShape 56"/>
          <p:cNvCxnSpPr>
            <a:cxnSpLocks noChangeShapeType="1"/>
            <a:endCxn id="10" idx="0"/>
          </p:cNvCxnSpPr>
          <p:nvPr/>
        </p:nvCxnSpPr>
        <p:spPr bwMode="auto">
          <a:xfrm rot="5400000" flipH="1" flipV="1">
            <a:off x="4200495" y="2935276"/>
            <a:ext cx="4543425" cy="2568575"/>
          </a:xfrm>
          <a:prstGeom prst="bentConnector5">
            <a:avLst>
              <a:gd name="adj1" fmla="val -5032"/>
              <a:gd name="adj2" fmla="val 29977"/>
              <a:gd name="adj3" fmla="val 105032"/>
            </a:avLst>
          </a:prstGeom>
          <a:noFill/>
          <a:ln w="9525">
            <a:solidFill>
              <a:schemeClr val="tx1"/>
            </a:solidFill>
            <a:miter lim="800000"/>
            <a:headEnd/>
            <a:tailEnd type="triangle" w="med" len="med"/>
          </a:ln>
          <a:effectLst/>
          <a:scene3d>
            <a:camera prst="orthographicFront"/>
            <a:lightRig rig="threePt" dir="t"/>
          </a:scene3d>
          <a:sp3d>
            <a:bevelT/>
          </a:sp3d>
        </p:spPr>
      </p:cxnSp>
      <p:sp>
        <p:nvSpPr>
          <p:cNvPr id="58" name="Text Box 58"/>
          <p:cNvSpPr txBox="1">
            <a:spLocks noChangeArrowheads="1"/>
          </p:cNvSpPr>
          <p:nvPr/>
        </p:nvSpPr>
        <p:spPr bwMode="auto">
          <a:xfrm>
            <a:off x="1738282" y="1142985"/>
            <a:ext cx="914400" cy="830997"/>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a:solidFill>
                  <a:schemeClr val="accent6">
                    <a:lumMod val="75000"/>
                  </a:schemeClr>
                </a:solidFill>
                <a:ea typeface="굴림" pitchFamily="50" charset="-127"/>
              </a:rPr>
              <a:t>Kaynak Program</a:t>
            </a:r>
            <a:endParaRPr lang="en-US" b="1" dirty="0">
              <a:solidFill>
                <a:schemeClr val="accent6">
                  <a:lumMod val="75000"/>
                </a:schemeClr>
              </a:solidFill>
              <a:ea typeface="굴림" pitchFamily="50" charset="-127"/>
            </a:endParaRPr>
          </a:p>
        </p:txBody>
      </p:sp>
      <p:sp>
        <p:nvSpPr>
          <p:cNvPr id="59" name="Text Box 59"/>
          <p:cNvSpPr txBox="1">
            <a:spLocks noChangeArrowheads="1"/>
          </p:cNvSpPr>
          <p:nvPr/>
        </p:nvSpPr>
        <p:spPr bwMode="auto">
          <a:xfrm>
            <a:off x="1666844" y="3987788"/>
            <a:ext cx="1000132" cy="553998"/>
          </a:xfrm>
          <a:prstGeom prst="rect">
            <a:avLst/>
          </a:prstGeom>
          <a:noFill/>
          <a:ln w="9525" algn="ctr">
            <a:noFill/>
            <a:miter lim="800000"/>
            <a:headEnd/>
            <a:tailEnd/>
          </a:ln>
          <a:effectLst/>
          <a:scene3d>
            <a:camera prst="orthographicFront"/>
            <a:lightRig rig="threePt" dir="t"/>
          </a:scene3d>
          <a:sp3d>
            <a:bevelT/>
          </a:sp3d>
        </p:spPr>
        <p:txBody>
          <a:bodyPr wrap="square" lIns="0" tIns="0" rIns="0" bIns="0">
            <a:spAutoFit/>
          </a:bodyPr>
          <a:lstStyle/>
          <a:p>
            <a:pPr>
              <a:spcBef>
                <a:spcPct val="50000"/>
              </a:spcBef>
            </a:pPr>
            <a:r>
              <a:rPr lang="tr-TR" altLang="ko-KR" b="1" dirty="0">
                <a:solidFill>
                  <a:schemeClr val="accent6">
                    <a:lumMod val="75000"/>
                  </a:schemeClr>
                </a:solidFill>
                <a:ea typeface="굴림" pitchFamily="50" charset="-127"/>
              </a:rPr>
              <a:t>Ayrıştırma Ağacı</a:t>
            </a:r>
            <a:endParaRPr lang="en-US" b="1" dirty="0">
              <a:solidFill>
                <a:schemeClr val="accent6">
                  <a:lumMod val="75000"/>
                </a:schemeClr>
              </a:solidFill>
              <a:ea typeface="굴림" pitchFamily="50" charset="-127"/>
            </a:endParaRPr>
          </a:p>
        </p:txBody>
      </p:sp>
      <p:sp>
        <p:nvSpPr>
          <p:cNvPr id="60" name="Text Box 60"/>
          <p:cNvSpPr txBox="1">
            <a:spLocks noChangeArrowheads="1"/>
          </p:cNvSpPr>
          <p:nvPr/>
        </p:nvSpPr>
        <p:spPr bwMode="auto">
          <a:xfrm>
            <a:off x="9324944" y="2665401"/>
            <a:ext cx="1143000" cy="276999"/>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a:solidFill>
                  <a:schemeClr val="accent6">
                    <a:lumMod val="75000"/>
                  </a:schemeClr>
                </a:solidFill>
                <a:ea typeface="굴림" pitchFamily="50" charset="-127"/>
              </a:rPr>
              <a:t>Ara Kod</a:t>
            </a:r>
            <a:endParaRPr lang="en-US" b="1" dirty="0">
              <a:solidFill>
                <a:schemeClr val="accent6">
                  <a:lumMod val="75000"/>
                </a:schemeClr>
              </a:solidFill>
              <a:ea typeface="굴림" pitchFamily="50" charset="-127"/>
            </a:endParaRPr>
          </a:p>
        </p:txBody>
      </p:sp>
      <p:sp>
        <p:nvSpPr>
          <p:cNvPr id="61" name="Text Box 61"/>
          <p:cNvSpPr txBox="1">
            <a:spLocks noChangeArrowheads="1"/>
          </p:cNvSpPr>
          <p:nvPr/>
        </p:nvSpPr>
        <p:spPr bwMode="auto">
          <a:xfrm>
            <a:off x="9324944" y="5381613"/>
            <a:ext cx="11430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en-US" altLang="ko-KR" b="1" dirty="0">
                <a:solidFill>
                  <a:schemeClr val="accent6">
                    <a:lumMod val="75000"/>
                  </a:schemeClr>
                </a:solidFill>
                <a:ea typeface="굴림" pitchFamily="50" charset="-127"/>
              </a:rPr>
              <a:t>Assembly </a:t>
            </a:r>
            <a:r>
              <a:rPr lang="tr-TR" altLang="ko-KR" b="1" dirty="0">
                <a:solidFill>
                  <a:schemeClr val="accent6">
                    <a:lumMod val="75000"/>
                  </a:schemeClr>
                </a:solidFill>
                <a:ea typeface="굴림" pitchFamily="50" charset="-127"/>
              </a:rPr>
              <a:t>Kod</a:t>
            </a:r>
            <a:endParaRPr lang="en-US" b="1" dirty="0">
              <a:solidFill>
                <a:schemeClr val="accent6">
                  <a:lumMod val="75000"/>
                </a:schemeClr>
              </a:solidFill>
              <a:ea typeface="굴림" pitchFamily="50" charset="-127"/>
            </a:endParaRPr>
          </a:p>
        </p:txBody>
      </p:sp>
      <p:cxnSp>
        <p:nvCxnSpPr>
          <p:cNvPr id="68" name="AutoShape 46"/>
          <p:cNvCxnSpPr>
            <a:cxnSpLocks noChangeShapeType="1"/>
          </p:cNvCxnSpPr>
          <p:nvPr/>
        </p:nvCxnSpPr>
        <p:spPr bwMode="auto">
          <a:xfrm rot="16200000" flipH="1">
            <a:off x="4345771" y="2964651"/>
            <a:ext cx="214312" cy="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Tree>
    <p:extLst>
      <p:ext uri="{BB962C8B-B14F-4D97-AF65-F5344CB8AC3E}">
        <p14:creationId xmlns:p14="http://schemas.microsoft.com/office/powerpoint/2010/main" val="27491506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pPr eaLnBrk="1" hangingPunct="1"/>
            <a:r>
              <a:rPr lang="tr-TR" dirty="0" smtClean="0"/>
              <a:t>Önişlemciler (</a:t>
            </a:r>
            <a:r>
              <a:rPr lang="en-US" dirty="0" smtClean="0"/>
              <a:t>Preprocessors</a:t>
            </a:r>
            <a:r>
              <a:rPr lang="tr-TR" dirty="0" smtClean="0"/>
              <a:t>)</a:t>
            </a:r>
            <a:endParaRPr lang="en-US" dirty="0" smtClean="0"/>
          </a:p>
        </p:txBody>
      </p:sp>
      <p:sp>
        <p:nvSpPr>
          <p:cNvPr id="98309" name="Rectangle 3"/>
          <p:cNvSpPr>
            <a:spLocks noGrp="1" noChangeArrowheads="1"/>
          </p:cNvSpPr>
          <p:nvPr>
            <p:ph idx="1"/>
          </p:nvPr>
        </p:nvSpPr>
        <p:spPr>
          <a:xfrm>
            <a:off x="2057400" y="1219200"/>
            <a:ext cx="8153400" cy="4572000"/>
          </a:xfrm>
        </p:spPr>
        <p:txBody>
          <a:bodyPr>
            <a:normAutofit/>
          </a:bodyPr>
          <a:lstStyle/>
          <a:p>
            <a:pPr eaLnBrk="1" hangingPunct="1"/>
            <a:r>
              <a:rPr lang="tr-TR" sz="2600" dirty="0"/>
              <a:t>Önişlemci</a:t>
            </a:r>
            <a:r>
              <a:rPr lang="en-US" sz="2600" dirty="0"/>
              <a:t> </a:t>
            </a:r>
            <a:r>
              <a:rPr lang="tr-TR" sz="2600" dirty="0" err="1"/>
              <a:t>makroları</a:t>
            </a:r>
            <a:r>
              <a:rPr lang="tr-TR" sz="2600" dirty="0"/>
              <a:t> (</a:t>
            </a:r>
            <a:r>
              <a:rPr lang="en-US" sz="2600" dirty="0"/>
              <a:t>macros (instructions</a:t>
            </a:r>
            <a:r>
              <a:rPr lang="tr-TR" sz="2600" dirty="0"/>
              <a:t>-komutlar</a:t>
            </a:r>
            <a:r>
              <a:rPr lang="en-US" sz="2600" dirty="0"/>
              <a:t>)</a:t>
            </a:r>
            <a:r>
              <a:rPr lang="tr-TR" sz="2600" dirty="0"/>
              <a:t>)</a:t>
            </a:r>
            <a:r>
              <a:rPr lang="en-US" sz="2600" dirty="0"/>
              <a:t> </a:t>
            </a:r>
            <a:r>
              <a:rPr lang="tr-TR" sz="2600" dirty="0"/>
              <a:t>başka bir dosyadan dahil edilecek kodu belirtmek için yaygın olarak kullanılır</a:t>
            </a:r>
          </a:p>
          <a:p>
            <a:pPr lvl="1" eaLnBrk="1" hangingPunct="1"/>
            <a:r>
              <a:rPr lang="tr-TR" dirty="0" smtClean="0"/>
              <a:t>Tüm yorumları kaldırır</a:t>
            </a:r>
          </a:p>
          <a:p>
            <a:pPr lvl="1" eaLnBrk="1" hangingPunct="1"/>
            <a:r>
              <a:rPr lang="tr-TR" dirty="0" smtClean="0"/>
              <a:t>Dil büyük-küçük harf duyarlı değilse tüm program metnini büyük harf ya da küçük harfe değiştirebilir</a:t>
            </a:r>
            <a:endParaRPr lang="en-US" dirty="0" smtClean="0"/>
          </a:p>
          <a:p>
            <a:pPr eaLnBrk="1" hangingPunct="1"/>
            <a:r>
              <a:rPr lang="tr-TR" sz="2600" dirty="0"/>
              <a:t>Bir önişlemci, gömülü (</a:t>
            </a:r>
            <a:r>
              <a:rPr lang="en-US" sz="2600" dirty="0"/>
              <a:t>embedded</a:t>
            </a:r>
            <a:r>
              <a:rPr lang="tr-TR" sz="2600" dirty="0"/>
              <a:t>) önişlemci </a:t>
            </a:r>
            <a:r>
              <a:rPr lang="tr-TR" sz="2600" dirty="0" err="1"/>
              <a:t>makrolarını</a:t>
            </a:r>
            <a:r>
              <a:rPr lang="tr-TR" sz="2600" dirty="0"/>
              <a:t> genişletmek için programı derlenmesinden hemen önce işler</a:t>
            </a:r>
            <a:endParaRPr lang="en-US" sz="2600" dirty="0"/>
          </a:p>
          <a:p>
            <a:pPr eaLnBrk="1" hangingPunct="1"/>
            <a:r>
              <a:rPr lang="tr-TR" sz="2600" dirty="0"/>
              <a:t>İyi bilinen bir örnek</a:t>
            </a:r>
            <a:r>
              <a:rPr lang="en-US" sz="2600" dirty="0"/>
              <a:t>: C </a:t>
            </a:r>
            <a:r>
              <a:rPr lang="tr-TR" sz="2600" dirty="0"/>
              <a:t>önişlemcisi</a:t>
            </a:r>
            <a:endParaRPr lang="en-US" sz="2600" dirty="0"/>
          </a:p>
          <a:p>
            <a:pPr lvl="1" eaLnBrk="1" hangingPunct="1"/>
            <a:r>
              <a:rPr lang="en-US" b="1" dirty="0" smtClean="0">
                <a:latin typeface="Courier New" pitchFamily="49" charset="0"/>
              </a:rPr>
              <a:t>#include, #define</a:t>
            </a:r>
            <a:r>
              <a:rPr lang="en-US" b="1" dirty="0" smtClean="0"/>
              <a:t>, </a:t>
            </a:r>
            <a:r>
              <a:rPr lang="tr-TR" dirty="0" smtClean="0"/>
              <a:t>ve</a:t>
            </a:r>
            <a:r>
              <a:rPr lang="en-US" dirty="0" smtClean="0"/>
              <a:t> </a:t>
            </a:r>
            <a:r>
              <a:rPr lang="tr-TR" dirty="0" smtClean="0"/>
              <a:t>benzeri</a:t>
            </a:r>
            <a:r>
              <a:rPr lang="en-US" dirty="0" smtClean="0"/>
              <a:t> ma</a:t>
            </a:r>
            <a:r>
              <a:rPr lang="tr-TR" dirty="0" smtClean="0"/>
              <a:t>k</a:t>
            </a:r>
            <a:r>
              <a:rPr lang="en-US" dirty="0" err="1" smtClean="0"/>
              <a:t>ro</a:t>
            </a:r>
            <a:r>
              <a:rPr lang="tr-TR" dirty="0" err="1" smtClean="0"/>
              <a:t>ları</a:t>
            </a:r>
            <a:r>
              <a:rPr lang="tr-TR" dirty="0" smtClean="0"/>
              <a:t> genişletir</a:t>
            </a:r>
            <a:endParaRPr lang="en-US" dirty="0" smtClean="0"/>
          </a:p>
        </p:txBody>
      </p:sp>
      <p:sp>
        <p:nvSpPr>
          <p:cNvPr id="6" name="5 Slayt Numarası Yer Tutucusu"/>
          <p:cNvSpPr>
            <a:spLocks noGrp="1"/>
          </p:cNvSpPr>
          <p:nvPr>
            <p:ph type="sldNum" sz="quarter" idx="12"/>
          </p:nvPr>
        </p:nvSpPr>
        <p:spPr/>
        <p:txBody>
          <a:bodyPr/>
          <a:lstStyle/>
          <a:p>
            <a:pPr>
              <a:defRPr/>
            </a:pPr>
            <a:fld id="{617D8655-7DB7-43A0-B0D9-9A74AB1E468F}" type="slidenum">
              <a:rPr lang="en-US" smtClean="0"/>
              <a:pPr>
                <a:defRPr/>
              </a:pPr>
              <a:t>47</a:t>
            </a:fld>
            <a:endParaRPr lang="en-US" dirty="0"/>
          </a:p>
        </p:txBody>
      </p:sp>
    </p:spTree>
    <p:extLst>
      <p:ext uri="{BB962C8B-B14F-4D97-AF65-F5344CB8AC3E}">
        <p14:creationId xmlns:p14="http://schemas.microsoft.com/office/powerpoint/2010/main" val="40012496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a:spLocks noGrp="1" noChangeArrowheads="1"/>
          </p:cNvSpPr>
          <p:nvPr>
            <p:ph type="title"/>
          </p:nvPr>
        </p:nvSpPr>
        <p:spPr>
          <a:xfrm>
            <a:off x="2133600" y="381000"/>
            <a:ext cx="8153400" cy="1143000"/>
          </a:xfrm>
        </p:spPr>
        <p:txBody>
          <a:bodyPr/>
          <a:lstStyle/>
          <a:p>
            <a:pPr eaLnBrk="1" hangingPunct="1"/>
            <a:r>
              <a:rPr lang="tr-TR" dirty="0" smtClean="0"/>
              <a:t>Önişlemciler( </a:t>
            </a:r>
            <a:r>
              <a:rPr lang="en-US" dirty="0" smtClean="0"/>
              <a:t>Preprocessors</a:t>
            </a:r>
            <a:r>
              <a:rPr lang="tr-TR" dirty="0" smtClean="0"/>
              <a:t>)</a:t>
            </a:r>
            <a:endParaRPr lang="en-US" dirty="0" smtClean="0"/>
          </a:p>
        </p:txBody>
      </p:sp>
      <p:sp>
        <p:nvSpPr>
          <p:cNvPr id="4" name="3 Slayt Numarası Yer Tutucusu"/>
          <p:cNvSpPr>
            <a:spLocks noGrp="1"/>
          </p:cNvSpPr>
          <p:nvPr>
            <p:ph type="sldNum" sz="quarter" idx="12"/>
          </p:nvPr>
        </p:nvSpPr>
        <p:spPr/>
        <p:txBody>
          <a:bodyPr/>
          <a:lstStyle/>
          <a:p>
            <a:pPr>
              <a:defRPr/>
            </a:pPr>
            <a:fld id="{617D8655-7DB7-43A0-B0D9-9A74AB1E468F}" type="slidenum">
              <a:rPr lang="en-US" smtClean="0"/>
              <a:pPr>
                <a:defRPr/>
              </a:pPr>
              <a:t>48</a:t>
            </a:fld>
            <a:endParaRPr lang="en-US" dirty="0"/>
          </a:p>
        </p:txBody>
      </p:sp>
      <p:pic>
        <p:nvPicPr>
          <p:cNvPr id="29"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1219200" y="1371600"/>
            <a:ext cx="3962400" cy="4953000"/>
          </a:xfrm>
          <a:prstGeom prst="rect">
            <a:avLst/>
          </a:prstGeom>
          <a:noFill/>
          <a:ln w="9525">
            <a:noFill/>
            <a:miter lim="800000"/>
            <a:headEnd/>
            <a:tailEnd/>
          </a:ln>
        </p:spPr>
      </p:pic>
      <p:sp>
        <p:nvSpPr>
          <p:cNvPr id="30" name="Rectangle 4"/>
          <p:cNvSpPr/>
          <p:nvPr/>
        </p:nvSpPr>
        <p:spPr>
          <a:xfrm>
            <a:off x="5410200" y="2757488"/>
            <a:ext cx="1524000"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tr-TR">
              <a:solidFill>
                <a:srgbClr val="FFFFFF"/>
              </a:solidFill>
            </a:endParaRPr>
          </a:p>
        </p:txBody>
      </p:sp>
      <p:sp>
        <p:nvSpPr>
          <p:cNvPr id="31" name="Right Arrow 6"/>
          <p:cNvSpPr/>
          <p:nvPr/>
        </p:nvSpPr>
        <p:spPr>
          <a:xfrm>
            <a:off x="4633913" y="3006725"/>
            <a:ext cx="7620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tr-TR">
              <a:solidFill>
                <a:srgbClr val="FFFFFF"/>
              </a:solidFill>
            </a:endParaRPr>
          </a:p>
        </p:txBody>
      </p:sp>
      <p:sp>
        <p:nvSpPr>
          <p:cNvPr id="32" name="Right Arrow 7"/>
          <p:cNvSpPr/>
          <p:nvPr/>
        </p:nvSpPr>
        <p:spPr>
          <a:xfrm>
            <a:off x="6934200" y="2974975"/>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tr-TR">
              <a:solidFill>
                <a:srgbClr val="FFFFFF"/>
              </a:solidFill>
            </a:endParaRPr>
          </a:p>
        </p:txBody>
      </p:sp>
      <p:pic>
        <p:nvPicPr>
          <p:cNvPr id="3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010400" y="1370012"/>
            <a:ext cx="3962400" cy="4876800"/>
          </a:xfrm>
          <a:prstGeom prst="rect">
            <a:avLst/>
          </a:prstGeom>
          <a:noFill/>
          <a:ln w="9525">
            <a:noFill/>
            <a:miter lim="800000"/>
            <a:headEnd/>
            <a:tailEnd/>
          </a:ln>
        </p:spPr>
      </p:pic>
      <p:sp>
        <p:nvSpPr>
          <p:cNvPr id="34" name="TextBox 8"/>
          <p:cNvSpPr txBox="1">
            <a:spLocks noChangeArrowheads="1"/>
          </p:cNvSpPr>
          <p:nvPr/>
        </p:nvSpPr>
        <p:spPr bwMode="auto">
          <a:xfrm>
            <a:off x="2438400" y="6169026"/>
            <a:ext cx="1333500" cy="461665"/>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i="1" dirty="0" err="1"/>
              <a:t>input.cpp</a:t>
            </a:r>
            <a:endParaRPr lang="en-US" altLang="en-US" i="1" dirty="0"/>
          </a:p>
        </p:txBody>
      </p:sp>
      <p:sp>
        <p:nvSpPr>
          <p:cNvPr id="35" name="TextBox 10"/>
          <p:cNvSpPr txBox="1">
            <a:spLocks noChangeArrowheads="1"/>
          </p:cNvSpPr>
          <p:nvPr/>
        </p:nvSpPr>
        <p:spPr bwMode="auto">
          <a:xfrm>
            <a:off x="8128000" y="6057900"/>
            <a:ext cx="1371600" cy="461962"/>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i="1" dirty="0" err="1"/>
              <a:t>temp.cpp</a:t>
            </a:r>
            <a:endParaRPr lang="en-US" altLang="en-US" i="1" dirty="0"/>
          </a:p>
        </p:txBody>
      </p:sp>
      <p:sp>
        <p:nvSpPr>
          <p:cNvPr id="36" name="TextBox 11"/>
          <p:cNvSpPr txBox="1">
            <a:spLocks noChangeArrowheads="1"/>
          </p:cNvSpPr>
          <p:nvPr/>
        </p:nvSpPr>
        <p:spPr bwMode="auto">
          <a:xfrm>
            <a:off x="5486400" y="3014246"/>
            <a:ext cx="1524000" cy="400110"/>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altLang="en-US" sz="2000" dirty="0"/>
              <a:t>Önişlemci</a:t>
            </a:r>
            <a:endParaRPr lang="en-US" altLang="en-US" dirty="0"/>
          </a:p>
        </p:txBody>
      </p:sp>
      <p:sp>
        <p:nvSpPr>
          <p:cNvPr id="37" name="TextBox 12"/>
          <p:cNvSpPr txBox="1">
            <a:spLocks noChangeArrowheads="1"/>
          </p:cNvSpPr>
          <p:nvPr/>
        </p:nvSpPr>
        <p:spPr bwMode="auto">
          <a:xfrm>
            <a:off x="1981200" y="1979612"/>
            <a:ext cx="2362200" cy="3970338"/>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800" dirty="0"/>
              <a:t>#define MAX 50</a:t>
            </a:r>
          </a:p>
          <a:p>
            <a:r>
              <a:rPr lang="en-US" altLang="en-US" sz="1800" dirty="0"/>
              <a:t>//this is a comment</a:t>
            </a:r>
          </a:p>
          <a:p>
            <a:r>
              <a:rPr lang="en-US" altLang="en-US" sz="1800" dirty="0"/>
              <a:t>void main()</a:t>
            </a:r>
          </a:p>
          <a:p>
            <a:r>
              <a:rPr lang="en-US" altLang="en-US" sz="1800" dirty="0"/>
              <a:t>{</a:t>
            </a:r>
          </a:p>
          <a:p>
            <a:r>
              <a:rPr lang="en-US" altLang="en-US" sz="1800" dirty="0"/>
              <a:t>    </a:t>
            </a:r>
            <a:r>
              <a:rPr lang="en-US" altLang="en-US" sz="1800" dirty="0" err="1"/>
              <a:t>int</a:t>
            </a:r>
            <a:r>
              <a:rPr lang="en-US" altLang="en-US" sz="1800" dirty="0"/>
              <a:t> x;</a:t>
            </a:r>
          </a:p>
          <a:p>
            <a:r>
              <a:rPr lang="en-US" altLang="en-US" sz="1800" dirty="0"/>
              <a:t>//more comments  </a:t>
            </a:r>
          </a:p>
          <a:p>
            <a:r>
              <a:rPr lang="en-US" altLang="en-US" sz="1800" dirty="0"/>
              <a:t>    x = MAX;</a:t>
            </a:r>
          </a:p>
          <a:p>
            <a:endParaRPr lang="en-US" altLang="en-US" sz="1800" dirty="0"/>
          </a:p>
          <a:p>
            <a:r>
              <a:rPr lang="en-US" altLang="en-US" sz="1800" dirty="0"/>
              <a:t>#define MIN 10</a:t>
            </a:r>
          </a:p>
          <a:p>
            <a:r>
              <a:rPr lang="en-US" altLang="en-US" sz="1800" dirty="0"/>
              <a:t>    </a:t>
            </a:r>
          </a:p>
          <a:p>
            <a:r>
              <a:rPr lang="en-US" altLang="en-US" sz="1800" dirty="0"/>
              <a:t>   </a:t>
            </a:r>
            <a:r>
              <a:rPr lang="en-US" altLang="en-US" sz="1800" dirty="0" err="1"/>
              <a:t>int</a:t>
            </a:r>
            <a:r>
              <a:rPr lang="en-US" altLang="en-US" sz="1800" dirty="0"/>
              <a:t> y;</a:t>
            </a:r>
          </a:p>
          <a:p>
            <a:r>
              <a:rPr lang="en-US" altLang="en-US" sz="1800" dirty="0"/>
              <a:t> </a:t>
            </a:r>
          </a:p>
          <a:p>
            <a:r>
              <a:rPr lang="en-US" altLang="en-US" sz="1800" dirty="0"/>
              <a:t>   x = y – MIN;  //blah</a:t>
            </a:r>
          </a:p>
          <a:p>
            <a:r>
              <a:rPr lang="en-US" altLang="en-US" sz="1800" dirty="0"/>
              <a:t>}</a:t>
            </a:r>
          </a:p>
        </p:txBody>
      </p:sp>
      <p:sp>
        <p:nvSpPr>
          <p:cNvPr id="38" name="TextBox 14"/>
          <p:cNvSpPr txBox="1">
            <a:spLocks noChangeArrowheads="1"/>
          </p:cNvSpPr>
          <p:nvPr/>
        </p:nvSpPr>
        <p:spPr bwMode="auto">
          <a:xfrm>
            <a:off x="7810500" y="1824038"/>
            <a:ext cx="2362200" cy="2862263"/>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800"/>
              <a:t>void main()</a:t>
            </a:r>
          </a:p>
          <a:p>
            <a:r>
              <a:rPr lang="en-US" altLang="en-US" sz="1800"/>
              <a:t>{</a:t>
            </a:r>
          </a:p>
          <a:p>
            <a:r>
              <a:rPr lang="en-US" altLang="en-US" sz="1800"/>
              <a:t>    int x;</a:t>
            </a:r>
          </a:p>
          <a:p>
            <a:r>
              <a:rPr lang="en-US" altLang="en-US" sz="1800"/>
              <a:t>  </a:t>
            </a:r>
          </a:p>
          <a:p>
            <a:r>
              <a:rPr lang="en-US" altLang="en-US" sz="1800"/>
              <a:t>    x = 50;</a:t>
            </a:r>
          </a:p>
          <a:p>
            <a:r>
              <a:rPr lang="en-US" altLang="en-US" sz="1800"/>
              <a:t>    </a:t>
            </a:r>
          </a:p>
          <a:p>
            <a:r>
              <a:rPr lang="en-US" altLang="en-US" sz="1800"/>
              <a:t>   int y;</a:t>
            </a:r>
          </a:p>
          <a:p>
            <a:r>
              <a:rPr lang="en-US" altLang="en-US" sz="1800"/>
              <a:t> </a:t>
            </a:r>
          </a:p>
          <a:p>
            <a:r>
              <a:rPr lang="en-US" altLang="en-US" sz="1800"/>
              <a:t>   x = y – 10;</a:t>
            </a:r>
          </a:p>
          <a:p>
            <a:r>
              <a:rPr lang="en-US" altLang="en-US" sz="1800"/>
              <a:t>}</a:t>
            </a:r>
          </a:p>
        </p:txBody>
      </p:sp>
      <p:sp>
        <p:nvSpPr>
          <p:cNvPr id="39" name="TextBox 13"/>
          <p:cNvSpPr txBox="1">
            <a:spLocks noChangeArrowheads="1"/>
          </p:cNvSpPr>
          <p:nvPr/>
        </p:nvSpPr>
        <p:spPr bwMode="auto">
          <a:xfrm>
            <a:off x="5014914" y="4494213"/>
            <a:ext cx="2071687" cy="1200329"/>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altLang="en-US" dirty="0"/>
              <a:t>Değiştirilmiş bir kaynak dosyası üretir</a:t>
            </a:r>
            <a:endParaRPr lang="en-US" altLang="en-US" dirty="0"/>
          </a:p>
        </p:txBody>
      </p:sp>
    </p:spTree>
    <p:extLst>
      <p:ext uri="{BB962C8B-B14F-4D97-AF65-F5344CB8AC3E}">
        <p14:creationId xmlns:p14="http://schemas.microsoft.com/office/powerpoint/2010/main" val="4176927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idx="1"/>
          </p:nvPr>
        </p:nvSpPr>
        <p:spPr/>
        <p:txBody>
          <a:bodyPr>
            <a:normAutofit/>
          </a:bodyPr>
          <a:lstStyle/>
          <a:p>
            <a:r>
              <a:rPr lang="tr-TR" dirty="0" smtClean="0"/>
              <a:t>Yorumlayıcılar, bir </a:t>
            </a:r>
            <a:r>
              <a:rPr lang="tr-TR" dirty="0"/>
              <a:t>programı </a:t>
            </a:r>
            <a:r>
              <a:rPr lang="tr-TR" dirty="0" smtClean="0"/>
              <a:t>çok az ya da hiç, çalıştırma öncesi </a:t>
            </a:r>
            <a:r>
              <a:rPr lang="tr-TR" dirty="0"/>
              <a:t>işleme (</a:t>
            </a:r>
            <a:r>
              <a:rPr lang="tr-TR" dirty="0" err="1"/>
              <a:t>pre</a:t>
            </a:r>
            <a:r>
              <a:rPr lang="tr-TR" dirty="0"/>
              <a:t>-</a:t>
            </a:r>
            <a:r>
              <a:rPr lang="tr-TR" dirty="0" err="1"/>
              <a:t>processing</a:t>
            </a:r>
            <a:r>
              <a:rPr lang="tr-TR" dirty="0"/>
              <a:t>) </a:t>
            </a:r>
            <a:r>
              <a:rPr lang="tr-TR" dirty="0" smtClean="0"/>
              <a:t>sokmadan olduğu gibi çalıştırırlar.</a:t>
            </a:r>
          </a:p>
          <a:p>
            <a:endParaRPr lang="tr-TR" dirty="0"/>
          </a:p>
          <a:p>
            <a:r>
              <a:rPr lang="tr-TR" b="1" dirty="0" smtClean="0">
                <a:solidFill>
                  <a:srgbClr val="FF0000"/>
                </a:solidFill>
              </a:rPr>
              <a:t>Yorumlayıcı</a:t>
            </a:r>
            <a:r>
              <a:rPr lang="tr-TR" dirty="0"/>
              <a:t>, bir programın her deyimini birer birer makine diline çevirir ve o deyimle ilgili bir altprogram çağırarak deyimin çalıştırılmasını sağlar. </a:t>
            </a:r>
            <a:endParaRPr lang="tr-TR" dirty="0" smtClean="0"/>
          </a:p>
          <a:p>
            <a:endParaRPr lang="tr-TR" dirty="0" smtClean="0"/>
          </a:p>
          <a:p>
            <a:r>
              <a:rPr lang="tr-TR" dirty="0" smtClean="0"/>
              <a:t>Yani </a:t>
            </a:r>
            <a:r>
              <a:rPr lang="tr-TR" dirty="0">
                <a:solidFill>
                  <a:srgbClr val="FF0000"/>
                </a:solidFill>
              </a:rPr>
              <a:t>yorumlama</a:t>
            </a:r>
            <a:r>
              <a:rPr lang="tr-TR" dirty="0"/>
              <a:t> yaklaşımı, bir deyimin makine diline çevrimini ve o deyimin bilgisayarda çalıştırılmasını birleştirmektedir.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extLst>
      <p:ext uri="{BB962C8B-B14F-4D97-AF65-F5344CB8AC3E}">
        <p14:creationId xmlns:p14="http://schemas.microsoft.com/office/powerpoint/2010/main" val="2637737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1230924" y="549276"/>
            <a:ext cx="9158276" cy="5903913"/>
            <a:chOff x="562" y="981"/>
            <a:chExt cx="4790" cy="2823"/>
          </a:xfrm>
        </p:grpSpPr>
        <p:pic>
          <p:nvPicPr>
            <p:cNvPr id="5" name="Picture 5" descr="code_1a"/>
            <p:cNvPicPr>
              <a:picLocks noChangeAspect="1" noChangeArrowheads="1"/>
            </p:cNvPicPr>
            <p:nvPr/>
          </p:nvPicPr>
          <p:blipFill>
            <a:blip r:embed="rId2"/>
            <a:srcRect/>
            <a:stretch>
              <a:fillRect/>
            </a:stretch>
          </p:blipFill>
          <p:spPr bwMode="auto">
            <a:xfrm>
              <a:off x="1601" y="3120"/>
              <a:ext cx="3751" cy="684"/>
            </a:xfrm>
            <a:prstGeom prst="rect">
              <a:avLst/>
            </a:prstGeom>
            <a:ln>
              <a:noFill/>
            </a:ln>
            <a:effectLst>
              <a:outerShdw blurRad="292100" dist="139700" dir="2700000" algn="tl" rotWithShape="0">
                <a:srgbClr val="333333">
                  <a:alpha val="65000"/>
                </a:srgbClr>
              </a:outerShdw>
            </a:effectLst>
          </p:spPr>
        </p:pic>
        <p:grpSp>
          <p:nvGrpSpPr>
            <p:cNvPr id="6" name="Group 6"/>
            <p:cNvGrpSpPr>
              <a:grpSpLocks/>
            </p:cNvGrpSpPr>
            <p:nvPr/>
          </p:nvGrpSpPr>
          <p:grpSpPr bwMode="auto">
            <a:xfrm>
              <a:off x="562" y="981"/>
              <a:ext cx="4288" cy="1963"/>
              <a:chOff x="562" y="981"/>
              <a:chExt cx="4288" cy="1963"/>
            </a:xfrm>
          </p:grpSpPr>
          <p:sp>
            <p:nvSpPr>
              <p:cNvPr id="7" name="AutoShape 7"/>
              <p:cNvSpPr>
                <a:spLocks noChangeArrowheads="1"/>
              </p:cNvSpPr>
              <p:nvPr/>
            </p:nvSpPr>
            <p:spPr bwMode="auto">
              <a:xfrm>
                <a:off x="562" y="981"/>
                <a:ext cx="3131" cy="1679"/>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program </a:t>
                </a:r>
                <a:r>
                  <a:rPr lang="en-US" sz="1400" dirty="0" err="1">
                    <a:effectLst>
                      <a:outerShdw blurRad="38100" dist="38100" dir="2700000" algn="tl">
                        <a:srgbClr val="C0C0C0"/>
                      </a:outerShdw>
                    </a:effectLst>
                    <a:latin typeface="Courier New" pitchFamily="49" charset="0"/>
                  </a:rPr>
                  <a:t>gcd</a:t>
                </a:r>
                <a:r>
                  <a:rPr lang="en-US" sz="1400" dirty="0">
                    <a:effectLst>
                      <a:outerShdw blurRad="38100" dist="38100" dir="2700000" algn="tl">
                        <a:srgbClr val="C0C0C0"/>
                      </a:outerShdw>
                    </a:effectLst>
                    <a:latin typeface="Courier New" pitchFamily="49" charset="0"/>
                  </a:rPr>
                  <a:t>(input, output);</a:t>
                </a:r>
              </a:p>
              <a:p>
                <a:pPr eaLnBrk="0" hangingPunct="0">
                  <a:lnSpc>
                    <a:spcPct val="90000"/>
                  </a:lnSpc>
                  <a:spcBef>
                    <a:spcPct val="45000"/>
                  </a:spcBef>
                  <a:buClr>
                    <a:schemeClr val="tx2"/>
                  </a:buClr>
                  <a:buSzPct val="100000"/>
                </a:pPr>
                <a:r>
                  <a:rPr lang="en-US" sz="1400" dirty="0" err="1">
                    <a:effectLst>
                      <a:outerShdw blurRad="38100" dist="38100" dir="2700000" algn="tl">
                        <a:srgbClr val="C0C0C0"/>
                      </a:outerShdw>
                    </a:effectLst>
                    <a:latin typeface="Courier New" pitchFamily="49" charset="0"/>
                  </a:rPr>
                  <a:t>var</a:t>
                </a: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 integer;</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begin </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read(</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while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&lt;&gt; j do</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if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&gt; j then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else j := j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writeln</a:t>
                </a:r>
                <a:r>
                  <a:rPr lang="en-US" sz="1400" dirty="0">
                    <a:effectLst>
                      <a:outerShdw blurRad="38100" dist="38100" dir="2700000" algn="tl">
                        <a:srgbClr val="C0C0C0"/>
                      </a:outerShdw>
                    </a:effectLst>
                    <a:latin typeface="Courier New" pitchFamily="49" charset="0"/>
                  </a:rPr>
                  <a:t>(</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end.</a:t>
                </a:r>
              </a:p>
            </p:txBody>
          </p:sp>
          <p:grpSp>
            <p:nvGrpSpPr>
              <p:cNvPr id="8" name="Group 8"/>
              <p:cNvGrpSpPr>
                <a:grpSpLocks/>
              </p:cNvGrpSpPr>
              <p:nvPr/>
            </p:nvGrpSpPr>
            <p:grpSpPr bwMode="auto">
              <a:xfrm>
                <a:off x="3757" y="1514"/>
                <a:ext cx="1093" cy="1430"/>
                <a:chOff x="3757" y="1514"/>
                <a:chExt cx="1093" cy="1430"/>
              </a:xfrm>
            </p:grpSpPr>
            <p:sp>
              <p:nvSpPr>
                <p:cNvPr id="9" name="AutoShape 9"/>
                <p:cNvSpPr>
                  <a:spLocks noChangeArrowheads="1"/>
                </p:cNvSpPr>
                <p:nvPr/>
              </p:nvSpPr>
              <p:spPr bwMode="auto">
                <a:xfrm rot="5323067">
                  <a:off x="3387" y="2055"/>
                  <a:ext cx="1259" cy="5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rot="10800000" vert="eaVert" wrap="none" anchor="ctr">
                  <a:flatTx/>
                </a:bodyPr>
                <a:lstStyle/>
                <a:p>
                  <a:pPr algn="ctr" eaLnBrk="0" hangingPunct="0">
                    <a:lnSpc>
                      <a:spcPct val="90000"/>
                    </a:lnSpc>
                  </a:pPr>
                  <a:endParaRPr lang="tr-TR" sz="2800" b="1">
                    <a:solidFill>
                      <a:schemeClr val="tx2"/>
                    </a:solidFill>
                    <a:effectLst>
                      <a:outerShdw blurRad="38100" dist="38100" dir="2700000" algn="tl">
                        <a:srgbClr val="FFFFFF"/>
                      </a:outerShdw>
                    </a:effectLst>
                  </a:endParaRPr>
                </a:p>
              </p:txBody>
            </p:sp>
            <p:sp>
              <p:nvSpPr>
                <p:cNvPr id="10" name="Text Box 10"/>
                <p:cNvSpPr txBox="1">
                  <a:spLocks noChangeArrowheads="1"/>
                </p:cNvSpPr>
                <p:nvPr/>
              </p:nvSpPr>
              <p:spPr bwMode="auto">
                <a:xfrm>
                  <a:off x="4076" y="1514"/>
                  <a:ext cx="774" cy="177"/>
                </a:xfrm>
                <a:prstGeom prst="rect">
                  <a:avLst/>
                </a:prstGeom>
                <a:noFill/>
                <a:ln w="12700">
                  <a:noFill/>
                  <a:miter lim="800000"/>
                  <a:headEnd/>
                  <a:tailEnd/>
                </a:ln>
                <a:effectLst/>
              </p:spPr>
              <p:txBody>
                <a:bodyPr wrap="none">
                  <a:spAutoFit/>
                  <a:flatTx/>
                </a:bodyPr>
                <a:lstStyle/>
                <a:p>
                  <a:pPr algn="ctr" eaLnBrk="0" hangingPunct="0">
                    <a:lnSpc>
                      <a:spcPct val="90000"/>
                    </a:lnSpc>
                  </a:pPr>
                  <a:r>
                    <a:rPr lang="tr-TR" sz="2000" b="1" dirty="0" smtClean="0">
                      <a:solidFill>
                        <a:schemeClr val="tx2"/>
                      </a:solidFill>
                      <a:effectLst>
                        <a:outerShdw blurRad="38100" dist="38100" dir="2700000" algn="tl">
                          <a:srgbClr val="C0C0C0"/>
                        </a:outerShdw>
                      </a:effectLst>
                    </a:rPr>
                    <a:t>Compilation</a:t>
                  </a:r>
                  <a:endParaRPr lang="en-US" sz="2000" b="1" dirty="0">
                    <a:solidFill>
                      <a:schemeClr val="tx2"/>
                    </a:solidFill>
                    <a:effectLst>
                      <a:outerShdw blurRad="38100" dist="38100" dir="2700000" algn="tl">
                        <a:srgbClr val="C0C0C0"/>
                      </a:outerShdw>
                    </a:effectLst>
                  </a:endParaRPr>
                </a:p>
              </p:txBody>
            </p:sp>
          </p:grpSp>
        </p:grpSp>
      </p:grpSp>
      <p:sp>
        <p:nvSpPr>
          <p:cNvPr id="12" name="11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extLst>
      <p:ext uri="{BB962C8B-B14F-4D97-AF65-F5344CB8AC3E}">
        <p14:creationId xmlns:p14="http://schemas.microsoft.com/office/powerpoint/2010/main" val="38066291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idx="1"/>
          </p:nvPr>
        </p:nvSpPr>
        <p:spPr>
          <a:xfrm>
            <a:off x="1919536" y="1600200"/>
            <a:ext cx="8568952" cy="4495800"/>
          </a:xfrm>
        </p:spPr>
        <p:txBody>
          <a:bodyPr>
            <a:normAutofit/>
          </a:bodyPr>
          <a:lstStyle/>
          <a:p>
            <a:r>
              <a:rPr lang="tr-TR" dirty="0"/>
              <a:t>Yorumlayıcılar, dildeki her olası işlem için </a:t>
            </a:r>
            <a:r>
              <a:rPr lang="tr-TR" dirty="0" smtClean="0"/>
              <a:t>makine dilinde </a:t>
            </a:r>
            <a:r>
              <a:rPr lang="tr-TR" dirty="0"/>
              <a:t>yazılmış bir altprogram </a:t>
            </a:r>
            <a:r>
              <a:rPr lang="tr-TR" dirty="0" smtClean="0"/>
              <a:t>içerirler. </a:t>
            </a:r>
          </a:p>
          <a:p>
            <a:r>
              <a:rPr lang="tr-TR" dirty="0" smtClean="0"/>
              <a:t>Bir programın </a:t>
            </a:r>
            <a:r>
              <a:rPr lang="tr-TR" dirty="0"/>
              <a:t>yorumlanması, var </a:t>
            </a:r>
            <a:r>
              <a:rPr lang="tr-TR" dirty="0" smtClean="0"/>
              <a:t>olan altprogramların uygun </a:t>
            </a:r>
            <a:r>
              <a:rPr lang="tr-TR" dirty="0"/>
              <a:t>sırada çağrılması ile gerçekleşir</a:t>
            </a:r>
            <a:r>
              <a:rPr lang="tr-TR" dirty="0" smtClean="0"/>
              <a:t>.</a:t>
            </a:r>
          </a:p>
          <a:p>
            <a:r>
              <a:rPr lang="tr-TR" dirty="0" smtClean="0"/>
              <a:t>Bir </a:t>
            </a:r>
            <a:r>
              <a:rPr lang="tr-TR" dirty="0"/>
              <a:t>yorumlayıcının çalışması; </a:t>
            </a:r>
            <a:r>
              <a:rPr lang="tr-TR" i="1" dirty="0"/>
              <a:t>1. Sıradaki deyimi al</a:t>
            </a:r>
            <a:r>
              <a:rPr lang="tr-TR" dirty="0"/>
              <a:t>, </a:t>
            </a:r>
            <a:r>
              <a:rPr lang="tr-TR" i="1" dirty="0"/>
              <a:t>2.Yapılacak işlemleri belirle</a:t>
            </a:r>
            <a:r>
              <a:rPr lang="tr-TR" dirty="0"/>
              <a:t>, </a:t>
            </a:r>
            <a:r>
              <a:rPr lang="tr-TR" i="1" dirty="0"/>
              <a:t>3.İşlemleri gerçekleştir</a:t>
            </a:r>
            <a:r>
              <a:rPr lang="tr-TR" dirty="0"/>
              <a:t> adımlarının programdaki deyimler sona erene kadar yinelenmesinden oluşur.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extLst>
      <p:ext uri="{BB962C8B-B14F-4D97-AF65-F5344CB8AC3E}">
        <p14:creationId xmlns:p14="http://schemas.microsoft.com/office/powerpoint/2010/main" val="17500848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a:t>
            </a:r>
            <a:endParaRPr lang="tr-TR" dirty="0">
              <a:solidFill>
                <a:schemeClr val="tx2"/>
              </a:solidFill>
              <a:latin typeface="+mj-lt"/>
              <a:ea typeface="+mj-ea"/>
              <a:cs typeface="+mj-cs"/>
            </a:endParaRPr>
          </a:p>
        </p:txBody>
      </p:sp>
      <p:sp>
        <p:nvSpPr>
          <p:cNvPr id="15" name="14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pic>
        <p:nvPicPr>
          <p:cNvPr id="74754"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2166910" y="1142984"/>
            <a:ext cx="733052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AutoShape 4"/>
          <p:cNvSpPr>
            <a:spLocks noChangeArrowheads="1"/>
          </p:cNvSpPr>
          <p:nvPr/>
        </p:nvSpPr>
        <p:spPr bwMode="auto">
          <a:xfrm>
            <a:off x="2309786" y="5214950"/>
            <a:ext cx="1828800" cy="10033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7" name="WordArt 5"/>
          <p:cNvSpPr>
            <a:spLocks noChangeArrowheads="1" noChangeShapeType="1" noTextEdit="1"/>
          </p:cNvSpPr>
          <p:nvPr/>
        </p:nvSpPr>
        <p:spPr bwMode="auto">
          <a:xfrm>
            <a:off x="2563786" y="5303850"/>
            <a:ext cx="1390650" cy="7620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 </a:t>
            </a:r>
          </a:p>
          <a:p>
            <a:pPr algn="ctr"/>
            <a:r>
              <a:rPr lang="tr-TR" kern="10">
                <a:ln w="9525">
                  <a:solidFill>
                    <a:srgbClr val="000000"/>
                  </a:solidFill>
                  <a:round/>
                  <a:headEnd/>
                  <a:tailEnd/>
                </a:ln>
                <a:solidFill>
                  <a:srgbClr val="FFFFFF"/>
                </a:solidFill>
                <a:latin typeface="Arial Black"/>
              </a:rPr>
              <a:t>Veri</a:t>
            </a:r>
          </a:p>
        </p:txBody>
      </p:sp>
      <p:sp>
        <p:nvSpPr>
          <p:cNvPr id="18" name="Line 6"/>
          <p:cNvSpPr>
            <a:spLocks noChangeShapeType="1"/>
          </p:cNvSpPr>
          <p:nvPr/>
        </p:nvSpPr>
        <p:spPr bwMode="auto">
          <a:xfrm flipV="1">
            <a:off x="4138586" y="5761050"/>
            <a:ext cx="723900" cy="127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19" name="AutoShape 7"/>
          <p:cNvSpPr>
            <a:spLocks noChangeArrowheads="1"/>
          </p:cNvSpPr>
          <p:nvPr/>
        </p:nvSpPr>
        <p:spPr bwMode="auto">
          <a:xfrm>
            <a:off x="7567586" y="52530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pPr algn="ctr"/>
            <a:endParaRPr lang="tr-TR"/>
          </a:p>
        </p:txBody>
      </p:sp>
      <p:sp>
        <p:nvSpPr>
          <p:cNvPr id="20" name="AutoShape 8"/>
          <p:cNvSpPr>
            <a:spLocks noChangeArrowheads="1"/>
          </p:cNvSpPr>
          <p:nvPr/>
        </p:nvSpPr>
        <p:spPr bwMode="auto">
          <a:xfrm>
            <a:off x="4900586" y="52276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21" name="WordArt 9"/>
          <p:cNvSpPr>
            <a:spLocks noChangeArrowheads="1" noChangeShapeType="1" noTextEdit="1"/>
          </p:cNvSpPr>
          <p:nvPr/>
        </p:nvSpPr>
        <p:spPr bwMode="auto">
          <a:xfrm>
            <a:off x="4976786" y="5456250"/>
            <a:ext cx="1676400" cy="5334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Yorumlayıcı</a:t>
            </a:r>
          </a:p>
        </p:txBody>
      </p:sp>
      <p:sp>
        <p:nvSpPr>
          <p:cNvPr id="22" name="Line 10"/>
          <p:cNvSpPr>
            <a:spLocks noChangeShapeType="1"/>
          </p:cNvSpPr>
          <p:nvPr/>
        </p:nvSpPr>
        <p:spPr bwMode="auto">
          <a:xfrm>
            <a:off x="6729386" y="5748350"/>
            <a:ext cx="7620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23" name="WordArt 11"/>
          <p:cNvSpPr>
            <a:spLocks noChangeArrowheads="1" noChangeShapeType="1" noTextEdit="1"/>
          </p:cNvSpPr>
          <p:nvPr/>
        </p:nvSpPr>
        <p:spPr bwMode="auto">
          <a:xfrm>
            <a:off x="8100986" y="5456251"/>
            <a:ext cx="781050" cy="428625"/>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Tree>
    <p:extLst>
      <p:ext uri="{BB962C8B-B14F-4D97-AF65-F5344CB8AC3E}">
        <p14:creationId xmlns:p14="http://schemas.microsoft.com/office/powerpoint/2010/main" val="4315936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pPr eaLnBrk="1" hangingPunct="1"/>
            <a:r>
              <a:rPr lang="tr-TR" smtClean="0"/>
              <a:t>Saf Yorumlama (</a:t>
            </a:r>
            <a:r>
              <a:rPr lang="en-US" smtClean="0"/>
              <a:t>Pure Interpretation</a:t>
            </a:r>
            <a:r>
              <a:rPr lang="tr-TR" smtClean="0"/>
              <a:t>)</a:t>
            </a:r>
            <a:endParaRPr lang="en-US" smtClean="0"/>
          </a:p>
        </p:txBody>
      </p:sp>
      <p:sp>
        <p:nvSpPr>
          <p:cNvPr id="93189" name="Rectangle 3"/>
          <p:cNvSpPr>
            <a:spLocks noGrp="1" noChangeArrowheads="1"/>
          </p:cNvSpPr>
          <p:nvPr>
            <p:ph idx="1"/>
          </p:nvPr>
        </p:nvSpPr>
        <p:spPr>
          <a:xfrm>
            <a:off x="2133600" y="1447800"/>
            <a:ext cx="8382000" cy="4572000"/>
          </a:xfrm>
        </p:spPr>
        <p:txBody>
          <a:bodyPr>
            <a:normAutofit/>
          </a:bodyPr>
          <a:lstStyle/>
          <a:p>
            <a:pPr eaLnBrk="1" hangingPunct="1"/>
            <a:r>
              <a:rPr lang="tr-TR" sz="2400" dirty="0"/>
              <a:t>Çeviri (</a:t>
            </a:r>
            <a:r>
              <a:rPr lang="tr-TR" sz="2400" dirty="0" err="1"/>
              <a:t>tran</a:t>
            </a:r>
            <a:r>
              <a:rPr lang="en-US" sz="2400" dirty="0" err="1"/>
              <a:t>slation</a:t>
            </a:r>
            <a:r>
              <a:rPr lang="tr-TR" sz="2400" dirty="0"/>
              <a:t>) yoktur</a:t>
            </a:r>
            <a:endParaRPr lang="en-US" sz="2400" dirty="0"/>
          </a:p>
          <a:p>
            <a:pPr eaLnBrk="1" hangingPunct="1"/>
            <a:r>
              <a:rPr lang="tr-TR" sz="2400" dirty="0"/>
              <a:t>Programların </a:t>
            </a:r>
            <a:r>
              <a:rPr lang="en-US" sz="2400" dirty="0" err="1"/>
              <a:t>implementa</a:t>
            </a:r>
            <a:r>
              <a:rPr lang="tr-TR" sz="2400" dirty="0" err="1"/>
              <a:t>sy</a:t>
            </a:r>
            <a:r>
              <a:rPr lang="en-US" sz="2400" dirty="0"/>
              <a:t>on</a:t>
            </a:r>
            <a:r>
              <a:rPr lang="tr-TR" sz="2400" dirty="0"/>
              <a:t>u daha kolaydır</a:t>
            </a:r>
            <a:r>
              <a:rPr lang="en-US" sz="2400" dirty="0"/>
              <a:t> (</a:t>
            </a:r>
            <a:r>
              <a:rPr lang="tr-TR" sz="2400" dirty="0"/>
              <a:t>çalışma-zamanı hataları (</a:t>
            </a:r>
            <a:r>
              <a:rPr lang="en-US" sz="2400" dirty="0"/>
              <a:t>run-time errors</a:t>
            </a:r>
            <a:r>
              <a:rPr lang="tr-TR" sz="2400" dirty="0"/>
              <a:t>)</a:t>
            </a:r>
            <a:r>
              <a:rPr lang="en-US" sz="2400" dirty="0"/>
              <a:t> </a:t>
            </a:r>
            <a:r>
              <a:rPr lang="tr-TR" sz="2400" dirty="0"/>
              <a:t>hemen ve kolayca gösterilir</a:t>
            </a:r>
            <a:r>
              <a:rPr lang="en-US" sz="2400" dirty="0"/>
              <a:t>)</a:t>
            </a:r>
          </a:p>
          <a:p>
            <a:pPr eaLnBrk="1" hangingPunct="1"/>
            <a:r>
              <a:rPr lang="tr-TR" sz="2400" dirty="0"/>
              <a:t>Daha yavaş yürütme</a:t>
            </a:r>
            <a:r>
              <a:rPr lang="en-US" sz="2400" dirty="0"/>
              <a:t> (</a:t>
            </a:r>
            <a:r>
              <a:rPr lang="tr-TR" sz="2400" dirty="0"/>
              <a:t>Derlenmiş programlardan </a:t>
            </a:r>
            <a:r>
              <a:rPr lang="en-US" sz="2400" dirty="0"/>
              <a:t>10 </a:t>
            </a:r>
            <a:r>
              <a:rPr lang="tr-TR" sz="2400" dirty="0"/>
              <a:t>ile</a:t>
            </a:r>
            <a:r>
              <a:rPr lang="en-US" sz="2400" dirty="0"/>
              <a:t> 100 </a:t>
            </a:r>
            <a:r>
              <a:rPr lang="tr-TR" sz="2400" dirty="0"/>
              <a:t>kat</a:t>
            </a:r>
            <a:r>
              <a:rPr lang="en-US" sz="2400" dirty="0"/>
              <a:t> </a:t>
            </a:r>
            <a:r>
              <a:rPr lang="tr-TR" sz="2400" dirty="0"/>
              <a:t>daha yavaştır</a:t>
            </a:r>
            <a:r>
              <a:rPr lang="en-US" sz="2400" dirty="0"/>
              <a:t>)</a:t>
            </a:r>
          </a:p>
          <a:p>
            <a:pPr eaLnBrk="1" hangingPunct="1"/>
            <a:r>
              <a:rPr lang="tr-TR" sz="2400" dirty="0" smtClean="0"/>
              <a:t>Yüksek-düzeyli </a:t>
            </a:r>
            <a:r>
              <a:rPr lang="tr-TR" sz="2400" dirty="0"/>
              <a:t>(</a:t>
            </a:r>
            <a:r>
              <a:rPr lang="en-US" sz="2400" dirty="0"/>
              <a:t>high-level</a:t>
            </a:r>
            <a:r>
              <a:rPr lang="tr-TR" sz="2400" dirty="0"/>
              <a:t>)</a:t>
            </a:r>
            <a:r>
              <a:rPr lang="en-US" sz="2400" dirty="0"/>
              <a:t> </a:t>
            </a:r>
            <a:r>
              <a:rPr lang="tr-TR" sz="2400" dirty="0"/>
              <a:t>dillerde gittikçe daha nadir kullanılmaktadır</a:t>
            </a:r>
            <a:endParaRPr lang="en-US" sz="2400" dirty="0"/>
          </a:p>
          <a:p>
            <a:pPr eaLnBrk="1" hangingPunct="1"/>
            <a:r>
              <a:rPr lang="tr-TR" sz="2400" dirty="0"/>
              <a:t>Bazı Web yazı dillerde (</a:t>
            </a:r>
            <a:r>
              <a:rPr lang="en-US" sz="2400" dirty="0"/>
              <a:t>Web scripting languages</a:t>
            </a:r>
            <a:r>
              <a:rPr lang="tr-TR" sz="2400" dirty="0"/>
              <a:t>) kullanımı önem</a:t>
            </a:r>
            <a:r>
              <a:rPr lang="en-US" sz="2400" dirty="0"/>
              <a:t> </a:t>
            </a:r>
            <a:r>
              <a:rPr lang="tr-TR" sz="2400" dirty="0"/>
              <a:t>kazanır </a:t>
            </a:r>
            <a:r>
              <a:rPr lang="en-US" sz="2400" dirty="0"/>
              <a:t>(</a:t>
            </a:r>
            <a:r>
              <a:rPr lang="tr-TR" sz="2400" dirty="0" err="1"/>
              <a:t>örn</a:t>
            </a:r>
            <a:r>
              <a:rPr lang="en-US" sz="2400" dirty="0"/>
              <a:t>., JavaScript)</a:t>
            </a:r>
          </a:p>
        </p:txBody>
      </p:sp>
      <p:sp>
        <p:nvSpPr>
          <p:cNvPr id="6" name="5 Slayt Numarası Yer Tutucusu"/>
          <p:cNvSpPr>
            <a:spLocks noGrp="1"/>
          </p:cNvSpPr>
          <p:nvPr>
            <p:ph type="sldNum" sz="quarter" idx="12"/>
          </p:nvPr>
        </p:nvSpPr>
        <p:spPr/>
        <p:txBody>
          <a:bodyPr/>
          <a:lstStyle/>
          <a:p>
            <a:pPr>
              <a:defRPr/>
            </a:pPr>
            <a:fld id="{617D8655-7DB7-43A0-B0D9-9A74AB1E468F}" type="slidenum">
              <a:rPr lang="en-US" smtClean="0"/>
              <a:pPr>
                <a:defRPr/>
              </a:pPr>
              <a:t>52</a:t>
            </a:fld>
            <a:endParaRPr lang="en-US" dirty="0"/>
          </a:p>
        </p:txBody>
      </p:sp>
    </p:spTree>
    <p:extLst>
      <p:ext uri="{BB962C8B-B14F-4D97-AF65-F5344CB8AC3E}">
        <p14:creationId xmlns:p14="http://schemas.microsoft.com/office/powerpoint/2010/main" val="22985513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a:xfrm>
            <a:off x="1981200" y="381000"/>
            <a:ext cx="8686800" cy="1143000"/>
          </a:xfrm>
        </p:spPr>
        <p:txBody>
          <a:bodyPr>
            <a:normAutofit fontScale="90000"/>
          </a:bodyPr>
          <a:lstStyle/>
          <a:p>
            <a:pPr eaLnBrk="1" hangingPunct="1"/>
            <a:r>
              <a:rPr lang="tr-TR" dirty="0"/>
              <a:t>Saf Yorumlama (</a:t>
            </a:r>
            <a:r>
              <a:rPr lang="en-US" dirty="0"/>
              <a:t>Pure Interpretation</a:t>
            </a:r>
            <a:r>
              <a:rPr lang="tr-TR" dirty="0"/>
              <a:t>) İşlemi</a:t>
            </a:r>
            <a:endParaRPr lang="en-US" dirty="0"/>
          </a:p>
        </p:txBody>
      </p:sp>
      <p:sp>
        <p:nvSpPr>
          <p:cNvPr id="14" name="13 Slayt Numarası Yer Tutucusu"/>
          <p:cNvSpPr>
            <a:spLocks noGrp="1"/>
          </p:cNvSpPr>
          <p:nvPr>
            <p:ph type="sldNum" sz="quarter" idx="12"/>
          </p:nvPr>
        </p:nvSpPr>
        <p:spPr/>
        <p:txBody>
          <a:bodyPr/>
          <a:lstStyle/>
          <a:p>
            <a:pPr>
              <a:defRPr/>
            </a:pPr>
            <a:r>
              <a:rPr lang="en-US" smtClean="0"/>
              <a:t>1</a:t>
            </a:r>
            <a:endParaRPr lang="en-US" dirty="0"/>
          </a:p>
        </p:txBody>
      </p:sp>
      <p:sp>
        <p:nvSpPr>
          <p:cNvPr id="7" name="Oval 3"/>
          <p:cNvSpPr>
            <a:spLocks noChangeArrowheads="1"/>
          </p:cNvSpPr>
          <p:nvPr/>
        </p:nvSpPr>
        <p:spPr bwMode="auto">
          <a:xfrm>
            <a:off x="4876800" y="1600200"/>
            <a:ext cx="1295400" cy="838200"/>
          </a:xfrm>
          <a:prstGeom prst="ellipse">
            <a:avLst/>
          </a:prstGeom>
          <a:solidFill>
            <a:srgbClr val="CC99FF"/>
          </a:solidFill>
          <a:ln w="9525">
            <a:solidFill>
              <a:schemeClr val="tx1"/>
            </a:solidFill>
            <a:round/>
            <a:headEnd/>
            <a:tailEnd/>
          </a:ln>
          <a:scene3d>
            <a:camera prst="orthographicFront"/>
            <a:lightRig rig="threePt" dir="t"/>
          </a:scene3d>
          <a:sp3d>
            <a:bevelT prst="angle"/>
          </a:sp3d>
        </p:spPr>
        <p:txBody>
          <a:bodyPr wrap="none" anchor="ctr"/>
          <a:lstStyle/>
          <a:p>
            <a:r>
              <a:rPr lang="tr-TR" sz="1600" dirty="0"/>
              <a:t>Kaynak</a:t>
            </a:r>
          </a:p>
          <a:p>
            <a:r>
              <a:rPr lang="tr-TR" sz="1600" dirty="0"/>
              <a:t>Program</a:t>
            </a:r>
            <a:endParaRPr lang="es-MX" sz="1600" dirty="0"/>
          </a:p>
        </p:txBody>
      </p:sp>
      <p:sp>
        <p:nvSpPr>
          <p:cNvPr id="8" name="Oval 4"/>
          <p:cNvSpPr>
            <a:spLocks noChangeArrowheads="1"/>
          </p:cNvSpPr>
          <p:nvPr/>
        </p:nvSpPr>
        <p:spPr bwMode="auto">
          <a:xfrm>
            <a:off x="4724400" y="3276600"/>
            <a:ext cx="1752600" cy="1676400"/>
          </a:xfrm>
          <a:prstGeom prst="ellipse">
            <a:avLst/>
          </a:prstGeom>
          <a:solidFill>
            <a:srgbClr val="FF6600"/>
          </a:solidFill>
          <a:ln w="9525">
            <a:solidFill>
              <a:schemeClr val="tx1"/>
            </a:solidFill>
            <a:round/>
            <a:headEnd/>
            <a:tailEnd/>
          </a:ln>
          <a:scene3d>
            <a:camera prst="orthographicFront"/>
            <a:lightRig rig="threePt" dir="t"/>
          </a:scene3d>
          <a:sp3d>
            <a:bevelT prst="angle"/>
          </a:sp3d>
        </p:spPr>
        <p:txBody>
          <a:bodyPr wrap="none" anchor="ctr"/>
          <a:lstStyle/>
          <a:p>
            <a:r>
              <a:rPr lang="tr-TR" dirty="0"/>
              <a:t>Yorumlayıcı</a:t>
            </a:r>
            <a:endParaRPr lang="es-MX" dirty="0"/>
          </a:p>
        </p:txBody>
      </p:sp>
      <p:sp>
        <p:nvSpPr>
          <p:cNvPr id="9" name="Line 5"/>
          <p:cNvSpPr>
            <a:spLocks noChangeShapeType="1"/>
          </p:cNvSpPr>
          <p:nvPr/>
        </p:nvSpPr>
        <p:spPr bwMode="auto">
          <a:xfrm>
            <a:off x="5562600" y="2438400"/>
            <a:ext cx="0" cy="8382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0" name="Line 6"/>
          <p:cNvSpPr>
            <a:spLocks noChangeShapeType="1"/>
          </p:cNvSpPr>
          <p:nvPr/>
        </p:nvSpPr>
        <p:spPr bwMode="auto">
          <a:xfrm flipH="1">
            <a:off x="6477000" y="3352800"/>
            <a:ext cx="76200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1" name="Text Box 7"/>
          <p:cNvSpPr txBox="1">
            <a:spLocks noChangeArrowheads="1"/>
          </p:cNvSpPr>
          <p:nvPr/>
        </p:nvSpPr>
        <p:spPr bwMode="auto">
          <a:xfrm>
            <a:off x="7070725" y="3075057"/>
            <a:ext cx="1223412" cy="400110"/>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a:t>Veri Girişi</a:t>
            </a:r>
            <a:endParaRPr lang="es-MX" sz="2000" dirty="0"/>
          </a:p>
        </p:txBody>
      </p:sp>
      <p:sp>
        <p:nvSpPr>
          <p:cNvPr id="12" name="Text Box 8"/>
          <p:cNvSpPr txBox="1">
            <a:spLocks noChangeArrowheads="1"/>
          </p:cNvSpPr>
          <p:nvPr/>
        </p:nvSpPr>
        <p:spPr bwMode="auto">
          <a:xfrm>
            <a:off x="4648201" y="5665857"/>
            <a:ext cx="1814023" cy="400110"/>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a:t>Çıktı (Sonuçlar)</a:t>
            </a:r>
            <a:endParaRPr lang="es-MX" sz="2000" dirty="0"/>
          </a:p>
        </p:txBody>
      </p:sp>
      <p:sp>
        <p:nvSpPr>
          <p:cNvPr id="13" name="Line 9"/>
          <p:cNvSpPr>
            <a:spLocks noChangeShapeType="1"/>
          </p:cNvSpPr>
          <p:nvPr/>
        </p:nvSpPr>
        <p:spPr bwMode="auto">
          <a:xfrm>
            <a:off x="5562600" y="4953000"/>
            <a:ext cx="0" cy="6858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Tree>
    <p:extLst>
      <p:ext uri="{BB962C8B-B14F-4D97-AF65-F5344CB8AC3E}">
        <p14:creationId xmlns:p14="http://schemas.microsoft.com/office/powerpoint/2010/main" val="33488624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pPr eaLnBrk="1" hangingPunct="1"/>
            <a:r>
              <a:rPr lang="en-US" smtClean="0"/>
              <a:t>H</a:t>
            </a:r>
            <a:r>
              <a:rPr lang="tr-TR" smtClean="0"/>
              <a:t>i</a:t>
            </a:r>
            <a:r>
              <a:rPr lang="en-US" smtClean="0"/>
              <a:t>bri</a:t>
            </a:r>
            <a:r>
              <a:rPr lang="tr-TR" smtClean="0"/>
              <a:t>t</a:t>
            </a:r>
            <a:r>
              <a:rPr lang="en-US" smtClean="0"/>
              <a:t> </a:t>
            </a:r>
            <a:r>
              <a:rPr lang="tr-TR" smtClean="0"/>
              <a:t>İ</a:t>
            </a:r>
            <a:r>
              <a:rPr lang="en-US" smtClean="0"/>
              <a:t>mplementa</a:t>
            </a:r>
            <a:r>
              <a:rPr lang="tr-TR" smtClean="0"/>
              <a:t>sy</a:t>
            </a:r>
            <a:r>
              <a:rPr lang="en-US" smtClean="0"/>
              <a:t>on S</a:t>
            </a:r>
            <a:r>
              <a:rPr lang="tr-TR" smtClean="0"/>
              <a:t>i</a:t>
            </a:r>
            <a:r>
              <a:rPr lang="en-US" smtClean="0"/>
              <a:t>stem</a:t>
            </a:r>
            <a:r>
              <a:rPr lang="tr-TR" smtClean="0"/>
              <a:t>leri</a:t>
            </a:r>
            <a:endParaRPr lang="en-US" smtClean="0"/>
          </a:p>
        </p:txBody>
      </p:sp>
      <p:sp>
        <p:nvSpPr>
          <p:cNvPr id="95237" name="Rectangle 3"/>
          <p:cNvSpPr>
            <a:spLocks noGrp="1" noChangeArrowheads="1"/>
          </p:cNvSpPr>
          <p:nvPr>
            <p:ph idx="1"/>
          </p:nvPr>
        </p:nvSpPr>
        <p:spPr>
          <a:xfrm>
            <a:off x="2133600" y="1447800"/>
            <a:ext cx="8153400" cy="4572000"/>
          </a:xfrm>
        </p:spPr>
        <p:txBody>
          <a:bodyPr>
            <a:normAutofit lnSpcReduction="10000"/>
          </a:bodyPr>
          <a:lstStyle/>
          <a:p>
            <a:pPr eaLnBrk="1" hangingPunct="1">
              <a:lnSpc>
                <a:spcPct val="90000"/>
              </a:lnSpc>
            </a:pPr>
            <a:r>
              <a:rPr lang="tr-TR" sz="2400" dirty="0"/>
              <a:t>Derleyiciler (</a:t>
            </a:r>
            <a:r>
              <a:rPr lang="en-US" sz="2400" dirty="0"/>
              <a:t>compilers</a:t>
            </a:r>
            <a:r>
              <a:rPr lang="tr-TR" sz="2400" dirty="0"/>
              <a:t>)</a:t>
            </a:r>
            <a:r>
              <a:rPr lang="en-US" sz="2400" dirty="0"/>
              <a:t> </a:t>
            </a:r>
            <a:r>
              <a:rPr lang="tr-TR" sz="2400" dirty="0"/>
              <a:t>ve</a:t>
            </a:r>
            <a:r>
              <a:rPr lang="en-US" sz="2400" dirty="0"/>
              <a:t> </a:t>
            </a:r>
            <a:r>
              <a:rPr lang="tr-TR" sz="2400" dirty="0"/>
              <a:t>saf yorumlayıcılar (</a:t>
            </a:r>
            <a:r>
              <a:rPr lang="en-US" sz="2400" dirty="0"/>
              <a:t>pure interpreters</a:t>
            </a:r>
            <a:r>
              <a:rPr lang="tr-TR" sz="2400" dirty="0"/>
              <a:t>) arasında bir uzlaşmadır</a:t>
            </a:r>
            <a:endParaRPr lang="en-US" sz="2400" dirty="0"/>
          </a:p>
          <a:p>
            <a:pPr eaLnBrk="1" hangingPunct="1">
              <a:lnSpc>
                <a:spcPct val="90000"/>
              </a:lnSpc>
            </a:pPr>
            <a:r>
              <a:rPr lang="tr-TR" sz="2400" dirty="0"/>
              <a:t>Bir yüksek-düzeyli dil programı kolayca yorumlanabilecek bir ara (</a:t>
            </a:r>
            <a:r>
              <a:rPr lang="en-US" sz="2400" dirty="0"/>
              <a:t>intermediate</a:t>
            </a:r>
            <a:r>
              <a:rPr lang="tr-TR" sz="2400" dirty="0"/>
              <a:t>) dile çevrilir</a:t>
            </a:r>
            <a:endParaRPr lang="en-US" sz="2400" dirty="0"/>
          </a:p>
          <a:p>
            <a:pPr eaLnBrk="1" hangingPunct="1">
              <a:lnSpc>
                <a:spcPct val="90000"/>
              </a:lnSpc>
            </a:pPr>
            <a:r>
              <a:rPr lang="tr-TR" sz="2400" dirty="0"/>
              <a:t>Saf yorumlamadan daha hızlıdır</a:t>
            </a:r>
            <a:endParaRPr lang="en-US" sz="2400" dirty="0"/>
          </a:p>
          <a:p>
            <a:pPr eaLnBrk="1" hangingPunct="1">
              <a:lnSpc>
                <a:spcPct val="90000"/>
              </a:lnSpc>
            </a:pPr>
            <a:r>
              <a:rPr lang="tr-TR" sz="2400" dirty="0"/>
              <a:t>Örnekler</a:t>
            </a:r>
            <a:endParaRPr lang="en-US" sz="2400" dirty="0"/>
          </a:p>
          <a:p>
            <a:pPr lvl="1" eaLnBrk="1" hangingPunct="1">
              <a:lnSpc>
                <a:spcPct val="90000"/>
              </a:lnSpc>
            </a:pPr>
            <a:r>
              <a:rPr lang="en-US" dirty="0"/>
              <a:t>Perl program</a:t>
            </a:r>
            <a:r>
              <a:rPr lang="tr-TR" dirty="0" err="1"/>
              <a:t>ları</a:t>
            </a:r>
            <a:r>
              <a:rPr lang="tr-TR" dirty="0"/>
              <a:t>, yorumlamadan önce hataları tespit etmek için kısmen derlenir</a:t>
            </a:r>
            <a:endParaRPr lang="en-US" dirty="0"/>
          </a:p>
          <a:p>
            <a:pPr lvl="1" eaLnBrk="1" hangingPunct="1">
              <a:lnSpc>
                <a:spcPct val="90000"/>
              </a:lnSpc>
            </a:pPr>
            <a:r>
              <a:rPr lang="en-US" dirty="0"/>
              <a:t>Java</a:t>
            </a:r>
            <a:r>
              <a:rPr lang="tr-TR" dirty="0"/>
              <a:t>’</a:t>
            </a:r>
            <a:r>
              <a:rPr lang="tr-TR" dirty="0" err="1"/>
              <a:t>nın</a:t>
            </a:r>
            <a:r>
              <a:rPr lang="tr-TR" dirty="0"/>
              <a:t> ilk </a:t>
            </a:r>
            <a:r>
              <a:rPr lang="en-US" dirty="0" err="1"/>
              <a:t>implementa</a:t>
            </a:r>
            <a:r>
              <a:rPr lang="tr-TR" dirty="0" err="1"/>
              <a:t>sy</a:t>
            </a:r>
            <a:r>
              <a:rPr lang="en-US" dirty="0"/>
              <a:t>on</a:t>
            </a:r>
            <a:r>
              <a:rPr lang="tr-TR" dirty="0" err="1"/>
              <a:t>ları</a:t>
            </a:r>
            <a:r>
              <a:rPr lang="en-US" dirty="0"/>
              <a:t> h</a:t>
            </a:r>
            <a:r>
              <a:rPr lang="tr-TR" dirty="0"/>
              <a:t>i</a:t>
            </a:r>
            <a:r>
              <a:rPr lang="en-US" dirty="0" err="1"/>
              <a:t>bri</a:t>
            </a:r>
            <a:r>
              <a:rPr lang="tr-TR" dirty="0" err="1"/>
              <a:t>tti</a:t>
            </a:r>
            <a:r>
              <a:rPr lang="en-US" dirty="0"/>
              <a:t>; </a:t>
            </a:r>
            <a:r>
              <a:rPr lang="tr-TR" dirty="0"/>
              <a:t>ara</a:t>
            </a:r>
            <a:r>
              <a:rPr lang="en-US" dirty="0"/>
              <a:t> form, </a:t>
            </a:r>
            <a:r>
              <a:rPr lang="tr-TR" dirty="0"/>
              <a:t>yani </a:t>
            </a:r>
            <a:r>
              <a:rPr lang="tr-TR" b="1" i="1" dirty="0"/>
              <a:t>bayt kodu </a:t>
            </a:r>
            <a:r>
              <a:rPr lang="tr-TR" dirty="0"/>
              <a:t>(</a:t>
            </a:r>
            <a:r>
              <a:rPr lang="en-US" i="1" dirty="0"/>
              <a:t>byte code</a:t>
            </a:r>
            <a:r>
              <a:rPr lang="tr-TR" i="1" dirty="0"/>
              <a:t>)</a:t>
            </a:r>
            <a:r>
              <a:rPr lang="en-US" dirty="0"/>
              <a:t>, </a:t>
            </a:r>
            <a:r>
              <a:rPr lang="tr-TR" dirty="0"/>
              <a:t>bir bayt kodu yorumlayıcısı (</a:t>
            </a:r>
            <a:r>
              <a:rPr lang="en-US" dirty="0"/>
              <a:t>byte code interpreter</a:t>
            </a:r>
            <a:r>
              <a:rPr lang="tr-TR" dirty="0"/>
              <a:t>) ve bir çalışma-zamanı(</a:t>
            </a:r>
            <a:r>
              <a:rPr lang="en-US" dirty="0"/>
              <a:t>run-time</a:t>
            </a:r>
            <a:r>
              <a:rPr lang="tr-TR" dirty="0"/>
              <a:t>) sistemi</a:t>
            </a:r>
            <a:r>
              <a:rPr lang="en-US" dirty="0"/>
              <a:t> </a:t>
            </a:r>
            <a:r>
              <a:rPr lang="tr-TR" dirty="0"/>
              <a:t>olan herhangi bir makineye </a:t>
            </a:r>
            <a:r>
              <a:rPr lang="en-US" dirty="0"/>
              <a:t>(</a:t>
            </a:r>
            <a:r>
              <a:rPr lang="en-US" i="1" dirty="0"/>
              <a:t>J</a:t>
            </a:r>
            <a:r>
              <a:rPr lang="tr-TR" i="1" dirty="0"/>
              <a:t>ava Sanal Makinesi - J</a:t>
            </a:r>
            <a:r>
              <a:rPr lang="en-US" i="1" dirty="0" err="1"/>
              <a:t>ava</a:t>
            </a:r>
            <a:r>
              <a:rPr lang="en-US" i="1" dirty="0"/>
              <a:t> Virtual Machine</a:t>
            </a:r>
            <a:r>
              <a:rPr lang="en-US" dirty="0"/>
              <a:t>)</a:t>
            </a:r>
            <a:r>
              <a:rPr lang="tr-TR" dirty="0"/>
              <a:t> taşınabilirlik sağlar (bu makinede çalışır)</a:t>
            </a:r>
            <a:endParaRPr lang="en-US" sz="2000" dirty="0"/>
          </a:p>
        </p:txBody>
      </p:sp>
      <p:sp>
        <p:nvSpPr>
          <p:cNvPr id="6" name="5 Slayt Numarası Yer Tutucusu"/>
          <p:cNvSpPr>
            <a:spLocks noGrp="1"/>
          </p:cNvSpPr>
          <p:nvPr>
            <p:ph type="sldNum" sz="quarter" idx="12"/>
          </p:nvPr>
        </p:nvSpPr>
        <p:spPr/>
        <p:txBody>
          <a:bodyPr/>
          <a:lstStyle/>
          <a:p>
            <a:pPr>
              <a:defRPr/>
            </a:pPr>
            <a:fld id="{617D8655-7DB7-43A0-B0D9-9A74AB1E468F}" type="slidenum">
              <a:rPr lang="en-US" smtClean="0"/>
              <a:pPr>
                <a:defRPr/>
              </a:pPr>
              <a:t>54</a:t>
            </a:fld>
            <a:endParaRPr lang="en-US" dirty="0"/>
          </a:p>
        </p:txBody>
      </p:sp>
    </p:spTree>
    <p:extLst>
      <p:ext uri="{BB962C8B-B14F-4D97-AF65-F5344CB8AC3E}">
        <p14:creationId xmlns:p14="http://schemas.microsoft.com/office/powerpoint/2010/main" val="29240137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type="title"/>
          </p:nvPr>
        </p:nvSpPr>
        <p:spPr>
          <a:xfrm>
            <a:off x="2057400" y="304800"/>
            <a:ext cx="8001000" cy="1524000"/>
          </a:xfrm>
        </p:spPr>
        <p:txBody>
          <a:bodyPr/>
          <a:lstStyle/>
          <a:p>
            <a:pPr eaLnBrk="1" hangingPunct="1"/>
            <a:r>
              <a:rPr lang="en-US" smtClean="0"/>
              <a:t>H</a:t>
            </a:r>
            <a:r>
              <a:rPr lang="tr-TR" smtClean="0"/>
              <a:t>i</a:t>
            </a:r>
            <a:r>
              <a:rPr lang="en-US" smtClean="0"/>
              <a:t>bri</a:t>
            </a:r>
            <a:r>
              <a:rPr lang="tr-TR" smtClean="0"/>
              <a:t>t</a:t>
            </a:r>
            <a:r>
              <a:rPr lang="en-US" smtClean="0"/>
              <a:t> </a:t>
            </a:r>
            <a:r>
              <a:rPr lang="tr-TR" smtClean="0"/>
              <a:t>İ</a:t>
            </a:r>
            <a:r>
              <a:rPr lang="en-US" smtClean="0"/>
              <a:t>mplementa</a:t>
            </a:r>
            <a:r>
              <a:rPr lang="tr-TR" smtClean="0"/>
              <a:t>sy</a:t>
            </a:r>
            <a:r>
              <a:rPr lang="en-US" smtClean="0"/>
              <a:t>on </a:t>
            </a:r>
            <a:r>
              <a:rPr lang="tr-TR" smtClean="0"/>
              <a:t>İşlemi</a:t>
            </a:r>
            <a:endParaRPr lang="en-US" smtClean="0"/>
          </a:p>
        </p:txBody>
      </p:sp>
      <p:sp>
        <p:nvSpPr>
          <p:cNvPr id="22" name="21 Slayt Numarası Yer Tutucusu"/>
          <p:cNvSpPr>
            <a:spLocks noGrp="1"/>
          </p:cNvSpPr>
          <p:nvPr>
            <p:ph type="sldNum" sz="quarter" idx="12"/>
          </p:nvPr>
        </p:nvSpPr>
        <p:spPr/>
        <p:txBody>
          <a:bodyPr/>
          <a:lstStyle/>
          <a:p>
            <a:pPr>
              <a:defRPr/>
            </a:pPr>
            <a:r>
              <a:rPr lang="en-US" smtClean="0"/>
              <a:t>1</a:t>
            </a:r>
            <a:endParaRPr lang="en-US" dirty="0"/>
          </a:p>
        </p:txBody>
      </p:sp>
      <p:sp>
        <p:nvSpPr>
          <p:cNvPr id="6" name="Text Box 3"/>
          <p:cNvSpPr txBox="1">
            <a:spLocks noChangeArrowheads="1"/>
          </p:cNvSpPr>
          <p:nvPr/>
        </p:nvSpPr>
        <p:spPr bwMode="auto">
          <a:xfrm>
            <a:off x="2255168" y="3429000"/>
            <a:ext cx="886781" cy="523220"/>
          </a:xfrm>
          <a:prstGeom prst="rect">
            <a:avLst/>
          </a:prstGeom>
          <a:noFill/>
          <a:ln w="9525">
            <a:solidFill>
              <a:schemeClr val="tx1"/>
            </a:solidFill>
            <a:miter lim="800000"/>
            <a:headEnd/>
            <a:tailEnd/>
          </a:ln>
          <a:scene3d>
            <a:camera prst="orthographicFront"/>
            <a:lightRig rig="threePt" dir="t"/>
          </a:scene3d>
          <a:sp3d>
            <a:bevelT prst="angle"/>
          </a:sp3d>
        </p:spPr>
        <p:txBody>
          <a:bodyPr wrap="none">
            <a:spAutoFit/>
          </a:bodyPr>
          <a:lstStyle/>
          <a:p>
            <a:pPr algn="l"/>
            <a:r>
              <a:rPr lang="tr-TR" sz="1400" dirty="0"/>
              <a:t>Sözlük </a:t>
            </a:r>
          </a:p>
          <a:p>
            <a:pPr algn="l"/>
            <a:r>
              <a:rPr lang="tr-TR" sz="1400" dirty="0"/>
              <a:t>Analizörü</a:t>
            </a:r>
            <a:endParaRPr lang="es-MX" sz="1400" dirty="0"/>
          </a:p>
        </p:txBody>
      </p:sp>
      <p:sp>
        <p:nvSpPr>
          <p:cNvPr id="7" name="Text Box 4"/>
          <p:cNvSpPr txBox="1">
            <a:spLocks noChangeArrowheads="1"/>
          </p:cNvSpPr>
          <p:nvPr/>
        </p:nvSpPr>
        <p:spPr bwMode="auto">
          <a:xfrm>
            <a:off x="4203701" y="3429000"/>
            <a:ext cx="886781" cy="523220"/>
          </a:xfrm>
          <a:prstGeom prst="rect">
            <a:avLst/>
          </a:prstGeom>
          <a:noFill/>
          <a:ln w="9525">
            <a:solidFill>
              <a:schemeClr val="tx1"/>
            </a:solidFill>
            <a:miter lim="800000"/>
            <a:headEnd/>
            <a:tailEnd/>
          </a:ln>
          <a:scene3d>
            <a:camera prst="orthographicFront"/>
            <a:lightRig rig="threePt" dir="t"/>
          </a:scene3d>
          <a:sp3d>
            <a:bevelT prst="angle"/>
          </a:sp3d>
        </p:spPr>
        <p:txBody>
          <a:bodyPr wrap="none">
            <a:spAutoFit/>
          </a:bodyPr>
          <a:lstStyle/>
          <a:p>
            <a:pPr algn="l"/>
            <a:r>
              <a:rPr lang="tr-TR" sz="1400" dirty="0" err="1"/>
              <a:t>Sözdizim</a:t>
            </a:r>
            <a:endParaRPr lang="tr-TR" sz="1400" dirty="0"/>
          </a:p>
          <a:p>
            <a:pPr algn="l"/>
            <a:r>
              <a:rPr lang="tr-TR" sz="1400" dirty="0"/>
              <a:t>Analizörü</a:t>
            </a:r>
            <a:endParaRPr lang="es-MX" sz="1400" dirty="0"/>
          </a:p>
        </p:txBody>
      </p:sp>
      <p:sp>
        <p:nvSpPr>
          <p:cNvPr id="8" name="Text Box 5"/>
          <p:cNvSpPr txBox="1">
            <a:spLocks noChangeArrowheads="1"/>
          </p:cNvSpPr>
          <p:nvPr/>
        </p:nvSpPr>
        <p:spPr bwMode="auto">
          <a:xfrm>
            <a:off x="6172200" y="3352800"/>
            <a:ext cx="1219200" cy="523220"/>
          </a:xfrm>
          <a:prstGeom prst="rect">
            <a:avLst/>
          </a:prstGeom>
          <a:noFill/>
          <a:ln w="9525">
            <a:solidFill>
              <a:schemeClr val="tx1"/>
            </a:solidFill>
            <a:miter lim="800000"/>
            <a:headEnd/>
            <a:tailEnd/>
          </a:ln>
          <a:scene3d>
            <a:camera prst="orthographicFront"/>
            <a:lightRig rig="threePt" dir="t"/>
          </a:scene3d>
          <a:sp3d>
            <a:bevelT prst="angle"/>
          </a:sp3d>
        </p:spPr>
        <p:txBody>
          <a:bodyPr>
            <a:spAutoFit/>
          </a:bodyPr>
          <a:lstStyle/>
          <a:p>
            <a:pPr algn="l"/>
            <a:r>
              <a:rPr lang="tr-TR" sz="1400" dirty="0"/>
              <a:t>Orta Seviye</a:t>
            </a:r>
          </a:p>
          <a:p>
            <a:pPr algn="l"/>
            <a:r>
              <a:rPr lang="tr-TR" sz="1400" dirty="0"/>
              <a:t>Kod Üreticisi</a:t>
            </a:r>
            <a:endParaRPr lang="es-MX" sz="1400" dirty="0"/>
          </a:p>
        </p:txBody>
      </p:sp>
      <p:sp>
        <p:nvSpPr>
          <p:cNvPr id="9" name="Oval 6"/>
          <p:cNvSpPr>
            <a:spLocks noChangeArrowheads="1"/>
          </p:cNvSpPr>
          <p:nvPr/>
        </p:nvSpPr>
        <p:spPr bwMode="auto">
          <a:xfrm>
            <a:off x="2057400" y="2057400"/>
            <a:ext cx="1295400" cy="838200"/>
          </a:xfrm>
          <a:prstGeom prst="ellipse">
            <a:avLst/>
          </a:prstGeom>
          <a:solidFill>
            <a:srgbClr val="CC99FF"/>
          </a:solidFill>
          <a:ln w="9525">
            <a:solidFill>
              <a:schemeClr val="tx1"/>
            </a:solidFill>
            <a:round/>
            <a:headEnd/>
            <a:tailEnd/>
          </a:ln>
          <a:scene3d>
            <a:camera prst="orthographicFront"/>
            <a:lightRig rig="threePt" dir="t"/>
          </a:scene3d>
          <a:sp3d>
            <a:bevelT prst="angle"/>
          </a:sp3d>
        </p:spPr>
        <p:txBody>
          <a:bodyPr wrap="none" anchor="ctr"/>
          <a:lstStyle/>
          <a:p>
            <a:r>
              <a:rPr lang="tr-TR" sz="1600" dirty="0"/>
              <a:t>Kaynak</a:t>
            </a:r>
          </a:p>
          <a:p>
            <a:r>
              <a:rPr lang="tr-TR" sz="1600" dirty="0"/>
              <a:t>Program</a:t>
            </a:r>
            <a:endParaRPr lang="es-MX" sz="1600" dirty="0"/>
          </a:p>
        </p:txBody>
      </p:sp>
      <p:sp>
        <p:nvSpPr>
          <p:cNvPr id="10" name="Line 7"/>
          <p:cNvSpPr>
            <a:spLocks noChangeShapeType="1"/>
          </p:cNvSpPr>
          <p:nvPr/>
        </p:nvSpPr>
        <p:spPr bwMode="auto">
          <a:xfrm>
            <a:off x="3276600" y="3657600"/>
            <a:ext cx="9144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1" name="Line 8"/>
          <p:cNvSpPr>
            <a:spLocks noChangeShapeType="1"/>
          </p:cNvSpPr>
          <p:nvPr/>
        </p:nvSpPr>
        <p:spPr bwMode="auto">
          <a:xfrm>
            <a:off x="5257800" y="3657600"/>
            <a:ext cx="9144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2" name="Line 9"/>
          <p:cNvSpPr>
            <a:spLocks noChangeShapeType="1"/>
          </p:cNvSpPr>
          <p:nvPr/>
        </p:nvSpPr>
        <p:spPr bwMode="auto">
          <a:xfrm>
            <a:off x="2743200" y="2895600"/>
            <a:ext cx="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3" name="Oval 12"/>
          <p:cNvSpPr>
            <a:spLocks noChangeArrowheads="1"/>
          </p:cNvSpPr>
          <p:nvPr/>
        </p:nvSpPr>
        <p:spPr bwMode="auto">
          <a:xfrm>
            <a:off x="8169276" y="2971800"/>
            <a:ext cx="1736725" cy="1371600"/>
          </a:xfrm>
          <a:prstGeom prst="ellipse">
            <a:avLst/>
          </a:prstGeom>
          <a:solidFill>
            <a:srgbClr val="FF6600"/>
          </a:solidFill>
          <a:ln w="9525">
            <a:solidFill>
              <a:schemeClr val="tx1"/>
            </a:solidFill>
            <a:round/>
            <a:headEnd/>
            <a:tailEnd/>
          </a:ln>
          <a:scene3d>
            <a:camera prst="orthographicFront"/>
            <a:lightRig rig="threePt" dir="t"/>
          </a:scene3d>
          <a:sp3d>
            <a:bevelT prst="angle"/>
          </a:sp3d>
        </p:spPr>
        <p:txBody>
          <a:bodyPr wrap="none" anchor="ctr"/>
          <a:lstStyle/>
          <a:p>
            <a:r>
              <a:rPr lang="tr-TR" dirty="0"/>
              <a:t>Yorumlayıcı</a:t>
            </a:r>
            <a:endParaRPr lang="es-MX" dirty="0"/>
          </a:p>
        </p:txBody>
      </p:sp>
      <p:sp>
        <p:nvSpPr>
          <p:cNvPr id="15" name="Text Box 14"/>
          <p:cNvSpPr txBox="1">
            <a:spLocks noChangeArrowheads="1"/>
          </p:cNvSpPr>
          <p:nvPr/>
        </p:nvSpPr>
        <p:spPr bwMode="auto">
          <a:xfrm>
            <a:off x="8382000" y="2084457"/>
            <a:ext cx="1223412" cy="400110"/>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a:t>Veri Girişi</a:t>
            </a:r>
            <a:endParaRPr lang="es-MX" sz="2000" dirty="0"/>
          </a:p>
        </p:txBody>
      </p:sp>
      <p:sp>
        <p:nvSpPr>
          <p:cNvPr id="16" name="Text Box 15"/>
          <p:cNvSpPr txBox="1">
            <a:spLocks noChangeArrowheads="1"/>
          </p:cNvSpPr>
          <p:nvPr/>
        </p:nvSpPr>
        <p:spPr bwMode="auto">
          <a:xfrm>
            <a:off x="8429943" y="5029200"/>
            <a:ext cx="1075038" cy="400110"/>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a:t>Sonuçlar</a:t>
            </a:r>
            <a:endParaRPr lang="es-MX" sz="2000" dirty="0"/>
          </a:p>
        </p:txBody>
      </p:sp>
      <p:sp>
        <p:nvSpPr>
          <p:cNvPr id="17" name="Line 17"/>
          <p:cNvSpPr>
            <a:spLocks noChangeShapeType="1"/>
          </p:cNvSpPr>
          <p:nvPr/>
        </p:nvSpPr>
        <p:spPr bwMode="auto">
          <a:xfrm>
            <a:off x="9067800" y="4343400"/>
            <a:ext cx="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8" name="Line 19"/>
          <p:cNvSpPr>
            <a:spLocks noChangeShapeType="1"/>
          </p:cNvSpPr>
          <p:nvPr/>
        </p:nvSpPr>
        <p:spPr bwMode="auto">
          <a:xfrm>
            <a:off x="7391400" y="3657600"/>
            <a:ext cx="7620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9" name="18 Dikdörtgen"/>
          <p:cNvSpPr/>
          <p:nvPr/>
        </p:nvSpPr>
        <p:spPr>
          <a:xfrm>
            <a:off x="7010400" y="3112735"/>
            <a:ext cx="1447800" cy="276999"/>
          </a:xfrm>
          <a:prstGeom prst="rect">
            <a:avLst/>
          </a:prstGeom>
          <a:scene3d>
            <a:camera prst="orthographicFront"/>
            <a:lightRig rig="threePt" dir="t"/>
          </a:scene3d>
          <a:sp3d>
            <a:bevelT prst="angle"/>
          </a:sp3d>
        </p:spPr>
        <p:txBody>
          <a:bodyPr wrap="square">
            <a:spAutoFit/>
          </a:bodyPr>
          <a:lstStyle/>
          <a:p>
            <a:r>
              <a:rPr lang="tr-TR" sz="1200" dirty="0"/>
              <a:t>Orta Seviye Kod</a:t>
            </a:r>
          </a:p>
        </p:txBody>
      </p:sp>
      <p:sp>
        <p:nvSpPr>
          <p:cNvPr id="20" name="19 Dikdörtgen"/>
          <p:cNvSpPr/>
          <p:nvPr/>
        </p:nvSpPr>
        <p:spPr>
          <a:xfrm>
            <a:off x="4876800" y="3112735"/>
            <a:ext cx="1600200" cy="276999"/>
          </a:xfrm>
          <a:prstGeom prst="rect">
            <a:avLst/>
          </a:prstGeom>
          <a:scene3d>
            <a:camera prst="orthographicFront"/>
            <a:lightRig rig="threePt" dir="t"/>
          </a:scene3d>
          <a:sp3d>
            <a:bevelT prst="angle"/>
          </a:sp3d>
        </p:spPr>
        <p:txBody>
          <a:bodyPr wrap="square">
            <a:spAutoFit/>
          </a:bodyPr>
          <a:lstStyle/>
          <a:p>
            <a:r>
              <a:rPr lang="tr-TR" sz="1200" dirty="0"/>
              <a:t>Ayrıştırma Ağaçları</a:t>
            </a:r>
          </a:p>
        </p:txBody>
      </p:sp>
      <p:sp>
        <p:nvSpPr>
          <p:cNvPr id="21" name="20 Dikdörtgen"/>
          <p:cNvSpPr/>
          <p:nvPr/>
        </p:nvSpPr>
        <p:spPr>
          <a:xfrm>
            <a:off x="3124200" y="3124201"/>
            <a:ext cx="1600200" cy="276999"/>
          </a:xfrm>
          <a:prstGeom prst="rect">
            <a:avLst/>
          </a:prstGeom>
          <a:scene3d>
            <a:camera prst="orthographicFront"/>
            <a:lightRig rig="threePt" dir="t"/>
          </a:scene3d>
          <a:sp3d>
            <a:bevelT prst="angle"/>
          </a:sp3d>
        </p:spPr>
        <p:txBody>
          <a:bodyPr wrap="square">
            <a:spAutoFit/>
          </a:bodyPr>
          <a:lstStyle/>
          <a:p>
            <a:r>
              <a:rPr lang="tr-TR" sz="1200" dirty="0"/>
              <a:t>Sözcük Birimleri</a:t>
            </a:r>
          </a:p>
        </p:txBody>
      </p:sp>
      <p:sp>
        <p:nvSpPr>
          <p:cNvPr id="23" name="Line 17"/>
          <p:cNvSpPr>
            <a:spLocks noChangeShapeType="1"/>
          </p:cNvSpPr>
          <p:nvPr/>
        </p:nvSpPr>
        <p:spPr bwMode="auto">
          <a:xfrm>
            <a:off x="8991600" y="2438400"/>
            <a:ext cx="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Tree>
    <p:extLst>
      <p:ext uri="{BB962C8B-B14F-4D97-AF65-F5344CB8AC3E}">
        <p14:creationId xmlns:p14="http://schemas.microsoft.com/office/powerpoint/2010/main" val="3531118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Derleyici Örnek</a:t>
            </a:r>
            <a:endParaRPr lang="tr-TR" dirty="0"/>
          </a:p>
        </p:txBody>
      </p:sp>
      <p:pic>
        <p:nvPicPr>
          <p:cNvPr id="4" name="İçerik Yer Tutucusu 3"/>
          <p:cNvPicPr>
            <a:picLocks noGrp="1" noChangeAspect="1"/>
          </p:cNvPicPr>
          <p:nvPr>
            <p:ph idx="1"/>
          </p:nvPr>
        </p:nvPicPr>
        <p:blipFill>
          <a:blip r:embed="rId2"/>
          <a:stretch>
            <a:fillRect/>
          </a:stretch>
        </p:blipFill>
        <p:spPr>
          <a:xfrm>
            <a:off x="3164934" y="1825625"/>
            <a:ext cx="5862132" cy="4351338"/>
          </a:xfrm>
          <a:prstGeom prst="rect">
            <a:avLst/>
          </a:prstGeom>
        </p:spPr>
      </p:pic>
    </p:spTree>
    <p:extLst>
      <p:ext uri="{BB962C8B-B14F-4D97-AF65-F5344CB8AC3E}">
        <p14:creationId xmlns:p14="http://schemas.microsoft.com/office/powerpoint/2010/main" val="16343417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057/1*AIjJev9o9j9sy1vwZkJ4Rg.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635368" y="548421"/>
            <a:ext cx="9187961" cy="58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9289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76047" y="909637"/>
            <a:ext cx="8669216" cy="5038725"/>
          </a:xfrm>
          <a:prstGeom prst="rect">
            <a:avLst/>
          </a:prstGeom>
        </p:spPr>
      </p:pic>
    </p:spTree>
    <p:extLst>
      <p:ext uri="{BB962C8B-B14F-4D97-AF65-F5344CB8AC3E}">
        <p14:creationId xmlns:p14="http://schemas.microsoft.com/office/powerpoint/2010/main" val="4026951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779834" y="501527"/>
            <a:ext cx="6768611" cy="6040201"/>
          </a:xfrm>
          <a:prstGeom prst="rect">
            <a:avLst/>
          </a:prstGeom>
        </p:spPr>
      </p:pic>
    </p:spTree>
    <p:extLst>
      <p:ext uri="{BB962C8B-B14F-4D97-AF65-F5344CB8AC3E}">
        <p14:creationId xmlns:p14="http://schemas.microsoft.com/office/powerpoint/2010/main" val="1173486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928687" y="1484314"/>
            <a:ext cx="9493251" cy="4897437"/>
            <a:chOff x="-375" y="1924"/>
            <a:chExt cx="5980" cy="1288"/>
          </a:xfrm>
        </p:grpSpPr>
        <p:sp>
          <p:nvSpPr>
            <p:cNvPr id="6" name="Rectangle 5"/>
            <p:cNvSpPr>
              <a:spLocks noChangeArrowheads="1"/>
            </p:cNvSpPr>
            <p:nvPr/>
          </p:nvSpPr>
          <p:spPr bwMode="auto">
            <a:xfrm>
              <a:off x="-375" y="1924"/>
              <a:ext cx="2317" cy="1288"/>
            </a:xfrm>
            <a:prstGeom prst="rect">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eaLnBrk="0" hangingPunct="0">
                <a:lnSpc>
                  <a:spcPct val="90000"/>
                </a:lnSpc>
              </a:pPr>
              <a:r>
                <a:rPr lang="en-US" b="1" dirty="0" err="1">
                  <a:solidFill>
                    <a:srgbClr val="F8F8F8"/>
                  </a:solidFill>
                  <a:effectLst>
                    <a:outerShdw blurRad="38100" dist="38100" dir="2700000" algn="tl">
                      <a:srgbClr val="000000"/>
                    </a:outerShdw>
                  </a:effectLst>
                  <a:latin typeface="Courier New" pitchFamily="49" charset="0"/>
                </a:rPr>
                <a:t>int</a:t>
              </a:r>
              <a:r>
                <a:rPr lang="en-US" b="1" dirty="0">
                  <a:solidFill>
                    <a:srgbClr val="F8F8F8"/>
                  </a:solidFill>
                  <a:effectLst>
                    <a:outerShdw blurRad="38100" dist="38100" dir="2700000" algn="tl">
                      <a:srgbClr val="000000"/>
                    </a:outerShdw>
                  </a:effectLst>
                  <a:latin typeface="Courier New" pitchFamily="49" charset="0"/>
                </a:rPr>
                <a:t> sum(</a:t>
              </a:r>
              <a:r>
                <a:rPr lang="en-US" b="1" dirty="0" err="1">
                  <a:solidFill>
                    <a:srgbClr val="F8F8F8"/>
                  </a:solidFill>
                  <a:effectLst>
                    <a:outerShdw blurRad="38100" dist="38100" dir="2700000" algn="tl">
                      <a:srgbClr val="000000"/>
                    </a:outerShdw>
                  </a:effectLst>
                  <a:latin typeface="Courier New" pitchFamily="49" charset="0"/>
                </a:rPr>
                <a:t>int</a:t>
              </a:r>
              <a:r>
                <a:rPr lang="en-US" b="1" dirty="0">
                  <a:solidFill>
                    <a:srgbClr val="F8F8F8"/>
                  </a:solidFill>
                  <a:effectLst>
                    <a:outerShdw blurRad="38100" dist="38100" dir="2700000" algn="tl">
                      <a:srgbClr val="000000"/>
                    </a:outerShdw>
                  </a:effectLst>
                  <a:latin typeface="Courier New" pitchFamily="49" charset="0"/>
                </a:rPr>
                <a:t>[] x) {</a:t>
              </a:r>
            </a:p>
            <a:p>
              <a:pPr eaLnBrk="0" hangingPunct="0">
                <a:lnSpc>
                  <a:spcPct val="90000"/>
                </a:lnSpc>
              </a:pPr>
              <a:r>
                <a:rPr lang="en-US" b="1" dirty="0">
                  <a:solidFill>
                    <a:srgbClr val="F8F8F8"/>
                  </a:solidFill>
                  <a:effectLst>
                    <a:outerShdw blurRad="38100" dist="38100" dir="2700000" algn="tl">
                      <a:srgbClr val="000000"/>
                    </a:outerShdw>
                  </a:effectLst>
                  <a:latin typeface="Courier New" pitchFamily="49" charset="0"/>
                </a:rPr>
                <a:t>   </a:t>
              </a:r>
              <a:r>
                <a:rPr lang="en-US" b="1" dirty="0" err="1">
                  <a:solidFill>
                    <a:srgbClr val="F8F8F8"/>
                  </a:solidFill>
                  <a:effectLst>
                    <a:outerShdw blurRad="38100" dist="38100" dir="2700000" algn="tl">
                      <a:srgbClr val="000000"/>
                    </a:outerShdw>
                  </a:effectLst>
                  <a:latin typeface="Courier New" pitchFamily="49" charset="0"/>
                </a:rPr>
                <a:t>int</a:t>
              </a:r>
              <a:r>
                <a:rPr lang="en-US" b="1" dirty="0">
                  <a:solidFill>
                    <a:srgbClr val="F8F8F8"/>
                  </a:solidFill>
                  <a:effectLst>
                    <a:outerShdw blurRad="38100" dist="38100" dir="2700000" algn="tl">
                      <a:srgbClr val="000000"/>
                    </a:outerShdw>
                  </a:effectLst>
                  <a:latin typeface="Courier New" pitchFamily="49" charset="0"/>
                </a:rPr>
                <a:t> sum = 0;</a:t>
              </a:r>
            </a:p>
            <a:p>
              <a:pPr eaLnBrk="0" hangingPunct="0">
                <a:lnSpc>
                  <a:spcPct val="90000"/>
                </a:lnSpc>
              </a:pPr>
              <a:r>
                <a:rPr lang="en-US" b="1" dirty="0">
                  <a:solidFill>
                    <a:srgbClr val="F8F8F8"/>
                  </a:solidFill>
                  <a:effectLst>
                    <a:outerShdw blurRad="38100" dist="38100" dir="2700000" algn="tl">
                      <a:srgbClr val="000000"/>
                    </a:outerShdw>
                  </a:effectLst>
                  <a:latin typeface="Courier New" pitchFamily="49" charset="0"/>
                </a:rPr>
                <a:t>   n = 0;</a:t>
              </a:r>
            </a:p>
            <a:p>
              <a:pPr eaLnBrk="0" hangingPunct="0">
                <a:lnSpc>
                  <a:spcPct val="90000"/>
                </a:lnSpc>
              </a:pPr>
              <a:r>
                <a:rPr lang="en-US" b="1" dirty="0">
                  <a:solidFill>
                    <a:srgbClr val="F8F8F8"/>
                  </a:solidFill>
                  <a:effectLst>
                    <a:outerShdw blurRad="38100" dist="38100" dir="2700000" algn="tl">
                      <a:srgbClr val="000000"/>
                    </a:outerShdw>
                  </a:effectLst>
                  <a:latin typeface="Courier New" pitchFamily="49" charset="0"/>
                </a:rPr>
                <a:t>   while (n &lt; </a:t>
              </a:r>
              <a:r>
                <a:rPr lang="en-US" b="1" dirty="0" err="1">
                  <a:solidFill>
                    <a:srgbClr val="F8F8F8"/>
                  </a:solidFill>
                  <a:effectLst>
                    <a:outerShdw blurRad="38100" dist="38100" dir="2700000" algn="tl">
                      <a:srgbClr val="000000"/>
                    </a:outerShdw>
                  </a:effectLst>
                  <a:latin typeface="Courier New" pitchFamily="49" charset="0"/>
                </a:rPr>
                <a:t>x.length</a:t>
              </a:r>
              <a:r>
                <a:rPr lang="en-US" b="1" dirty="0">
                  <a:solidFill>
                    <a:srgbClr val="F8F8F8"/>
                  </a:solidFill>
                  <a:effectLst>
                    <a:outerShdw blurRad="38100" dist="38100" dir="2700000" algn="tl">
                      <a:srgbClr val="000000"/>
                    </a:outerShdw>
                  </a:effectLst>
                  <a:latin typeface="Courier New" pitchFamily="49" charset="0"/>
                </a:rPr>
                <a:t>) {</a:t>
              </a:r>
            </a:p>
            <a:p>
              <a:pPr eaLnBrk="0" hangingPunct="0">
                <a:lnSpc>
                  <a:spcPct val="90000"/>
                </a:lnSpc>
              </a:pPr>
              <a:r>
                <a:rPr lang="en-US" b="1" dirty="0">
                  <a:solidFill>
                    <a:srgbClr val="F8F8F8"/>
                  </a:solidFill>
                  <a:effectLst>
                    <a:outerShdw blurRad="38100" dist="38100" dir="2700000" algn="tl">
                      <a:srgbClr val="000000"/>
                    </a:outerShdw>
                  </a:effectLst>
                  <a:latin typeface="Courier New" pitchFamily="49" charset="0"/>
                </a:rPr>
                <a:t>      sum += x[n];</a:t>
              </a:r>
            </a:p>
            <a:p>
              <a:pPr eaLnBrk="0" hangingPunct="0">
                <a:lnSpc>
                  <a:spcPct val="90000"/>
                </a:lnSpc>
              </a:pPr>
              <a:r>
                <a:rPr lang="en-US" b="1" dirty="0">
                  <a:solidFill>
                    <a:srgbClr val="F8F8F8"/>
                  </a:solidFill>
                  <a:effectLst>
                    <a:outerShdw blurRad="38100" dist="38100" dir="2700000" algn="tl">
                      <a:srgbClr val="000000"/>
                    </a:outerShdw>
                  </a:effectLst>
                  <a:latin typeface="Courier New" pitchFamily="49" charset="0"/>
                </a:rPr>
                <a:t>   }</a:t>
              </a:r>
            </a:p>
            <a:p>
              <a:pPr eaLnBrk="0" hangingPunct="0">
                <a:lnSpc>
                  <a:spcPct val="90000"/>
                </a:lnSpc>
              </a:pPr>
              <a:r>
                <a:rPr lang="en-US" b="1" dirty="0">
                  <a:solidFill>
                    <a:srgbClr val="F8F8F8"/>
                  </a:solidFill>
                  <a:effectLst>
                    <a:outerShdw blurRad="38100" dist="38100" dir="2700000" algn="tl">
                      <a:srgbClr val="000000"/>
                    </a:outerShdw>
                  </a:effectLst>
                  <a:latin typeface="Courier New" pitchFamily="49" charset="0"/>
                </a:rPr>
                <a:t>   return sum;</a:t>
              </a:r>
            </a:p>
            <a:p>
              <a:pPr eaLnBrk="0" hangingPunct="0">
                <a:lnSpc>
                  <a:spcPct val="90000"/>
                </a:lnSpc>
              </a:pPr>
              <a:r>
                <a:rPr lang="en-US" b="1" dirty="0">
                  <a:solidFill>
                    <a:srgbClr val="F8F8F8"/>
                  </a:solidFill>
                  <a:effectLst>
                    <a:outerShdw blurRad="38100" dist="38100" dir="2700000" algn="tl">
                      <a:srgbClr val="000000"/>
                    </a:outerShdw>
                  </a:effectLst>
                  <a:latin typeface="Courier New" pitchFamily="49" charset="0"/>
                </a:rPr>
                <a:t>}</a:t>
              </a:r>
              <a:endParaRPr lang="en-US" sz="2000" b="1" dirty="0">
                <a:solidFill>
                  <a:srgbClr val="F8F8F8"/>
                </a:solidFill>
                <a:effectLst>
                  <a:outerShdw blurRad="38100" dist="38100" dir="2700000" algn="tl">
                    <a:srgbClr val="000000"/>
                  </a:outerShdw>
                </a:effectLst>
              </a:endParaRPr>
            </a:p>
          </p:txBody>
        </p:sp>
        <p:sp>
          <p:nvSpPr>
            <p:cNvPr id="7" name="Rectangle 6"/>
            <p:cNvSpPr>
              <a:spLocks noChangeArrowheads="1"/>
            </p:cNvSpPr>
            <p:nvPr/>
          </p:nvSpPr>
          <p:spPr bwMode="auto">
            <a:xfrm>
              <a:off x="3264" y="1924"/>
              <a:ext cx="2341" cy="1267"/>
            </a:xfrm>
            <a:prstGeom prst="rect">
              <a:avLst/>
            </a:prstGeom>
            <a:solidFill>
              <a:srgbClr val="FF99CC"/>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rgbClr val="FF99CC"/>
              </a:extrusionClr>
            </a:sp3d>
          </p:spPr>
          <p:txBody>
            <a:bodyPr wrap="none" anchor="ctr">
              <a:flatTx/>
            </a:bodyPr>
            <a:lstStyle/>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10101011111010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11101010101110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a:t>
              </a:r>
              <a:endParaRPr lang="en-US" sz="2800" b="1">
                <a:solidFill>
                  <a:srgbClr val="F8F8F8"/>
                </a:solidFill>
                <a:effectLst>
                  <a:outerShdw blurRad="38100" dist="38100" dir="2700000" algn="tl">
                    <a:srgbClr val="000000"/>
                  </a:outerShdw>
                </a:effectLst>
                <a:latin typeface="Courier New" pitchFamily="49" charset="0"/>
              </a:endParaRPr>
            </a:p>
          </p:txBody>
        </p:sp>
        <p:sp>
          <p:nvSpPr>
            <p:cNvPr id="8" name="AutoShape 7"/>
            <p:cNvSpPr>
              <a:spLocks noChangeArrowheads="1"/>
            </p:cNvSpPr>
            <p:nvPr/>
          </p:nvSpPr>
          <p:spPr bwMode="auto">
            <a:xfrm>
              <a:off x="2119" y="2342"/>
              <a:ext cx="1042" cy="446"/>
            </a:xfrm>
            <a:prstGeom prst="leftRightArrow">
              <a:avLst>
                <a:gd name="adj1" fmla="val 50000"/>
                <a:gd name="adj2" fmla="val 24260"/>
              </a:avLst>
            </a:prstGeom>
            <a:solidFill>
              <a:schemeClr val="accent1"/>
            </a:solidFill>
            <a:ln w="12700">
              <a:solidFill>
                <a:schemeClr val="tx1"/>
              </a:solidFill>
              <a:miter lim="800000"/>
              <a:headEnd/>
              <a:tailEnd/>
            </a:ln>
            <a:effectLst/>
          </p:spPr>
          <p:txBody>
            <a:bodyPr wrap="none" anchor="ctr"/>
            <a:lstStyle/>
            <a:p>
              <a:pPr algn="ctr"/>
              <a:r>
                <a:rPr lang="tr-TR" dirty="0" smtClean="0"/>
                <a:t>Derleyici</a:t>
              </a:r>
              <a:endParaRPr lang="tr-TR" dirty="0"/>
            </a:p>
          </p:txBody>
        </p:sp>
      </p:grpSp>
      <p:sp>
        <p:nvSpPr>
          <p:cNvPr id="10" name="9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
        <p:nvSpPr>
          <p:cNvPr id="2" name="Unvan 1"/>
          <p:cNvSpPr>
            <a:spLocks noGrp="1"/>
          </p:cNvSpPr>
          <p:nvPr>
            <p:ph type="title"/>
          </p:nvPr>
        </p:nvSpPr>
        <p:spPr/>
        <p:txBody>
          <a:bodyPr/>
          <a:lstStyle/>
          <a:p>
            <a:endParaRPr lang="tr-TR"/>
          </a:p>
        </p:txBody>
      </p:sp>
    </p:spTree>
    <p:extLst>
      <p:ext uri="{BB962C8B-B14F-4D97-AF65-F5344CB8AC3E}">
        <p14:creationId xmlns:p14="http://schemas.microsoft.com/office/powerpoint/2010/main" val="3798158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839549" y="2070587"/>
            <a:ext cx="5954846" cy="1947497"/>
          </a:xfrm>
          <a:prstGeom prst="rect">
            <a:avLst/>
          </a:prstGeom>
        </p:spPr>
      </p:pic>
    </p:spTree>
    <p:extLst>
      <p:ext uri="{BB962C8B-B14F-4D97-AF65-F5344CB8AC3E}">
        <p14:creationId xmlns:p14="http://schemas.microsoft.com/office/powerpoint/2010/main" val="19655436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573581" y="1456226"/>
            <a:ext cx="7232033" cy="4065344"/>
          </a:xfrm>
          <a:prstGeom prst="rect">
            <a:avLst/>
          </a:prstGeom>
        </p:spPr>
      </p:pic>
    </p:spTree>
    <p:extLst>
      <p:ext uri="{BB962C8B-B14F-4D97-AF65-F5344CB8AC3E}">
        <p14:creationId xmlns:p14="http://schemas.microsoft.com/office/powerpoint/2010/main" val="15783019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solidFill>
                  <a:srgbClr val="C00000"/>
                </a:solidFill>
              </a:rPr>
              <a:t>Dil Çevrim Yöntemlerinin Karşılaştırılması</a:t>
            </a:r>
            <a:endParaRPr lang="en-US" dirty="0">
              <a:solidFill>
                <a:srgbClr val="C00000"/>
              </a:solidFill>
            </a:endParaRPr>
          </a:p>
        </p:txBody>
      </p:sp>
      <p:sp>
        <p:nvSpPr>
          <p:cNvPr id="25603" name="Rectangle 3"/>
          <p:cNvSpPr>
            <a:spLocks noGrp="1" noChangeArrowheads="1"/>
          </p:cNvSpPr>
          <p:nvPr>
            <p:ph idx="1"/>
          </p:nvPr>
        </p:nvSpPr>
        <p:spPr>
          <a:xfrm>
            <a:off x="1828800" y="1600200"/>
            <a:ext cx="8458200" cy="4572000"/>
          </a:xfrm>
        </p:spPr>
        <p:txBody>
          <a:bodyPr>
            <a:normAutofit/>
          </a:bodyPr>
          <a:lstStyle/>
          <a:p>
            <a:r>
              <a:rPr lang="tr-TR" dirty="0"/>
              <a:t>Yorumlama ve derleme yöntemleri, bir programlama dilinin makine diline çevrilmesi sürecinde, çeşitli kriterler açısından üstünlükler veya zayıflıklar içerirler. </a:t>
            </a:r>
            <a:br>
              <a:rPr lang="tr-TR" dirty="0"/>
            </a:br>
            <a:endParaRPr lang="tr-TR" dirty="0"/>
          </a:p>
          <a:p>
            <a:r>
              <a:rPr lang="tr-TR" dirty="0"/>
              <a:t>İlerleyen sayfalarda iki yöntem, çevrim sürecinde bilgisayar kaynaklarının etkin kullanımı ve kullanıcıya hata bildirme yöntemleri açısından karşılaştırılmıştır.</a:t>
            </a:r>
            <a:br>
              <a:rPr lang="tr-TR" dirty="0"/>
            </a:br>
            <a:endParaRPr lang="tr-TR" dirty="0"/>
          </a:p>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62</a:t>
            </a:fld>
            <a:endParaRPr lang="tr-TR"/>
          </a:p>
        </p:txBody>
      </p:sp>
    </p:spTree>
    <p:extLst>
      <p:ext uri="{BB962C8B-B14F-4D97-AF65-F5344CB8AC3E}">
        <p14:creationId xmlns:p14="http://schemas.microsoft.com/office/powerpoint/2010/main" val="17596444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Zaman Etkinliği Açısından</a:t>
            </a:r>
            <a:endParaRPr lang="en-US" dirty="0"/>
          </a:p>
        </p:txBody>
      </p:sp>
      <p:sp>
        <p:nvSpPr>
          <p:cNvPr id="25603" name="Rectangle 3"/>
          <p:cNvSpPr>
            <a:spLocks noGrp="1" noChangeArrowheads="1"/>
          </p:cNvSpPr>
          <p:nvPr>
            <p:ph idx="1"/>
          </p:nvPr>
        </p:nvSpPr>
        <p:spPr>
          <a:xfrm>
            <a:off x="1828800" y="1600200"/>
            <a:ext cx="8458200" cy="4572000"/>
          </a:xfrm>
        </p:spPr>
        <p:txBody>
          <a:bodyPr>
            <a:normAutofit fontScale="92500" lnSpcReduction="10000"/>
          </a:bodyPr>
          <a:lstStyle/>
          <a:p>
            <a:r>
              <a:rPr lang="tr-TR" sz="3000" dirty="0"/>
              <a:t>Yorumlama yaklaşımı ile dil çevriminde bir deyimin çalıştırılması için gerekli makine diline çevrim süreci, deyimin her çalıştırılmasında aynen yinelenmelidir.</a:t>
            </a:r>
            <a:br>
              <a:rPr lang="tr-TR" sz="3000" dirty="0"/>
            </a:br>
            <a:endParaRPr lang="tr-TR" sz="3000" dirty="0"/>
          </a:p>
          <a:p>
            <a:r>
              <a:rPr lang="tr-TR" sz="3000" dirty="0"/>
              <a:t>Diğer taraftan derleme yaklaşımında, programdaki her deyim için gerekli makine kodu, deyim kaç kez çalıştırılırsa çalıştırılsın, sadece bir defa oluşturulur. Yani bir programın makine koduna çevrimi tamamlandıktan sonra oluşan makine kodu, program kaç kez çalıştırılırsa çalıştırılsın, program değiştirilmediği sürece aynen kullanılabilir. Bu nedenle derleme yöntemi, yorumlamaya göre zamandan kazanç sağlar.</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63</a:t>
            </a:fld>
            <a:endParaRPr lang="tr-TR"/>
          </a:p>
        </p:txBody>
      </p:sp>
      <p:pic>
        <p:nvPicPr>
          <p:cNvPr id="717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3674" t="1518" r="792"/>
          <a:stretch>
            <a:fillRect/>
          </a:stretch>
        </p:blipFill>
        <p:spPr bwMode="auto">
          <a:xfrm>
            <a:off x="5453058" y="5643578"/>
            <a:ext cx="1857388" cy="121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40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Bellek Kullanma Etkinliği Açısından</a:t>
            </a:r>
            <a:endParaRPr lang="en-US" dirty="0"/>
          </a:p>
        </p:txBody>
      </p:sp>
      <p:sp>
        <p:nvSpPr>
          <p:cNvPr id="25603" name="Rectangle 3"/>
          <p:cNvSpPr>
            <a:spLocks noGrp="1" noChangeArrowheads="1"/>
          </p:cNvSpPr>
          <p:nvPr>
            <p:ph idx="1"/>
          </p:nvPr>
        </p:nvSpPr>
        <p:spPr>
          <a:xfrm>
            <a:off x="1828800" y="1600200"/>
            <a:ext cx="8458200" cy="4572000"/>
          </a:xfrm>
        </p:spPr>
        <p:txBody>
          <a:bodyPr>
            <a:normAutofit/>
          </a:bodyPr>
          <a:lstStyle/>
          <a:p>
            <a:pPr algn="just"/>
            <a:r>
              <a:rPr lang="tr-TR" sz="2800" dirty="0"/>
              <a:t>Derleme yaklaşımı ile dil çevriminde her yüksek düzeyli dil deyimi, onlarca makine dili komutuna dönüşebilirken, yorumlamada yüksek düzeyli dil deyimleri, orijinal şekillerinde kalırlar ve onların çalıştırılması için gerekli komutlar da yorumlayıcının altprogramları olarak bulunur. </a:t>
            </a:r>
          </a:p>
          <a:p>
            <a:pPr algn="just"/>
            <a:r>
              <a:rPr lang="tr-TR" sz="2800" dirty="0"/>
              <a:t>Dolayısıyla yorumlama, derleme yaklaşımına göre daha az bellek kullanabilir. Öte yandan, çalışma sırasında yorumlayıcının tüm altprogramları bellekte tutuluyorsa, dilin sadece az sayıda deyimini kullanan programlar için yorumlayıcı bellek israfına neden olabilir.</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p14="http://schemas.microsoft.com/office/powerpoint/2010/main" val="35055541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Bellek Kullanma Etkinliği Açısından</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pic>
        <p:nvPicPr>
          <p:cNvPr id="2" name="Resim 1"/>
          <p:cNvPicPr>
            <a:picLocks noChangeAspect="1"/>
          </p:cNvPicPr>
          <p:nvPr/>
        </p:nvPicPr>
        <p:blipFill>
          <a:blip r:embed="rId2"/>
          <a:stretch>
            <a:fillRect/>
          </a:stretch>
        </p:blipFill>
        <p:spPr>
          <a:xfrm>
            <a:off x="2608751" y="1666875"/>
            <a:ext cx="6886575" cy="3067050"/>
          </a:xfrm>
          <a:prstGeom prst="rect">
            <a:avLst/>
          </a:prstGeom>
        </p:spPr>
      </p:pic>
    </p:spTree>
    <p:extLst>
      <p:ext uri="{BB962C8B-B14F-4D97-AF65-F5344CB8AC3E}">
        <p14:creationId xmlns:p14="http://schemas.microsoft.com/office/powerpoint/2010/main" val="12558531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Hata Bildirme Yöntemleri Açısından</a:t>
            </a:r>
            <a:endParaRPr lang="en-US" dirty="0"/>
          </a:p>
        </p:txBody>
      </p:sp>
      <p:sp>
        <p:nvSpPr>
          <p:cNvPr id="25603" name="Rectangle 3"/>
          <p:cNvSpPr>
            <a:spLocks noGrp="1" noChangeArrowheads="1"/>
          </p:cNvSpPr>
          <p:nvPr>
            <p:ph idx="1"/>
          </p:nvPr>
        </p:nvSpPr>
        <p:spPr>
          <a:xfrm>
            <a:off x="1828800" y="1600200"/>
            <a:ext cx="8458200" cy="4572000"/>
          </a:xfrm>
        </p:spPr>
        <p:txBody>
          <a:bodyPr>
            <a:normAutofit/>
          </a:bodyPr>
          <a:lstStyle/>
          <a:p>
            <a:r>
              <a:rPr lang="tr-TR" sz="2800" dirty="0"/>
              <a:t>Derleyiciler ve yorumlayıcılar, çalışma sırasındaki hataların kullanıcıya bildirilmesi açısından farklılık gösterirler. </a:t>
            </a:r>
          </a:p>
          <a:p>
            <a:r>
              <a:rPr lang="tr-TR" sz="2800" dirty="0"/>
              <a:t>Yorumlayıcılar her komutu birer birer ele aldıkları için, hataların kullanıcılara bildirilmesi doğrudan gerçekleşir. </a:t>
            </a:r>
          </a:p>
          <a:p>
            <a:r>
              <a:rPr lang="tr-TR" sz="2800" dirty="0"/>
              <a:t>Derleme yönteminde ise hatalar, tüm program deyimlerinin makine koduna çevrilmesi bittikten sonra toplu olarak bildirildiği için, hata kaynağı deyimlerin belirlenmesi, yorumlama yöntemine göre güçtür.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p14="http://schemas.microsoft.com/office/powerpoint/2010/main" val="10831258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152400"/>
            <a:ext cx="8153400" cy="1371600"/>
          </a:xfrm>
        </p:spPr>
        <p:txBody>
          <a:bodyPr>
            <a:normAutofit/>
          </a:bodyPr>
          <a:lstStyle/>
          <a:p>
            <a:r>
              <a:rPr lang="tr-TR" dirty="0"/>
              <a:t>Hata Bildirme Yöntemleri Açısından</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pic>
        <p:nvPicPr>
          <p:cNvPr id="921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2283" r="2930" b="3477"/>
          <a:stretch>
            <a:fillRect/>
          </a:stretch>
        </p:blipFill>
        <p:spPr bwMode="auto">
          <a:xfrm>
            <a:off x="2024034" y="2643182"/>
            <a:ext cx="8001056" cy="221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97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Derleme </a:t>
            </a:r>
            <a:r>
              <a:rPr lang="tr-TR" dirty="0">
                <a:solidFill>
                  <a:schemeClr val="tx2"/>
                </a:solidFill>
                <a:latin typeface="+mj-lt"/>
                <a:ea typeface="+mj-ea"/>
                <a:cs typeface="+mj-cs"/>
              </a:rPr>
              <a:t>Yaklaşımı ile Dil Çevrimi</a:t>
            </a:r>
          </a:p>
        </p:txBody>
      </p:sp>
      <p:sp>
        <p:nvSpPr>
          <p:cNvPr id="3" name="İçerik Yer Tutucusu 2"/>
          <p:cNvSpPr>
            <a:spLocks noGrp="1"/>
          </p:cNvSpPr>
          <p:nvPr>
            <p:ph idx="1"/>
          </p:nvPr>
        </p:nvSpPr>
        <p:spPr>
          <a:xfrm>
            <a:off x="1738282" y="1214422"/>
            <a:ext cx="7143800" cy="2214578"/>
          </a:xfrm>
        </p:spPr>
        <p:txBody>
          <a:bodyPr>
            <a:normAutofit/>
          </a:bodyPr>
          <a:lstStyle/>
          <a:p>
            <a:r>
              <a:rPr lang="tr-TR" dirty="0" smtClean="0"/>
              <a:t>Bir </a:t>
            </a:r>
            <a:r>
              <a:rPr lang="tr-TR" b="1" dirty="0">
                <a:solidFill>
                  <a:srgbClr val="FF0000"/>
                </a:solidFill>
              </a:rPr>
              <a:t>derleyici</a:t>
            </a:r>
            <a:r>
              <a:rPr lang="tr-TR" dirty="0"/>
              <a:t>, bir programlama dilinde yazılmış bir program için o programa eşdeğer olan makine dilinde bir program oluşturur.</a:t>
            </a:r>
          </a:p>
        </p:txBody>
      </p:sp>
      <p:sp>
        <p:nvSpPr>
          <p:cNvPr id="20" name="19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75778"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8667768" y="1220808"/>
            <a:ext cx="1872748" cy="306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28"/>
          <p:cNvPicPr>
            <a:picLocks noChangeAspect="1" noChangeArrowheads="1"/>
          </p:cNvPicPr>
          <p:nvPr/>
        </p:nvPicPr>
        <p:blipFill>
          <a:blip r:embed="rId3"/>
          <a:srcRect/>
          <a:stretch>
            <a:fillRect/>
          </a:stretch>
        </p:blipFill>
        <p:spPr bwMode="auto">
          <a:xfrm>
            <a:off x="7358034" y="4476752"/>
            <a:ext cx="1892300" cy="1892300"/>
          </a:xfrm>
          <a:prstGeom prst="rect">
            <a:avLst/>
          </a:prstGeom>
          <a:noFill/>
          <a:ln w="9525">
            <a:noFill/>
            <a:miter lim="800000"/>
            <a:headEnd/>
            <a:tailEnd/>
          </a:ln>
          <a:effectLst/>
        </p:spPr>
      </p:pic>
      <p:sp>
        <p:nvSpPr>
          <p:cNvPr id="9" name="Rectangle 1029"/>
          <p:cNvSpPr>
            <a:spLocks noChangeArrowheads="1"/>
          </p:cNvSpPr>
          <p:nvPr/>
        </p:nvSpPr>
        <p:spPr bwMode="auto">
          <a:xfrm>
            <a:off x="6672234" y="5848352"/>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0" name="Picture 1030"/>
          <p:cNvPicPr>
            <a:picLocks noChangeAspect="1" noChangeArrowheads="1"/>
          </p:cNvPicPr>
          <p:nvPr/>
        </p:nvPicPr>
        <p:blipFill>
          <a:blip r:embed="rId4"/>
          <a:srcRect/>
          <a:stretch>
            <a:fillRect/>
          </a:stretch>
        </p:blipFill>
        <p:spPr bwMode="auto">
          <a:xfrm>
            <a:off x="7205634" y="6229352"/>
            <a:ext cx="1155700" cy="546100"/>
          </a:xfrm>
          <a:prstGeom prst="rect">
            <a:avLst/>
          </a:prstGeom>
          <a:noFill/>
          <a:ln w="9525">
            <a:noFill/>
            <a:miter lim="800000"/>
            <a:headEnd/>
            <a:tailEnd/>
          </a:ln>
          <a:effectLst/>
        </p:spPr>
      </p:pic>
      <p:pic>
        <p:nvPicPr>
          <p:cNvPr id="11" name="Picture 1031"/>
          <p:cNvPicPr>
            <a:picLocks noChangeAspect="1" noChangeArrowheads="1"/>
          </p:cNvPicPr>
          <p:nvPr/>
        </p:nvPicPr>
        <p:blipFill>
          <a:blip r:embed="rId5"/>
          <a:srcRect/>
          <a:stretch>
            <a:fillRect/>
          </a:stretch>
        </p:blipFill>
        <p:spPr bwMode="auto">
          <a:xfrm>
            <a:off x="8805834" y="4552952"/>
            <a:ext cx="1143000" cy="990600"/>
          </a:xfrm>
          <a:prstGeom prst="rect">
            <a:avLst/>
          </a:prstGeom>
          <a:noFill/>
          <a:ln w="9525">
            <a:noFill/>
            <a:miter lim="800000"/>
            <a:headEnd/>
            <a:tailEnd/>
          </a:ln>
          <a:effectLst/>
        </p:spPr>
      </p:pic>
      <p:sp>
        <p:nvSpPr>
          <p:cNvPr id="12" name="Text Box 1032"/>
          <p:cNvSpPr txBox="1">
            <a:spLocks noChangeArrowheads="1"/>
          </p:cNvSpPr>
          <p:nvPr/>
        </p:nvSpPr>
        <p:spPr bwMode="auto">
          <a:xfrm>
            <a:off x="8882035" y="4629152"/>
            <a:ext cx="975973" cy="338554"/>
          </a:xfrm>
          <a:prstGeom prst="rect">
            <a:avLst/>
          </a:prstGeom>
          <a:noFill/>
          <a:ln w="9525">
            <a:noFill/>
            <a:miter lim="800000"/>
            <a:headEnd/>
            <a:tailEnd/>
          </a:ln>
          <a:effectLst/>
        </p:spPr>
        <p:txBody>
          <a:bodyPr wrap="none">
            <a:spAutoFit/>
          </a:bodyPr>
          <a:lstStyle/>
          <a:p>
            <a:pPr eaLnBrk="0" hangingPunct="0"/>
            <a:r>
              <a:rPr lang="tr-TR" sz="1600" dirty="0">
                <a:ea typeface="ＭＳ Ｐゴシック" pitchFamily="-112" charset="-128"/>
              </a:rPr>
              <a:t>Tebrikler</a:t>
            </a:r>
            <a:r>
              <a:rPr lang="en-US" sz="1600" dirty="0">
                <a:ea typeface="ＭＳ Ｐゴシック" pitchFamily="-112" charset="-128"/>
              </a:rPr>
              <a:t>!</a:t>
            </a:r>
          </a:p>
        </p:txBody>
      </p:sp>
      <p:sp>
        <p:nvSpPr>
          <p:cNvPr id="13" name="Rectangle 1034"/>
          <p:cNvSpPr>
            <a:spLocks noChangeArrowheads="1"/>
          </p:cNvSpPr>
          <p:nvPr/>
        </p:nvSpPr>
        <p:spPr bwMode="auto">
          <a:xfrm>
            <a:off x="2024034" y="3790953"/>
            <a:ext cx="4191000" cy="17543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a:solidFill>
                  <a:srgbClr val="7F0055"/>
                </a:solidFill>
                <a:latin typeface="Monaco" pitchFamily="-112" charset="0"/>
              </a:rPr>
              <a:t>while</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 == </a:t>
            </a:r>
            <a:r>
              <a:rPr lang="en-US" sz="1200" dirty="0">
                <a:solidFill>
                  <a:srgbClr val="2A00FF"/>
                </a:solidFill>
                <a:latin typeface="Monaco" pitchFamily="-112" charset="0"/>
              </a:rPr>
              <a:t>'a'</a:t>
            </a:r>
            <a:r>
              <a:rPr lang="en-US" sz="1200" dirty="0">
                <a:solidFill>
                  <a:srgbClr val="000000"/>
                </a:solidFill>
                <a:latin typeface="Monaco" pitchFamily="-112" charset="0"/>
              </a:rPr>
              <a:t> || c == </a:t>
            </a:r>
            <a:r>
              <a:rPr lang="en-US" sz="1200" dirty="0">
                <a:solidFill>
                  <a:srgbClr val="2A00FF"/>
                </a:solidFill>
                <a:latin typeface="Monaco" pitchFamily="-112" charset="0"/>
              </a:rPr>
              <a:t>'e'</a:t>
            </a:r>
            <a:r>
              <a:rPr lang="en-US" sz="1200" dirty="0">
                <a:solidFill>
                  <a:srgbClr val="000000"/>
                </a:solidFill>
                <a:latin typeface="Monaco" pitchFamily="-112" charset="0"/>
              </a:rPr>
              <a:t> || c == </a:t>
            </a:r>
            <a:r>
              <a:rPr lang="en-US" sz="1200" dirty="0">
                <a:solidFill>
                  <a:srgbClr val="2A00FF"/>
                </a:solidFill>
                <a:latin typeface="Monaco" pitchFamily="-112" charset="0"/>
              </a:rPr>
              <a:t>'</a:t>
            </a:r>
            <a:r>
              <a:rPr lang="en-US" sz="1200" dirty="0" err="1">
                <a:solidFill>
                  <a:srgbClr val="2A00FF"/>
                </a:solidFill>
                <a:latin typeface="Monaco" pitchFamily="-112" charset="0"/>
              </a:rPr>
              <a:t>i</a:t>
            </a:r>
            <a:r>
              <a:rPr lang="en-US" sz="1200" dirty="0">
                <a:solidFill>
                  <a:srgbClr val="2A00FF"/>
                </a:solidFill>
                <a:latin typeface="Monaco" pitchFamily="-112" charset="0"/>
              </a:rPr>
              <a:t>'</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"Congrats!"</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else</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"You Loser!"</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   </a:t>
            </a:r>
            <a:endParaRPr lang="en-US" sz="1200" dirty="0">
              <a:latin typeface="Monaco" pitchFamily="-112" charset="0"/>
            </a:endParaRPr>
          </a:p>
          <a:p>
            <a:endParaRPr lang="en-US" sz="1200" dirty="0"/>
          </a:p>
        </p:txBody>
      </p:sp>
      <p:sp>
        <p:nvSpPr>
          <p:cNvPr id="14" name="Line 1035"/>
          <p:cNvSpPr>
            <a:spLocks noChangeShapeType="1"/>
          </p:cNvSpPr>
          <p:nvPr/>
        </p:nvSpPr>
        <p:spPr bwMode="auto">
          <a:xfrm>
            <a:off x="4081434" y="5543552"/>
            <a:ext cx="0" cy="304800"/>
          </a:xfrm>
          <a:prstGeom prst="line">
            <a:avLst/>
          </a:prstGeom>
          <a:noFill/>
          <a:ln w="9525">
            <a:solidFill>
              <a:schemeClr val="tx1"/>
            </a:solidFill>
            <a:round/>
            <a:headEnd/>
            <a:tailEnd type="triangle" w="med" len="med"/>
          </a:ln>
          <a:effectLst/>
        </p:spPr>
        <p:txBody>
          <a:bodyPr wrap="none" anchor="ctr"/>
          <a:lstStyle/>
          <a:p>
            <a:endParaRPr lang="tr-TR"/>
          </a:p>
        </p:txBody>
      </p:sp>
      <p:sp>
        <p:nvSpPr>
          <p:cNvPr id="15" name="Rectangle 1036"/>
          <p:cNvSpPr>
            <a:spLocks noChangeArrowheads="1"/>
          </p:cNvSpPr>
          <p:nvPr/>
        </p:nvSpPr>
        <p:spPr bwMode="auto">
          <a:xfrm>
            <a:off x="3471834" y="5848353"/>
            <a:ext cx="1219200" cy="366713"/>
          </a:xfrm>
          <a:prstGeom prst="rect">
            <a:avLst/>
          </a:prstGeom>
          <a:solidFill>
            <a:schemeClr val="tx1"/>
          </a:solidFill>
          <a:ln w="9525">
            <a:noFill/>
            <a:miter lim="800000"/>
            <a:headEnd/>
            <a:tailEnd/>
          </a:ln>
          <a:effectLst/>
        </p:spPr>
        <p:txBody>
          <a:bodyPr>
            <a:spAutoFit/>
          </a:bodyPr>
          <a:lstStyle/>
          <a:p>
            <a:pPr algn="ctr"/>
            <a:r>
              <a:rPr lang="en-US">
                <a:solidFill>
                  <a:schemeClr val="accent1"/>
                </a:solidFill>
              </a:rPr>
              <a:t>Compiler</a:t>
            </a:r>
          </a:p>
        </p:txBody>
      </p:sp>
      <p:sp>
        <p:nvSpPr>
          <p:cNvPr id="16" name="Line 1037"/>
          <p:cNvSpPr>
            <a:spLocks noChangeShapeType="1"/>
          </p:cNvSpPr>
          <p:nvPr/>
        </p:nvSpPr>
        <p:spPr bwMode="auto">
          <a:xfrm flipV="1">
            <a:off x="4691034" y="6000752"/>
            <a:ext cx="19812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7" name="Rectangle 1038"/>
          <p:cNvSpPr>
            <a:spLocks noChangeArrowheads="1"/>
          </p:cNvSpPr>
          <p:nvPr/>
        </p:nvSpPr>
        <p:spPr bwMode="auto">
          <a:xfrm>
            <a:off x="2862234" y="6229352"/>
            <a:ext cx="2249014" cy="369332"/>
          </a:xfrm>
          <a:prstGeom prst="rect">
            <a:avLst/>
          </a:prstGeom>
          <a:noFill/>
          <a:ln w="9525">
            <a:noFill/>
            <a:miter lim="800000"/>
            <a:headEnd/>
            <a:tailEnd/>
          </a:ln>
          <a:effectLst/>
        </p:spPr>
        <p:txBody>
          <a:bodyPr wrap="none">
            <a:spAutoFit/>
          </a:bodyPr>
          <a:lstStyle/>
          <a:p>
            <a:r>
              <a:rPr lang="en-US"/>
              <a:t>gcc -o prog program.c</a:t>
            </a:r>
          </a:p>
        </p:txBody>
      </p:sp>
      <p:sp>
        <p:nvSpPr>
          <p:cNvPr id="18" name="Rectangle 1039"/>
          <p:cNvSpPr>
            <a:spLocks noChangeArrowheads="1"/>
          </p:cNvSpPr>
          <p:nvPr/>
        </p:nvSpPr>
        <p:spPr bwMode="auto">
          <a:xfrm>
            <a:off x="4614834" y="3714752"/>
            <a:ext cx="1129476" cy="369332"/>
          </a:xfrm>
          <a:prstGeom prst="rect">
            <a:avLst/>
          </a:prstGeom>
          <a:noFill/>
          <a:ln w="9525">
            <a:noFill/>
            <a:miter lim="800000"/>
            <a:headEnd/>
            <a:tailEnd/>
          </a:ln>
          <a:effectLst/>
        </p:spPr>
        <p:txBody>
          <a:bodyPr wrap="none">
            <a:spAutoFit/>
          </a:bodyPr>
          <a:lstStyle/>
          <a:p>
            <a:r>
              <a:rPr lang="en-US"/>
              <a:t>program.c</a:t>
            </a:r>
          </a:p>
        </p:txBody>
      </p:sp>
      <p:sp>
        <p:nvSpPr>
          <p:cNvPr id="19" name="Rectangle 1042"/>
          <p:cNvSpPr>
            <a:spLocks noChangeArrowheads="1"/>
          </p:cNvSpPr>
          <p:nvPr/>
        </p:nvSpPr>
        <p:spPr bwMode="auto">
          <a:xfrm>
            <a:off x="6453190" y="5543552"/>
            <a:ext cx="984116" cy="369332"/>
          </a:xfrm>
          <a:prstGeom prst="rect">
            <a:avLst/>
          </a:prstGeom>
          <a:noFill/>
          <a:ln w="9525">
            <a:noFill/>
            <a:miter lim="800000"/>
            <a:headEnd/>
            <a:tailEnd/>
          </a:ln>
          <a:effectLst/>
        </p:spPr>
        <p:txBody>
          <a:bodyPr wrap="none">
            <a:spAutoFit/>
          </a:bodyPr>
          <a:lstStyle/>
          <a:p>
            <a:r>
              <a:rPr lang="en-US" dirty="0" err="1"/>
              <a:t>prog</a:t>
            </a:r>
            <a:r>
              <a:rPr lang="tr-TR" dirty="0"/>
              <a:t>ram</a:t>
            </a:r>
            <a:endParaRPr lang="en-US" dirty="0"/>
          </a:p>
        </p:txBody>
      </p:sp>
    </p:spTree>
    <p:extLst>
      <p:ext uri="{BB962C8B-B14F-4D97-AF65-F5344CB8AC3E}">
        <p14:creationId xmlns:p14="http://schemas.microsoft.com/office/powerpoint/2010/main" val="3554431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a:solidFill>
                  <a:schemeClr val="tx2"/>
                </a:solidFill>
                <a:latin typeface="+mj-lt"/>
                <a:ea typeface="+mj-ea"/>
                <a:cs typeface="+mj-cs"/>
              </a:rPr>
              <a:t>Derleme Sürecine Genel Bir Bakış</a:t>
            </a:r>
          </a:p>
        </p:txBody>
      </p:sp>
      <p:sp>
        <p:nvSpPr>
          <p:cNvPr id="3" name="İçerik Yer Tutucusu 2"/>
          <p:cNvSpPr>
            <a:spLocks noGrp="1"/>
          </p:cNvSpPr>
          <p:nvPr>
            <p:ph idx="1"/>
          </p:nvPr>
        </p:nvSpPr>
        <p:spPr/>
        <p:txBody>
          <a:bodyPr>
            <a:normAutofit/>
          </a:bodyPr>
          <a:lstStyle/>
          <a:p>
            <a:r>
              <a:rPr lang="tr-TR" dirty="0"/>
              <a:t>Derleme sürecinin başlangıcında derleyiciye verilen yüksek düzeyli bir programlama dili deyimlerini içeren programa, </a:t>
            </a:r>
            <a:r>
              <a:rPr lang="tr-TR" b="1" dirty="0">
                <a:solidFill>
                  <a:srgbClr val="FF0000"/>
                </a:solidFill>
              </a:rPr>
              <a:t>kaynak</a:t>
            </a:r>
            <a:r>
              <a:rPr lang="tr-TR" dirty="0">
                <a:solidFill>
                  <a:srgbClr val="FF0000"/>
                </a:solidFill>
              </a:rPr>
              <a:t> (</a:t>
            </a:r>
            <a:r>
              <a:rPr lang="tr-TR" i="1" dirty="0" err="1">
                <a:solidFill>
                  <a:srgbClr val="FF0000"/>
                </a:solidFill>
              </a:rPr>
              <a:t>source</a:t>
            </a:r>
            <a:r>
              <a:rPr lang="tr-TR" dirty="0">
                <a:solidFill>
                  <a:srgbClr val="FF0000"/>
                </a:solidFill>
              </a:rPr>
              <a:t>) </a:t>
            </a:r>
            <a:r>
              <a:rPr lang="tr-TR" b="1" dirty="0">
                <a:solidFill>
                  <a:srgbClr val="FF0000"/>
                </a:solidFill>
              </a:rPr>
              <a:t>program</a:t>
            </a:r>
            <a:r>
              <a:rPr lang="tr-TR" dirty="0"/>
              <a:t>, derleme sürecinin sonucunda oluşan makine dilindeki programa ise </a:t>
            </a:r>
            <a:r>
              <a:rPr lang="tr-TR" b="1" dirty="0">
                <a:solidFill>
                  <a:srgbClr val="FF0000"/>
                </a:solidFill>
              </a:rPr>
              <a:t>amaç</a:t>
            </a:r>
            <a:r>
              <a:rPr lang="tr-TR" dirty="0">
                <a:solidFill>
                  <a:srgbClr val="FF0000"/>
                </a:solidFill>
              </a:rPr>
              <a:t> (</a:t>
            </a:r>
            <a:r>
              <a:rPr lang="tr-TR" i="1" dirty="0" err="1">
                <a:solidFill>
                  <a:srgbClr val="FF0000"/>
                </a:solidFill>
              </a:rPr>
              <a:t>object</a:t>
            </a:r>
            <a:r>
              <a:rPr lang="tr-TR" dirty="0">
                <a:solidFill>
                  <a:srgbClr val="FF0000"/>
                </a:solidFill>
              </a:rPr>
              <a:t>) </a:t>
            </a:r>
            <a:r>
              <a:rPr lang="tr-TR" b="1" dirty="0">
                <a:solidFill>
                  <a:srgbClr val="FF0000"/>
                </a:solidFill>
              </a:rPr>
              <a:t>program</a:t>
            </a:r>
            <a:r>
              <a:rPr lang="tr-TR" dirty="0">
                <a:solidFill>
                  <a:srgbClr val="FF0000"/>
                </a:solidFill>
              </a:rPr>
              <a:t> </a:t>
            </a:r>
            <a:r>
              <a:rPr lang="tr-TR" dirty="0"/>
              <a:t>adı verilir. </a:t>
            </a:r>
            <a:br>
              <a:rPr lang="tr-TR" dirty="0"/>
            </a:br>
            <a:endParaRPr lang="tr-TR" dirty="0"/>
          </a:p>
          <a:p>
            <a:r>
              <a:rPr lang="tr-TR" dirty="0"/>
              <a:t>Derleyicinin çalışması sırasında geçen zamana </a:t>
            </a:r>
            <a:r>
              <a:rPr lang="tr-TR" b="1" dirty="0">
                <a:solidFill>
                  <a:srgbClr val="FF0000"/>
                </a:solidFill>
              </a:rPr>
              <a:t>derleme zamanı </a:t>
            </a:r>
            <a:r>
              <a:rPr lang="tr-TR" dirty="0">
                <a:solidFill>
                  <a:srgbClr val="FF0000"/>
                </a:solidFill>
              </a:rPr>
              <a:t>(</a:t>
            </a:r>
            <a:r>
              <a:rPr lang="tr-TR" i="1" dirty="0" err="1">
                <a:solidFill>
                  <a:srgbClr val="FF0000"/>
                </a:solidFill>
              </a:rPr>
              <a:t>compile</a:t>
            </a:r>
            <a:r>
              <a:rPr lang="tr-TR" i="1" dirty="0">
                <a:solidFill>
                  <a:srgbClr val="FF0000"/>
                </a:solidFill>
              </a:rPr>
              <a:t> time</a:t>
            </a:r>
            <a:r>
              <a:rPr lang="tr-TR" dirty="0">
                <a:solidFill>
                  <a:srgbClr val="FF0000"/>
                </a:solidFill>
              </a:rPr>
              <a:t>) </a:t>
            </a:r>
            <a:r>
              <a:rPr lang="tr-TR" dirty="0"/>
              <a:t>denir. Programın çalıştırılması, derleme sürecinden bağımsız olup, amaç programın çalıştırılmasından oluşur. Amaç programların çalışması sırasında geçen zamana </a:t>
            </a:r>
            <a:r>
              <a:rPr lang="tr-TR" b="1" dirty="0">
                <a:solidFill>
                  <a:srgbClr val="FF0000"/>
                </a:solidFill>
              </a:rPr>
              <a:t>çalışma zamanı</a:t>
            </a:r>
            <a:r>
              <a:rPr lang="tr-TR" dirty="0">
                <a:solidFill>
                  <a:srgbClr val="FF0000"/>
                </a:solidFill>
              </a:rPr>
              <a:t> (</a:t>
            </a:r>
            <a:r>
              <a:rPr lang="tr-TR" i="1" dirty="0" err="1">
                <a:solidFill>
                  <a:srgbClr val="FF0000"/>
                </a:solidFill>
              </a:rPr>
              <a:t>run</a:t>
            </a:r>
            <a:r>
              <a:rPr lang="tr-TR" i="1" dirty="0">
                <a:solidFill>
                  <a:srgbClr val="FF0000"/>
                </a:solidFill>
              </a:rPr>
              <a:t> time</a:t>
            </a:r>
            <a:r>
              <a:rPr lang="tr-TR" dirty="0">
                <a:solidFill>
                  <a:srgbClr val="FF0000"/>
                </a:solidFill>
              </a:rPr>
              <a:t>) </a:t>
            </a:r>
            <a:r>
              <a:rPr lang="tr-TR" dirty="0"/>
              <a:t>adı verilir. </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extLst>
      <p:ext uri="{BB962C8B-B14F-4D97-AF65-F5344CB8AC3E}">
        <p14:creationId xmlns:p14="http://schemas.microsoft.com/office/powerpoint/2010/main" val="1036678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a:solidFill>
                  <a:schemeClr val="tx2"/>
                </a:solidFill>
                <a:latin typeface="+mj-lt"/>
                <a:ea typeface="+mj-ea"/>
                <a:cs typeface="+mj-cs"/>
              </a:rPr>
              <a:t>Derleme Sürecine Genel Bir Bakış</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772816"/>
            <a:ext cx="830161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6353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2897</Words>
  <Application>Microsoft Office PowerPoint</Application>
  <PresentationFormat>Geniş ekran</PresentationFormat>
  <Paragraphs>761</Paragraphs>
  <Slides>67</Slides>
  <Notes>11</Notes>
  <HiddenSlides>0</HiddenSlides>
  <MMClips>0</MMClips>
  <ScaleCrop>false</ScaleCrop>
  <HeadingPairs>
    <vt:vector size="6" baseType="variant">
      <vt:variant>
        <vt:lpstr>Kullanılan Yazı Tipleri</vt:lpstr>
      </vt:variant>
      <vt:variant>
        <vt:i4>16</vt:i4>
      </vt:variant>
      <vt:variant>
        <vt:lpstr>Tema</vt:lpstr>
      </vt:variant>
      <vt:variant>
        <vt:i4>1</vt:i4>
      </vt:variant>
      <vt:variant>
        <vt:lpstr>Slayt Başlıkları</vt:lpstr>
      </vt:variant>
      <vt:variant>
        <vt:i4>67</vt:i4>
      </vt:variant>
    </vt:vector>
  </HeadingPairs>
  <TitlesOfParts>
    <vt:vector size="84" baseType="lpstr">
      <vt:lpstr>ＭＳ Ｐゴシック</vt:lpstr>
      <vt:lpstr>宋体</vt:lpstr>
      <vt:lpstr>Arial</vt:lpstr>
      <vt:lpstr>Arial Black</vt:lpstr>
      <vt:lpstr>Calibri</vt:lpstr>
      <vt:lpstr>Calibri Light</vt:lpstr>
      <vt:lpstr>Cordia New</vt:lpstr>
      <vt:lpstr>Courier New</vt:lpstr>
      <vt:lpstr>等线</vt:lpstr>
      <vt:lpstr>굴림</vt:lpstr>
      <vt:lpstr>Monaco</vt:lpstr>
      <vt:lpstr>新細明體</vt:lpstr>
      <vt:lpstr>Times</vt:lpstr>
      <vt:lpstr>Times New Roman</vt:lpstr>
      <vt:lpstr>Trebuchet MS</vt:lpstr>
      <vt:lpstr>Wingdings 2</vt:lpstr>
      <vt:lpstr>Office Teması</vt:lpstr>
      <vt:lpstr>Programlama Dilleri</vt:lpstr>
      <vt:lpstr> İmplementasyon Metotları</vt:lpstr>
      <vt:lpstr>Bilgisayarın katmanlı (layered) görünümü</vt:lpstr>
      <vt:lpstr>Dil Çevrimi</vt:lpstr>
      <vt:lpstr>PowerPoint Sunusu</vt:lpstr>
      <vt:lpstr>PowerPoint Sunusu</vt:lpstr>
      <vt:lpstr>Derleme Yaklaşımı ile Dil Çevrimi</vt:lpstr>
      <vt:lpstr>Derleme Sürecine Genel Bir Bakış</vt:lpstr>
      <vt:lpstr>Derleme Sürecine Genel Bir Bakış</vt:lpstr>
      <vt:lpstr>Bir Derleyicinin 8 Fazı</vt:lpstr>
      <vt:lpstr>Derleme Sürecinin Aşamaları</vt:lpstr>
      <vt:lpstr>Derleme Sürecinin Aşamaları</vt:lpstr>
      <vt:lpstr>Metinsel (Lexical) Analiz</vt:lpstr>
      <vt:lpstr>Metinsel (Lexical) Analiz</vt:lpstr>
      <vt:lpstr>Metinsel (Lexical) Analiz</vt:lpstr>
      <vt:lpstr>Metinsel (Lexical) Analiz-Sembol Tablosu</vt:lpstr>
      <vt:lpstr>Sözcüksel veya Metinsel (Lexical) Analiz</vt:lpstr>
      <vt:lpstr>Sözcüksel veya Metinsel (Lexical) Analiz</vt:lpstr>
      <vt:lpstr>Sözcüksel veya Metinsel (Lexical) Analiz</vt:lpstr>
      <vt:lpstr>Sözcüksel  Analiz Şekli</vt:lpstr>
      <vt:lpstr>Sözcüksel veya Metinsel (Lexical) Analiz</vt:lpstr>
      <vt:lpstr>Sözcüksel veya Metinsel (Lexical) Analiz</vt:lpstr>
      <vt:lpstr>Sözdizim (Syntax) Çözümleme</vt:lpstr>
      <vt:lpstr>Sözdizim (Syntax) Çözümleme</vt:lpstr>
      <vt:lpstr>Sözdizim (Syntax) Çözümleme</vt:lpstr>
      <vt:lpstr>PowerPoint Sunusu</vt:lpstr>
      <vt:lpstr>Sözdizim (Syntax) Çözümleme -Ayrıştırma Ağacı Oluşturma</vt:lpstr>
      <vt:lpstr>Ayrıştırma</vt:lpstr>
      <vt:lpstr>Anlam (Semantics) Çözümleme</vt:lpstr>
      <vt:lpstr>Anlam (Semantics) Çözümleme</vt:lpstr>
      <vt:lpstr>Kod Oluşturma</vt:lpstr>
      <vt:lpstr>Kod Oluşturma</vt:lpstr>
      <vt:lpstr>Optimizasyon</vt:lpstr>
      <vt:lpstr>Optimizasyon</vt:lpstr>
      <vt:lpstr>ÖZETLE DERLEME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Derleme ÖZET</vt:lpstr>
      <vt:lpstr>Önişlemciler (Preprocessors)</vt:lpstr>
      <vt:lpstr>Önişlemciler( Preprocessors)</vt:lpstr>
      <vt:lpstr>Yorumlayıcılar (Interpreters)</vt:lpstr>
      <vt:lpstr>Yorumlayıcılar (Interpreters)</vt:lpstr>
      <vt:lpstr>Yorumlayıcılar</vt:lpstr>
      <vt:lpstr>Saf Yorumlama (Pure Interpretation)</vt:lpstr>
      <vt:lpstr>Saf Yorumlama (Pure Interpretation) İşlemi</vt:lpstr>
      <vt:lpstr>Hibrit İmplementasyon Sistemleri</vt:lpstr>
      <vt:lpstr>Hibrit İmplementasyon İşlemi</vt:lpstr>
      <vt:lpstr>Derleyici Örnek</vt:lpstr>
      <vt:lpstr>PowerPoint Sunusu</vt:lpstr>
      <vt:lpstr>PowerPoint Sunusu</vt:lpstr>
      <vt:lpstr>PowerPoint Sunusu</vt:lpstr>
      <vt:lpstr>PowerPoint Sunusu</vt:lpstr>
      <vt:lpstr>PowerPoint Sunusu</vt:lpstr>
      <vt:lpstr>Dil Çevrim Yöntemlerinin Karşılaştırılması</vt:lpstr>
      <vt:lpstr>Zaman Etkinliği Açısından</vt:lpstr>
      <vt:lpstr>Bellek Kullanma Etkinliği Açısından</vt:lpstr>
      <vt:lpstr>Bellek Kullanma Etkinliği Açısından</vt:lpstr>
      <vt:lpstr>Hata Bildirme Yöntemleri Açısından</vt:lpstr>
      <vt:lpstr>Hata Bildirme Yöntemleri Açısından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murataydogan23@gmail.com</dc:creator>
  <cp:lastModifiedBy>murataydogan23@gmail.com</cp:lastModifiedBy>
  <cp:revision>19</cp:revision>
  <dcterms:created xsi:type="dcterms:W3CDTF">2021-10-15T13:49:32Z</dcterms:created>
  <dcterms:modified xsi:type="dcterms:W3CDTF">2021-10-19T10:03:07Z</dcterms:modified>
</cp:coreProperties>
</file>