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9"/>
  </p:notesMasterIdLst>
  <p:sldIdLst>
    <p:sldId id="517" r:id="rId2"/>
    <p:sldId id="313" r:id="rId3"/>
    <p:sldId id="483" r:id="rId4"/>
    <p:sldId id="510" r:id="rId5"/>
    <p:sldId id="484" r:id="rId6"/>
    <p:sldId id="485" r:id="rId7"/>
    <p:sldId id="511" r:id="rId8"/>
    <p:sldId id="486" r:id="rId9"/>
    <p:sldId id="487" r:id="rId10"/>
    <p:sldId id="488" r:id="rId11"/>
    <p:sldId id="489" r:id="rId12"/>
    <p:sldId id="490" r:id="rId13"/>
    <p:sldId id="512" r:id="rId14"/>
    <p:sldId id="491" r:id="rId15"/>
    <p:sldId id="492" r:id="rId16"/>
    <p:sldId id="493" r:id="rId17"/>
    <p:sldId id="494" r:id="rId18"/>
    <p:sldId id="495" r:id="rId19"/>
    <p:sldId id="496" r:id="rId20"/>
    <p:sldId id="497" r:id="rId21"/>
    <p:sldId id="513" r:id="rId22"/>
    <p:sldId id="498" r:id="rId23"/>
    <p:sldId id="499" r:id="rId24"/>
    <p:sldId id="500" r:id="rId25"/>
    <p:sldId id="501" r:id="rId26"/>
    <p:sldId id="502" r:id="rId27"/>
    <p:sldId id="514" r:id="rId28"/>
    <p:sldId id="503" r:id="rId29"/>
    <p:sldId id="515" r:id="rId30"/>
    <p:sldId id="504" r:id="rId31"/>
    <p:sldId id="505" r:id="rId32"/>
    <p:sldId id="506" r:id="rId33"/>
    <p:sldId id="508" r:id="rId34"/>
    <p:sldId id="516" r:id="rId35"/>
    <p:sldId id="507" r:id="rId36"/>
    <p:sldId id="509" r:id="rId37"/>
    <p:sldId id="518" r:id="rId38"/>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9141" autoAdjust="0"/>
  </p:normalViewPr>
  <p:slideViewPr>
    <p:cSldViewPr>
      <p:cViewPr varScale="1">
        <p:scale>
          <a:sx n="105" d="100"/>
          <a:sy n="105" d="100"/>
        </p:scale>
        <p:origin x="-1794" y="-7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4ECF46-8359-4748-8793-967053509122}" type="datetimeFigureOut">
              <a:rPr lang="tr-TR" smtClean="0"/>
              <a:pPr/>
              <a:t>08.12.2014</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A0913-08BE-4985-918E-59F5A32A4FA2}" type="slidenum">
              <a:rPr lang="tr-TR" smtClean="0"/>
              <a:pPr/>
              <a:t>‹#›</a:t>
            </a:fld>
            <a:endParaRPr lang="tr-TR"/>
          </a:p>
        </p:txBody>
      </p:sp>
    </p:spTree>
    <p:extLst>
      <p:ext uri="{BB962C8B-B14F-4D97-AF65-F5344CB8AC3E}">
        <p14:creationId xmlns:p14="http://schemas.microsoft.com/office/powerpoint/2010/main" xmlns="" val="3909879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14</a:t>
            </a:fld>
            <a:endParaRPr lang="tr-TR"/>
          </a:p>
        </p:txBody>
      </p:sp>
    </p:spTree>
    <p:extLst>
      <p:ext uri="{BB962C8B-B14F-4D97-AF65-F5344CB8AC3E}">
        <p14:creationId xmlns:p14="http://schemas.microsoft.com/office/powerpoint/2010/main" xmlns="" val="3847739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2"/>
      </p:bgRef>
    </p:bg>
    <p:spTree>
      <p:nvGrpSpPr>
        <p:cNvPr id="1" name=""/>
        <p:cNvGrpSpPr/>
        <p:nvPr/>
      </p:nvGrpSpPr>
      <p:grpSpPr>
        <a:xfrm>
          <a:off x="0" y="0"/>
          <a:ext cx="0" cy="0"/>
          <a:chOff x="0" y="0"/>
          <a:chExt cx="0" cy="0"/>
        </a:xfrm>
      </p:grpSpPr>
      <p:sp>
        <p:nvSpPr>
          <p:cNvPr id="7" name="Dikdörtgen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ikdörtgen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Başlık 7"/>
          <p:cNvSpPr>
            <a:spLocks noGrp="1"/>
          </p:cNvSpPr>
          <p:nvPr>
            <p:ph type="ctrTitle"/>
          </p:nvPr>
        </p:nvSpPr>
        <p:spPr>
          <a:xfrm>
            <a:off x="2362200" y="4038600"/>
            <a:ext cx="6477000" cy="1828800"/>
          </a:xfrm>
        </p:spPr>
        <p:txBody>
          <a:bodyPr anchor="b"/>
          <a:lstStyle>
            <a:lvl1pPr>
              <a:defRPr cap="all" baseline="0"/>
            </a:lvl1pPr>
          </a:lstStyle>
          <a:p>
            <a:r>
              <a:rPr kumimoji="0" lang="tr-TR" smtClean="0"/>
              <a:t>Asıl başlık stili için tıklatın</a:t>
            </a:r>
            <a:endParaRPr kumimoji="0" lang="en-US"/>
          </a:p>
        </p:txBody>
      </p:sp>
      <p:sp>
        <p:nvSpPr>
          <p:cNvPr id="9" name="Alt Başlık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Veri Yer Tutucusu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r>
              <a:rPr lang="tr-TR" smtClean="0"/>
              <a:t>YMT-217 Programlama Dilleri </a:t>
            </a:r>
            <a:endParaRPr lang="tr-TR"/>
          </a:p>
        </p:txBody>
      </p:sp>
      <p:sp>
        <p:nvSpPr>
          <p:cNvPr id="17" name="Altbilgi Yer Tutucusu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tr-TR" smtClean="0"/>
              <a:t>Fırat Üniversitesi                      </a:t>
            </a:r>
            <a:endParaRPr lang="tr-TR"/>
          </a:p>
        </p:txBody>
      </p:sp>
      <p:sp>
        <p:nvSpPr>
          <p:cNvPr id="29" name="Slayt Numarası Yer Tutucusu 28"/>
          <p:cNvSpPr>
            <a:spLocks noGrp="1"/>
          </p:cNvSpPr>
          <p:nvPr>
            <p:ph type="sldNum" sz="quarter" idx="12"/>
          </p:nvPr>
        </p:nvSpPr>
        <p:spPr>
          <a:xfrm>
            <a:off x="8001000" y="228600"/>
            <a:ext cx="838200" cy="381000"/>
          </a:xfrm>
        </p:spPr>
        <p:txBody>
          <a:bodyPr/>
          <a:lstStyle>
            <a:lvl1pPr>
              <a:defRPr>
                <a:solidFill>
                  <a:schemeClr val="tx2"/>
                </a:solidFill>
              </a:defRPr>
            </a:lvl1pPr>
          </a:lstStyle>
          <a:p>
            <a:fld id="{14917F13-F816-43A4-AC89-84EBDAF33797}"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r>
              <a:rPr lang="tr-TR" smtClean="0"/>
              <a:t>YMT-217 Programlama Dilleri </a:t>
            </a:r>
            <a:endParaRPr lang="tr-TR"/>
          </a:p>
        </p:txBody>
      </p:sp>
      <p:sp>
        <p:nvSpPr>
          <p:cNvPr id="5" name="Altbilgi Yer Tutucusu 4"/>
          <p:cNvSpPr>
            <a:spLocks noGrp="1"/>
          </p:cNvSpPr>
          <p:nvPr>
            <p:ph type="ftr" sz="quarter" idx="11"/>
          </p:nvPr>
        </p:nvSpPr>
        <p:spPr/>
        <p:txBody>
          <a:bodyPr/>
          <a:lstStyle/>
          <a:p>
            <a:r>
              <a:rPr lang="tr-TR" smtClean="0"/>
              <a:t>Fırat Üniversitesi                      </a:t>
            </a:r>
            <a:endParaRPr lang="tr-TR"/>
          </a:p>
        </p:txBody>
      </p:sp>
      <p:sp>
        <p:nvSpPr>
          <p:cNvPr id="6" name="Slayt Numarası Yer Tutucusu 5"/>
          <p:cNvSpPr>
            <a:spLocks noGrp="1"/>
          </p:cNvSpPr>
          <p:nvPr>
            <p:ph type="sldNum" sz="quarter" idx="12"/>
          </p:nvPr>
        </p:nvSpPr>
        <p:spPr/>
        <p:txBody>
          <a:bodyPr/>
          <a:lstStyle/>
          <a:p>
            <a:fld id="{14917F13-F816-43A4-AC89-84EBDAF33797}"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bg>
      <p:bgRef idx="1001">
        <a:schemeClr val="bg1"/>
      </p:bgRef>
    </p:bg>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553200" y="609600"/>
            <a:ext cx="2057400" cy="5516563"/>
          </a:xfrm>
        </p:spPr>
        <p:txBody>
          <a:bodyPr vert="eaVer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457200" y="609600"/>
            <a:ext cx="5562600" cy="5516564"/>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a:xfrm>
            <a:off x="6553200" y="6248402"/>
            <a:ext cx="2209800" cy="365125"/>
          </a:xfrm>
        </p:spPr>
        <p:txBody>
          <a:bodyPr/>
          <a:lstStyle/>
          <a:p>
            <a:r>
              <a:rPr lang="tr-TR" smtClean="0"/>
              <a:t>YMT-217 Programlama Dilleri </a:t>
            </a:r>
            <a:endParaRPr lang="tr-TR"/>
          </a:p>
        </p:txBody>
      </p:sp>
      <p:sp>
        <p:nvSpPr>
          <p:cNvPr id="5" name="Altbilgi Yer Tutucusu 4"/>
          <p:cNvSpPr>
            <a:spLocks noGrp="1"/>
          </p:cNvSpPr>
          <p:nvPr>
            <p:ph type="ftr" sz="quarter" idx="11"/>
          </p:nvPr>
        </p:nvSpPr>
        <p:spPr>
          <a:xfrm>
            <a:off x="457201" y="6248207"/>
            <a:ext cx="5573483" cy="365125"/>
          </a:xfrm>
        </p:spPr>
        <p:txBody>
          <a:bodyPr/>
          <a:lstStyle/>
          <a:p>
            <a:r>
              <a:rPr lang="tr-TR" smtClean="0"/>
              <a:t>Fırat Üniversitesi                      </a:t>
            </a:r>
            <a:endParaRPr lang="tr-TR"/>
          </a:p>
        </p:txBody>
      </p:sp>
      <p:sp>
        <p:nvSpPr>
          <p:cNvPr id="7" name="Dikdörtgen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Dikdörtgen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Dikdörtgen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ayt Numarası Yer Tutucusu 5"/>
          <p:cNvSpPr>
            <a:spLocks noGrp="1"/>
          </p:cNvSpPr>
          <p:nvPr>
            <p:ph type="sldNum" sz="quarter" idx="12"/>
          </p:nvPr>
        </p:nvSpPr>
        <p:spPr>
          <a:xfrm rot="5400000">
            <a:off x="5989638" y="144462"/>
            <a:ext cx="533400" cy="244476"/>
          </a:xfrm>
        </p:spPr>
        <p:txBody>
          <a:bodyPr/>
          <a:lstStyle/>
          <a:p>
            <a:fld id="{14917F13-F816-43A4-AC89-84EBDAF33797}"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612648" y="228600"/>
            <a:ext cx="8153400" cy="990600"/>
          </a:xfrm>
        </p:spPr>
        <p:txBody>
          <a:bodyPr/>
          <a:lstStyle/>
          <a:p>
            <a:r>
              <a:rPr kumimoji="0" lang="tr-TR" smtClean="0"/>
              <a:t>Asıl başlık stili için tıklatın</a:t>
            </a:r>
            <a:endParaRPr kumimoji="0" lang="en-US"/>
          </a:p>
        </p:txBody>
      </p:sp>
      <p:sp>
        <p:nvSpPr>
          <p:cNvPr id="4" name="Veri Yer Tutucusu 3"/>
          <p:cNvSpPr>
            <a:spLocks noGrp="1"/>
          </p:cNvSpPr>
          <p:nvPr>
            <p:ph type="dt" sz="half" idx="10"/>
          </p:nvPr>
        </p:nvSpPr>
        <p:spPr/>
        <p:txBody>
          <a:bodyPr/>
          <a:lstStyle/>
          <a:p>
            <a:r>
              <a:rPr lang="tr-TR" smtClean="0"/>
              <a:t>YMT-217 Programlama Dilleri </a:t>
            </a:r>
            <a:endParaRPr lang="tr-TR"/>
          </a:p>
        </p:txBody>
      </p:sp>
      <p:sp>
        <p:nvSpPr>
          <p:cNvPr id="5" name="Altbilgi Yer Tutucusu 4"/>
          <p:cNvSpPr>
            <a:spLocks noGrp="1"/>
          </p:cNvSpPr>
          <p:nvPr>
            <p:ph type="ftr" sz="quarter" idx="11"/>
          </p:nvPr>
        </p:nvSpPr>
        <p:spPr/>
        <p:txBody>
          <a:bodyPr/>
          <a:lstStyle/>
          <a:p>
            <a:r>
              <a:rPr lang="tr-TR" smtClean="0"/>
              <a:t>Fırat Üniversitesi                      </a:t>
            </a:r>
            <a:endParaRPr lang="tr-TR"/>
          </a:p>
        </p:txBody>
      </p:sp>
      <p:sp>
        <p:nvSpPr>
          <p:cNvPr id="6" name="Slayt Numarası Yer Tutucusu 5"/>
          <p:cNvSpPr>
            <a:spLocks noGrp="1"/>
          </p:cNvSpPr>
          <p:nvPr>
            <p:ph type="sldNum" sz="quarter" idx="12"/>
          </p:nvPr>
        </p:nvSpPr>
        <p:spPr/>
        <p:txBody>
          <a:bodyPr/>
          <a:lstStyle>
            <a:lvl1pPr>
              <a:defRPr>
                <a:solidFill>
                  <a:srgbClr val="FFFFFF"/>
                </a:solidFill>
              </a:defRPr>
            </a:lvl1pPr>
          </a:lstStyle>
          <a:p>
            <a:fld id="{14917F13-F816-43A4-AC89-84EBDAF33797}" type="slidenum">
              <a:rPr lang="tr-TR" smtClean="0"/>
              <a:pPr/>
              <a:t>‹#›</a:t>
            </a:fld>
            <a:endParaRPr lang="tr-TR"/>
          </a:p>
        </p:txBody>
      </p:sp>
      <p:sp>
        <p:nvSpPr>
          <p:cNvPr id="8" name="İçerik Yer Tutucusu 7"/>
          <p:cNvSpPr>
            <a:spLocks noGrp="1"/>
          </p:cNvSpPr>
          <p:nvPr>
            <p:ph sz="quarter" idx="1"/>
          </p:nvPr>
        </p:nvSpPr>
        <p:spPr>
          <a:xfrm>
            <a:off x="612648" y="1600200"/>
            <a:ext cx="8153400" cy="44958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3">
        <a:schemeClr val="bg1"/>
      </p:bgRef>
    </p:bg>
    <p:spTree>
      <p:nvGrpSpPr>
        <p:cNvPr id="1" name=""/>
        <p:cNvGrpSpPr/>
        <p:nvPr/>
      </p:nvGrpSpPr>
      <p:grpSpPr>
        <a:xfrm>
          <a:off x="0" y="0"/>
          <a:ext cx="0" cy="0"/>
          <a:chOff x="0" y="0"/>
          <a:chExt cx="0" cy="0"/>
        </a:xfrm>
      </p:grpSpPr>
      <p:sp>
        <p:nvSpPr>
          <p:cNvPr id="3" name="Metin Yer Tutucusu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7" name="Dikdörtgen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Dikdörtgen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tr-TR" smtClean="0"/>
              <a:t>Asıl başlık stili için tıklatın</a:t>
            </a:r>
            <a:endParaRPr kumimoji="0" lang="en-US"/>
          </a:p>
        </p:txBody>
      </p:sp>
      <p:sp>
        <p:nvSpPr>
          <p:cNvPr id="12" name="Veri Yer Tutucusu 11"/>
          <p:cNvSpPr>
            <a:spLocks noGrp="1"/>
          </p:cNvSpPr>
          <p:nvPr>
            <p:ph type="dt" sz="half" idx="10"/>
          </p:nvPr>
        </p:nvSpPr>
        <p:spPr/>
        <p:txBody>
          <a:bodyPr/>
          <a:lstStyle/>
          <a:p>
            <a:r>
              <a:rPr lang="tr-TR" smtClean="0"/>
              <a:t>YMT-217 Programlama Dilleri </a:t>
            </a:r>
            <a:endParaRPr lang="tr-TR"/>
          </a:p>
        </p:txBody>
      </p:sp>
      <p:sp>
        <p:nvSpPr>
          <p:cNvPr id="13" name="Slayt Numarası Yer Tutucusu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4917F13-F816-43A4-AC89-84EBDAF33797}" type="slidenum">
              <a:rPr lang="tr-TR" smtClean="0"/>
              <a:pPr/>
              <a:t>‹#›</a:t>
            </a:fld>
            <a:endParaRPr lang="tr-TR"/>
          </a:p>
        </p:txBody>
      </p:sp>
      <p:sp>
        <p:nvSpPr>
          <p:cNvPr id="14" name="Altbilgi Yer Tutucusu 13"/>
          <p:cNvSpPr>
            <a:spLocks noGrp="1"/>
          </p:cNvSpPr>
          <p:nvPr>
            <p:ph type="ftr" sz="quarter" idx="12"/>
          </p:nvPr>
        </p:nvSpPr>
        <p:spPr/>
        <p:txBody>
          <a:bodyPr/>
          <a:lstStyle/>
          <a:p>
            <a:r>
              <a:rPr lang="tr-TR" smtClean="0"/>
              <a:t>Fırat Üniversitesi                      </a:t>
            </a:r>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9" name="İçerik Yer Tutucusu 8"/>
          <p:cNvSpPr>
            <a:spLocks noGrp="1"/>
          </p:cNvSpPr>
          <p:nvPr>
            <p:ph sz="quarter" idx="1"/>
          </p:nvPr>
        </p:nvSpPr>
        <p:spPr>
          <a:xfrm>
            <a:off x="609600"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İçerik Yer Tutucusu 10"/>
          <p:cNvSpPr>
            <a:spLocks noGrp="1"/>
          </p:cNvSpPr>
          <p:nvPr>
            <p:ph sz="quarter" idx="2"/>
          </p:nvPr>
        </p:nvSpPr>
        <p:spPr>
          <a:xfrm>
            <a:off x="4844901"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8" name="Veri Yer Tutucusu 7"/>
          <p:cNvSpPr>
            <a:spLocks noGrp="1"/>
          </p:cNvSpPr>
          <p:nvPr>
            <p:ph type="dt" sz="half" idx="15"/>
          </p:nvPr>
        </p:nvSpPr>
        <p:spPr/>
        <p:txBody>
          <a:bodyPr rtlCol="0"/>
          <a:lstStyle/>
          <a:p>
            <a:r>
              <a:rPr lang="tr-TR" smtClean="0"/>
              <a:t>YMT-217 Programlama Dilleri </a:t>
            </a:r>
            <a:endParaRPr lang="tr-TR"/>
          </a:p>
        </p:txBody>
      </p:sp>
      <p:sp>
        <p:nvSpPr>
          <p:cNvPr id="10" name="Slayt Numarası Yer Tutucusu 9"/>
          <p:cNvSpPr>
            <a:spLocks noGrp="1"/>
          </p:cNvSpPr>
          <p:nvPr>
            <p:ph type="sldNum" sz="quarter" idx="16"/>
          </p:nvPr>
        </p:nvSpPr>
        <p:spPr/>
        <p:txBody>
          <a:bodyPr rtlCol="0"/>
          <a:lstStyle/>
          <a:p>
            <a:fld id="{14917F13-F816-43A4-AC89-84EBDAF33797}" type="slidenum">
              <a:rPr lang="tr-TR" smtClean="0"/>
              <a:pPr/>
              <a:t>‹#›</a:t>
            </a:fld>
            <a:endParaRPr lang="tr-TR"/>
          </a:p>
        </p:txBody>
      </p:sp>
      <p:sp>
        <p:nvSpPr>
          <p:cNvPr id="12" name="Altbilgi Yer Tutucusu 11"/>
          <p:cNvSpPr>
            <a:spLocks noGrp="1"/>
          </p:cNvSpPr>
          <p:nvPr>
            <p:ph type="ftr" sz="quarter" idx="17"/>
          </p:nvPr>
        </p:nvSpPr>
        <p:spPr/>
        <p:txBody>
          <a:bodyPr rtlCol="0"/>
          <a:lstStyle/>
          <a:p>
            <a:r>
              <a:rPr lang="tr-TR" smtClean="0"/>
              <a:t>Fırat Üniversitesi                      </a:t>
            </a:r>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533400" y="273050"/>
            <a:ext cx="8153400" cy="869950"/>
          </a:xfrm>
        </p:spPr>
        <p:txBody>
          <a:bodyPr anchor="ctr"/>
          <a:lstStyle>
            <a:lvl1pPr>
              <a:defRPr/>
            </a:lvl1pPr>
          </a:lstStyle>
          <a:p>
            <a:r>
              <a:rPr kumimoji="0" lang="tr-TR" smtClean="0"/>
              <a:t>Asıl başlık stili için tıklatın</a:t>
            </a:r>
            <a:endParaRPr kumimoji="0" lang="en-US"/>
          </a:p>
        </p:txBody>
      </p:sp>
      <p:sp>
        <p:nvSpPr>
          <p:cNvPr id="11" name="İçerik Yer Tutucusu 10"/>
          <p:cNvSpPr>
            <a:spLocks noGrp="1"/>
          </p:cNvSpPr>
          <p:nvPr>
            <p:ph sz="quarter" idx="2"/>
          </p:nvPr>
        </p:nvSpPr>
        <p:spPr>
          <a:xfrm>
            <a:off x="609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İçerik Yer Tutucusu 12"/>
          <p:cNvSpPr>
            <a:spLocks noGrp="1"/>
          </p:cNvSpPr>
          <p:nvPr>
            <p:ph sz="quarter" idx="4"/>
          </p:nvPr>
        </p:nvSpPr>
        <p:spPr>
          <a:xfrm>
            <a:off x="4800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0" name="Veri Yer Tutucusu 9"/>
          <p:cNvSpPr>
            <a:spLocks noGrp="1"/>
          </p:cNvSpPr>
          <p:nvPr>
            <p:ph type="dt" sz="half" idx="15"/>
          </p:nvPr>
        </p:nvSpPr>
        <p:spPr/>
        <p:txBody>
          <a:bodyPr rtlCol="0"/>
          <a:lstStyle/>
          <a:p>
            <a:r>
              <a:rPr lang="tr-TR" smtClean="0"/>
              <a:t>YMT-217 Programlama Dilleri </a:t>
            </a:r>
            <a:endParaRPr lang="tr-TR"/>
          </a:p>
        </p:txBody>
      </p:sp>
      <p:sp>
        <p:nvSpPr>
          <p:cNvPr id="12" name="Slayt Numarası Yer Tutucusu 11"/>
          <p:cNvSpPr>
            <a:spLocks noGrp="1"/>
          </p:cNvSpPr>
          <p:nvPr>
            <p:ph type="sldNum" sz="quarter" idx="16"/>
          </p:nvPr>
        </p:nvSpPr>
        <p:spPr/>
        <p:txBody>
          <a:bodyPr rtlCol="0"/>
          <a:lstStyle/>
          <a:p>
            <a:fld id="{14917F13-F816-43A4-AC89-84EBDAF33797}" type="slidenum">
              <a:rPr lang="tr-TR" smtClean="0"/>
              <a:pPr/>
              <a:t>‹#›</a:t>
            </a:fld>
            <a:endParaRPr lang="tr-TR"/>
          </a:p>
        </p:txBody>
      </p:sp>
      <p:sp>
        <p:nvSpPr>
          <p:cNvPr id="14" name="Altbilgi Yer Tutucusu 13"/>
          <p:cNvSpPr>
            <a:spLocks noGrp="1"/>
          </p:cNvSpPr>
          <p:nvPr>
            <p:ph type="ftr" sz="quarter" idx="17"/>
          </p:nvPr>
        </p:nvSpPr>
        <p:spPr/>
        <p:txBody>
          <a:bodyPr rtlCol="0"/>
          <a:lstStyle/>
          <a:p>
            <a:r>
              <a:rPr lang="tr-TR" smtClean="0"/>
              <a:t>Fırat Üniversitesi                      </a:t>
            </a:r>
            <a:endParaRPr lang="tr-TR"/>
          </a:p>
        </p:txBody>
      </p:sp>
      <p:sp>
        <p:nvSpPr>
          <p:cNvPr id="16" name="Metin Yer Tutucusu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5" name="Metin Yer Tutucusu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Veri Yer Tutucusu 2"/>
          <p:cNvSpPr>
            <a:spLocks noGrp="1"/>
          </p:cNvSpPr>
          <p:nvPr>
            <p:ph type="dt" sz="half" idx="10"/>
          </p:nvPr>
        </p:nvSpPr>
        <p:spPr/>
        <p:txBody>
          <a:bodyPr/>
          <a:lstStyle/>
          <a:p>
            <a:r>
              <a:rPr lang="tr-TR" smtClean="0"/>
              <a:t>YMT-217 Programlama Dilleri </a:t>
            </a:r>
            <a:endParaRPr lang="tr-TR"/>
          </a:p>
        </p:txBody>
      </p:sp>
      <p:sp>
        <p:nvSpPr>
          <p:cNvPr id="4" name="Altbilgi Yer Tutucusu 3"/>
          <p:cNvSpPr>
            <a:spLocks noGrp="1"/>
          </p:cNvSpPr>
          <p:nvPr>
            <p:ph type="ftr" sz="quarter" idx="11"/>
          </p:nvPr>
        </p:nvSpPr>
        <p:spPr/>
        <p:txBody>
          <a:bodyPr/>
          <a:lstStyle/>
          <a:p>
            <a:r>
              <a:rPr lang="tr-TR" smtClean="0"/>
              <a:t>Fırat Üniversitesi                      </a:t>
            </a:r>
            <a:endParaRPr lang="tr-TR"/>
          </a:p>
        </p:txBody>
      </p:sp>
      <p:sp>
        <p:nvSpPr>
          <p:cNvPr id="5" name="Slayt Numarası Yer Tutucusu 4"/>
          <p:cNvSpPr>
            <a:spLocks noGrp="1"/>
          </p:cNvSpPr>
          <p:nvPr>
            <p:ph type="sldNum" sz="quarter" idx="12"/>
          </p:nvPr>
        </p:nvSpPr>
        <p:spPr/>
        <p:txBody>
          <a:bodyPr/>
          <a:lstStyle>
            <a:lvl1pPr>
              <a:defRPr>
                <a:solidFill>
                  <a:srgbClr val="FFFFFF"/>
                </a:solidFill>
              </a:defRPr>
            </a:lvl1pPr>
          </a:lstStyle>
          <a:p>
            <a:fld id="{14917F13-F816-43A4-AC89-84EBDAF33797}"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r>
              <a:rPr lang="tr-TR" smtClean="0"/>
              <a:t>YMT-217 Programlama Dilleri </a:t>
            </a:r>
            <a:endParaRPr lang="tr-TR"/>
          </a:p>
        </p:txBody>
      </p:sp>
      <p:sp>
        <p:nvSpPr>
          <p:cNvPr id="3" name="Altbilgi Yer Tutucusu 2"/>
          <p:cNvSpPr>
            <a:spLocks noGrp="1"/>
          </p:cNvSpPr>
          <p:nvPr>
            <p:ph type="ftr" sz="quarter" idx="11"/>
          </p:nvPr>
        </p:nvSpPr>
        <p:spPr/>
        <p:txBody>
          <a:bodyPr/>
          <a:lstStyle/>
          <a:p>
            <a:r>
              <a:rPr lang="tr-TR" smtClean="0"/>
              <a:t>Fırat Üniversitesi                      </a:t>
            </a:r>
            <a:endParaRPr lang="tr-TR"/>
          </a:p>
        </p:txBody>
      </p:sp>
      <p:sp>
        <p:nvSpPr>
          <p:cNvPr id="4" name="Slayt Numarası Yer Tutucusu 3"/>
          <p:cNvSpPr>
            <a:spLocks noGrp="1"/>
          </p:cNvSpPr>
          <p:nvPr>
            <p:ph type="sldNum" sz="quarter" idx="12"/>
          </p:nvPr>
        </p:nvSpPr>
        <p:spPr>
          <a:xfrm>
            <a:off x="0" y="6248400"/>
            <a:ext cx="533400" cy="381000"/>
          </a:xfrm>
        </p:spPr>
        <p:txBody>
          <a:bodyPr/>
          <a:lstStyle>
            <a:lvl1pPr>
              <a:defRPr>
                <a:solidFill>
                  <a:schemeClr val="tx2"/>
                </a:solidFill>
              </a:defRPr>
            </a:lvl1pPr>
          </a:lstStyle>
          <a:p>
            <a:fld id="{14917F13-F816-43A4-AC89-84EBDAF33797}"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609600" y="273050"/>
            <a:ext cx="8077200" cy="869950"/>
          </a:xfrm>
        </p:spPr>
        <p:txBody>
          <a:bodyPr anchor="ctr"/>
          <a:lstStyle>
            <a:lvl1pPr algn="l">
              <a:buNone/>
              <a:defRPr sz="4400" b="0"/>
            </a:lvl1pPr>
          </a:lstStyle>
          <a:p>
            <a:r>
              <a:rPr kumimoji="0" lang="tr-TR" smtClean="0"/>
              <a:t>Asıl başlık stili için tıklatın</a:t>
            </a:r>
            <a:endParaRPr kumimoji="0" lang="en-US"/>
          </a:p>
        </p:txBody>
      </p:sp>
      <p:sp>
        <p:nvSpPr>
          <p:cNvPr id="5" name="Veri Yer Tutucusu 4"/>
          <p:cNvSpPr>
            <a:spLocks noGrp="1"/>
          </p:cNvSpPr>
          <p:nvPr>
            <p:ph type="dt" sz="half" idx="10"/>
          </p:nvPr>
        </p:nvSpPr>
        <p:spPr/>
        <p:txBody>
          <a:bodyPr/>
          <a:lstStyle/>
          <a:p>
            <a:r>
              <a:rPr lang="tr-TR" smtClean="0"/>
              <a:t>YMT-217 Programlama Dilleri </a:t>
            </a:r>
            <a:endParaRPr lang="tr-TR"/>
          </a:p>
        </p:txBody>
      </p:sp>
      <p:sp>
        <p:nvSpPr>
          <p:cNvPr id="6" name="Altbilgi Yer Tutucusu 5"/>
          <p:cNvSpPr>
            <a:spLocks noGrp="1"/>
          </p:cNvSpPr>
          <p:nvPr>
            <p:ph type="ftr" sz="quarter" idx="11"/>
          </p:nvPr>
        </p:nvSpPr>
        <p:spPr/>
        <p:txBody>
          <a:bodyPr/>
          <a:lstStyle/>
          <a:p>
            <a:r>
              <a:rPr lang="tr-TR" smtClean="0"/>
              <a:t>Fırat Üniversitesi                      </a:t>
            </a:r>
            <a:endParaRPr lang="tr-TR"/>
          </a:p>
        </p:txBody>
      </p:sp>
      <p:sp>
        <p:nvSpPr>
          <p:cNvPr id="7" name="Slayt Numarası Yer Tutucusu 6"/>
          <p:cNvSpPr>
            <a:spLocks noGrp="1"/>
          </p:cNvSpPr>
          <p:nvPr>
            <p:ph type="sldNum" sz="quarter" idx="12"/>
          </p:nvPr>
        </p:nvSpPr>
        <p:spPr/>
        <p:txBody>
          <a:bodyPr/>
          <a:lstStyle>
            <a:lvl1pPr>
              <a:defRPr>
                <a:solidFill>
                  <a:srgbClr val="FFFFFF"/>
                </a:solidFill>
              </a:defRPr>
            </a:lvl1pPr>
          </a:lstStyle>
          <a:p>
            <a:fld id="{14917F13-F816-43A4-AC89-84EBDAF33797}" type="slidenum">
              <a:rPr lang="tr-TR" smtClean="0"/>
              <a:pPr/>
              <a:t>‹#›</a:t>
            </a:fld>
            <a:endParaRPr lang="tr-TR"/>
          </a:p>
        </p:txBody>
      </p:sp>
      <p:sp>
        <p:nvSpPr>
          <p:cNvPr id="3" name="Metin Yer Tutucusu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9" name="İçerik Yer Tutucusu 8"/>
          <p:cNvSpPr>
            <a:spLocks noGrp="1"/>
          </p:cNvSpPr>
          <p:nvPr>
            <p:ph sz="quarter" idx="1"/>
          </p:nvPr>
        </p:nvSpPr>
        <p:spPr>
          <a:xfrm>
            <a:off x="2362200" y="1752600"/>
            <a:ext cx="6400800" cy="44196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3">
        <a:schemeClr val="bg2"/>
      </p:bgRef>
    </p:bg>
    <p:spTree>
      <p:nvGrpSpPr>
        <p:cNvPr id="1" name=""/>
        <p:cNvGrpSpPr/>
        <p:nvPr/>
      </p:nvGrpSpPr>
      <p:grpSpPr>
        <a:xfrm>
          <a:off x="0" y="0"/>
          <a:ext cx="0" cy="0"/>
          <a:chOff x="0" y="0"/>
          <a:chExt cx="0" cy="0"/>
        </a:xfrm>
      </p:grpSpPr>
      <p:sp>
        <p:nvSpPr>
          <p:cNvPr id="4" name="Metin Yer Tutucusu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smtClean="0"/>
              <a:t>Asıl metin stillerini düzenlemek için tıklatın</a:t>
            </a:r>
          </a:p>
        </p:txBody>
      </p:sp>
      <p:sp>
        <p:nvSpPr>
          <p:cNvPr id="8" name="Dikdörtgen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tr-TR" smtClean="0"/>
              <a:t>Asıl başlık stili için tıklatın</a:t>
            </a:r>
            <a:endParaRPr kumimoji="0" lang="en-US"/>
          </a:p>
        </p:txBody>
      </p:sp>
      <p:sp>
        <p:nvSpPr>
          <p:cNvPr id="11" name="Dikdörtgen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Veri Yer Tutucusu 11"/>
          <p:cNvSpPr>
            <a:spLocks noGrp="1"/>
          </p:cNvSpPr>
          <p:nvPr>
            <p:ph type="dt" sz="half" idx="10"/>
          </p:nvPr>
        </p:nvSpPr>
        <p:spPr>
          <a:xfrm>
            <a:off x="6248400" y="6248400"/>
            <a:ext cx="2667000" cy="365125"/>
          </a:xfrm>
        </p:spPr>
        <p:txBody>
          <a:bodyPr rtlCol="0"/>
          <a:lstStyle/>
          <a:p>
            <a:r>
              <a:rPr lang="tr-TR" smtClean="0"/>
              <a:t>YMT-217 Programlama Dilleri </a:t>
            </a:r>
            <a:endParaRPr lang="tr-TR"/>
          </a:p>
        </p:txBody>
      </p:sp>
      <p:sp>
        <p:nvSpPr>
          <p:cNvPr id="13" name="Slayt Numarası Yer Tutucusu 12"/>
          <p:cNvSpPr>
            <a:spLocks noGrp="1"/>
          </p:cNvSpPr>
          <p:nvPr>
            <p:ph type="sldNum" sz="quarter" idx="11"/>
          </p:nvPr>
        </p:nvSpPr>
        <p:spPr>
          <a:xfrm>
            <a:off x="0" y="4667249"/>
            <a:ext cx="1447800" cy="663578"/>
          </a:xfrm>
        </p:spPr>
        <p:txBody>
          <a:bodyPr rtlCol="0"/>
          <a:lstStyle>
            <a:lvl1pPr>
              <a:defRPr sz="2800"/>
            </a:lvl1pPr>
          </a:lstStyle>
          <a:p>
            <a:fld id="{14917F13-F816-43A4-AC89-84EBDAF33797}" type="slidenum">
              <a:rPr lang="tr-TR" smtClean="0"/>
              <a:pPr/>
              <a:t>‹#›</a:t>
            </a:fld>
            <a:endParaRPr lang="tr-TR"/>
          </a:p>
        </p:txBody>
      </p:sp>
      <p:sp>
        <p:nvSpPr>
          <p:cNvPr id="14" name="Altbilgi Yer Tutucusu 13"/>
          <p:cNvSpPr>
            <a:spLocks noGrp="1"/>
          </p:cNvSpPr>
          <p:nvPr>
            <p:ph type="ftr" sz="quarter" idx="12"/>
          </p:nvPr>
        </p:nvSpPr>
        <p:spPr>
          <a:xfrm>
            <a:off x="1600200" y="6248206"/>
            <a:ext cx="4572000" cy="365125"/>
          </a:xfrm>
        </p:spPr>
        <p:txBody>
          <a:bodyPr rtlCol="0"/>
          <a:lstStyle/>
          <a:p>
            <a:r>
              <a:rPr lang="tr-TR" smtClean="0"/>
              <a:t>Fırat Üniversitesi                      </a:t>
            </a:r>
            <a:endParaRPr lang="tr-TR"/>
          </a:p>
        </p:txBody>
      </p:sp>
      <p:sp>
        <p:nvSpPr>
          <p:cNvPr id="3" name="Resim Yer Tutucusu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tr-TR" smtClean="0"/>
              <a:t>Resim eklemek için simgeyi tıklatın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Başlık Yer Tutucusu 21"/>
          <p:cNvSpPr>
            <a:spLocks noGrp="1"/>
          </p:cNvSpPr>
          <p:nvPr>
            <p:ph type="title"/>
          </p:nvPr>
        </p:nvSpPr>
        <p:spPr>
          <a:xfrm>
            <a:off x="609600" y="228600"/>
            <a:ext cx="8153400" cy="990600"/>
          </a:xfrm>
          <a:prstGeom prst="rect">
            <a:avLst/>
          </a:prstGeom>
        </p:spPr>
        <p:txBody>
          <a:bodyPr vert="horz" anchor="ctr">
            <a:normAutofit/>
          </a:bodyPr>
          <a:lstStyle/>
          <a:p>
            <a:r>
              <a:rPr kumimoji="0" lang="tr-TR" smtClean="0"/>
              <a:t>Asıl başlık stili için tıklatın</a:t>
            </a:r>
            <a:endParaRPr kumimoji="0" lang="en-US"/>
          </a:p>
        </p:txBody>
      </p:sp>
      <p:sp>
        <p:nvSpPr>
          <p:cNvPr id="13" name="Metin Yer Tutucusu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Veri Yer Tutucusu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tr-TR" smtClean="0"/>
              <a:t>YMT-217 Programlama Dilleri </a:t>
            </a:r>
            <a:endParaRPr lang="tr-TR"/>
          </a:p>
        </p:txBody>
      </p:sp>
      <p:sp>
        <p:nvSpPr>
          <p:cNvPr id="3" name="Altbilgi Yer Tutucusu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tr-TR" smtClean="0"/>
              <a:t>Fırat Üniversitesi                      </a:t>
            </a:r>
            <a:endParaRPr lang="tr-TR"/>
          </a:p>
        </p:txBody>
      </p:sp>
      <p:sp>
        <p:nvSpPr>
          <p:cNvPr id="7" name="Dikdörtgen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Dikdörtgen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ayt Numarası Yer Tutucusu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4917F13-F816-43A4-AC89-84EBDAF33797}"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2" cstate="print"/>
          <a:srcRect/>
          <a:stretch>
            <a:fillRect/>
          </a:stretch>
        </p:blipFill>
        <p:spPr bwMode="auto">
          <a:xfrm>
            <a:off x="37570" y="1592276"/>
            <a:ext cx="2984778" cy="3692533"/>
          </a:xfrm>
          <a:prstGeom prst="rect">
            <a:avLst/>
          </a:prstGeom>
          <a:noFill/>
          <a:ln w="9525" algn="ctr">
            <a:noFill/>
            <a:miter lim="800000"/>
            <a:headEnd/>
            <a:tailEnd/>
          </a:ln>
        </p:spPr>
      </p:pic>
      <p:pic>
        <p:nvPicPr>
          <p:cNvPr id="5" name="Picture 9" descr="Adsız"/>
          <p:cNvPicPr>
            <a:picLocks noChangeAspect="1" noChangeArrowheads="1"/>
          </p:cNvPicPr>
          <p:nvPr/>
        </p:nvPicPr>
        <p:blipFill>
          <a:blip r:embed="rId3">
            <a:extLst>
              <a:ext uri="{28A0092B-C50C-407E-A947-70E740481C1C}">
                <a14:useLocalDpi xmlns:lc="http://schemas.openxmlformats.org/drawingml/2006/lockedCanvas" xmlns="" xmlns:a14="http://schemas.microsoft.com/office/drawing/2010/main" val="0"/>
              </a:ext>
            </a:extLst>
          </a:blip>
          <a:srcRect/>
          <a:stretch>
            <a:fillRect/>
          </a:stretch>
        </p:blipFill>
        <p:spPr bwMode="auto">
          <a:xfrm>
            <a:off x="3098548" y="1592275"/>
            <a:ext cx="2874286" cy="3692533"/>
          </a:xfrm>
          <a:prstGeom prst="rect">
            <a:avLst/>
          </a:prstGeom>
          <a:noFill/>
          <a:ln>
            <a:noFill/>
          </a:ln>
          <a:effectLst/>
          <a:extLst>
            <a:ext uri="{909E8E84-426E-40DD-AFC4-6F175D3DCCD1}">
              <a14:hiddenFill xmlns:lc="http://schemas.openxmlformats.org/drawingml/2006/lockedCanvas" xmlns="" xmlns:a14="http://schemas.microsoft.com/office/drawing/2010/main">
                <a:solidFill>
                  <a:srgbClr val="FFFFFF"/>
                </a:solidFill>
              </a14:hiddenFill>
            </a:ext>
            <a:ext uri="{91240B29-F687-4F45-9708-019B960494DF}">
              <a14:hiddenLine xmlns:lc="http://schemas.openxmlformats.org/drawingml/2006/lockedCanvas" xmlns="" xmlns:a14="http://schemas.microsoft.com/office/drawing/2010/main" w="9525">
                <a:solidFill>
                  <a:srgbClr val="000000"/>
                </a:solidFill>
                <a:miter lim="800000"/>
                <a:headEnd/>
                <a:tailEnd/>
              </a14:hiddenLine>
            </a:ext>
            <a:ext uri="{AF507438-7753-43E0-B8FC-AC1667EBCBE1}">
              <a14:hiddenEffects xmlns:lc="http://schemas.openxmlformats.org/drawingml/2006/lockedCanvas" xmlns="" xmlns:a14="http://schemas.microsoft.com/office/drawing/2010/main">
                <a:effectLst>
                  <a:outerShdw dist="35921" dir="2700000" algn="ctr" rotWithShape="0">
                    <a:srgbClr val="808080"/>
                  </a:outerShdw>
                </a:effectLst>
              </a14:hiddenEffects>
            </a:ext>
          </a:extLst>
        </p:spPr>
      </p:pic>
      <p:pic>
        <p:nvPicPr>
          <p:cNvPr id="6" name="Picture 1"/>
          <p:cNvPicPr>
            <a:picLocks noChangeAspect="1" noChangeArrowheads="1"/>
          </p:cNvPicPr>
          <p:nvPr/>
        </p:nvPicPr>
        <p:blipFill>
          <a:blip r:embed="rId4" cstate="print"/>
          <a:srcRect/>
          <a:stretch>
            <a:fillRect/>
          </a:stretch>
        </p:blipFill>
        <p:spPr bwMode="auto">
          <a:xfrm>
            <a:off x="6070348" y="1573192"/>
            <a:ext cx="3036083" cy="3683840"/>
          </a:xfrm>
          <a:prstGeom prst="rect">
            <a:avLst/>
          </a:prstGeom>
          <a:noFill/>
          <a:ln w="9525">
            <a:noFill/>
            <a:miter lim="800000"/>
            <a:headEnd/>
            <a:tailEnd/>
          </a:ln>
          <a:effectLst/>
        </p:spPr>
      </p:pic>
      <p:sp>
        <p:nvSpPr>
          <p:cNvPr id="7" name="Başlık 1"/>
          <p:cNvSpPr txBox="1">
            <a:spLocks/>
          </p:cNvSpPr>
          <p:nvPr/>
        </p:nvSpPr>
        <p:spPr>
          <a:xfrm>
            <a:off x="0" y="228600"/>
            <a:ext cx="9144000" cy="6096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4100" b="0" i="0" u="none" strike="noStrike" kern="1200" cap="none" spc="0" normalizeH="0" baseline="0" noProof="0" dirty="0" smtClean="0">
                <a:ln>
                  <a:noFill/>
                </a:ln>
                <a:solidFill>
                  <a:schemeClr val="accent3">
                    <a:lumMod val="50000"/>
                  </a:schemeClr>
                </a:solidFill>
                <a:effectLst/>
                <a:uLnTx/>
                <a:uFillTx/>
                <a:latin typeface="+mj-lt"/>
                <a:ea typeface="+mj-ea"/>
                <a:cs typeface="+mj-cs"/>
              </a:rPr>
              <a:t>Bölüm</a:t>
            </a:r>
            <a:r>
              <a:rPr kumimoji="0" lang="en-US" sz="4100" b="0" i="0" u="none" strike="noStrike" kern="1200" cap="none" spc="0" normalizeH="0" baseline="0" noProof="0" dirty="0" smtClean="0">
                <a:ln>
                  <a:noFill/>
                </a:ln>
                <a:solidFill>
                  <a:schemeClr val="accent3">
                    <a:lumMod val="50000"/>
                  </a:schemeClr>
                </a:solidFill>
                <a:effectLst/>
                <a:uLnTx/>
                <a:uFillTx/>
                <a:latin typeface="+mj-lt"/>
                <a:ea typeface="+mj-ea"/>
                <a:cs typeface="+mj-cs"/>
              </a:rPr>
              <a:t> </a:t>
            </a:r>
            <a:r>
              <a:rPr kumimoji="0" lang="tr-TR" sz="4100" b="0" i="0" u="none" strike="noStrike" kern="1200" cap="none" spc="0" normalizeH="0" baseline="0" noProof="0" dirty="0" smtClean="0">
                <a:ln>
                  <a:noFill/>
                </a:ln>
                <a:solidFill>
                  <a:schemeClr val="accent3">
                    <a:lumMod val="50000"/>
                  </a:schemeClr>
                </a:solidFill>
                <a:effectLst/>
                <a:uLnTx/>
                <a:uFillTx/>
                <a:latin typeface="+mj-lt"/>
                <a:ea typeface="+mj-ea"/>
                <a:cs typeface="+mj-cs"/>
              </a:rPr>
              <a:t>10: Program Ayrıştırma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10.2</a:t>
            </a:r>
            <a:r>
              <a:rPr lang="tr-TR" sz="3200" b="1" dirty="0"/>
              <a:t>. YAZILIM GELİŞTİRMEDE SOYUTLAMA ve MODÜLERLİK</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10</a:t>
            </a:fld>
            <a:endParaRPr lang="tr-TR"/>
          </a:p>
        </p:txBody>
      </p:sp>
      <p:sp>
        <p:nvSpPr>
          <p:cNvPr id="6" name="İçerik Yer Tutucusu 5"/>
          <p:cNvSpPr>
            <a:spLocks noGrp="1"/>
          </p:cNvSpPr>
          <p:nvPr>
            <p:ph sz="quarter" idx="1"/>
          </p:nvPr>
        </p:nvSpPr>
        <p:spPr>
          <a:xfrm>
            <a:off x="179512" y="1600200"/>
            <a:ext cx="8856984" cy="4495800"/>
          </a:xfrm>
        </p:spPr>
        <p:txBody>
          <a:bodyPr>
            <a:normAutofit/>
          </a:bodyPr>
          <a:lstStyle/>
          <a:p>
            <a:pPr>
              <a:buNone/>
            </a:pPr>
            <a:r>
              <a:rPr lang="tr-TR" b="1" dirty="0" smtClean="0"/>
              <a:t>	Modülerlik </a:t>
            </a:r>
            <a:r>
              <a:rPr lang="tr-TR" b="1" dirty="0" smtClean="0"/>
              <a:t>(</a:t>
            </a:r>
            <a:r>
              <a:rPr lang="tr-TR" b="1" i="1" dirty="0" err="1" smtClean="0"/>
              <a:t>Modularity</a:t>
            </a:r>
            <a:r>
              <a:rPr lang="tr-TR" b="1" dirty="0"/>
              <a:t>):</a:t>
            </a:r>
            <a:endParaRPr lang="tr-TR" dirty="0"/>
          </a:p>
          <a:p>
            <a:endParaRPr lang="tr-TR" dirty="0" smtClean="0"/>
          </a:p>
          <a:p>
            <a:r>
              <a:rPr lang="tr-TR" dirty="0" smtClean="0"/>
              <a:t>Modülerlik</a:t>
            </a:r>
            <a:r>
              <a:rPr lang="tr-TR" dirty="0"/>
              <a:t>, bir programın ilişkili tanımlamalar topluluğu olarak tanımlanan modül adı verilen küçük parçalara bölünerek tasarlanması ve oluşturulması yaklaşımına dayanır. </a:t>
            </a:r>
            <a:endParaRPr lang="tr-TR" dirty="0" smtClean="0"/>
          </a:p>
          <a:p>
            <a:endParaRPr lang="tr-TR" dirty="0" smtClean="0"/>
          </a:p>
          <a:p>
            <a:r>
              <a:rPr lang="tr-TR" dirty="0" smtClean="0"/>
              <a:t>Tipik </a:t>
            </a:r>
            <a:r>
              <a:rPr lang="tr-TR" dirty="0"/>
              <a:t>olarak bir modül, </a:t>
            </a:r>
            <a:r>
              <a:rPr lang="tr-TR" b="1" dirty="0"/>
              <a:t>yordamlar</a:t>
            </a:r>
            <a:r>
              <a:rPr lang="tr-TR" dirty="0"/>
              <a:t>, </a:t>
            </a:r>
            <a:r>
              <a:rPr lang="tr-TR" b="1" dirty="0"/>
              <a:t>ilişkili</a:t>
            </a:r>
            <a:r>
              <a:rPr lang="tr-TR" dirty="0"/>
              <a:t> </a:t>
            </a:r>
            <a:r>
              <a:rPr lang="tr-TR" b="1" dirty="0"/>
              <a:t>değişkenler</a:t>
            </a:r>
            <a:r>
              <a:rPr lang="tr-TR" dirty="0"/>
              <a:t>, </a:t>
            </a:r>
            <a:r>
              <a:rPr lang="tr-TR" b="1" dirty="0"/>
              <a:t>sabitler</a:t>
            </a:r>
            <a:r>
              <a:rPr lang="tr-TR" dirty="0"/>
              <a:t> ve </a:t>
            </a:r>
            <a:r>
              <a:rPr lang="tr-TR" b="1" dirty="0"/>
              <a:t>tiplerden</a:t>
            </a:r>
            <a:r>
              <a:rPr lang="tr-TR" dirty="0"/>
              <a:t> oluşur</a:t>
            </a:r>
            <a:r>
              <a:rPr lang="tr-TR" dirty="0" smtClean="0"/>
              <a:t>.</a:t>
            </a:r>
          </a:p>
          <a:p>
            <a:endParaRPr lang="tr-TR" dirty="0"/>
          </a:p>
        </p:txBody>
      </p:sp>
    </p:spTree>
    <p:extLst>
      <p:ext uri="{BB962C8B-B14F-4D97-AF65-F5344CB8AC3E}">
        <p14:creationId xmlns:p14="http://schemas.microsoft.com/office/powerpoint/2010/main" xmlns="" val="39811724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10.2</a:t>
            </a:r>
            <a:r>
              <a:rPr lang="tr-TR" sz="3200" b="1" dirty="0"/>
              <a:t>. YAZILIM GELİŞTİRMEDE SOYUTLAMA ve MODÜLERLİK</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11</a:t>
            </a:fld>
            <a:endParaRPr lang="tr-TR"/>
          </a:p>
        </p:txBody>
      </p:sp>
      <p:sp>
        <p:nvSpPr>
          <p:cNvPr id="6" name="İçerik Yer Tutucusu 5"/>
          <p:cNvSpPr>
            <a:spLocks noGrp="1"/>
          </p:cNvSpPr>
          <p:nvPr>
            <p:ph sz="quarter" idx="1"/>
          </p:nvPr>
        </p:nvSpPr>
        <p:spPr>
          <a:xfrm>
            <a:off x="179512" y="1600200"/>
            <a:ext cx="8856984" cy="4495800"/>
          </a:xfrm>
        </p:spPr>
        <p:txBody>
          <a:bodyPr>
            <a:normAutofit/>
          </a:bodyPr>
          <a:lstStyle/>
          <a:p>
            <a:r>
              <a:rPr lang="tr-TR" dirty="0"/>
              <a:t>İyi bir modül, yararlı bir soyutlamayı göstermeye ek olarak, diğer modüllerle önceden tanımlanmış şekillerde etkileşmeli ve diğer modüllerin sadece </a:t>
            </a:r>
            <a:r>
              <a:rPr lang="tr-TR" dirty="0" err="1"/>
              <a:t>spesifikasyonuna</a:t>
            </a:r>
            <a:r>
              <a:rPr lang="tr-TR" dirty="0"/>
              <a:t> başvurularak, tasarlanabilir, gerçekleştirilebilir, derlenebilir ve değiştirilebilir olmalıdır.</a:t>
            </a:r>
          </a:p>
          <a:p>
            <a:endParaRPr lang="tr-TR" dirty="0"/>
          </a:p>
        </p:txBody>
      </p:sp>
      <p:pic>
        <p:nvPicPr>
          <p:cNvPr id="71682" name="Picture 2"/>
          <p:cNvPicPr>
            <a:picLocks noChangeAspect="1" noChangeArrowheads="1"/>
          </p:cNvPicPr>
          <p:nvPr/>
        </p:nvPicPr>
        <p:blipFill>
          <a:blip r:embed="rId2">
            <a:clrChange>
              <a:clrFrom>
                <a:srgbClr val="E4E4D3"/>
              </a:clrFrom>
              <a:clrTo>
                <a:srgbClr val="E4E4D3">
                  <a:alpha val="0"/>
                </a:srgbClr>
              </a:clrTo>
            </a:clrChange>
            <a:extLst>
              <a:ext uri="{28A0092B-C50C-407E-A947-70E740481C1C}">
                <a14:useLocalDpi xmlns:a14="http://schemas.microsoft.com/office/drawing/2010/main" xmlns="" val="0"/>
              </a:ext>
            </a:extLst>
          </a:blip>
          <a:srcRect/>
          <a:stretch>
            <a:fillRect/>
          </a:stretch>
        </p:blipFill>
        <p:spPr bwMode="auto">
          <a:xfrm>
            <a:off x="442940" y="4429132"/>
            <a:ext cx="8058150" cy="1895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2754038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10.2.1</a:t>
            </a:r>
            <a:r>
              <a:rPr lang="tr-TR" sz="3200" b="1" dirty="0"/>
              <a:t>. Yordam ve Fonksiyonların Modülerliği</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12</a:t>
            </a:fld>
            <a:endParaRPr lang="tr-TR"/>
          </a:p>
        </p:txBody>
      </p:sp>
      <p:sp>
        <p:nvSpPr>
          <p:cNvPr id="6" name="İçerik Yer Tutucusu 5"/>
          <p:cNvSpPr>
            <a:spLocks noGrp="1"/>
          </p:cNvSpPr>
          <p:nvPr>
            <p:ph sz="quarter" idx="1"/>
          </p:nvPr>
        </p:nvSpPr>
        <p:spPr>
          <a:xfrm>
            <a:off x="251520" y="1484784"/>
            <a:ext cx="8784976" cy="5373216"/>
          </a:xfrm>
        </p:spPr>
        <p:txBody>
          <a:bodyPr>
            <a:normAutofit/>
          </a:bodyPr>
          <a:lstStyle/>
          <a:p>
            <a:r>
              <a:rPr lang="tr-TR" sz="2400" dirty="0"/>
              <a:t>Yordamlar ve fonksiyonlar, programlama açısından kullanılan ilk soyutlama mekanizmaları olmakla beraber, yazılım mühendisliğinin gelişimi içinde modülerlik aracı olarak, soyut veri tipleri ve nesneye yönelik programlama kavramları popülerlik kazanmıştır.</a:t>
            </a:r>
            <a:br>
              <a:rPr lang="tr-TR" sz="2400" dirty="0"/>
            </a:br>
            <a:endParaRPr lang="tr-TR" sz="2400" dirty="0"/>
          </a:p>
          <a:p>
            <a:r>
              <a:rPr lang="tr-TR" sz="2400" dirty="0"/>
              <a:t>Yordamlar ve fonksiyonlar, küçük programları yapılandırmak için modüller oluşturmada yararlı olmakla </a:t>
            </a:r>
            <a:r>
              <a:rPr lang="tr-TR" sz="2400" dirty="0" smtClean="0"/>
              <a:t>birlikte; </a:t>
            </a:r>
            <a:r>
              <a:rPr lang="tr-TR" sz="2400" dirty="0"/>
              <a:t>programlamada bu tür modülerlik, büyük programların geliştirilmesi için yeterli değildir. </a:t>
            </a:r>
            <a:endParaRPr lang="tr-TR" sz="2400" dirty="0" smtClean="0"/>
          </a:p>
          <a:p>
            <a:endParaRPr lang="tr-TR" sz="2400" dirty="0"/>
          </a:p>
          <a:p>
            <a:r>
              <a:rPr lang="tr-TR" sz="2400" dirty="0" smtClean="0"/>
              <a:t>Çünkü </a:t>
            </a:r>
            <a:r>
              <a:rPr lang="tr-TR" sz="2400" dirty="0"/>
              <a:t>yordamlar ve fonksiyonlar ile program ayrıştırılmasında yeterince bilgi saklama gerçekleştirilememektedir.  </a:t>
            </a:r>
          </a:p>
        </p:txBody>
      </p:sp>
    </p:spTree>
    <p:extLst>
      <p:ext uri="{BB962C8B-B14F-4D97-AF65-F5344CB8AC3E}">
        <p14:creationId xmlns:p14="http://schemas.microsoft.com/office/powerpoint/2010/main" xmlns="" val="6985537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10.2.1</a:t>
            </a:r>
            <a:r>
              <a:rPr lang="tr-TR" sz="3200" b="1" dirty="0"/>
              <a:t>. Yordam ve Fonksiyonların Modülerliği</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13</a:t>
            </a:fld>
            <a:endParaRPr lang="tr-TR"/>
          </a:p>
        </p:txBody>
      </p:sp>
      <p:sp>
        <p:nvSpPr>
          <p:cNvPr id="6" name="İçerik Yer Tutucusu 5"/>
          <p:cNvSpPr>
            <a:spLocks noGrp="1"/>
          </p:cNvSpPr>
          <p:nvPr>
            <p:ph sz="quarter" idx="1"/>
          </p:nvPr>
        </p:nvSpPr>
        <p:spPr>
          <a:xfrm>
            <a:off x="2987824" y="1600200"/>
            <a:ext cx="6048672" cy="4495800"/>
          </a:xfrm>
        </p:spPr>
        <p:txBody>
          <a:bodyPr>
            <a:normAutofit fontScale="92500"/>
          </a:bodyPr>
          <a:lstStyle/>
          <a:p>
            <a:r>
              <a:rPr lang="tr-TR" dirty="0" smtClean="0"/>
              <a:t>Günümüzde </a:t>
            </a:r>
            <a:r>
              <a:rPr lang="tr-TR" dirty="0"/>
              <a:t>Java, C++, </a:t>
            </a:r>
            <a:r>
              <a:rPr lang="tr-TR" dirty="0" smtClean="0"/>
              <a:t>C#, Ada </a:t>
            </a:r>
            <a:r>
              <a:rPr lang="tr-TR" dirty="0"/>
              <a:t>ve FORTRAN90 gibi popüler programlama dilleri, altprogramların, tip tanımlarının ve verilerin ayrı olarak derlenebilmesi için gerekli yapıları </a:t>
            </a:r>
            <a:r>
              <a:rPr lang="tr-TR" dirty="0" smtClean="0"/>
              <a:t>sağlamaktadır.</a:t>
            </a:r>
          </a:p>
          <a:p>
            <a:endParaRPr lang="tr-TR" dirty="0"/>
          </a:p>
          <a:p>
            <a:r>
              <a:rPr lang="tr-TR" dirty="0" smtClean="0"/>
              <a:t>Bu </a:t>
            </a:r>
            <a:r>
              <a:rPr lang="tr-TR" dirty="0"/>
              <a:t>diller aynı zamanda bir birim içindeki elemanlara erişim için denetim mekanizmaları da sağlamaktadır.</a:t>
            </a:r>
          </a:p>
          <a:p>
            <a:endParaRPr lang="tr-TR" dirty="0"/>
          </a:p>
        </p:txBody>
      </p:sp>
      <p:pic>
        <p:nvPicPr>
          <p:cNvPr id="72706" name="Picture 2"/>
          <p:cNvPicPr>
            <a:picLocks noChangeAspect="1" noChangeArrowheads="1"/>
          </p:cNvPicPr>
          <p:nvPr/>
        </p:nvPicPr>
        <p:blipFill>
          <a:blip r:embed="rId2">
            <a:clrChange>
              <a:clrFrom>
                <a:srgbClr val="CDEBFC"/>
              </a:clrFrom>
              <a:clrTo>
                <a:srgbClr val="CDEBFC">
                  <a:alpha val="0"/>
                </a:srgbClr>
              </a:clrTo>
            </a:clrChange>
            <a:extLst>
              <a:ext uri="{28A0092B-C50C-407E-A947-70E740481C1C}">
                <a14:useLocalDpi xmlns:a14="http://schemas.microsoft.com/office/drawing/2010/main" xmlns="" val="0"/>
              </a:ext>
            </a:extLst>
          </a:blip>
          <a:srcRect/>
          <a:stretch>
            <a:fillRect/>
          </a:stretch>
        </p:blipFill>
        <p:spPr bwMode="auto">
          <a:xfrm>
            <a:off x="35496" y="2053183"/>
            <a:ext cx="2705100" cy="3248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158199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10.2.2</a:t>
            </a:r>
            <a:r>
              <a:rPr lang="tr-TR" sz="3200" b="1" dirty="0"/>
              <a:t>. Bilgi Saklama</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14</a:t>
            </a:fld>
            <a:endParaRPr lang="tr-TR"/>
          </a:p>
        </p:txBody>
      </p:sp>
      <p:sp>
        <p:nvSpPr>
          <p:cNvPr id="6" name="İçerik Yer Tutucusu 5"/>
          <p:cNvSpPr>
            <a:spLocks noGrp="1"/>
          </p:cNvSpPr>
          <p:nvPr>
            <p:ph sz="quarter" idx="1"/>
          </p:nvPr>
        </p:nvSpPr>
        <p:spPr>
          <a:xfrm>
            <a:off x="251520" y="1600200"/>
            <a:ext cx="8784976" cy="4495800"/>
          </a:xfrm>
        </p:spPr>
        <p:txBody>
          <a:bodyPr>
            <a:noAutofit/>
          </a:bodyPr>
          <a:lstStyle/>
          <a:p>
            <a:r>
              <a:rPr lang="tr-TR" sz="2400" dirty="0"/>
              <a:t>Bir yazılım sisteminin ayrıştırılmasında, olabildiğince birbirinden bağımsız modüllerin geliştirilmesi amaçlanmalıdır. </a:t>
            </a:r>
            <a:endParaRPr lang="tr-TR" sz="2400" dirty="0" smtClean="0"/>
          </a:p>
          <a:p>
            <a:endParaRPr lang="tr-TR" sz="500" dirty="0"/>
          </a:p>
          <a:p>
            <a:r>
              <a:rPr lang="tr-TR" sz="2400" dirty="0" smtClean="0"/>
              <a:t>Bunun </a:t>
            </a:r>
            <a:r>
              <a:rPr lang="tr-TR" sz="2400" dirty="0"/>
              <a:t>nedeni, her modülün belirli bir tasarım kararını göstermesi ve eğer bir tasarım kararının değiştirilmesi gerekirse, sadece o karar ile ilgili olan modülün değiştirilerek diğerlerinin bundan etkilenmemesidir. </a:t>
            </a:r>
            <a:endParaRPr lang="tr-TR" sz="2400" dirty="0" smtClean="0"/>
          </a:p>
          <a:p>
            <a:endParaRPr lang="tr-TR" sz="1050" dirty="0"/>
          </a:p>
          <a:p>
            <a:r>
              <a:rPr lang="tr-TR" sz="2400" dirty="0" smtClean="0"/>
              <a:t>Bu </a:t>
            </a:r>
            <a:r>
              <a:rPr lang="tr-TR" sz="2400" dirty="0"/>
              <a:t>amacı gerçekleştirmeye yönelik bir yaklaşım </a:t>
            </a:r>
            <a:r>
              <a:rPr lang="tr-TR" sz="2400" b="1" dirty="0"/>
              <a:t>bilgi </a:t>
            </a:r>
            <a:r>
              <a:rPr lang="tr-TR" sz="2400" b="1" dirty="0" smtClean="0"/>
              <a:t>saklama </a:t>
            </a:r>
            <a:r>
              <a:rPr lang="tr-TR" sz="2400" dirty="0" smtClean="0"/>
              <a:t>(</a:t>
            </a:r>
            <a:r>
              <a:rPr lang="tr-TR" sz="2400" i="1" dirty="0" err="1" smtClean="0"/>
              <a:t>information</a:t>
            </a:r>
            <a:r>
              <a:rPr lang="tr-TR" sz="2400" i="1" dirty="0" smtClean="0"/>
              <a:t> </a:t>
            </a:r>
            <a:r>
              <a:rPr lang="tr-TR" sz="2400" i="1" dirty="0" err="1" smtClean="0"/>
              <a:t>hiding</a:t>
            </a:r>
            <a:r>
              <a:rPr lang="tr-TR" sz="2400" dirty="0" smtClean="0"/>
              <a:t>) olmaktadır</a:t>
            </a:r>
            <a:r>
              <a:rPr lang="tr-TR" sz="2400" dirty="0"/>
              <a:t>. </a:t>
            </a:r>
            <a:br>
              <a:rPr lang="tr-TR" sz="2400" dirty="0"/>
            </a:br>
            <a:endParaRPr lang="tr-TR" sz="1400" dirty="0"/>
          </a:p>
          <a:p>
            <a:r>
              <a:rPr lang="tr-TR" sz="2400" dirty="0"/>
              <a:t>Bilgi saklamanın temelindeki </a:t>
            </a:r>
            <a:r>
              <a:rPr lang="tr-TR" sz="2400" dirty="0" smtClean="0"/>
              <a:t>fikir; </a:t>
            </a:r>
            <a:r>
              <a:rPr lang="tr-TR" sz="2400" dirty="0"/>
              <a:t>erişim denetimi olup, bu kavram, programların okunmasını ve bakımını kolaylaştırır.</a:t>
            </a:r>
          </a:p>
        </p:txBody>
      </p:sp>
    </p:spTree>
    <p:extLst>
      <p:ext uri="{BB962C8B-B14F-4D97-AF65-F5344CB8AC3E}">
        <p14:creationId xmlns:p14="http://schemas.microsoft.com/office/powerpoint/2010/main" xmlns="" val="34143737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10.2.2</a:t>
            </a:r>
            <a:r>
              <a:rPr lang="tr-TR" sz="3200" b="1" dirty="0"/>
              <a:t>. Bilgi Saklama</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15</a:t>
            </a:fld>
            <a:endParaRPr lang="tr-TR"/>
          </a:p>
        </p:txBody>
      </p:sp>
      <p:sp>
        <p:nvSpPr>
          <p:cNvPr id="6" name="İçerik Yer Tutucusu 5"/>
          <p:cNvSpPr>
            <a:spLocks noGrp="1"/>
          </p:cNvSpPr>
          <p:nvPr>
            <p:ph sz="quarter" idx="1"/>
          </p:nvPr>
        </p:nvSpPr>
        <p:spPr>
          <a:xfrm>
            <a:off x="251520" y="1600200"/>
            <a:ext cx="8784976" cy="4495800"/>
          </a:xfrm>
        </p:spPr>
        <p:txBody>
          <a:bodyPr>
            <a:normAutofit fontScale="85000" lnSpcReduction="20000"/>
          </a:bodyPr>
          <a:lstStyle/>
          <a:p>
            <a:r>
              <a:rPr lang="tr-TR" dirty="0"/>
              <a:t>Modülerlik yaklaşımına göre bir program birimi, istemcileri tarafından kullanılabilecek bir sunum sağlar ve ilgili birim bu sunumu dışarıdaki program birimlerinden korur. </a:t>
            </a:r>
            <a:endParaRPr lang="tr-TR" dirty="0" smtClean="0"/>
          </a:p>
          <a:p>
            <a:endParaRPr lang="tr-TR" dirty="0" smtClean="0"/>
          </a:p>
          <a:p>
            <a:r>
              <a:rPr lang="tr-TR" dirty="0" smtClean="0"/>
              <a:t>Böylece </a:t>
            </a:r>
            <a:r>
              <a:rPr lang="tr-TR" dirty="0"/>
              <a:t>bir modül, modül tarafından sağlanan sunumları içeren </a:t>
            </a:r>
            <a:r>
              <a:rPr lang="tr-TR" b="1" dirty="0"/>
              <a:t>gerçekleştirim</a:t>
            </a:r>
            <a:r>
              <a:rPr lang="tr-TR" dirty="0"/>
              <a:t> (</a:t>
            </a:r>
            <a:r>
              <a:rPr lang="tr-TR" i="1" dirty="0" err="1"/>
              <a:t>implementation</a:t>
            </a:r>
            <a:r>
              <a:rPr lang="tr-TR" dirty="0"/>
              <a:t>) ve bu sunumlara nasıl erişileceğini içeren bir </a:t>
            </a:r>
            <a:r>
              <a:rPr lang="tr-TR" b="1" dirty="0" err="1"/>
              <a:t>arayüz</a:t>
            </a:r>
            <a:r>
              <a:rPr lang="tr-TR" dirty="0"/>
              <a:t> (</a:t>
            </a:r>
            <a:r>
              <a:rPr lang="tr-TR" i="1" dirty="0" err="1"/>
              <a:t>interface</a:t>
            </a:r>
            <a:r>
              <a:rPr lang="tr-TR" dirty="0"/>
              <a:t>) olmak üzere iki bölüm ile tanımlanır. </a:t>
            </a:r>
            <a:endParaRPr lang="tr-TR" dirty="0" smtClean="0"/>
          </a:p>
          <a:p>
            <a:endParaRPr lang="tr-TR" dirty="0" smtClean="0"/>
          </a:p>
          <a:p>
            <a:r>
              <a:rPr lang="tr-TR" dirty="0" smtClean="0"/>
              <a:t>Koruma </a:t>
            </a:r>
            <a:r>
              <a:rPr lang="tr-TR" dirty="0"/>
              <a:t>kuralı gereği modülün gerçekleştirimi, istemciler tarafından görünür olmamalıdır. </a:t>
            </a:r>
            <a:r>
              <a:rPr lang="tr-TR" dirty="0" err="1"/>
              <a:t>Arayüzün</a:t>
            </a:r>
            <a:r>
              <a:rPr lang="tr-TR" dirty="0"/>
              <a:t> gerçekleştirimden açık bir şekilde ayrılması, istemci ve sunucunun birbirlerinden bağımsız olmasına katkıda bulunur.</a:t>
            </a:r>
          </a:p>
        </p:txBody>
      </p:sp>
    </p:spTree>
    <p:extLst>
      <p:ext uri="{BB962C8B-B14F-4D97-AF65-F5344CB8AC3E}">
        <p14:creationId xmlns:p14="http://schemas.microsoft.com/office/powerpoint/2010/main" xmlns="" val="22075223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10.2.2</a:t>
            </a:r>
            <a:r>
              <a:rPr lang="tr-TR" sz="3200" b="1" dirty="0"/>
              <a:t>. Bilgi Saklama</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16</a:t>
            </a:fld>
            <a:endParaRPr lang="tr-TR"/>
          </a:p>
        </p:txBody>
      </p:sp>
      <p:pic>
        <p:nvPicPr>
          <p:cNvPr id="73730" name="Picture 2"/>
          <p:cNvPicPr>
            <a:picLocks noChangeAspect="1" noChangeArrowheads="1"/>
          </p:cNvPicPr>
          <p:nvPr/>
        </p:nvPicPr>
        <p:blipFill>
          <a:blip r:embed="rId2">
            <a:clrChange>
              <a:clrFrom>
                <a:srgbClr val="E7E8F1"/>
              </a:clrFrom>
              <a:clrTo>
                <a:srgbClr val="E7E8F1">
                  <a:alpha val="0"/>
                </a:srgbClr>
              </a:clrTo>
            </a:clrChange>
            <a:extLst>
              <a:ext uri="{28A0092B-C50C-407E-A947-70E740481C1C}">
                <a14:useLocalDpi xmlns:a14="http://schemas.microsoft.com/office/drawing/2010/main" xmlns="" val="0"/>
              </a:ext>
            </a:extLst>
          </a:blip>
          <a:srcRect/>
          <a:stretch>
            <a:fillRect/>
          </a:stretch>
        </p:blipFill>
        <p:spPr bwMode="auto">
          <a:xfrm>
            <a:off x="539552" y="1700808"/>
            <a:ext cx="7343775" cy="3971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9924390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10.2.2</a:t>
            </a:r>
            <a:r>
              <a:rPr lang="tr-TR" sz="3200" b="1" dirty="0"/>
              <a:t>. Bilgi Saklama</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17</a:t>
            </a:fld>
            <a:endParaRPr lang="tr-TR"/>
          </a:p>
        </p:txBody>
      </p:sp>
      <p:sp>
        <p:nvSpPr>
          <p:cNvPr id="6" name="İçerik Yer Tutucusu 5"/>
          <p:cNvSpPr>
            <a:spLocks noGrp="1"/>
          </p:cNvSpPr>
          <p:nvPr>
            <p:ph sz="quarter" idx="1"/>
          </p:nvPr>
        </p:nvSpPr>
        <p:spPr>
          <a:xfrm>
            <a:off x="251520" y="1600200"/>
            <a:ext cx="8784976" cy="4495800"/>
          </a:xfrm>
        </p:spPr>
        <p:txBody>
          <a:bodyPr>
            <a:normAutofit/>
          </a:bodyPr>
          <a:lstStyle/>
          <a:p>
            <a:pPr>
              <a:buNone/>
            </a:pPr>
            <a:r>
              <a:rPr lang="tr-TR" b="1" dirty="0" smtClean="0"/>
              <a:t>	Koruma </a:t>
            </a:r>
            <a:r>
              <a:rPr lang="tr-TR" b="1" dirty="0"/>
              <a:t>Yöntemleri:</a:t>
            </a:r>
            <a:endParaRPr lang="tr-TR" dirty="0"/>
          </a:p>
          <a:p>
            <a:endParaRPr lang="tr-TR" dirty="0" smtClean="0"/>
          </a:p>
          <a:p>
            <a:r>
              <a:rPr lang="tr-TR" dirty="0" smtClean="0"/>
              <a:t>Koruma </a:t>
            </a:r>
            <a:r>
              <a:rPr lang="tr-TR" dirty="0"/>
              <a:t>yöntemleri, bilgi saklama modüllerinin gerçekleştirimini destekleyen programlama diline ilişkin </a:t>
            </a:r>
            <a:r>
              <a:rPr lang="tr-TR" dirty="0" smtClean="0"/>
              <a:t>yapılardır. Programlama </a:t>
            </a:r>
            <a:r>
              <a:rPr lang="tr-TR" dirty="0"/>
              <a:t>dillerinde farklı koruma olanakları sağlanmıştır</a:t>
            </a:r>
            <a:r>
              <a:rPr lang="tr-TR" dirty="0" smtClean="0"/>
              <a:t>.</a:t>
            </a:r>
          </a:p>
          <a:p>
            <a:endParaRPr lang="tr-TR" dirty="0"/>
          </a:p>
        </p:txBody>
      </p:sp>
    </p:spTree>
    <p:extLst>
      <p:ext uri="{BB962C8B-B14F-4D97-AF65-F5344CB8AC3E}">
        <p14:creationId xmlns:p14="http://schemas.microsoft.com/office/powerpoint/2010/main" xmlns="" val="19028524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10.2.2.1</a:t>
            </a:r>
            <a:r>
              <a:rPr lang="tr-TR" sz="3200" b="1" dirty="0"/>
              <a:t>. C</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18</a:t>
            </a:fld>
            <a:endParaRPr lang="tr-TR"/>
          </a:p>
        </p:txBody>
      </p:sp>
      <p:sp>
        <p:nvSpPr>
          <p:cNvPr id="6" name="İçerik Yer Tutucusu 5"/>
          <p:cNvSpPr>
            <a:spLocks noGrp="1"/>
          </p:cNvSpPr>
          <p:nvPr>
            <p:ph sz="quarter" idx="1"/>
          </p:nvPr>
        </p:nvSpPr>
        <p:spPr>
          <a:xfrm>
            <a:off x="3707904" y="1600200"/>
            <a:ext cx="5328592" cy="4495800"/>
          </a:xfrm>
        </p:spPr>
        <p:txBody>
          <a:bodyPr>
            <a:normAutofit/>
          </a:bodyPr>
          <a:lstStyle/>
          <a:p>
            <a:r>
              <a:rPr lang="tr-TR" dirty="0"/>
              <a:t>C' de koruma birimi bir fonksiyondur. Bir fonksiyon prototipi, basit bir </a:t>
            </a:r>
            <a:r>
              <a:rPr lang="tr-TR" dirty="0" err="1"/>
              <a:t>arayüz</a:t>
            </a:r>
            <a:r>
              <a:rPr lang="tr-TR" dirty="0"/>
              <a:t> örneğidir.</a:t>
            </a:r>
          </a:p>
        </p:txBody>
      </p:sp>
      <p:pic>
        <p:nvPicPr>
          <p:cNvPr id="7475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72455" y="1743422"/>
            <a:ext cx="3019425" cy="4133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9768883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10.2.2.2</a:t>
            </a:r>
            <a:r>
              <a:rPr lang="tr-TR" sz="3200" b="1" dirty="0"/>
              <a:t>. C++</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19</a:t>
            </a:fld>
            <a:endParaRPr lang="tr-TR"/>
          </a:p>
        </p:txBody>
      </p:sp>
      <p:sp>
        <p:nvSpPr>
          <p:cNvPr id="6" name="İçerik Yer Tutucusu 5"/>
          <p:cNvSpPr>
            <a:spLocks noGrp="1"/>
          </p:cNvSpPr>
          <p:nvPr>
            <p:ph sz="quarter" idx="1"/>
          </p:nvPr>
        </p:nvSpPr>
        <p:spPr>
          <a:xfrm>
            <a:off x="467544" y="1600200"/>
            <a:ext cx="8568952" cy="4495800"/>
          </a:xfrm>
        </p:spPr>
        <p:txBody>
          <a:bodyPr>
            <a:normAutofit/>
          </a:bodyPr>
          <a:lstStyle/>
          <a:p>
            <a:r>
              <a:rPr lang="tr-TR" sz="2200" dirty="0"/>
              <a:t>C++' da koruma birimi bir sınıf (</a:t>
            </a:r>
            <a:r>
              <a:rPr lang="tr-TR" sz="2200" i="1" dirty="0" err="1"/>
              <a:t>class</a:t>
            </a:r>
            <a:r>
              <a:rPr lang="tr-TR" sz="2200" dirty="0"/>
              <a:t>) olup, sınıfın </a:t>
            </a:r>
            <a:r>
              <a:rPr lang="tr-TR" sz="2200" dirty="0" err="1"/>
              <a:t>arayüzü</a:t>
            </a:r>
            <a:r>
              <a:rPr lang="tr-TR" sz="2200" dirty="0"/>
              <a:t>, sınıfın istemciler tarafından erişilebilir tüm fonksiyonlarının </a:t>
            </a:r>
            <a:r>
              <a:rPr lang="tr-TR" sz="2200" dirty="0" err="1"/>
              <a:t>arayüzlerinden</a:t>
            </a:r>
            <a:r>
              <a:rPr lang="tr-TR" sz="2200" dirty="0"/>
              <a:t> oluşur.</a:t>
            </a:r>
          </a:p>
          <a:p>
            <a:r>
              <a:rPr lang="tr-TR" sz="2200" dirty="0"/>
              <a:t>Aşağıdaki şekilde, C++'da </a:t>
            </a:r>
            <a:r>
              <a:rPr lang="tr-TR" sz="2200" i="1" dirty="0"/>
              <a:t>zaman</a:t>
            </a:r>
            <a:r>
              <a:rPr lang="tr-TR" sz="2200" dirty="0"/>
              <a:t> isimli sınıf tanımı görülmektedir.</a:t>
            </a:r>
          </a:p>
        </p:txBody>
      </p:sp>
      <p:pic>
        <p:nvPicPr>
          <p:cNvPr id="7577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15301" y="3140968"/>
            <a:ext cx="7572375" cy="3657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781178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ctr"/>
            <a:r>
              <a:rPr lang="tr-TR" dirty="0">
                <a:solidFill>
                  <a:schemeClr val="tx2"/>
                </a:solidFill>
                <a:latin typeface="+mj-lt"/>
                <a:ea typeface="+mj-ea"/>
                <a:cs typeface="+mj-cs"/>
              </a:rPr>
              <a:t>BÖLÜM </a:t>
            </a:r>
            <a:r>
              <a:rPr lang="tr-TR" dirty="0" smtClean="0">
                <a:solidFill>
                  <a:schemeClr val="tx2"/>
                </a:solidFill>
                <a:latin typeface="+mj-lt"/>
                <a:ea typeface="+mj-ea"/>
                <a:cs typeface="+mj-cs"/>
              </a:rPr>
              <a:t>10- </a:t>
            </a:r>
            <a:r>
              <a:rPr lang="tr-TR" dirty="0">
                <a:solidFill>
                  <a:schemeClr val="tx2"/>
                </a:solidFill>
                <a:latin typeface="+mj-lt"/>
                <a:ea typeface="+mj-ea"/>
                <a:cs typeface="+mj-cs"/>
              </a:rPr>
              <a:t>Konular</a:t>
            </a:r>
          </a:p>
        </p:txBody>
      </p:sp>
      <p:sp>
        <p:nvSpPr>
          <p:cNvPr id="3" name="İçerik Yer Tutucusu 2"/>
          <p:cNvSpPr>
            <a:spLocks noGrp="1"/>
          </p:cNvSpPr>
          <p:nvPr>
            <p:ph sz="quarter" idx="1"/>
          </p:nvPr>
        </p:nvSpPr>
        <p:spPr/>
        <p:txBody>
          <a:bodyPr>
            <a:normAutofit/>
          </a:bodyPr>
          <a:lstStyle/>
          <a:p>
            <a:r>
              <a:rPr lang="en-US" sz="3200" dirty="0" err="1"/>
              <a:t>Giriş</a:t>
            </a:r>
            <a:endParaRPr lang="en-US" sz="3200" dirty="0"/>
          </a:p>
          <a:p>
            <a:r>
              <a:rPr lang="en-US" sz="3200" dirty="0" err="1"/>
              <a:t>Yazılım</a:t>
            </a:r>
            <a:r>
              <a:rPr lang="en-US" sz="3200" dirty="0"/>
              <a:t> </a:t>
            </a:r>
            <a:r>
              <a:rPr lang="en-US" sz="3200" dirty="0" err="1"/>
              <a:t>Geliştirmede</a:t>
            </a:r>
            <a:r>
              <a:rPr lang="en-US" sz="3200" dirty="0"/>
              <a:t> </a:t>
            </a:r>
            <a:r>
              <a:rPr lang="en-US" sz="3200" dirty="0" err="1"/>
              <a:t>Soyutlama</a:t>
            </a:r>
            <a:r>
              <a:rPr lang="en-US" sz="3200" dirty="0"/>
              <a:t> </a:t>
            </a:r>
            <a:r>
              <a:rPr lang="en-US" sz="3200" dirty="0" err="1"/>
              <a:t>ve</a:t>
            </a:r>
            <a:r>
              <a:rPr lang="en-US" sz="3200" dirty="0"/>
              <a:t> </a:t>
            </a:r>
            <a:r>
              <a:rPr lang="en-US" sz="3200" dirty="0" err="1"/>
              <a:t>Modülerlik</a:t>
            </a:r>
            <a:endParaRPr lang="en-US" sz="3200" dirty="0"/>
          </a:p>
          <a:p>
            <a:r>
              <a:rPr lang="en-US" sz="3200" dirty="0" err="1"/>
              <a:t>Ayrı</a:t>
            </a:r>
            <a:r>
              <a:rPr lang="en-US" sz="3200" dirty="0"/>
              <a:t> </a:t>
            </a:r>
            <a:r>
              <a:rPr lang="en-US" sz="3200" dirty="0" err="1"/>
              <a:t>ve</a:t>
            </a:r>
            <a:r>
              <a:rPr lang="en-US" sz="3200" dirty="0"/>
              <a:t> </a:t>
            </a:r>
            <a:r>
              <a:rPr lang="en-US" sz="3200" dirty="0" err="1"/>
              <a:t>Bağımsız</a:t>
            </a:r>
            <a:r>
              <a:rPr lang="en-US" sz="3200" dirty="0"/>
              <a:t> </a:t>
            </a:r>
            <a:r>
              <a:rPr lang="en-US" sz="3200" dirty="0" err="1"/>
              <a:t>Derleme</a:t>
            </a:r>
            <a:endParaRPr lang="en-US" sz="3200" dirty="0"/>
          </a:p>
          <a:p>
            <a:r>
              <a:rPr lang="en-US" sz="3200" dirty="0" err="1"/>
              <a:t>Veri</a:t>
            </a:r>
            <a:r>
              <a:rPr lang="en-US" sz="3200" dirty="0"/>
              <a:t> </a:t>
            </a:r>
            <a:r>
              <a:rPr lang="en-US" sz="3200" dirty="0" err="1"/>
              <a:t>Soyutlama</a:t>
            </a:r>
            <a:endParaRPr lang="en-US" sz="3200" dirty="0" smtClean="0"/>
          </a:p>
        </p:txBody>
      </p:sp>
      <p:sp>
        <p:nvSpPr>
          <p:cNvPr id="4" name="Slayt Numarası Yer Tutucusu 3"/>
          <p:cNvSpPr>
            <a:spLocks noGrp="1"/>
          </p:cNvSpPr>
          <p:nvPr>
            <p:ph type="sldNum" sz="quarter" idx="12"/>
          </p:nvPr>
        </p:nvSpPr>
        <p:spPr/>
        <p:txBody>
          <a:bodyPr>
            <a:normAutofit fontScale="85000" lnSpcReduction="20000"/>
          </a:bodyPr>
          <a:lstStyle/>
          <a:p>
            <a:fld id="{14917F13-F816-43A4-AC89-84EBDAF33797}" type="slidenum">
              <a:rPr lang="tr-TR" smtClean="0"/>
              <a:pPr/>
              <a:t>2</a:t>
            </a:fld>
            <a:endParaRPr lang="tr-TR"/>
          </a:p>
        </p:txBody>
      </p:sp>
    </p:spTree>
    <p:extLst>
      <p:ext uri="{BB962C8B-B14F-4D97-AF65-F5344CB8AC3E}">
        <p14:creationId xmlns:p14="http://schemas.microsoft.com/office/powerpoint/2010/main" xmlns="" val="3725232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a:t>
            </a:r>
            <a:r>
              <a:rPr lang="es-ES" sz="3200" b="1" dirty="0" smtClean="0"/>
              <a:t>.3</a:t>
            </a:r>
            <a:r>
              <a:rPr lang="es-ES" sz="3200" b="1" dirty="0"/>
              <a:t>. AYRI ve BAĞIMSIZ DERLEME</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20</a:t>
            </a:fld>
            <a:endParaRPr lang="tr-TR"/>
          </a:p>
        </p:txBody>
      </p:sp>
      <p:sp>
        <p:nvSpPr>
          <p:cNvPr id="6" name="İçerik Yer Tutucusu 5"/>
          <p:cNvSpPr>
            <a:spLocks noGrp="1"/>
          </p:cNvSpPr>
          <p:nvPr>
            <p:ph sz="quarter" idx="1"/>
          </p:nvPr>
        </p:nvSpPr>
        <p:spPr>
          <a:xfrm>
            <a:off x="467544" y="1600200"/>
            <a:ext cx="8568952" cy="4495800"/>
          </a:xfrm>
        </p:spPr>
        <p:txBody>
          <a:bodyPr>
            <a:normAutofit/>
          </a:bodyPr>
          <a:lstStyle/>
          <a:p>
            <a:pPr>
              <a:buNone/>
            </a:pPr>
            <a:r>
              <a:rPr lang="tr-TR" sz="2400" b="1" dirty="0" smtClean="0"/>
              <a:t>	Derleme </a:t>
            </a:r>
            <a:r>
              <a:rPr lang="tr-TR" sz="2400" b="1" dirty="0"/>
              <a:t>Birimi:</a:t>
            </a:r>
            <a:endParaRPr lang="tr-TR" sz="2400" dirty="0"/>
          </a:p>
          <a:p>
            <a:endParaRPr lang="tr-TR" sz="2400" dirty="0" smtClean="0"/>
          </a:p>
          <a:p>
            <a:r>
              <a:rPr lang="tr-TR" sz="2400" dirty="0" smtClean="0"/>
              <a:t>Modülerlik </a:t>
            </a:r>
            <a:r>
              <a:rPr lang="tr-TR" sz="2400" dirty="0"/>
              <a:t>kavramının amacı, büyük programların bağımsız olarak geliştirilmiş daha küçük parçalardan oluşturulmasıdır. Bunun sonucu olarak ayrı program birimlerinin derlenmesi sağlanabilir. </a:t>
            </a:r>
            <a:endParaRPr lang="tr-TR" sz="2400" dirty="0" smtClean="0"/>
          </a:p>
          <a:p>
            <a:endParaRPr lang="tr-TR" sz="2400" dirty="0"/>
          </a:p>
          <a:p>
            <a:r>
              <a:rPr lang="tr-TR" sz="2400" dirty="0" smtClean="0"/>
              <a:t>Yinelenen </a:t>
            </a:r>
            <a:r>
              <a:rPr lang="tr-TR" sz="2400" dirty="0"/>
              <a:t>derlemelerden kaçınmak için programlar, programın diğer bölümlerine gereksinim duymadan derlenebilen altprogramlar ve veri toplulukları olarak düzenlenmelidir. Bu şekilde oluşan bir program birimine derleme birimi adı verilir</a:t>
            </a:r>
            <a:r>
              <a:rPr lang="tr-TR" sz="2400" dirty="0" smtClean="0"/>
              <a:t>.</a:t>
            </a:r>
          </a:p>
          <a:p>
            <a:endParaRPr lang="tr-TR" sz="2400" b="1" dirty="0" smtClean="0"/>
          </a:p>
          <a:p>
            <a:endParaRPr lang="tr-TR" sz="2400" dirty="0"/>
          </a:p>
        </p:txBody>
      </p:sp>
    </p:spTree>
    <p:extLst>
      <p:ext uri="{BB962C8B-B14F-4D97-AF65-F5344CB8AC3E}">
        <p14:creationId xmlns:p14="http://schemas.microsoft.com/office/powerpoint/2010/main" xmlns="" val="41754360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a:t>
            </a:r>
            <a:r>
              <a:rPr lang="es-ES" sz="3200" b="1" dirty="0" smtClean="0"/>
              <a:t>.3</a:t>
            </a:r>
            <a:r>
              <a:rPr lang="es-ES" sz="3200" b="1" dirty="0"/>
              <a:t>. AYRI ve BAĞIMSIZ DERLEME</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21</a:t>
            </a:fld>
            <a:endParaRPr lang="tr-TR"/>
          </a:p>
        </p:txBody>
      </p:sp>
      <p:sp>
        <p:nvSpPr>
          <p:cNvPr id="6" name="İçerik Yer Tutucusu 5"/>
          <p:cNvSpPr>
            <a:spLocks noGrp="1"/>
          </p:cNvSpPr>
          <p:nvPr>
            <p:ph sz="quarter" idx="1"/>
          </p:nvPr>
        </p:nvSpPr>
        <p:spPr>
          <a:xfrm>
            <a:off x="467544" y="1600200"/>
            <a:ext cx="8568952" cy="4495800"/>
          </a:xfrm>
        </p:spPr>
        <p:txBody>
          <a:bodyPr>
            <a:normAutofit/>
          </a:bodyPr>
          <a:lstStyle/>
          <a:p>
            <a:pPr>
              <a:buNone/>
            </a:pPr>
            <a:r>
              <a:rPr lang="tr-TR" sz="2400" b="1" dirty="0" smtClean="0"/>
              <a:t>	Derleme </a:t>
            </a:r>
            <a:r>
              <a:rPr lang="tr-TR" sz="2400" b="1" dirty="0"/>
              <a:t>Sırası:</a:t>
            </a:r>
            <a:endParaRPr lang="tr-TR" sz="2400" dirty="0"/>
          </a:p>
          <a:p>
            <a:endParaRPr lang="tr-TR" sz="2400" dirty="0" smtClean="0"/>
          </a:p>
          <a:p>
            <a:r>
              <a:rPr lang="tr-TR" sz="2400" dirty="0" smtClean="0"/>
              <a:t>Bir </a:t>
            </a:r>
            <a:r>
              <a:rPr lang="tr-TR" sz="2400" dirty="0"/>
              <a:t>birim derlenirken derleyici, çağrılan bir altprogram tarafından beklenen parametre sayısı, sırası ve tiplerini bilmeye veya paylaşılan veri nesnelerine gereksinim duyabilir. </a:t>
            </a:r>
            <a:endParaRPr lang="tr-TR" sz="2400" dirty="0" smtClean="0"/>
          </a:p>
          <a:p>
            <a:endParaRPr lang="tr-TR" sz="2400" dirty="0"/>
          </a:p>
          <a:p>
            <a:r>
              <a:rPr lang="tr-TR" sz="2400" dirty="0" smtClean="0"/>
              <a:t>Bu </a:t>
            </a:r>
            <a:r>
              <a:rPr lang="tr-TR" sz="2400" dirty="0"/>
              <a:t>bilgileri ayrı ayrı derlenen altprogramlara sağlayabilmek için, programlama dili belirli bir derleme sırası gerektirebilir veya bir altprogramın derlenmesinden önce çağrılan tüm altprogramların ve paylaşılan veri tanımlarının derlenmesini gerektirebilir. </a:t>
            </a:r>
          </a:p>
          <a:p>
            <a:endParaRPr lang="tr-TR" sz="2400" dirty="0"/>
          </a:p>
        </p:txBody>
      </p:sp>
    </p:spTree>
    <p:extLst>
      <p:ext uri="{BB962C8B-B14F-4D97-AF65-F5344CB8AC3E}">
        <p14:creationId xmlns:p14="http://schemas.microsoft.com/office/powerpoint/2010/main" xmlns="" val="31532067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a:t>
            </a:r>
            <a:r>
              <a:rPr lang="es-ES" sz="3200" b="1" dirty="0" smtClean="0"/>
              <a:t>.3</a:t>
            </a:r>
            <a:r>
              <a:rPr lang="es-ES" sz="3200" b="1" dirty="0"/>
              <a:t>. AYRI ve BAĞIMSIZ DERLEME</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22</a:t>
            </a:fld>
            <a:endParaRPr lang="tr-TR"/>
          </a:p>
        </p:txBody>
      </p:sp>
      <p:sp>
        <p:nvSpPr>
          <p:cNvPr id="6" name="İçerik Yer Tutucusu 5"/>
          <p:cNvSpPr>
            <a:spLocks noGrp="1"/>
          </p:cNvSpPr>
          <p:nvPr>
            <p:ph sz="quarter" idx="1"/>
          </p:nvPr>
        </p:nvSpPr>
        <p:spPr>
          <a:xfrm>
            <a:off x="467544" y="1600200"/>
            <a:ext cx="8568952" cy="4495800"/>
          </a:xfrm>
        </p:spPr>
        <p:txBody>
          <a:bodyPr>
            <a:normAutofit lnSpcReduction="10000"/>
          </a:bodyPr>
          <a:lstStyle/>
          <a:p>
            <a:pPr>
              <a:buNone/>
            </a:pPr>
            <a:r>
              <a:rPr lang="tr-TR" sz="2400" b="1" dirty="0" smtClean="0"/>
              <a:t>	Bağımsız </a:t>
            </a:r>
            <a:r>
              <a:rPr lang="tr-TR" sz="2400" b="1" dirty="0"/>
              <a:t>ve Ayrı Derleme:</a:t>
            </a:r>
            <a:r>
              <a:rPr lang="tr-TR" sz="2400" dirty="0"/>
              <a:t/>
            </a:r>
            <a:br>
              <a:rPr lang="tr-TR" sz="2400" dirty="0"/>
            </a:br>
            <a:endParaRPr lang="tr-TR" sz="2400" dirty="0"/>
          </a:p>
          <a:p>
            <a:r>
              <a:rPr lang="tr-TR" sz="2400" dirty="0"/>
              <a:t>Bir modülün programın diğer bölümlerinden bağımsız olarak derlenebilmesi ve sınanması bağımsız derleme olarak nitelendirilir. </a:t>
            </a:r>
            <a:endParaRPr lang="tr-TR" sz="2400" dirty="0" smtClean="0"/>
          </a:p>
          <a:p>
            <a:endParaRPr lang="tr-TR" sz="2400" dirty="0"/>
          </a:p>
          <a:p>
            <a:r>
              <a:rPr lang="tr-TR" sz="2400" dirty="0" smtClean="0"/>
              <a:t>Ayrı </a:t>
            </a:r>
            <a:r>
              <a:rPr lang="tr-TR" sz="2400" dirty="0"/>
              <a:t>derleme ise modüllerin tek tek ama belirli bir sıraya göre derlenebilmesidir. </a:t>
            </a:r>
            <a:endParaRPr lang="tr-TR" sz="2400" dirty="0" smtClean="0"/>
          </a:p>
          <a:p>
            <a:endParaRPr lang="tr-TR" sz="2400" dirty="0"/>
          </a:p>
          <a:p>
            <a:r>
              <a:rPr lang="tr-TR" sz="2400" dirty="0" smtClean="0"/>
              <a:t>Bağımsız </a:t>
            </a:r>
            <a:r>
              <a:rPr lang="tr-TR" sz="2400" dirty="0"/>
              <a:t>derlemede, bir modül tarafından başvurulan ancak o modülde yer almayan elemanlar durağan olarak denetlenemez ve modüller arası denetleme gerçekleştirilemez. </a:t>
            </a:r>
          </a:p>
          <a:p>
            <a:endParaRPr lang="tr-TR" sz="2400" dirty="0"/>
          </a:p>
        </p:txBody>
      </p:sp>
    </p:spTree>
    <p:extLst>
      <p:ext uri="{BB962C8B-B14F-4D97-AF65-F5344CB8AC3E}">
        <p14:creationId xmlns:p14="http://schemas.microsoft.com/office/powerpoint/2010/main" xmlns="" val="36223100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a:t>
            </a:r>
            <a:r>
              <a:rPr lang="es-ES" sz="3200" b="1" dirty="0" smtClean="0"/>
              <a:t>.3</a:t>
            </a:r>
            <a:r>
              <a:rPr lang="es-ES" sz="3200" b="1" dirty="0"/>
              <a:t>. AYRI ve BAĞIMSIZ DERLEME</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23</a:t>
            </a:fld>
            <a:endParaRPr lang="tr-TR"/>
          </a:p>
        </p:txBody>
      </p:sp>
      <p:pic>
        <p:nvPicPr>
          <p:cNvPr id="9" name="Picture 2"/>
          <p:cNvPicPr>
            <a:picLocks noChangeAspect="1" noChangeArrowheads="1"/>
          </p:cNvPicPr>
          <p:nvPr/>
        </p:nvPicPr>
        <p:blipFill>
          <a:blip r:embed="rId2">
            <a:clrChange>
              <a:clrFrom>
                <a:srgbClr val="F3EFD6"/>
              </a:clrFrom>
              <a:clrTo>
                <a:srgbClr val="F3EFD6">
                  <a:alpha val="0"/>
                </a:srgbClr>
              </a:clrTo>
            </a:clrChange>
            <a:extLst>
              <a:ext uri="{28A0092B-C50C-407E-A947-70E740481C1C}">
                <a14:useLocalDpi xmlns:a14="http://schemas.microsoft.com/office/drawing/2010/main" xmlns="" val="0"/>
              </a:ext>
            </a:extLst>
          </a:blip>
          <a:srcRect/>
          <a:stretch>
            <a:fillRect/>
          </a:stretch>
        </p:blipFill>
        <p:spPr bwMode="auto">
          <a:xfrm>
            <a:off x="562576" y="1844824"/>
            <a:ext cx="8048625" cy="4067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9962950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a:t>
            </a:r>
            <a:r>
              <a:rPr lang="es-ES" sz="3200" b="1" dirty="0" smtClean="0"/>
              <a:t>.3</a:t>
            </a:r>
            <a:r>
              <a:rPr lang="es-ES" sz="3200" b="1" dirty="0"/>
              <a:t>. AYRI ve BAĞIMSIZ DERLEME</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24</a:t>
            </a:fld>
            <a:endParaRPr lang="tr-TR"/>
          </a:p>
        </p:txBody>
      </p:sp>
      <p:sp>
        <p:nvSpPr>
          <p:cNvPr id="8" name="İçerik Yer Tutucusu 7"/>
          <p:cNvSpPr>
            <a:spLocks noGrp="1"/>
          </p:cNvSpPr>
          <p:nvPr>
            <p:ph sz="quarter" idx="1"/>
          </p:nvPr>
        </p:nvSpPr>
        <p:spPr>
          <a:xfrm>
            <a:off x="612648" y="2101552"/>
            <a:ext cx="8153400" cy="4495800"/>
          </a:xfrm>
        </p:spPr>
        <p:txBody>
          <a:bodyPr>
            <a:normAutofit/>
          </a:bodyPr>
          <a:lstStyle/>
          <a:p>
            <a:endParaRPr lang="tr-TR" dirty="0" smtClean="0"/>
          </a:p>
          <a:p>
            <a:endParaRPr lang="tr-TR" dirty="0"/>
          </a:p>
          <a:p>
            <a:endParaRPr lang="tr-TR" dirty="0" smtClean="0"/>
          </a:p>
          <a:p>
            <a:endParaRPr lang="tr-TR" dirty="0"/>
          </a:p>
          <a:p>
            <a:endParaRPr lang="tr-TR" dirty="0" smtClean="0"/>
          </a:p>
          <a:p>
            <a:endParaRPr lang="tr-TR" dirty="0" smtClean="0"/>
          </a:p>
          <a:p>
            <a:endParaRPr lang="tr-TR" dirty="0"/>
          </a:p>
          <a:p>
            <a:endParaRPr lang="tr-TR" dirty="0" smtClean="0"/>
          </a:p>
          <a:p>
            <a:endParaRPr lang="tr-TR" dirty="0"/>
          </a:p>
          <a:p>
            <a:endParaRPr lang="tr-TR" dirty="0" smtClean="0"/>
          </a:p>
        </p:txBody>
      </p:sp>
      <p:pic>
        <p:nvPicPr>
          <p:cNvPr id="77826" name="Picture 2"/>
          <p:cNvPicPr>
            <a:picLocks noChangeAspect="1" noChangeArrowheads="1"/>
          </p:cNvPicPr>
          <p:nvPr/>
        </p:nvPicPr>
        <p:blipFill>
          <a:blip r:embed="rId2">
            <a:clrChange>
              <a:clrFrom>
                <a:srgbClr val="F3EFD6"/>
              </a:clrFrom>
              <a:clrTo>
                <a:srgbClr val="F3EFD6">
                  <a:alpha val="0"/>
                </a:srgbClr>
              </a:clrTo>
            </a:clrChange>
            <a:extLst>
              <a:ext uri="{28A0092B-C50C-407E-A947-70E740481C1C}">
                <a14:useLocalDpi xmlns:a14="http://schemas.microsoft.com/office/drawing/2010/main" xmlns="" val="0"/>
              </a:ext>
            </a:extLst>
          </a:blip>
          <a:srcRect/>
          <a:stretch>
            <a:fillRect/>
          </a:stretch>
        </p:blipFill>
        <p:spPr bwMode="auto">
          <a:xfrm>
            <a:off x="683568" y="1700808"/>
            <a:ext cx="7943850" cy="3876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9938426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10.3.1</a:t>
            </a:r>
            <a:r>
              <a:rPr lang="tr-TR" sz="3200" b="1" dirty="0"/>
              <a:t>. Pascal</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25</a:t>
            </a:fld>
            <a:endParaRPr lang="tr-TR"/>
          </a:p>
        </p:txBody>
      </p:sp>
      <p:sp>
        <p:nvSpPr>
          <p:cNvPr id="6" name="İçerik Yer Tutucusu 5"/>
          <p:cNvSpPr>
            <a:spLocks noGrp="1"/>
          </p:cNvSpPr>
          <p:nvPr>
            <p:ph sz="quarter" idx="1"/>
          </p:nvPr>
        </p:nvSpPr>
        <p:spPr>
          <a:xfrm>
            <a:off x="467544" y="1600200"/>
            <a:ext cx="8568952" cy="4495800"/>
          </a:xfrm>
        </p:spPr>
        <p:txBody>
          <a:bodyPr>
            <a:normAutofit/>
          </a:bodyPr>
          <a:lstStyle/>
          <a:p>
            <a:pPr>
              <a:buNone/>
            </a:pPr>
            <a:r>
              <a:rPr lang="tr-TR" sz="2400" b="1" dirty="0" smtClean="0"/>
              <a:t>	</a:t>
            </a:r>
            <a:r>
              <a:rPr lang="tr-TR" sz="2400" b="1" dirty="0" err="1" smtClean="0"/>
              <a:t>Pascal</a:t>
            </a:r>
            <a:r>
              <a:rPr lang="tr-TR" sz="2400" b="1" dirty="0" smtClean="0"/>
              <a:t> </a:t>
            </a:r>
            <a:r>
              <a:rPr lang="tr-TR" sz="2400" b="1" dirty="0"/>
              <a:t>Programlarının Yapısı:</a:t>
            </a:r>
            <a:endParaRPr lang="tr-TR" sz="2400" dirty="0"/>
          </a:p>
          <a:p>
            <a:r>
              <a:rPr lang="tr-TR" sz="2400" dirty="0" err="1"/>
              <a:t>Pascal'ın</a:t>
            </a:r>
            <a:r>
              <a:rPr lang="tr-TR" sz="2400" dirty="0"/>
              <a:t> ayrı ve bağımsız derleme yaklaşımını incelemeden önce bir Pascal programının genel yapısını hatırlayalım</a:t>
            </a:r>
            <a:r>
              <a:rPr lang="tr-TR" sz="2400" dirty="0" smtClean="0"/>
              <a:t>: </a:t>
            </a:r>
          </a:p>
          <a:p>
            <a:endParaRPr lang="tr-TR" sz="2400" dirty="0" smtClean="0"/>
          </a:p>
          <a:p>
            <a:r>
              <a:rPr lang="tr-TR" sz="2400" i="1" dirty="0"/>
              <a:t> </a:t>
            </a:r>
            <a:r>
              <a:rPr lang="tr-TR" sz="2400" b="1" i="1" dirty="0"/>
              <a:t>program </a:t>
            </a:r>
            <a:r>
              <a:rPr lang="tr-TR" sz="2400" i="1" dirty="0" err="1"/>
              <a:t>prog_adı</a:t>
            </a:r>
            <a:r>
              <a:rPr lang="tr-TR" sz="2400" i="1" dirty="0"/>
              <a:t>;</a:t>
            </a:r>
            <a:br>
              <a:rPr lang="tr-TR" sz="2400" i="1" dirty="0"/>
            </a:br>
            <a:r>
              <a:rPr lang="tr-TR" sz="2400" i="1" dirty="0"/>
              <a:t>     tip, değişken, yordam ve </a:t>
            </a:r>
            <a:r>
              <a:rPr lang="tr-TR" sz="2400" i="1" dirty="0" err="1"/>
              <a:t>fonsiyon</a:t>
            </a:r>
            <a:r>
              <a:rPr lang="tr-TR" sz="2400" i="1" dirty="0"/>
              <a:t> tanımları</a:t>
            </a:r>
            <a:br>
              <a:rPr lang="tr-TR" sz="2400" i="1" dirty="0"/>
            </a:br>
            <a:r>
              <a:rPr lang="tr-TR" sz="2400" b="1" i="1" dirty="0"/>
              <a:t>  </a:t>
            </a:r>
            <a:r>
              <a:rPr lang="tr-TR" sz="2400" b="1" i="1" dirty="0" err="1"/>
              <a:t>begin</a:t>
            </a:r>
            <a:r>
              <a:rPr lang="tr-TR" sz="2400" i="1" dirty="0"/>
              <a:t/>
            </a:r>
            <a:br>
              <a:rPr lang="tr-TR" sz="2400" i="1" dirty="0"/>
            </a:br>
            <a:r>
              <a:rPr lang="tr-TR" sz="2400" i="1" dirty="0"/>
              <a:t>     deyimler</a:t>
            </a:r>
            <a:br>
              <a:rPr lang="tr-TR" sz="2400" i="1" dirty="0"/>
            </a:br>
            <a:r>
              <a:rPr lang="tr-TR" sz="2400" b="1" i="1" dirty="0"/>
              <a:t>  </a:t>
            </a:r>
            <a:r>
              <a:rPr lang="tr-TR" sz="2400" b="1" i="1" dirty="0" err="1"/>
              <a:t>end</a:t>
            </a:r>
            <a:r>
              <a:rPr lang="tr-TR" sz="2400" b="1" i="1" dirty="0"/>
              <a:t>.</a:t>
            </a:r>
            <a:endParaRPr lang="tr-TR" sz="2400" dirty="0"/>
          </a:p>
        </p:txBody>
      </p:sp>
    </p:spTree>
    <p:extLst>
      <p:ext uri="{BB962C8B-B14F-4D97-AF65-F5344CB8AC3E}">
        <p14:creationId xmlns:p14="http://schemas.microsoft.com/office/powerpoint/2010/main" xmlns="" val="7656692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10.3.1</a:t>
            </a:r>
            <a:r>
              <a:rPr lang="tr-TR" sz="3200" b="1" dirty="0"/>
              <a:t>. Pascal</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26</a:t>
            </a:fld>
            <a:endParaRPr lang="tr-TR"/>
          </a:p>
        </p:txBody>
      </p:sp>
      <p:sp>
        <p:nvSpPr>
          <p:cNvPr id="6" name="İçerik Yer Tutucusu 5"/>
          <p:cNvSpPr>
            <a:spLocks noGrp="1"/>
          </p:cNvSpPr>
          <p:nvPr>
            <p:ph sz="quarter" idx="1"/>
          </p:nvPr>
        </p:nvSpPr>
        <p:spPr>
          <a:xfrm>
            <a:off x="467544" y="1600200"/>
            <a:ext cx="8568952" cy="4495800"/>
          </a:xfrm>
        </p:spPr>
        <p:txBody>
          <a:bodyPr>
            <a:normAutofit/>
          </a:bodyPr>
          <a:lstStyle/>
          <a:p>
            <a:r>
              <a:rPr lang="tr-TR" sz="2400" dirty="0" err="1" smtClean="0"/>
              <a:t>Pascal'ın</a:t>
            </a:r>
            <a:r>
              <a:rPr lang="tr-TR" sz="2400" dirty="0" smtClean="0"/>
              <a:t> </a:t>
            </a:r>
            <a:r>
              <a:rPr lang="tr-TR" sz="2400" dirty="0"/>
              <a:t>ilk sürümünde, sadece fonksiyonlar ve yordamlar bulunduğu için modülerlik kısıtlı olarak desteklenmekte ve modüllerin ayrı derlenmesi gerçekleştirilememekteydi. </a:t>
            </a:r>
            <a:endParaRPr lang="tr-TR" sz="2400" dirty="0" smtClean="0"/>
          </a:p>
          <a:p>
            <a:endParaRPr lang="tr-TR" sz="2400" dirty="0"/>
          </a:p>
          <a:p>
            <a:r>
              <a:rPr lang="tr-TR" sz="2400" dirty="0" smtClean="0"/>
              <a:t>Sonraki </a:t>
            </a:r>
            <a:r>
              <a:rPr lang="tr-TR" sz="2400" dirty="0"/>
              <a:t>yıllarda çeşitli Pascal gerçekleştirimlerinde farklı çözümler benimsenmiş ve Pascal bir modül çeşidi olan </a:t>
            </a:r>
            <a:r>
              <a:rPr lang="tr-TR" sz="2400" dirty="0" err="1"/>
              <a:t>unit'lerle</a:t>
            </a:r>
            <a:r>
              <a:rPr lang="tr-TR" sz="2400" dirty="0"/>
              <a:t> desteklenmiştir. </a:t>
            </a:r>
            <a:endParaRPr lang="tr-TR" sz="2400" dirty="0" smtClean="0"/>
          </a:p>
          <a:p>
            <a:endParaRPr lang="tr-TR" sz="2400" dirty="0"/>
          </a:p>
          <a:p>
            <a:r>
              <a:rPr lang="tr-TR" sz="2400" dirty="0" smtClean="0"/>
              <a:t>Ancak </a:t>
            </a:r>
            <a:r>
              <a:rPr lang="tr-TR" sz="2400" dirty="0"/>
              <a:t>bu özellik, standart Pascal tarafından desteklenmemekte ve </a:t>
            </a:r>
            <a:r>
              <a:rPr lang="tr-TR" sz="2400" dirty="0" err="1"/>
              <a:t>Pascal'ın</a:t>
            </a:r>
            <a:r>
              <a:rPr lang="tr-TR" sz="2400" dirty="0"/>
              <a:t> ticari sürümlerinde bulunmaktadır</a:t>
            </a:r>
            <a:r>
              <a:rPr lang="tr-TR" sz="2400" dirty="0" smtClean="0"/>
              <a:t>.</a:t>
            </a:r>
            <a:r>
              <a:rPr lang="tr-TR" sz="2400" dirty="0"/>
              <a:t/>
            </a:r>
            <a:br>
              <a:rPr lang="tr-TR" sz="2400" dirty="0"/>
            </a:br>
            <a:endParaRPr lang="tr-TR" sz="2400" dirty="0"/>
          </a:p>
        </p:txBody>
      </p:sp>
    </p:spTree>
    <p:extLst>
      <p:ext uri="{BB962C8B-B14F-4D97-AF65-F5344CB8AC3E}">
        <p14:creationId xmlns:p14="http://schemas.microsoft.com/office/powerpoint/2010/main" xmlns="" val="25036139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10.3.1</a:t>
            </a:r>
            <a:r>
              <a:rPr lang="tr-TR" sz="3200" b="1" dirty="0"/>
              <a:t>. Pascal</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27</a:t>
            </a:fld>
            <a:endParaRPr lang="tr-TR"/>
          </a:p>
        </p:txBody>
      </p:sp>
      <p:sp>
        <p:nvSpPr>
          <p:cNvPr id="6" name="İçerik Yer Tutucusu 5"/>
          <p:cNvSpPr>
            <a:spLocks noGrp="1"/>
          </p:cNvSpPr>
          <p:nvPr>
            <p:ph sz="quarter" idx="1"/>
          </p:nvPr>
        </p:nvSpPr>
        <p:spPr>
          <a:xfrm>
            <a:off x="467544" y="1600200"/>
            <a:ext cx="8568952" cy="4495800"/>
          </a:xfrm>
        </p:spPr>
        <p:txBody>
          <a:bodyPr>
            <a:normAutofit/>
          </a:bodyPr>
          <a:lstStyle/>
          <a:p>
            <a:r>
              <a:rPr lang="tr-TR" sz="2400" dirty="0"/>
              <a:t>Yukarıdaki şekilde görülen yapıdaki programlar, yordam ve fonksiyonların </a:t>
            </a:r>
            <a:r>
              <a:rPr lang="tr-TR" sz="2400" dirty="0" err="1"/>
              <a:t>içiçe</a:t>
            </a:r>
            <a:r>
              <a:rPr lang="tr-TR" sz="2400" dirty="0"/>
              <a:t> yuvalanması ile düzenlenir. </a:t>
            </a:r>
            <a:endParaRPr lang="tr-TR" sz="2400" dirty="0" smtClean="0"/>
          </a:p>
          <a:p>
            <a:endParaRPr lang="tr-TR" sz="2400" dirty="0"/>
          </a:p>
          <a:p>
            <a:r>
              <a:rPr lang="tr-TR" sz="2400" dirty="0" smtClean="0"/>
              <a:t>Bu </a:t>
            </a:r>
            <a:r>
              <a:rPr lang="tr-TR" sz="2400" dirty="0"/>
              <a:t>şekilde program yapılandırma, çok sayıda değişkenin program birimleri arasında paylaşılan değişken olmasını gerektirir. </a:t>
            </a:r>
            <a:endParaRPr lang="tr-TR" sz="2400" dirty="0" smtClean="0"/>
          </a:p>
          <a:p>
            <a:endParaRPr lang="tr-TR" sz="2400" dirty="0"/>
          </a:p>
          <a:p>
            <a:r>
              <a:rPr lang="tr-TR" sz="2400" dirty="0" smtClean="0"/>
              <a:t>Ayrıca </a:t>
            </a:r>
            <a:r>
              <a:rPr lang="tr-TR" sz="2400" dirty="0"/>
              <a:t>bir diğer problem, bir Pascal programının tümünün tek bir metin olması nedeniyle, program büyüdükçe, modül sınırlarının görülmesinin güçlüğüdür.</a:t>
            </a:r>
          </a:p>
          <a:p>
            <a:endParaRPr lang="tr-TR" sz="2400" dirty="0" smtClean="0"/>
          </a:p>
        </p:txBody>
      </p:sp>
    </p:spTree>
    <p:extLst>
      <p:ext uri="{BB962C8B-B14F-4D97-AF65-F5344CB8AC3E}">
        <p14:creationId xmlns:p14="http://schemas.microsoft.com/office/powerpoint/2010/main" xmlns="" val="9286842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10.3.2</a:t>
            </a:r>
            <a:r>
              <a:rPr lang="tr-TR" sz="3200" b="1" dirty="0"/>
              <a:t>. C</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28</a:t>
            </a:fld>
            <a:endParaRPr lang="tr-TR"/>
          </a:p>
        </p:txBody>
      </p:sp>
      <p:sp>
        <p:nvSpPr>
          <p:cNvPr id="6" name="İçerik Yer Tutucusu 5"/>
          <p:cNvSpPr>
            <a:spLocks noGrp="1"/>
          </p:cNvSpPr>
          <p:nvPr>
            <p:ph sz="quarter" idx="1"/>
          </p:nvPr>
        </p:nvSpPr>
        <p:spPr>
          <a:xfrm>
            <a:off x="467544" y="1600200"/>
            <a:ext cx="8568952" cy="4495800"/>
          </a:xfrm>
        </p:spPr>
        <p:txBody>
          <a:bodyPr>
            <a:noAutofit/>
          </a:bodyPr>
          <a:lstStyle/>
          <a:p>
            <a:r>
              <a:rPr lang="tr-TR" sz="2400" dirty="0"/>
              <a:t>Bir programın modüler soyutlamalara ayrıştırılması için C'de ayrı dosyalarda yer alabilen fonksiyon tanımları sağlanmıştır</a:t>
            </a:r>
            <a:r>
              <a:rPr lang="tr-TR" sz="2400" dirty="0" smtClean="0"/>
              <a:t>.</a:t>
            </a:r>
          </a:p>
          <a:p>
            <a:endParaRPr lang="tr-TR" sz="2400" dirty="0" smtClean="0"/>
          </a:p>
          <a:p>
            <a:r>
              <a:rPr lang="tr-TR" sz="2400" dirty="0" smtClean="0"/>
              <a:t>C, ön-işleyicisinin </a:t>
            </a:r>
            <a:r>
              <a:rPr lang="tr-TR" sz="2400" dirty="0"/>
              <a:t>(</a:t>
            </a:r>
            <a:r>
              <a:rPr lang="tr-TR" sz="2400" i="1" dirty="0" err="1"/>
              <a:t>preprocessor</a:t>
            </a:r>
            <a:r>
              <a:rPr lang="tr-TR" sz="2400" dirty="0"/>
              <a:t>) dosya katma (</a:t>
            </a:r>
            <a:r>
              <a:rPr lang="tr-TR" sz="2400" i="1" dirty="0" err="1"/>
              <a:t>include</a:t>
            </a:r>
            <a:r>
              <a:rPr lang="tr-TR" sz="2400" dirty="0"/>
              <a:t>) komutları ile ayrı dosyalarda bulunan fonksiyonlar kullanılabilmekle birlikte, C'de, bir modülün </a:t>
            </a:r>
            <a:r>
              <a:rPr lang="tr-TR" sz="2400" dirty="0" err="1"/>
              <a:t>arayüzünü</a:t>
            </a:r>
            <a:r>
              <a:rPr lang="tr-TR" sz="2400" dirty="0"/>
              <a:t>, gerçekleştiriminden ayırmak olası değildir. Ancak C'de bir mantıksal modül, modülün </a:t>
            </a:r>
            <a:r>
              <a:rPr lang="tr-TR" sz="2400" dirty="0" err="1"/>
              <a:t>arayüzü</a:t>
            </a:r>
            <a:r>
              <a:rPr lang="tr-TR" sz="2400" dirty="0"/>
              <a:t> ve gerçekleştirimi olmak üzere iki fiziksel parça olarak gerçekleştirilir. </a:t>
            </a:r>
            <a:br>
              <a:rPr lang="tr-TR" sz="2400" dirty="0"/>
            </a:br>
            <a:endParaRPr lang="tr-TR" sz="2400" dirty="0"/>
          </a:p>
        </p:txBody>
      </p:sp>
    </p:spTree>
    <p:extLst>
      <p:ext uri="{BB962C8B-B14F-4D97-AF65-F5344CB8AC3E}">
        <p14:creationId xmlns:p14="http://schemas.microsoft.com/office/powerpoint/2010/main" xmlns="" val="31051145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10.3.2</a:t>
            </a:r>
            <a:r>
              <a:rPr lang="tr-TR" sz="3200" b="1" dirty="0"/>
              <a:t>. C</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29</a:t>
            </a:fld>
            <a:endParaRPr lang="tr-TR"/>
          </a:p>
        </p:txBody>
      </p:sp>
      <p:sp>
        <p:nvSpPr>
          <p:cNvPr id="6" name="İçerik Yer Tutucusu 5"/>
          <p:cNvSpPr>
            <a:spLocks noGrp="1"/>
          </p:cNvSpPr>
          <p:nvPr>
            <p:ph sz="quarter" idx="1"/>
          </p:nvPr>
        </p:nvSpPr>
        <p:spPr>
          <a:xfrm>
            <a:off x="467544" y="1600200"/>
            <a:ext cx="8568952" cy="4495800"/>
          </a:xfrm>
        </p:spPr>
        <p:txBody>
          <a:bodyPr>
            <a:normAutofit/>
          </a:bodyPr>
          <a:lstStyle/>
          <a:p>
            <a:r>
              <a:rPr lang="tr-TR" sz="2400" dirty="0" err="1" smtClean="0"/>
              <a:t>Arayüz</a:t>
            </a:r>
            <a:r>
              <a:rPr lang="tr-TR" sz="2400" dirty="0"/>
              <a:t>, bir </a:t>
            </a:r>
            <a:r>
              <a:rPr lang="tr-TR" sz="2400" i="1" dirty="0" err="1"/>
              <a:t>header</a:t>
            </a:r>
            <a:r>
              <a:rPr lang="tr-TR" sz="2400" dirty="0"/>
              <a:t> veya</a:t>
            </a:r>
            <a:r>
              <a:rPr lang="tr-TR" sz="2400" i="1" dirty="0"/>
              <a:t> </a:t>
            </a:r>
            <a:r>
              <a:rPr lang="tr-TR" sz="2400" i="1" dirty="0" err="1"/>
              <a:t>include</a:t>
            </a:r>
            <a:r>
              <a:rPr lang="tr-TR" sz="2400" dirty="0"/>
              <a:t> dosyası olarak adlandırılır. Modül tarafından dışarıdan alınan (</a:t>
            </a:r>
            <a:r>
              <a:rPr lang="tr-TR" sz="2400" i="1" dirty="0" err="1"/>
              <a:t>export</a:t>
            </a:r>
            <a:r>
              <a:rPr lang="tr-TR" sz="2400" dirty="0"/>
              <a:t>) ve istemciler tarafından kullanılabilen tüm isimler, </a:t>
            </a:r>
            <a:r>
              <a:rPr lang="tr-TR" sz="2400" dirty="0" err="1"/>
              <a:t>arayüzde</a:t>
            </a:r>
            <a:r>
              <a:rPr lang="tr-TR" sz="2400" dirty="0"/>
              <a:t> tanımlanmalıdır. </a:t>
            </a:r>
            <a:endParaRPr lang="tr-TR" sz="2400" dirty="0" smtClean="0"/>
          </a:p>
          <a:p>
            <a:r>
              <a:rPr lang="tr-TR" sz="2400" dirty="0" smtClean="0"/>
              <a:t>Modülün </a:t>
            </a:r>
            <a:r>
              <a:rPr lang="tr-TR" sz="2400" dirty="0"/>
              <a:t>gerçekleştirim dosyası modülün dışarıdan ulaşılamayan özel bölümünü içerir ve modülün işlevini gerçekleştirir. Başka bir modülün işlevselliğini kullanmak isteyen bir istemci modül, diğer modülün </a:t>
            </a:r>
            <a:r>
              <a:rPr lang="tr-TR" sz="2400" i="1" dirty="0" err="1" smtClean="0"/>
              <a:t>header</a:t>
            </a:r>
            <a:r>
              <a:rPr lang="tr-TR" sz="2400" i="1" dirty="0" smtClean="0"/>
              <a:t> </a:t>
            </a:r>
            <a:r>
              <a:rPr lang="tr-TR" sz="2400" dirty="0" smtClean="0"/>
              <a:t>dosyasını</a:t>
            </a:r>
            <a:r>
              <a:rPr lang="tr-TR" sz="2400" dirty="0"/>
              <a:t> </a:t>
            </a:r>
            <a:r>
              <a:rPr lang="tr-TR" sz="2400" i="1" dirty="0" err="1"/>
              <a:t>include</a:t>
            </a:r>
            <a:r>
              <a:rPr lang="tr-TR" sz="2400" dirty="0"/>
              <a:t> ederek gerçekleştirim dosyasına bağlanır. Bir </a:t>
            </a:r>
            <a:r>
              <a:rPr lang="tr-TR" sz="2400" dirty="0" err="1"/>
              <a:t>header</a:t>
            </a:r>
            <a:r>
              <a:rPr lang="tr-TR" sz="2400" dirty="0"/>
              <a:t> dosyasında sabitler, tip tanımları, değişkenler ve fonksiyonlar tanımlanır. </a:t>
            </a:r>
            <a:br>
              <a:rPr lang="tr-TR" sz="2400" dirty="0"/>
            </a:br>
            <a:endParaRPr lang="tr-TR" sz="2400" dirty="0"/>
          </a:p>
          <a:p>
            <a:r>
              <a:rPr lang="tr-TR" sz="2400" dirty="0"/>
              <a:t>Aşağıdaki şekilde C'de bir modülün yapısı görülmektedir.</a:t>
            </a:r>
          </a:p>
        </p:txBody>
      </p:sp>
    </p:spTree>
    <p:extLst>
      <p:ext uri="{BB962C8B-B14F-4D97-AF65-F5344CB8AC3E}">
        <p14:creationId xmlns:p14="http://schemas.microsoft.com/office/powerpoint/2010/main" xmlns="" val="41215999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10.1</a:t>
            </a:r>
            <a:r>
              <a:rPr lang="tr-TR" sz="3200" b="1" dirty="0"/>
              <a:t>. GİRİŞ</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a:t>
            </a:fld>
            <a:endParaRPr lang="tr-TR"/>
          </a:p>
        </p:txBody>
      </p:sp>
      <p:sp>
        <p:nvSpPr>
          <p:cNvPr id="6" name="İçerik Yer Tutucusu 5"/>
          <p:cNvSpPr>
            <a:spLocks noGrp="1"/>
          </p:cNvSpPr>
          <p:nvPr>
            <p:ph sz="quarter" idx="1"/>
          </p:nvPr>
        </p:nvSpPr>
        <p:spPr>
          <a:xfrm>
            <a:off x="179512" y="1600200"/>
            <a:ext cx="8856984" cy="4495800"/>
          </a:xfrm>
        </p:spPr>
        <p:txBody>
          <a:bodyPr>
            <a:normAutofit lnSpcReduction="10000"/>
          </a:bodyPr>
          <a:lstStyle/>
          <a:p>
            <a:r>
              <a:rPr lang="tr-TR" dirty="0"/>
              <a:t>Yazılım mühendisliği ilkelerine göre bir yazılım sistemi, birbirleriyle tanımlı ve denetimli bir şekilde etkileşen, ancak birbirlerinden bağımsız olarak tasarlanabilen, gerçekleştirilebilen ve sınanabilen birimlerden oluşmalıdır. </a:t>
            </a:r>
            <a:endParaRPr lang="tr-TR" dirty="0" smtClean="0"/>
          </a:p>
          <a:p>
            <a:endParaRPr lang="tr-TR" dirty="0" smtClean="0"/>
          </a:p>
          <a:p>
            <a:r>
              <a:rPr lang="tr-TR" dirty="0" smtClean="0"/>
              <a:t>Yazılım </a:t>
            </a:r>
            <a:r>
              <a:rPr lang="tr-TR" dirty="0"/>
              <a:t>projeleri geliştirilirken, birçok geliştiricinin veya geliştirme grubunun yazılımın çeşitli bölümlerinin tasarım, kod ve sınama aşamalarını eşzamanlı olarak yürütmeleri istenir. </a:t>
            </a:r>
            <a:endParaRPr lang="tr-TR" dirty="0" smtClean="0"/>
          </a:p>
        </p:txBody>
      </p:sp>
    </p:spTree>
    <p:extLst>
      <p:ext uri="{BB962C8B-B14F-4D97-AF65-F5344CB8AC3E}">
        <p14:creationId xmlns:p14="http://schemas.microsoft.com/office/powerpoint/2010/main" xmlns="" val="17901502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10.3.2</a:t>
            </a:r>
            <a:r>
              <a:rPr lang="tr-TR" sz="3200" b="1" dirty="0"/>
              <a:t>. C</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30</a:t>
            </a:fld>
            <a:endParaRPr lang="tr-TR"/>
          </a:p>
        </p:txBody>
      </p:sp>
      <p:pic>
        <p:nvPicPr>
          <p:cNvPr id="78850" name="Picture 2"/>
          <p:cNvPicPr>
            <a:picLocks noChangeAspect="1" noChangeArrowheads="1"/>
          </p:cNvPicPr>
          <p:nvPr/>
        </p:nvPicPr>
        <p:blipFill>
          <a:blip r:embed="rId2">
            <a:clrChange>
              <a:clrFrom>
                <a:srgbClr val="D6E8F3"/>
              </a:clrFrom>
              <a:clrTo>
                <a:srgbClr val="D6E8F3">
                  <a:alpha val="0"/>
                </a:srgbClr>
              </a:clrTo>
            </a:clrChange>
            <a:extLst>
              <a:ext uri="{28A0092B-C50C-407E-A947-70E740481C1C}">
                <a14:useLocalDpi xmlns:a14="http://schemas.microsoft.com/office/drawing/2010/main" xmlns="" val="0"/>
              </a:ext>
            </a:extLst>
          </a:blip>
          <a:srcRect/>
          <a:stretch>
            <a:fillRect/>
          </a:stretch>
        </p:blipFill>
        <p:spPr bwMode="auto">
          <a:xfrm>
            <a:off x="407383" y="1700808"/>
            <a:ext cx="8557105" cy="41044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9966338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10.3.2</a:t>
            </a:r>
            <a:r>
              <a:rPr lang="tr-TR" sz="3200" b="1" dirty="0"/>
              <a:t>. C</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31</a:t>
            </a:fld>
            <a:endParaRPr lang="tr-TR"/>
          </a:p>
        </p:txBody>
      </p:sp>
      <p:sp>
        <p:nvSpPr>
          <p:cNvPr id="7" name="İçerik Yer Tutucusu 6"/>
          <p:cNvSpPr>
            <a:spLocks noGrp="1"/>
          </p:cNvSpPr>
          <p:nvPr>
            <p:ph sz="quarter" idx="1"/>
          </p:nvPr>
        </p:nvSpPr>
        <p:spPr/>
        <p:txBody>
          <a:bodyPr>
            <a:normAutofit fontScale="92500" lnSpcReduction="10000"/>
          </a:bodyPr>
          <a:lstStyle/>
          <a:p>
            <a:r>
              <a:rPr lang="tr-TR" dirty="0"/>
              <a:t>Bir modül tarafından </a:t>
            </a:r>
            <a:r>
              <a:rPr lang="tr-TR" i="1" dirty="0" err="1"/>
              <a:t>include</a:t>
            </a:r>
            <a:r>
              <a:rPr lang="tr-TR" dirty="0"/>
              <a:t> edilen </a:t>
            </a:r>
            <a:r>
              <a:rPr lang="tr-TR" i="1" dirty="0" err="1"/>
              <a:t>header</a:t>
            </a:r>
            <a:r>
              <a:rPr lang="tr-TR" dirty="0"/>
              <a:t> dosyaları, modülün diğer gerçekleştirim dosyalarından bağımsız olarak derlenebilmesini sağlar</a:t>
            </a:r>
            <a:r>
              <a:rPr lang="tr-TR" dirty="0" smtClean="0"/>
              <a:t>.</a:t>
            </a:r>
          </a:p>
          <a:p>
            <a:endParaRPr lang="tr-TR" dirty="0"/>
          </a:p>
          <a:p>
            <a:r>
              <a:rPr lang="tr-TR" dirty="0"/>
              <a:t>Bir C fonksiyonunda tanımlanmış değişkenler yerel olup, sadece o fonksiyon tarafından tanınırlar. Bir dosyanın başında </a:t>
            </a:r>
            <a:r>
              <a:rPr lang="tr-TR" dirty="0" err="1"/>
              <a:t>extern</a:t>
            </a:r>
            <a:r>
              <a:rPr lang="tr-TR" dirty="0"/>
              <a:t> tanımlayıcısı ile tanımlanmış değişkenler ise o dosyadaki fonksiyonlar tarafından görülmeye ek olarak başka dosyalarda bulunan ve kendilerini tanımlayan fonksiyonlar tarafından erişilebilirler. </a:t>
            </a:r>
            <a:endParaRPr lang="tr-TR" dirty="0">
              <a:solidFill>
                <a:srgbClr val="FF0000"/>
              </a:solidFill>
            </a:endParaRPr>
          </a:p>
        </p:txBody>
      </p:sp>
    </p:spTree>
    <p:extLst>
      <p:ext uri="{BB962C8B-B14F-4D97-AF65-F5344CB8AC3E}">
        <p14:creationId xmlns:p14="http://schemas.microsoft.com/office/powerpoint/2010/main" xmlns="" val="11024696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10.3.2</a:t>
            </a:r>
            <a:r>
              <a:rPr lang="tr-TR" sz="3200" b="1" dirty="0"/>
              <a:t>. C</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32</a:t>
            </a:fld>
            <a:endParaRPr lang="tr-TR"/>
          </a:p>
        </p:txBody>
      </p:sp>
      <p:sp>
        <p:nvSpPr>
          <p:cNvPr id="7" name="İçerik Yer Tutucusu 6"/>
          <p:cNvSpPr>
            <a:spLocks noGrp="1"/>
          </p:cNvSpPr>
          <p:nvPr>
            <p:ph sz="quarter" idx="1"/>
          </p:nvPr>
        </p:nvSpPr>
        <p:spPr/>
        <p:txBody>
          <a:bodyPr>
            <a:normAutofit fontScale="85000" lnSpcReduction="20000"/>
          </a:bodyPr>
          <a:lstStyle/>
          <a:p>
            <a:r>
              <a:rPr lang="tr-TR" dirty="0" smtClean="0"/>
              <a:t>Örneğin</a:t>
            </a:r>
            <a:r>
              <a:rPr lang="tr-TR" dirty="0"/>
              <a:t>;</a:t>
            </a:r>
            <a:r>
              <a:rPr lang="tr-TR" i="1" dirty="0"/>
              <a:t> </a:t>
            </a:r>
            <a:endParaRPr lang="tr-TR" dirty="0"/>
          </a:p>
          <a:p>
            <a:r>
              <a:rPr lang="tr-TR" b="1" i="1" dirty="0" err="1">
                <a:solidFill>
                  <a:srgbClr val="FF0000"/>
                </a:solidFill>
              </a:rPr>
              <a:t>extern</a:t>
            </a:r>
            <a:r>
              <a:rPr lang="tr-TR" b="1" i="1" dirty="0">
                <a:solidFill>
                  <a:srgbClr val="FF0000"/>
                </a:solidFill>
              </a:rPr>
              <a:t> </a:t>
            </a:r>
            <a:r>
              <a:rPr lang="tr-TR" b="1" i="1" dirty="0" err="1">
                <a:solidFill>
                  <a:srgbClr val="FF0000"/>
                </a:solidFill>
              </a:rPr>
              <a:t>int</a:t>
            </a:r>
            <a:r>
              <a:rPr lang="tr-TR" b="1" i="1" dirty="0">
                <a:solidFill>
                  <a:srgbClr val="FF0000"/>
                </a:solidFill>
              </a:rPr>
              <a:t> </a:t>
            </a:r>
            <a:r>
              <a:rPr lang="tr-TR" i="1" dirty="0">
                <a:solidFill>
                  <a:srgbClr val="FF0000"/>
                </a:solidFill>
              </a:rPr>
              <a:t>ortalama</a:t>
            </a:r>
            <a:r>
              <a:rPr lang="tr-TR" i="1" dirty="0" smtClean="0">
                <a:solidFill>
                  <a:srgbClr val="FF0000"/>
                </a:solidFill>
              </a:rPr>
              <a:t>;</a:t>
            </a:r>
            <a:r>
              <a:rPr lang="tr-TR" dirty="0"/>
              <a:t> </a:t>
            </a:r>
            <a:endParaRPr lang="tr-TR" dirty="0" smtClean="0"/>
          </a:p>
          <a:p>
            <a:pPr>
              <a:buNone/>
            </a:pPr>
            <a:r>
              <a:rPr lang="tr-TR" dirty="0" smtClean="0"/>
              <a:t>	deyimi</a:t>
            </a:r>
            <a:r>
              <a:rPr lang="tr-TR" dirty="0"/>
              <a:t>, ortalama değişkeninin, bu program dosyasında </a:t>
            </a:r>
            <a:r>
              <a:rPr lang="tr-TR" dirty="0" smtClean="0"/>
              <a:t>kullanılacağını, </a:t>
            </a:r>
            <a:r>
              <a:rPr lang="tr-TR" dirty="0"/>
              <a:t>ama başka bir dosyada tanımlı olduğunu belirtir. Yani </a:t>
            </a:r>
            <a:r>
              <a:rPr lang="tr-TR" i="1" dirty="0" err="1" smtClean="0"/>
              <a:t>extern</a:t>
            </a:r>
            <a:r>
              <a:rPr lang="tr-TR" i="1" dirty="0" smtClean="0"/>
              <a:t> </a:t>
            </a:r>
            <a:r>
              <a:rPr lang="tr-TR" dirty="0" smtClean="0"/>
              <a:t>anahtar </a:t>
            </a:r>
            <a:r>
              <a:rPr lang="tr-TR" dirty="0"/>
              <a:t>kelimesi, bir değişkenin bir diğer modülden alınacağını göstermektedir. Öte yandan, </a:t>
            </a:r>
            <a:r>
              <a:rPr lang="tr-TR" i="1" dirty="0" err="1"/>
              <a:t>static</a:t>
            </a:r>
            <a:r>
              <a:rPr lang="tr-TR" dirty="0"/>
              <a:t> anahtar kelimesi ile tanımlanan değişkenler, diğer modüller tarafından erişilemez. Örneğin</a:t>
            </a:r>
            <a:r>
              <a:rPr lang="tr-TR" dirty="0" smtClean="0"/>
              <a:t>; </a:t>
            </a:r>
          </a:p>
          <a:p>
            <a:r>
              <a:rPr lang="tr-TR" b="1" i="1" dirty="0" err="1" smtClean="0">
                <a:solidFill>
                  <a:srgbClr val="FF0000"/>
                </a:solidFill>
              </a:rPr>
              <a:t>extern</a:t>
            </a:r>
            <a:r>
              <a:rPr lang="tr-TR" b="1" i="1" dirty="0" smtClean="0">
                <a:solidFill>
                  <a:srgbClr val="FF0000"/>
                </a:solidFill>
              </a:rPr>
              <a:t> </a:t>
            </a:r>
            <a:r>
              <a:rPr lang="tr-TR" b="1" i="1" dirty="0" err="1">
                <a:solidFill>
                  <a:srgbClr val="FF0000"/>
                </a:solidFill>
              </a:rPr>
              <a:t>int</a:t>
            </a:r>
            <a:r>
              <a:rPr lang="tr-TR" i="1" dirty="0">
                <a:solidFill>
                  <a:srgbClr val="FF0000"/>
                </a:solidFill>
              </a:rPr>
              <a:t> toplam; --&gt; başka bir dosyadan alınan değişken </a:t>
            </a:r>
            <a:r>
              <a:rPr lang="tr-TR" i="1" dirty="0" smtClean="0">
                <a:solidFill>
                  <a:srgbClr val="FF0000"/>
                </a:solidFill>
              </a:rPr>
              <a:t>tanımı.</a:t>
            </a:r>
          </a:p>
          <a:p>
            <a:r>
              <a:rPr lang="tr-TR" b="1" i="1" dirty="0" err="1" smtClean="0">
                <a:solidFill>
                  <a:srgbClr val="FF0000"/>
                </a:solidFill>
              </a:rPr>
              <a:t>static</a:t>
            </a:r>
            <a:r>
              <a:rPr lang="tr-TR" b="1" i="1" dirty="0" smtClean="0">
                <a:solidFill>
                  <a:srgbClr val="FF0000"/>
                </a:solidFill>
              </a:rPr>
              <a:t> </a:t>
            </a:r>
            <a:r>
              <a:rPr lang="tr-TR" b="1" i="1" dirty="0" err="1">
                <a:solidFill>
                  <a:srgbClr val="FF0000"/>
                </a:solidFill>
              </a:rPr>
              <a:t>int</a:t>
            </a:r>
            <a:r>
              <a:rPr lang="tr-TR" i="1" dirty="0">
                <a:solidFill>
                  <a:srgbClr val="FF0000"/>
                </a:solidFill>
              </a:rPr>
              <a:t> </a:t>
            </a:r>
            <a:r>
              <a:rPr lang="tr-TR" i="1" dirty="0" err="1">
                <a:solidFill>
                  <a:srgbClr val="FF0000"/>
                </a:solidFill>
              </a:rPr>
              <a:t>ort</a:t>
            </a:r>
            <a:r>
              <a:rPr lang="tr-TR" i="1" dirty="0">
                <a:solidFill>
                  <a:srgbClr val="FF0000"/>
                </a:solidFill>
              </a:rPr>
              <a:t>; --&gt; diğer modüller tarafından erişilemeyen değişken tanımı.</a:t>
            </a:r>
            <a:endParaRPr lang="tr-TR" dirty="0">
              <a:solidFill>
                <a:srgbClr val="FF0000"/>
              </a:solidFill>
            </a:endParaRPr>
          </a:p>
        </p:txBody>
      </p:sp>
    </p:spTree>
    <p:extLst>
      <p:ext uri="{BB962C8B-B14F-4D97-AF65-F5344CB8AC3E}">
        <p14:creationId xmlns:p14="http://schemas.microsoft.com/office/powerpoint/2010/main" xmlns="" val="24175299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10.4</a:t>
            </a:r>
            <a:r>
              <a:rPr lang="tr-TR" sz="3200" b="1" dirty="0"/>
              <a:t>. VERİ SOYUTLAMA</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33</a:t>
            </a:fld>
            <a:endParaRPr lang="tr-TR"/>
          </a:p>
        </p:txBody>
      </p:sp>
      <p:sp>
        <p:nvSpPr>
          <p:cNvPr id="7" name="İçerik Yer Tutucusu 6"/>
          <p:cNvSpPr>
            <a:spLocks noGrp="1"/>
          </p:cNvSpPr>
          <p:nvPr>
            <p:ph sz="quarter" idx="1"/>
          </p:nvPr>
        </p:nvSpPr>
        <p:spPr/>
        <p:txBody>
          <a:bodyPr>
            <a:normAutofit lnSpcReduction="10000"/>
          </a:bodyPr>
          <a:lstStyle/>
          <a:p>
            <a:r>
              <a:rPr lang="tr-TR" dirty="0"/>
              <a:t>Bilgi saklamanın ana gereksinimi, verilerin paylaşımını </a:t>
            </a:r>
            <a:r>
              <a:rPr lang="tr-TR" dirty="0" smtClean="0"/>
              <a:t>azaltmaktır</a:t>
            </a:r>
            <a:r>
              <a:rPr lang="tr-TR" dirty="0"/>
              <a:t>. Veri soyutlama kavramının temeli, modülleri programdaki işlemler yerine, verilere göre tasarlamaktır.</a:t>
            </a:r>
            <a:br>
              <a:rPr lang="tr-TR" dirty="0"/>
            </a:br>
            <a:endParaRPr lang="tr-TR" dirty="0"/>
          </a:p>
          <a:p>
            <a:r>
              <a:rPr lang="tr-TR" dirty="0"/>
              <a:t>Veri soyutlama, karmaşıklıktan kaçınarak büyük programları yönetilebilir yapmaya yarar. Yazılım geliştirme için 1990'lerde popüler olmaya başlayan nesneye yönelik programlama, yazılım geliştirmede veri soyutlama temeline dayanır. </a:t>
            </a:r>
            <a:endParaRPr lang="tr-TR" dirty="0" smtClean="0"/>
          </a:p>
          <a:p>
            <a:endParaRPr lang="tr-TR" dirty="0"/>
          </a:p>
        </p:txBody>
      </p:sp>
    </p:spTree>
    <p:extLst>
      <p:ext uri="{BB962C8B-B14F-4D97-AF65-F5344CB8AC3E}">
        <p14:creationId xmlns:p14="http://schemas.microsoft.com/office/powerpoint/2010/main" xmlns="" val="7021657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10.4</a:t>
            </a:r>
            <a:r>
              <a:rPr lang="tr-TR" sz="3200" b="1" dirty="0"/>
              <a:t>. VERİ SOYUTLAMA</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34</a:t>
            </a:fld>
            <a:endParaRPr lang="tr-TR"/>
          </a:p>
        </p:txBody>
      </p:sp>
      <p:sp>
        <p:nvSpPr>
          <p:cNvPr id="7" name="İçerik Yer Tutucusu 6"/>
          <p:cNvSpPr>
            <a:spLocks noGrp="1"/>
          </p:cNvSpPr>
          <p:nvPr>
            <p:ph sz="quarter" idx="1"/>
          </p:nvPr>
        </p:nvSpPr>
        <p:spPr/>
        <p:txBody>
          <a:bodyPr>
            <a:normAutofit fontScale="92500"/>
          </a:bodyPr>
          <a:lstStyle/>
          <a:p>
            <a:r>
              <a:rPr lang="tr-TR" dirty="0" smtClean="0"/>
              <a:t>Aslında </a:t>
            </a:r>
            <a:r>
              <a:rPr lang="tr-TR" dirty="0"/>
              <a:t>bir programlama dilinde </a:t>
            </a:r>
            <a:r>
              <a:rPr lang="tr-TR" dirty="0" err="1"/>
              <a:t>varolan</a:t>
            </a:r>
            <a:r>
              <a:rPr lang="tr-TR" dirty="0"/>
              <a:t> (</a:t>
            </a:r>
            <a:r>
              <a:rPr lang="tr-TR" dirty="0" err="1"/>
              <a:t>built</a:t>
            </a:r>
            <a:r>
              <a:rPr lang="tr-TR" dirty="0"/>
              <a:t>-in) tüm veri tipleri, soyut veri tipleridir. Kullanıcılar, </a:t>
            </a:r>
            <a:r>
              <a:rPr lang="tr-TR" dirty="0" err="1"/>
              <a:t>built</a:t>
            </a:r>
            <a:r>
              <a:rPr lang="tr-TR" dirty="0"/>
              <a:t>-in işlemler kullanılarak oluşturulanlar dışında, o tipteki veri için yeni işlemler oluşturamazlar</a:t>
            </a:r>
            <a:r>
              <a:rPr lang="tr-TR" dirty="0" smtClean="0"/>
              <a:t>.</a:t>
            </a:r>
          </a:p>
          <a:p>
            <a:endParaRPr lang="tr-TR" dirty="0" smtClean="0"/>
          </a:p>
          <a:p>
            <a:r>
              <a:rPr lang="tr-TR" dirty="0" smtClean="0"/>
              <a:t>Örneğin</a:t>
            </a:r>
            <a:r>
              <a:rPr lang="tr-TR" dirty="0"/>
              <a:t>, kayan noktalı veri tipi, soyut bir veri tipidir ve bu tipteki bir bellek hücresindeki değerin gerçek biçimi, kullanıcı tarafından görülemez. Benzer şekilde, bir kayan noktalı tipteki değer için yapılabilecek işlemler, programcı tarafından değiştirilemez.</a:t>
            </a:r>
          </a:p>
        </p:txBody>
      </p:sp>
    </p:spTree>
    <p:extLst>
      <p:ext uri="{BB962C8B-B14F-4D97-AF65-F5344CB8AC3E}">
        <p14:creationId xmlns:p14="http://schemas.microsoft.com/office/powerpoint/2010/main" xmlns="" val="1993350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10.4</a:t>
            </a:r>
            <a:r>
              <a:rPr lang="tr-TR" sz="3200" b="1" dirty="0"/>
              <a:t>. VERİ SOYUTLAMA</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35</a:t>
            </a:fld>
            <a:endParaRPr lang="tr-T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5240" y="1628800"/>
            <a:ext cx="8077200" cy="4124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9794164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10.4</a:t>
            </a:r>
            <a:r>
              <a:rPr lang="tr-TR" sz="3200" b="1" dirty="0"/>
              <a:t>. VERİ SOYUTLAMA</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36</a:t>
            </a:fld>
            <a:endParaRPr lang="tr-TR"/>
          </a:p>
        </p:txBody>
      </p:sp>
      <p:sp>
        <p:nvSpPr>
          <p:cNvPr id="7" name="İçerik Yer Tutucusu 6"/>
          <p:cNvSpPr>
            <a:spLocks noGrp="1"/>
          </p:cNvSpPr>
          <p:nvPr>
            <p:ph sz="quarter" idx="1"/>
          </p:nvPr>
        </p:nvSpPr>
        <p:spPr>
          <a:xfrm>
            <a:off x="216024" y="1628800"/>
            <a:ext cx="8892480" cy="4495800"/>
          </a:xfrm>
        </p:spPr>
        <p:txBody>
          <a:bodyPr>
            <a:noAutofit/>
          </a:bodyPr>
          <a:lstStyle/>
          <a:p>
            <a:pPr>
              <a:buNone/>
            </a:pPr>
            <a:r>
              <a:rPr lang="tr-TR" sz="2400" b="1" dirty="0" smtClean="0"/>
              <a:t>	Kullanıcı </a:t>
            </a:r>
            <a:r>
              <a:rPr lang="tr-TR" sz="2400" b="1" dirty="0"/>
              <a:t>Tanımlı Soyut Veri Tipleri:</a:t>
            </a:r>
            <a:endParaRPr lang="tr-TR" sz="2400" dirty="0"/>
          </a:p>
          <a:p>
            <a:r>
              <a:rPr lang="tr-TR" sz="2400" dirty="0"/>
              <a:t>Kullanıcı tanımlı bir soyut veri tipi, aşağıdaki koşulları sağlamalıdır:</a:t>
            </a:r>
            <a:br>
              <a:rPr lang="tr-TR" sz="2400" dirty="0"/>
            </a:br>
            <a:endParaRPr lang="tr-TR" sz="1000" dirty="0"/>
          </a:p>
          <a:p>
            <a:pPr lvl="1"/>
            <a:r>
              <a:rPr lang="tr-TR" sz="2200" dirty="0" smtClean="0"/>
              <a:t>Tip </a:t>
            </a:r>
            <a:r>
              <a:rPr lang="tr-TR" sz="2200" dirty="0"/>
              <a:t>tanımı ve tip üzerindeki işlemler, tek bir birimde bulunmalıdır. </a:t>
            </a:r>
            <a:endParaRPr lang="tr-TR" sz="2200" dirty="0" smtClean="0"/>
          </a:p>
          <a:p>
            <a:pPr lvl="1"/>
            <a:r>
              <a:rPr lang="tr-TR" sz="2200" dirty="0" smtClean="0"/>
              <a:t>Diğer </a:t>
            </a:r>
            <a:r>
              <a:rPr lang="tr-TR" sz="2200" dirty="0"/>
              <a:t>program birimleri bu tipi örnekleyebilmeli, yani bu tipten nesneler </a:t>
            </a:r>
            <a:r>
              <a:rPr lang="tr-TR" sz="2200" dirty="0" smtClean="0"/>
              <a:t>oluşturabilmelidir.</a:t>
            </a:r>
          </a:p>
          <a:p>
            <a:pPr lvl="1"/>
            <a:r>
              <a:rPr lang="tr-TR" sz="2200" dirty="0" smtClean="0"/>
              <a:t>Tipe </a:t>
            </a:r>
            <a:r>
              <a:rPr lang="tr-TR" sz="2200" dirty="0"/>
              <a:t>ilişkin nesnelerin gösterimi, o tipi kullanan birimler tarafından görülmemelidir. Böylece, o nesneler üzerinde kullanılabilen işlemler, sadece tipin tanımında sağlananlar olmaktadır.</a:t>
            </a:r>
          </a:p>
          <a:p>
            <a:endParaRPr lang="tr-TR" sz="900" dirty="0" smtClean="0"/>
          </a:p>
          <a:p>
            <a:r>
              <a:rPr lang="tr-TR" sz="2400" dirty="0" smtClean="0"/>
              <a:t>Kullanıcı </a:t>
            </a:r>
            <a:r>
              <a:rPr lang="tr-TR" sz="2400" dirty="0"/>
              <a:t>tanımlı soyut veri tipleri, </a:t>
            </a:r>
            <a:r>
              <a:rPr lang="tr-TR" sz="2400" dirty="0" smtClean="0"/>
              <a:t>nesneye </a:t>
            </a:r>
            <a:r>
              <a:rPr lang="tr-TR" sz="2400" dirty="0"/>
              <a:t>yönelik </a:t>
            </a:r>
            <a:r>
              <a:rPr lang="tr-TR" sz="2400" dirty="0" smtClean="0"/>
              <a:t>programlama tarafından </a:t>
            </a:r>
            <a:r>
              <a:rPr lang="tr-TR" sz="2400" dirty="0"/>
              <a:t>desteklenmektedir.</a:t>
            </a:r>
          </a:p>
        </p:txBody>
      </p:sp>
    </p:spTree>
    <p:extLst>
      <p:ext uri="{BB962C8B-B14F-4D97-AF65-F5344CB8AC3E}">
        <p14:creationId xmlns:p14="http://schemas.microsoft.com/office/powerpoint/2010/main" xmlns="" val="18149775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Kaynaklar</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37</a:t>
            </a:fld>
            <a:endParaRPr lang="tr-TR"/>
          </a:p>
        </p:txBody>
      </p:sp>
      <p:sp>
        <p:nvSpPr>
          <p:cNvPr id="6" name="5 İçerik Yer Tutucusu"/>
          <p:cNvSpPr>
            <a:spLocks noGrp="1"/>
          </p:cNvSpPr>
          <p:nvPr>
            <p:ph sz="quarter" idx="1"/>
          </p:nvPr>
        </p:nvSpPr>
        <p:spPr/>
        <p:txBody>
          <a:bodyPr/>
          <a:lstStyle/>
          <a:p>
            <a:r>
              <a:rPr lang="tr-TR" dirty="0" smtClean="0"/>
              <a:t>Ahmet </a:t>
            </a:r>
            <a:r>
              <a:rPr lang="tr-TR" dirty="0" err="1" smtClean="0"/>
              <a:t>Yesevi</a:t>
            </a:r>
            <a:r>
              <a:rPr lang="tr-TR" dirty="0" smtClean="0"/>
              <a:t> Üniversitesi, Uzaktan Eğitim Notları</a:t>
            </a:r>
          </a:p>
          <a:p>
            <a:r>
              <a:rPr lang="tr-TR" dirty="0" smtClean="0"/>
              <a:t>Erkan </a:t>
            </a:r>
            <a:r>
              <a:rPr lang="tr-TR" dirty="0" err="1" smtClean="0"/>
              <a:t>Tanyıldızı</a:t>
            </a:r>
            <a:r>
              <a:rPr lang="tr-TR" dirty="0" smtClean="0"/>
              <a:t>, Programlama Dilleri Ders Notları</a:t>
            </a:r>
          </a:p>
          <a:p>
            <a:endParaRPr lang="tr-T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10.1</a:t>
            </a:r>
            <a:r>
              <a:rPr lang="tr-TR" sz="3200" b="1" dirty="0"/>
              <a:t>. GİRİŞ</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4</a:t>
            </a:fld>
            <a:endParaRPr lang="tr-TR"/>
          </a:p>
        </p:txBody>
      </p:sp>
      <p:sp>
        <p:nvSpPr>
          <p:cNvPr id="6" name="İçerik Yer Tutucusu 5"/>
          <p:cNvSpPr>
            <a:spLocks noGrp="1"/>
          </p:cNvSpPr>
          <p:nvPr>
            <p:ph sz="quarter" idx="1"/>
          </p:nvPr>
        </p:nvSpPr>
        <p:spPr>
          <a:xfrm>
            <a:off x="0" y="1600200"/>
            <a:ext cx="9036496" cy="4495800"/>
          </a:xfrm>
        </p:spPr>
        <p:txBody>
          <a:bodyPr>
            <a:normAutofit/>
          </a:bodyPr>
          <a:lstStyle/>
          <a:p>
            <a:r>
              <a:rPr lang="tr-TR" dirty="0" smtClean="0"/>
              <a:t>Bu </a:t>
            </a:r>
            <a:r>
              <a:rPr lang="tr-TR" dirty="0"/>
              <a:t>nedenle, kullanılan programlama dili, </a:t>
            </a:r>
            <a:r>
              <a:rPr lang="tr-TR" dirty="0" smtClean="0"/>
              <a:t>altprogramların veya </a:t>
            </a:r>
            <a:r>
              <a:rPr lang="tr-TR" dirty="0"/>
              <a:t>diğer program birimlerinin, diğer bölümlere gereksinim duymadan ayrı ayrı derlenebilmesini ve çalıştırılabilmesini desteklemelidir. </a:t>
            </a:r>
            <a:endParaRPr lang="tr-TR" dirty="0" smtClean="0"/>
          </a:p>
          <a:p>
            <a:endParaRPr lang="tr-TR" dirty="0" smtClean="0"/>
          </a:p>
          <a:p>
            <a:r>
              <a:rPr lang="tr-TR" dirty="0" smtClean="0"/>
              <a:t>Aşağıda </a:t>
            </a:r>
            <a:r>
              <a:rPr lang="tr-TR" dirty="0"/>
              <a:t>küçük birimlere ayrılarak gerçekleştirilen bir yazılım projesi </a:t>
            </a:r>
            <a:r>
              <a:rPr lang="tr-TR" dirty="0" smtClean="0"/>
              <a:t>gösterilmektedir.</a:t>
            </a:r>
            <a:endParaRPr lang="tr-TR" dirty="0"/>
          </a:p>
        </p:txBody>
      </p:sp>
    </p:spTree>
    <p:extLst>
      <p:ext uri="{BB962C8B-B14F-4D97-AF65-F5344CB8AC3E}">
        <p14:creationId xmlns:p14="http://schemas.microsoft.com/office/powerpoint/2010/main" xmlns="" val="3354045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10.1</a:t>
            </a:r>
            <a:r>
              <a:rPr lang="tr-TR" sz="3200" b="1" dirty="0"/>
              <a:t>. GİRİŞ</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5</a:t>
            </a:fld>
            <a:endParaRPr lang="tr-TR"/>
          </a:p>
        </p:txBody>
      </p:sp>
      <p:pic>
        <p:nvPicPr>
          <p:cNvPr id="70658" name="Picture 2"/>
          <p:cNvPicPr>
            <a:picLocks noChangeAspect="1" noChangeArrowheads="1"/>
          </p:cNvPicPr>
          <p:nvPr/>
        </p:nvPicPr>
        <p:blipFill>
          <a:blip r:embed="rId2">
            <a:clrChange>
              <a:clrFrom>
                <a:srgbClr val="F3F1E4"/>
              </a:clrFrom>
              <a:clrTo>
                <a:srgbClr val="F3F1E4">
                  <a:alpha val="0"/>
                </a:srgbClr>
              </a:clrTo>
            </a:clrChange>
            <a:extLst>
              <a:ext uri="{28A0092B-C50C-407E-A947-70E740481C1C}">
                <a14:useLocalDpi xmlns:a14="http://schemas.microsoft.com/office/drawing/2010/main" xmlns="" val="0"/>
              </a:ext>
            </a:extLst>
          </a:blip>
          <a:srcRect/>
          <a:stretch>
            <a:fillRect/>
          </a:stretch>
        </p:blipFill>
        <p:spPr bwMode="auto">
          <a:xfrm>
            <a:off x="292610" y="1844825"/>
            <a:ext cx="5143486" cy="24482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0659" name="Picture 3"/>
          <p:cNvPicPr>
            <a:picLocks noChangeAspect="1" noChangeArrowheads="1"/>
          </p:cNvPicPr>
          <p:nvPr/>
        </p:nvPicPr>
        <p:blipFill>
          <a:blip r:embed="rId3">
            <a:clrChange>
              <a:clrFrom>
                <a:srgbClr val="F3F1E4"/>
              </a:clrFrom>
              <a:clrTo>
                <a:srgbClr val="F3F1E4">
                  <a:alpha val="0"/>
                </a:srgbClr>
              </a:clrTo>
            </a:clrChange>
            <a:extLst>
              <a:ext uri="{28A0092B-C50C-407E-A947-70E740481C1C}">
                <a14:useLocalDpi xmlns:a14="http://schemas.microsoft.com/office/drawing/2010/main" xmlns="" val="0"/>
              </a:ext>
            </a:extLst>
          </a:blip>
          <a:srcRect/>
          <a:stretch>
            <a:fillRect/>
          </a:stretch>
        </p:blipFill>
        <p:spPr bwMode="auto">
          <a:xfrm>
            <a:off x="5580112" y="1556793"/>
            <a:ext cx="2952750" cy="3190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0660" name="Picture 4"/>
          <p:cNvPicPr>
            <a:picLocks noChangeAspect="1" noChangeArrowheads="1"/>
          </p:cNvPicPr>
          <p:nvPr/>
        </p:nvPicPr>
        <p:blipFill>
          <a:blip r:embed="rId4">
            <a:clrChange>
              <a:clrFrom>
                <a:srgbClr val="F3F1E4"/>
              </a:clrFrom>
              <a:clrTo>
                <a:srgbClr val="F3F1E4">
                  <a:alpha val="0"/>
                </a:srgbClr>
              </a:clrTo>
            </a:clrChange>
            <a:extLst>
              <a:ext uri="{28A0092B-C50C-407E-A947-70E740481C1C}">
                <a14:useLocalDpi xmlns:a14="http://schemas.microsoft.com/office/drawing/2010/main" xmlns="" val="0"/>
              </a:ext>
            </a:extLst>
          </a:blip>
          <a:srcRect/>
          <a:stretch>
            <a:fillRect/>
          </a:stretch>
        </p:blipFill>
        <p:spPr bwMode="auto">
          <a:xfrm>
            <a:off x="971600" y="4941168"/>
            <a:ext cx="7067550" cy="485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198781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10.1</a:t>
            </a:r>
            <a:r>
              <a:rPr lang="tr-TR" sz="3200" b="1" dirty="0"/>
              <a:t>. GİRİŞ</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6</a:t>
            </a:fld>
            <a:endParaRPr lang="tr-TR"/>
          </a:p>
        </p:txBody>
      </p:sp>
      <p:sp>
        <p:nvSpPr>
          <p:cNvPr id="6" name="İçerik Yer Tutucusu 5"/>
          <p:cNvSpPr>
            <a:spLocks noGrp="1"/>
          </p:cNvSpPr>
          <p:nvPr>
            <p:ph sz="quarter" idx="1"/>
          </p:nvPr>
        </p:nvSpPr>
        <p:spPr>
          <a:xfrm>
            <a:off x="179512" y="1600200"/>
            <a:ext cx="8856984" cy="4495800"/>
          </a:xfrm>
        </p:spPr>
        <p:txBody>
          <a:bodyPr>
            <a:normAutofit/>
          </a:bodyPr>
          <a:lstStyle/>
          <a:p>
            <a:r>
              <a:rPr lang="tr-TR" dirty="0"/>
              <a:t>Bu düzenleme özellikle çok sayıda programcının yer aldığı büyük projelerde önemli olup, tüm sistemin </a:t>
            </a:r>
            <a:r>
              <a:rPr lang="tr-TR" dirty="0" smtClean="0"/>
              <a:t>anlaşılabilirliğini </a:t>
            </a:r>
            <a:r>
              <a:rPr lang="tr-TR" dirty="0"/>
              <a:t>etkiler. </a:t>
            </a:r>
            <a:endParaRPr lang="tr-TR" dirty="0" smtClean="0"/>
          </a:p>
          <a:p>
            <a:endParaRPr lang="tr-TR" dirty="0"/>
          </a:p>
          <a:p>
            <a:r>
              <a:rPr lang="tr-TR" dirty="0" smtClean="0"/>
              <a:t>Bu </a:t>
            </a:r>
            <a:r>
              <a:rPr lang="tr-TR" dirty="0"/>
              <a:t>konu yazılım mühendisliği disiplininde hem teknik boyutta, hem de yönetimsel boyutta incelenmektedir. </a:t>
            </a:r>
            <a:br>
              <a:rPr lang="tr-TR" dirty="0"/>
            </a:br>
            <a:endParaRPr lang="tr-TR" dirty="0"/>
          </a:p>
        </p:txBody>
      </p:sp>
    </p:spTree>
    <p:extLst>
      <p:ext uri="{BB962C8B-B14F-4D97-AF65-F5344CB8AC3E}">
        <p14:creationId xmlns:p14="http://schemas.microsoft.com/office/powerpoint/2010/main" xmlns="" val="3200457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10.1</a:t>
            </a:r>
            <a:r>
              <a:rPr lang="tr-TR" sz="3200" b="1" dirty="0"/>
              <a:t>. GİRİŞ</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7</a:t>
            </a:fld>
            <a:endParaRPr lang="tr-TR"/>
          </a:p>
        </p:txBody>
      </p:sp>
      <p:sp>
        <p:nvSpPr>
          <p:cNvPr id="6" name="İçerik Yer Tutucusu 5"/>
          <p:cNvSpPr>
            <a:spLocks noGrp="1"/>
          </p:cNvSpPr>
          <p:nvPr>
            <p:ph sz="quarter" idx="1"/>
          </p:nvPr>
        </p:nvSpPr>
        <p:spPr>
          <a:xfrm>
            <a:off x="179512" y="1600200"/>
            <a:ext cx="8856984" cy="4495800"/>
          </a:xfrm>
        </p:spPr>
        <p:txBody>
          <a:bodyPr>
            <a:normAutofit/>
          </a:bodyPr>
          <a:lstStyle/>
          <a:p>
            <a:r>
              <a:rPr lang="tr-TR" dirty="0" smtClean="0"/>
              <a:t>Yazılım </a:t>
            </a:r>
            <a:r>
              <a:rPr lang="tr-TR" dirty="0"/>
              <a:t>geliştirmede ayrıştırmayı desteklemek için programlama dillerinde bulunan tüm yaklaşımların temelindeki iki ilke </a:t>
            </a:r>
            <a:r>
              <a:rPr lang="tr-TR" b="1" dirty="0"/>
              <a:t>soyutlama</a:t>
            </a:r>
            <a:r>
              <a:rPr lang="tr-TR" dirty="0"/>
              <a:t> </a:t>
            </a:r>
            <a:r>
              <a:rPr lang="tr-TR" dirty="0" smtClean="0"/>
              <a:t>ve </a:t>
            </a:r>
            <a:r>
              <a:rPr lang="tr-TR" b="1" dirty="0" smtClean="0"/>
              <a:t>modülerliktir</a:t>
            </a:r>
            <a:r>
              <a:rPr lang="tr-TR" dirty="0"/>
              <a:t>. </a:t>
            </a:r>
            <a:endParaRPr lang="tr-TR" dirty="0" smtClean="0"/>
          </a:p>
          <a:p>
            <a:endParaRPr lang="tr-TR" dirty="0"/>
          </a:p>
          <a:p>
            <a:r>
              <a:rPr lang="tr-TR" dirty="0" smtClean="0"/>
              <a:t>Bu </a:t>
            </a:r>
            <a:r>
              <a:rPr lang="tr-TR" dirty="0"/>
              <a:t>bölümde, soyutlama ve modülerlik kavramları ve farklı dillerin bu konuya yaklaşımları incelenecektir.</a:t>
            </a:r>
          </a:p>
          <a:p>
            <a:endParaRPr lang="tr-TR" dirty="0"/>
          </a:p>
        </p:txBody>
      </p:sp>
    </p:spTree>
    <p:extLst>
      <p:ext uri="{BB962C8B-B14F-4D97-AF65-F5344CB8AC3E}">
        <p14:creationId xmlns:p14="http://schemas.microsoft.com/office/powerpoint/2010/main" xmlns="" val="37305413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10.2</a:t>
            </a:r>
            <a:r>
              <a:rPr lang="tr-TR" sz="3200" b="1" dirty="0"/>
              <a:t>. YAZILIM GELİŞTİRMEDE SOYUTLAMA ve MODÜLERLİK</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8</a:t>
            </a:fld>
            <a:endParaRPr lang="tr-TR"/>
          </a:p>
        </p:txBody>
      </p:sp>
      <p:sp>
        <p:nvSpPr>
          <p:cNvPr id="6" name="İçerik Yer Tutucusu 5"/>
          <p:cNvSpPr>
            <a:spLocks noGrp="1"/>
          </p:cNvSpPr>
          <p:nvPr>
            <p:ph sz="quarter" idx="1"/>
          </p:nvPr>
        </p:nvSpPr>
        <p:spPr>
          <a:xfrm>
            <a:off x="179512" y="1600200"/>
            <a:ext cx="8856984" cy="4495800"/>
          </a:xfrm>
        </p:spPr>
        <p:txBody>
          <a:bodyPr>
            <a:normAutofit fontScale="92500" lnSpcReduction="20000"/>
          </a:bodyPr>
          <a:lstStyle/>
          <a:p>
            <a:r>
              <a:rPr lang="tr-TR" dirty="0"/>
              <a:t>Yazılım mühendisliği için programların büyüklüğü, sonuçtaki programın kaynak kod satır sayısından çok eldeki problemin büyüklüğüne ve karmaşıklığına bağlı olmakla </a:t>
            </a:r>
            <a:r>
              <a:rPr lang="tr-TR" dirty="0" smtClean="0"/>
              <a:t>birlikte; </a:t>
            </a:r>
            <a:r>
              <a:rPr lang="tr-TR" dirty="0"/>
              <a:t>binlerce satırdan oluşan programlar geliştirilirken, küçük programların geliştirilmesinden farklı yöntemler izlenmelidir. </a:t>
            </a:r>
            <a:endParaRPr lang="tr-TR" dirty="0" smtClean="0"/>
          </a:p>
          <a:p>
            <a:endParaRPr lang="tr-TR" dirty="0"/>
          </a:p>
          <a:p>
            <a:r>
              <a:rPr lang="tr-TR" dirty="0" smtClean="0"/>
              <a:t>Programların </a:t>
            </a:r>
            <a:r>
              <a:rPr lang="tr-TR" dirty="0"/>
              <a:t>büyüklüğü artınca, yazılım birimlerinin tanımlanması ve bu birimler arasındaki ara bağlantıların oluşturulması karmaşıklaşır. Karmaşıklığa bir çözüm, programlamada soyutlamanın ve modülerliğin sağlanmasıdır.</a:t>
            </a:r>
          </a:p>
        </p:txBody>
      </p:sp>
    </p:spTree>
    <p:extLst>
      <p:ext uri="{BB962C8B-B14F-4D97-AF65-F5344CB8AC3E}">
        <p14:creationId xmlns:p14="http://schemas.microsoft.com/office/powerpoint/2010/main" xmlns="" val="2717026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10.2</a:t>
            </a:r>
            <a:r>
              <a:rPr lang="tr-TR" sz="3200" b="1" dirty="0"/>
              <a:t>. YAZILIM GELİŞTİRMEDE SOYUTLAMA ve MODÜLERLİK</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9</a:t>
            </a:fld>
            <a:endParaRPr lang="tr-TR"/>
          </a:p>
        </p:txBody>
      </p:sp>
      <p:sp>
        <p:nvSpPr>
          <p:cNvPr id="6" name="İçerik Yer Tutucusu 5"/>
          <p:cNvSpPr>
            <a:spLocks noGrp="1"/>
          </p:cNvSpPr>
          <p:nvPr>
            <p:ph sz="quarter" idx="1"/>
          </p:nvPr>
        </p:nvSpPr>
        <p:spPr>
          <a:xfrm>
            <a:off x="179512" y="1600200"/>
            <a:ext cx="8856984" cy="4495800"/>
          </a:xfrm>
        </p:spPr>
        <p:txBody>
          <a:bodyPr>
            <a:normAutofit lnSpcReduction="10000"/>
          </a:bodyPr>
          <a:lstStyle/>
          <a:p>
            <a:pPr>
              <a:buNone/>
            </a:pPr>
            <a:r>
              <a:rPr lang="tr-TR" b="1" dirty="0" smtClean="0"/>
              <a:t>	Soyutlama </a:t>
            </a:r>
            <a:r>
              <a:rPr lang="tr-TR" b="1" dirty="0" smtClean="0"/>
              <a:t>(</a:t>
            </a:r>
            <a:r>
              <a:rPr lang="tr-TR" b="1" i="1" dirty="0" err="1"/>
              <a:t>A</a:t>
            </a:r>
            <a:r>
              <a:rPr lang="tr-TR" b="1" i="1" dirty="0" err="1" smtClean="0"/>
              <a:t>bstraction</a:t>
            </a:r>
            <a:r>
              <a:rPr lang="tr-TR" b="1" dirty="0" smtClean="0"/>
              <a:t>):</a:t>
            </a:r>
          </a:p>
          <a:p>
            <a:endParaRPr lang="tr-TR" dirty="0" smtClean="0"/>
          </a:p>
          <a:p>
            <a:r>
              <a:rPr lang="tr-TR" dirty="0" smtClean="0"/>
              <a:t>Soyutlama</a:t>
            </a:r>
            <a:r>
              <a:rPr lang="tr-TR" dirty="0"/>
              <a:t>, bir problemin önemsiz ayrıntılarının göz ardı edilerek, önemli özelliklerine </a:t>
            </a:r>
            <a:r>
              <a:rPr lang="tr-TR" dirty="0" err="1"/>
              <a:t>yoğunlaşılması</a:t>
            </a:r>
            <a:r>
              <a:rPr lang="tr-TR" dirty="0"/>
              <a:t> demektir. </a:t>
            </a:r>
            <a:r>
              <a:rPr lang="tr-TR" dirty="0" smtClean="0"/>
              <a:t>Soyutlama </a:t>
            </a:r>
            <a:r>
              <a:rPr lang="tr-TR" dirty="0"/>
              <a:t>ile bir amaç için gerekli özellikler, önemli olmayan özelliklerden ayrılır.</a:t>
            </a:r>
          </a:p>
          <a:p>
            <a:endParaRPr lang="tr-TR" dirty="0" smtClean="0"/>
          </a:p>
          <a:p>
            <a:r>
              <a:rPr lang="tr-TR" dirty="0" smtClean="0"/>
              <a:t>Programlama </a:t>
            </a:r>
            <a:r>
              <a:rPr lang="tr-TR" dirty="0"/>
              <a:t>dillerinde yer alan soyutlama araçları; </a:t>
            </a:r>
            <a:r>
              <a:rPr lang="tr-TR" b="1" dirty="0"/>
              <a:t>altprogramlar</a:t>
            </a:r>
            <a:r>
              <a:rPr lang="tr-TR" dirty="0"/>
              <a:t>, </a:t>
            </a:r>
            <a:r>
              <a:rPr lang="tr-TR" b="1" dirty="0"/>
              <a:t>modüller</a:t>
            </a:r>
            <a:r>
              <a:rPr lang="tr-TR" dirty="0"/>
              <a:t>, </a:t>
            </a:r>
            <a:r>
              <a:rPr lang="tr-TR" b="1" dirty="0"/>
              <a:t>kullanıcı</a:t>
            </a:r>
            <a:r>
              <a:rPr lang="tr-TR" dirty="0"/>
              <a:t> </a:t>
            </a:r>
            <a:r>
              <a:rPr lang="tr-TR" b="1" dirty="0"/>
              <a:t>tanımlı</a:t>
            </a:r>
            <a:r>
              <a:rPr lang="tr-TR" dirty="0"/>
              <a:t> </a:t>
            </a:r>
            <a:r>
              <a:rPr lang="tr-TR" b="1" dirty="0"/>
              <a:t>tipler</a:t>
            </a:r>
            <a:r>
              <a:rPr lang="tr-TR" dirty="0"/>
              <a:t> ve </a:t>
            </a:r>
            <a:r>
              <a:rPr lang="tr-TR" b="1" dirty="0"/>
              <a:t>nesnelerdir</a:t>
            </a:r>
            <a:r>
              <a:rPr lang="tr-TR" dirty="0"/>
              <a:t>.</a:t>
            </a:r>
          </a:p>
        </p:txBody>
      </p:sp>
    </p:spTree>
    <p:extLst>
      <p:ext uri="{BB962C8B-B14F-4D97-AF65-F5344CB8AC3E}">
        <p14:creationId xmlns:p14="http://schemas.microsoft.com/office/powerpoint/2010/main" xmlns="" val="25964630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yan">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y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21460</TotalTime>
  <Words>874</Words>
  <Application>Microsoft Office PowerPoint</Application>
  <PresentationFormat>Ekran Gösterisi (4:3)</PresentationFormat>
  <Paragraphs>194</Paragraphs>
  <Slides>37</Slides>
  <Notes>1</Notes>
  <HiddenSlides>0</HiddenSlides>
  <MMClips>0</MMClips>
  <ScaleCrop>false</ScaleCrop>
  <HeadingPairs>
    <vt:vector size="4" baseType="variant">
      <vt:variant>
        <vt:lpstr>Tema</vt:lpstr>
      </vt:variant>
      <vt:variant>
        <vt:i4>1</vt:i4>
      </vt:variant>
      <vt:variant>
        <vt:lpstr>Slayt Başlıkları</vt:lpstr>
      </vt:variant>
      <vt:variant>
        <vt:i4>37</vt:i4>
      </vt:variant>
    </vt:vector>
  </HeadingPairs>
  <TitlesOfParts>
    <vt:vector size="38" baseType="lpstr">
      <vt:lpstr>Medyan</vt:lpstr>
      <vt:lpstr>Slayt 1</vt:lpstr>
      <vt:lpstr>BÖLÜM 10- Konular</vt:lpstr>
      <vt:lpstr>10.1. GİRİŞ</vt:lpstr>
      <vt:lpstr>10.1. GİRİŞ</vt:lpstr>
      <vt:lpstr>10.1. GİRİŞ</vt:lpstr>
      <vt:lpstr>10.1. GİRİŞ</vt:lpstr>
      <vt:lpstr>10.1. GİRİŞ</vt:lpstr>
      <vt:lpstr>10.2. YAZILIM GELİŞTİRMEDE SOYUTLAMA ve MODÜLERLİK</vt:lpstr>
      <vt:lpstr>10.2. YAZILIM GELİŞTİRMEDE SOYUTLAMA ve MODÜLERLİK</vt:lpstr>
      <vt:lpstr>10.2. YAZILIM GELİŞTİRMEDE SOYUTLAMA ve MODÜLERLİK</vt:lpstr>
      <vt:lpstr>10.2. YAZILIM GELİŞTİRMEDE SOYUTLAMA ve MODÜLERLİK</vt:lpstr>
      <vt:lpstr>10.2.1. Yordam ve Fonksiyonların Modülerliği</vt:lpstr>
      <vt:lpstr>10.2.1. Yordam ve Fonksiyonların Modülerliği</vt:lpstr>
      <vt:lpstr>10.2.2. Bilgi Saklama</vt:lpstr>
      <vt:lpstr>10.2.2. Bilgi Saklama</vt:lpstr>
      <vt:lpstr>10.2.2. Bilgi Saklama</vt:lpstr>
      <vt:lpstr>10.2.2. Bilgi Saklama</vt:lpstr>
      <vt:lpstr>10.2.2.1. C</vt:lpstr>
      <vt:lpstr>10.2.2.2. C++</vt:lpstr>
      <vt:lpstr>10.3. AYRI ve BAĞIMSIZ DERLEME</vt:lpstr>
      <vt:lpstr>10.3. AYRI ve BAĞIMSIZ DERLEME</vt:lpstr>
      <vt:lpstr>10.3. AYRI ve BAĞIMSIZ DERLEME</vt:lpstr>
      <vt:lpstr>10.3. AYRI ve BAĞIMSIZ DERLEME</vt:lpstr>
      <vt:lpstr>10.3. AYRI ve BAĞIMSIZ DERLEME</vt:lpstr>
      <vt:lpstr>10.3.1. Pascal</vt:lpstr>
      <vt:lpstr>10.3.1. Pascal</vt:lpstr>
      <vt:lpstr>10.3.1. Pascal</vt:lpstr>
      <vt:lpstr>10.3.2. C</vt:lpstr>
      <vt:lpstr>10.3.2. C</vt:lpstr>
      <vt:lpstr>10.3.2. C</vt:lpstr>
      <vt:lpstr>10.3.2. C</vt:lpstr>
      <vt:lpstr>10.3.2. C</vt:lpstr>
      <vt:lpstr>10.4. VERİ SOYUTLAMA</vt:lpstr>
      <vt:lpstr>10.4. VERİ SOYUTLAMA</vt:lpstr>
      <vt:lpstr>10.4. VERİ SOYUTLAMA</vt:lpstr>
      <vt:lpstr>10.4. VERİ SOYUTLAMA</vt:lpstr>
      <vt:lpstr>Kaynaklar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PROGRAMLAMA DİLLERİ</dc:title>
  <dc:creator>ERKAN TANYILDIZI</dc:creator>
  <cp:lastModifiedBy>Y&amp;B</cp:lastModifiedBy>
  <cp:revision>187</cp:revision>
  <dcterms:created xsi:type="dcterms:W3CDTF">2011-09-15T11:21:30Z</dcterms:created>
  <dcterms:modified xsi:type="dcterms:W3CDTF">2014-12-08T05:46:14Z</dcterms:modified>
</cp:coreProperties>
</file>