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5"/>
  </p:sldMasterIdLst>
  <p:sldIdLst>
    <p:sldId id="256" r:id="rId6"/>
    <p:sldId id="257" r:id="rId7"/>
    <p:sldId id="258" r:id="rId8"/>
    <p:sldId id="261" r:id="rId9"/>
    <p:sldId id="260" r:id="rId10"/>
    <p:sldId id="262" r:id="rId11"/>
    <p:sldId id="265" r:id="rId12"/>
    <p:sldId id="264" r:id="rId13"/>
    <p:sldId id="267" r:id="rId14"/>
    <p:sldId id="276" r:id="rId15"/>
    <p:sldId id="268" r:id="rId16"/>
    <p:sldId id="269" r:id="rId17"/>
    <p:sldId id="271" r:id="rId18"/>
    <p:sldId id="272" r:id="rId19"/>
    <p:sldId id="270" r:id="rId20"/>
    <p:sldId id="278" r:id="rId21"/>
    <p:sldId id="277"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3EAB80-F475-4064-93D3-496F20655F2D}" v="339" dt="2021-03-10T09:56:23.4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17" autoAdjust="0"/>
    <p:restoredTop sz="94660"/>
  </p:normalViewPr>
  <p:slideViewPr>
    <p:cSldViewPr snapToGrid="0">
      <p:cViewPr varScale="1">
        <p:scale>
          <a:sx n="63" d="100"/>
          <a:sy n="63" d="100"/>
        </p:scale>
        <p:origin x="91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50F1B1-2D82-452D-9DF9-41A02FC5E46C}" type="datetimeFigureOut">
              <a:rPr lang="en-ZA" smtClean="0"/>
              <a:t>2021/03/10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475796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50F1B1-2D82-452D-9DF9-41A02FC5E46C}" type="datetimeFigureOut">
              <a:rPr lang="en-ZA" smtClean="0"/>
              <a:t>2021/03/10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1826196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650F1B1-2D82-452D-9DF9-41A02FC5E46C}" type="datetimeFigureOut">
              <a:rPr lang="en-ZA" smtClean="0"/>
              <a:t>2021/03/10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3177828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650F1B1-2D82-452D-9DF9-41A02FC5E46C}" type="datetimeFigureOut">
              <a:rPr lang="en-ZA" smtClean="0"/>
              <a:t>2021/03/10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5BCD22A-8F60-4879-8C37-C334A9B48A3B}" type="slidenum">
              <a:rPr lang="en-ZA" smtClean="0"/>
              <a:t>‹#›</a:t>
            </a:fld>
            <a:endParaRPr lang="en-Z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88153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50F1B1-2D82-452D-9DF9-41A02FC5E46C}" type="datetimeFigureOut">
              <a:rPr lang="en-ZA" smtClean="0"/>
              <a:t>2021/03/10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656543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650F1B1-2D82-452D-9DF9-41A02FC5E46C}" type="datetimeFigureOut">
              <a:rPr lang="en-ZA" smtClean="0"/>
              <a:t>2021/03/10</a:t>
            </a:fld>
            <a:endParaRPr lang="en-ZA"/>
          </a:p>
        </p:txBody>
      </p:sp>
      <p:sp>
        <p:nvSpPr>
          <p:cNvPr id="4"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2815684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650F1B1-2D82-452D-9DF9-41A02FC5E46C}" type="datetimeFigureOut">
              <a:rPr lang="en-ZA" smtClean="0"/>
              <a:t>2021/03/10</a:t>
            </a:fld>
            <a:endParaRPr lang="en-ZA"/>
          </a:p>
        </p:txBody>
      </p:sp>
      <p:sp>
        <p:nvSpPr>
          <p:cNvPr id="4"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23844063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50F1B1-2D82-452D-9DF9-41A02FC5E46C}" type="datetimeFigureOut">
              <a:rPr lang="en-ZA" smtClean="0"/>
              <a:t>2021/03/10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1496437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50F1B1-2D82-452D-9DF9-41A02FC5E46C}" type="datetimeFigureOut">
              <a:rPr lang="en-ZA" smtClean="0"/>
              <a:t>2021/03/10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2684387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650F1B1-2D82-452D-9DF9-41A02FC5E46C}" type="datetimeFigureOut">
              <a:rPr lang="en-ZA" smtClean="0"/>
              <a:t>2021/03/10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571079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50F1B1-2D82-452D-9DF9-41A02FC5E46C}" type="datetimeFigureOut">
              <a:rPr lang="en-ZA" smtClean="0"/>
              <a:t>2021/03/10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1320426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50F1B1-2D82-452D-9DF9-41A02FC5E46C}" type="datetimeFigureOut">
              <a:rPr lang="en-ZA" smtClean="0"/>
              <a:t>2021/03/10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881040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50F1B1-2D82-452D-9DF9-41A02FC5E46C}" type="datetimeFigureOut">
              <a:rPr lang="en-ZA" smtClean="0"/>
              <a:t>2021/03/10</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381645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650F1B1-2D82-452D-9DF9-41A02FC5E46C}" type="datetimeFigureOut">
              <a:rPr lang="en-ZA" smtClean="0"/>
              <a:t>2021/03/10</a:t>
            </a:fld>
            <a:endParaRPr lang="en-ZA"/>
          </a:p>
        </p:txBody>
      </p:sp>
      <p:sp>
        <p:nvSpPr>
          <p:cNvPr id="5" name="Footer Placeholder 3"/>
          <p:cNvSpPr>
            <a:spLocks noGrp="1"/>
          </p:cNvSpPr>
          <p:nvPr>
            <p:ph type="ftr" sz="quarter" idx="11"/>
          </p:nvPr>
        </p:nvSpPr>
        <p:spPr/>
        <p:txBody>
          <a:bodyPr/>
          <a:lstStyle/>
          <a:p>
            <a:endParaRPr lang="en-ZA"/>
          </a:p>
        </p:txBody>
      </p:sp>
      <p:sp>
        <p:nvSpPr>
          <p:cNvPr id="6" name="Slide Number Placeholder 4"/>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1359315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650F1B1-2D82-452D-9DF9-41A02FC5E46C}" type="datetimeFigureOut">
              <a:rPr lang="en-ZA" smtClean="0"/>
              <a:t>2021/03/10</a:t>
            </a:fld>
            <a:endParaRPr lang="en-ZA"/>
          </a:p>
        </p:txBody>
      </p:sp>
      <p:sp>
        <p:nvSpPr>
          <p:cNvPr id="5" name="Footer Placeholder 2"/>
          <p:cNvSpPr>
            <a:spLocks noGrp="1"/>
          </p:cNvSpPr>
          <p:nvPr>
            <p:ph type="ftr" sz="quarter" idx="11"/>
          </p:nvPr>
        </p:nvSpPr>
        <p:spPr/>
        <p:txBody>
          <a:bodyPr/>
          <a:lstStyle/>
          <a:p>
            <a:endParaRPr lang="en-ZA"/>
          </a:p>
        </p:txBody>
      </p:sp>
      <p:sp>
        <p:nvSpPr>
          <p:cNvPr id="6" name="Slide Number Placeholder 3"/>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3448888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650F1B1-2D82-452D-9DF9-41A02FC5E46C}" type="datetimeFigureOut">
              <a:rPr lang="en-ZA" smtClean="0"/>
              <a:t>2021/03/10</a:t>
            </a:fld>
            <a:endParaRPr lang="en-ZA"/>
          </a:p>
        </p:txBody>
      </p:sp>
      <p:sp>
        <p:nvSpPr>
          <p:cNvPr id="5" name="Footer Placeholder 5"/>
          <p:cNvSpPr>
            <a:spLocks noGrp="1"/>
          </p:cNvSpPr>
          <p:nvPr>
            <p:ph type="ftr" sz="quarter" idx="11"/>
          </p:nvPr>
        </p:nvSpPr>
        <p:spPr/>
        <p:txBody>
          <a:bodyPr/>
          <a:lstStyle/>
          <a:p>
            <a:endParaRPr lang="en-ZA"/>
          </a:p>
        </p:txBody>
      </p:sp>
      <p:sp>
        <p:nvSpPr>
          <p:cNvPr id="6" name="Slide Number Placeholder 6"/>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3818333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50F1B1-2D82-452D-9DF9-41A02FC5E46C}" type="datetimeFigureOut">
              <a:rPr lang="en-ZA" smtClean="0"/>
              <a:t>2021/03/10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D5BCD22A-8F60-4879-8C37-C334A9B48A3B}" type="slidenum">
              <a:rPr lang="en-ZA" smtClean="0"/>
              <a:t>‹#›</a:t>
            </a:fld>
            <a:endParaRPr lang="en-ZA"/>
          </a:p>
        </p:txBody>
      </p:sp>
    </p:spTree>
    <p:extLst>
      <p:ext uri="{BB962C8B-B14F-4D97-AF65-F5344CB8AC3E}">
        <p14:creationId xmlns:p14="http://schemas.microsoft.com/office/powerpoint/2010/main" val="2693425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650F1B1-2D82-452D-9DF9-41A02FC5E46C}" type="datetimeFigureOut">
              <a:rPr lang="en-ZA" smtClean="0"/>
              <a:t>2021/03/10</a:t>
            </a:fld>
            <a:endParaRPr lang="en-Z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Z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BCD22A-8F60-4879-8C37-C334A9B48A3B}" type="slidenum">
              <a:rPr lang="en-ZA" smtClean="0"/>
              <a:t>‹#›</a:t>
            </a:fld>
            <a:endParaRPr lang="en-ZA"/>
          </a:p>
        </p:txBody>
      </p:sp>
    </p:spTree>
    <p:extLst>
      <p:ext uri="{BB962C8B-B14F-4D97-AF65-F5344CB8AC3E}">
        <p14:creationId xmlns:p14="http://schemas.microsoft.com/office/powerpoint/2010/main" val="318552237"/>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7896E-8BD6-4148-AE06-EAF7A59D0FD2}"/>
              </a:ext>
            </a:extLst>
          </p:cNvPr>
          <p:cNvSpPr>
            <a:spLocks noGrp="1"/>
          </p:cNvSpPr>
          <p:nvPr>
            <p:ph type="ctrTitle"/>
          </p:nvPr>
        </p:nvSpPr>
        <p:spPr>
          <a:xfrm>
            <a:off x="1154954" y="1447801"/>
            <a:ext cx="10955765" cy="2402840"/>
          </a:xfrm>
        </p:spPr>
        <p:txBody>
          <a:bodyPr>
            <a:normAutofit/>
          </a:bodyPr>
          <a:lstStyle/>
          <a:p>
            <a:pPr algn="r"/>
            <a:r>
              <a:rPr lang="en-US" sz="2800" dirty="0">
                <a:solidFill>
                  <a:schemeClr val="tx1"/>
                </a:solidFill>
              </a:rPr>
              <a:t>Tshepo Makgoba</a:t>
            </a:r>
            <a:br>
              <a:rPr lang="en-US" sz="2800" dirty="0">
                <a:solidFill>
                  <a:schemeClr val="tx1"/>
                </a:solidFill>
              </a:rPr>
            </a:br>
            <a:r>
              <a:rPr lang="en-US" sz="2800" dirty="0">
                <a:solidFill>
                  <a:schemeClr val="tx1"/>
                </a:solidFill>
              </a:rPr>
              <a:t>Data Scientist|Developer</a:t>
            </a:r>
            <a:br>
              <a:rPr lang="en-US" sz="2800" dirty="0">
                <a:solidFill>
                  <a:schemeClr val="tx1"/>
                </a:solidFill>
              </a:rPr>
            </a:br>
            <a:r>
              <a:rPr lang="en-US" sz="2800" dirty="0">
                <a:solidFill>
                  <a:schemeClr val="tx1"/>
                </a:solidFill>
              </a:rPr>
              <a:t>10 March 2021</a:t>
            </a:r>
            <a:endParaRPr lang="en-ZA" sz="2800" dirty="0">
              <a:solidFill>
                <a:schemeClr val="tx1"/>
              </a:solidFill>
            </a:endParaRPr>
          </a:p>
        </p:txBody>
      </p:sp>
      <p:sp>
        <p:nvSpPr>
          <p:cNvPr id="3" name="Subtitle 2">
            <a:extLst>
              <a:ext uri="{FF2B5EF4-FFF2-40B4-BE49-F238E27FC236}">
                <a16:creationId xmlns:a16="http://schemas.microsoft.com/office/drawing/2014/main" id="{462CDE2C-FEE5-486E-9C7E-5EDA6B45E070}"/>
              </a:ext>
            </a:extLst>
          </p:cNvPr>
          <p:cNvSpPr>
            <a:spLocks noGrp="1"/>
          </p:cNvSpPr>
          <p:nvPr>
            <p:ph type="subTitle" idx="1"/>
          </p:nvPr>
        </p:nvSpPr>
        <p:spPr>
          <a:xfrm>
            <a:off x="1154954" y="4777380"/>
            <a:ext cx="11037045" cy="861420"/>
          </a:xfrm>
        </p:spPr>
        <p:txBody>
          <a:bodyPr>
            <a:normAutofit fontScale="85000" lnSpcReduction="10000"/>
          </a:bodyPr>
          <a:lstStyle/>
          <a:p>
            <a:pPr algn="r"/>
            <a:r>
              <a:rPr lang="en-ZA" sz="4000" dirty="0">
                <a:solidFill>
                  <a:schemeClr val="tx1"/>
                </a:solidFill>
              </a:rPr>
              <a:t>distinguish between different types of fruits</a:t>
            </a:r>
          </a:p>
        </p:txBody>
      </p:sp>
    </p:spTree>
    <p:extLst>
      <p:ext uri="{BB962C8B-B14F-4D97-AF65-F5344CB8AC3E}">
        <p14:creationId xmlns:p14="http://schemas.microsoft.com/office/powerpoint/2010/main" val="1371793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C3C68-A4C9-44E2-AAE3-A52419D546BE}"/>
              </a:ext>
            </a:extLst>
          </p:cNvPr>
          <p:cNvSpPr>
            <a:spLocks noGrp="1"/>
          </p:cNvSpPr>
          <p:nvPr>
            <p:ph type="title"/>
          </p:nvPr>
        </p:nvSpPr>
        <p:spPr/>
        <p:txBody>
          <a:bodyPr/>
          <a:lstStyle/>
          <a:p>
            <a:r>
              <a:rPr lang="en-US" sz="4400" dirty="0"/>
              <a:t>Exploratory Data Analysis</a:t>
            </a:r>
            <a:br>
              <a:rPr lang="en-US" dirty="0"/>
            </a:br>
            <a:r>
              <a:rPr lang="en-US" dirty="0"/>
              <a:t>Pre processing</a:t>
            </a:r>
            <a:endParaRPr lang="en-ZA" dirty="0"/>
          </a:p>
        </p:txBody>
      </p:sp>
      <p:sp>
        <p:nvSpPr>
          <p:cNvPr id="3" name="Content Placeholder 2">
            <a:extLst>
              <a:ext uri="{FF2B5EF4-FFF2-40B4-BE49-F238E27FC236}">
                <a16:creationId xmlns:a16="http://schemas.microsoft.com/office/drawing/2014/main" id="{D9043EDB-E989-45E0-9862-1850496C2C6A}"/>
              </a:ext>
            </a:extLst>
          </p:cNvPr>
          <p:cNvSpPr>
            <a:spLocks noGrp="1"/>
          </p:cNvSpPr>
          <p:nvPr>
            <p:ph idx="1"/>
          </p:nvPr>
        </p:nvSpPr>
        <p:spPr/>
        <p:txBody>
          <a:bodyPr/>
          <a:lstStyle/>
          <a:p>
            <a:pPr>
              <a:buFont typeface="Wingdings" panose="05000000000000000000" pitchFamily="2" charset="2"/>
              <a:buChar char="q"/>
            </a:pPr>
            <a:r>
              <a:rPr lang="en-US" b="1" dirty="0"/>
              <a:t>One hot encoder to convert categorical variables so I can model with full variables for my baseline model</a:t>
            </a:r>
          </a:p>
          <a:p>
            <a:pPr marL="0" indent="0">
              <a:buNone/>
            </a:pPr>
            <a:r>
              <a:rPr lang="en-US" b="1" dirty="0"/>
              <a:t>	</a:t>
            </a:r>
            <a:r>
              <a:rPr lang="en-ZA" dirty="0"/>
              <a:t>Data is not that large</a:t>
            </a:r>
          </a:p>
          <a:p>
            <a:pPr marL="0" indent="0">
              <a:buNone/>
            </a:pPr>
            <a:r>
              <a:rPr lang="en-ZA" dirty="0"/>
              <a:t>	Only two categorical variables</a:t>
            </a:r>
          </a:p>
          <a:p>
            <a:pPr>
              <a:buFont typeface="Wingdings" panose="05000000000000000000" pitchFamily="2" charset="2"/>
              <a:buChar char="q"/>
            </a:pPr>
            <a:r>
              <a:rPr lang="en-ZA" b="1" dirty="0"/>
              <a:t>Scaling</a:t>
            </a:r>
          </a:p>
        </p:txBody>
      </p:sp>
    </p:spTree>
    <p:extLst>
      <p:ext uri="{BB962C8B-B14F-4D97-AF65-F5344CB8AC3E}">
        <p14:creationId xmlns:p14="http://schemas.microsoft.com/office/powerpoint/2010/main" val="674954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F5BD98-F94E-4E14-8BB6-CA9825419188}"/>
              </a:ext>
            </a:extLst>
          </p:cNvPr>
          <p:cNvSpPr>
            <a:spLocks noGrp="1"/>
          </p:cNvSpPr>
          <p:nvPr>
            <p:ph type="title"/>
          </p:nvPr>
        </p:nvSpPr>
        <p:spPr>
          <a:xfrm>
            <a:off x="646113" y="452438"/>
            <a:ext cx="9404350" cy="1400175"/>
          </a:xfrm>
        </p:spPr>
        <p:txBody>
          <a:bodyPr/>
          <a:lstStyle/>
          <a:p>
            <a:r>
              <a:rPr lang="en-US" sz="4000" dirty="0"/>
              <a:t>Modeling</a:t>
            </a:r>
            <a:endParaRPr lang="en-ZA" dirty="0"/>
          </a:p>
        </p:txBody>
      </p:sp>
      <p:sp>
        <p:nvSpPr>
          <p:cNvPr id="5" name="Title 1">
            <a:extLst>
              <a:ext uri="{FF2B5EF4-FFF2-40B4-BE49-F238E27FC236}">
                <a16:creationId xmlns:a16="http://schemas.microsoft.com/office/drawing/2014/main" id="{543ECB04-8506-41C8-87FC-6FA78A242129}"/>
              </a:ext>
            </a:extLst>
          </p:cNvPr>
          <p:cNvSpPr txBox="1">
            <a:spLocks/>
          </p:cNvSpPr>
          <p:nvPr/>
        </p:nvSpPr>
        <p:spPr>
          <a:xfrm>
            <a:off x="798511" y="14890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Feature importance</a:t>
            </a:r>
            <a:br>
              <a:rPr lang="en-US" sz="4400" dirty="0"/>
            </a:br>
            <a:endParaRPr lang="en-ZA" dirty="0"/>
          </a:p>
        </p:txBody>
      </p:sp>
      <p:pic>
        <p:nvPicPr>
          <p:cNvPr id="7" name="Content Placeholder 6" descr="Chart, bar chart&#10;&#10;Description automatically generated">
            <a:extLst>
              <a:ext uri="{FF2B5EF4-FFF2-40B4-BE49-F238E27FC236}">
                <a16:creationId xmlns:a16="http://schemas.microsoft.com/office/drawing/2014/main" id="{5816FFE9-55D2-4C55-8BDC-D281254280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1360" y="2321302"/>
            <a:ext cx="6410961" cy="4160778"/>
          </a:xfrm>
        </p:spPr>
      </p:pic>
      <p:sp>
        <p:nvSpPr>
          <p:cNvPr id="2" name="Rectangle: Rounded Corners 1">
            <a:extLst>
              <a:ext uri="{FF2B5EF4-FFF2-40B4-BE49-F238E27FC236}">
                <a16:creationId xmlns:a16="http://schemas.microsoft.com/office/drawing/2014/main" id="{B265AE88-4FA9-4397-9648-0537A4A9848A}"/>
              </a:ext>
            </a:extLst>
          </p:cNvPr>
          <p:cNvSpPr/>
          <p:nvPr/>
        </p:nvSpPr>
        <p:spPr>
          <a:xfrm>
            <a:off x="7985760" y="2072640"/>
            <a:ext cx="3484880" cy="36982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Mass, Width and Height were the relevant features to be selected to use in the model to obtain more accurate results.</a:t>
            </a:r>
          </a:p>
        </p:txBody>
      </p:sp>
    </p:spTree>
    <p:extLst>
      <p:ext uri="{BB962C8B-B14F-4D97-AF65-F5344CB8AC3E}">
        <p14:creationId xmlns:p14="http://schemas.microsoft.com/office/powerpoint/2010/main" val="4263933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F5BD98-F94E-4E14-8BB6-CA9825419188}"/>
              </a:ext>
            </a:extLst>
          </p:cNvPr>
          <p:cNvSpPr>
            <a:spLocks noGrp="1"/>
          </p:cNvSpPr>
          <p:nvPr>
            <p:ph type="title"/>
          </p:nvPr>
        </p:nvSpPr>
        <p:spPr>
          <a:xfrm>
            <a:off x="646113" y="452438"/>
            <a:ext cx="9404350" cy="1400175"/>
          </a:xfrm>
        </p:spPr>
        <p:txBody>
          <a:bodyPr/>
          <a:lstStyle/>
          <a:p>
            <a:r>
              <a:rPr lang="en-US" sz="4000" dirty="0"/>
              <a:t>Modeling</a:t>
            </a:r>
          </a:p>
        </p:txBody>
      </p:sp>
      <p:sp>
        <p:nvSpPr>
          <p:cNvPr id="5" name="Title 1">
            <a:extLst>
              <a:ext uri="{FF2B5EF4-FFF2-40B4-BE49-F238E27FC236}">
                <a16:creationId xmlns:a16="http://schemas.microsoft.com/office/drawing/2014/main" id="{543ECB04-8506-41C8-87FC-6FA78A242129}"/>
              </a:ext>
            </a:extLst>
          </p:cNvPr>
          <p:cNvSpPr txBox="1">
            <a:spLocks/>
          </p:cNvSpPr>
          <p:nvPr/>
        </p:nvSpPr>
        <p:spPr>
          <a:xfrm>
            <a:off x="798511" y="14890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ZA" dirty="0"/>
          </a:p>
        </p:txBody>
      </p:sp>
      <p:sp>
        <p:nvSpPr>
          <p:cNvPr id="9" name="Title 1">
            <a:extLst>
              <a:ext uri="{FF2B5EF4-FFF2-40B4-BE49-F238E27FC236}">
                <a16:creationId xmlns:a16="http://schemas.microsoft.com/office/drawing/2014/main" id="{733ECC51-7D3B-494F-981B-F6AE2BF450B6}"/>
              </a:ext>
            </a:extLst>
          </p:cNvPr>
          <p:cNvSpPr txBox="1">
            <a:spLocks/>
          </p:cNvSpPr>
          <p:nvPr/>
        </p:nvSpPr>
        <p:spPr>
          <a:xfrm>
            <a:off x="493342" y="14890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Baseline Classifier </a:t>
            </a:r>
            <a:br>
              <a:rPr lang="en-US" sz="4400" dirty="0"/>
            </a:br>
            <a:endParaRPr lang="en-ZA" dirty="0"/>
          </a:p>
        </p:txBody>
      </p:sp>
      <p:pic>
        <p:nvPicPr>
          <p:cNvPr id="13" name="Content Placeholder 12" descr="A picture containing text, receipt, screenshot&#10;&#10;Description automatically generated">
            <a:extLst>
              <a:ext uri="{FF2B5EF4-FFF2-40B4-BE49-F238E27FC236}">
                <a16:creationId xmlns:a16="http://schemas.microsoft.com/office/drawing/2014/main" id="{770C142C-F6E7-4617-B657-9859BA5BD1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173" y="2214880"/>
            <a:ext cx="7452571" cy="4190681"/>
          </a:xfrm>
        </p:spPr>
      </p:pic>
      <p:sp>
        <p:nvSpPr>
          <p:cNvPr id="14" name="Rectangle: Rounded Corners 13">
            <a:extLst>
              <a:ext uri="{FF2B5EF4-FFF2-40B4-BE49-F238E27FC236}">
                <a16:creationId xmlns:a16="http://schemas.microsoft.com/office/drawing/2014/main" id="{9D2EB3CA-D4CA-419C-BC3D-64AA18AF75EF}"/>
              </a:ext>
            </a:extLst>
          </p:cNvPr>
          <p:cNvSpPr/>
          <p:nvPr/>
        </p:nvSpPr>
        <p:spPr>
          <a:xfrm>
            <a:off x="8335478" y="2011680"/>
            <a:ext cx="3363180" cy="30993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baseline model accuracy is 60%. Which will act as a baseline to all models</a:t>
            </a:r>
            <a:endParaRPr lang="en-ZA" dirty="0"/>
          </a:p>
        </p:txBody>
      </p:sp>
    </p:spTree>
    <p:extLst>
      <p:ext uri="{BB962C8B-B14F-4D97-AF65-F5344CB8AC3E}">
        <p14:creationId xmlns:p14="http://schemas.microsoft.com/office/powerpoint/2010/main" val="543410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F5BD98-F94E-4E14-8BB6-CA9825419188}"/>
              </a:ext>
            </a:extLst>
          </p:cNvPr>
          <p:cNvSpPr>
            <a:spLocks noGrp="1"/>
          </p:cNvSpPr>
          <p:nvPr>
            <p:ph type="title"/>
          </p:nvPr>
        </p:nvSpPr>
        <p:spPr>
          <a:xfrm>
            <a:off x="646113" y="452438"/>
            <a:ext cx="9404350" cy="1400175"/>
          </a:xfrm>
        </p:spPr>
        <p:txBody>
          <a:bodyPr/>
          <a:lstStyle/>
          <a:p>
            <a:r>
              <a:rPr lang="en-US" sz="4000" dirty="0"/>
              <a:t>Modeling</a:t>
            </a:r>
          </a:p>
        </p:txBody>
      </p:sp>
      <p:sp>
        <p:nvSpPr>
          <p:cNvPr id="5" name="Title 1">
            <a:extLst>
              <a:ext uri="{FF2B5EF4-FFF2-40B4-BE49-F238E27FC236}">
                <a16:creationId xmlns:a16="http://schemas.microsoft.com/office/drawing/2014/main" id="{543ECB04-8506-41C8-87FC-6FA78A242129}"/>
              </a:ext>
            </a:extLst>
          </p:cNvPr>
          <p:cNvSpPr txBox="1">
            <a:spLocks/>
          </p:cNvSpPr>
          <p:nvPr/>
        </p:nvSpPr>
        <p:spPr>
          <a:xfrm>
            <a:off x="798511" y="14890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ZA" dirty="0"/>
          </a:p>
        </p:txBody>
      </p:sp>
      <p:pic>
        <p:nvPicPr>
          <p:cNvPr id="7" name="Content Placeholder 6" descr="Table&#10;&#10;Description automatically generated">
            <a:extLst>
              <a:ext uri="{FF2B5EF4-FFF2-40B4-BE49-F238E27FC236}">
                <a16:creationId xmlns:a16="http://schemas.microsoft.com/office/drawing/2014/main" id="{42E4B424-EAAC-498F-B3FA-0EABBA664A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880" y="1981201"/>
            <a:ext cx="8310880" cy="4511040"/>
          </a:xfrm>
        </p:spPr>
      </p:pic>
      <p:sp>
        <p:nvSpPr>
          <p:cNvPr id="9" name="Title 1">
            <a:extLst>
              <a:ext uri="{FF2B5EF4-FFF2-40B4-BE49-F238E27FC236}">
                <a16:creationId xmlns:a16="http://schemas.microsoft.com/office/drawing/2014/main" id="{733ECC51-7D3B-494F-981B-F6AE2BF450B6}"/>
              </a:ext>
            </a:extLst>
          </p:cNvPr>
          <p:cNvSpPr txBox="1">
            <a:spLocks/>
          </p:cNvSpPr>
          <p:nvPr/>
        </p:nvSpPr>
        <p:spPr>
          <a:xfrm>
            <a:off x="493342" y="14890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Classifiers </a:t>
            </a:r>
            <a:br>
              <a:rPr lang="en-US" sz="4400" dirty="0"/>
            </a:br>
            <a:endParaRPr lang="en-ZA" dirty="0"/>
          </a:p>
        </p:txBody>
      </p:sp>
      <p:sp>
        <p:nvSpPr>
          <p:cNvPr id="2" name="Rectangle: Rounded Corners 1">
            <a:extLst>
              <a:ext uri="{FF2B5EF4-FFF2-40B4-BE49-F238E27FC236}">
                <a16:creationId xmlns:a16="http://schemas.microsoft.com/office/drawing/2014/main" id="{404E6332-CB27-4BE8-8A49-8E604B5C5362}"/>
              </a:ext>
            </a:extLst>
          </p:cNvPr>
          <p:cNvSpPr/>
          <p:nvPr/>
        </p:nvSpPr>
        <p:spPr>
          <a:xfrm>
            <a:off x="9153625" y="1981201"/>
            <a:ext cx="2601495" cy="41597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Performance report indicates that Random Forest out perform all the selected classifier models by scoring 80% before parameter </a:t>
            </a:r>
            <a:r>
              <a:rPr lang="en-US" dirty="0" err="1"/>
              <a:t>tunning</a:t>
            </a:r>
            <a:endParaRPr lang="en-ZA" dirty="0"/>
          </a:p>
        </p:txBody>
      </p:sp>
    </p:spTree>
    <p:extLst>
      <p:ext uri="{BB962C8B-B14F-4D97-AF65-F5344CB8AC3E}">
        <p14:creationId xmlns:p14="http://schemas.microsoft.com/office/powerpoint/2010/main" val="2656329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F5BD98-F94E-4E14-8BB6-CA9825419188}"/>
              </a:ext>
            </a:extLst>
          </p:cNvPr>
          <p:cNvSpPr>
            <a:spLocks noGrp="1"/>
          </p:cNvSpPr>
          <p:nvPr>
            <p:ph type="title"/>
          </p:nvPr>
        </p:nvSpPr>
        <p:spPr>
          <a:xfrm>
            <a:off x="646113" y="452438"/>
            <a:ext cx="9404350" cy="1400175"/>
          </a:xfrm>
        </p:spPr>
        <p:txBody>
          <a:bodyPr/>
          <a:lstStyle/>
          <a:p>
            <a:r>
              <a:rPr lang="en-US" sz="4000" dirty="0"/>
              <a:t>Modeling</a:t>
            </a:r>
          </a:p>
        </p:txBody>
      </p:sp>
      <p:sp>
        <p:nvSpPr>
          <p:cNvPr id="5" name="Title 1">
            <a:extLst>
              <a:ext uri="{FF2B5EF4-FFF2-40B4-BE49-F238E27FC236}">
                <a16:creationId xmlns:a16="http://schemas.microsoft.com/office/drawing/2014/main" id="{543ECB04-8506-41C8-87FC-6FA78A242129}"/>
              </a:ext>
            </a:extLst>
          </p:cNvPr>
          <p:cNvSpPr txBox="1">
            <a:spLocks/>
          </p:cNvSpPr>
          <p:nvPr/>
        </p:nvSpPr>
        <p:spPr>
          <a:xfrm>
            <a:off x="798511" y="14890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ZA" dirty="0"/>
          </a:p>
        </p:txBody>
      </p:sp>
      <p:sp>
        <p:nvSpPr>
          <p:cNvPr id="9" name="Title 1">
            <a:extLst>
              <a:ext uri="{FF2B5EF4-FFF2-40B4-BE49-F238E27FC236}">
                <a16:creationId xmlns:a16="http://schemas.microsoft.com/office/drawing/2014/main" id="{733ECC51-7D3B-494F-981B-F6AE2BF450B6}"/>
              </a:ext>
            </a:extLst>
          </p:cNvPr>
          <p:cNvSpPr txBox="1">
            <a:spLocks/>
          </p:cNvSpPr>
          <p:nvPr/>
        </p:nvSpPr>
        <p:spPr>
          <a:xfrm>
            <a:off x="493342" y="14890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Best performing Classifier </a:t>
            </a:r>
            <a:br>
              <a:rPr lang="en-US" sz="4400" dirty="0"/>
            </a:br>
            <a:endParaRPr lang="en-ZA" dirty="0"/>
          </a:p>
        </p:txBody>
      </p:sp>
      <p:pic>
        <p:nvPicPr>
          <p:cNvPr id="8" name="Content Placeholder 7" descr="A picture containing text, receipt, screenshot&#10;&#10;Description automatically generated">
            <a:extLst>
              <a:ext uri="{FF2B5EF4-FFF2-40B4-BE49-F238E27FC236}">
                <a16:creationId xmlns:a16="http://schemas.microsoft.com/office/drawing/2014/main" id="{467D50B0-04A2-40BE-8BE5-52FB136EDE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3342" y="2331336"/>
            <a:ext cx="6991456" cy="3835066"/>
          </a:xfrm>
        </p:spPr>
      </p:pic>
      <p:sp>
        <p:nvSpPr>
          <p:cNvPr id="10" name="Rectangle: Rounded Corners 9">
            <a:extLst>
              <a:ext uri="{FF2B5EF4-FFF2-40B4-BE49-F238E27FC236}">
                <a16:creationId xmlns:a16="http://schemas.microsoft.com/office/drawing/2014/main" id="{76462F92-C525-42CF-938E-14BD42B7B1BA}"/>
              </a:ext>
            </a:extLst>
          </p:cNvPr>
          <p:cNvSpPr/>
          <p:nvPr/>
        </p:nvSpPr>
        <p:spPr>
          <a:xfrm>
            <a:off x="8518358" y="1852613"/>
            <a:ext cx="3027529" cy="41824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best performing model after parameter tuning. The accuracy is still 80%</a:t>
            </a:r>
          </a:p>
          <a:p>
            <a:pPr algn="ctr"/>
            <a:r>
              <a:rPr lang="en-US" dirty="0"/>
              <a:t>And can still be improved.</a:t>
            </a:r>
          </a:p>
          <a:p>
            <a:pPr algn="ctr"/>
            <a:r>
              <a:rPr lang="en-US" dirty="0"/>
              <a:t>It was obtained through grid search </a:t>
            </a:r>
            <a:endParaRPr lang="en-ZA" dirty="0"/>
          </a:p>
        </p:txBody>
      </p:sp>
    </p:spTree>
    <p:extLst>
      <p:ext uri="{BB962C8B-B14F-4D97-AF65-F5344CB8AC3E}">
        <p14:creationId xmlns:p14="http://schemas.microsoft.com/office/powerpoint/2010/main" val="142362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F5BD98-F94E-4E14-8BB6-CA9825419188}"/>
              </a:ext>
            </a:extLst>
          </p:cNvPr>
          <p:cNvSpPr>
            <a:spLocks noGrp="1"/>
          </p:cNvSpPr>
          <p:nvPr>
            <p:ph type="title"/>
          </p:nvPr>
        </p:nvSpPr>
        <p:spPr>
          <a:xfrm>
            <a:off x="646113" y="452438"/>
            <a:ext cx="9404350" cy="1400175"/>
          </a:xfrm>
        </p:spPr>
        <p:txBody>
          <a:bodyPr/>
          <a:lstStyle/>
          <a:p>
            <a:r>
              <a:rPr lang="en-US" sz="4000" dirty="0"/>
              <a:t>More Exploration to consider </a:t>
            </a:r>
          </a:p>
        </p:txBody>
      </p:sp>
      <p:sp>
        <p:nvSpPr>
          <p:cNvPr id="5" name="Title 1">
            <a:extLst>
              <a:ext uri="{FF2B5EF4-FFF2-40B4-BE49-F238E27FC236}">
                <a16:creationId xmlns:a16="http://schemas.microsoft.com/office/drawing/2014/main" id="{543ECB04-8506-41C8-87FC-6FA78A242129}"/>
              </a:ext>
            </a:extLst>
          </p:cNvPr>
          <p:cNvSpPr txBox="1">
            <a:spLocks/>
          </p:cNvSpPr>
          <p:nvPr/>
        </p:nvSpPr>
        <p:spPr>
          <a:xfrm>
            <a:off x="798511" y="14890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ZA" dirty="0"/>
          </a:p>
        </p:txBody>
      </p:sp>
      <p:sp>
        <p:nvSpPr>
          <p:cNvPr id="6" name="Title 1">
            <a:extLst>
              <a:ext uri="{FF2B5EF4-FFF2-40B4-BE49-F238E27FC236}">
                <a16:creationId xmlns:a16="http://schemas.microsoft.com/office/drawing/2014/main" id="{3A25772D-EA1C-4A83-830F-8CA0AC08BB90}"/>
              </a:ext>
            </a:extLst>
          </p:cNvPr>
          <p:cNvSpPr txBox="1">
            <a:spLocks/>
          </p:cNvSpPr>
          <p:nvPr/>
        </p:nvSpPr>
        <p:spPr>
          <a:xfrm>
            <a:off x="950911" y="16414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br>
              <a:rPr lang="en-US" sz="4400" dirty="0"/>
            </a:br>
            <a:endParaRPr lang="en-ZA" dirty="0"/>
          </a:p>
        </p:txBody>
      </p:sp>
      <p:sp>
        <p:nvSpPr>
          <p:cNvPr id="3" name="Content Placeholder 2">
            <a:extLst>
              <a:ext uri="{FF2B5EF4-FFF2-40B4-BE49-F238E27FC236}">
                <a16:creationId xmlns:a16="http://schemas.microsoft.com/office/drawing/2014/main" id="{B1ADBF34-023B-4C7F-821C-0B10953FDF1D}"/>
              </a:ext>
            </a:extLst>
          </p:cNvPr>
          <p:cNvSpPr>
            <a:spLocks noGrp="1"/>
          </p:cNvSpPr>
          <p:nvPr>
            <p:ph idx="1"/>
          </p:nvPr>
        </p:nvSpPr>
        <p:spPr/>
        <p:txBody>
          <a:bodyPr/>
          <a:lstStyle/>
          <a:p>
            <a:pPr marL="0" indent="0">
              <a:buNone/>
            </a:pPr>
            <a:r>
              <a:rPr lang="en-US" dirty="0"/>
              <a:t>IMPROVE THE MODEL</a:t>
            </a:r>
          </a:p>
          <a:p>
            <a:pPr>
              <a:buFont typeface="Wingdings" panose="05000000000000000000" pitchFamily="2" charset="2"/>
              <a:buChar char="q"/>
            </a:pPr>
            <a:r>
              <a:rPr lang="en-US" dirty="0"/>
              <a:t>Should I include all variables in the main model</a:t>
            </a:r>
          </a:p>
          <a:p>
            <a:pPr>
              <a:buFont typeface="Wingdings" panose="05000000000000000000" pitchFamily="2" charset="2"/>
              <a:buChar char="q"/>
            </a:pPr>
            <a:r>
              <a:rPr lang="en-US" dirty="0"/>
              <a:t>How can I balance the dataset?</a:t>
            </a:r>
          </a:p>
          <a:p>
            <a:pPr marL="0" indent="0">
              <a:buNone/>
            </a:pPr>
            <a:r>
              <a:rPr lang="en-US" dirty="0"/>
              <a:t>	Over and Under sampling? SMOTE or Generate the synthetic 	minority class(Mandarin)?</a:t>
            </a:r>
          </a:p>
          <a:p>
            <a:pPr>
              <a:buFont typeface="Wingdings" panose="05000000000000000000" pitchFamily="2" charset="2"/>
              <a:buChar char="q"/>
            </a:pPr>
            <a:r>
              <a:rPr lang="en-US" dirty="0"/>
              <a:t>More classifiers to consider and deep learning if necessary</a:t>
            </a:r>
          </a:p>
          <a:p>
            <a:pPr>
              <a:buFont typeface="Wingdings" panose="05000000000000000000" pitchFamily="2" charset="2"/>
              <a:buChar char="q"/>
            </a:pPr>
            <a:r>
              <a:rPr lang="en-US" dirty="0"/>
              <a:t>Correlated features(Multicollinearity). Delete width or mass(Based on which feature is less correlated to the target)</a:t>
            </a:r>
          </a:p>
          <a:p>
            <a:pPr>
              <a:buFont typeface="Wingdings" panose="05000000000000000000" pitchFamily="2" charset="2"/>
              <a:buChar char="q"/>
            </a:pPr>
            <a:endParaRPr lang="en-US" dirty="0"/>
          </a:p>
          <a:p>
            <a:endParaRPr lang="en-ZA" dirty="0"/>
          </a:p>
        </p:txBody>
      </p:sp>
    </p:spTree>
    <p:extLst>
      <p:ext uri="{BB962C8B-B14F-4D97-AF65-F5344CB8AC3E}">
        <p14:creationId xmlns:p14="http://schemas.microsoft.com/office/powerpoint/2010/main" val="902324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F5BD98-F94E-4E14-8BB6-CA9825419188}"/>
              </a:ext>
            </a:extLst>
          </p:cNvPr>
          <p:cNvSpPr>
            <a:spLocks noGrp="1"/>
          </p:cNvSpPr>
          <p:nvPr>
            <p:ph type="title"/>
          </p:nvPr>
        </p:nvSpPr>
        <p:spPr>
          <a:xfrm>
            <a:off x="646113" y="452438"/>
            <a:ext cx="9404350" cy="1400175"/>
          </a:xfrm>
        </p:spPr>
        <p:txBody>
          <a:bodyPr/>
          <a:lstStyle/>
          <a:p>
            <a:r>
              <a:rPr lang="en-US" sz="4000" b="1" dirty="0"/>
              <a:t>Solution &amp; Production architecture</a:t>
            </a:r>
            <a:endParaRPr lang="en-ZA" sz="4000" b="1" dirty="0"/>
          </a:p>
        </p:txBody>
      </p:sp>
      <p:sp>
        <p:nvSpPr>
          <p:cNvPr id="17" name="Rectangle: Rounded Corners 16">
            <a:extLst>
              <a:ext uri="{FF2B5EF4-FFF2-40B4-BE49-F238E27FC236}">
                <a16:creationId xmlns:a16="http://schemas.microsoft.com/office/drawing/2014/main" id="{17F37C0C-E33F-49CC-BF5F-FB16E3658906}"/>
              </a:ext>
            </a:extLst>
          </p:cNvPr>
          <p:cNvSpPr/>
          <p:nvPr/>
        </p:nvSpPr>
        <p:spPr>
          <a:xfrm>
            <a:off x="2134070" y="1184867"/>
            <a:ext cx="3810000" cy="2257425"/>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dirty="0">
                <a:solidFill>
                  <a:schemeClr val="bg1"/>
                </a:solidFill>
              </a:rPr>
              <a:t>Data Scientist</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ZA" dirty="0">
              <a:solidFill>
                <a:schemeClr val="bg1"/>
              </a:solidFill>
            </a:endParaRPr>
          </a:p>
        </p:txBody>
      </p:sp>
      <p:sp>
        <p:nvSpPr>
          <p:cNvPr id="19" name="Flowchart: Magnetic Disk 18">
            <a:extLst>
              <a:ext uri="{FF2B5EF4-FFF2-40B4-BE49-F238E27FC236}">
                <a16:creationId xmlns:a16="http://schemas.microsoft.com/office/drawing/2014/main" id="{071F35D1-88E4-4EB6-BF17-6792673272D2}"/>
              </a:ext>
            </a:extLst>
          </p:cNvPr>
          <p:cNvSpPr/>
          <p:nvPr/>
        </p:nvSpPr>
        <p:spPr>
          <a:xfrm>
            <a:off x="2341881" y="1787129"/>
            <a:ext cx="863600" cy="1320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endParaRPr lang="en-ZA" dirty="0"/>
          </a:p>
        </p:txBody>
      </p:sp>
      <p:sp>
        <p:nvSpPr>
          <p:cNvPr id="23" name="Rectangle 22">
            <a:extLst>
              <a:ext uri="{FF2B5EF4-FFF2-40B4-BE49-F238E27FC236}">
                <a16:creationId xmlns:a16="http://schemas.microsoft.com/office/drawing/2014/main" id="{D7C34ED2-6FD0-46C0-BC2D-C188915E4DF8}"/>
              </a:ext>
            </a:extLst>
          </p:cNvPr>
          <p:cNvSpPr/>
          <p:nvPr/>
        </p:nvSpPr>
        <p:spPr>
          <a:xfrm>
            <a:off x="6033" y="1152525"/>
            <a:ext cx="1280160" cy="1400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inputs</a:t>
            </a:r>
            <a:endParaRPr lang="en-ZA" dirty="0"/>
          </a:p>
        </p:txBody>
      </p:sp>
      <p:sp>
        <p:nvSpPr>
          <p:cNvPr id="24" name="Rectangle 23">
            <a:extLst>
              <a:ext uri="{FF2B5EF4-FFF2-40B4-BE49-F238E27FC236}">
                <a16:creationId xmlns:a16="http://schemas.microsoft.com/office/drawing/2014/main" id="{E4D161EA-1920-4210-B5C9-5858A8C608C3}"/>
              </a:ext>
            </a:extLst>
          </p:cNvPr>
          <p:cNvSpPr/>
          <p:nvPr/>
        </p:nvSpPr>
        <p:spPr>
          <a:xfrm>
            <a:off x="0" y="3042444"/>
            <a:ext cx="1574800" cy="154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Engineering</a:t>
            </a:r>
            <a:endParaRPr lang="en-ZA" dirty="0"/>
          </a:p>
        </p:txBody>
      </p:sp>
      <p:cxnSp>
        <p:nvCxnSpPr>
          <p:cNvPr id="27" name="Straight Arrow Connector 26">
            <a:extLst>
              <a:ext uri="{FF2B5EF4-FFF2-40B4-BE49-F238E27FC236}">
                <a16:creationId xmlns:a16="http://schemas.microsoft.com/office/drawing/2014/main" id="{4E23B3A5-4F9B-41B2-9A5C-26080504C8B3}"/>
              </a:ext>
            </a:extLst>
          </p:cNvPr>
          <p:cNvCxnSpPr>
            <a:cxnSpLocks/>
            <a:endCxn id="17" idx="1"/>
          </p:cNvCxnSpPr>
          <p:nvPr/>
        </p:nvCxnSpPr>
        <p:spPr>
          <a:xfrm>
            <a:off x="1278726" y="1724540"/>
            <a:ext cx="855344" cy="58904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4D061F2-9445-4755-8685-B4284D34A212}"/>
              </a:ext>
            </a:extLst>
          </p:cNvPr>
          <p:cNvCxnSpPr>
            <a:cxnSpLocks/>
            <a:endCxn id="17" idx="1"/>
          </p:cNvCxnSpPr>
          <p:nvPr/>
        </p:nvCxnSpPr>
        <p:spPr>
          <a:xfrm flipV="1">
            <a:off x="1575429" y="2313580"/>
            <a:ext cx="558641" cy="157591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Rounded Corners 49">
            <a:extLst>
              <a:ext uri="{FF2B5EF4-FFF2-40B4-BE49-F238E27FC236}">
                <a16:creationId xmlns:a16="http://schemas.microsoft.com/office/drawing/2014/main" id="{5CE4D423-0DC9-4BA4-A2C1-C4A54B2D9AA4}"/>
              </a:ext>
            </a:extLst>
          </p:cNvPr>
          <p:cNvSpPr/>
          <p:nvPr/>
        </p:nvSpPr>
        <p:spPr>
          <a:xfrm>
            <a:off x="4205288" y="1986082"/>
            <a:ext cx="1300480" cy="9883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 Model</a:t>
            </a:r>
            <a:endParaRPr lang="en-ZA" dirty="0"/>
          </a:p>
        </p:txBody>
      </p:sp>
      <p:cxnSp>
        <p:nvCxnSpPr>
          <p:cNvPr id="52" name="Straight Arrow Connector 51">
            <a:extLst>
              <a:ext uri="{FF2B5EF4-FFF2-40B4-BE49-F238E27FC236}">
                <a16:creationId xmlns:a16="http://schemas.microsoft.com/office/drawing/2014/main" id="{D18F7C64-52ED-4ECC-9AEE-9BC958CBF2E1}"/>
              </a:ext>
            </a:extLst>
          </p:cNvPr>
          <p:cNvCxnSpPr>
            <a:stCxn id="19" idx="4"/>
            <a:endCxn id="50" idx="1"/>
          </p:cNvCxnSpPr>
          <p:nvPr/>
        </p:nvCxnSpPr>
        <p:spPr>
          <a:xfrm>
            <a:off x="3205481" y="2447529"/>
            <a:ext cx="999807" cy="3274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7" name="Rectangle: Rounded Corners 56">
            <a:extLst>
              <a:ext uri="{FF2B5EF4-FFF2-40B4-BE49-F238E27FC236}">
                <a16:creationId xmlns:a16="http://schemas.microsoft.com/office/drawing/2014/main" id="{C02CBD3E-3E9F-442B-B3B3-0F5A472A44E4}"/>
              </a:ext>
            </a:extLst>
          </p:cNvPr>
          <p:cNvSpPr/>
          <p:nvPr/>
        </p:nvSpPr>
        <p:spPr>
          <a:xfrm>
            <a:off x="3525520" y="3946443"/>
            <a:ext cx="8747760" cy="277645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bg1"/>
                </a:solidFill>
              </a:rPr>
              <a:t>Machine Learning Engineer</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ZA" dirty="0"/>
          </a:p>
        </p:txBody>
      </p:sp>
      <p:sp>
        <p:nvSpPr>
          <p:cNvPr id="59" name="Arrow: Curved Left 58">
            <a:extLst>
              <a:ext uri="{FF2B5EF4-FFF2-40B4-BE49-F238E27FC236}">
                <a16:creationId xmlns:a16="http://schemas.microsoft.com/office/drawing/2014/main" id="{744B8F20-AE2F-4CCF-85F5-EAFDC922227B}"/>
              </a:ext>
            </a:extLst>
          </p:cNvPr>
          <p:cNvSpPr/>
          <p:nvPr/>
        </p:nvSpPr>
        <p:spPr>
          <a:xfrm rot="18509704">
            <a:off x="7279171" y="494206"/>
            <a:ext cx="1023798" cy="386905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solidFill>
            </a:endParaRPr>
          </a:p>
        </p:txBody>
      </p:sp>
      <p:sp>
        <p:nvSpPr>
          <p:cNvPr id="61" name="Arrow: Curved Left 60">
            <a:extLst>
              <a:ext uri="{FF2B5EF4-FFF2-40B4-BE49-F238E27FC236}">
                <a16:creationId xmlns:a16="http://schemas.microsoft.com/office/drawing/2014/main" id="{75ACC02B-B1E9-41EA-B23D-3E24F3D54E17}"/>
              </a:ext>
            </a:extLst>
          </p:cNvPr>
          <p:cNvSpPr/>
          <p:nvPr/>
        </p:nvSpPr>
        <p:spPr>
          <a:xfrm rot="9010181">
            <a:off x="2290068" y="3458249"/>
            <a:ext cx="839237" cy="181658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solidFill>
            </a:endParaRPr>
          </a:p>
        </p:txBody>
      </p:sp>
      <p:sp>
        <p:nvSpPr>
          <p:cNvPr id="62" name="Rectangle: Rounded Corners 61">
            <a:extLst>
              <a:ext uri="{FF2B5EF4-FFF2-40B4-BE49-F238E27FC236}">
                <a16:creationId xmlns:a16="http://schemas.microsoft.com/office/drawing/2014/main" id="{D120194B-371C-4428-84E9-BD117B7C910A}"/>
              </a:ext>
            </a:extLst>
          </p:cNvPr>
          <p:cNvSpPr/>
          <p:nvPr/>
        </p:nvSpPr>
        <p:spPr>
          <a:xfrm>
            <a:off x="4159567" y="4458690"/>
            <a:ext cx="1372552"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Pipeline</a:t>
            </a:r>
            <a:endParaRPr lang="en-ZA" dirty="0"/>
          </a:p>
        </p:txBody>
      </p:sp>
      <p:sp>
        <p:nvSpPr>
          <p:cNvPr id="63" name="Rectangle: Rounded Corners 62">
            <a:extLst>
              <a:ext uri="{FF2B5EF4-FFF2-40B4-BE49-F238E27FC236}">
                <a16:creationId xmlns:a16="http://schemas.microsoft.com/office/drawing/2014/main" id="{E4F075A7-AFE9-478A-B3D8-0CA5F58F3533}"/>
              </a:ext>
            </a:extLst>
          </p:cNvPr>
          <p:cNvSpPr/>
          <p:nvPr/>
        </p:nvSpPr>
        <p:spPr>
          <a:xfrm>
            <a:off x="6009640" y="4458690"/>
            <a:ext cx="15240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Modeling Training</a:t>
            </a:r>
            <a:endParaRPr lang="en-ZA" dirty="0"/>
          </a:p>
        </p:txBody>
      </p:sp>
      <p:sp>
        <p:nvSpPr>
          <p:cNvPr id="64" name="Rectangle: Rounded Corners 63">
            <a:extLst>
              <a:ext uri="{FF2B5EF4-FFF2-40B4-BE49-F238E27FC236}">
                <a16:creationId xmlns:a16="http://schemas.microsoft.com/office/drawing/2014/main" id="{C6C67955-0F57-4EE2-B7F5-7E24CC420E70}"/>
              </a:ext>
            </a:extLst>
          </p:cNvPr>
          <p:cNvSpPr/>
          <p:nvPr/>
        </p:nvSpPr>
        <p:spPr>
          <a:xfrm>
            <a:off x="7899400" y="4459678"/>
            <a:ext cx="1724382" cy="1218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Deployment</a:t>
            </a:r>
            <a:endParaRPr lang="en-ZA" dirty="0"/>
          </a:p>
        </p:txBody>
      </p:sp>
      <p:sp>
        <p:nvSpPr>
          <p:cNvPr id="65" name="Rectangle: Rounded Corners 64">
            <a:extLst>
              <a:ext uri="{FF2B5EF4-FFF2-40B4-BE49-F238E27FC236}">
                <a16:creationId xmlns:a16="http://schemas.microsoft.com/office/drawing/2014/main" id="{C7219E7B-8E33-4673-B7EC-D840583912AD}"/>
              </a:ext>
            </a:extLst>
          </p:cNvPr>
          <p:cNvSpPr/>
          <p:nvPr/>
        </p:nvSpPr>
        <p:spPr>
          <a:xfrm>
            <a:off x="9900922" y="4458690"/>
            <a:ext cx="1590040" cy="1218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Monitoring</a:t>
            </a:r>
            <a:endParaRPr lang="en-ZA" dirty="0"/>
          </a:p>
        </p:txBody>
      </p:sp>
      <p:cxnSp>
        <p:nvCxnSpPr>
          <p:cNvPr id="69" name="Straight Arrow Connector 68">
            <a:extLst>
              <a:ext uri="{FF2B5EF4-FFF2-40B4-BE49-F238E27FC236}">
                <a16:creationId xmlns:a16="http://schemas.microsoft.com/office/drawing/2014/main" id="{92BB0D81-67C0-4E10-96D2-1D1D7A17FED4}"/>
              </a:ext>
            </a:extLst>
          </p:cNvPr>
          <p:cNvCxnSpPr>
            <a:endCxn id="63" idx="1"/>
          </p:cNvCxnSpPr>
          <p:nvPr/>
        </p:nvCxnSpPr>
        <p:spPr>
          <a:xfrm>
            <a:off x="5537198" y="5067796"/>
            <a:ext cx="472442" cy="49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DA322536-1606-450A-828D-563620FDB3B3}"/>
              </a:ext>
            </a:extLst>
          </p:cNvPr>
          <p:cNvCxnSpPr>
            <a:cxnSpLocks/>
            <a:stCxn id="63" idx="3"/>
            <a:endCxn id="64" idx="1"/>
          </p:cNvCxnSpPr>
          <p:nvPr/>
        </p:nvCxnSpPr>
        <p:spPr>
          <a:xfrm>
            <a:off x="7533640" y="5068290"/>
            <a:ext cx="365760" cy="49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4F1D993B-5AA0-445B-AD83-9645F4BE7CE3}"/>
              </a:ext>
            </a:extLst>
          </p:cNvPr>
          <p:cNvCxnSpPr>
            <a:cxnSpLocks/>
            <a:stCxn id="64" idx="3"/>
            <a:endCxn id="65" idx="1"/>
          </p:cNvCxnSpPr>
          <p:nvPr/>
        </p:nvCxnSpPr>
        <p:spPr>
          <a:xfrm flipV="1">
            <a:off x="9623782" y="5067796"/>
            <a:ext cx="277140" cy="98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6" name="Arrow: Curved Left 75">
            <a:extLst>
              <a:ext uri="{FF2B5EF4-FFF2-40B4-BE49-F238E27FC236}">
                <a16:creationId xmlns:a16="http://schemas.microsoft.com/office/drawing/2014/main" id="{F3D073C2-8C6A-4AC2-B1F8-924D5A1DF6E0}"/>
              </a:ext>
            </a:extLst>
          </p:cNvPr>
          <p:cNvSpPr/>
          <p:nvPr/>
        </p:nvSpPr>
        <p:spPr>
          <a:xfrm rot="5400000">
            <a:off x="7962504" y="4374281"/>
            <a:ext cx="987573" cy="3592815"/>
          </a:xfrm>
          <a:prstGeom prst="curvedLef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solidFill>
            </a:endParaRPr>
          </a:p>
        </p:txBody>
      </p:sp>
    </p:spTree>
    <p:extLst>
      <p:ext uri="{BB962C8B-B14F-4D97-AF65-F5344CB8AC3E}">
        <p14:creationId xmlns:p14="http://schemas.microsoft.com/office/powerpoint/2010/main" val="2639455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4DB06-9678-4EAD-A2E2-9DD46C72D3E8}"/>
              </a:ext>
            </a:extLst>
          </p:cNvPr>
          <p:cNvSpPr>
            <a:spLocks noGrp="1"/>
          </p:cNvSpPr>
          <p:nvPr>
            <p:ph type="title"/>
          </p:nvPr>
        </p:nvSpPr>
        <p:spPr/>
        <p:txBody>
          <a:bodyPr/>
          <a:lstStyle/>
          <a:p>
            <a:r>
              <a:rPr lang="en-US" dirty="0"/>
              <a:t>Summary</a:t>
            </a:r>
            <a:endParaRPr lang="en-ZA" dirty="0"/>
          </a:p>
        </p:txBody>
      </p:sp>
      <p:sp>
        <p:nvSpPr>
          <p:cNvPr id="3" name="Content Placeholder 2">
            <a:extLst>
              <a:ext uri="{FF2B5EF4-FFF2-40B4-BE49-F238E27FC236}">
                <a16:creationId xmlns:a16="http://schemas.microsoft.com/office/drawing/2014/main" id="{0515A431-71A2-4041-A79F-F2DCE6D5CB11}"/>
              </a:ext>
            </a:extLst>
          </p:cNvPr>
          <p:cNvSpPr>
            <a:spLocks noGrp="1"/>
          </p:cNvSpPr>
          <p:nvPr>
            <p:ph idx="1"/>
          </p:nvPr>
        </p:nvSpPr>
        <p:spPr/>
        <p:txBody>
          <a:bodyPr>
            <a:normAutofit/>
          </a:bodyPr>
          <a:lstStyle/>
          <a:p>
            <a:r>
              <a:rPr lang="en-US" sz="3600" dirty="0"/>
              <a:t>Can width, mass and height alone be used to classify different types of fruits?</a:t>
            </a:r>
          </a:p>
          <a:p>
            <a:pPr marL="0" indent="0">
              <a:buNone/>
            </a:pPr>
            <a:endParaRPr lang="en-US" sz="2800" dirty="0"/>
          </a:p>
          <a:p>
            <a:pPr marL="0" indent="0">
              <a:buNone/>
            </a:pPr>
            <a:r>
              <a:rPr lang="en-US" sz="2800" dirty="0"/>
              <a:t>At the moment </a:t>
            </a:r>
            <a:r>
              <a:rPr lang="en-US" sz="5800" dirty="0"/>
              <a:t>NO</a:t>
            </a:r>
          </a:p>
          <a:p>
            <a:pPr marL="0" indent="0">
              <a:buNone/>
            </a:pPr>
            <a:r>
              <a:rPr lang="en-US" sz="2400" dirty="0"/>
              <a:t>Considering other factors mentioned above. </a:t>
            </a:r>
            <a:r>
              <a:rPr lang="en-US" sz="4400" dirty="0"/>
              <a:t>YES</a:t>
            </a:r>
            <a:endParaRPr lang="en-ZA" sz="4400" dirty="0"/>
          </a:p>
        </p:txBody>
      </p:sp>
    </p:spTree>
    <p:extLst>
      <p:ext uri="{BB962C8B-B14F-4D97-AF65-F5344CB8AC3E}">
        <p14:creationId xmlns:p14="http://schemas.microsoft.com/office/powerpoint/2010/main" val="1407612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F5BD98-F94E-4E14-8BB6-CA9825419188}"/>
              </a:ext>
            </a:extLst>
          </p:cNvPr>
          <p:cNvSpPr>
            <a:spLocks noGrp="1"/>
          </p:cNvSpPr>
          <p:nvPr>
            <p:ph type="title"/>
          </p:nvPr>
        </p:nvSpPr>
        <p:spPr>
          <a:xfrm>
            <a:off x="646113" y="452438"/>
            <a:ext cx="9404350" cy="1400175"/>
          </a:xfrm>
        </p:spPr>
        <p:txBody>
          <a:bodyPr/>
          <a:lstStyle/>
          <a:p>
            <a:pPr algn="ctr"/>
            <a:br>
              <a:rPr lang="en-US" sz="4000" dirty="0"/>
            </a:br>
            <a:br>
              <a:rPr lang="en-US" sz="4000" dirty="0"/>
            </a:br>
            <a:br>
              <a:rPr lang="en-US" sz="4000" dirty="0"/>
            </a:br>
            <a:br>
              <a:rPr lang="en-US" sz="4000" dirty="0"/>
            </a:br>
            <a:br>
              <a:rPr lang="en-US" sz="4000" dirty="0"/>
            </a:br>
            <a:r>
              <a:rPr lang="en-US" sz="4000" dirty="0"/>
              <a:t>          </a:t>
            </a:r>
            <a:r>
              <a:rPr lang="en-US" sz="7200" dirty="0"/>
              <a:t>THANK YOU</a:t>
            </a:r>
            <a:endParaRPr lang="en-ZA" sz="7200" dirty="0"/>
          </a:p>
        </p:txBody>
      </p:sp>
      <p:sp>
        <p:nvSpPr>
          <p:cNvPr id="5" name="Title 1">
            <a:extLst>
              <a:ext uri="{FF2B5EF4-FFF2-40B4-BE49-F238E27FC236}">
                <a16:creationId xmlns:a16="http://schemas.microsoft.com/office/drawing/2014/main" id="{543ECB04-8506-41C8-87FC-6FA78A242129}"/>
              </a:ext>
            </a:extLst>
          </p:cNvPr>
          <p:cNvSpPr txBox="1">
            <a:spLocks/>
          </p:cNvSpPr>
          <p:nvPr/>
        </p:nvSpPr>
        <p:spPr>
          <a:xfrm>
            <a:off x="798511" y="14890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ZA" dirty="0"/>
          </a:p>
        </p:txBody>
      </p:sp>
    </p:spTree>
    <p:extLst>
      <p:ext uri="{BB962C8B-B14F-4D97-AF65-F5344CB8AC3E}">
        <p14:creationId xmlns:p14="http://schemas.microsoft.com/office/powerpoint/2010/main" val="2322709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40A33-3C9B-4651-8B82-70D9D41B4049}"/>
              </a:ext>
            </a:extLst>
          </p:cNvPr>
          <p:cNvSpPr>
            <a:spLocks noGrp="1"/>
          </p:cNvSpPr>
          <p:nvPr>
            <p:ph type="title"/>
          </p:nvPr>
        </p:nvSpPr>
        <p:spPr/>
        <p:txBody>
          <a:bodyPr/>
          <a:lstStyle/>
          <a:p>
            <a:r>
              <a:rPr lang="en-US" dirty="0"/>
              <a:t>MEETING OBJECTIVES</a:t>
            </a:r>
            <a:endParaRPr lang="en-ZA" dirty="0"/>
          </a:p>
        </p:txBody>
      </p:sp>
      <p:sp>
        <p:nvSpPr>
          <p:cNvPr id="3" name="Content Placeholder 2">
            <a:extLst>
              <a:ext uri="{FF2B5EF4-FFF2-40B4-BE49-F238E27FC236}">
                <a16:creationId xmlns:a16="http://schemas.microsoft.com/office/drawing/2014/main" id="{77EBECCA-0B1D-4CB8-B871-98ABE361BA88}"/>
              </a:ext>
            </a:extLst>
          </p:cNvPr>
          <p:cNvSpPr>
            <a:spLocks noGrp="1"/>
          </p:cNvSpPr>
          <p:nvPr>
            <p:ph idx="1"/>
          </p:nvPr>
        </p:nvSpPr>
        <p:spPr/>
        <p:txBody>
          <a:bodyPr>
            <a:normAutofit/>
          </a:bodyPr>
          <a:lstStyle/>
          <a:p>
            <a:r>
              <a:rPr lang="en-US" sz="3200" dirty="0"/>
              <a:t>Project background and Overview</a:t>
            </a:r>
          </a:p>
          <a:p>
            <a:r>
              <a:rPr lang="en-US" sz="3200" dirty="0"/>
              <a:t>Exploratory Data Analysis</a:t>
            </a:r>
          </a:p>
          <a:p>
            <a:r>
              <a:rPr lang="en-US" sz="3200" dirty="0"/>
              <a:t>Modeling &amp; Results</a:t>
            </a:r>
          </a:p>
          <a:p>
            <a:r>
              <a:rPr lang="en-US" sz="3200" dirty="0"/>
              <a:t>More Exploration to consider </a:t>
            </a:r>
          </a:p>
          <a:p>
            <a:r>
              <a:rPr lang="en-US" sz="3200" dirty="0"/>
              <a:t>Solution &amp; Production architecture</a:t>
            </a:r>
          </a:p>
          <a:p>
            <a:r>
              <a:rPr lang="en-US" sz="3200" dirty="0"/>
              <a:t>Summary</a:t>
            </a:r>
            <a:endParaRPr lang="en-ZA" sz="3200" dirty="0"/>
          </a:p>
        </p:txBody>
      </p:sp>
    </p:spTree>
    <p:extLst>
      <p:ext uri="{BB962C8B-B14F-4D97-AF65-F5344CB8AC3E}">
        <p14:creationId xmlns:p14="http://schemas.microsoft.com/office/powerpoint/2010/main" val="764766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9D47-3E9C-46A4-86AA-FF546927AD32}"/>
              </a:ext>
            </a:extLst>
          </p:cNvPr>
          <p:cNvSpPr>
            <a:spLocks noGrp="1"/>
          </p:cNvSpPr>
          <p:nvPr>
            <p:ph type="title"/>
          </p:nvPr>
        </p:nvSpPr>
        <p:spPr/>
        <p:txBody>
          <a:bodyPr/>
          <a:lstStyle/>
          <a:p>
            <a:r>
              <a:rPr lang="en-US" dirty="0"/>
              <a:t>Background &amp; Problem statement</a:t>
            </a:r>
            <a:endParaRPr lang="en-ZA" dirty="0"/>
          </a:p>
        </p:txBody>
      </p:sp>
      <p:sp>
        <p:nvSpPr>
          <p:cNvPr id="6" name="Content Placeholder 5">
            <a:extLst>
              <a:ext uri="{FF2B5EF4-FFF2-40B4-BE49-F238E27FC236}">
                <a16:creationId xmlns:a16="http://schemas.microsoft.com/office/drawing/2014/main" id="{F67C12ED-C87B-4ECD-90A2-F478BF41EF4F}"/>
              </a:ext>
            </a:extLst>
          </p:cNvPr>
          <p:cNvSpPr>
            <a:spLocks noGrp="1"/>
          </p:cNvSpPr>
          <p:nvPr>
            <p:ph idx="1"/>
          </p:nvPr>
        </p:nvSpPr>
        <p:spPr>
          <a:xfrm>
            <a:off x="1103312" y="2052918"/>
            <a:ext cx="8946541" cy="3677321"/>
          </a:xfrm>
        </p:spPr>
        <p:txBody>
          <a:bodyPr>
            <a:normAutofit fontScale="92500" lnSpcReduction="10000"/>
          </a:bodyPr>
          <a:lstStyle/>
          <a:p>
            <a:r>
              <a:rPr lang="en-ZA" sz="2800" u="sng" dirty="0"/>
              <a:t>Can machine learning distinguish or classify different types of fruits ?</a:t>
            </a:r>
          </a:p>
          <a:p>
            <a:r>
              <a:rPr lang="en-ZA" sz="2800" u="sng" dirty="0"/>
              <a:t>What is the purpose ?</a:t>
            </a:r>
          </a:p>
          <a:p>
            <a:endParaRPr lang="en-ZA" dirty="0"/>
          </a:p>
          <a:p>
            <a:r>
              <a:rPr lang="en-ZA" dirty="0"/>
              <a:t>This is a supervised classification problem. </a:t>
            </a:r>
          </a:p>
          <a:p>
            <a:r>
              <a:rPr lang="en-ZA" dirty="0"/>
              <a:t>The fruits dataset was created by </a:t>
            </a:r>
            <a:r>
              <a:rPr lang="en-ZA" dirty="0" err="1"/>
              <a:t>Dr.</a:t>
            </a:r>
            <a:r>
              <a:rPr lang="en-ZA" dirty="0"/>
              <a:t> Iain Murray from University of Edinburgh. He bought a few dozen oranges, lemons and apples of different varieties, and recorded their measurements in a table. And then the professors at University of Michigan formatted the fruits data slightly.</a:t>
            </a:r>
          </a:p>
        </p:txBody>
      </p:sp>
    </p:spTree>
    <p:extLst>
      <p:ext uri="{BB962C8B-B14F-4D97-AF65-F5344CB8AC3E}">
        <p14:creationId xmlns:p14="http://schemas.microsoft.com/office/powerpoint/2010/main" val="2906968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5D1CE-7C92-4655-A520-E909EF9C6C0A}"/>
              </a:ext>
            </a:extLst>
          </p:cNvPr>
          <p:cNvSpPr>
            <a:spLocks noGrp="1"/>
          </p:cNvSpPr>
          <p:nvPr>
            <p:ph type="title"/>
          </p:nvPr>
        </p:nvSpPr>
        <p:spPr>
          <a:xfrm>
            <a:off x="646111" y="452718"/>
            <a:ext cx="9404723" cy="918882"/>
          </a:xfrm>
        </p:spPr>
        <p:txBody>
          <a:bodyPr/>
          <a:lstStyle/>
          <a:p>
            <a:r>
              <a:rPr lang="en-US" sz="4000" dirty="0"/>
              <a:t>Background &amp; Problem statement</a:t>
            </a:r>
            <a:endParaRPr lang="en-ZA" dirty="0"/>
          </a:p>
        </p:txBody>
      </p:sp>
      <p:sp>
        <p:nvSpPr>
          <p:cNvPr id="5" name="Title 1">
            <a:extLst>
              <a:ext uri="{FF2B5EF4-FFF2-40B4-BE49-F238E27FC236}">
                <a16:creationId xmlns:a16="http://schemas.microsoft.com/office/drawing/2014/main" id="{D59966EE-91F4-4F16-B634-AF200576C71E}"/>
              </a:ext>
            </a:extLst>
          </p:cNvPr>
          <p:cNvSpPr txBox="1">
            <a:spLocks/>
          </p:cNvSpPr>
          <p:nvPr/>
        </p:nvSpPr>
        <p:spPr>
          <a:xfrm>
            <a:off x="798511" y="14890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Data set &amp; Key features overview</a:t>
            </a:r>
            <a:br>
              <a:rPr lang="en-US" sz="4400" dirty="0"/>
            </a:br>
            <a:endParaRPr lang="en-ZA" dirty="0"/>
          </a:p>
        </p:txBody>
      </p:sp>
      <p:graphicFrame>
        <p:nvGraphicFramePr>
          <p:cNvPr id="14" name="Table 14">
            <a:extLst>
              <a:ext uri="{FF2B5EF4-FFF2-40B4-BE49-F238E27FC236}">
                <a16:creationId xmlns:a16="http://schemas.microsoft.com/office/drawing/2014/main" id="{D1B6253B-C70D-44F7-B58B-520125F55434}"/>
              </a:ext>
            </a:extLst>
          </p:cNvPr>
          <p:cNvGraphicFramePr>
            <a:graphicFrameLocks noGrp="1"/>
          </p:cNvGraphicFramePr>
          <p:nvPr>
            <p:extLst>
              <p:ext uri="{D42A27DB-BD31-4B8C-83A1-F6EECF244321}">
                <p14:modId xmlns:p14="http://schemas.microsoft.com/office/powerpoint/2010/main" val="1935012033"/>
              </p:ext>
            </p:extLst>
          </p:nvPr>
        </p:nvGraphicFramePr>
        <p:xfrm>
          <a:off x="264160" y="3479202"/>
          <a:ext cx="11531600" cy="2926080"/>
        </p:xfrm>
        <a:graphic>
          <a:graphicData uri="http://schemas.openxmlformats.org/drawingml/2006/table">
            <a:tbl>
              <a:tblPr firstRow="1" bandRow="1">
                <a:tableStyleId>{5C22544A-7EE6-4342-B048-85BDC9FD1C3A}</a:tableStyleId>
              </a:tblPr>
              <a:tblGrid>
                <a:gridCol w="2306320">
                  <a:extLst>
                    <a:ext uri="{9D8B030D-6E8A-4147-A177-3AD203B41FA5}">
                      <a16:colId xmlns:a16="http://schemas.microsoft.com/office/drawing/2014/main" val="2430098466"/>
                    </a:ext>
                  </a:extLst>
                </a:gridCol>
                <a:gridCol w="2306320">
                  <a:extLst>
                    <a:ext uri="{9D8B030D-6E8A-4147-A177-3AD203B41FA5}">
                      <a16:colId xmlns:a16="http://schemas.microsoft.com/office/drawing/2014/main" val="2133670088"/>
                    </a:ext>
                  </a:extLst>
                </a:gridCol>
                <a:gridCol w="2306320">
                  <a:extLst>
                    <a:ext uri="{9D8B030D-6E8A-4147-A177-3AD203B41FA5}">
                      <a16:colId xmlns:a16="http://schemas.microsoft.com/office/drawing/2014/main" val="161097341"/>
                    </a:ext>
                  </a:extLst>
                </a:gridCol>
                <a:gridCol w="2306320">
                  <a:extLst>
                    <a:ext uri="{9D8B030D-6E8A-4147-A177-3AD203B41FA5}">
                      <a16:colId xmlns:a16="http://schemas.microsoft.com/office/drawing/2014/main" val="3892307601"/>
                    </a:ext>
                  </a:extLst>
                </a:gridCol>
                <a:gridCol w="2306320">
                  <a:extLst>
                    <a:ext uri="{9D8B030D-6E8A-4147-A177-3AD203B41FA5}">
                      <a16:colId xmlns:a16="http://schemas.microsoft.com/office/drawing/2014/main" val="2516286861"/>
                    </a:ext>
                  </a:extLst>
                </a:gridCol>
              </a:tblGrid>
              <a:tr h="185399">
                <a:tc>
                  <a:txBody>
                    <a:bodyPr/>
                    <a:lstStyle/>
                    <a:p>
                      <a:r>
                        <a:rPr lang="en-US" dirty="0"/>
                        <a:t>WHEN</a:t>
                      </a:r>
                      <a:endParaRPr lang="en-ZA" dirty="0"/>
                    </a:p>
                  </a:txBody>
                  <a:tcPr/>
                </a:tc>
                <a:tc>
                  <a:txBody>
                    <a:bodyPr/>
                    <a:lstStyle/>
                    <a:p>
                      <a:r>
                        <a:rPr lang="en-US" dirty="0"/>
                        <a:t>WHAT</a:t>
                      </a:r>
                      <a:endParaRPr lang="en-ZA" dirty="0"/>
                    </a:p>
                  </a:txBody>
                  <a:tcPr/>
                </a:tc>
                <a:tc>
                  <a:txBody>
                    <a:bodyPr/>
                    <a:lstStyle/>
                    <a:p>
                      <a:r>
                        <a:rPr lang="en-US" dirty="0"/>
                        <a:t>WHO</a:t>
                      </a:r>
                      <a:endParaRPr lang="en-ZA" dirty="0"/>
                    </a:p>
                  </a:txBody>
                  <a:tcPr/>
                </a:tc>
                <a:tc>
                  <a:txBody>
                    <a:bodyPr/>
                    <a:lstStyle/>
                    <a:p>
                      <a:r>
                        <a:rPr lang="en-US" dirty="0"/>
                        <a:t>WHERE</a:t>
                      </a:r>
                      <a:endParaRPr lang="en-ZA" dirty="0"/>
                    </a:p>
                  </a:txBody>
                  <a:tcPr/>
                </a:tc>
                <a:tc>
                  <a:txBody>
                    <a:bodyPr/>
                    <a:lstStyle/>
                    <a:p>
                      <a:r>
                        <a:rPr lang="en-US" dirty="0"/>
                        <a:t>HOW</a:t>
                      </a:r>
                      <a:endParaRPr lang="en-ZA" dirty="0"/>
                    </a:p>
                  </a:txBody>
                  <a:tcPr/>
                </a:tc>
                <a:extLst>
                  <a:ext uri="{0D108BD9-81ED-4DB2-BD59-A6C34878D82A}">
                    <a16:rowId xmlns:a16="http://schemas.microsoft.com/office/drawing/2014/main" val="1577447125"/>
                  </a:ext>
                </a:extLst>
              </a:tr>
              <a:tr h="185399">
                <a:tc>
                  <a:txBody>
                    <a:bodyPr/>
                    <a:lstStyle/>
                    <a:p>
                      <a:endParaRPr lang="en-ZA" dirty="0"/>
                    </a:p>
                  </a:txBody>
                  <a:tcPr/>
                </a:tc>
                <a:tc>
                  <a:txBody>
                    <a:bodyPr/>
                    <a:lstStyle/>
                    <a:p>
                      <a:r>
                        <a:rPr lang="en-US" sz="1400" b="1" dirty="0" err="1"/>
                        <a:t>Fruit_name</a:t>
                      </a:r>
                      <a:endParaRPr lang="en-ZA" sz="1400" b="1" dirty="0"/>
                    </a:p>
                  </a:txBody>
                  <a:tcPr/>
                </a:tc>
                <a:tc>
                  <a:txBody>
                    <a:bodyPr/>
                    <a:lstStyle/>
                    <a:p>
                      <a:endParaRPr lang="en-ZA"/>
                    </a:p>
                  </a:txBody>
                  <a:tcPr/>
                </a:tc>
                <a:tc>
                  <a:txBody>
                    <a:bodyPr/>
                    <a:lstStyle/>
                    <a:p>
                      <a:endParaRPr lang="en-ZA"/>
                    </a:p>
                  </a:txBody>
                  <a:tcPr/>
                </a:tc>
                <a:tc>
                  <a:txBody>
                    <a:bodyPr/>
                    <a:lstStyle/>
                    <a:p>
                      <a:endParaRPr lang="en-ZA" dirty="0"/>
                    </a:p>
                  </a:txBody>
                  <a:tcPr/>
                </a:tc>
                <a:extLst>
                  <a:ext uri="{0D108BD9-81ED-4DB2-BD59-A6C34878D82A}">
                    <a16:rowId xmlns:a16="http://schemas.microsoft.com/office/drawing/2014/main" val="2152804461"/>
                  </a:ext>
                </a:extLst>
              </a:tr>
              <a:tr h="185399">
                <a:tc>
                  <a:txBody>
                    <a:bodyPr/>
                    <a:lstStyle/>
                    <a:p>
                      <a:endParaRPr lang="en-ZA"/>
                    </a:p>
                  </a:txBody>
                  <a:tcPr/>
                </a:tc>
                <a:tc>
                  <a:txBody>
                    <a:bodyPr/>
                    <a:lstStyle/>
                    <a:p>
                      <a:r>
                        <a:rPr lang="en-US" sz="1400" b="1" dirty="0" err="1"/>
                        <a:t>Fruit_label</a:t>
                      </a:r>
                      <a:endParaRPr lang="en-ZA" sz="1400" b="1" dirty="0"/>
                    </a:p>
                  </a:txBody>
                  <a:tcPr/>
                </a:tc>
                <a:tc>
                  <a:txBody>
                    <a:bodyPr/>
                    <a:lstStyle/>
                    <a:p>
                      <a:endParaRPr lang="en-ZA" dirty="0"/>
                    </a:p>
                  </a:txBody>
                  <a:tcPr/>
                </a:tc>
                <a:tc>
                  <a:txBody>
                    <a:bodyPr/>
                    <a:lstStyle/>
                    <a:p>
                      <a:endParaRPr lang="en-ZA"/>
                    </a:p>
                  </a:txBody>
                  <a:tcPr/>
                </a:tc>
                <a:tc>
                  <a:txBody>
                    <a:bodyPr/>
                    <a:lstStyle/>
                    <a:p>
                      <a:endParaRPr lang="en-ZA" dirty="0"/>
                    </a:p>
                  </a:txBody>
                  <a:tcPr/>
                </a:tc>
                <a:extLst>
                  <a:ext uri="{0D108BD9-81ED-4DB2-BD59-A6C34878D82A}">
                    <a16:rowId xmlns:a16="http://schemas.microsoft.com/office/drawing/2014/main" val="799558493"/>
                  </a:ext>
                </a:extLst>
              </a:tr>
              <a:tr h="185399">
                <a:tc>
                  <a:txBody>
                    <a:bodyPr/>
                    <a:lstStyle/>
                    <a:p>
                      <a:endParaRPr lang="en-ZA" dirty="0"/>
                    </a:p>
                  </a:txBody>
                  <a:tcPr/>
                </a:tc>
                <a:tc>
                  <a:txBody>
                    <a:bodyPr/>
                    <a:lstStyle/>
                    <a:p>
                      <a:r>
                        <a:rPr lang="en-US" sz="1400" b="1" dirty="0"/>
                        <a:t>Height</a:t>
                      </a:r>
                      <a:endParaRPr lang="en-ZA" sz="1400" b="1" dirty="0"/>
                    </a:p>
                  </a:txBody>
                  <a:tcPr/>
                </a:tc>
                <a:tc>
                  <a:txBody>
                    <a:bodyPr/>
                    <a:lstStyle/>
                    <a:p>
                      <a:endParaRPr lang="en-ZA"/>
                    </a:p>
                  </a:txBody>
                  <a:tcPr/>
                </a:tc>
                <a:tc>
                  <a:txBody>
                    <a:bodyPr/>
                    <a:lstStyle/>
                    <a:p>
                      <a:endParaRPr lang="en-ZA"/>
                    </a:p>
                  </a:txBody>
                  <a:tcPr/>
                </a:tc>
                <a:tc>
                  <a:txBody>
                    <a:bodyPr/>
                    <a:lstStyle/>
                    <a:p>
                      <a:endParaRPr lang="en-ZA" dirty="0"/>
                    </a:p>
                  </a:txBody>
                  <a:tcPr/>
                </a:tc>
                <a:extLst>
                  <a:ext uri="{0D108BD9-81ED-4DB2-BD59-A6C34878D82A}">
                    <a16:rowId xmlns:a16="http://schemas.microsoft.com/office/drawing/2014/main" val="1962384845"/>
                  </a:ext>
                </a:extLst>
              </a:tr>
              <a:tr h="185399">
                <a:tc>
                  <a:txBody>
                    <a:bodyPr/>
                    <a:lstStyle/>
                    <a:p>
                      <a:endParaRPr lang="en-ZA" dirty="0"/>
                    </a:p>
                  </a:txBody>
                  <a:tcPr/>
                </a:tc>
                <a:tc>
                  <a:txBody>
                    <a:bodyPr/>
                    <a:lstStyle/>
                    <a:p>
                      <a:r>
                        <a:rPr lang="en-US" sz="1400" b="1" dirty="0" err="1"/>
                        <a:t>Fruit_subtype</a:t>
                      </a:r>
                      <a:endParaRPr lang="en-ZA" sz="1400" b="1" dirty="0"/>
                    </a:p>
                  </a:txBody>
                  <a:tcPr/>
                </a:tc>
                <a:tc>
                  <a:txBody>
                    <a:bodyPr/>
                    <a:lstStyle/>
                    <a:p>
                      <a:endParaRPr lang="en-ZA"/>
                    </a:p>
                  </a:txBody>
                  <a:tcPr/>
                </a:tc>
                <a:tc>
                  <a:txBody>
                    <a:bodyPr/>
                    <a:lstStyle/>
                    <a:p>
                      <a:endParaRPr lang="en-ZA"/>
                    </a:p>
                  </a:txBody>
                  <a:tcPr/>
                </a:tc>
                <a:tc>
                  <a:txBody>
                    <a:bodyPr/>
                    <a:lstStyle/>
                    <a:p>
                      <a:endParaRPr lang="en-ZA" dirty="0"/>
                    </a:p>
                  </a:txBody>
                  <a:tcPr/>
                </a:tc>
                <a:extLst>
                  <a:ext uri="{0D108BD9-81ED-4DB2-BD59-A6C34878D82A}">
                    <a16:rowId xmlns:a16="http://schemas.microsoft.com/office/drawing/2014/main" val="1903473002"/>
                  </a:ext>
                </a:extLst>
              </a:tr>
              <a:tr h="185399">
                <a:tc>
                  <a:txBody>
                    <a:bodyPr/>
                    <a:lstStyle/>
                    <a:p>
                      <a:endParaRPr lang="en-ZA" dirty="0"/>
                    </a:p>
                  </a:txBody>
                  <a:tcPr/>
                </a:tc>
                <a:tc>
                  <a:txBody>
                    <a:bodyPr/>
                    <a:lstStyle/>
                    <a:p>
                      <a:r>
                        <a:rPr lang="en-US" sz="1400" b="1" dirty="0"/>
                        <a:t>mass</a:t>
                      </a:r>
                      <a:endParaRPr lang="en-ZA" sz="1400" b="1" dirty="0"/>
                    </a:p>
                  </a:txBody>
                  <a:tcPr/>
                </a:tc>
                <a:tc>
                  <a:txBody>
                    <a:bodyPr/>
                    <a:lstStyle/>
                    <a:p>
                      <a:endParaRPr lang="en-ZA"/>
                    </a:p>
                  </a:txBody>
                  <a:tcPr/>
                </a:tc>
                <a:tc>
                  <a:txBody>
                    <a:bodyPr/>
                    <a:lstStyle/>
                    <a:p>
                      <a:endParaRPr lang="en-ZA" dirty="0"/>
                    </a:p>
                  </a:txBody>
                  <a:tcPr/>
                </a:tc>
                <a:tc>
                  <a:txBody>
                    <a:bodyPr/>
                    <a:lstStyle/>
                    <a:p>
                      <a:endParaRPr lang="en-ZA" dirty="0"/>
                    </a:p>
                  </a:txBody>
                  <a:tcPr/>
                </a:tc>
                <a:extLst>
                  <a:ext uri="{0D108BD9-81ED-4DB2-BD59-A6C34878D82A}">
                    <a16:rowId xmlns:a16="http://schemas.microsoft.com/office/drawing/2014/main" val="1179436705"/>
                  </a:ext>
                </a:extLst>
              </a:tr>
              <a:tr h="185399">
                <a:tc>
                  <a:txBody>
                    <a:bodyPr/>
                    <a:lstStyle/>
                    <a:p>
                      <a:endParaRPr lang="en-ZA"/>
                    </a:p>
                  </a:txBody>
                  <a:tcPr/>
                </a:tc>
                <a:tc>
                  <a:txBody>
                    <a:bodyPr/>
                    <a:lstStyle/>
                    <a:p>
                      <a:r>
                        <a:rPr lang="en-US" sz="1400" b="1" dirty="0"/>
                        <a:t>width</a:t>
                      </a:r>
                      <a:endParaRPr lang="en-ZA" sz="1400" b="1" dirty="0"/>
                    </a:p>
                  </a:txBody>
                  <a:tcPr/>
                </a:tc>
                <a:tc>
                  <a:txBody>
                    <a:bodyPr/>
                    <a:lstStyle/>
                    <a:p>
                      <a:endParaRPr lang="en-ZA"/>
                    </a:p>
                  </a:txBody>
                  <a:tcPr/>
                </a:tc>
                <a:tc>
                  <a:txBody>
                    <a:bodyPr/>
                    <a:lstStyle/>
                    <a:p>
                      <a:endParaRPr lang="en-ZA"/>
                    </a:p>
                  </a:txBody>
                  <a:tcPr/>
                </a:tc>
                <a:tc>
                  <a:txBody>
                    <a:bodyPr/>
                    <a:lstStyle/>
                    <a:p>
                      <a:endParaRPr lang="en-ZA" dirty="0"/>
                    </a:p>
                  </a:txBody>
                  <a:tcPr/>
                </a:tc>
                <a:extLst>
                  <a:ext uri="{0D108BD9-81ED-4DB2-BD59-A6C34878D82A}">
                    <a16:rowId xmlns:a16="http://schemas.microsoft.com/office/drawing/2014/main" val="1526285416"/>
                  </a:ext>
                </a:extLst>
              </a:tr>
              <a:tr h="185399">
                <a:tc>
                  <a:txBody>
                    <a:bodyPr/>
                    <a:lstStyle/>
                    <a:p>
                      <a:endParaRPr lang="en-ZA"/>
                    </a:p>
                  </a:txBody>
                  <a:tcPr/>
                </a:tc>
                <a:tc>
                  <a:txBody>
                    <a:bodyPr/>
                    <a:lstStyle/>
                    <a:p>
                      <a:r>
                        <a:rPr lang="en-US" sz="1400" b="1" dirty="0" err="1"/>
                        <a:t>Color_score</a:t>
                      </a:r>
                      <a:endParaRPr lang="en-ZA" sz="1400" b="1" dirty="0"/>
                    </a:p>
                  </a:txBody>
                  <a:tcPr/>
                </a:tc>
                <a:tc>
                  <a:txBody>
                    <a:bodyPr/>
                    <a:lstStyle/>
                    <a:p>
                      <a:endParaRPr lang="en-ZA"/>
                    </a:p>
                  </a:txBody>
                  <a:tcPr/>
                </a:tc>
                <a:tc>
                  <a:txBody>
                    <a:bodyPr/>
                    <a:lstStyle/>
                    <a:p>
                      <a:endParaRPr lang="en-ZA"/>
                    </a:p>
                  </a:txBody>
                  <a:tcPr/>
                </a:tc>
                <a:tc>
                  <a:txBody>
                    <a:bodyPr/>
                    <a:lstStyle/>
                    <a:p>
                      <a:endParaRPr lang="en-ZA" dirty="0"/>
                    </a:p>
                  </a:txBody>
                  <a:tcPr/>
                </a:tc>
                <a:extLst>
                  <a:ext uri="{0D108BD9-81ED-4DB2-BD59-A6C34878D82A}">
                    <a16:rowId xmlns:a16="http://schemas.microsoft.com/office/drawing/2014/main" val="1084436661"/>
                  </a:ext>
                </a:extLst>
              </a:tr>
            </a:tbl>
          </a:graphicData>
        </a:graphic>
      </p:graphicFrame>
      <p:graphicFrame>
        <p:nvGraphicFramePr>
          <p:cNvPr id="6" name="Table 7">
            <a:extLst>
              <a:ext uri="{FF2B5EF4-FFF2-40B4-BE49-F238E27FC236}">
                <a16:creationId xmlns:a16="http://schemas.microsoft.com/office/drawing/2014/main" id="{301514BB-9615-4DEF-AE11-B1A11DA64FFF}"/>
              </a:ext>
            </a:extLst>
          </p:cNvPr>
          <p:cNvGraphicFramePr>
            <a:graphicFrameLocks noGrp="1"/>
          </p:cNvGraphicFramePr>
          <p:nvPr>
            <p:ph idx="1"/>
            <p:extLst>
              <p:ext uri="{D42A27DB-BD31-4B8C-83A1-F6EECF244321}">
                <p14:modId xmlns:p14="http://schemas.microsoft.com/office/powerpoint/2010/main" val="2973952733"/>
              </p:ext>
            </p:extLst>
          </p:nvPr>
        </p:nvGraphicFramePr>
        <p:xfrm>
          <a:off x="264160" y="2052638"/>
          <a:ext cx="11531600" cy="1285240"/>
        </p:xfrm>
        <a:graphic>
          <a:graphicData uri="http://schemas.openxmlformats.org/drawingml/2006/table">
            <a:tbl>
              <a:tblPr firstRow="1" bandRow="1">
                <a:tableStyleId>{00A15C55-8517-42AA-B614-E9B94910E393}</a:tableStyleId>
              </a:tblPr>
              <a:tblGrid>
                <a:gridCol w="1750025">
                  <a:extLst>
                    <a:ext uri="{9D8B030D-6E8A-4147-A177-3AD203B41FA5}">
                      <a16:colId xmlns:a16="http://schemas.microsoft.com/office/drawing/2014/main" val="3121705944"/>
                    </a:ext>
                  </a:extLst>
                </a:gridCol>
                <a:gridCol w="1956315">
                  <a:extLst>
                    <a:ext uri="{9D8B030D-6E8A-4147-A177-3AD203B41FA5}">
                      <a16:colId xmlns:a16="http://schemas.microsoft.com/office/drawing/2014/main" val="2611489422"/>
                    </a:ext>
                  </a:extLst>
                </a:gridCol>
                <a:gridCol w="1956315">
                  <a:extLst>
                    <a:ext uri="{9D8B030D-6E8A-4147-A177-3AD203B41FA5}">
                      <a16:colId xmlns:a16="http://schemas.microsoft.com/office/drawing/2014/main" val="3881519547"/>
                    </a:ext>
                  </a:extLst>
                </a:gridCol>
                <a:gridCol w="1956315">
                  <a:extLst>
                    <a:ext uri="{9D8B030D-6E8A-4147-A177-3AD203B41FA5}">
                      <a16:colId xmlns:a16="http://schemas.microsoft.com/office/drawing/2014/main" val="1634533729"/>
                    </a:ext>
                  </a:extLst>
                </a:gridCol>
                <a:gridCol w="1956315">
                  <a:extLst>
                    <a:ext uri="{9D8B030D-6E8A-4147-A177-3AD203B41FA5}">
                      <a16:colId xmlns:a16="http://schemas.microsoft.com/office/drawing/2014/main" val="2633498846"/>
                    </a:ext>
                  </a:extLst>
                </a:gridCol>
                <a:gridCol w="1956315">
                  <a:extLst>
                    <a:ext uri="{9D8B030D-6E8A-4147-A177-3AD203B41FA5}">
                      <a16:colId xmlns:a16="http://schemas.microsoft.com/office/drawing/2014/main" val="196431937"/>
                    </a:ext>
                  </a:extLst>
                </a:gridCol>
              </a:tblGrid>
              <a:tr h="370840">
                <a:tc>
                  <a:txBody>
                    <a:bodyPr/>
                    <a:lstStyle/>
                    <a:p>
                      <a:r>
                        <a:rPr lang="en-US" dirty="0"/>
                        <a:t>Dataset characteristics</a:t>
                      </a:r>
                      <a:endParaRPr lang="en-ZA" dirty="0"/>
                    </a:p>
                  </a:txBody>
                  <a:tcPr/>
                </a:tc>
                <a:tc>
                  <a:txBody>
                    <a:bodyPr/>
                    <a:lstStyle/>
                    <a:p>
                      <a:r>
                        <a:rPr lang="en-US" dirty="0"/>
                        <a:t>Associated task</a:t>
                      </a:r>
                      <a:endParaRPr lang="en-ZA" dirty="0"/>
                    </a:p>
                  </a:txBody>
                  <a:tcPr/>
                </a:tc>
                <a:tc>
                  <a:txBody>
                    <a:bodyPr/>
                    <a:lstStyle/>
                    <a:p>
                      <a:r>
                        <a:rPr lang="en-US" dirty="0"/>
                        <a:t>Number of instances </a:t>
                      </a:r>
                      <a:endParaRPr lang="en-ZA" dirty="0"/>
                    </a:p>
                  </a:txBody>
                  <a:tcPr/>
                </a:tc>
                <a:tc>
                  <a:txBody>
                    <a:bodyPr/>
                    <a:lstStyle/>
                    <a:p>
                      <a:r>
                        <a:rPr lang="en-US" dirty="0"/>
                        <a:t>Number of attributes</a:t>
                      </a:r>
                      <a:endParaRPr lang="en-ZA" dirty="0"/>
                    </a:p>
                  </a:txBody>
                  <a:tcPr/>
                </a:tc>
                <a:tc>
                  <a:txBody>
                    <a:bodyPr/>
                    <a:lstStyle/>
                    <a:p>
                      <a:r>
                        <a:rPr lang="en-US" dirty="0"/>
                        <a:t>Area</a:t>
                      </a:r>
                      <a:endParaRPr lang="en-ZA" dirty="0"/>
                    </a:p>
                  </a:txBody>
                  <a:tcPr/>
                </a:tc>
                <a:tc>
                  <a:txBody>
                    <a:bodyPr/>
                    <a:lstStyle/>
                    <a:p>
                      <a:r>
                        <a:rPr lang="en-US" dirty="0"/>
                        <a:t>Missing values</a:t>
                      </a:r>
                      <a:endParaRPr lang="en-ZA" dirty="0"/>
                    </a:p>
                  </a:txBody>
                  <a:tcPr/>
                </a:tc>
                <a:extLst>
                  <a:ext uri="{0D108BD9-81ED-4DB2-BD59-A6C34878D82A}">
                    <a16:rowId xmlns:a16="http://schemas.microsoft.com/office/drawing/2014/main" val="3908333198"/>
                  </a:ext>
                </a:extLst>
              </a:tr>
              <a:tr h="370840">
                <a:tc>
                  <a:txBody>
                    <a:bodyPr/>
                    <a:lstStyle/>
                    <a:p>
                      <a:r>
                        <a:rPr lang="en-US" dirty="0"/>
                        <a:t>Multivariate</a:t>
                      </a:r>
                      <a:endParaRPr lang="en-ZA" dirty="0"/>
                    </a:p>
                  </a:txBody>
                  <a:tcPr/>
                </a:tc>
                <a:tc>
                  <a:txBody>
                    <a:bodyPr/>
                    <a:lstStyle/>
                    <a:p>
                      <a:r>
                        <a:rPr lang="en-US" dirty="0"/>
                        <a:t>Classification</a:t>
                      </a:r>
                      <a:endParaRPr lang="en-ZA" dirty="0"/>
                    </a:p>
                  </a:txBody>
                  <a:tcPr/>
                </a:tc>
                <a:tc>
                  <a:txBody>
                    <a:bodyPr/>
                    <a:lstStyle/>
                    <a:p>
                      <a:r>
                        <a:rPr lang="en-US" dirty="0"/>
                        <a:t>59</a:t>
                      </a:r>
                      <a:endParaRPr lang="en-ZA" dirty="0"/>
                    </a:p>
                  </a:txBody>
                  <a:tcPr/>
                </a:tc>
                <a:tc>
                  <a:txBody>
                    <a:bodyPr/>
                    <a:lstStyle/>
                    <a:p>
                      <a:r>
                        <a:rPr lang="en-US" dirty="0"/>
                        <a:t>7</a:t>
                      </a:r>
                      <a:endParaRPr lang="en-ZA" dirty="0"/>
                    </a:p>
                  </a:txBody>
                  <a:tcPr/>
                </a:tc>
                <a:tc>
                  <a:txBody>
                    <a:bodyPr/>
                    <a:lstStyle/>
                    <a:p>
                      <a:r>
                        <a:rPr lang="en-US" dirty="0"/>
                        <a:t>Research</a:t>
                      </a:r>
                      <a:endParaRPr lang="en-ZA" dirty="0"/>
                    </a:p>
                  </a:txBody>
                  <a:tcPr/>
                </a:tc>
                <a:tc>
                  <a:txBody>
                    <a:bodyPr/>
                    <a:lstStyle/>
                    <a:p>
                      <a:r>
                        <a:rPr lang="en-US" dirty="0"/>
                        <a:t>N/A</a:t>
                      </a:r>
                      <a:endParaRPr lang="en-ZA" dirty="0"/>
                    </a:p>
                  </a:txBody>
                  <a:tcPr/>
                </a:tc>
                <a:extLst>
                  <a:ext uri="{0D108BD9-81ED-4DB2-BD59-A6C34878D82A}">
                    <a16:rowId xmlns:a16="http://schemas.microsoft.com/office/drawing/2014/main" val="3834672741"/>
                  </a:ext>
                </a:extLst>
              </a:tr>
            </a:tbl>
          </a:graphicData>
        </a:graphic>
      </p:graphicFrame>
    </p:spTree>
    <p:extLst>
      <p:ext uri="{BB962C8B-B14F-4D97-AF65-F5344CB8AC3E}">
        <p14:creationId xmlns:p14="http://schemas.microsoft.com/office/powerpoint/2010/main" val="2111322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06D6D-367D-48E2-AB87-25FABA523C12}"/>
              </a:ext>
            </a:extLst>
          </p:cNvPr>
          <p:cNvSpPr>
            <a:spLocks noGrp="1"/>
          </p:cNvSpPr>
          <p:nvPr>
            <p:ph type="title"/>
          </p:nvPr>
        </p:nvSpPr>
        <p:spPr>
          <a:xfrm>
            <a:off x="798511" y="1489038"/>
            <a:ext cx="9404723" cy="979842"/>
          </a:xfrm>
        </p:spPr>
        <p:txBody>
          <a:bodyPr/>
          <a:lstStyle/>
          <a:p>
            <a:r>
              <a:rPr lang="en-US" sz="2400" dirty="0"/>
              <a:t>Missing values</a:t>
            </a:r>
            <a:br>
              <a:rPr lang="en-US" sz="4400" dirty="0"/>
            </a:br>
            <a:endParaRPr lang="en-ZA" dirty="0"/>
          </a:p>
        </p:txBody>
      </p:sp>
      <p:pic>
        <p:nvPicPr>
          <p:cNvPr id="5" name="Content Placeholder 4" descr="Shape&#10;&#10;Description automatically generated">
            <a:extLst>
              <a:ext uri="{FF2B5EF4-FFF2-40B4-BE49-F238E27FC236}">
                <a16:creationId xmlns:a16="http://schemas.microsoft.com/office/drawing/2014/main" id="{D24C1B5B-0CEA-4AF2-BA01-5C77186EFC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7453" y="2225040"/>
            <a:ext cx="6314067" cy="4358640"/>
          </a:xfrm>
        </p:spPr>
      </p:pic>
      <p:sp>
        <p:nvSpPr>
          <p:cNvPr id="8" name="Title 1">
            <a:extLst>
              <a:ext uri="{FF2B5EF4-FFF2-40B4-BE49-F238E27FC236}">
                <a16:creationId xmlns:a16="http://schemas.microsoft.com/office/drawing/2014/main" id="{B7B1CF7C-B2E9-46F7-B9F2-F5CE4A4C4B9A}"/>
              </a:ext>
            </a:extLst>
          </p:cNvPr>
          <p:cNvSpPr txBox="1">
            <a:spLocks/>
          </p:cNvSpPr>
          <p:nvPr/>
        </p:nvSpPr>
        <p:spPr>
          <a:xfrm>
            <a:off x="798511" y="60511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a:t>Exploratory Data Analysis</a:t>
            </a:r>
          </a:p>
          <a:p>
            <a:r>
              <a:rPr lang="en-US" sz="1600" dirty="0"/>
              <a:t>Data wrangling</a:t>
            </a:r>
            <a:br>
              <a:rPr lang="en-US" sz="4400" dirty="0"/>
            </a:br>
            <a:endParaRPr lang="en-ZA" dirty="0"/>
          </a:p>
        </p:txBody>
      </p:sp>
      <p:sp>
        <p:nvSpPr>
          <p:cNvPr id="9" name="Title 1">
            <a:extLst>
              <a:ext uri="{FF2B5EF4-FFF2-40B4-BE49-F238E27FC236}">
                <a16:creationId xmlns:a16="http://schemas.microsoft.com/office/drawing/2014/main" id="{E6AF947C-0D8C-4AB1-974B-CD48AD6C53A9}"/>
              </a:ext>
            </a:extLst>
          </p:cNvPr>
          <p:cNvSpPr txBox="1">
            <a:spLocks/>
          </p:cNvSpPr>
          <p:nvPr/>
        </p:nvSpPr>
        <p:spPr>
          <a:xfrm>
            <a:off x="7276700" y="1584959"/>
            <a:ext cx="4629752" cy="435863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Arial" panose="020B0604020202020204" pitchFamily="34" charset="0"/>
              <a:buChar char="•"/>
            </a:pPr>
            <a:r>
              <a:rPr lang="en-US" sz="2400" dirty="0"/>
              <a:t>Data was very clean, No missing values, in tidy format</a:t>
            </a:r>
          </a:p>
          <a:p>
            <a:pPr marL="342900" indent="-342900">
              <a:buFont typeface="Arial" panose="020B0604020202020204" pitchFamily="34" charset="0"/>
              <a:buChar char="•"/>
            </a:pPr>
            <a:r>
              <a:rPr lang="en-US" sz="2400" dirty="0"/>
              <a:t>Preprocessing preparing the data for modeling</a:t>
            </a:r>
          </a:p>
          <a:p>
            <a:pPr marL="342900" indent="-342900">
              <a:buFont typeface="Arial" panose="020B0604020202020204" pitchFamily="34" charset="0"/>
              <a:buChar char="•"/>
            </a:pPr>
            <a:endParaRPr lang="en-US" sz="2400" dirty="0"/>
          </a:p>
          <a:p>
            <a:r>
              <a:rPr lang="en-US" sz="2400" u="sng" dirty="0"/>
              <a:t>Approach to impute for future reference</a:t>
            </a:r>
            <a:endParaRPr lang="en-ZA" sz="2400" u="sng" dirty="0"/>
          </a:p>
          <a:p>
            <a:pPr marL="342900" indent="-342900">
              <a:buFont typeface="Arial" panose="020B0604020202020204" pitchFamily="34" charset="0"/>
              <a:buChar char="•"/>
            </a:pPr>
            <a:r>
              <a:rPr lang="en-ZA" sz="2000" dirty="0"/>
              <a:t>Categorical base imputer</a:t>
            </a:r>
          </a:p>
          <a:p>
            <a:pPr marL="342900" indent="-342900">
              <a:buFont typeface="Arial" panose="020B0604020202020204" pitchFamily="34" charset="0"/>
              <a:buChar char="•"/>
            </a:pPr>
            <a:r>
              <a:rPr lang="en-ZA" sz="2000" dirty="0"/>
              <a:t>Mean imputer</a:t>
            </a:r>
          </a:p>
          <a:p>
            <a:pPr marL="342900" indent="-342900">
              <a:buFont typeface="Arial" panose="020B0604020202020204" pitchFamily="34" charset="0"/>
              <a:buChar char="•"/>
            </a:pPr>
            <a:r>
              <a:rPr lang="en-ZA" sz="2000" dirty="0"/>
              <a:t>Median imputer</a:t>
            </a:r>
          </a:p>
          <a:p>
            <a:pPr marL="342900" indent="-342900">
              <a:buFont typeface="Arial" panose="020B0604020202020204" pitchFamily="34" charset="0"/>
              <a:buChar char="•"/>
            </a:pPr>
            <a:r>
              <a:rPr lang="en-ZA" sz="2000" dirty="0"/>
              <a:t>Drop columns or rows with NA’s</a:t>
            </a:r>
            <a:endParaRPr lang="en-US" sz="2000" dirty="0"/>
          </a:p>
        </p:txBody>
      </p:sp>
    </p:spTree>
    <p:extLst>
      <p:ext uri="{BB962C8B-B14F-4D97-AF65-F5344CB8AC3E}">
        <p14:creationId xmlns:p14="http://schemas.microsoft.com/office/powerpoint/2010/main" val="2765772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able&#10;&#10;Description automatically generated">
            <a:extLst>
              <a:ext uri="{FF2B5EF4-FFF2-40B4-BE49-F238E27FC236}">
                <a16:creationId xmlns:a16="http://schemas.microsoft.com/office/drawing/2014/main" id="{317C8453-6125-4FAD-A5F5-FC3CB7D25B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8511" y="2293930"/>
            <a:ext cx="7002266" cy="3852870"/>
          </a:xfrm>
        </p:spPr>
      </p:pic>
      <p:sp>
        <p:nvSpPr>
          <p:cNvPr id="4" name="Title 1">
            <a:extLst>
              <a:ext uri="{FF2B5EF4-FFF2-40B4-BE49-F238E27FC236}">
                <a16:creationId xmlns:a16="http://schemas.microsoft.com/office/drawing/2014/main" id="{7FF5BD98-F94E-4E14-8BB6-CA9825419188}"/>
              </a:ext>
            </a:extLst>
          </p:cNvPr>
          <p:cNvSpPr>
            <a:spLocks noGrp="1"/>
          </p:cNvSpPr>
          <p:nvPr>
            <p:ph type="title"/>
          </p:nvPr>
        </p:nvSpPr>
        <p:spPr>
          <a:xfrm>
            <a:off x="646113" y="452438"/>
            <a:ext cx="9404350" cy="1400175"/>
          </a:xfrm>
        </p:spPr>
        <p:txBody>
          <a:bodyPr/>
          <a:lstStyle/>
          <a:p>
            <a:r>
              <a:rPr lang="en-US" sz="4000" dirty="0"/>
              <a:t>Exploratory Data Analysis</a:t>
            </a:r>
            <a:endParaRPr lang="en-ZA" dirty="0"/>
          </a:p>
        </p:txBody>
      </p:sp>
      <p:sp>
        <p:nvSpPr>
          <p:cNvPr id="5" name="Title 1">
            <a:extLst>
              <a:ext uri="{FF2B5EF4-FFF2-40B4-BE49-F238E27FC236}">
                <a16:creationId xmlns:a16="http://schemas.microsoft.com/office/drawing/2014/main" id="{543ECB04-8506-41C8-87FC-6FA78A242129}"/>
              </a:ext>
            </a:extLst>
          </p:cNvPr>
          <p:cNvSpPr txBox="1">
            <a:spLocks/>
          </p:cNvSpPr>
          <p:nvPr/>
        </p:nvSpPr>
        <p:spPr>
          <a:xfrm>
            <a:off x="798511" y="14890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Descriptive Statistics (Numerical)</a:t>
            </a:r>
            <a:br>
              <a:rPr lang="en-US" sz="4400" dirty="0"/>
            </a:br>
            <a:endParaRPr lang="en-ZA" dirty="0"/>
          </a:p>
        </p:txBody>
      </p:sp>
      <p:sp>
        <p:nvSpPr>
          <p:cNvPr id="8" name="Title 1">
            <a:extLst>
              <a:ext uri="{FF2B5EF4-FFF2-40B4-BE49-F238E27FC236}">
                <a16:creationId xmlns:a16="http://schemas.microsoft.com/office/drawing/2014/main" id="{663D724C-3D53-4D26-980C-DF87396CED7B}"/>
              </a:ext>
            </a:extLst>
          </p:cNvPr>
          <p:cNvSpPr txBox="1">
            <a:spLocks/>
          </p:cNvSpPr>
          <p:nvPr/>
        </p:nvSpPr>
        <p:spPr>
          <a:xfrm>
            <a:off x="8212612" y="2972603"/>
            <a:ext cx="3675701" cy="283303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ZA" sz="1600" dirty="0"/>
              <a:t>The numerical values do not have the same scale. Scaling is required for this dataset. There are no data points that immediately appear as anomalous and no zeros in any of the measurement columns. </a:t>
            </a:r>
          </a:p>
        </p:txBody>
      </p:sp>
    </p:spTree>
    <p:extLst>
      <p:ext uri="{BB962C8B-B14F-4D97-AF65-F5344CB8AC3E}">
        <p14:creationId xmlns:p14="http://schemas.microsoft.com/office/powerpoint/2010/main" val="4138765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F5BD98-F94E-4E14-8BB6-CA9825419188}"/>
              </a:ext>
            </a:extLst>
          </p:cNvPr>
          <p:cNvSpPr>
            <a:spLocks noGrp="1"/>
          </p:cNvSpPr>
          <p:nvPr>
            <p:ph type="title"/>
          </p:nvPr>
        </p:nvSpPr>
        <p:spPr>
          <a:xfrm>
            <a:off x="646113" y="452438"/>
            <a:ext cx="9404350" cy="1400175"/>
          </a:xfrm>
        </p:spPr>
        <p:txBody>
          <a:bodyPr/>
          <a:lstStyle/>
          <a:p>
            <a:r>
              <a:rPr lang="en-US" sz="4000" dirty="0"/>
              <a:t>Exploratory Data Analysis</a:t>
            </a:r>
            <a:endParaRPr lang="en-ZA" dirty="0"/>
          </a:p>
        </p:txBody>
      </p:sp>
      <p:sp>
        <p:nvSpPr>
          <p:cNvPr id="5" name="Title 1">
            <a:extLst>
              <a:ext uri="{FF2B5EF4-FFF2-40B4-BE49-F238E27FC236}">
                <a16:creationId xmlns:a16="http://schemas.microsoft.com/office/drawing/2014/main" id="{543ECB04-8506-41C8-87FC-6FA78A242129}"/>
              </a:ext>
            </a:extLst>
          </p:cNvPr>
          <p:cNvSpPr txBox="1">
            <a:spLocks/>
          </p:cNvSpPr>
          <p:nvPr/>
        </p:nvSpPr>
        <p:spPr>
          <a:xfrm>
            <a:off x="798511" y="14890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Balance or Imbalance dataset</a:t>
            </a:r>
            <a:br>
              <a:rPr lang="en-US" sz="4400" dirty="0"/>
            </a:br>
            <a:endParaRPr lang="en-ZA" dirty="0"/>
          </a:p>
        </p:txBody>
      </p:sp>
      <p:pic>
        <p:nvPicPr>
          <p:cNvPr id="8" name="Content Placeholder 7" descr="Chart, pie chart&#10;&#10;Description automatically generated">
            <a:extLst>
              <a:ext uri="{FF2B5EF4-FFF2-40B4-BE49-F238E27FC236}">
                <a16:creationId xmlns:a16="http://schemas.microsoft.com/office/drawing/2014/main" id="{2B939374-5EBA-4323-8A04-8D351B8C5B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758" y="2052638"/>
            <a:ext cx="7806089" cy="4195762"/>
          </a:xfrm>
        </p:spPr>
      </p:pic>
      <p:sp>
        <p:nvSpPr>
          <p:cNvPr id="9" name="Title 1">
            <a:extLst>
              <a:ext uri="{FF2B5EF4-FFF2-40B4-BE49-F238E27FC236}">
                <a16:creationId xmlns:a16="http://schemas.microsoft.com/office/drawing/2014/main" id="{F05F1C7F-30A2-4F8A-90FD-D4C317E29A56}"/>
              </a:ext>
            </a:extLst>
          </p:cNvPr>
          <p:cNvSpPr txBox="1">
            <a:spLocks/>
          </p:cNvSpPr>
          <p:nvPr/>
        </p:nvSpPr>
        <p:spPr>
          <a:xfrm>
            <a:off x="8296976" y="2941816"/>
            <a:ext cx="3166711"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br>
              <a:rPr lang="en-US" sz="4400" dirty="0"/>
            </a:br>
            <a:endParaRPr lang="en-ZA" dirty="0"/>
          </a:p>
        </p:txBody>
      </p:sp>
      <p:sp>
        <p:nvSpPr>
          <p:cNvPr id="10" name="Rectangle 9">
            <a:extLst>
              <a:ext uri="{FF2B5EF4-FFF2-40B4-BE49-F238E27FC236}">
                <a16:creationId xmlns:a16="http://schemas.microsoft.com/office/drawing/2014/main" id="{A2BDEDF0-0882-4270-9257-49E9BB5ACA8E}"/>
              </a:ext>
            </a:extLst>
          </p:cNvPr>
          <p:cNvSpPr/>
          <p:nvPr/>
        </p:nvSpPr>
        <p:spPr>
          <a:xfrm>
            <a:off x="8441356" y="2889212"/>
            <a:ext cx="3643862" cy="646331"/>
          </a:xfrm>
          <a:prstGeom prst="rect">
            <a:avLst/>
          </a:prstGeom>
        </p:spPr>
        <p:txBody>
          <a:bodyPr wrap="square">
            <a:spAutoFit/>
          </a:bodyPr>
          <a:lstStyle/>
          <a:p>
            <a:r>
              <a:rPr lang="en-ZA" dirty="0"/>
              <a:t>The data is pretty much balanced except mandarin</a:t>
            </a:r>
          </a:p>
        </p:txBody>
      </p:sp>
    </p:spTree>
    <p:extLst>
      <p:ext uri="{BB962C8B-B14F-4D97-AF65-F5344CB8AC3E}">
        <p14:creationId xmlns:p14="http://schemas.microsoft.com/office/powerpoint/2010/main" val="2506122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F5BD98-F94E-4E14-8BB6-CA9825419188}"/>
              </a:ext>
            </a:extLst>
          </p:cNvPr>
          <p:cNvSpPr>
            <a:spLocks noGrp="1"/>
          </p:cNvSpPr>
          <p:nvPr>
            <p:ph type="title"/>
          </p:nvPr>
        </p:nvSpPr>
        <p:spPr>
          <a:xfrm>
            <a:off x="646113" y="452438"/>
            <a:ext cx="9404350" cy="1400175"/>
          </a:xfrm>
        </p:spPr>
        <p:txBody>
          <a:bodyPr/>
          <a:lstStyle/>
          <a:p>
            <a:r>
              <a:rPr lang="en-US" sz="4000" dirty="0"/>
              <a:t>Exploratory Data Analysis</a:t>
            </a:r>
            <a:endParaRPr lang="en-ZA" dirty="0"/>
          </a:p>
        </p:txBody>
      </p:sp>
      <p:sp>
        <p:nvSpPr>
          <p:cNvPr id="5" name="Title 1">
            <a:extLst>
              <a:ext uri="{FF2B5EF4-FFF2-40B4-BE49-F238E27FC236}">
                <a16:creationId xmlns:a16="http://schemas.microsoft.com/office/drawing/2014/main" id="{543ECB04-8506-41C8-87FC-6FA78A242129}"/>
              </a:ext>
            </a:extLst>
          </p:cNvPr>
          <p:cNvSpPr txBox="1">
            <a:spLocks/>
          </p:cNvSpPr>
          <p:nvPr/>
        </p:nvSpPr>
        <p:spPr>
          <a:xfrm>
            <a:off x="798511" y="14890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Numerical Feature distribution</a:t>
            </a:r>
            <a:br>
              <a:rPr lang="en-US" sz="4400" dirty="0"/>
            </a:br>
            <a:endParaRPr lang="en-ZA" dirty="0"/>
          </a:p>
        </p:txBody>
      </p:sp>
      <p:pic>
        <p:nvPicPr>
          <p:cNvPr id="8" name="Content Placeholder 7" descr="Chart&#10;&#10;Description automatically generated">
            <a:extLst>
              <a:ext uri="{FF2B5EF4-FFF2-40B4-BE49-F238E27FC236}">
                <a16:creationId xmlns:a16="http://schemas.microsoft.com/office/drawing/2014/main" id="{C1DC3252-A328-45E5-B61C-3F81B93B4B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726" y="1945594"/>
            <a:ext cx="6538753" cy="4627926"/>
          </a:xfrm>
        </p:spPr>
      </p:pic>
      <p:sp>
        <p:nvSpPr>
          <p:cNvPr id="12" name="Rectangle: Rounded Corners 11">
            <a:extLst>
              <a:ext uri="{FF2B5EF4-FFF2-40B4-BE49-F238E27FC236}">
                <a16:creationId xmlns:a16="http://schemas.microsoft.com/office/drawing/2014/main" id="{3E88DA4E-BA97-4812-B59D-212ADF078B05}"/>
              </a:ext>
            </a:extLst>
          </p:cNvPr>
          <p:cNvSpPr/>
          <p:nvPr/>
        </p:nvSpPr>
        <p:spPr>
          <a:xfrm>
            <a:off x="7430703" y="2541447"/>
            <a:ext cx="3686476" cy="34362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Some pairs of attributes are correlated (mass and width). This suggests a high correlation and a predictable relationship. Thus a presence of multicollinearity</a:t>
            </a:r>
          </a:p>
        </p:txBody>
      </p:sp>
    </p:spTree>
    <p:extLst>
      <p:ext uri="{BB962C8B-B14F-4D97-AF65-F5344CB8AC3E}">
        <p14:creationId xmlns:p14="http://schemas.microsoft.com/office/powerpoint/2010/main" val="3682224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F5BD98-F94E-4E14-8BB6-CA9825419188}"/>
              </a:ext>
            </a:extLst>
          </p:cNvPr>
          <p:cNvSpPr>
            <a:spLocks noGrp="1"/>
          </p:cNvSpPr>
          <p:nvPr>
            <p:ph type="title"/>
          </p:nvPr>
        </p:nvSpPr>
        <p:spPr>
          <a:xfrm>
            <a:off x="646113" y="452438"/>
            <a:ext cx="9404350" cy="1400175"/>
          </a:xfrm>
        </p:spPr>
        <p:txBody>
          <a:bodyPr/>
          <a:lstStyle/>
          <a:p>
            <a:r>
              <a:rPr lang="en-US" sz="4000" dirty="0"/>
              <a:t>Exploratory Data Analysis</a:t>
            </a:r>
            <a:endParaRPr lang="en-ZA" dirty="0"/>
          </a:p>
        </p:txBody>
      </p:sp>
      <p:sp>
        <p:nvSpPr>
          <p:cNvPr id="5" name="Title 1">
            <a:extLst>
              <a:ext uri="{FF2B5EF4-FFF2-40B4-BE49-F238E27FC236}">
                <a16:creationId xmlns:a16="http://schemas.microsoft.com/office/drawing/2014/main" id="{543ECB04-8506-41C8-87FC-6FA78A242129}"/>
              </a:ext>
            </a:extLst>
          </p:cNvPr>
          <p:cNvSpPr txBox="1">
            <a:spLocks/>
          </p:cNvSpPr>
          <p:nvPr/>
        </p:nvSpPr>
        <p:spPr>
          <a:xfrm>
            <a:off x="798511" y="1489038"/>
            <a:ext cx="9404723" cy="9798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Feature correlation</a:t>
            </a:r>
            <a:br>
              <a:rPr lang="en-US" sz="4400" dirty="0"/>
            </a:br>
            <a:endParaRPr lang="en-ZA" dirty="0"/>
          </a:p>
        </p:txBody>
      </p:sp>
      <p:pic>
        <p:nvPicPr>
          <p:cNvPr id="7" name="Content Placeholder 6" descr="A picture containing chart&#10;&#10;Description automatically generated">
            <a:extLst>
              <a:ext uri="{FF2B5EF4-FFF2-40B4-BE49-F238E27FC236}">
                <a16:creationId xmlns:a16="http://schemas.microsoft.com/office/drawing/2014/main" id="{D1D9157C-FC9C-446B-A047-1D4F546622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3" y="2052638"/>
            <a:ext cx="10747376" cy="4805362"/>
          </a:xfrm>
        </p:spPr>
      </p:pic>
    </p:spTree>
    <p:extLst>
      <p:ext uri="{BB962C8B-B14F-4D97-AF65-F5344CB8AC3E}">
        <p14:creationId xmlns:p14="http://schemas.microsoft.com/office/powerpoint/2010/main" val="30829138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1F7132FCD0A8640AC937EF95A0E1EF0" ma:contentTypeVersion="19" ma:contentTypeDescription="Create a new document." ma:contentTypeScope="" ma:versionID="5db7e6edc41eeee542b03b048508ef5f">
  <xsd:schema xmlns:xsd="http://www.w3.org/2001/XMLSchema" xmlns:xs="http://www.w3.org/2001/XMLSchema" xmlns:p="http://schemas.microsoft.com/office/2006/metadata/properties" xmlns:ns1="http://schemas.microsoft.com/sharepoint/v3" xmlns:ns3="95757e98-2b43-486c-8ee7-8b03e7fccc8c" xmlns:ns4="c71cef04-48ba-45f0-a9e8-5e42bcb757c3" xmlns:ns5="9e360ddd-0f2b-4b59-8042-8e3711d37447" targetNamespace="http://schemas.microsoft.com/office/2006/metadata/properties" ma:root="true" ma:fieldsID="3ef21bde4eb58b668ce714c6addd6ddc" ns1:_="" ns3:_="" ns4:_="" ns5:_="">
    <xsd:import namespace="http://schemas.microsoft.com/sharepoint/v3"/>
    <xsd:import namespace="95757e98-2b43-486c-8ee7-8b03e7fccc8c"/>
    <xsd:import namespace="c71cef04-48ba-45f0-a9e8-5e42bcb757c3"/>
    <xsd:import namespace="9e360ddd-0f2b-4b59-8042-8e3711d37447"/>
    <xsd:element name="properties">
      <xsd:complexType>
        <xsd:sequence>
          <xsd:element name="documentManagement">
            <xsd:complexType>
              <xsd:all>
                <xsd:element ref="ns3:TaxCatchAll" minOccurs="0"/>
                <xsd:element ref="ns3:TaxCatchAllLabel" minOccurs="0"/>
                <xsd:element ref="ns4:MediaServiceMetadata" minOccurs="0"/>
                <xsd:element ref="ns4:MediaServiceFastMetadata" minOccurs="0"/>
                <xsd:element ref="ns5:SharedWithUsers" minOccurs="0"/>
                <xsd:element ref="ns5:SharedWithDetails" minOccurs="0"/>
                <xsd:element ref="ns5:SharingHintHash" minOccurs="0"/>
                <xsd:element ref="ns1:_ip_UnifiedCompliancePolicyProperties" minOccurs="0"/>
                <xsd:element ref="ns1:_ip_UnifiedCompliancePolicyUIAction" minOccurs="0"/>
                <xsd:element ref="ns4:MediaServiceDateTaken" minOccurs="0"/>
                <xsd:element ref="ns4:MediaServiceAutoTags" minOccurs="0"/>
                <xsd:element ref="ns4:MediaServiceGenerationTime" minOccurs="0"/>
                <xsd:element ref="ns4:MediaServiceEventHashCode" minOccurs="0"/>
                <xsd:element ref="ns4:MediaServiceOCR"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5757e98-2b43-486c-8ee7-8b03e7fccc8c"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2ad131b0-a40f-4379-8447-f10850d83186}" ma:internalName="TaxCatchAll" ma:showField="CatchAllData" ma:web="9e360ddd-0f2b-4b59-8042-8e3711d37447">
      <xsd:complexType>
        <xsd:complexContent>
          <xsd:extension base="dms:MultiChoiceLookup">
            <xsd:sequence>
              <xsd:element name="Value" type="dms:Lookup" maxOccurs="unbounded" minOccurs="0" nillable="true"/>
            </xsd:sequence>
          </xsd:extension>
        </xsd:complexContent>
      </xsd:complexType>
    </xsd:element>
    <xsd:element name="TaxCatchAllLabel" ma:index="9" nillable="true" ma:displayName="Taxonomy Catch All Column1" ma:hidden="true" ma:list="{2ad131b0-a40f-4379-8447-f10850d83186}" ma:internalName="TaxCatchAllLabel" ma:readOnly="true" ma:showField="CatchAllDataLabel" ma:web="9e360ddd-0f2b-4b59-8042-8e3711d3744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c71cef04-48ba-45f0-a9e8-5e42bcb757c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Tags" ma:index="18" nillable="true" ma:displayName="Tags" ma:internalName="MediaServiceAutoTags"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AutoKeyPoints" ma:index="22" nillable="true" ma:displayName="MediaServiceAutoKeyPoints" ma:hidden="true" ma:internalName="MediaServiceAutoKeyPoints" ma:readOnly="true">
      <xsd:simpleType>
        <xsd:restriction base="dms:Note"/>
      </xsd:simpleType>
    </xsd:element>
    <xsd:element name="MediaServiceKeyPoints" ma:index="2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e360ddd-0f2b-4b59-8042-8e3711d3744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haredContentType xmlns="Microsoft.SharePoint.Taxonomy.ContentTypeSync" SourceId="f436eb5e-c63d-4189-9248-e6e0fddb7cf9" ContentTypeId="0x0101" PreviousValue="false"/>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95757e98-2b43-486c-8ee7-8b03e7fccc8c"/>
    <_ip_UnifiedCompliancePolicyProperties xmlns="http://schemas.microsoft.com/sharepoint/v3" xsi:nil="true"/>
  </documentManagement>
</p:properties>
</file>

<file path=customXml/itemProps1.xml><?xml version="1.0" encoding="utf-8"?>
<ds:datastoreItem xmlns:ds="http://schemas.openxmlformats.org/officeDocument/2006/customXml" ds:itemID="{4D736E2B-AD99-4587-8F99-C117A0714C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5757e98-2b43-486c-8ee7-8b03e7fccc8c"/>
    <ds:schemaRef ds:uri="c71cef04-48ba-45f0-a9e8-5e42bcb757c3"/>
    <ds:schemaRef ds:uri="9e360ddd-0f2b-4b59-8042-8e3711d3744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E3923C4-2DF9-4F78-BC47-9DCA0D2FC88E}">
  <ds:schemaRefs>
    <ds:schemaRef ds:uri="Microsoft.SharePoint.Taxonomy.ContentTypeSync"/>
  </ds:schemaRefs>
</ds:datastoreItem>
</file>

<file path=customXml/itemProps3.xml><?xml version="1.0" encoding="utf-8"?>
<ds:datastoreItem xmlns:ds="http://schemas.openxmlformats.org/officeDocument/2006/customXml" ds:itemID="{944521D0-ABC1-40BD-822E-0029EB4D0304}">
  <ds:schemaRefs>
    <ds:schemaRef ds:uri="http://schemas.microsoft.com/sharepoint/v3/contenttype/forms"/>
  </ds:schemaRefs>
</ds:datastoreItem>
</file>

<file path=customXml/itemProps4.xml><?xml version="1.0" encoding="utf-8"?>
<ds:datastoreItem xmlns:ds="http://schemas.openxmlformats.org/officeDocument/2006/customXml" ds:itemID="{08A191FB-2C5C-44CF-865C-5421307B0D79}">
  <ds:schemaRefs>
    <ds:schemaRef ds:uri="http://schemas.microsoft.com/office/infopath/2007/PartnerControls"/>
    <ds:schemaRef ds:uri="http://schemas.microsoft.com/office/2006/documentManagement/types"/>
    <ds:schemaRef ds:uri="http://purl.org/dc/elements/1.1/"/>
    <ds:schemaRef ds:uri="http://purl.org/dc/terms/"/>
    <ds:schemaRef ds:uri="http://schemas.microsoft.com/sharepoint/v3"/>
    <ds:schemaRef ds:uri="http://schemas.openxmlformats.org/package/2006/metadata/core-properties"/>
    <ds:schemaRef ds:uri="9e360ddd-0f2b-4b59-8042-8e3711d37447"/>
    <ds:schemaRef ds:uri="c71cef04-48ba-45f0-a9e8-5e42bcb757c3"/>
    <ds:schemaRef ds:uri="95757e98-2b43-486c-8ee7-8b03e7fccc8c"/>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Ion</Template>
  <TotalTime>3287</TotalTime>
  <Words>493</Words>
  <Application>Microsoft Office PowerPoint</Application>
  <PresentationFormat>Widescreen</PresentationFormat>
  <Paragraphs>120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Century Gothic</vt:lpstr>
      <vt:lpstr>Wingdings</vt:lpstr>
      <vt:lpstr>Wingdings 3</vt:lpstr>
      <vt:lpstr>Ion</vt:lpstr>
      <vt:lpstr>Tshepo Makgoba Data Scientist|Developer 10 March 2021</vt:lpstr>
      <vt:lpstr>MEETING OBJECTIVES</vt:lpstr>
      <vt:lpstr>Background &amp; Problem statement</vt:lpstr>
      <vt:lpstr>Background &amp; Problem statement</vt:lpstr>
      <vt:lpstr>Missing values </vt:lpstr>
      <vt:lpstr>Exploratory Data Analysis</vt:lpstr>
      <vt:lpstr>Exploratory Data Analysis</vt:lpstr>
      <vt:lpstr>Exploratory Data Analysis</vt:lpstr>
      <vt:lpstr>Exploratory Data Analysis</vt:lpstr>
      <vt:lpstr>Exploratory Data Analysis Pre processing</vt:lpstr>
      <vt:lpstr>Modeling</vt:lpstr>
      <vt:lpstr>Modeling</vt:lpstr>
      <vt:lpstr>Modeling</vt:lpstr>
      <vt:lpstr>Modeling</vt:lpstr>
      <vt:lpstr>More Exploration to consider </vt:lpstr>
      <vt:lpstr>Solution &amp; Production architecture</vt:lpstr>
      <vt:lpstr>Summary</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Tshepo Makgoba Data Scientist|Developer 10 March 2021</dc:title>
  <dc:creator>Makgoba, Tshepo ST</dc:creator>
  <cp:lastModifiedBy>Makgoba, Tshepo ST</cp:lastModifiedBy>
  <cp:revision>25</cp:revision>
  <dcterms:created xsi:type="dcterms:W3CDTF">2021-03-08T06:44:40Z</dcterms:created>
  <dcterms:modified xsi:type="dcterms:W3CDTF">2021-03-10T21:56:36Z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27a3850-2850-457c-8efb-fdd5fa4d27d3_Enabled">
    <vt:lpwstr>True</vt:lpwstr>
  </property>
  <property fmtid="{D5CDD505-2E9C-101B-9397-08002B2CF9AE}" pid="3" name="MSIP_Label_027a3850-2850-457c-8efb-fdd5fa4d27d3_SiteId">
    <vt:lpwstr>7369e6ec-faa6-42fa-bc0e-4f332da5b1db</vt:lpwstr>
  </property>
  <property fmtid="{D5CDD505-2E9C-101B-9397-08002B2CF9AE}" pid="4" name="MSIP_Label_027a3850-2850-457c-8efb-fdd5fa4d27d3_Owner">
    <vt:lpwstr>Tshepo.Makgoba@standardbank.co.za</vt:lpwstr>
  </property>
  <property fmtid="{D5CDD505-2E9C-101B-9397-08002B2CF9AE}" pid="5" name="MSIP_Label_027a3850-2850-457c-8efb-fdd5fa4d27d3_SetDate">
    <vt:lpwstr>2021-03-08T06:57:41.4433510Z</vt:lpwstr>
  </property>
  <property fmtid="{D5CDD505-2E9C-101B-9397-08002B2CF9AE}" pid="6" name="MSIP_Label_027a3850-2850-457c-8efb-fdd5fa4d27d3_Name">
    <vt:lpwstr>General (No Protection)</vt:lpwstr>
  </property>
  <property fmtid="{D5CDD505-2E9C-101B-9397-08002B2CF9AE}" pid="7" name="MSIP_Label_027a3850-2850-457c-8efb-fdd5fa4d27d3_Application">
    <vt:lpwstr>Microsoft Azure Information Protection</vt:lpwstr>
  </property>
  <property fmtid="{D5CDD505-2E9C-101B-9397-08002B2CF9AE}" pid="8" name="MSIP_Label_027a3850-2850-457c-8efb-fdd5fa4d27d3_ActionId">
    <vt:lpwstr>077ab0a9-2cdb-4270-a036-1a3fb83915d9</vt:lpwstr>
  </property>
  <property fmtid="{D5CDD505-2E9C-101B-9397-08002B2CF9AE}" pid="9" name="MSIP_Label_027a3850-2850-457c-8efb-fdd5fa4d27d3_Extended_MSFT_Method">
    <vt:lpwstr>Automatic</vt:lpwstr>
  </property>
  <property fmtid="{D5CDD505-2E9C-101B-9397-08002B2CF9AE}" pid="10" name="Sensitivity">
    <vt:lpwstr>General (No Protection)</vt:lpwstr>
  </property>
  <property fmtid="{D5CDD505-2E9C-101B-9397-08002B2CF9AE}" pid="11" name="ContentTypeId">
    <vt:lpwstr>0x010100C1F7132FCD0A8640AC937EF95A0E1EF0</vt:lpwstr>
  </property>
</Properties>
</file>