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sldIdLst>
    <p:sldId id="256" r:id="rId6"/>
    <p:sldId id="257" r:id="rId7"/>
    <p:sldId id="258" r:id="rId8"/>
    <p:sldId id="261" r:id="rId9"/>
    <p:sldId id="260" r:id="rId10"/>
    <p:sldId id="262" r:id="rId11"/>
    <p:sldId id="265" r:id="rId12"/>
    <p:sldId id="264" r:id="rId13"/>
    <p:sldId id="267" r:id="rId14"/>
    <p:sldId id="268" r:id="rId15"/>
    <p:sldId id="269" r:id="rId16"/>
    <p:sldId id="271" r:id="rId17"/>
    <p:sldId id="272" r:id="rId18"/>
    <p:sldId id="270"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EAB80-F475-4064-93D3-496F20655F2D}" v="339" dt="2021-03-10T09:56:23.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p:scale>
          <a:sx n="66" d="100"/>
          <a:sy n="66" d="100"/>
        </p:scale>
        <p:origin x="7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47579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8261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1778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65654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815684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38440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49643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843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5710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2042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0F1B1-2D82-452D-9DF9-41A02FC5E46C}" type="datetimeFigureOut">
              <a:rPr lang="en-ZA" smtClean="0"/>
              <a:t>2021/03/08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8810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0F1B1-2D82-452D-9DF9-41A02FC5E46C}" type="datetimeFigureOut">
              <a:rPr lang="en-ZA" smtClean="0"/>
              <a:t>2021/03/08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64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593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4488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50F1B1-2D82-452D-9DF9-41A02FC5E46C}" type="datetimeFigureOut">
              <a:rPr lang="en-ZA" smtClean="0"/>
              <a:t>2021/03/08</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833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934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0F1B1-2D82-452D-9DF9-41A02FC5E46C}" type="datetimeFigureOut">
              <a:rPr lang="en-ZA" smtClean="0"/>
              <a:t>2021/03/08</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BCD22A-8F60-4879-8C37-C334A9B48A3B}" type="slidenum">
              <a:rPr lang="en-ZA" smtClean="0"/>
              <a:t>‹#›</a:t>
            </a:fld>
            <a:endParaRPr lang="en-ZA"/>
          </a:p>
        </p:txBody>
      </p:sp>
    </p:spTree>
    <p:extLst>
      <p:ext uri="{BB962C8B-B14F-4D97-AF65-F5344CB8AC3E}">
        <p14:creationId xmlns:p14="http://schemas.microsoft.com/office/powerpoint/2010/main" val="31855223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96E-8BD6-4148-AE06-EAF7A59D0FD2}"/>
              </a:ext>
            </a:extLst>
          </p:cNvPr>
          <p:cNvSpPr>
            <a:spLocks noGrp="1"/>
          </p:cNvSpPr>
          <p:nvPr>
            <p:ph type="ctrTitle"/>
          </p:nvPr>
        </p:nvSpPr>
        <p:spPr>
          <a:xfrm>
            <a:off x="1154954" y="1447801"/>
            <a:ext cx="10955765" cy="2402840"/>
          </a:xfrm>
        </p:spPr>
        <p:txBody>
          <a:bodyPr>
            <a:normAutofit/>
          </a:bodyPr>
          <a:lstStyle/>
          <a:p>
            <a:pPr algn="r"/>
            <a:r>
              <a:rPr lang="en-US" sz="2800" dirty="0">
                <a:solidFill>
                  <a:schemeClr val="tx1"/>
                </a:solidFill>
              </a:rPr>
              <a:t>Tshepo Makgoba</a:t>
            </a:r>
            <a:br>
              <a:rPr lang="en-US" sz="2800" dirty="0">
                <a:solidFill>
                  <a:schemeClr val="tx1"/>
                </a:solidFill>
              </a:rPr>
            </a:br>
            <a:r>
              <a:rPr lang="en-US" sz="2800" dirty="0">
                <a:solidFill>
                  <a:schemeClr val="tx1"/>
                </a:solidFill>
              </a:rPr>
              <a:t>Data Scientist|Developer</a:t>
            </a:r>
            <a:br>
              <a:rPr lang="en-US" sz="2800" dirty="0">
                <a:solidFill>
                  <a:schemeClr val="tx1"/>
                </a:solidFill>
              </a:rPr>
            </a:br>
            <a:r>
              <a:rPr lang="en-US" sz="2800" dirty="0">
                <a:solidFill>
                  <a:schemeClr val="tx1"/>
                </a:solidFill>
              </a:rPr>
              <a:t>10 March 2021</a:t>
            </a:r>
            <a:endParaRPr lang="en-ZA" sz="2800" dirty="0">
              <a:solidFill>
                <a:schemeClr val="tx1"/>
              </a:solidFill>
            </a:endParaRPr>
          </a:p>
        </p:txBody>
      </p:sp>
      <p:sp>
        <p:nvSpPr>
          <p:cNvPr id="3" name="Subtitle 2">
            <a:extLst>
              <a:ext uri="{FF2B5EF4-FFF2-40B4-BE49-F238E27FC236}">
                <a16:creationId xmlns:a16="http://schemas.microsoft.com/office/drawing/2014/main" id="{462CDE2C-FEE5-486E-9C7E-5EDA6B45E070}"/>
              </a:ext>
            </a:extLst>
          </p:cNvPr>
          <p:cNvSpPr>
            <a:spLocks noGrp="1"/>
          </p:cNvSpPr>
          <p:nvPr>
            <p:ph type="subTitle" idx="1"/>
          </p:nvPr>
        </p:nvSpPr>
        <p:spPr>
          <a:xfrm>
            <a:off x="1154954" y="4777380"/>
            <a:ext cx="11037045" cy="861420"/>
          </a:xfrm>
        </p:spPr>
        <p:txBody>
          <a:bodyPr>
            <a:normAutofit fontScale="85000" lnSpcReduction="10000"/>
          </a:bodyPr>
          <a:lstStyle/>
          <a:p>
            <a:pPr algn="r"/>
            <a:r>
              <a:rPr lang="en-ZA" sz="4000" dirty="0">
                <a:solidFill>
                  <a:schemeClr val="tx1"/>
                </a:solidFill>
              </a:rPr>
              <a:t>distinguish between different types of fruits</a:t>
            </a:r>
          </a:p>
        </p:txBody>
      </p:sp>
    </p:spTree>
    <p:extLst>
      <p:ext uri="{BB962C8B-B14F-4D97-AF65-F5344CB8AC3E}">
        <p14:creationId xmlns:p14="http://schemas.microsoft.com/office/powerpoint/2010/main" val="13717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importance</a:t>
            </a:r>
            <a:br>
              <a:rPr lang="en-US" sz="4400" dirty="0"/>
            </a:br>
            <a:endParaRPr lang="en-ZA" dirty="0"/>
          </a:p>
        </p:txBody>
      </p:sp>
      <p:pic>
        <p:nvPicPr>
          <p:cNvPr id="7" name="Content Placeholder 6" descr="Chart, bar chart&#10;&#10;Description automatically generated">
            <a:extLst>
              <a:ext uri="{FF2B5EF4-FFF2-40B4-BE49-F238E27FC236}">
                <a16:creationId xmlns:a16="http://schemas.microsoft.com/office/drawing/2014/main" id="{5816FFE9-55D2-4C55-8BDC-D28125428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360" y="2321302"/>
            <a:ext cx="6410961" cy="4160778"/>
          </a:xfrm>
        </p:spPr>
      </p:pic>
    </p:spTree>
    <p:extLst>
      <p:ext uri="{BB962C8B-B14F-4D97-AF65-F5344CB8AC3E}">
        <p14:creationId xmlns:p14="http://schemas.microsoft.com/office/powerpoint/2010/main" val="426393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Baseline Classifier </a:t>
            </a:r>
            <a:br>
              <a:rPr lang="en-US" sz="4400" dirty="0"/>
            </a:br>
            <a:endParaRPr lang="en-ZA" dirty="0"/>
          </a:p>
        </p:txBody>
      </p:sp>
      <p:pic>
        <p:nvPicPr>
          <p:cNvPr id="13" name="Content Placeholder 12" descr="A picture containing text, receipt, screenshot&#10;&#10;Description automatically generated">
            <a:extLst>
              <a:ext uri="{FF2B5EF4-FFF2-40B4-BE49-F238E27FC236}">
                <a16:creationId xmlns:a16="http://schemas.microsoft.com/office/drawing/2014/main" id="{770C142C-F6E7-4617-B657-9859BA5B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73" y="2214880"/>
            <a:ext cx="7452571" cy="4190681"/>
          </a:xfrm>
        </p:spPr>
      </p:pic>
      <p:sp>
        <p:nvSpPr>
          <p:cNvPr id="14" name="Rectangle: Rounded Corners 13">
            <a:extLst>
              <a:ext uri="{FF2B5EF4-FFF2-40B4-BE49-F238E27FC236}">
                <a16:creationId xmlns:a16="http://schemas.microsoft.com/office/drawing/2014/main" id="{9D2EB3CA-D4CA-419C-BC3D-64AA18AF75EF}"/>
              </a:ext>
            </a:extLst>
          </p:cNvPr>
          <p:cNvSpPr/>
          <p:nvPr/>
        </p:nvSpPr>
        <p:spPr>
          <a:xfrm>
            <a:off x="8335478" y="2011680"/>
            <a:ext cx="3363180" cy="3099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baseline model accuracy is 60%. Which will act as a baseline to all models</a:t>
            </a:r>
            <a:endParaRPr lang="en-ZA" dirty="0"/>
          </a:p>
        </p:txBody>
      </p:sp>
    </p:spTree>
    <p:extLst>
      <p:ext uri="{BB962C8B-B14F-4D97-AF65-F5344CB8AC3E}">
        <p14:creationId xmlns:p14="http://schemas.microsoft.com/office/powerpoint/2010/main" val="54341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pic>
        <p:nvPicPr>
          <p:cNvPr id="7" name="Content Placeholder 6" descr="Table&#10;&#10;Description automatically generated">
            <a:extLst>
              <a:ext uri="{FF2B5EF4-FFF2-40B4-BE49-F238E27FC236}">
                <a16:creationId xmlns:a16="http://schemas.microsoft.com/office/drawing/2014/main" id="{42E4B424-EAAC-498F-B3FA-0EABBA664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 y="1981201"/>
            <a:ext cx="8310880" cy="4511040"/>
          </a:xfrm>
        </p:spPr>
      </p:pic>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Classifiers </a:t>
            </a:r>
            <a:br>
              <a:rPr lang="en-US" sz="4400" dirty="0"/>
            </a:br>
            <a:endParaRPr lang="en-ZA" dirty="0"/>
          </a:p>
        </p:txBody>
      </p:sp>
      <p:sp>
        <p:nvSpPr>
          <p:cNvPr id="2" name="Rectangle: Rounded Corners 1">
            <a:extLst>
              <a:ext uri="{FF2B5EF4-FFF2-40B4-BE49-F238E27FC236}">
                <a16:creationId xmlns:a16="http://schemas.microsoft.com/office/drawing/2014/main" id="{404E6332-CB27-4BE8-8A49-8E604B5C5362}"/>
              </a:ext>
            </a:extLst>
          </p:cNvPr>
          <p:cNvSpPr/>
          <p:nvPr/>
        </p:nvSpPr>
        <p:spPr>
          <a:xfrm>
            <a:off x="9153625" y="1981201"/>
            <a:ext cx="2601495" cy="4159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of all the classifier models before parameter </a:t>
            </a:r>
            <a:r>
              <a:rPr lang="en-US" dirty="0" err="1"/>
              <a:t>tunning</a:t>
            </a:r>
            <a:endParaRPr lang="en-ZA" dirty="0"/>
          </a:p>
        </p:txBody>
      </p:sp>
    </p:spTree>
    <p:extLst>
      <p:ext uri="{BB962C8B-B14F-4D97-AF65-F5344CB8AC3E}">
        <p14:creationId xmlns:p14="http://schemas.microsoft.com/office/powerpoint/2010/main" val="265632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Best performing Classifier </a:t>
            </a:r>
            <a:br>
              <a:rPr lang="en-US" sz="4400" dirty="0"/>
            </a:br>
            <a:endParaRPr lang="en-ZA" dirty="0"/>
          </a:p>
        </p:txBody>
      </p:sp>
      <p:pic>
        <p:nvPicPr>
          <p:cNvPr id="8" name="Content Placeholder 7" descr="A picture containing text, receipt, screenshot&#10;&#10;Description automatically generated">
            <a:extLst>
              <a:ext uri="{FF2B5EF4-FFF2-40B4-BE49-F238E27FC236}">
                <a16:creationId xmlns:a16="http://schemas.microsoft.com/office/drawing/2014/main" id="{467D50B0-04A2-40BE-8BE5-52FB136ED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42" y="2331336"/>
            <a:ext cx="6991456" cy="3835066"/>
          </a:xfrm>
        </p:spPr>
      </p:pic>
      <p:sp>
        <p:nvSpPr>
          <p:cNvPr id="10" name="Rectangle: Rounded Corners 9">
            <a:extLst>
              <a:ext uri="{FF2B5EF4-FFF2-40B4-BE49-F238E27FC236}">
                <a16:creationId xmlns:a16="http://schemas.microsoft.com/office/drawing/2014/main" id="{76462F92-C525-42CF-938E-14BD42B7B1BA}"/>
              </a:ext>
            </a:extLst>
          </p:cNvPr>
          <p:cNvSpPr/>
          <p:nvPr/>
        </p:nvSpPr>
        <p:spPr>
          <a:xfrm>
            <a:off x="8518358" y="1852613"/>
            <a:ext cx="3027529" cy="4182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best performing model after parameter tuning. The accuracy is 80%</a:t>
            </a:r>
          </a:p>
          <a:p>
            <a:pPr algn="ctr"/>
            <a:r>
              <a:rPr lang="en-US" dirty="0"/>
              <a:t>And can still be improved.</a:t>
            </a:r>
          </a:p>
          <a:p>
            <a:pPr algn="ctr"/>
            <a:r>
              <a:rPr lang="en-US" dirty="0"/>
              <a:t>It was obtained through grid search </a:t>
            </a:r>
            <a:endParaRPr lang="en-ZA" dirty="0"/>
          </a:p>
        </p:txBody>
      </p:sp>
    </p:spTree>
    <p:extLst>
      <p:ext uri="{BB962C8B-B14F-4D97-AF65-F5344CB8AC3E}">
        <p14:creationId xmlns:p14="http://schemas.microsoft.com/office/powerpoint/2010/main" val="14236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6" name="Title 1">
            <a:extLst>
              <a:ext uri="{FF2B5EF4-FFF2-40B4-BE49-F238E27FC236}">
                <a16:creationId xmlns:a16="http://schemas.microsoft.com/office/drawing/2014/main" id="{3A25772D-EA1C-4A83-830F-8CA0AC08BB90}"/>
              </a:ext>
            </a:extLst>
          </p:cNvPr>
          <p:cNvSpPr txBox="1">
            <a:spLocks/>
          </p:cNvSpPr>
          <p:nvPr/>
        </p:nvSpPr>
        <p:spPr>
          <a:xfrm>
            <a:off x="950911" y="16414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3" name="Content Placeholder 2">
            <a:extLst>
              <a:ext uri="{FF2B5EF4-FFF2-40B4-BE49-F238E27FC236}">
                <a16:creationId xmlns:a16="http://schemas.microsoft.com/office/drawing/2014/main" id="{B1ADBF34-023B-4C7F-821C-0B10953FDF1D}"/>
              </a:ext>
            </a:extLst>
          </p:cNvPr>
          <p:cNvSpPr>
            <a:spLocks noGrp="1"/>
          </p:cNvSpPr>
          <p:nvPr>
            <p:ph idx="1"/>
          </p:nvPr>
        </p:nvSpPr>
        <p:spPr/>
        <p:txBody>
          <a:bodyPr/>
          <a:lstStyle/>
          <a:p>
            <a:r>
              <a:rPr lang="en-US" dirty="0"/>
              <a:t>Parameter tuning</a:t>
            </a:r>
            <a:endParaRPr lang="en-ZA" dirty="0"/>
          </a:p>
        </p:txBody>
      </p:sp>
      <p:sp>
        <p:nvSpPr>
          <p:cNvPr id="8" name="Rectangle: Rounded Corners 7">
            <a:extLst>
              <a:ext uri="{FF2B5EF4-FFF2-40B4-BE49-F238E27FC236}">
                <a16:creationId xmlns:a16="http://schemas.microsoft.com/office/drawing/2014/main" id="{883939B6-DB5D-40DF-98CA-F2B9A0E96A75}"/>
              </a:ext>
            </a:extLst>
          </p:cNvPr>
          <p:cNvSpPr/>
          <p:nvPr/>
        </p:nvSpPr>
        <p:spPr>
          <a:xfrm>
            <a:off x="2926080" y="2621280"/>
            <a:ext cx="4841507" cy="3019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grid search</a:t>
            </a:r>
          </a:p>
          <a:p>
            <a:r>
              <a:rPr lang="en-US" dirty="0"/>
              <a:t>For Random Forest Classifier</a:t>
            </a:r>
          </a:p>
          <a:p>
            <a:pPr algn="ctr"/>
            <a:endParaRPr lang="en-ZA" dirty="0"/>
          </a:p>
        </p:txBody>
      </p:sp>
    </p:spTree>
    <p:extLst>
      <p:ext uri="{BB962C8B-B14F-4D97-AF65-F5344CB8AC3E}">
        <p14:creationId xmlns:p14="http://schemas.microsoft.com/office/powerpoint/2010/main" val="90232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Solution &amp; Production architecture</a:t>
            </a:r>
            <a:endParaRPr lang="en-ZA" sz="4000"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3" name="Content Placeholder 2">
            <a:extLst>
              <a:ext uri="{FF2B5EF4-FFF2-40B4-BE49-F238E27FC236}">
                <a16:creationId xmlns:a16="http://schemas.microsoft.com/office/drawing/2014/main" id="{72A08FB6-7A1E-4B76-B051-758AA669EDB3}"/>
              </a:ext>
            </a:extLst>
          </p:cNvPr>
          <p:cNvSpPr>
            <a:spLocks noGrp="1"/>
          </p:cNvSpPr>
          <p:nvPr>
            <p:ph idx="1"/>
          </p:nvPr>
        </p:nvSpPr>
        <p:spPr>
          <a:xfrm>
            <a:off x="105878" y="972152"/>
            <a:ext cx="11713945" cy="5582652"/>
          </a:xfrm>
        </p:spPr>
        <p:txBody>
          <a:bodyPr/>
          <a:lstStyle/>
          <a:p>
            <a:r>
              <a:rPr lang="en-US" dirty="0"/>
              <a:t>End to end pipeline for fruits classification model</a:t>
            </a:r>
            <a:endParaRPr lang="en-ZA" dirty="0"/>
          </a:p>
        </p:txBody>
      </p:sp>
      <p:sp>
        <p:nvSpPr>
          <p:cNvPr id="10" name="Rectangle: Rounded Corners 9">
            <a:extLst>
              <a:ext uri="{FF2B5EF4-FFF2-40B4-BE49-F238E27FC236}">
                <a16:creationId xmlns:a16="http://schemas.microsoft.com/office/drawing/2014/main" id="{BD0B5250-532C-48E6-833F-8DDCBAA59C5F}"/>
              </a:ext>
            </a:extLst>
          </p:cNvPr>
          <p:cNvSpPr/>
          <p:nvPr/>
        </p:nvSpPr>
        <p:spPr>
          <a:xfrm>
            <a:off x="567890" y="5614826"/>
            <a:ext cx="1684422" cy="535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Problem definition</a:t>
            </a:r>
            <a:endParaRPr lang="en-ZA" sz="1600" dirty="0">
              <a:solidFill>
                <a:schemeClr val="bg1"/>
              </a:solidFill>
            </a:endParaRPr>
          </a:p>
        </p:txBody>
      </p:sp>
      <p:sp>
        <p:nvSpPr>
          <p:cNvPr id="13" name="Rectangle: Rounded Corners 12">
            <a:extLst>
              <a:ext uri="{FF2B5EF4-FFF2-40B4-BE49-F238E27FC236}">
                <a16:creationId xmlns:a16="http://schemas.microsoft.com/office/drawing/2014/main" id="{8B0544E6-55B2-41E0-8688-07A46B3B7015}"/>
              </a:ext>
            </a:extLst>
          </p:cNvPr>
          <p:cNvSpPr/>
          <p:nvPr/>
        </p:nvSpPr>
        <p:spPr>
          <a:xfrm>
            <a:off x="597817" y="4673300"/>
            <a:ext cx="1684424" cy="59875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Business understanding</a:t>
            </a:r>
            <a:endParaRPr lang="en-ZA" sz="1600" dirty="0">
              <a:solidFill>
                <a:schemeClr val="bg1"/>
              </a:solidFill>
            </a:endParaRPr>
          </a:p>
        </p:txBody>
      </p:sp>
      <p:sp>
        <p:nvSpPr>
          <p:cNvPr id="14" name="Rectangle: Rounded Corners 13">
            <a:extLst>
              <a:ext uri="{FF2B5EF4-FFF2-40B4-BE49-F238E27FC236}">
                <a16:creationId xmlns:a16="http://schemas.microsoft.com/office/drawing/2014/main" id="{5FA82783-84A0-48D5-8F27-4BB1A35F2712}"/>
              </a:ext>
            </a:extLst>
          </p:cNvPr>
          <p:cNvSpPr/>
          <p:nvPr/>
        </p:nvSpPr>
        <p:spPr>
          <a:xfrm>
            <a:off x="567887" y="3885939"/>
            <a:ext cx="1684422" cy="46253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a:t>
            </a:r>
            <a:r>
              <a:rPr lang="en-US" dirty="0">
                <a:solidFill>
                  <a:schemeClr val="bg1"/>
                </a:solidFill>
              </a:rPr>
              <a:t> </a:t>
            </a:r>
            <a:r>
              <a:rPr lang="en-US" sz="1600" dirty="0">
                <a:solidFill>
                  <a:schemeClr val="bg1"/>
                </a:solidFill>
              </a:rPr>
              <a:t>Understanding</a:t>
            </a:r>
            <a:endParaRPr lang="en-ZA" sz="1600" dirty="0">
              <a:solidFill>
                <a:schemeClr val="bg1"/>
              </a:solidFill>
            </a:endParaRPr>
          </a:p>
        </p:txBody>
      </p:sp>
      <p:sp>
        <p:nvSpPr>
          <p:cNvPr id="15" name="Rectangle: Rounded Corners 14">
            <a:extLst>
              <a:ext uri="{FF2B5EF4-FFF2-40B4-BE49-F238E27FC236}">
                <a16:creationId xmlns:a16="http://schemas.microsoft.com/office/drawing/2014/main" id="{69CC7BD5-62BF-4B74-8C73-9EAE74C19F2F}"/>
              </a:ext>
            </a:extLst>
          </p:cNvPr>
          <p:cNvSpPr/>
          <p:nvPr/>
        </p:nvSpPr>
        <p:spPr>
          <a:xfrm>
            <a:off x="567888" y="2938612"/>
            <a:ext cx="1684421" cy="6283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SLA understanding</a:t>
            </a:r>
            <a:endParaRPr lang="en-ZA" sz="1600" dirty="0">
              <a:solidFill>
                <a:schemeClr val="bg1"/>
              </a:solidFill>
            </a:endParaRPr>
          </a:p>
        </p:txBody>
      </p:sp>
      <p:sp>
        <p:nvSpPr>
          <p:cNvPr id="16" name="Rectangle: Rounded Corners 15">
            <a:extLst>
              <a:ext uri="{FF2B5EF4-FFF2-40B4-BE49-F238E27FC236}">
                <a16:creationId xmlns:a16="http://schemas.microsoft.com/office/drawing/2014/main" id="{9956FA7D-C6BB-43F3-8C8D-253773DC8898}"/>
              </a:ext>
            </a:extLst>
          </p:cNvPr>
          <p:cNvSpPr/>
          <p:nvPr/>
        </p:nvSpPr>
        <p:spPr>
          <a:xfrm>
            <a:off x="540547" y="1985039"/>
            <a:ext cx="1684422" cy="7215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 Collection</a:t>
            </a:r>
            <a:endParaRPr lang="en-ZA" sz="1600" dirty="0">
              <a:solidFill>
                <a:schemeClr val="bg1"/>
              </a:solidFill>
            </a:endParaRPr>
          </a:p>
        </p:txBody>
      </p:sp>
      <p:sp>
        <p:nvSpPr>
          <p:cNvPr id="18" name="Oval 17">
            <a:extLst>
              <a:ext uri="{FF2B5EF4-FFF2-40B4-BE49-F238E27FC236}">
                <a16:creationId xmlns:a16="http://schemas.microsoft.com/office/drawing/2014/main" id="{082A5954-E070-484C-8184-2DA175A9D0BD}"/>
              </a:ext>
            </a:extLst>
          </p:cNvPr>
          <p:cNvSpPr/>
          <p:nvPr/>
        </p:nvSpPr>
        <p:spPr>
          <a:xfrm>
            <a:off x="2728330" y="1489038"/>
            <a:ext cx="1083694" cy="122824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Analysis</a:t>
            </a:r>
            <a:endParaRPr lang="en-ZA" dirty="0">
              <a:solidFill>
                <a:schemeClr val="bg1"/>
              </a:solidFill>
            </a:endParaRPr>
          </a:p>
        </p:txBody>
      </p:sp>
      <p:sp>
        <p:nvSpPr>
          <p:cNvPr id="19" name="Oval 18">
            <a:extLst>
              <a:ext uri="{FF2B5EF4-FFF2-40B4-BE49-F238E27FC236}">
                <a16:creationId xmlns:a16="http://schemas.microsoft.com/office/drawing/2014/main" id="{1BC037BF-3C66-4877-90B8-0E3C3A87D71C}"/>
              </a:ext>
            </a:extLst>
          </p:cNvPr>
          <p:cNvSpPr/>
          <p:nvPr/>
        </p:nvSpPr>
        <p:spPr>
          <a:xfrm>
            <a:off x="4166300" y="1489038"/>
            <a:ext cx="1105681" cy="122824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Transformation</a:t>
            </a:r>
            <a:endParaRPr lang="en-ZA" dirty="0">
              <a:solidFill>
                <a:schemeClr val="bg1"/>
              </a:solidFill>
            </a:endParaRPr>
          </a:p>
        </p:txBody>
      </p:sp>
      <p:sp>
        <p:nvSpPr>
          <p:cNvPr id="20" name="Rectangle 19">
            <a:extLst>
              <a:ext uri="{FF2B5EF4-FFF2-40B4-BE49-F238E27FC236}">
                <a16:creationId xmlns:a16="http://schemas.microsoft.com/office/drawing/2014/main" id="{82B1BF95-B0B6-4C63-9631-A5618CD6B543}"/>
              </a:ext>
            </a:extLst>
          </p:cNvPr>
          <p:cNvSpPr/>
          <p:nvPr/>
        </p:nvSpPr>
        <p:spPr>
          <a:xfrm>
            <a:off x="5581384" y="1618558"/>
            <a:ext cx="1044342" cy="9378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Feature engineering</a:t>
            </a:r>
            <a:endParaRPr lang="en-ZA" dirty="0">
              <a:solidFill>
                <a:schemeClr val="bg1"/>
              </a:solidFill>
            </a:endParaRPr>
          </a:p>
        </p:txBody>
      </p:sp>
      <p:sp>
        <p:nvSpPr>
          <p:cNvPr id="21" name="Rectangle 20">
            <a:extLst>
              <a:ext uri="{FF2B5EF4-FFF2-40B4-BE49-F238E27FC236}">
                <a16:creationId xmlns:a16="http://schemas.microsoft.com/office/drawing/2014/main" id="{C6F2076F-78D4-4934-9B85-50AA287F9D58}"/>
              </a:ext>
            </a:extLst>
          </p:cNvPr>
          <p:cNvSpPr/>
          <p:nvPr/>
        </p:nvSpPr>
        <p:spPr>
          <a:xfrm>
            <a:off x="6859999" y="1612196"/>
            <a:ext cx="1044342" cy="9168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training </a:t>
            </a:r>
            <a:endParaRPr lang="en-ZA" dirty="0">
              <a:solidFill>
                <a:schemeClr val="bg1"/>
              </a:solidFill>
            </a:endParaRPr>
          </a:p>
        </p:txBody>
      </p:sp>
      <p:sp>
        <p:nvSpPr>
          <p:cNvPr id="22" name="Rectangle 21">
            <a:extLst>
              <a:ext uri="{FF2B5EF4-FFF2-40B4-BE49-F238E27FC236}">
                <a16:creationId xmlns:a16="http://schemas.microsoft.com/office/drawing/2014/main" id="{CDC2D7E6-12E7-47A2-959A-1D3B972EF9B5}"/>
              </a:ext>
            </a:extLst>
          </p:cNvPr>
          <p:cNvSpPr/>
          <p:nvPr/>
        </p:nvSpPr>
        <p:spPr>
          <a:xfrm>
            <a:off x="8171636" y="1018763"/>
            <a:ext cx="926787" cy="17229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evaluation</a:t>
            </a:r>
          </a:p>
          <a:p>
            <a:pPr algn="ctr"/>
            <a:r>
              <a:rPr lang="en-US" dirty="0">
                <a:solidFill>
                  <a:schemeClr val="bg1"/>
                </a:solidFill>
              </a:rPr>
              <a:t>&amp; validation</a:t>
            </a:r>
            <a:endParaRPr lang="en-ZA" dirty="0">
              <a:solidFill>
                <a:schemeClr val="bg1"/>
              </a:solidFill>
            </a:endParaRPr>
          </a:p>
        </p:txBody>
      </p:sp>
      <p:sp>
        <p:nvSpPr>
          <p:cNvPr id="24" name="Callout: Down Arrow 23">
            <a:extLst>
              <a:ext uri="{FF2B5EF4-FFF2-40B4-BE49-F238E27FC236}">
                <a16:creationId xmlns:a16="http://schemas.microsoft.com/office/drawing/2014/main" id="{3567F8F4-F497-4F7A-8C95-441C11B94319}"/>
              </a:ext>
            </a:extLst>
          </p:cNvPr>
          <p:cNvSpPr/>
          <p:nvPr/>
        </p:nvSpPr>
        <p:spPr>
          <a:xfrm>
            <a:off x="10151543" y="1228344"/>
            <a:ext cx="1573468" cy="1961368"/>
          </a:xfrm>
          <a:prstGeom prst="down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deployment</a:t>
            </a:r>
            <a:endParaRPr lang="en-ZA" dirty="0">
              <a:solidFill>
                <a:schemeClr val="bg1"/>
              </a:solidFill>
            </a:endParaRPr>
          </a:p>
        </p:txBody>
      </p:sp>
      <p:sp>
        <p:nvSpPr>
          <p:cNvPr id="25" name="Callout: Down Arrow 24">
            <a:extLst>
              <a:ext uri="{FF2B5EF4-FFF2-40B4-BE49-F238E27FC236}">
                <a16:creationId xmlns:a16="http://schemas.microsoft.com/office/drawing/2014/main" id="{2B8E9273-774C-477D-8EC9-3567A2A2E030}"/>
              </a:ext>
            </a:extLst>
          </p:cNvPr>
          <p:cNvSpPr/>
          <p:nvPr/>
        </p:nvSpPr>
        <p:spPr>
          <a:xfrm>
            <a:off x="10203234" y="3189713"/>
            <a:ext cx="1559227" cy="2179249"/>
          </a:xfrm>
          <a:prstGeom prst="down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monitoring</a:t>
            </a:r>
            <a:endParaRPr lang="en-ZA" dirty="0">
              <a:solidFill>
                <a:schemeClr val="bg1"/>
              </a:solidFill>
            </a:endParaRPr>
          </a:p>
        </p:txBody>
      </p:sp>
      <p:sp>
        <p:nvSpPr>
          <p:cNvPr id="26" name="Rectangle: Rounded Corners 25">
            <a:extLst>
              <a:ext uri="{FF2B5EF4-FFF2-40B4-BE49-F238E27FC236}">
                <a16:creationId xmlns:a16="http://schemas.microsoft.com/office/drawing/2014/main" id="{51FC54B7-F4B5-4B13-B092-A958E900F41E}"/>
              </a:ext>
            </a:extLst>
          </p:cNvPr>
          <p:cNvSpPr/>
          <p:nvPr/>
        </p:nvSpPr>
        <p:spPr>
          <a:xfrm>
            <a:off x="5325543" y="5289998"/>
            <a:ext cx="6298567" cy="99821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APIs or Dashboard or Report</a:t>
            </a:r>
            <a:endParaRPr lang="en-ZA" dirty="0">
              <a:solidFill>
                <a:schemeClr val="bg1"/>
              </a:solidFill>
            </a:endParaRPr>
          </a:p>
        </p:txBody>
      </p:sp>
      <p:sp>
        <p:nvSpPr>
          <p:cNvPr id="30" name="Arrow: U-Turn 29">
            <a:extLst>
              <a:ext uri="{FF2B5EF4-FFF2-40B4-BE49-F238E27FC236}">
                <a16:creationId xmlns:a16="http://schemas.microsoft.com/office/drawing/2014/main" id="{15B89BF7-7FE7-4422-9BE4-F4C5FF45502A}"/>
              </a:ext>
            </a:extLst>
          </p:cNvPr>
          <p:cNvSpPr/>
          <p:nvPr/>
        </p:nvSpPr>
        <p:spPr>
          <a:xfrm rot="5400000">
            <a:off x="1990066" y="4382875"/>
            <a:ext cx="1088332" cy="49493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31" name="Arrow: U-Turn 30">
            <a:extLst>
              <a:ext uri="{FF2B5EF4-FFF2-40B4-BE49-F238E27FC236}">
                <a16:creationId xmlns:a16="http://schemas.microsoft.com/office/drawing/2014/main" id="{0AFDF995-B6CD-47AA-8EFF-630789C6175D}"/>
              </a:ext>
            </a:extLst>
          </p:cNvPr>
          <p:cNvSpPr/>
          <p:nvPr/>
        </p:nvSpPr>
        <p:spPr>
          <a:xfrm rot="16200000">
            <a:off x="-220953" y="4322271"/>
            <a:ext cx="1088332" cy="434669"/>
          </a:xfrm>
          <a:prstGeom prst="uturnArrow">
            <a:avLst>
              <a:gd name="adj1" fmla="val 25000"/>
              <a:gd name="adj2" fmla="val 23252"/>
              <a:gd name="adj3" fmla="val 9121"/>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32" name="Arrow: Up 31">
            <a:extLst>
              <a:ext uri="{FF2B5EF4-FFF2-40B4-BE49-F238E27FC236}">
                <a16:creationId xmlns:a16="http://schemas.microsoft.com/office/drawing/2014/main" id="{3C7F58D8-10E3-4DC4-B6B4-6714E971F61A}"/>
              </a:ext>
            </a:extLst>
          </p:cNvPr>
          <p:cNvSpPr/>
          <p:nvPr/>
        </p:nvSpPr>
        <p:spPr>
          <a:xfrm>
            <a:off x="1347537" y="5187431"/>
            <a:ext cx="57751" cy="53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Arrow: Up 32">
            <a:extLst>
              <a:ext uri="{FF2B5EF4-FFF2-40B4-BE49-F238E27FC236}">
                <a16:creationId xmlns:a16="http://schemas.microsoft.com/office/drawing/2014/main" id="{81A28C9B-AE0C-45FB-9160-B9C1674CF273}"/>
              </a:ext>
            </a:extLst>
          </p:cNvPr>
          <p:cNvSpPr/>
          <p:nvPr/>
        </p:nvSpPr>
        <p:spPr>
          <a:xfrm>
            <a:off x="1337038" y="4228715"/>
            <a:ext cx="45719" cy="4625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Arrow: Up 33">
            <a:extLst>
              <a:ext uri="{FF2B5EF4-FFF2-40B4-BE49-F238E27FC236}">
                <a16:creationId xmlns:a16="http://schemas.microsoft.com/office/drawing/2014/main" id="{4CD248C8-87BC-46CD-81DA-F9BD4C79777C}"/>
              </a:ext>
            </a:extLst>
          </p:cNvPr>
          <p:cNvSpPr/>
          <p:nvPr/>
        </p:nvSpPr>
        <p:spPr>
          <a:xfrm>
            <a:off x="1337038" y="3458544"/>
            <a:ext cx="45719" cy="5368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Arrow: Up 34">
            <a:extLst>
              <a:ext uri="{FF2B5EF4-FFF2-40B4-BE49-F238E27FC236}">
                <a16:creationId xmlns:a16="http://schemas.microsoft.com/office/drawing/2014/main" id="{D58BAA8B-679A-4C54-A7B3-DB4BC6410BE4}"/>
              </a:ext>
            </a:extLst>
          </p:cNvPr>
          <p:cNvSpPr/>
          <p:nvPr/>
        </p:nvSpPr>
        <p:spPr>
          <a:xfrm>
            <a:off x="1337038" y="2621133"/>
            <a:ext cx="45719" cy="4282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Arrow: Right 35">
            <a:extLst>
              <a:ext uri="{FF2B5EF4-FFF2-40B4-BE49-F238E27FC236}">
                <a16:creationId xmlns:a16="http://schemas.microsoft.com/office/drawing/2014/main" id="{1172655A-9F07-4FCB-B2A2-83100442B600}"/>
              </a:ext>
            </a:extLst>
          </p:cNvPr>
          <p:cNvSpPr/>
          <p:nvPr/>
        </p:nvSpPr>
        <p:spPr>
          <a:xfrm>
            <a:off x="2141537" y="2084591"/>
            <a:ext cx="585651" cy="90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Arrow: Right 36">
            <a:extLst>
              <a:ext uri="{FF2B5EF4-FFF2-40B4-BE49-F238E27FC236}">
                <a16:creationId xmlns:a16="http://schemas.microsoft.com/office/drawing/2014/main" id="{13120F4D-BE28-4BAE-B328-C367483D1A06}"/>
              </a:ext>
            </a:extLst>
          </p:cNvPr>
          <p:cNvSpPr/>
          <p:nvPr/>
        </p:nvSpPr>
        <p:spPr>
          <a:xfrm>
            <a:off x="3812024" y="2024433"/>
            <a:ext cx="387464" cy="60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Arrow: Right 37">
            <a:extLst>
              <a:ext uri="{FF2B5EF4-FFF2-40B4-BE49-F238E27FC236}">
                <a16:creationId xmlns:a16="http://schemas.microsoft.com/office/drawing/2014/main" id="{C0DF6C02-BE43-44B7-9F73-8C7815EBF814}"/>
              </a:ext>
            </a:extLst>
          </p:cNvPr>
          <p:cNvSpPr/>
          <p:nvPr/>
        </p:nvSpPr>
        <p:spPr>
          <a:xfrm>
            <a:off x="5255757" y="2008793"/>
            <a:ext cx="3924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Arrow: Right 38">
            <a:extLst>
              <a:ext uri="{FF2B5EF4-FFF2-40B4-BE49-F238E27FC236}">
                <a16:creationId xmlns:a16="http://schemas.microsoft.com/office/drawing/2014/main" id="{38B18EE1-027D-4D58-848A-8156BE5EBBFA}"/>
              </a:ext>
            </a:extLst>
          </p:cNvPr>
          <p:cNvSpPr/>
          <p:nvPr/>
        </p:nvSpPr>
        <p:spPr>
          <a:xfrm flipV="1">
            <a:off x="6592704" y="2024433"/>
            <a:ext cx="33819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Arrow: Right 39">
            <a:extLst>
              <a:ext uri="{FF2B5EF4-FFF2-40B4-BE49-F238E27FC236}">
                <a16:creationId xmlns:a16="http://schemas.microsoft.com/office/drawing/2014/main" id="{1380CC15-197E-409A-8409-149A3E80C736}"/>
              </a:ext>
            </a:extLst>
          </p:cNvPr>
          <p:cNvSpPr/>
          <p:nvPr/>
        </p:nvSpPr>
        <p:spPr>
          <a:xfrm>
            <a:off x="7846009" y="1982133"/>
            <a:ext cx="36773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Arrow: Right 40">
            <a:extLst>
              <a:ext uri="{FF2B5EF4-FFF2-40B4-BE49-F238E27FC236}">
                <a16:creationId xmlns:a16="http://schemas.microsoft.com/office/drawing/2014/main" id="{7DB6E3C9-CD7F-4ADE-9E36-9680ED192843}"/>
              </a:ext>
            </a:extLst>
          </p:cNvPr>
          <p:cNvSpPr/>
          <p:nvPr/>
        </p:nvSpPr>
        <p:spPr>
          <a:xfrm>
            <a:off x="9098424" y="1852613"/>
            <a:ext cx="1066936" cy="91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Arrow: Down 41">
            <a:extLst>
              <a:ext uri="{FF2B5EF4-FFF2-40B4-BE49-F238E27FC236}">
                <a16:creationId xmlns:a16="http://schemas.microsoft.com/office/drawing/2014/main" id="{FD0D2E8F-BD71-4D8F-B9D9-B6D2D7272543}"/>
              </a:ext>
            </a:extLst>
          </p:cNvPr>
          <p:cNvSpPr/>
          <p:nvPr/>
        </p:nvSpPr>
        <p:spPr>
          <a:xfrm>
            <a:off x="9295652" y="1978714"/>
            <a:ext cx="79152" cy="172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Arrow: Down 42">
            <a:extLst>
              <a:ext uri="{FF2B5EF4-FFF2-40B4-BE49-F238E27FC236}">
                <a16:creationId xmlns:a16="http://schemas.microsoft.com/office/drawing/2014/main" id="{B14C4979-CD70-4F56-9FD6-1768E90A4B09}"/>
              </a:ext>
            </a:extLst>
          </p:cNvPr>
          <p:cNvSpPr/>
          <p:nvPr/>
        </p:nvSpPr>
        <p:spPr>
          <a:xfrm>
            <a:off x="9324312" y="4221350"/>
            <a:ext cx="243200" cy="1147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Rectangle: Rounded Corners 43">
            <a:extLst>
              <a:ext uri="{FF2B5EF4-FFF2-40B4-BE49-F238E27FC236}">
                <a16:creationId xmlns:a16="http://schemas.microsoft.com/office/drawing/2014/main" id="{2F2A5D68-C28F-4DF5-A8B0-8825735229F4}"/>
              </a:ext>
            </a:extLst>
          </p:cNvPr>
          <p:cNvSpPr/>
          <p:nvPr/>
        </p:nvSpPr>
        <p:spPr>
          <a:xfrm>
            <a:off x="8614611" y="3458544"/>
            <a:ext cx="1290626" cy="93057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explanation </a:t>
            </a:r>
            <a:endParaRPr lang="en-ZA" dirty="0">
              <a:solidFill>
                <a:schemeClr val="bg1"/>
              </a:solidFill>
            </a:endParaRPr>
          </a:p>
        </p:txBody>
      </p:sp>
      <p:sp>
        <p:nvSpPr>
          <p:cNvPr id="45" name="Rectangle: Rounded Corners 44">
            <a:extLst>
              <a:ext uri="{FF2B5EF4-FFF2-40B4-BE49-F238E27FC236}">
                <a16:creationId xmlns:a16="http://schemas.microsoft.com/office/drawing/2014/main" id="{04679E4D-B48D-4AD1-BA79-30D5866EC74A}"/>
              </a:ext>
            </a:extLst>
          </p:cNvPr>
          <p:cNvSpPr/>
          <p:nvPr/>
        </p:nvSpPr>
        <p:spPr>
          <a:xfrm>
            <a:off x="4199389" y="3371024"/>
            <a:ext cx="1290626" cy="12994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Visualization</a:t>
            </a:r>
            <a:endParaRPr lang="en-ZA" dirty="0">
              <a:solidFill>
                <a:schemeClr val="bg1"/>
              </a:solidFill>
            </a:endParaRPr>
          </a:p>
        </p:txBody>
      </p:sp>
      <p:sp>
        <p:nvSpPr>
          <p:cNvPr id="46" name="Arrow: Down 45">
            <a:extLst>
              <a:ext uri="{FF2B5EF4-FFF2-40B4-BE49-F238E27FC236}">
                <a16:creationId xmlns:a16="http://schemas.microsoft.com/office/drawing/2014/main" id="{456374CF-6306-4A13-8B53-EF933CAE21E5}"/>
              </a:ext>
            </a:extLst>
          </p:cNvPr>
          <p:cNvSpPr/>
          <p:nvPr/>
        </p:nvSpPr>
        <p:spPr>
          <a:xfrm>
            <a:off x="4719140" y="2621133"/>
            <a:ext cx="175755" cy="837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Arrow: Bent-Up 48">
            <a:extLst>
              <a:ext uri="{FF2B5EF4-FFF2-40B4-BE49-F238E27FC236}">
                <a16:creationId xmlns:a16="http://schemas.microsoft.com/office/drawing/2014/main" id="{CE352127-3A23-41C0-A6E2-911ED17568F6}"/>
              </a:ext>
            </a:extLst>
          </p:cNvPr>
          <p:cNvSpPr/>
          <p:nvPr/>
        </p:nvSpPr>
        <p:spPr>
          <a:xfrm rot="5400000">
            <a:off x="4434341" y="5099533"/>
            <a:ext cx="1299487" cy="4829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9950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0A33-3C9B-4651-8B82-70D9D41B4049}"/>
              </a:ext>
            </a:extLst>
          </p:cNvPr>
          <p:cNvSpPr>
            <a:spLocks noGrp="1"/>
          </p:cNvSpPr>
          <p:nvPr>
            <p:ph type="title"/>
          </p:nvPr>
        </p:nvSpPr>
        <p:spPr/>
        <p:txBody>
          <a:bodyPr/>
          <a:lstStyle/>
          <a:p>
            <a:r>
              <a:rPr lang="en-US" dirty="0"/>
              <a:t>MEETING OBJECTIVES</a:t>
            </a:r>
            <a:endParaRPr lang="en-ZA" dirty="0"/>
          </a:p>
        </p:txBody>
      </p:sp>
      <p:sp>
        <p:nvSpPr>
          <p:cNvPr id="3" name="Content Placeholder 2">
            <a:extLst>
              <a:ext uri="{FF2B5EF4-FFF2-40B4-BE49-F238E27FC236}">
                <a16:creationId xmlns:a16="http://schemas.microsoft.com/office/drawing/2014/main" id="{77EBECCA-0B1D-4CB8-B871-98ABE361BA88}"/>
              </a:ext>
            </a:extLst>
          </p:cNvPr>
          <p:cNvSpPr>
            <a:spLocks noGrp="1"/>
          </p:cNvSpPr>
          <p:nvPr>
            <p:ph idx="1"/>
          </p:nvPr>
        </p:nvSpPr>
        <p:spPr/>
        <p:txBody>
          <a:bodyPr>
            <a:normAutofit/>
          </a:bodyPr>
          <a:lstStyle/>
          <a:p>
            <a:r>
              <a:rPr lang="en-US" sz="3200" dirty="0"/>
              <a:t>Project background and Overview</a:t>
            </a:r>
          </a:p>
          <a:p>
            <a:r>
              <a:rPr lang="en-US" sz="3200" dirty="0"/>
              <a:t>Exploratory Data Analysis</a:t>
            </a:r>
          </a:p>
          <a:p>
            <a:r>
              <a:rPr lang="en-US" sz="3200" dirty="0"/>
              <a:t>Modeling &amp; Results</a:t>
            </a:r>
          </a:p>
          <a:p>
            <a:r>
              <a:rPr lang="en-US" sz="3200" dirty="0"/>
              <a:t>Solution &amp; Production architecture</a:t>
            </a:r>
            <a:endParaRPr lang="en-ZA" sz="3200" dirty="0"/>
          </a:p>
        </p:txBody>
      </p:sp>
    </p:spTree>
    <p:extLst>
      <p:ext uri="{BB962C8B-B14F-4D97-AF65-F5344CB8AC3E}">
        <p14:creationId xmlns:p14="http://schemas.microsoft.com/office/powerpoint/2010/main" val="7647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9D47-3E9C-46A4-86AA-FF546927AD32}"/>
              </a:ext>
            </a:extLst>
          </p:cNvPr>
          <p:cNvSpPr>
            <a:spLocks noGrp="1"/>
          </p:cNvSpPr>
          <p:nvPr>
            <p:ph type="title"/>
          </p:nvPr>
        </p:nvSpPr>
        <p:spPr/>
        <p:txBody>
          <a:bodyPr/>
          <a:lstStyle/>
          <a:p>
            <a:r>
              <a:rPr lang="en-US" dirty="0"/>
              <a:t>Background &amp; Problem statement</a:t>
            </a:r>
            <a:endParaRPr lang="en-ZA" dirty="0"/>
          </a:p>
        </p:txBody>
      </p:sp>
      <p:sp>
        <p:nvSpPr>
          <p:cNvPr id="6" name="Content Placeholder 5">
            <a:extLst>
              <a:ext uri="{FF2B5EF4-FFF2-40B4-BE49-F238E27FC236}">
                <a16:creationId xmlns:a16="http://schemas.microsoft.com/office/drawing/2014/main" id="{F67C12ED-C87B-4ECD-90A2-F478BF41EF4F}"/>
              </a:ext>
            </a:extLst>
          </p:cNvPr>
          <p:cNvSpPr>
            <a:spLocks noGrp="1"/>
          </p:cNvSpPr>
          <p:nvPr>
            <p:ph idx="1"/>
          </p:nvPr>
        </p:nvSpPr>
        <p:spPr/>
        <p:txBody>
          <a:bodyPr>
            <a:normAutofit lnSpcReduction="10000"/>
          </a:bodyPr>
          <a:lstStyle/>
          <a:p>
            <a:endParaRPr lang="en-ZA" dirty="0"/>
          </a:p>
          <a:p>
            <a:r>
              <a:rPr lang="en-ZA" dirty="0"/>
              <a:t>This is a supervised classification machine learning problem. It is supervised because there is labelled features and the target that will be used for prediction. During training the model is fed the features and target to learn how to map the data to a prediction. Moreover, this is a classification task because the target value is discrete classes (as opposed to continuous values in regression)</a:t>
            </a:r>
          </a:p>
          <a:p>
            <a:r>
              <a:rPr lang="en-ZA" dirty="0"/>
              <a:t>The fruits dataset was created by </a:t>
            </a:r>
            <a:r>
              <a:rPr lang="en-ZA" dirty="0" err="1"/>
              <a:t>Dr.</a:t>
            </a:r>
            <a:r>
              <a:rPr lang="en-ZA" dirty="0"/>
              <a:t> Iain Murray from University of Edinburgh. He bought a few dozen oranges, lemons and apples of different varieties, and recorded their measurements in a table. And then the professors at University of Michigan formatted the fruits data slightly and it can be downloaded at the link available in the Reference Documents section above.</a:t>
            </a:r>
          </a:p>
          <a:p>
            <a:endParaRPr lang="en-ZA" dirty="0"/>
          </a:p>
        </p:txBody>
      </p:sp>
    </p:spTree>
    <p:extLst>
      <p:ext uri="{BB962C8B-B14F-4D97-AF65-F5344CB8AC3E}">
        <p14:creationId xmlns:p14="http://schemas.microsoft.com/office/powerpoint/2010/main" val="29069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D1CE-7C92-4655-A520-E909EF9C6C0A}"/>
              </a:ext>
            </a:extLst>
          </p:cNvPr>
          <p:cNvSpPr>
            <a:spLocks noGrp="1"/>
          </p:cNvSpPr>
          <p:nvPr>
            <p:ph type="title"/>
          </p:nvPr>
        </p:nvSpPr>
        <p:spPr>
          <a:xfrm>
            <a:off x="646111" y="452718"/>
            <a:ext cx="9404723" cy="918882"/>
          </a:xfrm>
        </p:spPr>
        <p:txBody>
          <a:bodyPr/>
          <a:lstStyle/>
          <a:p>
            <a:r>
              <a:rPr lang="en-US" sz="4000" dirty="0"/>
              <a:t>Exploratory Data Analysis</a:t>
            </a:r>
            <a:endParaRPr lang="en-ZA" dirty="0"/>
          </a:p>
        </p:txBody>
      </p:sp>
      <p:pic>
        <p:nvPicPr>
          <p:cNvPr id="7" name="Content Placeholder 6" descr="Table&#10;&#10;Description automatically generated">
            <a:extLst>
              <a:ext uri="{FF2B5EF4-FFF2-40B4-BE49-F238E27FC236}">
                <a16:creationId xmlns:a16="http://schemas.microsoft.com/office/drawing/2014/main" id="{095BA235-9017-44A6-B5C3-E8B1051B0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70" y="2063453"/>
            <a:ext cx="5398555" cy="4341828"/>
          </a:xfrm>
        </p:spPr>
      </p:pic>
      <p:sp>
        <p:nvSpPr>
          <p:cNvPr id="5" name="Title 1">
            <a:extLst>
              <a:ext uri="{FF2B5EF4-FFF2-40B4-BE49-F238E27FC236}">
                <a16:creationId xmlns:a16="http://schemas.microsoft.com/office/drawing/2014/main" id="{D59966EE-91F4-4F16-B634-AF200576C71E}"/>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view &amp; Key features overview</a:t>
            </a:r>
            <a:br>
              <a:rPr lang="en-US" sz="4400" dirty="0"/>
            </a:br>
            <a:endParaRPr lang="en-ZA" dirty="0"/>
          </a:p>
        </p:txBody>
      </p:sp>
      <p:graphicFrame>
        <p:nvGraphicFramePr>
          <p:cNvPr id="14" name="Table 14">
            <a:extLst>
              <a:ext uri="{FF2B5EF4-FFF2-40B4-BE49-F238E27FC236}">
                <a16:creationId xmlns:a16="http://schemas.microsoft.com/office/drawing/2014/main" id="{D1B6253B-C70D-44F7-B58B-520125F55434}"/>
              </a:ext>
            </a:extLst>
          </p:cNvPr>
          <p:cNvGraphicFramePr>
            <a:graphicFrameLocks noGrp="1"/>
          </p:cNvGraphicFramePr>
          <p:nvPr>
            <p:extLst>
              <p:ext uri="{D42A27DB-BD31-4B8C-83A1-F6EECF244321}">
                <p14:modId xmlns:p14="http://schemas.microsoft.com/office/powerpoint/2010/main" val="3268075444"/>
              </p:ext>
            </p:extLst>
          </p:nvPr>
        </p:nvGraphicFramePr>
        <p:xfrm>
          <a:off x="5563402" y="2063453"/>
          <a:ext cx="6531130" cy="4458832"/>
        </p:xfrm>
        <a:graphic>
          <a:graphicData uri="http://schemas.openxmlformats.org/drawingml/2006/table">
            <a:tbl>
              <a:tblPr firstRow="1" bandRow="1">
                <a:tableStyleId>{5C22544A-7EE6-4342-B048-85BDC9FD1C3A}</a:tableStyleId>
              </a:tblPr>
              <a:tblGrid>
                <a:gridCol w="1306226">
                  <a:extLst>
                    <a:ext uri="{9D8B030D-6E8A-4147-A177-3AD203B41FA5}">
                      <a16:colId xmlns:a16="http://schemas.microsoft.com/office/drawing/2014/main" val="2430098466"/>
                    </a:ext>
                  </a:extLst>
                </a:gridCol>
                <a:gridCol w="1306226">
                  <a:extLst>
                    <a:ext uri="{9D8B030D-6E8A-4147-A177-3AD203B41FA5}">
                      <a16:colId xmlns:a16="http://schemas.microsoft.com/office/drawing/2014/main" val="2133670088"/>
                    </a:ext>
                  </a:extLst>
                </a:gridCol>
                <a:gridCol w="1306226">
                  <a:extLst>
                    <a:ext uri="{9D8B030D-6E8A-4147-A177-3AD203B41FA5}">
                      <a16:colId xmlns:a16="http://schemas.microsoft.com/office/drawing/2014/main" val="161097341"/>
                    </a:ext>
                  </a:extLst>
                </a:gridCol>
                <a:gridCol w="1306226">
                  <a:extLst>
                    <a:ext uri="{9D8B030D-6E8A-4147-A177-3AD203B41FA5}">
                      <a16:colId xmlns:a16="http://schemas.microsoft.com/office/drawing/2014/main" val="3892307601"/>
                    </a:ext>
                  </a:extLst>
                </a:gridCol>
                <a:gridCol w="1306226">
                  <a:extLst>
                    <a:ext uri="{9D8B030D-6E8A-4147-A177-3AD203B41FA5}">
                      <a16:colId xmlns:a16="http://schemas.microsoft.com/office/drawing/2014/main" val="2516286861"/>
                    </a:ext>
                  </a:extLst>
                </a:gridCol>
              </a:tblGrid>
              <a:tr h="557354">
                <a:tc>
                  <a:txBody>
                    <a:bodyPr/>
                    <a:lstStyle/>
                    <a:p>
                      <a:r>
                        <a:rPr lang="en-US" dirty="0"/>
                        <a:t>WHEN</a:t>
                      </a:r>
                      <a:endParaRPr lang="en-ZA" dirty="0"/>
                    </a:p>
                  </a:txBody>
                  <a:tcPr/>
                </a:tc>
                <a:tc>
                  <a:txBody>
                    <a:bodyPr/>
                    <a:lstStyle/>
                    <a:p>
                      <a:r>
                        <a:rPr lang="en-US" dirty="0"/>
                        <a:t>WHAT</a:t>
                      </a:r>
                      <a:endParaRPr lang="en-ZA" dirty="0"/>
                    </a:p>
                  </a:txBody>
                  <a:tcPr/>
                </a:tc>
                <a:tc>
                  <a:txBody>
                    <a:bodyPr/>
                    <a:lstStyle/>
                    <a:p>
                      <a:r>
                        <a:rPr lang="en-US" dirty="0"/>
                        <a:t>WHO</a:t>
                      </a:r>
                      <a:endParaRPr lang="en-ZA" dirty="0"/>
                    </a:p>
                  </a:txBody>
                  <a:tcPr/>
                </a:tc>
                <a:tc>
                  <a:txBody>
                    <a:bodyPr/>
                    <a:lstStyle/>
                    <a:p>
                      <a:r>
                        <a:rPr lang="en-US" dirty="0"/>
                        <a:t>WHERE</a:t>
                      </a:r>
                      <a:endParaRPr lang="en-ZA" dirty="0"/>
                    </a:p>
                  </a:txBody>
                  <a:tcPr/>
                </a:tc>
                <a:tc>
                  <a:txBody>
                    <a:bodyPr/>
                    <a:lstStyle/>
                    <a:p>
                      <a:r>
                        <a:rPr lang="en-US" dirty="0"/>
                        <a:t>HOW</a:t>
                      </a:r>
                      <a:endParaRPr lang="en-ZA" dirty="0"/>
                    </a:p>
                  </a:txBody>
                  <a:tcPr/>
                </a:tc>
                <a:extLst>
                  <a:ext uri="{0D108BD9-81ED-4DB2-BD59-A6C34878D82A}">
                    <a16:rowId xmlns:a16="http://schemas.microsoft.com/office/drawing/2014/main" val="1577447125"/>
                  </a:ext>
                </a:extLst>
              </a:tr>
              <a:tr h="557354">
                <a:tc>
                  <a:txBody>
                    <a:bodyPr/>
                    <a:lstStyle/>
                    <a:p>
                      <a:endParaRPr lang="en-ZA" dirty="0"/>
                    </a:p>
                  </a:txBody>
                  <a:tcPr/>
                </a:tc>
                <a:tc>
                  <a:txBody>
                    <a:bodyPr/>
                    <a:lstStyle/>
                    <a:p>
                      <a:r>
                        <a:rPr lang="en-US" sz="1400" b="1" dirty="0" err="1"/>
                        <a:t>Fruit_name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152804461"/>
                  </a:ext>
                </a:extLst>
              </a:tr>
              <a:tr h="557354">
                <a:tc>
                  <a:txBody>
                    <a:bodyPr/>
                    <a:lstStyle/>
                    <a:p>
                      <a:endParaRPr lang="en-ZA"/>
                    </a:p>
                  </a:txBody>
                  <a:tcPr/>
                </a:tc>
                <a:tc>
                  <a:txBody>
                    <a:bodyPr/>
                    <a:lstStyle/>
                    <a:p>
                      <a:r>
                        <a:rPr lang="en-US" sz="1400" b="1" dirty="0" err="1"/>
                        <a:t>Fruit_label</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799558493"/>
                  </a:ext>
                </a:extLst>
              </a:tr>
              <a:tr h="557354">
                <a:tc>
                  <a:txBody>
                    <a:bodyPr/>
                    <a:lstStyle/>
                    <a:p>
                      <a:endParaRPr lang="en-ZA" dirty="0"/>
                    </a:p>
                  </a:txBody>
                  <a:tcPr/>
                </a:tc>
                <a:tc>
                  <a:txBody>
                    <a:bodyPr/>
                    <a:lstStyle/>
                    <a:p>
                      <a:r>
                        <a:rPr lang="en-US" sz="1400" b="1" dirty="0"/>
                        <a:t>Height</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62384845"/>
                  </a:ext>
                </a:extLst>
              </a:tr>
              <a:tr h="557354">
                <a:tc>
                  <a:txBody>
                    <a:bodyPr/>
                    <a:lstStyle/>
                    <a:p>
                      <a:endParaRPr lang="en-ZA" dirty="0"/>
                    </a:p>
                  </a:txBody>
                  <a:tcPr/>
                </a:tc>
                <a:tc>
                  <a:txBody>
                    <a:bodyPr/>
                    <a:lstStyle/>
                    <a:p>
                      <a:r>
                        <a:rPr lang="en-US" sz="1400" b="1" dirty="0" err="1"/>
                        <a:t>Fruit_subtype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03473002"/>
                  </a:ext>
                </a:extLst>
              </a:tr>
              <a:tr h="557354">
                <a:tc>
                  <a:txBody>
                    <a:bodyPr/>
                    <a:lstStyle/>
                    <a:p>
                      <a:endParaRPr lang="en-ZA" dirty="0"/>
                    </a:p>
                  </a:txBody>
                  <a:tcPr/>
                </a:tc>
                <a:tc>
                  <a:txBody>
                    <a:bodyPr/>
                    <a:lstStyle/>
                    <a:p>
                      <a:r>
                        <a:rPr lang="en-US" sz="1400" b="1" dirty="0"/>
                        <a:t>mass</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179436705"/>
                  </a:ext>
                </a:extLst>
              </a:tr>
              <a:tr h="557354">
                <a:tc>
                  <a:txBody>
                    <a:bodyPr/>
                    <a:lstStyle/>
                    <a:p>
                      <a:endParaRPr lang="en-ZA"/>
                    </a:p>
                  </a:txBody>
                  <a:tcPr/>
                </a:tc>
                <a:tc>
                  <a:txBody>
                    <a:bodyPr/>
                    <a:lstStyle/>
                    <a:p>
                      <a:r>
                        <a:rPr lang="en-US" sz="1400" b="1" dirty="0"/>
                        <a:t>width</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526285416"/>
                  </a:ext>
                </a:extLst>
              </a:tr>
              <a:tr h="557354">
                <a:tc>
                  <a:txBody>
                    <a:bodyPr/>
                    <a:lstStyle/>
                    <a:p>
                      <a:endParaRPr lang="en-ZA"/>
                    </a:p>
                  </a:txBody>
                  <a:tcPr/>
                </a:tc>
                <a:tc>
                  <a:txBody>
                    <a:bodyPr/>
                    <a:lstStyle/>
                    <a:p>
                      <a:r>
                        <a:rPr lang="en-US" sz="1400" b="1" dirty="0" err="1"/>
                        <a:t>Color_score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084436661"/>
                  </a:ext>
                </a:extLst>
              </a:tr>
            </a:tbl>
          </a:graphicData>
        </a:graphic>
      </p:graphicFrame>
    </p:spTree>
    <p:extLst>
      <p:ext uri="{BB962C8B-B14F-4D97-AF65-F5344CB8AC3E}">
        <p14:creationId xmlns:p14="http://schemas.microsoft.com/office/powerpoint/2010/main" val="211132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6D6D-367D-48E2-AB87-25FABA523C12}"/>
              </a:ext>
            </a:extLst>
          </p:cNvPr>
          <p:cNvSpPr>
            <a:spLocks noGrp="1"/>
          </p:cNvSpPr>
          <p:nvPr>
            <p:ph type="title"/>
          </p:nvPr>
        </p:nvSpPr>
        <p:spPr>
          <a:xfrm>
            <a:off x="798511" y="1489038"/>
            <a:ext cx="9404723" cy="979842"/>
          </a:xfrm>
        </p:spPr>
        <p:txBody>
          <a:bodyPr/>
          <a:lstStyle/>
          <a:p>
            <a:r>
              <a:rPr lang="en-US" sz="2400" dirty="0"/>
              <a:t>Missing values</a:t>
            </a:r>
            <a:br>
              <a:rPr lang="en-US" sz="4400" dirty="0"/>
            </a:br>
            <a:endParaRPr lang="en-ZA" dirty="0"/>
          </a:p>
        </p:txBody>
      </p:sp>
      <p:pic>
        <p:nvPicPr>
          <p:cNvPr id="5" name="Content Placeholder 4" descr="Shape&#10;&#10;Description automatically generated">
            <a:extLst>
              <a:ext uri="{FF2B5EF4-FFF2-40B4-BE49-F238E27FC236}">
                <a16:creationId xmlns:a16="http://schemas.microsoft.com/office/drawing/2014/main" id="{D24C1B5B-0CEA-4AF2-BA01-5C77186EF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53" y="2225040"/>
            <a:ext cx="6314067" cy="4358640"/>
          </a:xfrm>
        </p:spPr>
      </p:pic>
      <p:sp>
        <p:nvSpPr>
          <p:cNvPr id="8" name="Title 1">
            <a:extLst>
              <a:ext uri="{FF2B5EF4-FFF2-40B4-BE49-F238E27FC236}">
                <a16:creationId xmlns:a16="http://schemas.microsoft.com/office/drawing/2014/main" id="{B7B1CF7C-B2E9-46F7-B9F2-F5CE4A4C4B9A}"/>
              </a:ext>
            </a:extLst>
          </p:cNvPr>
          <p:cNvSpPr txBox="1">
            <a:spLocks/>
          </p:cNvSpPr>
          <p:nvPr/>
        </p:nvSpPr>
        <p:spPr>
          <a:xfrm>
            <a:off x="798511" y="60511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Exploratory Data Analysis</a:t>
            </a:r>
            <a:br>
              <a:rPr lang="en-US" sz="4400" dirty="0"/>
            </a:br>
            <a:endParaRPr lang="en-ZA" dirty="0"/>
          </a:p>
        </p:txBody>
      </p:sp>
      <p:sp>
        <p:nvSpPr>
          <p:cNvPr id="9" name="Title 1">
            <a:extLst>
              <a:ext uri="{FF2B5EF4-FFF2-40B4-BE49-F238E27FC236}">
                <a16:creationId xmlns:a16="http://schemas.microsoft.com/office/drawing/2014/main" id="{E6AF947C-0D8C-4AB1-974B-CD48AD6C53A9}"/>
              </a:ext>
            </a:extLst>
          </p:cNvPr>
          <p:cNvSpPr txBox="1">
            <a:spLocks/>
          </p:cNvSpPr>
          <p:nvPr/>
        </p:nvSpPr>
        <p:spPr>
          <a:xfrm>
            <a:off x="7276700" y="1584959"/>
            <a:ext cx="4629752" cy="43586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No Missing values</a:t>
            </a:r>
          </a:p>
          <a:p>
            <a:endParaRPr lang="en-US" sz="2400" dirty="0"/>
          </a:p>
          <a:p>
            <a:r>
              <a:rPr lang="en-US" sz="2400" u="sng" dirty="0"/>
              <a:t>Approach to impute for future reference</a:t>
            </a:r>
          </a:p>
          <a:p>
            <a:endParaRPr lang="en-ZA" sz="2400" u="sng" dirty="0"/>
          </a:p>
          <a:p>
            <a:r>
              <a:rPr lang="en-ZA" sz="2400" dirty="0"/>
              <a:t>Categorical base imputer</a:t>
            </a:r>
          </a:p>
          <a:p>
            <a:r>
              <a:rPr lang="en-ZA" sz="2400" dirty="0"/>
              <a:t>Mean imputer</a:t>
            </a:r>
          </a:p>
          <a:p>
            <a:r>
              <a:rPr lang="en-ZA" sz="2400" dirty="0"/>
              <a:t>Median imputer</a:t>
            </a:r>
          </a:p>
          <a:p>
            <a:r>
              <a:rPr lang="en-ZA" sz="2400" dirty="0"/>
              <a:t>Drop </a:t>
            </a:r>
            <a:r>
              <a:rPr lang="en-ZA" sz="2400" dirty="0" err="1"/>
              <a:t>na</a:t>
            </a:r>
            <a:endParaRPr lang="en-US" sz="2400" dirty="0"/>
          </a:p>
        </p:txBody>
      </p:sp>
    </p:spTree>
    <p:extLst>
      <p:ext uri="{BB962C8B-B14F-4D97-AF65-F5344CB8AC3E}">
        <p14:creationId xmlns:p14="http://schemas.microsoft.com/office/powerpoint/2010/main" val="276577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17C8453-6125-4FAD-A5F5-FC3CB7D2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1" y="2293930"/>
            <a:ext cx="7002266" cy="3852870"/>
          </a:xfrm>
        </p:spPr>
      </p:pic>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Descriptive Statistics</a:t>
            </a:r>
            <a:br>
              <a:rPr lang="en-US" sz="4400" dirty="0"/>
            </a:br>
            <a:endParaRPr lang="en-ZA" dirty="0"/>
          </a:p>
        </p:txBody>
      </p:sp>
      <p:sp>
        <p:nvSpPr>
          <p:cNvPr id="8" name="Title 1">
            <a:extLst>
              <a:ext uri="{FF2B5EF4-FFF2-40B4-BE49-F238E27FC236}">
                <a16:creationId xmlns:a16="http://schemas.microsoft.com/office/drawing/2014/main" id="{663D724C-3D53-4D26-980C-DF87396CED7B}"/>
              </a:ext>
            </a:extLst>
          </p:cNvPr>
          <p:cNvSpPr txBox="1">
            <a:spLocks/>
          </p:cNvSpPr>
          <p:nvPr/>
        </p:nvSpPr>
        <p:spPr>
          <a:xfrm>
            <a:off x="8212612" y="2972603"/>
            <a:ext cx="3675701" cy="28330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1600" dirty="0"/>
              <a:t>The numerical values do not have the same scale. Scaling is required for this dataset. There are no data points that immediately appear as anomalous and no zeros in any of the measurement columns. </a:t>
            </a:r>
          </a:p>
        </p:txBody>
      </p:sp>
    </p:spTree>
    <p:extLst>
      <p:ext uri="{BB962C8B-B14F-4D97-AF65-F5344CB8AC3E}">
        <p14:creationId xmlns:p14="http://schemas.microsoft.com/office/powerpoint/2010/main" val="413876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balance</a:t>
            </a:r>
            <a:br>
              <a:rPr lang="en-US" sz="4400" dirty="0"/>
            </a:br>
            <a:endParaRPr lang="en-ZA" dirty="0"/>
          </a:p>
        </p:txBody>
      </p:sp>
      <p:pic>
        <p:nvPicPr>
          <p:cNvPr id="8" name="Content Placeholder 7" descr="Chart, pie chart&#10;&#10;Description automatically generated">
            <a:extLst>
              <a:ext uri="{FF2B5EF4-FFF2-40B4-BE49-F238E27FC236}">
                <a16:creationId xmlns:a16="http://schemas.microsoft.com/office/drawing/2014/main" id="{2B939374-5EBA-4323-8A04-8D351B8C5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58" y="2052638"/>
            <a:ext cx="7806089" cy="4195762"/>
          </a:xfrm>
        </p:spPr>
      </p:pic>
      <p:sp>
        <p:nvSpPr>
          <p:cNvPr id="9" name="Title 1">
            <a:extLst>
              <a:ext uri="{FF2B5EF4-FFF2-40B4-BE49-F238E27FC236}">
                <a16:creationId xmlns:a16="http://schemas.microsoft.com/office/drawing/2014/main" id="{F05F1C7F-30A2-4F8A-90FD-D4C317E29A56}"/>
              </a:ext>
            </a:extLst>
          </p:cNvPr>
          <p:cNvSpPr txBox="1">
            <a:spLocks/>
          </p:cNvSpPr>
          <p:nvPr/>
        </p:nvSpPr>
        <p:spPr>
          <a:xfrm>
            <a:off x="8296976" y="2941816"/>
            <a:ext cx="3166711"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10" name="Rectangle 9">
            <a:extLst>
              <a:ext uri="{FF2B5EF4-FFF2-40B4-BE49-F238E27FC236}">
                <a16:creationId xmlns:a16="http://schemas.microsoft.com/office/drawing/2014/main" id="{A2BDEDF0-0882-4270-9257-49E9BB5ACA8E}"/>
              </a:ext>
            </a:extLst>
          </p:cNvPr>
          <p:cNvSpPr/>
          <p:nvPr/>
        </p:nvSpPr>
        <p:spPr>
          <a:xfrm>
            <a:off x="8441356" y="2889212"/>
            <a:ext cx="3643862" cy="1754326"/>
          </a:xfrm>
          <a:prstGeom prst="rect">
            <a:avLst/>
          </a:prstGeom>
        </p:spPr>
        <p:txBody>
          <a:bodyPr wrap="square">
            <a:spAutoFit/>
          </a:bodyPr>
          <a:lstStyle/>
          <a:p>
            <a:r>
              <a:rPr lang="en-ZA" dirty="0"/>
              <a:t>The data is pretty much balanced except mandarin</a:t>
            </a:r>
          </a:p>
          <a:p>
            <a:endParaRPr lang="en-ZA" dirty="0"/>
          </a:p>
          <a:p>
            <a:r>
              <a:rPr lang="en-ZA" dirty="0"/>
              <a:t>To also improve the model performance. The target variable must be balanced</a:t>
            </a:r>
          </a:p>
        </p:txBody>
      </p:sp>
    </p:spTree>
    <p:extLst>
      <p:ext uri="{BB962C8B-B14F-4D97-AF65-F5344CB8AC3E}">
        <p14:creationId xmlns:p14="http://schemas.microsoft.com/office/powerpoint/2010/main" val="25061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distribution</a:t>
            </a:r>
            <a:br>
              <a:rPr lang="en-US" sz="4400" dirty="0"/>
            </a:br>
            <a:endParaRPr lang="en-ZA" dirty="0"/>
          </a:p>
        </p:txBody>
      </p:sp>
      <p:pic>
        <p:nvPicPr>
          <p:cNvPr id="8" name="Content Placeholder 7" descr="Chart&#10;&#10;Description automatically generated">
            <a:extLst>
              <a:ext uri="{FF2B5EF4-FFF2-40B4-BE49-F238E27FC236}">
                <a16:creationId xmlns:a16="http://schemas.microsoft.com/office/drawing/2014/main" id="{C1DC3252-A328-45E5-B61C-3F81B93B4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26" y="1945594"/>
            <a:ext cx="6538753" cy="4627926"/>
          </a:xfrm>
        </p:spPr>
      </p:pic>
      <p:sp>
        <p:nvSpPr>
          <p:cNvPr id="12" name="Rectangle: Rounded Corners 11">
            <a:extLst>
              <a:ext uri="{FF2B5EF4-FFF2-40B4-BE49-F238E27FC236}">
                <a16:creationId xmlns:a16="http://schemas.microsoft.com/office/drawing/2014/main" id="{3E88DA4E-BA97-4812-B59D-212ADF078B05}"/>
              </a:ext>
            </a:extLst>
          </p:cNvPr>
          <p:cNvSpPr/>
          <p:nvPr/>
        </p:nvSpPr>
        <p:spPr>
          <a:xfrm>
            <a:off x="7430703" y="2541447"/>
            <a:ext cx="3686476" cy="343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Some pairs of attributes are correlated (mass and width). This suggests a high correlation and a predictable relationship. Thus a presence of multicollinearity</a:t>
            </a:r>
          </a:p>
        </p:txBody>
      </p:sp>
    </p:spTree>
    <p:extLst>
      <p:ext uri="{BB962C8B-B14F-4D97-AF65-F5344CB8AC3E}">
        <p14:creationId xmlns:p14="http://schemas.microsoft.com/office/powerpoint/2010/main" val="368222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correlation</a:t>
            </a:r>
            <a:br>
              <a:rPr lang="en-US" sz="4400" dirty="0"/>
            </a:br>
            <a:endParaRPr lang="en-ZA" dirty="0"/>
          </a:p>
        </p:txBody>
      </p:sp>
      <p:pic>
        <p:nvPicPr>
          <p:cNvPr id="7" name="Content Placeholder 6" descr="A picture containing chart&#10;&#10;Description automatically generated">
            <a:extLst>
              <a:ext uri="{FF2B5EF4-FFF2-40B4-BE49-F238E27FC236}">
                <a16:creationId xmlns:a16="http://schemas.microsoft.com/office/drawing/2014/main" id="{D1D9157C-FC9C-446B-A047-1D4F54662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3" y="2052638"/>
            <a:ext cx="8360354" cy="4195762"/>
          </a:xfrm>
        </p:spPr>
      </p:pic>
    </p:spTree>
    <p:extLst>
      <p:ext uri="{BB962C8B-B14F-4D97-AF65-F5344CB8AC3E}">
        <p14:creationId xmlns:p14="http://schemas.microsoft.com/office/powerpoint/2010/main" val="3082913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7132FCD0A8640AC937EF95A0E1EF0" ma:contentTypeVersion="19" ma:contentTypeDescription="Create a new document." ma:contentTypeScope="" ma:versionID="5db7e6edc41eeee542b03b048508ef5f">
  <xsd:schema xmlns:xsd="http://www.w3.org/2001/XMLSchema" xmlns:xs="http://www.w3.org/2001/XMLSchema" xmlns:p="http://schemas.microsoft.com/office/2006/metadata/properties" xmlns:ns1="http://schemas.microsoft.com/sharepoint/v3" xmlns:ns3="95757e98-2b43-486c-8ee7-8b03e7fccc8c" xmlns:ns4="c71cef04-48ba-45f0-a9e8-5e42bcb757c3" xmlns:ns5="9e360ddd-0f2b-4b59-8042-8e3711d37447" targetNamespace="http://schemas.microsoft.com/office/2006/metadata/properties" ma:root="true" ma:fieldsID="3ef21bde4eb58b668ce714c6addd6ddc" ns1:_="" ns3:_="" ns4:_="" ns5:_="">
    <xsd:import namespace="http://schemas.microsoft.com/sharepoint/v3"/>
    <xsd:import namespace="95757e98-2b43-486c-8ee7-8b03e7fccc8c"/>
    <xsd:import namespace="c71cef04-48ba-45f0-a9e8-5e42bcb757c3"/>
    <xsd:import namespace="9e360ddd-0f2b-4b59-8042-8e3711d37447"/>
    <xsd:element name="properties">
      <xsd:complexType>
        <xsd:sequence>
          <xsd:element name="documentManagement">
            <xsd:complexType>
              <xsd:all>
                <xsd:element ref="ns3:TaxCatchAll" minOccurs="0"/>
                <xsd:element ref="ns3:TaxCatchAllLabel" minOccurs="0"/>
                <xsd:element ref="ns4:MediaServiceMetadata" minOccurs="0"/>
                <xsd:element ref="ns4:MediaServiceFastMetadata" minOccurs="0"/>
                <xsd:element ref="ns5:SharedWithUsers" minOccurs="0"/>
                <xsd:element ref="ns5:SharedWithDetails" minOccurs="0"/>
                <xsd:element ref="ns5:SharingHintHash" minOccurs="0"/>
                <xsd:element ref="ns1:_ip_UnifiedCompliancePolicyProperties" minOccurs="0"/>
                <xsd:element ref="ns1:_ip_UnifiedCompliancePolicyUIAction"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757e98-2b43-486c-8ee7-8b03e7fccc8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ad131b0-a40f-4379-8447-f10850d83186}" ma:internalName="TaxCatchAll" ma:showField="CatchAllData" ma:web="9e360ddd-0f2b-4b59-8042-8e3711d3744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2ad131b0-a40f-4379-8447-f10850d83186}" ma:internalName="TaxCatchAllLabel" ma:readOnly="true" ma:showField="CatchAllDataLabel" ma:web="9e360ddd-0f2b-4b59-8042-8e3711d374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1cef04-48ba-45f0-a9e8-5e42bcb757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360ddd-0f2b-4b59-8042-8e3711d3744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f436eb5e-c63d-4189-9248-e6e0fddb7cf9"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757e98-2b43-486c-8ee7-8b03e7fccc8c"/>
    <_ip_UnifiedCompliancePolicyProperties xmlns="http://schemas.microsoft.com/sharepoint/v3" xsi:nil="true"/>
  </documentManagement>
</p:properties>
</file>

<file path=customXml/itemProps1.xml><?xml version="1.0" encoding="utf-8"?>
<ds:datastoreItem xmlns:ds="http://schemas.openxmlformats.org/officeDocument/2006/customXml" ds:itemID="{4D736E2B-AD99-4587-8F99-C117A0714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5757e98-2b43-486c-8ee7-8b03e7fccc8c"/>
    <ds:schemaRef ds:uri="c71cef04-48ba-45f0-a9e8-5e42bcb757c3"/>
    <ds:schemaRef ds:uri="9e360ddd-0f2b-4b59-8042-8e3711d374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3923C4-2DF9-4F78-BC47-9DCA0D2FC88E}">
  <ds:schemaRefs>
    <ds:schemaRef ds:uri="Microsoft.SharePoint.Taxonomy.ContentTypeSync"/>
  </ds:schemaRefs>
</ds:datastoreItem>
</file>

<file path=customXml/itemProps3.xml><?xml version="1.0" encoding="utf-8"?>
<ds:datastoreItem xmlns:ds="http://schemas.openxmlformats.org/officeDocument/2006/customXml" ds:itemID="{944521D0-ABC1-40BD-822E-0029EB4D0304}">
  <ds:schemaRefs>
    <ds:schemaRef ds:uri="http://schemas.microsoft.com/sharepoint/v3/contenttype/forms"/>
  </ds:schemaRefs>
</ds:datastoreItem>
</file>

<file path=customXml/itemProps4.xml><?xml version="1.0" encoding="utf-8"?>
<ds:datastoreItem xmlns:ds="http://schemas.openxmlformats.org/officeDocument/2006/customXml" ds:itemID="{08A191FB-2C5C-44CF-865C-5421307B0D79}">
  <ds:schemaRefs>
    <ds:schemaRef ds:uri="http://schemas.microsoft.com/office/infopath/2007/PartnerControls"/>
    <ds:schemaRef ds:uri="http://schemas.microsoft.com/office/2006/documentManagement/types"/>
    <ds:schemaRef ds:uri="http://purl.org/dc/elements/1.1/"/>
    <ds:schemaRef ds:uri="http://purl.org/dc/terms/"/>
    <ds:schemaRef ds:uri="http://schemas.microsoft.com/sharepoint/v3"/>
    <ds:schemaRef ds:uri="http://schemas.openxmlformats.org/package/2006/metadata/core-properties"/>
    <ds:schemaRef ds:uri="9e360ddd-0f2b-4b59-8042-8e3711d37447"/>
    <ds:schemaRef ds:uri="c71cef04-48ba-45f0-a9e8-5e42bcb757c3"/>
    <ds:schemaRef ds:uri="95757e98-2b43-486c-8ee7-8b03e7fccc8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3083</TotalTime>
  <Words>442</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Tshepo Makgoba Data Scientist|Developer 10 March 2021</vt:lpstr>
      <vt:lpstr>MEETING OBJECTIVES</vt:lpstr>
      <vt:lpstr>Background &amp; Problem statement</vt:lpstr>
      <vt:lpstr>Exploratory Data Analysis</vt:lpstr>
      <vt:lpstr>Missing values </vt:lpstr>
      <vt:lpstr>Exploratory Data Analysis</vt:lpstr>
      <vt:lpstr>Exploratory Data Analysis</vt:lpstr>
      <vt:lpstr>Exploratory Data Analysis</vt:lpstr>
      <vt:lpstr>Exploratory Data Analysis</vt:lpstr>
      <vt:lpstr>Exploratory Data Analysis</vt:lpstr>
      <vt:lpstr>Modeling</vt:lpstr>
      <vt:lpstr>Modeling</vt:lpstr>
      <vt:lpstr>Modeling</vt:lpstr>
      <vt:lpstr>Modeling</vt:lpstr>
      <vt:lpstr>Solution &amp; Production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Tshepo Makgoba Data Scientist|Developer 10 March 2021</dc:title>
  <dc:creator>Makgoba, Tshepo ST</dc:creator>
  <cp:lastModifiedBy>Makgoba, Tshepo ST</cp:lastModifiedBy>
  <cp:revision>2</cp:revision>
  <dcterms:created xsi:type="dcterms:W3CDTF">2021-03-08T06:44:40Z</dcterms:created>
  <dcterms:modified xsi:type="dcterms:W3CDTF">2021-03-10T10:08:16Z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Tshepo.Makgoba@standardbank.co.za</vt:lpwstr>
  </property>
  <property fmtid="{D5CDD505-2E9C-101B-9397-08002B2CF9AE}" pid="5" name="MSIP_Label_027a3850-2850-457c-8efb-fdd5fa4d27d3_SetDate">
    <vt:lpwstr>2021-03-08T06:57:41.4433510Z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077ab0a9-2cdb-4270-a036-1a3fb83915d9</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y fmtid="{D5CDD505-2E9C-101B-9397-08002B2CF9AE}" pid="11" name="ContentTypeId">
    <vt:lpwstr>0x010100C1F7132FCD0A8640AC937EF95A0E1EF0</vt:lpwstr>
  </property>
</Properties>
</file>