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97" r:id="rId2"/>
    <p:sldId id="307" r:id="rId3"/>
    <p:sldId id="277" r:id="rId4"/>
    <p:sldId id="280" r:id="rId5"/>
    <p:sldId id="292" r:id="rId6"/>
    <p:sldId id="300" r:id="rId7"/>
    <p:sldId id="298" r:id="rId8"/>
    <p:sldId id="301" r:id="rId9"/>
    <p:sldId id="302" r:id="rId10"/>
    <p:sldId id="299" r:id="rId11"/>
    <p:sldId id="286" r:id="rId12"/>
    <p:sldId id="283" r:id="rId13"/>
    <p:sldId id="308" r:id="rId14"/>
    <p:sldId id="303" r:id="rId15"/>
    <p:sldId id="304" r:id="rId16"/>
    <p:sldId id="305" r:id="rId17"/>
    <p:sldId id="306" r:id="rId18"/>
    <p:sldId id="275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Hanley" initials="JH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99"/>
    <a:srgbClr val="DE0000"/>
    <a:srgbClr val="99CC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7158" autoAdjust="0"/>
  </p:normalViewPr>
  <p:slideViewPr>
    <p:cSldViewPr showGuides="1">
      <p:cViewPr>
        <p:scale>
          <a:sx n="73" d="100"/>
          <a:sy n="73" d="100"/>
        </p:scale>
        <p:origin x="-2640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INT\Office\global\SelectUSA\Presentations,%20Fact%20Sheets%20and%20Reference%20Materials\Data,%20Statistics,%20and%20Information\FDIUS%20Detailed%20Industry%202008-2014%20-Ind%20Breakout%20Graph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77894245568399"/>
          <c:y val="0.13827995474172766"/>
          <c:w val="0.62187731277423342"/>
          <c:h val="0.88217845901329872"/>
        </c:manualLayout>
      </c:layout>
      <c:pie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-0.21180982847761617"/>
                  <c:y val="0.12138134319064479"/>
                </c:manualLayout>
              </c:layout>
              <c:tx>
                <c:rich>
                  <a:bodyPr/>
                  <a:lstStyle/>
                  <a:p>
                    <a:pPr>
                      <a:defRPr sz="900" b="1">
                        <a:solidFill>
                          <a:schemeClr val="bg1"/>
                        </a:solidFill>
                        <a:latin typeface="Calibri" panose="020F0502020204030204" pitchFamily="34" charset="0"/>
                      </a:defRPr>
                    </a:pPr>
                    <a:r>
                      <a:rPr lang="en-US" sz="900" b="1" baseline="0">
                        <a:latin typeface="Calibri" panose="020F0502020204030204" pitchFamily="34" charset="0"/>
                      </a:rPr>
                      <a:t>CHEMICALS, $340.1B, 32%</a:t>
                    </a:r>
                    <a:endParaRPr lang="en-US" baseline="0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9.5091080300697794E-2"/>
                  <c:y val="-0.17045633449411413"/>
                </c:manualLayout>
              </c:layout>
              <c:tx>
                <c:rich>
                  <a:bodyPr/>
                  <a:lstStyle/>
                  <a:p>
                    <a:pPr>
                      <a:defRPr sz="900" b="1">
                        <a:solidFill>
                          <a:schemeClr val="bg1"/>
                        </a:solidFill>
                        <a:latin typeface="Calibri" panose="020F0502020204030204" pitchFamily="34" charset="0"/>
                      </a:defRPr>
                    </a:pPr>
                    <a:r>
                      <a:rPr lang="en-US" sz="900" b="1" baseline="0">
                        <a:latin typeface="Calibri" panose="020F0502020204030204" pitchFamily="34" charset="0"/>
                      </a:rPr>
                      <a:t>OTHER MANUFACTURING, $272.9B, 26%</a:t>
                    </a:r>
                    <a:endParaRPr lang="en-US" baseline="0"/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>
                      <a:defRPr sz="900" b="1">
                        <a:solidFill>
                          <a:schemeClr val="bg1"/>
                        </a:solidFill>
                        <a:latin typeface="Calibri" panose="020F0502020204030204" pitchFamily="34" charset="0"/>
                      </a:defRPr>
                    </a:pPr>
                    <a:r>
                      <a:rPr lang="en-US" sz="900" b="1" baseline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TRANSPORTATION EQUIP, $110.4B, 11%</a:t>
                    </a:r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 w="25400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pPr>
                      <a:defRPr sz="900" b="1">
                        <a:solidFill>
                          <a:schemeClr val="bg1"/>
                        </a:solidFill>
                        <a:latin typeface="Calibri" panose="020F0502020204030204" pitchFamily="34" charset="0"/>
                      </a:defRPr>
                    </a:pPr>
                    <a:r>
                      <a:rPr lang="en-US" sz="900" b="1" baseline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MACHINERY, $91.6B, 9%</a:t>
                    </a:r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 w="25400">
                  <a:noFill/>
                </a:ln>
              </c:sp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16687451227204186"/>
                  <c:y val="6.6239959409380378E-2"/>
                </c:manualLayout>
              </c:layout>
              <c:tx>
                <c:rich>
                  <a:bodyPr/>
                  <a:lstStyle/>
                  <a:p>
                    <a:pPr>
                      <a:defRPr sz="900" b="1">
                        <a:solidFill>
                          <a:schemeClr val="bg1"/>
                        </a:solidFill>
                        <a:latin typeface="Calibri" panose="020F0502020204030204" pitchFamily="34" charset="0"/>
                      </a:defRPr>
                    </a:pPr>
                    <a:r>
                      <a:rPr lang="en-US" sz="900" b="1" baseline="0">
                        <a:solidFill>
                          <a:schemeClr val="bg1"/>
                        </a:solidFill>
                        <a:latin typeface="Calibri" panose="020F0502020204030204" pitchFamily="34" charset="0"/>
                      </a:rPr>
                      <a:t>FOOD, $83.6B, 8%</a:t>
                    </a:r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 w="25400">
                  <a:noFill/>
                </a:ln>
              </c:spPr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900" b="1" baseline="0">
                        <a:latin typeface="Calibri" panose="020F0502020204030204" pitchFamily="34" charset="0"/>
                      </a:rPr>
                      <a:t>PRIMARY AND FABRICATED METALS, $52.2B, 5%</a:t>
                    </a:r>
                    <a:endParaRPr lang="en-US" baseline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3.4728716221433314E-3"/>
                  <c:y val="1.1489354682619993E-3"/>
                </c:manualLayout>
              </c:layout>
              <c:tx>
                <c:rich>
                  <a:bodyPr/>
                  <a:lstStyle/>
                  <a:p>
                    <a:r>
                      <a:rPr lang="en-US" sz="900" b="1" baseline="0">
                        <a:latin typeface="Calibri" panose="020F0502020204030204" pitchFamily="34" charset="0"/>
                      </a:rPr>
                      <a:t>COMPUTERS AND ELECTRONIC PRODUCTS, $51.1B, 5%</a:t>
                    </a:r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3.8940087816981037E-2"/>
                  <c:y val="-1.1830397657169311E-2"/>
                </c:manualLayout>
              </c:layout>
              <c:tx>
                <c:rich>
                  <a:bodyPr/>
                  <a:lstStyle/>
                  <a:p>
                    <a:r>
                      <a:rPr lang="en-US" sz="900" b="1" baseline="0">
                        <a:latin typeface="Calibri" panose="020F0502020204030204" pitchFamily="34" charset="0"/>
                      </a:rPr>
                      <a:t>ELECTRICAL EQUIP, APPLICANCES, AND COMPONENTS, $43.5B, 4%</a:t>
                    </a:r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00" b="1">
                    <a:latin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</c:dLbls>
          <c:cat>
            <c:strRef>
              <c:f>'Mfg Pie and Bar'!$J$13:$J$20</c:f>
              <c:strCache>
                <c:ptCount val="8"/>
                <c:pt idx="0">
                  <c:v>Chemicals</c:v>
                </c:pt>
                <c:pt idx="1">
                  <c:v>Other manufacturing</c:v>
                </c:pt>
                <c:pt idx="2">
                  <c:v>Transportation equipment</c:v>
                </c:pt>
                <c:pt idx="3">
                  <c:v>Machinery</c:v>
                </c:pt>
                <c:pt idx="4">
                  <c:v>Food</c:v>
                </c:pt>
                <c:pt idx="5">
                  <c:v>Primary and fabricated metals</c:v>
                </c:pt>
                <c:pt idx="6">
                  <c:v>Computers and electronic products</c:v>
                </c:pt>
                <c:pt idx="7">
                  <c:v>Electrical equipment, appliances, and components</c:v>
                </c:pt>
              </c:strCache>
            </c:strRef>
          </c:cat>
          <c:val>
            <c:numRef>
              <c:f>'Mfg Pie and Bar'!$L$13:$L$20</c:f>
              <c:numCache>
                <c:formatCode>#,##0</c:formatCode>
                <c:ptCount val="8"/>
                <c:pt idx="0">
                  <c:v>340108</c:v>
                </c:pt>
                <c:pt idx="1">
                  <c:v>272909</c:v>
                </c:pt>
                <c:pt idx="2">
                  <c:v>110354</c:v>
                </c:pt>
                <c:pt idx="3">
                  <c:v>91634</c:v>
                </c:pt>
                <c:pt idx="4">
                  <c:v>83685</c:v>
                </c:pt>
                <c:pt idx="5">
                  <c:v>52203</c:v>
                </c:pt>
                <c:pt idx="6">
                  <c:v>51112</c:v>
                </c:pt>
                <c:pt idx="7">
                  <c:v>43517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novermesse.de/en/exhibition/trade-fair-line-up/industrial-supply/" TargetMode="External"/><Relationship Id="rId2" Type="http://schemas.openxmlformats.org/officeDocument/2006/relationships/hyperlink" Target="http://www.hannovermesse.de/en/exhibition/trade-fair-line-up/industrial-automation/" TargetMode="External"/><Relationship Id="rId1" Type="http://schemas.openxmlformats.org/officeDocument/2006/relationships/hyperlink" Target="http://www.gaccmidwest.org/hannover-messe-2016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novermesse.de/en/exhibition/trade-fair-line-up/digital-factory/" TargetMode="External"/><Relationship Id="rId2" Type="http://schemas.openxmlformats.org/officeDocument/2006/relationships/hyperlink" Target="http://www.hannovermesse.de/en/exhibition/trade-fair-line-up/research-technology/" TargetMode="External"/><Relationship Id="rId1" Type="http://schemas.openxmlformats.org/officeDocument/2006/relationships/hyperlink" Target="http://www.hannovermesse.de/en/exhibition/trade-fair-line-up/energy/" TargetMode="External"/><Relationship Id="rId5" Type="http://schemas.openxmlformats.org/officeDocument/2006/relationships/hyperlink" Target="http://www.hannovermesse.de/en/exhibition/trade-fair-line-up/industrial-supply/" TargetMode="External"/><Relationship Id="rId4" Type="http://schemas.openxmlformats.org/officeDocument/2006/relationships/hyperlink" Target="http://www.hannovermesse.de/en/exhibition/trade-fair-line-up/energy/exhibit-energy/additional-formats/mobilitec.xhtml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novermesse.de/en/exhibition/trade-fair-line-up/industrial-supply/" TargetMode="External"/><Relationship Id="rId2" Type="http://schemas.openxmlformats.org/officeDocument/2006/relationships/hyperlink" Target="http://www.hannovermesse.de/en/exhibition/trade-fair-line-up/industrial-automation/" TargetMode="External"/><Relationship Id="rId1" Type="http://schemas.openxmlformats.org/officeDocument/2006/relationships/hyperlink" Target="http://www.gaccmidwest.org/hannover-messe-2016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novermesse.de/en/exhibition/trade-fair-line-up/digital-factory/" TargetMode="External"/><Relationship Id="rId2" Type="http://schemas.openxmlformats.org/officeDocument/2006/relationships/hyperlink" Target="http://www.hannovermesse.de/en/exhibition/trade-fair-line-up/research-technology/" TargetMode="External"/><Relationship Id="rId1" Type="http://schemas.openxmlformats.org/officeDocument/2006/relationships/hyperlink" Target="http://www.hannovermesse.de/en/exhibition/trade-fair-line-up/energy/" TargetMode="External"/><Relationship Id="rId5" Type="http://schemas.openxmlformats.org/officeDocument/2006/relationships/hyperlink" Target="http://www.hannovermesse.de/en/exhibition/trade-fair-line-up/industrial-supply/" TargetMode="External"/><Relationship Id="rId4" Type="http://schemas.openxmlformats.org/officeDocument/2006/relationships/hyperlink" Target="http://www.hannovermesse.de/en/exhibition/trade-fair-line-up/energy/exhibit-energy/additional-formats/mobilitec.x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8B599-C647-4E68-9599-576D0C1EEDA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D0B6F3-1267-451E-A40F-3843D4196DEC}">
      <dgm:prSet phldrT="[Text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1" dirty="0" smtClean="0">
              <a:latin typeface="Calibri" panose="020F0502020204030204" pitchFamily="34" charset="0"/>
            </a:rPr>
            <a:t>5.5 million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1600" dirty="0" smtClean="0">
              <a:latin typeface="Calibri" panose="020F0502020204030204" pitchFamily="34" charset="0"/>
            </a:rPr>
            <a:t>business contacts  in 5 days</a:t>
          </a:r>
          <a:endParaRPr lang="en-US" sz="1600" dirty="0">
            <a:latin typeface="Calibri" panose="020F0502020204030204" pitchFamily="34" charset="0"/>
          </a:endParaRPr>
        </a:p>
      </dgm:t>
    </dgm:pt>
    <dgm:pt modelId="{41A15B56-0214-4DAE-830D-8730FE024FCC}" type="parTrans" cxnId="{5BF0D3A2-8B03-44DF-95C0-BEFBCA5A9CD9}">
      <dgm:prSet/>
      <dgm:spPr/>
      <dgm:t>
        <a:bodyPr/>
        <a:lstStyle/>
        <a:p>
          <a:endParaRPr lang="en-US"/>
        </a:p>
      </dgm:t>
    </dgm:pt>
    <dgm:pt modelId="{25A6F4E2-68E2-4411-BD3B-7D6462BB9C56}" type="sibTrans" cxnId="{5BF0D3A2-8B03-44DF-95C0-BEFBCA5A9CD9}">
      <dgm:prSet/>
      <dgm:spPr/>
      <dgm:t>
        <a:bodyPr/>
        <a:lstStyle/>
        <a:p>
          <a:endParaRPr lang="en-US"/>
        </a:p>
      </dgm:t>
    </dgm:pt>
    <dgm:pt modelId="{EF9C6276-678D-4289-A9EE-F243CB7DE010}">
      <dgm:prSet phldrT="[Text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latin typeface="Calibri" panose="020F0502020204030204" pitchFamily="34" charset="0"/>
            </a:rPr>
            <a:t>6,500 exhibitors </a:t>
          </a:r>
        </a:p>
        <a:p>
          <a:pPr>
            <a:spcAft>
              <a:spcPct val="35000"/>
            </a:spcAft>
          </a:pPr>
          <a:r>
            <a:rPr lang="en-US" sz="1600" dirty="0" smtClean="0">
              <a:latin typeface="Calibri" panose="020F0502020204030204" pitchFamily="34" charset="0"/>
            </a:rPr>
            <a:t>from 70 countries</a:t>
          </a:r>
          <a:endParaRPr lang="en-US" sz="1600" dirty="0">
            <a:latin typeface="Calibri" panose="020F0502020204030204" pitchFamily="34" charset="0"/>
          </a:endParaRPr>
        </a:p>
      </dgm:t>
    </dgm:pt>
    <dgm:pt modelId="{A9A411EF-3749-4713-860D-5FD4EC5C0233}" type="parTrans" cxnId="{02DD68E7-540C-4E69-A4AF-01230490373C}">
      <dgm:prSet/>
      <dgm:spPr/>
      <dgm:t>
        <a:bodyPr/>
        <a:lstStyle/>
        <a:p>
          <a:endParaRPr lang="en-US"/>
        </a:p>
      </dgm:t>
    </dgm:pt>
    <dgm:pt modelId="{4C9EC349-7F8C-400B-9AE5-E53F4D4B2ABA}" type="sibTrans" cxnId="{02DD68E7-540C-4E69-A4AF-01230490373C}">
      <dgm:prSet/>
      <dgm:spPr/>
      <dgm:t>
        <a:bodyPr/>
        <a:lstStyle/>
        <a:p>
          <a:endParaRPr lang="en-US"/>
        </a:p>
      </dgm:t>
    </dgm:pt>
    <dgm:pt modelId="{D89E0E1C-58F8-4D29-AEFC-C8A2063B2C20}">
      <dgm:prSet phldrT="[Text]"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latin typeface="Calibri" panose="020F0502020204030204" pitchFamily="34" charset="0"/>
            </a:rPr>
            <a:t>150 business delegations </a:t>
          </a:r>
        </a:p>
        <a:p>
          <a:pPr>
            <a:spcAft>
              <a:spcPct val="35000"/>
            </a:spcAft>
          </a:pPr>
          <a:r>
            <a:rPr lang="en-US" sz="1600" dirty="0" smtClean="0">
              <a:latin typeface="Calibri" panose="020F0502020204030204" pitchFamily="34" charset="0"/>
            </a:rPr>
            <a:t>from across the globe</a:t>
          </a:r>
          <a:endParaRPr lang="en-US" sz="1600" dirty="0">
            <a:latin typeface="Calibri" panose="020F0502020204030204" pitchFamily="34" charset="0"/>
          </a:endParaRPr>
        </a:p>
      </dgm:t>
    </dgm:pt>
    <dgm:pt modelId="{402068E2-9A70-45B2-B74F-CF819CC0BB84}" type="parTrans" cxnId="{13806C80-8842-4ACE-87E8-FFE1322AC2CA}">
      <dgm:prSet/>
      <dgm:spPr/>
      <dgm:t>
        <a:bodyPr/>
        <a:lstStyle/>
        <a:p>
          <a:endParaRPr lang="en-US"/>
        </a:p>
      </dgm:t>
    </dgm:pt>
    <dgm:pt modelId="{79CA1B35-A98E-499B-9A8F-6A7A6716BC81}" type="sibTrans" cxnId="{13806C80-8842-4ACE-87E8-FFE1322AC2CA}">
      <dgm:prSet/>
      <dgm:spPr/>
      <dgm:t>
        <a:bodyPr/>
        <a:lstStyle/>
        <a:p>
          <a:endParaRPr lang="en-US"/>
        </a:p>
      </dgm:t>
    </dgm:pt>
    <dgm:pt modelId="{BCC4CAB6-2BAF-4B65-BA5D-5C5C5D498B4C}">
      <dgm:prSet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latin typeface="Calibri" panose="020F0502020204030204" pitchFamily="34" charset="0"/>
            </a:rPr>
            <a:t>2,500 journalists </a:t>
          </a:r>
          <a:br>
            <a:rPr lang="en-US" sz="1600" b="1" dirty="0" smtClean="0">
              <a:latin typeface="Calibri" panose="020F0502020204030204" pitchFamily="34" charset="0"/>
            </a:rPr>
          </a:br>
          <a:r>
            <a:rPr lang="en-US" sz="1600" dirty="0" smtClean="0">
              <a:latin typeface="Calibri" panose="020F0502020204030204" pitchFamily="34" charset="0"/>
            </a:rPr>
            <a:t>from 42 countries</a:t>
          </a:r>
          <a:endParaRPr lang="en-US" sz="1600" dirty="0">
            <a:latin typeface="Calibri" panose="020F0502020204030204" pitchFamily="34" charset="0"/>
          </a:endParaRPr>
        </a:p>
      </dgm:t>
    </dgm:pt>
    <dgm:pt modelId="{C5E069C5-CE05-4C93-BB13-24C3465FBB73}" type="parTrans" cxnId="{ED1E045E-0484-4575-914E-F5818DDF8EA7}">
      <dgm:prSet/>
      <dgm:spPr/>
      <dgm:t>
        <a:bodyPr/>
        <a:lstStyle/>
        <a:p>
          <a:endParaRPr lang="en-US"/>
        </a:p>
      </dgm:t>
    </dgm:pt>
    <dgm:pt modelId="{D7A90B2B-F85A-4A4F-8CBC-FCB263B930B7}" type="sibTrans" cxnId="{ED1E045E-0484-4575-914E-F5818DDF8EA7}">
      <dgm:prSet/>
      <dgm:spPr/>
      <dgm:t>
        <a:bodyPr/>
        <a:lstStyle/>
        <a:p>
          <a:endParaRPr lang="en-US"/>
        </a:p>
      </dgm:t>
    </dgm:pt>
    <dgm:pt modelId="{696089A8-9EC2-4CBF-ABC9-30141B9C67D1}">
      <dgm:prSet custT="1"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600" b="1" dirty="0" smtClean="0">
              <a:latin typeface="Calibri" panose="020F0502020204030204" pitchFamily="34" charset="0"/>
            </a:rPr>
            <a:t>16 Halls &amp; Pavilions </a:t>
          </a:r>
        </a:p>
        <a:p>
          <a:pPr>
            <a:spcAft>
              <a:spcPct val="35000"/>
            </a:spcAft>
          </a:pPr>
          <a:r>
            <a:rPr lang="en-US" sz="1600" dirty="0" smtClean="0">
              <a:latin typeface="Calibri" panose="020F0502020204030204" pitchFamily="34" charset="0"/>
            </a:rPr>
            <a:t>(5.3 million sq. ft.)</a:t>
          </a:r>
          <a:endParaRPr lang="en-US" sz="1600" dirty="0">
            <a:latin typeface="Calibri" panose="020F0502020204030204" pitchFamily="34" charset="0"/>
          </a:endParaRPr>
        </a:p>
      </dgm:t>
    </dgm:pt>
    <dgm:pt modelId="{A64FBA1D-B875-44AD-8A00-4ADD12250CE3}" type="parTrans" cxnId="{CFF75DCB-2554-420F-909E-3E741FE39943}">
      <dgm:prSet/>
      <dgm:spPr/>
      <dgm:t>
        <a:bodyPr/>
        <a:lstStyle/>
        <a:p>
          <a:endParaRPr lang="en-US"/>
        </a:p>
      </dgm:t>
    </dgm:pt>
    <dgm:pt modelId="{D4E41856-354C-4F1A-8F1F-EB4CC6CCE261}" type="sibTrans" cxnId="{CFF75DCB-2554-420F-909E-3E741FE39943}">
      <dgm:prSet/>
      <dgm:spPr/>
      <dgm:t>
        <a:bodyPr/>
        <a:lstStyle/>
        <a:p>
          <a:endParaRPr lang="en-US"/>
        </a:p>
      </dgm:t>
    </dgm:pt>
    <dgm:pt modelId="{7C382D95-FFCD-4E06-9105-2C55D966C78C}" type="pres">
      <dgm:prSet presAssocID="{E368B599-C647-4E68-9599-576D0C1EEDA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2DFA5B4-2EFB-4D5C-BA6F-0590D8F88DDB}" type="pres">
      <dgm:prSet presAssocID="{E368B599-C647-4E68-9599-576D0C1EEDAC}" presName="pyramid" presStyleLbl="node1" presStyleIdx="0" presStyleCnt="1"/>
      <dgm:spPr>
        <a:solidFill>
          <a:schemeClr val="tx2">
            <a:lumMod val="75000"/>
          </a:schemeClr>
        </a:solidFill>
      </dgm:spPr>
    </dgm:pt>
    <dgm:pt modelId="{20D84D88-4B2E-4000-B8CA-BDE4B7D00F81}" type="pres">
      <dgm:prSet presAssocID="{E368B599-C647-4E68-9599-576D0C1EEDAC}" presName="theList" presStyleCnt="0"/>
      <dgm:spPr/>
    </dgm:pt>
    <dgm:pt modelId="{A1D6FFAF-FB10-4E58-B520-A66E1964212C}" type="pres">
      <dgm:prSet presAssocID="{59D0B6F3-1267-451E-A40F-3843D4196DEC}" presName="aNode" presStyleLbl="fgAcc1" presStyleIdx="0" presStyleCnt="5" custLinFactNeighborX="-47436" custLinFactNeighborY="-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E6923-8F9F-4C23-A79C-68C7C0516E78}" type="pres">
      <dgm:prSet presAssocID="{59D0B6F3-1267-451E-A40F-3843D4196DEC}" presName="aSpace" presStyleCnt="0"/>
      <dgm:spPr/>
    </dgm:pt>
    <dgm:pt modelId="{E33D46B0-E1A4-42D9-9C32-73071C872859}" type="pres">
      <dgm:prSet presAssocID="{EF9C6276-678D-4289-A9EE-F243CB7DE010}" presName="aNode" presStyleLbl="fgAcc1" presStyleIdx="1" presStyleCnt="5" custLinFactNeighborX="-47436" custLinFactNeighborY="8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2F7A0-28E0-48DD-8D48-9D5C48189442}" type="pres">
      <dgm:prSet presAssocID="{EF9C6276-678D-4289-A9EE-F243CB7DE010}" presName="aSpace" presStyleCnt="0"/>
      <dgm:spPr/>
    </dgm:pt>
    <dgm:pt modelId="{7B7E5003-6BC1-445B-927B-38594A9ED71C}" type="pres">
      <dgm:prSet presAssocID="{D89E0E1C-58F8-4D29-AEFC-C8A2063B2C20}" presName="aNode" presStyleLbl="fgAcc1" presStyleIdx="2" presStyleCnt="5" custLinFactNeighborX="-47436" custLinFactNeighborY="-13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4CACC-64A3-4079-8383-6FD8EE511AFC}" type="pres">
      <dgm:prSet presAssocID="{D89E0E1C-58F8-4D29-AEFC-C8A2063B2C20}" presName="aSpace" presStyleCnt="0"/>
      <dgm:spPr/>
    </dgm:pt>
    <dgm:pt modelId="{C47C0CCA-6D56-4B4D-BCF8-9C90F38807DC}" type="pres">
      <dgm:prSet presAssocID="{BCC4CAB6-2BAF-4B65-BA5D-5C5C5D498B4C}" presName="aNode" presStyleLbl="fgAcc1" presStyleIdx="3" presStyleCnt="5" custLinFactNeighborX="-47436" custLinFactNeighborY="18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F58E9-BAE9-45F1-9007-6751551074CE}" type="pres">
      <dgm:prSet presAssocID="{BCC4CAB6-2BAF-4B65-BA5D-5C5C5D498B4C}" presName="aSpace" presStyleCnt="0"/>
      <dgm:spPr/>
    </dgm:pt>
    <dgm:pt modelId="{A679348F-BFE6-43DD-8570-2DB49B281171}" type="pres">
      <dgm:prSet presAssocID="{696089A8-9EC2-4CBF-ABC9-30141B9C67D1}" presName="aNode" presStyleLbl="fgAcc1" presStyleIdx="4" presStyleCnt="5" custLinFactNeighborX="-47436" custLinFactNeighborY="56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8E37B-E42C-4C74-829F-1DE69D6E2E38}" type="pres">
      <dgm:prSet presAssocID="{696089A8-9EC2-4CBF-ABC9-30141B9C67D1}" presName="aSpace" presStyleCnt="0"/>
      <dgm:spPr/>
    </dgm:pt>
  </dgm:ptLst>
  <dgm:cxnLst>
    <dgm:cxn modelId="{ED1E045E-0484-4575-914E-F5818DDF8EA7}" srcId="{E368B599-C647-4E68-9599-576D0C1EEDAC}" destId="{BCC4CAB6-2BAF-4B65-BA5D-5C5C5D498B4C}" srcOrd="3" destOrd="0" parTransId="{C5E069C5-CE05-4C93-BB13-24C3465FBB73}" sibTransId="{D7A90B2B-F85A-4A4F-8CBC-FCB263B930B7}"/>
    <dgm:cxn modelId="{7862D823-C3B4-4DF9-A3A5-3015A7B187F5}" type="presOf" srcId="{59D0B6F3-1267-451E-A40F-3843D4196DEC}" destId="{A1D6FFAF-FB10-4E58-B520-A66E1964212C}" srcOrd="0" destOrd="0" presId="urn:microsoft.com/office/officeart/2005/8/layout/pyramid2"/>
    <dgm:cxn modelId="{082A16C8-B39D-43E4-BA40-7A31DBD408DD}" type="presOf" srcId="{696089A8-9EC2-4CBF-ABC9-30141B9C67D1}" destId="{A679348F-BFE6-43DD-8570-2DB49B281171}" srcOrd="0" destOrd="0" presId="urn:microsoft.com/office/officeart/2005/8/layout/pyramid2"/>
    <dgm:cxn modelId="{93F8C2A2-52F7-4890-ABD3-F5022D60071D}" type="presOf" srcId="{EF9C6276-678D-4289-A9EE-F243CB7DE010}" destId="{E33D46B0-E1A4-42D9-9C32-73071C872859}" srcOrd="0" destOrd="0" presId="urn:microsoft.com/office/officeart/2005/8/layout/pyramid2"/>
    <dgm:cxn modelId="{CFF75DCB-2554-420F-909E-3E741FE39943}" srcId="{E368B599-C647-4E68-9599-576D0C1EEDAC}" destId="{696089A8-9EC2-4CBF-ABC9-30141B9C67D1}" srcOrd="4" destOrd="0" parTransId="{A64FBA1D-B875-44AD-8A00-4ADD12250CE3}" sibTransId="{D4E41856-354C-4F1A-8F1F-EB4CC6CCE261}"/>
    <dgm:cxn modelId="{5BF0D3A2-8B03-44DF-95C0-BEFBCA5A9CD9}" srcId="{E368B599-C647-4E68-9599-576D0C1EEDAC}" destId="{59D0B6F3-1267-451E-A40F-3843D4196DEC}" srcOrd="0" destOrd="0" parTransId="{41A15B56-0214-4DAE-830D-8730FE024FCC}" sibTransId="{25A6F4E2-68E2-4411-BD3B-7D6462BB9C56}"/>
    <dgm:cxn modelId="{13806C80-8842-4ACE-87E8-FFE1322AC2CA}" srcId="{E368B599-C647-4E68-9599-576D0C1EEDAC}" destId="{D89E0E1C-58F8-4D29-AEFC-C8A2063B2C20}" srcOrd="2" destOrd="0" parTransId="{402068E2-9A70-45B2-B74F-CF819CC0BB84}" sibTransId="{79CA1B35-A98E-499B-9A8F-6A7A6716BC81}"/>
    <dgm:cxn modelId="{DCED4F8C-56C9-4770-A90C-858C2DBC3E58}" type="presOf" srcId="{E368B599-C647-4E68-9599-576D0C1EEDAC}" destId="{7C382D95-FFCD-4E06-9105-2C55D966C78C}" srcOrd="0" destOrd="0" presId="urn:microsoft.com/office/officeart/2005/8/layout/pyramid2"/>
    <dgm:cxn modelId="{D6D88442-B421-4C84-92E0-FC4D9C4B9090}" type="presOf" srcId="{BCC4CAB6-2BAF-4B65-BA5D-5C5C5D498B4C}" destId="{C47C0CCA-6D56-4B4D-BCF8-9C90F38807DC}" srcOrd="0" destOrd="0" presId="urn:microsoft.com/office/officeart/2005/8/layout/pyramid2"/>
    <dgm:cxn modelId="{A12C0040-E20D-45EE-A5CE-521EE2FF5C77}" type="presOf" srcId="{D89E0E1C-58F8-4D29-AEFC-C8A2063B2C20}" destId="{7B7E5003-6BC1-445B-927B-38594A9ED71C}" srcOrd="0" destOrd="0" presId="urn:microsoft.com/office/officeart/2005/8/layout/pyramid2"/>
    <dgm:cxn modelId="{02DD68E7-540C-4E69-A4AF-01230490373C}" srcId="{E368B599-C647-4E68-9599-576D0C1EEDAC}" destId="{EF9C6276-678D-4289-A9EE-F243CB7DE010}" srcOrd="1" destOrd="0" parTransId="{A9A411EF-3749-4713-860D-5FD4EC5C0233}" sibTransId="{4C9EC349-7F8C-400B-9AE5-E53F4D4B2ABA}"/>
    <dgm:cxn modelId="{AA0B317C-6E89-46B8-BA46-FA1B05FFC465}" type="presParOf" srcId="{7C382D95-FFCD-4E06-9105-2C55D966C78C}" destId="{C2DFA5B4-2EFB-4D5C-BA6F-0590D8F88DDB}" srcOrd="0" destOrd="0" presId="urn:microsoft.com/office/officeart/2005/8/layout/pyramid2"/>
    <dgm:cxn modelId="{5802DABB-133C-4F8F-BDF6-58E2208386E0}" type="presParOf" srcId="{7C382D95-FFCD-4E06-9105-2C55D966C78C}" destId="{20D84D88-4B2E-4000-B8CA-BDE4B7D00F81}" srcOrd="1" destOrd="0" presId="urn:microsoft.com/office/officeart/2005/8/layout/pyramid2"/>
    <dgm:cxn modelId="{EBCD7064-CEB0-4CB3-8ECD-390364C2EA18}" type="presParOf" srcId="{20D84D88-4B2E-4000-B8CA-BDE4B7D00F81}" destId="{A1D6FFAF-FB10-4E58-B520-A66E1964212C}" srcOrd="0" destOrd="0" presId="urn:microsoft.com/office/officeart/2005/8/layout/pyramid2"/>
    <dgm:cxn modelId="{3947542D-B9AF-47CE-822C-1662E3D19B12}" type="presParOf" srcId="{20D84D88-4B2E-4000-B8CA-BDE4B7D00F81}" destId="{FD2E6923-8F9F-4C23-A79C-68C7C0516E78}" srcOrd="1" destOrd="0" presId="urn:microsoft.com/office/officeart/2005/8/layout/pyramid2"/>
    <dgm:cxn modelId="{4A7556D5-D81A-42DE-82CF-76BFB41C1338}" type="presParOf" srcId="{20D84D88-4B2E-4000-B8CA-BDE4B7D00F81}" destId="{E33D46B0-E1A4-42D9-9C32-73071C872859}" srcOrd="2" destOrd="0" presId="urn:microsoft.com/office/officeart/2005/8/layout/pyramid2"/>
    <dgm:cxn modelId="{93132540-4DD3-483D-895E-32FFAD997184}" type="presParOf" srcId="{20D84D88-4B2E-4000-B8CA-BDE4B7D00F81}" destId="{C3B2F7A0-28E0-48DD-8D48-9D5C48189442}" srcOrd="3" destOrd="0" presId="urn:microsoft.com/office/officeart/2005/8/layout/pyramid2"/>
    <dgm:cxn modelId="{2356FB15-C768-4B98-827A-ECE64DF690E1}" type="presParOf" srcId="{20D84D88-4B2E-4000-B8CA-BDE4B7D00F81}" destId="{7B7E5003-6BC1-445B-927B-38594A9ED71C}" srcOrd="4" destOrd="0" presId="urn:microsoft.com/office/officeart/2005/8/layout/pyramid2"/>
    <dgm:cxn modelId="{C07274BF-C324-4165-AFC8-1467849367F6}" type="presParOf" srcId="{20D84D88-4B2E-4000-B8CA-BDE4B7D00F81}" destId="{28B4CACC-64A3-4079-8383-6FD8EE511AFC}" srcOrd="5" destOrd="0" presId="urn:microsoft.com/office/officeart/2005/8/layout/pyramid2"/>
    <dgm:cxn modelId="{D3C05CB8-CF09-4401-BE50-424642CDE466}" type="presParOf" srcId="{20D84D88-4B2E-4000-B8CA-BDE4B7D00F81}" destId="{C47C0CCA-6D56-4B4D-BCF8-9C90F38807DC}" srcOrd="6" destOrd="0" presId="urn:microsoft.com/office/officeart/2005/8/layout/pyramid2"/>
    <dgm:cxn modelId="{824287AA-7123-406B-A312-A36A8FE07B3A}" type="presParOf" srcId="{20D84D88-4B2E-4000-B8CA-BDE4B7D00F81}" destId="{BF7F58E9-BAE9-45F1-9007-6751551074CE}" srcOrd="7" destOrd="0" presId="urn:microsoft.com/office/officeart/2005/8/layout/pyramid2"/>
    <dgm:cxn modelId="{5235AA06-77B0-42FE-BABE-B09A8346E7FA}" type="presParOf" srcId="{20D84D88-4B2E-4000-B8CA-BDE4B7D00F81}" destId="{A679348F-BFE6-43DD-8570-2DB49B281171}" srcOrd="8" destOrd="0" presId="urn:microsoft.com/office/officeart/2005/8/layout/pyramid2"/>
    <dgm:cxn modelId="{7911F6C8-ED85-4F0D-8A62-8A1FDF024EEB}" type="presParOf" srcId="{20D84D88-4B2E-4000-B8CA-BDE4B7D00F81}" destId="{50F8E37B-E42C-4C74-829F-1DE69D6E2E3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6E9701-B0B7-4F6D-A1B0-503DA16CBB4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36FDFF-8E2F-4EBE-B401-FE5A06AE33AF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</a:rPr>
            <a:t>16 Total Halls</a:t>
          </a:r>
          <a:endParaRPr lang="en-US" b="1" dirty="0">
            <a:latin typeface="Calibri" panose="020F0502020204030204" pitchFamily="34" charset="0"/>
          </a:endParaRPr>
        </a:p>
      </dgm:t>
    </dgm:pt>
    <dgm:pt modelId="{262930C4-F3C0-4109-8304-A3ED66655BC4}" type="parTrans" cxnId="{3E9625D4-FE70-46BC-91F1-8DEB1026A5BF}">
      <dgm:prSet/>
      <dgm:spPr/>
      <dgm:t>
        <a:bodyPr/>
        <a:lstStyle/>
        <a:p>
          <a:endParaRPr lang="en-US"/>
        </a:p>
      </dgm:t>
    </dgm:pt>
    <dgm:pt modelId="{A361A9C4-3E6B-45FA-BAC3-320A9AF0E270}" type="sibTrans" cxnId="{3E9625D4-FE70-46BC-91F1-8DEB1026A5BF}">
      <dgm:prSet/>
      <dgm:spPr/>
      <dgm:t>
        <a:bodyPr/>
        <a:lstStyle/>
        <a:p>
          <a:endParaRPr lang="en-US"/>
        </a:p>
      </dgm:t>
    </dgm:pt>
    <dgm:pt modelId="{D72D2EAE-FFA5-4E53-9373-B22DE888F662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</a:rPr>
            <a:t>7  U.S. Industry Pavilions and a National Investment Pavilion </a:t>
          </a:r>
          <a:endParaRPr lang="en-US" b="1" dirty="0">
            <a:latin typeface="Calibri" panose="020F0502020204030204" pitchFamily="34" charset="0"/>
          </a:endParaRPr>
        </a:p>
      </dgm:t>
    </dgm:pt>
    <dgm:pt modelId="{DF1799F6-9D35-4EF0-A3DC-54D1C91427A5}" type="parTrans" cxnId="{A370518F-8FDF-4EB7-91BF-6411DADC4008}">
      <dgm:prSet/>
      <dgm:spPr/>
      <dgm:t>
        <a:bodyPr/>
        <a:lstStyle/>
        <a:p>
          <a:endParaRPr lang="en-US"/>
        </a:p>
      </dgm:t>
    </dgm:pt>
    <dgm:pt modelId="{687E0015-19A2-4181-8DCF-1F9948C429C7}" type="sibTrans" cxnId="{A370518F-8FDF-4EB7-91BF-6411DADC4008}">
      <dgm:prSet/>
      <dgm:spPr/>
      <dgm:t>
        <a:bodyPr/>
        <a:lstStyle/>
        <a:p>
          <a:endParaRPr lang="en-US"/>
        </a:p>
      </dgm:t>
    </dgm:pt>
    <dgm:pt modelId="{A916E334-89C9-4801-BD84-4B1A42E5EE07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</a:rPr>
            <a:t>SME Exhibitors in the Industry Pavilions. EDOs in the National Investment Pavilion</a:t>
          </a:r>
          <a:endParaRPr lang="en-US" b="1" dirty="0">
            <a:latin typeface="Calibri" panose="020F0502020204030204" pitchFamily="34" charset="0"/>
          </a:endParaRPr>
        </a:p>
      </dgm:t>
    </dgm:pt>
    <dgm:pt modelId="{CFB43CCB-7DD6-4828-89C0-015EE097DD03}" type="parTrans" cxnId="{323B23D6-8425-49CB-AF41-DF4BF77273DF}">
      <dgm:prSet/>
      <dgm:spPr/>
      <dgm:t>
        <a:bodyPr/>
        <a:lstStyle/>
        <a:p>
          <a:endParaRPr lang="en-US"/>
        </a:p>
      </dgm:t>
    </dgm:pt>
    <dgm:pt modelId="{754A78BE-1198-4F11-AB20-13CD80F68D22}" type="sibTrans" cxnId="{323B23D6-8425-49CB-AF41-DF4BF77273DF}">
      <dgm:prSet/>
      <dgm:spPr/>
      <dgm:t>
        <a:bodyPr/>
        <a:lstStyle/>
        <a:p>
          <a:endParaRPr lang="en-US"/>
        </a:p>
      </dgm:t>
    </dgm:pt>
    <dgm:pt modelId="{E5C27DC0-9164-43A9-8D1B-99CB2C162B75}" type="pres">
      <dgm:prSet presAssocID="{A06E9701-B0B7-4F6D-A1B0-503DA16CBB4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492E426-AF9F-42D9-BF8D-2CA0503CC94B}" type="pres">
      <dgm:prSet presAssocID="{1336FDFF-8E2F-4EBE-B401-FE5A06AE33AF}" presName="Accent1" presStyleCnt="0"/>
      <dgm:spPr/>
    </dgm:pt>
    <dgm:pt modelId="{88C67EBE-EAFD-4C64-A57A-89EF94A1025C}" type="pres">
      <dgm:prSet presAssocID="{1336FDFF-8E2F-4EBE-B401-FE5A06AE33AF}" presName="Accent" presStyleLbl="node1" presStyleIdx="0" presStyleCnt="3"/>
      <dgm:spPr/>
    </dgm:pt>
    <dgm:pt modelId="{79587558-2A3D-4CC7-BA50-651DCE2B6ED3}" type="pres">
      <dgm:prSet presAssocID="{1336FDFF-8E2F-4EBE-B401-FE5A06AE33A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6A496-899A-4AB3-8993-4BDF2D5F2401}" type="pres">
      <dgm:prSet presAssocID="{D72D2EAE-FFA5-4E53-9373-B22DE888F662}" presName="Accent2" presStyleCnt="0"/>
      <dgm:spPr/>
    </dgm:pt>
    <dgm:pt modelId="{AF383431-2D9C-48FC-8C2A-95D34881B12E}" type="pres">
      <dgm:prSet presAssocID="{D72D2EAE-FFA5-4E53-9373-B22DE888F662}" presName="Accent" presStyleLbl="node1" presStyleIdx="1" presStyleCnt="3"/>
      <dgm:spPr/>
    </dgm:pt>
    <dgm:pt modelId="{B288E58E-99C2-4467-B06D-7E59379AE4AD}" type="pres">
      <dgm:prSet presAssocID="{D72D2EAE-FFA5-4E53-9373-B22DE888F66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FEE-F7ED-4016-9F9A-DEF53B5963AE}" type="pres">
      <dgm:prSet presAssocID="{A916E334-89C9-4801-BD84-4B1A42E5EE07}" presName="Accent3" presStyleCnt="0"/>
      <dgm:spPr/>
    </dgm:pt>
    <dgm:pt modelId="{C43183B7-2603-48A6-B1A7-59A6DC4C8CFD}" type="pres">
      <dgm:prSet presAssocID="{A916E334-89C9-4801-BD84-4B1A42E5EE07}" presName="Accent" presStyleLbl="node1" presStyleIdx="2" presStyleCnt="3"/>
      <dgm:spPr/>
    </dgm:pt>
    <dgm:pt modelId="{7B23D8A3-4E31-4E4D-AEA3-1C0A4E6C7305}" type="pres">
      <dgm:prSet presAssocID="{A916E334-89C9-4801-BD84-4B1A42E5EE0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9625D4-FE70-46BC-91F1-8DEB1026A5BF}" srcId="{A06E9701-B0B7-4F6D-A1B0-503DA16CBB4C}" destId="{1336FDFF-8E2F-4EBE-B401-FE5A06AE33AF}" srcOrd="0" destOrd="0" parTransId="{262930C4-F3C0-4109-8304-A3ED66655BC4}" sibTransId="{A361A9C4-3E6B-45FA-BAC3-320A9AF0E270}"/>
    <dgm:cxn modelId="{A5D5DB6C-63D6-40E6-8040-8B97F5DC87DE}" type="presOf" srcId="{A916E334-89C9-4801-BD84-4B1A42E5EE07}" destId="{7B23D8A3-4E31-4E4D-AEA3-1C0A4E6C7305}" srcOrd="0" destOrd="0" presId="urn:microsoft.com/office/officeart/2009/layout/CircleArrowProcess"/>
    <dgm:cxn modelId="{A20A295B-294C-47BA-9C35-19F643CDFFE6}" type="presOf" srcId="{1336FDFF-8E2F-4EBE-B401-FE5A06AE33AF}" destId="{79587558-2A3D-4CC7-BA50-651DCE2B6ED3}" srcOrd="0" destOrd="0" presId="urn:microsoft.com/office/officeart/2009/layout/CircleArrowProcess"/>
    <dgm:cxn modelId="{DAFD9C70-78AF-49BE-ABAD-993CC95C2847}" type="presOf" srcId="{D72D2EAE-FFA5-4E53-9373-B22DE888F662}" destId="{B288E58E-99C2-4467-B06D-7E59379AE4AD}" srcOrd="0" destOrd="0" presId="urn:microsoft.com/office/officeart/2009/layout/CircleArrowProcess"/>
    <dgm:cxn modelId="{323B23D6-8425-49CB-AF41-DF4BF77273DF}" srcId="{A06E9701-B0B7-4F6D-A1B0-503DA16CBB4C}" destId="{A916E334-89C9-4801-BD84-4B1A42E5EE07}" srcOrd="2" destOrd="0" parTransId="{CFB43CCB-7DD6-4828-89C0-015EE097DD03}" sibTransId="{754A78BE-1198-4F11-AB20-13CD80F68D22}"/>
    <dgm:cxn modelId="{A370518F-8FDF-4EB7-91BF-6411DADC4008}" srcId="{A06E9701-B0B7-4F6D-A1B0-503DA16CBB4C}" destId="{D72D2EAE-FFA5-4E53-9373-B22DE888F662}" srcOrd="1" destOrd="0" parTransId="{DF1799F6-9D35-4EF0-A3DC-54D1C91427A5}" sibTransId="{687E0015-19A2-4181-8DCF-1F9948C429C7}"/>
    <dgm:cxn modelId="{25066E24-43F0-4820-83DF-F806A64CEDC1}" type="presOf" srcId="{A06E9701-B0B7-4F6D-A1B0-503DA16CBB4C}" destId="{E5C27DC0-9164-43A9-8D1B-99CB2C162B75}" srcOrd="0" destOrd="0" presId="urn:microsoft.com/office/officeart/2009/layout/CircleArrowProcess"/>
    <dgm:cxn modelId="{15D607F8-CC1A-4707-91BF-5F935A4FCAF3}" type="presParOf" srcId="{E5C27DC0-9164-43A9-8D1B-99CB2C162B75}" destId="{A492E426-AF9F-42D9-BF8D-2CA0503CC94B}" srcOrd="0" destOrd="0" presId="urn:microsoft.com/office/officeart/2009/layout/CircleArrowProcess"/>
    <dgm:cxn modelId="{6F331738-75D3-41BC-9EF3-EBCC9C90B686}" type="presParOf" srcId="{A492E426-AF9F-42D9-BF8D-2CA0503CC94B}" destId="{88C67EBE-EAFD-4C64-A57A-89EF94A1025C}" srcOrd="0" destOrd="0" presId="urn:microsoft.com/office/officeart/2009/layout/CircleArrowProcess"/>
    <dgm:cxn modelId="{2EB91DC7-C452-4E63-BEA7-6958FF44CBD7}" type="presParOf" srcId="{E5C27DC0-9164-43A9-8D1B-99CB2C162B75}" destId="{79587558-2A3D-4CC7-BA50-651DCE2B6ED3}" srcOrd="1" destOrd="0" presId="urn:microsoft.com/office/officeart/2009/layout/CircleArrowProcess"/>
    <dgm:cxn modelId="{2FA6A6B1-1B56-435C-A744-91D4D7F18399}" type="presParOf" srcId="{E5C27DC0-9164-43A9-8D1B-99CB2C162B75}" destId="{2EE6A496-899A-4AB3-8993-4BDF2D5F2401}" srcOrd="2" destOrd="0" presId="urn:microsoft.com/office/officeart/2009/layout/CircleArrowProcess"/>
    <dgm:cxn modelId="{103B0699-C164-483F-ADFD-7FAF0EAF24C5}" type="presParOf" srcId="{2EE6A496-899A-4AB3-8993-4BDF2D5F2401}" destId="{AF383431-2D9C-48FC-8C2A-95D34881B12E}" srcOrd="0" destOrd="0" presId="urn:microsoft.com/office/officeart/2009/layout/CircleArrowProcess"/>
    <dgm:cxn modelId="{DEEBA75F-1885-4016-B352-C6D82BEA52A8}" type="presParOf" srcId="{E5C27DC0-9164-43A9-8D1B-99CB2C162B75}" destId="{B288E58E-99C2-4467-B06D-7E59379AE4AD}" srcOrd="3" destOrd="0" presId="urn:microsoft.com/office/officeart/2009/layout/CircleArrowProcess"/>
    <dgm:cxn modelId="{82FFF901-53FC-4024-A3E2-B9924478A411}" type="presParOf" srcId="{E5C27DC0-9164-43A9-8D1B-99CB2C162B75}" destId="{442A9FEE-F7ED-4016-9F9A-DEF53B5963AE}" srcOrd="4" destOrd="0" presId="urn:microsoft.com/office/officeart/2009/layout/CircleArrowProcess"/>
    <dgm:cxn modelId="{915B42B8-7CBD-4DC1-B1BF-F804701C6093}" type="presParOf" srcId="{442A9FEE-F7ED-4016-9F9A-DEF53B5963AE}" destId="{C43183B7-2603-48A6-B1A7-59A6DC4C8CFD}" srcOrd="0" destOrd="0" presId="urn:microsoft.com/office/officeart/2009/layout/CircleArrowProcess"/>
    <dgm:cxn modelId="{00F729B5-BBB2-4F87-ADE6-36B082FBBA13}" type="presParOf" srcId="{E5C27DC0-9164-43A9-8D1B-99CB2C162B75}" destId="{7B23D8A3-4E31-4E4D-AEA3-1C0A4E6C730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CA14D-8064-419B-BD65-D8C165D6C6C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219977-9BBA-45C2-AB3F-99BDC461DB2B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U.S. Investment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6CE4F1B8-85DB-4668-964A-54635F541FAD}" type="parTrans" cxnId="{57575CC9-437C-4E92-8114-1BDF242E04D1}">
      <dgm:prSet/>
      <dgm:spPr/>
      <dgm:t>
        <a:bodyPr/>
        <a:lstStyle/>
        <a:p>
          <a:endParaRPr lang="en-US"/>
        </a:p>
      </dgm:t>
    </dgm:pt>
    <dgm:pt modelId="{AF3F4DCB-8474-4DA3-9E79-716C1D0E1686}" type="sibTrans" cxnId="{57575CC9-437C-4E92-8114-1BDF242E04D1}">
      <dgm:prSet/>
      <dgm:spPr/>
      <dgm:t>
        <a:bodyPr/>
        <a:lstStyle/>
        <a:p>
          <a:endParaRPr lang="en-US"/>
        </a:p>
      </dgm:t>
    </dgm:pt>
    <dgm:pt modelId="{EE58FE5F-C2C1-4CB7-8223-C3D4230D7EA9}">
      <dgm:prSet phldrT="[Text]"/>
      <dgm:spPr/>
      <dgm:t>
        <a:bodyPr/>
        <a:lstStyle/>
        <a:p>
          <a:pPr algn="l"/>
          <a:r>
            <a:rPr lang="en-US" dirty="0" smtClean="0">
              <a:latin typeface="Calibri" panose="020F0502020204030204" pitchFamily="34" charset="0"/>
            </a:rPr>
            <a:t>50 U.S. EDOs</a:t>
          </a:r>
          <a:endParaRPr lang="en-US" dirty="0">
            <a:latin typeface="Calibri" panose="020F0502020204030204" pitchFamily="34" charset="0"/>
          </a:endParaRPr>
        </a:p>
      </dgm:t>
    </dgm:pt>
    <dgm:pt modelId="{A9958280-44A2-4513-B915-F6E48B7A3AA0}" type="parTrans" cxnId="{34827FBF-8607-42FB-BC24-8F8C074376C8}">
      <dgm:prSet/>
      <dgm:spPr/>
      <dgm:t>
        <a:bodyPr/>
        <a:lstStyle/>
        <a:p>
          <a:endParaRPr lang="en-US"/>
        </a:p>
      </dgm:t>
    </dgm:pt>
    <dgm:pt modelId="{7523D9EB-1D76-4CA9-BE63-872EE2272B4F}" type="sibTrans" cxnId="{34827FBF-8607-42FB-BC24-8F8C074376C8}">
      <dgm:prSet/>
      <dgm:spPr/>
      <dgm:t>
        <a:bodyPr/>
        <a:lstStyle/>
        <a:p>
          <a:endParaRPr lang="en-US"/>
        </a:p>
      </dgm:t>
    </dgm:pt>
    <dgm:pt modelId="{F08A5996-8453-4210-88EA-11017160D066}">
      <dgm:prSet phldrT="[Text]" custT="1"/>
      <dgm:spPr/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Instrumentation, Sensors</a:t>
          </a:r>
        </a:p>
        <a:p>
          <a:r>
            <a:rPr lang="en-US" sz="1200" b="1" dirty="0" smtClean="0">
              <a:latin typeface="Calibri" panose="020F0502020204030204" pitchFamily="34" charset="0"/>
            </a:rPr>
            <a:t>and Controls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27C9F1EF-AF93-4386-B205-1BB6D57CED42}" type="parTrans" cxnId="{24207704-33BD-43C8-AE6E-43F2010B3560}">
      <dgm:prSet/>
      <dgm:spPr/>
      <dgm:t>
        <a:bodyPr/>
        <a:lstStyle/>
        <a:p>
          <a:endParaRPr lang="en-US"/>
        </a:p>
      </dgm:t>
    </dgm:pt>
    <dgm:pt modelId="{60B72D34-58DD-43E7-ACB3-D0CBF0C9D684}" type="sibTrans" cxnId="{24207704-33BD-43C8-AE6E-43F2010B3560}">
      <dgm:prSet/>
      <dgm:spPr/>
      <dgm:t>
        <a:bodyPr/>
        <a:lstStyle/>
        <a:p>
          <a:endParaRPr lang="en-US"/>
        </a:p>
      </dgm:t>
    </dgm:pt>
    <dgm:pt modelId="{77941A5C-C0B7-4A53-A25B-49F17CAA2820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Safety and Security Technology</a:t>
          </a:r>
          <a:endParaRPr lang="en-US" dirty="0">
            <a:latin typeface="Calibri" panose="020F0502020204030204" pitchFamily="34" charset="0"/>
          </a:endParaRPr>
        </a:p>
      </dgm:t>
    </dgm:pt>
    <dgm:pt modelId="{240B36CA-8699-41E3-AF1D-6C1C6D0517C4}" type="parTrans" cxnId="{6A894A0F-C5A1-4EA5-B8C8-3B4635D4CA86}">
      <dgm:prSet/>
      <dgm:spPr/>
      <dgm:t>
        <a:bodyPr/>
        <a:lstStyle/>
        <a:p>
          <a:endParaRPr lang="en-US"/>
        </a:p>
      </dgm:t>
    </dgm:pt>
    <dgm:pt modelId="{2953BBFD-75CB-468F-B856-C3A6F3F381A2}" type="sibTrans" cxnId="{6A894A0F-C5A1-4EA5-B8C8-3B4635D4CA86}">
      <dgm:prSet/>
      <dgm:spPr/>
      <dgm:t>
        <a:bodyPr/>
        <a:lstStyle/>
        <a:p>
          <a:endParaRPr lang="en-US"/>
        </a:p>
      </dgm:t>
    </dgm:pt>
    <dgm:pt modelId="{91C8DFC4-68DE-4C31-994C-9AB98241E8DE}">
      <dgm:prSet phldrT="[Text]" custT="1"/>
      <dgm:spPr/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Process and Production Automation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702385BF-CE4D-47F9-AC79-03990999C7A7}" type="parTrans" cxnId="{255D7B67-69DD-4428-BD6D-6E50C92279BA}">
      <dgm:prSet/>
      <dgm:spPr/>
      <dgm:t>
        <a:bodyPr/>
        <a:lstStyle/>
        <a:p>
          <a:endParaRPr lang="en-US"/>
        </a:p>
      </dgm:t>
    </dgm:pt>
    <dgm:pt modelId="{9126A456-06E8-4B5B-BE5D-1437F6C92C85}" type="sibTrans" cxnId="{255D7B67-69DD-4428-BD6D-6E50C92279BA}">
      <dgm:prSet/>
      <dgm:spPr/>
      <dgm:t>
        <a:bodyPr/>
        <a:lstStyle/>
        <a:p>
          <a:endParaRPr lang="en-US"/>
        </a:p>
      </dgm:t>
    </dgm:pt>
    <dgm:pt modelId="{7E604D13-09D6-4597-8D6A-2A7A127B63F2}">
      <dgm:prSet custT="1"/>
      <dgm:spPr/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Industrial Supply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76D85318-A0EB-4C57-BCBA-7884C5E666D2}" type="parTrans" cxnId="{1EE44434-47C4-420A-A383-790CA0C118A0}">
      <dgm:prSet/>
      <dgm:spPr/>
      <dgm:t>
        <a:bodyPr/>
        <a:lstStyle/>
        <a:p>
          <a:endParaRPr lang="en-US"/>
        </a:p>
      </dgm:t>
    </dgm:pt>
    <dgm:pt modelId="{0493E54C-C2C0-4D1F-825D-A2195C5B3F35}" type="sibTrans" cxnId="{1EE44434-47C4-420A-A383-790CA0C118A0}">
      <dgm:prSet/>
      <dgm:spPr/>
      <dgm:t>
        <a:bodyPr/>
        <a:lstStyle/>
        <a:p>
          <a:endParaRPr lang="en-US"/>
        </a:p>
      </dgm:t>
    </dgm:pt>
    <dgm:pt modelId="{75685320-6456-40AB-AC69-DF27EE7E9D62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Assembly/ machine construction</a:t>
          </a:r>
          <a:endParaRPr lang="en-US" dirty="0">
            <a:latin typeface="Calibri" panose="020F0502020204030204" pitchFamily="34" charset="0"/>
          </a:endParaRPr>
        </a:p>
      </dgm:t>
    </dgm:pt>
    <dgm:pt modelId="{2867590F-2C10-46C5-98B0-A5A50B2AE988}" type="parTrans" cxnId="{ECEEDFC8-A01F-42B3-81E6-D3ADB76C6705}">
      <dgm:prSet/>
      <dgm:spPr/>
      <dgm:t>
        <a:bodyPr/>
        <a:lstStyle/>
        <a:p>
          <a:endParaRPr lang="en-US"/>
        </a:p>
      </dgm:t>
    </dgm:pt>
    <dgm:pt modelId="{AC35A8CC-39E5-4150-B212-A35C9A798946}" type="sibTrans" cxnId="{ECEEDFC8-A01F-42B3-81E6-D3ADB76C6705}">
      <dgm:prSet/>
      <dgm:spPr/>
      <dgm:t>
        <a:bodyPr/>
        <a:lstStyle/>
        <a:p>
          <a:endParaRPr lang="en-US"/>
        </a:p>
      </dgm:t>
    </dgm:pt>
    <dgm:pt modelId="{18F5E745-58EB-45A2-8BDC-0E7D73E454F8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Steel &amp; non-ferrous materials</a:t>
          </a:r>
          <a:endParaRPr lang="en-US" dirty="0">
            <a:latin typeface="Calibri" panose="020F0502020204030204" pitchFamily="34" charset="0"/>
          </a:endParaRPr>
        </a:p>
      </dgm:t>
    </dgm:pt>
    <dgm:pt modelId="{220A0016-4C8C-497F-A457-5DB1C524D174}" type="parTrans" cxnId="{BF485C00-A478-42D8-B8EE-145377909517}">
      <dgm:prSet/>
      <dgm:spPr/>
      <dgm:t>
        <a:bodyPr/>
        <a:lstStyle/>
        <a:p>
          <a:endParaRPr lang="en-US"/>
        </a:p>
      </dgm:t>
    </dgm:pt>
    <dgm:pt modelId="{6B05D430-D43B-4240-8128-70ACAED3D9B5}" type="sibTrans" cxnId="{BF485C00-A478-42D8-B8EE-145377909517}">
      <dgm:prSet/>
      <dgm:spPr/>
      <dgm:t>
        <a:bodyPr/>
        <a:lstStyle/>
        <a:p>
          <a:endParaRPr lang="en-US"/>
        </a:p>
      </dgm:t>
    </dgm:pt>
    <dgm:pt modelId="{D1160577-55B3-4D83-8366-A8A06BB2D1D4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Room for Related Organizations (Chambers , Service Providers)</a:t>
          </a:r>
          <a:endParaRPr lang="en-US" dirty="0">
            <a:latin typeface="Calibri" panose="020F0502020204030204" pitchFamily="34" charset="0"/>
          </a:endParaRPr>
        </a:p>
      </dgm:t>
    </dgm:pt>
    <dgm:pt modelId="{E863F688-7BF2-43BC-9D95-2F844ECDF8FA}" type="parTrans" cxnId="{6A30C93F-141B-4F76-9869-D3247C948E53}">
      <dgm:prSet/>
      <dgm:spPr/>
      <dgm:t>
        <a:bodyPr/>
        <a:lstStyle/>
        <a:p>
          <a:endParaRPr lang="en-US"/>
        </a:p>
      </dgm:t>
    </dgm:pt>
    <dgm:pt modelId="{CACA9F9D-FCDD-4386-B6A7-A64269F408B3}" type="sibTrans" cxnId="{6A30C93F-141B-4F76-9869-D3247C948E53}">
      <dgm:prSet/>
      <dgm:spPr/>
      <dgm:t>
        <a:bodyPr/>
        <a:lstStyle/>
        <a:p>
          <a:endParaRPr lang="en-US"/>
        </a:p>
      </dgm:t>
    </dgm:pt>
    <dgm:pt modelId="{82CE740B-3225-471E-B15E-34D31DEC7EC7}">
      <dgm:prSet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</a:rPr>
            <a:t>Exhibitor booths start at ~ $9,000 (4 options)</a:t>
          </a:r>
          <a:endParaRPr lang="en-US" dirty="0">
            <a:latin typeface="Calibri" panose="020F0502020204030204" pitchFamily="34" charset="0"/>
          </a:endParaRPr>
        </a:p>
      </dgm:t>
    </dgm:pt>
    <dgm:pt modelId="{EFFFCB20-EDBF-4B3E-810F-05CE2D1CD7C1}" type="parTrans" cxnId="{6CD936B2-F2A5-4816-A3C3-5010DF682610}">
      <dgm:prSet/>
      <dgm:spPr/>
      <dgm:t>
        <a:bodyPr/>
        <a:lstStyle/>
        <a:p>
          <a:endParaRPr lang="en-US"/>
        </a:p>
      </dgm:t>
    </dgm:pt>
    <dgm:pt modelId="{FCD8359B-BFD5-48F0-A569-AC83AF6115E6}" type="sibTrans" cxnId="{6CD936B2-F2A5-4816-A3C3-5010DF682610}">
      <dgm:prSet/>
      <dgm:spPr/>
      <dgm:t>
        <a:bodyPr/>
        <a:lstStyle/>
        <a:p>
          <a:endParaRPr lang="en-US"/>
        </a:p>
      </dgm:t>
    </dgm:pt>
    <dgm:pt modelId="{01E774E2-D542-4B37-9136-E1E47B3273E6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Smart Factory Components</a:t>
          </a:r>
          <a:endParaRPr lang="en-US" dirty="0">
            <a:latin typeface="Calibri" panose="020F0502020204030204" pitchFamily="34" charset="0"/>
          </a:endParaRPr>
        </a:p>
      </dgm:t>
    </dgm:pt>
    <dgm:pt modelId="{451CE058-4806-4D33-993A-EE66A09D9FAE}" type="parTrans" cxnId="{6D2B1AE7-EE8E-4D57-A26E-C47C0CA7890F}">
      <dgm:prSet/>
      <dgm:spPr/>
      <dgm:t>
        <a:bodyPr/>
        <a:lstStyle/>
        <a:p>
          <a:endParaRPr lang="en-US"/>
        </a:p>
      </dgm:t>
    </dgm:pt>
    <dgm:pt modelId="{6A6E2997-836E-41FC-85E1-BC3231E3403B}" type="sibTrans" cxnId="{6D2B1AE7-EE8E-4D57-A26E-C47C0CA7890F}">
      <dgm:prSet/>
      <dgm:spPr/>
      <dgm:t>
        <a:bodyPr/>
        <a:lstStyle/>
        <a:p>
          <a:endParaRPr lang="en-US"/>
        </a:p>
      </dgm:t>
    </dgm:pt>
    <dgm:pt modelId="{09D9FB3D-B451-4364-BF47-D13E3DB37226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Microelectronics and hybrid technology</a:t>
          </a:r>
          <a:endParaRPr lang="en-US" dirty="0">
            <a:latin typeface="Calibri" panose="020F0502020204030204" pitchFamily="34" charset="0"/>
          </a:endParaRPr>
        </a:p>
      </dgm:t>
    </dgm:pt>
    <dgm:pt modelId="{670FE3B6-19B8-41F1-BAB6-E5F50A781245}" type="parTrans" cxnId="{42250111-7D0B-47F9-9AFF-310A8DF9563F}">
      <dgm:prSet/>
      <dgm:spPr/>
      <dgm:t>
        <a:bodyPr/>
        <a:lstStyle/>
        <a:p>
          <a:endParaRPr lang="en-US"/>
        </a:p>
      </dgm:t>
    </dgm:pt>
    <dgm:pt modelId="{93903033-220F-4FD6-9866-74F9C8656787}" type="sibTrans" cxnId="{42250111-7D0B-47F9-9AFF-310A8DF9563F}">
      <dgm:prSet/>
      <dgm:spPr/>
      <dgm:t>
        <a:bodyPr/>
        <a:lstStyle/>
        <a:p>
          <a:endParaRPr lang="en-US"/>
        </a:p>
      </dgm:t>
    </dgm:pt>
    <dgm:pt modelId="{91B693C8-8ED4-408E-A719-26C63DE77A31}">
      <dgm:prSet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</a:rPr>
            <a:t>Exhibitor booths start at $7,560</a:t>
          </a:r>
          <a:endParaRPr lang="en-US" b="1" dirty="0">
            <a:latin typeface="Calibri" panose="020F0502020204030204" pitchFamily="34" charset="0"/>
          </a:endParaRPr>
        </a:p>
      </dgm:t>
    </dgm:pt>
    <dgm:pt modelId="{174C99D1-D630-4C1B-92C4-06BACBB94F7C}" type="parTrans" cxnId="{F4B79478-D8FE-48E3-A59C-14912D21FD06}">
      <dgm:prSet/>
      <dgm:spPr/>
      <dgm:t>
        <a:bodyPr/>
        <a:lstStyle/>
        <a:p>
          <a:endParaRPr lang="en-US"/>
        </a:p>
      </dgm:t>
    </dgm:pt>
    <dgm:pt modelId="{FE78681D-3352-4BD4-91D0-E74A4DDC954E}" type="sibTrans" cxnId="{F4B79478-D8FE-48E3-A59C-14912D21FD06}">
      <dgm:prSet/>
      <dgm:spPr/>
      <dgm:t>
        <a:bodyPr/>
        <a:lstStyle/>
        <a:p>
          <a:endParaRPr lang="en-US"/>
        </a:p>
      </dgm:t>
    </dgm:pt>
    <dgm:pt modelId="{3BB68EEC-60FA-445B-B1EF-679003BC24DD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Automated engineering</a:t>
          </a:r>
          <a:endParaRPr lang="en-US" dirty="0">
            <a:latin typeface="Calibri" panose="020F0502020204030204" pitchFamily="34" charset="0"/>
          </a:endParaRPr>
        </a:p>
      </dgm:t>
    </dgm:pt>
    <dgm:pt modelId="{6A88BA56-2308-4AC4-A56A-D83AD5CF7ED5}" type="parTrans" cxnId="{697F1AB0-7144-45C0-BB0B-6AE6E39097FD}">
      <dgm:prSet/>
      <dgm:spPr/>
      <dgm:t>
        <a:bodyPr/>
        <a:lstStyle/>
        <a:p>
          <a:endParaRPr lang="en-US"/>
        </a:p>
      </dgm:t>
    </dgm:pt>
    <dgm:pt modelId="{BA541FA0-6DC0-4B5F-AD7B-40E6F6C52409}" type="sibTrans" cxnId="{697F1AB0-7144-45C0-BB0B-6AE6E39097FD}">
      <dgm:prSet/>
      <dgm:spPr/>
      <dgm:t>
        <a:bodyPr/>
        <a:lstStyle/>
        <a:p>
          <a:endParaRPr lang="en-US"/>
        </a:p>
      </dgm:t>
    </dgm:pt>
    <dgm:pt modelId="{8F1108E0-0793-48AE-B389-54D62DCEF9FE}">
      <dgm:prSet/>
      <dgm:spPr/>
      <dgm:t>
        <a:bodyPr/>
        <a:lstStyle/>
        <a:p>
          <a:r>
            <a:rPr lang="en-US" smtClean="0">
              <a:latin typeface="Calibri" panose="020F0502020204030204" pitchFamily="34" charset="0"/>
            </a:rPr>
            <a:t>Motor components</a:t>
          </a:r>
          <a:endParaRPr lang="en-US" dirty="0">
            <a:latin typeface="Calibri" panose="020F0502020204030204" pitchFamily="34" charset="0"/>
          </a:endParaRPr>
        </a:p>
      </dgm:t>
    </dgm:pt>
    <dgm:pt modelId="{0DA4BD81-BB61-4C19-A872-4926DCFE1F52}" type="parTrans" cxnId="{B944A25E-99EA-4B0D-BF9A-5E5AA2368E3F}">
      <dgm:prSet/>
      <dgm:spPr/>
      <dgm:t>
        <a:bodyPr/>
        <a:lstStyle/>
        <a:p>
          <a:endParaRPr lang="en-US"/>
        </a:p>
      </dgm:t>
    </dgm:pt>
    <dgm:pt modelId="{9B7C0F0E-1650-48A7-894D-F752BE7241D3}" type="sibTrans" cxnId="{B944A25E-99EA-4B0D-BF9A-5E5AA2368E3F}">
      <dgm:prSet/>
      <dgm:spPr/>
      <dgm:t>
        <a:bodyPr/>
        <a:lstStyle/>
        <a:p>
          <a:endParaRPr lang="en-US"/>
        </a:p>
      </dgm:t>
    </dgm:pt>
    <dgm:pt modelId="{0D79162F-518D-490B-8A35-EC6E02793599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Ventilators and fans for electrical devices</a:t>
          </a:r>
          <a:endParaRPr lang="en-US" dirty="0">
            <a:latin typeface="Calibri" panose="020F0502020204030204" pitchFamily="34" charset="0"/>
          </a:endParaRPr>
        </a:p>
      </dgm:t>
    </dgm:pt>
    <dgm:pt modelId="{BA343CD1-1CD7-4AF9-80C5-C950C1337554}" type="parTrans" cxnId="{C876BEE3-AEBE-4FB3-B917-401A873AF963}">
      <dgm:prSet/>
      <dgm:spPr/>
      <dgm:t>
        <a:bodyPr/>
        <a:lstStyle/>
        <a:p>
          <a:endParaRPr lang="en-US"/>
        </a:p>
      </dgm:t>
    </dgm:pt>
    <dgm:pt modelId="{80D7079B-4A2E-464B-868F-637ADFACCC3D}" type="sibTrans" cxnId="{C876BEE3-AEBE-4FB3-B917-401A873AF963}">
      <dgm:prSet/>
      <dgm:spPr/>
      <dgm:t>
        <a:bodyPr/>
        <a:lstStyle/>
        <a:p>
          <a:endParaRPr lang="en-US"/>
        </a:p>
      </dgm:t>
    </dgm:pt>
    <dgm:pt modelId="{0933804A-90F2-4CAF-AE0A-BA5DA0174D5D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Cable and wire equipment</a:t>
          </a:r>
          <a:endParaRPr lang="en-US" dirty="0">
            <a:latin typeface="Calibri" panose="020F0502020204030204" pitchFamily="34" charset="0"/>
          </a:endParaRPr>
        </a:p>
      </dgm:t>
    </dgm:pt>
    <dgm:pt modelId="{62C7CAD9-6C76-4CBA-825D-C4A7955536D7}" type="parTrans" cxnId="{229344F6-4530-48F5-8166-C94D8871D265}">
      <dgm:prSet/>
      <dgm:spPr/>
      <dgm:t>
        <a:bodyPr/>
        <a:lstStyle/>
        <a:p>
          <a:endParaRPr lang="en-US"/>
        </a:p>
      </dgm:t>
    </dgm:pt>
    <dgm:pt modelId="{657D7226-34AD-4355-9C93-63C49976B5E6}" type="sibTrans" cxnId="{229344F6-4530-48F5-8166-C94D8871D265}">
      <dgm:prSet/>
      <dgm:spPr/>
      <dgm:t>
        <a:bodyPr/>
        <a:lstStyle/>
        <a:p>
          <a:endParaRPr lang="en-US"/>
        </a:p>
      </dgm:t>
    </dgm:pt>
    <dgm:pt modelId="{FB504781-6A18-4B87-884E-61E510E83942}">
      <dgm:prSet/>
      <dgm:spPr/>
      <dgm:t>
        <a:bodyPr/>
        <a:lstStyle/>
        <a:p>
          <a:r>
            <a:rPr lang="en-US" smtClean="0">
              <a:latin typeface="Calibri" panose="020F0502020204030204" pitchFamily="34" charset="0"/>
            </a:rPr>
            <a:t>Fastener systems</a:t>
          </a:r>
          <a:endParaRPr lang="en-US" dirty="0">
            <a:latin typeface="Calibri" panose="020F0502020204030204" pitchFamily="34" charset="0"/>
          </a:endParaRPr>
        </a:p>
      </dgm:t>
    </dgm:pt>
    <dgm:pt modelId="{9CE34F57-8AF0-4C29-A65B-667976E10EA8}" type="parTrans" cxnId="{32AE17BE-CEC0-4811-9609-806F27907BD4}">
      <dgm:prSet/>
      <dgm:spPr/>
      <dgm:t>
        <a:bodyPr/>
        <a:lstStyle/>
        <a:p>
          <a:endParaRPr lang="en-US"/>
        </a:p>
      </dgm:t>
    </dgm:pt>
    <dgm:pt modelId="{8ACA5E41-D038-47EF-ADA2-9ECA6A900E54}" type="sibTrans" cxnId="{32AE17BE-CEC0-4811-9609-806F27907BD4}">
      <dgm:prSet/>
      <dgm:spPr/>
      <dgm:t>
        <a:bodyPr/>
        <a:lstStyle/>
        <a:p>
          <a:endParaRPr lang="en-US"/>
        </a:p>
      </dgm:t>
    </dgm:pt>
    <dgm:pt modelId="{E6175E4D-000F-452B-83DB-410B5093196B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Lightweight construction products</a:t>
          </a:r>
          <a:endParaRPr lang="en-US" dirty="0">
            <a:latin typeface="Calibri" panose="020F0502020204030204" pitchFamily="34" charset="0"/>
          </a:endParaRPr>
        </a:p>
      </dgm:t>
    </dgm:pt>
    <dgm:pt modelId="{B802ED80-C533-4EEB-A187-B0B979211E11}" type="parTrans" cxnId="{11910EF8-B4FD-4557-B112-FB21F6056CC7}">
      <dgm:prSet/>
      <dgm:spPr/>
      <dgm:t>
        <a:bodyPr/>
        <a:lstStyle/>
        <a:p>
          <a:endParaRPr lang="en-US"/>
        </a:p>
      </dgm:t>
    </dgm:pt>
    <dgm:pt modelId="{27DFCD11-8BC1-4B12-98D6-95552BB75FD2}" type="sibTrans" cxnId="{11910EF8-B4FD-4557-B112-FB21F6056CC7}">
      <dgm:prSet/>
      <dgm:spPr/>
      <dgm:t>
        <a:bodyPr/>
        <a:lstStyle/>
        <a:p>
          <a:endParaRPr lang="en-US"/>
        </a:p>
      </dgm:t>
    </dgm:pt>
    <dgm:pt modelId="{5DF495BF-27F4-4DD9-9B1F-0B1F62668655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Learn More</a:t>
          </a:r>
          <a:endParaRPr lang="en-US" dirty="0">
            <a:latin typeface="Calibri" panose="020F0502020204030204" pitchFamily="34" charset="0"/>
          </a:endParaRPr>
        </a:p>
      </dgm:t>
    </dgm:pt>
    <dgm:pt modelId="{376A1504-7D09-40BD-B8F1-4D11CBF161E4}" type="parTrans" cxnId="{8768863B-9728-4BBA-8419-E10B6E3A3298}">
      <dgm:prSet/>
      <dgm:spPr/>
      <dgm:t>
        <a:bodyPr/>
        <a:lstStyle/>
        <a:p>
          <a:endParaRPr lang="en-US"/>
        </a:p>
      </dgm:t>
    </dgm:pt>
    <dgm:pt modelId="{9E403461-F4A9-4D68-91EF-B552932AB6DA}" type="sibTrans" cxnId="{8768863B-9728-4BBA-8419-E10B6E3A3298}">
      <dgm:prSet/>
      <dgm:spPr/>
      <dgm:t>
        <a:bodyPr/>
        <a:lstStyle/>
        <a:p>
          <a:endParaRPr lang="en-US"/>
        </a:p>
      </dgm:t>
    </dgm:pt>
    <dgm:pt modelId="{D61C7AC1-B0AA-4EDD-B8E6-1B5E7DECD46E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Learn More</a:t>
          </a:r>
          <a:endParaRPr lang="en-US" b="1" dirty="0">
            <a:latin typeface="Calibri" panose="020F0502020204030204" pitchFamily="34" charset="0"/>
          </a:endParaRPr>
        </a:p>
      </dgm:t>
    </dgm:pt>
    <dgm:pt modelId="{CF1882D3-6529-4034-B4B5-EDB270465456}" type="parTrans" cxnId="{C880D4FC-D968-40E0-8C4B-5B352F5C86F2}">
      <dgm:prSet/>
      <dgm:spPr/>
      <dgm:t>
        <a:bodyPr/>
        <a:lstStyle/>
        <a:p>
          <a:endParaRPr lang="en-US"/>
        </a:p>
      </dgm:t>
    </dgm:pt>
    <dgm:pt modelId="{25E2314F-26E5-4561-8F4A-63175D71A602}" type="sibTrans" cxnId="{C880D4FC-D968-40E0-8C4B-5B352F5C86F2}">
      <dgm:prSet/>
      <dgm:spPr/>
      <dgm:t>
        <a:bodyPr/>
        <a:lstStyle/>
        <a:p>
          <a:endParaRPr lang="en-US"/>
        </a:p>
      </dgm:t>
    </dgm:pt>
    <dgm:pt modelId="{60793F2E-E4A8-46CC-8463-057F428F9AA2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Learn More</a:t>
          </a:r>
          <a:endParaRPr lang="en-US" dirty="0">
            <a:latin typeface="Calibri" panose="020F0502020204030204" pitchFamily="34" charset="0"/>
          </a:endParaRPr>
        </a:p>
      </dgm:t>
    </dgm:pt>
    <dgm:pt modelId="{53F37F5E-3D3F-4AD1-B638-132EB52BBF36}" type="parTrans" cxnId="{8D89A792-8CFF-4D5D-B352-5E4FD95675B9}">
      <dgm:prSet/>
      <dgm:spPr/>
      <dgm:t>
        <a:bodyPr/>
        <a:lstStyle/>
        <a:p>
          <a:endParaRPr lang="en-US"/>
        </a:p>
      </dgm:t>
    </dgm:pt>
    <dgm:pt modelId="{330564DB-A291-47CF-B66C-1D70021D4A47}" type="sibTrans" cxnId="{8D89A792-8CFF-4D5D-B352-5E4FD95675B9}">
      <dgm:prSet/>
      <dgm:spPr/>
      <dgm:t>
        <a:bodyPr/>
        <a:lstStyle/>
        <a:p>
          <a:endParaRPr lang="en-US"/>
        </a:p>
      </dgm:t>
    </dgm:pt>
    <dgm:pt modelId="{53E14816-3FF5-4BF7-A6DB-6ADA5651542C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Learn More</a:t>
          </a:r>
          <a:endParaRPr lang="en-US" dirty="0">
            <a:latin typeface="Calibri" panose="020F0502020204030204" pitchFamily="34" charset="0"/>
          </a:endParaRPr>
        </a:p>
      </dgm:t>
    </dgm:pt>
    <dgm:pt modelId="{21F75133-CAFF-4C75-B88E-15863FA84391}" type="parTrans" cxnId="{EA1815DC-C696-4D83-AE38-1616A53AA2BB}">
      <dgm:prSet/>
      <dgm:spPr/>
      <dgm:t>
        <a:bodyPr/>
        <a:lstStyle/>
        <a:p>
          <a:endParaRPr lang="en-US"/>
        </a:p>
      </dgm:t>
    </dgm:pt>
    <dgm:pt modelId="{89A499EA-857A-4E09-AB16-5BE0B9608277}" type="sibTrans" cxnId="{EA1815DC-C696-4D83-AE38-1616A53AA2BB}">
      <dgm:prSet/>
      <dgm:spPr/>
      <dgm:t>
        <a:bodyPr/>
        <a:lstStyle/>
        <a:p>
          <a:endParaRPr lang="en-US"/>
        </a:p>
      </dgm:t>
    </dgm:pt>
    <dgm:pt modelId="{CDB7CCC1-5C37-4B9F-AA92-25C229DFE49B}" type="pres">
      <dgm:prSet presAssocID="{780CA14D-8064-419B-BD65-D8C165D6C6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650E18-9C0A-49A4-BE48-BDF017E5BAB9}" type="pres">
      <dgm:prSet presAssocID="{D0219977-9BBA-45C2-AB3F-99BDC461DB2B}" presName="composite" presStyleCnt="0"/>
      <dgm:spPr/>
    </dgm:pt>
    <dgm:pt modelId="{884EE6D5-AF3F-40FB-9C0E-D9C269C27F26}" type="pres">
      <dgm:prSet presAssocID="{D0219977-9BBA-45C2-AB3F-99BDC461DB2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02240-22F1-4D57-944A-B1EF1CCC71DC}" type="pres">
      <dgm:prSet presAssocID="{D0219977-9BBA-45C2-AB3F-99BDC461DB2B}" presName="desTx" presStyleLbl="alignAccFollowNode1" presStyleIdx="0" presStyleCnt="4" custLinFactNeighborX="-103" custLinFactNeighborY="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48A51-693E-4E3D-BB59-01DEA7C87451}" type="pres">
      <dgm:prSet presAssocID="{AF3F4DCB-8474-4DA3-9E79-716C1D0E1686}" presName="space" presStyleCnt="0"/>
      <dgm:spPr/>
    </dgm:pt>
    <dgm:pt modelId="{7232A962-1F66-403B-8F89-978EBC8E9F3D}" type="pres">
      <dgm:prSet presAssocID="{F08A5996-8453-4210-88EA-11017160D066}" presName="composite" presStyleCnt="0"/>
      <dgm:spPr/>
    </dgm:pt>
    <dgm:pt modelId="{C79CB6A6-4402-40B6-8790-6C8A1F59448C}" type="pres">
      <dgm:prSet presAssocID="{F08A5996-8453-4210-88EA-11017160D06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47FED-94B1-4140-8CEF-6C4DC8497917}" type="pres">
      <dgm:prSet presAssocID="{F08A5996-8453-4210-88EA-11017160D066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52B72-2332-40F8-9430-087105D8709B}" type="pres">
      <dgm:prSet presAssocID="{60B72D34-58DD-43E7-ACB3-D0CBF0C9D684}" presName="space" presStyleCnt="0"/>
      <dgm:spPr/>
    </dgm:pt>
    <dgm:pt modelId="{DB2DBA6B-D3CB-4CD0-8B1F-421F71FD8A68}" type="pres">
      <dgm:prSet presAssocID="{91C8DFC4-68DE-4C31-994C-9AB98241E8DE}" presName="composite" presStyleCnt="0"/>
      <dgm:spPr/>
    </dgm:pt>
    <dgm:pt modelId="{A2555320-126D-4A62-B4D4-66BEA762CC81}" type="pres">
      <dgm:prSet presAssocID="{91C8DFC4-68DE-4C31-994C-9AB98241E8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3CA5C-3146-4CD8-8B34-C5DADEC1A51C}" type="pres">
      <dgm:prSet presAssocID="{91C8DFC4-68DE-4C31-994C-9AB98241E8D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402BC-9220-4E11-8375-C93CC26CE875}" type="pres">
      <dgm:prSet presAssocID="{9126A456-06E8-4B5B-BE5D-1437F6C92C85}" presName="space" presStyleCnt="0"/>
      <dgm:spPr/>
    </dgm:pt>
    <dgm:pt modelId="{C3F8F793-30A3-49AA-A8E0-B324D81914C7}" type="pres">
      <dgm:prSet presAssocID="{7E604D13-09D6-4597-8D6A-2A7A127B63F2}" presName="composite" presStyleCnt="0"/>
      <dgm:spPr/>
    </dgm:pt>
    <dgm:pt modelId="{27D836D3-F84E-40A0-8B76-6F6F0F5780C0}" type="pres">
      <dgm:prSet presAssocID="{7E604D13-09D6-4597-8D6A-2A7A127B63F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0D3A1-99A1-446F-9339-619F127C4183}" type="pres">
      <dgm:prSet presAssocID="{7E604D13-09D6-4597-8D6A-2A7A127B63F2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19D0C1-7F94-46D6-B0F6-22057B9E1008}" type="presOf" srcId="{0D79162F-518D-490B-8A35-EC6E02793599}" destId="{4033CA5C-3146-4CD8-8B34-C5DADEC1A51C}" srcOrd="0" destOrd="3" presId="urn:microsoft.com/office/officeart/2005/8/layout/hList1"/>
    <dgm:cxn modelId="{4BD4C522-6228-4F49-98F5-FEBC798631A2}" type="presOf" srcId="{F08A5996-8453-4210-88EA-11017160D066}" destId="{C79CB6A6-4402-40B6-8790-6C8A1F59448C}" srcOrd="0" destOrd="0" presId="urn:microsoft.com/office/officeart/2005/8/layout/hList1"/>
    <dgm:cxn modelId="{1EE44434-47C4-420A-A383-790CA0C118A0}" srcId="{780CA14D-8064-419B-BD65-D8C165D6C6CA}" destId="{7E604D13-09D6-4597-8D6A-2A7A127B63F2}" srcOrd="3" destOrd="0" parTransId="{76D85318-A0EB-4C57-BCBA-7884C5E666D2}" sibTransId="{0493E54C-C2C0-4D1F-825D-A2195C5B3F35}"/>
    <dgm:cxn modelId="{22E408CA-13BC-46B5-ADA7-5AAFB2158CE3}" type="presOf" srcId="{D61C7AC1-B0AA-4EDD-B8E6-1B5E7DECD46E}" destId="{92947FED-94B1-4140-8CEF-6C4DC8497917}" srcOrd="0" destOrd="4" presId="urn:microsoft.com/office/officeart/2005/8/layout/hList1"/>
    <dgm:cxn modelId="{255D7B67-69DD-4428-BD6D-6E50C92279BA}" srcId="{780CA14D-8064-419B-BD65-D8C165D6C6CA}" destId="{91C8DFC4-68DE-4C31-994C-9AB98241E8DE}" srcOrd="2" destOrd="0" parTransId="{702385BF-CE4D-47F9-AC79-03990999C7A7}" sibTransId="{9126A456-06E8-4B5B-BE5D-1437F6C92C85}"/>
    <dgm:cxn modelId="{6609C361-37E6-4044-909D-A875E8C3B89F}" type="presOf" srcId="{09D9FB3D-B451-4364-BF47-D13E3DB37226}" destId="{92947FED-94B1-4140-8CEF-6C4DC8497917}" srcOrd="0" destOrd="2" presId="urn:microsoft.com/office/officeart/2005/8/layout/hList1"/>
    <dgm:cxn modelId="{8D89A792-8CFF-4D5D-B352-5E4FD95675B9}" srcId="{91C8DFC4-68DE-4C31-994C-9AB98241E8DE}" destId="{60793F2E-E4A8-46CC-8463-057F428F9AA2}" srcOrd="4" destOrd="0" parTransId="{53F37F5E-3D3F-4AD1-B638-132EB52BBF36}" sibTransId="{330564DB-A291-47CF-B66C-1D70021D4A47}"/>
    <dgm:cxn modelId="{C8DF4381-647F-40C0-B2A5-A63F11DE0B2A}" type="presOf" srcId="{75685320-6456-40AB-AC69-DF27EE7E9D62}" destId="{4033CA5C-3146-4CD8-8B34-C5DADEC1A51C}" srcOrd="0" destOrd="0" presId="urn:microsoft.com/office/officeart/2005/8/layout/hList1"/>
    <dgm:cxn modelId="{EAFE9977-7003-4FAB-A4CC-AF2155E86F45}" type="presOf" srcId="{FB504781-6A18-4B87-884E-61E510E83942}" destId="{CF10D3A1-99A1-446F-9339-619F127C4183}" srcOrd="0" destOrd="2" presId="urn:microsoft.com/office/officeart/2005/8/layout/hList1"/>
    <dgm:cxn modelId="{6A30C93F-141B-4F76-9869-D3247C948E53}" srcId="{D0219977-9BBA-45C2-AB3F-99BDC461DB2B}" destId="{D1160577-55B3-4D83-8366-A8A06BB2D1D4}" srcOrd="1" destOrd="0" parTransId="{E863F688-7BF2-43BC-9D95-2F844ECDF8FA}" sibTransId="{CACA9F9D-FCDD-4386-B6A7-A64269F408B3}"/>
    <dgm:cxn modelId="{E2E2533A-FC49-451D-A9AE-D217881CE764}" type="presOf" srcId="{01E774E2-D542-4B37-9136-E1E47B3273E6}" destId="{92947FED-94B1-4140-8CEF-6C4DC8497917}" srcOrd="0" destOrd="1" presId="urn:microsoft.com/office/officeart/2005/8/layout/hList1"/>
    <dgm:cxn modelId="{57575CC9-437C-4E92-8114-1BDF242E04D1}" srcId="{780CA14D-8064-419B-BD65-D8C165D6C6CA}" destId="{D0219977-9BBA-45C2-AB3F-99BDC461DB2B}" srcOrd="0" destOrd="0" parTransId="{6CE4F1B8-85DB-4668-964A-54635F541FAD}" sibTransId="{AF3F4DCB-8474-4DA3-9E79-716C1D0E1686}"/>
    <dgm:cxn modelId="{AD1299B6-29FA-4FC2-8338-39524357D362}" type="presOf" srcId="{53E14816-3FF5-4BF7-A6DB-6ADA5651542C}" destId="{CF10D3A1-99A1-446F-9339-619F127C4183}" srcOrd="0" destOrd="4" presId="urn:microsoft.com/office/officeart/2005/8/layout/hList1"/>
    <dgm:cxn modelId="{42250111-7D0B-47F9-9AFF-310A8DF9563F}" srcId="{F08A5996-8453-4210-88EA-11017160D066}" destId="{09D9FB3D-B451-4364-BF47-D13E3DB37226}" srcOrd="2" destOrd="0" parTransId="{670FE3B6-19B8-41F1-BAB6-E5F50A781245}" sibTransId="{93903033-220F-4FD6-9866-74F9C8656787}"/>
    <dgm:cxn modelId="{829C0F22-2F46-488B-A7FF-D5FC85DFD20C}" type="presOf" srcId="{18F5E745-58EB-45A2-8BDC-0E7D73E454F8}" destId="{CF10D3A1-99A1-446F-9339-619F127C4183}" srcOrd="0" destOrd="0" presId="urn:microsoft.com/office/officeart/2005/8/layout/hList1"/>
    <dgm:cxn modelId="{697F1AB0-7144-45C0-BB0B-6AE6E39097FD}" srcId="{91C8DFC4-68DE-4C31-994C-9AB98241E8DE}" destId="{3BB68EEC-60FA-445B-B1EF-679003BC24DD}" srcOrd="1" destOrd="0" parTransId="{6A88BA56-2308-4AC4-A56A-D83AD5CF7ED5}" sibTransId="{BA541FA0-6DC0-4B5F-AD7B-40E6F6C52409}"/>
    <dgm:cxn modelId="{DF9050BD-878F-4AF5-9888-8118002A54AA}" type="presOf" srcId="{E6175E4D-000F-452B-83DB-410B5093196B}" destId="{CF10D3A1-99A1-446F-9339-619F127C4183}" srcOrd="0" destOrd="3" presId="urn:microsoft.com/office/officeart/2005/8/layout/hList1"/>
    <dgm:cxn modelId="{F4B79478-D8FE-48E3-A59C-14912D21FD06}" srcId="{F08A5996-8453-4210-88EA-11017160D066}" destId="{91B693C8-8ED4-408E-A719-26C63DE77A31}" srcOrd="3" destOrd="0" parTransId="{174C99D1-D630-4C1B-92C4-06BACBB94F7C}" sibTransId="{FE78681D-3352-4BD4-91D0-E74A4DDC954E}"/>
    <dgm:cxn modelId="{ECA8BD49-01B2-4407-8400-0B0CEBE6D308}" type="presOf" srcId="{7E604D13-09D6-4597-8D6A-2A7A127B63F2}" destId="{27D836D3-F84E-40A0-8B76-6F6F0F5780C0}" srcOrd="0" destOrd="0" presId="urn:microsoft.com/office/officeart/2005/8/layout/hList1"/>
    <dgm:cxn modelId="{6A894A0F-C5A1-4EA5-B8C8-3B4635D4CA86}" srcId="{F08A5996-8453-4210-88EA-11017160D066}" destId="{77941A5C-C0B7-4A53-A25B-49F17CAA2820}" srcOrd="0" destOrd="0" parTransId="{240B36CA-8699-41E3-AF1D-6C1C6D0517C4}" sibTransId="{2953BBFD-75CB-468F-B856-C3A6F3F381A2}"/>
    <dgm:cxn modelId="{B944A25E-99EA-4B0D-BF9A-5E5AA2368E3F}" srcId="{91C8DFC4-68DE-4C31-994C-9AB98241E8DE}" destId="{8F1108E0-0793-48AE-B389-54D62DCEF9FE}" srcOrd="2" destOrd="0" parTransId="{0DA4BD81-BB61-4C19-A872-4926DCFE1F52}" sibTransId="{9B7C0F0E-1650-48A7-894D-F752BE7241D3}"/>
    <dgm:cxn modelId="{36D5AC0C-8485-49E7-91F2-B4678DCDD355}" type="presOf" srcId="{82CE740B-3225-471E-B15E-34D31DEC7EC7}" destId="{D5D02240-22F1-4D57-944A-B1EF1CCC71DC}" srcOrd="0" destOrd="2" presId="urn:microsoft.com/office/officeart/2005/8/layout/hList1"/>
    <dgm:cxn modelId="{2D972D94-6542-4EDE-ACCA-3C779EF8F948}" type="presOf" srcId="{91B693C8-8ED4-408E-A719-26C63DE77A31}" destId="{92947FED-94B1-4140-8CEF-6C4DC8497917}" srcOrd="0" destOrd="3" presId="urn:microsoft.com/office/officeart/2005/8/layout/hList1"/>
    <dgm:cxn modelId="{BA10B3F8-C4DD-4DAC-83BB-72A1D3006E8D}" type="presOf" srcId="{D0219977-9BBA-45C2-AB3F-99BDC461DB2B}" destId="{884EE6D5-AF3F-40FB-9C0E-D9C269C27F26}" srcOrd="0" destOrd="0" presId="urn:microsoft.com/office/officeart/2005/8/layout/hList1"/>
    <dgm:cxn modelId="{34827FBF-8607-42FB-BC24-8F8C074376C8}" srcId="{D0219977-9BBA-45C2-AB3F-99BDC461DB2B}" destId="{EE58FE5F-C2C1-4CB7-8223-C3D4230D7EA9}" srcOrd="0" destOrd="0" parTransId="{A9958280-44A2-4513-B915-F6E48B7A3AA0}" sibTransId="{7523D9EB-1D76-4CA9-BE63-872EE2272B4F}"/>
    <dgm:cxn modelId="{CD5D0DEC-AAEA-4688-9ED8-04F5665BAE36}" type="presOf" srcId="{60793F2E-E4A8-46CC-8463-057F428F9AA2}" destId="{4033CA5C-3146-4CD8-8B34-C5DADEC1A51C}" srcOrd="0" destOrd="4" presId="urn:microsoft.com/office/officeart/2005/8/layout/hList1"/>
    <dgm:cxn modelId="{DC4A0151-24CF-44A3-AEB3-517BD05965B7}" type="presOf" srcId="{5DF495BF-27F4-4DD9-9B1F-0B1F62668655}" destId="{D5D02240-22F1-4D57-944A-B1EF1CCC71DC}" srcOrd="0" destOrd="3" presId="urn:microsoft.com/office/officeart/2005/8/layout/hList1"/>
    <dgm:cxn modelId="{8D876F6A-3351-4CDC-B6BA-DCE693DE5A2A}" type="presOf" srcId="{91C8DFC4-68DE-4C31-994C-9AB98241E8DE}" destId="{A2555320-126D-4A62-B4D4-66BEA762CC81}" srcOrd="0" destOrd="0" presId="urn:microsoft.com/office/officeart/2005/8/layout/hList1"/>
    <dgm:cxn modelId="{6CD936B2-F2A5-4816-A3C3-5010DF682610}" srcId="{D0219977-9BBA-45C2-AB3F-99BDC461DB2B}" destId="{82CE740B-3225-471E-B15E-34D31DEC7EC7}" srcOrd="2" destOrd="0" parTransId="{EFFFCB20-EDBF-4B3E-810F-05CE2D1CD7C1}" sibTransId="{FCD8359B-BFD5-48F0-A569-AC83AF6115E6}"/>
    <dgm:cxn modelId="{0C6F639A-7DA3-406A-9ED0-2406745623AE}" type="presOf" srcId="{0933804A-90F2-4CAF-AE0A-BA5DA0174D5D}" destId="{CF10D3A1-99A1-446F-9339-619F127C4183}" srcOrd="0" destOrd="1" presId="urn:microsoft.com/office/officeart/2005/8/layout/hList1"/>
    <dgm:cxn modelId="{C876BEE3-AEBE-4FB3-B917-401A873AF963}" srcId="{91C8DFC4-68DE-4C31-994C-9AB98241E8DE}" destId="{0D79162F-518D-490B-8A35-EC6E02793599}" srcOrd="3" destOrd="0" parTransId="{BA343CD1-1CD7-4AF9-80C5-C950C1337554}" sibTransId="{80D7079B-4A2E-464B-868F-637ADFACCC3D}"/>
    <dgm:cxn modelId="{229344F6-4530-48F5-8166-C94D8871D265}" srcId="{7E604D13-09D6-4597-8D6A-2A7A127B63F2}" destId="{0933804A-90F2-4CAF-AE0A-BA5DA0174D5D}" srcOrd="1" destOrd="0" parTransId="{62C7CAD9-6C76-4CBA-825D-C4A7955536D7}" sibTransId="{657D7226-34AD-4355-9C93-63C49976B5E6}"/>
    <dgm:cxn modelId="{8768863B-9728-4BBA-8419-E10B6E3A3298}" srcId="{D0219977-9BBA-45C2-AB3F-99BDC461DB2B}" destId="{5DF495BF-27F4-4DD9-9B1F-0B1F62668655}" srcOrd="3" destOrd="0" parTransId="{376A1504-7D09-40BD-B8F1-4D11CBF161E4}" sibTransId="{9E403461-F4A9-4D68-91EF-B552932AB6DA}"/>
    <dgm:cxn modelId="{508D8B9B-FBBC-4831-A4C4-2AD94AAC0BC1}" type="presOf" srcId="{77941A5C-C0B7-4A53-A25B-49F17CAA2820}" destId="{92947FED-94B1-4140-8CEF-6C4DC8497917}" srcOrd="0" destOrd="0" presId="urn:microsoft.com/office/officeart/2005/8/layout/hList1"/>
    <dgm:cxn modelId="{66A94E8F-34ED-4A7F-B309-790A5FAB23AF}" type="presOf" srcId="{EE58FE5F-C2C1-4CB7-8223-C3D4230D7EA9}" destId="{D5D02240-22F1-4D57-944A-B1EF1CCC71DC}" srcOrd="0" destOrd="0" presId="urn:microsoft.com/office/officeart/2005/8/layout/hList1"/>
    <dgm:cxn modelId="{636102B4-5A2C-4072-B7A6-AC84223516BC}" type="presOf" srcId="{8F1108E0-0793-48AE-B389-54D62DCEF9FE}" destId="{4033CA5C-3146-4CD8-8B34-C5DADEC1A51C}" srcOrd="0" destOrd="2" presId="urn:microsoft.com/office/officeart/2005/8/layout/hList1"/>
    <dgm:cxn modelId="{ECEEDFC8-A01F-42B3-81E6-D3ADB76C6705}" srcId="{91C8DFC4-68DE-4C31-994C-9AB98241E8DE}" destId="{75685320-6456-40AB-AC69-DF27EE7E9D62}" srcOrd="0" destOrd="0" parTransId="{2867590F-2C10-46C5-98B0-A5A50B2AE988}" sibTransId="{AC35A8CC-39E5-4150-B212-A35C9A798946}"/>
    <dgm:cxn modelId="{C880D4FC-D968-40E0-8C4B-5B352F5C86F2}" srcId="{F08A5996-8453-4210-88EA-11017160D066}" destId="{D61C7AC1-B0AA-4EDD-B8E6-1B5E7DECD46E}" srcOrd="4" destOrd="0" parTransId="{CF1882D3-6529-4034-B4B5-EDB270465456}" sibTransId="{25E2314F-26E5-4561-8F4A-63175D71A602}"/>
    <dgm:cxn modelId="{BF485C00-A478-42D8-B8EE-145377909517}" srcId="{7E604D13-09D6-4597-8D6A-2A7A127B63F2}" destId="{18F5E745-58EB-45A2-8BDC-0E7D73E454F8}" srcOrd="0" destOrd="0" parTransId="{220A0016-4C8C-497F-A457-5DB1C524D174}" sibTransId="{6B05D430-D43B-4240-8128-70ACAED3D9B5}"/>
    <dgm:cxn modelId="{32AE17BE-CEC0-4811-9609-806F27907BD4}" srcId="{7E604D13-09D6-4597-8D6A-2A7A127B63F2}" destId="{FB504781-6A18-4B87-884E-61E510E83942}" srcOrd="2" destOrd="0" parTransId="{9CE34F57-8AF0-4C29-A65B-667976E10EA8}" sibTransId="{8ACA5E41-D038-47EF-ADA2-9ECA6A900E54}"/>
    <dgm:cxn modelId="{6D2B1AE7-EE8E-4D57-A26E-C47C0CA7890F}" srcId="{F08A5996-8453-4210-88EA-11017160D066}" destId="{01E774E2-D542-4B37-9136-E1E47B3273E6}" srcOrd="1" destOrd="0" parTransId="{451CE058-4806-4D33-993A-EE66A09D9FAE}" sibTransId="{6A6E2997-836E-41FC-85E1-BC3231E3403B}"/>
    <dgm:cxn modelId="{80E0147B-932D-43B3-BA11-6EE6C9702001}" type="presOf" srcId="{3BB68EEC-60FA-445B-B1EF-679003BC24DD}" destId="{4033CA5C-3146-4CD8-8B34-C5DADEC1A51C}" srcOrd="0" destOrd="1" presId="urn:microsoft.com/office/officeart/2005/8/layout/hList1"/>
    <dgm:cxn modelId="{24207704-33BD-43C8-AE6E-43F2010B3560}" srcId="{780CA14D-8064-419B-BD65-D8C165D6C6CA}" destId="{F08A5996-8453-4210-88EA-11017160D066}" srcOrd="1" destOrd="0" parTransId="{27C9F1EF-AF93-4386-B205-1BB6D57CED42}" sibTransId="{60B72D34-58DD-43E7-ACB3-D0CBF0C9D684}"/>
    <dgm:cxn modelId="{A2376812-63D7-4DE4-B0EA-CB28325AF77E}" type="presOf" srcId="{780CA14D-8064-419B-BD65-D8C165D6C6CA}" destId="{CDB7CCC1-5C37-4B9F-AA92-25C229DFE49B}" srcOrd="0" destOrd="0" presId="urn:microsoft.com/office/officeart/2005/8/layout/hList1"/>
    <dgm:cxn modelId="{11910EF8-B4FD-4557-B112-FB21F6056CC7}" srcId="{7E604D13-09D6-4597-8D6A-2A7A127B63F2}" destId="{E6175E4D-000F-452B-83DB-410B5093196B}" srcOrd="3" destOrd="0" parTransId="{B802ED80-C533-4EEB-A187-B0B979211E11}" sibTransId="{27DFCD11-8BC1-4B12-98D6-95552BB75FD2}"/>
    <dgm:cxn modelId="{EA1815DC-C696-4D83-AE38-1616A53AA2BB}" srcId="{7E604D13-09D6-4597-8D6A-2A7A127B63F2}" destId="{53E14816-3FF5-4BF7-A6DB-6ADA5651542C}" srcOrd="4" destOrd="0" parTransId="{21F75133-CAFF-4C75-B88E-15863FA84391}" sibTransId="{89A499EA-857A-4E09-AB16-5BE0B9608277}"/>
    <dgm:cxn modelId="{2A3709CE-31B4-4200-9BEE-65BBE8A88ADA}" type="presOf" srcId="{D1160577-55B3-4D83-8366-A8A06BB2D1D4}" destId="{D5D02240-22F1-4D57-944A-B1EF1CCC71DC}" srcOrd="0" destOrd="1" presId="urn:microsoft.com/office/officeart/2005/8/layout/hList1"/>
    <dgm:cxn modelId="{B74E3B06-8EBB-4EE7-8C2B-68B34F1A2FC9}" type="presParOf" srcId="{CDB7CCC1-5C37-4B9F-AA92-25C229DFE49B}" destId="{39650E18-9C0A-49A4-BE48-BDF017E5BAB9}" srcOrd="0" destOrd="0" presId="urn:microsoft.com/office/officeart/2005/8/layout/hList1"/>
    <dgm:cxn modelId="{FBCF04CF-60B7-49CE-BBE2-21C3D880BEC3}" type="presParOf" srcId="{39650E18-9C0A-49A4-BE48-BDF017E5BAB9}" destId="{884EE6D5-AF3F-40FB-9C0E-D9C269C27F26}" srcOrd="0" destOrd="0" presId="urn:microsoft.com/office/officeart/2005/8/layout/hList1"/>
    <dgm:cxn modelId="{0A925016-3A78-4D9C-8A76-C0A5F3F344CE}" type="presParOf" srcId="{39650E18-9C0A-49A4-BE48-BDF017E5BAB9}" destId="{D5D02240-22F1-4D57-944A-B1EF1CCC71DC}" srcOrd="1" destOrd="0" presId="urn:microsoft.com/office/officeart/2005/8/layout/hList1"/>
    <dgm:cxn modelId="{54833E3A-157B-4E0A-AC09-855F8849D099}" type="presParOf" srcId="{CDB7CCC1-5C37-4B9F-AA92-25C229DFE49B}" destId="{1DD48A51-693E-4E3D-BB59-01DEA7C87451}" srcOrd="1" destOrd="0" presId="urn:microsoft.com/office/officeart/2005/8/layout/hList1"/>
    <dgm:cxn modelId="{63087FD6-7362-4686-A3ED-8B660D380C40}" type="presParOf" srcId="{CDB7CCC1-5C37-4B9F-AA92-25C229DFE49B}" destId="{7232A962-1F66-403B-8F89-978EBC8E9F3D}" srcOrd="2" destOrd="0" presId="urn:microsoft.com/office/officeart/2005/8/layout/hList1"/>
    <dgm:cxn modelId="{AD148596-809F-4C10-B6B6-95657D4CCC85}" type="presParOf" srcId="{7232A962-1F66-403B-8F89-978EBC8E9F3D}" destId="{C79CB6A6-4402-40B6-8790-6C8A1F59448C}" srcOrd="0" destOrd="0" presId="urn:microsoft.com/office/officeart/2005/8/layout/hList1"/>
    <dgm:cxn modelId="{9E5E4D7D-209D-4FBB-95C7-8991C7B22412}" type="presParOf" srcId="{7232A962-1F66-403B-8F89-978EBC8E9F3D}" destId="{92947FED-94B1-4140-8CEF-6C4DC8497917}" srcOrd="1" destOrd="0" presId="urn:microsoft.com/office/officeart/2005/8/layout/hList1"/>
    <dgm:cxn modelId="{17DEE6A6-EE30-4C84-822D-649CE3FBC920}" type="presParOf" srcId="{CDB7CCC1-5C37-4B9F-AA92-25C229DFE49B}" destId="{3CA52B72-2332-40F8-9430-087105D8709B}" srcOrd="3" destOrd="0" presId="urn:microsoft.com/office/officeart/2005/8/layout/hList1"/>
    <dgm:cxn modelId="{DCDBDE2D-53AF-4106-874D-E1F5E2BC2835}" type="presParOf" srcId="{CDB7CCC1-5C37-4B9F-AA92-25C229DFE49B}" destId="{DB2DBA6B-D3CB-4CD0-8B1F-421F71FD8A68}" srcOrd="4" destOrd="0" presId="urn:microsoft.com/office/officeart/2005/8/layout/hList1"/>
    <dgm:cxn modelId="{2E4F204C-BE37-457A-A6F5-8CEFA1581986}" type="presParOf" srcId="{DB2DBA6B-D3CB-4CD0-8B1F-421F71FD8A68}" destId="{A2555320-126D-4A62-B4D4-66BEA762CC81}" srcOrd="0" destOrd="0" presId="urn:microsoft.com/office/officeart/2005/8/layout/hList1"/>
    <dgm:cxn modelId="{A41EFB96-4201-4C58-8221-AEDEAC846000}" type="presParOf" srcId="{DB2DBA6B-D3CB-4CD0-8B1F-421F71FD8A68}" destId="{4033CA5C-3146-4CD8-8B34-C5DADEC1A51C}" srcOrd="1" destOrd="0" presId="urn:microsoft.com/office/officeart/2005/8/layout/hList1"/>
    <dgm:cxn modelId="{C15A26AD-DC6B-452F-ADB5-2E3FD941CAC5}" type="presParOf" srcId="{CDB7CCC1-5C37-4B9F-AA92-25C229DFE49B}" destId="{420402BC-9220-4E11-8375-C93CC26CE875}" srcOrd="5" destOrd="0" presId="urn:microsoft.com/office/officeart/2005/8/layout/hList1"/>
    <dgm:cxn modelId="{6896AF95-1F52-43D3-8722-BD5BA432C1F7}" type="presParOf" srcId="{CDB7CCC1-5C37-4B9F-AA92-25C229DFE49B}" destId="{C3F8F793-30A3-49AA-A8E0-B324D81914C7}" srcOrd="6" destOrd="0" presId="urn:microsoft.com/office/officeart/2005/8/layout/hList1"/>
    <dgm:cxn modelId="{677FCBDF-F9E7-4B9C-8C4A-FE06D9494C47}" type="presParOf" srcId="{C3F8F793-30A3-49AA-A8E0-B324D81914C7}" destId="{27D836D3-F84E-40A0-8B76-6F6F0F5780C0}" srcOrd="0" destOrd="0" presId="urn:microsoft.com/office/officeart/2005/8/layout/hList1"/>
    <dgm:cxn modelId="{CBB5E6B1-283B-4782-A2A0-D51B98E57724}" type="presParOf" srcId="{C3F8F793-30A3-49AA-A8E0-B324D81914C7}" destId="{CF10D3A1-99A1-446F-9339-619F127C41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0CA14D-8064-419B-BD65-D8C165D6C6C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219977-9BBA-45C2-AB3F-99BDC461DB2B}">
      <dgm:prSet phldrT="[Text]" custT="1"/>
      <dgm:spPr/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Energy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6CE4F1B8-85DB-4668-964A-54635F541FAD}" type="parTrans" cxnId="{57575CC9-437C-4E92-8114-1BDF242E04D1}">
      <dgm:prSet/>
      <dgm:spPr/>
      <dgm:t>
        <a:bodyPr/>
        <a:lstStyle/>
        <a:p>
          <a:endParaRPr lang="en-US"/>
        </a:p>
      </dgm:t>
    </dgm:pt>
    <dgm:pt modelId="{AF3F4DCB-8474-4DA3-9E79-716C1D0E1686}" type="sibTrans" cxnId="{57575CC9-437C-4E92-8114-1BDF242E04D1}">
      <dgm:prSet/>
      <dgm:spPr/>
      <dgm:t>
        <a:bodyPr/>
        <a:lstStyle/>
        <a:p>
          <a:endParaRPr lang="en-US"/>
        </a:p>
      </dgm:t>
    </dgm:pt>
    <dgm:pt modelId="{EE58FE5F-C2C1-4CB7-8223-C3D4230D7EA9}">
      <dgm:prSet phldrT="[Text]"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Smart Grids</a:t>
          </a:r>
          <a:endParaRPr lang="en-US" sz="1100" dirty="0">
            <a:latin typeface="Calibri" panose="020F0502020204030204" pitchFamily="34" charset="0"/>
          </a:endParaRPr>
        </a:p>
      </dgm:t>
    </dgm:pt>
    <dgm:pt modelId="{A9958280-44A2-4513-B915-F6E48B7A3AA0}" type="parTrans" cxnId="{34827FBF-8607-42FB-BC24-8F8C074376C8}">
      <dgm:prSet/>
      <dgm:spPr/>
      <dgm:t>
        <a:bodyPr/>
        <a:lstStyle/>
        <a:p>
          <a:endParaRPr lang="en-US"/>
        </a:p>
      </dgm:t>
    </dgm:pt>
    <dgm:pt modelId="{7523D9EB-1D76-4CA9-BE63-872EE2272B4F}" type="sibTrans" cxnId="{34827FBF-8607-42FB-BC24-8F8C074376C8}">
      <dgm:prSet/>
      <dgm:spPr/>
      <dgm:t>
        <a:bodyPr/>
        <a:lstStyle/>
        <a:p>
          <a:endParaRPr lang="en-US"/>
        </a:p>
      </dgm:t>
    </dgm:pt>
    <dgm:pt modelId="{F08A5996-8453-4210-88EA-11017160D066}">
      <dgm:prSet phldrT="[Text]"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Research &amp; Technology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27C9F1EF-AF93-4386-B205-1BB6D57CED42}" type="parTrans" cxnId="{24207704-33BD-43C8-AE6E-43F2010B3560}">
      <dgm:prSet/>
      <dgm:spPr/>
      <dgm:t>
        <a:bodyPr/>
        <a:lstStyle/>
        <a:p>
          <a:endParaRPr lang="en-US"/>
        </a:p>
      </dgm:t>
    </dgm:pt>
    <dgm:pt modelId="{60B72D34-58DD-43E7-ACB3-D0CBF0C9D684}" type="sibTrans" cxnId="{24207704-33BD-43C8-AE6E-43F2010B3560}">
      <dgm:prSet/>
      <dgm:spPr/>
      <dgm:t>
        <a:bodyPr/>
        <a:lstStyle/>
        <a:p>
          <a:endParaRPr lang="en-US"/>
        </a:p>
      </dgm:t>
    </dgm:pt>
    <dgm:pt modelId="{77941A5C-C0B7-4A53-A25B-49F17CAA2820}">
      <dgm:prSet phldrT="[Text]"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Start-up Companies</a:t>
          </a:r>
          <a:endParaRPr lang="en-US" sz="1100" dirty="0">
            <a:latin typeface="Calibri" panose="020F0502020204030204" pitchFamily="34" charset="0"/>
          </a:endParaRPr>
        </a:p>
      </dgm:t>
    </dgm:pt>
    <dgm:pt modelId="{240B36CA-8699-41E3-AF1D-6C1C6D0517C4}" type="parTrans" cxnId="{6A894A0F-C5A1-4EA5-B8C8-3B4635D4CA86}">
      <dgm:prSet/>
      <dgm:spPr/>
      <dgm:t>
        <a:bodyPr/>
        <a:lstStyle/>
        <a:p>
          <a:endParaRPr lang="en-US"/>
        </a:p>
      </dgm:t>
    </dgm:pt>
    <dgm:pt modelId="{2953BBFD-75CB-468F-B856-C3A6F3F381A2}" type="sibTrans" cxnId="{6A894A0F-C5A1-4EA5-B8C8-3B4635D4CA86}">
      <dgm:prSet/>
      <dgm:spPr/>
      <dgm:t>
        <a:bodyPr/>
        <a:lstStyle/>
        <a:p>
          <a:endParaRPr lang="en-US"/>
        </a:p>
      </dgm:t>
    </dgm:pt>
    <dgm:pt modelId="{91C8DFC4-68DE-4C31-994C-9AB98241E8DE}">
      <dgm:prSet phldrT="[Text]" custT="1"/>
      <dgm:spPr/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Automation  Technology and IT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702385BF-CE4D-47F9-AC79-03990999C7A7}" type="parTrans" cxnId="{255D7B67-69DD-4428-BD6D-6E50C92279BA}">
      <dgm:prSet/>
      <dgm:spPr/>
      <dgm:t>
        <a:bodyPr/>
        <a:lstStyle/>
        <a:p>
          <a:endParaRPr lang="en-US"/>
        </a:p>
      </dgm:t>
    </dgm:pt>
    <dgm:pt modelId="{9126A456-06E8-4B5B-BE5D-1437F6C92C85}" type="sibTrans" cxnId="{255D7B67-69DD-4428-BD6D-6E50C92279BA}">
      <dgm:prSet/>
      <dgm:spPr/>
      <dgm:t>
        <a:bodyPr/>
        <a:lstStyle/>
        <a:p>
          <a:endParaRPr lang="en-US"/>
        </a:p>
      </dgm:t>
    </dgm:pt>
    <dgm:pt modelId="{7E604D13-09D6-4597-8D6A-2A7A127B63F2}">
      <dgm:prSet custT="1"/>
      <dgm:spPr/>
      <dgm:t>
        <a:bodyPr/>
        <a:lstStyle/>
        <a:p>
          <a:r>
            <a:rPr lang="en-US" sz="1200" b="1" dirty="0" err="1" smtClean="0">
              <a:latin typeface="Calibri" panose="020F0502020204030204" pitchFamily="34" charset="0"/>
            </a:rPr>
            <a:t>MobiliTec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76D85318-A0EB-4C57-BCBA-7884C5E666D2}" type="parTrans" cxnId="{1EE44434-47C4-420A-A383-790CA0C118A0}">
      <dgm:prSet/>
      <dgm:spPr/>
      <dgm:t>
        <a:bodyPr/>
        <a:lstStyle/>
        <a:p>
          <a:endParaRPr lang="en-US"/>
        </a:p>
      </dgm:t>
    </dgm:pt>
    <dgm:pt modelId="{0493E54C-C2C0-4D1F-825D-A2195C5B3F35}" type="sibTrans" cxnId="{1EE44434-47C4-420A-A383-790CA0C118A0}">
      <dgm:prSet/>
      <dgm:spPr/>
      <dgm:t>
        <a:bodyPr/>
        <a:lstStyle/>
        <a:p>
          <a:endParaRPr lang="en-US"/>
        </a:p>
      </dgm:t>
    </dgm:pt>
    <dgm:pt modelId="{75685320-6456-40AB-AC69-DF27EE7E9D62}">
      <dgm:prSet phldrT="[Text]"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3D Printing</a:t>
          </a:r>
          <a:endParaRPr lang="en-US" sz="1100" dirty="0">
            <a:latin typeface="Calibri" panose="020F0502020204030204" pitchFamily="34" charset="0"/>
          </a:endParaRPr>
        </a:p>
      </dgm:t>
    </dgm:pt>
    <dgm:pt modelId="{2867590F-2C10-46C5-98B0-A5A50B2AE988}" type="parTrans" cxnId="{ECEEDFC8-A01F-42B3-81E6-D3ADB76C6705}">
      <dgm:prSet/>
      <dgm:spPr/>
      <dgm:t>
        <a:bodyPr/>
        <a:lstStyle/>
        <a:p>
          <a:endParaRPr lang="en-US"/>
        </a:p>
      </dgm:t>
    </dgm:pt>
    <dgm:pt modelId="{AC35A8CC-39E5-4150-B212-A35C9A798946}" type="sibTrans" cxnId="{ECEEDFC8-A01F-42B3-81E6-D3ADB76C6705}">
      <dgm:prSet/>
      <dgm:spPr/>
      <dgm:t>
        <a:bodyPr/>
        <a:lstStyle/>
        <a:p>
          <a:endParaRPr lang="en-US"/>
        </a:p>
      </dgm:t>
    </dgm:pt>
    <dgm:pt modelId="{18F5E745-58EB-45A2-8BDC-0E7D73E454F8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Alternative Fuel</a:t>
          </a:r>
          <a:endParaRPr lang="en-US" sz="1100" dirty="0">
            <a:latin typeface="Calibri" panose="020F0502020204030204" pitchFamily="34" charset="0"/>
          </a:endParaRPr>
        </a:p>
      </dgm:t>
    </dgm:pt>
    <dgm:pt modelId="{220A0016-4C8C-497F-A457-5DB1C524D174}" type="parTrans" cxnId="{BF485C00-A478-42D8-B8EE-145377909517}">
      <dgm:prSet/>
      <dgm:spPr/>
      <dgm:t>
        <a:bodyPr/>
        <a:lstStyle/>
        <a:p>
          <a:endParaRPr lang="en-US"/>
        </a:p>
      </dgm:t>
    </dgm:pt>
    <dgm:pt modelId="{6B05D430-D43B-4240-8128-70ACAED3D9B5}" type="sibTrans" cxnId="{BF485C00-A478-42D8-B8EE-145377909517}">
      <dgm:prSet/>
      <dgm:spPr/>
      <dgm:t>
        <a:bodyPr/>
        <a:lstStyle/>
        <a:p>
          <a:endParaRPr lang="en-US"/>
        </a:p>
      </dgm:t>
    </dgm:pt>
    <dgm:pt modelId="{D7BB1489-16EA-46E8-B0F1-BBD811F259B1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Environmental Tech</a:t>
          </a:r>
          <a:endParaRPr lang="en-US" sz="1100" dirty="0">
            <a:latin typeface="Calibri" panose="020F0502020204030204" pitchFamily="34" charset="0"/>
          </a:endParaRPr>
        </a:p>
      </dgm:t>
    </dgm:pt>
    <dgm:pt modelId="{8C74FEF0-53A9-4C0C-8302-DA5521E14B78}" type="parTrans" cxnId="{4F9748F4-DD70-41D6-A96F-B1057882669A}">
      <dgm:prSet/>
      <dgm:spPr/>
      <dgm:t>
        <a:bodyPr/>
        <a:lstStyle/>
        <a:p>
          <a:endParaRPr lang="en-US"/>
        </a:p>
      </dgm:t>
    </dgm:pt>
    <dgm:pt modelId="{44488F9D-4582-4C21-B168-D37E9668EEF8}" type="sibTrans" cxnId="{4F9748F4-DD70-41D6-A96F-B1057882669A}">
      <dgm:prSet/>
      <dgm:spPr/>
      <dgm:t>
        <a:bodyPr/>
        <a:lstStyle/>
        <a:p>
          <a:endParaRPr lang="en-US"/>
        </a:p>
      </dgm:t>
    </dgm:pt>
    <dgm:pt modelId="{20A277E0-1FB3-4825-A27B-AE0B359BC7BB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Power Systems</a:t>
          </a:r>
          <a:endParaRPr lang="en-US" sz="1100" dirty="0">
            <a:latin typeface="Calibri" panose="020F0502020204030204" pitchFamily="34" charset="0"/>
          </a:endParaRPr>
        </a:p>
      </dgm:t>
    </dgm:pt>
    <dgm:pt modelId="{0E3F0966-5969-4EC0-81B7-04FF94B84643}" type="parTrans" cxnId="{C511C4FE-956B-4C37-BD72-981C207D0887}">
      <dgm:prSet/>
      <dgm:spPr/>
      <dgm:t>
        <a:bodyPr/>
        <a:lstStyle/>
        <a:p>
          <a:endParaRPr lang="en-US"/>
        </a:p>
      </dgm:t>
    </dgm:pt>
    <dgm:pt modelId="{A4E70B25-D801-4477-9EEB-569C0A036BE2}" type="sibTrans" cxnId="{C511C4FE-956B-4C37-BD72-981C207D0887}">
      <dgm:prSet/>
      <dgm:spPr/>
      <dgm:t>
        <a:bodyPr/>
        <a:lstStyle/>
        <a:p>
          <a:endParaRPr lang="en-US"/>
        </a:p>
      </dgm:t>
    </dgm:pt>
    <dgm:pt modelId="{B48EF862-65E0-4F72-9B5D-759C3C779CB1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Pipeline Tech</a:t>
          </a:r>
          <a:endParaRPr lang="en-US" sz="1100" dirty="0">
            <a:latin typeface="Calibri" panose="020F0502020204030204" pitchFamily="34" charset="0"/>
          </a:endParaRPr>
        </a:p>
      </dgm:t>
    </dgm:pt>
    <dgm:pt modelId="{4E22BB0F-30D5-4D40-ADB0-A8AF3E8FA2B8}" type="parTrans" cxnId="{76B8F524-CB64-4364-AD69-6A0B484016F8}">
      <dgm:prSet/>
      <dgm:spPr/>
      <dgm:t>
        <a:bodyPr/>
        <a:lstStyle/>
        <a:p>
          <a:endParaRPr lang="en-US"/>
        </a:p>
      </dgm:t>
    </dgm:pt>
    <dgm:pt modelId="{5F61C092-8662-4A42-9DBD-5B84585DC071}" type="sibTrans" cxnId="{76B8F524-CB64-4364-AD69-6A0B484016F8}">
      <dgm:prSet/>
      <dgm:spPr/>
      <dgm:t>
        <a:bodyPr/>
        <a:lstStyle/>
        <a:p>
          <a:endParaRPr lang="en-US"/>
        </a:p>
      </dgm:t>
    </dgm:pt>
    <dgm:pt modelId="{FBDC93D7-7F17-43F5-B1B3-B20799D76672}">
      <dgm:prSet custT="1"/>
      <dgm:spPr/>
      <dgm:t>
        <a:bodyPr/>
        <a:lstStyle/>
        <a:p>
          <a:r>
            <a:rPr lang="en-US" sz="1100" smtClean="0">
              <a:latin typeface="Calibri" panose="020F0502020204030204" pitchFamily="34" charset="0"/>
            </a:rPr>
            <a:t>R&amp;D Labs</a:t>
          </a:r>
          <a:endParaRPr lang="en-US" sz="1100" dirty="0">
            <a:latin typeface="Calibri" panose="020F0502020204030204" pitchFamily="34" charset="0"/>
          </a:endParaRPr>
        </a:p>
      </dgm:t>
    </dgm:pt>
    <dgm:pt modelId="{813DE641-F6AE-4547-AA81-39EFB47DDEAE}" type="parTrans" cxnId="{00FFDBD3-F45D-457C-A121-FB10E7286798}">
      <dgm:prSet/>
      <dgm:spPr/>
      <dgm:t>
        <a:bodyPr/>
        <a:lstStyle/>
        <a:p>
          <a:endParaRPr lang="en-US"/>
        </a:p>
      </dgm:t>
    </dgm:pt>
    <dgm:pt modelId="{D773D386-6F9A-4655-9DC2-16B4C234B8BD}" type="sibTrans" cxnId="{00FFDBD3-F45D-457C-A121-FB10E7286798}">
      <dgm:prSet/>
      <dgm:spPr/>
      <dgm:t>
        <a:bodyPr/>
        <a:lstStyle/>
        <a:p>
          <a:endParaRPr lang="en-US"/>
        </a:p>
      </dgm:t>
    </dgm:pt>
    <dgm:pt modelId="{1475AD5F-D358-4E73-8CD6-A616B6E77AA9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Universities</a:t>
          </a:r>
          <a:endParaRPr lang="en-US" sz="1100" dirty="0">
            <a:latin typeface="Calibri" panose="020F0502020204030204" pitchFamily="34" charset="0"/>
          </a:endParaRPr>
        </a:p>
      </dgm:t>
    </dgm:pt>
    <dgm:pt modelId="{95FF2A26-23BD-4A09-82C7-A8C15A4B9963}" type="parTrans" cxnId="{353724B7-645D-4E0C-9A85-0C3756EC4F1A}">
      <dgm:prSet/>
      <dgm:spPr/>
      <dgm:t>
        <a:bodyPr/>
        <a:lstStyle/>
        <a:p>
          <a:endParaRPr lang="en-US"/>
        </a:p>
      </dgm:t>
    </dgm:pt>
    <dgm:pt modelId="{B97E11CA-1FD5-45A5-B95E-EB6B461A0C6F}" type="sibTrans" cxnId="{353724B7-645D-4E0C-9A85-0C3756EC4F1A}">
      <dgm:prSet/>
      <dgm:spPr/>
      <dgm:t>
        <a:bodyPr/>
        <a:lstStyle/>
        <a:p>
          <a:endParaRPr lang="en-US"/>
        </a:p>
      </dgm:t>
    </dgm:pt>
    <dgm:pt modelId="{D0B93B90-5FEE-4656-9F33-D6F208EBDA25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Life Science and Nano Tech</a:t>
          </a:r>
          <a:endParaRPr lang="en-US" sz="1100" dirty="0">
            <a:latin typeface="Calibri" panose="020F0502020204030204" pitchFamily="34" charset="0"/>
          </a:endParaRPr>
        </a:p>
      </dgm:t>
    </dgm:pt>
    <dgm:pt modelId="{A7127446-DE52-4E1D-AF1C-55A8BBEAAC56}" type="parTrans" cxnId="{FA726610-60F7-4F0B-B521-2DBB6B11BE84}">
      <dgm:prSet/>
      <dgm:spPr/>
      <dgm:t>
        <a:bodyPr/>
        <a:lstStyle/>
        <a:p>
          <a:endParaRPr lang="en-US"/>
        </a:p>
      </dgm:t>
    </dgm:pt>
    <dgm:pt modelId="{97730B9E-31BD-419A-A4CA-FA547C68405C}" type="sibTrans" cxnId="{FA726610-60F7-4F0B-B521-2DBB6B11BE84}">
      <dgm:prSet/>
      <dgm:spPr/>
      <dgm:t>
        <a:bodyPr/>
        <a:lstStyle/>
        <a:p>
          <a:endParaRPr lang="en-US"/>
        </a:p>
      </dgm:t>
    </dgm:pt>
    <dgm:pt modelId="{CC6C1F1D-D57C-4924-9EB9-A6DFC4DFDD3A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Industry Software and Engineering</a:t>
          </a:r>
          <a:endParaRPr lang="en-US" sz="1100" dirty="0">
            <a:latin typeface="Calibri" panose="020F0502020204030204" pitchFamily="34" charset="0"/>
          </a:endParaRPr>
        </a:p>
      </dgm:t>
    </dgm:pt>
    <dgm:pt modelId="{C669B834-4C9B-4B9A-B5AB-CB98D8601053}" type="parTrans" cxnId="{CE845891-3B26-4450-97F1-5B076904D493}">
      <dgm:prSet/>
      <dgm:spPr/>
      <dgm:t>
        <a:bodyPr/>
        <a:lstStyle/>
        <a:p>
          <a:endParaRPr lang="en-US"/>
        </a:p>
      </dgm:t>
    </dgm:pt>
    <dgm:pt modelId="{48E5C2E8-E443-4609-AE6C-74E922C81ED7}" type="sibTrans" cxnId="{CE845891-3B26-4450-97F1-5B076904D493}">
      <dgm:prSet/>
      <dgm:spPr/>
      <dgm:t>
        <a:bodyPr/>
        <a:lstStyle/>
        <a:p>
          <a:endParaRPr lang="en-US"/>
        </a:p>
      </dgm:t>
    </dgm:pt>
    <dgm:pt modelId="{9B8E6DEC-BB3B-4BC5-BF41-E95968FD723B}">
      <dgm:prSet custT="1"/>
      <dgm:spPr/>
      <dgm:t>
        <a:bodyPr/>
        <a:lstStyle/>
        <a:p>
          <a:r>
            <a:rPr lang="en-US" sz="1100" smtClean="0">
              <a:latin typeface="Calibri" panose="020F0502020204030204" pitchFamily="34" charset="0"/>
            </a:rPr>
            <a:t>Open Source data associations</a:t>
          </a:r>
          <a:endParaRPr lang="en-US" sz="1100" dirty="0">
            <a:latin typeface="Calibri" panose="020F0502020204030204" pitchFamily="34" charset="0"/>
          </a:endParaRPr>
        </a:p>
      </dgm:t>
    </dgm:pt>
    <dgm:pt modelId="{85B654C9-0D5D-4DBC-A217-12474195FB6C}" type="parTrans" cxnId="{2302DE40-01C9-46A1-92E8-BD4C02088C6A}">
      <dgm:prSet/>
      <dgm:spPr/>
      <dgm:t>
        <a:bodyPr/>
        <a:lstStyle/>
        <a:p>
          <a:endParaRPr lang="en-US"/>
        </a:p>
      </dgm:t>
    </dgm:pt>
    <dgm:pt modelId="{E9781EFF-989C-4E48-A362-C83629326346}" type="sibTrans" cxnId="{2302DE40-01C9-46A1-92E8-BD4C02088C6A}">
      <dgm:prSet/>
      <dgm:spPr/>
      <dgm:t>
        <a:bodyPr/>
        <a:lstStyle/>
        <a:p>
          <a:endParaRPr lang="en-US"/>
        </a:p>
      </dgm:t>
    </dgm:pt>
    <dgm:pt modelId="{4B197A2E-734E-4BE0-8AC8-F0659D0BFA86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Software solutions</a:t>
          </a:r>
          <a:endParaRPr lang="en-US" sz="1100" dirty="0">
            <a:latin typeface="Calibri" panose="020F0502020204030204" pitchFamily="34" charset="0"/>
          </a:endParaRPr>
        </a:p>
      </dgm:t>
    </dgm:pt>
    <dgm:pt modelId="{86A25CF7-BBD8-45A3-A385-4C73F35B0530}" type="parTrans" cxnId="{E7FE90BF-27A4-4F26-8675-C7C4CA0224A1}">
      <dgm:prSet/>
      <dgm:spPr/>
      <dgm:t>
        <a:bodyPr/>
        <a:lstStyle/>
        <a:p>
          <a:endParaRPr lang="en-US"/>
        </a:p>
      </dgm:t>
    </dgm:pt>
    <dgm:pt modelId="{4A75ECFA-8634-4F49-8CCF-04DE61478A79}" type="sibTrans" cxnId="{E7FE90BF-27A4-4F26-8675-C7C4CA0224A1}">
      <dgm:prSet/>
      <dgm:spPr/>
      <dgm:t>
        <a:bodyPr/>
        <a:lstStyle/>
        <a:p>
          <a:endParaRPr lang="en-US"/>
        </a:p>
      </dgm:t>
    </dgm:pt>
    <dgm:pt modelId="{1E52D240-34AC-4F93-960F-0FD79F085063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Hybrid drive tech</a:t>
          </a:r>
          <a:endParaRPr lang="en-US" sz="1100" dirty="0">
            <a:latin typeface="Calibri" panose="020F0502020204030204" pitchFamily="34" charset="0"/>
          </a:endParaRPr>
        </a:p>
      </dgm:t>
    </dgm:pt>
    <dgm:pt modelId="{D562A8F0-E8E3-4E40-A510-E098E1BF5714}" type="parTrans" cxnId="{2A1094D0-5ACC-4FFA-AD88-767C7375CE63}">
      <dgm:prSet/>
      <dgm:spPr/>
      <dgm:t>
        <a:bodyPr/>
        <a:lstStyle/>
        <a:p>
          <a:endParaRPr lang="en-US"/>
        </a:p>
      </dgm:t>
    </dgm:pt>
    <dgm:pt modelId="{0834C5DB-710B-4666-86E5-C76886F01819}" type="sibTrans" cxnId="{2A1094D0-5ACC-4FFA-AD88-767C7375CE63}">
      <dgm:prSet/>
      <dgm:spPr/>
      <dgm:t>
        <a:bodyPr/>
        <a:lstStyle/>
        <a:p>
          <a:endParaRPr lang="en-US"/>
        </a:p>
      </dgm:t>
    </dgm:pt>
    <dgm:pt modelId="{02376464-2E6D-4355-99AF-F7CE782DC78B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Technical publications</a:t>
          </a:r>
          <a:endParaRPr lang="en-US" sz="1100" dirty="0">
            <a:latin typeface="Calibri" panose="020F0502020204030204" pitchFamily="34" charset="0"/>
          </a:endParaRPr>
        </a:p>
      </dgm:t>
    </dgm:pt>
    <dgm:pt modelId="{ED2C04A4-0EB6-4DB6-ACEA-EFE855470DD8}" type="parTrans" cxnId="{E8639B55-0A1B-44F6-B3A7-D6530A59D1DF}">
      <dgm:prSet/>
      <dgm:spPr/>
      <dgm:t>
        <a:bodyPr/>
        <a:lstStyle/>
        <a:p>
          <a:endParaRPr lang="en-US"/>
        </a:p>
      </dgm:t>
    </dgm:pt>
    <dgm:pt modelId="{436094C5-B97A-40B7-9C25-61C298133C3E}" type="sibTrans" cxnId="{E8639B55-0A1B-44F6-B3A7-D6530A59D1DF}">
      <dgm:prSet/>
      <dgm:spPr/>
      <dgm:t>
        <a:bodyPr/>
        <a:lstStyle/>
        <a:p>
          <a:endParaRPr lang="en-US"/>
        </a:p>
      </dgm:t>
    </dgm:pt>
    <dgm:pt modelId="{8A0B5AA6-2093-47AF-8D7F-D85658E25E93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Learn More</a:t>
          </a:r>
          <a:endParaRPr lang="en-US" sz="1100" dirty="0">
            <a:latin typeface="Calibri" panose="020F0502020204030204" pitchFamily="34" charset="0"/>
          </a:endParaRPr>
        </a:p>
      </dgm:t>
    </dgm:pt>
    <dgm:pt modelId="{D6BDD87F-AB98-4CC5-BE2F-309E7BD49D98}" type="parTrans" cxnId="{FFDE30C3-98E8-49FD-B30F-7EC8A4608B4E}">
      <dgm:prSet/>
      <dgm:spPr/>
      <dgm:t>
        <a:bodyPr/>
        <a:lstStyle/>
        <a:p>
          <a:endParaRPr lang="en-US"/>
        </a:p>
      </dgm:t>
    </dgm:pt>
    <dgm:pt modelId="{688FD766-D11B-4336-BCB4-2737CDB88947}" type="sibTrans" cxnId="{FFDE30C3-98E8-49FD-B30F-7EC8A4608B4E}">
      <dgm:prSet/>
      <dgm:spPr/>
      <dgm:t>
        <a:bodyPr/>
        <a:lstStyle/>
        <a:p>
          <a:endParaRPr lang="en-US"/>
        </a:p>
      </dgm:t>
    </dgm:pt>
    <dgm:pt modelId="{1708EB44-2E4C-4769-8E33-184618870D29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Learn More</a:t>
          </a:r>
          <a:endParaRPr lang="en-US" sz="1100" dirty="0">
            <a:latin typeface="Calibri" panose="020F0502020204030204" pitchFamily="34" charset="0"/>
          </a:endParaRPr>
        </a:p>
      </dgm:t>
    </dgm:pt>
    <dgm:pt modelId="{5E1A021E-4684-4213-B151-0BD28C507D96}" type="parTrans" cxnId="{B1D1A85C-A0A1-49DB-9BE9-484A0BFD7EC6}">
      <dgm:prSet/>
      <dgm:spPr/>
      <dgm:t>
        <a:bodyPr/>
        <a:lstStyle/>
        <a:p>
          <a:endParaRPr lang="en-US"/>
        </a:p>
      </dgm:t>
    </dgm:pt>
    <dgm:pt modelId="{BB1BACEC-4FE8-4B1A-9AA9-0FE559B52F18}" type="sibTrans" cxnId="{B1D1A85C-A0A1-49DB-9BE9-484A0BFD7EC6}">
      <dgm:prSet/>
      <dgm:spPr/>
      <dgm:t>
        <a:bodyPr/>
        <a:lstStyle/>
        <a:p>
          <a:endParaRPr lang="en-US"/>
        </a:p>
      </dgm:t>
    </dgm:pt>
    <dgm:pt modelId="{394F47BA-9FAD-42FA-84EB-A0D93B626A79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Learn More</a:t>
          </a:r>
          <a:endParaRPr lang="en-US" sz="1100" dirty="0">
            <a:latin typeface="Calibri" panose="020F0502020204030204" pitchFamily="34" charset="0"/>
          </a:endParaRPr>
        </a:p>
      </dgm:t>
    </dgm:pt>
    <dgm:pt modelId="{A33019DF-B3E3-4815-9129-A8C1BC3ADA8C}" type="parTrans" cxnId="{2A485D08-F4F1-4053-8193-B76F99C2FA36}">
      <dgm:prSet/>
      <dgm:spPr/>
      <dgm:t>
        <a:bodyPr/>
        <a:lstStyle/>
        <a:p>
          <a:endParaRPr lang="en-US"/>
        </a:p>
      </dgm:t>
    </dgm:pt>
    <dgm:pt modelId="{11DFE596-1B1A-4175-88C6-626089BD85BE}" type="sibTrans" cxnId="{2A485D08-F4F1-4053-8193-B76F99C2FA36}">
      <dgm:prSet/>
      <dgm:spPr/>
      <dgm:t>
        <a:bodyPr/>
        <a:lstStyle/>
        <a:p>
          <a:endParaRPr lang="en-US"/>
        </a:p>
      </dgm:t>
    </dgm:pt>
    <dgm:pt modelId="{09DC64C6-02EB-4835-8DED-78A384B46530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  <a:hlinkClick xmlns:r="http://schemas.openxmlformats.org/officeDocument/2006/relationships" r:id="rId4"/>
            </a:rPr>
            <a:t>Learn More</a:t>
          </a:r>
          <a:endParaRPr lang="en-US" sz="1100" dirty="0">
            <a:latin typeface="Calibri" panose="020F0502020204030204" pitchFamily="34" charset="0"/>
          </a:endParaRPr>
        </a:p>
      </dgm:t>
    </dgm:pt>
    <dgm:pt modelId="{0D6423E6-D9A0-43A6-A445-16BB4D78AE1E}" type="parTrans" cxnId="{4E32B370-A568-494A-A785-427E902DE114}">
      <dgm:prSet/>
      <dgm:spPr/>
      <dgm:t>
        <a:bodyPr/>
        <a:lstStyle/>
        <a:p>
          <a:endParaRPr lang="en-US"/>
        </a:p>
      </dgm:t>
    </dgm:pt>
    <dgm:pt modelId="{C8810B32-B930-4EC9-BB0C-1C2A29707056}" type="sibTrans" cxnId="{4E32B370-A568-494A-A785-427E902DE114}">
      <dgm:prSet/>
      <dgm:spPr/>
      <dgm:t>
        <a:bodyPr/>
        <a:lstStyle/>
        <a:p>
          <a:endParaRPr lang="en-US"/>
        </a:p>
      </dgm:t>
    </dgm:pt>
    <dgm:pt modelId="{EBEB689A-0017-48D3-B3C1-8B11F8FC2303}">
      <dgm:prSet custT="1"/>
      <dgm:spPr/>
      <dgm:t>
        <a:bodyPr/>
        <a:lstStyle/>
        <a:p>
          <a:r>
            <a:rPr lang="en-US" sz="1200" b="1" dirty="0" smtClean="0">
              <a:latin typeface="Calibri" panose="020F0502020204030204" pitchFamily="34" charset="0"/>
            </a:rPr>
            <a:t>U.S. Materials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E20C94DF-A037-421E-A3CD-9B01BC96CCC4}" type="parTrans" cxnId="{48412C87-C1DB-43E0-BC9B-6B0C8AC91136}">
      <dgm:prSet/>
      <dgm:spPr/>
      <dgm:t>
        <a:bodyPr/>
        <a:lstStyle/>
        <a:p>
          <a:endParaRPr lang="en-US"/>
        </a:p>
      </dgm:t>
    </dgm:pt>
    <dgm:pt modelId="{5FC4E156-4B0C-4211-B514-84EC0418016A}" type="sibTrans" cxnId="{48412C87-C1DB-43E0-BC9B-6B0C8AC91136}">
      <dgm:prSet/>
      <dgm:spPr/>
      <dgm:t>
        <a:bodyPr/>
        <a:lstStyle/>
        <a:p>
          <a:endParaRPr lang="en-US"/>
        </a:p>
      </dgm:t>
    </dgm:pt>
    <dgm:pt modelId="{F486A003-0846-48F3-925E-FF4A87B32165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Intelligent Surfaces</a:t>
          </a:r>
          <a:endParaRPr lang="en-US" sz="1100" dirty="0">
            <a:latin typeface="Calibri" panose="020F0502020204030204" pitchFamily="34" charset="0"/>
          </a:endParaRPr>
        </a:p>
      </dgm:t>
    </dgm:pt>
    <dgm:pt modelId="{45ABBEDF-820C-43FF-A8CC-14E66F8A0593}" type="parTrans" cxnId="{7362E93A-15C7-49B3-9A74-7E45BAE8132C}">
      <dgm:prSet/>
      <dgm:spPr/>
      <dgm:t>
        <a:bodyPr/>
        <a:lstStyle/>
        <a:p>
          <a:endParaRPr lang="en-US"/>
        </a:p>
      </dgm:t>
    </dgm:pt>
    <dgm:pt modelId="{6EA2C7D3-5310-4523-AE89-AB00501F93A2}" type="sibTrans" cxnId="{7362E93A-15C7-49B3-9A74-7E45BAE8132C}">
      <dgm:prSet/>
      <dgm:spPr/>
      <dgm:t>
        <a:bodyPr/>
        <a:lstStyle/>
        <a:p>
          <a:endParaRPr lang="en-US"/>
        </a:p>
      </dgm:t>
    </dgm:pt>
    <dgm:pt modelId="{6CD17A18-78D1-4625-8BFE-2B552338C59C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Nanotechnologies</a:t>
          </a:r>
          <a:endParaRPr lang="en-US" sz="1100" dirty="0">
            <a:latin typeface="Calibri" panose="020F0502020204030204" pitchFamily="34" charset="0"/>
          </a:endParaRPr>
        </a:p>
      </dgm:t>
    </dgm:pt>
    <dgm:pt modelId="{6680455C-BCDA-46BE-81E0-34BE75FD1959}" type="parTrans" cxnId="{EF27F915-318E-4B86-837D-46DC2AA652EC}">
      <dgm:prSet/>
      <dgm:spPr/>
      <dgm:t>
        <a:bodyPr/>
        <a:lstStyle/>
        <a:p>
          <a:endParaRPr lang="en-US"/>
        </a:p>
      </dgm:t>
    </dgm:pt>
    <dgm:pt modelId="{41FBE269-B4A8-4A45-978B-0AF00852E166}" type="sibTrans" cxnId="{EF27F915-318E-4B86-837D-46DC2AA652EC}">
      <dgm:prSet/>
      <dgm:spPr/>
      <dgm:t>
        <a:bodyPr/>
        <a:lstStyle/>
        <a:p>
          <a:endParaRPr lang="en-US"/>
        </a:p>
      </dgm:t>
    </dgm:pt>
    <dgm:pt modelId="{AF71AC94-9AF5-4300-B48F-6B0D6DDAE0D0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</a:rPr>
            <a:t>Lightweight Materials and Composites</a:t>
          </a:r>
          <a:endParaRPr lang="en-US" sz="1100" dirty="0">
            <a:latin typeface="Calibri" panose="020F0502020204030204" pitchFamily="34" charset="0"/>
          </a:endParaRPr>
        </a:p>
      </dgm:t>
    </dgm:pt>
    <dgm:pt modelId="{48343F0B-65EF-4A04-96CE-733A2AF63D2F}" type="parTrans" cxnId="{935775D1-25CD-423C-BA39-3C40CD99457A}">
      <dgm:prSet/>
      <dgm:spPr/>
      <dgm:t>
        <a:bodyPr/>
        <a:lstStyle/>
        <a:p>
          <a:endParaRPr lang="en-US"/>
        </a:p>
      </dgm:t>
    </dgm:pt>
    <dgm:pt modelId="{62FECA8C-2293-44A5-9DE7-65E0AB302862}" type="sibTrans" cxnId="{935775D1-25CD-423C-BA39-3C40CD99457A}">
      <dgm:prSet/>
      <dgm:spPr/>
      <dgm:t>
        <a:bodyPr/>
        <a:lstStyle/>
        <a:p>
          <a:endParaRPr lang="en-US"/>
        </a:p>
      </dgm:t>
    </dgm:pt>
    <dgm:pt modelId="{C0291A93-14F6-4F60-BCB0-CC49195357D3}">
      <dgm:prSet custT="1"/>
      <dgm:spPr/>
      <dgm:t>
        <a:bodyPr/>
        <a:lstStyle/>
        <a:p>
          <a:r>
            <a:rPr lang="en-US" sz="1100" dirty="0" smtClean="0">
              <a:latin typeface="Calibri" panose="020F0502020204030204" pitchFamily="34" charset="0"/>
              <a:hlinkClick xmlns:r="http://schemas.openxmlformats.org/officeDocument/2006/relationships" r:id="rId5"/>
            </a:rPr>
            <a:t>Learn More</a:t>
          </a:r>
          <a:endParaRPr lang="en-US" sz="1100" dirty="0">
            <a:latin typeface="Calibri" panose="020F0502020204030204" pitchFamily="34" charset="0"/>
          </a:endParaRPr>
        </a:p>
      </dgm:t>
    </dgm:pt>
    <dgm:pt modelId="{FB8011A5-7C79-4DA5-8FD7-2059CD82D73C}" type="parTrans" cxnId="{FA22B300-F111-4563-88A1-52DF1E8C1885}">
      <dgm:prSet/>
      <dgm:spPr/>
      <dgm:t>
        <a:bodyPr/>
        <a:lstStyle/>
        <a:p>
          <a:endParaRPr lang="en-US"/>
        </a:p>
      </dgm:t>
    </dgm:pt>
    <dgm:pt modelId="{334A9CE3-A610-493B-ABFB-8C89E2C2ADC5}" type="sibTrans" cxnId="{FA22B300-F111-4563-88A1-52DF1E8C1885}">
      <dgm:prSet/>
      <dgm:spPr/>
      <dgm:t>
        <a:bodyPr/>
        <a:lstStyle/>
        <a:p>
          <a:endParaRPr lang="en-US"/>
        </a:p>
      </dgm:t>
    </dgm:pt>
    <dgm:pt modelId="{CDB7CCC1-5C37-4B9F-AA92-25C229DFE49B}" type="pres">
      <dgm:prSet presAssocID="{780CA14D-8064-419B-BD65-D8C165D6C6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650E18-9C0A-49A4-BE48-BDF017E5BAB9}" type="pres">
      <dgm:prSet presAssocID="{D0219977-9BBA-45C2-AB3F-99BDC461DB2B}" presName="composite" presStyleCnt="0"/>
      <dgm:spPr/>
      <dgm:t>
        <a:bodyPr/>
        <a:lstStyle/>
        <a:p>
          <a:endParaRPr lang="en-US"/>
        </a:p>
      </dgm:t>
    </dgm:pt>
    <dgm:pt modelId="{884EE6D5-AF3F-40FB-9C0E-D9C269C27F26}" type="pres">
      <dgm:prSet presAssocID="{D0219977-9BBA-45C2-AB3F-99BDC461DB2B}" presName="parTx" presStyleLbl="alignNode1" presStyleIdx="0" presStyleCnt="5" custScaleY="69339" custLinFactNeighborY="-79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02240-22F1-4D57-944A-B1EF1CCC71DC}" type="pres">
      <dgm:prSet presAssocID="{D0219977-9BBA-45C2-AB3F-99BDC461DB2B}" presName="desTx" presStyleLbl="alignAccFollowNode1" presStyleIdx="0" presStyleCnt="5" custLinFactNeighborX="-103" custLinFactNeighborY="4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48A51-693E-4E3D-BB59-01DEA7C87451}" type="pres">
      <dgm:prSet presAssocID="{AF3F4DCB-8474-4DA3-9E79-716C1D0E1686}" presName="space" presStyleCnt="0"/>
      <dgm:spPr/>
      <dgm:t>
        <a:bodyPr/>
        <a:lstStyle/>
        <a:p>
          <a:endParaRPr lang="en-US"/>
        </a:p>
      </dgm:t>
    </dgm:pt>
    <dgm:pt modelId="{7232A962-1F66-403B-8F89-978EBC8E9F3D}" type="pres">
      <dgm:prSet presAssocID="{F08A5996-8453-4210-88EA-11017160D066}" presName="composite" presStyleCnt="0"/>
      <dgm:spPr/>
      <dgm:t>
        <a:bodyPr/>
        <a:lstStyle/>
        <a:p>
          <a:endParaRPr lang="en-US"/>
        </a:p>
      </dgm:t>
    </dgm:pt>
    <dgm:pt modelId="{C79CB6A6-4402-40B6-8790-6C8A1F59448C}" type="pres">
      <dgm:prSet presAssocID="{F08A5996-8453-4210-88EA-11017160D066}" presName="parTx" presStyleLbl="alignNode1" presStyleIdx="1" presStyleCnt="5" custScaleY="69339" custLinFactNeighborY="-79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47FED-94B1-4140-8CEF-6C4DC8497917}" type="pres">
      <dgm:prSet presAssocID="{F08A5996-8453-4210-88EA-11017160D066}" presName="desTx" presStyleLbl="alignAccFollowNode1" presStyleIdx="1" presStyleCnt="5" custLinFactNeighborY="4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52B72-2332-40F8-9430-087105D8709B}" type="pres">
      <dgm:prSet presAssocID="{60B72D34-58DD-43E7-ACB3-D0CBF0C9D684}" presName="space" presStyleCnt="0"/>
      <dgm:spPr/>
      <dgm:t>
        <a:bodyPr/>
        <a:lstStyle/>
        <a:p>
          <a:endParaRPr lang="en-US"/>
        </a:p>
      </dgm:t>
    </dgm:pt>
    <dgm:pt modelId="{DB2DBA6B-D3CB-4CD0-8B1F-421F71FD8A68}" type="pres">
      <dgm:prSet presAssocID="{91C8DFC4-68DE-4C31-994C-9AB98241E8DE}" presName="composite" presStyleCnt="0"/>
      <dgm:spPr/>
      <dgm:t>
        <a:bodyPr/>
        <a:lstStyle/>
        <a:p>
          <a:endParaRPr lang="en-US"/>
        </a:p>
      </dgm:t>
    </dgm:pt>
    <dgm:pt modelId="{A2555320-126D-4A62-B4D4-66BEA762CC81}" type="pres">
      <dgm:prSet presAssocID="{91C8DFC4-68DE-4C31-994C-9AB98241E8DE}" presName="parTx" presStyleLbl="alignNode1" presStyleIdx="2" presStyleCnt="5" custScaleY="69339" custLinFactNeighborY="-79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3CA5C-3146-4CD8-8B34-C5DADEC1A51C}" type="pres">
      <dgm:prSet presAssocID="{91C8DFC4-68DE-4C31-994C-9AB98241E8DE}" presName="desTx" presStyleLbl="alignAccFollowNode1" presStyleIdx="2" presStyleCnt="5" custLinFactNeighborY="4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402BC-9220-4E11-8375-C93CC26CE875}" type="pres">
      <dgm:prSet presAssocID="{9126A456-06E8-4B5B-BE5D-1437F6C92C85}" presName="space" presStyleCnt="0"/>
      <dgm:spPr/>
      <dgm:t>
        <a:bodyPr/>
        <a:lstStyle/>
        <a:p>
          <a:endParaRPr lang="en-US"/>
        </a:p>
      </dgm:t>
    </dgm:pt>
    <dgm:pt modelId="{C3F8F793-30A3-49AA-A8E0-B324D81914C7}" type="pres">
      <dgm:prSet presAssocID="{7E604D13-09D6-4597-8D6A-2A7A127B63F2}" presName="composite" presStyleCnt="0"/>
      <dgm:spPr/>
      <dgm:t>
        <a:bodyPr/>
        <a:lstStyle/>
        <a:p>
          <a:endParaRPr lang="en-US"/>
        </a:p>
      </dgm:t>
    </dgm:pt>
    <dgm:pt modelId="{27D836D3-F84E-40A0-8B76-6F6F0F5780C0}" type="pres">
      <dgm:prSet presAssocID="{7E604D13-09D6-4597-8D6A-2A7A127B63F2}" presName="parTx" presStyleLbl="alignNode1" presStyleIdx="3" presStyleCnt="5" custScaleY="69339" custLinFactNeighborY="-79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0D3A1-99A1-446F-9339-619F127C4183}" type="pres">
      <dgm:prSet presAssocID="{7E604D13-09D6-4597-8D6A-2A7A127B63F2}" presName="desTx" presStyleLbl="alignAccFollowNode1" presStyleIdx="3" presStyleCnt="5" custLinFactNeighborY="4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6C7D9-C06C-4EA9-97C5-3D20BCF12333}" type="pres">
      <dgm:prSet presAssocID="{0493E54C-C2C0-4D1F-825D-A2195C5B3F35}" presName="space" presStyleCnt="0"/>
      <dgm:spPr/>
    </dgm:pt>
    <dgm:pt modelId="{0E38E414-BA42-428A-B6BC-164BAC0BC2C1}" type="pres">
      <dgm:prSet presAssocID="{EBEB689A-0017-48D3-B3C1-8B11F8FC2303}" presName="composite" presStyleCnt="0"/>
      <dgm:spPr/>
    </dgm:pt>
    <dgm:pt modelId="{B4ADED3B-E12A-4881-B434-756442444AFE}" type="pres">
      <dgm:prSet presAssocID="{EBEB689A-0017-48D3-B3C1-8B11F8FC2303}" presName="parTx" presStyleLbl="alignNode1" presStyleIdx="4" presStyleCnt="5" custScaleY="687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333E9-7F23-4C5F-9F7F-A5F24E38D670}" type="pres">
      <dgm:prSet presAssocID="{EBEB689A-0017-48D3-B3C1-8B11F8FC2303}" presName="desTx" presStyleLbl="alignAccFollowNode1" presStyleIdx="4" presStyleCnt="5" custLinFactNeighborX="261" custLinFactNeighborY="28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659765-12A8-4808-9577-5A9282E168DE}" type="presOf" srcId="{77941A5C-C0B7-4A53-A25B-49F17CAA2820}" destId="{92947FED-94B1-4140-8CEF-6C4DC8497917}" srcOrd="0" destOrd="0" presId="urn:microsoft.com/office/officeart/2005/8/layout/hList1"/>
    <dgm:cxn modelId="{CD485527-98B9-44FA-B5C0-3AA5C06F1A94}" type="presOf" srcId="{F08A5996-8453-4210-88EA-11017160D066}" destId="{C79CB6A6-4402-40B6-8790-6C8A1F59448C}" srcOrd="0" destOrd="0" presId="urn:microsoft.com/office/officeart/2005/8/layout/hList1"/>
    <dgm:cxn modelId="{237A9848-A464-43A9-9F9D-47B4090F7BD5}" type="presOf" srcId="{75685320-6456-40AB-AC69-DF27EE7E9D62}" destId="{4033CA5C-3146-4CD8-8B34-C5DADEC1A51C}" srcOrd="0" destOrd="0" presId="urn:microsoft.com/office/officeart/2005/8/layout/hList1"/>
    <dgm:cxn modelId="{57575CC9-437C-4E92-8114-1BDF242E04D1}" srcId="{780CA14D-8064-419B-BD65-D8C165D6C6CA}" destId="{D0219977-9BBA-45C2-AB3F-99BDC461DB2B}" srcOrd="0" destOrd="0" parTransId="{6CE4F1B8-85DB-4668-964A-54635F541FAD}" sibTransId="{AF3F4DCB-8474-4DA3-9E79-716C1D0E1686}"/>
    <dgm:cxn modelId="{CFDA61CF-4754-4BBA-A352-21A7F4D8A5F3}" type="presOf" srcId="{7E604D13-09D6-4597-8D6A-2A7A127B63F2}" destId="{27D836D3-F84E-40A0-8B76-6F6F0F5780C0}" srcOrd="0" destOrd="0" presId="urn:microsoft.com/office/officeart/2005/8/layout/hList1"/>
    <dgm:cxn modelId="{2A1094D0-5ACC-4FFA-AD88-767C7375CE63}" srcId="{7E604D13-09D6-4597-8D6A-2A7A127B63F2}" destId="{1E52D240-34AC-4F93-960F-0FD79F085063}" srcOrd="1" destOrd="0" parTransId="{D562A8F0-E8E3-4E40-A510-E098E1BF5714}" sibTransId="{0834C5DB-710B-4666-86E5-C76886F01819}"/>
    <dgm:cxn modelId="{9626A7FF-C325-4010-BE22-DD049190F57C}" type="presOf" srcId="{1475AD5F-D358-4E73-8CD6-A616B6E77AA9}" destId="{92947FED-94B1-4140-8CEF-6C4DC8497917}" srcOrd="0" destOrd="2" presId="urn:microsoft.com/office/officeart/2005/8/layout/hList1"/>
    <dgm:cxn modelId="{2302DE40-01C9-46A1-92E8-BD4C02088C6A}" srcId="{91C8DFC4-68DE-4C31-994C-9AB98241E8DE}" destId="{9B8E6DEC-BB3B-4BC5-BF41-E95968FD723B}" srcOrd="2" destOrd="0" parTransId="{85B654C9-0D5D-4DBC-A217-12474195FB6C}" sibTransId="{E9781EFF-989C-4E48-A362-C83629326346}"/>
    <dgm:cxn modelId="{24207704-33BD-43C8-AE6E-43F2010B3560}" srcId="{780CA14D-8064-419B-BD65-D8C165D6C6CA}" destId="{F08A5996-8453-4210-88EA-11017160D066}" srcOrd="1" destOrd="0" parTransId="{27C9F1EF-AF93-4386-B205-1BB6D57CED42}" sibTransId="{60B72D34-58DD-43E7-ACB3-D0CBF0C9D684}"/>
    <dgm:cxn modelId="{ECEEDFC8-A01F-42B3-81E6-D3ADB76C6705}" srcId="{91C8DFC4-68DE-4C31-994C-9AB98241E8DE}" destId="{75685320-6456-40AB-AC69-DF27EE7E9D62}" srcOrd="0" destOrd="0" parTransId="{2867590F-2C10-46C5-98B0-A5A50B2AE988}" sibTransId="{AC35A8CC-39E5-4150-B212-A35C9A798946}"/>
    <dgm:cxn modelId="{9F6C6256-022D-47E8-BB2D-5BECBDD4B59D}" type="presOf" srcId="{C0291A93-14F6-4F60-BCB0-CC49195357D3}" destId="{32B333E9-7F23-4C5F-9F7F-A5F24E38D670}" srcOrd="0" destOrd="3" presId="urn:microsoft.com/office/officeart/2005/8/layout/hList1"/>
    <dgm:cxn modelId="{E8639B55-0A1B-44F6-B3A7-D6530A59D1DF}" srcId="{7E604D13-09D6-4597-8D6A-2A7A127B63F2}" destId="{02376464-2E6D-4355-99AF-F7CE782DC78B}" srcOrd="2" destOrd="0" parTransId="{ED2C04A4-0EB6-4DB6-ACEA-EFE855470DD8}" sibTransId="{436094C5-B97A-40B7-9C25-61C298133C3E}"/>
    <dgm:cxn modelId="{B1D1A85C-A0A1-49DB-9BE9-484A0BFD7EC6}" srcId="{F08A5996-8453-4210-88EA-11017160D066}" destId="{1708EB44-2E4C-4769-8E33-184618870D29}" srcOrd="4" destOrd="0" parTransId="{5E1A021E-4684-4213-B151-0BD28C507D96}" sibTransId="{BB1BACEC-4FE8-4B1A-9AA9-0FE559B52F18}"/>
    <dgm:cxn modelId="{D5971E2D-8830-4D38-8561-8EDE5AC644D2}" type="presOf" srcId="{EBEB689A-0017-48D3-B3C1-8B11F8FC2303}" destId="{B4ADED3B-E12A-4881-B434-756442444AFE}" srcOrd="0" destOrd="0" presId="urn:microsoft.com/office/officeart/2005/8/layout/hList1"/>
    <dgm:cxn modelId="{EF27F915-318E-4B86-837D-46DC2AA652EC}" srcId="{EBEB689A-0017-48D3-B3C1-8B11F8FC2303}" destId="{6CD17A18-78D1-4625-8BFE-2B552338C59C}" srcOrd="1" destOrd="0" parTransId="{6680455C-BCDA-46BE-81E0-34BE75FD1959}" sibTransId="{41FBE269-B4A8-4A45-978B-0AF00852E166}"/>
    <dgm:cxn modelId="{07B6C38B-A519-4932-ACEC-6742C9E12718}" type="presOf" srcId="{4B197A2E-734E-4BE0-8AC8-F0659D0BFA86}" destId="{4033CA5C-3146-4CD8-8B34-C5DADEC1A51C}" srcOrd="0" destOrd="3" presId="urn:microsoft.com/office/officeart/2005/8/layout/hList1"/>
    <dgm:cxn modelId="{393A0C5A-23DF-4A6A-A6F1-6CBA2B6D08E9}" type="presOf" srcId="{18F5E745-58EB-45A2-8BDC-0E7D73E454F8}" destId="{CF10D3A1-99A1-446F-9339-619F127C4183}" srcOrd="0" destOrd="0" presId="urn:microsoft.com/office/officeart/2005/8/layout/hList1"/>
    <dgm:cxn modelId="{34827FBF-8607-42FB-BC24-8F8C074376C8}" srcId="{D0219977-9BBA-45C2-AB3F-99BDC461DB2B}" destId="{EE58FE5F-C2C1-4CB7-8223-C3D4230D7EA9}" srcOrd="0" destOrd="0" parTransId="{A9958280-44A2-4513-B915-F6E48B7A3AA0}" sibTransId="{7523D9EB-1D76-4CA9-BE63-872EE2272B4F}"/>
    <dgm:cxn modelId="{9235E7C3-EF86-4E6E-9F50-6794D2EB5AF5}" type="presOf" srcId="{1E52D240-34AC-4F93-960F-0FD79F085063}" destId="{CF10D3A1-99A1-446F-9339-619F127C4183}" srcOrd="0" destOrd="1" presId="urn:microsoft.com/office/officeart/2005/8/layout/hList1"/>
    <dgm:cxn modelId="{1EE44434-47C4-420A-A383-790CA0C118A0}" srcId="{780CA14D-8064-419B-BD65-D8C165D6C6CA}" destId="{7E604D13-09D6-4597-8D6A-2A7A127B63F2}" srcOrd="3" destOrd="0" parTransId="{76D85318-A0EB-4C57-BCBA-7884C5E666D2}" sibTransId="{0493E54C-C2C0-4D1F-825D-A2195C5B3F35}"/>
    <dgm:cxn modelId="{6A894A0F-C5A1-4EA5-B8C8-3B4635D4CA86}" srcId="{F08A5996-8453-4210-88EA-11017160D066}" destId="{77941A5C-C0B7-4A53-A25B-49F17CAA2820}" srcOrd="0" destOrd="0" parTransId="{240B36CA-8699-41E3-AF1D-6C1C6D0517C4}" sibTransId="{2953BBFD-75CB-468F-B856-C3A6F3F381A2}"/>
    <dgm:cxn modelId="{353724B7-645D-4E0C-9A85-0C3756EC4F1A}" srcId="{F08A5996-8453-4210-88EA-11017160D066}" destId="{1475AD5F-D358-4E73-8CD6-A616B6E77AA9}" srcOrd="2" destOrd="0" parTransId="{95FF2A26-23BD-4A09-82C7-A8C15A4B9963}" sibTransId="{B97E11CA-1FD5-45A5-B95E-EB6B461A0C6F}"/>
    <dgm:cxn modelId="{FA726610-60F7-4F0B-B521-2DBB6B11BE84}" srcId="{F08A5996-8453-4210-88EA-11017160D066}" destId="{D0B93B90-5FEE-4656-9F33-D6F208EBDA25}" srcOrd="3" destOrd="0" parTransId="{A7127446-DE52-4E1D-AF1C-55A8BBEAAC56}" sibTransId="{97730B9E-31BD-419A-A4CA-FA547C68405C}"/>
    <dgm:cxn modelId="{FFDE30C3-98E8-49FD-B30F-7EC8A4608B4E}" srcId="{D0219977-9BBA-45C2-AB3F-99BDC461DB2B}" destId="{8A0B5AA6-2093-47AF-8D7F-D85658E25E93}" srcOrd="4" destOrd="0" parTransId="{D6BDD87F-AB98-4CC5-BE2F-309E7BD49D98}" sibTransId="{688FD766-D11B-4336-BCB4-2737CDB88947}"/>
    <dgm:cxn modelId="{4F9748F4-DD70-41D6-A96F-B1057882669A}" srcId="{D0219977-9BBA-45C2-AB3F-99BDC461DB2B}" destId="{D7BB1489-16EA-46E8-B0F1-BBD811F259B1}" srcOrd="1" destOrd="0" parTransId="{8C74FEF0-53A9-4C0C-8302-DA5521E14B78}" sibTransId="{44488F9D-4582-4C21-B168-D37E9668EEF8}"/>
    <dgm:cxn modelId="{37D25F31-1AC1-44A8-9C22-FB4722FB7C10}" type="presOf" srcId="{F486A003-0846-48F3-925E-FF4A87B32165}" destId="{32B333E9-7F23-4C5F-9F7F-A5F24E38D670}" srcOrd="0" destOrd="0" presId="urn:microsoft.com/office/officeart/2005/8/layout/hList1"/>
    <dgm:cxn modelId="{76B8F524-CB64-4364-AD69-6A0B484016F8}" srcId="{D0219977-9BBA-45C2-AB3F-99BDC461DB2B}" destId="{B48EF862-65E0-4F72-9B5D-759C3C779CB1}" srcOrd="3" destOrd="0" parTransId="{4E22BB0F-30D5-4D40-ADB0-A8AF3E8FA2B8}" sibTransId="{5F61C092-8662-4A42-9DBD-5B84585DC071}"/>
    <dgm:cxn modelId="{98FAC9A7-7FE2-4C94-A90E-B9841ACF1B5F}" type="presOf" srcId="{02376464-2E6D-4355-99AF-F7CE782DC78B}" destId="{CF10D3A1-99A1-446F-9339-619F127C4183}" srcOrd="0" destOrd="2" presId="urn:microsoft.com/office/officeart/2005/8/layout/hList1"/>
    <dgm:cxn modelId="{BDED61A1-CB87-4F0D-839B-3F75D11D92EA}" type="presOf" srcId="{D0B93B90-5FEE-4656-9F33-D6F208EBDA25}" destId="{92947FED-94B1-4140-8CEF-6C4DC8497917}" srcOrd="0" destOrd="3" presId="urn:microsoft.com/office/officeart/2005/8/layout/hList1"/>
    <dgm:cxn modelId="{8BC10467-B3F2-47F7-B88A-255E640DD6D4}" type="presOf" srcId="{D0219977-9BBA-45C2-AB3F-99BDC461DB2B}" destId="{884EE6D5-AF3F-40FB-9C0E-D9C269C27F26}" srcOrd="0" destOrd="0" presId="urn:microsoft.com/office/officeart/2005/8/layout/hList1"/>
    <dgm:cxn modelId="{889EB261-9E35-476A-A6EF-244AF85947CC}" type="presOf" srcId="{EE58FE5F-C2C1-4CB7-8223-C3D4230D7EA9}" destId="{D5D02240-22F1-4D57-944A-B1EF1CCC71DC}" srcOrd="0" destOrd="0" presId="urn:microsoft.com/office/officeart/2005/8/layout/hList1"/>
    <dgm:cxn modelId="{B4C61E34-D51C-4E15-85FA-CE67FA431885}" type="presOf" srcId="{B48EF862-65E0-4F72-9B5D-759C3C779CB1}" destId="{D5D02240-22F1-4D57-944A-B1EF1CCC71DC}" srcOrd="0" destOrd="3" presId="urn:microsoft.com/office/officeart/2005/8/layout/hList1"/>
    <dgm:cxn modelId="{7488DD02-4D9D-4561-8257-D8AC44329299}" type="presOf" srcId="{91C8DFC4-68DE-4C31-994C-9AB98241E8DE}" destId="{A2555320-126D-4A62-B4D4-66BEA762CC81}" srcOrd="0" destOrd="0" presId="urn:microsoft.com/office/officeart/2005/8/layout/hList1"/>
    <dgm:cxn modelId="{C511C4FE-956B-4C37-BD72-981C207D0887}" srcId="{D0219977-9BBA-45C2-AB3F-99BDC461DB2B}" destId="{20A277E0-1FB3-4825-A27B-AE0B359BC7BB}" srcOrd="2" destOrd="0" parTransId="{0E3F0966-5969-4EC0-81B7-04FF94B84643}" sibTransId="{A4E70B25-D801-4477-9EEB-569C0A036BE2}"/>
    <dgm:cxn modelId="{FA22B300-F111-4563-88A1-52DF1E8C1885}" srcId="{EBEB689A-0017-48D3-B3C1-8B11F8FC2303}" destId="{C0291A93-14F6-4F60-BCB0-CC49195357D3}" srcOrd="3" destOrd="0" parTransId="{FB8011A5-7C79-4DA5-8FD7-2059CD82D73C}" sibTransId="{334A9CE3-A610-493B-ABFB-8C89E2C2ADC5}"/>
    <dgm:cxn modelId="{1D63935C-2F40-49B4-AC34-40C6B0C8CDD5}" type="presOf" srcId="{D7BB1489-16EA-46E8-B0F1-BBD811F259B1}" destId="{D5D02240-22F1-4D57-944A-B1EF1CCC71DC}" srcOrd="0" destOrd="1" presId="urn:microsoft.com/office/officeart/2005/8/layout/hList1"/>
    <dgm:cxn modelId="{935775D1-25CD-423C-BA39-3C40CD99457A}" srcId="{EBEB689A-0017-48D3-B3C1-8B11F8FC2303}" destId="{AF71AC94-9AF5-4300-B48F-6B0D6DDAE0D0}" srcOrd="2" destOrd="0" parTransId="{48343F0B-65EF-4A04-96CE-733A2AF63D2F}" sibTransId="{62FECA8C-2293-44A5-9DE7-65E0AB302862}"/>
    <dgm:cxn modelId="{C6FBAFA4-BBF8-4DB7-B9BB-02365B1B7CB7}" type="presOf" srcId="{AF71AC94-9AF5-4300-B48F-6B0D6DDAE0D0}" destId="{32B333E9-7F23-4C5F-9F7F-A5F24E38D670}" srcOrd="0" destOrd="2" presId="urn:microsoft.com/office/officeart/2005/8/layout/hList1"/>
    <dgm:cxn modelId="{3E2890E9-4E64-4902-A329-BB33A51766B9}" type="presOf" srcId="{20A277E0-1FB3-4825-A27B-AE0B359BC7BB}" destId="{D5D02240-22F1-4D57-944A-B1EF1CCC71DC}" srcOrd="0" destOrd="2" presId="urn:microsoft.com/office/officeart/2005/8/layout/hList1"/>
    <dgm:cxn modelId="{BF485C00-A478-42D8-B8EE-145377909517}" srcId="{7E604D13-09D6-4597-8D6A-2A7A127B63F2}" destId="{18F5E745-58EB-45A2-8BDC-0E7D73E454F8}" srcOrd="0" destOrd="0" parTransId="{220A0016-4C8C-497F-A457-5DB1C524D174}" sibTransId="{6B05D430-D43B-4240-8128-70ACAED3D9B5}"/>
    <dgm:cxn modelId="{255D7B67-69DD-4428-BD6D-6E50C92279BA}" srcId="{780CA14D-8064-419B-BD65-D8C165D6C6CA}" destId="{91C8DFC4-68DE-4C31-994C-9AB98241E8DE}" srcOrd="2" destOrd="0" parTransId="{702385BF-CE4D-47F9-AC79-03990999C7A7}" sibTransId="{9126A456-06E8-4B5B-BE5D-1437F6C92C85}"/>
    <dgm:cxn modelId="{CE711413-FB0A-4AA3-859F-17EC99F57F44}" type="presOf" srcId="{FBDC93D7-7F17-43F5-B1B3-B20799D76672}" destId="{92947FED-94B1-4140-8CEF-6C4DC8497917}" srcOrd="0" destOrd="1" presId="urn:microsoft.com/office/officeart/2005/8/layout/hList1"/>
    <dgm:cxn modelId="{DB42D63B-3257-46BA-9F8F-BB5681D82BEB}" type="presOf" srcId="{09DC64C6-02EB-4835-8DED-78A384B46530}" destId="{CF10D3A1-99A1-446F-9339-619F127C4183}" srcOrd="0" destOrd="3" presId="urn:microsoft.com/office/officeart/2005/8/layout/hList1"/>
    <dgm:cxn modelId="{4E32B370-A568-494A-A785-427E902DE114}" srcId="{7E604D13-09D6-4597-8D6A-2A7A127B63F2}" destId="{09DC64C6-02EB-4835-8DED-78A384B46530}" srcOrd="3" destOrd="0" parTransId="{0D6423E6-D9A0-43A6-A445-16BB4D78AE1E}" sibTransId="{C8810B32-B930-4EC9-BB0C-1C2A29707056}"/>
    <dgm:cxn modelId="{48412C87-C1DB-43E0-BC9B-6B0C8AC91136}" srcId="{780CA14D-8064-419B-BD65-D8C165D6C6CA}" destId="{EBEB689A-0017-48D3-B3C1-8B11F8FC2303}" srcOrd="4" destOrd="0" parTransId="{E20C94DF-A037-421E-A3CD-9B01BC96CCC4}" sibTransId="{5FC4E156-4B0C-4211-B514-84EC0418016A}"/>
    <dgm:cxn modelId="{E7FE90BF-27A4-4F26-8675-C7C4CA0224A1}" srcId="{91C8DFC4-68DE-4C31-994C-9AB98241E8DE}" destId="{4B197A2E-734E-4BE0-8AC8-F0659D0BFA86}" srcOrd="3" destOrd="0" parTransId="{86A25CF7-BBD8-45A3-A385-4C73F35B0530}" sibTransId="{4A75ECFA-8634-4F49-8CCF-04DE61478A79}"/>
    <dgm:cxn modelId="{CE845891-3B26-4450-97F1-5B076904D493}" srcId="{91C8DFC4-68DE-4C31-994C-9AB98241E8DE}" destId="{CC6C1F1D-D57C-4924-9EB9-A6DFC4DFDD3A}" srcOrd="1" destOrd="0" parTransId="{C669B834-4C9B-4B9A-B5AB-CB98D8601053}" sibTransId="{48E5C2E8-E443-4609-AE6C-74E922C81ED7}"/>
    <dgm:cxn modelId="{6B01B1C4-9B7A-4D32-85DF-F084336BF84A}" type="presOf" srcId="{1708EB44-2E4C-4769-8E33-184618870D29}" destId="{92947FED-94B1-4140-8CEF-6C4DC8497917}" srcOrd="0" destOrd="4" presId="urn:microsoft.com/office/officeart/2005/8/layout/hList1"/>
    <dgm:cxn modelId="{8F147165-5A51-4C66-A8BF-6F7BA49F6301}" type="presOf" srcId="{9B8E6DEC-BB3B-4BC5-BF41-E95968FD723B}" destId="{4033CA5C-3146-4CD8-8B34-C5DADEC1A51C}" srcOrd="0" destOrd="2" presId="urn:microsoft.com/office/officeart/2005/8/layout/hList1"/>
    <dgm:cxn modelId="{C627C437-4377-4076-A3A0-AAABBDEA8199}" type="presOf" srcId="{780CA14D-8064-419B-BD65-D8C165D6C6CA}" destId="{CDB7CCC1-5C37-4B9F-AA92-25C229DFE49B}" srcOrd="0" destOrd="0" presId="urn:microsoft.com/office/officeart/2005/8/layout/hList1"/>
    <dgm:cxn modelId="{2A485D08-F4F1-4053-8193-B76F99C2FA36}" srcId="{91C8DFC4-68DE-4C31-994C-9AB98241E8DE}" destId="{394F47BA-9FAD-42FA-84EB-A0D93B626A79}" srcOrd="4" destOrd="0" parTransId="{A33019DF-B3E3-4815-9129-A8C1BC3ADA8C}" sibTransId="{11DFE596-1B1A-4175-88C6-626089BD85BE}"/>
    <dgm:cxn modelId="{00FFDBD3-F45D-457C-A121-FB10E7286798}" srcId="{F08A5996-8453-4210-88EA-11017160D066}" destId="{FBDC93D7-7F17-43F5-B1B3-B20799D76672}" srcOrd="1" destOrd="0" parTransId="{813DE641-F6AE-4547-AA81-39EFB47DDEAE}" sibTransId="{D773D386-6F9A-4655-9DC2-16B4C234B8BD}"/>
    <dgm:cxn modelId="{02272C59-F125-4A3B-BF35-D9B5F6ADF520}" type="presOf" srcId="{8A0B5AA6-2093-47AF-8D7F-D85658E25E93}" destId="{D5D02240-22F1-4D57-944A-B1EF1CCC71DC}" srcOrd="0" destOrd="4" presId="urn:microsoft.com/office/officeart/2005/8/layout/hList1"/>
    <dgm:cxn modelId="{7362E93A-15C7-49B3-9A74-7E45BAE8132C}" srcId="{EBEB689A-0017-48D3-B3C1-8B11F8FC2303}" destId="{F486A003-0846-48F3-925E-FF4A87B32165}" srcOrd="0" destOrd="0" parTransId="{45ABBEDF-820C-43FF-A8CC-14E66F8A0593}" sibTransId="{6EA2C7D3-5310-4523-AE89-AB00501F93A2}"/>
    <dgm:cxn modelId="{AEC7398C-91E9-4437-AB07-67BD98A7C020}" type="presOf" srcId="{394F47BA-9FAD-42FA-84EB-A0D93B626A79}" destId="{4033CA5C-3146-4CD8-8B34-C5DADEC1A51C}" srcOrd="0" destOrd="4" presId="urn:microsoft.com/office/officeart/2005/8/layout/hList1"/>
    <dgm:cxn modelId="{F119E0C2-6A28-4613-8318-12D38FC2EB89}" type="presOf" srcId="{CC6C1F1D-D57C-4924-9EB9-A6DFC4DFDD3A}" destId="{4033CA5C-3146-4CD8-8B34-C5DADEC1A51C}" srcOrd="0" destOrd="1" presId="urn:microsoft.com/office/officeart/2005/8/layout/hList1"/>
    <dgm:cxn modelId="{A186FB7A-FCA7-4DC6-9281-B0DC2DF88AD2}" type="presOf" srcId="{6CD17A18-78D1-4625-8BFE-2B552338C59C}" destId="{32B333E9-7F23-4C5F-9F7F-A5F24E38D670}" srcOrd="0" destOrd="1" presId="urn:microsoft.com/office/officeart/2005/8/layout/hList1"/>
    <dgm:cxn modelId="{E0172C1B-685E-4A1F-9B75-910D89975B27}" type="presParOf" srcId="{CDB7CCC1-5C37-4B9F-AA92-25C229DFE49B}" destId="{39650E18-9C0A-49A4-BE48-BDF017E5BAB9}" srcOrd="0" destOrd="0" presId="urn:microsoft.com/office/officeart/2005/8/layout/hList1"/>
    <dgm:cxn modelId="{2A982252-15CD-4C51-93CC-D4F6AE37EEF4}" type="presParOf" srcId="{39650E18-9C0A-49A4-BE48-BDF017E5BAB9}" destId="{884EE6D5-AF3F-40FB-9C0E-D9C269C27F26}" srcOrd="0" destOrd="0" presId="urn:microsoft.com/office/officeart/2005/8/layout/hList1"/>
    <dgm:cxn modelId="{21DD74C0-B8E6-4EFE-83D8-890884A97C27}" type="presParOf" srcId="{39650E18-9C0A-49A4-BE48-BDF017E5BAB9}" destId="{D5D02240-22F1-4D57-944A-B1EF1CCC71DC}" srcOrd="1" destOrd="0" presId="urn:microsoft.com/office/officeart/2005/8/layout/hList1"/>
    <dgm:cxn modelId="{8F0F8165-C62D-42F7-AAB9-3075DC86F9C0}" type="presParOf" srcId="{CDB7CCC1-5C37-4B9F-AA92-25C229DFE49B}" destId="{1DD48A51-693E-4E3D-BB59-01DEA7C87451}" srcOrd="1" destOrd="0" presId="urn:microsoft.com/office/officeart/2005/8/layout/hList1"/>
    <dgm:cxn modelId="{B9633D1D-98BD-4251-B1DE-1B3B8DD2879A}" type="presParOf" srcId="{CDB7CCC1-5C37-4B9F-AA92-25C229DFE49B}" destId="{7232A962-1F66-403B-8F89-978EBC8E9F3D}" srcOrd="2" destOrd="0" presId="urn:microsoft.com/office/officeart/2005/8/layout/hList1"/>
    <dgm:cxn modelId="{580DA6A1-B20E-430E-ACFC-ED7E3ACC2989}" type="presParOf" srcId="{7232A962-1F66-403B-8F89-978EBC8E9F3D}" destId="{C79CB6A6-4402-40B6-8790-6C8A1F59448C}" srcOrd="0" destOrd="0" presId="urn:microsoft.com/office/officeart/2005/8/layout/hList1"/>
    <dgm:cxn modelId="{FF4147A2-F0A7-4739-BD42-3F3116DB47A3}" type="presParOf" srcId="{7232A962-1F66-403B-8F89-978EBC8E9F3D}" destId="{92947FED-94B1-4140-8CEF-6C4DC8497917}" srcOrd="1" destOrd="0" presId="urn:microsoft.com/office/officeart/2005/8/layout/hList1"/>
    <dgm:cxn modelId="{186561BE-71D1-49CA-9DF6-561F992A8559}" type="presParOf" srcId="{CDB7CCC1-5C37-4B9F-AA92-25C229DFE49B}" destId="{3CA52B72-2332-40F8-9430-087105D8709B}" srcOrd="3" destOrd="0" presId="urn:microsoft.com/office/officeart/2005/8/layout/hList1"/>
    <dgm:cxn modelId="{0E0DCD85-E712-4DEF-B424-E28C7B0D4BB4}" type="presParOf" srcId="{CDB7CCC1-5C37-4B9F-AA92-25C229DFE49B}" destId="{DB2DBA6B-D3CB-4CD0-8B1F-421F71FD8A68}" srcOrd="4" destOrd="0" presId="urn:microsoft.com/office/officeart/2005/8/layout/hList1"/>
    <dgm:cxn modelId="{90E7DDF9-1F31-4218-9F2C-5EDE976D39AE}" type="presParOf" srcId="{DB2DBA6B-D3CB-4CD0-8B1F-421F71FD8A68}" destId="{A2555320-126D-4A62-B4D4-66BEA762CC81}" srcOrd="0" destOrd="0" presId="urn:microsoft.com/office/officeart/2005/8/layout/hList1"/>
    <dgm:cxn modelId="{8B066D4E-001C-4F6E-B4B6-C4AAEFDB7896}" type="presParOf" srcId="{DB2DBA6B-D3CB-4CD0-8B1F-421F71FD8A68}" destId="{4033CA5C-3146-4CD8-8B34-C5DADEC1A51C}" srcOrd="1" destOrd="0" presId="urn:microsoft.com/office/officeart/2005/8/layout/hList1"/>
    <dgm:cxn modelId="{1456D313-BE47-45B2-A4FD-BC2519C7C93A}" type="presParOf" srcId="{CDB7CCC1-5C37-4B9F-AA92-25C229DFE49B}" destId="{420402BC-9220-4E11-8375-C93CC26CE875}" srcOrd="5" destOrd="0" presId="urn:microsoft.com/office/officeart/2005/8/layout/hList1"/>
    <dgm:cxn modelId="{11AB450A-1A46-4431-9324-24FEF506AD83}" type="presParOf" srcId="{CDB7CCC1-5C37-4B9F-AA92-25C229DFE49B}" destId="{C3F8F793-30A3-49AA-A8E0-B324D81914C7}" srcOrd="6" destOrd="0" presId="urn:microsoft.com/office/officeart/2005/8/layout/hList1"/>
    <dgm:cxn modelId="{AA798E29-9BC5-40CB-BEB8-84B205F2DAFD}" type="presParOf" srcId="{C3F8F793-30A3-49AA-A8E0-B324D81914C7}" destId="{27D836D3-F84E-40A0-8B76-6F6F0F5780C0}" srcOrd="0" destOrd="0" presId="urn:microsoft.com/office/officeart/2005/8/layout/hList1"/>
    <dgm:cxn modelId="{CF0C53AF-8D3F-4FFA-A4F7-0B6564CF22B3}" type="presParOf" srcId="{C3F8F793-30A3-49AA-A8E0-B324D81914C7}" destId="{CF10D3A1-99A1-446F-9339-619F127C4183}" srcOrd="1" destOrd="0" presId="urn:microsoft.com/office/officeart/2005/8/layout/hList1"/>
    <dgm:cxn modelId="{C20FA4FF-0593-4712-8E93-70D2C97D9063}" type="presParOf" srcId="{CDB7CCC1-5C37-4B9F-AA92-25C229DFE49B}" destId="{5206C7D9-C06C-4EA9-97C5-3D20BCF12333}" srcOrd="7" destOrd="0" presId="urn:microsoft.com/office/officeart/2005/8/layout/hList1"/>
    <dgm:cxn modelId="{BEEC0ACB-4605-4FCC-96EA-5E75ECE5CE61}" type="presParOf" srcId="{CDB7CCC1-5C37-4B9F-AA92-25C229DFE49B}" destId="{0E38E414-BA42-428A-B6BC-164BAC0BC2C1}" srcOrd="8" destOrd="0" presId="urn:microsoft.com/office/officeart/2005/8/layout/hList1"/>
    <dgm:cxn modelId="{F73A7892-B390-4C71-9BCB-BC910C884526}" type="presParOf" srcId="{0E38E414-BA42-428A-B6BC-164BAC0BC2C1}" destId="{B4ADED3B-E12A-4881-B434-756442444AFE}" srcOrd="0" destOrd="0" presId="urn:microsoft.com/office/officeart/2005/8/layout/hList1"/>
    <dgm:cxn modelId="{B55BF7AA-AD52-49B4-AC7A-65DBA5F7C5C9}" type="presParOf" srcId="{0E38E414-BA42-428A-B6BC-164BAC0BC2C1}" destId="{32B333E9-7F23-4C5F-9F7F-A5F24E38D67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FA5B4-2EFB-4D5C-BA6F-0590D8F88DDB}">
      <dsp:nvSpPr>
        <dsp:cNvPr id="0" name=""/>
        <dsp:cNvSpPr/>
      </dsp:nvSpPr>
      <dsp:spPr>
        <a:xfrm>
          <a:off x="647699" y="0"/>
          <a:ext cx="4572000" cy="4572000"/>
        </a:xfrm>
        <a:prstGeom prst="triangle">
          <a:avLst/>
        </a:prstGeom>
        <a:solidFill>
          <a:schemeClr val="tx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6FFAF-FB10-4E58-B520-A66E1964212C}">
      <dsp:nvSpPr>
        <dsp:cNvPr id="0" name=""/>
        <dsp:cNvSpPr/>
      </dsp:nvSpPr>
      <dsp:spPr>
        <a:xfrm>
          <a:off x="1523996" y="457200"/>
          <a:ext cx="2971800" cy="650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5.5 million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 pitchFamily="34" charset="0"/>
            </a:rPr>
            <a:t>business contacts  in 5 days</a:t>
          </a:r>
          <a:endParaRPr lang="en-US" sz="1600" kern="1200" dirty="0">
            <a:latin typeface="Calibri" panose="020F0502020204030204" pitchFamily="34" charset="0"/>
          </a:endParaRPr>
        </a:p>
      </dsp:txBody>
      <dsp:txXfrm>
        <a:off x="1555730" y="488934"/>
        <a:ext cx="2908332" cy="586613"/>
      </dsp:txXfrm>
    </dsp:sp>
    <dsp:sp modelId="{E33D46B0-E1A4-42D9-9C32-73071C872859}">
      <dsp:nvSpPr>
        <dsp:cNvPr id="0" name=""/>
        <dsp:cNvSpPr/>
      </dsp:nvSpPr>
      <dsp:spPr>
        <a:xfrm>
          <a:off x="1523996" y="1196014"/>
          <a:ext cx="2971800" cy="650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6,500 exhibitors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 pitchFamily="34" charset="0"/>
            </a:rPr>
            <a:t>from 70 countries</a:t>
          </a:r>
          <a:endParaRPr lang="en-US" sz="1600" kern="1200" dirty="0">
            <a:latin typeface="Calibri" panose="020F0502020204030204" pitchFamily="34" charset="0"/>
          </a:endParaRPr>
        </a:p>
      </dsp:txBody>
      <dsp:txXfrm>
        <a:off x="1555730" y="1227748"/>
        <a:ext cx="2908332" cy="586613"/>
      </dsp:txXfrm>
    </dsp:sp>
    <dsp:sp modelId="{7B7E5003-6BC1-445B-927B-38594A9ED71C}">
      <dsp:nvSpPr>
        <dsp:cNvPr id="0" name=""/>
        <dsp:cNvSpPr/>
      </dsp:nvSpPr>
      <dsp:spPr>
        <a:xfrm>
          <a:off x="1523996" y="1909748"/>
          <a:ext cx="2971800" cy="650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150 business delegations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 pitchFamily="34" charset="0"/>
            </a:rPr>
            <a:t>from across the globe</a:t>
          </a:r>
          <a:endParaRPr lang="en-US" sz="1600" kern="1200" dirty="0">
            <a:latin typeface="Calibri" panose="020F0502020204030204" pitchFamily="34" charset="0"/>
          </a:endParaRPr>
        </a:p>
      </dsp:txBody>
      <dsp:txXfrm>
        <a:off x="1555730" y="1941482"/>
        <a:ext cx="2908332" cy="586613"/>
      </dsp:txXfrm>
    </dsp:sp>
    <dsp:sp modelId="{C47C0CCA-6D56-4B4D-BCF8-9C90F38807DC}">
      <dsp:nvSpPr>
        <dsp:cNvPr id="0" name=""/>
        <dsp:cNvSpPr/>
      </dsp:nvSpPr>
      <dsp:spPr>
        <a:xfrm>
          <a:off x="1523996" y="2667000"/>
          <a:ext cx="2971800" cy="650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2,500 journalists </a:t>
          </a:r>
          <a:br>
            <a:rPr lang="en-US" sz="1600" b="1" kern="1200" dirty="0" smtClean="0">
              <a:latin typeface="Calibri" panose="020F0502020204030204" pitchFamily="34" charset="0"/>
            </a:rPr>
          </a:br>
          <a:r>
            <a:rPr lang="en-US" sz="1600" kern="1200" dirty="0" smtClean="0">
              <a:latin typeface="Calibri" panose="020F0502020204030204" pitchFamily="34" charset="0"/>
            </a:rPr>
            <a:t>from 42 countries</a:t>
          </a:r>
          <a:endParaRPr lang="en-US" sz="1600" kern="1200" dirty="0">
            <a:latin typeface="Calibri" panose="020F0502020204030204" pitchFamily="34" charset="0"/>
          </a:endParaRPr>
        </a:p>
      </dsp:txBody>
      <dsp:txXfrm>
        <a:off x="1555730" y="2698734"/>
        <a:ext cx="2908332" cy="586613"/>
      </dsp:txXfrm>
    </dsp:sp>
    <dsp:sp modelId="{A679348F-BFE6-43DD-8570-2DB49B281171}">
      <dsp:nvSpPr>
        <dsp:cNvPr id="0" name=""/>
        <dsp:cNvSpPr/>
      </dsp:nvSpPr>
      <dsp:spPr>
        <a:xfrm>
          <a:off x="1523996" y="3429000"/>
          <a:ext cx="2971800" cy="650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smtClean="0">
              <a:latin typeface="Calibri" panose="020F0502020204030204" pitchFamily="34" charset="0"/>
            </a:rPr>
            <a:t>16 Halls &amp; Pavilions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 pitchFamily="34" charset="0"/>
            </a:rPr>
            <a:t>(5.3 million sq. ft.)</a:t>
          </a:r>
          <a:endParaRPr lang="en-US" sz="1600" kern="1200" dirty="0">
            <a:latin typeface="Calibri" panose="020F0502020204030204" pitchFamily="34" charset="0"/>
          </a:endParaRPr>
        </a:p>
      </dsp:txBody>
      <dsp:txXfrm>
        <a:off x="1555730" y="3460734"/>
        <a:ext cx="2908332" cy="586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67EBE-EAFD-4C64-A57A-89EF94A1025C}">
      <dsp:nvSpPr>
        <dsp:cNvPr id="0" name=""/>
        <dsp:cNvSpPr/>
      </dsp:nvSpPr>
      <dsp:spPr>
        <a:xfrm>
          <a:off x="1266123" y="15407"/>
          <a:ext cx="2191130" cy="219146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87558-2A3D-4CC7-BA50-651DCE2B6ED3}">
      <dsp:nvSpPr>
        <dsp:cNvPr id="0" name=""/>
        <dsp:cNvSpPr/>
      </dsp:nvSpPr>
      <dsp:spPr>
        <a:xfrm>
          <a:off x="1750435" y="806592"/>
          <a:ext cx="1217569" cy="60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Calibri" panose="020F0502020204030204" pitchFamily="34" charset="0"/>
            </a:rPr>
            <a:t>16 Total Halls</a:t>
          </a:r>
          <a:endParaRPr lang="en-US" sz="1000" b="1" kern="1200" dirty="0">
            <a:latin typeface="Calibri" panose="020F0502020204030204" pitchFamily="34" charset="0"/>
          </a:endParaRPr>
        </a:p>
      </dsp:txBody>
      <dsp:txXfrm>
        <a:off x="1750435" y="806592"/>
        <a:ext cx="1217569" cy="608638"/>
      </dsp:txXfrm>
    </dsp:sp>
    <dsp:sp modelId="{AF383431-2D9C-48FC-8C2A-95D34881B12E}">
      <dsp:nvSpPr>
        <dsp:cNvPr id="0" name=""/>
        <dsp:cNvSpPr/>
      </dsp:nvSpPr>
      <dsp:spPr>
        <a:xfrm>
          <a:off x="657545" y="1274566"/>
          <a:ext cx="2191130" cy="219146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8E58E-99C2-4467-B06D-7E59379AE4AD}">
      <dsp:nvSpPr>
        <dsp:cNvPr id="0" name=""/>
        <dsp:cNvSpPr/>
      </dsp:nvSpPr>
      <dsp:spPr>
        <a:xfrm>
          <a:off x="1144325" y="2073035"/>
          <a:ext cx="1217569" cy="60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Calibri" panose="020F0502020204030204" pitchFamily="34" charset="0"/>
            </a:rPr>
            <a:t>7  U.S. Industry Pavilions and a National Investment Pavilion </a:t>
          </a:r>
          <a:endParaRPr lang="en-US" sz="1000" b="1" kern="1200" dirty="0">
            <a:latin typeface="Calibri" panose="020F0502020204030204" pitchFamily="34" charset="0"/>
          </a:endParaRPr>
        </a:p>
      </dsp:txBody>
      <dsp:txXfrm>
        <a:off x="1144325" y="2073035"/>
        <a:ext cx="1217569" cy="608638"/>
      </dsp:txXfrm>
    </dsp:sp>
    <dsp:sp modelId="{C43183B7-2603-48A6-B1A7-59A6DC4C8CFD}">
      <dsp:nvSpPr>
        <dsp:cNvPr id="0" name=""/>
        <dsp:cNvSpPr/>
      </dsp:nvSpPr>
      <dsp:spPr>
        <a:xfrm>
          <a:off x="1422074" y="2684405"/>
          <a:ext cx="1882521" cy="188327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3D8A3-4E31-4E4D-AEA3-1C0A4E6C7305}">
      <dsp:nvSpPr>
        <dsp:cNvPr id="0" name=""/>
        <dsp:cNvSpPr/>
      </dsp:nvSpPr>
      <dsp:spPr>
        <a:xfrm>
          <a:off x="1753316" y="3341298"/>
          <a:ext cx="1217569" cy="60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Calibri" panose="020F0502020204030204" pitchFamily="34" charset="0"/>
            </a:rPr>
            <a:t>SME Exhibitors in the Industry Pavilions. EDOs in the National Investment Pavilion</a:t>
          </a:r>
          <a:endParaRPr lang="en-US" sz="1000" b="1" kern="1200" dirty="0">
            <a:latin typeface="Calibri" panose="020F0502020204030204" pitchFamily="34" charset="0"/>
          </a:endParaRPr>
        </a:p>
      </dsp:txBody>
      <dsp:txXfrm>
        <a:off x="1753316" y="3341298"/>
        <a:ext cx="1217569" cy="608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E6D5-AF3F-40FB-9C0E-D9C269C27F26}">
      <dsp:nvSpPr>
        <dsp:cNvPr id="0" name=""/>
        <dsp:cNvSpPr/>
      </dsp:nvSpPr>
      <dsp:spPr>
        <a:xfrm>
          <a:off x="3180" y="104856"/>
          <a:ext cx="1912180" cy="498829"/>
        </a:xfrm>
        <a:prstGeom prst="rect">
          <a:avLst/>
        </a:prstGeom>
        <a:solidFill>
          <a:srgbClr val="C00000"/>
        </a:solidFill>
        <a:ln w="1905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U.S. Investment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3180" y="104856"/>
        <a:ext cx="1912180" cy="498829"/>
      </dsp:txXfrm>
    </dsp:sp>
    <dsp:sp modelId="{D5D02240-22F1-4D57-944A-B1EF1CCC71DC}">
      <dsp:nvSpPr>
        <dsp:cNvPr id="0" name=""/>
        <dsp:cNvSpPr/>
      </dsp:nvSpPr>
      <dsp:spPr>
        <a:xfrm>
          <a:off x="1210" y="605412"/>
          <a:ext cx="1912180" cy="15012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50 U.S. EDOs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Room for Related Organizations (Chambers , Service Providers)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Calibri" panose="020F0502020204030204" pitchFamily="34" charset="0"/>
            </a:rPr>
            <a:t>Exhibitor booths start at ~ $9,000 (4 options)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Learn More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1210" y="605412"/>
        <a:ext cx="1912180" cy="1501257"/>
      </dsp:txXfrm>
    </dsp:sp>
    <dsp:sp modelId="{C79CB6A6-4402-40B6-8790-6C8A1F59448C}">
      <dsp:nvSpPr>
        <dsp:cNvPr id="0" name=""/>
        <dsp:cNvSpPr/>
      </dsp:nvSpPr>
      <dsp:spPr>
        <a:xfrm>
          <a:off x="2183066" y="104856"/>
          <a:ext cx="1912180" cy="4988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Instrumentation, Sensors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and Controls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2183066" y="104856"/>
        <a:ext cx="1912180" cy="498829"/>
      </dsp:txXfrm>
    </dsp:sp>
    <dsp:sp modelId="{92947FED-94B1-4140-8CEF-6C4DC8497917}">
      <dsp:nvSpPr>
        <dsp:cNvPr id="0" name=""/>
        <dsp:cNvSpPr/>
      </dsp:nvSpPr>
      <dsp:spPr>
        <a:xfrm>
          <a:off x="2183066" y="603685"/>
          <a:ext cx="1912180" cy="15012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Safety and Security Technology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Smart Factory Components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Microelectronics and hybrid technology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latin typeface="Calibri" panose="020F0502020204030204" pitchFamily="34" charset="0"/>
            </a:rPr>
            <a:t>Exhibitor booths start at $7,560</a:t>
          </a:r>
          <a:endParaRPr lang="en-US" sz="1100" b="1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Learn More</a:t>
          </a:r>
          <a:endParaRPr lang="en-US" sz="1100" b="1" kern="1200" dirty="0">
            <a:latin typeface="Calibri" panose="020F0502020204030204" pitchFamily="34" charset="0"/>
          </a:endParaRPr>
        </a:p>
      </dsp:txBody>
      <dsp:txXfrm>
        <a:off x="2183066" y="603685"/>
        <a:ext cx="1912180" cy="1501257"/>
      </dsp:txXfrm>
    </dsp:sp>
    <dsp:sp modelId="{A2555320-126D-4A62-B4D4-66BEA762CC81}">
      <dsp:nvSpPr>
        <dsp:cNvPr id="0" name=""/>
        <dsp:cNvSpPr/>
      </dsp:nvSpPr>
      <dsp:spPr>
        <a:xfrm>
          <a:off x="4362952" y="104856"/>
          <a:ext cx="1912180" cy="4988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Process and Production Automation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4362952" y="104856"/>
        <a:ext cx="1912180" cy="498829"/>
      </dsp:txXfrm>
    </dsp:sp>
    <dsp:sp modelId="{4033CA5C-3146-4CD8-8B34-C5DADEC1A51C}">
      <dsp:nvSpPr>
        <dsp:cNvPr id="0" name=""/>
        <dsp:cNvSpPr/>
      </dsp:nvSpPr>
      <dsp:spPr>
        <a:xfrm>
          <a:off x="4362952" y="603685"/>
          <a:ext cx="1912180" cy="15012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Assembly/ machine construction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Automated engineering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>
              <a:latin typeface="Calibri" panose="020F0502020204030204" pitchFamily="34" charset="0"/>
            </a:rPr>
            <a:t>Motor components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Ventilators and fans for electrical devices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Learn More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4362952" y="603685"/>
        <a:ext cx="1912180" cy="1501257"/>
      </dsp:txXfrm>
    </dsp:sp>
    <dsp:sp modelId="{27D836D3-F84E-40A0-8B76-6F6F0F5780C0}">
      <dsp:nvSpPr>
        <dsp:cNvPr id="0" name=""/>
        <dsp:cNvSpPr/>
      </dsp:nvSpPr>
      <dsp:spPr>
        <a:xfrm>
          <a:off x="6542838" y="104856"/>
          <a:ext cx="1912180" cy="4988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Industrial Supply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6542838" y="104856"/>
        <a:ext cx="1912180" cy="498829"/>
      </dsp:txXfrm>
    </dsp:sp>
    <dsp:sp modelId="{CF10D3A1-99A1-446F-9339-619F127C4183}">
      <dsp:nvSpPr>
        <dsp:cNvPr id="0" name=""/>
        <dsp:cNvSpPr/>
      </dsp:nvSpPr>
      <dsp:spPr>
        <a:xfrm>
          <a:off x="6542838" y="603685"/>
          <a:ext cx="1912180" cy="15012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Steel &amp; non-ferrous materials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Cable and wire equipment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>
              <a:latin typeface="Calibri" panose="020F0502020204030204" pitchFamily="34" charset="0"/>
            </a:rPr>
            <a:t>Fastener systems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Lightweight construction products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Learn More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6542838" y="603685"/>
        <a:ext cx="1912180" cy="1501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E6D5-AF3F-40FB-9C0E-D9C269C27F26}">
      <dsp:nvSpPr>
        <dsp:cNvPr id="0" name=""/>
        <dsp:cNvSpPr/>
      </dsp:nvSpPr>
      <dsp:spPr>
        <a:xfrm>
          <a:off x="3964" y="59332"/>
          <a:ext cx="1519832" cy="4215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Energy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3964" y="59332"/>
        <a:ext cx="1519832" cy="421534"/>
      </dsp:txXfrm>
    </dsp:sp>
    <dsp:sp modelId="{D5D02240-22F1-4D57-944A-B1EF1CCC71DC}">
      <dsp:nvSpPr>
        <dsp:cNvPr id="0" name=""/>
        <dsp:cNvSpPr/>
      </dsp:nvSpPr>
      <dsp:spPr>
        <a:xfrm>
          <a:off x="2399" y="492805"/>
          <a:ext cx="1519832" cy="13615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Smart Grids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Environmental Tech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Power Systems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Pipeline Tech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  <a:hlinkClick xmlns:r="http://schemas.openxmlformats.org/officeDocument/2006/relationships" r:id="rId1"/>
            </a:rPr>
            <a:t>Learn More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2399" y="492805"/>
        <a:ext cx="1519832" cy="1361520"/>
      </dsp:txXfrm>
    </dsp:sp>
    <dsp:sp modelId="{C79CB6A6-4402-40B6-8790-6C8A1F59448C}">
      <dsp:nvSpPr>
        <dsp:cNvPr id="0" name=""/>
        <dsp:cNvSpPr/>
      </dsp:nvSpPr>
      <dsp:spPr>
        <a:xfrm>
          <a:off x="1736574" y="59332"/>
          <a:ext cx="1519832" cy="421534"/>
        </a:xfrm>
        <a:prstGeom prst="rect">
          <a:avLst/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Research &amp; Technology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1736574" y="59332"/>
        <a:ext cx="1519832" cy="421534"/>
      </dsp:txXfrm>
    </dsp:sp>
    <dsp:sp modelId="{92947FED-94B1-4140-8CEF-6C4DC8497917}">
      <dsp:nvSpPr>
        <dsp:cNvPr id="0" name=""/>
        <dsp:cNvSpPr/>
      </dsp:nvSpPr>
      <dsp:spPr>
        <a:xfrm>
          <a:off x="1736574" y="492805"/>
          <a:ext cx="1519832" cy="13615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Start-up Companies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>
              <a:latin typeface="Calibri" panose="020F0502020204030204" pitchFamily="34" charset="0"/>
            </a:rPr>
            <a:t>R&amp;D Labs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Universities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Life Science and Nano Tech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  <a:hlinkClick xmlns:r="http://schemas.openxmlformats.org/officeDocument/2006/relationships" r:id="rId2"/>
            </a:rPr>
            <a:t>Learn More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1736574" y="492805"/>
        <a:ext cx="1519832" cy="1361520"/>
      </dsp:txXfrm>
    </dsp:sp>
    <dsp:sp modelId="{A2555320-126D-4A62-B4D4-66BEA762CC81}">
      <dsp:nvSpPr>
        <dsp:cNvPr id="0" name=""/>
        <dsp:cNvSpPr/>
      </dsp:nvSpPr>
      <dsp:spPr>
        <a:xfrm>
          <a:off x="3469183" y="59332"/>
          <a:ext cx="1519832" cy="4215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Automation  Technology and IT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3469183" y="59332"/>
        <a:ext cx="1519832" cy="421534"/>
      </dsp:txXfrm>
    </dsp:sp>
    <dsp:sp modelId="{4033CA5C-3146-4CD8-8B34-C5DADEC1A51C}">
      <dsp:nvSpPr>
        <dsp:cNvPr id="0" name=""/>
        <dsp:cNvSpPr/>
      </dsp:nvSpPr>
      <dsp:spPr>
        <a:xfrm>
          <a:off x="3469183" y="492805"/>
          <a:ext cx="1519832" cy="13615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3D Printing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Industry Software and Engineering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>
              <a:latin typeface="Calibri" panose="020F0502020204030204" pitchFamily="34" charset="0"/>
            </a:rPr>
            <a:t>Open Source data associations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Software solutions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  <a:hlinkClick xmlns:r="http://schemas.openxmlformats.org/officeDocument/2006/relationships" r:id="rId3"/>
            </a:rPr>
            <a:t>Learn More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3469183" y="492805"/>
        <a:ext cx="1519832" cy="1361520"/>
      </dsp:txXfrm>
    </dsp:sp>
    <dsp:sp modelId="{27D836D3-F84E-40A0-8B76-6F6F0F5780C0}">
      <dsp:nvSpPr>
        <dsp:cNvPr id="0" name=""/>
        <dsp:cNvSpPr/>
      </dsp:nvSpPr>
      <dsp:spPr>
        <a:xfrm>
          <a:off x="5201793" y="59332"/>
          <a:ext cx="1519832" cy="4215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Calibri" panose="020F0502020204030204" pitchFamily="34" charset="0"/>
            </a:rPr>
            <a:t>MobiliTec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5201793" y="59332"/>
        <a:ext cx="1519832" cy="421534"/>
      </dsp:txXfrm>
    </dsp:sp>
    <dsp:sp modelId="{CF10D3A1-99A1-446F-9339-619F127C4183}">
      <dsp:nvSpPr>
        <dsp:cNvPr id="0" name=""/>
        <dsp:cNvSpPr/>
      </dsp:nvSpPr>
      <dsp:spPr>
        <a:xfrm>
          <a:off x="5201793" y="492805"/>
          <a:ext cx="1519832" cy="13615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Alternative Fuel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Hybrid drive tech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Technical publications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  <a:hlinkClick xmlns:r="http://schemas.openxmlformats.org/officeDocument/2006/relationships" r:id="rId4"/>
            </a:rPr>
            <a:t>Learn More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5201793" y="492805"/>
        <a:ext cx="1519832" cy="1361520"/>
      </dsp:txXfrm>
    </dsp:sp>
    <dsp:sp modelId="{B4ADED3B-E12A-4881-B434-756442444AFE}">
      <dsp:nvSpPr>
        <dsp:cNvPr id="0" name=""/>
        <dsp:cNvSpPr/>
      </dsp:nvSpPr>
      <dsp:spPr>
        <a:xfrm>
          <a:off x="6934402" y="111341"/>
          <a:ext cx="1519832" cy="41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U.S. Materials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6934402" y="111341"/>
        <a:ext cx="1519832" cy="414910"/>
      </dsp:txXfrm>
    </dsp:sp>
    <dsp:sp modelId="{32B333E9-7F23-4C5F-9F7F-A5F24E38D670}">
      <dsp:nvSpPr>
        <dsp:cNvPr id="0" name=""/>
        <dsp:cNvSpPr/>
      </dsp:nvSpPr>
      <dsp:spPr>
        <a:xfrm>
          <a:off x="6938367" y="470859"/>
          <a:ext cx="1519832" cy="13615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Intelligent Surfaces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Nanotechnologies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</a:rPr>
            <a:t>Lightweight Materials and Composites</a:t>
          </a:r>
          <a:endParaRPr lang="en-US" sz="1100" kern="1200" dirty="0">
            <a:latin typeface="Calibri" panose="020F050202020403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Calibri" panose="020F0502020204030204" pitchFamily="34" charset="0"/>
              <a:hlinkClick xmlns:r="http://schemas.openxmlformats.org/officeDocument/2006/relationships" r:id="rId5"/>
            </a:rPr>
            <a:t>Learn More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6938367" y="470859"/>
        <a:ext cx="1519832" cy="136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D80C3E-A32B-4E0D-8150-F5FA4B8F125B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3CF898-1C54-43AB-9F4D-6967F874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9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94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2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2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F898-1C54-43AB-9F4D-6967F87482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1D40CB-6331-4A9E-A3F3-599B53C4379D}" type="datetime1">
              <a:rPr lang="en-US" smtClean="0"/>
              <a:t>1/4/2016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4381-3484-4858-9AFB-948FDD551FA9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382D-B6CB-4ADB-98B1-D85EC07D566C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315536"/>
            <a:ext cx="1007928" cy="466264"/>
            <a:chOff x="152399" y="6130219"/>
            <a:chExt cx="1125671" cy="5502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9" r="14501"/>
            <a:stretch/>
          </p:blipFill>
          <p:spPr>
            <a:xfrm>
              <a:off x="685800" y="6130219"/>
              <a:ext cx="592270" cy="54953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" name="Picture 2" descr="I:\Worddata\Interns\Interns 2015\Lisette Bannies\Jonas\Hannover Messe 2015\USCS trademark logo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2" t="7247" r="10030" b="7540"/>
            <a:stretch/>
          </p:blipFill>
          <p:spPr bwMode="auto">
            <a:xfrm>
              <a:off x="152399" y="6130220"/>
              <a:ext cx="549538" cy="55022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buFont typeface="Wingdings" panose="05000000000000000000" pitchFamily="2" charset="2"/>
              <a:buChar char="§"/>
              <a:defRPr/>
            </a:lvl1pPr>
            <a:lvl2pPr marL="548640" indent="-182880">
              <a:buFont typeface="Wingdings" panose="05000000000000000000" pitchFamily="2" charset="2"/>
              <a:buChar char="§"/>
              <a:defRPr/>
            </a:lvl2pPr>
            <a:lvl3pPr marL="822960" indent="-182880">
              <a:buFont typeface="Wingdings" panose="05000000000000000000" pitchFamily="2" charset="2"/>
              <a:buChar char="§"/>
              <a:defRPr/>
            </a:lvl3pPr>
            <a:lvl4pPr marL="1097280" indent="-182880">
              <a:buFont typeface="Wingdings" panose="05000000000000000000" pitchFamily="2" charset="2"/>
              <a:buChar char="§"/>
              <a:defRPr/>
            </a:lvl4pPr>
            <a:lvl5pPr marL="1280160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33F4-A418-40D6-87DA-C3DF2077E6F7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5048C72E-8D0D-4F03-A1EC-57455045F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1404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87C9DB-72D4-49E5-8EB4-4503550BFD63}" type="datetime1">
              <a:rPr lang="en-US" smtClean="0"/>
              <a:t>1/4/2016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315536"/>
            <a:ext cx="914400" cy="466263"/>
            <a:chOff x="152399" y="6130219"/>
            <a:chExt cx="1125671" cy="5502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9" r="14501"/>
            <a:stretch/>
          </p:blipFill>
          <p:spPr>
            <a:xfrm>
              <a:off x="685800" y="6130219"/>
              <a:ext cx="592270" cy="54953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" name="Picture 2" descr="I:\Worddata\Interns\Interns 2015\Lisette Bannies\Jonas\Hannover Messe 2015\USCS trademark logo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2" t="7247" r="10030" b="7540"/>
            <a:stretch/>
          </p:blipFill>
          <p:spPr bwMode="auto">
            <a:xfrm>
              <a:off x="152399" y="6130220"/>
              <a:ext cx="549538" cy="55022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E1A4-5E30-41F0-924A-3D78B9DA9816}" type="datetime1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1404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FB74-9C7F-452A-AE8D-2C17613E808F}" type="datetime1">
              <a:rPr lang="en-US" smtClean="0"/>
              <a:t>1/4/2016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3E-821F-4C98-94CE-D9A45CE3DE69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441B-F678-40D4-BD49-AAEF3D18C5C8}" type="datetime1">
              <a:rPr lang="en-US" smtClean="0"/>
              <a:t>1/4/2016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2399" y="6239336"/>
            <a:ext cx="1007928" cy="466264"/>
            <a:chOff x="152399" y="6130219"/>
            <a:chExt cx="1125671" cy="5502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9" r="14501"/>
            <a:stretch/>
          </p:blipFill>
          <p:spPr>
            <a:xfrm>
              <a:off x="685800" y="6130219"/>
              <a:ext cx="592270" cy="54953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2" descr="I:\Worddata\Interns\Interns 2015\Lisette Bannies\Jonas\Hannover Messe 2015\USCS trademark logo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2" t="7247" r="10030" b="7540"/>
            <a:stretch/>
          </p:blipFill>
          <p:spPr bwMode="auto">
            <a:xfrm>
              <a:off x="152399" y="6130220"/>
              <a:ext cx="549538" cy="55022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6827-45EE-4B3D-9677-1F4E810CFE3E}" type="datetime1">
              <a:rPr lang="en-US" smtClean="0"/>
              <a:t>1/4/2016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52399" y="6214183"/>
            <a:ext cx="1007928" cy="466264"/>
            <a:chOff x="152399" y="6130219"/>
            <a:chExt cx="1125671" cy="5502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9" r="14501"/>
            <a:stretch/>
          </p:blipFill>
          <p:spPr>
            <a:xfrm>
              <a:off x="685800" y="6130219"/>
              <a:ext cx="592270" cy="54953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" name="Picture 2" descr="I:\Worddata\Interns\Interns 2015\Lisette Bannies\Jonas\Hannover Messe 2015\USCS trademark logo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2" t="7247" r="10030" b="7540"/>
            <a:stretch/>
          </p:blipFill>
          <p:spPr bwMode="auto">
            <a:xfrm>
              <a:off x="152399" y="6130220"/>
              <a:ext cx="549538" cy="55022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CFA7-F7A1-48B4-A2FC-6E8633FB316D}" type="datetime1">
              <a:rPr lang="en-US" smtClean="0"/>
              <a:t>1/4/2016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52399" y="6239336"/>
            <a:ext cx="1007928" cy="466264"/>
            <a:chOff x="152399" y="6130219"/>
            <a:chExt cx="1125671" cy="5502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9" r="14501"/>
            <a:stretch/>
          </p:blipFill>
          <p:spPr>
            <a:xfrm>
              <a:off x="685800" y="6130219"/>
              <a:ext cx="592270" cy="54953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" name="Picture 2" descr="I:\Worddata\Interns\Interns 2015\Lisette Bannies\Jonas\Hannover Messe 2015\USCS trademark logo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2" t="7247" r="10030" b="7540"/>
            <a:stretch/>
          </p:blipFill>
          <p:spPr bwMode="auto">
            <a:xfrm>
              <a:off x="152399" y="6130220"/>
              <a:ext cx="549538" cy="55022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77553"/>
            <a:ext cx="8814047" cy="7368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1404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BBD21AB-452A-40D9-BBE8-2732FEC1E57E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048C72E-8D0D-4F03-A1EC-57455045F9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2" descr="C:\Users\michelle jose\AppData\Local\Microsoft\Windows\Temporary Internet Files\Content.Outlook\X5S4GEH4\SelectUSA_PC16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98243"/>
            <a:ext cx="1219200" cy="65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rgbClr val="DE0000"/>
        </a:buClr>
        <a:buFont typeface="Wingdings" panose="05000000000000000000" pitchFamily="2" charset="2"/>
        <a:buChar char="§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rgbClr val="DE0000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rgbClr val="DE0000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rgbClr val="DE0000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rgbClr val="DE0000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itehouse.gov/the-press-office/2015/12/30/statement-press-secretary-presidents-travel-germany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www.hannovermesse.de/en/news/media-library/videos/video-detail.xhtml?id=1568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Kathrin.Schmidt@messe.de" TargetMode="External"/><Relationship Id="rId5" Type="http://schemas.openxmlformats.org/officeDocument/2006/relationships/hyperlink" Target="mailto:Marco.Siebert@messe.de" TargetMode="Externa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annovermesse@trade.gov" TargetMode="Externa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yan.russell@trade.gov" TargetMode="External"/><Relationship Id="rId5" Type="http://schemas.openxmlformats.org/officeDocument/2006/relationships/hyperlink" Target="mailto:debora.sykes@trade.gov" TargetMode="Externa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gi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ristina.sharkey@trade.gov" TargetMode="External"/><Relationship Id="rId5" Type="http://schemas.openxmlformats.org/officeDocument/2006/relationships/hyperlink" Target="mailto:carla.menendez@trade.gov" TargetMode="Externa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ea.gov/international/di1fdibal.htm" TargetMode="External"/><Relationship Id="rId5" Type="http://schemas.openxmlformats.org/officeDocument/2006/relationships/image" Target="../media/image6.gif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ndzg4r4" TargetMode="External"/><Relationship Id="rId5" Type="http://schemas.openxmlformats.org/officeDocument/2006/relationships/hyperlink" Target="http://www.sba.gov/news" TargetMode="External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juanita.harthun@trade.gov" TargetMode="External"/><Relationship Id="rId13" Type="http://schemas.openxmlformats.org/officeDocument/2006/relationships/hyperlink" Target="mailto:debora.sykes@trade.gov" TargetMode="External"/><Relationship Id="rId18" Type="http://schemas.openxmlformats.org/officeDocument/2006/relationships/hyperlink" Target="http://tinyurl.com/p5ltrjb" TargetMode="External"/><Relationship Id="rId3" Type="http://schemas.openxmlformats.org/officeDocument/2006/relationships/image" Target="../media/image25.jpeg"/><Relationship Id="rId7" Type="http://schemas.openxmlformats.org/officeDocument/2006/relationships/hyperlink" Target="http://trade.gov/events/hannovermesse/" TargetMode="External"/><Relationship Id="rId12" Type="http://schemas.openxmlformats.org/officeDocument/2006/relationships/hyperlink" Target="mailto:srehse@gaccny.com" TargetMode="External"/><Relationship Id="rId17" Type="http://schemas.openxmlformats.org/officeDocument/2006/relationships/hyperlink" Target="mailto:bernhard.spitzenberg@messe.de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mailto:christina.sharkey@trade.go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hyperlink" Target="mailto:wmiddlebrooks@gaccsouth.com" TargetMode="External"/><Relationship Id="rId5" Type="http://schemas.openxmlformats.org/officeDocument/2006/relationships/image" Target="../media/image7.gif"/><Relationship Id="rId15" Type="http://schemas.openxmlformats.org/officeDocument/2006/relationships/hyperlink" Target="mailto:ryan.russell@trade.gov" TargetMode="External"/><Relationship Id="rId10" Type="http://schemas.openxmlformats.org/officeDocument/2006/relationships/hyperlink" Target="mailto:rounds@gaccmidwest.org" TargetMode="External"/><Relationship Id="rId4" Type="http://schemas.microsoft.com/office/2007/relationships/hdphoto" Target="../media/hdphoto1.wdp"/><Relationship Id="rId9" Type="http://schemas.openxmlformats.org/officeDocument/2006/relationships/hyperlink" Target="mailto:david.campbell@trade.gov" TargetMode="External"/><Relationship Id="rId14" Type="http://schemas.openxmlformats.org/officeDocument/2006/relationships/hyperlink" Target="mailto:carla.menendez@trade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hyperlink" Target="mailto:david.campbell@trade.go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nyurl.com/zp55vf2" TargetMode="External"/><Relationship Id="rId5" Type="http://schemas.openxmlformats.org/officeDocument/2006/relationships/hyperlink" Target="http://www.bea.gov/international/di1fdibal.htm" TargetMode="Externa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6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jpeg"/><Relationship Id="rId14" Type="http://schemas.openxmlformats.org/officeDocument/2006/relationships/hyperlink" Target="http://trade.gov/events/hannovermesse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7.gi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hyperlink" Target="mailto:hannovermesse@trade.gov" TargetMode="Externa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vid.campbell@trade.gov" TargetMode="External"/><Relationship Id="rId5" Type="http://schemas.openxmlformats.org/officeDocument/2006/relationships/image" Target="../media/image6.gif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hyperlink" Target="http://tinyurl.com/o8nb23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hyperlink" Target="mailto:david.campbell@trade.gov" TargetMode="Externa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9340" y="152400"/>
            <a:ext cx="8686060" cy="838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Hannover </a:t>
            </a:r>
            <a:r>
              <a:rPr lang="en-US" dirty="0" err="1">
                <a:latin typeface="Calibri" panose="020F0502020204030204" pitchFamily="34" charset="0"/>
              </a:rPr>
              <a:t>Messe</a:t>
            </a:r>
            <a:r>
              <a:rPr lang="en-US" dirty="0">
                <a:latin typeface="Calibri" panose="020F0502020204030204" pitchFamily="34" charset="0"/>
              </a:rPr>
              <a:t> 2016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Partner Country – United States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77553"/>
            <a:ext cx="8814047" cy="13273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HANNOVER FAIR 2016</a:t>
            </a:r>
            <a:r>
              <a:rPr lang="en-US" sz="3200" dirty="0">
                <a:latin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</a:rPr>
              <a:t>PARTNER COUNTRY – UNITED STATES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4600" y="63362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hlinkClick r:id="rId4"/>
              </a:rPr>
              <a:t>Click Here to Watch USA Partner Country Video!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3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943600"/>
            <a:ext cx="729128" cy="7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712893"/>
            <a:ext cx="8577728" cy="95410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cap="small" dirty="0" smtClean="0">
                <a:solidFill>
                  <a:srgbClr val="FF00FF"/>
                </a:solidFill>
                <a:latin typeface="Arial Black" panose="020B0A04020102020204" pitchFamily="34" charset="0"/>
              </a:rPr>
              <a:t>The Investment Pavilion is almost sold out</a:t>
            </a:r>
            <a:r>
              <a:rPr lang="en-US" sz="2800" b="1" cap="small" dirty="0" smtClean="0">
                <a:solidFill>
                  <a:srgbClr val="FF00FF"/>
                </a:solidFill>
                <a:latin typeface="Arial Black" panose="020B0A04020102020204" pitchFamily="34" charset="0"/>
              </a:rPr>
              <a:t>!</a:t>
            </a:r>
          </a:p>
          <a:p>
            <a:pPr algn="ctr"/>
            <a:r>
              <a:rPr lang="en-US" sz="2800" b="1" cap="small" dirty="0" smtClean="0">
                <a:solidFill>
                  <a:srgbClr val="FF00FF"/>
                </a:solidFill>
                <a:latin typeface="Arial Black" panose="020B0A04020102020204" pitchFamily="34" charset="0"/>
              </a:rPr>
              <a:t>Act </a:t>
            </a:r>
            <a:r>
              <a:rPr lang="en-US" sz="2800" b="1" cap="small" dirty="0" smtClean="0">
                <a:solidFill>
                  <a:srgbClr val="FF00FF"/>
                </a:solidFill>
                <a:latin typeface="Arial Black" panose="020B0A04020102020204" pitchFamily="34" charset="0"/>
              </a:rPr>
              <a:t>now to reserve your spot!</a:t>
            </a:r>
            <a:endParaRPr lang="en-US" sz="2800" b="1" cap="small" dirty="0">
              <a:solidFill>
                <a:srgbClr val="FF00FF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5638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President Obama is attending!</a:t>
            </a:r>
          </a:p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Click </a:t>
            </a:r>
            <a:r>
              <a:rPr lang="en-US" b="1" dirty="0" smtClean="0">
                <a:latin typeface="Calibri" panose="020F0502020204030204" pitchFamily="34" charset="0"/>
                <a:hlinkClick r:id="rId6"/>
              </a:rPr>
              <a:t>HERE</a:t>
            </a:r>
            <a:r>
              <a:rPr lang="en-US" b="1" dirty="0" smtClean="0">
                <a:latin typeface="Calibri" panose="020F0502020204030204" pitchFamily="34" charset="0"/>
              </a:rPr>
              <a:t> to read the White House Announcement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027" name="Picture 3" descr="image0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56" y="2895600"/>
            <a:ext cx="3848044" cy="26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10400" y="914400"/>
            <a:ext cx="2218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April 24-29, 2016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Hannover, </a:t>
            </a: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Germany</a:t>
            </a:r>
            <a:endParaRPr lang="en-US" sz="16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2" name="Oval 11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10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U.S. NATIONAL INVESTMENT PAVILION PACKAGES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3576" y="2750403"/>
            <a:ext cx="1904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</a:rPr>
              <a:t>EDOs can select</a:t>
            </a:r>
          </a:p>
          <a:p>
            <a:pPr algn="ctr"/>
            <a:r>
              <a:rPr lang="en-US" sz="1600" b="1" dirty="0" smtClean="0">
                <a:latin typeface="Calibri" panose="020F0502020204030204" pitchFamily="34" charset="0"/>
              </a:rPr>
              <a:t>4 booth packages (incl. multiples)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16836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</a:rPr>
              <a:t>Booths awarded on “first-come”, “first-serve” basis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5036403"/>
            <a:ext cx="156132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GACC contact information on slide #18</a:t>
            </a:r>
            <a:endParaRPr lang="en-US" sz="16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0" y="6043136"/>
            <a:ext cx="5867400" cy="738664"/>
          </a:xfrm>
          <a:prstGeom prst="rect">
            <a:avLst/>
          </a:prstGeom>
          <a:solidFill>
            <a:srgbClr val="99CC00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For more information about booth contracts and packages, please contact </a:t>
            </a:r>
          </a:p>
          <a:p>
            <a:r>
              <a:rPr lang="en-US" sz="1400" b="1" dirty="0" smtClean="0">
                <a:latin typeface="Calibri" panose="020F0502020204030204" pitchFamily="34" charset="0"/>
              </a:rPr>
              <a:t>Marco Siebert. Tel. +011 49 </a:t>
            </a:r>
            <a:r>
              <a:rPr lang="en-US" sz="1400" b="1" dirty="0">
                <a:latin typeface="Calibri" panose="020F0502020204030204" pitchFamily="34" charset="0"/>
              </a:rPr>
              <a:t>511 </a:t>
            </a:r>
            <a:r>
              <a:rPr lang="en-US" sz="1400" b="1" dirty="0" smtClean="0">
                <a:latin typeface="Calibri" panose="020F0502020204030204" pitchFamily="34" charset="0"/>
              </a:rPr>
              <a:t>89-31619. </a:t>
            </a:r>
            <a:r>
              <a:rPr lang="en-US" sz="1400" b="1" dirty="0" smtClean="0">
                <a:latin typeface="Calibri" panose="020F0502020204030204" pitchFamily="34" charset="0"/>
                <a:hlinkClick r:id="rId5"/>
              </a:rPr>
              <a:t>Marco.Siebert@messe.de</a:t>
            </a:r>
            <a:r>
              <a:rPr lang="en-US" sz="1400" b="1" dirty="0" smtClean="0">
                <a:latin typeface="Calibri" panose="020F0502020204030204" pitchFamily="34" charset="0"/>
              </a:rPr>
              <a:t> </a:t>
            </a:r>
            <a:endParaRPr lang="en-US" sz="1400" b="1" dirty="0">
              <a:latin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</a:rPr>
              <a:t>Kathrin </a:t>
            </a:r>
            <a:r>
              <a:rPr lang="en-US" sz="1400" b="1" dirty="0" smtClean="0">
                <a:latin typeface="Calibri" panose="020F0502020204030204" pitchFamily="34" charset="0"/>
              </a:rPr>
              <a:t>Schmidt. Tel. +011 49 </a:t>
            </a:r>
            <a:r>
              <a:rPr lang="en-US" sz="1400" b="1" dirty="0">
                <a:latin typeface="Calibri" panose="020F0502020204030204" pitchFamily="34" charset="0"/>
              </a:rPr>
              <a:t>511 </a:t>
            </a:r>
            <a:r>
              <a:rPr lang="en-US" sz="1400" b="1" dirty="0" smtClean="0">
                <a:latin typeface="Calibri" panose="020F0502020204030204" pitchFamily="34" charset="0"/>
              </a:rPr>
              <a:t>89-31106. </a:t>
            </a:r>
            <a:r>
              <a:rPr lang="en-US" sz="1400" b="1" dirty="0" smtClean="0">
                <a:latin typeface="Calibri" panose="020F0502020204030204" pitchFamily="34" charset="0"/>
                <a:hlinkClick r:id="rId6"/>
              </a:rPr>
              <a:t>Kathrin.Schmidt@messe.de</a:t>
            </a:r>
            <a:endParaRPr lang="en-US" sz="1400" b="1" dirty="0" smtClean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3576" y="3733800"/>
            <a:ext cx="1904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</a:rPr>
              <a:t>Contracts processed by German-American Chambers of Commerce (GACC) for</a:t>
            </a:r>
          </a:p>
          <a:p>
            <a:pPr algn="ctr"/>
            <a:r>
              <a:rPr lang="en-US" sz="1400" b="1" dirty="0" smtClean="0">
                <a:latin typeface="Calibri" panose="020F0502020204030204" pitchFamily="34" charset="0"/>
              </a:rPr>
              <a:t>Deutsche </a:t>
            </a:r>
            <a:r>
              <a:rPr lang="en-US" sz="1400" b="1" dirty="0" err="1" smtClean="0">
                <a:latin typeface="Calibri" panose="020F0502020204030204" pitchFamily="34" charset="0"/>
              </a:rPr>
              <a:t>Messe</a:t>
            </a:r>
            <a:r>
              <a:rPr lang="en-US" sz="1400" b="1" dirty="0" smtClean="0">
                <a:latin typeface="Calibri" panose="020F0502020204030204" pitchFamily="34" charset="0"/>
              </a:rPr>
              <a:t> AG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7010400" cy="496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6248400" y="3472859"/>
            <a:ext cx="1066800" cy="200212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1" name="Oval 10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11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U.S. INDUSTRY PAVILIONS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1317" y="1078468"/>
            <a:ext cx="7310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Intended primarily for U.S. small- &amp; medium-sized companies (SMEs)</a:t>
            </a:r>
            <a:endParaRPr lang="en-US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724400"/>
          </a:xfrm>
        </p:spPr>
        <p:txBody>
          <a:bodyPr>
            <a:normAutofit fontScale="40000" lnSpcReduction="20000"/>
          </a:bodyPr>
          <a:lstStyle/>
          <a:p>
            <a:r>
              <a:rPr lang="en-US" sz="3500" dirty="0" smtClean="0">
                <a:latin typeface="Calibri" panose="020F0502020204030204" pitchFamily="34" charset="0"/>
              </a:rPr>
              <a:t>Turnkey packages make it easy U.S. companies to secure space</a:t>
            </a:r>
          </a:p>
          <a:p>
            <a:r>
              <a:rPr lang="en-US" sz="3500" dirty="0" smtClean="0">
                <a:latin typeface="Calibri" panose="020F0502020204030204" pitchFamily="34" charset="0"/>
              </a:rPr>
              <a:t>Hannover Fairs USA (HFUSA) manages logistics</a:t>
            </a:r>
          </a:p>
          <a:p>
            <a:r>
              <a:rPr lang="en-US" sz="35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Packages start at $7,560 for 9 sq. meters </a:t>
            </a:r>
            <a:r>
              <a:rPr lang="en-US" sz="3500" dirty="0" smtClean="0">
                <a:latin typeface="Calibri" panose="020F0502020204030204" pitchFamily="34" charset="0"/>
              </a:rPr>
              <a:t>(10’ x 10’) in a row booth</a:t>
            </a:r>
          </a:p>
          <a:p>
            <a:pPr lvl="1"/>
            <a:r>
              <a:rPr lang="en-US" sz="2500" b="1" i="1" dirty="0" smtClean="0">
                <a:latin typeface="Calibri" panose="020F0502020204030204" pitchFamily="34" charset="0"/>
              </a:rPr>
              <a:t>NOTE: advertised exhibiting rates independent of the pavilion are for raw space only, do not include amenities like carpeting, internet, etc., and would require significant coordination by our  clients</a:t>
            </a:r>
            <a:r>
              <a:rPr lang="en-US" sz="2500" i="1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3500" dirty="0">
                <a:latin typeface="Calibri" panose="020F0502020204030204" pitchFamily="34" charset="0"/>
              </a:rPr>
              <a:t>E</a:t>
            </a:r>
            <a:r>
              <a:rPr lang="en-US" sz="3500" dirty="0" smtClean="0">
                <a:latin typeface="Calibri" panose="020F0502020204030204" pitchFamily="34" charset="0"/>
              </a:rPr>
              <a:t>xhibitors have access to on-site support, on-demand interpretation, and additional meeting and lounge space in the pavilion</a:t>
            </a:r>
          </a:p>
          <a:p>
            <a:r>
              <a:rPr lang="en-US" altLang="en-US" sz="3500" dirty="0" smtClean="0">
                <a:latin typeface="Calibri" panose="020F0502020204030204" pitchFamily="34" charset="0"/>
                <a:cs typeface="Arial" charset="0"/>
              </a:rPr>
              <a:t>Increased </a:t>
            </a:r>
            <a:r>
              <a:rPr lang="en-US" altLang="en-US" sz="3500" dirty="0">
                <a:latin typeface="Calibri" panose="020F0502020204030204" pitchFamily="34" charset="0"/>
                <a:cs typeface="Arial" charset="0"/>
              </a:rPr>
              <a:t>visibility, signage, TV and press coverage, </a:t>
            </a:r>
            <a:r>
              <a:rPr lang="en-US" altLang="en-US" sz="3500" dirty="0" smtClean="0">
                <a:latin typeface="Calibri" panose="020F0502020204030204" pitchFamily="34" charset="0"/>
                <a:cs typeface="Arial" charset="0"/>
              </a:rPr>
              <a:t>seminars</a:t>
            </a:r>
            <a:r>
              <a:rPr lang="en-US" altLang="en-US" sz="3500" dirty="0">
                <a:latin typeface="Calibri" panose="020F0502020204030204" pitchFamily="34" charset="0"/>
                <a:cs typeface="Arial" charset="0"/>
              </a:rPr>
              <a:t>, </a:t>
            </a:r>
            <a:r>
              <a:rPr lang="en-US" altLang="en-US" sz="3500" dirty="0" smtClean="0">
                <a:latin typeface="Calibri" panose="020F0502020204030204" pitchFamily="34" charset="0"/>
                <a:cs typeface="Arial" charset="0"/>
              </a:rPr>
              <a:t>discussions</a:t>
            </a:r>
            <a:endParaRPr lang="en-US" sz="3500" dirty="0" smtClean="0">
              <a:latin typeface="Calibri" panose="020F0502020204030204" pitchFamily="34" charset="0"/>
            </a:endParaRPr>
          </a:p>
          <a:p>
            <a:pPr lvl="0"/>
            <a:r>
              <a:rPr lang="en-US" sz="3500" dirty="0">
                <a:latin typeface="Calibri" panose="020F0502020204030204" pitchFamily="34" charset="0"/>
              </a:rPr>
              <a:t>Enhanced marketing and promotional efforts to potential buyers, partners, </a:t>
            </a:r>
            <a:r>
              <a:rPr lang="en-US" sz="3500" dirty="0" smtClean="0">
                <a:latin typeface="Calibri" panose="020F0502020204030204" pitchFamily="34" charset="0"/>
              </a:rPr>
              <a:t>international </a:t>
            </a:r>
            <a:r>
              <a:rPr lang="en-US" sz="3500" dirty="0">
                <a:latin typeface="Calibri" panose="020F0502020204030204" pitchFamily="34" charset="0"/>
              </a:rPr>
              <a:t>media</a:t>
            </a:r>
            <a:r>
              <a:rPr lang="en-US" sz="3500" b="1" dirty="0">
                <a:latin typeface="Calibri" panose="020F0502020204030204" pitchFamily="34" charset="0"/>
              </a:rPr>
              <a:t> </a:t>
            </a:r>
            <a:r>
              <a:rPr lang="en-US" sz="3500" dirty="0">
                <a:latin typeface="Calibri" panose="020F0502020204030204" pitchFamily="34" charset="0"/>
              </a:rPr>
              <a:t>before and during the show </a:t>
            </a:r>
            <a:r>
              <a:rPr lang="en-US" sz="3500" dirty="0" smtClean="0">
                <a:latin typeface="Calibri" panose="020F0502020204030204" pitchFamily="34" charset="0"/>
              </a:rPr>
              <a:t>help </a:t>
            </a:r>
            <a:r>
              <a:rPr lang="en-US" sz="3500" dirty="0">
                <a:latin typeface="Calibri" panose="020F0502020204030204" pitchFamily="34" charset="0"/>
              </a:rPr>
              <a:t>you </a:t>
            </a:r>
            <a:r>
              <a:rPr lang="en-US" sz="3500" dirty="0" smtClean="0">
                <a:latin typeface="Calibri" panose="020F0502020204030204" pitchFamily="34" charset="0"/>
              </a:rPr>
              <a:t>to connect </a:t>
            </a:r>
            <a:r>
              <a:rPr lang="en-US" sz="3500" dirty="0">
                <a:latin typeface="Calibri" panose="020F0502020204030204" pitchFamily="34" charset="0"/>
              </a:rPr>
              <a:t>directly to 200,000+ </a:t>
            </a:r>
            <a:r>
              <a:rPr lang="en-US" sz="3500" dirty="0" smtClean="0">
                <a:latin typeface="Calibri" panose="020F0502020204030204" pitchFamily="34" charset="0"/>
              </a:rPr>
              <a:t>attendees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Turnkey Packages include: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latin typeface="Calibri" panose="020F0502020204030204" pitchFamily="34" charset="0"/>
              </a:rPr>
              <a:t>Booth for 9 square meters (10’ x 10’) in a row booth with wall elements and carpeting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latin typeface="Calibri" panose="020F0502020204030204" pitchFamily="34" charset="0"/>
              </a:rPr>
              <a:t>Overhead company name sign and company logo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latin typeface="Calibri" panose="020F0502020204030204" pitchFamily="34" charset="0"/>
              </a:rPr>
              <a:t>Furniture package – </a:t>
            </a:r>
            <a:r>
              <a:rPr lang="en-US" sz="2500" dirty="0" smtClean="0">
                <a:latin typeface="Calibri" panose="020F0502020204030204" pitchFamily="34" charset="0"/>
              </a:rPr>
              <a:t>1 table</a:t>
            </a:r>
            <a:r>
              <a:rPr lang="en-US" sz="2500" dirty="0">
                <a:latin typeface="Calibri" panose="020F0502020204030204" pitchFamily="34" charset="0"/>
              </a:rPr>
              <a:t>, </a:t>
            </a:r>
            <a:r>
              <a:rPr lang="en-US" sz="2500" dirty="0" smtClean="0">
                <a:latin typeface="Calibri" panose="020F0502020204030204" pitchFamily="34" charset="0"/>
              </a:rPr>
              <a:t>3 chairs</a:t>
            </a:r>
            <a:r>
              <a:rPr lang="en-US" sz="2500" dirty="0">
                <a:latin typeface="Calibri" panose="020F0502020204030204" pitchFamily="34" charset="0"/>
              </a:rPr>
              <a:t>, </a:t>
            </a:r>
            <a:r>
              <a:rPr lang="en-US" sz="2500" dirty="0" smtClean="0">
                <a:latin typeface="Calibri" panose="020F0502020204030204" pitchFamily="34" charset="0"/>
              </a:rPr>
              <a:t>1 lockable </a:t>
            </a:r>
            <a:r>
              <a:rPr lang="en-US" sz="2500" dirty="0">
                <a:latin typeface="Calibri" panose="020F0502020204030204" pitchFamily="34" charset="0"/>
              </a:rPr>
              <a:t>info counter, </a:t>
            </a:r>
            <a:r>
              <a:rPr lang="en-US" sz="2500" dirty="0" smtClean="0">
                <a:latin typeface="Calibri" panose="020F0502020204030204" pitchFamily="34" charset="0"/>
              </a:rPr>
              <a:t>1 barstool</a:t>
            </a:r>
            <a:r>
              <a:rPr lang="en-US" sz="2500" dirty="0">
                <a:latin typeface="Calibri" panose="020F0502020204030204" pitchFamily="34" charset="0"/>
              </a:rPr>
              <a:t>, </a:t>
            </a:r>
            <a:r>
              <a:rPr lang="en-US" sz="2500" dirty="0" smtClean="0">
                <a:latin typeface="Calibri" panose="020F0502020204030204" pitchFamily="34" charset="0"/>
              </a:rPr>
              <a:t>1 literature </a:t>
            </a:r>
            <a:r>
              <a:rPr lang="en-US" sz="2500" dirty="0">
                <a:latin typeface="Calibri" panose="020F0502020204030204" pitchFamily="34" charset="0"/>
              </a:rPr>
              <a:t>rack, </a:t>
            </a:r>
            <a:r>
              <a:rPr lang="en-US" sz="2500" dirty="0" smtClean="0">
                <a:latin typeface="Calibri" panose="020F0502020204030204" pitchFamily="34" charset="0"/>
              </a:rPr>
              <a:t>1 waste </a:t>
            </a:r>
            <a:r>
              <a:rPr lang="en-US" sz="2500" dirty="0">
                <a:latin typeface="Calibri" panose="020F0502020204030204" pitchFamily="34" charset="0"/>
              </a:rPr>
              <a:t>bin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latin typeface="Calibri" panose="020F0502020204030204" pitchFamily="34" charset="0"/>
              </a:rPr>
              <a:t>Overhead spotlights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latin typeface="Calibri" panose="020F0502020204030204" pitchFamily="34" charset="0"/>
              </a:rPr>
              <a:t>Electrical receptacle with 2 KW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latin typeface="Calibri" panose="020F0502020204030204" pitchFamily="34" charset="0"/>
              </a:rPr>
              <a:t>Internet connection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latin typeface="Calibri" panose="020F0502020204030204" pitchFamily="34" charset="0"/>
              </a:rPr>
              <a:t>1 company profile listing and 5 product descriptions in online catalog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latin typeface="Calibri" panose="020F0502020204030204" pitchFamily="34" charset="0"/>
              </a:rPr>
              <a:t>2 exhibitor entrance tickets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>
                <a:latin typeface="Calibri" panose="020F0502020204030204" pitchFamily="34" charset="0"/>
              </a:rPr>
              <a:t>Unlimited complimentary visitor tickets</a:t>
            </a:r>
          </a:p>
          <a:p>
            <a:r>
              <a:rPr lang="en-US" sz="3500" dirty="0">
                <a:latin typeface="Calibri" panose="020F0502020204030204" pitchFamily="34" charset="0"/>
              </a:rPr>
              <a:t>Multilingual Pavilion Concierge</a:t>
            </a:r>
          </a:p>
          <a:p>
            <a:r>
              <a:rPr lang="en-US" sz="3500" dirty="0">
                <a:latin typeface="Calibri" panose="020F0502020204030204" pitchFamily="34" charset="0"/>
              </a:rPr>
              <a:t>Interpreter service by appointment</a:t>
            </a:r>
          </a:p>
          <a:p>
            <a:r>
              <a:rPr lang="en-US" sz="3500" dirty="0">
                <a:latin typeface="Calibri" panose="020F0502020204030204" pitchFamily="34" charset="0"/>
              </a:rPr>
              <a:t>Pavilion Office</a:t>
            </a:r>
          </a:p>
          <a:p>
            <a:r>
              <a:rPr lang="en-US" sz="3500" dirty="0">
                <a:latin typeface="Calibri" panose="020F0502020204030204" pitchFamily="34" charset="0"/>
              </a:rPr>
              <a:t>Shared meeting lounge</a:t>
            </a:r>
          </a:p>
          <a:p>
            <a:r>
              <a:rPr lang="en-US" sz="3500" dirty="0">
                <a:latin typeface="Calibri" panose="020F0502020204030204" pitchFamily="34" charset="0"/>
              </a:rPr>
              <a:t>Nightly Cleaning and </a:t>
            </a:r>
            <a:r>
              <a:rPr lang="en-US" sz="3500" dirty="0" smtClean="0">
                <a:latin typeface="Calibri" panose="020F0502020204030204" pitchFamily="34" charset="0"/>
              </a:rPr>
              <a:t>security</a:t>
            </a:r>
            <a:endParaRPr lang="en-US" sz="3500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5646003"/>
            <a:ext cx="464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For more information about the Industry Pavilions:</a:t>
            </a:r>
          </a:p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Juanita </a:t>
            </a:r>
            <a:r>
              <a:rPr lang="en-US" sz="1600" b="1" dirty="0">
                <a:latin typeface="Calibri" panose="020F0502020204030204" pitchFamily="34" charset="0"/>
              </a:rPr>
              <a:t>Harthun. Tel. (704) 333-4886 </a:t>
            </a:r>
            <a:r>
              <a:rPr lang="en-US" sz="1600" b="1" dirty="0" smtClean="0">
                <a:latin typeface="Calibri" panose="020F0502020204030204" pitchFamily="34" charset="0"/>
              </a:rPr>
              <a:t>x224 </a:t>
            </a:r>
            <a:r>
              <a:rPr lang="en-US" sz="1600" b="1" dirty="0" smtClean="0">
                <a:latin typeface="Calibri" panose="020F0502020204030204" pitchFamily="34" charset="0"/>
                <a:hlinkClick r:id="rId5"/>
              </a:rPr>
              <a:t>hannovermesse@trade.gov</a:t>
            </a:r>
            <a:r>
              <a:rPr lang="en-US" sz="1600" b="1" dirty="0" smtClean="0">
                <a:latin typeface="Calibri" panose="020F0502020204030204" pitchFamily="34" charset="0"/>
              </a:rPr>
              <a:t> </a:t>
            </a:r>
            <a:endParaRPr lang="en-US" sz="1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12522"/>
            <a:ext cx="8407893" cy="5059678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PRE-MESSE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Calibri" panose="020F0502020204030204" pitchFamily="34" charset="0"/>
              </a:rPr>
              <a:t>Industry-specific counseling utilizing market intelligence and expertise from across the DOC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Calibri" panose="020F0502020204030204" pitchFamily="34" charset="0"/>
              </a:rPr>
              <a:t>“Know Before You Go” educational webinars 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Calibri" panose="020F0502020204030204" pitchFamily="34" charset="0"/>
              </a:rPr>
              <a:t>Internet Presence on ITA &amp; Hannover </a:t>
            </a:r>
            <a:r>
              <a:rPr lang="en-US" sz="1200" dirty="0" err="1" smtClean="0">
                <a:latin typeface="Calibri" panose="020F0502020204030204" pitchFamily="34" charset="0"/>
              </a:rPr>
              <a:t>Messe</a:t>
            </a:r>
            <a:r>
              <a:rPr lang="en-US" sz="1200" dirty="0" smtClean="0">
                <a:latin typeface="Calibri" panose="020F0502020204030204" pitchFamily="34" charset="0"/>
              </a:rPr>
              <a:t> Website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Calibri" panose="020F0502020204030204" pitchFamily="34" charset="0"/>
              </a:rPr>
              <a:t>Exposure to Potential International Buyers via Worldwide Commercial Service promotional efforts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500" dirty="0" smtClean="0">
              <a:latin typeface="Calibri" panose="020F0502020204030204" pitchFamily="34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AT-MESSE</a:t>
            </a:r>
          </a:p>
          <a:p>
            <a:r>
              <a:rPr lang="en-US" sz="1200" dirty="0">
                <a:latin typeface="Calibri" panose="020F0502020204030204" pitchFamily="34" charset="0"/>
              </a:rPr>
              <a:t>Executive Market Counseling Program: Receive insights into global industry trends and identify best market opportunities for your product/service through personalized counseling with Commercial Service industry </a:t>
            </a:r>
            <a:r>
              <a:rPr lang="en-US" sz="1200" dirty="0" smtClean="0">
                <a:latin typeface="Calibri" panose="020F0502020204030204" pitchFamily="34" charset="0"/>
              </a:rPr>
              <a:t>experts</a:t>
            </a:r>
            <a:endParaRPr lang="en-US" sz="1200" dirty="0">
              <a:latin typeface="Calibri" panose="020F0502020204030204" pitchFamily="34" charset="0"/>
            </a:endParaRPr>
          </a:p>
          <a:p>
            <a:pPr lvl="0"/>
            <a:r>
              <a:rPr lang="en-US" sz="1200" dirty="0">
                <a:latin typeface="Calibri" panose="020F0502020204030204" pitchFamily="34" charset="0"/>
              </a:rPr>
              <a:t>International Partner Promotion Program:  Facilitated introductions to international buyers, distributors and </a:t>
            </a:r>
            <a:r>
              <a:rPr lang="en-US" sz="1200" dirty="0" smtClean="0">
                <a:latin typeface="Calibri" panose="020F0502020204030204" pitchFamily="34" charset="0"/>
              </a:rPr>
              <a:t>investors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Numerous networking events are designed to feature the United States, including invitations for U.S. exhibitors to attend the prestigious Opening Ceremony Networking Event and Business </a:t>
            </a:r>
            <a:r>
              <a:rPr lang="en-US" sz="1200" dirty="0" smtClean="0">
                <a:latin typeface="Calibri" panose="020F0502020204030204" pitchFamily="34" charset="0"/>
              </a:rPr>
              <a:t>Summit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Whether you are an experienced exhibitor or attending for the first, our team of international trade specialists are available to help maximize your exposure at the </a:t>
            </a:r>
            <a:r>
              <a:rPr lang="en-US" sz="1200" dirty="0" smtClean="0">
                <a:latin typeface="Calibri" panose="020F0502020204030204" pitchFamily="34" charset="0"/>
              </a:rPr>
              <a:t>show</a:t>
            </a:r>
          </a:p>
          <a:p>
            <a:pPr marL="45720" indent="0">
              <a:buNone/>
            </a:pPr>
            <a:endParaRPr lang="en-US" sz="500" dirty="0">
              <a:latin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POST-MESSE</a:t>
            </a:r>
          </a:p>
          <a:p>
            <a:r>
              <a:rPr lang="en-US" sz="1200" dirty="0">
                <a:latin typeface="Calibri" panose="020F0502020204030204" pitchFamily="34" charset="0"/>
              </a:rPr>
              <a:t>Follow up support on market entry </a:t>
            </a:r>
            <a:r>
              <a:rPr lang="en-US" sz="1200" dirty="0" smtClean="0">
                <a:latin typeface="Calibri" panose="020F0502020204030204" pitchFamily="34" charset="0"/>
              </a:rPr>
              <a:t>strategies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Assistance in developing relationships with leads from the </a:t>
            </a:r>
            <a:r>
              <a:rPr lang="en-US" sz="1200" dirty="0" smtClean="0">
                <a:latin typeface="Calibri" panose="020F0502020204030204" pitchFamily="34" charset="0"/>
              </a:rPr>
              <a:t>show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Customized matchmaking services in markets of interest</a:t>
            </a:r>
            <a:r>
              <a:rPr lang="en-US" sz="1200" dirty="0" smtClean="0">
                <a:latin typeface="Calibri" panose="020F0502020204030204" pitchFamily="34" charset="0"/>
              </a:rPr>
              <a:t>*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Background checks or vetting potential partners</a:t>
            </a:r>
            <a:r>
              <a:rPr lang="en-US" sz="1200" dirty="0" smtClean="0">
                <a:latin typeface="Calibri" panose="020F0502020204030204" pitchFamily="34" charset="0"/>
              </a:rPr>
              <a:t>*</a:t>
            </a:r>
            <a:endParaRPr lang="en-US" sz="1200" dirty="0">
              <a:latin typeface="Calibri" panose="020F0502020204030204" pitchFamily="34" charset="0"/>
            </a:endParaRPr>
          </a:p>
        </p:txBody>
      </p:sp>
      <p:pic>
        <p:nvPicPr>
          <p:cNvPr id="6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0" name="Oval 9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12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U.S. EXHIBITOR SUPPORT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0948" y="6629400"/>
            <a:ext cx="2795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* Commercial </a:t>
            </a:r>
            <a:r>
              <a:rPr lang="en-US" sz="1200" dirty="0">
                <a:latin typeface="Calibri" panose="020F0502020204030204" pitchFamily="34" charset="0"/>
              </a:rPr>
              <a:t>Service fee based programs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524000" y="57150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For more information about U.S. Company recruitment &amp; export services:</a:t>
            </a:r>
          </a:p>
          <a:p>
            <a:pPr>
              <a:buSzPct val="80000"/>
            </a:pPr>
            <a:r>
              <a:rPr lang="nb-NO" sz="1600" b="1" dirty="0">
                <a:latin typeface="Calibri" panose="020F0502020204030204" pitchFamily="34" charset="0"/>
              </a:rPr>
              <a:t>Debora Sykes. Tel. (609) 896-2734. </a:t>
            </a:r>
            <a:r>
              <a:rPr lang="nb-NO" sz="1600" b="1" dirty="0" smtClean="0">
                <a:latin typeface="Calibri" panose="020F0502020204030204" pitchFamily="34" charset="0"/>
                <a:hlinkClick r:id="rId5"/>
              </a:rPr>
              <a:t>debora.sykes@trade.gov</a:t>
            </a:r>
            <a:endParaRPr lang="nb-NO" sz="1600" b="1" dirty="0">
              <a:latin typeface="Calibri" panose="020F0502020204030204" pitchFamily="34" charset="0"/>
            </a:endParaRPr>
          </a:p>
          <a:p>
            <a:pPr>
              <a:buSzPct val="80000"/>
            </a:pPr>
            <a:r>
              <a:rPr lang="nb-NO" sz="1600" b="1" dirty="0">
                <a:latin typeface="Calibri" panose="020F0502020204030204" pitchFamily="34" charset="0"/>
              </a:rPr>
              <a:t>Ryan Russell. Tel. (412) 644-2817. </a:t>
            </a:r>
            <a:r>
              <a:rPr lang="nb-NO" sz="1600" b="1" dirty="0" smtClean="0">
                <a:latin typeface="Calibri" panose="020F0502020204030204" pitchFamily="34" charset="0"/>
                <a:hlinkClick r:id="rId6"/>
              </a:rPr>
              <a:t>ryan.russell@trade.gov</a:t>
            </a:r>
            <a:endParaRPr lang="nb-NO" sz="16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2" name="Oval 11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13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research &amp; technology Hall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1447800"/>
            <a:ext cx="431074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ontent Placeholder 10"/>
          <p:cNvSpPr>
            <a:spLocks noGrp="1"/>
          </p:cNvSpPr>
          <p:nvPr>
            <p:ph sz="half" idx="4294967295"/>
          </p:nvPr>
        </p:nvSpPr>
        <p:spPr>
          <a:xfrm>
            <a:off x="4458476" y="1719071"/>
            <a:ext cx="4533124" cy="468172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rgbClr val="CC0099"/>
              </a:buClr>
            </a:pPr>
            <a:r>
              <a:rPr lang="en-US" sz="1300" dirty="0" smtClean="0">
                <a:latin typeface="Calibri" panose="020F0502020204030204" pitchFamily="34" charset="0"/>
              </a:rPr>
              <a:t>Research </a:t>
            </a:r>
            <a:r>
              <a:rPr lang="en-US" sz="1300" dirty="0">
                <a:latin typeface="Calibri" panose="020F0502020204030204" pitchFamily="34" charset="0"/>
              </a:rPr>
              <a:t>&amp; Technology </a:t>
            </a:r>
            <a:r>
              <a:rPr lang="en-US" sz="1300" u="sng" dirty="0">
                <a:latin typeface="Calibri" panose="020F0502020204030204" pitchFamily="34" charset="0"/>
              </a:rPr>
              <a:t>attracts more visitors </a:t>
            </a:r>
            <a:r>
              <a:rPr lang="en-US" sz="1300" dirty="0">
                <a:latin typeface="Calibri" panose="020F0502020204030204" pitchFamily="34" charset="0"/>
              </a:rPr>
              <a:t>than any other trade show </a:t>
            </a:r>
            <a:r>
              <a:rPr lang="en-US" sz="1300" dirty="0" smtClean="0">
                <a:latin typeface="Calibri" panose="020F0502020204030204" pitchFamily="34" charset="0"/>
              </a:rPr>
              <a:t>of its </a:t>
            </a:r>
            <a:r>
              <a:rPr lang="en-US" sz="1300" dirty="0">
                <a:latin typeface="Calibri" panose="020F0502020204030204" pitchFamily="34" charset="0"/>
              </a:rPr>
              <a:t>kind </a:t>
            </a:r>
            <a:r>
              <a:rPr lang="en-US" sz="1300" dirty="0" smtClean="0">
                <a:latin typeface="Calibri" panose="020F0502020204030204" pitchFamily="34" charset="0"/>
              </a:rPr>
              <a:t>world-wide, and </a:t>
            </a:r>
            <a:r>
              <a:rPr lang="en-US" sz="1300" u="sng" dirty="0" smtClean="0">
                <a:latin typeface="Calibri" panose="020F0502020204030204" pitchFamily="34" charset="0"/>
              </a:rPr>
              <a:t>covers </a:t>
            </a:r>
            <a:r>
              <a:rPr lang="en-US" sz="1300" u="sng" dirty="0">
                <a:latin typeface="Calibri" panose="020F0502020204030204" pitchFamily="34" charset="0"/>
              </a:rPr>
              <a:t>more </a:t>
            </a:r>
            <a:r>
              <a:rPr lang="en-US" sz="1300" u="sng" dirty="0" smtClean="0">
                <a:latin typeface="Calibri" panose="020F0502020204030204" pitchFamily="34" charset="0"/>
              </a:rPr>
              <a:t>areas</a:t>
            </a:r>
            <a:r>
              <a:rPr lang="en-US" sz="13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1300" dirty="0" smtClean="0">
                <a:latin typeface="Calibri" panose="020F0502020204030204" pitchFamily="34" charset="0"/>
              </a:rPr>
              <a:t>Featuring high-caliber speakers </a:t>
            </a:r>
            <a:r>
              <a:rPr lang="en-US" sz="1300" dirty="0">
                <a:latin typeface="Calibri" panose="020F0502020204030204" pitchFamily="34" charset="0"/>
              </a:rPr>
              <a:t>and themed parks, Hall 2 is the </a:t>
            </a:r>
            <a:r>
              <a:rPr lang="en-US" sz="1300" dirty="0" smtClean="0">
                <a:latin typeface="Calibri" panose="020F0502020204030204" pitchFamily="34" charset="0"/>
              </a:rPr>
              <a:t>Fair’s innovations hub.</a:t>
            </a:r>
          </a:p>
          <a:p>
            <a:r>
              <a:rPr lang="en-US" sz="1300" dirty="0" smtClean="0">
                <a:latin typeface="Calibri" panose="020F0502020204030204" pitchFamily="34" charset="0"/>
              </a:rPr>
              <a:t>Decision-makers </a:t>
            </a:r>
            <a:r>
              <a:rPr lang="en-US" sz="1300" dirty="0">
                <a:latin typeface="Calibri" panose="020F0502020204030204" pitchFamily="34" charset="0"/>
              </a:rPr>
              <a:t>and investors from 70 </a:t>
            </a:r>
            <a:r>
              <a:rPr lang="en-US" sz="1300" dirty="0" smtClean="0">
                <a:latin typeface="Calibri" panose="020F0502020204030204" pitchFamily="34" charset="0"/>
              </a:rPr>
              <a:t>nations come </a:t>
            </a:r>
            <a:r>
              <a:rPr lang="en-US" sz="1300" dirty="0">
                <a:latin typeface="Calibri" panose="020F0502020204030204" pitchFamily="34" charset="0"/>
              </a:rPr>
              <a:t>here </a:t>
            </a:r>
            <a:r>
              <a:rPr lang="en-US" sz="1300" dirty="0" smtClean="0">
                <a:latin typeface="Calibri" panose="020F0502020204030204" pitchFamily="34" charset="0"/>
              </a:rPr>
              <a:t>seeking new ideas to gain advantage </a:t>
            </a:r>
            <a:r>
              <a:rPr lang="en-US" sz="1300" dirty="0">
                <a:latin typeface="Calibri" panose="020F0502020204030204" pitchFamily="34" charset="0"/>
              </a:rPr>
              <a:t>over </a:t>
            </a:r>
            <a:r>
              <a:rPr lang="en-US" sz="1300" dirty="0" smtClean="0">
                <a:latin typeface="Calibri" panose="020F0502020204030204" pitchFamily="34" charset="0"/>
              </a:rPr>
              <a:t>their global </a:t>
            </a:r>
            <a:r>
              <a:rPr lang="en-US" sz="1300" dirty="0">
                <a:latin typeface="Calibri" panose="020F0502020204030204" pitchFamily="34" charset="0"/>
              </a:rPr>
              <a:t>competitors. </a:t>
            </a:r>
            <a:endParaRPr lang="en-US" sz="1300" dirty="0" smtClean="0">
              <a:latin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</a:rPr>
              <a:t>T</a:t>
            </a:r>
            <a:r>
              <a:rPr lang="en-US" sz="1300" dirty="0" smtClean="0">
                <a:latin typeface="Calibri" panose="020F0502020204030204" pitchFamily="34" charset="0"/>
              </a:rPr>
              <a:t>opics : Industry 4.0, </a:t>
            </a:r>
            <a:r>
              <a:rPr lang="en-US" sz="1300" dirty="0">
                <a:latin typeface="Calibri" panose="020F0502020204030204" pitchFamily="34" charset="0"/>
              </a:rPr>
              <a:t>smart energy, robotics, lightweight </a:t>
            </a:r>
            <a:r>
              <a:rPr lang="en-US" sz="1300" dirty="0" smtClean="0">
                <a:latin typeface="Calibri" panose="020F0502020204030204" pitchFamily="34" charset="0"/>
              </a:rPr>
              <a:t>construction, </a:t>
            </a:r>
            <a:r>
              <a:rPr lang="en-US" sz="1300" dirty="0" err="1" smtClean="0">
                <a:latin typeface="Calibri" panose="020F0502020204030204" pitchFamily="34" charset="0"/>
              </a:rPr>
              <a:t>nano</a:t>
            </a:r>
            <a:r>
              <a:rPr lang="en-US" sz="1300" dirty="0" smtClean="0">
                <a:latin typeface="Calibri" panose="020F0502020204030204" pitchFamily="34" charset="0"/>
              </a:rPr>
              <a:t>-technology</a:t>
            </a:r>
            <a:r>
              <a:rPr lang="en-US" sz="1300" dirty="0">
                <a:latin typeface="Calibri" panose="020F0502020204030204" pitchFamily="34" charset="0"/>
              </a:rPr>
              <a:t>, organic </a:t>
            </a:r>
            <a:r>
              <a:rPr lang="en-US" sz="1300" dirty="0" smtClean="0">
                <a:latin typeface="Calibri" panose="020F0502020204030204" pitchFamily="34" charset="0"/>
              </a:rPr>
              <a:t>electronics, plus more!</a:t>
            </a:r>
          </a:p>
          <a:p>
            <a:endParaRPr lang="en-US" sz="500" dirty="0" smtClean="0">
              <a:latin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300" dirty="0" smtClean="0">
                <a:latin typeface="Calibri" panose="020F0502020204030204" pitchFamily="34" charset="0"/>
              </a:rPr>
              <a:t>Hall 2 Events: </a:t>
            </a:r>
          </a:p>
          <a:p>
            <a:pPr marL="290513" indent="-285750">
              <a:buFont typeface="Wingdings" panose="05000000000000000000" pitchFamily="2" charset="2"/>
              <a:buChar char="ü"/>
            </a:pPr>
            <a:r>
              <a:rPr lang="en-US" sz="1300" dirty="0" smtClean="0">
                <a:latin typeface="Calibri" panose="020F0502020204030204" pitchFamily="34" charset="0"/>
              </a:rPr>
              <a:t>“Night of Innovation” – Hall 2 bedazzles on the Fair’s first evening. R+T exhibitors remain on-site for Q+A. Exciting shows, displays and live music set the tone.</a:t>
            </a:r>
          </a:p>
          <a:p>
            <a:pPr marL="290513" indent="-285750">
              <a:buFont typeface="Wingdings" panose="05000000000000000000" pitchFamily="2" charset="2"/>
              <a:buChar char="ü"/>
            </a:pPr>
            <a:r>
              <a:rPr lang="en-US" sz="1300" dirty="0" smtClean="0">
                <a:latin typeface="Calibri" panose="020F0502020204030204" pitchFamily="34" charset="0"/>
              </a:rPr>
              <a:t>“Tech Transfer</a:t>
            </a:r>
            <a:r>
              <a:rPr lang="en-US" sz="1300" dirty="0">
                <a:latin typeface="Calibri" panose="020F0502020204030204" pitchFamily="34" charset="0"/>
              </a:rPr>
              <a:t>” </a:t>
            </a:r>
            <a:r>
              <a:rPr lang="en-US" sz="1300" dirty="0" smtClean="0">
                <a:latin typeface="Calibri" panose="020F0502020204030204" pitchFamily="34" charset="0"/>
              </a:rPr>
              <a:t>Initiative – fact-finding contact </a:t>
            </a:r>
            <a:r>
              <a:rPr lang="en-US" sz="1300" dirty="0">
                <a:latin typeface="Calibri" panose="020F0502020204030204" pitchFamily="34" charset="0"/>
              </a:rPr>
              <a:t>platform </a:t>
            </a:r>
            <a:r>
              <a:rPr lang="en-US" sz="1300" dirty="0" smtClean="0">
                <a:latin typeface="Calibri" panose="020F0502020204030204" pitchFamily="34" charset="0"/>
              </a:rPr>
              <a:t>for thinkers </a:t>
            </a:r>
            <a:r>
              <a:rPr lang="en-US" sz="1300" dirty="0">
                <a:latin typeface="Calibri" panose="020F0502020204030204" pitchFamily="34" charset="0"/>
              </a:rPr>
              <a:t>and businesses </a:t>
            </a:r>
            <a:r>
              <a:rPr lang="en-US" sz="1300" dirty="0" smtClean="0">
                <a:latin typeface="Calibri" panose="020F0502020204030204" pitchFamily="34" charset="0"/>
              </a:rPr>
              <a:t>to search for new </a:t>
            </a:r>
            <a:r>
              <a:rPr lang="en-US" sz="1300" dirty="0">
                <a:latin typeface="Calibri" panose="020F0502020204030204" pitchFamily="34" charset="0"/>
              </a:rPr>
              <a:t>ideas. </a:t>
            </a:r>
          </a:p>
          <a:p>
            <a:pPr marL="290513" indent="-285750">
              <a:buFont typeface="Wingdings" panose="05000000000000000000" pitchFamily="2" charset="2"/>
              <a:buChar char="ü"/>
            </a:pPr>
            <a:r>
              <a:rPr lang="en-US" sz="1300" dirty="0" smtClean="0">
                <a:latin typeface="Calibri" panose="020F0502020204030204" pitchFamily="34" charset="0"/>
              </a:rPr>
              <a:t>“</a:t>
            </a:r>
            <a:r>
              <a:rPr lang="en-US" sz="1300" dirty="0">
                <a:latin typeface="Calibri" panose="020F0502020204030204" pitchFamily="34" charset="0"/>
              </a:rPr>
              <a:t>Day for </a:t>
            </a:r>
            <a:r>
              <a:rPr lang="en-US" sz="1300" dirty="0" smtClean="0">
                <a:latin typeface="Calibri" panose="020F0502020204030204" pitchFamily="34" charset="0"/>
              </a:rPr>
              <a:t>Ideas” –  with a matchmaking </a:t>
            </a:r>
            <a:r>
              <a:rPr lang="en-US" sz="1300" dirty="0">
                <a:latin typeface="Calibri" panose="020F0502020204030204" pitchFamily="34" charset="0"/>
              </a:rPr>
              <a:t>stand and </a:t>
            </a:r>
            <a:r>
              <a:rPr lang="en-US" sz="1300" dirty="0" smtClean="0">
                <a:latin typeface="Calibri" panose="020F0502020204030204" pitchFamily="34" charset="0"/>
              </a:rPr>
              <a:t>online exchange forum.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083213"/>
            <a:ext cx="381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C0099"/>
                </a:solidFill>
                <a:latin typeface="Calibri" panose="020F0502020204030204" pitchFamily="34" charset="0"/>
              </a:rPr>
              <a:t>Intersecting with all the key industries</a:t>
            </a:r>
            <a:endParaRPr lang="en-US" b="1" dirty="0">
              <a:solidFill>
                <a:srgbClr val="CC009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1066800"/>
            <a:ext cx="393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  <a:latin typeface="Calibri" panose="020F0502020204030204" pitchFamily="34" charset="0"/>
              </a:rPr>
              <a:t>Innovation to drive the global economy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289357"/>
            <a:ext cx="754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rgbClr val="CC0099"/>
                </a:solidFill>
                <a:latin typeface="Calibri" panose="020F0502020204030204" pitchFamily="34" charset="0"/>
              </a:rPr>
              <a:t>The cream of applied </a:t>
            </a:r>
            <a:r>
              <a:rPr lang="en-US" sz="1300" dirty="0" smtClean="0">
                <a:solidFill>
                  <a:srgbClr val="CC0099"/>
                </a:solidFill>
                <a:latin typeface="Calibri" panose="020F0502020204030204" pitchFamily="34" charset="0"/>
              </a:rPr>
              <a:t>research ~All </a:t>
            </a:r>
            <a:r>
              <a:rPr lang="en-US" sz="1300" dirty="0">
                <a:solidFill>
                  <a:srgbClr val="CC0099"/>
                </a:solidFill>
                <a:latin typeface="Calibri" panose="020F0502020204030204" pitchFamily="34" charset="0"/>
              </a:rPr>
              <a:t>the key </a:t>
            </a:r>
            <a:r>
              <a:rPr lang="en-US" sz="1300" dirty="0" smtClean="0">
                <a:solidFill>
                  <a:srgbClr val="CC0099"/>
                </a:solidFill>
                <a:latin typeface="Calibri" panose="020F0502020204030204" pitchFamily="34" charset="0"/>
              </a:rPr>
              <a:t>technologies ~The </a:t>
            </a:r>
            <a:r>
              <a:rPr lang="en-US" sz="1300" dirty="0">
                <a:solidFill>
                  <a:srgbClr val="CC0099"/>
                </a:solidFill>
                <a:latin typeface="Calibri" panose="020F0502020204030204" pitchFamily="34" charset="0"/>
              </a:rPr>
              <a:t>most important buyer </a:t>
            </a:r>
            <a:r>
              <a:rPr lang="en-US" sz="1300" dirty="0" smtClean="0">
                <a:solidFill>
                  <a:srgbClr val="CC0099"/>
                </a:solidFill>
                <a:latin typeface="Calibri" panose="020F0502020204030204" pitchFamily="34" charset="0"/>
              </a:rPr>
              <a:t>industries </a:t>
            </a:r>
          </a:p>
          <a:p>
            <a:pPr algn="ctr"/>
            <a:r>
              <a:rPr lang="en-US" sz="1300" dirty="0">
                <a:solidFill>
                  <a:srgbClr val="CC0099"/>
                </a:solidFill>
                <a:latin typeface="Calibri" panose="020F0502020204030204" pitchFamily="34" charset="0"/>
              </a:rPr>
              <a:t>A</a:t>
            </a:r>
            <a:r>
              <a:rPr lang="en-US" sz="1300" dirty="0" smtClean="0">
                <a:solidFill>
                  <a:srgbClr val="CC0099"/>
                </a:solidFill>
                <a:latin typeface="Calibri" panose="020F0502020204030204" pitchFamily="34" charset="0"/>
              </a:rPr>
              <a:t>ll under </a:t>
            </a:r>
            <a:r>
              <a:rPr lang="en-US" sz="1300" dirty="0">
                <a:solidFill>
                  <a:srgbClr val="CC0099"/>
                </a:solidFill>
                <a:latin typeface="Calibri" panose="020F0502020204030204" pitchFamily="34" charset="0"/>
              </a:rPr>
              <a:t>one roof </a:t>
            </a:r>
            <a:r>
              <a:rPr lang="en-US" sz="1300" dirty="0" smtClean="0">
                <a:solidFill>
                  <a:srgbClr val="CC0099"/>
                </a:solidFill>
                <a:latin typeface="Calibri" panose="020F0502020204030204" pitchFamily="34" charset="0"/>
              </a:rPr>
              <a:t>: only at Hannover Fair!</a:t>
            </a:r>
            <a:endParaRPr lang="en-US" sz="1300" dirty="0">
              <a:solidFill>
                <a:srgbClr val="CC009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0" name="Oval 9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14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>
                <a:latin typeface="Calibri" panose="020F0502020204030204" pitchFamily="34" charset="0"/>
              </a:rPr>
              <a:t>U.S. </a:t>
            </a:r>
            <a:r>
              <a:rPr lang="en-US" sz="2000" b="1" dirty="0" smtClean="0">
                <a:latin typeface="Calibri" panose="020F0502020204030204" pitchFamily="34" charset="0"/>
              </a:rPr>
              <a:t>Research &amp; technology PAVILION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6103203"/>
            <a:ext cx="4328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For more information:</a:t>
            </a:r>
          </a:p>
          <a:p>
            <a:pPr>
              <a:buSzPct val="80000"/>
            </a:pPr>
            <a:r>
              <a:rPr lang="nb-NO" sz="1600" b="1" dirty="0" smtClean="0">
                <a:latin typeface="Calibri" panose="020F0502020204030204" pitchFamily="34" charset="0"/>
              </a:rPr>
              <a:t>Carla Menendez. </a:t>
            </a:r>
            <a:r>
              <a:rPr lang="nb-NO" sz="1600" b="1" dirty="0" smtClean="0">
                <a:latin typeface="Calibri" panose="020F0502020204030204" pitchFamily="34" charset="0"/>
                <a:hlinkClick r:id="rId5"/>
              </a:rPr>
              <a:t>carla.menendez@trade.gov</a:t>
            </a:r>
            <a:endParaRPr lang="nb-NO" sz="1600" b="1" dirty="0" smtClean="0">
              <a:latin typeface="Calibri" panose="020F0502020204030204" pitchFamily="34" charset="0"/>
            </a:endParaRPr>
          </a:p>
          <a:p>
            <a:pPr>
              <a:buSzPct val="80000"/>
            </a:pPr>
            <a:r>
              <a:rPr lang="nb-NO" sz="1600" b="1" dirty="0" smtClean="0">
                <a:latin typeface="Calibri" panose="020F0502020204030204" pitchFamily="34" charset="0"/>
              </a:rPr>
              <a:t>Christina Sharkey</a:t>
            </a:r>
            <a:r>
              <a:rPr lang="nb-NO" sz="1600" dirty="0" smtClean="0">
                <a:latin typeface="Calibri" panose="020F0502020204030204" pitchFamily="34" charset="0"/>
              </a:rPr>
              <a:t>. </a:t>
            </a:r>
            <a:r>
              <a:rPr lang="nb-NO" sz="1600" b="1" dirty="0" smtClean="0">
                <a:latin typeface="Calibri" panose="020F0502020204030204" pitchFamily="34" charset="0"/>
                <a:hlinkClick r:id="rId6"/>
              </a:rPr>
              <a:t>christina.sharkey@trade.gov</a:t>
            </a:r>
            <a:r>
              <a:rPr lang="nb-NO" sz="1600" b="1" dirty="0" smtClean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half" idx="4294967295"/>
          </p:nvPr>
        </p:nvSpPr>
        <p:spPr>
          <a:xfrm>
            <a:off x="76200" y="3401908"/>
            <a:ext cx="4529188" cy="28227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200" b="1" dirty="0">
                <a:latin typeface="Calibri" panose="020F0502020204030204" pitchFamily="34" charset="0"/>
              </a:rPr>
              <a:t>Innovations on a global scale </a:t>
            </a:r>
            <a:r>
              <a:rPr lang="en-US" sz="1200" dirty="0">
                <a:latin typeface="Calibri" panose="020F0502020204030204" pitchFamily="34" charset="0"/>
              </a:rPr>
              <a:t>– Innovative solutions, cutting-edge technology, and new product launches attract highly-qualified professionals from your target sectors worldwide</a:t>
            </a:r>
          </a:p>
          <a:p>
            <a:r>
              <a:rPr lang="en-US" sz="1200" b="1" dirty="0">
                <a:latin typeface="Calibri" panose="020F0502020204030204" pitchFamily="34" charset="0"/>
              </a:rPr>
              <a:t>New networks</a:t>
            </a:r>
            <a:r>
              <a:rPr lang="en-US" sz="1200" dirty="0">
                <a:latin typeface="Calibri" panose="020F0502020204030204" pitchFamily="34" charset="0"/>
              </a:rPr>
              <a:t> – Over </a:t>
            </a:r>
            <a:r>
              <a:rPr lang="en-US" sz="1200" dirty="0" smtClean="0">
                <a:latin typeface="Calibri" panose="020F0502020204030204" pitchFamily="34" charset="0"/>
              </a:rPr>
              <a:t>200, 000 </a:t>
            </a:r>
            <a:r>
              <a:rPr lang="en-US" sz="1200" dirty="0">
                <a:latin typeface="Calibri" panose="020F0502020204030204" pitchFamily="34" charset="0"/>
              </a:rPr>
              <a:t>attendees and 150 delegations from industry, business, academia, and government offer huge potential for developing new partnerships</a:t>
            </a:r>
          </a:p>
          <a:p>
            <a:r>
              <a:rPr lang="en-US" sz="1200" b="1" dirty="0">
                <a:latin typeface="Calibri" panose="020F0502020204030204" pitchFamily="34" charset="0"/>
              </a:rPr>
              <a:t>Promising new contacts</a:t>
            </a:r>
            <a:r>
              <a:rPr lang="en-US" sz="1200" dirty="0">
                <a:latin typeface="Calibri" panose="020F0502020204030204" pitchFamily="34" charset="0"/>
              </a:rPr>
              <a:t> – Senior decision-makers with firm project commitments come to Hannover from every continent to invest in new technology</a:t>
            </a:r>
          </a:p>
          <a:p>
            <a:r>
              <a:rPr lang="en-US" sz="1200" b="1" dirty="0">
                <a:latin typeface="Calibri" panose="020F0502020204030204" pitchFamily="34" charset="0"/>
              </a:rPr>
              <a:t>Maximum media exposure</a:t>
            </a:r>
            <a:r>
              <a:rPr lang="en-US" sz="1200" dirty="0">
                <a:latin typeface="Calibri" panose="020F0502020204030204" pitchFamily="34" charset="0"/>
              </a:rPr>
              <a:t> – International press conferences, preview events, and over </a:t>
            </a:r>
            <a:r>
              <a:rPr lang="en-US" sz="1200" dirty="0" smtClean="0">
                <a:latin typeface="Calibri" panose="020F0502020204030204" pitchFamily="34" charset="0"/>
              </a:rPr>
              <a:t>2,500  </a:t>
            </a:r>
            <a:r>
              <a:rPr lang="en-US" sz="1200" dirty="0">
                <a:latin typeface="Calibri" panose="020F0502020204030204" pitchFamily="34" charset="0"/>
              </a:rPr>
              <a:t>journalists from 42 countries in attendance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1708915"/>
            <a:ext cx="4038600" cy="435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</a:pPr>
            <a:r>
              <a:rPr lang="en-US" sz="1400" b="1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Topics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Sector-Specific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Applied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Research: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Energy/Environment, Automation, </a:t>
            </a:r>
            <a:endParaRPr lang="en-US" sz="1400" b="1" dirty="0" smtClean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287338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Mobility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(Road &amp; Railroad Travel,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Aerospace )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endParaRPr lang="en-US" sz="500" b="1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Cross-Disciplinary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Applied Research: Bionics, </a:t>
            </a:r>
            <a:r>
              <a:rPr lang="en-US" sz="1400" b="1" dirty="0" err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Adaptronics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, Optical Technologies, Organic Semiconductors, and New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Materials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endParaRPr lang="en-US" sz="500" b="1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Services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for R&amp;T: Financing, Patents, Standardizations, Marketing, Design, Information/Publications, and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Networks/Partnerships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endParaRPr lang="en-US" sz="500" b="1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Technology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and Know-How Transfer: Technology Push (“Solution seeks Problem”) and Market Pull (“Problem seeks Solution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”)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endParaRPr lang="en-US" sz="500" b="1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Innovation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Trends in Basic Scientific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Research</a:t>
            </a: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endParaRPr lang="en-US" sz="500" b="1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Marketing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of Technologies, </a:t>
            </a:r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Research Locations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, and Institutions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3" b="24317"/>
          <a:stretch/>
        </p:blipFill>
        <p:spPr bwMode="auto">
          <a:xfrm>
            <a:off x="185788" y="1693379"/>
            <a:ext cx="4419600" cy="171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81000" y="1078468"/>
            <a:ext cx="7310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Intended primarily for U.S. academia, labs, start-ups, R&amp;D organizations </a:t>
            </a:r>
            <a:endParaRPr lang="en-US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0558" y="170891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Hall 2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26" y="964599"/>
            <a:ext cx="1342774" cy="101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2" name="Oval 11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15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Manufacturing supports local communities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Content Placeholder 10"/>
          <p:cNvSpPr>
            <a:spLocks noGrp="1"/>
          </p:cNvSpPr>
          <p:nvPr>
            <p:ph sz="half" idx="4294967295"/>
          </p:nvPr>
        </p:nvSpPr>
        <p:spPr>
          <a:xfrm>
            <a:off x="457200" y="1719072"/>
            <a:ext cx="8242917" cy="44531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FDI </a:t>
            </a:r>
            <a:r>
              <a:rPr lang="en-US" sz="1400" dirty="0">
                <a:latin typeface="Calibri" panose="020F0502020204030204" pitchFamily="34" charset="0"/>
              </a:rPr>
              <a:t>contributes to </a:t>
            </a:r>
            <a:r>
              <a:rPr lang="en-US" sz="1400" dirty="0" smtClean="0">
                <a:latin typeface="Calibri" panose="020F0502020204030204" pitchFamily="34" charset="0"/>
              </a:rPr>
              <a:t>trade: foreign-owned </a:t>
            </a:r>
            <a:r>
              <a:rPr lang="en-US" sz="1400" dirty="0">
                <a:latin typeface="Calibri" panose="020F0502020204030204" pitchFamily="34" charset="0"/>
              </a:rPr>
              <a:t>affiliates in the U.S. account for </a:t>
            </a:r>
            <a:r>
              <a:rPr lang="en-US" sz="1400" dirty="0" smtClean="0">
                <a:latin typeface="Calibri" panose="020F0502020204030204" pitchFamily="34" charset="0"/>
              </a:rPr>
              <a:t>21% of </a:t>
            </a:r>
            <a:r>
              <a:rPr lang="en-US" sz="1400" dirty="0">
                <a:latin typeface="Calibri" panose="020F0502020204030204" pitchFamily="34" charset="0"/>
              </a:rPr>
              <a:t>all U.S. goods </a:t>
            </a:r>
            <a:r>
              <a:rPr lang="en-US" sz="1400" dirty="0" smtClean="0">
                <a:latin typeface="Calibri" panose="020F0502020204030204" pitchFamily="34" charset="0"/>
              </a:rPr>
              <a:t>exports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Foreign-owned </a:t>
            </a:r>
            <a:r>
              <a:rPr lang="en-US" sz="1400" dirty="0">
                <a:latin typeface="Calibri" panose="020F0502020204030204" pitchFamily="34" charset="0"/>
              </a:rPr>
              <a:t>affiliates in the U.S. are closely tied to </a:t>
            </a:r>
            <a:r>
              <a:rPr lang="en-US" sz="1400" dirty="0" smtClean="0">
                <a:latin typeface="Calibri" panose="020F0502020204030204" pitchFamily="34" charset="0"/>
              </a:rPr>
              <a:t>manufacturing. </a:t>
            </a:r>
            <a:r>
              <a:rPr lang="en-US" sz="1400" dirty="0">
                <a:latin typeface="Calibri" panose="020F0502020204030204" pitchFamily="34" charset="0"/>
              </a:rPr>
              <a:t>Multinationals </a:t>
            </a:r>
            <a:r>
              <a:rPr lang="en-US" sz="1400" dirty="0" smtClean="0">
                <a:latin typeface="Calibri" panose="020F0502020204030204" pitchFamily="34" charset="0"/>
              </a:rPr>
              <a:t>(foreign-owned affiliates) that </a:t>
            </a:r>
            <a:r>
              <a:rPr lang="en-US" sz="1400" dirty="0">
                <a:latin typeface="Calibri" panose="020F0502020204030204" pitchFamily="34" charset="0"/>
              </a:rPr>
              <a:t>export are typically goods </a:t>
            </a:r>
            <a:r>
              <a:rPr lang="en-US" sz="1400" dirty="0" smtClean="0">
                <a:latin typeface="Calibri" panose="020F0502020204030204" pitchFamily="34" charset="0"/>
              </a:rPr>
              <a:t>producers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Manufacturers are </a:t>
            </a:r>
            <a:r>
              <a:rPr lang="en-US" sz="1400" dirty="0">
                <a:latin typeface="Calibri" panose="020F0502020204030204" pitchFamily="34" charset="0"/>
              </a:rPr>
              <a:t>major </a:t>
            </a:r>
            <a:r>
              <a:rPr lang="en-US" sz="1400" dirty="0" smtClean="0">
                <a:latin typeface="Calibri" panose="020F0502020204030204" pitchFamily="34" charset="0"/>
              </a:rPr>
              <a:t>employers. Workers </a:t>
            </a:r>
            <a:r>
              <a:rPr lang="en-US" sz="1400" dirty="0">
                <a:latin typeface="Calibri" panose="020F0502020204030204" pitchFamily="34" charset="0"/>
              </a:rPr>
              <a:t>in manufacturing industries make up </a:t>
            </a:r>
            <a:r>
              <a:rPr lang="en-US" sz="1400" dirty="0" smtClean="0">
                <a:latin typeface="Calibri" panose="020F0502020204030204" pitchFamily="34" charset="0"/>
              </a:rPr>
              <a:t>10</a:t>
            </a:r>
            <a:r>
              <a:rPr lang="en-US" sz="1400" dirty="0">
                <a:latin typeface="Calibri" panose="020F0502020204030204" pitchFamily="34" charset="0"/>
              </a:rPr>
              <a:t>% of U.S. private industry </a:t>
            </a:r>
            <a:r>
              <a:rPr lang="en-US" sz="1400" dirty="0" smtClean="0">
                <a:latin typeface="Calibri" panose="020F0502020204030204" pitchFamily="34" charset="0"/>
              </a:rPr>
              <a:t>employment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FDI-supported jobs are </a:t>
            </a:r>
            <a:r>
              <a:rPr lang="en-US" sz="1400" dirty="0">
                <a:latin typeface="Calibri" panose="020F0502020204030204" pitchFamily="34" charset="0"/>
              </a:rPr>
              <a:t>concentrated in </a:t>
            </a:r>
            <a:r>
              <a:rPr lang="en-US" sz="1400" dirty="0" smtClean="0">
                <a:latin typeface="Calibri" panose="020F0502020204030204" pitchFamily="34" charset="0"/>
              </a:rPr>
              <a:t>manufacturing. Foreign-owned </a:t>
            </a:r>
            <a:r>
              <a:rPr lang="en-US" sz="1400" dirty="0">
                <a:latin typeface="Calibri" panose="020F0502020204030204" pitchFamily="34" charset="0"/>
              </a:rPr>
              <a:t>affiliates in </a:t>
            </a:r>
            <a:r>
              <a:rPr lang="en-US" sz="1400" dirty="0" smtClean="0">
                <a:latin typeface="Calibri" panose="020F0502020204030204" pitchFamily="34" charset="0"/>
              </a:rPr>
              <a:t>manufacturing account </a:t>
            </a:r>
            <a:r>
              <a:rPr lang="en-US" sz="1400" dirty="0">
                <a:latin typeface="Calibri" panose="020F0502020204030204" pitchFamily="34" charset="0"/>
              </a:rPr>
              <a:t>for </a:t>
            </a:r>
            <a:r>
              <a:rPr lang="en-US" sz="1400" dirty="0" smtClean="0">
                <a:latin typeface="Calibri" panose="020F0502020204030204" pitchFamily="34" charset="0"/>
              </a:rPr>
              <a:t>18</a:t>
            </a:r>
            <a:r>
              <a:rPr lang="en-US" sz="1400" dirty="0">
                <a:latin typeface="Calibri" panose="020F0502020204030204" pitchFamily="34" charset="0"/>
              </a:rPr>
              <a:t>% of all </a:t>
            </a:r>
            <a:r>
              <a:rPr lang="en-US" sz="1400" dirty="0" smtClean="0">
                <a:latin typeface="Calibri" panose="020F0502020204030204" pitchFamily="34" charset="0"/>
              </a:rPr>
              <a:t>U.S. manufacturing workers.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Manufacturing is the largest contributor to U.S. FDI: 36% </a:t>
            </a:r>
            <a:r>
              <a:rPr lang="en-US" sz="1400" dirty="0">
                <a:latin typeface="Calibri" panose="020F0502020204030204" pitchFamily="34" charset="0"/>
              </a:rPr>
              <a:t>of </a:t>
            </a:r>
            <a:r>
              <a:rPr lang="en-US" sz="1400" dirty="0" smtClean="0">
                <a:latin typeface="Calibri" panose="020F0502020204030204" pitchFamily="34" charset="0"/>
              </a:rPr>
              <a:t>total FDI </a:t>
            </a:r>
            <a:r>
              <a:rPr lang="en-US" sz="1400" dirty="0">
                <a:latin typeface="Calibri" panose="020F0502020204030204" pitchFamily="34" charset="0"/>
              </a:rPr>
              <a:t>stock </a:t>
            </a:r>
            <a:r>
              <a:rPr lang="en-US" sz="1400" dirty="0" smtClean="0">
                <a:latin typeface="Calibri" panose="020F0502020204030204" pitchFamily="34" charset="0"/>
              </a:rPr>
              <a:t>($1.05 trillion) was </a:t>
            </a:r>
            <a:r>
              <a:rPr lang="en-US" sz="1400" dirty="0">
                <a:latin typeface="Calibri" panose="020F0502020204030204" pitchFamily="34" charset="0"/>
              </a:rPr>
              <a:t>invested in manufacturing </a:t>
            </a:r>
            <a:r>
              <a:rPr lang="en-US" sz="1400" dirty="0" smtClean="0">
                <a:latin typeface="Calibri" panose="020F0502020204030204" pitchFamily="34" charset="0"/>
              </a:rPr>
              <a:t>at </a:t>
            </a:r>
            <a:r>
              <a:rPr lang="en-US" sz="1400" dirty="0">
                <a:latin typeface="Calibri" panose="020F0502020204030204" pitchFamily="34" charset="0"/>
              </a:rPr>
              <a:t>the end of </a:t>
            </a:r>
            <a:r>
              <a:rPr lang="en-US" sz="1400" dirty="0" smtClean="0">
                <a:latin typeface="Calibri" panose="020F0502020204030204" pitchFamily="34" charset="0"/>
              </a:rPr>
              <a:t>2014. Over 37% of total FDI-supported jobs (</a:t>
            </a:r>
            <a:r>
              <a:rPr lang="en-US" sz="1400" dirty="0">
                <a:latin typeface="Calibri" panose="020F0502020204030204" pitchFamily="34" charset="0"/>
              </a:rPr>
              <a:t>5.8 </a:t>
            </a:r>
            <a:r>
              <a:rPr lang="en-US" sz="1400" dirty="0" smtClean="0">
                <a:latin typeface="Calibri" panose="020F0502020204030204" pitchFamily="34" charset="0"/>
              </a:rPr>
              <a:t>million) are in manufacturing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Manufacturing FDI has grown faster than FDI in all other industries since 2009</a:t>
            </a:r>
          </a:p>
          <a:p>
            <a:r>
              <a:rPr lang="en-US" altLang="en-US" sz="1400" dirty="0" smtClean="0">
                <a:latin typeface="Calibri" panose="020F0502020204030204" pitchFamily="34" charset="0"/>
                <a:cs typeface="Arial" charset="0"/>
              </a:rPr>
              <a:t>The </a:t>
            </a:r>
            <a:r>
              <a:rPr lang="en-US" altLang="en-US" sz="1400" dirty="0">
                <a:latin typeface="Calibri" panose="020F0502020204030204" pitchFamily="34" charset="0"/>
                <a:cs typeface="Arial" charset="0"/>
              </a:rPr>
              <a:t>U.S. workforce is among the most productive in the </a:t>
            </a:r>
            <a:r>
              <a:rPr lang="en-US" altLang="en-US" sz="1400" dirty="0" smtClean="0">
                <a:latin typeface="Calibri" panose="020F0502020204030204" pitchFamily="34" charset="0"/>
                <a:cs typeface="Arial" charset="0"/>
              </a:rPr>
              <a:t>world: output </a:t>
            </a:r>
            <a:r>
              <a:rPr lang="en-US" altLang="en-US" sz="1400" dirty="0">
                <a:latin typeface="Calibri" panose="020F0502020204030204" pitchFamily="34" charset="0"/>
                <a:cs typeface="Arial" charset="0"/>
              </a:rPr>
              <a:t>per hour is </a:t>
            </a:r>
            <a:r>
              <a:rPr lang="en-US" altLang="en-US" sz="1400" dirty="0" smtClean="0">
                <a:latin typeface="Calibri" panose="020F0502020204030204" pitchFamily="34" charset="0"/>
                <a:cs typeface="Arial" charset="0"/>
              </a:rPr>
              <a:t>25</a:t>
            </a:r>
            <a:r>
              <a:rPr lang="en-US" altLang="en-US" sz="1400" dirty="0">
                <a:latin typeface="Calibri" panose="020F0502020204030204" pitchFamily="34" charset="0"/>
                <a:cs typeface="Arial" charset="0"/>
              </a:rPr>
              <a:t>% above the average of the world’s mature </a:t>
            </a:r>
            <a:r>
              <a:rPr lang="en-US" altLang="en-US" sz="1400" dirty="0" smtClean="0">
                <a:latin typeface="Calibri" panose="020F0502020204030204" pitchFamily="34" charset="0"/>
                <a:cs typeface="Arial" charset="0"/>
              </a:rPr>
              <a:t>economies</a:t>
            </a:r>
          </a:p>
          <a:p>
            <a:r>
              <a:rPr lang="en-US" sz="1400" dirty="0" smtClean="0">
                <a:latin typeface="Calibri" panose="020F0502020204030204" pitchFamily="34" charset="0"/>
                <a:cs typeface="Arial" charset="0"/>
              </a:rPr>
              <a:t>Manufacturing industries are </a:t>
            </a:r>
            <a:r>
              <a:rPr lang="en-US" sz="1400" dirty="0">
                <a:latin typeface="Calibri" panose="020F0502020204030204" pitchFamily="34" charset="0"/>
                <a:cs typeface="Arial" charset="0"/>
              </a:rPr>
              <a:t>growth </a:t>
            </a:r>
            <a:r>
              <a:rPr lang="en-US" sz="1400" dirty="0" smtClean="0">
                <a:latin typeface="Calibri" panose="020F0502020204030204" pitchFamily="34" charset="0"/>
                <a:cs typeface="Arial" charset="0"/>
              </a:rPr>
              <a:t>industries: by 20215, it </a:t>
            </a:r>
            <a:r>
              <a:rPr lang="en-US" sz="1400" dirty="0">
                <a:latin typeface="Calibri" panose="020F0502020204030204" pitchFamily="34" charset="0"/>
                <a:cs typeface="Arial" charset="0"/>
              </a:rPr>
              <a:t>is estimated </a:t>
            </a:r>
            <a:r>
              <a:rPr lang="en-US" sz="1400" dirty="0" smtClean="0">
                <a:latin typeface="Calibri" panose="020F0502020204030204" pitchFamily="34" charset="0"/>
                <a:cs typeface="Arial" charset="0"/>
              </a:rPr>
              <a:t>there </a:t>
            </a:r>
            <a:r>
              <a:rPr lang="en-US" sz="1400" dirty="0">
                <a:latin typeface="Calibri" panose="020F0502020204030204" pitchFamily="34" charset="0"/>
                <a:cs typeface="Arial" charset="0"/>
              </a:rPr>
              <a:t>will be 2 million jobs available in </a:t>
            </a:r>
            <a:r>
              <a:rPr lang="en-US" sz="1400" dirty="0" smtClean="0">
                <a:latin typeface="Calibri" panose="020F0502020204030204" pitchFamily="34" charset="0"/>
                <a:cs typeface="Arial" charset="0"/>
              </a:rPr>
              <a:t>manufacturing sectors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For </a:t>
            </a:r>
            <a:r>
              <a:rPr lang="en-US" sz="1400" dirty="0">
                <a:latin typeface="Calibri" panose="020F0502020204030204" pitchFamily="34" charset="0"/>
              </a:rPr>
              <a:t>every $1 in goods produced, the U.S. manufacturing industry returns $1.37 to the economy. That adds up to $2.09 trillion </a:t>
            </a:r>
            <a:r>
              <a:rPr lang="en-US" sz="1400" dirty="0" smtClean="0">
                <a:latin typeface="Calibri" panose="020F0502020204030204" pitchFamily="34" charset="0"/>
              </a:rPr>
              <a:t>dollars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8615" y="6459379"/>
            <a:ext cx="49455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</a:rPr>
              <a:t>Sources: U.S. Bureau of Economic Analysis</a:t>
            </a:r>
            <a:r>
              <a:rPr lang="en-US" sz="1000" dirty="0">
                <a:latin typeface="Calibri" panose="020F0502020204030204" pitchFamily="34" charset="0"/>
              </a:rPr>
              <a:t>, The Conference Board Total Economy Database</a:t>
            </a:r>
            <a:r>
              <a:rPr lang="en-US" sz="1000" dirty="0" smtClean="0">
                <a:latin typeface="Calibri" panose="020F0502020204030204" pitchFamily="34" charset="0"/>
              </a:rPr>
              <a:t> </a:t>
            </a:r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738552161"/>
              </p:ext>
            </p:extLst>
          </p:nvPr>
        </p:nvGraphicFramePr>
        <p:xfrm>
          <a:off x="832341" y="850900"/>
          <a:ext cx="7479318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2" name="Oval 11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16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err="1" smtClean="0">
                <a:latin typeface="Calibri" panose="020F0502020204030204" pitchFamily="34" charset="0"/>
              </a:rPr>
              <a:t>Fdi</a:t>
            </a:r>
            <a:r>
              <a:rPr lang="en-US" sz="2000" b="1" dirty="0" smtClean="0">
                <a:latin typeface="Calibri" panose="020F0502020204030204" pitchFamily="34" charset="0"/>
              </a:rPr>
              <a:t> stock in </a:t>
            </a:r>
            <a:r>
              <a:rPr lang="en-US" sz="2000" b="1" dirty="0" err="1" smtClean="0">
                <a:latin typeface="Calibri" panose="020F0502020204030204" pitchFamily="34" charset="0"/>
              </a:rPr>
              <a:t>u.s.</a:t>
            </a:r>
            <a:r>
              <a:rPr lang="en-US" sz="2000" b="1" dirty="0" smtClean="0">
                <a:latin typeface="Calibri" panose="020F0502020204030204" pitchFamily="34" charset="0"/>
              </a:rPr>
              <a:t> manufacturing industries (2014)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9" name="Text Box 4"/>
          <p:cNvSpPr txBox="1"/>
          <p:nvPr/>
        </p:nvSpPr>
        <p:spPr>
          <a:xfrm>
            <a:off x="1663446" y="6642100"/>
            <a:ext cx="5817108" cy="2159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Calibri" panose="020F0502020204030204" pitchFamily="34" charset="0"/>
              </a:rPr>
              <a:t>Source: U.S.</a:t>
            </a:r>
            <a:r>
              <a:rPr lang="en-US" sz="1000" baseline="0" dirty="0">
                <a:latin typeface="Calibri" panose="020F0502020204030204" pitchFamily="34" charset="0"/>
              </a:rPr>
              <a:t> Bureau of Economic Analysis. FDIUS Data. </a:t>
            </a:r>
            <a:r>
              <a:rPr lang="en-US" sz="1000" baseline="0" dirty="0">
                <a:latin typeface="Calibri" panose="020F0502020204030204" pitchFamily="34" charset="0"/>
                <a:hlinkClick r:id="rId6"/>
              </a:rPr>
              <a:t>http://</a:t>
            </a:r>
            <a:r>
              <a:rPr lang="en-US" sz="1000" baseline="0" dirty="0" smtClean="0">
                <a:latin typeface="Calibri" panose="020F0502020204030204" pitchFamily="34" charset="0"/>
                <a:hlinkClick r:id="rId6"/>
              </a:rPr>
              <a:t>www.bea.gov/international/di1fdibal.htm</a:t>
            </a:r>
            <a:r>
              <a:rPr lang="en-US" sz="1000" baseline="0" dirty="0" smtClean="0">
                <a:latin typeface="Calibri" panose="020F0502020204030204" pitchFamily="34" charset="0"/>
              </a:rPr>
              <a:t> </a:t>
            </a:r>
            <a:endParaRPr lang="en-US" sz="1000" dirty="0">
              <a:latin typeface="Calibri" panose="020F0502020204030204" pitchFamily="34" charset="0"/>
            </a:endParaRPr>
          </a:p>
          <a:p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1752600"/>
            <a:ext cx="220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Total Stock: $1.05 Trillion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(36% of total U.S. FDI)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2" name="Oval 11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17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Fiscal year 2016 step grants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906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SBA announces 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</a:rPr>
              <a:t>40 awards from the State Trade and Export Promotion (STEP) program to states and territories to support increased exporting by small businesses. 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2099370"/>
            <a:ext cx="1752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The FY16 awards help states </a:t>
            </a:r>
            <a:r>
              <a:rPr lang="en-US" sz="1400" dirty="0">
                <a:latin typeface="Calibri" panose="020F0502020204030204" pitchFamily="34" charset="0"/>
              </a:rPr>
              <a:t>to assist small businesses with export related activities or other export initiatives that are in line with the objectives of the program. </a:t>
            </a:r>
            <a:endParaRPr lang="en-US" sz="1400" dirty="0" smtClean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</a:rPr>
              <a:t>These </a:t>
            </a:r>
            <a:r>
              <a:rPr lang="en-US" sz="1400" dirty="0">
                <a:latin typeface="Calibri" panose="020F0502020204030204" pitchFamily="34" charset="0"/>
              </a:rPr>
              <a:t>objectives include participation in foreign trade </a:t>
            </a:r>
            <a:r>
              <a:rPr lang="en-US" sz="1400" dirty="0" smtClean="0">
                <a:latin typeface="Calibri" panose="020F0502020204030204" pitchFamily="34" charset="0"/>
              </a:rPr>
              <a:t>missions.</a:t>
            </a:r>
            <a:endParaRPr lang="en-US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77783"/>
              </p:ext>
            </p:extLst>
          </p:nvPr>
        </p:nvGraphicFramePr>
        <p:xfrm>
          <a:off x="2581275" y="1815465"/>
          <a:ext cx="4429125" cy="4450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756"/>
                <a:gridCol w="774169"/>
                <a:gridCol w="1497660"/>
                <a:gridCol w="864540"/>
              </a:tblGrid>
              <a:tr h="244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</a:rPr>
                        <a:t>Award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</a:rPr>
                        <a:t>Award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$115,251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Nebraska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$300,570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$207,535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Nevada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$300,000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$747,781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New Hampshire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$199,878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$195,938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$498,000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$350,000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New Mexico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$193,700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$276,741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$663,893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$750,000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$746,800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Idaho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$346,708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North Dakota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$287,694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$685,855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$700,000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Iowa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$190,000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$450,000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Kansas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$296,533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$698,613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Kentucky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$400,000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Puerto Rico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$288,650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Maine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$161,048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Rhode Island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$373,000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Maryland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$518,413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South Carolina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$349,218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Massachusetts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$500,000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Utah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$395,000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Michigan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$750,000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Vermont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$174,461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Minnesota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$564,132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Virginia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$578,500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Mississippi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$540,100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$747,300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$599,000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West Virginia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$200,000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Montana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$347,688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Wisconsin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$712,000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258920" y="6200001"/>
            <a:ext cx="1827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hlinkClick r:id="rId5"/>
              </a:rPr>
              <a:t>http://www.sba.gov/news</a:t>
            </a:r>
            <a:endParaRPr lang="en-US" sz="1200" dirty="0"/>
          </a:p>
        </p:txBody>
      </p:sp>
      <p:sp>
        <p:nvSpPr>
          <p:cNvPr id="16" name="Content Placeholder 10"/>
          <p:cNvSpPr>
            <a:spLocks noGrp="1"/>
          </p:cNvSpPr>
          <p:nvPr>
            <p:ph sz="half" idx="4294967295"/>
          </p:nvPr>
        </p:nvSpPr>
        <p:spPr>
          <a:xfrm>
            <a:off x="304800" y="1871472"/>
            <a:ext cx="2133600" cy="44531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If you [</a:t>
            </a: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EDO</a:t>
            </a:r>
            <a:r>
              <a:rPr lang="en-US" sz="1400" dirty="0" smtClean="0">
                <a:latin typeface="Calibri" panose="020F0502020204030204" pitchFamily="34" charset="0"/>
              </a:rPr>
              <a:t>] identified Hannover </a:t>
            </a:r>
            <a:r>
              <a:rPr lang="en-US" sz="1400" dirty="0" err="1" smtClean="0">
                <a:latin typeface="Calibri" panose="020F0502020204030204" pitchFamily="34" charset="0"/>
              </a:rPr>
              <a:t>Messe</a:t>
            </a:r>
            <a:r>
              <a:rPr lang="en-US" sz="1400" dirty="0" smtClean="0">
                <a:latin typeface="Calibri" panose="020F0502020204030204" pitchFamily="34" charset="0"/>
              </a:rPr>
              <a:t> in your STEP application, you can apply that $ to HM16.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If not, If you have an approved </a:t>
            </a:r>
            <a:r>
              <a:rPr lang="en-US" sz="1400" u="sng" dirty="0" smtClean="0">
                <a:latin typeface="Calibri" panose="020F0502020204030204" pitchFamily="34" charset="0"/>
              </a:rPr>
              <a:t>Stipend Program</a:t>
            </a:r>
            <a:r>
              <a:rPr lang="en-US" sz="1400" dirty="0" smtClean="0">
                <a:latin typeface="Calibri" panose="020F0502020204030204" pitchFamily="34" charset="0"/>
              </a:rPr>
              <a:t>, you may be able to allocate part of your FY16 STEP grant to HM16. 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Contact your local SBA office for details: </a:t>
            </a:r>
            <a:r>
              <a:rPr lang="en-US" sz="1200" dirty="0">
                <a:latin typeface="Calibri" panose="020F0502020204030204" pitchFamily="34" charset="0"/>
                <a:hlinkClick r:id="rId6"/>
              </a:rPr>
              <a:t>http://</a:t>
            </a:r>
            <a:r>
              <a:rPr lang="en-US" sz="1200" dirty="0" smtClean="0">
                <a:latin typeface="Calibri" panose="020F0502020204030204" pitchFamily="34" charset="0"/>
                <a:hlinkClick r:id="rId6"/>
              </a:rPr>
              <a:t>tinyurl.com/ndzg4r4</a:t>
            </a:r>
            <a:endParaRPr lang="en-US" sz="12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0"/>
            <a:ext cx="5105400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37"/>
          <a:stretch/>
        </p:blipFill>
        <p:spPr>
          <a:xfrm>
            <a:off x="3657600" y="1720192"/>
            <a:ext cx="5181600" cy="2699408"/>
          </a:xfrm>
          <a:prstGeom prst="rect">
            <a:avLst/>
          </a:prstGeom>
        </p:spPr>
      </p:pic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2" name="Oval 11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18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Key Dates Facts &amp; Figures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807" y="1676400"/>
            <a:ext cx="8739793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tx2"/>
                </a:solidFill>
                <a:latin typeface="Calibri" panose="020F0502020204030204" pitchFamily="34" charset="0"/>
              </a:rPr>
              <a:t>EVENT DATES + </a:t>
            </a:r>
            <a:r>
              <a:rPr lang="en-US" sz="1200" b="1" u="sng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Locatoin</a:t>
            </a:r>
            <a:endParaRPr lang="en-US" sz="1200" b="1" u="sng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April 24-29, 2016. Hannover, Germany</a:t>
            </a:r>
          </a:p>
          <a:p>
            <a:endParaRPr lang="en-US" sz="5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endParaRPr lang="en-US" sz="5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1200" b="1" u="sng" dirty="0" smtClean="0">
                <a:solidFill>
                  <a:schemeClr val="tx2"/>
                </a:solidFill>
                <a:latin typeface="Calibri" panose="020F0502020204030204" pitchFamily="34" charset="0"/>
              </a:rPr>
              <a:t>PARTICIPATION FEE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U.S. Industry Pavilion Prices Start at $7,560 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Investment Pavilion Prices Start at ~ $9,000</a:t>
            </a:r>
          </a:p>
          <a:p>
            <a:endParaRPr lang="en-US" sz="5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1200" b="1" u="sng" dirty="0" smtClean="0">
                <a:solidFill>
                  <a:schemeClr val="tx2"/>
                </a:solidFill>
                <a:latin typeface="Calibri" panose="020F0502020204030204" pitchFamily="34" charset="0"/>
              </a:rPr>
              <a:t>WEBSITE</a:t>
            </a:r>
          </a:p>
          <a:p>
            <a:r>
              <a:rPr lang="en-US" sz="1200" dirty="0">
                <a:latin typeface="Calibri" panose="020F0502020204030204" pitchFamily="34" charset="0"/>
                <a:hlinkClick r:id="rId7"/>
              </a:rPr>
              <a:t>http://trade.gov/events/hannovermesse</a:t>
            </a:r>
            <a:r>
              <a:rPr lang="en-US" sz="1200" dirty="0" smtClean="0">
                <a:latin typeface="Calibri" panose="020F0502020204030204" pitchFamily="34" charset="0"/>
                <a:hlinkClick r:id="rId7"/>
              </a:rPr>
              <a:t>/</a:t>
            </a:r>
            <a:endParaRPr lang="en-US" sz="1200" dirty="0" smtClean="0">
              <a:latin typeface="Calibri" panose="020F0502020204030204" pitchFamily="34" charset="0"/>
            </a:endParaRPr>
          </a:p>
          <a:p>
            <a:endParaRPr lang="en-US" sz="5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endParaRPr lang="en-US" sz="5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1200" b="1" u="sng" dirty="0" smtClean="0">
                <a:solidFill>
                  <a:schemeClr val="tx2"/>
                </a:solidFill>
                <a:latin typeface="Calibri" panose="020F0502020204030204" pitchFamily="34" charset="0"/>
              </a:rPr>
              <a:t>CONTACT DETAILS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Industry Pavilions: 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Email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hlinkClick r:id="rId8"/>
              </a:rPr>
              <a:t>juanita.harthun@trade.gov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or call (704) 333-4886 x224</a:t>
            </a:r>
          </a:p>
          <a:p>
            <a:endParaRPr lang="en-US" sz="12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U.S. Investment Pavilion: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Email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hlinkClick r:id="rId9"/>
              </a:rPr>
              <a:t>david.campbell@trade.gov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or call (202) 482-4750</a:t>
            </a:r>
          </a:p>
          <a:p>
            <a:endParaRPr lang="en-US" sz="12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GACC Contact Information: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Virginia Rounds @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hlinkClick r:id="rId10"/>
              </a:rPr>
              <a:t>rounds@gaccmidwest.org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.  Tel. (312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)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494-2163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Will Middlebrooks @ </a:t>
            </a:r>
            <a:r>
              <a:rPr lang="en-US" sz="1200" u="sng" dirty="0" smtClean="0">
                <a:latin typeface="Calibri" panose="020F0502020204030204" pitchFamily="34" charset="0"/>
                <a:hlinkClick r:id="rId11"/>
              </a:rPr>
              <a:t>wmiddlebrooks@gaccsouth.com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Tel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. (404) 586-6819 </a:t>
            </a:r>
            <a:endParaRPr lang="en-US" sz="12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Susanne Rehse @ </a:t>
            </a:r>
            <a:r>
              <a:rPr lang="en-US" sz="1200" u="sng" dirty="0" smtClean="0">
                <a:latin typeface="Calibri" panose="020F0502020204030204" pitchFamily="34" charset="0"/>
                <a:hlinkClick r:id="rId12"/>
              </a:rPr>
              <a:t>srehse@gaccny.com</a:t>
            </a:r>
            <a:r>
              <a:rPr lang="en-US" sz="1200" dirty="0" smtClean="0">
                <a:latin typeface="Calibri" panose="020F0502020204030204" pitchFamily="34" charset="0"/>
              </a:rPr>
              <a:t>.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Tel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. (212) 974-8836 </a:t>
            </a:r>
            <a:endParaRPr lang="en-US" sz="12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tabLst>
                <a:tab pos="4284663" algn="l"/>
              </a:tabLst>
            </a:pP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U.S. Company Recruitment / Export Services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:	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U.S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</a:rPr>
              <a:t>. Research &amp; Technology Pavilion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:</a:t>
            </a:r>
          </a:p>
          <a:p>
            <a:pPr>
              <a:tabLst>
                <a:tab pos="4284663" algn="l"/>
              </a:tabLst>
            </a:pP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Email </a:t>
            </a: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  <a:hlinkClick r:id="rId13"/>
              </a:rPr>
              <a:t>debora.sykes@trade.gov</a:t>
            </a: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or call </a:t>
            </a:r>
            <a:r>
              <a:rPr lang="nb-NO" sz="1200" dirty="0">
                <a:solidFill>
                  <a:schemeClr val="tx2"/>
                </a:solidFill>
                <a:latin typeface="Calibri" panose="020F0502020204030204" pitchFamily="34" charset="0"/>
              </a:rPr>
              <a:t>(609) 896-2734	</a:t>
            </a: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Email </a:t>
            </a:r>
            <a:r>
              <a:rPr lang="nb-NO" sz="1200" dirty="0">
                <a:latin typeface="Calibri" panose="020F0502020204030204" pitchFamily="34" charset="0"/>
                <a:hlinkClick r:id="rId14"/>
              </a:rPr>
              <a:t>carla.menendez@trade.gov </a:t>
            </a:r>
            <a:r>
              <a:rPr lang="nb-NO" sz="1200" dirty="0">
                <a:solidFill>
                  <a:schemeClr val="tx2"/>
                </a:solidFill>
                <a:latin typeface="Calibri" panose="020F0502020204030204" pitchFamily="34" charset="0"/>
              </a:rPr>
              <a:t>or call (410) </a:t>
            </a: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962-4534 </a:t>
            </a:r>
            <a:endParaRPr lang="nb-NO" sz="12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tabLst>
                <a:tab pos="4284663" algn="l"/>
              </a:tabLst>
            </a:pP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Email </a:t>
            </a: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  <a:hlinkClick r:id="rId15"/>
              </a:rPr>
              <a:t>ryan.russell@trade.gov</a:t>
            </a: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or call</a:t>
            </a:r>
            <a:r>
              <a:rPr lang="nb-NO" sz="12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(412</a:t>
            </a:r>
            <a:r>
              <a:rPr lang="nb-NO" sz="1200" dirty="0">
                <a:solidFill>
                  <a:schemeClr val="tx2"/>
                </a:solidFill>
                <a:latin typeface="Calibri" panose="020F0502020204030204" pitchFamily="34" charset="0"/>
              </a:rPr>
              <a:t>) 644-2817	</a:t>
            </a:r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Email </a:t>
            </a:r>
            <a:r>
              <a:rPr lang="nb-NO" sz="1200" dirty="0" smtClean="0">
                <a:latin typeface="Calibri" panose="020F0502020204030204" pitchFamily="34" charset="0"/>
                <a:hlinkClick r:id="rId16"/>
              </a:rPr>
              <a:t>christina.sharkey@trade.gov</a:t>
            </a:r>
            <a:endParaRPr lang="nb-NO" sz="1200" dirty="0" smtClean="0">
              <a:latin typeface="Calibri" panose="020F0502020204030204" pitchFamily="34" charset="0"/>
            </a:endParaRPr>
          </a:p>
          <a:p>
            <a:pPr marL="4284663"/>
            <a:r>
              <a:rPr lang="nb-NO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Email </a:t>
            </a:r>
            <a:r>
              <a:rPr lang="en-US" sz="1200" dirty="0" smtClean="0">
                <a:latin typeface="Calibri" panose="020F0502020204030204" pitchFamily="34" charset="0"/>
                <a:hlinkClick r:id="rId17"/>
              </a:rPr>
              <a:t>bernhard.spitzenberg@messe.de</a:t>
            </a:r>
            <a:r>
              <a:rPr lang="en-US" sz="1200" dirty="0" smtClean="0">
                <a:latin typeface="Calibri" panose="020F0502020204030204" pitchFamily="34" charset="0"/>
              </a:rPr>
              <a:t> 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or call </a:t>
            </a:r>
            <a:r>
              <a:rPr lang="en-US" sz="1200" dirty="0">
                <a:solidFill>
                  <a:schemeClr val="tx2"/>
                </a:solidFill>
              </a:rPr>
              <a:t>+49 511 </a:t>
            </a:r>
            <a:r>
              <a:rPr lang="en-US" sz="1200" dirty="0" smtClean="0">
                <a:solidFill>
                  <a:schemeClr val="tx2"/>
                </a:solidFill>
              </a:rPr>
              <a:t>89 31 319</a:t>
            </a:r>
            <a:endParaRPr lang="nb-NO" sz="12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066800"/>
            <a:ext cx="56388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hlinkClick r:id="rId18"/>
              </a:rPr>
              <a:t>Click Here for Hannover Fair Promotional Videos 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2" name="Oval 11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2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Top-Line Points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9" name="Text Box 4"/>
          <p:cNvSpPr txBox="1"/>
          <p:nvPr/>
        </p:nvSpPr>
        <p:spPr>
          <a:xfrm>
            <a:off x="1663446" y="6642100"/>
            <a:ext cx="5817108" cy="2159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Calibri" panose="020F0502020204030204" pitchFamily="34" charset="0"/>
              </a:rPr>
              <a:t>Source: U.S.</a:t>
            </a:r>
            <a:r>
              <a:rPr lang="en-US" sz="1000" baseline="0" dirty="0">
                <a:latin typeface="Calibri" panose="020F0502020204030204" pitchFamily="34" charset="0"/>
              </a:rPr>
              <a:t> Bureau of Economic Analysis. FDIUS Data. </a:t>
            </a:r>
            <a:r>
              <a:rPr lang="en-US" sz="1000" baseline="0" dirty="0">
                <a:latin typeface="Calibri" panose="020F0502020204030204" pitchFamily="34" charset="0"/>
                <a:hlinkClick r:id="rId5"/>
              </a:rPr>
              <a:t>http://</a:t>
            </a:r>
            <a:r>
              <a:rPr lang="en-US" sz="1000" baseline="0" dirty="0" smtClean="0">
                <a:latin typeface="Calibri" panose="020F0502020204030204" pitchFamily="34" charset="0"/>
                <a:hlinkClick r:id="rId5"/>
              </a:rPr>
              <a:t>www.bea.gov/international/di1fdibal.htm</a:t>
            </a:r>
            <a:r>
              <a:rPr lang="en-US" sz="1000" baseline="0" dirty="0" smtClean="0">
                <a:latin typeface="Calibri" panose="020F0502020204030204" pitchFamily="34" charset="0"/>
              </a:rPr>
              <a:t> </a:t>
            </a:r>
            <a:endParaRPr lang="en-US" sz="1000" dirty="0">
              <a:latin typeface="Calibri" panose="020F0502020204030204" pitchFamily="34" charset="0"/>
            </a:endParaRPr>
          </a:p>
          <a:p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5" name="Content Placeholder 10"/>
          <p:cNvSpPr>
            <a:spLocks noGrp="1"/>
          </p:cNvSpPr>
          <p:nvPr>
            <p:ph sz="half" idx="4294967295"/>
          </p:nvPr>
        </p:nvSpPr>
        <p:spPr>
          <a:xfrm>
            <a:off x="381000" y="1600200"/>
            <a:ext cx="8382000" cy="2438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862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#1 show for Industrial Technology, Products, R&amp;D (“Digital Factory”)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Huge: 200,000 attendees (68% decision-makers), 6,500 exhibitors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Global: 70 countries (China: 800. India: 400. Turkey: 300. W. Europe)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U.S. Partner Country = prime location + exposure, huge media (2,500)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Hall 2: Centerpiece U.S Investment Pavilion (24,000 sq. ft.) for EDOs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Hall 3: Research + Technology (colleges/universities, start-ups, labs)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High-Level Administration presence at the Investment Pavilion</a:t>
            </a:r>
          </a:p>
          <a:p>
            <a:pPr marL="38862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Investment Services: Preparation + Promotion (slide #9)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276" y="4019490"/>
            <a:ext cx="872412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Your Next Steps</a:t>
            </a:r>
            <a:endParaRPr lang="en-US" sz="2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Content Placeholder 10"/>
          <p:cNvSpPr>
            <a:spLocks noGrp="1"/>
          </p:cNvSpPr>
          <p:nvPr>
            <p:ph sz="half" idx="4294967295"/>
          </p:nvPr>
        </p:nvSpPr>
        <p:spPr>
          <a:xfrm>
            <a:off x="381000" y="4438709"/>
            <a:ext cx="8382000" cy="18288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862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Register your interest @ </a:t>
            </a:r>
            <a:r>
              <a:rPr lang="en-US" sz="1600" dirty="0">
                <a:latin typeface="Calibri" panose="020F0502020204030204" pitchFamily="34" charset="0"/>
                <a:hlinkClick r:id="rId6"/>
              </a:rPr>
              <a:t>http://</a:t>
            </a:r>
            <a:r>
              <a:rPr lang="en-US" sz="1600" dirty="0" smtClean="0">
                <a:latin typeface="Calibri" panose="020F0502020204030204" pitchFamily="34" charset="0"/>
                <a:hlinkClick r:id="rId6"/>
              </a:rPr>
              <a:t>tinyurl.com/zp55vf2</a:t>
            </a:r>
            <a:r>
              <a:rPr lang="en-US" sz="1600" b="1" dirty="0">
                <a:latin typeface="Calibri" panose="020F0502020204030204" pitchFamily="34" charset="0"/>
              </a:rPr>
              <a:t> </a:t>
            </a:r>
            <a:endParaRPr lang="en-US" sz="1600" b="1" dirty="0" smtClean="0">
              <a:latin typeface="Calibri" panose="020F0502020204030204" pitchFamily="34" charset="0"/>
            </a:endParaRPr>
          </a:p>
          <a:p>
            <a:pPr marL="45720" indent="0">
              <a:buNone/>
              <a:tabLst>
                <a:tab pos="457200" algn="l"/>
              </a:tabLst>
            </a:pPr>
            <a:r>
              <a:rPr lang="en-US" sz="1200" dirty="0" smtClean="0">
                <a:latin typeface="Calibri" panose="020F0502020204030204" pitchFamily="34" charset="0"/>
              </a:rPr>
              <a:t>	(If EDO, select ”Economy” for “Select Your Industry”)</a:t>
            </a:r>
          </a:p>
          <a:p>
            <a:pPr marL="388620" indent="-342900">
              <a:buFont typeface="+mj-lt"/>
              <a:buAutoNum type="arabicPeriod" startAt="2"/>
            </a:pPr>
            <a:r>
              <a:rPr lang="en-US" sz="1600" dirty="0" smtClean="0">
                <a:latin typeface="Calibri" panose="020F0502020204030204" pitchFamily="34" charset="0"/>
              </a:rPr>
              <a:t>Review Investment Booth options (slides #9-10)</a:t>
            </a:r>
          </a:p>
          <a:p>
            <a:pPr marL="388620" indent="-342900">
              <a:buFont typeface="+mj-lt"/>
              <a:buAutoNum type="arabicPeriod" startAt="2"/>
            </a:pPr>
            <a:r>
              <a:rPr lang="en-US" sz="1600" dirty="0" smtClean="0">
                <a:latin typeface="Calibri" panose="020F0502020204030204" pitchFamily="34" charset="0"/>
              </a:rPr>
              <a:t>Submit contract to German-American Chambers of Commerce (slide #18)</a:t>
            </a:r>
          </a:p>
          <a:p>
            <a:pPr marL="388620" indent="-342900">
              <a:buFont typeface="+mj-lt"/>
              <a:buAutoNum type="arabicPeriod" startAt="2"/>
            </a:pPr>
            <a:r>
              <a:rPr lang="en-US" sz="1600" dirty="0">
                <a:latin typeface="Calibri" panose="020F0502020204030204" pitchFamily="34" charset="0"/>
              </a:rPr>
              <a:t>Review Research + Technology Pavilion (</a:t>
            </a:r>
            <a:r>
              <a:rPr lang="en-US" sz="1600" dirty="0" smtClean="0">
                <a:latin typeface="Calibri" panose="020F0502020204030204" pitchFamily="34" charset="0"/>
              </a:rPr>
              <a:t>slides </a:t>
            </a:r>
            <a:r>
              <a:rPr lang="en-US" sz="1600" dirty="0">
                <a:latin typeface="Calibri" panose="020F0502020204030204" pitchFamily="34" charset="0"/>
              </a:rPr>
              <a:t>#</a:t>
            </a:r>
            <a:r>
              <a:rPr lang="en-US" sz="1600" dirty="0" smtClean="0">
                <a:latin typeface="Calibri" panose="020F0502020204030204" pitchFamily="34" charset="0"/>
              </a:rPr>
              <a:t>13-14)</a:t>
            </a:r>
          </a:p>
          <a:p>
            <a:pPr marL="388620" indent="-342900">
              <a:buFont typeface="+mj-lt"/>
              <a:buAutoNum type="arabicPeriod" startAt="2"/>
            </a:pPr>
            <a:r>
              <a:rPr lang="en-US" sz="1600" dirty="0" smtClean="0">
                <a:latin typeface="Calibri" panose="020F0502020204030204" pitchFamily="34" charset="0"/>
              </a:rPr>
              <a:t>Contact me if questions: </a:t>
            </a:r>
            <a:r>
              <a:rPr lang="en-US" sz="1600" dirty="0" smtClean="0">
                <a:latin typeface="Calibri" panose="020F0502020204030204" pitchFamily="34" charset="0"/>
                <a:hlinkClick r:id="rId7"/>
              </a:rPr>
              <a:t>david.campbell@trade.gov</a:t>
            </a:r>
            <a:r>
              <a:rPr lang="en-US" sz="1600" dirty="0" smtClean="0">
                <a:latin typeface="Calibri" panose="020F0502020204030204" pitchFamily="34" charset="0"/>
              </a:rPr>
              <a:t>. Tel. (202) 482-4750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0668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Please Join Us in Hall 2 or Hall 3!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</a:rPr>
              <a:t>world’s </a:t>
            </a:r>
            <a:r>
              <a:rPr lang="en-US" sz="2000" b="1" dirty="0" smtClean="0">
                <a:latin typeface="Calibri" panose="020F0502020204030204" pitchFamily="34" charset="0"/>
              </a:rPr>
              <a:t>LARGEST TRADE SHOW </a:t>
            </a:r>
            <a:br>
              <a:rPr lang="en-US" sz="2000" b="1" dirty="0" smtClean="0">
                <a:latin typeface="Calibri" panose="020F0502020204030204" pitchFamily="34" charset="0"/>
              </a:rPr>
            </a:br>
            <a:r>
              <a:rPr lang="en-US" sz="2000" b="1" dirty="0" smtClean="0">
                <a:latin typeface="Calibri" panose="020F0502020204030204" pitchFamily="34" charset="0"/>
              </a:rPr>
              <a:t>FOR INDUSTRIAL GOODS &amp; TECHNOLOGY</a:t>
            </a:r>
            <a:endParaRPr lang="en-US" sz="20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88039841"/>
              </p:ext>
            </p:extLst>
          </p:nvPr>
        </p:nvGraphicFramePr>
        <p:xfrm>
          <a:off x="1447800" y="1981200"/>
          <a:ext cx="655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8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1761" y="1981201"/>
            <a:ext cx="2409039" cy="167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7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554111" y="2017172"/>
            <a:ext cx="2409039" cy="1748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10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467996" y="4150074"/>
            <a:ext cx="2495154" cy="1467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20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81761" y="3765258"/>
            <a:ext cx="2074929" cy="230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6" name="Oval 15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3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96282" y="990600"/>
            <a:ext cx="8166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United States </a:t>
            </a:r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will be Partner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Country </a:t>
            </a:r>
            <a:r>
              <a:rPr lang="en-US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at the 2016 Hannover Fair!</a:t>
            </a:r>
            <a:endParaRPr lang="en-US" sz="2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2424" y="1295400"/>
            <a:ext cx="4195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hlinkClick r:id="rId14"/>
              </a:rPr>
              <a:t>http://trade.gov/events/hannovermesse/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360523"/>
              </p:ext>
            </p:extLst>
          </p:nvPr>
        </p:nvGraphicFramePr>
        <p:xfrm>
          <a:off x="-609600" y="1676400"/>
          <a:ext cx="4114800" cy="4583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Bildplatzhalter 2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879" b="4139"/>
          <a:stretch/>
        </p:blipFill>
        <p:spPr>
          <a:xfrm>
            <a:off x="2766048" y="1905000"/>
            <a:ext cx="6073152" cy="4214337"/>
          </a:xfrm>
          <a:prstGeom prst="rect">
            <a:avLst/>
          </a:prstGeom>
          <a:ln w="19050">
            <a:noFill/>
          </a:ln>
        </p:spPr>
      </p:pic>
      <p:pic>
        <p:nvPicPr>
          <p:cNvPr id="9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2" name="Oval 11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4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EXHIBITION HALLS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2799" y="1066800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</a:rPr>
              <a:t>Partner Country USA is </a:t>
            </a:r>
          </a:p>
          <a:p>
            <a:pPr algn="ctr"/>
            <a:r>
              <a:rPr lang="en-US" sz="1400" b="1" dirty="0" smtClean="0">
                <a:latin typeface="Calibri" panose="020F0502020204030204" pitchFamily="34" charset="0"/>
              </a:rPr>
              <a:t>located in Hall 3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7818322" y="1590020"/>
            <a:ext cx="296978" cy="8153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8600" y="914400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</a:rPr>
              <a:t>The Research &amp; Technology Hall (Hall 2) is for Colleges/Universities, Research Labs, Start-ups, etc.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43600" y="1653064"/>
            <a:ext cx="1066800" cy="101393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88912855"/>
              </p:ext>
            </p:extLst>
          </p:nvPr>
        </p:nvGraphicFramePr>
        <p:xfrm>
          <a:off x="381000" y="1066800"/>
          <a:ext cx="8458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003679849"/>
              </p:ext>
            </p:extLst>
          </p:nvPr>
        </p:nvGraphicFramePr>
        <p:xfrm>
          <a:off x="381000" y="3414064"/>
          <a:ext cx="84582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2" name="Oval 11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5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U.S. investment pavilion &amp; 8 industry PAVILIONS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6172200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For more information about the Industry Pavilions, please contact</a:t>
            </a:r>
          </a:p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Juanita </a:t>
            </a:r>
            <a:r>
              <a:rPr lang="en-US" sz="1600" b="1" dirty="0">
                <a:latin typeface="Calibri" panose="020F0502020204030204" pitchFamily="34" charset="0"/>
              </a:rPr>
              <a:t>Harthun. Tel. (704) 333-4886 </a:t>
            </a:r>
            <a:r>
              <a:rPr lang="en-US" sz="1600" b="1" dirty="0" smtClean="0">
                <a:latin typeface="Calibri" panose="020F0502020204030204" pitchFamily="34" charset="0"/>
              </a:rPr>
              <a:t>x224. </a:t>
            </a:r>
            <a:r>
              <a:rPr lang="en-US" sz="1600" b="1" dirty="0" smtClean="0">
                <a:latin typeface="Calibri" panose="020F0502020204030204" pitchFamily="34" charset="0"/>
                <a:hlinkClick r:id="rId15"/>
              </a:rPr>
              <a:t>hannovermesse@trade.gov</a:t>
            </a:r>
            <a:r>
              <a:rPr lang="en-US" sz="1600" b="1" dirty="0" smtClean="0">
                <a:latin typeface="Calibri" panose="020F0502020204030204" pitchFamily="34" charset="0"/>
              </a:rPr>
              <a:t> 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5388114"/>
            <a:ext cx="7861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 great opportunity for Economic Development Organizations, U.S. Companies, Academia, and Research &amp; Technology Organizations</a:t>
            </a:r>
            <a:endParaRPr lang="en-US" sz="2000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99881"/>
            <a:ext cx="4191000" cy="3386519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947672"/>
            <a:ext cx="4038600" cy="3843528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Meet one-on-one with potential investors, government officials, and other interested parties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Emphasize why your U.S. jurisdiction is a prime location for business investment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Easy access to the Research &amp; Technology Pavilion (next to Hall 3)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Refer investors with federal questions to the </a:t>
            </a:r>
            <a:r>
              <a:rPr lang="en-US" sz="1400" dirty="0" err="1" smtClean="0">
                <a:latin typeface="Calibri" panose="020F0502020204030204" pitchFamily="34" charset="0"/>
              </a:rPr>
              <a:t>SelectUSA</a:t>
            </a:r>
            <a:r>
              <a:rPr lang="en-US" sz="1400" dirty="0" smtClean="0">
                <a:latin typeface="Calibri" panose="020F0502020204030204" pitchFamily="34" charset="0"/>
              </a:rPr>
              <a:t> booth</a:t>
            </a:r>
          </a:p>
          <a:p>
            <a:r>
              <a:rPr lang="en-US" sz="1400" dirty="0">
                <a:latin typeface="Calibri" panose="020F0502020204030204" pitchFamily="34" charset="0"/>
              </a:rPr>
              <a:t>Exhibitors have access to on-site support, on-demand interpretation, and additional meeting and lounge space in the </a:t>
            </a:r>
            <a:r>
              <a:rPr lang="en-US" sz="1400" dirty="0" smtClean="0">
                <a:latin typeface="Calibri" panose="020F0502020204030204" pitchFamily="34" charset="0"/>
              </a:rPr>
              <a:t>pavilion</a:t>
            </a:r>
          </a:p>
          <a:p>
            <a:r>
              <a:rPr lang="en-US" altLang="en-US" sz="1400" dirty="0">
                <a:latin typeface="Calibri" panose="020F0502020204030204" pitchFamily="34" charset="0"/>
                <a:cs typeface="Arial" charset="0"/>
              </a:rPr>
              <a:t>Increased visibility, signage, TV and press coverage, accompanying seminars, </a:t>
            </a:r>
            <a:r>
              <a:rPr lang="en-US" altLang="en-US" sz="1400" dirty="0" smtClean="0">
                <a:latin typeface="Calibri" panose="020F0502020204030204" pitchFamily="34" charset="0"/>
                <a:cs typeface="Arial" charset="0"/>
              </a:rPr>
              <a:t>substantive discussions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endParaRPr lang="en-US" sz="1800" dirty="0" smtClean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3" name="Oval 12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6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U.S. NATIONAL INVESTMENT PAVILION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5968425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For more information about Investment Services (pre-show/on-site): David Campbell. </a:t>
            </a:r>
            <a:r>
              <a:rPr lang="en-US" sz="1600" b="1" dirty="0">
                <a:latin typeface="Calibri" panose="020F0502020204030204" pitchFamily="34" charset="0"/>
              </a:rPr>
              <a:t>Tel. </a:t>
            </a:r>
            <a:r>
              <a:rPr lang="en-US" sz="1600" b="1" dirty="0" smtClean="0">
                <a:latin typeface="Calibri" panose="020F0502020204030204" pitchFamily="34" charset="0"/>
              </a:rPr>
              <a:t>(202) 482-4750. </a:t>
            </a:r>
            <a:r>
              <a:rPr lang="en-US" sz="1600" b="1" dirty="0" smtClean="0">
                <a:latin typeface="Calibri" panose="020F0502020204030204" pitchFamily="34" charset="0"/>
                <a:hlinkClick r:id="rId6"/>
              </a:rPr>
              <a:t>david.campbell@trade.gov</a:t>
            </a:r>
            <a:r>
              <a:rPr lang="en-US" sz="1600" b="1" dirty="0" smtClean="0">
                <a:latin typeface="Calibri" panose="020F0502020204030204" pitchFamily="34" charset="0"/>
              </a:rPr>
              <a:t> 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276" y="1047690"/>
            <a:ext cx="8724124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Less Than 15 Booth Left: Act Now to Reserve Yours!</a:t>
            </a:r>
            <a:endParaRPr lang="en-US" sz="26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3" name="Oval 12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7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U.S. NATIONAL INVESTMENT PAVILION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00200" y="6120825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For more information about the Investment Pavilion, contact</a:t>
            </a:r>
          </a:p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David Campbell. </a:t>
            </a:r>
            <a:r>
              <a:rPr lang="en-US" sz="1600" b="1" dirty="0">
                <a:latin typeface="Calibri" panose="020F0502020204030204" pitchFamily="34" charset="0"/>
              </a:rPr>
              <a:t>Tel. </a:t>
            </a:r>
            <a:r>
              <a:rPr lang="en-US" sz="1600" b="1" dirty="0" smtClean="0">
                <a:latin typeface="Calibri" panose="020F0502020204030204" pitchFamily="34" charset="0"/>
              </a:rPr>
              <a:t>(202) 482-4750. </a:t>
            </a:r>
            <a:r>
              <a:rPr lang="en-US" sz="1600" b="1" dirty="0" smtClean="0">
                <a:latin typeface="Calibri" panose="020F0502020204030204" pitchFamily="34" charset="0"/>
                <a:hlinkClick r:id="rId5"/>
              </a:rPr>
              <a:t>david.campbell@trade.gov</a:t>
            </a:r>
            <a:r>
              <a:rPr lang="en-US" sz="1600" b="1" dirty="0" smtClean="0">
                <a:latin typeface="Calibri" panose="020F0502020204030204" pitchFamily="34" charset="0"/>
              </a:rPr>
              <a:t> 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30829"/>
            <a:ext cx="4773386" cy="283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27495" y="3360315"/>
            <a:ext cx="1487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24,000 sq. ft.</a:t>
            </a:r>
            <a:endParaRPr lang="en-US" sz="16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76200" y="1840991"/>
            <a:ext cx="3962400" cy="4102609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U.S. Partner Country spotlight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Hall </a:t>
            </a:r>
            <a:r>
              <a:rPr lang="en-US" sz="1400" dirty="0">
                <a:latin typeface="Calibri" panose="020F0502020204030204" pitchFamily="34" charset="0"/>
              </a:rPr>
              <a:t>3 (“Global Business &amp; Markets Exhibition Hall for Investment, Economic Development and Joint </a:t>
            </a:r>
            <a:r>
              <a:rPr lang="en-US" sz="1400" dirty="0" smtClean="0">
                <a:latin typeface="Calibri" panose="020F0502020204030204" pitchFamily="34" charset="0"/>
              </a:rPr>
              <a:t>Ventures”)</a:t>
            </a:r>
          </a:p>
          <a:p>
            <a:r>
              <a:rPr lang="en-US" sz="1400" dirty="0">
                <a:latin typeface="Calibri" panose="020F0502020204030204" pitchFamily="34" charset="0"/>
              </a:rPr>
              <a:t>Focal Point for </a:t>
            </a:r>
            <a:r>
              <a:rPr lang="en-US" sz="1400" dirty="0" smtClean="0">
                <a:latin typeface="Calibri" panose="020F0502020204030204" pitchFamily="34" charset="0"/>
              </a:rPr>
              <a:t>Partner </a:t>
            </a:r>
            <a:r>
              <a:rPr lang="en-US" sz="1400" dirty="0">
                <a:latin typeface="Calibri" panose="020F0502020204030204" pitchFamily="34" charset="0"/>
              </a:rPr>
              <a:t>Country </a:t>
            </a:r>
            <a:r>
              <a:rPr lang="en-US" sz="1400" dirty="0" smtClean="0">
                <a:latin typeface="Calibri" panose="020F0502020204030204" pitchFamily="34" charset="0"/>
              </a:rPr>
              <a:t>Activities: Ribbon </a:t>
            </a:r>
            <a:r>
              <a:rPr lang="en-US" sz="1400" dirty="0">
                <a:latin typeface="Calibri" panose="020F0502020204030204" pitchFamily="34" charset="0"/>
              </a:rPr>
              <a:t>Cutting by </a:t>
            </a:r>
            <a:r>
              <a:rPr lang="en-US" sz="1400" dirty="0" smtClean="0">
                <a:latin typeface="Calibri" panose="020F0502020204030204" pitchFamily="34" charset="0"/>
              </a:rPr>
              <a:t>Heads</a:t>
            </a:r>
          </a:p>
          <a:p>
            <a:pPr marL="273050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of State. Partner </a:t>
            </a:r>
            <a:r>
              <a:rPr lang="en-US" sz="1400" dirty="0">
                <a:latin typeface="Calibri" panose="020F0502020204030204" pitchFamily="34" charset="0"/>
              </a:rPr>
              <a:t>Country Reception</a:t>
            </a:r>
          </a:p>
          <a:p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</a:rPr>
              <a:t>F</a:t>
            </a: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or U.S. EDOs (state, regional, etc.)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Open Networking Area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Private Meeting Space</a:t>
            </a:r>
          </a:p>
          <a:p>
            <a:r>
              <a:rPr lang="en-US" sz="1400" b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SelectUSA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Investment Services including Promotion + Preparation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Will attract companies, investors, foreign officials and media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4 options: packages start at ~ $9,010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4800" y="1752600"/>
            <a:ext cx="287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Goal: 50 EDO Exhibitors + </a:t>
            </a:r>
            <a:r>
              <a:rPr lang="en-US" sz="1400" b="1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SelectUSA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4668" y="1981200"/>
            <a:ext cx="19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hlinkClick r:id="rId7"/>
              </a:rPr>
              <a:t>http://</a:t>
            </a:r>
            <a:r>
              <a:rPr lang="en-US" sz="1200" dirty="0" smtClean="0">
                <a:latin typeface="Calibri" panose="020F0502020204030204" pitchFamily="34" charset="0"/>
                <a:hlinkClick r:id="rId7"/>
              </a:rPr>
              <a:t>tinyurl.com/o8nb232</a:t>
            </a:r>
            <a:endParaRPr lang="en-US" sz="1200" dirty="0" smtClean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1317" y="990600"/>
            <a:ext cx="7310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Did your State receive a STEP grant for FY2016? You may be able to apply STEP $ to facilitate attendance at HM16. </a:t>
            </a:r>
            <a:r>
              <a:rPr lang="en-US" i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See slide #17</a:t>
            </a:r>
            <a:endParaRPr lang="en-US" i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8600" y="5257800"/>
            <a:ext cx="4724400" cy="830997"/>
          </a:xfrm>
          <a:prstGeom prst="rect">
            <a:avLst/>
          </a:prstGeom>
          <a:solidFill>
            <a:srgbClr val="99CC00"/>
          </a:solidFill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We are contacting EDOs with the German-American Chambers of Commerce (GACC). </a:t>
            </a:r>
          </a:p>
          <a:p>
            <a:pPr>
              <a:buSzPct val="80000"/>
            </a:pPr>
            <a:r>
              <a:rPr lang="en-US" sz="1600" b="1" dirty="0" smtClean="0">
                <a:latin typeface="Calibri" panose="020F0502020204030204" pitchFamily="34" charset="0"/>
              </a:rPr>
              <a:t>Their contact information is on slide #18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4343400"/>
            <a:ext cx="53340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The Pavilion was increased to 36,000 sf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to meet overwhelming demand!!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8600" y="3276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X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3" name="Oval 12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8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U.S. NATIONAL INVESTMENT PAVILION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362200"/>
            <a:ext cx="845820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0"/>
          <p:cNvSpPr>
            <a:spLocks noGrp="1"/>
          </p:cNvSpPr>
          <p:nvPr>
            <p:ph sz="half" idx="2"/>
          </p:nvPr>
        </p:nvSpPr>
        <p:spPr>
          <a:xfrm>
            <a:off x="380999" y="5181600"/>
            <a:ext cx="8458201" cy="106680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The U.S. Investment Pavilion will have unified logo, messaging &amp; </a:t>
            </a:r>
            <a:r>
              <a:rPr lang="en-US" sz="1400" dirty="0" smtClean="0">
                <a:latin typeface="Calibri" panose="020F0502020204030204" pitchFamily="34" charset="0"/>
              </a:rPr>
              <a:t>colors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Branding will be consistent to the 8 U.S. Industry Pavilions</a:t>
            </a:r>
          </a:p>
          <a:p>
            <a:r>
              <a:rPr lang="en-US" sz="1400" dirty="0">
                <a:latin typeface="Calibri" panose="020F0502020204030204" pitchFamily="34" charset="0"/>
              </a:rPr>
              <a:t>Enhanced marketing and promotional </a:t>
            </a:r>
            <a:r>
              <a:rPr lang="en-US" sz="1400" dirty="0" smtClean="0">
                <a:latin typeface="Calibri" panose="020F0502020204030204" pitchFamily="34" charset="0"/>
              </a:rPr>
              <a:t>to </a:t>
            </a:r>
            <a:r>
              <a:rPr lang="en-US" sz="1400" dirty="0">
                <a:latin typeface="Calibri" panose="020F0502020204030204" pitchFamily="34" charset="0"/>
              </a:rPr>
              <a:t>potential investors, partners, and international media</a:t>
            </a:r>
            <a:r>
              <a:rPr lang="en-US" sz="1400" b="1" dirty="0"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before and during the show help you to connect to 200,000 </a:t>
            </a:r>
            <a:r>
              <a:rPr lang="en-US" sz="1400" dirty="0" smtClean="0">
                <a:latin typeface="Calibri" panose="020F0502020204030204" pitchFamily="34" charset="0"/>
              </a:rPr>
              <a:t>attendees</a:t>
            </a:r>
          </a:p>
          <a:p>
            <a:endParaRPr lang="en-US" sz="1000" dirty="0" smtClean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090136"/>
            <a:ext cx="7962124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u="sng" dirty="0" smtClean="0">
                <a:solidFill>
                  <a:srgbClr val="C00000"/>
                </a:solidFill>
                <a:latin typeface="Calibri" panose="020F0502020204030204" pitchFamily="34" charset="0"/>
              </a:rPr>
              <a:t>Payment Terms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Purchasing EDO (main exhibitor) pays processing fee (~ $400) when contract is received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Basic rent (e.g. ~ $9,000 for Bronze booth) is due by January 10, 2016 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Each EDO co-exhibitor (Platinum booths only) pay  nominal registration fee (~ $400)</a:t>
            </a:r>
          </a:p>
        </p:txBody>
      </p:sp>
    </p:spTree>
    <p:extLst>
      <p:ext uri="{BB962C8B-B14F-4D97-AF65-F5344CB8AC3E}">
        <p14:creationId xmlns:p14="http://schemas.microsoft.com/office/powerpoint/2010/main" val="37031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http://itacentral/myorg/gm/itapps/bclogin/Logo%20Library%20Small%20Files/550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6224651"/>
            <a:ext cx="60959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hfusa.flywheelsites.com/wp-content/uploads/2014/05/HANNOVER-MESS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51" y="6224650"/>
            <a:ext cx="633349" cy="6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C72E-8D0D-4F03-A1EC-57455045F91D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408634" y="304800"/>
            <a:ext cx="582966" cy="381000"/>
            <a:chOff x="9170634" y="761999"/>
            <a:chExt cx="582966" cy="381000"/>
          </a:xfrm>
        </p:grpSpPr>
        <p:sp>
          <p:nvSpPr>
            <p:cNvPr id="13" name="Oval 12"/>
            <p:cNvSpPr/>
            <p:nvPr/>
          </p:nvSpPr>
          <p:spPr>
            <a:xfrm rot="10800000" flipV="1">
              <a:off x="9257524" y="761999"/>
              <a:ext cx="3810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lide Number Placeholder 1"/>
            <p:cNvSpPr txBox="1">
              <a:spLocks/>
            </p:cNvSpPr>
            <p:nvPr/>
          </p:nvSpPr>
          <p:spPr>
            <a:xfrm>
              <a:off x="9170634" y="830579"/>
              <a:ext cx="582966" cy="274320"/>
            </a:xfrm>
            <a:prstGeom prst="rect">
              <a:avLst/>
            </a:prstGeom>
            <a:ln w="19050"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048C72E-8D0D-4F03-A1EC-57455045F91D}" type="slidenum">
                <a:rPr lang="en-US" b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pPr algn="ctr"/>
                <a:t>9</a:t>
              </a:fld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Title 7"/>
          <p:cNvSpPr>
            <a:spLocks noGrp="1"/>
          </p:cNvSpPr>
          <p:nvPr>
            <p:ph type="title"/>
          </p:nvPr>
        </p:nvSpPr>
        <p:spPr>
          <a:xfrm>
            <a:off x="229340" y="76200"/>
            <a:ext cx="8686060" cy="838200"/>
          </a:xfrm>
        </p:spPr>
        <p:txBody>
          <a:bodyPr/>
          <a:lstStyle/>
          <a:p>
            <a:r>
              <a:rPr lang="en-US" sz="2000" b="1" dirty="0" smtClean="0">
                <a:latin typeface="Calibri" panose="020F0502020204030204" pitchFamily="34" charset="0"/>
              </a:rPr>
              <a:t>U.S. NATIONAL INVESTMENT PAVILION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0" y="4222498"/>
            <a:ext cx="2377263" cy="186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191000"/>
            <a:ext cx="2516683" cy="183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124200" y="6397823"/>
            <a:ext cx="409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* Illustration contains optional fixtures / furnishings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2652"/>
            <a:ext cx="2862993" cy="178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1200"/>
            <a:ext cx="2660771" cy="178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ontent Placeholder 10"/>
          <p:cNvSpPr>
            <a:spLocks noGrp="1"/>
          </p:cNvSpPr>
          <p:nvPr>
            <p:ph sz="half" idx="2"/>
          </p:nvPr>
        </p:nvSpPr>
        <p:spPr>
          <a:xfrm>
            <a:off x="1905000" y="3505200"/>
            <a:ext cx="2133600" cy="457200"/>
          </a:xfrm>
        </p:spPr>
        <p:txBody>
          <a:bodyPr>
            <a:noAutofit/>
          </a:bodyPr>
          <a:lstStyle/>
          <a:p>
            <a:r>
              <a:rPr lang="en-US" sz="1100" dirty="0" smtClean="0">
                <a:latin typeface="Calibri" panose="020F0502020204030204" pitchFamily="34" charset="0"/>
              </a:rPr>
              <a:t>€24,500 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(~ $27,000) 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260 sq. ft.</a:t>
            </a:r>
          </a:p>
          <a:p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21" name="Content Placeholder 10"/>
          <p:cNvSpPr>
            <a:spLocks noGrp="1"/>
          </p:cNvSpPr>
          <p:nvPr>
            <p:ph sz="half" idx="2"/>
          </p:nvPr>
        </p:nvSpPr>
        <p:spPr>
          <a:xfrm>
            <a:off x="4914900" y="3505200"/>
            <a:ext cx="2095500" cy="457200"/>
          </a:xfrm>
        </p:spPr>
        <p:txBody>
          <a:bodyPr>
            <a:noAutofit/>
          </a:bodyPr>
          <a:lstStyle/>
          <a:p>
            <a:r>
              <a:rPr lang="en-US" sz="1100" dirty="0" smtClean="0">
                <a:latin typeface="Calibri" panose="020F0502020204030204" pitchFamily="34" charset="0"/>
              </a:rPr>
              <a:t>€18,500 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(~ $20,000)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194 sq. ft.</a:t>
            </a:r>
          </a:p>
          <a:p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22" name="Content Placeholder 10"/>
          <p:cNvSpPr>
            <a:spLocks noGrp="1"/>
          </p:cNvSpPr>
          <p:nvPr>
            <p:ph sz="half" idx="2"/>
          </p:nvPr>
        </p:nvSpPr>
        <p:spPr>
          <a:xfrm>
            <a:off x="5257800" y="5783344"/>
            <a:ext cx="2362200" cy="457200"/>
          </a:xfrm>
        </p:spPr>
        <p:txBody>
          <a:bodyPr>
            <a:noAutofit/>
          </a:bodyPr>
          <a:lstStyle/>
          <a:p>
            <a:r>
              <a:rPr lang="en-US" sz="1100" dirty="0" smtClean="0">
                <a:latin typeface="Calibri" panose="020F0502020204030204" pitchFamily="34" charset="0"/>
              </a:rPr>
              <a:t>€8,500 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(~ $9,000)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87 sq. ft.</a:t>
            </a:r>
          </a:p>
          <a:p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20" name="Content Placeholder 10"/>
          <p:cNvSpPr>
            <a:spLocks noGrp="1"/>
          </p:cNvSpPr>
          <p:nvPr>
            <p:ph sz="half" idx="2"/>
          </p:nvPr>
        </p:nvSpPr>
        <p:spPr>
          <a:xfrm>
            <a:off x="1828800" y="5859544"/>
            <a:ext cx="2171700" cy="457200"/>
          </a:xfrm>
        </p:spPr>
        <p:txBody>
          <a:bodyPr>
            <a:noAutofit/>
          </a:bodyPr>
          <a:lstStyle/>
          <a:p>
            <a:r>
              <a:rPr lang="en-US" sz="1100" dirty="0" smtClean="0">
                <a:latin typeface="Calibri" panose="020F0502020204030204" pitchFamily="34" charset="0"/>
              </a:rPr>
              <a:t>€12,500 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(~ $14,000)</a:t>
            </a:r>
          </a:p>
          <a:p>
            <a:r>
              <a:rPr lang="en-US" sz="1100" dirty="0" smtClean="0">
                <a:latin typeface="Calibri" panose="020F0502020204030204" pitchFamily="34" charset="0"/>
              </a:rPr>
              <a:t>130 sq. ft.</a:t>
            </a:r>
          </a:p>
          <a:p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1090136"/>
            <a:ext cx="70866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EDOs purchasing Platinum booths can add up to 3 additional EDOs to join their booth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Each co-exhibiting EDO pays a nominal registration fee of ~ $400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This may be your best value!</a:t>
            </a:r>
            <a:endParaRPr lang="en-US" sz="1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1992868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FDI Investment Services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4" name="Content Placeholder 10"/>
          <p:cNvSpPr>
            <a:spLocks noGrp="1"/>
          </p:cNvSpPr>
          <p:nvPr>
            <p:ph sz="half" idx="4294967295"/>
          </p:nvPr>
        </p:nvSpPr>
        <p:spPr>
          <a:xfrm>
            <a:off x="6019800" y="2286000"/>
            <a:ext cx="2999960" cy="3429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Preparation: </a:t>
            </a:r>
            <a:r>
              <a:rPr lang="en-US" sz="1400" dirty="0" smtClean="0">
                <a:latin typeface="Calibri" panose="020F0502020204030204" pitchFamily="34" charset="0"/>
              </a:rPr>
              <a:t>webinars + guidance to maximize your time on-site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</a:rPr>
              <a:t>Promotion: </a:t>
            </a:r>
            <a:r>
              <a:rPr lang="en-US" sz="1400" dirty="0" smtClean="0">
                <a:latin typeface="Calibri" panose="020F0502020204030204" pitchFamily="34" charset="0"/>
              </a:rPr>
              <a:t>making sure Exhibitors + Attendees know you are coming!</a:t>
            </a:r>
          </a:p>
          <a:p>
            <a:pPr marL="594360" lvl="1" indent="-228600">
              <a:buFont typeface="+mj-lt"/>
              <a:buAutoNum type="arabicPeriod"/>
            </a:pPr>
            <a:r>
              <a:rPr lang="en-US" sz="1200" dirty="0" smtClean="0">
                <a:latin typeface="Calibri" panose="020F0502020204030204" pitchFamily="34" charset="0"/>
              </a:rPr>
              <a:t>EDO profiles to 25 target markets</a:t>
            </a:r>
          </a:p>
          <a:p>
            <a:pPr marL="594360" lvl="1" indent="-228600">
              <a:buFont typeface="+mj-lt"/>
              <a:buAutoNum type="arabicPeriod"/>
            </a:pPr>
            <a:r>
              <a:rPr lang="en-US" sz="1200" dirty="0" smtClean="0">
                <a:latin typeface="Calibri" panose="020F0502020204030204" pitchFamily="34" charset="0"/>
              </a:rPr>
              <a:t>Exhibitor information to EDOs</a:t>
            </a:r>
          </a:p>
          <a:p>
            <a:pPr marL="594360" lvl="1" indent="-228600">
              <a:buFont typeface="+mj-lt"/>
              <a:buAutoNum type="arabicPeriod"/>
            </a:pPr>
            <a:r>
              <a:rPr lang="en-US" sz="1200" dirty="0" smtClean="0">
                <a:latin typeface="Calibri" panose="020F0502020204030204" pitchFamily="34" charset="0"/>
              </a:rPr>
              <a:t>DMAG emails to Attendees</a:t>
            </a:r>
          </a:p>
          <a:p>
            <a:pPr marL="377190" indent="-285750"/>
            <a:r>
              <a:rPr lang="en-US" sz="1400" b="1" dirty="0" smtClean="0">
                <a:latin typeface="Calibri" panose="020F0502020204030204" pitchFamily="34" charset="0"/>
              </a:rPr>
              <a:t>On-Site</a:t>
            </a:r>
            <a:r>
              <a:rPr lang="en-US" sz="1400" dirty="0" smtClean="0">
                <a:latin typeface="Calibri" panose="020F0502020204030204" pitchFamily="34" charset="0"/>
              </a:rPr>
              <a:t>: </a:t>
            </a:r>
            <a:r>
              <a:rPr lang="en-US" sz="1200" dirty="0" smtClean="0">
                <a:latin typeface="Calibri" panose="020F0502020204030204" pitchFamily="34" charset="0"/>
              </a:rPr>
              <a:t>recording investor contact information (in-take booth); on-site counseling and conversations</a:t>
            </a:r>
            <a:endParaRPr lang="en-US" sz="1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CF1F8"/>
      </a:lt2>
      <a:accent1>
        <a:srgbClr val="C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5404</TotalTime>
  <Words>2807</Words>
  <Application>Microsoft Office PowerPoint</Application>
  <PresentationFormat>On-screen Show (4:3)</PresentationFormat>
  <Paragraphs>451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Grid</vt:lpstr>
      <vt:lpstr>Hannover Messe 2016 Partner Country – United States</vt:lpstr>
      <vt:lpstr>Top-Line Points</vt:lpstr>
      <vt:lpstr>the world’s LARGEST TRADE SHOW  FOR INDUSTRIAL GOODS &amp; TECHNOLOGY</vt:lpstr>
      <vt:lpstr>EXHIBITION HALLS</vt:lpstr>
      <vt:lpstr>U.S. investment pavilion &amp; 8 industry PAVILIONS</vt:lpstr>
      <vt:lpstr>U.S. NATIONAL INVESTMENT PAVILION</vt:lpstr>
      <vt:lpstr>U.S. NATIONAL INVESTMENT PAVILION</vt:lpstr>
      <vt:lpstr>U.S. NATIONAL INVESTMENT PAVILION</vt:lpstr>
      <vt:lpstr>U.S. NATIONAL INVESTMENT PAVILION</vt:lpstr>
      <vt:lpstr>U.S. NATIONAL INVESTMENT PAVILION PACKAGES</vt:lpstr>
      <vt:lpstr>U.S. INDUSTRY PAVILIONS</vt:lpstr>
      <vt:lpstr>U.S. EXHIBITOR SUPPORT</vt:lpstr>
      <vt:lpstr>research &amp; technology Hall</vt:lpstr>
      <vt:lpstr>U.S. Research &amp; technology PAVILION</vt:lpstr>
      <vt:lpstr>Manufacturing supports local communities</vt:lpstr>
      <vt:lpstr>Fdi stock in u.s. manufacturing industries (2014)</vt:lpstr>
      <vt:lpstr>Fiscal year 2016 step grants</vt:lpstr>
      <vt:lpstr>Key Dates Facts &amp; Figures</vt:lpstr>
    </vt:vector>
  </TitlesOfParts>
  <Company>Department of Commerce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 Eck</dc:creator>
  <cp:lastModifiedBy>David Campbell</cp:lastModifiedBy>
  <cp:revision>282</cp:revision>
  <cp:lastPrinted>2015-12-07T15:50:09Z</cp:lastPrinted>
  <dcterms:created xsi:type="dcterms:W3CDTF">2015-08-03T07:21:17Z</dcterms:created>
  <dcterms:modified xsi:type="dcterms:W3CDTF">2016-01-04T17:09:38Z</dcterms:modified>
</cp:coreProperties>
</file>